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doc" ContentType="application/msword"/>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heme/themeOverride2.xml" ContentType="application/vnd.openxmlformats-officedocument.themeOverr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Default Extension="xls" ContentType="application/vnd.ms-exce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theme/themeOverride4.xml" ContentType="application/vnd.openxmlformats-officedocument.themeOverr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02" r:id="rId2"/>
  </p:sldMasterIdLst>
  <p:notesMasterIdLst>
    <p:notesMasterId r:id="rId64"/>
  </p:notesMasterIdLst>
  <p:sldIdLst>
    <p:sldId id="376" r:id="rId3"/>
    <p:sldId id="375" r:id="rId4"/>
    <p:sldId id="312" r:id="rId5"/>
    <p:sldId id="313" r:id="rId6"/>
    <p:sldId id="314" r:id="rId7"/>
    <p:sldId id="315" r:id="rId8"/>
    <p:sldId id="316" r:id="rId9"/>
    <p:sldId id="317" r:id="rId10"/>
    <p:sldId id="318" r:id="rId11"/>
    <p:sldId id="319" r:id="rId12"/>
    <p:sldId id="320" r:id="rId13"/>
    <p:sldId id="322" r:id="rId14"/>
    <p:sldId id="323" r:id="rId15"/>
    <p:sldId id="324" r:id="rId16"/>
    <p:sldId id="325" r:id="rId17"/>
    <p:sldId id="326" r:id="rId18"/>
    <p:sldId id="327" r:id="rId19"/>
    <p:sldId id="328" r:id="rId20"/>
    <p:sldId id="329" r:id="rId21"/>
    <p:sldId id="330" r:id="rId22"/>
    <p:sldId id="331" r:id="rId23"/>
    <p:sldId id="333" r:id="rId24"/>
    <p:sldId id="334" r:id="rId25"/>
    <p:sldId id="335" r:id="rId26"/>
    <p:sldId id="336" r:id="rId27"/>
    <p:sldId id="337" r:id="rId28"/>
    <p:sldId id="338" r:id="rId29"/>
    <p:sldId id="339" r:id="rId30"/>
    <p:sldId id="341" r:id="rId31"/>
    <p:sldId id="342" r:id="rId32"/>
    <p:sldId id="343" r:id="rId33"/>
    <p:sldId id="344" r:id="rId34"/>
    <p:sldId id="345" r:id="rId35"/>
    <p:sldId id="346" r:id="rId36"/>
    <p:sldId id="347" r:id="rId37"/>
    <p:sldId id="348" r:id="rId38"/>
    <p:sldId id="349" r:id="rId39"/>
    <p:sldId id="350" r:id="rId40"/>
    <p:sldId id="351" r:id="rId41"/>
    <p:sldId id="352" r:id="rId42"/>
    <p:sldId id="353" r:id="rId43"/>
    <p:sldId id="354" r:id="rId44"/>
    <p:sldId id="355" r:id="rId45"/>
    <p:sldId id="356" r:id="rId46"/>
    <p:sldId id="357" r:id="rId47"/>
    <p:sldId id="358" r:id="rId48"/>
    <p:sldId id="359" r:id="rId49"/>
    <p:sldId id="360" r:id="rId50"/>
    <p:sldId id="361" r:id="rId51"/>
    <p:sldId id="363" r:id="rId52"/>
    <p:sldId id="364" r:id="rId53"/>
    <p:sldId id="365" r:id="rId54"/>
    <p:sldId id="366" r:id="rId55"/>
    <p:sldId id="367" r:id="rId56"/>
    <p:sldId id="368" r:id="rId57"/>
    <p:sldId id="369" r:id="rId58"/>
    <p:sldId id="370" r:id="rId59"/>
    <p:sldId id="371" r:id="rId60"/>
    <p:sldId id="372" r:id="rId61"/>
    <p:sldId id="373" r:id="rId62"/>
    <p:sldId id="374" r:id="rId6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24.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image" Target="../media/image27.emf"/></Relationships>
</file>

<file path=ppt/drawings/_rels/vmlDrawing49.v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image" Target="../media/image30.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3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731825D2-A8B1-404F-BA26-A2912DDD2DE4}" type="datetimeFigureOut">
              <a:rPr lang="en-US"/>
              <a:pPr>
                <a:defRPr/>
              </a:pPr>
              <a:t>21-Nov-13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9189252-2BF8-4ACA-8764-B404BD361301}" type="slidenum">
              <a:rPr lang="en-US"/>
              <a:pPr/>
              <a:t>‹#›</a:t>
            </a:fld>
            <a:endParaRPr lang="en-US"/>
          </a:p>
        </p:txBody>
      </p:sp>
    </p:spTree>
    <p:extLst>
      <p:ext uri="{BB962C8B-B14F-4D97-AF65-F5344CB8AC3E}">
        <p14:creationId xmlns:p14="http://schemas.microsoft.com/office/powerpoint/2010/main" xmlns="" val="16794481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2240098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C75D8550-F3A3-472F-BB82-47543E2B157F}" type="slidenum">
              <a:rPr lang="en-US"/>
              <a:pPr/>
              <a:t>3</a:t>
            </a:fld>
            <a:endParaRPr lang="en-US"/>
          </a:p>
        </p:txBody>
      </p:sp>
      <p:sp>
        <p:nvSpPr>
          <p:cNvPr id="7" name="Rectangle 7"/>
          <p:cNvSpPr>
            <a:spLocks noGrp="1" noChangeArrowheads="1"/>
          </p:cNvSpPr>
          <p:nvPr>
            <p:ph type="sldNum" sz="quarter" idx="5"/>
          </p:nvPr>
        </p:nvSpPr>
        <p:spPr>
          <a:ln/>
        </p:spPr>
        <p:txBody>
          <a:bodyPr/>
          <a:lstStyle/>
          <a:p>
            <a:fld id="{A5D1749A-3037-4BE0-93C7-98D37526D8BB}" type="slidenum">
              <a:rPr lang="en-US"/>
              <a:pPr/>
              <a:t>3</a:t>
            </a:fld>
            <a:endParaRPr lang="en-US"/>
          </a:p>
        </p:txBody>
      </p:sp>
      <p:sp>
        <p:nvSpPr>
          <p:cNvPr id="34918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4918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Comparative income statements can also be prepared to help make the decision. </a:t>
            </a:r>
          </a:p>
          <a:p>
            <a:endParaRPr lang="en-US">
              <a:cs typeface="Times New Roman" panose="02020603050405020304" pitchFamily="18" charset="0"/>
            </a:endParaRPr>
          </a:p>
          <a:p>
            <a:r>
              <a:rPr lang="en-US">
                <a:solidFill>
                  <a:srgbClr val="0000CC"/>
                </a:solidFill>
              </a:rPr>
              <a:t>Let’s look at this second approach.</a:t>
            </a:r>
            <a:endParaRPr lang="en-US">
              <a:solidFill>
                <a:schemeClr val="accent2"/>
              </a:solidFill>
            </a:endParaRPr>
          </a:p>
          <a:p>
            <a:endParaRPr lang="en-US">
              <a:cs typeface="Times New Roman" panose="02020603050405020304" pitchFamily="18" charset="0"/>
            </a:endParaRPr>
          </a:p>
        </p:txBody>
      </p:sp>
    </p:spTree>
    <p:extLst>
      <p:ext uri="{BB962C8B-B14F-4D97-AF65-F5344CB8AC3E}">
        <p14:creationId xmlns:p14="http://schemas.microsoft.com/office/powerpoint/2010/main" xmlns="" val="3725144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8DD6EEDE-F2FD-4F54-9801-9442680B18FE}" type="slidenum">
              <a:rPr lang="en-US"/>
              <a:pPr/>
              <a:t>4</a:t>
            </a:fld>
            <a:endParaRPr lang="en-US"/>
          </a:p>
        </p:txBody>
      </p:sp>
      <p:sp>
        <p:nvSpPr>
          <p:cNvPr id="7" name="Rectangle 7"/>
          <p:cNvSpPr>
            <a:spLocks noGrp="1" noChangeArrowheads="1"/>
          </p:cNvSpPr>
          <p:nvPr>
            <p:ph type="sldNum" sz="quarter" idx="5"/>
          </p:nvPr>
        </p:nvSpPr>
        <p:spPr>
          <a:ln/>
        </p:spPr>
        <p:txBody>
          <a:bodyPr/>
          <a:lstStyle/>
          <a:p>
            <a:fld id="{A7A965B4-0417-43C4-ADB1-BFE7F3D5E8F5}" type="slidenum">
              <a:rPr lang="en-US"/>
              <a:pPr/>
              <a:t>4</a:t>
            </a:fld>
            <a:endParaRPr lang="en-US"/>
          </a:p>
        </p:txBody>
      </p:sp>
      <p:sp>
        <p:nvSpPr>
          <p:cNvPr id="351234" name="Rectangle 1026"/>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51235" name="Rectangle 1027"/>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These income statements show that if the digital watch line is dropped, the company loses $300,000 in contribution margin.</a:t>
            </a:r>
          </a:p>
          <a:p>
            <a:endParaRPr lang="en-US"/>
          </a:p>
        </p:txBody>
      </p:sp>
    </p:spTree>
    <p:extLst>
      <p:ext uri="{BB962C8B-B14F-4D97-AF65-F5344CB8AC3E}">
        <p14:creationId xmlns:p14="http://schemas.microsoft.com/office/powerpoint/2010/main" xmlns="" val="2288181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2D404462-A215-4DCC-8E8C-501B8DF0713A}" type="slidenum">
              <a:rPr lang="en-US"/>
              <a:pPr/>
              <a:t>5</a:t>
            </a:fld>
            <a:endParaRPr lang="en-US"/>
          </a:p>
        </p:txBody>
      </p:sp>
      <p:sp>
        <p:nvSpPr>
          <p:cNvPr id="7" name="Rectangle 7"/>
          <p:cNvSpPr>
            <a:spLocks noGrp="1" noChangeArrowheads="1"/>
          </p:cNvSpPr>
          <p:nvPr>
            <p:ph type="sldNum" sz="quarter" idx="5"/>
          </p:nvPr>
        </p:nvSpPr>
        <p:spPr>
          <a:ln/>
        </p:spPr>
        <p:txBody>
          <a:bodyPr/>
          <a:lstStyle/>
          <a:p>
            <a:fld id="{60D6AEC9-9330-4D69-B843-900D76D1ACCF}" type="slidenum">
              <a:rPr lang="en-US"/>
              <a:pPr/>
              <a:t>5</a:t>
            </a:fld>
            <a:endParaRPr lang="en-US"/>
          </a:p>
        </p:txBody>
      </p:sp>
      <p:sp>
        <p:nvSpPr>
          <p:cNvPr id="35328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5328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general factory overhead would be the same under both alternatives, so it is irrelevant.</a:t>
            </a:r>
            <a:r>
              <a:rPr lang="en-US"/>
              <a:t> </a:t>
            </a:r>
          </a:p>
        </p:txBody>
      </p:sp>
    </p:spTree>
    <p:extLst>
      <p:ext uri="{BB962C8B-B14F-4D97-AF65-F5344CB8AC3E}">
        <p14:creationId xmlns:p14="http://schemas.microsoft.com/office/powerpoint/2010/main" xmlns="" val="643475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10DBB87B-AC8B-4B7D-A117-6E57023DBA0C}" type="slidenum">
              <a:rPr lang="en-US"/>
              <a:pPr/>
              <a:t>6</a:t>
            </a:fld>
            <a:endParaRPr lang="en-US"/>
          </a:p>
        </p:txBody>
      </p:sp>
      <p:sp>
        <p:nvSpPr>
          <p:cNvPr id="7" name="Rectangle 7"/>
          <p:cNvSpPr>
            <a:spLocks noGrp="1" noChangeArrowheads="1"/>
          </p:cNvSpPr>
          <p:nvPr>
            <p:ph type="sldNum" sz="quarter" idx="5"/>
          </p:nvPr>
        </p:nvSpPr>
        <p:spPr>
          <a:ln/>
        </p:spPr>
        <p:txBody>
          <a:bodyPr/>
          <a:lstStyle/>
          <a:p>
            <a:fld id="{4A1F6F4A-42EB-4EED-B8EC-A30CF344652E}" type="slidenum">
              <a:rPr lang="en-US"/>
              <a:pPr/>
              <a:t>6</a:t>
            </a:fld>
            <a:endParaRPr lang="en-US"/>
          </a:p>
        </p:txBody>
      </p:sp>
      <p:sp>
        <p:nvSpPr>
          <p:cNvPr id="35533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5533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salary of the product line manager would disappear, so it is relevant to the decision.</a:t>
            </a:r>
          </a:p>
          <a:p>
            <a:endParaRPr lang="en-US"/>
          </a:p>
        </p:txBody>
      </p:sp>
    </p:spTree>
    <p:extLst>
      <p:ext uri="{BB962C8B-B14F-4D97-AF65-F5344CB8AC3E}">
        <p14:creationId xmlns:p14="http://schemas.microsoft.com/office/powerpoint/2010/main" xmlns="" val="19984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A8B01926-63EF-4409-828E-2785F7EEBAC2}" type="slidenum">
              <a:rPr lang="en-US"/>
              <a:pPr/>
              <a:t>7</a:t>
            </a:fld>
            <a:endParaRPr lang="en-US"/>
          </a:p>
        </p:txBody>
      </p:sp>
      <p:sp>
        <p:nvSpPr>
          <p:cNvPr id="7" name="Rectangle 7"/>
          <p:cNvSpPr>
            <a:spLocks noGrp="1" noChangeArrowheads="1"/>
          </p:cNvSpPr>
          <p:nvPr>
            <p:ph type="sldNum" sz="quarter" idx="5"/>
          </p:nvPr>
        </p:nvSpPr>
        <p:spPr>
          <a:ln/>
        </p:spPr>
        <p:txBody>
          <a:bodyPr/>
          <a:lstStyle/>
          <a:p>
            <a:fld id="{090DC5AA-53D3-47A3-B3C0-47FB0FFF2257}" type="slidenum">
              <a:rPr lang="en-US"/>
              <a:pPr/>
              <a:t>7</a:t>
            </a:fld>
            <a:endParaRPr lang="en-US"/>
          </a:p>
        </p:txBody>
      </p:sp>
      <p:sp>
        <p:nvSpPr>
          <p:cNvPr id="357378" name="Rectangle 1026"/>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57379" name="Rectangle 1027"/>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depreciation is a sunk cost. Also, remember that the equipment has no resale value or alternative use, so the equipment and the depreciation expense associated with it are irrelevant to the decision.</a:t>
            </a:r>
          </a:p>
          <a:p>
            <a:endParaRPr lang="en-US"/>
          </a:p>
        </p:txBody>
      </p:sp>
    </p:spTree>
    <p:extLst>
      <p:ext uri="{BB962C8B-B14F-4D97-AF65-F5344CB8AC3E}">
        <p14:creationId xmlns:p14="http://schemas.microsoft.com/office/powerpoint/2010/main" xmlns="" val="3996768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68C781BC-A0AF-4898-A5B7-443B0BBE64E8}" type="slidenum">
              <a:rPr lang="en-US"/>
              <a:pPr/>
              <a:t>8</a:t>
            </a:fld>
            <a:endParaRPr lang="en-US"/>
          </a:p>
        </p:txBody>
      </p:sp>
      <p:sp>
        <p:nvSpPr>
          <p:cNvPr id="7" name="Rectangle 7"/>
          <p:cNvSpPr>
            <a:spLocks noGrp="1" noChangeArrowheads="1"/>
          </p:cNvSpPr>
          <p:nvPr>
            <p:ph type="sldNum" sz="quarter" idx="5"/>
          </p:nvPr>
        </p:nvSpPr>
        <p:spPr>
          <a:ln/>
        </p:spPr>
        <p:txBody>
          <a:bodyPr/>
          <a:lstStyle/>
          <a:p>
            <a:fld id="{FB6B9CB3-FCF5-432C-84A2-E6BF905735BB}" type="slidenum">
              <a:rPr lang="en-US"/>
              <a:pPr/>
              <a:t>8</a:t>
            </a:fld>
            <a:endParaRPr lang="en-US"/>
          </a:p>
        </p:txBody>
      </p:sp>
      <p:sp>
        <p:nvSpPr>
          <p:cNvPr id="35942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5942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complete comparative income statements reveal that Lovell would earn $40,000 of additional profit by retaining the digital watch line.</a:t>
            </a:r>
          </a:p>
          <a:p>
            <a:endParaRPr lang="en-US"/>
          </a:p>
        </p:txBody>
      </p:sp>
    </p:spTree>
    <p:extLst>
      <p:ext uri="{BB962C8B-B14F-4D97-AF65-F5344CB8AC3E}">
        <p14:creationId xmlns:p14="http://schemas.microsoft.com/office/powerpoint/2010/main" xmlns="" val="1260488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6092456A-DED7-4179-9E75-70D148B6534F}" type="slidenum">
              <a:rPr lang="en-US"/>
              <a:pPr/>
              <a:t>9</a:t>
            </a:fld>
            <a:endParaRPr lang="en-US"/>
          </a:p>
        </p:txBody>
      </p:sp>
      <p:sp>
        <p:nvSpPr>
          <p:cNvPr id="7" name="Rectangle 7"/>
          <p:cNvSpPr>
            <a:spLocks noGrp="1" noChangeArrowheads="1"/>
          </p:cNvSpPr>
          <p:nvPr>
            <p:ph type="sldNum" sz="quarter" idx="5"/>
          </p:nvPr>
        </p:nvSpPr>
        <p:spPr>
          <a:ln/>
        </p:spPr>
        <p:txBody>
          <a:bodyPr/>
          <a:lstStyle/>
          <a:p>
            <a:fld id="{0D8968D3-5FB4-4D44-9060-B7C7A76A688E}" type="slidenum">
              <a:rPr lang="en-US"/>
              <a:pPr/>
              <a:t>9</a:t>
            </a:fld>
            <a:endParaRPr lang="en-US"/>
          </a:p>
        </p:txBody>
      </p:sp>
      <p:sp>
        <p:nvSpPr>
          <p:cNvPr id="36147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6147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Lovell’s allocated fixed costs can distort the keep/drop decision.</a:t>
            </a:r>
          </a:p>
          <a:p>
            <a:endParaRPr lang="en-US">
              <a:cs typeface="Times New Roman" panose="02020603050405020304" pitchFamily="18" charset="0"/>
            </a:endParaRPr>
          </a:p>
          <a:p>
            <a:r>
              <a:rPr lang="en-US">
                <a:cs typeface="Times New Roman" panose="02020603050405020304" pitchFamily="18" charset="0"/>
              </a:rPr>
              <a:t>Lovell’s managers may ask “why keep the digital watch segment when its segmented income statement shows a $100,000 loss?”</a:t>
            </a:r>
          </a:p>
          <a:p>
            <a:endParaRPr lang="en-US"/>
          </a:p>
        </p:txBody>
      </p:sp>
    </p:spTree>
    <p:extLst>
      <p:ext uri="{BB962C8B-B14F-4D97-AF65-F5344CB8AC3E}">
        <p14:creationId xmlns:p14="http://schemas.microsoft.com/office/powerpoint/2010/main" xmlns="" val="3489749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26F3A331-A3E9-4A5B-A6E9-DF0949666B00}" type="slidenum">
              <a:rPr lang="en-US"/>
              <a:pPr/>
              <a:t>10</a:t>
            </a:fld>
            <a:endParaRPr lang="en-US"/>
          </a:p>
        </p:txBody>
      </p:sp>
      <p:sp>
        <p:nvSpPr>
          <p:cNvPr id="7" name="Rectangle 7"/>
          <p:cNvSpPr>
            <a:spLocks noGrp="1" noChangeArrowheads="1"/>
          </p:cNvSpPr>
          <p:nvPr>
            <p:ph type="sldNum" sz="quarter" idx="5"/>
          </p:nvPr>
        </p:nvSpPr>
        <p:spPr>
          <a:ln/>
        </p:spPr>
        <p:txBody>
          <a:bodyPr/>
          <a:lstStyle/>
          <a:p>
            <a:fld id="{7D4F7CE2-1444-4277-9B60-BB065316CB0C}" type="slidenum">
              <a:rPr lang="en-US"/>
              <a:pPr/>
              <a:t>10</a:t>
            </a:fld>
            <a:endParaRPr lang="en-US"/>
          </a:p>
        </p:txBody>
      </p:sp>
      <p:sp>
        <p:nvSpPr>
          <p:cNvPr id="36352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6352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answer lies in the way common fixed costs</a:t>
            </a:r>
            <a:r>
              <a:rPr lang="en-US" b="1">
                <a:cs typeface="Times New Roman" panose="02020603050405020304" pitchFamily="18" charset="0"/>
              </a:rPr>
              <a:t> </a:t>
            </a:r>
            <a:r>
              <a:rPr lang="en-US">
                <a:cs typeface="Times New Roman" panose="02020603050405020304" pitchFamily="18" charset="0"/>
              </a:rPr>
              <a:t>are allocated to products. </a:t>
            </a:r>
          </a:p>
        </p:txBody>
      </p:sp>
    </p:spTree>
    <p:extLst>
      <p:ext uri="{BB962C8B-B14F-4D97-AF65-F5344CB8AC3E}">
        <p14:creationId xmlns:p14="http://schemas.microsoft.com/office/powerpoint/2010/main" xmlns="" val="1262002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D3E500B8-416B-4739-903C-C3ED5207D852}" type="slidenum">
              <a:rPr lang="en-US"/>
              <a:pPr/>
              <a:t>11</a:t>
            </a:fld>
            <a:endParaRPr lang="en-US"/>
          </a:p>
        </p:txBody>
      </p:sp>
      <p:sp>
        <p:nvSpPr>
          <p:cNvPr id="7" name="Rectangle 7"/>
          <p:cNvSpPr>
            <a:spLocks noGrp="1" noChangeArrowheads="1"/>
          </p:cNvSpPr>
          <p:nvPr>
            <p:ph type="sldNum" sz="quarter" idx="5"/>
          </p:nvPr>
        </p:nvSpPr>
        <p:spPr>
          <a:ln/>
        </p:spPr>
        <p:txBody>
          <a:bodyPr/>
          <a:lstStyle/>
          <a:p>
            <a:fld id="{34FFF4C2-8022-483F-B4F6-B5CCF6A6C568}" type="slidenum">
              <a:rPr lang="en-US"/>
              <a:pPr/>
              <a:t>11</a:t>
            </a:fld>
            <a:endParaRPr lang="en-US"/>
          </a:p>
        </p:txBody>
      </p:sp>
      <p:sp>
        <p:nvSpPr>
          <p:cNvPr id="36557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6557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Including unavoidable common fixed costs in the segmented income statement makes the digital watch product line appear to be unprofitable, when in fact, dropping the product line would decrease the company’s overall net operating income. </a:t>
            </a:r>
          </a:p>
        </p:txBody>
      </p:sp>
    </p:spTree>
    <p:extLst>
      <p:ext uri="{BB962C8B-B14F-4D97-AF65-F5344CB8AC3E}">
        <p14:creationId xmlns:p14="http://schemas.microsoft.com/office/powerpoint/2010/main" xmlns="" val="800217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2CB007F3-8D72-4F73-8EB5-1464FF6868A1}" type="slidenum">
              <a:rPr lang="en-US"/>
              <a:pPr/>
              <a:t>12</a:t>
            </a:fld>
            <a:endParaRPr lang="en-US"/>
          </a:p>
        </p:txBody>
      </p:sp>
      <p:sp>
        <p:nvSpPr>
          <p:cNvPr id="7" name="Rectangle 7"/>
          <p:cNvSpPr>
            <a:spLocks noGrp="1" noChangeArrowheads="1"/>
          </p:cNvSpPr>
          <p:nvPr>
            <p:ph type="sldNum" sz="quarter" idx="5"/>
          </p:nvPr>
        </p:nvSpPr>
        <p:spPr>
          <a:ln/>
        </p:spPr>
        <p:txBody>
          <a:bodyPr/>
          <a:lstStyle/>
          <a:p>
            <a:fld id="{12FAB015-4B94-4FC1-BFFB-9134648AEB51}" type="slidenum">
              <a:rPr lang="en-US"/>
              <a:pPr/>
              <a:t>12</a:t>
            </a:fld>
            <a:endParaRPr lang="en-US"/>
          </a:p>
        </p:txBody>
      </p:sp>
      <p:sp>
        <p:nvSpPr>
          <p:cNvPr id="36761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6761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When a company is involved in more than one activity in the entire value chain, it is vertically integrated.     </a:t>
            </a:r>
          </a:p>
          <a:p>
            <a:endParaRPr lang="en-US">
              <a:cs typeface="Times New Roman" panose="02020603050405020304" pitchFamily="18" charset="0"/>
            </a:endParaRPr>
          </a:p>
          <a:p>
            <a:r>
              <a:rPr lang="en-US">
                <a:cs typeface="Times New Roman" panose="02020603050405020304" pitchFamily="18" charset="0"/>
              </a:rPr>
              <a:t>A decision to carry out one of the activities in the value chain internally, rather than to buy externally from a supplier, is called a make or buy decision.</a:t>
            </a:r>
          </a:p>
          <a:p>
            <a:endParaRPr lang="en-US"/>
          </a:p>
        </p:txBody>
      </p:sp>
    </p:spTree>
    <p:extLst>
      <p:ext uri="{BB962C8B-B14F-4D97-AF65-F5344CB8AC3E}">
        <p14:creationId xmlns:p14="http://schemas.microsoft.com/office/powerpoint/2010/main" xmlns="" val="148522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A91A5706-11F9-4EED-ACCD-E3D2FC183E2D}" type="slidenum">
              <a:rPr lang="en-US"/>
              <a:pPr/>
              <a:t>13</a:t>
            </a:fld>
            <a:endParaRPr lang="en-US"/>
          </a:p>
        </p:txBody>
      </p:sp>
      <p:sp>
        <p:nvSpPr>
          <p:cNvPr id="7" name="Rectangle 7"/>
          <p:cNvSpPr>
            <a:spLocks noGrp="1" noChangeArrowheads="1"/>
          </p:cNvSpPr>
          <p:nvPr>
            <p:ph type="sldNum" sz="quarter" idx="5"/>
          </p:nvPr>
        </p:nvSpPr>
        <p:spPr>
          <a:ln/>
        </p:spPr>
        <p:txBody>
          <a:bodyPr/>
          <a:lstStyle/>
          <a:p>
            <a:fld id="{F57C3467-9FA8-4F30-94EB-89A707EEA6B3}" type="slidenum">
              <a:rPr lang="en-US"/>
              <a:pPr/>
              <a:t>13</a:t>
            </a:fld>
            <a:endParaRPr lang="en-US"/>
          </a:p>
        </p:txBody>
      </p:sp>
      <p:sp>
        <p:nvSpPr>
          <p:cNvPr id="36966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6966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Vertical integration provides certain advantages. </a:t>
            </a:r>
          </a:p>
          <a:p>
            <a:endParaRPr lang="en-US">
              <a:cs typeface="Times New Roman" panose="02020603050405020304" pitchFamily="18" charset="0"/>
            </a:endParaRPr>
          </a:p>
          <a:p>
            <a:r>
              <a:rPr lang="en-US">
                <a:cs typeface="Times New Roman" panose="02020603050405020304" pitchFamily="18" charset="0"/>
              </a:rPr>
              <a:t>An integrated company may be able to ensure a smoother flow of parts and materials for production than a nonintegrated company.    </a:t>
            </a:r>
          </a:p>
          <a:p>
            <a:endParaRPr lang="en-US">
              <a:cs typeface="Times New Roman" panose="02020603050405020304" pitchFamily="18" charset="0"/>
            </a:endParaRPr>
          </a:p>
          <a:p>
            <a:r>
              <a:rPr lang="en-US">
                <a:cs typeface="Times New Roman" panose="02020603050405020304" pitchFamily="18" charset="0"/>
              </a:rPr>
              <a:t>Some companies feel that they can control quality better by producing their own parts and materials.   </a:t>
            </a:r>
          </a:p>
          <a:p>
            <a:endParaRPr lang="en-US">
              <a:cs typeface="Times New Roman" panose="02020603050405020304" pitchFamily="18" charset="0"/>
            </a:endParaRPr>
          </a:p>
          <a:p>
            <a:r>
              <a:rPr lang="en-US">
                <a:cs typeface="Times New Roman" panose="02020603050405020304" pitchFamily="18" charset="0"/>
              </a:rPr>
              <a:t>Integrated companies realize profits from the parts and materials that they choose to make instead of buy. </a:t>
            </a:r>
            <a:r>
              <a:rPr lang="en-US"/>
              <a:t> </a:t>
            </a:r>
          </a:p>
        </p:txBody>
      </p:sp>
    </p:spTree>
    <p:extLst>
      <p:ext uri="{BB962C8B-B14F-4D97-AF65-F5344CB8AC3E}">
        <p14:creationId xmlns:p14="http://schemas.microsoft.com/office/powerpoint/2010/main" xmlns="" val="1132774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C9EDB2A6-C9CD-4ABF-81B6-6B23FF0A35B9}" type="slidenum">
              <a:rPr lang="en-US"/>
              <a:pPr/>
              <a:t>14</a:t>
            </a:fld>
            <a:endParaRPr lang="en-US"/>
          </a:p>
        </p:txBody>
      </p:sp>
      <p:sp>
        <p:nvSpPr>
          <p:cNvPr id="7" name="Rectangle 7"/>
          <p:cNvSpPr>
            <a:spLocks noGrp="1" noChangeArrowheads="1"/>
          </p:cNvSpPr>
          <p:nvPr>
            <p:ph type="sldNum" sz="quarter" idx="5"/>
          </p:nvPr>
        </p:nvSpPr>
        <p:spPr>
          <a:ln/>
        </p:spPr>
        <p:txBody>
          <a:bodyPr/>
          <a:lstStyle/>
          <a:p>
            <a:fld id="{CA5F8DD5-4122-4314-A92B-315E9F9DBC9B}" type="slidenum">
              <a:rPr lang="en-US"/>
              <a:pPr/>
              <a:t>14</a:t>
            </a:fld>
            <a:endParaRPr lang="en-US"/>
          </a:p>
        </p:txBody>
      </p:sp>
      <p:sp>
        <p:nvSpPr>
          <p:cNvPr id="37171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7171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primary disadvantage of vertical integration is that a company may fail to take advantage of suppliers who can create an economies of scale advantage by pooling demand from numerous companies.</a:t>
            </a:r>
          </a:p>
          <a:p>
            <a:r>
              <a:rPr lang="en-US">
                <a:cs typeface="Times New Roman" panose="02020603050405020304" pitchFamily="18" charset="0"/>
              </a:rPr>
              <a:t> </a:t>
            </a:r>
          </a:p>
          <a:p>
            <a:r>
              <a:rPr lang="en-US">
                <a:cs typeface="Times New Roman" panose="02020603050405020304" pitchFamily="18" charset="0"/>
              </a:rPr>
              <a:t>While the economies of scale factor can be appealing, a company must be careful to retain control over activities that are essential to maintaining its competitive position. </a:t>
            </a:r>
          </a:p>
        </p:txBody>
      </p:sp>
    </p:spTree>
    <p:extLst>
      <p:ext uri="{BB962C8B-B14F-4D97-AF65-F5344CB8AC3E}">
        <p14:creationId xmlns:p14="http://schemas.microsoft.com/office/powerpoint/2010/main" xmlns="" val="995491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A1113FFC-48A4-4033-83B0-017E34F7AF5A}" type="slidenum">
              <a:rPr lang="en-US"/>
              <a:pPr/>
              <a:t>15</a:t>
            </a:fld>
            <a:endParaRPr lang="en-US"/>
          </a:p>
        </p:txBody>
      </p:sp>
      <p:sp>
        <p:nvSpPr>
          <p:cNvPr id="7" name="Rectangle 7"/>
          <p:cNvSpPr>
            <a:spLocks noGrp="1" noChangeArrowheads="1"/>
          </p:cNvSpPr>
          <p:nvPr>
            <p:ph type="sldNum" sz="quarter" idx="5"/>
          </p:nvPr>
        </p:nvSpPr>
        <p:spPr>
          <a:ln/>
        </p:spPr>
        <p:txBody>
          <a:bodyPr/>
          <a:lstStyle/>
          <a:p>
            <a:fld id="{B3647650-F7C9-4A8A-BEC8-28B039B3305F}" type="slidenum">
              <a:rPr lang="en-US"/>
              <a:pPr/>
              <a:t>15</a:t>
            </a:fld>
            <a:endParaRPr lang="en-US"/>
          </a:p>
        </p:txBody>
      </p:sp>
      <p:sp>
        <p:nvSpPr>
          <p:cNvPr id="37376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7376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Assume that Essex Company manufactures part 4A with a unit product cost as shown.</a:t>
            </a:r>
            <a:r>
              <a:rPr lang="en-US"/>
              <a:t> </a:t>
            </a:r>
          </a:p>
        </p:txBody>
      </p:sp>
    </p:spTree>
    <p:extLst>
      <p:ext uri="{BB962C8B-B14F-4D97-AF65-F5344CB8AC3E}">
        <p14:creationId xmlns:p14="http://schemas.microsoft.com/office/powerpoint/2010/main" xmlns="" val="1118154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9A967EAF-A201-49C4-8EEE-4455923B3038}" type="slidenum">
              <a:rPr lang="en-US"/>
              <a:pPr/>
              <a:t>16</a:t>
            </a:fld>
            <a:endParaRPr lang="en-US"/>
          </a:p>
        </p:txBody>
      </p:sp>
      <p:sp>
        <p:nvSpPr>
          <p:cNvPr id="7" name="Rectangle 7"/>
          <p:cNvSpPr>
            <a:spLocks noGrp="1" noChangeArrowheads="1"/>
          </p:cNvSpPr>
          <p:nvPr>
            <p:ph type="sldNum" sz="quarter" idx="5"/>
          </p:nvPr>
        </p:nvSpPr>
        <p:spPr>
          <a:ln/>
        </p:spPr>
        <p:txBody>
          <a:bodyPr/>
          <a:lstStyle/>
          <a:p>
            <a:fld id="{DF4237EB-B645-4229-984C-83FBD64D43F9}" type="slidenum">
              <a:rPr lang="en-US"/>
              <a:pPr/>
              <a:t>16</a:t>
            </a:fld>
            <a:endParaRPr lang="en-US"/>
          </a:p>
        </p:txBody>
      </p:sp>
      <p:sp>
        <p:nvSpPr>
          <p:cNvPr id="37581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7581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Also, assume the following information as shown with respect to part 4A. </a:t>
            </a:r>
          </a:p>
          <a:p>
            <a:endParaRPr lang="en-US">
              <a:cs typeface="Times New Roman" panose="02020603050405020304" pitchFamily="18" charset="0"/>
            </a:endParaRPr>
          </a:p>
          <a:p>
            <a:r>
              <a:rPr lang="en-US">
                <a:cs typeface="Times New Roman" panose="02020603050405020304" pitchFamily="18" charset="0"/>
              </a:rPr>
              <a:t>Given these additional assumptions, should Essex make or buy part 4A?</a:t>
            </a:r>
            <a:r>
              <a:rPr lang="en-US"/>
              <a:t> </a:t>
            </a:r>
          </a:p>
        </p:txBody>
      </p:sp>
    </p:spTree>
    <p:extLst>
      <p:ext uri="{BB962C8B-B14F-4D97-AF65-F5344CB8AC3E}">
        <p14:creationId xmlns:p14="http://schemas.microsoft.com/office/powerpoint/2010/main" xmlns="" val="1450971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4E4EBD48-E0D6-4EED-8D2A-6C2A869C1D38}" type="slidenum">
              <a:rPr lang="en-US"/>
              <a:pPr/>
              <a:t>17</a:t>
            </a:fld>
            <a:endParaRPr lang="en-US"/>
          </a:p>
        </p:txBody>
      </p:sp>
      <p:sp>
        <p:nvSpPr>
          <p:cNvPr id="7" name="Rectangle 7"/>
          <p:cNvSpPr>
            <a:spLocks noGrp="1" noChangeArrowheads="1"/>
          </p:cNvSpPr>
          <p:nvPr>
            <p:ph type="sldNum" sz="quarter" idx="5"/>
          </p:nvPr>
        </p:nvSpPr>
        <p:spPr>
          <a:ln/>
        </p:spPr>
        <p:txBody>
          <a:bodyPr/>
          <a:lstStyle/>
          <a:p>
            <a:fld id="{3444A90B-180B-4F54-984D-B0B29CD503AA}" type="slidenum">
              <a:rPr lang="en-US"/>
              <a:pPr/>
              <a:t>17</a:t>
            </a:fld>
            <a:endParaRPr lang="en-US"/>
          </a:p>
        </p:txBody>
      </p:sp>
      <p:sp>
        <p:nvSpPr>
          <p:cNvPr id="37785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7785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avoidable costs associated with making part 4A include direct materials, direct labor, variable overhead, and the supervisor’s salary. </a:t>
            </a:r>
          </a:p>
        </p:txBody>
      </p:sp>
    </p:spTree>
    <p:extLst>
      <p:ext uri="{BB962C8B-B14F-4D97-AF65-F5344CB8AC3E}">
        <p14:creationId xmlns:p14="http://schemas.microsoft.com/office/powerpoint/2010/main" xmlns="" val="11606434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38BA6672-A7B0-41C3-B8AB-6CD854A0BB01}" type="slidenum">
              <a:rPr lang="en-US"/>
              <a:pPr/>
              <a:t>18</a:t>
            </a:fld>
            <a:endParaRPr lang="en-US"/>
          </a:p>
        </p:txBody>
      </p:sp>
      <p:sp>
        <p:nvSpPr>
          <p:cNvPr id="7" name="Rectangle 7"/>
          <p:cNvSpPr>
            <a:spLocks noGrp="1" noChangeArrowheads="1"/>
          </p:cNvSpPr>
          <p:nvPr>
            <p:ph type="sldNum" sz="quarter" idx="5"/>
          </p:nvPr>
        </p:nvSpPr>
        <p:spPr>
          <a:ln/>
        </p:spPr>
        <p:txBody>
          <a:bodyPr/>
          <a:lstStyle/>
          <a:p>
            <a:fld id="{046480B5-986B-4CC7-A86B-E78CF7F78834}" type="slidenum">
              <a:rPr lang="en-US"/>
              <a:pPr/>
              <a:t>18</a:t>
            </a:fld>
            <a:endParaRPr lang="en-US"/>
          </a:p>
        </p:txBody>
      </p:sp>
      <p:sp>
        <p:nvSpPr>
          <p:cNvPr id="37990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7990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depreciation of special equipment represents a sunk cost. Furthermore, the equipment has no resale value, thus the special equipment and its associated depreciation expense are irrelevant to the decision. </a:t>
            </a:r>
          </a:p>
        </p:txBody>
      </p:sp>
    </p:spTree>
    <p:extLst>
      <p:ext uri="{BB962C8B-B14F-4D97-AF65-F5344CB8AC3E}">
        <p14:creationId xmlns:p14="http://schemas.microsoft.com/office/powerpoint/2010/main" xmlns="" val="6697848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EA9B52F6-1547-493D-8E0C-5667AE111B53}" type="slidenum">
              <a:rPr lang="en-US"/>
              <a:pPr/>
              <a:t>19</a:t>
            </a:fld>
            <a:endParaRPr lang="en-US"/>
          </a:p>
        </p:txBody>
      </p:sp>
      <p:sp>
        <p:nvSpPr>
          <p:cNvPr id="7" name="Rectangle 7"/>
          <p:cNvSpPr>
            <a:spLocks noGrp="1" noChangeArrowheads="1"/>
          </p:cNvSpPr>
          <p:nvPr>
            <p:ph type="sldNum" sz="quarter" idx="5"/>
          </p:nvPr>
        </p:nvSpPr>
        <p:spPr>
          <a:ln/>
        </p:spPr>
        <p:txBody>
          <a:bodyPr/>
          <a:lstStyle/>
          <a:p>
            <a:fld id="{1936D727-55F8-4993-818A-29FD3B9F3B05}" type="slidenum">
              <a:rPr lang="en-US"/>
              <a:pPr/>
              <a:t>19</a:t>
            </a:fld>
            <a:endParaRPr lang="en-US"/>
          </a:p>
        </p:txBody>
      </p:sp>
      <p:sp>
        <p:nvSpPr>
          <p:cNvPr id="38195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8195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general factory overhead represents future costs that will be incurred regardless of whether Essex makes or buys part 4A; hence, it is also irrelevant to the decision</a:t>
            </a:r>
            <a:r>
              <a:rPr lang="en-US"/>
              <a:t>.</a:t>
            </a:r>
          </a:p>
        </p:txBody>
      </p:sp>
    </p:spTree>
    <p:extLst>
      <p:ext uri="{BB962C8B-B14F-4D97-AF65-F5344CB8AC3E}">
        <p14:creationId xmlns:p14="http://schemas.microsoft.com/office/powerpoint/2010/main" xmlns="" val="3741388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3D1F10D7-C0F4-4B5B-A2CE-287BEBAC0220}" type="slidenum">
              <a:rPr lang="en-US"/>
              <a:pPr/>
              <a:t>20</a:t>
            </a:fld>
            <a:endParaRPr lang="en-US"/>
          </a:p>
        </p:txBody>
      </p:sp>
      <p:sp>
        <p:nvSpPr>
          <p:cNvPr id="7" name="Rectangle 7"/>
          <p:cNvSpPr>
            <a:spLocks noGrp="1" noChangeArrowheads="1"/>
          </p:cNvSpPr>
          <p:nvPr>
            <p:ph type="sldNum" sz="quarter" idx="5"/>
          </p:nvPr>
        </p:nvSpPr>
        <p:spPr>
          <a:ln/>
        </p:spPr>
        <p:txBody>
          <a:bodyPr/>
          <a:lstStyle/>
          <a:p>
            <a:fld id="{4FFF04BC-BE93-4275-9D21-7506EF0664D7}" type="slidenum">
              <a:rPr lang="en-US"/>
              <a:pPr/>
              <a:t>20</a:t>
            </a:fld>
            <a:endParaRPr lang="en-US"/>
          </a:p>
        </p:txBody>
      </p:sp>
      <p:sp>
        <p:nvSpPr>
          <p:cNvPr id="38400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8400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total avoidable costs of $340,000 are less than the $500,000 cost of buying the part, thereby suggesting that Essex should continue to make the part. </a:t>
            </a:r>
          </a:p>
        </p:txBody>
      </p:sp>
    </p:spTree>
    <p:extLst>
      <p:ext uri="{BB962C8B-B14F-4D97-AF65-F5344CB8AC3E}">
        <p14:creationId xmlns:p14="http://schemas.microsoft.com/office/powerpoint/2010/main" xmlns="" val="34838925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E8696AC5-0CE4-4FA5-949E-C1DDD5E76132}" type="slidenum">
              <a:rPr lang="en-US"/>
              <a:pPr/>
              <a:t>21</a:t>
            </a:fld>
            <a:endParaRPr lang="en-US"/>
          </a:p>
        </p:txBody>
      </p:sp>
      <p:sp>
        <p:nvSpPr>
          <p:cNvPr id="7" name="Rectangle 7"/>
          <p:cNvSpPr>
            <a:spLocks noGrp="1" noChangeArrowheads="1"/>
          </p:cNvSpPr>
          <p:nvPr>
            <p:ph type="sldNum" sz="quarter" idx="5"/>
          </p:nvPr>
        </p:nvSpPr>
        <p:spPr>
          <a:ln/>
        </p:spPr>
        <p:txBody>
          <a:bodyPr/>
          <a:lstStyle/>
          <a:p>
            <a:fld id="{B5C46415-7856-4372-9561-C661AC1F378C}" type="slidenum">
              <a:rPr lang="en-US"/>
              <a:pPr/>
              <a:t>21</a:t>
            </a:fld>
            <a:endParaRPr lang="en-US"/>
          </a:p>
        </p:txBody>
      </p:sp>
      <p:sp>
        <p:nvSpPr>
          <p:cNvPr id="38605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8605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An opportunity cost is the benefit that is foregone as a result of pursuing a course of action. These costs do not represent actual cash outlays and they are not recorded in the formal accounts of an organization. </a:t>
            </a:r>
          </a:p>
          <a:p>
            <a:endParaRPr lang="en-US">
              <a:cs typeface="Times New Roman" panose="02020603050405020304" pitchFamily="18" charset="0"/>
            </a:endParaRPr>
          </a:p>
          <a:p>
            <a:r>
              <a:rPr lang="en-US"/>
              <a:t>In the Essex Company example that we just completed, if Essex had an alternative use for the capacity that it used to make part 4A, there would have been an opportunity cost to factor into the analysis.</a:t>
            </a:r>
          </a:p>
          <a:p>
            <a:r>
              <a:rPr lang="en-US">
                <a:cs typeface="Times New Roman" panose="02020603050405020304" pitchFamily="18" charset="0"/>
              </a:rPr>
              <a:t> </a:t>
            </a:r>
          </a:p>
          <a:p>
            <a:r>
              <a:rPr lang="en-US">
                <a:cs typeface="Times New Roman" panose="02020603050405020304" pitchFamily="18" charset="0"/>
              </a:rPr>
              <a:t>The opportunity cost would have been equal to the segment margin that could have been derived from the best alternative use of the space.</a:t>
            </a:r>
            <a:r>
              <a:rPr lang="en-US"/>
              <a:t> </a:t>
            </a:r>
          </a:p>
        </p:txBody>
      </p:sp>
    </p:spTree>
    <p:extLst>
      <p:ext uri="{BB962C8B-B14F-4D97-AF65-F5344CB8AC3E}">
        <p14:creationId xmlns:p14="http://schemas.microsoft.com/office/powerpoint/2010/main" xmlns="" val="4081564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6DDBFF7D-98E8-4404-BE4F-0CA3D4A78626}" type="slidenum">
              <a:rPr lang="en-US"/>
              <a:pPr/>
              <a:t>22</a:t>
            </a:fld>
            <a:endParaRPr lang="en-US"/>
          </a:p>
        </p:txBody>
      </p:sp>
      <p:sp>
        <p:nvSpPr>
          <p:cNvPr id="7" name="Rectangle 7"/>
          <p:cNvSpPr>
            <a:spLocks noGrp="1" noChangeArrowheads="1"/>
          </p:cNvSpPr>
          <p:nvPr>
            <p:ph type="sldNum" sz="quarter" idx="5"/>
          </p:nvPr>
        </p:nvSpPr>
        <p:spPr>
          <a:ln/>
        </p:spPr>
        <p:txBody>
          <a:bodyPr/>
          <a:lstStyle/>
          <a:p>
            <a:fld id="{DF8149BB-EBAB-4492-AF85-B302C595E3EB}" type="slidenum">
              <a:rPr lang="en-US"/>
              <a:pPr/>
              <a:t>22</a:t>
            </a:fld>
            <a:endParaRPr lang="en-US"/>
          </a:p>
        </p:txBody>
      </p:sp>
      <p:sp>
        <p:nvSpPr>
          <p:cNvPr id="388098" name="Rectangle 1026"/>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88099" name="Rectangle 1027"/>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A special order is a one-time order that is not considered part of the company’s normal ongoing business.   </a:t>
            </a:r>
          </a:p>
          <a:p>
            <a:r>
              <a:rPr lang="en-US"/>
              <a:t> </a:t>
            </a:r>
          </a:p>
          <a:p>
            <a:r>
              <a:rPr lang="en-US">
                <a:cs typeface="Times New Roman" panose="02020603050405020304" pitchFamily="18" charset="0"/>
              </a:rPr>
              <a:t>When analyzing a special order, only the incremental costs and benefits are relevant. Since the existing fixed manufacturing overhead costs would not be affected by the order, they are not relevant. </a:t>
            </a:r>
          </a:p>
        </p:txBody>
      </p:sp>
    </p:spTree>
    <p:extLst>
      <p:ext uri="{BB962C8B-B14F-4D97-AF65-F5344CB8AC3E}">
        <p14:creationId xmlns:p14="http://schemas.microsoft.com/office/powerpoint/2010/main" xmlns="" val="2635690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2845B04E-71DC-4166-BE09-1BACB751808C}" type="slidenum">
              <a:rPr lang="en-US"/>
              <a:pPr/>
              <a:t>23</a:t>
            </a:fld>
            <a:endParaRPr lang="en-US"/>
          </a:p>
        </p:txBody>
      </p:sp>
      <p:sp>
        <p:nvSpPr>
          <p:cNvPr id="7" name="Rectangle 7"/>
          <p:cNvSpPr>
            <a:spLocks noGrp="1" noChangeArrowheads="1"/>
          </p:cNvSpPr>
          <p:nvPr>
            <p:ph type="sldNum" sz="quarter" idx="5"/>
          </p:nvPr>
        </p:nvSpPr>
        <p:spPr>
          <a:ln/>
        </p:spPr>
        <p:txBody>
          <a:bodyPr/>
          <a:lstStyle/>
          <a:p>
            <a:fld id="{BAE3ACF5-C689-4B8F-A75F-1F8DD75A04BD}" type="slidenum">
              <a:rPr lang="en-US"/>
              <a:pPr/>
              <a:t>23</a:t>
            </a:fld>
            <a:endParaRPr lang="en-US"/>
          </a:p>
        </p:txBody>
      </p:sp>
      <p:sp>
        <p:nvSpPr>
          <p:cNvPr id="390146" name="Rectangle 1026"/>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90147" name="Rectangle 1027"/>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Assume the following information with respect to a special order opportunity for Jet, Inc. </a:t>
            </a:r>
          </a:p>
          <a:p>
            <a:endParaRPr lang="en-US"/>
          </a:p>
          <a:p>
            <a:r>
              <a:rPr lang="en-US"/>
              <a:t>Should Jet accept the offer?  </a:t>
            </a:r>
          </a:p>
          <a:p>
            <a:endParaRPr lang="en-US"/>
          </a:p>
        </p:txBody>
      </p:sp>
    </p:spTree>
    <p:extLst>
      <p:ext uri="{BB962C8B-B14F-4D97-AF65-F5344CB8AC3E}">
        <p14:creationId xmlns:p14="http://schemas.microsoft.com/office/powerpoint/2010/main" xmlns="" val="12678322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45855A31-9384-4C9F-8632-A538B776BC07}" type="slidenum">
              <a:rPr lang="en-US"/>
              <a:pPr/>
              <a:t>24</a:t>
            </a:fld>
            <a:endParaRPr lang="en-US"/>
          </a:p>
        </p:txBody>
      </p:sp>
      <p:sp>
        <p:nvSpPr>
          <p:cNvPr id="7" name="Rectangle 7"/>
          <p:cNvSpPr>
            <a:spLocks noGrp="1" noChangeArrowheads="1"/>
          </p:cNvSpPr>
          <p:nvPr>
            <p:ph type="sldNum" sz="quarter" idx="5"/>
          </p:nvPr>
        </p:nvSpPr>
        <p:spPr>
          <a:ln/>
        </p:spPr>
        <p:txBody>
          <a:bodyPr/>
          <a:lstStyle/>
          <a:p>
            <a:fld id="{4D02210E-B3F4-43D2-BB32-B3760038C207}" type="slidenum">
              <a:rPr lang="en-US"/>
              <a:pPr/>
              <a:t>24</a:t>
            </a:fld>
            <a:endParaRPr lang="en-US"/>
          </a:p>
        </p:txBody>
      </p:sp>
      <p:sp>
        <p:nvSpPr>
          <p:cNvPr id="39219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9219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Part I</a:t>
            </a:r>
          </a:p>
          <a:p>
            <a:r>
              <a:rPr lang="en-US">
                <a:cs typeface="Times New Roman" panose="02020603050405020304" pitchFamily="18" charset="0"/>
              </a:rPr>
              <a:t>A contribution format income statement for Jet’s normal sales of 5,000 units is as shown.</a:t>
            </a:r>
            <a:r>
              <a:rPr lang="en-US"/>
              <a:t> </a:t>
            </a:r>
          </a:p>
          <a:p>
            <a:endParaRPr lang="en-US"/>
          </a:p>
          <a:p>
            <a:r>
              <a:rPr lang="en-US"/>
              <a:t>Part II</a:t>
            </a:r>
          </a:p>
          <a:p>
            <a:r>
              <a:rPr lang="en-US"/>
              <a:t>Assume variable cost is $8 a unit.  Total variable cost would be 5,000 units times $8 a unit.</a:t>
            </a:r>
          </a:p>
        </p:txBody>
      </p:sp>
    </p:spTree>
    <p:extLst>
      <p:ext uri="{BB962C8B-B14F-4D97-AF65-F5344CB8AC3E}">
        <p14:creationId xmlns:p14="http://schemas.microsoft.com/office/powerpoint/2010/main" xmlns="" val="2324074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B078629A-17DD-4FB9-8FEA-3EACE43611F6}" type="slidenum">
              <a:rPr lang="en-US"/>
              <a:pPr/>
              <a:t>25</a:t>
            </a:fld>
            <a:endParaRPr lang="en-US"/>
          </a:p>
        </p:txBody>
      </p:sp>
      <p:sp>
        <p:nvSpPr>
          <p:cNvPr id="7" name="Rectangle 7"/>
          <p:cNvSpPr>
            <a:spLocks noGrp="1" noChangeArrowheads="1"/>
          </p:cNvSpPr>
          <p:nvPr>
            <p:ph type="sldNum" sz="quarter" idx="5"/>
          </p:nvPr>
        </p:nvSpPr>
        <p:spPr>
          <a:ln/>
        </p:spPr>
        <p:txBody>
          <a:bodyPr/>
          <a:lstStyle/>
          <a:p>
            <a:fld id="{C9A9CD5C-5826-4DFB-971A-5D9152A1033A}" type="slidenum">
              <a:rPr lang="en-US"/>
              <a:pPr/>
              <a:t>25</a:t>
            </a:fld>
            <a:endParaRPr lang="en-US"/>
          </a:p>
        </p:txBody>
      </p:sp>
      <p:sp>
        <p:nvSpPr>
          <p:cNvPr id="39424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9424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If Jet accepts the special order, the incremental revenue of $30,000 will exceed the incremental costs of $24,000 by $6,000. This suggests that Jet should accept the order.  Notice that t</a:t>
            </a:r>
            <a:r>
              <a:rPr lang="en-US">
                <a:cs typeface="Times New Roman" panose="02020603050405020304" pitchFamily="18" charset="0"/>
              </a:rPr>
              <a:t>his answer assumes that the fixed costs are unavoidable and that variable marketing costs must be incurred on the special order.</a:t>
            </a:r>
            <a:r>
              <a:rPr lang="en-US"/>
              <a:t> </a:t>
            </a:r>
          </a:p>
        </p:txBody>
      </p:sp>
    </p:spTree>
    <p:extLst>
      <p:ext uri="{BB962C8B-B14F-4D97-AF65-F5344CB8AC3E}">
        <p14:creationId xmlns:p14="http://schemas.microsoft.com/office/powerpoint/2010/main" xmlns="" val="2464674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16499B2A-C8D0-4226-B11C-1EFECBFE1712}" type="slidenum">
              <a:rPr lang="en-US"/>
              <a:pPr/>
              <a:t>26</a:t>
            </a:fld>
            <a:endParaRPr lang="en-US"/>
          </a:p>
        </p:txBody>
      </p:sp>
      <p:sp>
        <p:nvSpPr>
          <p:cNvPr id="7" name="Rectangle 7"/>
          <p:cNvSpPr>
            <a:spLocks noGrp="1" noChangeArrowheads="1"/>
          </p:cNvSpPr>
          <p:nvPr>
            <p:ph type="sldNum" sz="quarter" idx="5"/>
          </p:nvPr>
        </p:nvSpPr>
        <p:spPr>
          <a:ln/>
        </p:spPr>
        <p:txBody>
          <a:bodyPr/>
          <a:lstStyle/>
          <a:p>
            <a:fld id="{8F8058BF-5677-4518-BA5D-A8460B71174D}" type="slidenum">
              <a:rPr lang="en-US"/>
              <a:pPr/>
              <a:t>26</a:t>
            </a:fld>
            <a:endParaRPr lang="en-US"/>
          </a:p>
        </p:txBody>
      </p:sp>
      <p:sp>
        <p:nvSpPr>
          <p:cNvPr id="39629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9629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Take a minute and read the information provided about Northern Optical.</a:t>
            </a:r>
          </a:p>
        </p:txBody>
      </p:sp>
    </p:spTree>
    <p:extLst>
      <p:ext uri="{BB962C8B-B14F-4D97-AF65-F5344CB8AC3E}">
        <p14:creationId xmlns:p14="http://schemas.microsoft.com/office/powerpoint/2010/main" xmlns="" val="39913236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322FAFC9-753D-4C38-9DE6-2DEDCD42F871}" type="slidenum">
              <a:rPr lang="en-US"/>
              <a:pPr/>
              <a:t>27</a:t>
            </a:fld>
            <a:endParaRPr lang="en-US"/>
          </a:p>
        </p:txBody>
      </p:sp>
      <p:sp>
        <p:nvSpPr>
          <p:cNvPr id="7" name="Rectangle 7"/>
          <p:cNvSpPr>
            <a:spLocks noGrp="1" noChangeArrowheads="1"/>
          </p:cNvSpPr>
          <p:nvPr>
            <p:ph type="sldNum" sz="quarter" idx="5"/>
          </p:nvPr>
        </p:nvSpPr>
        <p:spPr>
          <a:ln/>
        </p:spPr>
        <p:txBody>
          <a:bodyPr/>
          <a:lstStyle/>
          <a:p>
            <a:fld id="{696ECFEA-E1DA-4D35-B6C5-9A81DEBFA061}" type="slidenum">
              <a:rPr lang="en-US"/>
              <a:pPr/>
              <a:t>27</a:t>
            </a:fld>
            <a:endParaRPr lang="en-US"/>
          </a:p>
        </p:txBody>
      </p:sp>
      <p:sp>
        <p:nvSpPr>
          <p:cNvPr id="398338" name="Rectangle 1026"/>
          <p:cNvSpPr>
            <a:spLocks noGrp="1" noRot="1" noChangeAspect="1" noChangeArrowheads="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98339" name="Rectangle 1027"/>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solidFill>
                  <a:srgbClr val="000000"/>
                </a:solidFill>
              </a:rPr>
              <a:t>What is the rock bottom minimum price below which Northern Optical should not go in its negotiations with the customer?</a:t>
            </a:r>
          </a:p>
        </p:txBody>
      </p:sp>
    </p:spTree>
    <p:extLst>
      <p:ext uri="{BB962C8B-B14F-4D97-AF65-F5344CB8AC3E}">
        <p14:creationId xmlns:p14="http://schemas.microsoft.com/office/powerpoint/2010/main" xmlns="" val="53732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F0520900-F624-489F-87B2-F4BCEC03BFD4}" type="slidenum">
              <a:rPr lang="en-US"/>
              <a:pPr/>
              <a:t>28</a:t>
            </a:fld>
            <a:endParaRPr lang="en-US"/>
          </a:p>
        </p:txBody>
      </p:sp>
      <p:sp>
        <p:nvSpPr>
          <p:cNvPr id="7" name="Rectangle 7"/>
          <p:cNvSpPr>
            <a:spLocks noGrp="1" noChangeArrowheads="1"/>
          </p:cNvSpPr>
          <p:nvPr>
            <p:ph type="sldNum" sz="quarter" idx="5"/>
          </p:nvPr>
        </p:nvSpPr>
        <p:spPr>
          <a:ln/>
        </p:spPr>
        <p:txBody>
          <a:bodyPr/>
          <a:lstStyle/>
          <a:p>
            <a:fld id="{3478C332-7700-4CD2-A5E7-67F5BD069298}" type="slidenum">
              <a:rPr lang="en-US"/>
              <a:pPr/>
              <a:t>28</a:t>
            </a:fld>
            <a:endParaRPr lang="en-US"/>
          </a:p>
        </p:txBody>
      </p:sp>
      <p:sp>
        <p:nvSpPr>
          <p:cNvPr id="400386" name="Rectangle 2"/>
          <p:cNvSpPr>
            <a:spLocks noGrp="1" noRot="1" noChangeAspect="1" noChangeArrowheads="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0038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$15.  Take a minute and review the solution to this problem before proceeding to the next slide.</a:t>
            </a:r>
          </a:p>
        </p:txBody>
      </p:sp>
    </p:spTree>
    <p:extLst>
      <p:ext uri="{BB962C8B-B14F-4D97-AF65-F5344CB8AC3E}">
        <p14:creationId xmlns:p14="http://schemas.microsoft.com/office/powerpoint/2010/main" xmlns="" val="14575276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6880801E-D323-4033-8141-E0BDF80100B2}" type="slidenum">
              <a:rPr lang="en-US"/>
              <a:pPr/>
              <a:t>29</a:t>
            </a:fld>
            <a:endParaRPr lang="en-US"/>
          </a:p>
        </p:txBody>
      </p:sp>
      <p:sp>
        <p:nvSpPr>
          <p:cNvPr id="7" name="Rectangle 7"/>
          <p:cNvSpPr>
            <a:spLocks noGrp="1" noChangeArrowheads="1"/>
          </p:cNvSpPr>
          <p:nvPr>
            <p:ph type="sldNum" sz="quarter" idx="5"/>
          </p:nvPr>
        </p:nvSpPr>
        <p:spPr>
          <a:ln/>
        </p:spPr>
        <p:txBody>
          <a:bodyPr/>
          <a:lstStyle/>
          <a:p>
            <a:fld id="{334A8995-BB43-4FA5-8F0F-9F0561BE4746}" type="slidenum">
              <a:rPr lang="en-US"/>
              <a:pPr/>
              <a:t>29</a:t>
            </a:fld>
            <a:endParaRPr lang="en-US"/>
          </a:p>
        </p:txBody>
      </p:sp>
      <p:sp>
        <p:nvSpPr>
          <p:cNvPr id="40243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0243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When a limited resource of some type restricts the company’s ability to satisfy demand, the company is said to have a constraint. The machine or process that is limiting overall output is called the bottleneck – it is the constraint. </a:t>
            </a:r>
          </a:p>
        </p:txBody>
      </p:sp>
    </p:spTree>
    <p:extLst>
      <p:ext uri="{BB962C8B-B14F-4D97-AF65-F5344CB8AC3E}">
        <p14:creationId xmlns:p14="http://schemas.microsoft.com/office/powerpoint/2010/main" xmlns="" val="40393542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C25F81F0-6B4A-48DC-BABA-5F81DFA97420}" type="slidenum">
              <a:rPr lang="en-US"/>
              <a:pPr/>
              <a:t>30</a:t>
            </a:fld>
            <a:endParaRPr lang="en-US"/>
          </a:p>
        </p:txBody>
      </p:sp>
      <p:sp>
        <p:nvSpPr>
          <p:cNvPr id="7" name="Rectangle 7"/>
          <p:cNvSpPr>
            <a:spLocks noGrp="1" noChangeArrowheads="1"/>
          </p:cNvSpPr>
          <p:nvPr>
            <p:ph type="sldNum" sz="quarter" idx="5"/>
          </p:nvPr>
        </p:nvSpPr>
        <p:spPr>
          <a:ln/>
        </p:spPr>
        <p:txBody>
          <a:bodyPr/>
          <a:lstStyle/>
          <a:p>
            <a:fld id="{37536477-B9FC-4E98-A0B8-5AFA0F503B7B}" type="slidenum">
              <a:rPr lang="en-US"/>
              <a:pPr/>
              <a:t>30</a:t>
            </a:fld>
            <a:endParaRPr lang="en-US"/>
          </a:p>
        </p:txBody>
      </p:sp>
      <p:sp>
        <p:nvSpPr>
          <p:cNvPr id="50176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50176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Fixed costs are usually unaffected in these situations, so the product mix that maximizes the company’s total contribution margin should ordinarily be selected. </a:t>
            </a:r>
          </a:p>
          <a:p>
            <a:r>
              <a:rPr lang="en-US">
                <a:cs typeface="Times New Roman" panose="02020603050405020304" pitchFamily="18" charset="0"/>
              </a:rPr>
              <a:t> </a:t>
            </a:r>
          </a:p>
          <a:p>
            <a:r>
              <a:rPr lang="en-US">
                <a:cs typeface="Times New Roman" panose="02020603050405020304" pitchFamily="18" charset="0"/>
              </a:rPr>
              <a:t>A company should not necessarily promote those products that have the highest unit contribution margin. </a:t>
            </a:r>
          </a:p>
          <a:p>
            <a:endParaRPr lang="en-US">
              <a:cs typeface="Times New Roman" panose="02020603050405020304" pitchFamily="18" charset="0"/>
            </a:endParaRPr>
          </a:p>
          <a:p>
            <a:r>
              <a:rPr lang="en-US">
                <a:cs typeface="Times New Roman" panose="02020603050405020304" pitchFamily="18" charset="0"/>
              </a:rPr>
              <a:t>Rather, total contribution margin will be maximized by promoting those products or accepting those orders that provide the highest contribution margin in relation to the constraining resource. </a:t>
            </a:r>
          </a:p>
        </p:txBody>
      </p:sp>
    </p:spTree>
    <p:extLst>
      <p:ext uri="{BB962C8B-B14F-4D97-AF65-F5344CB8AC3E}">
        <p14:creationId xmlns:p14="http://schemas.microsoft.com/office/powerpoint/2010/main" xmlns="" val="38276113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63E68476-B942-4CDA-B63E-C6D7DFEB3561}" type="slidenum">
              <a:rPr lang="en-US"/>
              <a:pPr/>
              <a:t>31</a:t>
            </a:fld>
            <a:endParaRPr lang="en-US"/>
          </a:p>
        </p:txBody>
      </p:sp>
      <p:sp>
        <p:nvSpPr>
          <p:cNvPr id="7" name="Rectangle 7"/>
          <p:cNvSpPr>
            <a:spLocks noGrp="1" noChangeArrowheads="1"/>
          </p:cNvSpPr>
          <p:nvPr>
            <p:ph type="sldNum" sz="quarter" idx="5"/>
          </p:nvPr>
        </p:nvSpPr>
        <p:spPr>
          <a:ln/>
        </p:spPr>
        <p:txBody>
          <a:bodyPr/>
          <a:lstStyle/>
          <a:p>
            <a:fld id="{EF311638-4AB3-42B3-B86D-980D3BACDCB0}" type="slidenum">
              <a:rPr lang="en-US"/>
              <a:pPr/>
              <a:t>31</a:t>
            </a:fld>
            <a:endParaRPr lang="en-US"/>
          </a:p>
        </p:txBody>
      </p:sp>
      <p:sp>
        <p:nvSpPr>
          <p:cNvPr id="406530" name="Rectangle 2050"/>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06531" name="Rectangle 2051"/>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Assume that Ensign Company produces two products and selected data are as shown. </a:t>
            </a:r>
          </a:p>
        </p:txBody>
      </p:sp>
    </p:spTree>
    <p:extLst>
      <p:ext uri="{BB962C8B-B14F-4D97-AF65-F5344CB8AC3E}">
        <p14:creationId xmlns:p14="http://schemas.microsoft.com/office/powerpoint/2010/main" xmlns="" val="42421287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1F0A5076-C0D0-4D89-B4FC-E56D284FC041}" type="slidenum">
              <a:rPr lang="en-US"/>
              <a:pPr/>
              <a:t>32</a:t>
            </a:fld>
            <a:endParaRPr lang="en-US"/>
          </a:p>
        </p:txBody>
      </p:sp>
      <p:sp>
        <p:nvSpPr>
          <p:cNvPr id="7" name="Rectangle 7"/>
          <p:cNvSpPr>
            <a:spLocks noGrp="1" noChangeArrowheads="1"/>
          </p:cNvSpPr>
          <p:nvPr>
            <p:ph type="sldNum" sz="quarter" idx="5"/>
          </p:nvPr>
        </p:nvSpPr>
        <p:spPr>
          <a:ln/>
        </p:spPr>
        <p:txBody>
          <a:bodyPr/>
          <a:lstStyle/>
          <a:p>
            <a:fld id="{9574AE8A-72AE-47C4-8900-968CDC91C277}" type="slidenum">
              <a:rPr lang="en-US"/>
              <a:pPr/>
              <a:t>32</a:t>
            </a:fld>
            <a:endParaRPr lang="en-US"/>
          </a:p>
        </p:txBody>
      </p:sp>
      <p:sp>
        <p:nvSpPr>
          <p:cNvPr id="40857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0857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In addition, assume that:  </a:t>
            </a:r>
          </a:p>
          <a:p>
            <a:pPr>
              <a:buFontTx/>
              <a:buChar char="•"/>
            </a:pPr>
            <a:r>
              <a:rPr lang="en-US">
                <a:cs typeface="Times New Roman" panose="02020603050405020304" pitchFamily="18" charset="0"/>
              </a:rPr>
              <a:t> Machine A1 is the constraint.  </a:t>
            </a:r>
          </a:p>
          <a:p>
            <a:pPr>
              <a:buFontTx/>
              <a:buChar char="•"/>
            </a:pPr>
            <a:r>
              <a:rPr lang="en-US">
                <a:cs typeface="Times New Roman" panose="02020603050405020304" pitchFamily="18" charset="0"/>
              </a:rPr>
              <a:t>There </a:t>
            </a:r>
            <a:r>
              <a:rPr lang="en-US"/>
              <a:t>is excess capacity on all other machines.</a:t>
            </a:r>
          </a:p>
          <a:p>
            <a:pPr>
              <a:buFontTx/>
              <a:buChar char="•"/>
            </a:pPr>
            <a:r>
              <a:rPr lang="en-US">
                <a:cs typeface="Times New Roman" panose="02020603050405020304" pitchFamily="18" charset="0"/>
              </a:rPr>
              <a:t>Machine A1 has a capacity of 2,400 minutes per week.</a:t>
            </a:r>
          </a:p>
          <a:p>
            <a:endParaRPr lang="en-US">
              <a:cs typeface="Times New Roman" panose="02020603050405020304" pitchFamily="18" charset="0"/>
            </a:endParaRPr>
          </a:p>
          <a:p>
            <a:r>
              <a:rPr lang="en-US">
                <a:cs typeface="Times New Roman" panose="02020603050405020304" pitchFamily="18" charset="0"/>
              </a:rPr>
              <a:t>Should Ensign focus its efforts on Product 1 or Product 2?</a:t>
            </a:r>
          </a:p>
          <a:p>
            <a:endParaRPr lang="en-US"/>
          </a:p>
        </p:txBody>
      </p:sp>
    </p:spTree>
    <p:extLst>
      <p:ext uri="{BB962C8B-B14F-4D97-AF65-F5344CB8AC3E}">
        <p14:creationId xmlns:p14="http://schemas.microsoft.com/office/powerpoint/2010/main" xmlns="" val="38793579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47A858AA-DACC-4E82-875D-A118545D8003}" type="slidenum">
              <a:rPr lang="en-US"/>
              <a:pPr/>
              <a:t>33</a:t>
            </a:fld>
            <a:endParaRPr lang="en-US"/>
          </a:p>
        </p:txBody>
      </p:sp>
      <p:sp>
        <p:nvSpPr>
          <p:cNvPr id="7" name="Rectangle 7"/>
          <p:cNvSpPr>
            <a:spLocks noGrp="1" noChangeArrowheads="1"/>
          </p:cNvSpPr>
          <p:nvPr>
            <p:ph type="sldNum" sz="quarter" idx="5"/>
          </p:nvPr>
        </p:nvSpPr>
        <p:spPr>
          <a:ln/>
        </p:spPr>
        <p:txBody>
          <a:bodyPr/>
          <a:lstStyle/>
          <a:p>
            <a:fld id="{3CC7E2BC-16F4-40B2-B44D-C69855B5AAE7}" type="slidenum">
              <a:rPr lang="en-US"/>
              <a:pPr/>
              <a:t>33</a:t>
            </a:fld>
            <a:endParaRPr lang="en-US"/>
          </a:p>
        </p:txBody>
      </p:sp>
      <p:sp>
        <p:nvSpPr>
          <p:cNvPr id="41062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1062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sz="1000">
                <a:solidFill>
                  <a:srgbClr val="000000"/>
                </a:solidFill>
              </a:rPr>
              <a:t>How many units of each product can be processed through Machine A1 in one minute?</a:t>
            </a:r>
          </a:p>
        </p:txBody>
      </p:sp>
    </p:spTree>
    <p:extLst>
      <p:ext uri="{BB962C8B-B14F-4D97-AF65-F5344CB8AC3E}">
        <p14:creationId xmlns:p14="http://schemas.microsoft.com/office/powerpoint/2010/main" xmlns="" val="1007163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864CFCA4-F182-495F-9EDF-E0A56FE1E989}" type="slidenum">
              <a:rPr lang="en-US"/>
              <a:pPr/>
              <a:t>34</a:t>
            </a:fld>
            <a:endParaRPr lang="en-US"/>
          </a:p>
        </p:txBody>
      </p:sp>
      <p:sp>
        <p:nvSpPr>
          <p:cNvPr id="7" name="Rectangle 7"/>
          <p:cNvSpPr>
            <a:spLocks noGrp="1" noChangeArrowheads="1"/>
          </p:cNvSpPr>
          <p:nvPr>
            <p:ph type="sldNum" sz="quarter" idx="5"/>
          </p:nvPr>
        </p:nvSpPr>
        <p:spPr>
          <a:ln/>
        </p:spPr>
        <p:txBody>
          <a:bodyPr/>
          <a:lstStyle/>
          <a:p>
            <a:fld id="{C8AC3E8C-98BF-4A8B-805D-1D2EA457A70D}" type="slidenum">
              <a:rPr lang="en-US"/>
              <a:pPr/>
              <a:t>34</a:t>
            </a:fld>
            <a:endParaRPr lang="en-US"/>
          </a:p>
        </p:txBody>
      </p:sp>
      <p:sp>
        <p:nvSpPr>
          <p:cNvPr id="41267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1267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One unit of Product 1 and two units of Product 2.</a:t>
            </a:r>
          </a:p>
          <a:p>
            <a:endParaRPr lang="en-US"/>
          </a:p>
        </p:txBody>
      </p:sp>
    </p:spTree>
    <p:extLst>
      <p:ext uri="{BB962C8B-B14F-4D97-AF65-F5344CB8AC3E}">
        <p14:creationId xmlns:p14="http://schemas.microsoft.com/office/powerpoint/2010/main" xmlns="" val="22356484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A67BA5D2-AC22-469A-BA36-127B406A0603}" type="slidenum">
              <a:rPr lang="en-US"/>
              <a:pPr/>
              <a:t>35</a:t>
            </a:fld>
            <a:endParaRPr lang="en-US"/>
          </a:p>
        </p:txBody>
      </p:sp>
      <p:sp>
        <p:nvSpPr>
          <p:cNvPr id="7" name="Rectangle 7"/>
          <p:cNvSpPr>
            <a:spLocks noGrp="1" noChangeArrowheads="1"/>
          </p:cNvSpPr>
          <p:nvPr>
            <p:ph type="sldNum" sz="quarter" idx="5"/>
          </p:nvPr>
        </p:nvSpPr>
        <p:spPr>
          <a:ln/>
        </p:spPr>
        <p:txBody>
          <a:bodyPr/>
          <a:lstStyle/>
          <a:p>
            <a:fld id="{C59855EC-EDFC-416D-ACC9-93F1413292CA}" type="slidenum">
              <a:rPr lang="en-US"/>
              <a:pPr/>
              <a:t>35</a:t>
            </a:fld>
            <a:endParaRPr lang="en-US"/>
          </a:p>
        </p:txBody>
      </p:sp>
      <p:sp>
        <p:nvSpPr>
          <p:cNvPr id="41472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1472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solidFill>
                  <a:srgbClr val="000000"/>
                </a:solidFill>
              </a:rPr>
              <a:t>What generates more profit for the company, using one minute of machine A1 to process Product 1 or using one minute of machine A1 to process Product 2?</a:t>
            </a:r>
          </a:p>
          <a:p>
            <a:endParaRPr lang="en-US"/>
          </a:p>
        </p:txBody>
      </p:sp>
    </p:spTree>
    <p:extLst>
      <p:ext uri="{BB962C8B-B14F-4D97-AF65-F5344CB8AC3E}">
        <p14:creationId xmlns:p14="http://schemas.microsoft.com/office/powerpoint/2010/main" xmlns="" val="12468454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A3A1DA7E-DAFD-42E0-A20D-143281D5A716}" type="slidenum">
              <a:rPr lang="en-US"/>
              <a:pPr/>
              <a:t>36</a:t>
            </a:fld>
            <a:endParaRPr lang="en-US"/>
          </a:p>
        </p:txBody>
      </p:sp>
      <p:sp>
        <p:nvSpPr>
          <p:cNvPr id="7" name="Rectangle 7"/>
          <p:cNvSpPr>
            <a:spLocks noGrp="1" noChangeArrowheads="1"/>
          </p:cNvSpPr>
          <p:nvPr>
            <p:ph type="sldNum" sz="quarter" idx="5"/>
          </p:nvPr>
        </p:nvSpPr>
        <p:spPr>
          <a:ln/>
        </p:spPr>
        <p:txBody>
          <a:bodyPr/>
          <a:lstStyle/>
          <a:p>
            <a:fld id="{A9BECF86-02F7-45EE-8060-3E9D026A3BEB}" type="slidenum">
              <a:rPr lang="en-US"/>
              <a:pPr/>
              <a:t>36</a:t>
            </a:fld>
            <a:endParaRPr lang="en-US"/>
          </a:p>
        </p:txBody>
      </p:sp>
      <p:sp>
        <p:nvSpPr>
          <p:cNvPr id="41677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1677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Product 2. </a:t>
            </a:r>
            <a:r>
              <a:rPr lang="en-US">
                <a:solidFill>
                  <a:srgbClr val="FFFFFF"/>
                </a:solidFill>
                <a:latin typeface="Arial" panose="020B0604020202020204" pitchFamily="34" charset="0"/>
              </a:rPr>
              <a:t>With one minute of machine A1, we could make 1 unit of Product 1, with a contribution margin of $24, or 2 units of Product 2, each with a contribution margin of $15. </a:t>
            </a:r>
          </a:p>
        </p:txBody>
      </p:sp>
    </p:spTree>
    <p:extLst>
      <p:ext uri="{BB962C8B-B14F-4D97-AF65-F5344CB8AC3E}">
        <p14:creationId xmlns:p14="http://schemas.microsoft.com/office/powerpoint/2010/main" xmlns="" val="36867034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09D8228E-FA1B-4FB0-B8CE-675F3F98A9ED}" type="slidenum">
              <a:rPr lang="en-US"/>
              <a:pPr/>
              <a:t>37</a:t>
            </a:fld>
            <a:endParaRPr lang="en-US"/>
          </a:p>
        </p:txBody>
      </p:sp>
      <p:sp>
        <p:nvSpPr>
          <p:cNvPr id="7" name="Rectangle 7"/>
          <p:cNvSpPr>
            <a:spLocks noGrp="1" noChangeArrowheads="1"/>
          </p:cNvSpPr>
          <p:nvPr>
            <p:ph type="sldNum" sz="quarter" idx="5"/>
          </p:nvPr>
        </p:nvSpPr>
        <p:spPr>
          <a:ln/>
        </p:spPr>
        <p:txBody>
          <a:bodyPr/>
          <a:lstStyle/>
          <a:p>
            <a:fld id="{2A377D45-3AFF-46A7-9680-F9839C7D803C}" type="slidenum">
              <a:rPr lang="en-US"/>
              <a:pPr/>
              <a:t>37</a:t>
            </a:fld>
            <a:endParaRPr lang="en-US"/>
          </a:p>
        </p:txBody>
      </p:sp>
      <p:sp>
        <p:nvSpPr>
          <p:cNvPr id="41881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1881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As suggested by the answer to the Quick Check question, Ensign should emphasize Product 2 because it generates a contribution margin of $30 per minute of the constrained resource relative to $24 per minute for Product 1.</a:t>
            </a:r>
            <a:r>
              <a:rPr lang="en-US"/>
              <a:t> </a:t>
            </a:r>
          </a:p>
        </p:txBody>
      </p:sp>
    </p:spTree>
    <p:extLst>
      <p:ext uri="{BB962C8B-B14F-4D97-AF65-F5344CB8AC3E}">
        <p14:creationId xmlns:p14="http://schemas.microsoft.com/office/powerpoint/2010/main" xmlns="" val="38889241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57A958CD-A353-43BA-9D4E-ABB5EF2CCBD0}" type="slidenum">
              <a:rPr lang="en-US"/>
              <a:pPr/>
              <a:t>38</a:t>
            </a:fld>
            <a:endParaRPr lang="en-US"/>
          </a:p>
        </p:txBody>
      </p:sp>
      <p:sp>
        <p:nvSpPr>
          <p:cNvPr id="7" name="Rectangle 7"/>
          <p:cNvSpPr>
            <a:spLocks noGrp="1" noChangeArrowheads="1"/>
          </p:cNvSpPr>
          <p:nvPr>
            <p:ph type="sldNum" sz="quarter" idx="5"/>
          </p:nvPr>
        </p:nvSpPr>
        <p:spPr>
          <a:ln/>
        </p:spPr>
        <p:txBody>
          <a:bodyPr/>
          <a:lstStyle/>
          <a:p>
            <a:fld id="{F1BDDB43-9035-4D47-B949-15EA0FC6CEE8}" type="slidenum">
              <a:rPr lang="en-US"/>
              <a:pPr/>
              <a:t>38</a:t>
            </a:fld>
            <a:endParaRPr lang="en-US"/>
          </a:p>
        </p:txBody>
      </p:sp>
      <p:sp>
        <p:nvSpPr>
          <p:cNvPr id="420866" name="Rectangle 1026"/>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20867" name="Rectangle 1027"/>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Ensign can maximize its contribution margin by first producing Product 2 to meet customer demand and then using any remaining capacity to produce Product 1. </a:t>
            </a:r>
          </a:p>
        </p:txBody>
      </p:sp>
    </p:spTree>
    <p:extLst>
      <p:ext uri="{BB962C8B-B14F-4D97-AF65-F5344CB8AC3E}">
        <p14:creationId xmlns:p14="http://schemas.microsoft.com/office/powerpoint/2010/main" xmlns="" val="7721940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76FF0AF3-6E0F-4103-A11B-50756851B356}" type="slidenum">
              <a:rPr lang="en-US"/>
              <a:pPr/>
              <a:t>39</a:t>
            </a:fld>
            <a:endParaRPr lang="en-US"/>
          </a:p>
        </p:txBody>
      </p:sp>
      <p:sp>
        <p:nvSpPr>
          <p:cNvPr id="7" name="Rectangle 7"/>
          <p:cNvSpPr>
            <a:spLocks noGrp="1" noChangeArrowheads="1"/>
          </p:cNvSpPr>
          <p:nvPr>
            <p:ph type="sldNum" sz="quarter" idx="5"/>
          </p:nvPr>
        </p:nvSpPr>
        <p:spPr>
          <a:ln/>
        </p:spPr>
        <p:txBody>
          <a:bodyPr/>
          <a:lstStyle/>
          <a:p>
            <a:fld id="{4063DD68-1FF1-4A2F-85AA-217EC3F37778}" type="slidenum">
              <a:rPr lang="en-US"/>
              <a:pPr/>
              <a:t>39</a:t>
            </a:fld>
            <a:endParaRPr lang="en-US"/>
          </a:p>
        </p:txBody>
      </p:sp>
      <p:sp>
        <p:nvSpPr>
          <p:cNvPr id="42291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2291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calculations would be performed as follows. </a:t>
            </a:r>
          </a:p>
          <a:p>
            <a:r>
              <a:rPr lang="en-US">
                <a:cs typeface="Times New Roman" panose="02020603050405020304" pitchFamily="18" charset="0"/>
              </a:rPr>
              <a:t> </a:t>
            </a:r>
          </a:p>
          <a:p>
            <a:r>
              <a:rPr lang="en-US"/>
              <a:t>Satisfying the weekly demand of 2,200 units for Product 2 would consume 1,100 minutes of available capacity on machine A1.</a:t>
            </a:r>
          </a:p>
          <a:p>
            <a:endParaRPr lang="en-US"/>
          </a:p>
        </p:txBody>
      </p:sp>
    </p:spTree>
    <p:extLst>
      <p:ext uri="{BB962C8B-B14F-4D97-AF65-F5344CB8AC3E}">
        <p14:creationId xmlns:p14="http://schemas.microsoft.com/office/powerpoint/2010/main" xmlns="" val="37561273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A0550DC9-1A35-4503-8E26-AF18409FDC61}" type="slidenum">
              <a:rPr lang="en-US"/>
              <a:pPr/>
              <a:t>40</a:t>
            </a:fld>
            <a:endParaRPr lang="en-US"/>
          </a:p>
        </p:txBody>
      </p:sp>
      <p:sp>
        <p:nvSpPr>
          <p:cNvPr id="7" name="Rectangle 7"/>
          <p:cNvSpPr>
            <a:spLocks noGrp="1" noChangeArrowheads="1"/>
          </p:cNvSpPr>
          <p:nvPr>
            <p:ph type="sldNum" sz="quarter" idx="5"/>
          </p:nvPr>
        </p:nvSpPr>
        <p:spPr>
          <a:ln/>
        </p:spPr>
        <p:txBody>
          <a:bodyPr/>
          <a:lstStyle/>
          <a:p>
            <a:fld id="{A21BB2FE-C399-4962-9974-1393AAAC2F0D}" type="slidenum">
              <a:rPr lang="en-US"/>
              <a:pPr/>
              <a:t>40</a:t>
            </a:fld>
            <a:endParaRPr lang="en-US"/>
          </a:p>
        </p:txBody>
      </p:sp>
      <p:sp>
        <p:nvSpPr>
          <p:cNvPr id="42496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2496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This implies that 1,300 constraint minutes would still be available to satisfy demand for Product 1.</a:t>
            </a:r>
            <a:r>
              <a:rPr lang="en-US"/>
              <a:t> </a:t>
            </a:r>
          </a:p>
        </p:txBody>
      </p:sp>
    </p:spTree>
    <p:extLst>
      <p:ext uri="{BB962C8B-B14F-4D97-AF65-F5344CB8AC3E}">
        <p14:creationId xmlns:p14="http://schemas.microsoft.com/office/powerpoint/2010/main" xmlns="" val="18153520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BCC1ADD7-5294-4B85-9167-13C3569E75FF}" type="slidenum">
              <a:rPr lang="en-US"/>
              <a:pPr/>
              <a:t>41</a:t>
            </a:fld>
            <a:endParaRPr lang="en-US"/>
          </a:p>
        </p:txBody>
      </p:sp>
      <p:sp>
        <p:nvSpPr>
          <p:cNvPr id="7" name="Rectangle 7"/>
          <p:cNvSpPr>
            <a:spLocks noGrp="1" noChangeArrowheads="1"/>
          </p:cNvSpPr>
          <p:nvPr>
            <p:ph type="sldNum" sz="quarter" idx="5"/>
          </p:nvPr>
        </p:nvSpPr>
        <p:spPr>
          <a:ln/>
        </p:spPr>
        <p:txBody>
          <a:bodyPr/>
          <a:lstStyle/>
          <a:p>
            <a:fld id="{150EDB5F-3CA9-43A2-AC4B-A946E6B75A74}" type="slidenum">
              <a:rPr lang="en-US"/>
              <a:pPr/>
              <a:t>41</a:t>
            </a:fld>
            <a:endParaRPr lang="en-US"/>
          </a:p>
        </p:txBody>
      </p:sp>
      <p:sp>
        <p:nvSpPr>
          <p:cNvPr id="42701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2701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Since each unit of Product 1 requires one minute of A1 machine time, Ensign could produce 1,300 units of Product 1 with its remaining capacity.</a:t>
            </a:r>
          </a:p>
          <a:p>
            <a:endParaRPr lang="en-US"/>
          </a:p>
        </p:txBody>
      </p:sp>
    </p:spTree>
    <p:extLst>
      <p:ext uri="{BB962C8B-B14F-4D97-AF65-F5344CB8AC3E}">
        <p14:creationId xmlns:p14="http://schemas.microsoft.com/office/powerpoint/2010/main" xmlns="" val="22441841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EE7A07D1-E3BC-422D-8AA6-2A0FAFE6470B}" type="slidenum">
              <a:rPr lang="en-US"/>
              <a:pPr/>
              <a:t>42</a:t>
            </a:fld>
            <a:endParaRPr lang="en-US"/>
          </a:p>
        </p:txBody>
      </p:sp>
      <p:sp>
        <p:nvSpPr>
          <p:cNvPr id="7" name="Rectangle 7"/>
          <p:cNvSpPr>
            <a:spLocks noGrp="1" noChangeArrowheads="1"/>
          </p:cNvSpPr>
          <p:nvPr>
            <p:ph type="sldNum" sz="quarter" idx="5"/>
          </p:nvPr>
        </p:nvSpPr>
        <p:spPr>
          <a:ln/>
        </p:spPr>
        <p:txBody>
          <a:bodyPr/>
          <a:lstStyle/>
          <a:p>
            <a:fld id="{D8B9F6FA-AF29-4C34-B249-859F58FBB56E}" type="slidenum">
              <a:rPr lang="en-US"/>
              <a:pPr/>
              <a:t>42</a:t>
            </a:fld>
            <a:endParaRPr lang="en-US"/>
          </a:p>
        </p:txBody>
      </p:sp>
      <p:sp>
        <p:nvSpPr>
          <p:cNvPr id="42905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2905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This mix of production would yield a total contribution margin of $64,200 dollars.</a:t>
            </a:r>
            <a:r>
              <a:rPr lang="en-US" b="1">
                <a:cs typeface="Times New Roman" panose="02020603050405020304" pitchFamily="18" charset="0"/>
              </a:rPr>
              <a:t> </a:t>
            </a:r>
            <a:endParaRPr lang="en-US"/>
          </a:p>
        </p:txBody>
      </p:sp>
    </p:spTree>
    <p:extLst>
      <p:ext uri="{BB962C8B-B14F-4D97-AF65-F5344CB8AC3E}">
        <p14:creationId xmlns:p14="http://schemas.microsoft.com/office/powerpoint/2010/main" xmlns="" val="9615512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299A91A9-A6FB-4BC5-BD17-BF52358245A5}" type="slidenum">
              <a:rPr lang="en-US"/>
              <a:pPr/>
              <a:t>43</a:t>
            </a:fld>
            <a:endParaRPr lang="en-US"/>
          </a:p>
        </p:txBody>
      </p:sp>
      <p:sp>
        <p:nvSpPr>
          <p:cNvPr id="7" name="Rectangle 7"/>
          <p:cNvSpPr>
            <a:spLocks noGrp="1" noChangeArrowheads="1"/>
          </p:cNvSpPr>
          <p:nvPr>
            <p:ph type="sldNum" sz="quarter" idx="5"/>
          </p:nvPr>
        </p:nvSpPr>
        <p:spPr>
          <a:ln/>
        </p:spPr>
        <p:txBody>
          <a:bodyPr/>
          <a:lstStyle/>
          <a:p>
            <a:fld id="{B84D45AE-080B-4245-AAB8-DC57268568AC}" type="slidenum">
              <a:rPr lang="en-US"/>
              <a:pPr/>
              <a:t>43</a:t>
            </a:fld>
            <a:endParaRPr lang="en-US"/>
          </a:p>
        </p:txBody>
      </p:sp>
      <p:sp>
        <p:nvSpPr>
          <p:cNvPr id="43110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3110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Review the information provided about Colonial Heritage. </a:t>
            </a:r>
            <a:r>
              <a:rPr lang="en-US">
                <a:solidFill>
                  <a:schemeClr val="tx2"/>
                </a:solidFill>
              </a:rPr>
              <a:t>Is this enough hardwood to satisfy demand?</a:t>
            </a:r>
          </a:p>
          <a:p>
            <a:endParaRPr lang="en-US"/>
          </a:p>
        </p:txBody>
      </p:sp>
    </p:spTree>
    <p:extLst>
      <p:ext uri="{BB962C8B-B14F-4D97-AF65-F5344CB8AC3E}">
        <p14:creationId xmlns:p14="http://schemas.microsoft.com/office/powerpoint/2010/main" xmlns="" val="11449647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3FEE31C2-E5E7-495D-AE5F-EFAAC11F3101}" type="slidenum">
              <a:rPr lang="en-US"/>
              <a:pPr/>
              <a:t>44</a:t>
            </a:fld>
            <a:endParaRPr lang="en-US"/>
          </a:p>
        </p:txBody>
      </p:sp>
      <p:sp>
        <p:nvSpPr>
          <p:cNvPr id="7" name="Rectangle 7"/>
          <p:cNvSpPr>
            <a:spLocks noGrp="1" noChangeArrowheads="1"/>
          </p:cNvSpPr>
          <p:nvPr>
            <p:ph type="sldNum" sz="quarter" idx="5"/>
          </p:nvPr>
        </p:nvSpPr>
        <p:spPr>
          <a:ln/>
        </p:spPr>
        <p:txBody>
          <a:bodyPr/>
          <a:lstStyle/>
          <a:p>
            <a:fld id="{BAEA5BE1-94E7-47EA-A91F-AE39BE611B9A}" type="slidenum">
              <a:rPr lang="en-US"/>
              <a:pPr/>
              <a:t>44</a:t>
            </a:fld>
            <a:endParaRPr lang="en-US"/>
          </a:p>
        </p:txBody>
      </p:sp>
      <p:sp>
        <p:nvSpPr>
          <p:cNvPr id="43315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3315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No.  Colonial Heritage needs 2,200 board feet to satisfy its demand. </a:t>
            </a:r>
          </a:p>
        </p:txBody>
      </p:sp>
    </p:spTree>
    <p:extLst>
      <p:ext uri="{BB962C8B-B14F-4D97-AF65-F5344CB8AC3E}">
        <p14:creationId xmlns:p14="http://schemas.microsoft.com/office/powerpoint/2010/main" xmlns="" val="34454926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402A0635-AE56-42F5-9287-2280974B30B8}" type="slidenum">
              <a:rPr lang="en-US"/>
              <a:pPr/>
              <a:t>45</a:t>
            </a:fld>
            <a:endParaRPr lang="en-US"/>
          </a:p>
        </p:txBody>
      </p:sp>
      <p:sp>
        <p:nvSpPr>
          <p:cNvPr id="7" name="Rectangle 7"/>
          <p:cNvSpPr>
            <a:spLocks noGrp="1" noChangeArrowheads="1"/>
          </p:cNvSpPr>
          <p:nvPr>
            <p:ph type="sldNum" sz="quarter" idx="5"/>
          </p:nvPr>
        </p:nvSpPr>
        <p:spPr>
          <a:ln/>
        </p:spPr>
        <p:txBody>
          <a:bodyPr/>
          <a:lstStyle/>
          <a:p>
            <a:fld id="{EE35EF83-13CE-4315-9EC1-21F32A905479}" type="slidenum">
              <a:rPr lang="en-US"/>
              <a:pPr/>
              <a:t>45</a:t>
            </a:fld>
            <a:endParaRPr lang="en-US"/>
          </a:p>
        </p:txBody>
      </p:sp>
      <p:sp>
        <p:nvSpPr>
          <p:cNvPr id="43520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3520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solidFill>
                  <a:schemeClr val="accent1"/>
                </a:solidFill>
              </a:rPr>
              <a:t>The company’s supplier of hardwood will only be able to supply 2,000 board feet this month. What plan would maximize profits?</a:t>
            </a:r>
          </a:p>
          <a:p>
            <a:endParaRPr lang="en-US"/>
          </a:p>
        </p:txBody>
      </p:sp>
    </p:spTree>
    <p:extLst>
      <p:ext uri="{BB962C8B-B14F-4D97-AF65-F5344CB8AC3E}">
        <p14:creationId xmlns:p14="http://schemas.microsoft.com/office/powerpoint/2010/main" xmlns="" val="20212648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1CC1133A-A180-4886-B5A5-B8F65C989F42}" type="slidenum">
              <a:rPr lang="en-US"/>
              <a:pPr/>
              <a:t>46</a:t>
            </a:fld>
            <a:endParaRPr lang="en-US"/>
          </a:p>
        </p:txBody>
      </p:sp>
      <p:sp>
        <p:nvSpPr>
          <p:cNvPr id="7" name="Rectangle 7"/>
          <p:cNvSpPr>
            <a:spLocks noGrp="1" noChangeArrowheads="1"/>
          </p:cNvSpPr>
          <p:nvPr>
            <p:ph type="sldNum" sz="quarter" idx="5"/>
          </p:nvPr>
        </p:nvSpPr>
        <p:spPr>
          <a:ln/>
        </p:spPr>
        <p:txBody>
          <a:bodyPr/>
          <a:lstStyle/>
          <a:p>
            <a:fld id="{441F5D0D-8AB3-48AE-9593-BE48EAFCE0B5}" type="slidenum">
              <a:rPr lang="en-US"/>
              <a:pPr/>
              <a:t>46</a:t>
            </a:fld>
            <a:endParaRPr lang="en-US"/>
          </a:p>
        </p:txBody>
      </p:sp>
      <p:sp>
        <p:nvSpPr>
          <p:cNvPr id="43725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3725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Production of 600 chairs and 80 tables would maximize contribution margin. </a:t>
            </a:r>
          </a:p>
        </p:txBody>
      </p:sp>
    </p:spTree>
    <p:extLst>
      <p:ext uri="{BB962C8B-B14F-4D97-AF65-F5344CB8AC3E}">
        <p14:creationId xmlns:p14="http://schemas.microsoft.com/office/powerpoint/2010/main" xmlns="" val="39595954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4AE92F01-56F8-44FA-9D00-BA1157F29A57}" type="slidenum">
              <a:rPr lang="en-US"/>
              <a:pPr/>
              <a:t>47</a:t>
            </a:fld>
            <a:endParaRPr lang="en-US"/>
          </a:p>
        </p:txBody>
      </p:sp>
      <p:sp>
        <p:nvSpPr>
          <p:cNvPr id="7" name="Rectangle 7"/>
          <p:cNvSpPr>
            <a:spLocks noGrp="1" noChangeArrowheads="1"/>
          </p:cNvSpPr>
          <p:nvPr>
            <p:ph type="sldNum" sz="quarter" idx="5"/>
          </p:nvPr>
        </p:nvSpPr>
        <p:spPr>
          <a:ln/>
        </p:spPr>
        <p:txBody>
          <a:bodyPr/>
          <a:lstStyle/>
          <a:p>
            <a:fld id="{4E7527E2-D4E1-4E2A-823A-A38CB28CA8B3}" type="slidenum">
              <a:rPr lang="en-US"/>
              <a:pPr/>
              <a:t>47</a:t>
            </a:fld>
            <a:endParaRPr lang="en-US"/>
          </a:p>
        </p:txBody>
      </p:sp>
      <p:sp>
        <p:nvSpPr>
          <p:cNvPr id="43929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3929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solidFill>
                  <a:srgbClr val="000000"/>
                </a:solidFill>
              </a:rPr>
              <a:t>Read this information about Colonial Heritage.  Up to how much should Colonial Heritage be willing to pay above the usual price to obtain more hardwood?</a:t>
            </a:r>
          </a:p>
          <a:p>
            <a:endParaRPr lang="en-US"/>
          </a:p>
        </p:txBody>
      </p:sp>
    </p:spTree>
    <p:extLst>
      <p:ext uri="{BB962C8B-B14F-4D97-AF65-F5344CB8AC3E}">
        <p14:creationId xmlns:p14="http://schemas.microsoft.com/office/powerpoint/2010/main" xmlns="" val="16579757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D334A956-3191-44BC-8072-E621BDA1B7BF}" type="slidenum">
              <a:rPr lang="en-US"/>
              <a:pPr/>
              <a:t>48</a:t>
            </a:fld>
            <a:endParaRPr lang="en-US"/>
          </a:p>
        </p:txBody>
      </p:sp>
      <p:sp>
        <p:nvSpPr>
          <p:cNvPr id="7" name="Rectangle 7"/>
          <p:cNvSpPr>
            <a:spLocks noGrp="1" noChangeArrowheads="1"/>
          </p:cNvSpPr>
          <p:nvPr>
            <p:ph type="sldNum" sz="quarter" idx="5"/>
          </p:nvPr>
        </p:nvSpPr>
        <p:spPr>
          <a:ln/>
        </p:spPr>
        <p:txBody>
          <a:bodyPr/>
          <a:lstStyle/>
          <a:p>
            <a:fld id="{665C261A-F18E-489F-9BA0-84FD5A03C0D0}" type="slidenum">
              <a:rPr lang="en-US"/>
              <a:pPr/>
              <a:t>48</a:t>
            </a:fld>
            <a:endParaRPr lang="en-US"/>
          </a:p>
        </p:txBody>
      </p:sp>
      <p:sp>
        <p:nvSpPr>
          <p:cNvPr id="44134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4134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pPr eaLnBrk="0" hangingPunct="0">
              <a:spcBef>
                <a:spcPct val="50000"/>
              </a:spcBef>
            </a:pPr>
            <a:r>
              <a:rPr lang="en-US">
                <a:solidFill>
                  <a:schemeClr val="tx2"/>
                </a:solidFill>
                <a:latin typeface="Arial" panose="020B0604020202020204" pitchFamily="34" charset="0"/>
              </a:rPr>
              <a:t>The additional wood would be used to make tables. In this use, each board foot of additional wood will allow the company to earn an additional $20 of contribution margin and profit.</a:t>
            </a:r>
          </a:p>
          <a:p>
            <a:endParaRPr lang="en-US"/>
          </a:p>
        </p:txBody>
      </p:sp>
    </p:spTree>
    <p:extLst>
      <p:ext uri="{BB962C8B-B14F-4D97-AF65-F5344CB8AC3E}">
        <p14:creationId xmlns:p14="http://schemas.microsoft.com/office/powerpoint/2010/main" xmlns="" val="10485979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F44F99B7-9EEA-4964-A9E9-36925ACC8B06}" type="slidenum">
              <a:rPr lang="en-US"/>
              <a:pPr/>
              <a:t>49</a:t>
            </a:fld>
            <a:endParaRPr lang="en-US"/>
          </a:p>
        </p:txBody>
      </p:sp>
      <p:sp>
        <p:nvSpPr>
          <p:cNvPr id="7" name="Rectangle 7"/>
          <p:cNvSpPr>
            <a:spLocks noGrp="1" noChangeArrowheads="1"/>
          </p:cNvSpPr>
          <p:nvPr>
            <p:ph type="sldNum" sz="quarter" idx="5"/>
          </p:nvPr>
        </p:nvSpPr>
        <p:spPr>
          <a:ln/>
        </p:spPr>
        <p:txBody>
          <a:bodyPr/>
          <a:lstStyle/>
          <a:p>
            <a:fld id="{DC9EF7E5-5415-4306-8053-D07B67D73E74}" type="slidenum">
              <a:rPr lang="en-US"/>
              <a:pPr/>
              <a:t>49</a:t>
            </a:fld>
            <a:endParaRPr lang="en-US"/>
          </a:p>
        </p:txBody>
      </p:sp>
      <p:sp>
        <p:nvSpPr>
          <p:cNvPr id="44339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4339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It is often possible for a manager to increase the capacity of a bottleneck, which is called relaxing (or elevating) the constraint, in numerous ways such as:</a:t>
            </a:r>
          </a:p>
          <a:p>
            <a:r>
              <a:rPr lang="en-US">
                <a:cs typeface="Times New Roman" panose="02020603050405020304" pitchFamily="18" charset="0"/>
              </a:rPr>
              <a:t> </a:t>
            </a:r>
          </a:p>
          <a:p>
            <a:pPr>
              <a:buFontTx/>
              <a:buChar char="•"/>
            </a:pPr>
            <a:r>
              <a:rPr lang="en-US">
                <a:cs typeface="Times New Roman" panose="02020603050405020304" pitchFamily="18" charset="0"/>
              </a:rPr>
              <a:t>Focusing business process improvement efforts on the bottleneck. </a:t>
            </a:r>
          </a:p>
          <a:p>
            <a:pPr>
              <a:buFontTx/>
              <a:buChar char="•"/>
            </a:pPr>
            <a:r>
              <a:rPr lang="en-US">
                <a:cs typeface="Times New Roman" panose="02020603050405020304" pitchFamily="18" charset="0"/>
              </a:rPr>
              <a:t>Working overtime on the bottleneck.</a:t>
            </a:r>
          </a:p>
          <a:p>
            <a:pPr>
              <a:buFontTx/>
              <a:buChar char="•"/>
            </a:pPr>
            <a:r>
              <a:rPr lang="en-US">
                <a:cs typeface="Times New Roman" panose="02020603050405020304" pitchFamily="18" charset="0"/>
              </a:rPr>
              <a:t>Investing in additional machines at the bottleneck.</a:t>
            </a:r>
          </a:p>
          <a:p>
            <a:pPr>
              <a:buFontTx/>
              <a:buChar char="•"/>
            </a:pPr>
            <a:r>
              <a:rPr lang="en-US"/>
              <a:t>Subcontracting some of the processing that would be done at the bottleneck.</a:t>
            </a:r>
          </a:p>
          <a:p>
            <a:pPr>
              <a:buFontTx/>
              <a:buChar char="•"/>
            </a:pPr>
            <a:r>
              <a:rPr lang="en-US">
                <a:cs typeface="Times New Roman" panose="02020603050405020304" pitchFamily="18" charset="0"/>
              </a:rPr>
              <a:t>Reducing defective units processed through the bottleneck. </a:t>
            </a:r>
          </a:p>
          <a:p>
            <a:pPr>
              <a:buFontTx/>
              <a:buChar char="•"/>
            </a:pPr>
            <a:r>
              <a:rPr lang="en-US">
                <a:cs typeface="Times New Roman" panose="02020603050405020304" pitchFamily="18" charset="0"/>
              </a:rPr>
              <a:t>Shifting workers from non-bottleneck processes to the bottleneck.</a:t>
            </a:r>
          </a:p>
          <a:p>
            <a:pPr>
              <a:buFontTx/>
              <a:buChar char="•"/>
            </a:pPr>
            <a:endParaRPr lang="en-US">
              <a:cs typeface="Times New Roman" panose="02020603050405020304" pitchFamily="18" charset="0"/>
            </a:endParaRPr>
          </a:p>
          <a:p>
            <a:r>
              <a:rPr lang="en-US">
                <a:cs typeface="Times New Roman" panose="02020603050405020304" pitchFamily="18" charset="0"/>
              </a:rPr>
              <a:t>These methods and ideas are all consistent with the Theory of Constraints, which was introduced in Chapter 1.</a:t>
            </a:r>
          </a:p>
          <a:p>
            <a:endParaRPr lang="en-US">
              <a:cs typeface="Times New Roman" panose="02020603050405020304" pitchFamily="18" charset="0"/>
            </a:endParaRPr>
          </a:p>
          <a:p>
            <a:r>
              <a:rPr lang="en-US">
                <a:cs typeface="Times New Roman" panose="02020603050405020304" pitchFamily="18" charset="0"/>
              </a:rPr>
              <a:t>If a company has more than one potential constraint, the proper “mix” of products can be found using a quantitative method known as linear programming, which is covered in quantitative methods and operations management courses.</a:t>
            </a:r>
            <a:endParaRPr lang="en-US"/>
          </a:p>
        </p:txBody>
      </p:sp>
    </p:spTree>
    <p:extLst>
      <p:ext uri="{BB962C8B-B14F-4D97-AF65-F5344CB8AC3E}">
        <p14:creationId xmlns:p14="http://schemas.microsoft.com/office/powerpoint/2010/main" xmlns="" val="19942528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0D9E81DF-A6DF-4AA7-8C91-7F5E77E8FBC4}" type="slidenum">
              <a:rPr lang="en-US"/>
              <a:pPr/>
              <a:t>50</a:t>
            </a:fld>
            <a:endParaRPr lang="en-US"/>
          </a:p>
        </p:txBody>
      </p:sp>
      <p:sp>
        <p:nvSpPr>
          <p:cNvPr id="7" name="Rectangle 7"/>
          <p:cNvSpPr>
            <a:spLocks noGrp="1" noChangeArrowheads="1"/>
          </p:cNvSpPr>
          <p:nvPr>
            <p:ph type="sldNum" sz="quarter" idx="5"/>
          </p:nvPr>
        </p:nvSpPr>
        <p:spPr>
          <a:ln/>
        </p:spPr>
        <p:txBody>
          <a:bodyPr/>
          <a:lstStyle/>
          <a:p>
            <a:fld id="{9560D11E-995E-4A11-88C3-33F023C834EF}" type="slidenum">
              <a:rPr lang="en-US"/>
              <a:pPr/>
              <a:t>50</a:t>
            </a:fld>
            <a:endParaRPr lang="en-US"/>
          </a:p>
        </p:txBody>
      </p:sp>
      <p:sp>
        <p:nvSpPr>
          <p:cNvPr id="44544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4544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In some industries, a number of end products are produced from a single raw material input. When two or more products are produced from a common input these products are known as joint products. The split-off point is the point in the manufacturing process at which the joint products can be recognized as separate products.</a:t>
            </a:r>
          </a:p>
          <a:p>
            <a:endParaRPr lang="en-US"/>
          </a:p>
        </p:txBody>
      </p:sp>
    </p:spTree>
    <p:extLst>
      <p:ext uri="{BB962C8B-B14F-4D97-AF65-F5344CB8AC3E}">
        <p14:creationId xmlns:p14="http://schemas.microsoft.com/office/powerpoint/2010/main" xmlns="" val="38659032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89513A08-4DE7-485A-94C8-56807C906CD1}" type="slidenum">
              <a:rPr lang="en-US"/>
              <a:pPr/>
              <a:t>51</a:t>
            </a:fld>
            <a:endParaRPr lang="en-US"/>
          </a:p>
        </p:txBody>
      </p:sp>
      <p:sp>
        <p:nvSpPr>
          <p:cNvPr id="7" name="Rectangle 7"/>
          <p:cNvSpPr>
            <a:spLocks noGrp="1" noChangeArrowheads="1"/>
          </p:cNvSpPr>
          <p:nvPr>
            <p:ph type="sldNum" sz="quarter" idx="5"/>
          </p:nvPr>
        </p:nvSpPr>
        <p:spPr>
          <a:ln/>
        </p:spPr>
        <p:txBody>
          <a:bodyPr/>
          <a:lstStyle/>
          <a:p>
            <a:fld id="{44EF671A-E65B-4F0F-A543-A67E08B23523}" type="slidenum">
              <a:rPr lang="en-US"/>
              <a:pPr/>
              <a:t>51</a:t>
            </a:fld>
            <a:endParaRPr lang="en-US"/>
          </a:p>
        </p:txBody>
      </p:sp>
      <p:sp>
        <p:nvSpPr>
          <p:cNvPr id="44749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4749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For example, in the petroleum refining industry a large number of products are extracted from crude oil, including gasoline, jet fuel, home heating oil, lubricants, asphalt, and various organic chemicals.</a:t>
            </a:r>
            <a:r>
              <a:rPr lang="en-US"/>
              <a:t> </a:t>
            </a:r>
          </a:p>
        </p:txBody>
      </p:sp>
    </p:spTree>
    <p:extLst>
      <p:ext uri="{BB962C8B-B14F-4D97-AF65-F5344CB8AC3E}">
        <p14:creationId xmlns:p14="http://schemas.microsoft.com/office/powerpoint/2010/main" xmlns="" val="41536456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486A5297-EA9B-4659-A7EE-FB6F908D85AD}" type="slidenum">
              <a:rPr lang="en-US"/>
              <a:pPr/>
              <a:t>52</a:t>
            </a:fld>
            <a:endParaRPr lang="en-US"/>
          </a:p>
        </p:txBody>
      </p:sp>
      <p:sp>
        <p:nvSpPr>
          <p:cNvPr id="7" name="Rectangle 7"/>
          <p:cNvSpPr>
            <a:spLocks noGrp="1" noChangeArrowheads="1"/>
          </p:cNvSpPr>
          <p:nvPr>
            <p:ph type="sldNum" sz="quarter" idx="5"/>
          </p:nvPr>
        </p:nvSpPr>
        <p:spPr>
          <a:ln/>
        </p:spPr>
        <p:txBody>
          <a:bodyPr/>
          <a:lstStyle/>
          <a:p>
            <a:fld id="{88B0C20C-46BD-4DE4-A45B-57B4D13CD72C}" type="slidenum">
              <a:rPr lang="en-US"/>
              <a:pPr/>
              <a:t>52</a:t>
            </a:fld>
            <a:endParaRPr lang="en-US"/>
          </a:p>
        </p:txBody>
      </p:sp>
      <p:sp>
        <p:nvSpPr>
          <p:cNvPr id="44953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4953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term joint cost is used to describe costs incurred up to the split-off point. Joint costs are common costs incurred to simultaneously produce a variety of end products.</a:t>
            </a:r>
            <a:r>
              <a:rPr lang="en-US"/>
              <a:t> </a:t>
            </a:r>
          </a:p>
        </p:txBody>
      </p:sp>
    </p:spTree>
    <p:extLst>
      <p:ext uri="{BB962C8B-B14F-4D97-AF65-F5344CB8AC3E}">
        <p14:creationId xmlns:p14="http://schemas.microsoft.com/office/powerpoint/2010/main" xmlns="" val="15221417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D3208C4D-8D1C-4989-A3D3-F585E7E07401}" type="slidenum">
              <a:rPr lang="en-US"/>
              <a:pPr/>
              <a:t>53</a:t>
            </a:fld>
            <a:endParaRPr lang="en-US"/>
          </a:p>
        </p:txBody>
      </p:sp>
      <p:sp>
        <p:nvSpPr>
          <p:cNvPr id="7" name="Rectangle 7"/>
          <p:cNvSpPr>
            <a:spLocks noGrp="1" noChangeArrowheads="1"/>
          </p:cNvSpPr>
          <p:nvPr>
            <p:ph type="sldNum" sz="quarter" idx="5"/>
          </p:nvPr>
        </p:nvSpPr>
        <p:spPr>
          <a:ln/>
        </p:spPr>
        <p:txBody>
          <a:bodyPr/>
          <a:lstStyle/>
          <a:p>
            <a:fld id="{A9694B6C-EDFD-43A9-8E2E-12AB6051C8FB}" type="slidenum">
              <a:rPr lang="en-US"/>
              <a:pPr/>
              <a:t>53</a:t>
            </a:fld>
            <a:endParaRPr lang="en-US"/>
          </a:p>
        </p:txBody>
      </p:sp>
      <p:sp>
        <p:nvSpPr>
          <p:cNvPr id="45158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5158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Joint</a:t>
            </a:r>
            <a:r>
              <a:rPr lang="en-US"/>
              <a:t> costs are traditionally allocated among different products at the split-off point. A typical approach is to allocate joint costs according to the relative sales value of the end products.  </a:t>
            </a:r>
          </a:p>
          <a:p>
            <a:endParaRPr lang="en-US"/>
          </a:p>
          <a:p>
            <a:r>
              <a:rPr lang="en-US">
                <a:cs typeface="Times New Roman" panose="02020603050405020304" pitchFamily="18" charset="0"/>
              </a:rPr>
              <a:t>Although allocation is needed for some purposes such as balanced sheet inventory valuation, allocations of this kind are very dangerous for decision making. </a:t>
            </a:r>
          </a:p>
        </p:txBody>
      </p:sp>
    </p:spTree>
    <p:extLst>
      <p:ext uri="{BB962C8B-B14F-4D97-AF65-F5344CB8AC3E}">
        <p14:creationId xmlns:p14="http://schemas.microsoft.com/office/powerpoint/2010/main" xmlns="" val="14999616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78D913E1-267B-4DB7-9BDA-6B098AB1A065}" type="slidenum">
              <a:rPr lang="en-US"/>
              <a:pPr/>
              <a:t>54</a:t>
            </a:fld>
            <a:endParaRPr lang="en-US"/>
          </a:p>
        </p:txBody>
      </p:sp>
      <p:sp>
        <p:nvSpPr>
          <p:cNvPr id="7" name="Rectangle 7"/>
          <p:cNvSpPr>
            <a:spLocks noGrp="1" noChangeArrowheads="1"/>
          </p:cNvSpPr>
          <p:nvPr>
            <p:ph type="sldNum" sz="quarter" idx="5"/>
          </p:nvPr>
        </p:nvSpPr>
        <p:spPr>
          <a:ln/>
        </p:spPr>
        <p:txBody>
          <a:bodyPr/>
          <a:lstStyle/>
          <a:p>
            <a:fld id="{289864D1-1DCA-42AF-B281-21C9B4D4F2F5}" type="slidenum">
              <a:rPr lang="en-US"/>
              <a:pPr/>
              <a:t>54</a:t>
            </a:fld>
            <a:endParaRPr lang="en-US"/>
          </a:p>
        </p:txBody>
      </p:sp>
      <p:sp>
        <p:nvSpPr>
          <p:cNvPr id="45363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5363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Joint costs are irrelevant in decisions regarding what to do with a product from the split-off point forward. Therefore, these costs should not be allocated to end products for decision making purposes.</a:t>
            </a:r>
          </a:p>
          <a:p>
            <a:endParaRPr lang="en-US">
              <a:cs typeface="Times New Roman" panose="02020603050405020304" pitchFamily="18" charset="0"/>
            </a:endParaRPr>
          </a:p>
          <a:p>
            <a:r>
              <a:rPr lang="en-US">
                <a:cs typeface="Times New Roman" panose="02020603050405020304" pitchFamily="18" charset="0"/>
              </a:rPr>
              <a:t>With respect to sell or process further decisions, it is profitable to continue processing a joint product after the split-off point so long as the incremental revenue from such processing exceeds the incremental processing costs incurred after the split-off point.</a:t>
            </a:r>
            <a:r>
              <a:rPr lang="en-US"/>
              <a:t> </a:t>
            </a:r>
          </a:p>
        </p:txBody>
      </p:sp>
    </p:spTree>
    <p:extLst>
      <p:ext uri="{BB962C8B-B14F-4D97-AF65-F5344CB8AC3E}">
        <p14:creationId xmlns:p14="http://schemas.microsoft.com/office/powerpoint/2010/main" xmlns="" val="8288418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C24DEEA0-7ABC-4142-B5C8-EE8373448941}" type="slidenum">
              <a:rPr lang="en-US"/>
              <a:pPr/>
              <a:t>55</a:t>
            </a:fld>
            <a:endParaRPr lang="en-US"/>
          </a:p>
        </p:txBody>
      </p:sp>
      <p:sp>
        <p:nvSpPr>
          <p:cNvPr id="7" name="Rectangle 7"/>
          <p:cNvSpPr>
            <a:spLocks noGrp="1" noChangeArrowheads="1"/>
          </p:cNvSpPr>
          <p:nvPr>
            <p:ph type="sldNum" sz="quarter" idx="5"/>
          </p:nvPr>
        </p:nvSpPr>
        <p:spPr>
          <a:ln/>
        </p:spPr>
        <p:txBody>
          <a:bodyPr/>
          <a:lstStyle/>
          <a:p>
            <a:fld id="{8F4824BC-168E-42E7-9297-DAB484494C6F}" type="slidenum">
              <a:rPr lang="en-US"/>
              <a:pPr/>
              <a:t>55</a:t>
            </a:fld>
            <a:endParaRPr lang="en-US"/>
          </a:p>
        </p:txBody>
      </p:sp>
      <p:sp>
        <p:nvSpPr>
          <p:cNvPr id="45568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5568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Assume the facts as shown with respect to Sawmill, Inc.</a:t>
            </a:r>
            <a:r>
              <a:rPr lang="en-US"/>
              <a:t> </a:t>
            </a:r>
          </a:p>
        </p:txBody>
      </p:sp>
    </p:spTree>
    <p:extLst>
      <p:ext uri="{BB962C8B-B14F-4D97-AF65-F5344CB8AC3E}">
        <p14:creationId xmlns:p14="http://schemas.microsoft.com/office/powerpoint/2010/main" xmlns="" val="41768784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39432EB8-63D5-4955-9438-1A4D8FBC9C9F}" type="slidenum">
              <a:rPr lang="en-US"/>
              <a:pPr/>
              <a:t>56</a:t>
            </a:fld>
            <a:endParaRPr lang="en-US"/>
          </a:p>
        </p:txBody>
      </p:sp>
      <p:sp>
        <p:nvSpPr>
          <p:cNvPr id="7" name="Rectangle 7"/>
          <p:cNvSpPr>
            <a:spLocks noGrp="1" noChangeArrowheads="1"/>
          </p:cNvSpPr>
          <p:nvPr>
            <p:ph type="sldNum" sz="quarter" idx="5"/>
          </p:nvPr>
        </p:nvSpPr>
        <p:spPr>
          <a:ln/>
        </p:spPr>
        <p:txBody>
          <a:bodyPr/>
          <a:lstStyle/>
          <a:p>
            <a:fld id="{74D29486-BEAB-46A0-8A74-64C9922AA8B9}" type="slidenum">
              <a:rPr lang="en-US"/>
              <a:pPr/>
              <a:t>56</a:t>
            </a:fld>
            <a:endParaRPr lang="en-US"/>
          </a:p>
        </p:txBody>
      </p:sp>
      <p:sp>
        <p:nvSpPr>
          <p:cNvPr id="45773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5773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Sawmill has two joint products – lumber and sawdust. Selected financial information is shown for each joint product.</a:t>
            </a:r>
          </a:p>
          <a:p>
            <a:endParaRPr lang="en-US"/>
          </a:p>
        </p:txBody>
      </p:sp>
    </p:spTree>
    <p:extLst>
      <p:ext uri="{BB962C8B-B14F-4D97-AF65-F5344CB8AC3E}">
        <p14:creationId xmlns:p14="http://schemas.microsoft.com/office/powerpoint/2010/main" xmlns="" val="12649449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D10C6ED2-5655-4D86-BC7C-E291A300D515}" type="slidenum">
              <a:rPr lang="en-US"/>
              <a:pPr/>
              <a:t>57</a:t>
            </a:fld>
            <a:endParaRPr lang="en-US"/>
          </a:p>
        </p:txBody>
      </p:sp>
      <p:sp>
        <p:nvSpPr>
          <p:cNvPr id="7" name="Rectangle 7"/>
          <p:cNvSpPr>
            <a:spLocks noGrp="1" noChangeArrowheads="1"/>
          </p:cNvSpPr>
          <p:nvPr>
            <p:ph type="sldNum" sz="quarter" idx="5"/>
          </p:nvPr>
        </p:nvSpPr>
        <p:spPr>
          <a:ln/>
        </p:spPr>
        <p:txBody>
          <a:bodyPr/>
          <a:lstStyle/>
          <a:p>
            <a:fld id="{EFBA8192-9337-46F2-B794-7BD15A05CAD7}" type="slidenum">
              <a:rPr lang="en-US"/>
              <a:pPr/>
              <a:t>57</a:t>
            </a:fld>
            <a:endParaRPr lang="en-US"/>
          </a:p>
        </p:txBody>
      </p:sp>
      <p:sp>
        <p:nvSpPr>
          <p:cNvPr id="45977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5977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incremental revenue from further processing of the lumber and sawdust is $130 and $10, respectively.</a:t>
            </a:r>
          </a:p>
          <a:p>
            <a:endParaRPr lang="en-US"/>
          </a:p>
        </p:txBody>
      </p:sp>
    </p:spTree>
    <p:extLst>
      <p:ext uri="{BB962C8B-B14F-4D97-AF65-F5344CB8AC3E}">
        <p14:creationId xmlns:p14="http://schemas.microsoft.com/office/powerpoint/2010/main" xmlns="" val="30349099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A367ABD7-017E-4D97-B030-335C09DD3B11}" type="slidenum">
              <a:rPr lang="en-US"/>
              <a:pPr/>
              <a:t>58</a:t>
            </a:fld>
            <a:endParaRPr lang="en-US"/>
          </a:p>
        </p:txBody>
      </p:sp>
      <p:sp>
        <p:nvSpPr>
          <p:cNvPr id="7" name="Rectangle 7"/>
          <p:cNvSpPr>
            <a:spLocks noGrp="1" noChangeArrowheads="1"/>
          </p:cNvSpPr>
          <p:nvPr>
            <p:ph type="sldNum" sz="quarter" idx="5"/>
          </p:nvPr>
        </p:nvSpPr>
        <p:spPr>
          <a:ln/>
        </p:spPr>
        <p:txBody>
          <a:bodyPr/>
          <a:lstStyle/>
          <a:p>
            <a:fld id="{5B7AD547-CEDC-4E4C-92E9-4F2AE1D5C628}" type="slidenum">
              <a:rPr lang="en-US"/>
              <a:pPr/>
              <a:t>58</a:t>
            </a:fld>
            <a:endParaRPr lang="en-US"/>
          </a:p>
        </p:txBody>
      </p:sp>
      <p:sp>
        <p:nvSpPr>
          <p:cNvPr id="46182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6182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profit (loss) from further processing is $80 for the lumber and negative $10 for the sawdust. </a:t>
            </a:r>
          </a:p>
        </p:txBody>
      </p:sp>
    </p:spTree>
    <p:extLst>
      <p:ext uri="{BB962C8B-B14F-4D97-AF65-F5344CB8AC3E}">
        <p14:creationId xmlns:p14="http://schemas.microsoft.com/office/powerpoint/2010/main" xmlns="" val="41828230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A0E47C21-BC1B-4950-935C-38BC98704C9E}" type="slidenum">
              <a:rPr lang="en-US"/>
              <a:pPr/>
              <a:t>59</a:t>
            </a:fld>
            <a:endParaRPr lang="en-US"/>
          </a:p>
        </p:txBody>
      </p:sp>
      <p:sp>
        <p:nvSpPr>
          <p:cNvPr id="7" name="Rectangle 7"/>
          <p:cNvSpPr>
            <a:spLocks noGrp="1" noChangeArrowheads="1"/>
          </p:cNvSpPr>
          <p:nvPr>
            <p:ph type="sldNum" sz="quarter" idx="5"/>
          </p:nvPr>
        </p:nvSpPr>
        <p:spPr>
          <a:ln/>
        </p:spPr>
        <p:txBody>
          <a:bodyPr/>
          <a:lstStyle/>
          <a:p>
            <a:fld id="{4AC73103-BB4D-48BF-BC88-D5A36C197392}" type="slidenum">
              <a:rPr lang="en-US"/>
              <a:pPr/>
              <a:t>59</a:t>
            </a:fld>
            <a:endParaRPr lang="en-US"/>
          </a:p>
        </p:txBody>
      </p:sp>
      <p:sp>
        <p:nvSpPr>
          <p:cNvPr id="46387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6387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lumber should be processed further and the sawdust should be sold at the split-off point.</a:t>
            </a:r>
            <a:r>
              <a:rPr lang="en-US"/>
              <a:t> </a:t>
            </a:r>
          </a:p>
        </p:txBody>
      </p:sp>
    </p:spTree>
    <p:extLst>
      <p:ext uri="{BB962C8B-B14F-4D97-AF65-F5344CB8AC3E}">
        <p14:creationId xmlns:p14="http://schemas.microsoft.com/office/powerpoint/2010/main" xmlns="" val="40358758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179F77CB-295A-4ECF-BB8C-6DA9A8E262B9}" type="slidenum">
              <a:rPr lang="en-US"/>
              <a:pPr/>
              <a:t>60</a:t>
            </a:fld>
            <a:endParaRPr lang="en-US"/>
          </a:p>
        </p:txBody>
      </p:sp>
      <p:sp>
        <p:nvSpPr>
          <p:cNvPr id="7" name="Rectangle 7"/>
          <p:cNvSpPr>
            <a:spLocks noGrp="1" noChangeArrowheads="1"/>
          </p:cNvSpPr>
          <p:nvPr>
            <p:ph type="sldNum" sz="quarter" idx="5"/>
          </p:nvPr>
        </p:nvSpPr>
        <p:spPr>
          <a:ln/>
        </p:spPr>
        <p:txBody>
          <a:bodyPr/>
          <a:lstStyle/>
          <a:p>
            <a:fld id="{C7BE49ED-BE69-40B9-8BD6-632FC37466AA}" type="slidenum">
              <a:rPr lang="en-US"/>
              <a:pPr/>
              <a:t>60</a:t>
            </a:fld>
            <a:endParaRPr lang="en-US"/>
          </a:p>
        </p:txBody>
      </p:sp>
      <p:sp>
        <p:nvSpPr>
          <p:cNvPr id="46592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6592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Activity-based costing can be used to help identify potentially relevant costs for decision-making purposes. However, managers should exercise caution against reading more into this “traceability” than really exists. People have a tendency to assume that if a cost is traceable to a segment, then the cost is automatically avoidable, which is untrue. Before making a decision, managers must decide which of the potentially relevant costs are actually avoidable.</a:t>
            </a:r>
            <a:r>
              <a:rPr lang="en-US"/>
              <a:t> </a:t>
            </a:r>
          </a:p>
        </p:txBody>
      </p:sp>
    </p:spTree>
    <p:extLst>
      <p:ext uri="{BB962C8B-B14F-4D97-AF65-F5344CB8AC3E}">
        <p14:creationId xmlns:p14="http://schemas.microsoft.com/office/powerpoint/2010/main" xmlns="" val="38718730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46ABE473-6AA5-4338-889D-ED7DBD05039C}" type="slidenum">
              <a:rPr lang="en-US"/>
              <a:pPr/>
              <a:t>61</a:t>
            </a:fld>
            <a:endParaRPr lang="en-US"/>
          </a:p>
        </p:txBody>
      </p:sp>
      <p:sp>
        <p:nvSpPr>
          <p:cNvPr id="7" name="Rectangle 7"/>
          <p:cNvSpPr>
            <a:spLocks noGrp="1" noChangeArrowheads="1"/>
          </p:cNvSpPr>
          <p:nvPr>
            <p:ph type="sldNum" sz="quarter" idx="5"/>
          </p:nvPr>
        </p:nvSpPr>
        <p:spPr>
          <a:ln/>
        </p:spPr>
        <p:txBody>
          <a:bodyPr/>
          <a:lstStyle/>
          <a:p>
            <a:fld id="{24EEA40A-663E-4256-AD9B-E35A18F248B2}" type="slidenum">
              <a:rPr lang="en-US"/>
              <a:pPr/>
              <a:t>61</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r>
              <a:rPr lang="en-US"/>
              <a:t>End of chapter 13.</a:t>
            </a:r>
          </a:p>
        </p:txBody>
      </p:sp>
    </p:spTree>
    <p:extLst>
      <p:ext uri="{BB962C8B-B14F-4D97-AF65-F5344CB8AC3E}">
        <p14:creationId xmlns:p14="http://schemas.microsoft.com/office/powerpoint/2010/main" xmlns="" val="33122121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B3CF1DD6-2DD0-4E96-A3C9-317B89940840}" type="slidenum">
              <a:rPr lang="en-US"/>
              <a:pPr/>
              <a:t>‹#›</a:t>
            </a:fld>
            <a:endParaRPr lang="en-US"/>
          </a:p>
        </p:txBody>
      </p:sp>
    </p:spTree>
    <p:extLst>
      <p:ext uri="{BB962C8B-B14F-4D97-AF65-F5344CB8AC3E}">
        <p14:creationId xmlns:p14="http://schemas.microsoft.com/office/powerpoint/2010/main" xmlns="" val="1666484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0D9FEA09-1127-43E7-AF6D-315D278920A9}" type="slidenum">
              <a:rPr lang="en-US"/>
              <a:pPr/>
              <a:t>‹#›</a:t>
            </a:fld>
            <a:endParaRPr lang="en-US"/>
          </a:p>
        </p:txBody>
      </p:sp>
    </p:spTree>
    <p:extLst>
      <p:ext uri="{BB962C8B-B14F-4D97-AF65-F5344CB8AC3E}">
        <p14:creationId xmlns:p14="http://schemas.microsoft.com/office/powerpoint/2010/main" xmlns="" val="1997578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41A75851-EDE4-4B14-B48D-2683185698EE}" type="slidenum">
              <a:rPr lang="en-US"/>
              <a:pPr/>
              <a:t>‹#›</a:t>
            </a:fld>
            <a:endParaRPr lang="en-US"/>
          </a:p>
        </p:txBody>
      </p:sp>
    </p:spTree>
    <p:extLst>
      <p:ext uri="{BB962C8B-B14F-4D97-AF65-F5344CB8AC3E}">
        <p14:creationId xmlns:p14="http://schemas.microsoft.com/office/powerpoint/2010/main" xmlns="" val="37640268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9A8C684D-078F-4BB4-AD1E-CCFBA3A53E6E}" type="slidenum">
              <a:rPr lang="en-US"/>
              <a:pPr/>
              <a:t>‹#›</a:t>
            </a:fld>
            <a:endParaRPr lang="en-US"/>
          </a:p>
        </p:txBody>
      </p:sp>
    </p:spTree>
    <p:extLst>
      <p:ext uri="{BB962C8B-B14F-4D97-AF65-F5344CB8AC3E}">
        <p14:creationId xmlns:p14="http://schemas.microsoft.com/office/powerpoint/2010/main" xmlns="" val="172816429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5DCFF474-D8C0-49DE-875B-3A86676C5F04}" type="slidenum">
              <a:rPr lang="en-US"/>
              <a:pPr/>
              <a:t>‹#›</a:t>
            </a:fld>
            <a:endParaRPr lang="en-US"/>
          </a:p>
        </p:txBody>
      </p:sp>
    </p:spTree>
    <p:extLst>
      <p:ext uri="{BB962C8B-B14F-4D97-AF65-F5344CB8AC3E}">
        <p14:creationId xmlns:p14="http://schemas.microsoft.com/office/powerpoint/2010/main" xmlns="" val="75505337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9EADD2B0-BD8F-425E-B2E2-D73504545739}" type="slidenum">
              <a:rPr lang="en-US"/>
              <a:pPr/>
              <a:t>‹#›</a:t>
            </a:fld>
            <a:endParaRPr lang="en-US"/>
          </a:p>
        </p:txBody>
      </p:sp>
    </p:spTree>
    <p:extLst>
      <p:ext uri="{BB962C8B-B14F-4D97-AF65-F5344CB8AC3E}">
        <p14:creationId xmlns:p14="http://schemas.microsoft.com/office/powerpoint/2010/main" xmlns="" val="11635444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7E7ADE13-237F-45E0-8C49-94C9EAC9E661}" type="slidenum">
              <a:rPr lang="en-US"/>
              <a:pPr/>
              <a:t>‹#›</a:t>
            </a:fld>
            <a:endParaRPr lang="en-US"/>
          </a:p>
        </p:txBody>
      </p:sp>
    </p:spTree>
    <p:extLst>
      <p:ext uri="{BB962C8B-B14F-4D97-AF65-F5344CB8AC3E}">
        <p14:creationId xmlns:p14="http://schemas.microsoft.com/office/powerpoint/2010/main" xmlns="" val="22040359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B538D1F3-E672-4D66-B210-3E7349AF806B}" type="slidenum">
              <a:rPr lang="en-US"/>
              <a:pPr/>
              <a:t>‹#›</a:t>
            </a:fld>
            <a:endParaRPr lang="en-US"/>
          </a:p>
        </p:txBody>
      </p:sp>
    </p:spTree>
    <p:extLst>
      <p:ext uri="{BB962C8B-B14F-4D97-AF65-F5344CB8AC3E}">
        <p14:creationId xmlns:p14="http://schemas.microsoft.com/office/powerpoint/2010/main" xmlns="" val="1931592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userDrawn="1"/>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4ED5E3F1-AE2F-4253-80DF-C1FD3490388B}" type="slidenum">
              <a:rPr lang="en-US"/>
              <a:pPr/>
              <a:t>‹#›</a:t>
            </a:fld>
            <a:endParaRPr lang="en-US"/>
          </a:p>
        </p:txBody>
      </p:sp>
    </p:spTree>
    <p:extLst>
      <p:ext uri="{BB962C8B-B14F-4D97-AF65-F5344CB8AC3E}">
        <p14:creationId xmlns:p14="http://schemas.microsoft.com/office/powerpoint/2010/main" xmlns="" val="19921094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D480A1B3-6302-43EA-95C8-670F167A9E95}" type="slidenum">
              <a:rPr lang="en-US"/>
              <a:pPr/>
              <a:t>‹#›</a:t>
            </a:fld>
            <a:endParaRPr lang="en-US"/>
          </a:p>
        </p:txBody>
      </p:sp>
    </p:spTree>
    <p:extLst>
      <p:ext uri="{BB962C8B-B14F-4D97-AF65-F5344CB8AC3E}">
        <p14:creationId xmlns:p14="http://schemas.microsoft.com/office/powerpoint/2010/main" xmlns="" val="39973920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E5FC8353-78D1-45EB-8DF8-68138B297D8D}" type="slidenum">
              <a:rPr lang="en-US"/>
              <a:pPr/>
              <a:t>‹#›</a:t>
            </a:fld>
            <a:endParaRPr lang="en-US"/>
          </a:p>
        </p:txBody>
      </p:sp>
    </p:spTree>
    <p:extLst>
      <p:ext uri="{BB962C8B-B14F-4D97-AF65-F5344CB8AC3E}">
        <p14:creationId xmlns:p14="http://schemas.microsoft.com/office/powerpoint/2010/main" xmlns="" val="22304429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CF60A2E3-DB32-4C13-B0F3-0815A8B18A62}" type="slidenum">
              <a:rPr lang="en-US"/>
              <a:pPr/>
              <a:t>‹#›</a:t>
            </a:fld>
            <a:endParaRPr lang="en-US"/>
          </a:p>
        </p:txBody>
      </p:sp>
    </p:spTree>
    <p:extLst>
      <p:ext uri="{BB962C8B-B14F-4D97-AF65-F5344CB8AC3E}">
        <p14:creationId xmlns:p14="http://schemas.microsoft.com/office/powerpoint/2010/main" xmlns="" val="37453097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2BF9DD19-9B21-4FBA-BB17-636307D1F3D8}" type="slidenum">
              <a:rPr lang="en-US"/>
              <a:pPr>
                <a:defRPr/>
              </a:pPr>
              <a:t>‹#›</a:t>
            </a:fld>
            <a:endParaRPr lang="en-US"/>
          </a:p>
        </p:txBody>
      </p:sp>
    </p:spTree>
    <p:extLst>
      <p:ext uri="{BB962C8B-B14F-4D97-AF65-F5344CB8AC3E}">
        <p14:creationId xmlns:p14="http://schemas.microsoft.com/office/powerpoint/2010/main" xmlns="" val="16479041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23686633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477E903B-171A-46A7-A050-491D2610700D}" type="slidenum">
              <a:rPr lang="en-US"/>
              <a:pPr>
                <a:defRPr/>
              </a:pPr>
              <a:t>‹#›</a:t>
            </a:fld>
            <a:endParaRPr lang="en-US"/>
          </a:p>
        </p:txBody>
      </p:sp>
    </p:spTree>
    <p:extLst>
      <p:ext uri="{BB962C8B-B14F-4D97-AF65-F5344CB8AC3E}">
        <p14:creationId xmlns:p14="http://schemas.microsoft.com/office/powerpoint/2010/main" xmlns="" val="27876245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80056803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19674877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63180621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92492212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72246027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193E36AF-2CDD-4A51-94C9-C066AB49AF82}" type="slidenum">
              <a:rPr lang="en-US"/>
              <a:pPr>
                <a:defRPr/>
              </a:pPr>
              <a:t>‹#›</a:t>
            </a:fld>
            <a:endParaRPr lang="en-US"/>
          </a:p>
        </p:txBody>
      </p:sp>
    </p:spTree>
    <p:extLst>
      <p:ext uri="{BB962C8B-B14F-4D97-AF65-F5344CB8AC3E}">
        <p14:creationId xmlns:p14="http://schemas.microsoft.com/office/powerpoint/2010/main" xmlns="" val="150059621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37660089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37530804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83534008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3619349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29197469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68981045-B1F2-4F2B-98CE-BCB7A3D71F4D}" type="slidenum">
              <a:rPr lang="en-US"/>
              <a:pPr/>
              <a:t>‹#›</a:t>
            </a:fld>
            <a:endParaRPr lang="en-US"/>
          </a:p>
        </p:txBody>
      </p:sp>
      <p:grpSp>
        <p:nvGrpSpPr>
          <p:cNvPr id="2057"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699" r:id="rId1"/>
    <p:sldLayoutId id="2147483690" r:id="rId2"/>
    <p:sldLayoutId id="2147483700" r:id="rId3"/>
    <p:sldLayoutId id="2147483691" r:id="rId4"/>
    <p:sldLayoutId id="2147483692" r:id="rId5"/>
    <p:sldLayoutId id="2147483693" r:id="rId6"/>
    <p:sldLayoutId id="2147483694" r:id="rId7"/>
    <p:sldLayoutId id="2147483695" r:id="rId8"/>
    <p:sldLayoutId id="2147483701" r:id="rId9"/>
    <p:sldLayoutId id="2147483696" r:id="rId10"/>
    <p:sldLayoutId id="2147483697" r:id="rId11"/>
    <p:sldLayoutId id="2147483698" r:id="rId12"/>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317203582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Microsoft_Office_Excel_97-2003_Worksheet2.xls"/></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Microsoft_Office_Excel_97-2003_Worksheet3.xls"/></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Microsoft_Office_Excel_97-2003_Worksheet4.xls"/></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Microsoft_Office_Excel_97-2003_Worksheet5.xls"/></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9.w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Microsoft_Office_Excel_97-2003_Worksheet6.xls"/></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oleObject" Target="../embeddings/Microsoft_Office_Excel_97-2003_Worksheet7.xls"/></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Microsoft_Office_Excel_97-2003_Worksheet8.xls"/></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6.vml"/><Relationship Id="rId4" Type="http://schemas.openxmlformats.org/officeDocument/2006/relationships/oleObject" Target="../embeddings/Microsoft_Office_Excel_97-2003_Worksheet9.xls"/></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oleObject" Target="../embeddings/Microsoft_Office_Excel_97-2003_Worksheet10.xls"/></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13.w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oleObject" Target="../embeddings/Microsoft_Office_Excel_97-2003_Worksheet11.xls"/></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oleObject" Target="../embeddings/Microsoft_Office_Excel_97-2003_Worksheet12.xls"/></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oleObject" Target="../embeddings/Microsoft_Office_Excel_97-2003_Worksheet13.xls"/></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30.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31.v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32.v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vmlDrawing" Target="../drawings/vmlDrawing33.v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oleObject" Target="../embeddings/Microsoft_Office_Excel_97-2003_Worksheet14.xls"/></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35.vml"/><Relationship Id="rId4" Type="http://schemas.openxmlformats.org/officeDocument/2006/relationships/oleObject" Target="../embeddings/Microsoft_Office_Excel_97-2003_Worksheet15.xls"/></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6.vml"/><Relationship Id="rId4" Type="http://schemas.openxmlformats.org/officeDocument/2006/relationships/oleObject" Target="../embeddings/Microsoft_Office_Excel_97-2003_Worksheet16.xls"/></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7.vml"/><Relationship Id="rId4" Type="http://schemas.openxmlformats.org/officeDocument/2006/relationships/oleObject" Target="../embeddings/Microsoft_Office_Excel_97-2003_Worksheet17.xls"/></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38.vml"/><Relationship Id="rId4" Type="http://schemas.openxmlformats.org/officeDocument/2006/relationships/oleObject" Target="../embeddings/Microsoft_Office_Excel_97-2003_Worksheet18.xls"/></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oleObject" Target="../embeddings/Microsoft_Office_Excel_97-2003_Worksheet19.xls"/></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40.vml"/><Relationship Id="rId4" Type="http://schemas.openxmlformats.org/officeDocument/2006/relationships/oleObject" Target="../embeddings/Microsoft_Office_Word_97_-_2003_Document20.doc"/></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41.vml"/><Relationship Id="rId4" Type="http://schemas.openxmlformats.org/officeDocument/2006/relationships/oleObject" Target="../embeddings/Microsoft_Office_Word_97_-_2003_Document21.doc"/></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42.vml"/><Relationship Id="rId4" Type="http://schemas.openxmlformats.org/officeDocument/2006/relationships/oleObject" Target="../embeddings/Microsoft_Office_Word_97_-_2003_Document22.doc"/></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43.vml"/><Relationship Id="rId5" Type="http://schemas.openxmlformats.org/officeDocument/2006/relationships/oleObject" Target="../embeddings/Microsoft_Office_Excel_97-2003_Worksheet24.xls"/><Relationship Id="rId4" Type="http://schemas.openxmlformats.org/officeDocument/2006/relationships/oleObject" Target="../embeddings/Microsoft_Office_Word_97_-_2003_Document23.doc"/></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44.v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45.v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6.xml"/><Relationship Id="rId1" Type="http://schemas.openxmlformats.org/officeDocument/2006/relationships/vmlDrawing" Target="../drawings/vmlDrawing46.vml"/><Relationship Id="rId4" Type="http://schemas.openxmlformats.org/officeDocument/2006/relationships/oleObject" Target="../embeddings/oleObject4.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47.v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6.xml"/><Relationship Id="rId1" Type="http://schemas.openxmlformats.org/officeDocument/2006/relationships/vmlDrawing" Target="../drawings/vmlDrawing48.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6.xml"/><Relationship Id="rId1" Type="http://schemas.openxmlformats.org/officeDocument/2006/relationships/vmlDrawing" Target="../drawings/vmlDrawing49.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6.xml"/><Relationship Id="rId1" Type="http://schemas.openxmlformats.org/officeDocument/2006/relationships/vmlDrawing" Target="../drawings/vmlDrawing50.v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vmlDrawing" Target="../drawings/vmlDrawing51.v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vmlDrawing" Target="../drawings/vmlDrawing52.v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vmlDrawing" Target="../drawings/vmlDrawing53.vml"/><Relationship Id="rId4" Type="http://schemas.openxmlformats.org/officeDocument/2006/relationships/oleObject" Target="../embeddings/Microsoft_Office_Excel_97-2003_Worksheet25.xls"/></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6.xml"/><Relationship Id="rId1" Type="http://schemas.openxmlformats.org/officeDocument/2006/relationships/vmlDrawing" Target="../drawings/vmlDrawing54.vml"/><Relationship Id="rId4" Type="http://schemas.openxmlformats.org/officeDocument/2006/relationships/oleObject" Target="../embeddings/Microsoft_Office_Excel_97-2003_Worksheet26.xls"/></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6.xml"/><Relationship Id="rId1" Type="http://schemas.openxmlformats.org/officeDocument/2006/relationships/vmlDrawing" Target="../drawings/vmlDrawing55.vml"/><Relationship Id="rId4" Type="http://schemas.openxmlformats.org/officeDocument/2006/relationships/oleObject" Target="../embeddings/Microsoft_Office_Excel_97-2003_Worksheet27.xls"/></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6.xml"/><Relationship Id="rId1" Type="http://schemas.openxmlformats.org/officeDocument/2006/relationships/vmlDrawing" Target="../drawings/vmlDrawing56.vml"/><Relationship Id="rId4" Type="http://schemas.openxmlformats.org/officeDocument/2006/relationships/oleObject" Target="../embeddings/Microsoft_Office_Excel_97-2003_Worksheet28.xls"/></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6.xml"/><Relationship Id="rId1" Type="http://schemas.openxmlformats.org/officeDocument/2006/relationships/vmlDrawing" Target="../drawings/vmlDrawing57.vml"/><Relationship Id="rId4" Type="http://schemas.openxmlformats.org/officeDocument/2006/relationships/image" Target="../media/image36.wmf"/></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11-Continued</a:t>
            </a:r>
            <a:endParaRPr lang="en-US" dirty="0"/>
          </a:p>
        </p:txBody>
      </p:sp>
      <p:sp>
        <p:nvSpPr>
          <p:cNvPr id="33795" name="Rectangle 3"/>
          <p:cNvSpPr>
            <a:spLocks noGrp="1" noChangeArrowheads="1"/>
          </p:cNvSpPr>
          <p:nvPr>
            <p:ph type="subTitle" idx="1"/>
          </p:nvPr>
        </p:nvSpPr>
        <p:spPr>
          <a:xfrm>
            <a:off x="1676400" y="4221162"/>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Decision Making and Relevant Information</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21</a:t>
            </a:r>
            <a:endParaRPr lang="en-US" sz="3600" b="1" dirty="0">
              <a:solidFill>
                <a:prstClr val="white"/>
              </a:solidFill>
            </a:endParaRPr>
          </a:p>
        </p:txBody>
      </p:sp>
      <p:sp>
        <p:nvSpPr>
          <p:cNvPr id="3379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11,Cost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13, </a:t>
            </a:r>
            <a:r>
              <a:rPr lang="en-US" sz="1400" b="1" i="1" dirty="0">
                <a:solidFill>
                  <a:srgbClr val="04617B"/>
                </a:solidFill>
                <a:latin typeface="Calibri" panose="020F0502020204030204" pitchFamily="34" charset="0"/>
              </a:rPr>
              <a:t>Managerial Accounting 12</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Garrison, Noreen, </a:t>
            </a:r>
            <a:r>
              <a:rPr lang="en-US" sz="1400" b="1" i="1" dirty="0" smtClean="0">
                <a:solidFill>
                  <a:srgbClr val="04617B"/>
                </a:solidFill>
                <a:latin typeface="Calibri" panose="020F0502020204030204" pitchFamily="34" charset="0"/>
              </a:rPr>
              <a:t>Brewer</a:t>
            </a: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217037895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Learning Objectives</a:t>
            </a:r>
          </a:p>
        </p:txBody>
      </p:sp>
      <p:sp>
        <p:nvSpPr>
          <p:cNvPr id="3" name="Content Placeholder 2"/>
          <p:cNvSpPr>
            <a:spLocks noGrp="1"/>
          </p:cNvSpPr>
          <p:nvPr>
            <p:ph idx="1"/>
          </p:nvPr>
        </p:nvSpPr>
        <p:spPr>
          <a:xfrm>
            <a:off x="457200" y="1371600"/>
            <a:ext cx="8229600" cy="4389437"/>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2400" dirty="0"/>
              <a:t>Identify relevant and irrelevant costs and benefits in a decision.</a:t>
            </a:r>
          </a:p>
          <a:p>
            <a:pPr eaLnBrk="1" hangingPunct="1"/>
            <a:r>
              <a:rPr lang="en-US" sz="2400" dirty="0"/>
              <a:t>Prepare an analysis showing whether a product line or other business segment should be dropped or retained.</a:t>
            </a:r>
          </a:p>
          <a:p>
            <a:pPr eaLnBrk="1" hangingPunct="1"/>
            <a:r>
              <a:rPr lang="en-US" sz="2400" dirty="0"/>
              <a:t>Prepare a make or buy analysis.</a:t>
            </a:r>
          </a:p>
          <a:p>
            <a:pPr eaLnBrk="1" hangingPunct="1"/>
            <a:r>
              <a:rPr lang="en-US" sz="2400" dirty="0"/>
              <a:t>Prepare an analysis showing whether a special order should be accepted.</a:t>
            </a:r>
          </a:p>
          <a:p>
            <a:pPr eaLnBrk="1" hangingPunct="1"/>
            <a:r>
              <a:rPr lang="en-US" sz="2400" dirty="0"/>
              <a:t>Determine the most profitable use of a constrained resource and the value of obtaining more of the constrained resource.</a:t>
            </a:r>
          </a:p>
          <a:p>
            <a:pPr eaLnBrk="1" hangingPunct="1"/>
            <a:r>
              <a:rPr lang="en-US" sz="2400" dirty="0"/>
              <a:t>Prepare an analysis showing whether joint products should be sold at the split-off point or processed further.</a:t>
            </a:r>
          </a:p>
          <a:p>
            <a:pPr eaLnBrk="1" hangingPunct="1"/>
            <a:endParaRPr lang="en-US" sz="2400" dirty="0"/>
          </a:p>
          <a:p>
            <a:pPr eaLnBrk="1" hangingPunct="1"/>
            <a:endParaRPr lang="en-US" sz="2400" dirty="0"/>
          </a:p>
          <a:p>
            <a:pPr eaLnBrk="1" hangingPunct="1"/>
            <a:endParaRPr lang="en-US" sz="2400" dirty="0"/>
          </a:p>
        </p:txBody>
      </p:sp>
      <p:sp>
        <p:nvSpPr>
          <p:cNvPr id="4" name="Slide Number Placeholder 3"/>
          <p:cNvSpPr>
            <a:spLocks noGrp="1"/>
          </p:cNvSpPr>
          <p:nvPr>
            <p:ph type="sldNum" sz="quarter" idx="11"/>
          </p:nvPr>
        </p:nvSpPr>
        <p:spPr/>
        <p:txBody>
          <a:bodyPr/>
          <a:lstStyle/>
          <a:p>
            <a:fld id="{0D9FEA09-1127-43E7-AF6D-315D278920A9}" type="slidenum">
              <a:rPr lang="en-US" smtClean="0"/>
              <a:pPr/>
              <a:t>2</a:t>
            </a:fld>
            <a:endParaRPr lang="en-US"/>
          </a:p>
        </p:txBody>
      </p:sp>
    </p:spTree>
    <p:extLst>
      <p:ext uri="{BB962C8B-B14F-4D97-AF65-F5344CB8AC3E}">
        <p14:creationId xmlns:p14="http://schemas.microsoft.com/office/powerpoint/2010/main" xmlns="" val="28582074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a:xfrm>
            <a:off x="457200" y="7620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Comparative Income Approach</a:t>
            </a:r>
          </a:p>
        </p:txBody>
      </p:sp>
      <p:sp>
        <p:nvSpPr>
          <p:cNvPr id="348163" name="Rectangle 3"/>
          <p:cNvSpPr>
            <a:spLocks noGrp="1" noChangeArrowheads="1"/>
          </p:cNvSpPr>
          <p:nvPr>
            <p:ph type="body" idx="1"/>
          </p:nvPr>
        </p:nvSpPr>
        <p:spPr>
          <a:xfrm>
            <a:off x="228600" y="1828800"/>
            <a:ext cx="8686800" cy="3352800"/>
          </a:xfrm>
          <a:solidFill>
            <a:srgbClr val="FFFF99"/>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lgn="ctr">
              <a:buFont typeface="Times" panose="02020603050405020304" pitchFamily="18" charset="0"/>
              <a:buNone/>
            </a:pPr>
            <a:r>
              <a:rPr lang="en-US">
                <a:solidFill>
                  <a:srgbClr val="000000"/>
                </a:solidFill>
              </a:rPr>
              <a:t>The Lovell solution can also be obtained by preparing comparative income statements showing results with and without the digital watch segment.</a:t>
            </a:r>
            <a:br>
              <a:rPr lang="en-US">
                <a:solidFill>
                  <a:srgbClr val="000000"/>
                </a:solidFill>
              </a:rPr>
            </a:br>
            <a:endParaRPr lang="en-US">
              <a:solidFill>
                <a:srgbClr val="000000"/>
              </a:solidFill>
            </a:endParaRPr>
          </a:p>
          <a:p>
            <a:pPr algn="ctr">
              <a:buFont typeface="Times" panose="02020603050405020304" pitchFamily="18" charset="0"/>
              <a:buNone/>
            </a:pPr>
            <a:r>
              <a:rPr lang="en-US" sz="3400">
                <a:solidFill>
                  <a:srgbClr val="0000CC"/>
                </a:solidFill>
                <a:effectLst>
                  <a:outerShdw blurRad="38100" dist="38100" dir="2700000" algn="tl">
                    <a:srgbClr val="000000"/>
                  </a:outerShdw>
                </a:effectLst>
              </a:rPr>
              <a:t>Let’s look at this second approach.</a:t>
            </a:r>
            <a:endParaRPr lang="en-US" sz="3400">
              <a:solidFill>
                <a:schemeClr val="accent2"/>
              </a:solidFill>
              <a:effectLst>
                <a:outerShdw blurRad="38100" dist="38100" dir="2700000" algn="tl">
                  <a:srgbClr val="000000"/>
                </a:outerShdw>
              </a:effectLst>
            </a:endParaRPr>
          </a:p>
        </p:txBody>
      </p:sp>
      <p:sp>
        <p:nvSpPr>
          <p:cNvPr id="2" name="Slide Number Placeholder 1"/>
          <p:cNvSpPr>
            <a:spLocks noGrp="1"/>
          </p:cNvSpPr>
          <p:nvPr>
            <p:ph type="sldNum" sz="quarter" idx="11"/>
          </p:nvPr>
        </p:nvSpPr>
        <p:spPr/>
        <p:txBody>
          <a:bodyPr/>
          <a:lstStyle/>
          <a:p>
            <a:fld id="{0D9FEA09-1127-43E7-AF6D-315D278920A9}" type="slidenum">
              <a:rPr lang="en-US" smtClean="0"/>
              <a:pPr/>
              <a:t>3</a:t>
            </a:fld>
            <a:endParaRPr lang="en-US"/>
          </a:p>
        </p:txBody>
      </p:sp>
    </p:spTree>
    <p:extLst>
      <p:ext uri="{BB962C8B-B14F-4D97-AF65-F5344CB8AC3E}">
        <p14:creationId xmlns:p14="http://schemas.microsoft.com/office/powerpoint/2010/main" xmlns="" val="7544484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50210" name="Object 2"/>
          <p:cNvGraphicFramePr>
            <a:graphicFrameLocks/>
          </p:cNvGraphicFramePr>
          <p:nvPr/>
        </p:nvGraphicFramePr>
        <p:xfrm>
          <a:off x="0" y="457200"/>
          <a:ext cx="9144000" cy="5867400"/>
        </p:xfrm>
        <a:graphic>
          <a:graphicData uri="http://schemas.openxmlformats.org/presentationml/2006/ole">
            <p:oleObj spid="_x0000_s92168" name="Worksheet" r:id="rId4" imgW="6120000" imgH="4218840" progId="Excel.Sheet.8">
              <p:embed/>
            </p:oleObj>
          </a:graphicData>
        </a:graphic>
      </p:graphicFrame>
      <p:sp>
        <p:nvSpPr>
          <p:cNvPr id="350211" name="Line 3"/>
          <p:cNvSpPr>
            <a:spLocks noChangeShapeType="1"/>
          </p:cNvSpPr>
          <p:nvPr/>
        </p:nvSpPr>
        <p:spPr bwMode="auto">
          <a:xfrm flipV="1">
            <a:off x="7696200" y="3581400"/>
            <a:ext cx="304800" cy="106680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350212" name="Rectangle 4"/>
          <p:cNvSpPr>
            <a:spLocks noChangeArrowheads="1"/>
          </p:cNvSpPr>
          <p:nvPr/>
        </p:nvSpPr>
        <p:spPr bwMode="auto">
          <a:xfrm>
            <a:off x="5715000" y="4343400"/>
            <a:ext cx="3200400" cy="1927225"/>
          </a:xfrm>
          <a:prstGeom prst="rect">
            <a:avLst/>
          </a:prstGeom>
          <a:solidFill>
            <a:srgbClr val="FFC585"/>
          </a:solidFill>
          <a:ln w="12700">
            <a:solidFill>
              <a:srgbClr val="000000"/>
            </a:solidFill>
            <a:miter lim="800000"/>
            <a:headEnd/>
            <a:tailEnd/>
          </a:ln>
          <a:effectLst>
            <a:outerShdw dist="53882" dir="2700000" algn="ctr" rotWithShape="0">
              <a:srgbClr val="000000"/>
            </a:outerShdw>
          </a:effectLst>
        </p:spPr>
        <p:txBody>
          <a:bodyPr lIns="90488" tIns="44450" rIns="90488" bIns="44450">
            <a:spAutoFit/>
          </a:bodyPr>
          <a:lstStyle/>
          <a:p>
            <a:pPr algn="ctr"/>
            <a:r>
              <a:rPr lang="en-US" sz="2400" b="1">
                <a:solidFill>
                  <a:schemeClr val="tx2"/>
                </a:solidFill>
              </a:rPr>
              <a:t>If the digital watch line is dropped, the company gives up its contribution margin.</a:t>
            </a:r>
            <a:r>
              <a:rPr lang="en-US" sz="2400">
                <a:solidFill>
                  <a:schemeClr val="tx2"/>
                </a:solidFill>
                <a:effectLst>
                  <a:outerShdw blurRad="38100" dist="38100" dir="2700000" algn="tl">
                    <a:srgbClr val="000000"/>
                  </a:outerShdw>
                </a:effectLst>
              </a:rPr>
              <a:t> </a:t>
            </a:r>
          </a:p>
        </p:txBody>
      </p:sp>
      <p:sp>
        <p:nvSpPr>
          <p:cNvPr id="2" name="Slide Number Placeholder 1"/>
          <p:cNvSpPr>
            <a:spLocks noGrp="1"/>
          </p:cNvSpPr>
          <p:nvPr>
            <p:ph type="sldNum" sz="quarter" idx="11"/>
          </p:nvPr>
        </p:nvSpPr>
        <p:spPr/>
        <p:txBody>
          <a:bodyPr/>
          <a:lstStyle/>
          <a:p>
            <a:fld id="{7E7ADE13-237F-45E0-8C49-94C9EAC9E661}" type="slidenum">
              <a:rPr lang="en-US" smtClean="0"/>
              <a:pPr/>
              <a:t>4</a:t>
            </a:fld>
            <a:endParaRPr lang="en-US"/>
          </a:p>
        </p:txBody>
      </p:sp>
    </p:spTree>
    <p:extLst>
      <p:ext uri="{BB962C8B-B14F-4D97-AF65-F5344CB8AC3E}">
        <p14:creationId xmlns:p14="http://schemas.microsoft.com/office/powerpoint/2010/main" xmlns="" val="33976823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52258" name="Object 2"/>
          <p:cNvGraphicFramePr>
            <a:graphicFrameLocks/>
          </p:cNvGraphicFramePr>
          <p:nvPr/>
        </p:nvGraphicFramePr>
        <p:xfrm>
          <a:off x="0" y="457200"/>
          <a:ext cx="9144000" cy="5867400"/>
        </p:xfrm>
        <a:graphic>
          <a:graphicData uri="http://schemas.openxmlformats.org/presentationml/2006/ole">
            <p:oleObj spid="_x0000_s93191" name="Worksheet" r:id="rId4" imgW="6120000" imgH="4218840" progId="Excel.Sheet.8">
              <p:embed/>
            </p:oleObj>
          </a:graphicData>
        </a:graphic>
      </p:graphicFrame>
      <p:sp>
        <p:nvSpPr>
          <p:cNvPr id="352259" name="Line 3"/>
          <p:cNvSpPr>
            <a:spLocks noChangeShapeType="1"/>
          </p:cNvSpPr>
          <p:nvPr/>
        </p:nvSpPr>
        <p:spPr bwMode="auto">
          <a:xfrm flipH="1" flipV="1">
            <a:off x="6781800" y="4114800"/>
            <a:ext cx="533400" cy="45720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352260" name="Rectangle 4"/>
          <p:cNvSpPr>
            <a:spLocks noChangeArrowheads="1"/>
          </p:cNvSpPr>
          <p:nvPr/>
        </p:nvSpPr>
        <p:spPr bwMode="auto">
          <a:xfrm>
            <a:off x="4114800" y="4495800"/>
            <a:ext cx="4648200" cy="1562100"/>
          </a:xfrm>
          <a:prstGeom prst="rect">
            <a:avLst/>
          </a:prstGeom>
          <a:solidFill>
            <a:srgbClr val="FFC585"/>
          </a:solidFill>
          <a:ln w="12700">
            <a:solidFill>
              <a:srgbClr val="000000"/>
            </a:solidFill>
            <a:miter lim="800000"/>
            <a:headEnd/>
            <a:tailEnd/>
          </a:ln>
          <a:effectLst>
            <a:outerShdw dist="53882" dir="2700000" algn="ctr" rotWithShape="0">
              <a:srgbClr val="000000"/>
            </a:outerShdw>
          </a:effectLst>
        </p:spPr>
        <p:txBody>
          <a:bodyPr lIns="90488" tIns="44450" rIns="90488" bIns="44450">
            <a:spAutoFit/>
          </a:bodyPr>
          <a:lstStyle/>
          <a:p>
            <a:pPr algn="ctr"/>
            <a:r>
              <a:rPr lang="en-US" sz="2400" b="1">
                <a:solidFill>
                  <a:schemeClr val="tx2"/>
                </a:solidFill>
              </a:rPr>
              <a:t>On the other hand, the general factory overhead would be the same. So this cost really isn’t relevant. </a:t>
            </a:r>
          </a:p>
        </p:txBody>
      </p:sp>
      <p:sp>
        <p:nvSpPr>
          <p:cNvPr id="2" name="Slide Number Placeholder 1"/>
          <p:cNvSpPr>
            <a:spLocks noGrp="1"/>
          </p:cNvSpPr>
          <p:nvPr>
            <p:ph type="sldNum" sz="quarter" idx="11"/>
          </p:nvPr>
        </p:nvSpPr>
        <p:spPr/>
        <p:txBody>
          <a:bodyPr/>
          <a:lstStyle/>
          <a:p>
            <a:fld id="{7E7ADE13-237F-45E0-8C49-94C9EAC9E661}" type="slidenum">
              <a:rPr lang="en-US" smtClean="0"/>
              <a:pPr/>
              <a:t>5</a:t>
            </a:fld>
            <a:endParaRPr lang="en-US"/>
          </a:p>
        </p:txBody>
      </p:sp>
    </p:spTree>
    <p:extLst>
      <p:ext uri="{BB962C8B-B14F-4D97-AF65-F5344CB8AC3E}">
        <p14:creationId xmlns:p14="http://schemas.microsoft.com/office/powerpoint/2010/main" xmlns="" val="114673306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54306" name="Object 2"/>
          <p:cNvGraphicFramePr>
            <a:graphicFrameLocks/>
          </p:cNvGraphicFramePr>
          <p:nvPr/>
        </p:nvGraphicFramePr>
        <p:xfrm>
          <a:off x="0" y="457200"/>
          <a:ext cx="9144000" cy="5867400"/>
        </p:xfrm>
        <a:graphic>
          <a:graphicData uri="http://schemas.openxmlformats.org/presentationml/2006/ole">
            <p:oleObj spid="_x0000_s94215" name="Worksheet" r:id="rId4" imgW="6120000" imgH="4218840" progId="Excel.Sheet.8">
              <p:embed/>
            </p:oleObj>
          </a:graphicData>
        </a:graphic>
      </p:graphicFrame>
      <p:sp>
        <p:nvSpPr>
          <p:cNvPr id="354307" name="Line 3"/>
          <p:cNvSpPr>
            <a:spLocks noChangeShapeType="1"/>
          </p:cNvSpPr>
          <p:nvPr/>
        </p:nvSpPr>
        <p:spPr bwMode="auto">
          <a:xfrm>
            <a:off x="6553200" y="2895600"/>
            <a:ext cx="228600" cy="137160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354308" name="Rectangle 4"/>
          <p:cNvSpPr>
            <a:spLocks noChangeArrowheads="1"/>
          </p:cNvSpPr>
          <p:nvPr/>
        </p:nvSpPr>
        <p:spPr bwMode="auto">
          <a:xfrm>
            <a:off x="2971800" y="2063750"/>
            <a:ext cx="4648200" cy="1196975"/>
          </a:xfrm>
          <a:prstGeom prst="rect">
            <a:avLst/>
          </a:prstGeom>
          <a:solidFill>
            <a:srgbClr val="FFC585"/>
          </a:solidFill>
          <a:ln w="12700">
            <a:solidFill>
              <a:srgbClr val="000000"/>
            </a:solidFill>
            <a:miter lim="800000"/>
            <a:headEnd/>
            <a:tailEnd/>
          </a:ln>
          <a:effectLst>
            <a:outerShdw dist="53882" dir="2700000" algn="ctr" rotWithShape="0">
              <a:srgbClr val="000000"/>
            </a:outerShdw>
          </a:effectLst>
        </p:spPr>
        <p:txBody>
          <a:bodyPr lIns="90488" tIns="44450" rIns="90488" bIns="44450">
            <a:spAutoFit/>
          </a:bodyPr>
          <a:lstStyle/>
          <a:p>
            <a:pPr algn="ctr"/>
            <a:r>
              <a:rPr lang="en-US" sz="2400" b="1">
                <a:solidFill>
                  <a:schemeClr val="tx2"/>
                </a:solidFill>
              </a:rPr>
              <a:t>But we wouldn’t need a manager for the product line anymore. </a:t>
            </a:r>
          </a:p>
        </p:txBody>
      </p:sp>
      <p:sp>
        <p:nvSpPr>
          <p:cNvPr id="2" name="Slide Number Placeholder 1"/>
          <p:cNvSpPr>
            <a:spLocks noGrp="1"/>
          </p:cNvSpPr>
          <p:nvPr>
            <p:ph type="sldNum" sz="quarter" idx="11"/>
          </p:nvPr>
        </p:nvSpPr>
        <p:spPr/>
        <p:txBody>
          <a:bodyPr/>
          <a:lstStyle/>
          <a:p>
            <a:fld id="{7E7ADE13-237F-45E0-8C49-94C9EAC9E661}" type="slidenum">
              <a:rPr lang="en-US" smtClean="0"/>
              <a:pPr/>
              <a:t>6</a:t>
            </a:fld>
            <a:endParaRPr lang="en-US"/>
          </a:p>
        </p:txBody>
      </p:sp>
    </p:spTree>
    <p:extLst>
      <p:ext uri="{BB962C8B-B14F-4D97-AF65-F5344CB8AC3E}">
        <p14:creationId xmlns:p14="http://schemas.microsoft.com/office/powerpoint/2010/main" xmlns="" val="24158221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56354" name="Object 2"/>
          <p:cNvGraphicFramePr>
            <a:graphicFrameLocks/>
          </p:cNvGraphicFramePr>
          <p:nvPr/>
        </p:nvGraphicFramePr>
        <p:xfrm>
          <a:off x="0" y="457200"/>
          <a:ext cx="9144000" cy="5867400"/>
        </p:xfrm>
        <a:graphic>
          <a:graphicData uri="http://schemas.openxmlformats.org/presentationml/2006/ole">
            <p:oleObj spid="_x0000_s95239" name="Worksheet" r:id="rId4" imgW="6120000" imgH="4218840" progId="Excel.Sheet.8">
              <p:embed/>
            </p:oleObj>
          </a:graphicData>
        </a:graphic>
      </p:graphicFrame>
      <p:sp>
        <p:nvSpPr>
          <p:cNvPr id="356355" name="Line 3"/>
          <p:cNvSpPr>
            <a:spLocks noChangeShapeType="1"/>
          </p:cNvSpPr>
          <p:nvPr/>
        </p:nvSpPr>
        <p:spPr bwMode="auto">
          <a:xfrm flipH="1">
            <a:off x="6781800" y="3429000"/>
            <a:ext cx="152400" cy="1066800"/>
          </a:xfrm>
          <a:prstGeom prst="line">
            <a:avLst/>
          </a:prstGeom>
          <a:noFill/>
          <a:ln w="38100">
            <a:solidFill>
              <a:srgbClr val="FF0000"/>
            </a:solidFill>
            <a:round/>
            <a:headEnd/>
            <a:tailEnd type="triangle" w="med" len="med"/>
          </a:ln>
          <a:effectLst>
            <a:outerShdw dist="40161" dir="1106097"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356356" name="Rectangle 4"/>
          <p:cNvSpPr>
            <a:spLocks noChangeArrowheads="1"/>
          </p:cNvSpPr>
          <p:nvPr/>
        </p:nvSpPr>
        <p:spPr bwMode="auto">
          <a:xfrm>
            <a:off x="457200" y="1905000"/>
            <a:ext cx="8210550" cy="1562100"/>
          </a:xfrm>
          <a:prstGeom prst="rect">
            <a:avLst/>
          </a:prstGeom>
          <a:solidFill>
            <a:srgbClr val="FFC585"/>
          </a:solidFill>
          <a:ln w="12700">
            <a:solidFill>
              <a:srgbClr val="000000"/>
            </a:solidFill>
            <a:miter lim="800000"/>
            <a:headEnd/>
            <a:tailEnd/>
          </a:ln>
          <a:effectLst>
            <a:outerShdw dist="53882" dir="2700000" algn="ctr" rotWithShape="0">
              <a:srgbClr val="000000"/>
            </a:outerShdw>
          </a:effectLst>
        </p:spPr>
        <p:txBody>
          <a:bodyPr lIns="90488" tIns="44450" rIns="90488" bIns="44450">
            <a:spAutoFit/>
          </a:bodyPr>
          <a:lstStyle/>
          <a:p>
            <a:pPr algn="ctr"/>
            <a:r>
              <a:rPr lang="en-US" sz="2400" b="1">
                <a:solidFill>
                  <a:schemeClr val="tx2"/>
                </a:solidFill>
              </a:rPr>
              <a:t>If the digital watch line is dropped, the net book value of the equipment would be written off. The depreciation that would have been taken will flow through the income statement as a loss instead. </a:t>
            </a:r>
          </a:p>
        </p:txBody>
      </p:sp>
      <p:sp>
        <p:nvSpPr>
          <p:cNvPr id="2" name="Slide Number Placeholder 1"/>
          <p:cNvSpPr>
            <a:spLocks noGrp="1"/>
          </p:cNvSpPr>
          <p:nvPr>
            <p:ph type="sldNum" sz="quarter" idx="11"/>
          </p:nvPr>
        </p:nvSpPr>
        <p:spPr/>
        <p:txBody>
          <a:bodyPr/>
          <a:lstStyle/>
          <a:p>
            <a:fld id="{7E7ADE13-237F-45E0-8C49-94C9EAC9E661}" type="slidenum">
              <a:rPr lang="en-US" smtClean="0"/>
              <a:pPr/>
              <a:t>7</a:t>
            </a:fld>
            <a:endParaRPr lang="en-US"/>
          </a:p>
        </p:txBody>
      </p:sp>
    </p:spTree>
    <p:extLst>
      <p:ext uri="{BB962C8B-B14F-4D97-AF65-F5344CB8AC3E}">
        <p14:creationId xmlns:p14="http://schemas.microsoft.com/office/powerpoint/2010/main" xmlns="" val="392393002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58402" name="Object 2"/>
          <p:cNvGraphicFramePr>
            <a:graphicFrameLocks/>
          </p:cNvGraphicFramePr>
          <p:nvPr/>
        </p:nvGraphicFramePr>
        <p:xfrm>
          <a:off x="0" y="457200"/>
          <a:ext cx="9144000" cy="5867400"/>
        </p:xfrm>
        <a:graphic>
          <a:graphicData uri="http://schemas.openxmlformats.org/presentationml/2006/ole">
            <p:oleObj spid="_x0000_s96263" name="Worksheet" r:id="rId4" imgW="6120000" imgH="4218840" progId="Excel.Sheet.8">
              <p:embed/>
            </p:oleObj>
          </a:graphicData>
        </a:graphic>
      </p:graphicFrame>
      <p:sp>
        <p:nvSpPr>
          <p:cNvPr id="2" name="Slide Number Placeholder 1"/>
          <p:cNvSpPr>
            <a:spLocks noGrp="1"/>
          </p:cNvSpPr>
          <p:nvPr>
            <p:ph type="sldNum" sz="quarter" idx="11"/>
          </p:nvPr>
        </p:nvSpPr>
        <p:spPr/>
        <p:txBody>
          <a:bodyPr/>
          <a:lstStyle/>
          <a:p>
            <a:fld id="{7E7ADE13-237F-45E0-8C49-94C9EAC9E661}" type="slidenum">
              <a:rPr lang="en-US" smtClean="0"/>
              <a:pPr/>
              <a:t>8</a:t>
            </a:fld>
            <a:endParaRPr lang="en-US"/>
          </a:p>
        </p:txBody>
      </p:sp>
    </p:spTree>
    <p:extLst>
      <p:ext uri="{BB962C8B-B14F-4D97-AF65-F5344CB8AC3E}">
        <p14:creationId xmlns:p14="http://schemas.microsoft.com/office/powerpoint/2010/main" xmlns="" val="33972066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a:xfrm>
            <a:off x="457200" y="2286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Beware of Allocated Fixed Costs</a:t>
            </a:r>
          </a:p>
        </p:txBody>
      </p:sp>
      <p:grpSp>
        <p:nvGrpSpPr>
          <p:cNvPr id="360451" name="Group 3"/>
          <p:cNvGrpSpPr>
            <a:grpSpLocks/>
          </p:cNvGrpSpPr>
          <p:nvPr/>
        </p:nvGrpSpPr>
        <p:grpSpPr bwMode="auto">
          <a:xfrm>
            <a:off x="3600450" y="3840163"/>
            <a:ext cx="1768475" cy="1712912"/>
            <a:chOff x="2268" y="2281"/>
            <a:chExt cx="1114" cy="1079"/>
          </a:xfrm>
        </p:grpSpPr>
        <p:grpSp>
          <p:nvGrpSpPr>
            <p:cNvPr id="360452" name="Group 4"/>
            <p:cNvGrpSpPr>
              <a:grpSpLocks/>
            </p:cNvGrpSpPr>
            <p:nvPr/>
          </p:nvGrpSpPr>
          <p:grpSpPr bwMode="auto">
            <a:xfrm>
              <a:off x="2268" y="2610"/>
              <a:ext cx="1114" cy="750"/>
              <a:chOff x="2268" y="2610"/>
              <a:chExt cx="1114" cy="750"/>
            </a:xfrm>
          </p:grpSpPr>
          <p:grpSp>
            <p:nvGrpSpPr>
              <p:cNvPr id="360453" name="Group 5"/>
              <p:cNvGrpSpPr>
                <a:grpSpLocks/>
              </p:cNvGrpSpPr>
              <p:nvPr/>
            </p:nvGrpSpPr>
            <p:grpSpPr bwMode="auto">
              <a:xfrm>
                <a:off x="2591" y="2643"/>
                <a:ext cx="423" cy="702"/>
                <a:chOff x="2591" y="2643"/>
                <a:chExt cx="423" cy="702"/>
              </a:xfrm>
            </p:grpSpPr>
            <p:sp>
              <p:nvSpPr>
                <p:cNvPr id="360454" name="Freeform 6"/>
                <p:cNvSpPr>
                  <a:spLocks/>
                </p:cNvSpPr>
                <p:nvPr/>
              </p:nvSpPr>
              <p:spPr bwMode="auto">
                <a:xfrm>
                  <a:off x="2591" y="2643"/>
                  <a:ext cx="423" cy="702"/>
                </a:xfrm>
                <a:custGeom>
                  <a:avLst/>
                  <a:gdLst>
                    <a:gd name="T0" fmla="*/ 263 w 846"/>
                    <a:gd name="T1" fmla="*/ 0 h 1405"/>
                    <a:gd name="T2" fmla="*/ 499 w 846"/>
                    <a:gd name="T3" fmla="*/ 185 h 1405"/>
                    <a:gd name="T4" fmla="*/ 691 w 846"/>
                    <a:gd name="T5" fmla="*/ 30 h 1405"/>
                    <a:gd name="T6" fmla="*/ 738 w 846"/>
                    <a:gd name="T7" fmla="*/ 705 h 1405"/>
                    <a:gd name="T8" fmla="*/ 792 w 846"/>
                    <a:gd name="T9" fmla="*/ 1100 h 1405"/>
                    <a:gd name="T10" fmla="*/ 846 w 846"/>
                    <a:gd name="T11" fmla="*/ 1405 h 1405"/>
                    <a:gd name="T12" fmla="*/ 0 w 846"/>
                    <a:gd name="T13" fmla="*/ 1405 h 1405"/>
                    <a:gd name="T14" fmla="*/ 120 w 846"/>
                    <a:gd name="T15" fmla="*/ 1022 h 1405"/>
                    <a:gd name="T16" fmla="*/ 198 w 846"/>
                    <a:gd name="T17" fmla="*/ 544 h 1405"/>
                    <a:gd name="T18" fmla="*/ 263 w 846"/>
                    <a:gd name="T19" fmla="*/ 0 h 1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6" h="1405">
                      <a:moveTo>
                        <a:pt x="263" y="0"/>
                      </a:moveTo>
                      <a:lnTo>
                        <a:pt x="499" y="185"/>
                      </a:lnTo>
                      <a:lnTo>
                        <a:pt x="691" y="30"/>
                      </a:lnTo>
                      <a:lnTo>
                        <a:pt x="738" y="705"/>
                      </a:lnTo>
                      <a:lnTo>
                        <a:pt x="792" y="1100"/>
                      </a:lnTo>
                      <a:lnTo>
                        <a:pt x="846" y="1405"/>
                      </a:lnTo>
                      <a:lnTo>
                        <a:pt x="0" y="1405"/>
                      </a:lnTo>
                      <a:lnTo>
                        <a:pt x="120" y="1022"/>
                      </a:lnTo>
                      <a:lnTo>
                        <a:pt x="198" y="544"/>
                      </a:lnTo>
                      <a:lnTo>
                        <a:pt x="263" y="0"/>
                      </a:lnTo>
                      <a:close/>
                    </a:path>
                  </a:pathLst>
                </a:custGeom>
                <a:solidFill>
                  <a:srgbClr val="DFDFD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55" name="Freeform 7"/>
                <p:cNvSpPr>
                  <a:spLocks/>
                </p:cNvSpPr>
                <p:nvPr/>
              </p:nvSpPr>
              <p:spPr bwMode="auto">
                <a:xfrm>
                  <a:off x="2854" y="2697"/>
                  <a:ext cx="101" cy="127"/>
                </a:xfrm>
                <a:custGeom>
                  <a:avLst/>
                  <a:gdLst>
                    <a:gd name="T0" fmla="*/ 0 w 202"/>
                    <a:gd name="T1" fmla="*/ 93 h 255"/>
                    <a:gd name="T2" fmla="*/ 28 w 202"/>
                    <a:gd name="T3" fmla="*/ 123 h 255"/>
                    <a:gd name="T4" fmla="*/ 44 w 202"/>
                    <a:gd name="T5" fmla="*/ 141 h 255"/>
                    <a:gd name="T6" fmla="*/ 54 w 202"/>
                    <a:gd name="T7" fmla="*/ 165 h 255"/>
                    <a:gd name="T8" fmla="*/ 62 w 202"/>
                    <a:gd name="T9" fmla="*/ 201 h 255"/>
                    <a:gd name="T10" fmla="*/ 66 w 202"/>
                    <a:gd name="T11" fmla="*/ 239 h 255"/>
                    <a:gd name="T12" fmla="*/ 86 w 202"/>
                    <a:gd name="T13" fmla="*/ 255 h 255"/>
                    <a:gd name="T14" fmla="*/ 202 w 202"/>
                    <a:gd name="T15" fmla="*/ 107 h 255"/>
                    <a:gd name="T16" fmla="*/ 146 w 202"/>
                    <a:gd name="T17" fmla="*/ 0 h 255"/>
                    <a:gd name="T18" fmla="*/ 0 w 202"/>
                    <a:gd name="T19" fmla="*/ 93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2" h="255">
                      <a:moveTo>
                        <a:pt x="0" y="93"/>
                      </a:moveTo>
                      <a:lnTo>
                        <a:pt x="28" y="123"/>
                      </a:lnTo>
                      <a:lnTo>
                        <a:pt x="44" y="141"/>
                      </a:lnTo>
                      <a:lnTo>
                        <a:pt x="54" y="165"/>
                      </a:lnTo>
                      <a:lnTo>
                        <a:pt x="62" y="201"/>
                      </a:lnTo>
                      <a:lnTo>
                        <a:pt x="66" y="239"/>
                      </a:lnTo>
                      <a:lnTo>
                        <a:pt x="86" y="255"/>
                      </a:lnTo>
                      <a:lnTo>
                        <a:pt x="202" y="107"/>
                      </a:lnTo>
                      <a:lnTo>
                        <a:pt x="146" y="0"/>
                      </a:lnTo>
                      <a:lnTo>
                        <a:pt x="0" y="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56" name="Freeform 8"/>
                <p:cNvSpPr>
                  <a:spLocks/>
                </p:cNvSpPr>
                <p:nvPr/>
              </p:nvSpPr>
              <p:spPr bwMode="auto">
                <a:xfrm>
                  <a:off x="2708" y="2652"/>
                  <a:ext cx="87" cy="177"/>
                </a:xfrm>
                <a:custGeom>
                  <a:avLst/>
                  <a:gdLst>
                    <a:gd name="T0" fmla="*/ 174 w 174"/>
                    <a:gd name="T1" fmla="*/ 165 h 355"/>
                    <a:gd name="T2" fmla="*/ 160 w 174"/>
                    <a:gd name="T3" fmla="*/ 181 h 355"/>
                    <a:gd name="T4" fmla="*/ 144 w 174"/>
                    <a:gd name="T5" fmla="*/ 231 h 355"/>
                    <a:gd name="T6" fmla="*/ 120 w 174"/>
                    <a:gd name="T7" fmla="*/ 291 h 355"/>
                    <a:gd name="T8" fmla="*/ 96 w 174"/>
                    <a:gd name="T9" fmla="*/ 355 h 355"/>
                    <a:gd name="T10" fmla="*/ 42 w 174"/>
                    <a:gd name="T11" fmla="*/ 247 h 355"/>
                    <a:gd name="T12" fmla="*/ 12 w 174"/>
                    <a:gd name="T13" fmla="*/ 137 h 355"/>
                    <a:gd name="T14" fmla="*/ 0 w 174"/>
                    <a:gd name="T15" fmla="*/ 32 h 355"/>
                    <a:gd name="T16" fmla="*/ 0 w 174"/>
                    <a:gd name="T17" fmla="*/ 0 h 355"/>
                    <a:gd name="T18" fmla="*/ 42 w 174"/>
                    <a:gd name="T19" fmla="*/ 0 h 355"/>
                    <a:gd name="T20" fmla="*/ 174 w 174"/>
                    <a:gd name="T21" fmla="*/ 16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4" h="355">
                      <a:moveTo>
                        <a:pt x="174" y="165"/>
                      </a:moveTo>
                      <a:lnTo>
                        <a:pt x="160" y="181"/>
                      </a:lnTo>
                      <a:lnTo>
                        <a:pt x="144" y="231"/>
                      </a:lnTo>
                      <a:lnTo>
                        <a:pt x="120" y="291"/>
                      </a:lnTo>
                      <a:lnTo>
                        <a:pt x="96" y="355"/>
                      </a:lnTo>
                      <a:lnTo>
                        <a:pt x="42" y="247"/>
                      </a:lnTo>
                      <a:lnTo>
                        <a:pt x="12" y="137"/>
                      </a:lnTo>
                      <a:lnTo>
                        <a:pt x="0" y="32"/>
                      </a:lnTo>
                      <a:lnTo>
                        <a:pt x="0" y="0"/>
                      </a:lnTo>
                      <a:lnTo>
                        <a:pt x="42" y="0"/>
                      </a:lnTo>
                      <a:lnTo>
                        <a:pt x="174"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0457" name="Group 9"/>
                <p:cNvGrpSpPr>
                  <a:grpSpLocks/>
                </p:cNvGrpSpPr>
                <p:nvPr/>
              </p:nvGrpSpPr>
              <p:grpSpPr bwMode="auto">
                <a:xfrm>
                  <a:off x="2680" y="2939"/>
                  <a:ext cx="277" cy="367"/>
                  <a:chOff x="2680" y="2939"/>
                  <a:chExt cx="277" cy="367"/>
                </a:xfrm>
              </p:grpSpPr>
              <p:sp>
                <p:nvSpPr>
                  <p:cNvPr id="360458" name="Freeform 10"/>
                  <p:cNvSpPr>
                    <a:spLocks/>
                  </p:cNvSpPr>
                  <p:nvPr/>
                </p:nvSpPr>
                <p:spPr bwMode="auto">
                  <a:xfrm>
                    <a:off x="2710" y="2939"/>
                    <a:ext cx="208" cy="204"/>
                  </a:xfrm>
                  <a:custGeom>
                    <a:avLst/>
                    <a:gdLst>
                      <a:gd name="T0" fmla="*/ 418 w 418"/>
                      <a:gd name="T1" fmla="*/ 0 h 408"/>
                      <a:gd name="T2" fmla="*/ 362 w 418"/>
                      <a:gd name="T3" fmla="*/ 6 h 408"/>
                      <a:gd name="T4" fmla="*/ 314 w 418"/>
                      <a:gd name="T5" fmla="*/ 20 h 408"/>
                      <a:gd name="T6" fmla="*/ 228 w 418"/>
                      <a:gd name="T7" fmla="*/ 61 h 408"/>
                      <a:gd name="T8" fmla="*/ 134 w 418"/>
                      <a:gd name="T9" fmla="*/ 139 h 408"/>
                      <a:gd name="T10" fmla="*/ 96 w 418"/>
                      <a:gd name="T11" fmla="*/ 175 h 408"/>
                      <a:gd name="T12" fmla="*/ 72 w 418"/>
                      <a:gd name="T13" fmla="*/ 223 h 408"/>
                      <a:gd name="T14" fmla="*/ 38 w 418"/>
                      <a:gd name="T15" fmla="*/ 269 h 408"/>
                      <a:gd name="T16" fmla="*/ 20 w 418"/>
                      <a:gd name="T17" fmla="*/ 301 h 408"/>
                      <a:gd name="T18" fmla="*/ 8 w 418"/>
                      <a:gd name="T19" fmla="*/ 352 h 408"/>
                      <a:gd name="T20" fmla="*/ 0 w 418"/>
                      <a:gd name="T21" fmla="*/ 390 h 408"/>
                      <a:gd name="T22" fmla="*/ 8 w 418"/>
                      <a:gd name="T23" fmla="*/ 408 h 408"/>
                      <a:gd name="T24" fmla="*/ 24 w 418"/>
                      <a:gd name="T25" fmla="*/ 408 h 408"/>
                      <a:gd name="T26" fmla="*/ 32 w 418"/>
                      <a:gd name="T27" fmla="*/ 384 h 408"/>
                      <a:gd name="T28" fmla="*/ 66 w 418"/>
                      <a:gd name="T29" fmla="*/ 342 h 408"/>
                      <a:gd name="T30" fmla="*/ 90 w 418"/>
                      <a:gd name="T31" fmla="*/ 277 h 408"/>
                      <a:gd name="T32" fmla="*/ 110 w 418"/>
                      <a:gd name="T33" fmla="*/ 241 h 408"/>
                      <a:gd name="T34" fmla="*/ 144 w 418"/>
                      <a:gd name="T35" fmla="*/ 183 h 408"/>
                      <a:gd name="T36" fmla="*/ 192 w 418"/>
                      <a:gd name="T37" fmla="*/ 119 h 408"/>
                      <a:gd name="T38" fmla="*/ 286 w 418"/>
                      <a:gd name="T39" fmla="*/ 56 h 408"/>
                      <a:gd name="T40" fmla="*/ 344 w 418"/>
                      <a:gd name="T41" fmla="*/ 26 h 408"/>
                      <a:gd name="T42" fmla="*/ 418 w 418"/>
                      <a:gd name="T4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8" h="408">
                        <a:moveTo>
                          <a:pt x="418" y="0"/>
                        </a:moveTo>
                        <a:lnTo>
                          <a:pt x="362" y="6"/>
                        </a:lnTo>
                        <a:lnTo>
                          <a:pt x="314" y="20"/>
                        </a:lnTo>
                        <a:lnTo>
                          <a:pt x="228" y="61"/>
                        </a:lnTo>
                        <a:lnTo>
                          <a:pt x="134" y="139"/>
                        </a:lnTo>
                        <a:lnTo>
                          <a:pt x="96" y="175"/>
                        </a:lnTo>
                        <a:lnTo>
                          <a:pt x="72" y="223"/>
                        </a:lnTo>
                        <a:lnTo>
                          <a:pt x="38" y="269"/>
                        </a:lnTo>
                        <a:lnTo>
                          <a:pt x="20" y="301"/>
                        </a:lnTo>
                        <a:lnTo>
                          <a:pt x="8" y="352"/>
                        </a:lnTo>
                        <a:lnTo>
                          <a:pt x="0" y="390"/>
                        </a:lnTo>
                        <a:lnTo>
                          <a:pt x="8" y="408"/>
                        </a:lnTo>
                        <a:lnTo>
                          <a:pt x="24" y="408"/>
                        </a:lnTo>
                        <a:lnTo>
                          <a:pt x="32" y="384"/>
                        </a:lnTo>
                        <a:lnTo>
                          <a:pt x="66" y="342"/>
                        </a:lnTo>
                        <a:lnTo>
                          <a:pt x="90" y="277"/>
                        </a:lnTo>
                        <a:lnTo>
                          <a:pt x="110" y="241"/>
                        </a:lnTo>
                        <a:lnTo>
                          <a:pt x="144" y="183"/>
                        </a:lnTo>
                        <a:lnTo>
                          <a:pt x="192" y="119"/>
                        </a:lnTo>
                        <a:lnTo>
                          <a:pt x="286" y="56"/>
                        </a:lnTo>
                        <a:lnTo>
                          <a:pt x="344" y="26"/>
                        </a:lnTo>
                        <a:lnTo>
                          <a:pt x="418" y="0"/>
                        </a:lnTo>
                        <a:close/>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59" name="Freeform 11"/>
                  <p:cNvSpPr>
                    <a:spLocks/>
                  </p:cNvSpPr>
                  <p:nvPr/>
                </p:nvSpPr>
                <p:spPr bwMode="auto">
                  <a:xfrm>
                    <a:off x="2680" y="3034"/>
                    <a:ext cx="277" cy="272"/>
                  </a:xfrm>
                  <a:custGeom>
                    <a:avLst/>
                    <a:gdLst>
                      <a:gd name="T0" fmla="*/ 549 w 555"/>
                      <a:gd name="T1" fmla="*/ 0 h 544"/>
                      <a:gd name="T2" fmla="*/ 477 w 555"/>
                      <a:gd name="T3" fmla="*/ 78 h 544"/>
                      <a:gd name="T4" fmla="*/ 433 w 555"/>
                      <a:gd name="T5" fmla="*/ 102 h 544"/>
                      <a:gd name="T6" fmla="*/ 397 w 555"/>
                      <a:gd name="T7" fmla="*/ 114 h 544"/>
                      <a:gd name="T8" fmla="*/ 351 w 555"/>
                      <a:gd name="T9" fmla="*/ 145 h 544"/>
                      <a:gd name="T10" fmla="*/ 191 w 555"/>
                      <a:gd name="T11" fmla="*/ 253 h 544"/>
                      <a:gd name="T12" fmla="*/ 157 w 555"/>
                      <a:gd name="T13" fmla="*/ 289 h 544"/>
                      <a:gd name="T14" fmla="*/ 107 w 555"/>
                      <a:gd name="T15" fmla="*/ 325 h 544"/>
                      <a:gd name="T16" fmla="*/ 71 w 555"/>
                      <a:gd name="T17" fmla="*/ 349 h 544"/>
                      <a:gd name="T18" fmla="*/ 36 w 555"/>
                      <a:gd name="T19" fmla="*/ 373 h 544"/>
                      <a:gd name="T20" fmla="*/ 6 w 555"/>
                      <a:gd name="T21" fmla="*/ 394 h 544"/>
                      <a:gd name="T22" fmla="*/ 0 w 555"/>
                      <a:gd name="T23" fmla="*/ 412 h 544"/>
                      <a:gd name="T24" fmla="*/ 2 w 555"/>
                      <a:gd name="T25" fmla="*/ 430 h 544"/>
                      <a:gd name="T26" fmla="*/ 20 w 555"/>
                      <a:gd name="T27" fmla="*/ 430 h 544"/>
                      <a:gd name="T28" fmla="*/ 49 w 555"/>
                      <a:gd name="T29" fmla="*/ 412 h 544"/>
                      <a:gd name="T30" fmla="*/ 83 w 555"/>
                      <a:gd name="T31" fmla="*/ 390 h 544"/>
                      <a:gd name="T32" fmla="*/ 113 w 555"/>
                      <a:gd name="T33" fmla="*/ 371 h 544"/>
                      <a:gd name="T34" fmla="*/ 109 w 555"/>
                      <a:gd name="T35" fmla="*/ 402 h 544"/>
                      <a:gd name="T36" fmla="*/ 85 w 555"/>
                      <a:gd name="T37" fmla="*/ 438 h 544"/>
                      <a:gd name="T38" fmla="*/ 65 w 555"/>
                      <a:gd name="T39" fmla="*/ 454 h 544"/>
                      <a:gd name="T40" fmla="*/ 59 w 555"/>
                      <a:gd name="T41" fmla="*/ 468 h 544"/>
                      <a:gd name="T42" fmla="*/ 36 w 555"/>
                      <a:gd name="T43" fmla="*/ 490 h 544"/>
                      <a:gd name="T44" fmla="*/ 14 w 555"/>
                      <a:gd name="T45" fmla="*/ 520 h 544"/>
                      <a:gd name="T46" fmla="*/ 18 w 555"/>
                      <a:gd name="T47" fmla="*/ 544 h 544"/>
                      <a:gd name="T48" fmla="*/ 83 w 555"/>
                      <a:gd name="T49" fmla="*/ 538 h 544"/>
                      <a:gd name="T50" fmla="*/ 101 w 555"/>
                      <a:gd name="T51" fmla="*/ 498 h 544"/>
                      <a:gd name="T52" fmla="*/ 143 w 555"/>
                      <a:gd name="T53" fmla="*/ 456 h 544"/>
                      <a:gd name="T54" fmla="*/ 137 w 555"/>
                      <a:gd name="T55" fmla="*/ 426 h 544"/>
                      <a:gd name="T56" fmla="*/ 191 w 555"/>
                      <a:gd name="T57" fmla="*/ 383 h 544"/>
                      <a:gd name="T58" fmla="*/ 487 w 555"/>
                      <a:gd name="T59" fmla="*/ 179 h 544"/>
                      <a:gd name="T60" fmla="*/ 435 w 555"/>
                      <a:gd name="T61" fmla="*/ 173 h 544"/>
                      <a:gd name="T62" fmla="*/ 417 w 555"/>
                      <a:gd name="T63" fmla="*/ 133 h 544"/>
                      <a:gd name="T64" fmla="*/ 463 w 555"/>
                      <a:gd name="T65" fmla="*/ 120 h 544"/>
                      <a:gd name="T66" fmla="*/ 477 w 555"/>
                      <a:gd name="T67" fmla="*/ 108 h 544"/>
                      <a:gd name="T68" fmla="*/ 493 w 555"/>
                      <a:gd name="T69" fmla="*/ 108 h 544"/>
                      <a:gd name="T70" fmla="*/ 555 w 555"/>
                      <a:gd name="T71" fmla="*/ 26 h 544"/>
                      <a:gd name="T72" fmla="*/ 549 w 555"/>
                      <a:gd name="T73"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55" h="544">
                        <a:moveTo>
                          <a:pt x="549" y="0"/>
                        </a:moveTo>
                        <a:lnTo>
                          <a:pt x="477" y="78"/>
                        </a:lnTo>
                        <a:lnTo>
                          <a:pt x="433" y="102"/>
                        </a:lnTo>
                        <a:lnTo>
                          <a:pt x="397" y="114"/>
                        </a:lnTo>
                        <a:lnTo>
                          <a:pt x="351" y="145"/>
                        </a:lnTo>
                        <a:lnTo>
                          <a:pt x="191" y="253"/>
                        </a:lnTo>
                        <a:lnTo>
                          <a:pt x="157" y="289"/>
                        </a:lnTo>
                        <a:lnTo>
                          <a:pt x="107" y="325"/>
                        </a:lnTo>
                        <a:lnTo>
                          <a:pt x="71" y="349"/>
                        </a:lnTo>
                        <a:lnTo>
                          <a:pt x="36" y="373"/>
                        </a:lnTo>
                        <a:lnTo>
                          <a:pt x="6" y="394"/>
                        </a:lnTo>
                        <a:lnTo>
                          <a:pt x="0" y="412"/>
                        </a:lnTo>
                        <a:lnTo>
                          <a:pt x="2" y="430"/>
                        </a:lnTo>
                        <a:lnTo>
                          <a:pt x="20" y="430"/>
                        </a:lnTo>
                        <a:lnTo>
                          <a:pt x="49" y="412"/>
                        </a:lnTo>
                        <a:lnTo>
                          <a:pt x="83" y="390"/>
                        </a:lnTo>
                        <a:lnTo>
                          <a:pt x="113" y="371"/>
                        </a:lnTo>
                        <a:lnTo>
                          <a:pt x="109" y="402"/>
                        </a:lnTo>
                        <a:lnTo>
                          <a:pt x="85" y="438"/>
                        </a:lnTo>
                        <a:lnTo>
                          <a:pt x="65" y="454"/>
                        </a:lnTo>
                        <a:lnTo>
                          <a:pt x="59" y="468"/>
                        </a:lnTo>
                        <a:lnTo>
                          <a:pt x="36" y="490"/>
                        </a:lnTo>
                        <a:lnTo>
                          <a:pt x="14" y="520"/>
                        </a:lnTo>
                        <a:lnTo>
                          <a:pt x="18" y="544"/>
                        </a:lnTo>
                        <a:lnTo>
                          <a:pt x="83" y="538"/>
                        </a:lnTo>
                        <a:lnTo>
                          <a:pt x="101" y="498"/>
                        </a:lnTo>
                        <a:lnTo>
                          <a:pt x="143" y="456"/>
                        </a:lnTo>
                        <a:lnTo>
                          <a:pt x="137" y="426"/>
                        </a:lnTo>
                        <a:lnTo>
                          <a:pt x="191" y="383"/>
                        </a:lnTo>
                        <a:lnTo>
                          <a:pt x="487" y="179"/>
                        </a:lnTo>
                        <a:lnTo>
                          <a:pt x="435" y="173"/>
                        </a:lnTo>
                        <a:lnTo>
                          <a:pt x="417" y="133"/>
                        </a:lnTo>
                        <a:lnTo>
                          <a:pt x="463" y="120"/>
                        </a:lnTo>
                        <a:lnTo>
                          <a:pt x="477" y="108"/>
                        </a:lnTo>
                        <a:lnTo>
                          <a:pt x="493" y="108"/>
                        </a:lnTo>
                        <a:lnTo>
                          <a:pt x="555" y="26"/>
                        </a:lnTo>
                        <a:lnTo>
                          <a:pt x="549" y="0"/>
                        </a:lnTo>
                        <a:close/>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0460" name="Freeform 12"/>
                <p:cNvSpPr>
                  <a:spLocks/>
                </p:cNvSpPr>
                <p:nvPr/>
              </p:nvSpPr>
              <p:spPr bwMode="auto">
                <a:xfrm>
                  <a:off x="2773" y="2736"/>
                  <a:ext cx="126" cy="570"/>
                </a:xfrm>
                <a:custGeom>
                  <a:avLst/>
                  <a:gdLst>
                    <a:gd name="T0" fmla="*/ 42 w 254"/>
                    <a:gd name="T1" fmla="*/ 0 h 1142"/>
                    <a:gd name="T2" fmla="*/ 72 w 254"/>
                    <a:gd name="T3" fmla="*/ 30 h 1142"/>
                    <a:gd name="T4" fmla="*/ 98 w 254"/>
                    <a:gd name="T5" fmla="*/ 42 h 1142"/>
                    <a:gd name="T6" fmla="*/ 140 w 254"/>
                    <a:gd name="T7" fmla="*/ 38 h 1142"/>
                    <a:gd name="T8" fmla="*/ 172 w 254"/>
                    <a:gd name="T9" fmla="*/ 26 h 1142"/>
                    <a:gd name="T10" fmla="*/ 184 w 254"/>
                    <a:gd name="T11" fmla="*/ 50 h 1142"/>
                    <a:gd name="T12" fmla="*/ 184 w 254"/>
                    <a:gd name="T13" fmla="*/ 80 h 1142"/>
                    <a:gd name="T14" fmla="*/ 176 w 254"/>
                    <a:gd name="T15" fmla="*/ 102 h 1142"/>
                    <a:gd name="T16" fmla="*/ 164 w 254"/>
                    <a:gd name="T17" fmla="*/ 114 h 1142"/>
                    <a:gd name="T18" fmla="*/ 136 w 254"/>
                    <a:gd name="T19" fmla="*/ 138 h 1142"/>
                    <a:gd name="T20" fmla="*/ 184 w 254"/>
                    <a:gd name="T21" fmla="*/ 200 h 1142"/>
                    <a:gd name="T22" fmla="*/ 206 w 254"/>
                    <a:gd name="T23" fmla="*/ 239 h 1142"/>
                    <a:gd name="T24" fmla="*/ 218 w 254"/>
                    <a:gd name="T25" fmla="*/ 275 h 1142"/>
                    <a:gd name="T26" fmla="*/ 224 w 254"/>
                    <a:gd name="T27" fmla="*/ 365 h 1142"/>
                    <a:gd name="T28" fmla="*/ 244 w 254"/>
                    <a:gd name="T29" fmla="*/ 562 h 1142"/>
                    <a:gd name="T30" fmla="*/ 254 w 254"/>
                    <a:gd name="T31" fmla="*/ 676 h 1142"/>
                    <a:gd name="T32" fmla="*/ 254 w 254"/>
                    <a:gd name="T33" fmla="*/ 813 h 1142"/>
                    <a:gd name="T34" fmla="*/ 250 w 254"/>
                    <a:gd name="T35" fmla="*/ 969 h 1142"/>
                    <a:gd name="T36" fmla="*/ 246 w 254"/>
                    <a:gd name="T37" fmla="*/ 1142 h 1142"/>
                    <a:gd name="T38" fmla="*/ 6 w 254"/>
                    <a:gd name="T39" fmla="*/ 1140 h 1142"/>
                    <a:gd name="T40" fmla="*/ 0 w 254"/>
                    <a:gd name="T41" fmla="*/ 965 h 1142"/>
                    <a:gd name="T42" fmla="*/ 6 w 254"/>
                    <a:gd name="T43" fmla="*/ 863 h 1142"/>
                    <a:gd name="T44" fmla="*/ 14 w 254"/>
                    <a:gd name="T45" fmla="*/ 737 h 1142"/>
                    <a:gd name="T46" fmla="*/ 14 w 254"/>
                    <a:gd name="T47" fmla="*/ 526 h 1142"/>
                    <a:gd name="T48" fmla="*/ 14 w 254"/>
                    <a:gd name="T49" fmla="*/ 457 h 1142"/>
                    <a:gd name="T50" fmla="*/ 20 w 254"/>
                    <a:gd name="T51" fmla="*/ 287 h 1142"/>
                    <a:gd name="T52" fmla="*/ 32 w 254"/>
                    <a:gd name="T53" fmla="*/ 235 h 1142"/>
                    <a:gd name="T54" fmla="*/ 60 w 254"/>
                    <a:gd name="T55" fmla="*/ 144 h 1142"/>
                    <a:gd name="T56" fmla="*/ 26 w 254"/>
                    <a:gd name="T57" fmla="*/ 98 h 1142"/>
                    <a:gd name="T58" fmla="*/ 12 w 254"/>
                    <a:gd name="T59" fmla="*/ 74 h 1142"/>
                    <a:gd name="T60" fmla="*/ 42 w 254"/>
                    <a:gd name="T61" fmla="*/ 0 h 1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4" h="1142">
                      <a:moveTo>
                        <a:pt x="42" y="0"/>
                      </a:moveTo>
                      <a:lnTo>
                        <a:pt x="72" y="30"/>
                      </a:lnTo>
                      <a:lnTo>
                        <a:pt x="98" y="42"/>
                      </a:lnTo>
                      <a:lnTo>
                        <a:pt x="140" y="38"/>
                      </a:lnTo>
                      <a:lnTo>
                        <a:pt x="172" y="26"/>
                      </a:lnTo>
                      <a:lnTo>
                        <a:pt x="184" y="50"/>
                      </a:lnTo>
                      <a:lnTo>
                        <a:pt x="184" y="80"/>
                      </a:lnTo>
                      <a:lnTo>
                        <a:pt x="176" y="102"/>
                      </a:lnTo>
                      <a:lnTo>
                        <a:pt x="164" y="114"/>
                      </a:lnTo>
                      <a:lnTo>
                        <a:pt x="136" y="138"/>
                      </a:lnTo>
                      <a:lnTo>
                        <a:pt x="184" y="200"/>
                      </a:lnTo>
                      <a:lnTo>
                        <a:pt x="206" y="239"/>
                      </a:lnTo>
                      <a:lnTo>
                        <a:pt x="218" y="275"/>
                      </a:lnTo>
                      <a:lnTo>
                        <a:pt x="224" y="365"/>
                      </a:lnTo>
                      <a:lnTo>
                        <a:pt x="244" y="562"/>
                      </a:lnTo>
                      <a:lnTo>
                        <a:pt x="254" y="676"/>
                      </a:lnTo>
                      <a:lnTo>
                        <a:pt x="254" y="813"/>
                      </a:lnTo>
                      <a:lnTo>
                        <a:pt x="250" y="969"/>
                      </a:lnTo>
                      <a:lnTo>
                        <a:pt x="246" y="1142"/>
                      </a:lnTo>
                      <a:lnTo>
                        <a:pt x="6" y="1140"/>
                      </a:lnTo>
                      <a:lnTo>
                        <a:pt x="0" y="965"/>
                      </a:lnTo>
                      <a:lnTo>
                        <a:pt x="6" y="863"/>
                      </a:lnTo>
                      <a:lnTo>
                        <a:pt x="14" y="737"/>
                      </a:lnTo>
                      <a:lnTo>
                        <a:pt x="14" y="526"/>
                      </a:lnTo>
                      <a:lnTo>
                        <a:pt x="14" y="457"/>
                      </a:lnTo>
                      <a:lnTo>
                        <a:pt x="20" y="287"/>
                      </a:lnTo>
                      <a:lnTo>
                        <a:pt x="32" y="235"/>
                      </a:lnTo>
                      <a:lnTo>
                        <a:pt x="60" y="144"/>
                      </a:lnTo>
                      <a:lnTo>
                        <a:pt x="26" y="98"/>
                      </a:lnTo>
                      <a:lnTo>
                        <a:pt x="12" y="74"/>
                      </a:lnTo>
                      <a:lnTo>
                        <a:pt x="42" y="0"/>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0461" name="Group 13"/>
              <p:cNvGrpSpPr>
                <a:grpSpLocks/>
              </p:cNvGrpSpPr>
              <p:nvPr/>
            </p:nvGrpSpPr>
            <p:grpSpPr bwMode="auto">
              <a:xfrm>
                <a:off x="2268" y="2610"/>
                <a:ext cx="1114" cy="750"/>
                <a:chOff x="2268" y="2610"/>
                <a:chExt cx="1114" cy="750"/>
              </a:xfrm>
            </p:grpSpPr>
            <p:grpSp>
              <p:nvGrpSpPr>
                <p:cNvPr id="360462" name="Group 14"/>
                <p:cNvGrpSpPr>
                  <a:grpSpLocks/>
                </p:cNvGrpSpPr>
                <p:nvPr/>
              </p:nvGrpSpPr>
              <p:grpSpPr bwMode="auto">
                <a:xfrm>
                  <a:off x="2268" y="2629"/>
                  <a:ext cx="473" cy="731"/>
                  <a:chOff x="2268" y="2629"/>
                  <a:chExt cx="473" cy="731"/>
                </a:xfrm>
              </p:grpSpPr>
              <p:sp>
                <p:nvSpPr>
                  <p:cNvPr id="360463" name="Freeform 15"/>
                  <p:cNvSpPr>
                    <a:spLocks/>
                  </p:cNvSpPr>
                  <p:nvPr/>
                </p:nvSpPr>
                <p:spPr bwMode="auto">
                  <a:xfrm>
                    <a:off x="2268" y="2638"/>
                    <a:ext cx="467" cy="722"/>
                  </a:xfrm>
                  <a:custGeom>
                    <a:avLst/>
                    <a:gdLst>
                      <a:gd name="T0" fmla="*/ 829 w 934"/>
                      <a:gd name="T1" fmla="*/ 0 h 1444"/>
                      <a:gd name="T2" fmla="*/ 795 w 934"/>
                      <a:gd name="T3" fmla="*/ 46 h 1444"/>
                      <a:gd name="T4" fmla="*/ 705 w 934"/>
                      <a:gd name="T5" fmla="*/ 76 h 1444"/>
                      <a:gd name="T6" fmla="*/ 631 w 934"/>
                      <a:gd name="T7" fmla="*/ 94 h 1444"/>
                      <a:gd name="T8" fmla="*/ 567 w 934"/>
                      <a:gd name="T9" fmla="*/ 102 h 1444"/>
                      <a:gd name="T10" fmla="*/ 453 w 934"/>
                      <a:gd name="T11" fmla="*/ 120 h 1444"/>
                      <a:gd name="T12" fmla="*/ 413 w 934"/>
                      <a:gd name="T13" fmla="*/ 136 h 1444"/>
                      <a:gd name="T14" fmla="*/ 399 w 934"/>
                      <a:gd name="T15" fmla="*/ 143 h 1444"/>
                      <a:gd name="T16" fmla="*/ 389 w 934"/>
                      <a:gd name="T17" fmla="*/ 155 h 1444"/>
                      <a:gd name="T18" fmla="*/ 359 w 934"/>
                      <a:gd name="T19" fmla="*/ 299 h 1444"/>
                      <a:gd name="T20" fmla="*/ 339 w 934"/>
                      <a:gd name="T21" fmla="*/ 375 h 1444"/>
                      <a:gd name="T22" fmla="*/ 316 w 934"/>
                      <a:gd name="T23" fmla="*/ 452 h 1444"/>
                      <a:gd name="T24" fmla="*/ 304 w 934"/>
                      <a:gd name="T25" fmla="*/ 494 h 1444"/>
                      <a:gd name="T26" fmla="*/ 294 w 934"/>
                      <a:gd name="T27" fmla="*/ 500 h 1444"/>
                      <a:gd name="T28" fmla="*/ 272 w 934"/>
                      <a:gd name="T29" fmla="*/ 514 h 1444"/>
                      <a:gd name="T30" fmla="*/ 266 w 934"/>
                      <a:gd name="T31" fmla="*/ 534 h 1444"/>
                      <a:gd name="T32" fmla="*/ 250 w 934"/>
                      <a:gd name="T33" fmla="*/ 566 h 1444"/>
                      <a:gd name="T34" fmla="*/ 196 w 934"/>
                      <a:gd name="T35" fmla="*/ 707 h 1444"/>
                      <a:gd name="T36" fmla="*/ 188 w 934"/>
                      <a:gd name="T37" fmla="*/ 761 h 1444"/>
                      <a:gd name="T38" fmla="*/ 174 w 934"/>
                      <a:gd name="T39" fmla="*/ 795 h 1444"/>
                      <a:gd name="T40" fmla="*/ 108 w 934"/>
                      <a:gd name="T41" fmla="*/ 865 h 1444"/>
                      <a:gd name="T42" fmla="*/ 94 w 934"/>
                      <a:gd name="T43" fmla="*/ 899 h 1444"/>
                      <a:gd name="T44" fmla="*/ 76 w 934"/>
                      <a:gd name="T45" fmla="*/ 928 h 1444"/>
                      <a:gd name="T46" fmla="*/ 62 w 934"/>
                      <a:gd name="T47" fmla="*/ 954 h 1444"/>
                      <a:gd name="T48" fmla="*/ 48 w 934"/>
                      <a:gd name="T49" fmla="*/ 984 h 1444"/>
                      <a:gd name="T50" fmla="*/ 28 w 934"/>
                      <a:gd name="T51" fmla="*/ 1040 h 1444"/>
                      <a:gd name="T52" fmla="*/ 8 w 934"/>
                      <a:gd name="T53" fmla="*/ 1088 h 1444"/>
                      <a:gd name="T54" fmla="*/ 0 w 934"/>
                      <a:gd name="T55" fmla="*/ 1118 h 1444"/>
                      <a:gd name="T56" fmla="*/ 4 w 934"/>
                      <a:gd name="T57" fmla="*/ 1154 h 1444"/>
                      <a:gd name="T58" fmla="*/ 6 w 934"/>
                      <a:gd name="T59" fmla="*/ 1185 h 1444"/>
                      <a:gd name="T60" fmla="*/ 16 w 934"/>
                      <a:gd name="T61" fmla="*/ 1225 h 1444"/>
                      <a:gd name="T62" fmla="*/ 32 w 934"/>
                      <a:gd name="T63" fmla="*/ 1255 h 1444"/>
                      <a:gd name="T64" fmla="*/ 44 w 934"/>
                      <a:gd name="T65" fmla="*/ 1285 h 1444"/>
                      <a:gd name="T66" fmla="*/ 80 w 934"/>
                      <a:gd name="T67" fmla="*/ 1317 h 1444"/>
                      <a:gd name="T68" fmla="*/ 381 w 934"/>
                      <a:gd name="T69" fmla="*/ 1325 h 1444"/>
                      <a:gd name="T70" fmla="*/ 447 w 934"/>
                      <a:gd name="T71" fmla="*/ 1142 h 1444"/>
                      <a:gd name="T72" fmla="*/ 501 w 934"/>
                      <a:gd name="T73" fmla="*/ 1054 h 1444"/>
                      <a:gd name="T74" fmla="*/ 533 w 934"/>
                      <a:gd name="T75" fmla="*/ 928 h 1444"/>
                      <a:gd name="T76" fmla="*/ 483 w 934"/>
                      <a:gd name="T77" fmla="*/ 1176 h 1444"/>
                      <a:gd name="T78" fmla="*/ 463 w 934"/>
                      <a:gd name="T79" fmla="*/ 1261 h 1444"/>
                      <a:gd name="T80" fmla="*/ 445 w 934"/>
                      <a:gd name="T81" fmla="*/ 1357 h 1444"/>
                      <a:gd name="T82" fmla="*/ 411 w 934"/>
                      <a:gd name="T83" fmla="*/ 1444 h 1444"/>
                      <a:gd name="T84" fmla="*/ 645 w 934"/>
                      <a:gd name="T85" fmla="*/ 1444 h 1444"/>
                      <a:gd name="T86" fmla="*/ 723 w 934"/>
                      <a:gd name="T87" fmla="*/ 1307 h 1444"/>
                      <a:gd name="T88" fmla="*/ 767 w 934"/>
                      <a:gd name="T89" fmla="*/ 1239 h 1444"/>
                      <a:gd name="T90" fmla="*/ 803 w 934"/>
                      <a:gd name="T91" fmla="*/ 1158 h 1444"/>
                      <a:gd name="T92" fmla="*/ 845 w 934"/>
                      <a:gd name="T93" fmla="*/ 1054 h 1444"/>
                      <a:gd name="T94" fmla="*/ 862 w 934"/>
                      <a:gd name="T95" fmla="*/ 954 h 1444"/>
                      <a:gd name="T96" fmla="*/ 882 w 934"/>
                      <a:gd name="T97" fmla="*/ 867 h 1444"/>
                      <a:gd name="T98" fmla="*/ 904 w 934"/>
                      <a:gd name="T99" fmla="*/ 767 h 1444"/>
                      <a:gd name="T100" fmla="*/ 920 w 934"/>
                      <a:gd name="T101" fmla="*/ 669 h 1444"/>
                      <a:gd name="T102" fmla="*/ 934 w 934"/>
                      <a:gd name="T103" fmla="*/ 558 h 1444"/>
                      <a:gd name="T104" fmla="*/ 934 w 934"/>
                      <a:gd name="T105" fmla="*/ 482 h 1444"/>
                      <a:gd name="T106" fmla="*/ 934 w 934"/>
                      <a:gd name="T107" fmla="*/ 410 h 1444"/>
                      <a:gd name="T108" fmla="*/ 934 w 934"/>
                      <a:gd name="T109" fmla="*/ 307 h 1444"/>
                      <a:gd name="T110" fmla="*/ 934 w 934"/>
                      <a:gd name="T111" fmla="*/ 243 h 1444"/>
                      <a:gd name="T112" fmla="*/ 902 w 934"/>
                      <a:gd name="T113" fmla="*/ 26 h 1444"/>
                      <a:gd name="T114" fmla="*/ 829 w 934"/>
                      <a:gd name="T115" fmla="*/ 0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4" h="1444">
                        <a:moveTo>
                          <a:pt x="829" y="0"/>
                        </a:moveTo>
                        <a:lnTo>
                          <a:pt x="795" y="46"/>
                        </a:lnTo>
                        <a:lnTo>
                          <a:pt x="705" y="76"/>
                        </a:lnTo>
                        <a:lnTo>
                          <a:pt x="631" y="94"/>
                        </a:lnTo>
                        <a:lnTo>
                          <a:pt x="567" y="102"/>
                        </a:lnTo>
                        <a:lnTo>
                          <a:pt x="453" y="120"/>
                        </a:lnTo>
                        <a:lnTo>
                          <a:pt x="413" y="136"/>
                        </a:lnTo>
                        <a:lnTo>
                          <a:pt x="399" y="143"/>
                        </a:lnTo>
                        <a:lnTo>
                          <a:pt x="389" y="155"/>
                        </a:lnTo>
                        <a:lnTo>
                          <a:pt x="359" y="299"/>
                        </a:lnTo>
                        <a:lnTo>
                          <a:pt x="339" y="375"/>
                        </a:lnTo>
                        <a:lnTo>
                          <a:pt x="316" y="452"/>
                        </a:lnTo>
                        <a:lnTo>
                          <a:pt x="304" y="494"/>
                        </a:lnTo>
                        <a:lnTo>
                          <a:pt x="294" y="500"/>
                        </a:lnTo>
                        <a:lnTo>
                          <a:pt x="272" y="514"/>
                        </a:lnTo>
                        <a:lnTo>
                          <a:pt x="266" y="534"/>
                        </a:lnTo>
                        <a:lnTo>
                          <a:pt x="250" y="566"/>
                        </a:lnTo>
                        <a:lnTo>
                          <a:pt x="196" y="707"/>
                        </a:lnTo>
                        <a:lnTo>
                          <a:pt x="188" y="761"/>
                        </a:lnTo>
                        <a:lnTo>
                          <a:pt x="174" y="795"/>
                        </a:lnTo>
                        <a:lnTo>
                          <a:pt x="108" y="865"/>
                        </a:lnTo>
                        <a:lnTo>
                          <a:pt x="94" y="899"/>
                        </a:lnTo>
                        <a:lnTo>
                          <a:pt x="76" y="928"/>
                        </a:lnTo>
                        <a:lnTo>
                          <a:pt x="62" y="954"/>
                        </a:lnTo>
                        <a:lnTo>
                          <a:pt x="48" y="984"/>
                        </a:lnTo>
                        <a:lnTo>
                          <a:pt x="28" y="1040"/>
                        </a:lnTo>
                        <a:lnTo>
                          <a:pt x="8" y="1088"/>
                        </a:lnTo>
                        <a:lnTo>
                          <a:pt x="0" y="1118"/>
                        </a:lnTo>
                        <a:lnTo>
                          <a:pt x="4" y="1154"/>
                        </a:lnTo>
                        <a:lnTo>
                          <a:pt x="6" y="1185"/>
                        </a:lnTo>
                        <a:lnTo>
                          <a:pt x="16" y="1225"/>
                        </a:lnTo>
                        <a:lnTo>
                          <a:pt x="32" y="1255"/>
                        </a:lnTo>
                        <a:lnTo>
                          <a:pt x="44" y="1285"/>
                        </a:lnTo>
                        <a:lnTo>
                          <a:pt x="80" y="1317"/>
                        </a:lnTo>
                        <a:lnTo>
                          <a:pt x="381" y="1325"/>
                        </a:lnTo>
                        <a:lnTo>
                          <a:pt x="447" y="1142"/>
                        </a:lnTo>
                        <a:lnTo>
                          <a:pt x="501" y="1054"/>
                        </a:lnTo>
                        <a:lnTo>
                          <a:pt x="533" y="928"/>
                        </a:lnTo>
                        <a:lnTo>
                          <a:pt x="483" y="1176"/>
                        </a:lnTo>
                        <a:lnTo>
                          <a:pt x="463" y="1261"/>
                        </a:lnTo>
                        <a:lnTo>
                          <a:pt x="445" y="1357"/>
                        </a:lnTo>
                        <a:lnTo>
                          <a:pt x="411" y="1444"/>
                        </a:lnTo>
                        <a:lnTo>
                          <a:pt x="645" y="1444"/>
                        </a:lnTo>
                        <a:lnTo>
                          <a:pt x="723" y="1307"/>
                        </a:lnTo>
                        <a:lnTo>
                          <a:pt x="767" y="1239"/>
                        </a:lnTo>
                        <a:lnTo>
                          <a:pt x="803" y="1158"/>
                        </a:lnTo>
                        <a:lnTo>
                          <a:pt x="845" y="1054"/>
                        </a:lnTo>
                        <a:lnTo>
                          <a:pt x="862" y="954"/>
                        </a:lnTo>
                        <a:lnTo>
                          <a:pt x="882" y="867"/>
                        </a:lnTo>
                        <a:lnTo>
                          <a:pt x="904" y="767"/>
                        </a:lnTo>
                        <a:lnTo>
                          <a:pt x="920" y="669"/>
                        </a:lnTo>
                        <a:lnTo>
                          <a:pt x="934" y="558"/>
                        </a:lnTo>
                        <a:lnTo>
                          <a:pt x="934" y="482"/>
                        </a:lnTo>
                        <a:lnTo>
                          <a:pt x="934" y="410"/>
                        </a:lnTo>
                        <a:lnTo>
                          <a:pt x="934" y="307"/>
                        </a:lnTo>
                        <a:lnTo>
                          <a:pt x="934" y="243"/>
                        </a:lnTo>
                        <a:lnTo>
                          <a:pt x="902" y="26"/>
                        </a:lnTo>
                        <a:lnTo>
                          <a:pt x="829" y="0"/>
                        </a:lnTo>
                        <a:close/>
                      </a:path>
                    </a:pathLst>
                  </a:custGeom>
                  <a:solidFill>
                    <a:srgbClr val="7F7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64" name="Freeform 16"/>
                  <p:cNvSpPr>
                    <a:spLocks/>
                  </p:cNvSpPr>
                  <p:nvPr/>
                </p:nvSpPr>
                <p:spPr bwMode="auto">
                  <a:xfrm>
                    <a:off x="2384" y="2978"/>
                    <a:ext cx="199" cy="171"/>
                  </a:xfrm>
                  <a:custGeom>
                    <a:avLst/>
                    <a:gdLst>
                      <a:gd name="T0" fmla="*/ 133 w 397"/>
                      <a:gd name="T1" fmla="*/ 0 h 343"/>
                      <a:gd name="T2" fmla="*/ 175 w 397"/>
                      <a:gd name="T3" fmla="*/ 12 h 343"/>
                      <a:gd name="T4" fmla="*/ 205 w 397"/>
                      <a:gd name="T5" fmla="*/ 20 h 343"/>
                      <a:gd name="T6" fmla="*/ 223 w 397"/>
                      <a:gd name="T7" fmla="*/ 36 h 343"/>
                      <a:gd name="T8" fmla="*/ 245 w 397"/>
                      <a:gd name="T9" fmla="*/ 48 h 343"/>
                      <a:gd name="T10" fmla="*/ 263 w 397"/>
                      <a:gd name="T11" fmla="*/ 60 h 343"/>
                      <a:gd name="T12" fmla="*/ 283 w 397"/>
                      <a:gd name="T13" fmla="*/ 74 h 343"/>
                      <a:gd name="T14" fmla="*/ 311 w 397"/>
                      <a:gd name="T15" fmla="*/ 32 h 343"/>
                      <a:gd name="T16" fmla="*/ 313 w 397"/>
                      <a:gd name="T17" fmla="*/ 86 h 343"/>
                      <a:gd name="T18" fmla="*/ 323 w 397"/>
                      <a:gd name="T19" fmla="*/ 122 h 343"/>
                      <a:gd name="T20" fmla="*/ 355 w 397"/>
                      <a:gd name="T21" fmla="*/ 90 h 343"/>
                      <a:gd name="T22" fmla="*/ 379 w 397"/>
                      <a:gd name="T23" fmla="*/ 62 h 343"/>
                      <a:gd name="T24" fmla="*/ 397 w 397"/>
                      <a:gd name="T25" fmla="*/ 42 h 343"/>
                      <a:gd name="T26" fmla="*/ 397 w 397"/>
                      <a:gd name="T27" fmla="*/ 84 h 343"/>
                      <a:gd name="T28" fmla="*/ 379 w 397"/>
                      <a:gd name="T29" fmla="*/ 132 h 343"/>
                      <a:gd name="T30" fmla="*/ 361 w 397"/>
                      <a:gd name="T31" fmla="*/ 174 h 343"/>
                      <a:gd name="T32" fmla="*/ 335 w 397"/>
                      <a:gd name="T33" fmla="*/ 200 h 343"/>
                      <a:gd name="T34" fmla="*/ 319 w 397"/>
                      <a:gd name="T35" fmla="*/ 218 h 343"/>
                      <a:gd name="T36" fmla="*/ 295 w 397"/>
                      <a:gd name="T37" fmla="*/ 218 h 343"/>
                      <a:gd name="T38" fmla="*/ 259 w 397"/>
                      <a:gd name="T39" fmla="*/ 341 h 343"/>
                      <a:gd name="T40" fmla="*/ 221 w 397"/>
                      <a:gd name="T41" fmla="*/ 343 h 343"/>
                      <a:gd name="T42" fmla="*/ 185 w 397"/>
                      <a:gd name="T43" fmla="*/ 331 h 343"/>
                      <a:gd name="T44" fmla="*/ 157 w 397"/>
                      <a:gd name="T45" fmla="*/ 317 h 343"/>
                      <a:gd name="T46" fmla="*/ 193 w 397"/>
                      <a:gd name="T47" fmla="*/ 299 h 343"/>
                      <a:gd name="T48" fmla="*/ 203 w 397"/>
                      <a:gd name="T49" fmla="*/ 293 h 343"/>
                      <a:gd name="T50" fmla="*/ 125 w 397"/>
                      <a:gd name="T51" fmla="*/ 218 h 343"/>
                      <a:gd name="T52" fmla="*/ 84 w 397"/>
                      <a:gd name="T53" fmla="*/ 210 h 343"/>
                      <a:gd name="T54" fmla="*/ 26 w 397"/>
                      <a:gd name="T55" fmla="*/ 212 h 343"/>
                      <a:gd name="T56" fmla="*/ 14 w 397"/>
                      <a:gd name="T57" fmla="*/ 212 h 343"/>
                      <a:gd name="T58" fmla="*/ 0 w 397"/>
                      <a:gd name="T59" fmla="*/ 198 h 343"/>
                      <a:gd name="T60" fmla="*/ 0 w 397"/>
                      <a:gd name="T61" fmla="*/ 174 h 343"/>
                      <a:gd name="T62" fmla="*/ 78 w 397"/>
                      <a:gd name="T63" fmla="*/ 174 h 343"/>
                      <a:gd name="T64" fmla="*/ 102 w 397"/>
                      <a:gd name="T65" fmla="*/ 176 h 343"/>
                      <a:gd name="T66" fmla="*/ 96 w 397"/>
                      <a:gd name="T67" fmla="*/ 182 h 343"/>
                      <a:gd name="T68" fmla="*/ 131 w 397"/>
                      <a:gd name="T69" fmla="*/ 206 h 343"/>
                      <a:gd name="T70" fmla="*/ 173 w 397"/>
                      <a:gd name="T71" fmla="*/ 241 h 343"/>
                      <a:gd name="T72" fmla="*/ 203 w 397"/>
                      <a:gd name="T73" fmla="*/ 265 h 343"/>
                      <a:gd name="T74" fmla="*/ 235 w 397"/>
                      <a:gd name="T75" fmla="*/ 212 h 343"/>
                      <a:gd name="T76" fmla="*/ 235 w 397"/>
                      <a:gd name="T77" fmla="*/ 194 h 343"/>
                      <a:gd name="T78" fmla="*/ 229 w 397"/>
                      <a:gd name="T79" fmla="*/ 146 h 343"/>
                      <a:gd name="T80" fmla="*/ 259 w 397"/>
                      <a:gd name="T81" fmla="*/ 156 h 343"/>
                      <a:gd name="T82" fmla="*/ 275 w 397"/>
                      <a:gd name="T83" fmla="*/ 138 h 343"/>
                      <a:gd name="T84" fmla="*/ 251 w 397"/>
                      <a:gd name="T85" fmla="*/ 114 h 343"/>
                      <a:gd name="T86" fmla="*/ 227 w 397"/>
                      <a:gd name="T87" fmla="*/ 90 h 343"/>
                      <a:gd name="T88" fmla="*/ 187 w 397"/>
                      <a:gd name="T89" fmla="*/ 62 h 343"/>
                      <a:gd name="T90" fmla="*/ 167 w 397"/>
                      <a:gd name="T91" fmla="*/ 30 h 343"/>
                      <a:gd name="T92" fmla="*/ 133 w 397"/>
                      <a:gd name="T93"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7" h="343">
                        <a:moveTo>
                          <a:pt x="133" y="0"/>
                        </a:moveTo>
                        <a:lnTo>
                          <a:pt x="175" y="12"/>
                        </a:lnTo>
                        <a:lnTo>
                          <a:pt x="205" y="20"/>
                        </a:lnTo>
                        <a:lnTo>
                          <a:pt x="223" y="36"/>
                        </a:lnTo>
                        <a:lnTo>
                          <a:pt x="245" y="48"/>
                        </a:lnTo>
                        <a:lnTo>
                          <a:pt x="263" y="60"/>
                        </a:lnTo>
                        <a:lnTo>
                          <a:pt x="283" y="74"/>
                        </a:lnTo>
                        <a:lnTo>
                          <a:pt x="311" y="32"/>
                        </a:lnTo>
                        <a:lnTo>
                          <a:pt x="313" y="86"/>
                        </a:lnTo>
                        <a:lnTo>
                          <a:pt x="323" y="122"/>
                        </a:lnTo>
                        <a:lnTo>
                          <a:pt x="355" y="90"/>
                        </a:lnTo>
                        <a:lnTo>
                          <a:pt x="379" y="62"/>
                        </a:lnTo>
                        <a:lnTo>
                          <a:pt x="397" y="42"/>
                        </a:lnTo>
                        <a:lnTo>
                          <a:pt x="397" y="84"/>
                        </a:lnTo>
                        <a:lnTo>
                          <a:pt x="379" y="132"/>
                        </a:lnTo>
                        <a:lnTo>
                          <a:pt x="361" y="174"/>
                        </a:lnTo>
                        <a:lnTo>
                          <a:pt x="335" y="200"/>
                        </a:lnTo>
                        <a:lnTo>
                          <a:pt x="319" y="218"/>
                        </a:lnTo>
                        <a:lnTo>
                          <a:pt x="295" y="218"/>
                        </a:lnTo>
                        <a:lnTo>
                          <a:pt x="259" y="341"/>
                        </a:lnTo>
                        <a:lnTo>
                          <a:pt x="221" y="343"/>
                        </a:lnTo>
                        <a:lnTo>
                          <a:pt x="185" y="331"/>
                        </a:lnTo>
                        <a:lnTo>
                          <a:pt x="157" y="317"/>
                        </a:lnTo>
                        <a:lnTo>
                          <a:pt x="193" y="299"/>
                        </a:lnTo>
                        <a:lnTo>
                          <a:pt x="203" y="293"/>
                        </a:lnTo>
                        <a:lnTo>
                          <a:pt x="125" y="218"/>
                        </a:lnTo>
                        <a:lnTo>
                          <a:pt x="84" y="210"/>
                        </a:lnTo>
                        <a:lnTo>
                          <a:pt x="26" y="212"/>
                        </a:lnTo>
                        <a:lnTo>
                          <a:pt x="14" y="212"/>
                        </a:lnTo>
                        <a:lnTo>
                          <a:pt x="0" y="198"/>
                        </a:lnTo>
                        <a:lnTo>
                          <a:pt x="0" y="174"/>
                        </a:lnTo>
                        <a:lnTo>
                          <a:pt x="78" y="174"/>
                        </a:lnTo>
                        <a:lnTo>
                          <a:pt x="102" y="176"/>
                        </a:lnTo>
                        <a:lnTo>
                          <a:pt x="96" y="182"/>
                        </a:lnTo>
                        <a:lnTo>
                          <a:pt x="131" y="206"/>
                        </a:lnTo>
                        <a:lnTo>
                          <a:pt x="173" y="241"/>
                        </a:lnTo>
                        <a:lnTo>
                          <a:pt x="203" y="265"/>
                        </a:lnTo>
                        <a:lnTo>
                          <a:pt x="235" y="212"/>
                        </a:lnTo>
                        <a:lnTo>
                          <a:pt x="235" y="194"/>
                        </a:lnTo>
                        <a:lnTo>
                          <a:pt x="229" y="146"/>
                        </a:lnTo>
                        <a:lnTo>
                          <a:pt x="259" y="156"/>
                        </a:lnTo>
                        <a:lnTo>
                          <a:pt x="275" y="138"/>
                        </a:lnTo>
                        <a:lnTo>
                          <a:pt x="251" y="114"/>
                        </a:lnTo>
                        <a:lnTo>
                          <a:pt x="227" y="90"/>
                        </a:lnTo>
                        <a:lnTo>
                          <a:pt x="187" y="62"/>
                        </a:lnTo>
                        <a:lnTo>
                          <a:pt x="167" y="30"/>
                        </a:lnTo>
                        <a:lnTo>
                          <a:pt x="133" y="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65" name="Freeform 17"/>
                  <p:cNvSpPr>
                    <a:spLocks/>
                  </p:cNvSpPr>
                  <p:nvPr/>
                </p:nvSpPr>
                <p:spPr bwMode="auto">
                  <a:xfrm>
                    <a:off x="2451" y="2737"/>
                    <a:ext cx="89" cy="230"/>
                  </a:xfrm>
                  <a:custGeom>
                    <a:avLst/>
                    <a:gdLst>
                      <a:gd name="T0" fmla="*/ 60 w 178"/>
                      <a:gd name="T1" fmla="*/ 0 h 461"/>
                      <a:gd name="T2" fmla="*/ 132 w 178"/>
                      <a:gd name="T3" fmla="*/ 142 h 461"/>
                      <a:gd name="T4" fmla="*/ 154 w 178"/>
                      <a:gd name="T5" fmla="*/ 215 h 461"/>
                      <a:gd name="T6" fmla="*/ 172 w 178"/>
                      <a:gd name="T7" fmla="*/ 287 h 461"/>
                      <a:gd name="T8" fmla="*/ 178 w 178"/>
                      <a:gd name="T9" fmla="*/ 347 h 461"/>
                      <a:gd name="T10" fmla="*/ 178 w 178"/>
                      <a:gd name="T11" fmla="*/ 461 h 461"/>
                      <a:gd name="T12" fmla="*/ 166 w 178"/>
                      <a:gd name="T13" fmla="*/ 423 h 461"/>
                      <a:gd name="T14" fmla="*/ 100 w 178"/>
                      <a:gd name="T15" fmla="*/ 389 h 461"/>
                      <a:gd name="T16" fmla="*/ 72 w 178"/>
                      <a:gd name="T17" fmla="*/ 381 h 461"/>
                      <a:gd name="T18" fmla="*/ 18 w 178"/>
                      <a:gd name="T19" fmla="*/ 341 h 461"/>
                      <a:gd name="T20" fmla="*/ 0 w 178"/>
                      <a:gd name="T21" fmla="*/ 287 h 461"/>
                      <a:gd name="T22" fmla="*/ 16 w 178"/>
                      <a:gd name="T23" fmla="*/ 263 h 461"/>
                      <a:gd name="T24" fmla="*/ 64 w 178"/>
                      <a:gd name="T25" fmla="*/ 333 h 461"/>
                      <a:gd name="T26" fmla="*/ 90 w 178"/>
                      <a:gd name="T27" fmla="*/ 363 h 461"/>
                      <a:gd name="T28" fmla="*/ 136 w 178"/>
                      <a:gd name="T29" fmla="*/ 389 h 461"/>
                      <a:gd name="T30" fmla="*/ 150 w 178"/>
                      <a:gd name="T31" fmla="*/ 389 h 461"/>
                      <a:gd name="T32" fmla="*/ 166 w 178"/>
                      <a:gd name="T33" fmla="*/ 407 h 461"/>
                      <a:gd name="T34" fmla="*/ 154 w 178"/>
                      <a:gd name="T35" fmla="*/ 263 h 461"/>
                      <a:gd name="T36" fmla="*/ 112 w 178"/>
                      <a:gd name="T37" fmla="*/ 156 h 461"/>
                      <a:gd name="T38" fmla="*/ 88 w 178"/>
                      <a:gd name="T39" fmla="*/ 102 h 461"/>
                      <a:gd name="T40" fmla="*/ 60 w 178"/>
                      <a:gd name="T41" fmla="*/ 0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8" h="461">
                        <a:moveTo>
                          <a:pt x="60" y="0"/>
                        </a:moveTo>
                        <a:lnTo>
                          <a:pt x="132" y="142"/>
                        </a:lnTo>
                        <a:lnTo>
                          <a:pt x="154" y="215"/>
                        </a:lnTo>
                        <a:lnTo>
                          <a:pt x="172" y="287"/>
                        </a:lnTo>
                        <a:lnTo>
                          <a:pt x="178" y="347"/>
                        </a:lnTo>
                        <a:lnTo>
                          <a:pt x="178" y="461"/>
                        </a:lnTo>
                        <a:lnTo>
                          <a:pt x="166" y="423"/>
                        </a:lnTo>
                        <a:lnTo>
                          <a:pt x="100" y="389"/>
                        </a:lnTo>
                        <a:lnTo>
                          <a:pt x="72" y="381"/>
                        </a:lnTo>
                        <a:lnTo>
                          <a:pt x="18" y="341"/>
                        </a:lnTo>
                        <a:lnTo>
                          <a:pt x="0" y="287"/>
                        </a:lnTo>
                        <a:lnTo>
                          <a:pt x="16" y="263"/>
                        </a:lnTo>
                        <a:lnTo>
                          <a:pt x="64" y="333"/>
                        </a:lnTo>
                        <a:lnTo>
                          <a:pt x="90" y="363"/>
                        </a:lnTo>
                        <a:lnTo>
                          <a:pt x="136" y="389"/>
                        </a:lnTo>
                        <a:lnTo>
                          <a:pt x="150" y="389"/>
                        </a:lnTo>
                        <a:lnTo>
                          <a:pt x="166" y="407"/>
                        </a:lnTo>
                        <a:lnTo>
                          <a:pt x="154" y="263"/>
                        </a:lnTo>
                        <a:lnTo>
                          <a:pt x="112" y="156"/>
                        </a:lnTo>
                        <a:lnTo>
                          <a:pt x="88" y="102"/>
                        </a:lnTo>
                        <a:lnTo>
                          <a:pt x="60" y="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0466" name="Group 18"/>
                  <p:cNvGrpSpPr>
                    <a:grpSpLocks/>
                  </p:cNvGrpSpPr>
                  <p:nvPr/>
                </p:nvGrpSpPr>
                <p:grpSpPr bwMode="auto">
                  <a:xfrm>
                    <a:off x="2532" y="2629"/>
                    <a:ext cx="209" cy="731"/>
                    <a:chOff x="2532" y="2629"/>
                    <a:chExt cx="209" cy="731"/>
                  </a:xfrm>
                </p:grpSpPr>
                <p:sp>
                  <p:nvSpPr>
                    <p:cNvPr id="360467" name="Freeform 19"/>
                    <p:cNvSpPr>
                      <a:spLocks/>
                    </p:cNvSpPr>
                    <p:nvPr/>
                  </p:nvSpPr>
                  <p:spPr bwMode="auto">
                    <a:xfrm>
                      <a:off x="2532" y="2638"/>
                      <a:ext cx="203" cy="722"/>
                    </a:xfrm>
                    <a:custGeom>
                      <a:avLst/>
                      <a:gdLst>
                        <a:gd name="T0" fmla="*/ 300 w 405"/>
                        <a:gd name="T1" fmla="*/ 0 h 1444"/>
                        <a:gd name="T2" fmla="*/ 266 w 405"/>
                        <a:gd name="T3" fmla="*/ 46 h 1444"/>
                        <a:gd name="T4" fmla="*/ 224 w 405"/>
                        <a:gd name="T5" fmla="*/ 104 h 1444"/>
                        <a:gd name="T6" fmla="*/ 156 w 405"/>
                        <a:gd name="T7" fmla="*/ 183 h 1444"/>
                        <a:gd name="T8" fmla="*/ 108 w 405"/>
                        <a:gd name="T9" fmla="*/ 249 h 1444"/>
                        <a:gd name="T10" fmla="*/ 238 w 405"/>
                        <a:gd name="T11" fmla="*/ 315 h 1444"/>
                        <a:gd name="T12" fmla="*/ 106 w 405"/>
                        <a:gd name="T13" fmla="*/ 367 h 1444"/>
                        <a:gd name="T14" fmla="*/ 108 w 405"/>
                        <a:gd name="T15" fmla="*/ 440 h 1444"/>
                        <a:gd name="T16" fmla="*/ 110 w 405"/>
                        <a:gd name="T17" fmla="*/ 492 h 1444"/>
                        <a:gd name="T18" fmla="*/ 118 w 405"/>
                        <a:gd name="T19" fmla="*/ 542 h 1444"/>
                        <a:gd name="T20" fmla="*/ 130 w 405"/>
                        <a:gd name="T21" fmla="*/ 598 h 1444"/>
                        <a:gd name="T22" fmla="*/ 148 w 405"/>
                        <a:gd name="T23" fmla="*/ 669 h 1444"/>
                        <a:gd name="T24" fmla="*/ 164 w 405"/>
                        <a:gd name="T25" fmla="*/ 723 h 1444"/>
                        <a:gd name="T26" fmla="*/ 182 w 405"/>
                        <a:gd name="T27" fmla="*/ 789 h 1444"/>
                        <a:gd name="T28" fmla="*/ 192 w 405"/>
                        <a:gd name="T29" fmla="*/ 829 h 1444"/>
                        <a:gd name="T30" fmla="*/ 200 w 405"/>
                        <a:gd name="T31" fmla="*/ 887 h 1444"/>
                        <a:gd name="T32" fmla="*/ 202 w 405"/>
                        <a:gd name="T33" fmla="*/ 938 h 1444"/>
                        <a:gd name="T34" fmla="*/ 192 w 405"/>
                        <a:gd name="T35" fmla="*/ 1000 h 1444"/>
                        <a:gd name="T36" fmla="*/ 182 w 405"/>
                        <a:gd name="T37" fmla="*/ 1054 h 1444"/>
                        <a:gd name="T38" fmla="*/ 166 w 405"/>
                        <a:gd name="T39" fmla="*/ 1108 h 1444"/>
                        <a:gd name="T40" fmla="*/ 140 w 405"/>
                        <a:gd name="T41" fmla="*/ 1176 h 1444"/>
                        <a:gd name="T42" fmla="*/ 112 w 405"/>
                        <a:gd name="T43" fmla="*/ 1247 h 1444"/>
                        <a:gd name="T44" fmla="*/ 72 w 405"/>
                        <a:gd name="T45" fmla="*/ 1317 h 1444"/>
                        <a:gd name="T46" fmla="*/ 0 w 405"/>
                        <a:gd name="T47" fmla="*/ 1444 h 1444"/>
                        <a:gd name="T48" fmla="*/ 116 w 405"/>
                        <a:gd name="T49" fmla="*/ 1444 h 1444"/>
                        <a:gd name="T50" fmla="*/ 194 w 405"/>
                        <a:gd name="T51" fmla="*/ 1307 h 1444"/>
                        <a:gd name="T52" fmla="*/ 238 w 405"/>
                        <a:gd name="T53" fmla="*/ 1239 h 1444"/>
                        <a:gd name="T54" fmla="*/ 274 w 405"/>
                        <a:gd name="T55" fmla="*/ 1158 h 1444"/>
                        <a:gd name="T56" fmla="*/ 316 w 405"/>
                        <a:gd name="T57" fmla="*/ 1054 h 1444"/>
                        <a:gd name="T58" fmla="*/ 333 w 405"/>
                        <a:gd name="T59" fmla="*/ 954 h 1444"/>
                        <a:gd name="T60" fmla="*/ 353 w 405"/>
                        <a:gd name="T61" fmla="*/ 867 h 1444"/>
                        <a:gd name="T62" fmla="*/ 375 w 405"/>
                        <a:gd name="T63" fmla="*/ 767 h 1444"/>
                        <a:gd name="T64" fmla="*/ 391 w 405"/>
                        <a:gd name="T65" fmla="*/ 669 h 1444"/>
                        <a:gd name="T66" fmla="*/ 405 w 405"/>
                        <a:gd name="T67" fmla="*/ 558 h 1444"/>
                        <a:gd name="T68" fmla="*/ 405 w 405"/>
                        <a:gd name="T69" fmla="*/ 482 h 1444"/>
                        <a:gd name="T70" fmla="*/ 405 w 405"/>
                        <a:gd name="T71" fmla="*/ 410 h 1444"/>
                        <a:gd name="T72" fmla="*/ 405 w 405"/>
                        <a:gd name="T73" fmla="*/ 307 h 1444"/>
                        <a:gd name="T74" fmla="*/ 405 w 405"/>
                        <a:gd name="T75" fmla="*/ 243 h 1444"/>
                        <a:gd name="T76" fmla="*/ 373 w 405"/>
                        <a:gd name="T77" fmla="*/ 26 h 1444"/>
                        <a:gd name="T78" fmla="*/ 300 w 405"/>
                        <a:gd name="T79" fmla="*/ 0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5" h="1444">
                          <a:moveTo>
                            <a:pt x="300" y="0"/>
                          </a:moveTo>
                          <a:lnTo>
                            <a:pt x="266" y="46"/>
                          </a:lnTo>
                          <a:lnTo>
                            <a:pt x="224" y="104"/>
                          </a:lnTo>
                          <a:lnTo>
                            <a:pt x="156" y="183"/>
                          </a:lnTo>
                          <a:lnTo>
                            <a:pt x="108" y="249"/>
                          </a:lnTo>
                          <a:lnTo>
                            <a:pt x="238" y="315"/>
                          </a:lnTo>
                          <a:lnTo>
                            <a:pt x="106" y="367"/>
                          </a:lnTo>
                          <a:lnTo>
                            <a:pt x="108" y="440"/>
                          </a:lnTo>
                          <a:lnTo>
                            <a:pt x="110" y="492"/>
                          </a:lnTo>
                          <a:lnTo>
                            <a:pt x="118" y="542"/>
                          </a:lnTo>
                          <a:lnTo>
                            <a:pt x="130" y="598"/>
                          </a:lnTo>
                          <a:lnTo>
                            <a:pt x="148" y="669"/>
                          </a:lnTo>
                          <a:lnTo>
                            <a:pt x="164" y="723"/>
                          </a:lnTo>
                          <a:lnTo>
                            <a:pt x="182" y="789"/>
                          </a:lnTo>
                          <a:lnTo>
                            <a:pt x="192" y="829"/>
                          </a:lnTo>
                          <a:lnTo>
                            <a:pt x="200" y="887"/>
                          </a:lnTo>
                          <a:lnTo>
                            <a:pt x="202" y="938"/>
                          </a:lnTo>
                          <a:lnTo>
                            <a:pt x="192" y="1000"/>
                          </a:lnTo>
                          <a:lnTo>
                            <a:pt x="182" y="1054"/>
                          </a:lnTo>
                          <a:lnTo>
                            <a:pt x="166" y="1108"/>
                          </a:lnTo>
                          <a:lnTo>
                            <a:pt x="140" y="1176"/>
                          </a:lnTo>
                          <a:lnTo>
                            <a:pt x="112" y="1247"/>
                          </a:lnTo>
                          <a:lnTo>
                            <a:pt x="72" y="1317"/>
                          </a:lnTo>
                          <a:lnTo>
                            <a:pt x="0" y="1444"/>
                          </a:lnTo>
                          <a:lnTo>
                            <a:pt x="116" y="1444"/>
                          </a:lnTo>
                          <a:lnTo>
                            <a:pt x="194" y="1307"/>
                          </a:lnTo>
                          <a:lnTo>
                            <a:pt x="238" y="1239"/>
                          </a:lnTo>
                          <a:lnTo>
                            <a:pt x="274" y="1158"/>
                          </a:lnTo>
                          <a:lnTo>
                            <a:pt x="316" y="1054"/>
                          </a:lnTo>
                          <a:lnTo>
                            <a:pt x="333" y="954"/>
                          </a:lnTo>
                          <a:lnTo>
                            <a:pt x="353" y="867"/>
                          </a:lnTo>
                          <a:lnTo>
                            <a:pt x="375" y="767"/>
                          </a:lnTo>
                          <a:lnTo>
                            <a:pt x="391" y="669"/>
                          </a:lnTo>
                          <a:lnTo>
                            <a:pt x="405" y="558"/>
                          </a:lnTo>
                          <a:lnTo>
                            <a:pt x="405" y="482"/>
                          </a:lnTo>
                          <a:lnTo>
                            <a:pt x="405" y="410"/>
                          </a:lnTo>
                          <a:lnTo>
                            <a:pt x="405" y="307"/>
                          </a:lnTo>
                          <a:lnTo>
                            <a:pt x="405" y="243"/>
                          </a:lnTo>
                          <a:lnTo>
                            <a:pt x="373" y="26"/>
                          </a:lnTo>
                          <a:lnTo>
                            <a:pt x="300" y="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68" name="Freeform 20"/>
                    <p:cNvSpPr>
                      <a:spLocks/>
                    </p:cNvSpPr>
                    <p:nvPr/>
                  </p:nvSpPr>
                  <p:spPr bwMode="auto">
                    <a:xfrm>
                      <a:off x="2538" y="2629"/>
                      <a:ext cx="203" cy="722"/>
                    </a:xfrm>
                    <a:custGeom>
                      <a:avLst/>
                      <a:gdLst>
                        <a:gd name="T0" fmla="*/ 300 w 405"/>
                        <a:gd name="T1" fmla="*/ 0 h 1445"/>
                        <a:gd name="T2" fmla="*/ 266 w 405"/>
                        <a:gd name="T3" fmla="*/ 46 h 1445"/>
                        <a:gd name="T4" fmla="*/ 224 w 405"/>
                        <a:gd name="T5" fmla="*/ 104 h 1445"/>
                        <a:gd name="T6" fmla="*/ 156 w 405"/>
                        <a:gd name="T7" fmla="*/ 183 h 1445"/>
                        <a:gd name="T8" fmla="*/ 108 w 405"/>
                        <a:gd name="T9" fmla="*/ 249 h 1445"/>
                        <a:gd name="T10" fmla="*/ 238 w 405"/>
                        <a:gd name="T11" fmla="*/ 315 h 1445"/>
                        <a:gd name="T12" fmla="*/ 106 w 405"/>
                        <a:gd name="T13" fmla="*/ 367 h 1445"/>
                        <a:gd name="T14" fmla="*/ 108 w 405"/>
                        <a:gd name="T15" fmla="*/ 440 h 1445"/>
                        <a:gd name="T16" fmla="*/ 110 w 405"/>
                        <a:gd name="T17" fmla="*/ 492 h 1445"/>
                        <a:gd name="T18" fmla="*/ 118 w 405"/>
                        <a:gd name="T19" fmla="*/ 542 h 1445"/>
                        <a:gd name="T20" fmla="*/ 130 w 405"/>
                        <a:gd name="T21" fmla="*/ 598 h 1445"/>
                        <a:gd name="T22" fmla="*/ 148 w 405"/>
                        <a:gd name="T23" fmla="*/ 670 h 1445"/>
                        <a:gd name="T24" fmla="*/ 164 w 405"/>
                        <a:gd name="T25" fmla="*/ 723 h 1445"/>
                        <a:gd name="T26" fmla="*/ 182 w 405"/>
                        <a:gd name="T27" fmla="*/ 783 h 1445"/>
                        <a:gd name="T28" fmla="*/ 192 w 405"/>
                        <a:gd name="T29" fmla="*/ 829 h 1445"/>
                        <a:gd name="T30" fmla="*/ 200 w 405"/>
                        <a:gd name="T31" fmla="*/ 887 h 1445"/>
                        <a:gd name="T32" fmla="*/ 202 w 405"/>
                        <a:gd name="T33" fmla="*/ 938 h 1445"/>
                        <a:gd name="T34" fmla="*/ 192 w 405"/>
                        <a:gd name="T35" fmla="*/ 1000 h 1445"/>
                        <a:gd name="T36" fmla="*/ 182 w 405"/>
                        <a:gd name="T37" fmla="*/ 1054 h 1445"/>
                        <a:gd name="T38" fmla="*/ 166 w 405"/>
                        <a:gd name="T39" fmla="*/ 1108 h 1445"/>
                        <a:gd name="T40" fmla="*/ 140 w 405"/>
                        <a:gd name="T41" fmla="*/ 1176 h 1445"/>
                        <a:gd name="T42" fmla="*/ 112 w 405"/>
                        <a:gd name="T43" fmla="*/ 1247 h 1445"/>
                        <a:gd name="T44" fmla="*/ 72 w 405"/>
                        <a:gd name="T45" fmla="*/ 1317 h 1445"/>
                        <a:gd name="T46" fmla="*/ 0 w 405"/>
                        <a:gd name="T47" fmla="*/ 1445 h 1445"/>
                        <a:gd name="T48" fmla="*/ 116 w 405"/>
                        <a:gd name="T49" fmla="*/ 1445 h 1445"/>
                        <a:gd name="T50" fmla="*/ 194 w 405"/>
                        <a:gd name="T51" fmla="*/ 1307 h 1445"/>
                        <a:gd name="T52" fmla="*/ 238 w 405"/>
                        <a:gd name="T53" fmla="*/ 1239 h 1445"/>
                        <a:gd name="T54" fmla="*/ 274 w 405"/>
                        <a:gd name="T55" fmla="*/ 1158 h 1445"/>
                        <a:gd name="T56" fmla="*/ 316 w 405"/>
                        <a:gd name="T57" fmla="*/ 1054 h 1445"/>
                        <a:gd name="T58" fmla="*/ 333 w 405"/>
                        <a:gd name="T59" fmla="*/ 954 h 1445"/>
                        <a:gd name="T60" fmla="*/ 353 w 405"/>
                        <a:gd name="T61" fmla="*/ 867 h 1445"/>
                        <a:gd name="T62" fmla="*/ 375 w 405"/>
                        <a:gd name="T63" fmla="*/ 767 h 1445"/>
                        <a:gd name="T64" fmla="*/ 391 w 405"/>
                        <a:gd name="T65" fmla="*/ 670 h 1445"/>
                        <a:gd name="T66" fmla="*/ 405 w 405"/>
                        <a:gd name="T67" fmla="*/ 558 h 1445"/>
                        <a:gd name="T68" fmla="*/ 405 w 405"/>
                        <a:gd name="T69" fmla="*/ 482 h 1445"/>
                        <a:gd name="T70" fmla="*/ 405 w 405"/>
                        <a:gd name="T71" fmla="*/ 411 h 1445"/>
                        <a:gd name="T72" fmla="*/ 405 w 405"/>
                        <a:gd name="T73" fmla="*/ 307 h 1445"/>
                        <a:gd name="T74" fmla="*/ 405 w 405"/>
                        <a:gd name="T75" fmla="*/ 243 h 1445"/>
                        <a:gd name="T76" fmla="*/ 373 w 405"/>
                        <a:gd name="T77" fmla="*/ 26 h 1445"/>
                        <a:gd name="T78" fmla="*/ 300 w 405"/>
                        <a:gd name="T79" fmla="*/ 0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5" h="1445">
                          <a:moveTo>
                            <a:pt x="300" y="0"/>
                          </a:moveTo>
                          <a:lnTo>
                            <a:pt x="266" y="46"/>
                          </a:lnTo>
                          <a:lnTo>
                            <a:pt x="224" y="104"/>
                          </a:lnTo>
                          <a:lnTo>
                            <a:pt x="156" y="183"/>
                          </a:lnTo>
                          <a:lnTo>
                            <a:pt x="108" y="249"/>
                          </a:lnTo>
                          <a:lnTo>
                            <a:pt x="238" y="315"/>
                          </a:lnTo>
                          <a:lnTo>
                            <a:pt x="106" y="367"/>
                          </a:lnTo>
                          <a:lnTo>
                            <a:pt x="108" y="440"/>
                          </a:lnTo>
                          <a:lnTo>
                            <a:pt x="110" y="492"/>
                          </a:lnTo>
                          <a:lnTo>
                            <a:pt x="118" y="542"/>
                          </a:lnTo>
                          <a:lnTo>
                            <a:pt x="130" y="598"/>
                          </a:lnTo>
                          <a:lnTo>
                            <a:pt x="148" y="670"/>
                          </a:lnTo>
                          <a:lnTo>
                            <a:pt x="164" y="723"/>
                          </a:lnTo>
                          <a:lnTo>
                            <a:pt x="182" y="783"/>
                          </a:lnTo>
                          <a:lnTo>
                            <a:pt x="192" y="829"/>
                          </a:lnTo>
                          <a:lnTo>
                            <a:pt x="200" y="887"/>
                          </a:lnTo>
                          <a:lnTo>
                            <a:pt x="202" y="938"/>
                          </a:lnTo>
                          <a:lnTo>
                            <a:pt x="192" y="1000"/>
                          </a:lnTo>
                          <a:lnTo>
                            <a:pt x="182" y="1054"/>
                          </a:lnTo>
                          <a:lnTo>
                            <a:pt x="166" y="1108"/>
                          </a:lnTo>
                          <a:lnTo>
                            <a:pt x="140" y="1176"/>
                          </a:lnTo>
                          <a:lnTo>
                            <a:pt x="112" y="1247"/>
                          </a:lnTo>
                          <a:lnTo>
                            <a:pt x="72" y="1317"/>
                          </a:lnTo>
                          <a:lnTo>
                            <a:pt x="0" y="1445"/>
                          </a:lnTo>
                          <a:lnTo>
                            <a:pt x="116" y="1445"/>
                          </a:lnTo>
                          <a:lnTo>
                            <a:pt x="194" y="1307"/>
                          </a:lnTo>
                          <a:lnTo>
                            <a:pt x="238" y="1239"/>
                          </a:lnTo>
                          <a:lnTo>
                            <a:pt x="274" y="1158"/>
                          </a:lnTo>
                          <a:lnTo>
                            <a:pt x="316" y="1054"/>
                          </a:lnTo>
                          <a:lnTo>
                            <a:pt x="333" y="954"/>
                          </a:lnTo>
                          <a:lnTo>
                            <a:pt x="353" y="867"/>
                          </a:lnTo>
                          <a:lnTo>
                            <a:pt x="375" y="767"/>
                          </a:lnTo>
                          <a:lnTo>
                            <a:pt x="391" y="670"/>
                          </a:lnTo>
                          <a:lnTo>
                            <a:pt x="405" y="558"/>
                          </a:lnTo>
                          <a:lnTo>
                            <a:pt x="405" y="482"/>
                          </a:lnTo>
                          <a:lnTo>
                            <a:pt x="405" y="411"/>
                          </a:lnTo>
                          <a:lnTo>
                            <a:pt x="405" y="307"/>
                          </a:lnTo>
                          <a:lnTo>
                            <a:pt x="405" y="243"/>
                          </a:lnTo>
                          <a:lnTo>
                            <a:pt x="373" y="26"/>
                          </a:lnTo>
                          <a:lnTo>
                            <a:pt x="300" y="0"/>
                          </a:lnTo>
                          <a:close/>
                        </a:path>
                      </a:pathLst>
                    </a:custGeom>
                    <a:solidFill>
                      <a:srgbClr val="7F7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360469" name="Group 21"/>
                <p:cNvGrpSpPr>
                  <a:grpSpLocks/>
                </p:cNvGrpSpPr>
                <p:nvPr/>
              </p:nvGrpSpPr>
              <p:grpSpPr bwMode="auto">
                <a:xfrm>
                  <a:off x="2905" y="2610"/>
                  <a:ext cx="477" cy="720"/>
                  <a:chOff x="2905" y="2610"/>
                  <a:chExt cx="477" cy="720"/>
                </a:xfrm>
              </p:grpSpPr>
              <p:sp>
                <p:nvSpPr>
                  <p:cNvPr id="360470" name="Freeform 22"/>
                  <p:cNvSpPr>
                    <a:spLocks/>
                  </p:cNvSpPr>
                  <p:nvPr/>
                </p:nvSpPr>
                <p:spPr bwMode="auto">
                  <a:xfrm>
                    <a:off x="2911" y="2619"/>
                    <a:ext cx="471" cy="711"/>
                  </a:xfrm>
                  <a:custGeom>
                    <a:avLst/>
                    <a:gdLst>
                      <a:gd name="T0" fmla="*/ 137 w 942"/>
                      <a:gd name="T1" fmla="*/ 22 h 1423"/>
                      <a:gd name="T2" fmla="*/ 32 w 942"/>
                      <a:gd name="T3" fmla="*/ 0 h 1423"/>
                      <a:gd name="T4" fmla="*/ 14 w 942"/>
                      <a:gd name="T5" fmla="*/ 64 h 1423"/>
                      <a:gd name="T6" fmla="*/ 0 w 942"/>
                      <a:gd name="T7" fmla="*/ 172 h 1423"/>
                      <a:gd name="T8" fmla="*/ 10 w 942"/>
                      <a:gd name="T9" fmla="*/ 353 h 1423"/>
                      <a:gd name="T10" fmla="*/ 20 w 942"/>
                      <a:gd name="T11" fmla="*/ 419 h 1423"/>
                      <a:gd name="T12" fmla="*/ 50 w 942"/>
                      <a:gd name="T13" fmla="*/ 528 h 1423"/>
                      <a:gd name="T14" fmla="*/ 50 w 942"/>
                      <a:gd name="T15" fmla="*/ 652 h 1423"/>
                      <a:gd name="T16" fmla="*/ 56 w 942"/>
                      <a:gd name="T17" fmla="*/ 803 h 1423"/>
                      <a:gd name="T18" fmla="*/ 70 w 942"/>
                      <a:gd name="T19" fmla="*/ 957 h 1423"/>
                      <a:gd name="T20" fmla="*/ 76 w 942"/>
                      <a:gd name="T21" fmla="*/ 1032 h 1423"/>
                      <a:gd name="T22" fmla="*/ 111 w 942"/>
                      <a:gd name="T23" fmla="*/ 1154 h 1423"/>
                      <a:gd name="T24" fmla="*/ 137 w 942"/>
                      <a:gd name="T25" fmla="*/ 1249 h 1423"/>
                      <a:gd name="T26" fmla="*/ 169 w 942"/>
                      <a:gd name="T27" fmla="*/ 1377 h 1423"/>
                      <a:gd name="T28" fmla="*/ 191 w 942"/>
                      <a:gd name="T29" fmla="*/ 1423 h 1423"/>
                      <a:gd name="T30" fmla="*/ 874 w 942"/>
                      <a:gd name="T31" fmla="*/ 1423 h 1423"/>
                      <a:gd name="T32" fmla="*/ 942 w 942"/>
                      <a:gd name="T33" fmla="*/ 1385 h 1423"/>
                      <a:gd name="T34" fmla="*/ 900 w 942"/>
                      <a:gd name="T35" fmla="*/ 1080 h 1423"/>
                      <a:gd name="T36" fmla="*/ 870 w 942"/>
                      <a:gd name="T37" fmla="*/ 972 h 1423"/>
                      <a:gd name="T38" fmla="*/ 870 w 942"/>
                      <a:gd name="T39" fmla="*/ 897 h 1423"/>
                      <a:gd name="T40" fmla="*/ 862 w 942"/>
                      <a:gd name="T41" fmla="*/ 871 h 1423"/>
                      <a:gd name="T42" fmla="*/ 856 w 942"/>
                      <a:gd name="T43" fmla="*/ 843 h 1423"/>
                      <a:gd name="T44" fmla="*/ 842 w 942"/>
                      <a:gd name="T45" fmla="*/ 827 h 1423"/>
                      <a:gd name="T46" fmla="*/ 810 w 942"/>
                      <a:gd name="T47" fmla="*/ 789 h 1423"/>
                      <a:gd name="T48" fmla="*/ 800 w 942"/>
                      <a:gd name="T49" fmla="*/ 757 h 1423"/>
                      <a:gd name="T50" fmla="*/ 788 w 942"/>
                      <a:gd name="T51" fmla="*/ 711 h 1423"/>
                      <a:gd name="T52" fmla="*/ 776 w 942"/>
                      <a:gd name="T53" fmla="*/ 670 h 1423"/>
                      <a:gd name="T54" fmla="*/ 748 w 942"/>
                      <a:gd name="T55" fmla="*/ 616 h 1423"/>
                      <a:gd name="T56" fmla="*/ 712 w 942"/>
                      <a:gd name="T57" fmla="*/ 472 h 1423"/>
                      <a:gd name="T58" fmla="*/ 690 w 942"/>
                      <a:gd name="T59" fmla="*/ 440 h 1423"/>
                      <a:gd name="T60" fmla="*/ 668 w 942"/>
                      <a:gd name="T61" fmla="*/ 427 h 1423"/>
                      <a:gd name="T62" fmla="*/ 644 w 942"/>
                      <a:gd name="T63" fmla="*/ 409 h 1423"/>
                      <a:gd name="T64" fmla="*/ 654 w 942"/>
                      <a:gd name="T65" fmla="*/ 369 h 1423"/>
                      <a:gd name="T66" fmla="*/ 646 w 942"/>
                      <a:gd name="T67" fmla="*/ 353 h 1423"/>
                      <a:gd name="T68" fmla="*/ 613 w 942"/>
                      <a:gd name="T69" fmla="*/ 301 h 1423"/>
                      <a:gd name="T70" fmla="*/ 628 w 942"/>
                      <a:gd name="T71" fmla="*/ 269 h 1423"/>
                      <a:gd name="T72" fmla="*/ 632 w 942"/>
                      <a:gd name="T73" fmla="*/ 247 h 1423"/>
                      <a:gd name="T74" fmla="*/ 630 w 942"/>
                      <a:gd name="T75" fmla="*/ 225 h 1423"/>
                      <a:gd name="T76" fmla="*/ 622 w 942"/>
                      <a:gd name="T77" fmla="*/ 201 h 1423"/>
                      <a:gd name="T78" fmla="*/ 611 w 942"/>
                      <a:gd name="T79" fmla="*/ 166 h 1423"/>
                      <a:gd name="T80" fmla="*/ 601 w 942"/>
                      <a:gd name="T81" fmla="*/ 144 h 1423"/>
                      <a:gd name="T82" fmla="*/ 589 w 942"/>
                      <a:gd name="T83" fmla="*/ 136 h 1423"/>
                      <a:gd name="T84" fmla="*/ 571 w 942"/>
                      <a:gd name="T85" fmla="*/ 128 h 1423"/>
                      <a:gd name="T86" fmla="*/ 547 w 942"/>
                      <a:gd name="T87" fmla="*/ 122 h 1423"/>
                      <a:gd name="T88" fmla="*/ 471 w 942"/>
                      <a:gd name="T89" fmla="*/ 120 h 1423"/>
                      <a:gd name="T90" fmla="*/ 387 w 942"/>
                      <a:gd name="T91" fmla="*/ 108 h 1423"/>
                      <a:gd name="T92" fmla="*/ 299 w 942"/>
                      <a:gd name="T93" fmla="*/ 86 h 1423"/>
                      <a:gd name="T94" fmla="*/ 219 w 942"/>
                      <a:gd name="T95" fmla="*/ 62 h 1423"/>
                      <a:gd name="T96" fmla="*/ 137 w 942"/>
                      <a:gd name="T97" fmla="*/ 22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42" h="1423">
                        <a:moveTo>
                          <a:pt x="137" y="22"/>
                        </a:moveTo>
                        <a:lnTo>
                          <a:pt x="32" y="0"/>
                        </a:lnTo>
                        <a:lnTo>
                          <a:pt x="14" y="64"/>
                        </a:lnTo>
                        <a:lnTo>
                          <a:pt x="0" y="172"/>
                        </a:lnTo>
                        <a:lnTo>
                          <a:pt x="10" y="353"/>
                        </a:lnTo>
                        <a:lnTo>
                          <a:pt x="20" y="419"/>
                        </a:lnTo>
                        <a:lnTo>
                          <a:pt x="50" y="528"/>
                        </a:lnTo>
                        <a:lnTo>
                          <a:pt x="50" y="652"/>
                        </a:lnTo>
                        <a:lnTo>
                          <a:pt x="56" y="803"/>
                        </a:lnTo>
                        <a:lnTo>
                          <a:pt x="70" y="957"/>
                        </a:lnTo>
                        <a:lnTo>
                          <a:pt x="76" y="1032"/>
                        </a:lnTo>
                        <a:lnTo>
                          <a:pt x="111" y="1154"/>
                        </a:lnTo>
                        <a:lnTo>
                          <a:pt x="137" y="1249"/>
                        </a:lnTo>
                        <a:lnTo>
                          <a:pt x="169" y="1377"/>
                        </a:lnTo>
                        <a:lnTo>
                          <a:pt x="191" y="1423"/>
                        </a:lnTo>
                        <a:lnTo>
                          <a:pt x="874" y="1423"/>
                        </a:lnTo>
                        <a:lnTo>
                          <a:pt x="942" y="1385"/>
                        </a:lnTo>
                        <a:lnTo>
                          <a:pt x="900" y="1080"/>
                        </a:lnTo>
                        <a:lnTo>
                          <a:pt x="870" y="972"/>
                        </a:lnTo>
                        <a:lnTo>
                          <a:pt x="870" y="897"/>
                        </a:lnTo>
                        <a:lnTo>
                          <a:pt x="862" y="871"/>
                        </a:lnTo>
                        <a:lnTo>
                          <a:pt x="856" y="843"/>
                        </a:lnTo>
                        <a:lnTo>
                          <a:pt x="842" y="827"/>
                        </a:lnTo>
                        <a:lnTo>
                          <a:pt x="810" y="789"/>
                        </a:lnTo>
                        <a:lnTo>
                          <a:pt x="800" y="757"/>
                        </a:lnTo>
                        <a:lnTo>
                          <a:pt x="788" y="711"/>
                        </a:lnTo>
                        <a:lnTo>
                          <a:pt x="776" y="670"/>
                        </a:lnTo>
                        <a:lnTo>
                          <a:pt x="748" y="616"/>
                        </a:lnTo>
                        <a:lnTo>
                          <a:pt x="712" y="472"/>
                        </a:lnTo>
                        <a:lnTo>
                          <a:pt x="690" y="440"/>
                        </a:lnTo>
                        <a:lnTo>
                          <a:pt x="668" y="427"/>
                        </a:lnTo>
                        <a:lnTo>
                          <a:pt x="644" y="409"/>
                        </a:lnTo>
                        <a:lnTo>
                          <a:pt x="654" y="369"/>
                        </a:lnTo>
                        <a:lnTo>
                          <a:pt x="646" y="353"/>
                        </a:lnTo>
                        <a:lnTo>
                          <a:pt x="613" y="301"/>
                        </a:lnTo>
                        <a:lnTo>
                          <a:pt x="628" y="269"/>
                        </a:lnTo>
                        <a:lnTo>
                          <a:pt x="632" y="247"/>
                        </a:lnTo>
                        <a:lnTo>
                          <a:pt x="630" y="225"/>
                        </a:lnTo>
                        <a:lnTo>
                          <a:pt x="622" y="201"/>
                        </a:lnTo>
                        <a:lnTo>
                          <a:pt x="611" y="166"/>
                        </a:lnTo>
                        <a:lnTo>
                          <a:pt x="601" y="144"/>
                        </a:lnTo>
                        <a:lnTo>
                          <a:pt x="589" y="136"/>
                        </a:lnTo>
                        <a:lnTo>
                          <a:pt x="571" y="128"/>
                        </a:lnTo>
                        <a:lnTo>
                          <a:pt x="547" y="122"/>
                        </a:lnTo>
                        <a:lnTo>
                          <a:pt x="471" y="120"/>
                        </a:lnTo>
                        <a:lnTo>
                          <a:pt x="387" y="108"/>
                        </a:lnTo>
                        <a:lnTo>
                          <a:pt x="299" y="86"/>
                        </a:lnTo>
                        <a:lnTo>
                          <a:pt x="219" y="62"/>
                        </a:lnTo>
                        <a:lnTo>
                          <a:pt x="137" y="22"/>
                        </a:lnTo>
                        <a:close/>
                      </a:path>
                    </a:pathLst>
                  </a:custGeom>
                  <a:solidFill>
                    <a:srgbClr val="7F7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71" name="Freeform 23"/>
                  <p:cNvSpPr>
                    <a:spLocks/>
                  </p:cNvSpPr>
                  <p:nvPr/>
                </p:nvSpPr>
                <p:spPr bwMode="auto">
                  <a:xfrm>
                    <a:off x="3087" y="2700"/>
                    <a:ext cx="227" cy="491"/>
                  </a:xfrm>
                  <a:custGeom>
                    <a:avLst/>
                    <a:gdLst>
                      <a:gd name="T0" fmla="*/ 210 w 453"/>
                      <a:gd name="T1" fmla="*/ 35 h 982"/>
                      <a:gd name="T2" fmla="*/ 172 w 453"/>
                      <a:gd name="T3" fmla="*/ 107 h 982"/>
                      <a:gd name="T4" fmla="*/ 150 w 453"/>
                      <a:gd name="T5" fmla="*/ 227 h 982"/>
                      <a:gd name="T6" fmla="*/ 220 w 453"/>
                      <a:gd name="T7" fmla="*/ 199 h 982"/>
                      <a:gd name="T8" fmla="*/ 178 w 453"/>
                      <a:gd name="T9" fmla="*/ 275 h 982"/>
                      <a:gd name="T10" fmla="*/ 150 w 453"/>
                      <a:gd name="T11" fmla="*/ 394 h 982"/>
                      <a:gd name="T12" fmla="*/ 226 w 453"/>
                      <a:gd name="T13" fmla="*/ 348 h 982"/>
                      <a:gd name="T14" fmla="*/ 297 w 453"/>
                      <a:gd name="T15" fmla="*/ 316 h 982"/>
                      <a:gd name="T16" fmla="*/ 299 w 453"/>
                      <a:gd name="T17" fmla="*/ 348 h 982"/>
                      <a:gd name="T18" fmla="*/ 244 w 453"/>
                      <a:gd name="T19" fmla="*/ 400 h 982"/>
                      <a:gd name="T20" fmla="*/ 184 w 453"/>
                      <a:gd name="T21" fmla="*/ 426 h 982"/>
                      <a:gd name="T22" fmla="*/ 148 w 453"/>
                      <a:gd name="T23" fmla="*/ 516 h 982"/>
                      <a:gd name="T24" fmla="*/ 138 w 453"/>
                      <a:gd name="T25" fmla="*/ 611 h 982"/>
                      <a:gd name="T26" fmla="*/ 156 w 453"/>
                      <a:gd name="T27" fmla="*/ 651 h 982"/>
                      <a:gd name="T28" fmla="*/ 160 w 453"/>
                      <a:gd name="T29" fmla="*/ 695 h 982"/>
                      <a:gd name="T30" fmla="*/ 132 w 453"/>
                      <a:gd name="T31" fmla="*/ 749 h 982"/>
                      <a:gd name="T32" fmla="*/ 156 w 453"/>
                      <a:gd name="T33" fmla="*/ 842 h 982"/>
                      <a:gd name="T34" fmla="*/ 264 w 453"/>
                      <a:gd name="T35" fmla="*/ 880 h 982"/>
                      <a:gd name="T36" fmla="*/ 377 w 453"/>
                      <a:gd name="T37" fmla="*/ 868 h 982"/>
                      <a:gd name="T38" fmla="*/ 435 w 453"/>
                      <a:gd name="T39" fmla="*/ 886 h 982"/>
                      <a:gd name="T40" fmla="*/ 399 w 453"/>
                      <a:gd name="T41" fmla="*/ 902 h 982"/>
                      <a:gd name="T42" fmla="*/ 299 w 453"/>
                      <a:gd name="T43" fmla="*/ 898 h 982"/>
                      <a:gd name="T44" fmla="*/ 240 w 453"/>
                      <a:gd name="T45" fmla="*/ 938 h 982"/>
                      <a:gd name="T46" fmla="*/ 184 w 453"/>
                      <a:gd name="T47" fmla="*/ 976 h 982"/>
                      <a:gd name="T48" fmla="*/ 148 w 453"/>
                      <a:gd name="T49" fmla="*/ 938 h 982"/>
                      <a:gd name="T50" fmla="*/ 108 w 453"/>
                      <a:gd name="T51" fmla="*/ 832 h 982"/>
                      <a:gd name="T52" fmla="*/ 114 w 453"/>
                      <a:gd name="T53" fmla="*/ 653 h 982"/>
                      <a:gd name="T54" fmla="*/ 106 w 453"/>
                      <a:gd name="T55" fmla="*/ 597 h 982"/>
                      <a:gd name="T56" fmla="*/ 34 w 453"/>
                      <a:gd name="T57" fmla="*/ 557 h 982"/>
                      <a:gd name="T58" fmla="*/ 130 w 453"/>
                      <a:gd name="T59" fmla="*/ 520 h 982"/>
                      <a:gd name="T60" fmla="*/ 130 w 453"/>
                      <a:gd name="T61" fmla="*/ 442 h 982"/>
                      <a:gd name="T62" fmla="*/ 142 w 453"/>
                      <a:gd name="T63" fmla="*/ 185 h 982"/>
                      <a:gd name="T64" fmla="*/ 172 w 453"/>
                      <a:gd name="T65" fmla="*/ 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3" h="982">
                        <a:moveTo>
                          <a:pt x="172" y="0"/>
                        </a:moveTo>
                        <a:lnTo>
                          <a:pt x="210" y="35"/>
                        </a:lnTo>
                        <a:lnTo>
                          <a:pt x="184" y="71"/>
                        </a:lnTo>
                        <a:lnTo>
                          <a:pt x="172" y="107"/>
                        </a:lnTo>
                        <a:lnTo>
                          <a:pt x="160" y="155"/>
                        </a:lnTo>
                        <a:lnTo>
                          <a:pt x="150" y="227"/>
                        </a:lnTo>
                        <a:lnTo>
                          <a:pt x="190" y="211"/>
                        </a:lnTo>
                        <a:lnTo>
                          <a:pt x="220" y="199"/>
                        </a:lnTo>
                        <a:lnTo>
                          <a:pt x="244" y="217"/>
                        </a:lnTo>
                        <a:lnTo>
                          <a:pt x="178" y="275"/>
                        </a:lnTo>
                        <a:lnTo>
                          <a:pt x="150" y="306"/>
                        </a:lnTo>
                        <a:lnTo>
                          <a:pt x="150" y="394"/>
                        </a:lnTo>
                        <a:lnTo>
                          <a:pt x="160" y="402"/>
                        </a:lnTo>
                        <a:lnTo>
                          <a:pt x="226" y="348"/>
                        </a:lnTo>
                        <a:lnTo>
                          <a:pt x="258" y="330"/>
                        </a:lnTo>
                        <a:lnTo>
                          <a:pt x="297" y="316"/>
                        </a:lnTo>
                        <a:lnTo>
                          <a:pt x="317" y="316"/>
                        </a:lnTo>
                        <a:lnTo>
                          <a:pt x="299" y="348"/>
                        </a:lnTo>
                        <a:lnTo>
                          <a:pt x="275" y="378"/>
                        </a:lnTo>
                        <a:lnTo>
                          <a:pt x="244" y="400"/>
                        </a:lnTo>
                        <a:lnTo>
                          <a:pt x="210" y="412"/>
                        </a:lnTo>
                        <a:lnTo>
                          <a:pt x="184" y="426"/>
                        </a:lnTo>
                        <a:lnTo>
                          <a:pt x="154" y="456"/>
                        </a:lnTo>
                        <a:lnTo>
                          <a:pt x="148" y="516"/>
                        </a:lnTo>
                        <a:lnTo>
                          <a:pt x="132" y="551"/>
                        </a:lnTo>
                        <a:lnTo>
                          <a:pt x="138" y="611"/>
                        </a:lnTo>
                        <a:lnTo>
                          <a:pt x="136" y="661"/>
                        </a:lnTo>
                        <a:lnTo>
                          <a:pt x="156" y="651"/>
                        </a:lnTo>
                        <a:lnTo>
                          <a:pt x="174" y="651"/>
                        </a:lnTo>
                        <a:lnTo>
                          <a:pt x="160" y="695"/>
                        </a:lnTo>
                        <a:lnTo>
                          <a:pt x="130" y="725"/>
                        </a:lnTo>
                        <a:lnTo>
                          <a:pt x="132" y="749"/>
                        </a:lnTo>
                        <a:lnTo>
                          <a:pt x="148" y="802"/>
                        </a:lnTo>
                        <a:lnTo>
                          <a:pt x="156" y="842"/>
                        </a:lnTo>
                        <a:lnTo>
                          <a:pt x="208" y="892"/>
                        </a:lnTo>
                        <a:lnTo>
                          <a:pt x="264" y="880"/>
                        </a:lnTo>
                        <a:lnTo>
                          <a:pt x="341" y="872"/>
                        </a:lnTo>
                        <a:lnTo>
                          <a:pt x="377" y="868"/>
                        </a:lnTo>
                        <a:lnTo>
                          <a:pt x="411" y="874"/>
                        </a:lnTo>
                        <a:lnTo>
                          <a:pt x="435" y="886"/>
                        </a:lnTo>
                        <a:lnTo>
                          <a:pt x="453" y="908"/>
                        </a:lnTo>
                        <a:lnTo>
                          <a:pt x="399" y="902"/>
                        </a:lnTo>
                        <a:lnTo>
                          <a:pt x="347" y="898"/>
                        </a:lnTo>
                        <a:lnTo>
                          <a:pt x="299" y="898"/>
                        </a:lnTo>
                        <a:lnTo>
                          <a:pt x="264" y="902"/>
                        </a:lnTo>
                        <a:lnTo>
                          <a:pt x="240" y="938"/>
                        </a:lnTo>
                        <a:lnTo>
                          <a:pt x="323" y="958"/>
                        </a:lnTo>
                        <a:lnTo>
                          <a:pt x="184" y="976"/>
                        </a:lnTo>
                        <a:lnTo>
                          <a:pt x="94" y="982"/>
                        </a:lnTo>
                        <a:lnTo>
                          <a:pt x="148" y="938"/>
                        </a:lnTo>
                        <a:lnTo>
                          <a:pt x="148" y="902"/>
                        </a:lnTo>
                        <a:lnTo>
                          <a:pt x="108" y="832"/>
                        </a:lnTo>
                        <a:lnTo>
                          <a:pt x="100" y="743"/>
                        </a:lnTo>
                        <a:lnTo>
                          <a:pt x="114" y="653"/>
                        </a:lnTo>
                        <a:lnTo>
                          <a:pt x="94" y="633"/>
                        </a:lnTo>
                        <a:lnTo>
                          <a:pt x="106" y="597"/>
                        </a:lnTo>
                        <a:lnTo>
                          <a:pt x="0" y="591"/>
                        </a:lnTo>
                        <a:lnTo>
                          <a:pt x="34" y="557"/>
                        </a:lnTo>
                        <a:lnTo>
                          <a:pt x="84" y="561"/>
                        </a:lnTo>
                        <a:lnTo>
                          <a:pt x="130" y="520"/>
                        </a:lnTo>
                        <a:lnTo>
                          <a:pt x="112" y="490"/>
                        </a:lnTo>
                        <a:lnTo>
                          <a:pt x="130" y="442"/>
                        </a:lnTo>
                        <a:lnTo>
                          <a:pt x="136" y="280"/>
                        </a:lnTo>
                        <a:lnTo>
                          <a:pt x="142" y="185"/>
                        </a:lnTo>
                        <a:lnTo>
                          <a:pt x="166" y="35"/>
                        </a:lnTo>
                        <a:lnTo>
                          <a:pt x="172" y="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72" name="Freeform 24"/>
                  <p:cNvSpPr>
                    <a:spLocks/>
                  </p:cNvSpPr>
                  <p:nvPr/>
                </p:nvSpPr>
                <p:spPr bwMode="auto">
                  <a:xfrm>
                    <a:off x="3033" y="2937"/>
                    <a:ext cx="98" cy="20"/>
                  </a:xfrm>
                  <a:custGeom>
                    <a:avLst/>
                    <a:gdLst>
                      <a:gd name="T0" fmla="*/ 196 w 196"/>
                      <a:gd name="T1" fmla="*/ 0 h 40"/>
                      <a:gd name="T2" fmla="*/ 0 w 196"/>
                      <a:gd name="T3" fmla="*/ 34 h 40"/>
                      <a:gd name="T4" fmla="*/ 108 w 196"/>
                      <a:gd name="T5" fmla="*/ 40 h 40"/>
                      <a:gd name="T6" fmla="*/ 196 w 196"/>
                      <a:gd name="T7" fmla="*/ 0 h 40"/>
                    </a:gdLst>
                    <a:ahLst/>
                    <a:cxnLst>
                      <a:cxn ang="0">
                        <a:pos x="T0" y="T1"/>
                      </a:cxn>
                      <a:cxn ang="0">
                        <a:pos x="T2" y="T3"/>
                      </a:cxn>
                      <a:cxn ang="0">
                        <a:pos x="T4" y="T5"/>
                      </a:cxn>
                      <a:cxn ang="0">
                        <a:pos x="T6" y="T7"/>
                      </a:cxn>
                    </a:cxnLst>
                    <a:rect l="0" t="0" r="r" b="b"/>
                    <a:pathLst>
                      <a:path w="196" h="40">
                        <a:moveTo>
                          <a:pt x="196" y="0"/>
                        </a:moveTo>
                        <a:lnTo>
                          <a:pt x="0" y="34"/>
                        </a:lnTo>
                        <a:lnTo>
                          <a:pt x="108" y="40"/>
                        </a:lnTo>
                        <a:lnTo>
                          <a:pt x="196" y="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0473" name="Group 25"/>
                  <p:cNvGrpSpPr>
                    <a:grpSpLocks/>
                  </p:cNvGrpSpPr>
                  <p:nvPr/>
                </p:nvGrpSpPr>
                <p:grpSpPr bwMode="auto">
                  <a:xfrm>
                    <a:off x="2905" y="2610"/>
                    <a:ext cx="169" cy="720"/>
                    <a:chOff x="2905" y="2610"/>
                    <a:chExt cx="169" cy="720"/>
                  </a:xfrm>
                </p:grpSpPr>
                <p:sp>
                  <p:nvSpPr>
                    <p:cNvPr id="360474" name="Freeform 26"/>
                    <p:cNvSpPr>
                      <a:spLocks/>
                    </p:cNvSpPr>
                    <p:nvPr/>
                  </p:nvSpPr>
                  <p:spPr bwMode="auto">
                    <a:xfrm>
                      <a:off x="2911" y="2619"/>
                      <a:ext cx="163" cy="711"/>
                    </a:xfrm>
                    <a:custGeom>
                      <a:avLst/>
                      <a:gdLst>
                        <a:gd name="T0" fmla="*/ 137 w 325"/>
                        <a:gd name="T1" fmla="*/ 22 h 1423"/>
                        <a:gd name="T2" fmla="*/ 32 w 325"/>
                        <a:gd name="T3" fmla="*/ 0 h 1423"/>
                        <a:gd name="T4" fmla="*/ 14 w 325"/>
                        <a:gd name="T5" fmla="*/ 64 h 1423"/>
                        <a:gd name="T6" fmla="*/ 0 w 325"/>
                        <a:gd name="T7" fmla="*/ 172 h 1423"/>
                        <a:gd name="T8" fmla="*/ 10 w 325"/>
                        <a:gd name="T9" fmla="*/ 353 h 1423"/>
                        <a:gd name="T10" fmla="*/ 20 w 325"/>
                        <a:gd name="T11" fmla="*/ 419 h 1423"/>
                        <a:gd name="T12" fmla="*/ 50 w 325"/>
                        <a:gd name="T13" fmla="*/ 528 h 1423"/>
                        <a:gd name="T14" fmla="*/ 50 w 325"/>
                        <a:gd name="T15" fmla="*/ 652 h 1423"/>
                        <a:gd name="T16" fmla="*/ 56 w 325"/>
                        <a:gd name="T17" fmla="*/ 803 h 1423"/>
                        <a:gd name="T18" fmla="*/ 70 w 325"/>
                        <a:gd name="T19" fmla="*/ 957 h 1423"/>
                        <a:gd name="T20" fmla="*/ 76 w 325"/>
                        <a:gd name="T21" fmla="*/ 1032 h 1423"/>
                        <a:gd name="T22" fmla="*/ 111 w 325"/>
                        <a:gd name="T23" fmla="*/ 1154 h 1423"/>
                        <a:gd name="T24" fmla="*/ 137 w 325"/>
                        <a:gd name="T25" fmla="*/ 1249 h 1423"/>
                        <a:gd name="T26" fmla="*/ 169 w 325"/>
                        <a:gd name="T27" fmla="*/ 1377 h 1423"/>
                        <a:gd name="T28" fmla="*/ 191 w 325"/>
                        <a:gd name="T29" fmla="*/ 1423 h 1423"/>
                        <a:gd name="T30" fmla="*/ 287 w 325"/>
                        <a:gd name="T31" fmla="*/ 1423 h 1423"/>
                        <a:gd name="T32" fmla="*/ 271 w 325"/>
                        <a:gd name="T33" fmla="*/ 1387 h 1423"/>
                        <a:gd name="T34" fmla="*/ 237 w 325"/>
                        <a:gd name="T35" fmla="*/ 1293 h 1423"/>
                        <a:gd name="T36" fmla="*/ 217 w 325"/>
                        <a:gd name="T37" fmla="*/ 1227 h 1423"/>
                        <a:gd name="T38" fmla="*/ 197 w 325"/>
                        <a:gd name="T39" fmla="*/ 1154 h 1423"/>
                        <a:gd name="T40" fmla="*/ 187 w 325"/>
                        <a:gd name="T41" fmla="*/ 1078 h 1423"/>
                        <a:gd name="T42" fmla="*/ 187 w 325"/>
                        <a:gd name="T43" fmla="*/ 1002 h 1423"/>
                        <a:gd name="T44" fmla="*/ 191 w 325"/>
                        <a:gd name="T45" fmla="*/ 931 h 1423"/>
                        <a:gd name="T46" fmla="*/ 213 w 325"/>
                        <a:gd name="T47" fmla="*/ 815 h 1423"/>
                        <a:gd name="T48" fmla="*/ 231 w 325"/>
                        <a:gd name="T49" fmla="*/ 739 h 1423"/>
                        <a:gd name="T50" fmla="*/ 259 w 325"/>
                        <a:gd name="T51" fmla="*/ 652 h 1423"/>
                        <a:gd name="T52" fmla="*/ 293 w 325"/>
                        <a:gd name="T53" fmla="*/ 552 h 1423"/>
                        <a:gd name="T54" fmla="*/ 299 w 325"/>
                        <a:gd name="T55" fmla="*/ 492 h 1423"/>
                        <a:gd name="T56" fmla="*/ 311 w 325"/>
                        <a:gd name="T57" fmla="*/ 427 h 1423"/>
                        <a:gd name="T58" fmla="*/ 315 w 325"/>
                        <a:gd name="T59" fmla="*/ 383 h 1423"/>
                        <a:gd name="T60" fmla="*/ 171 w 325"/>
                        <a:gd name="T61" fmla="*/ 351 h 1423"/>
                        <a:gd name="T62" fmla="*/ 325 w 325"/>
                        <a:gd name="T63" fmla="*/ 261 h 1423"/>
                        <a:gd name="T64" fmla="*/ 269 w 325"/>
                        <a:gd name="T65" fmla="*/ 213 h 1423"/>
                        <a:gd name="T66" fmla="*/ 231 w 325"/>
                        <a:gd name="T67" fmla="*/ 166 h 1423"/>
                        <a:gd name="T68" fmla="*/ 183 w 325"/>
                        <a:gd name="T69" fmla="*/ 98 h 1423"/>
                        <a:gd name="T70" fmla="*/ 137 w 325"/>
                        <a:gd name="T71" fmla="*/ 22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5" h="1423">
                          <a:moveTo>
                            <a:pt x="137" y="22"/>
                          </a:moveTo>
                          <a:lnTo>
                            <a:pt x="32" y="0"/>
                          </a:lnTo>
                          <a:lnTo>
                            <a:pt x="14" y="64"/>
                          </a:lnTo>
                          <a:lnTo>
                            <a:pt x="0" y="172"/>
                          </a:lnTo>
                          <a:lnTo>
                            <a:pt x="10" y="353"/>
                          </a:lnTo>
                          <a:lnTo>
                            <a:pt x="20" y="419"/>
                          </a:lnTo>
                          <a:lnTo>
                            <a:pt x="50" y="528"/>
                          </a:lnTo>
                          <a:lnTo>
                            <a:pt x="50" y="652"/>
                          </a:lnTo>
                          <a:lnTo>
                            <a:pt x="56" y="803"/>
                          </a:lnTo>
                          <a:lnTo>
                            <a:pt x="70" y="957"/>
                          </a:lnTo>
                          <a:lnTo>
                            <a:pt x="76" y="1032"/>
                          </a:lnTo>
                          <a:lnTo>
                            <a:pt x="111" y="1154"/>
                          </a:lnTo>
                          <a:lnTo>
                            <a:pt x="137" y="1249"/>
                          </a:lnTo>
                          <a:lnTo>
                            <a:pt x="169" y="1377"/>
                          </a:lnTo>
                          <a:lnTo>
                            <a:pt x="191" y="1423"/>
                          </a:lnTo>
                          <a:lnTo>
                            <a:pt x="287" y="1423"/>
                          </a:lnTo>
                          <a:lnTo>
                            <a:pt x="271" y="1387"/>
                          </a:lnTo>
                          <a:lnTo>
                            <a:pt x="237" y="1293"/>
                          </a:lnTo>
                          <a:lnTo>
                            <a:pt x="217" y="1227"/>
                          </a:lnTo>
                          <a:lnTo>
                            <a:pt x="197" y="1154"/>
                          </a:lnTo>
                          <a:lnTo>
                            <a:pt x="187" y="1078"/>
                          </a:lnTo>
                          <a:lnTo>
                            <a:pt x="187" y="1002"/>
                          </a:lnTo>
                          <a:lnTo>
                            <a:pt x="191" y="931"/>
                          </a:lnTo>
                          <a:lnTo>
                            <a:pt x="213" y="815"/>
                          </a:lnTo>
                          <a:lnTo>
                            <a:pt x="231" y="739"/>
                          </a:lnTo>
                          <a:lnTo>
                            <a:pt x="259" y="652"/>
                          </a:lnTo>
                          <a:lnTo>
                            <a:pt x="293" y="552"/>
                          </a:lnTo>
                          <a:lnTo>
                            <a:pt x="299" y="492"/>
                          </a:lnTo>
                          <a:lnTo>
                            <a:pt x="311" y="427"/>
                          </a:lnTo>
                          <a:lnTo>
                            <a:pt x="315" y="383"/>
                          </a:lnTo>
                          <a:lnTo>
                            <a:pt x="171" y="351"/>
                          </a:lnTo>
                          <a:lnTo>
                            <a:pt x="325" y="261"/>
                          </a:lnTo>
                          <a:lnTo>
                            <a:pt x="269" y="213"/>
                          </a:lnTo>
                          <a:lnTo>
                            <a:pt x="231" y="166"/>
                          </a:lnTo>
                          <a:lnTo>
                            <a:pt x="183" y="98"/>
                          </a:lnTo>
                          <a:lnTo>
                            <a:pt x="137" y="22"/>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75" name="Freeform 27"/>
                    <p:cNvSpPr>
                      <a:spLocks/>
                    </p:cNvSpPr>
                    <p:nvPr/>
                  </p:nvSpPr>
                  <p:spPr bwMode="auto">
                    <a:xfrm>
                      <a:off x="2905" y="2610"/>
                      <a:ext cx="163" cy="711"/>
                    </a:xfrm>
                    <a:custGeom>
                      <a:avLst/>
                      <a:gdLst>
                        <a:gd name="T0" fmla="*/ 137 w 325"/>
                        <a:gd name="T1" fmla="*/ 22 h 1423"/>
                        <a:gd name="T2" fmla="*/ 32 w 325"/>
                        <a:gd name="T3" fmla="*/ 0 h 1423"/>
                        <a:gd name="T4" fmla="*/ 14 w 325"/>
                        <a:gd name="T5" fmla="*/ 64 h 1423"/>
                        <a:gd name="T6" fmla="*/ 0 w 325"/>
                        <a:gd name="T7" fmla="*/ 172 h 1423"/>
                        <a:gd name="T8" fmla="*/ 10 w 325"/>
                        <a:gd name="T9" fmla="*/ 353 h 1423"/>
                        <a:gd name="T10" fmla="*/ 20 w 325"/>
                        <a:gd name="T11" fmla="*/ 419 h 1423"/>
                        <a:gd name="T12" fmla="*/ 50 w 325"/>
                        <a:gd name="T13" fmla="*/ 528 h 1423"/>
                        <a:gd name="T14" fmla="*/ 50 w 325"/>
                        <a:gd name="T15" fmla="*/ 652 h 1423"/>
                        <a:gd name="T16" fmla="*/ 56 w 325"/>
                        <a:gd name="T17" fmla="*/ 803 h 1423"/>
                        <a:gd name="T18" fmla="*/ 70 w 325"/>
                        <a:gd name="T19" fmla="*/ 957 h 1423"/>
                        <a:gd name="T20" fmla="*/ 76 w 325"/>
                        <a:gd name="T21" fmla="*/ 1032 h 1423"/>
                        <a:gd name="T22" fmla="*/ 111 w 325"/>
                        <a:gd name="T23" fmla="*/ 1154 h 1423"/>
                        <a:gd name="T24" fmla="*/ 137 w 325"/>
                        <a:gd name="T25" fmla="*/ 1249 h 1423"/>
                        <a:gd name="T26" fmla="*/ 169 w 325"/>
                        <a:gd name="T27" fmla="*/ 1377 h 1423"/>
                        <a:gd name="T28" fmla="*/ 191 w 325"/>
                        <a:gd name="T29" fmla="*/ 1423 h 1423"/>
                        <a:gd name="T30" fmla="*/ 287 w 325"/>
                        <a:gd name="T31" fmla="*/ 1423 h 1423"/>
                        <a:gd name="T32" fmla="*/ 271 w 325"/>
                        <a:gd name="T33" fmla="*/ 1387 h 1423"/>
                        <a:gd name="T34" fmla="*/ 237 w 325"/>
                        <a:gd name="T35" fmla="*/ 1293 h 1423"/>
                        <a:gd name="T36" fmla="*/ 217 w 325"/>
                        <a:gd name="T37" fmla="*/ 1228 h 1423"/>
                        <a:gd name="T38" fmla="*/ 197 w 325"/>
                        <a:gd name="T39" fmla="*/ 1154 h 1423"/>
                        <a:gd name="T40" fmla="*/ 187 w 325"/>
                        <a:gd name="T41" fmla="*/ 1078 h 1423"/>
                        <a:gd name="T42" fmla="*/ 187 w 325"/>
                        <a:gd name="T43" fmla="*/ 1002 h 1423"/>
                        <a:gd name="T44" fmla="*/ 191 w 325"/>
                        <a:gd name="T45" fmla="*/ 931 h 1423"/>
                        <a:gd name="T46" fmla="*/ 213 w 325"/>
                        <a:gd name="T47" fmla="*/ 815 h 1423"/>
                        <a:gd name="T48" fmla="*/ 231 w 325"/>
                        <a:gd name="T49" fmla="*/ 739 h 1423"/>
                        <a:gd name="T50" fmla="*/ 259 w 325"/>
                        <a:gd name="T51" fmla="*/ 652 h 1423"/>
                        <a:gd name="T52" fmla="*/ 293 w 325"/>
                        <a:gd name="T53" fmla="*/ 552 h 1423"/>
                        <a:gd name="T54" fmla="*/ 299 w 325"/>
                        <a:gd name="T55" fmla="*/ 492 h 1423"/>
                        <a:gd name="T56" fmla="*/ 311 w 325"/>
                        <a:gd name="T57" fmla="*/ 427 h 1423"/>
                        <a:gd name="T58" fmla="*/ 315 w 325"/>
                        <a:gd name="T59" fmla="*/ 383 h 1423"/>
                        <a:gd name="T60" fmla="*/ 171 w 325"/>
                        <a:gd name="T61" fmla="*/ 351 h 1423"/>
                        <a:gd name="T62" fmla="*/ 325 w 325"/>
                        <a:gd name="T63" fmla="*/ 261 h 1423"/>
                        <a:gd name="T64" fmla="*/ 269 w 325"/>
                        <a:gd name="T65" fmla="*/ 213 h 1423"/>
                        <a:gd name="T66" fmla="*/ 231 w 325"/>
                        <a:gd name="T67" fmla="*/ 166 h 1423"/>
                        <a:gd name="T68" fmla="*/ 183 w 325"/>
                        <a:gd name="T69" fmla="*/ 98 h 1423"/>
                        <a:gd name="T70" fmla="*/ 137 w 325"/>
                        <a:gd name="T71" fmla="*/ 22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5" h="1423">
                          <a:moveTo>
                            <a:pt x="137" y="22"/>
                          </a:moveTo>
                          <a:lnTo>
                            <a:pt x="32" y="0"/>
                          </a:lnTo>
                          <a:lnTo>
                            <a:pt x="14" y="64"/>
                          </a:lnTo>
                          <a:lnTo>
                            <a:pt x="0" y="172"/>
                          </a:lnTo>
                          <a:lnTo>
                            <a:pt x="10" y="353"/>
                          </a:lnTo>
                          <a:lnTo>
                            <a:pt x="20" y="419"/>
                          </a:lnTo>
                          <a:lnTo>
                            <a:pt x="50" y="528"/>
                          </a:lnTo>
                          <a:lnTo>
                            <a:pt x="50" y="652"/>
                          </a:lnTo>
                          <a:lnTo>
                            <a:pt x="56" y="803"/>
                          </a:lnTo>
                          <a:lnTo>
                            <a:pt x="70" y="957"/>
                          </a:lnTo>
                          <a:lnTo>
                            <a:pt x="76" y="1032"/>
                          </a:lnTo>
                          <a:lnTo>
                            <a:pt x="111" y="1154"/>
                          </a:lnTo>
                          <a:lnTo>
                            <a:pt x="137" y="1249"/>
                          </a:lnTo>
                          <a:lnTo>
                            <a:pt x="169" y="1377"/>
                          </a:lnTo>
                          <a:lnTo>
                            <a:pt x="191" y="1423"/>
                          </a:lnTo>
                          <a:lnTo>
                            <a:pt x="287" y="1423"/>
                          </a:lnTo>
                          <a:lnTo>
                            <a:pt x="271" y="1387"/>
                          </a:lnTo>
                          <a:lnTo>
                            <a:pt x="237" y="1293"/>
                          </a:lnTo>
                          <a:lnTo>
                            <a:pt x="217" y="1228"/>
                          </a:lnTo>
                          <a:lnTo>
                            <a:pt x="197" y="1154"/>
                          </a:lnTo>
                          <a:lnTo>
                            <a:pt x="187" y="1078"/>
                          </a:lnTo>
                          <a:lnTo>
                            <a:pt x="187" y="1002"/>
                          </a:lnTo>
                          <a:lnTo>
                            <a:pt x="191" y="931"/>
                          </a:lnTo>
                          <a:lnTo>
                            <a:pt x="213" y="815"/>
                          </a:lnTo>
                          <a:lnTo>
                            <a:pt x="231" y="739"/>
                          </a:lnTo>
                          <a:lnTo>
                            <a:pt x="259" y="652"/>
                          </a:lnTo>
                          <a:lnTo>
                            <a:pt x="293" y="552"/>
                          </a:lnTo>
                          <a:lnTo>
                            <a:pt x="299" y="492"/>
                          </a:lnTo>
                          <a:lnTo>
                            <a:pt x="311" y="427"/>
                          </a:lnTo>
                          <a:lnTo>
                            <a:pt x="315" y="383"/>
                          </a:lnTo>
                          <a:lnTo>
                            <a:pt x="171" y="351"/>
                          </a:lnTo>
                          <a:lnTo>
                            <a:pt x="325" y="261"/>
                          </a:lnTo>
                          <a:lnTo>
                            <a:pt x="269" y="213"/>
                          </a:lnTo>
                          <a:lnTo>
                            <a:pt x="231" y="166"/>
                          </a:lnTo>
                          <a:lnTo>
                            <a:pt x="183" y="98"/>
                          </a:lnTo>
                          <a:lnTo>
                            <a:pt x="137" y="22"/>
                          </a:lnTo>
                          <a:close/>
                        </a:path>
                      </a:pathLst>
                    </a:custGeom>
                    <a:solidFill>
                      <a:srgbClr val="7F7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grpSp>
        <p:grpSp>
          <p:nvGrpSpPr>
            <p:cNvPr id="360476" name="Group 28"/>
            <p:cNvGrpSpPr>
              <a:grpSpLocks/>
            </p:cNvGrpSpPr>
            <p:nvPr/>
          </p:nvGrpSpPr>
          <p:grpSpPr bwMode="auto">
            <a:xfrm>
              <a:off x="2609" y="2281"/>
              <a:ext cx="373" cy="476"/>
              <a:chOff x="2609" y="2281"/>
              <a:chExt cx="373" cy="476"/>
            </a:xfrm>
          </p:grpSpPr>
          <p:sp>
            <p:nvSpPr>
              <p:cNvPr id="360477" name="Freeform 29"/>
              <p:cNvSpPr>
                <a:spLocks/>
              </p:cNvSpPr>
              <p:nvPr/>
            </p:nvSpPr>
            <p:spPr bwMode="auto">
              <a:xfrm>
                <a:off x="2622" y="2296"/>
                <a:ext cx="360" cy="461"/>
              </a:xfrm>
              <a:custGeom>
                <a:avLst/>
                <a:gdLst>
                  <a:gd name="T0" fmla="*/ 6 w 720"/>
                  <a:gd name="T1" fmla="*/ 474 h 920"/>
                  <a:gd name="T2" fmla="*/ 4 w 720"/>
                  <a:gd name="T3" fmla="*/ 534 h 920"/>
                  <a:gd name="T4" fmla="*/ 40 w 720"/>
                  <a:gd name="T5" fmla="*/ 623 h 920"/>
                  <a:gd name="T6" fmla="*/ 114 w 720"/>
                  <a:gd name="T7" fmla="*/ 685 h 920"/>
                  <a:gd name="T8" fmla="*/ 173 w 720"/>
                  <a:gd name="T9" fmla="*/ 713 h 920"/>
                  <a:gd name="T10" fmla="*/ 203 w 720"/>
                  <a:gd name="T11" fmla="*/ 715 h 920"/>
                  <a:gd name="T12" fmla="*/ 217 w 720"/>
                  <a:gd name="T13" fmla="*/ 763 h 920"/>
                  <a:gd name="T14" fmla="*/ 241 w 720"/>
                  <a:gd name="T15" fmla="*/ 799 h 920"/>
                  <a:gd name="T16" fmla="*/ 283 w 720"/>
                  <a:gd name="T17" fmla="*/ 834 h 920"/>
                  <a:gd name="T18" fmla="*/ 357 w 720"/>
                  <a:gd name="T19" fmla="*/ 894 h 920"/>
                  <a:gd name="T20" fmla="*/ 397 w 720"/>
                  <a:gd name="T21" fmla="*/ 918 h 920"/>
                  <a:gd name="T22" fmla="*/ 451 w 720"/>
                  <a:gd name="T23" fmla="*/ 918 h 920"/>
                  <a:gd name="T24" fmla="*/ 495 w 720"/>
                  <a:gd name="T25" fmla="*/ 904 h 920"/>
                  <a:gd name="T26" fmla="*/ 547 w 720"/>
                  <a:gd name="T27" fmla="*/ 874 h 920"/>
                  <a:gd name="T28" fmla="*/ 607 w 720"/>
                  <a:gd name="T29" fmla="*/ 852 h 920"/>
                  <a:gd name="T30" fmla="*/ 665 w 720"/>
                  <a:gd name="T31" fmla="*/ 781 h 920"/>
                  <a:gd name="T32" fmla="*/ 708 w 720"/>
                  <a:gd name="T33" fmla="*/ 713 h 920"/>
                  <a:gd name="T34" fmla="*/ 720 w 720"/>
                  <a:gd name="T35" fmla="*/ 611 h 920"/>
                  <a:gd name="T36" fmla="*/ 700 w 720"/>
                  <a:gd name="T37" fmla="*/ 526 h 920"/>
                  <a:gd name="T38" fmla="*/ 690 w 720"/>
                  <a:gd name="T39" fmla="*/ 436 h 920"/>
                  <a:gd name="T40" fmla="*/ 655 w 720"/>
                  <a:gd name="T41" fmla="*/ 322 h 920"/>
                  <a:gd name="T42" fmla="*/ 625 w 720"/>
                  <a:gd name="T43" fmla="*/ 259 h 920"/>
                  <a:gd name="T44" fmla="*/ 569 w 720"/>
                  <a:gd name="T45" fmla="*/ 149 h 920"/>
                  <a:gd name="T46" fmla="*/ 497 w 720"/>
                  <a:gd name="T47" fmla="*/ 61 h 920"/>
                  <a:gd name="T48" fmla="*/ 399 w 720"/>
                  <a:gd name="T49" fmla="*/ 8 h 920"/>
                  <a:gd name="T50" fmla="*/ 309 w 720"/>
                  <a:gd name="T51" fmla="*/ 0 h 920"/>
                  <a:gd name="T52" fmla="*/ 243 w 720"/>
                  <a:gd name="T53" fmla="*/ 12 h 920"/>
                  <a:gd name="T54" fmla="*/ 142 w 720"/>
                  <a:gd name="T55" fmla="*/ 53 h 920"/>
                  <a:gd name="T56" fmla="*/ 60 w 720"/>
                  <a:gd name="T57" fmla="*/ 113 h 920"/>
                  <a:gd name="T58" fmla="*/ 22 w 720"/>
                  <a:gd name="T59" fmla="*/ 187 h 920"/>
                  <a:gd name="T60" fmla="*/ 6 w 720"/>
                  <a:gd name="T61" fmla="*/ 322 h 920"/>
                  <a:gd name="T62" fmla="*/ 24 w 720"/>
                  <a:gd name="T63" fmla="*/ 466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0" h="920">
                    <a:moveTo>
                      <a:pt x="24" y="466"/>
                    </a:moveTo>
                    <a:lnTo>
                      <a:pt x="6" y="474"/>
                    </a:lnTo>
                    <a:lnTo>
                      <a:pt x="0" y="492"/>
                    </a:lnTo>
                    <a:lnTo>
                      <a:pt x="4" y="534"/>
                    </a:lnTo>
                    <a:lnTo>
                      <a:pt x="22" y="589"/>
                    </a:lnTo>
                    <a:lnTo>
                      <a:pt x="40" y="623"/>
                    </a:lnTo>
                    <a:lnTo>
                      <a:pt x="72" y="655"/>
                    </a:lnTo>
                    <a:lnTo>
                      <a:pt x="114" y="685"/>
                    </a:lnTo>
                    <a:lnTo>
                      <a:pt x="142" y="701"/>
                    </a:lnTo>
                    <a:lnTo>
                      <a:pt x="173" y="713"/>
                    </a:lnTo>
                    <a:lnTo>
                      <a:pt x="191" y="711"/>
                    </a:lnTo>
                    <a:lnTo>
                      <a:pt x="203" y="715"/>
                    </a:lnTo>
                    <a:lnTo>
                      <a:pt x="209" y="739"/>
                    </a:lnTo>
                    <a:lnTo>
                      <a:pt x="217" y="763"/>
                    </a:lnTo>
                    <a:lnTo>
                      <a:pt x="227" y="785"/>
                    </a:lnTo>
                    <a:lnTo>
                      <a:pt x="241" y="799"/>
                    </a:lnTo>
                    <a:lnTo>
                      <a:pt x="257" y="815"/>
                    </a:lnTo>
                    <a:lnTo>
                      <a:pt x="283" y="834"/>
                    </a:lnTo>
                    <a:lnTo>
                      <a:pt x="315" y="852"/>
                    </a:lnTo>
                    <a:lnTo>
                      <a:pt x="357" y="894"/>
                    </a:lnTo>
                    <a:lnTo>
                      <a:pt x="379" y="910"/>
                    </a:lnTo>
                    <a:lnTo>
                      <a:pt x="397" y="918"/>
                    </a:lnTo>
                    <a:lnTo>
                      <a:pt x="427" y="920"/>
                    </a:lnTo>
                    <a:lnTo>
                      <a:pt x="451" y="918"/>
                    </a:lnTo>
                    <a:lnTo>
                      <a:pt x="475" y="912"/>
                    </a:lnTo>
                    <a:lnTo>
                      <a:pt x="495" y="904"/>
                    </a:lnTo>
                    <a:lnTo>
                      <a:pt x="523" y="888"/>
                    </a:lnTo>
                    <a:lnTo>
                      <a:pt x="547" y="874"/>
                    </a:lnTo>
                    <a:lnTo>
                      <a:pt x="571" y="852"/>
                    </a:lnTo>
                    <a:lnTo>
                      <a:pt x="607" y="852"/>
                    </a:lnTo>
                    <a:lnTo>
                      <a:pt x="637" y="832"/>
                    </a:lnTo>
                    <a:lnTo>
                      <a:pt x="665" y="781"/>
                    </a:lnTo>
                    <a:lnTo>
                      <a:pt x="688" y="751"/>
                    </a:lnTo>
                    <a:lnTo>
                      <a:pt x="708" y="713"/>
                    </a:lnTo>
                    <a:lnTo>
                      <a:pt x="718" y="659"/>
                    </a:lnTo>
                    <a:lnTo>
                      <a:pt x="720" y="611"/>
                    </a:lnTo>
                    <a:lnTo>
                      <a:pt x="714" y="562"/>
                    </a:lnTo>
                    <a:lnTo>
                      <a:pt x="700" y="526"/>
                    </a:lnTo>
                    <a:lnTo>
                      <a:pt x="694" y="490"/>
                    </a:lnTo>
                    <a:lnTo>
                      <a:pt x="690" y="436"/>
                    </a:lnTo>
                    <a:lnTo>
                      <a:pt x="676" y="372"/>
                    </a:lnTo>
                    <a:lnTo>
                      <a:pt x="655" y="322"/>
                    </a:lnTo>
                    <a:lnTo>
                      <a:pt x="635" y="293"/>
                    </a:lnTo>
                    <a:lnTo>
                      <a:pt x="625" y="259"/>
                    </a:lnTo>
                    <a:lnTo>
                      <a:pt x="601" y="205"/>
                    </a:lnTo>
                    <a:lnTo>
                      <a:pt x="569" y="149"/>
                    </a:lnTo>
                    <a:lnTo>
                      <a:pt x="533" y="101"/>
                    </a:lnTo>
                    <a:lnTo>
                      <a:pt x="497" y="61"/>
                    </a:lnTo>
                    <a:lnTo>
                      <a:pt x="451" y="30"/>
                    </a:lnTo>
                    <a:lnTo>
                      <a:pt x="399" y="8"/>
                    </a:lnTo>
                    <a:lnTo>
                      <a:pt x="351" y="0"/>
                    </a:lnTo>
                    <a:lnTo>
                      <a:pt x="309" y="0"/>
                    </a:lnTo>
                    <a:lnTo>
                      <a:pt x="245" y="8"/>
                    </a:lnTo>
                    <a:lnTo>
                      <a:pt x="243" y="12"/>
                    </a:lnTo>
                    <a:lnTo>
                      <a:pt x="197" y="26"/>
                    </a:lnTo>
                    <a:lnTo>
                      <a:pt x="142" y="53"/>
                    </a:lnTo>
                    <a:lnTo>
                      <a:pt x="90" y="83"/>
                    </a:lnTo>
                    <a:lnTo>
                      <a:pt x="60" y="113"/>
                    </a:lnTo>
                    <a:lnTo>
                      <a:pt x="36" y="145"/>
                    </a:lnTo>
                    <a:lnTo>
                      <a:pt x="22" y="187"/>
                    </a:lnTo>
                    <a:lnTo>
                      <a:pt x="6" y="259"/>
                    </a:lnTo>
                    <a:lnTo>
                      <a:pt x="6" y="322"/>
                    </a:lnTo>
                    <a:lnTo>
                      <a:pt x="12" y="388"/>
                    </a:lnTo>
                    <a:lnTo>
                      <a:pt x="24" y="466"/>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0478" name="Group 30"/>
              <p:cNvGrpSpPr>
                <a:grpSpLocks/>
              </p:cNvGrpSpPr>
              <p:nvPr/>
            </p:nvGrpSpPr>
            <p:grpSpPr bwMode="auto">
              <a:xfrm>
                <a:off x="2675" y="2440"/>
                <a:ext cx="285" cy="282"/>
                <a:chOff x="2675" y="2440"/>
                <a:chExt cx="285" cy="282"/>
              </a:xfrm>
            </p:grpSpPr>
            <p:grpSp>
              <p:nvGrpSpPr>
                <p:cNvPr id="360479" name="Group 31"/>
                <p:cNvGrpSpPr>
                  <a:grpSpLocks/>
                </p:cNvGrpSpPr>
                <p:nvPr/>
              </p:nvGrpSpPr>
              <p:grpSpPr bwMode="auto">
                <a:xfrm>
                  <a:off x="2675" y="2440"/>
                  <a:ext cx="285" cy="282"/>
                  <a:chOff x="2675" y="2440"/>
                  <a:chExt cx="285" cy="282"/>
                </a:xfrm>
              </p:grpSpPr>
              <p:sp>
                <p:nvSpPr>
                  <p:cNvPr id="360480" name="Freeform 32"/>
                  <p:cNvSpPr>
                    <a:spLocks/>
                  </p:cNvSpPr>
                  <p:nvPr/>
                </p:nvSpPr>
                <p:spPr bwMode="auto">
                  <a:xfrm>
                    <a:off x="2860" y="2440"/>
                    <a:ext cx="79" cy="131"/>
                  </a:xfrm>
                  <a:custGeom>
                    <a:avLst/>
                    <a:gdLst>
                      <a:gd name="T0" fmla="*/ 104 w 158"/>
                      <a:gd name="T1" fmla="*/ 0 h 263"/>
                      <a:gd name="T2" fmla="*/ 104 w 158"/>
                      <a:gd name="T3" fmla="*/ 20 h 263"/>
                      <a:gd name="T4" fmla="*/ 100 w 158"/>
                      <a:gd name="T5" fmla="*/ 35 h 263"/>
                      <a:gd name="T6" fmla="*/ 88 w 158"/>
                      <a:gd name="T7" fmla="*/ 43 h 263"/>
                      <a:gd name="T8" fmla="*/ 68 w 158"/>
                      <a:gd name="T9" fmla="*/ 61 h 263"/>
                      <a:gd name="T10" fmla="*/ 46 w 158"/>
                      <a:gd name="T11" fmla="*/ 83 h 263"/>
                      <a:gd name="T12" fmla="*/ 146 w 158"/>
                      <a:gd name="T13" fmla="*/ 63 h 263"/>
                      <a:gd name="T14" fmla="*/ 156 w 158"/>
                      <a:gd name="T15" fmla="*/ 67 h 263"/>
                      <a:gd name="T16" fmla="*/ 136 w 158"/>
                      <a:gd name="T17" fmla="*/ 77 h 263"/>
                      <a:gd name="T18" fmla="*/ 122 w 158"/>
                      <a:gd name="T19" fmla="*/ 91 h 263"/>
                      <a:gd name="T20" fmla="*/ 108 w 158"/>
                      <a:gd name="T21" fmla="*/ 103 h 263"/>
                      <a:gd name="T22" fmla="*/ 96 w 158"/>
                      <a:gd name="T23" fmla="*/ 109 h 263"/>
                      <a:gd name="T24" fmla="*/ 78 w 158"/>
                      <a:gd name="T25" fmla="*/ 109 h 263"/>
                      <a:gd name="T26" fmla="*/ 50 w 158"/>
                      <a:gd name="T27" fmla="*/ 107 h 263"/>
                      <a:gd name="T28" fmla="*/ 80 w 158"/>
                      <a:gd name="T29" fmla="*/ 115 h 263"/>
                      <a:gd name="T30" fmla="*/ 90 w 158"/>
                      <a:gd name="T31" fmla="*/ 121 h 263"/>
                      <a:gd name="T32" fmla="*/ 110 w 158"/>
                      <a:gd name="T33" fmla="*/ 121 h 263"/>
                      <a:gd name="T34" fmla="*/ 126 w 158"/>
                      <a:gd name="T35" fmla="*/ 115 h 263"/>
                      <a:gd name="T36" fmla="*/ 144 w 158"/>
                      <a:gd name="T37" fmla="*/ 105 h 263"/>
                      <a:gd name="T38" fmla="*/ 158 w 158"/>
                      <a:gd name="T39" fmla="*/ 91 h 263"/>
                      <a:gd name="T40" fmla="*/ 124 w 158"/>
                      <a:gd name="T41" fmla="*/ 125 h 263"/>
                      <a:gd name="T42" fmla="*/ 106 w 158"/>
                      <a:gd name="T43" fmla="*/ 129 h 263"/>
                      <a:gd name="T44" fmla="*/ 90 w 158"/>
                      <a:gd name="T45" fmla="*/ 129 h 263"/>
                      <a:gd name="T46" fmla="*/ 76 w 158"/>
                      <a:gd name="T47" fmla="*/ 125 h 263"/>
                      <a:gd name="T48" fmla="*/ 64 w 158"/>
                      <a:gd name="T49" fmla="*/ 121 h 263"/>
                      <a:gd name="T50" fmla="*/ 52 w 158"/>
                      <a:gd name="T51" fmla="*/ 121 h 263"/>
                      <a:gd name="T52" fmla="*/ 40 w 158"/>
                      <a:gd name="T53" fmla="*/ 121 h 263"/>
                      <a:gd name="T54" fmla="*/ 48 w 158"/>
                      <a:gd name="T55" fmla="*/ 157 h 263"/>
                      <a:gd name="T56" fmla="*/ 62 w 158"/>
                      <a:gd name="T57" fmla="*/ 181 h 263"/>
                      <a:gd name="T58" fmla="*/ 74 w 158"/>
                      <a:gd name="T59" fmla="*/ 193 h 263"/>
                      <a:gd name="T60" fmla="*/ 86 w 158"/>
                      <a:gd name="T61" fmla="*/ 203 h 263"/>
                      <a:gd name="T62" fmla="*/ 96 w 158"/>
                      <a:gd name="T63" fmla="*/ 215 h 263"/>
                      <a:gd name="T64" fmla="*/ 102 w 158"/>
                      <a:gd name="T65" fmla="*/ 229 h 263"/>
                      <a:gd name="T66" fmla="*/ 104 w 158"/>
                      <a:gd name="T67" fmla="*/ 249 h 263"/>
                      <a:gd name="T68" fmla="*/ 96 w 158"/>
                      <a:gd name="T69" fmla="*/ 263 h 263"/>
                      <a:gd name="T70" fmla="*/ 92 w 158"/>
                      <a:gd name="T71" fmla="*/ 233 h 263"/>
                      <a:gd name="T72" fmla="*/ 86 w 158"/>
                      <a:gd name="T73" fmla="*/ 217 h 263"/>
                      <a:gd name="T74" fmla="*/ 74 w 158"/>
                      <a:gd name="T75" fmla="*/ 211 h 263"/>
                      <a:gd name="T76" fmla="*/ 56 w 158"/>
                      <a:gd name="T77" fmla="*/ 203 h 263"/>
                      <a:gd name="T78" fmla="*/ 44 w 158"/>
                      <a:gd name="T79" fmla="*/ 197 h 263"/>
                      <a:gd name="T80" fmla="*/ 32 w 158"/>
                      <a:gd name="T81" fmla="*/ 187 h 263"/>
                      <a:gd name="T82" fmla="*/ 18 w 158"/>
                      <a:gd name="T83" fmla="*/ 173 h 263"/>
                      <a:gd name="T84" fmla="*/ 8 w 158"/>
                      <a:gd name="T85" fmla="*/ 157 h 263"/>
                      <a:gd name="T86" fmla="*/ 2 w 158"/>
                      <a:gd name="T87" fmla="*/ 139 h 263"/>
                      <a:gd name="T88" fmla="*/ 0 w 158"/>
                      <a:gd name="T89" fmla="*/ 117 h 263"/>
                      <a:gd name="T90" fmla="*/ 2 w 158"/>
                      <a:gd name="T91" fmla="*/ 97 h 263"/>
                      <a:gd name="T92" fmla="*/ 8 w 158"/>
                      <a:gd name="T93" fmla="*/ 73 h 263"/>
                      <a:gd name="T94" fmla="*/ 104 w 158"/>
                      <a:gd name="T95"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8" h="263">
                        <a:moveTo>
                          <a:pt x="104" y="0"/>
                        </a:moveTo>
                        <a:lnTo>
                          <a:pt x="104" y="20"/>
                        </a:lnTo>
                        <a:lnTo>
                          <a:pt x="100" y="35"/>
                        </a:lnTo>
                        <a:lnTo>
                          <a:pt x="88" y="43"/>
                        </a:lnTo>
                        <a:lnTo>
                          <a:pt x="68" y="61"/>
                        </a:lnTo>
                        <a:lnTo>
                          <a:pt x="46" y="83"/>
                        </a:lnTo>
                        <a:lnTo>
                          <a:pt x="146" y="63"/>
                        </a:lnTo>
                        <a:lnTo>
                          <a:pt x="156" y="67"/>
                        </a:lnTo>
                        <a:lnTo>
                          <a:pt x="136" y="77"/>
                        </a:lnTo>
                        <a:lnTo>
                          <a:pt x="122" y="91"/>
                        </a:lnTo>
                        <a:lnTo>
                          <a:pt x="108" y="103"/>
                        </a:lnTo>
                        <a:lnTo>
                          <a:pt x="96" y="109"/>
                        </a:lnTo>
                        <a:lnTo>
                          <a:pt x="78" y="109"/>
                        </a:lnTo>
                        <a:lnTo>
                          <a:pt x="50" y="107"/>
                        </a:lnTo>
                        <a:lnTo>
                          <a:pt x="80" y="115"/>
                        </a:lnTo>
                        <a:lnTo>
                          <a:pt x="90" y="121"/>
                        </a:lnTo>
                        <a:lnTo>
                          <a:pt x="110" y="121"/>
                        </a:lnTo>
                        <a:lnTo>
                          <a:pt x="126" y="115"/>
                        </a:lnTo>
                        <a:lnTo>
                          <a:pt x="144" y="105"/>
                        </a:lnTo>
                        <a:lnTo>
                          <a:pt x="158" y="91"/>
                        </a:lnTo>
                        <a:lnTo>
                          <a:pt x="124" y="125"/>
                        </a:lnTo>
                        <a:lnTo>
                          <a:pt x="106" y="129"/>
                        </a:lnTo>
                        <a:lnTo>
                          <a:pt x="90" y="129"/>
                        </a:lnTo>
                        <a:lnTo>
                          <a:pt x="76" y="125"/>
                        </a:lnTo>
                        <a:lnTo>
                          <a:pt x="64" y="121"/>
                        </a:lnTo>
                        <a:lnTo>
                          <a:pt x="52" y="121"/>
                        </a:lnTo>
                        <a:lnTo>
                          <a:pt x="40" y="121"/>
                        </a:lnTo>
                        <a:lnTo>
                          <a:pt x="48" y="157"/>
                        </a:lnTo>
                        <a:lnTo>
                          <a:pt x="62" y="181"/>
                        </a:lnTo>
                        <a:lnTo>
                          <a:pt x="74" y="193"/>
                        </a:lnTo>
                        <a:lnTo>
                          <a:pt x="86" y="203"/>
                        </a:lnTo>
                        <a:lnTo>
                          <a:pt x="96" y="215"/>
                        </a:lnTo>
                        <a:lnTo>
                          <a:pt x="102" y="229"/>
                        </a:lnTo>
                        <a:lnTo>
                          <a:pt x="104" y="249"/>
                        </a:lnTo>
                        <a:lnTo>
                          <a:pt x="96" y="263"/>
                        </a:lnTo>
                        <a:lnTo>
                          <a:pt x="92" y="233"/>
                        </a:lnTo>
                        <a:lnTo>
                          <a:pt x="86" y="217"/>
                        </a:lnTo>
                        <a:lnTo>
                          <a:pt x="74" y="211"/>
                        </a:lnTo>
                        <a:lnTo>
                          <a:pt x="56" y="203"/>
                        </a:lnTo>
                        <a:lnTo>
                          <a:pt x="44" y="197"/>
                        </a:lnTo>
                        <a:lnTo>
                          <a:pt x="32" y="187"/>
                        </a:lnTo>
                        <a:lnTo>
                          <a:pt x="18" y="173"/>
                        </a:lnTo>
                        <a:lnTo>
                          <a:pt x="8" y="157"/>
                        </a:lnTo>
                        <a:lnTo>
                          <a:pt x="2" y="139"/>
                        </a:lnTo>
                        <a:lnTo>
                          <a:pt x="0" y="117"/>
                        </a:lnTo>
                        <a:lnTo>
                          <a:pt x="2" y="97"/>
                        </a:lnTo>
                        <a:lnTo>
                          <a:pt x="8" y="73"/>
                        </a:lnTo>
                        <a:lnTo>
                          <a:pt x="104"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0481" name="Group 33"/>
                  <p:cNvGrpSpPr>
                    <a:grpSpLocks/>
                  </p:cNvGrpSpPr>
                  <p:nvPr/>
                </p:nvGrpSpPr>
                <p:grpSpPr bwMode="auto">
                  <a:xfrm>
                    <a:off x="2675" y="2527"/>
                    <a:ext cx="285" cy="195"/>
                    <a:chOff x="2675" y="2527"/>
                    <a:chExt cx="285" cy="195"/>
                  </a:xfrm>
                </p:grpSpPr>
                <p:sp>
                  <p:nvSpPr>
                    <p:cNvPr id="360482" name="Freeform 34"/>
                    <p:cNvSpPr>
                      <a:spLocks/>
                    </p:cNvSpPr>
                    <p:nvPr/>
                  </p:nvSpPr>
                  <p:spPr bwMode="auto">
                    <a:xfrm>
                      <a:off x="2675" y="2527"/>
                      <a:ext cx="232" cy="195"/>
                    </a:xfrm>
                    <a:custGeom>
                      <a:avLst/>
                      <a:gdLst>
                        <a:gd name="T0" fmla="*/ 20 w 465"/>
                        <a:gd name="T1" fmla="*/ 0 h 388"/>
                        <a:gd name="T2" fmla="*/ 26 w 465"/>
                        <a:gd name="T3" fmla="*/ 38 h 388"/>
                        <a:gd name="T4" fmla="*/ 42 w 465"/>
                        <a:gd name="T5" fmla="*/ 72 h 388"/>
                        <a:gd name="T6" fmla="*/ 71 w 465"/>
                        <a:gd name="T7" fmla="*/ 107 h 388"/>
                        <a:gd name="T8" fmla="*/ 89 w 465"/>
                        <a:gd name="T9" fmla="*/ 125 h 388"/>
                        <a:gd name="T10" fmla="*/ 111 w 465"/>
                        <a:gd name="T11" fmla="*/ 139 h 388"/>
                        <a:gd name="T12" fmla="*/ 141 w 465"/>
                        <a:gd name="T13" fmla="*/ 139 h 388"/>
                        <a:gd name="T14" fmla="*/ 183 w 465"/>
                        <a:gd name="T15" fmla="*/ 133 h 388"/>
                        <a:gd name="T16" fmla="*/ 223 w 465"/>
                        <a:gd name="T17" fmla="*/ 133 h 388"/>
                        <a:gd name="T18" fmla="*/ 245 w 465"/>
                        <a:gd name="T19" fmla="*/ 125 h 388"/>
                        <a:gd name="T20" fmla="*/ 265 w 465"/>
                        <a:gd name="T21" fmla="*/ 127 h 388"/>
                        <a:gd name="T22" fmla="*/ 263 w 465"/>
                        <a:gd name="T23" fmla="*/ 153 h 388"/>
                        <a:gd name="T24" fmla="*/ 269 w 465"/>
                        <a:gd name="T25" fmla="*/ 181 h 388"/>
                        <a:gd name="T26" fmla="*/ 249 w 465"/>
                        <a:gd name="T27" fmla="*/ 183 h 388"/>
                        <a:gd name="T28" fmla="*/ 225 w 465"/>
                        <a:gd name="T29" fmla="*/ 187 h 388"/>
                        <a:gd name="T30" fmla="*/ 223 w 465"/>
                        <a:gd name="T31" fmla="*/ 207 h 388"/>
                        <a:gd name="T32" fmla="*/ 227 w 465"/>
                        <a:gd name="T33" fmla="*/ 231 h 388"/>
                        <a:gd name="T34" fmla="*/ 235 w 465"/>
                        <a:gd name="T35" fmla="*/ 257 h 388"/>
                        <a:gd name="T36" fmla="*/ 253 w 465"/>
                        <a:gd name="T37" fmla="*/ 277 h 388"/>
                        <a:gd name="T38" fmla="*/ 279 w 465"/>
                        <a:gd name="T39" fmla="*/ 285 h 388"/>
                        <a:gd name="T40" fmla="*/ 313 w 465"/>
                        <a:gd name="T41" fmla="*/ 283 h 388"/>
                        <a:gd name="T42" fmla="*/ 331 w 465"/>
                        <a:gd name="T43" fmla="*/ 283 h 388"/>
                        <a:gd name="T44" fmla="*/ 349 w 465"/>
                        <a:gd name="T45" fmla="*/ 301 h 388"/>
                        <a:gd name="T46" fmla="*/ 371 w 465"/>
                        <a:gd name="T47" fmla="*/ 319 h 388"/>
                        <a:gd name="T48" fmla="*/ 399 w 465"/>
                        <a:gd name="T49" fmla="*/ 329 h 388"/>
                        <a:gd name="T50" fmla="*/ 427 w 465"/>
                        <a:gd name="T51" fmla="*/ 329 h 388"/>
                        <a:gd name="T52" fmla="*/ 441 w 465"/>
                        <a:gd name="T53" fmla="*/ 327 h 388"/>
                        <a:gd name="T54" fmla="*/ 453 w 465"/>
                        <a:gd name="T55" fmla="*/ 349 h 388"/>
                        <a:gd name="T56" fmla="*/ 465 w 465"/>
                        <a:gd name="T57" fmla="*/ 364 h 388"/>
                        <a:gd name="T58" fmla="*/ 443 w 465"/>
                        <a:gd name="T59" fmla="*/ 378 h 388"/>
                        <a:gd name="T60" fmla="*/ 419 w 465"/>
                        <a:gd name="T61" fmla="*/ 388 h 388"/>
                        <a:gd name="T62" fmla="*/ 387 w 465"/>
                        <a:gd name="T63" fmla="*/ 388 h 388"/>
                        <a:gd name="T64" fmla="*/ 355 w 465"/>
                        <a:gd name="T65" fmla="*/ 388 h 388"/>
                        <a:gd name="T66" fmla="*/ 351 w 465"/>
                        <a:gd name="T67" fmla="*/ 388 h 388"/>
                        <a:gd name="T68" fmla="*/ 295 w 465"/>
                        <a:gd name="T69" fmla="*/ 380 h 388"/>
                        <a:gd name="T70" fmla="*/ 265 w 465"/>
                        <a:gd name="T71" fmla="*/ 370 h 388"/>
                        <a:gd name="T72" fmla="*/ 227 w 465"/>
                        <a:gd name="T73" fmla="*/ 347 h 388"/>
                        <a:gd name="T74" fmla="*/ 179 w 465"/>
                        <a:gd name="T75" fmla="*/ 301 h 388"/>
                        <a:gd name="T76" fmla="*/ 111 w 465"/>
                        <a:gd name="T77" fmla="*/ 241 h 388"/>
                        <a:gd name="T78" fmla="*/ 47 w 465"/>
                        <a:gd name="T79" fmla="*/ 175 h 388"/>
                        <a:gd name="T80" fmla="*/ 20 w 465"/>
                        <a:gd name="T81" fmla="*/ 139 h 388"/>
                        <a:gd name="T82" fmla="*/ 2 w 465"/>
                        <a:gd name="T83" fmla="*/ 104 h 388"/>
                        <a:gd name="T84" fmla="*/ 0 w 465"/>
                        <a:gd name="T85" fmla="*/ 76 h 388"/>
                        <a:gd name="T86" fmla="*/ 20 w 465"/>
                        <a:gd name="T87"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5" h="388">
                          <a:moveTo>
                            <a:pt x="20" y="0"/>
                          </a:moveTo>
                          <a:lnTo>
                            <a:pt x="26" y="38"/>
                          </a:lnTo>
                          <a:lnTo>
                            <a:pt x="42" y="72"/>
                          </a:lnTo>
                          <a:lnTo>
                            <a:pt x="71" y="107"/>
                          </a:lnTo>
                          <a:lnTo>
                            <a:pt x="89" y="125"/>
                          </a:lnTo>
                          <a:lnTo>
                            <a:pt x="111" y="139"/>
                          </a:lnTo>
                          <a:lnTo>
                            <a:pt x="141" y="139"/>
                          </a:lnTo>
                          <a:lnTo>
                            <a:pt x="183" y="133"/>
                          </a:lnTo>
                          <a:lnTo>
                            <a:pt x="223" y="133"/>
                          </a:lnTo>
                          <a:lnTo>
                            <a:pt x="245" y="125"/>
                          </a:lnTo>
                          <a:lnTo>
                            <a:pt x="265" y="127"/>
                          </a:lnTo>
                          <a:lnTo>
                            <a:pt x="263" y="153"/>
                          </a:lnTo>
                          <a:lnTo>
                            <a:pt x="269" y="181"/>
                          </a:lnTo>
                          <a:lnTo>
                            <a:pt x="249" y="183"/>
                          </a:lnTo>
                          <a:lnTo>
                            <a:pt x="225" y="187"/>
                          </a:lnTo>
                          <a:lnTo>
                            <a:pt x="223" y="207"/>
                          </a:lnTo>
                          <a:lnTo>
                            <a:pt x="227" y="231"/>
                          </a:lnTo>
                          <a:lnTo>
                            <a:pt x="235" y="257"/>
                          </a:lnTo>
                          <a:lnTo>
                            <a:pt x="253" y="277"/>
                          </a:lnTo>
                          <a:lnTo>
                            <a:pt x="279" y="285"/>
                          </a:lnTo>
                          <a:lnTo>
                            <a:pt x="313" y="283"/>
                          </a:lnTo>
                          <a:lnTo>
                            <a:pt x="331" y="283"/>
                          </a:lnTo>
                          <a:lnTo>
                            <a:pt x="349" y="301"/>
                          </a:lnTo>
                          <a:lnTo>
                            <a:pt x="371" y="319"/>
                          </a:lnTo>
                          <a:lnTo>
                            <a:pt x="399" y="329"/>
                          </a:lnTo>
                          <a:lnTo>
                            <a:pt x="427" y="329"/>
                          </a:lnTo>
                          <a:lnTo>
                            <a:pt x="441" y="327"/>
                          </a:lnTo>
                          <a:lnTo>
                            <a:pt x="453" y="349"/>
                          </a:lnTo>
                          <a:lnTo>
                            <a:pt x="465" y="364"/>
                          </a:lnTo>
                          <a:lnTo>
                            <a:pt x="443" y="378"/>
                          </a:lnTo>
                          <a:lnTo>
                            <a:pt x="419" y="388"/>
                          </a:lnTo>
                          <a:lnTo>
                            <a:pt x="387" y="388"/>
                          </a:lnTo>
                          <a:lnTo>
                            <a:pt x="355" y="388"/>
                          </a:lnTo>
                          <a:lnTo>
                            <a:pt x="351" y="388"/>
                          </a:lnTo>
                          <a:lnTo>
                            <a:pt x="295" y="380"/>
                          </a:lnTo>
                          <a:lnTo>
                            <a:pt x="265" y="370"/>
                          </a:lnTo>
                          <a:lnTo>
                            <a:pt x="227" y="347"/>
                          </a:lnTo>
                          <a:lnTo>
                            <a:pt x="179" y="301"/>
                          </a:lnTo>
                          <a:lnTo>
                            <a:pt x="111" y="241"/>
                          </a:lnTo>
                          <a:lnTo>
                            <a:pt x="47" y="175"/>
                          </a:lnTo>
                          <a:lnTo>
                            <a:pt x="20" y="139"/>
                          </a:lnTo>
                          <a:lnTo>
                            <a:pt x="2" y="104"/>
                          </a:lnTo>
                          <a:lnTo>
                            <a:pt x="0" y="76"/>
                          </a:lnTo>
                          <a:lnTo>
                            <a:pt x="20"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83" name="Freeform 35"/>
                    <p:cNvSpPr>
                      <a:spLocks/>
                    </p:cNvSpPr>
                    <p:nvPr/>
                  </p:nvSpPr>
                  <p:spPr bwMode="auto">
                    <a:xfrm>
                      <a:off x="2824" y="2560"/>
                      <a:ext cx="39" cy="103"/>
                    </a:xfrm>
                    <a:custGeom>
                      <a:avLst/>
                      <a:gdLst>
                        <a:gd name="T0" fmla="*/ 80 w 80"/>
                        <a:gd name="T1" fmla="*/ 6 h 205"/>
                        <a:gd name="T2" fmla="*/ 60 w 80"/>
                        <a:gd name="T3" fmla="*/ 0 h 205"/>
                        <a:gd name="T4" fmla="*/ 46 w 80"/>
                        <a:gd name="T5" fmla="*/ 2 h 205"/>
                        <a:gd name="T6" fmla="*/ 34 w 80"/>
                        <a:gd name="T7" fmla="*/ 12 h 205"/>
                        <a:gd name="T8" fmla="*/ 24 w 80"/>
                        <a:gd name="T9" fmla="*/ 24 h 205"/>
                        <a:gd name="T10" fmla="*/ 16 w 80"/>
                        <a:gd name="T11" fmla="*/ 43 h 205"/>
                        <a:gd name="T12" fmla="*/ 16 w 80"/>
                        <a:gd name="T13" fmla="*/ 65 h 205"/>
                        <a:gd name="T14" fmla="*/ 12 w 80"/>
                        <a:gd name="T15" fmla="*/ 107 h 205"/>
                        <a:gd name="T16" fmla="*/ 0 w 80"/>
                        <a:gd name="T17" fmla="*/ 145 h 205"/>
                        <a:gd name="T18" fmla="*/ 12 w 80"/>
                        <a:gd name="T19" fmla="*/ 163 h 205"/>
                        <a:gd name="T20" fmla="*/ 22 w 80"/>
                        <a:gd name="T21" fmla="*/ 205 h 205"/>
                        <a:gd name="T22" fmla="*/ 18 w 80"/>
                        <a:gd name="T23" fmla="*/ 149 h 205"/>
                        <a:gd name="T24" fmla="*/ 22 w 80"/>
                        <a:gd name="T25" fmla="*/ 115 h 205"/>
                        <a:gd name="T26" fmla="*/ 22 w 80"/>
                        <a:gd name="T27" fmla="*/ 85 h 205"/>
                        <a:gd name="T28" fmla="*/ 24 w 80"/>
                        <a:gd name="T29" fmla="*/ 71 h 205"/>
                        <a:gd name="T30" fmla="*/ 32 w 80"/>
                        <a:gd name="T31" fmla="*/ 65 h 205"/>
                        <a:gd name="T32" fmla="*/ 46 w 80"/>
                        <a:gd name="T33" fmla="*/ 67 h 205"/>
                        <a:gd name="T34" fmla="*/ 56 w 80"/>
                        <a:gd name="T35" fmla="*/ 67 h 205"/>
                        <a:gd name="T36" fmla="*/ 40 w 80"/>
                        <a:gd name="T37" fmla="*/ 57 h 205"/>
                        <a:gd name="T38" fmla="*/ 36 w 80"/>
                        <a:gd name="T39" fmla="*/ 45 h 205"/>
                        <a:gd name="T40" fmla="*/ 34 w 80"/>
                        <a:gd name="T41" fmla="*/ 32 h 205"/>
                        <a:gd name="T42" fmla="*/ 42 w 80"/>
                        <a:gd name="T43" fmla="*/ 18 h 205"/>
                        <a:gd name="T44" fmla="*/ 58 w 80"/>
                        <a:gd name="T45" fmla="*/ 10 h 205"/>
                        <a:gd name="T46" fmla="*/ 80 w 80"/>
                        <a:gd name="T47" fmla="*/ 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205">
                          <a:moveTo>
                            <a:pt x="80" y="6"/>
                          </a:moveTo>
                          <a:lnTo>
                            <a:pt x="60" y="0"/>
                          </a:lnTo>
                          <a:lnTo>
                            <a:pt x="46" y="2"/>
                          </a:lnTo>
                          <a:lnTo>
                            <a:pt x="34" y="12"/>
                          </a:lnTo>
                          <a:lnTo>
                            <a:pt x="24" y="24"/>
                          </a:lnTo>
                          <a:lnTo>
                            <a:pt x="16" y="43"/>
                          </a:lnTo>
                          <a:lnTo>
                            <a:pt x="16" y="65"/>
                          </a:lnTo>
                          <a:lnTo>
                            <a:pt x="12" y="107"/>
                          </a:lnTo>
                          <a:lnTo>
                            <a:pt x="0" y="145"/>
                          </a:lnTo>
                          <a:lnTo>
                            <a:pt x="12" y="163"/>
                          </a:lnTo>
                          <a:lnTo>
                            <a:pt x="22" y="205"/>
                          </a:lnTo>
                          <a:lnTo>
                            <a:pt x="18" y="149"/>
                          </a:lnTo>
                          <a:lnTo>
                            <a:pt x="22" y="115"/>
                          </a:lnTo>
                          <a:lnTo>
                            <a:pt x="22" y="85"/>
                          </a:lnTo>
                          <a:lnTo>
                            <a:pt x="24" y="71"/>
                          </a:lnTo>
                          <a:lnTo>
                            <a:pt x="32" y="65"/>
                          </a:lnTo>
                          <a:lnTo>
                            <a:pt x="46" y="67"/>
                          </a:lnTo>
                          <a:lnTo>
                            <a:pt x="56" y="67"/>
                          </a:lnTo>
                          <a:lnTo>
                            <a:pt x="40" y="57"/>
                          </a:lnTo>
                          <a:lnTo>
                            <a:pt x="36" y="45"/>
                          </a:lnTo>
                          <a:lnTo>
                            <a:pt x="34" y="32"/>
                          </a:lnTo>
                          <a:lnTo>
                            <a:pt x="42" y="18"/>
                          </a:lnTo>
                          <a:lnTo>
                            <a:pt x="58" y="10"/>
                          </a:lnTo>
                          <a:lnTo>
                            <a:pt x="80" y="6"/>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84" name="Freeform 36"/>
                    <p:cNvSpPr>
                      <a:spLocks/>
                    </p:cNvSpPr>
                    <p:nvPr/>
                  </p:nvSpPr>
                  <p:spPr bwMode="auto">
                    <a:xfrm>
                      <a:off x="2853" y="2572"/>
                      <a:ext cx="26" cy="19"/>
                    </a:xfrm>
                    <a:custGeom>
                      <a:avLst/>
                      <a:gdLst>
                        <a:gd name="T0" fmla="*/ 0 w 52"/>
                        <a:gd name="T1" fmla="*/ 37 h 37"/>
                        <a:gd name="T2" fmla="*/ 12 w 52"/>
                        <a:gd name="T3" fmla="*/ 25 h 37"/>
                        <a:gd name="T4" fmla="*/ 18 w 52"/>
                        <a:gd name="T5" fmla="*/ 14 h 37"/>
                        <a:gd name="T6" fmla="*/ 28 w 52"/>
                        <a:gd name="T7" fmla="*/ 0 h 37"/>
                        <a:gd name="T8" fmla="*/ 28 w 52"/>
                        <a:gd name="T9" fmla="*/ 19 h 37"/>
                        <a:gd name="T10" fmla="*/ 36 w 52"/>
                        <a:gd name="T11" fmla="*/ 31 h 37"/>
                        <a:gd name="T12" fmla="*/ 52 w 52"/>
                        <a:gd name="T13" fmla="*/ 35 h 37"/>
                        <a:gd name="T14" fmla="*/ 28 w 52"/>
                        <a:gd name="T15" fmla="*/ 35 h 37"/>
                        <a:gd name="T16" fmla="*/ 0 w 52"/>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37">
                          <a:moveTo>
                            <a:pt x="0" y="37"/>
                          </a:moveTo>
                          <a:lnTo>
                            <a:pt x="12" y="25"/>
                          </a:lnTo>
                          <a:lnTo>
                            <a:pt x="18" y="14"/>
                          </a:lnTo>
                          <a:lnTo>
                            <a:pt x="28" y="0"/>
                          </a:lnTo>
                          <a:lnTo>
                            <a:pt x="28" y="19"/>
                          </a:lnTo>
                          <a:lnTo>
                            <a:pt x="36" y="31"/>
                          </a:lnTo>
                          <a:lnTo>
                            <a:pt x="52" y="35"/>
                          </a:lnTo>
                          <a:lnTo>
                            <a:pt x="28" y="35"/>
                          </a:lnTo>
                          <a:lnTo>
                            <a:pt x="0" y="37"/>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85" name="Freeform 37"/>
                    <p:cNvSpPr>
                      <a:spLocks/>
                    </p:cNvSpPr>
                    <p:nvPr/>
                  </p:nvSpPr>
                  <p:spPr bwMode="auto">
                    <a:xfrm>
                      <a:off x="2876" y="2579"/>
                      <a:ext cx="30" cy="11"/>
                    </a:xfrm>
                    <a:custGeom>
                      <a:avLst/>
                      <a:gdLst>
                        <a:gd name="T0" fmla="*/ 0 w 60"/>
                        <a:gd name="T1" fmla="*/ 21 h 21"/>
                        <a:gd name="T2" fmla="*/ 36 w 60"/>
                        <a:gd name="T3" fmla="*/ 15 h 21"/>
                        <a:gd name="T4" fmla="*/ 48 w 60"/>
                        <a:gd name="T5" fmla="*/ 9 h 21"/>
                        <a:gd name="T6" fmla="*/ 60 w 60"/>
                        <a:gd name="T7" fmla="*/ 0 h 21"/>
                        <a:gd name="T8" fmla="*/ 54 w 60"/>
                        <a:gd name="T9" fmla="*/ 15 h 21"/>
                        <a:gd name="T10" fmla="*/ 40 w 60"/>
                        <a:gd name="T11" fmla="*/ 21 h 21"/>
                        <a:gd name="T12" fmla="*/ 0 w 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60" h="21">
                          <a:moveTo>
                            <a:pt x="0" y="21"/>
                          </a:moveTo>
                          <a:lnTo>
                            <a:pt x="36" y="15"/>
                          </a:lnTo>
                          <a:lnTo>
                            <a:pt x="48" y="9"/>
                          </a:lnTo>
                          <a:lnTo>
                            <a:pt x="60" y="0"/>
                          </a:lnTo>
                          <a:lnTo>
                            <a:pt x="54" y="15"/>
                          </a:lnTo>
                          <a:lnTo>
                            <a:pt x="40" y="21"/>
                          </a:lnTo>
                          <a:lnTo>
                            <a:pt x="0" y="21"/>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86" name="Freeform 38"/>
                    <p:cNvSpPr>
                      <a:spLocks/>
                    </p:cNvSpPr>
                    <p:nvPr/>
                  </p:nvSpPr>
                  <p:spPr bwMode="auto">
                    <a:xfrm>
                      <a:off x="2909" y="2579"/>
                      <a:ext cx="51" cy="37"/>
                    </a:xfrm>
                    <a:custGeom>
                      <a:avLst/>
                      <a:gdLst>
                        <a:gd name="T0" fmla="*/ 0 w 101"/>
                        <a:gd name="T1" fmla="*/ 3 h 73"/>
                        <a:gd name="T2" fmla="*/ 22 w 101"/>
                        <a:gd name="T3" fmla="*/ 11 h 73"/>
                        <a:gd name="T4" fmla="*/ 40 w 101"/>
                        <a:gd name="T5" fmla="*/ 17 h 73"/>
                        <a:gd name="T6" fmla="*/ 60 w 101"/>
                        <a:gd name="T7" fmla="*/ 29 h 73"/>
                        <a:gd name="T8" fmla="*/ 78 w 101"/>
                        <a:gd name="T9" fmla="*/ 49 h 73"/>
                        <a:gd name="T10" fmla="*/ 101 w 101"/>
                        <a:gd name="T11" fmla="*/ 73 h 73"/>
                        <a:gd name="T12" fmla="*/ 90 w 101"/>
                        <a:gd name="T13" fmla="*/ 47 h 73"/>
                        <a:gd name="T14" fmla="*/ 76 w 101"/>
                        <a:gd name="T15" fmla="*/ 29 h 73"/>
                        <a:gd name="T16" fmla="*/ 62 w 101"/>
                        <a:gd name="T17" fmla="*/ 15 h 73"/>
                        <a:gd name="T18" fmla="*/ 46 w 101"/>
                        <a:gd name="T19" fmla="*/ 7 h 73"/>
                        <a:gd name="T20" fmla="*/ 26 w 101"/>
                        <a:gd name="T21" fmla="*/ 0 h 73"/>
                        <a:gd name="T22" fmla="*/ 0 w 101"/>
                        <a:gd name="T23"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73">
                          <a:moveTo>
                            <a:pt x="0" y="3"/>
                          </a:moveTo>
                          <a:lnTo>
                            <a:pt x="22" y="11"/>
                          </a:lnTo>
                          <a:lnTo>
                            <a:pt x="40" y="17"/>
                          </a:lnTo>
                          <a:lnTo>
                            <a:pt x="60" y="29"/>
                          </a:lnTo>
                          <a:lnTo>
                            <a:pt x="78" y="49"/>
                          </a:lnTo>
                          <a:lnTo>
                            <a:pt x="101" y="73"/>
                          </a:lnTo>
                          <a:lnTo>
                            <a:pt x="90" y="47"/>
                          </a:lnTo>
                          <a:lnTo>
                            <a:pt x="76" y="29"/>
                          </a:lnTo>
                          <a:lnTo>
                            <a:pt x="62" y="15"/>
                          </a:lnTo>
                          <a:lnTo>
                            <a:pt x="46" y="7"/>
                          </a:lnTo>
                          <a:lnTo>
                            <a:pt x="26" y="0"/>
                          </a:lnTo>
                          <a:lnTo>
                            <a:pt x="0" y="3"/>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87" name="Freeform 39"/>
                    <p:cNvSpPr>
                      <a:spLocks/>
                    </p:cNvSpPr>
                    <p:nvPr/>
                  </p:nvSpPr>
                  <p:spPr bwMode="auto">
                    <a:xfrm>
                      <a:off x="2889" y="2597"/>
                      <a:ext cx="9" cy="21"/>
                    </a:xfrm>
                    <a:custGeom>
                      <a:avLst/>
                      <a:gdLst>
                        <a:gd name="T0" fmla="*/ 0 w 18"/>
                        <a:gd name="T1" fmla="*/ 0 h 42"/>
                        <a:gd name="T2" fmla="*/ 18 w 18"/>
                        <a:gd name="T3" fmla="*/ 24 h 42"/>
                        <a:gd name="T4" fmla="*/ 16 w 18"/>
                        <a:gd name="T5" fmla="*/ 42 h 42"/>
                        <a:gd name="T6" fmla="*/ 4 w 18"/>
                        <a:gd name="T7" fmla="*/ 22 h 42"/>
                        <a:gd name="T8" fmla="*/ 0 w 18"/>
                        <a:gd name="T9" fmla="*/ 0 h 42"/>
                      </a:gdLst>
                      <a:ahLst/>
                      <a:cxnLst>
                        <a:cxn ang="0">
                          <a:pos x="T0" y="T1"/>
                        </a:cxn>
                        <a:cxn ang="0">
                          <a:pos x="T2" y="T3"/>
                        </a:cxn>
                        <a:cxn ang="0">
                          <a:pos x="T4" y="T5"/>
                        </a:cxn>
                        <a:cxn ang="0">
                          <a:pos x="T6" y="T7"/>
                        </a:cxn>
                        <a:cxn ang="0">
                          <a:pos x="T8" y="T9"/>
                        </a:cxn>
                      </a:cxnLst>
                      <a:rect l="0" t="0" r="r" b="b"/>
                      <a:pathLst>
                        <a:path w="18" h="42">
                          <a:moveTo>
                            <a:pt x="0" y="0"/>
                          </a:moveTo>
                          <a:lnTo>
                            <a:pt x="18" y="24"/>
                          </a:lnTo>
                          <a:lnTo>
                            <a:pt x="16" y="42"/>
                          </a:lnTo>
                          <a:lnTo>
                            <a:pt x="4" y="22"/>
                          </a:lnTo>
                          <a:lnTo>
                            <a:pt x="0"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88" name="Freeform 40"/>
                    <p:cNvSpPr>
                      <a:spLocks/>
                    </p:cNvSpPr>
                    <p:nvPr/>
                  </p:nvSpPr>
                  <p:spPr bwMode="auto">
                    <a:xfrm>
                      <a:off x="2848" y="2608"/>
                      <a:ext cx="92" cy="37"/>
                    </a:xfrm>
                    <a:custGeom>
                      <a:avLst/>
                      <a:gdLst>
                        <a:gd name="T0" fmla="*/ 0 w 184"/>
                        <a:gd name="T1" fmla="*/ 74 h 74"/>
                        <a:gd name="T2" fmla="*/ 26 w 184"/>
                        <a:gd name="T3" fmla="*/ 66 h 74"/>
                        <a:gd name="T4" fmla="*/ 46 w 184"/>
                        <a:gd name="T5" fmla="*/ 58 h 74"/>
                        <a:gd name="T6" fmla="*/ 68 w 184"/>
                        <a:gd name="T7" fmla="*/ 42 h 74"/>
                        <a:gd name="T8" fmla="*/ 88 w 184"/>
                        <a:gd name="T9" fmla="*/ 30 h 74"/>
                        <a:gd name="T10" fmla="*/ 110 w 184"/>
                        <a:gd name="T11" fmla="*/ 30 h 74"/>
                        <a:gd name="T12" fmla="*/ 116 w 184"/>
                        <a:gd name="T13" fmla="*/ 14 h 74"/>
                        <a:gd name="T14" fmla="*/ 132 w 184"/>
                        <a:gd name="T15" fmla="*/ 8 h 74"/>
                        <a:gd name="T16" fmla="*/ 154 w 184"/>
                        <a:gd name="T17" fmla="*/ 6 h 74"/>
                        <a:gd name="T18" fmla="*/ 172 w 184"/>
                        <a:gd name="T19" fmla="*/ 6 h 74"/>
                        <a:gd name="T20" fmla="*/ 184 w 184"/>
                        <a:gd name="T21" fmla="*/ 0 h 74"/>
                        <a:gd name="T22" fmla="*/ 156 w 184"/>
                        <a:gd name="T23" fmla="*/ 18 h 74"/>
                        <a:gd name="T24" fmla="*/ 140 w 184"/>
                        <a:gd name="T25" fmla="*/ 24 h 74"/>
                        <a:gd name="T26" fmla="*/ 122 w 184"/>
                        <a:gd name="T27" fmla="*/ 36 h 74"/>
                        <a:gd name="T28" fmla="*/ 110 w 184"/>
                        <a:gd name="T29" fmla="*/ 48 h 74"/>
                        <a:gd name="T30" fmla="*/ 92 w 184"/>
                        <a:gd name="T31" fmla="*/ 50 h 74"/>
                        <a:gd name="T32" fmla="*/ 74 w 184"/>
                        <a:gd name="T33" fmla="*/ 58 h 74"/>
                        <a:gd name="T34" fmla="*/ 52 w 184"/>
                        <a:gd name="T35" fmla="*/ 68 h 74"/>
                        <a:gd name="T36" fmla="*/ 34 w 184"/>
                        <a:gd name="T37" fmla="*/ 74 h 74"/>
                        <a:gd name="T38" fmla="*/ 0 w 184"/>
                        <a:gd name="T3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4" h="74">
                          <a:moveTo>
                            <a:pt x="0" y="74"/>
                          </a:moveTo>
                          <a:lnTo>
                            <a:pt x="26" y="66"/>
                          </a:lnTo>
                          <a:lnTo>
                            <a:pt x="46" y="58"/>
                          </a:lnTo>
                          <a:lnTo>
                            <a:pt x="68" y="42"/>
                          </a:lnTo>
                          <a:lnTo>
                            <a:pt x="88" y="30"/>
                          </a:lnTo>
                          <a:lnTo>
                            <a:pt x="110" y="30"/>
                          </a:lnTo>
                          <a:lnTo>
                            <a:pt x="116" y="14"/>
                          </a:lnTo>
                          <a:lnTo>
                            <a:pt x="132" y="8"/>
                          </a:lnTo>
                          <a:lnTo>
                            <a:pt x="154" y="6"/>
                          </a:lnTo>
                          <a:lnTo>
                            <a:pt x="172" y="6"/>
                          </a:lnTo>
                          <a:lnTo>
                            <a:pt x="184" y="0"/>
                          </a:lnTo>
                          <a:lnTo>
                            <a:pt x="156" y="18"/>
                          </a:lnTo>
                          <a:lnTo>
                            <a:pt x="140" y="24"/>
                          </a:lnTo>
                          <a:lnTo>
                            <a:pt x="122" y="36"/>
                          </a:lnTo>
                          <a:lnTo>
                            <a:pt x="110" y="48"/>
                          </a:lnTo>
                          <a:lnTo>
                            <a:pt x="92" y="50"/>
                          </a:lnTo>
                          <a:lnTo>
                            <a:pt x="74" y="58"/>
                          </a:lnTo>
                          <a:lnTo>
                            <a:pt x="52" y="68"/>
                          </a:lnTo>
                          <a:lnTo>
                            <a:pt x="34" y="74"/>
                          </a:lnTo>
                          <a:lnTo>
                            <a:pt x="0" y="74"/>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89" name="Freeform 41"/>
                    <p:cNvSpPr>
                      <a:spLocks/>
                    </p:cNvSpPr>
                    <p:nvPr/>
                  </p:nvSpPr>
                  <p:spPr bwMode="auto">
                    <a:xfrm>
                      <a:off x="2857" y="2632"/>
                      <a:ext cx="78" cy="25"/>
                    </a:xfrm>
                    <a:custGeom>
                      <a:avLst/>
                      <a:gdLst>
                        <a:gd name="T0" fmla="*/ 0 w 156"/>
                        <a:gd name="T1" fmla="*/ 40 h 50"/>
                        <a:gd name="T2" fmla="*/ 38 w 156"/>
                        <a:gd name="T3" fmla="*/ 44 h 50"/>
                        <a:gd name="T4" fmla="*/ 74 w 156"/>
                        <a:gd name="T5" fmla="*/ 38 h 50"/>
                        <a:gd name="T6" fmla="*/ 88 w 156"/>
                        <a:gd name="T7" fmla="*/ 30 h 50"/>
                        <a:gd name="T8" fmla="*/ 104 w 156"/>
                        <a:gd name="T9" fmla="*/ 20 h 50"/>
                        <a:gd name="T10" fmla="*/ 118 w 156"/>
                        <a:gd name="T11" fmla="*/ 10 h 50"/>
                        <a:gd name="T12" fmla="*/ 134 w 156"/>
                        <a:gd name="T13" fmla="*/ 8 h 50"/>
                        <a:gd name="T14" fmla="*/ 156 w 156"/>
                        <a:gd name="T15" fmla="*/ 0 h 50"/>
                        <a:gd name="T16" fmla="*/ 138 w 156"/>
                        <a:gd name="T17" fmla="*/ 14 h 50"/>
                        <a:gd name="T18" fmla="*/ 118 w 156"/>
                        <a:gd name="T19" fmla="*/ 16 h 50"/>
                        <a:gd name="T20" fmla="*/ 104 w 156"/>
                        <a:gd name="T21" fmla="*/ 28 h 50"/>
                        <a:gd name="T22" fmla="*/ 86 w 156"/>
                        <a:gd name="T23" fmla="*/ 42 h 50"/>
                        <a:gd name="T24" fmla="*/ 72 w 156"/>
                        <a:gd name="T25" fmla="*/ 50 h 50"/>
                        <a:gd name="T26" fmla="*/ 50 w 156"/>
                        <a:gd name="T27" fmla="*/ 50 h 50"/>
                        <a:gd name="T28" fmla="*/ 26 w 156"/>
                        <a:gd name="T29" fmla="*/ 46 h 50"/>
                        <a:gd name="T30" fmla="*/ 0 w 156"/>
                        <a:gd name="T31"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50">
                          <a:moveTo>
                            <a:pt x="0" y="40"/>
                          </a:moveTo>
                          <a:lnTo>
                            <a:pt x="38" y="44"/>
                          </a:lnTo>
                          <a:lnTo>
                            <a:pt x="74" y="38"/>
                          </a:lnTo>
                          <a:lnTo>
                            <a:pt x="88" y="30"/>
                          </a:lnTo>
                          <a:lnTo>
                            <a:pt x="104" y="20"/>
                          </a:lnTo>
                          <a:lnTo>
                            <a:pt x="118" y="10"/>
                          </a:lnTo>
                          <a:lnTo>
                            <a:pt x="134" y="8"/>
                          </a:lnTo>
                          <a:lnTo>
                            <a:pt x="156" y="0"/>
                          </a:lnTo>
                          <a:lnTo>
                            <a:pt x="138" y="14"/>
                          </a:lnTo>
                          <a:lnTo>
                            <a:pt x="118" y="16"/>
                          </a:lnTo>
                          <a:lnTo>
                            <a:pt x="104" y="28"/>
                          </a:lnTo>
                          <a:lnTo>
                            <a:pt x="86" y="42"/>
                          </a:lnTo>
                          <a:lnTo>
                            <a:pt x="72" y="50"/>
                          </a:lnTo>
                          <a:lnTo>
                            <a:pt x="50" y="50"/>
                          </a:lnTo>
                          <a:lnTo>
                            <a:pt x="26" y="46"/>
                          </a:lnTo>
                          <a:lnTo>
                            <a:pt x="0" y="4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0490" name="Freeform 42"/>
                  <p:cNvSpPr>
                    <a:spLocks/>
                  </p:cNvSpPr>
                  <p:nvPr/>
                </p:nvSpPr>
                <p:spPr bwMode="auto">
                  <a:xfrm>
                    <a:off x="2748" y="2524"/>
                    <a:ext cx="62" cy="47"/>
                  </a:xfrm>
                  <a:custGeom>
                    <a:avLst/>
                    <a:gdLst>
                      <a:gd name="T0" fmla="*/ 122 w 124"/>
                      <a:gd name="T1" fmla="*/ 0 h 94"/>
                      <a:gd name="T2" fmla="*/ 124 w 124"/>
                      <a:gd name="T3" fmla="*/ 38 h 94"/>
                      <a:gd name="T4" fmla="*/ 118 w 124"/>
                      <a:gd name="T5" fmla="*/ 60 h 94"/>
                      <a:gd name="T6" fmla="*/ 106 w 124"/>
                      <a:gd name="T7" fmla="*/ 80 h 94"/>
                      <a:gd name="T8" fmla="*/ 84 w 124"/>
                      <a:gd name="T9" fmla="*/ 90 h 94"/>
                      <a:gd name="T10" fmla="*/ 54 w 124"/>
                      <a:gd name="T11" fmla="*/ 94 h 94"/>
                      <a:gd name="T12" fmla="*/ 34 w 124"/>
                      <a:gd name="T13" fmla="*/ 92 h 94"/>
                      <a:gd name="T14" fmla="*/ 18 w 124"/>
                      <a:gd name="T15" fmla="*/ 84 h 94"/>
                      <a:gd name="T16" fmla="*/ 8 w 124"/>
                      <a:gd name="T17" fmla="*/ 76 h 94"/>
                      <a:gd name="T18" fmla="*/ 0 w 124"/>
                      <a:gd name="T19" fmla="*/ 66 h 94"/>
                      <a:gd name="T20" fmla="*/ 6 w 124"/>
                      <a:gd name="T21" fmla="*/ 58 h 94"/>
                      <a:gd name="T22" fmla="*/ 22 w 124"/>
                      <a:gd name="T23" fmla="*/ 76 h 94"/>
                      <a:gd name="T24" fmla="*/ 36 w 124"/>
                      <a:gd name="T25" fmla="*/ 86 h 94"/>
                      <a:gd name="T26" fmla="*/ 58 w 124"/>
                      <a:gd name="T27" fmla="*/ 90 h 94"/>
                      <a:gd name="T28" fmla="*/ 82 w 124"/>
                      <a:gd name="T29" fmla="*/ 86 h 94"/>
                      <a:gd name="T30" fmla="*/ 96 w 124"/>
                      <a:gd name="T31" fmla="*/ 72 h 94"/>
                      <a:gd name="T32" fmla="*/ 106 w 124"/>
                      <a:gd name="T33" fmla="*/ 54 h 94"/>
                      <a:gd name="T34" fmla="*/ 114 w 124"/>
                      <a:gd name="T35" fmla="*/ 40 h 94"/>
                      <a:gd name="T36" fmla="*/ 118 w 124"/>
                      <a:gd name="T37" fmla="*/ 24 h 94"/>
                      <a:gd name="T38" fmla="*/ 100 w 124"/>
                      <a:gd name="T39" fmla="*/ 36 h 94"/>
                      <a:gd name="T40" fmla="*/ 84 w 124"/>
                      <a:gd name="T41" fmla="*/ 42 h 94"/>
                      <a:gd name="T42" fmla="*/ 62 w 124"/>
                      <a:gd name="T43" fmla="*/ 42 h 94"/>
                      <a:gd name="T44" fmla="*/ 40 w 124"/>
                      <a:gd name="T45" fmla="*/ 42 h 94"/>
                      <a:gd name="T46" fmla="*/ 100 w 124"/>
                      <a:gd name="T47" fmla="*/ 22 h 94"/>
                      <a:gd name="T48" fmla="*/ 122 w 124"/>
                      <a:gd name="T4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94">
                        <a:moveTo>
                          <a:pt x="122" y="0"/>
                        </a:moveTo>
                        <a:lnTo>
                          <a:pt x="124" y="38"/>
                        </a:lnTo>
                        <a:lnTo>
                          <a:pt x="118" y="60"/>
                        </a:lnTo>
                        <a:lnTo>
                          <a:pt x="106" y="80"/>
                        </a:lnTo>
                        <a:lnTo>
                          <a:pt x="84" y="90"/>
                        </a:lnTo>
                        <a:lnTo>
                          <a:pt x="54" y="94"/>
                        </a:lnTo>
                        <a:lnTo>
                          <a:pt x="34" y="92"/>
                        </a:lnTo>
                        <a:lnTo>
                          <a:pt x="18" y="84"/>
                        </a:lnTo>
                        <a:lnTo>
                          <a:pt x="8" y="76"/>
                        </a:lnTo>
                        <a:lnTo>
                          <a:pt x="0" y="66"/>
                        </a:lnTo>
                        <a:lnTo>
                          <a:pt x="6" y="58"/>
                        </a:lnTo>
                        <a:lnTo>
                          <a:pt x="22" y="76"/>
                        </a:lnTo>
                        <a:lnTo>
                          <a:pt x="36" y="86"/>
                        </a:lnTo>
                        <a:lnTo>
                          <a:pt x="58" y="90"/>
                        </a:lnTo>
                        <a:lnTo>
                          <a:pt x="82" y="86"/>
                        </a:lnTo>
                        <a:lnTo>
                          <a:pt x="96" y="72"/>
                        </a:lnTo>
                        <a:lnTo>
                          <a:pt x="106" y="54"/>
                        </a:lnTo>
                        <a:lnTo>
                          <a:pt x="114" y="40"/>
                        </a:lnTo>
                        <a:lnTo>
                          <a:pt x="118" y="24"/>
                        </a:lnTo>
                        <a:lnTo>
                          <a:pt x="100" y="36"/>
                        </a:lnTo>
                        <a:lnTo>
                          <a:pt x="84" y="42"/>
                        </a:lnTo>
                        <a:lnTo>
                          <a:pt x="62" y="42"/>
                        </a:lnTo>
                        <a:lnTo>
                          <a:pt x="40" y="42"/>
                        </a:lnTo>
                        <a:lnTo>
                          <a:pt x="100" y="22"/>
                        </a:lnTo>
                        <a:lnTo>
                          <a:pt x="122"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0491" name="Group 43"/>
                <p:cNvGrpSpPr>
                  <a:grpSpLocks/>
                </p:cNvGrpSpPr>
                <p:nvPr/>
              </p:nvGrpSpPr>
              <p:grpSpPr bwMode="auto">
                <a:xfrm>
                  <a:off x="2878" y="2468"/>
                  <a:ext cx="58" cy="25"/>
                  <a:chOff x="2878" y="2468"/>
                  <a:chExt cx="58" cy="25"/>
                </a:xfrm>
              </p:grpSpPr>
              <p:sp>
                <p:nvSpPr>
                  <p:cNvPr id="360492" name="Freeform 44"/>
                  <p:cNvSpPr>
                    <a:spLocks/>
                  </p:cNvSpPr>
                  <p:nvPr/>
                </p:nvSpPr>
                <p:spPr bwMode="auto">
                  <a:xfrm>
                    <a:off x="2879" y="2469"/>
                    <a:ext cx="57" cy="24"/>
                  </a:xfrm>
                  <a:custGeom>
                    <a:avLst/>
                    <a:gdLst>
                      <a:gd name="T0" fmla="*/ 0 w 114"/>
                      <a:gd name="T1" fmla="*/ 44 h 48"/>
                      <a:gd name="T2" fmla="*/ 10 w 114"/>
                      <a:gd name="T3" fmla="*/ 28 h 48"/>
                      <a:gd name="T4" fmla="*/ 22 w 114"/>
                      <a:gd name="T5" fmla="*/ 18 h 48"/>
                      <a:gd name="T6" fmla="*/ 36 w 114"/>
                      <a:gd name="T7" fmla="*/ 8 h 48"/>
                      <a:gd name="T8" fmla="*/ 54 w 114"/>
                      <a:gd name="T9" fmla="*/ 2 h 48"/>
                      <a:gd name="T10" fmla="*/ 72 w 114"/>
                      <a:gd name="T11" fmla="*/ 0 h 48"/>
                      <a:gd name="T12" fmla="*/ 90 w 114"/>
                      <a:gd name="T13" fmla="*/ 2 h 48"/>
                      <a:gd name="T14" fmla="*/ 114 w 114"/>
                      <a:gd name="T15" fmla="*/ 10 h 48"/>
                      <a:gd name="T16" fmla="*/ 86 w 114"/>
                      <a:gd name="T17" fmla="*/ 16 h 48"/>
                      <a:gd name="T18" fmla="*/ 74 w 114"/>
                      <a:gd name="T19" fmla="*/ 28 h 48"/>
                      <a:gd name="T20" fmla="*/ 62 w 114"/>
                      <a:gd name="T21" fmla="*/ 40 h 48"/>
                      <a:gd name="T22" fmla="*/ 50 w 114"/>
                      <a:gd name="T23" fmla="*/ 46 h 48"/>
                      <a:gd name="T24" fmla="*/ 36 w 114"/>
                      <a:gd name="T25" fmla="*/ 48 h 48"/>
                      <a:gd name="T26" fmla="*/ 0 w 114"/>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4" h="48">
                        <a:moveTo>
                          <a:pt x="0" y="44"/>
                        </a:moveTo>
                        <a:lnTo>
                          <a:pt x="10" y="28"/>
                        </a:lnTo>
                        <a:lnTo>
                          <a:pt x="22" y="18"/>
                        </a:lnTo>
                        <a:lnTo>
                          <a:pt x="36" y="8"/>
                        </a:lnTo>
                        <a:lnTo>
                          <a:pt x="54" y="2"/>
                        </a:lnTo>
                        <a:lnTo>
                          <a:pt x="72" y="0"/>
                        </a:lnTo>
                        <a:lnTo>
                          <a:pt x="90" y="2"/>
                        </a:lnTo>
                        <a:lnTo>
                          <a:pt x="114" y="10"/>
                        </a:lnTo>
                        <a:lnTo>
                          <a:pt x="86" y="16"/>
                        </a:lnTo>
                        <a:lnTo>
                          <a:pt x="74" y="28"/>
                        </a:lnTo>
                        <a:lnTo>
                          <a:pt x="62" y="40"/>
                        </a:lnTo>
                        <a:lnTo>
                          <a:pt x="50" y="46"/>
                        </a:lnTo>
                        <a:lnTo>
                          <a:pt x="36" y="48"/>
                        </a:lnTo>
                        <a:lnTo>
                          <a:pt x="0" y="4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93" name="Freeform 45"/>
                  <p:cNvSpPr>
                    <a:spLocks/>
                  </p:cNvSpPr>
                  <p:nvPr/>
                </p:nvSpPr>
                <p:spPr bwMode="auto">
                  <a:xfrm>
                    <a:off x="2878" y="2468"/>
                    <a:ext cx="57" cy="25"/>
                  </a:xfrm>
                  <a:custGeom>
                    <a:avLst/>
                    <a:gdLst>
                      <a:gd name="T0" fmla="*/ 0 w 114"/>
                      <a:gd name="T1" fmla="*/ 44 h 50"/>
                      <a:gd name="T2" fmla="*/ 10 w 114"/>
                      <a:gd name="T3" fmla="*/ 28 h 50"/>
                      <a:gd name="T4" fmla="*/ 22 w 114"/>
                      <a:gd name="T5" fmla="*/ 18 h 50"/>
                      <a:gd name="T6" fmla="*/ 36 w 114"/>
                      <a:gd name="T7" fmla="*/ 8 h 50"/>
                      <a:gd name="T8" fmla="*/ 54 w 114"/>
                      <a:gd name="T9" fmla="*/ 2 h 50"/>
                      <a:gd name="T10" fmla="*/ 72 w 114"/>
                      <a:gd name="T11" fmla="*/ 0 h 50"/>
                      <a:gd name="T12" fmla="*/ 90 w 114"/>
                      <a:gd name="T13" fmla="*/ 2 h 50"/>
                      <a:gd name="T14" fmla="*/ 114 w 114"/>
                      <a:gd name="T15" fmla="*/ 10 h 50"/>
                      <a:gd name="T16" fmla="*/ 80 w 114"/>
                      <a:gd name="T17" fmla="*/ 8 h 50"/>
                      <a:gd name="T18" fmla="*/ 80 w 114"/>
                      <a:gd name="T19" fmla="*/ 20 h 50"/>
                      <a:gd name="T20" fmla="*/ 76 w 114"/>
                      <a:gd name="T21" fmla="*/ 34 h 50"/>
                      <a:gd name="T22" fmla="*/ 58 w 114"/>
                      <a:gd name="T23" fmla="*/ 46 h 50"/>
                      <a:gd name="T24" fmla="*/ 44 w 114"/>
                      <a:gd name="T25" fmla="*/ 50 h 50"/>
                      <a:gd name="T26" fmla="*/ 34 w 114"/>
                      <a:gd name="T27" fmla="*/ 42 h 50"/>
                      <a:gd name="T28" fmla="*/ 28 w 114"/>
                      <a:gd name="T29" fmla="*/ 32 h 50"/>
                      <a:gd name="T30" fmla="*/ 24 w 114"/>
                      <a:gd name="T31" fmla="*/ 22 h 50"/>
                      <a:gd name="T32" fmla="*/ 0 w 114"/>
                      <a:gd name="T33" fmla="*/ 4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50">
                        <a:moveTo>
                          <a:pt x="0" y="44"/>
                        </a:moveTo>
                        <a:lnTo>
                          <a:pt x="10" y="28"/>
                        </a:lnTo>
                        <a:lnTo>
                          <a:pt x="22" y="18"/>
                        </a:lnTo>
                        <a:lnTo>
                          <a:pt x="36" y="8"/>
                        </a:lnTo>
                        <a:lnTo>
                          <a:pt x="54" y="2"/>
                        </a:lnTo>
                        <a:lnTo>
                          <a:pt x="72" y="0"/>
                        </a:lnTo>
                        <a:lnTo>
                          <a:pt x="90" y="2"/>
                        </a:lnTo>
                        <a:lnTo>
                          <a:pt x="114" y="10"/>
                        </a:lnTo>
                        <a:lnTo>
                          <a:pt x="80" y="8"/>
                        </a:lnTo>
                        <a:lnTo>
                          <a:pt x="80" y="20"/>
                        </a:lnTo>
                        <a:lnTo>
                          <a:pt x="76" y="34"/>
                        </a:lnTo>
                        <a:lnTo>
                          <a:pt x="58" y="46"/>
                        </a:lnTo>
                        <a:lnTo>
                          <a:pt x="44" y="50"/>
                        </a:lnTo>
                        <a:lnTo>
                          <a:pt x="34" y="42"/>
                        </a:lnTo>
                        <a:lnTo>
                          <a:pt x="28" y="32"/>
                        </a:lnTo>
                        <a:lnTo>
                          <a:pt x="24" y="22"/>
                        </a:lnTo>
                        <a:lnTo>
                          <a:pt x="0" y="44"/>
                        </a:lnTo>
                        <a:close/>
                      </a:path>
                    </a:pathLst>
                  </a:custGeom>
                  <a:solidFill>
                    <a:srgbClr val="7F3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0494" name="Group 46"/>
                <p:cNvGrpSpPr>
                  <a:grpSpLocks/>
                </p:cNvGrpSpPr>
                <p:nvPr/>
              </p:nvGrpSpPr>
              <p:grpSpPr bwMode="auto">
                <a:xfrm>
                  <a:off x="2742" y="2518"/>
                  <a:ext cx="67" cy="30"/>
                  <a:chOff x="2742" y="2518"/>
                  <a:chExt cx="67" cy="30"/>
                </a:xfrm>
              </p:grpSpPr>
              <p:sp>
                <p:nvSpPr>
                  <p:cNvPr id="360495" name="Freeform 47"/>
                  <p:cNvSpPr>
                    <a:spLocks/>
                  </p:cNvSpPr>
                  <p:nvPr/>
                </p:nvSpPr>
                <p:spPr bwMode="auto">
                  <a:xfrm>
                    <a:off x="2743" y="2518"/>
                    <a:ext cx="66" cy="30"/>
                  </a:xfrm>
                  <a:custGeom>
                    <a:avLst/>
                    <a:gdLst>
                      <a:gd name="T0" fmla="*/ 0 w 132"/>
                      <a:gd name="T1" fmla="*/ 58 h 60"/>
                      <a:gd name="T2" fmla="*/ 40 w 132"/>
                      <a:gd name="T3" fmla="*/ 42 h 60"/>
                      <a:gd name="T4" fmla="*/ 64 w 132"/>
                      <a:gd name="T5" fmla="*/ 30 h 60"/>
                      <a:gd name="T6" fmla="*/ 92 w 132"/>
                      <a:gd name="T7" fmla="*/ 14 h 60"/>
                      <a:gd name="T8" fmla="*/ 112 w 132"/>
                      <a:gd name="T9" fmla="*/ 2 h 60"/>
                      <a:gd name="T10" fmla="*/ 122 w 132"/>
                      <a:gd name="T11" fmla="*/ 0 h 60"/>
                      <a:gd name="T12" fmla="*/ 132 w 132"/>
                      <a:gd name="T13" fmla="*/ 8 h 60"/>
                      <a:gd name="T14" fmla="*/ 132 w 132"/>
                      <a:gd name="T15" fmla="*/ 24 h 60"/>
                      <a:gd name="T16" fmla="*/ 122 w 132"/>
                      <a:gd name="T17" fmla="*/ 40 h 60"/>
                      <a:gd name="T18" fmla="*/ 120 w 132"/>
                      <a:gd name="T19" fmla="*/ 42 h 60"/>
                      <a:gd name="T20" fmla="*/ 104 w 132"/>
                      <a:gd name="T21" fmla="*/ 50 h 60"/>
                      <a:gd name="T22" fmla="*/ 102 w 132"/>
                      <a:gd name="T23" fmla="*/ 52 h 60"/>
                      <a:gd name="T24" fmla="*/ 70 w 132"/>
                      <a:gd name="T25" fmla="*/ 58 h 60"/>
                      <a:gd name="T26" fmla="*/ 26 w 132"/>
                      <a:gd name="T27" fmla="*/ 60 h 60"/>
                      <a:gd name="T28" fmla="*/ 0 w 132"/>
                      <a:gd name="T29"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 h="60">
                        <a:moveTo>
                          <a:pt x="0" y="58"/>
                        </a:moveTo>
                        <a:lnTo>
                          <a:pt x="40" y="42"/>
                        </a:lnTo>
                        <a:lnTo>
                          <a:pt x="64" y="30"/>
                        </a:lnTo>
                        <a:lnTo>
                          <a:pt x="92" y="14"/>
                        </a:lnTo>
                        <a:lnTo>
                          <a:pt x="112" y="2"/>
                        </a:lnTo>
                        <a:lnTo>
                          <a:pt x="122" y="0"/>
                        </a:lnTo>
                        <a:lnTo>
                          <a:pt x="132" y="8"/>
                        </a:lnTo>
                        <a:lnTo>
                          <a:pt x="132" y="24"/>
                        </a:lnTo>
                        <a:lnTo>
                          <a:pt x="122" y="40"/>
                        </a:lnTo>
                        <a:lnTo>
                          <a:pt x="120" y="42"/>
                        </a:lnTo>
                        <a:lnTo>
                          <a:pt x="104" y="50"/>
                        </a:lnTo>
                        <a:lnTo>
                          <a:pt x="102" y="52"/>
                        </a:lnTo>
                        <a:lnTo>
                          <a:pt x="70" y="58"/>
                        </a:lnTo>
                        <a:lnTo>
                          <a:pt x="26" y="60"/>
                        </a:lnTo>
                        <a:lnTo>
                          <a:pt x="0" y="5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96" name="Freeform 48"/>
                  <p:cNvSpPr>
                    <a:spLocks/>
                  </p:cNvSpPr>
                  <p:nvPr/>
                </p:nvSpPr>
                <p:spPr bwMode="auto">
                  <a:xfrm>
                    <a:off x="2742" y="2518"/>
                    <a:ext cx="66" cy="29"/>
                  </a:xfrm>
                  <a:custGeom>
                    <a:avLst/>
                    <a:gdLst>
                      <a:gd name="T0" fmla="*/ 0 w 132"/>
                      <a:gd name="T1" fmla="*/ 58 h 58"/>
                      <a:gd name="T2" fmla="*/ 40 w 132"/>
                      <a:gd name="T3" fmla="*/ 42 h 58"/>
                      <a:gd name="T4" fmla="*/ 64 w 132"/>
                      <a:gd name="T5" fmla="*/ 30 h 58"/>
                      <a:gd name="T6" fmla="*/ 92 w 132"/>
                      <a:gd name="T7" fmla="*/ 14 h 58"/>
                      <a:gd name="T8" fmla="*/ 112 w 132"/>
                      <a:gd name="T9" fmla="*/ 2 h 58"/>
                      <a:gd name="T10" fmla="*/ 122 w 132"/>
                      <a:gd name="T11" fmla="*/ 0 h 58"/>
                      <a:gd name="T12" fmla="*/ 132 w 132"/>
                      <a:gd name="T13" fmla="*/ 4 h 58"/>
                      <a:gd name="T14" fmla="*/ 116 w 132"/>
                      <a:gd name="T15" fmla="*/ 8 h 58"/>
                      <a:gd name="T16" fmla="*/ 124 w 132"/>
                      <a:gd name="T17" fmla="*/ 16 h 58"/>
                      <a:gd name="T18" fmla="*/ 126 w 132"/>
                      <a:gd name="T19" fmla="*/ 28 h 58"/>
                      <a:gd name="T20" fmla="*/ 118 w 132"/>
                      <a:gd name="T21" fmla="*/ 48 h 58"/>
                      <a:gd name="T22" fmla="*/ 102 w 132"/>
                      <a:gd name="T23" fmla="*/ 54 h 58"/>
                      <a:gd name="T24" fmla="*/ 82 w 132"/>
                      <a:gd name="T25" fmla="*/ 58 h 58"/>
                      <a:gd name="T26" fmla="*/ 66 w 132"/>
                      <a:gd name="T27" fmla="*/ 50 h 58"/>
                      <a:gd name="T28" fmla="*/ 56 w 132"/>
                      <a:gd name="T29" fmla="*/ 40 h 58"/>
                      <a:gd name="T30" fmla="*/ 30 w 132"/>
                      <a:gd name="T31" fmla="*/ 50 h 58"/>
                      <a:gd name="T32" fmla="*/ 0 w 132"/>
                      <a:gd name="T33"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58">
                        <a:moveTo>
                          <a:pt x="0" y="58"/>
                        </a:moveTo>
                        <a:lnTo>
                          <a:pt x="40" y="42"/>
                        </a:lnTo>
                        <a:lnTo>
                          <a:pt x="64" y="30"/>
                        </a:lnTo>
                        <a:lnTo>
                          <a:pt x="92" y="14"/>
                        </a:lnTo>
                        <a:lnTo>
                          <a:pt x="112" y="2"/>
                        </a:lnTo>
                        <a:lnTo>
                          <a:pt x="122" y="0"/>
                        </a:lnTo>
                        <a:lnTo>
                          <a:pt x="132" y="4"/>
                        </a:lnTo>
                        <a:lnTo>
                          <a:pt x="116" y="8"/>
                        </a:lnTo>
                        <a:lnTo>
                          <a:pt x="124" y="16"/>
                        </a:lnTo>
                        <a:lnTo>
                          <a:pt x="126" y="28"/>
                        </a:lnTo>
                        <a:lnTo>
                          <a:pt x="118" y="48"/>
                        </a:lnTo>
                        <a:lnTo>
                          <a:pt x="102" y="54"/>
                        </a:lnTo>
                        <a:lnTo>
                          <a:pt x="82" y="58"/>
                        </a:lnTo>
                        <a:lnTo>
                          <a:pt x="66" y="50"/>
                        </a:lnTo>
                        <a:lnTo>
                          <a:pt x="56" y="40"/>
                        </a:lnTo>
                        <a:lnTo>
                          <a:pt x="30" y="50"/>
                        </a:lnTo>
                        <a:lnTo>
                          <a:pt x="0" y="58"/>
                        </a:lnTo>
                        <a:close/>
                      </a:path>
                    </a:pathLst>
                  </a:custGeom>
                  <a:solidFill>
                    <a:srgbClr val="7F3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360497" name="Group 49"/>
              <p:cNvGrpSpPr>
                <a:grpSpLocks/>
              </p:cNvGrpSpPr>
              <p:nvPr/>
            </p:nvGrpSpPr>
            <p:grpSpPr bwMode="auto">
              <a:xfrm>
                <a:off x="2609" y="2281"/>
                <a:ext cx="339" cy="296"/>
                <a:chOff x="2609" y="2281"/>
                <a:chExt cx="339" cy="296"/>
              </a:xfrm>
            </p:grpSpPr>
            <p:grpSp>
              <p:nvGrpSpPr>
                <p:cNvPr id="360498" name="Group 50"/>
                <p:cNvGrpSpPr>
                  <a:grpSpLocks/>
                </p:cNvGrpSpPr>
                <p:nvPr/>
              </p:nvGrpSpPr>
              <p:grpSpPr bwMode="auto">
                <a:xfrm>
                  <a:off x="2723" y="2423"/>
                  <a:ext cx="195" cy="114"/>
                  <a:chOff x="2723" y="2423"/>
                  <a:chExt cx="195" cy="114"/>
                </a:xfrm>
              </p:grpSpPr>
              <p:sp>
                <p:nvSpPr>
                  <p:cNvPr id="360499" name="Freeform 51"/>
                  <p:cNvSpPr>
                    <a:spLocks/>
                  </p:cNvSpPr>
                  <p:nvPr/>
                </p:nvSpPr>
                <p:spPr bwMode="auto">
                  <a:xfrm>
                    <a:off x="2723" y="2495"/>
                    <a:ext cx="93" cy="42"/>
                  </a:xfrm>
                  <a:custGeom>
                    <a:avLst/>
                    <a:gdLst>
                      <a:gd name="T0" fmla="*/ 186 w 186"/>
                      <a:gd name="T1" fmla="*/ 10 h 86"/>
                      <a:gd name="T2" fmla="*/ 172 w 186"/>
                      <a:gd name="T3" fmla="*/ 6 h 86"/>
                      <a:gd name="T4" fmla="*/ 162 w 186"/>
                      <a:gd name="T5" fmla="*/ 0 h 86"/>
                      <a:gd name="T6" fmla="*/ 140 w 186"/>
                      <a:gd name="T7" fmla="*/ 6 h 86"/>
                      <a:gd name="T8" fmla="*/ 114 w 186"/>
                      <a:gd name="T9" fmla="*/ 6 h 86"/>
                      <a:gd name="T10" fmla="*/ 82 w 186"/>
                      <a:gd name="T11" fmla="*/ 8 h 86"/>
                      <a:gd name="T12" fmla="*/ 54 w 186"/>
                      <a:gd name="T13" fmla="*/ 8 h 86"/>
                      <a:gd name="T14" fmla="*/ 44 w 186"/>
                      <a:gd name="T15" fmla="*/ 0 h 86"/>
                      <a:gd name="T16" fmla="*/ 30 w 186"/>
                      <a:gd name="T17" fmla="*/ 0 h 86"/>
                      <a:gd name="T18" fmla="*/ 24 w 186"/>
                      <a:gd name="T19" fmla="*/ 10 h 86"/>
                      <a:gd name="T20" fmla="*/ 22 w 186"/>
                      <a:gd name="T21" fmla="*/ 22 h 86"/>
                      <a:gd name="T22" fmla="*/ 16 w 186"/>
                      <a:gd name="T23" fmla="*/ 38 h 86"/>
                      <a:gd name="T24" fmla="*/ 10 w 186"/>
                      <a:gd name="T25" fmla="*/ 54 h 86"/>
                      <a:gd name="T26" fmla="*/ 0 w 186"/>
                      <a:gd name="T27" fmla="*/ 66 h 86"/>
                      <a:gd name="T28" fmla="*/ 10 w 186"/>
                      <a:gd name="T29" fmla="*/ 78 h 86"/>
                      <a:gd name="T30" fmla="*/ 12 w 186"/>
                      <a:gd name="T31" fmla="*/ 86 h 86"/>
                      <a:gd name="T32" fmla="*/ 22 w 186"/>
                      <a:gd name="T33" fmla="*/ 72 h 86"/>
                      <a:gd name="T34" fmla="*/ 40 w 186"/>
                      <a:gd name="T35" fmla="*/ 54 h 86"/>
                      <a:gd name="T36" fmla="*/ 50 w 186"/>
                      <a:gd name="T37" fmla="*/ 44 h 86"/>
                      <a:gd name="T38" fmla="*/ 66 w 186"/>
                      <a:gd name="T39" fmla="*/ 36 h 86"/>
                      <a:gd name="T40" fmla="*/ 82 w 186"/>
                      <a:gd name="T41" fmla="*/ 32 h 86"/>
                      <a:gd name="T42" fmla="*/ 102 w 186"/>
                      <a:gd name="T43" fmla="*/ 30 h 86"/>
                      <a:gd name="T44" fmla="*/ 126 w 186"/>
                      <a:gd name="T45" fmla="*/ 28 h 86"/>
                      <a:gd name="T46" fmla="*/ 144 w 186"/>
                      <a:gd name="T47" fmla="*/ 26 h 86"/>
                      <a:gd name="T48" fmla="*/ 160 w 186"/>
                      <a:gd name="T49" fmla="*/ 26 h 86"/>
                      <a:gd name="T50" fmla="*/ 168 w 186"/>
                      <a:gd name="T51" fmla="*/ 18 h 86"/>
                      <a:gd name="T52" fmla="*/ 186 w 186"/>
                      <a:gd name="T53" fmla="*/ 1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86">
                        <a:moveTo>
                          <a:pt x="186" y="10"/>
                        </a:moveTo>
                        <a:lnTo>
                          <a:pt x="172" y="6"/>
                        </a:lnTo>
                        <a:lnTo>
                          <a:pt x="162" y="0"/>
                        </a:lnTo>
                        <a:lnTo>
                          <a:pt x="140" y="6"/>
                        </a:lnTo>
                        <a:lnTo>
                          <a:pt x="114" y="6"/>
                        </a:lnTo>
                        <a:lnTo>
                          <a:pt x="82" y="8"/>
                        </a:lnTo>
                        <a:lnTo>
                          <a:pt x="54" y="8"/>
                        </a:lnTo>
                        <a:lnTo>
                          <a:pt x="44" y="0"/>
                        </a:lnTo>
                        <a:lnTo>
                          <a:pt x="30" y="0"/>
                        </a:lnTo>
                        <a:lnTo>
                          <a:pt x="24" y="10"/>
                        </a:lnTo>
                        <a:lnTo>
                          <a:pt x="22" y="22"/>
                        </a:lnTo>
                        <a:lnTo>
                          <a:pt x="16" y="38"/>
                        </a:lnTo>
                        <a:lnTo>
                          <a:pt x="10" y="54"/>
                        </a:lnTo>
                        <a:lnTo>
                          <a:pt x="0" y="66"/>
                        </a:lnTo>
                        <a:lnTo>
                          <a:pt x="10" y="78"/>
                        </a:lnTo>
                        <a:lnTo>
                          <a:pt x="12" y="86"/>
                        </a:lnTo>
                        <a:lnTo>
                          <a:pt x="22" y="72"/>
                        </a:lnTo>
                        <a:lnTo>
                          <a:pt x="40" y="54"/>
                        </a:lnTo>
                        <a:lnTo>
                          <a:pt x="50" y="44"/>
                        </a:lnTo>
                        <a:lnTo>
                          <a:pt x="66" y="36"/>
                        </a:lnTo>
                        <a:lnTo>
                          <a:pt x="82" y="32"/>
                        </a:lnTo>
                        <a:lnTo>
                          <a:pt x="102" y="30"/>
                        </a:lnTo>
                        <a:lnTo>
                          <a:pt x="126" y="28"/>
                        </a:lnTo>
                        <a:lnTo>
                          <a:pt x="144" y="26"/>
                        </a:lnTo>
                        <a:lnTo>
                          <a:pt x="160" y="26"/>
                        </a:lnTo>
                        <a:lnTo>
                          <a:pt x="168" y="18"/>
                        </a:lnTo>
                        <a:lnTo>
                          <a:pt x="186" y="1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00" name="Freeform 52"/>
                  <p:cNvSpPr>
                    <a:spLocks/>
                  </p:cNvSpPr>
                  <p:nvPr/>
                </p:nvSpPr>
                <p:spPr bwMode="auto">
                  <a:xfrm>
                    <a:off x="2855" y="2423"/>
                    <a:ext cx="63" cy="72"/>
                  </a:xfrm>
                  <a:custGeom>
                    <a:avLst/>
                    <a:gdLst>
                      <a:gd name="T0" fmla="*/ 0 w 126"/>
                      <a:gd name="T1" fmla="*/ 143 h 143"/>
                      <a:gd name="T2" fmla="*/ 30 w 126"/>
                      <a:gd name="T3" fmla="*/ 99 h 143"/>
                      <a:gd name="T4" fmla="*/ 58 w 126"/>
                      <a:gd name="T5" fmla="*/ 83 h 143"/>
                      <a:gd name="T6" fmla="*/ 80 w 126"/>
                      <a:gd name="T7" fmla="*/ 73 h 143"/>
                      <a:gd name="T8" fmla="*/ 96 w 126"/>
                      <a:gd name="T9" fmla="*/ 55 h 143"/>
                      <a:gd name="T10" fmla="*/ 110 w 126"/>
                      <a:gd name="T11" fmla="*/ 42 h 143"/>
                      <a:gd name="T12" fmla="*/ 122 w 126"/>
                      <a:gd name="T13" fmla="*/ 30 h 143"/>
                      <a:gd name="T14" fmla="*/ 120 w 126"/>
                      <a:gd name="T15" fmla="*/ 30 h 143"/>
                      <a:gd name="T16" fmla="*/ 126 w 126"/>
                      <a:gd name="T17" fmla="*/ 14 h 143"/>
                      <a:gd name="T18" fmla="*/ 122 w 126"/>
                      <a:gd name="T19" fmla="*/ 6 h 143"/>
                      <a:gd name="T20" fmla="*/ 114 w 126"/>
                      <a:gd name="T21" fmla="*/ 0 h 143"/>
                      <a:gd name="T22" fmla="*/ 112 w 126"/>
                      <a:gd name="T23" fmla="*/ 0 h 143"/>
                      <a:gd name="T24" fmla="*/ 96 w 126"/>
                      <a:gd name="T25" fmla="*/ 4 h 143"/>
                      <a:gd name="T26" fmla="*/ 90 w 126"/>
                      <a:gd name="T27" fmla="*/ 18 h 143"/>
                      <a:gd name="T28" fmla="*/ 82 w 126"/>
                      <a:gd name="T29" fmla="*/ 30 h 143"/>
                      <a:gd name="T30" fmla="*/ 68 w 126"/>
                      <a:gd name="T31" fmla="*/ 40 h 143"/>
                      <a:gd name="T32" fmla="*/ 48 w 126"/>
                      <a:gd name="T33" fmla="*/ 55 h 143"/>
                      <a:gd name="T34" fmla="*/ 36 w 126"/>
                      <a:gd name="T35" fmla="*/ 79 h 143"/>
                      <a:gd name="T36" fmla="*/ 22 w 126"/>
                      <a:gd name="T37" fmla="*/ 103 h 143"/>
                      <a:gd name="T38" fmla="*/ 12 w 126"/>
                      <a:gd name="T39" fmla="*/ 119 h 143"/>
                      <a:gd name="T40" fmla="*/ 0 w 126"/>
                      <a:gd name="T41"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43">
                        <a:moveTo>
                          <a:pt x="0" y="143"/>
                        </a:moveTo>
                        <a:lnTo>
                          <a:pt x="30" y="99"/>
                        </a:lnTo>
                        <a:lnTo>
                          <a:pt x="58" y="83"/>
                        </a:lnTo>
                        <a:lnTo>
                          <a:pt x="80" y="73"/>
                        </a:lnTo>
                        <a:lnTo>
                          <a:pt x="96" y="55"/>
                        </a:lnTo>
                        <a:lnTo>
                          <a:pt x="110" y="42"/>
                        </a:lnTo>
                        <a:lnTo>
                          <a:pt x="122" y="30"/>
                        </a:lnTo>
                        <a:lnTo>
                          <a:pt x="120" y="30"/>
                        </a:lnTo>
                        <a:lnTo>
                          <a:pt x="126" y="14"/>
                        </a:lnTo>
                        <a:lnTo>
                          <a:pt x="122" y="6"/>
                        </a:lnTo>
                        <a:lnTo>
                          <a:pt x="114" y="0"/>
                        </a:lnTo>
                        <a:lnTo>
                          <a:pt x="112" y="0"/>
                        </a:lnTo>
                        <a:lnTo>
                          <a:pt x="96" y="4"/>
                        </a:lnTo>
                        <a:lnTo>
                          <a:pt x="90" y="18"/>
                        </a:lnTo>
                        <a:lnTo>
                          <a:pt x="82" y="30"/>
                        </a:lnTo>
                        <a:lnTo>
                          <a:pt x="68" y="40"/>
                        </a:lnTo>
                        <a:lnTo>
                          <a:pt x="48" y="55"/>
                        </a:lnTo>
                        <a:lnTo>
                          <a:pt x="36" y="79"/>
                        </a:lnTo>
                        <a:lnTo>
                          <a:pt x="22" y="103"/>
                        </a:lnTo>
                        <a:lnTo>
                          <a:pt x="12" y="119"/>
                        </a:lnTo>
                        <a:lnTo>
                          <a:pt x="0" y="143"/>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0501" name="Group 53"/>
                <p:cNvGrpSpPr>
                  <a:grpSpLocks/>
                </p:cNvGrpSpPr>
                <p:nvPr/>
              </p:nvGrpSpPr>
              <p:grpSpPr bwMode="auto">
                <a:xfrm>
                  <a:off x="2609" y="2281"/>
                  <a:ext cx="339" cy="296"/>
                  <a:chOff x="2609" y="2281"/>
                  <a:chExt cx="339" cy="296"/>
                </a:xfrm>
              </p:grpSpPr>
              <p:grpSp>
                <p:nvGrpSpPr>
                  <p:cNvPr id="360502" name="Group 54"/>
                  <p:cNvGrpSpPr>
                    <a:grpSpLocks/>
                  </p:cNvGrpSpPr>
                  <p:nvPr/>
                </p:nvGrpSpPr>
                <p:grpSpPr bwMode="auto">
                  <a:xfrm>
                    <a:off x="2609" y="2281"/>
                    <a:ext cx="339" cy="296"/>
                    <a:chOff x="2609" y="2281"/>
                    <a:chExt cx="339" cy="296"/>
                  </a:xfrm>
                </p:grpSpPr>
                <p:sp>
                  <p:nvSpPr>
                    <p:cNvPr id="360503" name="Freeform 55"/>
                    <p:cNvSpPr>
                      <a:spLocks/>
                    </p:cNvSpPr>
                    <p:nvPr/>
                  </p:nvSpPr>
                  <p:spPr bwMode="auto">
                    <a:xfrm>
                      <a:off x="2609" y="2281"/>
                      <a:ext cx="339" cy="296"/>
                    </a:xfrm>
                    <a:custGeom>
                      <a:avLst/>
                      <a:gdLst>
                        <a:gd name="T0" fmla="*/ 38 w 679"/>
                        <a:gd name="T1" fmla="*/ 500 h 592"/>
                        <a:gd name="T2" fmla="*/ 68 w 679"/>
                        <a:gd name="T3" fmla="*/ 530 h 592"/>
                        <a:gd name="T4" fmla="*/ 92 w 679"/>
                        <a:gd name="T5" fmla="*/ 560 h 592"/>
                        <a:gd name="T6" fmla="*/ 126 w 679"/>
                        <a:gd name="T7" fmla="*/ 578 h 592"/>
                        <a:gd name="T8" fmla="*/ 140 w 679"/>
                        <a:gd name="T9" fmla="*/ 592 h 592"/>
                        <a:gd name="T10" fmla="*/ 146 w 679"/>
                        <a:gd name="T11" fmla="*/ 536 h 592"/>
                        <a:gd name="T12" fmla="*/ 158 w 679"/>
                        <a:gd name="T13" fmla="*/ 484 h 592"/>
                        <a:gd name="T14" fmla="*/ 168 w 679"/>
                        <a:gd name="T15" fmla="*/ 440 h 592"/>
                        <a:gd name="T16" fmla="*/ 174 w 679"/>
                        <a:gd name="T17" fmla="*/ 404 h 592"/>
                        <a:gd name="T18" fmla="*/ 170 w 679"/>
                        <a:gd name="T19" fmla="*/ 358 h 592"/>
                        <a:gd name="T20" fmla="*/ 156 w 679"/>
                        <a:gd name="T21" fmla="*/ 329 h 592"/>
                        <a:gd name="T22" fmla="*/ 140 w 679"/>
                        <a:gd name="T23" fmla="*/ 315 h 592"/>
                        <a:gd name="T24" fmla="*/ 181 w 679"/>
                        <a:gd name="T25" fmla="*/ 321 h 592"/>
                        <a:gd name="T26" fmla="*/ 233 w 679"/>
                        <a:gd name="T27" fmla="*/ 309 h 592"/>
                        <a:gd name="T28" fmla="*/ 265 w 679"/>
                        <a:gd name="T29" fmla="*/ 293 h 592"/>
                        <a:gd name="T30" fmla="*/ 301 w 679"/>
                        <a:gd name="T31" fmla="*/ 279 h 592"/>
                        <a:gd name="T32" fmla="*/ 341 w 679"/>
                        <a:gd name="T33" fmla="*/ 263 h 592"/>
                        <a:gd name="T34" fmla="*/ 377 w 679"/>
                        <a:gd name="T35" fmla="*/ 249 h 592"/>
                        <a:gd name="T36" fmla="*/ 403 w 679"/>
                        <a:gd name="T37" fmla="*/ 231 h 592"/>
                        <a:gd name="T38" fmla="*/ 441 w 679"/>
                        <a:gd name="T39" fmla="*/ 197 h 592"/>
                        <a:gd name="T40" fmla="*/ 441 w 679"/>
                        <a:gd name="T41" fmla="*/ 195 h 592"/>
                        <a:gd name="T42" fmla="*/ 459 w 679"/>
                        <a:gd name="T43" fmla="*/ 159 h 592"/>
                        <a:gd name="T44" fmla="*/ 475 w 679"/>
                        <a:gd name="T45" fmla="*/ 129 h 592"/>
                        <a:gd name="T46" fmla="*/ 507 w 679"/>
                        <a:gd name="T47" fmla="*/ 137 h 592"/>
                        <a:gd name="T48" fmla="*/ 547 w 679"/>
                        <a:gd name="T49" fmla="*/ 159 h 592"/>
                        <a:gd name="T50" fmla="*/ 585 w 679"/>
                        <a:gd name="T51" fmla="*/ 185 h 592"/>
                        <a:gd name="T52" fmla="*/ 613 w 679"/>
                        <a:gd name="T53" fmla="*/ 215 h 592"/>
                        <a:gd name="T54" fmla="*/ 633 w 679"/>
                        <a:gd name="T55" fmla="*/ 251 h 592"/>
                        <a:gd name="T56" fmla="*/ 649 w 679"/>
                        <a:gd name="T57" fmla="*/ 285 h 592"/>
                        <a:gd name="T58" fmla="*/ 657 w 679"/>
                        <a:gd name="T59" fmla="*/ 321 h 592"/>
                        <a:gd name="T60" fmla="*/ 679 w 679"/>
                        <a:gd name="T61" fmla="*/ 350 h 592"/>
                        <a:gd name="T62" fmla="*/ 673 w 679"/>
                        <a:gd name="T63" fmla="*/ 291 h 592"/>
                        <a:gd name="T64" fmla="*/ 661 w 679"/>
                        <a:gd name="T65" fmla="*/ 255 h 592"/>
                        <a:gd name="T66" fmla="*/ 645 w 679"/>
                        <a:gd name="T67" fmla="*/ 215 h 592"/>
                        <a:gd name="T68" fmla="*/ 637 w 679"/>
                        <a:gd name="T69" fmla="*/ 171 h 592"/>
                        <a:gd name="T70" fmla="*/ 603 w 679"/>
                        <a:gd name="T71" fmla="*/ 129 h 592"/>
                        <a:gd name="T72" fmla="*/ 555 w 679"/>
                        <a:gd name="T73" fmla="*/ 76 h 592"/>
                        <a:gd name="T74" fmla="*/ 525 w 679"/>
                        <a:gd name="T75" fmla="*/ 46 h 592"/>
                        <a:gd name="T76" fmla="*/ 501 w 679"/>
                        <a:gd name="T77" fmla="*/ 24 h 592"/>
                        <a:gd name="T78" fmla="*/ 475 w 679"/>
                        <a:gd name="T79" fmla="*/ 12 h 592"/>
                        <a:gd name="T80" fmla="*/ 451 w 679"/>
                        <a:gd name="T81" fmla="*/ 4 h 592"/>
                        <a:gd name="T82" fmla="*/ 415 w 679"/>
                        <a:gd name="T83" fmla="*/ 4 h 592"/>
                        <a:gd name="T84" fmla="*/ 401 w 679"/>
                        <a:gd name="T85" fmla="*/ 4 h 592"/>
                        <a:gd name="T86" fmla="*/ 355 w 679"/>
                        <a:gd name="T87" fmla="*/ 0 h 592"/>
                        <a:gd name="T88" fmla="*/ 293 w 679"/>
                        <a:gd name="T89" fmla="*/ 0 h 592"/>
                        <a:gd name="T90" fmla="*/ 235 w 679"/>
                        <a:gd name="T91" fmla="*/ 16 h 592"/>
                        <a:gd name="T92" fmla="*/ 187 w 679"/>
                        <a:gd name="T93" fmla="*/ 34 h 592"/>
                        <a:gd name="T94" fmla="*/ 144 w 679"/>
                        <a:gd name="T95" fmla="*/ 48 h 592"/>
                        <a:gd name="T96" fmla="*/ 110 w 679"/>
                        <a:gd name="T97" fmla="*/ 64 h 592"/>
                        <a:gd name="T98" fmla="*/ 86 w 679"/>
                        <a:gd name="T99" fmla="*/ 81 h 592"/>
                        <a:gd name="T100" fmla="*/ 66 w 679"/>
                        <a:gd name="T101" fmla="*/ 99 h 592"/>
                        <a:gd name="T102" fmla="*/ 44 w 679"/>
                        <a:gd name="T103" fmla="*/ 123 h 592"/>
                        <a:gd name="T104" fmla="*/ 24 w 679"/>
                        <a:gd name="T105" fmla="*/ 153 h 592"/>
                        <a:gd name="T106" fmla="*/ 8 w 679"/>
                        <a:gd name="T107" fmla="*/ 177 h 592"/>
                        <a:gd name="T108" fmla="*/ 0 w 679"/>
                        <a:gd name="T109" fmla="*/ 209 h 592"/>
                        <a:gd name="T110" fmla="*/ 0 w 679"/>
                        <a:gd name="T111" fmla="*/ 255 h 592"/>
                        <a:gd name="T112" fmla="*/ 0 w 679"/>
                        <a:gd name="T113" fmla="*/ 297 h 592"/>
                        <a:gd name="T114" fmla="*/ 6 w 679"/>
                        <a:gd name="T115" fmla="*/ 338 h 592"/>
                        <a:gd name="T116" fmla="*/ 6 w 679"/>
                        <a:gd name="T117" fmla="*/ 388 h 592"/>
                        <a:gd name="T118" fmla="*/ 8 w 679"/>
                        <a:gd name="T119" fmla="*/ 428 h 592"/>
                        <a:gd name="T120" fmla="*/ 18 w 679"/>
                        <a:gd name="T121" fmla="*/ 454 h 592"/>
                        <a:gd name="T122" fmla="*/ 38 w 679"/>
                        <a:gd name="T123" fmla="*/ 50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79" h="592">
                          <a:moveTo>
                            <a:pt x="38" y="500"/>
                          </a:moveTo>
                          <a:lnTo>
                            <a:pt x="68" y="530"/>
                          </a:lnTo>
                          <a:lnTo>
                            <a:pt x="92" y="560"/>
                          </a:lnTo>
                          <a:lnTo>
                            <a:pt x="126" y="578"/>
                          </a:lnTo>
                          <a:lnTo>
                            <a:pt x="140" y="592"/>
                          </a:lnTo>
                          <a:lnTo>
                            <a:pt x="146" y="536"/>
                          </a:lnTo>
                          <a:lnTo>
                            <a:pt x="158" y="484"/>
                          </a:lnTo>
                          <a:lnTo>
                            <a:pt x="168" y="440"/>
                          </a:lnTo>
                          <a:lnTo>
                            <a:pt x="174" y="404"/>
                          </a:lnTo>
                          <a:lnTo>
                            <a:pt x="170" y="358"/>
                          </a:lnTo>
                          <a:lnTo>
                            <a:pt x="156" y="329"/>
                          </a:lnTo>
                          <a:lnTo>
                            <a:pt x="140" y="315"/>
                          </a:lnTo>
                          <a:lnTo>
                            <a:pt x="181" y="321"/>
                          </a:lnTo>
                          <a:lnTo>
                            <a:pt x="233" y="309"/>
                          </a:lnTo>
                          <a:lnTo>
                            <a:pt x="265" y="293"/>
                          </a:lnTo>
                          <a:lnTo>
                            <a:pt x="301" y="279"/>
                          </a:lnTo>
                          <a:lnTo>
                            <a:pt x="341" y="263"/>
                          </a:lnTo>
                          <a:lnTo>
                            <a:pt x="377" y="249"/>
                          </a:lnTo>
                          <a:lnTo>
                            <a:pt x="403" y="231"/>
                          </a:lnTo>
                          <a:lnTo>
                            <a:pt x="441" y="197"/>
                          </a:lnTo>
                          <a:lnTo>
                            <a:pt x="441" y="195"/>
                          </a:lnTo>
                          <a:lnTo>
                            <a:pt x="459" y="159"/>
                          </a:lnTo>
                          <a:lnTo>
                            <a:pt x="475" y="129"/>
                          </a:lnTo>
                          <a:lnTo>
                            <a:pt x="507" y="137"/>
                          </a:lnTo>
                          <a:lnTo>
                            <a:pt x="547" y="159"/>
                          </a:lnTo>
                          <a:lnTo>
                            <a:pt x="585" y="185"/>
                          </a:lnTo>
                          <a:lnTo>
                            <a:pt x="613" y="215"/>
                          </a:lnTo>
                          <a:lnTo>
                            <a:pt x="633" y="251"/>
                          </a:lnTo>
                          <a:lnTo>
                            <a:pt x="649" y="285"/>
                          </a:lnTo>
                          <a:lnTo>
                            <a:pt x="657" y="321"/>
                          </a:lnTo>
                          <a:lnTo>
                            <a:pt x="679" y="350"/>
                          </a:lnTo>
                          <a:lnTo>
                            <a:pt x="673" y="291"/>
                          </a:lnTo>
                          <a:lnTo>
                            <a:pt x="661" y="255"/>
                          </a:lnTo>
                          <a:lnTo>
                            <a:pt x="645" y="215"/>
                          </a:lnTo>
                          <a:lnTo>
                            <a:pt x="637" y="171"/>
                          </a:lnTo>
                          <a:lnTo>
                            <a:pt x="603" y="129"/>
                          </a:lnTo>
                          <a:lnTo>
                            <a:pt x="555" y="76"/>
                          </a:lnTo>
                          <a:lnTo>
                            <a:pt x="525" y="46"/>
                          </a:lnTo>
                          <a:lnTo>
                            <a:pt x="501" y="24"/>
                          </a:lnTo>
                          <a:lnTo>
                            <a:pt x="475" y="12"/>
                          </a:lnTo>
                          <a:lnTo>
                            <a:pt x="451" y="4"/>
                          </a:lnTo>
                          <a:lnTo>
                            <a:pt x="415" y="4"/>
                          </a:lnTo>
                          <a:lnTo>
                            <a:pt x="401" y="4"/>
                          </a:lnTo>
                          <a:lnTo>
                            <a:pt x="355" y="0"/>
                          </a:lnTo>
                          <a:lnTo>
                            <a:pt x="293" y="0"/>
                          </a:lnTo>
                          <a:lnTo>
                            <a:pt x="235" y="16"/>
                          </a:lnTo>
                          <a:lnTo>
                            <a:pt x="187" y="34"/>
                          </a:lnTo>
                          <a:lnTo>
                            <a:pt x="144" y="48"/>
                          </a:lnTo>
                          <a:lnTo>
                            <a:pt x="110" y="64"/>
                          </a:lnTo>
                          <a:lnTo>
                            <a:pt x="86" y="81"/>
                          </a:lnTo>
                          <a:lnTo>
                            <a:pt x="66" y="99"/>
                          </a:lnTo>
                          <a:lnTo>
                            <a:pt x="44" y="123"/>
                          </a:lnTo>
                          <a:lnTo>
                            <a:pt x="24" y="153"/>
                          </a:lnTo>
                          <a:lnTo>
                            <a:pt x="8" y="177"/>
                          </a:lnTo>
                          <a:lnTo>
                            <a:pt x="0" y="209"/>
                          </a:lnTo>
                          <a:lnTo>
                            <a:pt x="0" y="255"/>
                          </a:lnTo>
                          <a:lnTo>
                            <a:pt x="0" y="297"/>
                          </a:lnTo>
                          <a:lnTo>
                            <a:pt x="6" y="338"/>
                          </a:lnTo>
                          <a:lnTo>
                            <a:pt x="6" y="388"/>
                          </a:lnTo>
                          <a:lnTo>
                            <a:pt x="8" y="428"/>
                          </a:lnTo>
                          <a:lnTo>
                            <a:pt x="18" y="454"/>
                          </a:lnTo>
                          <a:lnTo>
                            <a:pt x="38" y="50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04" name="Freeform 56"/>
                    <p:cNvSpPr>
                      <a:spLocks/>
                    </p:cNvSpPr>
                    <p:nvPr/>
                  </p:nvSpPr>
                  <p:spPr bwMode="auto">
                    <a:xfrm>
                      <a:off x="2624" y="2288"/>
                      <a:ext cx="207" cy="263"/>
                    </a:xfrm>
                    <a:custGeom>
                      <a:avLst/>
                      <a:gdLst>
                        <a:gd name="T0" fmla="*/ 281 w 415"/>
                        <a:gd name="T1" fmla="*/ 4 h 526"/>
                        <a:gd name="T2" fmla="*/ 327 w 415"/>
                        <a:gd name="T3" fmla="*/ 0 h 526"/>
                        <a:gd name="T4" fmla="*/ 375 w 415"/>
                        <a:gd name="T5" fmla="*/ 12 h 526"/>
                        <a:gd name="T6" fmla="*/ 403 w 415"/>
                        <a:gd name="T7" fmla="*/ 56 h 526"/>
                        <a:gd name="T8" fmla="*/ 415 w 415"/>
                        <a:gd name="T9" fmla="*/ 93 h 526"/>
                        <a:gd name="T10" fmla="*/ 395 w 415"/>
                        <a:gd name="T11" fmla="*/ 143 h 526"/>
                        <a:gd name="T12" fmla="*/ 359 w 415"/>
                        <a:gd name="T13" fmla="*/ 187 h 526"/>
                        <a:gd name="T14" fmla="*/ 317 w 415"/>
                        <a:gd name="T15" fmla="*/ 219 h 526"/>
                        <a:gd name="T16" fmla="*/ 257 w 415"/>
                        <a:gd name="T17" fmla="*/ 239 h 526"/>
                        <a:gd name="T18" fmla="*/ 209 w 415"/>
                        <a:gd name="T19" fmla="*/ 257 h 526"/>
                        <a:gd name="T20" fmla="*/ 179 w 415"/>
                        <a:gd name="T21" fmla="*/ 263 h 526"/>
                        <a:gd name="T22" fmla="*/ 201 w 415"/>
                        <a:gd name="T23" fmla="*/ 269 h 526"/>
                        <a:gd name="T24" fmla="*/ 159 w 415"/>
                        <a:gd name="T25" fmla="*/ 287 h 526"/>
                        <a:gd name="T26" fmla="*/ 102 w 415"/>
                        <a:gd name="T27" fmla="*/ 287 h 526"/>
                        <a:gd name="T28" fmla="*/ 108 w 415"/>
                        <a:gd name="T29" fmla="*/ 326 h 526"/>
                        <a:gd name="T30" fmla="*/ 116 w 415"/>
                        <a:gd name="T31" fmla="*/ 394 h 526"/>
                        <a:gd name="T32" fmla="*/ 122 w 415"/>
                        <a:gd name="T33" fmla="*/ 452 h 526"/>
                        <a:gd name="T34" fmla="*/ 102 w 415"/>
                        <a:gd name="T35" fmla="*/ 522 h 526"/>
                        <a:gd name="T36" fmla="*/ 80 w 415"/>
                        <a:gd name="T37" fmla="*/ 512 h 526"/>
                        <a:gd name="T38" fmla="*/ 12 w 415"/>
                        <a:gd name="T39" fmla="*/ 456 h 526"/>
                        <a:gd name="T40" fmla="*/ 34 w 415"/>
                        <a:gd name="T41" fmla="*/ 416 h 526"/>
                        <a:gd name="T42" fmla="*/ 30 w 415"/>
                        <a:gd name="T43" fmla="*/ 368 h 526"/>
                        <a:gd name="T44" fmla="*/ 36 w 415"/>
                        <a:gd name="T45" fmla="*/ 362 h 526"/>
                        <a:gd name="T46" fmla="*/ 40 w 415"/>
                        <a:gd name="T47" fmla="*/ 328 h 526"/>
                        <a:gd name="T48" fmla="*/ 0 w 415"/>
                        <a:gd name="T49" fmla="*/ 243 h 526"/>
                        <a:gd name="T50" fmla="*/ 6 w 415"/>
                        <a:gd name="T51" fmla="*/ 229 h 526"/>
                        <a:gd name="T52" fmla="*/ 64 w 415"/>
                        <a:gd name="T53" fmla="*/ 225 h 526"/>
                        <a:gd name="T54" fmla="*/ 76 w 415"/>
                        <a:gd name="T55" fmla="*/ 199 h 526"/>
                        <a:gd name="T56" fmla="*/ 24 w 415"/>
                        <a:gd name="T57" fmla="*/ 165 h 526"/>
                        <a:gd name="T58" fmla="*/ 104 w 415"/>
                        <a:gd name="T59" fmla="*/ 187 h 526"/>
                        <a:gd name="T60" fmla="*/ 167 w 415"/>
                        <a:gd name="T61" fmla="*/ 193 h 526"/>
                        <a:gd name="T62" fmla="*/ 213 w 415"/>
                        <a:gd name="T63" fmla="*/ 185 h 526"/>
                        <a:gd name="T64" fmla="*/ 243 w 415"/>
                        <a:gd name="T65" fmla="*/ 165 h 526"/>
                        <a:gd name="T66" fmla="*/ 177 w 415"/>
                        <a:gd name="T67" fmla="*/ 155 h 526"/>
                        <a:gd name="T68" fmla="*/ 106 w 415"/>
                        <a:gd name="T69" fmla="*/ 155 h 526"/>
                        <a:gd name="T70" fmla="*/ 100 w 415"/>
                        <a:gd name="T71" fmla="*/ 143 h 526"/>
                        <a:gd name="T72" fmla="*/ 48 w 415"/>
                        <a:gd name="T73" fmla="*/ 135 h 526"/>
                        <a:gd name="T74" fmla="*/ 66 w 415"/>
                        <a:gd name="T75" fmla="*/ 125 h 526"/>
                        <a:gd name="T76" fmla="*/ 108 w 415"/>
                        <a:gd name="T77" fmla="*/ 111 h 526"/>
                        <a:gd name="T78" fmla="*/ 96 w 415"/>
                        <a:gd name="T79" fmla="*/ 107 h 526"/>
                        <a:gd name="T80" fmla="*/ 114 w 415"/>
                        <a:gd name="T81" fmla="*/ 81 h 526"/>
                        <a:gd name="T82" fmla="*/ 132 w 415"/>
                        <a:gd name="T83" fmla="*/ 75 h 526"/>
                        <a:gd name="T84" fmla="*/ 193 w 415"/>
                        <a:gd name="T85" fmla="*/ 87 h 526"/>
                        <a:gd name="T86" fmla="*/ 239 w 415"/>
                        <a:gd name="T87" fmla="*/ 89 h 526"/>
                        <a:gd name="T88" fmla="*/ 279 w 415"/>
                        <a:gd name="T89" fmla="*/ 79 h 526"/>
                        <a:gd name="T90" fmla="*/ 305 w 415"/>
                        <a:gd name="T91" fmla="*/ 65 h 526"/>
                        <a:gd name="T92" fmla="*/ 253 w 415"/>
                        <a:gd name="T93" fmla="*/ 62 h 526"/>
                        <a:gd name="T94" fmla="*/ 267 w 415"/>
                        <a:gd name="T95" fmla="*/ 54 h 526"/>
                        <a:gd name="T96" fmla="*/ 315 w 415"/>
                        <a:gd name="T97" fmla="*/ 44 h 526"/>
                        <a:gd name="T98" fmla="*/ 305 w 415"/>
                        <a:gd name="T99" fmla="*/ 36 h 526"/>
                        <a:gd name="T100" fmla="*/ 329 w 415"/>
                        <a:gd name="T101" fmla="*/ 16 h 526"/>
                        <a:gd name="T102" fmla="*/ 275 w 415"/>
                        <a:gd name="T103" fmla="*/ 18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15" h="526">
                          <a:moveTo>
                            <a:pt x="257" y="16"/>
                          </a:moveTo>
                          <a:lnTo>
                            <a:pt x="281" y="4"/>
                          </a:lnTo>
                          <a:lnTo>
                            <a:pt x="305" y="0"/>
                          </a:lnTo>
                          <a:lnTo>
                            <a:pt x="327" y="0"/>
                          </a:lnTo>
                          <a:lnTo>
                            <a:pt x="359" y="6"/>
                          </a:lnTo>
                          <a:lnTo>
                            <a:pt x="375" y="12"/>
                          </a:lnTo>
                          <a:lnTo>
                            <a:pt x="389" y="30"/>
                          </a:lnTo>
                          <a:lnTo>
                            <a:pt x="403" y="56"/>
                          </a:lnTo>
                          <a:lnTo>
                            <a:pt x="415" y="73"/>
                          </a:lnTo>
                          <a:lnTo>
                            <a:pt x="415" y="93"/>
                          </a:lnTo>
                          <a:lnTo>
                            <a:pt x="413" y="115"/>
                          </a:lnTo>
                          <a:lnTo>
                            <a:pt x="395" y="143"/>
                          </a:lnTo>
                          <a:lnTo>
                            <a:pt x="379" y="167"/>
                          </a:lnTo>
                          <a:lnTo>
                            <a:pt x="359" y="187"/>
                          </a:lnTo>
                          <a:lnTo>
                            <a:pt x="335" y="205"/>
                          </a:lnTo>
                          <a:lnTo>
                            <a:pt x="317" y="219"/>
                          </a:lnTo>
                          <a:lnTo>
                            <a:pt x="287" y="227"/>
                          </a:lnTo>
                          <a:lnTo>
                            <a:pt x="257" y="239"/>
                          </a:lnTo>
                          <a:lnTo>
                            <a:pt x="231" y="249"/>
                          </a:lnTo>
                          <a:lnTo>
                            <a:pt x="209" y="257"/>
                          </a:lnTo>
                          <a:lnTo>
                            <a:pt x="191" y="257"/>
                          </a:lnTo>
                          <a:lnTo>
                            <a:pt x="179" y="263"/>
                          </a:lnTo>
                          <a:lnTo>
                            <a:pt x="173" y="269"/>
                          </a:lnTo>
                          <a:lnTo>
                            <a:pt x="201" y="269"/>
                          </a:lnTo>
                          <a:lnTo>
                            <a:pt x="183" y="279"/>
                          </a:lnTo>
                          <a:lnTo>
                            <a:pt x="159" y="287"/>
                          </a:lnTo>
                          <a:lnTo>
                            <a:pt x="126" y="287"/>
                          </a:lnTo>
                          <a:lnTo>
                            <a:pt x="102" y="287"/>
                          </a:lnTo>
                          <a:lnTo>
                            <a:pt x="94" y="293"/>
                          </a:lnTo>
                          <a:lnTo>
                            <a:pt x="108" y="326"/>
                          </a:lnTo>
                          <a:lnTo>
                            <a:pt x="116" y="362"/>
                          </a:lnTo>
                          <a:lnTo>
                            <a:pt x="116" y="394"/>
                          </a:lnTo>
                          <a:lnTo>
                            <a:pt x="116" y="428"/>
                          </a:lnTo>
                          <a:lnTo>
                            <a:pt x="122" y="452"/>
                          </a:lnTo>
                          <a:lnTo>
                            <a:pt x="114" y="484"/>
                          </a:lnTo>
                          <a:lnTo>
                            <a:pt x="102" y="522"/>
                          </a:lnTo>
                          <a:lnTo>
                            <a:pt x="90" y="526"/>
                          </a:lnTo>
                          <a:lnTo>
                            <a:pt x="80" y="512"/>
                          </a:lnTo>
                          <a:lnTo>
                            <a:pt x="46" y="476"/>
                          </a:lnTo>
                          <a:lnTo>
                            <a:pt x="12" y="456"/>
                          </a:lnTo>
                          <a:lnTo>
                            <a:pt x="50" y="456"/>
                          </a:lnTo>
                          <a:lnTo>
                            <a:pt x="34" y="416"/>
                          </a:lnTo>
                          <a:lnTo>
                            <a:pt x="14" y="398"/>
                          </a:lnTo>
                          <a:lnTo>
                            <a:pt x="30" y="368"/>
                          </a:lnTo>
                          <a:lnTo>
                            <a:pt x="20" y="358"/>
                          </a:lnTo>
                          <a:lnTo>
                            <a:pt x="36" y="362"/>
                          </a:lnTo>
                          <a:lnTo>
                            <a:pt x="18" y="326"/>
                          </a:lnTo>
                          <a:lnTo>
                            <a:pt x="40" y="328"/>
                          </a:lnTo>
                          <a:lnTo>
                            <a:pt x="4" y="283"/>
                          </a:lnTo>
                          <a:lnTo>
                            <a:pt x="0" y="243"/>
                          </a:lnTo>
                          <a:lnTo>
                            <a:pt x="18" y="257"/>
                          </a:lnTo>
                          <a:lnTo>
                            <a:pt x="6" y="229"/>
                          </a:lnTo>
                          <a:lnTo>
                            <a:pt x="48" y="233"/>
                          </a:lnTo>
                          <a:lnTo>
                            <a:pt x="64" y="225"/>
                          </a:lnTo>
                          <a:lnTo>
                            <a:pt x="46" y="203"/>
                          </a:lnTo>
                          <a:lnTo>
                            <a:pt x="76" y="199"/>
                          </a:lnTo>
                          <a:lnTo>
                            <a:pt x="48" y="183"/>
                          </a:lnTo>
                          <a:lnTo>
                            <a:pt x="24" y="165"/>
                          </a:lnTo>
                          <a:lnTo>
                            <a:pt x="72" y="179"/>
                          </a:lnTo>
                          <a:lnTo>
                            <a:pt x="104" y="187"/>
                          </a:lnTo>
                          <a:lnTo>
                            <a:pt x="132" y="189"/>
                          </a:lnTo>
                          <a:lnTo>
                            <a:pt x="167" y="193"/>
                          </a:lnTo>
                          <a:lnTo>
                            <a:pt x="201" y="191"/>
                          </a:lnTo>
                          <a:lnTo>
                            <a:pt x="213" y="185"/>
                          </a:lnTo>
                          <a:lnTo>
                            <a:pt x="203" y="171"/>
                          </a:lnTo>
                          <a:lnTo>
                            <a:pt x="243" y="165"/>
                          </a:lnTo>
                          <a:lnTo>
                            <a:pt x="209" y="159"/>
                          </a:lnTo>
                          <a:lnTo>
                            <a:pt x="177" y="155"/>
                          </a:lnTo>
                          <a:lnTo>
                            <a:pt x="142" y="155"/>
                          </a:lnTo>
                          <a:lnTo>
                            <a:pt x="106" y="155"/>
                          </a:lnTo>
                          <a:lnTo>
                            <a:pt x="132" y="135"/>
                          </a:lnTo>
                          <a:lnTo>
                            <a:pt x="100" y="143"/>
                          </a:lnTo>
                          <a:lnTo>
                            <a:pt x="72" y="139"/>
                          </a:lnTo>
                          <a:lnTo>
                            <a:pt x="48" y="135"/>
                          </a:lnTo>
                          <a:lnTo>
                            <a:pt x="34" y="133"/>
                          </a:lnTo>
                          <a:lnTo>
                            <a:pt x="66" y="125"/>
                          </a:lnTo>
                          <a:lnTo>
                            <a:pt x="90" y="119"/>
                          </a:lnTo>
                          <a:lnTo>
                            <a:pt x="108" y="111"/>
                          </a:lnTo>
                          <a:lnTo>
                            <a:pt x="118" y="107"/>
                          </a:lnTo>
                          <a:lnTo>
                            <a:pt x="96" y="107"/>
                          </a:lnTo>
                          <a:lnTo>
                            <a:pt x="136" y="87"/>
                          </a:lnTo>
                          <a:lnTo>
                            <a:pt x="114" y="81"/>
                          </a:lnTo>
                          <a:lnTo>
                            <a:pt x="96" y="81"/>
                          </a:lnTo>
                          <a:lnTo>
                            <a:pt x="132" y="75"/>
                          </a:lnTo>
                          <a:lnTo>
                            <a:pt x="173" y="79"/>
                          </a:lnTo>
                          <a:lnTo>
                            <a:pt x="193" y="87"/>
                          </a:lnTo>
                          <a:lnTo>
                            <a:pt x="217" y="89"/>
                          </a:lnTo>
                          <a:lnTo>
                            <a:pt x="239" y="89"/>
                          </a:lnTo>
                          <a:lnTo>
                            <a:pt x="263" y="87"/>
                          </a:lnTo>
                          <a:lnTo>
                            <a:pt x="279" y="79"/>
                          </a:lnTo>
                          <a:lnTo>
                            <a:pt x="295" y="71"/>
                          </a:lnTo>
                          <a:lnTo>
                            <a:pt x="305" y="65"/>
                          </a:lnTo>
                          <a:lnTo>
                            <a:pt x="281" y="65"/>
                          </a:lnTo>
                          <a:lnTo>
                            <a:pt x="253" y="62"/>
                          </a:lnTo>
                          <a:lnTo>
                            <a:pt x="215" y="60"/>
                          </a:lnTo>
                          <a:lnTo>
                            <a:pt x="267" y="54"/>
                          </a:lnTo>
                          <a:lnTo>
                            <a:pt x="295" y="48"/>
                          </a:lnTo>
                          <a:lnTo>
                            <a:pt x="315" y="44"/>
                          </a:lnTo>
                          <a:lnTo>
                            <a:pt x="329" y="34"/>
                          </a:lnTo>
                          <a:lnTo>
                            <a:pt x="305" y="36"/>
                          </a:lnTo>
                          <a:lnTo>
                            <a:pt x="317" y="20"/>
                          </a:lnTo>
                          <a:lnTo>
                            <a:pt x="329" y="16"/>
                          </a:lnTo>
                          <a:lnTo>
                            <a:pt x="299" y="16"/>
                          </a:lnTo>
                          <a:lnTo>
                            <a:pt x="275" y="18"/>
                          </a:lnTo>
                          <a:lnTo>
                            <a:pt x="257" y="16"/>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0505" name="Freeform 57"/>
                  <p:cNvSpPr>
                    <a:spLocks/>
                  </p:cNvSpPr>
                  <p:nvPr/>
                </p:nvSpPr>
                <p:spPr bwMode="auto">
                  <a:xfrm>
                    <a:off x="2834" y="2286"/>
                    <a:ext cx="58" cy="68"/>
                  </a:xfrm>
                  <a:custGeom>
                    <a:avLst/>
                    <a:gdLst>
                      <a:gd name="T0" fmla="*/ 0 w 116"/>
                      <a:gd name="T1" fmla="*/ 0 h 135"/>
                      <a:gd name="T2" fmla="*/ 24 w 116"/>
                      <a:gd name="T3" fmla="*/ 28 h 135"/>
                      <a:gd name="T4" fmla="*/ 38 w 116"/>
                      <a:gd name="T5" fmla="*/ 38 h 135"/>
                      <a:gd name="T6" fmla="*/ 54 w 116"/>
                      <a:gd name="T7" fmla="*/ 52 h 135"/>
                      <a:gd name="T8" fmla="*/ 72 w 116"/>
                      <a:gd name="T9" fmla="*/ 60 h 135"/>
                      <a:gd name="T10" fmla="*/ 94 w 116"/>
                      <a:gd name="T11" fmla="*/ 69 h 135"/>
                      <a:gd name="T12" fmla="*/ 66 w 116"/>
                      <a:gd name="T13" fmla="*/ 64 h 135"/>
                      <a:gd name="T14" fmla="*/ 46 w 116"/>
                      <a:gd name="T15" fmla="*/ 58 h 135"/>
                      <a:gd name="T16" fmla="*/ 38 w 116"/>
                      <a:gd name="T17" fmla="*/ 62 h 135"/>
                      <a:gd name="T18" fmla="*/ 52 w 116"/>
                      <a:gd name="T19" fmla="*/ 79 h 135"/>
                      <a:gd name="T20" fmla="*/ 62 w 116"/>
                      <a:gd name="T21" fmla="*/ 99 h 135"/>
                      <a:gd name="T22" fmla="*/ 86 w 116"/>
                      <a:gd name="T23" fmla="*/ 113 h 135"/>
                      <a:gd name="T24" fmla="*/ 116 w 116"/>
                      <a:gd name="T25" fmla="*/ 135 h 135"/>
                      <a:gd name="T26" fmla="*/ 76 w 116"/>
                      <a:gd name="T27" fmla="*/ 115 h 135"/>
                      <a:gd name="T28" fmla="*/ 54 w 116"/>
                      <a:gd name="T29" fmla="*/ 103 h 135"/>
                      <a:gd name="T30" fmla="*/ 32 w 116"/>
                      <a:gd name="T31" fmla="*/ 95 h 135"/>
                      <a:gd name="T32" fmla="*/ 18 w 116"/>
                      <a:gd name="T33" fmla="*/ 77 h 135"/>
                      <a:gd name="T34" fmla="*/ 18 w 116"/>
                      <a:gd name="T35" fmla="*/ 54 h 135"/>
                      <a:gd name="T36" fmla="*/ 6 w 116"/>
                      <a:gd name="T37" fmla="*/ 32 h 135"/>
                      <a:gd name="T38" fmla="*/ 0 w 116"/>
                      <a:gd name="T3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35">
                        <a:moveTo>
                          <a:pt x="0" y="0"/>
                        </a:moveTo>
                        <a:lnTo>
                          <a:pt x="24" y="28"/>
                        </a:lnTo>
                        <a:lnTo>
                          <a:pt x="38" y="38"/>
                        </a:lnTo>
                        <a:lnTo>
                          <a:pt x="54" y="52"/>
                        </a:lnTo>
                        <a:lnTo>
                          <a:pt x="72" y="60"/>
                        </a:lnTo>
                        <a:lnTo>
                          <a:pt x="94" y="69"/>
                        </a:lnTo>
                        <a:lnTo>
                          <a:pt x="66" y="64"/>
                        </a:lnTo>
                        <a:lnTo>
                          <a:pt x="46" y="58"/>
                        </a:lnTo>
                        <a:lnTo>
                          <a:pt x="38" y="62"/>
                        </a:lnTo>
                        <a:lnTo>
                          <a:pt x="52" y="79"/>
                        </a:lnTo>
                        <a:lnTo>
                          <a:pt x="62" y="99"/>
                        </a:lnTo>
                        <a:lnTo>
                          <a:pt x="86" y="113"/>
                        </a:lnTo>
                        <a:lnTo>
                          <a:pt x="116" y="135"/>
                        </a:lnTo>
                        <a:lnTo>
                          <a:pt x="76" y="115"/>
                        </a:lnTo>
                        <a:lnTo>
                          <a:pt x="54" y="103"/>
                        </a:lnTo>
                        <a:lnTo>
                          <a:pt x="32" y="95"/>
                        </a:lnTo>
                        <a:lnTo>
                          <a:pt x="18" y="77"/>
                        </a:lnTo>
                        <a:lnTo>
                          <a:pt x="18" y="54"/>
                        </a:lnTo>
                        <a:lnTo>
                          <a:pt x="6" y="32"/>
                        </a:lnTo>
                        <a:lnTo>
                          <a:pt x="0"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grpSp>
      <p:sp>
        <p:nvSpPr>
          <p:cNvPr id="360506" name="Freeform 58"/>
          <p:cNvSpPr>
            <a:spLocks/>
          </p:cNvSpPr>
          <p:nvPr/>
        </p:nvSpPr>
        <p:spPr bwMode="auto">
          <a:xfrm>
            <a:off x="1584325" y="5410200"/>
            <a:ext cx="5807075" cy="1030288"/>
          </a:xfrm>
          <a:custGeom>
            <a:avLst/>
            <a:gdLst>
              <a:gd name="T0" fmla="*/ 926 w 7316"/>
              <a:gd name="T1" fmla="*/ 0 h 1299"/>
              <a:gd name="T2" fmla="*/ 0 w 7316"/>
              <a:gd name="T3" fmla="*/ 1299 h 1299"/>
              <a:gd name="T4" fmla="*/ 7316 w 7316"/>
              <a:gd name="T5" fmla="*/ 1299 h 1299"/>
              <a:gd name="T6" fmla="*/ 6655 w 7316"/>
              <a:gd name="T7" fmla="*/ 0 h 1299"/>
              <a:gd name="T8" fmla="*/ 926 w 7316"/>
              <a:gd name="T9" fmla="*/ 0 h 1299"/>
            </a:gdLst>
            <a:ahLst/>
            <a:cxnLst>
              <a:cxn ang="0">
                <a:pos x="T0" y="T1"/>
              </a:cxn>
              <a:cxn ang="0">
                <a:pos x="T2" y="T3"/>
              </a:cxn>
              <a:cxn ang="0">
                <a:pos x="T4" y="T5"/>
              </a:cxn>
              <a:cxn ang="0">
                <a:pos x="T6" y="T7"/>
              </a:cxn>
              <a:cxn ang="0">
                <a:pos x="T8" y="T9"/>
              </a:cxn>
            </a:cxnLst>
            <a:rect l="0" t="0" r="r" b="b"/>
            <a:pathLst>
              <a:path w="7316" h="1299">
                <a:moveTo>
                  <a:pt x="926" y="0"/>
                </a:moveTo>
                <a:lnTo>
                  <a:pt x="0" y="1299"/>
                </a:lnTo>
                <a:lnTo>
                  <a:pt x="7316" y="1299"/>
                </a:lnTo>
                <a:lnTo>
                  <a:pt x="6655" y="0"/>
                </a:lnTo>
                <a:lnTo>
                  <a:pt x="926" y="0"/>
                </a:lnTo>
                <a:close/>
              </a:path>
            </a:pathLst>
          </a:custGeom>
          <a:solidFill>
            <a:srgbClr val="3F1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0507" name="Group 59"/>
          <p:cNvGrpSpPr>
            <a:grpSpLocks/>
          </p:cNvGrpSpPr>
          <p:nvPr/>
        </p:nvGrpSpPr>
        <p:grpSpPr bwMode="auto">
          <a:xfrm>
            <a:off x="3624263" y="5192713"/>
            <a:ext cx="279400" cy="287337"/>
            <a:chOff x="2283" y="3133"/>
            <a:chExt cx="176" cy="181"/>
          </a:xfrm>
        </p:grpSpPr>
        <p:sp>
          <p:nvSpPr>
            <p:cNvPr id="360508" name="Freeform 60"/>
            <p:cNvSpPr>
              <a:spLocks/>
            </p:cNvSpPr>
            <p:nvPr/>
          </p:nvSpPr>
          <p:spPr bwMode="auto">
            <a:xfrm>
              <a:off x="2283" y="3133"/>
              <a:ext cx="175" cy="181"/>
            </a:xfrm>
            <a:custGeom>
              <a:avLst/>
              <a:gdLst>
                <a:gd name="T0" fmla="*/ 58 w 351"/>
                <a:gd name="T1" fmla="*/ 56 h 363"/>
                <a:gd name="T2" fmla="*/ 110 w 351"/>
                <a:gd name="T3" fmla="*/ 8 h 363"/>
                <a:gd name="T4" fmla="*/ 140 w 351"/>
                <a:gd name="T5" fmla="*/ 0 h 363"/>
                <a:gd name="T6" fmla="*/ 202 w 351"/>
                <a:gd name="T7" fmla="*/ 8 h 363"/>
                <a:gd name="T8" fmla="*/ 266 w 351"/>
                <a:gd name="T9" fmla="*/ 18 h 363"/>
                <a:gd name="T10" fmla="*/ 308 w 351"/>
                <a:gd name="T11" fmla="*/ 28 h 363"/>
                <a:gd name="T12" fmla="*/ 321 w 351"/>
                <a:gd name="T13" fmla="*/ 38 h 363"/>
                <a:gd name="T14" fmla="*/ 329 w 351"/>
                <a:gd name="T15" fmla="*/ 60 h 363"/>
                <a:gd name="T16" fmla="*/ 331 w 351"/>
                <a:gd name="T17" fmla="*/ 74 h 363"/>
                <a:gd name="T18" fmla="*/ 321 w 351"/>
                <a:gd name="T19" fmla="*/ 88 h 363"/>
                <a:gd name="T20" fmla="*/ 333 w 351"/>
                <a:gd name="T21" fmla="*/ 102 h 363"/>
                <a:gd name="T22" fmla="*/ 339 w 351"/>
                <a:gd name="T23" fmla="*/ 122 h 363"/>
                <a:gd name="T24" fmla="*/ 335 w 351"/>
                <a:gd name="T25" fmla="*/ 134 h 363"/>
                <a:gd name="T26" fmla="*/ 345 w 351"/>
                <a:gd name="T27" fmla="*/ 148 h 363"/>
                <a:gd name="T28" fmla="*/ 349 w 351"/>
                <a:gd name="T29" fmla="*/ 164 h 363"/>
                <a:gd name="T30" fmla="*/ 347 w 351"/>
                <a:gd name="T31" fmla="*/ 182 h 363"/>
                <a:gd name="T32" fmla="*/ 335 w 351"/>
                <a:gd name="T33" fmla="*/ 201 h 363"/>
                <a:gd name="T34" fmla="*/ 345 w 351"/>
                <a:gd name="T35" fmla="*/ 221 h 363"/>
                <a:gd name="T36" fmla="*/ 351 w 351"/>
                <a:gd name="T37" fmla="*/ 245 h 363"/>
                <a:gd name="T38" fmla="*/ 343 w 351"/>
                <a:gd name="T39" fmla="*/ 269 h 363"/>
                <a:gd name="T40" fmla="*/ 329 w 351"/>
                <a:gd name="T41" fmla="*/ 281 h 363"/>
                <a:gd name="T42" fmla="*/ 329 w 351"/>
                <a:gd name="T43" fmla="*/ 321 h 363"/>
                <a:gd name="T44" fmla="*/ 315 w 351"/>
                <a:gd name="T45" fmla="*/ 343 h 363"/>
                <a:gd name="T46" fmla="*/ 286 w 351"/>
                <a:gd name="T47" fmla="*/ 353 h 363"/>
                <a:gd name="T48" fmla="*/ 156 w 351"/>
                <a:gd name="T49" fmla="*/ 363 h 363"/>
                <a:gd name="T50" fmla="*/ 92 w 351"/>
                <a:gd name="T51" fmla="*/ 339 h 363"/>
                <a:gd name="T52" fmla="*/ 14 w 351"/>
                <a:gd name="T53" fmla="*/ 251 h 363"/>
                <a:gd name="T54" fmla="*/ 2 w 351"/>
                <a:gd name="T55" fmla="*/ 213 h 363"/>
                <a:gd name="T56" fmla="*/ 0 w 351"/>
                <a:gd name="T57" fmla="*/ 184 h 363"/>
                <a:gd name="T58" fmla="*/ 4 w 351"/>
                <a:gd name="T59" fmla="*/ 156 h 363"/>
                <a:gd name="T60" fmla="*/ 16 w 351"/>
                <a:gd name="T61" fmla="*/ 112 h 363"/>
                <a:gd name="T62" fmla="*/ 30 w 351"/>
                <a:gd name="T63" fmla="*/ 90 h 363"/>
                <a:gd name="T64" fmla="*/ 58 w 351"/>
                <a:gd name="T65" fmla="*/ 56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1" h="363">
                  <a:moveTo>
                    <a:pt x="58" y="56"/>
                  </a:moveTo>
                  <a:lnTo>
                    <a:pt x="110" y="8"/>
                  </a:lnTo>
                  <a:lnTo>
                    <a:pt x="140" y="0"/>
                  </a:lnTo>
                  <a:lnTo>
                    <a:pt x="202" y="8"/>
                  </a:lnTo>
                  <a:lnTo>
                    <a:pt x="266" y="18"/>
                  </a:lnTo>
                  <a:lnTo>
                    <a:pt x="308" y="28"/>
                  </a:lnTo>
                  <a:lnTo>
                    <a:pt x="321" y="38"/>
                  </a:lnTo>
                  <a:lnTo>
                    <a:pt x="329" y="60"/>
                  </a:lnTo>
                  <a:lnTo>
                    <a:pt x="331" y="74"/>
                  </a:lnTo>
                  <a:lnTo>
                    <a:pt x="321" y="88"/>
                  </a:lnTo>
                  <a:lnTo>
                    <a:pt x="333" y="102"/>
                  </a:lnTo>
                  <a:lnTo>
                    <a:pt x="339" y="122"/>
                  </a:lnTo>
                  <a:lnTo>
                    <a:pt x="335" y="134"/>
                  </a:lnTo>
                  <a:lnTo>
                    <a:pt x="345" y="148"/>
                  </a:lnTo>
                  <a:lnTo>
                    <a:pt x="349" y="164"/>
                  </a:lnTo>
                  <a:lnTo>
                    <a:pt x="347" y="182"/>
                  </a:lnTo>
                  <a:lnTo>
                    <a:pt x="335" y="201"/>
                  </a:lnTo>
                  <a:lnTo>
                    <a:pt x="345" y="221"/>
                  </a:lnTo>
                  <a:lnTo>
                    <a:pt x="351" y="245"/>
                  </a:lnTo>
                  <a:lnTo>
                    <a:pt x="343" y="269"/>
                  </a:lnTo>
                  <a:lnTo>
                    <a:pt x="329" y="281"/>
                  </a:lnTo>
                  <a:lnTo>
                    <a:pt x="329" y="321"/>
                  </a:lnTo>
                  <a:lnTo>
                    <a:pt x="315" y="343"/>
                  </a:lnTo>
                  <a:lnTo>
                    <a:pt x="286" y="353"/>
                  </a:lnTo>
                  <a:lnTo>
                    <a:pt x="156" y="363"/>
                  </a:lnTo>
                  <a:lnTo>
                    <a:pt x="92" y="339"/>
                  </a:lnTo>
                  <a:lnTo>
                    <a:pt x="14" y="251"/>
                  </a:lnTo>
                  <a:lnTo>
                    <a:pt x="2" y="213"/>
                  </a:lnTo>
                  <a:lnTo>
                    <a:pt x="0" y="184"/>
                  </a:lnTo>
                  <a:lnTo>
                    <a:pt x="4" y="156"/>
                  </a:lnTo>
                  <a:lnTo>
                    <a:pt x="16" y="112"/>
                  </a:lnTo>
                  <a:lnTo>
                    <a:pt x="30" y="90"/>
                  </a:lnTo>
                  <a:lnTo>
                    <a:pt x="58" y="56"/>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0509" name="Group 61"/>
            <p:cNvGrpSpPr>
              <a:grpSpLocks/>
            </p:cNvGrpSpPr>
            <p:nvPr/>
          </p:nvGrpSpPr>
          <p:grpSpPr bwMode="auto">
            <a:xfrm>
              <a:off x="2326" y="3156"/>
              <a:ext cx="133" cy="158"/>
              <a:chOff x="2326" y="3156"/>
              <a:chExt cx="133" cy="158"/>
            </a:xfrm>
          </p:grpSpPr>
          <p:sp>
            <p:nvSpPr>
              <p:cNvPr id="360510" name="Freeform 62"/>
              <p:cNvSpPr>
                <a:spLocks/>
              </p:cNvSpPr>
              <p:nvPr/>
            </p:nvSpPr>
            <p:spPr bwMode="auto">
              <a:xfrm>
                <a:off x="2326" y="3193"/>
                <a:ext cx="133" cy="121"/>
              </a:xfrm>
              <a:custGeom>
                <a:avLst/>
                <a:gdLst>
                  <a:gd name="T0" fmla="*/ 110 w 265"/>
                  <a:gd name="T1" fmla="*/ 36 h 243"/>
                  <a:gd name="T2" fmla="*/ 128 w 265"/>
                  <a:gd name="T3" fmla="*/ 0 h 243"/>
                  <a:gd name="T4" fmla="*/ 152 w 265"/>
                  <a:gd name="T5" fmla="*/ 30 h 243"/>
                  <a:gd name="T6" fmla="*/ 194 w 265"/>
                  <a:gd name="T7" fmla="*/ 30 h 243"/>
                  <a:gd name="T8" fmla="*/ 231 w 265"/>
                  <a:gd name="T9" fmla="*/ 14 h 243"/>
                  <a:gd name="T10" fmla="*/ 253 w 265"/>
                  <a:gd name="T11" fmla="*/ 2 h 243"/>
                  <a:gd name="T12" fmla="*/ 259 w 265"/>
                  <a:gd name="T13" fmla="*/ 28 h 243"/>
                  <a:gd name="T14" fmla="*/ 261 w 265"/>
                  <a:gd name="T15" fmla="*/ 62 h 243"/>
                  <a:gd name="T16" fmla="*/ 259 w 265"/>
                  <a:gd name="T17" fmla="*/ 101 h 243"/>
                  <a:gd name="T18" fmla="*/ 257 w 265"/>
                  <a:gd name="T19" fmla="*/ 149 h 243"/>
                  <a:gd name="T20" fmla="*/ 243 w 265"/>
                  <a:gd name="T21" fmla="*/ 201 h 243"/>
                  <a:gd name="T22" fmla="*/ 200 w 265"/>
                  <a:gd name="T23" fmla="*/ 233 h 243"/>
                  <a:gd name="T24" fmla="*/ 6 w 265"/>
                  <a:gd name="T25" fmla="*/ 219 h 243"/>
                  <a:gd name="T26" fmla="*/ 78 w 265"/>
                  <a:gd name="T27" fmla="*/ 237 h 243"/>
                  <a:gd name="T28" fmla="*/ 124 w 265"/>
                  <a:gd name="T29" fmla="*/ 229 h 243"/>
                  <a:gd name="T30" fmla="*/ 132 w 265"/>
                  <a:gd name="T31" fmla="*/ 235 h 243"/>
                  <a:gd name="T32" fmla="*/ 202 w 265"/>
                  <a:gd name="T33" fmla="*/ 229 h 243"/>
                  <a:gd name="T34" fmla="*/ 229 w 265"/>
                  <a:gd name="T35" fmla="*/ 203 h 243"/>
                  <a:gd name="T36" fmla="*/ 239 w 265"/>
                  <a:gd name="T37" fmla="*/ 169 h 243"/>
                  <a:gd name="T38" fmla="*/ 194 w 265"/>
                  <a:gd name="T39" fmla="*/ 179 h 243"/>
                  <a:gd name="T40" fmla="*/ 136 w 265"/>
                  <a:gd name="T41" fmla="*/ 183 h 243"/>
                  <a:gd name="T42" fmla="*/ 90 w 265"/>
                  <a:gd name="T43" fmla="*/ 179 h 243"/>
                  <a:gd name="T44" fmla="*/ 34 w 265"/>
                  <a:gd name="T45" fmla="*/ 161 h 243"/>
                  <a:gd name="T46" fmla="*/ 42 w 265"/>
                  <a:gd name="T47" fmla="*/ 159 h 243"/>
                  <a:gd name="T48" fmla="*/ 84 w 265"/>
                  <a:gd name="T49" fmla="*/ 165 h 243"/>
                  <a:gd name="T50" fmla="*/ 136 w 265"/>
                  <a:gd name="T51" fmla="*/ 171 h 243"/>
                  <a:gd name="T52" fmla="*/ 174 w 265"/>
                  <a:gd name="T53" fmla="*/ 153 h 243"/>
                  <a:gd name="T54" fmla="*/ 190 w 265"/>
                  <a:gd name="T55" fmla="*/ 167 h 243"/>
                  <a:gd name="T56" fmla="*/ 229 w 265"/>
                  <a:gd name="T57" fmla="*/ 163 h 243"/>
                  <a:gd name="T58" fmla="*/ 243 w 265"/>
                  <a:gd name="T59" fmla="*/ 147 h 243"/>
                  <a:gd name="T60" fmla="*/ 253 w 265"/>
                  <a:gd name="T61" fmla="*/ 125 h 243"/>
                  <a:gd name="T62" fmla="*/ 247 w 265"/>
                  <a:gd name="T63" fmla="*/ 103 h 243"/>
                  <a:gd name="T64" fmla="*/ 210 w 265"/>
                  <a:gd name="T65" fmla="*/ 109 h 243"/>
                  <a:gd name="T66" fmla="*/ 160 w 265"/>
                  <a:gd name="T67" fmla="*/ 121 h 243"/>
                  <a:gd name="T68" fmla="*/ 106 w 265"/>
                  <a:gd name="T69" fmla="*/ 125 h 243"/>
                  <a:gd name="T70" fmla="*/ 46 w 265"/>
                  <a:gd name="T71" fmla="*/ 117 h 243"/>
                  <a:gd name="T72" fmla="*/ 0 w 265"/>
                  <a:gd name="T73" fmla="*/ 91 h 243"/>
                  <a:gd name="T74" fmla="*/ 60 w 265"/>
                  <a:gd name="T75" fmla="*/ 111 h 243"/>
                  <a:gd name="T76" fmla="*/ 108 w 265"/>
                  <a:gd name="T77" fmla="*/ 115 h 243"/>
                  <a:gd name="T78" fmla="*/ 144 w 265"/>
                  <a:gd name="T79" fmla="*/ 107 h 243"/>
                  <a:gd name="T80" fmla="*/ 174 w 265"/>
                  <a:gd name="T81" fmla="*/ 83 h 243"/>
                  <a:gd name="T82" fmla="*/ 172 w 265"/>
                  <a:gd name="T83" fmla="*/ 107 h 243"/>
                  <a:gd name="T84" fmla="*/ 202 w 265"/>
                  <a:gd name="T85" fmla="*/ 101 h 243"/>
                  <a:gd name="T86" fmla="*/ 239 w 265"/>
                  <a:gd name="T87" fmla="*/ 81 h 243"/>
                  <a:gd name="T88" fmla="*/ 255 w 265"/>
                  <a:gd name="T89" fmla="*/ 54 h 243"/>
                  <a:gd name="T90" fmla="*/ 251 w 265"/>
                  <a:gd name="T91" fmla="*/ 18 h 243"/>
                  <a:gd name="T92" fmla="*/ 210 w 265"/>
                  <a:gd name="T93" fmla="*/ 36 h 243"/>
                  <a:gd name="T94" fmla="*/ 138 w 265"/>
                  <a:gd name="T95" fmla="*/ 48 h 243"/>
                  <a:gd name="T96" fmla="*/ 66 w 265"/>
                  <a:gd name="T97" fmla="*/ 40 h 243"/>
                  <a:gd name="T98" fmla="*/ 78 w 265"/>
                  <a:gd name="T99" fmla="*/ 3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5" h="243">
                    <a:moveTo>
                      <a:pt x="78" y="34"/>
                    </a:moveTo>
                    <a:lnTo>
                      <a:pt x="110" y="36"/>
                    </a:lnTo>
                    <a:lnTo>
                      <a:pt x="130" y="36"/>
                    </a:lnTo>
                    <a:lnTo>
                      <a:pt x="128" y="0"/>
                    </a:lnTo>
                    <a:lnTo>
                      <a:pt x="142" y="20"/>
                    </a:lnTo>
                    <a:lnTo>
                      <a:pt x="152" y="30"/>
                    </a:lnTo>
                    <a:lnTo>
                      <a:pt x="166" y="34"/>
                    </a:lnTo>
                    <a:lnTo>
                      <a:pt x="194" y="30"/>
                    </a:lnTo>
                    <a:lnTo>
                      <a:pt x="214" y="22"/>
                    </a:lnTo>
                    <a:lnTo>
                      <a:pt x="231" y="14"/>
                    </a:lnTo>
                    <a:lnTo>
                      <a:pt x="247" y="10"/>
                    </a:lnTo>
                    <a:lnTo>
                      <a:pt x="253" y="2"/>
                    </a:lnTo>
                    <a:lnTo>
                      <a:pt x="249" y="14"/>
                    </a:lnTo>
                    <a:lnTo>
                      <a:pt x="259" y="28"/>
                    </a:lnTo>
                    <a:lnTo>
                      <a:pt x="263" y="44"/>
                    </a:lnTo>
                    <a:lnTo>
                      <a:pt x="261" y="62"/>
                    </a:lnTo>
                    <a:lnTo>
                      <a:pt x="249" y="81"/>
                    </a:lnTo>
                    <a:lnTo>
                      <a:pt x="259" y="101"/>
                    </a:lnTo>
                    <a:lnTo>
                      <a:pt x="265" y="125"/>
                    </a:lnTo>
                    <a:lnTo>
                      <a:pt x="257" y="149"/>
                    </a:lnTo>
                    <a:lnTo>
                      <a:pt x="243" y="161"/>
                    </a:lnTo>
                    <a:lnTo>
                      <a:pt x="243" y="201"/>
                    </a:lnTo>
                    <a:lnTo>
                      <a:pt x="229" y="223"/>
                    </a:lnTo>
                    <a:lnTo>
                      <a:pt x="200" y="233"/>
                    </a:lnTo>
                    <a:lnTo>
                      <a:pt x="70" y="243"/>
                    </a:lnTo>
                    <a:lnTo>
                      <a:pt x="6" y="219"/>
                    </a:lnTo>
                    <a:lnTo>
                      <a:pt x="44" y="231"/>
                    </a:lnTo>
                    <a:lnTo>
                      <a:pt x="78" y="237"/>
                    </a:lnTo>
                    <a:lnTo>
                      <a:pt x="104" y="235"/>
                    </a:lnTo>
                    <a:lnTo>
                      <a:pt x="124" y="229"/>
                    </a:lnTo>
                    <a:lnTo>
                      <a:pt x="132" y="209"/>
                    </a:lnTo>
                    <a:lnTo>
                      <a:pt x="132" y="235"/>
                    </a:lnTo>
                    <a:lnTo>
                      <a:pt x="162" y="231"/>
                    </a:lnTo>
                    <a:lnTo>
                      <a:pt x="202" y="229"/>
                    </a:lnTo>
                    <a:lnTo>
                      <a:pt x="221" y="219"/>
                    </a:lnTo>
                    <a:lnTo>
                      <a:pt x="229" y="203"/>
                    </a:lnTo>
                    <a:lnTo>
                      <a:pt x="237" y="183"/>
                    </a:lnTo>
                    <a:lnTo>
                      <a:pt x="239" y="169"/>
                    </a:lnTo>
                    <a:lnTo>
                      <a:pt x="218" y="173"/>
                    </a:lnTo>
                    <a:lnTo>
                      <a:pt x="194" y="179"/>
                    </a:lnTo>
                    <a:lnTo>
                      <a:pt x="166" y="181"/>
                    </a:lnTo>
                    <a:lnTo>
                      <a:pt x="136" y="183"/>
                    </a:lnTo>
                    <a:lnTo>
                      <a:pt x="114" y="181"/>
                    </a:lnTo>
                    <a:lnTo>
                      <a:pt x="90" y="179"/>
                    </a:lnTo>
                    <a:lnTo>
                      <a:pt x="64" y="171"/>
                    </a:lnTo>
                    <a:lnTo>
                      <a:pt x="34" y="161"/>
                    </a:lnTo>
                    <a:lnTo>
                      <a:pt x="16" y="145"/>
                    </a:lnTo>
                    <a:lnTo>
                      <a:pt x="42" y="159"/>
                    </a:lnTo>
                    <a:lnTo>
                      <a:pt x="60" y="161"/>
                    </a:lnTo>
                    <a:lnTo>
                      <a:pt x="84" y="165"/>
                    </a:lnTo>
                    <a:lnTo>
                      <a:pt x="108" y="169"/>
                    </a:lnTo>
                    <a:lnTo>
                      <a:pt x="136" y="171"/>
                    </a:lnTo>
                    <a:lnTo>
                      <a:pt x="156" y="163"/>
                    </a:lnTo>
                    <a:lnTo>
                      <a:pt x="174" y="153"/>
                    </a:lnTo>
                    <a:lnTo>
                      <a:pt x="178" y="169"/>
                    </a:lnTo>
                    <a:lnTo>
                      <a:pt x="190" y="167"/>
                    </a:lnTo>
                    <a:lnTo>
                      <a:pt x="212" y="165"/>
                    </a:lnTo>
                    <a:lnTo>
                      <a:pt x="229" y="163"/>
                    </a:lnTo>
                    <a:lnTo>
                      <a:pt x="237" y="157"/>
                    </a:lnTo>
                    <a:lnTo>
                      <a:pt x="243" y="147"/>
                    </a:lnTo>
                    <a:lnTo>
                      <a:pt x="249" y="137"/>
                    </a:lnTo>
                    <a:lnTo>
                      <a:pt x="253" y="125"/>
                    </a:lnTo>
                    <a:lnTo>
                      <a:pt x="251" y="113"/>
                    </a:lnTo>
                    <a:lnTo>
                      <a:pt x="247" y="103"/>
                    </a:lnTo>
                    <a:lnTo>
                      <a:pt x="235" y="103"/>
                    </a:lnTo>
                    <a:lnTo>
                      <a:pt x="210" y="109"/>
                    </a:lnTo>
                    <a:lnTo>
                      <a:pt x="186" y="117"/>
                    </a:lnTo>
                    <a:lnTo>
                      <a:pt x="160" y="121"/>
                    </a:lnTo>
                    <a:lnTo>
                      <a:pt x="132" y="123"/>
                    </a:lnTo>
                    <a:lnTo>
                      <a:pt x="106" y="125"/>
                    </a:lnTo>
                    <a:lnTo>
                      <a:pt x="74" y="125"/>
                    </a:lnTo>
                    <a:lnTo>
                      <a:pt x="46" y="117"/>
                    </a:lnTo>
                    <a:lnTo>
                      <a:pt x="24" y="109"/>
                    </a:lnTo>
                    <a:lnTo>
                      <a:pt x="0" y="91"/>
                    </a:lnTo>
                    <a:lnTo>
                      <a:pt x="40" y="105"/>
                    </a:lnTo>
                    <a:lnTo>
                      <a:pt x="60" y="111"/>
                    </a:lnTo>
                    <a:lnTo>
                      <a:pt x="84" y="117"/>
                    </a:lnTo>
                    <a:lnTo>
                      <a:pt x="108" y="115"/>
                    </a:lnTo>
                    <a:lnTo>
                      <a:pt x="126" y="113"/>
                    </a:lnTo>
                    <a:lnTo>
                      <a:pt x="144" y="107"/>
                    </a:lnTo>
                    <a:lnTo>
                      <a:pt x="158" y="93"/>
                    </a:lnTo>
                    <a:lnTo>
                      <a:pt x="174" y="83"/>
                    </a:lnTo>
                    <a:lnTo>
                      <a:pt x="164" y="99"/>
                    </a:lnTo>
                    <a:lnTo>
                      <a:pt x="172" y="107"/>
                    </a:lnTo>
                    <a:lnTo>
                      <a:pt x="180" y="105"/>
                    </a:lnTo>
                    <a:lnTo>
                      <a:pt x="202" y="101"/>
                    </a:lnTo>
                    <a:lnTo>
                      <a:pt x="221" y="95"/>
                    </a:lnTo>
                    <a:lnTo>
                      <a:pt x="239" y="81"/>
                    </a:lnTo>
                    <a:lnTo>
                      <a:pt x="253" y="68"/>
                    </a:lnTo>
                    <a:lnTo>
                      <a:pt x="255" y="54"/>
                    </a:lnTo>
                    <a:lnTo>
                      <a:pt x="253" y="38"/>
                    </a:lnTo>
                    <a:lnTo>
                      <a:pt x="251" y="18"/>
                    </a:lnTo>
                    <a:lnTo>
                      <a:pt x="233" y="24"/>
                    </a:lnTo>
                    <a:lnTo>
                      <a:pt x="210" y="36"/>
                    </a:lnTo>
                    <a:lnTo>
                      <a:pt x="176" y="46"/>
                    </a:lnTo>
                    <a:lnTo>
                      <a:pt x="138" y="48"/>
                    </a:lnTo>
                    <a:lnTo>
                      <a:pt x="100" y="46"/>
                    </a:lnTo>
                    <a:lnTo>
                      <a:pt x="66" y="40"/>
                    </a:lnTo>
                    <a:lnTo>
                      <a:pt x="34" y="28"/>
                    </a:lnTo>
                    <a:lnTo>
                      <a:pt x="78" y="34"/>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11" name="Freeform 63"/>
              <p:cNvSpPr>
                <a:spLocks/>
              </p:cNvSpPr>
              <p:nvPr/>
            </p:nvSpPr>
            <p:spPr bwMode="auto">
              <a:xfrm>
                <a:off x="2331" y="3156"/>
                <a:ext cx="89" cy="15"/>
              </a:xfrm>
              <a:custGeom>
                <a:avLst/>
                <a:gdLst>
                  <a:gd name="T0" fmla="*/ 178 w 178"/>
                  <a:gd name="T1" fmla="*/ 0 h 30"/>
                  <a:gd name="T2" fmla="*/ 160 w 178"/>
                  <a:gd name="T3" fmla="*/ 12 h 30"/>
                  <a:gd name="T4" fmla="*/ 146 w 178"/>
                  <a:gd name="T5" fmla="*/ 28 h 30"/>
                  <a:gd name="T6" fmla="*/ 128 w 178"/>
                  <a:gd name="T7" fmla="*/ 24 h 30"/>
                  <a:gd name="T8" fmla="*/ 110 w 178"/>
                  <a:gd name="T9" fmla="*/ 14 h 30"/>
                  <a:gd name="T10" fmla="*/ 92 w 178"/>
                  <a:gd name="T11" fmla="*/ 14 h 30"/>
                  <a:gd name="T12" fmla="*/ 62 w 178"/>
                  <a:gd name="T13" fmla="*/ 22 h 30"/>
                  <a:gd name="T14" fmla="*/ 40 w 178"/>
                  <a:gd name="T15" fmla="*/ 30 h 30"/>
                  <a:gd name="T16" fmla="*/ 56 w 178"/>
                  <a:gd name="T17" fmla="*/ 18 h 30"/>
                  <a:gd name="T18" fmla="*/ 26 w 178"/>
                  <a:gd name="T19" fmla="*/ 14 h 30"/>
                  <a:gd name="T20" fmla="*/ 0 w 178"/>
                  <a:gd name="T21" fmla="*/ 10 h 30"/>
                  <a:gd name="T22" fmla="*/ 34 w 178"/>
                  <a:gd name="T23" fmla="*/ 8 h 30"/>
                  <a:gd name="T24" fmla="*/ 62 w 178"/>
                  <a:gd name="T25" fmla="*/ 12 h 30"/>
                  <a:gd name="T26" fmla="*/ 84 w 178"/>
                  <a:gd name="T27" fmla="*/ 12 h 30"/>
                  <a:gd name="T28" fmla="*/ 100 w 178"/>
                  <a:gd name="T29" fmla="*/ 8 h 30"/>
                  <a:gd name="T30" fmla="*/ 116 w 178"/>
                  <a:gd name="T31" fmla="*/ 8 h 30"/>
                  <a:gd name="T32" fmla="*/ 128 w 178"/>
                  <a:gd name="T33" fmla="*/ 14 h 30"/>
                  <a:gd name="T34" fmla="*/ 146 w 178"/>
                  <a:gd name="T35" fmla="*/ 20 h 30"/>
                  <a:gd name="T36" fmla="*/ 178 w 178"/>
                  <a:gd name="T3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8" h="30">
                    <a:moveTo>
                      <a:pt x="178" y="0"/>
                    </a:moveTo>
                    <a:lnTo>
                      <a:pt x="160" y="12"/>
                    </a:lnTo>
                    <a:lnTo>
                      <a:pt x="146" y="28"/>
                    </a:lnTo>
                    <a:lnTo>
                      <a:pt x="128" y="24"/>
                    </a:lnTo>
                    <a:lnTo>
                      <a:pt x="110" y="14"/>
                    </a:lnTo>
                    <a:lnTo>
                      <a:pt x="92" y="14"/>
                    </a:lnTo>
                    <a:lnTo>
                      <a:pt x="62" y="22"/>
                    </a:lnTo>
                    <a:lnTo>
                      <a:pt x="40" y="30"/>
                    </a:lnTo>
                    <a:lnTo>
                      <a:pt x="56" y="18"/>
                    </a:lnTo>
                    <a:lnTo>
                      <a:pt x="26" y="14"/>
                    </a:lnTo>
                    <a:lnTo>
                      <a:pt x="0" y="10"/>
                    </a:lnTo>
                    <a:lnTo>
                      <a:pt x="34" y="8"/>
                    </a:lnTo>
                    <a:lnTo>
                      <a:pt x="62" y="12"/>
                    </a:lnTo>
                    <a:lnTo>
                      <a:pt x="84" y="12"/>
                    </a:lnTo>
                    <a:lnTo>
                      <a:pt x="100" y="8"/>
                    </a:lnTo>
                    <a:lnTo>
                      <a:pt x="116" y="8"/>
                    </a:lnTo>
                    <a:lnTo>
                      <a:pt x="128" y="14"/>
                    </a:lnTo>
                    <a:lnTo>
                      <a:pt x="146" y="20"/>
                    </a:lnTo>
                    <a:lnTo>
                      <a:pt x="178"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360512" name="Group 64"/>
          <p:cNvGrpSpPr>
            <a:grpSpLocks/>
          </p:cNvGrpSpPr>
          <p:nvPr/>
        </p:nvGrpSpPr>
        <p:grpSpPr bwMode="auto">
          <a:xfrm>
            <a:off x="3824288" y="5457825"/>
            <a:ext cx="1855787" cy="619125"/>
            <a:chOff x="2409" y="3300"/>
            <a:chExt cx="1169" cy="390"/>
          </a:xfrm>
        </p:grpSpPr>
        <p:sp>
          <p:nvSpPr>
            <p:cNvPr id="360513" name="Freeform 65"/>
            <p:cNvSpPr>
              <a:spLocks/>
            </p:cNvSpPr>
            <p:nvPr/>
          </p:nvSpPr>
          <p:spPr bwMode="auto">
            <a:xfrm>
              <a:off x="2409" y="3315"/>
              <a:ext cx="435" cy="375"/>
            </a:xfrm>
            <a:custGeom>
              <a:avLst/>
              <a:gdLst>
                <a:gd name="T0" fmla="*/ 185 w 870"/>
                <a:gd name="T1" fmla="*/ 0 h 749"/>
                <a:gd name="T2" fmla="*/ 0 w 870"/>
                <a:gd name="T3" fmla="*/ 671 h 749"/>
                <a:gd name="T4" fmla="*/ 700 w 870"/>
                <a:gd name="T5" fmla="*/ 749 h 749"/>
                <a:gd name="T6" fmla="*/ 870 w 870"/>
                <a:gd name="T7" fmla="*/ 54 h 749"/>
                <a:gd name="T8" fmla="*/ 185 w 870"/>
                <a:gd name="T9" fmla="*/ 0 h 749"/>
              </a:gdLst>
              <a:ahLst/>
              <a:cxnLst>
                <a:cxn ang="0">
                  <a:pos x="T0" y="T1"/>
                </a:cxn>
                <a:cxn ang="0">
                  <a:pos x="T2" y="T3"/>
                </a:cxn>
                <a:cxn ang="0">
                  <a:pos x="T4" y="T5"/>
                </a:cxn>
                <a:cxn ang="0">
                  <a:pos x="T6" y="T7"/>
                </a:cxn>
                <a:cxn ang="0">
                  <a:pos x="T8" y="T9"/>
                </a:cxn>
              </a:cxnLst>
              <a:rect l="0" t="0" r="r" b="b"/>
              <a:pathLst>
                <a:path w="870" h="749">
                  <a:moveTo>
                    <a:pt x="185" y="0"/>
                  </a:moveTo>
                  <a:lnTo>
                    <a:pt x="0" y="671"/>
                  </a:lnTo>
                  <a:lnTo>
                    <a:pt x="700" y="749"/>
                  </a:lnTo>
                  <a:lnTo>
                    <a:pt x="870" y="54"/>
                  </a:lnTo>
                  <a:lnTo>
                    <a:pt x="185" y="0"/>
                  </a:lnTo>
                  <a:close/>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14" name="Freeform 66"/>
            <p:cNvSpPr>
              <a:spLocks/>
            </p:cNvSpPr>
            <p:nvPr/>
          </p:nvSpPr>
          <p:spPr bwMode="auto">
            <a:xfrm>
              <a:off x="2598" y="3300"/>
              <a:ext cx="519" cy="288"/>
            </a:xfrm>
            <a:custGeom>
              <a:avLst/>
              <a:gdLst>
                <a:gd name="T0" fmla="*/ 0 w 1038"/>
                <a:gd name="T1" fmla="*/ 125 h 576"/>
                <a:gd name="T2" fmla="*/ 323 w 1038"/>
                <a:gd name="T3" fmla="*/ 576 h 576"/>
                <a:gd name="T4" fmla="*/ 1038 w 1038"/>
                <a:gd name="T5" fmla="*/ 359 h 576"/>
                <a:gd name="T6" fmla="*/ 685 w 1038"/>
                <a:gd name="T7" fmla="*/ 0 h 576"/>
                <a:gd name="T8" fmla="*/ 0 w 1038"/>
                <a:gd name="T9" fmla="*/ 125 h 576"/>
              </a:gdLst>
              <a:ahLst/>
              <a:cxnLst>
                <a:cxn ang="0">
                  <a:pos x="T0" y="T1"/>
                </a:cxn>
                <a:cxn ang="0">
                  <a:pos x="T2" y="T3"/>
                </a:cxn>
                <a:cxn ang="0">
                  <a:pos x="T4" y="T5"/>
                </a:cxn>
                <a:cxn ang="0">
                  <a:pos x="T6" y="T7"/>
                </a:cxn>
                <a:cxn ang="0">
                  <a:pos x="T8" y="T9"/>
                </a:cxn>
              </a:cxnLst>
              <a:rect l="0" t="0" r="r" b="b"/>
              <a:pathLst>
                <a:path w="1038" h="576">
                  <a:moveTo>
                    <a:pt x="0" y="125"/>
                  </a:moveTo>
                  <a:lnTo>
                    <a:pt x="323" y="576"/>
                  </a:lnTo>
                  <a:lnTo>
                    <a:pt x="1038" y="359"/>
                  </a:lnTo>
                  <a:lnTo>
                    <a:pt x="685" y="0"/>
                  </a:lnTo>
                  <a:lnTo>
                    <a:pt x="0" y="125"/>
                  </a:lnTo>
                  <a:close/>
                </a:path>
              </a:pathLst>
            </a:cu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15" name="Freeform 67"/>
            <p:cNvSpPr>
              <a:spLocks/>
            </p:cNvSpPr>
            <p:nvPr/>
          </p:nvSpPr>
          <p:spPr bwMode="auto">
            <a:xfrm>
              <a:off x="2958" y="3312"/>
              <a:ext cx="620" cy="246"/>
            </a:xfrm>
            <a:custGeom>
              <a:avLst/>
              <a:gdLst>
                <a:gd name="T0" fmla="*/ 0 w 1239"/>
                <a:gd name="T1" fmla="*/ 54 h 492"/>
                <a:gd name="T2" fmla="*/ 862 w 1239"/>
                <a:gd name="T3" fmla="*/ 0 h 492"/>
                <a:gd name="T4" fmla="*/ 1239 w 1239"/>
                <a:gd name="T5" fmla="*/ 348 h 492"/>
                <a:gd name="T6" fmla="*/ 245 w 1239"/>
                <a:gd name="T7" fmla="*/ 492 h 492"/>
                <a:gd name="T8" fmla="*/ 0 w 1239"/>
                <a:gd name="T9" fmla="*/ 54 h 492"/>
              </a:gdLst>
              <a:ahLst/>
              <a:cxnLst>
                <a:cxn ang="0">
                  <a:pos x="T0" y="T1"/>
                </a:cxn>
                <a:cxn ang="0">
                  <a:pos x="T2" y="T3"/>
                </a:cxn>
                <a:cxn ang="0">
                  <a:pos x="T4" y="T5"/>
                </a:cxn>
                <a:cxn ang="0">
                  <a:pos x="T6" y="T7"/>
                </a:cxn>
                <a:cxn ang="0">
                  <a:pos x="T8" y="T9"/>
                </a:cxn>
              </a:cxnLst>
              <a:rect l="0" t="0" r="r" b="b"/>
              <a:pathLst>
                <a:path w="1239" h="492">
                  <a:moveTo>
                    <a:pt x="0" y="54"/>
                  </a:moveTo>
                  <a:lnTo>
                    <a:pt x="862" y="0"/>
                  </a:lnTo>
                  <a:lnTo>
                    <a:pt x="1239" y="348"/>
                  </a:lnTo>
                  <a:lnTo>
                    <a:pt x="245" y="492"/>
                  </a:lnTo>
                  <a:lnTo>
                    <a:pt x="0" y="54"/>
                  </a:lnTo>
                  <a:close/>
                </a:path>
              </a:pathLst>
            </a:custGeom>
            <a:solidFill>
              <a:srgbClr val="DFDFD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0516" name="Group 68"/>
          <p:cNvGrpSpPr>
            <a:grpSpLocks/>
          </p:cNvGrpSpPr>
          <p:nvPr/>
        </p:nvGrpSpPr>
        <p:grpSpPr bwMode="auto">
          <a:xfrm>
            <a:off x="4914900" y="3594100"/>
            <a:ext cx="1924050" cy="1951038"/>
            <a:chOff x="3096" y="2126"/>
            <a:chExt cx="1212" cy="1229"/>
          </a:xfrm>
        </p:grpSpPr>
        <p:grpSp>
          <p:nvGrpSpPr>
            <p:cNvPr id="360517" name="Group 69"/>
            <p:cNvGrpSpPr>
              <a:grpSpLocks/>
            </p:cNvGrpSpPr>
            <p:nvPr/>
          </p:nvGrpSpPr>
          <p:grpSpPr bwMode="auto">
            <a:xfrm>
              <a:off x="3253" y="2126"/>
              <a:ext cx="1055" cy="1195"/>
              <a:chOff x="3253" y="2126"/>
              <a:chExt cx="1055" cy="1195"/>
            </a:xfrm>
          </p:grpSpPr>
          <p:sp>
            <p:nvSpPr>
              <p:cNvPr id="360518" name="Freeform 70"/>
              <p:cNvSpPr>
                <a:spLocks/>
              </p:cNvSpPr>
              <p:nvPr/>
            </p:nvSpPr>
            <p:spPr bwMode="auto">
              <a:xfrm>
                <a:off x="3253" y="2573"/>
                <a:ext cx="1055" cy="748"/>
              </a:xfrm>
              <a:custGeom>
                <a:avLst/>
                <a:gdLst>
                  <a:gd name="T0" fmla="*/ 1254 w 2110"/>
                  <a:gd name="T1" fmla="*/ 13 h 1496"/>
                  <a:gd name="T2" fmla="*/ 1362 w 2110"/>
                  <a:gd name="T3" fmla="*/ 0 h 1496"/>
                  <a:gd name="T4" fmla="*/ 1470 w 2110"/>
                  <a:gd name="T5" fmla="*/ 13 h 1496"/>
                  <a:gd name="T6" fmla="*/ 1523 w 2110"/>
                  <a:gd name="T7" fmla="*/ 37 h 1496"/>
                  <a:gd name="T8" fmla="*/ 1649 w 2110"/>
                  <a:gd name="T9" fmla="*/ 133 h 1496"/>
                  <a:gd name="T10" fmla="*/ 1727 w 2110"/>
                  <a:gd name="T11" fmla="*/ 211 h 1496"/>
                  <a:gd name="T12" fmla="*/ 1811 w 2110"/>
                  <a:gd name="T13" fmla="*/ 324 h 1496"/>
                  <a:gd name="T14" fmla="*/ 1883 w 2110"/>
                  <a:gd name="T15" fmla="*/ 438 h 1496"/>
                  <a:gd name="T16" fmla="*/ 1937 w 2110"/>
                  <a:gd name="T17" fmla="*/ 528 h 1496"/>
                  <a:gd name="T18" fmla="*/ 1961 w 2110"/>
                  <a:gd name="T19" fmla="*/ 575 h 1496"/>
                  <a:gd name="T20" fmla="*/ 1997 w 2110"/>
                  <a:gd name="T21" fmla="*/ 719 h 1496"/>
                  <a:gd name="T22" fmla="*/ 2044 w 2110"/>
                  <a:gd name="T23" fmla="*/ 940 h 1496"/>
                  <a:gd name="T24" fmla="*/ 2074 w 2110"/>
                  <a:gd name="T25" fmla="*/ 1095 h 1496"/>
                  <a:gd name="T26" fmla="*/ 2092 w 2110"/>
                  <a:gd name="T27" fmla="*/ 1299 h 1496"/>
                  <a:gd name="T28" fmla="*/ 2110 w 2110"/>
                  <a:gd name="T29" fmla="*/ 1466 h 1496"/>
                  <a:gd name="T30" fmla="*/ 1661 w 2110"/>
                  <a:gd name="T31" fmla="*/ 1472 h 1496"/>
                  <a:gd name="T32" fmla="*/ 1386 w 2110"/>
                  <a:gd name="T33" fmla="*/ 1490 h 1496"/>
                  <a:gd name="T34" fmla="*/ 1170 w 2110"/>
                  <a:gd name="T35" fmla="*/ 1496 h 1496"/>
                  <a:gd name="T36" fmla="*/ 563 w 2110"/>
                  <a:gd name="T37" fmla="*/ 1466 h 1496"/>
                  <a:gd name="T38" fmla="*/ 324 w 2110"/>
                  <a:gd name="T39" fmla="*/ 1454 h 1496"/>
                  <a:gd name="T40" fmla="*/ 126 w 2110"/>
                  <a:gd name="T41" fmla="*/ 1442 h 1496"/>
                  <a:gd name="T42" fmla="*/ 132 w 2110"/>
                  <a:gd name="T43" fmla="*/ 1376 h 1496"/>
                  <a:gd name="T44" fmla="*/ 108 w 2110"/>
                  <a:gd name="T45" fmla="*/ 1305 h 1496"/>
                  <a:gd name="T46" fmla="*/ 48 w 2110"/>
                  <a:gd name="T47" fmla="*/ 1257 h 1496"/>
                  <a:gd name="T48" fmla="*/ 0 w 2110"/>
                  <a:gd name="T49" fmla="*/ 1227 h 1496"/>
                  <a:gd name="T50" fmla="*/ 252 w 2110"/>
                  <a:gd name="T51" fmla="*/ 1137 h 1496"/>
                  <a:gd name="T52" fmla="*/ 461 w 2110"/>
                  <a:gd name="T53" fmla="*/ 1053 h 1496"/>
                  <a:gd name="T54" fmla="*/ 551 w 2110"/>
                  <a:gd name="T55" fmla="*/ 1012 h 1496"/>
                  <a:gd name="T56" fmla="*/ 629 w 2110"/>
                  <a:gd name="T57" fmla="*/ 976 h 1496"/>
                  <a:gd name="T58" fmla="*/ 683 w 2110"/>
                  <a:gd name="T59" fmla="*/ 898 h 1496"/>
                  <a:gd name="T60" fmla="*/ 695 w 2110"/>
                  <a:gd name="T61" fmla="*/ 868 h 1496"/>
                  <a:gd name="T62" fmla="*/ 701 w 2110"/>
                  <a:gd name="T63" fmla="*/ 802 h 1496"/>
                  <a:gd name="T64" fmla="*/ 707 w 2110"/>
                  <a:gd name="T65" fmla="*/ 761 h 1496"/>
                  <a:gd name="T66" fmla="*/ 731 w 2110"/>
                  <a:gd name="T67" fmla="*/ 683 h 1496"/>
                  <a:gd name="T68" fmla="*/ 743 w 2110"/>
                  <a:gd name="T69" fmla="*/ 647 h 1496"/>
                  <a:gd name="T70" fmla="*/ 749 w 2110"/>
                  <a:gd name="T71" fmla="*/ 587 h 1496"/>
                  <a:gd name="T72" fmla="*/ 761 w 2110"/>
                  <a:gd name="T73" fmla="*/ 498 h 1496"/>
                  <a:gd name="T74" fmla="*/ 791 w 2110"/>
                  <a:gd name="T75" fmla="*/ 444 h 1496"/>
                  <a:gd name="T76" fmla="*/ 791 w 2110"/>
                  <a:gd name="T77" fmla="*/ 384 h 1496"/>
                  <a:gd name="T78" fmla="*/ 941 w 2110"/>
                  <a:gd name="T79" fmla="*/ 211 h 1496"/>
                  <a:gd name="T80" fmla="*/ 971 w 2110"/>
                  <a:gd name="T81" fmla="*/ 241 h 1496"/>
                  <a:gd name="T82" fmla="*/ 1254 w 2110"/>
                  <a:gd name="T83" fmla="*/ 13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10" h="1496">
                    <a:moveTo>
                      <a:pt x="1254" y="13"/>
                    </a:moveTo>
                    <a:lnTo>
                      <a:pt x="1362" y="0"/>
                    </a:lnTo>
                    <a:lnTo>
                      <a:pt x="1470" y="13"/>
                    </a:lnTo>
                    <a:lnTo>
                      <a:pt x="1523" y="37"/>
                    </a:lnTo>
                    <a:lnTo>
                      <a:pt x="1649" y="133"/>
                    </a:lnTo>
                    <a:lnTo>
                      <a:pt x="1727" y="211"/>
                    </a:lnTo>
                    <a:lnTo>
                      <a:pt x="1811" y="324"/>
                    </a:lnTo>
                    <a:lnTo>
                      <a:pt x="1883" y="438"/>
                    </a:lnTo>
                    <a:lnTo>
                      <a:pt x="1937" y="528"/>
                    </a:lnTo>
                    <a:lnTo>
                      <a:pt x="1961" y="575"/>
                    </a:lnTo>
                    <a:lnTo>
                      <a:pt x="1997" y="719"/>
                    </a:lnTo>
                    <a:lnTo>
                      <a:pt x="2044" y="940"/>
                    </a:lnTo>
                    <a:lnTo>
                      <a:pt x="2074" y="1095"/>
                    </a:lnTo>
                    <a:lnTo>
                      <a:pt x="2092" y="1299"/>
                    </a:lnTo>
                    <a:lnTo>
                      <a:pt x="2110" y="1466"/>
                    </a:lnTo>
                    <a:lnTo>
                      <a:pt x="1661" y="1472"/>
                    </a:lnTo>
                    <a:lnTo>
                      <a:pt x="1386" y="1490"/>
                    </a:lnTo>
                    <a:lnTo>
                      <a:pt x="1170" y="1496"/>
                    </a:lnTo>
                    <a:lnTo>
                      <a:pt x="563" y="1466"/>
                    </a:lnTo>
                    <a:lnTo>
                      <a:pt x="324" y="1454"/>
                    </a:lnTo>
                    <a:lnTo>
                      <a:pt x="126" y="1442"/>
                    </a:lnTo>
                    <a:lnTo>
                      <a:pt x="132" y="1376"/>
                    </a:lnTo>
                    <a:lnTo>
                      <a:pt x="108" y="1305"/>
                    </a:lnTo>
                    <a:lnTo>
                      <a:pt x="48" y="1257"/>
                    </a:lnTo>
                    <a:lnTo>
                      <a:pt x="0" y="1227"/>
                    </a:lnTo>
                    <a:lnTo>
                      <a:pt x="252" y="1137"/>
                    </a:lnTo>
                    <a:lnTo>
                      <a:pt x="461" y="1053"/>
                    </a:lnTo>
                    <a:lnTo>
                      <a:pt x="551" y="1012"/>
                    </a:lnTo>
                    <a:lnTo>
                      <a:pt x="629" y="976"/>
                    </a:lnTo>
                    <a:lnTo>
                      <a:pt x="683" y="898"/>
                    </a:lnTo>
                    <a:lnTo>
                      <a:pt x="695" y="868"/>
                    </a:lnTo>
                    <a:lnTo>
                      <a:pt x="701" y="802"/>
                    </a:lnTo>
                    <a:lnTo>
                      <a:pt x="707" y="761"/>
                    </a:lnTo>
                    <a:lnTo>
                      <a:pt x="731" y="683"/>
                    </a:lnTo>
                    <a:lnTo>
                      <a:pt x="743" y="647"/>
                    </a:lnTo>
                    <a:lnTo>
                      <a:pt x="749" y="587"/>
                    </a:lnTo>
                    <a:lnTo>
                      <a:pt x="761" y="498"/>
                    </a:lnTo>
                    <a:lnTo>
                      <a:pt x="791" y="444"/>
                    </a:lnTo>
                    <a:lnTo>
                      <a:pt x="791" y="384"/>
                    </a:lnTo>
                    <a:lnTo>
                      <a:pt x="941" y="211"/>
                    </a:lnTo>
                    <a:lnTo>
                      <a:pt x="971" y="241"/>
                    </a:lnTo>
                    <a:lnTo>
                      <a:pt x="1254" y="13"/>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19" name="Freeform 71"/>
              <p:cNvSpPr>
                <a:spLocks/>
              </p:cNvSpPr>
              <p:nvPr/>
            </p:nvSpPr>
            <p:spPr bwMode="auto">
              <a:xfrm>
                <a:off x="3951" y="2751"/>
                <a:ext cx="207" cy="567"/>
              </a:xfrm>
              <a:custGeom>
                <a:avLst/>
                <a:gdLst>
                  <a:gd name="T0" fmla="*/ 323 w 413"/>
                  <a:gd name="T1" fmla="*/ 0 h 1136"/>
                  <a:gd name="T2" fmla="*/ 365 w 413"/>
                  <a:gd name="T3" fmla="*/ 42 h 1136"/>
                  <a:gd name="T4" fmla="*/ 377 w 413"/>
                  <a:gd name="T5" fmla="*/ 138 h 1136"/>
                  <a:gd name="T6" fmla="*/ 377 w 413"/>
                  <a:gd name="T7" fmla="*/ 239 h 1136"/>
                  <a:gd name="T8" fmla="*/ 377 w 413"/>
                  <a:gd name="T9" fmla="*/ 305 h 1136"/>
                  <a:gd name="T10" fmla="*/ 413 w 413"/>
                  <a:gd name="T11" fmla="*/ 341 h 1136"/>
                  <a:gd name="T12" fmla="*/ 383 w 413"/>
                  <a:gd name="T13" fmla="*/ 359 h 1136"/>
                  <a:gd name="T14" fmla="*/ 377 w 413"/>
                  <a:gd name="T15" fmla="*/ 425 h 1136"/>
                  <a:gd name="T16" fmla="*/ 359 w 413"/>
                  <a:gd name="T17" fmla="*/ 460 h 1136"/>
                  <a:gd name="T18" fmla="*/ 347 w 413"/>
                  <a:gd name="T19" fmla="*/ 514 h 1136"/>
                  <a:gd name="T20" fmla="*/ 329 w 413"/>
                  <a:gd name="T21" fmla="*/ 538 h 1136"/>
                  <a:gd name="T22" fmla="*/ 329 w 413"/>
                  <a:gd name="T23" fmla="*/ 598 h 1136"/>
                  <a:gd name="T24" fmla="*/ 305 w 413"/>
                  <a:gd name="T25" fmla="*/ 658 h 1136"/>
                  <a:gd name="T26" fmla="*/ 299 w 413"/>
                  <a:gd name="T27" fmla="*/ 759 h 1136"/>
                  <a:gd name="T28" fmla="*/ 281 w 413"/>
                  <a:gd name="T29" fmla="*/ 861 h 1136"/>
                  <a:gd name="T30" fmla="*/ 269 w 413"/>
                  <a:gd name="T31" fmla="*/ 885 h 1136"/>
                  <a:gd name="T32" fmla="*/ 269 w 413"/>
                  <a:gd name="T33" fmla="*/ 921 h 1136"/>
                  <a:gd name="T34" fmla="*/ 239 w 413"/>
                  <a:gd name="T35" fmla="*/ 927 h 1136"/>
                  <a:gd name="T36" fmla="*/ 239 w 413"/>
                  <a:gd name="T37" fmla="*/ 951 h 1136"/>
                  <a:gd name="T38" fmla="*/ 227 w 413"/>
                  <a:gd name="T39" fmla="*/ 986 h 1136"/>
                  <a:gd name="T40" fmla="*/ 191 w 413"/>
                  <a:gd name="T41" fmla="*/ 1028 h 1136"/>
                  <a:gd name="T42" fmla="*/ 155 w 413"/>
                  <a:gd name="T43" fmla="*/ 1076 h 1136"/>
                  <a:gd name="T44" fmla="*/ 131 w 413"/>
                  <a:gd name="T45" fmla="*/ 1136 h 1136"/>
                  <a:gd name="T46" fmla="*/ 30 w 413"/>
                  <a:gd name="T47" fmla="*/ 1136 h 1136"/>
                  <a:gd name="T48" fmla="*/ 191 w 413"/>
                  <a:gd name="T49" fmla="*/ 992 h 1136"/>
                  <a:gd name="T50" fmla="*/ 221 w 413"/>
                  <a:gd name="T51" fmla="*/ 933 h 1136"/>
                  <a:gd name="T52" fmla="*/ 209 w 413"/>
                  <a:gd name="T53" fmla="*/ 873 h 1136"/>
                  <a:gd name="T54" fmla="*/ 245 w 413"/>
                  <a:gd name="T55" fmla="*/ 843 h 1136"/>
                  <a:gd name="T56" fmla="*/ 245 w 413"/>
                  <a:gd name="T57" fmla="*/ 658 h 1136"/>
                  <a:gd name="T58" fmla="*/ 137 w 413"/>
                  <a:gd name="T59" fmla="*/ 640 h 1136"/>
                  <a:gd name="T60" fmla="*/ 72 w 413"/>
                  <a:gd name="T61" fmla="*/ 622 h 1136"/>
                  <a:gd name="T62" fmla="*/ 0 w 413"/>
                  <a:gd name="T63" fmla="*/ 598 h 1136"/>
                  <a:gd name="T64" fmla="*/ 227 w 413"/>
                  <a:gd name="T65" fmla="*/ 592 h 1136"/>
                  <a:gd name="T66" fmla="*/ 263 w 413"/>
                  <a:gd name="T67" fmla="*/ 574 h 1136"/>
                  <a:gd name="T68" fmla="*/ 257 w 413"/>
                  <a:gd name="T69" fmla="*/ 538 h 1136"/>
                  <a:gd name="T70" fmla="*/ 191 w 413"/>
                  <a:gd name="T71" fmla="*/ 526 h 1136"/>
                  <a:gd name="T72" fmla="*/ 119 w 413"/>
                  <a:gd name="T73" fmla="*/ 520 h 1136"/>
                  <a:gd name="T74" fmla="*/ 215 w 413"/>
                  <a:gd name="T75" fmla="*/ 496 h 1136"/>
                  <a:gd name="T76" fmla="*/ 239 w 413"/>
                  <a:gd name="T77" fmla="*/ 478 h 1136"/>
                  <a:gd name="T78" fmla="*/ 155 w 413"/>
                  <a:gd name="T79" fmla="*/ 395 h 1136"/>
                  <a:gd name="T80" fmla="*/ 78 w 413"/>
                  <a:gd name="T81" fmla="*/ 353 h 1136"/>
                  <a:gd name="T82" fmla="*/ 30 w 413"/>
                  <a:gd name="T83" fmla="*/ 299 h 1136"/>
                  <a:gd name="T84" fmla="*/ 12 w 413"/>
                  <a:gd name="T85" fmla="*/ 287 h 1136"/>
                  <a:gd name="T86" fmla="*/ 66 w 413"/>
                  <a:gd name="T87" fmla="*/ 281 h 1136"/>
                  <a:gd name="T88" fmla="*/ 131 w 413"/>
                  <a:gd name="T89" fmla="*/ 311 h 1136"/>
                  <a:gd name="T90" fmla="*/ 215 w 413"/>
                  <a:gd name="T91" fmla="*/ 359 h 1136"/>
                  <a:gd name="T92" fmla="*/ 287 w 413"/>
                  <a:gd name="T93" fmla="*/ 389 h 1136"/>
                  <a:gd name="T94" fmla="*/ 329 w 413"/>
                  <a:gd name="T95" fmla="*/ 377 h 1136"/>
                  <a:gd name="T96" fmla="*/ 353 w 413"/>
                  <a:gd name="T97" fmla="*/ 329 h 1136"/>
                  <a:gd name="T98" fmla="*/ 353 w 413"/>
                  <a:gd name="T99" fmla="*/ 227 h 1136"/>
                  <a:gd name="T100" fmla="*/ 323 w 413"/>
                  <a:gd name="T101" fmla="*/ 0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3" h="1136">
                    <a:moveTo>
                      <a:pt x="323" y="0"/>
                    </a:moveTo>
                    <a:lnTo>
                      <a:pt x="365" y="42"/>
                    </a:lnTo>
                    <a:lnTo>
                      <a:pt x="377" y="138"/>
                    </a:lnTo>
                    <a:lnTo>
                      <a:pt x="377" y="239"/>
                    </a:lnTo>
                    <a:lnTo>
                      <a:pt x="377" y="305"/>
                    </a:lnTo>
                    <a:lnTo>
                      <a:pt x="413" y="341"/>
                    </a:lnTo>
                    <a:lnTo>
                      <a:pt x="383" y="359"/>
                    </a:lnTo>
                    <a:lnTo>
                      <a:pt x="377" y="425"/>
                    </a:lnTo>
                    <a:lnTo>
                      <a:pt x="359" y="460"/>
                    </a:lnTo>
                    <a:lnTo>
                      <a:pt x="347" y="514"/>
                    </a:lnTo>
                    <a:lnTo>
                      <a:pt x="329" y="538"/>
                    </a:lnTo>
                    <a:lnTo>
                      <a:pt x="329" y="598"/>
                    </a:lnTo>
                    <a:lnTo>
                      <a:pt x="305" y="658"/>
                    </a:lnTo>
                    <a:lnTo>
                      <a:pt x="299" y="759"/>
                    </a:lnTo>
                    <a:lnTo>
                      <a:pt x="281" y="861"/>
                    </a:lnTo>
                    <a:lnTo>
                      <a:pt x="269" y="885"/>
                    </a:lnTo>
                    <a:lnTo>
                      <a:pt x="269" y="921"/>
                    </a:lnTo>
                    <a:lnTo>
                      <a:pt x="239" y="927"/>
                    </a:lnTo>
                    <a:lnTo>
                      <a:pt x="239" y="951"/>
                    </a:lnTo>
                    <a:lnTo>
                      <a:pt x="227" y="986"/>
                    </a:lnTo>
                    <a:lnTo>
                      <a:pt x="191" y="1028"/>
                    </a:lnTo>
                    <a:lnTo>
                      <a:pt x="155" y="1076"/>
                    </a:lnTo>
                    <a:lnTo>
                      <a:pt x="131" y="1136"/>
                    </a:lnTo>
                    <a:lnTo>
                      <a:pt x="30" y="1136"/>
                    </a:lnTo>
                    <a:lnTo>
                      <a:pt x="191" y="992"/>
                    </a:lnTo>
                    <a:lnTo>
                      <a:pt x="221" y="933"/>
                    </a:lnTo>
                    <a:lnTo>
                      <a:pt x="209" y="873"/>
                    </a:lnTo>
                    <a:lnTo>
                      <a:pt x="245" y="843"/>
                    </a:lnTo>
                    <a:lnTo>
                      <a:pt x="245" y="658"/>
                    </a:lnTo>
                    <a:lnTo>
                      <a:pt x="137" y="640"/>
                    </a:lnTo>
                    <a:lnTo>
                      <a:pt x="72" y="622"/>
                    </a:lnTo>
                    <a:lnTo>
                      <a:pt x="0" y="598"/>
                    </a:lnTo>
                    <a:lnTo>
                      <a:pt x="227" y="592"/>
                    </a:lnTo>
                    <a:lnTo>
                      <a:pt x="263" y="574"/>
                    </a:lnTo>
                    <a:lnTo>
                      <a:pt x="257" y="538"/>
                    </a:lnTo>
                    <a:lnTo>
                      <a:pt x="191" y="526"/>
                    </a:lnTo>
                    <a:lnTo>
                      <a:pt x="119" y="520"/>
                    </a:lnTo>
                    <a:lnTo>
                      <a:pt x="215" y="496"/>
                    </a:lnTo>
                    <a:lnTo>
                      <a:pt x="239" y="478"/>
                    </a:lnTo>
                    <a:lnTo>
                      <a:pt x="155" y="395"/>
                    </a:lnTo>
                    <a:lnTo>
                      <a:pt x="78" y="353"/>
                    </a:lnTo>
                    <a:lnTo>
                      <a:pt x="30" y="299"/>
                    </a:lnTo>
                    <a:lnTo>
                      <a:pt x="12" y="287"/>
                    </a:lnTo>
                    <a:lnTo>
                      <a:pt x="66" y="281"/>
                    </a:lnTo>
                    <a:lnTo>
                      <a:pt x="131" y="311"/>
                    </a:lnTo>
                    <a:lnTo>
                      <a:pt x="215" y="359"/>
                    </a:lnTo>
                    <a:lnTo>
                      <a:pt x="287" y="389"/>
                    </a:lnTo>
                    <a:lnTo>
                      <a:pt x="329" y="377"/>
                    </a:lnTo>
                    <a:lnTo>
                      <a:pt x="353" y="329"/>
                    </a:lnTo>
                    <a:lnTo>
                      <a:pt x="353" y="227"/>
                    </a:lnTo>
                    <a:lnTo>
                      <a:pt x="323"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20" name="Freeform 72"/>
              <p:cNvSpPr>
                <a:spLocks/>
              </p:cNvSpPr>
              <p:nvPr/>
            </p:nvSpPr>
            <p:spPr bwMode="auto">
              <a:xfrm>
                <a:off x="3372" y="2900"/>
                <a:ext cx="412" cy="392"/>
              </a:xfrm>
              <a:custGeom>
                <a:avLst/>
                <a:gdLst>
                  <a:gd name="T0" fmla="*/ 0 w 822"/>
                  <a:gd name="T1" fmla="*/ 783 h 783"/>
                  <a:gd name="T2" fmla="*/ 515 w 822"/>
                  <a:gd name="T3" fmla="*/ 604 h 783"/>
                  <a:gd name="T4" fmla="*/ 557 w 822"/>
                  <a:gd name="T5" fmla="*/ 568 h 783"/>
                  <a:gd name="T6" fmla="*/ 599 w 822"/>
                  <a:gd name="T7" fmla="*/ 508 h 783"/>
                  <a:gd name="T8" fmla="*/ 605 w 822"/>
                  <a:gd name="T9" fmla="*/ 448 h 783"/>
                  <a:gd name="T10" fmla="*/ 611 w 822"/>
                  <a:gd name="T11" fmla="*/ 275 h 783"/>
                  <a:gd name="T12" fmla="*/ 629 w 822"/>
                  <a:gd name="T13" fmla="*/ 395 h 783"/>
                  <a:gd name="T14" fmla="*/ 665 w 822"/>
                  <a:gd name="T15" fmla="*/ 424 h 783"/>
                  <a:gd name="T16" fmla="*/ 689 w 822"/>
                  <a:gd name="T17" fmla="*/ 329 h 783"/>
                  <a:gd name="T18" fmla="*/ 713 w 822"/>
                  <a:gd name="T19" fmla="*/ 239 h 783"/>
                  <a:gd name="T20" fmla="*/ 798 w 822"/>
                  <a:gd name="T21" fmla="*/ 0 h 783"/>
                  <a:gd name="T22" fmla="*/ 744 w 822"/>
                  <a:gd name="T23" fmla="*/ 203 h 783"/>
                  <a:gd name="T24" fmla="*/ 713 w 822"/>
                  <a:gd name="T25" fmla="*/ 329 h 783"/>
                  <a:gd name="T26" fmla="*/ 695 w 822"/>
                  <a:gd name="T27" fmla="*/ 424 h 783"/>
                  <a:gd name="T28" fmla="*/ 665 w 822"/>
                  <a:gd name="T29" fmla="*/ 484 h 783"/>
                  <a:gd name="T30" fmla="*/ 629 w 822"/>
                  <a:gd name="T31" fmla="*/ 532 h 783"/>
                  <a:gd name="T32" fmla="*/ 671 w 822"/>
                  <a:gd name="T33" fmla="*/ 568 h 783"/>
                  <a:gd name="T34" fmla="*/ 725 w 822"/>
                  <a:gd name="T35" fmla="*/ 562 h 783"/>
                  <a:gd name="T36" fmla="*/ 822 w 822"/>
                  <a:gd name="T37" fmla="*/ 478 h 783"/>
                  <a:gd name="T38" fmla="*/ 695 w 822"/>
                  <a:gd name="T39" fmla="*/ 628 h 783"/>
                  <a:gd name="T40" fmla="*/ 563 w 822"/>
                  <a:gd name="T41" fmla="*/ 657 h 783"/>
                  <a:gd name="T42" fmla="*/ 413 w 822"/>
                  <a:gd name="T43" fmla="*/ 687 h 783"/>
                  <a:gd name="T44" fmla="*/ 269 w 822"/>
                  <a:gd name="T45" fmla="*/ 717 h 783"/>
                  <a:gd name="T46" fmla="*/ 108 w 822"/>
                  <a:gd name="T47" fmla="*/ 753 h 783"/>
                  <a:gd name="T48" fmla="*/ 0 w 822"/>
                  <a:gd name="T49" fmla="*/ 783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2" h="783">
                    <a:moveTo>
                      <a:pt x="0" y="783"/>
                    </a:moveTo>
                    <a:lnTo>
                      <a:pt x="515" y="604"/>
                    </a:lnTo>
                    <a:lnTo>
                      <a:pt x="557" y="568"/>
                    </a:lnTo>
                    <a:lnTo>
                      <a:pt x="599" y="508"/>
                    </a:lnTo>
                    <a:lnTo>
                      <a:pt x="605" y="448"/>
                    </a:lnTo>
                    <a:lnTo>
                      <a:pt x="611" y="275"/>
                    </a:lnTo>
                    <a:lnTo>
                      <a:pt x="629" y="395"/>
                    </a:lnTo>
                    <a:lnTo>
                      <a:pt x="665" y="424"/>
                    </a:lnTo>
                    <a:lnTo>
                      <a:pt x="689" y="329"/>
                    </a:lnTo>
                    <a:lnTo>
                      <a:pt x="713" y="239"/>
                    </a:lnTo>
                    <a:lnTo>
                      <a:pt x="798" y="0"/>
                    </a:lnTo>
                    <a:lnTo>
                      <a:pt x="744" y="203"/>
                    </a:lnTo>
                    <a:lnTo>
                      <a:pt x="713" y="329"/>
                    </a:lnTo>
                    <a:lnTo>
                      <a:pt x="695" y="424"/>
                    </a:lnTo>
                    <a:lnTo>
                      <a:pt x="665" y="484"/>
                    </a:lnTo>
                    <a:lnTo>
                      <a:pt x="629" y="532"/>
                    </a:lnTo>
                    <a:lnTo>
                      <a:pt x="671" y="568"/>
                    </a:lnTo>
                    <a:lnTo>
                      <a:pt x="725" y="562"/>
                    </a:lnTo>
                    <a:lnTo>
                      <a:pt x="822" y="478"/>
                    </a:lnTo>
                    <a:lnTo>
                      <a:pt x="695" y="628"/>
                    </a:lnTo>
                    <a:lnTo>
                      <a:pt x="563" y="657"/>
                    </a:lnTo>
                    <a:lnTo>
                      <a:pt x="413" y="687"/>
                    </a:lnTo>
                    <a:lnTo>
                      <a:pt x="269" y="717"/>
                    </a:lnTo>
                    <a:lnTo>
                      <a:pt x="108" y="753"/>
                    </a:lnTo>
                    <a:lnTo>
                      <a:pt x="0" y="783"/>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21" name="Freeform 73"/>
              <p:cNvSpPr>
                <a:spLocks/>
              </p:cNvSpPr>
              <p:nvPr/>
            </p:nvSpPr>
            <p:spPr bwMode="auto">
              <a:xfrm>
                <a:off x="3738" y="2631"/>
                <a:ext cx="321" cy="652"/>
              </a:xfrm>
              <a:custGeom>
                <a:avLst/>
                <a:gdLst>
                  <a:gd name="T0" fmla="*/ 642 w 642"/>
                  <a:gd name="T1" fmla="*/ 12 h 1303"/>
                  <a:gd name="T2" fmla="*/ 511 w 642"/>
                  <a:gd name="T3" fmla="*/ 0 h 1303"/>
                  <a:gd name="T4" fmla="*/ 439 w 642"/>
                  <a:gd name="T5" fmla="*/ 12 h 1303"/>
                  <a:gd name="T6" fmla="*/ 319 w 642"/>
                  <a:gd name="T7" fmla="*/ 132 h 1303"/>
                  <a:gd name="T8" fmla="*/ 205 w 642"/>
                  <a:gd name="T9" fmla="*/ 275 h 1303"/>
                  <a:gd name="T10" fmla="*/ 139 w 642"/>
                  <a:gd name="T11" fmla="*/ 556 h 1303"/>
                  <a:gd name="T12" fmla="*/ 115 w 642"/>
                  <a:gd name="T13" fmla="*/ 634 h 1303"/>
                  <a:gd name="T14" fmla="*/ 91 w 642"/>
                  <a:gd name="T15" fmla="*/ 861 h 1303"/>
                  <a:gd name="T16" fmla="*/ 79 w 642"/>
                  <a:gd name="T17" fmla="*/ 1022 h 1303"/>
                  <a:gd name="T18" fmla="*/ 0 w 642"/>
                  <a:gd name="T19" fmla="*/ 1124 h 1303"/>
                  <a:gd name="T20" fmla="*/ 175 w 642"/>
                  <a:gd name="T21" fmla="*/ 1303 h 1303"/>
                  <a:gd name="T22" fmla="*/ 91 w 642"/>
                  <a:gd name="T23" fmla="*/ 1172 h 1303"/>
                  <a:gd name="T24" fmla="*/ 109 w 642"/>
                  <a:gd name="T25" fmla="*/ 1160 h 1303"/>
                  <a:gd name="T26" fmla="*/ 229 w 642"/>
                  <a:gd name="T27" fmla="*/ 1225 h 1303"/>
                  <a:gd name="T28" fmla="*/ 373 w 642"/>
                  <a:gd name="T29" fmla="*/ 1261 h 1303"/>
                  <a:gd name="T30" fmla="*/ 181 w 642"/>
                  <a:gd name="T31" fmla="*/ 1184 h 1303"/>
                  <a:gd name="T32" fmla="*/ 109 w 642"/>
                  <a:gd name="T33" fmla="*/ 1118 h 1303"/>
                  <a:gd name="T34" fmla="*/ 109 w 642"/>
                  <a:gd name="T35" fmla="*/ 1052 h 1303"/>
                  <a:gd name="T36" fmla="*/ 229 w 642"/>
                  <a:gd name="T37" fmla="*/ 1046 h 1303"/>
                  <a:gd name="T38" fmla="*/ 103 w 642"/>
                  <a:gd name="T39" fmla="*/ 1016 h 1303"/>
                  <a:gd name="T40" fmla="*/ 115 w 642"/>
                  <a:gd name="T41" fmla="*/ 861 h 1303"/>
                  <a:gd name="T42" fmla="*/ 145 w 642"/>
                  <a:gd name="T43" fmla="*/ 604 h 1303"/>
                  <a:gd name="T44" fmla="*/ 241 w 642"/>
                  <a:gd name="T45" fmla="*/ 281 h 1303"/>
                  <a:gd name="T46" fmla="*/ 307 w 642"/>
                  <a:gd name="T47" fmla="*/ 179 h 1303"/>
                  <a:gd name="T48" fmla="*/ 439 w 642"/>
                  <a:gd name="T49" fmla="*/ 48 h 1303"/>
                  <a:gd name="T50" fmla="*/ 511 w 642"/>
                  <a:gd name="T51" fmla="*/ 30 h 1303"/>
                  <a:gd name="T52" fmla="*/ 642 w 642"/>
                  <a:gd name="T53" fmla="*/ 12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2" h="1303">
                    <a:moveTo>
                      <a:pt x="642" y="12"/>
                    </a:moveTo>
                    <a:lnTo>
                      <a:pt x="511" y="0"/>
                    </a:lnTo>
                    <a:lnTo>
                      <a:pt x="439" y="12"/>
                    </a:lnTo>
                    <a:lnTo>
                      <a:pt x="319" y="132"/>
                    </a:lnTo>
                    <a:lnTo>
                      <a:pt x="205" y="275"/>
                    </a:lnTo>
                    <a:lnTo>
                      <a:pt x="139" y="556"/>
                    </a:lnTo>
                    <a:lnTo>
                      <a:pt x="115" y="634"/>
                    </a:lnTo>
                    <a:lnTo>
                      <a:pt x="91" y="861"/>
                    </a:lnTo>
                    <a:lnTo>
                      <a:pt x="79" y="1022"/>
                    </a:lnTo>
                    <a:lnTo>
                      <a:pt x="0" y="1124"/>
                    </a:lnTo>
                    <a:lnTo>
                      <a:pt x="175" y="1303"/>
                    </a:lnTo>
                    <a:lnTo>
                      <a:pt x="91" y="1172"/>
                    </a:lnTo>
                    <a:lnTo>
                      <a:pt x="109" y="1160"/>
                    </a:lnTo>
                    <a:lnTo>
                      <a:pt x="229" y="1225"/>
                    </a:lnTo>
                    <a:lnTo>
                      <a:pt x="373" y="1261"/>
                    </a:lnTo>
                    <a:lnTo>
                      <a:pt x="181" y="1184"/>
                    </a:lnTo>
                    <a:lnTo>
                      <a:pt x="109" y="1118"/>
                    </a:lnTo>
                    <a:lnTo>
                      <a:pt x="109" y="1052"/>
                    </a:lnTo>
                    <a:lnTo>
                      <a:pt x="229" y="1046"/>
                    </a:lnTo>
                    <a:lnTo>
                      <a:pt x="103" y="1016"/>
                    </a:lnTo>
                    <a:lnTo>
                      <a:pt x="115" y="861"/>
                    </a:lnTo>
                    <a:lnTo>
                      <a:pt x="145" y="604"/>
                    </a:lnTo>
                    <a:lnTo>
                      <a:pt x="241" y="281"/>
                    </a:lnTo>
                    <a:lnTo>
                      <a:pt x="307" y="179"/>
                    </a:lnTo>
                    <a:lnTo>
                      <a:pt x="439" y="48"/>
                    </a:lnTo>
                    <a:lnTo>
                      <a:pt x="511" y="30"/>
                    </a:lnTo>
                    <a:lnTo>
                      <a:pt x="642" y="12"/>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0522" name="Group 74"/>
              <p:cNvGrpSpPr>
                <a:grpSpLocks/>
              </p:cNvGrpSpPr>
              <p:nvPr/>
            </p:nvGrpSpPr>
            <p:grpSpPr bwMode="auto">
              <a:xfrm>
                <a:off x="3470" y="2126"/>
                <a:ext cx="525" cy="822"/>
                <a:chOff x="3470" y="2126"/>
                <a:chExt cx="525" cy="822"/>
              </a:xfrm>
            </p:grpSpPr>
            <p:sp>
              <p:nvSpPr>
                <p:cNvPr id="360523" name="Freeform 75"/>
                <p:cNvSpPr>
                  <a:spLocks/>
                </p:cNvSpPr>
                <p:nvPr/>
              </p:nvSpPr>
              <p:spPr bwMode="auto">
                <a:xfrm>
                  <a:off x="3694" y="2569"/>
                  <a:ext cx="189" cy="195"/>
                </a:xfrm>
                <a:custGeom>
                  <a:avLst/>
                  <a:gdLst>
                    <a:gd name="T0" fmla="*/ 331 w 379"/>
                    <a:gd name="T1" fmla="*/ 0 h 388"/>
                    <a:gd name="T2" fmla="*/ 72 w 379"/>
                    <a:gd name="T3" fmla="*/ 229 h 388"/>
                    <a:gd name="T4" fmla="*/ 54 w 379"/>
                    <a:gd name="T5" fmla="*/ 199 h 388"/>
                    <a:gd name="T6" fmla="*/ 14 w 379"/>
                    <a:gd name="T7" fmla="*/ 294 h 388"/>
                    <a:gd name="T8" fmla="*/ 0 w 379"/>
                    <a:gd name="T9" fmla="*/ 348 h 388"/>
                    <a:gd name="T10" fmla="*/ 30 w 379"/>
                    <a:gd name="T11" fmla="*/ 318 h 388"/>
                    <a:gd name="T12" fmla="*/ 58 w 379"/>
                    <a:gd name="T13" fmla="*/ 255 h 388"/>
                    <a:gd name="T14" fmla="*/ 113 w 379"/>
                    <a:gd name="T15" fmla="*/ 388 h 388"/>
                    <a:gd name="T16" fmla="*/ 199 w 379"/>
                    <a:gd name="T17" fmla="*/ 286 h 388"/>
                    <a:gd name="T18" fmla="*/ 295 w 379"/>
                    <a:gd name="T19" fmla="*/ 127 h 388"/>
                    <a:gd name="T20" fmla="*/ 379 w 379"/>
                    <a:gd name="T21" fmla="*/ 25 h 388"/>
                    <a:gd name="T22" fmla="*/ 331 w 379"/>
                    <a:gd name="T23"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9" h="388">
                      <a:moveTo>
                        <a:pt x="331" y="0"/>
                      </a:moveTo>
                      <a:lnTo>
                        <a:pt x="72" y="229"/>
                      </a:lnTo>
                      <a:lnTo>
                        <a:pt x="54" y="199"/>
                      </a:lnTo>
                      <a:lnTo>
                        <a:pt x="14" y="294"/>
                      </a:lnTo>
                      <a:lnTo>
                        <a:pt x="0" y="348"/>
                      </a:lnTo>
                      <a:lnTo>
                        <a:pt x="30" y="318"/>
                      </a:lnTo>
                      <a:lnTo>
                        <a:pt x="58" y="255"/>
                      </a:lnTo>
                      <a:lnTo>
                        <a:pt x="113" y="388"/>
                      </a:lnTo>
                      <a:lnTo>
                        <a:pt x="199" y="286"/>
                      </a:lnTo>
                      <a:lnTo>
                        <a:pt x="295" y="127"/>
                      </a:lnTo>
                      <a:lnTo>
                        <a:pt x="379" y="25"/>
                      </a:lnTo>
                      <a:lnTo>
                        <a:pt x="331"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24" name="Freeform 76"/>
                <p:cNvSpPr>
                  <a:spLocks/>
                </p:cNvSpPr>
                <p:nvPr/>
              </p:nvSpPr>
              <p:spPr bwMode="auto">
                <a:xfrm>
                  <a:off x="3692" y="2697"/>
                  <a:ext cx="54" cy="243"/>
                </a:xfrm>
                <a:custGeom>
                  <a:avLst/>
                  <a:gdLst>
                    <a:gd name="T0" fmla="*/ 60 w 107"/>
                    <a:gd name="T1" fmla="*/ 0 h 486"/>
                    <a:gd name="T2" fmla="*/ 42 w 107"/>
                    <a:gd name="T3" fmla="*/ 22 h 486"/>
                    <a:gd name="T4" fmla="*/ 30 w 107"/>
                    <a:gd name="T5" fmla="*/ 39 h 486"/>
                    <a:gd name="T6" fmla="*/ 20 w 107"/>
                    <a:gd name="T7" fmla="*/ 63 h 486"/>
                    <a:gd name="T8" fmla="*/ 10 w 107"/>
                    <a:gd name="T9" fmla="*/ 101 h 486"/>
                    <a:gd name="T10" fmla="*/ 6 w 107"/>
                    <a:gd name="T11" fmla="*/ 141 h 486"/>
                    <a:gd name="T12" fmla="*/ 10 w 107"/>
                    <a:gd name="T13" fmla="*/ 179 h 486"/>
                    <a:gd name="T14" fmla="*/ 16 w 107"/>
                    <a:gd name="T15" fmla="*/ 219 h 486"/>
                    <a:gd name="T16" fmla="*/ 22 w 107"/>
                    <a:gd name="T17" fmla="*/ 241 h 486"/>
                    <a:gd name="T18" fmla="*/ 2 w 107"/>
                    <a:gd name="T19" fmla="*/ 330 h 486"/>
                    <a:gd name="T20" fmla="*/ 0 w 107"/>
                    <a:gd name="T21" fmla="*/ 370 h 486"/>
                    <a:gd name="T22" fmla="*/ 0 w 107"/>
                    <a:gd name="T23" fmla="*/ 420 h 486"/>
                    <a:gd name="T24" fmla="*/ 6 w 107"/>
                    <a:gd name="T25" fmla="*/ 486 h 486"/>
                    <a:gd name="T26" fmla="*/ 40 w 107"/>
                    <a:gd name="T27" fmla="*/ 336 h 486"/>
                    <a:gd name="T28" fmla="*/ 58 w 107"/>
                    <a:gd name="T29" fmla="*/ 237 h 486"/>
                    <a:gd name="T30" fmla="*/ 107 w 107"/>
                    <a:gd name="T31" fmla="*/ 111 h 486"/>
                    <a:gd name="T32" fmla="*/ 60 w 107"/>
                    <a:gd name="T3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486">
                      <a:moveTo>
                        <a:pt x="60" y="0"/>
                      </a:moveTo>
                      <a:lnTo>
                        <a:pt x="42" y="22"/>
                      </a:lnTo>
                      <a:lnTo>
                        <a:pt x="30" y="39"/>
                      </a:lnTo>
                      <a:lnTo>
                        <a:pt x="20" y="63"/>
                      </a:lnTo>
                      <a:lnTo>
                        <a:pt x="10" y="101"/>
                      </a:lnTo>
                      <a:lnTo>
                        <a:pt x="6" y="141"/>
                      </a:lnTo>
                      <a:lnTo>
                        <a:pt x="10" y="179"/>
                      </a:lnTo>
                      <a:lnTo>
                        <a:pt x="16" y="219"/>
                      </a:lnTo>
                      <a:lnTo>
                        <a:pt x="22" y="241"/>
                      </a:lnTo>
                      <a:lnTo>
                        <a:pt x="2" y="330"/>
                      </a:lnTo>
                      <a:lnTo>
                        <a:pt x="0" y="370"/>
                      </a:lnTo>
                      <a:lnTo>
                        <a:pt x="0" y="420"/>
                      </a:lnTo>
                      <a:lnTo>
                        <a:pt x="6" y="486"/>
                      </a:lnTo>
                      <a:lnTo>
                        <a:pt x="40" y="336"/>
                      </a:lnTo>
                      <a:lnTo>
                        <a:pt x="58" y="237"/>
                      </a:lnTo>
                      <a:lnTo>
                        <a:pt x="107" y="111"/>
                      </a:lnTo>
                      <a:lnTo>
                        <a:pt x="60" y="0"/>
                      </a:lnTo>
                      <a:close/>
                    </a:path>
                  </a:pathLst>
                </a:custGeom>
                <a:solidFill>
                  <a:srgbClr val="000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25" name="Freeform 77"/>
                <p:cNvSpPr>
                  <a:spLocks/>
                </p:cNvSpPr>
                <p:nvPr/>
              </p:nvSpPr>
              <p:spPr bwMode="auto">
                <a:xfrm>
                  <a:off x="3694" y="2698"/>
                  <a:ext cx="51" cy="128"/>
                </a:xfrm>
                <a:custGeom>
                  <a:avLst/>
                  <a:gdLst>
                    <a:gd name="T0" fmla="*/ 54 w 101"/>
                    <a:gd name="T1" fmla="*/ 0 h 257"/>
                    <a:gd name="T2" fmla="*/ 36 w 101"/>
                    <a:gd name="T3" fmla="*/ 22 h 257"/>
                    <a:gd name="T4" fmla="*/ 24 w 101"/>
                    <a:gd name="T5" fmla="*/ 39 h 257"/>
                    <a:gd name="T6" fmla="*/ 14 w 101"/>
                    <a:gd name="T7" fmla="*/ 63 h 257"/>
                    <a:gd name="T8" fmla="*/ 4 w 101"/>
                    <a:gd name="T9" fmla="*/ 101 h 257"/>
                    <a:gd name="T10" fmla="*/ 0 w 101"/>
                    <a:gd name="T11" fmla="*/ 141 h 257"/>
                    <a:gd name="T12" fmla="*/ 4 w 101"/>
                    <a:gd name="T13" fmla="*/ 179 h 257"/>
                    <a:gd name="T14" fmla="*/ 10 w 101"/>
                    <a:gd name="T15" fmla="*/ 219 h 257"/>
                    <a:gd name="T16" fmla="*/ 16 w 101"/>
                    <a:gd name="T17" fmla="*/ 241 h 257"/>
                    <a:gd name="T18" fmla="*/ 44 w 101"/>
                    <a:gd name="T19" fmla="*/ 257 h 257"/>
                    <a:gd name="T20" fmla="*/ 52 w 101"/>
                    <a:gd name="T21" fmla="*/ 231 h 257"/>
                    <a:gd name="T22" fmla="*/ 101 w 101"/>
                    <a:gd name="T23" fmla="*/ 111 h 257"/>
                    <a:gd name="T24" fmla="*/ 54 w 101"/>
                    <a:gd name="T2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257">
                      <a:moveTo>
                        <a:pt x="54" y="0"/>
                      </a:moveTo>
                      <a:lnTo>
                        <a:pt x="36" y="22"/>
                      </a:lnTo>
                      <a:lnTo>
                        <a:pt x="24" y="39"/>
                      </a:lnTo>
                      <a:lnTo>
                        <a:pt x="14" y="63"/>
                      </a:lnTo>
                      <a:lnTo>
                        <a:pt x="4" y="101"/>
                      </a:lnTo>
                      <a:lnTo>
                        <a:pt x="0" y="141"/>
                      </a:lnTo>
                      <a:lnTo>
                        <a:pt x="4" y="179"/>
                      </a:lnTo>
                      <a:lnTo>
                        <a:pt x="10" y="219"/>
                      </a:lnTo>
                      <a:lnTo>
                        <a:pt x="16" y="241"/>
                      </a:lnTo>
                      <a:lnTo>
                        <a:pt x="44" y="257"/>
                      </a:lnTo>
                      <a:lnTo>
                        <a:pt x="52" y="231"/>
                      </a:lnTo>
                      <a:lnTo>
                        <a:pt x="101" y="111"/>
                      </a:lnTo>
                      <a:lnTo>
                        <a:pt x="54" y="0"/>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0526" name="Group 78"/>
                <p:cNvGrpSpPr>
                  <a:grpSpLocks/>
                </p:cNvGrpSpPr>
                <p:nvPr/>
              </p:nvGrpSpPr>
              <p:grpSpPr bwMode="auto">
                <a:xfrm>
                  <a:off x="3470" y="2126"/>
                  <a:ext cx="525" cy="571"/>
                  <a:chOff x="3470" y="2126"/>
                  <a:chExt cx="525" cy="571"/>
                </a:xfrm>
              </p:grpSpPr>
              <p:grpSp>
                <p:nvGrpSpPr>
                  <p:cNvPr id="360527" name="Group 79"/>
                  <p:cNvGrpSpPr>
                    <a:grpSpLocks/>
                  </p:cNvGrpSpPr>
                  <p:nvPr/>
                </p:nvGrpSpPr>
                <p:grpSpPr bwMode="auto">
                  <a:xfrm>
                    <a:off x="3526" y="2189"/>
                    <a:ext cx="388" cy="507"/>
                    <a:chOff x="3526" y="2189"/>
                    <a:chExt cx="388" cy="507"/>
                  </a:xfrm>
                </p:grpSpPr>
                <p:sp>
                  <p:nvSpPr>
                    <p:cNvPr id="360528" name="Freeform 80"/>
                    <p:cNvSpPr>
                      <a:spLocks/>
                    </p:cNvSpPr>
                    <p:nvPr/>
                  </p:nvSpPr>
                  <p:spPr bwMode="auto">
                    <a:xfrm>
                      <a:off x="3526" y="2189"/>
                      <a:ext cx="388" cy="507"/>
                    </a:xfrm>
                    <a:custGeom>
                      <a:avLst/>
                      <a:gdLst>
                        <a:gd name="T0" fmla="*/ 242 w 777"/>
                        <a:gd name="T1" fmla="*/ 29 h 1014"/>
                        <a:gd name="T2" fmla="*/ 186 w 777"/>
                        <a:gd name="T3" fmla="*/ 61 h 1014"/>
                        <a:gd name="T4" fmla="*/ 134 w 777"/>
                        <a:gd name="T5" fmla="*/ 95 h 1014"/>
                        <a:gd name="T6" fmla="*/ 96 w 777"/>
                        <a:gd name="T7" fmla="*/ 127 h 1014"/>
                        <a:gd name="T8" fmla="*/ 60 w 777"/>
                        <a:gd name="T9" fmla="*/ 161 h 1014"/>
                        <a:gd name="T10" fmla="*/ 32 w 777"/>
                        <a:gd name="T11" fmla="*/ 197 h 1014"/>
                        <a:gd name="T12" fmla="*/ 14 w 777"/>
                        <a:gd name="T13" fmla="*/ 235 h 1014"/>
                        <a:gd name="T14" fmla="*/ 8 w 777"/>
                        <a:gd name="T15" fmla="*/ 274 h 1014"/>
                        <a:gd name="T16" fmla="*/ 2 w 777"/>
                        <a:gd name="T17" fmla="*/ 318 h 1014"/>
                        <a:gd name="T18" fmla="*/ 0 w 777"/>
                        <a:gd name="T19" fmla="*/ 372 h 1014"/>
                        <a:gd name="T20" fmla="*/ 6 w 777"/>
                        <a:gd name="T21" fmla="*/ 420 h 1014"/>
                        <a:gd name="T22" fmla="*/ 0 w 777"/>
                        <a:gd name="T23" fmla="*/ 486 h 1014"/>
                        <a:gd name="T24" fmla="*/ 26 w 777"/>
                        <a:gd name="T25" fmla="*/ 504 h 1014"/>
                        <a:gd name="T26" fmla="*/ 48 w 777"/>
                        <a:gd name="T27" fmla="*/ 522 h 1014"/>
                        <a:gd name="T28" fmla="*/ 50 w 777"/>
                        <a:gd name="T29" fmla="*/ 537 h 1014"/>
                        <a:gd name="T30" fmla="*/ 50 w 777"/>
                        <a:gd name="T31" fmla="*/ 563 h 1014"/>
                        <a:gd name="T32" fmla="*/ 42 w 777"/>
                        <a:gd name="T33" fmla="*/ 593 h 1014"/>
                        <a:gd name="T34" fmla="*/ 18 w 777"/>
                        <a:gd name="T35" fmla="*/ 675 h 1014"/>
                        <a:gd name="T36" fmla="*/ 18 w 777"/>
                        <a:gd name="T37" fmla="*/ 711 h 1014"/>
                        <a:gd name="T38" fmla="*/ 38 w 777"/>
                        <a:gd name="T39" fmla="*/ 719 h 1014"/>
                        <a:gd name="T40" fmla="*/ 68 w 777"/>
                        <a:gd name="T41" fmla="*/ 719 h 1014"/>
                        <a:gd name="T42" fmla="*/ 90 w 777"/>
                        <a:gd name="T43" fmla="*/ 719 h 1014"/>
                        <a:gd name="T44" fmla="*/ 126 w 777"/>
                        <a:gd name="T45" fmla="*/ 816 h 1014"/>
                        <a:gd name="T46" fmla="*/ 128 w 777"/>
                        <a:gd name="T47" fmla="*/ 852 h 1014"/>
                        <a:gd name="T48" fmla="*/ 140 w 777"/>
                        <a:gd name="T49" fmla="*/ 868 h 1014"/>
                        <a:gd name="T50" fmla="*/ 156 w 777"/>
                        <a:gd name="T51" fmla="*/ 874 h 1014"/>
                        <a:gd name="T52" fmla="*/ 158 w 777"/>
                        <a:gd name="T53" fmla="*/ 894 h 1014"/>
                        <a:gd name="T54" fmla="*/ 156 w 777"/>
                        <a:gd name="T55" fmla="*/ 922 h 1014"/>
                        <a:gd name="T56" fmla="*/ 170 w 777"/>
                        <a:gd name="T57" fmla="*/ 966 h 1014"/>
                        <a:gd name="T58" fmla="*/ 188 w 777"/>
                        <a:gd name="T59" fmla="*/ 994 h 1014"/>
                        <a:gd name="T60" fmla="*/ 206 w 777"/>
                        <a:gd name="T61" fmla="*/ 1006 h 1014"/>
                        <a:gd name="T62" fmla="*/ 248 w 777"/>
                        <a:gd name="T63" fmla="*/ 1014 h 1014"/>
                        <a:gd name="T64" fmla="*/ 282 w 777"/>
                        <a:gd name="T65" fmla="*/ 1012 h 1014"/>
                        <a:gd name="T66" fmla="*/ 330 w 777"/>
                        <a:gd name="T67" fmla="*/ 990 h 1014"/>
                        <a:gd name="T68" fmla="*/ 386 w 777"/>
                        <a:gd name="T69" fmla="*/ 958 h 1014"/>
                        <a:gd name="T70" fmla="*/ 410 w 777"/>
                        <a:gd name="T71" fmla="*/ 988 h 1014"/>
                        <a:gd name="T72" fmla="*/ 747 w 777"/>
                        <a:gd name="T73" fmla="*/ 717 h 1014"/>
                        <a:gd name="T74" fmla="*/ 727 w 777"/>
                        <a:gd name="T75" fmla="*/ 671 h 1014"/>
                        <a:gd name="T76" fmla="*/ 747 w 777"/>
                        <a:gd name="T77" fmla="*/ 609 h 1014"/>
                        <a:gd name="T78" fmla="*/ 769 w 777"/>
                        <a:gd name="T79" fmla="*/ 527 h 1014"/>
                        <a:gd name="T80" fmla="*/ 777 w 777"/>
                        <a:gd name="T81" fmla="*/ 424 h 1014"/>
                        <a:gd name="T82" fmla="*/ 775 w 777"/>
                        <a:gd name="T83" fmla="*/ 346 h 1014"/>
                        <a:gd name="T84" fmla="*/ 753 w 777"/>
                        <a:gd name="T85" fmla="*/ 217 h 1014"/>
                        <a:gd name="T86" fmla="*/ 721 w 777"/>
                        <a:gd name="T87" fmla="*/ 101 h 1014"/>
                        <a:gd name="T88" fmla="*/ 685 w 777"/>
                        <a:gd name="T89" fmla="*/ 17 h 1014"/>
                        <a:gd name="T90" fmla="*/ 549 w 777"/>
                        <a:gd name="T91" fmla="*/ 0 h 1014"/>
                        <a:gd name="T92" fmla="*/ 342 w 777"/>
                        <a:gd name="T93" fmla="*/ 2 h 1014"/>
                        <a:gd name="T94" fmla="*/ 242 w 777"/>
                        <a:gd name="T95" fmla="*/ 29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7" h="1014">
                          <a:moveTo>
                            <a:pt x="242" y="29"/>
                          </a:moveTo>
                          <a:lnTo>
                            <a:pt x="186" y="61"/>
                          </a:lnTo>
                          <a:lnTo>
                            <a:pt x="134" y="95"/>
                          </a:lnTo>
                          <a:lnTo>
                            <a:pt x="96" y="127"/>
                          </a:lnTo>
                          <a:lnTo>
                            <a:pt x="60" y="161"/>
                          </a:lnTo>
                          <a:lnTo>
                            <a:pt x="32" y="197"/>
                          </a:lnTo>
                          <a:lnTo>
                            <a:pt x="14" y="235"/>
                          </a:lnTo>
                          <a:lnTo>
                            <a:pt x="8" y="274"/>
                          </a:lnTo>
                          <a:lnTo>
                            <a:pt x="2" y="318"/>
                          </a:lnTo>
                          <a:lnTo>
                            <a:pt x="0" y="372"/>
                          </a:lnTo>
                          <a:lnTo>
                            <a:pt x="6" y="420"/>
                          </a:lnTo>
                          <a:lnTo>
                            <a:pt x="0" y="486"/>
                          </a:lnTo>
                          <a:lnTo>
                            <a:pt x="26" y="504"/>
                          </a:lnTo>
                          <a:lnTo>
                            <a:pt x="48" y="522"/>
                          </a:lnTo>
                          <a:lnTo>
                            <a:pt x="50" y="537"/>
                          </a:lnTo>
                          <a:lnTo>
                            <a:pt x="50" y="563"/>
                          </a:lnTo>
                          <a:lnTo>
                            <a:pt x="42" y="593"/>
                          </a:lnTo>
                          <a:lnTo>
                            <a:pt x="18" y="675"/>
                          </a:lnTo>
                          <a:lnTo>
                            <a:pt x="18" y="711"/>
                          </a:lnTo>
                          <a:lnTo>
                            <a:pt x="38" y="719"/>
                          </a:lnTo>
                          <a:lnTo>
                            <a:pt x="68" y="719"/>
                          </a:lnTo>
                          <a:lnTo>
                            <a:pt x="90" y="719"/>
                          </a:lnTo>
                          <a:lnTo>
                            <a:pt x="126" y="816"/>
                          </a:lnTo>
                          <a:lnTo>
                            <a:pt x="128" y="852"/>
                          </a:lnTo>
                          <a:lnTo>
                            <a:pt x="140" y="868"/>
                          </a:lnTo>
                          <a:lnTo>
                            <a:pt x="156" y="874"/>
                          </a:lnTo>
                          <a:lnTo>
                            <a:pt x="158" y="894"/>
                          </a:lnTo>
                          <a:lnTo>
                            <a:pt x="156" y="922"/>
                          </a:lnTo>
                          <a:lnTo>
                            <a:pt x="170" y="966"/>
                          </a:lnTo>
                          <a:lnTo>
                            <a:pt x="188" y="994"/>
                          </a:lnTo>
                          <a:lnTo>
                            <a:pt x="206" y="1006"/>
                          </a:lnTo>
                          <a:lnTo>
                            <a:pt x="248" y="1014"/>
                          </a:lnTo>
                          <a:lnTo>
                            <a:pt x="282" y="1012"/>
                          </a:lnTo>
                          <a:lnTo>
                            <a:pt x="330" y="990"/>
                          </a:lnTo>
                          <a:lnTo>
                            <a:pt x="386" y="958"/>
                          </a:lnTo>
                          <a:lnTo>
                            <a:pt x="410" y="988"/>
                          </a:lnTo>
                          <a:lnTo>
                            <a:pt x="747" y="717"/>
                          </a:lnTo>
                          <a:lnTo>
                            <a:pt x="727" y="671"/>
                          </a:lnTo>
                          <a:lnTo>
                            <a:pt x="747" y="609"/>
                          </a:lnTo>
                          <a:lnTo>
                            <a:pt x="769" y="527"/>
                          </a:lnTo>
                          <a:lnTo>
                            <a:pt x="777" y="424"/>
                          </a:lnTo>
                          <a:lnTo>
                            <a:pt x="775" y="346"/>
                          </a:lnTo>
                          <a:lnTo>
                            <a:pt x="753" y="217"/>
                          </a:lnTo>
                          <a:lnTo>
                            <a:pt x="721" y="101"/>
                          </a:lnTo>
                          <a:lnTo>
                            <a:pt x="685" y="17"/>
                          </a:lnTo>
                          <a:lnTo>
                            <a:pt x="549" y="0"/>
                          </a:lnTo>
                          <a:lnTo>
                            <a:pt x="342" y="2"/>
                          </a:lnTo>
                          <a:lnTo>
                            <a:pt x="242" y="29"/>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0529" name="Group 81"/>
                    <p:cNvGrpSpPr>
                      <a:grpSpLocks/>
                    </p:cNvGrpSpPr>
                    <p:nvPr/>
                  </p:nvGrpSpPr>
                  <p:grpSpPr bwMode="auto">
                    <a:xfrm>
                      <a:off x="3681" y="2445"/>
                      <a:ext cx="66" cy="119"/>
                      <a:chOff x="3681" y="2445"/>
                      <a:chExt cx="66" cy="119"/>
                    </a:xfrm>
                  </p:grpSpPr>
                  <p:sp>
                    <p:nvSpPr>
                      <p:cNvPr id="360530" name="Freeform 82"/>
                      <p:cNvSpPr>
                        <a:spLocks/>
                      </p:cNvSpPr>
                      <p:nvPr/>
                    </p:nvSpPr>
                    <p:spPr bwMode="auto">
                      <a:xfrm>
                        <a:off x="3681" y="2445"/>
                        <a:ext cx="50" cy="75"/>
                      </a:xfrm>
                      <a:custGeom>
                        <a:avLst/>
                        <a:gdLst>
                          <a:gd name="T0" fmla="*/ 0 w 100"/>
                          <a:gd name="T1" fmla="*/ 63 h 151"/>
                          <a:gd name="T2" fmla="*/ 10 w 100"/>
                          <a:gd name="T3" fmla="*/ 31 h 151"/>
                          <a:gd name="T4" fmla="*/ 18 w 100"/>
                          <a:gd name="T5" fmla="*/ 10 h 151"/>
                          <a:gd name="T6" fmla="*/ 26 w 100"/>
                          <a:gd name="T7" fmla="*/ 4 h 151"/>
                          <a:gd name="T8" fmla="*/ 40 w 100"/>
                          <a:gd name="T9" fmla="*/ 0 h 151"/>
                          <a:gd name="T10" fmla="*/ 56 w 100"/>
                          <a:gd name="T11" fmla="*/ 0 h 151"/>
                          <a:gd name="T12" fmla="*/ 72 w 100"/>
                          <a:gd name="T13" fmla="*/ 4 h 151"/>
                          <a:gd name="T14" fmla="*/ 84 w 100"/>
                          <a:gd name="T15" fmla="*/ 11 h 151"/>
                          <a:gd name="T16" fmla="*/ 92 w 100"/>
                          <a:gd name="T17" fmla="*/ 27 h 151"/>
                          <a:gd name="T18" fmla="*/ 98 w 100"/>
                          <a:gd name="T19" fmla="*/ 53 h 151"/>
                          <a:gd name="T20" fmla="*/ 100 w 100"/>
                          <a:gd name="T21" fmla="*/ 75 h 151"/>
                          <a:gd name="T22" fmla="*/ 96 w 100"/>
                          <a:gd name="T23" fmla="*/ 105 h 151"/>
                          <a:gd name="T24" fmla="*/ 90 w 100"/>
                          <a:gd name="T25" fmla="*/ 133 h 151"/>
                          <a:gd name="T26" fmla="*/ 78 w 100"/>
                          <a:gd name="T27" fmla="*/ 151 h 151"/>
                          <a:gd name="T28" fmla="*/ 72 w 100"/>
                          <a:gd name="T29" fmla="*/ 129 h 151"/>
                          <a:gd name="T30" fmla="*/ 84 w 100"/>
                          <a:gd name="T31" fmla="*/ 109 h 151"/>
                          <a:gd name="T32" fmla="*/ 76 w 100"/>
                          <a:gd name="T33" fmla="*/ 83 h 151"/>
                          <a:gd name="T34" fmla="*/ 66 w 100"/>
                          <a:gd name="T35" fmla="*/ 93 h 151"/>
                          <a:gd name="T36" fmla="*/ 44 w 100"/>
                          <a:gd name="T37" fmla="*/ 103 h 151"/>
                          <a:gd name="T38" fmla="*/ 36 w 100"/>
                          <a:gd name="T39" fmla="*/ 81 h 151"/>
                          <a:gd name="T40" fmla="*/ 54 w 100"/>
                          <a:gd name="T41" fmla="*/ 73 h 151"/>
                          <a:gd name="T42" fmla="*/ 72 w 100"/>
                          <a:gd name="T43" fmla="*/ 69 h 151"/>
                          <a:gd name="T44" fmla="*/ 72 w 100"/>
                          <a:gd name="T45" fmla="*/ 55 h 151"/>
                          <a:gd name="T46" fmla="*/ 70 w 100"/>
                          <a:gd name="T47" fmla="*/ 37 h 151"/>
                          <a:gd name="T48" fmla="*/ 80 w 100"/>
                          <a:gd name="T49" fmla="*/ 39 h 151"/>
                          <a:gd name="T50" fmla="*/ 78 w 100"/>
                          <a:gd name="T51" fmla="*/ 17 h 151"/>
                          <a:gd name="T52" fmla="*/ 74 w 100"/>
                          <a:gd name="T53" fmla="*/ 11 h 151"/>
                          <a:gd name="T54" fmla="*/ 58 w 100"/>
                          <a:gd name="T55" fmla="*/ 10 h 151"/>
                          <a:gd name="T56" fmla="*/ 30 w 100"/>
                          <a:gd name="T57" fmla="*/ 11 h 151"/>
                          <a:gd name="T58" fmla="*/ 16 w 100"/>
                          <a:gd name="T59" fmla="*/ 33 h 151"/>
                          <a:gd name="T60" fmla="*/ 0 w 100"/>
                          <a:gd name="T61" fmla="*/ 6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0" h="151">
                            <a:moveTo>
                              <a:pt x="0" y="63"/>
                            </a:moveTo>
                            <a:lnTo>
                              <a:pt x="10" y="31"/>
                            </a:lnTo>
                            <a:lnTo>
                              <a:pt x="18" y="10"/>
                            </a:lnTo>
                            <a:lnTo>
                              <a:pt x="26" y="4"/>
                            </a:lnTo>
                            <a:lnTo>
                              <a:pt x="40" y="0"/>
                            </a:lnTo>
                            <a:lnTo>
                              <a:pt x="56" y="0"/>
                            </a:lnTo>
                            <a:lnTo>
                              <a:pt x="72" y="4"/>
                            </a:lnTo>
                            <a:lnTo>
                              <a:pt x="84" y="11"/>
                            </a:lnTo>
                            <a:lnTo>
                              <a:pt x="92" y="27"/>
                            </a:lnTo>
                            <a:lnTo>
                              <a:pt x="98" y="53"/>
                            </a:lnTo>
                            <a:lnTo>
                              <a:pt x="100" y="75"/>
                            </a:lnTo>
                            <a:lnTo>
                              <a:pt x="96" y="105"/>
                            </a:lnTo>
                            <a:lnTo>
                              <a:pt x="90" y="133"/>
                            </a:lnTo>
                            <a:lnTo>
                              <a:pt x="78" y="151"/>
                            </a:lnTo>
                            <a:lnTo>
                              <a:pt x="72" y="129"/>
                            </a:lnTo>
                            <a:lnTo>
                              <a:pt x="84" y="109"/>
                            </a:lnTo>
                            <a:lnTo>
                              <a:pt x="76" y="83"/>
                            </a:lnTo>
                            <a:lnTo>
                              <a:pt x="66" y="93"/>
                            </a:lnTo>
                            <a:lnTo>
                              <a:pt x="44" y="103"/>
                            </a:lnTo>
                            <a:lnTo>
                              <a:pt x="36" y="81"/>
                            </a:lnTo>
                            <a:lnTo>
                              <a:pt x="54" y="73"/>
                            </a:lnTo>
                            <a:lnTo>
                              <a:pt x="72" y="69"/>
                            </a:lnTo>
                            <a:lnTo>
                              <a:pt x="72" y="55"/>
                            </a:lnTo>
                            <a:lnTo>
                              <a:pt x="70" y="37"/>
                            </a:lnTo>
                            <a:lnTo>
                              <a:pt x="80" y="39"/>
                            </a:lnTo>
                            <a:lnTo>
                              <a:pt x="78" y="17"/>
                            </a:lnTo>
                            <a:lnTo>
                              <a:pt x="74" y="11"/>
                            </a:lnTo>
                            <a:lnTo>
                              <a:pt x="58" y="10"/>
                            </a:lnTo>
                            <a:lnTo>
                              <a:pt x="30" y="11"/>
                            </a:lnTo>
                            <a:lnTo>
                              <a:pt x="16" y="33"/>
                            </a:lnTo>
                            <a:lnTo>
                              <a:pt x="0" y="63"/>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31" name="Freeform 83"/>
                      <p:cNvSpPr>
                        <a:spLocks/>
                      </p:cNvSpPr>
                      <p:nvPr/>
                    </p:nvSpPr>
                    <p:spPr bwMode="auto">
                      <a:xfrm>
                        <a:off x="3702" y="2522"/>
                        <a:ext cx="45" cy="42"/>
                      </a:xfrm>
                      <a:custGeom>
                        <a:avLst/>
                        <a:gdLst>
                          <a:gd name="T0" fmla="*/ 66 w 89"/>
                          <a:gd name="T1" fmla="*/ 0 h 84"/>
                          <a:gd name="T2" fmla="*/ 54 w 89"/>
                          <a:gd name="T3" fmla="*/ 28 h 84"/>
                          <a:gd name="T4" fmla="*/ 48 w 89"/>
                          <a:gd name="T5" fmla="*/ 42 h 84"/>
                          <a:gd name="T6" fmla="*/ 36 w 89"/>
                          <a:gd name="T7" fmla="*/ 52 h 84"/>
                          <a:gd name="T8" fmla="*/ 20 w 89"/>
                          <a:gd name="T9" fmla="*/ 54 h 84"/>
                          <a:gd name="T10" fmla="*/ 0 w 89"/>
                          <a:gd name="T11" fmla="*/ 54 h 84"/>
                          <a:gd name="T12" fmla="*/ 44 w 89"/>
                          <a:gd name="T13" fmla="*/ 60 h 84"/>
                          <a:gd name="T14" fmla="*/ 70 w 89"/>
                          <a:gd name="T15" fmla="*/ 72 h 84"/>
                          <a:gd name="T16" fmla="*/ 89 w 89"/>
                          <a:gd name="T17" fmla="*/ 84 h 84"/>
                          <a:gd name="T18" fmla="*/ 72 w 89"/>
                          <a:gd name="T19" fmla="*/ 56 h 84"/>
                          <a:gd name="T20" fmla="*/ 68 w 89"/>
                          <a:gd name="T21" fmla="*/ 28 h 84"/>
                          <a:gd name="T22" fmla="*/ 66 w 89"/>
                          <a:gd name="T2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84">
                            <a:moveTo>
                              <a:pt x="66" y="0"/>
                            </a:moveTo>
                            <a:lnTo>
                              <a:pt x="54" y="28"/>
                            </a:lnTo>
                            <a:lnTo>
                              <a:pt x="48" y="42"/>
                            </a:lnTo>
                            <a:lnTo>
                              <a:pt x="36" y="52"/>
                            </a:lnTo>
                            <a:lnTo>
                              <a:pt x="20" y="54"/>
                            </a:lnTo>
                            <a:lnTo>
                              <a:pt x="0" y="54"/>
                            </a:lnTo>
                            <a:lnTo>
                              <a:pt x="44" y="60"/>
                            </a:lnTo>
                            <a:lnTo>
                              <a:pt x="70" y="72"/>
                            </a:lnTo>
                            <a:lnTo>
                              <a:pt x="89" y="84"/>
                            </a:lnTo>
                            <a:lnTo>
                              <a:pt x="72" y="56"/>
                            </a:lnTo>
                            <a:lnTo>
                              <a:pt x="68" y="28"/>
                            </a:lnTo>
                            <a:lnTo>
                              <a:pt x="66"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0532" name="Freeform 84"/>
                    <p:cNvSpPr>
                      <a:spLocks/>
                    </p:cNvSpPr>
                    <p:nvPr/>
                  </p:nvSpPr>
                  <p:spPr bwMode="auto">
                    <a:xfrm>
                      <a:off x="3591" y="2515"/>
                      <a:ext cx="38" cy="57"/>
                    </a:xfrm>
                    <a:custGeom>
                      <a:avLst/>
                      <a:gdLst>
                        <a:gd name="T0" fmla="*/ 12 w 76"/>
                        <a:gd name="T1" fmla="*/ 0 h 114"/>
                        <a:gd name="T2" fmla="*/ 22 w 76"/>
                        <a:gd name="T3" fmla="*/ 10 h 114"/>
                        <a:gd name="T4" fmla="*/ 24 w 76"/>
                        <a:gd name="T5" fmla="*/ 22 h 114"/>
                        <a:gd name="T6" fmla="*/ 20 w 76"/>
                        <a:gd name="T7" fmla="*/ 32 h 114"/>
                        <a:gd name="T8" fmla="*/ 12 w 76"/>
                        <a:gd name="T9" fmla="*/ 42 h 114"/>
                        <a:gd name="T10" fmla="*/ 0 w 76"/>
                        <a:gd name="T11" fmla="*/ 52 h 114"/>
                        <a:gd name="T12" fmla="*/ 10 w 76"/>
                        <a:gd name="T13" fmla="*/ 60 h 114"/>
                        <a:gd name="T14" fmla="*/ 28 w 76"/>
                        <a:gd name="T15" fmla="*/ 64 h 114"/>
                        <a:gd name="T16" fmla="*/ 44 w 76"/>
                        <a:gd name="T17" fmla="*/ 74 h 114"/>
                        <a:gd name="T18" fmla="*/ 76 w 76"/>
                        <a:gd name="T19" fmla="*/ 114 h 114"/>
                        <a:gd name="T20" fmla="*/ 36 w 76"/>
                        <a:gd name="T21" fmla="*/ 50 h 114"/>
                        <a:gd name="T22" fmla="*/ 30 w 76"/>
                        <a:gd name="T23" fmla="*/ 36 h 114"/>
                        <a:gd name="T24" fmla="*/ 30 w 76"/>
                        <a:gd name="T25" fmla="*/ 20 h 114"/>
                        <a:gd name="T26" fmla="*/ 34 w 76"/>
                        <a:gd name="T27" fmla="*/ 12 h 114"/>
                        <a:gd name="T28" fmla="*/ 12 w 76"/>
                        <a:gd name="T2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114">
                          <a:moveTo>
                            <a:pt x="12" y="0"/>
                          </a:moveTo>
                          <a:lnTo>
                            <a:pt x="22" y="10"/>
                          </a:lnTo>
                          <a:lnTo>
                            <a:pt x="24" y="22"/>
                          </a:lnTo>
                          <a:lnTo>
                            <a:pt x="20" y="32"/>
                          </a:lnTo>
                          <a:lnTo>
                            <a:pt x="12" y="42"/>
                          </a:lnTo>
                          <a:lnTo>
                            <a:pt x="0" y="52"/>
                          </a:lnTo>
                          <a:lnTo>
                            <a:pt x="10" y="60"/>
                          </a:lnTo>
                          <a:lnTo>
                            <a:pt x="28" y="64"/>
                          </a:lnTo>
                          <a:lnTo>
                            <a:pt x="44" y="74"/>
                          </a:lnTo>
                          <a:lnTo>
                            <a:pt x="76" y="114"/>
                          </a:lnTo>
                          <a:lnTo>
                            <a:pt x="36" y="50"/>
                          </a:lnTo>
                          <a:lnTo>
                            <a:pt x="30" y="36"/>
                          </a:lnTo>
                          <a:lnTo>
                            <a:pt x="30" y="20"/>
                          </a:lnTo>
                          <a:lnTo>
                            <a:pt x="34" y="12"/>
                          </a:lnTo>
                          <a:lnTo>
                            <a:pt x="12"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0533" name="Group 85"/>
                  <p:cNvGrpSpPr>
                    <a:grpSpLocks/>
                  </p:cNvGrpSpPr>
                  <p:nvPr/>
                </p:nvGrpSpPr>
                <p:grpSpPr bwMode="auto">
                  <a:xfrm>
                    <a:off x="3470" y="2126"/>
                    <a:ext cx="525" cy="571"/>
                    <a:chOff x="3470" y="2126"/>
                    <a:chExt cx="525" cy="571"/>
                  </a:xfrm>
                </p:grpSpPr>
                <p:sp>
                  <p:nvSpPr>
                    <p:cNvPr id="360534" name="Freeform 86"/>
                    <p:cNvSpPr>
                      <a:spLocks/>
                    </p:cNvSpPr>
                    <p:nvPr/>
                  </p:nvSpPr>
                  <p:spPr bwMode="auto">
                    <a:xfrm>
                      <a:off x="3470" y="2126"/>
                      <a:ext cx="525" cy="571"/>
                    </a:xfrm>
                    <a:custGeom>
                      <a:avLst/>
                      <a:gdLst>
                        <a:gd name="T0" fmla="*/ 455 w 1050"/>
                        <a:gd name="T1" fmla="*/ 2 h 1142"/>
                        <a:gd name="T2" fmla="*/ 379 w 1050"/>
                        <a:gd name="T3" fmla="*/ 18 h 1142"/>
                        <a:gd name="T4" fmla="*/ 295 w 1050"/>
                        <a:gd name="T5" fmla="*/ 50 h 1142"/>
                        <a:gd name="T6" fmla="*/ 211 w 1050"/>
                        <a:gd name="T7" fmla="*/ 126 h 1142"/>
                        <a:gd name="T8" fmla="*/ 89 w 1050"/>
                        <a:gd name="T9" fmla="*/ 221 h 1142"/>
                        <a:gd name="T10" fmla="*/ 37 w 1050"/>
                        <a:gd name="T11" fmla="*/ 263 h 1142"/>
                        <a:gd name="T12" fmla="*/ 8 w 1050"/>
                        <a:gd name="T13" fmla="*/ 307 h 1142"/>
                        <a:gd name="T14" fmla="*/ 0 w 1050"/>
                        <a:gd name="T15" fmla="*/ 357 h 1142"/>
                        <a:gd name="T16" fmla="*/ 6 w 1050"/>
                        <a:gd name="T17" fmla="*/ 412 h 1142"/>
                        <a:gd name="T18" fmla="*/ 35 w 1050"/>
                        <a:gd name="T19" fmla="*/ 464 h 1142"/>
                        <a:gd name="T20" fmla="*/ 79 w 1050"/>
                        <a:gd name="T21" fmla="*/ 486 h 1142"/>
                        <a:gd name="T22" fmla="*/ 147 w 1050"/>
                        <a:gd name="T23" fmla="*/ 500 h 1142"/>
                        <a:gd name="T24" fmla="*/ 115 w 1050"/>
                        <a:gd name="T25" fmla="*/ 438 h 1142"/>
                        <a:gd name="T26" fmla="*/ 125 w 1050"/>
                        <a:gd name="T27" fmla="*/ 367 h 1142"/>
                        <a:gd name="T28" fmla="*/ 153 w 1050"/>
                        <a:gd name="T29" fmla="*/ 321 h 1142"/>
                        <a:gd name="T30" fmla="*/ 197 w 1050"/>
                        <a:gd name="T31" fmla="*/ 283 h 1142"/>
                        <a:gd name="T32" fmla="*/ 323 w 1050"/>
                        <a:gd name="T33" fmla="*/ 237 h 1142"/>
                        <a:gd name="T34" fmla="*/ 291 w 1050"/>
                        <a:gd name="T35" fmla="*/ 269 h 1142"/>
                        <a:gd name="T36" fmla="*/ 241 w 1050"/>
                        <a:gd name="T37" fmla="*/ 287 h 1142"/>
                        <a:gd name="T38" fmla="*/ 199 w 1050"/>
                        <a:gd name="T39" fmla="*/ 307 h 1142"/>
                        <a:gd name="T40" fmla="*/ 181 w 1050"/>
                        <a:gd name="T41" fmla="*/ 343 h 1142"/>
                        <a:gd name="T42" fmla="*/ 177 w 1050"/>
                        <a:gd name="T43" fmla="*/ 385 h 1142"/>
                        <a:gd name="T44" fmla="*/ 191 w 1050"/>
                        <a:gd name="T45" fmla="*/ 444 h 1142"/>
                        <a:gd name="T46" fmla="*/ 231 w 1050"/>
                        <a:gd name="T47" fmla="*/ 528 h 1142"/>
                        <a:gd name="T48" fmla="*/ 303 w 1050"/>
                        <a:gd name="T49" fmla="*/ 685 h 1142"/>
                        <a:gd name="T50" fmla="*/ 345 w 1050"/>
                        <a:gd name="T51" fmla="*/ 749 h 1142"/>
                        <a:gd name="T52" fmla="*/ 357 w 1050"/>
                        <a:gd name="T53" fmla="*/ 910 h 1142"/>
                        <a:gd name="T54" fmla="*/ 361 w 1050"/>
                        <a:gd name="T55" fmla="*/ 960 h 1142"/>
                        <a:gd name="T56" fmla="*/ 321 w 1050"/>
                        <a:gd name="T57" fmla="*/ 996 h 1142"/>
                        <a:gd name="T58" fmla="*/ 271 w 1050"/>
                        <a:gd name="T59" fmla="*/ 1030 h 1142"/>
                        <a:gd name="T60" fmla="*/ 267 w 1050"/>
                        <a:gd name="T61" fmla="*/ 1060 h 1142"/>
                        <a:gd name="T62" fmla="*/ 277 w 1050"/>
                        <a:gd name="T63" fmla="*/ 1086 h 1142"/>
                        <a:gd name="T64" fmla="*/ 297 w 1050"/>
                        <a:gd name="T65" fmla="*/ 1120 h 1142"/>
                        <a:gd name="T66" fmla="*/ 327 w 1050"/>
                        <a:gd name="T67" fmla="*/ 1136 h 1142"/>
                        <a:gd name="T68" fmla="*/ 369 w 1050"/>
                        <a:gd name="T69" fmla="*/ 1142 h 1142"/>
                        <a:gd name="T70" fmla="*/ 409 w 1050"/>
                        <a:gd name="T71" fmla="*/ 1134 h 1142"/>
                        <a:gd name="T72" fmla="*/ 447 w 1050"/>
                        <a:gd name="T73" fmla="*/ 1116 h 1142"/>
                        <a:gd name="T74" fmla="*/ 485 w 1050"/>
                        <a:gd name="T75" fmla="*/ 1090 h 1142"/>
                        <a:gd name="T76" fmla="*/ 467 w 1050"/>
                        <a:gd name="T77" fmla="*/ 873 h 1142"/>
                        <a:gd name="T78" fmla="*/ 401 w 1050"/>
                        <a:gd name="T79" fmla="*/ 737 h 1142"/>
                        <a:gd name="T80" fmla="*/ 403 w 1050"/>
                        <a:gd name="T81" fmla="*/ 675 h 1142"/>
                        <a:gd name="T82" fmla="*/ 431 w 1050"/>
                        <a:gd name="T83" fmla="*/ 634 h 1142"/>
                        <a:gd name="T84" fmla="*/ 477 w 1050"/>
                        <a:gd name="T85" fmla="*/ 626 h 1142"/>
                        <a:gd name="T86" fmla="*/ 529 w 1050"/>
                        <a:gd name="T87" fmla="*/ 653 h 1142"/>
                        <a:gd name="T88" fmla="*/ 547 w 1050"/>
                        <a:gd name="T89" fmla="*/ 701 h 1142"/>
                        <a:gd name="T90" fmla="*/ 543 w 1050"/>
                        <a:gd name="T91" fmla="*/ 757 h 1142"/>
                        <a:gd name="T92" fmla="*/ 537 w 1050"/>
                        <a:gd name="T93" fmla="*/ 799 h 1142"/>
                        <a:gd name="T94" fmla="*/ 744 w 1050"/>
                        <a:gd name="T95" fmla="*/ 948 h 1142"/>
                        <a:gd name="T96" fmla="*/ 904 w 1050"/>
                        <a:gd name="T97" fmla="*/ 934 h 1142"/>
                        <a:gd name="T98" fmla="*/ 1012 w 1050"/>
                        <a:gd name="T99" fmla="*/ 883 h 1142"/>
                        <a:gd name="T100" fmla="*/ 1038 w 1050"/>
                        <a:gd name="T101" fmla="*/ 835 h 1142"/>
                        <a:gd name="T102" fmla="*/ 1050 w 1050"/>
                        <a:gd name="T103" fmla="*/ 743 h 1142"/>
                        <a:gd name="T104" fmla="*/ 1024 w 1050"/>
                        <a:gd name="T105" fmla="*/ 610 h 1142"/>
                        <a:gd name="T106" fmla="*/ 970 w 1050"/>
                        <a:gd name="T107" fmla="*/ 377 h 1142"/>
                        <a:gd name="T108" fmla="*/ 880 w 1050"/>
                        <a:gd name="T109" fmla="*/ 191 h 1142"/>
                        <a:gd name="T110" fmla="*/ 820 w 1050"/>
                        <a:gd name="T111" fmla="*/ 100 h 1142"/>
                        <a:gd name="T112" fmla="*/ 728 w 1050"/>
                        <a:gd name="T113" fmla="*/ 42 h 1142"/>
                        <a:gd name="T114" fmla="*/ 614 w 1050"/>
                        <a:gd name="T115" fmla="*/ 4 h 1142"/>
                        <a:gd name="T116" fmla="*/ 503 w 1050"/>
                        <a:gd name="T117" fmla="*/ 0 h 1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50" h="1142">
                          <a:moveTo>
                            <a:pt x="503" y="0"/>
                          </a:moveTo>
                          <a:lnTo>
                            <a:pt x="455" y="2"/>
                          </a:lnTo>
                          <a:lnTo>
                            <a:pt x="419" y="8"/>
                          </a:lnTo>
                          <a:lnTo>
                            <a:pt x="379" y="18"/>
                          </a:lnTo>
                          <a:lnTo>
                            <a:pt x="333" y="34"/>
                          </a:lnTo>
                          <a:lnTo>
                            <a:pt x="295" y="50"/>
                          </a:lnTo>
                          <a:lnTo>
                            <a:pt x="251" y="88"/>
                          </a:lnTo>
                          <a:lnTo>
                            <a:pt x="211" y="126"/>
                          </a:lnTo>
                          <a:lnTo>
                            <a:pt x="173" y="167"/>
                          </a:lnTo>
                          <a:lnTo>
                            <a:pt x="89" y="221"/>
                          </a:lnTo>
                          <a:lnTo>
                            <a:pt x="59" y="241"/>
                          </a:lnTo>
                          <a:lnTo>
                            <a:pt x="37" y="263"/>
                          </a:lnTo>
                          <a:lnTo>
                            <a:pt x="24" y="283"/>
                          </a:lnTo>
                          <a:lnTo>
                            <a:pt x="8" y="307"/>
                          </a:lnTo>
                          <a:lnTo>
                            <a:pt x="2" y="331"/>
                          </a:lnTo>
                          <a:lnTo>
                            <a:pt x="0" y="357"/>
                          </a:lnTo>
                          <a:lnTo>
                            <a:pt x="0" y="383"/>
                          </a:lnTo>
                          <a:lnTo>
                            <a:pt x="6" y="412"/>
                          </a:lnTo>
                          <a:lnTo>
                            <a:pt x="22" y="446"/>
                          </a:lnTo>
                          <a:lnTo>
                            <a:pt x="35" y="464"/>
                          </a:lnTo>
                          <a:lnTo>
                            <a:pt x="53" y="478"/>
                          </a:lnTo>
                          <a:lnTo>
                            <a:pt x="79" y="486"/>
                          </a:lnTo>
                          <a:lnTo>
                            <a:pt x="107" y="492"/>
                          </a:lnTo>
                          <a:lnTo>
                            <a:pt x="147" y="500"/>
                          </a:lnTo>
                          <a:lnTo>
                            <a:pt x="123" y="468"/>
                          </a:lnTo>
                          <a:lnTo>
                            <a:pt x="115" y="438"/>
                          </a:lnTo>
                          <a:lnTo>
                            <a:pt x="117" y="402"/>
                          </a:lnTo>
                          <a:lnTo>
                            <a:pt x="125" y="367"/>
                          </a:lnTo>
                          <a:lnTo>
                            <a:pt x="137" y="345"/>
                          </a:lnTo>
                          <a:lnTo>
                            <a:pt x="153" y="321"/>
                          </a:lnTo>
                          <a:lnTo>
                            <a:pt x="173" y="301"/>
                          </a:lnTo>
                          <a:lnTo>
                            <a:pt x="197" y="283"/>
                          </a:lnTo>
                          <a:lnTo>
                            <a:pt x="227" y="267"/>
                          </a:lnTo>
                          <a:lnTo>
                            <a:pt x="323" y="237"/>
                          </a:lnTo>
                          <a:lnTo>
                            <a:pt x="305" y="257"/>
                          </a:lnTo>
                          <a:lnTo>
                            <a:pt x="291" y="269"/>
                          </a:lnTo>
                          <a:lnTo>
                            <a:pt x="271" y="277"/>
                          </a:lnTo>
                          <a:lnTo>
                            <a:pt x="241" y="287"/>
                          </a:lnTo>
                          <a:lnTo>
                            <a:pt x="221" y="293"/>
                          </a:lnTo>
                          <a:lnTo>
                            <a:pt x="199" y="307"/>
                          </a:lnTo>
                          <a:lnTo>
                            <a:pt x="189" y="325"/>
                          </a:lnTo>
                          <a:lnTo>
                            <a:pt x="181" y="343"/>
                          </a:lnTo>
                          <a:lnTo>
                            <a:pt x="177" y="363"/>
                          </a:lnTo>
                          <a:lnTo>
                            <a:pt x="177" y="385"/>
                          </a:lnTo>
                          <a:lnTo>
                            <a:pt x="185" y="408"/>
                          </a:lnTo>
                          <a:lnTo>
                            <a:pt x="191" y="444"/>
                          </a:lnTo>
                          <a:lnTo>
                            <a:pt x="207" y="476"/>
                          </a:lnTo>
                          <a:lnTo>
                            <a:pt x="231" y="528"/>
                          </a:lnTo>
                          <a:lnTo>
                            <a:pt x="273" y="630"/>
                          </a:lnTo>
                          <a:lnTo>
                            <a:pt x="303" y="685"/>
                          </a:lnTo>
                          <a:lnTo>
                            <a:pt x="337" y="699"/>
                          </a:lnTo>
                          <a:lnTo>
                            <a:pt x="345" y="749"/>
                          </a:lnTo>
                          <a:lnTo>
                            <a:pt x="351" y="875"/>
                          </a:lnTo>
                          <a:lnTo>
                            <a:pt x="357" y="910"/>
                          </a:lnTo>
                          <a:lnTo>
                            <a:pt x="361" y="940"/>
                          </a:lnTo>
                          <a:lnTo>
                            <a:pt x="361" y="960"/>
                          </a:lnTo>
                          <a:lnTo>
                            <a:pt x="343" y="982"/>
                          </a:lnTo>
                          <a:lnTo>
                            <a:pt x="321" y="996"/>
                          </a:lnTo>
                          <a:lnTo>
                            <a:pt x="293" y="1012"/>
                          </a:lnTo>
                          <a:lnTo>
                            <a:pt x="271" y="1030"/>
                          </a:lnTo>
                          <a:lnTo>
                            <a:pt x="267" y="1042"/>
                          </a:lnTo>
                          <a:lnTo>
                            <a:pt x="267" y="1060"/>
                          </a:lnTo>
                          <a:lnTo>
                            <a:pt x="271" y="1074"/>
                          </a:lnTo>
                          <a:lnTo>
                            <a:pt x="277" y="1086"/>
                          </a:lnTo>
                          <a:lnTo>
                            <a:pt x="283" y="1102"/>
                          </a:lnTo>
                          <a:lnTo>
                            <a:pt x="297" y="1120"/>
                          </a:lnTo>
                          <a:lnTo>
                            <a:pt x="311" y="1130"/>
                          </a:lnTo>
                          <a:lnTo>
                            <a:pt x="327" y="1136"/>
                          </a:lnTo>
                          <a:lnTo>
                            <a:pt x="345" y="1140"/>
                          </a:lnTo>
                          <a:lnTo>
                            <a:pt x="369" y="1142"/>
                          </a:lnTo>
                          <a:lnTo>
                            <a:pt x="387" y="1140"/>
                          </a:lnTo>
                          <a:lnTo>
                            <a:pt x="409" y="1134"/>
                          </a:lnTo>
                          <a:lnTo>
                            <a:pt x="427" y="1128"/>
                          </a:lnTo>
                          <a:lnTo>
                            <a:pt x="447" y="1116"/>
                          </a:lnTo>
                          <a:lnTo>
                            <a:pt x="471" y="1100"/>
                          </a:lnTo>
                          <a:lnTo>
                            <a:pt x="485" y="1090"/>
                          </a:lnTo>
                          <a:lnTo>
                            <a:pt x="483" y="1040"/>
                          </a:lnTo>
                          <a:lnTo>
                            <a:pt x="467" y="873"/>
                          </a:lnTo>
                          <a:lnTo>
                            <a:pt x="415" y="777"/>
                          </a:lnTo>
                          <a:lnTo>
                            <a:pt x="401" y="737"/>
                          </a:lnTo>
                          <a:lnTo>
                            <a:pt x="393" y="697"/>
                          </a:lnTo>
                          <a:lnTo>
                            <a:pt x="403" y="675"/>
                          </a:lnTo>
                          <a:lnTo>
                            <a:pt x="415" y="649"/>
                          </a:lnTo>
                          <a:lnTo>
                            <a:pt x="431" y="634"/>
                          </a:lnTo>
                          <a:lnTo>
                            <a:pt x="455" y="624"/>
                          </a:lnTo>
                          <a:lnTo>
                            <a:pt x="477" y="626"/>
                          </a:lnTo>
                          <a:lnTo>
                            <a:pt x="503" y="634"/>
                          </a:lnTo>
                          <a:lnTo>
                            <a:pt x="529" y="653"/>
                          </a:lnTo>
                          <a:lnTo>
                            <a:pt x="539" y="671"/>
                          </a:lnTo>
                          <a:lnTo>
                            <a:pt x="547" y="701"/>
                          </a:lnTo>
                          <a:lnTo>
                            <a:pt x="548" y="729"/>
                          </a:lnTo>
                          <a:lnTo>
                            <a:pt x="543" y="757"/>
                          </a:lnTo>
                          <a:lnTo>
                            <a:pt x="537" y="781"/>
                          </a:lnTo>
                          <a:lnTo>
                            <a:pt x="537" y="799"/>
                          </a:lnTo>
                          <a:lnTo>
                            <a:pt x="548" y="815"/>
                          </a:lnTo>
                          <a:lnTo>
                            <a:pt x="744" y="948"/>
                          </a:lnTo>
                          <a:lnTo>
                            <a:pt x="818" y="940"/>
                          </a:lnTo>
                          <a:lnTo>
                            <a:pt x="904" y="934"/>
                          </a:lnTo>
                          <a:lnTo>
                            <a:pt x="980" y="914"/>
                          </a:lnTo>
                          <a:lnTo>
                            <a:pt x="1012" y="883"/>
                          </a:lnTo>
                          <a:lnTo>
                            <a:pt x="1030" y="865"/>
                          </a:lnTo>
                          <a:lnTo>
                            <a:pt x="1038" y="835"/>
                          </a:lnTo>
                          <a:lnTo>
                            <a:pt x="1044" y="801"/>
                          </a:lnTo>
                          <a:lnTo>
                            <a:pt x="1050" y="743"/>
                          </a:lnTo>
                          <a:lnTo>
                            <a:pt x="1032" y="705"/>
                          </a:lnTo>
                          <a:lnTo>
                            <a:pt x="1024" y="610"/>
                          </a:lnTo>
                          <a:lnTo>
                            <a:pt x="994" y="478"/>
                          </a:lnTo>
                          <a:lnTo>
                            <a:pt x="970" y="377"/>
                          </a:lnTo>
                          <a:lnTo>
                            <a:pt x="922" y="277"/>
                          </a:lnTo>
                          <a:lnTo>
                            <a:pt x="880" y="191"/>
                          </a:lnTo>
                          <a:lnTo>
                            <a:pt x="856" y="149"/>
                          </a:lnTo>
                          <a:lnTo>
                            <a:pt x="820" y="100"/>
                          </a:lnTo>
                          <a:lnTo>
                            <a:pt x="790" y="74"/>
                          </a:lnTo>
                          <a:lnTo>
                            <a:pt x="728" y="42"/>
                          </a:lnTo>
                          <a:lnTo>
                            <a:pt x="674" y="18"/>
                          </a:lnTo>
                          <a:lnTo>
                            <a:pt x="614" y="4"/>
                          </a:lnTo>
                          <a:lnTo>
                            <a:pt x="556" y="0"/>
                          </a:lnTo>
                          <a:lnTo>
                            <a:pt x="503" y="0"/>
                          </a:lnTo>
                          <a:close/>
                        </a:path>
                      </a:pathLst>
                    </a:custGeom>
                    <a:solidFill>
                      <a:srgbClr val="5F3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35" name="Freeform 87"/>
                    <p:cNvSpPr>
                      <a:spLocks/>
                    </p:cNvSpPr>
                    <p:nvPr/>
                  </p:nvSpPr>
                  <p:spPr bwMode="auto">
                    <a:xfrm>
                      <a:off x="3524" y="2416"/>
                      <a:ext cx="45" cy="32"/>
                    </a:xfrm>
                    <a:custGeom>
                      <a:avLst/>
                      <a:gdLst>
                        <a:gd name="T0" fmla="*/ 4 w 90"/>
                        <a:gd name="T1" fmla="*/ 0 h 64"/>
                        <a:gd name="T2" fmla="*/ 2 w 90"/>
                        <a:gd name="T3" fmla="*/ 12 h 64"/>
                        <a:gd name="T4" fmla="*/ 0 w 90"/>
                        <a:gd name="T5" fmla="*/ 30 h 64"/>
                        <a:gd name="T6" fmla="*/ 6 w 90"/>
                        <a:gd name="T7" fmla="*/ 40 h 64"/>
                        <a:gd name="T8" fmla="*/ 18 w 90"/>
                        <a:gd name="T9" fmla="*/ 48 h 64"/>
                        <a:gd name="T10" fmla="*/ 38 w 90"/>
                        <a:gd name="T11" fmla="*/ 52 h 64"/>
                        <a:gd name="T12" fmla="*/ 58 w 90"/>
                        <a:gd name="T13" fmla="*/ 54 h 64"/>
                        <a:gd name="T14" fmla="*/ 80 w 90"/>
                        <a:gd name="T15" fmla="*/ 60 h 64"/>
                        <a:gd name="T16" fmla="*/ 90 w 90"/>
                        <a:gd name="T17" fmla="*/ 64 h 64"/>
                        <a:gd name="T18" fmla="*/ 90 w 90"/>
                        <a:gd name="T19" fmla="*/ 50 h 64"/>
                        <a:gd name="T20" fmla="*/ 70 w 90"/>
                        <a:gd name="T21" fmla="*/ 32 h 64"/>
                        <a:gd name="T22" fmla="*/ 52 w 90"/>
                        <a:gd name="T23" fmla="*/ 20 h 64"/>
                        <a:gd name="T24" fmla="*/ 32 w 90"/>
                        <a:gd name="T25" fmla="*/ 10 h 64"/>
                        <a:gd name="T26" fmla="*/ 22 w 90"/>
                        <a:gd name="T27" fmla="*/ 6 h 64"/>
                        <a:gd name="T28" fmla="*/ 4 w 90"/>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64">
                          <a:moveTo>
                            <a:pt x="4" y="0"/>
                          </a:moveTo>
                          <a:lnTo>
                            <a:pt x="2" y="12"/>
                          </a:lnTo>
                          <a:lnTo>
                            <a:pt x="0" y="30"/>
                          </a:lnTo>
                          <a:lnTo>
                            <a:pt x="6" y="40"/>
                          </a:lnTo>
                          <a:lnTo>
                            <a:pt x="18" y="48"/>
                          </a:lnTo>
                          <a:lnTo>
                            <a:pt x="38" y="52"/>
                          </a:lnTo>
                          <a:lnTo>
                            <a:pt x="58" y="54"/>
                          </a:lnTo>
                          <a:lnTo>
                            <a:pt x="80" y="60"/>
                          </a:lnTo>
                          <a:lnTo>
                            <a:pt x="90" y="64"/>
                          </a:lnTo>
                          <a:lnTo>
                            <a:pt x="90" y="50"/>
                          </a:lnTo>
                          <a:lnTo>
                            <a:pt x="70" y="32"/>
                          </a:lnTo>
                          <a:lnTo>
                            <a:pt x="52" y="20"/>
                          </a:lnTo>
                          <a:lnTo>
                            <a:pt x="32" y="10"/>
                          </a:lnTo>
                          <a:lnTo>
                            <a:pt x="22" y="6"/>
                          </a:lnTo>
                          <a:lnTo>
                            <a:pt x="4" y="0"/>
                          </a:lnTo>
                          <a:close/>
                        </a:path>
                      </a:pathLst>
                    </a:custGeom>
                    <a:solidFill>
                      <a:srgbClr val="5F3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36" name="Freeform 88"/>
                    <p:cNvSpPr>
                      <a:spLocks/>
                    </p:cNvSpPr>
                    <p:nvPr/>
                  </p:nvSpPr>
                  <p:spPr bwMode="auto">
                    <a:xfrm>
                      <a:off x="3541" y="2453"/>
                      <a:ext cx="27" cy="11"/>
                    </a:xfrm>
                    <a:custGeom>
                      <a:avLst/>
                      <a:gdLst>
                        <a:gd name="T0" fmla="*/ 30 w 54"/>
                        <a:gd name="T1" fmla="*/ 0 h 22"/>
                        <a:gd name="T2" fmla="*/ 24 w 54"/>
                        <a:gd name="T3" fmla="*/ 10 h 22"/>
                        <a:gd name="T4" fmla="*/ 14 w 54"/>
                        <a:gd name="T5" fmla="*/ 14 h 22"/>
                        <a:gd name="T6" fmla="*/ 0 w 54"/>
                        <a:gd name="T7" fmla="*/ 16 h 22"/>
                        <a:gd name="T8" fmla="*/ 16 w 54"/>
                        <a:gd name="T9" fmla="*/ 22 h 22"/>
                        <a:gd name="T10" fmla="*/ 40 w 54"/>
                        <a:gd name="T11" fmla="*/ 22 h 22"/>
                        <a:gd name="T12" fmla="*/ 54 w 54"/>
                        <a:gd name="T13" fmla="*/ 22 h 22"/>
                        <a:gd name="T14" fmla="*/ 30 w 54"/>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22">
                          <a:moveTo>
                            <a:pt x="30" y="0"/>
                          </a:moveTo>
                          <a:lnTo>
                            <a:pt x="24" y="10"/>
                          </a:lnTo>
                          <a:lnTo>
                            <a:pt x="14" y="14"/>
                          </a:lnTo>
                          <a:lnTo>
                            <a:pt x="0" y="16"/>
                          </a:lnTo>
                          <a:lnTo>
                            <a:pt x="16" y="22"/>
                          </a:lnTo>
                          <a:lnTo>
                            <a:pt x="40" y="22"/>
                          </a:lnTo>
                          <a:lnTo>
                            <a:pt x="54" y="22"/>
                          </a:lnTo>
                          <a:lnTo>
                            <a:pt x="30" y="0"/>
                          </a:lnTo>
                          <a:close/>
                        </a:path>
                      </a:pathLst>
                    </a:custGeom>
                    <a:solidFill>
                      <a:srgbClr val="5F3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37" name="Freeform 89"/>
                    <p:cNvSpPr>
                      <a:spLocks/>
                    </p:cNvSpPr>
                    <p:nvPr/>
                  </p:nvSpPr>
                  <p:spPr bwMode="auto">
                    <a:xfrm>
                      <a:off x="3564" y="2543"/>
                      <a:ext cx="50" cy="59"/>
                    </a:xfrm>
                    <a:custGeom>
                      <a:avLst/>
                      <a:gdLst>
                        <a:gd name="T0" fmla="*/ 16 w 100"/>
                        <a:gd name="T1" fmla="*/ 2 h 117"/>
                        <a:gd name="T2" fmla="*/ 6 w 100"/>
                        <a:gd name="T3" fmla="*/ 18 h 117"/>
                        <a:gd name="T4" fmla="*/ 2 w 100"/>
                        <a:gd name="T5" fmla="*/ 30 h 117"/>
                        <a:gd name="T6" fmla="*/ 0 w 100"/>
                        <a:gd name="T7" fmla="*/ 44 h 117"/>
                        <a:gd name="T8" fmla="*/ 0 w 100"/>
                        <a:gd name="T9" fmla="*/ 58 h 117"/>
                        <a:gd name="T10" fmla="*/ 4 w 100"/>
                        <a:gd name="T11" fmla="*/ 75 h 117"/>
                        <a:gd name="T12" fmla="*/ 8 w 100"/>
                        <a:gd name="T13" fmla="*/ 89 h 117"/>
                        <a:gd name="T14" fmla="*/ 16 w 100"/>
                        <a:gd name="T15" fmla="*/ 97 h 117"/>
                        <a:gd name="T16" fmla="*/ 24 w 100"/>
                        <a:gd name="T17" fmla="*/ 103 h 117"/>
                        <a:gd name="T18" fmla="*/ 36 w 100"/>
                        <a:gd name="T19" fmla="*/ 103 h 117"/>
                        <a:gd name="T20" fmla="*/ 50 w 100"/>
                        <a:gd name="T21" fmla="*/ 103 h 117"/>
                        <a:gd name="T22" fmla="*/ 74 w 100"/>
                        <a:gd name="T23" fmla="*/ 107 h 117"/>
                        <a:gd name="T24" fmla="*/ 100 w 100"/>
                        <a:gd name="T25" fmla="*/ 117 h 117"/>
                        <a:gd name="T26" fmla="*/ 100 w 100"/>
                        <a:gd name="T27" fmla="*/ 103 h 117"/>
                        <a:gd name="T28" fmla="*/ 92 w 100"/>
                        <a:gd name="T29" fmla="*/ 85 h 117"/>
                        <a:gd name="T30" fmla="*/ 90 w 100"/>
                        <a:gd name="T31" fmla="*/ 66 h 117"/>
                        <a:gd name="T32" fmla="*/ 78 w 100"/>
                        <a:gd name="T33" fmla="*/ 48 h 117"/>
                        <a:gd name="T34" fmla="*/ 70 w 100"/>
                        <a:gd name="T35" fmla="*/ 38 h 117"/>
                        <a:gd name="T36" fmla="*/ 58 w 100"/>
                        <a:gd name="T37" fmla="*/ 26 h 117"/>
                        <a:gd name="T38" fmla="*/ 48 w 100"/>
                        <a:gd name="T39" fmla="*/ 16 h 117"/>
                        <a:gd name="T40" fmla="*/ 40 w 100"/>
                        <a:gd name="T41" fmla="*/ 8 h 117"/>
                        <a:gd name="T42" fmla="*/ 34 w 100"/>
                        <a:gd name="T43" fmla="*/ 0 h 117"/>
                        <a:gd name="T44" fmla="*/ 16 w 100"/>
                        <a:gd name="T45" fmla="*/ 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117">
                          <a:moveTo>
                            <a:pt x="16" y="2"/>
                          </a:moveTo>
                          <a:lnTo>
                            <a:pt x="6" y="18"/>
                          </a:lnTo>
                          <a:lnTo>
                            <a:pt x="2" y="30"/>
                          </a:lnTo>
                          <a:lnTo>
                            <a:pt x="0" y="44"/>
                          </a:lnTo>
                          <a:lnTo>
                            <a:pt x="0" y="58"/>
                          </a:lnTo>
                          <a:lnTo>
                            <a:pt x="4" y="75"/>
                          </a:lnTo>
                          <a:lnTo>
                            <a:pt x="8" y="89"/>
                          </a:lnTo>
                          <a:lnTo>
                            <a:pt x="16" y="97"/>
                          </a:lnTo>
                          <a:lnTo>
                            <a:pt x="24" y="103"/>
                          </a:lnTo>
                          <a:lnTo>
                            <a:pt x="36" y="103"/>
                          </a:lnTo>
                          <a:lnTo>
                            <a:pt x="50" y="103"/>
                          </a:lnTo>
                          <a:lnTo>
                            <a:pt x="74" y="107"/>
                          </a:lnTo>
                          <a:lnTo>
                            <a:pt x="100" y="117"/>
                          </a:lnTo>
                          <a:lnTo>
                            <a:pt x="100" y="103"/>
                          </a:lnTo>
                          <a:lnTo>
                            <a:pt x="92" y="85"/>
                          </a:lnTo>
                          <a:lnTo>
                            <a:pt x="90" y="66"/>
                          </a:lnTo>
                          <a:lnTo>
                            <a:pt x="78" y="48"/>
                          </a:lnTo>
                          <a:lnTo>
                            <a:pt x="70" y="38"/>
                          </a:lnTo>
                          <a:lnTo>
                            <a:pt x="58" y="26"/>
                          </a:lnTo>
                          <a:lnTo>
                            <a:pt x="48" y="16"/>
                          </a:lnTo>
                          <a:lnTo>
                            <a:pt x="40" y="8"/>
                          </a:lnTo>
                          <a:lnTo>
                            <a:pt x="34" y="0"/>
                          </a:lnTo>
                          <a:lnTo>
                            <a:pt x="16" y="2"/>
                          </a:lnTo>
                          <a:close/>
                        </a:path>
                      </a:pathLst>
                    </a:custGeom>
                    <a:solidFill>
                      <a:srgbClr val="5F3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38" name="Freeform 90"/>
                    <p:cNvSpPr>
                      <a:spLocks/>
                    </p:cNvSpPr>
                    <p:nvPr/>
                  </p:nvSpPr>
                  <p:spPr bwMode="auto">
                    <a:xfrm>
                      <a:off x="3480" y="2226"/>
                      <a:ext cx="120" cy="123"/>
                    </a:xfrm>
                    <a:custGeom>
                      <a:avLst/>
                      <a:gdLst>
                        <a:gd name="T0" fmla="*/ 239 w 239"/>
                        <a:gd name="T1" fmla="*/ 0 h 247"/>
                        <a:gd name="T2" fmla="*/ 197 w 239"/>
                        <a:gd name="T3" fmla="*/ 18 h 247"/>
                        <a:gd name="T4" fmla="*/ 163 w 239"/>
                        <a:gd name="T5" fmla="*/ 24 h 247"/>
                        <a:gd name="T6" fmla="*/ 129 w 239"/>
                        <a:gd name="T7" fmla="*/ 34 h 247"/>
                        <a:gd name="T8" fmla="*/ 99 w 239"/>
                        <a:gd name="T9" fmla="*/ 46 h 247"/>
                        <a:gd name="T10" fmla="*/ 69 w 239"/>
                        <a:gd name="T11" fmla="*/ 60 h 247"/>
                        <a:gd name="T12" fmla="*/ 45 w 239"/>
                        <a:gd name="T13" fmla="*/ 80 h 247"/>
                        <a:gd name="T14" fmla="*/ 29 w 239"/>
                        <a:gd name="T15" fmla="*/ 100 h 247"/>
                        <a:gd name="T16" fmla="*/ 17 w 239"/>
                        <a:gd name="T17" fmla="*/ 118 h 247"/>
                        <a:gd name="T18" fmla="*/ 7 w 239"/>
                        <a:gd name="T19" fmla="*/ 136 h 247"/>
                        <a:gd name="T20" fmla="*/ 0 w 239"/>
                        <a:gd name="T21" fmla="*/ 156 h 247"/>
                        <a:gd name="T22" fmla="*/ 11 w 239"/>
                        <a:gd name="T23" fmla="*/ 142 h 247"/>
                        <a:gd name="T24" fmla="*/ 11 w 239"/>
                        <a:gd name="T25" fmla="*/ 166 h 247"/>
                        <a:gd name="T26" fmla="*/ 11 w 239"/>
                        <a:gd name="T27" fmla="*/ 201 h 247"/>
                        <a:gd name="T28" fmla="*/ 17 w 239"/>
                        <a:gd name="T29" fmla="*/ 221 h 247"/>
                        <a:gd name="T30" fmla="*/ 29 w 239"/>
                        <a:gd name="T31" fmla="*/ 247 h 247"/>
                        <a:gd name="T32" fmla="*/ 41 w 239"/>
                        <a:gd name="T33" fmla="*/ 203 h 247"/>
                        <a:gd name="T34" fmla="*/ 53 w 239"/>
                        <a:gd name="T35" fmla="*/ 162 h 247"/>
                        <a:gd name="T36" fmla="*/ 69 w 239"/>
                        <a:gd name="T37" fmla="*/ 124 h 247"/>
                        <a:gd name="T38" fmla="*/ 89 w 239"/>
                        <a:gd name="T39" fmla="*/ 90 h 247"/>
                        <a:gd name="T40" fmla="*/ 113 w 239"/>
                        <a:gd name="T41" fmla="*/ 68 h 247"/>
                        <a:gd name="T42" fmla="*/ 135 w 239"/>
                        <a:gd name="T43" fmla="*/ 50 h 247"/>
                        <a:gd name="T44" fmla="*/ 165 w 239"/>
                        <a:gd name="T45" fmla="*/ 36 h 247"/>
                        <a:gd name="T46" fmla="*/ 239 w 239"/>
                        <a:gd name="T47"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9" h="247">
                          <a:moveTo>
                            <a:pt x="239" y="0"/>
                          </a:moveTo>
                          <a:lnTo>
                            <a:pt x="197" y="18"/>
                          </a:lnTo>
                          <a:lnTo>
                            <a:pt x="163" y="24"/>
                          </a:lnTo>
                          <a:lnTo>
                            <a:pt x="129" y="34"/>
                          </a:lnTo>
                          <a:lnTo>
                            <a:pt x="99" y="46"/>
                          </a:lnTo>
                          <a:lnTo>
                            <a:pt x="69" y="60"/>
                          </a:lnTo>
                          <a:lnTo>
                            <a:pt x="45" y="80"/>
                          </a:lnTo>
                          <a:lnTo>
                            <a:pt x="29" y="100"/>
                          </a:lnTo>
                          <a:lnTo>
                            <a:pt x="17" y="118"/>
                          </a:lnTo>
                          <a:lnTo>
                            <a:pt x="7" y="136"/>
                          </a:lnTo>
                          <a:lnTo>
                            <a:pt x="0" y="156"/>
                          </a:lnTo>
                          <a:lnTo>
                            <a:pt x="11" y="142"/>
                          </a:lnTo>
                          <a:lnTo>
                            <a:pt x="11" y="166"/>
                          </a:lnTo>
                          <a:lnTo>
                            <a:pt x="11" y="201"/>
                          </a:lnTo>
                          <a:lnTo>
                            <a:pt x="17" y="221"/>
                          </a:lnTo>
                          <a:lnTo>
                            <a:pt x="29" y="247"/>
                          </a:lnTo>
                          <a:lnTo>
                            <a:pt x="41" y="203"/>
                          </a:lnTo>
                          <a:lnTo>
                            <a:pt x="53" y="162"/>
                          </a:lnTo>
                          <a:lnTo>
                            <a:pt x="69" y="124"/>
                          </a:lnTo>
                          <a:lnTo>
                            <a:pt x="89" y="90"/>
                          </a:lnTo>
                          <a:lnTo>
                            <a:pt x="113" y="68"/>
                          </a:lnTo>
                          <a:lnTo>
                            <a:pt x="135" y="50"/>
                          </a:lnTo>
                          <a:lnTo>
                            <a:pt x="165" y="36"/>
                          </a:lnTo>
                          <a:lnTo>
                            <a:pt x="239" y="0"/>
                          </a:lnTo>
                          <a:close/>
                        </a:path>
                      </a:pathLst>
                    </a:custGeom>
                    <a:solidFill>
                      <a:srgbClr val="7F5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sp>
              <p:nvSpPr>
                <p:cNvPr id="360539" name="Freeform 91"/>
                <p:cNvSpPr>
                  <a:spLocks/>
                </p:cNvSpPr>
                <p:nvPr/>
              </p:nvSpPr>
              <p:spPr bwMode="auto">
                <a:xfrm>
                  <a:off x="3763" y="2580"/>
                  <a:ext cx="149" cy="323"/>
                </a:xfrm>
                <a:custGeom>
                  <a:avLst/>
                  <a:gdLst>
                    <a:gd name="T0" fmla="*/ 300 w 300"/>
                    <a:gd name="T1" fmla="*/ 0 h 646"/>
                    <a:gd name="T2" fmla="*/ 66 w 300"/>
                    <a:gd name="T3" fmla="*/ 419 h 646"/>
                    <a:gd name="T4" fmla="*/ 0 w 300"/>
                    <a:gd name="T5" fmla="*/ 646 h 646"/>
                    <a:gd name="T6" fmla="*/ 102 w 300"/>
                    <a:gd name="T7" fmla="*/ 395 h 646"/>
                    <a:gd name="T8" fmla="*/ 300 w 300"/>
                    <a:gd name="T9" fmla="*/ 0 h 646"/>
                  </a:gdLst>
                  <a:ahLst/>
                  <a:cxnLst>
                    <a:cxn ang="0">
                      <a:pos x="T0" y="T1"/>
                    </a:cxn>
                    <a:cxn ang="0">
                      <a:pos x="T2" y="T3"/>
                    </a:cxn>
                    <a:cxn ang="0">
                      <a:pos x="T4" y="T5"/>
                    </a:cxn>
                    <a:cxn ang="0">
                      <a:pos x="T6" y="T7"/>
                    </a:cxn>
                    <a:cxn ang="0">
                      <a:pos x="T8" y="T9"/>
                    </a:cxn>
                  </a:cxnLst>
                  <a:rect l="0" t="0" r="r" b="b"/>
                  <a:pathLst>
                    <a:path w="300" h="646">
                      <a:moveTo>
                        <a:pt x="300" y="0"/>
                      </a:moveTo>
                      <a:lnTo>
                        <a:pt x="66" y="419"/>
                      </a:lnTo>
                      <a:lnTo>
                        <a:pt x="0" y="646"/>
                      </a:lnTo>
                      <a:lnTo>
                        <a:pt x="102" y="395"/>
                      </a:lnTo>
                      <a:lnTo>
                        <a:pt x="300"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40" name="Freeform 92"/>
                <p:cNvSpPr>
                  <a:spLocks/>
                </p:cNvSpPr>
                <p:nvPr/>
              </p:nvSpPr>
              <p:spPr bwMode="auto">
                <a:xfrm>
                  <a:off x="3613" y="2805"/>
                  <a:ext cx="57" cy="143"/>
                </a:xfrm>
                <a:custGeom>
                  <a:avLst/>
                  <a:gdLst>
                    <a:gd name="T0" fmla="*/ 60 w 114"/>
                    <a:gd name="T1" fmla="*/ 0 h 285"/>
                    <a:gd name="T2" fmla="*/ 62 w 114"/>
                    <a:gd name="T3" fmla="*/ 219 h 285"/>
                    <a:gd name="T4" fmla="*/ 114 w 114"/>
                    <a:gd name="T5" fmla="*/ 285 h 285"/>
                    <a:gd name="T6" fmla="*/ 38 w 114"/>
                    <a:gd name="T7" fmla="*/ 227 h 285"/>
                    <a:gd name="T8" fmla="*/ 0 w 114"/>
                    <a:gd name="T9" fmla="*/ 261 h 285"/>
                    <a:gd name="T10" fmla="*/ 24 w 114"/>
                    <a:gd name="T11" fmla="*/ 179 h 285"/>
                    <a:gd name="T12" fmla="*/ 36 w 114"/>
                    <a:gd name="T13" fmla="*/ 46 h 285"/>
                    <a:gd name="T14" fmla="*/ 60 w 114"/>
                    <a:gd name="T15" fmla="*/ 0 h 2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285">
                      <a:moveTo>
                        <a:pt x="60" y="0"/>
                      </a:moveTo>
                      <a:lnTo>
                        <a:pt x="62" y="219"/>
                      </a:lnTo>
                      <a:lnTo>
                        <a:pt x="114" y="285"/>
                      </a:lnTo>
                      <a:lnTo>
                        <a:pt x="38" y="227"/>
                      </a:lnTo>
                      <a:lnTo>
                        <a:pt x="0" y="261"/>
                      </a:lnTo>
                      <a:lnTo>
                        <a:pt x="24" y="179"/>
                      </a:lnTo>
                      <a:lnTo>
                        <a:pt x="36" y="46"/>
                      </a:lnTo>
                      <a:lnTo>
                        <a:pt x="60"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0541" name="Freeform 93"/>
              <p:cNvSpPr>
                <a:spLocks/>
              </p:cNvSpPr>
              <p:nvPr/>
            </p:nvSpPr>
            <p:spPr bwMode="auto">
              <a:xfrm>
                <a:off x="3550" y="3007"/>
                <a:ext cx="87" cy="153"/>
              </a:xfrm>
              <a:custGeom>
                <a:avLst/>
                <a:gdLst>
                  <a:gd name="T0" fmla="*/ 104 w 174"/>
                  <a:gd name="T1" fmla="*/ 0 h 307"/>
                  <a:gd name="T2" fmla="*/ 170 w 174"/>
                  <a:gd name="T3" fmla="*/ 158 h 307"/>
                  <a:gd name="T4" fmla="*/ 174 w 174"/>
                  <a:gd name="T5" fmla="*/ 307 h 307"/>
                  <a:gd name="T6" fmla="*/ 144 w 174"/>
                  <a:gd name="T7" fmla="*/ 140 h 307"/>
                  <a:gd name="T8" fmla="*/ 102 w 174"/>
                  <a:gd name="T9" fmla="*/ 68 h 307"/>
                  <a:gd name="T10" fmla="*/ 0 w 174"/>
                  <a:gd name="T11" fmla="*/ 130 h 307"/>
                  <a:gd name="T12" fmla="*/ 62 w 174"/>
                  <a:gd name="T13" fmla="*/ 76 h 307"/>
                  <a:gd name="T14" fmla="*/ 104 w 174"/>
                  <a:gd name="T15" fmla="*/ 0 h 3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307">
                    <a:moveTo>
                      <a:pt x="104" y="0"/>
                    </a:moveTo>
                    <a:lnTo>
                      <a:pt x="170" y="158"/>
                    </a:lnTo>
                    <a:lnTo>
                      <a:pt x="174" y="307"/>
                    </a:lnTo>
                    <a:lnTo>
                      <a:pt x="144" y="140"/>
                    </a:lnTo>
                    <a:lnTo>
                      <a:pt x="102" y="68"/>
                    </a:lnTo>
                    <a:lnTo>
                      <a:pt x="0" y="130"/>
                    </a:lnTo>
                    <a:lnTo>
                      <a:pt x="62" y="76"/>
                    </a:lnTo>
                    <a:lnTo>
                      <a:pt x="104"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0542" name="Freeform 94"/>
            <p:cNvSpPr>
              <a:spLocks/>
            </p:cNvSpPr>
            <p:nvPr/>
          </p:nvSpPr>
          <p:spPr bwMode="auto">
            <a:xfrm>
              <a:off x="3100" y="3254"/>
              <a:ext cx="62" cy="101"/>
            </a:xfrm>
            <a:custGeom>
              <a:avLst/>
              <a:gdLst>
                <a:gd name="T0" fmla="*/ 88 w 124"/>
                <a:gd name="T1" fmla="*/ 0 h 204"/>
                <a:gd name="T2" fmla="*/ 4 w 124"/>
                <a:gd name="T3" fmla="*/ 166 h 204"/>
                <a:gd name="T4" fmla="*/ 0 w 124"/>
                <a:gd name="T5" fmla="*/ 204 h 204"/>
                <a:gd name="T6" fmla="*/ 30 w 124"/>
                <a:gd name="T7" fmla="*/ 178 h 204"/>
                <a:gd name="T8" fmla="*/ 124 w 124"/>
                <a:gd name="T9" fmla="*/ 10 h 204"/>
                <a:gd name="T10" fmla="*/ 110 w 124"/>
                <a:gd name="T11" fmla="*/ 8 h 204"/>
                <a:gd name="T12" fmla="*/ 96 w 124"/>
                <a:gd name="T13" fmla="*/ 4 h 204"/>
                <a:gd name="T14" fmla="*/ 88 w 124"/>
                <a:gd name="T15" fmla="*/ 0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204">
                  <a:moveTo>
                    <a:pt x="88" y="0"/>
                  </a:moveTo>
                  <a:lnTo>
                    <a:pt x="4" y="166"/>
                  </a:lnTo>
                  <a:lnTo>
                    <a:pt x="0" y="204"/>
                  </a:lnTo>
                  <a:lnTo>
                    <a:pt x="30" y="178"/>
                  </a:lnTo>
                  <a:lnTo>
                    <a:pt x="124" y="10"/>
                  </a:lnTo>
                  <a:lnTo>
                    <a:pt x="110" y="8"/>
                  </a:lnTo>
                  <a:lnTo>
                    <a:pt x="96" y="4"/>
                  </a:lnTo>
                  <a:lnTo>
                    <a:pt x="88"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0543" name="Group 95"/>
            <p:cNvGrpSpPr>
              <a:grpSpLocks/>
            </p:cNvGrpSpPr>
            <p:nvPr/>
          </p:nvGrpSpPr>
          <p:grpSpPr bwMode="auto">
            <a:xfrm>
              <a:off x="3096" y="3148"/>
              <a:ext cx="232" cy="199"/>
              <a:chOff x="3096" y="3148"/>
              <a:chExt cx="232" cy="199"/>
            </a:xfrm>
          </p:grpSpPr>
          <p:grpSp>
            <p:nvGrpSpPr>
              <p:cNvPr id="360544" name="Group 96"/>
              <p:cNvGrpSpPr>
                <a:grpSpLocks/>
              </p:cNvGrpSpPr>
              <p:nvPr/>
            </p:nvGrpSpPr>
            <p:grpSpPr bwMode="auto">
              <a:xfrm>
                <a:off x="3096" y="3148"/>
                <a:ext cx="219" cy="199"/>
                <a:chOff x="3096" y="3148"/>
                <a:chExt cx="219" cy="199"/>
              </a:xfrm>
            </p:grpSpPr>
            <p:sp>
              <p:nvSpPr>
                <p:cNvPr id="360545" name="Freeform 97"/>
                <p:cNvSpPr>
                  <a:spLocks/>
                </p:cNvSpPr>
                <p:nvPr/>
              </p:nvSpPr>
              <p:spPr bwMode="auto">
                <a:xfrm>
                  <a:off x="3096" y="3170"/>
                  <a:ext cx="219" cy="177"/>
                </a:xfrm>
                <a:custGeom>
                  <a:avLst/>
                  <a:gdLst>
                    <a:gd name="T0" fmla="*/ 323 w 437"/>
                    <a:gd name="T1" fmla="*/ 48 h 355"/>
                    <a:gd name="T2" fmla="*/ 297 w 437"/>
                    <a:gd name="T3" fmla="*/ 54 h 355"/>
                    <a:gd name="T4" fmla="*/ 275 w 437"/>
                    <a:gd name="T5" fmla="*/ 42 h 355"/>
                    <a:gd name="T6" fmla="*/ 248 w 437"/>
                    <a:gd name="T7" fmla="*/ 28 h 355"/>
                    <a:gd name="T8" fmla="*/ 220 w 437"/>
                    <a:gd name="T9" fmla="*/ 18 h 355"/>
                    <a:gd name="T10" fmla="*/ 176 w 437"/>
                    <a:gd name="T11" fmla="*/ 6 h 355"/>
                    <a:gd name="T12" fmla="*/ 152 w 437"/>
                    <a:gd name="T13" fmla="*/ 0 h 355"/>
                    <a:gd name="T14" fmla="*/ 68 w 437"/>
                    <a:gd name="T15" fmla="*/ 20 h 355"/>
                    <a:gd name="T16" fmla="*/ 54 w 437"/>
                    <a:gd name="T17" fmla="*/ 28 h 355"/>
                    <a:gd name="T18" fmla="*/ 42 w 437"/>
                    <a:gd name="T19" fmla="*/ 36 h 355"/>
                    <a:gd name="T20" fmla="*/ 32 w 437"/>
                    <a:gd name="T21" fmla="*/ 52 h 355"/>
                    <a:gd name="T22" fmla="*/ 24 w 437"/>
                    <a:gd name="T23" fmla="*/ 74 h 355"/>
                    <a:gd name="T24" fmla="*/ 16 w 437"/>
                    <a:gd name="T25" fmla="*/ 108 h 355"/>
                    <a:gd name="T26" fmla="*/ 8 w 437"/>
                    <a:gd name="T27" fmla="*/ 151 h 355"/>
                    <a:gd name="T28" fmla="*/ 6 w 437"/>
                    <a:gd name="T29" fmla="*/ 191 h 355"/>
                    <a:gd name="T30" fmla="*/ 0 w 437"/>
                    <a:gd name="T31" fmla="*/ 219 h 355"/>
                    <a:gd name="T32" fmla="*/ 0 w 437"/>
                    <a:gd name="T33" fmla="*/ 237 h 355"/>
                    <a:gd name="T34" fmla="*/ 6 w 437"/>
                    <a:gd name="T35" fmla="*/ 251 h 355"/>
                    <a:gd name="T36" fmla="*/ 8 w 437"/>
                    <a:gd name="T37" fmla="*/ 263 h 355"/>
                    <a:gd name="T38" fmla="*/ 18 w 437"/>
                    <a:gd name="T39" fmla="*/ 279 h 355"/>
                    <a:gd name="T40" fmla="*/ 56 w 437"/>
                    <a:gd name="T41" fmla="*/ 319 h 355"/>
                    <a:gd name="T42" fmla="*/ 74 w 437"/>
                    <a:gd name="T43" fmla="*/ 329 h 355"/>
                    <a:gd name="T44" fmla="*/ 106 w 437"/>
                    <a:gd name="T45" fmla="*/ 345 h 355"/>
                    <a:gd name="T46" fmla="*/ 126 w 437"/>
                    <a:gd name="T47" fmla="*/ 355 h 355"/>
                    <a:gd name="T48" fmla="*/ 142 w 437"/>
                    <a:gd name="T49" fmla="*/ 347 h 355"/>
                    <a:gd name="T50" fmla="*/ 146 w 437"/>
                    <a:gd name="T51" fmla="*/ 335 h 355"/>
                    <a:gd name="T52" fmla="*/ 164 w 437"/>
                    <a:gd name="T53" fmla="*/ 335 h 355"/>
                    <a:gd name="T54" fmla="*/ 182 w 437"/>
                    <a:gd name="T55" fmla="*/ 335 h 355"/>
                    <a:gd name="T56" fmla="*/ 206 w 437"/>
                    <a:gd name="T57" fmla="*/ 341 h 355"/>
                    <a:gd name="T58" fmla="*/ 220 w 437"/>
                    <a:gd name="T59" fmla="*/ 343 h 355"/>
                    <a:gd name="T60" fmla="*/ 226 w 437"/>
                    <a:gd name="T61" fmla="*/ 329 h 355"/>
                    <a:gd name="T62" fmla="*/ 230 w 437"/>
                    <a:gd name="T63" fmla="*/ 319 h 355"/>
                    <a:gd name="T64" fmla="*/ 244 w 437"/>
                    <a:gd name="T65" fmla="*/ 323 h 355"/>
                    <a:gd name="T66" fmla="*/ 259 w 437"/>
                    <a:gd name="T67" fmla="*/ 323 h 355"/>
                    <a:gd name="T68" fmla="*/ 265 w 437"/>
                    <a:gd name="T69" fmla="*/ 313 h 355"/>
                    <a:gd name="T70" fmla="*/ 271 w 437"/>
                    <a:gd name="T71" fmla="*/ 301 h 355"/>
                    <a:gd name="T72" fmla="*/ 275 w 437"/>
                    <a:gd name="T73" fmla="*/ 285 h 355"/>
                    <a:gd name="T74" fmla="*/ 301 w 437"/>
                    <a:gd name="T75" fmla="*/ 287 h 355"/>
                    <a:gd name="T76" fmla="*/ 325 w 437"/>
                    <a:gd name="T77" fmla="*/ 287 h 355"/>
                    <a:gd name="T78" fmla="*/ 341 w 437"/>
                    <a:gd name="T79" fmla="*/ 281 h 355"/>
                    <a:gd name="T80" fmla="*/ 357 w 437"/>
                    <a:gd name="T81" fmla="*/ 273 h 355"/>
                    <a:gd name="T82" fmla="*/ 369 w 437"/>
                    <a:gd name="T83" fmla="*/ 261 h 355"/>
                    <a:gd name="T84" fmla="*/ 383 w 437"/>
                    <a:gd name="T85" fmla="*/ 245 h 355"/>
                    <a:gd name="T86" fmla="*/ 427 w 437"/>
                    <a:gd name="T87" fmla="*/ 235 h 355"/>
                    <a:gd name="T88" fmla="*/ 435 w 437"/>
                    <a:gd name="T89" fmla="*/ 181 h 355"/>
                    <a:gd name="T90" fmla="*/ 437 w 437"/>
                    <a:gd name="T91" fmla="*/ 145 h 355"/>
                    <a:gd name="T92" fmla="*/ 425 w 437"/>
                    <a:gd name="T93" fmla="*/ 104 h 355"/>
                    <a:gd name="T94" fmla="*/ 411 w 437"/>
                    <a:gd name="T95" fmla="*/ 80 h 355"/>
                    <a:gd name="T96" fmla="*/ 395 w 437"/>
                    <a:gd name="T97" fmla="*/ 66 h 355"/>
                    <a:gd name="T98" fmla="*/ 371 w 437"/>
                    <a:gd name="T99" fmla="*/ 52 h 355"/>
                    <a:gd name="T100" fmla="*/ 341 w 437"/>
                    <a:gd name="T101" fmla="*/ 42 h 355"/>
                    <a:gd name="T102" fmla="*/ 323 w 437"/>
                    <a:gd name="T103" fmla="*/ 4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37" h="355">
                      <a:moveTo>
                        <a:pt x="323" y="48"/>
                      </a:moveTo>
                      <a:lnTo>
                        <a:pt x="297" y="54"/>
                      </a:lnTo>
                      <a:lnTo>
                        <a:pt x="275" y="42"/>
                      </a:lnTo>
                      <a:lnTo>
                        <a:pt x="248" y="28"/>
                      </a:lnTo>
                      <a:lnTo>
                        <a:pt x="220" y="18"/>
                      </a:lnTo>
                      <a:lnTo>
                        <a:pt x="176" y="6"/>
                      </a:lnTo>
                      <a:lnTo>
                        <a:pt x="152" y="0"/>
                      </a:lnTo>
                      <a:lnTo>
                        <a:pt x="68" y="20"/>
                      </a:lnTo>
                      <a:lnTo>
                        <a:pt x="54" y="28"/>
                      </a:lnTo>
                      <a:lnTo>
                        <a:pt x="42" y="36"/>
                      </a:lnTo>
                      <a:lnTo>
                        <a:pt x="32" y="52"/>
                      </a:lnTo>
                      <a:lnTo>
                        <a:pt x="24" y="74"/>
                      </a:lnTo>
                      <a:lnTo>
                        <a:pt x="16" y="108"/>
                      </a:lnTo>
                      <a:lnTo>
                        <a:pt x="8" y="151"/>
                      </a:lnTo>
                      <a:lnTo>
                        <a:pt x="6" y="191"/>
                      </a:lnTo>
                      <a:lnTo>
                        <a:pt x="0" y="219"/>
                      </a:lnTo>
                      <a:lnTo>
                        <a:pt x="0" y="237"/>
                      </a:lnTo>
                      <a:lnTo>
                        <a:pt x="6" y="251"/>
                      </a:lnTo>
                      <a:lnTo>
                        <a:pt x="8" y="263"/>
                      </a:lnTo>
                      <a:lnTo>
                        <a:pt x="18" y="279"/>
                      </a:lnTo>
                      <a:lnTo>
                        <a:pt x="56" y="319"/>
                      </a:lnTo>
                      <a:lnTo>
                        <a:pt x="74" y="329"/>
                      </a:lnTo>
                      <a:lnTo>
                        <a:pt x="106" y="345"/>
                      </a:lnTo>
                      <a:lnTo>
                        <a:pt x="126" y="355"/>
                      </a:lnTo>
                      <a:lnTo>
                        <a:pt x="142" y="347"/>
                      </a:lnTo>
                      <a:lnTo>
                        <a:pt x="146" y="335"/>
                      </a:lnTo>
                      <a:lnTo>
                        <a:pt x="164" y="335"/>
                      </a:lnTo>
                      <a:lnTo>
                        <a:pt x="182" y="335"/>
                      </a:lnTo>
                      <a:lnTo>
                        <a:pt x="206" y="341"/>
                      </a:lnTo>
                      <a:lnTo>
                        <a:pt x="220" y="343"/>
                      </a:lnTo>
                      <a:lnTo>
                        <a:pt x="226" y="329"/>
                      </a:lnTo>
                      <a:lnTo>
                        <a:pt x="230" y="319"/>
                      </a:lnTo>
                      <a:lnTo>
                        <a:pt x="244" y="323"/>
                      </a:lnTo>
                      <a:lnTo>
                        <a:pt x="259" y="323"/>
                      </a:lnTo>
                      <a:lnTo>
                        <a:pt x="265" y="313"/>
                      </a:lnTo>
                      <a:lnTo>
                        <a:pt x="271" y="301"/>
                      </a:lnTo>
                      <a:lnTo>
                        <a:pt x="275" y="285"/>
                      </a:lnTo>
                      <a:lnTo>
                        <a:pt x="301" y="287"/>
                      </a:lnTo>
                      <a:lnTo>
                        <a:pt x="325" y="287"/>
                      </a:lnTo>
                      <a:lnTo>
                        <a:pt x="341" y="281"/>
                      </a:lnTo>
                      <a:lnTo>
                        <a:pt x="357" y="273"/>
                      </a:lnTo>
                      <a:lnTo>
                        <a:pt x="369" y="261"/>
                      </a:lnTo>
                      <a:lnTo>
                        <a:pt x="383" y="245"/>
                      </a:lnTo>
                      <a:lnTo>
                        <a:pt x="427" y="235"/>
                      </a:lnTo>
                      <a:lnTo>
                        <a:pt x="435" y="181"/>
                      </a:lnTo>
                      <a:lnTo>
                        <a:pt x="437" y="145"/>
                      </a:lnTo>
                      <a:lnTo>
                        <a:pt x="425" y="104"/>
                      </a:lnTo>
                      <a:lnTo>
                        <a:pt x="411" y="80"/>
                      </a:lnTo>
                      <a:lnTo>
                        <a:pt x="395" y="66"/>
                      </a:lnTo>
                      <a:lnTo>
                        <a:pt x="371" y="52"/>
                      </a:lnTo>
                      <a:lnTo>
                        <a:pt x="341" y="42"/>
                      </a:lnTo>
                      <a:lnTo>
                        <a:pt x="323" y="48"/>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46" name="Freeform 98"/>
                <p:cNvSpPr>
                  <a:spLocks/>
                </p:cNvSpPr>
                <p:nvPr/>
              </p:nvSpPr>
              <p:spPr bwMode="auto">
                <a:xfrm>
                  <a:off x="3113" y="3206"/>
                  <a:ext cx="149" cy="128"/>
                </a:xfrm>
                <a:custGeom>
                  <a:avLst/>
                  <a:gdLst>
                    <a:gd name="T0" fmla="*/ 273 w 297"/>
                    <a:gd name="T1" fmla="*/ 101 h 257"/>
                    <a:gd name="T2" fmla="*/ 231 w 297"/>
                    <a:gd name="T3" fmla="*/ 95 h 257"/>
                    <a:gd name="T4" fmla="*/ 208 w 297"/>
                    <a:gd name="T5" fmla="*/ 79 h 257"/>
                    <a:gd name="T6" fmla="*/ 180 w 297"/>
                    <a:gd name="T7" fmla="*/ 89 h 257"/>
                    <a:gd name="T8" fmla="*/ 132 w 297"/>
                    <a:gd name="T9" fmla="*/ 103 h 257"/>
                    <a:gd name="T10" fmla="*/ 96 w 297"/>
                    <a:gd name="T11" fmla="*/ 105 h 257"/>
                    <a:gd name="T12" fmla="*/ 64 w 297"/>
                    <a:gd name="T13" fmla="*/ 95 h 257"/>
                    <a:gd name="T14" fmla="*/ 54 w 297"/>
                    <a:gd name="T15" fmla="*/ 71 h 257"/>
                    <a:gd name="T16" fmla="*/ 60 w 297"/>
                    <a:gd name="T17" fmla="*/ 49 h 257"/>
                    <a:gd name="T18" fmla="*/ 92 w 297"/>
                    <a:gd name="T19" fmla="*/ 40 h 257"/>
                    <a:gd name="T20" fmla="*/ 134 w 297"/>
                    <a:gd name="T21" fmla="*/ 36 h 257"/>
                    <a:gd name="T22" fmla="*/ 174 w 297"/>
                    <a:gd name="T23" fmla="*/ 12 h 257"/>
                    <a:gd name="T24" fmla="*/ 128 w 297"/>
                    <a:gd name="T25" fmla="*/ 2 h 257"/>
                    <a:gd name="T26" fmla="*/ 90 w 297"/>
                    <a:gd name="T27" fmla="*/ 6 h 257"/>
                    <a:gd name="T28" fmla="*/ 62 w 297"/>
                    <a:gd name="T29" fmla="*/ 24 h 257"/>
                    <a:gd name="T30" fmla="*/ 46 w 297"/>
                    <a:gd name="T31" fmla="*/ 18 h 257"/>
                    <a:gd name="T32" fmla="*/ 36 w 297"/>
                    <a:gd name="T33" fmla="*/ 32 h 257"/>
                    <a:gd name="T34" fmla="*/ 38 w 297"/>
                    <a:gd name="T35" fmla="*/ 95 h 257"/>
                    <a:gd name="T36" fmla="*/ 22 w 297"/>
                    <a:gd name="T37" fmla="*/ 115 h 257"/>
                    <a:gd name="T38" fmla="*/ 16 w 297"/>
                    <a:gd name="T39" fmla="*/ 125 h 257"/>
                    <a:gd name="T40" fmla="*/ 10 w 297"/>
                    <a:gd name="T41" fmla="*/ 173 h 257"/>
                    <a:gd name="T42" fmla="*/ 40 w 297"/>
                    <a:gd name="T43" fmla="*/ 159 h 257"/>
                    <a:gd name="T44" fmla="*/ 64 w 297"/>
                    <a:gd name="T45" fmla="*/ 189 h 257"/>
                    <a:gd name="T46" fmla="*/ 68 w 297"/>
                    <a:gd name="T47" fmla="*/ 201 h 257"/>
                    <a:gd name="T48" fmla="*/ 90 w 297"/>
                    <a:gd name="T49" fmla="*/ 209 h 257"/>
                    <a:gd name="T50" fmla="*/ 108 w 297"/>
                    <a:gd name="T51" fmla="*/ 243 h 257"/>
                    <a:gd name="T52" fmla="*/ 118 w 297"/>
                    <a:gd name="T53" fmla="*/ 233 h 257"/>
                    <a:gd name="T54" fmla="*/ 98 w 297"/>
                    <a:gd name="T55" fmla="*/ 201 h 257"/>
                    <a:gd name="T56" fmla="*/ 120 w 297"/>
                    <a:gd name="T57" fmla="*/ 187 h 257"/>
                    <a:gd name="T58" fmla="*/ 156 w 297"/>
                    <a:gd name="T59" fmla="*/ 191 h 257"/>
                    <a:gd name="T60" fmla="*/ 196 w 297"/>
                    <a:gd name="T61" fmla="*/ 173 h 257"/>
                    <a:gd name="T62" fmla="*/ 223 w 297"/>
                    <a:gd name="T63" fmla="*/ 167 h 257"/>
                    <a:gd name="T64" fmla="*/ 245 w 297"/>
                    <a:gd name="T65" fmla="*/ 173 h 257"/>
                    <a:gd name="T66" fmla="*/ 279 w 297"/>
                    <a:gd name="T67" fmla="*/ 179 h 257"/>
                    <a:gd name="T68" fmla="*/ 241 w 297"/>
                    <a:gd name="T69" fmla="*/ 139 h 257"/>
                    <a:gd name="T70" fmla="*/ 259 w 297"/>
                    <a:gd name="T71" fmla="*/ 107 h 257"/>
                    <a:gd name="T72" fmla="*/ 297 w 297"/>
                    <a:gd name="T73" fmla="*/ 8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7" h="257">
                      <a:moveTo>
                        <a:pt x="297" y="85"/>
                      </a:moveTo>
                      <a:lnTo>
                        <a:pt x="273" y="101"/>
                      </a:lnTo>
                      <a:lnTo>
                        <a:pt x="251" y="101"/>
                      </a:lnTo>
                      <a:lnTo>
                        <a:pt x="231" y="95"/>
                      </a:lnTo>
                      <a:lnTo>
                        <a:pt x="219" y="87"/>
                      </a:lnTo>
                      <a:lnTo>
                        <a:pt x="208" y="79"/>
                      </a:lnTo>
                      <a:lnTo>
                        <a:pt x="196" y="79"/>
                      </a:lnTo>
                      <a:lnTo>
                        <a:pt x="180" y="89"/>
                      </a:lnTo>
                      <a:lnTo>
                        <a:pt x="156" y="97"/>
                      </a:lnTo>
                      <a:lnTo>
                        <a:pt x="132" y="103"/>
                      </a:lnTo>
                      <a:lnTo>
                        <a:pt x="116" y="105"/>
                      </a:lnTo>
                      <a:lnTo>
                        <a:pt x="96" y="105"/>
                      </a:lnTo>
                      <a:lnTo>
                        <a:pt x="76" y="101"/>
                      </a:lnTo>
                      <a:lnTo>
                        <a:pt x="64" y="95"/>
                      </a:lnTo>
                      <a:lnTo>
                        <a:pt x="58" y="87"/>
                      </a:lnTo>
                      <a:lnTo>
                        <a:pt x="54" y="71"/>
                      </a:lnTo>
                      <a:lnTo>
                        <a:pt x="54" y="59"/>
                      </a:lnTo>
                      <a:lnTo>
                        <a:pt x="60" y="49"/>
                      </a:lnTo>
                      <a:lnTo>
                        <a:pt x="72" y="43"/>
                      </a:lnTo>
                      <a:lnTo>
                        <a:pt x="92" y="40"/>
                      </a:lnTo>
                      <a:lnTo>
                        <a:pt x="116" y="36"/>
                      </a:lnTo>
                      <a:lnTo>
                        <a:pt x="134" y="36"/>
                      </a:lnTo>
                      <a:lnTo>
                        <a:pt x="154" y="24"/>
                      </a:lnTo>
                      <a:lnTo>
                        <a:pt x="174" y="12"/>
                      </a:lnTo>
                      <a:lnTo>
                        <a:pt x="146" y="12"/>
                      </a:lnTo>
                      <a:lnTo>
                        <a:pt x="128" y="2"/>
                      </a:lnTo>
                      <a:lnTo>
                        <a:pt x="106" y="0"/>
                      </a:lnTo>
                      <a:lnTo>
                        <a:pt x="90" y="6"/>
                      </a:lnTo>
                      <a:lnTo>
                        <a:pt x="70" y="18"/>
                      </a:lnTo>
                      <a:lnTo>
                        <a:pt x="62" y="24"/>
                      </a:lnTo>
                      <a:lnTo>
                        <a:pt x="34" y="4"/>
                      </a:lnTo>
                      <a:lnTo>
                        <a:pt x="46" y="18"/>
                      </a:lnTo>
                      <a:lnTo>
                        <a:pt x="50" y="30"/>
                      </a:lnTo>
                      <a:lnTo>
                        <a:pt x="36" y="32"/>
                      </a:lnTo>
                      <a:lnTo>
                        <a:pt x="50" y="36"/>
                      </a:lnTo>
                      <a:lnTo>
                        <a:pt x="38" y="95"/>
                      </a:lnTo>
                      <a:lnTo>
                        <a:pt x="30" y="107"/>
                      </a:lnTo>
                      <a:lnTo>
                        <a:pt x="22" y="115"/>
                      </a:lnTo>
                      <a:lnTo>
                        <a:pt x="0" y="119"/>
                      </a:lnTo>
                      <a:lnTo>
                        <a:pt x="16" y="125"/>
                      </a:lnTo>
                      <a:lnTo>
                        <a:pt x="22" y="141"/>
                      </a:lnTo>
                      <a:lnTo>
                        <a:pt x="10" y="173"/>
                      </a:lnTo>
                      <a:lnTo>
                        <a:pt x="6" y="195"/>
                      </a:lnTo>
                      <a:lnTo>
                        <a:pt x="40" y="159"/>
                      </a:lnTo>
                      <a:lnTo>
                        <a:pt x="58" y="169"/>
                      </a:lnTo>
                      <a:lnTo>
                        <a:pt x="64" y="189"/>
                      </a:lnTo>
                      <a:lnTo>
                        <a:pt x="38" y="203"/>
                      </a:lnTo>
                      <a:lnTo>
                        <a:pt x="68" y="201"/>
                      </a:lnTo>
                      <a:lnTo>
                        <a:pt x="82" y="201"/>
                      </a:lnTo>
                      <a:lnTo>
                        <a:pt x="90" y="209"/>
                      </a:lnTo>
                      <a:lnTo>
                        <a:pt x="100" y="225"/>
                      </a:lnTo>
                      <a:lnTo>
                        <a:pt x="108" y="243"/>
                      </a:lnTo>
                      <a:lnTo>
                        <a:pt x="118" y="257"/>
                      </a:lnTo>
                      <a:lnTo>
                        <a:pt x="118" y="233"/>
                      </a:lnTo>
                      <a:lnTo>
                        <a:pt x="108" y="215"/>
                      </a:lnTo>
                      <a:lnTo>
                        <a:pt x="98" y="201"/>
                      </a:lnTo>
                      <a:lnTo>
                        <a:pt x="106" y="191"/>
                      </a:lnTo>
                      <a:lnTo>
                        <a:pt x="120" y="187"/>
                      </a:lnTo>
                      <a:lnTo>
                        <a:pt x="134" y="189"/>
                      </a:lnTo>
                      <a:lnTo>
                        <a:pt x="156" y="191"/>
                      </a:lnTo>
                      <a:lnTo>
                        <a:pt x="174" y="179"/>
                      </a:lnTo>
                      <a:lnTo>
                        <a:pt x="196" y="173"/>
                      </a:lnTo>
                      <a:lnTo>
                        <a:pt x="214" y="169"/>
                      </a:lnTo>
                      <a:lnTo>
                        <a:pt x="223" y="167"/>
                      </a:lnTo>
                      <a:lnTo>
                        <a:pt x="229" y="161"/>
                      </a:lnTo>
                      <a:lnTo>
                        <a:pt x="245" y="173"/>
                      </a:lnTo>
                      <a:lnTo>
                        <a:pt x="239" y="153"/>
                      </a:lnTo>
                      <a:lnTo>
                        <a:pt x="279" y="179"/>
                      </a:lnTo>
                      <a:lnTo>
                        <a:pt x="273" y="161"/>
                      </a:lnTo>
                      <a:lnTo>
                        <a:pt x="241" y="139"/>
                      </a:lnTo>
                      <a:lnTo>
                        <a:pt x="247" y="123"/>
                      </a:lnTo>
                      <a:lnTo>
                        <a:pt x="259" y="107"/>
                      </a:lnTo>
                      <a:lnTo>
                        <a:pt x="277" y="105"/>
                      </a:lnTo>
                      <a:lnTo>
                        <a:pt x="297" y="85"/>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47" name="Freeform 99"/>
                <p:cNvSpPr>
                  <a:spLocks/>
                </p:cNvSpPr>
                <p:nvPr/>
              </p:nvSpPr>
              <p:spPr bwMode="auto">
                <a:xfrm>
                  <a:off x="3160" y="3148"/>
                  <a:ext cx="53" cy="77"/>
                </a:xfrm>
                <a:custGeom>
                  <a:avLst/>
                  <a:gdLst>
                    <a:gd name="T0" fmla="*/ 92 w 106"/>
                    <a:gd name="T1" fmla="*/ 0 h 154"/>
                    <a:gd name="T2" fmla="*/ 72 w 106"/>
                    <a:gd name="T3" fmla="*/ 6 h 154"/>
                    <a:gd name="T4" fmla="*/ 68 w 106"/>
                    <a:gd name="T5" fmla="*/ 18 h 154"/>
                    <a:gd name="T6" fmla="*/ 0 w 106"/>
                    <a:gd name="T7" fmla="*/ 154 h 154"/>
                    <a:gd name="T8" fmla="*/ 36 w 106"/>
                    <a:gd name="T9" fmla="*/ 150 h 154"/>
                    <a:gd name="T10" fmla="*/ 104 w 106"/>
                    <a:gd name="T11" fmla="*/ 28 h 154"/>
                    <a:gd name="T12" fmla="*/ 106 w 106"/>
                    <a:gd name="T13" fmla="*/ 8 h 154"/>
                    <a:gd name="T14" fmla="*/ 92 w 106"/>
                    <a:gd name="T15" fmla="*/ 0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54">
                      <a:moveTo>
                        <a:pt x="92" y="0"/>
                      </a:moveTo>
                      <a:lnTo>
                        <a:pt x="72" y="6"/>
                      </a:lnTo>
                      <a:lnTo>
                        <a:pt x="68" y="18"/>
                      </a:lnTo>
                      <a:lnTo>
                        <a:pt x="0" y="154"/>
                      </a:lnTo>
                      <a:lnTo>
                        <a:pt x="36" y="150"/>
                      </a:lnTo>
                      <a:lnTo>
                        <a:pt x="104" y="28"/>
                      </a:lnTo>
                      <a:lnTo>
                        <a:pt x="106" y="8"/>
                      </a:lnTo>
                      <a:lnTo>
                        <a:pt x="92"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48" name="Freeform 100"/>
                <p:cNvSpPr>
                  <a:spLocks/>
                </p:cNvSpPr>
                <p:nvPr/>
              </p:nvSpPr>
              <p:spPr bwMode="auto">
                <a:xfrm>
                  <a:off x="3264" y="3213"/>
                  <a:ext cx="37" cy="71"/>
                </a:xfrm>
                <a:custGeom>
                  <a:avLst/>
                  <a:gdLst>
                    <a:gd name="T0" fmla="*/ 0 w 74"/>
                    <a:gd name="T1" fmla="*/ 0 h 141"/>
                    <a:gd name="T2" fmla="*/ 14 w 74"/>
                    <a:gd name="T3" fmla="*/ 20 h 141"/>
                    <a:gd name="T4" fmla="*/ 22 w 74"/>
                    <a:gd name="T5" fmla="*/ 37 h 141"/>
                    <a:gd name="T6" fmla="*/ 28 w 74"/>
                    <a:gd name="T7" fmla="*/ 59 h 141"/>
                    <a:gd name="T8" fmla="*/ 30 w 74"/>
                    <a:gd name="T9" fmla="*/ 81 h 141"/>
                    <a:gd name="T10" fmla="*/ 28 w 74"/>
                    <a:gd name="T11" fmla="*/ 105 h 141"/>
                    <a:gd name="T12" fmla="*/ 20 w 74"/>
                    <a:gd name="T13" fmla="*/ 141 h 141"/>
                    <a:gd name="T14" fmla="*/ 46 w 74"/>
                    <a:gd name="T15" fmla="*/ 75 h 141"/>
                    <a:gd name="T16" fmla="*/ 62 w 74"/>
                    <a:gd name="T17" fmla="*/ 55 h 141"/>
                    <a:gd name="T18" fmla="*/ 74 w 74"/>
                    <a:gd name="T19" fmla="*/ 37 h 141"/>
                    <a:gd name="T20" fmla="*/ 54 w 74"/>
                    <a:gd name="T21" fmla="*/ 29 h 141"/>
                    <a:gd name="T22" fmla="*/ 34 w 74"/>
                    <a:gd name="T23" fmla="*/ 16 h 141"/>
                    <a:gd name="T24" fmla="*/ 20 w 74"/>
                    <a:gd name="T25" fmla="*/ 4 h 141"/>
                    <a:gd name="T26" fmla="*/ 0 w 74"/>
                    <a:gd name="T2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141">
                      <a:moveTo>
                        <a:pt x="0" y="0"/>
                      </a:moveTo>
                      <a:lnTo>
                        <a:pt x="14" y="20"/>
                      </a:lnTo>
                      <a:lnTo>
                        <a:pt x="22" y="37"/>
                      </a:lnTo>
                      <a:lnTo>
                        <a:pt x="28" y="59"/>
                      </a:lnTo>
                      <a:lnTo>
                        <a:pt x="30" y="81"/>
                      </a:lnTo>
                      <a:lnTo>
                        <a:pt x="28" y="105"/>
                      </a:lnTo>
                      <a:lnTo>
                        <a:pt x="20" y="141"/>
                      </a:lnTo>
                      <a:lnTo>
                        <a:pt x="46" y="75"/>
                      </a:lnTo>
                      <a:lnTo>
                        <a:pt x="62" y="55"/>
                      </a:lnTo>
                      <a:lnTo>
                        <a:pt x="74" y="37"/>
                      </a:lnTo>
                      <a:lnTo>
                        <a:pt x="54" y="29"/>
                      </a:lnTo>
                      <a:lnTo>
                        <a:pt x="34" y="16"/>
                      </a:lnTo>
                      <a:lnTo>
                        <a:pt x="20" y="4"/>
                      </a:lnTo>
                      <a:lnTo>
                        <a:pt x="0"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49" name="Freeform 101"/>
                <p:cNvSpPr>
                  <a:spLocks/>
                </p:cNvSpPr>
                <p:nvPr/>
              </p:nvSpPr>
              <p:spPr bwMode="auto">
                <a:xfrm>
                  <a:off x="3180" y="3155"/>
                  <a:ext cx="31" cy="72"/>
                </a:xfrm>
                <a:custGeom>
                  <a:avLst/>
                  <a:gdLst>
                    <a:gd name="T0" fmla="*/ 60 w 62"/>
                    <a:gd name="T1" fmla="*/ 12 h 144"/>
                    <a:gd name="T2" fmla="*/ 62 w 62"/>
                    <a:gd name="T3" fmla="*/ 18 h 144"/>
                    <a:gd name="T4" fmla="*/ 6 w 62"/>
                    <a:gd name="T5" fmla="*/ 144 h 144"/>
                    <a:gd name="T6" fmla="*/ 0 w 62"/>
                    <a:gd name="T7" fmla="*/ 130 h 144"/>
                    <a:gd name="T8" fmla="*/ 4 w 62"/>
                    <a:gd name="T9" fmla="*/ 118 h 144"/>
                    <a:gd name="T10" fmla="*/ 10 w 62"/>
                    <a:gd name="T11" fmla="*/ 108 h 144"/>
                    <a:gd name="T12" fmla="*/ 20 w 62"/>
                    <a:gd name="T13" fmla="*/ 104 h 144"/>
                    <a:gd name="T14" fmla="*/ 58 w 62"/>
                    <a:gd name="T15" fmla="*/ 18 h 144"/>
                    <a:gd name="T16" fmla="*/ 30 w 62"/>
                    <a:gd name="T17" fmla="*/ 4 h 144"/>
                    <a:gd name="T18" fmla="*/ 30 w 62"/>
                    <a:gd name="T19" fmla="*/ 0 h 144"/>
                    <a:gd name="T20" fmla="*/ 60 w 62"/>
                    <a:gd name="T2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 h="144">
                      <a:moveTo>
                        <a:pt x="60" y="12"/>
                      </a:moveTo>
                      <a:lnTo>
                        <a:pt x="62" y="18"/>
                      </a:lnTo>
                      <a:lnTo>
                        <a:pt x="6" y="144"/>
                      </a:lnTo>
                      <a:lnTo>
                        <a:pt x="0" y="130"/>
                      </a:lnTo>
                      <a:lnTo>
                        <a:pt x="4" y="118"/>
                      </a:lnTo>
                      <a:lnTo>
                        <a:pt x="10" y="108"/>
                      </a:lnTo>
                      <a:lnTo>
                        <a:pt x="20" y="104"/>
                      </a:lnTo>
                      <a:lnTo>
                        <a:pt x="58" y="18"/>
                      </a:lnTo>
                      <a:lnTo>
                        <a:pt x="30" y="4"/>
                      </a:lnTo>
                      <a:lnTo>
                        <a:pt x="30" y="0"/>
                      </a:lnTo>
                      <a:lnTo>
                        <a:pt x="60" y="12"/>
                      </a:lnTo>
                      <a:close/>
                    </a:path>
                  </a:pathLst>
                </a:cu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0550" name="Freeform 102"/>
              <p:cNvSpPr>
                <a:spLocks/>
              </p:cNvSpPr>
              <p:nvPr/>
            </p:nvSpPr>
            <p:spPr bwMode="auto">
              <a:xfrm>
                <a:off x="3244" y="3187"/>
                <a:ext cx="84" cy="111"/>
              </a:xfrm>
              <a:custGeom>
                <a:avLst/>
                <a:gdLst>
                  <a:gd name="T0" fmla="*/ 0 w 168"/>
                  <a:gd name="T1" fmla="*/ 12 h 223"/>
                  <a:gd name="T2" fmla="*/ 30 w 168"/>
                  <a:gd name="T3" fmla="*/ 24 h 223"/>
                  <a:gd name="T4" fmla="*/ 62 w 168"/>
                  <a:gd name="T5" fmla="*/ 44 h 223"/>
                  <a:gd name="T6" fmla="*/ 78 w 168"/>
                  <a:gd name="T7" fmla="*/ 58 h 223"/>
                  <a:gd name="T8" fmla="*/ 92 w 168"/>
                  <a:gd name="T9" fmla="*/ 80 h 223"/>
                  <a:gd name="T10" fmla="*/ 104 w 168"/>
                  <a:gd name="T11" fmla="*/ 97 h 223"/>
                  <a:gd name="T12" fmla="*/ 112 w 168"/>
                  <a:gd name="T13" fmla="*/ 123 h 223"/>
                  <a:gd name="T14" fmla="*/ 118 w 168"/>
                  <a:gd name="T15" fmla="*/ 161 h 223"/>
                  <a:gd name="T16" fmla="*/ 116 w 168"/>
                  <a:gd name="T17" fmla="*/ 197 h 223"/>
                  <a:gd name="T18" fmla="*/ 108 w 168"/>
                  <a:gd name="T19" fmla="*/ 223 h 223"/>
                  <a:gd name="T20" fmla="*/ 160 w 168"/>
                  <a:gd name="T21" fmla="*/ 219 h 223"/>
                  <a:gd name="T22" fmla="*/ 168 w 168"/>
                  <a:gd name="T23" fmla="*/ 177 h 223"/>
                  <a:gd name="T24" fmla="*/ 168 w 168"/>
                  <a:gd name="T25" fmla="*/ 145 h 223"/>
                  <a:gd name="T26" fmla="*/ 164 w 168"/>
                  <a:gd name="T27" fmla="*/ 109 h 223"/>
                  <a:gd name="T28" fmla="*/ 154 w 168"/>
                  <a:gd name="T29" fmla="*/ 81 h 223"/>
                  <a:gd name="T30" fmla="*/ 134 w 168"/>
                  <a:gd name="T31" fmla="*/ 48 h 223"/>
                  <a:gd name="T32" fmla="*/ 116 w 168"/>
                  <a:gd name="T33" fmla="*/ 32 h 223"/>
                  <a:gd name="T34" fmla="*/ 86 w 168"/>
                  <a:gd name="T35" fmla="*/ 14 h 223"/>
                  <a:gd name="T36" fmla="*/ 52 w 168"/>
                  <a:gd name="T37" fmla="*/ 0 h 223"/>
                  <a:gd name="T38" fmla="*/ 0 w 168"/>
                  <a:gd name="T39" fmla="*/ 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8" h="223">
                    <a:moveTo>
                      <a:pt x="0" y="12"/>
                    </a:moveTo>
                    <a:lnTo>
                      <a:pt x="30" y="24"/>
                    </a:lnTo>
                    <a:lnTo>
                      <a:pt x="62" y="44"/>
                    </a:lnTo>
                    <a:lnTo>
                      <a:pt x="78" y="58"/>
                    </a:lnTo>
                    <a:lnTo>
                      <a:pt x="92" y="80"/>
                    </a:lnTo>
                    <a:lnTo>
                      <a:pt x="104" y="97"/>
                    </a:lnTo>
                    <a:lnTo>
                      <a:pt x="112" y="123"/>
                    </a:lnTo>
                    <a:lnTo>
                      <a:pt x="118" y="161"/>
                    </a:lnTo>
                    <a:lnTo>
                      <a:pt x="116" y="197"/>
                    </a:lnTo>
                    <a:lnTo>
                      <a:pt x="108" y="223"/>
                    </a:lnTo>
                    <a:lnTo>
                      <a:pt x="160" y="219"/>
                    </a:lnTo>
                    <a:lnTo>
                      <a:pt x="168" y="177"/>
                    </a:lnTo>
                    <a:lnTo>
                      <a:pt x="168" y="145"/>
                    </a:lnTo>
                    <a:lnTo>
                      <a:pt x="164" y="109"/>
                    </a:lnTo>
                    <a:lnTo>
                      <a:pt x="154" y="81"/>
                    </a:lnTo>
                    <a:lnTo>
                      <a:pt x="134" y="48"/>
                    </a:lnTo>
                    <a:lnTo>
                      <a:pt x="116" y="32"/>
                    </a:lnTo>
                    <a:lnTo>
                      <a:pt x="86" y="14"/>
                    </a:lnTo>
                    <a:lnTo>
                      <a:pt x="52" y="0"/>
                    </a:lnTo>
                    <a:lnTo>
                      <a:pt x="0" y="1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360551" name="Group 103"/>
          <p:cNvGrpSpPr>
            <a:grpSpLocks/>
          </p:cNvGrpSpPr>
          <p:nvPr/>
        </p:nvGrpSpPr>
        <p:grpSpPr bwMode="auto">
          <a:xfrm>
            <a:off x="2074863" y="3783013"/>
            <a:ext cx="1725612" cy="2019300"/>
            <a:chOff x="1307" y="2245"/>
            <a:chExt cx="1087" cy="1272"/>
          </a:xfrm>
        </p:grpSpPr>
        <p:grpSp>
          <p:nvGrpSpPr>
            <p:cNvPr id="360552" name="Group 104"/>
            <p:cNvGrpSpPr>
              <a:grpSpLocks/>
            </p:cNvGrpSpPr>
            <p:nvPr/>
          </p:nvGrpSpPr>
          <p:grpSpPr bwMode="auto">
            <a:xfrm>
              <a:off x="1659" y="2903"/>
              <a:ext cx="222" cy="441"/>
              <a:chOff x="1659" y="2903"/>
              <a:chExt cx="222" cy="441"/>
            </a:xfrm>
          </p:grpSpPr>
          <p:sp>
            <p:nvSpPr>
              <p:cNvPr id="360553" name="Freeform 105"/>
              <p:cNvSpPr>
                <a:spLocks/>
              </p:cNvSpPr>
              <p:nvPr/>
            </p:nvSpPr>
            <p:spPr bwMode="auto">
              <a:xfrm>
                <a:off x="1659" y="2903"/>
                <a:ext cx="222" cy="435"/>
              </a:xfrm>
              <a:custGeom>
                <a:avLst/>
                <a:gdLst>
                  <a:gd name="T0" fmla="*/ 0 w 446"/>
                  <a:gd name="T1" fmla="*/ 0 h 871"/>
                  <a:gd name="T2" fmla="*/ 44 w 446"/>
                  <a:gd name="T3" fmla="*/ 24 h 871"/>
                  <a:gd name="T4" fmla="*/ 92 w 446"/>
                  <a:gd name="T5" fmla="*/ 40 h 871"/>
                  <a:gd name="T6" fmla="*/ 150 w 446"/>
                  <a:gd name="T7" fmla="*/ 52 h 871"/>
                  <a:gd name="T8" fmla="*/ 212 w 446"/>
                  <a:gd name="T9" fmla="*/ 64 h 871"/>
                  <a:gd name="T10" fmla="*/ 254 w 446"/>
                  <a:gd name="T11" fmla="*/ 60 h 871"/>
                  <a:gd name="T12" fmla="*/ 302 w 446"/>
                  <a:gd name="T13" fmla="*/ 48 h 871"/>
                  <a:gd name="T14" fmla="*/ 342 w 446"/>
                  <a:gd name="T15" fmla="*/ 34 h 871"/>
                  <a:gd name="T16" fmla="*/ 386 w 446"/>
                  <a:gd name="T17" fmla="*/ 6 h 871"/>
                  <a:gd name="T18" fmla="*/ 432 w 446"/>
                  <a:gd name="T19" fmla="*/ 213 h 871"/>
                  <a:gd name="T20" fmla="*/ 440 w 446"/>
                  <a:gd name="T21" fmla="*/ 345 h 871"/>
                  <a:gd name="T22" fmla="*/ 446 w 446"/>
                  <a:gd name="T23" fmla="*/ 404 h 871"/>
                  <a:gd name="T24" fmla="*/ 446 w 446"/>
                  <a:gd name="T25" fmla="*/ 518 h 871"/>
                  <a:gd name="T26" fmla="*/ 440 w 446"/>
                  <a:gd name="T27" fmla="*/ 614 h 871"/>
                  <a:gd name="T28" fmla="*/ 426 w 446"/>
                  <a:gd name="T29" fmla="*/ 729 h 871"/>
                  <a:gd name="T30" fmla="*/ 404 w 446"/>
                  <a:gd name="T31" fmla="*/ 835 h 871"/>
                  <a:gd name="T32" fmla="*/ 110 w 446"/>
                  <a:gd name="T33" fmla="*/ 871 h 871"/>
                  <a:gd name="T34" fmla="*/ 68 w 446"/>
                  <a:gd name="T35" fmla="*/ 490 h 871"/>
                  <a:gd name="T36" fmla="*/ 36 w 446"/>
                  <a:gd name="T37" fmla="*/ 231 h 871"/>
                  <a:gd name="T38" fmla="*/ 0 w 446"/>
                  <a:gd name="T3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6" h="871">
                    <a:moveTo>
                      <a:pt x="0" y="0"/>
                    </a:moveTo>
                    <a:lnTo>
                      <a:pt x="44" y="24"/>
                    </a:lnTo>
                    <a:lnTo>
                      <a:pt x="92" y="40"/>
                    </a:lnTo>
                    <a:lnTo>
                      <a:pt x="150" y="52"/>
                    </a:lnTo>
                    <a:lnTo>
                      <a:pt x="212" y="64"/>
                    </a:lnTo>
                    <a:lnTo>
                      <a:pt x="254" y="60"/>
                    </a:lnTo>
                    <a:lnTo>
                      <a:pt x="302" y="48"/>
                    </a:lnTo>
                    <a:lnTo>
                      <a:pt x="342" y="34"/>
                    </a:lnTo>
                    <a:lnTo>
                      <a:pt x="386" y="6"/>
                    </a:lnTo>
                    <a:lnTo>
                      <a:pt x="432" y="213"/>
                    </a:lnTo>
                    <a:lnTo>
                      <a:pt x="440" y="345"/>
                    </a:lnTo>
                    <a:lnTo>
                      <a:pt x="446" y="404"/>
                    </a:lnTo>
                    <a:lnTo>
                      <a:pt x="446" y="518"/>
                    </a:lnTo>
                    <a:lnTo>
                      <a:pt x="440" y="614"/>
                    </a:lnTo>
                    <a:lnTo>
                      <a:pt x="426" y="729"/>
                    </a:lnTo>
                    <a:lnTo>
                      <a:pt x="404" y="835"/>
                    </a:lnTo>
                    <a:lnTo>
                      <a:pt x="110" y="871"/>
                    </a:lnTo>
                    <a:lnTo>
                      <a:pt x="68" y="490"/>
                    </a:lnTo>
                    <a:lnTo>
                      <a:pt x="36" y="231"/>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54" name="Freeform 106"/>
              <p:cNvSpPr>
                <a:spLocks/>
              </p:cNvSpPr>
              <p:nvPr/>
            </p:nvSpPr>
            <p:spPr bwMode="auto">
              <a:xfrm>
                <a:off x="1690" y="3014"/>
                <a:ext cx="190" cy="330"/>
              </a:xfrm>
              <a:custGeom>
                <a:avLst/>
                <a:gdLst>
                  <a:gd name="T0" fmla="*/ 0 w 382"/>
                  <a:gd name="T1" fmla="*/ 46 h 662"/>
                  <a:gd name="T2" fmla="*/ 160 w 382"/>
                  <a:gd name="T3" fmla="*/ 46 h 662"/>
                  <a:gd name="T4" fmla="*/ 240 w 382"/>
                  <a:gd name="T5" fmla="*/ 40 h 662"/>
                  <a:gd name="T6" fmla="*/ 322 w 382"/>
                  <a:gd name="T7" fmla="*/ 24 h 662"/>
                  <a:gd name="T8" fmla="*/ 376 w 382"/>
                  <a:gd name="T9" fmla="*/ 0 h 662"/>
                  <a:gd name="T10" fmla="*/ 382 w 382"/>
                  <a:gd name="T11" fmla="*/ 556 h 662"/>
                  <a:gd name="T12" fmla="*/ 108 w 382"/>
                  <a:gd name="T13" fmla="*/ 662 h 662"/>
                  <a:gd name="T14" fmla="*/ 0 w 382"/>
                  <a:gd name="T15" fmla="*/ 46 h 6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2" h="662">
                    <a:moveTo>
                      <a:pt x="0" y="46"/>
                    </a:moveTo>
                    <a:lnTo>
                      <a:pt x="160" y="46"/>
                    </a:lnTo>
                    <a:lnTo>
                      <a:pt x="240" y="40"/>
                    </a:lnTo>
                    <a:lnTo>
                      <a:pt x="322" y="24"/>
                    </a:lnTo>
                    <a:lnTo>
                      <a:pt x="376" y="0"/>
                    </a:lnTo>
                    <a:lnTo>
                      <a:pt x="382" y="556"/>
                    </a:lnTo>
                    <a:lnTo>
                      <a:pt x="108" y="662"/>
                    </a:lnTo>
                    <a:lnTo>
                      <a:pt x="0" y="46"/>
                    </a:lnTo>
                    <a:close/>
                  </a:path>
                </a:pathLst>
              </a:custGeom>
              <a:solidFill>
                <a:srgbClr val="FFB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0555" name="Group 107"/>
            <p:cNvGrpSpPr>
              <a:grpSpLocks/>
            </p:cNvGrpSpPr>
            <p:nvPr/>
          </p:nvGrpSpPr>
          <p:grpSpPr bwMode="auto">
            <a:xfrm>
              <a:off x="1792" y="2791"/>
              <a:ext cx="448" cy="547"/>
              <a:chOff x="1792" y="2791"/>
              <a:chExt cx="448" cy="547"/>
            </a:xfrm>
          </p:grpSpPr>
          <p:sp>
            <p:nvSpPr>
              <p:cNvPr id="360556" name="Freeform 108"/>
              <p:cNvSpPr>
                <a:spLocks/>
              </p:cNvSpPr>
              <p:nvPr/>
            </p:nvSpPr>
            <p:spPr bwMode="auto">
              <a:xfrm>
                <a:off x="1792" y="2791"/>
                <a:ext cx="448" cy="547"/>
              </a:xfrm>
              <a:custGeom>
                <a:avLst/>
                <a:gdLst>
                  <a:gd name="T0" fmla="*/ 36 w 894"/>
                  <a:gd name="T1" fmla="*/ 0 h 1094"/>
                  <a:gd name="T2" fmla="*/ 90 w 894"/>
                  <a:gd name="T3" fmla="*/ 24 h 1094"/>
                  <a:gd name="T4" fmla="*/ 150 w 894"/>
                  <a:gd name="T5" fmla="*/ 90 h 1094"/>
                  <a:gd name="T6" fmla="*/ 367 w 894"/>
                  <a:gd name="T7" fmla="*/ 167 h 1094"/>
                  <a:gd name="T8" fmla="*/ 427 w 894"/>
                  <a:gd name="T9" fmla="*/ 203 h 1094"/>
                  <a:gd name="T10" fmla="*/ 493 w 894"/>
                  <a:gd name="T11" fmla="*/ 323 h 1094"/>
                  <a:gd name="T12" fmla="*/ 493 w 894"/>
                  <a:gd name="T13" fmla="*/ 400 h 1094"/>
                  <a:gd name="T14" fmla="*/ 505 w 894"/>
                  <a:gd name="T15" fmla="*/ 460 h 1094"/>
                  <a:gd name="T16" fmla="*/ 541 w 894"/>
                  <a:gd name="T17" fmla="*/ 562 h 1094"/>
                  <a:gd name="T18" fmla="*/ 643 w 894"/>
                  <a:gd name="T19" fmla="*/ 735 h 1094"/>
                  <a:gd name="T20" fmla="*/ 715 w 894"/>
                  <a:gd name="T21" fmla="*/ 855 h 1094"/>
                  <a:gd name="T22" fmla="*/ 792 w 894"/>
                  <a:gd name="T23" fmla="*/ 956 h 1094"/>
                  <a:gd name="T24" fmla="*/ 894 w 894"/>
                  <a:gd name="T25" fmla="*/ 1076 h 1094"/>
                  <a:gd name="T26" fmla="*/ 48 w 894"/>
                  <a:gd name="T27" fmla="*/ 1094 h 1094"/>
                  <a:gd name="T28" fmla="*/ 102 w 894"/>
                  <a:gd name="T29" fmla="*/ 980 h 1094"/>
                  <a:gd name="T30" fmla="*/ 126 w 894"/>
                  <a:gd name="T31" fmla="*/ 896 h 1094"/>
                  <a:gd name="T32" fmla="*/ 138 w 894"/>
                  <a:gd name="T33" fmla="*/ 747 h 1094"/>
                  <a:gd name="T34" fmla="*/ 132 w 894"/>
                  <a:gd name="T35" fmla="*/ 496 h 1094"/>
                  <a:gd name="T36" fmla="*/ 108 w 894"/>
                  <a:gd name="T37" fmla="*/ 311 h 1094"/>
                  <a:gd name="T38" fmla="*/ 72 w 894"/>
                  <a:gd name="T39" fmla="*/ 179 h 1094"/>
                  <a:gd name="T40" fmla="*/ 0 w 894"/>
                  <a:gd name="T41" fmla="*/ 60 h 1094"/>
                  <a:gd name="T42" fmla="*/ 36 w 894"/>
                  <a:gd name="T43" fmla="*/ 0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94" h="1094">
                    <a:moveTo>
                      <a:pt x="36" y="0"/>
                    </a:moveTo>
                    <a:lnTo>
                      <a:pt x="90" y="24"/>
                    </a:lnTo>
                    <a:lnTo>
                      <a:pt x="150" y="90"/>
                    </a:lnTo>
                    <a:lnTo>
                      <a:pt x="367" y="167"/>
                    </a:lnTo>
                    <a:lnTo>
                      <a:pt x="427" y="203"/>
                    </a:lnTo>
                    <a:lnTo>
                      <a:pt x="493" y="323"/>
                    </a:lnTo>
                    <a:lnTo>
                      <a:pt x="493" y="400"/>
                    </a:lnTo>
                    <a:lnTo>
                      <a:pt x="505" y="460"/>
                    </a:lnTo>
                    <a:lnTo>
                      <a:pt x="541" y="562"/>
                    </a:lnTo>
                    <a:lnTo>
                      <a:pt x="643" y="735"/>
                    </a:lnTo>
                    <a:lnTo>
                      <a:pt x="715" y="855"/>
                    </a:lnTo>
                    <a:lnTo>
                      <a:pt x="792" y="956"/>
                    </a:lnTo>
                    <a:lnTo>
                      <a:pt x="894" y="1076"/>
                    </a:lnTo>
                    <a:lnTo>
                      <a:pt x="48" y="1094"/>
                    </a:lnTo>
                    <a:lnTo>
                      <a:pt x="102" y="980"/>
                    </a:lnTo>
                    <a:lnTo>
                      <a:pt x="126" y="896"/>
                    </a:lnTo>
                    <a:lnTo>
                      <a:pt x="138" y="747"/>
                    </a:lnTo>
                    <a:lnTo>
                      <a:pt x="132" y="496"/>
                    </a:lnTo>
                    <a:lnTo>
                      <a:pt x="108" y="311"/>
                    </a:lnTo>
                    <a:lnTo>
                      <a:pt x="72" y="179"/>
                    </a:lnTo>
                    <a:lnTo>
                      <a:pt x="0" y="60"/>
                    </a:lnTo>
                    <a:lnTo>
                      <a:pt x="36" y="0"/>
                    </a:lnTo>
                    <a:close/>
                  </a:path>
                </a:pathLst>
              </a:custGeom>
              <a:solidFill>
                <a:srgbClr val="FF5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57" name="Freeform 109"/>
              <p:cNvSpPr>
                <a:spLocks/>
              </p:cNvSpPr>
              <p:nvPr/>
            </p:nvSpPr>
            <p:spPr bwMode="auto">
              <a:xfrm>
                <a:off x="1905" y="2860"/>
                <a:ext cx="96" cy="287"/>
              </a:xfrm>
              <a:custGeom>
                <a:avLst/>
                <a:gdLst>
                  <a:gd name="T0" fmla="*/ 0 w 191"/>
                  <a:gd name="T1" fmla="*/ 0 h 574"/>
                  <a:gd name="T2" fmla="*/ 71 w 191"/>
                  <a:gd name="T3" fmla="*/ 54 h 574"/>
                  <a:gd name="T4" fmla="*/ 109 w 191"/>
                  <a:gd name="T5" fmla="*/ 114 h 574"/>
                  <a:gd name="T6" fmla="*/ 133 w 191"/>
                  <a:gd name="T7" fmla="*/ 174 h 574"/>
                  <a:gd name="T8" fmla="*/ 155 w 191"/>
                  <a:gd name="T9" fmla="*/ 239 h 574"/>
                  <a:gd name="T10" fmla="*/ 179 w 191"/>
                  <a:gd name="T11" fmla="*/ 317 h 574"/>
                  <a:gd name="T12" fmla="*/ 191 w 191"/>
                  <a:gd name="T13" fmla="*/ 401 h 574"/>
                  <a:gd name="T14" fmla="*/ 191 w 191"/>
                  <a:gd name="T15" fmla="*/ 508 h 574"/>
                  <a:gd name="T16" fmla="*/ 179 w 191"/>
                  <a:gd name="T17" fmla="*/ 574 h 574"/>
                  <a:gd name="T18" fmla="*/ 161 w 191"/>
                  <a:gd name="T19" fmla="*/ 449 h 574"/>
                  <a:gd name="T20" fmla="*/ 145 w 191"/>
                  <a:gd name="T21" fmla="*/ 373 h 574"/>
                  <a:gd name="T22" fmla="*/ 119 w 191"/>
                  <a:gd name="T23" fmla="*/ 329 h 574"/>
                  <a:gd name="T24" fmla="*/ 85 w 191"/>
                  <a:gd name="T25" fmla="*/ 307 h 574"/>
                  <a:gd name="T26" fmla="*/ 103 w 191"/>
                  <a:gd name="T27" fmla="*/ 263 h 574"/>
                  <a:gd name="T28" fmla="*/ 109 w 191"/>
                  <a:gd name="T29" fmla="*/ 194 h 574"/>
                  <a:gd name="T30" fmla="*/ 83 w 191"/>
                  <a:gd name="T31" fmla="*/ 132 h 574"/>
                  <a:gd name="T32" fmla="*/ 47 w 191"/>
                  <a:gd name="T33" fmla="*/ 66 h 574"/>
                  <a:gd name="T34" fmla="*/ 0 w 191"/>
                  <a:gd name="T35"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1" h="574">
                    <a:moveTo>
                      <a:pt x="0" y="0"/>
                    </a:moveTo>
                    <a:lnTo>
                      <a:pt x="71" y="54"/>
                    </a:lnTo>
                    <a:lnTo>
                      <a:pt x="109" y="114"/>
                    </a:lnTo>
                    <a:lnTo>
                      <a:pt x="133" y="174"/>
                    </a:lnTo>
                    <a:lnTo>
                      <a:pt x="155" y="239"/>
                    </a:lnTo>
                    <a:lnTo>
                      <a:pt x="179" y="317"/>
                    </a:lnTo>
                    <a:lnTo>
                      <a:pt x="191" y="401"/>
                    </a:lnTo>
                    <a:lnTo>
                      <a:pt x="191" y="508"/>
                    </a:lnTo>
                    <a:lnTo>
                      <a:pt x="179" y="574"/>
                    </a:lnTo>
                    <a:lnTo>
                      <a:pt x="161" y="449"/>
                    </a:lnTo>
                    <a:lnTo>
                      <a:pt x="145" y="373"/>
                    </a:lnTo>
                    <a:lnTo>
                      <a:pt x="119" y="329"/>
                    </a:lnTo>
                    <a:lnTo>
                      <a:pt x="85" y="307"/>
                    </a:lnTo>
                    <a:lnTo>
                      <a:pt x="103" y="263"/>
                    </a:lnTo>
                    <a:lnTo>
                      <a:pt x="109" y="194"/>
                    </a:lnTo>
                    <a:lnTo>
                      <a:pt x="83" y="132"/>
                    </a:lnTo>
                    <a:lnTo>
                      <a:pt x="47" y="66"/>
                    </a:lnTo>
                    <a:lnTo>
                      <a:pt x="0" y="0"/>
                    </a:lnTo>
                    <a:close/>
                  </a:path>
                </a:pathLst>
              </a:custGeom>
              <a:solidFill>
                <a:srgbClr val="DF3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0558" name="Freeform 110"/>
            <p:cNvSpPr>
              <a:spLocks/>
            </p:cNvSpPr>
            <p:nvPr/>
          </p:nvSpPr>
          <p:spPr bwMode="auto">
            <a:xfrm>
              <a:off x="1753" y="3263"/>
              <a:ext cx="130" cy="106"/>
            </a:xfrm>
            <a:custGeom>
              <a:avLst/>
              <a:gdLst>
                <a:gd name="T0" fmla="*/ 222 w 262"/>
                <a:gd name="T1" fmla="*/ 36 h 213"/>
                <a:gd name="T2" fmla="*/ 180 w 262"/>
                <a:gd name="T3" fmla="*/ 0 h 213"/>
                <a:gd name="T4" fmla="*/ 118 w 262"/>
                <a:gd name="T5" fmla="*/ 16 h 213"/>
                <a:gd name="T6" fmla="*/ 66 w 262"/>
                <a:gd name="T7" fmla="*/ 36 h 213"/>
                <a:gd name="T8" fmla="*/ 12 w 262"/>
                <a:gd name="T9" fmla="*/ 58 h 213"/>
                <a:gd name="T10" fmla="*/ 0 w 262"/>
                <a:gd name="T11" fmla="*/ 78 h 213"/>
                <a:gd name="T12" fmla="*/ 30 w 262"/>
                <a:gd name="T13" fmla="*/ 106 h 213"/>
                <a:gd name="T14" fmla="*/ 40 w 262"/>
                <a:gd name="T15" fmla="*/ 142 h 213"/>
                <a:gd name="T16" fmla="*/ 64 w 262"/>
                <a:gd name="T17" fmla="*/ 168 h 213"/>
                <a:gd name="T18" fmla="*/ 88 w 262"/>
                <a:gd name="T19" fmla="*/ 184 h 213"/>
                <a:gd name="T20" fmla="*/ 124 w 262"/>
                <a:gd name="T21" fmla="*/ 195 h 213"/>
                <a:gd name="T22" fmla="*/ 150 w 262"/>
                <a:gd name="T23" fmla="*/ 213 h 213"/>
                <a:gd name="T24" fmla="*/ 192 w 262"/>
                <a:gd name="T25" fmla="*/ 213 h 213"/>
                <a:gd name="T26" fmla="*/ 214 w 262"/>
                <a:gd name="T27" fmla="*/ 213 h 213"/>
                <a:gd name="T28" fmla="*/ 228 w 262"/>
                <a:gd name="T29" fmla="*/ 195 h 213"/>
                <a:gd name="T30" fmla="*/ 226 w 262"/>
                <a:gd name="T31" fmla="*/ 166 h 213"/>
                <a:gd name="T32" fmla="*/ 262 w 262"/>
                <a:gd name="T33" fmla="*/ 168 h 213"/>
                <a:gd name="T34" fmla="*/ 222 w 262"/>
                <a:gd name="T35" fmla="*/ 154 h 213"/>
                <a:gd name="T36" fmla="*/ 214 w 262"/>
                <a:gd name="T37" fmla="*/ 118 h 213"/>
                <a:gd name="T38" fmla="*/ 216 w 262"/>
                <a:gd name="T39" fmla="*/ 94 h 213"/>
                <a:gd name="T40" fmla="*/ 214 w 262"/>
                <a:gd name="T41" fmla="*/ 76 h 213"/>
                <a:gd name="T42" fmla="*/ 222 w 262"/>
                <a:gd name="T43" fmla="*/ 36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2" h="213">
                  <a:moveTo>
                    <a:pt x="222" y="36"/>
                  </a:moveTo>
                  <a:lnTo>
                    <a:pt x="180" y="0"/>
                  </a:lnTo>
                  <a:lnTo>
                    <a:pt x="118" y="16"/>
                  </a:lnTo>
                  <a:lnTo>
                    <a:pt x="66" y="36"/>
                  </a:lnTo>
                  <a:lnTo>
                    <a:pt x="12" y="58"/>
                  </a:lnTo>
                  <a:lnTo>
                    <a:pt x="0" y="78"/>
                  </a:lnTo>
                  <a:lnTo>
                    <a:pt x="30" y="106"/>
                  </a:lnTo>
                  <a:lnTo>
                    <a:pt x="40" y="142"/>
                  </a:lnTo>
                  <a:lnTo>
                    <a:pt x="64" y="168"/>
                  </a:lnTo>
                  <a:lnTo>
                    <a:pt x="88" y="184"/>
                  </a:lnTo>
                  <a:lnTo>
                    <a:pt x="124" y="195"/>
                  </a:lnTo>
                  <a:lnTo>
                    <a:pt x="150" y="213"/>
                  </a:lnTo>
                  <a:lnTo>
                    <a:pt x="192" y="213"/>
                  </a:lnTo>
                  <a:lnTo>
                    <a:pt x="214" y="213"/>
                  </a:lnTo>
                  <a:lnTo>
                    <a:pt x="228" y="195"/>
                  </a:lnTo>
                  <a:lnTo>
                    <a:pt x="226" y="166"/>
                  </a:lnTo>
                  <a:lnTo>
                    <a:pt x="262" y="168"/>
                  </a:lnTo>
                  <a:lnTo>
                    <a:pt x="222" y="154"/>
                  </a:lnTo>
                  <a:lnTo>
                    <a:pt x="214" y="118"/>
                  </a:lnTo>
                  <a:lnTo>
                    <a:pt x="216" y="94"/>
                  </a:lnTo>
                  <a:lnTo>
                    <a:pt x="214" y="76"/>
                  </a:lnTo>
                  <a:lnTo>
                    <a:pt x="222" y="36"/>
                  </a:lnTo>
                  <a:close/>
                </a:path>
              </a:pathLst>
            </a:custGeom>
            <a:solidFill>
              <a:srgbClr val="F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59" name="Freeform 111"/>
            <p:cNvSpPr>
              <a:spLocks/>
            </p:cNvSpPr>
            <p:nvPr/>
          </p:nvSpPr>
          <p:spPr bwMode="auto">
            <a:xfrm>
              <a:off x="1570" y="3417"/>
              <a:ext cx="63" cy="77"/>
            </a:xfrm>
            <a:custGeom>
              <a:avLst/>
              <a:gdLst>
                <a:gd name="T0" fmla="*/ 126 w 126"/>
                <a:gd name="T1" fmla="*/ 0 h 153"/>
                <a:gd name="T2" fmla="*/ 30 w 126"/>
                <a:gd name="T3" fmla="*/ 153 h 153"/>
                <a:gd name="T4" fmla="*/ 0 w 126"/>
                <a:gd name="T5" fmla="*/ 44 h 153"/>
                <a:gd name="T6" fmla="*/ 126 w 126"/>
                <a:gd name="T7" fmla="*/ 0 h 153"/>
              </a:gdLst>
              <a:ahLst/>
              <a:cxnLst>
                <a:cxn ang="0">
                  <a:pos x="T0" y="T1"/>
                </a:cxn>
                <a:cxn ang="0">
                  <a:pos x="T2" y="T3"/>
                </a:cxn>
                <a:cxn ang="0">
                  <a:pos x="T4" y="T5"/>
                </a:cxn>
                <a:cxn ang="0">
                  <a:pos x="T6" y="T7"/>
                </a:cxn>
              </a:cxnLst>
              <a:rect l="0" t="0" r="r" b="b"/>
              <a:pathLst>
                <a:path w="126" h="153">
                  <a:moveTo>
                    <a:pt x="126" y="0"/>
                  </a:moveTo>
                  <a:lnTo>
                    <a:pt x="30" y="153"/>
                  </a:lnTo>
                  <a:lnTo>
                    <a:pt x="0" y="44"/>
                  </a:lnTo>
                  <a:lnTo>
                    <a:pt x="126" y="0"/>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0560" name="Group 112"/>
            <p:cNvGrpSpPr>
              <a:grpSpLocks/>
            </p:cNvGrpSpPr>
            <p:nvPr/>
          </p:nvGrpSpPr>
          <p:grpSpPr bwMode="auto">
            <a:xfrm>
              <a:off x="1307" y="2757"/>
              <a:ext cx="453" cy="760"/>
              <a:chOff x="1307" y="2757"/>
              <a:chExt cx="453" cy="760"/>
            </a:xfrm>
          </p:grpSpPr>
          <p:sp>
            <p:nvSpPr>
              <p:cNvPr id="360561" name="Freeform 113"/>
              <p:cNvSpPr>
                <a:spLocks/>
              </p:cNvSpPr>
              <p:nvPr/>
            </p:nvSpPr>
            <p:spPr bwMode="auto">
              <a:xfrm>
                <a:off x="1307" y="2757"/>
                <a:ext cx="453" cy="754"/>
              </a:xfrm>
              <a:custGeom>
                <a:avLst/>
                <a:gdLst>
                  <a:gd name="T0" fmla="*/ 700 w 904"/>
                  <a:gd name="T1" fmla="*/ 18 h 1508"/>
                  <a:gd name="T2" fmla="*/ 575 w 904"/>
                  <a:gd name="T3" fmla="*/ 0 h 1508"/>
                  <a:gd name="T4" fmla="*/ 485 w 904"/>
                  <a:gd name="T5" fmla="*/ 6 h 1508"/>
                  <a:gd name="T6" fmla="*/ 383 w 904"/>
                  <a:gd name="T7" fmla="*/ 18 h 1508"/>
                  <a:gd name="T8" fmla="*/ 329 w 904"/>
                  <a:gd name="T9" fmla="*/ 30 h 1508"/>
                  <a:gd name="T10" fmla="*/ 299 w 904"/>
                  <a:gd name="T11" fmla="*/ 66 h 1508"/>
                  <a:gd name="T12" fmla="*/ 263 w 904"/>
                  <a:gd name="T13" fmla="*/ 60 h 1508"/>
                  <a:gd name="T14" fmla="*/ 209 w 904"/>
                  <a:gd name="T15" fmla="*/ 102 h 1508"/>
                  <a:gd name="T16" fmla="*/ 167 w 904"/>
                  <a:gd name="T17" fmla="*/ 150 h 1508"/>
                  <a:gd name="T18" fmla="*/ 138 w 904"/>
                  <a:gd name="T19" fmla="*/ 197 h 1508"/>
                  <a:gd name="T20" fmla="*/ 102 w 904"/>
                  <a:gd name="T21" fmla="*/ 257 h 1508"/>
                  <a:gd name="T22" fmla="*/ 84 w 904"/>
                  <a:gd name="T23" fmla="*/ 323 h 1508"/>
                  <a:gd name="T24" fmla="*/ 66 w 904"/>
                  <a:gd name="T25" fmla="*/ 436 h 1508"/>
                  <a:gd name="T26" fmla="*/ 54 w 904"/>
                  <a:gd name="T27" fmla="*/ 514 h 1508"/>
                  <a:gd name="T28" fmla="*/ 54 w 904"/>
                  <a:gd name="T29" fmla="*/ 640 h 1508"/>
                  <a:gd name="T30" fmla="*/ 78 w 904"/>
                  <a:gd name="T31" fmla="*/ 723 h 1508"/>
                  <a:gd name="T32" fmla="*/ 72 w 904"/>
                  <a:gd name="T33" fmla="*/ 783 h 1508"/>
                  <a:gd name="T34" fmla="*/ 54 w 904"/>
                  <a:gd name="T35" fmla="*/ 939 h 1508"/>
                  <a:gd name="T36" fmla="*/ 36 w 904"/>
                  <a:gd name="T37" fmla="*/ 1004 h 1508"/>
                  <a:gd name="T38" fmla="*/ 30 w 904"/>
                  <a:gd name="T39" fmla="*/ 1076 h 1508"/>
                  <a:gd name="T40" fmla="*/ 12 w 904"/>
                  <a:gd name="T41" fmla="*/ 1124 h 1508"/>
                  <a:gd name="T42" fmla="*/ 0 w 904"/>
                  <a:gd name="T43" fmla="*/ 1178 h 1508"/>
                  <a:gd name="T44" fmla="*/ 6 w 904"/>
                  <a:gd name="T45" fmla="*/ 1237 h 1508"/>
                  <a:gd name="T46" fmla="*/ 30 w 904"/>
                  <a:gd name="T47" fmla="*/ 1291 h 1508"/>
                  <a:gd name="T48" fmla="*/ 78 w 904"/>
                  <a:gd name="T49" fmla="*/ 1339 h 1508"/>
                  <a:gd name="T50" fmla="*/ 162 w 904"/>
                  <a:gd name="T51" fmla="*/ 1417 h 1508"/>
                  <a:gd name="T52" fmla="*/ 209 w 904"/>
                  <a:gd name="T53" fmla="*/ 1435 h 1508"/>
                  <a:gd name="T54" fmla="*/ 269 w 904"/>
                  <a:gd name="T55" fmla="*/ 1453 h 1508"/>
                  <a:gd name="T56" fmla="*/ 317 w 904"/>
                  <a:gd name="T57" fmla="*/ 1472 h 1508"/>
                  <a:gd name="T58" fmla="*/ 359 w 904"/>
                  <a:gd name="T59" fmla="*/ 1496 h 1508"/>
                  <a:gd name="T60" fmla="*/ 557 w 904"/>
                  <a:gd name="T61" fmla="*/ 1508 h 1508"/>
                  <a:gd name="T62" fmla="*/ 689 w 904"/>
                  <a:gd name="T63" fmla="*/ 1333 h 1508"/>
                  <a:gd name="T64" fmla="*/ 736 w 904"/>
                  <a:gd name="T65" fmla="*/ 1172 h 1508"/>
                  <a:gd name="T66" fmla="*/ 904 w 904"/>
                  <a:gd name="T67" fmla="*/ 1172 h 1508"/>
                  <a:gd name="T68" fmla="*/ 892 w 904"/>
                  <a:gd name="T69" fmla="*/ 939 h 1508"/>
                  <a:gd name="T70" fmla="*/ 862 w 904"/>
                  <a:gd name="T71" fmla="*/ 676 h 1508"/>
                  <a:gd name="T72" fmla="*/ 808 w 904"/>
                  <a:gd name="T73" fmla="*/ 347 h 1508"/>
                  <a:gd name="T74" fmla="*/ 778 w 904"/>
                  <a:gd name="T75" fmla="*/ 197 h 1508"/>
                  <a:gd name="T76" fmla="*/ 700 w 904"/>
                  <a:gd name="T77" fmla="*/ 18 h 1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04" h="1508">
                    <a:moveTo>
                      <a:pt x="700" y="18"/>
                    </a:moveTo>
                    <a:lnTo>
                      <a:pt x="575" y="0"/>
                    </a:lnTo>
                    <a:lnTo>
                      <a:pt x="485" y="6"/>
                    </a:lnTo>
                    <a:lnTo>
                      <a:pt x="383" y="18"/>
                    </a:lnTo>
                    <a:lnTo>
                      <a:pt x="329" y="30"/>
                    </a:lnTo>
                    <a:lnTo>
                      <a:pt x="299" y="66"/>
                    </a:lnTo>
                    <a:lnTo>
                      <a:pt x="263" y="60"/>
                    </a:lnTo>
                    <a:lnTo>
                      <a:pt x="209" y="102"/>
                    </a:lnTo>
                    <a:lnTo>
                      <a:pt x="167" y="150"/>
                    </a:lnTo>
                    <a:lnTo>
                      <a:pt x="138" y="197"/>
                    </a:lnTo>
                    <a:lnTo>
                      <a:pt x="102" y="257"/>
                    </a:lnTo>
                    <a:lnTo>
                      <a:pt x="84" y="323"/>
                    </a:lnTo>
                    <a:lnTo>
                      <a:pt x="66" y="436"/>
                    </a:lnTo>
                    <a:lnTo>
                      <a:pt x="54" y="514"/>
                    </a:lnTo>
                    <a:lnTo>
                      <a:pt x="54" y="640"/>
                    </a:lnTo>
                    <a:lnTo>
                      <a:pt x="78" y="723"/>
                    </a:lnTo>
                    <a:lnTo>
                      <a:pt x="72" y="783"/>
                    </a:lnTo>
                    <a:lnTo>
                      <a:pt x="54" y="939"/>
                    </a:lnTo>
                    <a:lnTo>
                      <a:pt x="36" y="1004"/>
                    </a:lnTo>
                    <a:lnTo>
                      <a:pt x="30" y="1076"/>
                    </a:lnTo>
                    <a:lnTo>
                      <a:pt x="12" y="1124"/>
                    </a:lnTo>
                    <a:lnTo>
                      <a:pt x="0" y="1178"/>
                    </a:lnTo>
                    <a:lnTo>
                      <a:pt x="6" y="1237"/>
                    </a:lnTo>
                    <a:lnTo>
                      <a:pt x="30" y="1291"/>
                    </a:lnTo>
                    <a:lnTo>
                      <a:pt x="78" y="1339"/>
                    </a:lnTo>
                    <a:lnTo>
                      <a:pt x="162" y="1417"/>
                    </a:lnTo>
                    <a:lnTo>
                      <a:pt x="209" y="1435"/>
                    </a:lnTo>
                    <a:lnTo>
                      <a:pt x="269" y="1453"/>
                    </a:lnTo>
                    <a:lnTo>
                      <a:pt x="317" y="1472"/>
                    </a:lnTo>
                    <a:lnTo>
                      <a:pt x="359" y="1496"/>
                    </a:lnTo>
                    <a:lnTo>
                      <a:pt x="557" y="1508"/>
                    </a:lnTo>
                    <a:lnTo>
                      <a:pt x="689" y="1333"/>
                    </a:lnTo>
                    <a:lnTo>
                      <a:pt x="736" y="1172"/>
                    </a:lnTo>
                    <a:lnTo>
                      <a:pt x="904" y="1172"/>
                    </a:lnTo>
                    <a:lnTo>
                      <a:pt x="892" y="939"/>
                    </a:lnTo>
                    <a:lnTo>
                      <a:pt x="862" y="676"/>
                    </a:lnTo>
                    <a:lnTo>
                      <a:pt x="808" y="347"/>
                    </a:lnTo>
                    <a:lnTo>
                      <a:pt x="778" y="197"/>
                    </a:lnTo>
                    <a:lnTo>
                      <a:pt x="700" y="18"/>
                    </a:lnTo>
                    <a:close/>
                  </a:path>
                </a:pathLst>
              </a:custGeom>
              <a:solidFill>
                <a:srgbClr val="FF5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62" name="Freeform 114"/>
              <p:cNvSpPr>
                <a:spLocks/>
              </p:cNvSpPr>
              <p:nvPr/>
            </p:nvSpPr>
            <p:spPr bwMode="auto">
              <a:xfrm>
                <a:off x="1447" y="3266"/>
                <a:ext cx="204" cy="251"/>
              </a:xfrm>
              <a:custGeom>
                <a:avLst/>
                <a:gdLst>
                  <a:gd name="T0" fmla="*/ 384 w 408"/>
                  <a:gd name="T1" fmla="*/ 24 h 502"/>
                  <a:gd name="T2" fmla="*/ 238 w 408"/>
                  <a:gd name="T3" fmla="*/ 12 h 502"/>
                  <a:gd name="T4" fmla="*/ 84 w 408"/>
                  <a:gd name="T5" fmla="*/ 0 h 502"/>
                  <a:gd name="T6" fmla="*/ 58 w 408"/>
                  <a:gd name="T7" fmla="*/ 36 h 502"/>
                  <a:gd name="T8" fmla="*/ 46 w 408"/>
                  <a:gd name="T9" fmla="*/ 64 h 502"/>
                  <a:gd name="T10" fmla="*/ 28 w 408"/>
                  <a:gd name="T11" fmla="*/ 100 h 502"/>
                  <a:gd name="T12" fmla="*/ 12 w 408"/>
                  <a:gd name="T13" fmla="*/ 154 h 502"/>
                  <a:gd name="T14" fmla="*/ 4 w 408"/>
                  <a:gd name="T15" fmla="*/ 201 h 502"/>
                  <a:gd name="T16" fmla="*/ 0 w 408"/>
                  <a:gd name="T17" fmla="*/ 245 h 502"/>
                  <a:gd name="T18" fmla="*/ 6 w 408"/>
                  <a:gd name="T19" fmla="*/ 299 h 502"/>
                  <a:gd name="T20" fmla="*/ 24 w 408"/>
                  <a:gd name="T21" fmla="*/ 369 h 502"/>
                  <a:gd name="T22" fmla="*/ 42 w 408"/>
                  <a:gd name="T23" fmla="*/ 425 h 502"/>
                  <a:gd name="T24" fmla="*/ 46 w 408"/>
                  <a:gd name="T25" fmla="*/ 474 h 502"/>
                  <a:gd name="T26" fmla="*/ 292 w 408"/>
                  <a:gd name="T27" fmla="*/ 502 h 502"/>
                  <a:gd name="T28" fmla="*/ 396 w 408"/>
                  <a:gd name="T29" fmla="*/ 327 h 502"/>
                  <a:gd name="T30" fmla="*/ 408 w 408"/>
                  <a:gd name="T31" fmla="*/ 281 h 502"/>
                  <a:gd name="T32" fmla="*/ 384 w 408"/>
                  <a:gd name="T33" fmla="*/ 24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8" h="502">
                    <a:moveTo>
                      <a:pt x="384" y="24"/>
                    </a:moveTo>
                    <a:lnTo>
                      <a:pt x="238" y="12"/>
                    </a:lnTo>
                    <a:lnTo>
                      <a:pt x="84" y="0"/>
                    </a:lnTo>
                    <a:lnTo>
                      <a:pt x="58" y="36"/>
                    </a:lnTo>
                    <a:lnTo>
                      <a:pt x="46" y="64"/>
                    </a:lnTo>
                    <a:lnTo>
                      <a:pt x="28" y="100"/>
                    </a:lnTo>
                    <a:lnTo>
                      <a:pt x="12" y="154"/>
                    </a:lnTo>
                    <a:lnTo>
                      <a:pt x="4" y="201"/>
                    </a:lnTo>
                    <a:lnTo>
                      <a:pt x="0" y="245"/>
                    </a:lnTo>
                    <a:lnTo>
                      <a:pt x="6" y="299"/>
                    </a:lnTo>
                    <a:lnTo>
                      <a:pt x="24" y="369"/>
                    </a:lnTo>
                    <a:lnTo>
                      <a:pt x="42" y="425"/>
                    </a:lnTo>
                    <a:lnTo>
                      <a:pt x="46" y="474"/>
                    </a:lnTo>
                    <a:lnTo>
                      <a:pt x="292" y="502"/>
                    </a:lnTo>
                    <a:lnTo>
                      <a:pt x="396" y="327"/>
                    </a:lnTo>
                    <a:lnTo>
                      <a:pt x="408" y="281"/>
                    </a:lnTo>
                    <a:lnTo>
                      <a:pt x="384" y="24"/>
                    </a:lnTo>
                    <a:close/>
                  </a:path>
                </a:pathLst>
              </a:custGeom>
              <a:solidFill>
                <a:srgbClr val="DF1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63" name="Freeform 115"/>
              <p:cNvSpPr>
                <a:spLocks/>
              </p:cNvSpPr>
              <p:nvPr/>
            </p:nvSpPr>
            <p:spPr bwMode="auto">
              <a:xfrm>
                <a:off x="1355" y="2807"/>
                <a:ext cx="192" cy="482"/>
              </a:xfrm>
              <a:custGeom>
                <a:avLst/>
                <a:gdLst>
                  <a:gd name="T0" fmla="*/ 239 w 383"/>
                  <a:gd name="T1" fmla="*/ 0 h 962"/>
                  <a:gd name="T2" fmla="*/ 311 w 383"/>
                  <a:gd name="T3" fmla="*/ 119 h 962"/>
                  <a:gd name="T4" fmla="*/ 353 w 383"/>
                  <a:gd name="T5" fmla="*/ 245 h 962"/>
                  <a:gd name="T6" fmla="*/ 377 w 383"/>
                  <a:gd name="T7" fmla="*/ 394 h 962"/>
                  <a:gd name="T8" fmla="*/ 383 w 383"/>
                  <a:gd name="T9" fmla="*/ 562 h 962"/>
                  <a:gd name="T10" fmla="*/ 377 w 383"/>
                  <a:gd name="T11" fmla="*/ 759 h 962"/>
                  <a:gd name="T12" fmla="*/ 359 w 383"/>
                  <a:gd name="T13" fmla="*/ 842 h 962"/>
                  <a:gd name="T14" fmla="*/ 263 w 383"/>
                  <a:gd name="T15" fmla="*/ 914 h 962"/>
                  <a:gd name="T16" fmla="*/ 215 w 383"/>
                  <a:gd name="T17" fmla="*/ 884 h 962"/>
                  <a:gd name="T18" fmla="*/ 167 w 383"/>
                  <a:gd name="T19" fmla="*/ 872 h 962"/>
                  <a:gd name="T20" fmla="*/ 125 w 383"/>
                  <a:gd name="T21" fmla="*/ 884 h 962"/>
                  <a:gd name="T22" fmla="*/ 95 w 383"/>
                  <a:gd name="T23" fmla="*/ 926 h 962"/>
                  <a:gd name="T24" fmla="*/ 42 w 383"/>
                  <a:gd name="T25" fmla="*/ 950 h 962"/>
                  <a:gd name="T26" fmla="*/ 0 w 383"/>
                  <a:gd name="T27" fmla="*/ 962 h 962"/>
                  <a:gd name="T28" fmla="*/ 66 w 383"/>
                  <a:gd name="T29" fmla="*/ 902 h 962"/>
                  <a:gd name="T30" fmla="*/ 107 w 383"/>
                  <a:gd name="T31" fmla="*/ 884 h 962"/>
                  <a:gd name="T32" fmla="*/ 137 w 383"/>
                  <a:gd name="T33" fmla="*/ 854 h 962"/>
                  <a:gd name="T34" fmla="*/ 173 w 383"/>
                  <a:gd name="T35" fmla="*/ 854 h 962"/>
                  <a:gd name="T36" fmla="*/ 215 w 383"/>
                  <a:gd name="T37" fmla="*/ 813 h 962"/>
                  <a:gd name="T38" fmla="*/ 173 w 383"/>
                  <a:gd name="T39" fmla="*/ 765 h 962"/>
                  <a:gd name="T40" fmla="*/ 233 w 383"/>
                  <a:gd name="T41" fmla="*/ 777 h 962"/>
                  <a:gd name="T42" fmla="*/ 191 w 383"/>
                  <a:gd name="T43" fmla="*/ 639 h 962"/>
                  <a:gd name="T44" fmla="*/ 155 w 383"/>
                  <a:gd name="T45" fmla="*/ 526 h 962"/>
                  <a:gd name="T46" fmla="*/ 143 w 383"/>
                  <a:gd name="T47" fmla="*/ 446 h 962"/>
                  <a:gd name="T48" fmla="*/ 161 w 383"/>
                  <a:gd name="T49" fmla="*/ 328 h 962"/>
                  <a:gd name="T50" fmla="*/ 191 w 383"/>
                  <a:gd name="T51" fmla="*/ 460 h 962"/>
                  <a:gd name="T52" fmla="*/ 251 w 383"/>
                  <a:gd name="T53" fmla="*/ 609 h 962"/>
                  <a:gd name="T54" fmla="*/ 323 w 383"/>
                  <a:gd name="T55" fmla="*/ 771 h 962"/>
                  <a:gd name="T56" fmla="*/ 323 w 383"/>
                  <a:gd name="T57" fmla="*/ 550 h 962"/>
                  <a:gd name="T58" fmla="*/ 311 w 383"/>
                  <a:gd name="T59" fmla="*/ 400 h 962"/>
                  <a:gd name="T60" fmla="*/ 293 w 383"/>
                  <a:gd name="T61" fmla="*/ 179 h 962"/>
                  <a:gd name="T62" fmla="*/ 239 w 383"/>
                  <a:gd name="T63" fmla="*/ 0 h 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3" h="962">
                    <a:moveTo>
                      <a:pt x="239" y="0"/>
                    </a:moveTo>
                    <a:lnTo>
                      <a:pt x="311" y="119"/>
                    </a:lnTo>
                    <a:lnTo>
                      <a:pt x="353" y="245"/>
                    </a:lnTo>
                    <a:lnTo>
                      <a:pt x="377" y="394"/>
                    </a:lnTo>
                    <a:lnTo>
                      <a:pt x="383" y="562"/>
                    </a:lnTo>
                    <a:lnTo>
                      <a:pt x="377" y="759"/>
                    </a:lnTo>
                    <a:lnTo>
                      <a:pt x="359" y="842"/>
                    </a:lnTo>
                    <a:lnTo>
                      <a:pt x="263" y="914"/>
                    </a:lnTo>
                    <a:lnTo>
                      <a:pt x="215" y="884"/>
                    </a:lnTo>
                    <a:lnTo>
                      <a:pt x="167" y="872"/>
                    </a:lnTo>
                    <a:lnTo>
                      <a:pt x="125" y="884"/>
                    </a:lnTo>
                    <a:lnTo>
                      <a:pt x="95" y="926"/>
                    </a:lnTo>
                    <a:lnTo>
                      <a:pt x="42" y="950"/>
                    </a:lnTo>
                    <a:lnTo>
                      <a:pt x="0" y="962"/>
                    </a:lnTo>
                    <a:lnTo>
                      <a:pt x="66" y="902"/>
                    </a:lnTo>
                    <a:lnTo>
                      <a:pt x="107" y="884"/>
                    </a:lnTo>
                    <a:lnTo>
                      <a:pt x="137" y="854"/>
                    </a:lnTo>
                    <a:lnTo>
                      <a:pt x="173" y="854"/>
                    </a:lnTo>
                    <a:lnTo>
                      <a:pt x="215" y="813"/>
                    </a:lnTo>
                    <a:lnTo>
                      <a:pt x="173" y="765"/>
                    </a:lnTo>
                    <a:lnTo>
                      <a:pt x="233" y="777"/>
                    </a:lnTo>
                    <a:lnTo>
                      <a:pt x="191" y="639"/>
                    </a:lnTo>
                    <a:lnTo>
                      <a:pt x="155" y="526"/>
                    </a:lnTo>
                    <a:lnTo>
                      <a:pt x="143" y="446"/>
                    </a:lnTo>
                    <a:lnTo>
                      <a:pt x="161" y="328"/>
                    </a:lnTo>
                    <a:lnTo>
                      <a:pt x="191" y="460"/>
                    </a:lnTo>
                    <a:lnTo>
                      <a:pt x="251" y="609"/>
                    </a:lnTo>
                    <a:lnTo>
                      <a:pt x="323" y="771"/>
                    </a:lnTo>
                    <a:lnTo>
                      <a:pt x="323" y="550"/>
                    </a:lnTo>
                    <a:lnTo>
                      <a:pt x="311" y="400"/>
                    </a:lnTo>
                    <a:lnTo>
                      <a:pt x="293" y="179"/>
                    </a:lnTo>
                    <a:lnTo>
                      <a:pt x="239" y="0"/>
                    </a:lnTo>
                    <a:close/>
                  </a:path>
                </a:pathLst>
              </a:custGeom>
              <a:solidFill>
                <a:srgbClr val="DF3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0564" name="Freeform 116"/>
            <p:cNvSpPr>
              <a:spLocks/>
            </p:cNvSpPr>
            <p:nvPr/>
          </p:nvSpPr>
          <p:spPr bwMode="auto">
            <a:xfrm>
              <a:off x="1836" y="3073"/>
              <a:ext cx="558" cy="305"/>
            </a:xfrm>
            <a:custGeom>
              <a:avLst/>
              <a:gdLst>
                <a:gd name="T0" fmla="*/ 0 w 1116"/>
                <a:gd name="T1" fmla="*/ 496 h 609"/>
                <a:gd name="T2" fmla="*/ 431 w 1116"/>
                <a:gd name="T3" fmla="*/ 0 h 609"/>
                <a:gd name="T4" fmla="*/ 1116 w 1116"/>
                <a:gd name="T5" fmla="*/ 189 h 609"/>
                <a:gd name="T6" fmla="*/ 834 w 1116"/>
                <a:gd name="T7" fmla="*/ 544 h 609"/>
                <a:gd name="T8" fmla="*/ 659 w 1116"/>
                <a:gd name="T9" fmla="*/ 583 h 609"/>
                <a:gd name="T10" fmla="*/ 479 w 1116"/>
                <a:gd name="T11" fmla="*/ 609 h 609"/>
                <a:gd name="T12" fmla="*/ 90 w 1116"/>
                <a:gd name="T13" fmla="*/ 585 h 609"/>
                <a:gd name="T14" fmla="*/ 0 w 1116"/>
                <a:gd name="T15" fmla="*/ 496 h 6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6" h="609">
                  <a:moveTo>
                    <a:pt x="0" y="496"/>
                  </a:moveTo>
                  <a:lnTo>
                    <a:pt x="431" y="0"/>
                  </a:lnTo>
                  <a:lnTo>
                    <a:pt x="1116" y="189"/>
                  </a:lnTo>
                  <a:lnTo>
                    <a:pt x="834" y="544"/>
                  </a:lnTo>
                  <a:lnTo>
                    <a:pt x="659" y="583"/>
                  </a:lnTo>
                  <a:lnTo>
                    <a:pt x="479" y="609"/>
                  </a:lnTo>
                  <a:lnTo>
                    <a:pt x="90" y="585"/>
                  </a:lnTo>
                  <a:lnTo>
                    <a:pt x="0" y="496"/>
                  </a:lnTo>
                  <a:close/>
                </a:path>
              </a:pathLst>
            </a:cu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65" name="Freeform 117"/>
            <p:cNvSpPr>
              <a:spLocks/>
            </p:cNvSpPr>
            <p:nvPr/>
          </p:nvSpPr>
          <p:spPr bwMode="auto">
            <a:xfrm>
              <a:off x="1561" y="3253"/>
              <a:ext cx="477" cy="200"/>
            </a:xfrm>
            <a:custGeom>
              <a:avLst/>
              <a:gdLst>
                <a:gd name="T0" fmla="*/ 52 w 954"/>
                <a:gd name="T1" fmla="*/ 98 h 401"/>
                <a:gd name="T2" fmla="*/ 407 w 954"/>
                <a:gd name="T3" fmla="*/ 50 h 401"/>
                <a:gd name="T4" fmla="*/ 483 w 954"/>
                <a:gd name="T5" fmla="*/ 20 h 401"/>
                <a:gd name="T6" fmla="*/ 521 w 954"/>
                <a:gd name="T7" fmla="*/ 6 h 401"/>
                <a:gd name="T8" fmla="*/ 561 w 954"/>
                <a:gd name="T9" fmla="*/ 0 h 401"/>
                <a:gd name="T10" fmla="*/ 615 w 954"/>
                <a:gd name="T11" fmla="*/ 8 h 401"/>
                <a:gd name="T12" fmla="*/ 675 w 954"/>
                <a:gd name="T13" fmla="*/ 20 h 401"/>
                <a:gd name="T14" fmla="*/ 718 w 954"/>
                <a:gd name="T15" fmla="*/ 26 h 401"/>
                <a:gd name="T16" fmla="*/ 804 w 954"/>
                <a:gd name="T17" fmla="*/ 36 h 401"/>
                <a:gd name="T18" fmla="*/ 846 w 954"/>
                <a:gd name="T19" fmla="*/ 38 h 401"/>
                <a:gd name="T20" fmla="*/ 880 w 954"/>
                <a:gd name="T21" fmla="*/ 44 h 401"/>
                <a:gd name="T22" fmla="*/ 916 w 954"/>
                <a:gd name="T23" fmla="*/ 50 h 401"/>
                <a:gd name="T24" fmla="*/ 946 w 954"/>
                <a:gd name="T25" fmla="*/ 62 h 401"/>
                <a:gd name="T26" fmla="*/ 954 w 954"/>
                <a:gd name="T27" fmla="*/ 78 h 401"/>
                <a:gd name="T28" fmla="*/ 940 w 954"/>
                <a:gd name="T29" fmla="*/ 92 h 401"/>
                <a:gd name="T30" fmla="*/ 880 w 954"/>
                <a:gd name="T31" fmla="*/ 96 h 401"/>
                <a:gd name="T32" fmla="*/ 856 w 954"/>
                <a:gd name="T33" fmla="*/ 98 h 401"/>
                <a:gd name="T34" fmla="*/ 852 w 954"/>
                <a:gd name="T35" fmla="*/ 140 h 401"/>
                <a:gd name="T36" fmla="*/ 838 w 954"/>
                <a:gd name="T37" fmla="*/ 156 h 401"/>
                <a:gd name="T38" fmla="*/ 828 w 954"/>
                <a:gd name="T39" fmla="*/ 158 h 401"/>
                <a:gd name="T40" fmla="*/ 820 w 954"/>
                <a:gd name="T41" fmla="*/ 186 h 401"/>
                <a:gd name="T42" fmla="*/ 802 w 954"/>
                <a:gd name="T43" fmla="*/ 206 h 401"/>
                <a:gd name="T44" fmla="*/ 780 w 954"/>
                <a:gd name="T45" fmla="*/ 215 h 401"/>
                <a:gd name="T46" fmla="*/ 766 w 954"/>
                <a:gd name="T47" fmla="*/ 233 h 401"/>
                <a:gd name="T48" fmla="*/ 748 w 954"/>
                <a:gd name="T49" fmla="*/ 241 h 401"/>
                <a:gd name="T50" fmla="*/ 693 w 954"/>
                <a:gd name="T51" fmla="*/ 271 h 401"/>
                <a:gd name="T52" fmla="*/ 663 w 954"/>
                <a:gd name="T53" fmla="*/ 283 h 401"/>
                <a:gd name="T54" fmla="*/ 575 w 954"/>
                <a:gd name="T55" fmla="*/ 287 h 401"/>
                <a:gd name="T56" fmla="*/ 509 w 954"/>
                <a:gd name="T57" fmla="*/ 281 h 401"/>
                <a:gd name="T58" fmla="*/ 471 w 954"/>
                <a:gd name="T59" fmla="*/ 263 h 401"/>
                <a:gd name="T60" fmla="*/ 453 w 954"/>
                <a:gd name="T61" fmla="*/ 257 h 401"/>
                <a:gd name="T62" fmla="*/ 419 w 954"/>
                <a:gd name="T63" fmla="*/ 263 h 401"/>
                <a:gd name="T64" fmla="*/ 363 w 954"/>
                <a:gd name="T65" fmla="*/ 269 h 401"/>
                <a:gd name="T66" fmla="*/ 315 w 954"/>
                <a:gd name="T67" fmla="*/ 277 h 401"/>
                <a:gd name="T68" fmla="*/ 114 w 954"/>
                <a:gd name="T69" fmla="*/ 353 h 401"/>
                <a:gd name="T70" fmla="*/ 28 w 954"/>
                <a:gd name="T71" fmla="*/ 401 h 401"/>
                <a:gd name="T72" fmla="*/ 4 w 954"/>
                <a:gd name="T73" fmla="*/ 317 h 401"/>
                <a:gd name="T74" fmla="*/ 0 w 954"/>
                <a:gd name="T75" fmla="*/ 265 h 401"/>
                <a:gd name="T76" fmla="*/ 0 w 954"/>
                <a:gd name="T77" fmla="*/ 223 h 401"/>
                <a:gd name="T78" fmla="*/ 16 w 954"/>
                <a:gd name="T79" fmla="*/ 168 h 401"/>
                <a:gd name="T80" fmla="*/ 52 w 954"/>
                <a:gd name="T81" fmla="*/ 9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4" h="401">
                  <a:moveTo>
                    <a:pt x="52" y="98"/>
                  </a:moveTo>
                  <a:lnTo>
                    <a:pt x="407" y="50"/>
                  </a:lnTo>
                  <a:lnTo>
                    <a:pt x="483" y="20"/>
                  </a:lnTo>
                  <a:lnTo>
                    <a:pt x="521" y="6"/>
                  </a:lnTo>
                  <a:lnTo>
                    <a:pt x="561" y="0"/>
                  </a:lnTo>
                  <a:lnTo>
                    <a:pt x="615" y="8"/>
                  </a:lnTo>
                  <a:lnTo>
                    <a:pt x="675" y="20"/>
                  </a:lnTo>
                  <a:lnTo>
                    <a:pt x="718" y="26"/>
                  </a:lnTo>
                  <a:lnTo>
                    <a:pt x="804" y="36"/>
                  </a:lnTo>
                  <a:lnTo>
                    <a:pt x="846" y="38"/>
                  </a:lnTo>
                  <a:lnTo>
                    <a:pt x="880" y="44"/>
                  </a:lnTo>
                  <a:lnTo>
                    <a:pt x="916" y="50"/>
                  </a:lnTo>
                  <a:lnTo>
                    <a:pt x="946" y="62"/>
                  </a:lnTo>
                  <a:lnTo>
                    <a:pt x="954" y="78"/>
                  </a:lnTo>
                  <a:lnTo>
                    <a:pt x="940" y="92"/>
                  </a:lnTo>
                  <a:lnTo>
                    <a:pt x="880" y="96"/>
                  </a:lnTo>
                  <a:lnTo>
                    <a:pt x="856" y="98"/>
                  </a:lnTo>
                  <a:lnTo>
                    <a:pt x="852" y="140"/>
                  </a:lnTo>
                  <a:lnTo>
                    <a:pt x="838" y="156"/>
                  </a:lnTo>
                  <a:lnTo>
                    <a:pt x="828" y="158"/>
                  </a:lnTo>
                  <a:lnTo>
                    <a:pt x="820" y="186"/>
                  </a:lnTo>
                  <a:lnTo>
                    <a:pt x="802" y="206"/>
                  </a:lnTo>
                  <a:lnTo>
                    <a:pt x="780" y="215"/>
                  </a:lnTo>
                  <a:lnTo>
                    <a:pt x="766" y="233"/>
                  </a:lnTo>
                  <a:lnTo>
                    <a:pt x="748" y="241"/>
                  </a:lnTo>
                  <a:lnTo>
                    <a:pt x="693" y="271"/>
                  </a:lnTo>
                  <a:lnTo>
                    <a:pt x="663" y="283"/>
                  </a:lnTo>
                  <a:lnTo>
                    <a:pt x="575" y="287"/>
                  </a:lnTo>
                  <a:lnTo>
                    <a:pt x="509" y="281"/>
                  </a:lnTo>
                  <a:lnTo>
                    <a:pt x="471" y="263"/>
                  </a:lnTo>
                  <a:lnTo>
                    <a:pt x="453" y="257"/>
                  </a:lnTo>
                  <a:lnTo>
                    <a:pt x="419" y="263"/>
                  </a:lnTo>
                  <a:lnTo>
                    <a:pt x="363" y="269"/>
                  </a:lnTo>
                  <a:lnTo>
                    <a:pt x="315" y="277"/>
                  </a:lnTo>
                  <a:lnTo>
                    <a:pt x="114" y="353"/>
                  </a:lnTo>
                  <a:lnTo>
                    <a:pt x="28" y="401"/>
                  </a:lnTo>
                  <a:lnTo>
                    <a:pt x="4" y="317"/>
                  </a:lnTo>
                  <a:lnTo>
                    <a:pt x="0" y="265"/>
                  </a:lnTo>
                  <a:lnTo>
                    <a:pt x="0" y="223"/>
                  </a:lnTo>
                  <a:lnTo>
                    <a:pt x="16" y="168"/>
                  </a:lnTo>
                  <a:lnTo>
                    <a:pt x="52" y="98"/>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0566" name="Group 118"/>
            <p:cNvGrpSpPr>
              <a:grpSpLocks/>
            </p:cNvGrpSpPr>
            <p:nvPr/>
          </p:nvGrpSpPr>
          <p:grpSpPr bwMode="auto">
            <a:xfrm>
              <a:off x="1469" y="2245"/>
              <a:ext cx="525" cy="703"/>
              <a:chOff x="1469" y="2245"/>
              <a:chExt cx="525" cy="703"/>
            </a:xfrm>
          </p:grpSpPr>
          <p:grpSp>
            <p:nvGrpSpPr>
              <p:cNvPr id="360567" name="Group 119"/>
              <p:cNvGrpSpPr>
                <a:grpSpLocks/>
              </p:cNvGrpSpPr>
              <p:nvPr/>
            </p:nvGrpSpPr>
            <p:grpSpPr bwMode="auto">
              <a:xfrm>
                <a:off x="1941" y="2435"/>
                <a:ext cx="46" cy="126"/>
                <a:chOff x="1941" y="2435"/>
                <a:chExt cx="46" cy="126"/>
              </a:xfrm>
            </p:grpSpPr>
            <p:sp>
              <p:nvSpPr>
                <p:cNvPr id="360568" name="Oval 120"/>
                <p:cNvSpPr>
                  <a:spLocks noChangeArrowheads="1"/>
                </p:cNvSpPr>
                <p:nvPr/>
              </p:nvSpPr>
              <p:spPr bwMode="auto">
                <a:xfrm>
                  <a:off x="1941" y="2435"/>
                  <a:ext cx="46" cy="126"/>
                </a:xfrm>
                <a:prstGeom prst="ellipse">
                  <a:avLst/>
                </a:prstGeom>
                <a:solidFill>
                  <a:srgbClr val="7F3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69" name="Oval 121"/>
                <p:cNvSpPr>
                  <a:spLocks noChangeArrowheads="1"/>
                </p:cNvSpPr>
                <p:nvPr/>
              </p:nvSpPr>
              <p:spPr bwMode="auto">
                <a:xfrm>
                  <a:off x="1945" y="2438"/>
                  <a:ext cx="41" cy="120"/>
                </a:xfrm>
                <a:prstGeom prst="ellipse">
                  <a:avLst/>
                </a:prstGeom>
                <a:solidFill>
                  <a:srgbClr val="FFD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0570" name="Group 122"/>
              <p:cNvGrpSpPr>
                <a:grpSpLocks/>
              </p:cNvGrpSpPr>
              <p:nvPr/>
            </p:nvGrpSpPr>
            <p:grpSpPr bwMode="auto">
              <a:xfrm>
                <a:off x="1469" y="2245"/>
                <a:ext cx="525" cy="703"/>
                <a:chOff x="1469" y="2245"/>
                <a:chExt cx="525" cy="703"/>
              </a:xfrm>
            </p:grpSpPr>
            <p:grpSp>
              <p:nvGrpSpPr>
                <p:cNvPr id="360571" name="Group 123"/>
                <p:cNvGrpSpPr>
                  <a:grpSpLocks/>
                </p:cNvGrpSpPr>
                <p:nvPr/>
              </p:nvGrpSpPr>
              <p:grpSpPr bwMode="auto">
                <a:xfrm>
                  <a:off x="1591" y="2289"/>
                  <a:ext cx="403" cy="659"/>
                  <a:chOff x="1591" y="2289"/>
                  <a:chExt cx="403" cy="659"/>
                </a:xfrm>
              </p:grpSpPr>
              <p:sp>
                <p:nvSpPr>
                  <p:cNvPr id="360572" name="Freeform 124"/>
                  <p:cNvSpPr>
                    <a:spLocks/>
                  </p:cNvSpPr>
                  <p:nvPr/>
                </p:nvSpPr>
                <p:spPr bwMode="auto">
                  <a:xfrm>
                    <a:off x="1591" y="2289"/>
                    <a:ext cx="403" cy="659"/>
                  </a:xfrm>
                  <a:custGeom>
                    <a:avLst/>
                    <a:gdLst>
                      <a:gd name="T0" fmla="*/ 589 w 806"/>
                      <a:gd name="T1" fmla="*/ 48 h 1317"/>
                      <a:gd name="T2" fmla="*/ 658 w 806"/>
                      <a:gd name="T3" fmla="*/ 107 h 1317"/>
                      <a:gd name="T4" fmla="*/ 690 w 806"/>
                      <a:gd name="T5" fmla="*/ 187 h 1317"/>
                      <a:gd name="T6" fmla="*/ 712 w 806"/>
                      <a:gd name="T7" fmla="*/ 289 h 1317"/>
                      <a:gd name="T8" fmla="*/ 710 w 806"/>
                      <a:gd name="T9" fmla="*/ 384 h 1317"/>
                      <a:gd name="T10" fmla="*/ 724 w 806"/>
                      <a:gd name="T11" fmla="*/ 456 h 1317"/>
                      <a:gd name="T12" fmla="*/ 792 w 806"/>
                      <a:gd name="T13" fmla="*/ 530 h 1317"/>
                      <a:gd name="T14" fmla="*/ 806 w 806"/>
                      <a:gd name="T15" fmla="*/ 560 h 1317"/>
                      <a:gd name="T16" fmla="*/ 786 w 806"/>
                      <a:gd name="T17" fmla="*/ 580 h 1317"/>
                      <a:gd name="T18" fmla="*/ 750 w 806"/>
                      <a:gd name="T19" fmla="*/ 597 h 1317"/>
                      <a:gd name="T20" fmla="*/ 758 w 806"/>
                      <a:gd name="T21" fmla="*/ 635 h 1317"/>
                      <a:gd name="T22" fmla="*/ 726 w 806"/>
                      <a:gd name="T23" fmla="*/ 659 h 1317"/>
                      <a:gd name="T24" fmla="*/ 678 w 806"/>
                      <a:gd name="T25" fmla="*/ 679 h 1317"/>
                      <a:gd name="T26" fmla="*/ 750 w 806"/>
                      <a:gd name="T27" fmla="*/ 707 h 1317"/>
                      <a:gd name="T28" fmla="*/ 732 w 806"/>
                      <a:gd name="T29" fmla="*/ 769 h 1317"/>
                      <a:gd name="T30" fmla="*/ 732 w 806"/>
                      <a:gd name="T31" fmla="*/ 840 h 1317"/>
                      <a:gd name="T32" fmla="*/ 706 w 806"/>
                      <a:gd name="T33" fmla="*/ 870 h 1317"/>
                      <a:gd name="T34" fmla="*/ 648 w 806"/>
                      <a:gd name="T35" fmla="*/ 886 h 1317"/>
                      <a:gd name="T36" fmla="*/ 541 w 806"/>
                      <a:gd name="T37" fmla="*/ 908 h 1317"/>
                      <a:gd name="T38" fmla="*/ 489 w 806"/>
                      <a:gd name="T39" fmla="*/ 938 h 1317"/>
                      <a:gd name="T40" fmla="*/ 525 w 806"/>
                      <a:gd name="T41" fmla="*/ 1279 h 1317"/>
                      <a:gd name="T42" fmla="*/ 363 w 806"/>
                      <a:gd name="T43" fmla="*/ 1317 h 1317"/>
                      <a:gd name="T44" fmla="*/ 227 w 806"/>
                      <a:gd name="T45" fmla="*/ 1285 h 1317"/>
                      <a:gd name="T46" fmla="*/ 112 w 806"/>
                      <a:gd name="T47" fmla="*/ 803 h 1317"/>
                      <a:gd name="T48" fmla="*/ 36 w 806"/>
                      <a:gd name="T49" fmla="*/ 655 h 1317"/>
                      <a:gd name="T50" fmla="*/ 6 w 806"/>
                      <a:gd name="T51" fmla="*/ 544 h 1317"/>
                      <a:gd name="T52" fmla="*/ 0 w 806"/>
                      <a:gd name="T53" fmla="*/ 390 h 1317"/>
                      <a:gd name="T54" fmla="*/ 24 w 806"/>
                      <a:gd name="T55" fmla="*/ 245 h 1317"/>
                      <a:gd name="T56" fmla="*/ 72 w 806"/>
                      <a:gd name="T57" fmla="*/ 131 h 1317"/>
                      <a:gd name="T58" fmla="*/ 167 w 806"/>
                      <a:gd name="T59" fmla="*/ 38 h 1317"/>
                      <a:gd name="T60" fmla="*/ 297 w 806"/>
                      <a:gd name="T61" fmla="*/ 2 h 1317"/>
                      <a:gd name="T62" fmla="*/ 441 w 806"/>
                      <a:gd name="T63" fmla="*/ 4 h 1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6" h="1317">
                        <a:moveTo>
                          <a:pt x="521" y="24"/>
                        </a:moveTo>
                        <a:lnTo>
                          <a:pt x="589" y="48"/>
                        </a:lnTo>
                        <a:lnTo>
                          <a:pt x="629" y="73"/>
                        </a:lnTo>
                        <a:lnTo>
                          <a:pt x="658" y="107"/>
                        </a:lnTo>
                        <a:lnTo>
                          <a:pt x="676" y="145"/>
                        </a:lnTo>
                        <a:lnTo>
                          <a:pt x="690" y="187"/>
                        </a:lnTo>
                        <a:lnTo>
                          <a:pt x="700" y="229"/>
                        </a:lnTo>
                        <a:lnTo>
                          <a:pt x="712" y="289"/>
                        </a:lnTo>
                        <a:lnTo>
                          <a:pt x="718" y="348"/>
                        </a:lnTo>
                        <a:lnTo>
                          <a:pt x="710" y="384"/>
                        </a:lnTo>
                        <a:lnTo>
                          <a:pt x="706" y="420"/>
                        </a:lnTo>
                        <a:lnTo>
                          <a:pt x="724" y="456"/>
                        </a:lnTo>
                        <a:lnTo>
                          <a:pt x="778" y="514"/>
                        </a:lnTo>
                        <a:lnTo>
                          <a:pt x="792" y="530"/>
                        </a:lnTo>
                        <a:lnTo>
                          <a:pt x="804" y="546"/>
                        </a:lnTo>
                        <a:lnTo>
                          <a:pt x="806" y="560"/>
                        </a:lnTo>
                        <a:lnTo>
                          <a:pt x="800" y="572"/>
                        </a:lnTo>
                        <a:lnTo>
                          <a:pt x="786" y="580"/>
                        </a:lnTo>
                        <a:lnTo>
                          <a:pt x="760" y="587"/>
                        </a:lnTo>
                        <a:lnTo>
                          <a:pt x="750" y="597"/>
                        </a:lnTo>
                        <a:lnTo>
                          <a:pt x="760" y="621"/>
                        </a:lnTo>
                        <a:lnTo>
                          <a:pt x="758" y="635"/>
                        </a:lnTo>
                        <a:lnTo>
                          <a:pt x="748" y="647"/>
                        </a:lnTo>
                        <a:lnTo>
                          <a:pt x="726" y="659"/>
                        </a:lnTo>
                        <a:lnTo>
                          <a:pt x="696" y="673"/>
                        </a:lnTo>
                        <a:lnTo>
                          <a:pt x="678" y="679"/>
                        </a:lnTo>
                        <a:lnTo>
                          <a:pt x="742" y="695"/>
                        </a:lnTo>
                        <a:lnTo>
                          <a:pt x="750" y="707"/>
                        </a:lnTo>
                        <a:lnTo>
                          <a:pt x="734" y="733"/>
                        </a:lnTo>
                        <a:lnTo>
                          <a:pt x="732" y="769"/>
                        </a:lnTo>
                        <a:lnTo>
                          <a:pt x="732" y="821"/>
                        </a:lnTo>
                        <a:lnTo>
                          <a:pt x="732" y="840"/>
                        </a:lnTo>
                        <a:lnTo>
                          <a:pt x="724" y="856"/>
                        </a:lnTo>
                        <a:lnTo>
                          <a:pt x="706" y="870"/>
                        </a:lnTo>
                        <a:lnTo>
                          <a:pt x="678" y="878"/>
                        </a:lnTo>
                        <a:lnTo>
                          <a:pt x="648" y="886"/>
                        </a:lnTo>
                        <a:lnTo>
                          <a:pt x="581" y="898"/>
                        </a:lnTo>
                        <a:lnTo>
                          <a:pt x="541" y="908"/>
                        </a:lnTo>
                        <a:lnTo>
                          <a:pt x="511" y="920"/>
                        </a:lnTo>
                        <a:lnTo>
                          <a:pt x="489" y="938"/>
                        </a:lnTo>
                        <a:lnTo>
                          <a:pt x="415" y="1042"/>
                        </a:lnTo>
                        <a:lnTo>
                          <a:pt x="525" y="1279"/>
                        </a:lnTo>
                        <a:lnTo>
                          <a:pt x="461" y="1297"/>
                        </a:lnTo>
                        <a:lnTo>
                          <a:pt x="363" y="1317"/>
                        </a:lnTo>
                        <a:lnTo>
                          <a:pt x="277" y="1313"/>
                        </a:lnTo>
                        <a:lnTo>
                          <a:pt x="227" y="1285"/>
                        </a:lnTo>
                        <a:lnTo>
                          <a:pt x="112" y="924"/>
                        </a:lnTo>
                        <a:lnTo>
                          <a:pt x="112" y="803"/>
                        </a:lnTo>
                        <a:lnTo>
                          <a:pt x="78" y="739"/>
                        </a:lnTo>
                        <a:lnTo>
                          <a:pt x="36" y="655"/>
                        </a:lnTo>
                        <a:lnTo>
                          <a:pt x="18" y="607"/>
                        </a:lnTo>
                        <a:lnTo>
                          <a:pt x="6" y="544"/>
                        </a:lnTo>
                        <a:lnTo>
                          <a:pt x="0" y="474"/>
                        </a:lnTo>
                        <a:lnTo>
                          <a:pt x="0" y="390"/>
                        </a:lnTo>
                        <a:lnTo>
                          <a:pt x="10" y="313"/>
                        </a:lnTo>
                        <a:lnTo>
                          <a:pt x="24" y="245"/>
                        </a:lnTo>
                        <a:lnTo>
                          <a:pt x="46" y="187"/>
                        </a:lnTo>
                        <a:lnTo>
                          <a:pt x="72" y="131"/>
                        </a:lnTo>
                        <a:lnTo>
                          <a:pt x="112" y="79"/>
                        </a:lnTo>
                        <a:lnTo>
                          <a:pt x="167" y="38"/>
                        </a:lnTo>
                        <a:lnTo>
                          <a:pt x="227" y="14"/>
                        </a:lnTo>
                        <a:lnTo>
                          <a:pt x="297" y="2"/>
                        </a:lnTo>
                        <a:lnTo>
                          <a:pt x="359" y="0"/>
                        </a:lnTo>
                        <a:lnTo>
                          <a:pt x="441" y="4"/>
                        </a:lnTo>
                        <a:lnTo>
                          <a:pt x="521" y="24"/>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0573" name="Group 125"/>
                  <p:cNvGrpSpPr>
                    <a:grpSpLocks/>
                  </p:cNvGrpSpPr>
                  <p:nvPr/>
                </p:nvGrpSpPr>
                <p:grpSpPr bwMode="auto">
                  <a:xfrm>
                    <a:off x="1759" y="2673"/>
                    <a:ext cx="187" cy="243"/>
                    <a:chOff x="1759" y="2673"/>
                    <a:chExt cx="187" cy="243"/>
                  </a:xfrm>
                </p:grpSpPr>
                <p:sp>
                  <p:nvSpPr>
                    <p:cNvPr id="360574" name="Freeform 126"/>
                    <p:cNvSpPr>
                      <a:spLocks/>
                    </p:cNvSpPr>
                    <p:nvPr/>
                  </p:nvSpPr>
                  <p:spPr bwMode="auto">
                    <a:xfrm>
                      <a:off x="1761" y="2673"/>
                      <a:ext cx="185" cy="87"/>
                    </a:xfrm>
                    <a:custGeom>
                      <a:avLst/>
                      <a:gdLst>
                        <a:gd name="T0" fmla="*/ 0 w 371"/>
                        <a:gd name="T1" fmla="*/ 0 h 173"/>
                        <a:gd name="T2" fmla="*/ 54 w 371"/>
                        <a:gd name="T3" fmla="*/ 24 h 173"/>
                        <a:gd name="T4" fmla="*/ 110 w 371"/>
                        <a:gd name="T5" fmla="*/ 44 h 173"/>
                        <a:gd name="T6" fmla="*/ 152 w 371"/>
                        <a:gd name="T7" fmla="*/ 56 h 173"/>
                        <a:gd name="T8" fmla="*/ 206 w 371"/>
                        <a:gd name="T9" fmla="*/ 70 h 173"/>
                        <a:gd name="T10" fmla="*/ 242 w 371"/>
                        <a:gd name="T11" fmla="*/ 77 h 173"/>
                        <a:gd name="T12" fmla="*/ 292 w 371"/>
                        <a:gd name="T13" fmla="*/ 85 h 173"/>
                        <a:gd name="T14" fmla="*/ 329 w 371"/>
                        <a:gd name="T15" fmla="*/ 85 h 173"/>
                        <a:gd name="T16" fmla="*/ 371 w 371"/>
                        <a:gd name="T17" fmla="*/ 85 h 173"/>
                        <a:gd name="T18" fmla="*/ 331 w 371"/>
                        <a:gd name="T19" fmla="*/ 101 h 173"/>
                        <a:gd name="T20" fmla="*/ 276 w 371"/>
                        <a:gd name="T21" fmla="*/ 113 h 173"/>
                        <a:gd name="T22" fmla="*/ 232 w 371"/>
                        <a:gd name="T23" fmla="*/ 123 h 173"/>
                        <a:gd name="T24" fmla="*/ 196 w 371"/>
                        <a:gd name="T25" fmla="*/ 133 h 173"/>
                        <a:gd name="T26" fmla="*/ 160 w 371"/>
                        <a:gd name="T27" fmla="*/ 145 h 173"/>
                        <a:gd name="T28" fmla="*/ 138 w 371"/>
                        <a:gd name="T29" fmla="*/ 155 h 173"/>
                        <a:gd name="T30" fmla="*/ 114 w 371"/>
                        <a:gd name="T31" fmla="*/ 173 h 173"/>
                        <a:gd name="T32" fmla="*/ 136 w 371"/>
                        <a:gd name="T33" fmla="*/ 147 h 173"/>
                        <a:gd name="T34" fmla="*/ 156 w 371"/>
                        <a:gd name="T35" fmla="*/ 127 h 173"/>
                        <a:gd name="T36" fmla="*/ 162 w 371"/>
                        <a:gd name="T37" fmla="*/ 111 h 173"/>
                        <a:gd name="T38" fmla="*/ 162 w 371"/>
                        <a:gd name="T39" fmla="*/ 97 h 173"/>
                        <a:gd name="T40" fmla="*/ 156 w 371"/>
                        <a:gd name="T41" fmla="*/ 83 h 173"/>
                        <a:gd name="T42" fmla="*/ 140 w 371"/>
                        <a:gd name="T43" fmla="*/ 75 h 173"/>
                        <a:gd name="T44" fmla="*/ 122 w 371"/>
                        <a:gd name="T45" fmla="*/ 70 h 173"/>
                        <a:gd name="T46" fmla="*/ 90 w 371"/>
                        <a:gd name="T47" fmla="*/ 66 h 173"/>
                        <a:gd name="T48" fmla="*/ 62 w 371"/>
                        <a:gd name="T49" fmla="*/ 62 h 173"/>
                        <a:gd name="T50" fmla="*/ 0 w 371"/>
                        <a:gd name="T5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1" h="173">
                          <a:moveTo>
                            <a:pt x="0" y="0"/>
                          </a:moveTo>
                          <a:lnTo>
                            <a:pt x="54" y="24"/>
                          </a:lnTo>
                          <a:lnTo>
                            <a:pt x="110" y="44"/>
                          </a:lnTo>
                          <a:lnTo>
                            <a:pt x="152" y="56"/>
                          </a:lnTo>
                          <a:lnTo>
                            <a:pt x="206" y="70"/>
                          </a:lnTo>
                          <a:lnTo>
                            <a:pt x="242" y="77"/>
                          </a:lnTo>
                          <a:lnTo>
                            <a:pt x="292" y="85"/>
                          </a:lnTo>
                          <a:lnTo>
                            <a:pt x="329" y="85"/>
                          </a:lnTo>
                          <a:lnTo>
                            <a:pt x="371" y="85"/>
                          </a:lnTo>
                          <a:lnTo>
                            <a:pt x="331" y="101"/>
                          </a:lnTo>
                          <a:lnTo>
                            <a:pt x="276" y="113"/>
                          </a:lnTo>
                          <a:lnTo>
                            <a:pt x="232" y="123"/>
                          </a:lnTo>
                          <a:lnTo>
                            <a:pt x="196" y="133"/>
                          </a:lnTo>
                          <a:lnTo>
                            <a:pt x="160" y="145"/>
                          </a:lnTo>
                          <a:lnTo>
                            <a:pt x="138" y="155"/>
                          </a:lnTo>
                          <a:lnTo>
                            <a:pt x="114" y="173"/>
                          </a:lnTo>
                          <a:lnTo>
                            <a:pt x="136" y="147"/>
                          </a:lnTo>
                          <a:lnTo>
                            <a:pt x="156" y="127"/>
                          </a:lnTo>
                          <a:lnTo>
                            <a:pt x="162" y="111"/>
                          </a:lnTo>
                          <a:lnTo>
                            <a:pt x="162" y="97"/>
                          </a:lnTo>
                          <a:lnTo>
                            <a:pt x="156" y="83"/>
                          </a:lnTo>
                          <a:lnTo>
                            <a:pt x="140" y="75"/>
                          </a:lnTo>
                          <a:lnTo>
                            <a:pt x="122" y="70"/>
                          </a:lnTo>
                          <a:lnTo>
                            <a:pt x="90" y="66"/>
                          </a:lnTo>
                          <a:lnTo>
                            <a:pt x="62" y="62"/>
                          </a:lnTo>
                          <a:lnTo>
                            <a:pt x="0" y="0"/>
                          </a:lnTo>
                          <a:close/>
                        </a:path>
                      </a:pathLst>
                    </a:custGeom>
                    <a:solidFill>
                      <a:srgbClr val="F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75" name="Freeform 127"/>
                    <p:cNvSpPr>
                      <a:spLocks/>
                    </p:cNvSpPr>
                    <p:nvPr/>
                  </p:nvSpPr>
                  <p:spPr bwMode="auto">
                    <a:xfrm>
                      <a:off x="1759" y="2795"/>
                      <a:ext cx="45" cy="121"/>
                    </a:xfrm>
                    <a:custGeom>
                      <a:avLst/>
                      <a:gdLst>
                        <a:gd name="T0" fmla="*/ 52 w 92"/>
                        <a:gd name="T1" fmla="*/ 28 h 241"/>
                        <a:gd name="T2" fmla="*/ 52 w 92"/>
                        <a:gd name="T3" fmla="*/ 10 h 241"/>
                        <a:gd name="T4" fmla="*/ 46 w 92"/>
                        <a:gd name="T5" fmla="*/ 2 h 241"/>
                        <a:gd name="T6" fmla="*/ 32 w 92"/>
                        <a:gd name="T7" fmla="*/ 0 h 241"/>
                        <a:gd name="T8" fmla="*/ 18 w 92"/>
                        <a:gd name="T9" fmla="*/ 8 h 241"/>
                        <a:gd name="T10" fmla="*/ 8 w 92"/>
                        <a:gd name="T11" fmla="*/ 22 h 241"/>
                        <a:gd name="T12" fmla="*/ 0 w 92"/>
                        <a:gd name="T13" fmla="*/ 40 h 241"/>
                        <a:gd name="T14" fmla="*/ 0 w 92"/>
                        <a:gd name="T15" fmla="*/ 64 h 241"/>
                        <a:gd name="T16" fmla="*/ 2 w 92"/>
                        <a:gd name="T17" fmla="*/ 137 h 241"/>
                        <a:gd name="T18" fmla="*/ 8 w 92"/>
                        <a:gd name="T19" fmla="*/ 167 h 241"/>
                        <a:gd name="T20" fmla="*/ 16 w 92"/>
                        <a:gd name="T21" fmla="*/ 183 h 241"/>
                        <a:gd name="T22" fmla="*/ 76 w 92"/>
                        <a:gd name="T23" fmla="*/ 241 h 241"/>
                        <a:gd name="T24" fmla="*/ 92 w 92"/>
                        <a:gd name="T25" fmla="*/ 183 h 241"/>
                        <a:gd name="T26" fmla="*/ 64 w 92"/>
                        <a:gd name="T27" fmla="*/ 143 h 241"/>
                        <a:gd name="T28" fmla="*/ 68 w 92"/>
                        <a:gd name="T29" fmla="*/ 171 h 241"/>
                        <a:gd name="T30" fmla="*/ 70 w 92"/>
                        <a:gd name="T31" fmla="*/ 195 h 241"/>
                        <a:gd name="T32" fmla="*/ 68 w 92"/>
                        <a:gd name="T33" fmla="*/ 203 h 241"/>
                        <a:gd name="T34" fmla="*/ 22 w 92"/>
                        <a:gd name="T35" fmla="*/ 151 h 241"/>
                        <a:gd name="T36" fmla="*/ 20 w 92"/>
                        <a:gd name="T37" fmla="*/ 131 h 241"/>
                        <a:gd name="T38" fmla="*/ 16 w 92"/>
                        <a:gd name="T39" fmla="*/ 103 h 241"/>
                        <a:gd name="T40" fmla="*/ 26 w 92"/>
                        <a:gd name="T41" fmla="*/ 72 h 241"/>
                        <a:gd name="T42" fmla="*/ 38 w 92"/>
                        <a:gd name="T43" fmla="*/ 46 h 241"/>
                        <a:gd name="T44" fmla="*/ 52 w 92"/>
                        <a:gd name="T45" fmla="*/ 28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2" h="241">
                          <a:moveTo>
                            <a:pt x="52" y="28"/>
                          </a:moveTo>
                          <a:lnTo>
                            <a:pt x="52" y="10"/>
                          </a:lnTo>
                          <a:lnTo>
                            <a:pt x="46" y="2"/>
                          </a:lnTo>
                          <a:lnTo>
                            <a:pt x="32" y="0"/>
                          </a:lnTo>
                          <a:lnTo>
                            <a:pt x="18" y="8"/>
                          </a:lnTo>
                          <a:lnTo>
                            <a:pt x="8" y="22"/>
                          </a:lnTo>
                          <a:lnTo>
                            <a:pt x="0" y="40"/>
                          </a:lnTo>
                          <a:lnTo>
                            <a:pt x="0" y="64"/>
                          </a:lnTo>
                          <a:lnTo>
                            <a:pt x="2" y="137"/>
                          </a:lnTo>
                          <a:lnTo>
                            <a:pt x="8" y="167"/>
                          </a:lnTo>
                          <a:lnTo>
                            <a:pt x="16" y="183"/>
                          </a:lnTo>
                          <a:lnTo>
                            <a:pt x="76" y="241"/>
                          </a:lnTo>
                          <a:lnTo>
                            <a:pt x="92" y="183"/>
                          </a:lnTo>
                          <a:lnTo>
                            <a:pt x="64" y="143"/>
                          </a:lnTo>
                          <a:lnTo>
                            <a:pt x="68" y="171"/>
                          </a:lnTo>
                          <a:lnTo>
                            <a:pt x="70" y="195"/>
                          </a:lnTo>
                          <a:lnTo>
                            <a:pt x="68" y="203"/>
                          </a:lnTo>
                          <a:lnTo>
                            <a:pt x="22" y="151"/>
                          </a:lnTo>
                          <a:lnTo>
                            <a:pt x="20" y="131"/>
                          </a:lnTo>
                          <a:lnTo>
                            <a:pt x="16" y="103"/>
                          </a:lnTo>
                          <a:lnTo>
                            <a:pt x="26" y="72"/>
                          </a:lnTo>
                          <a:lnTo>
                            <a:pt x="38" y="46"/>
                          </a:lnTo>
                          <a:lnTo>
                            <a:pt x="52" y="28"/>
                          </a:lnTo>
                          <a:close/>
                        </a:path>
                      </a:pathLst>
                    </a:custGeom>
                    <a:solidFill>
                      <a:srgbClr val="F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sp>
              <p:nvSpPr>
                <p:cNvPr id="360576" name="Freeform 128"/>
                <p:cNvSpPr>
                  <a:spLocks/>
                </p:cNvSpPr>
                <p:nvPr/>
              </p:nvSpPr>
              <p:spPr bwMode="auto">
                <a:xfrm>
                  <a:off x="1871" y="2498"/>
                  <a:ext cx="30" cy="24"/>
                </a:xfrm>
                <a:custGeom>
                  <a:avLst/>
                  <a:gdLst>
                    <a:gd name="T0" fmla="*/ 52 w 60"/>
                    <a:gd name="T1" fmla="*/ 0 h 50"/>
                    <a:gd name="T2" fmla="*/ 28 w 60"/>
                    <a:gd name="T3" fmla="*/ 10 h 50"/>
                    <a:gd name="T4" fmla="*/ 0 w 60"/>
                    <a:gd name="T5" fmla="*/ 30 h 50"/>
                    <a:gd name="T6" fmla="*/ 20 w 60"/>
                    <a:gd name="T7" fmla="*/ 44 h 50"/>
                    <a:gd name="T8" fmla="*/ 50 w 60"/>
                    <a:gd name="T9" fmla="*/ 50 h 50"/>
                    <a:gd name="T10" fmla="*/ 60 w 60"/>
                    <a:gd name="T11" fmla="*/ 48 h 50"/>
                    <a:gd name="T12" fmla="*/ 52 w 6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60" h="50">
                      <a:moveTo>
                        <a:pt x="52" y="0"/>
                      </a:moveTo>
                      <a:lnTo>
                        <a:pt x="28" y="10"/>
                      </a:lnTo>
                      <a:lnTo>
                        <a:pt x="0" y="30"/>
                      </a:lnTo>
                      <a:lnTo>
                        <a:pt x="20" y="44"/>
                      </a:lnTo>
                      <a:lnTo>
                        <a:pt x="50" y="50"/>
                      </a:lnTo>
                      <a:lnTo>
                        <a:pt x="60" y="48"/>
                      </a:lnTo>
                      <a:lnTo>
                        <a:pt x="52"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77" name="Freeform 129"/>
                <p:cNvSpPr>
                  <a:spLocks/>
                </p:cNvSpPr>
                <p:nvPr/>
              </p:nvSpPr>
              <p:spPr bwMode="auto">
                <a:xfrm>
                  <a:off x="1859" y="2447"/>
                  <a:ext cx="52" cy="45"/>
                </a:xfrm>
                <a:custGeom>
                  <a:avLst/>
                  <a:gdLst>
                    <a:gd name="T0" fmla="*/ 104 w 104"/>
                    <a:gd name="T1" fmla="*/ 0 h 89"/>
                    <a:gd name="T2" fmla="*/ 80 w 104"/>
                    <a:gd name="T3" fmla="*/ 6 h 89"/>
                    <a:gd name="T4" fmla="*/ 62 w 104"/>
                    <a:gd name="T5" fmla="*/ 23 h 89"/>
                    <a:gd name="T6" fmla="*/ 46 w 104"/>
                    <a:gd name="T7" fmla="*/ 45 h 89"/>
                    <a:gd name="T8" fmla="*/ 30 w 104"/>
                    <a:gd name="T9" fmla="*/ 65 h 89"/>
                    <a:gd name="T10" fmla="*/ 0 w 104"/>
                    <a:gd name="T11" fmla="*/ 89 h 89"/>
                    <a:gd name="T12" fmla="*/ 36 w 104"/>
                    <a:gd name="T13" fmla="*/ 77 h 89"/>
                    <a:gd name="T14" fmla="*/ 60 w 104"/>
                    <a:gd name="T15" fmla="*/ 59 h 89"/>
                    <a:gd name="T16" fmla="*/ 80 w 104"/>
                    <a:gd name="T17" fmla="*/ 41 h 89"/>
                    <a:gd name="T18" fmla="*/ 98 w 104"/>
                    <a:gd name="T19" fmla="*/ 35 h 89"/>
                    <a:gd name="T20" fmla="*/ 104 w 104"/>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 h="89">
                      <a:moveTo>
                        <a:pt x="104" y="0"/>
                      </a:moveTo>
                      <a:lnTo>
                        <a:pt x="80" y="6"/>
                      </a:lnTo>
                      <a:lnTo>
                        <a:pt x="62" y="23"/>
                      </a:lnTo>
                      <a:lnTo>
                        <a:pt x="46" y="45"/>
                      </a:lnTo>
                      <a:lnTo>
                        <a:pt x="30" y="65"/>
                      </a:lnTo>
                      <a:lnTo>
                        <a:pt x="0" y="89"/>
                      </a:lnTo>
                      <a:lnTo>
                        <a:pt x="36" y="77"/>
                      </a:lnTo>
                      <a:lnTo>
                        <a:pt x="60" y="59"/>
                      </a:lnTo>
                      <a:lnTo>
                        <a:pt x="80" y="41"/>
                      </a:lnTo>
                      <a:lnTo>
                        <a:pt x="98" y="35"/>
                      </a:lnTo>
                      <a:lnTo>
                        <a:pt x="104" y="0"/>
                      </a:lnTo>
                      <a:close/>
                    </a:path>
                  </a:pathLst>
                </a:custGeom>
                <a:solidFill>
                  <a:srgbClr val="5F3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0578" name="Group 130"/>
                <p:cNvGrpSpPr>
                  <a:grpSpLocks/>
                </p:cNvGrpSpPr>
                <p:nvPr/>
              </p:nvGrpSpPr>
              <p:grpSpPr bwMode="auto">
                <a:xfrm>
                  <a:off x="1868" y="2477"/>
                  <a:ext cx="36" cy="47"/>
                  <a:chOff x="1868" y="2477"/>
                  <a:chExt cx="36" cy="47"/>
                </a:xfrm>
              </p:grpSpPr>
              <p:sp>
                <p:nvSpPr>
                  <p:cNvPr id="360579" name="Oval 131"/>
                  <p:cNvSpPr>
                    <a:spLocks noChangeArrowheads="1"/>
                  </p:cNvSpPr>
                  <p:nvPr/>
                </p:nvSpPr>
                <p:spPr bwMode="auto">
                  <a:xfrm>
                    <a:off x="1882" y="2501"/>
                    <a:ext cx="18" cy="20"/>
                  </a:xfrm>
                  <a:prstGeom prst="ellipse">
                    <a:avLst/>
                  </a:prstGeom>
                  <a:solidFill>
                    <a:srgbClr val="5F7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80" name="Freeform 132"/>
                  <p:cNvSpPr>
                    <a:spLocks/>
                  </p:cNvSpPr>
                  <p:nvPr/>
                </p:nvSpPr>
                <p:spPr bwMode="auto">
                  <a:xfrm>
                    <a:off x="1868" y="2477"/>
                    <a:ext cx="36" cy="47"/>
                  </a:xfrm>
                  <a:custGeom>
                    <a:avLst/>
                    <a:gdLst>
                      <a:gd name="T0" fmla="*/ 62 w 72"/>
                      <a:gd name="T1" fmla="*/ 24 h 96"/>
                      <a:gd name="T2" fmla="*/ 42 w 72"/>
                      <a:gd name="T3" fmla="*/ 42 h 96"/>
                      <a:gd name="T4" fmla="*/ 48 w 72"/>
                      <a:gd name="T5" fmla="*/ 0 h 96"/>
                      <a:gd name="T6" fmla="*/ 32 w 72"/>
                      <a:gd name="T7" fmla="*/ 42 h 96"/>
                      <a:gd name="T8" fmla="*/ 20 w 72"/>
                      <a:gd name="T9" fmla="*/ 60 h 96"/>
                      <a:gd name="T10" fmla="*/ 0 w 72"/>
                      <a:gd name="T11" fmla="*/ 74 h 96"/>
                      <a:gd name="T12" fmla="*/ 24 w 72"/>
                      <a:gd name="T13" fmla="*/ 92 h 96"/>
                      <a:gd name="T14" fmla="*/ 26 w 72"/>
                      <a:gd name="T15" fmla="*/ 92 h 96"/>
                      <a:gd name="T16" fmla="*/ 42 w 72"/>
                      <a:gd name="T17" fmla="*/ 96 h 96"/>
                      <a:gd name="T18" fmla="*/ 64 w 72"/>
                      <a:gd name="T19" fmla="*/ 96 h 96"/>
                      <a:gd name="T20" fmla="*/ 60 w 72"/>
                      <a:gd name="T21" fmla="*/ 82 h 96"/>
                      <a:gd name="T22" fmla="*/ 42 w 72"/>
                      <a:gd name="T23" fmla="*/ 86 h 96"/>
                      <a:gd name="T24" fmla="*/ 24 w 72"/>
                      <a:gd name="T25" fmla="*/ 78 h 96"/>
                      <a:gd name="T26" fmla="*/ 10 w 72"/>
                      <a:gd name="T27" fmla="*/ 72 h 96"/>
                      <a:gd name="T28" fmla="*/ 24 w 72"/>
                      <a:gd name="T29" fmla="*/ 64 h 96"/>
                      <a:gd name="T30" fmla="*/ 48 w 72"/>
                      <a:gd name="T31" fmla="*/ 54 h 96"/>
                      <a:gd name="T32" fmla="*/ 72 w 72"/>
                      <a:gd name="T33" fmla="*/ 42 h 96"/>
                      <a:gd name="T34" fmla="*/ 62 w 72"/>
                      <a:gd name="T35"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96">
                        <a:moveTo>
                          <a:pt x="62" y="24"/>
                        </a:moveTo>
                        <a:lnTo>
                          <a:pt x="42" y="42"/>
                        </a:lnTo>
                        <a:lnTo>
                          <a:pt x="48" y="0"/>
                        </a:lnTo>
                        <a:lnTo>
                          <a:pt x="32" y="42"/>
                        </a:lnTo>
                        <a:lnTo>
                          <a:pt x="20" y="60"/>
                        </a:lnTo>
                        <a:lnTo>
                          <a:pt x="0" y="74"/>
                        </a:lnTo>
                        <a:lnTo>
                          <a:pt x="24" y="92"/>
                        </a:lnTo>
                        <a:lnTo>
                          <a:pt x="26" y="92"/>
                        </a:lnTo>
                        <a:lnTo>
                          <a:pt x="42" y="96"/>
                        </a:lnTo>
                        <a:lnTo>
                          <a:pt x="64" y="96"/>
                        </a:lnTo>
                        <a:lnTo>
                          <a:pt x="60" y="82"/>
                        </a:lnTo>
                        <a:lnTo>
                          <a:pt x="42" y="86"/>
                        </a:lnTo>
                        <a:lnTo>
                          <a:pt x="24" y="78"/>
                        </a:lnTo>
                        <a:lnTo>
                          <a:pt x="10" y="72"/>
                        </a:lnTo>
                        <a:lnTo>
                          <a:pt x="24" y="64"/>
                        </a:lnTo>
                        <a:lnTo>
                          <a:pt x="48" y="54"/>
                        </a:lnTo>
                        <a:lnTo>
                          <a:pt x="72" y="42"/>
                        </a:lnTo>
                        <a:lnTo>
                          <a:pt x="62" y="24"/>
                        </a:lnTo>
                        <a:close/>
                      </a:path>
                    </a:pathLst>
                  </a:custGeom>
                  <a:solidFill>
                    <a:srgbClr val="3F1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0581" name="Freeform 133"/>
                <p:cNvSpPr>
                  <a:spLocks/>
                </p:cNvSpPr>
                <p:nvPr/>
              </p:nvSpPr>
              <p:spPr bwMode="auto">
                <a:xfrm>
                  <a:off x="1469" y="2245"/>
                  <a:ext cx="489" cy="571"/>
                </a:xfrm>
                <a:custGeom>
                  <a:avLst/>
                  <a:gdLst>
                    <a:gd name="T0" fmla="*/ 948 w 978"/>
                    <a:gd name="T1" fmla="*/ 339 h 1144"/>
                    <a:gd name="T2" fmla="*/ 960 w 978"/>
                    <a:gd name="T3" fmla="*/ 327 h 1144"/>
                    <a:gd name="T4" fmla="*/ 974 w 978"/>
                    <a:gd name="T5" fmla="*/ 311 h 1144"/>
                    <a:gd name="T6" fmla="*/ 978 w 978"/>
                    <a:gd name="T7" fmla="*/ 275 h 1144"/>
                    <a:gd name="T8" fmla="*/ 978 w 978"/>
                    <a:gd name="T9" fmla="*/ 209 h 1144"/>
                    <a:gd name="T10" fmla="*/ 960 w 978"/>
                    <a:gd name="T11" fmla="*/ 155 h 1144"/>
                    <a:gd name="T12" fmla="*/ 936 w 978"/>
                    <a:gd name="T13" fmla="*/ 126 h 1144"/>
                    <a:gd name="T14" fmla="*/ 900 w 978"/>
                    <a:gd name="T15" fmla="*/ 90 h 1144"/>
                    <a:gd name="T16" fmla="*/ 827 w 978"/>
                    <a:gd name="T17" fmla="*/ 78 h 1144"/>
                    <a:gd name="T18" fmla="*/ 719 w 978"/>
                    <a:gd name="T19" fmla="*/ 60 h 1144"/>
                    <a:gd name="T20" fmla="*/ 623 w 978"/>
                    <a:gd name="T21" fmla="*/ 36 h 1144"/>
                    <a:gd name="T22" fmla="*/ 545 w 978"/>
                    <a:gd name="T23" fmla="*/ 18 h 1144"/>
                    <a:gd name="T24" fmla="*/ 449 w 978"/>
                    <a:gd name="T25" fmla="*/ 0 h 1144"/>
                    <a:gd name="T26" fmla="*/ 401 w 978"/>
                    <a:gd name="T27" fmla="*/ 18 h 1144"/>
                    <a:gd name="T28" fmla="*/ 348 w 978"/>
                    <a:gd name="T29" fmla="*/ 60 h 1144"/>
                    <a:gd name="T30" fmla="*/ 300 w 978"/>
                    <a:gd name="T31" fmla="*/ 108 h 1144"/>
                    <a:gd name="T32" fmla="*/ 264 w 978"/>
                    <a:gd name="T33" fmla="*/ 161 h 1144"/>
                    <a:gd name="T34" fmla="*/ 222 w 978"/>
                    <a:gd name="T35" fmla="*/ 245 h 1144"/>
                    <a:gd name="T36" fmla="*/ 198 w 978"/>
                    <a:gd name="T37" fmla="*/ 323 h 1144"/>
                    <a:gd name="T38" fmla="*/ 186 w 978"/>
                    <a:gd name="T39" fmla="*/ 401 h 1144"/>
                    <a:gd name="T40" fmla="*/ 168 w 978"/>
                    <a:gd name="T41" fmla="*/ 490 h 1144"/>
                    <a:gd name="T42" fmla="*/ 168 w 978"/>
                    <a:gd name="T43" fmla="*/ 568 h 1144"/>
                    <a:gd name="T44" fmla="*/ 144 w 978"/>
                    <a:gd name="T45" fmla="*/ 658 h 1144"/>
                    <a:gd name="T46" fmla="*/ 114 w 978"/>
                    <a:gd name="T47" fmla="*/ 737 h 1144"/>
                    <a:gd name="T48" fmla="*/ 78 w 978"/>
                    <a:gd name="T49" fmla="*/ 791 h 1144"/>
                    <a:gd name="T50" fmla="*/ 42 w 978"/>
                    <a:gd name="T51" fmla="*/ 827 h 1144"/>
                    <a:gd name="T52" fmla="*/ 6 w 978"/>
                    <a:gd name="T53" fmla="*/ 869 h 1144"/>
                    <a:gd name="T54" fmla="*/ 6 w 978"/>
                    <a:gd name="T55" fmla="*/ 881 h 1144"/>
                    <a:gd name="T56" fmla="*/ 0 w 978"/>
                    <a:gd name="T57" fmla="*/ 917 h 1144"/>
                    <a:gd name="T58" fmla="*/ 0 w 978"/>
                    <a:gd name="T59" fmla="*/ 976 h 1144"/>
                    <a:gd name="T60" fmla="*/ 18 w 978"/>
                    <a:gd name="T61" fmla="*/ 1024 h 1144"/>
                    <a:gd name="T62" fmla="*/ 48 w 978"/>
                    <a:gd name="T63" fmla="*/ 1054 h 1144"/>
                    <a:gd name="T64" fmla="*/ 144 w 978"/>
                    <a:gd name="T65" fmla="*/ 1054 h 1144"/>
                    <a:gd name="T66" fmla="*/ 222 w 978"/>
                    <a:gd name="T67" fmla="*/ 1066 h 1144"/>
                    <a:gd name="T68" fmla="*/ 300 w 978"/>
                    <a:gd name="T69" fmla="*/ 1120 h 1144"/>
                    <a:gd name="T70" fmla="*/ 383 w 978"/>
                    <a:gd name="T71" fmla="*/ 1144 h 1144"/>
                    <a:gd name="T72" fmla="*/ 455 w 978"/>
                    <a:gd name="T73" fmla="*/ 1144 h 1144"/>
                    <a:gd name="T74" fmla="*/ 515 w 978"/>
                    <a:gd name="T75" fmla="*/ 1108 h 1144"/>
                    <a:gd name="T76" fmla="*/ 539 w 978"/>
                    <a:gd name="T77" fmla="*/ 1054 h 1144"/>
                    <a:gd name="T78" fmla="*/ 533 w 978"/>
                    <a:gd name="T79" fmla="*/ 982 h 1144"/>
                    <a:gd name="T80" fmla="*/ 503 w 978"/>
                    <a:gd name="T81" fmla="*/ 929 h 1144"/>
                    <a:gd name="T82" fmla="*/ 497 w 978"/>
                    <a:gd name="T83" fmla="*/ 875 h 1144"/>
                    <a:gd name="T84" fmla="*/ 503 w 978"/>
                    <a:gd name="T85" fmla="*/ 821 h 1144"/>
                    <a:gd name="T86" fmla="*/ 551 w 978"/>
                    <a:gd name="T87" fmla="*/ 773 h 1144"/>
                    <a:gd name="T88" fmla="*/ 605 w 978"/>
                    <a:gd name="T89" fmla="*/ 755 h 1144"/>
                    <a:gd name="T90" fmla="*/ 641 w 978"/>
                    <a:gd name="T91" fmla="*/ 725 h 1144"/>
                    <a:gd name="T92" fmla="*/ 671 w 978"/>
                    <a:gd name="T93" fmla="*/ 677 h 1144"/>
                    <a:gd name="T94" fmla="*/ 677 w 978"/>
                    <a:gd name="T95" fmla="*/ 598 h 1144"/>
                    <a:gd name="T96" fmla="*/ 677 w 978"/>
                    <a:gd name="T97" fmla="*/ 562 h 1144"/>
                    <a:gd name="T98" fmla="*/ 719 w 978"/>
                    <a:gd name="T99" fmla="*/ 550 h 1144"/>
                    <a:gd name="T100" fmla="*/ 761 w 978"/>
                    <a:gd name="T101" fmla="*/ 514 h 1144"/>
                    <a:gd name="T102" fmla="*/ 785 w 978"/>
                    <a:gd name="T103" fmla="*/ 454 h 1144"/>
                    <a:gd name="T104" fmla="*/ 809 w 978"/>
                    <a:gd name="T105" fmla="*/ 371 h 1144"/>
                    <a:gd name="T106" fmla="*/ 797 w 978"/>
                    <a:gd name="T107" fmla="*/ 269 h 1144"/>
                    <a:gd name="T108" fmla="*/ 779 w 978"/>
                    <a:gd name="T109" fmla="*/ 209 h 1144"/>
                    <a:gd name="T110" fmla="*/ 725 w 978"/>
                    <a:gd name="T111" fmla="*/ 167 h 1144"/>
                    <a:gd name="T112" fmla="*/ 851 w 978"/>
                    <a:gd name="T113" fmla="*/ 209 h 1144"/>
                    <a:gd name="T114" fmla="*/ 894 w 978"/>
                    <a:gd name="T115" fmla="*/ 275 h 1144"/>
                    <a:gd name="T116" fmla="*/ 940 w 978"/>
                    <a:gd name="T117" fmla="*/ 315 h 1144"/>
                    <a:gd name="T118" fmla="*/ 948 w 978"/>
                    <a:gd name="T119" fmla="*/ 339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8" h="1144">
                      <a:moveTo>
                        <a:pt x="948" y="339"/>
                      </a:moveTo>
                      <a:lnTo>
                        <a:pt x="960" y="327"/>
                      </a:lnTo>
                      <a:lnTo>
                        <a:pt x="974" y="311"/>
                      </a:lnTo>
                      <a:lnTo>
                        <a:pt x="978" y="275"/>
                      </a:lnTo>
                      <a:lnTo>
                        <a:pt x="978" y="209"/>
                      </a:lnTo>
                      <a:lnTo>
                        <a:pt x="960" y="155"/>
                      </a:lnTo>
                      <a:lnTo>
                        <a:pt x="936" y="126"/>
                      </a:lnTo>
                      <a:lnTo>
                        <a:pt x="900" y="90"/>
                      </a:lnTo>
                      <a:lnTo>
                        <a:pt x="827" y="78"/>
                      </a:lnTo>
                      <a:lnTo>
                        <a:pt x="719" y="60"/>
                      </a:lnTo>
                      <a:lnTo>
                        <a:pt x="623" y="36"/>
                      </a:lnTo>
                      <a:lnTo>
                        <a:pt x="545" y="18"/>
                      </a:lnTo>
                      <a:lnTo>
                        <a:pt x="449" y="0"/>
                      </a:lnTo>
                      <a:lnTo>
                        <a:pt x="401" y="18"/>
                      </a:lnTo>
                      <a:lnTo>
                        <a:pt x="348" y="60"/>
                      </a:lnTo>
                      <a:lnTo>
                        <a:pt x="300" y="108"/>
                      </a:lnTo>
                      <a:lnTo>
                        <a:pt x="264" y="161"/>
                      </a:lnTo>
                      <a:lnTo>
                        <a:pt x="222" y="245"/>
                      </a:lnTo>
                      <a:lnTo>
                        <a:pt x="198" y="323"/>
                      </a:lnTo>
                      <a:lnTo>
                        <a:pt x="186" y="401"/>
                      </a:lnTo>
                      <a:lnTo>
                        <a:pt x="168" y="490"/>
                      </a:lnTo>
                      <a:lnTo>
                        <a:pt x="168" y="568"/>
                      </a:lnTo>
                      <a:lnTo>
                        <a:pt x="144" y="658"/>
                      </a:lnTo>
                      <a:lnTo>
                        <a:pt x="114" y="737"/>
                      </a:lnTo>
                      <a:lnTo>
                        <a:pt x="78" y="791"/>
                      </a:lnTo>
                      <a:lnTo>
                        <a:pt x="42" y="827"/>
                      </a:lnTo>
                      <a:lnTo>
                        <a:pt x="6" y="869"/>
                      </a:lnTo>
                      <a:lnTo>
                        <a:pt x="6" y="881"/>
                      </a:lnTo>
                      <a:lnTo>
                        <a:pt x="0" y="917"/>
                      </a:lnTo>
                      <a:lnTo>
                        <a:pt x="0" y="976"/>
                      </a:lnTo>
                      <a:lnTo>
                        <a:pt x="18" y="1024"/>
                      </a:lnTo>
                      <a:lnTo>
                        <a:pt x="48" y="1054"/>
                      </a:lnTo>
                      <a:lnTo>
                        <a:pt x="144" y="1054"/>
                      </a:lnTo>
                      <a:lnTo>
                        <a:pt x="222" y="1066"/>
                      </a:lnTo>
                      <a:lnTo>
                        <a:pt x="300" y="1120"/>
                      </a:lnTo>
                      <a:lnTo>
                        <a:pt x="383" y="1144"/>
                      </a:lnTo>
                      <a:lnTo>
                        <a:pt x="455" y="1144"/>
                      </a:lnTo>
                      <a:lnTo>
                        <a:pt x="515" y="1108"/>
                      </a:lnTo>
                      <a:lnTo>
                        <a:pt x="539" y="1054"/>
                      </a:lnTo>
                      <a:lnTo>
                        <a:pt x="533" y="982"/>
                      </a:lnTo>
                      <a:lnTo>
                        <a:pt x="503" y="929"/>
                      </a:lnTo>
                      <a:lnTo>
                        <a:pt x="497" y="875"/>
                      </a:lnTo>
                      <a:lnTo>
                        <a:pt x="503" y="821"/>
                      </a:lnTo>
                      <a:lnTo>
                        <a:pt x="551" y="773"/>
                      </a:lnTo>
                      <a:lnTo>
                        <a:pt x="605" y="755"/>
                      </a:lnTo>
                      <a:lnTo>
                        <a:pt x="641" y="725"/>
                      </a:lnTo>
                      <a:lnTo>
                        <a:pt x="671" y="677"/>
                      </a:lnTo>
                      <a:lnTo>
                        <a:pt x="677" y="598"/>
                      </a:lnTo>
                      <a:lnTo>
                        <a:pt x="677" y="562"/>
                      </a:lnTo>
                      <a:lnTo>
                        <a:pt x="719" y="550"/>
                      </a:lnTo>
                      <a:lnTo>
                        <a:pt x="761" y="514"/>
                      </a:lnTo>
                      <a:lnTo>
                        <a:pt x="785" y="454"/>
                      </a:lnTo>
                      <a:lnTo>
                        <a:pt x="809" y="371"/>
                      </a:lnTo>
                      <a:lnTo>
                        <a:pt x="797" y="269"/>
                      </a:lnTo>
                      <a:lnTo>
                        <a:pt x="779" y="209"/>
                      </a:lnTo>
                      <a:lnTo>
                        <a:pt x="725" y="167"/>
                      </a:lnTo>
                      <a:lnTo>
                        <a:pt x="851" y="209"/>
                      </a:lnTo>
                      <a:lnTo>
                        <a:pt x="894" y="275"/>
                      </a:lnTo>
                      <a:lnTo>
                        <a:pt x="940" y="315"/>
                      </a:lnTo>
                      <a:lnTo>
                        <a:pt x="948" y="339"/>
                      </a:lnTo>
                      <a:close/>
                    </a:path>
                  </a:pathLst>
                </a:custGeom>
                <a:solidFill>
                  <a:srgbClr val="3F1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0582" name="Group 134"/>
              <p:cNvGrpSpPr>
                <a:grpSpLocks/>
              </p:cNvGrpSpPr>
              <p:nvPr/>
            </p:nvGrpSpPr>
            <p:grpSpPr bwMode="auto">
              <a:xfrm>
                <a:off x="1825" y="2435"/>
                <a:ext cx="125" cy="135"/>
                <a:chOff x="1825" y="2435"/>
                <a:chExt cx="125" cy="135"/>
              </a:xfrm>
            </p:grpSpPr>
            <p:sp>
              <p:nvSpPr>
                <p:cNvPr id="360583" name="Line 135"/>
                <p:cNvSpPr>
                  <a:spLocks noChangeShapeType="1"/>
                </p:cNvSpPr>
                <p:nvPr/>
              </p:nvSpPr>
              <p:spPr bwMode="auto">
                <a:xfrm flipV="1">
                  <a:off x="1941" y="2491"/>
                  <a:ext cx="9" cy="2"/>
                </a:xfrm>
                <a:prstGeom prst="line">
                  <a:avLst/>
                </a:prstGeom>
                <a:noFill/>
                <a:ln w="9525">
                  <a:solidFill>
                    <a:srgbClr val="7F3F00"/>
                  </a:solidFill>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360584" name="Group 136"/>
                <p:cNvGrpSpPr>
                  <a:grpSpLocks/>
                </p:cNvGrpSpPr>
                <p:nvPr/>
              </p:nvGrpSpPr>
              <p:grpSpPr bwMode="auto">
                <a:xfrm>
                  <a:off x="1825" y="2435"/>
                  <a:ext cx="117" cy="135"/>
                  <a:chOff x="1825" y="2435"/>
                  <a:chExt cx="117" cy="135"/>
                </a:xfrm>
              </p:grpSpPr>
              <p:sp>
                <p:nvSpPr>
                  <p:cNvPr id="360585" name="Freeform 137"/>
                  <p:cNvSpPr>
                    <a:spLocks/>
                  </p:cNvSpPr>
                  <p:nvPr/>
                </p:nvSpPr>
                <p:spPr bwMode="auto">
                  <a:xfrm>
                    <a:off x="1825" y="2513"/>
                    <a:ext cx="81" cy="47"/>
                  </a:xfrm>
                  <a:custGeom>
                    <a:avLst/>
                    <a:gdLst>
                      <a:gd name="T0" fmla="*/ 20 w 162"/>
                      <a:gd name="T1" fmla="*/ 0 h 96"/>
                      <a:gd name="T2" fmla="*/ 50 w 162"/>
                      <a:gd name="T3" fmla="*/ 26 h 96"/>
                      <a:gd name="T4" fmla="*/ 74 w 162"/>
                      <a:gd name="T5" fmla="*/ 42 h 96"/>
                      <a:gd name="T6" fmla="*/ 92 w 162"/>
                      <a:gd name="T7" fmla="*/ 52 h 96"/>
                      <a:gd name="T8" fmla="*/ 116 w 162"/>
                      <a:gd name="T9" fmla="*/ 62 h 96"/>
                      <a:gd name="T10" fmla="*/ 138 w 162"/>
                      <a:gd name="T11" fmla="*/ 66 h 96"/>
                      <a:gd name="T12" fmla="*/ 156 w 162"/>
                      <a:gd name="T13" fmla="*/ 62 h 96"/>
                      <a:gd name="T14" fmla="*/ 162 w 162"/>
                      <a:gd name="T15" fmla="*/ 96 h 96"/>
                      <a:gd name="T16" fmla="*/ 136 w 162"/>
                      <a:gd name="T17" fmla="*/ 96 h 96"/>
                      <a:gd name="T18" fmla="*/ 116 w 162"/>
                      <a:gd name="T19" fmla="*/ 94 h 96"/>
                      <a:gd name="T20" fmla="*/ 90 w 162"/>
                      <a:gd name="T21" fmla="*/ 82 h 96"/>
                      <a:gd name="T22" fmla="*/ 66 w 162"/>
                      <a:gd name="T23" fmla="*/ 64 h 96"/>
                      <a:gd name="T24" fmla="*/ 44 w 162"/>
                      <a:gd name="T25" fmla="*/ 48 h 96"/>
                      <a:gd name="T26" fmla="*/ 0 w 162"/>
                      <a:gd name="T27" fmla="*/ 8 h 96"/>
                      <a:gd name="T28" fmla="*/ 20 w 162"/>
                      <a:gd name="T2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2" h="96">
                        <a:moveTo>
                          <a:pt x="20" y="0"/>
                        </a:moveTo>
                        <a:lnTo>
                          <a:pt x="50" y="26"/>
                        </a:lnTo>
                        <a:lnTo>
                          <a:pt x="74" y="42"/>
                        </a:lnTo>
                        <a:lnTo>
                          <a:pt x="92" y="52"/>
                        </a:lnTo>
                        <a:lnTo>
                          <a:pt x="116" y="62"/>
                        </a:lnTo>
                        <a:lnTo>
                          <a:pt x="138" y="66"/>
                        </a:lnTo>
                        <a:lnTo>
                          <a:pt x="156" y="62"/>
                        </a:lnTo>
                        <a:lnTo>
                          <a:pt x="162" y="96"/>
                        </a:lnTo>
                        <a:lnTo>
                          <a:pt x="136" y="96"/>
                        </a:lnTo>
                        <a:lnTo>
                          <a:pt x="116" y="94"/>
                        </a:lnTo>
                        <a:lnTo>
                          <a:pt x="90" y="82"/>
                        </a:lnTo>
                        <a:lnTo>
                          <a:pt x="66" y="64"/>
                        </a:lnTo>
                        <a:lnTo>
                          <a:pt x="44" y="48"/>
                        </a:lnTo>
                        <a:lnTo>
                          <a:pt x="0" y="8"/>
                        </a:lnTo>
                        <a:lnTo>
                          <a:pt x="20" y="0"/>
                        </a:lnTo>
                        <a:close/>
                      </a:path>
                    </a:pathLst>
                  </a:custGeom>
                  <a:solidFill>
                    <a:srgbClr val="7F3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86" name="Oval 138"/>
                  <p:cNvSpPr>
                    <a:spLocks noChangeArrowheads="1"/>
                  </p:cNvSpPr>
                  <p:nvPr/>
                </p:nvSpPr>
                <p:spPr bwMode="auto">
                  <a:xfrm>
                    <a:off x="1895" y="2435"/>
                    <a:ext cx="47" cy="135"/>
                  </a:xfrm>
                  <a:prstGeom prst="ellipse">
                    <a:avLst/>
                  </a:prstGeom>
                  <a:solidFill>
                    <a:srgbClr val="7F3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587" name="Oval 139"/>
                  <p:cNvSpPr>
                    <a:spLocks noChangeArrowheads="1"/>
                  </p:cNvSpPr>
                  <p:nvPr/>
                </p:nvSpPr>
                <p:spPr bwMode="auto">
                  <a:xfrm>
                    <a:off x="1899" y="2439"/>
                    <a:ext cx="42" cy="128"/>
                  </a:xfrm>
                  <a:prstGeom prst="ellipse">
                    <a:avLst/>
                  </a:prstGeom>
                  <a:solidFill>
                    <a:srgbClr val="FFD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grpSp>
      <p:graphicFrame>
        <p:nvGraphicFramePr>
          <p:cNvPr id="360588" name="Object 140"/>
          <p:cNvGraphicFramePr>
            <a:graphicFrameLocks/>
          </p:cNvGraphicFramePr>
          <p:nvPr/>
        </p:nvGraphicFramePr>
        <p:xfrm>
          <a:off x="1676400" y="1524000"/>
          <a:ext cx="3886200" cy="2509838"/>
        </p:xfrm>
        <a:graphic>
          <a:graphicData uri="http://schemas.openxmlformats.org/presentationml/2006/ole">
            <p:oleObj spid="_x0000_s97289" name="Clip" r:id="rId4" imgW="8322945" imgH="5547995" progId="">
              <p:embed/>
            </p:oleObj>
          </a:graphicData>
        </a:graphic>
      </p:graphicFrame>
      <p:sp>
        <p:nvSpPr>
          <p:cNvPr id="360589" name="Rectangle 141"/>
          <p:cNvSpPr>
            <a:spLocks noChangeArrowheads="1"/>
          </p:cNvSpPr>
          <p:nvPr/>
        </p:nvSpPr>
        <p:spPr bwMode="auto">
          <a:xfrm>
            <a:off x="1600200" y="1727200"/>
            <a:ext cx="3810000" cy="156709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r>
              <a:rPr lang="en-US" sz="2400" dirty="0">
                <a:effectLst>
                  <a:outerShdw blurRad="38100" dist="38100" dir="2700000" algn="tl">
                    <a:srgbClr val="FFFFFF"/>
                  </a:outerShdw>
                </a:effectLst>
                <a:latin typeface="+mn-lt"/>
              </a:rPr>
              <a:t>Why should we keep the digital watch segment when it’s showing a </a:t>
            </a:r>
            <a:r>
              <a:rPr lang="en-US" sz="2400" dirty="0">
                <a:solidFill>
                  <a:srgbClr val="FF0000"/>
                </a:solidFill>
                <a:effectLst>
                  <a:outerShdw blurRad="38100" dist="38100" dir="2700000" algn="tl">
                    <a:srgbClr val="000000"/>
                  </a:outerShdw>
                </a:effectLst>
                <a:latin typeface="+mn-lt"/>
              </a:rPr>
              <a:t>$100,000</a:t>
            </a:r>
            <a:r>
              <a:rPr lang="en-US" sz="2400" dirty="0">
                <a:effectLst>
                  <a:outerShdw blurRad="38100" dist="38100" dir="2700000" algn="tl">
                    <a:srgbClr val="FFFFFF"/>
                  </a:outerShdw>
                </a:effectLst>
                <a:latin typeface="+mn-lt"/>
              </a:rPr>
              <a:t> </a:t>
            </a:r>
            <a:r>
              <a:rPr lang="en-US" sz="2400" dirty="0">
                <a:solidFill>
                  <a:srgbClr val="FF0000"/>
                </a:solidFill>
                <a:effectLst>
                  <a:outerShdw blurRad="38100" dist="38100" dir="2700000" algn="tl">
                    <a:srgbClr val="000000"/>
                  </a:outerShdw>
                </a:effectLst>
                <a:latin typeface="+mn-lt"/>
              </a:rPr>
              <a:t>loss</a:t>
            </a:r>
            <a:r>
              <a:rPr lang="en-US" sz="2400" dirty="0">
                <a:effectLst>
                  <a:outerShdw blurRad="38100" dist="38100" dir="2700000" algn="tl">
                    <a:srgbClr val="FFFFFF"/>
                  </a:outerShdw>
                </a:effectLst>
                <a:latin typeface="+mn-lt"/>
              </a:rPr>
              <a:t>?</a:t>
            </a:r>
          </a:p>
        </p:txBody>
      </p:sp>
      <p:sp>
        <p:nvSpPr>
          <p:cNvPr id="2" name="Slide Number Placeholder 1"/>
          <p:cNvSpPr>
            <a:spLocks noGrp="1"/>
          </p:cNvSpPr>
          <p:nvPr>
            <p:ph type="sldNum" sz="quarter" idx="11"/>
          </p:nvPr>
        </p:nvSpPr>
        <p:spPr/>
        <p:txBody>
          <a:bodyPr/>
          <a:lstStyle/>
          <a:p>
            <a:fld id="{9EADD2B0-BD8F-425E-B2E2-D73504545739}" type="slidenum">
              <a:rPr lang="en-US" smtClean="0"/>
              <a:pPr/>
              <a:t>9</a:t>
            </a:fld>
            <a:endParaRPr lang="en-US"/>
          </a:p>
        </p:txBody>
      </p:sp>
    </p:spTree>
    <p:extLst>
      <p:ext uri="{BB962C8B-B14F-4D97-AF65-F5344CB8AC3E}">
        <p14:creationId xmlns:p14="http://schemas.microsoft.com/office/powerpoint/2010/main" xmlns="" val="211326408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a:xfrm>
            <a:off x="457200" y="3048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Beware of Allocated Fixed Costs</a:t>
            </a:r>
          </a:p>
        </p:txBody>
      </p:sp>
      <p:grpSp>
        <p:nvGrpSpPr>
          <p:cNvPr id="362499" name="Group 3"/>
          <p:cNvGrpSpPr>
            <a:grpSpLocks/>
          </p:cNvGrpSpPr>
          <p:nvPr/>
        </p:nvGrpSpPr>
        <p:grpSpPr bwMode="auto">
          <a:xfrm>
            <a:off x="1600200" y="3733800"/>
            <a:ext cx="5807075" cy="2878138"/>
            <a:chOff x="1000" y="2126"/>
            <a:chExt cx="3658" cy="1813"/>
          </a:xfrm>
        </p:grpSpPr>
        <p:grpSp>
          <p:nvGrpSpPr>
            <p:cNvPr id="362500" name="Group 4"/>
            <p:cNvGrpSpPr>
              <a:grpSpLocks/>
            </p:cNvGrpSpPr>
            <p:nvPr/>
          </p:nvGrpSpPr>
          <p:grpSpPr bwMode="auto">
            <a:xfrm>
              <a:off x="2268" y="2281"/>
              <a:ext cx="1114" cy="1079"/>
              <a:chOff x="2268" y="2281"/>
              <a:chExt cx="1114" cy="1079"/>
            </a:xfrm>
          </p:grpSpPr>
          <p:grpSp>
            <p:nvGrpSpPr>
              <p:cNvPr id="362501" name="Group 5"/>
              <p:cNvGrpSpPr>
                <a:grpSpLocks/>
              </p:cNvGrpSpPr>
              <p:nvPr/>
            </p:nvGrpSpPr>
            <p:grpSpPr bwMode="auto">
              <a:xfrm>
                <a:off x="2268" y="2610"/>
                <a:ext cx="1114" cy="750"/>
                <a:chOff x="2268" y="2610"/>
                <a:chExt cx="1114" cy="750"/>
              </a:xfrm>
            </p:grpSpPr>
            <p:grpSp>
              <p:nvGrpSpPr>
                <p:cNvPr id="362502" name="Group 6"/>
                <p:cNvGrpSpPr>
                  <a:grpSpLocks/>
                </p:cNvGrpSpPr>
                <p:nvPr/>
              </p:nvGrpSpPr>
              <p:grpSpPr bwMode="auto">
                <a:xfrm>
                  <a:off x="2591" y="2643"/>
                  <a:ext cx="423" cy="702"/>
                  <a:chOff x="2591" y="2643"/>
                  <a:chExt cx="423" cy="702"/>
                </a:xfrm>
              </p:grpSpPr>
              <p:sp>
                <p:nvSpPr>
                  <p:cNvPr id="362503" name="Freeform 7"/>
                  <p:cNvSpPr>
                    <a:spLocks/>
                  </p:cNvSpPr>
                  <p:nvPr/>
                </p:nvSpPr>
                <p:spPr bwMode="auto">
                  <a:xfrm>
                    <a:off x="2591" y="2643"/>
                    <a:ext cx="423" cy="702"/>
                  </a:xfrm>
                  <a:custGeom>
                    <a:avLst/>
                    <a:gdLst>
                      <a:gd name="T0" fmla="*/ 263 w 846"/>
                      <a:gd name="T1" fmla="*/ 0 h 1405"/>
                      <a:gd name="T2" fmla="*/ 499 w 846"/>
                      <a:gd name="T3" fmla="*/ 185 h 1405"/>
                      <a:gd name="T4" fmla="*/ 691 w 846"/>
                      <a:gd name="T5" fmla="*/ 30 h 1405"/>
                      <a:gd name="T6" fmla="*/ 738 w 846"/>
                      <a:gd name="T7" fmla="*/ 705 h 1405"/>
                      <a:gd name="T8" fmla="*/ 792 w 846"/>
                      <a:gd name="T9" fmla="*/ 1100 h 1405"/>
                      <a:gd name="T10" fmla="*/ 846 w 846"/>
                      <a:gd name="T11" fmla="*/ 1405 h 1405"/>
                      <a:gd name="T12" fmla="*/ 0 w 846"/>
                      <a:gd name="T13" fmla="*/ 1405 h 1405"/>
                      <a:gd name="T14" fmla="*/ 120 w 846"/>
                      <a:gd name="T15" fmla="*/ 1022 h 1405"/>
                      <a:gd name="T16" fmla="*/ 198 w 846"/>
                      <a:gd name="T17" fmla="*/ 544 h 1405"/>
                      <a:gd name="T18" fmla="*/ 263 w 846"/>
                      <a:gd name="T19" fmla="*/ 0 h 1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6" h="1405">
                        <a:moveTo>
                          <a:pt x="263" y="0"/>
                        </a:moveTo>
                        <a:lnTo>
                          <a:pt x="499" y="185"/>
                        </a:lnTo>
                        <a:lnTo>
                          <a:pt x="691" y="30"/>
                        </a:lnTo>
                        <a:lnTo>
                          <a:pt x="738" y="705"/>
                        </a:lnTo>
                        <a:lnTo>
                          <a:pt x="792" y="1100"/>
                        </a:lnTo>
                        <a:lnTo>
                          <a:pt x="846" y="1405"/>
                        </a:lnTo>
                        <a:lnTo>
                          <a:pt x="0" y="1405"/>
                        </a:lnTo>
                        <a:lnTo>
                          <a:pt x="120" y="1022"/>
                        </a:lnTo>
                        <a:lnTo>
                          <a:pt x="198" y="544"/>
                        </a:lnTo>
                        <a:lnTo>
                          <a:pt x="263" y="0"/>
                        </a:lnTo>
                        <a:close/>
                      </a:path>
                    </a:pathLst>
                  </a:custGeom>
                  <a:solidFill>
                    <a:srgbClr val="DFDFD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04" name="Freeform 8"/>
                  <p:cNvSpPr>
                    <a:spLocks/>
                  </p:cNvSpPr>
                  <p:nvPr/>
                </p:nvSpPr>
                <p:spPr bwMode="auto">
                  <a:xfrm>
                    <a:off x="2854" y="2697"/>
                    <a:ext cx="101" cy="127"/>
                  </a:xfrm>
                  <a:custGeom>
                    <a:avLst/>
                    <a:gdLst>
                      <a:gd name="T0" fmla="*/ 0 w 202"/>
                      <a:gd name="T1" fmla="*/ 93 h 255"/>
                      <a:gd name="T2" fmla="*/ 28 w 202"/>
                      <a:gd name="T3" fmla="*/ 123 h 255"/>
                      <a:gd name="T4" fmla="*/ 44 w 202"/>
                      <a:gd name="T5" fmla="*/ 141 h 255"/>
                      <a:gd name="T6" fmla="*/ 54 w 202"/>
                      <a:gd name="T7" fmla="*/ 165 h 255"/>
                      <a:gd name="T8" fmla="*/ 62 w 202"/>
                      <a:gd name="T9" fmla="*/ 201 h 255"/>
                      <a:gd name="T10" fmla="*/ 66 w 202"/>
                      <a:gd name="T11" fmla="*/ 239 h 255"/>
                      <a:gd name="T12" fmla="*/ 86 w 202"/>
                      <a:gd name="T13" fmla="*/ 255 h 255"/>
                      <a:gd name="T14" fmla="*/ 202 w 202"/>
                      <a:gd name="T15" fmla="*/ 107 h 255"/>
                      <a:gd name="T16" fmla="*/ 146 w 202"/>
                      <a:gd name="T17" fmla="*/ 0 h 255"/>
                      <a:gd name="T18" fmla="*/ 0 w 202"/>
                      <a:gd name="T19" fmla="*/ 93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2" h="255">
                        <a:moveTo>
                          <a:pt x="0" y="93"/>
                        </a:moveTo>
                        <a:lnTo>
                          <a:pt x="28" y="123"/>
                        </a:lnTo>
                        <a:lnTo>
                          <a:pt x="44" y="141"/>
                        </a:lnTo>
                        <a:lnTo>
                          <a:pt x="54" y="165"/>
                        </a:lnTo>
                        <a:lnTo>
                          <a:pt x="62" y="201"/>
                        </a:lnTo>
                        <a:lnTo>
                          <a:pt x="66" y="239"/>
                        </a:lnTo>
                        <a:lnTo>
                          <a:pt x="86" y="255"/>
                        </a:lnTo>
                        <a:lnTo>
                          <a:pt x="202" y="107"/>
                        </a:lnTo>
                        <a:lnTo>
                          <a:pt x="146" y="0"/>
                        </a:lnTo>
                        <a:lnTo>
                          <a:pt x="0" y="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05" name="Freeform 9"/>
                  <p:cNvSpPr>
                    <a:spLocks/>
                  </p:cNvSpPr>
                  <p:nvPr/>
                </p:nvSpPr>
                <p:spPr bwMode="auto">
                  <a:xfrm>
                    <a:off x="2708" y="2652"/>
                    <a:ext cx="87" cy="177"/>
                  </a:xfrm>
                  <a:custGeom>
                    <a:avLst/>
                    <a:gdLst>
                      <a:gd name="T0" fmla="*/ 174 w 174"/>
                      <a:gd name="T1" fmla="*/ 165 h 355"/>
                      <a:gd name="T2" fmla="*/ 160 w 174"/>
                      <a:gd name="T3" fmla="*/ 181 h 355"/>
                      <a:gd name="T4" fmla="*/ 144 w 174"/>
                      <a:gd name="T5" fmla="*/ 231 h 355"/>
                      <a:gd name="T6" fmla="*/ 120 w 174"/>
                      <a:gd name="T7" fmla="*/ 291 h 355"/>
                      <a:gd name="T8" fmla="*/ 96 w 174"/>
                      <a:gd name="T9" fmla="*/ 355 h 355"/>
                      <a:gd name="T10" fmla="*/ 42 w 174"/>
                      <a:gd name="T11" fmla="*/ 247 h 355"/>
                      <a:gd name="T12" fmla="*/ 12 w 174"/>
                      <a:gd name="T13" fmla="*/ 137 h 355"/>
                      <a:gd name="T14" fmla="*/ 0 w 174"/>
                      <a:gd name="T15" fmla="*/ 32 h 355"/>
                      <a:gd name="T16" fmla="*/ 0 w 174"/>
                      <a:gd name="T17" fmla="*/ 0 h 355"/>
                      <a:gd name="T18" fmla="*/ 42 w 174"/>
                      <a:gd name="T19" fmla="*/ 0 h 355"/>
                      <a:gd name="T20" fmla="*/ 174 w 174"/>
                      <a:gd name="T21" fmla="*/ 16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4" h="355">
                        <a:moveTo>
                          <a:pt x="174" y="165"/>
                        </a:moveTo>
                        <a:lnTo>
                          <a:pt x="160" y="181"/>
                        </a:lnTo>
                        <a:lnTo>
                          <a:pt x="144" y="231"/>
                        </a:lnTo>
                        <a:lnTo>
                          <a:pt x="120" y="291"/>
                        </a:lnTo>
                        <a:lnTo>
                          <a:pt x="96" y="355"/>
                        </a:lnTo>
                        <a:lnTo>
                          <a:pt x="42" y="247"/>
                        </a:lnTo>
                        <a:lnTo>
                          <a:pt x="12" y="137"/>
                        </a:lnTo>
                        <a:lnTo>
                          <a:pt x="0" y="32"/>
                        </a:lnTo>
                        <a:lnTo>
                          <a:pt x="0" y="0"/>
                        </a:lnTo>
                        <a:lnTo>
                          <a:pt x="42" y="0"/>
                        </a:lnTo>
                        <a:lnTo>
                          <a:pt x="174"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2506" name="Group 10"/>
                  <p:cNvGrpSpPr>
                    <a:grpSpLocks/>
                  </p:cNvGrpSpPr>
                  <p:nvPr/>
                </p:nvGrpSpPr>
                <p:grpSpPr bwMode="auto">
                  <a:xfrm>
                    <a:off x="2680" y="2939"/>
                    <a:ext cx="277" cy="367"/>
                    <a:chOff x="2680" y="2939"/>
                    <a:chExt cx="277" cy="367"/>
                  </a:xfrm>
                </p:grpSpPr>
                <p:sp>
                  <p:nvSpPr>
                    <p:cNvPr id="362507" name="Freeform 11"/>
                    <p:cNvSpPr>
                      <a:spLocks/>
                    </p:cNvSpPr>
                    <p:nvPr/>
                  </p:nvSpPr>
                  <p:spPr bwMode="auto">
                    <a:xfrm>
                      <a:off x="2710" y="2939"/>
                      <a:ext cx="208" cy="204"/>
                    </a:xfrm>
                    <a:custGeom>
                      <a:avLst/>
                      <a:gdLst>
                        <a:gd name="T0" fmla="*/ 418 w 418"/>
                        <a:gd name="T1" fmla="*/ 0 h 408"/>
                        <a:gd name="T2" fmla="*/ 362 w 418"/>
                        <a:gd name="T3" fmla="*/ 6 h 408"/>
                        <a:gd name="T4" fmla="*/ 314 w 418"/>
                        <a:gd name="T5" fmla="*/ 20 h 408"/>
                        <a:gd name="T6" fmla="*/ 228 w 418"/>
                        <a:gd name="T7" fmla="*/ 61 h 408"/>
                        <a:gd name="T8" fmla="*/ 134 w 418"/>
                        <a:gd name="T9" fmla="*/ 139 h 408"/>
                        <a:gd name="T10" fmla="*/ 96 w 418"/>
                        <a:gd name="T11" fmla="*/ 175 h 408"/>
                        <a:gd name="T12" fmla="*/ 72 w 418"/>
                        <a:gd name="T13" fmla="*/ 223 h 408"/>
                        <a:gd name="T14" fmla="*/ 38 w 418"/>
                        <a:gd name="T15" fmla="*/ 269 h 408"/>
                        <a:gd name="T16" fmla="*/ 20 w 418"/>
                        <a:gd name="T17" fmla="*/ 301 h 408"/>
                        <a:gd name="T18" fmla="*/ 8 w 418"/>
                        <a:gd name="T19" fmla="*/ 352 h 408"/>
                        <a:gd name="T20" fmla="*/ 0 w 418"/>
                        <a:gd name="T21" fmla="*/ 390 h 408"/>
                        <a:gd name="T22" fmla="*/ 8 w 418"/>
                        <a:gd name="T23" fmla="*/ 408 h 408"/>
                        <a:gd name="T24" fmla="*/ 24 w 418"/>
                        <a:gd name="T25" fmla="*/ 408 h 408"/>
                        <a:gd name="T26" fmla="*/ 32 w 418"/>
                        <a:gd name="T27" fmla="*/ 384 h 408"/>
                        <a:gd name="T28" fmla="*/ 66 w 418"/>
                        <a:gd name="T29" fmla="*/ 342 h 408"/>
                        <a:gd name="T30" fmla="*/ 90 w 418"/>
                        <a:gd name="T31" fmla="*/ 277 h 408"/>
                        <a:gd name="T32" fmla="*/ 110 w 418"/>
                        <a:gd name="T33" fmla="*/ 241 h 408"/>
                        <a:gd name="T34" fmla="*/ 144 w 418"/>
                        <a:gd name="T35" fmla="*/ 183 h 408"/>
                        <a:gd name="T36" fmla="*/ 192 w 418"/>
                        <a:gd name="T37" fmla="*/ 119 h 408"/>
                        <a:gd name="T38" fmla="*/ 286 w 418"/>
                        <a:gd name="T39" fmla="*/ 56 h 408"/>
                        <a:gd name="T40" fmla="*/ 344 w 418"/>
                        <a:gd name="T41" fmla="*/ 26 h 408"/>
                        <a:gd name="T42" fmla="*/ 418 w 418"/>
                        <a:gd name="T4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8" h="408">
                          <a:moveTo>
                            <a:pt x="418" y="0"/>
                          </a:moveTo>
                          <a:lnTo>
                            <a:pt x="362" y="6"/>
                          </a:lnTo>
                          <a:lnTo>
                            <a:pt x="314" y="20"/>
                          </a:lnTo>
                          <a:lnTo>
                            <a:pt x="228" y="61"/>
                          </a:lnTo>
                          <a:lnTo>
                            <a:pt x="134" y="139"/>
                          </a:lnTo>
                          <a:lnTo>
                            <a:pt x="96" y="175"/>
                          </a:lnTo>
                          <a:lnTo>
                            <a:pt x="72" y="223"/>
                          </a:lnTo>
                          <a:lnTo>
                            <a:pt x="38" y="269"/>
                          </a:lnTo>
                          <a:lnTo>
                            <a:pt x="20" y="301"/>
                          </a:lnTo>
                          <a:lnTo>
                            <a:pt x="8" y="352"/>
                          </a:lnTo>
                          <a:lnTo>
                            <a:pt x="0" y="390"/>
                          </a:lnTo>
                          <a:lnTo>
                            <a:pt x="8" y="408"/>
                          </a:lnTo>
                          <a:lnTo>
                            <a:pt x="24" y="408"/>
                          </a:lnTo>
                          <a:lnTo>
                            <a:pt x="32" y="384"/>
                          </a:lnTo>
                          <a:lnTo>
                            <a:pt x="66" y="342"/>
                          </a:lnTo>
                          <a:lnTo>
                            <a:pt x="90" y="277"/>
                          </a:lnTo>
                          <a:lnTo>
                            <a:pt x="110" y="241"/>
                          </a:lnTo>
                          <a:lnTo>
                            <a:pt x="144" y="183"/>
                          </a:lnTo>
                          <a:lnTo>
                            <a:pt x="192" y="119"/>
                          </a:lnTo>
                          <a:lnTo>
                            <a:pt x="286" y="56"/>
                          </a:lnTo>
                          <a:lnTo>
                            <a:pt x="344" y="26"/>
                          </a:lnTo>
                          <a:lnTo>
                            <a:pt x="418" y="0"/>
                          </a:lnTo>
                          <a:close/>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08" name="Freeform 12"/>
                    <p:cNvSpPr>
                      <a:spLocks/>
                    </p:cNvSpPr>
                    <p:nvPr/>
                  </p:nvSpPr>
                  <p:spPr bwMode="auto">
                    <a:xfrm>
                      <a:off x="2680" y="3034"/>
                      <a:ext cx="277" cy="272"/>
                    </a:xfrm>
                    <a:custGeom>
                      <a:avLst/>
                      <a:gdLst>
                        <a:gd name="T0" fmla="*/ 549 w 555"/>
                        <a:gd name="T1" fmla="*/ 0 h 544"/>
                        <a:gd name="T2" fmla="*/ 477 w 555"/>
                        <a:gd name="T3" fmla="*/ 78 h 544"/>
                        <a:gd name="T4" fmla="*/ 433 w 555"/>
                        <a:gd name="T5" fmla="*/ 102 h 544"/>
                        <a:gd name="T6" fmla="*/ 397 w 555"/>
                        <a:gd name="T7" fmla="*/ 114 h 544"/>
                        <a:gd name="T8" fmla="*/ 351 w 555"/>
                        <a:gd name="T9" fmla="*/ 145 h 544"/>
                        <a:gd name="T10" fmla="*/ 191 w 555"/>
                        <a:gd name="T11" fmla="*/ 253 h 544"/>
                        <a:gd name="T12" fmla="*/ 157 w 555"/>
                        <a:gd name="T13" fmla="*/ 289 h 544"/>
                        <a:gd name="T14" fmla="*/ 107 w 555"/>
                        <a:gd name="T15" fmla="*/ 325 h 544"/>
                        <a:gd name="T16" fmla="*/ 71 w 555"/>
                        <a:gd name="T17" fmla="*/ 349 h 544"/>
                        <a:gd name="T18" fmla="*/ 36 w 555"/>
                        <a:gd name="T19" fmla="*/ 373 h 544"/>
                        <a:gd name="T20" fmla="*/ 6 w 555"/>
                        <a:gd name="T21" fmla="*/ 394 h 544"/>
                        <a:gd name="T22" fmla="*/ 0 w 555"/>
                        <a:gd name="T23" fmla="*/ 412 h 544"/>
                        <a:gd name="T24" fmla="*/ 2 w 555"/>
                        <a:gd name="T25" fmla="*/ 430 h 544"/>
                        <a:gd name="T26" fmla="*/ 20 w 555"/>
                        <a:gd name="T27" fmla="*/ 430 h 544"/>
                        <a:gd name="T28" fmla="*/ 49 w 555"/>
                        <a:gd name="T29" fmla="*/ 412 h 544"/>
                        <a:gd name="T30" fmla="*/ 83 w 555"/>
                        <a:gd name="T31" fmla="*/ 390 h 544"/>
                        <a:gd name="T32" fmla="*/ 113 w 555"/>
                        <a:gd name="T33" fmla="*/ 371 h 544"/>
                        <a:gd name="T34" fmla="*/ 109 w 555"/>
                        <a:gd name="T35" fmla="*/ 402 h 544"/>
                        <a:gd name="T36" fmla="*/ 85 w 555"/>
                        <a:gd name="T37" fmla="*/ 438 h 544"/>
                        <a:gd name="T38" fmla="*/ 65 w 555"/>
                        <a:gd name="T39" fmla="*/ 454 h 544"/>
                        <a:gd name="T40" fmla="*/ 59 w 555"/>
                        <a:gd name="T41" fmla="*/ 468 h 544"/>
                        <a:gd name="T42" fmla="*/ 36 w 555"/>
                        <a:gd name="T43" fmla="*/ 490 h 544"/>
                        <a:gd name="T44" fmla="*/ 14 w 555"/>
                        <a:gd name="T45" fmla="*/ 520 h 544"/>
                        <a:gd name="T46" fmla="*/ 18 w 555"/>
                        <a:gd name="T47" fmla="*/ 544 h 544"/>
                        <a:gd name="T48" fmla="*/ 83 w 555"/>
                        <a:gd name="T49" fmla="*/ 538 h 544"/>
                        <a:gd name="T50" fmla="*/ 101 w 555"/>
                        <a:gd name="T51" fmla="*/ 498 h 544"/>
                        <a:gd name="T52" fmla="*/ 143 w 555"/>
                        <a:gd name="T53" fmla="*/ 456 h 544"/>
                        <a:gd name="T54" fmla="*/ 137 w 555"/>
                        <a:gd name="T55" fmla="*/ 426 h 544"/>
                        <a:gd name="T56" fmla="*/ 191 w 555"/>
                        <a:gd name="T57" fmla="*/ 383 h 544"/>
                        <a:gd name="T58" fmla="*/ 487 w 555"/>
                        <a:gd name="T59" fmla="*/ 179 h 544"/>
                        <a:gd name="T60" fmla="*/ 435 w 555"/>
                        <a:gd name="T61" fmla="*/ 173 h 544"/>
                        <a:gd name="T62" fmla="*/ 417 w 555"/>
                        <a:gd name="T63" fmla="*/ 133 h 544"/>
                        <a:gd name="T64" fmla="*/ 463 w 555"/>
                        <a:gd name="T65" fmla="*/ 120 h 544"/>
                        <a:gd name="T66" fmla="*/ 477 w 555"/>
                        <a:gd name="T67" fmla="*/ 108 h 544"/>
                        <a:gd name="T68" fmla="*/ 493 w 555"/>
                        <a:gd name="T69" fmla="*/ 108 h 544"/>
                        <a:gd name="T70" fmla="*/ 555 w 555"/>
                        <a:gd name="T71" fmla="*/ 26 h 544"/>
                        <a:gd name="T72" fmla="*/ 549 w 555"/>
                        <a:gd name="T73"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55" h="544">
                          <a:moveTo>
                            <a:pt x="549" y="0"/>
                          </a:moveTo>
                          <a:lnTo>
                            <a:pt x="477" y="78"/>
                          </a:lnTo>
                          <a:lnTo>
                            <a:pt x="433" y="102"/>
                          </a:lnTo>
                          <a:lnTo>
                            <a:pt x="397" y="114"/>
                          </a:lnTo>
                          <a:lnTo>
                            <a:pt x="351" y="145"/>
                          </a:lnTo>
                          <a:lnTo>
                            <a:pt x="191" y="253"/>
                          </a:lnTo>
                          <a:lnTo>
                            <a:pt x="157" y="289"/>
                          </a:lnTo>
                          <a:lnTo>
                            <a:pt x="107" y="325"/>
                          </a:lnTo>
                          <a:lnTo>
                            <a:pt x="71" y="349"/>
                          </a:lnTo>
                          <a:lnTo>
                            <a:pt x="36" y="373"/>
                          </a:lnTo>
                          <a:lnTo>
                            <a:pt x="6" y="394"/>
                          </a:lnTo>
                          <a:lnTo>
                            <a:pt x="0" y="412"/>
                          </a:lnTo>
                          <a:lnTo>
                            <a:pt x="2" y="430"/>
                          </a:lnTo>
                          <a:lnTo>
                            <a:pt x="20" y="430"/>
                          </a:lnTo>
                          <a:lnTo>
                            <a:pt x="49" y="412"/>
                          </a:lnTo>
                          <a:lnTo>
                            <a:pt x="83" y="390"/>
                          </a:lnTo>
                          <a:lnTo>
                            <a:pt x="113" y="371"/>
                          </a:lnTo>
                          <a:lnTo>
                            <a:pt x="109" y="402"/>
                          </a:lnTo>
                          <a:lnTo>
                            <a:pt x="85" y="438"/>
                          </a:lnTo>
                          <a:lnTo>
                            <a:pt x="65" y="454"/>
                          </a:lnTo>
                          <a:lnTo>
                            <a:pt x="59" y="468"/>
                          </a:lnTo>
                          <a:lnTo>
                            <a:pt x="36" y="490"/>
                          </a:lnTo>
                          <a:lnTo>
                            <a:pt x="14" y="520"/>
                          </a:lnTo>
                          <a:lnTo>
                            <a:pt x="18" y="544"/>
                          </a:lnTo>
                          <a:lnTo>
                            <a:pt x="83" y="538"/>
                          </a:lnTo>
                          <a:lnTo>
                            <a:pt x="101" y="498"/>
                          </a:lnTo>
                          <a:lnTo>
                            <a:pt x="143" y="456"/>
                          </a:lnTo>
                          <a:lnTo>
                            <a:pt x="137" y="426"/>
                          </a:lnTo>
                          <a:lnTo>
                            <a:pt x="191" y="383"/>
                          </a:lnTo>
                          <a:lnTo>
                            <a:pt x="487" y="179"/>
                          </a:lnTo>
                          <a:lnTo>
                            <a:pt x="435" y="173"/>
                          </a:lnTo>
                          <a:lnTo>
                            <a:pt x="417" y="133"/>
                          </a:lnTo>
                          <a:lnTo>
                            <a:pt x="463" y="120"/>
                          </a:lnTo>
                          <a:lnTo>
                            <a:pt x="477" y="108"/>
                          </a:lnTo>
                          <a:lnTo>
                            <a:pt x="493" y="108"/>
                          </a:lnTo>
                          <a:lnTo>
                            <a:pt x="555" y="26"/>
                          </a:lnTo>
                          <a:lnTo>
                            <a:pt x="549" y="0"/>
                          </a:lnTo>
                          <a:close/>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2509" name="Freeform 13"/>
                  <p:cNvSpPr>
                    <a:spLocks/>
                  </p:cNvSpPr>
                  <p:nvPr/>
                </p:nvSpPr>
                <p:spPr bwMode="auto">
                  <a:xfrm>
                    <a:off x="2773" y="2736"/>
                    <a:ext cx="126" cy="570"/>
                  </a:xfrm>
                  <a:custGeom>
                    <a:avLst/>
                    <a:gdLst>
                      <a:gd name="T0" fmla="*/ 42 w 254"/>
                      <a:gd name="T1" fmla="*/ 0 h 1142"/>
                      <a:gd name="T2" fmla="*/ 72 w 254"/>
                      <a:gd name="T3" fmla="*/ 30 h 1142"/>
                      <a:gd name="T4" fmla="*/ 98 w 254"/>
                      <a:gd name="T5" fmla="*/ 42 h 1142"/>
                      <a:gd name="T6" fmla="*/ 140 w 254"/>
                      <a:gd name="T7" fmla="*/ 38 h 1142"/>
                      <a:gd name="T8" fmla="*/ 172 w 254"/>
                      <a:gd name="T9" fmla="*/ 26 h 1142"/>
                      <a:gd name="T10" fmla="*/ 184 w 254"/>
                      <a:gd name="T11" fmla="*/ 50 h 1142"/>
                      <a:gd name="T12" fmla="*/ 184 w 254"/>
                      <a:gd name="T13" fmla="*/ 80 h 1142"/>
                      <a:gd name="T14" fmla="*/ 176 w 254"/>
                      <a:gd name="T15" fmla="*/ 102 h 1142"/>
                      <a:gd name="T16" fmla="*/ 164 w 254"/>
                      <a:gd name="T17" fmla="*/ 114 h 1142"/>
                      <a:gd name="T18" fmla="*/ 136 w 254"/>
                      <a:gd name="T19" fmla="*/ 138 h 1142"/>
                      <a:gd name="T20" fmla="*/ 184 w 254"/>
                      <a:gd name="T21" fmla="*/ 200 h 1142"/>
                      <a:gd name="T22" fmla="*/ 206 w 254"/>
                      <a:gd name="T23" fmla="*/ 239 h 1142"/>
                      <a:gd name="T24" fmla="*/ 218 w 254"/>
                      <a:gd name="T25" fmla="*/ 275 h 1142"/>
                      <a:gd name="T26" fmla="*/ 224 w 254"/>
                      <a:gd name="T27" fmla="*/ 365 h 1142"/>
                      <a:gd name="T28" fmla="*/ 244 w 254"/>
                      <a:gd name="T29" fmla="*/ 562 h 1142"/>
                      <a:gd name="T30" fmla="*/ 254 w 254"/>
                      <a:gd name="T31" fmla="*/ 676 h 1142"/>
                      <a:gd name="T32" fmla="*/ 254 w 254"/>
                      <a:gd name="T33" fmla="*/ 813 h 1142"/>
                      <a:gd name="T34" fmla="*/ 250 w 254"/>
                      <a:gd name="T35" fmla="*/ 969 h 1142"/>
                      <a:gd name="T36" fmla="*/ 246 w 254"/>
                      <a:gd name="T37" fmla="*/ 1142 h 1142"/>
                      <a:gd name="T38" fmla="*/ 6 w 254"/>
                      <a:gd name="T39" fmla="*/ 1140 h 1142"/>
                      <a:gd name="T40" fmla="*/ 0 w 254"/>
                      <a:gd name="T41" fmla="*/ 965 h 1142"/>
                      <a:gd name="T42" fmla="*/ 6 w 254"/>
                      <a:gd name="T43" fmla="*/ 863 h 1142"/>
                      <a:gd name="T44" fmla="*/ 14 w 254"/>
                      <a:gd name="T45" fmla="*/ 737 h 1142"/>
                      <a:gd name="T46" fmla="*/ 14 w 254"/>
                      <a:gd name="T47" fmla="*/ 526 h 1142"/>
                      <a:gd name="T48" fmla="*/ 14 w 254"/>
                      <a:gd name="T49" fmla="*/ 457 h 1142"/>
                      <a:gd name="T50" fmla="*/ 20 w 254"/>
                      <a:gd name="T51" fmla="*/ 287 h 1142"/>
                      <a:gd name="T52" fmla="*/ 32 w 254"/>
                      <a:gd name="T53" fmla="*/ 235 h 1142"/>
                      <a:gd name="T54" fmla="*/ 60 w 254"/>
                      <a:gd name="T55" fmla="*/ 144 h 1142"/>
                      <a:gd name="T56" fmla="*/ 26 w 254"/>
                      <a:gd name="T57" fmla="*/ 98 h 1142"/>
                      <a:gd name="T58" fmla="*/ 12 w 254"/>
                      <a:gd name="T59" fmla="*/ 74 h 1142"/>
                      <a:gd name="T60" fmla="*/ 42 w 254"/>
                      <a:gd name="T61" fmla="*/ 0 h 1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4" h="1142">
                        <a:moveTo>
                          <a:pt x="42" y="0"/>
                        </a:moveTo>
                        <a:lnTo>
                          <a:pt x="72" y="30"/>
                        </a:lnTo>
                        <a:lnTo>
                          <a:pt x="98" y="42"/>
                        </a:lnTo>
                        <a:lnTo>
                          <a:pt x="140" y="38"/>
                        </a:lnTo>
                        <a:lnTo>
                          <a:pt x="172" y="26"/>
                        </a:lnTo>
                        <a:lnTo>
                          <a:pt x="184" y="50"/>
                        </a:lnTo>
                        <a:lnTo>
                          <a:pt x="184" y="80"/>
                        </a:lnTo>
                        <a:lnTo>
                          <a:pt x="176" y="102"/>
                        </a:lnTo>
                        <a:lnTo>
                          <a:pt x="164" y="114"/>
                        </a:lnTo>
                        <a:lnTo>
                          <a:pt x="136" y="138"/>
                        </a:lnTo>
                        <a:lnTo>
                          <a:pt x="184" y="200"/>
                        </a:lnTo>
                        <a:lnTo>
                          <a:pt x="206" y="239"/>
                        </a:lnTo>
                        <a:lnTo>
                          <a:pt x="218" y="275"/>
                        </a:lnTo>
                        <a:lnTo>
                          <a:pt x="224" y="365"/>
                        </a:lnTo>
                        <a:lnTo>
                          <a:pt x="244" y="562"/>
                        </a:lnTo>
                        <a:lnTo>
                          <a:pt x="254" y="676"/>
                        </a:lnTo>
                        <a:lnTo>
                          <a:pt x="254" y="813"/>
                        </a:lnTo>
                        <a:lnTo>
                          <a:pt x="250" y="969"/>
                        </a:lnTo>
                        <a:lnTo>
                          <a:pt x="246" y="1142"/>
                        </a:lnTo>
                        <a:lnTo>
                          <a:pt x="6" y="1140"/>
                        </a:lnTo>
                        <a:lnTo>
                          <a:pt x="0" y="965"/>
                        </a:lnTo>
                        <a:lnTo>
                          <a:pt x="6" y="863"/>
                        </a:lnTo>
                        <a:lnTo>
                          <a:pt x="14" y="737"/>
                        </a:lnTo>
                        <a:lnTo>
                          <a:pt x="14" y="526"/>
                        </a:lnTo>
                        <a:lnTo>
                          <a:pt x="14" y="457"/>
                        </a:lnTo>
                        <a:lnTo>
                          <a:pt x="20" y="287"/>
                        </a:lnTo>
                        <a:lnTo>
                          <a:pt x="32" y="235"/>
                        </a:lnTo>
                        <a:lnTo>
                          <a:pt x="60" y="144"/>
                        </a:lnTo>
                        <a:lnTo>
                          <a:pt x="26" y="98"/>
                        </a:lnTo>
                        <a:lnTo>
                          <a:pt x="12" y="74"/>
                        </a:lnTo>
                        <a:lnTo>
                          <a:pt x="42" y="0"/>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2510" name="Group 14"/>
                <p:cNvGrpSpPr>
                  <a:grpSpLocks/>
                </p:cNvGrpSpPr>
                <p:nvPr/>
              </p:nvGrpSpPr>
              <p:grpSpPr bwMode="auto">
                <a:xfrm>
                  <a:off x="2268" y="2610"/>
                  <a:ext cx="1114" cy="750"/>
                  <a:chOff x="2268" y="2610"/>
                  <a:chExt cx="1114" cy="750"/>
                </a:xfrm>
              </p:grpSpPr>
              <p:grpSp>
                <p:nvGrpSpPr>
                  <p:cNvPr id="362511" name="Group 15"/>
                  <p:cNvGrpSpPr>
                    <a:grpSpLocks/>
                  </p:cNvGrpSpPr>
                  <p:nvPr/>
                </p:nvGrpSpPr>
                <p:grpSpPr bwMode="auto">
                  <a:xfrm>
                    <a:off x="2268" y="2629"/>
                    <a:ext cx="473" cy="731"/>
                    <a:chOff x="2268" y="2629"/>
                    <a:chExt cx="473" cy="731"/>
                  </a:xfrm>
                </p:grpSpPr>
                <p:sp>
                  <p:nvSpPr>
                    <p:cNvPr id="362512" name="Freeform 16"/>
                    <p:cNvSpPr>
                      <a:spLocks/>
                    </p:cNvSpPr>
                    <p:nvPr/>
                  </p:nvSpPr>
                  <p:spPr bwMode="auto">
                    <a:xfrm>
                      <a:off x="2268" y="2638"/>
                      <a:ext cx="467" cy="722"/>
                    </a:xfrm>
                    <a:custGeom>
                      <a:avLst/>
                      <a:gdLst>
                        <a:gd name="T0" fmla="*/ 829 w 934"/>
                        <a:gd name="T1" fmla="*/ 0 h 1444"/>
                        <a:gd name="T2" fmla="*/ 795 w 934"/>
                        <a:gd name="T3" fmla="*/ 46 h 1444"/>
                        <a:gd name="T4" fmla="*/ 705 w 934"/>
                        <a:gd name="T5" fmla="*/ 76 h 1444"/>
                        <a:gd name="T6" fmla="*/ 631 w 934"/>
                        <a:gd name="T7" fmla="*/ 94 h 1444"/>
                        <a:gd name="T8" fmla="*/ 567 w 934"/>
                        <a:gd name="T9" fmla="*/ 102 h 1444"/>
                        <a:gd name="T10" fmla="*/ 453 w 934"/>
                        <a:gd name="T11" fmla="*/ 120 h 1444"/>
                        <a:gd name="T12" fmla="*/ 413 w 934"/>
                        <a:gd name="T13" fmla="*/ 136 h 1444"/>
                        <a:gd name="T14" fmla="*/ 399 w 934"/>
                        <a:gd name="T15" fmla="*/ 143 h 1444"/>
                        <a:gd name="T16" fmla="*/ 389 w 934"/>
                        <a:gd name="T17" fmla="*/ 155 h 1444"/>
                        <a:gd name="T18" fmla="*/ 359 w 934"/>
                        <a:gd name="T19" fmla="*/ 299 h 1444"/>
                        <a:gd name="T20" fmla="*/ 339 w 934"/>
                        <a:gd name="T21" fmla="*/ 375 h 1444"/>
                        <a:gd name="T22" fmla="*/ 316 w 934"/>
                        <a:gd name="T23" fmla="*/ 452 h 1444"/>
                        <a:gd name="T24" fmla="*/ 304 w 934"/>
                        <a:gd name="T25" fmla="*/ 494 h 1444"/>
                        <a:gd name="T26" fmla="*/ 294 w 934"/>
                        <a:gd name="T27" fmla="*/ 500 h 1444"/>
                        <a:gd name="T28" fmla="*/ 272 w 934"/>
                        <a:gd name="T29" fmla="*/ 514 h 1444"/>
                        <a:gd name="T30" fmla="*/ 266 w 934"/>
                        <a:gd name="T31" fmla="*/ 534 h 1444"/>
                        <a:gd name="T32" fmla="*/ 250 w 934"/>
                        <a:gd name="T33" fmla="*/ 566 h 1444"/>
                        <a:gd name="T34" fmla="*/ 196 w 934"/>
                        <a:gd name="T35" fmla="*/ 707 h 1444"/>
                        <a:gd name="T36" fmla="*/ 188 w 934"/>
                        <a:gd name="T37" fmla="*/ 761 h 1444"/>
                        <a:gd name="T38" fmla="*/ 174 w 934"/>
                        <a:gd name="T39" fmla="*/ 795 h 1444"/>
                        <a:gd name="T40" fmla="*/ 108 w 934"/>
                        <a:gd name="T41" fmla="*/ 865 h 1444"/>
                        <a:gd name="T42" fmla="*/ 94 w 934"/>
                        <a:gd name="T43" fmla="*/ 899 h 1444"/>
                        <a:gd name="T44" fmla="*/ 76 w 934"/>
                        <a:gd name="T45" fmla="*/ 928 h 1444"/>
                        <a:gd name="T46" fmla="*/ 62 w 934"/>
                        <a:gd name="T47" fmla="*/ 954 h 1444"/>
                        <a:gd name="T48" fmla="*/ 48 w 934"/>
                        <a:gd name="T49" fmla="*/ 984 h 1444"/>
                        <a:gd name="T50" fmla="*/ 28 w 934"/>
                        <a:gd name="T51" fmla="*/ 1040 h 1444"/>
                        <a:gd name="T52" fmla="*/ 8 w 934"/>
                        <a:gd name="T53" fmla="*/ 1088 h 1444"/>
                        <a:gd name="T54" fmla="*/ 0 w 934"/>
                        <a:gd name="T55" fmla="*/ 1118 h 1444"/>
                        <a:gd name="T56" fmla="*/ 4 w 934"/>
                        <a:gd name="T57" fmla="*/ 1154 h 1444"/>
                        <a:gd name="T58" fmla="*/ 6 w 934"/>
                        <a:gd name="T59" fmla="*/ 1185 h 1444"/>
                        <a:gd name="T60" fmla="*/ 16 w 934"/>
                        <a:gd name="T61" fmla="*/ 1225 h 1444"/>
                        <a:gd name="T62" fmla="*/ 32 w 934"/>
                        <a:gd name="T63" fmla="*/ 1255 h 1444"/>
                        <a:gd name="T64" fmla="*/ 44 w 934"/>
                        <a:gd name="T65" fmla="*/ 1285 h 1444"/>
                        <a:gd name="T66" fmla="*/ 80 w 934"/>
                        <a:gd name="T67" fmla="*/ 1317 h 1444"/>
                        <a:gd name="T68" fmla="*/ 381 w 934"/>
                        <a:gd name="T69" fmla="*/ 1325 h 1444"/>
                        <a:gd name="T70" fmla="*/ 447 w 934"/>
                        <a:gd name="T71" fmla="*/ 1142 h 1444"/>
                        <a:gd name="T72" fmla="*/ 501 w 934"/>
                        <a:gd name="T73" fmla="*/ 1054 h 1444"/>
                        <a:gd name="T74" fmla="*/ 533 w 934"/>
                        <a:gd name="T75" fmla="*/ 928 h 1444"/>
                        <a:gd name="T76" fmla="*/ 483 w 934"/>
                        <a:gd name="T77" fmla="*/ 1176 h 1444"/>
                        <a:gd name="T78" fmla="*/ 463 w 934"/>
                        <a:gd name="T79" fmla="*/ 1261 h 1444"/>
                        <a:gd name="T80" fmla="*/ 445 w 934"/>
                        <a:gd name="T81" fmla="*/ 1357 h 1444"/>
                        <a:gd name="T82" fmla="*/ 411 w 934"/>
                        <a:gd name="T83" fmla="*/ 1444 h 1444"/>
                        <a:gd name="T84" fmla="*/ 645 w 934"/>
                        <a:gd name="T85" fmla="*/ 1444 h 1444"/>
                        <a:gd name="T86" fmla="*/ 723 w 934"/>
                        <a:gd name="T87" fmla="*/ 1307 h 1444"/>
                        <a:gd name="T88" fmla="*/ 767 w 934"/>
                        <a:gd name="T89" fmla="*/ 1239 h 1444"/>
                        <a:gd name="T90" fmla="*/ 803 w 934"/>
                        <a:gd name="T91" fmla="*/ 1158 h 1444"/>
                        <a:gd name="T92" fmla="*/ 845 w 934"/>
                        <a:gd name="T93" fmla="*/ 1054 h 1444"/>
                        <a:gd name="T94" fmla="*/ 862 w 934"/>
                        <a:gd name="T95" fmla="*/ 954 h 1444"/>
                        <a:gd name="T96" fmla="*/ 882 w 934"/>
                        <a:gd name="T97" fmla="*/ 867 h 1444"/>
                        <a:gd name="T98" fmla="*/ 904 w 934"/>
                        <a:gd name="T99" fmla="*/ 767 h 1444"/>
                        <a:gd name="T100" fmla="*/ 920 w 934"/>
                        <a:gd name="T101" fmla="*/ 669 h 1444"/>
                        <a:gd name="T102" fmla="*/ 934 w 934"/>
                        <a:gd name="T103" fmla="*/ 558 h 1444"/>
                        <a:gd name="T104" fmla="*/ 934 w 934"/>
                        <a:gd name="T105" fmla="*/ 482 h 1444"/>
                        <a:gd name="T106" fmla="*/ 934 w 934"/>
                        <a:gd name="T107" fmla="*/ 410 h 1444"/>
                        <a:gd name="T108" fmla="*/ 934 w 934"/>
                        <a:gd name="T109" fmla="*/ 307 h 1444"/>
                        <a:gd name="T110" fmla="*/ 934 w 934"/>
                        <a:gd name="T111" fmla="*/ 243 h 1444"/>
                        <a:gd name="T112" fmla="*/ 902 w 934"/>
                        <a:gd name="T113" fmla="*/ 26 h 1444"/>
                        <a:gd name="T114" fmla="*/ 829 w 934"/>
                        <a:gd name="T115" fmla="*/ 0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4" h="1444">
                          <a:moveTo>
                            <a:pt x="829" y="0"/>
                          </a:moveTo>
                          <a:lnTo>
                            <a:pt x="795" y="46"/>
                          </a:lnTo>
                          <a:lnTo>
                            <a:pt x="705" y="76"/>
                          </a:lnTo>
                          <a:lnTo>
                            <a:pt x="631" y="94"/>
                          </a:lnTo>
                          <a:lnTo>
                            <a:pt x="567" y="102"/>
                          </a:lnTo>
                          <a:lnTo>
                            <a:pt x="453" y="120"/>
                          </a:lnTo>
                          <a:lnTo>
                            <a:pt x="413" y="136"/>
                          </a:lnTo>
                          <a:lnTo>
                            <a:pt x="399" y="143"/>
                          </a:lnTo>
                          <a:lnTo>
                            <a:pt x="389" y="155"/>
                          </a:lnTo>
                          <a:lnTo>
                            <a:pt x="359" y="299"/>
                          </a:lnTo>
                          <a:lnTo>
                            <a:pt x="339" y="375"/>
                          </a:lnTo>
                          <a:lnTo>
                            <a:pt x="316" y="452"/>
                          </a:lnTo>
                          <a:lnTo>
                            <a:pt x="304" y="494"/>
                          </a:lnTo>
                          <a:lnTo>
                            <a:pt x="294" y="500"/>
                          </a:lnTo>
                          <a:lnTo>
                            <a:pt x="272" y="514"/>
                          </a:lnTo>
                          <a:lnTo>
                            <a:pt x="266" y="534"/>
                          </a:lnTo>
                          <a:lnTo>
                            <a:pt x="250" y="566"/>
                          </a:lnTo>
                          <a:lnTo>
                            <a:pt x="196" y="707"/>
                          </a:lnTo>
                          <a:lnTo>
                            <a:pt x="188" y="761"/>
                          </a:lnTo>
                          <a:lnTo>
                            <a:pt x="174" y="795"/>
                          </a:lnTo>
                          <a:lnTo>
                            <a:pt x="108" y="865"/>
                          </a:lnTo>
                          <a:lnTo>
                            <a:pt x="94" y="899"/>
                          </a:lnTo>
                          <a:lnTo>
                            <a:pt x="76" y="928"/>
                          </a:lnTo>
                          <a:lnTo>
                            <a:pt x="62" y="954"/>
                          </a:lnTo>
                          <a:lnTo>
                            <a:pt x="48" y="984"/>
                          </a:lnTo>
                          <a:lnTo>
                            <a:pt x="28" y="1040"/>
                          </a:lnTo>
                          <a:lnTo>
                            <a:pt x="8" y="1088"/>
                          </a:lnTo>
                          <a:lnTo>
                            <a:pt x="0" y="1118"/>
                          </a:lnTo>
                          <a:lnTo>
                            <a:pt x="4" y="1154"/>
                          </a:lnTo>
                          <a:lnTo>
                            <a:pt x="6" y="1185"/>
                          </a:lnTo>
                          <a:lnTo>
                            <a:pt x="16" y="1225"/>
                          </a:lnTo>
                          <a:lnTo>
                            <a:pt x="32" y="1255"/>
                          </a:lnTo>
                          <a:lnTo>
                            <a:pt x="44" y="1285"/>
                          </a:lnTo>
                          <a:lnTo>
                            <a:pt x="80" y="1317"/>
                          </a:lnTo>
                          <a:lnTo>
                            <a:pt x="381" y="1325"/>
                          </a:lnTo>
                          <a:lnTo>
                            <a:pt x="447" y="1142"/>
                          </a:lnTo>
                          <a:lnTo>
                            <a:pt x="501" y="1054"/>
                          </a:lnTo>
                          <a:lnTo>
                            <a:pt x="533" y="928"/>
                          </a:lnTo>
                          <a:lnTo>
                            <a:pt x="483" y="1176"/>
                          </a:lnTo>
                          <a:lnTo>
                            <a:pt x="463" y="1261"/>
                          </a:lnTo>
                          <a:lnTo>
                            <a:pt x="445" y="1357"/>
                          </a:lnTo>
                          <a:lnTo>
                            <a:pt x="411" y="1444"/>
                          </a:lnTo>
                          <a:lnTo>
                            <a:pt x="645" y="1444"/>
                          </a:lnTo>
                          <a:lnTo>
                            <a:pt x="723" y="1307"/>
                          </a:lnTo>
                          <a:lnTo>
                            <a:pt x="767" y="1239"/>
                          </a:lnTo>
                          <a:lnTo>
                            <a:pt x="803" y="1158"/>
                          </a:lnTo>
                          <a:lnTo>
                            <a:pt x="845" y="1054"/>
                          </a:lnTo>
                          <a:lnTo>
                            <a:pt x="862" y="954"/>
                          </a:lnTo>
                          <a:lnTo>
                            <a:pt x="882" y="867"/>
                          </a:lnTo>
                          <a:lnTo>
                            <a:pt x="904" y="767"/>
                          </a:lnTo>
                          <a:lnTo>
                            <a:pt x="920" y="669"/>
                          </a:lnTo>
                          <a:lnTo>
                            <a:pt x="934" y="558"/>
                          </a:lnTo>
                          <a:lnTo>
                            <a:pt x="934" y="482"/>
                          </a:lnTo>
                          <a:lnTo>
                            <a:pt x="934" y="410"/>
                          </a:lnTo>
                          <a:lnTo>
                            <a:pt x="934" y="307"/>
                          </a:lnTo>
                          <a:lnTo>
                            <a:pt x="934" y="243"/>
                          </a:lnTo>
                          <a:lnTo>
                            <a:pt x="902" y="26"/>
                          </a:lnTo>
                          <a:lnTo>
                            <a:pt x="829" y="0"/>
                          </a:lnTo>
                          <a:close/>
                        </a:path>
                      </a:pathLst>
                    </a:custGeom>
                    <a:solidFill>
                      <a:srgbClr val="7F7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13" name="Freeform 17"/>
                    <p:cNvSpPr>
                      <a:spLocks/>
                    </p:cNvSpPr>
                    <p:nvPr/>
                  </p:nvSpPr>
                  <p:spPr bwMode="auto">
                    <a:xfrm>
                      <a:off x="2384" y="2978"/>
                      <a:ext cx="199" cy="171"/>
                    </a:xfrm>
                    <a:custGeom>
                      <a:avLst/>
                      <a:gdLst>
                        <a:gd name="T0" fmla="*/ 133 w 397"/>
                        <a:gd name="T1" fmla="*/ 0 h 343"/>
                        <a:gd name="T2" fmla="*/ 175 w 397"/>
                        <a:gd name="T3" fmla="*/ 12 h 343"/>
                        <a:gd name="T4" fmla="*/ 205 w 397"/>
                        <a:gd name="T5" fmla="*/ 20 h 343"/>
                        <a:gd name="T6" fmla="*/ 223 w 397"/>
                        <a:gd name="T7" fmla="*/ 36 h 343"/>
                        <a:gd name="T8" fmla="*/ 245 w 397"/>
                        <a:gd name="T9" fmla="*/ 48 h 343"/>
                        <a:gd name="T10" fmla="*/ 263 w 397"/>
                        <a:gd name="T11" fmla="*/ 60 h 343"/>
                        <a:gd name="T12" fmla="*/ 283 w 397"/>
                        <a:gd name="T13" fmla="*/ 74 h 343"/>
                        <a:gd name="T14" fmla="*/ 311 w 397"/>
                        <a:gd name="T15" fmla="*/ 32 h 343"/>
                        <a:gd name="T16" fmla="*/ 313 w 397"/>
                        <a:gd name="T17" fmla="*/ 86 h 343"/>
                        <a:gd name="T18" fmla="*/ 323 w 397"/>
                        <a:gd name="T19" fmla="*/ 122 h 343"/>
                        <a:gd name="T20" fmla="*/ 355 w 397"/>
                        <a:gd name="T21" fmla="*/ 90 h 343"/>
                        <a:gd name="T22" fmla="*/ 379 w 397"/>
                        <a:gd name="T23" fmla="*/ 62 h 343"/>
                        <a:gd name="T24" fmla="*/ 397 w 397"/>
                        <a:gd name="T25" fmla="*/ 42 h 343"/>
                        <a:gd name="T26" fmla="*/ 397 w 397"/>
                        <a:gd name="T27" fmla="*/ 84 h 343"/>
                        <a:gd name="T28" fmla="*/ 379 w 397"/>
                        <a:gd name="T29" fmla="*/ 132 h 343"/>
                        <a:gd name="T30" fmla="*/ 361 w 397"/>
                        <a:gd name="T31" fmla="*/ 174 h 343"/>
                        <a:gd name="T32" fmla="*/ 335 w 397"/>
                        <a:gd name="T33" fmla="*/ 200 h 343"/>
                        <a:gd name="T34" fmla="*/ 319 w 397"/>
                        <a:gd name="T35" fmla="*/ 218 h 343"/>
                        <a:gd name="T36" fmla="*/ 295 w 397"/>
                        <a:gd name="T37" fmla="*/ 218 h 343"/>
                        <a:gd name="T38" fmla="*/ 259 w 397"/>
                        <a:gd name="T39" fmla="*/ 341 h 343"/>
                        <a:gd name="T40" fmla="*/ 221 w 397"/>
                        <a:gd name="T41" fmla="*/ 343 h 343"/>
                        <a:gd name="T42" fmla="*/ 185 w 397"/>
                        <a:gd name="T43" fmla="*/ 331 h 343"/>
                        <a:gd name="T44" fmla="*/ 157 w 397"/>
                        <a:gd name="T45" fmla="*/ 317 h 343"/>
                        <a:gd name="T46" fmla="*/ 193 w 397"/>
                        <a:gd name="T47" fmla="*/ 299 h 343"/>
                        <a:gd name="T48" fmla="*/ 203 w 397"/>
                        <a:gd name="T49" fmla="*/ 293 h 343"/>
                        <a:gd name="T50" fmla="*/ 125 w 397"/>
                        <a:gd name="T51" fmla="*/ 218 h 343"/>
                        <a:gd name="T52" fmla="*/ 84 w 397"/>
                        <a:gd name="T53" fmla="*/ 210 h 343"/>
                        <a:gd name="T54" fmla="*/ 26 w 397"/>
                        <a:gd name="T55" fmla="*/ 212 h 343"/>
                        <a:gd name="T56" fmla="*/ 14 w 397"/>
                        <a:gd name="T57" fmla="*/ 212 h 343"/>
                        <a:gd name="T58" fmla="*/ 0 w 397"/>
                        <a:gd name="T59" fmla="*/ 198 h 343"/>
                        <a:gd name="T60" fmla="*/ 0 w 397"/>
                        <a:gd name="T61" fmla="*/ 174 h 343"/>
                        <a:gd name="T62" fmla="*/ 78 w 397"/>
                        <a:gd name="T63" fmla="*/ 174 h 343"/>
                        <a:gd name="T64" fmla="*/ 102 w 397"/>
                        <a:gd name="T65" fmla="*/ 176 h 343"/>
                        <a:gd name="T66" fmla="*/ 96 w 397"/>
                        <a:gd name="T67" fmla="*/ 182 h 343"/>
                        <a:gd name="T68" fmla="*/ 131 w 397"/>
                        <a:gd name="T69" fmla="*/ 206 h 343"/>
                        <a:gd name="T70" fmla="*/ 173 w 397"/>
                        <a:gd name="T71" fmla="*/ 241 h 343"/>
                        <a:gd name="T72" fmla="*/ 203 w 397"/>
                        <a:gd name="T73" fmla="*/ 265 h 343"/>
                        <a:gd name="T74" fmla="*/ 235 w 397"/>
                        <a:gd name="T75" fmla="*/ 212 h 343"/>
                        <a:gd name="T76" fmla="*/ 235 w 397"/>
                        <a:gd name="T77" fmla="*/ 194 h 343"/>
                        <a:gd name="T78" fmla="*/ 229 w 397"/>
                        <a:gd name="T79" fmla="*/ 146 h 343"/>
                        <a:gd name="T80" fmla="*/ 259 w 397"/>
                        <a:gd name="T81" fmla="*/ 156 h 343"/>
                        <a:gd name="T82" fmla="*/ 275 w 397"/>
                        <a:gd name="T83" fmla="*/ 138 h 343"/>
                        <a:gd name="T84" fmla="*/ 251 w 397"/>
                        <a:gd name="T85" fmla="*/ 114 h 343"/>
                        <a:gd name="T86" fmla="*/ 227 w 397"/>
                        <a:gd name="T87" fmla="*/ 90 h 343"/>
                        <a:gd name="T88" fmla="*/ 187 w 397"/>
                        <a:gd name="T89" fmla="*/ 62 h 343"/>
                        <a:gd name="T90" fmla="*/ 167 w 397"/>
                        <a:gd name="T91" fmla="*/ 30 h 343"/>
                        <a:gd name="T92" fmla="*/ 133 w 397"/>
                        <a:gd name="T93"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7" h="343">
                          <a:moveTo>
                            <a:pt x="133" y="0"/>
                          </a:moveTo>
                          <a:lnTo>
                            <a:pt x="175" y="12"/>
                          </a:lnTo>
                          <a:lnTo>
                            <a:pt x="205" y="20"/>
                          </a:lnTo>
                          <a:lnTo>
                            <a:pt x="223" y="36"/>
                          </a:lnTo>
                          <a:lnTo>
                            <a:pt x="245" y="48"/>
                          </a:lnTo>
                          <a:lnTo>
                            <a:pt x="263" y="60"/>
                          </a:lnTo>
                          <a:lnTo>
                            <a:pt x="283" y="74"/>
                          </a:lnTo>
                          <a:lnTo>
                            <a:pt x="311" y="32"/>
                          </a:lnTo>
                          <a:lnTo>
                            <a:pt x="313" y="86"/>
                          </a:lnTo>
                          <a:lnTo>
                            <a:pt x="323" y="122"/>
                          </a:lnTo>
                          <a:lnTo>
                            <a:pt x="355" y="90"/>
                          </a:lnTo>
                          <a:lnTo>
                            <a:pt x="379" y="62"/>
                          </a:lnTo>
                          <a:lnTo>
                            <a:pt x="397" y="42"/>
                          </a:lnTo>
                          <a:lnTo>
                            <a:pt x="397" y="84"/>
                          </a:lnTo>
                          <a:lnTo>
                            <a:pt x="379" y="132"/>
                          </a:lnTo>
                          <a:lnTo>
                            <a:pt x="361" y="174"/>
                          </a:lnTo>
                          <a:lnTo>
                            <a:pt x="335" y="200"/>
                          </a:lnTo>
                          <a:lnTo>
                            <a:pt x="319" y="218"/>
                          </a:lnTo>
                          <a:lnTo>
                            <a:pt x="295" y="218"/>
                          </a:lnTo>
                          <a:lnTo>
                            <a:pt x="259" y="341"/>
                          </a:lnTo>
                          <a:lnTo>
                            <a:pt x="221" y="343"/>
                          </a:lnTo>
                          <a:lnTo>
                            <a:pt x="185" y="331"/>
                          </a:lnTo>
                          <a:lnTo>
                            <a:pt x="157" y="317"/>
                          </a:lnTo>
                          <a:lnTo>
                            <a:pt x="193" y="299"/>
                          </a:lnTo>
                          <a:lnTo>
                            <a:pt x="203" y="293"/>
                          </a:lnTo>
                          <a:lnTo>
                            <a:pt x="125" y="218"/>
                          </a:lnTo>
                          <a:lnTo>
                            <a:pt x="84" y="210"/>
                          </a:lnTo>
                          <a:lnTo>
                            <a:pt x="26" y="212"/>
                          </a:lnTo>
                          <a:lnTo>
                            <a:pt x="14" y="212"/>
                          </a:lnTo>
                          <a:lnTo>
                            <a:pt x="0" y="198"/>
                          </a:lnTo>
                          <a:lnTo>
                            <a:pt x="0" y="174"/>
                          </a:lnTo>
                          <a:lnTo>
                            <a:pt x="78" y="174"/>
                          </a:lnTo>
                          <a:lnTo>
                            <a:pt x="102" y="176"/>
                          </a:lnTo>
                          <a:lnTo>
                            <a:pt x="96" y="182"/>
                          </a:lnTo>
                          <a:lnTo>
                            <a:pt x="131" y="206"/>
                          </a:lnTo>
                          <a:lnTo>
                            <a:pt x="173" y="241"/>
                          </a:lnTo>
                          <a:lnTo>
                            <a:pt x="203" y="265"/>
                          </a:lnTo>
                          <a:lnTo>
                            <a:pt x="235" y="212"/>
                          </a:lnTo>
                          <a:lnTo>
                            <a:pt x="235" y="194"/>
                          </a:lnTo>
                          <a:lnTo>
                            <a:pt x="229" y="146"/>
                          </a:lnTo>
                          <a:lnTo>
                            <a:pt x="259" y="156"/>
                          </a:lnTo>
                          <a:lnTo>
                            <a:pt x="275" y="138"/>
                          </a:lnTo>
                          <a:lnTo>
                            <a:pt x="251" y="114"/>
                          </a:lnTo>
                          <a:lnTo>
                            <a:pt x="227" y="90"/>
                          </a:lnTo>
                          <a:lnTo>
                            <a:pt x="187" y="62"/>
                          </a:lnTo>
                          <a:lnTo>
                            <a:pt x="167" y="30"/>
                          </a:lnTo>
                          <a:lnTo>
                            <a:pt x="133" y="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14" name="Freeform 18"/>
                    <p:cNvSpPr>
                      <a:spLocks/>
                    </p:cNvSpPr>
                    <p:nvPr/>
                  </p:nvSpPr>
                  <p:spPr bwMode="auto">
                    <a:xfrm>
                      <a:off x="2451" y="2737"/>
                      <a:ext cx="89" cy="230"/>
                    </a:xfrm>
                    <a:custGeom>
                      <a:avLst/>
                      <a:gdLst>
                        <a:gd name="T0" fmla="*/ 60 w 178"/>
                        <a:gd name="T1" fmla="*/ 0 h 461"/>
                        <a:gd name="T2" fmla="*/ 132 w 178"/>
                        <a:gd name="T3" fmla="*/ 142 h 461"/>
                        <a:gd name="T4" fmla="*/ 154 w 178"/>
                        <a:gd name="T5" fmla="*/ 215 h 461"/>
                        <a:gd name="T6" fmla="*/ 172 w 178"/>
                        <a:gd name="T7" fmla="*/ 287 h 461"/>
                        <a:gd name="T8" fmla="*/ 178 w 178"/>
                        <a:gd name="T9" fmla="*/ 347 h 461"/>
                        <a:gd name="T10" fmla="*/ 178 w 178"/>
                        <a:gd name="T11" fmla="*/ 461 h 461"/>
                        <a:gd name="T12" fmla="*/ 166 w 178"/>
                        <a:gd name="T13" fmla="*/ 423 h 461"/>
                        <a:gd name="T14" fmla="*/ 100 w 178"/>
                        <a:gd name="T15" fmla="*/ 389 h 461"/>
                        <a:gd name="T16" fmla="*/ 72 w 178"/>
                        <a:gd name="T17" fmla="*/ 381 h 461"/>
                        <a:gd name="T18" fmla="*/ 18 w 178"/>
                        <a:gd name="T19" fmla="*/ 341 h 461"/>
                        <a:gd name="T20" fmla="*/ 0 w 178"/>
                        <a:gd name="T21" fmla="*/ 287 h 461"/>
                        <a:gd name="T22" fmla="*/ 16 w 178"/>
                        <a:gd name="T23" fmla="*/ 263 h 461"/>
                        <a:gd name="T24" fmla="*/ 64 w 178"/>
                        <a:gd name="T25" fmla="*/ 333 h 461"/>
                        <a:gd name="T26" fmla="*/ 90 w 178"/>
                        <a:gd name="T27" fmla="*/ 363 h 461"/>
                        <a:gd name="T28" fmla="*/ 136 w 178"/>
                        <a:gd name="T29" fmla="*/ 389 h 461"/>
                        <a:gd name="T30" fmla="*/ 150 w 178"/>
                        <a:gd name="T31" fmla="*/ 389 h 461"/>
                        <a:gd name="T32" fmla="*/ 166 w 178"/>
                        <a:gd name="T33" fmla="*/ 407 h 461"/>
                        <a:gd name="T34" fmla="*/ 154 w 178"/>
                        <a:gd name="T35" fmla="*/ 263 h 461"/>
                        <a:gd name="T36" fmla="*/ 112 w 178"/>
                        <a:gd name="T37" fmla="*/ 156 h 461"/>
                        <a:gd name="T38" fmla="*/ 88 w 178"/>
                        <a:gd name="T39" fmla="*/ 102 h 461"/>
                        <a:gd name="T40" fmla="*/ 60 w 178"/>
                        <a:gd name="T41" fmla="*/ 0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8" h="461">
                          <a:moveTo>
                            <a:pt x="60" y="0"/>
                          </a:moveTo>
                          <a:lnTo>
                            <a:pt x="132" y="142"/>
                          </a:lnTo>
                          <a:lnTo>
                            <a:pt x="154" y="215"/>
                          </a:lnTo>
                          <a:lnTo>
                            <a:pt x="172" y="287"/>
                          </a:lnTo>
                          <a:lnTo>
                            <a:pt x="178" y="347"/>
                          </a:lnTo>
                          <a:lnTo>
                            <a:pt x="178" y="461"/>
                          </a:lnTo>
                          <a:lnTo>
                            <a:pt x="166" y="423"/>
                          </a:lnTo>
                          <a:lnTo>
                            <a:pt x="100" y="389"/>
                          </a:lnTo>
                          <a:lnTo>
                            <a:pt x="72" y="381"/>
                          </a:lnTo>
                          <a:lnTo>
                            <a:pt x="18" y="341"/>
                          </a:lnTo>
                          <a:lnTo>
                            <a:pt x="0" y="287"/>
                          </a:lnTo>
                          <a:lnTo>
                            <a:pt x="16" y="263"/>
                          </a:lnTo>
                          <a:lnTo>
                            <a:pt x="64" y="333"/>
                          </a:lnTo>
                          <a:lnTo>
                            <a:pt x="90" y="363"/>
                          </a:lnTo>
                          <a:lnTo>
                            <a:pt x="136" y="389"/>
                          </a:lnTo>
                          <a:lnTo>
                            <a:pt x="150" y="389"/>
                          </a:lnTo>
                          <a:lnTo>
                            <a:pt x="166" y="407"/>
                          </a:lnTo>
                          <a:lnTo>
                            <a:pt x="154" y="263"/>
                          </a:lnTo>
                          <a:lnTo>
                            <a:pt x="112" y="156"/>
                          </a:lnTo>
                          <a:lnTo>
                            <a:pt x="88" y="102"/>
                          </a:lnTo>
                          <a:lnTo>
                            <a:pt x="60" y="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2515" name="Group 19"/>
                    <p:cNvGrpSpPr>
                      <a:grpSpLocks/>
                    </p:cNvGrpSpPr>
                    <p:nvPr/>
                  </p:nvGrpSpPr>
                  <p:grpSpPr bwMode="auto">
                    <a:xfrm>
                      <a:off x="2532" y="2629"/>
                      <a:ext cx="209" cy="731"/>
                      <a:chOff x="2532" y="2629"/>
                      <a:chExt cx="209" cy="731"/>
                    </a:xfrm>
                  </p:grpSpPr>
                  <p:sp>
                    <p:nvSpPr>
                      <p:cNvPr id="362516" name="Freeform 20"/>
                      <p:cNvSpPr>
                        <a:spLocks/>
                      </p:cNvSpPr>
                      <p:nvPr/>
                    </p:nvSpPr>
                    <p:spPr bwMode="auto">
                      <a:xfrm>
                        <a:off x="2532" y="2638"/>
                        <a:ext cx="203" cy="722"/>
                      </a:xfrm>
                      <a:custGeom>
                        <a:avLst/>
                        <a:gdLst>
                          <a:gd name="T0" fmla="*/ 300 w 405"/>
                          <a:gd name="T1" fmla="*/ 0 h 1444"/>
                          <a:gd name="T2" fmla="*/ 266 w 405"/>
                          <a:gd name="T3" fmla="*/ 46 h 1444"/>
                          <a:gd name="T4" fmla="*/ 224 w 405"/>
                          <a:gd name="T5" fmla="*/ 104 h 1444"/>
                          <a:gd name="T6" fmla="*/ 156 w 405"/>
                          <a:gd name="T7" fmla="*/ 183 h 1444"/>
                          <a:gd name="T8" fmla="*/ 108 w 405"/>
                          <a:gd name="T9" fmla="*/ 249 h 1444"/>
                          <a:gd name="T10" fmla="*/ 238 w 405"/>
                          <a:gd name="T11" fmla="*/ 315 h 1444"/>
                          <a:gd name="T12" fmla="*/ 106 w 405"/>
                          <a:gd name="T13" fmla="*/ 367 h 1444"/>
                          <a:gd name="T14" fmla="*/ 108 w 405"/>
                          <a:gd name="T15" fmla="*/ 440 h 1444"/>
                          <a:gd name="T16" fmla="*/ 110 w 405"/>
                          <a:gd name="T17" fmla="*/ 492 h 1444"/>
                          <a:gd name="T18" fmla="*/ 118 w 405"/>
                          <a:gd name="T19" fmla="*/ 542 h 1444"/>
                          <a:gd name="T20" fmla="*/ 130 w 405"/>
                          <a:gd name="T21" fmla="*/ 598 h 1444"/>
                          <a:gd name="T22" fmla="*/ 148 w 405"/>
                          <a:gd name="T23" fmla="*/ 669 h 1444"/>
                          <a:gd name="T24" fmla="*/ 164 w 405"/>
                          <a:gd name="T25" fmla="*/ 723 h 1444"/>
                          <a:gd name="T26" fmla="*/ 182 w 405"/>
                          <a:gd name="T27" fmla="*/ 789 h 1444"/>
                          <a:gd name="T28" fmla="*/ 192 w 405"/>
                          <a:gd name="T29" fmla="*/ 829 h 1444"/>
                          <a:gd name="T30" fmla="*/ 200 w 405"/>
                          <a:gd name="T31" fmla="*/ 887 h 1444"/>
                          <a:gd name="T32" fmla="*/ 202 w 405"/>
                          <a:gd name="T33" fmla="*/ 938 h 1444"/>
                          <a:gd name="T34" fmla="*/ 192 w 405"/>
                          <a:gd name="T35" fmla="*/ 1000 h 1444"/>
                          <a:gd name="T36" fmla="*/ 182 w 405"/>
                          <a:gd name="T37" fmla="*/ 1054 h 1444"/>
                          <a:gd name="T38" fmla="*/ 166 w 405"/>
                          <a:gd name="T39" fmla="*/ 1108 h 1444"/>
                          <a:gd name="T40" fmla="*/ 140 w 405"/>
                          <a:gd name="T41" fmla="*/ 1176 h 1444"/>
                          <a:gd name="T42" fmla="*/ 112 w 405"/>
                          <a:gd name="T43" fmla="*/ 1247 h 1444"/>
                          <a:gd name="T44" fmla="*/ 72 w 405"/>
                          <a:gd name="T45" fmla="*/ 1317 h 1444"/>
                          <a:gd name="T46" fmla="*/ 0 w 405"/>
                          <a:gd name="T47" fmla="*/ 1444 h 1444"/>
                          <a:gd name="T48" fmla="*/ 116 w 405"/>
                          <a:gd name="T49" fmla="*/ 1444 h 1444"/>
                          <a:gd name="T50" fmla="*/ 194 w 405"/>
                          <a:gd name="T51" fmla="*/ 1307 h 1444"/>
                          <a:gd name="T52" fmla="*/ 238 w 405"/>
                          <a:gd name="T53" fmla="*/ 1239 h 1444"/>
                          <a:gd name="T54" fmla="*/ 274 w 405"/>
                          <a:gd name="T55" fmla="*/ 1158 h 1444"/>
                          <a:gd name="T56" fmla="*/ 316 w 405"/>
                          <a:gd name="T57" fmla="*/ 1054 h 1444"/>
                          <a:gd name="T58" fmla="*/ 333 w 405"/>
                          <a:gd name="T59" fmla="*/ 954 h 1444"/>
                          <a:gd name="T60" fmla="*/ 353 w 405"/>
                          <a:gd name="T61" fmla="*/ 867 h 1444"/>
                          <a:gd name="T62" fmla="*/ 375 w 405"/>
                          <a:gd name="T63" fmla="*/ 767 h 1444"/>
                          <a:gd name="T64" fmla="*/ 391 w 405"/>
                          <a:gd name="T65" fmla="*/ 669 h 1444"/>
                          <a:gd name="T66" fmla="*/ 405 w 405"/>
                          <a:gd name="T67" fmla="*/ 558 h 1444"/>
                          <a:gd name="T68" fmla="*/ 405 w 405"/>
                          <a:gd name="T69" fmla="*/ 482 h 1444"/>
                          <a:gd name="T70" fmla="*/ 405 w 405"/>
                          <a:gd name="T71" fmla="*/ 410 h 1444"/>
                          <a:gd name="T72" fmla="*/ 405 w 405"/>
                          <a:gd name="T73" fmla="*/ 307 h 1444"/>
                          <a:gd name="T74" fmla="*/ 405 w 405"/>
                          <a:gd name="T75" fmla="*/ 243 h 1444"/>
                          <a:gd name="T76" fmla="*/ 373 w 405"/>
                          <a:gd name="T77" fmla="*/ 26 h 1444"/>
                          <a:gd name="T78" fmla="*/ 300 w 405"/>
                          <a:gd name="T79" fmla="*/ 0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5" h="1444">
                            <a:moveTo>
                              <a:pt x="300" y="0"/>
                            </a:moveTo>
                            <a:lnTo>
                              <a:pt x="266" y="46"/>
                            </a:lnTo>
                            <a:lnTo>
                              <a:pt x="224" y="104"/>
                            </a:lnTo>
                            <a:lnTo>
                              <a:pt x="156" y="183"/>
                            </a:lnTo>
                            <a:lnTo>
                              <a:pt x="108" y="249"/>
                            </a:lnTo>
                            <a:lnTo>
                              <a:pt x="238" y="315"/>
                            </a:lnTo>
                            <a:lnTo>
                              <a:pt x="106" y="367"/>
                            </a:lnTo>
                            <a:lnTo>
                              <a:pt x="108" y="440"/>
                            </a:lnTo>
                            <a:lnTo>
                              <a:pt x="110" y="492"/>
                            </a:lnTo>
                            <a:lnTo>
                              <a:pt x="118" y="542"/>
                            </a:lnTo>
                            <a:lnTo>
                              <a:pt x="130" y="598"/>
                            </a:lnTo>
                            <a:lnTo>
                              <a:pt x="148" y="669"/>
                            </a:lnTo>
                            <a:lnTo>
                              <a:pt x="164" y="723"/>
                            </a:lnTo>
                            <a:lnTo>
                              <a:pt x="182" y="789"/>
                            </a:lnTo>
                            <a:lnTo>
                              <a:pt x="192" y="829"/>
                            </a:lnTo>
                            <a:lnTo>
                              <a:pt x="200" y="887"/>
                            </a:lnTo>
                            <a:lnTo>
                              <a:pt x="202" y="938"/>
                            </a:lnTo>
                            <a:lnTo>
                              <a:pt x="192" y="1000"/>
                            </a:lnTo>
                            <a:lnTo>
                              <a:pt x="182" y="1054"/>
                            </a:lnTo>
                            <a:lnTo>
                              <a:pt x="166" y="1108"/>
                            </a:lnTo>
                            <a:lnTo>
                              <a:pt x="140" y="1176"/>
                            </a:lnTo>
                            <a:lnTo>
                              <a:pt x="112" y="1247"/>
                            </a:lnTo>
                            <a:lnTo>
                              <a:pt x="72" y="1317"/>
                            </a:lnTo>
                            <a:lnTo>
                              <a:pt x="0" y="1444"/>
                            </a:lnTo>
                            <a:lnTo>
                              <a:pt x="116" y="1444"/>
                            </a:lnTo>
                            <a:lnTo>
                              <a:pt x="194" y="1307"/>
                            </a:lnTo>
                            <a:lnTo>
                              <a:pt x="238" y="1239"/>
                            </a:lnTo>
                            <a:lnTo>
                              <a:pt x="274" y="1158"/>
                            </a:lnTo>
                            <a:lnTo>
                              <a:pt x="316" y="1054"/>
                            </a:lnTo>
                            <a:lnTo>
                              <a:pt x="333" y="954"/>
                            </a:lnTo>
                            <a:lnTo>
                              <a:pt x="353" y="867"/>
                            </a:lnTo>
                            <a:lnTo>
                              <a:pt x="375" y="767"/>
                            </a:lnTo>
                            <a:lnTo>
                              <a:pt x="391" y="669"/>
                            </a:lnTo>
                            <a:lnTo>
                              <a:pt x="405" y="558"/>
                            </a:lnTo>
                            <a:lnTo>
                              <a:pt x="405" y="482"/>
                            </a:lnTo>
                            <a:lnTo>
                              <a:pt x="405" y="410"/>
                            </a:lnTo>
                            <a:lnTo>
                              <a:pt x="405" y="307"/>
                            </a:lnTo>
                            <a:lnTo>
                              <a:pt x="405" y="243"/>
                            </a:lnTo>
                            <a:lnTo>
                              <a:pt x="373" y="26"/>
                            </a:lnTo>
                            <a:lnTo>
                              <a:pt x="300" y="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17" name="Freeform 21"/>
                      <p:cNvSpPr>
                        <a:spLocks/>
                      </p:cNvSpPr>
                      <p:nvPr/>
                    </p:nvSpPr>
                    <p:spPr bwMode="auto">
                      <a:xfrm>
                        <a:off x="2538" y="2629"/>
                        <a:ext cx="203" cy="722"/>
                      </a:xfrm>
                      <a:custGeom>
                        <a:avLst/>
                        <a:gdLst>
                          <a:gd name="T0" fmla="*/ 300 w 405"/>
                          <a:gd name="T1" fmla="*/ 0 h 1445"/>
                          <a:gd name="T2" fmla="*/ 266 w 405"/>
                          <a:gd name="T3" fmla="*/ 46 h 1445"/>
                          <a:gd name="T4" fmla="*/ 224 w 405"/>
                          <a:gd name="T5" fmla="*/ 104 h 1445"/>
                          <a:gd name="T6" fmla="*/ 156 w 405"/>
                          <a:gd name="T7" fmla="*/ 183 h 1445"/>
                          <a:gd name="T8" fmla="*/ 108 w 405"/>
                          <a:gd name="T9" fmla="*/ 249 h 1445"/>
                          <a:gd name="T10" fmla="*/ 238 w 405"/>
                          <a:gd name="T11" fmla="*/ 315 h 1445"/>
                          <a:gd name="T12" fmla="*/ 106 w 405"/>
                          <a:gd name="T13" fmla="*/ 367 h 1445"/>
                          <a:gd name="T14" fmla="*/ 108 w 405"/>
                          <a:gd name="T15" fmla="*/ 440 h 1445"/>
                          <a:gd name="T16" fmla="*/ 110 w 405"/>
                          <a:gd name="T17" fmla="*/ 492 h 1445"/>
                          <a:gd name="T18" fmla="*/ 118 w 405"/>
                          <a:gd name="T19" fmla="*/ 542 h 1445"/>
                          <a:gd name="T20" fmla="*/ 130 w 405"/>
                          <a:gd name="T21" fmla="*/ 598 h 1445"/>
                          <a:gd name="T22" fmla="*/ 148 w 405"/>
                          <a:gd name="T23" fmla="*/ 670 h 1445"/>
                          <a:gd name="T24" fmla="*/ 164 w 405"/>
                          <a:gd name="T25" fmla="*/ 723 h 1445"/>
                          <a:gd name="T26" fmla="*/ 182 w 405"/>
                          <a:gd name="T27" fmla="*/ 783 h 1445"/>
                          <a:gd name="T28" fmla="*/ 192 w 405"/>
                          <a:gd name="T29" fmla="*/ 829 h 1445"/>
                          <a:gd name="T30" fmla="*/ 200 w 405"/>
                          <a:gd name="T31" fmla="*/ 887 h 1445"/>
                          <a:gd name="T32" fmla="*/ 202 w 405"/>
                          <a:gd name="T33" fmla="*/ 938 h 1445"/>
                          <a:gd name="T34" fmla="*/ 192 w 405"/>
                          <a:gd name="T35" fmla="*/ 1000 h 1445"/>
                          <a:gd name="T36" fmla="*/ 182 w 405"/>
                          <a:gd name="T37" fmla="*/ 1054 h 1445"/>
                          <a:gd name="T38" fmla="*/ 166 w 405"/>
                          <a:gd name="T39" fmla="*/ 1108 h 1445"/>
                          <a:gd name="T40" fmla="*/ 140 w 405"/>
                          <a:gd name="T41" fmla="*/ 1176 h 1445"/>
                          <a:gd name="T42" fmla="*/ 112 w 405"/>
                          <a:gd name="T43" fmla="*/ 1247 h 1445"/>
                          <a:gd name="T44" fmla="*/ 72 w 405"/>
                          <a:gd name="T45" fmla="*/ 1317 h 1445"/>
                          <a:gd name="T46" fmla="*/ 0 w 405"/>
                          <a:gd name="T47" fmla="*/ 1445 h 1445"/>
                          <a:gd name="T48" fmla="*/ 116 w 405"/>
                          <a:gd name="T49" fmla="*/ 1445 h 1445"/>
                          <a:gd name="T50" fmla="*/ 194 w 405"/>
                          <a:gd name="T51" fmla="*/ 1307 h 1445"/>
                          <a:gd name="T52" fmla="*/ 238 w 405"/>
                          <a:gd name="T53" fmla="*/ 1239 h 1445"/>
                          <a:gd name="T54" fmla="*/ 274 w 405"/>
                          <a:gd name="T55" fmla="*/ 1158 h 1445"/>
                          <a:gd name="T56" fmla="*/ 316 w 405"/>
                          <a:gd name="T57" fmla="*/ 1054 h 1445"/>
                          <a:gd name="T58" fmla="*/ 333 w 405"/>
                          <a:gd name="T59" fmla="*/ 954 h 1445"/>
                          <a:gd name="T60" fmla="*/ 353 w 405"/>
                          <a:gd name="T61" fmla="*/ 867 h 1445"/>
                          <a:gd name="T62" fmla="*/ 375 w 405"/>
                          <a:gd name="T63" fmla="*/ 767 h 1445"/>
                          <a:gd name="T64" fmla="*/ 391 w 405"/>
                          <a:gd name="T65" fmla="*/ 670 h 1445"/>
                          <a:gd name="T66" fmla="*/ 405 w 405"/>
                          <a:gd name="T67" fmla="*/ 558 h 1445"/>
                          <a:gd name="T68" fmla="*/ 405 w 405"/>
                          <a:gd name="T69" fmla="*/ 482 h 1445"/>
                          <a:gd name="T70" fmla="*/ 405 w 405"/>
                          <a:gd name="T71" fmla="*/ 411 h 1445"/>
                          <a:gd name="T72" fmla="*/ 405 w 405"/>
                          <a:gd name="T73" fmla="*/ 307 h 1445"/>
                          <a:gd name="T74" fmla="*/ 405 w 405"/>
                          <a:gd name="T75" fmla="*/ 243 h 1445"/>
                          <a:gd name="T76" fmla="*/ 373 w 405"/>
                          <a:gd name="T77" fmla="*/ 26 h 1445"/>
                          <a:gd name="T78" fmla="*/ 300 w 405"/>
                          <a:gd name="T79" fmla="*/ 0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5" h="1445">
                            <a:moveTo>
                              <a:pt x="300" y="0"/>
                            </a:moveTo>
                            <a:lnTo>
                              <a:pt x="266" y="46"/>
                            </a:lnTo>
                            <a:lnTo>
                              <a:pt x="224" y="104"/>
                            </a:lnTo>
                            <a:lnTo>
                              <a:pt x="156" y="183"/>
                            </a:lnTo>
                            <a:lnTo>
                              <a:pt x="108" y="249"/>
                            </a:lnTo>
                            <a:lnTo>
                              <a:pt x="238" y="315"/>
                            </a:lnTo>
                            <a:lnTo>
                              <a:pt x="106" y="367"/>
                            </a:lnTo>
                            <a:lnTo>
                              <a:pt x="108" y="440"/>
                            </a:lnTo>
                            <a:lnTo>
                              <a:pt x="110" y="492"/>
                            </a:lnTo>
                            <a:lnTo>
                              <a:pt x="118" y="542"/>
                            </a:lnTo>
                            <a:lnTo>
                              <a:pt x="130" y="598"/>
                            </a:lnTo>
                            <a:lnTo>
                              <a:pt x="148" y="670"/>
                            </a:lnTo>
                            <a:lnTo>
                              <a:pt x="164" y="723"/>
                            </a:lnTo>
                            <a:lnTo>
                              <a:pt x="182" y="783"/>
                            </a:lnTo>
                            <a:lnTo>
                              <a:pt x="192" y="829"/>
                            </a:lnTo>
                            <a:lnTo>
                              <a:pt x="200" y="887"/>
                            </a:lnTo>
                            <a:lnTo>
                              <a:pt x="202" y="938"/>
                            </a:lnTo>
                            <a:lnTo>
                              <a:pt x="192" y="1000"/>
                            </a:lnTo>
                            <a:lnTo>
                              <a:pt x="182" y="1054"/>
                            </a:lnTo>
                            <a:lnTo>
                              <a:pt x="166" y="1108"/>
                            </a:lnTo>
                            <a:lnTo>
                              <a:pt x="140" y="1176"/>
                            </a:lnTo>
                            <a:lnTo>
                              <a:pt x="112" y="1247"/>
                            </a:lnTo>
                            <a:lnTo>
                              <a:pt x="72" y="1317"/>
                            </a:lnTo>
                            <a:lnTo>
                              <a:pt x="0" y="1445"/>
                            </a:lnTo>
                            <a:lnTo>
                              <a:pt x="116" y="1445"/>
                            </a:lnTo>
                            <a:lnTo>
                              <a:pt x="194" y="1307"/>
                            </a:lnTo>
                            <a:lnTo>
                              <a:pt x="238" y="1239"/>
                            </a:lnTo>
                            <a:lnTo>
                              <a:pt x="274" y="1158"/>
                            </a:lnTo>
                            <a:lnTo>
                              <a:pt x="316" y="1054"/>
                            </a:lnTo>
                            <a:lnTo>
                              <a:pt x="333" y="954"/>
                            </a:lnTo>
                            <a:lnTo>
                              <a:pt x="353" y="867"/>
                            </a:lnTo>
                            <a:lnTo>
                              <a:pt x="375" y="767"/>
                            </a:lnTo>
                            <a:lnTo>
                              <a:pt x="391" y="670"/>
                            </a:lnTo>
                            <a:lnTo>
                              <a:pt x="405" y="558"/>
                            </a:lnTo>
                            <a:lnTo>
                              <a:pt x="405" y="482"/>
                            </a:lnTo>
                            <a:lnTo>
                              <a:pt x="405" y="411"/>
                            </a:lnTo>
                            <a:lnTo>
                              <a:pt x="405" y="307"/>
                            </a:lnTo>
                            <a:lnTo>
                              <a:pt x="405" y="243"/>
                            </a:lnTo>
                            <a:lnTo>
                              <a:pt x="373" y="26"/>
                            </a:lnTo>
                            <a:lnTo>
                              <a:pt x="300" y="0"/>
                            </a:lnTo>
                            <a:close/>
                          </a:path>
                        </a:pathLst>
                      </a:custGeom>
                      <a:solidFill>
                        <a:srgbClr val="7F7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362518" name="Group 22"/>
                  <p:cNvGrpSpPr>
                    <a:grpSpLocks/>
                  </p:cNvGrpSpPr>
                  <p:nvPr/>
                </p:nvGrpSpPr>
                <p:grpSpPr bwMode="auto">
                  <a:xfrm>
                    <a:off x="2905" y="2610"/>
                    <a:ext cx="477" cy="720"/>
                    <a:chOff x="2905" y="2610"/>
                    <a:chExt cx="477" cy="720"/>
                  </a:xfrm>
                </p:grpSpPr>
                <p:sp>
                  <p:nvSpPr>
                    <p:cNvPr id="362519" name="Freeform 23"/>
                    <p:cNvSpPr>
                      <a:spLocks/>
                    </p:cNvSpPr>
                    <p:nvPr/>
                  </p:nvSpPr>
                  <p:spPr bwMode="auto">
                    <a:xfrm>
                      <a:off x="2911" y="2619"/>
                      <a:ext cx="471" cy="711"/>
                    </a:xfrm>
                    <a:custGeom>
                      <a:avLst/>
                      <a:gdLst>
                        <a:gd name="T0" fmla="*/ 137 w 942"/>
                        <a:gd name="T1" fmla="*/ 22 h 1423"/>
                        <a:gd name="T2" fmla="*/ 32 w 942"/>
                        <a:gd name="T3" fmla="*/ 0 h 1423"/>
                        <a:gd name="T4" fmla="*/ 14 w 942"/>
                        <a:gd name="T5" fmla="*/ 64 h 1423"/>
                        <a:gd name="T6" fmla="*/ 0 w 942"/>
                        <a:gd name="T7" fmla="*/ 172 h 1423"/>
                        <a:gd name="T8" fmla="*/ 10 w 942"/>
                        <a:gd name="T9" fmla="*/ 353 h 1423"/>
                        <a:gd name="T10" fmla="*/ 20 w 942"/>
                        <a:gd name="T11" fmla="*/ 419 h 1423"/>
                        <a:gd name="T12" fmla="*/ 50 w 942"/>
                        <a:gd name="T13" fmla="*/ 528 h 1423"/>
                        <a:gd name="T14" fmla="*/ 50 w 942"/>
                        <a:gd name="T15" fmla="*/ 652 h 1423"/>
                        <a:gd name="T16" fmla="*/ 56 w 942"/>
                        <a:gd name="T17" fmla="*/ 803 h 1423"/>
                        <a:gd name="T18" fmla="*/ 70 w 942"/>
                        <a:gd name="T19" fmla="*/ 957 h 1423"/>
                        <a:gd name="T20" fmla="*/ 76 w 942"/>
                        <a:gd name="T21" fmla="*/ 1032 h 1423"/>
                        <a:gd name="T22" fmla="*/ 111 w 942"/>
                        <a:gd name="T23" fmla="*/ 1154 h 1423"/>
                        <a:gd name="T24" fmla="*/ 137 w 942"/>
                        <a:gd name="T25" fmla="*/ 1249 h 1423"/>
                        <a:gd name="T26" fmla="*/ 169 w 942"/>
                        <a:gd name="T27" fmla="*/ 1377 h 1423"/>
                        <a:gd name="T28" fmla="*/ 191 w 942"/>
                        <a:gd name="T29" fmla="*/ 1423 h 1423"/>
                        <a:gd name="T30" fmla="*/ 874 w 942"/>
                        <a:gd name="T31" fmla="*/ 1423 h 1423"/>
                        <a:gd name="T32" fmla="*/ 942 w 942"/>
                        <a:gd name="T33" fmla="*/ 1385 h 1423"/>
                        <a:gd name="T34" fmla="*/ 900 w 942"/>
                        <a:gd name="T35" fmla="*/ 1080 h 1423"/>
                        <a:gd name="T36" fmla="*/ 870 w 942"/>
                        <a:gd name="T37" fmla="*/ 972 h 1423"/>
                        <a:gd name="T38" fmla="*/ 870 w 942"/>
                        <a:gd name="T39" fmla="*/ 897 h 1423"/>
                        <a:gd name="T40" fmla="*/ 862 w 942"/>
                        <a:gd name="T41" fmla="*/ 871 h 1423"/>
                        <a:gd name="T42" fmla="*/ 856 w 942"/>
                        <a:gd name="T43" fmla="*/ 843 h 1423"/>
                        <a:gd name="T44" fmla="*/ 842 w 942"/>
                        <a:gd name="T45" fmla="*/ 827 h 1423"/>
                        <a:gd name="T46" fmla="*/ 810 w 942"/>
                        <a:gd name="T47" fmla="*/ 789 h 1423"/>
                        <a:gd name="T48" fmla="*/ 800 w 942"/>
                        <a:gd name="T49" fmla="*/ 757 h 1423"/>
                        <a:gd name="T50" fmla="*/ 788 w 942"/>
                        <a:gd name="T51" fmla="*/ 711 h 1423"/>
                        <a:gd name="T52" fmla="*/ 776 w 942"/>
                        <a:gd name="T53" fmla="*/ 670 h 1423"/>
                        <a:gd name="T54" fmla="*/ 748 w 942"/>
                        <a:gd name="T55" fmla="*/ 616 h 1423"/>
                        <a:gd name="T56" fmla="*/ 712 w 942"/>
                        <a:gd name="T57" fmla="*/ 472 h 1423"/>
                        <a:gd name="T58" fmla="*/ 690 w 942"/>
                        <a:gd name="T59" fmla="*/ 440 h 1423"/>
                        <a:gd name="T60" fmla="*/ 668 w 942"/>
                        <a:gd name="T61" fmla="*/ 427 h 1423"/>
                        <a:gd name="T62" fmla="*/ 644 w 942"/>
                        <a:gd name="T63" fmla="*/ 409 h 1423"/>
                        <a:gd name="T64" fmla="*/ 654 w 942"/>
                        <a:gd name="T65" fmla="*/ 369 h 1423"/>
                        <a:gd name="T66" fmla="*/ 646 w 942"/>
                        <a:gd name="T67" fmla="*/ 353 h 1423"/>
                        <a:gd name="T68" fmla="*/ 613 w 942"/>
                        <a:gd name="T69" fmla="*/ 301 h 1423"/>
                        <a:gd name="T70" fmla="*/ 628 w 942"/>
                        <a:gd name="T71" fmla="*/ 269 h 1423"/>
                        <a:gd name="T72" fmla="*/ 632 w 942"/>
                        <a:gd name="T73" fmla="*/ 247 h 1423"/>
                        <a:gd name="T74" fmla="*/ 630 w 942"/>
                        <a:gd name="T75" fmla="*/ 225 h 1423"/>
                        <a:gd name="T76" fmla="*/ 622 w 942"/>
                        <a:gd name="T77" fmla="*/ 201 h 1423"/>
                        <a:gd name="T78" fmla="*/ 611 w 942"/>
                        <a:gd name="T79" fmla="*/ 166 h 1423"/>
                        <a:gd name="T80" fmla="*/ 601 w 942"/>
                        <a:gd name="T81" fmla="*/ 144 h 1423"/>
                        <a:gd name="T82" fmla="*/ 589 w 942"/>
                        <a:gd name="T83" fmla="*/ 136 h 1423"/>
                        <a:gd name="T84" fmla="*/ 571 w 942"/>
                        <a:gd name="T85" fmla="*/ 128 h 1423"/>
                        <a:gd name="T86" fmla="*/ 547 w 942"/>
                        <a:gd name="T87" fmla="*/ 122 h 1423"/>
                        <a:gd name="T88" fmla="*/ 471 w 942"/>
                        <a:gd name="T89" fmla="*/ 120 h 1423"/>
                        <a:gd name="T90" fmla="*/ 387 w 942"/>
                        <a:gd name="T91" fmla="*/ 108 h 1423"/>
                        <a:gd name="T92" fmla="*/ 299 w 942"/>
                        <a:gd name="T93" fmla="*/ 86 h 1423"/>
                        <a:gd name="T94" fmla="*/ 219 w 942"/>
                        <a:gd name="T95" fmla="*/ 62 h 1423"/>
                        <a:gd name="T96" fmla="*/ 137 w 942"/>
                        <a:gd name="T97" fmla="*/ 22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42" h="1423">
                          <a:moveTo>
                            <a:pt x="137" y="22"/>
                          </a:moveTo>
                          <a:lnTo>
                            <a:pt x="32" y="0"/>
                          </a:lnTo>
                          <a:lnTo>
                            <a:pt x="14" y="64"/>
                          </a:lnTo>
                          <a:lnTo>
                            <a:pt x="0" y="172"/>
                          </a:lnTo>
                          <a:lnTo>
                            <a:pt x="10" y="353"/>
                          </a:lnTo>
                          <a:lnTo>
                            <a:pt x="20" y="419"/>
                          </a:lnTo>
                          <a:lnTo>
                            <a:pt x="50" y="528"/>
                          </a:lnTo>
                          <a:lnTo>
                            <a:pt x="50" y="652"/>
                          </a:lnTo>
                          <a:lnTo>
                            <a:pt x="56" y="803"/>
                          </a:lnTo>
                          <a:lnTo>
                            <a:pt x="70" y="957"/>
                          </a:lnTo>
                          <a:lnTo>
                            <a:pt x="76" y="1032"/>
                          </a:lnTo>
                          <a:lnTo>
                            <a:pt x="111" y="1154"/>
                          </a:lnTo>
                          <a:lnTo>
                            <a:pt x="137" y="1249"/>
                          </a:lnTo>
                          <a:lnTo>
                            <a:pt x="169" y="1377"/>
                          </a:lnTo>
                          <a:lnTo>
                            <a:pt x="191" y="1423"/>
                          </a:lnTo>
                          <a:lnTo>
                            <a:pt x="874" y="1423"/>
                          </a:lnTo>
                          <a:lnTo>
                            <a:pt x="942" y="1385"/>
                          </a:lnTo>
                          <a:lnTo>
                            <a:pt x="900" y="1080"/>
                          </a:lnTo>
                          <a:lnTo>
                            <a:pt x="870" y="972"/>
                          </a:lnTo>
                          <a:lnTo>
                            <a:pt x="870" y="897"/>
                          </a:lnTo>
                          <a:lnTo>
                            <a:pt x="862" y="871"/>
                          </a:lnTo>
                          <a:lnTo>
                            <a:pt x="856" y="843"/>
                          </a:lnTo>
                          <a:lnTo>
                            <a:pt x="842" y="827"/>
                          </a:lnTo>
                          <a:lnTo>
                            <a:pt x="810" y="789"/>
                          </a:lnTo>
                          <a:lnTo>
                            <a:pt x="800" y="757"/>
                          </a:lnTo>
                          <a:lnTo>
                            <a:pt x="788" y="711"/>
                          </a:lnTo>
                          <a:lnTo>
                            <a:pt x="776" y="670"/>
                          </a:lnTo>
                          <a:lnTo>
                            <a:pt x="748" y="616"/>
                          </a:lnTo>
                          <a:lnTo>
                            <a:pt x="712" y="472"/>
                          </a:lnTo>
                          <a:lnTo>
                            <a:pt x="690" y="440"/>
                          </a:lnTo>
                          <a:lnTo>
                            <a:pt x="668" y="427"/>
                          </a:lnTo>
                          <a:lnTo>
                            <a:pt x="644" y="409"/>
                          </a:lnTo>
                          <a:lnTo>
                            <a:pt x="654" y="369"/>
                          </a:lnTo>
                          <a:lnTo>
                            <a:pt x="646" y="353"/>
                          </a:lnTo>
                          <a:lnTo>
                            <a:pt x="613" y="301"/>
                          </a:lnTo>
                          <a:lnTo>
                            <a:pt x="628" y="269"/>
                          </a:lnTo>
                          <a:lnTo>
                            <a:pt x="632" y="247"/>
                          </a:lnTo>
                          <a:lnTo>
                            <a:pt x="630" y="225"/>
                          </a:lnTo>
                          <a:lnTo>
                            <a:pt x="622" y="201"/>
                          </a:lnTo>
                          <a:lnTo>
                            <a:pt x="611" y="166"/>
                          </a:lnTo>
                          <a:lnTo>
                            <a:pt x="601" y="144"/>
                          </a:lnTo>
                          <a:lnTo>
                            <a:pt x="589" y="136"/>
                          </a:lnTo>
                          <a:lnTo>
                            <a:pt x="571" y="128"/>
                          </a:lnTo>
                          <a:lnTo>
                            <a:pt x="547" y="122"/>
                          </a:lnTo>
                          <a:lnTo>
                            <a:pt x="471" y="120"/>
                          </a:lnTo>
                          <a:lnTo>
                            <a:pt x="387" y="108"/>
                          </a:lnTo>
                          <a:lnTo>
                            <a:pt x="299" y="86"/>
                          </a:lnTo>
                          <a:lnTo>
                            <a:pt x="219" y="62"/>
                          </a:lnTo>
                          <a:lnTo>
                            <a:pt x="137" y="22"/>
                          </a:lnTo>
                          <a:close/>
                        </a:path>
                      </a:pathLst>
                    </a:custGeom>
                    <a:solidFill>
                      <a:srgbClr val="7F7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20" name="Freeform 24"/>
                    <p:cNvSpPr>
                      <a:spLocks/>
                    </p:cNvSpPr>
                    <p:nvPr/>
                  </p:nvSpPr>
                  <p:spPr bwMode="auto">
                    <a:xfrm>
                      <a:off x="3087" y="2700"/>
                      <a:ext cx="227" cy="491"/>
                    </a:xfrm>
                    <a:custGeom>
                      <a:avLst/>
                      <a:gdLst>
                        <a:gd name="T0" fmla="*/ 210 w 453"/>
                        <a:gd name="T1" fmla="*/ 35 h 982"/>
                        <a:gd name="T2" fmla="*/ 172 w 453"/>
                        <a:gd name="T3" fmla="*/ 107 h 982"/>
                        <a:gd name="T4" fmla="*/ 150 w 453"/>
                        <a:gd name="T5" fmla="*/ 227 h 982"/>
                        <a:gd name="T6" fmla="*/ 220 w 453"/>
                        <a:gd name="T7" fmla="*/ 199 h 982"/>
                        <a:gd name="T8" fmla="*/ 178 w 453"/>
                        <a:gd name="T9" fmla="*/ 275 h 982"/>
                        <a:gd name="T10" fmla="*/ 150 w 453"/>
                        <a:gd name="T11" fmla="*/ 394 h 982"/>
                        <a:gd name="T12" fmla="*/ 226 w 453"/>
                        <a:gd name="T13" fmla="*/ 348 h 982"/>
                        <a:gd name="T14" fmla="*/ 297 w 453"/>
                        <a:gd name="T15" fmla="*/ 316 h 982"/>
                        <a:gd name="T16" fmla="*/ 299 w 453"/>
                        <a:gd name="T17" fmla="*/ 348 h 982"/>
                        <a:gd name="T18" fmla="*/ 244 w 453"/>
                        <a:gd name="T19" fmla="*/ 400 h 982"/>
                        <a:gd name="T20" fmla="*/ 184 w 453"/>
                        <a:gd name="T21" fmla="*/ 426 h 982"/>
                        <a:gd name="T22" fmla="*/ 148 w 453"/>
                        <a:gd name="T23" fmla="*/ 516 h 982"/>
                        <a:gd name="T24" fmla="*/ 138 w 453"/>
                        <a:gd name="T25" fmla="*/ 611 h 982"/>
                        <a:gd name="T26" fmla="*/ 156 w 453"/>
                        <a:gd name="T27" fmla="*/ 651 h 982"/>
                        <a:gd name="T28" fmla="*/ 160 w 453"/>
                        <a:gd name="T29" fmla="*/ 695 h 982"/>
                        <a:gd name="T30" fmla="*/ 132 w 453"/>
                        <a:gd name="T31" fmla="*/ 749 h 982"/>
                        <a:gd name="T32" fmla="*/ 156 w 453"/>
                        <a:gd name="T33" fmla="*/ 842 h 982"/>
                        <a:gd name="T34" fmla="*/ 264 w 453"/>
                        <a:gd name="T35" fmla="*/ 880 h 982"/>
                        <a:gd name="T36" fmla="*/ 377 w 453"/>
                        <a:gd name="T37" fmla="*/ 868 h 982"/>
                        <a:gd name="T38" fmla="*/ 435 w 453"/>
                        <a:gd name="T39" fmla="*/ 886 h 982"/>
                        <a:gd name="T40" fmla="*/ 399 w 453"/>
                        <a:gd name="T41" fmla="*/ 902 h 982"/>
                        <a:gd name="T42" fmla="*/ 299 w 453"/>
                        <a:gd name="T43" fmla="*/ 898 h 982"/>
                        <a:gd name="T44" fmla="*/ 240 w 453"/>
                        <a:gd name="T45" fmla="*/ 938 h 982"/>
                        <a:gd name="T46" fmla="*/ 184 w 453"/>
                        <a:gd name="T47" fmla="*/ 976 h 982"/>
                        <a:gd name="T48" fmla="*/ 148 w 453"/>
                        <a:gd name="T49" fmla="*/ 938 h 982"/>
                        <a:gd name="T50" fmla="*/ 108 w 453"/>
                        <a:gd name="T51" fmla="*/ 832 h 982"/>
                        <a:gd name="T52" fmla="*/ 114 w 453"/>
                        <a:gd name="T53" fmla="*/ 653 h 982"/>
                        <a:gd name="T54" fmla="*/ 106 w 453"/>
                        <a:gd name="T55" fmla="*/ 597 h 982"/>
                        <a:gd name="T56" fmla="*/ 34 w 453"/>
                        <a:gd name="T57" fmla="*/ 557 h 982"/>
                        <a:gd name="T58" fmla="*/ 130 w 453"/>
                        <a:gd name="T59" fmla="*/ 520 h 982"/>
                        <a:gd name="T60" fmla="*/ 130 w 453"/>
                        <a:gd name="T61" fmla="*/ 442 h 982"/>
                        <a:gd name="T62" fmla="*/ 142 w 453"/>
                        <a:gd name="T63" fmla="*/ 185 h 982"/>
                        <a:gd name="T64" fmla="*/ 172 w 453"/>
                        <a:gd name="T65" fmla="*/ 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3" h="982">
                          <a:moveTo>
                            <a:pt x="172" y="0"/>
                          </a:moveTo>
                          <a:lnTo>
                            <a:pt x="210" y="35"/>
                          </a:lnTo>
                          <a:lnTo>
                            <a:pt x="184" y="71"/>
                          </a:lnTo>
                          <a:lnTo>
                            <a:pt x="172" y="107"/>
                          </a:lnTo>
                          <a:lnTo>
                            <a:pt x="160" y="155"/>
                          </a:lnTo>
                          <a:lnTo>
                            <a:pt x="150" y="227"/>
                          </a:lnTo>
                          <a:lnTo>
                            <a:pt x="190" y="211"/>
                          </a:lnTo>
                          <a:lnTo>
                            <a:pt x="220" y="199"/>
                          </a:lnTo>
                          <a:lnTo>
                            <a:pt x="244" y="217"/>
                          </a:lnTo>
                          <a:lnTo>
                            <a:pt x="178" y="275"/>
                          </a:lnTo>
                          <a:lnTo>
                            <a:pt x="150" y="306"/>
                          </a:lnTo>
                          <a:lnTo>
                            <a:pt x="150" y="394"/>
                          </a:lnTo>
                          <a:lnTo>
                            <a:pt x="160" y="402"/>
                          </a:lnTo>
                          <a:lnTo>
                            <a:pt x="226" y="348"/>
                          </a:lnTo>
                          <a:lnTo>
                            <a:pt x="258" y="330"/>
                          </a:lnTo>
                          <a:lnTo>
                            <a:pt x="297" y="316"/>
                          </a:lnTo>
                          <a:lnTo>
                            <a:pt x="317" y="316"/>
                          </a:lnTo>
                          <a:lnTo>
                            <a:pt x="299" y="348"/>
                          </a:lnTo>
                          <a:lnTo>
                            <a:pt x="275" y="378"/>
                          </a:lnTo>
                          <a:lnTo>
                            <a:pt x="244" y="400"/>
                          </a:lnTo>
                          <a:lnTo>
                            <a:pt x="210" y="412"/>
                          </a:lnTo>
                          <a:lnTo>
                            <a:pt x="184" y="426"/>
                          </a:lnTo>
                          <a:lnTo>
                            <a:pt x="154" y="456"/>
                          </a:lnTo>
                          <a:lnTo>
                            <a:pt x="148" y="516"/>
                          </a:lnTo>
                          <a:lnTo>
                            <a:pt x="132" y="551"/>
                          </a:lnTo>
                          <a:lnTo>
                            <a:pt x="138" y="611"/>
                          </a:lnTo>
                          <a:lnTo>
                            <a:pt x="136" y="661"/>
                          </a:lnTo>
                          <a:lnTo>
                            <a:pt x="156" y="651"/>
                          </a:lnTo>
                          <a:lnTo>
                            <a:pt x="174" y="651"/>
                          </a:lnTo>
                          <a:lnTo>
                            <a:pt x="160" y="695"/>
                          </a:lnTo>
                          <a:lnTo>
                            <a:pt x="130" y="725"/>
                          </a:lnTo>
                          <a:lnTo>
                            <a:pt x="132" y="749"/>
                          </a:lnTo>
                          <a:lnTo>
                            <a:pt x="148" y="802"/>
                          </a:lnTo>
                          <a:lnTo>
                            <a:pt x="156" y="842"/>
                          </a:lnTo>
                          <a:lnTo>
                            <a:pt x="208" y="892"/>
                          </a:lnTo>
                          <a:lnTo>
                            <a:pt x="264" y="880"/>
                          </a:lnTo>
                          <a:lnTo>
                            <a:pt x="341" y="872"/>
                          </a:lnTo>
                          <a:lnTo>
                            <a:pt x="377" y="868"/>
                          </a:lnTo>
                          <a:lnTo>
                            <a:pt x="411" y="874"/>
                          </a:lnTo>
                          <a:lnTo>
                            <a:pt x="435" y="886"/>
                          </a:lnTo>
                          <a:lnTo>
                            <a:pt x="453" y="908"/>
                          </a:lnTo>
                          <a:lnTo>
                            <a:pt x="399" y="902"/>
                          </a:lnTo>
                          <a:lnTo>
                            <a:pt x="347" y="898"/>
                          </a:lnTo>
                          <a:lnTo>
                            <a:pt x="299" y="898"/>
                          </a:lnTo>
                          <a:lnTo>
                            <a:pt x="264" y="902"/>
                          </a:lnTo>
                          <a:lnTo>
                            <a:pt x="240" y="938"/>
                          </a:lnTo>
                          <a:lnTo>
                            <a:pt x="323" y="958"/>
                          </a:lnTo>
                          <a:lnTo>
                            <a:pt x="184" y="976"/>
                          </a:lnTo>
                          <a:lnTo>
                            <a:pt x="94" y="982"/>
                          </a:lnTo>
                          <a:lnTo>
                            <a:pt x="148" y="938"/>
                          </a:lnTo>
                          <a:lnTo>
                            <a:pt x="148" y="902"/>
                          </a:lnTo>
                          <a:lnTo>
                            <a:pt x="108" y="832"/>
                          </a:lnTo>
                          <a:lnTo>
                            <a:pt x="100" y="743"/>
                          </a:lnTo>
                          <a:lnTo>
                            <a:pt x="114" y="653"/>
                          </a:lnTo>
                          <a:lnTo>
                            <a:pt x="94" y="633"/>
                          </a:lnTo>
                          <a:lnTo>
                            <a:pt x="106" y="597"/>
                          </a:lnTo>
                          <a:lnTo>
                            <a:pt x="0" y="591"/>
                          </a:lnTo>
                          <a:lnTo>
                            <a:pt x="34" y="557"/>
                          </a:lnTo>
                          <a:lnTo>
                            <a:pt x="84" y="561"/>
                          </a:lnTo>
                          <a:lnTo>
                            <a:pt x="130" y="520"/>
                          </a:lnTo>
                          <a:lnTo>
                            <a:pt x="112" y="490"/>
                          </a:lnTo>
                          <a:lnTo>
                            <a:pt x="130" y="442"/>
                          </a:lnTo>
                          <a:lnTo>
                            <a:pt x="136" y="280"/>
                          </a:lnTo>
                          <a:lnTo>
                            <a:pt x="142" y="185"/>
                          </a:lnTo>
                          <a:lnTo>
                            <a:pt x="166" y="35"/>
                          </a:lnTo>
                          <a:lnTo>
                            <a:pt x="172" y="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21" name="Freeform 25"/>
                    <p:cNvSpPr>
                      <a:spLocks/>
                    </p:cNvSpPr>
                    <p:nvPr/>
                  </p:nvSpPr>
                  <p:spPr bwMode="auto">
                    <a:xfrm>
                      <a:off x="3033" y="2937"/>
                      <a:ext cx="98" cy="20"/>
                    </a:xfrm>
                    <a:custGeom>
                      <a:avLst/>
                      <a:gdLst>
                        <a:gd name="T0" fmla="*/ 196 w 196"/>
                        <a:gd name="T1" fmla="*/ 0 h 40"/>
                        <a:gd name="T2" fmla="*/ 0 w 196"/>
                        <a:gd name="T3" fmla="*/ 34 h 40"/>
                        <a:gd name="T4" fmla="*/ 108 w 196"/>
                        <a:gd name="T5" fmla="*/ 40 h 40"/>
                        <a:gd name="T6" fmla="*/ 196 w 196"/>
                        <a:gd name="T7" fmla="*/ 0 h 40"/>
                      </a:gdLst>
                      <a:ahLst/>
                      <a:cxnLst>
                        <a:cxn ang="0">
                          <a:pos x="T0" y="T1"/>
                        </a:cxn>
                        <a:cxn ang="0">
                          <a:pos x="T2" y="T3"/>
                        </a:cxn>
                        <a:cxn ang="0">
                          <a:pos x="T4" y="T5"/>
                        </a:cxn>
                        <a:cxn ang="0">
                          <a:pos x="T6" y="T7"/>
                        </a:cxn>
                      </a:cxnLst>
                      <a:rect l="0" t="0" r="r" b="b"/>
                      <a:pathLst>
                        <a:path w="196" h="40">
                          <a:moveTo>
                            <a:pt x="196" y="0"/>
                          </a:moveTo>
                          <a:lnTo>
                            <a:pt x="0" y="34"/>
                          </a:lnTo>
                          <a:lnTo>
                            <a:pt x="108" y="40"/>
                          </a:lnTo>
                          <a:lnTo>
                            <a:pt x="196" y="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2522" name="Group 26"/>
                    <p:cNvGrpSpPr>
                      <a:grpSpLocks/>
                    </p:cNvGrpSpPr>
                    <p:nvPr/>
                  </p:nvGrpSpPr>
                  <p:grpSpPr bwMode="auto">
                    <a:xfrm>
                      <a:off x="2905" y="2610"/>
                      <a:ext cx="169" cy="720"/>
                      <a:chOff x="2905" y="2610"/>
                      <a:chExt cx="169" cy="720"/>
                    </a:xfrm>
                  </p:grpSpPr>
                  <p:sp>
                    <p:nvSpPr>
                      <p:cNvPr id="362523" name="Freeform 27"/>
                      <p:cNvSpPr>
                        <a:spLocks/>
                      </p:cNvSpPr>
                      <p:nvPr/>
                    </p:nvSpPr>
                    <p:spPr bwMode="auto">
                      <a:xfrm>
                        <a:off x="2911" y="2619"/>
                        <a:ext cx="163" cy="711"/>
                      </a:xfrm>
                      <a:custGeom>
                        <a:avLst/>
                        <a:gdLst>
                          <a:gd name="T0" fmla="*/ 137 w 325"/>
                          <a:gd name="T1" fmla="*/ 22 h 1423"/>
                          <a:gd name="T2" fmla="*/ 32 w 325"/>
                          <a:gd name="T3" fmla="*/ 0 h 1423"/>
                          <a:gd name="T4" fmla="*/ 14 w 325"/>
                          <a:gd name="T5" fmla="*/ 64 h 1423"/>
                          <a:gd name="T6" fmla="*/ 0 w 325"/>
                          <a:gd name="T7" fmla="*/ 172 h 1423"/>
                          <a:gd name="T8" fmla="*/ 10 w 325"/>
                          <a:gd name="T9" fmla="*/ 353 h 1423"/>
                          <a:gd name="T10" fmla="*/ 20 w 325"/>
                          <a:gd name="T11" fmla="*/ 419 h 1423"/>
                          <a:gd name="T12" fmla="*/ 50 w 325"/>
                          <a:gd name="T13" fmla="*/ 528 h 1423"/>
                          <a:gd name="T14" fmla="*/ 50 w 325"/>
                          <a:gd name="T15" fmla="*/ 652 h 1423"/>
                          <a:gd name="T16" fmla="*/ 56 w 325"/>
                          <a:gd name="T17" fmla="*/ 803 h 1423"/>
                          <a:gd name="T18" fmla="*/ 70 w 325"/>
                          <a:gd name="T19" fmla="*/ 957 h 1423"/>
                          <a:gd name="T20" fmla="*/ 76 w 325"/>
                          <a:gd name="T21" fmla="*/ 1032 h 1423"/>
                          <a:gd name="T22" fmla="*/ 111 w 325"/>
                          <a:gd name="T23" fmla="*/ 1154 h 1423"/>
                          <a:gd name="T24" fmla="*/ 137 w 325"/>
                          <a:gd name="T25" fmla="*/ 1249 h 1423"/>
                          <a:gd name="T26" fmla="*/ 169 w 325"/>
                          <a:gd name="T27" fmla="*/ 1377 h 1423"/>
                          <a:gd name="T28" fmla="*/ 191 w 325"/>
                          <a:gd name="T29" fmla="*/ 1423 h 1423"/>
                          <a:gd name="T30" fmla="*/ 287 w 325"/>
                          <a:gd name="T31" fmla="*/ 1423 h 1423"/>
                          <a:gd name="T32" fmla="*/ 271 w 325"/>
                          <a:gd name="T33" fmla="*/ 1387 h 1423"/>
                          <a:gd name="T34" fmla="*/ 237 w 325"/>
                          <a:gd name="T35" fmla="*/ 1293 h 1423"/>
                          <a:gd name="T36" fmla="*/ 217 w 325"/>
                          <a:gd name="T37" fmla="*/ 1227 h 1423"/>
                          <a:gd name="T38" fmla="*/ 197 w 325"/>
                          <a:gd name="T39" fmla="*/ 1154 h 1423"/>
                          <a:gd name="T40" fmla="*/ 187 w 325"/>
                          <a:gd name="T41" fmla="*/ 1078 h 1423"/>
                          <a:gd name="T42" fmla="*/ 187 w 325"/>
                          <a:gd name="T43" fmla="*/ 1002 h 1423"/>
                          <a:gd name="T44" fmla="*/ 191 w 325"/>
                          <a:gd name="T45" fmla="*/ 931 h 1423"/>
                          <a:gd name="T46" fmla="*/ 213 w 325"/>
                          <a:gd name="T47" fmla="*/ 815 h 1423"/>
                          <a:gd name="T48" fmla="*/ 231 w 325"/>
                          <a:gd name="T49" fmla="*/ 739 h 1423"/>
                          <a:gd name="T50" fmla="*/ 259 w 325"/>
                          <a:gd name="T51" fmla="*/ 652 h 1423"/>
                          <a:gd name="T52" fmla="*/ 293 w 325"/>
                          <a:gd name="T53" fmla="*/ 552 h 1423"/>
                          <a:gd name="T54" fmla="*/ 299 w 325"/>
                          <a:gd name="T55" fmla="*/ 492 h 1423"/>
                          <a:gd name="T56" fmla="*/ 311 w 325"/>
                          <a:gd name="T57" fmla="*/ 427 h 1423"/>
                          <a:gd name="T58" fmla="*/ 315 w 325"/>
                          <a:gd name="T59" fmla="*/ 383 h 1423"/>
                          <a:gd name="T60" fmla="*/ 171 w 325"/>
                          <a:gd name="T61" fmla="*/ 351 h 1423"/>
                          <a:gd name="T62" fmla="*/ 325 w 325"/>
                          <a:gd name="T63" fmla="*/ 261 h 1423"/>
                          <a:gd name="T64" fmla="*/ 269 w 325"/>
                          <a:gd name="T65" fmla="*/ 213 h 1423"/>
                          <a:gd name="T66" fmla="*/ 231 w 325"/>
                          <a:gd name="T67" fmla="*/ 166 h 1423"/>
                          <a:gd name="T68" fmla="*/ 183 w 325"/>
                          <a:gd name="T69" fmla="*/ 98 h 1423"/>
                          <a:gd name="T70" fmla="*/ 137 w 325"/>
                          <a:gd name="T71" fmla="*/ 22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5" h="1423">
                            <a:moveTo>
                              <a:pt x="137" y="22"/>
                            </a:moveTo>
                            <a:lnTo>
                              <a:pt x="32" y="0"/>
                            </a:lnTo>
                            <a:lnTo>
                              <a:pt x="14" y="64"/>
                            </a:lnTo>
                            <a:lnTo>
                              <a:pt x="0" y="172"/>
                            </a:lnTo>
                            <a:lnTo>
                              <a:pt x="10" y="353"/>
                            </a:lnTo>
                            <a:lnTo>
                              <a:pt x="20" y="419"/>
                            </a:lnTo>
                            <a:lnTo>
                              <a:pt x="50" y="528"/>
                            </a:lnTo>
                            <a:lnTo>
                              <a:pt x="50" y="652"/>
                            </a:lnTo>
                            <a:lnTo>
                              <a:pt x="56" y="803"/>
                            </a:lnTo>
                            <a:lnTo>
                              <a:pt x="70" y="957"/>
                            </a:lnTo>
                            <a:lnTo>
                              <a:pt x="76" y="1032"/>
                            </a:lnTo>
                            <a:lnTo>
                              <a:pt x="111" y="1154"/>
                            </a:lnTo>
                            <a:lnTo>
                              <a:pt x="137" y="1249"/>
                            </a:lnTo>
                            <a:lnTo>
                              <a:pt x="169" y="1377"/>
                            </a:lnTo>
                            <a:lnTo>
                              <a:pt x="191" y="1423"/>
                            </a:lnTo>
                            <a:lnTo>
                              <a:pt x="287" y="1423"/>
                            </a:lnTo>
                            <a:lnTo>
                              <a:pt x="271" y="1387"/>
                            </a:lnTo>
                            <a:lnTo>
                              <a:pt x="237" y="1293"/>
                            </a:lnTo>
                            <a:lnTo>
                              <a:pt x="217" y="1227"/>
                            </a:lnTo>
                            <a:lnTo>
                              <a:pt x="197" y="1154"/>
                            </a:lnTo>
                            <a:lnTo>
                              <a:pt x="187" y="1078"/>
                            </a:lnTo>
                            <a:lnTo>
                              <a:pt x="187" y="1002"/>
                            </a:lnTo>
                            <a:lnTo>
                              <a:pt x="191" y="931"/>
                            </a:lnTo>
                            <a:lnTo>
                              <a:pt x="213" y="815"/>
                            </a:lnTo>
                            <a:lnTo>
                              <a:pt x="231" y="739"/>
                            </a:lnTo>
                            <a:lnTo>
                              <a:pt x="259" y="652"/>
                            </a:lnTo>
                            <a:lnTo>
                              <a:pt x="293" y="552"/>
                            </a:lnTo>
                            <a:lnTo>
                              <a:pt x="299" y="492"/>
                            </a:lnTo>
                            <a:lnTo>
                              <a:pt x="311" y="427"/>
                            </a:lnTo>
                            <a:lnTo>
                              <a:pt x="315" y="383"/>
                            </a:lnTo>
                            <a:lnTo>
                              <a:pt x="171" y="351"/>
                            </a:lnTo>
                            <a:lnTo>
                              <a:pt x="325" y="261"/>
                            </a:lnTo>
                            <a:lnTo>
                              <a:pt x="269" y="213"/>
                            </a:lnTo>
                            <a:lnTo>
                              <a:pt x="231" y="166"/>
                            </a:lnTo>
                            <a:lnTo>
                              <a:pt x="183" y="98"/>
                            </a:lnTo>
                            <a:lnTo>
                              <a:pt x="137" y="22"/>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24" name="Freeform 28"/>
                      <p:cNvSpPr>
                        <a:spLocks/>
                      </p:cNvSpPr>
                      <p:nvPr/>
                    </p:nvSpPr>
                    <p:spPr bwMode="auto">
                      <a:xfrm>
                        <a:off x="2905" y="2610"/>
                        <a:ext cx="163" cy="711"/>
                      </a:xfrm>
                      <a:custGeom>
                        <a:avLst/>
                        <a:gdLst>
                          <a:gd name="T0" fmla="*/ 137 w 325"/>
                          <a:gd name="T1" fmla="*/ 22 h 1423"/>
                          <a:gd name="T2" fmla="*/ 32 w 325"/>
                          <a:gd name="T3" fmla="*/ 0 h 1423"/>
                          <a:gd name="T4" fmla="*/ 14 w 325"/>
                          <a:gd name="T5" fmla="*/ 64 h 1423"/>
                          <a:gd name="T6" fmla="*/ 0 w 325"/>
                          <a:gd name="T7" fmla="*/ 172 h 1423"/>
                          <a:gd name="T8" fmla="*/ 10 w 325"/>
                          <a:gd name="T9" fmla="*/ 353 h 1423"/>
                          <a:gd name="T10" fmla="*/ 20 w 325"/>
                          <a:gd name="T11" fmla="*/ 419 h 1423"/>
                          <a:gd name="T12" fmla="*/ 50 w 325"/>
                          <a:gd name="T13" fmla="*/ 528 h 1423"/>
                          <a:gd name="T14" fmla="*/ 50 w 325"/>
                          <a:gd name="T15" fmla="*/ 652 h 1423"/>
                          <a:gd name="T16" fmla="*/ 56 w 325"/>
                          <a:gd name="T17" fmla="*/ 803 h 1423"/>
                          <a:gd name="T18" fmla="*/ 70 w 325"/>
                          <a:gd name="T19" fmla="*/ 957 h 1423"/>
                          <a:gd name="T20" fmla="*/ 76 w 325"/>
                          <a:gd name="T21" fmla="*/ 1032 h 1423"/>
                          <a:gd name="T22" fmla="*/ 111 w 325"/>
                          <a:gd name="T23" fmla="*/ 1154 h 1423"/>
                          <a:gd name="T24" fmla="*/ 137 w 325"/>
                          <a:gd name="T25" fmla="*/ 1249 h 1423"/>
                          <a:gd name="T26" fmla="*/ 169 w 325"/>
                          <a:gd name="T27" fmla="*/ 1377 h 1423"/>
                          <a:gd name="T28" fmla="*/ 191 w 325"/>
                          <a:gd name="T29" fmla="*/ 1423 h 1423"/>
                          <a:gd name="T30" fmla="*/ 287 w 325"/>
                          <a:gd name="T31" fmla="*/ 1423 h 1423"/>
                          <a:gd name="T32" fmla="*/ 271 w 325"/>
                          <a:gd name="T33" fmla="*/ 1387 h 1423"/>
                          <a:gd name="T34" fmla="*/ 237 w 325"/>
                          <a:gd name="T35" fmla="*/ 1293 h 1423"/>
                          <a:gd name="T36" fmla="*/ 217 w 325"/>
                          <a:gd name="T37" fmla="*/ 1228 h 1423"/>
                          <a:gd name="T38" fmla="*/ 197 w 325"/>
                          <a:gd name="T39" fmla="*/ 1154 h 1423"/>
                          <a:gd name="T40" fmla="*/ 187 w 325"/>
                          <a:gd name="T41" fmla="*/ 1078 h 1423"/>
                          <a:gd name="T42" fmla="*/ 187 w 325"/>
                          <a:gd name="T43" fmla="*/ 1002 h 1423"/>
                          <a:gd name="T44" fmla="*/ 191 w 325"/>
                          <a:gd name="T45" fmla="*/ 931 h 1423"/>
                          <a:gd name="T46" fmla="*/ 213 w 325"/>
                          <a:gd name="T47" fmla="*/ 815 h 1423"/>
                          <a:gd name="T48" fmla="*/ 231 w 325"/>
                          <a:gd name="T49" fmla="*/ 739 h 1423"/>
                          <a:gd name="T50" fmla="*/ 259 w 325"/>
                          <a:gd name="T51" fmla="*/ 652 h 1423"/>
                          <a:gd name="T52" fmla="*/ 293 w 325"/>
                          <a:gd name="T53" fmla="*/ 552 h 1423"/>
                          <a:gd name="T54" fmla="*/ 299 w 325"/>
                          <a:gd name="T55" fmla="*/ 492 h 1423"/>
                          <a:gd name="T56" fmla="*/ 311 w 325"/>
                          <a:gd name="T57" fmla="*/ 427 h 1423"/>
                          <a:gd name="T58" fmla="*/ 315 w 325"/>
                          <a:gd name="T59" fmla="*/ 383 h 1423"/>
                          <a:gd name="T60" fmla="*/ 171 w 325"/>
                          <a:gd name="T61" fmla="*/ 351 h 1423"/>
                          <a:gd name="T62" fmla="*/ 325 w 325"/>
                          <a:gd name="T63" fmla="*/ 261 h 1423"/>
                          <a:gd name="T64" fmla="*/ 269 w 325"/>
                          <a:gd name="T65" fmla="*/ 213 h 1423"/>
                          <a:gd name="T66" fmla="*/ 231 w 325"/>
                          <a:gd name="T67" fmla="*/ 166 h 1423"/>
                          <a:gd name="T68" fmla="*/ 183 w 325"/>
                          <a:gd name="T69" fmla="*/ 98 h 1423"/>
                          <a:gd name="T70" fmla="*/ 137 w 325"/>
                          <a:gd name="T71" fmla="*/ 22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5" h="1423">
                            <a:moveTo>
                              <a:pt x="137" y="22"/>
                            </a:moveTo>
                            <a:lnTo>
                              <a:pt x="32" y="0"/>
                            </a:lnTo>
                            <a:lnTo>
                              <a:pt x="14" y="64"/>
                            </a:lnTo>
                            <a:lnTo>
                              <a:pt x="0" y="172"/>
                            </a:lnTo>
                            <a:lnTo>
                              <a:pt x="10" y="353"/>
                            </a:lnTo>
                            <a:lnTo>
                              <a:pt x="20" y="419"/>
                            </a:lnTo>
                            <a:lnTo>
                              <a:pt x="50" y="528"/>
                            </a:lnTo>
                            <a:lnTo>
                              <a:pt x="50" y="652"/>
                            </a:lnTo>
                            <a:lnTo>
                              <a:pt x="56" y="803"/>
                            </a:lnTo>
                            <a:lnTo>
                              <a:pt x="70" y="957"/>
                            </a:lnTo>
                            <a:lnTo>
                              <a:pt x="76" y="1032"/>
                            </a:lnTo>
                            <a:lnTo>
                              <a:pt x="111" y="1154"/>
                            </a:lnTo>
                            <a:lnTo>
                              <a:pt x="137" y="1249"/>
                            </a:lnTo>
                            <a:lnTo>
                              <a:pt x="169" y="1377"/>
                            </a:lnTo>
                            <a:lnTo>
                              <a:pt x="191" y="1423"/>
                            </a:lnTo>
                            <a:lnTo>
                              <a:pt x="287" y="1423"/>
                            </a:lnTo>
                            <a:lnTo>
                              <a:pt x="271" y="1387"/>
                            </a:lnTo>
                            <a:lnTo>
                              <a:pt x="237" y="1293"/>
                            </a:lnTo>
                            <a:lnTo>
                              <a:pt x="217" y="1228"/>
                            </a:lnTo>
                            <a:lnTo>
                              <a:pt x="197" y="1154"/>
                            </a:lnTo>
                            <a:lnTo>
                              <a:pt x="187" y="1078"/>
                            </a:lnTo>
                            <a:lnTo>
                              <a:pt x="187" y="1002"/>
                            </a:lnTo>
                            <a:lnTo>
                              <a:pt x="191" y="931"/>
                            </a:lnTo>
                            <a:lnTo>
                              <a:pt x="213" y="815"/>
                            </a:lnTo>
                            <a:lnTo>
                              <a:pt x="231" y="739"/>
                            </a:lnTo>
                            <a:lnTo>
                              <a:pt x="259" y="652"/>
                            </a:lnTo>
                            <a:lnTo>
                              <a:pt x="293" y="552"/>
                            </a:lnTo>
                            <a:lnTo>
                              <a:pt x="299" y="492"/>
                            </a:lnTo>
                            <a:lnTo>
                              <a:pt x="311" y="427"/>
                            </a:lnTo>
                            <a:lnTo>
                              <a:pt x="315" y="383"/>
                            </a:lnTo>
                            <a:lnTo>
                              <a:pt x="171" y="351"/>
                            </a:lnTo>
                            <a:lnTo>
                              <a:pt x="325" y="261"/>
                            </a:lnTo>
                            <a:lnTo>
                              <a:pt x="269" y="213"/>
                            </a:lnTo>
                            <a:lnTo>
                              <a:pt x="231" y="166"/>
                            </a:lnTo>
                            <a:lnTo>
                              <a:pt x="183" y="98"/>
                            </a:lnTo>
                            <a:lnTo>
                              <a:pt x="137" y="22"/>
                            </a:lnTo>
                            <a:close/>
                          </a:path>
                        </a:pathLst>
                      </a:custGeom>
                      <a:solidFill>
                        <a:srgbClr val="7F7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grpSp>
          <p:grpSp>
            <p:nvGrpSpPr>
              <p:cNvPr id="362525" name="Group 29"/>
              <p:cNvGrpSpPr>
                <a:grpSpLocks/>
              </p:cNvGrpSpPr>
              <p:nvPr/>
            </p:nvGrpSpPr>
            <p:grpSpPr bwMode="auto">
              <a:xfrm>
                <a:off x="2609" y="2281"/>
                <a:ext cx="373" cy="476"/>
                <a:chOff x="2609" y="2281"/>
                <a:chExt cx="373" cy="476"/>
              </a:xfrm>
            </p:grpSpPr>
            <p:sp>
              <p:nvSpPr>
                <p:cNvPr id="362526" name="Freeform 30"/>
                <p:cNvSpPr>
                  <a:spLocks/>
                </p:cNvSpPr>
                <p:nvPr/>
              </p:nvSpPr>
              <p:spPr bwMode="auto">
                <a:xfrm>
                  <a:off x="2622" y="2296"/>
                  <a:ext cx="360" cy="461"/>
                </a:xfrm>
                <a:custGeom>
                  <a:avLst/>
                  <a:gdLst>
                    <a:gd name="T0" fmla="*/ 6 w 720"/>
                    <a:gd name="T1" fmla="*/ 474 h 920"/>
                    <a:gd name="T2" fmla="*/ 4 w 720"/>
                    <a:gd name="T3" fmla="*/ 534 h 920"/>
                    <a:gd name="T4" fmla="*/ 40 w 720"/>
                    <a:gd name="T5" fmla="*/ 623 h 920"/>
                    <a:gd name="T6" fmla="*/ 114 w 720"/>
                    <a:gd name="T7" fmla="*/ 685 h 920"/>
                    <a:gd name="T8" fmla="*/ 173 w 720"/>
                    <a:gd name="T9" fmla="*/ 713 h 920"/>
                    <a:gd name="T10" fmla="*/ 203 w 720"/>
                    <a:gd name="T11" fmla="*/ 715 h 920"/>
                    <a:gd name="T12" fmla="*/ 217 w 720"/>
                    <a:gd name="T13" fmla="*/ 763 h 920"/>
                    <a:gd name="T14" fmla="*/ 241 w 720"/>
                    <a:gd name="T15" fmla="*/ 799 h 920"/>
                    <a:gd name="T16" fmla="*/ 283 w 720"/>
                    <a:gd name="T17" fmla="*/ 834 h 920"/>
                    <a:gd name="T18" fmla="*/ 357 w 720"/>
                    <a:gd name="T19" fmla="*/ 894 h 920"/>
                    <a:gd name="T20" fmla="*/ 397 w 720"/>
                    <a:gd name="T21" fmla="*/ 918 h 920"/>
                    <a:gd name="T22" fmla="*/ 451 w 720"/>
                    <a:gd name="T23" fmla="*/ 918 h 920"/>
                    <a:gd name="T24" fmla="*/ 495 w 720"/>
                    <a:gd name="T25" fmla="*/ 904 h 920"/>
                    <a:gd name="T26" fmla="*/ 547 w 720"/>
                    <a:gd name="T27" fmla="*/ 874 h 920"/>
                    <a:gd name="T28" fmla="*/ 607 w 720"/>
                    <a:gd name="T29" fmla="*/ 852 h 920"/>
                    <a:gd name="T30" fmla="*/ 665 w 720"/>
                    <a:gd name="T31" fmla="*/ 781 h 920"/>
                    <a:gd name="T32" fmla="*/ 708 w 720"/>
                    <a:gd name="T33" fmla="*/ 713 h 920"/>
                    <a:gd name="T34" fmla="*/ 720 w 720"/>
                    <a:gd name="T35" fmla="*/ 611 h 920"/>
                    <a:gd name="T36" fmla="*/ 700 w 720"/>
                    <a:gd name="T37" fmla="*/ 526 h 920"/>
                    <a:gd name="T38" fmla="*/ 690 w 720"/>
                    <a:gd name="T39" fmla="*/ 436 h 920"/>
                    <a:gd name="T40" fmla="*/ 655 w 720"/>
                    <a:gd name="T41" fmla="*/ 322 h 920"/>
                    <a:gd name="T42" fmla="*/ 625 w 720"/>
                    <a:gd name="T43" fmla="*/ 259 h 920"/>
                    <a:gd name="T44" fmla="*/ 569 w 720"/>
                    <a:gd name="T45" fmla="*/ 149 h 920"/>
                    <a:gd name="T46" fmla="*/ 497 w 720"/>
                    <a:gd name="T47" fmla="*/ 61 h 920"/>
                    <a:gd name="T48" fmla="*/ 399 w 720"/>
                    <a:gd name="T49" fmla="*/ 8 h 920"/>
                    <a:gd name="T50" fmla="*/ 309 w 720"/>
                    <a:gd name="T51" fmla="*/ 0 h 920"/>
                    <a:gd name="T52" fmla="*/ 243 w 720"/>
                    <a:gd name="T53" fmla="*/ 12 h 920"/>
                    <a:gd name="T54" fmla="*/ 142 w 720"/>
                    <a:gd name="T55" fmla="*/ 53 h 920"/>
                    <a:gd name="T56" fmla="*/ 60 w 720"/>
                    <a:gd name="T57" fmla="*/ 113 h 920"/>
                    <a:gd name="T58" fmla="*/ 22 w 720"/>
                    <a:gd name="T59" fmla="*/ 187 h 920"/>
                    <a:gd name="T60" fmla="*/ 6 w 720"/>
                    <a:gd name="T61" fmla="*/ 322 h 920"/>
                    <a:gd name="T62" fmla="*/ 24 w 720"/>
                    <a:gd name="T63" fmla="*/ 466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0" h="920">
                      <a:moveTo>
                        <a:pt x="24" y="466"/>
                      </a:moveTo>
                      <a:lnTo>
                        <a:pt x="6" y="474"/>
                      </a:lnTo>
                      <a:lnTo>
                        <a:pt x="0" y="492"/>
                      </a:lnTo>
                      <a:lnTo>
                        <a:pt x="4" y="534"/>
                      </a:lnTo>
                      <a:lnTo>
                        <a:pt x="22" y="589"/>
                      </a:lnTo>
                      <a:lnTo>
                        <a:pt x="40" y="623"/>
                      </a:lnTo>
                      <a:lnTo>
                        <a:pt x="72" y="655"/>
                      </a:lnTo>
                      <a:lnTo>
                        <a:pt x="114" y="685"/>
                      </a:lnTo>
                      <a:lnTo>
                        <a:pt x="142" y="701"/>
                      </a:lnTo>
                      <a:lnTo>
                        <a:pt x="173" y="713"/>
                      </a:lnTo>
                      <a:lnTo>
                        <a:pt x="191" y="711"/>
                      </a:lnTo>
                      <a:lnTo>
                        <a:pt x="203" y="715"/>
                      </a:lnTo>
                      <a:lnTo>
                        <a:pt x="209" y="739"/>
                      </a:lnTo>
                      <a:lnTo>
                        <a:pt x="217" y="763"/>
                      </a:lnTo>
                      <a:lnTo>
                        <a:pt x="227" y="785"/>
                      </a:lnTo>
                      <a:lnTo>
                        <a:pt x="241" y="799"/>
                      </a:lnTo>
                      <a:lnTo>
                        <a:pt x="257" y="815"/>
                      </a:lnTo>
                      <a:lnTo>
                        <a:pt x="283" y="834"/>
                      </a:lnTo>
                      <a:lnTo>
                        <a:pt x="315" y="852"/>
                      </a:lnTo>
                      <a:lnTo>
                        <a:pt x="357" y="894"/>
                      </a:lnTo>
                      <a:lnTo>
                        <a:pt x="379" y="910"/>
                      </a:lnTo>
                      <a:lnTo>
                        <a:pt x="397" y="918"/>
                      </a:lnTo>
                      <a:lnTo>
                        <a:pt x="427" y="920"/>
                      </a:lnTo>
                      <a:lnTo>
                        <a:pt x="451" y="918"/>
                      </a:lnTo>
                      <a:lnTo>
                        <a:pt x="475" y="912"/>
                      </a:lnTo>
                      <a:lnTo>
                        <a:pt x="495" y="904"/>
                      </a:lnTo>
                      <a:lnTo>
                        <a:pt x="523" y="888"/>
                      </a:lnTo>
                      <a:lnTo>
                        <a:pt x="547" y="874"/>
                      </a:lnTo>
                      <a:lnTo>
                        <a:pt x="571" y="852"/>
                      </a:lnTo>
                      <a:lnTo>
                        <a:pt x="607" y="852"/>
                      </a:lnTo>
                      <a:lnTo>
                        <a:pt x="637" y="832"/>
                      </a:lnTo>
                      <a:lnTo>
                        <a:pt x="665" y="781"/>
                      </a:lnTo>
                      <a:lnTo>
                        <a:pt x="688" y="751"/>
                      </a:lnTo>
                      <a:lnTo>
                        <a:pt x="708" y="713"/>
                      </a:lnTo>
                      <a:lnTo>
                        <a:pt x="718" y="659"/>
                      </a:lnTo>
                      <a:lnTo>
                        <a:pt x="720" y="611"/>
                      </a:lnTo>
                      <a:lnTo>
                        <a:pt x="714" y="562"/>
                      </a:lnTo>
                      <a:lnTo>
                        <a:pt x="700" y="526"/>
                      </a:lnTo>
                      <a:lnTo>
                        <a:pt x="694" y="490"/>
                      </a:lnTo>
                      <a:lnTo>
                        <a:pt x="690" y="436"/>
                      </a:lnTo>
                      <a:lnTo>
                        <a:pt x="676" y="372"/>
                      </a:lnTo>
                      <a:lnTo>
                        <a:pt x="655" y="322"/>
                      </a:lnTo>
                      <a:lnTo>
                        <a:pt x="635" y="293"/>
                      </a:lnTo>
                      <a:lnTo>
                        <a:pt x="625" y="259"/>
                      </a:lnTo>
                      <a:lnTo>
                        <a:pt x="601" y="205"/>
                      </a:lnTo>
                      <a:lnTo>
                        <a:pt x="569" y="149"/>
                      </a:lnTo>
                      <a:lnTo>
                        <a:pt x="533" y="101"/>
                      </a:lnTo>
                      <a:lnTo>
                        <a:pt x="497" y="61"/>
                      </a:lnTo>
                      <a:lnTo>
                        <a:pt x="451" y="30"/>
                      </a:lnTo>
                      <a:lnTo>
                        <a:pt x="399" y="8"/>
                      </a:lnTo>
                      <a:lnTo>
                        <a:pt x="351" y="0"/>
                      </a:lnTo>
                      <a:lnTo>
                        <a:pt x="309" y="0"/>
                      </a:lnTo>
                      <a:lnTo>
                        <a:pt x="245" y="8"/>
                      </a:lnTo>
                      <a:lnTo>
                        <a:pt x="243" y="12"/>
                      </a:lnTo>
                      <a:lnTo>
                        <a:pt x="197" y="26"/>
                      </a:lnTo>
                      <a:lnTo>
                        <a:pt x="142" y="53"/>
                      </a:lnTo>
                      <a:lnTo>
                        <a:pt x="90" y="83"/>
                      </a:lnTo>
                      <a:lnTo>
                        <a:pt x="60" y="113"/>
                      </a:lnTo>
                      <a:lnTo>
                        <a:pt x="36" y="145"/>
                      </a:lnTo>
                      <a:lnTo>
                        <a:pt x="22" y="187"/>
                      </a:lnTo>
                      <a:lnTo>
                        <a:pt x="6" y="259"/>
                      </a:lnTo>
                      <a:lnTo>
                        <a:pt x="6" y="322"/>
                      </a:lnTo>
                      <a:lnTo>
                        <a:pt x="12" y="388"/>
                      </a:lnTo>
                      <a:lnTo>
                        <a:pt x="24" y="466"/>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2527" name="Group 31"/>
                <p:cNvGrpSpPr>
                  <a:grpSpLocks/>
                </p:cNvGrpSpPr>
                <p:nvPr/>
              </p:nvGrpSpPr>
              <p:grpSpPr bwMode="auto">
                <a:xfrm>
                  <a:off x="2675" y="2440"/>
                  <a:ext cx="285" cy="282"/>
                  <a:chOff x="2675" y="2440"/>
                  <a:chExt cx="285" cy="282"/>
                </a:xfrm>
              </p:grpSpPr>
              <p:grpSp>
                <p:nvGrpSpPr>
                  <p:cNvPr id="362528" name="Group 32"/>
                  <p:cNvGrpSpPr>
                    <a:grpSpLocks/>
                  </p:cNvGrpSpPr>
                  <p:nvPr/>
                </p:nvGrpSpPr>
                <p:grpSpPr bwMode="auto">
                  <a:xfrm>
                    <a:off x="2675" y="2440"/>
                    <a:ext cx="285" cy="282"/>
                    <a:chOff x="2675" y="2440"/>
                    <a:chExt cx="285" cy="282"/>
                  </a:xfrm>
                </p:grpSpPr>
                <p:sp>
                  <p:nvSpPr>
                    <p:cNvPr id="362529" name="Freeform 33"/>
                    <p:cNvSpPr>
                      <a:spLocks/>
                    </p:cNvSpPr>
                    <p:nvPr/>
                  </p:nvSpPr>
                  <p:spPr bwMode="auto">
                    <a:xfrm>
                      <a:off x="2860" y="2440"/>
                      <a:ext cx="79" cy="131"/>
                    </a:xfrm>
                    <a:custGeom>
                      <a:avLst/>
                      <a:gdLst>
                        <a:gd name="T0" fmla="*/ 104 w 158"/>
                        <a:gd name="T1" fmla="*/ 0 h 263"/>
                        <a:gd name="T2" fmla="*/ 104 w 158"/>
                        <a:gd name="T3" fmla="*/ 20 h 263"/>
                        <a:gd name="T4" fmla="*/ 100 w 158"/>
                        <a:gd name="T5" fmla="*/ 35 h 263"/>
                        <a:gd name="T6" fmla="*/ 88 w 158"/>
                        <a:gd name="T7" fmla="*/ 43 h 263"/>
                        <a:gd name="T8" fmla="*/ 68 w 158"/>
                        <a:gd name="T9" fmla="*/ 61 h 263"/>
                        <a:gd name="T10" fmla="*/ 46 w 158"/>
                        <a:gd name="T11" fmla="*/ 83 h 263"/>
                        <a:gd name="T12" fmla="*/ 146 w 158"/>
                        <a:gd name="T13" fmla="*/ 63 h 263"/>
                        <a:gd name="T14" fmla="*/ 156 w 158"/>
                        <a:gd name="T15" fmla="*/ 67 h 263"/>
                        <a:gd name="T16" fmla="*/ 136 w 158"/>
                        <a:gd name="T17" fmla="*/ 77 h 263"/>
                        <a:gd name="T18" fmla="*/ 122 w 158"/>
                        <a:gd name="T19" fmla="*/ 91 h 263"/>
                        <a:gd name="T20" fmla="*/ 108 w 158"/>
                        <a:gd name="T21" fmla="*/ 103 h 263"/>
                        <a:gd name="T22" fmla="*/ 96 w 158"/>
                        <a:gd name="T23" fmla="*/ 109 h 263"/>
                        <a:gd name="T24" fmla="*/ 78 w 158"/>
                        <a:gd name="T25" fmla="*/ 109 h 263"/>
                        <a:gd name="T26" fmla="*/ 50 w 158"/>
                        <a:gd name="T27" fmla="*/ 107 h 263"/>
                        <a:gd name="T28" fmla="*/ 80 w 158"/>
                        <a:gd name="T29" fmla="*/ 115 h 263"/>
                        <a:gd name="T30" fmla="*/ 90 w 158"/>
                        <a:gd name="T31" fmla="*/ 121 h 263"/>
                        <a:gd name="T32" fmla="*/ 110 w 158"/>
                        <a:gd name="T33" fmla="*/ 121 h 263"/>
                        <a:gd name="T34" fmla="*/ 126 w 158"/>
                        <a:gd name="T35" fmla="*/ 115 h 263"/>
                        <a:gd name="T36" fmla="*/ 144 w 158"/>
                        <a:gd name="T37" fmla="*/ 105 h 263"/>
                        <a:gd name="T38" fmla="*/ 158 w 158"/>
                        <a:gd name="T39" fmla="*/ 91 h 263"/>
                        <a:gd name="T40" fmla="*/ 124 w 158"/>
                        <a:gd name="T41" fmla="*/ 125 h 263"/>
                        <a:gd name="T42" fmla="*/ 106 w 158"/>
                        <a:gd name="T43" fmla="*/ 129 h 263"/>
                        <a:gd name="T44" fmla="*/ 90 w 158"/>
                        <a:gd name="T45" fmla="*/ 129 h 263"/>
                        <a:gd name="T46" fmla="*/ 76 w 158"/>
                        <a:gd name="T47" fmla="*/ 125 h 263"/>
                        <a:gd name="T48" fmla="*/ 64 w 158"/>
                        <a:gd name="T49" fmla="*/ 121 h 263"/>
                        <a:gd name="T50" fmla="*/ 52 w 158"/>
                        <a:gd name="T51" fmla="*/ 121 h 263"/>
                        <a:gd name="T52" fmla="*/ 40 w 158"/>
                        <a:gd name="T53" fmla="*/ 121 h 263"/>
                        <a:gd name="T54" fmla="*/ 48 w 158"/>
                        <a:gd name="T55" fmla="*/ 157 h 263"/>
                        <a:gd name="T56" fmla="*/ 62 w 158"/>
                        <a:gd name="T57" fmla="*/ 181 h 263"/>
                        <a:gd name="T58" fmla="*/ 74 w 158"/>
                        <a:gd name="T59" fmla="*/ 193 h 263"/>
                        <a:gd name="T60" fmla="*/ 86 w 158"/>
                        <a:gd name="T61" fmla="*/ 203 h 263"/>
                        <a:gd name="T62" fmla="*/ 96 w 158"/>
                        <a:gd name="T63" fmla="*/ 215 h 263"/>
                        <a:gd name="T64" fmla="*/ 102 w 158"/>
                        <a:gd name="T65" fmla="*/ 229 h 263"/>
                        <a:gd name="T66" fmla="*/ 104 w 158"/>
                        <a:gd name="T67" fmla="*/ 249 h 263"/>
                        <a:gd name="T68" fmla="*/ 96 w 158"/>
                        <a:gd name="T69" fmla="*/ 263 h 263"/>
                        <a:gd name="T70" fmla="*/ 92 w 158"/>
                        <a:gd name="T71" fmla="*/ 233 h 263"/>
                        <a:gd name="T72" fmla="*/ 86 w 158"/>
                        <a:gd name="T73" fmla="*/ 217 h 263"/>
                        <a:gd name="T74" fmla="*/ 74 w 158"/>
                        <a:gd name="T75" fmla="*/ 211 h 263"/>
                        <a:gd name="T76" fmla="*/ 56 w 158"/>
                        <a:gd name="T77" fmla="*/ 203 h 263"/>
                        <a:gd name="T78" fmla="*/ 44 w 158"/>
                        <a:gd name="T79" fmla="*/ 197 h 263"/>
                        <a:gd name="T80" fmla="*/ 32 w 158"/>
                        <a:gd name="T81" fmla="*/ 187 h 263"/>
                        <a:gd name="T82" fmla="*/ 18 w 158"/>
                        <a:gd name="T83" fmla="*/ 173 h 263"/>
                        <a:gd name="T84" fmla="*/ 8 w 158"/>
                        <a:gd name="T85" fmla="*/ 157 h 263"/>
                        <a:gd name="T86" fmla="*/ 2 w 158"/>
                        <a:gd name="T87" fmla="*/ 139 h 263"/>
                        <a:gd name="T88" fmla="*/ 0 w 158"/>
                        <a:gd name="T89" fmla="*/ 117 h 263"/>
                        <a:gd name="T90" fmla="*/ 2 w 158"/>
                        <a:gd name="T91" fmla="*/ 97 h 263"/>
                        <a:gd name="T92" fmla="*/ 8 w 158"/>
                        <a:gd name="T93" fmla="*/ 73 h 263"/>
                        <a:gd name="T94" fmla="*/ 104 w 158"/>
                        <a:gd name="T95"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8" h="263">
                          <a:moveTo>
                            <a:pt x="104" y="0"/>
                          </a:moveTo>
                          <a:lnTo>
                            <a:pt x="104" y="20"/>
                          </a:lnTo>
                          <a:lnTo>
                            <a:pt x="100" y="35"/>
                          </a:lnTo>
                          <a:lnTo>
                            <a:pt x="88" y="43"/>
                          </a:lnTo>
                          <a:lnTo>
                            <a:pt x="68" y="61"/>
                          </a:lnTo>
                          <a:lnTo>
                            <a:pt x="46" y="83"/>
                          </a:lnTo>
                          <a:lnTo>
                            <a:pt x="146" y="63"/>
                          </a:lnTo>
                          <a:lnTo>
                            <a:pt x="156" y="67"/>
                          </a:lnTo>
                          <a:lnTo>
                            <a:pt x="136" y="77"/>
                          </a:lnTo>
                          <a:lnTo>
                            <a:pt x="122" y="91"/>
                          </a:lnTo>
                          <a:lnTo>
                            <a:pt x="108" y="103"/>
                          </a:lnTo>
                          <a:lnTo>
                            <a:pt x="96" y="109"/>
                          </a:lnTo>
                          <a:lnTo>
                            <a:pt x="78" y="109"/>
                          </a:lnTo>
                          <a:lnTo>
                            <a:pt x="50" y="107"/>
                          </a:lnTo>
                          <a:lnTo>
                            <a:pt x="80" y="115"/>
                          </a:lnTo>
                          <a:lnTo>
                            <a:pt x="90" y="121"/>
                          </a:lnTo>
                          <a:lnTo>
                            <a:pt x="110" y="121"/>
                          </a:lnTo>
                          <a:lnTo>
                            <a:pt x="126" y="115"/>
                          </a:lnTo>
                          <a:lnTo>
                            <a:pt x="144" y="105"/>
                          </a:lnTo>
                          <a:lnTo>
                            <a:pt x="158" y="91"/>
                          </a:lnTo>
                          <a:lnTo>
                            <a:pt x="124" y="125"/>
                          </a:lnTo>
                          <a:lnTo>
                            <a:pt x="106" y="129"/>
                          </a:lnTo>
                          <a:lnTo>
                            <a:pt x="90" y="129"/>
                          </a:lnTo>
                          <a:lnTo>
                            <a:pt x="76" y="125"/>
                          </a:lnTo>
                          <a:lnTo>
                            <a:pt x="64" y="121"/>
                          </a:lnTo>
                          <a:lnTo>
                            <a:pt x="52" y="121"/>
                          </a:lnTo>
                          <a:lnTo>
                            <a:pt x="40" y="121"/>
                          </a:lnTo>
                          <a:lnTo>
                            <a:pt x="48" y="157"/>
                          </a:lnTo>
                          <a:lnTo>
                            <a:pt x="62" y="181"/>
                          </a:lnTo>
                          <a:lnTo>
                            <a:pt x="74" y="193"/>
                          </a:lnTo>
                          <a:lnTo>
                            <a:pt x="86" y="203"/>
                          </a:lnTo>
                          <a:lnTo>
                            <a:pt x="96" y="215"/>
                          </a:lnTo>
                          <a:lnTo>
                            <a:pt x="102" y="229"/>
                          </a:lnTo>
                          <a:lnTo>
                            <a:pt x="104" y="249"/>
                          </a:lnTo>
                          <a:lnTo>
                            <a:pt x="96" y="263"/>
                          </a:lnTo>
                          <a:lnTo>
                            <a:pt x="92" y="233"/>
                          </a:lnTo>
                          <a:lnTo>
                            <a:pt x="86" y="217"/>
                          </a:lnTo>
                          <a:lnTo>
                            <a:pt x="74" y="211"/>
                          </a:lnTo>
                          <a:lnTo>
                            <a:pt x="56" y="203"/>
                          </a:lnTo>
                          <a:lnTo>
                            <a:pt x="44" y="197"/>
                          </a:lnTo>
                          <a:lnTo>
                            <a:pt x="32" y="187"/>
                          </a:lnTo>
                          <a:lnTo>
                            <a:pt x="18" y="173"/>
                          </a:lnTo>
                          <a:lnTo>
                            <a:pt x="8" y="157"/>
                          </a:lnTo>
                          <a:lnTo>
                            <a:pt x="2" y="139"/>
                          </a:lnTo>
                          <a:lnTo>
                            <a:pt x="0" y="117"/>
                          </a:lnTo>
                          <a:lnTo>
                            <a:pt x="2" y="97"/>
                          </a:lnTo>
                          <a:lnTo>
                            <a:pt x="8" y="73"/>
                          </a:lnTo>
                          <a:lnTo>
                            <a:pt x="104"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2530" name="Group 34"/>
                    <p:cNvGrpSpPr>
                      <a:grpSpLocks/>
                    </p:cNvGrpSpPr>
                    <p:nvPr/>
                  </p:nvGrpSpPr>
                  <p:grpSpPr bwMode="auto">
                    <a:xfrm>
                      <a:off x="2675" y="2527"/>
                      <a:ext cx="285" cy="195"/>
                      <a:chOff x="2675" y="2527"/>
                      <a:chExt cx="285" cy="195"/>
                    </a:xfrm>
                  </p:grpSpPr>
                  <p:sp>
                    <p:nvSpPr>
                      <p:cNvPr id="362531" name="Freeform 35"/>
                      <p:cNvSpPr>
                        <a:spLocks/>
                      </p:cNvSpPr>
                      <p:nvPr/>
                    </p:nvSpPr>
                    <p:spPr bwMode="auto">
                      <a:xfrm>
                        <a:off x="2675" y="2527"/>
                        <a:ext cx="232" cy="195"/>
                      </a:xfrm>
                      <a:custGeom>
                        <a:avLst/>
                        <a:gdLst>
                          <a:gd name="T0" fmla="*/ 20 w 465"/>
                          <a:gd name="T1" fmla="*/ 0 h 388"/>
                          <a:gd name="T2" fmla="*/ 26 w 465"/>
                          <a:gd name="T3" fmla="*/ 38 h 388"/>
                          <a:gd name="T4" fmla="*/ 42 w 465"/>
                          <a:gd name="T5" fmla="*/ 72 h 388"/>
                          <a:gd name="T6" fmla="*/ 71 w 465"/>
                          <a:gd name="T7" fmla="*/ 107 h 388"/>
                          <a:gd name="T8" fmla="*/ 89 w 465"/>
                          <a:gd name="T9" fmla="*/ 125 h 388"/>
                          <a:gd name="T10" fmla="*/ 111 w 465"/>
                          <a:gd name="T11" fmla="*/ 139 h 388"/>
                          <a:gd name="T12" fmla="*/ 141 w 465"/>
                          <a:gd name="T13" fmla="*/ 139 h 388"/>
                          <a:gd name="T14" fmla="*/ 183 w 465"/>
                          <a:gd name="T15" fmla="*/ 133 h 388"/>
                          <a:gd name="T16" fmla="*/ 223 w 465"/>
                          <a:gd name="T17" fmla="*/ 133 h 388"/>
                          <a:gd name="T18" fmla="*/ 245 w 465"/>
                          <a:gd name="T19" fmla="*/ 125 h 388"/>
                          <a:gd name="T20" fmla="*/ 265 w 465"/>
                          <a:gd name="T21" fmla="*/ 127 h 388"/>
                          <a:gd name="T22" fmla="*/ 263 w 465"/>
                          <a:gd name="T23" fmla="*/ 153 h 388"/>
                          <a:gd name="T24" fmla="*/ 269 w 465"/>
                          <a:gd name="T25" fmla="*/ 181 h 388"/>
                          <a:gd name="T26" fmla="*/ 249 w 465"/>
                          <a:gd name="T27" fmla="*/ 183 h 388"/>
                          <a:gd name="T28" fmla="*/ 225 w 465"/>
                          <a:gd name="T29" fmla="*/ 187 h 388"/>
                          <a:gd name="T30" fmla="*/ 223 w 465"/>
                          <a:gd name="T31" fmla="*/ 207 h 388"/>
                          <a:gd name="T32" fmla="*/ 227 w 465"/>
                          <a:gd name="T33" fmla="*/ 231 h 388"/>
                          <a:gd name="T34" fmla="*/ 235 w 465"/>
                          <a:gd name="T35" fmla="*/ 257 h 388"/>
                          <a:gd name="T36" fmla="*/ 253 w 465"/>
                          <a:gd name="T37" fmla="*/ 277 h 388"/>
                          <a:gd name="T38" fmla="*/ 279 w 465"/>
                          <a:gd name="T39" fmla="*/ 285 h 388"/>
                          <a:gd name="T40" fmla="*/ 313 w 465"/>
                          <a:gd name="T41" fmla="*/ 283 h 388"/>
                          <a:gd name="T42" fmla="*/ 331 w 465"/>
                          <a:gd name="T43" fmla="*/ 283 h 388"/>
                          <a:gd name="T44" fmla="*/ 349 w 465"/>
                          <a:gd name="T45" fmla="*/ 301 h 388"/>
                          <a:gd name="T46" fmla="*/ 371 w 465"/>
                          <a:gd name="T47" fmla="*/ 319 h 388"/>
                          <a:gd name="T48" fmla="*/ 399 w 465"/>
                          <a:gd name="T49" fmla="*/ 329 h 388"/>
                          <a:gd name="T50" fmla="*/ 427 w 465"/>
                          <a:gd name="T51" fmla="*/ 329 h 388"/>
                          <a:gd name="T52" fmla="*/ 441 w 465"/>
                          <a:gd name="T53" fmla="*/ 327 h 388"/>
                          <a:gd name="T54" fmla="*/ 453 w 465"/>
                          <a:gd name="T55" fmla="*/ 349 h 388"/>
                          <a:gd name="T56" fmla="*/ 465 w 465"/>
                          <a:gd name="T57" fmla="*/ 364 h 388"/>
                          <a:gd name="T58" fmla="*/ 443 w 465"/>
                          <a:gd name="T59" fmla="*/ 378 h 388"/>
                          <a:gd name="T60" fmla="*/ 419 w 465"/>
                          <a:gd name="T61" fmla="*/ 388 h 388"/>
                          <a:gd name="T62" fmla="*/ 387 w 465"/>
                          <a:gd name="T63" fmla="*/ 388 h 388"/>
                          <a:gd name="T64" fmla="*/ 355 w 465"/>
                          <a:gd name="T65" fmla="*/ 388 h 388"/>
                          <a:gd name="T66" fmla="*/ 351 w 465"/>
                          <a:gd name="T67" fmla="*/ 388 h 388"/>
                          <a:gd name="T68" fmla="*/ 295 w 465"/>
                          <a:gd name="T69" fmla="*/ 380 h 388"/>
                          <a:gd name="T70" fmla="*/ 265 w 465"/>
                          <a:gd name="T71" fmla="*/ 370 h 388"/>
                          <a:gd name="T72" fmla="*/ 227 w 465"/>
                          <a:gd name="T73" fmla="*/ 347 h 388"/>
                          <a:gd name="T74" fmla="*/ 179 w 465"/>
                          <a:gd name="T75" fmla="*/ 301 h 388"/>
                          <a:gd name="T76" fmla="*/ 111 w 465"/>
                          <a:gd name="T77" fmla="*/ 241 h 388"/>
                          <a:gd name="T78" fmla="*/ 47 w 465"/>
                          <a:gd name="T79" fmla="*/ 175 h 388"/>
                          <a:gd name="T80" fmla="*/ 20 w 465"/>
                          <a:gd name="T81" fmla="*/ 139 h 388"/>
                          <a:gd name="T82" fmla="*/ 2 w 465"/>
                          <a:gd name="T83" fmla="*/ 104 h 388"/>
                          <a:gd name="T84" fmla="*/ 0 w 465"/>
                          <a:gd name="T85" fmla="*/ 76 h 388"/>
                          <a:gd name="T86" fmla="*/ 20 w 465"/>
                          <a:gd name="T87"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5" h="388">
                            <a:moveTo>
                              <a:pt x="20" y="0"/>
                            </a:moveTo>
                            <a:lnTo>
                              <a:pt x="26" y="38"/>
                            </a:lnTo>
                            <a:lnTo>
                              <a:pt x="42" y="72"/>
                            </a:lnTo>
                            <a:lnTo>
                              <a:pt x="71" y="107"/>
                            </a:lnTo>
                            <a:lnTo>
                              <a:pt x="89" y="125"/>
                            </a:lnTo>
                            <a:lnTo>
                              <a:pt x="111" y="139"/>
                            </a:lnTo>
                            <a:lnTo>
                              <a:pt x="141" y="139"/>
                            </a:lnTo>
                            <a:lnTo>
                              <a:pt x="183" y="133"/>
                            </a:lnTo>
                            <a:lnTo>
                              <a:pt x="223" y="133"/>
                            </a:lnTo>
                            <a:lnTo>
                              <a:pt x="245" y="125"/>
                            </a:lnTo>
                            <a:lnTo>
                              <a:pt x="265" y="127"/>
                            </a:lnTo>
                            <a:lnTo>
                              <a:pt x="263" y="153"/>
                            </a:lnTo>
                            <a:lnTo>
                              <a:pt x="269" y="181"/>
                            </a:lnTo>
                            <a:lnTo>
                              <a:pt x="249" y="183"/>
                            </a:lnTo>
                            <a:lnTo>
                              <a:pt x="225" y="187"/>
                            </a:lnTo>
                            <a:lnTo>
                              <a:pt x="223" y="207"/>
                            </a:lnTo>
                            <a:lnTo>
                              <a:pt x="227" y="231"/>
                            </a:lnTo>
                            <a:lnTo>
                              <a:pt x="235" y="257"/>
                            </a:lnTo>
                            <a:lnTo>
                              <a:pt x="253" y="277"/>
                            </a:lnTo>
                            <a:lnTo>
                              <a:pt x="279" y="285"/>
                            </a:lnTo>
                            <a:lnTo>
                              <a:pt x="313" y="283"/>
                            </a:lnTo>
                            <a:lnTo>
                              <a:pt x="331" y="283"/>
                            </a:lnTo>
                            <a:lnTo>
                              <a:pt x="349" y="301"/>
                            </a:lnTo>
                            <a:lnTo>
                              <a:pt x="371" y="319"/>
                            </a:lnTo>
                            <a:lnTo>
                              <a:pt x="399" y="329"/>
                            </a:lnTo>
                            <a:lnTo>
                              <a:pt x="427" y="329"/>
                            </a:lnTo>
                            <a:lnTo>
                              <a:pt x="441" y="327"/>
                            </a:lnTo>
                            <a:lnTo>
                              <a:pt x="453" y="349"/>
                            </a:lnTo>
                            <a:lnTo>
                              <a:pt x="465" y="364"/>
                            </a:lnTo>
                            <a:lnTo>
                              <a:pt x="443" y="378"/>
                            </a:lnTo>
                            <a:lnTo>
                              <a:pt x="419" y="388"/>
                            </a:lnTo>
                            <a:lnTo>
                              <a:pt x="387" y="388"/>
                            </a:lnTo>
                            <a:lnTo>
                              <a:pt x="355" y="388"/>
                            </a:lnTo>
                            <a:lnTo>
                              <a:pt x="351" y="388"/>
                            </a:lnTo>
                            <a:lnTo>
                              <a:pt x="295" y="380"/>
                            </a:lnTo>
                            <a:lnTo>
                              <a:pt x="265" y="370"/>
                            </a:lnTo>
                            <a:lnTo>
                              <a:pt x="227" y="347"/>
                            </a:lnTo>
                            <a:lnTo>
                              <a:pt x="179" y="301"/>
                            </a:lnTo>
                            <a:lnTo>
                              <a:pt x="111" y="241"/>
                            </a:lnTo>
                            <a:lnTo>
                              <a:pt x="47" y="175"/>
                            </a:lnTo>
                            <a:lnTo>
                              <a:pt x="20" y="139"/>
                            </a:lnTo>
                            <a:lnTo>
                              <a:pt x="2" y="104"/>
                            </a:lnTo>
                            <a:lnTo>
                              <a:pt x="0" y="76"/>
                            </a:lnTo>
                            <a:lnTo>
                              <a:pt x="20"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32" name="Freeform 36"/>
                      <p:cNvSpPr>
                        <a:spLocks/>
                      </p:cNvSpPr>
                      <p:nvPr/>
                    </p:nvSpPr>
                    <p:spPr bwMode="auto">
                      <a:xfrm>
                        <a:off x="2824" y="2560"/>
                        <a:ext cx="39" cy="103"/>
                      </a:xfrm>
                      <a:custGeom>
                        <a:avLst/>
                        <a:gdLst>
                          <a:gd name="T0" fmla="*/ 80 w 80"/>
                          <a:gd name="T1" fmla="*/ 6 h 205"/>
                          <a:gd name="T2" fmla="*/ 60 w 80"/>
                          <a:gd name="T3" fmla="*/ 0 h 205"/>
                          <a:gd name="T4" fmla="*/ 46 w 80"/>
                          <a:gd name="T5" fmla="*/ 2 h 205"/>
                          <a:gd name="T6" fmla="*/ 34 w 80"/>
                          <a:gd name="T7" fmla="*/ 12 h 205"/>
                          <a:gd name="T8" fmla="*/ 24 w 80"/>
                          <a:gd name="T9" fmla="*/ 24 h 205"/>
                          <a:gd name="T10" fmla="*/ 16 w 80"/>
                          <a:gd name="T11" fmla="*/ 43 h 205"/>
                          <a:gd name="T12" fmla="*/ 16 w 80"/>
                          <a:gd name="T13" fmla="*/ 65 h 205"/>
                          <a:gd name="T14" fmla="*/ 12 w 80"/>
                          <a:gd name="T15" fmla="*/ 107 h 205"/>
                          <a:gd name="T16" fmla="*/ 0 w 80"/>
                          <a:gd name="T17" fmla="*/ 145 h 205"/>
                          <a:gd name="T18" fmla="*/ 12 w 80"/>
                          <a:gd name="T19" fmla="*/ 163 h 205"/>
                          <a:gd name="T20" fmla="*/ 22 w 80"/>
                          <a:gd name="T21" fmla="*/ 205 h 205"/>
                          <a:gd name="T22" fmla="*/ 18 w 80"/>
                          <a:gd name="T23" fmla="*/ 149 h 205"/>
                          <a:gd name="T24" fmla="*/ 22 w 80"/>
                          <a:gd name="T25" fmla="*/ 115 h 205"/>
                          <a:gd name="T26" fmla="*/ 22 w 80"/>
                          <a:gd name="T27" fmla="*/ 85 h 205"/>
                          <a:gd name="T28" fmla="*/ 24 w 80"/>
                          <a:gd name="T29" fmla="*/ 71 h 205"/>
                          <a:gd name="T30" fmla="*/ 32 w 80"/>
                          <a:gd name="T31" fmla="*/ 65 h 205"/>
                          <a:gd name="T32" fmla="*/ 46 w 80"/>
                          <a:gd name="T33" fmla="*/ 67 h 205"/>
                          <a:gd name="T34" fmla="*/ 56 w 80"/>
                          <a:gd name="T35" fmla="*/ 67 h 205"/>
                          <a:gd name="T36" fmla="*/ 40 w 80"/>
                          <a:gd name="T37" fmla="*/ 57 h 205"/>
                          <a:gd name="T38" fmla="*/ 36 w 80"/>
                          <a:gd name="T39" fmla="*/ 45 h 205"/>
                          <a:gd name="T40" fmla="*/ 34 w 80"/>
                          <a:gd name="T41" fmla="*/ 32 h 205"/>
                          <a:gd name="T42" fmla="*/ 42 w 80"/>
                          <a:gd name="T43" fmla="*/ 18 h 205"/>
                          <a:gd name="T44" fmla="*/ 58 w 80"/>
                          <a:gd name="T45" fmla="*/ 10 h 205"/>
                          <a:gd name="T46" fmla="*/ 80 w 80"/>
                          <a:gd name="T47" fmla="*/ 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205">
                            <a:moveTo>
                              <a:pt x="80" y="6"/>
                            </a:moveTo>
                            <a:lnTo>
                              <a:pt x="60" y="0"/>
                            </a:lnTo>
                            <a:lnTo>
                              <a:pt x="46" y="2"/>
                            </a:lnTo>
                            <a:lnTo>
                              <a:pt x="34" y="12"/>
                            </a:lnTo>
                            <a:lnTo>
                              <a:pt x="24" y="24"/>
                            </a:lnTo>
                            <a:lnTo>
                              <a:pt x="16" y="43"/>
                            </a:lnTo>
                            <a:lnTo>
                              <a:pt x="16" y="65"/>
                            </a:lnTo>
                            <a:lnTo>
                              <a:pt x="12" y="107"/>
                            </a:lnTo>
                            <a:lnTo>
                              <a:pt x="0" y="145"/>
                            </a:lnTo>
                            <a:lnTo>
                              <a:pt x="12" y="163"/>
                            </a:lnTo>
                            <a:lnTo>
                              <a:pt x="22" y="205"/>
                            </a:lnTo>
                            <a:lnTo>
                              <a:pt x="18" y="149"/>
                            </a:lnTo>
                            <a:lnTo>
                              <a:pt x="22" y="115"/>
                            </a:lnTo>
                            <a:lnTo>
                              <a:pt x="22" y="85"/>
                            </a:lnTo>
                            <a:lnTo>
                              <a:pt x="24" y="71"/>
                            </a:lnTo>
                            <a:lnTo>
                              <a:pt x="32" y="65"/>
                            </a:lnTo>
                            <a:lnTo>
                              <a:pt x="46" y="67"/>
                            </a:lnTo>
                            <a:lnTo>
                              <a:pt x="56" y="67"/>
                            </a:lnTo>
                            <a:lnTo>
                              <a:pt x="40" y="57"/>
                            </a:lnTo>
                            <a:lnTo>
                              <a:pt x="36" y="45"/>
                            </a:lnTo>
                            <a:lnTo>
                              <a:pt x="34" y="32"/>
                            </a:lnTo>
                            <a:lnTo>
                              <a:pt x="42" y="18"/>
                            </a:lnTo>
                            <a:lnTo>
                              <a:pt x="58" y="10"/>
                            </a:lnTo>
                            <a:lnTo>
                              <a:pt x="80" y="6"/>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33" name="Freeform 37"/>
                      <p:cNvSpPr>
                        <a:spLocks/>
                      </p:cNvSpPr>
                      <p:nvPr/>
                    </p:nvSpPr>
                    <p:spPr bwMode="auto">
                      <a:xfrm>
                        <a:off x="2853" y="2572"/>
                        <a:ext cx="26" cy="19"/>
                      </a:xfrm>
                      <a:custGeom>
                        <a:avLst/>
                        <a:gdLst>
                          <a:gd name="T0" fmla="*/ 0 w 52"/>
                          <a:gd name="T1" fmla="*/ 37 h 37"/>
                          <a:gd name="T2" fmla="*/ 12 w 52"/>
                          <a:gd name="T3" fmla="*/ 25 h 37"/>
                          <a:gd name="T4" fmla="*/ 18 w 52"/>
                          <a:gd name="T5" fmla="*/ 14 h 37"/>
                          <a:gd name="T6" fmla="*/ 28 w 52"/>
                          <a:gd name="T7" fmla="*/ 0 h 37"/>
                          <a:gd name="T8" fmla="*/ 28 w 52"/>
                          <a:gd name="T9" fmla="*/ 19 h 37"/>
                          <a:gd name="T10" fmla="*/ 36 w 52"/>
                          <a:gd name="T11" fmla="*/ 31 h 37"/>
                          <a:gd name="T12" fmla="*/ 52 w 52"/>
                          <a:gd name="T13" fmla="*/ 35 h 37"/>
                          <a:gd name="T14" fmla="*/ 28 w 52"/>
                          <a:gd name="T15" fmla="*/ 35 h 37"/>
                          <a:gd name="T16" fmla="*/ 0 w 52"/>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37">
                            <a:moveTo>
                              <a:pt x="0" y="37"/>
                            </a:moveTo>
                            <a:lnTo>
                              <a:pt x="12" y="25"/>
                            </a:lnTo>
                            <a:lnTo>
                              <a:pt x="18" y="14"/>
                            </a:lnTo>
                            <a:lnTo>
                              <a:pt x="28" y="0"/>
                            </a:lnTo>
                            <a:lnTo>
                              <a:pt x="28" y="19"/>
                            </a:lnTo>
                            <a:lnTo>
                              <a:pt x="36" y="31"/>
                            </a:lnTo>
                            <a:lnTo>
                              <a:pt x="52" y="35"/>
                            </a:lnTo>
                            <a:lnTo>
                              <a:pt x="28" y="35"/>
                            </a:lnTo>
                            <a:lnTo>
                              <a:pt x="0" y="37"/>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34" name="Freeform 38"/>
                      <p:cNvSpPr>
                        <a:spLocks/>
                      </p:cNvSpPr>
                      <p:nvPr/>
                    </p:nvSpPr>
                    <p:spPr bwMode="auto">
                      <a:xfrm>
                        <a:off x="2876" y="2579"/>
                        <a:ext cx="30" cy="11"/>
                      </a:xfrm>
                      <a:custGeom>
                        <a:avLst/>
                        <a:gdLst>
                          <a:gd name="T0" fmla="*/ 0 w 60"/>
                          <a:gd name="T1" fmla="*/ 21 h 21"/>
                          <a:gd name="T2" fmla="*/ 36 w 60"/>
                          <a:gd name="T3" fmla="*/ 15 h 21"/>
                          <a:gd name="T4" fmla="*/ 48 w 60"/>
                          <a:gd name="T5" fmla="*/ 9 h 21"/>
                          <a:gd name="T6" fmla="*/ 60 w 60"/>
                          <a:gd name="T7" fmla="*/ 0 h 21"/>
                          <a:gd name="T8" fmla="*/ 54 w 60"/>
                          <a:gd name="T9" fmla="*/ 15 h 21"/>
                          <a:gd name="T10" fmla="*/ 40 w 60"/>
                          <a:gd name="T11" fmla="*/ 21 h 21"/>
                          <a:gd name="T12" fmla="*/ 0 w 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60" h="21">
                            <a:moveTo>
                              <a:pt x="0" y="21"/>
                            </a:moveTo>
                            <a:lnTo>
                              <a:pt x="36" y="15"/>
                            </a:lnTo>
                            <a:lnTo>
                              <a:pt x="48" y="9"/>
                            </a:lnTo>
                            <a:lnTo>
                              <a:pt x="60" y="0"/>
                            </a:lnTo>
                            <a:lnTo>
                              <a:pt x="54" y="15"/>
                            </a:lnTo>
                            <a:lnTo>
                              <a:pt x="40" y="21"/>
                            </a:lnTo>
                            <a:lnTo>
                              <a:pt x="0" y="21"/>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35" name="Freeform 39"/>
                      <p:cNvSpPr>
                        <a:spLocks/>
                      </p:cNvSpPr>
                      <p:nvPr/>
                    </p:nvSpPr>
                    <p:spPr bwMode="auto">
                      <a:xfrm>
                        <a:off x="2909" y="2579"/>
                        <a:ext cx="51" cy="37"/>
                      </a:xfrm>
                      <a:custGeom>
                        <a:avLst/>
                        <a:gdLst>
                          <a:gd name="T0" fmla="*/ 0 w 101"/>
                          <a:gd name="T1" fmla="*/ 3 h 73"/>
                          <a:gd name="T2" fmla="*/ 22 w 101"/>
                          <a:gd name="T3" fmla="*/ 11 h 73"/>
                          <a:gd name="T4" fmla="*/ 40 w 101"/>
                          <a:gd name="T5" fmla="*/ 17 h 73"/>
                          <a:gd name="T6" fmla="*/ 60 w 101"/>
                          <a:gd name="T7" fmla="*/ 29 h 73"/>
                          <a:gd name="T8" fmla="*/ 78 w 101"/>
                          <a:gd name="T9" fmla="*/ 49 h 73"/>
                          <a:gd name="T10" fmla="*/ 101 w 101"/>
                          <a:gd name="T11" fmla="*/ 73 h 73"/>
                          <a:gd name="T12" fmla="*/ 90 w 101"/>
                          <a:gd name="T13" fmla="*/ 47 h 73"/>
                          <a:gd name="T14" fmla="*/ 76 w 101"/>
                          <a:gd name="T15" fmla="*/ 29 h 73"/>
                          <a:gd name="T16" fmla="*/ 62 w 101"/>
                          <a:gd name="T17" fmla="*/ 15 h 73"/>
                          <a:gd name="T18" fmla="*/ 46 w 101"/>
                          <a:gd name="T19" fmla="*/ 7 h 73"/>
                          <a:gd name="T20" fmla="*/ 26 w 101"/>
                          <a:gd name="T21" fmla="*/ 0 h 73"/>
                          <a:gd name="T22" fmla="*/ 0 w 101"/>
                          <a:gd name="T23"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73">
                            <a:moveTo>
                              <a:pt x="0" y="3"/>
                            </a:moveTo>
                            <a:lnTo>
                              <a:pt x="22" y="11"/>
                            </a:lnTo>
                            <a:lnTo>
                              <a:pt x="40" y="17"/>
                            </a:lnTo>
                            <a:lnTo>
                              <a:pt x="60" y="29"/>
                            </a:lnTo>
                            <a:lnTo>
                              <a:pt x="78" y="49"/>
                            </a:lnTo>
                            <a:lnTo>
                              <a:pt x="101" y="73"/>
                            </a:lnTo>
                            <a:lnTo>
                              <a:pt x="90" y="47"/>
                            </a:lnTo>
                            <a:lnTo>
                              <a:pt x="76" y="29"/>
                            </a:lnTo>
                            <a:lnTo>
                              <a:pt x="62" y="15"/>
                            </a:lnTo>
                            <a:lnTo>
                              <a:pt x="46" y="7"/>
                            </a:lnTo>
                            <a:lnTo>
                              <a:pt x="26" y="0"/>
                            </a:lnTo>
                            <a:lnTo>
                              <a:pt x="0" y="3"/>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36" name="Freeform 40"/>
                      <p:cNvSpPr>
                        <a:spLocks/>
                      </p:cNvSpPr>
                      <p:nvPr/>
                    </p:nvSpPr>
                    <p:spPr bwMode="auto">
                      <a:xfrm>
                        <a:off x="2889" y="2597"/>
                        <a:ext cx="9" cy="21"/>
                      </a:xfrm>
                      <a:custGeom>
                        <a:avLst/>
                        <a:gdLst>
                          <a:gd name="T0" fmla="*/ 0 w 18"/>
                          <a:gd name="T1" fmla="*/ 0 h 42"/>
                          <a:gd name="T2" fmla="*/ 18 w 18"/>
                          <a:gd name="T3" fmla="*/ 24 h 42"/>
                          <a:gd name="T4" fmla="*/ 16 w 18"/>
                          <a:gd name="T5" fmla="*/ 42 h 42"/>
                          <a:gd name="T6" fmla="*/ 4 w 18"/>
                          <a:gd name="T7" fmla="*/ 22 h 42"/>
                          <a:gd name="T8" fmla="*/ 0 w 18"/>
                          <a:gd name="T9" fmla="*/ 0 h 42"/>
                        </a:gdLst>
                        <a:ahLst/>
                        <a:cxnLst>
                          <a:cxn ang="0">
                            <a:pos x="T0" y="T1"/>
                          </a:cxn>
                          <a:cxn ang="0">
                            <a:pos x="T2" y="T3"/>
                          </a:cxn>
                          <a:cxn ang="0">
                            <a:pos x="T4" y="T5"/>
                          </a:cxn>
                          <a:cxn ang="0">
                            <a:pos x="T6" y="T7"/>
                          </a:cxn>
                          <a:cxn ang="0">
                            <a:pos x="T8" y="T9"/>
                          </a:cxn>
                        </a:cxnLst>
                        <a:rect l="0" t="0" r="r" b="b"/>
                        <a:pathLst>
                          <a:path w="18" h="42">
                            <a:moveTo>
                              <a:pt x="0" y="0"/>
                            </a:moveTo>
                            <a:lnTo>
                              <a:pt x="18" y="24"/>
                            </a:lnTo>
                            <a:lnTo>
                              <a:pt x="16" y="42"/>
                            </a:lnTo>
                            <a:lnTo>
                              <a:pt x="4" y="22"/>
                            </a:lnTo>
                            <a:lnTo>
                              <a:pt x="0"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37" name="Freeform 41"/>
                      <p:cNvSpPr>
                        <a:spLocks/>
                      </p:cNvSpPr>
                      <p:nvPr/>
                    </p:nvSpPr>
                    <p:spPr bwMode="auto">
                      <a:xfrm>
                        <a:off x="2848" y="2608"/>
                        <a:ext cx="92" cy="37"/>
                      </a:xfrm>
                      <a:custGeom>
                        <a:avLst/>
                        <a:gdLst>
                          <a:gd name="T0" fmla="*/ 0 w 184"/>
                          <a:gd name="T1" fmla="*/ 74 h 74"/>
                          <a:gd name="T2" fmla="*/ 26 w 184"/>
                          <a:gd name="T3" fmla="*/ 66 h 74"/>
                          <a:gd name="T4" fmla="*/ 46 w 184"/>
                          <a:gd name="T5" fmla="*/ 58 h 74"/>
                          <a:gd name="T6" fmla="*/ 68 w 184"/>
                          <a:gd name="T7" fmla="*/ 42 h 74"/>
                          <a:gd name="T8" fmla="*/ 88 w 184"/>
                          <a:gd name="T9" fmla="*/ 30 h 74"/>
                          <a:gd name="T10" fmla="*/ 110 w 184"/>
                          <a:gd name="T11" fmla="*/ 30 h 74"/>
                          <a:gd name="T12" fmla="*/ 116 w 184"/>
                          <a:gd name="T13" fmla="*/ 14 h 74"/>
                          <a:gd name="T14" fmla="*/ 132 w 184"/>
                          <a:gd name="T15" fmla="*/ 8 h 74"/>
                          <a:gd name="T16" fmla="*/ 154 w 184"/>
                          <a:gd name="T17" fmla="*/ 6 h 74"/>
                          <a:gd name="T18" fmla="*/ 172 w 184"/>
                          <a:gd name="T19" fmla="*/ 6 h 74"/>
                          <a:gd name="T20" fmla="*/ 184 w 184"/>
                          <a:gd name="T21" fmla="*/ 0 h 74"/>
                          <a:gd name="T22" fmla="*/ 156 w 184"/>
                          <a:gd name="T23" fmla="*/ 18 h 74"/>
                          <a:gd name="T24" fmla="*/ 140 w 184"/>
                          <a:gd name="T25" fmla="*/ 24 h 74"/>
                          <a:gd name="T26" fmla="*/ 122 w 184"/>
                          <a:gd name="T27" fmla="*/ 36 h 74"/>
                          <a:gd name="T28" fmla="*/ 110 w 184"/>
                          <a:gd name="T29" fmla="*/ 48 h 74"/>
                          <a:gd name="T30" fmla="*/ 92 w 184"/>
                          <a:gd name="T31" fmla="*/ 50 h 74"/>
                          <a:gd name="T32" fmla="*/ 74 w 184"/>
                          <a:gd name="T33" fmla="*/ 58 h 74"/>
                          <a:gd name="T34" fmla="*/ 52 w 184"/>
                          <a:gd name="T35" fmla="*/ 68 h 74"/>
                          <a:gd name="T36" fmla="*/ 34 w 184"/>
                          <a:gd name="T37" fmla="*/ 74 h 74"/>
                          <a:gd name="T38" fmla="*/ 0 w 184"/>
                          <a:gd name="T3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4" h="74">
                            <a:moveTo>
                              <a:pt x="0" y="74"/>
                            </a:moveTo>
                            <a:lnTo>
                              <a:pt x="26" y="66"/>
                            </a:lnTo>
                            <a:lnTo>
                              <a:pt x="46" y="58"/>
                            </a:lnTo>
                            <a:lnTo>
                              <a:pt x="68" y="42"/>
                            </a:lnTo>
                            <a:lnTo>
                              <a:pt x="88" y="30"/>
                            </a:lnTo>
                            <a:lnTo>
                              <a:pt x="110" y="30"/>
                            </a:lnTo>
                            <a:lnTo>
                              <a:pt x="116" y="14"/>
                            </a:lnTo>
                            <a:lnTo>
                              <a:pt x="132" y="8"/>
                            </a:lnTo>
                            <a:lnTo>
                              <a:pt x="154" y="6"/>
                            </a:lnTo>
                            <a:lnTo>
                              <a:pt x="172" y="6"/>
                            </a:lnTo>
                            <a:lnTo>
                              <a:pt x="184" y="0"/>
                            </a:lnTo>
                            <a:lnTo>
                              <a:pt x="156" y="18"/>
                            </a:lnTo>
                            <a:lnTo>
                              <a:pt x="140" y="24"/>
                            </a:lnTo>
                            <a:lnTo>
                              <a:pt x="122" y="36"/>
                            </a:lnTo>
                            <a:lnTo>
                              <a:pt x="110" y="48"/>
                            </a:lnTo>
                            <a:lnTo>
                              <a:pt x="92" y="50"/>
                            </a:lnTo>
                            <a:lnTo>
                              <a:pt x="74" y="58"/>
                            </a:lnTo>
                            <a:lnTo>
                              <a:pt x="52" y="68"/>
                            </a:lnTo>
                            <a:lnTo>
                              <a:pt x="34" y="74"/>
                            </a:lnTo>
                            <a:lnTo>
                              <a:pt x="0" y="74"/>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38" name="Freeform 42"/>
                      <p:cNvSpPr>
                        <a:spLocks/>
                      </p:cNvSpPr>
                      <p:nvPr/>
                    </p:nvSpPr>
                    <p:spPr bwMode="auto">
                      <a:xfrm>
                        <a:off x="2857" y="2632"/>
                        <a:ext cx="78" cy="25"/>
                      </a:xfrm>
                      <a:custGeom>
                        <a:avLst/>
                        <a:gdLst>
                          <a:gd name="T0" fmla="*/ 0 w 156"/>
                          <a:gd name="T1" fmla="*/ 40 h 50"/>
                          <a:gd name="T2" fmla="*/ 38 w 156"/>
                          <a:gd name="T3" fmla="*/ 44 h 50"/>
                          <a:gd name="T4" fmla="*/ 74 w 156"/>
                          <a:gd name="T5" fmla="*/ 38 h 50"/>
                          <a:gd name="T6" fmla="*/ 88 w 156"/>
                          <a:gd name="T7" fmla="*/ 30 h 50"/>
                          <a:gd name="T8" fmla="*/ 104 w 156"/>
                          <a:gd name="T9" fmla="*/ 20 h 50"/>
                          <a:gd name="T10" fmla="*/ 118 w 156"/>
                          <a:gd name="T11" fmla="*/ 10 h 50"/>
                          <a:gd name="T12" fmla="*/ 134 w 156"/>
                          <a:gd name="T13" fmla="*/ 8 h 50"/>
                          <a:gd name="T14" fmla="*/ 156 w 156"/>
                          <a:gd name="T15" fmla="*/ 0 h 50"/>
                          <a:gd name="T16" fmla="*/ 138 w 156"/>
                          <a:gd name="T17" fmla="*/ 14 h 50"/>
                          <a:gd name="T18" fmla="*/ 118 w 156"/>
                          <a:gd name="T19" fmla="*/ 16 h 50"/>
                          <a:gd name="T20" fmla="*/ 104 w 156"/>
                          <a:gd name="T21" fmla="*/ 28 h 50"/>
                          <a:gd name="T22" fmla="*/ 86 w 156"/>
                          <a:gd name="T23" fmla="*/ 42 h 50"/>
                          <a:gd name="T24" fmla="*/ 72 w 156"/>
                          <a:gd name="T25" fmla="*/ 50 h 50"/>
                          <a:gd name="T26" fmla="*/ 50 w 156"/>
                          <a:gd name="T27" fmla="*/ 50 h 50"/>
                          <a:gd name="T28" fmla="*/ 26 w 156"/>
                          <a:gd name="T29" fmla="*/ 46 h 50"/>
                          <a:gd name="T30" fmla="*/ 0 w 156"/>
                          <a:gd name="T31"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50">
                            <a:moveTo>
                              <a:pt x="0" y="40"/>
                            </a:moveTo>
                            <a:lnTo>
                              <a:pt x="38" y="44"/>
                            </a:lnTo>
                            <a:lnTo>
                              <a:pt x="74" y="38"/>
                            </a:lnTo>
                            <a:lnTo>
                              <a:pt x="88" y="30"/>
                            </a:lnTo>
                            <a:lnTo>
                              <a:pt x="104" y="20"/>
                            </a:lnTo>
                            <a:lnTo>
                              <a:pt x="118" y="10"/>
                            </a:lnTo>
                            <a:lnTo>
                              <a:pt x="134" y="8"/>
                            </a:lnTo>
                            <a:lnTo>
                              <a:pt x="156" y="0"/>
                            </a:lnTo>
                            <a:lnTo>
                              <a:pt x="138" y="14"/>
                            </a:lnTo>
                            <a:lnTo>
                              <a:pt x="118" y="16"/>
                            </a:lnTo>
                            <a:lnTo>
                              <a:pt x="104" y="28"/>
                            </a:lnTo>
                            <a:lnTo>
                              <a:pt x="86" y="42"/>
                            </a:lnTo>
                            <a:lnTo>
                              <a:pt x="72" y="50"/>
                            </a:lnTo>
                            <a:lnTo>
                              <a:pt x="50" y="50"/>
                            </a:lnTo>
                            <a:lnTo>
                              <a:pt x="26" y="46"/>
                            </a:lnTo>
                            <a:lnTo>
                              <a:pt x="0" y="4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2539" name="Freeform 43"/>
                    <p:cNvSpPr>
                      <a:spLocks/>
                    </p:cNvSpPr>
                    <p:nvPr/>
                  </p:nvSpPr>
                  <p:spPr bwMode="auto">
                    <a:xfrm>
                      <a:off x="2748" y="2524"/>
                      <a:ext cx="62" cy="47"/>
                    </a:xfrm>
                    <a:custGeom>
                      <a:avLst/>
                      <a:gdLst>
                        <a:gd name="T0" fmla="*/ 122 w 124"/>
                        <a:gd name="T1" fmla="*/ 0 h 94"/>
                        <a:gd name="T2" fmla="*/ 124 w 124"/>
                        <a:gd name="T3" fmla="*/ 38 h 94"/>
                        <a:gd name="T4" fmla="*/ 118 w 124"/>
                        <a:gd name="T5" fmla="*/ 60 h 94"/>
                        <a:gd name="T6" fmla="*/ 106 w 124"/>
                        <a:gd name="T7" fmla="*/ 80 h 94"/>
                        <a:gd name="T8" fmla="*/ 84 w 124"/>
                        <a:gd name="T9" fmla="*/ 90 h 94"/>
                        <a:gd name="T10" fmla="*/ 54 w 124"/>
                        <a:gd name="T11" fmla="*/ 94 h 94"/>
                        <a:gd name="T12" fmla="*/ 34 w 124"/>
                        <a:gd name="T13" fmla="*/ 92 h 94"/>
                        <a:gd name="T14" fmla="*/ 18 w 124"/>
                        <a:gd name="T15" fmla="*/ 84 h 94"/>
                        <a:gd name="T16" fmla="*/ 8 w 124"/>
                        <a:gd name="T17" fmla="*/ 76 h 94"/>
                        <a:gd name="T18" fmla="*/ 0 w 124"/>
                        <a:gd name="T19" fmla="*/ 66 h 94"/>
                        <a:gd name="T20" fmla="*/ 6 w 124"/>
                        <a:gd name="T21" fmla="*/ 58 h 94"/>
                        <a:gd name="T22" fmla="*/ 22 w 124"/>
                        <a:gd name="T23" fmla="*/ 76 h 94"/>
                        <a:gd name="T24" fmla="*/ 36 w 124"/>
                        <a:gd name="T25" fmla="*/ 86 h 94"/>
                        <a:gd name="T26" fmla="*/ 58 w 124"/>
                        <a:gd name="T27" fmla="*/ 90 h 94"/>
                        <a:gd name="T28" fmla="*/ 82 w 124"/>
                        <a:gd name="T29" fmla="*/ 86 h 94"/>
                        <a:gd name="T30" fmla="*/ 96 w 124"/>
                        <a:gd name="T31" fmla="*/ 72 h 94"/>
                        <a:gd name="T32" fmla="*/ 106 w 124"/>
                        <a:gd name="T33" fmla="*/ 54 h 94"/>
                        <a:gd name="T34" fmla="*/ 114 w 124"/>
                        <a:gd name="T35" fmla="*/ 40 h 94"/>
                        <a:gd name="T36" fmla="*/ 118 w 124"/>
                        <a:gd name="T37" fmla="*/ 24 h 94"/>
                        <a:gd name="T38" fmla="*/ 100 w 124"/>
                        <a:gd name="T39" fmla="*/ 36 h 94"/>
                        <a:gd name="T40" fmla="*/ 84 w 124"/>
                        <a:gd name="T41" fmla="*/ 42 h 94"/>
                        <a:gd name="T42" fmla="*/ 62 w 124"/>
                        <a:gd name="T43" fmla="*/ 42 h 94"/>
                        <a:gd name="T44" fmla="*/ 40 w 124"/>
                        <a:gd name="T45" fmla="*/ 42 h 94"/>
                        <a:gd name="T46" fmla="*/ 100 w 124"/>
                        <a:gd name="T47" fmla="*/ 22 h 94"/>
                        <a:gd name="T48" fmla="*/ 122 w 124"/>
                        <a:gd name="T4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94">
                          <a:moveTo>
                            <a:pt x="122" y="0"/>
                          </a:moveTo>
                          <a:lnTo>
                            <a:pt x="124" y="38"/>
                          </a:lnTo>
                          <a:lnTo>
                            <a:pt x="118" y="60"/>
                          </a:lnTo>
                          <a:lnTo>
                            <a:pt x="106" y="80"/>
                          </a:lnTo>
                          <a:lnTo>
                            <a:pt x="84" y="90"/>
                          </a:lnTo>
                          <a:lnTo>
                            <a:pt x="54" y="94"/>
                          </a:lnTo>
                          <a:lnTo>
                            <a:pt x="34" y="92"/>
                          </a:lnTo>
                          <a:lnTo>
                            <a:pt x="18" y="84"/>
                          </a:lnTo>
                          <a:lnTo>
                            <a:pt x="8" y="76"/>
                          </a:lnTo>
                          <a:lnTo>
                            <a:pt x="0" y="66"/>
                          </a:lnTo>
                          <a:lnTo>
                            <a:pt x="6" y="58"/>
                          </a:lnTo>
                          <a:lnTo>
                            <a:pt x="22" y="76"/>
                          </a:lnTo>
                          <a:lnTo>
                            <a:pt x="36" y="86"/>
                          </a:lnTo>
                          <a:lnTo>
                            <a:pt x="58" y="90"/>
                          </a:lnTo>
                          <a:lnTo>
                            <a:pt x="82" y="86"/>
                          </a:lnTo>
                          <a:lnTo>
                            <a:pt x="96" y="72"/>
                          </a:lnTo>
                          <a:lnTo>
                            <a:pt x="106" y="54"/>
                          </a:lnTo>
                          <a:lnTo>
                            <a:pt x="114" y="40"/>
                          </a:lnTo>
                          <a:lnTo>
                            <a:pt x="118" y="24"/>
                          </a:lnTo>
                          <a:lnTo>
                            <a:pt x="100" y="36"/>
                          </a:lnTo>
                          <a:lnTo>
                            <a:pt x="84" y="42"/>
                          </a:lnTo>
                          <a:lnTo>
                            <a:pt x="62" y="42"/>
                          </a:lnTo>
                          <a:lnTo>
                            <a:pt x="40" y="42"/>
                          </a:lnTo>
                          <a:lnTo>
                            <a:pt x="100" y="22"/>
                          </a:lnTo>
                          <a:lnTo>
                            <a:pt x="122"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2540" name="Group 44"/>
                  <p:cNvGrpSpPr>
                    <a:grpSpLocks/>
                  </p:cNvGrpSpPr>
                  <p:nvPr/>
                </p:nvGrpSpPr>
                <p:grpSpPr bwMode="auto">
                  <a:xfrm>
                    <a:off x="2878" y="2468"/>
                    <a:ext cx="58" cy="25"/>
                    <a:chOff x="2878" y="2468"/>
                    <a:chExt cx="58" cy="25"/>
                  </a:xfrm>
                </p:grpSpPr>
                <p:sp>
                  <p:nvSpPr>
                    <p:cNvPr id="362541" name="Freeform 45"/>
                    <p:cNvSpPr>
                      <a:spLocks/>
                    </p:cNvSpPr>
                    <p:nvPr/>
                  </p:nvSpPr>
                  <p:spPr bwMode="auto">
                    <a:xfrm>
                      <a:off x="2879" y="2469"/>
                      <a:ext cx="57" cy="24"/>
                    </a:xfrm>
                    <a:custGeom>
                      <a:avLst/>
                      <a:gdLst>
                        <a:gd name="T0" fmla="*/ 0 w 114"/>
                        <a:gd name="T1" fmla="*/ 44 h 48"/>
                        <a:gd name="T2" fmla="*/ 10 w 114"/>
                        <a:gd name="T3" fmla="*/ 28 h 48"/>
                        <a:gd name="T4" fmla="*/ 22 w 114"/>
                        <a:gd name="T5" fmla="*/ 18 h 48"/>
                        <a:gd name="T6" fmla="*/ 36 w 114"/>
                        <a:gd name="T7" fmla="*/ 8 h 48"/>
                        <a:gd name="T8" fmla="*/ 54 w 114"/>
                        <a:gd name="T9" fmla="*/ 2 h 48"/>
                        <a:gd name="T10" fmla="*/ 72 w 114"/>
                        <a:gd name="T11" fmla="*/ 0 h 48"/>
                        <a:gd name="T12" fmla="*/ 90 w 114"/>
                        <a:gd name="T13" fmla="*/ 2 h 48"/>
                        <a:gd name="T14" fmla="*/ 114 w 114"/>
                        <a:gd name="T15" fmla="*/ 10 h 48"/>
                        <a:gd name="T16" fmla="*/ 86 w 114"/>
                        <a:gd name="T17" fmla="*/ 16 h 48"/>
                        <a:gd name="T18" fmla="*/ 74 w 114"/>
                        <a:gd name="T19" fmla="*/ 28 h 48"/>
                        <a:gd name="T20" fmla="*/ 62 w 114"/>
                        <a:gd name="T21" fmla="*/ 40 h 48"/>
                        <a:gd name="T22" fmla="*/ 50 w 114"/>
                        <a:gd name="T23" fmla="*/ 46 h 48"/>
                        <a:gd name="T24" fmla="*/ 36 w 114"/>
                        <a:gd name="T25" fmla="*/ 48 h 48"/>
                        <a:gd name="T26" fmla="*/ 0 w 114"/>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4" h="48">
                          <a:moveTo>
                            <a:pt x="0" y="44"/>
                          </a:moveTo>
                          <a:lnTo>
                            <a:pt x="10" y="28"/>
                          </a:lnTo>
                          <a:lnTo>
                            <a:pt x="22" y="18"/>
                          </a:lnTo>
                          <a:lnTo>
                            <a:pt x="36" y="8"/>
                          </a:lnTo>
                          <a:lnTo>
                            <a:pt x="54" y="2"/>
                          </a:lnTo>
                          <a:lnTo>
                            <a:pt x="72" y="0"/>
                          </a:lnTo>
                          <a:lnTo>
                            <a:pt x="90" y="2"/>
                          </a:lnTo>
                          <a:lnTo>
                            <a:pt x="114" y="10"/>
                          </a:lnTo>
                          <a:lnTo>
                            <a:pt x="86" y="16"/>
                          </a:lnTo>
                          <a:lnTo>
                            <a:pt x="74" y="28"/>
                          </a:lnTo>
                          <a:lnTo>
                            <a:pt x="62" y="40"/>
                          </a:lnTo>
                          <a:lnTo>
                            <a:pt x="50" y="46"/>
                          </a:lnTo>
                          <a:lnTo>
                            <a:pt x="36" y="48"/>
                          </a:lnTo>
                          <a:lnTo>
                            <a:pt x="0" y="4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42" name="Freeform 46"/>
                    <p:cNvSpPr>
                      <a:spLocks/>
                    </p:cNvSpPr>
                    <p:nvPr/>
                  </p:nvSpPr>
                  <p:spPr bwMode="auto">
                    <a:xfrm>
                      <a:off x="2878" y="2468"/>
                      <a:ext cx="57" cy="25"/>
                    </a:xfrm>
                    <a:custGeom>
                      <a:avLst/>
                      <a:gdLst>
                        <a:gd name="T0" fmla="*/ 0 w 114"/>
                        <a:gd name="T1" fmla="*/ 44 h 50"/>
                        <a:gd name="T2" fmla="*/ 10 w 114"/>
                        <a:gd name="T3" fmla="*/ 28 h 50"/>
                        <a:gd name="T4" fmla="*/ 22 w 114"/>
                        <a:gd name="T5" fmla="*/ 18 h 50"/>
                        <a:gd name="T6" fmla="*/ 36 w 114"/>
                        <a:gd name="T7" fmla="*/ 8 h 50"/>
                        <a:gd name="T8" fmla="*/ 54 w 114"/>
                        <a:gd name="T9" fmla="*/ 2 h 50"/>
                        <a:gd name="T10" fmla="*/ 72 w 114"/>
                        <a:gd name="T11" fmla="*/ 0 h 50"/>
                        <a:gd name="T12" fmla="*/ 90 w 114"/>
                        <a:gd name="T13" fmla="*/ 2 h 50"/>
                        <a:gd name="T14" fmla="*/ 114 w 114"/>
                        <a:gd name="T15" fmla="*/ 10 h 50"/>
                        <a:gd name="T16" fmla="*/ 80 w 114"/>
                        <a:gd name="T17" fmla="*/ 8 h 50"/>
                        <a:gd name="T18" fmla="*/ 80 w 114"/>
                        <a:gd name="T19" fmla="*/ 20 h 50"/>
                        <a:gd name="T20" fmla="*/ 76 w 114"/>
                        <a:gd name="T21" fmla="*/ 34 h 50"/>
                        <a:gd name="T22" fmla="*/ 58 w 114"/>
                        <a:gd name="T23" fmla="*/ 46 h 50"/>
                        <a:gd name="T24" fmla="*/ 44 w 114"/>
                        <a:gd name="T25" fmla="*/ 50 h 50"/>
                        <a:gd name="T26" fmla="*/ 34 w 114"/>
                        <a:gd name="T27" fmla="*/ 42 h 50"/>
                        <a:gd name="T28" fmla="*/ 28 w 114"/>
                        <a:gd name="T29" fmla="*/ 32 h 50"/>
                        <a:gd name="T30" fmla="*/ 24 w 114"/>
                        <a:gd name="T31" fmla="*/ 22 h 50"/>
                        <a:gd name="T32" fmla="*/ 0 w 114"/>
                        <a:gd name="T33" fmla="*/ 4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50">
                          <a:moveTo>
                            <a:pt x="0" y="44"/>
                          </a:moveTo>
                          <a:lnTo>
                            <a:pt x="10" y="28"/>
                          </a:lnTo>
                          <a:lnTo>
                            <a:pt x="22" y="18"/>
                          </a:lnTo>
                          <a:lnTo>
                            <a:pt x="36" y="8"/>
                          </a:lnTo>
                          <a:lnTo>
                            <a:pt x="54" y="2"/>
                          </a:lnTo>
                          <a:lnTo>
                            <a:pt x="72" y="0"/>
                          </a:lnTo>
                          <a:lnTo>
                            <a:pt x="90" y="2"/>
                          </a:lnTo>
                          <a:lnTo>
                            <a:pt x="114" y="10"/>
                          </a:lnTo>
                          <a:lnTo>
                            <a:pt x="80" y="8"/>
                          </a:lnTo>
                          <a:lnTo>
                            <a:pt x="80" y="20"/>
                          </a:lnTo>
                          <a:lnTo>
                            <a:pt x="76" y="34"/>
                          </a:lnTo>
                          <a:lnTo>
                            <a:pt x="58" y="46"/>
                          </a:lnTo>
                          <a:lnTo>
                            <a:pt x="44" y="50"/>
                          </a:lnTo>
                          <a:lnTo>
                            <a:pt x="34" y="42"/>
                          </a:lnTo>
                          <a:lnTo>
                            <a:pt x="28" y="32"/>
                          </a:lnTo>
                          <a:lnTo>
                            <a:pt x="24" y="22"/>
                          </a:lnTo>
                          <a:lnTo>
                            <a:pt x="0" y="44"/>
                          </a:lnTo>
                          <a:close/>
                        </a:path>
                      </a:pathLst>
                    </a:custGeom>
                    <a:solidFill>
                      <a:srgbClr val="7F3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2543" name="Group 47"/>
                  <p:cNvGrpSpPr>
                    <a:grpSpLocks/>
                  </p:cNvGrpSpPr>
                  <p:nvPr/>
                </p:nvGrpSpPr>
                <p:grpSpPr bwMode="auto">
                  <a:xfrm>
                    <a:off x="2742" y="2518"/>
                    <a:ext cx="67" cy="30"/>
                    <a:chOff x="2742" y="2518"/>
                    <a:chExt cx="67" cy="30"/>
                  </a:xfrm>
                </p:grpSpPr>
                <p:sp>
                  <p:nvSpPr>
                    <p:cNvPr id="362544" name="Freeform 48"/>
                    <p:cNvSpPr>
                      <a:spLocks/>
                    </p:cNvSpPr>
                    <p:nvPr/>
                  </p:nvSpPr>
                  <p:spPr bwMode="auto">
                    <a:xfrm>
                      <a:off x="2743" y="2518"/>
                      <a:ext cx="66" cy="30"/>
                    </a:xfrm>
                    <a:custGeom>
                      <a:avLst/>
                      <a:gdLst>
                        <a:gd name="T0" fmla="*/ 0 w 132"/>
                        <a:gd name="T1" fmla="*/ 58 h 60"/>
                        <a:gd name="T2" fmla="*/ 40 w 132"/>
                        <a:gd name="T3" fmla="*/ 42 h 60"/>
                        <a:gd name="T4" fmla="*/ 64 w 132"/>
                        <a:gd name="T5" fmla="*/ 30 h 60"/>
                        <a:gd name="T6" fmla="*/ 92 w 132"/>
                        <a:gd name="T7" fmla="*/ 14 h 60"/>
                        <a:gd name="T8" fmla="*/ 112 w 132"/>
                        <a:gd name="T9" fmla="*/ 2 h 60"/>
                        <a:gd name="T10" fmla="*/ 122 w 132"/>
                        <a:gd name="T11" fmla="*/ 0 h 60"/>
                        <a:gd name="T12" fmla="*/ 132 w 132"/>
                        <a:gd name="T13" fmla="*/ 8 h 60"/>
                        <a:gd name="T14" fmla="*/ 132 w 132"/>
                        <a:gd name="T15" fmla="*/ 24 h 60"/>
                        <a:gd name="T16" fmla="*/ 122 w 132"/>
                        <a:gd name="T17" fmla="*/ 40 h 60"/>
                        <a:gd name="T18" fmla="*/ 120 w 132"/>
                        <a:gd name="T19" fmla="*/ 42 h 60"/>
                        <a:gd name="T20" fmla="*/ 104 w 132"/>
                        <a:gd name="T21" fmla="*/ 50 h 60"/>
                        <a:gd name="T22" fmla="*/ 102 w 132"/>
                        <a:gd name="T23" fmla="*/ 52 h 60"/>
                        <a:gd name="T24" fmla="*/ 70 w 132"/>
                        <a:gd name="T25" fmla="*/ 58 h 60"/>
                        <a:gd name="T26" fmla="*/ 26 w 132"/>
                        <a:gd name="T27" fmla="*/ 60 h 60"/>
                        <a:gd name="T28" fmla="*/ 0 w 132"/>
                        <a:gd name="T29"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 h="60">
                          <a:moveTo>
                            <a:pt x="0" y="58"/>
                          </a:moveTo>
                          <a:lnTo>
                            <a:pt x="40" y="42"/>
                          </a:lnTo>
                          <a:lnTo>
                            <a:pt x="64" y="30"/>
                          </a:lnTo>
                          <a:lnTo>
                            <a:pt x="92" y="14"/>
                          </a:lnTo>
                          <a:lnTo>
                            <a:pt x="112" y="2"/>
                          </a:lnTo>
                          <a:lnTo>
                            <a:pt x="122" y="0"/>
                          </a:lnTo>
                          <a:lnTo>
                            <a:pt x="132" y="8"/>
                          </a:lnTo>
                          <a:lnTo>
                            <a:pt x="132" y="24"/>
                          </a:lnTo>
                          <a:lnTo>
                            <a:pt x="122" y="40"/>
                          </a:lnTo>
                          <a:lnTo>
                            <a:pt x="120" y="42"/>
                          </a:lnTo>
                          <a:lnTo>
                            <a:pt x="104" y="50"/>
                          </a:lnTo>
                          <a:lnTo>
                            <a:pt x="102" y="52"/>
                          </a:lnTo>
                          <a:lnTo>
                            <a:pt x="70" y="58"/>
                          </a:lnTo>
                          <a:lnTo>
                            <a:pt x="26" y="60"/>
                          </a:lnTo>
                          <a:lnTo>
                            <a:pt x="0" y="5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45" name="Freeform 49"/>
                    <p:cNvSpPr>
                      <a:spLocks/>
                    </p:cNvSpPr>
                    <p:nvPr/>
                  </p:nvSpPr>
                  <p:spPr bwMode="auto">
                    <a:xfrm>
                      <a:off x="2742" y="2518"/>
                      <a:ext cx="66" cy="29"/>
                    </a:xfrm>
                    <a:custGeom>
                      <a:avLst/>
                      <a:gdLst>
                        <a:gd name="T0" fmla="*/ 0 w 132"/>
                        <a:gd name="T1" fmla="*/ 58 h 58"/>
                        <a:gd name="T2" fmla="*/ 40 w 132"/>
                        <a:gd name="T3" fmla="*/ 42 h 58"/>
                        <a:gd name="T4" fmla="*/ 64 w 132"/>
                        <a:gd name="T5" fmla="*/ 30 h 58"/>
                        <a:gd name="T6" fmla="*/ 92 w 132"/>
                        <a:gd name="T7" fmla="*/ 14 h 58"/>
                        <a:gd name="T8" fmla="*/ 112 w 132"/>
                        <a:gd name="T9" fmla="*/ 2 h 58"/>
                        <a:gd name="T10" fmla="*/ 122 w 132"/>
                        <a:gd name="T11" fmla="*/ 0 h 58"/>
                        <a:gd name="T12" fmla="*/ 132 w 132"/>
                        <a:gd name="T13" fmla="*/ 4 h 58"/>
                        <a:gd name="T14" fmla="*/ 116 w 132"/>
                        <a:gd name="T15" fmla="*/ 8 h 58"/>
                        <a:gd name="T16" fmla="*/ 124 w 132"/>
                        <a:gd name="T17" fmla="*/ 16 h 58"/>
                        <a:gd name="T18" fmla="*/ 126 w 132"/>
                        <a:gd name="T19" fmla="*/ 28 h 58"/>
                        <a:gd name="T20" fmla="*/ 118 w 132"/>
                        <a:gd name="T21" fmla="*/ 48 h 58"/>
                        <a:gd name="T22" fmla="*/ 102 w 132"/>
                        <a:gd name="T23" fmla="*/ 54 h 58"/>
                        <a:gd name="T24" fmla="*/ 82 w 132"/>
                        <a:gd name="T25" fmla="*/ 58 h 58"/>
                        <a:gd name="T26" fmla="*/ 66 w 132"/>
                        <a:gd name="T27" fmla="*/ 50 h 58"/>
                        <a:gd name="T28" fmla="*/ 56 w 132"/>
                        <a:gd name="T29" fmla="*/ 40 h 58"/>
                        <a:gd name="T30" fmla="*/ 30 w 132"/>
                        <a:gd name="T31" fmla="*/ 50 h 58"/>
                        <a:gd name="T32" fmla="*/ 0 w 132"/>
                        <a:gd name="T33"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58">
                          <a:moveTo>
                            <a:pt x="0" y="58"/>
                          </a:moveTo>
                          <a:lnTo>
                            <a:pt x="40" y="42"/>
                          </a:lnTo>
                          <a:lnTo>
                            <a:pt x="64" y="30"/>
                          </a:lnTo>
                          <a:lnTo>
                            <a:pt x="92" y="14"/>
                          </a:lnTo>
                          <a:lnTo>
                            <a:pt x="112" y="2"/>
                          </a:lnTo>
                          <a:lnTo>
                            <a:pt x="122" y="0"/>
                          </a:lnTo>
                          <a:lnTo>
                            <a:pt x="132" y="4"/>
                          </a:lnTo>
                          <a:lnTo>
                            <a:pt x="116" y="8"/>
                          </a:lnTo>
                          <a:lnTo>
                            <a:pt x="124" y="16"/>
                          </a:lnTo>
                          <a:lnTo>
                            <a:pt x="126" y="28"/>
                          </a:lnTo>
                          <a:lnTo>
                            <a:pt x="118" y="48"/>
                          </a:lnTo>
                          <a:lnTo>
                            <a:pt x="102" y="54"/>
                          </a:lnTo>
                          <a:lnTo>
                            <a:pt x="82" y="58"/>
                          </a:lnTo>
                          <a:lnTo>
                            <a:pt x="66" y="50"/>
                          </a:lnTo>
                          <a:lnTo>
                            <a:pt x="56" y="40"/>
                          </a:lnTo>
                          <a:lnTo>
                            <a:pt x="30" y="50"/>
                          </a:lnTo>
                          <a:lnTo>
                            <a:pt x="0" y="58"/>
                          </a:lnTo>
                          <a:close/>
                        </a:path>
                      </a:pathLst>
                    </a:custGeom>
                    <a:solidFill>
                      <a:srgbClr val="7F3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362546" name="Group 50"/>
                <p:cNvGrpSpPr>
                  <a:grpSpLocks/>
                </p:cNvGrpSpPr>
                <p:nvPr/>
              </p:nvGrpSpPr>
              <p:grpSpPr bwMode="auto">
                <a:xfrm>
                  <a:off x="2609" y="2281"/>
                  <a:ext cx="339" cy="296"/>
                  <a:chOff x="2609" y="2281"/>
                  <a:chExt cx="339" cy="296"/>
                </a:xfrm>
              </p:grpSpPr>
              <p:grpSp>
                <p:nvGrpSpPr>
                  <p:cNvPr id="362547" name="Group 51"/>
                  <p:cNvGrpSpPr>
                    <a:grpSpLocks/>
                  </p:cNvGrpSpPr>
                  <p:nvPr/>
                </p:nvGrpSpPr>
                <p:grpSpPr bwMode="auto">
                  <a:xfrm>
                    <a:off x="2723" y="2423"/>
                    <a:ext cx="195" cy="114"/>
                    <a:chOff x="2723" y="2423"/>
                    <a:chExt cx="195" cy="114"/>
                  </a:xfrm>
                </p:grpSpPr>
                <p:sp>
                  <p:nvSpPr>
                    <p:cNvPr id="362548" name="Freeform 52"/>
                    <p:cNvSpPr>
                      <a:spLocks/>
                    </p:cNvSpPr>
                    <p:nvPr/>
                  </p:nvSpPr>
                  <p:spPr bwMode="auto">
                    <a:xfrm>
                      <a:off x="2723" y="2495"/>
                      <a:ext cx="93" cy="42"/>
                    </a:xfrm>
                    <a:custGeom>
                      <a:avLst/>
                      <a:gdLst>
                        <a:gd name="T0" fmla="*/ 186 w 186"/>
                        <a:gd name="T1" fmla="*/ 10 h 86"/>
                        <a:gd name="T2" fmla="*/ 172 w 186"/>
                        <a:gd name="T3" fmla="*/ 6 h 86"/>
                        <a:gd name="T4" fmla="*/ 162 w 186"/>
                        <a:gd name="T5" fmla="*/ 0 h 86"/>
                        <a:gd name="T6" fmla="*/ 140 w 186"/>
                        <a:gd name="T7" fmla="*/ 6 h 86"/>
                        <a:gd name="T8" fmla="*/ 114 w 186"/>
                        <a:gd name="T9" fmla="*/ 6 h 86"/>
                        <a:gd name="T10" fmla="*/ 82 w 186"/>
                        <a:gd name="T11" fmla="*/ 8 h 86"/>
                        <a:gd name="T12" fmla="*/ 54 w 186"/>
                        <a:gd name="T13" fmla="*/ 8 h 86"/>
                        <a:gd name="T14" fmla="*/ 44 w 186"/>
                        <a:gd name="T15" fmla="*/ 0 h 86"/>
                        <a:gd name="T16" fmla="*/ 30 w 186"/>
                        <a:gd name="T17" fmla="*/ 0 h 86"/>
                        <a:gd name="T18" fmla="*/ 24 w 186"/>
                        <a:gd name="T19" fmla="*/ 10 h 86"/>
                        <a:gd name="T20" fmla="*/ 22 w 186"/>
                        <a:gd name="T21" fmla="*/ 22 h 86"/>
                        <a:gd name="T22" fmla="*/ 16 w 186"/>
                        <a:gd name="T23" fmla="*/ 38 h 86"/>
                        <a:gd name="T24" fmla="*/ 10 w 186"/>
                        <a:gd name="T25" fmla="*/ 54 h 86"/>
                        <a:gd name="T26" fmla="*/ 0 w 186"/>
                        <a:gd name="T27" fmla="*/ 66 h 86"/>
                        <a:gd name="T28" fmla="*/ 10 w 186"/>
                        <a:gd name="T29" fmla="*/ 78 h 86"/>
                        <a:gd name="T30" fmla="*/ 12 w 186"/>
                        <a:gd name="T31" fmla="*/ 86 h 86"/>
                        <a:gd name="T32" fmla="*/ 22 w 186"/>
                        <a:gd name="T33" fmla="*/ 72 h 86"/>
                        <a:gd name="T34" fmla="*/ 40 w 186"/>
                        <a:gd name="T35" fmla="*/ 54 h 86"/>
                        <a:gd name="T36" fmla="*/ 50 w 186"/>
                        <a:gd name="T37" fmla="*/ 44 h 86"/>
                        <a:gd name="T38" fmla="*/ 66 w 186"/>
                        <a:gd name="T39" fmla="*/ 36 h 86"/>
                        <a:gd name="T40" fmla="*/ 82 w 186"/>
                        <a:gd name="T41" fmla="*/ 32 h 86"/>
                        <a:gd name="T42" fmla="*/ 102 w 186"/>
                        <a:gd name="T43" fmla="*/ 30 h 86"/>
                        <a:gd name="T44" fmla="*/ 126 w 186"/>
                        <a:gd name="T45" fmla="*/ 28 h 86"/>
                        <a:gd name="T46" fmla="*/ 144 w 186"/>
                        <a:gd name="T47" fmla="*/ 26 h 86"/>
                        <a:gd name="T48" fmla="*/ 160 w 186"/>
                        <a:gd name="T49" fmla="*/ 26 h 86"/>
                        <a:gd name="T50" fmla="*/ 168 w 186"/>
                        <a:gd name="T51" fmla="*/ 18 h 86"/>
                        <a:gd name="T52" fmla="*/ 186 w 186"/>
                        <a:gd name="T53" fmla="*/ 1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86">
                          <a:moveTo>
                            <a:pt x="186" y="10"/>
                          </a:moveTo>
                          <a:lnTo>
                            <a:pt x="172" y="6"/>
                          </a:lnTo>
                          <a:lnTo>
                            <a:pt x="162" y="0"/>
                          </a:lnTo>
                          <a:lnTo>
                            <a:pt x="140" y="6"/>
                          </a:lnTo>
                          <a:lnTo>
                            <a:pt x="114" y="6"/>
                          </a:lnTo>
                          <a:lnTo>
                            <a:pt x="82" y="8"/>
                          </a:lnTo>
                          <a:lnTo>
                            <a:pt x="54" y="8"/>
                          </a:lnTo>
                          <a:lnTo>
                            <a:pt x="44" y="0"/>
                          </a:lnTo>
                          <a:lnTo>
                            <a:pt x="30" y="0"/>
                          </a:lnTo>
                          <a:lnTo>
                            <a:pt x="24" y="10"/>
                          </a:lnTo>
                          <a:lnTo>
                            <a:pt x="22" y="22"/>
                          </a:lnTo>
                          <a:lnTo>
                            <a:pt x="16" y="38"/>
                          </a:lnTo>
                          <a:lnTo>
                            <a:pt x="10" y="54"/>
                          </a:lnTo>
                          <a:lnTo>
                            <a:pt x="0" y="66"/>
                          </a:lnTo>
                          <a:lnTo>
                            <a:pt x="10" y="78"/>
                          </a:lnTo>
                          <a:lnTo>
                            <a:pt x="12" y="86"/>
                          </a:lnTo>
                          <a:lnTo>
                            <a:pt x="22" y="72"/>
                          </a:lnTo>
                          <a:lnTo>
                            <a:pt x="40" y="54"/>
                          </a:lnTo>
                          <a:lnTo>
                            <a:pt x="50" y="44"/>
                          </a:lnTo>
                          <a:lnTo>
                            <a:pt x="66" y="36"/>
                          </a:lnTo>
                          <a:lnTo>
                            <a:pt x="82" y="32"/>
                          </a:lnTo>
                          <a:lnTo>
                            <a:pt x="102" y="30"/>
                          </a:lnTo>
                          <a:lnTo>
                            <a:pt x="126" y="28"/>
                          </a:lnTo>
                          <a:lnTo>
                            <a:pt x="144" y="26"/>
                          </a:lnTo>
                          <a:lnTo>
                            <a:pt x="160" y="26"/>
                          </a:lnTo>
                          <a:lnTo>
                            <a:pt x="168" y="18"/>
                          </a:lnTo>
                          <a:lnTo>
                            <a:pt x="186" y="1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49" name="Freeform 53"/>
                    <p:cNvSpPr>
                      <a:spLocks/>
                    </p:cNvSpPr>
                    <p:nvPr/>
                  </p:nvSpPr>
                  <p:spPr bwMode="auto">
                    <a:xfrm>
                      <a:off x="2855" y="2423"/>
                      <a:ext cx="63" cy="72"/>
                    </a:xfrm>
                    <a:custGeom>
                      <a:avLst/>
                      <a:gdLst>
                        <a:gd name="T0" fmla="*/ 0 w 126"/>
                        <a:gd name="T1" fmla="*/ 143 h 143"/>
                        <a:gd name="T2" fmla="*/ 30 w 126"/>
                        <a:gd name="T3" fmla="*/ 99 h 143"/>
                        <a:gd name="T4" fmla="*/ 58 w 126"/>
                        <a:gd name="T5" fmla="*/ 83 h 143"/>
                        <a:gd name="T6" fmla="*/ 80 w 126"/>
                        <a:gd name="T7" fmla="*/ 73 h 143"/>
                        <a:gd name="T8" fmla="*/ 96 w 126"/>
                        <a:gd name="T9" fmla="*/ 55 h 143"/>
                        <a:gd name="T10" fmla="*/ 110 w 126"/>
                        <a:gd name="T11" fmla="*/ 42 h 143"/>
                        <a:gd name="T12" fmla="*/ 122 w 126"/>
                        <a:gd name="T13" fmla="*/ 30 h 143"/>
                        <a:gd name="T14" fmla="*/ 120 w 126"/>
                        <a:gd name="T15" fmla="*/ 30 h 143"/>
                        <a:gd name="T16" fmla="*/ 126 w 126"/>
                        <a:gd name="T17" fmla="*/ 14 h 143"/>
                        <a:gd name="T18" fmla="*/ 122 w 126"/>
                        <a:gd name="T19" fmla="*/ 6 h 143"/>
                        <a:gd name="T20" fmla="*/ 114 w 126"/>
                        <a:gd name="T21" fmla="*/ 0 h 143"/>
                        <a:gd name="T22" fmla="*/ 112 w 126"/>
                        <a:gd name="T23" fmla="*/ 0 h 143"/>
                        <a:gd name="T24" fmla="*/ 96 w 126"/>
                        <a:gd name="T25" fmla="*/ 4 h 143"/>
                        <a:gd name="T26" fmla="*/ 90 w 126"/>
                        <a:gd name="T27" fmla="*/ 18 h 143"/>
                        <a:gd name="T28" fmla="*/ 82 w 126"/>
                        <a:gd name="T29" fmla="*/ 30 h 143"/>
                        <a:gd name="T30" fmla="*/ 68 w 126"/>
                        <a:gd name="T31" fmla="*/ 40 h 143"/>
                        <a:gd name="T32" fmla="*/ 48 w 126"/>
                        <a:gd name="T33" fmla="*/ 55 h 143"/>
                        <a:gd name="T34" fmla="*/ 36 w 126"/>
                        <a:gd name="T35" fmla="*/ 79 h 143"/>
                        <a:gd name="T36" fmla="*/ 22 w 126"/>
                        <a:gd name="T37" fmla="*/ 103 h 143"/>
                        <a:gd name="T38" fmla="*/ 12 w 126"/>
                        <a:gd name="T39" fmla="*/ 119 h 143"/>
                        <a:gd name="T40" fmla="*/ 0 w 126"/>
                        <a:gd name="T41"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43">
                          <a:moveTo>
                            <a:pt x="0" y="143"/>
                          </a:moveTo>
                          <a:lnTo>
                            <a:pt x="30" y="99"/>
                          </a:lnTo>
                          <a:lnTo>
                            <a:pt x="58" y="83"/>
                          </a:lnTo>
                          <a:lnTo>
                            <a:pt x="80" y="73"/>
                          </a:lnTo>
                          <a:lnTo>
                            <a:pt x="96" y="55"/>
                          </a:lnTo>
                          <a:lnTo>
                            <a:pt x="110" y="42"/>
                          </a:lnTo>
                          <a:lnTo>
                            <a:pt x="122" y="30"/>
                          </a:lnTo>
                          <a:lnTo>
                            <a:pt x="120" y="30"/>
                          </a:lnTo>
                          <a:lnTo>
                            <a:pt x="126" y="14"/>
                          </a:lnTo>
                          <a:lnTo>
                            <a:pt x="122" y="6"/>
                          </a:lnTo>
                          <a:lnTo>
                            <a:pt x="114" y="0"/>
                          </a:lnTo>
                          <a:lnTo>
                            <a:pt x="112" y="0"/>
                          </a:lnTo>
                          <a:lnTo>
                            <a:pt x="96" y="4"/>
                          </a:lnTo>
                          <a:lnTo>
                            <a:pt x="90" y="18"/>
                          </a:lnTo>
                          <a:lnTo>
                            <a:pt x="82" y="30"/>
                          </a:lnTo>
                          <a:lnTo>
                            <a:pt x="68" y="40"/>
                          </a:lnTo>
                          <a:lnTo>
                            <a:pt x="48" y="55"/>
                          </a:lnTo>
                          <a:lnTo>
                            <a:pt x="36" y="79"/>
                          </a:lnTo>
                          <a:lnTo>
                            <a:pt x="22" y="103"/>
                          </a:lnTo>
                          <a:lnTo>
                            <a:pt x="12" y="119"/>
                          </a:lnTo>
                          <a:lnTo>
                            <a:pt x="0" y="143"/>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2550" name="Group 54"/>
                  <p:cNvGrpSpPr>
                    <a:grpSpLocks/>
                  </p:cNvGrpSpPr>
                  <p:nvPr/>
                </p:nvGrpSpPr>
                <p:grpSpPr bwMode="auto">
                  <a:xfrm>
                    <a:off x="2609" y="2281"/>
                    <a:ext cx="339" cy="296"/>
                    <a:chOff x="2609" y="2281"/>
                    <a:chExt cx="339" cy="296"/>
                  </a:xfrm>
                </p:grpSpPr>
                <p:grpSp>
                  <p:nvGrpSpPr>
                    <p:cNvPr id="362551" name="Group 55"/>
                    <p:cNvGrpSpPr>
                      <a:grpSpLocks/>
                    </p:cNvGrpSpPr>
                    <p:nvPr/>
                  </p:nvGrpSpPr>
                  <p:grpSpPr bwMode="auto">
                    <a:xfrm>
                      <a:off x="2609" y="2281"/>
                      <a:ext cx="339" cy="296"/>
                      <a:chOff x="2609" y="2281"/>
                      <a:chExt cx="339" cy="296"/>
                    </a:xfrm>
                  </p:grpSpPr>
                  <p:sp>
                    <p:nvSpPr>
                      <p:cNvPr id="362552" name="Freeform 56"/>
                      <p:cNvSpPr>
                        <a:spLocks/>
                      </p:cNvSpPr>
                      <p:nvPr/>
                    </p:nvSpPr>
                    <p:spPr bwMode="auto">
                      <a:xfrm>
                        <a:off x="2609" y="2281"/>
                        <a:ext cx="339" cy="296"/>
                      </a:xfrm>
                      <a:custGeom>
                        <a:avLst/>
                        <a:gdLst>
                          <a:gd name="T0" fmla="*/ 38 w 679"/>
                          <a:gd name="T1" fmla="*/ 500 h 592"/>
                          <a:gd name="T2" fmla="*/ 68 w 679"/>
                          <a:gd name="T3" fmla="*/ 530 h 592"/>
                          <a:gd name="T4" fmla="*/ 92 w 679"/>
                          <a:gd name="T5" fmla="*/ 560 h 592"/>
                          <a:gd name="T6" fmla="*/ 126 w 679"/>
                          <a:gd name="T7" fmla="*/ 578 h 592"/>
                          <a:gd name="T8" fmla="*/ 140 w 679"/>
                          <a:gd name="T9" fmla="*/ 592 h 592"/>
                          <a:gd name="T10" fmla="*/ 146 w 679"/>
                          <a:gd name="T11" fmla="*/ 536 h 592"/>
                          <a:gd name="T12" fmla="*/ 158 w 679"/>
                          <a:gd name="T13" fmla="*/ 484 h 592"/>
                          <a:gd name="T14" fmla="*/ 168 w 679"/>
                          <a:gd name="T15" fmla="*/ 440 h 592"/>
                          <a:gd name="T16" fmla="*/ 174 w 679"/>
                          <a:gd name="T17" fmla="*/ 404 h 592"/>
                          <a:gd name="T18" fmla="*/ 170 w 679"/>
                          <a:gd name="T19" fmla="*/ 358 h 592"/>
                          <a:gd name="T20" fmla="*/ 156 w 679"/>
                          <a:gd name="T21" fmla="*/ 329 h 592"/>
                          <a:gd name="T22" fmla="*/ 140 w 679"/>
                          <a:gd name="T23" fmla="*/ 315 h 592"/>
                          <a:gd name="T24" fmla="*/ 181 w 679"/>
                          <a:gd name="T25" fmla="*/ 321 h 592"/>
                          <a:gd name="T26" fmla="*/ 233 w 679"/>
                          <a:gd name="T27" fmla="*/ 309 h 592"/>
                          <a:gd name="T28" fmla="*/ 265 w 679"/>
                          <a:gd name="T29" fmla="*/ 293 h 592"/>
                          <a:gd name="T30" fmla="*/ 301 w 679"/>
                          <a:gd name="T31" fmla="*/ 279 h 592"/>
                          <a:gd name="T32" fmla="*/ 341 w 679"/>
                          <a:gd name="T33" fmla="*/ 263 h 592"/>
                          <a:gd name="T34" fmla="*/ 377 w 679"/>
                          <a:gd name="T35" fmla="*/ 249 h 592"/>
                          <a:gd name="T36" fmla="*/ 403 w 679"/>
                          <a:gd name="T37" fmla="*/ 231 h 592"/>
                          <a:gd name="T38" fmla="*/ 441 w 679"/>
                          <a:gd name="T39" fmla="*/ 197 h 592"/>
                          <a:gd name="T40" fmla="*/ 441 w 679"/>
                          <a:gd name="T41" fmla="*/ 195 h 592"/>
                          <a:gd name="T42" fmla="*/ 459 w 679"/>
                          <a:gd name="T43" fmla="*/ 159 h 592"/>
                          <a:gd name="T44" fmla="*/ 475 w 679"/>
                          <a:gd name="T45" fmla="*/ 129 h 592"/>
                          <a:gd name="T46" fmla="*/ 507 w 679"/>
                          <a:gd name="T47" fmla="*/ 137 h 592"/>
                          <a:gd name="T48" fmla="*/ 547 w 679"/>
                          <a:gd name="T49" fmla="*/ 159 h 592"/>
                          <a:gd name="T50" fmla="*/ 585 w 679"/>
                          <a:gd name="T51" fmla="*/ 185 h 592"/>
                          <a:gd name="T52" fmla="*/ 613 w 679"/>
                          <a:gd name="T53" fmla="*/ 215 h 592"/>
                          <a:gd name="T54" fmla="*/ 633 w 679"/>
                          <a:gd name="T55" fmla="*/ 251 h 592"/>
                          <a:gd name="T56" fmla="*/ 649 w 679"/>
                          <a:gd name="T57" fmla="*/ 285 h 592"/>
                          <a:gd name="T58" fmla="*/ 657 w 679"/>
                          <a:gd name="T59" fmla="*/ 321 h 592"/>
                          <a:gd name="T60" fmla="*/ 679 w 679"/>
                          <a:gd name="T61" fmla="*/ 350 h 592"/>
                          <a:gd name="T62" fmla="*/ 673 w 679"/>
                          <a:gd name="T63" fmla="*/ 291 h 592"/>
                          <a:gd name="T64" fmla="*/ 661 w 679"/>
                          <a:gd name="T65" fmla="*/ 255 h 592"/>
                          <a:gd name="T66" fmla="*/ 645 w 679"/>
                          <a:gd name="T67" fmla="*/ 215 h 592"/>
                          <a:gd name="T68" fmla="*/ 637 w 679"/>
                          <a:gd name="T69" fmla="*/ 171 h 592"/>
                          <a:gd name="T70" fmla="*/ 603 w 679"/>
                          <a:gd name="T71" fmla="*/ 129 h 592"/>
                          <a:gd name="T72" fmla="*/ 555 w 679"/>
                          <a:gd name="T73" fmla="*/ 76 h 592"/>
                          <a:gd name="T74" fmla="*/ 525 w 679"/>
                          <a:gd name="T75" fmla="*/ 46 h 592"/>
                          <a:gd name="T76" fmla="*/ 501 w 679"/>
                          <a:gd name="T77" fmla="*/ 24 h 592"/>
                          <a:gd name="T78" fmla="*/ 475 w 679"/>
                          <a:gd name="T79" fmla="*/ 12 h 592"/>
                          <a:gd name="T80" fmla="*/ 451 w 679"/>
                          <a:gd name="T81" fmla="*/ 4 h 592"/>
                          <a:gd name="T82" fmla="*/ 415 w 679"/>
                          <a:gd name="T83" fmla="*/ 4 h 592"/>
                          <a:gd name="T84" fmla="*/ 401 w 679"/>
                          <a:gd name="T85" fmla="*/ 4 h 592"/>
                          <a:gd name="T86" fmla="*/ 355 w 679"/>
                          <a:gd name="T87" fmla="*/ 0 h 592"/>
                          <a:gd name="T88" fmla="*/ 293 w 679"/>
                          <a:gd name="T89" fmla="*/ 0 h 592"/>
                          <a:gd name="T90" fmla="*/ 235 w 679"/>
                          <a:gd name="T91" fmla="*/ 16 h 592"/>
                          <a:gd name="T92" fmla="*/ 187 w 679"/>
                          <a:gd name="T93" fmla="*/ 34 h 592"/>
                          <a:gd name="T94" fmla="*/ 144 w 679"/>
                          <a:gd name="T95" fmla="*/ 48 h 592"/>
                          <a:gd name="T96" fmla="*/ 110 w 679"/>
                          <a:gd name="T97" fmla="*/ 64 h 592"/>
                          <a:gd name="T98" fmla="*/ 86 w 679"/>
                          <a:gd name="T99" fmla="*/ 81 h 592"/>
                          <a:gd name="T100" fmla="*/ 66 w 679"/>
                          <a:gd name="T101" fmla="*/ 99 h 592"/>
                          <a:gd name="T102" fmla="*/ 44 w 679"/>
                          <a:gd name="T103" fmla="*/ 123 h 592"/>
                          <a:gd name="T104" fmla="*/ 24 w 679"/>
                          <a:gd name="T105" fmla="*/ 153 h 592"/>
                          <a:gd name="T106" fmla="*/ 8 w 679"/>
                          <a:gd name="T107" fmla="*/ 177 h 592"/>
                          <a:gd name="T108" fmla="*/ 0 w 679"/>
                          <a:gd name="T109" fmla="*/ 209 h 592"/>
                          <a:gd name="T110" fmla="*/ 0 w 679"/>
                          <a:gd name="T111" fmla="*/ 255 h 592"/>
                          <a:gd name="T112" fmla="*/ 0 w 679"/>
                          <a:gd name="T113" fmla="*/ 297 h 592"/>
                          <a:gd name="T114" fmla="*/ 6 w 679"/>
                          <a:gd name="T115" fmla="*/ 338 h 592"/>
                          <a:gd name="T116" fmla="*/ 6 w 679"/>
                          <a:gd name="T117" fmla="*/ 388 h 592"/>
                          <a:gd name="T118" fmla="*/ 8 w 679"/>
                          <a:gd name="T119" fmla="*/ 428 h 592"/>
                          <a:gd name="T120" fmla="*/ 18 w 679"/>
                          <a:gd name="T121" fmla="*/ 454 h 592"/>
                          <a:gd name="T122" fmla="*/ 38 w 679"/>
                          <a:gd name="T123" fmla="*/ 50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79" h="592">
                            <a:moveTo>
                              <a:pt x="38" y="500"/>
                            </a:moveTo>
                            <a:lnTo>
                              <a:pt x="68" y="530"/>
                            </a:lnTo>
                            <a:lnTo>
                              <a:pt x="92" y="560"/>
                            </a:lnTo>
                            <a:lnTo>
                              <a:pt x="126" y="578"/>
                            </a:lnTo>
                            <a:lnTo>
                              <a:pt x="140" y="592"/>
                            </a:lnTo>
                            <a:lnTo>
                              <a:pt x="146" y="536"/>
                            </a:lnTo>
                            <a:lnTo>
                              <a:pt x="158" y="484"/>
                            </a:lnTo>
                            <a:lnTo>
                              <a:pt x="168" y="440"/>
                            </a:lnTo>
                            <a:lnTo>
                              <a:pt x="174" y="404"/>
                            </a:lnTo>
                            <a:lnTo>
                              <a:pt x="170" y="358"/>
                            </a:lnTo>
                            <a:lnTo>
                              <a:pt x="156" y="329"/>
                            </a:lnTo>
                            <a:lnTo>
                              <a:pt x="140" y="315"/>
                            </a:lnTo>
                            <a:lnTo>
                              <a:pt x="181" y="321"/>
                            </a:lnTo>
                            <a:lnTo>
                              <a:pt x="233" y="309"/>
                            </a:lnTo>
                            <a:lnTo>
                              <a:pt x="265" y="293"/>
                            </a:lnTo>
                            <a:lnTo>
                              <a:pt x="301" y="279"/>
                            </a:lnTo>
                            <a:lnTo>
                              <a:pt x="341" y="263"/>
                            </a:lnTo>
                            <a:lnTo>
                              <a:pt x="377" y="249"/>
                            </a:lnTo>
                            <a:lnTo>
                              <a:pt x="403" y="231"/>
                            </a:lnTo>
                            <a:lnTo>
                              <a:pt x="441" y="197"/>
                            </a:lnTo>
                            <a:lnTo>
                              <a:pt x="441" y="195"/>
                            </a:lnTo>
                            <a:lnTo>
                              <a:pt x="459" y="159"/>
                            </a:lnTo>
                            <a:lnTo>
                              <a:pt x="475" y="129"/>
                            </a:lnTo>
                            <a:lnTo>
                              <a:pt x="507" y="137"/>
                            </a:lnTo>
                            <a:lnTo>
                              <a:pt x="547" y="159"/>
                            </a:lnTo>
                            <a:lnTo>
                              <a:pt x="585" y="185"/>
                            </a:lnTo>
                            <a:lnTo>
                              <a:pt x="613" y="215"/>
                            </a:lnTo>
                            <a:lnTo>
                              <a:pt x="633" y="251"/>
                            </a:lnTo>
                            <a:lnTo>
                              <a:pt x="649" y="285"/>
                            </a:lnTo>
                            <a:lnTo>
                              <a:pt x="657" y="321"/>
                            </a:lnTo>
                            <a:lnTo>
                              <a:pt x="679" y="350"/>
                            </a:lnTo>
                            <a:lnTo>
                              <a:pt x="673" y="291"/>
                            </a:lnTo>
                            <a:lnTo>
                              <a:pt x="661" y="255"/>
                            </a:lnTo>
                            <a:lnTo>
                              <a:pt x="645" y="215"/>
                            </a:lnTo>
                            <a:lnTo>
                              <a:pt x="637" y="171"/>
                            </a:lnTo>
                            <a:lnTo>
                              <a:pt x="603" y="129"/>
                            </a:lnTo>
                            <a:lnTo>
                              <a:pt x="555" y="76"/>
                            </a:lnTo>
                            <a:lnTo>
                              <a:pt x="525" y="46"/>
                            </a:lnTo>
                            <a:lnTo>
                              <a:pt x="501" y="24"/>
                            </a:lnTo>
                            <a:lnTo>
                              <a:pt x="475" y="12"/>
                            </a:lnTo>
                            <a:lnTo>
                              <a:pt x="451" y="4"/>
                            </a:lnTo>
                            <a:lnTo>
                              <a:pt x="415" y="4"/>
                            </a:lnTo>
                            <a:lnTo>
                              <a:pt x="401" y="4"/>
                            </a:lnTo>
                            <a:lnTo>
                              <a:pt x="355" y="0"/>
                            </a:lnTo>
                            <a:lnTo>
                              <a:pt x="293" y="0"/>
                            </a:lnTo>
                            <a:lnTo>
                              <a:pt x="235" y="16"/>
                            </a:lnTo>
                            <a:lnTo>
                              <a:pt x="187" y="34"/>
                            </a:lnTo>
                            <a:lnTo>
                              <a:pt x="144" y="48"/>
                            </a:lnTo>
                            <a:lnTo>
                              <a:pt x="110" y="64"/>
                            </a:lnTo>
                            <a:lnTo>
                              <a:pt x="86" y="81"/>
                            </a:lnTo>
                            <a:lnTo>
                              <a:pt x="66" y="99"/>
                            </a:lnTo>
                            <a:lnTo>
                              <a:pt x="44" y="123"/>
                            </a:lnTo>
                            <a:lnTo>
                              <a:pt x="24" y="153"/>
                            </a:lnTo>
                            <a:lnTo>
                              <a:pt x="8" y="177"/>
                            </a:lnTo>
                            <a:lnTo>
                              <a:pt x="0" y="209"/>
                            </a:lnTo>
                            <a:lnTo>
                              <a:pt x="0" y="255"/>
                            </a:lnTo>
                            <a:lnTo>
                              <a:pt x="0" y="297"/>
                            </a:lnTo>
                            <a:lnTo>
                              <a:pt x="6" y="338"/>
                            </a:lnTo>
                            <a:lnTo>
                              <a:pt x="6" y="388"/>
                            </a:lnTo>
                            <a:lnTo>
                              <a:pt x="8" y="428"/>
                            </a:lnTo>
                            <a:lnTo>
                              <a:pt x="18" y="454"/>
                            </a:lnTo>
                            <a:lnTo>
                              <a:pt x="38" y="50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53" name="Freeform 57"/>
                      <p:cNvSpPr>
                        <a:spLocks/>
                      </p:cNvSpPr>
                      <p:nvPr/>
                    </p:nvSpPr>
                    <p:spPr bwMode="auto">
                      <a:xfrm>
                        <a:off x="2624" y="2288"/>
                        <a:ext cx="207" cy="263"/>
                      </a:xfrm>
                      <a:custGeom>
                        <a:avLst/>
                        <a:gdLst>
                          <a:gd name="T0" fmla="*/ 281 w 415"/>
                          <a:gd name="T1" fmla="*/ 4 h 526"/>
                          <a:gd name="T2" fmla="*/ 327 w 415"/>
                          <a:gd name="T3" fmla="*/ 0 h 526"/>
                          <a:gd name="T4" fmla="*/ 375 w 415"/>
                          <a:gd name="T5" fmla="*/ 12 h 526"/>
                          <a:gd name="T6" fmla="*/ 403 w 415"/>
                          <a:gd name="T7" fmla="*/ 56 h 526"/>
                          <a:gd name="T8" fmla="*/ 415 w 415"/>
                          <a:gd name="T9" fmla="*/ 93 h 526"/>
                          <a:gd name="T10" fmla="*/ 395 w 415"/>
                          <a:gd name="T11" fmla="*/ 143 h 526"/>
                          <a:gd name="T12" fmla="*/ 359 w 415"/>
                          <a:gd name="T13" fmla="*/ 187 h 526"/>
                          <a:gd name="T14" fmla="*/ 317 w 415"/>
                          <a:gd name="T15" fmla="*/ 219 h 526"/>
                          <a:gd name="T16" fmla="*/ 257 w 415"/>
                          <a:gd name="T17" fmla="*/ 239 h 526"/>
                          <a:gd name="T18" fmla="*/ 209 w 415"/>
                          <a:gd name="T19" fmla="*/ 257 h 526"/>
                          <a:gd name="T20" fmla="*/ 179 w 415"/>
                          <a:gd name="T21" fmla="*/ 263 h 526"/>
                          <a:gd name="T22" fmla="*/ 201 w 415"/>
                          <a:gd name="T23" fmla="*/ 269 h 526"/>
                          <a:gd name="T24" fmla="*/ 159 w 415"/>
                          <a:gd name="T25" fmla="*/ 287 h 526"/>
                          <a:gd name="T26" fmla="*/ 102 w 415"/>
                          <a:gd name="T27" fmla="*/ 287 h 526"/>
                          <a:gd name="T28" fmla="*/ 108 w 415"/>
                          <a:gd name="T29" fmla="*/ 326 h 526"/>
                          <a:gd name="T30" fmla="*/ 116 w 415"/>
                          <a:gd name="T31" fmla="*/ 394 h 526"/>
                          <a:gd name="T32" fmla="*/ 122 w 415"/>
                          <a:gd name="T33" fmla="*/ 452 h 526"/>
                          <a:gd name="T34" fmla="*/ 102 w 415"/>
                          <a:gd name="T35" fmla="*/ 522 h 526"/>
                          <a:gd name="T36" fmla="*/ 80 w 415"/>
                          <a:gd name="T37" fmla="*/ 512 h 526"/>
                          <a:gd name="T38" fmla="*/ 12 w 415"/>
                          <a:gd name="T39" fmla="*/ 456 h 526"/>
                          <a:gd name="T40" fmla="*/ 34 w 415"/>
                          <a:gd name="T41" fmla="*/ 416 h 526"/>
                          <a:gd name="T42" fmla="*/ 30 w 415"/>
                          <a:gd name="T43" fmla="*/ 368 h 526"/>
                          <a:gd name="T44" fmla="*/ 36 w 415"/>
                          <a:gd name="T45" fmla="*/ 362 h 526"/>
                          <a:gd name="T46" fmla="*/ 40 w 415"/>
                          <a:gd name="T47" fmla="*/ 328 h 526"/>
                          <a:gd name="T48" fmla="*/ 0 w 415"/>
                          <a:gd name="T49" fmla="*/ 243 h 526"/>
                          <a:gd name="T50" fmla="*/ 6 w 415"/>
                          <a:gd name="T51" fmla="*/ 229 h 526"/>
                          <a:gd name="T52" fmla="*/ 64 w 415"/>
                          <a:gd name="T53" fmla="*/ 225 h 526"/>
                          <a:gd name="T54" fmla="*/ 76 w 415"/>
                          <a:gd name="T55" fmla="*/ 199 h 526"/>
                          <a:gd name="T56" fmla="*/ 24 w 415"/>
                          <a:gd name="T57" fmla="*/ 165 h 526"/>
                          <a:gd name="T58" fmla="*/ 104 w 415"/>
                          <a:gd name="T59" fmla="*/ 187 h 526"/>
                          <a:gd name="T60" fmla="*/ 167 w 415"/>
                          <a:gd name="T61" fmla="*/ 193 h 526"/>
                          <a:gd name="T62" fmla="*/ 213 w 415"/>
                          <a:gd name="T63" fmla="*/ 185 h 526"/>
                          <a:gd name="T64" fmla="*/ 243 w 415"/>
                          <a:gd name="T65" fmla="*/ 165 h 526"/>
                          <a:gd name="T66" fmla="*/ 177 w 415"/>
                          <a:gd name="T67" fmla="*/ 155 h 526"/>
                          <a:gd name="T68" fmla="*/ 106 w 415"/>
                          <a:gd name="T69" fmla="*/ 155 h 526"/>
                          <a:gd name="T70" fmla="*/ 100 w 415"/>
                          <a:gd name="T71" fmla="*/ 143 h 526"/>
                          <a:gd name="T72" fmla="*/ 48 w 415"/>
                          <a:gd name="T73" fmla="*/ 135 h 526"/>
                          <a:gd name="T74" fmla="*/ 66 w 415"/>
                          <a:gd name="T75" fmla="*/ 125 h 526"/>
                          <a:gd name="T76" fmla="*/ 108 w 415"/>
                          <a:gd name="T77" fmla="*/ 111 h 526"/>
                          <a:gd name="T78" fmla="*/ 96 w 415"/>
                          <a:gd name="T79" fmla="*/ 107 h 526"/>
                          <a:gd name="T80" fmla="*/ 114 w 415"/>
                          <a:gd name="T81" fmla="*/ 81 h 526"/>
                          <a:gd name="T82" fmla="*/ 132 w 415"/>
                          <a:gd name="T83" fmla="*/ 75 h 526"/>
                          <a:gd name="T84" fmla="*/ 193 w 415"/>
                          <a:gd name="T85" fmla="*/ 87 h 526"/>
                          <a:gd name="T86" fmla="*/ 239 w 415"/>
                          <a:gd name="T87" fmla="*/ 89 h 526"/>
                          <a:gd name="T88" fmla="*/ 279 w 415"/>
                          <a:gd name="T89" fmla="*/ 79 h 526"/>
                          <a:gd name="T90" fmla="*/ 305 w 415"/>
                          <a:gd name="T91" fmla="*/ 65 h 526"/>
                          <a:gd name="T92" fmla="*/ 253 w 415"/>
                          <a:gd name="T93" fmla="*/ 62 h 526"/>
                          <a:gd name="T94" fmla="*/ 267 w 415"/>
                          <a:gd name="T95" fmla="*/ 54 h 526"/>
                          <a:gd name="T96" fmla="*/ 315 w 415"/>
                          <a:gd name="T97" fmla="*/ 44 h 526"/>
                          <a:gd name="T98" fmla="*/ 305 w 415"/>
                          <a:gd name="T99" fmla="*/ 36 h 526"/>
                          <a:gd name="T100" fmla="*/ 329 w 415"/>
                          <a:gd name="T101" fmla="*/ 16 h 526"/>
                          <a:gd name="T102" fmla="*/ 275 w 415"/>
                          <a:gd name="T103" fmla="*/ 18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15" h="526">
                            <a:moveTo>
                              <a:pt x="257" y="16"/>
                            </a:moveTo>
                            <a:lnTo>
                              <a:pt x="281" y="4"/>
                            </a:lnTo>
                            <a:lnTo>
                              <a:pt x="305" y="0"/>
                            </a:lnTo>
                            <a:lnTo>
                              <a:pt x="327" y="0"/>
                            </a:lnTo>
                            <a:lnTo>
                              <a:pt x="359" y="6"/>
                            </a:lnTo>
                            <a:lnTo>
                              <a:pt x="375" y="12"/>
                            </a:lnTo>
                            <a:lnTo>
                              <a:pt x="389" y="30"/>
                            </a:lnTo>
                            <a:lnTo>
                              <a:pt x="403" y="56"/>
                            </a:lnTo>
                            <a:lnTo>
                              <a:pt x="415" y="73"/>
                            </a:lnTo>
                            <a:lnTo>
                              <a:pt x="415" y="93"/>
                            </a:lnTo>
                            <a:lnTo>
                              <a:pt x="413" y="115"/>
                            </a:lnTo>
                            <a:lnTo>
                              <a:pt x="395" y="143"/>
                            </a:lnTo>
                            <a:lnTo>
                              <a:pt x="379" y="167"/>
                            </a:lnTo>
                            <a:lnTo>
                              <a:pt x="359" y="187"/>
                            </a:lnTo>
                            <a:lnTo>
                              <a:pt x="335" y="205"/>
                            </a:lnTo>
                            <a:lnTo>
                              <a:pt x="317" y="219"/>
                            </a:lnTo>
                            <a:lnTo>
                              <a:pt x="287" y="227"/>
                            </a:lnTo>
                            <a:lnTo>
                              <a:pt x="257" y="239"/>
                            </a:lnTo>
                            <a:lnTo>
                              <a:pt x="231" y="249"/>
                            </a:lnTo>
                            <a:lnTo>
                              <a:pt x="209" y="257"/>
                            </a:lnTo>
                            <a:lnTo>
                              <a:pt x="191" y="257"/>
                            </a:lnTo>
                            <a:lnTo>
                              <a:pt x="179" y="263"/>
                            </a:lnTo>
                            <a:lnTo>
                              <a:pt x="173" y="269"/>
                            </a:lnTo>
                            <a:lnTo>
                              <a:pt x="201" y="269"/>
                            </a:lnTo>
                            <a:lnTo>
                              <a:pt x="183" y="279"/>
                            </a:lnTo>
                            <a:lnTo>
                              <a:pt x="159" y="287"/>
                            </a:lnTo>
                            <a:lnTo>
                              <a:pt x="126" y="287"/>
                            </a:lnTo>
                            <a:lnTo>
                              <a:pt x="102" y="287"/>
                            </a:lnTo>
                            <a:lnTo>
                              <a:pt x="94" y="293"/>
                            </a:lnTo>
                            <a:lnTo>
                              <a:pt x="108" y="326"/>
                            </a:lnTo>
                            <a:lnTo>
                              <a:pt x="116" y="362"/>
                            </a:lnTo>
                            <a:lnTo>
                              <a:pt x="116" y="394"/>
                            </a:lnTo>
                            <a:lnTo>
                              <a:pt x="116" y="428"/>
                            </a:lnTo>
                            <a:lnTo>
                              <a:pt x="122" y="452"/>
                            </a:lnTo>
                            <a:lnTo>
                              <a:pt x="114" y="484"/>
                            </a:lnTo>
                            <a:lnTo>
                              <a:pt x="102" y="522"/>
                            </a:lnTo>
                            <a:lnTo>
                              <a:pt x="90" y="526"/>
                            </a:lnTo>
                            <a:lnTo>
                              <a:pt x="80" y="512"/>
                            </a:lnTo>
                            <a:lnTo>
                              <a:pt x="46" y="476"/>
                            </a:lnTo>
                            <a:lnTo>
                              <a:pt x="12" y="456"/>
                            </a:lnTo>
                            <a:lnTo>
                              <a:pt x="50" y="456"/>
                            </a:lnTo>
                            <a:lnTo>
                              <a:pt x="34" y="416"/>
                            </a:lnTo>
                            <a:lnTo>
                              <a:pt x="14" y="398"/>
                            </a:lnTo>
                            <a:lnTo>
                              <a:pt x="30" y="368"/>
                            </a:lnTo>
                            <a:lnTo>
                              <a:pt x="20" y="358"/>
                            </a:lnTo>
                            <a:lnTo>
                              <a:pt x="36" y="362"/>
                            </a:lnTo>
                            <a:lnTo>
                              <a:pt x="18" y="326"/>
                            </a:lnTo>
                            <a:lnTo>
                              <a:pt x="40" y="328"/>
                            </a:lnTo>
                            <a:lnTo>
                              <a:pt x="4" y="283"/>
                            </a:lnTo>
                            <a:lnTo>
                              <a:pt x="0" y="243"/>
                            </a:lnTo>
                            <a:lnTo>
                              <a:pt x="18" y="257"/>
                            </a:lnTo>
                            <a:lnTo>
                              <a:pt x="6" y="229"/>
                            </a:lnTo>
                            <a:lnTo>
                              <a:pt x="48" y="233"/>
                            </a:lnTo>
                            <a:lnTo>
                              <a:pt x="64" y="225"/>
                            </a:lnTo>
                            <a:lnTo>
                              <a:pt x="46" y="203"/>
                            </a:lnTo>
                            <a:lnTo>
                              <a:pt x="76" y="199"/>
                            </a:lnTo>
                            <a:lnTo>
                              <a:pt x="48" y="183"/>
                            </a:lnTo>
                            <a:lnTo>
                              <a:pt x="24" y="165"/>
                            </a:lnTo>
                            <a:lnTo>
                              <a:pt x="72" y="179"/>
                            </a:lnTo>
                            <a:lnTo>
                              <a:pt x="104" y="187"/>
                            </a:lnTo>
                            <a:lnTo>
                              <a:pt x="132" y="189"/>
                            </a:lnTo>
                            <a:lnTo>
                              <a:pt x="167" y="193"/>
                            </a:lnTo>
                            <a:lnTo>
                              <a:pt x="201" y="191"/>
                            </a:lnTo>
                            <a:lnTo>
                              <a:pt x="213" y="185"/>
                            </a:lnTo>
                            <a:lnTo>
                              <a:pt x="203" y="171"/>
                            </a:lnTo>
                            <a:lnTo>
                              <a:pt x="243" y="165"/>
                            </a:lnTo>
                            <a:lnTo>
                              <a:pt x="209" y="159"/>
                            </a:lnTo>
                            <a:lnTo>
                              <a:pt x="177" y="155"/>
                            </a:lnTo>
                            <a:lnTo>
                              <a:pt x="142" y="155"/>
                            </a:lnTo>
                            <a:lnTo>
                              <a:pt x="106" y="155"/>
                            </a:lnTo>
                            <a:lnTo>
                              <a:pt x="132" y="135"/>
                            </a:lnTo>
                            <a:lnTo>
                              <a:pt x="100" y="143"/>
                            </a:lnTo>
                            <a:lnTo>
                              <a:pt x="72" y="139"/>
                            </a:lnTo>
                            <a:lnTo>
                              <a:pt x="48" y="135"/>
                            </a:lnTo>
                            <a:lnTo>
                              <a:pt x="34" y="133"/>
                            </a:lnTo>
                            <a:lnTo>
                              <a:pt x="66" y="125"/>
                            </a:lnTo>
                            <a:lnTo>
                              <a:pt x="90" y="119"/>
                            </a:lnTo>
                            <a:lnTo>
                              <a:pt x="108" y="111"/>
                            </a:lnTo>
                            <a:lnTo>
                              <a:pt x="118" y="107"/>
                            </a:lnTo>
                            <a:lnTo>
                              <a:pt x="96" y="107"/>
                            </a:lnTo>
                            <a:lnTo>
                              <a:pt x="136" y="87"/>
                            </a:lnTo>
                            <a:lnTo>
                              <a:pt x="114" y="81"/>
                            </a:lnTo>
                            <a:lnTo>
                              <a:pt x="96" y="81"/>
                            </a:lnTo>
                            <a:lnTo>
                              <a:pt x="132" y="75"/>
                            </a:lnTo>
                            <a:lnTo>
                              <a:pt x="173" y="79"/>
                            </a:lnTo>
                            <a:lnTo>
                              <a:pt x="193" y="87"/>
                            </a:lnTo>
                            <a:lnTo>
                              <a:pt x="217" y="89"/>
                            </a:lnTo>
                            <a:lnTo>
                              <a:pt x="239" y="89"/>
                            </a:lnTo>
                            <a:lnTo>
                              <a:pt x="263" y="87"/>
                            </a:lnTo>
                            <a:lnTo>
                              <a:pt x="279" y="79"/>
                            </a:lnTo>
                            <a:lnTo>
                              <a:pt x="295" y="71"/>
                            </a:lnTo>
                            <a:lnTo>
                              <a:pt x="305" y="65"/>
                            </a:lnTo>
                            <a:lnTo>
                              <a:pt x="281" y="65"/>
                            </a:lnTo>
                            <a:lnTo>
                              <a:pt x="253" y="62"/>
                            </a:lnTo>
                            <a:lnTo>
                              <a:pt x="215" y="60"/>
                            </a:lnTo>
                            <a:lnTo>
                              <a:pt x="267" y="54"/>
                            </a:lnTo>
                            <a:lnTo>
                              <a:pt x="295" y="48"/>
                            </a:lnTo>
                            <a:lnTo>
                              <a:pt x="315" y="44"/>
                            </a:lnTo>
                            <a:lnTo>
                              <a:pt x="329" y="34"/>
                            </a:lnTo>
                            <a:lnTo>
                              <a:pt x="305" y="36"/>
                            </a:lnTo>
                            <a:lnTo>
                              <a:pt x="317" y="20"/>
                            </a:lnTo>
                            <a:lnTo>
                              <a:pt x="329" y="16"/>
                            </a:lnTo>
                            <a:lnTo>
                              <a:pt x="299" y="16"/>
                            </a:lnTo>
                            <a:lnTo>
                              <a:pt x="275" y="18"/>
                            </a:lnTo>
                            <a:lnTo>
                              <a:pt x="257" y="16"/>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2554" name="Freeform 58"/>
                    <p:cNvSpPr>
                      <a:spLocks/>
                    </p:cNvSpPr>
                    <p:nvPr/>
                  </p:nvSpPr>
                  <p:spPr bwMode="auto">
                    <a:xfrm>
                      <a:off x="2834" y="2286"/>
                      <a:ext cx="58" cy="68"/>
                    </a:xfrm>
                    <a:custGeom>
                      <a:avLst/>
                      <a:gdLst>
                        <a:gd name="T0" fmla="*/ 0 w 116"/>
                        <a:gd name="T1" fmla="*/ 0 h 135"/>
                        <a:gd name="T2" fmla="*/ 24 w 116"/>
                        <a:gd name="T3" fmla="*/ 28 h 135"/>
                        <a:gd name="T4" fmla="*/ 38 w 116"/>
                        <a:gd name="T5" fmla="*/ 38 h 135"/>
                        <a:gd name="T6" fmla="*/ 54 w 116"/>
                        <a:gd name="T7" fmla="*/ 52 h 135"/>
                        <a:gd name="T8" fmla="*/ 72 w 116"/>
                        <a:gd name="T9" fmla="*/ 60 h 135"/>
                        <a:gd name="T10" fmla="*/ 94 w 116"/>
                        <a:gd name="T11" fmla="*/ 69 h 135"/>
                        <a:gd name="T12" fmla="*/ 66 w 116"/>
                        <a:gd name="T13" fmla="*/ 64 h 135"/>
                        <a:gd name="T14" fmla="*/ 46 w 116"/>
                        <a:gd name="T15" fmla="*/ 58 h 135"/>
                        <a:gd name="T16" fmla="*/ 38 w 116"/>
                        <a:gd name="T17" fmla="*/ 62 h 135"/>
                        <a:gd name="T18" fmla="*/ 52 w 116"/>
                        <a:gd name="T19" fmla="*/ 79 h 135"/>
                        <a:gd name="T20" fmla="*/ 62 w 116"/>
                        <a:gd name="T21" fmla="*/ 99 h 135"/>
                        <a:gd name="T22" fmla="*/ 86 w 116"/>
                        <a:gd name="T23" fmla="*/ 113 h 135"/>
                        <a:gd name="T24" fmla="*/ 116 w 116"/>
                        <a:gd name="T25" fmla="*/ 135 h 135"/>
                        <a:gd name="T26" fmla="*/ 76 w 116"/>
                        <a:gd name="T27" fmla="*/ 115 h 135"/>
                        <a:gd name="T28" fmla="*/ 54 w 116"/>
                        <a:gd name="T29" fmla="*/ 103 h 135"/>
                        <a:gd name="T30" fmla="*/ 32 w 116"/>
                        <a:gd name="T31" fmla="*/ 95 h 135"/>
                        <a:gd name="T32" fmla="*/ 18 w 116"/>
                        <a:gd name="T33" fmla="*/ 77 h 135"/>
                        <a:gd name="T34" fmla="*/ 18 w 116"/>
                        <a:gd name="T35" fmla="*/ 54 h 135"/>
                        <a:gd name="T36" fmla="*/ 6 w 116"/>
                        <a:gd name="T37" fmla="*/ 32 h 135"/>
                        <a:gd name="T38" fmla="*/ 0 w 116"/>
                        <a:gd name="T3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35">
                          <a:moveTo>
                            <a:pt x="0" y="0"/>
                          </a:moveTo>
                          <a:lnTo>
                            <a:pt x="24" y="28"/>
                          </a:lnTo>
                          <a:lnTo>
                            <a:pt x="38" y="38"/>
                          </a:lnTo>
                          <a:lnTo>
                            <a:pt x="54" y="52"/>
                          </a:lnTo>
                          <a:lnTo>
                            <a:pt x="72" y="60"/>
                          </a:lnTo>
                          <a:lnTo>
                            <a:pt x="94" y="69"/>
                          </a:lnTo>
                          <a:lnTo>
                            <a:pt x="66" y="64"/>
                          </a:lnTo>
                          <a:lnTo>
                            <a:pt x="46" y="58"/>
                          </a:lnTo>
                          <a:lnTo>
                            <a:pt x="38" y="62"/>
                          </a:lnTo>
                          <a:lnTo>
                            <a:pt x="52" y="79"/>
                          </a:lnTo>
                          <a:lnTo>
                            <a:pt x="62" y="99"/>
                          </a:lnTo>
                          <a:lnTo>
                            <a:pt x="86" y="113"/>
                          </a:lnTo>
                          <a:lnTo>
                            <a:pt x="116" y="135"/>
                          </a:lnTo>
                          <a:lnTo>
                            <a:pt x="76" y="115"/>
                          </a:lnTo>
                          <a:lnTo>
                            <a:pt x="54" y="103"/>
                          </a:lnTo>
                          <a:lnTo>
                            <a:pt x="32" y="95"/>
                          </a:lnTo>
                          <a:lnTo>
                            <a:pt x="18" y="77"/>
                          </a:lnTo>
                          <a:lnTo>
                            <a:pt x="18" y="54"/>
                          </a:lnTo>
                          <a:lnTo>
                            <a:pt x="6" y="32"/>
                          </a:lnTo>
                          <a:lnTo>
                            <a:pt x="0"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grpSp>
        <p:sp>
          <p:nvSpPr>
            <p:cNvPr id="362555" name="Freeform 59"/>
            <p:cNvSpPr>
              <a:spLocks/>
            </p:cNvSpPr>
            <p:nvPr/>
          </p:nvSpPr>
          <p:spPr bwMode="auto">
            <a:xfrm>
              <a:off x="1000" y="3290"/>
              <a:ext cx="3658" cy="649"/>
            </a:xfrm>
            <a:custGeom>
              <a:avLst/>
              <a:gdLst>
                <a:gd name="T0" fmla="*/ 926 w 7316"/>
                <a:gd name="T1" fmla="*/ 0 h 1299"/>
                <a:gd name="T2" fmla="*/ 0 w 7316"/>
                <a:gd name="T3" fmla="*/ 1299 h 1299"/>
                <a:gd name="T4" fmla="*/ 7316 w 7316"/>
                <a:gd name="T5" fmla="*/ 1299 h 1299"/>
                <a:gd name="T6" fmla="*/ 6655 w 7316"/>
                <a:gd name="T7" fmla="*/ 0 h 1299"/>
                <a:gd name="T8" fmla="*/ 926 w 7316"/>
                <a:gd name="T9" fmla="*/ 0 h 1299"/>
              </a:gdLst>
              <a:ahLst/>
              <a:cxnLst>
                <a:cxn ang="0">
                  <a:pos x="T0" y="T1"/>
                </a:cxn>
                <a:cxn ang="0">
                  <a:pos x="T2" y="T3"/>
                </a:cxn>
                <a:cxn ang="0">
                  <a:pos x="T4" y="T5"/>
                </a:cxn>
                <a:cxn ang="0">
                  <a:pos x="T6" y="T7"/>
                </a:cxn>
                <a:cxn ang="0">
                  <a:pos x="T8" y="T9"/>
                </a:cxn>
              </a:cxnLst>
              <a:rect l="0" t="0" r="r" b="b"/>
              <a:pathLst>
                <a:path w="7316" h="1299">
                  <a:moveTo>
                    <a:pt x="926" y="0"/>
                  </a:moveTo>
                  <a:lnTo>
                    <a:pt x="0" y="1299"/>
                  </a:lnTo>
                  <a:lnTo>
                    <a:pt x="7316" y="1299"/>
                  </a:lnTo>
                  <a:lnTo>
                    <a:pt x="6655" y="0"/>
                  </a:lnTo>
                  <a:lnTo>
                    <a:pt x="926" y="0"/>
                  </a:lnTo>
                  <a:close/>
                </a:path>
              </a:pathLst>
            </a:custGeom>
            <a:solidFill>
              <a:srgbClr val="3F1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2556" name="Group 60"/>
            <p:cNvGrpSpPr>
              <a:grpSpLocks/>
            </p:cNvGrpSpPr>
            <p:nvPr/>
          </p:nvGrpSpPr>
          <p:grpSpPr bwMode="auto">
            <a:xfrm>
              <a:off x="2283" y="3133"/>
              <a:ext cx="176" cy="181"/>
              <a:chOff x="2283" y="3133"/>
              <a:chExt cx="176" cy="181"/>
            </a:xfrm>
          </p:grpSpPr>
          <p:sp>
            <p:nvSpPr>
              <p:cNvPr id="362557" name="Freeform 61"/>
              <p:cNvSpPr>
                <a:spLocks/>
              </p:cNvSpPr>
              <p:nvPr/>
            </p:nvSpPr>
            <p:spPr bwMode="auto">
              <a:xfrm>
                <a:off x="2283" y="3133"/>
                <a:ext cx="175" cy="181"/>
              </a:xfrm>
              <a:custGeom>
                <a:avLst/>
                <a:gdLst>
                  <a:gd name="T0" fmla="*/ 58 w 351"/>
                  <a:gd name="T1" fmla="*/ 56 h 363"/>
                  <a:gd name="T2" fmla="*/ 110 w 351"/>
                  <a:gd name="T3" fmla="*/ 8 h 363"/>
                  <a:gd name="T4" fmla="*/ 140 w 351"/>
                  <a:gd name="T5" fmla="*/ 0 h 363"/>
                  <a:gd name="T6" fmla="*/ 202 w 351"/>
                  <a:gd name="T7" fmla="*/ 8 h 363"/>
                  <a:gd name="T8" fmla="*/ 266 w 351"/>
                  <a:gd name="T9" fmla="*/ 18 h 363"/>
                  <a:gd name="T10" fmla="*/ 308 w 351"/>
                  <a:gd name="T11" fmla="*/ 28 h 363"/>
                  <a:gd name="T12" fmla="*/ 321 w 351"/>
                  <a:gd name="T13" fmla="*/ 38 h 363"/>
                  <a:gd name="T14" fmla="*/ 329 w 351"/>
                  <a:gd name="T15" fmla="*/ 60 h 363"/>
                  <a:gd name="T16" fmla="*/ 331 w 351"/>
                  <a:gd name="T17" fmla="*/ 74 h 363"/>
                  <a:gd name="T18" fmla="*/ 321 w 351"/>
                  <a:gd name="T19" fmla="*/ 88 h 363"/>
                  <a:gd name="T20" fmla="*/ 333 w 351"/>
                  <a:gd name="T21" fmla="*/ 102 h 363"/>
                  <a:gd name="T22" fmla="*/ 339 w 351"/>
                  <a:gd name="T23" fmla="*/ 122 h 363"/>
                  <a:gd name="T24" fmla="*/ 335 w 351"/>
                  <a:gd name="T25" fmla="*/ 134 h 363"/>
                  <a:gd name="T26" fmla="*/ 345 w 351"/>
                  <a:gd name="T27" fmla="*/ 148 h 363"/>
                  <a:gd name="T28" fmla="*/ 349 w 351"/>
                  <a:gd name="T29" fmla="*/ 164 h 363"/>
                  <a:gd name="T30" fmla="*/ 347 w 351"/>
                  <a:gd name="T31" fmla="*/ 182 h 363"/>
                  <a:gd name="T32" fmla="*/ 335 w 351"/>
                  <a:gd name="T33" fmla="*/ 201 h 363"/>
                  <a:gd name="T34" fmla="*/ 345 w 351"/>
                  <a:gd name="T35" fmla="*/ 221 h 363"/>
                  <a:gd name="T36" fmla="*/ 351 w 351"/>
                  <a:gd name="T37" fmla="*/ 245 h 363"/>
                  <a:gd name="T38" fmla="*/ 343 w 351"/>
                  <a:gd name="T39" fmla="*/ 269 h 363"/>
                  <a:gd name="T40" fmla="*/ 329 w 351"/>
                  <a:gd name="T41" fmla="*/ 281 h 363"/>
                  <a:gd name="T42" fmla="*/ 329 w 351"/>
                  <a:gd name="T43" fmla="*/ 321 h 363"/>
                  <a:gd name="T44" fmla="*/ 315 w 351"/>
                  <a:gd name="T45" fmla="*/ 343 h 363"/>
                  <a:gd name="T46" fmla="*/ 286 w 351"/>
                  <a:gd name="T47" fmla="*/ 353 h 363"/>
                  <a:gd name="T48" fmla="*/ 156 w 351"/>
                  <a:gd name="T49" fmla="*/ 363 h 363"/>
                  <a:gd name="T50" fmla="*/ 92 w 351"/>
                  <a:gd name="T51" fmla="*/ 339 h 363"/>
                  <a:gd name="T52" fmla="*/ 14 w 351"/>
                  <a:gd name="T53" fmla="*/ 251 h 363"/>
                  <a:gd name="T54" fmla="*/ 2 w 351"/>
                  <a:gd name="T55" fmla="*/ 213 h 363"/>
                  <a:gd name="T56" fmla="*/ 0 w 351"/>
                  <a:gd name="T57" fmla="*/ 184 h 363"/>
                  <a:gd name="T58" fmla="*/ 4 w 351"/>
                  <a:gd name="T59" fmla="*/ 156 h 363"/>
                  <a:gd name="T60" fmla="*/ 16 w 351"/>
                  <a:gd name="T61" fmla="*/ 112 h 363"/>
                  <a:gd name="T62" fmla="*/ 30 w 351"/>
                  <a:gd name="T63" fmla="*/ 90 h 363"/>
                  <a:gd name="T64" fmla="*/ 58 w 351"/>
                  <a:gd name="T65" fmla="*/ 56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1" h="363">
                    <a:moveTo>
                      <a:pt x="58" y="56"/>
                    </a:moveTo>
                    <a:lnTo>
                      <a:pt x="110" y="8"/>
                    </a:lnTo>
                    <a:lnTo>
                      <a:pt x="140" y="0"/>
                    </a:lnTo>
                    <a:lnTo>
                      <a:pt x="202" y="8"/>
                    </a:lnTo>
                    <a:lnTo>
                      <a:pt x="266" y="18"/>
                    </a:lnTo>
                    <a:lnTo>
                      <a:pt x="308" y="28"/>
                    </a:lnTo>
                    <a:lnTo>
                      <a:pt x="321" y="38"/>
                    </a:lnTo>
                    <a:lnTo>
                      <a:pt x="329" y="60"/>
                    </a:lnTo>
                    <a:lnTo>
                      <a:pt x="331" y="74"/>
                    </a:lnTo>
                    <a:lnTo>
                      <a:pt x="321" y="88"/>
                    </a:lnTo>
                    <a:lnTo>
                      <a:pt x="333" y="102"/>
                    </a:lnTo>
                    <a:lnTo>
                      <a:pt x="339" y="122"/>
                    </a:lnTo>
                    <a:lnTo>
                      <a:pt x="335" y="134"/>
                    </a:lnTo>
                    <a:lnTo>
                      <a:pt x="345" y="148"/>
                    </a:lnTo>
                    <a:lnTo>
                      <a:pt x="349" y="164"/>
                    </a:lnTo>
                    <a:lnTo>
                      <a:pt x="347" y="182"/>
                    </a:lnTo>
                    <a:lnTo>
                      <a:pt x="335" y="201"/>
                    </a:lnTo>
                    <a:lnTo>
                      <a:pt x="345" y="221"/>
                    </a:lnTo>
                    <a:lnTo>
                      <a:pt x="351" y="245"/>
                    </a:lnTo>
                    <a:lnTo>
                      <a:pt x="343" y="269"/>
                    </a:lnTo>
                    <a:lnTo>
                      <a:pt x="329" y="281"/>
                    </a:lnTo>
                    <a:lnTo>
                      <a:pt x="329" y="321"/>
                    </a:lnTo>
                    <a:lnTo>
                      <a:pt x="315" y="343"/>
                    </a:lnTo>
                    <a:lnTo>
                      <a:pt x="286" y="353"/>
                    </a:lnTo>
                    <a:lnTo>
                      <a:pt x="156" y="363"/>
                    </a:lnTo>
                    <a:lnTo>
                      <a:pt x="92" y="339"/>
                    </a:lnTo>
                    <a:lnTo>
                      <a:pt x="14" y="251"/>
                    </a:lnTo>
                    <a:lnTo>
                      <a:pt x="2" y="213"/>
                    </a:lnTo>
                    <a:lnTo>
                      <a:pt x="0" y="184"/>
                    </a:lnTo>
                    <a:lnTo>
                      <a:pt x="4" y="156"/>
                    </a:lnTo>
                    <a:lnTo>
                      <a:pt x="16" y="112"/>
                    </a:lnTo>
                    <a:lnTo>
                      <a:pt x="30" y="90"/>
                    </a:lnTo>
                    <a:lnTo>
                      <a:pt x="58" y="56"/>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2558" name="Group 62"/>
              <p:cNvGrpSpPr>
                <a:grpSpLocks/>
              </p:cNvGrpSpPr>
              <p:nvPr/>
            </p:nvGrpSpPr>
            <p:grpSpPr bwMode="auto">
              <a:xfrm>
                <a:off x="2326" y="3156"/>
                <a:ext cx="133" cy="158"/>
                <a:chOff x="2326" y="3156"/>
                <a:chExt cx="133" cy="158"/>
              </a:xfrm>
            </p:grpSpPr>
            <p:sp>
              <p:nvSpPr>
                <p:cNvPr id="362559" name="Freeform 63"/>
                <p:cNvSpPr>
                  <a:spLocks/>
                </p:cNvSpPr>
                <p:nvPr/>
              </p:nvSpPr>
              <p:spPr bwMode="auto">
                <a:xfrm>
                  <a:off x="2326" y="3193"/>
                  <a:ext cx="133" cy="121"/>
                </a:xfrm>
                <a:custGeom>
                  <a:avLst/>
                  <a:gdLst>
                    <a:gd name="T0" fmla="*/ 110 w 265"/>
                    <a:gd name="T1" fmla="*/ 36 h 243"/>
                    <a:gd name="T2" fmla="*/ 128 w 265"/>
                    <a:gd name="T3" fmla="*/ 0 h 243"/>
                    <a:gd name="T4" fmla="*/ 152 w 265"/>
                    <a:gd name="T5" fmla="*/ 30 h 243"/>
                    <a:gd name="T6" fmla="*/ 194 w 265"/>
                    <a:gd name="T7" fmla="*/ 30 h 243"/>
                    <a:gd name="T8" fmla="*/ 231 w 265"/>
                    <a:gd name="T9" fmla="*/ 14 h 243"/>
                    <a:gd name="T10" fmla="*/ 253 w 265"/>
                    <a:gd name="T11" fmla="*/ 2 h 243"/>
                    <a:gd name="T12" fmla="*/ 259 w 265"/>
                    <a:gd name="T13" fmla="*/ 28 h 243"/>
                    <a:gd name="T14" fmla="*/ 261 w 265"/>
                    <a:gd name="T15" fmla="*/ 62 h 243"/>
                    <a:gd name="T16" fmla="*/ 259 w 265"/>
                    <a:gd name="T17" fmla="*/ 101 h 243"/>
                    <a:gd name="T18" fmla="*/ 257 w 265"/>
                    <a:gd name="T19" fmla="*/ 149 h 243"/>
                    <a:gd name="T20" fmla="*/ 243 w 265"/>
                    <a:gd name="T21" fmla="*/ 201 h 243"/>
                    <a:gd name="T22" fmla="*/ 200 w 265"/>
                    <a:gd name="T23" fmla="*/ 233 h 243"/>
                    <a:gd name="T24" fmla="*/ 6 w 265"/>
                    <a:gd name="T25" fmla="*/ 219 h 243"/>
                    <a:gd name="T26" fmla="*/ 78 w 265"/>
                    <a:gd name="T27" fmla="*/ 237 h 243"/>
                    <a:gd name="T28" fmla="*/ 124 w 265"/>
                    <a:gd name="T29" fmla="*/ 229 h 243"/>
                    <a:gd name="T30" fmla="*/ 132 w 265"/>
                    <a:gd name="T31" fmla="*/ 235 h 243"/>
                    <a:gd name="T32" fmla="*/ 202 w 265"/>
                    <a:gd name="T33" fmla="*/ 229 h 243"/>
                    <a:gd name="T34" fmla="*/ 229 w 265"/>
                    <a:gd name="T35" fmla="*/ 203 h 243"/>
                    <a:gd name="T36" fmla="*/ 239 w 265"/>
                    <a:gd name="T37" fmla="*/ 169 h 243"/>
                    <a:gd name="T38" fmla="*/ 194 w 265"/>
                    <a:gd name="T39" fmla="*/ 179 h 243"/>
                    <a:gd name="T40" fmla="*/ 136 w 265"/>
                    <a:gd name="T41" fmla="*/ 183 h 243"/>
                    <a:gd name="T42" fmla="*/ 90 w 265"/>
                    <a:gd name="T43" fmla="*/ 179 h 243"/>
                    <a:gd name="T44" fmla="*/ 34 w 265"/>
                    <a:gd name="T45" fmla="*/ 161 h 243"/>
                    <a:gd name="T46" fmla="*/ 42 w 265"/>
                    <a:gd name="T47" fmla="*/ 159 h 243"/>
                    <a:gd name="T48" fmla="*/ 84 w 265"/>
                    <a:gd name="T49" fmla="*/ 165 h 243"/>
                    <a:gd name="T50" fmla="*/ 136 w 265"/>
                    <a:gd name="T51" fmla="*/ 171 h 243"/>
                    <a:gd name="T52" fmla="*/ 174 w 265"/>
                    <a:gd name="T53" fmla="*/ 153 h 243"/>
                    <a:gd name="T54" fmla="*/ 190 w 265"/>
                    <a:gd name="T55" fmla="*/ 167 h 243"/>
                    <a:gd name="T56" fmla="*/ 229 w 265"/>
                    <a:gd name="T57" fmla="*/ 163 h 243"/>
                    <a:gd name="T58" fmla="*/ 243 w 265"/>
                    <a:gd name="T59" fmla="*/ 147 h 243"/>
                    <a:gd name="T60" fmla="*/ 253 w 265"/>
                    <a:gd name="T61" fmla="*/ 125 h 243"/>
                    <a:gd name="T62" fmla="*/ 247 w 265"/>
                    <a:gd name="T63" fmla="*/ 103 h 243"/>
                    <a:gd name="T64" fmla="*/ 210 w 265"/>
                    <a:gd name="T65" fmla="*/ 109 h 243"/>
                    <a:gd name="T66" fmla="*/ 160 w 265"/>
                    <a:gd name="T67" fmla="*/ 121 h 243"/>
                    <a:gd name="T68" fmla="*/ 106 w 265"/>
                    <a:gd name="T69" fmla="*/ 125 h 243"/>
                    <a:gd name="T70" fmla="*/ 46 w 265"/>
                    <a:gd name="T71" fmla="*/ 117 h 243"/>
                    <a:gd name="T72" fmla="*/ 0 w 265"/>
                    <a:gd name="T73" fmla="*/ 91 h 243"/>
                    <a:gd name="T74" fmla="*/ 60 w 265"/>
                    <a:gd name="T75" fmla="*/ 111 h 243"/>
                    <a:gd name="T76" fmla="*/ 108 w 265"/>
                    <a:gd name="T77" fmla="*/ 115 h 243"/>
                    <a:gd name="T78" fmla="*/ 144 w 265"/>
                    <a:gd name="T79" fmla="*/ 107 h 243"/>
                    <a:gd name="T80" fmla="*/ 174 w 265"/>
                    <a:gd name="T81" fmla="*/ 83 h 243"/>
                    <a:gd name="T82" fmla="*/ 172 w 265"/>
                    <a:gd name="T83" fmla="*/ 107 h 243"/>
                    <a:gd name="T84" fmla="*/ 202 w 265"/>
                    <a:gd name="T85" fmla="*/ 101 h 243"/>
                    <a:gd name="T86" fmla="*/ 239 w 265"/>
                    <a:gd name="T87" fmla="*/ 81 h 243"/>
                    <a:gd name="T88" fmla="*/ 255 w 265"/>
                    <a:gd name="T89" fmla="*/ 54 h 243"/>
                    <a:gd name="T90" fmla="*/ 251 w 265"/>
                    <a:gd name="T91" fmla="*/ 18 h 243"/>
                    <a:gd name="T92" fmla="*/ 210 w 265"/>
                    <a:gd name="T93" fmla="*/ 36 h 243"/>
                    <a:gd name="T94" fmla="*/ 138 w 265"/>
                    <a:gd name="T95" fmla="*/ 48 h 243"/>
                    <a:gd name="T96" fmla="*/ 66 w 265"/>
                    <a:gd name="T97" fmla="*/ 40 h 243"/>
                    <a:gd name="T98" fmla="*/ 78 w 265"/>
                    <a:gd name="T99" fmla="*/ 3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5" h="243">
                      <a:moveTo>
                        <a:pt x="78" y="34"/>
                      </a:moveTo>
                      <a:lnTo>
                        <a:pt x="110" y="36"/>
                      </a:lnTo>
                      <a:lnTo>
                        <a:pt x="130" y="36"/>
                      </a:lnTo>
                      <a:lnTo>
                        <a:pt x="128" y="0"/>
                      </a:lnTo>
                      <a:lnTo>
                        <a:pt x="142" y="20"/>
                      </a:lnTo>
                      <a:lnTo>
                        <a:pt x="152" y="30"/>
                      </a:lnTo>
                      <a:lnTo>
                        <a:pt x="166" y="34"/>
                      </a:lnTo>
                      <a:lnTo>
                        <a:pt x="194" y="30"/>
                      </a:lnTo>
                      <a:lnTo>
                        <a:pt x="214" y="22"/>
                      </a:lnTo>
                      <a:lnTo>
                        <a:pt x="231" y="14"/>
                      </a:lnTo>
                      <a:lnTo>
                        <a:pt x="247" y="10"/>
                      </a:lnTo>
                      <a:lnTo>
                        <a:pt x="253" y="2"/>
                      </a:lnTo>
                      <a:lnTo>
                        <a:pt x="249" y="14"/>
                      </a:lnTo>
                      <a:lnTo>
                        <a:pt x="259" y="28"/>
                      </a:lnTo>
                      <a:lnTo>
                        <a:pt x="263" y="44"/>
                      </a:lnTo>
                      <a:lnTo>
                        <a:pt x="261" y="62"/>
                      </a:lnTo>
                      <a:lnTo>
                        <a:pt x="249" y="81"/>
                      </a:lnTo>
                      <a:lnTo>
                        <a:pt x="259" y="101"/>
                      </a:lnTo>
                      <a:lnTo>
                        <a:pt x="265" y="125"/>
                      </a:lnTo>
                      <a:lnTo>
                        <a:pt x="257" y="149"/>
                      </a:lnTo>
                      <a:lnTo>
                        <a:pt x="243" y="161"/>
                      </a:lnTo>
                      <a:lnTo>
                        <a:pt x="243" y="201"/>
                      </a:lnTo>
                      <a:lnTo>
                        <a:pt x="229" y="223"/>
                      </a:lnTo>
                      <a:lnTo>
                        <a:pt x="200" y="233"/>
                      </a:lnTo>
                      <a:lnTo>
                        <a:pt x="70" y="243"/>
                      </a:lnTo>
                      <a:lnTo>
                        <a:pt x="6" y="219"/>
                      </a:lnTo>
                      <a:lnTo>
                        <a:pt x="44" y="231"/>
                      </a:lnTo>
                      <a:lnTo>
                        <a:pt x="78" y="237"/>
                      </a:lnTo>
                      <a:lnTo>
                        <a:pt x="104" y="235"/>
                      </a:lnTo>
                      <a:lnTo>
                        <a:pt x="124" y="229"/>
                      </a:lnTo>
                      <a:lnTo>
                        <a:pt x="132" y="209"/>
                      </a:lnTo>
                      <a:lnTo>
                        <a:pt x="132" y="235"/>
                      </a:lnTo>
                      <a:lnTo>
                        <a:pt x="162" y="231"/>
                      </a:lnTo>
                      <a:lnTo>
                        <a:pt x="202" y="229"/>
                      </a:lnTo>
                      <a:lnTo>
                        <a:pt x="221" y="219"/>
                      </a:lnTo>
                      <a:lnTo>
                        <a:pt x="229" y="203"/>
                      </a:lnTo>
                      <a:lnTo>
                        <a:pt x="237" y="183"/>
                      </a:lnTo>
                      <a:lnTo>
                        <a:pt x="239" y="169"/>
                      </a:lnTo>
                      <a:lnTo>
                        <a:pt x="218" y="173"/>
                      </a:lnTo>
                      <a:lnTo>
                        <a:pt x="194" y="179"/>
                      </a:lnTo>
                      <a:lnTo>
                        <a:pt x="166" y="181"/>
                      </a:lnTo>
                      <a:lnTo>
                        <a:pt x="136" y="183"/>
                      </a:lnTo>
                      <a:lnTo>
                        <a:pt x="114" y="181"/>
                      </a:lnTo>
                      <a:lnTo>
                        <a:pt x="90" y="179"/>
                      </a:lnTo>
                      <a:lnTo>
                        <a:pt x="64" y="171"/>
                      </a:lnTo>
                      <a:lnTo>
                        <a:pt x="34" y="161"/>
                      </a:lnTo>
                      <a:lnTo>
                        <a:pt x="16" y="145"/>
                      </a:lnTo>
                      <a:lnTo>
                        <a:pt x="42" y="159"/>
                      </a:lnTo>
                      <a:lnTo>
                        <a:pt x="60" y="161"/>
                      </a:lnTo>
                      <a:lnTo>
                        <a:pt x="84" y="165"/>
                      </a:lnTo>
                      <a:lnTo>
                        <a:pt x="108" y="169"/>
                      </a:lnTo>
                      <a:lnTo>
                        <a:pt x="136" y="171"/>
                      </a:lnTo>
                      <a:lnTo>
                        <a:pt x="156" y="163"/>
                      </a:lnTo>
                      <a:lnTo>
                        <a:pt x="174" y="153"/>
                      </a:lnTo>
                      <a:lnTo>
                        <a:pt x="178" y="169"/>
                      </a:lnTo>
                      <a:lnTo>
                        <a:pt x="190" y="167"/>
                      </a:lnTo>
                      <a:lnTo>
                        <a:pt x="212" y="165"/>
                      </a:lnTo>
                      <a:lnTo>
                        <a:pt x="229" y="163"/>
                      </a:lnTo>
                      <a:lnTo>
                        <a:pt x="237" y="157"/>
                      </a:lnTo>
                      <a:lnTo>
                        <a:pt x="243" y="147"/>
                      </a:lnTo>
                      <a:lnTo>
                        <a:pt x="249" y="137"/>
                      </a:lnTo>
                      <a:lnTo>
                        <a:pt x="253" y="125"/>
                      </a:lnTo>
                      <a:lnTo>
                        <a:pt x="251" y="113"/>
                      </a:lnTo>
                      <a:lnTo>
                        <a:pt x="247" y="103"/>
                      </a:lnTo>
                      <a:lnTo>
                        <a:pt x="235" y="103"/>
                      </a:lnTo>
                      <a:lnTo>
                        <a:pt x="210" y="109"/>
                      </a:lnTo>
                      <a:lnTo>
                        <a:pt x="186" y="117"/>
                      </a:lnTo>
                      <a:lnTo>
                        <a:pt x="160" y="121"/>
                      </a:lnTo>
                      <a:lnTo>
                        <a:pt x="132" y="123"/>
                      </a:lnTo>
                      <a:lnTo>
                        <a:pt x="106" y="125"/>
                      </a:lnTo>
                      <a:lnTo>
                        <a:pt x="74" y="125"/>
                      </a:lnTo>
                      <a:lnTo>
                        <a:pt x="46" y="117"/>
                      </a:lnTo>
                      <a:lnTo>
                        <a:pt x="24" y="109"/>
                      </a:lnTo>
                      <a:lnTo>
                        <a:pt x="0" y="91"/>
                      </a:lnTo>
                      <a:lnTo>
                        <a:pt x="40" y="105"/>
                      </a:lnTo>
                      <a:lnTo>
                        <a:pt x="60" y="111"/>
                      </a:lnTo>
                      <a:lnTo>
                        <a:pt x="84" y="117"/>
                      </a:lnTo>
                      <a:lnTo>
                        <a:pt x="108" y="115"/>
                      </a:lnTo>
                      <a:lnTo>
                        <a:pt x="126" y="113"/>
                      </a:lnTo>
                      <a:lnTo>
                        <a:pt x="144" y="107"/>
                      </a:lnTo>
                      <a:lnTo>
                        <a:pt x="158" y="93"/>
                      </a:lnTo>
                      <a:lnTo>
                        <a:pt x="174" y="83"/>
                      </a:lnTo>
                      <a:lnTo>
                        <a:pt x="164" y="99"/>
                      </a:lnTo>
                      <a:lnTo>
                        <a:pt x="172" y="107"/>
                      </a:lnTo>
                      <a:lnTo>
                        <a:pt x="180" y="105"/>
                      </a:lnTo>
                      <a:lnTo>
                        <a:pt x="202" y="101"/>
                      </a:lnTo>
                      <a:lnTo>
                        <a:pt x="221" y="95"/>
                      </a:lnTo>
                      <a:lnTo>
                        <a:pt x="239" y="81"/>
                      </a:lnTo>
                      <a:lnTo>
                        <a:pt x="253" y="68"/>
                      </a:lnTo>
                      <a:lnTo>
                        <a:pt x="255" y="54"/>
                      </a:lnTo>
                      <a:lnTo>
                        <a:pt x="253" y="38"/>
                      </a:lnTo>
                      <a:lnTo>
                        <a:pt x="251" y="18"/>
                      </a:lnTo>
                      <a:lnTo>
                        <a:pt x="233" y="24"/>
                      </a:lnTo>
                      <a:lnTo>
                        <a:pt x="210" y="36"/>
                      </a:lnTo>
                      <a:lnTo>
                        <a:pt x="176" y="46"/>
                      </a:lnTo>
                      <a:lnTo>
                        <a:pt x="138" y="48"/>
                      </a:lnTo>
                      <a:lnTo>
                        <a:pt x="100" y="46"/>
                      </a:lnTo>
                      <a:lnTo>
                        <a:pt x="66" y="40"/>
                      </a:lnTo>
                      <a:lnTo>
                        <a:pt x="34" y="28"/>
                      </a:lnTo>
                      <a:lnTo>
                        <a:pt x="78" y="34"/>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60" name="Freeform 64"/>
                <p:cNvSpPr>
                  <a:spLocks/>
                </p:cNvSpPr>
                <p:nvPr/>
              </p:nvSpPr>
              <p:spPr bwMode="auto">
                <a:xfrm>
                  <a:off x="2331" y="3156"/>
                  <a:ext cx="89" cy="15"/>
                </a:xfrm>
                <a:custGeom>
                  <a:avLst/>
                  <a:gdLst>
                    <a:gd name="T0" fmla="*/ 178 w 178"/>
                    <a:gd name="T1" fmla="*/ 0 h 30"/>
                    <a:gd name="T2" fmla="*/ 160 w 178"/>
                    <a:gd name="T3" fmla="*/ 12 h 30"/>
                    <a:gd name="T4" fmla="*/ 146 w 178"/>
                    <a:gd name="T5" fmla="*/ 28 h 30"/>
                    <a:gd name="T6" fmla="*/ 128 w 178"/>
                    <a:gd name="T7" fmla="*/ 24 h 30"/>
                    <a:gd name="T8" fmla="*/ 110 w 178"/>
                    <a:gd name="T9" fmla="*/ 14 h 30"/>
                    <a:gd name="T10" fmla="*/ 92 w 178"/>
                    <a:gd name="T11" fmla="*/ 14 h 30"/>
                    <a:gd name="T12" fmla="*/ 62 w 178"/>
                    <a:gd name="T13" fmla="*/ 22 h 30"/>
                    <a:gd name="T14" fmla="*/ 40 w 178"/>
                    <a:gd name="T15" fmla="*/ 30 h 30"/>
                    <a:gd name="T16" fmla="*/ 56 w 178"/>
                    <a:gd name="T17" fmla="*/ 18 h 30"/>
                    <a:gd name="T18" fmla="*/ 26 w 178"/>
                    <a:gd name="T19" fmla="*/ 14 h 30"/>
                    <a:gd name="T20" fmla="*/ 0 w 178"/>
                    <a:gd name="T21" fmla="*/ 10 h 30"/>
                    <a:gd name="T22" fmla="*/ 34 w 178"/>
                    <a:gd name="T23" fmla="*/ 8 h 30"/>
                    <a:gd name="T24" fmla="*/ 62 w 178"/>
                    <a:gd name="T25" fmla="*/ 12 h 30"/>
                    <a:gd name="T26" fmla="*/ 84 w 178"/>
                    <a:gd name="T27" fmla="*/ 12 h 30"/>
                    <a:gd name="T28" fmla="*/ 100 w 178"/>
                    <a:gd name="T29" fmla="*/ 8 h 30"/>
                    <a:gd name="T30" fmla="*/ 116 w 178"/>
                    <a:gd name="T31" fmla="*/ 8 h 30"/>
                    <a:gd name="T32" fmla="*/ 128 w 178"/>
                    <a:gd name="T33" fmla="*/ 14 h 30"/>
                    <a:gd name="T34" fmla="*/ 146 w 178"/>
                    <a:gd name="T35" fmla="*/ 20 h 30"/>
                    <a:gd name="T36" fmla="*/ 178 w 178"/>
                    <a:gd name="T3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8" h="30">
                      <a:moveTo>
                        <a:pt x="178" y="0"/>
                      </a:moveTo>
                      <a:lnTo>
                        <a:pt x="160" y="12"/>
                      </a:lnTo>
                      <a:lnTo>
                        <a:pt x="146" y="28"/>
                      </a:lnTo>
                      <a:lnTo>
                        <a:pt x="128" y="24"/>
                      </a:lnTo>
                      <a:lnTo>
                        <a:pt x="110" y="14"/>
                      </a:lnTo>
                      <a:lnTo>
                        <a:pt x="92" y="14"/>
                      </a:lnTo>
                      <a:lnTo>
                        <a:pt x="62" y="22"/>
                      </a:lnTo>
                      <a:lnTo>
                        <a:pt x="40" y="30"/>
                      </a:lnTo>
                      <a:lnTo>
                        <a:pt x="56" y="18"/>
                      </a:lnTo>
                      <a:lnTo>
                        <a:pt x="26" y="14"/>
                      </a:lnTo>
                      <a:lnTo>
                        <a:pt x="0" y="10"/>
                      </a:lnTo>
                      <a:lnTo>
                        <a:pt x="34" y="8"/>
                      </a:lnTo>
                      <a:lnTo>
                        <a:pt x="62" y="12"/>
                      </a:lnTo>
                      <a:lnTo>
                        <a:pt x="84" y="12"/>
                      </a:lnTo>
                      <a:lnTo>
                        <a:pt x="100" y="8"/>
                      </a:lnTo>
                      <a:lnTo>
                        <a:pt x="116" y="8"/>
                      </a:lnTo>
                      <a:lnTo>
                        <a:pt x="128" y="14"/>
                      </a:lnTo>
                      <a:lnTo>
                        <a:pt x="146" y="20"/>
                      </a:lnTo>
                      <a:lnTo>
                        <a:pt x="178"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362561" name="Group 65"/>
            <p:cNvGrpSpPr>
              <a:grpSpLocks/>
            </p:cNvGrpSpPr>
            <p:nvPr/>
          </p:nvGrpSpPr>
          <p:grpSpPr bwMode="auto">
            <a:xfrm>
              <a:off x="2409" y="3300"/>
              <a:ext cx="1169" cy="390"/>
              <a:chOff x="2409" y="3300"/>
              <a:chExt cx="1169" cy="390"/>
            </a:xfrm>
          </p:grpSpPr>
          <p:sp>
            <p:nvSpPr>
              <p:cNvPr id="362562" name="Freeform 66"/>
              <p:cNvSpPr>
                <a:spLocks/>
              </p:cNvSpPr>
              <p:nvPr/>
            </p:nvSpPr>
            <p:spPr bwMode="auto">
              <a:xfrm>
                <a:off x="2409" y="3315"/>
                <a:ext cx="435" cy="375"/>
              </a:xfrm>
              <a:custGeom>
                <a:avLst/>
                <a:gdLst>
                  <a:gd name="T0" fmla="*/ 185 w 870"/>
                  <a:gd name="T1" fmla="*/ 0 h 749"/>
                  <a:gd name="T2" fmla="*/ 0 w 870"/>
                  <a:gd name="T3" fmla="*/ 671 h 749"/>
                  <a:gd name="T4" fmla="*/ 700 w 870"/>
                  <a:gd name="T5" fmla="*/ 749 h 749"/>
                  <a:gd name="T6" fmla="*/ 870 w 870"/>
                  <a:gd name="T7" fmla="*/ 54 h 749"/>
                  <a:gd name="T8" fmla="*/ 185 w 870"/>
                  <a:gd name="T9" fmla="*/ 0 h 749"/>
                </a:gdLst>
                <a:ahLst/>
                <a:cxnLst>
                  <a:cxn ang="0">
                    <a:pos x="T0" y="T1"/>
                  </a:cxn>
                  <a:cxn ang="0">
                    <a:pos x="T2" y="T3"/>
                  </a:cxn>
                  <a:cxn ang="0">
                    <a:pos x="T4" y="T5"/>
                  </a:cxn>
                  <a:cxn ang="0">
                    <a:pos x="T6" y="T7"/>
                  </a:cxn>
                  <a:cxn ang="0">
                    <a:pos x="T8" y="T9"/>
                  </a:cxn>
                </a:cxnLst>
                <a:rect l="0" t="0" r="r" b="b"/>
                <a:pathLst>
                  <a:path w="870" h="749">
                    <a:moveTo>
                      <a:pt x="185" y="0"/>
                    </a:moveTo>
                    <a:lnTo>
                      <a:pt x="0" y="671"/>
                    </a:lnTo>
                    <a:lnTo>
                      <a:pt x="700" y="749"/>
                    </a:lnTo>
                    <a:lnTo>
                      <a:pt x="870" y="54"/>
                    </a:lnTo>
                    <a:lnTo>
                      <a:pt x="185" y="0"/>
                    </a:lnTo>
                    <a:close/>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63" name="Freeform 67"/>
              <p:cNvSpPr>
                <a:spLocks/>
              </p:cNvSpPr>
              <p:nvPr/>
            </p:nvSpPr>
            <p:spPr bwMode="auto">
              <a:xfrm>
                <a:off x="2598" y="3300"/>
                <a:ext cx="519" cy="288"/>
              </a:xfrm>
              <a:custGeom>
                <a:avLst/>
                <a:gdLst>
                  <a:gd name="T0" fmla="*/ 0 w 1038"/>
                  <a:gd name="T1" fmla="*/ 125 h 576"/>
                  <a:gd name="T2" fmla="*/ 323 w 1038"/>
                  <a:gd name="T3" fmla="*/ 576 h 576"/>
                  <a:gd name="T4" fmla="*/ 1038 w 1038"/>
                  <a:gd name="T5" fmla="*/ 359 h 576"/>
                  <a:gd name="T6" fmla="*/ 685 w 1038"/>
                  <a:gd name="T7" fmla="*/ 0 h 576"/>
                  <a:gd name="T8" fmla="*/ 0 w 1038"/>
                  <a:gd name="T9" fmla="*/ 125 h 576"/>
                </a:gdLst>
                <a:ahLst/>
                <a:cxnLst>
                  <a:cxn ang="0">
                    <a:pos x="T0" y="T1"/>
                  </a:cxn>
                  <a:cxn ang="0">
                    <a:pos x="T2" y="T3"/>
                  </a:cxn>
                  <a:cxn ang="0">
                    <a:pos x="T4" y="T5"/>
                  </a:cxn>
                  <a:cxn ang="0">
                    <a:pos x="T6" y="T7"/>
                  </a:cxn>
                  <a:cxn ang="0">
                    <a:pos x="T8" y="T9"/>
                  </a:cxn>
                </a:cxnLst>
                <a:rect l="0" t="0" r="r" b="b"/>
                <a:pathLst>
                  <a:path w="1038" h="576">
                    <a:moveTo>
                      <a:pt x="0" y="125"/>
                    </a:moveTo>
                    <a:lnTo>
                      <a:pt x="323" y="576"/>
                    </a:lnTo>
                    <a:lnTo>
                      <a:pt x="1038" y="359"/>
                    </a:lnTo>
                    <a:lnTo>
                      <a:pt x="685" y="0"/>
                    </a:lnTo>
                    <a:lnTo>
                      <a:pt x="0" y="125"/>
                    </a:lnTo>
                    <a:close/>
                  </a:path>
                </a:pathLst>
              </a:cu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64" name="Freeform 68"/>
              <p:cNvSpPr>
                <a:spLocks/>
              </p:cNvSpPr>
              <p:nvPr/>
            </p:nvSpPr>
            <p:spPr bwMode="auto">
              <a:xfrm>
                <a:off x="2958" y="3312"/>
                <a:ext cx="620" cy="246"/>
              </a:xfrm>
              <a:custGeom>
                <a:avLst/>
                <a:gdLst>
                  <a:gd name="T0" fmla="*/ 0 w 1239"/>
                  <a:gd name="T1" fmla="*/ 54 h 492"/>
                  <a:gd name="T2" fmla="*/ 862 w 1239"/>
                  <a:gd name="T3" fmla="*/ 0 h 492"/>
                  <a:gd name="T4" fmla="*/ 1239 w 1239"/>
                  <a:gd name="T5" fmla="*/ 348 h 492"/>
                  <a:gd name="T6" fmla="*/ 245 w 1239"/>
                  <a:gd name="T7" fmla="*/ 492 h 492"/>
                  <a:gd name="T8" fmla="*/ 0 w 1239"/>
                  <a:gd name="T9" fmla="*/ 54 h 492"/>
                </a:gdLst>
                <a:ahLst/>
                <a:cxnLst>
                  <a:cxn ang="0">
                    <a:pos x="T0" y="T1"/>
                  </a:cxn>
                  <a:cxn ang="0">
                    <a:pos x="T2" y="T3"/>
                  </a:cxn>
                  <a:cxn ang="0">
                    <a:pos x="T4" y="T5"/>
                  </a:cxn>
                  <a:cxn ang="0">
                    <a:pos x="T6" y="T7"/>
                  </a:cxn>
                  <a:cxn ang="0">
                    <a:pos x="T8" y="T9"/>
                  </a:cxn>
                </a:cxnLst>
                <a:rect l="0" t="0" r="r" b="b"/>
                <a:pathLst>
                  <a:path w="1239" h="492">
                    <a:moveTo>
                      <a:pt x="0" y="54"/>
                    </a:moveTo>
                    <a:lnTo>
                      <a:pt x="862" y="0"/>
                    </a:lnTo>
                    <a:lnTo>
                      <a:pt x="1239" y="348"/>
                    </a:lnTo>
                    <a:lnTo>
                      <a:pt x="245" y="492"/>
                    </a:lnTo>
                    <a:lnTo>
                      <a:pt x="0" y="54"/>
                    </a:lnTo>
                    <a:close/>
                  </a:path>
                </a:pathLst>
              </a:custGeom>
              <a:solidFill>
                <a:srgbClr val="DFDFD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2565" name="Group 69"/>
            <p:cNvGrpSpPr>
              <a:grpSpLocks/>
            </p:cNvGrpSpPr>
            <p:nvPr/>
          </p:nvGrpSpPr>
          <p:grpSpPr bwMode="auto">
            <a:xfrm>
              <a:off x="3096" y="2126"/>
              <a:ext cx="1212" cy="1229"/>
              <a:chOff x="3096" y="2126"/>
              <a:chExt cx="1212" cy="1229"/>
            </a:xfrm>
          </p:grpSpPr>
          <p:grpSp>
            <p:nvGrpSpPr>
              <p:cNvPr id="362566" name="Group 70"/>
              <p:cNvGrpSpPr>
                <a:grpSpLocks/>
              </p:cNvGrpSpPr>
              <p:nvPr/>
            </p:nvGrpSpPr>
            <p:grpSpPr bwMode="auto">
              <a:xfrm>
                <a:off x="3253" y="2126"/>
                <a:ext cx="1055" cy="1195"/>
                <a:chOff x="3253" y="2126"/>
                <a:chExt cx="1055" cy="1195"/>
              </a:xfrm>
            </p:grpSpPr>
            <p:sp>
              <p:nvSpPr>
                <p:cNvPr id="362567" name="Freeform 71"/>
                <p:cNvSpPr>
                  <a:spLocks/>
                </p:cNvSpPr>
                <p:nvPr/>
              </p:nvSpPr>
              <p:spPr bwMode="auto">
                <a:xfrm>
                  <a:off x="3253" y="2573"/>
                  <a:ext cx="1055" cy="748"/>
                </a:xfrm>
                <a:custGeom>
                  <a:avLst/>
                  <a:gdLst>
                    <a:gd name="T0" fmla="*/ 1254 w 2110"/>
                    <a:gd name="T1" fmla="*/ 13 h 1496"/>
                    <a:gd name="T2" fmla="*/ 1362 w 2110"/>
                    <a:gd name="T3" fmla="*/ 0 h 1496"/>
                    <a:gd name="T4" fmla="*/ 1470 w 2110"/>
                    <a:gd name="T5" fmla="*/ 13 h 1496"/>
                    <a:gd name="T6" fmla="*/ 1523 w 2110"/>
                    <a:gd name="T7" fmla="*/ 37 h 1496"/>
                    <a:gd name="T8" fmla="*/ 1649 w 2110"/>
                    <a:gd name="T9" fmla="*/ 133 h 1496"/>
                    <a:gd name="T10" fmla="*/ 1727 w 2110"/>
                    <a:gd name="T11" fmla="*/ 211 h 1496"/>
                    <a:gd name="T12" fmla="*/ 1811 w 2110"/>
                    <a:gd name="T13" fmla="*/ 324 h 1496"/>
                    <a:gd name="T14" fmla="*/ 1883 w 2110"/>
                    <a:gd name="T15" fmla="*/ 438 h 1496"/>
                    <a:gd name="T16" fmla="*/ 1937 w 2110"/>
                    <a:gd name="T17" fmla="*/ 528 h 1496"/>
                    <a:gd name="T18" fmla="*/ 1961 w 2110"/>
                    <a:gd name="T19" fmla="*/ 575 h 1496"/>
                    <a:gd name="T20" fmla="*/ 1997 w 2110"/>
                    <a:gd name="T21" fmla="*/ 719 h 1496"/>
                    <a:gd name="T22" fmla="*/ 2044 w 2110"/>
                    <a:gd name="T23" fmla="*/ 940 h 1496"/>
                    <a:gd name="T24" fmla="*/ 2074 w 2110"/>
                    <a:gd name="T25" fmla="*/ 1095 h 1496"/>
                    <a:gd name="T26" fmla="*/ 2092 w 2110"/>
                    <a:gd name="T27" fmla="*/ 1299 h 1496"/>
                    <a:gd name="T28" fmla="*/ 2110 w 2110"/>
                    <a:gd name="T29" fmla="*/ 1466 h 1496"/>
                    <a:gd name="T30" fmla="*/ 1661 w 2110"/>
                    <a:gd name="T31" fmla="*/ 1472 h 1496"/>
                    <a:gd name="T32" fmla="*/ 1386 w 2110"/>
                    <a:gd name="T33" fmla="*/ 1490 h 1496"/>
                    <a:gd name="T34" fmla="*/ 1170 w 2110"/>
                    <a:gd name="T35" fmla="*/ 1496 h 1496"/>
                    <a:gd name="T36" fmla="*/ 563 w 2110"/>
                    <a:gd name="T37" fmla="*/ 1466 h 1496"/>
                    <a:gd name="T38" fmla="*/ 324 w 2110"/>
                    <a:gd name="T39" fmla="*/ 1454 h 1496"/>
                    <a:gd name="T40" fmla="*/ 126 w 2110"/>
                    <a:gd name="T41" fmla="*/ 1442 h 1496"/>
                    <a:gd name="T42" fmla="*/ 132 w 2110"/>
                    <a:gd name="T43" fmla="*/ 1376 h 1496"/>
                    <a:gd name="T44" fmla="*/ 108 w 2110"/>
                    <a:gd name="T45" fmla="*/ 1305 h 1496"/>
                    <a:gd name="T46" fmla="*/ 48 w 2110"/>
                    <a:gd name="T47" fmla="*/ 1257 h 1496"/>
                    <a:gd name="T48" fmla="*/ 0 w 2110"/>
                    <a:gd name="T49" fmla="*/ 1227 h 1496"/>
                    <a:gd name="T50" fmla="*/ 252 w 2110"/>
                    <a:gd name="T51" fmla="*/ 1137 h 1496"/>
                    <a:gd name="T52" fmla="*/ 461 w 2110"/>
                    <a:gd name="T53" fmla="*/ 1053 h 1496"/>
                    <a:gd name="T54" fmla="*/ 551 w 2110"/>
                    <a:gd name="T55" fmla="*/ 1012 h 1496"/>
                    <a:gd name="T56" fmla="*/ 629 w 2110"/>
                    <a:gd name="T57" fmla="*/ 976 h 1496"/>
                    <a:gd name="T58" fmla="*/ 683 w 2110"/>
                    <a:gd name="T59" fmla="*/ 898 h 1496"/>
                    <a:gd name="T60" fmla="*/ 695 w 2110"/>
                    <a:gd name="T61" fmla="*/ 868 h 1496"/>
                    <a:gd name="T62" fmla="*/ 701 w 2110"/>
                    <a:gd name="T63" fmla="*/ 802 h 1496"/>
                    <a:gd name="T64" fmla="*/ 707 w 2110"/>
                    <a:gd name="T65" fmla="*/ 761 h 1496"/>
                    <a:gd name="T66" fmla="*/ 731 w 2110"/>
                    <a:gd name="T67" fmla="*/ 683 h 1496"/>
                    <a:gd name="T68" fmla="*/ 743 w 2110"/>
                    <a:gd name="T69" fmla="*/ 647 h 1496"/>
                    <a:gd name="T70" fmla="*/ 749 w 2110"/>
                    <a:gd name="T71" fmla="*/ 587 h 1496"/>
                    <a:gd name="T72" fmla="*/ 761 w 2110"/>
                    <a:gd name="T73" fmla="*/ 498 h 1496"/>
                    <a:gd name="T74" fmla="*/ 791 w 2110"/>
                    <a:gd name="T75" fmla="*/ 444 h 1496"/>
                    <a:gd name="T76" fmla="*/ 791 w 2110"/>
                    <a:gd name="T77" fmla="*/ 384 h 1496"/>
                    <a:gd name="T78" fmla="*/ 941 w 2110"/>
                    <a:gd name="T79" fmla="*/ 211 h 1496"/>
                    <a:gd name="T80" fmla="*/ 971 w 2110"/>
                    <a:gd name="T81" fmla="*/ 241 h 1496"/>
                    <a:gd name="T82" fmla="*/ 1254 w 2110"/>
                    <a:gd name="T83" fmla="*/ 13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10" h="1496">
                      <a:moveTo>
                        <a:pt x="1254" y="13"/>
                      </a:moveTo>
                      <a:lnTo>
                        <a:pt x="1362" y="0"/>
                      </a:lnTo>
                      <a:lnTo>
                        <a:pt x="1470" y="13"/>
                      </a:lnTo>
                      <a:lnTo>
                        <a:pt x="1523" y="37"/>
                      </a:lnTo>
                      <a:lnTo>
                        <a:pt x="1649" y="133"/>
                      </a:lnTo>
                      <a:lnTo>
                        <a:pt x="1727" y="211"/>
                      </a:lnTo>
                      <a:lnTo>
                        <a:pt x="1811" y="324"/>
                      </a:lnTo>
                      <a:lnTo>
                        <a:pt x="1883" y="438"/>
                      </a:lnTo>
                      <a:lnTo>
                        <a:pt x="1937" y="528"/>
                      </a:lnTo>
                      <a:lnTo>
                        <a:pt x="1961" y="575"/>
                      </a:lnTo>
                      <a:lnTo>
                        <a:pt x="1997" y="719"/>
                      </a:lnTo>
                      <a:lnTo>
                        <a:pt x="2044" y="940"/>
                      </a:lnTo>
                      <a:lnTo>
                        <a:pt x="2074" y="1095"/>
                      </a:lnTo>
                      <a:lnTo>
                        <a:pt x="2092" y="1299"/>
                      </a:lnTo>
                      <a:lnTo>
                        <a:pt x="2110" y="1466"/>
                      </a:lnTo>
                      <a:lnTo>
                        <a:pt x="1661" y="1472"/>
                      </a:lnTo>
                      <a:lnTo>
                        <a:pt x="1386" y="1490"/>
                      </a:lnTo>
                      <a:lnTo>
                        <a:pt x="1170" y="1496"/>
                      </a:lnTo>
                      <a:lnTo>
                        <a:pt x="563" y="1466"/>
                      </a:lnTo>
                      <a:lnTo>
                        <a:pt x="324" y="1454"/>
                      </a:lnTo>
                      <a:lnTo>
                        <a:pt x="126" y="1442"/>
                      </a:lnTo>
                      <a:lnTo>
                        <a:pt x="132" y="1376"/>
                      </a:lnTo>
                      <a:lnTo>
                        <a:pt x="108" y="1305"/>
                      </a:lnTo>
                      <a:lnTo>
                        <a:pt x="48" y="1257"/>
                      </a:lnTo>
                      <a:lnTo>
                        <a:pt x="0" y="1227"/>
                      </a:lnTo>
                      <a:lnTo>
                        <a:pt x="252" y="1137"/>
                      </a:lnTo>
                      <a:lnTo>
                        <a:pt x="461" y="1053"/>
                      </a:lnTo>
                      <a:lnTo>
                        <a:pt x="551" y="1012"/>
                      </a:lnTo>
                      <a:lnTo>
                        <a:pt x="629" y="976"/>
                      </a:lnTo>
                      <a:lnTo>
                        <a:pt x="683" y="898"/>
                      </a:lnTo>
                      <a:lnTo>
                        <a:pt x="695" y="868"/>
                      </a:lnTo>
                      <a:lnTo>
                        <a:pt x="701" y="802"/>
                      </a:lnTo>
                      <a:lnTo>
                        <a:pt x="707" y="761"/>
                      </a:lnTo>
                      <a:lnTo>
                        <a:pt x="731" y="683"/>
                      </a:lnTo>
                      <a:lnTo>
                        <a:pt x="743" y="647"/>
                      </a:lnTo>
                      <a:lnTo>
                        <a:pt x="749" y="587"/>
                      </a:lnTo>
                      <a:lnTo>
                        <a:pt x="761" y="498"/>
                      </a:lnTo>
                      <a:lnTo>
                        <a:pt x="791" y="444"/>
                      </a:lnTo>
                      <a:lnTo>
                        <a:pt x="791" y="384"/>
                      </a:lnTo>
                      <a:lnTo>
                        <a:pt x="941" y="211"/>
                      </a:lnTo>
                      <a:lnTo>
                        <a:pt x="971" y="241"/>
                      </a:lnTo>
                      <a:lnTo>
                        <a:pt x="1254" y="13"/>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68" name="Freeform 72"/>
                <p:cNvSpPr>
                  <a:spLocks/>
                </p:cNvSpPr>
                <p:nvPr/>
              </p:nvSpPr>
              <p:spPr bwMode="auto">
                <a:xfrm>
                  <a:off x="3951" y="2751"/>
                  <a:ext cx="207" cy="567"/>
                </a:xfrm>
                <a:custGeom>
                  <a:avLst/>
                  <a:gdLst>
                    <a:gd name="T0" fmla="*/ 323 w 413"/>
                    <a:gd name="T1" fmla="*/ 0 h 1136"/>
                    <a:gd name="T2" fmla="*/ 365 w 413"/>
                    <a:gd name="T3" fmla="*/ 42 h 1136"/>
                    <a:gd name="T4" fmla="*/ 377 w 413"/>
                    <a:gd name="T5" fmla="*/ 138 h 1136"/>
                    <a:gd name="T6" fmla="*/ 377 w 413"/>
                    <a:gd name="T7" fmla="*/ 239 h 1136"/>
                    <a:gd name="T8" fmla="*/ 377 w 413"/>
                    <a:gd name="T9" fmla="*/ 305 h 1136"/>
                    <a:gd name="T10" fmla="*/ 413 w 413"/>
                    <a:gd name="T11" fmla="*/ 341 h 1136"/>
                    <a:gd name="T12" fmla="*/ 383 w 413"/>
                    <a:gd name="T13" fmla="*/ 359 h 1136"/>
                    <a:gd name="T14" fmla="*/ 377 w 413"/>
                    <a:gd name="T15" fmla="*/ 425 h 1136"/>
                    <a:gd name="T16" fmla="*/ 359 w 413"/>
                    <a:gd name="T17" fmla="*/ 460 h 1136"/>
                    <a:gd name="T18" fmla="*/ 347 w 413"/>
                    <a:gd name="T19" fmla="*/ 514 h 1136"/>
                    <a:gd name="T20" fmla="*/ 329 w 413"/>
                    <a:gd name="T21" fmla="*/ 538 h 1136"/>
                    <a:gd name="T22" fmla="*/ 329 w 413"/>
                    <a:gd name="T23" fmla="*/ 598 h 1136"/>
                    <a:gd name="T24" fmla="*/ 305 w 413"/>
                    <a:gd name="T25" fmla="*/ 658 h 1136"/>
                    <a:gd name="T26" fmla="*/ 299 w 413"/>
                    <a:gd name="T27" fmla="*/ 759 h 1136"/>
                    <a:gd name="T28" fmla="*/ 281 w 413"/>
                    <a:gd name="T29" fmla="*/ 861 h 1136"/>
                    <a:gd name="T30" fmla="*/ 269 w 413"/>
                    <a:gd name="T31" fmla="*/ 885 h 1136"/>
                    <a:gd name="T32" fmla="*/ 269 w 413"/>
                    <a:gd name="T33" fmla="*/ 921 h 1136"/>
                    <a:gd name="T34" fmla="*/ 239 w 413"/>
                    <a:gd name="T35" fmla="*/ 927 h 1136"/>
                    <a:gd name="T36" fmla="*/ 239 w 413"/>
                    <a:gd name="T37" fmla="*/ 951 h 1136"/>
                    <a:gd name="T38" fmla="*/ 227 w 413"/>
                    <a:gd name="T39" fmla="*/ 986 h 1136"/>
                    <a:gd name="T40" fmla="*/ 191 w 413"/>
                    <a:gd name="T41" fmla="*/ 1028 h 1136"/>
                    <a:gd name="T42" fmla="*/ 155 w 413"/>
                    <a:gd name="T43" fmla="*/ 1076 h 1136"/>
                    <a:gd name="T44" fmla="*/ 131 w 413"/>
                    <a:gd name="T45" fmla="*/ 1136 h 1136"/>
                    <a:gd name="T46" fmla="*/ 30 w 413"/>
                    <a:gd name="T47" fmla="*/ 1136 h 1136"/>
                    <a:gd name="T48" fmla="*/ 191 w 413"/>
                    <a:gd name="T49" fmla="*/ 992 h 1136"/>
                    <a:gd name="T50" fmla="*/ 221 w 413"/>
                    <a:gd name="T51" fmla="*/ 933 h 1136"/>
                    <a:gd name="T52" fmla="*/ 209 w 413"/>
                    <a:gd name="T53" fmla="*/ 873 h 1136"/>
                    <a:gd name="T54" fmla="*/ 245 w 413"/>
                    <a:gd name="T55" fmla="*/ 843 h 1136"/>
                    <a:gd name="T56" fmla="*/ 245 w 413"/>
                    <a:gd name="T57" fmla="*/ 658 h 1136"/>
                    <a:gd name="T58" fmla="*/ 137 w 413"/>
                    <a:gd name="T59" fmla="*/ 640 h 1136"/>
                    <a:gd name="T60" fmla="*/ 72 w 413"/>
                    <a:gd name="T61" fmla="*/ 622 h 1136"/>
                    <a:gd name="T62" fmla="*/ 0 w 413"/>
                    <a:gd name="T63" fmla="*/ 598 h 1136"/>
                    <a:gd name="T64" fmla="*/ 227 w 413"/>
                    <a:gd name="T65" fmla="*/ 592 h 1136"/>
                    <a:gd name="T66" fmla="*/ 263 w 413"/>
                    <a:gd name="T67" fmla="*/ 574 h 1136"/>
                    <a:gd name="T68" fmla="*/ 257 w 413"/>
                    <a:gd name="T69" fmla="*/ 538 h 1136"/>
                    <a:gd name="T70" fmla="*/ 191 w 413"/>
                    <a:gd name="T71" fmla="*/ 526 h 1136"/>
                    <a:gd name="T72" fmla="*/ 119 w 413"/>
                    <a:gd name="T73" fmla="*/ 520 h 1136"/>
                    <a:gd name="T74" fmla="*/ 215 w 413"/>
                    <a:gd name="T75" fmla="*/ 496 h 1136"/>
                    <a:gd name="T76" fmla="*/ 239 w 413"/>
                    <a:gd name="T77" fmla="*/ 478 h 1136"/>
                    <a:gd name="T78" fmla="*/ 155 w 413"/>
                    <a:gd name="T79" fmla="*/ 395 h 1136"/>
                    <a:gd name="T80" fmla="*/ 78 w 413"/>
                    <a:gd name="T81" fmla="*/ 353 h 1136"/>
                    <a:gd name="T82" fmla="*/ 30 w 413"/>
                    <a:gd name="T83" fmla="*/ 299 h 1136"/>
                    <a:gd name="T84" fmla="*/ 12 w 413"/>
                    <a:gd name="T85" fmla="*/ 287 h 1136"/>
                    <a:gd name="T86" fmla="*/ 66 w 413"/>
                    <a:gd name="T87" fmla="*/ 281 h 1136"/>
                    <a:gd name="T88" fmla="*/ 131 w 413"/>
                    <a:gd name="T89" fmla="*/ 311 h 1136"/>
                    <a:gd name="T90" fmla="*/ 215 w 413"/>
                    <a:gd name="T91" fmla="*/ 359 h 1136"/>
                    <a:gd name="T92" fmla="*/ 287 w 413"/>
                    <a:gd name="T93" fmla="*/ 389 h 1136"/>
                    <a:gd name="T94" fmla="*/ 329 w 413"/>
                    <a:gd name="T95" fmla="*/ 377 h 1136"/>
                    <a:gd name="T96" fmla="*/ 353 w 413"/>
                    <a:gd name="T97" fmla="*/ 329 h 1136"/>
                    <a:gd name="T98" fmla="*/ 353 w 413"/>
                    <a:gd name="T99" fmla="*/ 227 h 1136"/>
                    <a:gd name="T100" fmla="*/ 323 w 413"/>
                    <a:gd name="T101" fmla="*/ 0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3" h="1136">
                      <a:moveTo>
                        <a:pt x="323" y="0"/>
                      </a:moveTo>
                      <a:lnTo>
                        <a:pt x="365" y="42"/>
                      </a:lnTo>
                      <a:lnTo>
                        <a:pt x="377" y="138"/>
                      </a:lnTo>
                      <a:lnTo>
                        <a:pt x="377" y="239"/>
                      </a:lnTo>
                      <a:lnTo>
                        <a:pt x="377" y="305"/>
                      </a:lnTo>
                      <a:lnTo>
                        <a:pt x="413" y="341"/>
                      </a:lnTo>
                      <a:lnTo>
                        <a:pt x="383" y="359"/>
                      </a:lnTo>
                      <a:lnTo>
                        <a:pt x="377" y="425"/>
                      </a:lnTo>
                      <a:lnTo>
                        <a:pt x="359" y="460"/>
                      </a:lnTo>
                      <a:lnTo>
                        <a:pt x="347" y="514"/>
                      </a:lnTo>
                      <a:lnTo>
                        <a:pt x="329" y="538"/>
                      </a:lnTo>
                      <a:lnTo>
                        <a:pt x="329" y="598"/>
                      </a:lnTo>
                      <a:lnTo>
                        <a:pt x="305" y="658"/>
                      </a:lnTo>
                      <a:lnTo>
                        <a:pt x="299" y="759"/>
                      </a:lnTo>
                      <a:lnTo>
                        <a:pt x="281" y="861"/>
                      </a:lnTo>
                      <a:lnTo>
                        <a:pt x="269" y="885"/>
                      </a:lnTo>
                      <a:lnTo>
                        <a:pt x="269" y="921"/>
                      </a:lnTo>
                      <a:lnTo>
                        <a:pt x="239" y="927"/>
                      </a:lnTo>
                      <a:lnTo>
                        <a:pt x="239" y="951"/>
                      </a:lnTo>
                      <a:lnTo>
                        <a:pt x="227" y="986"/>
                      </a:lnTo>
                      <a:lnTo>
                        <a:pt x="191" y="1028"/>
                      </a:lnTo>
                      <a:lnTo>
                        <a:pt x="155" y="1076"/>
                      </a:lnTo>
                      <a:lnTo>
                        <a:pt x="131" y="1136"/>
                      </a:lnTo>
                      <a:lnTo>
                        <a:pt x="30" y="1136"/>
                      </a:lnTo>
                      <a:lnTo>
                        <a:pt x="191" y="992"/>
                      </a:lnTo>
                      <a:lnTo>
                        <a:pt x="221" y="933"/>
                      </a:lnTo>
                      <a:lnTo>
                        <a:pt x="209" y="873"/>
                      </a:lnTo>
                      <a:lnTo>
                        <a:pt x="245" y="843"/>
                      </a:lnTo>
                      <a:lnTo>
                        <a:pt x="245" y="658"/>
                      </a:lnTo>
                      <a:lnTo>
                        <a:pt x="137" y="640"/>
                      </a:lnTo>
                      <a:lnTo>
                        <a:pt x="72" y="622"/>
                      </a:lnTo>
                      <a:lnTo>
                        <a:pt x="0" y="598"/>
                      </a:lnTo>
                      <a:lnTo>
                        <a:pt x="227" y="592"/>
                      </a:lnTo>
                      <a:lnTo>
                        <a:pt x="263" y="574"/>
                      </a:lnTo>
                      <a:lnTo>
                        <a:pt x="257" y="538"/>
                      </a:lnTo>
                      <a:lnTo>
                        <a:pt x="191" y="526"/>
                      </a:lnTo>
                      <a:lnTo>
                        <a:pt x="119" y="520"/>
                      </a:lnTo>
                      <a:lnTo>
                        <a:pt x="215" y="496"/>
                      </a:lnTo>
                      <a:lnTo>
                        <a:pt x="239" y="478"/>
                      </a:lnTo>
                      <a:lnTo>
                        <a:pt x="155" y="395"/>
                      </a:lnTo>
                      <a:lnTo>
                        <a:pt x="78" y="353"/>
                      </a:lnTo>
                      <a:lnTo>
                        <a:pt x="30" y="299"/>
                      </a:lnTo>
                      <a:lnTo>
                        <a:pt x="12" y="287"/>
                      </a:lnTo>
                      <a:lnTo>
                        <a:pt x="66" y="281"/>
                      </a:lnTo>
                      <a:lnTo>
                        <a:pt x="131" y="311"/>
                      </a:lnTo>
                      <a:lnTo>
                        <a:pt x="215" y="359"/>
                      </a:lnTo>
                      <a:lnTo>
                        <a:pt x="287" y="389"/>
                      </a:lnTo>
                      <a:lnTo>
                        <a:pt x="329" y="377"/>
                      </a:lnTo>
                      <a:lnTo>
                        <a:pt x="353" y="329"/>
                      </a:lnTo>
                      <a:lnTo>
                        <a:pt x="353" y="227"/>
                      </a:lnTo>
                      <a:lnTo>
                        <a:pt x="323"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69" name="Freeform 73"/>
                <p:cNvSpPr>
                  <a:spLocks/>
                </p:cNvSpPr>
                <p:nvPr/>
              </p:nvSpPr>
              <p:spPr bwMode="auto">
                <a:xfrm>
                  <a:off x="3372" y="2900"/>
                  <a:ext cx="412" cy="392"/>
                </a:xfrm>
                <a:custGeom>
                  <a:avLst/>
                  <a:gdLst>
                    <a:gd name="T0" fmla="*/ 0 w 822"/>
                    <a:gd name="T1" fmla="*/ 783 h 783"/>
                    <a:gd name="T2" fmla="*/ 515 w 822"/>
                    <a:gd name="T3" fmla="*/ 604 h 783"/>
                    <a:gd name="T4" fmla="*/ 557 w 822"/>
                    <a:gd name="T5" fmla="*/ 568 h 783"/>
                    <a:gd name="T6" fmla="*/ 599 w 822"/>
                    <a:gd name="T7" fmla="*/ 508 h 783"/>
                    <a:gd name="T8" fmla="*/ 605 w 822"/>
                    <a:gd name="T9" fmla="*/ 448 h 783"/>
                    <a:gd name="T10" fmla="*/ 611 w 822"/>
                    <a:gd name="T11" fmla="*/ 275 h 783"/>
                    <a:gd name="T12" fmla="*/ 629 w 822"/>
                    <a:gd name="T13" fmla="*/ 395 h 783"/>
                    <a:gd name="T14" fmla="*/ 665 w 822"/>
                    <a:gd name="T15" fmla="*/ 424 h 783"/>
                    <a:gd name="T16" fmla="*/ 689 w 822"/>
                    <a:gd name="T17" fmla="*/ 329 h 783"/>
                    <a:gd name="T18" fmla="*/ 713 w 822"/>
                    <a:gd name="T19" fmla="*/ 239 h 783"/>
                    <a:gd name="T20" fmla="*/ 798 w 822"/>
                    <a:gd name="T21" fmla="*/ 0 h 783"/>
                    <a:gd name="T22" fmla="*/ 744 w 822"/>
                    <a:gd name="T23" fmla="*/ 203 h 783"/>
                    <a:gd name="T24" fmla="*/ 713 w 822"/>
                    <a:gd name="T25" fmla="*/ 329 h 783"/>
                    <a:gd name="T26" fmla="*/ 695 w 822"/>
                    <a:gd name="T27" fmla="*/ 424 h 783"/>
                    <a:gd name="T28" fmla="*/ 665 w 822"/>
                    <a:gd name="T29" fmla="*/ 484 h 783"/>
                    <a:gd name="T30" fmla="*/ 629 w 822"/>
                    <a:gd name="T31" fmla="*/ 532 h 783"/>
                    <a:gd name="T32" fmla="*/ 671 w 822"/>
                    <a:gd name="T33" fmla="*/ 568 h 783"/>
                    <a:gd name="T34" fmla="*/ 725 w 822"/>
                    <a:gd name="T35" fmla="*/ 562 h 783"/>
                    <a:gd name="T36" fmla="*/ 822 w 822"/>
                    <a:gd name="T37" fmla="*/ 478 h 783"/>
                    <a:gd name="T38" fmla="*/ 695 w 822"/>
                    <a:gd name="T39" fmla="*/ 628 h 783"/>
                    <a:gd name="T40" fmla="*/ 563 w 822"/>
                    <a:gd name="T41" fmla="*/ 657 h 783"/>
                    <a:gd name="T42" fmla="*/ 413 w 822"/>
                    <a:gd name="T43" fmla="*/ 687 h 783"/>
                    <a:gd name="T44" fmla="*/ 269 w 822"/>
                    <a:gd name="T45" fmla="*/ 717 h 783"/>
                    <a:gd name="T46" fmla="*/ 108 w 822"/>
                    <a:gd name="T47" fmla="*/ 753 h 783"/>
                    <a:gd name="T48" fmla="*/ 0 w 822"/>
                    <a:gd name="T49" fmla="*/ 783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2" h="783">
                      <a:moveTo>
                        <a:pt x="0" y="783"/>
                      </a:moveTo>
                      <a:lnTo>
                        <a:pt x="515" y="604"/>
                      </a:lnTo>
                      <a:lnTo>
                        <a:pt x="557" y="568"/>
                      </a:lnTo>
                      <a:lnTo>
                        <a:pt x="599" y="508"/>
                      </a:lnTo>
                      <a:lnTo>
                        <a:pt x="605" y="448"/>
                      </a:lnTo>
                      <a:lnTo>
                        <a:pt x="611" y="275"/>
                      </a:lnTo>
                      <a:lnTo>
                        <a:pt x="629" y="395"/>
                      </a:lnTo>
                      <a:lnTo>
                        <a:pt x="665" y="424"/>
                      </a:lnTo>
                      <a:lnTo>
                        <a:pt x="689" y="329"/>
                      </a:lnTo>
                      <a:lnTo>
                        <a:pt x="713" y="239"/>
                      </a:lnTo>
                      <a:lnTo>
                        <a:pt x="798" y="0"/>
                      </a:lnTo>
                      <a:lnTo>
                        <a:pt x="744" y="203"/>
                      </a:lnTo>
                      <a:lnTo>
                        <a:pt x="713" y="329"/>
                      </a:lnTo>
                      <a:lnTo>
                        <a:pt x="695" y="424"/>
                      </a:lnTo>
                      <a:lnTo>
                        <a:pt x="665" y="484"/>
                      </a:lnTo>
                      <a:lnTo>
                        <a:pt x="629" y="532"/>
                      </a:lnTo>
                      <a:lnTo>
                        <a:pt x="671" y="568"/>
                      </a:lnTo>
                      <a:lnTo>
                        <a:pt x="725" y="562"/>
                      </a:lnTo>
                      <a:lnTo>
                        <a:pt x="822" y="478"/>
                      </a:lnTo>
                      <a:lnTo>
                        <a:pt x="695" y="628"/>
                      </a:lnTo>
                      <a:lnTo>
                        <a:pt x="563" y="657"/>
                      </a:lnTo>
                      <a:lnTo>
                        <a:pt x="413" y="687"/>
                      </a:lnTo>
                      <a:lnTo>
                        <a:pt x="269" y="717"/>
                      </a:lnTo>
                      <a:lnTo>
                        <a:pt x="108" y="753"/>
                      </a:lnTo>
                      <a:lnTo>
                        <a:pt x="0" y="783"/>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70" name="Freeform 74"/>
                <p:cNvSpPr>
                  <a:spLocks/>
                </p:cNvSpPr>
                <p:nvPr/>
              </p:nvSpPr>
              <p:spPr bwMode="auto">
                <a:xfrm>
                  <a:off x="3738" y="2631"/>
                  <a:ext cx="321" cy="652"/>
                </a:xfrm>
                <a:custGeom>
                  <a:avLst/>
                  <a:gdLst>
                    <a:gd name="T0" fmla="*/ 642 w 642"/>
                    <a:gd name="T1" fmla="*/ 12 h 1303"/>
                    <a:gd name="T2" fmla="*/ 511 w 642"/>
                    <a:gd name="T3" fmla="*/ 0 h 1303"/>
                    <a:gd name="T4" fmla="*/ 439 w 642"/>
                    <a:gd name="T5" fmla="*/ 12 h 1303"/>
                    <a:gd name="T6" fmla="*/ 319 w 642"/>
                    <a:gd name="T7" fmla="*/ 132 h 1303"/>
                    <a:gd name="T8" fmla="*/ 205 w 642"/>
                    <a:gd name="T9" fmla="*/ 275 h 1303"/>
                    <a:gd name="T10" fmla="*/ 139 w 642"/>
                    <a:gd name="T11" fmla="*/ 556 h 1303"/>
                    <a:gd name="T12" fmla="*/ 115 w 642"/>
                    <a:gd name="T13" fmla="*/ 634 h 1303"/>
                    <a:gd name="T14" fmla="*/ 91 w 642"/>
                    <a:gd name="T15" fmla="*/ 861 h 1303"/>
                    <a:gd name="T16" fmla="*/ 79 w 642"/>
                    <a:gd name="T17" fmla="*/ 1022 h 1303"/>
                    <a:gd name="T18" fmla="*/ 0 w 642"/>
                    <a:gd name="T19" fmla="*/ 1124 h 1303"/>
                    <a:gd name="T20" fmla="*/ 175 w 642"/>
                    <a:gd name="T21" fmla="*/ 1303 h 1303"/>
                    <a:gd name="T22" fmla="*/ 91 w 642"/>
                    <a:gd name="T23" fmla="*/ 1172 h 1303"/>
                    <a:gd name="T24" fmla="*/ 109 w 642"/>
                    <a:gd name="T25" fmla="*/ 1160 h 1303"/>
                    <a:gd name="T26" fmla="*/ 229 w 642"/>
                    <a:gd name="T27" fmla="*/ 1225 h 1303"/>
                    <a:gd name="T28" fmla="*/ 373 w 642"/>
                    <a:gd name="T29" fmla="*/ 1261 h 1303"/>
                    <a:gd name="T30" fmla="*/ 181 w 642"/>
                    <a:gd name="T31" fmla="*/ 1184 h 1303"/>
                    <a:gd name="T32" fmla="*/ 109 w 642"/>
                    <a:gd name="T33" fmla="*/ 1118 h 1303"/>
                    <a:gd name="T34" fmla="*/ 109 w 642"/>
                    <a:gd name="T35" fmla="*/ 1052 h 1303"/>
                    <a:gd name="T36" fmla="*/ 229 w 642"/>
                    <a:gd name="T37" fmla="*/ 1046 h 1303"/>
                    <a:gd name="T38" fmla="*/ 103 w 642"/>
                    <a:gd name="T39" fmla="*/ 1016 h 1303"/>
                    <a:gd name="T40" fmla="*/ 115 w 642"/>
                    <a:gd name="T41" fmla="*/ 861 h 1303"/>
                    <a:gd name="T42" fmla="*/ 145 w 642"/>
                    <a:gd name="T43" fmla="*/ 604 h 1303"/>
                    <a:gd name="T44" fmla="*/ 241 w 642"/>
                    <a:gd name="T45" fmla="*/ 281 h 1303"/>
                    <a:gd name="T46" fmla="*/ 307 w 642"/>
                    <a:gd name="T47" fmla="*/ 179 h 1303"/>
                    <a:gd name="T48" fmla="*/ 439 w 642"/>
                    <a:gd name="T49" fmla="*/ 48 h 1303"/>
                    <a:gd name="T50" fmla="*/ 511 w 642"/>
                    <a:gd name="T51" fmla="*/ 30 h 1303"/>
                    <a:gd name="T52" fmla="*/ 642 w 642"/>
                    <a:gd name="T53" fmla="*/ 12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2" h="1303">
                      <a:moveTo>
                        <a:pt x="642" y="12"/>
                      </a:moveTo>
                      <a:lnTo>
                        <a:pt x="511" y="0"/>
                      </a:lnTo>
                      <a:lnTo>
                        <a:pt x="439" y="12"/>
                      </a:lnTo>
                      <a:lnTo>
                        <a:pt x="319" y="132"/>
                      </a:lnTo>
                      <a:lnTo>
                        <a:pt x="205" y="275"/>
                      </a:lnTo>
                      <a:lnTo>
                        <a:pt x="139" y="556"/>
                      </a:lnTo>
                      <a:lnTo>
                        <a:pt x="115" y="634"/>
                      </a:lnTo>
                      <a:lnTo>
                        <a:pt x="91" y="861"/>
                      </a:lnTo>
                      <a:lnTo>
                        <a:pt x="79" y="1022"/>
                      </a:lnTo>
                      <a:lnTo>
                        <a:pt x="0" y="1124"/>
                      </a:lnTo>
                      <a:lnTo>
                        <a:pt x="175" y="1303"/>
                      </a:lnTo>
                      <a:lnTo>
                        <a:pt x="91" y="1172"/>
                      </a:lnTo>
                      <a:lnTo>
                        <a:pt x="109" y="1160"/>
                      </a:lnTo>
                      <a:lnTo>
                        <a:pt x="229" y="1225"/>
                      </a:lnTo>
                      <a:lnTo>
                        <a:pt x="373" y="1261"/>
                      </a:lnTo>
                      <a:lnTo>
                        <a:pt x="181" y="1184"/>
                      </a:lnTo>
                      <a:lnTo>
                        <a:pt x="109" y="1118"/>
                      </a:lnTo>
                      <a:lnTo>
                        <a:pt x="109" y="1052"/>
                      </a:lnTo>
                      <a:lnTo>
                        <a:pt x="229" y="1046"/>
                      </a:lnTo>
                      <a:lnTo>
                        <a:pt x="103" y="1016"/>
                      </a:lnTo>
                      <a:lnTo>
                        <a:pt x="115" y="861"/>
                      </a:lnTo>
                      <a:lnTo>
                        <a:pt x="145" y="604"/>
                      </a:lnTo>
                      <a:lnTo>
                        <a:pt x="241" y="281"/>
                      </a:lnTo>
                      <a:lnTo>
                        <a:pt x="307" y="179"/>
                      </a:lnTo>
                      <a:lnTo>
                        <a:pt x="439" y="48"/>
                      </a:lnTo>
                      <a:lnTo>
                        <a:pt x="511" y="30"/>
                      </a:lnTo>
                      <a:lnTo>
                        <a:pt x="642" y="12"/>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2571" name="Group 75"/>
                <p:cNvGrpSpPr>
                  <a:grpSpLocks/>
                </p:cNvGrpSpPr>
                <p:nvPr/>
              </p:nvGrpSpPr>
              <p:grpSpPr bwMode="auto">
                <a:xfrm>
                  <a:off x="3470" y="2126"/>
                  <a:ext cx="525" cy="822"/>
                  <a:chOff x="3470" y="2126"/>
                  <a:chExt cx="525" cy="822"/>
                </a:xfrm>
              </p:grpSpPr>
              <p:sp>
                <p:nvSpPr>
                  <p:cNvPr id="362572" name="Freeform 76"/>
                  <p:cNvSpPr>
                    <a:spLocks/>
                  </p:cNvSpPr>
                  <p:nvPr/>
                </p:nvSpPr>
                <p:spPr bwMode="auto">
                  <a:xfrm>
                    <a:off x="3694" y="2569"/>
                    <a:ext cx="189" cy="195"/>
                  </a:xfrm>
                  <a:custGeom>
                    <a:avLst/>
                    <a:gdLst>
                      <a:gd name="T0" fmla="*/ 331 w 379"/>
                      <a:gd name="T1" fmla="*/ 0 h 388"/>
                      <a:gd name="T2" fmla="*/ 72 w 379"/>
                      <a:gd name="T3" fmla="*/ 229 h 388"/>
                      <a:gd name="T4" fmla="*/ 54 w 379"/>
                      <a:gd name="T5" fmla="*/ 199 h 388"/>
                      <a:gd name="T6" fmla="*/ 14 w 379"/>
                      <a:gd name="T7" fmla="*/ 294 h 388"/>
                      <a:gd name="T8" fmla="*/ 0 w 379"/>
                      <a:gd name="T9" fmla="*/ 348 h 388"/>
                      <a:gd name="T10" fmla="*/ 30 w 379"/>
                      <a:gd name="T11" fmla="*/ 318 h 388"/>
                      <a:gd name="T12" fmla="*/ 58 w 379"/>
                      <a:gd name="T13" fmla="*/ 255 h 388"/>
                      <a:gd name="T14" fmla="*/ 113 w 379"/>
                      <a:gd name="T15" fmla="*/ 388 h 388"/>
                      <a:gd name="T16" fmla="*/ 199 w 379"/>
                      <a:gd name="T17" fmla="*/ 286 h 388"/>
                      <a:gd name="T18" fmla="*/ 295 w 379"/>
                      <a:gd name="T19" fmla="*/ 127 h 388"/>
                      <a:gd name="T20" fmla="*/ 379 w 379"/>
                      <a:gd name="T21" fmla="*/ 25 h 388"/>
                      <a:gd name="T22" fmla="*/ 331 w 379"/>
                      <a:gd name="T23"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9" h="388">
                        <a:moveTo>
                          <a:pt x="331" y="0"/>
                        </a:moveTo>
                        <a:lnTo>
                          <a:pt x="72" y="229"/>
                        </a:lnTo>
                        <a:lnTo>
                          <a:pt x="54" y="199"/>
                        </a:lnTo>
                        <a:lnTo>
                          <a:pt x="14" y="294"/>
                        </a:lnTo>
                        <a:lnTo>
                          <a:pt x="0" y="348"/>
                        </a:lnTo>
                        <a:lnTo>
                          <a:pt x="30" y="318"/>
                        </a:lnTo>
                        <a:lnTo>
                          <a:pt x="58" y="255"/>
                        </a:lnTo>
                        <a:lnTo>
                          <a:pt x="113" y="388"/>
                        </a:lnTo>
                        <a:lnTo>
                          <a:pt x="199" y="286"/>
                        </a:lnTo>
                        <a:lnTo>
                          <a:pt x="295" y="127"/>
                        </a:lnTo>
                        <a:lnTo>
                          <a:pt x="379" y="25"/>
                        </a:lnTo>
                        <a:lnTo>
                          <a:pt x="331"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73" name="Freeform 77"/>
                  <p:cNvSpPr>
                    <a:spLocks/>
                  </p:cNvSpPr>
                  <p:nvPr/>
                </p:nvSpPr>
                <p:spPr bwMode="auto">
                  <a:xfrm>
                    <a:off x="3692" y="2697"/>
                    <a:ext cx="54" cy="243"/>
                  </a:xfrm>
                  <a:custGeom>
                    <a:avLst/>
                    <a:gdLst>
                      <a:gd name="T0" fmla="*/ 60 w 107"/>
                      <a:gd name="T1" fmla="*/ 0 h 486"/>
                      <a:gd name="T2" fmla="*/ 42 w 107"/>
                      <a:gd name="T3" fmla="*/ 22 h 486"/>
                      <a:gd name="T4" fmla="*/ 30 w 107"/>
                      <a:gd name="T5" fmla="*/ 39 h 486"/>
                      <a:gd name="T6" fmla="*/ 20 w 107"/>
                      <a:gd name="T7" fmla="*/ 63 h 486"/>
                      <a:gd name="T8" fmla="*/ 10 w 107"/>
                      <a:gd name="T9" fmla="*/ 101 h 486"/>
                      <a:gd name="T10" fmla="*/ 6 w 107"/>
                      <a:gd name="T11" fmla="*/ 141 h 486"/>
                      <a:gd name="T12" fmla="*/ 10 w 107"/>
                      <a:gd name="T13" fmla="*/ 179 h 486"/>
                      <a:gd name="T14" fmla="*/ 16 w 107"/>
                      <a:gd name="T15" fmla="*/ 219 h 486"/>
                      <a:gd name="T16" fmla="*/ 22 w 107"/>
                      <a:gd name="T17" fmla="*/ 241 h 486"/>
                      <a:gd name="T18" fmla="*/ 2 w 107"/>
                      <a:gd name="T19" fmla="*/ 330 h 486"/>
                      <a:gd name="T20" fmla="*/ 0 w 107"/>
                      <a:gd name="T21" fmla="*/ 370 h 486"/>
                      <a:gd name="T22" fmla="*/ 0 w 107"/>
                      <a:gd name="T23" fmla="*/ 420 h 486"/>
                      <a:gd name="T24" fmla="*/ 6 w 107"/>
                      <a:gd name="T25" fmla="*/ 486 h 486"/>
                      <a:gd name="T26" fmla="*/ 40 w 107"/>
                      <a:gd name="T27" fmla="*/ 336 h 486"/>
                      <a:gd name="T28" fmla="*/ 58 w 107"/>
                      <a:gd name="T29" fmla="*/ 237 h 486"/>
                      <a:gd name="T30" fmla="*/ 107 w 107"/>
                      <a:gd name="T31" fmla="*/ 111 h 486"/>
                      <a:gd name="T32" fmla="*/ 60 w 107"/>
                      <a:gd name="T3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486">
                        <a:moveTo>
                          <a:pt x="60" y="0"/>
                        </a:moveTo>
                        <a:lnTo>
                          <a:pt x="42" y="22"/>
                        </a:lnTo>
                        <a:lnTo>
                          <a:pt x="30" y="39"/>
                        </a:lnTo>
                        <a:lnTo>
                          <a:pt x="20" y="63"/>
                        </a:lnTo>
                        <a:lnTo>
                          <a:pt x="10" y="101"/>
                        </a:lnTo>
                        <a:lnTo>
                          <a:pt x="6" y="141"/>
                        </a:lnTo>
                        <a:lnTo>
                          <a:pt x="10" y="179"/>
                        </a:lnTo>
                        <a:lnTo>
                          <a:pt x="16" y="219"/>
                        </a:lnTo>
                        <a:lnTo>
                          <a:pt x="22" y="241"/>
                        </a:lnTo>
                        <a:lnTo>
                          <a:pt x="2" y="330"/>
                        </a:lnTo>
                        <a:lnTo>
                          <a:pt x="0" y="370"/>
                        </a:lnTo>
                        <a:lnTo>
                          <a:pt x="0" y="420"/>
                        </a:lnTo>
                        <a:lnTo>
                          <a:pt x="6" y="486"/>
                        </a:lnTo>
                        <a:lnTo>
                          <a:pt x="40" y="336"/>
                        </a:lnTo>
                        <a:lnTo>
                          <a:pt x="58" y="237"/>
                        </a:lnTo>
                        <a:lnTo>
                          <a:pt x="107" y="111"/>
                        </a:lnTo>
                        <a:lnTo>
                          <a:pt x="60" y="0"/>
                        </a:lnTo>
                        <a:close/>
                      </a:path>
                    </a:pathLst>
                  </a:custGeom>
                  <a:solidFill>
                    <a:srgbClr val="000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74" name="Freeform 78"/>
                  <p:cNvSpPr>
                    <a:spLocks/>
                  </p:cNvSpPr>
                  <p:nvPr/>
                </p:nvSpPr>
                <p:spPr bwMode="auto">
                  <a:xfrm>
                    <a:off x="3694" y="2698"/>
                    <a:ext cx="51" cy="128"/>
                  </a:xfrm>
                  <a:custGeom>
                    <a:avLst/>
                    <a:gdLst>
                      <a:gd name="T0" fmla="*/ 54 w 101"/>
                      <a:gd name="T1" fmla="*/ 0 h 257"/>
                      <a:gd name="T2" fmla="*/ 36 w 101"/>
                      <a:gd name="T3" fmla="*/ 22 h 257"/>
                      <a:gd name="T4" fmla="*/ 24 w 101"/>
                      <a:gd name="T5" fmla="*/ 39 h 257"/>
                      <a:gd name="T6" fmla="*/ 14 w 101"/>
                      <a:gd name="T7" fmla="*/ 63 h 257"/>
                      <a:gd name="T8" fmla="*/ 4 w 101"/>
                      <a:gd name="T9" fmla="*/ 101 h 257"/>
                      <a:gd name="T10" fmla="*/ 0 w 101"/>
                      <a:gd name="T11" fmla="*/ 141 h 257"/>
                      <a:gd name="T12" fmla="*/ 4 w 101"/>
                      <a:gd name="T13" fmla="*/ 179 h 257"/>
                      <a:gd name="T14" fmla="*/ 10 w 101"/>
                      <a:gd name="T15" fmla="*/ 219 h 257"/>
                      <a:gd name="T16" fmla="*/ 16 w 101"/>
                      <a:gd name="T17" fmla="*/ 241 h 257"/>
                      <a:gd name="T18" fmla="*/ 44 w 101"/>
                      <a:gd name="T19" fmla="*/ 257 h 257"/>
                      <a:gd name="T20" fmla="*/ 52 w 101"/>
                      <a:gd name="T21" fmla="*/ 231 h 257"/>
                      <a:gd name="T22" fmla="*/ 101 w 101"/>
                      <a:gd name="T23" fmla="*/ 111 h 257"/>
                      <a:gd name="T24" fmla="*/ 54 w 101"/>
                      <a:gd name="T2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257">
                        <a:moveTo>
                          <a:pt x="54" y="0"/>
                        </a:moveTo>
                        <a:lnTo>
                          <a:pt x="36" y="22"/>
                        </a:lnTo>
                        <a:lnTo>
                          <a:pt x="24" y="39"/>
                        </a:lnTo>
                        <a:lnTo>
                          <a:pt x="14" y="63"/>
                        </a:lnTo>
                        <a:lnTo>
                          <a:pt x="4" y="101"/>
                        </a:lnTo>
                        <a:lnTo>
                          <a:pt x="0" y="141"/>
                        </a:lnTo>
                        <a:lnTo>
                          <a:pt x="4" y="179"/>
                        </a:lnTo>
                        <a:lnTo>
                          <a:pt x="10" y="219"/>
                        </a:lnTo>
                        <a:lnTo>
                          <a:pt x="16" y="241"/>
                        </a:lnTo>
                        <a:lnTo>
                          <a:pt x="44" y="257"/>
                        </a:lnTo>
                        <a:lnTo>
                          <a:pt x="52" y="231"/>
                        </a:lnTo>
                        <a:lnTo>
                          <a:pt x="101" y="111"/>
                        </a:lnTo>
                        <a:lnTo>
                          <a:pt x="54" y="0"/>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2575" name="Group 79"/>
                  <p:cNvGrpSpPr>
                    <a:grpSpLocks/>
                  </p:cNvGrpSpPr>
                  <p:nvPr/>
                </p:nvGrpSpPr>
                <p:grpSpPr bwMode="auto">
                  <a:xfrm>
                    <a:off x="3470" y="2126"/>
                    <a:ext cx="525" cy="571"/>
                    <a:chOff x="3470" y="2126"/>
                    <a:chExt cx="525" cy="571"/>
                  </a:xfrm>
                </p:grpSpPr>
                <p:grpSp>
                  <p:nvGrpSpPr>
                    <p:cNvPr id="362576" name="Group 80"/>
                    <p:cNvGrpSpPr>
                      <a:grpSpLocks/>
                    </p:cNvGrpSpPr>
                    <p:nvPr/>
                  </p:nvGrpSpPr>
                  <p:grpSpPr bwMode="auto">
                    <a:xfrm>
                      <a:off x="3526" y="2189"/>
                      <a:ext cx="388" cy="507"/>
                      <a:chOff x="3526" y="2189"/>
                      <a:chExt cx="388" cy="507"/>
                    </a:xfrm>
                  </p:grpSpPr>
                  <p:sp>
                    <p:nvSpPr>
                      <p:cNvPr id="362577" name="Freeform 81"/>
                      <p:cNvSpPr>
                        <a:spLocks/>
                      </p:cNvSpPr>
                      <p:nvPr/>
                    </p:nvSpPr>
                    <p:spPr bwMode="auto">
                      <a:xfrm>
                        <a:off x="3526" y="2189"/>
                        <a:ext cx="388" cy="507"/>
                      </a:xfrm>
                      <a:custGeom>
                        <a:avLst/>
                        <a:gdLst>
                          <a:gd name="T0" fmla="*/ 242 w 777"/>
                          <a:gd name="T1" fmla="*/ 29 h 1014"/>
                          <a:gd name="T2" fmla="*/ 186 w 777"/>
                          <a:gd name="T3" fmla="*/ 61 h 1014"/>
                          <a:gd name="T4" fmla="*/ 134 w 777"/>
                          <a:gd name="T5" fmla="*/ 95 h 1014"/>
                          <a:gd name="T6" fmla="*/ 96 w 777"/>
                          <a:gd name="T7" fmla="*/ 127 h 1014"/>
                          <a:gd name="T8" fmla="*/ 60 w 777"/>
                          <a:gd name="T9" fmla="*/ 161 h 1014"/>
                          <a:gd name="T10" fmla="*/ 32 w 777"/>
                          <a:gd name="T11" fmla="*/ 197 h 1014"/>
                          <a:gd name="T12" fmla="*/ 14 w 777"/>
                          <a:gd name="T13" fmla="*/ 235 h 1014"/>
                          <a:gd name="T14" fmla="*/ 8 w 777"/>
                          <a:gd name="T15" fmla="*/ 274 h 1014"/>
                          <a:gd name="T16" fmla="*/ 2 w 777"/>
                          <a:gd name="T17" fmla="*/ 318 h 1014"/>
                          <a:gd name="T18" fmla="*/ 0 w 777"/>
                          <a:gd name="T19" fmla="*/ 372 h 1014"/>
                          <a:gd name="T20" fmla="*/ 6 w 777"/>
                          <a:gd name="T21" fmla="*/ 420 h 1014"/>
                          <a:gd name="T22" fmla="*/ 0 w 777"/>
                          <a:gd name="T23" fmla="*/ 486 h 1014"/>
                          <a:gd name="T24" fmla="*/ 26 w 777"/>
                          <a:gd name="T25" fmla="*/ 504 h 1014"/>
                          <a:gd name="T26" fmla="*/ 48 w 777"/>
                          <a:gd name="T27" fmla="*/ 522 h 1014"/>
                          <a:gd name="T28" fmla="*/ 50 w 777"/>
                          <a:gd name="T29" fmla="*/ 537 h 1014"/>
                          <a:gd name="T30" fmla="*/ 50 w 777"/>
                          <a:gd name="T31" fmla="*/ 563 h 1014"/>
                          <a:gd name="T32" fmla="*/ 42 w 777"/>
                          <a:gd name="T33" fmla="*/ 593 h 1014"/>
                          <a:gd name="T34" fmla="*/ 18 w 777"/>
                          <a:gd name="T35" fmla="*/ 675 h 1014"/>
                          <a:gd name="T36" fmla="*/ 18 w 777"/>
                          <a:gd name="T37" fmla="*/ 711 h 1014"/>
                          <a:gd name="T38" fmla="*/ 38 w 777"/>
                          <a:gd name="T39" fmla="*/ 719 h 1014"/>
                          <a:gd name="T40" fmla="*/ 68 w 777"/>
                          <a:gd name="T41" fmla="*/ 719 h 1014"/>
                          <a:gd name="T42" fmla="*/ 90 w 777"/>
                          <a:gd name="T43" fmla="*/ 719 h 1014"/>
                          <a:gd name="T44" fmla="*/ 126 w 777"/>
                          <a:gd name="T45" fmla="*/ 816 h 1014"/>
                          <a:gd name="T46" fmla="*/ 128 w 777"/>
                          <a:gd name="T47" fmla="*/ 852 h 1014"/>
                          <a:gd name="T48" fmla="*/ 140 w 777"/>
                          <a:gd name="T49" fmla="*/ 868 h 1014"/>
                          <a:gd name="T50" fmla="*/ 156 w 777"/>
                          <a:gd name="T51" fmla="*/ 874 h 1014"/>
                          <a:gd name="T52" fmla="*/ 158 w 777"/>
                          <a:gd name="T53" fmla="*/ 894 h 1014"/>
                          <a:gd name="T54" fmla="*/ 156 w 777"/>
                          <a:gd name="T55" fmla="*/ 922 h 1014"/>
                          <a:gd name="T56" fmla="*/ 170 w 777"/>
                          <a:gd name="T57" fmla="*/ 966 h 1014"/>
                          <a:gd name="T58" fmla="*/ 188 w 777"/>
                          <a:gd name="T59" fmla="*/ 994 h 1014"/>
                          <a:gd name="T60" fmla="*/ 206 w 777"/>
                          <a:gd name="T61" fmla="*/ 1006 h 1014"/>
                          <a:gd name="T62" fmla="*/ 248 w 777"/>
                          <a:gd name="T63" fmla="*/ 1014 h 1014"/>
                          <a:gd name="T64" fmla="*/ 282 w 777"/>
                          <a:gd name="T65" fmla="*/ 1012 h 1014"/>
                          <a:gd name="T66" fmla="*/ 330 w 777"/>
                          <a:gd name="T67" fmla="*/ 990 h 1014"/>
                          <a:gd name="T68" fmla="*/ 386 w 777"/>
                          <a:gd name="T69" fmla="*/ 958 h 1014"/>
                          <a:gd name="T70" fmla="*/ 410 w 777"/>
                          <a:gd name="T71" fmla="*/ 988 h 1014"/>
                          <a:gd name="T72" fmla="*/ 747 w 777"/>
                          <a:gd name="T73" fmla="*/ 717 h 1014"/>
                          <a:gd name="T74" fmla="*/ 727 w 777"/>
                          <a:gd name="T75" fmla="*/ 671 h 1014"/>
                          <a:gd name="T76" fmla="*/ 747 w 777"/>
                          <a:gd name="T77" fmla="*/ 609 h 1014"/>
                          <a:gd name="T78" fmla="*/ 769 w 777"/>
                          <a:gd name="T79" fmla="*/ 527 h 1014"/>
                          <a:gd name="T80" fmla="*/ 777 w 777"/>
                          <a:gd name="T81" fmla="*/ 424 h 1014"/>
                          <a:gd name="T82" fmla="*/ 775 w 777"/>
                          <a:gd name="T83" fmla="*/ 346 h 1014"/>
                          <a:gd name="T84" fmla="*/ 753 w 777"/>
                          <a:gd name="T85" fmla="*/ 217 h 1014"/>
                          <a:gd name="T86" fmla="*/ 721 w 777"/>
                          <a:gd name="T87" fmla="*/ 101 h 1014"/>
                          <a:gd name="T88" fmla="*/ 685 w 777"/>
                          <a:gd name="T89" fmla="*/ 17 h 1014"/>
                          <a:gd name="T90" fmla="*/ 549 w 777"/>
                          <a:gd name="T91" fmla="*/ 0 h 1014"/>
                          <a:gd name="T92" fmla="*/ 342 w 777"/>
                          <a:gd name="T93" fmla="*/ 2 h 1014"/>
                          <a:gd name="T94" fmla="*/ 242 w 777"/>
                          <a:gd name="T95" fmla="*/ 29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7" h="1014">
                            <a:moveTo>
                              <a:pt x="242" y="29"/>
                            </a:moveTo>
                            <a:lnTo>
                              <a:pt x="186" y="61"/>
                            </a:lnTo>
                            <a:lnTo>
                              <a:pt x="134" y="95"/>
                            </a:lnTo>
                            <a:lnTo>
                              <a:pt x="96" y="127"/>
                            </a:lnTo>
                            <a:lnTo>
                              <a:pt x="60" y="161"/>
                            </a:lnTo>
                            <a:lnTo>
                              <a:pt x="32" y="197"/>
                            </a:lnTo>
                            <a:lnTo>
                              <a:pt x="14" y="235"/>
                            </a:lnTo>
                            <a:lnTo>
                              <a:pt x="8" y="274"/>
                            </a:lnTo>
                            <a:lnTo>
                              <a:pt x="2" y="318"/>
                            </a:lnTo>
                            <a:lnTo>
                              <a:pt x="0" y="372"/>
                            </a:lnTo>
                            <a:lnTo>
                              <a:pt x="6" y="420"/>
                            </a:lnTo>
                            <a:lnTo>
                              <a:pt x="0" y="486"/>
                            </a:lnTo>
                            <a:lnTo>
                              <a:pt x="26" y="504"/>
                            </a:lnTo>
                            <a:lnTo>
                              <a:pt x="48" y="522"/>
                            </a:lnTo>
                            <a:lnTo>
                              <a:pt x="50" y="537"/>
                            </a:lnTo>
                            <a:lnTo>
                              <a:pt x="50" y="563"/>
                            </a:lnTo>
                            <a:lnTo>
                              <a:pt x="42" y="593"/>
                            </a:lnTo>
                            <a:lnTo>
                              <a:pt x="18" y="675"/>
                            </a:lnTo>
                            <a:lnTo>
                              <a:pt x="18" y="711"/>
                            </a:lnTo>
                            <a:lnTo>
                              <a:pt x="38" y="719"/>
                            </a:lnTo>
                            <a:lnTo>
                              <a:pt x="68" y="719"/>
                            </a:lnTo>
                            <a:lnTo>
                              <a:pt x="90" y="719"/>
                            </a:lnTo>
                            <a:lnTo>
                              <a:pt x="126" y="816"/>
                            </a:lnTo>
                            <a:lnTo>
                              <a:pt x="128" y="852"/>
                            </a:lnTo>
                            <a:lnTo>
                              <a:pt x="140" y="868"/>
                            </a:lnTo>
                            <a:lnTo>
                              <a:pt x="156" y="874"/>
                            </a:lnTo>
                            <a:lnTo>
                              <a:pt x="158" y="894"/>
                            </a:lnTo>
                            <a:lnTo>
                              <a:pt x="156" y="922"/>
                            </a:lnTo>
                            <a:lnTo>
                              <a:pt x="170" y="966"/>
                            </a:lnTo>
                            <a:lnTo>
                              <a:pt x="188" y="994"/>
                            </a:lnTo>
                            <a:lnTo>
                              <a:pt x="206" y="1006"/>
                            </a:lnTo>
                            <a:lnTo>
                              <a:pt x="248" y="1014"/>
                            </a:lnTo>
                            <a:lnTo>
                              <a:pt x="282" y="1012"/>
                            </a:lnTo>
                            <a:lnTo>
                              <a:pt x="330" y="990"/>
                            </a:lnTo>
                            <a:lnTo>
                              <a:pt x="386" y="958"/>
                            </a:lnTo>
                            <a:lnTo>
                              <a:pt x="410" y="988"/>
                            </a:lnTo>
                            <a:lnTo>
                              <a:pt x="747" y="717"/>
                            </a:lnTo>
                            <a:lnTo>
                              <a:pt x="727" y="671"/>
                            </a:lnTo>
                            <a:lnTo>
                              <a:pt x="747" y="609"/>
                            </a:lnTo>
                            <a:lnTo>
                              <a:pt x="769" y="527"/>
                            </a:lnTo>
                            <a:lnTo>
                              <a:pt x="777" y="424"/>
                            </a:lnTo>
                            <a:lnTo>
                              <a:pt x="775" y="346"/>
                            </a:lnTo>
                            <a:lnTo>
                              <a:pt x="753" y="217"/>
                            </a:lnTo>
                            <a:lnTo>
                              <a:pt x="721" y="101"/>
                            </a:lnTo>
                            <a:lnTo>
                              <a:pt x="685" y="17"/>
                            </a:lnTo>
                            <a:lnTo>
                              <a:pt x="549" y="0"/>
                            </a:lnTo>
                            <a:lnTo>
                              <a:pt x="342" y="2"/>
                            </a:lnTo>
                            <a:lnTo>
                              <a:pt x="242" y="29"/>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2578" name="Group 82"/>
                      <p:cNvGrpSpPr>
                        <a:grpSpLocks/>
                      </p:cNvGrpSpPr>
                      <p:nvPr/>
                    </p:nvGrpSpPr>
                    <p:grpSpPr bwMode="auto">
                      <a:xfrm>
                        <a:off x="3681" y="2445"/>
                        <a:ext cx="66" cy="119"/>
                        <a:chOff x="3681" y="2445"/>
                        <a:chExt cx="66" cy="119"/>
                      </a:xfrm>
                    </p:grpSpPr>
                    <p:sp>
                      <p:nvSpPr>
                        <p:cNvPr id="362579" name="Freeform 83"/>
                        <p:cNvSpPr>
                          <a:spLocks/>
                        </p:cNvSpPr>
                        <p:nvPr/>
                      </p:nvSpPr>
                      <p:spPr bwMode="auto">
                        <a:xfrm>
                          <a:off x="3681" y="2445"/>
                          <a:ext cx="50" cy="75"/>
                        </a:xfrm>
                        <a:custGeom>
                          <a:avLst/>
                          <a:gdLst>
                            <a:gd name="T0" fmla="*/ 0 w 100"/>
                            <a:gd name="T1" fmla="*/ 63 h 151"/>
                            <a:gd name="T2" fmla="*/ 10 w 100"/>
                            <a:gd name="T3" fmla="*/ 31 h 151"/>
                            <a:gd name="T4" fmla="*/ 18 w 100"/>
                            <a:gd name="T5" fmla="*/ 10 h 151"/>
                            <a:gd name="T6" fmla="*/ 26 w 100"/>
                            <a:gd name="T7" fmla="*/ 4 h 151"/>
                            <a:gd name="T8" fmla="*/ 40 w 100"/>
                            <a:gd name="T9" fmla="*/ 0 h 151"/>
                            <a:gd name="T10" fmla="*/ 56 w 100"/>
                            <a:gd name="T11" fmla="*/ 0 h 151"/>
                            <a:gd name="T12" fmla="*/ 72 w 100"/>
                            <a:gd name="T13" fmla="*/ 4 h 151"/>
                            <a:gd name="T14" fmla="*/ 84 w 100"/>
                            <a:gd name="T15" fmla="*/ 11 h 151"/>
                            <a:gd name="T16" fmla="*/ 92 w 100"/>
                            <a:gd name="T17" fmla="*/ 27 h 151"/>
                            <a:gd name="T18" fmla="*/ 98 w 100"/>
                            <a:gd name="T19" fmla="*/ 53 h 151"/>
                            <a:gd name="T20" fmla="*/ 100 w 100"/>
                            <a:gd name="T21" fmla="*/ 75 h 151"/>
                            <a:gd name="T22" fmla="*/ 96 w 100"/>
                            <a:gd name="T23" fmla="*/ 105 h 151"/>
                            <a:gd name="T24" fmla="*/ 90 w 100"/>
                            <a:gd name="T25" fmla="*/ 133 h 151"/>
                            <a:gd name="T26" fmla="*/ 78 w 100"/>
                            <a:gd name="T27" fmla="*/ 151 h 151"/>
                            <a:gd name="T28" fmla="*/ 72 w 100"/>
                            <a:gd name="T29" fmla="*/ 129 h 151"/>
                            <a:gd name="T30" fmla="*/ 84 w 100"/>
                            <a:gd name="T31" fmla="*/ 109 h 151"/>
                            <a:gd name="T32" fmla="*/ 76 w 100"/>
                            <a:gd name="T33" fmla="*/ 83 h 151"/>
                            <a:gd name="T34" fmla="*/ 66 w 100"/>
                            <a:gd name="T35" fmla="*/ 93 h 151"/>
                            <a:gd name="T36" fmla="*/ 44 w 100"/>
                            <a:gd name="T37" fmla="*/ 103 h 151"/>
                            <a:gd name="T38" fmla="*/ 36 w 100"/>
                            <a:gd name="T39" fmla="*/ 81 h 151"/>
                            <a:gd name="T40" fmla="*/ 54 w 100"/>
                            <a:gd name="T41" fmla="*/ 73 h 151"/>
                            <a:gd name="T42" fmla="*/ 72 w 100"/>
                            <a:gd name="T43" fmla="*/ 69 h 151"/>
                            <a:gd name="T44" fmla="*/ 72 w 100"/>
                            <a:gd name="T45" fmla="*/ 55 h 151"/>
                            <a:gd name="T46" fmla="*/ 70 w 100"/>
                            <a:gd name="T47" fmla="*/ 37 h 151"/>
                            <a:gd name="T48" fmla="*/ 80 w 100"/>
                            <a:gd name="T49" fmla="*/ 39 h 151"/>
                            <a:gd name="T50" fmla="*/ 78 w 100"/>
                            <a:gd name="T51" fmla="*/ 17 h 151"/>
                            <a:gd name="T52" fmla="*/ 74 w 100"/>
                            <a:gd name="T53" fmla="*/ 11 h 151"/>
                            <a:gd name="T54" fmla="*/ 58 w 100"/>
                            <a:gd name="T55" fmla="*/ 10 h 151"/>
                            <a:gd name="T56" fmla="*/ 30 w 100"/>
                            <a:gd name="T57" fmla="*/ 11 h 151"/>
                            <a:gd name="T58" fmla="*/ 16 w 100"/>
                            <a:gd name="T59" fmla="*/ 33 h 151"/>
                            <a:gd name="T60" fmla="*/ 0 w 100"/>
                            <a:gd name="T61" fmla="*/ 6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0" h="151">
                              <a:moveTo>
                                <a:pt x="0" y="63"/>
                              </a:moveTo>
                              <a:lnTo>
                                <a:pt x="10" y="31"/>
                              </a:lnTo>
                              <a:lnTo>
                                <a:pt x="18" y="10"/>
                              </a:lnTo>
                              <a:lnTo>
                                <a:pt x="26" y="4"/>
                              </a:lnTo>
                              <a:lnTo>
                                <a:pt x="40" y="0"/>
                              </a:lnTo>
                              <a:lnTo>
                                <a:pt x="56" y="0"/>
                              </a:lnTo>
                              <a:lnTo>
                                <a:pt x="72" y="4"/>
                              </a:lnTo>
                              <a:lnTo>
                                <a:pt x="84" y="11"/>
                              </a:lnTo>
                              <a:lnTo>
                                <a:pt x="92" y="27"/>
                              </a:lnTo>
                              <a:lnTo>
                                <a:pt x="98" y="53"/>
                              </a:lnTo>
                              <a:lnTo>
                                <a:pt x="100" y="75"/>
                              </a:lnTo>
                              <a:lnTo>
                                <a:pt x="96" y="105"/>
                              </a:lnTo>
                              <a:lnTo>
                                <a:pt x="90" y="133"/>
                              </a:lnTo>
                              <a:lnTo>
                                <a:pt x="78" y="151"/>
                              </a:lnTo>
                              <a:lnTo>
                                <a:pt x="72" y="129"/>
                              </a:lnTo>
                              <a:lnTo>
                                <a:pt x="84" y="109"/>
                              </a:lnTo>
                              <a:lnTo>
                                <a:pt x="76" y="83"/>
                              </a:lnTo>
                              <a:lnTo>
                                <a:pt x="66" y="93"/>
                              </a:lnTo>
                              <a:lnTo>
                                <a:pt x="44" y="103"/>
                              </a:lnTo>
                              <a:lnTo>
                                <a:pt x="36" y="81"/>
                              </a:lnTo>
                              <a:lnTo>
                                <a:pt x="54" y="73"/>
                              </a:lnTo>
                              <a:lnTo>
                                <a:pt x="72" y="69"/>
                              </a:lnTo>
                              <a:lnTo>
                                <a:pt x="72" y="55"/>
                              </a:lnTo>
                              <a:lnTo>
                                <a:pt x="70" y="37"/>
                              </a:lnTo>
                              <a:lnTo>
                                <a:pt x="80" y="39"/>
                              </a:lnTo>
                              <a:lnTo>
                                <a:pt x="78" y="17"/>
                              </a:lnTo>
                              <a:lnTo>
                                <a:pt x="74" y="11"/>
                              </a:lnTo>
                              <a:lnTo>
                                <a:pt x="58" y="10"/>
                              </a:lnTo>
                              <a:lnTo>
                                <a:pt x="30" y="11"/>
                              </a:lnTo>
                              <a:lnTo>
                                <a:pt x="16" y="33"/>
                              </a:lnTo>
                              <a:lnTo>
                                <a:pt x="0" y="63"/>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80" name="Freeform 84"/>
                        <p:cNvSpPr>
                          <a:spLocks/>
                        </p:cNvSpPr>
                        <p:nvPr/>
                      </p:nvSpPr>
                      <p:spPr bwMode="auto">
                        <a:xfrm>
                          <a:off x="3702" y="2522"/>
                          <a:ext cx="45" cy="42"/>
                        </a:xfrm>
                        <a:custGeom>
                          <a:avLst/>
                          <a:gdLst>
                            <a:gd name="T0" fmla="*/ 66 w 89"/>
                            <a:gd name="T1" fmla="*/ 0 h 84"/>
                            <a:gd name="T2" fmla="*/ 54 w 89"/>
                            <a:gd name="T3" fmla="*/ 28 h 84"/>
                            <a:gd name="T4" fmla="*/ 48 w 89"/>
                            <a:gd name="T5" fmla="*/ 42 h 84"/>
                            <a:gd name="T6" fmla="*/ 36 w 89"/>
                            <a:gd name="T7" fmla="*/ 52 h 84"/>
                            <a:gd name="T8" fmla="*/ 20 w 89"/>
                            <a:gd name="T9" fmla="*/ 54 h 84"/>
                            <a:gd name="T10" fmla="*/ 0 w 89"/>
                            <a:gd name="T11" fmla="*/ 54 h 84"/>
                            <a:gd name="T12" fmla="*/ 44 w 89"/>
                            <a:gd name="T13" fmla="*/ 60 h 84"/>
                            <a:gd name="T14" fmla="*/ 70 w 89"/>
                            <a:gd name="T15" fmla="*/ 72 h 84"/>
                            <a:gd name="T16" fmla="*/ 89 w 89"/>
                            <a:gd name="T17" fmla="*/ 84 h 84"/>
                            <a:gd name="T18" fmla="*/ 72 w 89"/>
                            <a:gd name="T19" fmla="*/ 56 h 84"/>
                            <a:gd name="T20" fmla="*/ 68 w 89"/>
                            <a:gd name="T21" fmla="*/ 28 h 84"/>
                            <a:gd name="T22" fmla="*/ 66 w 89"/>
                            <a:gd name="T2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84">
                              <a:moveTo>
                                <a:pt x="66" y="0"/>
                              </a:moveTo>
                              <a:lnTo>
                                <a:pt x="54" y="28"/>
                              </a:lnTo>
                              <a:lnTo>
                                <a:pt x="48" y="42"/>
                              </a:lnTo>
                              <a:lnTo>
                                <a:pt x="36" y="52"/>
                              </a:lnTo>
                              <a:lnTo>
                                <a:pt x="20" y="54"/>
                              </a:lnTo>
                              <a:lnTo>
                                <a:pt x="0" y="54"/>
                              </a:lnTo>
                              <a:lnTo>
                                <a:pt x="44" y="60"/>
                              </a:lnTo>
                              <a:lnTo>
                                <a:pt x="70" y="72"/>
                              </a:lnTo>
                              <a:lnTo>
                                <a:pt x="89" y="84"/>
                              </a:lnTo>
                              <a:lnTo>
                                <a:pt x="72" y="56"/>
                              </a:lnTo>
                              <a:lnTo>
                                <a:pt x="68" y="28"/>
                              </a:lnTo>
                              <a:lnTo>
                                <a:pt x="66"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2581" name="Freeform 85"/>
                      <p:cNvSpPr>
                        <a:spLocks/>
                      </p:cNvSpPr>
                      <p:nvPr/>
                    </p:nvSpPr>
                    <p:spPr bwMode="auto">
                      <a:xfrm>
                        <a:off x="3591" y="2515"/>
                        <a:ext cx="38" cy="57"/>
                      </a:xfrm>
                      <a:custGeom>
                        <a:avLst/>
                        <a:gdLst>
                          <a:gd name="T0" fmla="*/ 12 w 76"/>
                          <a:gd name="T1" fmla="*/ 0 h 114"/>
                          <a:gd name="T2" fmla="*/ 22 w 76"/>
                          <a:gd name="T3" fmla="*/ 10 h 114"/>
                          <a:gd name="T4" fmla="*/ 24 w 76"/>
                          <a:gd name="T5" fmla="*/ 22 h 114"/>
                          <a:gd name="T6" fmla="*/ 20 w 76"/>
                          <a:gd name="T7" fmla="*/ 32 h 114"/>
                          <a:gd name="T8" fmla="*/ 12 w 76"/>
                          <a:gd name="T9" fmla="*/ 42 h 114"/>
                          <a:gd name="T10" fmla="*/ 0 w 76"/>
                          <a:gd name="T11" fmla="*/ 52 h 114"/>
                          <a:gd name="T12" fmla="*/ 10 w 76"/>
                          <a:gd name="T13" fmla="*/ 60 h 114"/>
                          <a:gd name="T14" fmla="*/ 28 w 76"/>
                          <a:gd name="T15" fmla="*/ 64 h 114"/>
                          <a:gd name="T16" fmla="*/ 44 w 76"/>
                          <a:gd name="T17" fmla="*/ 74 h 114"/>
                          <a:gd name="T18" fmla="*/ 76 w 76"/>
                          <a:gd name="T19" fmla="*/ 114 h 114"/>
                          <a:gd name="T20" fmla="*/ 36 w 76"/>
                          <a:gd name="T21" fmla="*/ 50 h 114"/>
                          <a:gd name="T22" fmla="*/ 30 w 76"/>
                          <a:gd name="T23" fmla="*/ 36 h 114"/>
                          <a:gd name="T24" fmla="*/ 30 w 76"/>
                          <a:gd name="T25" fmla="*/ 20 h 114"/>
                          <a:gd name="T26" fmla="*/ 34 w 76"/>
                          <a:gd name="T27" fmla="*/ 12 h 114"/>
                          <a:gd name="T28" fmla="*/ 12 w 76"/>
                          <a:gd name="T2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114">
                            <a:moveTo>
                              <a:pt x="12" y="0"/>
                            </a:moveTo>
                            <a:lnTo>
                              <a:pt x="22" y="10"/>
                            </a:lnTo>
                            <a:lnTo>
                              <a:pt x="24" y="22"/>
                            </a:lnTo>
                            <a:lnTo>
                              <a:pt x="20" y="32"/>
                            </a:lnTo>
                            <a:lnTo>
                              <a:pt x="12" y="42"/>
                            </a:lnTo>
                            <a:lnTo>
                              <a:pt x="0" y="52"/>
                            </a:lnTo>
                            <a:lnTo>
                              <a:pt x="10" y="60"/>
                            </a:lnTo>
                            <a:lnTo>
                              <a:pt x="28" y="64"/>
                            </a:lnTo>
                            <a:lnTo>
                              <a:pt x="44" y="74"/>
                            </a:lnTo>
                            <a:lnTo>
                              <a:pt x="76" y="114"/>
                            </a:lnTo>
                            <a:lnTo>
                              <a:pt x="36" y="50"/>
                            </a:lnTo>
                            <a:lnTo>
                              <a:pt x="30" y="36"/>
                            </a:lnTo>
                            <a:lnTo>
                              <a:pt x="30" y="20"/>
                            </a:lnTo>
                            <a:lnTo>
                              <a:pt x="34" y="12"/>
                            </a:lnTo>
                            <a:lnTo>
                              <a:pt x="12"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2582" name="Group 86"/>
                    <p:cNvGrpSpPr>
                      <a:grpSpLocks/>
                    </p:cNvGrpSpPr>
                    <p:nvPr/>
                  </p:nvGrpSpPr>
                  <p:grpSpPr bwMode="auto">
                    <a:xfrm>
                      <a:off x="3470" y="2126"/>
                      <a:ext cx="525" cy="571"/>
                      <a:chOff x="3470" y="2126"/>
                      <a:chExt cx="525" cy="571"/>
                    </a:xfrm>
                  </p:grpSpPr>
                  <p:sp>
                    <p:nvSpPr>
                      <p:cNvPr id="362583" name="Freeform 87"/>
                      <p:cNvSpPr>
                        <a:spLocks/>
                      </p:cNvSpPr>
                      <p:nvPr/>
                    </p:nvSpPr>
                    <p:spPr bwMode="auto">
                      <a:xfrm>
                        <a:off x="3470" y="2126"/>
                        <a:ext cx="525" cy="571"/>
                      </a:xfrm>
                      <a:custGeom>
                        <a:avLst/>
                        <a:gdLst>
                          <a:gd name="T0" fmla="*/ 455 w 1050"/>
                          <a:gd name="T1" fmla="*/ 2 h 1142"/>
                          <a:gd name="T2" fmla="*/ 379 w 1050"/>
                          <a:gd name="T3" fmla="*/ 18 h 1142"/>
                          <a:gd name="T4" fmla="*/ 295 w 1050"/>
                          <a:gd name="T5" fmla="*/ 50 h 1142"/>
                          <a:gd name="T6" fmla="*/ 211 w 1050"/>
                          <a:gd name="T7" fmla="*/ 126 h 1142"/>
                          <a:gd name="T8" fmla="*/ 89 w 1050"/>
                          <a:gd name="T9" fmla="*/ 221 h 1142"/>
                          <a:gd name="T10" fmla="*/ 37 w 1050"/>
                          <a:gd name="T11" fmla="*/ 263 h 1142"/>
                          <a:gd name="T12" fmla="*/ 8 w 1050"/>
                          <a:gd name="T13" fmla="*/ 307 h 1142"/>
                          <a:gd name="T14" fmla="*/ 0 w 1050"/>
                          <a:gd name="T15" fmla="*/ 357 h 1142"/>
                          <a:gd name="T16" fmla="*/ 6 w 1050"/>
                          <a:gd name="T17" fmla="*/ 412 h 1142"/>
                          <a:gd name="T18" fmla="*/ 35 w 1050"/>
                          <a:gd name="T19" fmla="*/ 464 h 1142"/>
                          <a:gd name="T20" fmla="*/ 79 w 1050"/>
                          <a:gd name="T21" fmla="*/ 486 h 1142"/>
                          <a:gd name="T22" fmla="*/ 147 w 1050"/>
                          <a:gd name="T23" fmla="*/ 500 h 1142"/>
                          <a:gd name="T24" fmla="*/ 115 w 1050"/>
                          <a:gd name="T25" fmla="*/ 438 h 1142"/>
                          <a:gd name="T26" fmla="*/ 125 w 1050"/>
                          <a:gd name="T27" fmla="*/ 367 h 1142"/>
                          <a:gd name="T28" fmla="*/ 153 w 1050"/>
                          <a:gd name="T29" fmla="*/ 321 h 1142"/>
                          <a:gd name="T30" fmla="*/ 197 w 1050"/>
                          <a:gd name="T31" fmla="*/ 283 h 1142"/>
                          <a:gd name="T32" fmla="*/ 323 w 1050"/>
                          <a:gd name="T33" fmla="*/ 237 h 1142"/>
                          <a:gd name="T34" fmla="*/ 291 w 1050"/>
                          <a:gd name="T35" fmla="*/ 269 h 1142"/>
                          <a:gd name="T36" fmla="*/ 241 w 1050"/>
                          <a:gd name="T37" fmla="*/ 287 h 1142"/>
                          <a:gd name="T38" fmla="*/ 199 w 1050"/>
                          <a:gd name="T39" fmla="*/ 307 h 1142"/>
                          <a:gd name="T40" fmla="*/ 181 w 1050"/>
                          <a:gd name="T41" fmla="*/ 343 h 1142"/>
                          <a:gd name="T42" fmla="*/ 177 w 1050"/>
                          <a:gd name="T43" fmla="*/ 385 h 1142"/>
                          <a:gd name="T44" fmla="*/ 191 w 1050"/>
                          <a:gd name="T45" fmla="*/ 444 h 1142"/>
                          <a:gd name="T46" fmla="*/ 231 w 1050"/>
                          <a:gd name="T47" fmla="*/ 528 h 1142"/>
                          <a:gd name="T48" fmla="*/ 303 w 1050"/>
                          <a:gd name="T49" fmla="*/ 685 h 1142"/>
                          <a:gd name="T50" fmla="*/ 345 w 1050"/>
                          <a:gd name="T51" fmla="*/ 749 h 1142"/>
                          <a:gd name="T52" fmla="*/ 357 w 1050"/>
                          <a:gd name="T53" fmla="*/ 910 h 1142"/>
                          <a:gd name="T54" fmla="*/ 361 w 1050"/>
                          <a:gd name="T55" fmla="*/ 960 h 1142"/>
                          <a:gd name="T56" fmla="*/ 321 w 1050"/>
                          <a:gd name="T57" fmla="*/ 996 h 1142"/>
                          <a:gd name="T58" fmla="*/ 271 w 1050"/>
                          <a:gd name="T59" fmla="*/ 1030 h 1142"/>
                          <a:gd name="T60" fmla="*/ 267 w 1050"/>
                          <a:gd name="T61" fmla="*/ 1060 h 1142"/>
                          <a:gd name="T62" fmla="*/ 277 w 1050"/>
                          <a:gd name="T63" fmla="*/ 1086 h 1142"/>
                          <a:gd name="T64" fmla="*/ 297 w 1050"/>
                          <a:gd name="T65" fmla="*/ 1120 h 1142"/>
                          <a:gd name="T66" fmla="*/ 327 w 1050"/>
                          <a:gd name="T67" fmla="*/ 1136 h 1142"/>
                          <a:gd name="T68" fmla="*/ 369 w 1050"/>
                          <a:gd name="T69" fmla="*/ 1142 h 1142"/>
                          <a:gd name="T70" fmla="*/ 409 w 1050"/>
                          <a:gd name="T71" fmla="*/ 1134 h 1142"/>
                          <a:gd name="T72" fmla="*/ 447 w 1050"/>
                          <a:gd name="T73" fmla="*/ 1116 h 1142"/>
                          <a:gd name="T74" fmla="*/ 485 w 1050"/>
                          <a:gd name="T75" fmla="*/ 1090 h 1142"/>
                          <a:gd name="T76" fmla="*/ 467 w 1050"/>
                          <a:gd name="T77" fmla="*/ 873 h 1142"/>
                          <a:gd name="T78" fmla="*/ 401 w 1050"/>
                          <a:gd name="T79" fmla="*/ 737 h 1142"/>
                          <a:gd name="T80" fmla="*/ 403 w 1050"/>
                          <a:gd name="T81" fmla="*/ 675 h 1142"/>
                          <a:gd name="T82" fmla="*/ 431 w 1050"/>
                          <a:gd name="T83" fmla="*/ 634 h 1142"/>
                          <a:gd name="T84" fmla="*/ 477 w 1050"/>
                          <a:gd name="T85" fmla="*/ 626 h 1142"/>
                          <a:gd name="T86" fmla="*/ 529 w 1050"/>
                          <a:gd name="T87" fmla="*/ 653 h 1142"/>
                          <a:gd name="T88" fmla="*/ 547 w 1050"/>
                          <a:gd name="T89" fmla="*/ 701 h 1142"/>
                          <a:gd name="T90" fmla="*/ 543 w 1050"/>
                          <a:gd name="T91" fmla="*/ 757 h 1142"/>
                          <a:gd name="T92" fmla="*/ 537 w 1050"/>
                          <a:gd name="T93" fmla="*/ 799 h 1142"/>
                          <a:gd name="T94" fmla="*/ 744 w 1050"/>
                          <a:gd name="T95" fmla="*/ 948 h 1142"/>
                          <a:gd name="T96" fmla="*/ 904 w 1050"/>
                          <a:gd name="T97" fmla="*/ 934 h 1142"/>
                          <a:gd name="T98" fmla="*/ 1012 w 1050"/>
                          <a:gd name="T99" fmla="*/ 883 h 1142"/>
                          <a:gd name="T100" fmla="*/ 1038 w 1050"/>
                          <a:gd name="T101" fmla="*/ 835 h 1142"/>
                          <a:gd name="T102" fmla="*/ 1050 w 1050"/>
                          <a:gd name="T103" fmla="*/ 743 h 1142"/>
                          <a:gd name="T104" fmla="*/ 1024 w 1050"/>
                          <a:gd name="T105" fmla="*/ 610 h 1142"/>
                          <a:gd name="T106" fmla="*/ 970 w 1050"/>
                          <a:gd name="T107" fmla="*/ 377 h 1142"/>
                          <a:gd name="T108" fmla="*/ 880 w 1050"/>
                          <a:gd name="T109" fmla="*/ 191 h 1142"/>
                          <a:gd name="T110" fmla="*/ 820 w 1050"/>
                          <a:gd name="T111" fmla="*/ 100 h 1142"/>
                          <a:gd name="T112" fmla="*/ 728 w 1050"/>
                          <a:gd name="T113" fmla="*/ 42 h 1142"/>
                          <a:gd name="T114" fmla="*/ 614 w 1050"/>
                          <a:gd name="T115" fmla="*/ 4 h 1142"/>
                          <a:gd name="T116" fmla="*/ 503 w 1050"/>
                          <a:gd name="T117" fmla="*/ 0 h 1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50" h="1142">
                            <a:moveTo>
                              <a:pt x="503" y="0"/>
                            </a:moveTo>
                            <a:lnTo>
                              <a:pt x="455" y="2"/>
                            </a:lnTo>
                            <a:lnTo>
                              <a:pt x="419" y="8"/>
                            </a:lnTo>
                            <a:lnTo>
                              <a:pt x="379" y="18"/>
                            </a:lnTo>
                            <a:lnTo>
                              <a:pt x="333" y="34"/>
                            </a:lnTo>
                            <a:lnTo>
                              <a:pt x="295" y="50"/>
                            </a:lnTo>
                            <a:lnTo>
                              <a:pt x="251" y="88"/>
                            </a:lnTo>
                            <a:lnTo>
                              <a:pt x="211" y="126"/>
                            </a:lnTo>
                            <a:lnTo>
                              <a:pt x="173" y="167"/>
                            </a:lnTo>
                            <a:lnTo>
                              <a:pt x="89" y="221"/>
                            </a:lnTo>
                            <a:lnTo>
                              <a:pt x="59" y="241"/>
                            </a:lnTo>
                            <a:lnTo>
                              <a:pt x="37" y="263"/>
                            </a:lnTo>
                            <a:lnTo>
                              <a:pt x="24" y="283"/>
                            </a:lnTo>
                            <a:lnTo>
                              <a:pt x="8" y="307"/>
                            </a:lnTo>
                            <a:lnTo>
                              <a:pt x="2" y="331"/>
                            </a:lnTo>
                            <a:lnTo>
                              <a:pt x="0" y="357"/>
                            </a:lnTo>
                            <a:lnTo>
                              <a:pt x="0" y="383"/>
                            </a:lnTo>
                            <a:lnTo>
                              <a:pt x="6" y="412"/>
                            </a:lnTo>
                            <a:lnTo>
                              <a:pt x="22" y="446"/>
                            </a:lnTo>
                            <a:lnTo>
                              <a:pt x="35" y="464"/>
                            </a:lnTo>
                            <a:lnTo>
                              <a:pt x="53" y="478"/>
                            </a:lnTo>
                            <a:lnTo>
                              <a:pt x="79" y="486"/>
                            </a:lnTo>
                            <a:lnTo>
                              <a:pt x="107" y="492"/>
                            </a:lnTo>
                            <a:lnTo>
                              <a:pt x="147" y="500"/>
                            </a:lnTo>
                            <a:lnTo>
                              <a:pt x="123" y="468"/>
                            </a:lnTo>
                            <a:lnTo>
                              <a:pt x="115" y="438"/>
                            </a:lnTo>
                            <a:lnTo>
                              <a:pt x="117" y="402"/>
                            </a:lnTo>
                            <a:lnTo>
                              <a:pt x="125" y="367"/>
                            </a:lnTo>
                            <a:lnTo>
                              <a:pt x="137" y="345"/>
                            </a:lnTo>
                            <a:lnTo>
                              <a:pt x="153" y="321"/>
                            </a:lnTo>
                            <a:lnTo>
                              <a:pt x="173" y="301"/>
                            </a:lnTo>
                            <a:lnTo>
                              <a:pt x="197" y="283"/>
                            </a:lnTo>
                            <a:lnTo>
                              <a:pt x="227" y="267"/>
                            </a:lnTo>
                            <a:lnTo>
                              <a:pt x="323" y="237"/>
                            </a:lnTo>
                            <a:lnTo>
                              <a:pt x="305" y="257"/>
                            </a:lnTo>
                            <a:lnTo>
                              <a:pt x="291" y="269"/>
                            </a:lnTo>
                            <a:lnTo>
                              <a:pt x="271" y="277"/>
                            </a:lnTo>
                            <a:lnTo>
                              <a:pt x="241" y="287"/>
                            </a:lnTo>
                            <a:lnTo>
                              <a:pt x="221" y="293"/>
                            </a:lnTo>
                            <a:lnTo>
                              <a:pt x="199" y="307"/>
                            </a:lnTo>
                            <a:lnTo>
                              <a:pt x="189" y="325"/>
                            </a:lnTo>
                            <a:lnTo>
                              <a:pt x="181" y="343"/>
                            </a:lnTo>
                            <a:lnTo>
                              <a:pt x="177" y="363"/>
                            </a:lnTo>
                            <a:lnTo>
                              <a:pt x="177" y="385"/>
                            </a:lnTo>
                            <a:lnTo>
                              <a:pt x="185" y="408"/>
                            </a:lnTo>
                            <a:lnTo>
                              <a:pt x="191" y="444"/>
                            </a:lnTo>
                            <a:lnTo>
                              <a:pt x="207" y="476"/>
                            </a:lnTo>
                            <a:lnTo>
                              <a:pt x="231" y="528"/>
                            </a:lnTo>
                            <a:lnTo>
                              <a:pt x="273" y="630"/>
                            </a:lnTo>
                            <a:lnTo>
                              <a:pt x="303" y="685"/>
                            </a:lnTo>
                            <a:lnTo>
                              <a:pt x="337" y="699"/>
                            </a:lnTo>
                            <a:lnTo>
                              <a:pt x="345" y="749"/>
                            </a:lnTo>
                            <a:lnTo>
                              <a:pt x="351" y="875"/>
                            </a:lnTo>
                            <a:lnTo>
                              <a:pt x="357" y="910"/>
                            </a:lnTo>
                            <a:lnTo>
                              <a:pt x="361" y="940"/>
                            </a:lnTo>
                            <a:lnTo>
                              <a:pt x="361" y="960"/>
                            </a:lnTo>
                            <a:lnTo>
                              <a:pt x="343" y="982"/>
                            </a:lnTo>
                            <a:lnTo>
                              <a:pt x="321" y="996"/>
                            </a:lnTo>
                            <a:lnTo>
                              <a:pt x="293" y="1012"/>
                            </a:lnTo>
                            <a:lnTo>
                              <a:pt x="271" y="1030"/>
                            </a:lnTo>
                            <a:lnTo>
                              <a:pt x="267" y="1042"/>
                            </a:lnTo>
                            <a:lnTo>
                              <a:pt x="267" y="1060"/>
                            </a:lnTo>
                            <a:lnTo>
                              <a:pt x="271" y="1074"/>
                            </a:lnTo>
                            <a:lnTo>
                              <a:pt x="277" y="1086"/>
                            </a:lnTo>
                            <a:lnTo>
                              <a:pt x="283" y="1102"/>
                            </a:lnTo>
                            <a:lnTo>
                              <a:pt x="297" y="1120"/>
                            </a:lnTo>
                            <a:lnTo>
                              <a:pt x="311" y="1130"/>
                            </a:lnTo>
                            <a:lnTo>
                              <a:pt x="327" y="1136"/>
                            </a:lnTo>
                            <a:lnTo>
                              <a:pt x="345" y="1140"/>
                            </a:lnTo>
                            <a:lnTo>
                              <a:pt x="369" y="1142"/>
                            </a:lnTo>
                            <a:lnTo>
                              <a:pt x="387" y="1140"/>
                            </a:lnTo>
                            <a:lnTo>
                              <a:pt x="409" y="1134"/>
                            </a:lnTo>
                            <a:lnTo>
                              <a:pt x="427" y="1128"/>
                            </a:lnTo>
                            <a:lnTo>
                              <a:pt x="447" y="1116"/>
                            </a:lnTo>
                            <a:lnTo>
                              <a:pt x="471" y="1100"/>
                            </a:lnTo>
                            <a:lnTo>
                              <a:pt x="485" y="1090"/>
                            </a:lnTo>
                            <a:lnTo>
                              <a:pt x="483" y="1040"/>
                            </a:lnTo>
                            <a:lnTo>
                              <a:pt x="467" y="873"/>
                            </a:lnTo>
                            <a:lnTo>
                              <a:pt x="415" y="777"/>
                            </a:lnTo>
                            <a:lnTo>
                              <a:pt x="401" y="737"/>
                            </a:lnTo>
                            <a:lnTo>
                              <a:pt x="393" y="697"/>
                            </a:lnTo>
                            <a:lnTo>
                              <a:pt x="403" y="675"/>
                            </a:lnTo>
                            <a:lnTo>
                              <a:pt x="415" y="649"/>
                            </a:lnTo>
                            <a:lnTo>
                              <a:pt x="431" y="634"/>
                            </a:lnTo>
                            <a:lnTo>
                              <a:pt x="455" y="624"/>
                            </a:lnTo>
                            <a:lnTo>
                              <a:pt x="477" y="626"/>
                            </a:lnTo>
                            <a:lnTo>
                              <a:pt x="503" y="634"/>
                            </a:lnTo>
                            <a:lnTo>
                              <a:pt x="529" y="653"/>
                            </a:lnTo>
                            <a:lnTo>
                              <a:pt x="539" y="671"/>
                            </a:lnTo>
                            <a:lnTo>
                              <a:pt x="547" y="701"/>
                            </a:lnTo>
                            <a:lnTo>
                              <a:pt x="548" y="729"/>
                            </a:lnTo>
                            <a:lnTo>
                              <a:pt x="543" y="757"/>
                            </a:lnTo>
                            <a:lnTo>
                              <a:pt x="537" y="781"/>
                            </a:lnTo>
                            <a:lnTo>
                              <a:pt x="537" y="799"/>
                            </a:lnTo>
                            <a:lnTo>
                              <a:pt x="548" y="815"/>
                            </a:lnTo>
                            <a:lnTo>
                              <a:pt x="744" y="948"/>
                            </a:lnTo>
                            <a:lnTo>
                              <a:pt x="818" y="940"/>
                            </a:lnTo>
                            <a:lnTo>
                              <a:pt x="904" y="934"/>
                            </a:lnTo>
                            <a:lnTo>
                              <a:pt x="980" y="914"/>
                            </a:lnTo>
                            <a:lnTo>
                              <a:pt x="1012" y="883"/>
                            </a:lnTo>
                            <a:lnTo>
                              <a:pt x="1030" y="865"/>
                            </a:lnTo>
                            <a:lnTo>
                              <a:pt x="1038" y="835"/>
                            </a:lnTo>
                            <a:lnTo>
                              <a:pt x="1044" y="801"/>
                            </a:lnTo>
                            <a:lnTo>
                              <a:pt x="1050" y="743"/>
                            </a:lnTo>
                            <a:lnTo>
                              <a:pt x="1032" y="705"/>
                            </a:lnTo>
                            <a:lnTo>
                              <a:pt x="1024" y="610"/>
                            </a:lnTo>
                            <a:lnTo>
                              <a:pt x="994" y="478"/>
                            </a:lnTo>
                            <a:lnTo>
                              <a:pt x="970" y="377"/>
                            </a:lnTo>
                            <a:lnTo>
                              <a:pt x="922" y="277"/>
                            </a:lnTo>
                            <a:lnTo>
                              <a:pt x="880" y="191"/>
                            </a:lnTo>
                            <a:lnTo>
                              <a:pt x="856" y="149"/>
                            </a:lnTo>
                            <a:lnTo>
                              <a:pt x="820" y="100"/>
                            </a:lnTo>
                            <a:lnTo>
                              <a:pt x="790" y="74"/>
                            </a:lnTo>
                            <a:lnTo>
                              <a:pt x="728" y="42"/>
                            </a:lnTo>
                            <a:lnTo>
                              <a:pt x="674" y="18"/>
                            </a:lnTo>
                            <a:lnTo>
                              <a:pt x="614" y="4"/>
                            </a:lnTo>
                            <a:lnTo>
                              <a:pt x="556" y="0"/>
                            </a:lnTo>
                            <a:lnTo>
                              <a:pt x="503" y="0"/>
                            </a:lnTo>
                            <a:close/>
                          </a:path>
                        </a:pathLst>
                      </a:custGeom>
                      <a:solidFill>
                        <a:srgbClr val="5F3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84" name="Freeform 88"/>
                      <p:cNvSpPr>
                        <a:spLocks/>
                      </p:cNvSpPr>
                      <p:nvPr/>
                    </p:nvSpPr>
                    <p:spPr bwMode="auto">
                      <a:xfrm>
                        <a:off x="3524" y="2416"/>
                        <a:ext cx="45" cy="32"/>
                      </a:xfrm>
                      <a:custGeom>
                        <a:avLst/>
                        <a:gdLst>
                          <a:gd name="T0" fmla="*/ 4 w 90"/>
                          <a:gd name="T1" fmla="*/ 0 h 64"/>
                          <a:gd name="T2" fmla="*/ 2 w 90"/>
                          <a:gd name="T3" fmla="*/ 12 h 64"/>
                          <a:gd name="T4" fmla="*/ 0 w 90"/>
                          <a:gd name="T5" fmla="*/ 30 h 64"/>
                          <a:gd name="T6" fmla="*/ 6 w 90"/>
                          <a:gd name="T7" fmla="*/ 40 h 64"/>
                          <a:gd name="T8" fmla="*/ 18 w 90"/>
                          <a:gd name="T9" fmla="*/ 48 h 64"/>
                          <a:gd name="T10" fmla="*/ 38 w 90"/>
                          <a:gd name="T11" fmla="*/ 52 h 64"/>
                          <a:gd name="T12" fmla="*/ 58 w 90"/>
                          <a:gd name="T13" fmla="*/ 54 h 64"/>
                          <a:gd name="T14" fmla="*/ 80 w 90"/>
                          <a:gd name="T15" fmla="*/ 60 h 64"/>
                          <a:gd name="T16" fmla="*/ 90 w 90"/>
                          <a:gd name="T17" fmla="*/ 64 h 64"/>
                          <a:gd name="T18" fmla="*/ 90 w 90"/>
                          <a:gd name="T19" fmla="*/ 50 h 64"/>
                          <a:gd name="T20" fmla="*/ 70 w 90"/>
                          <a:gd name="T21" fmla="*/ 32 h 64"/>
                          <a:gd name="T22" fmla="*/ 52 w 90"/>
                          <a:gd name="T23" fmla="*/ 20 h 64"/>
                          <a:gd name="T24" fmla="*/ 32 w 90"/>
                          <a:gd name="T25" fmla="*/ 10 h 64"/>
                          <a:gd name="T26" fmla="*/ 22 w 90"/>
                          <a:gd name="T27" fmla="*/ 6 h 64"/>
                          <a:gd name="T28" fmla="*/ 4 w 90"/>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64">
                            <a:moveTo>
                              <a:pt x="4" y="0"/>
                            </a:moveTo>
                            <a:lnTo>
                              <a:pt x="2" y="12"/>
                            </a:lnTo>
                            <a:lnTo>
                              <a:pt x="0" y="30"/>
                            </a:lnTo>
                            <a:lnTo>
                              <a:pt x="6" y="40"/>
                            </a:lnTo>
                            <a:lnTo>
                              <a:pt x="18" y="48"/>
                            </a:lnTo>
                            <a:lnTo>
                              <a:pt x="38" y="52"/>
                            </a:lnTo>
                            <a:lnTo>
                              <a:pt x="58" y="54"/>
                            </a:lnTo>
                            <a:lnTo>
                              <a:pt x="80" y="60"/>
                            </a:lnTo>
                            <a:lnTo>
                              <a:pt x="90" y="64"/>
                            </a:lnTo>
                            <a:lnTo>
                              <a:pt x="90" y="50"/>
                            </a:lnTo>
                            <a:lnTo>
                              <a:pt x="70" y="32"/>
                            </a:lnTo>
                            <a:lnTo>
                              <a:pt x="52" y="20"/>
                            </a:lnTo>
                            <a:lnTo>
                              <a:pt x="32" y="10"/>
                            </a:lnTo>
                            <a:lnTo>
                              <a:pt x="22" y="6"/>
                            </a:lnTo>
                            <a:lnTo>
                              <a:pt x="4" y="0"/>
                            </a:lnTo>
                            <a:close/>
                          </a:path>
                        </a:pathLst>
                      </a:custGeom>
                      <a:solidFill>
                        <a:srgbClr val="5F3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85" name="Freeform 89"/>
                      <p:cNvSpPr>
                        <a:spLocks/>
                      </p:cNvSpPr>
                      <p:nvPr/>
                    </p:nvSpPr>
                    <p:spPr bwMode="auto">
                      <a:xfrm>
                        <a:off x="3541" y="2453"/>
                        <a:ext cx="27" cy="11"/>
                      </a:xfrm>
                      <a:custGeom>
                        <a:avLst/>
                        <a:gdLst>
                          <a:gd name="T0" fmla="*/ 30 w 54"/>
                          <a:gd name="T1" fmla="*/ 0 h 22"/>
                          <a:gd name="T2" fmla="*/ 24 w 54"/>
                          <a:gd name="T3" fmla="*/ 10 h 22"/>
                          <a:gd name="T4" fmla="*/ 14 w 54"/>
                          <a:gd name="T5" fmla="*/ 14 h 22"/>
                          <a:gd name="T6" fmla="*/ 0 w 54"/>
                          <a:gd name="T7" fmla="*/ 16 h 22"/>
                          <a:gd name="T8" fmla="*/ 16 w 54"/>
                          <a:gd name="T9" fmla="*/ 22 h 22"/>
                          <a:gd name="T10" fmla="*/ 40 w 54"/>
                          <a:gd name="T11" fmla="*/ 22 h 22"/>
                          <a:gd name="T12" fmla="*/ 54 w 54"/>
                          <a:gd name="T13" fmla="*/ 22 h 22"/>
                          <a:gd name="T14" fmla="*/ 30 w 54"/>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22">
                            <a:moveTo>
                              <a:pt x="30" y="0"/>
                            </a:moveTo>
                            <a:lnTo>
                              <a:pt x="24" y="10"/>
                            </a:lnTo>
                            <a:lnTo>
                              <a:pt x="14" y="14"/>
                            </a:lnTo>
                            <a:lnTo>
                              <a:pt x="0" y="16"/>
                            </a:lnTo>
                            <a:lnTo>
                              <a:pt x="16" y="22"/>
                            </a:lnTo>
                            <a:lnTo>
                              <a:pt x="40" y="22"/>
                            </a:lnTo>
                            <a:lnTo>
                              <a:pt x="54" y="22"/>
                            </a:lnTo>
                            <a:lnTo>
                              <a:pt x="30" y="0"/>
                            </a:lnTo>
                            <a:close/>
                          </a:path>
                        </a:pathLst>
                      </a:custGeom>
                      <a:solidFill>
                        <a:srgbClr val="5F3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86" name="Freeform 90"/>
                      <p:cNvSpPr>
                        <a:spLocks/>
                      </p:cNvSpPr>
                      <p:nvPr/>
                    </p:nvSpPr>
                    <p:spPr bwMode="auto">
                      <a:xfrm>
                        <a:off x="3564" y="2543"/>
                        <a:ext cx="50" cy="59"/>
                      </a:xfrm>
                      <a:custGeom>
                        <a:avLst/>
                        <a:gdLst>
                          <a:gd name="T0" fmla="*/ 16 w 100"/>
                          <a:gd name="T1" fmla="*/ 2 h 117"/>
                          <a:gd name="T2" fmla="*/ 6 w 100"/>
                          <a:gd name="T3" fmla="*/ 18 h 117"/>
                          <a:gd name="T4" fmla="*/ 2 w 100"/>
                          <a:gd name="T5" fmla="*/ 30 h 117"/>
                          <a:gd name="T6" fmla="*/ 0 w 100"/>
                          <a:gd name="T7" fmla="*/ 44 h 117"/>
                          <a:gd name="T8" fmla="*/ 0 w 100"/>
                          <a:gd name="T9" fmla="*/ 58 h 117"/>
                          <a:gd name="T10" fmla="*/ 4 w 100"/>
                          <a:gd name="T11" fmla="*/ 75 h 117"/>
                          <a:gd name="T12" fmla="*/ 8 w 100"/>
                          <a:gd name="T13" fmla="*/ 89 h 117"/>
                          <a:gd name="T14" fmla="*/ 16 w 100"/>
                          <a:gd name="T15" fmla="*/ 97 h 117"/>
                          <a:gd name="T16" fmla="*/ 24 w 100"/>
                          <a:gd name="T17" fmla="*/ 103 h 117"/>
                          <a:gd name="T18" fmla="*/ 36 w 100"/>
                          <a:gd name="T19" fmla="*/ 103 h 117"/>
                          <a:gd name="T20" fmla="*/ 50 w 100"/>
                          <a:gd name="T21" fmla="*/ 103 h 117"/>
                          <a:gd name="T22" fmla="*/ 74 w 100"/>
                          <a:gd name="T23" fmla="*/ 107 h 117"/>
                          <a:gd name="T24" fmla="*/ 100 w 100"/>
                          <a:gd name="T25" fmla="*/ 117 h 117"/>
                          <a:gd name="T26" fmla="*/ 100 w 100"/>
                          <a:gd name="T27" fmla="*/ 103 h 117"/>
                          <a:gd name="T28" fmla="*/ 92 w 100"/>
                          <a:gd name="T29" fmla="*/ 85 h 117"/>
                          <a:gd name="T30" fmla="*/ 90 w 100"/>
                          <a:gd name="T31" fmla="*/ 66 h 117"/>
                          <a:gd name="T32" fmla="*/ 78 w 100"/>
                          <a:gd name="T33" fmla="*/ 48 h 117"/>
                          <a:gd name="T34" fmla="*/ 70 w 100"/>
                          <a:gd name="T35" fmla="*/ 38 h 117"/>
                          <a:gd name="T36" fmla="*/ 58 w 100"/>
                          <a:gd name="T37" fmla="*/ 26 h 117"/>
                          <a:gd name="T38" fmla="*/ 48 w 100"/>
                          <a:gd name="T39" fmla="*/ 16 h 117"/>
                          <a:gd name="T40" fmla="*/ 40 w 100"/>
                          <a:gd name="T41" fmla="*/ 8 h 117"/>
                          <a:gd name="T42" fmla="*/ 34 w 100"/>
                          <a:gd name="T43" fmla="*/ 0 h 117"/>
                          <a:gd name="T44" fmla="*/ 16 w 100"/>
                          <a:gd name="T45" fmla="*/ 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117">
                            <a:moveTo>
                              <a:pt x="16" y="2"/>
                            </a:moveTo>
                            <a:lnTo>
                              <a:pt x="6" y="18"/>
                            </a:lnTo>
                            <a:lnTo>
                              <a:pt x="2" y="30"/>
                            </a:lnTo>
                            <a:lnTo>
                              <a:pt x="0" y="44"/>
                            </a:lnTo>
                            <a:lnTo>
                              <a:pt x="0" y="58"/>
                            </a:lnTo>
                            <a:lnTo>
                              <a:pt x="4" y="75"/>
                            </a:lnTo>
                            <a:lnTo>
                              <a:pt x="8" y="89"/>
                            </a:lnTo>
                            <a:lnTo>
                              <a:pt x="16" y="97"/>
                            </a:lnTo>
                            <a:lnTo>
                              <a:pt x="24" y="103"/>
                            </a:lnTo>
                            <a:lnTo>
                              <a:pt x="36" y="103"/>
                            </a:lnTo>
                            <a:lnTo>
                              <a:pt x="50" y="103"/>
                            </a:lnTo>
                            <a:lnTo>
                              <a:pt x="74" y="107"/>
                            </a:lnTo>
                            <a:lnTo>
                              <a:pt x="100" y="117"/>
                            </a:lnTo>
                            <a:lnTo>
                              <a:pt x="100" y="103"/>
                            </a:lnTo>
                            <a:lnTo>
                              <a:pt x="92" y="85"/>
                            </a:lnTo>
                            <a:lnTo>
                              <a:pt x="90" y="66"/>
                            </a:lnTo>
                            <a:lnTo>
                              <a:pt x="78" y="48"/>
                            </a:lnTo>
                            <a:lnTo>
                              <a:pt x="70" y="38"/>
                            </a:lnTo>
                            <a:lnTo>
                              <a:pt x="58" y="26"/>
                            </a:lnTo>
                            <a:lnTo>
                              <a:pt x="48" y="16"/>
                            </a:lnTo>
                            <a:lnTo>
                              <a:pt x="40" y="8"/>
                            </a:lnTo>
                            <a:lnTo>
                              <a:pt x="34" y="0"/>
                            </a:lnTo>
                            <a:lnTo>
                              <a:pt x="16" y="2"/>
                            </a:lnTo>
                            <a:close/>
                          </a:path>
                        </a:pathLst>
                      </a:custGeom>
                      <a:solidFill>
                        <a:srgbClr val="5F3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87" name="Freeform 91"/>
                      <p:cNvSpPr>
                        <a:spLocks/>
                      </p:cNvSpPr>
                      <p:nvPr/>
                    </p:nvSpPr>
                    <p:spPr bwMode="auto">
                      <a:xfrm>
                        <a:off x="3480" y="2226"/>
                        <a:ext cx="120" cy="123"/>
                      </a:xfrm>
                      <a:custGeom>
                        <a:avLst/>
                        <a:gdLst>
                          <a:gd name="T0" fmla="*/ 239 w 239"/>
                          <a:gd name="T1" fmla="*/ 0 h 247"/>
                          <a:gd name="T2" fmla="*/ 197 w 239"/>
                          <a:gd name="T3" fmla="*/ 18 h 247"/>
                          <a:gd name="T4" fmla="*/ 163 w 239"/>
                          <a:gd name="T5" fmla="*/ 24 h 247"/>
                          <a:gd name="T6" fmla="*/ 129 w 239"/>
                          <a:gd name="T7" fmla="*/ 34 h 247"/>
                          <a:gd name="T8" fmla="*/ 99 w 239"/>
                          <a:gd name="T9" fmla="*/ 46 h 247"/>
                          <a:gd name="T10" fmla="*/ 69 w 239"/>
                          <a:gd name="T11" fmla="*/ 60 h 247"/>
                          <a:gd name="T12" fmla="*/ 45 w 239"/>
                          <a:gd name="T13" fmla="*/ 80 h 247"/>
                          <a:gd name="T14" fmla="*/ 29 w 239"/>
                          <a:gd name="T15" fmla="*/ 100 h 247"/>
                          <a:gd name="T16" fmla="*/ 17 w 239"/>
                          <a:gd name="T17" fmla="*/ 118 h 247"/>
                          <a:gd name="T18" fmla="*/ 7 w 239"/>
                          <a:gd name="T19" fmla="*/ 136 h 247"/>
                          <a:gd name="T20" fmla="*/ 0 w 239"/>
                          <a:gd name="T21" fmla="*/ 156 h 247"/>
                          <a:gd name="T22" fmla="*/ 11 w 239"/>
                          <a:gd name="T23" fmla="*/ 142 h 247"/>
                          <a:gd name="T24" fmla="*/ 11 w 239"/>
                          <a:gd name="T25" fmla="*/ 166 h 247"/>
                          <a:gd name="T26" fmla="*/ 11 w 239"/>
                          <a:gd name="T27" fmla="*/ 201 h 247"/>
                          <a:gd name="T28" fmla="*/ 17 w 239"/>
                          <a:gd name="T29" fmla="*/ 221 h 247"/>
                          <a:gd name="T30" fmla="*/ 29 w 239"/>
                          <a:gd name="T31" fmla="*/ 247 h 247"/>
                          <a:gd name="T32" fmla="*/ 41 w 239"/>
                          <a:gd name="T33" fmla="*/ 203 h 247"/>
                          <a:gd name="T34" fmla="*/ 53 w 239"/>
                          <a:gd name="T35" fmla="*/ 162 h 247"/>
                          <a:gd name="T36" fmla="*/ 69 w 239"/>
                          <a:gd name="T37" fmla="*/ 124 h 247"/>
                          <a:gd name="T38" fmla="*/ 89 w 239"/>
                          <a:gd name="T39" fmla="*/ 90 h 247"/>
                          <a:gd name="T40" fmla="*/ 113 w 239"/>
                          <a:gd name="T41" fmla="*/ 68 h 247"/>
                          <a:gd name="T42" fmla="*/ 135 w 239"/>
                          <a:gd name="T43" fmla="*/ 50 h 247"/>
                          <a:gd name="T44" fmla="*/ 165 w 239"/>
                          <a:gd name="T45" fmla="*/ 36 h 247"/>
                          <a:gd name="T46" fmla="*/ 239 w 239"/>
                          <a:gd name="T47"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9" h="247">
                            <a:moveTo>
                              <a:pt x="239" y="0"/>
                            </a:moveTo>
                            <a:lnTo>
                              <a:pt x="197" y="18"/>
                            </a:lnTo>
                            <a:lnTo>
                              <a:pt x="163" y="24"/>
                            </a:lnTo>
                            <a:lnTo>
                              <a:pt x="129" y="34"/>
                            </a:lnTo>
                            <a:lnTo>
                              <a:pt x="99" y="46"/>
                            </a:lnTo>
                            <a:lnTo>
                              <a:pt x="69" y="60"/>
                            </a:lnTo>
                            <a:lnTo>
                              <a:pt x="45" y="80"/>
                            </a:lnTo>
                            <a:lnTo>
                              <a:pt x="29" y="100"/>
                            </a:lnTo>
                            <a:lnTo>
                              <a:pt x="17" y="118"/>
                            </a:lnTo>
                            <a:lnTo>
                              <a:pt x="7" y="136"/>
                            </a:lnTo>
                            <a:lnTo>
                              <a:pt x="0" y="156"/>
                            </a:lnTo>
                            <a:lnTo>
                              <a:pt x="11" y="142"/>
                            </a:lnTo>
                            <a:lnTo>
                              <a:pt x="11" y="166"/>
                            </a:lnTo>
                            <a:lnTo>
                              <a:pt x="11" y="201"/>
                            </a:lnTo>
                            <a:lnTo>
                              <a:pt x="17" y="221"/>
                            </a:lnTo>
                            <a:lnTo>
                              <a:pt x="29" y="247"/>
                            </a:lnTo>
                            <a:lnTo>
                              <a:pt x="41" y="203"/>
                            </a:lnTo>
                            <a:lnTo>
                              <a:pt x="53" y="162"/>
                            </a:lnTo>
                            <a:lnTo>
                              <a:pt x="69" y="124"/>
                            </a:lnTo>
                            <a:lnTo>
                              <a:pt x="89" y="90"/>
                            </a:lnTo>
                            <a:lnTo>
                              <a:pt x="113" y="68"/>
                            </a:lnTo>
                            <a:lnTo>
                              <a:pt x="135" y="50"/>
                            </a:lnTo>
                            <a:lnTo>
                              <a:pt x="165" y="36"/>
                            </a:lnTo>
                            <a:lnTo>
                              <a:pt x="239" y="0"/>
                            </a:lnTo>
                            <a:close/>
                          </a:path>
                        </a:pathLst>
                      </a:custGeom>
                      <a:solidFill>
                        <a:srgbClr val="7F5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sp>
                <p:nvSpPr>
                  <p:cNvPr id="362588" name="Freeform 92"/>
                  <p:cNvSpPr>
                    <a:spLocks/>
                  </p:cNvSpPr>
                  <p:nvPr/>
                </p:nvSpPr>
                <p:spPr bwMode="auto">
                  <a:xfrm>
                    <a:off x="3763" y="2580"/>
                    <a:ext cx="149" cy="323"/>
                  </a:xfrm>
                  <a:custGeom>
                    <a:avLst/>
                    <a:gdLst>
                      <a:gd name="T0" fmla="*/ 300 w 300"/>
                      <a:gd name="T1" fmla="*/ 0 h 646"/>
                      <a:gd name="T2" fmla="*/ 66 w 300"/>
                      <a:gd name="T3" fmla="*/ 419 h 646"/>
                      <a:gd name="T4" fmla="*/ 0 w 300"/>
                      <a:gd name="T5" fmla="*/ 646 h 646"/>
                      <a:gd name="T6" fmla="*/ 102 w 300"/>
                      <a:gd name="T7" fmla="*/ 395 h 646"/>
                      <a:gd name="T8" fmla="*/ 300 w 300"/>
                      <a:gd name="T9" fmla="*/ 0 h 646"/>
                    </a:gdLst>
                    <a:ahLst/>
                    <a:cxnLst>
                      <a:cxn ang="0">
                        <a:pos x="T0" y="T1"/>
                      </a:cxn>
                      <a:cxn ang="0">
                        <a:pos x="T2" y="T3"/>
                      </a:cxn>
                      <a:cxn ang="0">
                        <a:pos x="T4" y="T5"/>
                      </a:cxn>
                      <a:cxn ang="0">
                        <a:pos x="T6" y="T7"/>
                      </a:cxn>
                      <a:cxn ang="0">
                        <a:pos x="T8" y="T9"/>
                      </a:cxn>
                    </a:cxnLst>
                    <a:rect l="0" t="0" r="r" b="b"/>
                    <a:pathLst>
                      <a:path w="300" h="646">
                        <a:moveTo>
                          <a:pt x="300" y="0"/>
                        </a:moveTo>
                        <a:lnTo>
                          <a:pt x="66" y="419"/>
                        </a:lnTo>
                        <a:lnTo>
                          <a:pt x="0" y="646"/>
                        </a:lnTo>
                        <a:lnTo>
                          <a:pt x="102" y="395"/>
                        </a:lnTo>
                        <a:lnTo>
                          <a:pt x="300"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89" name="Freeform 93"/>
                  <p:cNvSpPr>
                    <a:spLocks/>
                  </p:cNvSpPr>
                  <p:nvPr/>
                </p:nvSpPr>
                <p:spPr bwMode="auto">
                  <a:xfrm>
                    <a:off x="3613" y="2805"/>
                    <a:ext cx="57" cy="143"/>
                  </a:xfrm>
                  <a:custGeom>
                    <a:avLst/>
                    <a:gdLst>
                      <a:gd name="T0" fmla="*/ 60 w 114"/>
                      <a:gd name="T1" fmla="*/ 0 h 285"/>
                      <a:gd name="T2" fmla="*/ 62 w 114"/>
                      <a:gd name="T3" fmla="*/ 219 h 285"/>
                      <a:gd name="T4" fmla="*/ 114 w 114"/>
                      <a:gd name="T5" fmla="*/ 285 h 285"/>
                      <a:gd name="T6" fmla="*/ 38 w 114"/>
                      <a:gd name="T7" fmla="*/ 227 h 285"/>
                      <a:gd name="T8" fmla="*/ 0 w 114"/>
                      <a:gd name="T9" fmla="*/ 261 h 285"/>
                      <a:gd name="T10" fmla="*/ 24 w 114"/>
                      <a:gd name="T11" fmla="*/ 179 h 285"/>
                      <a:gd name="T12" fmla="*/ 36 w 114"/>
                      <a:gd name="T13" fmla="*/ 46 h 285"/>
                      <a:gd name="T14" fmla="*/ 60 w 114"/>
                      <a:gd name="T15" fmla="*/ 0 h 2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285">
                        <a:moveTo>
                          <a:pt x="60" y="0"/>
                        </a:moveTo>
                        <a:lnTo>
                          <a:pt x="62" y="219"/>
                        </a:lnTo>
                        <a:lnTo>
                          <a:pt x="114" y="285"/>
                        </a:lnTo>
                        <a:lnTo>
                          <a:pt x="38" y="227"/>
                        </a:lnTo>
                        <a:lnTo>
                          <a:pt x="0" y="261"/>
                        </a:lnTo>
                        <a:lnTo>
                          <a:pt x="24" y="179"/>
                        </a:lnTo>
                        <a:lnTo>
                          <a:pt x="36" y="46"/>
                        </a:lnTo>
                        <a:lnTo>
                          <a:pt x="60"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2590" name="Freeform 94"/>
                <p:cNvSpPr>
                  <a:spLocks/>
                </p:cNvSpPr>
                <p:nvPr/>
              </p:nvSpPr>
              <p:spPr bwMode="auto">
                <a:xfrm>
                  <a:off x="3550" y="3007"/>
                  <a:ext cx="87" cy="153"/>
                </a:xfrm>
                <a:custGeom>
                  <a:avLst/>
                  <a:gdLst>
                    <a:gd name="T0" fmla="*/ 104 w 174"/>
                    <a:gd name="T1" fmla="*/ 0 h 307"/>
                    <a:gd name="T2" fmla="*/ 170 w 174"/>
                    <a:gd name="T3" fmla="*/ 158 h 307"/>
                    <a:gd name="T4" fmla="*/ 174 w 174"/>
                    <a:gd name="T5" fmla="*/ 307 h 307"/>
                    <a:gd name="T6" fmla="*/ 144 w 174"/>
                    <a:gd name="T7" fmla="*/ 140 h 307"/>
                    <a:gd name="T8" fmla="*/ 102 w 174"/>
                    <a:gd name="T9" fmla="*/ 68 h 307"/>
                    <a:gd name="T10" fmla="*/ 0 w 174"/>
                    <a:gd name="T11" fmla="*/ 130 h 307"/>
                    <a:gd name="T12" fmla="*/ 62 w 174"/>
                    <a:gd name="T13" fmla="*/ 76 h 307"/>
                    <a:gd name="T14" fmla="*/ 104 w 174"/>
                    <a:gd name="T15" fmla="*/ 0 h 3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307">
                      <a:moveTo>
                        <a:pt x="104" y="0"/>
                      </a:moveTo>
                      <a:lnTo>
                        <a:pt x="170" y="158"/>
                      </a:lnTo>
                      <a:lnTo>
                        <a:pt x="174" y="307"/>
                      </a:lnTo>
                      <a:lnTo>
                        <a:pt x="144" y="140"/>
                      </a:lnTo>
                      <a:lnTo>
                        <a:pt x="102" y="68"/>
                      </a:lnTo>
                      <a:lnTo>
                        <a:pt x="0" y="130"/>
                      </a:lnTo>
                      <a:lnTo>
                        <a:pt x="62" y="76"/>
                      </a:lnTo>
                      <a:lnTo>
                        <a:pt x="104"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2591" name="Freeform 95"/>
              <p:cNvSpPr>
                <a:spLocks/>
              </p:cNvSpPr>
              <p:nvPr/>
            </p:nvSpPr>
            <p:spPr bwMode="auto">
              <a:xfrm>
                <a:off x="3100" y="3254"/>
                <a:ext cx="62" cy="101"/>
              </a:xfrm>
              <a:custGeom>
                <a:avLst/>
                <a:gdLst>
                  <a:gd name="T0" fmla="*/ 88 w 124"/>
                  <a:gd name="T1" fmla="*/ 0 h 204"/>
                  <a:gd name="T2" fmla="*/ 4 w 124"/>
                  <a:gd name="T3" fmla="*/ 166 h 204"/>
                  <a:gd name="T4" fmla="*/ 0 w 124"/>
                  <a:gd name="T5" fmla="*/ 204 h 204"/>
                  <a:gd name="T6" fmla="*/ 30 w 124"/>
                  <a:gd name="T7" fmla="*/ 178 h 204"/>
                  <a:gd name="T8" fmla="*/ 124 w 124"/>
                  <a:gd name="T9" fmla="*/ 10 h 204"/>
                  <a:gd name="T10" fmla="*/ 110 w 124"/>
                  <a:gd name="T11" fmla="*/ 8 h 204"/>
                  <a:gd name="T12" fmla="*/ 96 w 124"/>
                  <a:gd name="T13" fmla="*/ 4 h 204"/>
                  <a:gd name="T14" fmla="*/ 88 w 124"/>
                  <a:gd name="T15" fmla="*/ 0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204">
                    <a:moveTo>
                      <a:pt x="88" y="0"/>
                    </a:moveTo>
                    <a:lnTo>
                      <a:pt x="4" y="166"/>
                    </a:lnTo>
                    <a:lnTo>
                      <a:pt x="0" y="204"/>
                    </a:lnTo>
                    <a:lnTo>
                      <a:pt x="30" y="178"/>
                    </a:lnTo>
                    <a:lnTo>
                      <a:pt x="124" y="10"/>
                    </a:lnTo>
                    <a:lnTo>
                      <a:pt x="110" y="8"/>
                    </a:lnTo>
                    <a:lnTo>
                      <a:pt x="96" y="4"/>
                    </a:lnTo>
                    <a:lnTo>
                      <a:pt x="88"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2592" name="Group 96"/>
              <p:cNvGrpSpPr>
                <a:grpSpLocks/>
              </p:cNvGrpSpPr>
              <p:nvPr/>
            </p:nvGrpSpPr>
            <p:grpSpPr bwMode="auto">
              <a:xfrm>
                <a:off x="3096" y="3148"/>
                <a:ext cx="232" cy="199"/>
                <a:chOff x="3096" y="3148"/>
                <a:chExt cx="232" cy="199"/>
              </a:xfrm>
            </p:grpSpPr>
            <p:grpSp>
              <p:nvGrpSpPr>
                <p:cNvPr id="362593" name="Group 97"/>
                <p:cNvGrpSpPr>
                  <a:grpSpLocks/>
                </p:cNvGrpSpPr>
                <p:nvPr/>
              </p:nvGrpSpPr>
              <p:grpSpPr bwMode="auto">
                <a:xfrm>
                  <a:off x="3096" y="3148"/>
                  <a:ext cx="219" cy="199"/>
                  <a:chOff x="3096" y="3148"/>
                  <a:chExt cx="219" cy="199"/>
                </a:xfrm>
              </p:grpSpPr>
              <p:sp>
                <p:nvSpPr>
                  <p:cNvPr id="362594" name="Freeform 98"/>
                  <p:cNvSpPr>
                    <a:spLocks/>
                  </p:cNvSpPr>
                  <p:nvPr/>
                </p:nvSpPr>
                <p:spPr bwMode="auto">
                  <a:xfrm>
                    <a:off x="3096" y="3170"/>
                    <a:ext cx="219" cy="177"/>
                  </a:xfrm>
                  <a:custGeom>
                    <a:avLst/>
                    <a:gdLst>
                      <a:gd name="T0" fmla="*/ 323 w 437"/>
                      <a:gd name="T1" fmla="*/ 48 h 355"/>
                      <a:gd name="T2" fmla="*/ 297 w 437"/>
                      <a:gd name="T3" fmla="*/ 54 h 355"/>
                      <a:gd name="T4" fmla="*/ 275 w 437"/>
                      <a:gd name="T5" fmla="*/ 42 h 355"/>
                      <a:gd name="T6" fmla="*/ 248 w 437"/>
                      <a:gd name="T7" fmla="*/ 28 h 355"/>
                      <a:gd name="T8" fmla="*/ 220 w 437"/>
                      <a:gd name="T9" fmla="*/ 18 h 355"/>
                      <a:gd name="T10" fmla="*/ 176 w 437"/>
                      <a:gd name="T11" fmla="*/ 6 h 355"/>
                      <a:gd name="T12" fmla="*/ 152 w 437"/>
                      <a:gd name="T13" fmla="*/ 0 h 355"/>
                      <a:gd name="T14" fmla="*/ 68 w 437"/>
                      <a:gd name="T15" fmla="*/ 20 h 355"/>
                      <a:gd name="T16" fmla="*/ 54 w 437"/>
                      <a:gd name="T17" fmla="*/ 28 h 355"/>
                      <a:gd name="T18" fmla="*/ 42 w 437"/>
                      <a:gd name="T19" fmla="*/ 36 h 355"/>
                      <a:gd name="T20" fmla="*/ 32 w 437"/>
                      <a:gd name="T21" fmla="*/ 52 h 355"/>
                      <a:gd name="T22" fmla="*/ 24 w 437"/>
                      <a:gd name="T23" fmla="*/ 74 h 355"/>
                      <a:gd name="T24" fmla="*/ 16 w 437"/>
                      <a:gd name="T25" fmla="*/ 108 h 355"/>
                      <a:gd name="T26" fmla="*/ 8 w 437"/>
                      <a:gd name="T27" fmla="*/ 151 h 355"/>
                      <a:gd name="T28" fmla="*/ 6 w 437"/>
                      <a:gd name="T29" fmla="*/ 191 h 355"/>
                      <a:gd name="T30" fmla="*/ 0 w 437"/>
                      <a:gd name="T31" fmla="*/ 219 h 355"/>
                      <a:gd name="T32" fmla="*/ 0 w 437"/>
                      <a:gd name="T33" fmla="*/ 237 h 355"/>
                      <a:gd name="T34" fmla="*/ 6 w 437"/>
                      <a:gd name="T35" fmla="*/ 251 h 355"/>
                      <a:gd name="T36" fmla="*/ 8 w 437"/>
                      <a:gd name="T37" fmla="*/ 263 h 355"/>
                      <a:gd name="T38" fmla="*/ 18 w 437"/>
                      <a:gd name="T39" fmla="*/ 279 h 355"/>
                      <a:gd name="T40" fmla="*/ 56 w 437"/>
                      <a:gd name="T41" fmla="*/ 319 h 355"/>
                      <a:gd name="T42" fmla="*/ 74 w 437"/>
                      <a:gd name="T43" fmla="*/ 329 h 355"/>
                      <a:gd name="T44" fmla="*/ 106 w 437"/>
                      <a:gd name="T45" fmla="*/ 345 h 355"/>
                      <a:gd name="T46" fmla="*/ 126 w 437"/>
                      <a:gd name="T47" fmla="*/ 355 h 355"/>
                      <a:gd name="T48" fmla="*/ 142 w 437"/>
                      <a:gd name="T49" fmla="*/ 347 h 355"/>
                      <a:gd name="T50" fmla="*/ 146 w 437"/>
                      <a:gd name="T51" fmla="*/ 335 h 355"/>
                      <a:gd name="T52" fmla="*/ 164 w 437"/>
                      <a:gd name="T53" fmla="*/ 335 h 355"/>
                      <a:gd name="T54" fmla="*/ 182 w 437"/>
                      <a:gd name="T55" fmla="*/ 335 h 355"/>
                      <a:gd name="T56" fmla="*/ 206 w 437"/>
                      <a:gd name="T57" fmla="*/ 341 h 355"/>
                      <a:gd name="T58" fmla="*/ 220 w 437"/>
                      <a:gd name="T59" fmla="*/ 343 h 355"/>
                      <a:gd name="T60" fmla="*/ 226 w 437"/>
                      <a:gd name="T61" fmla="*/ 329 h 355"/>
                      <a:gd name="T62" fmla="*/ 230 w 437"/>
                      <a:gd name="T63" fmla="*/ 319 h 355"/>
                      <a:gd name="T64" fmla="*/ 244 w 437"/>
                      <a:gd name="T65" fmla="*/ 323 h 355"/>
                      <a:gd name="T66" fmla="*/ 259 w 437"/>
                      <a:gd name="T67" fmla="*/ 323 h 355"/>
                      <a:gd name="T68" fmla="*/ 265 w 437"/>
                      <a:gd name="T69" fmla="*/ 313 h 355"/>
                      <a:gd name="T70" fmla="*/ 271 w 437"/>
                      <a:gd name="T71" fmla="*/ 301 h 355"/>
                      <a:gd name="T72" fmla="*/ 275 w 437"/>
                      <a:gd name="T73" fmla="*/ 285 h 355"/>
                      <a:gd name="T74" fmla="*/ 301 w 437"/>
                      <a:gd name="T75" fmla="*/ 287 h 355"/>
                      <a:gd name="T76" fmla="*/ 325 w 437"/>
                      <a:gd name="T77" fmla="*/ 287 h 355"/>
                      <a:gd name="T78" fmla="*/ 341 w 437"/>
                      <a:gd name="T79" fmla="*/ 281 h 355"/>
                      <a:gd name="T80" fmla="*/ 357 w 437"/>
                      <a:gd name="T81" fmla="*/ 273 h 355"/>
                      <a:gd name="T82" fmla="*/ 369 w 437"/>
                      <a:gd name="T83" fmla="*/ 261 h 355"/>
                      <a:gd name="T84" fmla="*/ 383 w 437"/>
                      <a:gd name="T85" fmla="*/ 245 h 355"/>
                      <a:gd name="T86" fmla="*/ 427 w 437"/>
                      <a:gd name="T87" fmla="*/ 235 h 355"/>
                      <a:gd name="T88" fmla="*/ 435 w 437"/>
                      <a:gd name="T89" fmla="*/ 181 h 355"/>
                      <a:gd name="T90" fmla="*/ 437 w 437"/>
                      <a:gd name="T91" fmla="*/ 145 h 355"/>
                      <a:gd name="T92" fmla="*/ 425 w 437"/>
                      <a:gd name="T93" fmla="*/ 104 h 355"/>
                      <a:gd name="T94" fmla="*/ 411 w 437"/>
                      <a:gd name="T95" fmla="*/ 80 h 355"/>
                      <a:gd name="T96" fmla="*/ 395 w 437"/>
                      <a:gd name="T97" fmla="*/ 66 h 355"/>
                      <a:gd name="T98" fmla="*/ 371 w 437"/>
                      <a:gd name="T99" fmla="*/ 52 h 355"/>
                      <a:gd name="T100" fmla="*/ 341 w 437"/>
                      <a:gd name="T101" fmla="*/ 42 h 355"/>
                      <a:gd name="T102" fmla="*/ 323 w 437"/>
                      <a:gd name="T103" fmla="*/ 4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37" h="355">
                        <a:moveTo>
                          <a:pt x="323" y="48"/>
                        </a:moveTo>
                        <a:lnTo>
                          <a:pt x="297" y="54"/>
                        </a:lnTo>
                        <a:lnTo>
                          <a:pt x="275" y="42"/>
                        </a:lnTo>
                        <a:lnTo>
                          <a:pt x="248" y="28"/>
                        </a:lnTo>
                        <a:lnTo>
                          <a:pt x="220" y="18"/>
                        </a:lnTo>
                        <a:lnTo>
                          <a:pt x="176" y="6"/>
                        </a:lnTo>
                        <a:lnTo>
                          <a:pt x="152" y="0"/>
                        </a:lnTo>
                        <a:lnTo>
                          <a:pt x="68" y="20"/>
                        </a:lnTo>
                        <a:lnTo>
                          <a:pt x="54" y="28"/>
                        </a:lnTo>
                        <a:lnTo>
                          <a:pt x="42" y="36"/>
                        </a:lnTo>
                        <a:lnTo>
                          <a:pt x="32" y="52"/>
                        </a:lnTo>
                        <a:lnTo>
                          <a:pt x="24" y="74"/>
                        </a:lnTo>
                        <a:lnTo>
                          <a:pt x="16" y="108"/>
                        </a:lnTo>
                        <a:lnTo>
                          <a:pt x="8" y="151"/>
                        </a:lnTo>
                        <a:lnTo>
                          <a:pt x="6" y="191"/>
                        </a:lnTo>
                        <a:lnTo>
                          <a:pt x="0" y="219"/>
                        </a:lnTo>
                        <a:lnTo>
                          <a:pt x="0" y="237"/>
                        </a:lnTo>
                        <a:lnTo>
                          <a:pt x="6" y="251"/>
                        </a:lnTo>
                        <a:lnTo>
                          <a:pt x="8" y="263"/>
                        </a:lnTo>
                        <a:lnTo>
                          <a:pt x="18" y="279"/>
                        </a:lnTo>
                        <a:lnTo>
                          <a:pt x="56" y="319"/>
                        </a:lnTo>
                        <a:lnTo>
                          <a:pt x="74" y="329"/>
                        </a:lnTo>
                        <a:lnTo>
                          <a:pt x="106" y="345"/>
                        </a:lnTo>
                        <a:lnTo>
                          <a:pt x="126" y="355"/>
                        </a:lnTo>
                        <a:lnTo>
                          <a:pt x="142" y="347"/>
                        </a:lnTo>
                        <a:lnTo>
                          <a:pt x="146" y="335"/>
                        </a:lnTo>
                        <a:lnTo>
                          <a:pt x="164" y="335"/>
                        </a:lnTo>
                        <a:lnTo>
                          <a:pt x="182" y="335"/>
                        </a:lnTo>
                        <a:lnTo>
                          <a:pt x="206" y="341"/>
                        </a:lnTo>
                        <a:lnTo>
                          <a:pt x="220" y="343"/>
                        </a:lnTo>
                        <a:lnTo>
                          <a:pt x="226" y="329"/>
                        </a:lnTo>
                        <a:lnTo>
                          <a:pt x="230" y="319"/>
                        </a:lnTo>
                        <a:lnTo>
                          <a:pt x="244" y="323"/>
                        </a:lnTo>
                        <a:lnTo>
                          <a:pt x="259" y="323"/>
                        </a:lnTo>
                        <a:lnTo>
                          <a:pt x="265" y="313"/>
                        </a:lnTo>
                        <a:lnTo>
                          <a:pt x="271" y="301"/>
                        </a:lnTo>
                        <a:lnTo>
                          <a:pt x="275" y="285"/>
                        </a:lnTo>
                        <a:lnTo>
                          <a:pt x="301" y="287"/>
                        </a:lnTo>
                        <a:lnTo>
                          <a:pt x="325" y="287"/>
                        </a:lnTo>
                        <a:lnTo>
                          <a:pt x="341" y="281"/>
                        </a:lnTo>
                        <a:lnTo>
                          <a:pt x="357" y="273"/>
                        </a:lnTo>
                        <a:lnTo>
                          <a:pt x="369" y="261"/>
                        </a:lnTo>
                        <a:lnTo>
                          <a:pt x="383" y="245"/>
                        </a:lnTo>
                        <a:lnTo>
                          <a:pt x="427" y="235"/>
                        </a:lnTo>
                        <a:lnTo>
                          <a:pt x="435" y="181"/>
                        </a:lnTo>
                        <a:lnTo>
                          <a:pt x="437" y="145"/>
                        </a:lnTo>
                        <a:lnTo>
                          <a:pt x="425" y="104"/>
                        </a:lnTo>
                        <a:lnTo>
                          <a:pt x="411" y="80"/>
                        </a:lnTo>
                        <a:lnTo>
                          <a:pt x="395" y="66"/>
                        </a:lnTo>
                        <a:lnTo>
                          <a:pt x="371" y="52"/>
                        </a:lnTo>
                        <a:lnTo>
                          <a:pt x="341" y="42"/>
                        </a:lnTo>
                        <a:lnTo>
                          <a:pt x="323" y="48"/>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95" name="Freeform 99"/>
                  <p:cNvSpPr>
                    <a:spLocks/>
                  </p:cNvSpPr>
                  <p:nvPr/>
                </p:nvSpPr>
                <p:spPr bwMode="auto">
                  <a:xfrm>
                    <a:off x="3113" y="3206"/>
                    <a:ext cx="149" cy="128"/>
                  </a:xfrm>
                  <a:custGeom>
                    <a:avLst/>
                    <a:gdLst>
                      <a:gd name="T0" fmla="*/ 273 w 297"/>
                      <a:gd name="T1" fmla="*/ 101 h 257"/>
                      <a:gd name="T2" fmla="*/ 231 w 297"/>
                      <a:gd name="T3" fmla="*/ 95 h 257"/>
                      <a:gd name="T4" fmla="*/ 208 w 297"/>
                      <a:gd name="T5" fmla="*/ 79 h 257"/>
                      <a:gd name="T6" fmla="*/ 180 w 297"/>
                      <a:gd name="T7" fmla="*/ 89 h 257"/>
                      <a:gd name="T8" fmla="*/ 132 w 297"/>
                      <a:gd name="T9" fmla="*/ 103 h 257"/>
                      <a:gd name="T10" fmla="*/ 96 w 297"/>
                      <a:gd name="T11" fmla="*/ 105 h 257"/>
                      <a:gd name="T12" fmla="*/ 64 w 297"/>
                      <a:gd name="T13" fmla="*/ 95 h 257"/>
                      <a:gd name="T14" fmla="*/ 54 w 297"/>
                      <a:gd name="T15" fmla="*/ 71 h 257"/>
                      <a:gd name="T16" fmla="*/ 60 w 297"/>
                      <a:gd name="T17" fmla="*/ 49 h 257"/>
                      <a:gd name="T18" fmla="*/ 92 w 297"/>
                      <a:gd name="T19" fmla="*/ 40 h 257"/>
                      <a:gd name="T20" fmla="*/ 134 w 297"/>
                      <a:gd name="T21" fmla="*/ 36 h 257"/>
                      <a:gd name="T22" fmla="*/ 174 w 297"/>
                      <a:gd name="T23" fmla="*/ 12 h 257"/>
                      <a:gd name="T24" fmla="*/ 128 w 297"/>
                      <a:gd name="T25" fmla="*/ 2 h 257"/>
                      <a:gd name="T26" fmla="*/ 90 w 297"/>
                      <a:gd name="T27" fmla="*/ 6 h 257"/>
                      <a:gd name="T28" fmla="*/ 62 w 297"/>
                      <a:gd name="T29" fmla="*/ 24 h 257"/>
                      <a:gd name="T30" fmla="*/ 46 w 297"/>
                      <a:gd name="T31" fmla="*/ 18 h 257"/>
                      <a:gd name="T32" fmla="*/ 36 w 297"/>
                      <a:gd name="T33" fmla="*/ 32 h 257"/>
                      <a:gd name="T34" fmla="*/ 38 w 297"/>
                      <a:gd name="T35" fmla="*/ 95 h 257"/>
                      <a:gd name="T36" fmla="*/ 22 w 297"/>
                      <a:gd name="T37" fmla="*/ 115 h 257"/>
                      <a:gd name="T38" fmla="*/ 16 w 297"/>
                      <a:gd name="T39" fmla="*/ 125 h 257"/>
                      <a:gd name="T40" fmla="*/ 10 w 297"/>
                      <a:gd name="T41" fmla="*/ 173 h 257"/>
                      <a:gd name="T42" fmla="*/ 40 w 297"/>
                      <a:gd name="T43" fmla="*/ 159 h 257"/>
                      <a:gd name="T44" fmla="*/ 64 w 297"/>
                      <a:gd name="T45" fmla="*/ 189 h 257"/>
                      <a:gd name="T46" fmla="*/ 68 w 297"/>
                      <a:gd name="T47" fmla="*/ 201 h 257"/>
                      <a:gd name="T48" fmla="*/ 90 w 297"/>
                      <a:gd name="T49" fmla="*/ 209 h 257"/>
                      <a:gd name="T50" fmla="*/ 108 w 297"/>
                      <a:gd name="T51" fmla="*/ 243 h 257"/>
                      <a:gd name="T52" fmla="*/ 118 w 297"/>
                      <a:gd name="T53" fmla="*/ 233 h 257"/>
                      <a:gd name="T54" fmla="*/ 98 w 297"/>
                      <a:gd name="T55" fmla="*/ 201 h 257"/>
                      <a:gd name="T56" fmla="*/ 120 w 297"/>
                      <a:gd name="T57" fmla="*/ 187 h 257"/>
                      <a:gd name="T58" fmla="*/ 156 w 297"/>
                      <a:gd name="T59" fmla="*/ 191 h 257"/>
                      <a:gd name="T60" fmla="*/ 196 w 297"/>
                      <a:gd name="T61" fmla="*/ 173 h 257"/>
                      <a:gd name="T62" fmla="*/ 223 w 297"/>
                      <a:gd name="T63" fmla="*/ 167 h 257"/>
                      <a:gd name="T64" fmla="*/ 245 w 297"/>
                      <a:gd name="T65" fmla="*/ 173 h 257"/>
                      <a:gd name="T66" fmla="*/ 279 w 297"/>
                      <a:gd name="T67" fmla="*/ 179 h 257"/>
                      <a:gd name="T68" fmla="*/ 241 w 297"/>
                      <a:gd name="T69" fmla="*/ 139 h 257"/>
                      <a:gd name="T70" fmla="*/ 259 w 297"/>
                      <a:gd name="T71" fmla="*/ 107 h 257"/>
                      <a:gd name="T72" fmla="*/ 297 w 297"/>
                      <a:gd name="T73" fmla="*/ 8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7" h="257">
                        <a:moveTo>
                          <a:pt x="297" y="85"/>
                        </a:moveTo>
                        <a:lnTo>
                          <a:pt x="273" y="101"/>
                        </a:lnTo>
                        <a:lnTo>
                          <a:pt x="251" y="101"/>
                        </a:lnTo>
                        <a:lnTo>
                          <a:pt x="231" y="95"/>
                        </a:lnTo>
                        <a:lnTo>
                          <a:pt x="219" y="87"/>
                        </a:lnTo>
                        <a:lnTo>
                          <a:pt x="208" y="79"/>
                        </a:lnTo>
                        <a:lnTo>
                          <a:pt x="196" y="79"/>
                        </a:lnTo>
                        <a:lnTo>
                          <a:pt x="180" y="89"/>
                        </a:lnTo>
                        <a:lnTo>
                          <a:pt x="156" y="97"/>
                        </a:lnTo>
                        <a:lnTo>
                          <a:pt x="132" y="103"/>
                        </a:lnTo>
                        <a:lnTo>
                          <a:pt x="116" y="105"/>
                        </a:lnTo>
                        <a:lnTo>
                          <a:pt x="96" y="105"/>
                        </a:lnTo>
                        <a:lnTo>
                          <a:pt x="76" y="101"/>
                        </a:lnTo>
                        <a:lnTo>
                          <a:pt x="64" y="95"/>
                        </a:lnTo>
                        <a:lnTo>
                          <a:pt x="58" y="87"/>
                        </a:lnTo>
                        <a:lnTo>
                          <a:pt x="54" y="71"/>
                        </a:lnTo>
                        <a:lnTo>
                          <a:pt x="54" y="59"/>
                        </a:lnTo>
                        <a:lnTo>
                          <a:pt x="60" y="49"/>
                        </a:lnTo>
                        <a:lnTo>
                          <a:pt x="72" y="43"/>
                        </a:lnTo>
                        <a:lnTo>
                          <a:pt x="92" y="40"/>
                        </a:lnTo>
                        <a:lnTo>
                          <a:pt x="116" y="36"/>
                        </a:lnTo>
                        <a:lnTo>
                          <a:pt x="134" y="36"/>
                        </a:lnTo>
                        <a:lnTo>
                          <a:pt x="154" y="24"/>
                        </a:lnTo>
                        <a:lnTo>
                          <a:pt x="174" y="12"/>
                        </a:lnTo>
                        <a:lnTo>
                          <a:pt x="146" y="12"/>
                        </a:lnTo>
                        <a:lnTo>
                          <a:pt x="128" y="2"/>
                        </a:lnTo>
                        <a:lnTo>
                          <a:pt x="106" y="0"/>
                        </a:lnTo>
                        <a:lnTo>
                          <a:pt x="90" y="6"/>
                        </a:lnTo>
                        <a:lnTo>
                          <a:pt x="70" y="18"/>
                        </a:lnTo>
                        <a:lnTo>
                          <a:pt x="62" y="24"/>
                        </a:lnTo>
                        <a:lnTo>
                          <a:pt x="34" y="4"/>
                        </a:lnTo>
                        <a:lnTo>
                          <a:pt x="46" y="18"/>
                        </a:lnTo>
                        <a:lnTo>
                          <a:pt x="50" y="30"/>
                        </a:lnTo>
                        <a:lnTo>
                          <a:pt x="36" y="32"/>
                        </a:lnTo>
                        <a:lnTo>
                          <a:pt x="50" y="36"/>
                        </a:lnTo>
                        <a:lnTo>
                          <a:pt x="38" y="95"/>
                        </a:lnTo>
                        <a:lnTo>
                          <a:pt x="30" y="107"/>
                        </a:lnTo>
                        <a:lnTo>
                          <a:pt x="22" y="115"/>
                        </a:lnTo>
                        <a:lnTo>
                          <a:pt x="0" y="119"/>
                        </a:lnTo>
                        <a:lnTo>
                          <a:pt x="16" y="125"/>
                        </a:lnTo>
                        <a:lnTo>
                          <a:pt x="22" y="141"/>
                        </a:lnTo>
                        <a:lnTo>
                          <a:pt x="10" y="173"/>
                        </a:lnTo>
                        <a:lnTo>
                          <a:pt x="6" y="195"/>
                        </a:lnTo>
                        <a:lnTo>
                          <a:pt x="40" y="159"/>
                        </a:lnTo>
                        <a:lnTo>
                          <a:pt x="58" y="169"/>
                        </a:lnTo>
                        <a:lnTo>
                          <a:pt x="64" y="189"/>
                        </a:lnTo>
                        <a:lnTo>
                          <a:pt x="38" y="203"/>
                        </a:lnTo>
                        <a:lnTo>
                          <a:pt x="68" y="201"/>
                        </a:lnTo>
                        <a:lnTo>
                          <a:pt x="82" y="201"/>
                        </a:lnTo>
                        <a:lnTo>
                          <a:pt x="90" y="209"/>
                        </a:lnTo>
                        <a:lnTo>
                          <a:pt x="100" y="225"/>
                        </a:lnTo>
                        <a:lnTo>
                          <a:pt x="108" y="243"/>
                        </a:lnTo>
                        <a:lnTo>
                          <a:pt x="118" y="257"/>
                        </a:lnTo>
                        <a:lnTo>
                          <a:pt x="118" y="233"/>
                        </a:lnTo>
                        <a:lnTo>
                          <a:pt x="108" y="215"/>
                        </a:lnTo>
                        <a:lnTo>
                          <a:pt x="98" y="201"/>
                        </a:lnTo>
                        <a:lnTo>
                          <a:pt x="106" y="191"/>
                        </a:lnTo>
                        <a:lnTo>
                          <a:pt x="120" y="187"/>
                        </a:lnTo>
                        <a:lnTo>
                          <a:pt x="134" y="189"/>
                        </a:lnTo>
                        <a:lnTo>
                          <a:pt x="156" y="191"/>
                        </a:lnTo>
                        <a:lnTo>
                          <a:pt x="174" y="179"/>
                        </a:lnTo>
                        <a:lnTo>
                          <a:pt x="196" y="173"/>
                        </a:lnTo>
                        <a:lnTo>
                          <a:pt x="214" y="169"/>
                        </a:lnTo>
                        <a:lnTo>
                          <a:pt x="223" y="167"/>
                        </a:lnTo>
                        <a:lnTo>
                          <a:pt x="229" y="161"/>
                        </a:lnTo>
                        <a:lnTo>
                          <a:pt x="245" y="173"/>
                        </a:lnTo>
                        <a:lnTo>
                          <a:pt x="239" y="153"/>
                        </a:lnTo>
                        <a:lnTo>
                          <a:pt x="279" y="179"/>
                        </a:lnTo>
                        <a:lnTo>
                          <a:pt x="273" y="161"/>
                        </a:lnTo>
                        <a:lnTo>
                          <a:pt x="241" y="139"/>
                        </a:lnTo>
                        <a:lnTo>
                          <a:pt x="247" y="123"/>
                        </a:lnTo>
                        <a:lnTo>
                          <a:pt x="259" y="107"/>
                        </a:lnTo>
                        <a:lnTo>
                          <a:pt x="277" y="105"/>
                        </a:lnTo>
                        <a:lnTo>
                          <a:pt x="297" y="85"/>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96" name="Freeform 100"/>
                  <p:cNvSpPr>
                    <a:spLocks/>
                  </p:cNvSpPr>
                  <p:nvPr/>
                </p:nvSpPr>
                <p:spPr bwMode="auto">
                  <a:xfrm>
                    <a:off x="3160" y="3148"/>
                    <a:ext cx="53" cy="77"/>
                  </a:xfrm>
                  <a:custGeom>
                    <a:avLst/>
                    <a:gdLst>
                      <a:gd name="T0" fmla="*/ 92 w 106"/>
                      <a:gd name="T1" fmla="*/ 0 h 154"/>
                      <a:gd name="T2" fmla="*/ 72 w 106"/>
                      <a:gd name="T3" fmla="*/ 6 h 154"/>
                      <a:gd name="T4" fmla="*/ 68 w 106"/>
                      <a:gd name="T5" fmla="*/ 18 h 154"/>
                      <a:gd name="T6" fmla="*/ 0 w 106"/>
                      <a:gd name="T7" fmla="*/ 154 h 154"/>
                      <a:gd name="T8" fmla="*/ 36 w 106"/>
                      <a:gd name="T9" fmla="*/ 150 h 154"/>
                      <a:gd name="T10" fmla="*/ 104 w 106"/>
                      <a:gd name="T11" fmla="*/ 28 h 154"/>
                      <a:gd name="T12" fmla="*/ 106 w 106"/>
                      <a:gd name="T13" fmla="*/ 8 h 154"/>
                      <a:gd name="T14" fmla="*/ 92 w 106"/>
                      <a:gd name="T15" fmla="*/ 0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54">
                        <a:moveTo>
                          <a:pt x="92" y="0"/>
                        </a:moveTo>
                        <a:lnTo>
                          <a:pt x="72" y="6"/>
                        </a:lnTo>
                        <a:lnTo>
                          <a:pt x="68" y="18"/>
                        </a:lnTo>
                        <a:lnTo>
                          <a:pt x="0" y="154"/>
                        </a:lnTo>
                        <a:lnTo>
                          <a:pt x="36" y="150"/>
                        </a:lnTo>
                        <a:lnTo>
                          <a:pt x="104" y="28"/>
                        </a:lnTo>
                        <a:lnTo>
                          <a:pt x="106" y="8"/>
                        </a:lnTo>
                        <a:lnTo>
                          <a:pt x="92"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97" name="Freeform 101"/>
                  <p:cNvSpPr>
                    <a:spLocks/>
                  </p:cNvSpPr>
                  <p:nvPr/>
                </p:nvSpPr>
                <p:spPr bwMode="auto">
                  <a:xfrm>
                    <a:off x="3264" y="3213"/>
                    <a:ext cx="37" cy="71"/>
                  </a:xfrm>
                  <a:custGeom>
                    <a:avLst/>
                    <a:gdLst>
                      <a:gd name="T0" fmla="*/ 0 w 74"/>
                      <a:gd name="T1" fmla="*/ 0 h 141"/>
                      <a:gd name="T2" fmla="*/ 14 w 74"/>
                      <a:gd name="T3" fmla="*/ 20 h 141"/>
                      <a:gd name="T4" fmla="*/ 22 w 74"/>
                      <a:gd name="T5" fmla="*/ 37 h 141"/>
                      <a:gd name="T6" fmla="*/ 28 w 74"/>
                      <a:gd name="T7" fmla="*/ 59 h 141"/>
                      <a:gd name="T8" fmla="*/ 30 w 74"/>
                      <a:gd name="T9" fmla="*/ 81 h 141"/>
                      <a:gd name="T10" fmla="*/ 28 w 74"/>
                      <a:gd name="T11" fmla="*/ 105 h 141"/>
                      <a:gd name="T12" fmla="*/ 20 w 74"/>
                      <a:gd name="T13" fmla="*/ 141 h 141"/>
                      <a:gd name="T14" fmla="*/ 46 w 74"/>
                      <a:gd name="T15" fmla="*/ 75 h 141"/>
                      <a:gd name="T16" fmla="*/ 62 w 74"/>
                      <a:gd name="T17" fmla="*/ 55 h 141"/>
                      <a:gd name="T18" fmla="*/ 74 w 74"/>
                      <a:gd name="T19" fmla="*/ 37 h 141"/>
                      <a:gd name="T20" fmla="*/ 54 w 74"/>
                      <a:gd name="T21" fmla="*/ 29 h 141"/>
                      <a:gd name="T22" fmla="*/ 34 w 74"/>
                      <a:gd name="T23" fmla="*/ 16 h 141"/>
                      <a:gd name="T24" fmla="*/ 20 w 74"/>
                      <a:gd name="T25" fmla="*/ 4 h 141"/>
                      <a:gd name="T26" fmla="*/ 0 w 74"/>
                      <a:gd name="T2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141">
                        <a:moveTo>
                          <a:pt x="0" y="0"/>
                        </a:moveTo>
                        <a:lnTo>
                          <a:pt x="14" y="20"/>
                        </a:lnTo>
                        <a:lnTo>
                          <a:pt x="22" y="37"/>
                        </a:lnTo>
                        <a:lnTo>
                          <a:pt x="28" y="59"/>
                        </a:lnTo>
                        <a:lnTo>
                          <a:pt x="30" y="81"/>
                        </a:lnTo>
                        <a:lnTo>
                          <a:pt x="28" y="105"/>
                        </a:lnTo>
                        <a:lnTo>
                          <a:pt x="20" y="141"/>
                        </a:lnTo>
                        <a:lnTo>
                          <a:pt x="46" y="75"/>
                        </a:lnTo>
                        <a:lnTo>
                          <a:pt x="62" y="55"/>
                        </a:lnTo>
                        <a:lnTo>
                          <a:pt x="74" y="37"/>
                        </a:lnTo>
                        <a:lnTo>
                          <a:pt x="54" y="29"/>
                        </a:lnTo>
                        <a:lnTo>
                          <a:pt x="34" y="16"/>
                        </a:lnTo>
                        <a:lnTo>
                          <a:pt x="20" y="4"/>
                        </a:lnTo>
                        <a:lnTo>
                          <a:pt x="0"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598" name="Freeform 102"/>
                  <p:cNvSpPr>
                    <a:spLocks/>
                  </p:cNvSpPr>
                  <p:nvPr/>
                </p:nvSpPr>
                <p:spPr bwMode="auto">
                  <a:xfrm>
                    <a:off x="3180" y="3155"/>
                    <a:ext cx="31" cy="72"/>
                  </a:xfrm>
                  <a:custGeom>
                    <a:avLst/>
                    <a:gdLst>
                      <a:gd name="T0" fmla="*/ 60 w 62"/>
                      <a:gd name="T1" fmla="*/ 12 h 144"/>
                      <a:gd name="T2" fmla="*/ 62 w 62"/>
                      <a:gd name="T3" fmla="*/ 18 h 144"/>
                      <a:gd name="T4" fmla="*/ 6 w 62"/>
                      <a:gd name="T5" fmla="*/ 144 h 144"/>
                      <a:gd name="T6" fmla="*/ 0 w 62"/>
                      <a:gd name="T7" fmla="*/ 130 h 144"/>
                      <a:gd name="T8" fmla="*/ 4 w 62"/>
                      <a:gd name="T9" fmla="*/ 118 h 144"/>
                      <a:gd name="T10" fmla="*/ 10 w 62"/>
                      <a:gd name="T11" fmla="*/ 108 h 144"/>
                      <a:gd name="T12" fmla="*/ 20 w 62"/>
                      <a:gd name="T13" fmla="*/ 104 h 144"/>
                      <a:gd name="T14" fmla="*/ 58 w 62"/>
                      <a:gd name="T15" fmla="*/ 18 h 144"/>
                      <a:gd name="T16" fmla="*/ 30 w 62"/>
                      <a:gd name="T17" fmla="*/ 4 h 144"/>
                      <a:gd name="T18" fmla="*/ 30 w 62"/>
                      <a:gd name="T19" fmla="*/ 0 h 144"/>
                      <a:gd name="T20" fmla="*/ 60 w 62"/>
                      <a:gd name="T2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 h="144">
                        <a:moveTo>
                          <a:pt x="60" y="12"/>
                        </a:moveTo>
                        <a:lnTo>
                          <a:pt x="62" y="18"/>
                        </a:lnTo>
                        <a:lnTo>
                          <a:pt x="6" y="144"/>
                        </a:lnTo>
                        <a:lnTo>
                          <a:pt x="0" y="130"/>
                        </a:lnTo>
                        <a:lnTo>
                          <a:pt x="4" y="118"/>
                        </a:lnTo>
                        <a:lnTo>
                          <a:pt x="10" y="108"/>
                        </a:lnTo>
                        <a:lnTo>
                          <a:pt x="20" y="104"/>
                        </a:lnTo>
                        <a:lnTo>
                          <a:pt x="58" y="18"/>
                        </a:lnTo>
                        <a:lnTo>
                          <a:pt x="30" y="4"/>
                        </a:lnTo>
                        <a:lnTo>
                          <a:pt x="30" y="0"/>
                        </a:lnTo>
                        <a:lnTo>
                          <a:pt x="60" y="12"/>
                        </a:lnTo>
                        <a:close/>
                      </a:path>
                    </a:pathLst>
                  </a:cu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2599" name="Freeform 103"/>
                <p:cNvSpPr>
                  <a:spLocks/>
                </p:cNvSpPr>
                <p:nvPr/>
              </p:nvSpPr>
              <p:spPr bwMode="auto">
                <a:xfrm>
                  <a:off x="3244" y="3187"/>
                  <a:ext cx="84" cy="111"/>
                </a:xfrm>
                <a:custGeom>
                  <a:avLst/>
                  <a:gdLst>
                    <a:gd name="T0" fmla="*/ 0 w 168"/>
                    <a:gd name="T1" fmla="*/ 12 h 223"/>
                    <a:gd name="T2" fmla="*/ 30 w 168"/>
                    <a:gd name="T3" fmla="*/ 24 h 223"/>
                    <a:gd name="T4" fmla="*/ 62 w 168"/>
                    <a:gd name="T5" fmla="*/ 44 h 223"/>
                    <a:gd name="T6" fmla="*/ 78 w 168"/>
                    <a:gd name="T7" fmla="*/ 58 h 223"/>
                    <a:gd name="T8" fmla="*/ 92 w 168"/>
                    <a:gd name="T9" fmla="*/ 80 h 223"/>
                    <a:gd name="T10" fmla="*/ 104 w 168"/>
                    <a:gd name="T11" fmla="*/ 97 h 223"/>
                    <a:gd name="T12" fmla="*/ 112 w 168"/>
                    <a:gd name="T13" fmla="*/ 123 h 223"/>
                    <a:gd name="T14" fmla="*/ 118 w 168"/>
                    <a:gd name="T15" fmla="*/ 161 h 223"/>
                    <a:gd name="T16" fmla="*/ 116 w 168"/>
                    <a:gd name="T17" fmla="*/ 197 h 223"/>
                    <a:gd name="T18" fmla="*/ 108 w 168"/>
                    <a:gd name="T19" fmla="*/ 223 h 223"/>
                    <a:gd name="T20" fmla="*/ 160 w 168"/>
                    <a:gd name="T21" fmla="*/ 219 h 223"/>
                    <a:gd name="T22" fmla="*/ 168 w 168"/>
                    <a:gd name="T23" fmla="*/ 177 h 223"/>
                    <a:gd name="T24" fmla="*/ 168 w 168"/>
                    <a:gd name="T25" fmla="*/ 145 h 223"/>
                    <a:gd name="T26" fmla="*/ 164 w 168"/>
                    <a:gd name="T27" fmla="*/ 109 h 223"/>
                    <a:gd name="T28" fmla="*/ 154 w 168"/>
                    <a:gd name="T29" fmla="*/ 81 h 223"/>
                    <a:gd name="T30" fmla="*/ 134 w 168"/>
                    <a:gd name="T31" fmla="*/ 48 h 223"/>
                    <a:gd name="T32" fmla="*/ 116 w 168"/>
                    <a:gd name="T33" fmla="*/ 32 h 223"/>
                    <a:gd name="T34" fmla="*/ 86 w 168"/>
                    <a:gd name="T35" fmla="*/ 14 h 223"/>
                    <a:gd name="T36" fmla="*/ 52 w 168"/>
                    <a:gd name="T37" fmla="*/ 0 h 223"/>
                    <a:gd name="T38" fmla="*/ 0 w 168"/>
                    <a:gd name="T39" fmla="*/ 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8" h="223">
                      <a:moveTo>
                        <a:pt x="0" y="12"/>
                      </a:moveTo>
                      <a:lnTo>
                        <a:pt x="30" y="24"/>
                      </a:lnTo>
                      <a:lnTo>
                        <a:pt x="62" y="44"/>
                      </a:lnTo>
                      <a:lnTo>
                        <a:pt x="78" y="58"/>
                      </a:lnTo>
                      <a:lnTo>
                        <a:pt x="92" y="80"/>
                      </a:lnTo>
                      <a:lnTo>
                        <a:pt x="104" y="97"/>
                      </a:lnTo>
                      <a:lnTo>
                        <a:pt x="112" y="123"/>
                      </a:lnTo>
                      <a:lnTo>
                        <a:pt x="118" y="161"/>
                      </a:lnTo>
                      <a:lnTo>
                        <a:pt x="116" y="197"/>
                      </a:lnTo>
                      <a:lnTo>
                        <a:pt x="108" y="223"/>
                      </a:lnTo>
                      <a:lnTo>
                        <a:pt x="160" y="219"/>
                      </a:lnTo>
                      <a:lnTo>
                        <a:pt x="168" y="177"/>
                      </a:lnTo>
                      <a:lnTo>
                        <a:pt x="168" y="145"/>
                      </a:lnTo>
                      <a:lnTo>
                        <a:pt x="164" y="109"/>
                      </a:lnTo>
                      <a:lnTo>
                        <a:pt x="154" y="81"/>
                      </a:lnTo>
                      <a:lnTo>
                        <a:pt x="134" y="48"/>
                      </a:lnTo>
                      <a:lnTo>
                        <a:pt x="116" y="32"/>
                      </a:lnTo>
                      <a:lnTo>
                        <a:pt x="86" y="14"/>
                      </a:lnTo>
                      <a:lnTo>
                        <a:pt x="52" y="0"/>
                      </a:lnTo>
                      <a:lnTo>
                        <a:pt x="0" y="1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362600" name="Group 104"/>
            <p:cNvGrpSpPr>
              <a:grpSpLocks/>
            </p:cNvGrpSpPr>
            <p:nvPr/>
          </p:nvGrpSpPr>
          <p:grpSpPr bwMode="auto">
            <a:xfrm>
              <a:off x="1307" y="2245"/>
              <a:ext cx="1087" cy="1272"/>
              <a:chOff x="1307" y="2245"/>
              <a:chExt cx="1087" cy="1272"/>
            </a:xfrm>
          </p:grpSpPr>
          <p:grpSp>
            <p:nvGrpSpPr>
              <p:cNvPr id="362601" name="Group 105"/>
              <p:cNvGrpSpPr>
                <a:grpSpLocks/>
              </p:cNvGrpSpPr>
              <p:nvPr/>
            </p:nvGrpSpPr>
            <p:grpSpPr bwMode="auto">
              <a:xfrm>
                <a:off x="1659" y="2903"/>
                <a:ext cx="222" cy="441"/>
                <a:chOff x="1659" y="2903"/>
                <a:chExt cx="222" cy="441"/>
              </a:xfrm>
            </p:grpSpPr>
            <p:sp>
              <p:nvSpPr>
                <p:cNvPr id="362602" name="Freeform 106"/>
                <p:cNvSpPr>
                  <a:spLocks/>
                </p:cNvSpPr>
                <p:nvPr/>
              </p:nvSpPr>
              <p:spPr bwMode="auto">
                <a:xfrm>
                  <a:off x="1659" y="2903"/>
                  <a:ext cx="222" cy="435"/>
                </a:xfrm>
                <a:custGeom>
                  <a:avLst/>
                  <a:gdLst>
                    <a:gd name="T0" fmla="*/ 0 w 446"/>
                    <a:gd name="T1" fmla="*/ 0 h 871"/>
                    <a:gd name="T2" fmla="*/ 44 w 446"/>
                    <a:gd name="T3" fmla="*/ 24 h 871"/>
                    <a:gd name="T4" fmla="*/ 92 w 446"/>
                    <a:gd name="T5" fmla="*/ 40 h 871"/>
                    <a:gd name="T6" fmla="*/ 150 w 446"/>
                    <a:gd name="T7" fmla="*/ 52 h 871"/>
                    <a:gd name="T8" fmla="*/ 212 w 446"/>
                    <a:gd name="T9" fmla="*/ 64 h 871"/>
                    <a:gd name="T10" fmla="*/ 254 w 446"/>
                    <a:gd name="T11" fmla="*/ 60 h 871"/>
                    <a:gd name="T12" fmla="*/ 302 w 446"/>
                    <a:gd name="T13" fmla="*/ 48 h 871"/>
                    <a:gd name="T14" fmla="*/ 342 w 446"/>
                    <a:gd name="T15" fmla="*/ 34 h 871"/>
                    <a:gd name="T16" fmla="*/ 386 w 446"/>
                    <a:gd name="T17" fmla="*/ 6 h 871"/>
                    <a:gd name="T18" fmla="*/ 432 w 446"/>
                    <a:gd name="T19" fmla="*/ 213 h 871"/>
                    <a:gd name="T20" fmla="*/ 440 w 446"/>
                    <a:gd name="T21" fmla="*/ 345 h 871"/>
                    <a:gd name="T22" fmla="*/ 446 w 446"/>
                    <a:gd name="T23" fmla="*/ 404 h 871"/>
                    <a:gd name="T24" fmla="*/ 446 w 446"/>
                    <a:gd name="T25" fmla="*/ 518 h 871"/>
                    <a:gd name="T26" fmla="*/ 440 w 446"/>
                    <a:gd name="T27" fmla="*/ 614 h 871"/>
                    <a:gd name="T28" fmla="*/ 426 w 446"/>
                    <a:gd name="T29" fmla="*/ 729 h 871"/>
                    <a:gd name="T30" fmla="*/ 404 w 446"/>
                    <a:gd name="T31" fmla="*/ 835 h 871"/>
                    <a:gd name="T32" fmla="*/ 110 w 446"/>
                    <a:gd name="T33" fmla="*/ 871 h 871"/>
                    <a:gd name="T34" fmla="*/ 68 w 446"/>
                    <a:gd name="T35" fmla="*/ 490 h 871"/>
                    <a:gd name="T36" fmla="*/ 36 w 446"/>
                    <a:gd name="T37" fmla="*/ 231 h 871"/>
                    <a:gd name="T38" fmla="*/ 0 w 446"/>
                    <a:gd name="T3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6" h="871">
                      <a:moveTo>
                        <a:pt x="0" y="0"/>
                      </a:moveTo>
                      <a:lnTo>
                        <a:pt x="44" y="24"/>
                      </a:lnTo>
                      <a:lnTo>
                        <a:pt x="92" y="40"/>
                      </a:lnTo>
                      <a:lnTo>
                        <a:pt x="150" y="52"/>
                      </a:lnTo>
                      <a:lnTo>
                        <a:pt x="212" y="64"/>
                      </a:lnTo>
                      <a:lnTo>
                        <a:pt x="254" y="60"/>
                      </a:lnTo>
                      <a:lnTo>
                        <a:pt x="302" y="48"/>
                      </a:lnTo>
                      <a:lnTo>
                        <a:pt x="342" y="34"/>
                      </a:lnTo>
                      <a:lnTo>
                        <a:pt x="386" y="6"/>
                      </a:lnTo>
                      <a:lnTo>
                        <a:pt x="432" y="213"/>
                      </a:lnTo>
                      <a:lnTo>
                        <a:pt x="440" y="345"/>
                      </a:lnTo>
                      <a:lnTo>
                        <a:pt x="446" y="404"/>
                      </a:lnTo>
                      <a:lnTo>
                        <a:pt x="446" y="518"/>
                      </a:lnTo>
                      <a:lnTo>
                        <a:pt x="440" y="614"/>
                      </a:lnTo>
                      <a:lnTo>
                        <a:pt x="426" y="729"/>
                      </a:lnTo>
                      <a:lnTo>
                        <a:pt x="404" y="835"/>
                      </a:lnTo>
                      <a:lnTo>
                        <a:pt x="110" y="871"/>
                      </a:lnTo>
                      <a:lnTo>
                        <a:pt x="68" y="490"/>
                      </a:lnTo>
                      <a:lnTo>
                        <a:pt x="36" y="231"/>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603" name="Freeform 107"/>
                <p:cNvSpPr>
                  <a:spLocks/>
                </p:cNvSpPr>
                <p:nvPr/>
              </p:nvSpPr>
              <p:spPr bwMode="auto">
                <a:xfrm>
                  <a:off x="1690" y="3014"/>
                  <a:ext cx="190" cy="330"/>
                </a:xfrm>
                <a:custGeom>
                  <a:avLst/>
                  <a:gdLst>
                    <a:gd name="T0" fmla="*/ 0 w 382"/>
                    <a:gd name="T1" fmla="*/ 46 h 662"/>
                    <a:gd name="T2" fmla="*/ 160 w 382"/>
                    <a:gd name="T3" fmla="*/ 46 h 662"/>
                    <a:gd name="T4" fmla="*/ 240 w 382"/>
                    <a:gd name="T5" fmla="*/ 40 h 662"/>
                    <a:gd name="T6" fmla="*/ 322 w 382"/>
                    <a:gd name="T7" fmla="*/ 24 h 662"/>
                    <a:gd name="T8" fmla="*/ 376 w 382"/>
                    <a:gd name="T9" fmla="*/ 0 h 662"/>
                    <a:gd name="T10" fmla="*/ 382 w 382"/>
                    <a:gd name="T11" fmla="*/ 556 h 662"/>
                    <a:gd name="T12" fmla="*/ 108 w 382"/>
                    <a:gd name="T13" fmla="*/ 662 h 662"/>
                    <a:gd name="T14" fmla="*/ 0 w 382"/>
                    <a:gd name="T15" fmla="*/ 46 h 6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2" h="662">
                      <a:moveTo>
                        <a:pt x="0" y="46"/>
                      </a:moveTo>
                      <a:lnTo>
                        <a:pt x="160" y="46"/>
                      </a:lnTo>
                      <a:lnTo>
                        <a:pt x="240" y="40"/>
                      </a:lnTo>
                      <a:lnTo>
                        <a:pt x="322" y="24"/>
                      </a:lnTo>
                      <a:lnTo>
                        <a:pt x="376" y="0"/>
                      </a:lnTo>
                      <a:lnTo>
                        <a:pt x="382" y="556"/>
                      </a:lnTo>
                      <a:lnTo>
                        <a:pt x="108" y="662"/>
                      </a:lnTo>
                      <a:lnTo>
                        <a:pt x="0" y="46"/>
                      </a:lnTo>
                      <a:close/>
                    </a:path>
                  </a:pathLst>
                </a:custGeom>
                <a:solidFill>
                  <a:srgbClr val="FFB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2604" name="Group 108"/>
              <p:cNvGrpSpPr>
                <a:grpSpLocks/>
              </p:cNvGrpSpPr>
              <p:nvPr/>
            </p:nvGrpSpPr>
            <p:grpSpPr bwMode="auto">
              <a:xfrm>
                <a:off x="1792" y="2791"/>
                <a:ext cx="448" cy="547"/>
                <a:chOff x="1792" y="2791"/>
                <a:chExt cx="448" cy="547"/>
              </a:xfrm>
            </p:grpSpPr>
            <p:sp>
              <p:nvSpPr>
                <p:cNvPr id="362605" name="Freeform 109"/>
                <p:cNvSpPr>
                  <a:spLocks/>
                </p:cNvSpPr>
                <p:nvPr/>
              </p:nvSpPr>
              <p:spPr bwMode="auto">
                <a:xfrm>
                  <a:off x="1792" y="2791"/>
                  <a:ext cx="448" cy="547"/>
                </a:xfrm>
                <a:custGeom>
                  <a:avLst/>
                  <a:gdLst>
                    <a:gd name="T0" fmla="*/ 36 w 894"/>
                    <a:gd name="T1" fmla="*/ 0 h 1094"/>
                    <a:gd name="T2" fmla="*/ 90 w 894"/>
                    <a:gd name="T3" fmla="*/ 24 h 1094"/>
                    <a:gd name="T4" fmla="*/ 150 w 894"/>
                    <a:gd name="T5" fmla="*/ 90 h 1094"/>
                    <a:gd name="T6" fmla="*/ 367 w 894"/>
                    <a:gd name="T7" fmla="*/ 167 h 1094"/>
                    <a:gd name="T8" fmla="*/ 427 w 894"/>
                    <a:gd name="T9" fmla="*/ 203 h 1094"/>
                    <a:gd name="T10" fmla="*/ 493 w 894"/>
                    <a:gd name="T11" fmla="*/ 323 h 1094"/>
                    <a:gd name="T12" fmla="*/ 493 w 894"/>
                    <a:gd name="T13" fmla="*/ 400 h 1094"/>
                    <a:gd name="T14" fmla="*/ 505 w 894"/>
                    <a:gd name="T15" fmla="*/ 460 h 1094"/>
                    <a:gd name="T16" fmla="*/ 541 w 894"/>
                    <a:gd name="T17" fmla="*/ 562 h 1094"/>
                    <a:gd name="T18" fmla="*/ 643 w 894"/>
                    <a:gd name="T19" fmla="*/ 735 h 1094"/>
                    <a:gd name="T20" fmla="*/ 715 w 894"/>
                    <a:gd name="T21" fmla="*/ 855 h 1094"/>
                    <a:gd name="T22" fmla="*/ 792 w 894"/>
                    <a:gd name="T23" fmla="*/ 956 h 1094"/>
                    <a:gd name="T24" fmla="*/ 894 w 894"/>
                    <a:gd name="T25" fmla="*/ 1076 h 1094"/>
                    <a:gd name="T26" fmla="*/ 48 w 894"/>
                    <a:gd name="T27" fmla="*/ 1094 h 1094"/>
                    <a:gd name="T28" fmla="*/ 102 w 894"/>
                    <a:gd name="T29" fmla="*/ 980 h 1094"/>
                    <a:gd name="T30" fmla="*/ 126 w 894"/>
                    <a:gd name="T31" fmla="*/ 896 h 1094"/>
                    <a:gd name="T32" fmla="*/ 138 w 894"/>
                    <a:gd name="T33" fmla="*/ 747 h 1094"/>
                    <a:gd name="T34" fmla="*/ 132 w 894"/>
                    <a:gd name="T35" fmla="*/ 496 h 1094"/>
                    <a:gd name="T36" fmla="*/ 108 w 894"/>
                    <a:gd name="T37" fmla="*/ 311 h 1094"/>
                    <a:gd name="T38" fmla="*/ 72 w 894"/>
                    <a:gd name="T39" fmla="*/ 179 h 1094"/>
                    <a:gd name="T40" fmla="*/ 0 w 894"/>
                    <a:gd name="T41" fmla="*/ 60 h 1094"/>
                    <a:gd name="T42" fmla="*/ 36 w 894"/>
                    <a:gd name="T43" fmla="*/ 0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94" h="1094">
                      <a:moveTo>
                        <a:pt x="36" y="0"/>
                      </a:moveTo>
                      <a:lnTo>
                        <a:pt x="90" y="24"/>
                      </a:lnTo>
                      <a:lnTo>
                        <a:pt x="150" y="90"/>
                      </a:lnTo>
                      <a:lnTo>
                        <a:pt x="367" y="167"/>
                      </a:lnTo>
                      <a:lnTo>
                        <a:pt x="427" y="203"/>
                      </a:lnTo>
                      <a:lnTo>
                        <a:pt x="493" y="323"/>
                      </a:lnTo>
                      <a:lnTo>
                        <a:pt x="493" y="400"/>
                      </a:lnTo>
                      <a:lnTo>
                        <a:pt x="505" y="460"/>
                      </a:lnTo>
                      <a:lnTo>
                        <a:pt x="541" y="562"/>
                      </a:lnTo>
                      <a:lnTo>
                        <a:pt x="643" y="735"/>
                      </a:lnTo>
                      <a:lnTo>
                        <a:pt x="715" y="855"/>
                      </a:lnTo>
                      <a:lnTo>
                        <a:pt x="792" y="956"/>
                      </a:lnTo>
                      <a:lnTo>
                        <a:pt x="894" y="1076"/>
                      </a:lnTo>
                      <a:lnTo>
                        <a:pt x="48" y="1094"/>
                      </a:lnTo>
                      <a:lnTo>
                        <a:pt x="102" y="980"/>
                      </a:lnTo>
                      <a:lnTo>
                        <a:pt x="126" y="896"/>
                      </a:lnTo>
                      <a:lnTo>
                        <a:pt x="138" y="747"/>
                      </a:lnTo>
                      <a:lnTo>
                        <a:pt x="132" y="496"/>
                      </a:lnTo>
                      <a:lnTo>
                        <a:pt x="108" y="311"/>
                      </a:lnTo>
                      <a:lnTo>
                        <a:pt x="72" y="179"/>
                      </a:lnTo>
                      <a:lnTo>
                        <a:pt x="0" y="60"/>
                      </a:lnTo>
                      <a:lnTo>
                        <a:pt x="36" y="0"/>
                      </a:lnTo>
                      <a:close/>
                    </a:path>
                  </a:pathLst>
                </a:custGeom>
                <a:solidFill>
                  <a:srgbClr val="FF5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606" name="Freeform 110"/>
                <p:cNvSpPr>
                  <a:spLocks/>
                </p:cNvSpPr>
                <p:nvPr/>
              </p:nvSpPr>
              <p:spPr bwMode="auto">
                <a:xfrm>
                  <a:off x="1905" y="2860"/>
                  <a:ext cx="96" cy="287"/>
                </a:xfrm>
                <a:custGeom>
                  <a:avLst/>
                  <a:gdLst>
                    <a:gd name="T0" fmla="*/ 0 w 191"/>
                    <a:gd name="T1" fmla="*/ 0 h 574"/>
                    <a:gd name="T2" fmla="*/ 71 w 191"/>
                    <a:gd name="T3" fmla="*/ 54 h 574"/>
                    <a:gd name="T4" fmla="*/ 109 w 191"/>
                    <a:gd name="T5" fmla="*/ 114 h 574"/>
                    <a:gd name="T6" fmla="*/ 133 w 191"/>
                    <a:gd name="T7" fmla="*/ 174 h 574"/>
                    <a:gd name="T8" fmla="*/ 155 w 191"/>
                    <a:gd name="T9" fmla="*/ 239 h 574"/>
                    <a:gd name="T10" fmla="*/ 179 w 191"/>
                    <a:gd name="T11" fmla="*/ 317 h 574"/>
                    <a:gd name="T12" fmla="*/ 191 w 191"/>
                    <a:gd name="T13" fmla="*/ 401 h 574"/>
                    <a:gd name="T14" fmla="*/ 191 w 191"/>
                    <a:gd name="T15" fmla="*/ 508 h 574"/>
                    <a:gd name="T16" fmla="*/ 179 w 191"/>
                    <a:gd name="T17" fmla="*/ 574 h 574"/>
                    <a:gd name="T18" fmla="*/ 161 w 191"/>
                    <a:gd name="T19" fmla="*/ 449 h 574"/>
                    <a:gd name="T20" fmla="*/ 145 w 191"/>
                    <a:gd name="T21" fmla="*/ 373 h 574"/>
                    <a:gd name="T22" fmla="*/ 119 w 191"/>
                    <a:gd name="T23" fmla="*/ 329 h 574"/>
                    <a:gd name="T24" fmla="*/ 85 w 191"/>
                    <a:gd name="T25" fmla="*/ 307 h 574"/>
                    <a:gd name="T26" fmla="*/ 103 w 191"/>
                    <a:gd name="T27" fmla="*/ 263 h 574"/>
                    <a:gd name="T28" fmla="*/ 109 w 191"/>
                    <a:gd name="T29" fmla="*/ 194 h 574"/>
                    <a:gd name="T30" fmla="*/ 83 w 191"/>
                    <a:gd name="T31" fmla="*/ 132 h 574"/>
                    <a:gd name="T32" fmla="*/ 47 w 191"/>
                    <a:gd name="T33" fmla="*/ 66 h 574"/>
                    <a:gd name="T34" fmla="*/ 0 w 191"/>
                    <a:gd name="T35"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1" h="574">
                      <a:moveTo>
                        <a:pt x="0" y="0"/>
                      </a:moveTo>
                      <a:lnTo>
                        <a:pt x="71" y="54"/>
                      </a:lnTo>
                      <a:lnTo>
                        <a:pt x="109" y="114"/>
                      </a:lnTo>
                      <a:lnTo>
                        <a:pt x="133" y="174"/>
                      </a:lnTo>
                      <a:lnTo>
                        <a:pt x="155" y="239"/>
                      </a:lnTo>
                      <a:lnTo>
                        <a:pt x="179" y="317"/>
                      </a:lnTo>
                      <a:lnTo>
                        <a:pt x="191" y="401"/>
                      </a:lnTo>
                      <a:lnTo>
                        <a:pt x="191" y="508"/>
                      </a:lnTo>
                      <a:lnTo>
                        <a:pt x="179" y="574"/>
                      </a:lnTo>
                      <a:lnTo>
                        <a:pt x="161" y="449"/>
                      </a:lnTo>
                      <a:lnTo>
                        <a:pt x="145" y="373"/>
                      </a:lnTo>
                      <a:lnTo>
                        <a:pt x="119" y="329"/>
                      </a:lnTo>
                      <a:lnTo>
                        <a:pt x="85" y="307"/>
                      </a:lnTo>
                      <a:lnTo>
                        <a:pt x="103" y="263"/>
                      </a:lnTo>
                      <a:lnTo>
                        <a:pt x="109" y="194"/>
                      </a:lnTo>
                      <a:lnTo>
                        <a:pt x="83" y="132"/>
                      </a:lnTo>
                      <a:lnTo>
                        <a:pt x="47" y="66"/>
                      </a:lnTo>
                      <a:lnTo>
                        <a:pt x="0" y="0"/>
                      </a:lnTo>
                      <a:close/>
                    </a:path>
                  </a:pathLst>
                </a:custGeom>
                <a:solidFill>
                  <a:srgbClr val="DF3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2607" name="Freeform 111"/>
              <p:cNvSpPr>
                <a:spLocks/>
              </p:cNvSpPr>
              <p:nvPr/>
            </p:nvSpPr>
            <p:spPr bwMode="auto">
              <a:xfrm>
                <a:off x="1753" y="3263"/>
                <a:ext cx="130" cy="106"/>
              </a:xfrm>
              <a:custGeom>
                <a:avLst/>
                <a:gdLst>
                  <a:gd name="T0" fmla="*/ 222 w 262"/>
                  <a:gd name="T1" fmla="*/ 36 h 213"/>
                  <a:gd name="T2" fmla="*/ 180 w 262"/>
                  <a:gd name="T3" fmla="*/ 0 h 213"/>
                  <a:gd name="T4" fmla="*/ 118 w 262"/>
                  <a:gd name="T5" fmla="*/ 16 h 213"/>
                  <a:gd name="T6" fmla="*/ 66 w 262"/>
                  <a:gd name="T7" fmla="*/ 36 h 213"/>
                  <a:gd name="T8" fmla="*/ 12 w 262"/>
                  <a:gd name="T9" fmla="*/ 58 h 213"/>
                  <a:gd name="T10" fmla="*/ 0 w 262"/>
                  <a:gd name="T11" fmla="*/ 78 h 213"/>
                  <a:gd name="T12" fmla="*/ 30 w 262"/>
                  <a:gd name="T13" fmla="*/ 106 h 213"/>
                  <a:gd name="T14" fmla="*/ 40 w 262"/>
                  <a:gd name="T15" fmla="*/ 142 h 213"/>
                  <a:gd name="T16" fmla="*/ 64 w 262"/>
                  <a:gd name="T17" fmla="*/ 168 h 213"/>
                  <a:gd name="T18" fmla="*/ 88 w 262"/>
                  <a:gd name="T19" fmla="*/ 184 h 213"/>
                  <a:gd name="T20" fmla="*/ 124 w 262"/>
                  <a:gd name="T21" fmla="*/ 195 h 213"/>
                  <a:gd name="T22" fmla="*/ 150 w 262"/>
                  <a:gd name="T23" fmla="*/ 213 h 213"/>
                  <a:gd name="T24" fmla="*/ 192 w 262"/>
                  <a:gd name="T25" fmla="*/ 213 h 213"/>
                  <a:gd name="T26" fmla="*/ 214 w 262"/>
                  <a:gd name="T27" fmla="*/ 213 h 213"/>
                  <a:gd name="T28" fmla="*/ 228 w 262"/>
                  <a:gd name="T29" fmla="*/ 195 h 213"/>
                  <a:gd name="T30" fmla="*/ 226 w 262"/>
                  <a:gd name="T31" fmla="*/ 166 h 213"/>
                  <a:gd name="T32" fmla="*/ 262 w 262"/>
                  <a:gd name="T33" fmla="*/ 168 h 213"/>
                  <a:gd name="T34" fmla="*/ 222 w 262"/>
                  <a:gd name="T35" fmla="*/ 154 h 213"/>
                  <a:gd name="T36" fmla="*/ 214 w 262"/>
                  <a:gd name="T37" fmla="*/ 118 h 213"/>
                  <a:gd name="T38" fmla="*/ 216 w 262"/>
                  <a:gd name="T39" fmla="*/ 94 h 213"/>
                  <a:gd name="T40" fmla="*/ 214 w 262"/>
                  <a:gd name="T41" fmla="*/ 76 h 213"/>
                  <a:gd name="T42" fmla="*/ 222 w 262"/>
                  <a:gd name="T43" fmla="*/ 36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2" h="213">
                    <a:moveTo>
                      <a:pt x="222" y="36"/>
                    </a:moveTo>
                    <a:lnTo>
                      <a:pt x="180" y="0"/>
                    </a:lnTo>
                    <a:lnTo>
                      <a:pt x="118" y="16"/>
                    </a:lnTo>
                    <a:lnTo>
                      <a:pt x="66" y="36"/>
                    </a:lnTo>
                    <a:lnTo>
                      <a:pt x="12" y="58"/>
                    </a:lnTo>
                    <a:lnTo>
                      <a:pt x="0" y="78"/>
                    </a:lnTo>
                    <a:lnTo>
                      <a:pt x="30" y="106"/>
                    </a:lnTo>
                    <a:lnTo>
                      <a:pt x="40" y="142"/>
                    </a:lnTo>
                    <a:lnTo>
                      <a:pt x="64" y="168"/>
                    </a:lnTo>
                    <a:lnTo>
                      <a:pt x="88" y="184"/>
                    </a:lnTo>
                    <a:lnTo>
                      <a:pt x="124" y="195"/>
                    </a:lnTo>
                    <a:lnTo>
                      <a:pt x="150" y="213"/>
                    </a:lnTo>
                    <a:lnTo>
                      <a:pt x="192" y="213"/>
                    </a:lnTo>
                    <a:lnTo>
                      <a:pt x="214" y="213"/>
                    </a:lnTo>
                    <a:lnTo>
                      <a:pt x="228" y="195"/>
                    </a:lnTo>
                    <a:lnTo>
                      <a:pt x="226" y="166"/>
                    </a:lnTo>
                    <a:lnTo>
                      <a:pt x="262" y="168"/>
                    </a:lnTo>
                    <a:lnTo>
                      <a:pt x="222" y="154"/>
                    </a:lnTo>
                    <a:lnTo>
                      <a:pt x="214" y="118"/>
                    </a:lnTo>
                    <a:lnTo>
                      <a:pt x="216" y="94"/>
                    </a:lnTo>
                    <a:lnTo>
                      <a:pt x="214" y="76"/>
                    </a:lnTo>
                    <a:lnTo>
                      <a:pt x="222" y="36"/>
                    </a:lnTo>
                    <a:close/>
                  </a:path>
                </a:pathLst>
              </a:custGeom>
              <a:solidFill>
                <a:srgbClr val="F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608" name="Freeform 112"/>
              <p:cNvSpPr>
                <a:spLocks/>
              </p:cNvSpPr>
              <p:nvPr/>
            </p:nvSpPr>
            <p:spPr bwMode="auto">
              <a:xfrm>
                <a:off x="1570" y="3417"/>
                <a:ext cx="63" cy="77"/>
              </a:xfrm>
              <a:custGeom>
                <a:avLst/>
                <a:gdLst>
                  <a:gd name="T0" fmla="*/ 126 w 126"/>
                  <a:gd name="T1" fmla="*/ 0 h 153"/>
                  <a:gd name="T2" fmla="*/ 30 w 126"/>
                  <a:gd name="T3" fmla="*/ 153 h 153"/>
                  <a:gd name="T4" fmla="*/ 0 w 126"/>
                  <a:gd name="T5" fmla="*/ 44 h 153"/>
                  <a:gd name="T6" fmla="*/ 126 w 126"/>
                  <a:gd name="T7" fmla="*/ 0 h 153"/>
                </a:gdLst>
                <a:ahLst/>
                <a:cxnLst>
                  <a:cxn ang="0">
                    <a:pos x="T0" y="T1"/>
                  </a:cxn>
                  <a:cxn ang="0">
                    <a:pos x="T2" y="T3"/>
                  </a:cxn>
                  <a:cxn ang="0">
                    <a:pos x="T4" y="T5"/>
                  </a:cxn>
                  <a:cxn ang="0">
                    <a:pos x="T6" y="T7"/>
                  </a:cxn>
                </a:cxnLst>
                <a:rect l="0" t="0" r="r" b="b"/>
                <a:pathLst>
                  <a:path w="126" h="153">
                    <a:moveTo>
                      <a:pt x="126" y="0"/>
                    </a:moveTo>
                    <a:lnTo>
                      <a:pt x="30" y="153"/>
                    </a:lnTo>
                    <a:lnTo>
                      <a:pt x="0" y="44"/>
                    </a:lnTo>
                    <a:lnTo>
                      <a:pt x="126" y="0"/>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2609" name="Group 113"/>
              <p:cNvGrpSpPr>
                <a:grpSpLocks/>
              </p:cNvGrpSpPr>
              <p:nvPr/>
            </p:nvGrpSpPr>
            <p:grpSpPr bwMode="auto">
              <a:xfrm>
                <a:off x="1307" y="2757"/>
                <a:ext cx="453" cy="760"/>
                <a:chOff x="1307" y="2757"/>
                <a:chExt cx="453" cy="760"/>
              </a:xfrm>
            </p:grpSpPr>
            <p:sp>
              <p:nvSpPr>
                <p:cNvPr id="362610" name="Freeform 114"/>
                <p:cNvSpPr>
                  <a:spLocks/>
                </p:cNvSpPr>
                <p:nvPr/>
              </p:nvSpPr>
              <p:spPr bwMode="auto">
                <a:xfrm>
                  <a:off x="1307" y="2757"/>
                  <a:ext cx="453" cy="754"/>
                </a:xfrm>
                <a:custGeom>
                  <a:avLst/>
                  <a:gdLst>
                    <a:gd name="T0" fmla="*/ 700 w 904"/>
                    <a:gd name="T1" fmla="*/ 18 h 1508"/>
                    <a:gd name="T2" fmla="*/ 575 w 904"/>
                    <a:gd name="T3" fmla="*/ 0 h 1508"/>
                    <a:gd name="T4" fmla="*/ 485 w 904"/>
                    <a:gd name="T5" fmla="*/ 6 h 1508"/>
                    <a:gd name="T6" fmla="*/ 383 w 904"/>
                    <a:gd name="T7" fmla="*/ 18 h 1508"/>
                    <a:gd name="T8" fmla="*/ 329 w 904"/>
                    <a:gd name="T9" fmla="*/ 30 h 1508"/>
                    <a:gd name="T10" fmla="*/ 299 w 904"/>
                    <a:gd name="T11" fmla="*/ 66 h 1508"/>
                    <a:gd name="T12" fmla="*/ 263 w 904"/>
                    <a:gd name="T13" fmla="*/ 60 h 1508"/>
                    <a:gd name="T14" fmla="*/ 209 w 904"/>
                    <a:gd name="T15" fmla="*/ 102 h 1508"/>
                    <a:gd name="T16" fmla="*/ 167 w 904"/>
                    <a:gd name="T17" fmla="*/ 150 h 1508"/>
                    <a:gd name="T18" fmla="*/ 138 w 904"/>
                    <a:gd name="T19" fmla="*/ 197 h 1508"/>
                    <a:gd name="T20" fmla="*/ 102 w 904"/>
                    <a:gd name="T21" fmla="*/ 257 h 1508"/>
                    <a:gd name="T22" fmla="*/ 84 w 904"/>
                    <a:gd name="T23" fmla="*/ 323 h 1508"/>
                    <a:gd name="T24" fmla="*/ 66 w 904"/>
                    <a:gd name="T25" fmla="*/ 436 h 1508"/>
                    <a:gd name="T26" fmla="*/ 54 w 904"/>
                    <a:gd name="T27" fmla="*/ 514 h 1508"/>
                    <a:gd name="T28" fmla="*/ 54 w 904"/>
                    <a:gd name="T29" fmla="*/ 640 h 1508"/>
                    <a:gd name="T30" fmla="*/ 78 w 904"/>
                    <a:gd name="T31" fmla="*/ 723 h 1508"/>
                    <a:gd name="T32" fmla="*/ 72 w 904"/>
                    <a:gd name="T33" fmla="*/ 783 h 1508"/>
                    <a:gd name="T34" fmla="*/ 54 w 904"/>
                    <a:gd name="T35" fmla="*/ 939 h 1508"/>
                    <a:gd name="T36" fmla="*/ 36 w 904"/>
                    <a:gd name="T37" fmla="*/ 1004 h 1508"/>
                    <a:gd name="T38" fmla="*/ 30 w 904"/>
                    <a:gd name="T39" fmla="*/ 1076 h 1508"/>
                    <a:gd name="T40" fmla="*/ 12 w 904"/>
                    <a:gd name="T41" fmla="*/ 1124 h 1508"/>
                    <a:gd name="T42" fmla="*/ 0 w 904"/>
                    <a:gd name="T43" fmla="*/ 1178 h 1508"/>
                    <a:gd name="T44" fmla="*/ 6 w 904"/>
                    <a:gd name="T45" fmla="*/ 1237 h 1508"/>
                    <a:gd name="T46" fmla="*/ 30 w 904"/>
                    <a:gd name="T47" fmla="*/ 1291 h 1508"/>
                    <a:gd name="T48" fmla="*/ 78 w 904"/>
                    <a:gd name="T49" fmla="*/ 1339 h 1508"/>
                    <a:gd name="T50" fmla="*/ 162 w 904"/>
                    <a:gd name="T51" fmla="*/ 1417 h 1508"/>
                    <a:gd name="T52" fmla="*/ 209 w 904"/>
                    <a:gd name="T53" fmla="*/ 1435 h 1508"/>
                    <a:gd name="T54" fmla="*/ 269 w 904"/>
                    <a:gd name="T55" fmla="*/ 1453 h 1508"/>
                    <a:gd name="T56" fmla="*/ 317 w 904"/>
                    <a:gd name="T57" fmla="*/ 1472 h 1508"/>
                    <a:gd name="T58" fmla="*/ 359 w 904"/>
                    <a:gd name="T59" fmla="*/ 1496 h 1508"/>
                    <a:gd name="T60" fmla="*/ 557 w 904"/>
                    <a:gd name="T61" fmla="*/ 1508 h 1508"/>
                    <a:gd name="T62" fmla="*/ 689 w 904"/>
                    <a:gd name="T63" fmla="*/ 1333 h 1508"/>
                    <a:gd name="T64" fmla="*/ 736 w 904"/>
                    <a:gd name="T65" fmla="*/ 1172 h 1508"/>
                    <a:gd name="T66" fmla="*/ 904 w 904"/>
                    <a:gd name="T67" fmla="*/ 1172 h 1508"/>
                    <a:gd name="T68" fmla="*/ 892 w 904"/>
                    <a:gd name="T69" fmla="*/ 939 h 1508"/>
                    <a:gd name="T70" fmla="*/ 862 w 904"/>
                    <a:gd name="T71" fmla="*/ 676 h 1508"/>
                    <a:gd name="T72" fmla="*/ 808 w 904"/>
                    <a:gd name="T73" fmla="*/ 347 h 1508"/>
                    <a:gd name="T74" fmla="*/ 778 w 904"/>
                    <a:gd name="T75" fmla="*/ 197 h 1508"/>
                    <a:gd name="T76" fmla="*/ 700 w 904"/>
                    <a:gd name="T77" fmla="*/ 18 h 1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04" h="1508">
                      <a:moveTo>
                        <a:pt x="700" y="18"/>
                      </a:moveTo>
                      <a:lnTo>
                        <a:pt x="575" y="0"/>
                      </a:lnTo>
                      <a:lnTo>
                        <a:pt x="485" y="6"/>
                      </a:lnTo>
                      <a:lnTo>
                        <a:pt x="383" y="18"/>
                      </a:lnTo>
                      <a:lnTo>
                        <a:pt x="329" y="30"/>
                      </a:lnTo>
                      <a:lnTo>
                        <a:pt x="299" y="66"/>
                      </a:lnTo>
                      <a:lnTo>
                        <a:pt x="263" y="60"/>
                      </a:lnTo>
                      <a:lnTo>
                        <a:pt x="209" y="102"/>
                      </a:lnTo>
                      <a:lnTo>
                        <a:pt x="167" y="150"/>
                      </a:lnTo>
                      <a:lnTo>
                        <a:pt x="138" y="197"/>
                      </a:lnTo>
                      <a:lnTo>
                        <a:pt x="102" y="257"/>
                      </a:lnTo>
                      <a:lnTo>
                        <a:pt x="84" y="323"/>
                      </a:lnTo>
                      <a:lnTo>
                        <a:pt x="66" y="436"/>
                      </a:lnTo>
                      <a:lnTo>
                        <a:pt x="54" y="514"/>
                      </a:lnTo>
                      <a:lnTo>
                        <a:pt x="54" y="640"/>
                      </a:lnTo>
                      <a:lnTo>
                        <a:pt x="78" y="723"/>
                      </a:lnTo>
                      <a:lnTo>
                        <a:pt x="72" y="783"/>
                      </a:lnTo>
                      <a:lnTo>
                        <a:pt x="54" y="939"/>
                      </a:lnTo>
                      <a:lnTo>
                        <a:pt x="36" y="1004"/>
                      </a:lnTo>
                      <a:lnTo>
                        <a:pt x="30" y="1076"/>
                      </a:lnTo>
                      <a:lnTo>
                        <a:pt x="12" y="1124"/>
                      </a:lnTo>
                      <a:lnTo>
                        <a:pt x="0" y="1178"/>
                      </a:lnTo>
                      <a:lnTo>
                        <a:pt x="6" y="1237"/>
                      </a:lnTo>
                      <a:lnTo>
                        <a:pt x="30" y="1291"/>
                      </a:lnTo>
                      <a:lnTo>
                        <a:pt x="78" y="1339"/>
                      </a:lnTo>
                      <a:lnTo>
                        <a:pt x="162" y="1417"/>
                      </a:lnTo>
                      <a:lnTo>
                        <a:pt x="209" y="1435"/>
                      </a:lnTo>
                      <a:lnTo>
                        <a:pt x="269" y="1453"/>
                      </a:lnTo>
                      <a:lnTo>
                        <a:pt x="317" y="1472"/>
                      </a:lnTo>
                      <a:lnTo>
                        <a:pt x="359" y="1496"/>
                      </a:lnTo>
                      <a:lnTo>
                        <a:pt x="557" y="1508"/>
                      </a:lnTo>
                      <a:lnTo>
                        <a:pt x="689" y="1333"/>
                      </a:lnTo>
                      <a:lnTo>
                        <a:pt x="736" y="1172"/>
                      </a:lnTo>
                      <a:lnTo>
                        <a:pt x="904" y="1172"/>
                      </a:lnTo>
                      <a:lnTo>
                        <a:pt x="892" y="939"/>
                      </a:lnTo>
                      <a:lnTo>
                        <a:pt x="862" y="676"/>
                      </a:lnTo>
                      <a:lnTo>
                        <a:pt x="808" y="347"/>
                      </a:lnTo>
                      <a:lnTo>
                        <a:pt x="778" y="197"/>
                      </a:lnTo>
                      <a:lnTo>
                        <a:pt x="700" y="18"/>
                      </a:lnTo>
                      <a:close/>
                    </a:path>
                  </a:pathLst>
                </a:custGeom>
                <a:solidFill>
                  <a:srgbClr val="FF5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611" name="Freeform 115"/>
                <p:cNvSpPr>
                  <a:spLocks/>
                </p:cNvSpPr>
                <p:nvPr/>
              </p:nvSpPr>
              <p:spPr bwMode="auto">
                <a:xfrm>
                  <a:off x="1447" y="3266"/>
                  <a:ext cx="204" cy="251"/>
                </a:xfrm>
                <a:custGeom>
                  <a:avLst/>
                  <a:gdLst>
                    <a:gd name="T0" fmla="*/ 384 w 408"/>
                    <a:gd name="T1" fmla="*/ 24 h 502"/>
                    <a:gd name="T2" fmla="*/ 238 w 408"/>
                    <a:gd name="T3" fmla="*/ 12 h 502"/>
                    <a:gd name="T4" fmla="*/ 84 w 408"/>
                    <a:gd name="T5" fmla="*/ 0 h 502"/>
                    <a:gd name="T6" fmla="*/ 58 w 408"/>
                    <a:gd name="T7" fmla="*/ 36 h 502"/>
                    <a:gd name="T8" fmla="*/ 46 w 408"/>
                    <a:gd name="T9" fmla="*/ 64 h 502"/>
                    <a:gd name="T10" fmla="*/ 28 w 408"/>
                    <a:gd name="T11" fmla="*/ 100 h 502"/>
                    <a:gd name="T12" fmla="*/ 12 w 408"/>
                    <a:gd name="T13" fmla="*/ 154 h 502"/>
                    <a:gd name="T14" fmla="*/ 4 w 408"/>
                    <a:gd name="T15" fmla="*/ 201 h 502"/>
                    <a:gd name="T16" fmla="*/ 0 w 408"/>
                    <a:gd name="T17" fmla="*/ 245 h 502"/>
                    <a:gd name="T18" fmla="*/ 6 w 408"/>
                    <a:gd name="T19" fmla="*/ 299 h 502"/>
                    <a:gd name="T20" fmla="*/ 24 w 408"/>
                    <a:gd name="T21" fmla="*/ 369 h 502"/>
                    <a:gd name="T22" fmla="*/ 42 w 408"/>
                    <a:gd name="T23" fmla="*/ 425 h 502"/>
                    <a:gd name="T24" fmla="*/ 46 w 408"/>
                    <a:gd name="T25" fmla="*/ 474 h 502"/>
                    <a:gd name="T26" fmla="*/ 292 w 408"/>
                    <a:gd name="T27" fmla="*/ 502 h 502"/>
                    <a:gd name="T28" fmla="*/ 396 w 408"/>
                    <a:gd name="T29" fmla="*/ 327 h 502"/>
                    <a:gd name="T30" fmla="*/ 408 w 408"/>
                    <a:gd name="T31" fmla="*/ 281 h 502"/>
                    <a:gd name="T32" fmla="*/ 384 w 408"/>
                    <a:gd name="T33" fmla="*/ 24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8" h="502">
                      <a:moveTo>
                        <a:pt x="384" y="24"/>
                      </a:moveTo>
                      <a:lnTo>
                        <a:pt x="238" y="12"/>
                      </a:lnTo>
                      <a:lnTo>
                        <a:pt x="84" y="0"/>
                      </a:lnTo>
                      <a:lnTo>
                        <a:pt x="58" y="36"/>
                      </a:lnTo>
                      <a:lnTo>
                        <a:pt x="46" y="64"/>
                      </a:lnTo>
                      <a:lnTo>
                        <a:pt x="28" y="100"/>
                      </a:lnTo>
                      <a:lnTo>
                        <a:pt x="12" y="154"/>
                      </a:lnTo>
                      <a:lnTo>
                        <a:pt x="4" y="201"/>
                      </a:lnTo>
                      <a:lnTo>
                        <a:pt x="0" y="245"/>
                      </a:lnTo>
                      <a:lnTo>
                        <a:pt x="6" y="299"/>
                      </a:lnTo>
                      <a:lnTo>
                        <a:pt x="24" y="369"/>
                      </a:lnTo>
                      <a:lnTo>
                        <a:pt x="42" y="425"/>
                      </a:lnTo>
                      <a:lnTo>
                        <a:pt x="46" y="474"/>
                      </a:lnTo>
                      <a:lnTo>
                        <a:pt x="292" y="502"/>
                      </a:lnTo>
                      <a:lnTo>
                        <a:pt x="396" y="327"/>
                      </a:lnTo>
                      <a:lnTo>
                        <a:pt x="408" y="281"/>
                      </a:lnTo>
                      <a:lnTo>
                        <a:pt x="384" y="24"/>
                      </a:lnTo>
                      <a:close/>
                    </a:path>
                  </a:pathLst>
                </a:custGeom>
                <a:solidFill>
                  <a:srgbClr val="DF1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612" name="Freeform 116"/>
                <p:cNvSpPr>
                  <a:spLocks/>
                </p:cNvSpPr>
                <p:nvPr/>
              </p:nvSpPr>
              <p:spPr bwMode="auto">
                <a:xfrm>
                  <a:off x="1355" y="2807"/>
                  <a:ext cx="192" cy="482"/>
                </a:xfrm>
                <a:custGeom>
                  <a:avLst/>
                  <a:gdLst>
                    <a:gd name="T0" fmla="*/ 239 w 383"/>
                    <a:gd name="T1" fmla="*/ 0 h 962"/>
                    <a:gd name="T2" fmla="*/ 311 w 383"/>
                    <a:gd name="T3" fmla="*/ 119 h 962"/>
                    <a:gd name="T4" fmla="*/ 353 w 383"/>
                    <a:gd name="T5" fmla="*/ 245 h 962"/>
                    <a:gd name="T6" fmla="*/ 377 w 383"/>
                    <a:gd name="T7" fmla="*/ 394 h 962"/>
                    <a:gd name="T8" fmla="*/ 383 w 383"/>
                    <a:gd name="T9" fmla="*/ 562 h 962"/>
                    <a:gd name="T10" fmla="*/ 377 w 383"/>
                    <a:gd name="T11" fmla="*/ 759 h 962"/>
                    <a:gd name="T12" fmla="*/ 359 w 383"/>
                    <a:gd name="T13" fmla="*/ 842 h 962"/>
                    <a:gd name="T14" fmla="*/ 263 w 383"/>
                    <a:gd name="T15" fmla="*/ 914 h 962"/>
                    <a:gd name="T16" fmla="*/ 215 w 383"/>
                    <a:gd name="T17" fmla="*/ 884 h 962"/>
                    <a:gd name="T18" fmla="*/ 167 w 383"/>
                    <a:gd name="T19" fmla="*/ 872 h 962"/>
                    <a:gd name="T20" fmla="*/ 125 w 383"/>
                    <a:gd name="T21" fmla="*/ 884 h 962"/>
                    <a:gd name="T22" fmla="*/ 95 w 383"/>
                    <a:gd name="T23" fmla="*/ 926 h 962"/>
                    <a:gd name="T24" fmla="*/ 42 w 383"/>
                    <a:gd name="T25" fmla="*/ 950 h 962"/>
                    <a:gd name="T26" fmla="*/ 0 w 383"/>
                    <a:gd name="T27" fmla="*/ 962 h 962"/>
                    <a:gd name="T28" fmla="*/ 66 w 383"/>
                    <a:gd name="T29" fmla="*/ 902 h 962"/>
                    <a:gd name="T30" fmla="*/ 107 w 383"/>
                    <a:gd name="T31" fmla="*/ 884 h 962"/>
                    <a:gd name="T32" fmla="*/ 137 w 383"/>
                    <a:gd name="T33" fmla="*/ 854 h 962"/>
                    <a:gd name="T34" fmla="*/ 173 w 383"/>
                    <a:gd name="T35" fmla="*/ 854 h 962"/>
                    <a:gd name="T36" fmla="*/ 215 w 383"/>
                    <a:gd name="T37" fmla="*/ 813 h 962"/>
                    <a:gd name="T38" fmla="*/ 173 w 383"/>
                    <a:gd name="T39" fmla="*/ 765 h 962"/>
                    <a:gd name="T40" fmla="*/ 233 w 383"/>
                    <a:gd name="T41" fmla="*/ 777 h 962"/>
                    <a:gd name="T42" fmla="*/ 191 w 383"/>
                    <a:gd name="T43" fmla="*/ 639 h 962"/>
                    <a:gd name="T44" fmla="*/ 155 w 383"/>
                    <a:gd name="T45" fmla="*/ 526 h 962"/>
                    <a:gd name="T46" fmla="*/ 143 w 383"/>
                    <a:gd name="T47" fmla="*/ 446 h 962"/>
                    <a:gd name="T48" fmla="*/ 161 w 383"/>
                    <a:gd name="T49" fmla="*/ 328 h 962"/>
                    <a:gd name="T50" fmla="*/ 191 w 383"/>
                    <a:gd name="T51" fmla="*/ 460 h 962"/>
                    <a:gd name="T52" fmla="*/ 251 w 383"/>
                    <a:gd name="T53" fmla="*/ 609 h 962"/>
                    <a:gd name="T54" fmla="*/ 323 w 383"/>
                    <a:gd name="T55" fmla="*/ 771 h 962"/>
                    <a:gd name="T56" fmla="*/ 323 w 383"/>
                    <a:gd name="T57" fmla="*/ 550 h 962"/>
                    <a:gd name="T58" fmla="*/ 311 w 383"/>
                    <a:gd name="T59" fmla="*/ 400 h 962"/>
                    <a:gd name="T60" fmla="*/ 293 w 383"/>
                    <a:gd name="T61" fmla="*/ 179 h 962"/>
                    <a:gd name="T62" fmla="*/ 239 w 383"/>
                    <a:gd name="T63" fmla="*/ 0 h 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3" h="962">
                      <a:moveTo>
                        <a:pt x="239" y="0"/>
                      </a:moveTo>
                      <a:lnTo>
                        <a:pt x="311" y="119"/>
                      </a:lnTo>
                      <a:lnTo>
                        <a:pt x="353" y="245"/>
                      </a:lnTo>
                      <a:lnTo>
                        <a:pt x="377" y="394"/>
                      </a:lnTo>
                      <a:lnTo>
                        <a:pt x="383" y="562"/>
                      </a:lnTo>
                      <a:lnTo>
                        <a:pt x="377" y="759"/>
                      </a:lnTo>
                      <a:lnTo>
                        <a:pt x="359" y="842"/>
                      </a:lnTo>
                      <a:lnTo>
                        <a:pt x="263" y="914"/>
                      </a:lnTo>
                      <a:lnTo>
                        <a:pt x="215" y="884"/>
                      </a:lnTo>
                      <a:lnTo>
                        <a:pt x="167" y="872"/>
                      </a:lnTo>
                      <a:lnTo>
                        <a:pt x="125" y="884"/>
                      </a:lnTo>
                      <a:lnTo>
                        <a:pt x="95" y="926"/>
                      </a:lnTo>
                      <a:lnTo>
                        <a:pt x="42" y="950"/>
                      </a:lnTo>
                      <a:lnTo>
                        <a:pt x="0" y="962"/>
                      </a:lnTo>
                      <a:lnTo>
                        <a:pt x="66" y="902"/>
                      </a:lnTo>
                      <a:lnTo>
                        <a:pt x="107" y="884"/>
                      </a:lnTo>
                      <a:lnTo>
                        <a:pt x="137" y="854"/>
                      </a:lnTo>
                      <a:lnTo>
                        <a:pt x="173" y="854"/>
                      </a:lnTo>
                      <a:lnTo>
                        <a:pt x="215" y="813"/>
                      </a:lnTo>
                      <a:lnTo>
                        <a:pt x="173" y="765"/>
                      </a:lnTo>
                      <a:lnTo>
                        <a:pt x="233" y="777"/>
                      </a:lnTo>
                      <a:lnTo>
                        <a:pt x="191" y="639"/>
                      </a:lnTo>
                      <a:lnTo>
                        <a:pt x="155" y="526"/>
                      </a:lnTo>
                      <a:lnTo>
                        <a:pt x="143" y="446"/>
                      </a:lnTo>
                      <a:lnTo>
                        <a:pt x="161" y="328"/>
                      </a:lnTo>
                      <a:lnTo>
                        <a:pt x="191" y="460"/>
                      </a:lnTo>
                      <a:lnTo>
                        <a:pt x="251" y="609"/>
                      </a:lnTo>
                      <a:lnTo>
                        <a:pt x="323" y="771"/>
                      </a:lnTo>
                      <a:lnTo>
                        <a:pt x="323" y="550"/>
                      </a:lnTo>
                      <a:lnTo>
                        <a:pt x="311" y="400"/>
                      </a:lnTo>
                      <a:lnTo>
                        <a:pt x="293" y="179"/>
                      </a:lnTo>
                      <a:lnTo>
                        <a:pt x="239" y="0"/>
                      </a:lnTo>
                      <a:close/>
                    </a:path>
                  </a:pathLst>
                </a:custGeom>
                <a:solidFill>
                  <a:srgbClr val="DF3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2613" name="Freeform 117"/>
              <p:cNvSpPr>
                <a:spLocks/>
              </p:cNvSpPr>
              <p:nvPr/>
            </p:nvSpPr>
            <p:spPr bwMode="auto">
              <a:xfrm>
                <a:off x="1836" y="3073"/>
                <a:ext cx="558" cy="305"/>
              </a:xfrm>
              <a:custGeom>
                <a:avLst/>
                <a:gdLst>
                  <a:gd name="T0" fmla="*/ 0 w 1116"/>
                  <a:gd name="T1" fmla="*/ 496 h 609"/>
                  <a:gd name="T2" fmla="*/ 431 w 1116"/>
                  <a:gd name="T3" fmla="*/ 0 h 609"/>
                  <a:gd name="T4" fmla="*/ 1116 w 1116"/>
                  <a:gd name="T5" fmla="*/ 189 h 609"/>
                  <a:gd name="T6" fmla="*/ 834 w 1116"/>
                  <a:gd name="T7" fmla="*/ 544 h 609"/>
                  <a:gd name="T8" fmla="*/ 659 w 1116"/>
                  <a:gd name="T9" fmla="*/ 583 h 609"/>
                  <a:gd name="T10" fmla="*/ 479 w 1116"/>
                  <a:gd name="T11" fmla="*/ 609 h 609"/>
                  <a:gd name="T12" fmla="*/ 90 w 1116"/>
                  <a:gd name="T13" fmla="*/ 585 h 609"/>
                  <a:gd name="T14" fmla="*/ 0 w 1116"/>
                  <a:gd name="T15" fmla="*/ 496 h 6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6" h="609">
                    <a:moveTo>
                      <a:pt x="0" y="496"/>
                    </a:moveTo>
                    <a:lnTo>
                      <a:pt x="431" y="0"/>
                    </a:lnTo>
                    <a:lnTo>
                      <a:pt x="1116" y="189"/>
                    </a:lnTo>
                    <a:lnTo>
                      <a:pt x="834" y="544"/>
                    </a:lnTo>
                    <a:lnTo>
                      <a:pt x="659" y="583"/>
                    </a:lnTo>
                    <a:lnTo>
                      <a:pt x="479" y="609"/>
                    </a:lnTo>
                    <a:lnTo>
                      <a:pt x="90" y="585"/>
                    </a:lnTo>
                    <a:lnTo>
                      <a:pt x="0" y="496"/>
                    </a:lnTo>
                    <a:close/>
                  </a:path>
                </a:pathLst>
              </a:cu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614" name="Freeform 118"/>
              <p:cNvSpPr>
                <a:spLocks/>
              </p:cNvSpPr>
              <p:nvPr/>
            </p:nvSpPr>
            <p:spPr bwMode="auto">
              <a:xfrm>
                <a:off x="1561" y="3253"/>
                <a:ext cx="477" cy="200"/>
              </a:xfrm>
              <a:custGeom>
                <a:avLst/>
                <a:gdLst>
                  <a:gd name="T0" fmla="*/ 52 w 954"/>
                  <a:gd name="T1" fmla="*/ 98 h 401"/>
                  <a:gd name="T2" fmla="*/ 407 w 954"/>
                  <a:gd name="T3" fmla="*/ 50 h 401"/>
                  <a:gd name="T4" fmla="*/ 483 w 954"/>
                  <a:gd name="T5" fmla="*/ 20 h 401"/>
                  <a:gd name="T6" fmla="*/ 521 w 954"/>
                  <a:gd name="T7" fmla="*/ 6 h 401"/>
                  <a:gd name="T8" fmla="*/ 561 w 954"/>
                  <a:gd name="T9" fmla="*/ 0 h 401"/>
                  <a:gd name="T10" fmla="*/ 615 w 954"/>
                  <a:gd name="T11" fmla="*/ 8 h 401"/>
                  <a:gd name="T12" fmla="*/ 675 w 954"/>
                  <a:gd name="T13" fmla="*/ 20 h 401"/>
                  <a:gd name="T14" fmla="*/ 718 w 954"/>
                  <a:gd name="T15" fmla="*/ 26 h 401"/>
                  <a:gd name="T16" fmla="*/ 804 w 954"/>
                  <a:gd name="T17" fmla="*/ 36 h 401"/>
                  <a:gd name="T18" fmla="*/ 846 w 954"/>
                  <a:gd name="T19" fmla="*/ 38 h 401"/>
                  <a:gd name="T20" fmla="*/ 880 w 954"/>
                  <a:gd name="T21" fmla="*/ 44 h 401"/>
                  <a:gd name="T22" fmla="*/ 916 w 954"/>
                  <a:gd name="T23" fmla="*/ 50 h 401"/>
                  <a:gd name="T24" fmla="*/ 946 w 954"/>
                  <a:gd name="T25" fmla="*/ 62 h 401"/>
                  <a:gd name="T26" fmla="*/ 954 w 954"/>
                  <a:gd name="T27" fmla="*/ 78 h 401"/>
                  <a:gd name="T28" fmla="*/ 940 w 954"/>
                  <a:gd name="T29" fmla="*/ 92 h 401"/>
                  <a:gd name="T30" fmla="*/ 880 w 954"/>
                  <a:gd name="T31" fmla="*/ 96 h 401"/>
                  <a:gd name="T32" fmla="*/ 856 w 954"/>
                  <a:gd name="T33" fmla="*/ 98 h 401"/>
                  <a:gd name="T34" fmla="*/ 852 w 954"/>
                  <a:gd name="T35" fmla="*/ 140 h 401"/>
                  <a:gd name="T36" fmla="*/ 838 w 954"/>
                  <a:gd name="T37" fmla="*/ 156 h 401"/>
                  <a:gd name="T38" fmla="*/ 828 w 954"/>
                  <a:gd name="T39" fmla="*/ 158 h 401"/>
                  <a:gd name="T40" fmla="*/ 820 w 954"/>
                  <a:gd name="T41" fmla="*/ 186 h 401"/>
                  <a:gd name="T42" fmla="*/ 802 w 954"/>
                  <a:gd name="T43" fmla="*/ 206 h 401"/>
                  <a:gd name="T44" fmla="*/ 780 w 954"/>
                  <a:gd name="T45" fmla="*/ 215 h 401"/>
                  <a:gd name="T46" fmla="*/ 766 w 954"/>
                  <a:gd name="T47" fmla="*/ 233 h 401"/>
                  <a:gd name="T48" fmla="*/ 748 w 954"/>
                  <a:gd name="T49" fmla="*/ 241 h 401"/>
                  <a:gd name="T50" fmla="*/ 693 w 954"/>
                  <a:gd name="T51" fmla="*/ 271 h 401"/>
                  <a:gd name="T52" fmla="*/ 663 w 954"/>
                  <a:gd name="T53" fmla="*/ 283 h 401"/>
                  <a:gd name="T54" fmla="*/ 575 w 954"/>
                  <a:gd name="T55" fmla="*/ 287 h 401"/>
                  <a:gd name="T56" fmla="*/ 509 w 954"/>
                  <a:gd name="T57" fmla="*/ 281 h 401"/>
                  <a:gd name="T58" fmla="*/ 471 w 954"/>
                  <a:gd name="T59" fmla="*/ 263 h 401"/>
                  <a:gd name="T60" fmla="*/ 453 w 954"/>
                  <a:gd name="T61" fmla="*/ 257 h 401"/>
                  <a:gd name="T62" fmla="*/ 419 w 954"/>
                  <a:gd name="T63" fmla="*/ 263 h 401"/>
                  <a:gd name="T64" fmla="*/ 363 w 954"/>
                  <a:gd name="T65" fmla="*/ 269 h 401"/>
                  <a:gd name="T66" fmla="*/ 315 w 954"/>
                  <a:gd name="T67" fmla="*/ 277 h 401"/>
                  <a:gd name="T68" fmla="*/ 114 w 954"/>
                  <a:gd name="T69" fmla="*/ 353 h 401"/>
                  <a:gd name="T70" fmla="*/ 28 w 954"/>
                  <a:gd name="T71" fmla="*/ 401 h 401"/>
                  <a:gd name="T72" fmla="*/ 4 w 954"/>
                  <a:gd name="T73" fmla="*/ 317 h 401"/>
                  <a:gd name="T74" fmla="*/ 0 w 954"/>
                  <a:gd name="T75" fmla="*/ 265 h 401"/>
                  <a:gd name="T76" fmla="*/ 0 w 954"/>
                  <a:gd name="T77" fmla="*/ 223 h 401"/>
                  <a:gd name="T78" fmla="*/ 16 w 954"/>
                  <a:gd name="T79" fmla="*/ 168 h 401"/>
                  <a:gd name="T80" fmla="*/ 52 w 954"/>
                  <a:gd name="T81" fmla="*/ 9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4" h="401">
                    <a:moveTo>
                      <a:pt x="52" y="98"/>
                    </a:moveTo>
                    <a:lnTo>
                      <a:pt x="407" y="50"/>
                    </a:lnTo>
                    <a:lnTo>
                      <a:pt x="483" y="20"/>
                    </a:lnTo>
                    <a:lnTo>
                      <a:pt x="521" y="6"/>
                    </a:lnTo>
                    <a:lnTo>
                      <a:pt x="561" y="0"/>
                    </a:lnTo>
                    <a:lnTo>
                      <a:pt x="615" y="8"/>
                    </a:lnTo>
                    <a:lnTo>
                      <a:pt x="675" y="20"/>
                    </a:lnTo>
                    <a:lnTo>
                      <a:pt x="718" y="26"/>
                    </a:lnTo>
                    <a:lnTo>
                      <a:pt x="804" y="36"/>
                    </a:lnTo>
                    <a:lnTo>
                      <a:pt x="846" y="38"/>
                    </a:lnTo>
                    <a:lnTo>
                      <a:pt x="880" y="44"/>
                    </a:lnTo>
                    <a:lnTo>
                      <a:pt x="916" y="50"/>
                    </a:lnTo>
                    <a:lnTo>
                      <a:pt x="946" y="62"/>
                    </a:lnTo>
                    <a:lnTo>
                      <a:pt x="954" y="78"/>
                    </a:lnTo>
                    <a:lnTo>
                      <a:pt x="940" y="92"/>
                    </a:lnTo>
                    <a:lnTo>
                      <a:pt x="880" y="96"/>
                    </a:lnTo>
                    <a:lnTo>
                      <a:pt x="856" y="98"/>
                    </a:lnTo>
                    <a:lnTo>
                      <a:pt x="852" y="140"/>
                    </a:lnTo>
                    <a:lnTo>
                      <a:pt x="838" y="156"/>
                    </a:lnTo>
                    <a:lnTo>
                      <a:pt x="828" y="158"/>
                    </a:lnTo>
                    <a:lnTo>
                      <a:pt x="820" y="186"/>
                    </a:lnTo>
                    <a:lnTo>
                      <a:pt x="802" y="206"/>
                    </a:lnTo>
                    <a:lnTo>
                      <a:pt x="780" y="215"/>
                    </a:lnTo>
                    <a:lnTo>
                      <a:pt x="766" y="233"/>
                    </a:lnTo>
                    <a:lnTo>
                      <a:pt x="748" y="241"/>
                    </a:lnTo>
                    <a:lnTo>
                      <a:pt x="693" y="271"/>
                    </a:lnTo>
                    <a:lnTo>
                      <a:pt x="663" y="283"/>
                    </a:lnTo>
                    <a:lnTo>
                      <a:pt x="575" y="287"/>
                    </a:lnTo>
                    <a:lnTo>
                      <a:pt x="509" y="281"/>
                    </a:lnTo>
                    <a:lnTo>
                      <a:pt x="471" y="263"/>
                    </a:lnTo>
                    <a:lnTo>
                      <a:pt x="453" y="257"/>
                    </a:lnTo>
                    <a:lnTo>
                      <a:pt x="419" y="263"/>
                    </a:lnTo>
                    <a:lnTo>
                      <a:pt x="363" y="269"/>
                    </a:lnTo>
                    <a:lnTo>
                      <a:pt x="315" y="277"/>
                    </a:lnTo>
                    <a:lnTo>
                      <a:pt x="114" y="353"/>
                    </a:lnTo>
                    <a:lnTo>
                      <a:pt x="28" y="401"/>
                    </a:lnTo>
                    <a:lnTo>
                      <a:pt x="4" y="317"/>
                    </a:lnTo>
                    <a:lnTo>
                      <a:pt x="0" y="265"/>
                    </a:lnTo>
                    <a:lnTo>
                      <a:pt x="0" y="223"/>
                    </a:lnTo>
                    <a:lnTo>
                      <a:pt x="16" y="168"/>
                    </a:lnTo>
                    <a:lnTo>
                      <a:pt x="52" y="98"/>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2615" name="Group 119"/>
              <p:cNvGrpSpPr>
                <a:grpSpLocks/>
              </p:cNvGrpSpPr>
              <p:nvPr/>
            </p:nvGrpSpPr>
            <p:grpSpPr bwMode="auto">
              <a:xfrm>
                <a:off x="1469" y="2245"/>
                <a:ext cx="525" cy="703"/>
                <a:chOff x="1469" y="2245"/>
                <a:chExt cx="525" cy="703"/>
              </a:xfrm>
            </p:grpSpPr>
            <p:grpSp>
              <p:nvGrpSpPr>
                <p:cNvPr id="362616" name="Group 120"/>
                <p:cNvGrpSpPr>
                  <a:grpSpLocks/>
                </p:cNvGrpSpPr>
                <p:nvPr/>
              </p:nvGrpSpPr>
              <p:grpSpPr bwMode="auto">
                <a:xfrm>
                  <a:off x="1941" y="2435"/>
                  <a:ext cx="46" cy="126"/>
                  <a:chOff x="1941" y="2435"/>
                  <a:chExt cx="46" cy="126"/>
                </a:xfrm>
              </p:grpSpPr>
              <p:sp>
                <p:nvSpPr>
                  <p:cNvPr id="362617" name="Oval 121"/>
                  <p:cNvSpPr>
                    <a:spLocks noChangeArrowheads="1"/>
                  </p:cNvSpPr>
                  <p:nvPr/>
                </p:nvSpPr>
                <p:spPr bwMode="auto">
                  <a:xfrm>
                    <a:off x="1941" y="2435"/>
                    <a:ext cx="46" cy="126"/>
                  </a:xfrm>
                  <a:prstGeom prst="ellipse">
                    <a:avLst/>
                  </a:prstGeom>
                  <a:solidFill>
                    <a:srgbClr val="7F3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618" name="Oval 122"/>
                  <p:cNvSpPr>
                    <a:spLocks noChangeArrowheads="1"/>
                  </p:cNvSpPr>
                  <p:nvPr/>
                </p:nvSpPr>
                <p:spPr bwMode="auto">
                  <a:xfrm>
                    <a:off x="1945" y="2438"/>
                    <a:ext cx="41" cy="120"/>
                  </a:xfrm>
                  <a:prstGeom prst="ellipse">
                    <a:avLst/>
                  </a:prstGeom>
                  <a:solidFill>
                    <a:srgbClr val="FFD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2619" name="Group 123"/>
                <p:cNvGrpSpPr>
                  <a:grpSpLocks/>
                </p:cNvGrpSpPr>
                <p:nvPr/>
              </p:nvGrpSpPr>
              <p:grpSpPr bwMode="auto">
                <a:xfrm>
                  <a:off x="1469" y="2245"/>
                  <a:ext cx="525" cy="703"/>
                  <a:chOff x="1469" y="2245"/>
                  <a:chExt cx="525" cy="703"/>
                </a:xfrm>
              </p:grpSpPr>
              <p:grpSp>
                <p:nvGrpSpPr>
                  <p:cNvPr id="362620" name="Group 124"/>
                  <p:cNvGrpSpPr>
                    <a:grpSpLocks/>
                  </p:cNvGrpSpPr>
                  <p:nvPr/>
                </p:nvGrpSpPr>
                <p:grpSpPr bwMode="auto">
                  <a:xfrm>
                    <a:off x="1591" y="2289"/>
                    <a:ext cx="403" cy="659"/>
                    <a:chOff x="1591" y="2289"/>
                    <a:chExt cx="403" cy="659"/>
                  </a:xfrm>
                </p:grpSpPr>
                <p:sp>
                  <p:nvSpPr>
                    <p:cNvPr id="362621" name="Freeform 125"/>
                    <p:cNvSpPr>
                      <a:spLocks/>
                    </p:cNvSpPr>
                    <p:nvPr/>
                  </p:nvSpPr>
                  <p:spPr bwMode="auto">
                    <a:xfrm>
                      <a:off x="1591" y="2289"/>
                      <a:ext cx="403" cy="659"/>
                    </a:xfrm>
                    <a:custGeom>
                      <a:avLst/>
                      <a:gdLst>
                        <a:gd name="T0" fmla="*/ 589 w 806"/>
                        <a:gd name="T1" fmla="*/ 48 h 1317"/>
                        <a:gd name="T2" fmla="*/ 658 w 806"/>
                        <a:gd name="T3" fmla="*/ 107 h 1317"/>
                        <a:gd name="T4" fmla="*/ 690 w 806"/>
                        <a:gd name="T5" fmla="*/ 187 h 1317"/>
                        <a:gd name="T6" fmla="*/ 712 w 806"/>
                        <a:gd name="T7" fmla="*/ 289 h 1317"/>
                        <a:gd name="T8" fmla="*/ 710 w 806"/>
                        <a:gd name="T9" fmla="*/ 384 h 1317"/>
                        <a:gd name="T10" fmla="*/ 724 w 806"/>
                        <a:gd name="T11" fmla="*/ 456 h 1317"/>
                        <a:gd name="T12" fmla="*/ 792 w 806"/>
                        <a:gd name="T13" fmla="*/ 530 h 1317"/>
                        <a:gd name="T14" fmla="*/ 806 w 806"/>
                        <a:gd name="T15" fmla="*/ 560 h 1317"/>
                        <a:gd name="T16" fmla="*/ 786 w 806"/>
                        <a:gd name="T17" fmla="*/ 580 h 1317"/>
                        <a:gd name="T18" fmla="*/ 750 w 806"/>
                        <a:gd name="T19" fmla="*/ 597 h 1317"/>
                        <a:gd name="T20" fmla="*/ 758 w 806"/>
                        <a:gd name="T21" fmla="*/ 635 h 1317"/>
                        <a:gd name="T22" fmla="*/ 726 w 806"/>
                        <a:gd name="T23" fmla="*/ 659 h 1317"/>
                        <a:gd name="T24" fmla="*/ 678 w 806"/>
                        <a:gd name="T25" fmla="*/ 679 h 1317"/>
                        <a:gd name="T26" fmla="*/ 750 w 806"/>
                        <a:gd name="T27" fmla="*/ 707 h 1317"/>
                        <a:gd name="T28" fmla="*/ 732 w 806"/>
                        <a:gd name="T29" fmla="*/ 769 h 1317"/>
                        <a:gd name="T30" fmla="*/ 732 w 806"/>
                        <a:gd name="T31" fmla="*/ 840 h 1317"/>
                        <a:gd name="T32" fmla="*/ 706 w 806"/>
                        <a:gd name="T33" fmla="*/ 870 h 1317"/>
                        <a:gd name="T34" fmla="*/ 648 w 806"/>
                        <a:gd name="T35" fmla="*/ 886 h 1317"/>
                        <a:gd name="T36" fmla="*/ 541 w 806"/>
                        <a:gd name="T37" fmla="*/ 908 h 1317"/>
                        <a:gd name="T38" fmla="*/ 489 w 806"/>
                        <a:gd name="T39" fmla="*/ 938 h 1317"/>
                        <a:gd name="T40" fmla="*/ 525 w 806"/>
                        <a:gd name="T41" fmla="*/ 1279 h 1317"/>
                        <a:gd name="T42" fmla="*/ 363 w 806"/>
                        <a:gd name="T43" fmla="*/ 1317 h 1317"/>
                        <a:gd name="T44" fmla="*/ 227 w 806"/>
                        <a:gd name="T45" fmla="*/ 1285 h 1317"/>
                        <a:gd name="T46" fmla="*/ 112 w 806"/>
                        <a:gd name="T47" fmla="*/ 803 h 1317"/>
                        <a:gd name="T48" fmla="*/ 36 w 806"/>
                        <a:gd name="T49" fmla="*/ 655 h 1317"/>
                        <a:gd name="T50" fmla="*/ 6 w 806"/>
                        <a:gd name="T51" fmla="*/ 544 h 1317"/>
                        <a:gd name="T52" fmla="*/ 0 w 806"/>
                        <a:gd name="T53" fmla="*/ 390 h 1317"/>
                        <a:gd name="T54" fmla="*/ 24 w 806"/>
                        <a:gd name="T55" fmla="*/ 245 h 1317"/>
                        <a:gd name="T56" fmla="*/ 72 w 806"/>
                        <a:gd name="T57" fmla="*/ 131 h 1317"/>
                        <a:gd name="T58" fmla="*/ 167 w 806"/>
                        <a:gd name="T59" fmla="*/ 38 h 1317"/>
                        <a:gd name="T60" fmla="*/ 297 w 806"/>
                        <a:gd name="T61" fmla="*/ 2 h 1317"/>
                        <a:gd name="T62" fmla="*/ 441 w 806"/>
                        <a:gd name="T63" fmla="*/ 4 h 1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6" h="1317">
                          <a:moveTo>
                            <a:pt x="521" y="24"/>
                          </a:moveTo>
                          <a:lnTo>
                            <a:pt x="589" y="48"/>
                          </a:lnTo>
                          <a:lnTo>
                            <a:pt x="629" y="73"/>
                          </a:lnTo>
                          <a:lnTo>
                            <a:pt x="658" y="107"/>
                          </a:lnTo>
                          <a:lnTo>
                            <a:pt x="676" y="145"/>
                          </a:lnTo>
                          <a:lnTo>
                            <a:pt x="690" y="187"/>
                          </a:lnTo>
                          <a:lnTo>
                            <a:pt x="700" y="229"/>
                          </a:lnTo>
                          <a:lnTo>
                            <a:pt x="712" y="289"/>
                          </a:lnTo>
                          <a:lnTo>
                            <a:pt x="718" y="348"/>
                          </a:lnTo>
                          <a:lnTo>
                            <a:pt x="710" y="384"/>
                          </a:lnTo>
                          <a:lnTo>
                            <a:pt x="706" y="420"/>
                          </a:lnTo>
                          <a:lnTo>
                            <a:pt x="724" y="456"/>
                          </a:lnTo>
                          <a:lnTo>
                            <a:pt x="778" y="514"/>
                          </a:lnTo>
                          <a:lnTo>
                            <a:pt x="792" y="530"/>
                          </a:lnTo>
                          <a:lnTo>
                            <a:pt x="804" y="546"/>
                          </a:lnTo>
                          <a:lnTo>
                            <a:pt x="806" y="560"/>
                          </a:lnTo>
                          <a:lnTo>
                            <a:pt x="800" y="572"/>
                          </a:lnTo>
                          <a:lnTo>
                            <a:pt x="786" y="580"/>
                          </a:lnTo>
                          <a:lnTo>
                            <a:pt x="760" y="587"/>
                          </a:lnTo>
                          <a:lnTo>
                            <a:pt x="750" y="597"/>
                          </a:lnTo>
                          <a:lnTo>
                            <a:pt x="760" y="621"/>
                          </a:lnTo>
                          <a:lnTo>
                            <a:pt x="758" y="635"/>
                          </a:lnTo>
                          <a:lnTo>
                            <a:pt x="748" y="647"/>
                          </a:lnTo>
                          <a:lnTo>
                            <a:pt x="726" y="659"/>
                          </a:lnTo>
                          <a:lnTo>
                            <a:pt x="696" y="673"/>
                          </a:lnTo>
                          <a:lnTo>
                            <a:pt x="678" y="679"/>
                          </a:lnTo>
                          <a:lnTo>
                            <a:pt x="742" y="695"/>
                          </a:lnTo>
                          <a:lnTo>
                            <a:pt x="750" y="707"/>
                          </a:lnTo>
                          <a:lnTo>
                            <a:pt x="734" y="733"/>
                          </a:lnTo>
                          <a:lnTo>
                            <a:pt x="732" y="769"/>
                          </a:lnTo>
                          <a:lnTo>
                            <a:pt x="732" y="821"/>
                          </a:lnTo>
                          <a:lnTo>
                            <a:pt x="732" y="840"/>
                          </a:lnTo>
                          <a:lnTo>
                            <a:pt x="724" y="856"/>
                          </a:lnTo>
                          <a:lnTo>
                            <a:pt x="706" y="870"/>
                          </a:lnTo>
                          <a:lnTo>
                            <a:pt x="678" y="878"/>
                          </a:lnTo>
                          <a:lnTo>
                            <a:pt x="648" y="886"/>
                          </a:lnTo>
                          <a:lnTo>
                            <a:pt x="581" y="898"/>
                          </a:lnTo>
                          <a:lnTo>
                            <a:pt x="541" y="908"/>
                          </a:lnTo>
                          <a:lnTo>
                            <a:pt x="511" y="920"/>
                          </a:lnTo>
                          <a:lnTo>
                            <a:pt x="489" y="938"/>
                          </a:lnTo>
                          <a:lnTo>
                            <a:pt x="415" y="1042"/>
                          </a:lnTo>
                          <a:lnTo>
                            <a:pt x="525" y="1279"/>
                          </a:lnTo>
                          <a:lnTo>
                            <a:pt x="461" y="1297"/>
                          </a:lnTo>
                          <a:lnTo>
                            <a:pt x="363" y="1317"/>
                          </a:lnTo>
                          <a:lnTo>
                            <a:pt x="277" y="1313"/>
                          </a:lnTo>
                          <a:lnTo>
                            <a:pt x="227" y="1285"/>
                          </a:lnTo>
                          <a:lnTo>
                            <a:pt x="112" y="924"/>
                          </a:lnTo>
                          <a:lnTo>
                            <a:pt x="112" y="803"/>
                          </a:lnTo>
                          <a:lnTo>
                            <a:pt x="78" y="739"/>
                          </a:lnTo>
                          <a:lnTo>
                            <a:pt x="36" y="655"/>
                          </a:lnTo>
                          <a:lnTo>
                            <a:pt x="18" y="607"/>
                          </a:lnTo>
                          <a:lnTo>
                            <a:pt x="6" y="544"/>
                          </a:lnTo>
                          <a:lnTo>
                            <a:pt x="0" y="474"/>
                          </a:lnTo>
                          <a:lnTo>
                            <a:pt x="0" y="390"/>
                          </a:lnTo>
                          <a:lnTo>
                            <a:pt x="10" y="313"/>
                          </a:lnTo>
                          <a:lnTo>
                            <a:pt x="24" y="245"/>
                          </a:lnTo>
                          <a:lnTo>
                            <a:pt x="46" y="187"/>
                          </a:lnTo>
                          <a:lnTo>
                            <a:pt x="72" y="131"/>
                          </a:lnTo>
                          <a:lnTo>
                            <a:pt x="112" y="79"/>
                          </a:lnTo>
                          <a:lnTo>
                            <a:pt x="167" y="38"/>
                          </a:lnTo>
                          <a:lnTo>
                            <a:pt x="227" y="14"/>
                          </a:lnTo>
                          <a:lnTo>
                            <a:pt x="297" y="2"/>
                          </a:lnTo>
                          <a:lnTo>
                            <a:pt x="359" y="0"/>
                          </a:lnTo>
                          <a:lnTo>
                            <a:pt x="441" y="4"/>
                          </a:lnTo>
                          <a:lnTo>
                            <a:pt x="521" y="24"/>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2622" name="Group 126"/>
                    <p:cNvGrpSpPr>
                      <a:grpSpLocks/>
                    </p:cNvGrpSpPr>
                    <p:nvPr/>
                  </p:nvGrpSpPr>
                  <p:grpSpPr bwMode="auto">
                    <a:xfrm>
                      <a:off x="1759" y="2673"/>
                      <a:ext cx="187" cy="243"/>
                      <a:chOff x="1759" y="2673"/>
                      <a:chExt cx="187" cy="243"/>
                    </a:xfrm>
                  </p:grpSpPr>
                  <p:sp>
                    <p:nvSpPr>
                      <p:cNvPr id="362623" name="Freeform 127"/>
                      <p:cNvSpPr>
                        <a:spLocks/>
                      </p:cNvSpPr>
                      <p:nvPr/>
                    </p:nvSpPr>
                    <p:spPr bwMode="auto">
                      <a:xfrm>
                        <a:off x="1761" y="2673"/>
                        <a:ext cx="185" cy="87"/>
                      </a:xfrm>
                      <a:custGeom>
                        <a:avLst/>
                        <a:gdLst>
                          <a:gd name="T0" fmla="*/ 0 w 371"/>
                          <a:gd name="T1" fmla="*/ 0 h 173"/>
                          <a:gd name="T2" fmla="*/ 54 w 371"/>
                          <a:gd name="T3" fmla="*/ 24 h 173"/>
                          <a:gd name="T4" fmla="*/ 110 w 371"/>
                          <a:gd name="T5" fmla="*/ 44 h 173"/>
                          <a:gd name="T6" fmla="*/ 152 w 371"/>
                          <a:gd name="T7" fmla="*/ 56 h 173"/>
                          <a:gd name="T8" fmla="*/ 206 w 371"/>
                          <a:gd name="T9" fmla="*/ 70 h 173"/>
                          <a:gd name="T10" fmla="*/ 242 w 371"/>
                          <a:gd name="T11" fmla="*/ 77 h 173"/>
                          <a:gd name="T12" fmla="*/ 292 w 371"/>
                          <a:gd name="T13" fmla="*/ 85 h 173"/>
                          <a:gd name="T14" fmla="*/ 329 w 371"/>
                          <a:gd name="T15" fmla="*/ 85 h 173"/>
                          <a:gd name="T16" fmla="*/ 371 w 371"/>
                          <a:gd name="T17" fmla="*/ 85 h 173"/>
                          <a:gd name="T18" fmla="*/ 331 w 371"/>
                          <a:gd name="T19" fmla="*/ 101 h 173"/>
                          <a:gd name="T20" fmla="*/ 276 w 371"/>
                          <a:gd name="T21" fmla="*/ 113 h 173"/>
                          <a:gd name="T22" fmla="*/ 232 w 371"/>
                          <a:gd name="T23" fmla="*/ 123 h 173"/>
                          <a:gd name="T24" fmla="*/ 196 w 371"/>
                          <a:gd name="T25" fmla="*/ 133 h 173"/>
                          <a:gd name="T26" fmla="*/ 160 w 371"/>
                          <a:gd name="T27" fmla="*/ 145 h 173"/>
                          <a:gd name="T28" fmla="*/ 138 w 371"/>
                          <a:gd name="T29" fmla="*/ 155 h 173"/>
                          <a:gd name="T30" fmla="*/ 114 w 371"/>
                          <a:gd name="T31" fmla="*/ 173 h 173"/>
                          <a:gd name="T32" fmla="*/ 136 w 371"/>
                          <a:gd name="T33" fmla="*/ 147 h 173"/>
                          <a:gd name="T34" fmla="*/ 156 w 371"/>
                          <a:gd name="T35" fmla="*/ 127 h 173"/>
                          <a:gd name="T36" fmla="*/ 162 w 371"/>
                          <a:gd name="T37" fmla="*/ 111 h 173"/>
                          <a:gd name="T38" fmla="*/ 162 w 371"/>
                          <a:gd name="T39" fmla="*/ 97 h 173"/>
                          <a:gd name="T40" fmla="*/ 156 w 371"/>
                          <a:gd name="T41" fmla="*/ 83 h 173"/>
                          <a:gd name="T42" fmla="*/ 140 w 371"/>
                          <a:gd name="T43" fmla="*/ 75 h 173"/>
                          <a:gd name="T44" fmla="*/ 122 w 371"/>
                          <a:gd name="T45" fmla="*/ 70 h 173"/>
                          <a:gd name="T46" fmla="*/ 90 w 371"/>
                          <a:gd name="T47" fmla="*/ 66 h 173"/>
                          <a:gd name="T48" fmla="*/ 62 w 371"/>
                          <a:gd name="T49" fmla="*/ 62 h 173"/>
                          <a:gd name="T50" fmla="*/ 0 w 371"/>
                          <a:gd name="T5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1" h="173">
                            <a:moveTo>
                              <a:pt x="0" y="0"/>
                            </a:moveTo>
                            <a:lnTo>
                              <a:pt x="54" y="24"/>
                            </a:lnTo>
                            <a:lnTo>
                              <a:pt x="110" y="44"/>
                            </a:lnTo>
                            <a:lnTo>
                              <a:pt x="152" y="56"/>
                            </a:lnTo>
                            <a:lnTo>
                              <a:pt x="206" y="70"/>
                            </a:lnTo>
                            <a:lnTo>
                              <a:pt x="242" y="77"/>
                            </a:lnTo>
                            <a:lnTo>
                              <a:pt x="292" y="85"/>
                            </a:lnTo>
                            <a:lnTo>
                              <a:pt x="329" y="85"/>
                            </a:lnTo>
                            <a:lnTo>
                              <a:pt x="371" y="85"/>
                            </a:lnTo>
                            <a:lnTo>
                              <a:pt x="331" y="101"/>
                            </a:lnTo>
                            <a:lnTo>
                              <a:pt x="276" y="113"/>
                            </a:lnTo>
                            <a:lnTo>
                              <a:pt x="232" y="123"/>
                            </a:lnTo>
                            <a:lnTo>
                              <a:pt x="196" y="133"/>
                            </a:lnTo>
                            <a:lnTo>
                              <a:pt x="160" y="145"/>
                            </a:lnTo>
                            <a:lnTo>
                              <a:pt x="138" y="155"/>
                            </a:lnTo>
                            <a:lnTo>
                              <a:pt x="114" y="173"/>
                            </a:lnTo>
                            <a:lnTo>
                              <a:pt x="136" y="147"/>
                            </a:lnTo>
                            <a:lnTo>
                              <a:pt x="156" y="127"/>
                            </a:lnTo>
                            <a:lnTo>
                              <a:pt x="162" y="111"/>
                            </a:lnTo>
                            <a:lnTo>
                              <a:pt x="162" y="97"/>
                            </a:lnTo>
                            <a:lnTo>
                              <a:pt x="156" y="83"/>
                            </a:lnTo>
                            <a:lnTo>
                              <a:pt x="140" y="75"/>
                            </a:lnTo>
                            <a:lnTo>
                              <a:pt x="122" y="70"/>
                            </a:lnTo>
                            <a:lnTo>
                              <a:pt x="90" y="66"/>
                            </a:lnTo>
                            <a:lnTo>
                              <a:pt x="62" y="62"/>
                            </a:lnTo>
                            <a:lnTo>
                              <a:pt x="0" y="0"/>
                            </a:lnTo>
                            <a:close/>
                          </a:path>
                        </a:pathLst>
                      </a:custGeom>
                      <a:solidFill>
                        <a:srgbClr val="F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624" name="Freeform 128"/>
                      <p:cNvSpPr>
                        <a:spLocks/>
                      </p:cNvSpPr>
                      <p:nvPr/>
                    </p:nvSpPr>
                    <p:spPr bwMode="auto">
                      <a:xfrm>
                        <a:off x="1759" y="2795"/>
                        <a:ext cx="45" cy="121"/>
                      </a:xfrm>
                      <a:custGeom>
                        <a:avLst/>
                        <a:gdLst>
                          <a:gd name="T0" fmla="*/ 52 w 92"/>
                          <a:gd name="T1" fmla="*/ 28 h 241"/>
                          <a:gd name="T2" fmla="*/ 52 w 92"/>
                          <a:gd name="T3" fmla="*/ 10 h 241"/>
                          <a:gd name="T4" fmla="*/ 46 w 92"/>
                          <a:gd name="T5" fmla="*/ 2 h 241"/>
                          <a:gd name="T6" fmla="*/ 32 w 92"/>
                          <a:gd name="T7" fmla="*/ 0 h 241"/>
                          <a:gd name="T8" fmla="*/ 18 w 92"/>
                          <a:gd name="T9" fmla="*/ 8 h 241"/>
                          <a:gd name="T10" fmla="*/ 8 w 92"/>
                          <a:gd name="T11" fmla="*/ 22 h 241"/>
                          <a:gd name="T12" fmla="*/ 0 w 92"/>
                          <a:gd name="T13" fmla="*/ 40 h 241"/>
                          <a:gd name="T14" fmla="*/ 0 w 92"/>
                          <a:gd name="T15" fmla="*/ 64 h 241"/>
                          <a:gd name="T16" fmla="*/ 2 w 92"/>
                          <a:gd name="T17" fmla="*/ 137 h 241"/>
                          <a:gd name="T18" fmla="*/ 8 w 92"/>
                          <a:gd name="T19" fmla="*/ 167 h 241"/>
                          <a:gd name="T20" fmla="*/ 16 w 92"/>
                          <a:gd name="T21" fmla="*/ 183 h 241"/>
                          <a:gd name="T22" fmla="*/ 76 w 92"/>
                          <a:gd name="T23" fmla="*/ 241 h 241"/>
                          <a:gd name="T24" fmla="*/ 92 w 92"/>
                          <a:gd name="T25" fmla="*/ 183 h 241"/>
                          <a:gd name="T26" fmla="*/ 64 w 92"/>
                          <a:gd name="T27" fmla="*/ 143 h 241"/>
                          <a:gd name="T28" fmla="*/ 68 w 92"/>
                          <a:gd name="T29" fmla="*/ 171 h 241"/>
                          <a:gd name="T30" fmla="*/ 70 w 92"/>
                          <a:gd name="T31" fmla="*/ 195 h 241"/>
                          <a:gd name="T32" fmla="*/ 68 w 92"/>
                          <a:gd name="T33" fmla="*/ 203 h 241"/>
                          <a:gd name="T34" fmla="*/ 22 w 92"/>
                          <a:gd name="T35" fmla="*/ 151 h 241"/>
                          <a:gd name="T36" fmla="*/ 20 w 92"/>
                          <a:gd name="T37" fmla="*/ 131 h 241"/>
                          <a:gd name="T38" fmla="*/ 16 w 92"/>
                          <a:gd name="T39" fmla="*/ 103 h 241"/>
                          <a:gd name="T40" fmla="*/ 26 w 92"/>
                          <a:gd name="T41" fmla="*/ 72 h 241"/>
                          <a:gd name="T42" fmla="*/ 38 w 92"/>
                          <a:gd name="T43" fmla="*/ 46 h 241"/>
                          <a:gd name="T44" fmla="*/ 52 w 92"/>
                          <a:gd name="T45" fmla="*/ 28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2" h="241">
                            <a:moveTo>
                              <a:pt x="52" y="28"/>
                            </a:moveTo>
                            <a:lnTo>
                              <a:pt x="52" y="10"/>
                            </a:lnTo>
                            <a:lnTo>
                              <a:pt x="46" y="2"/>
                            </a:lnTo>
                            <a:lnTo>
                              <a:pt x="32" y="0"/>
                            </a:lnTo>
                            <a:lnTo>
                              <a:pt x="18" y="8"/>
                            </a:lnTo>
                            <a:lnTo>
                              <a:pt x="8" y="22"/>
                            </a:lnTo>
                            <a:lnTo>
                              <a:pt x="0" y="40"/>
                            </a:lnTo>
                            <a:lnTo>
                              <a:pt x="0" y="64"/>
                            </a:lnTo>
                            <a:lnTo>
                              <a:pt x="2" y="137"/>
                            </a:lnTo>
                            <a:lnTo>
                              <a:pt x="8" y="167"/>
                            </a:lnTo>
                            <a:lnTo>
                              <a:pt x="16" y="183"/>
                            </a:lnTo>
                            <a:lnTo>
                              <a:pt x="76" y="241"/>
                            </a:lnTo>
                            <a:lnTo>
                              <a:pt x="92" y="183"/>
                            </a:lnTo>
                            <a:lnTo>
                              <a:pt x="64" y="143"/>
                            </a:lnTo>
                            <a:lnTo>
                              <a:pt x="68" y="171"/>
                            </a:lnTo>
                            <a:lnTo>
                              <a:pt x="70" y="195"/>
                            </a:lnTo>
                            <a:lnTo>
                              <a:pt x="68" y="203"/>
                            </a:lnTo>
                            <a:lnTo>
                              <a:pt x="22" y="151"/>
                            </a:lnTo>
                            <a:lnTo>
                              <a:pt x="20" y="131"/>
                            </a:lnTo>
                            <a:lnTo>
                              <a:pt x="16" y="103"/>
                            </a:lnTo>
                            <a:lnTo>
                              <a:pt x="26" y="72"/>
                            </a:lnTo>
                            <a:lnTo>
                              <a:pt x="38" y="46"/>
                            </a:lnTo>
                            <a:lnTo>
                              <a:pt x="52" y="28"/>
                            </a:lnTo>
                            <a:close/>
                          </a:path>
                        </a:pathLst>
                      </a:custGeom>
                      <a:solidFill>
                        <a:srgbClr val="F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sp>
                <p:nvSpPr>
                  <p:cNvPr id="362625" name="Freeform 129"/>
                  <p:cNvSpPr>
                    <a:spLocks/>
                  </p:cNvSpPr>
                  <p:nvPr/>
                </p:nvSpPr>
                <p:spPr bwMode="auto">
                  <a:xfrm>
                    <a:off x="1871" y="2498"/>
                    <a:ext cx="30" cy="24"/>
                  </a:xfrm>
                  <a:custGeom>
                    <a:avLst/>
                    <a:gdLst>
                      <a:gd name="T0" fmla="*/ 52 w 60"/>
                      <a:gd name="T1" fmla="*/ 0 h 50"/>
                      <a:gd name="T2" fmla="*/ 28 w 60"/>
                      <a:gd name="T3" fmla="*/ 10 h 50"/>
                      <a:gd name="T4" fmla="*/ 0 w 60"/>
                      <a:gd name="T5" fmla="*/ 30 h 50"/>
                      <a:gd name="T6" fmla="*/ 20 w 60"/>
                      <a:gd name="T7" fmla="*/ 44 h 50"/>
                      <a:gd name="T8" fmla="*/ 50 w 60"/>
                      <a:gd name="T9" fmla="*/ 50 h 50"/>
                      <a:gd name="T10" fmla="*/ 60 w 60"/>
                      <a:gd name="T11" fmla="*/ 48 h 50"/>
                      <a:gd name="T12" fmla="*/ 52 w 6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60" h="50">
                        <a:moveTo>
                          <a:pt x="52" y="0"/>
                        </a:moveTo>
                        <a:lnTo>
                          <a:pt x="28" y="10"/>
                        </a:lnTo>
                        <a:lnTo>
                          <a:pt x="0" y="30"/>
                        </a:lnTo>
                        <a:lnTo>
                          <a:pt x="20" y="44"/>
                        </a:lnTo>
                        <a:lnTo>
                          <a:pt x="50" y="50"/>
                        </a:lnTo>
                        <a:lnTo>
                          <a:pt x="60" y="48"/>
                        </a:lnTo>
                        <a:lnTo>
                          <a:pt x="52"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626" name="Freeform 130"/>
                  <p:cNvSpPr>
                    <a:spLocks/>
                  </p:cNvSpPr>
                  <p:nvPr/>
                </p:nvSpPr>
                <p:spPr bwMode="auto">
                  <a:xfrm>
                    <a:off x="1859" y="2447"/>
                    <a:ext cx="52" cy="45"/>
                  </a:xfrm>
                  <a:custGeom>
                    <a:avLst/>
                    <a:gdLst>
                      <a:gd name="T0" fmla="*/ 104 w 104"/>
                      <a:gd name="T1" fmla="*/ 0 h 89"/>
                      <a:gd name="T2" fmla="*/ 80 w 104"/>
                      <a:gd name="T3" fmla="*/ 6 h 89"/>
                      <a:gd name="T4" fmla="*/ 62 w 104"/>
                      <a:gd name="T5" fmla="*/ 23 h 89"/>
                      <a:gd name="T6" fmla="*/ 46 w 104"/>
                      <a:gd name="T7" fmla="*/ 45 h 89"/>
                      <a:gd name="T8" fmla="*/ 30 w 104"/>
                      <a:gd name="T9" fmla="*/ 65 h 89"/>
                      <a:gd name="T10" fmla="*/ 0 w 104"/>
                      <a:gd name="T11" fmla="*/ 89 h 89"/>
                      <a:gd name="T12" fmla="*/ 36 w 104"/>
                      <a:gd name="T13" fmla="*/ 77 h 89"/>
                      <a:gd name="T14" fmla="*/ 60 w 104"/>
                      <a:gd name="T15" fmla="*/ 59 h 89"/>
                      <a:gd name="T16" fmla="*/ 80 w 104"/>
                      <a:gd name="T17" fmla="*/ 41 h 89"/>
                      <a:gd name="T18" fmla="*/ 98 w 104"/>
                      <a:gd name="T19" fmla="*/ 35 h 89"/>
                      <a:gd name="T20" fmla="*/ 104 w 104"/>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 h="89">
                        <a:moveTo>
                          <a:pt x="104" y="0"/>
                        </a:moveTo>
                        <a:lnTo>
                          <a:pt x="80" y="6"/>
                        </a:lnTo>
                        <a:lnTo>
                          <a:pt x="62" y="23"/>
                        </a:lnTo>
                        <a:lnTo>
                          <a:pt x="46" y="45"/>
                        </a:lnTo>
                        <a:lnTo>
                          <a:pt x="30" y="65"/>
                        </a:lnTo>
                        <a:lnTo>
                          <a:pt x="0" y="89"/>
                        </a:lnTo>
                        <a:lnTo>
                          <a:pt x="36" y="77"/>
                        </a:lnTo>
                        <a:lnTo>
                          <a:pt x="60" y="59"/>
                        </a:lnTo>
                        <a:lnTo>
                          <a:pt x="80" y="41"/>
                        </a:lnTo>
                        <a:lnTo>
                          <a:pt x="98" y="35"/>
                        </a:lnTo>
                        <a:lnTo>
                          <a:pt x="104" y="0"/>
                        </a:lnTo>
                        <a:close/>
                      </a:path>
                    </a:pathLst>
                  </a:custGeom>
                  <a:solidFill>
                    <a:srgbClr val="5F3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2627" name="Group 131"/>
                  <p:cNvGrpSpPr>
                    <a:grpSpLocks/>
                  </p:cNvGrpSpPr>
                  <p:nvPr/>
                </p:nvGrpSpPr>
                <p:grpSpPr bwMode="auto">
                  <a:xfrm>
                    <a:off x="1868" y="2477"/>
                    <a:ext cx="36" cy="47"/>
                    <a:chOff x="1868" y="2477"/>
                    <a:chExt cx="36" cy="47"/>
                  </a:xfrm>
                </p:grpSpPr>
                <p:sp>
                  <p:nvSpPr>
                    <p:cNvPr id="362628" name="Oval 132"/>
                    <p:cNvSpPr>
                      <a:spLocks noChangeArrowheads="1"/>
                    </p:cNvSpPr>
                    <p:nvPr/>
                  </p:nvSpPr>
                  <p:spPr bwMode="auto">
                    <a:xfrm>
                      <a:off x="1882" y="2501"/>
                      <a:ext cx="18" cy="20"/>
                    </a:xfrm>
                    <a:prstGeom prst="ellipse">
                      <a:avLst/>
                    </a:prstGeom>
                    <a:solidFill>
                      <a:srgbClr val="5F7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629" name="Freeform 133"/>
                    <p:cNvSpPr>
                      <a:spLocks/>
                    </p:cNvSpPr>
                    <p:nvPr/>
                  </p:nvSpPr>
                  <p:spPr bwMode="auto">
                    <a:xfrm>
                      <a:off x="1868" y="2477"/>
                      <a:ext cx="36" cy="47"/>
                    </a:xfrm>
                    <a:custGeom>
                      <a:avLst/>
                      <a:gdLst>
                        <a:gd name="T0" fmla="*/ 62 w 72"/>
                        <a:gd name="T1" fmla="*/ 24 h 96"/>
                        <a:gd name="T2" fmla="*/ 42 w 72"/>
                        <a:gd name="T3" fmla="*/ 42 h 96"/>
                        <a:gd name="T4" fmla="*/ 48 w 72"/>
                        <a:gd name="T5" fmla="*/ 0 h 96"/>
                        <a:gd name="T6" fmla="*/ 32 w 72"/>
                        <a:gd name="T7" fmla="*/ 42 h 96"/>
                        <a:gd name="T8" fmla="*/ 20 w 72"/>
                        <a:gd name="T9" fmla="*/ 60 h 96"/>
                        <a:gd name="T10" fmla="*/ 0 w 72"/>
                        <a:gd name="T11" fmla="*/ 74 h 96"/>
                        <a:gd name="T12" fmla="*/ 24 w 72"/>
                        <a:gd name="T13" fmla="*/ 92 h 96"/>
                        <a:gd name="T14" fmla="*/ 26 w 72"/>
                        <a:gd name="T15" fmla="*/ 92 h 96"/>
                        <a:gd name="T16" fmla="*/ 42 w 72"/>
                        <a:gd name="T17" fmla="*/ 96 h 96"/>
                        <a:gd name="T18" fmla="*/ 64 w 72"/>
                        <a:gd name="T19" fmla="*/ 96 h 96"/>
                        <a:gd name="T20" fmla="*/ 60 w 72"/>
                        <a:gd name="T21" fmla="*/ 82 h 96"/>
                        <a:gd name="T22" fmla="*/ 42 w 72"/>
                        <a:gd name="T23" fmla="*/ 86 h 96"/>
                        <a:gd name="T24" fmla="*/ 24 w 72"/>
                        <a:gd name="T25" fmla="*/ 78 h 96"/>
                        <a:gd name="T26" fmla="*/ 10 w 72"/>
                        <a:gd name="T27" fmla="*/ 72 h 96"/>
                        <a:gd name="T28" fmla="*/ 24 w 72"/>
                        <a:gd name="T29" fmla="*/ 64 h 96"/>
                        <a:gd name="T30" fmla="*/ 48 w 72"/>
                        <a:gd name="T31" fmla="*/ 54 h 96"/>
                        <a:gd name="T32" fmla="*/ 72 w 72"/>
                        <a:gd name="T33" fmla="*/ 42 h 96"/>
                        <a:gd name="T34" fmla="*/ 62 w 72"/>
                        <a:gd name="T35"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96">
                          <a:moveTo>
                            <a:pt x="62" y="24"/>
                          </a:moveTo>
                          <a:lnTo>
                            <a:pt x="42" y="42"/>
                          </a:lnTo>
                          <a:lnTo>
                            <a:pt x="48" y="0"/>
                          </a:lnTo>
                          <a:lnTo>
                            <a:pt x="32" y="42"/>
                          </a:lnTo>
                          <a:lnTo>
                            <a:pt x="20" y="60"/>
                          </a:lnTo>
                          <a:lnTo>
                            <a:pt x="0" y="74"/>
                          </a:lnTo>
                          <a:lnTo>
                            <a:pt x="24" y="92"/>
                          </a:lnTo>
                          <a:lnTo>
                            <a:pt x="26" y="92"/>
                          </a:lnTo>
                          <a:lnTo>
                            <a:pt x="42" y="96"/>
                          </a:lnTo>
                          <a:lnTo>
                            <a:pt x="64" y="96"/>
                          </a:lnTo>
                          <a:lnTo>
                            <a:pt x="60" y="82"/>
                          </a:lnTo>
                          <a:lnTo>
                            <a:pt x="42" y="86"/>
                          </a:lnTo>
                          <a:lnTo>
                            <a:pt x="24" y="78"/>
                          </a:lnTo>
                          <a:lnTo>
                            <a:pt x="10" y="72"/>
                          </a:lnTo>
                          <a:lnTo>
                            <a:pt x="24" y="64"/>
                          </a:lnTo>
                          <a:lnTo>
                            <a:pt x="48" y="54"/>
                          </a:lnTo>
                          <a:lnTo>
                            <a:pt x="72" y="42"/>
                          </a:lnTo>
                          <a:lnTo>
                            <a:pt x="62" y="24"/>
                          </a:lnTo>
                          <a:close/>
                        </a:path>
                      </a:pathLst>
                    </a:custGeom>
                    <a:solidFill>
                      <a:srgbClr val="3F1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2630" name="Freeform 134"/>
                  <p:cNvSpPr>
                    <a:spLocks/>
                  </p:cNvSpPr>
                  <p:nvPr/>
                </p:nvSpPr>
                <p:spPr bwMode="auto">
                  <a:xfrm>
                    <a:off x="1469" y="2245"/>
                    <a:ext cx="489" cy="571"/>
                  </a:xfrm>
                  <a:custGeom>
                    <a:avLst/>
                    <a:gdLst>
                      <a:gd name="T0" fmla="*/ 948 w 978"/>
                      <a:gd name="T1" fmla="*/ 339 h 1144"/>
                      <a:gd name="T2" fmla="*/ 960 w 978"/>
                      <a:gd name="T3" fmla="*/ 327 h 1144"/>
                      <a:gd name="T4" fmla="*/ 974 w 978"/>
                      <a:gd name="T5" fmla="*/ 311 h 1144"/>
                      <a:gd name="T6" fmla="*/ 978 w 978"/>
                      <a:gd name="T7" fmla="*/ 275 h 1144"/>
                      <a:gd name="T8" fmla="*/ 978 w 978"/>
                      <a:gd name="T9" fmla="*/ 209 h 1144"/>
                      <a:gd name="T10" fmla="*/ 960 w 978"/>
                      <a:gd name="T11" fmla="*/ 155 h 1144"/>
                      <a:gd name="T12" fmla="*/ 936 w 978"/>
                      <a:gd name="T13" fmla="*/ 126 h 1144"/>
                      <a:gd name="T14" fmla="*/ 900 w 978"/>
                      <a:gd name="T15" fmla="*/ 90 h 1144"/>
                      <a:gd name="T16" fmla="*/ 827 w 978"/>
                      <a:gd name="T17" fmla="*/ 78 h 1144"/>
                      <a:gd name="T18" fmla="*/ 719 w 978"/>
                      <a:gd name="T19" fmla="*/ 60 h 1144"/>
                      <a:gd name="T20" fmla="*/ 623 w 978"/>
                      <a:gd name="T21" fmla="*/ 36 h 1144"/>
                      <a:gd name="T22" fmla="*/ 545 w 978"/>
                      <a:gd name="T23" fmla="*/ 18 h 1144"/>
                      <a:gd name="T24" fmla="*/ 449 w 978"/>
                      <a:gd name="T25" fmla="*/ 0 h 1144"/>
                      <a:gd name="T26" fmla="*/ 401 w 978"/>
                      <a:gd name="T27" fmla="*/ 18 h 1144"/>
                      <a:gd name="T28" fmla="*/ 348 w 978"/>
                      <a:gd name="T29" fmla="*/ 60 h 1144"/>
                      <a:gd name="T30" fmla="*/ 300 w 978"/>
                      <a:gd name="T31" fmla="*/ 108 h 1144"/>
                      <a:gd name="T32" fmla="*/ 264 w 978"/>
                      <a:gd name="T33" fmla="*/ 161 h 1144"/>
                      <a:gd name="T34" fmla="*/ 222 w 978"/>
                      <a:gd name="T35" fmla="*/ 245 h 1144"/>
                      <a:gd name="T36" fmla="*/ 198 w 978"/>
                      <a:gd name="T37" fmla="*/ 323 h 1144"/>
                      <a:gd name="T38" fmla="*/ 186 w 978"/>
                      <a:gd name="T39" fmla="*/ 401 h 1144"/>
                      <a:gd name="T40" fmla="*/ 168 w 978"/>
                      <a:gd name="T41" fmla="*/ 490 h 1144"/>
                      <a:gd name="T42" fmla="*/ 168 w 978"/>
                      <a:gd name="T43" fmla="*/ 568 h 1144"/>
                      <a:gd name="T44" fmla="*/ 144 w 978"/>
                      <a:gd name="T45" fmla="*/ 658 h 1144"/>
                      <a:gd name="T46" fmla="*/ 114 w 978"/>
                      <a:gd name="T47" fmla="*/ 737 h 1144"/>
                      <a:gd name="T48" fmla="*/ 78 w 978"/>
                      <a:gd name="T49" fmla="*/ 791 h 1144"/>
                      <a:gd name="T50" fmla="*/ 42 w 978"/>
                      <a:gd name="T51" fmla="*/ 827 h 1144"/>
                      <a:gd name="T52" fmla="*/ 6 w 978"/>
                      <a:gd name="T53" fmla="*/ 869 h 1144"/>
                      <a:gd name="T54" fmla="*/ 6 w 978"/>
                      <a:gd name="T55" fmla="*/ 881 h 1144"/>
                      <a:gd name="T56" fmla="*/ 0 w 978"/>
                      <a:gd name="T57" fmla="*/ 917 h 1144"/>
                      <a:gd name="T58" fmla="*/ 0 w 978"/>
                      <a:gd name="T59" fmla="*/ 976 h 1144"/>
                      <a:gd name="T60" fmla="*/ 18 w 978"/>
                      <a:gd name="T61" fmla="*/ 1024 h 1144"/>
                      <a:gd name="T62" fmla="*/ 48 w 978"/>
                      <a:gd name="T63" fmla="*/ 1054 h 1144"/>
                      <a:gd name="T64" fmla="*/ 144 w 978"/>
                      <a:gd name="T65" fmla="*/ 1054 h 1144"/>
                      <a:gd name="T66" fmla="*/ 222 w 978"/>
                      <a:gd name="T67" fmla="*/ 1066 h 1144"/>
                      <a:gd name="T68" fmla="*/ 300 w 978"/>
                      <a:gd name="T69" fmla="*/ 1120 h 1144"/>
                      <a:gd name="T70" fmla="*/ 383 w 978"/>
                      <a:gd name="T71" fmla="*/ 1144 h 1144"/>
                      <a:gd name="T72" fmla="*/ 455 w 978"/>
                      <a:gd name="T73" fmla="*/ 1144 h 1144"/>
                      <a:gd name="T74" fmla="*/ 515 w 978"/>
                      <a:gd name="T75" fmla="*/ 1108 h 1144"/>
                      <a:gd name="T76" fmla="*/ 539 w 978"/>
                      <a:gd name="T77" fmla="*/ 1054 h 1144"/>
                      <a:gd name="T78" fmla="*/ 533 w 978"/>
                      <a:gd name="T79" fmla="*/ 982 h 1144"/>
                      <a:gd name="T80" fmla="*/ 503 w 978"/>
                      <a:gd name="T81" fmla="*/ 929 h 1144"/>
                      <a:gd name="T82" fmla="*/ 497 w 978"/>
                      <a:gd name="T83" fmla="*/ 875 h 1144"/>
                      <a:gd name="T84" fmla="*/ 503 w 978"/>
                      <a:gd name="T85" fmla="*/ 821 h 1144"/>
                      <a:gd name="T86" fmla="*/ 551 w 978"/>
                      <a:gd name="T87" fmla="*/ 773 h 1144"/>
                      <a:gd name="T88" fmla="*/ 605 w 978"/>
                      <a:gd name="T89" fmla="*/ 755 h 1144"/>
                      <a:gd name="T90" fmla="*/ 641 w 978"/>
                      <a:gd name="T91" fmla="*/ 725 h 1144"/>
                      <a:gd name="T92" fmla="*/ 671 w 978"/>
                      <a:gd name="T93" fmla="*/ 677 h 1144"/>
                      <a:gd name="T94" fmla="*/ 677 w 978"/>
                      <a:gd name="T95" fmla="*/ 598 h 1144"/>
                      <a:gd name="T96" fmla="*/ 677 w 978"/>
                      <a:gd name="T97" fmla="*/ 562 h 1144"/>
                      <a:gd name="T98" fmla="*/ 719 w 978"/>
                      <a:gd name="T99" fmla="*/ 550 h 1144"/>
                      <a:gd name="T100" fmla="*/ 761 w 978"/>
                      <a:gd name="T101" fmla="*/ 514 h 1144"/>
                      <a:gd name="T102" fmla="*/ 785 w 978"/>
                      <a:gd name="T103" fmla="*/ 454 h 1144"/>
                      <a:gd name="T104" fmla="*/ 809 w 978"/>
                      <a:gd name="T105" fmla="*/ 371 h 1144"/>
                      <a:gd name="T106" fmla="*/ 797 w 978"/>
                      <a:gd name="T107" fmla="*/ 269 h 1144"/>
                      <a:gd name="T108" fmla="*/ 779 w 978"/>
                      <a:gd name="T109" fmla="*/ 209 h 1144"/>
                      <a:gd name="T110" fmla="*/ 725 w 978"/>
                      <a:gd name="T111" fmla="*/ 167 h 1144"/>
                      <a:gd name="T112" fmla="*/ 851 w 978"/>
                      <a:gd name="T113" fmla="*/ 209 h 1144"/>
                      <a:gd name="T114" fmla="*/ 894 w 978"/>
                      <a:gd name="T115" fmla="*/ 275 h 1144"/>
                      <a:gd name="T116" fmla="*/ 940 w 978"/>
                      <a:gd name="T117" fmla="*/ 315 h 1144"/>
                      <a:gd name="T118" fmla="*/ 948 w 978"/>
                      <a:gd name="T119" fmla="*/ 339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8" h="1144">
                        <a:moveTo>
                          <a:pt x="948" y="339"/>
                        </a:moveTo>
                        <a:lnTo>
                          <a:pt x="960" y="327"/>
                        </a:lnTo>
                        <a:lnTo>
                          <a:pt x="974" y="311"/>
                        </a:lnTo>
                        <a:lnTo>
                          <a:pt x="978" y="275"/>
                        </a:lnTo>
                        <a:lnTo>
                          <a:pt x="978" y="209"/>
                        </a:lnTo>
                        <a:lnTo>
                          <a:pt x="960" y="155"/>
                        </a:lnTo>
                        <a:lnTo>
                          <a:pt x="936" y="126"/>
                        </a:lnTo>
                        <a:lnTo>
                          <a:pt x="900" y="90"/>
                        </a:lnTo>
                        <a:lnTo>
                          <a:pt x="827" y="78"/>
                        </a:lnTo>
                        <a:lnTo>
                          <a:pt x="719" y="60"/>
                        </a:lnTo>
                        <a:lnTo>
                          <a:pt x="623" y="36"/>
                        </a:lnTo>
                        <a:lnTo>
                          <a:pt x="545" y="18"/>
                        </a:lnTo>
                        <a:lnTo>
                          <a:pt x="449" y="0"/>
                        </a:lnTo>
                        <a:lnTo>
                          <a:pt x="401" y="18"/>
                        </a:lnTo>
                        <a:lnTo>
                          <a:pt x="348" y="60"/>
                        </a:lnTo>
                        <a:lnTo>
                          <a:pt x="300" y="108"/>
                        </a:lnTo>
                        <a:lnTo>
                          <a:pt x="264" y="161"/>
                        </a:lnTo>
                        <a:lnTo>
                          <a:pt x="222" y="245"/>
                        </a:lnTo>
                        <a:lnTo>
                          <a:pt x="198" y="323"/>
                        </a:lnTo>
                        <a:lnTo>
                          <a:pt x="186" y="401"/>
                        </a:lnTo>
                        <a:lnTo>
                          <a:pt x="168" y="490"/>
                        </a:lnTo>
                        <a:lnTo>
                          <a:pt x="168" y="568"/>
                        </a:lnTo>
                        <a:lnTo>
                          <a:pt x="144" y="658"/>
                        </a:lnTo>
                        <a:lnTo>
                          <a:pt x="114" y="737"/>
                        </a:lnTo>
                        <a:lnTo>
                          <a:pt x="78" y="791"/>
                        </a:lnTo>
                        <a:lnTo>
                          <a:pt x="42" y="827"/>
                        </a:lnTo>
                        <a:lnTo>
                          <a:pt x="6" y="869"/>
                        </a:lnTo>
                        <a:lnTo>
                          <a:pt x="6" y="881"/>
                        </a:lnTo>
                        <a:lnTo>
                          <a:pt x="0" y="917"/>
                        </a:lnTo>
                        <a:lnTo>
                          <a:pt x="0" y="976"/>
                        </a:lnTo>
                        <a:lnTo>
                          <a:pt x="18" y="1024"/>
                        </a:lnTo>
                        <a:lnTo>
                          <a:pt x="48" y="1054"/>
                        </a:lnTo>
                        <a:lnTo>
                          <a:pt x="144" y="1054"/>
                        </a:lnTo>
                        <a:lnTo>
                          <a:pt x="222" y="1066"/>
                        </a:lnTo>
                        <a:lnTo>
                          <a:pt x="300" y="1120"/>
                        </a:lnTo>
                        <a:lnTo>
                          <a:pt x="383" y="1144"/>
                        </a:lnTo>
                        <a:lnTo>
                          <a:pt x="455" y="1144"/>
                        </a:lnTo>
                        <a:lnTo>
                          <a:pt x="515" y="1108"/>
                        </a:lnTo>
                        <a:lnTo>
                          <a:pt x="539" y="1054"/>
                        </a:lnTo>
                        <a:lnTo>
                          <a:pt x="533" y="982"/>
                        </a:lnTo>
                        <a:lnTo>
                          <a:pt x="503" y="929"/>
                        </a:lnTo>
                        <a:lnTo>
                          <a:pt x="497" y="875"/>
                        </a:lnTo>
                        <a:lnTo>
                          <a:pt x="503" y="821"/>
                        </a:lnTo>
                        <a:lnTo>
                          <a:pt x="551" y="773"/>
                        </a:lnTo>
                        <a:lnTo>
                          <a:pt x="605" y="755"/>
                        </a:lnTo>
                        <a:lnTo>
                          <a:pt x="641" y="725"/>
                        </a:lnTo>
                        <a:lnTo>
                          <a:pt x="671" y="677"/>
                        </a:lnTo>
                        <a:lnTo>
                          <a:pt x="677" y="598"/>
                        </a:lnTo>
                        <a:lnTo>
                          <a:pt x="677" y="562"/>
                        </a:lnTo>
                        <a:lnTo>
                          <a:pt x="719" y="550"/>
                        </a:lnTo>
                        <a:lnTo>
                          <a:pt x="761" y="514"/>
                        </a:lnTo>
                        <a:lnTo>
                          <a:pt x="785" y="454"/>
                        </a:lnTo>
                        <a:lnTo>
                          <a:pt x="809" y="371"/>
                        </a:lnTo>
                        <a:lnTo>
                          <a:pt x="797" y="269"/>
                        </a:lnTo>
                        <a:lnTo>
                          <a:pt x="779" y="209"/>
                        </a:lnTo>
                        <a:lnTo>
                          <a:pt x="725" y="167"/>
                        </a:lnTo>
                        <a:lnTo>
                          <a:pt x="851" y="209"/>
                        </a:lnTo>
                        <a:lnTo>
                          <a:pt x="894" y="275"/>
                        </a:lnTo>
                        <a:lnTo>
                          <a:pt x="940" y="315"/>
                        </a:lnTo>
                        <a:lnTo>
                          <a:pt x="948" y="339"/>
                        </a:lnTo>
                        <a:close/>
                      </a:path>
                    </a:pathLst>
                  </a:custGeom>
                  <a:solidFill>
                    <a:srgbClr val="3F1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2631" name="Group 135"/>
                <p:cNvGrpSpPr>
                  <a:grpSpLocks/>
                </p:cNvGrpSpPr>
                <p:nvPr/>
              </p:nvGrpSpPr>
              <p:grpSpPr bwMode="auto">
                <a:xfrm>
                  <a:off x="1825" y="2435"/>
                  <a:ext cx="125" cy="135"/>
                  <a:chOff x="1825" y="2435"/>
                  <a:chExt cx="125" cy="135"/>
                </a:xfrm>
              </p:grpSpPr>
              <p:sp>
                <p:nvSpPr>
                  <p:cNvPr id="362632" name="Line 136"/>
                  <p:cNvSpPr>
                    <a:spLocks noChangeShapeType="1"/>
                  </p:cNvSpPr>
                  <p:nvPr/>
                </p:nvSpPr>
                <p:spPr bwMode="auto">
                  <a:xfrm flipV="1">
                    <a:off x="1941" y="2491"/>
                    <a:ext cx="9" cy="2"/>
                  </a:xfrm>
                  <a:prstGeom prst="line">
                    <a:avLst/>
                  </a:prstGeom>
                  <a:noFill/>
                  <a:ln w="9525">
                    <a:solidFill>
                      <a:srgbClr val="7F3F00"/>
                    </a:solidFill>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362633" name="Group 137"/>
                  <p:cNvGrpSpPr>
                    <a:grpSpLocks/>
                  </p:cNvGrpSpPr>
                  <p:nvPr/>
                </p:nvGrpSpPr>
                <p:grpSpPr bwMode="auto">
                  <a:xfrm>
                    <a:off x="1825" y="2435"/>
                    <a:ext cx="117" cy="135"/>
                    <a:chOff x="1825" y="2435"/>
                    <a:chExt cx="117" cy="135"/>
                  </a:xfrm>
                </p:grpSpPr>
                <p:sp>
                  <p:nvSpPr>
                    <p:cNvPr id="362634" name="Freeform 138"/>
                    <p:cNvSpPr>
                      <a:spLocks/>
                    </p:cNvSpPr>
                    <p:nvPr/>
                  </p:nvSpPr>
                  <p:spPr bwMode="auto">
                    <a:xfrm>
                      <a:off x="1825" y="2513"/>
                      <a:ext cx="81" cy="47"/>
                    </a:xfrm>
                    <a:custGeom>
                      <a:avLst/>
                      <a:gdLst>
                        <a:gd name="T0" fmla="*/ 20 w 162"/>
                        <a:gd name="T1" fmla="*/ 0 h 96"/>
                        <a:gd name="T2" fmla="*/ 50 w 162"/>
                        <a:gd name="T3" fmla="*/ 26 h 96"/>
                        <a:gd name="T4" fmla="*/ 74 w 162"/>
                        <a:gd name="T5" fmla="*/ 42 h 96"/>
                        <a:gd name="T6" fmla="*/ 92 w 162"/>
                        <a:gd name="T7" fmla="*/ 52 h 96"/>
                        <a:gd name="T8" fmla="*/ 116 w 162"/>
                        <a:gd name="T9" fmla="*/ 62 h 96"/>
                        <a:gd name="T10" fmla="*/ 138 w 162"/>
                        <a:gd name="T11" fmla="*/ 66 h 96"/>
                        <a:gd name="T12" fmla="*/ 156 w 162"/>
                        <a:gd name="T13" fmla="*/ 62 h 96"/>
                        <a:gd name="T14" fmla="*/ 162 w 162"/>
                        <a:gd name="T15" fmla="*/ 96 h 96"/>
                        <a:gd name="T16" fmla="*/ 136 w 162"/>
                        <a:gd name="T17" fmla="*/ 96 h 96"/>
                        <a:gd name="T18" fmla="*/ 116 w 162"/>
                        <a:gd name="T19" fmla="*/ 94 h 96"/>
                        <a:gd name="T20" fmla="*/ 90 w 162"/>
                        <a:gd name="T21" fmla="*/ 82 h 96"/>
                        <a:gd name="T22" fmla="*/ 66 w 162"/>
                        <a:gd name="T23" fmla="*/ 64 h 96"/>
                        <a:gd name="T24" fmla="*/ 44 w 162"/>
                        <a:gd name="T25" fmla="*/ 48 h 96"/>
                        <a:gd name="T26" fmla="*/ 0 w 162"/>
                        <a:gd name="T27" fmla="*/ 8 h 96"/>
                        <a:gd name="T28" fmla="*/ 20 w 162"/>
                        <a:gd name="T2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2" h="96">
                          <a:moveTo>
                            <a:pt x="20" y="0"/>
                          </a:moveTo>
                          <a:lnTo>
                            <a:pt x="50" y="26"/>
                          </a:lnTo>
                          <a:lnTo>
                            <a:pt x="74" y="42"/>
                          </a:lnTo>
                          <a:lnTo>
                            <a:pt x="92" y="52"/>
                          </a:lnTo>
                          <a:lnTo>
                            <a:pt x="116" y="62"/>
                          </a:lnTo>
                          <a:lnTo>
                            <a:pt x="138" y="66"/>
                          </a:lnTo>
                          <a:lnTo>
                            <a:pt x="156" y="62"/>
                          </a:lnTo>
                          <a:lnTo>
                            <a:pt x="162" y="96"/>
                          </a:lnTo>
                          <a:lnTo>
                            <a:pt x="136" y="96"/>
                          </a:lnTo>
                          <a:lnTo>
                            <a:pt x="116" y="94"/>
                          </a:lnTo>
                          <a:lnTo>
                            <a:pt x="90" y="82"/>
                          </a:lnTo>
                          <a:lnTo>
                            <a:pt x="66" y="64"/>
                          </a:lnTo>
                          <a:lnTo>
                            <a:pt x="44" y="48"/>
                          </a:lnTo>
                          <a:lnTo>
                            <a:pt x="0" y="8"/>
                          </a:lnTo>
                          <a:lnTo>
                            <a:pt x="20" y="0"/>
                          </a:lnTo>
                          <a:close/>
                        </a:path>
                      </a:pathLst>
                    </a:custGeom>
                    <a:solidFill>
                      <a:srgbClr val="7F3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635" name="Oval 139"/>
                    <p:cNvSpPr>
                      <a:spLocks noChangeArrowheads="1"/>
                    </p:cNvSpPr>
                    <p:nvPr/>
                  </p:nvSpPr>
                  <p:spPr bwMode="auto">
                    <a:xfrm>
                      <a:off x="1895" y="2435"/>
                      <a:ext cx="47" cy="135"/>
                    </a:xfrm>
                    <a:prstGeom prst="ellipse">
                      <a:avLst/>
                    </a:prstGeom>
                    <a:solidFill>
                      <a:srgbClr val="7F3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636" name="Oval 140"/>
                    <p:cNvSpPr>
                      <a:spLocks noChangeArrowheads="1"/>
                    </p:cNvSpPr>
                    <p:nvPr/>
                  </p:nvSpPr>
                  <p:spPr bwMode="auto">
                    <a:xfrm>
                      <a:off x="1899" y="2439"/>
                      <a:ext cx="42" cy="128"/>
                    </a:xfrm>
                    <a:prstGeom prst="ellipse">
                      <a:avLst/>
                    </a:prstGeom>
                    <a:solidFill>
                      <a:srgbClr val="FFD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grpSp>
      </p:grpSp>
      <p:graphicFrame>
        <p:nvGraphicFramePr>
          <p:cNvPr id="362637" name="Object 141"/>
          <p:cNvGraphicFramePr>
            <a:graphicFrameLocks/>
          </p:cNvGraphicFramePr>
          <p:nvPr/>
        </p:nvGraphicFramePr>
        <p:xfrm>
          <a:off x="685800" y="1824038"/>
          <a:ext cx="3389313" cy="2209800"/>
        </p:xfrm>
        <a:graphic>
          <a:graphicData uri="http://schemas.openxmlformats.org/presentationml/2006/ole">
            <p:oleObj spid="_x0000_s98313" name="Clip" r:id="rId4" imgW="8322945" imgH="5547995" progId="">
              <p:embed/>
            </p:oleObj>
          </a:graphicData>
        </a:graphic>
      </p:graphicFrame>
      <p:sp>
        <p:nvSpPr>
          <p:cNvPr id="362638" name="Rectangle 142"/>
          <p:cNvSpPr>
            <a:spLocks noChangeArrowheads="1"/>
          </p:cNvSpPr>
          <p:nvPr/>
        </p:nvSpPr>
        <p:spPr bwMode="auto">
          <a:xfrm>
            <a:off x="803275" y="1976438"/>
            <a:ext cx="3060700" cy="13716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r>
              <a:rPr lang="en-US" sz="2100" dirty="0">
                <a:solidFill>
                  <a:srgbClr val="0000CC"/>
                </a:solidFill>
                <a:effectLst>
                  <a:outerShdw blurRad="38100" dist="38100" dir="2700000" algn="tl">
                    <a:srgbClr val="000000"/>
                  </a:outerShdw>
                </a:effectLst>
                <a:latin typeface="+mn-lt"/>
              </a:rPr>
              <a:t>The answer lies in the way we allocate </a:t>
            </a:r>
            <a:r>
              <a:rPr lang="en-US" sz="2100" dirty="0">
                <a:solidFill>
                  <a:srgbClr val="FF0000"/>
                </a:solidFill>
                <a:effectLst>
                  <a:outerShdw blurRad="38100" dist="38100" dir="2700000" algn="tl">
                    <a:srgbClr val="000000"/>
                  </a:outerShdw>
                </a:effectLst>
                <a:latin typeface="+mn-lt"/>
              </a:rPr>
              <a:t>common fixed costs</a:t>
            </a:r>
            <a:r>
              <a:rPr lang="en-US" sz="2100" dirty="0">
                <a:solidFill>
                  <a:srgbClr val="0000CC"/>
                </a:solidFill>
                <a:effectLst>
                  <a:outerShdw blurRad="38100" dist="38100" dir="2700000" algn="tl">
                    <a:srgbClr val="000000"/>
                  </a:outerShdw>
                </a:effectLst>
                <a:latin typeface="+mn-lt"/>
              </a:rPr>
              <a:t> to our products.</a:t>
            </a:r>
          </a:p>
        </p:txBody>
      </p:sp>
      <p:sp>
        <p:nvSpPr>
          <p:cNvPr id="2" name="Slide Number Placeholder 1"/>
          <p:cNvSpPr>
            <a:spLocks noGrp="1"/>
          </p:cNvSpPr>
          <p:nvPr>
            <p:ph type="sldNum" sz="quarter" idx="11"/>
          </p:nvPr>
        </p:nvSpPr>
        <p:spPr/>
        <p:txBody>
          <a:bodyPr/>
          <a:lstStyle/>
          <a:p>
            <a:fld id="{9EADD2B0-BD8F-425E-B2E2-D73504545739}" type="slidenum">
              <a:rPr lang="en-US" smtClean="0"/>
              <a:pPr/>
              <a:t>10</a:t>
            </a:fld>
            <a:endParaRPr lang="en-US"/>
          </a:p>
        </p:txBody>
      </p:sp>
    </p:spTree>
    <p:extLst>
      <p:ext uri="{BB962C8B-B14F-4D97-AF65-F5344CB8AC3E}">
        <p14:creationId xmlns:p14="http://schemas.microsoft.com/office/powerpoint/2010/main" xmlns="" val="4463486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a:xfrm>
            <a:off x="457200" y="1524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Beware of Allocated Fixed Costs</a:t>
            </a:r>
          </a:p>
        </p:txBody>
      </p:sp>
      <p:grpSp>
        <p:nvGrpSpPr>
          <p:cNvPr id="364547" name="Group 3"/>
          <p:cNvGrpSpPr>
            <a:grpSpLocks/>
          </p:cNvGrpSpPr>
          <p:nvPr/>
        </p:nvGrpSpPr>
        <p:grpSpPr bwMode="auto">
          <a:xfrm>
            <a:off x="1587500" y="3733800"/>
            <a:ext cx="5807075" cy="2878138"/>
            <a:chOff x="1000" y="2126"/>
            <a:chExt cx="3658" cy="1813"/>
          </a:xfrm>
        </p:grpSpPr>
        <p:grpSp>
          <p:nvGrpSpPr>
            <p:cNvPr id="364548" name="Group 4"/>
            <p:cNvGrpSpPr>
              <a:grpSpLocks/>
            </p:cNvGrpSpPr>
            <p:nvPr/>
          </p:nvGrpSpPr>
          <p:grpSpPr bwMode="auto">
            <a:xfrm>
              <a:off x="2268" y="2281"/>
              <a:ext cx="1114" cy="1079"/>
              <a:chOff x="2268" y="2281"/>
              <a:chExt cx="1114" cy="1079"/>
            </a:xfrm>
          </p:grpSpPr>
          <p:grpSp>
            <p:nvGrpSpPr>
              <p:cNvPr id="364549" name="Group 5"/>
              <p:cNvGrpSpPr>
                <a:grpSpLocks/>
              </p:cNvGrpSpPr>
              <p:nvPr/>
            </p:nvGrpSpPr>
            <p:grpSpPr bwMode="auto">
              <a:xfrm>
                <a:off x="2268" y="2610"/>
                <a:ext cx="1114" cy="750"/>
                <a:chOff x="2268" y="2610"/>
                <a:chExt cx="1114" cy="750"/>
              </a:xfrm>
            </p:grpSpPr>
            <p:grpSp>
              <p:nvGrpSpPr>
                <p:cNvPr id="364550" name="Group 6"/>
                <p:cNvGrpSpPr>
                  <a:grpSpLocks/>
                </p:cNvGrpSpPr>
                <p:nvPr/>
              </p:nvGrpSpPr>
              <p:grpSpPr bwMode="auto">
                <a:xfrm>
                  <a:off x="2591" y="2643"/>
                  <a:ext cx="423" cy="702"/>
                  <a:chOff x="2591" y="2643"/>
                  <a:chExt cx="423" cy="702"/>
                </a:xfrm>
              </p:grpSpPr>
              <p:sp>
                <p:nvSpPr>
                  <p:cNvPr id="364551" name="Freeform 7"/>
                  <p:cNvSpPr>
                    <a:spLocks/>
                  </p:cNvSpPr>
                  <p:nvPr/>
                </p:nvSpPr>
                <p:spPr bwMode="auto">
                  <a:xfrm>
                    <a:off x="2591" y="2643"/>
                    <a:ext cx="423" cy="702"/>
                  </a:xfrm>
                  <a:custGeom>
                    <a:avLst/>
                    <a:gdLst>
                      <a:gd name="T0" fmla="*/ 263 w 846"/>
                      <a:gd name="T1" fmla="*/ 0 h 1405"/>
                      <a:gd name="T2" fmla="*/ 499 w 846"/>
                      <a:gd name="T3" fmla="*/ 185 h 1405"/>
                      <a:gd name="T4" fmla="*/ 691 w 846"/>
                      <a:gd name="T5" fmla="*/ 30 h 1405"/>
                      <a:gd name="T6" fmla="*/ 738 w 846"/>
                      <a:gd name="T7" fmla="*/ 705 h 1405"/>
                      <a:gd name="T8" fmla="*/ 792 w 846"/>
                      <a:gd name="T9" fmla="*/ 1100 h 1405"/>
                      <a:gd name="T10" fmla="*/ 846 w 846"/>
                      <a:gd name="T11" fmla="*/ 1405 h 1405"/>
                      <a:gd name="T12" fmla="*/ 0 w 846"/>
                      <a:gd name="T13" fmla="*/ 1405 h 1405"/>
                      <a:gd name="T14" fmla="*/ 120 w 846"/>
                      <a:gd name="T15" fmla="*/ 1022 h 1405"/>
                      <a:gd name="T16" fmla="*/ 198 w 846"/>
                      <a:gd name="T17" fmla="*/ 544 h 1405"/>
                      <a:gd name="T18" fmla="*/ 263 w 846"/>
                      <a:gd name="T19" fmla="*/ 0 h 1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6" h="1405">
                        <a:moveTo>
                          <a:pt x="263" y="0"/>
                        </a:moveTo>
                        <a:lnTo>
                          <a:pt x="499" y="185"/>
                        </a:lnTo>
                        <a:lnTo>
                          <a:pt x="691" y="30"/>
                        </a:lnTo>
                        <a:lnTo>
                          <a:pt x="738" y="705"/>
                        </a:lnTo>
                        <a:lnTo>
                          <a:pt x="792" y="1100"/>
                        </a:lnTo>
                        <a:lnTo>
                          <a:pt x="846" y="1405"/>
                        </a:lnTo>
                        <a:lnTo>
                          <a:pt x="0" y="1405"/>
                        </a:lnTo>
                        <a:lnTo>
                          <a:pt x="120" y="1022"/>
                        </a:lnTo>
                        <a:lnTo>
                          <a:pt x="198" y="544"/>
                        </a:lnTo>
                        <a:lnTo>
                          <a:pt x="263" y="0"/>
                        </a:lnTo>
                        <a:close/>
                      </a:path>
                    </a:pathLst>
                  </a:custGeom>
                  <a:solidFill>
                    <a:srgbClr val="DFDFD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52" name="Freeform 8"/>
                  <p:cNvSpPr>
                    <a:spLocks/>
                  </p:cNvSpPr>
                  <p:nvPr/>
                </p:nvSpPr>
                <p:spPr bwMode="auto">
                  <a:xfrm>
                    <a:off x="2854" y="2697"/>
                    <a:ext cx="101" cy="127"/>
                  </a:xfrm>
                  <a:custGeom>
                    <a:avLst/>
                    <a:gdLst>
                      <a:gd name="T0" fmla="*/ 0 w 202"/>
                      <a:gd name="T1" fmla="*/ 93 h 255"/>
                      <a:gd name="T2" fmla="*/ 28 w 202"/>
                      <a:gd name="T3" fmla="*/ 123 h 255"/>
                      <a:gd name="T4" fmla="*/ 44 w 202"/>
                      <a:gd name="T5" fmla="*/ 141 h 255"/>
                      <a:gd name="T6" fmla="*/ 54 w 202"/>
                      <a:gd name="T7" fmla="*/ 165 h 255"/>
                      <a:gd name="T8" fmla="*/ 62 w 202"/>
                      <a:gd name="T9" fmla="*/ 201 h 255"/>
                      <a:gd name="T10" fmla="*/ 66 w 202"/>
                      <a:gd name="T11" fmla="*/ 239 h 255"/>
                      <a:gd name="T12" fmla="*/ 86 w 202"/>
                      <a:gd name="T13" fmla="*/ 255 h 255"/>
                      <a:gd name="T14" fmla="*/ 202 w 202"/>
                      <a:gd name="T15" fmla="*/ 107 h 255"/>
                      <a:gd name="T16" fmla="*/ 146 w 202"/>
                      <a:gd name="T17" fmla="*/ 0 h 255"/>
                      <a:gd name="T18" fmla="*/ 0 w 202"/>
                      <a:gd name="T19" fmla="*/ 93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2" h="255">
                        <a:moveTo>
                          <a:pt x="0" y="93"/>
                        </a:moveTo>
                        <a:lnTo>
                          <a:pt x="28" y="123"/>
                        </a:lnTo>
                        <a:lnTo>
                          <a:pt x="44" y="141"/>
                        </a:lnTo>
                        <a:lnTo>
                          <a:pt x="54" y="165"/>
                        </a:lnTo>
                        <a:lnTo>
                          <a:pt x="62" y="201"/>
                        </a:lnTo>
                        <a:lnTo>
                          <a:pt x="66" y="239"/>
                        </a:lnTo>
                        <a:lnTo>
                          <a:pt x="86" y="255"/>
                        </a:lnTo>
                        <a:lnTo>
                          <a:pt x="202" y="107"/>
                        </a:lnTo>
                        <a:lnTo>
                          <a:pt x="146" y="0"/>
                        </a:lnTo>
                        <a:lnTo>
                          <a:pt x="0" y="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53" name="Freeform 9"/>
                  <p:cNvSpPr>
                    <a:spLocks/>
                  </p:cNvSpPr>
                  <p:nvPr/>
                </p:nvSpPr>
                <p:spPr bwMode="auto">
                  <a:xfrm>
                    <a:off x="2708" y="2652"/>
                    <a:ext cx="87" cy="177"/>
                  </a:xfrm>
                  <a:custGeom>
                    <a:avLst/>
                    <a:gdLst>
                      <a:gd name="T0" fmla="*/ 174 w 174"/>
                      <a:gd name="T1" fmla="*/ 165 h 355"/>
                      <a:gd name="T2" fmla="*/ 160 w 174"/>
                      <a:gd name="T3" fmla="*/ 181 h 355"/>
                      <a:gd name="T4" fmla="*/ 144 w 174"/>
                      <a:gd name="T5" fmla="*/ 231 h 355"/>
                      <a:gd name="T6" fmla="*/ 120 w 174"/>
                      <a:gd name="T7" fmla="*/ 291 h 355"/>
                      <a:gd name="T8" fmla="*/ 96 w 174"/>
                      <a:gd name="T9" fmla="*/ 355 h 355"/>
                      <a:gd name="T10" fmla="*/ 42 w 174"/>
                      <a:gd name="T11" fmla="*/ 247 h 355"/>
                      <a:gd name="T12" fmla="*/ 12 w 174"/>
                      <a:gd name="T13" fmla="*/ 137 h 355"/>
                      <a:gd name="T14" fmla="*/ 0 w 174"/>
                      <a:gd name="T15" fmla="*/ 32 h 355"/>
                      <a:gd name="T16" fmla="*/ 0 w 174"/>
                      <a:gd name="T17" fmla="*/ 0 h 355"/>
                      <a:gd name="T18" fmla="*/ 42 w 174"/>
                      <a:gd name="T19" fmla="*/ 0 h 355"/>
                      <a:gd name="T20" fmla="*/ 174 w 174"/>
                      <a:gd name="T21" fmla="*/ 16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4" h="355">
                        <a:moveTo>
                          <a:pt x="174" y="165"/>
                        </a:moveTo>
                        <a:lnTo>
                          <a:pt x="160" y="181"/>
                        </a:lnTo>
                        <a:lnTo>
                          <a:pt x="144" y="231"/>
                        </a:lnTo>
                        <a:lnTo>
                          <a:pt x="120" y="291"/>
                        </a:lnTo>
                        <a:lnTo>
                          <a:pt x="96" y="355"/>
                        </a:lnTo>
                        <a:lnTo>
                          <a:pt x="42" y="247"/>
                        </a:lnTo>
                        <a:lnTo>
                          <a:pt x="12" y="137"/>
                        </a:lnTo>
                        <a:lnTo>
                          <a:pt x="0" y="32"/>
                        </a:lnTo>
                        <a:lnTo>
                          <a:pt x="0" y="0"/>
                        </a:lnTo>
                        <a:lnTo>
                          <a:pt x="42" y="0"/>
                        </a:lnTo>
                        <a:lnTo>
                          <a:pt x="174"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4554" name="Group 10"/>
                  <p:cNvGrpSpPr>
                    <a:grpSpLocks/>
                  </p:cNvGrpSpPr>
                  <p:nvPr/>
                </p:nvGrpSpPr>
                <p:grpSpPr bwMode="auto">
                  <a:xfrm>
                    <a:off x="2680" y="2939"/>
                    <a:ext cx="277" cy="367"/>
                    <a:chOff x="2680" y="2939"/>
                    <a:chExt cx="277" cy="367"/>
                  </a:xfrm>
                </p:grpSpPr>
                <p:sp>
                  <p:nvSpPr>
                    <p:cNvPr id="364555" name="Freeform 11"/>
                    <p:cNvSpPr>
                      <a:spLocks/>
                    </p:cNvSpPr>
                    <p:nvPr/>
                  </p:nvSpPr>
                  <p:spPr bwMode="auto">
                    <a:xfrm>
                      <a:off x="2710" y="2939"/>
                      <a:ext cx="208" cy="204"/>
                    </a:xfrm>
                    <a:custGeom>
                      <a:avLst/>
                      <a:gdLst>
                        <a:gd name="T0" fmla="*/ 418 w 418"/>
                        <a:gd name="T1" fmla="*/ 0 h 408"/>
                        <a:gd name="T2" fmla="*/ 362 w 418"/>
                        <a:gd name="T3" fmla="*/ 6 h 408"/>
                        <a:gd name="T4" fmla="*/ 314 w 418"/>
                        <a:gd name="T5" fmla="*/ 20 h 408"/>
                        <a:gd name="T6" fmla="*/ 228 w 418"/>
                        <a:gd name="T7" fmla="*/ 61 h 408"/>
                        <a:gd name="T8" fmla="*/ 134 w 418"/>
                        <a:gd name="T9" fmla="*/ 139 h 408"/>
                        <a:gd name="T10" fmla="*/ 96 w 418"/>
                        <a:gd name="T11" fmla="*/ 175 h 408"/>
                        <a:gd name="T12" fmla="*/ 72 w 418"/>
                        <a:gd name="T13" fmla="*/ 223 h 408"/>
                        <a:gd name="T14" fmla="*/ 38 w 418"/>
                        <a:gd name="T15" fmla="*/ 269 h 408"/>
                        <a:gd name="T16" fmla="*/ 20 w 418"/>
                        <a:gd name="T17" fmla="*/ 301 h 408"/>
                        <a:gd name="T18" fmla="*/ 8 w 418"/>
                        <a:gd name="T19" fmla="*/ 352 h 408"/>
                        <a:gd name="T20" fmla="*/ 0 w 418"/>
                        <a:gd name="T21" fmla="*/ 390 h 408"/>
                        <a:gd name="T22" fmla="*/ 8 w 418"/>
                        <a:gd name="T23" fmla="*/ 408 h 408"/>
                        <a:gd name="T24" fmla="*/ 24 w 418"/>
                        <a:gd name="T25" fmla="*/ 408 h 408"/>
                        <a:gd name="T26" fmla="*/ 32 w 418"/>
                        <a:gd name="T27" fmla="*/ 384 h 408"/>
                        <a:gd name="T28" fmla="*/ 66 w 418"/>
                        <a:gd name="T29" fmla="*/ 342 h 408"/>
                        <a:gd name="T30" fmla="*/ 90 w 418"/>
                        <a:gd name="T31" fmla="*/ 277 h 408"/>
                        <a:gd name="T32" fmla="*/ 110 w 418"/>
                        <a:gd name="T33" fmla="*/ 241 h 408"/>
                        <a:gd name="T34" fmla="*/ 144 w 418"/>
                        <a:gd name="T35" fmla="*/ 183 h 408"/>
                        <a:gd name="T36" fmla="*/ 192 w 418"/>
                        <a:gd name="T37" fmla="*/ 119 h 408"/>
                        <a:gd name="T38" fmla="*/ 286 w 418"/>
                        <a:gd name="T39" fmla="*/ 56 h 408"/>
                        <a:gd name="T40" fmla="*/ 344 w 418"/>
                        <a:gd name="T41" fmla="*/ 26 h 408"/>
                        <a:gd name="T42" fmla="*/ 418 w 418"/>
                        <a:gd name="T4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8" h="408">
                          <a:moveTo>
                            <a:pt x="418" y="0"/>
                          </a:moveTo>
                          <a:lnTo>
                            <a:pt x="362" y="6"/>
                          </a:lnTo>
                          <a:lnTo>
                            <a:pt x="314" y="20"/>
                          </a:lnTo>
                          <a:lnTo>
                            <a:pt x="228" y="61"/>
                          </a:lnTo>
                          <a:lnTo>
                            <a:pt x="134" y="139"/>
                          </a:lnTo>
                          <a:lnTo>
                            <a:pt x="96" y="175"/>
                          </a:lnTo>
                          <a:lnTo>
                            <a:pt x="72" y="223"/>
                          </a:lnTo>
                          <a:lnTo>
                            <a:pt x="38" y="269"/>
                          </a:lnTo>
                          <a:lnTo>
                            <a:pt x="20" y="301"/>
                          </a:lnTo>
                          <a:lnTo>
                            <a:pt x="8" y="352"/>
                          </a:lnTo>
                          <a:lnTo>
                            <a:pt x="0" y="390"/>
                          </a:lnTo>
                          <a:lnTo>
                            <a:pt x="8" y="408"/>
                          </a:lnTo>
                          <a:lnTo>
                            <a:pt x="24" y="408"/>
                          </a:lnTo>
                          <a:lnTo>
                            <a:pt x="32" y="384"/>
                          </a:lnTo>
                          <a:lnTo>
                            <a:pt x="66" y="342"/>
                          </a:lnTo>
                          <a:lnTo>
                            <a:pt x="90" y="277"/>
                          </a:lnTo>
                          <a:lnTo>
                            <a:pt x="110" y="241"/>
                          </a:lnTo>
                          <a:lnTo>
                            <a:pt x="144" y="183"/>
                          </a:lnTo>
                          <a:lnTo>
                            <a:pt x="192" y="119"/>
                          </a:lnTo>
                          <a:lnTo>
                            <a:pt x="286" y="56"/>
                          </a:lnTo>
                          <a:lnTo>
                            <a:pt x="344" y="26"/>
                          </a:lnTo>
                          <a:lnTo>
                            <a:pt x="418" y="0"/>
                          </a:lnTo>
                          <a:close/>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56" name="Freeform 12"/>
                    <p:cNvSpPr>
                      <a:spLocks/>
                    </p:cNvSpPr>
                    <p:nvPr/>
                  </p:nvSpPr>
                  <p:spPr bwMode="auto">
                    <a:xfrm>
                      <a:off x="2680" y="3034"/>
                      <a:ext cx="277" cy="272"/>
                    </a:xfrm>
                    <a:custGeom>
                      <a:avLst/>
                      <a:gdLst>
                        <a:gd name="T0" fmla="*/ 549 w 555"/>
                        <a:gd name="T1" fmla="*/ 0 h 544"/>
                        <a:gd name="T2" fmla="*/ 477 w 555"/>
                        <a:gd name="T3" fmla="*/ 78 h 544"/>
                        <a:gd name="T4" fmla="*/ 433 w 555"/>
                        <a:gd name="T5" fmla="*/ 102 h 544"/>
                        <a:gd name="T6" fmla="*/ 397 w 555"/>
                        <a:gd name="T7" fmla="*/ 114 h 544"/>
                        <a:gd name="T8" fmla="*/ 351 w 555"/>
                        <a:gd name="T9" fmla="*/ 145 h 544"/>
                        <a:gd name="T10" fmla="*/ 191 w 555"/>
                        <a:gd name="T11" fmla="*/ 253 h 544"/>
                        <a:gd name="T12" fmla="*/ 157 w 555"/>
                        <a:gd name="T13" fmla="*/ 289 h 544"/>
                        <a:gd name="T14" fmla="*/ 107 w 555"/>
                        <a:gd name="T15" fmla="*/ 325 h 544"/>
                        <a:gd name="T16" fmla="*/ 71 w 555"/>
                        <a:gd name="T17" fmla="*/ 349 h 544"/>
                        <a:gd name="T18" fmla="*/ 36 w 555"/>
                        <a:gd name="T19" fmla="*/ 373 h 544"/>
                        <a:gd name="T20" fmla="*/ 6 w 555"/>
                        <a:gd name="T21" fmla="*/ 394 h 544"/>
                        <a:gd name="T22" fmla="*/ 0 w 555"/>
                        <a:gd name="T23" fmla="*/ 412 h 544"/>
                        <a:gd name="T24" fmla="*/ 2 w 555"/>
                        <a:gd name="T25" fmla="*/ 430 h 544"/>
                        <a:gd name="T26" fmla="*/ 20 w 555"/>
                        <a:gd name="T27" fmla="*/ 430 h 544"/>
                        <a:gd name="T28" fmla="*/ 49 w 555"/>
                        <a:gd name="T29" fmla="*/ 412 h 544"/>
                        <a:gd name="T30" fmla="*/ 83 w 555"/>
                        <a:gd name="T31" fmla="*/ 390 h 544"/>
                        <a:gd name="T32" fmla="*/ 113 w 555"/>
                        <a:gd name="T33" fmla="*/ 371 h 544"/>
                        <a:gd name="T34" fmla="*/ 109 w 555"/>
                        <a:gd name="T35" fmla="*/ 402 h 544"/>
                        <a:gd name="T36" fmla="*/ 85 w 555"/>
                        <a:gd name="T37" fmla="*/ 438 h 544"/>
                        <a:gd name="T38" fmla="*/ 65 w 555"/>
                        <a:gd name="T39" fmla="*/ 454 h 544"/>
                        <a:gd name="T40" fmla="*/ 59 w 555"/>
                        <a:gd name="T41" fmla="*/ 468 h 544"/>
                        <a:gd name="T42" fmla="*/ 36 w 555"/>
                        <a:gd name="T43" fmla="*/ 490 h 544"/>
                        <a:gd name="T44" fmla="*/ 14 w 555"/>
                        <a:gd name="T45" fmla="*/ 520 h 544"/>
                        <a:gd name="T46" fmla="*/ 18 w 555"/>
                        <a:gd name="T47" fmla="*/ 544 h 544"/>
                        <a:gd name="T48" fmla="*/ 83 w 555"/>
                        <a:gd name="T49" fmla="*/ 538 h 544"/>
                        <a:gd name="T50" fmla="*/ 101 w 555"/>
                        <a:gd name="T51" fmla="*/ 498 h 544"/>
                        <a:gd name="T52" fmla="*/ 143 w 555"/>
                        <a:gd name="T53" fmla="*/ 456 h 544"/>
                        <a:gd name="T54" fmla="*/ 137 w 555"/>
                        <a:gd name="T55" fmla="*/ 426 h 544"/>
                        <a:gd name="T56" fmla="*/ 191 w 555"/>
                        <a:gd name="T57" fmla="*/ 383 h 544"/>
                        <a:gd name="T58" fmla="*/ 487 w 555"/>
                        <a:gd name="T59" fmla="*/ 179 h 544"/>
                        <a:gd name="T60" fmla="*/ 435 w 555"/>
                        <a:gd name="T61" fmla="*/ 173 h 544"/>
                        <a:gd name="T62" fmla="*/ 417 w 555"/>
                        <a:gd name="T63" fmla="*/ 133 h 544"/>
                        <a:gd name="T64" fmla="*/ 463 w 555"/>
                        <a:gd name="T65" fmla="*/ 120 h 544"/>
                        <a:gd name="T66" fmla="*/ 477 w 555"/>
                        <a:gd name="T67" fmla="*/ 108 h 544"/>
                        <a:gd name="T68" fmla="*/ 493 w 555"/>
                        <a:gd name="T69" fmla="*/ 108 h 544"/>
                        <a:gd name="T70" fmla="*/ 555 w 555"/>
                        <a:gd name="T71" fmla="*/ 26 h 544"/>
                        <a:gd name="T72" fmla="*/ 549 w 555"/>
                        <a:gd name="T73"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55" h="544">
                          <a:moveTo>
                            <a:pt x="549" y="0"/>
                          </a:moveTo>
                          <a:lnTo>
                            <a:pt x="477" y="78"/>
                          </a:lnTo>
                          <a:lnTo>
                            <a:pt x="433" y="102"/>
                          </a:lnTo>
                          <a:lnTo>
                            <a:pt x="397" y="114"/>
                          </a:lnTo>
                          <a:lnTo>
                            <a:pt x="351" y="145"/>
                          </a:lnTo>
                          <a:lnTo>
                            <a:pt x="191" y="253"/>
                          </a:lnTo>
                          <a:lnTo>
                            <a:pt x="157" y="289"/>
                          </a:lnTo>
                          <a:lnTo>
                            <a:pt x="107" y="325"/>
                          </a:lnTo>
                          <a:lnTo>
                            <a:pt x="71" y="349"/>
                          </a:lnTo>
                          <a:lnTo>
                            <a:pt x="36" y="373"/>
                          </a:lnTo>
                          <a:lnTo>
                            <a:pt x="6" y="394"/>
                          </a:lnTo>
                          <a:lnTo>
                            <a:pt x="0" y="412"/>
                          </a:lnTo>
                          <a:lnTo>
                            <a:pt x="2" y="430"/>
                          </a:lnTo>
                          <a:lnTo>
                            <a:pt x="20" y="430"/>
                          </a:lnTo>
                          <a:lnTo>
                            <a:pt x="49" y="412"/>
                          </a:lnTo>
                          <a:lnTo>
                            <a:pt x="83" y="390"/>
                          </a:lnTo>
                          <a:lnTo>
                            <a:pt x="113" y="371"/>
                          </a:lnTo>
                          <a:lnTo>
                            <a:pt x="109" y="402"/>
                          </a:lnTo>
                          <a:lnTo>
                            <a:pt x="85" y="438"/>
                          </a:lnTo>
                          <a:lnTo>
                            <a:pt x="65" y="454"/>
                          </a:lnTo>
                          <a:lnTo>
                            <a:pt x="59" y="468"/>
                          </a:lnTo>
                          <a:lnTo>
                            <a:pt x="36" y="490"/>
                          </a:lnTo>
                          <a:lnTo>
                            <a:pt x="14" y="520"/>
                          </a:lnTo>
                          <a:lnTo>
                            <a:pt x="18" y="544"/>
                          </a:lnTo>
                          <a:lnTo>
                            <a:pt x="83" y="538"/>
                          </a:lnTo>
                          <a:lnTo>
                            <a:pt x="101" y="498"/>
                          </a:lnTo>
                          <a:lnTo>
                            <a:pt x="143" y="456"/>
                          </a:lnTo>
                          <a:lnTo>
                            <a:pt x="137" y="426"/>
                          </a:lnTo>
                          <a:lnTo>
                            <a:pt x="191" y="383"/>
                          </a:lnTo>
                          <a:lnTo>
                            <a:pt x="487" y="179"/>
                          </a:lnTo>
                          <a:lnTo>
                            <a:pt x="435" y="173"/>
                          </a:lnTo>
                          <a:lnTo>
                            <a:pt x="417" y="133"/>
                          </a:lnTo>
                          <a:lnTo>
                            <a:pt x="463" y="120"/>
                          </a:lnTo>
                          <a:lnTo>
                            <a:pt x="477" y="108"/>
                          </a:lnTo>
                          <a:lnTo>
                            <a:pt x="493" y="108"/>
                          </a:lnTo>
                          <a:lnTo>
                            <a:pt x="555" y="26"/>
                          </a:lnTo>
                          <a:lnTo>
                            <a:pt x="549" y="0"/>
                          </a:lnTo>
                          <a:close/>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4557" name="Freeform 13"/>
                  <p:cNvSpPr>
                    <a:spLocks/>
                  </p:cNvSpPr>
                  <p:nvPr/>
                </p:nvSpPr>
                <p:spPr bwMode="auto">
                  <a:xfrm>
                    <a:off x="2773" y="2736"/>
                    <a:ext cx="126" cy="570"/>
                  </a:xfrm>
                  <a:custGeom>
                    <a:avLst/>
                    <a:gdLst>
                      <a:gd name="T0" fmla="*/ 42 w 254"/>
                      <a:gd name="T1" fmla="*/ 0 h 1142"/>
                      <a:gd name="T2" fmla="*/ 72 w 254"/>
                      <a:gd name="T3" fmla="*/ 30 h 1142"/>
                      <a:gd name="T4" fmla="*/ 98 w 254"/>
                      <a:gd name="T5" fmla="*/ 42 h 1142"/>
                      <a:gd name="T6" fmla="*/ 140 w 254"/>
                      <a:gd name="T7" fmla="*/ 38 h 1142"/>
                      <a:gd name="T8" fmla="*/ 172 w 254"/>
                      <a:gd name="T9" fmla="*/ 26 h 1142"/>
                      <a:gd name="T10" fmla="*/ 184 w 254"/>
                      <a:gd name="T11" fmla="*/ 50 h 1142"/>
                      <a:gd name="T12" fmla="*/ 184 w 254"/>
                      <a:gd name="T13" fmla="*/ 80 h 1142"/>
                      <a:gd name="T14" fmla="*/ 176 w 254"/>
                      <a:gd name="T15" fmla="*/ 102 h 1142"/>
                      <a:gd name="T16" fmla="*/ 164 w 254"/>
                      <a:gd name="T17" fmla="*/ 114 h 1142"/>
                      <a:gd name="T18" fmla="*/ 136 w 254"/>
                      <a:gd name="T19" fmla="*/ 138 h 1142"/>
                      <a:gd name="T20" fmla="*/ 184 w 254"/>
                      <a:gd name="T21" fmla="*/ 200 h 1142"/>
                      <a:gd name="T22" fmla="*/ 206 w 254"/>
                      <a:gd name="T23" fmla="*/ 239 h 1142"/>
                      <a:gd name="T24" fmla="*/ 218 w 254"/>
                      <a:gd name="T25" fmla="*/ 275 h 1142"/>
                      <a:gd name="T26" fmla="*/ 224 w 254"/>
                      <a:gd name="T27" fmla="*/ 365 h 1142"/>
                      <a:gd name="T28" fmla="*/ 244 w 254"/>
                      <a:gd name="T29" fmla="*/ 562 h 1142"/>
                      <a:gd name="T30" fmla="*/ 254 w 254"/>
                      <a:gd name="T31" fmla="*/ 676 h 1142"/>
                      <a:gd name="T32" fmla="*/ 254 w 254"/>
                      <a:gd name="T33" fmla="*/ 813 h 1142"/>
                      <a:gd name="T34" fmla="*/ 250 w 254"/>
                      <a:gd name="T35" fmla="*/ 969 h 1142"/>
                      <a:gd name="T36" fmla="*/ 246 w 254"/>
                      <a:gd name="T37" fmla="*/ 1142 h 1142"/>
                      <a:gd name="T38" fmla="*/ 6 w 254"/>
                      <a:gd name="T39" fmla="*/ 1140 h 1142"/>
                      <a:gd name="T40" fmla="*/ 0 w 254"/>
                      <a:gd name="T41" fmla="*/ 965 h 1142"/>
                      <a:gd name="T42" fmla="*/ 6 w 254"/>
                      <a:gd name="T43" fmla="*/ 863 h 1142"/>
                      <a:gd name="T44" fmla="*/ 14 w 254"/>
                      <a:gd name="T45" fmla="*/ 737 h 1142"/>
                      <a:gd name="T46" fmla="*/ 14 w 254"/>
                      <a:gd name="T47" fmla="*/ 526 h 1142"/>
                      <a:gd name="T48" fmla="*/ 14 w 254"/>
                      <a:gd name="T49" fmla="*/ 457 h 1142"/>
                      <a:gd name="T50" fmla="*/ 20 w 254"/>
                      <a:gd name="T51" fmla="*/ 287 h 1142"/>
                      <a:gd name="T52" fmla="*/ 32 w 254"/>
                      <a:gd name="T53" fmla="*/ 235 h 1142"/>
                      <a:gd name="T54" fmla="*/ 60 w 254"/>
                      <a:gd name="T55" fmla="*/ 144 h 1142"/>
                      <a:gd name="T56" fmla="*/ 26 w 254"/>
                      <a:gd name="T57" fmla="*/ 98 h 1142"/>
                      <a:gd name="T58" fmla="*/ 12 w 254"/>
                      <a:gd name="T59" fmla="*/ 74 h 1142"/>
                      <a:gd name="T60" fmla="*/ 42 w 254"/>
                      <a:gd name="T61" fmla="*/ 0 h 1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4" h="1142">
                        <a:moveTo>
                          <a:pt x="42" y="0"/>
                        </a:moveTo>
                        <a:lnTo>
                          <a:pt x="72" y="30"/>
                        </a:lnTo>
                        <a:lnTo>
                          <a:pt x="98" y="42"/>
                        </a:lnTo>
                        <a:lnTo>
                          <a:pt x="140" y="38"/>
                        </a:lnTo>
                        <a:lnTo>
                          <a:pt x="172" y="26"/>
                        </a:lnTo>
                        <a:lnTo>
                          <a:pt x="184" y="50"/>
                        </a:lnTo>
                        <a:lnTo>
                          <a:pt x="184" y="80"/>
                        </a:lnTo>
                        <a:lnTo>
                          <a:pt x="176" y="102"/>
                        </a:lnTo>
                        <a:lnTo>
                          <a:pt x="164" y="114"/>
                        </a:lnTo>
                        <a:lnTo>
                          <a:pt x="136" y="138"/>
                        </a:lnTo>
                        <a:lnTo>
                          <a:pt x="184" y="200"/>
                        </a:lnTo>
                        <a:lnTo>
                          <a:pt x="206" y="239"/>
                        </a:lnTo>
                        <a:lnTo>
                          <a:pt x="218" y="275"/>
                        </a:lnTo>
                        <a:lnTo>
                          <a:pt x="224" y="365"/>
                        </a:lnTo>
                        <a:lnTo>
                          <a:pt x="244" y="562"/>
                        </a:lnTo>
                        <a:lnTo>
                          <a:pt x="254" y="676"/>
                        </a:lnTo>
                        <a:lnTo>
                          <a:pt x="254" y="813"/>
                        </a:lnTo>
                        <a:lnTo>
                          <a:pt x="250" y="969"/>
                        </a:lnTo>
                        <a:lnTo>
                          <a:pt x="246" y="1142"/>
                        </a:lnTo>
                        <a:lnTo>
                          <a:pt x="6" y="1140"/>
                        </a:lnTo>
                        <a:lnTo>
                          <a:pt x="0" y="965"/>
                        </a:lnTo>
                        <a:lnTo>
                          <a:pt x="6" y="863"/>
                        </a:lnTo>
                        <a:lnTo>
                          <a:pt x="14" y="737"/>
                        </a:lnTo>
                        <a:lnTo>
                          <a:pt x="14" y="526"/>
                        </a:lnTo>
                        <a:lnTo>
                          <a:pt x="14" y="457"/>
                        </a:lnTo>
                        <a:lnTo>
                          <a:pt x="20" y="287"/>
                        </a:lnTo>
                        <a:lnTo>
                          <a:pt x="32" y="235"/>
                        </a:lnTo>
                        <a:lnTo>
                          <a:pt x="60" y="144"/>
                        </a:lnTo>
                        <a:lnTo>
                          <a:pt x="26" y="98"/>
                        </a:lnTo>
                        <a:lnTo>
                          <a:pt x="12" y="74"/>
                        </a:lnTo>
                        <a:lnTo>
                          <a:pt x="42" y="0"/>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4558" name="Group 14"/>
                <p:cNvGrpSpPr>
                  <a:grpSpLocks/>
                </p:cNvGrpSpPr>
                <p:nvPr/>
              </p:nvGrpSpPr>
              <p:grpSpPr bwMode="auto">
                <a:xfrm>
                  <a:off x="2268" y="2610"/>
                  <a:ext cx="1114" cy="750"/>
                  <a:chOff x="2268" y="2610"/>
                  <a:chExt cx="1114" cy="750"/>
                </a:xfrm>
              </p:grpSpPr>
              <p:grpSp>
                <p:nvGrpSpPr>
                  <p:cNvPr id="364559" name="Group 15"/>
                  <p:cNvGrpSpPr>
                    <a:grpSpLocks/>
                  </p:cNvGrpSpPr>
                  <p:nvPr/>
                </p:nvGrpSpPr>
                <p:grpSpPr bwMode="auto">
                  <a:xfrm>
                    <a:off x="2268" y="2629"/>
                    <a:ext cx="473" cy="731"/>
                    <a:chOff x="2268" y="2629"/>
                    <a:chExt cx="473" cy="731"/>
                  </a:xfrm>
                </p:grpSpPr>
                <p:sp>
                  <p:nvSpPr>
                    <p:cNvPr id="364560" name="Freeform 16"/>
                    <p:cNvSpPr>
                      <a:spLocks/>
                    </p:cNvSpPr>
                    <p:nvPr/>
                  </p:nvSpPr>
                  <p:spPr bwMode="auto">
                    <a:xfrm>
                      <a:off x="2268" y="2638"/>
                      <a:ext cx="467" cy="722"/>
                    </a:xfrm>
                    <a:custGeom>
                      <a:avLst/>
                      <a:gdLst>
                        <a:gd name="T0" fmla="*/ 829 w 934"/>
                        <a:gd name="T1" fmla="*/ 0 h 1444"/>
                        <a:gd name="T2" fmla="*/ 795 w 934"/>
                        <a:gd name="T3" fmla="*/ 46 h 1444"/>
                        <a:gd name="T4" fmla="*/ 705 w 934"/>
                        <a:gd name="T5" fmla="*/ 76 h 1444"/>
                        <a:gd name="T6" fmla="*/ 631 w 934"/>
                        <a:gd name="T7" fmla="*/ 94 h 1444"/>
                        <a:gd name="T8" fmla="*/ 567 w 934"/>
                        <a:gd name="T9" fmla="*/ 102 h 1444"/>
                        <a:gd name="T10" fmla="*/ 453 w 934"/>
                        <a:gd name="T11" fmla="*/ 120 h 1444"/>
                        <a:gd name="T12" fmla="*/ 413 w 934"/>
                        <a:gd name="T13" fmla="*/ 136 h 1444"/>
                        <a:gd name="T14" fmla="*/ 399 w 934"/>
                        <a:gd name="T15" fmla="*/ 143 h 1444"/>
                        <a:gd name="T16" fmla="*/ 389 w 934"/>
                        <a:gd name="T17" fmla="*/ 155 h 1444"/>
                        <a:gd name="T18" fmla="*/ 359 w 934"/>
                        <a:gd name="T19" fmla="*/ 299 h 1444"/>
                        <a:gd name="T20" fmla="*/ 339 w 934"/>
                        <a:gd name="T21" fmla="*/ 375 h 1444"/>
                        <a:gd name="T22" fmla="*/ 316 w 934"/>
                        <a:gd name="T23" fmla="*/ 452 h 1444"/>
                        <a:gd name="T24" fmla="*/ 304 w 934"/>
                        <a:gd name="T25" fmla="*/ 494 h 1444"/>
                        <a:gd name="T26" fmla="*/ 294 w 934"/>
                        <a:gd name="T27" fmla="*/ 500 h 1444"/>
                        <a:gd name="T28" fmla="*/ 272 w 934"/>
                        <a:gd name="T29" fmla="*/ 514 h 1444"/>
                        <a:gd name="T30" fmla="*/ 266 w 934"/>
                        <a:gd name="T31" fmla="*/ 534 h 1444"/>
                        <a:gd name="T32" fmla="*/ 250 w 934"/>
                        <a:gd name="T33" fmla="*/ 566 h 1444"/>
                        <a:gd name="T34" fmla="*/ 196 w 934"/>
                        <a:gd name="T35" fmla="*/ 707 h 1444"/>
                        <a:gd name="T36" fmla="*/ 188 w 934"/>
                        <a:gd name="T37" fmla="*/ 761 h 1444"/>
                        <a:gd name="T38" fmla="*/ 174 w 934"/>
                        <a:gd name="T39" fmla="*/ 795 h 1444"/>
                        <a:gd name="T40" fmla="*/ 108 w 934"/>
                        <a:gd name="T41" fmla="*/ 865 h 1444"/>
                        <a:gd name="T42" fmla="*/ 94 w 934"/>
                        <a:gd name="T43" fmla="*/ 899 h 1444"/>
                        <a:gd name="T44" fmla="*/ 76 w 934"/>
                        <a:gd name="T45" fmla="*/ 928 h 1444"/>
                        <a:gd name="T46" fmla="*/ 62 w 934"/>
                        <a:gd name="T47" fmla="*/ 954 h 1444"/>
                        <a:gd name="T48" fmla="*/ 48 w 934"/>
                        <a:gd name="T49" fmla="*/ 984 h 1444"/>
                        <a:gd name="T50" fmla="*/ 28 w 934"/>
                        <a:gd name="T51" fmla="*/ 1040 h 1444"/>
                        <a:gd name="T52" fmla="*/ 8 w 934"/>
                        <a:gd name="T53" fmla="*/ 1088 h 1444"/>
                        <a:gd name="T54" fmla="*/ 0 w 934"/>
                        <a:gd name="T55" fmla="*/ 1118 h 1444"/>
                        <a:gd name="T56" fmla="*/ 4 w 934"/>
                        <a:gd name="T57" fmla="*/ 1154 h 1444"/>
                        <a:gd name="T58" fmla="*/ 6 w 934"/>
                        <a:gd name="T59" fmla="*/ 1185 h 1444"/>
                        <a:gd name="T60" fmla="*/ 16 w 934"/>
                        <a:gd name="T61" fmla="*/ 1225 h 1444"/>
                        <a:gd name="T62" fmla="*/ 32 w 934"/>
                        <a:gd name="T63" fmla="*/ 1255 h 1444"/>
                        <a:gd name="T64" fmla="*/ 44 w 934"/>
                        <a:gd name="T65" fmla="*/ 1285 h 1444"/>
                        <a:gd name="T66" fmla="*/ 80 w 934"/>
                        <a:gd name="T67" fmla="*/ 1317 h 1444"/>
                        <a:gd name="T68" fmla="*/ 381 w 934"/>
                        <a:gd name="T69" fmla="*/ 1325 h 1444"/>
                        <a:gd name="T70" fmla="*/ 447 w 934"/>
                        <a:gd name="T71" fmla="*/ 1142 h 1444"/>
                        <a:gd name="T72" fmla="*/ 501 w 934"/>
                        <a:gd name="T73" fmla="*/ 1054 h 1444"/>
                        <a:gd name="T74" fmla="*/ 533 w 934"/>
                        <a:gd name="T75" fmla="*/ 928 h 1444"/>
                        <a:gd name="T76" fmla="*/ 483 w 934"/>
                        <a:gd name="T77" fmla="*/ 1176 h 1444"/>
                        <a:gd name="T78" fmla="*/ 463 w 934"/>
                        <a:gd name="T79" fmla="*/ 1261 h 1444"/>
                        <a:gd name="T80" fmla="*/ 445 w 934"/>
                        <a:gd name="T81" fmla="*/ 1357 h 1444"/>
                        <a:gd name="T82" fmla="*/ 411 w 934"/>
                        <a:gd name="T83" fmla="*/ 1444 h 1444"/>
                        <a:gd name="T84" fmla="*/ 645 w 934"/>
                        <a:gd name="T85" fmla="*/ 1444 h 1444"/>
                        <a:gd name="T86" fmla="*/ 723 w 934"/>
                        <a:gd name="T87" fmla="*/ 1307 h 1444"/>
                        <a:gd name="T88" fmla="*/ 767 w 934"/>
                        <a:gd name="T89" fmla="*/ 1239 h 1444"/>
                        <a:gd name="T90" fmla="*/ 803 w 934"/>
                        <a:gd name="T91" fmla="*/ 1158 h 1444"/>
                        <a:gd name="T92" fmla="*/ 845 w 934"/>
                        <a:gd name="T93" fmla="*/ 1054 h 1444"/>
                        <a:gd name="T94" fmla="*/ 862 w 934"/>
                        <a:gd name="T95" fmla="*/ 954 h 1444"/>
                        <a:gd name="T96" fmla="*/ 882 w 934"/>
                        <a:gd name="T97" fmla="*/ 867 h 1444"/>
                        <a:gd name="T98" fmla="*/ 904 w 934"/>
                        <a:gd name="T99" fmla="*/ 767 h 1444"/>
                        <a:gd name="T100" fmla="*/ 920 w 934"/>
                        <a:gd name="T101" fmla="*/ 669 h 1444"/>
                        <a:gd name="T102" fmla="*/ 934 w 934"/>
                        <a:gd name="T103" fmla="*/ 558 h 1444"/>
                        <a:gd name="T104" fmla="*/ 934 w 934"/>
                        <a:gd name="T105" fmla="*/ 482 h 1444"/>
                        <a:gd name="T106" fmla="*/ 934 w 934"/>
                        <a:gd name="T107" fmla="*/ 410 h 1444"/>
                        <a:gd name="T108" fmla="*/ 934 w 934"/>
                        <a:gd name="T109" fmla="*/ 307 h 1444"/>
                        <a:gd name="T110" fmla="*/ 934 w 934"/>
                        <a:gd name="T111" fmla="*/ 243 h 1444"/>
                        <a:gd name="T112" fmla="*/ 902 w 934"/>
                        <a:gd name="T113" fmla="*/ 26 h 1444"/>
                        <a:gd name="T114" fmla="*/ 829 w 934"/>
                        <a:gd name="T115" fmla="*/ 0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4" h="1444">
                          <a:moveTo>
                            <a:pt x="829" y="0"/>
                          </a:moveTo>
                          <a:lnTo>
                            <a:pt x="795" y="46"/>
                          </a:lnTo>
                          <a:lnTo>
                            <a:pt x="705" y="76"/>
                          </a:lnTo>
                          <a:lnTo>
                            <a:pt x="631" y="94"/>
                          </a:lnTo>
                          <a:lnTo>
                            <a:pt x="567" y="102"/>
                          </a:lnTo>
                          <a:lnTo>
                            <a:pt x="453" y="120"/>
                          </a:lnTo>
                          <a:lnTo>
                            <a:pt x="413" y="136"/>
                          </a:lnTo>
                          <a:lnTo>
                            <a:pt x="399" y="143"/>
                          </a:lnTo>
                          <a:lnTo>
                            <a:pt x="389" y="155"/>
                          </a:lnTo>
                          <a:lnTo>
                            <a:pt x="359" y="299"/>
                          </a:lnTo>
                          <a:lnTo>
                            <a:pt x="339" y="375"/>
                          </a:lnTo>
                          <a:lnTo>
                            <a:pt x="316" y="452"/>
                          </a:lnTo>
                          <a:lnTo>
                            <a:pt x="304" y="494"/>
                          </a:lnTo>
                          <a:lnTo>
                            <a:pt x="294" y="500"/>
                          </a:lnTo>
                          <a:lnTo>
                            <a:pt x="272" y="514"/>
                          </a:lnTo>
                          <a:lnTo>
                            <a:pt x="266" y="534"/>
                          </a:lnTo>
                          <a:lnTo>
                            <a:pt x="250" y="566"/>
                          </a:lnTo>
                          <a:lnTo>
                            <a:pt x="196" y="707"/>
                          </a:lnTo>
                          <a:lnTo>
                            <a:pt x="188" y="761"/>
                          </a:lnTo>
                          <a:lnTo>
                            <a:pt x="174" y="795"/>
                          </a:lnTo>
                          <a:lnTo>
                            <a:pt x="108" y="865"/>
                          </a:lnTo>
                          <a:lnTo>
                            <a:pt x="94" y="899"/>
                          </a:lnTo>
                          <a:lnTo>
                            <a:pt x="76" y="928"/>
                          </a:lnTo>
                          <a:lnTo>
                            <a:pt x="62" y="954"/>
                          </a:lnTo>
                          <a:lnTo>
                            <a:pt x="48" y="984"/>
                          </a:lnTo>
                          <a:lnTo>
                            <a:pt x="28" y="1040"/>
                          </a:lnTo>
                          <a:lnTo>
                            <a:pt x="8" y="1088"/>
                          </a:lnTo>
                          <a:lnTo>
                            <a:pt x="0" y="1118"/>
                          </a:lnTo>
                          <a:lnTo>
                            <a:pt x="4" y="1154"/>
                          </a:lnTo>
                          <a:lnTo>
                            <a:pt x="6" y="1185"/>
                          </a:lnTo>
                          <a:lnTo>
                            <a:pt x="16" y="1225"/>
                          </a:lnTo>
                          <a:lnTo>
                            <a:pt x="32" y="1255"/>
                          </a:lnTo>
                          <a:lnTo>
                            <a:pt x="44" y="1285"/>
                          </a:lnTo>
                          <a:lnTo>
                            <a:pt x="80" y="1317"/>
                          </a:lnTo>
                          <a:lnTo>
                            <a:pt x="381" y="1325"/>
                          </a:lnTo>
                          <a:lnTo>
                            <a:pt x="447" y="1142"/>
                          </a:lnTo>
                          <a:lnTo>
                            <a:pt x="501" y="1054"/>
                          </a:lnTo>
                          <a:lnTo>
                            <a:pt x="533" y="928"/>
                          </a:lnTo>
                          <a:lnTo>
                            <a:pt x="483" y="1176"/>
                          </a:lnTo>
                          <a:lnTo>
                            <a:pt x="463" y="1261"/>
                          </a:lnTo>
                          <a:lnTo>
                            <a:pt x="445" y="1357"/>
                          </a:lnTo>
                          <a:lnTo>
                            <a:pt x="411" y="1444"/>
                          </a:lnTo>
                          <a:lnTo>
                            <a:pt x="645" y="1444"/>
                          </a:lnTo>
                          <a:lnTo>
                            <a:pt x="723" y="1307"/>
                          </a:lnTo>
                          <a:lnTo>
                            <a:pt x="767" y="1239"/>
                          </a:lnTo>
                          <a:lnTo>
                            <a:pt x="803" y="1158"/>
                          </a:lnTo>
                          <a:lnTo>
                            <a:pt x="845" y="1054"/>
                          </a:lnTo>
                          <a:lnTo>
                            <a:pt x="862" y="954"/>
                          </a:lnTo>
                          <a:lnTo>
                            <a:pt x="882" y="867"/>
                          </a:lnTo>
                          <a:lnTo>
                            <a:pt x="904" y="767"/>
                          </a:lnTo>
                          <a:lnTo>
                            <a:pt x="920" y="669"/>
                          </a:lnTo>
                          <a:lnTo>
                            <a:pt x="934" y="558"/>
                          </a:lnTo>
                          <a:lnTo>
                            <a:pt x="934" y="482"/>
                          </a:lnTo>
                          <a:lnTo>
                            <a:pt x="934" y="410"/>
                          </a:lnTo>
                          <a:lnTo>
                            <a:pt x="934" y="307"/>
                          </a:lnTo>
                          <a:lnTo>
                            <a:pt x="934" y="243"/>
                          </a:lnTo>
                          <a:lnTo>
                            <a:pt x="902" y="26"/>
                          </a:lnTo>
                          <a:lnTo>
                            <a:pt x="829" y="0"/>
                          </a:lnTo>
                          <a:close/>
                        </a:path>
                      </a:pathLst>
                    </a:custGeom>
                    <a:solidFill>
                      <a:srgbClr val="7F7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61" name="Freeform 17"/>
                    <p:cNvSpPr>
                      <a:spLocks/>
                    </p:cNvSpPr>
                    <p:nvPr/>
                  </p:nvSpPr>
                  <p:spPr bwMode="auto">
                    <a:xfrm>
                      <a:off x="2384" y="2978"/>
                      <a:ext cx="199" cy="171"/>
                    </a:xfrm>
                    <a:custGeom>
                      <a:avLst/>
                      <a:gdLst>
                        <a:gd name="T0" fmla="*/ 133 w 397"/>
                        <a:gd name="T1" fmla="*/ 0 h 343"/>
                        <a:gd name="T2" fmla="*/ 175 w 397"/>
                        <a:gd name="T3" fmla="*/ 12 h 343"/>
                        <a:gd name="T4" fmla="*/ 205 w 397"/>
                        <a:gd name="T5" fmla="*/ 20 h 343"/>
                        <a:gd name="T6" fmla="*/ 223 w 397"/>
                        <a:gd name="T7" fmla="*/ 36 h 343"/>
                        <a:gd name="T8" fmla="*/ 245 w 397"/>
                        <a:gd name="T9" fmla="*/ 48 h 343"/>
                        <a:gd name="T10" fmla="*/ 263 w 397"/>
                        <a:gd name="T11" fmla="*/ 60 h 343"/>
                        <a:gd name="T12" fmla="*/ 283 w 397"/>
                        <a:gd name="T13" fmla="*/ 74 h 343"/>
                        <a:gd name="T14" fmla="*/ 311 w 397"/>
                        <a:gd name="T15" fmla="*/ 32 h 343"/>
                        <a:gd name="T16" fmla="*/ 313 w 397"/>
                        <a:gd name="T17" fmla="*/ 86 h 343"/>
                        <a:gd name="T18" fmla="*/ 323 w 397"/>
                        <a:gd name="T19" fmla="*/ 122 h 343"/>
                        <a:gd name="T20" fmla="*/ 355 w 397"/>
                        <a:gd name="T21" fmla="*/ 90 h 343"/>
                        <a:gd name="T22" fmla="*/ 379 w 397"/>
                        <a:gd name="T23" fmla="*/ 62 h 343"/>
                        <a:gd name="T24" fmla="*/ 397 w 397"/>
                        <a:gd name="T25" fmla="*/ 42 h 343"/>
                        <a:gd name="T26" fmla="*/ 397 w 397"/>
                        <a:gd name="T27" fmla="*/ 84 h 343"/>
                        <a:gd name="T28" fmla="*/ 379 w 397"/>
                        <a:gd name="T29" fmla="*/ 132 h 343"/>
                        <a:gd name="T30" fmla="*/ 361 w 397"/>
                        <a:gd name="T31" fmla="*/ 174 h 343"/>
                        <a:gd name="T32" fmla="*/ 335 w 397"/>
                        <a:gd name="T33" fmla="*/ 200 h 343"/>
                        <a:gd name="T34" fmla="*/ 319 w 397"/>
                        <a:gd name="T35" fmla="*/ 218 h 343"/>
                        <a:gd name="T36" fmla="*/ 295 w 397"/>
                        <a:gd name="T37" fmla="*/ 218 h 343"/>
                        <a:gd name="T38" fmla="*/ 259 w 397"/>
                        <a:gd name="T39" fmla="*/ 341 h 343"/>
                        <a:gd name="T40" fmla="*/ 221 w 397"/>
                        <a:gd name="T41" fmla="*/ 343 h 343"/>
                        <a:gd name="T42" fmla="*/ 185 w 397"/>
                        <a:gd name="T43" fmla="*/ 331 h 343"/>
                        <a:gd name="T44" fmla="*/ 157 w 397"/>
                        <a:gd name="T45" fmla="*/ 317 h 343"/>
                        <a:gd name="T46" fmla="*/ 193 w 397"/>
                        <a:gd name="T47" fmla="*/ 299 h 343"/>
                        <a:gd name="T48" fmla="*/ 203 w 397"/>
                        <a:gd name="T49" fmla="*/ 293 h 343"/>
                        <a:gd name="T50" fmla="*/ 125 w 397"/>
                        <a:gd name="T51" fmla="*/ 218 h 343"/>
                        <a:gd name="T52" fmla="*/ 84 w 397"/>
                        <a:gd name="T53" fmla="*/ 210 h 343"/>
                        <a:gd name="T54" fmla="*/ 26 w 397"/>
                        <a:gd name="T55" fmla="*/ 212 h 343"/>
                        <a:gd name="T56" fmla="*/ 14 w 397"/>
                        <a:gd name="T57" fmla="*/ 212 h 343"/>
                        <a:gd name="T58" fmla="*/ 0 w 397"/>
                        <a:gd name="T59" fmla="*/ 198 h 343"/>
                        <a:gd name="T60" fmla="*/ 0 w 397"/>
                        <a:gd name="T61" fmla="*/ 174 h 343"/>
                        <a:gd name="T62" fmla="*/ 78 w 397"/>
                        <a:gd name="T63" fmla="*/ 174 h 343"/>
                        <a:gd name="T64" fmla="*/ 102 w 397"/>
                        <a:gd name="T65" fmla="*/ 176 h 343"/>
                        <a:gd name="T66" fmla="*/ 96 w 397"/>
                        <a:gd name="T67" fmla="*/ 182 h 343"/>
                        <a:gd name="T68" fmla="*/ 131 w 397"/>
                        <a:gd name="T69" fmla="*/ 206 h 343"/>
                        <a:gd name="T70" fmla="*/ 173 w 397"/>
                        <a:gd name="T71" fmla="*/ 241 h 343"/>
                        <a:gd name="T72" fmla="*/ 203 w 397"/>
                        <a:gd name="T73" fmla="*/ 265 h 343"/>
                        <a:gd name="T74" fmla="*/ 235 w 397"/>
                        <a:gd name="T75" fmla="*/ 212 h 343"/>
                        <a:gd name="T76" fmla="*/ 235 w 397"/>
                        <a:gd name="T77" fmla="*/ 194 h 343"/>
                        <a:gd name="T78" fmla="*/ 229 w 397"/>
                        <a:gd name="T79" fmla="*/ 146 h 343"/>
                        <a:gd name="T80" fmla="*/ 259 w 397"/>
                        <a:gd name="T81" fmla="*/ 156 h 343"/>
                        <a:gd name="T82" fmla="*/ 275 w 397"/>
                        <a:gd name="T83" fmla="*/ 138 h 343"/>
                        <a:gd name="T84" fmla="*/ 251 w 397"/>
                        <a:gd name="T85" fmla="*/ 114 h 343"/>
                        <a:gd name="T86" fmla="*/ 227 w 397"/>
                        <a:gd name="T87" fmla="*/ 90 h 343"/>
                        <a:gd name="T88" fmla="*/ 187 w 397"/>
                        <a:gd name="T89" fmla="*/ 62 h 343"/>
                        <a:gd name="T90" fmla="*/ 167 w 397"/>
                        <a:gd name="T91" fmla="*/ 30 h 343"/>
                        <a:gd name="T92" fmla="*/ 133 w 397"/>
                        <a:gd name="T93"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7" h="343">
                          <a:moveTo>
                            <a:pt x="133" y="0"/>
                          </a:moveTo>
                          <a:lnTo>
                            <a:pt x="175" y="12"/>
                          </a:lnTo>
                          <a:lnTo>
                            <a:pt x="205" y="20"/>
                          </a:lnTo>
                          <a:lnTo>
                            <a:pt x="223" y="36"/>
                          </a:lnTo>
                          <a:lnTo>
                            <a:pt x="245" y="48"/>
                          </a:lnTo>
                          <a:lnTo>
                            <a:pt x="263" y="60"/>
                          </a:lnTo>
                          <a:lnTo>
                            <a:pt x="283" y="74"/>
                          </a:lnTo>
                          <a:lnTo>
                            <a:pt x="311" y="32"/>
                          </a:lnTo>
                          <a:lnTo>
                            <a:pt x="313" y="86"/>
                          </a:lnTo>
                          <a:lnTo>
                            <a:pt x="323" y="122"/>
                          </a:lnTo>
                          <a:lnTo>
                            <a:pt x="355" y="90"/>
                          </a:lnTo>
                          <a:lnTo>
                            <a:pt x="379" y="62"/>
                          </a:lnTo>
                          <a:lnTo>
                            <a:pt x="397" y="42"/>
                          </a:lnTo>
                          <a:lnTo>
                            <a:pt x="397" y="84"/>
                          </a:lnTo>
                          <a:lnTo>
                            <a:pt x="379" y="132"/>
                          </a:lnTo>
                          <a:lnTo>
                            <a:pt x="361" y="174"/>
                          </a:lnTo>
                          <a:lnTo>
                            <a:pt x="335" y="200"/>
                          </a:lnTo>
                          <a:lnTo>
                            <a:pt x="319" y="218"/>
                          </a:lnTo>
                          <a:lnTo>
                            <a:pt x="295" y="218"/>
                          </a:lnTo>
                          <a:lnTo>
                            <a:pt x="259" y="341"/>
                          </a:lnTo>
                          <a:lnTo>
                            <a:pt x="221" y="343"/>
                          </a:lnTo>
                          <a:lnTo>
                            <a:pt x="185" y="331"/>
                          </a:lnTo>
                          <a:lnTo>
                            <a:pt x="157" y="317"/>
                          </a:lnTo>
                          <a:lnTo>
                            <a:pt x="193" y="299"/>
                          </a:lnTo>
                          <a:lnTo>
                            <a:pt x="203" y="293"/>
                          </a:lnTo>
                          <a:lnTo>
                            <a:pt x="125" y="218"/>
                          </a:lnTo>
                          <a:lnTo>
                            <a:pt x="84" y="210"/>
                          </a:lnTo>
                          <a:lnTo>
                            <a:pt x="26" y="212"/>
                          </a:lnTo>
                          <a:lnTo>
                            <a:pt x="14" y="212"/>
                          </a:lnTo>
                          <a:lnTo>
                            <a:pt x="0" y="198"/>
                          </a:lnTo>
                          <a:lnTo>
                            <a:pt x="0" y="174"/>
                          </a:lnTo>
                          <a:lnTo>
                            <a:pt x="78" y="174"/>
                          </a:lnTo>
                          <a:lnTo>
                            <a:pt x="102" y="176"/>
                          </a:lnTo>
                          <a:lnTo>
                            <a:pt x="96" y="182"/>
                          </a:lnTo>
                          <a:lnTo>
                            <a:pt x="131" y="206"/>
                          </a:lnTo>
                          <a:lnTo>
                            <a:pt x="173" y="241"/>
                          </a:lnTo>
                          <a:lnTo>
                            <a:pt x="203" y="265"/>
                          </a:lnTo>
                          <a:lnTo>
                            <a:pt x="235" y="212"/>
                          </a:lnTo>
                          <a:lnTo>
                            <a:pt x="235" y="194"/>
                          </a:lnTo>
                          <a:lnTo>
                            <a:pt x="229" y="146"/>
                          </a:lnTo>
                          <a:lnTo>
                            <a:pt x="259" y="156"/>
                          </a:lnTo>
                          <a:lnTo>
                            <a:pt x="275" y="138"/>
                          </a:lnTo>
                          <a:lnTo>
                            <a:pt x="251" y="114"/>
                          </a:lnTo>
                          <a:lnTo>
                            <a:pt x="227" y="90"/>
                          </a:lnTo>
                          <a:lnTo>
                            <a:pt x="187" y="62"/>
                          </a:lnTo>
                          <a:lnTo>
                            <a:pt x="167" y="30"/>
                          </a:lnTo>
                          <a:lnTo>
                            <a:pt x="133" y="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62" name="Freeform 18"/>
                    <p:cNvSpPr>
                      <a:spLocks/>
                    </p:cNvSpPr>
                    <p:nvPr/>
                  </p:nvSpPr>
                  <p:spPr bwMode="auto">
                    <a:xfrm>
                      <a:off x="2451" y="2737"/>
                      <a:ext cx="89" cy="230"/>
                    </a:xfrm>
                    <a:custGeom>
                      <a:avLst/>
                      <a:gdLst>
                        <a:gd name="T0" fmla="*/ 60 w 178"/>
                        <a:gd name="T1" fmla="*/ 0 h 461"/>
                        <a:gd name="T2" fmla="*/ 132 w 178"/>
                        <a:gd name="T3" fmla="*/ 142 h 461"/>
                        <a:gd name="T4" fmla="*/ 154 w 178"/>
                        <a:gd name="T5" fmla="*/ 215 h 461"/>
                        <a:gd name="T6" fmla="*/ 172 w 178"/>
                        <a:gd name="T7" fmla="*/ 287 h 461"/>
                        <a:gd name="T8" fmla="*/ 178 w 178"/>
                        <a:gd name="T9" fmla="*/ 347 h 461"/>
                        <a:gd name="T10" fmla="*/ 178 w 178"/>
                        <a:gd name="T11" fmla="*/ 461 h 461"/>
                        <a:gd name="T12" fmla="*/ 166 w 178"/>
                        <a:gd name="T13" fmla="*/ 423 h 461"/>
                        <a:gd name="T14" fmla="*/ 100 w 178"/>
                        <a:gd name="T15" fmla="*/ 389 h 461"/>
                        <a:gd name="T16" fmla="*/ 72 w 178"/>
                        <a:gd name="T17" fmla="*/ 381 h 461"/>
                        <a:gd name="T18" fmla="*/ 18 w 178"/>
                        <a:gd name="T19" fmla="*/ 341 h 461"/>
                        <a:gd name="T20" fmla="*/ 0 w 178"/>
                        <a:gd name="T21" fmla="*/ 287 h 461"/>
                        <a:gd name="T22" fmla="*/ 16 w 178"/>
                        <a:gd name="T23" fmla="*/ 263 h 461"/>
                        <a:gd name="T24" fmla="*/ 64 w 178"/>
                        <a:gd name="T25" fmla="*/ 333 h 461"/>
                        <a:gd name="T26" fmla="*/ 90 w 178"/>
                        <a:gd name="T27" fmla="*/ 363 h 461"/>
                        <a:gd name="T28" fmla="*/ 136 w 178"/>
                        <a:gd name="T29" fmla="*/ 389 h 461"/>
                        <a:gd name="T30" fmla="*/ 150 w 178"/>
                        <a:gd name="T31" fmla="*/ 389 h 461"/>
                        <a:gd name="T32" fmla="*/ 166 w 178"/>
                        <a:gd name="T33" fmla="*/ 407 h 461"/>
                        <a:gd name="T34" fmla="*/ 154 w 178"/>
                        <a:gd name="T35" fmla="*/ 263 h 461"/>
                        <a:gd name="T36" fmla="*/ 112 w 178"/>
                        <a:gd name="T37" fmla="*/ 156 h 461"/>
                        <a:gd name="T38" fmla="*/ 88 w 178"/>
                        <a:gd name="T39" fmla="*/ 102 h 461"/>
                        <a:gd name="T40" fmla="*/ 60 w 178"/>
                        <a:gd name="T41" fmla="*/ 0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8" h="461">
                          <a:moveTo>
                            <a:pt x="60" y="0"/>
                          </a:moveTo>
                          <a:lnTo>
                            <a:pt x="132" y="142"/>
                          </a:lnTo>
                          <a:lnTo>
                            <a:pt x="154" y="215"/>
                          </a:lnTo>
                          <a:lnTo>
                            <a:pt x="172" y="287"/>
                          </a:lnTo>
                          <a:lnTo>
                            <a:pt x="178" y="347"/>
                          </a:lnTo>
                          <a:lnTo>
                            <a:pt x="178" y="461"/>
                          </a:lnTo>
                          <a:lnTo>
                            <a:pt x="166" y="423"/>
                          </a:lnTo>
                          <a:lnTo>
                            <a:pt x="100" y="389"/>
                          </a:lnTo>
                          <a:lnTo>
                            <a:pt x="72" y="381"/>
                          </a:lnTo>
                          <a:lnTo>
                            <a:pt x="18" y="341"/>
                          </a:lnTo>
                          <a:lnTo>
                            <a:pt x="0" y="287"/>
                          </a:lnTo>
                          <a:lnTo>
                            <a:pt x="16" y="263"/>
                          </a:lnTo>
                          <a:lnTo>
                            <a:pt x="64" y="333"/>
                          </a:lnTo>
                          <a:lnTo>
                            <a:pt x="90" y="363"/>
                          </a:lnTo>
                          <a:lnTo>
                            <a:pt x="136" y="389"/>
                          </a:lnTo>
                          <a:lnTo>
                            <a:pt x="150" y="389"/>
                          </a:lnTo>
                          <a:lnTo>
                            <a:pt x="166" y="407"/>
                          </a:lnTo>
                          <a:lnTo>
                            <a:pt x="154" y="263"/>
                          </a:lnTo>
                          <a:lnTo>
                            <a:pt x="112" y="156"/>
                          </a:lnTo>
                          <a:lnTo>
                            <a:pt x="88" y="102"/>
                          </a:lnTo>
                          <a:lnTo>
                            <a:pt x="60" y="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4563" name="Group 19"/>
                    <p:cNvGrpSpPr>
                      <a:grpSpLocks/>
                    </p:cNvGrpSpPr>
                    <p:nvPr/>
                  </p:nvGrpSpPr>
                  <p:grpSpPr bwMode="auto">
                    <a:xfrm>
                      <a:off x="2532" y="2629"/>
                      <a:ext cx="209" cy="731"/>
                      <a:chOff x="2532" y="2629"/>
                      <a:chExt cx="209" cy="731"/>
                    </a:xfrm>
                  </p:grpSpPr>
                  <p:sp>
                    <p:nvSpPr>
                      <p:cNvPr id="364564" name="Freeform 20"/>
                      <p:cNvSpPr>
                        <a:spLocks/>
                      </p:cNvSpPr>
                      <p:nvPr/>
                    </p:nvSpPr>
                    <p:spPr bwMode="auto">
                      <a:xfrm>
                        <a:off x="2532" y="2638"/>
                        <a:ext cx="203" cy="722"/>
                      </a:xfrm>
                      <a:custGeom>
                        <a:avLst/>
                        <a:gdLst>
                          <a:gd name="T0" fmla="*/ 300 w 405"/>
                          <a:gd name="T1" fmla="*/ 0 h 1444"/>
                          <a:gd name="T2" fmla="*/ 266 w 405"/>
                          <a:gd name="T3" fmla="*/ 46 h 1444"/>
                          <a:gd name="T4" fmla="*/ 224 w 405"/>
                          <a:gd name="T5" fmla="*/ 104 h 1444"/>
                          <a:gd name="T6" fmla="*/ 156 w 405"/>
                          <a:gd name="T7" fmla="*/ 183 h 1444"/>
                          <a:gd name="T8" fmla="*/ 108 w 405"/>
                          <a:gd name="T9" fmla="*/ 249 h 1444"/>
                          <a:gd name="T10" fmla="*/ 238 w 405"/>
                          <a:gd name="T11" fmla="*/ 315 h 1444"/>
                          <a:gd name="T12" fmla="*/ 106 w 405"/>
                          <a:gd name="T13" fmla="*/ 367 h 1444"/>
                          <a:gd name="T14" fmla="*/ 108 w 405"/>
                          <a:gd name="T15" fmla="*/ 440 h 1444"/>
                          <a:gd name="T16" fmla="*/ 110 w 405"/>
                          <a:gd name="T17" fmla="*/ 492 h 1444"/>
                          <a:gd name="T18" fmla="*/ 118 w 405"/>
                          <a:gd name="T19" fmla="*/ 542 h 1444"/>
                          <a:gd name="T20" fmla="*/ 130 w 405"/>
                          <a:gd name="T21" fmla="*/ 598 h 1444"/>
                          <a:gd name="T22" fmla="*/ 148 w 405"/>
                          <a:gd name="T23" fmla="*/ 669 h 1444"/>
                          <a:gd name="T24" fmla="*/ 164 w 405"/>
                          <a:gd name="T25" fmla="*/ 723 h 1444"/>
                          <a:gd name="T26" fmla="*/ 182 w 405"/>
                          <a:gd name="T27" fmla="*/ 789 h 1444"/>
                          <a:gd name="T28" fmla="*/ 192 w 405"/>
                          <a:gd name="T29" fmla="*/ 829 h 1444"/>
                          <a:gd name="T30" fmla="*/ 200 w 405"/>
                          <a:gd name="T31" fmla="*/ 887 h 1444"/>
                          <a:gd name="T32" fmla="*/ 202 w 405"/>
                          <a:gd name="T33" fmla="*/ 938 h 1444"/>
                          <a:gd name="T34" fmla="*/ 192 w 405"/>
                          <a:gd name="T35" fmla="*/ 1000 h 1444"/>
                          <a:gd name="T36" fmla="*/ 182 w 405"/>
                          <a:gd name="T37" fmla="*/ 1054 h 1444"/>
                          <a:gd name="T38" fmla="*/ 166 w 405"/>
                          <a:gd name="T39" fmla="*/ 1108 h 1444"/>
                          <a:gd name="T40" fmla="*/ 140 w 405"/>
                          <a:gd name="T41" fmla="*/ 1176 h 1444"/>
                          <a:gd name="T42" fmla="*/ 112 w 405"/>
                          <a:gd name="T43" fmla="*/ 1247 h 1444"/>
                          <a:gd name="T44" fmla="*/ 72 w 405"/>
                          <a:gd name="T45" fmla="*/ 1317 h 1444"/>
                          <a:gd name="T46" fmla="*/ 0 w 405"/>
                          <a:gd name="T47" fmla="*/ 1444 h 1444"/>
                          <a:gd name="T48" fmla="*/ 116 w 405"/>
                          <a:gd name="T49" fmla="*/ 1444 h 1444"/>
                          <a:gd name="T50" fmla="*/ 194 w 405"/>
                          <a:gd name="T51" fmla="*/ 1307 h 1444"/>
                          <a:gd name="T52" fmla="*/ 238 w 405"/>
                          <a:gd name="T53" fmla="*/ 1239 h 1444"/>
                          <a:gd name="T54" fmla="*/ 274 w 405"/>
                          <a:gd name="T55" fmla="*/ 1158 h 1444"/>
                          <a:gd name="T56" fmla="*/ 316 w 405"/>
                          <a:gd name="T57" fmla="*/ 1054 h 1444"/>
                          <a:gd name="T58" fmla="*/ 333 w 405"/>
                          <a:gd name="T59" fmla="*/ 954 h 1444"/>
                          <a:gd name="T60" fmla="*/ 353 w 405"/>
                          <a:gd name="T61" fmla="*/ 867 h 1444"/>
                          <a:gd name="T62" fmla="*/ 375 w 405"/>
                          <a:gd name="T63" fmla="*/ 767 h 1444"/>
                          <a:gd name="T64" fmla="*/ 391 w 405"/>
                          <a:gd name="T65" fmla="*/ 669 h 1444"/>
                          <a:gd name="T66" fmla="*/ 405 w 405"/>
                          <a:gd name="T67" fmla="*/ 558 h 1444"/>
                          <a:gd name="T68" fmla="*/ 405 w 405"/>
                          <a:gd name="T69" fmla="*/ 482 h 1444"/>
                          <a:gd name="T70" fmla="*/ 405 w 405"/>
                          <a:gd name="T71" fmla="*/ 410 h 1444"/>
                          <a:gd name="T72" fmla="*/ 405 w 405"/>
                          <a:gd name="T73" fmla="*/ 307 h 1444"/>
                          <a:gd name="T74" fmla="*/ 405 w 405"/>
                          <a:gd name="T75" fmla="*/ 243 h 1444"/>
                          <a:gd name="T76" fmla="*/ 373 w 405"/>
                          <a:gd name="T77" fmla="*/ 26 h 1444"/>
                          <a:gd name="T78" fmla="*/ 300 w 405"/>
                          <a:gd name="T79" fmla="*/ 0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5" h="1444">
                            <a:moveTo>
                              <a:pt x="300" y="0"/>
                            </a:moveTo>
                            <a:lnTo>
                              <a:pt x="266" y="46"/>
                            </a:lnTo>
                            <a:lnTo>
                              <a:pt x="224" y="104"/>
                            </a:lnTo>
                            <a:lnTo>
                              <a:pt x="156" y="183"/>
                            </a:lnTo>
                            <a:lnTo>
                              <a:pt x="108" y="249"/>
                            </a:lnTo>
                            <a:lnTo>
                              <a:pt x="238" y="315"/>
                            </a:lnTo>
                            <a:lnTo>
                              <a:pt x="106" y="367"/>
                            </a:lnTo>
                            <a:lnTo>
                              <a:pt x="108" y="440"/>
                            </a:lnTo>
                            <a:lnTo>
                              <a:pt x="110" y="492"/>
                            </a:lnTo>
                            <a:lnTo>
                              <a:pt x="118" y="542"/>
                            </a:lnTo>
                            <a:lnTo>
                              <a:pt x="130" y="598"/>
                            </a:lnTo>
                            <a:lnTo>
                              <a:pt x="148" y="669"/>
                            </a:lnTo>
                            <a:lnTo>
                              <a:pt x="164" y="723"/>
                            </a:lnTo>
                            <a:lnTo>
                              <a:pt x="182" y="789"/>
                            </a:lnTo>
                            <a:lnTo>
                              <a:pt x="192" y="829"/>
                            </a:lnTo>
                            <a:lnTo>
                              <a:pt x="200" y="887"/>
                            </a:lnTo>
                            <a:lnTo>
                              <a:pt x="202" y="938"/>
                            </a:lnTo>
                            <a:lnTo>
                              <a:pt x="192" y="1000"/>
                            </a:lnTo>
                            <a:lnTo>
                              <a:pt x="182" y="1054"/>
                            </a:lnTo>
                            <a:lnTo>
                              <a:pt x="166" y="1108"/>
                            </a:lnTo>
                            <a:lnTo>
                              <a:pt x="140" y="1176"/>
                            </a:lnTo>
                            <a:lnTo>
                              <a:pt x="112" y="1247"/>
                            </a:lnTo>
                            <a:lnTo>
                              <a:pt x="72" y="1317"/>
                            </a:lnTo>
                            <a:lnTo>
                              <a:pt x="0" y="1444"/>
                            </a:lnTo>
                            <a:lnTo>
                              <a:pt x="116" y="1444"/>
                            </a:lnTo>
                            <a:lnTo>
                              <a:pt x="194" y="1307"/>
                            </a:lnTo>
                            <a:lnTo>
                              <a:pt x="238" y="1239"/>
                            </a:lnTo>
                            <a:lnTo>
                              <a:pt x="274" y="1158"/>
                            </a:lnTo>
                            <a:lnTo>
                              <a:pt x="316" y="1054"/>
                            </a:lnTo>
                            <a:lnTo>
                              <a:pt x="333" y="954"/>
                            </a:lnTo>
                            <a:lnTo>
                              <a:pt x="353" y="867"/>
                            </a:lnTo>
                            <a:lnTo>
                              <a:pt x="375" y="767"/>
                            </a:lnTo>
                            <a:lnTo>
                              <a:pt x="391" y="669"/>
                            </a:lnTo>
                            <a:lnTo>
                              <a:pt x="405" y="558"/>
                            </a:lnTo>
                            <a:lnTo>
                              <a:pt x="405" y="482"/>
                            </a:lnTo>
                            <a:lnTo>
                              <a:pt x="405" y="410"/>
                            </a:lnTo>
                            <a:lnTo>
                              <a:pt x="405" y="307"/>
                            </a:lnTo>
                            <a:lnTo>
                              <a:pt x="405" y="243"/>
                            </a:lnTo>
                            <a:lnTo>
                              <a:pt x="373" y="26"/>
                            </a:lnTo>
                            <a:lnTo>
                              <a:pt x="300" y="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65" name="Freeform 21"/>
                      <p:cNvSpPr>
                        <a:spLocks/>
                      </p:cNvSpPr>
                      <p:nvPr/>
                    </p:nvSpPr>
                    <p:spPr bwMode="auto">
                      <a:xfrm>
                        <a:off x="2538" y="2629"/>
                        <a:ext cx="203" cy="722"/>
                      </a:xfrm>
                      <a:custGeom>
                        <a:avLst/>
                        <a:gdLst>
                          <a:gd name="T0" fmla="*/ 300 w 405"/>
                          <a:gd name="T1" fmla="*/ 0 h 1445"/>
                          <a:gd name="T2" fmla="*/ 266 w 405"/>
                          <a:gd name="T3" fmla="*/ 46 h 1445"/>
                          <a:gd name="T4" fmla="*/ 224 w 405"/>
                          <a:gd name="T5" fmla="*/ 104 h 1445"/>
                          <a:gd name="T6" fmla="*/ 156 w 405"/>
                          <a:gd name="T7" fmla="*/ 183 h 1445"/>
                          <a:gd name="T8" fmla="*/ 108 w 405"/>
                          <a:gd name="T9" fmla="*/ 249 h 1445"/>
                          <a:gd name="T10" fmla="*/ 238 w 405"/>
                          <a:gd name="T11" fmla="*/ 315 h 1445"/>
                          <a:gd name="T12" fmla="*/ 106 w 405"/>
                          <a:gd name="T13" fmla="*/ 367 h 1445"/>
                          <a:gd name="T14" fmla="*/ 108 w 405"/>
                          <a:gd name="T15" fmla="*/ 440 h 1445"/>
                          <a:gd name="T16" fmla="*/ 110 w 405"/>
                          <a:gd name="T17" fmla="*/ 492 h 1445"/>
                          <a:gd name="T18" fmla="*/ 118 w 405"/>
                          <a:gd name="T19" fmla="*/ 542 h 1445"/>
                          <a:gd name="T20" fmla="*/ 130 w 405"/>
                          <a:gd name="T21" fmla="*/ 598 h 1445"/>
                          <a:gd name="T22" fmla="*/ 148 w 405"/>
                          <a:gd name="T23" fmla="*/ 670 h 1445"/>
                          <a:gd name="T24" fmla="*/ 164 w 405"/>
                          <a:gd name="T25" fmla="*/ 723 h 1445"/>
                          <a:gd name="T26" fmla="*/ 182 w 405"/>
                          <a:gd name="T27" fmla="*/ 783 h 1445"/>
                          <a:gd name="T28" fmla="*/ 192 w 405"/>
                          <a:gd name="T29" fmla="*/ 829 h 1445"/>
                          <a:gd name="T30" fmla="*/ 200 w 405"/>
                          <a:gd name="T31" fmla="*/ 887 h 1445"/>
                          <a:gd name="T32" fmla="*/ 202 w 405"/>
                          <a:gd name="T33" fmla="*/ 938 h 1445"/>
                          <a:gd name="T34" fmla="*/ 192 w 405"/>
                          <a:gd name="T35" fmla="*/ 1000 h 1445"/>
                          <a:gd name="T36" fmla="*/ 182 w 405"/>
                          <a:gd name="T37" fmla="*/ 1054 h 1445"/>
                          <a:gd name="T38" fmla="*/ 166 w 405"/>
                          <a:gd name="T39" fmla="*/ 1108 h 1445"/>
                          <a:gd name="T40" fmla="*/ 140 w 405"/>
                          <a:gd name="T41" fmla="*/ 1176 h 1445"/>
                          <a:gd name="T42" fmla="*/ 112 w 405"/>
                          <a:gd name="T43" fmla="*/ 1247 h 1445"/>
                          <a:gd name="T44" fmla="*/ 72 w 405"/>
                          <a:gd name="T45" fmla="*/ 1317 h 1445"/>
                          <a:gd name="T46" fmla="*/ 0 w 405"/>
                          <a:gd name="T47" fmla="*/ 1445 h 1445"/>
                          <a:gd name="T48" fmla="*/ 116 w 405"/>
                          <a:gd name="T49" fmla="*/ 1445 h 1445"/>
                          <a:gd name="T50" fmla="*/ 194 w 405"/>
                          <a:gd name="T51" fmla="*/ 1307 h 1445"/>
                          <a:gd name="T52" fmla="*/ 238 w 405"/>
                          <a:gd name="T53" fmla="*/ 1239 h 1445"/>
                          <a:gd name="T54" fmla="*/ 274 w 405"/>
                          <a:gd name="T55" fmla="*/ 1158 h 1445"/>
                          <a:gd name="T56" fmla="*/ 316 w 405"/>
                          <a:gd name="T57" fmla="*/ 1054 h 1445"/>
                          <a:gd name="T58" fmla="*/ 333 w 405"/>
                          <a:gd name="T59" fmla="*/ 954 h 1445"/>
                          <a:gd name="T60" fmla="*/ 353 w 405"/>
                          <a:gd name="T61" fmla="*/ 867 h 1445"/>
                          <a:gd name="T62" fmla="*/ 375 w 405"/>
                          <a:gd name="T63" fmla="*/ 767 h 1445"/>
                          <a:gd name="T64" fmla="*/ 391 w 405"/>
                          <a:gd name="T65" fmla="*/ 670 h 1445"/>
                          <a:gd name="T66" fmla="*/ 405 w 405"/>
                          <a:gd name="T67" fmla="*/ 558 h 1445"/>
                          <a:gd name="T68" fmla="*/ 405 w 405"/>
                          <a:gd name="T69" fmla="*/ 482 h 1445"/>
                          <a:gd name="T70" fmla="*/ 405 w 405"/>
                          <a:gd name="T71" fmla="*/ 411 h 1445"/>
                          <a:gd name="T72" fmla="*/ 405 w 405"/>
                          <a:gd name="T73" fmla="*/ 307 h 1445"/>
                          <a:gd name="T74" fmla="*/ 405 w 405"/>
                          <a:gd name="T75" fmla="*/ 243 h 1445"/>
                          <a:gd name="T76" fmla="*/ 373 w 405"/>
                          <a:gd name="T77" fmla="*/ 26 h 1445"/>
                          <a:gd name="T78" fmla="*/ 300 w 405"/>
                          <a:gd name="T79" fmla="*/ 0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5" h="1445">
                            <a:moveTo>
                              <a:pt x="300" y="0"/>
                            </a:moveTo>
                            <a:lnTo>
                              <a:pt x="266" y="46"/>
                            </a:lnTo>
                            <a:lnTo>
                              <a:pt x="224" y="104"/>
                            </a:lnTo>
                            <a:lnTo>
                              <a:pt x="156" y="183"/>
                            </a:lnTo>
                            <a:lnTo>
                              <a:pt x="108" y="249"/>
                            </a:lnTo>
                            <a:lnTo>
                              <a:pt x="238" y="315"/>
                            </a:lnTo>
                            <a:lnTo>
                              <a:pt x="106" y="367"/>
                            </a:lnTo>
                            <a:lnTo>
                              <a:pt x="108" y="440"/>
                            </a:lnTo>
                            <a:lnTo>
                              <a:pt x="110" y="492"/>
                            </a:lnTo>
                            <a:lnTo>
                              <a:pt x="118" y="542"/>
                            </a:lnTo>
                            <a:lnTo>
                              <a:pt x="130" y="598"/>
                            </a:lnTo>
                            <a:lnTo>
                              <a:pt x="148" y="670"/>
                            </a:lnTo>
                            <a:lnTo>
                              <a:pt x="164" y="723"/>
                            </a:lnTo>
                            <a:lnTo>
                              <a:pt x="182" y="783"/>
                            </a:lnTo>
                            <a:lnTo>
                              <a:pt x="192" y="829"/>
                            </a:lnTo>
                            <a:lnTo>
                              <a:pt x="200" y="887"/>
                            </a:lnTo>
                            <a:lnTo>
                              <a:pt x="202" y="938"/>
                            </a:lnTo>
                            <a:lnTo>
                              <a:pt x="192" y="1000"/>
                            </a:lnTo>
                            <a:lnTo>
                              <a:pt x="182" y="1054"/>
                            </a:lnTo>
                            <a:lnTo>
                              <a:pt x="166" y="1108"/>
                            </a:lnTo>
                            <a:lnTo>
                              <a:pt x="140" y="1176"/>
                            </a:lnTo>
                            <a:lnTo>
                              <a:pt x="112" y="1247"/>
                            </a:lnTo>
                            <a:lnTo>
                              <a:pt x="72" y="1317"/>
                            </a:lnTo>
                            <a:lnTo>
                              <a:pt x="0" y="1445"/>
                            </a:lnTo>
                            <a:lnTo>
                              <a:pt x="116" y="1445"/>
                            </a:lnTo>
                            <a:lnTo>
                              <a:pt x="194" y="1307"/>
                            </a:lnTo>
                            <a:lnTo>
                              <a:pt x="238" y="1239"/>
                            </a:lnTo>
                            <a:lnTo>
                              <a:pt x="274" y="1158"/>
                            </a:lnTo>
                            <a:lnTo>
                              <a:pt x="316" y="1054"/>
                            </a:lnTo>
                            <a:lnTo>
                              <a:pt x="333" y="954"/>
                            </a:lnTo>
                            <a:lnTo>
                              <a:pt x="353" y="867"/>
                            </a:lnTo>
                            <a:lnTo>
                              <a:pt x="375" y="767"/>
                            </a:lnTo>
                            <a:lnTo>
                              <a:pt x="391" y="670"/>
                            </a:lnTo>
                            <a:lnTo>
                              <a:pt x="405" y="558"/>
                            </a:lnTo>
                            <a:lnTo>
                              <a:pt x="405" y="482"/>
                            </a:lnTo>
                            <a:lnTo>
                              <a:pt x="405" y="411"/>
                            </a:lnTo>
                            <a:lnTo>
                              <a:pt x="405" y="307"/>
                            </a:lnTo>
                            <a:lnTo>
                              <a:pt x="405" y="243"/>
                            </a:lnTo>
                            <a:lnTo>
                              <a:pt x="373" y="26"/>
                            </a:lnTo>
                            <a:lnTo>
                              <a:pt x="300" y="0"/>
                            </a:lnTo>
                            <a:close/>
                          </a:path>
                        </a:pathLst>
                      </a:custGeom>
                      <a:solidFill>
                        <a:srgbClr val="7F7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364566" name="Group 22"/>
                  <p:cNvGrpSpPr>
                    <a:grpSpLocks/>
                  </p:cNvGrpSpPr>
                  <p:nvPr/>
                </p:nvGrpSpPr>
                <p:grpSpPr bwMode="auto">
                  <a:xfrm>
                    <a:off x="2905" y="2610"/>
                    <a:ext cx="477" cy="720"/>
                    <a:chOff x="2905" y="2610"/>
                    <a:chExt cx="477" cy="720"/>
                  </a:xfrm>
                </p:grpSpPr>
                <p:sp>
                  <p:nvSpPr>
                    <p:cNvPr id="364567" name="Freeform 23"/>
                    <p:cNvSpPr>
                      <a:spLocks/>
                    </p:cNvSpPr>
                    <p:nvPr/>
                  </p:nvSpPr>
                  <p:spPr bwMode="auto">
                    <a:xfrm>
                      <a:off x="2911" y="2619"/>
                      <a:ext cx="471" cy="711"/>
                    </a:xfrm>
                    <a:custGeom>
                      <a:avLst/>
                      <a:gdLst>
                        <a:gd name="T0" fmla="*/ 137 w 942"/>
                        <a:gd name="T1" fmla="*/ 22 h 1423"/>
                        <a:gd name="T2" fmla="*/ 32 w 942"/>
                        <a:gd name="T3" fmla="*/ 0 h 1423"/>
                        <a:gd name="T4" fmla="*/ 14 w 942"/>
                        <a:gd name="T5" fmla="*/ 64 h 1423"/>
                        <a:gd name="T6" fmla="*/ 0 w 942"/>
                        <a:gd name="T7" fmla="*/ 172 h 1423"/>
                        <a:gd name="T8" fmla="*/ 10 w 942"/>
                        <a:gd name="T9" fmla="*/ 353 h 1423"/>
                        <a:gd name="T10" fmla="*/ 20 w 942"/>
                        <a:gd name="T11" fmla="*/ 419 h 1423"/>
                        <a:gd name="T12" fmla="*/ 50 w 942"/>
                        <a:gd name="T13" fmla="*/ 528 h 1423"/>
                        <a:gd name="T14" fmla="*/ 50 w 942"/>
                        <a:gd name="T15" fmla="*/ 652 h 1423"/>
                        <a:gd name="T16" fmla="*/ 56 w 942"/>
                        <a:gd name="T17" fmla="*/ 803 h 1423"/>
                        <a:gd name="T18" fmla="*/ 70 w 942"/>
                        <a:gd name="T19" fmla="*/ 957 h 1423"/>
                        <a:gd name="T20" fmla="*/ 76 w 942"/>
                        <a:gd name="T21" fmla="*/ 1032 h 1423"/>
                        <a:gd name="T22" fmla="*/ 111 w 942"/>
                        <a:gd name="T23" fmla="*/ 1154 h 1423"/>
                        <a:gd name="T24" fmla="*/ 137 w 942"/>
                        <a:gd name="T25" fmla="*/ 1249 h 1423"/>
                        <a:gd name="T26" fmla="*/ 169 w 942"/>
                        <a:gd name="T27" fmla="*/ 1377 h 1423"/>
                        <a:gd name="T28" fmla="*/ 191 w 942"/>
                        <a:gd name="T29" fmla="*/ 1423 h 1423"/>
                        <a:gd name="T30" fmla="*/ 874 w 942"/>
                        <a:gd name="T31" fmla="*/ 1423 h 1423"/>
                        <a:gd name="T32" fmla="*/ 942 w 942"/>
                        <a:gd name="T33" fmla="*/ 1385 h 1423"/>
                        <a:gd name="T34" fmla="*/ 900 w 942"/>
                        <a:gd name="T35" fmla="*/ 1080 h 1423"/>
                        <a:gd name="T36" fmla="*/ 870 w 942"/>
                        <a:gd name="T37" fmla="*/ 972 h 1423"/>
                        <a:gd name="T38" fmla="*/ 870 w 942"/>
                        <a:gd name="T39" fmla="*/ 897 h 1423"/>
                        <a:gd name="T40" fmla="*/ 862 w 942"/>
                        <a:gd name="T41" fmla="*/ 871 h 1423"/>
                        <a:gd name="T42" fmla="*/ 856 w 942"/>
                        <a:gd name="T43" fmla="*/ 843 h 1423"/>
                        <a:gd name="T44" fmla="*/ 842 w 942"/>
                        <a:gd name="T45" fmla="*/ 827 h 1423"/>
                        <a:gd name="T46" fmla="*/ 810 w 942"/>
                        <a:gd name="T47" fmla="*/ 789 h 1423"/>
                        <a:gd name="T48" fmla="*/ 800 w 942"/>
                        <a:gd name="T49" fmla="*/ 757 h 1423"/>
                        <a:gd name="T50" fmla="*/ 788 w 942"/>
                        <a:gd name="T51" fmla="*/ 711 h 1423"/>
                        <a:gd name="T52" fmla="*/ 776 w 942"/>
                        <a:gd name="T53" fmla="*/ 670 h 1423"/>
                        <a:gd name="T54" fmla="*/ 748 w 942"/>
                        <a:gd name="T55" fmla="*/ 616 h 1423"/>
                        <a:gd name="T56" fmla="*/ 712 w 942"/>
                        <a:gd name="T57" fmla="*/ 472 h 1423"/>
                        <a:gd name="T58" fmla="*/ 690 w 942"/>
                        <a:gd name="T59" fmla="*/ 440 h 1423"/>
                        <a:gd name="T60" fmla="*/ 668 w 942"/>
                        <a:gd name="T61" fmla="*/ 427 h 1423"/>
                        <a:gd name="T62" fmla="*/ 644 w 942"/>
                        <a:gd name="T63" fmla="*/ 409 h 1423"/>
                        <a:gd name="T64" fmla="*/ 654 w 942"/>
                        <a:gd name="T65" fmla="*/ 369 h 1423"/>
                        <a:gd name="T66" fmla="*/ 646 w 942"/>
                        <a:gd name="T67" fmla="*/ 353 h 1423"/>
                        <a:gd name="T68" fmla="*/ 613 w 942"/>
                        <a:gd name="T69" fmla="*/ 301 h 1423"/>
                        <a:gd name="T70" fmla="*/ 628 w 942"/>
                        <a:gd name="T71" fmla="*/ 269 h 1423"/>
                        <a:gd name="T72" fmla="*/ 632 w 942"/>
                        <a:gd name="T73" fmla="*/ 247 h 1423"/>
                        <a:gd name="T74" fmla="*/ 630 w 942"/>
                        <a:gd name="T75" fmla="*/ 225 h 1423"/>
                        <a:gd name="T76" fmla="*/ 622 w 942"/>
                        <a:gd name="T77" fmla="*/ 201 h 1423"/>
                        <a:gd name="T78" fmla="*/ 611 w 942"/>
                        <a:gd name="T79" fmla="*/ 166 h 1423"/>
                        <a:gd name="T80" fmla="*/ 601 w 942"/>
                        <a:gd name="T81" fmla="*/ 144 h 1423"/>
                        <a:gd name="T82" fmla="*/ 589 w 942"/>
                        <a:gd name="T83" fmla="*/ 136 h 1423"/>
                        <a:gd name="T84" fmla="*/ 571 w 942"/>
                        <a:gd name="T85" fmla="*/ 128 h 1423"/>
                        <a:gd name="T86" fmla="*/ 547 w 942"/>
                        <a:gd name="T87" fmla="*/ 122 h 1423"/>
                        <a:gd name="T88" fmla="*/ 471 w 942"/>
                        <a:gd name="T89" fmla="*/ 120 h 1423"/>
                        <a:gd name="T90" fmla="*/ 387 w 942"/>
                        <a:gd name="T91" fmla="*/ 108 h 1423"/>
                        <a:gd name="T92" fmla="*/ 299 w 942"/>
                        <a:gd name="T93" fmla="*/ 86 h 1423"/>
                        <a:gd name="T94" fmla="*/ 219 w 942"/>
                        <a:gd name="T95" fmla="*/ 62 h 1423"/>
                        <a:gd name="T96" fmla="*/ 137 w 942"/>
                        <a:gd name="T97" fmla="*/ 22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42" h="1423">
                          <a:moveTo>
                            <a:pt x="137" y="22"/>
                          </a:moveTo>
                          <a:lnTo>
                            <a:pt x="32" y="0"/>
                          </a:lnTo>
                          <a:lnTo>
                            <a:pt x="14" y="64"/>
                          </a:lnTo>
                          <a:lnTo>
                            <a:pt x="0" y="172"/>
                          </a:lnTo>
                          <a:lnTo>
                            <a:pt x="10" y="353"/>
                          </a:lnTo>
                          <a:lnTo>
                            <a:pt x="20" y="419"/>
                          </a:lnTo>
                          <a:lnTo>
                            <a:pt x="50" y="528"/>
                          </a:lnTo>
                          <a:lnTo>
                            <a:pt x="50" y="652"/>
                          </a:lnTo>
                          <a:lnTo>
                            <a:pt x="56" y="803"/>
                          </a:lnTo>
                          <a:lnTo>
                            <a:pt x="70" y="957"/>
                          </a:lnTo>
                          <a:lnTo>
                            <a:pt x="76" y="1032"/>
                          </a:lnTo>
                          <a:lnTo>
                            <a:pt x="111" y="1154"/>
                          </a:lnTo>
                          <a:lnTo>
                            <a:pt x="137" y="1249"/>
                          </a:lnTo>
                          <a:lnTo>
                            <a:pt x="169" y="1377"/>
                          </a:lnTo>
                          <a:lnTo>
                            <a:pt x="191" y="1423"/>
                          </a:lnTo>
                          <a:lnTo>
                            <a:pt x="874" y="1423"/>
                          </a:lnTo>
                          <a:lnTo>
                            <a:pt x="942" y="1385"/>
                          </a:lnTo>
                          <a:lnTo>
                            <a:pt x="900" y="1080"/>
                          </a:lnTo>
                          <a:lnTo>
                            <a:pt x="870" y="972"/>
                          </a:lnTo>
                          <a:lnTo>
                            <a:pt x="870" y="897"/>
                          </a:lnTo>
                          <a:lnTo>
                            <a:pt x="862" y="871"/>
                          </a:lnTo>
                          <a:lnTo>
                            <a:pt x="856" y="843"/>
                          </a:lnTo>
                          <a:lnTo>
                            <a:pt x="842" y="827"/>
                          </a:lnTo>
                          <a:lnTo>
                            <a:pt x="810" y="789"/>
                          </a:lnTo>
                          <a:lnTo>
                            <a:pt x="800" y="757"/>
                          </a:lnTo>
                          <a:lnTo>
                            <a:pt x="788" y="711"/>
                          </a:lnTo>
                          <a:lnTo>
                            <a:pt x="776" y="670"/>
                          </a:lnTo>
                          <a:lnTo>
                            <a:pt x="748" y="616"/>
                          </a:lnTo>
                          <a:lnTo>
                            <a:pt x="712" y="472"/>
                          </a:lnTo>
                          <a:lnTo>
                            <a:pt x="690" y="440"/>
                          </a:lnTo>
                          <a:lnTo>
                            <a:pt x="668" y="427"/>
                          </a:lnTo>
                          <a:lnTo>
                            <a:pt x="644" y="409"/>
                          </a:lnTo>
                          <a:lnTo>
                            <a:pt x="654" y="369"/>
                          </a:lnTo>
                          <a:lnTo>
                            <a:pt x="646" y="353"/>
                          </a:lnTo>
                          <a:lnTo>
                            <a:pt x="613" y="301"/>
                          </a:lnTo>
                          <a:lnTo>
                            <a:pt x="628" y="269"/>
                          </a:lnTo>
                          <a:lnTo>
                            <a:pt x="632" y="247"/>
                          </a:lnTo>
                          <a:lnTo>
                            <a:pt x="630" y="225"/>
                          </a:lnTo>
                          <a:lnTo>
                            <a:pt x="622" y="201"/>
                          </a:lnTo>
                          <a:lnTo>
                            <a:pt x="611" y="166"/>
                          </a:lnTo>
                          <a:lnTo>
                            <a:pt x="601" y="144"/>
                          </a:lnTo>
                          <a:lnTo>
                            <a:pt x="589" y="136"/>
                          </a:lnTo>
                          <a:lnTo>
                            <a:pt x="571" y="128"/>
                          </a:lnTo>
                          <a:lnTo>
                            <a:pt x="547" y="122"/>
                          </a:lnTo>
                          <a:lnTo>
                            <a:pt x="471" y="120"/>
                          </a:lnTo>
                          <a:lnTo>
                            <a:pt x="387" y="108"/>
                          </a:lnTo>
                          <a:lnTo>
                            <a:pt x="299" y="86"/>
                          </a:lnTo>
                          <a:lnTo>
                            <a:pt x="219" y="62"/>
                          </a:lnTo>
                          <a:lnTo>
                            <a:pt x="137" y="22"/>
                          </a:lnTo>
                          <a:close/>
                        </a:path>
                      </a:pathLst>
                    </a:custGeom>
                    <a:solidFill>
                      <a:srgbClr val="7F7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68" name="Freeform 24"/>
                    <p:cNvSpPr>
                      <a:spLocks/>
                    </p:cNvSpPr>
                    <p:nvPr/>
                  </p:nvSpPr>
                  <p:spPr bwMode="auto">
                    <a:xfrm>
                      <a:off x="3087" y="2700"/>
                      <a:ext cx="227" cy="491"/>
                    </a:xfrm>
                    <a:custGeom>
                      <a:avLst/>
                      <a:gdLst>
                        <a:gd name="T0" fmla="*/ 210 w 453"/>
                        <a:gd name="T1" fmla="*/ 35 h 982"/>
                        <a:gd name="T2" fmla="*/ 172 w 453"/>
                        <a:gd name="T3" fmla="*/ 107 h 982"/>
                        <a:gd name="T4" fmla="*/ 150 w 453"/>
                        <a:gd name="T5" fmla="*/ 227 h 982"/>
                        <a:gd name="T6" fmla="*/ 220 w 453"/>
                        <a:gd name="T7" fmla="*/ 199 h 982"/>
                        <a:gd name="T8" fmla="*/ 178 w 453"/>
                        <a:gd name="T9" fmla="*/ 275 h 982"/>
                        <a:gd name="T10" fmla="*/ 150 w 453"/>
                        <a:gd name="T11" fmla="*/ 394 h 982"/>
                        <a:gd name="T12" fmla="*/ 226 w 453"/>
                        <a:gd name="T13" fmla="*/ 348 h 982"/>
                        <a:gd name="T14" fmla="*/ 297 w 453"/>
                        <a:gd name="T15" fmla="*/ 316 h 982"/>
                        <a:gd name="T16" fmla="*/ 299 w 453"/>
                        <a:gd name="T17" fmla="*/ 348 h 982"/>
                        <a:gd name="T18" fmla="*/ 244 w 453"/>
                        <a:gd name="T19" fmla="*/ 400 h 982"/>
                        <a:gd name="T20" fmla="*/ 184 w 453"/>
                        <a:gd name="T21" fmla="*/ 426 h 982"/>
                        <a:gd name="T22" fmla="*/ 148 w 453"/>
                        <a:gd name="T23" fmla="*/ 516 h 982"/>
                        <a:gd name="T24" fmla="*/ 138 w 453"/>
                        <a:gd name="T25" fmla="*/ 611 h 982"/>
                        <a:gd name="T26" fmla="*/ 156 w 453"/>
                        <a:gd name="T27" fmla="*/ 651 h 982"/>
                        <a:gd name="T28" fmla="*/ 160 w 453"/>
                        <a:gd name="T29" fmla="*/ 695 h 982"/>
                        <a:gd name="T30" fmla="*/ 132 w 453"/>
                        <a:gd name="T31" fmla="*/ 749 h 982"/>
                        <a:gd name="T32" fmla="*/ 156 w 453"/>
                        <a:gd name="T33" fmla="*/ 842 h 982"/>
                        <a:gd name="T34" fmla="*/ 264 w 453"/>
                        <a:gd name="T35" fmla="*/ 880 h 982"/>
                        <a:gd name="T36" fmla="*/ 377 w 453"/>
                        <a:gd name="T37" fmla="*/ 868 h 982"/>
                        <a:gd name="T38" fmla="*/ 435 w 453"/>
                        <a:gd name="T39" fmla="*/ 886 h 982"/>
                        <a:gd name="T40" fmla="*/ 399 w 453"/>
                        <a:gd name="T41" fmla="*/ 902 h 982"/>
                        <a:gd name="T42" fmla="*/ 299 w 453"/>
                        <a:gd name="T43" fmla="*/ 898 h 982"/>
                        <a:gd name="T44" fmla="*/ 240 w 453"/>
                        <a:gd name="T45" fmla="*/ 938 h 982"/>
                        <a:gd name="T46" fmla="*/ 184 w 453"/>
                        <a:gd name="T47" fmla="*/ 976 h 982"/>
                        <a:gd name="T48" fmla="*/ 148 w 453"/>
                        <a:gd name="T49" fmla="*/ 938 h 982"/>
                        <a:gd name="T50" fmla="*/ 108 w 453"/>
                        <a:gd name="T51" fmla="*/ 832 h 982"/>
                        <a:gd name="T52" fmla="*/ 114 w 453"/>
                        <a:gd name="T53" fmla="*/ 653 h 982"/>
                        <a:gd name="T54" fmla="*/ 106 w 453"/>
                        <a:gd name="T55" fmla="*/ 597 h 982"/>
                        <a:gd name="T56" fmla="*/ 34 w 453"/>
                        <a:gd name="T57" fmla="*/ 557 h 982"/>
                        <a:gd name="T58" fmla="*/ 130 w 453"/>
                        <a:gd name="T59" fmla="*/ 520 h 982"/>
                        <a:gd name="T60" fmla="*/ 130 w 453"/>
                        <a:gd name="T61" fmla="*/ 442 h 982"/>
                        <a:gd name="T62" fmla="*/ 142 w 453"/>
                        <a:gd name="T63" fmla="*/ 185 h 982"/>
                        <a:gd name="T64" fmla="*/ 172 w 453"/>
                        <a:gd name="T65" fmla="*/ 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3" h="982">
                          <a:moveTo>
                            <a:pt x="172" y="0"/>
                          </a:moveTo>
                          <a:lnTo>
                            <a:pt x="210" y="35"/>
                          </a:lnTo>
                          <a:lnTo>
                            <a:pt x="184" y="71"/>
                          </a:lnTo>
                          <a:lnTo>
                            <a:pt x="172" y="107"/>
                          </a:lnTo>
                          <a:lnTo>
                            <a:pt x="160" y="155"/>
                          </a:lnTo>
                          <a:lnTo>
                            <a:pt x="150" y="227"/>
                          </a:lnTo>
                          <a:lnTo>
                            <a:pt x="190" y="211"/>
                          </a:lnTo>
                          <a:lnTo>
                            <a:pt x="220" y="199"/>
                          </a:lnTo>
                          <a:lnTo>
                            <a:pt x="244" y="217"/>
                          </a:lnTo>
                          <a:lnTo>
                            <a:pt x="178" y="275"/>
                          </a:lnTo>
                          <a:lnTo>
                            <a:pt x="150" y="306"/>
                          </a:lnTo>
                          <a:lnTo>
                            <a:pt x="150" y="394"/>
                          </a:lnTo>
                          <a:lnTo>
                            <a:pt x="160" y="402"/>
                          </a:lnTo>
                          <a:lnTo>
                            <a:pt x="226" y="348"/>
                          </a:lnTo>
                          <a:lnTo>
                            <a:pt x="258" y="330"/>
                          </a:lnTo>
                          <a:lnTo>
                            <a:pt x="297" y="316"/>
                          </a:lnTo>
                          <a:lnTo>
                            <a:pt x="317" y="316"/>
                          </a:lnTo>
                          <a:lnTo>
                            <a:pt x="299" y="348"/>
                          </a:lnTo>
                          <a:lnTo>
                            <a:pt x="275" y="378"/>
                          </a:lnTo>
                          <a:lnTo>
                            <a:pt x="244" y="400"/>
                          </a:lnTo>
                          <a:lnTo>
                            <a:pt x="210" y="412"/>
                          </a:lnTo>
                          <a:lnTo>
                            <a:pt x="184" y="426"/>
                          </a:lnTo>
                          <a:lnTo>
                            <a:pt x="154" y="456"/>
                          </a:lnTo>
                          <a:lnTo>
                            <a:pt x="148" y="516"/>
                          </a:lnTo>
                          <a:lnTo>
                            <a:pt x="132" y="551"/>
                          </a:lnTo>
                          <a:lnTo>
                            <a:pt x="138" y="611"/>
                          </a:lnTo>
                          <a:lnTo>
                            <a:pt x="136" y="661"/>
                          </a:lnTo>
                          <a:lnTo>
                            <a:pt x="156" y="651"/>
                          </a:lnTo>
                          <a:lnTo>
                            <a:pt x="174" y="651"/>
                          </a:lnTo>
                          <a:lnTo>
                            <a:pt x="160" y="695"/>
                          </a:lnTo>
                          <a:lnTo>
                            <a:pt x="130" y="725"/>
                          </a:lnTo>
                          <a:lnTo>
                            <a:pt x="132" y="749"/>
                          </a:lnTo>
                          <a:lnTo>
                            <a:pt x="148" y="802"/>
                          </a:lnTo>
                          <a:lnTo>
                            <a:pt x="156" y="842"/>
                          </a:lnTo>
                          <a:lnTo>
                            <a:pt x="208" y="892"/>
                          </a:lnTo>
                          <a:lnTo>
                            <a:pt x="264" y="880"/>
                          </a:lnTo>
                          <a:lnTo>
                            <a:pt x="341" y="872"/>
                          </a:lnTo>
                          <a:lnTo>
                            <a:pt x="377" y="868"/>
                          </a:lnTo>
                          <a:lnTo>
                            <a:pt x="411" y="874"/>
                          </a:lnTo>
                          <a:lnTo>
                            <a:pt x="435" y="886"/>
                          </a:lnTo>
                          <a:lnTo>
                            <a:pt x="453" y="908"/>
                          </a:lnTo>
                          <a:lnTo>
                            <a:pt x="399" y="902"/>
                          </a:lnTo>
                          <a:lnTo>
                            <a:pt x="347" y="898"/>
                          </a:lnTo>
                          <a:lnTo>
                            <a:pt x="299" y="898"/>
                          </a:lnTo>
                          <a:lnTo>
                            <a:pt x="264" y="902"/>
                          </a:lnTo>
                          <a:lnTo>
                            <a:pt x="240" y="938"/>
                          </a:lnTo>
                          <a:lnTo>
                            <a:pt x="323" y="958"/>
                          </a:lnTo>
                          <a:lnTo>
                            <a:pt x="184" y="976"/>
                          </a:lnTo>
                          <a:lnTo>
                            <a:pt x="94" y="982"/>
                          </a:lnTo>
                          <a:lnTo>
                            <a:pt x="148" y="938"/>
                          </a:lnTo>
                          <a:lnTo>
                            <a:pt x="148" y="902"/>
                          </a:lnTo>
                          <a:lnTo>
                            <a:pt x="108" y="832"/>
                          </a:lnTo>
                          <a:lnTo>
                            <a:pt x="100" y="743"/>
                          </a:lnTo>
                          <a:lnTo>
                            <a:pt x="114" y="653"/>
                          </a:lnTo>
                          <a:lnTo>
                            <a:pt x="94" y="633"/>
                          </a:lnTo>
                          <a:lnTo>
                            <a:pt x="106" y="597"/>
                          </a:lnTo>
                          <a:lnTo>
                            <a:pt x="0" y="591"/>
                          </a:lnTo>
                          <a:lnTo>
                            <a:pt x="34" y="557"/>
                          </a:lnTo>
                          <a:lnTo>
                            <a:pt x="84" y="561"/>
                          </a:lnTo>
                          <a:lnTo>
                            <a:pt x="130" y="520"/>
                          </a:lnTo>
                          <a:lnTo>
                            <a:pt x="112" y="490"/>
                          </a:lnTo>
                          <a:lnTo>
                            <a:pt x="130" y="442"/>
                          </a:lnTo>
                          <a:lnTo>
                            <a:pt x="136" y="280"/>
                          </a:lnTo>
                          <a:lnTo>
                            <a:pt x="142" y="185"/>
                          </a:lnTo>
                          <a:lnTo>
                            <a:pt x="166" y="35"/>
                          </a:lnTo>
                          <a:lnTo>
                            <a:pt x="172" y="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69" name="Freeform 25"/>
                    <p:cNvSpPr>
                      <a:spLocks/>
                    </p:cNvSpPr>
                    <p:nvPr/>
                  </p:nvSpPr>
                  <p:spPr bwMode="auto">
                    <a:xfrm>
                      <a:off x="3033" y="2937"/>
                      <a:ext cx="98" cy="20"/>
                    </a:xfrm>
                    <a:custGeom>
                      <a:avLst/>
                      <a:gdLst>
                        <a:gd name="T0" fmla="*/ 196 w 196"/>
                        <a:gd name="T1" fmla="*/ 0 h 40"/>
                        <a:gd name="T2" fmla="*/ 0 w 196"/>
                        <a:gd name="T3" fmla="*/ 34 h 40"/>
                        <a:gd name="T4" fmla="*/ 108 w 196"/>
                        <a:gd name="T5" fmla="*/ 40 h 40"/>
                        <a:gd name="T6" fmla="*/ 196 w 196"/>
                        <a:gd name="T7" fmla="*/ 0 h 40"/>
                      </a:gdLst>
                      <a:ahLst/>
                      <a:cxnLst>
                        <a:cxn ang="0">
                          <a:pos x="T0" y="T1"/>
                        </a:cxn>
                        <a:cxn ang="0">
                          <a:pos x="T2" y="T3"/>
                        </a:cxn>
                        <a:cxn ang="0">
                          <a:pos x="T4" y="T5"/>
                        </a:cxn>
                        <a:cxn ang="0">
                          <a:pos x="T6" y="T7"/>
                        </a:cxn>
                      </a:cxnLst>
                      <a:rect l="0" t="0" r="r" b="b"/>
                      <a:pathLst>
                        <a:path w="196" h="40">
                          <a:moveTo>
                            <a:pt x="196" y="0"/>
                          </a:moveTo>
                          <a:lnTo>
                            <a:pt x="0" y="34"/>
                          </a:lnTo>
                          <a:lnTo>
                            <a:pt x="108" y="40"/>
                          </a:lnTo>
                          <a:lnTo>
                            <a:pt x="196" y="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4570" name="Group 26"/>
                    <p:cNvGrpSpPr>
                      <a:grpSpLocks/>
                    </p:cNvGrpSpPr>
                    <p:nvPr/>
                  </p:nvGrpSpPr>
                  <p:grpSpPr bwMode="auto">
                    <a:xfrm>
                      <a:off x="2905" y="2610"/>
                      <a:ext cx="169" cy="720"/>
                      <a:chOff x="2905" y="2610"/>
                      <a:chExt cx="169" cy="720"/>
                    </a:xfrm>
                  </p:grpSpPr>
                  <p:sp>
                    <p:nvSpPr>
                      <p:cNvPr id="364571" name="Freeform 27"/>
                      <p:cNvSpPr>
                        <a:spLocks/>
                      </p:cNvSpPr>
                      <p:nvPr/>
                    </p:nvSpPr>
                    <p:spPr bwMode="auto">
                      <a:xfrm>
                        <a:off x="2911" y="2619"/>
                        <a:ext cx="163" cy="711"/>
                      </a:xfrm>
                      <a:custGeom>
                        <a:avLst/>
                        <a:gdLst>
                          <a:gd name="T0" fmla="*/ 137 w 325"/>
                          <a:gd name="T1" fmla="*/ 22 h 1423"/>
                          <a:gd name="T2" fmla="*/ 32 w 325"/>
                          <a:gd name="T3" fmla="*/ 0 h 1423"/>
                          <a:gd name="T4" fmla="*/ 14 w 325"/>
                          <a:gd name="T5" fmla="*/ 64 h 1423"/>
                          <a:gd name="T6" fmla="*/ 0 w 325"/>
                          <a:gd name="T7" fmla="*/ 172 h 1423"/>
                          <a:gd name="T8" fmla="*/ 10 w 325"/>
                          <a:gd name="T9" fmla="*/ 353 h 1423"/>
                          <a:gd name="T10" fmla="*/ 20 w 325"/>
                          <a:gd name="T11" fmla="*/ 419 h 1423"/>
                          <a:gd name="T12" fmla="*/ 50 w 325"/>
                          <a:gd name="T13" fmla="*/ 528 h 1423"/>
                          <a:gd name="T14" fmla="*/ 50 w 325"/>
                          <a:gd name="T15" fmla="*/ 652 h 1423"/>
                          <a:gd name="T16" fmla="*/ 56 w 325"/>
                          <a:gd name="T17" fmla="*/ 803 h 1423"/>
                          <a:gd name="T18" fmla="*/ 70 w 325"/>
                          <a:gd name="T19" fmla="*/ 957 h 1423"/>
                          <a:gd name="T20" fmla="*/ 76 w 325"/>
                          <a:gd name="T21" fmla="*/ 1032 h 1423"/>
                          <a:gd name="T22" fmla="*/ 111 w 325"/>
                          <a:gd name="T23" fmla="*/ 1154 h 1423"/>
                          <a:gd name="T24" fmla="*/ 137 w 325"/>
                          <a:gd name="T25" fmla="*/ 1249 h 1423"/>
                          <a:gd name="T26" fmla="*/ 169 w 325"/>
                          <a:gd name="T27" fmla="*/ 1377 h 1423"/>
                          <a:gd name="T28" fmla="*/ 191 w 325"/>
                          <a:gd name="T29" fmla="*/ 1423 h 1423"/>
                          <a:gd name="T30" fmla="*/ 287 w 325"/>
                          <a:gd name="T31" fmla="*/ 1423 h 1423"/>
                          <a:gd name="T32" fmla="*/ 271 w 325"/>
                          <a:gd name="T33" fmla="*/ 1387 h 1423"/>
                          <a:gd name="T34" fmla="*/ 237 w 325"/>
                          <a:gd name="T35" fmla="*/ 1293 h 1423"/>
                          <a:gd name="T36" fmla="*/ 217 w 325"/>
                          <a:gd name="T37" fmla="*/ 1227 h 1423"/>
                          <a:gd name="T38" fmla="*/ 197 w 325"/>
                          <a:gd name="T39" fmla="*/ 1154 h 1423"/>
                          <a:gd name="T40" fmla="*/ 187 w 325"/>
                          <a:gd name="T41" fmla="*/ 1078 h 1423"/>
                          <a:gd name="T42" fmla="*/ 187 w 325"/>
                          <a:gd name="T43" fmla="*/ 1002 h 1423"/>
                          <a:gd name="T44" fmla="*/ 191 w 325"/>
                          <a:gd name="T45" fmla="*/ 931 h 1423"/>
                          <a:gd name="T46" fmla="*/ 213 w 325"/>
                          <a:gd name="T47" fmla="*/ 815 h 1423"/>
                          <a:gd name="T48" fmla="*/ 231 w 325"/>
                          <a:gd name="T49" fmla="*/ 739 h 1423"/>
                          <a:gd name="T50" fmla="*/ 259 w 325"/>
                          <a:gd name="T51" fmla="*/ 652 h 1423"/>
                          <a:gd name="T52" fmla="*/ 293 w 325"/>
                          <a:gd name="T53" fmla="*/ 552 h 1423"/>
                          <a:gd name="T54" fmla="*/ 299 w 325"/>
                          <a:gd name="T55" fmla="*/ 492 h 1423"/>
                          <a:gd name="T56" fmla="*/ 311 w 325"/>
                          <a:gd name="T57" fmla="*/ 427 h 1423"/>
                          <a:gd name="T58" fmla="*/ 315 w 325"/>
                          <a:gd name="T59" fmla="*/ 383 h 1423"/>
                          <a:gd name="T60" fmla="*/ 171 w 325"/>
                          <a:gd name="T61" fmla="*/ 351 h 1423"/>
                          <a:gd name="T62" fmla="*/ 325 w 325"/>
                          <a:gd name="T63" fmla="*/ 261 h 1423"/>
                          <a:gd name="T64" fmla="*/ 269 w 325"/>
                          <a:gd name="T65" fmla="*/ 213 h 1423"/>
                          <a:gd name="T66" fmla="*/ 231 w 325"/>
                          <a:gd name="T67" fmla="*/ 166 h 1423"/>
                          <a:gd name="T68" fmla="*/ 183 w 325"/>
                          <a:gd name="T69" fmla="*/ 98 h 1423"/>
                          <a:gd name="T70" fmla="*/ 137 w 325"/>
                          <a:gd name="T71" fmla="*/ 22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5" h="1423">
                            <a:moveTo>
                              <a:pt x="137" y="22"/>
                            </a:moveTo>
                            <a:lnTo>
                              <a:pt x="32" y="0"/>
                            </a:lnTo>
                            <a:lnTo>
                              <a:pt x="14" y="64"/>
                            </a:lnTo>
                            <a:lnTo>
                              <a:pt x="0" y="172"/>
                            </a:lnTo>
                            <a:lnTo>
                              <a:pt x="10" y="353"/>
                            </a:lnTo>
                            <a:lnTo>
                              <a:pt x="20" y="419"/>
                            </a:lnTo>
                            <a:lnTo>
                              <a:pt x="50" y="528"/>
                            </a:lnTo>
                            <a:lnTo>
                              <a:pt x="50" y="652"/>
                            </a:lnTo>
                            <a:lnTo>
                              <a:pt x="56" y="803"/>
                            </a:lnTo>
                            <a:lnTo>
                              <a:pt x="70" y="957"/>
                            </a:lnTo>
                            <a:lnTo>
                              <a:pt x="76" y="1032"/>
                            </a:lnTo>
                            <a:lnTo>
                              <a:pt x="111" y="1154"/>
                            </a:lnTo>
                            <a:lnTo>
                              <a:pt x="137" y="1249"/>
                            </a:lnTo>
                            <a:lnTo>
                              <a:pt x="169" y="1377"/>
                            </a:lnTo>
                            <a:lnTo>
                              <a:pt x="191" y="1423"/>
                            </a:lnTo>
                            <a:lnTo>
                              <a:pt x="287" y="1423"/>
                            </a:lnTo>
                            <a:lnTo>
                              <a:pt x="271" y="1387"/>
                            </a:lnTo>
                            <a:lnTo>
                              <a:pt x="237" y="1293"/>
                            </a:lnTo>
                            <a:lnTo>
                              <a:pt x="217" y="1227"/>
                            </a:lnTo>
                            <a:lnTo>
                              <a:pt x="197" y="1154"/>
                            </a:lnTo>
                            <a:lnTo>
                              <a:pt x="187" y="1078"/>
                            </a:lnTo>
                            <a:lnTo>
                              <a:pt x="187" y="1002"/>
                            </a:lnTo>
                            <a:lnTo>
                              <a:pt x="191" y="931"/>
                            </a:lnTo>
                            <a:lnTo>
                              <a:pt x="213" y="815"/>
                            </a:lnTo>
                            <a:lnTo>
                              <a:pt x="231" y="739"/>
                            </a:lnTo>
                            <a:lnTo>
                              <a:pt x="259" y="652"/>
                            </a:lnTo>
                            <a:lnTo>
                              <a:pt x="293" y="552"/>
                            </a:lnTo>
                            <a:lnTo>
                              <a:pt x="299" y="492"/>
                            </a:lnTo>
                            <a:lnTo>
                              <a:pt x="311" y="427"/>
                            </a:lnTo>
                            <a:lnTo>
                              <a:pt x="315" y="383"/>
                            </a:lnTo>
                            <a:lnTo>
                              <a:pt x="171" y="351"/>
                            </a:lnTo>
                            <a:lnTo>
                              <a:pt x="325" y="261"/>
                            </a:lnTo>
                            <a:lnTo>
                              <a:pt x="269" y="213"/>
                            </a:lnTo>
                            <a:lnTo>
                              <a:pt x="231" y="166"/>
                            </a:lnTo>
                            <a:lnTo>
                              <a:pt x="183" y="98"/>
                            </a:lnTo>
                            <a:lnTo>
                              <a:pt x="137" y="22"/>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72" name="Freeform 28"/>
                      <p:cNvSpPr>
                        <a:spLocks/>
                      </p:cNvSpPr>
                      <p:nvPr/>
                    </p:nvSpPr>
                    <p:spPr bwMode="auto">
                      <a:xfrm>
                        <a:off x="2905" y="2610"/>
                        <a:ext cx="163" cy="711"/>
                      </a:xfrm>
                      <a:custGeom>
                        <a:avLst/>
                        <a:gdLst>
                          <a:gd name="T0" fmla="*/ 137 w 325"/>
                          <a:gd name="T1" fmla="*/ 22 h 1423"/>
                          <a:gd name="T2" fmla="*/ 32 w 325"/>
                          <a:gd name="T3" fmla="*/ 0 h 1423"/>
                          <a:gd name="T4" fmla="*/ 14 w 325"/>
                          <a:gd name="T5" fmla="*/ 64 h 1423"/>
                          <a:gd name="T6" fmla="*/ 0 w 325"/>
                          <a:gd name="T7" fmla="*/ 172 h 1423"/>
                          <a:gd name="T8" fmla="*/ 10 w 325"/>
                          <a:gd name="T9" fmla="*/ 353 h 1423"/>
                          <a:gd name="T10" fmla="*/ 20 w 325"/>
                          <a:gd name="T11" fmla="*/ 419 h 1423"/>
                          <a:gd name="T12" fmla="*/ 50 w 325"/>
                          <a:gd name="T13" fmla="*/ 528 h 1423"/>
                          <a:gd name="T14" fmla="*/ 50 w 325"/>
                          <a:gd name="T15" fmla="*/ 652 h 1423"/>
                          <a:gd name="T16" fmla="*/ 56 w 325"/>
                          <a:gd name="T17" fmla="*/ 803 h 1423"/>
                          <a:gd name="T18" fmla="*/ 70 w 325"/>
                          <a:gd name="T19" fmla="*/ 957 h 1423"/>
                          <a:gd name="T20" fmla="*/ 76 w 325"/>
                          <a:gd name="T21" fmla="*/ 1032 h 1423"/>
                          <a:gd name="T22" fmla="*/ 111 w 325"/>
                          <a:gd name="T23" fmla="*/ 1154 h 1423"/>
                          <a:gd name="T24" fmla="*/ 137 w 325"/>
                          <a:gd name="T25" fmla="*/ 1249 h 1423"/>
                          <a:gd name="T26" fmla="*/ 169 w 325"/>
                          <a:gd name="T27" fmla="*/ 1377 h 1423"/>
                          <a:gd name="T28" fmla="*/ 191 w 325"/>
                          <a:gd name="T29" fmla="*/ 1423 h 1423"/>
                          <a:gd name="T30" fmla="*/ 287 w 325"/>
                          <a:gd name="T31" fmla="*/ 1423 h 1423"/>
                          <a:gd name="T32" fmla="*/ 271 w 325"/>
                          <a:gd name="T33" fmla="*/ 1387 h 1423"/>
                          <a:gd name="T34" fmla="*/ 237 w 325"/>
                          <a:gd name="T35" fmla="*/ 1293 h 1423"/>
                          <a:gd name="T36" fmla="*/ 217 w 325"/>
                          <a:gd name="T37" fmla="*/ 1228 h 1423"/>
                          <a:gd name="T38" fmla="*/ 197 w 325"/>
                          <a:gd name="T39" fmla="*/ 1154 h 1423"/>
                          <a:gd name="T40" fmla="*/ 187 w 325"/>
                          <a:gd name="T41" fmla="*/ 1078 h 1423"/>
                          <a:gd name="T42" fmla="*/ 187 w 325"/>
                          <a:gd name="T43" fmla="*/ 1002 h 1423"/>
                          <a:gd name="T44" fmla="*/ 191 w 325"/>
                          <a:gd name="T45" fmla="*/ 931 h 1423"/>
                          <a:gd name="T46" fmla="*/ 213 w 325"/>
                          <a:gd name="T47" fmla="*/ 815 h 1423"/>
                          <a:gd name="T48" fmla="*/ 231 w 325"/>
                          <a:gd name="T49" fmla="*/ 739 h 1423"/>
                          <a:gd name="T50" fmla="*/ 259 w 325"/>
                          <a:gd name="T51" fmla="*/ 652 h 1423"/>
                          <a:gd name="T52" fmla="*/ 293 w 325"/>
                          <a:gd name="T53" fmla="*/ 552 h 1423"/>
                          <a:gd name="T54" fmla="*/ 299 w 325"/>
                          <a:gd name="T55" fmla="*/ 492 h 1423"/>
                          <a:gd name="T56" fmla="*/ 311 w 325"/>
                          <a:gd name="T57" fmla="*/ 427 h 1423"/>
                          <a:gd name="T58" fmla="*/ 315 w 325"/>
                          <a:gd name="T59" fmla="*/ 383 h 1423"/>
                          <a:gd name="T60" fmla="*/ 171 w 325"/>
                          <a:gd name="T61" fmla="*/ 351 h 1423"/>
                          <a:gd name="T62" fmla="*/ 325 w 325"/>
                          <a:gd name="T63" fmla="*/ 261 h 1423"/>
                          <a:gd name="T64" fmla="*/ 269 w 325"/>
                          <a:gd name="T65" fmla="*/ 213 h 1423"/>
                          <a:gd name="T66" fmla="*/ 231 w 325"/>
                          <a:gd name="T67" fmla="*/ 166 h 1423"/>
                          <a:gd name="T68" fmla="*/ 183 w 325"/>
                          <a:gd name="T69" fmla="*/ 98 h 1423"/>
                          <a:gd name="T70" fmla="*/ 137 w 325"/>
                          <a:gd name="T71" fmla="*/ 22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5" h="1423">
                            <a:moveTo>
                              <a:pt x="137" y="22"/>
                            </a:moveTo>
                            <a:lnTo>
                              <a:pt x="32" y="0"/>
                            </a:lnTo>
                            <a:lnTo>
                              <a:pt x="14" y="64"/>
                            </a:lnTo>
                            <a:lnTo>
                              <a:pt x="0" y="172"/>
                            </a:lnTo>
                            <a:lnTo>
                              <a:pt x="10" y="353"/>
                            </a:lnTo>
                            <a:lnTo>
                              <a:pt x="20" y="419"/>
                            </a:lnTo>
                            <a:lnTo>
                              <a:pt x="50" y="528"/>
                            </a:lnTo>
                            <a:lnTo>
                              <a:pt x="50" y="652"/>
                            </a:lnTo>
                            <a:lnTo>
                              <a:pt x="56" y="803"/>
                            </a:lnTo>
                            <a:lnTo>
                              <a:pt x="70" y="957"/>
                            </a:lnTo>
                            <a:lnTo>
                              <a:pt x="76" y="1032"/>
                            </a:lnTo>
                            <a:lnTo>
                              <a:pt x="111" y="1154"/>
                            </a:lnTo>
                            <a:lnTo>
                              <a:pt x="137" y="1249"/>
                            </a:lnTo>
                            <a:lnTo>
                              <a:pt x="169" y="1377"/>
                            </a:lnTo>
                            <a:lnTo>
                              <a:pt x="191" y="1423"/>
                            </a:lnTo>
                            <a:lnTo>
                              <a:pt x="287" y="1423"/>
                            </a:lnTo>
                            <a:lnTo>
                              <a:pt x="271" y="1387"/>
                            </a:lnTo>
                            <a:lnTo>
                              <a:pt x="237" y="1293"/>
                            </a:lnTo>
                            <a:lnTo>
                              <a:pt x="217" y="1228"/>
                            </a:lnTo>
                            <a:lnTo>
                              <a:pt x="197" y="1154"/>
                            </a:lnTo>
                            <a:lnTo>
                              <a:pt x="187" y="1078"/>
                            </a:lnTo>
                            <a:lnTo>
                              <a:pt x="187" y="1002"/>
                            </a:lnTo>
                            <a:lnTo>
                              <a:pt x="191" y="931"/>
                            </a:lnTo>
                            <a:lnTo>
                              <a:pt x="213" y="815"/>
                            </a:lnTo>
                            <a:lnTo>
                              <a:pt x="231" y="739"/>
                            </a:lnTo>
                            <a:lnTo>
                              <a:pt x="259" y="652"/>
                            </a:lnTo>
                            <a:lnTo>
                              <a:pt x="293" y="552"/>
                            </a:lnTo>
                            <a:lnTo>
                              <a:pt x="299" y="492"/>
                            </a:lnTo>
                            <a:lnTo>
                              <a:pt x="311" y="427"/>
                            </a:lnTo>
                            <a:lnTo>
                              <a:pt x="315" y="383"/>
                            </a:lnTo>
                            <a:lnTo>
                              <a:pt x="171" y="351"/>
                            </a:lnTo>
                            <a:lnTo>
                              <a:pt x="325" y="261"/>
                            </a:lnTo>
                            <a:lnTo>
                              <a:pt x="269" y="213"/>
                            </a:lnTo>
                            <a:lnTo>
                              <a:pt x="231" y="166"/>
                            </a:lnTo>
                            <a:lnTo>
                              <a:pt x="183" y="98"/>
                            </a:lnTo>
                            <a:lnTo>
                              <a:pt x="137" y="22"/>
                            </a:lnTo>
                            <a:close/>
                          </a:path>
                        </a:pathLst>
                      </a:custGeom>
                      <a:solidFill>
                        <a:srgbClr val="7F7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grpSp>
          <p:grpSp>
            <p:nvGrpSpPr>
              <p:cNvPr id="364573" name="Group 29"/>
              <p:cNvGrpSpPr>
                <a:grpSpLocks/>
              </p:cNvGrpSpPr>
              <p:nvPr/>
            </p:nvGrpSpPr>
            <p:grpSpPr bwMode="auto">
              <a:xfrm>
                <a:off x="2609" y="2281"/>
                <a:ext cx="373" cy="476"/>
                <a:chOff x="2609" y="2281"/>
                <a:chExt cx="373" cy="476"/>
              </a:xfrm>
            </p:grpSpPr>
            <p:sp>
              <p:nvSpPr>
                <p:cNvPr id="364574" name="Freeform 30"/>
                <p:cNvSpPr>
                  <a:spLocks/>
                </p:cNvSpPr>
                <p:nvPr/>
              </p:nvSpPr>
              <p:spPr bwMode="auto">
                <a:xfrm>
                  <a:off x="2622" y="2296"/>
                  <a:ext cx="360" cy="461"/>
                </a:xfrm>
                <a:custGeom>
                  <a:avLst/>
                  <a:gdLst>
                    <a:gd name="T0" fmla="*/ 6 w 720"/>
                    <a:gd name="T1" fmla="*/ 474 h 920"/>
                    <a:gd name="T2" fmla="*/ 4 w 720"/>
                    <a:gd name="T3" fmla="*/ 534 h 920"/>
                    <a:gd name="T4" fmla="*/ 40 w 720"/>
                    <a:gd name="T5" fmla="*/ 623 h 920"/>
                    <a:gd name="T6" fmla="*/ 114 w 720"/>
                    <a:gd name="T7" fmla="*/ 685 h 920"/>
                    <a:gd name="T8" fmla="*/ 173 w 720"/>
                    <a:gd name="T9" fmla="*/ 713 h 920"/>
                    <a:gd name="T10" fmla="*/ 203 w 720"/>
                    <a:gd name="T11" fmla="*/ 715 h 920"/>
                    <a:gd name="T12" fmla="*/ 217 w 720"/>
                    <a:gd name="T13" fmla="*/ 763 h 920"/>
                    <a:gd name="T14" fmla="*/ 241 w 720"/>
                    <a:gd name="T15" fmla="*/ 799 h 920"/>
                    <a:gd name="T16" fmla="*/ 283 w 720"/>
                    <a:gd name="T17" fmla="*/ 834 h 920"/>
                    <a:gd name="T18" fmla="*/ 357 w 720"/>
                    <a:gd name="T19" fmla="*/ 894 h 920"/>
                    <a:gd name="T20" fmla="*/ 397 w 720"/>
                    <a:gd name="T21" fmla="*/ 918 h 920"/>
                    <a:gd name="T22" fmla="*/ 451 w 720"/>
                    <a:gd name="T23" fmla="*/ 918 h 920"/>
                    <a:gd name="T24" fmla="*/ 495 w 720"/>
                    <a:gd name="T25" fmla="*/ 904 h 920"/>
                    <a:gd name="T26" fmla="*/ 547 w 720"/>
                    <a:gd name="T27" fmla="*/ 874 h 920"/>
                    <a:gd name="T28" fmla="*/ 607 w 720"/>
                    <a:gd name="T29" fmla="*/ 852 h 920"/>
                    <a:gd name="T30" fmla="*/ 665 w 720"/>
                    <a:gd name="T31" fmla="*/ 781 h 920"/>
                    <a:gd name="T32" fmla="*/ 708 w 720"/>
                    <a:gd name="T33" fmla="*/ 713 h 920"/>
                    <a:gd name="T34" fmla="*/ 720 w 720"/>
                    <a:gd name="T35" fmla="*/ 611 h 920"/>
                    <a:gd name="T36" fmla="*/ 700 w 720"/>
                    <a:gd name="T37" fmla="*/ 526 h 920"/>
                    <a:gd name="T38" fmla="*/ 690 w 720"/>
                    <a:gd name="T39" fmla="*/ 436 h 920"/>
                    <a:gd name="T40" fmla="*/ 655 w 720"/>
                    <a:gd name="T41" fmla="*/ 322 h 920"/>
                    <a:gd name="T42" fmla="*/ 625 w 720"/>
                    <a:gd name="T43" fmla="*/ 259 h 920"/>
                    <a:gd name="T44" fmla="*/ 569 w 720"/>
                    <a:gd name="T45" fmla="*/ 149 h 920"/>
                    <a:gd name="T46" fmla="*/ 497 w 720"/>
                    <a:gd name="T47" fmla="*/ 61 h 920"/>
                    <a:gd name="T48" fmla="*/ 399 w 720"/>
                    <a:gd name="T49" fmla="*/ 8 h 920"/>
                    <a:gd name="T50" fmla="*/ 309 w 720"/>
                    <a:gd name="T51" fmla="*/ 0 h 920"/>
                    <a:gd name="T52" fmla="*/ 243 w 720"/>
                    <a:gd name="T53" fmla="*/ 12 h 920"/>
                    <a:gd name="T54" fmla="*/ 142 w 720"/>
                    <a:gd name="T55" fmla="*/ 53 h 920"/>
                    <a:gd name="T56" fmla="*/ 60 w 720"/>
                    <a:gd name="T57" fmla="*/ 113 h 920"/>
                    <a:gd name="T58" fmla="*/ 22 w 720"/>
                    <a:gd name="T59" fmla="*/ 187 h 920"/>
                    <a:gd name="T60" fmla="*/ 6 w 720"/>
                    <a:gd name="T61" fmla="*/ 322 h 920"/>
                    <a:gd name="T62" fmla="*/ 24 w 720"/>
                    <a:gd name="T63" fmla="*/ 466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0" h="920">
                      <a:moveTo>
                        <a:pt x="24" y="466"/>
                      </a:moveTo>
                      <a:lnTo>
                        <a:pt x="6" y="474"/>
                      </a:lnTo>
                      <a:lnTo>
                        <a:pt x="0" y="492"/>
                      </a:lnTo>
                      <a:lnTo>
                        <a:pt x="4" y="534"/>
                      </a:lnTo>
                      <a:lnTo>
                        <a:pt x="22" y="589"/>
                      </a:lnTo>
                      <a:lnTo>
                        <a:pt x="40" y="623"/>
                      </a:lnTo>
                      <a:lnTo>
                        <a:pt x="72" y="655"/>
                      </a:lnTo>
                      <a:lnTo>
                        <a:pt x="114" y="685"/>
                      </a:lnTo>
                      <a:lnTo>
                        <a:pt x="142" y="701"/>
                      </a:lnTo>
                      <a:lnTo>
                        <a:pt x="173" y="713"/>
                      </a:lnTo>
                      <a:lnTo>
                        <a:pt x="191" y="711"/>
                      </a:lnTo>
                      <a:lnTo>
                        <a:pt x="203" y="715"/>
                      </a:lnTo>
                      <a:lnTo>
                        <a:pt x="209" y="739"/>
                      </a:lnTo>
                      <a:lnTo>
                        <a:pt x="217" y="763"/>
                      </a:lnTo>
                      <a:lnTo>
                        <a:pt x="227" y="785"/>
                      </a:lnTo>
                      <a:lnTo>
                        <a:pt x="241" y="799"/>
                      </a:lnTo>
                      <a:lnTo>
                        <a:pt x="257" y="815"/>
                      </a:lnTo>
                      <a:lnTo>
                        <a:pt x="283" y="834"/>
                      </a:lnTo>
                      <a:lnTo>
                        <a:pt x="315" y="852"/>
                      </a:lnTo>
                      <a:lnTo>
                        <a:pt x="357" y="894"/>
                      </a:lnTo>
                      <a:lnTo>
                        <a:pt x="379" y="910"/>
                      </a:lnTo>
                      <a:lnTo>
                        <a:pt x="397" y="918"/>
                      </a:lnTo>
                      <a:lnTo>
                        <a:pt x="427" y="920"/>
                      </a:lnTo>
                      <a:lnTo>
                        <a:pt x="451" y="918"/>
                      </a:lnTo>
                      <a:lnTo>
                        <a:pt x="475" y="912"/>
                      </a:lnTo>
                      <a:lnTo>
                        <a:pt x="495" y="904"/>
                      </a:lnTo>
                      <a:lnTo>
                        <a:pt x="523" y="888"/>
                      </a:lnTo>
                      <a:lnTo>
                        <a:pt x="547" y="874"/>
                      </a:lnTo>
                      <a:lnTo>
                        <a:pt x="571" y="852"/>
                      </a:lnTo>
                      <a:lnTo>
                        <a:pt x="607" y="852"/>
                      </a:lnTo>
                      <a:lnTo>
                        <a:pt x="637" y="832"/>
                      </a:lnTo>
                      <a:lnTo>
                        <a:pt x="665" y="781"/>
                      </a:lnTo>
                      <a:lnTo>
                        <a:pt x="688" y="751"/>
                      </a:lnTo>
                      <a:lnTo>
                        <a:pt x="708" y="713"/>
                      </a:lnTo>
                      <a:lnTo>
                        <a:pt x="718" y="659"/>
                      </a:lnTo>
                      <a:lnTo>
                        <a:pt x="720" y="611"/>
                      </a:lnTo>
                      <a:lnTo>
                        <a:pt x="714" y="562"/>
                      </a:lnTo>
                      <a:lnTo>
                        <a:pt x="700" y="526"/>
                      </a:lnTo>
                      <a:lnTo>
                        <a:pt x="694" y="490"/>
                      </a:lnTo>
                      <a:lnTo>
                        <a:pt x="690" y="436"/>
                      </a:lnTo>
                      <a:lnTo>
                        <a:pt x="676" y="372"/>
                      </a:lnTo>
                      <a:lnTo>
                        <a:pt x="655" y="322"/>
                      </a:lnTo>
                      <a:lnTo>
                        <a:pt x="635" y="293"/>
                      </a:lnTo>
                      <a:lnTo>
                        <a:pt x="625" y="259"/>
                      </a:lnTo>
                      <a:lnTo>
                        <a:pt x="601" y="205"/>
                      </a:lnTo>
                      <a:lnTo>
                        <a:pt x="569" y="149"/>
                      </a:lnTo>
                      <a:lnTo>
                        <a:pt x="533" y="101"/>
                      </a:lnTo>
                      <a:lnTo>
                        <a:pt x="497" y="61"/>
                      </a:lnTo>
                      <a:lnTo>
                        <a:pt x="451" y="30"/>
                      </a:lnTo>
                      <a:lnTo>
                        <a:pt x="399" y="8"/>
                      </a:lnTo>
                      <a:lnTo>
                        <a:pt x="351" y="0"/>
                      </a:lnTo>
                      <a:lnTo>
                        <a:pt x="309" y="0"/>
                      </a:lnTo>
                      <a:lnTo>
                        <a:pt x="245" y="8"/>
                      </a:lnTo>
                      <a:lnTo>
                        <a:pt x="243" y="12"/>
                      </a:lnTo>
                      <a:lnTo>
                        <a:pt x="197" y="26"/>
                      </a:lnTo>
                      <a:lnTo>
                        <a:pt x="142" y="53"/>
                      </a:lnTo>
                      <a:lnTo>
                        <a:pt x="90" y="83"/>
                      </a:lnTo>
                      <a:lnTo>
                        <a:pt x="60" y="113"/>
                      </a:lnTo>
                      <a:lnTo>
                        <a:pt x="36" y="145"/>
                      </a:lnTo>
                      <a:lnTo>
                        <a:pt x="22" y="187"/>
                      </a:lnTo>
                      <a:lnTo>
                        <a:pt x="6" y="259"/>
                      </a:lnTo>
                      <a:lnTo>
                        <a:pt x="6" y="322"/>
                      </a:lnTo>
                      <a:lnTo>
                        <a:pt x="12" y="388"/>
                      </a:lnTo>
                      <a:lnTo>
                        <a:pt x="24" y="466"/>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4575" name="Group 31"/>
                <p:cNvGrpSpPr>
                  <a:grpSpLocks/>
                </p:cNvGrpSpPr>
                <p:nvPr/>
              </p:nvGrpSpPr>
              <p:grpSpPr bwMode="auto">
                <a:xfrm>
                  <a:off x="2675" y="2440"/>
                  <a:ext cx="285" cy="282"/>
                  <a:chOff x="2675" y="2440"/>
                  <a:chExt cx="285" cy="282"/>
                </a:xfrm>
              </p:grpSpPr>
              <p:grpSp>
                <p:nvGrpSpPr>
                  <p:cNvPr id="364576" name="Group 32"/>
                  <p:cNvGrpSpPr>
                    <a:grpSpLocks/>
                  </p:cNvGrpSpPr>
                  <p:nvPr/>
                </p:nvGrpSpPr>
                <p:grpSpPr bwMode="auto">
                  <a:xfrm>
                    <a:off x="2675" y="2440"/>
                    <a:ext cx="285" cy="282"/>
                    <a:chOff x="2675" y="2440"/>
                    <a:chExt cx="285" cy="282"/>
                  </a:xfrm>
                </p:grpSpPr>
                <p:sp>
                  <p:nvSpPr>
                    <p:cNvPr id="364577" name="Freeform 33"/>
                    <p:cNvSpPr>
                      <a:spLocks/>
                    </p:cNvSpPr>
                    <p:nvPr/>
                  </p:nvSpPr>
                  <p:spPr bwMode="auto">
                    <a:xfrm>
                      <a:off x="2860" y="2440"/>
                      <a:ext cx="79" cy="131"/>
                    </a:xfrm>
                    <a:custGeom>
                      <a:avLst/>
                      <a:gdLst>
                        <a:gd name="T0" fmla="*/ 104 w 158"/>
                        <a:gd name="T1" fmla="*/ 0 h 263"/>
                        <a:gd name="T2" fmla="*/ 104 w 158"/>
                        <a:gd name="T3" fmla="*/ 20 h 263"/>
                        <a:gd name="T4" fmla="*/ 100 w 158"/>
                        <a:gd name="T5" fmla="*/ 35 h 263"/>
                        <a:gd name="T6" fmla="*/ 88 w 158"/>
                        <a:gd name="T7" fmla="*/ 43 h 263"/>
                        <a:gd name="T8" fmla="*/ 68 w 158"/>
                        <a:gd name="T9" fmla="*/ 61 h 263"/>
                        <a:gd name="T10" fmla="*/ 46 w 158"/>
                        <a:gd name="T11" fmla="*/ 83 h 263"/>
                        <a:gd name="T12" fmla="*/ 146 w 158"/>
                        <a:gd name="T13" fmla="*/ 63 h 263"/>
                        <a:gd name="T14" fmla="*/ 156 w 158"/>
                        <a:gd name="T15" fmla="*/ 67 h 263"/>
                        <a:gd name="T16" fmla="*/ 136 w 158"/>
                        <a:gd name="T17" fmla="*/ 77 h 263"/>
                        <a:gd name="T18" fmla="*/ 122 w 158"/>
                        <a:gd name="T19" fmla="*/ 91 h 263"/>
                        <a:gd name="T20" fmla="*/ 108 w 158"/>
                        <a:gd name="T21" fmla="*/ 103 h 263"/>
                        <a:gd name="T22" fmla="*/ 96 w 158"/>
                        <a:gd name="T23" fmla="*/ 109 h 263"/>
                        <a:gd name="T24" fmla="*/ 78 w 158"/>
                        <a:gd name="T25" fmla="*/ 109 h 263"/>
                        <a:gd name="T26" fmla="*/ 50 w 158"/>
                        <a:gd name="T27" fmla="*/ 107 h 263"/>
                        <a:gd name="T28" fmla="*/ 80 w 158"/>
                        <a:gd name="T29" fmla="*/ 115 h 263"/>
                        <a:gd name="T30" fmla="*/ 90 w 158"/>
                        <a:gd name="T31" fmla="*/ 121 h 263"/>
                        <a:gd name="T32" fmla="*/ 110 w 158"/>
                        <a:gd name="T33" fmla="*/ 121 h 263"/>
                        <a:gd name="T34" fmla="*/ 126 w 158"/>
                        <a:gd name="T35" fmla="*/ 115 h 263"/>
                        <a:gd name="T36" fmla="*/ 144 w 158"/>
                        <a:gd name="T37" fmla="*/ 105 h 263"/>
                        <a:gd name="T38" fmla="*/ 158 w 158"/>
                        <a:gd name="T39" fmla="*/ 91 h 263"/>
                        <a:gd name="T40" fmla="*/ 124 w 158"/>
                        <a:gd name="T41" fmla="*/ 125 h 263"/>
                        <a:gd name="T42" fmla="*/ 106 w 158"/>
                        <a:gd name="T43" fmla="*/ 129 h 263"/>
                        <a:gd name="T44" fmla="*/ 90 w 158"/>
                        <a:gd name="T45" fmla="*/ 129 h 263"/>
                        <a:gd name="T46" fmla="*/ 76 w 158"/>
                        <a:gd name="T47" fmla="*/ 125 h 263"/>
                        <a:gd name="T48" fmla="*/ 64 w 158"/>
                        <a:gd name="T49" fmla="*/ 121 h 263"/>
                        <a:gd name="T50" fmla="*/ 52 w 158"/>
                        <a:gd name="T51" fmla="*/ 121 h 263"/>
                        <a:gd name="T52" fmla="*/ 40 w 158"/>
                        <a:gd name="T53" fmla="*/ 121 h 263"/>
                        <a:gd name="T54" fmla="*/ 48 w 158"/>
                        <a:gd name="T55" fmla="*/ 157 h 263"/>
                        <a:gd name="T56" fmla="*/ 62 w 158"/>
                        <a:gd name="T57" fmla="*/ 181 h 263"/>
                        <a:gd name="T58" fmla="*/ 74 w 158"/>
                        <a:gd name="T59" fmla="*/ 193 h 263"/>
                        <a:gd name="T60" fmla="*/ 86 w 158"/>
                        <a:gd name="T61" fmla="*/ 203 h 263"/>
                        <a:gd name="T62" fmla="*/ 96 w 158"/>
                        <a:gd name="T63" fmla="*/ 215 h 263"/>
                        <a:gd name="T64" fmla="*/ 102 w 158"/>
                        <a:gd name="T65" fmla="*/ 229 h 263"/>
                        <a:gd name="T66" fmla="*/ 104 w 158"/>
                        <a:gd name="T67" fmla="*/ 249 h 263"/>
                        <a:gd name="T68" fmla="*/ 96 w 158"/>
                        <a:gd name="T69" fmla="*/ 263 h 263"/>
                        <a:gd name="T70" fmla="*/ 92 w 158"/>
                        <a:gd name="T71" fmla="*/ 233 h 263"/>
                        <a:gd name="T72" fmla="*/ 86 w 158"/>
                        <a:gd name="T73" fmla="*/ 217 h 263"/>
                        <a:gd name="T74" fmla="*/ 74 w 158"/>
                        <a:gd name="T75" fmla="*/ 211 h 263"/>
                        <a:gd name="T76" fmla="*/ 56 w 158"/>
                        <a:gd name="T77" fmla="*/ 203 h 263"/>
                        <a:gd name="T78" fmla="*/ 44 w 158"/>
                        <a:gd name="T79" fmla="*/ 197 h 263"/>
                        <a:gd name="T80" fmla="*/ 32 w 158"/>
                        <a:gd name="T81" fmla="*/ 187 h 263"/>
                        <a:gd name="T82" fmla="*/ 18 w 158"/>
                        <a:gd name="T83" fmla="*/ 173 h 263"/>
                        <a:gd name="T84" fmla="*/ 8 w 158"/>
                        <a:gd name="T85" fmla="*/ 157 h 263"/>
                        <a:gd name="T86" fmla="*/ 2 w 158"/>
                        <a:gd name="T87" fmla="*/ 139 h 263"/>
                        <a:gd name="T88" fmla="*/ 0 w 158"/>
                        <a:gd name="T89" fmla="*/ 117 h 263"/>
                        <a:gd name="T90" fmla="*/ 2 w 158"/>
                        <a:gd name="T91" fmla="*/ 97 h 263"/>
                        <a:gd name="T92" fmla="*/ 8 w 158"/>
                        <a:gd name="T93" fmla="*/ 73 h 263"/>
                        <a:gd name="T94" fmla="*/ 104 w 158"/>
                        <a:gd name="T95"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8" h="263">
                          <a:moveTo>
                            <a:pt x="104" y="0"/>
                          </a:moveTo>
                          <a:lnTo>
                            <a:pt x="104" y="20"/>
                          </a:lnTo>
                          <a:lnTo>
                            <a:pt x="100" y="35"/>
                          </a:lnTo>
                          <a:lnTo>
                            <a:pt x="88" y="43"/>
                          </a:lnTo>
                          <a:lnTo>
                            <a:pt x="68" y="61"/>
                          </a:lnTo>
                          <a:lnTo>
                            <a:pt x="46" y="83"/>
                          </a:lnTo>
                          <a:lnTo>
                            <a:pt x="146" y="63"/>
                          </a:lnTo>
                          <a:lnTo>
                            <a:pt x="156" y="67"/>
                          </a:lnTo>
                          <a:lnTo>
                            <a:pt x="136" y="77"/>
                          </a:lnTo>
                          <a:lnTo>
                            <a:pt x="122" y="91"/>
                          </a:lnTo>
                          <a:lnTo>
                            <a:pt x="108" y="103"/>
                          </a:lnTo>
                          <a:lnTo>
                            <a:pt x="96" y="109"/>
                          </a:lnTo>
                          <a:lnTo>
                            <a:pt x="78" y="109"/>
                          </a:lnTo>
                          <a:lnTo>
                            <a:pt x="50" y="107"/>
                          </a:lnTo>
                          <a:lnTo>
                            <a:pt x="80" y="115"/>
                          </a:lnTo>
                          <a:lnTo>
                            <a:pt x="90" y="121"/>
                          </a:lnTo>
                          <a:lnTo>
                            <a:pt x="110" y="121"/>
                          </a:lnTo>
                          <a:lnTo>
                            <a:pt x="126" y="115"/>
                          </a:lnTo>
                          <a:lnTo>
                            <a:pt x="144" y="105"/>
                          </a:lnTo>
                          <a:lnTo>
                            <a:pt x="158" y="91"/>
                          </a:lnTo>
                          <a:lnTo>
                            <a:pt x="124" y="125"/>
                          </a:lnTo>
                          <a:lnTo>
                            <a:pt x="106" y="129"/>
                          </a:lnTo>
                          <a:lnTo>
                            <a:pt x="90" y="129"/>
                          </a:lnTo>
                          <a:lnTo>
                            <a:pt x="76" y="125"/>
                          </a:lnTo>
                          <a:lnTo>
                            <a:pt x="64" y="121"/>
                          </a:lnTo>
                          <a:lnTo>
                            <a:pt x="52" y="121"/>
                          </a:lnTo>
                          <a:lnTo>
                            <a:pt x="40" y="121"/>
                          </a:lnTo>
                          <a:lnTo>
                            <a:pt x="48" y="157"/>
                          </a:lnTo>
                          <a:lnTo>
                            <a:pt x="62" y="181"/>
                          </a:lnTo>
                          <a:lnTo>
                            <a:pt x="74" y="193"/>
                          </a:lnTo>
                          <a:lnTo>
                            <a:pt x="86" y="203"/>
                          </a:lnTo>
                          <a:lnTo>
                            <a:pt x="96" y="215"/>
                          </a:lnTo>
                          <a:lnTo>
                            <a:pt x="102" y="229"/>
                          </a:lnTo>
                          <a:lnTo>
                            <a:pt x="104" y="249"/>
                          </a:lnTo>
                          <a:lnTo>
                            <a:pt x="96" y="263"/>
                          </a:lnTo>
                          <a:lnTo>
                            <a:pt x="92" y="233"/>
                          </a:lnTo>
                          <a:lnTo>
                            <a:pt x="86" y="217"/>
                          </a:lnTo>
                          <a:lnTo>
                            <a:pt x="74" y="211"/>
                          </a:lnTo>
                          <a:lnTo>
                            <a:pt x="56" y="203"/>
                          </a:lnTo>
                          <a:lnTo>
                            <a:pt x="44" y="197"/>
                          </a:lnTo>
                          <a:lnTo>
                            <a:pt x="32" y="187"/>
                          </a:lnTo>
                          <a:lnTo>
                            <a:pt x="18" y="173"/>
                          </a:lnTo>
                          <a:lnTo>
                            <a:pt x="8" y="157"/>
                          </a:lnTo>
                          <a:lnTo>
                            <a:pt x="2" y="139"/>
                          </a:lnTo>
                          <a:lnTo>
                            <a:pt x="0" y="117"/>
                          </a:lnTo>
                          <a:lnTo>
                            <a:pt x="2" y="97"/>
                          </a:lnTo>
                          <a:lnTo>
                            <a:pt x="8" y="73"/>
                          </a:lnTo>
                          <a:lnTo>
                            <a:pt x="104"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4578" name="Group 34"/>
                    <p:cNvGrpSpPr>
                      <a:grpSpLocks/>
                    </p:cNvGrpSpPr>
                    <p:nvPr/>
                  </p:nvGrpSpPr>
                  <p:grpSpPr bwMode="auto">
                    <a:xfrm>
                      <a:off x="2675" y="2527"/>
                      <a:ext cx="285" cy="195"/>
                      <a:chOff x="2675" y="2527"/>
                      <a:chExt cx="285" cy="195"/>
                    </a:xfrm>
                  </p:grpSpPr>
                  <p:sp>
                    <p:nvSpPr>
                      <p:cNvPr id="364579" name="Freeform 35"/>
                      <p:cNvSpPr>
                        <a:spLocks/>
                      </p:cNvSpPr>
                      <p:nvPr/>
                    </p:nvSpPr>
                    <p:spPr bwMode="auto">
                      <a:xfrm>
                        <a:off x="2675" y="2527"/>
                        <a:ext cx="232" cy="195"/>
                      </a:xfrm>
                      <a:custGeom>
                        <a:avLst/>
                        <a:gdLst>
                          <a:gd name="T0" fmla="*/ 20 w 465"/>
                          <a:gd name="T1" fmla="*/ 0 h 388"/>
                          <a:gd name="T2" fmla="*/ 26 w 465"/>
                          <a:gd name="T3" fmla="*/ 38 h 388"/>
                          <a:gd name="T4" fmla="*/ 42 w 465"/>
                          <a:gd name="T5" fmla="*/ 72 h 388"/>
                          <a:gd name="T6" fmla="*/ 71 w 465"/>
                          <a:gd name="T7" fmla="*/ 107 h 388"/>
                          <a:gd name="T8" fmla="*/ 89 w 465"/>
                          <a:gd name="T9" fmla="*/ 125 h 388"/>
                          <a:gd name="T10" fmla="*/ 111 w 465"/>
                          <a:gd name="T11" fmla="*/ 139 h 388"/>
                          <a:gd name="T12" fmla="*/ 141 w 465"/>
                          <a:gd name="T13" fmla="*/ 139 h 388"/>
                          <a:gd name="T14" fmla="*/ 183 w 465"/>
                          <a:gd name="T15" fmla="*/ 133 h 388"/>
                          <a:gd name="T16" fmla="*/ 223 w 465"/>
                          <a:gd name="T17" fmla="*/ 133 h 388"/>
                          <a:gd name="T18" fmla="*/ 245 w 465"/>
                          <a:gd name="T19" fmla="*/ 125 h 388"/>
                          <a:gd name="T20" fmla="*/ 265 w 465"/>
                          <a:gd name="T21" fmla="*/ 127 h 388"/>
                          <a:gd name="T22" fmla="*/ 263 w 465"/>
                          <a:gd name="T23" fmla="*/ 153 h 388"/>
                          <a:gd name="T24" fmla="*/ 269 w 465"/>
                          <a:gd name="T25" fmla="*/ 181 h 388"/>
                          <a:gd name="T26" fmla="*/ 249 w 465"/>
                          <a:gd name="T27" fmla="*/ 183 h 388"/>
                          <a:gd name="T28" fmla="*/ 225 w 465"/>
                          <a:gd name="T29" fmla="*/ 187 h 388"/>
                          <a:gd name="T30" fmla="*/ 223 w 465"/>
                          <a:gd name="T31" fmla="*/ 207 h 388"/>
                          <a:gd name="T32" fmla="*/ 227 w 465"/>
                          <a:gd name="T33" fmla="*/ 231 h 388"/>
                          <a:gd name="T34" fmla="*/ 235 w 465"/>
                          <a:gd name="T35" fmla="*/ 257 h 388"/>
                          <a:gd name="T36" fmla="*/ 253 w 465"/>
                          <a:gd name="T37" fmla="*/ 277 h 388"/>
                          <a:gd name="T38" fmla="*/ 279 w 465"/>
                          <a:gd name="T39" fmla="*/ 285 h 388"/>
                          <a:gd name="T40" fmla="*/ 313 w 465"/>
                          <a:gd name="T41" fmla="*/ 283 h 388"/>
                          <a:gd name="T42" fmla="*/ 331 w 465"/>
                          <a:gd name="T43" fmla="*/ 283 h 388"/>
                          <a:gd name="T44" fmla="*/ 349 w 465"/>
                          <a:gd name="T45" fmla="*/ 301 h 388"/>
                          <a:gd name="T46" fmla="*/ 371 w 465"/>
                          <a:gd name="T47" fmla="*/ 319 h 388"/>
                          <a:gd name="T48" fmla="*/ 399 w 465"/>
                          <a:gd name="T49" fmla="*/ 329 h 388"/>
                          <a:gd name="T50" fmla="*/ 427 w 465"/>
                          <a:gd name="T51" fmla="*/ 329 h 388"/>
                          <a:gd name="T52" fmla="*/ 441 w 465"/>
                          <a:gd name="T53" fmla="*/ 327 h 388"/>
                          <a:gd name="T54" fmla="*/ 453 w 465"/>
                          <a:gd name="T55" fmla="*/ 349 h 388"/>
                          <a:gd name="T56" fmla="*/ 465 w 465"/>
                          <a:gd name="T57" fmla="*/ 364 h 388"/>
                          <a:gd name="T58" fmla="*/ 443 w 465"/>
                          <a:gd name="T59" fmla="*/ 378 h 388"/>
                          <a:gd name="T60" fmla="*/ 419 w 465"/>
                          <a:gd name="T61" fmla="*/ 388 h 388"/>
                          <a:gd name="T62" fmla="*/ 387 w 465"/>
                          <a:gd name="T63" fmla="*/ 388 h 388"/>
                          <a:gd name="T64" fmla="*/ 355 w 465"/>
                          <a:gd name="T65" fmla="*/ 388 h 388"/>
                          <a:gd name="T66" fmla="*/ 351 w 465"/>
                          <a:gd name="T67" fmla="*/ 388 h 388"/>
                          <a:gd name="T68" fmla="*/ 295 w 465"/>
                          <a:gd name="T69" fmla="*/ 380 h 388"/>
                          <a:gd name="T70" fmla="*/ 265 w 465"/>
                          <a:gd name="T71" fmla="*/ 370 h 388"/>
                          <a:gd name="T72" fmla="*/ 227 w 465"/>
                          <a:gd name="T73" fmla="*/ 347 h 388"/>
                          <a:gd name="T74" fmla="*/ 179 w 465"/>
                          <a:gd name="T75" fmla="*/ 301 h 388"/>
                          <a:gd name="T76" fmla="*/ 111 w 465"/>
                          <a:gd name="T77" fmla="*/ 241 h 388"/>
                          <a:gd name="T78" fmla="*/ 47 w 465"/>
                          <a:gd name="T79" fmla="*/ 175 h 388"/>
                          <a:gd name="T80" fmla="*/ 20 w 465"/>
                          <a:gd name="T81" fmla="*/ 139 h 388"/>
                          <a:gd name="T82" fmla="*/ 2 w 465"/>
                          <a:gd name="T83" fmla="*/ 104 h 388"/>
                          <a:gd name="T84" fmla="*/ 0 w 465"/>
                          <a:gd name="T85" fmla="*/ 76 h 388"/>
                          <a:gd name="T86" fmla="*/ 20 w 465"/>
                          <a:gd name="T87"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5" h="388">
                            <a:moveTo>
                              <a:pt x="20" y="0"/>
                            </a:moveTo>
                            <a:lnTo>
                              <a:pt x="26" y="38"/>
                            </a:lnTo>
                            <a:lnTo>
                              <a:pt x="42" y="72"/>
                            </a:lnTo>
                            <a:lnTo>
                              <a:pt x="71" y="107"/>
                            </a:lnTo>
                            <a:lnTo>
                              <a:pt x="89" y="125"/>
                            </a:lnTo>
                            <a:lnTo>
                              <a:pt x="111" y="139"/>
                            </a:lnTo>
                            <a:lnTo>
                              <a:pt x="141" y="139"/>
                            </a:lnTo>
                            <a:lnTo>
                              <a:pt x="183" y="133"/>
                            </a:lnTo>
                            <a:lnTo>
                              <a:pt x="223" y="133"/>
                            </a:lnTo>
                            <a:lnTo>
                              <a:pt x="245" y="125"/>
                            </a:lnTo>
                            <a:lnTo>
                              <a:pt x="265" y="127"/>
                            </a:lnTo>
                            <a:lnTo>
                              <a:pt x="263" y="153"/>
                            </a:lnTo>
                            <a:lnTo>
                              <a:pt x="269" y="181"/>
                            </a:lnTo>
                            <a:lnTo>
                              <a:pt x="249" y="183"/>
                            </a:lnTo>
                            <a:lnTo>
                              <a:pt x="225" y="187"/>
                            </a:lnTo>
                            <a:lnTo>
                              <a:pt x="223" y="207"/>
                            </a:lnTo>
                            <a:lnTo>
                              <a:pt x="227" y="231"/>
                            </a:lnTo>
                            <a:lnTo>
                              <a:pt x="235" y="257"/>
                            </a:lnTo>
                            <a:lnTo>
                              <a:pt x="253" y="277"/>
                            </a:lnTo>
                            <a:lnTo>
                              <a:pt x="279" y="285"/>
                            </a:lnTo>
                            <a:lnTo>
                              <a:pt x="313" y="283"/>
                            </a:lnTo>
                            <a:lnTo>
                              <a:pt x="331" y="283"/>
                            </a:lnTo>
                            <a:lnTo>
                              <a:pt x="349" y="301"/>
                            </a:lnTo>
                            <a:lnTo>
                              <a:pt x="371" y="319"/>
                            </a:lnTo>
                            <a:lnTo>
                              <a:pt x="399" y="329"/>
                            </a:lnTo>
                            <a:lnTo>
                              <a:pt x="427" y="329"/>
                            </a:lnTo>
                            <a:lnTo>
                              <a:pt x="441" y="327"/>
                            </a:lnTo>
                            <a:lnTo>
                              <a:pt x="453" y="349"/>
                            </a:lnTo>
                            <a:lnTo>
                              <a:pt x="465" y="364"/>
                            </a:lnTo>
                            <a:lnTo>
                              <a:pt x="443" y="378"/>
                            </a:lnTo>
                            <a:lnTo>
                              <a:pt x="419" y="388"/>
                            </a:lnTo>
                            <a:lnTo>
                              <a:pt x="387" y="388"/>
                            </a:lnTo>
                            <a:lnTo>
                              <a:pt x="355" y="388"/>
                            </a:lnTo>
                            <a:lnTo>
                              <a:pt x="351" y="388"/>
                            </a:lnTo>
                            <a:lnTo>
                              <a:pt x="295" y="380"/>
                            </a:lnTo>
                            <a:lnTo>
                              <a:pt x="265" y="370"/>
                            </a:lnTo>
                            <a:lnTo>
                              <a:pt x="227" y="347"/>
                            </a:lnTo>
                            <a:lnTo>
                              <a:pt x="179" y="301"/>
                            </a:lnTo>
                            <a:lnTo>
                              <a:pt x="111" y="241"/>
                            </a:lnTo>
                            <a:lnTo>
                              <a:pt x="47" y="175"/>
                            </a:lnTo>
                            <a:lnTo>
                              <a:pt x="20" y="139"/>
                            </a:lnTo>
                            <a:lnTo>
                              <a:pt x="2" y="104"/>
                            </a:lnTo>
                            <a:lnTo>
                              <a:pt x="0" y="76"/>
                            </a:lnTo>
                            <a:lnTo>
                              <a:pt x="20"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80" name="Freeform 36"/>
                      <p:cNvSpPr>
                        <a:spLocks/>
                      </p:cNvSpPr>
                      <p:nvPr/>
                    </p:nvSpPr>
                    <p:spPr bwMode="auto">
                      <a:xfrm>
                        <a:off x="2824" y="2560"/>
                        <a:ext cx="39" cy="103"/>
                      </a:xfrm>
                      <a:custGeom>
                        <a:avLst/>
                        <a:gdLst>
                          <a:gd name="T0" fmla="*/ 80 w 80"/>
                          <a:gd name="T1" fmla="*/ 6 h 205"/>
                          <a:gd name="T2" fmla="*/ 60 w 80"/>
                          <a:gd name="T3" fmla="*/ 0 h 205"/>
                          <a:gd name="T4" fmla="*/ 46 w 80"/>
                          <a:gd name="T5" fmla="*/ 2 h 205"/>
                          <a:gd name="T6" fmla="*/ 34 w 80"/>
                          <a:gd name="T7" fmla="*/ 12 h 205"/>
                          <a:gd name="T8" fmla="*/ 24 w 80"/>
                          <a:gd name="T9" fmla="*/ 24 h 205"/>
                          <a:gd name="T10" fmla="*/ 16 w 80"/>
                          <a:gd name="T11" fmla="*/ 43 h 205"/>
                          <a:gd name="T12" fmla="*/ 16 w 80"/>
                          <a:gd name="T13" fmla="*/ 65 h 205"/>
                          <a:gd name="T14" fmla="*/ 12 w 80"/>
                          <a:gd name="T15" fmla="*/ 107 h 205"/>
                          <a:gd name="T16" fmla="*/ 0 w 80"/>
                          <a:gd name="T17" fmla="*/ 145 h 205"/>
                          <a:gd name="T18" fmla="*/ 12 w 80"/>
                          <a:gd name="T19" fmla="*/ 163 h 205"/>
                          <a:gd name="T20" fmla="*/ 22 w 80"/>
                          <a:gd name="T21" fmla="*/ 205 h 205"/>
                          <a:gd name="T22" fmla="*/ 18 w 80"/>
                          <a:gd name="T23" fmla="*/ 149 h 205"/>
                          <a:gd name="T24" fmla="*/ 22 w 80"/>
                          <a:gd name="T25" fmla="*/ 115 h 205"/>
                          <a:gd name="T26" fmla="*/ 22 w 80"/>
                          <a:gd name="T27" fmla="*/ 85 h 205"/>
                          <a:gd name="T28" fmla="*/ 24 w 80"/>
                          <a:gd name="T29" fmla="*/ 71 h 205"/>
                          <a:gd name="T30" fmla="*/ 32 w 80"/>
                          <a:gd name="T31" fmla="*/ 65 h 205"/>
                          <a:gd name="T32" fmla="*/ 46 w 80"/>
                          <a:gd name="T33" fmla="*/ 67 h 205"/>
                          <a:gd name="T34" fmla="*/ 56 w 80"/>
                          <a:gd name="T35" fmla="*/ 67 h 205"/>
                          <a:gd name="T36" fmla="*/ 40 w 80"/>
                          <a:gd name="T37" fmla="*/ 57 h 205"/>
                          <a:gd name="T38" fmla="*/ 36 w 80"/>
                          <a:gd name="T39" fmla="*/ 45 h 205"/>
                          <a:gd name="T40" fmla="*/ 34 w 80"/>
                          <a:gd name="T41" fmla="*/ 32 h 205"/>
                          <a:gd name="T42" fmla="*/ 42 w 80"/>
                          <a:gd name="T43" fmla="*/ 18 h 205"/>
                          <a:gd name="T44" fmla="*/ 58 w 80"/>
                          <a:gd name="T45" fmla="*/ 10 h 205"/>
                          <a:gd name="T46" fmla="*/ 80 w 80"/>
                          <a:gd name="T47" fmla="*/ 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205">
                            <a:moveTo>
                              <a:pt x="80" y="6"/>
                            </a:moveTo>
                            <a:lnTo>
                              <a:pt x="60" y="0"/>
                            </a:lnTo>
                            <a:lnTo>
                              <a:pt x="46" y="2"/>
                            </a:lnTo>
                            <a:lnTo>
                              <a:pt x="34" y="12"/>
                            </a:lnTo>
                            <a:lnTo>
                              <a:pt x="24" y="24"/>
                            </a:lnTo>
                            <a:lnTo>
                              <a:pt x="16" y="43"/>
                            </a:lnTo>
                            <a:lnTo>
                              <a:pt x="16" y="65"/>
                            </a:lnTo>
                            <a:lnTo>
                              <a:pt x="12" y="107"/>
                            </a:lnTo>
                            <a:lnTo>
                              <a:pt x="0" y="145"/>
                            </a:lnTo>
                            <a:lnTo>
                              <a:pt x="12" y="163"/>
                            </a:lnTo>
                            <a:lnTo>
                              <a:pt x="22" y="205"/>
                            </a:lnTo>
                            <a:lnTo>
                              <a:pt x="18" y="149"/>
                            </a:lnTo>
                            <a:lnTo>
                              <a:pt x="22" y="115"/>
                            </a:lnTo>
                            <a:lnTo>
                              <a:pt x="22" y="85"/>
                            </a:lnTo>
                            <a:lnTo>
                              <a:pt x="24" y="71"/>
                            </a:lnTo>
                            <a:lnTo>
                              <a:pt x="32" y="65"/>
                            </a:lnTo>
                            <a:lnTo>
                              <a:pt x="46" y="67"/>
                            </a:lnTo>
                            <a:lnTo>
                              <a:pt x="56" y="67"/>
                            </a:lnTo>
                            <a:lnTo>
                              <a:pt x="40" y="57"/>
                            </a:lnTo>
                            <a:lnTo>
                              <a:pt x="36" y="45"/>
                            </a:lnTo>
                            <a:lnTo>
                              <a:pt x="34" y="32"/>
                            </a:lnTo>
                            <a:lnTo>
                              <a:pt x="42" y="18"/>
                            </a:lnTo>
                            <a:lnTo>
                              <a:pt x="58" y="10"/>
                            </a:lnTo>
                            <a:lnTo>
                              <a:pt x="80" y="6"/>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81" name="Freeform 37"/>
                      <p:cNvSpPr>
                        <a:spLocks/>
                      </p:cNvSpPr>
                      <p:nvPr/>
                    </p:nvSpPr>
                    <p:spPr bwMode="auto">
                      <a:xfrm>
                        <a:off x="2853" y="2572"/>
                        <a:ext cx="26" cy="19"/>
                      </a:xfrm>
                      <a:custGeom>
                        <a:avLst/>
                        <a:gdLst>
                          <a:gd name="T0" fmla="*/ 0 w 52"/>
                          <a:gd name="T1" fmla="*/ 37 h 37"/>
                          <a:gd name="T2" fmla="*/ 12 w 52"/>
                          <a:gd name="T3" fmla="*/ 25 h 37"/>
                          <a:gd name="T4" fmla="*/ 18 w 52"/>
                          <a:gd name="T5" fmla="*/ 14 h 37"/>
                          <a:gd name="T6" fmla="*/ 28 w 52"/>
                          <a:gd name="T7" fmla="*/ 0 h 37"/>
                          <a:gd name="T8" fmla="*/ 28 w 52"/>
                          <a:gd name="T9" fmla="*/ 19 h 37"/>
                          <a:gd name="T10" fmla="*/ 36 w 52"/>
                          <a:gd name="T11" fmla="*/ 31 h 37"/>
                          <a:gd name="T12" fmla="*/ 52 w 52"/>
                          <a:gd name="T13" fmla="*/ 35 h 37"/>
                          <a:gd name="T14" fmla="*/ 28 w 52"/>
                          <a:gd name="T15" fmla="*/ 35 h 37"/>
                          <a:gd name="T16" fmla="*/ 0 w 52"/>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37">
                            <a:moveTo>
                              <a:pt x="0" y="37"/>
                            </a:moveTo>
                            <a:lnTo>
                              <a:pt x="12" y="25"/>
                            </a:lnTo>
                            <a:lnTo>
                              <a:pt x="18" y="14"/>
                            </a:lnTo>
                            <a:lnTo>
                              <a:pt x="28" y="0"/>
                            </a:lnTo>
                            <a:lnTo>
                              <a:pt x="28" y="19"/>
                            </a:lnTo>
                            <a:lnTo>
                              <a:pt x="36" y="31"/>
                            </a:lnTo>
                            <a:lnTo>
                              <a:pt x="52" y="35"/>
                            </a:lnTo>
                            <a:lnTo>
                              <a:pt x="28" y="35"/>
                            </a:lnTo>
                            <a:lnTo>
                              <a:pt x="0" y="37"/>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82" name="Freeform 38"/>
                      <p:cNvSpPr>
                        <a:spLocks/>
                      </p:cNvSpPr>
                      <p:nvPr/>
                    </p:nvSpPr>
                    <p:spPr bwMode="auto">
                      <a:xfrm>
                        <a:off x="2876" y="2579"/>
                        <a:ext cx="30" cy="11"/>
                      </a:xfrm>
                      <a:custGeom>
                        <a:avLst/>
                        <a:gdLst>
                          <a:gd name="T0" fmla="*/ 0 w 60"/>
                          <a:gd name="T1" fmla="*/ 21 h 21"/>
                          <a:gd name="T2" fmla="*/ 36 w 60"/>
                          <a:gd name="T3" fmla="*/ 15 h 21"/>
                          <a:gd name="T4" fmla="*/ 48 w 60"/>
                          <a:gd name="T5" fmla="*/ 9 h 21"/>
                          <a:gd name="T6" fmla="*/ 60 w 60"/>
                          <a:gd name="T7" fmla="*/ 0 h 21"/>
                          <a:gd name="T8" fmla="*/ 54 w 60"/>
                          <a:gd name="T9" fmla="*/ 15 h 21"/>
                          <a:gd name="T10" fmla="*/ 40 w 60"/>
                          <a:gd name="T11" fmla="*/ 21 h 21"/>
                          <a:gd name="T12" fmla="*/ 0 w 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60" h="21">
                            <a:moveTo>
                              <a:pt x="0" y="21"/>
                            </a:moveTo>
                            <a:lnTo>
                              <a:pt x="36" y="15"/>
                            </a:lnTo>
                            <a:lnTo>
                              <a:pt x="48" y="9"/>
                            </a:lnTo>
                            <a:lnTo>
                              <a:pt x="60" y="0"/>
                            </a:lnTo>
                            <a:lnTo>
                              <a:pt x="54" y="15"/>
                            </a:lnTo>
                            <a:lnTo>
                              <a:pt x="40" y="21"/>
                            </a:lnTo>
                            <a:lnTo>
                              <a:pt x="0" y="21"/>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83" name="Freeform 39"/>
                      <p:cNvSpPr>
                        <a:spLocks/>
                      </p:cNvSpPr>
                      <p:nvPr/>
                    </p:nvSpPr>
                    <p:spPr bwMode="auto">
                      <a:xfrm>
                        <a:off x="2909" y="2579"/>
                        <a:ext cx="51" cy="37"/>
                      </a:xfrm>
                      <a:custGeom>
                        <a:avLst/>
                        <a:gdLst>
                          <a:gd name="T0" fmla="*/ 0 w 101"/>
                          <a:gd name="T1" fmla="*/ 3 h 73"/>
                          <a:gd name="T2" fmla="*/ 22 w 101"/>
                          <a:gd name="T3" fmla="*/ 11 h 73"/>
                          <a:gd name="T4" fmla="*/ 40 w 101"/>
                          <a:gd name="T5" fmla="*/ 17 h 73"/>
                          <a:gd name="T6" fmla="*/ 60 w 101"/>
                          <a:gd name="T7" fmla="*/ 29 h 73"/>
                          <a:gd name="T8" fmla="*/ 78 w 101"/>
                          <a:gd name="T9" fmla="*/ 49 h 73"/>
                          <a:gd name="T10" fmla="*/ 101 w 101"/>
                          <a:gd name="T11" fmla="*/ 73 h 73"/>
                          <a:gd name="T12" fmla="*/ 90 w 101"/>
                          <a:gd name="T13" fmla="*/ 47 h 73"/>
                          <a:gd name="T14" fmla="*/ 76 w 101"/>
                          <a:gd name="T15" fmla="*/ 29 h 73"/>
                          <a:gd name="T16" fmla="*/ 62 w 101"/>
                          <a:gd name="T17" fmla="*/ 15 h 73"/>
                          <a:gd name="T18" fmla="*/ 46 w 101"/>
                          <a:gd name="T19" fmla="*/ 7 h 73"/>
                          <a:gd name="T20" fmla="*/ 26 w 101"/>
                          <a:gd name="T21" fmla="*/ 0 h 73"/>
                          <a:gd name="T22" fmla="*/ 0 w 101"/>
                          <a:gd name="T23"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73">
                            <a:moveTo>
                              <a:pt x="0" y="3"/>
                            </a:moveTo>
                            <a:lnTo>
                              <a:pt x="22" y="11"/>
                            </a:lnTo>
                            <a:lnTo>
                              <a:pt x="40" y="17"/>
                            </a:lnTo>
                            <a:lnTo>
                              <a:pt x="60" y="29"/>
                            </a:lnTo>
                            <a:lnTo>
                              <a:pt x="78" y="49"/>
                            </a:lnTo>
                            <a:lnTo>
                              <a:pt x="101" y="73"/>
                            </a:lnTo>
                            <a:lnTo>
                              <a:pt x="90" y="47"/>
                            </a:lnTo>
                            <a:lnTo>
                              <a:pt x="76" y="29"/>
                            </a:lnTo>
                            <a:lnTo>
                              <a:pt x="62" y="15"/>
                            </a:lnTo>
                            <a:lnTo>
                              <a:pt x="46" y="7"/>
                            </a:lnTo>
                            <a:lnTo>
                              <a:pt x="26" y="0"/>
                            </a:lnTo>
                            <a:lnTo>
                              <a:pt x="0" y="3"/>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84" name="Freeform 40"/>
                      <p:cNvSpPr>
                        <a:spLocks/>
                      </p:cNvSpPr>
                      <p:nvPr/>
                    </p:nvSpPr>
                    <p:spPr bwMode="auto">
                      <a:xfrm>
                        <a:off x="2889" y="2597"/>
                        <a:ext cx="9" cy="21"/>
                      </a:xfrm>
                      <a:custGeom>
                        <a:avLst/>
                        <a:gdLst>
                          <a:gd name="T0" fmla="*/ 0 w 18"/>
                          <a:gd name="T1" fmla="*/ 0 h 42"/>
                          <a:gd name="T2" fmla="*/ 18 w 18"/>
                          <a:gd name="T3" fmla="*/ 24 h 42"/>
                          <a:gd name="T4" fmla="*/ 16 w 18"/>
                          <a:gd name="T5" fmla="*/ 42 h 42"/>
                          <a:gd name="T6" fmla="*/ 4 w 18"/>
                          <a:gd name="T7" fmla="*/ 22 h 42"/>
                          <a:gd name="T8" fmla="*/ 0 w 18"/>
                          <a:gd name="T9" fmla="*/ 0 h 42"/>
                        </a:gdLst>
                        <a:ahLst/>
                        <a:cxnLst>
                          <a:cxn ang="0">
                            <a:pos x="T0" y="T1"/>
                          </a:cxn>
                          <a:cxn ang="0">
                            <a:pos x="T2" y="T3"/>
                          </a:cxn>
                          <a:cxn ang="0">
                            <a:pos x="T4" y="T5"/>
                          </a:cxn>
                          <a:cxn ang="0">
                            <a:pos x="T6" y="T7"/>
                          </a:cxn>
                          <a:cxn ang="0">
                            <a:pos x="T8" y="T9"/>
                          </a:cxn>
                        </a:cxnLst>
                        <a:rect l="0" t="0" r="r" b="b"/>
                        <a:pathLst>
                          <a:path w="18" h="42">
                            <a:moveTo>
                              <a:pt x="0" y="0"/>
                            </a:moveTo>
                            <a:lnTo>
                              <a:pt x="18" y="24"/>
                            </a:lnTo>
                            <a:lnTo>
                              <a:pt x="16" y="42"/>
                            </a:lnTo>
                            <a:lnTo>
                              <a:pt x="4" y="22"/>
                            </a:lnTo>
                            <a:lnTo>
                              <a:pt x="0"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85" name="Freeform 41"/>
                      <p:cNvSpPr>
                        <a:spLocks/>
                      </p:cNvSpPr>
                      <p:nvPr/>
                    </p:nvSpPr>
                    <p:spPr bwMode="auto">
                      <a:xfrm>
                        <a:off x="2848" y="2608"/>
                        <a:ext cx="92" cy="37"/>
                      </a:xfrm>
                      <a:custGeom>
                        <a:avLst/>
                        <a:gdLst>
                          <a:gd name="T0" fmla="*/ 0 w 184"/>
                          <a:gd name="T1" fmla="*/ 74 h 74"/>
                          <a:gd name="T2" fmla="*/ 26 w 184"/>
                          <a:gd name="T3" fmla="*/ 66 h 74"/>
                          <a:gd name="T4" fmla="*/ 46 w 184"/>
                          <a:gd name="T5" fmla="*/ 58 h 74"/>
                          <a:gd name="T6" fmla="*/ 68 w 184"/>
                          <a:gd name="T7" fmla="*/ 42 h 74"/>
                          <a:gd name="T8" fmla="*/ 88 w 184"/>
                          <a:gd name="T9" fmla="*/ 30 h 74"/>
                          <a:gd name="T10" fmla="*/ 110 w 184"/>
                          <a:gd name="T11" fmla="*/ 30 h 74"/>
                          <a:gd name="T12" fmla="*/ 116 w 184"/>
                          <a:gd name="T13" fmla="*/ 14 h 74"/>
                          <a:gd name="T14" fmla="*/ 132 w 184"/>
                          <a:gd name="T15" fmla="*/ 8 h 74"/>
                          <a:gd name="T16" fmla="*/ 154 w 184"/>
                          <a:gd name="T17" fmla="*/ 6 h 74"/>
                          <a:gd name="T18" fmla="*/ 172 w 184"/>
                          <a:gd name="T19" fmla="*/ 6 h 74"/>
                          <a:gd name="T20" fmla="*/ 184 w 184"/>
                          <a:gd name="T21" fmla="*/ 0 h 74"/>
                          <a:gd name="T22" fmla="*/ 156 w 184"/>
                          <a:gd name="T23" fmla="*/ 18 h 74"/>
                          <a:gd name="T24" fmla="*/ 140 w 184"/>
                          <a:gd name="T25" fmla="*/ 24 h 74"/>
                          <a:gd name="T26" fmla="*/ 122 w 184"/>
                          <a:gd name="T27" fmla="*/ 36 h 74"/>
                          <a:gd name="T28" fmla="*/ 110 w 184"/>
                          <a:gd name="T29" fmla="*/ 48 h 74"/>
                          <a:gd name="T30" fmla="*/ 92 w 184"/>
                          <a:gd name="T31" fmla="*/ 50 h 74"/>
                          <a:gd name="T32" fmla="*/ 74 w 184"/>
                          <a:gd name="T33" fmla="*/ 58 h 74"/>
                          <a:gd name="T34" fmla="*/ 52 w 184"/>
                          <a:gd name="T35" fmla="*/ 68 h 74"/>
                          <a:gd name="T36" fmla="*/ 34 w 184"/>
                          <a:gd name="T37" fmla="*/ 74 h 74"/>
                          <a:gd name="T38" fmla="*/ 0 w 184"/>
                          <a:gd name="T3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4" h="74">
                            <a:moveTo>
                              <a:pt x="0" y="74"/>
                            </a:moveTo>
                            <a:lnTo>
                              <a:pt x="26" y="66"/>
                            </a:lnTo>
                            <a:lnTo>
                              <a:pt x="46" y="58"/>
                            </a:lnTo>
                            <a:lnTo>
                              <a:pt x="68" y="42"/>
                            </a:lnTo>
                            <a:lnTo>
                              <a:pt x="88" y="30"/>
                            </a:lnTo>
                            <a:lnTo>
                              <a:pt x="110" y="30"/>
                            </a:lnTo>
                            <a:lnTo>
                              <a:pt x="116" y="14"/>
                            </a:lnTo>
                            <a:lnTo>
                              <a:pt x="132" y="8"/>
                            </a:lnTo>
                            <a:lnTo>
                              <a:pt x="154" y="6"/>
                            </a:lnTo>
                            <a:lnTo>
                              <a:pt x="172" y="6"/>
                            </a:lnTo>
                            <a:lnTo>
                              <a:pt x="184" y="0"/>
                            </a:lnTo>
                            <a:lnTo>
                              <a:pt x="156" y="18"/>
                            </a:lnTo>
                            <a:lnTo>
                              <a:pt x="140" y="24"/>
                            </a:lnTo>
                            <a:lnTo>
                              <a:pt x="122" y="36"/>
                            </a:lnTo>
                            <a:lnTo>
                              <a:pt x="110" y="48"/>
                            </a:lnTo>
                            <a:lnTo>
                              <a:pt x="92" y="50"/>
                            </a:lnTo>
                            <a:lnTo>
                              <a:pt x="74" y="58"/>
                            </a:lnTo>
                            <a:lnTo>
                              <a:pt x="52" y="68"/>
                            </a:lnTo>
                            <a:lnTo>
                              <a:pt x="34" y="74"/>
                            </a:lnTo>
                            <a:lnTo>
                              <a:pt x="0" y="74"/>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86" name="Freeform 42"/>
                      <p:cNvSpPr>
                        <a:spLocks/>
                      </p:cNvSpPr>
                      <p:nvPr/>
                    </p:nvSpPr>
                    <p:spPr bwMode="auto">
                      <a:xfrm>
                        <a:off x="2857" y="2632"/>
                        <a:ext cx="78" cy="25"/>
                      </a:xfrm>
                      <a:custGeom>
                        <a:avLst/>
                        <a:gdLst>
                          <a:gd name="T0" fmla="*/ 0 w 156"/>
                          <a:gd name="T1" fmla="*/ 40 h 50"/>
                          <a:gd name="T2" fmla="*/ 38 w 156"/>
                          <a:gd name="T3" fmla="*/ 44 h 50"/>
                          <a:gd name="T4" fmla="*/ 74 w 156"/>
                          <a:gd name="T5" fmla="*/ 38 h 50"/>
                          <a:gd name="T6" fmla="*/ 88 w 156"/>
                          <a:gd name="T7" fmla="*/ 30 h 50"/>
                          <a:gd name="T8" fmla="*/ 104 w 156"/>
                          <a:gd name="T9" fmla="*/ 20 h 50"/>
                          <a:gd name="T10" fmla="*/ 118 w 156"/>
                          <a:gd name="T11" fmla="*/ 10 h 50"/>
                          <a:gd name="T12" fmla="*/ 134 w 156"/>
                          <a:gd name="T13" fmla="*/ 8 h 50"/>
                          <a:gd name="T14" fmla="*/ 156 w 156"/>
                          <a:gd name="T15" fmla="*/ 0 h 50"/>
                          <a:gd name="T16" fmla="*/ 138 w 156"/>
                          <a:gd name="T17" fmla="*/ 14 h 50"/>
                          <a:gd name="T18" fmla="*/ 118 w 156"/>
                          <a:gd name="T19" fmla="*/ 16 h 50"/>
                          <a:gd name="T20" fmla="*/ 104 w 156"/>
                          <a:gd name="T21" fmla="*/ 28 h 50"/>
                          <a:gd name="T22" fmla="*/ 86 w 156"/>
                          <a:gd name="T23" fmla="*/ 42 h 50"/>
                          <a:gd name="T24" fmla="*/ 72 w 156"/>
                          <a:gd name="T25" fmla="*/ 50 h 50"/>
                          <a:gd name="T26" fmla="*/ 50 w 156"/>
                          <a:gd name="T27" fmla="*/ 50 h 50"/>
                          <a:gd name="T28" fmla="*/ 26 w 156"/>
                          <a:gd name="T29" fmla="*/ 46 h 50"/>
                          <a:gd name="T30" fmla="*/ 0 w 156"/>
                          <a:gd name="T31"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6" h="50">
                            <a:moveTo>
                              <a:pt x="0" y="40"/>
                            </a:moveTo>
                            <a:lnTo>
                              <a:pt x="38" y="44"/>
                            </a:lnTo>
                            <a:lnTo>
                              <a:pt x="74" y="38"/>
                            </a:lnTo>
                            <a:lnTo>
                              <a:pt x="88" y="30"/>
                            </a:lnTo>
                            <a:lnTo>
                              <a:pt x="104" y="20"/>
                            </a:lnTo>
                            <a:lnTo>
                              <a:pt x="118" y="10"/>
                            </a:lnTo>
                            <a:lnTo>
                              <a:pt x="134" y="8"/>
                            </a:lnTo>
                            <a:lnTo>
                              <a:pt x="156" y="0"/>
                            </a:lnTo>
                            <a:lnTo>
                              <a:pt x="138" y="14"/>
                            </a:lnTo>
                            <a:lnTo>
                              <a:pt x="118" y="16"/>
                            </a:lnTo>
                            <a:lnTo>
                              <a:pt x="104" y="28"/>
                            </a:lnTo>
                            <a:lnTo>
                              <a:pt x="86" y="42"/>
                            </a:lnTo>
                            <a:lnTo>
                              <a:pt x="72" y="50"/>
                            </a:lnTo>
                            <a:lnTo>
                              <a:pt x="50" y="50"/>
                            </a:lnTo>
                            <a:lnTo>
                              <a:pt x="26" y="46"/>
                            </a:lnTo>
                            <a:lnTo>
                              <a:pt x="0" y="4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4587" name="Freeform 43"/>
                    <p:cNvSpPr>
                      <a:spLocks/>
                    </p:cNvSpPr>
                    <p:nvPr/>
                  </p:nvSpPr>
                  <p:spPr bwMode="auto">
                    <a:xfrm>
                      <a:off x="2748" y="2524"/>
                      <a:ext cx="62" cy="47"/>
                    </a:xfrm>
                    <a:custGeom>
                      <a:avLst/>
                      <a:gdLst>
                        <a:gd name="T0" fmla="*/ 122 w 124"/>
                        <a:gd name="T1" fmla="*/ 0 h 94"/>
                        <a:gd name="T2" fmla="*/ 124 w 124"/>
                        <a:gd name="T3" fmla="*/ 38 h 94"/>
                        <a:gd name="T4" fmla="*/ 118 w 124"/>
                        <a:gd name="T5" fmla="*/ 60 h 94"/>
                        <a:gd name="T6" fmla="*/ 106 w 124"/>
                        <a:gd name="T7" fmla="*/ 80 h 94"/>
                        <a:gd name="T8" fmla="*/ 84 w 124"/>
                        <a:gd name="T9" fmla="*/ 90 h 94"/>
                        <a:gd name="T10" fmla="*/ 54 w 124"/>
                        <a:gd name="T11" fmla="*/ 94 h 94"/>
                        <a:gd name="T12" fmla="*/ 34 w 124"/>
                        <a:gd name="T13" fmla="*/ 92 h 94"/>
                        <a:gd name="T14" fmla="*/ 18 w 124"/>
                        <a:gd name="T15" fmla="*/ 84 h 94"/>
                        <a:gd name="T16" fmla="*/ 8 w 124"/>
                        <a:gd name="T17" fmla="*/ 76 h 94"/>
                        <a:gd name="T18" fmla="*/ 0 w 124"/>
                        <a:gd name="T19" fmla="*/ 66 h 94"/>
                        <a:gd name="T20" fmla="*/ 6 w 124"/>
                        <a:gd name="T21" fmla="*/ 58 h 94"/>
                        <a:gd name="T22" fmla="*/ 22 w 124"/>
                        <a:gd name="T23" fmla="*/ 76 h 94"/>
                        <a:gd name="T24" fmla="*/ 36 w 124"/>
                        <a:gd name="T25" fmla="*/ 86 h 94"/>
                        <a:gd name="T26" fmla="*/ 58 w 124"/>
                        <a:gd name="T27" fmla="*/ 90 h 94"/>
                        <a:gd name="T28" fmla="*/ 82 w 124"/>
                        <a:gd name="T29" fmla="*/ 86 h 94"/>
                        <a:gd name="T30" fmla="*/ 96 w 124"/>
                        <a:gd name="T31" fmla="*/ 72 h 94"/>
                        <a:gd name="T32" fmla="*/ 106 w 124"/>
                        <a:gd name="T33" fmla="*/ 54 h 94"/>
                        <a:gd name="T34" fmla="*/ 114 w 124"/>
                        <a:gd name="T35" fmla="*/ 40 h 94"/>
                        <a:gd name="T36" fmla="*/ 118 w 124"/>
                        <a:gd name="T37" fmla="*/ 24 h 94"/>
                        <a:gd name="T38" fmla="*/ 100 w 124"/>
                        <a:gd name="T39" fmla="*/ 36 h 94"/>
                        <a:gd name="T40" fmla="*/ 84 w 124"/>
                        <a:gd name="T41" fmla="*/ 42 h 94"/>
                        <a:gd name="T42" fmla="*/ 62 w 124"/>
                        <a:gd name="T43" fmla="*/ 42 h 94"/>
                        <a:gd name="T44" fmla="*/ 40 w 124"/>
                        <a:gd name="T45" fmla="*/ 42 h 94"/>
                        <a:gd name="T46" fmla="*/ 100 w 124"/>
                        <a:gd name="T47" fmla="*/ 22 h 94"/>
                        <a:gd name="T48" fmla="*/ 122 w 124"/>
                        <a:gd name="T4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94">
                          <a:moveTo>
                            <a:pt x="122" y="0"/>
                          </a:moveTo>
                          <a:lnTo>
                            <a:pt x="124" y="38"/>
                          </a:lnTo>
                          <a:lnTo>
                            <a:pt x="118" y="60"/>
                          </a:lnTo>
                          <a:lnTo>
                            <a:pt x="106" y="80"/>
                          </a:lnTo>
                          <a:lnTo>
                            <a:pt x="84" y="90"/>
                          </a:lnTo>
                          <a:lnTo>
                            <a:pt x="54" y="94"/>
                          </a:lnTo>
                          <a:lnTo>
                            <a:pt x="34" y="92"/>
                          </a:lnTo>
                          <a:lnTo>
                            <a:pt x="18" y="84"/>
                          </a:lnTo>
                          <a:lnTo>
                            <a:pt x="8" y="76"/>
                          </a:lnTo>
                          <a:lnTo>
                            <a:pt x="0" y="66"/>
                          </a:lnTo>
                          <a:lnTo>
                            <a:pt x="6" y="58"/>
                          </a:lnTo>
                          <a:lnTo>
                            <a:pt x="22" y="76"/>
                          </a:lnTo>
                          <a:lnTo>
                            <a:pt x="36" y="86"/>
                          </a:lnTo>
                          <a:lnTo>
                            <a:pt x="58" y="90"/>
                          </a:lnTo>
                          <a:lnTo>
                            <a:pt x="82" y="86"/>
                          </a:lnTo>
                          <a:lnTo>
                            <a:pt x="96" y="72"/>
                          </a:lnTo>
                          <a:lnTo>
                            <a:pt x="106" y="54"/>
                          </a:lnTo>
                          <a:lnTo>
                            <a:pt x="114" y="40"/>
                          </a:lnTo>
                          <a:lnTo>
                            <a:pt x="118" y="24"/>
                          </a:lnTo>
                          <a:lnTo>
                            <a:pt x="100" y="36"/>
                          </a:lnTo>
                          <a:lnTo>
                            <a:pt x="84" y="42"/>
                          </a:lnTo>
                          <a:lnTo>
                            <a:pt x="62" y="42"/>
                          </a:lnTo>
                          <a:lnTo>
                            <a:pt x="40" y="42"/>
                          </a:lnTo>
                          <a:lnTo>
                            <a:pt x="100" y="22"/>
                          </a:lnTo>
                          <a:lnTo>
                            <a:pt x="122"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4588" name="Group 44"/>
                  <p:cNvGrpSpPr>
                    <a:grpSpLocks/>
                  </p:cNvGrpSpPr>
                  <p:nvPr/>
                </p:nvGrpSpPr>
                <p:grpSpPr bwMode="auto">
                  <a:xfrm>
                    <a:off x="2878" y="2468"/>
                    <a:ext cx="58" cy="25"/>
                    <a:chOff x="2878" y="2468"/>
                    <a:chExt cx="58" cy="25"/>
                  </a:xfrm>
                </p:grpSpPr>
                <p:sp>
                  <p:nvSpPr>
                    <p:cNvPr id="364589" name="Freeform 45"/>
                    <p:cNvSpPr>
                      <a:spLocks/>
                    </p:cNvSpPr>
                    <p:nvPr/>
                  </p:nvSpPr>
                  <p:spPr bwMode="auto">
                    <a:xfrm>
                      <a:off x="2879" y="2469"/>
                      <a:ext cx="57" cy="24"/>
                    </a:xfrm>
                    <a:custGeom>
                      <a:avLst/>
                      <a:gdLst>
                        <a:gd name="T0" fmla="*/ 0 w 114"/>
                        <a:gd name="T1" fmla="*/ 44 h 48"/>
                        <a:gd name="T2" fmla="*/ 10 w 114"/>
                        <a:gd name="T3" fmla="*/ 28 h 48"/>
                        <a:gd name="T4" fmla="*/ 22 w 114"/>
                        <a:gd name="T5" fmla="*/ 18 h 48"/>
                        <a:gd name="T6" fmla="*/ 36 w 114"/>
                        <a:gd name="T7" fmla="*/ 8 h 48"/>
                        <a:gd name="T8" fmla="*/ 54 w 114"/>
                        <a:gd name="T9" fmla="*/ 2 h 48"/>
                        <a:gd name="T10" fmla="*/ 72 w 114"/>
                        <a:gd name="T11" fmla="*/ 0 h 48"/>
                        <a:gd name="T12" fmla="*/ 90 w 114"/>
                        <a:gd name="T13" fmla="*/ 2 h 48"/>
                        <a:gd name="T14" fmla="*/ 114 w 114"/>
                        <a:gd name="T15" fmla="*/ 10 h 48"/>
                        <a:gd name="T16" fmla="*/ 86 w 114"/>
                        <a:gd name="T17" fmla="*/ 16 h 48"/>
                        <a:gd name="T18" fmla="*/ 74 w 114"/>
                        <a:gd name="T19" fmla="*/ 28 h 48"/>
                        <a:gd name="T20" fmla="*/ 62 w 114"/>
                        <a:gd name="T21" fmla="*/ 40 h 48"/>
                        <a:gd name="T22" fmla="*/ 50 w 114"/>
                        <a:gd name="T23" fmla="*/ 46 h 48"/>
                        <a:gd name="T24" fmla="*/ 36 w 114"/>
                        <a:gd name="T25" fmla="*/ 48 h 48"/>
                        <a:gd name="T26" fmla="*/ 0 w 114"/>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4" h="48">
                          <a:moveTo>
                            <a:pt x="0" y="44"/>
                          </a:moveTo>
                          <a:lnTo>
                            <a:pt x="10" y="28"/>
                          </a:lnTo>
                          <a:lnTo>
                            <a:pt x="22" y="18"/>
                          </a:lnTo>
                          <a:lnTo>
                            <a:pt x="36" y="8"/>
                          </a:lnTo>
                          <a:lnTo>
                            <a:pt x="54" y="2"/>
                          </a:lnTo>
                          <a:lnTo>
                            <a:pt x="72" y="0"/>
                          </a:lnTo>
                          <a:lnTo>
                            <a:pt x="90" y="2"/>
                          </a:lnTo>
                          <a:lnTo>
                            <a:pt x="114" y="10"/>
                          </a:lnTo>
                          <a:lnTo>
                            <a:pt x="86" y="16"/>
                          </a:lnTo>
                          <a:lnTo>
                            <a:pt x="74" y="28"/>
                          </a:lnTo>
                          <a:lnTo>
                            <a:pt x="62" y="40"/>
                          </a:lnTo>
                          <a:lnTo>
                            <a:pt x="50" y="46"/>
                          </a:lnTo>
                          <a:lnTo>
                            <a:pt x="36" y="48"/>
                          </a:lnTo>
                          <a:lnTo>
                            <a:pt x="0" y="4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90" name="Freeform 46"/>
                    <p:cNvSpPr>
                      <a:spLocks/>
                    </p:cNvSpPr>
                    <p:nvPr/>
                  </p:nvSpPr>
                  <p:spPr bwMode="auto">
                    <a:xfrm>
                      <a:off x="2878" y="2468"/>
                      <a:ext cx="57" cy="25"/>
                    </a:xfrm>
                    <a:custGeom>
                      <a:avLst/>
                      <a:gdLst>
                        <a:gd name="T0" fmla="*/ 0 w 114"/>
                        <a:gd name="T1" fmla="*/ 44 h 50"/>
                        <a:gd name="T2" fmla="*/ 10 w 114"/>
                        <a:gd name="T3" fmla="*/ 28 h 50"/>
                        <a:gd name="T4" fmla="*/ 22 w 114"/>
                        <a:gd name="T5" fmla="*/ 18 h 50"/>
                        <a:gd name="T6" fmla="*/ 36 w 114"/>
                        <a:gd name="T7" fmla="*/ 8 h 50"/>
                        <a:gd name="T8" fmla="*/ 54 w 114"/>
                        <a:gd name="T9" fmla="*/ 2 h 50"/>
                        <a:gd name="T10" fmla="*/ 72 w 114"/>
                        <a:gd name="T11" fmla="*/ 0 h 50"/>
                        <a:gd name="T12" fmla="*/ 90 w 114"/>
                        <a:gd name="T13" fmla="*/ 2 h 50"/>
                        <a:gd name="T14" fmla="*/ 114 w 114"/>
                        <a:gd name="T15" fmla="*/ 10 h 50"/>
                        <a:gd name="T16" fmla="*/ 80 w 114"/>
                        <a:gd name="T17" fmla="*/ 8 h 50"/>
                        <a:gd name="T18" fmla="*/ 80 w 114"/>
                        <a:gd name="T19" fmla="*/ 20 h 50"/>
                        <a:gd name="T20" fmla="*/ 76 w 114"/>
                        <a:gd name="T21" fmla="*/ 34 h 50"/>
                        <a:gd name="T22" fmla="*/ 58 w 114"/>
                        <a:gd name="T23" fmla="*/ 46 h 50"/>
                        <a:gd name="T24" fmla="*/ 44 w 114"/>
                        <a:gd name="T25" fmla="*/ 50 h 50"/>
                        <a:gd name="T26" fmla="*/ 34 w 114"/>
                        <a:gd name="T27" fmla="*/ 42 h 50"/>
                        <a:gd name="T28" fmla="*/ 28 w 114"/>
                        <a:gd name="T29" fmla="*/ 32 h 50"/>
                        <a:gd name="T30" fmla="*/ 24 w 114"/>
                        <a:gd name="T31" fmla="*/ 22 h 50"/>
                        <a:gd name="T32" fmla="*/ 0 w 114"/>
                        <a:gd name="T33" fmla="*/ 4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50">
                          <a:moveTo>
                            <a:pt x="0" y="44"/>
                          </a:moveTo>
                          <a:lnTo>
                            <a:pt x="10" y="28"/>
                          </a:lnTo>
                          <a:lnTo>
                            <a:pt x="22" y="18"/>
                          </a:lnTo>
                          <a:lnTo>
                            <a:pt x="36" y="8"/>
                          </a:lnTo>
                          <a:lnTo>
                            <a:pt x="54" y="2"/>
                          </a:lnTo>
                          <a:lnTo>
                            <a:pt x="72" y="0"/>
                          </a:lnTo>
                          <a:lnTo>
                            <a:pt x="90" y="2"/>
                          </a:lnTo>
                          <a:lnTo>
                            <a:pt x="114" y="10"/>
                          </a:lnTo>
                          <a:lnTo>
                            <a:pt x="80" y="8"/>
                          </a:lnTo>
                          <a:lnTo>
                            <a:pt x="80" y="20"/>
                          </a:lnTo>
                          <a:lnTo>
                            <a:pt x="76" y="34"/>
                          </a:lnTo>
                          <a:lnTo>
                            <a:pt x="58" y="46"/>
                          </a:lnTo>
                          <a:lnTo>
                            <a:pt x="44" y="50"/>
                          </a:lnTo>
                          <a:lnTo>
                            <a:pt x="34" y="42"/>
                          </a:lnTo>
                          <a:lnTo>
                            <a:pt x="28" y="32"/>
                          </a:lnTo>
                          <a:lnTo>
                            <a:pt x="24" y="22"/>
                          </a:lnTo>
                          <a:lnTo>
                            <a:pt x="0" y="44"/>
                          </a:lnTo>
                          <a:close/>
                        </a:path>
                      </a:pathLst>
                    </a:custGeom>
                    <a:solidFill>
                      <a:srgbClr val="7F3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4591" name="Group 47"/>
                  <p:cNvGrpSpPr>
                    <a:grpSpLocks/>
                  </p:cNvGrpSpPr>
                  <p:nvPr/>
                </p:nvGrpSpPr>
                <p:grpSpPr bwMode="auto">
                  <a:xfrm>
                    <a:off x="2742" y="2518"/>
                    <a:ext cx="67" cy="30"/>
                    <a:chOff x="2742" y="2518"/>
                    <a:chExt cx="67" cy="30"/>
                  </a:xfrm>
                </p:grpSpPr>
                <p:sp>
                  <p:nvSpPr>
                    <p:cNvPr id="364592" name="Freeform 48"/>
                    <p:cNvSpPr>
                      <a:spLocks/>
                    </p:cNvSpPr>
                    <p:nvPr/>
                  </p:nvSpPr>
                  <p:spPr bwMode="auto">
                    <a:xfrm>
                      <a:off x="2743" y="2518"/>
                      <a:ext cx="66" cy="30"/>
                    </a:xfrm>
                    <a:custGeom>
                      <a:avLst/>
                      <a:gdLst>
                        <a:gd name="T0" fmla="*/ 0 w 132"/>
                        <a:gd name="T1" fmla="*/ 58 h 60"/>
                        <a:gd name="T2" fmla="*/ 40 w 132"/>
                        <a:gd name="T3" fmla="*/ 42 h 60"/>
                        <a:gd name="T4" fmla="*/ 64 w 132"/>
                        <a:gd name="T5" fmla="*/ 30 h 60"/>
                        <a:gd name="T6" fmla="*/ 92 w 132"/>
                        <a:gd name="T7" fmla="*/ 14 h 60"/>
                        <a:gd name="T8" fmla="*/ 112 w 132"/>
                        <a:gd name="T9" fmla="*/ 2 h 60"/>
                        <a:gd name="T10" fmla="*/ 122 w 132"/>
                        <a:gd name="T11" fmla="*/ 0 h 60"/>
                        <a:gd name="T12" fmla="*/ 132 w 132"/>
                        <a:gd name="T13" fmla="*/ 8 h 60"/>
                        <a:gd name="T14" fmla="*/ 132 w 132"/>
                        <a:gd name="T15" fmla="*/ 24 h 60"/>
                        <a:gd name="T16" fmla="*/ 122 w 132"/>
                        <a:gd name="T17" fmla="*/ 40 h 60"/>
                        <a:gd name="T18" fmla="*/ 120 w 132"/>
                        <a:gd name="T19" fmla="*/ 42 h 60"/>
                        <a:gd name="T20" fmla="*/ 104 w 132"/>
                        <a:gd name="T21" fmla="*/ 50 h 60"/>
                        <a:gd name="T22" fmla="*/ 102 w 132"/>
                        <a:gd name="T23" fmla="*/ 52 h 60"/>
                        <a:gd name="T24" fmla="*/ 70 w 132"/>
                        <a:gd name="T25" fmla="*/ 58 h 60"/>
                        <a:gd name="T26" fmla="*/ 26 w 132"/>
                        <a:gd name="T27" fmla="*/ 60 h 60"/>
                        <a:gd name="T28" fmla="*/ 0 w 132"/>
                        <a:gd name="T29"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 h="60">
                          <a:moveTo>
                            <a:pt x="0" y="58"/>
                          </a:moveTo>
                          <a:lnTo>
                            <a:pt x="40" y="42"/>
                          </a:lnTo>
                          <a:lnTo>
                            <a:pt x="64" y="30"/>
                          </a:lnTo>
                          <a:lnTo>
                            <a:pt x="92" y="14"/>
                          </a:lnTo>
                          <a:lnTo>
                            <a:pt x="112" y="2"/>
                          </a:lnTo>
                          <a:lnTo>
                            <a:pt x="122" y="0"/>
                          </a:lnTo>
                          <a:lnTo>
                            <a:pt x="132" y="8"/>
                          </a:lnTo>
                          <a:lnTo>
                            <a:pt x="132" y="24"/>
                          </a:lnTo>
                          <a:lnTo>
                            <a:pt x="122" y="40"/>
                          </a:lnTo>
                          <a:lnTo>
                            <a:pt x="120" y="42"/>
                          </a:lnTo>
                          <a:lnTo>
                            <a:pt x="104" y="50"/>
                          </a:lnTo>
                          <a:lnTo>
                            <a:pt x="102" y="52"/>
                          </a:lnTo>
                          <a:lnTo>
                            <a:pt x="70" y="58"/>
                          </a:lnTo>
                          <a:lnTo>
                            <a:pt x="26" y="60"/>
                          </a:lnTo>
                          <a:lnTo>
                            <a:pt x="0" y="5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93" name="Freeform 49"/>
                    <p:cNvSpPr>
                      <a:spLocks/>
                    </p:cNvSpPr>
                    <p:nvPr/>
                  </p:nvSpPr>
                  <p:spPr bwMode="auto">
                    <a:xfrm>
                      <a:off x="2742" y="2518"/>
                      <a:ext cx="66" cy="29"/>
                    </a:xfrm>
                    <a:custGeom>
                      <a:avLst/>
                      <a:gdLst>
                        <a:gd name="T0" fmla="*/ 0 w 132"/>
                        <a:gd name="T1" fmla="*/ 58 h 58"/>
                        <a:gd name="T2" fmla="*/ 40 w 132"/>
                        <a:gd name="T3" fmla="*/ 42 h 58"/>
                        <a:gd name="T4" fmla="*/ 64 w 132"/>
                        <a:gd name="T5" fmla="*/ 30 h 58"/>
                        <a:gd name="T6" fmla="*/ 92 w 132"/>
                        <a:gd name="T7" fmla="*/ 14 h 58"/>
                        <a:gd name="T8" fmla="*/ 112 w 132"/>
                        <a:gd name="T9" fmla="*/ 2 h 58"/>
                        <a:gd name="T10" fmla="*/ 122 w 132"/>
                        <a:gd name="T11" fmla="*/ 0 h 58"/>
                        <a:gd name="T12" fmla="*/ 132 w 132"/>
                        <a:gd name="T13" fmla="*/ 4 h 58"/>
                        <a:gd name="T14" fmla="*/ 116 w 132"/>
                        <a:gd name="T15" fmla="*/ 8 h 58"/>
                        <a:gd name="T16" fmla="*/ 124 w 132"/>
                        <a:gd name="T17" fmla="*/ 16 h 58"/>
                        <a:gd name="T18" fmla="*/ 126 w 132"/>
                        <a:gd name="T19" fmla="*/ 28 h 58"/>
                        <a:gd name="T20" fmla="*/ 118 w 132"/>
                        <a:gd name="T21" fmla="*/ 48 h 58"/>
                        <a:gd name="T22" fmla="*/ 102 w 132"/>
                        <a:gd name="T23" fmla="*/ 54 h 58"/>
                        <a:gd name="T24" fmla="*/ 82 w 132"/>
                        <a:gd name="T25" fmla="*/ 58 h 58"/>
                        <a:gd name="T26" fmla="*/ 66 w 132"/>
                        <a:gd name="T27" fmla="*/ 50 h 58"/>
                        <a:gd name="T28" fmla="*/ 56 w 132"/>
                        <a:gd name="T29" fmla="*/ 40 h 58"/>
                        <a:gd name="T30" fmla="*/ 30 w 132"/>
                        <a:gd name="T31" fmla="*/ 50 h 58"/>
                        <a:gd name="T32" fmla="*/ 0 w 132"/>
                        <a:gd name="T33"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58">
                          <a:moveTo>
                            <a:pt x="0" y="58"/>
                          </a:moveTo>
                          <a:lnTo>
                            <a:pt x="40" y="42"/>
                          </a:lnTo>
                          <a:lnTo>
                            <a:pt x="64" y="30"/>
                          </a:lnTo>
                          <a:lnTo>
                            <a:pt x="92" y="14"/>
                          </a:lnTo>
                          <a:lnTo>
                            <a:pt x="112" y="2"/>
                          </a:lnTo>
                          <a:lnTo>
                            <a:pt x="122" y="0"/>
                          </a:lnTo>
                          <a:lnTo>
                            <a:pt x="132" y="4"/>
                          </a:lnTo>
                          <a:lnTo>
                            <a:pt x="116" y="8"/>
                          </a:lnTo>
                          <a:lnTo>
                            <a:pt x="124" y="16"/>
                          </a:lnTo>
                          <a:lnTo>
                            <a:pt x="126" y="28"/>
                          </a:lnTo>
                          <a:lnTo>
                            <a:pt x="118" y="48"/>
                          </a:lnTo>
                          <a:lnTo>
                            <a:pt x="102" y="54"/>
                          </a:lnTo>
                          <a:lnTo>
                            <a:pt x="82" y="58"/>
                          </a:lnTo>
                          <a:lnTo>
                            <a:pt x="66" y="50"/>
                          </a:lnTo>
                          <a:lnTo>
                            <a:pt x="56" y="40"/>
                          </a:lnTo>
                          <a:lnTo>
                            <a:pt x="30" y="50"/>
                          </a:lnTo>
                          <a:lnTo>
                            <a:pt x="0" y="58"/>
                          </a:lnTo>
                          <a:close/>
                        </a:path>
                      </a:pathLst>
                    </a:custGeom>
                    <a:solidFill>
                      <a:srgbClr val="7F3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364594" name="Group 50"/>
                <p:cNvGrpSpPr>
                  <a:grpSpLocks/>
                </p:cNvGrpSpPr>
                <p:nvPr/>
              </p:nvGrpSpPr>
              <p:grpSpPr bwMode="auto">
                <a:xfrm>
                  <a:off x="2609" y="2281"/>
                  <a:ext cx="339" cy="296"/>
                  <a:chOff x="2609" y="2281"/>
                  <a:chExt cx="339" cy="296"/>
                </a:xfrm>
              </p:grpSpPr>
              <p:grpSp>
                <p:nvGrpSpPr>
                  <p:cNvPr id="364595" name="Group 51"/>
                  <p:cNvGrpSpPr>
                    <a:grpSpLocks/>
                  </p:cNvGrpSpPr>
                  <p:nvPr/>
                </p:nvGrpSpPr>
                <p:grpSpPr bwMode="auto">
                  <a:xfrm>
                    <a:off x="2723" y="2423"/>
                    <a:ext cx="195" cy="114"/>
                    <a:chOff x="2723" y="2423"/>
                    <a:chExt cx="195" cy="114"/>
                  </a:xfrm>
                </p:grpSpPr>
                <p:sp>
                  <p:nvSpPr>
                    <p:cNvPr id="364596" name="Freeform 52"/>
                    <p:cNvSpPr>
                      <a:spLocks/>
                    </p:cNvSpPr>
                    <p:nvPr/>
                  </p:nvSpPr>
                  <p:spPr bwMode="auto">
                    <a:xfrm>
                      <a:off x="2723" y="2495"/>
                      <a:ext cx="93" cy="42"/>
                    </a:xfrm>
                    <a:custGeom>
                      <a:avLst/>
                      <a:gdLst>
                        <a:gd name="T0" fmla="*/ 186 w 186"/>
                        <a:gd name="T1" fmla="*/ 10 h 86"/>
                        <a:gd name="T2" fmla="*/ 172 w 186"/>
                        <a:gd name="T3" fmla="*/ 6 h 86"/>
                        <a:gd name="T4" fmla="*/ 162 w 186"/>
                        <a:gd name="T5" fmla="*/ 0 h 86"/>
                        <a:gd name="T6" fmla="*/ 140 w 186"/>
                        <a:gd name="T7" fmla="*/ 6 h 86"/>
                        <a:gd name="T8" fmla="*/ 114 w 186"/>
                        <a:gd name="T9" fmla="*/ 6 h 86"/>
                        <a:gd name="T10" fmla="*/ 82 w 186"/>
                        <a:gd name="T11" fmla="*/ 8 h 86"/>
                        <a:gd name="T12" fmla="*/ 54 w 186"/>
                        <a:gd name="T13" fmla="*/ 8 h 86"/>
                        <a:gd name="T14" fmla="*/ 44 w 186"/>
                        <a:gd name="T15" fmla="*/ 0 h 86"/>
                        <a:gd name="T16" fmla="*/ 30 w 186"/>
                        <a:gd name="T17" fmla="*/ 0 h 86"/>
                        <a:gd name="T18" fmla="*/ 24 w 186"/>
                        <a:gd name="T19" fmla="*/ 10 h 86"/>
                        <a:gd name="T20" fmla="*/ 22 w 186"/>
                        <a:gd name="T21" fmla="*/ 22 h 86"/>
                        <a:gd name="T22" fmla="*/ 16 w 186"/>
                        <a:gd name="T23" fmla="*/ 38 h 86"/>
                        <a:gd name="T24" fmla="*/ 10 w 186"/>
                        <a:gd name="T25" fmla="*/ 54 h 86"/>
                        <a:gd name="T26" fmla="*/ 0 w 186"/>
                        <a:gd name="T27" fmla="*/ 66 h 86"/>
                        <a:gd name="T28" fmla="*/ 10 w 186"/>
                        <a:gd name="T29" fmla="*/ 78 h 86"/>
                        <a:gd name="T30" fmla="*/ 12 w 186"/>
                        <a:gd name="T31" fmla="*/ 86 h 86"/>
                        <a:gd name="T32" fmla="*/ 22 w 186"/>
                        <a:gd name="T33" fmla="*/ 72 h 86"/>
                        <a:gd name="T34" fmla="*/ 40 w 186"/>
                        <a:gd name="T35" fmla="*/ 54 h 86"/>
                        <a:gd name="T36" fmla="*/ 50 w 186"/>
                        <a:gd name="T37" fmla="*/ 44 h 86"/>
                        <a:gd name="T38" fmla="*/ 66 w 186"/>
                        <a:gd name="T39" fmla="*/ 36 h 86"/>
                        <a:gd name="T40" fmla="*/ 82 w 186"/>
                        <a:gd name="T41" fmla="*/ 32 h 86"/>
                        <a:gd name="T42" fmla="*/ 102 w 186"/>
                        <a:gd name="T43" fmla="*/ 30 h 86"/>
                        <a:gd name="T44" fmla="*/ 126 w 186"/>
                        <a:gd name="T45" fmla="*/ 28 h 86"/>
                        <a:gd name="T46" fmla="*/ 144 w 186"/>
                        <a:gd name="T47" fmla="*/ 26 h 86"/>
                        <a:gd name="T48" fmla="*/ 160 w 186"/>
                        <a:gd name="T49" fmla="*/ 26 h 86"/>
                        <a:gd name="T50" fmla="*/ 168 w 186"/>
                        <a:gd name="T51" fmla="*/ 18 h 86"/>
                        <a:gd name="T52" fmla="*/ 186 w 186"/>
                        <a:gd name="T53" fmla="*/ 1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86">
                          <a:moveTo>
                            <a:pt x="186" y="10"/>
                          </a:moveTo>
                          <a:lnTo>
                            <a:pt x="172" y="6"/>
                          </a:lnTo>
                          <a:lnTo>
                            <a:pt x="162" y="0"/>
                          </a:lnTo>
                          <a:lnTo>
                            <a:pt x="140" y="6"/>
                          </a:lnTo>
                          <a:lnTo>
                            <a:pt x="114" y="6"/>
                          </a:lnTo>
                          <a:lnTo>
                            <a:pt x="82" y="8"/>
                          </a:lnTo>
                          <a:lnTo>
                            <a:pt x="54" y="8"/>
                          </a:lnTo>
                          <a:lnTo>
                            <a:pt x="44" y="0"/>
                          </a:lnTo>
                          <a:lnTo>
                            <a:pt x="30" y="0"/>
                          </a:lnTo>
                          <a:lnTo>
                            <a:pt x="24" y="10"/>
                          </a:lnTo>
                          <a:lnTo>
                            <a:pt x="22" y="22"/>
                          </a:lnTo>
                          <a:lnTo>
                            <a:pt x="16" y="38"/>
                          </a:lnTo>
                          <a:lnTo>
                            <a:pt x="10" y="54"/>
                          </a:lnTo>
                          <a:lnTo>
                            <a:pt x="0" y="66"/>
                          </a:lnTo>
                          <a:lnTo>
                            <a:pt x="10" y="78"/>
                          </a:lnTo>
                          <a:lnTo>
                            <a:pt x="12" y="86"/>
                          </a:lnTo>
                          <a:lnTo>
                            <a:pt x="22" y="72"/>
                          </a:lnTo>
                          <a:lnTo>
                            <a:pt x="40" y="54"/>
                          </a:lnTo>
                          <a:lnTo>
                            <a:pt x="50" y="44"/>
                          </a:lnTo>
                          <a:lnTo>
                            <a:pt x="66" y="36"/>
                          </a:lnTo>
                          <a:lnTo>
                            <a:pt x="82" y="32"/>
                          </a:lnTo>
                          <a:lnTo>
                            <a:pt x="102" y="30"/>
                          </a:lnTo>
                          <a:lnTo>
                            <a:pt x="126" y="28"/>
                          </a:lnTo>
                          <a:lnTo>
                            <a:pt x="144" y="26"/>
                          </a:lnTo>
                          <a:lnTo>
                            <a:pt x="160" y="26"/>
                          </a:lnTo>
                          <a:lnTo>
                            <a:pt x="168" y="18"/>
                          </a:lnTo>
                          <a:lnTo>
                            <a:pt x="186" y="1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597" name="Freeform 53"/>
                    <p:cNvSpPr>
                      <a:spLocks/>
                    </p:cNvSpPr>
                    <p:nvPr/>
                  </p:nvSpPr>
                  <p:spPr bwMode="auto">
                    <a:xfrm>
                      <a:off x="2855" y="2423"/>
                      <a:ext cx="63" cy="72"/>
                    </a:xfrm>
                    <a:custGeom>
                      <a:avLst/>
                      <a:gdLst>
                        <a:gd name="T0" fmla="*/ 0 w 126"/>
                        <a:gd name="T1" fmla="*/ 143 h 143"/>
                        <a:gd name="T2" fmla="*/ 30 w 126"/>
                        <a:gd name="T3" fmla="*/ 99 h 143"/>
                        <a:gd name="T4" fmla="*/ 58 w 126"/>
                        <a:gd name="T5" fmla="*/ 83 h 143"/>
                        <a:gd name="T6" fmla="*/ 80 w 126"/>
                        <a:gd name="T7" fmla="*/ 73 h 143"/>
                        <a:gd name="T8" fmla="*/ 96 w 126"/>
                        <a:gd name="T9" fmla="*/ 55 h 143"/>
                        <a:gd name="T10" fmla="*/ 110 w 126"/>
                        <a:gd name="T11" fmla="*/ 42 h 143"/>
                        <a:gd name="T12" fmla="*/ 122 w 126"/>
                        <a:gd name="T13" fmla="*/ 30 h 143"/>
                        <a:gd name="T14" fmla="*/ 120 w 126"/>
                        <a:gd name="T15" fmla="*/ 30 h 143"/>
                        <a:gd name="T16" fmla="*/ 126 w 126"/>
                        <a:gd name="T17" fmla="*/ 14 h 143"/>
                        <a:gd name="T18" fmla="*/ 122 w 126"/>
                        <a:gd name="T19" fmla="*/ 6 h 143"/>
                        <a:gd name="T20" fmla="*/ 114 w 126"/>
                        <a:gd name="T21" fmla="*/ 0 h 143"/>
                        <a:gd name="T22" fmla="*/ 112 w 126"/>
                        <a:gd name="T23" fmla="*/ 0 h 143"/>
                        <a:gd name="T24" fmla="*/ 96 w 126"/>
                        <a:gd name="T25" fmla="*/ 4 h 143"/>
                        <a:gd name="T26" fmla="*/ 90 w 126"/>
                        <a:gd name="T27" fmla="*/ 18 h 143"/>
                        <a:gd name="T28" fmla="*/ 82 w 126"/>
                        <a:gd name="T29" fmla="*/ 30 h 143"/>
                        <a:gd name="T30" fmla="*/ 68 w 126"/>
                        <a:gd name="T31" fmla="*/ 40 h 143"/>
                        <a:gd name="T32" fmla="*/ 48 w 126"/>
                        <a:gd name="T33" fmla="*/ 55 h 143"/>
                        <a:gd name="T34" fmla="*/ 36 w 126"/>
                        <a:gd name="T35" fmla="*/ 79 h 143"/>
                        <a:gd name="T36" fmla="*/ 22 w 126"/>
                        <a:gd name="T37" fmla="*/ 103 h 143"/>
                        <a:gd name="T38" fmla="*/ 12 w 126"/>
                        <a:gd name="T39" fmla="*/ 119 h 143"/>
                        <a:gd name="T40" fmla="*/ 0 w 126"/>
                        <a:gd name="T41"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43">
                          <a:moveTo>
                            <a:pt x="0" y="143"/>
                          </a:moveTo>
                          <a:lnTo>
                            <a:pt x="30" y="99"/>
                          </a:lnTo>
                          <a:lnTo>
                            <a:pt x="58" y="83"/>
                          </a:lnTo>
                          <a:lnTo>
                            <a:pt x="80" y="73"/>
                          </a:lnTo>
                          <a:lnTo>
                            <a:pt x="96" y="55"/>
                          </a:lnTo>
                          <a:lnTo>
                            <a:pt x="110" y="42"/>
                          </a:lnTo>
                          <a:lnTo>
                            <a:pt x="122" y="30"/>
                          </a:lnTo>
                          <a:lnTo>
                            <a:pt x="120" y="30"/>
                          </a:lnTo>
                          <a:lnTo>
                            <a:pt x="126" y="14"/>
                          </a:lnTo>
                          <a:lnTo>
                            <a:pt x="122" y="6"/>
                          </a:lnTo>
                          <a:lnTo>
                            <a:pt x="114" y="0"/>
                          </a:lnTo>
                          <a:lnTo>
                            <a:pt x="112" y="0"/>
                          </a:lnTo>
                          <a:lnTo>
                            <a:pt x="96" y="4"/>
                          </a:lnTo>
                          <a:lnTo>
                            <a:pt x="90" y="18"/>
                          </a:lnTo>
                          <a:lnTo>
                            <a:pt x="82" y="30"/>
                          </a:lnTo>
                          <a:lnTo>
                            <a:pt x="68" y="40"/>
                          </a:lnTo>
                          <a:lnTo>
                            <a:pt x="48" y="55"/>
                          </a:lnTo>
                          <a:lnTo>
                            <a:pt x="36" y="79"/>
                          </a:lnTo>
                          <a:lnTo>
                            <a:pt x="22" y="103"/>
                          </a:lnTo>
                          <a:lnTo>
                            <a:pt x="12" y="119"/>
                          </a:lnTo>
                          <a:lnTo>
                            <a:pt x="0" y="143"/>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4598" name="Group 54"/>
                  <p:cNvGrpSpPr>
                    <a:grpSpLocks/>
                  </p:cNvGrpSpPr>
                  <p:nvPr/>
                </p:nvGrpSpPr>
                <p:grpSpPr bwMode="auto">
                  <a:xfrm>
                    <a:off x="2609" y="2281"/>
                    <a:ext cx="339" cy="296"/>
                    <a:chOff x="2609" y="2281"/>
                    <a:chExt cx="339" cy="296"/>
                  </a:xfrm>
                </p:grpSpPr>
                <p:grpSp>
                  <p:nvGrpSpPr>
                    <p:cNvPr id="364599" name="Group 55"/>
                    <p:cNvGrpSpPr>
                      <a:grpSpLocks/>
                    </p:cNvGrpSpPr>
                    <p:nvPr/>
                  </p:nvGrpSpPr>
                  <p:grpSpPr bwMode="auto">
                    <a:xfrm>
                      <a:off x="2609" y="2281"/>
                      <a:ext cx="339" cy="296"/>
                      <a:chOff x="2609" y="2281"/>
                      <a:chExt cx="339" cy="296"/>
                    </a:xfrm>
                  </p:grpSpPr>
                  <p:sp>
                    <p:nvSpPr>
                      <p:cNvPr id="364600" name="Freeform 56"/>
                      <p:cNvSpPr>
                        <a:spLocks/>
                      </p:cNvSpPr>
                      <p:nvPr/>
                    </p:nvSpPr>
                    <p:spPr bwMode="auto">
                      <a:xfrm>
                        <a:off x="2609" y="2281"/>
                        <a:ext cx="339" cy="296"/>
                      </a:xfrm>
                      <a:custGeom>
                        <a:avLst/>
                        <a:gdLst>
                          <a:gd name="T0" fmla="*/ 38 w 679"/>
                          <a:gd name="T1" fmla="*/ 500 h 592"/>
                          <a:gd name="T2" fmla="*/ 68 w 679"/>
                          <a:gd name="T3" fmla="*/ 530 h 592"/>
                          <a:gd name="T4" fmla="*/ 92 w 679"/>
                          <a:gd name="T5" fmla="*/ 560 h 592"/>
                          <a:gd name="T6" fmla="*/ 126 w 679"/>
                          <a:gd name="T7" fmla="*/ 578 h 592"/>
                          <a:gd name="T8" fmla="*/ 140 w 679"/>
                          <a:gd name="T9" fmla="*/ 592 h 592"/>
                          <a:gd name="T10" fmla="*/ 146 w 679"/>
                          <a:gd name="T11" fmla="*/ 536 h 592"/>
                          <a:gd name="T12" fmla="*/ 158 w 679"/>
                          <a:gd name="T13" fmla="*/ 484 h 592"/>
                          <a:gd name="T14" fmla="*/ 168 w 679"/>
                          <a:gd name="T15" fmla="*/ 440 h 592"/>
                          <a:gd name="T16" fmla="*/ 174 w 679"/>
                          <a:gd name="T17" fmla="*/ 404 h 592"/>
                          <a:gd name="T18" fmla="*/ 170 w 679"/>
                          <a:gd name="T19" fmla="*/ 358 h 592"/>
                          <a:gd name="T20" fmla="*/ 156 w 679"/>
                          <a:gd name="T21" fmla="*/ 329 h 592"/>
                          <a:gd name="T22" fmla="*/ 140 w 679"/>
                          <a:gd name="T23" fmla="*/ 315 h 592"/>
                          <a:gd name="T24" fmla="*/ 181 w 679"/>
                          <a:gd name="T25" fmla="*/ 321 h 592"/>
                          <a:gd name="T26" fmla="*/ 233 w 679"/>
                          <a:gd name="T27" fmla="*/ 309 h 592"/>
                          <a:gd name="T28" fmla="*/ 265 w 679"/>
                          <a:gd name="T29" fmla="*/ 293 h 592"/>
                          <a:gd name="T30" fmla="*/ 301 w 679"/>
                          <a:gd name="T31" fmla="*/ 279 h 592"/>
                          <a:gd name="T32" fmla="*/ 341 w 679"/>
                          <a:gd name="T33" fmla="*/ 263 h 592"/>
                          <a:gd name="T34" fmla="*/ 377 w 679"/>
                          <a:gd name="T35" fmla="*/ 249 h 592"/>
                          <a:gd name="T36" fmla="*/ 403 w 679"/>
                          <a:gd name="T37" fmla="*/ 231 h 592"/>
                          <a:gd name="T38" fmla="*/ 441 w 679"/>
                          <a:gd name="T39" fmla="*/ 197 h 592"/>
                          <a:gd name="T40" fmla="*/ 441 w 679"/>
                          <a:gd name="T41" fmla="*/ 195 h 592"/>
                          <a:gd name="T42" fmla="*/ 459 w 679"/>
                          <a:gd name="T43" fmla="*/ 159 h 592"/>
                          <a:gd name="T44" fmla="*/ 475 w 679"/>
                          <a:gd name="T45" fmla="*/ 129 h 592"/>
                          <a:gd name="T46" fmla="*/ 507 w 679"/>
                          <a:gd name="T47" fmla="*/ 137 h 592"/>
                          <a:gd name="T48" fmla="*/ 547 w 679"/>
                          <a:gd name="T49" fmla="*/ 159 h 592"/>
                          <a:gd name="T50" fmla="*/ 585 w 679"/>
                          <a:gd name="T51" fmla="*/ 185 h 592"/>
                          <a:gd name="T52" fmla="*/ 613 w 679"/>
                          <a:gd name="T53" fmla="*/ 215 h 592"/>
                          <a:gd name="T54" fmla="*/ 633 w 679"/>
                          <a:gd name="T55" fmla="*/ 251 h 592"/>
                          <a:gd name="T56" fmla="*/ 649 w 679"/>
                          <a:gd name="T57" fmla="*/ 285 h 592"/>
                          <a:gd name="T58" fmla="*/ 657 w 679"/>
                          <a:gd name="T59" fmla="*/ 321 h 592"/>
                          <a:gd name="T60" fmla="*/ 679 w 679"/>
                          <a:gd name="T61" fmla="*/ 350 h 592"/>
                          <a:gd name="T62" fmla="*/ 673 w 679"/>
                          <a:gd name="T63" fmla="*/ 291 h 592"/>
                          <a:gd name="T64" fmla="*/ 661 w 679"/>
                          <a:gd name="T65" fmla="*/ 255 h 592"/>
                          <a:gd name="T66" fmla="*/ 645 w 679"/>
                          <a:gd name="T67" fmla="*/ 215 h 592"/>
                          <a:gd name="T68" fmla="*/ 637 w 679"/>
                          <a:gd name="T69" fmla="*/ 171 h 592"/>
                          <a:gd name="T70" fmla="*/ 603 w 679"/>
                          <a:gd name="T71" fmla="*/ 129 h 592"/>
                          <a:gd name="T72" fmla="*/ 555 w 679"/>
                          <a:gd name="T73" fmla="*/ 76 h 592"/>
                          <a:gd name="T74" fmla="*/ 525 w 679"/>
                          <a:gd name="T75" fmla="*/ 46 h 592"/>
                          <a:gd name="T76" fmla="*/ 501 w 679"/>
                          <a:gd name="T77" fmla="*/ 24 h 592"/>
                          <a:gd name="T78" fmla="*/ 475 w 679"/>
                          <a:gd name="T79" fmla="*/ 12 h 592"/>
                          <a:gd name="T80" fmla="*/ 451 w 679"/>
                          <a:gd name="T81" fmla="*/ 4 h 592"/>
                          <a:gd name="T82" fmla="*/ 415 w 679"/>
                          <a:gd name="T83" fmla="*/ 4 h 592"/>
                          <a:gd name="T84" fmla="*/ 401 w 679"/>
                          <a:gd name="T85" fmla="*/ 4 h 592"/>
                          <a:gd name="T86" fmla="*/ 355 w 679"/>
                          <a:gd name="T87" fmla="*/ 0 h 592"/>
                          <a:gd name="T88" fmla="*/ 293 w 679"/>
                          <a:gd name="T89" fmla="*/ 0 h 592"/>
                          <a:gd name="T90" fmla="*/ 235 w 679"/>
                          <a:gd name="T91" fmla="*/ 16 h 592"/>
                          <a:gd name="T92" fmla="*/ 187 w 679"/>
                          <a:gd name="T93" fmla="*/ 34 h 592"/>
                          <a:gd name="T94" fmla="*/ 144 w 679"/>
                          <a:gd name="T95" fmla="*/ 48 h 592"/>
                          <a:gd name="T96" fmla="*/ 110 w 679"/>
                          <a:gd name="T97" fmla="*/ 64 h 592"/>
                          <a:gd name="T98" fmla="*/ 86 w 679"/>
                          <a:gd name="T99" fmla="*/ 81 h 592"/>
                          <a:gd name="T100" fmla="*/ 66 w 679"/>
                          <a:gd name="T101" fmla="*/ 99 h 592"/>
                          <a:gd name="T102" fmla="*/ 44 w 679"/>
                          <a:gd name="T103" fmla="*/ 123 h 592"/>
                          <a:gd name="T104" fmla="*/ 24 w 679"/>
                          <a:gd name="T105" fmla="*/ 153 h 592"/>
                          <a:gd name="T106" fmla="*/ 8 w 679"/>
                          <a:gd name="T107" fmla="*/ 177 h 592"/>
                          <a:gd name="T108" fmla="*/ 0 w 679"/>
                          <a:gd name="T109" fmla="*/ 209 h 592"/>
                          <a:gd name="T110" fmla="*/ 0 w 679"/>
                          <a:gd name="T111" fmla="*/ 255 h 592"/>
                          <a:gd name="T112" fmla="*/ 0 w 679"/>
                          <a:gd name="T113" fmla="*/ 297 h 592"/>
                          <a:gd name="T114" fmla="*/ 6 w 679"/>
                          <a:gd name="T115" fmla="*/ 338 h 592"/>
                          <a:gd name="T116" fmla="*/ 6 w 679"/>
                          <a:gd name="T117" fmla="*/ 388 h 592"/>
                          <a:gd name="T118" fmla="*/ 8 w 679"/>
                          <a:gd name="T119" fmla="*/ 428 h 592"/>
                          <a:gd name="T120" fmla="*/ 18 w 679"/>
                          <a:gd name="T121" fmla="*/ 454 h 592"/>
                          <a:gd name="T122" fmla="*/ 38 w 679"/>
                          <a:gd name="T123" fmla="*/ 50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79" h="592">
                            <a:moveTo>
                              <a:pt x="38" y="500"/>
                            </a:moveTo>
                            <a:lnTo>
                              <a:pt x="68" y="530"/>
                            </a:lnTo>
                            <a:lnTo>
                              <a:pt x="92" y="560"/>
                            </a:lnTo>
                            <a:lnTo>
                              <a:pt x="126" y="578"/>
                            </a:lnTo>
                            <a:lnTo>
                              <a:pt x="140" y="592"/>
                            </a:lnTo>
                            <a:lnTo>
                              <a:pt x="146" y="536"/>
                            </a:lnTo>
                            <a:lnTo>
                              <a:pt x="158" y="484"/>
                            </a:lnTo>
                            <a:lnTo>
                              <a:pt x="168" y="440"/>
                            </a:lnTo>
                            <a:lnTo>
                              <a:pt x="174" y="404"/>
                            </a:lnTo>
                            <a:lnTo>
                              <a:pt x="170" y="358"/>
                            </a:lnTo>
                            <a:lnTo>
                              <a:pt x="156" y="329"/>
                            </a:lnTo>
                            <a:lnTo>
                              <a:pt x="140" y="315"/>
                            </a:lnTo>
                            <a:lnTo>
                              <a:pt x="181" y="321"/>
                            </a:lnTo>
                            <a:lnTo>
                              <a:pt x="233" y="309"/>
                            </a:lnTo>
                            <a:lnTo>
                              <a:pt x="265" y="293"/>
                            </a:lnTo>
                            <a:lnTo>
                              <a:pt x="301" y="279"/>
                            </a:lnTo>
                            <a:lnTo>
                              <a:pt x="341" y="263"/>
                            </a:lnTo>
                            <a:lnTo>
                              <a:pt x="377" y="249"/>
                            </a:lnTo>
                            <a:lnTo>
                              <a:pt x="403" y="231"/>
                            </a:lnTo>
                            <a:lnTo>
                              <a:pt x="441" y="197"/>
                            </a:lnTo>
                            <a:lnTo>
                              <a:pt x="441" y="195"/>
                            </a:lnTo>
                            <a:lnTo>
                              <a:pt x="459" y="159"/>
                            </a:lnTo>
                            <a:lnTo>
                              <a:pt x="475" y="129"/>
                            </a:lnTo>
                            <a:lnTo>
                              <a:pt x="507" y="137"/>
                            </a:lnTo>
                            <a:lnTo>
                              <a:pt x="547" y="159"/>
                            </a:lnTo>
                            <a:lnTo>
                              <a:pt x="585" y="185"/>
                            </a:lnTo>
                            <a:lnTo>
                              <a:pt x="613" y="215"/>
                            </a:lnTo>
                            <a:lnTo>
                              <a:pt x="633" y="251"/>
                            </a:lnTo>
                            <a:lnTo>
                              <a:pt x="649" y="285"/>
                            </a:lnTo>
                            <a:lnTo>
                              <a:pt x="657" y="321"/>
                            </a:lnTo>
                            <a:lnTo>
                              <a:pt x="679" y="350"/>
                            </a:lnTo>
                            <a:lnTo>
                              <a:pt x="673" y="291"/>
                            </a:lnTo>
                            <a:lnTo>
                              <a:pt x="661" y="255"/>
                            </a:lnTo>
                            <a:lnTo>
                              <a:pt x="645" y="215"/>
                            </a:lnTo>
                            <a:lnTo>
                              <a:pt x="637" y="171"/>
                            </a:lnTo>
                            <a:lnTo>
                              <a:pt x="603" y="129"/>
                            </a:lnTo>
                            <a:lnTo>
                              <a:pt x="555" y="76"/>
                            </a:lnTo>
                            <a:lnTo>
                              <a:pt x="525" y="46"/>
                            </a:lnTo>
                            <a:lnTo>
                              <a:pt x="501" y="24"/>
                            </a:lnTo>
                            <a:lnTo>
                              <a:pt x="475" y="12"/>
                            </a:lnTo>
                            <a:lnTo>
                              <a:pt x="451" y="4"/>
                            </a:lnTo>
                            <a:lnTo>
                              <a:pt x="415" y="4"/>
                            </a:lnTo>
                            <a:lnTo>
                              <a:pt x="401" y="4"/>
                            </a:lnTo>
                            <a:lnTo>
                              <a:pt x="355" y="0"/>
                            </a:lnTo>
                            <a:lnTo>
                              <a:pt x="293" y="0"/>
                            </a:lnTo>
                            <a:lnTo>
                              <a:pt x="235" y="16"/>
                            </a:lnTo>
                            <a:lnTo>
                              <a:pt x="187" y="34"/>
                            </a:lnTo>
                            <a:lnTo>
                              <a:pt x="144" y="48"/>
                            </a:lnTo>
                            <a:lnTo>
                              <a:pt x="110" y="64"/>
                            </a:lnTo>
                            <a:lnTo>
                              <a:pt x="86" y="81"/>
                            </a:lnTo>
                            <a:lnTo>
                              <a:pt x="66" y="99"/>
                            </a:lnTo>
                            <a:lnTo>
                              <a:pt x="44" y="123"/>
                            </a:lnTo>
                            <a:lnTo>
                              <a:pt x="24" y="153"/>
                            </a:lnTo>
                            <a:lnTo>
                              <a:pt x="8" y="177"/>
                            </a:lnTo>
                            <a:lnTo>
                              <a:pt x="0" y="209"/>
                            </a:lnTo>
                            <a:lnTo>
                              <a:pt x="0" y="255"/>
                            </a:lnTo>
                            <a:lnTo>
                              <a:pt x="0" y="297"/>
                            </a:lnTo>
                            <a:lnTo>
                              <a:pt x="6" y="338"/>
                            </a:lnTo>
                            <a:lnTo>
                              <a:pt x="6" y="388"/>
                            </a:lnTo>
                            <a:lnTo>
                              <a:pt x="8" y="428"/>
                            </a:lnTo>
                            <a:lnTo>
                              <a:pt x="18" y="454"/>
                            </a:lnTo>
                            <a:lnTo>
                              <a:pt x="38" y="500"/>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01" name="Freeform 57"/>
                      <p:cNvSpPr>
                        <a:spLocks/>
                      </p:cNvSpPr>
                      <p:nvPr/>
                    </p:nvSpPr>
                    <p:spPr bwMode="auto">
                      <a:xfrm>
                        <a:off x="2624" y="2288"/>
                        <a:ext cx="207" cy="263"/>
                      </a:xfrm>
                      <a:custGeom>
                        <a:avLst/>
                        <a:gdLst>
                          <a:gd name="T0" fmla="*/ 281 w 415"/>
                          <a:gd name="T1" fmla="*/ 4 h 526"/>
                          <a:gd name="T2" fmla="*/ 327 w 415"/>
                          <a:gd name="T3" fmla="*/ 0 h 526"/>
                          <a:gd name="T4" fmla="*/ 375 w 415"/>
                          <a:gd name="T5" fmla="*/ 12 h 526"/>
                          <a:gd name="T6" fmla="*/ 403 w 415"/>
                          <a:gd name="T7" fmla="*/ 56 h 526"/>
                          <a:gd name="T8" fmla="*/ 415 w 415"/>
                          <a:gd name="T9" fmla="*/ 93 h 526"/>
                          <a:gd name="T10" fmla="*/ 395 w 415"/>
                          <a:gd name="T11" fmla="*/ 143 h 526"/>
                          <a:gd name="T12" fmla="*/ 359 w 415"/>
                          <a:gd name="T13" fmla="*/ 187 h 526"/>
                          <a:gd name="T14" fmla="*/ 317 w 415"/>
                          <a:gd name="T15" fmla="*/ 219 h 526"/>
                          <a:gd name="T16" fmla="*/ 257 w 415"/>
                          <a:gd name="T17" fmla="*/ 239 h 526"/>
                          <a:gd name="T18" fmla="*/ 209 w 415"/>
                          <a:gd name="T19" fmla="*/ 257 h 526"/>
                          <a:gd name="T20" fmla="*/ 179 w 415"/>
                          <a:gd name="T21" fmla="*/ 263 h 526"/>
                          <a:gd name="T22" fmla="*/ 201 w 415"/>
                          <a:gd name="T23" fmla="*/ 269 h 526"/>
                          <a:gd name="T24" fmla="*/ 159 w 415"/>
                          <a:gd name="T25" fmla="*/ 287 h 526"/>
                          <a:gd name="T26" fmla="*/ 102 w 415"/>
                          <a:gd name="T27" fmla="*/ 287 h 526"/>
                          <a:gd name="T28" fmla="*/ 108 w 415"/>
                          <a:gd name="T29" fmla="*/ 326 h 526"/>
                          <a:gd name="T30" fmla="*/ 116 w 415"/>
                          <a:gd name="T31" fmla="*/ 394 h 526"/>
                          <a:gd name="T32" fmla="*/ 122 w 415"/>
                          <a:gd name="T33" fmla="*/ 452 h 526"/>
                          <a:gd name="T34" fmla="*/ 102 w 415"/>
                          <a:gd name="T35" fmla="*/ 522 h 526"/>
                          <a:gd name="T36" fmla="*/ 80 w 415"/>
                          <a:gd name="T37" fmla="*/ 512 h 526"/>
                          <a:gd name="T38" fmla="*/ 12 w 415"/>
                          <a:gd name="T39" fmla="*/ 456 h 526"/>
                          <a:gd name="T40" fmla="*/ 34 w 415"/>
                          <a:gd name="T41" fmla="*/ 416 h 526"/>
                          <a:gd name="T42" fmla="*/ 30 w 415"/>
                          <a:gd name="T43" fmla="*/ 368 h 526"/>
                          <a:gd name="T44" fmla="*/ 36 w 415"/>
                          <a:gd name="T45" fmla="*/ 362 h 526"/>
                          <a:gd name="T46" fmla="*/ 40 w 415"/>
                          <a:gd name="T47" fmla="*/ 328 h 526"/>
                          <a:gd name="T48" fmla="*/ 0 w 415"/>
                          <a:gd name="T49" fmla="*/ 243 h 526"/>
                          <a:gd name="T50" fmla="*/ 6 w 415"/>
                          <a:gd name="T51" fmla="*/ 229 h 526"/>
                          <a:gd name="T52" fmla="*/ 64 w 415"/>
                          <a:gd name="T53" fmla="*/ 225 h 526"/>
                          <a:gd name="T54" fmla="*/ 76 w 415"/>
                          <a:gd name="T55" fmla="*/ 199 h 526"/>
                          <a:gd name="T56" fmla="*/ 24 w 415"/>
                          <a:gd name="T57" fmla="*/ 165 h 526"/>
                          <a:gd name="T58" fmla="*/ 104 w 415"/>
                          <a:gd name="T59" fmla="*/ 187 h 526"/>
                          <a:gd name="T60" fmla="*/ 167 w 415"/>
                          <a:gd name="T61" fmla="*/ 193 h 526"/>
                          <a:gd name="T62" fmla="*/ 213 w 415"/>
                          <a:gd name="T63" fmla="*/ 185 h 526"/>
                          <a:gd name="T64" fmla="*/ 243 w 415"/>
                          <a:gd name="T65" fmla="*/ 165 h 526"/>
                          <a:gd name="T66" fmla="*/ 177 w 415"/>
                          <a:gd name="T67" fmla="*/ 155 h 526"/>
                          <a:gd name="T68" fmla="*/ 106 w 415"/>
                          <a:gd name="T69" fmla="*/ 155 h 526"/>
                          <a:gd name="T70" fmla="*/ 100 w 415"/>
                          <a:gd name="T71" fmla="*/ 143 h 526"/>
                          <a:gd name="T72" fmla="*/ 48 w 415"/>
                          <a:gd name="T73" fmla="*/ 135 h 526"/>
                          <a:gd name="T74" fmla="*/ 66 w 415"/>
                          <a:gd name="T75" fmla="*/ 125 h 526"/>
                          <a:gd name="T76" fmla="*/ 108 w 415"/>
                          <a:gd name="T77" fmla="*/ 111 h 526"/>
                          <a:gd name="T78" fmla="*/ 96 w 415"/>
                          <a:gd name="T79" fmla="*/ 107 h 526"/>
                          <a:gd name="T80" fmla="*/ 114 w 415"/>
                          <a:gd name="T81" fmla="*/ 81 h 526"/>
                          <a:gd name="T82" fmla="*/ 132 w 415"/>
                          <a:gd name="T83" fmla="*/ 75 h 526"/>
                          <a:gd name="T84" fmla="*/ 193 w 415"/>
                          <a:gd name="T85" fmla="*/ 87 h 526"/>
                          <a:gd name="T86" fmla="*/ 239 w 415"/>
                          <a:gd name="T87" fmla="*/ 89 h 526"/>
                          <a:gd name="T88" fmla="*/ 279 w 415"/>
                          <a:gd name="T89" fmla="*/ 79 h 526"/>
                          <a:gd name="T90" fmla="*/ 305 w 415"/>
                          <a:gd name="T91" fmla="*/ 65 h 526"/>
                          <a:gd name="T92" fmla="*/ 253 w 415"/>
                          <a:gd name="T93" fmla="*/ 62 h 526"/>
                          <a:gd name="T94" fmla="*/ 267 w 415"/>
                          <a:gd name="T95" fmla="*/ 54 h 526"/>
                          <a:gd name="T96" fmla="*/ 315 w 415"/>
                          <a:gd name="T97" fmla="*/ 44 h 526"/>
                          <a:gd name="T98" fmla="*/ 305 w 415"/>
                          <a:gd name="T99" fmla="*/ 36 h 526"/>
                          <a:gd name="T100" fmla="*/ 329 w 415"/>
                          <a:gd name="T101" fmla="*/ 16 h 526"/>
                          <a:gd name="T102" fmla="*/ 275 w 415"/>
                          <a:gd name="T103" fmla="*/ 18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15" h="526">
                            <a:moveTo>
                              <a:pt x="257" y="16"/>
                            </a:moveTo>
                            <a:lnTo>
                              <a:pt x="281" y="4"/>
                            </a:lnTo>
                            <a:lnTo>
                              <a:pt x="305" y="0"/>
                            </a:lnTo>
                            <a:lnTo>
                              <a:pt x="327" y="0"/>
                            </a:lnTo>
                            <a:lnTo>
                              <a:pt x="359" y="6"/>
                            </a:lnTo>
                            <a:lnTo>
                              <a:pt x="375" y="12"/>
                            </a:lnTo>
                            <a:lnTo>
                              <a:pt x="389" y="30"/>
                            </a:lnTo>
                            <a:lnTo>
                              <a:pt x="403" y="56"/>
                            </a:lnTo>
                            <a:lnTo>
                              <a:pt x="415" y="73"/>
                            </a:lnTo>
                            <a:lnTo>
                              <a:pt x="415" y="93"/>
                            </a:lnTo>
                            <a:lnTo>
                              <a:pt x="413" y="115"/>
                            </a:lnTo>
                            <a:lnTo>
                              <a:pt x="395" y="143"/>
                            </a:lnTo>
                            <a:lnTo>
                              <a:pt x="379" y="167"/>
                            </a:lnTo>
                            <a:lnTo>
                              <a:pt x="359" y="187"/>
                            </a:lnTo>
                            <a:lnTo>
                              <a:pt x="335" y="205"/>
                            </a:lnTo>
                            <a:lnTo>
                              <a:pt x="317" y="219"/>
                            </a:lnTo>
                            <a:lnTo>
                              <a:pt x="287" y="227"/>
                            </a:lnTo>
                            <a:lnTo>
                              <a:pt x="257" y="239"/>
                            </a:lnTo>
                            <a:lnTo>
                              <a:pt x="231" y="249"/>
                            </a:lnTo>
                            <a:lnTo>
                              <a:pt x="209" y="257"/>
                            </a:lnTo>
                            <a:lnTo>
                              <a:pt x="191" y="257"/>
                            </a:lnTo>
                            <a:lnTo>
                              <a:pt x="179" y="263"/>
                            </a:lnTo>
                            <a:lnTo>
                              <a:pt x="173" y="269"/>
                            </a:lnTo>
                            <a:lnTo>
                              <a:pt x="201" y="269"/>
                            </a:lnTo>
                            <a:lnTo>
                              <a:pt x="183" y="279"/>
                            </a:lnTo>
                            <a:lnTo>
                              <a:pt x="159" y="287"/>
                            </a:lnTo>
                            <a:lnTo>
                              <a:pt x="126" y="287"/>
                            </a:lnTo>
                            <a:lnTo>
                              <a:pt x="102" y="287"/>
                            </a:lnTo>
                            <a:lnTo>
                              <a:pt x="94" y="293"/>
                            </a:lnTo>
                            <a:lnTo>
                              <a:pt x="108" y="326"/>
                            </a:lnTo>
                            <a:lnTo>
                              <a:pt x="116" y="362"/>
                            </a:lnTo>
                            <a:lnTo>
                              <a:pt x="116" y="394"/>
                            </a:lnTo>
                            <a:lnTo>
                              <a:pt x="116" y="428"/>
                            </a:lnTo>
                            <a:lnTo>
                              <a:pt x="122" y="452"/>
                            </a:lnTo>
                            <a:lnTo>
                              <a:pt x="114" y="484"/>
                            </a:lnTo>
                            <a:lnTo>
                              <a:pt x="102" y="522"/>
                            </a:lnTo>
                            <a:lnTo>
                              <a:pt x="90" y="526"/>
                            </a:lnTo>
                            <a:lnTo>
                              <a:pt x="80" y="512"/>
                            </a:lnTo>
                            <a:lnTo>
                              <a:pt x="46" y="476"/>
                            </a:lnTo>
                            <a:lnTo>
                              <a:pt x="12" y="456"/>
                            </a:lnTo>
                            <a:lnTo>
                              <a:pt x="50" y="456"/>
                            </a:lnTo>
                            <a:lnTo>
                              <a:pt x="34" y="416"/>
                            </a:lnTo>
                            <a:lnTo>
                              <a:pt x="14" y="398"/>
                            </a:lnTo>
                            <a:lnTo>
                              <a:pt x="30" y="368"/>
                            </a:lnTo>
                            <a:lnTo>
                              <a:pt x="20" y="358"/>
                            </a:lnTo>
                            <a:lnTo>
                              <a:pt x="36" y="362"/>
                            </a:lnTo>
                            <a:lnTo>
                              <a:pt x="18" y="326"/>
                            </a:lnTo>
                            <a:lnTo>
                              <a:pt x="40" y="328"/>
                            </a:lnTo>
                            <a:lnTo>
                              <a:pt x="4" y="283"/>
                            </a:lnTo>
                            <a:lnTo>
                              <a:pt x="0" y="243"/>
                            </a:lnTo>
                            <a:lnTo>
                              <a:pt x="18" y="257"/>
                            </a:lnTo>
                            <a:lnTo>
                              <a:pt x="6" y="229"/>
                            </a:lnTo>
                            <a:lnTo>
                              <a:pt x="48" y="233"/>
                            </a:lnTo>
                            <a:lnTo>
                              <a:pt x="64" y="225"/>
                            </a:lnTo>
                            <a:lnTo>
                              <a:pt x="46" y="203"/>
                            </a:lnTo>
                            <a:lnTo>
                              <a:pt x="76" y="199"/>
                            </a:lnTo>
                            <a:lnTo>
                              <a:pt x="48" y="183"/>
                            </a:lnTo>
                            <a:lnTo>
                              <a:pt x="24" y="165"/>
                            </a:lnTo>
                            <a:lnTo>
                              <a:pt x="72" y="179"/>
                            </a:lnTo>
                            <a:lnTo>
                              <a:pt x="104" y="187"/>
                            </a:lnTo>
                            <a:lnTo>
                              <a:pt x="132" y="189"/>
                            </a:lnTo>
                            <a:lnTo>
                              <a:pt x="167" y="193"/>
                            </a:lnTo>
                            <a:lnTo>
                              <a:pt x="201" y="191"/>
                            </a:lnTo>
                            <a:lnTo>
                              <a:pt x="213" y="185"/>
                            </a:lnTo>
                            <a:lnTo>
                              <a:pt x="203" y="171"/>
                            </a:lnTo>
                            <a:lnTo>
                              <a:pt x="243" y="165"/>
                            </a:lnTo>
                            <a:lnTo>
                              <a:pt x="209" y="159"/>
                            </a:lnTo>
                            <a:lnTo>
                              <a:pt x="177" y="155"/>
                            </a:lnTo>
                            <a:lnTo>
                              <a:pt x="142" y="155"/>
                            </a:lnTo>
                            <a:lnTo>
                              <a:pt x="106" y="155"/>
                            </a:lnTo>
                            <a:lnTo>
                              <a:pt x="132" y="135"/>
                            </a:lnTo>
                            <a:lnTo>
                              <a:pt x="100" y="143"/>
                            </a:lnTo>
                            <a:lnTo>
                              <a:pt x="72" y="139"/>
                            </a:lnTo>
                            <a:lnTo>
                              <a:pt x="48" y="135"/>
                            </a:lnTo>
                            <a:lnTo>
                              <a:pt x="34" y="133"/>
                            </a:lnTo>
                            <a:lnTo>
                              <a:pt x="66" y="125"/>
                            </a:lnTo>
                            <a:lnTo>
                              <a:pt x="90" y="119"/>
                            </a:lnTo>
                            <a:lnTo>
                              <a:pt x="108" y="111"/>
                            </a:lnTo>
                            <a:lnTo>
                              <a:pt x="118" y="107"/>
                            </a:lnTo>
                            <a:lnTo>
                              <a:pt x="96" y="107"/>
                            </a:lnTo>
                            <a:lnTo>
                              <a:pt x="136" y="87"/>
                            </a:lnTo>
                            <a:lnTo>
                              <a:pt x="114" y="81"/>
                            </a:lnTo>
                            <a:lnTo>
                              <a:pt x="96" y="81"/>
                            </a:lnTo>
                            <a:lnTo>
                              <a:pt x="132" y="75"/>
                            </a:lnTo>
                            <a:lnTo>
                              <a:pt x="173" y="79"/>
                            </a:lnTo>
                            <a:lnTo>
                              <a:pt x="193" y="87"/>
                            </a:lnTo>
                            <a:lnTo>
                              <a:pt x="217" y="89"/>
                            </a:lnTo>
                            <a:lnTo>
                              <a:pt x="239" y="89"/>
                            </a:lnTo>
                            <a:lnTo>
                              <a:pt x="263" y="87"/>
                            </a:lnTo>
                            <a:lnTo>
                              <a:pt x="279" y="79"/>
                            </a:lnTo>
                            <a:lnTo>
                              <a:pt x="295" y="71"/>
                            </a:lnTo>
                            <a:lnTo>
                              <a:pt x="305" y="65"/>
                            </a:lnTo>
                            <a:lnTo>
                              <a:pt x="281" y="65"/>
                            </a:lnTo>
                            <a:lnTo>
                              <a:pt x="253" y="62"/>
                            </a:lnTo>
                            <a:lnTo>
                              <a:pt x="215" y="60"/>
                            </a:lnTo>
                            <a:lnTo>
                              <a:pt x="267" y="54"/>
                            </a:lnTo>
                            <a:lnTo>
                              <a:pt x="295" y="48"/>
                            </a:lnTo>
                            <a:lnTo>
                              <a:pt x="315" y="44"/>
                            </a:lnTo>
                            <a:lnTo>
                              <a:pt x="329" y="34"/>
                            </a:lnTo>
                            <a:lnTo>
                              <a:pt x="305" y="36"/>
                            </a:lnTo>
                            <a:lnTo>
                              <a:pt x="317" y="20"/>
                            </a:lnTo>
                            <a:lnTo>
                              <a:pt x="329" y="16"/>
                            </a:lnTo>
                            <a:lnTo>
                              <a:pt x="299" y="16"/>
                            </a:lnTo>
                            <a:lnTo>
                              <a:pt x="275" y="18"/>
                            </a:lnTo>
                            <a:lnTo>
                              <a:pt x="257" y="16"/>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4602" name="Freeform 58"/>
                    <p:cNvSpPr>
                      <a:spLocks/>
                    </p:cNvSpPr>
                    <p:nvPr/>
                  </p:nvSpPr>
                  <p:spPr bwMode="auto">
                    <a:xfrm>
                      <a:off x="2834" y="2286"/>
                      <a:ext cx="58" cy="68"/>
                    </a:xfrm>
                    <a:custGeom>
                      <a:avLst/>
                      <a:gdLst>
                        <a:gd name="T0" fmla="*/ 0 w 116"/>
                        <a:gd name="T1" fmla="*/ 0 h 135"/>
                        <a:gd name="T2" fmla="*/ 24 w 116"/>
                        <a:gd name="T3" fmla="*/ 28 h 135"/>
                        <a:gd name="T4" fmla="*/ 38 w 116"/>
                        <a:gd name="T5" fmla="*/ 38 h 135"/>
                        <a:gd name="T6" fmla="*/ 54 w 116"/>
                        <a:gd name="T7" fmla="*/ 52 h 135"/>
                        <a:gd name="T8" fmla="*/ 72 w 116"/>
                        <a:gd name="T9" fmla="*/ 60 h 135"/>
                        <a:gd name="T10" fmla="*/ 94 w 116"/>
                        <a:gd name="T11" fmla="*/ 69 h 135"/>
                        <a:gd name="T12" fmla="*/ 66 w 116"/>
                        <a:gd name="T13" fmla="*/ 64 h 135"/>
                        <a:gd name="T14" fmla="*/ 46 w 116"/>
                        <a:gd name="T15" fmla="*/ 58 h 135"/>
                        <a:gd name="T16" fmla="*/ 38 w 116"/>
                        <a:gd name="T17" fmla="*/ 62 h 135"/>
                        <a:gd name="T18" fmla="*/ 52 w 116"/>
                        <a:gd name="T19" fmla="*/ 79 h 135"/>
                        <a:gd name="T20" fmla="*/ 62 w 116"/>
                        <a:gd name="T21" fmla="*/ 99 h 135"/>
                        <a:gd name="T22" fmla="*/ 86 w 116"/>
                        <a:gd name="T23" fmla="*/ 113 h 135"/>
                        <a:gd name="T24" fmla="*/ 116 w 116"/>
                        <a:gd name="T25" fmla="*/ 135 h 135"/>
                        <a:gd name="T26" fmla="*/ 76 w 116"/>
                        <a:gd name="T27" fmla="*/ 115 h 135"/>
                        <a:gd name="T28" fmla="*/ 54 w 116"/>
                        <a:gd name="T29" fmla="*/ 103 h 135"/>
                        <a:gd name="T30" fmla="*/ 32 w 116"/>
                        <a:gd name="T31" fmla="*/ 95 h 135"/>
                        <a:gd name="T32" fmla="*/ 18 w 116"/>
                        <a:gd name="T33" fmla="*/ 77 h 135"/>
                        <a:gd name="T34" fmla="*/ 18 w 116"/>
                        <a:gd name="T35" fmla="*/ 54 h 135"/>
                        <a:gd name="T36" fmla="*/ 6 w 116"/>
                        <a:gd name="T37" fmla="*/ 32 h 135"/>
                        <a:gd name="T38" fmla="*/ 0 w 116"/>
                        <a:gd name="T3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35">
                          <a:moveTo>
                            <a:pt x="0" y="0"/>
                          </a:moveTo>
                          <a:lnTo>
                            <a:pt x="24" y="28"/>
                          </a:lnTo>
                          <a:lnTo>
                            <a:pt x="38" y="38"/>
                          </a:lnTo>
                          <a:lnTo>
                            <a:pt x="54" y="52"/>
                          </a:lnTo>
                          <a:lnTo>
                            <a:pt x="72" y="60"/>
                          </a:lnTo>
                          <a:lnTo>
                            <a:pt x="94" y="69"/>
                          </a:lnTo>
                          <a:lnTo>
                            <a:pt x="66" y="64"/>
                          </a:lnTo>
                          <a:lnTo>
                            <a:pt x="46" y="58"/>
                          </a:lnTo>
                          <a:lnTo>
                            <a:pt x="38" y="62"/>
                          </a:lnTo>
                          <a:lnTo>
                            <a:pt x="52" y="79"/>
                          </a:lnTo>
                          <a:lnTo>
                            <a:pt x="62" y="99"/>
                          </a:lnTo>
                          <a:lnTo>
                            <a:pt x="86" y="113"/>
                          </a:lnTo>
                          <a:lnTo>
                            <a:pt x="116" y="135"/>
                          </a:lnTo>
                          <a:lnTo>
                            <a:pt x="76" y="115"/>
                          </a:lnTo>
                          <a:lnTo>
                            <a:pt x="54" y="103"/>
                          </a:lnTo>
                          <a:lnTo>
                            <a:pt x="32" y="95"/>
                          </a:lnTo>
                          <a:lnTo>
                            <a:pt x="18" y="77"/>
                          </a:lnTo>
                          <a:lnTo>
                            <a:pt x="18" y="54"/>
                          </a:lnTo>
                          <a:lnTo>
                            <a:pt x="6" y="32"/>
                          </a:lnTo>
                          <a:lnTo>
                            <a:pt x="0"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grpSp>
        <p:sp>
          <p:nvSpPr>
            <p:cNvPr id="364603" name="Freeform 59"/>
            <p:cNvSpPr>
              <a:spLocks/>
            </p:cNvSpPr>
            <p:nvPr/>
          </p:nvSpPr>
          <p:spPr bwMode="auto">
            <a:xfrm>
              <a:off x="1000" y="3290"/>
              <a:ext cx="3658" cy="649"/>
            </a:xfrm>
            <a:custGeom>
              <a:avLst/>
              <a:gdLst>
                <a:gd name="T0" fmla="*/ 926 w 7316"/>
                <a:gd name="T1" fmla="*/ 0 h 1299"/>
                <a:gd name="T2" fmla="*/ 0 w 7316"/>
                <a:gd name="T3" fmla="*/ 1299 h 1299"/>
                <a:gd name="T4" fmla="*/ 7316 w 7316"/>
                <a:gd name="T5" fmla="*/ 1299 h 1299"/>
                <a:gd name="T6" fmla="*/ 6655 w 7316"/>
                <a:gd name="T7" fmla="*/ 0 h 1299"/>
                <a:gd name="T8" fmla="*/ 926 w 7316"/>
                <a:gd name="T9" fmla="*/ 0 h 1299"/>
              </a:gdLst>
              <a:ahLst/>
              <a:cxnLst>
                <a:cxn ang="0">
                  <a:pos x="T0" y="T1"/>
                </a:cxn>
                <a:cxn ang="0">
                  <a:pos x="T2" y="T3"/>
                </a:cxn>
                <a:cxn ang="0">
                  <a:pos x="T4" y="T5"/>
                </a:cxn>
                <a:cxn ang="0">
                  <a:pos x="T6" y="T7"/>
                </a:cxn>
                <a:cxn ang="0">
                  <a:pos x="T8" y="T9"/>
                </a:cxn>
              </a:cxnLst>
              <a:rect l="0" t="0" r="r" b="b"/>
              <a:pathLst>
                <a:path w="7316" h="1299">
                  <a:moveTo>
                    <a:pt x="926" y="0"/>
                  </a:moveTo>
                  <a:lnTo>
                    <a:pt x="0" y="1299"/>
                  </a:lnTo>
                  <a:lnTo>
                    <a:pt x="7316" y="1299"/>
                  </a:lnTo>
                  <a:lnTo>
                    <a:pt x="6655" y="0"/>
                  </a:lnTo>
                  <a:lnTo>
                    <a:pt x="926" y="0"/>
                  </a:lnTo>
                  <a:close/>
                </a:path>
              </a:pathLst>
            </a:custGeom>
            <a:solidFill>
              <a:srgbClr val="3F1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4604" name="Group 60"/>
            <p:cNvGrpSpPr>
              <a:grpSpLocks/>
            </p:cNvGrpSpPr>
            <p:nvPr/>
          </p:nvGrpSpPr>
          <p:grpSpPr bwMode="auto">
            <a:xfrm>
              <a:off x="2283" y="3133"/>
              <a:ext cx="176" cy="181"/>
              <a:chOff x="2283" y="3133"/>
              <a:chExt cx="176" cy="181"/>
            </a:xfrm>
          </p:grpSpPr>
          <p:sp>
            <p:nvSpPr>
              <p:cNvPr id="364605" name="Freeform 61"/>
              <p:cNvSpPr>
                <a:spLocks/>
              </p:cNvSpPr>
              <p:nvPr/>
            </p:nvSpPr>
            <p:spPr bwMode="auto">
              <a:xfrm>
                <a:off x="2283" y="3133"/>
                <a:ext cx="175" cy="181"/>
              </a:xfrm>
              <a:custGeom>
                <a:avLst/>
                <a:gdLst>
                  <a:gd name="T0" fmla="*/ 58 w 351"/>
                  <a:gd name="T1" fmla="*/ 56 h 363"/>
                  <a:gd name="T2" fmla="*/ 110 w 351"/>
                  <a:gd name="T3" fmla="*/ 8 h 363"/>
                  <a:gd name="T4" fmla="*/ 140 w 351"/>
                  <a:gd name="T5" fmla="*/ 0 h 363"/>
                  <a:gd name="T6" fmla="*/ 202 w 351"/>
                  <a:gd name="T7" fmla="*/ 8 h 363"/>
                  <a:gd name="T8" fmla="*/ 266 w 351"/>
                  <a:gd name="T9" fmla="*/ 18 h 363"/>
                  <a:gd name="T10" fmla="*/ 308 w 351"/>
                  <a:gd name="T11" fmla="*/ 28 h 363"/>
                  <a:gd name="T12" fmla="*/ 321 w 351"/>
                  <a:gd name="T13" fmla="*/ 38 h 363"/>
                  <a:gd name="T14" fmla="*/ 329 w 351"/>
                  <a:gd name="T15" fmla="*/ 60 h 363"/>
                  <a:gd name="T16" fmla="*/ 331 w 351"/>
                  <a:gd name="T17" fmla="*/ 74 h 363"/>
                  <a:gd name="T18" fmla="*/ 321 w 351"/>
                  <a:gd name="T19" fmla="*/ 88 h 363"/>
                  <a:gd name="T20" fmla="*/ 333 w 351"/>
                  <a:gd name="T21" fmla="*/ 102 h 363"/>
                  <a:gd name="T22" fmla="*/ 339 w 351"/>
                  <a:gd name="T23" fmla="*/ 122 h 363"/>
                  <a:gd name="T24" fmla="*/ 335 w 351"/>
                  <a:gd name="T25" fmla="*/ 134 h 363"/>
                  <a:gd name="T26" fmla="*/ 345 w 351"/>
                  <a:gd name="T27" fmla="*/ 148 h 363"/>
                  <a:gd name="T28" fmla="*/ 349 w 351"/>
                  <a:gd name="T29" fmla="*/ 164 h 363"/>
                  <a:gd name="T30" fmla="*/ 347 w 351"/>
                  <a:gd name="T31" fmla="*/ 182 h 363"/>
                  <a:gd name="T32" fmla="*/ 335 w 351"/>
                  <a:gd name="T33" fmla="*/ 201 h 363"/>
                  <a:gd name="T34" fmla="*/ 345 w 351"/>
                  <a:gd name="T35" fmla="*/ 221 h 363"/>
                  <a:gd name="T36" fmla="*/ 351 w 351"/>
                  <a:gd name="T37" fmla="*/ 245 h 363"/>
                  <a:gd name="T38" fmla="*/ 343 w 351"/>
                  <a:gd name="T39" fmla="*/ 269 h 363"/>
                  <a:gd name="T40" fmla="*/ 329 w 351"/>
                  <a:gd name="T41" fmla="*/ 281 h 363"/>
                  <a:gd name="T42" fmla="*/ 329 w 351"/>
                  <a:gd name="T43" fmla="*/ 321 h 363"/>
                  <a:gd name="T44" fmla="*/ 315 w 351"/>
                  <a:gd name="T45" fmla="*/ 343 h 363"/>
                  <a:gd name="T46" fmla="*/ 286 w 351"/>
                  <a:gd name="T47" fmla="*/ 353 h 363"/>
                  <a:gd name="T48" fmla="*/ 156 w 351"/>
                  <a:gd name="T49" fmla="*/ 363 h 363"/>
                  <a:gd name="T50" fmla="*/ 92 w 351"/>
                  <a:gd name="T51" fmla="*/ 339 h 363"/>
                  <a:gd name="T52" fmla="*/ 14 w 351"/>
                  <a:gd name="T53" fmla="*/ 251 h 363"/>
                  <a:gd name="T54" fmla="*/ 2 w 351"/>
                  <a:gd name="T55" fmla="*/ 213 h 363"/>
                  <a:gd name="T56" fmla="*/ 0 w 351"/>
                  <a:gd name="T57" fmla="*/ 184 h 363"/>
                  <a:gd name="T58" fmla="*/ 4 w 351"/>
                  <a:gd name="T59" fmla="*/ 156 h 363"/>
                  <a:gd name="T60" fmla="*/ 16 w 351"/>
                  <a:gd name="T61" fmla="*/ 112 h 363"/>
                  <a:gd name="T62" fmla="*/ 30 w 351"/>
                  <a:gd name="T63" fmla="*/ 90 h 363"/>
                  <a:gd name="T64" fmla="*/ 58 w 351"/>
                  <a:gd name="T65" fmla="*/ 56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1" h="363">
                    <a:moveTo>
                      <a:pt x="58" y="56"/>
                    </a:moveTo>
                    <a:lnTo>
                      <a:pt x="110" y="8"/>
                    </a:lnTo>
                    <a:lnTo>
                      <a:pt x="140" y="0"/>
                    </a:lnTo>
                    <a:lnTo>
                      <a:pt x="202" y="8"/>
                    </a:lnTo>
                    <a:lnTo>
                      <a:pt x="266" y="18"/>
                    </a:lnTo>
                    <a:lnTo>
                      <a:pt x="308" y="28"/>
                    </a:lnTo>
                    <a:lnTo>
                      <a:pt x="321" y="38"/>
                    </a:lnTo>
                    <a:lnTo>
                      <a:pt x="329" y="60"/>
                    </a:lnTo>
                    <a:lnTo>
                      <a:pt x="331" y="74"/>
                    </a:lnTo>
                    <a:lnTo>
                      <a:pt x="321" y="88"/>
                    </a:lnTo>
                    <a:lnTo>
                      <a:pt x="333" y="102"/>
                    </a:lnTo>
                    <a:lnTo>
                      <a:pt x="339" y="122"/>
                    </a:lnTo>
                    <a:lnTo>
                      <a:pt x="335" y="134"/>
                    </a:lnTo>
                    <a:lnTo>
                      <a:pt x="345" y="148"/>
                    </a:lnTo>
                    <a:lnTo>
                      <a:pt x="349" y="164"/>
                    </a:lnTo>
                    <a:lnTo>
                      <a:pt x="347" y="182"/>
                    </a:lnTo>
                    <a:lnTo>
                      <a:pt x="335" y="201"/>
                    </a:lnTo>
                    <a:lnTo>
                      <a:pt x="345" y="221"/>
                    </a:lnTo>
                    <a:lnTo>
                      <a:pt x="351" y="245"/>
                    </a:lnTo>
                    <a:lnTo>
                      <a:pt x="343" y="269"/>
                    </a:lnTo>
                    <a:lnTo>
                      <a:pt x="329" y="281"/>
                    </a:lnTo>
                    <a:lnTo>
                      <a:pt x="329" y="321"/>
                    </a:lnTo>
                    <a:lnTo>
                      <a:pt x="315" y="343"/>
                    </a:lnTo>
                    <a:lnTo>
                      <a:pt x="286" y="353"/>
                    </a:lnTo>
                    <a:lnTo>
                      <a:pt x="156" y="363"/>
                    </a:lnTo>
                    <a:lnTo>
                      <a:pt x="92" y="339"/>
                    </a:lnTo>
                    <a:lnTo>
                      <a:pt x="14" y="251"/>
                    </a:lnTo>
                    <a:lnTo>
                      <a:pt x="2" y="213"/>
                    </a:lnTo>
                    <a:lnTo>
                      <a:pt x="0" y="184"/>
                    </a:lnTo>
                    <a:lnTo>
                      <a:pt x="4" y="156"/>
                    </a:lnTo>
                    <a:lnTo>
                      <a:pt x="16" y="112"/>
                    </a:lnTo>
                    <a:lnTo>
                      <a:pt x="30" y="90"/>
                    </a:lnTo>
                    <a:lnTo>
                      <a:pt x="58" y="56"/>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4606" name="Group 62"/>
              <p:cNvGrpSpPr>
                <a:grpSpLocks/>
              </p:cNvGrpSpPr>
              <p:nvPr/>
            </p:nvGrpSpPr>
            <p:grpSpPr bwMode="auto">
              <a:xfrm>
                <a:off x="2326" y="3156"/>
                <a:ext cx="133" cy="158"/>
                <a:chOff x="2326" y="3156"/>
                <a:chExt cx="133" cy="158"/>
              </a:xfrm>
            </p:grpSpPr>
            <p:sp>
              <p:nvSpPr>
                <p:cNvPr id="364607" name="Freeform 63"/>
                <p:cNvSpPr>
                  <a:spLocks/>
                </p:cNvSpPr>
                <p:nvPr/>
              </p:nvSpPr>
              <p:spPr bwMode="auto">
                <a:xfrm>
                  <a:off x="2326" y="3193"/>
                  <a:ext cx="133" cy="121"/>
                </a:xfrm>
                <a:custGeom>
                  <a:avLst/>
                  <a:gdLst>
                    <a:gd name="T0" fmla="*/ 110 w 265"/>
                    <a:gd name="T1" fmla="*/ 36 h 243"/>
                    <a:gd name="T2" fmla="*/ 128 w 265"/>
                    <a:gd name="T3" fmla="*/ 0 h 243"/>
                    <a:gd name="T4" fmla="*/ 152 w 265"/>
                    <a:gd name="T5" fmla="*/ 30 h 243"/>
                    <a:gd name="T6" fmla="*/ 194 w 265"/>
                    <a:gd name="T7" fmla="*/ 30 h 243"/>
                    <a:gd name="T8" fmla="*/ 231 w 265"/>
                    <a:gd name="T9" fmla="*/ 14 h 243"/>
                    <a:gd name="T10" fmla="*/ 253 w 265"/>
                    <a:gd name="T11" fmla="*/ 2 h 243"/>
                    <a:gd name="T12" fmla="*/ 259 w 265"/>
                    <a:gd name="T13" fmla="*/ 28 h 243"/>
                    <a:gd name="T14" fmla="*/ 261 w 265"/>
                    <a:gd name="T15" fmla="*/ 62 h 243"/>
                    <a:gd name="T16" fmla="*/ 259 w 265"/>
                    <a:gd name="T17" fmla="*/ 101 h 243"/>
                    <a:gd name="T18" fmla="*/ 257 w 265"/>
                    <a:gd name="T19" fmla="*/ 149 h 243"/>
                    <a:gd name="T20" fmla="*/ 243 w 265"/>
                    <a:gd name="T21" fmla="*/ 201 h 243"/>
                    <a:gd name="T22" fmla="*/ 200 w 265"/>
                    <a:gd name="T23" fmla="*/ 233 h 243"/>
                    <a:gd name="T24" fmla="*/ 6 w 265"/>
                    <a:gd name="T25" fmla="*/ 219 h 243"/>
                    <a:gd name="T26" fmla="*/ 78 w 265"/>
                    <a:gd name="T27" fmla="*/ 237 h 243"/>
                    <a:gd name="T28" fmla="*/ 124 w 265"/>
                    <a:gd name="T29" fmla="*/ 229 h 243"/>
                    <a:gd name="T30" fmla="*/ 132 w 265"/>
                    <a:gd name="T31" fmla="*/ 235 h 243"/>
                    <a:gd name="T32" fmla="*/ 202 w 265"/>
                    <a:gd name="T33" fmla="*/ 229 h 243"/>
                    <a:gd name="T34" fmla="*/ 229 w 265"/>
                    <a:gd name="T35" fmla="*/ 203 h 243"/>
                    <a:gd name="T36" fmla="*/ 239 w 265"/>
                    <a:gd name="T37" fmla="*/ 169 h 243"/>
                    <a:gd name="T38" fmla="*/ 194 w 265"/>
                    <a:gd name="T39" fmla="*/ 179 h 243"/>
                    <a:gd name="T40" fmla="*/ 136 w 265"/>
                    <a:gd name="T41" fmla="*/ 183 h 243"/>
                    <a:gd name="T42" fmla="*/ 90 w 265"/>
                    <a:gd name="T43" fmla="*/ 179 h 243"/>
                    <a:gd name="T44" fmla="*/ 34 w 265"/>
                    <a:gd name="T45" fmla="*/ 161 h 243"/>
                    <a:gd name="T46" fmla="*/ 42 w 265"/>
                    <a:gd name="T47" fmla="*/ 159 h 243"/>
                    <a:gd name="T48" fmla="*/ 84 w 265"/>
                    <a:gd name="T49" fmla="*/ 165 h 243"/>
                    <a:gd name="T50" fmla="*/ 136 w 265"/>
                    <a:gd name="T51" fmla="*/ 171 h 243"/>
                    <a:gd name="T52" fmla="*/ 174 w 265"/>
                    <a:gd name="T53" fmla="*/ 153 h 243"/>
                    <a:gd name="T54" fmla="*/ 190 w 265"/>
                    <a:gd name="T55" fmla="*/ 167 h 243"/>
                    <a:gd name="T56" fmla="*/ 229 w 265"/>
                    <a:gd name="T57" fmla="*/ 163 h 243"/>
                    <a:gd name="T58" fmla="*/ 243 w 265"/>
                    <a:gd name="T59" fmla="*/ 147 h 243"/>
                    <a:gd name="T60" fmla="*/ 253 w 265"/>
                    <a:gd name="T61" fmla="*/ 125 h 243"/>
                    <a:gd name="T62" fmla="*/ 247 w 265"/>
                    <a:gd name="T63" fmla="*/ 103 h 243"/>
                    <a:gd name="T64" fmla="*/ 210 w 265"/>
                    <a:gd name="T65" fmla="*/ 109 h 243"/>
                    <a:gd name="T66" fmla="*/ 160 w 265"/>
                    <a:gd name="T67" fmla="*/ 121 h 243"/>
                    <a:gd name="T68" fmla="*/ 106 w 265"/>
                    <a:gd name="T69" fmla="*/ 125 h 243"/>
                    <a:gd name="T70" fmla="*/ 46 w 265"/>
                    <a:gd name="T71" fmla="*/ 117 h 243"/>
                    <a:gd name="T72" fmla="*/ 0 w 265"/>
                    <a:gd name="T73" fmla="*/ 91 h 243"/>
                    <a:gd name="T74" fmla="*/ 60 w 265"/>
                    <a:gd name="T75" fmla="*/ 111 h 243"/>
                    <a:gd name="T76" fmla="*/ 108 w 265"/>
                    <a:gd name="T77" fmla="*/ 115 h 243"/>
                    <a:gd name="T78" fmla="*/ 144 w 265"/>
                    <a:gd name="T79" fmla="*/ 107 h 243"/>
                    <a:gd name="T80" fmla="*/ 174 w 265"/>
                    <a:gd name="T81" fmla="*/ 83 h 243"/>
                    <a:gd name="T82" fmla="*/ 172 w 265"/>
                    <a:gd name="T83" fmla="*/ 107 h 243"/>
                    <a:gd name="T84" fmla="*/ 202 w 265"/>
                    <a:gd name="T85" fmla="*/ 101 h 243"/>
                    <a:gd name="T86" fmla="*/ 239 w 265"/>
                    <a:gd name="T87" fmla="*/ 81 h 243"/>
                    <a:gd name="T88" fmla="*/ 255 w 265"/>
                    <a:gd name="T89" fmla="*/ 54 h 243"/>
                    <a:gd name="T90" fmla="*/ 251 w 265"/>
                    <a:gd name="T91" fmla="*/ 18 h 243"/>
                    <a:gd name="T92" fmla="*/ 210 w 265"/>
                    <a:gd name="T93" fmla="*/ 36 h 243"/>
                    <a:gd name="T94" fmla="*/ 138 w 265"/>
                    <a:gd name="T95" fmla="*/ 48 h 243"/>
                    <a:gd name="T96" fmla="*/ 66 w 265"/>
                    <a:gd name="T97" fmla="*/ 40 h 243"/>
                    <a:gd name="T98" fmla="*/ 78 w 265"/>
                    <a:gd name="T99" fmla="*/ 3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5" h="243">
                      <a:moveTo>
                        <a:pt x="78" y="34"/>
                      </a:moveTo>
                      <a:lnTo>
                        <a:pt x="110" y="36"/>
                      </a:lnTo>
                      <a:lnTo>
                        <a:pt x="130" y="36"/>
                      </a:lnTo>
                      <a:lnTo>
                        <a:pt x="128" y="0"/>
                      </a:lnTo>
                      <a:lnTo>
                        <a:pt x="142" y="20"/>
                      </a:lnTo>
                      <a:lnTo>
                        <a:pt x="152" y="30"/>
                      </a:lnTo>
                      <a:lnTo>
                        <a:pt x="166" y="34"/>
                      </a:lnTo>
                      <a:lnTo>
                        <a:pt x="194" y="30"/>
                      </a:lnTo>
                      <a:lnTo>
                        <a:pt x="214" y="22"/>
                      </a:lnTo>
                      <a:lnTo>
                        <a:pt x="231" y="14"/>
                      </a:lnTo>
                      <a:lnTo>
                        <a:pt x="247" y="10"/>
                      </a:lnTo>
                      <a:lnTo>
                        <a:pt x="253" y="2"/>
                      </a:lnTo>
                      <a:lnTo>
                        <a:pt x="249" y="14"/>
                      </a:lnTo>
                      <a:lnTo>
                        <a:pt x="259" y="28"/>
                      </a:lnTo>
                      <a:lnTo>
                        <a:pt x="263" y="44"/>
                      </a:lnTo>
                      <a:lnTo>
                        <a:pt x="261" y="62"/>
                      </a:lnTo>
                      <a:lnTo>
                        <a:pt x="249" y="81"/>
                      </a:lnTo>
                      <a:lnTo>
                        <a:pt x="259" y="101"/>
                      </a:lnTo>
                      <a:lnTo>
                        <a:pt x="265" y="125"/>
                      </a:lnTo>
                      <a:lnTo>
                        <a:pt x="257" y="149"/>
                      </a:lnTo>
                      <a:lnTo>
                        <a:pt x="243" y="161"/>
                      </a:lnTo>
                      <a:lnTo>
                        <a:pt x="243" y="201"/>
                      </a:lnTo>
                      <a:lnTo>
                        <a:pt x="229" y="223"/>
                      </a:lnTo>
                      <a:lnTo>
                        <a:pt x="200" y="233"/>
                      </a:lnTo>
                      <a:lnTo>
                        <a:pt x="70" y="243"/>
                      </a:lnTo>
                      <a:lnTo>
                        <a:pt x="6" y="219"/>
                      </a:lnTo>
                      <a:lnTo>
                        <a:pt x="44" y="231"/>
                      </a:lnTo>
                      <a:lnTo>
                        <a:pt x="78" y="237"/>
                      </a:lnTo>
                      <a:lnTo>
                        <a:pt x="104" y="235"/>
                      </a:lnTo>
                      <a:lnTo>
                        <a:pt x="124" y="229"/>
                      </a:lnTo>
                      <a:lnTo>
                        <a:pt x="132" y="209"/>
                      </a:lnTo>
                      <a:lnTo>
                        <a:pt x="132" y="235"/>
                      </a:lnTo>
                      <a:lnTo>
                        <a:pt x="162" y="231"/>
                      </a:lnTo>
                      <a:lnTo>
                        <a:pt x="202" y="229"/>
                      </a:lnTo>
                      <a:lnTo>
                        <a:pt x="221" y="219"/>
                      </a:lnTo>
                      <a:lnTo>
                        <a:pt x="229" y="203"/>
                      </a:lnTo>
                      <a:lnTo>
                        <a:pt x="237" y="183"/>
                      </a:lnTo>
                      <a:lnTo>
                        <a:pt x="239" y="169"/>
                      </a:lnTo>
                      <a:lnTo>
                        <a:pt x="218" y="173"/>
                      </a:lnTo>
                      <a:lnTo>
                        <a:pt x="194" y="179"/>
                      </a:lnTo>
                      <a:lnTo>
                        <a:pt x="166" y="181"/>
                      </a:lnTo>
                      <a:lnTo>
                        <a:pt x="136" y="183"/>
                      </a:lnTo>
                      <a:lnTo>
                        <a:pt x="114" y="181"/>
                      </a:lnTo>
                      <a:lnTo>
                        <a:pt x="90" y="179"/>
                      </a:lnTo>
                      <a:lnTo>
                        <a:pt x="64" y="171"/>
                      </a:lnTo>
                      <a:lnTo>
                        <a:pt x="34" y="161"/>
                      </a:lnTo>
                      <a:lnTo>
                        <a:pt x="16" y="145"/>
                      </a:lnTo>
                      <a:lnTo>
                        <a:pt x="42" y="159"/>
                      </a:lnTo>
                      <a:lnTo>
                        <a:pt x="60" y="161"/>
                      </a:lnTo>
                      <a:lnTo>
                        <a:pt x="84" y="165"/>
                      </a:lnTo>
                      <a:lnTo>
                        <a:pt x="108" y="169"/>
                      </a:lnTo>
                      <a:lnTo>
                        <a:pt x="136" y="171"/>
                      </a:lnTo>
                      <a:lnTo>
                        <a:pt x="156" y="163"/>
                      </a:lnTo>
                      <a:lnTo>
                        <a:pt x="174" y="153"/>
                      </a:lnTo>
                      <a:lnTo>
                        <a:pt x="178" y="169"/>
                      </a:lnTo>
                      <a:lnTo>
                        <a:pt x="190" y="167"/>
                      </a:lnTo>
                      <a:lnTo>
                        <a:pt x="212" y="165"/>
                      </a:lnTo>
                      <a:lnTo>
                        <a:pt x="229" y="163"/>
                      </a:lnTo>
                      <a:lnTo>
                        <a:pt x="237" y="157"/>
                      </a:lnTo>
                      <a:lnTo>
                        <a:pt x="243" y="147"/>
                      </a:lnTo>
                      <a:lnTo>
                        <a:pt x="249" y="137"/>
                      </a:lnTo>
                      <a:lnTo>
                        <a:pt x="253" y="125"/>
                      </a:lnTo>
                      <a:lnTo>
                        <a:pt x="251" y="113"/>
                      </a:lnTo>
                      <a:lnTo>
                        <a:pt x="247" y="103"/>
                      </a:lnTo>
                      <a:lnTo>
                        <a:pt x="235" y="103"/>
                      </a:lnTo>
                      <a:lnTo>
                        <a:pt x="210" y="109"/>
                      </a:lnTo>
                      <a:lnTo>
                        <a:pt x="186" y="117"/>
                      </a:lnTo>
                      <a:lnTo>
                        <a:pt x="160" y="121"/>
                      </a:lnTo>
                      <a:lnTo>
                        <a:pt x="132" y="123"/>
                      </a:lnTo>
                      <a:lnTo>
                        <a:pt x="106" y="125"/>
                      </a:lnTo>
                      <a:lnTo>
                        <a:pt x="74" y="125"/>
                      </a:lnTo>
                      <a:lnTo>
                        <a:pt x="46" y="117"/>
                      </a:lnTo>
                      <a:lnTo>
                        <a:pt x="24" y="109"/>
                      </a:lnTo>
                      <a:lnTo>
                        <a:pt x="0" y="91"/>
                      </a:lnTo>
                      <a:lnTo>
                        <a:pt x="40" y="105"/>
                      </a:lnTo>
                      <a:lnTo>
                        <a:pt x="60" y="111"/>
                      </a:lnTo>
                      <a:lnTo>
                        <a:pt x="84" y="117"/>
                      </a:lnTo>
                      <a:lnTo>
                        <a:pt x="108" y="115"/>
                      </a:lnTo>
                      <a:lnTo>
                        <a:pt x="126" y="113"/>
                      </a:lnTo>
                      <a:lnTo>
                        <a:pt x="144" y="107"/>
                      </a:lnTo>
                      <a:lnTo>
                        <a:pt x="158" y="93"/>
                      </a:lnTo>
                      <a:lnTo>
                        <a:pt x="174" y="83"/>
                      </a:lnTo>
                      <a:lnTo>
                        <a:pt x="164" y="99"/>
                      </a:lnTo>
                      <a:lnTo>
                        <a:pt x="172" y="107"/>
                      </a:lnTo>
                      <a:lnTo>
                        <a:pt x="180" y="105"/>
                      </a:lnTo>
                      <a:lnTo>
                        <a:pt x="202" y="101"/>
                      </a:lnTo>
                      <a:lnTo>
                        <a:pt x="221" y="95"/>
                      </a:lnTo>
                      <a:lnTo>
                        <a:pt x="239" y="81"/>
                      </a:lnTo>
                      <a:lnTo>
                        <a:pt x="253" y="68"/>
                      </a:lnTo>
                      <a:lnTo>
                        <a:pt x="255" y="54"/>
                      </a:lnTo>
                      <a:lnTo>
                        <a:pt x="253" y="38"/>
                      </a:lnTo>
                      <a:lnTo>
                        <a:pt x="251" y="18"/>
                      </a:lnTo>
                      <a:lnTo>
                        <a:pt x="233" y="24"/>
                      </a:lnTo>
                      <a:lnTo>
                        <a:pt x="210" y="36"/>
                      </a:lnTo>
                      <a:lnTo>
                        <a:pt x="176" y="46"/>
                      </a:lnTo>
                      <a:lnTo>
                        <a:pt x="138" y="48"/>
                      </a:lnTo>
                      <a:lnTo>
                        <a:pt x="100" y="46"/>
                      </a:lnTo>
                      <a:lnTo>
                        <a:pt x="66" y="40"/>
                      </a:lnTo>
                      <a:lnTo>
                        <a:pt x="34" y="28"/>
                      </a:lnTo>
                      <a:lnTo>
                        <a:pt x="78" y="34"/>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08" name="Freeform 64"/>
                <p:cNvSpPr>
                  <a:spLocks/>
                </p:cNvSpPr>
                <p:nvPr/>
              </p:nvSpPr>
              <p:spPr bwMode="auto">
                <a:xfrm>
                  <a:off x="2331" y="3156"/>
                  <a:ext cx="89" cy="15"/>
                </a:xfrm>
                <a:custGeom>
                  <a:avLst/>
                  <a:gdLst>
                    <a:gd name="T0" fmla="*/ 178 w 178"/>
                    <a:gd name="T1" fmla="*/ 0 h 30"/>
                    <a:gd name="T2" fmla="*/ 160 w 178"/>
                    <a:gd name="T3" fmla="*/ 12 h 30"/>
                    <a:gd name="T4" fmla="*/ 146 w 178"/>
                    <a:gd name="T5" fmla="*/ 28 h 30"/>
                    <a:gd name="T6" fmla="*/ 128 w 178"/>
                    <a:gd name="T7" fmla="*/ 24 h 30"/>
                    <a:gd name="T8" fmla="*/ 110 w 178"/>
                    <a:gd name="T9" fmla="*/ 14 h 30"/>
                    <a:gd name="T10" fmla="*/ 92 w 178"/>
                    <a:gd name="T11" fmla="*/ 14 h 30"/>
                    <a:gd name="T12" fmla="*/ 62 w 178"/>
                    <a:gd name="T13" fmla="*/ 22 h 30"/>
                    <a:gd name="T14" fmla="*/ 40 w 178"/>
                    <a:gd name="T15" fmla="*/ 30 h 30"/>
                    <a:gd name="T16" fmla="*/ 56 w 178"/>
                    <a:gd name="T17" fmla="*/ 18 h 30"/>
                    <a:gd name="T18" fmla="*/ 26 w 178"/>
                    <a:gd name="T19" fmla="*/ 14 h 30"/>
                    <a:gd name="T20" fmla="*/ 0 w 178"/>
                    <a:gd name="T21" fmla="*/ 10 h 30"/>
                    <a:gd name="T22" fmla="*/ 34 w 178"/>
                    <a:gd name="T23" fmla="*/ 8 h 30"/>
                    <a:gd name="T24" fmla="*/ 62 w 178"/>
                    <a:gd name="T25" fmla="*/ 12 h 30"/>
                    <a:gd name="T26" fmla="*/ 84 w 178"/>
                    <a:gd name="T27" fmla="*/ 12 h 30"/>
                    <a:gd name="T28" fmla="*/ 100 w 178"/>
                    <a:gd name="T29" fmla="*/ 8 h 30"/>
                    <a:gd name="T30" fmla="*/ 116 w 178"/>
                    <a:gd name="T31" fmla="*/ 8 h 30"/>
                    <a:gd name="T32" fmla="*/ 128 w 178"/>
                    <a:gd name="T33" fmla="*/ 14 h 30"/>
                    <a:gd name="T34" fmla="*/ 146 w 178"/>
                    <a:gd name="T35" fmla="*/ 20 h 30"/>
                    <a:gd name="T36" fmla="*/ 178 w 178"/>
                    <a:gd name="T3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8" h="30">
                      <a:moveTo>
                        <a:pt x="178" y="0"/>
                      </a:moveTo>
                      <a:lnTo>
                        <a:pt x="160" y="12"/>
                      </a:lnTo>
                      <a:lnTo>
                        <a:pt x="146" y="28"/>
                      </a:lnTo>
                      <a:lnTo>
                        <a:pt x="128" y="24"/>
                      </a:lnTo>
                      <a:lnTo>
                        <a:pt x="110" y="14"/>
                      </a:lnTo>
                      <a:lnTo>
                        <a:pt x="92" y="14"/>
                      </a:lnTo>
                      <a:lnTo>
                        <a:pt x="62" y="22"/>
                      </a:lnTo>
                      <a:lnTo>
                        <a:pt x="40" y="30"/>
                      </a:lnTo>
                      <a:lnTo>
                        <a:pt x="56" y="18"/>
                      </a:lnTo>
                      <a:lnTo>
                        <a:pt x="26" y="14"/>
                      </a:lnTo>
                      <a:lnTo>
                        <a:pt x="0" y="10"/>
                      </a:lnTo>
                      <a:lnTo>
                        <a:pt x="34" y="8"/>
                      </a:lnTo>
                      <a:lnTo>
                        <a:pt x="62" y="12"/>
                      </a:lnTo>
                      <a:lnTo>
                        <a:pt x="84" y="12"/>
                      </a:lnTo>
                      <a:lnTo>
                        <a:pt x="100" y="8"/>
                      </a:lnTo>
                      <a:lnTo>
                        <a:pt x="116" y="8"/>
                      </a:lnTo>
                      <a:lnTo>
                        <a:pt x="128" y="14"/>
                      </a:lnTo>
                      <a:lnTo>
                        <a:pt x="146" y="20"/>
                      </a:lnTo>
                      <a:lnTo>
                        <a:pt x="178"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364609" name="Group 65"/>
            <p:cNvGrpSpPr>
              <a:grpSpLocks/>
            </p:cNvGrpSpPr>
            <p:nvPr/>
          </p:nvGrpSpPr>
          <p:grpSpPr bwMode="auto">
            <a:xfrm>
              <a:off x="2409" y="3300"/>
              <a:ext cx="1169" cy="390"/>
              <a:chOff x="2409" y="3300"/>
              <a:chExt cx="1169" cy="390"/>
            </a:xfrm>
          </p:grpSpPr>
          <p:sp>
            <p:nvSpPr>
              <p:cNvPr id="364610" name="Freeform 66"/>
              <p:cNvSpPr>
                <a:spLocks/>
              </p:cNvSpPr>
              <p:nvPr/>
            </p:nvSpPr>
            <p:spPr bwMode="auto">
              <a:xfrm>
                <a:off x="2409" y="3315"/>
                <a:ext cx="435" cy="375"/>
              </a:xfrm>
              <a:custGeom>
                <a:avLst/>
                <a:gdLst>
                  <a:gd name="T0" fmla="*/ 185 w 870"/>
                  <a:gd name="T1" fmla="*/ 0 h 749"/>
                  <a:gd name="T2" fmla="*/ 0 w 870"/>
                  <a:gd name="T3" fmla="*/ 671 h 749"/>
                  <a:gd name="T4" fmla="*/ 700 w 870"/>
                  <a:gd name="T5" fmla="*/ 749 h 749"/>
                  <a:gd name="T6" fmla="*/ 870 w 870"/>
                  <a:gd name="T7" fmla="*/ 54 h 749"/>
                  <a:gd name="T8" fmla="*/ 185 w 870"/>
                  <a:gd name="T9" fmla="*/ 0 h 749"/>
                </a:gdLst>
                <a:ahLst/>
                <a:cxnLst>
                  <a:cxn ang="0">
                    <a:pos x="T0" y="T1"/>
                  </a:cxn>
                  <a:cxn ang="0">
                    <a:pos x="T2" y="T3"/>
                  </a:cxn>
                  <a:cxn ang="0">
                    <a:pos x="T4" y="T5"/>
                  </a:cxn>
                  <a:cxn ang="0">
                    <a:pos x="T6" y="T7"/>
                  </a:cxn>
                  <a:cxn ang="0">
                    <a:pos x="T8" y="T9"/>
                  </a:cxn>
                </a:cxnLst>
                <a:rect l="0" t="0" r="r" b="b"/>
                <a:pathLst>
                  <a:path w="870" h="749">
                    <a:moveTo>
                      <a:pt x="185" y="0"/>
                    </a:moveTo>
                    <a:lnTo>
                      <a:pt x="0" y="671"/>
                    </a:lnTo>
                    <a:lnTo>
                      <a:pt x="700" y="749"/>
                    </a:lnTo>
                    <a:lnTo>
                      <a:pt x="870" y="54"/>
                    </a:lnTo>
                    <a:lnTo>
                      <a:pt x="185" y="0"/>
                    </a:lnTo>
                    <a:close/>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11" name="Freeform 67"/>
              <p:cNvSpPr>
                <a:spLocks/>
              </p:cNvSpPr>
              <p:nvPr/>
            </p:nvSpPr>
            <p:spPr bwMode="auto">
              <a:xfrm>
                <a:off x="2598" y="3300"/>
                <a:ext cx="519" cy="288"/>
              </a:xfrm>
              <a:custGeom>
                <a:avLst/>
                <a:gdLst>
                  <a:gd name="T0" fmla="*/ 0 w 1038"/>
                  <a:gd name="T1" fmla="*/ 125 h 576"/>
                  <a:gd name="T2" fmla="*/ 323 w 1038"/>
                  <a:gd name="T3" fmla="*/ 576 h 576"/>
                  <a:gd name="T4" fmla="*/ 1038 w 1038"/>
                  <a:gd name="T5" fmla="*/ 359 h 576"/>
                  <a:gd name="T6" fmla="*/ 685 w 1038"/>
                  <a:gd name="T7" fmla="*/ 0 h 576"/>
                  <a:gd name="T8" fmla="*/ 0 w 1038"/>
                  <a:gd name="T9" fmla="*/ 125 h 576"/>
                </a:gdLst>
                <a:ahLst/>
                <a:cxnLst>
                  <a:cxn ang="0">
                    <a:pos x="T0" y="T1"/>
                  </a:cxn>
                  <a:cxn ang="0">
                    <a:pos x="T2" y="T3"/>
                  </a:cxn>
                  <a:cxn ang="0">
                    <a:pos x="T4" y="T5"/>
                  </a:cxn>
                  <a:cxn ang="0">
                    <a:pos x="T6" y="T7"/>
                  </a:cxn>
                  <a:cxn ang="0">
                    <a:pos x="T8" y="T9"/>
                  </a:cxn>
                </a:cxnLst>
                <a:rect l="0" t="0" r="r" b="b"/>
                <a:pathLst>
                  <a:path w="1038" h="576">
                    <a:moveTo>
                      <a:pt x="0" y="125"/>
                    </a:moveTo>
                    <a:lnTo>
                      <a:pt x="323" y="576"/>
                    </a:lnTo>
                    <a:lnTo>
                      <a:pt x="1038" y="359"/>
                    </a:lnTo>
                    <a:lnTo>
                      <a:pt x="685" y="0"/>
                    </a:lnTo>
                    <a:lnTo>
                      <a:pt x="0" y="125"/>
                    </a:lnTo>
                    <a:close/>
                  </a:path>
                </a:pathLst>
              </a:cu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12" name="Freeform 68"/>
              <p:cNvSpPr>
                <a:spLocks/>
              </p:cNvSpPr>
              <p:nvPr/>
            </p:nvSpPr>
            <p:spPr bwMode="auto">
              <a:xfrm>
                <a:off x="2958" y="3312"/>
                <a:ext cx="620" cy="246"/>
              </a:xfrm>
              <a:custGeom>
                <a:avLst/>
                <a:gdLst>
                  <a:gd name="T0" fmla="*/ 0 w 1239"/>
                  <a:gd name="T1" fmla="*/ 54 h 492"/>
                  <a:gd name="T2" fmla="*/ 862 w 1239"/>
                  <a:gd name="T3" fmla="*/ 0 h 492"/>
                  <a:gd name="T4" fmla="*/ 1239 w 1239"/>
                  <a:gd name="T5" fmla="*/ 348 h 492"/>
                  <a:gd name="T6" fmla="*/ 245 w 1239"/>
                  <a:gd name="T7" fmla="*/ 492 h 492"/>
                  <a:gd name="T8" fmla="*/ 0 w 1239"/>
                  <a:gd name="T9" fmla="*/ 54 h 492"/>
                </a:gdLst>
                <a:ahLst/>
                <a:cxnLst>
                  <a:cxn ang="0">
                    <a:pos x="T0" y="T1"/>
                  </a:cxn>
                  <a:cxn ang="0">
                    <a:pos x="T2" y="T3"/>
                  </a:cxn>
                  <a:cxn ang="0">
                    <a:pos x="T4" y="T5"/>
                  </a:cxn>
                  <a:cxn ang="0">
                    <a:pos x="T6" y="T7"/>
                  </a:cxn>
                  <a:cxn ang="0">
                    <a:pos x="T8" y="T9"/>
                  </a:cxn>
                </a:cxnLst>
                <a:rect l="0" t="0" r="r" b="b"/>
                <a:pathLst>
                  <a:path w="1239" h="492">
                    <a:moveTo>
                      <a:pt x="0" y="54"/>
                    </a:moveTo>
                    <a:lnTo>
                      <a:pt x="862" y="0"/>
                    </a:lnTo>
                    <a:lnTo>
                      <a:pt x="1239" y="348"/>
                    </a:lnTo>
                    <a:lnTo>
                      <a:pt x="245" y="492"/>
                    </a:lnTo>
                    <a:lnTo>
                      <a:pt x="0" y="54"/>
                    </a:lnTo>
                    <a:close/>
                  </a:path>
                </a:pathLst>
              </a:custGeom>
              <a:solidFill>
                <a:srgbClr val="DFDFD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4613" name="Group 69"/>
            <p:cNvGrpSpPr>
              <a:grpSpLocks/>
            </p:cNvGrpSpPr>
            <p:nvPr/>
          </p:nvGrpSpPr>
          <p:grpSpPr bwMode="auto">
            <a:xfrm>
              <a:off x="3096" y="2126"/>
              <a:ext cx="1212" cy="1229"/>
              <a:chOff x="3096" y="2126"/>
              <a:chExt cx="1212" cy="1229"/>
            </a:xfrm>
          </p:grpSpPr>
          <p:grpSp>
            <p:nvGrpSpPr>
              <p:cNvPr id="364614" name="Group 70"/>
              <p:cNvGrpSpPr>
                <a:grpSpLocks/>
              </p:cNvGrpSpPr>
              <p:nvPr/>
            </p:nvGrpSpPr>
            <p:grpSpPr bwMode="auto">
              <a:xfrm>
                <a:off x="3253" y="2126"/>
                <a:ext cx="1055" cy="1195"/>
                <a:chOff x="3253" y="2126"/>
                <a:chExt cx="1055" cy="1195"/>
              </a:xfrm>
            </p:grpSpPr>
            <p:sp>
              <p:nvSpPr>
                <p:cNvPr id="364615" name="Freeform 71"/>
                <p:cNvSpPr>
                  <a:spLocks/>
                </p:cNvSpPr>
                <p:nvPr/>
              </p:nvSpPr>
              <p:spPr bwMode="auto">
                <a:xfrm>
                  <a:off x="3253" y="2573"/>
                  <a:ext cx="1055" cy="748"/>
                </a:xfrm>
                <a:custGeom>
                  <a:avLst/>
                  <a:gdLst>
                    <a:gd name="T0" fmla="*/ 1254 w 2110"/>
                    <a:gd name="T1" fmla="*/ 13 h 1496"/>
                    <a:gd name="T2" fmla="*/ 1362 w 2110"/>
                    <a:gd name="T3" fmla="*/ 0 h 1496"/>
                    <a:gd name="T4" fmla="*/ 1470 w 2110"/>
                    <a:gd name="T5" fmla="*/ 13 h 1496"/>
                    <a:gd name="T6" fmla="*/ 1523 w 2110"/>
                    <a:gd name="T7" fmla="*/ 37 h 1496"/>
                    <a:gd name="T8" fmla="*/ 1649 w 2110"/>
                    <a:gd name="T9" fmla="*/ 133 h 1496"/>
                    <a:gd name="T10" fmla="*/ 1727 w 2110"/>
                    <a:gd name="T11" fmla="*/ 211 h 1496"/>
                    <a:gd name="T12" fmla="*/ 1811 w 2110"/>
                    <a:gd name="T13" fmla="*/ 324 h 1496"/>
                    <a:gd name="T14" fmla="*/ 1883 w 2110"/>
                    <a:gd name="T15" fmla="*/ 438 h 1496"/>
                    <a:gd name="T16" fmla="*/ 1937 w 2110"/>
                    <a:gd name="T17" fmla="*/ 528 h 1496"/>
                    <a:gd name="T18" fmla="*/ 1961 w 2110"/>
                    <a:gd name="T19" fmla="*/ 575 h 1496"/>
                    <a:gd name="T20" fmla="*/ 1997 w 2110"/>
                    <a:gd name="T21" fmla="*/ 719 h 1496"/>
                    <a:gd name="T22" fmla="*/ 2044 w 2110"/>
                    <a:gd name="T23" fmla="*/ 940 h 1496"/>
                    <a:gd name="T24" fmla="*/ 2074 w 2110"/>
                    <a:gd name="T25" fmla="*/ 1095 h 1496"/>
                    <a:gd name="T26" fmla="*/ 2092 w 2110"/>
                    <a:gd name="T27" fmla="*/ 1299 h 1496"/>
                    <a:gd name="T28" fmla="*/ 2110 w 2110"/>
                    <a:gd name="T29" fmla="*/ 1466 h 1496"/>
                    <a:gd name="T30" fmla="*/ 1661 w 2110"/>
                    <a:gd name="T31" fmla="*/ 1472 h 1496"/>
                    <a:gd name="T32" fmla="*/ 1386 w 2110"/>
                    <a:gd name="T33" fmla="*/ 1490 h 1496"/>
                    <a:gd name="T34" fmla="*/ 1170 w 2110"/>
                    <a:gd name="T35" fmla="*/ 1496 h 1496"/>
                    <a:gd name="T36" fmla="*/ 563 w 2110"/>
                    <a:gd name="T37" fmla="*/ 1466 h 1496"/>
                    <a:gd name="T38" fmla="*/ 324 w 2110"/>
                    <a:gd name="T39" fmla="*/ 1454 h 1496"/>
                    <a:gd name="T40" fmla="*/ 126 w 2110"/>
                    <a:gd name="T41" fmla="*/ 1442 h 1496"/>
                    <a:gd name="T42" fmla="*/ 132 w 2110"/>
                    <a:gd name="T43" fmla="*/ 1376 h 1496"/>
                    <a:gd name="T44" fmla="*/ 108 w 2110"/>
                    <a:gd name="T45" fmla="*/ 1305 h 1496"/>
                    <a:gd name="T46" fmla="*/ 48 w 2110"/>
                    <a:gd name="T47" fmla="*/ 1257 h 1496"/>
                    <a:gd name="T48" fmla="*/ 0 w 2110"/>
                    <a:gd name="T49" fmla="*/ 1227 h 1496"/>
                    <a:gd name="T50" fmla="*/ 252 w 2110"/>
                    <a:gd name="T51" fmla="*/ 1137 h 1496"/>
                    <a:gd name="T52" fmla="*/ 461 w 2110"/>
                    <a:gd name="T53" fmla="*/ 1053 h 1496"/>
                    <a:gd name="T54" fmla="*/ 551 w 2110"/>
                    <a:gd name="T55" fmla="*/ 1012 h 1496"/>
                    <a:gd name="T56" fmla="*/ 629 w 2110"/>
                    <a:gd name="T57" fmla="*/ 976 h 1496"/>
                    <a:gd name="T58" fmla="*/ 683 w 2110"/>
                    <a:gd name="T59" fmla="*/ 898 h 1496"/>
                    <a:gd name="T60" fmla="*/ 695 w 2110"/>
                    <a:gd name="T61" fmla="*/ 868 h 1496"/>
                    <a:gd name="T62" fmla="*/ 701 w 2110"/>
                    <a:gd name="T63" fmla="*/ 802 h 1496"/>
                    <a:gd name="T64" fmla="*/ 707 w 2110"/>
                    <a:gd name="T65" fmla="*/ 761 h 1496"/>
                    <a:gd name="T66" fmla="*/ 731 w 2110"/>
                    <a:gd name="T67" fmla="*/ 683 h 1496"/>
                    <a:gd name="T68" fmla="*/ 743 w 2110"/>
                    <a:gd name="T69" fmla="*/ 647 h 1496"/>
                    <a:gd name="T70" fmla="*/ 749 w 2110"/>
                    <a:gd name="T71" fmla="*/ 587 h 1496"/>
                    <a:gd name="T72" fmla="*/ 761 w 2110"/>
                    <a:gd name="T73" fmla="*/ 498 h 1496"/>
                    <a:gd name="T74" fmla="*/ 791 w 2110"/>
                    <a:gd name="T75" fmla="*/ 444 h 1496"/>
                    <a:gd name="T76" fmla="*/ 791 w 2110"/>
                    <a:gd name="T77" fmla="*/ 384 h 1496"/>
                    <a:gd name="T78" fmla="*/ 941 w 2110"/>
                    <a:gd name="T79" fmla="*/ 211 h 1496"/>
                    <a:gd name="T80" fmla="*/ 971 w 2110"/>
                    <a:gd name="T81" fmla="*/ 241 h 1496"/>
                    <a:gd name="T82" fmla="*/ 1254 w 2110"/>
                    <a:gd name="T83" fmla="*/ 13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10" h="1496">
                      <a:moveTo>
                        <a:pt x="1254" y="13"/>
                      </a:moveTo>
                      <a:lnTo>
                        <a:pt x="1362" y="0"/>
                      </a:lnTo>
                      <a:lnTo>
                        <a:pt x="1470" y="13"/>
                      </a:lnTo>
                      <a:lnTo>
                        <a:pt x="1523" y="37"/>
                      </a:lnTo>
                      <a:lnTo>
                        <a:pt x="1649" y="133"/>
                      </a:lnTo>
                      <a:lnTo>
                        <a:pt x="1727" y="211"/>
                      </a:lnTo>
                      <a:lnTo>
                        <a:pt x="1811" y="324"/>
                      </a:lnTo>
                      <a:lnTo>
                        <a:pt x="1883" y="438"/>
                      </a:lnTo>
                      <a:lnTo>
                        <a:pt x="1937" y="528"/>
                      </a:lnTo>
                      <a:lnTo>
                        <a:pt x="1961" y="575"/>
                      </a:lnTo>
                      <a:lnTo>
                        <a:pt x="1997" y="719"/>
                      </a:lnTo>
                      <a:lnTo>
                        <a:pt x="2044" y="940"/>
                      </a:lnTo>
                      <a:lnTo>
                        <a:pt x="2074" y="1095"/>
                      </a:lnTo>
                      <a:lnTo>
                        <a:pt x="2092" y="1299"/>
                      </a:lnTo>
                      <a:lnTo>
                        <a:pt x="2110" y="1466"/>
                      </a:lnTo>
                      <a:lnTo>
                        <a:pt x="1661" y="1472"/>
                      </a:lnTo>
                      <a:lnTo>
                        <a:pt x="1386" y="1490"/>
                      </a:lnTo>
                      <a:lnTo>
                        <a:pt x="1170" y="1496"/>
                      </a:lnTo>
                      <a:lnTo>
                        <a:pt x="563" y="1466"/>
                      </a:lnTo>
                      <a:lnTo>
                        <a:pt x="324" y="1454"/>
                      </a:lnTo>
                      <a:lnTo>
                        <a:pt x="126" y="1442"/>
                      </a:lnTo>
                      <a:lnTo>
                        <a:pt x="132" y="1376"/>
                      </a:lnTo>
                      <a:lnTo>
                        <a:pt x="108" y="1305"/>
                      </a:lnTo>
                      <a:lnTo>
                        <a:pt x="48" y="1257"/>
                      </a:lnTo>
                      <a:lnTo>
                        <a:pt x="0" y="1227"/>
                      </a:lnTo>
                      <a:lnTo>
                        <a:pt x="252" y="1137"/>
                      </a:lnTo>
                      <a:lnTo>
                        <a:pt x="461" y="1053"/>
                      </a:lnTo>
                      <a:lnTo>
                        <a:pt x="551" y="1012"/>
                      </a:lnTo>
                      <a:lnTo>
                        <a:pt x="629" y="976"/>
                      </a:lnTo>
                      <a:lnTo>
                        <a:pt x="683" y="898"/>
                      </a:lnTo>
                      <a:lnTo>
                        <a:pt x="695" y="868"/>
                      </a:lnTo>
                      <a:lnTo>
                        <a:pt x="701" y="802"/>
                      </a:lnTo>
                      <a:lnTo>
                        <a:pt x="707" y="761"/>
                      </a:lnTo>
                      <a:lnTo>
                        <a:pt x="731" y="683"/>
                      </a:lnTo>
                      <a:lnTo>
                        <a:pt x="743" y="647"/>
                      </a:lnTo>
                      <a:lnTo>
                        <a:pt x="749" y="587"/>
                      </a:lnTo>
                      <a:lnTo>
                        <a:pt x="761" y="498"/>
                      </a:lnTo>
                      <a:lnTo>
                        <a:pt x="791" y="444"/>
                      </a:lnTo>
                      <a:lnTo>
                        <a:pt x="791" y="384"/>
                      </a:lnTo>
                      <a:lnTo>
                        <a:pt x="941" y="211"/>
                      </a:lnTo>
                      <a:lnTo>
                        <a:pt x="971" y="241"/>
                      </a:lnTo>
                      <a:lnTo>
                        <a:pt x="1254" y="13"/>
                      </a:lnTo>
                      <a:close/>
                    </a:path>
                  </a:pathLst>
                </a:custGeom>
                <a:solidFill>
                  <a:srgbClr val="5F5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16" name="Freeform 72"/>
                <p:cNvSpPr>
                  <a:spLocks/>
                </p:cNvSpPr>
                <p:nvPr/>
              </p:nvSpPr>
              <p:spPr bwMode="auto">
                <a:xfrm>
                  <a:off x="3951" y="2751"/>
                  <a:ext cx="207" cy="567"/>
                </a:xfrm>
                <a:custGeom>
                  <a:avLst/>
                  <a:gdLst>
                    <a:gd name="T0" fmla="*/ 323 w 413"/>
                    <a:gd name="T1" fmla="*/ 0 h 1136"/>
                    <a:gd name="T2" fmla="*/ 365 w 413"/>
                    <a:gd name="T3" fmla="*/ 42 h 1136"/>
                    <a:gd name="T4" fmla="*/ 377 w 413"/>
                    <a:gd name="T5" fmla="*/ 138 h 1136"/>
                    <a:gd name="T6" fmla="*/ 377 w 413"/>
                    <a:gd name="T7" fmla="*/ 239 h 1136"/>
                    <a:gd name="T8" fmla="*/ 377 w 413"/>
                    <a:gd name="T9" fmla="*/ 305 h 1136"/>
                    <a:gd name="T10" fmla="*/ 413 w 413"/>
                    <a:gd name="T11" fmla="*/ 341 h 1136"/>
                    <a:gd name="T12" fmla="*/ 383 w 413"/>
                    <a:gd name="T13" fmla="*/ 359 h 1136"/>
                    <a:gd name="T14" fmla="*/ 377 w 413"/>
                    <a:gd name="T15" fmla="*/ 425 h 1136"/>
                    <a:gd name="T16" fmla="*/ 359 w 413"/>
                    <a:gd name="T17" fmla="*/ 460 h 1136"/>
                    <a:gd name="T18" fmla="*/ 347 w 413"/>
                    <a:gd name="T19" fmla="*/ 514 h 1136"/>
                    <a:gd name="T20" fmla="*/ 329 w 413"/>
                    <a:gd name="T21" fmla="*/ 538 h 1136"/>
                    <a:gd name="T22" fmla="*/ 329 w 413"/>
                    <a:gd name="T23" fmla="*/ 598 h 1136"/>
                    <a:gd name="T24" fmla="*/ 305 w 413"/>
                    <a:gd name="T25" fmla="*/ 658 h 1136"/>
                    <a:gd name="T26" fmla="*/ 299 w 413"/>
                    <a:gd name="T27" fmla="*/ 759 h 1136"/>
                    <a:gd name="T28" fmla="*/ 281 w 413"/>
                    <a:gd name="T29" fmla="*/ 861 h 1136"/>
                    <a:gd name="T30" fmla="*/ 269 w 413"/>
                    <a:gd name="T31" fmla="*/ 885 h 1136"/>
                    <a:gd name="T32" fmla="*/ 269 w 413"/>
                    <a:gd name="T33" fmla="*/ 921 h 1136"/>
                    <a:gd name="T34" fmla="*/ 239 w 413"/>
                    <a:gd name="T35" fmla="*/ 927 h 1136"/>
                    <a:gd name="T36" fmla="*/ 239 w 413"/>
                    <a:gd name="T37" fmla="*/ 951 h 1136"/>
                    <a:gd name="T38" fmla="*/ 227 w 413"/>
                    <a:gd name="T39" fmla="*/ 986 h 1136"/>
                    <a:gd name="T40" fmla="*/ 191 w 413"/>
                    <a:gd name="T41" fmla="*/ 1028 h 1136"/>
                    <a:gd name="T42" fmla="*/ 155 w 413"/>
                    <a:gd name="T43" fmla="*/ 1076 h 1136"/>
                    <a:gd name="T44" fmla="*/ 131 w 413"/>
                    <a:gd name="T45" fmla="*/ 1136 h 1136"/>
                    <a:gd name="T46" fmla="*/ 30 w 413"/>
                    <a:gd name="T47" fmla="*/ 1136 h 1136"/>
                    <a:gd name="T48" fmla="*/ 191 w 413"/>
                    <a:gd name="T49" fmla="*/ 992 h 1136"/>
                    <a:gd name="T50" fmla="*/ 221 w 413"/>
                    <a:gd name="T51" fmla="*/ 933 h 1136"/>
                    <a:gd name="T52" fmla="*/ 209 w 413"/>
                    <a:gd name="T53" fmla="*/ 873 h 1136"/>
                    <a:gd name="T54" fmla="*/ 245 w 413"/>
                    <a:gd name="T55" fmla="*/ 843 h 1136"/>
                    <a:gd name="T56" fmla="*/ 245 w 413"/>
                    <a:gd name="T57" fmla="*/ 658 h 1136"/>
                    <a:gd name="T58" fmla="*/ 137 w 413"/>
                    <a:gd name="T59" fmla="*/ 640 h 1136"/>
                    <a:gd name="T60" fmla="*/ 72 w 413"/>
                    <a:gd name="T61" fmla="*/ 622 h 1136"/>
                    <a:gd name="T62" fmla="*/ 0 w 413"/>
                    <a:gd name="T63" fmla="*/ 598 h 1136"/>
                    <a:gd name="T64" fmla="*/ 227 w 413"/>
                    <a:gd name="T65" fmla="*/ 592 h 1136"/>
                    <a:gd name="T66" fmla="*/ 263 w 413"/>
                    <a:gd name="T67" fmla="*/ 574 h 1136"/>
                    <a:gd name="T68" fmla="*/ 257 w 413"/>
                    <a:gd name="T69" fmla="*/ 538 h 1136"/>
                    <a:gd name="T70" fmla="*/ 191 w 413"/>
                    <a:gd name="T71" fmla="*/ 526 h 1136"/>
                    <a:gd name="T72" fmla="*/ 119 w 413"/>
                    <a:gd name="T73" fmla="*/ 520 h 1136"/>
                    <a:gd name="T74" fmla="*/ 215 w 413"/>
                    <a:gd name="T75" fmla="*/ 496 h 1136"/>
                    <a:gd name="T76" fmla="*/ 239 w 413"/>
                    <a:gd name="T77" fmla="*/ 478 h 1136"/>
                    <a:gd name="T78" fmla="*/ 155 w 413"/>
                    <a:gd name="T79" fmla="*/ 395 h 1136"/>
                    <a:gd name="T80" fmla="*/ 78 w 413"/>
                    <a:gd name="T81" fmla="*/ 353 h 1136"/>
                    <a:gd name="T82" fmla="*/ 30 w 413"/>
                    <a:gd name="T83" fmla="*/ 299 h 1136"/>
                    <a:gd name="T84" fmla="*/ 12 w 413"/>
                    <a:gd name="T85" fmla="*/ 287 h 1136"/>
                    <a:gd name="T86" fmla="*/ 66 w 413"/>
                    <a:gd name="T87" fmla="*/ 281 h 1136"/>
                    <a:gd name="T88" fmla="*/ 131 w 413"/>
                    <a:gd name="T89" fmla="*/ 311 h 1136"/>
                    <a:gd name="T90" fmla="*/ 215 w 413"/>
                    <a:gd name="T91" fmla="*/ 359 h 1136"/>
                    <a:gd name="T92" fmla="*/ 287 w 413"/>
                    <a:gd name="T93" fmla="*/ 389 h 1136"/>
                    <a:gd name="T94" fmla="*/ 329 w 413"/>
                    <a:gd name="T95" fmla="*/ 377 h 1136"/>
                    <a:gd name="T96" fmla="*/ 353 w 413"/>
                    <a:gd name="T97" fmla="*/ 329 h 1136"/>
                    <a:gd name="T98" fmla="*/ 353 w 413"/>
                    <a:gd name="T99" fmla="*/ 227 h 1136"/>
                    <a:gd name="T100" fmla="*/ 323 w 413"/>
                    <a:gd name="T101" fmla="*/ 0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3" h="1136">
                      <a:moveTo>
                        <a:pt x="323" y="0"/>
                      </a:moveTo>
                      <a:lnTo>
                        <a:pt x="365" y="42"/>
                      </a:lnTo>
                      <a:lnTo>
                        <a:pt x="377" y="138"/>
                      </a:lnTo>
                      <a:lnTo>
                        <a:pt x="377" y="239"/>
                      </a:lnTo>
                      <a:lnTo>
                        <a:pt x="377" y="305"/>
                      </a:lnTo>
                      <a:lnTo>
                        <a:pt x="413" y="341"/>
                      </a:lnTo>
                      <a:lnTo>
                        <a:pt x="383" y="359"/>
                      </a:lnTo>
                      <a:lnTo>
                        <a:pt x="377" y="425"/>
                      </a:lnTo>
                      <a:lnTo>
                        <a:pt x="359" y="460"/>
                      </a:lnTo>
                      <a:lnTo>
                        <a:pt x="347" y="514"/>
                      </a:lnTo>
                      <a:lnTo>
                        <a:pt x="329" y="538"/>
                      </a:lnTo>
                      <a:lnTo>
                        <a:pt x="329" y="598"/>
                      </a:lnTo>
                      <a:lnTo>
                        <a:pt x="305" y="658"/>
                      </a:lnTo>
                      <a:lnTo>
                        <a:pt x="299" y="759"/>
                      </a:lnTo>
                      <a:lnTo>
                        <a:pt x="281" y="861"/>
                      </a:lnTo>
                      <a:lnTo>
                        <a:pt x="269" y="885"/>
                      </a:lnTo>
                      <a:lnTo>
                        <a:pt x="269" y="921"/>
                      </a:lnTo>
                      <a:lnTo>
                        <a:pt x="239" y="927"/>
                      </a:lnTo>
                      <a:lnTo>
                        <a:pt x="239" y="951"/>
                      </a:lnTo>
                      <a:lnTo>
                        <a:pt x="227" y="986"/>
                      </a:lnTo>
                      <a:lnTo>
                        <a:pt x="191" y="1028"/>
                      </a:lnTo>
                      <a:lnTo>
                        <a:pt x="155" y="1076"/>
                      </a:lnTo>
                      <a:lnTo>
                        <a:pt x="131" y="1136"/>
                      </a:lnTo>
                      <a:lnTo>
                        <a:pt x="30" y="1136"/>
                      </a:lnTo>
                      <a:lnTo>
                        <a:pt x="191" y="992"/>
                      </a:lnTo>
                      <a:lnTo>
                        <a:pt x="221" y="933"/>
                      </a:lnTo>
                      <a:lnTo>
                        <a:pt x="209" y="873"/>
                      </a:lnTo>
                      <a:lnTo>
                        <a:pt x="245" y="843"/>
                      </a:lnTo>
                      <a:lnTo>
                        <a:pt x="245" y="658"/>
                      </a:lnTo>
                      <a:lnTo>
                        <a:pt x="137" y="640"/>
                      </a:lnTo>
                      <a:lnTo>
                        <a:pt x="72" y="622"/>
                      </a:lnTo>
                      <a:lnTo>
                        <a:pt x="0" y="598"/>
                      </a:lnTo>
                      <a:lnTo>
                        <a:pt x="227" y="592"/>
                      </a:lnTo>
                      <a:lnTo>
                        <a:pt x="263" y="574"/>
                      </a:lnTo>
                      <a:lnTo>
                        <a:pt x="257" y="538"/>
                      </a:lnTo>
                      <a:lnTo>
                        <a:pt x="191" y="526"/>
                      </a:lnTo>
                      <a:lnTo>
                        <a:pt x="119" y="520"/>
                      </a:lnTo>
                      <a:lnTo>
                        <a:pt x="215" y="496"/>
                      </a:lnTo>
                      <a:lnTo>
                        <a:pt x="239" y="478"/>
                      </a:lnTo>
                      <a:lnTo>
                        <a:pt x="155" y="395"/>
                      </a:lnTo>
                      <a:lnTo>
                        <a:pt x="78" y="353"/>
                      </a:lnTo>
                      <a:lnTo>
                        <a:pt x="30" y="299"/>
                      </a:lnTo>
                      <a:lnTo>
                        <a:pt x="12" y="287"/>
                      </a:lnTo>
                      <a:lnTo>
                        <a:pt x="66" y="281"/>
                      </a:lnTo>
                      <a:lnTo>
                        <a:pt x="131" y="311"/>
                      </a:lnTo>
                      <a:lnTo>
                        <a:pt x="215" y="359"/>
                      </a:lnTo>
                      <a:lnTo>
                        <a:pt x="287" y="389"/>
                      </a:lnTo>
                      <a:lnTo>
                        <a:pt x="329" y="377"/>
                      </a:lnTo>
                      <a:lnTo>
                        <a:pt x="353" y="329"/>
                      </a:lnTo>
                      <a:lnTo>
                        <a:pt x="353" y="227"/>
                      </a:lnTo>
                      <a:lnTo>
                        <a:pt x="323"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17" name="Freeform 73"/>
                <p:cNvSpPr>
                  <a:spLocks/>
                </p:cNvSpPr>
                <p:nvPr/>
              </p:nvSpPr>
              <p:spPr bwMode="auto">
                <a:xfrm>
                  <a:off x="3372" y="2900"/>
                  <a:ext cx="412" cy="392"/>
                </a:xfrm>
                <a:custGeom>
                  <a:avLst/>
                  <a:gdLst>
                    <a:gd name="T0" fmla="*/ 0 w 822"/>
                    <a:gd name="T1" fmla="*/ 783 h 783"/>
                    <a:gd name="T2" fmla="*/ 515 w 822"/>
                    <a:gd name="T3" fmla="*/ 604 h 783"/>
                    <a:gd name="T4" fmla="*/ 557 w 822"/>
                    <a:gd name="T5" fmla="*/ 568 h 783"/>
                    <a:gd name="T6" fmla="*/ 599 w 822"/>
                    <a:gd name="T7" fmla="*/ 508 h 783"/>
                    <a:gd name="T8" fmla="*/ 605 w 822"/>
                    <a:gd name="T9" fmla="*/ 448 h 783"/>
                    <a:gd name="T10" fmla="*/ 611 w 822"/>
                    <a:gd name="T11" fmla="*/ 275 h 783"/>
                    <a:gd name="T12" fmla="*/ 629 w 822"/>
                    <a:gd name="T13" fmla="*/ 395 h 783"/>
                    <a:gd name="T14" fmla="*/ 665 w 822"/>
                    <a:gd name="T15" fmla="*/ 424 h 783"/>
                    <a:gd name="T16" fmla="*/ 689 w 822"/>
                    <a:gd name="T17" fmla="*/ 329 h 783"/>
                    <a:gd name="T18" fmla="*/ 713 w 822"/>
                    <a:gd name="T19" fmla="*/ 239 h 783"/>
                    <a:gd name="T20" fmla="*/ 798 w 822"/>
                    <a:gd name="T21" fmla="*/ 0 h 783"/>
                    <a:gd name="T22" fmla="*/ 744 w 822"/>
                    <a:gd name="T23" fmla="*/ 203 h 783"/>
                    <a:gd name="T24" fmla="*/ 713 w 822"/>
                    <a:gd name="T25" fmla="*/ 329 h 783"/>
                    <a:gd name="T26" fmla="*/ 695 w 822"/>
                    <a:gd name="T27" fmla="*/ 424 h 783"/>
                    <a:gd name="T28" fmla="*/ 665 w 822"/>
                    <a:gd name="T29" fmla="*/ 484 h 783"/>
                    <a:gd name="T30" fmla="*/ 629 w 822"/>
                    <a:gd name="T31" fmla="*/ 532 h 783"/>
                    <a:gd name="T32" fmla="*/ 671 w 822"/>
                    <a:gd name="T33" fmla="*/ 568 h 783"/>
                    <a:gd name="T34" fmla="*/ 725 w 822"/>
                    <a:gd name="T35" fmla="*/ 562 h 783"/>
                    <a:gd name="T36" fmla="*/ 822 w 822"/>
                    <a:gd name="T37" fmla="*/ 478 h 783"/>
                    <a:gd name="T38" fmla="*/ 695 w 822"/>
                    <a:gd name="T39" fmla="*/ 628 h 783"/>
                    <a:gd name="T40" fmla="*/ 563 w 822"/>
                    <a:gd name="T41" fmla="*/ 657 h 783"/>
                    <a:gd name="T42" fmla="*/ 413 w 822"/>
                    <a:gd name="T43" fmla="*/ 687 h 783"/>
                    <a:gd name="T44" fmla="*/ 269 w 822"/>
                    <a:gd name="T45" fmla="*/ 717 h 783"/>
                    <a:gd name="T46" fmla="*/ 108 w 822"/>
                    <a:gd name="T47" fmla="*/ 753 h 783"/>
                    <a:gd name="T48" fmla="*/ 0 w 822"/>
                    <a:gd name="T49" fmla="*/ 783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2" h="783">
                      <a:moveTo>
                        <a:pt x="0" y="783"/>
                      </a:moveTo>
                      <a:lnTo>
                        <a:pt x="515" y="604"/>
                      </a:lnTo>
                      <a:lnTo>
                        <a:pt x="557" y="568"/>
                      </a:lnTo>
                      <a:lnTo>
                        <a:pt x="599" y="508"/>
                      </a:lnTo>
                      <a:lnTo>
                        <a:pt x="605" y="448"/>
                      </a:lnTo>
                      <a:lnTo>
                        <a:pt x="611" y="275"/>
                      </a:lnTo>
                      <a:lnTo>
                        <a:pt x="629" y="395"/>
                      </a:lnTo>
                      <a:lnTo>
                        <a:pt x="665" y="424"/>
                      </a:lnTo>
                      <a:lnTo>
                        <a:pt x="689" y="329"/>
                      </a:lnTo>
                      <a:lnTo>
                        <a:pt x="713" y="239"/>
                      </a:lnTo>
                      <a:lnTo>
                        <a:pt x="798" y="0"/>
                      </a:lnTo>
                      <a:lnTo>
                        <a:pt x="744" y="203"/>
                      </a:lnTo>
                      <a:lnTo>
                        <a:pt x="713" y="329"/>
                      </a:lnTo>
                      <a:lnTo>
                        <a:pt x="695" y="424"/>
                      </a:lnTo>
                      <a:lnTo>
                        <a:pt x="665" y="484"/>
                      </a:lnTo>
                      <a:lnTo>
                        <a:pt x="629" y="532"/>
                      </a:lnTo>
                      <a:lnTo>
                        <a:pt x="671" y="568"/>
                      </a:lnTo>
                      <a:lnTo>
                        <a:pt x="725" y="562"/>
                      </a:lnTo>
                      <a:lnTo>
                        <a:pt x="822" y="478"/>
                      </a:lnTo>
                      <a:lnTo>
                        <a:pt x="695" y="628"/>
                      </a:lnTo>
                      <a:lnTo>
                        <a:pt x="563" y="657"/>
                      </a:lnTo>
                      <a:lnTo>
                        <a:pt x="413" y="687"/>
                      </a:lnTo>
                      <a:lnTo>
                        <a:pt x="269" y="717"/>
                      </a:lnTo>
                      <a:lnTo>
                        <a:pt x="108" y="753"/>
                      </a:lnTo>
                      <a:lnTo>
                        <a:pt x="0" y="783"/>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18" name="Freeform 74"/>
                <p:cNvSpPr>
                  <a:spLocks/>
                </p:cNvSpPr>
                <p:nvPr/>
              </p:nvSpPr>
              <p:spPr bwMode="auto">
                <a:xfrm>
                  <a:off x="3738" y="2631"/>
                  <a:ext cx="321" cy="652"/>
                </a:xfrm>
                <a:custGeom>
                  <a:avLst/>
                  <a:gdLst>
                    <a:gd name="T0" fmla="*/ 642 w 642"/>
                    <a:gd name="T1" fmla="*/ 12 h 1303"/>
                    <a:gd name="T2" fmla="*/ 511 w 642"/>
                    <a:gd name="T3" fmla="*/ 0 h 1303"/>
                    <a:gd name="T4" fmla="*/ 439 w 642"/>
                    <a:gd name="T5" fmla="*/ 12 h 1303"/>
                    <a:gd name="T6" fmla="*/ 319 w 642"/>
                    <a:gd name="T7" fmla="*/ 132 h 1303"/>
                    <a:gd name="T8" fmla="*/ 205 w 642"/>
                    <a:gd name="T9" fmla="*/ 275 h 1303"/>
                    <a:gd name="T10" fmla="*/ 139 w 642"/>
                    <a:gd name="T11" fmla="*/ 556 h 1303"/>
                    <a:gd name="T12" fmla="*/ 115 w 642"/>
                    <a:gd name="T13" fmla="*/ 634 h 1303"/>
                    <a:gd name="T14" fmla="*/ 91 w 642"/>
                    <a:gd name="T15" fmla="*/ 861 h 1303"/>
                    <a:gd name="T16" fmla="*/ 79 w 642"/>
                    <a:gd name="T17" fmla="*/ 1022 h 1303"/>
                    <a:gd name="T18" fmla="*/ 0 w 642"/>
                    <a:gd name="T19" fmla="*/ 1124 h 1303"/>
                    <a:gd name="T20" fmla="*/ 175 w 642"/>
                    <a:gd name="T21" fmla="*/ 1303 h 1303"/>
                    <a:gd name="T22" fmla="*/ 91 w 642"/>
                    <a:gd name="T23" fmla="*/ 1172 h 1303"/>
                    <a:gd name="T24" fmla="*/ 109 w 642"/>
                    <a:gd name="T25" fmla="*/ 1160 h 1303"/>
                    <a:gd name="T26" fmla="*/ 229 w 642"/>
                    <a:gd name="T27" fmla="*/ 1225 h 1303"/>
                    <a:gd name="T28" fmla="*/ 373 w 642"/>
                    <a:gd name="T29" fmla="*/ 1261 h 1303"/>
                    <a:gd name="T30" fmla="*/ 181 w 642"/>
                    <a:gd name="T31" fmla="*/ 1184 h 1303"/>
                    <a:gd name="T32" fmla="*/ 109 w 642"/>
                    <a:gd name="T33" fmla="*/ 1118 h 1303"/>
                    <a:gd name="T34" fmla="*/ 109 w 642"/>
                    <a:gd name="T35" fmla="*/ 1052 h 1303"/>
                    <a:gd name="T36" fmla="*/ 229 w 642"/>
                    <a:gd name="T37" fmla="*/ 1046 h 1303"/>
                    <a:gd name="T38" fmla="*/ 103 w 642"/>
                    <a:gd name="T39" fmla="*/ 1016 h 1303"/>
                    <a:gd name="T40" fmla="*/ 115 w 642"/>
                    <a:gd name="T41" fmla="*/ 861 h 1303"/>
                    <a:gd name="T42" fmla="*/ 145 w 642"/>
                    <a:gd name="T43" fmla="*/ 604 h 1303"/>
                    <a:gd name="T44" fmla="*/ 241 w 642"/>
                    <a:gd name="T45" fmla="*/ 281 h 1303"/>
                    <a:gd name="T46" fmla="*/ 307 w 642"/>
                    <a:gd name="T47" fmla="*/ 179 h 1303"/>
                    <a:gd name="T48" fmla="*/ 439 w 642"/>
                    <a:gd name="T49" fmla="*/ 48 h 1303"/>
                    <a:gd name="T50" fmla="*/ 511 w 642"/>
                    <a:gd name="T51" fmla="*/ 30 h 1303"/>
                    <a:gd name="T52" fmla="*/ 642 w 642"/>
                    <a:gd name="T53" fmla="*/ 12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2" h="1303">
                      <a:moveTo>
                        <a:pt x="642" y="12"/>
                      </a:moveTo>
                      <a:lnTo>
                        <a:pt x="511" y="0"/>
                      </a:lnTo>
                      <a:lnTo>
                        <a:pt x="439" y="12"/>
                      </a:lnTo>
                      <a:lnTo>
                        <a:pt x="319" y="132"/>
                      </a:lnTo>
                      <a:lnTo>
                        <a:pt x="205" y="275"/>
                      </a:lnTo>
                      <a:lnTo>
                        <a:pt x="139" y="556"/>
                      </a:lnTo>
                      <a:lnTo>
                        <a:pt x="115" y="634"/>
                      </a:lnTo>
                      <a:lnTo>
                        <a:pt x="91" y="861"/>
                      </a:lnTo>
                      <a:lnTo>
                        <a:pt x="79" y="1022"/>
                      </a:lnTo>
                      <a:lnTo>
                        <a:pt x="0" y="1124"/>
                      </a:lnTo>
                      <a:lnTo>
                        <a:pt x="175" y="1303"/>
                      </a:lnTo>
                      <a:lnTo>
                        <a:pt x="91" y="1172"/>
                      </a:lnTo>
                      <a:lnTo>
                        <a:pt x="109" y="1160"/>
                      </a:lnTo>
                      <a:lnTo>
                        <a:pt x="229" y="1225"/>
                      </a:lnTo>
                      <a:lnTo>
                        <a:pt x="373" y="1261"/>
                      </a:lnTo>
                      <a:lnTo>
                        <a:pt x="181" y="1184"/>
                      </a:lnTo>
                      <a:lnTo>
                        <a:pt x="109" y="1118"/>
                      </a:lnTo>
                      <a:lnTo>
                        <a:pt x="109" y="1052"/>
                      </a:lnTo>
                      <a:lnTo>
                        <a:pt x="229" y="1046"/>
                      </a:lnTo>
                      <a:lnTo>
                        <a:pt x="103" y="1016"/>
                      </a:lnTo>
                      <a:lnTo>
                        <a:pt x="115" y="861"/>
                      </a:lnTo>
                      <a:lnTo>
                        <a:pt x="145" y="604"/>
                      </a:lnTo>
                      <a:lnTo>
                        <a:pt x="241" y="281"/>
                      </a:lnTo>
                      <a:lnTo>
                        <a:pt x="307" y="179"/>
                      </a:lnTo>
                      <a:lnTo>
                        <a:pt x="439" y="48"/>
                      </a:lnTo>
                      <a:lnTo>
                        <a:pt x="511" y="30"/>
                      </a:lnTo>
                      <a:lnTo>
                        <a:pt x="642" y="12"/>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4619" name="Group 75"/>
                <p:cNvGrpSpPr>
                  <a:grpSpLocks/>
                </p:cNvGrpSpPr>
                <p:nvPr/>
              </p:nvGrpSpPr>
              <p:grpSpPr bwMode="auto">
                <a:xfrm>
                  <a:off x="3470" y="2126"/>
                  <a:ext cx="525" cy="822"/>
                  <a:chOff x="3470" y="2126"/>
                  <a:chExt cx="525" cy="822"/>
                </a:xfrm>
              </p:grpSpPr>
              <p:sp>
                <p:nvSpPr>
                  <p:cNvPr id="364620" name="Freeform 76"/>
                  <p:cNvSpPr>
                    <a:spLocks/>
                  </p:cNvSpPr>
                  <p:nvPr/>
                </p:nvSpPr>
                <p:spPr bwMode="auto">
                  <a:xfrm>
                    <a:off x="3694" y="2569"/>
                    <a:ext cx="189" cy="195"/>
                  </a:xfrm>
                  <a:custGeom>
                    <a:avLst/>
                    <a:gdLst>
                      <a:gd name="T0" fmla="*/ 331 w 379"/>
                      <a:gd name="T1" fmla="*/ 0 h 388"/>
                      <a:gd name="T2" fmla="*/ 72 w 379"/>
                      <a:gd name="T3" fmla="*/ 229 h 388"/>
                      <a:gd name="T4" fmla="*/ 54 w 379"/>
                      <a:gd name="T5" fmla="*/ 199 h 388"/>
                      <a:gd name="T6" fmla="*/ 14 w 379"/>
                      <a:gd name="T7" fmla="*/ 294 h 388"/>
                      <a:gd name="T8" fmla="*/ 0 w 379"/>
                      <a:gd name="T9" fmla="*/ 348 h 388"/>
                      <a:gd name="T10" fmla="*/ 30 w 379"/>
                      <a:gd name="T11" fmla="*/ 318 h 388"/>
                      <a:gd name="T12" fmla="*/ 58 w 379"/>
                      <a:gd name="T13" fmla="*/ 255 h 388"/>
                      <a:gd name="T14" fmla="*/ 113 w 379"/>
                      <a:gd name="T15" fmla="*/ 388 h 388"/>
                      <a:gd name="T16" fmla="*/ 199 w 379"/>
                      <a:gd name="T17" fmla="*/ 286 h 388"/>
                      <a:gd name="T18" fmla="*/ 295 w 379"/>
                      <a:gd name="T19" fmla="*/ 127 h 388"/>
                      <a:gd name="T20" fmla="*/ 379 w 379"/>
                      <a:gd name="T21" fmla="*/ 25 h 388"/>
                      <a:gd name="T22" fmla="*/ 331 w 379"/>
                      <a:gd name="T23"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9" h="388">
                        <a:moveTo>
                          <a:pt x="331" y="0"/>
                        </a:moveTo>
                        <a:lnTo>
                          <a:pt x="72" y="229"/>
                        </a:lnTo>
                        <a:lnTo>
                          <a:pt x="54" y="199"/>
                        </a:lnTo>
                        <a:lnTo>
                          <a:pt x="14" y="294"/>
                        </a:lnTo>
                        <a:lnTo>
                          <a:pt x="0" y="348"/>
                        </a:lnTo>
                        <a:lnTo>
                          <a:pt x="30" y="318"/>
                        </a:lnTo>
                        <a:lnTo>
                          <a:pt x="58" y="255"/>
                        </a:lnTo>
                        <a:lnTo>
                          <a:pt x="113" y="388"/>
                        </a:lnTo>
                        <a:lnTo>
                          <a:pt x="199" y="286"/>
                        </a:lnTo>
                        <a:lnTo>
                          <a:pt x="295" y="127"/>
                        </a:lnTo>
                        <a:lnTo>
                          <a:pt x="379" y="25"/>
                        </a:lnTo>
                        <a:lnTo>
                          <a:pt x="331"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21" name="Freeform 77"/>
                  <p:cNvSpPr>
                    <a:spLocks/>
                  </p:cNvSpPr>
                  <p:nvPr/>
                </p:nvSpPr>
                <p:spPr bwMode="auto">
                  <a:xfrm>
                    <a:off x="3692" y="2697"/>
                    <a:ext cx="54" cy="243"/>
                  </a:xfrm>
                  <a:custGeom>
                    <a:avLst/>
                    <a:gdLst>
                      <a:gd name="T0" fmla="*/ 60 w 107"/>
                      <a:gd name="T1" fmla="*/ 0 h 486"/>
                      <a:gd name="T2" fmla="*/ 42 w 107"/>
                      <a:gd name="T3" fmla="*/ 22 h 486"/>
                      <a:gd name="T4" fmla="*/ 30 w 107"/>
                      <a:gd name="T5" fmla="*/ 39 h 486"/>
                      <a:gd name="T6" fmla="*/ 20 w 107"/>
                      <a:gd name="T7" fmla="*/ 63 h 486"/>
                      <a:gd name="T8" fmla="*/ 10 w 107"/>
                      <a:gd name="T9" fmla="*/ 101 h 486"/>
                      <a:gd name="T10" fmla="*/ 6 w 107"/>
                      <a:gd name="T11" fmla="*/ 141 h 486"/>
                      <a:gd name="T12" fmla="*/ 10 w 107"/>
                      <a:gd name="T13" fmla="*/ 179 h 486"/>
                      <a:gd name="T14" fmla="*/ 16 w 107"/>
                      <a:gd name="T15" fmla="*/ 219 h 486"/>
                      <a:gd name="T16" fmla="*/ 22 w 107"/>
                      <a:gd name="T17" fmla="*/ 241 h 486"/>
                      <a:gd name="T18" fmla="*/ 2 w 107"/>
                      <a:gd name="T19" fmla="*/ 330 h 486"/>
                      <a:gd name="T20" fmla="*/ 0 w 107"/>
                      <a:gd name="T21" fmla="*/ 370 h 486"/>
                      <a:gd name="T22" fmla="*/ 0 w 107"/>
                      <a:gd name="T23" fmla="*/ 420 h 486"/>
                      <a:gd name="T24" fmla="*/ 6 w 107"/>
                      <a:gd name="T25" fmla="*/ 486 h 486"/>
                      <a:gd name="T26" fmla="*/ 40 w 107"/>
                      <a:gd name="T27" fmla="*/ 336 h 486"/>
                      <a:gd name="T28" fmla="*/ 58 w 107"/>
                      <a:gd name="T29" fmla="*/ 237 h 486"/>
                      <a:gd name="T30" fmla="*/ 107 w 107"/>
                      <a:gd name="T31" fmla="*/ 111 h 486"/>
                      <a:gd name="T32" fmla="*/ 60 w 107"/>
                      <a:gd name="T3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486">
                        <a:moveTo>
                          <a:pt x="60" y="0"/>
                        </a:moveTo>
                        <a:lnTo>
                          <a:pt x="42" y="22"/>
                        </a:lnTo>
                        <a:lnTo>
                          <a:pt x="30" y="39"/>
                        </a:lnTo>
                        <a:lnTo>
                          <a:pt x="20" y="63"/>
                        </a:lnTo>
                        <a:lnTo>
                          <a:pt x="10" y="101"/>
                        </a:lnTo>
                        <a:lnTo>
                          <a:pt x="6" y="141"/>
                        </a:lnTo>
                        <a:lnTo>
                          <a:pt x="10" y="179"/>
                        </a:lnTo>
                        <a:lnTo>
                          <a:pt x="16" y="219"/>
                        </a:lnTo>
                        <a:lnTo>
                          <a:pt x="22" y="241"/>
                        </a:lnTo>
                        <a:lnTo>
                          <a:pt x="2" y="330"/>
                        </a:lnTo>
                        <a:lnTo>
                          <a:pt x="0" y="370"/>
                        </a:lnTo>
                        <a:lnTo>
                          <a:pt x="0" y="420"/>
                        </a:lnTo>
                        <a:lnTo>
                          <a:pt x="6" y="486"/>
                        </a:lnTo>
                        <a:lnTo>
                          <a:pt x="40" y="336"/>
                        </a:lnTo>
                        <a:lnTo>
                          <a:pt x="58" y="237"/>
                        </a:lnTo>
                        <a:lnTo>
                          <a:pt x="107" y="111"/>
                        </a:lnTo>
                        <a:lnTo>
                          <a:pt x="60" y="0"/>
                        </a:lnTo>
                        <a:close/>
                      </a:path>
                    </a:pathLst>
                  </a:custGeom>
                  <a:solidFill>
                    <a:srgbClr val="000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22" name="Freeform 78"/>
                  <p:cNvSpPr>
                    <a:spLocks/>
                  </p:cNvSpPr>
                  <p:nvPr/>
                </p:nvSpPr>
                <p:spPr bwMode="auto">
                  <a:xfrm>
                    <a:off x="3694" y="2698"/>
                    <a:ext cx="51" cy="128"/>
                  </a:xfrm>
                  <a:custGeom>
                    <a:avLst/>
                    <a:gdLst>
                      <a:gd name="T0" fmla="*/ 54 w 101"/>
                      <a:gd name="T1" fmla="*/ 0 h 257"/>
                      <a:gd name="T2" fmla="*/ 36 w 101"/>
                      <a:gd name="T3" fmla="*/ 22 h 257"/>
                      <a:gd name="T4" fmla="*/ 24 w 101"/>
                      <a:gd name="T5" fmla="*/ 39 h 257"/>
                      <a:gd name="T6" fmla="*/ 14 w 101"/>
                      <a:gd name="T7" fmla="*/ 63 h 257"/>
                      <a:gd name="T8" fmla="*/ 4 w 101"/>
                      <a:gd name="T9" fmla="*/ 101 h 257"/>
                      <a:gd name="T10" fmla="*/ 0 w 101"/>
                      <a:gd name="T11" fmla="*/ 141 h 257"/>
                      <a:gd name="T12" fmla="*/ 4 w 101"/>
                      <a:gd name="T13" fmla="*/ 179 h 257"/>
                      <a:gd name="T14" fmla="*/ 10 w 101"/>
                      <a:gd name="T15" fmla="*/ 219 h 257"/>
                      <a:gd name="T16" fmla="*/ 16 w 101"/>
                      <a:gd name="T17" fmla="*/ 241 h 257"/>
                      <a:gd name="T18" fmla="*/ 44 w 101"/>
                      <a:gd name="T19" fmla="*/ 257 h 257"/>
                      <a:gd name="T20" fmla="*/ 52 w 101"/>
                      <a:gd name="T21" fmla="*/ 231 h 257"/>
                      <a:gd name="T22" fmla="*/ 101 w 101"/>
                      <a:gd name="T23" fmla="*/ 111 h 257"/>
                      <a:gd name="T24" fmla="*/ 54 w 101"/>
                      <a:gd name="T2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257">
                        <a:moveTo>
                          <a:pt x="54" y="0"/>
                        </a:moveTo>
                        <a:lnTo>
                          <a:pt x="36" y="22"/>
                        </a:lnTo>
                        <a:lnTo>
                          <a:pt x="24" y="39"/>
                        </a:lnTo>
                        <a:lnTo>
                          <a:pt x="14" y="63"/>
                        </a:lnTo>
                        <a:lnTo>
                          <a:pt x="4" y="101"/>
                        </a:lnTo>
                        <a:lnTo>
                          <a:pt x="0" y="141"/>
                        </a:lnTo>
                        <a:lnTo>
                          <a:pt x="4" y="179"/>
                        </a:lnTo>
                        <a:lnTo>
                          <a:pt x="10" y="219"/>
                        </a:lnTo>
                        <a:lnTo>
                          <a:pt x="16" y="241"/>
                        </a:lnTo>
                        <a:lnTo>
                          <a:pt x="44" y="257"/>
                        </a:lnTo>
                        <a:lnTo>
                          <a:pt x="52" y="231"/>
                        </a:lnTo>
                        <a:lnTo>
                          <a:pt x="101" y="111"/>
                        </a:lnTo>
                        <a:lnTo>
                          <a:pt x="54" y="0"/>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4623" name="Group 79"/>
                  <p:cNvGrpSpPr>
                    <a:grpSpLocks/>
                  </p:cNvGrpSpPr>
                  <p:nvPr/>
                </p:nvGrpSpPr>
                <p:grpSpPr bwMode="auto">
                  <a:xfrm>
                    <a:off x="3470" y="2126"/>
                    <a:ext cx="525" cy="571"/>
                    <a:chOff x="3470" y="2126"/>
                    <a:chExt cx="525" cy="571"/>
                  </a:xfrm>
                </p:grpSpPr>
                <p:grpSp>
                  <p:nvGrpSpPr>
                    <p:cNvPr id="364624" name="Group 80"/>
                    <p:cNvGrpSpPr>
                      <a:grpSpLocks/>
                    </p:cNvGrpSpPr>
                    <p:nvPr/>
                  </p:nvGrpSpPr>
                  <p:grpSpPr bwMode="auto">
                    <a:xfrm>
                      <a:off x="3526" y="2189"/>
                      <a:ext cx="388" cy="507"/>
                      <a:chOff x="3526" y="2189"/>
                      <a:chExt cx="388" cy="507"/>
                    </a:xfrm>
                  </p:grpSpPr>
                  <p:sp>
                    <p:nvSpPr>
                      <p:cNvPr id="364625" name="Freeform 81"/>
                      <p:cNvSpPr>
                        <a:spLocks/>
                      </p:cNvSpPr>
                      <p:nvPr/>
                    </p:nvSpPr>
                    <p:spPr bwMode="auto">
                      <a:xfrm>
                        <a:off x="3526" y="2189"/>
                        <a:ext cx="388" cy="507"/>
                      </a:xfrm>
                      <a:custGeom>
                        <a:avLst/>
                        <a:gdLst>
                          <a:gd name="T0" fmla="*/ 242 w 777"/>
                          <a:gd name="T1" fmla="*/ 29 h 1014"/>
                          <a:gd name="T2" fmla="*/ 186 w 777"/>
                          <a:gd name="T3" fmla="*/ 61 h 1014"/>
                          <a:gd name="T4" fmla="*/ 134 w 777"/>
                          <a:gd name="T5" fmla="*/ 95 h 1014"/>
                          <a:gd name="T6" fmla="*/ 96 w 777"/>
                          <a:gd name="T7" fmla="*/ 127 h 1014"/>
                          <a:gd name="T8" fmla="*/ 60 w 777"/>
                          <a:gd name="T9" fmla="*/ 161 h 1014"/>
                          <a:gd name="T10" fmla="*/ 32 w 777"/>
                          <a:gd name="T11" fmla="*/ 197 h 1014"/>
                          <a:gd name="T12" fmla="*/ 14 w 777"/>
                          <a:gd name="T13" fmla="*/ 235 h 1014"/>
                          <a:gd name="T14" fmla="*/ 8 w 777"/>
                          <a:gd name="T15" fmla="*/ 274 h 1014"/>
                          <a:gd name="T16" fmla="*/ 2 w 777"/>
                          <a:gd name="T17" fmla="*/ 318 h 1014"/>
                          <a:gd name="T18" fmla="*/ 0 w 777"/>
                          <a:gd name="T19" fmla="*/ 372 h 1014"/>
                          <a:gd name="T20" fmla="*/ 6 w 777"/>
                          <a:gd name="T21" fmla="*/ 420 h 1014"/>
                          <a:gd name="T22" fmla="*/ 0 w 777"/>
                          <a:gd name="T23" fmla="*/ 486 h 1014"/>
                          <a:gd name="T24" fmla="*/ 26 w 777"/>
                          <a:gd name="T25" fmla="*/ 504 h 1014"/>
                          <a:gd name="T26" fmla="*/ 48 w 777"/>
                          <a:gd name="T27" fmla="*/ 522 h 1014"/>
                          <a:gd name="T28" fmla="*/ 50 w 777"/>
                          <a:gd name="T29" fmla="*/ 537 h 1014"/>
                          <a:gd name="T30" fmla="*/ 50 w 777"/>
                          <a:gd name="T31" fmla="*/ 563 h 1014"/>
                          <a:gd name="T32" fmla="*/ 42 w 777"/>
                          <a:gd name="T33" fmla="*/ 593 h 1014"/>
                          <a:gd name="T34" fmla="*/ 18 w 777"/>
                          <a:gd name="T35" fmla="*/ 675 h 1014"/>
                          <a:gd name="T36" fmla="*/ 18 w 777"/>
                          <a:gd name="T37" fmla="*/ 711 h 1014"/>
                          <a:gd name="T38" fmla="*/ 38 w 777"/>
                          <a:gd name="T39" fmla="*/ 719 h 1014"/>
                          <a:gd name="T40" fmla="*/ 68 w 777"/>
                          <a:gd name="T41" fmla="*/ 719 h 1014"/>
                          <a:gd name="T42" fmla="*/ 90 w 777"/>
                          <a:gd name="T43" fmla="*/ 719 h 1014"/>
                          <a:gd name="T44" fmla="*/ 126 w 777"/>
                          <a:gd name="T45" fmla="*/ 816 h 1014"/>
                          <a:gd name="T46" fmla="*/ 128 w 777"/>
                          <a:gd name="T47" fmla="*/ 852 h 1014"/>
                          <a:gd name="T48" fmla="*/ 140 w 777"/>
                          <a:gd name="T49" fmla="*/ 868 h 1014"/>
                          <a:gd name="T50" fmla="*/ 156 w 777"/>
                          <a:gd name="T51" fmla="*/ 874 h 1014"/>
                          <a:gd name="T52" fmla="*/ 158 w 777"/>
                          <a:gd name="T53" fmla="*/ 894 h 1014"/>
                          <a:gd name="T54" fmla="*/ 156 w 777"/>
                          <a:gd name="T55" fmla="*/ 922 h 1014"/>
                          <a:gd name="T56" fmla="*/ 170 w 777"/>
                          <a:gd name="T57" fmla="*/ 966 h 1014"/>
                          <a:gd name="T58" fmla="*/ 188 w 777"/>
                          <a:gd name="T59" fmla="*/ 994 h 1014"/>
                          <a:gd name="T60" fmla="*/ 206 w 777"/>
                          <a:gd name="T61" fmla="*/ 1006 h 1014"/>
                          <a:gd name="T62" fmla="*/ 248 w 777"/>
                          <a:gd name="T63" fmla="*/ 1014 h 1014"/>
                          <a:gd name="T64" fmla="*/ 282 w 777"/>
                          <a:gd name="T65" fmla="*/ 1012 h 1014"/>
                          <a:gd name="T66" fmla="*/ 330 w 777"/>
                          <a:gd name="T67" fmla="*/ 990 h 1014"/>
                          <a:gd name="T68" fmla="*/ 386 w 777"/>
                          <a:gd name="T69" fmla="*/ 958 h 1014"/>
                          <a:gd name="T70" fmla="*/ 410 w 777"/>
                          <a:gd name="T71" fmla="*/ 988 h 1014"/>
                          <a:gd name="T72" fmla="*/ 747 w 777"/>
                          <a:gd name="T73" fmla="*/ 717 h 1014"/>
                          <a:gd name="T74" fmla="*/ 727 w 777"/>
                          <a:gd name="T75" fmla="*/ 671 h 1014"/>
                          <a:gd name="T76" fmla="*/ 747 w 777"/>
                          <a:gd name="T77" fmla="*/ 609 h 1014"/>
                          <a:gd name="T78" fmla="*/ 769 w 777"/>
                          <a:gd name="T79" fmla="*/ 527 h 1014"/>
                          <a:gd name="T80" fmla="*/ 777 w 777"/>
                          <a:gd name="T81" fmla="*/ 424 h 1014"/>
                          <a:gd name="T82" fmla="*/ 775 w 777"/>
                          <a:gd name="T83" fmla="*/ 346 h 1014"/>
                          <a:gd name="T84" fmla="*/ 753 w 777"/>
                          <a:gd name="T85" fmla="*/ 217 h 1014"/>
                          <a:gd name="T86" fmla="*/ 721 w 777"/>
                          <a:gd name="T87" fmla="*/ 101 h 1014"/>
                          <a:gd name="T88" fmla="*/ 685 w 777"/>
                          <a:gd name="T89" fmla="*/ 17 h 1014"/>
                          <a:gd name="T90" fmla="*/ 549 w 777"/>
                          <a:gd name="T91" fmla="*/ 0 h 1014"/>
                          <a:gd name="T92" fmla="*/ 342 w 777"/>
                          <a:gd name="T93" fmla="*/ 2 h 1014"/>
                          <a:gd name="T94" fmla="*/ 242 w 777"/>
                          <a:gd name="T95" fmla="*/ 29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7" h="1014">
                            <a:moveTo>
                              <a:pt x="242" y="29"/>
                            </a:moveTo>
                            <a:lnTo>
                              <a:pt x="186" y="61"/>
                            </a:lnTo>
                            <a:lnTo>
                              <a:pt x="134" y="95"/>
                            </a:lnTo>
                            <a:lnTo>
                              <a:pt x="96" y="127"/>
                            </a:lnTo>
                            <a:lnTo>
                              <a:pt x="60" y="161"/>
                            </a:lnTo>
                            <a:lnTo>
                              <a:pt x="32" y="197"/>
                            </a:lnTo>
                            <a:lnTo>
                              <a:pt x="14" y="235"/>
                            </a:lnTo>
                            <a:lnTo>
                              <a:pt x="8" y="274"/>
                            </a:lnTo>
                            <a:lnTo>
                              <a:pt x="2" y="318"/>
                            </a:lnTo>
                            <a:lnTo>
                              <a:pt x="0" y="372"/>
                            </a:lnTo>
                            <a:lnTo>
                              <a:pt x="6" y="420"/>
                            </a:lnTo>
                            <a:lnTo>
                              <a:pt x="0" y="486"/>
                            </a:lnTo>
                            <a:lnTo>
                              <a:pt x="26" y="504"/>
                            </a:lnTo>
                            <a:lnTo>
                              <a:pt x="48" y="522"/>
                            </a:lnTo>
                            <a:lnTo>
                              <a:pt x="50" y="537"/>
                            </a:lnTo>
                            <a:lnTo>
                              <a:pt x="50" y="563"/>
                            </a:lnTo>
                            <a:lnTo>
                              <a:pt x="42" y="593"/>
                            </a:lnTo>
                            <a:lnTo>
                              <a:pt x="18" y="675"/>
                            </a:lnTo>
                            <a:lnTo>
                              <a:pt x="18" y="711"/>
                            </a:lnTo>
                            <a:lnTo>
                              <a:pt x="38" y="719"/>
                            </a:lnTo>
                            <a:lnTo>
                              <a:pt x="68" y="719"/>
                            </a:lnTo>
                            <a:lnTo>
                              <a:pt x="90" y="719"/>
                            </a:lnTo>
                            <a:lnTo>
                              <a:pt x="126" y="816"/>
                            </a:lnTo>
                            <a:lnTo>
                              <a:pt x="128" y="852"/>
                            </a:lnTo>
                            <a:lnTo>
                              <a:pt x="140" y="868"/>
                            </a:lnTo>
                            <a:lnTo>
                              <a:pt x="156" y="874"/>
                            </a:lnTo>
                            <a:lnTo>
                              <a:pt x="158" y="894"/>
                            </a:lnTo>
                            <a:lnTo>
                              <a:pt x="156" y="922"/>
                            </a:lnTo>
                            <a:lnTo>
                              <a:pt x="170" y="966"/>
                            </a:lnTo>
                            <a:lnTo>
                              <a:pt x="188" y="994"/>
                            </a:lnTo>
                            <a:lnTo>
                              <a:pt x="206" y="1006"/>
                            </a:lnTo>
                            <a:lnTo>
                              <a:pt x="248" y="1014"/>
                            </a:lnTo>
                            <a:lnTo>
                              <a:pt x="282" y="1012"/>
                            </a:lnTo>
                            <a:lnTo>
                              <a:pt x="330" y="990"/>
                            </a:lnTo>
                            <a:lnTo>
                              <a:pt x="386" y="958"/>
                            </a:lnTo>
                            <a:lnTo>
                              <a:pt x="410" y="988"/>
                            </a:lnTo>
                            <a:lnTo>
                              <a:pt x="747" y="717"/>
                            </a:lnTo>
                            <a:lnTo>
                              <a:pt x="727" y="671"/>
                            </a:lnTo>
                            <a:lnTo>
                              <a:pt x="747" y="609"/>
                            </a:lnTo>
                            <a:lnTo>
                              <a:pt x="769" y="527"/>
                            </a:lnTo>
                            <a:lnTo>
                              <a:pt x="777" y="424"/>
                            </a:lnTo>
                            <a:lnTo>
                              <a:pt x="775" y="346"/>
                            </a:lnTo>
                            <a:lnTo>
                              <a:pt x="753" y="217"/>
                            </a:lnTo>
                            <a:lnTo>
                              <a:pt x="721" y="101"/>
                            </a:lnTo>
                            <a:lnTo>
                              <a:pt x="685" y="17"/>
                            </a:lnTo>
                            <a:lnTo>
                              <a:pt x="549" y="0"/>
                            </a:lnTo>
                            <a:lnTo>
                              <a:pt x="342" y="2"/>
                            </a:lnTo>
                            <a:lnTo>
                              <a:pt x="242" y="29"/>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4626" name="Group 82"/>
                      <p:cNvGrpSpPr>
                        <a:grpSpLocks/>
                      </p:cNvGrpSpPr>
                      <p:nvPr/>
                    </p:nvGrpSpPr>
                    <p:grpSpPr bwMode="auto">
                      <a:xfrm>
                        <a:off x="3681" y="2445"/>
                        <a:ext cx="66" cy="119"/>
                        <a:chOff x="3681" y="2445"/>
                        <a:chExt cx="66" cy="119"/>
                      </a:xfrm>
                    </p:grpSpPr>
                    <p:sp>
                      <p:nvSpPr>
                        <p:cNvPr id="364627" name="Freeform 83"/>
                        <p:cNvSpPr>
                          <a:spLocks/>
                        </p:cNvSpPr>
                        <p:nvPr/>
                      </p:nvSpPr>
                      <p:spPr bwMode="auto">
                        <a:xfrm>
                          <a:off x="3681" y="2445"/>
                          <a:ext cx="50" cy="75"/>
                        </a:xfrm>
                        <a:custGeom>
                          <a:avLst/>
                          <a:gdLst>
                            <a:gd name="T0" fmla="*/ 0 w 100"/>
                            <a:gd name="T1" fmla="*/ 63 h 151"/>
                            <a:gd name="T2" fmla="*/ 10 w 100"/>
                            <a:gd name="T3" fmla="*/ 31 h 151"/>
                            <a:gd name="T4" fmla="*/ 18 w 100"/>
                            <a:gd name="T5" fmla="*/ 10 h 151"/>
                            <a:gd name="T6" fmla="*/ 26 w 100"/>
                            <a:gd name="T7" fmla="*/ 4 h 151"/>
                            <a:gd name="T8" fmla="*/ 40 w 100"/>
                            <a:gd name="T9" fmla="*/ 0 h 151"/>
                            <a:gd name="T10" fmla="*/ 56 w 100"/>
                            <a:gd name="T11" fmla="*/ 0 h 151"/>
                            <a:gd name="T12" fmla="*/ 72 w 100"/>
                            <a:gd name="T13" fmla="*/ 4 h 151"/>
                            <a:gd name="T14" fmla="*/ 84 w 100"/>
                            <a:gd name="T15" fmla="*/ 11 h 151"/>
                            <a:gd name="T16" fmla="*/ 92 w 100"/>
                            <a:gd name="T17" fmla="*/ 27 h 151"/>
                            <a:gd name="T18" fmla="*/ 98 w 100"/>
                            <a:gd name="T19" fmla="*/ 53 h 151"/>
                            <a:gd name="T20" fmla="*/ 100 w 100"/>
                            <a:gd name="T21" fmla="*/ 75 h 151"/>
                            <a:gd name="T22" fmla="*/ 96 w 100"/>
                            <a:gd name="T23" fmla="*/ 105 h 151"/>
                            <a:gd name="T24" fmla="*/ 90 w 100"/>
                            <a:gd name="T25" fmla="*/ 133 h 151"/>
                            <a:gd name="T26" fmla="*/ 78 w 100"/>
                            <a:gd name="T27" fmla="*/ 151 h 151"/>
                            <a:gd name="T28" fmla="*/ 72 w 100"/>
                            <a:gd name="T29" fmla="*/ 129 h 151"/>
                            <a:gd name="T30" fmla="*/ 84 w 100"/>
                            <a:gd name="T31" fmla="*/ 109 h 151"/>
                            <a:gd name="T32" fmla="*/ 76 w 100"/>
                            <a:gd name="T33" fmla="*/ 83 h 151"/>
                            <a:gd name="T34" fmla="*/ 66 w 100"/>
                            <a:gd name="T35" fmla="*/ 93 h 151"/>
                            <a:gd name="T36" fmla="*/ 44 w 100"/>
                            <a:gd name="T37" fmla="*/ 103 h 151"/>
                            <a:gd name="T38" fmla="*/ 36 w 100"/>
                            <a:gd name="T39" fmla="*/ 81 h 151"/>
                            <a:gd name="T40" fmla="*/ 54 w 100"/>
                            <a:gd name="T41" fmla="*/ 73 h 151"/>
                            <a:gd name="T42" fmla="*/ 72 w 100"/>
                            <a:gd name="T43" fmla="*/ 69 h 151"/>
                            <a:gd name="T44" fmla="*/ 72 w 100"/>
                            <a:gd name="T45" fmla="*/ 55 h 151"/>
                            <a:gd name="T46" fmla="*/ 70 w 100"/>
                            <a:gd name="T47" fmla="*/ 37 h 151"/>
                            <a:gd name="T48" fmla="*/ 80 w 100"/>
                            <a:gd name="T49" fmla="*/ 39 h 151"/>
                            <a:gd name="T50" fmla="*/ 78 w 100"/>
                            <a:gd name="T51" fmla="*/ 17 h 151"/>
                            <a:gd name="T52" fmla="*/ 74 w 100"/>
                            <a:gd name="T53" fmla="*/ 11 h 151"/>
                            <a:gd name="T54" fmla="*/ 58 w 100"/>
                            <a:gd name="T55" fmla="*/ 10 h 151"/>
                            <a:gd name="T56" fmla="*/ 30 w 100"/>
                            <a:gd name="T57" fmla="*/ 11 h 151"/>
                            <a:gd name="T58" fmla="*/ 16 w 100"/>
                            <a:gd name="T59" fmla="*/ 33 h 151"/>
                            <a:gd name="T60" fmla="*/ 0 w 100"/>
                            <a:gd name="T61" fmla="*/ 6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0" h="151">
                              <a:moveTo>
                                <a:pt x="0" y="63"/>
                              </a:moveTo>
                              <a:lnTo>
                                <a:pt x="10" y="31"/>
                              </a:lnTo>
                              <a:lnTo>
                                <a:pt x="18" y="10"/>
                              </a:lnTo>
                              <a:lnTo>
                                <a:pt x="26" y="4"/>
                              </a:lnTo>
                              <a:lnTo>
                                <a:pt x="40" y="0"/>
                              </a:lnTo>
                              <a:lnTo>
                                <a:pt x="56" y="0"/>
                              </a:lnTo>
                              <a:lnTo>
                                <a:pt x="72" y="4"/>
                              </a:lnTo>
                              <a:lnTo>
                                <a:pt x="84" y="11"/>
                              </a:lnTo>
                              <a:lnTo>
                                <a:pt x="92" y="27"/>
                              </a:lnTo>
                              <a:lnTo>
                                <a:pt x="98" y="53"/>
                              </a:lnTo>
                              <a:lnTo>
                                <a:pt x="100" y="75"/>
                              </a:lnTo>
                              <a:lnTo>
                                <a:pt x="96" y="105"/>
                              </a:lnTo>
                              <a:lnTo>
                                <a:pt x="90" y="133"/>
                              </a:lnTo>
                              <a:lnTo>
                                <a:pt x="78" y="151"/>
                              </a:lnTo>
                              <a:lnTo>
                                <a:pt x="72" y="129"/>
                              </a:lnTo>
                              <a:lnTo>
                                <a:pt x="84" y="109"/>
                              </a:lnTo>
                              <a:lnTo>
                                <a:pt x="76" y="83"/>
                              </a:lnTo>
                              <a:lnTo>
                                <a:pt x="66" y="93"/>
                              </a:lnTo>
                              <a:lnTo>
                                <a:pt x="44" y="103"/>
                              </a:lnTo>
                              <a:lnTo>
                                <a:pt x="36" y="81"/>
                              </a:lnTo>
                              <a:lnTo>
                                <a:pt x="54" y="73"/>
                              </a:lnTo>
                              <a:lnTo>
                                <a:pt x="72" y="69"/>
                              </a:lnTo>
                              <a:lnTo>
                                <a:pt x="72" y="55"/>
                              </a:lnTo>
                              <a:lnTo>
                                <a:pt x="70" y="37"/>
                              </a:lnTo>
                              <a:lnTo>
                                <a:pt x="80" y="39"/>
                              </a:lnTo>
                              <a:lnTo>
                                <a:pt x="78" y="17"/>
                              </a:lnTo>
                              <a:lnTo>
                                <a:pt x="74" y="11"/>
                              </a:lnTo>
                              <a:lnTo>
                                <a:pt x="58" y="10"/>
                              </a:lnTo>
                              <a:lnTo>
                                <a:pt x="30" y="11"/>
                              </a:lnTo>
                              <a:lnTo>
                                <a:pt x="16" y="33"/>
                              </a:lnTo>
                              <a:lnTo>
                                <a:pt x="0" y="63"/>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28" name="Freeform 84"/>
                        <p:cNvSpPr>
                          <a:spLocks/>
                        </p:cNvSpPr>
                        <p:nvPr/>
                      </p:nvSpPr>
                      <p:spPr bwMode="auto">
                        <a:xfrm>
                          <a:off x="3702" y="2522"/>
                          <a:ext cx="45" cy="42"/>
                        </a:xfrm>
                        <a:custGeom>
                          <a:avLst/>
                          <a:gdLst>
                            <a:gd name="T0" fmla="*/ 66 w 89"/>
                            <a:gd name="T1" fmla="*/ 0 h 84"/>
                            <a:gd name="T2" fmla="*/ 54 w 89"/>
                            <a:gd name="T3" fmla="*/ 28 h 84"/>
                            <a:gd name="T4" fmla="*/ 48 w 89"/>
                            <a:gd name="T5" fmla="*/ 42 h 84"/>
                            <a:gd name="T6" fmla="*/ 36 w 89"/>
                            <a:gd name="T7" fmla="*/ 52 h 84"/>
                            <a:gd name="T8" fmla="*/ 20 w 89"/>
                            <a:gd name="T9" fmla="*/ 54 h 84"/>
                            <a:gd name="T10" fmla="*/ 0 w 89"/>
                            <a:gd name="T11" fmla="*/ 54 h 84"/>
                            <a:gd name="T12" fmla="*/ 44 w 89"/>
                            <a:gd name="T13" fmla="*/ 60 h 84"/>
                            <a:gd name="T14" fmla="*/ 70 w 89"/>
                            <a:gd name="T15" fmla="*/ 72 h 84"/>
                            <a:gd name="T16" fmla="*/ 89 w 89"/>
                            <a:gd name="T17" fmla="*/ 84 h 84"/>
                            <a:gd name="T18" fmla="*/ 72 w 89"/>
                            <a:gd name="T19" fmla="*/ 56 h 84"/>
                            <a:gd name="T20" fmla="*/ 68 w 89"/>
                            <a:gd name="T21" fmla="*/ 28 h 84"/>
                            <a:gd name="T22" fmla="*/ 66 w 89"/>
                            <a:gd name="T2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84">
                              <a:moveTo>
                                <a:pt x="66" y="0"/>
                              </a:moveTo>
                              <a:lnTo>
                                <a:pt x="54" y="28"/>
                              </a:lnTo>
                              <a:lnTo>
                                <a:pt x="48" y="42"/>
                              </a:lnTo>
                              <a:lnTo>
                                <a:pt x="36" y="52"/>
                              </a:lnTo>
                              <a:lnTo>
                                <a:pt x="20" y="54"/>
                              </a:lnTo>
                              <a:lnTo>
                                <a:pt x="0" y="54"/>
                              </a:lnTo>
                              <a:lnTo>
                                <a:pt x="44" y="60"/>
                              </a:lnTo>
                              <a:lnTo>
                                <a:pt x="70" y="72"/>
                              </a:lnTo>
                              <a:lnTo>
                                <a:pt x="89" y="84"/>
                              </a:lnTo>
                              <a:lnTo>
                                <a:pt x="72" y="56"/>
                              </a:lnTo>
                              <a:lnTo>
                                <a:pt x="68" y="28"/>
                              </a:lnTo>
                              <a:lnTo>
                                <a:pt x="66"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4629" name="Freeform 85"/>
                      <p:cNvSpPr>
                        <a:spLocks/>
                      </p:cNvSpPr>
                      <p:nvPr/>
                    </p:nvSpPr>
                    <p:spPr bwMode="auto">
                      <a:xfrm>
                        <a:off x="3591" y="2515"/>
                        <a:ext cx="38" cy="57"/>
                      </a:xfrm>
                      <a:custGeom>
                        <a:avLst/>
                        <a:gdLst>
                          <a:gd name="T0" fmla="*/ 12 w 76"/>
                          <a:gd name="T1" fmla="*/ 0 h 114"/>
                          <a:gd name="T2" fmla="*/ 22 w 76"/>
                          <a:gd name="T3" fmla="*/ 10 h 114"/>
                          <a:gd name="T4" fmla="*/ 24 w 76"/>
                          <a:gd name="T5" fmla="*/ 22 h 114"/>
                          <a:gd name="T6" fmla="*/ 20 w 76"/>
                          <a:gd name="T7" fmla="*/ 32 h 114"/>
                          <a:gd name="T8" fmla="*/ 12 w 76"/>
                          <a:gd name="T9" fmla="*/ 42 h 114"/>
                          <a:gd name="T10" fmla="*/ 0 w 76"/>
                          <a:gd name="T11" fmla="*/ 52 h 114"/>
                          <a:gd name="T12" fmla="*/ 10 w 76"/>
                          <a:gd name="T13" fmla="*/ 60 h 114"/>
                          <a:gd name="T14" fmla="*/ 28 w 76"/>
                          <a:gd name="T15" fmla="*/ 64 h 114"/>
                          <a:gd name="T16" fmla="*/ 44 w 76"/>
                          <a:gd name="T17" fmla="*/ 74 h 114"/>
                          <a:gd name="T18" fmla="*/ 76 w 76"/>
                          <a:gd name="T19" fmla="*/ 114 h 114"/>
                          <a:gd name="T20" fmla="*/ 36 w 76"/>
                          <a:gd name="T21" fmla="*/ 50 h 114"/>
                          <a:gd name="T22" fmla="*/ 30 w 76"/>
                          <a:gd name="T23" fmla="*/ 36 h 114"/>
                          <a:gd name="T24" fmla="*/ 30 w 76"/>
                          <a:gd name="T25" fmla="*/ 20 h 114"/>
                          <a:gd name="T26" fmla="*/ 34 w 76"/>
                          <a:gd name="T27" fmla="*/ 12 h 114"/>
                          <a:gd name="T28" fmla="*/ 12 w 76"/>
                          <a:gd name="T2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114">
                            <a:moveTo>
                              <a:pt x="12" y="0"/>
                            </a:moveTo>
                            <a:lnTo>
                              <a:pt x="22" y="10"/>
                            </a:lnTo>
                            <a:lnTo>
                              <a:pt x="24" y="22"/>
                            </a:lnTo>
                            <a:lnTo>
                              <a:pt x="20" y="32"/>
                            </a:lnTo>
                            <a:lnTo>
                              <a:pt x="12" y="42"/>
                            </a:lnTo>
                            <a:lnTo>
                              <a:pt x="0" y="52"/>
                            </a:lnTo>
                            <a:lnTo>
                              <a:pt x="10" y="60"/>
                            </a:lnTo>
                            <a:lnTo>
                              <a:pt x="28" y="64"/>
                            </a:lnTo>
                            <a:lnTo>
                              <a:pt x="44" y="74"/>
                            </a:lnTo>
                            <a:lnTo>
                              <a:pt x="76" y="114"/>
                            </a:lnTo>
                            <a:lnTo>
                              <a:pt x="36" y="50"/>
                            </a:lnTo>
                            <a:lnTo>
                              <a:pt x="30" y="36"/>
                            </a:lnTo>
                            <a:lnTo>
                              <a:pt x="30" y="20"/>
                            </a:lnTo>
                            <a:lnTo>
                              <a:pt x="34" y="12"/>
                            </a:lnTo>
                            <a:lnTo>
                              <a:pt x="12"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4630" name="Group 86"/>
                    <p:cNvGrpSpPr>
                      <a:grpSpLocks/>
                    </p:cNvGrpSpPr>
                    <p:nvPr/>
                  </p:nvGrpSpPr>
                  <p:grpSpPr bwMode="auto">
                    <a:xfrm>
                      <a:off x="3470" y="2126"/>
                      <a:ext cx="525" cy="571"/>
                      <a:chOff x="3470" y="2126"/>
                      <a:chExt cx="525" cy="571"/>
                    </a:xfrm>
                  </p:grpSpPr>
                  <p:sp>
                    <p:nvSpPr>
                      <p:cNvPr id="364631" name="Freeform 87"/>
                      <p:cNvSpPr>
                        <a:spLocks/>
                      </p:cNvSpPr>
                      <p:nvPr/>
                    </p:nvSpPr>
                    <p:spPr bwMode="auto">
                      <a:xfrm>
                        <a:off x="3470" y="2126"/>
                        <a:ext cx="525" cy="571"/>
                      </a:xfrm>
                      <a:custGeom>
                        <a:avLst/>
                        <a:gdLst>
                          <a:gd name="T0" fmla="*/ 455 w 1050"/>
                          <a:gd name="T1" fmla="*/ 2 h 1142"/>
                          <a:gd name="T2" fmla="*/ 379 w 1050"/>
                          <a:gd name="T3" fmla="*/ 18 h 1142"/>
                          <a:gd name="T4" fmla="*/ 295 w 1050"/>
                          <a:gd name="T5" fmla="*/ 50 h 1142"/>
                          <a:gd name="T6" fmla="*/ 211 w 1050"/>
                          <a:gd name="T7" fmla="*/ 126 h 1142"/>
                          <a:gd name="T8" fmla="*/ 89 w 1050"/>
                          <a:gd name="T9" fmla="*/ 221 h 1142"/>
                          <a:gd name="T10" fmla="*/ 37 w 1050"/>
                          <a:gd name="T11" fmla="*/ 263 h 1142"/>
                          <a:gd name="T12" fmla="*/ 8 w 1050"/>
                          <a:gd name="T13" fmla="*/ 307 h 1142"/>
                          <a:gd name="T14" fmla="*/ 0 w 1050"/>
                          <a:gd name="T15" fmla="*/ 357 h 1142"/>
                          <a:gd name="T16" fmla="*/ 6 w 1050"/>
                          <a:gd name="T17" fmla="*/ 412 h 1142"/>
                          <a:gd name="T18" fmla="*/ 35 w 1050"/>
                          <a:gd name="T19" fmla="*/ 464 h 1142"/>
                          <a:gd name="T20" fmla="*/ 79 w 1050"/>
                          <a:gd name="T21" fmla="*/ 486 h 1142"/>
                          <a:gd name="T22" fmla="*/ 147 w 1050"/>
                          <a:gd name="T23" fmla="*/ 500 h 1142"/>
                          <a:gd name="T24" fmla="*/ 115 w 1050"/>
                          <a:gd name="T25" fmla="*/ 438 h 1142"/>
                          <a:gd name="T26" fmla="*/ 125 w 1050"/>
                          <a:gd name="T27" fmla="*/ 367 h 1142"/>
                          <a:gd name="T28" fmla="*/ 153 w 1050"/>
                          <a:gd name="T29" fmla="*/ 321 h 1142"/>
                          <a:gd name="T30" fmla="*/ 197 w 1050"/>
                          <a:gd name="T31" fmla="*/ 283 h 1142"/>
                          <a:gd name="T32" fmla="*/ 323 w 1050"/>
                          <a:gd name="T33" fmla="*/ 237 h 1142"/>
                          <a:gd name="T34" fmla="*/ 291 w 1050"/>
                          <a:gd name="T35" fmla="*/ 269 h 1142"/>
                          <a:gd name="T36" fmla="*/ 241 w 1050"/>
                          <a:gd name="T37" fmla="*/ 287 h 1142"/>
                          <a:gd name="T38" fmla="*/ 199 w 1050"/>
                          <a:gd name="T39" fmla="*/ 307 h 1142"/>
                          <a:gd name="T40" fmla="*/ 181 w 1050"/>
                          <a:gd name="T41" fmla="*/ 343 h 1142"/>
                          <a:gd name="T42" fmla="*/ 177 w 1050"/>
                          <a:gd name="T43" fmla="*/ 385 h 1142"/>
                          <a:gd name="T44" fmla="*/ 191 w 1050"/>
                          <a:gd name="T45" fmla="*/ 444 h 1142"/>
                          <a:gd name="T46" fmla="*/ 231 w 1050"/>
                          <a:gd name="T47" fmla="*/ 528 h 1142"/>
                          <a:gd name="T48" fmla="*/ 303 w 1050"/>
                          <a:gd name="T49" fmla="*/ 685 h 1142"/>
                          <a:gd name="T50" fmla="*/ 345 w 1050"/>
                          <a:gd name="T51" fmla="*/ 749 h 1142"/>
                          <a:gd name="T52" fmla="*/ 357 w 1050"/>
                          <a:gd name="T53" fmla="*/ 910 h 1142"/>
                          <a:gd name="T54" fmla="*/ 361 w 1050"/>
                          <a:gd name="T55" fmla="*/ 960 h 1142"/>
                          <a:gd name="T56" fmla="*/ 321 w 1050"/>
                          <a:gd name="T57" fmla="*/ 996 h 1142"/>
                          <a:gd name="T58" fmla="*/ 271 w 1050"/>
                          <a:gd name="T59" fmla="*/ 1030 h 1142"/>
                          <a:gd name="T60" fmla="*/ 267 w 1050"/>
                          <a:gd name="T61" fmla="*/ 1060 h 1142"/>
                          <a:gd name="T62" fmla="*/ 277 w 1050"/>
                          <a:gd name="T63" fmla="*/ 1086 h 1142"/>
                          <a:gd name="T64" fmla="*/ 297 w 1050"/>
                          <a:gd name="T65" fmla="*/ 1120 h 1142"/>
                          <a:gd name="T66" fmla="*/ 327 w 1050"/>
                          <a:gd name="T67" fmla="*/ 1136 h 1142"/>
                          <a:gd name="T68" fmla="*/ 369 w 1050"/>
                          <a:gd name="T69" fmla="*/ 1142 h 1142"/>
                          <a:gd name="T70" fmla="*/ 409 w 1050"/>
                          <a:gd name="T71" fmla="*/ 1134 h 1142"/>
                          <a:gd name="T72" fmla="*/ 447 w 1050"/>
                          <a:gd name="T73" fmla="*/ 1116 h 1142"/>
                          <a:gd name="T74" fmla="*/ 485 w 1050"/>
                          <a:gd name="T75" fmla="*/ 1090 h 1142"/>
                          <a:gd name="T76" fmla="*/ 467 w 1050"/>
                          <a:gd name="T77" fmla="*/ 873 h 1142"/>
                          <a:gd name="T78" fmla="*/ 401 w 1050"/>
                          <a:gd name="T79" fmla="*/ 737 h 1142"/>
                          <a:gd name="T80" fmla="*/ 403 w 1050"/>
                          <a:gd name="T81" fmla="*/ 675 h 1142"/>
                          <a:gd name="T82" fmla="*/ 431 w 1050"/>
                          <a:gd name="T83" fmla="*/ 634 h 1142"/>
                          <a:gd name="T84" fmla="*/ 477 w 1050"/>
                          <a:gd name="T85" fmla="*/ 626 h 1142"/>
                          <a:gd name="T86" fmla="*/ 529 w 1050"/>
                          <a:gd name="T87" fmla="*/ 653 h 1142"/>
                          <a:gd name="T88" fmla="*/ 547 w 1050"/>
                          <a:gd name="T89" fmla="*/ 701 h 1142"/>
                          <a:gd name="T90" fmla="*/ 543 w 1050"/>
                          <a:gd name="T91" fmla="*/ 757 h 1142"/>
                          <a:gd name="T92" fmla="*/ 537 w 1050"/>
                          <a:gd name="T93" fmla="*/ 799 h 1142"/>
                          <a:gd name="T94" fmla="*/ 744 w 1050"/>
                          <a:gd name="T95" fmla="*/ 948 h 1142"/>
                          <a:gd name="T96" fmla="*/ 904 w 1050"/>
                          <a:gd name="T97" fmla="*/ 934 h 1142"/>
                          <a:gd name="T98" fmla="*/ 1012 w 1050"/>
                          <a:gd name="T99" fmla="*/ 883 h 1142"/>
                          <a:gd name="T100" fmla="*/ 1038 w 1050"/>
                          <a:gd name="T101" fmla="*/ 835 h 1142"/>
                          <a:gd name="T102" fmla="*/ 1050 w 1050"/>
                          <a:gd name="T103" fmla="*/ 743 h 1142"/>
                          <a:gd name="T104" fmla="*/ 1024 w 1050"/>
                          <a:gd name="T105" fmla="*/ 610 h 1142"/>
                          <a:gd name="T106" fmla="*/ 970 w 1050"/>
                          <a:gd name="T107" fmla="*/ 377 h 1142"/>
                          <a:gd name="T108" fmla="*/ 880 w 1050"/>
                          <a:gd name="T109" fmla="*/ 191 h 1142"/>
                          <a:gd name="T110" fmla="*/ 820 w 1050"/>
                          <a:gd name="T111" fmla="*/ 100 h 1142"/>
                          <a:gd name="T112" fmla="*/ 728 w 1050"/>
                          <a:gd name="T113" fmla="*/ 42 h 1142"/>
                          <a:gd name="T114" fmla="*/ 614 w 1050"/>
                          <a:gd name="T115" fmla="*/ 4 h 1142"/>
                          <a:gd name="T116" fmla="*/ 503 w 1050"/>
                          <a:gd name="T117" fmla="*/ 0 h 1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50" h="1142">
                            <a:moveTo>
                              <a:pt x="503" y="0"/>
                            </a:moveTo>
                            <a:lnTo>
                              <a:pt x="455" y="2"/>
                            </a:lnTo>
                            <a:lnTo>
                              <a:pt x="419" y="8"/>
                            </a:lnTo>
                            <a:lnTo>
                              <a:pt x="379" y="18"/>
                            </a:lnTo>
                            <a:lnTo>
                              <a:pt x="333" y="34"/>
                            </a:lnTo>
                            <a:lnTo>
                              <a:pt x="295" y="50"/>
                            </a:lnTo>
                            <a:lnTo>
                              <a:pt x="251" y="88"/>
                            </a:lnTo>
                            <a:lnTo>
                              <a:pt x="211" y="126"/>
                            </a:lnTo>
                            <a:lnTo>
                              <a:pt x="173" y="167"/>
                            </a:lnTo>
                            <a:lnTo>
                              <a:pt x="89" y="221"/>
                            </a:lnTo>
                            <a:lnTo>
                              <a:pt x="59" y="241"/>
                            </a:lnTo>
                            <a:lnTo>
                              <a:pt x="37" y="263"/>
                            </a:lnTo>
                            <a:lnTo>
                              <a:pt x="24" y="283"/>
                            </a:lnTo>
                            <a:lnTo>
                              <a:pt x="8" y="307"/>
                            </a:lnTo>
                            <a:lnTo>
                              <a:pt x="2" y="331"/>
                            </a:lnTo>
                            <a:lnTo>
                              <a:pt x="0" y="357"/>
                            </a:lnTo>
                            <a:lnTo>
                              <a:pt x="0" y="383"/>
                            </a:lnTo>
                            <a:lnTo>
                              <a:pt x="6" y="412"/>
                            </a:lnTo>
                            <a:lnTo>
                              <a:pt x="22" y="446"/>
                            </a:lnTo>
                            <a:lnTo>
                              <a:pt x="35" y="464"/>
                            </a:lnTo>
                            <a:lnTo>
                              <a:pt x="53" y="478"/>
                            </a:lnTo>
                            <a:lnTo>
                              <a:pt x="79" y="486"/>
                            </a:lnTo>
                            <a:lnTo>
                              <a:pt x="107" y="492"/>
                            </a:lnTo>
                            <a:lnTo>
                              <a:pt x="147" y="500"/>
                            </a:lnTo>
                            <a:lnTo>
                              <a:pt x="123" y="468"/>
                            </a:lnTo>
                            <a:lnTo>
                              <a:pt x="115" y="438"/>
                            </a:lnTo>
                            <a:lnTo>
                              <a:pt x="117" y="402"/>
                            </a:lnTo>
                            <a:lnTo>
                              <a:pt x="125" y="367"/>
                            </a:lnTo>
                            <a:lnTo>
                              <a:pt x="137" y="345"/>
                            </a:lnTo>
                            <a:lnTo>
                              <a:pt x="153" y="321"/>
                            </a:lnTo>
                            <a:lnTo>
                              <a:pt x="173" y="301"/>
                            </a:lnTo>
                            <a:lnTo>
                              <a:pt x="197" y="283"/>
                            </a:lnTo>
                            <a:lnTo>
                              <a:pt x="227" y="267"/>
                            </a:lnTo>
                            <a:lnTo>
                              <a:pt x="323" y="237"/>
                            </a:lnTo>
                            <a:lnTo>
                              <a:pt x="305" y="257"/>
                            </a:lnTo>
                            <a:lnTo>
                              <a:pt x="291" y="269"/>
                            </a:lnTo>
                            <a:lnTo>
                              <a:pt x="271" y="277"/>
                            </a:lnTo>
                            <a:lnTo>
                              <a:pt x="241" y="287"/>
                            </a:lnTo>
                            <a:lnTo>
                              <a:pt x="221" y="293"/>
                            </a:lnTo>
                            <a:lnTo>
                              <a:pt x="199" y="307"/>
                            </a:lnTo>
                            <a:lnTo>
                              <a:pt x="189" y="325"/>
                            </a:lnTo>
                            <a:lnTo>
                              <a:pt x="181" y="343"/>
                            </a:lnTo>
                            <a:lnTo>
                              <a:pt x="177" y="363"/>
                            </a:lnTo>
                            <a:lnTo>
                              <a:pt x="177" y="385"/>
                            </a:lnTo>
                            <a:lnTo>
                              <a:pt x="185" y="408"/>
                            </a:lnTo>
                            <a:lnTo>
                              <a:pt x="191" y="444"/>
                            </a:lnTo>
                            <a:lnTo>
                              <a:pt x="207" y="476"/>
                            </a:lnTo>
                            <a:lnTo>
                              <a:pt x="231" y="528"/>
                            </a:lnTo>
                            <a:lnTo>
                              <a:pt x="273" y="630"/>
                            </a:lnTo>
                            <a:lnTo>
                              <a:pt x="303" y="685"/>
                            </a:lnTo>
                            <a:lnTo>
                              <a:pt x="337" y="699"/>
                            </a:lnTo>
                            <a:lnTo>
                              <a:pt x="345" y="749"/>
                            </a:lnTo>
                            <a:lnTo>
                              <a:pt x="351" y="875"/>
                            </a:lnTo>
                            <a:lnTo>
                              <a:pt x="357" y="910"/>
                            </a:lnTo>
                            <a:lnTo>
                              <a:pt x="361" y="940"/>
                            </a:lnTo>
                            <a:lnTo>
                              <a:pt x="361" y="960"/>
                            </a:lnTo>
                            <a:lnTo>
                              <a:pt x="343" y="982"/>
                            </a:lnTo>
                            <a:lnTo>
                              <a:pt x="321" y="996"/>
                            </a:lnTo>
                            <a:lnTo>
                              <a:pt x="293" y="1012"/>
                            </a:lnTo>
                            <a:lnTo>
                              <a:pt x="271" y="1030"/>
                            </a:lnTo>
                            <a:lnTo>
                              <a:pt x="267" y="1042"/>
                            </a:lnTo>
                            <a:lnTo>
                              <a:pt x="267" y="1060"/>
                            </a:lnTo>
                            <a:lnTo>
                              <a:pt x="271" y="1074"/>
                            </a:lnTo>
                            <a:lnTo>
                              <a:pt x="277" y="1086"/>
                            </a:lnTo>
                            <a:lnTo>
                              <a:pt x="283" y="1102"/>
                            </a:lnTo>
                            <a:lnTo>
                              <a:pt x="297" y="1120"/>
                            </a:lnTo>
                            <a:lnTo>
                              <a:pt x="311" y="1130"/>
                            </a:lnTo>
                            <a:lnTo>
                              <a:pt x="327" y="1136"/>
                            </a:lnTo>
                            <a:lnTo>
                              <a:pt x="345" y="1140"/>
                            </a:lnTo>
                            <a:lnTo>
                              <a:pt x="369" y="1142"/>
                            </a:lnTo>
                            <a:lnTo>
                              <a:pt x="387" y="1140"/>
                            </a:lnTo>
                            <a:lnTo>
                              <a:pt x="409" y="1134"/>
                            </a:lnTo>
                            <a:lnTo>
                              <a:pt x="427" y="1128"/>
                            </a:lnTo>
                            <a:lnTo>
                              <a:pt x="447" y="1116"/>
                            </a:lnTo>
                            <a:lnTo>
                              <a:pt x="471" y="1100"/>
                            </a:lnTo>
                            <a:lnTo>
                              <a:pt x="485" y="1090"/>
                            </a:lnTo>
                            <a:lnTo>
                              <a:pt x="483" y="1040"/>
                            </a:lnTo>
                            <a:lnTo>
                              <a:pt x="467" y="873"/>
                            </a:lnTo>
                            <a:lnTo>
                              <a:pt x="415" y="777"/>
                            </a:lnTo>
                            <a:lnTo>
                              <a:pt x="401" y="737"/>
                            </a:lnTo>
                            <a:lnTo>
                              <a:pt x="393" y="697"/>
                            </a:lnTo>
                            <a:lnTo>
                              <a:pt x="403" y="675"/>
                            </a:lnTo>
                            <a:lnTo>
                              <a:pt x="415" y="649"/>
                            </a:lnTo>
                            <a:lnTo>
                              <a:pt x="431" y="634"/>
                            </a:lnTo>
                            <a:lnTo>
                              <a:pt x="455" y="624"/>
                            </a:lnTo>
                            <a:lnTo>
                              <a:pt x="477" y="626"/>
                            </a:lnTo>
                            <a:lnTo>
                              <a:pt x="503" y="634"/>
                            </a:lnTo>
                            <a:lnTo>
                              <a:pt x="529" y="653"/>
                            </a:lnTo>
                            <a:lnTo>
                              <a:pt x="539" y="671"/>
                            </a:lnTo>
                            <a:lnTo>
                              <a:pt x="547" y="701"/>
                            </a:lnTo>
                            <a:lnTo>
                              <a:pt x="548" y="729"/>
                            </a:lnTo>
                            <a:lnTo>
                              <a:pt x="543" y="757"/>
                            </a:lnTo>
                            <a:lnTo>
                              <a:pt x="537" y="781"/>
                            </a:lnTo>
                            <a:lnTo>
                              <a:pt x="537" y="799"/>
                            </a:lnTo>
                            <a:lnTo>
                              <a:pt x="548" y="815"/>
                            </a:lnTo>
                            <a:lnTo>
                              <a:pt x="744" y="948"/>
                            </a:lnTo>
                            <a:lnTo>
                              <a:pt x="818" y="940"/>
                            </a:lnTo>
                            <a:lnTo>
                              <a:pt x="904" y="934"/>
                            </a:lnTo>
                            <a:lnTo>
                              <a:pt x="980" y="914"/>
                            </a:lnTo>
                            <a:lnTo>
                              <a:pt x="1012" y="883"/>
                            </a:lnTo>
                            <a:lnTo>
                              <a:pt x="1030" y="865"/>
                            </a:lnTo>
                            <a:lnTo>
                              <a:pt x="1038" y="835"/>
                            </a:lnTo>
                            <a:lnTo>
                              <a:pt x="1044" y="801"/>
                            </a:lnTo>
                            <a:lnTo>
                              <a:pt x="1050" y="743"/>
                            </a:lnTo>
                            <a:lnTo>
                              <a:pt x="1032" y="705"/>
                            </a:lnTo>
                            <a:lnTo>
                              <a:pt x="1024" y="610"/>
                            </a:lnTo>
                            <a:lnTo>
                              <a:pt x="994" y="478"/>
                            </a:lnTo>
                            <a:lnTo>
                              <a:pt x="970" y="377"/>
                            </a:lnTo>
                            <a:lnTo>
                              <a:pt x="922" y="277"/>
                            </a:lnTo>
                            <a:lnTo>
                              <a:pt x="880" y="191"/>
                            </a:lnTo>
                            <a:lnTo>
                              <a:pt x="856" y="149"/>
                            </a:lnTo>
                            <a:lnTo>
                              <a:pt x="820" y="100"/>
                            </a:lnTo>
                            <a:lnTo>
                              <a:pt x="790" y="74"/>
                            </a:lnTo>
                            <a:lnTo>
                              <a:pt x="728" y="42"/>
                            </a:lnTo>
                            <a:lnTo>
                              <a:pt x="674" y="18"/>
                            </a:lnTo>
                            <a:lnTo>
                              <a:pt x="614" y="4"/>
                            </a:lnTo>
                            <a:lnTo>
                              <a:pt x="556" y="0"/>
                            </a:lnTo>
                            <a:lnTo>
                              <a:pt x="503" y="0"/>
                            </a:lnTo>
                            <a:close/>
                          </a:path>
                        </a:pathLst>
                      </a:custGeom>
                      <a:solidFill>
                        <a:srgbClr val="5F3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32" name="Freeform 88"/>
                      <p:cNvSpPr>
                        <a:spLocks/>
                      </p:cNvSpPr>
                      <p:nvPr/>
                    </p:nvSpPr>
                    <p:spPr bwMode="auto">
                      <a:xfrm>
                        <a:off x="3524" y="2416"/>
                        <a:ext cx="45" cy="32"/>
                      </a:xfrm>
                      <a:custGeom>
                        <a:avLst/>
                        <a:gdLst>
                          <a:gd name="T0" fmla="*/ 4 w 90"/>
                          <a:gd name="T1" fmla="*/ 0 h 64"/>
                          <a:gd name="T2" fmla="*/ 2 w 90"/>
                          <a:gd name="T3" fmla="*/ 12 h 64"/>
                          <a:gd name="T4" fmla="*/ 0 w 90"/>
                          <a:gd name="T5" fmla="*/ 30 h 64"/>
                          <a:gd name="T6" fmla="*/ 6 w 90"/>
                          <a:gd name="T7" fmla="*/ 40 h 64"/>
                          <a:gd name="T8" fmla="*/ 18 w 90"/>
                          <a:gd name="T9" fmla="*/ 48 h 64"/>
                          <a:gd name="T10" fmla="*/ 38 w 90"/>
                          <a:gd name="T11" fmla="*/ 52 h 64"/>
                          <a:gd name="T12" fmla="*/ 58 w 90"/>
                          <a:gd name="T13" fmla="*/ 54 h 64"/>
                          <a:gd name="T14" fmla="*/ 80 w 90"/>
                          <a:gd name="T15" fmla="*/ 60 h 64"/>
                          <a:gd name="T16" fmla="*/ 90 w 90"/>
                          <a:gd name="T17" fmla="*/ 64 h 64"/>
                          <a:gd name="T18" fmla="*/ 90 w 90"/>
                          <a:gd name="T19" fmla="*/ 50 h 64"/>
                          <a:gd name="T20" fmla="*/ 70 w 90"/>
                          <a:gd name="T21" fmla="*/ 32 h 64"/>
                          <a:gd name="T22" fmla="*/ 52 w 90"/>
                          <a:gd name="T23" fmla="*/ 20 h 64"/>
                          <a:gd name="T24" fmla="*/ 32 w 90"/>
                          <a:gd name="T25" fmla="*/ 10 h 64"/>
                          <a:gd name="T26" fmla="*/ 22 w 90"/>
                          <a:gd name="T27" fmla="*/ 6 h 64"/>
                          <a:gd name="T28" fmla="*/ 4 w 90"/>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64">
                            <a:moveTo>
                              <a:pt x="4" y="0"/>
                            </a:moveTo>
                            <a:lnTo>
                              <a:pt x="2" y="12"/>
                            </a:lnTo>
                            <a:lnTo>
                              <a:pt x="0" y="30"/>
                            </a:lnTo>
                            <a:lnTo>
                              <a:pt x="6" y="40"/>
                            </a:lnTo>
                            <a:lnTo>
                              <a:pt x="18" y="48"/>
                            </a:lnTo>
                            <a:lnTo>
                              <a:pt x="38" y="52"/>
                            </a:lnTo>
                            <a:lnTo>
                              <a:pt x="58" y="54"/>
                            </a:lnTo>
                            <a:lnTo>
                              <a:pt x="80" y="60"/>
                            </a:lnTo>
                            <a:lnTo>
                              <a:pt x="90" y="64"/>
                            </a:lnTo>
                            <a:lnTo>
                              <a:pt x="90" y="50"/>
                            </a:lnTo>
                            <a:lnTo>
                              <a:pt x="70" y="32"/>
                            </a:lnTo>
                            <a:lnTo>
                              <a:pt x="52" y="20"/>
                            </a:lnTo>
                            <a:lnTo>
                              <a:pt x="32" y="10"/>
                            </a:lnTo>
                            <a:lnTo>
                              <a:pt x="22" y="6"/>
                            </a:lnTo>
                            <a:lnTo>
                              <a:pt x="4" y="0"/>
                            </a:lnTo>
                            <a:close/>
                          </a:path>
                        </a:pathLst>
                      </a:custGeom>
                      <a:solidFill>
                        <a:srgbClr val="5F3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33" name="Freeform 89"/>
                      <p:cNvSpPr>
                        <a:spLocks/>
                      </p:cNvSpPr>
                      <p:nvPr/>
                    </p:nvSpPr>
                    <p:spPr bwMode="auto">
                      <a:xfrm>
                        <a:off x="3541" y="2453"/>
                        <a:ext cx="27" cy="11"/>
                      </a:xfrm>
                      <a:custGeom>
                        <a:avLst/>
                        <a:gdLst>
                          <a:gd name="T0" fmla="*/ 30 w 54"/>
                          <a:gd name="T1" fmla="*/ 0 h 22"/>
                          <a:gd name="T2" fmla="*/ 24 w 54"/>
                          <a:gd name="T3" fmla="*/ 10 h 22"/>
                          <a:gd name="T4" fmla="*/ 14 w 54"/>
                          <a:gd name="T5" fmla="*/ 14 h 22"/>
                          <a:gd name="T6" fmla="*/ 0 w 54"/>
                          <a:gd name="T7" fmla="*/ 16 h 22"/>
                          <a:gd name="T8" fmla="*/ 16 w 54"/>
                          <a:gd name="T9" fmla="*/ 22 h 22"/>
                          <a:gd name="T10" fmla="*/ 40 w 54"/>
                          <a:gd name="T11" fmla="*/ 22 h 22"/>
                          <a:gd name="T12" fmla="*/ 54 w 54"/>
                          <a:gd name="T13" fmla="*/ 22 h 22"/>
                          <a:gd name="T14" fmla="*/ 30 w 54"/>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22">
                            <a:moveTo>
                              <a:pt x="30" y="0"/>
                            </a:moveTo>
                            <a:lnTo>
                              <a:pt x="24" y="10"/>
                            </a:lnTo>
                            <a:lnTo>
                              <a:pt x="14" y="14"/>
                            </a:lnTo>
                            <a:lnTo>
                              <a:pt x="0" y="16"/>
                            </a:lnTo>
                            <a:lnTo>
                              <a:pt x="16" y="22"/>
                            </a:lnTo>
                            <a:lnTo>
                              <a:pt x="40" y="22"/>
                            </a:lnTo>
                            <a:lnTo>
                              <a:pt x="54" y="22"/>
                            </a:lnTo>
                            <a:lnTo>
                              <a:pt x="30" y="0"/>
                            </a:lnTo>
                            <a:close/>
                          </a:path>
                        </a:pathLst>
                      </a:custGeom>
                      <a:solidFill>
                        <a:srgbClr val="5F3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34" name="Freeform 90"/>
                      <p:cNvSpPr>
                        <a:spLocks/>
                      </p:cNvSpPr>
                      <p:nvPr/>
                    </p:nvSpPr>
                    <p:spPr bwMode="auto">
                      <a:xfrm>
                        <a:off x="3564" y="2543"/>
                        <a:ext cx="50" cy="59"/>
                      </a:xfrm>
                      <a:custGeom>
                        <a:avLst/>
                        <a:gdLst>
                          <a:gd name="T0" fmla="*/ 16 w 100"/>
                          <a:gd name="T1" fmla="*/ 2 h 117"/>
                          <a:gd name="T2" fmla="*/ 6 w 100"/>
                          <a:gd name="T3" fmla="*/ 18 h 117"/>
                          <a:gd name="T4" fmla="*/ 2 w 100"/>
                          <a:gd name="T5" fmla="*/ 30 h 117"/>
                          <a:gd name="T6" fmla="*/ 0 w 100"/>
                          <a:gd name="T7" fmla="*/ 44 h 117"/>
                          <a:gd name="T8" fmla="*/ 0 w 100"/>
                          <a:gd name="T9" fmla="*/ 58 h 117"/>
                          <a:gd name="T10" fmla="*/ 4 w 100"/>
                          <a:gd name="T11" fmla="*/ 75 h 117"/>
                          <a:gd name="T12" fmla="*/ 8 w 100"/>
                          <a:gd name="T13" fmla="*/ 89 h 117"/>
                          <a:gd name="T14" fmla="*/ 16 w 100"/>
                          <a:gd name="T15" fmla="*/ 97 h 117"/>
                          <a:gd name="T16" fmla="*/ 24 w 100"/>
                          <a:gd name="T17" fmla="*/ 103 h 117"/>
                          <a:gd name="T18" fmla="*/ 36 w 100"/>
                          <a:gd name="T19" fmla="*/ 103 h 117"/>
                          <a:gd name="T20" fmla="*/ 50 w 100"/>
                          <a:gd name="T21" fmla="*/ 103 h 117"/>
                          <a:gd name="T22" fmla="*/ 74 w 100"/>
                          <a:gd name="T23" fmla="*/ 107 h 117"/>
                          <a:gd name="T24" fmla="*/ 100 w 100"/>
                          <a:gd name="T25" fmla="*/ 117 h 117"/>
                          <a:gd name="T26" fmla="*/ 100 w 100"/>
                          <a:gd name="T27" fmla="*/ 103 h 117"/>
                          <a:gd name="T28" fmla="*/ 92 w 100"/>
                          <a:gd name="T29" fmla="*/ 85 h 117"/>
                          <a:gd name="T30" fmla="*/ 90 w 100"/>
                          <a:gd name="T31" fmla="*/ 66 h 117"/>
                          <a:gd name="T32" fmla="*/ 78 w 100"/>
                          <a:gd name="T33" fmla="*/ 48 h 117"/>
                          <a:gd name="T34" fmla="*/ 70 w 100"/>
                          <a:gd name="T35" fmla="*/ 38 h 117"/>
                          <a:gd name="T36" fmla="*/ 58 w 100"/>
                          <a:gd name="T37" fmla="*/ 26 h 117"/>
                          <a:gd name="T38" fmla="*/ 48 w 100"/>
                          <a:gd name="T39" fmla="*/ 16 h 117"/>
                          <a:gd name="T40" fmla="*/ 40 w 100"/>
                          <a:gd name="T41" fmla="*/ 8 h 117"/>
                          <a:gd name="T42" fmla="*/ 34 w 100"/>
                          <a:gd name="T43" fmla="*/ 0 h 117"/>
                          <a:gd name="T44" fmla="*/ 16 w 100"/>
                          <a:gd name="T45" fmla="*/ 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117">
                            <a:moveTo>
                              <a:pt x="16" y="2"/>
                            </a:moveTo>
                            <a:lnTo>
                              <a:pt x="6" y="18"/>
                            </a:lnTo>
                            <a:lnTo>
                              <a:pt x="2" y="30"/>
                            </a:lnTo>
                            <a:lnTo>
                              <a:pt x="0" y="44"/>
                            </a:lnTo>
                            <a:lnTo>
                              <a:pt x="0" y="58"/>
                            </a:lnTo>
                            <a:lnTo>
                              <a:pt x="4" y="75"/>
                            </a:lnTo>
                            <a:lnTo>
                              <a:pt x="8" y="89"/>
                            </a:lnTo>
                            <a:lnTo>
                              <a:pt x="16" y="97"/>
                            </a:lnTo>
                            <a:lnTo>
                              <a:pt x="24" y="103"/>
                            </a:lnTo>
                            <a:lnTo>
                              <a:pt x="36" y="103"/>
                            </a:lnTo>
                            <a:lnTo>
                              <a:pt x="50" y="103"/>
                            </a:lnTo>
                            <a:lnTo>
                              <a:pt x="74" y="107"/>
                            </a:lnTo>
                            <a:lnTo>
                              <a:pt x="100" y="117"/>
                            </a:lnTo>
                            <a:lnTo>
                              <a:pt x="100" y="103"/>
                            </a:lnTo>
                            <a:lnTo>
                              <a:pt x="92" y="85"/>
                            </a:lnTo>
                            <a:lnTo>
                              <a:pt x="90" y="66"/>
                            </a:lnTo>
                            <a:lnTo>
                              <a:pt x="78" y="48"/>
                            </a:lnTo>
                            <a:lnTo>
                              <a:pt x="70" y="38"/>
                            </a:lnTo>
                            <a:lnTo>
                              <a:pt x="58" y="26"/>
                            </a:lnTo>
                            <a:lnTo>
                              <a:pt x="48" y="16"/>
                            </a:lnTo>
                            <a:lnTo>
                              <a:pt x="40" y="8"/>
                            </a:lnTo>
                            <a:lnTo>
                              <a:pt x="34" y="0"/>
                            </a:lnTo>
                            <a:lnTo>
                              <a:pt x="16" y="2"/>
                            </a:lnTo>
                            <a:close/>
                          </a:path>
                        </a:pathLst>
                      </a:custGeom>
                      <a:solidFill>
                        <a:srgbClr val="5F3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35" name="Freeform 91"/>
                      <p:cNvSpPr>
                        <a:spLocks/>
                      </p:cNvSpPr>
                      <p:nvPr/>
                    </p:nvSpPr>
                    <p:spPr bwMode="auto">
                      <a:xfrm>
                        <a:off x="3480" y="2226"/>
                        <a:ext cx="120" cy="123"/>
                      </a:xfrm>
                      <a:custGeom>
                        <a:avLst/>
                        <a:gdLst>
                          <a:gd name="T0" fmla="*/ 239 w 239"/>
                          <a:gd name="T1" fmla="*/ 0 h 247"/>
                          <a:gd name="T2" fmla="*/ 197 w 239"/>
                          <a:gd name="T3" fmla="*/ 18 h 247"/>
                          <a:gd name="T4" fmla="*/ 163 w 239"/>
                          <a:gd name="T5" fmla="*/ 24 h 247"/>
                          <a:gd name="T6" fmla="*/ 129 w 239"/>
                          <a:gd name="T7" fmla="*/ 34 h 247"/>
                          <a:gd name="T8" fmla="*/ 99 w 239"/>
                          <a:gd name="T9" fmla="*/ 46 h 247"/>
                          <a:gd name="T10" fmla="*/ 69 w 239"/>
                          <a:gd name="T11" fmla="*/ 60 h 247"/>
                          <a:gd name="T12" fmla="*/ 45 w 239"/>
                          <a:gd name="T13" fmla="*/ 80 h 247"/>
                          <a:gd name="T14" fmla="*/ 29 w 239"/>
                          <a:gd name="T15" fmla="*/ 100 h 247"/>
                          <a:gd name="T16" fmla="*/ 17 w 239"/>
                          <a:gd name="T17" fmla="*/ 118 h 247"/>
                          <a:gd name="T18" fmla="*/ 7 w 239"/>
                          <a:gd name="T19" fmla="*/ 136 h 247"/>
                          <a:gd name="T20" fmla="*/ 0 w 239"/>
                          <a:gd name="T21" fmla="*/ 156 h 247"/>
                          <a:gd name="T22" fmla="*/ 11 w 239"/>
                          <a:gd name="T23" fmla="*/ 142 h 247"/>
                          <a:gd name="T24" fmla="*/ 11 w 239"/>
                          <a:gd name="T25" fmla="*/ 166 h 247"/>
                          <a:gd name="T26" fmla="*/ 11 w 239"/>
                          <a:gd name="T27" fmla="*/ 201 h 247"/>
                          <a:gd name="T28" fmla="*/ 17 w 239"/>
                          <a:gd name="T29" fmla="*/ 221 h 247"/>
                          <a:gd name="T30" fmla="*/ 29 w 239"/>
                          <a:gd name="T31" fmla="*/ 247 h 247"/>
                          <a:gd name="T32" fmla="*/ 41 w 239"/>
                          <a:gd name="T33" fmla="*/ 203 h 247"/>
                          <a:gd name="T34" fmla="*/ 53 w 239"/>
                          <a:gd name="T35" fmla="*/ 162 h 247"/>
                          <a:gd name="T36" fmla="*/ 69 w 239"/>
                          <a:gd name="T37" fmla="*/ 124 h 247"/>
                          <a:gd name="T38" fmla="*/ 89 w 239"/>
                          <a:gd name="T39" fmla="*/ 90 h 247"/>
                          <a:gd name="T40" fmla="*/ 113 w 239"/>
                          <a:gd name="T41" fmla="*/ 68 h 247"/>
                          <a:gd name="T42" fmla="*/ 135 w 239"/>
                          <a:gd name="T43" fmla="*/ 50 h 247"/>
                          <a:gd name="T44" fmla="*/ 165 w 239"/>
                          <a:gd name="T45" fmla="*/ 36 h 247"/>
                          <a:gd name="T46" fmla="*/ 239 w 239"/>
                          <a:gd name="T47"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9" h="247">
                            <a:moveTo>
                              <a:pt x="239" y="0"/>
                            </a:moveTo>
                            <a:lnTo>
                              <a:pt x="197" y="18"/>
                            </a:lnTo>
                            <a:lnTo>
                              <a:pt x="163" y="24"/>
                            </a:lnTo>
                            <a:lnTo>
                              <a:pt x="129" y="34"/>
                            </a:lnTo>
                            <a:lnTo>
                              <a:pt x="99" y="46"/>
                            </a:lnTo>
                            <a:lnTo>
                              <a:pt x="69" y="60"/>
                            </a:lnTo>
                            <a:lnTo>
                              <a:pt x="45" y="80"/>
                            </a:lnTo>
                            <a:lnTo>
                              <a:pt x="29" y="100"/>
                            </a:lnTo>
                            <a:lnTo>
                              <a:pt x="17" y="118"/>
                            </a:lnTo>
                            <a:lnTo>
                              <a:pt x="7" y="136"/>
                            </a:lnTo>
                            <a:lnTo>
                              <a:pt x="0" y="156"/>
                            </a:lnTo>
                            <a:lnTo>
                              <a:pt x="11" y="142"/>
                            </a:lnTo>
                            <a:lnTo>
                              <a:pt x="11" y="166"/>
                            </a:lnTo>
                            <a:lnTo>
                              <a:pt x="11" y="201"/>
                            </a:lnTo>
                            <a:lnTo>
                              <a:pt x="17" y="221"/>
                            </a:lnTo>
                            <a:lnTo>
                              <a:pt x="29" y="247"/>
                            </a:lnTo>
                            <a:lnTo>
                              <a:pt x="41" y="203"/>
                            </a:lnTo>
                            <a:lnTo>
                              <a:pt x="53" y="162"/>
                            </a:lnTo>
                            <a:lnTo>
                              <a:pt x="69" y="124"/>
                            </a:lnTo>
                            <a:lnTo>
                              <a:pt x="89" y="90"/>
                            </a:lnTo>
                            <a:lnTo>
                              <a:pt x="113" y="68"/>
                            </a:lnTo>
                            <a:lnTo>
                              <a:pt x="135" y="50"/>
                            </a:lnTo>
                            <a:lnTo>
                              <a:pt x="165" y="36"/>
                            </a:lnTo>
                            <a:lnTo>
                              <a:pt x="239" y="0"/>
                            </a:lnTo>
                            <a:close/>
                          </a:path>
                        </a:pathLst>
                      </a:custGeom>
                      <a:solidFill>
                        <a:srgbClr val="7F5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sp>
                <p:nvSpPr>
                  <p:cNvPr id="364636" name="Freeform 92"/>
                  <p:cNvSpPr>
                    <a:spLocks/>
                  </p:cNvSpPr>
                  <p:nvPr/>
                </p:nvSpPr>
                <p:spPr bwMode="auto">
                  <a:xfrm>
                    <a:off x="3763" y="2580"/>
                    <a:ext cx="149" cy="323"/>
                  </a:xfrm>
                  <a:custGeom>
                    <a:avLst/>
                    <a:gdLst>
                      <a:gd name="T0" fmla="*/ 300 w 300"/>
                      <a:gd name="T1" fmla="*/ 0 h 646"/>
                      <a:gd name="T2" fmla="*/ 66 w 300"/>
                      <a:gd name="T3" fmla="*/ 419 h 646"/>
                      <a:gd name="T4" fmla="*/ 0 w 300"/>
                      <a:gd name="T5" fmla="*/ 646 h 646"/>
                      <a:gd name="T6" fmla="*/ 102 w 300"/>
                      <a:gd name="T7" fmla="*/ 395 h 646"/>
                      <a:gd name="T8" fmla="*/ 300 w 300"/>
                      <a:gd name="T9" fmla="*/ 0 h 646"/>
                    </a:gdLst>
                    <a:ahLst/>
                    <a:cxnLst>
                      <a:cxn ang="0">
                        <a:pos x="T0" y="T1"/>
                      </a:cxn>
                      <a:cxn ang="0">
                        <a:pos x="T2" y="T3"/>
                      </a:cxn>
                      <a:cxn ang="0">
                        <a:pos x="T4" y="T5"/>
                      </a:cxn>
                      <a:cxn ang="0">
                        <a:pos x="T6" y="T7"/>
                      </a:cxn>
                      <a:cxn ang="0">
                        <a:pos x="T8" y="T9"/>
                      </a:cxn>
                    </a:cxnLst>
                    <a:rect l="0" t="0" r="r" b="b"/>
                    <a:pathLst>
                      <a:path w="300" h="646">
                        <a:moveTo>
                          <a:pt x="300" y="0"/>
                        </a:moveTo>
                        <a:lnTo>
                          <a:pt x="66" y="419"/>
                        </a:lnTo>
                        <a:lnTo>
                          <a:pt x="0" y="646"/>
                        </a:lnTo>
                        <a:lnTo>
                          <a:pt x="102" y="395"/>
                        </a:lnTo>
                        <a:lnTo>
                          <a:pt x="300"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37" name="Freeform 93"/>
                  <p:cNvSpPr>
                    <a:spLocks/>
                  </p:cNvSpPr>
                  <p:nvPr/>
                </p:nvSpPr>
                <p:spPr bwMode="auto">
                  <a:xfrm>
                    <a:off x="3613" y="2805"/>
                    <a:ext cx="57" cy="143"/>
                  </a:xfrm>
                  <a:custGeom>
                    <a:avLst/>
                    <a:gdLst>
                      <a:gd name="T0" fmla="*/ 60 w 114"/>
                      <a:gd name="T1" fmla="*/ 0 h 285"/>
                      <a:gd name="T2" fmla="*/ 62 w 114"/>
                      <a:gd name="T3" fmla="*/ 219 h 285"/>
                      <a:gd name="T4" fmla="*/ 114 w 114"/>
                      <a:gd name="T5" fmla="*/ 285 h 285"/>
                      <a:gd name="T6" fmla="*/ 38 w 114"/>
                      <a:gd name="T7" fmla="*/ 227 h 285"/>
                      <a:gd name="T8" fmla="*/ 0 w 114"/>
                      <a:gd name="T9" fmla="*/ 261 h 285"/>
                      <a:gd name="T10" fmla="*/ 24 w 114"/>
                      <a:gd name="T11" fmla="*/ 179 h 285"/>
                      <a:gd name="T12" fmla="*/ 36 w 114"/>
                      <a:gd name="T13" fmla="*/ 46 h 285"/>
                      <a:gd name="T14" fmla="*/ 60 w 114"/>
                      <a:gd name="T15" fmla="*/ 0 h 2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285">
                        <a:moveTo>
                          <a:pt x="60" y="0"/>
                        </a:moveTo>
                        <a:lnTo>
                          <a:pt x="62" y="219"/>
                        </a:lnTo>
                        <a:lnTo>
                          <a:pt x="114" y="285"/>
                        </a:lnTo>
                        <a:lnTo>
                          <a:pt x="38" y="227"/>
                        </a:lnTo>
                        <a:lnTo>
                          <a:pt x="0" y="261"/>
                        </a:lnTo>
                        <a:lnTo>
                          <a:pt x="24" y="179"/>
                        </a:lnTo>
                        <a:lnTo>
                          <a:pt x="36" y="46"/>
                        </a:lnTo>
                        <a:lnTo>
                          <a:pt x="60"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4638" name="Freeform 94"/>
                <p:cNvSpPr>
                  <a:spLocks/>
                </p:cNvSpPr>
                <p:nvPr/>
              </p:nvSpPr>
              <p:spPr bwMode="auto">
                <a:xfrm>
                  <a:off x="3550" y="3007"/>
                  <a:ext cx="87" cy="153"/>
                </a:xfrm>
                <a:custGeom>
                  <a:avLst/>
                  <a:gdLst>
                    <a:gd name="T0" fmla="*/ 104 w 174"/>
                    <a:gd name="T1" fmla="*/ 0 h 307"/>
                    <a:gd name="T2" fmla="*/ 170 w 174"/>
                    <a:gd name="T3" fmla="*/ 158 h 307"/>
                    <a:gd name="T4" fmla="*/ 174 w 174"/>
                    <a:gd name="T5" fmla="*/ 307 h 307"/>
                    <a:gd name="T6" fmla="*/ 144 w 174"/>
                    <a:gd name="T7" fmla="*/ 140 h 307"/>
                    <a:gd name="T8" fmla="*/ 102 w 174"/>
                    <a:gd name="T9" fmla="*/ 68 h 307"/>
                    <a:gd name="T10" fmla="*/ 0 w 174"/>
                    <a:gd name="T11" fmla="*/ 130 h 307"/>
                    <a:gd name="T12" fmla="*/ 62 w 174"/>
                    <a:gd name="T13" fmla="*/ 76 h 307"/>
                    <a:gd name="T14" fmla="*/ 104 w 174"/>
                    <a:gd name="T15" fmla="*/ 0 h 3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307">
                      <a:moveTo>
                        <a:pt x="104" y="0"/>
                      </a:moveTo>
                      <a:lnTo>
                        <a:pt x="170" y="158"/>
                      </a:lnTo>
                      <a:lnTo>
                        <a:pt x="174" y="307"/>
                      </a:lnTo>
                      <a:lnTo>
                        <a:pt x="144" y="140"/>
                      </a:lnTo>
                      <a:lnTo>
                        <a:pt x="102" y="68"/>
                      </a:lnTo>
                      <a:lnTo>
                        <a:pt x="0" y="130"/>
                      </a:lnTo>
                      <a:lnTo>
                        <a:pt x="62" y="76"/>
                      </a:lnTo>
                      <a:lnTo>
                        <a:pt x="104"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4639" name="Freeform 95"/>
              <p:cNvSpPr>
                <a:spLocks/>
              </p:cNvSpPr>
              <p:nvPr/>
            </p:nvSpPr>
            <p:spPr bwMode="auto">
              <a:xfrm>
                <a:off x="3100" y="3254"/>
                <a:ext cx="62" cy="101"/>
              </a:xfrm>
              <a:custGeom>
                <a:avLst/>
                <a:gdLst>
                  <a:gd name="T0" fmla="*/ 88 w 124"/>
                  <a:gd name="T1" fmla="*/ 0 h 204"/>
                  <a:gd name="T2" fmla="*/ 4 w 124"/>
                  <a:gd name="T3" fmla="*/ 166 h 204"/>
                  <a:gd name="T4" fmla="*/ 0 w 124"/>
                  <a:gd name="T5" fmla="*/ 204 h 204"/>
                  <a:gd name="T6" fmla="*/ 30 w 124"/>
                  <a:gd name="T7" fmla="*/ 178 h 204"/>
                  <a:gd name="T8" fmla="*/ 124 w 124"/>
                  <a:gd name="T9" fmla="*/ 10 h 204"/>
                  <a:gd name="T10" fmla="*/ 110 w 124"/>
                  <a:gd name="T11" fmla="*/ 8 h 204"/>
                  <a:gd name="T12" fmla="*/ 96 w 124"/>
                  <a:gd name="T13" fmla="*/ 4 h 204"/>
                  <a:gd name="T14" fmla="*/ 88 w 124"/>
                  <a:gd name="T15" fmla="*/ 0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204">
                    <a:moveTo>
                      <a:pt x="88" y="0"/>
                    </a:moveTo>
                    <a:lnTo>
                      <a:pt x="4" y="166"/>
                    </a:lnTo>
                    <a:lnTo>
                      <a:pt x="0" y="204"/>
                    </a:lnTo>
                    <a:lnTo>
                      <a:pt x="30" y="178"/>
                    </a:lnTo>
                    <a:lnTo>
                      <a:pt x="124" y="10"/>
                    </a:lnTo>
                    <a:lnTo>
                      <a:pt x="110" y="8"/>
                    </a:lnTo>
                    <a:lnTo>
                      <a:pt x="96" y="4"/>
                    </a:lnTo>
                    <a:lnTo>
                      <a:pt x="88"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4640" name="Group 96"/>
              <p:cNvGrpSpPr>
                <a:grpSpLocks/>
              </p:cNvGrpSpPr>
              <p:nvPr/>
            </p:nvGrpSpPr>
            <p:grpSpPr bwMode="auto">
              <a:xfrm>
                <a:off x="3096" y="3148"/>
                <a:ext cx="232" cy="199"/>
                <a:chOff x="3096" y="3148"/>
                <a:chExt cx="232" cy="199"/>
              </a:xfrm>
            </p:grpSpPr>
            <p:grpSp>
              <p:nvGrpSpPr>
                <p:cNvPr id="364641" name="Group 97"/>
                <p:cNvGrpSpPr>
                  <a:grpSpLocks/>
                </p:cNvGrpSpPr>
                <p:nvPr/>
              </p:nvGrpSpPr>
              <p:grpSpPr bwMode="auto">
                <a:xfrm>
                  <a:off x="3096" y="3148"/>
                  <a:ext cx="219" cy="199"/>
                  <a:chOff x="3096" y="3148"/>
                  <a:chExt cx="219" cy="199"/>
                </a:xfrm>
              </p:grpSpPr>
              <p:sp>
                <p:nvSpPr>
                  <p:cNvPr id="364642" name="Freeform 98"/>
                  <p:cNvSpPr>
                    <a:spLocks/>
                  </p:cNvSpPr>
                  <p:nvPr/>
                </p:nvSpPr>
                <p:spPr bwMode="auto">
                  <a:xfrm>
                    <a:off x="3096" y="3170"/>
                    <a:ext cx="219" cy="177"/>
                  </a:xfrm>
                  <a:custGeom>
                    <a:avLst/>
                    <a:gdLst>
                      <a:gd name="T0" fmla="*/ 323 w 437"/>
                      <a:gd name="T1" fmla="*/ 48 h 355"/>
                      <a:gd name="T2" fmla="*/ 297 w 437"/>
                      <a:gd name="T3" fmla="*/ 54 h 355"/>
                      <a:gd name="T4" fmla="*/ 275 w 437"/>
                      <a:gd name="T5" fmla="*/ 42 h 355"/>
                      <a:gd name="T6" fmla="*/ 248 w 437"/>
                      <a:gd name="T7" fmla="*/ 28 h 355"/>
                      <a:gd name="T8" fmla="*/ 220 w 437"/>
                      <a:gd name="T9" fmla="*/ 18 h 355"/>
                      <a:gd name="T10" fmla="*/ 176 w 437"/>
                      <a:gd name="T11" fmla="*/ 6 h 355"/>
                      <a:gd name="T12" fmla="*/ 152 w 437"/>
                      <a:gd name="T13" fmla="*/ 0 h 355"/>
                      <a:gd name="T14" fmla="*/ 68 w 437"/>
                      <a:gd name="T15" fmla="*/ 20 h 355"/>
                      <a:gd name="T16" fmla="*/ 54 w 437"/>
                      <a:gd name="T17" fmla="*/ 28 h 355"/>
                      <a:gd name="T18" fmla="*/ 42 w 437"/>
                      <a:gd name="T19" fmla="*/ 36 h 355"/>
                      <a:gd name="T20" fmla="*/ 32 w 437"/>
                      <a:gd name="T21" fmla="*/ 52 h 355"/>
                      <a:gd name="T22" fmla="*/ 24 w 437"/>
                      <a:gd name="T23" fmla="*/ 74 h 355"/>
                      <a:gd name="T24" fmla="*/ 16 w 437"/>
                      <a:gd name="T25" fmla="*/ 108 h 355"/>
                      <a:gd name="T26" fmla="*/ 8 w 437"/>
                      <a:gd name="T27" fmla="*/ 151 h 355"/>
                      <a:gd name="T28" fmla="*/ 6 w 437"/>
                      <a:gd name="T29" fmla="*/ 191 h 355"/>
                      <a:gd name="T30" fmla="*/ 0 w 437"/>
                      <a:gd name="T31" fmla="*/ 219 h 355"/>
                      <a:gd name="T32" fmla="*/ 0 w 437"/>
                      <a:gd name="T33" fmla="*/ 237 h 355"/>
                      <a:gd name="T34" fmla="*/ 6 w 437"/>
                      <a:gd name="T35" fmla="*/ 251 h 355"/>
                      <a:gd name="T36" fmla="*/ 8 w 437"/>
                      <a:gd name="T37" fmla="*/ 263 h 355"/>
                      <a:gd name="T38" fmla="*/ 18 w 437"/>
                      <a:gd name="T39" fmla="*/ 279 h 355"/>
                      <a:gd name="T40" fmla="*/ 56 w 437"/>
                      <a:gd name="T41" fmla="*/ 319 h 355"/>
                      <a:gd name="T42" fmla="*/ 74 w 437"/>
                      <a:gd name="T43" fmla="*/ 329 h 355"/>
                      <a:gd name="T44" fmla="*/ 106 w 437"/>
                      <a:gd name="T45" fmla="*/ 345 h 355"/>
                      <a:gd name="T46" fmla="*/ 126 w 437"/>
                      <a:gd name="T47" fmla="*/ 355 h 355"/>
                      <a:gd name="T48" fmla="*/ 142 w 437"/>
                      <a:gd name="T49" fmla="*/ 347 h 355"/>
                      <a:gd name="T50" fmla="*/ 146 w 437"/>
                      <a:gd name="T51" fmla="*/ 335 h 355"/>
                      <a:gd name="T52" fmla="*/ 164 w 437"/>
                      <a:gd name="T53" fmla="*/ 335 h 355"/>
                      <a:gd name="T54" fmla="*/ 182 w 437"/>
                      <a:gd name="T55" fmla="*/ 335 h 355"/>
                      <a:gd name="T56" fmla="*/ 206 w 437"/>
                      <a:gd name="T57" fmla="*/ 341 h 355"/>
                      <a:gd name="T58" fmla="*/ 220 w 437"/>
                      <a:gd name="T59" fmla="*/ 343 h 355"/>
                      <a:gd name="T60" fmla="*/ 226 w 437"/>
                      <a:gd name="T61" fmla="*/ 329 h 355"/>
                      <a:gd name="T62" fmla="*/ 230 w 437"/>
                      <a:gd name="T63" fmla="*/ 319 h 355"/>
                      <a:gd name="T64" fmla="*/ 244 w 437"/>
                      <a:gd name="T65" fmla="*/ 323 h 355"/>
                      <a:gd name="T66" fmla="*/ 259 w 437"/>
                      <a:gd name="T67" fmla="*/ 323 h 355"/>
                      <a:gd name="T68" fmla="*/ 265 w 437"/>
                      <a:gd name="T69" fmla="*/ 313 h 355"/>
                      <a:gd name="T70" fmla="*/ 271 w 437"/>
                      <a:gd name="T71" fmla="*/ 301 h 355"/>
                      <a:gd name="T72" fmla="*/ 275 w 437"/>
                      <a:gd name="T73" fmla="*/ 285 h 355"/>
                      <a:gd name="T74" fmla="*/ 301 w 437"/>
                      <a:gd name="T75" fmla="*/ 287 h 355"/>
                      <a:gd name="T76" fmla="*/ 325 w 437"/>
                      <a:gd name="T77" fmla="*/ 287 h 355"/>
                      <a:gd name="T78" fmla="*/ 341 w 437"/>
                      <a:gd name="T79" fmla="*/ 281 h 355"/>
                      <a:gd name="T80" fmla="*/ 357 w 437"/>
                      <a:gd name="T81" fmla="*/ 273 h 355"/>
                      <a:gd name="T82" fmla="*/ 369 w 437"/>
                      <a:gd name="T83" fmla="*/ 261 h 355"/>
                      <a:gd name="T84" fmla="*/ 383 w 437"/>
                      <a:gd name="T85" fmla="*/ 245 h 355"/>
                      <a:gd name="T86" fmla="*/ 427 w 437"/>
                      <a:gd name="T87" fmla="*/ 235 h 355"/>
                      <a:gd name="T88" fmla="*/ 435 w 437"/>
                      <a:gd name="T89" fmla="*/ 181 h 355"/>
                      <a:gd name="T90" fmla="*/ 437 w 437"/>
                      <a:gd name="T91" fmla="*/ 145 h 355"/>
                      <a:gd name="T92" fmla="*/ 425 w 437"/>
                      <a:gd name="T93" fmla="*/ 104 h 355"/>
                      <a:gd name="T94" fmla="*/ 411 w 437"/>
                      <a:gd name="T95" fmla="*/ 80 h 355"/>
                      <a:gd name="T96" fmla="*/ 395 w 437"/>
                      <a:gd name="T97" fmla="*/ 66 h 355"/>
                      <a:gd name="T98" fmla="*/ 371 w 437"/>
                      <a:gd name="T99" fmla="*/ 52 h 355"/>
                      <a:gd name="T100" fmla="*/ 341 w 437"/>
                      <a:gd name="T101" fmla="*/ 42 h 355"/>
                      <a:gd name="T102" fmla="*/ 323 w 437"/>
                      <a:gd name="T103" fmla="*/ 4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37" h="355">
                        <a:moveTo>
                          <a:pt x="323" y="48"/>
                        </a:moveTo>
                        <a:lnTo>
                          <a:pt x="297" y="54"/>
                        </a:lnTo>
                        <a:lnTo>
                          <a:pt x="275" y="42"/>
                        </a:lnTo>
                        <a:lnTo>
                          <a:pt x="248" y="28"/>
                        </a:lnTo>
                        <a:lnTo>
                          <a:pt x="220" y="18"/>
                        </a:lnTo>
                        <a:lnTo>
                          <a:pt x="176" y="6"/>
                        </a:lnTo>
                        <a:lnTo>
                          <a:pt x="152" y="0"/>
                        </a:lnTo>
                        <a:lnTo>
                          <a:pt x="68" y="20"/>
                        </a:lnTo>
                        <a:lnTo>
                          <a:pt x="54" y="28"/>
                        </a:lnTo>
                        <a:lnTo>
                          <a:pt x="42" y="36"/>
                        </a:lnTo>
                        <a:lnTo>
                          <a:pt x="32" y="52"/>
                        </a:lnTo>
                        <a:lnTo>
                          <a:pt x="24" y="74"/>
                        </a:lnTo>
                        <a:lnTo>
                          <a:pt x="16" y="108"/>
                        </a:lnTo>
                        <a:lnTo>
                          <a:pt x="8" y="151"/>
                        </a:lnTo>
                        <a:lnTo>
                          <a:pt x="6" y="191"/>
                        </a:lnTo>
                        <a:lnTo>
                          <a:pt x="0" y="219"/>
                        </a:lnTo>
                        <a:lnTo>
                          <a:pt x="0" y="237"/>
                        </a:lnTo>
                        <a:lnTo>
                          <a:pt x="6" y="251"/>
                        </a:lnTo>
                        <a:lnTo>
                          <a:pt x="8" y="263"/>
                        </a:lnTo>
                        <a:lnTo>
                          <a:pt x="18" y="279"/>
                        </a:lnTo>
                        <a:lnTo>
                          <a:pt x="56" y="319"/>
                        </a:lnTo>
                        <a:lnTo>
                          <a:pt x="74" y="329"/>
                        </a:lnTo>
                        <a:lnTo>
                          <a:pt x="106" y="345"/>
                        </a:lnTo>
                        <a:lnTo>
                          <a:pt x="126" y="355"/>
                        </a:lnTo>
                        <a:lnTo>
                          <a:pt x="142" y="347"/>
                        </a:lnTo>
                        <a:lnTo>
                          <a:pt x="146" y="335"/>
                        </a:lnTo>
                        <a:lnTo>
                          <a:pt x="164" y="335"/>
                        </a:lnTo>
                        <a:lnTo>
                          <a:pt x="182" y="335"/>
                        </a:lnTo>
                        <a:lnTo>
                          <a:pt x="206" y="341"/>
                        </a:lnTo>
                        <a:lnTo>
                          <a:pt x="220" y="343"/>
                        </a:lnTo>
                        <a:lnTo>
                          <a:pt x="226" y="329"/>
                        </a:lnTo>
                        <a:lnTo>
                          <a:pt x="230" y="319"/>
                        </a:lnTo>
                        <a:lnTo>
                          <a:pt x="244" y="323"/>
                        </a:lnTo>
                        <a:lnTo>
                          <a:pt x="259" y="323"/>
                        </a:lnTo>
                        <a:lnTo>
                          <a:pt x="265" y="313"/>
                        </a:lnTo>
                        <a:lnTo>
                          <a:pt x="271" y="301"/>
                        </a:lnTo>
                        <a:lnTo>
                          <a:pt x="275" y="285"/>
                        </a:lnTo>
                        <a:lnTo>
                          <a:pt x="301" y="287"/>
                        </a:lnTo>
                        <a:lnTo>
                          <a:pt x="325" y="287"/>
                        </a:lnTo>
                        <a:lnTo>
                          <a:pt x="341" y="281"/>
                        </a:lnTo>
                        <a:lnTo>
                          <a:pt x="357" y="273"/>
                        </a:lnTo>
                        <a:lnTo>
                          <a:pt x="369" y="261"/>
                        </a:lnTo>
                        <a:lnTo>
                          <a:pt x="383" y="245"/>
                        </a:lnTo>
                        <a:lnTo>
                          <a:pt x="427" y="235"/>
                        </a:lnTo>
                        <a:lnTo>
                          <a:pt x="435" y="181"/>
                        </a:lnTo>
                        <a:lnTo>
                          <a:pt x="437" y="145"/>
                        </a:lnTo>
                        <a:lnTo>
                          <a:pt x="425" y="104"/>
                        </a:lnTo>
                        <a:lnTo>
                          <a:pt x="411" y="80"/>
                        </a:lnTo>
                        <a:lnTo>
                          <a:pt x="395" y="66"/>
                        </a:lnTo>
                        <a:lnTo>
                          <a:pt x="371" y="52"/>
                        </a:lnTo>
                        <a:lnTo>
                          <a:pt x="341" y="42"/>
                        </a:lnTo>
                        <a:lnTo>
                          <a:pt x="323" y="48"/>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43" name="Freeform 99"/>
                  <p:cNvSpPr>
                    <a:spLocks/>
                  </p:cNvSpPr>
                  <p:nvPr/>
                </p:nvSpPr>
                <p:spPr bwMode="auto">
                  <a:xfrm>
                    <a:off x="3113" y="3206"/>
                    <a:ext cx="149" cy="128"/>
                  </a:xfrm>
                  <a:custGeom>
                    <a:avLst/>
                    <a:gdLst>
                      <a:gd name="T0" fmla="*/ 273 w 297"/>
                      <a:gd name="T1" fmla="*/ 101 h 257"/>
                      <a:gd name="T2" fmla="*/ 231 w 297"/>
                      <a:gd name="T3" fmla="*/ 95 h 257"/>
                      <a:gd name="T4" fmla="*/ 208 w 297"/>
                      <a:gd name="T5" fmla="*/ 79 h 257"/>
                      <a:gd name="T6" fmla="*/ 180 w 297"/>
                      <a:gd name="T7" fmla="*/ 89 h 257"/>
                      <a:gd name="T8" fmla="*/ 132 w 297"/>
                      <a:gd name="T9" fmla="*/ 103 h 257"/>
                      <a:gd name="T10" fmla="*/ 96 w 297"/>
                      <a:gd name="T11" fmla="*/ 105 h 257"/>
                      <a:gd name="T12" fmla="*/ 64 w 297"/>
                      <a:gd name="T13" fmla="*/ 95 h 257"/>
                      <a:gd name="T14" fmla="*/ 54 w 297"/>
                      <a:gd name="T15" fmla="*/ 71 h 257"/>
                      <a:gd name="T16" fmla="*/ 60 w 297"/>
                      <a:gd name="T17" fmla="*/ 49 h 257"/>
                      <a:gd name="T18" fmla="*/ 92 w 297"/>
                      <a:gd name="T19" fmla="*/ 40 h 257"/>
                      <a:gd name="T20" fmla="*/ 134 w 297"/>
                      <a:gd name="T21" fmla="*/ 36 h 257"/>
                      <a:gd name="T22" fmla="*/ 174 w 297"/>
                      <a:gd name="T23" fmla="*/ 12 h 257"/>
                      <a:gd name="T24" fmla="*/ 128 w 297"/>
                      <a:gd name="T25" fmla="*/ 2 h 257"/>
                      <a:gd name="T26" fmla="*/ 90 w 297"/>
                      <a:gd name="T27" fmla="*/ 6 h 257"/>
                      <a:gd name="T28" fmla="*/ 62 w 297"/>
                      <a:gd name="T29" fmla="*/ 24 h 257"/>
                      <a:gd name="T30" fmla="*/ 46 w 297"/>
                      <a:gd name="T31" fmla="*/ 18 h 257"/>
                      <a:gd name="T32" fmla="*/ 36 w 297"/>
                      <a:gd name="T33" fmla="*/ 32 h 257"/>
                      <a:gd name="T34" fmla="*/ 38 w 297"/>
                      <a:gd name="T35" fmla="*/ 95 h 257"/>
                      <a:gd name="T36" fmla="*/ 22 w 297"/>
                      <a:gd name="T37" fmla="*/ 115 h 257"/>
                      <a:gd name="T38" fmla="*/ 16 w 297"/>
                      <a:gd name="T39" fmla="*/ 125 h 257"/>
                      <a:gd name="T40" fmla="*/ 10 w 297"/>
                      <a:gd name="T41" fmla="*/ 173 h 257"/>
                      <a:gd name="T42" fmla="*/ 40 w 297"/>
                      <a:gd name="T43" fmla="*/ 159 h 257"/>
                      <a:gd name="T44" fmla="*/ 64 w 297"/>
                      <a:gd name="T45" fmla="*/ 189 h 257"/>
                      <a:gd name="T46" fmla="*/ 68 w 297"/>
                      <a:gd name="T47" fmla="*/ 201 h 257"/>
                      <a:gd name="T48" fmla="*/ 90 w 297"/>
                      <a:gd name="T49" fmla="*/ 209 h 257"/>
                      <a:gd name="T50" fmla="*/ 108 w 297"/>
                      <a:gd name="T51" fmla="*/ 243 h 257"/>
                      <a:gd name="T52" fmla="*/ 118 w 297"/>
                      <a:gd name="T53" fmla="*/ 233 h 257"/>
                      <a:gd name="T54" fmla="*/ 98 w 297"/>
                      <a:gd name="T55" fmla="*/ 201 h 257"/>
                      <a:gd name="T56" fmla="*/ 120 w 297"/>
                      <a:gd name="T57" fmla="*/ 187 h 257"/>
                      <a:gd name="T58" fmla="*/ 156 w 297"/>
                      <a:gd name="T59" fmla="*/ 191 h 257"/>
                      <a:gd name="T60" fmla="*/ 196 w 297"/>
                      <a:gd name="T61" fmla="*/ 173 h 257"/>
                      <a:gd name="T62" fmla="*/ 223 w 297"/>
                      <a:gd name="T63" fmla="*/ 167 h 257"/>
                      <a:gd name="T64" fmla="*/ 245 w 297"/>
                      <a:gd name="T65" fmla="*/ 173 h 257"/>
                      <a:gd name="T66" fmla="*/ 279 w 297"/>
                      <a:gd name="T67" fmla="*/ 179 h 257"/>
                      <a:gd name="T68" fmla="*/ 241 w 297"/>
                      <a:gd name="T69" fmla="*/ 139 h 257"/>
                      <a:gd name="T70" fmla="*/ 259 w 297"/>
                      <a:gd name="T71" fmla="*/ 107 h 257"/>
                      <a:gd name="T72" fmla="*/ 297 w 297"/>
                      <a:gd name="T73" fmla="*/ 8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7" h="257">
                        <a:moveTo>
                          <a:pt x="297" y="85"/>
                        </a:moveTo>
                        <a:lnTo>
                          <a:pt x="273" y="101"/>
                        </a:lnTo>
                        <a:lnTo>
                          <a:pt x="251" y="101"/>
                        </a:lnTo>
                        <a:lnTo>
                          <a:pt x="231" y="95"/>
                        </a:lnTo>
                        <a:lnTo>
                          <a:pt x="219" y="87"/>
                        </a:lnTo>
                        <a:lnTo>
                          <a:pt x="208" y="79"/>
                        </a:lnTo>
                        <a:lnTo>
                          <a:pt x="196" y="79"/>
                        </a:lnTo>
                        <a:lnTo>
                          <a:pt x="180" y="89"/>
                        </a:lnTo>
                        <a:lnTo>
                          <a:pt x="156" y="97"/>
                        </a:lnTo>
                        <a:lnTo>
                          <a:pt x="132" y="103"/>
                        </a:lnTo>
                        <a:lnTo>
                          <a:pt x="116" y="105"/>
                        </a:lnTo>
                        <a:lnTo>
                          <a:pt x="96" y="105"/>
                        </a:lnTo>
                        <a:lnTo>
                          <a:pt x="76" y="101"/>
                        </a:lnTo>
                        <a:lnTo>
                          <a:pt x="64" y="95"/>
                        </a:lnTo>
                        <a:lnTo>
                          <a:pt x="58" y="87"/>
                        </a:lnTo>
                        <a:lnTo>
                          <a:pt x="54" y="71"/>
                        </a:lnTo>
                        <a:lnTo>
                          <a:pt x="54" y="59"/>
                        </a:lnTo>
                        <a:lnTo>
                          <a:pt x="60" y="49"/>
                        </a:lnTo>
                        <a:lnTo>
                          <a:pt x="72" y="43"/>
                        </a:lnTo>
                        <a:lnTo>
                          <a:pt x="92" y="40"/>
                        </a:lnTo>
                        <a:lnTo>
                          <a:pt x="116" y="36"/>
                        </a:lnTo>
                        <a:lnTo>
                          <a:pt x="134" y="36"/>
                        </a:lnTo>
                        <a:lnTo>
                          <a:pt x="154" y="24"/>
                        </a:lnTo>
                        <a:lnTo>
                          <a:pt x="174" y="12"/>
                        </a:lnTo>
                        <a:lnTo>
                          <a:pt x="146" y="12"/>
                        </a:lnTo>
                        <a:lnTo>
                          <a:pt x="128" y="2"/>
                        </a:lnTo>
                        <a:lnTo>
                          <a:pt x="106" y="0"/>
                        </a:lnTo>
                        <a:lnTo>
                          <a:pt x="90" y="6"/>
                        </a:lnTo>
                        <a:lnTo>
                          <a:pt x="70" y="18"/>
                        </a:lnTo>
                        <a:lnTo>
                          <a:pt x="62" y="24"/>
                        </a:lnTo>
                        <a:lnTo>
                          <a:pt x="34" y="4"/>
                        </a:lnTo>
                        <a:lnTo>
                          <a:pt x="46" y="18"/>
                        </a:lnTo>
                        <a:lnTo>
                          <a:pt x="50" y="30"/>
                        </a:lnTo>
                        <a:lnTo>
                          <a:pt x="36" y="32"/>
                        </a:lnTo>
                        <a:lnTo>
                          <a:pt x="50" y="36"/>
                        </a:lnTo>
                        <a:lnTo>
                          <a:pt x="38" y="95"/>
                        </a:lnTo>
                        <a:lnTo>
                          <a:pt x="30" y="107"/>
                        </a:lnTo>
                        <a:lnTo>
                          <a:pt x="22" y="115"/>
                        </a:lnTo>
                        <a:lnTo>
                          <a:pt x="0" y="119"/>
                        </a:lnTo>
                        <a:lnTo>
                          <a:pt x="16" y="125"/>
                        </a:lnTo>
                        <a:lnTo>
                          <a:pt x="22" y="141"/>
                        </a:lnTo>
                        <a:lnTo>
                          <a:pt x="10" y="173"/>
                        </a:lnTo>
                        <a:lnTo>
                          <a:pt x="6" y="195"/>
                        </a:lnTo>
                        <a:lnTo>
                          <a:pt x="40" y="159"/>
                        </a:lnTo>
                        <a:lnTo>
                          <a:pt x="58" y="169"/>
                        </a:lnTo>
                        <a:lnTo>
                          <a:pt x="64" y="189"/>
                        </a:lnTo>
                        <a:lnTo>
                          <a:pt x="38" y="203"/>
                        </a:lnTo>
                        <a:lnTo>
                          <a:pt x="68" y="201"/>
                        </a:lnTo>
                        <a:lnTo>
                          <a:pt x="82" y="201"/>
                        </a:lnTo>
                        <a:lnTo>
                          <a:pt x="90" y="209"/>
                        </a:lnTo>
                        <a:lnTo>
                          <a:pt x="100" y="225"/>
                        </a:lnTo>
                        <a:lnTo>
                          <a:pt x="108" y="243"/>
                        </a:lnTo>
                        <a:lnTo>
                          <a:pt x="118" y="257"/>
                        </a:lnTo>
                        <a:lnTo>
                          <a:pt x="118" y="233"/>
                        </a:lnTo>
                        <a:lnTo>
                          <a:pt x="108" y="215"/>
                        </a:lnTo>
                        <a:lnTo>
                          <a:pt x="98" y="201"/>
                        </a:lnTo>
                        <a:lnTo>
                          <a:pt x="106" y="191"/>
                        </a:lnTo>
                        <a:lnTo>
                          <a:pt x="120" y="187"/>
                        </a:lnTo>
                        <a:lnTo>
                          <a:pt x="134" y="189"/>
                        </a:lnTo>
                        <a:lnTo>
                          <a:pt x="156" y="191"/>
                        </a:lnTo>
                        <a:lnTo>
                          <a:pt x="174" y="179"/>
                        </a:lnTo>
                        <a:lnTo>
                          <a:pt x="196" y="173"/>
                        </a:lnTo>
                        <a:lnTo>
                          <a:pt x="214" y="169"/>
                        </a:lnTo>
                        <a:lnTo>
                          <a:pt x="223" y="167"/>
                        </a:lnTo>
                        <a:lnTo>
                          <a:pt x="229" y="161"/>
                        </a:lnTo>
                        <a:lnTo>
                          <a:pt x="245" y="173"/>
                        </a:lnTo>
                        <a:lnTo>
                          <a:pt x="239" y="153"/>
                        </a:lnTo>
                        <a:lnTo>
                          <a:pt x="279" y="179"/>
                        </a:lnTo>
                        <a:lnTo>
                          <a:pt x="273" y="161"/>
                        </a:lnTo>
                        <a:lnTo>
                          <a:pt x="241" y="139"/>
                        </a:lnTo>
                        <a:lnTo>
                          <a:pt x="247" y="123"/>
                        </a:lnTo>
                        <a:lnTo>
                          <a:pt x="259" y="107"/>
                        </a:lnTo>
                        <a:lnTo>
                          <a:pt x="277" y="105"/>
                        </a:lnTo>
                        <a:lnTo>
                          <a:pt x="297" y="85"/>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44" name="Freeform 100"/>
                  <p:cNvSpPr>
                    <a:spLocks/>
                  </p:cNvSpPr>
                  <p:nvPr/>
                </p:nvSpPr>
                <p:spPr bwMode="auto">
                  <a:xfrm>
                    <a:off x="3160" y="3148"/>
                    <a:ext cx="53" cy="77"/>
                  </a:xfrm>
                  <a:custGeom>
                    <a:avLst/>
                    <a:gdLst>
                      <a:gd name="T0" fmla="*/ 92 w 106"/>
                      <a:gd name="T1" fmla="*/ 0 h 154"/>
                      <a:gd name="T2" fmla="*/ 72 w 106"/>
                      <a:gd name="T3" fmla="*/ 6 h 154"/>
                      <a:gd name="T4" fmla="*/ 68 w 106"/>
                      <a:gd name="T5" fmla="*/ 18 h 154"/>
                      <a:gd name="T6" fmla="*/ 0 w 106"/>
                      <a:gd name="T7" fmla="*/ 154 h 154"/>
                      <a:gd name="T8" fmla="*/ 36 w 106"/>
                      <a:gd name="T9" fmla="*/ 150 h 154"/>
                      <a:gd name="T10" fmla="*/ 104 w 106"/>
                      <a:gd name="T11" fmla="*/ 28 h 154"/>
                      <a:gd name="T12" fmla="*/ 106 w 106"/>
                      <a:gd name="T13" fmla="*/ 8 h 154"/>
                      <a:gd name="T14" fmla="*/ 92 w 106"/>
                      <a:gd name="T15" fmla="*/ 0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54">
                        <a:moveTo>
                          <a:pt x="92" y="0"/>
                        </a:moveTo>
                        <a:lnTo>
                          <a:pt x="72" y="6"/>
                        </a:lnTo>
                        <a:lnTo>
                          <a:pt x="68" y="18"/>
                        </a:lnTo>
                        <a:lnTo>
                          <a:pt x="0" y="154"/>
                        </a:lnTo>
                        <a:lnTo>
                          <a:pt x="36" y="150"/>
                        </a:lnTo>
                        <a:lnTo>
                          <a:pt x="104" y="28"/>
                        </a:lnTo>
                        <a:lnTo>
                          <a:pt x="106" y="8"/>
                        </a:lnTo>
                        <a:lnTo>
                          <a:pt x="92" y="0"/>
                        </a:lnTo>
                        <a:close/>
                      </a:path>
                    </a:pathLst>
                  </a:custGeom>
                  <a:solidFill>
                    <a:srgbClr val="3F3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45" name="Freeform 101"/>
                  <p:cNvSpPr>
                    <a:spLocks/>
                  </p:cNvSpPr>
                  <p:nvPr/>
                </p:nvSpPr>
                <p:spPr bwMode="auto">
                  <a:xfrm>
                    <a:off x="3264" y="3213"/>
                    <a:ext cx="37" cy="71"/>
                  </a:xfrm>
                  <a:custGeom>
                    <a:avLst/>
                    <a:gdLst>
                      <a:gd name="T0" fmla="*/ 0 w 74"/>
                      <a:gd name="T1" fmla="*/ 0 h 141"/>
                      <a:gd name="T2" fmla="*/ 14 w 74"/>
                      <a:gd name="T3" fmla="*/ 20 h 141"/>
                      <a:gd name="T4" fmla="*/ 22 w 74"/>
                      <a:gd name="T5" fmla="*/ 37 h 141"/>
                      <a:gd name="T6" fmla="*/ 28 w 74"/>
                      <a:gd name="T7" fmla="*/ 59 h 141"/>
                      <a:gd name="T8" fmla="*/ 30 w 74"/>
                      <a:gd name="T9" fmla="*/ 81 h 141"/>
                      <a:gd name="T10" fmla="*/ 28 w 74"/>
                      <a:gd name="T11" fmla="*/ 105 h 141"/>
                      <a:gd name="T12" fmla="*/ 20 w 74"/>
                      <a:gd name="T13" fmla="*/ 141 h 141"/>
                      <a:gd name="T14" fmla="*/ 46 w 74"/>
                      <a:gd name="T15" fmla="*/ 75 h 141"/>
                      <a:gd name="T16" fmla="*/ 62 w 74"/>
                      <a:gd name="T17" fmla="*/ 55 h 141"/>
                      <a:gd name="T18" fmla="*/ 74 w 74"/>
                      <a:gd name="T19" fmla="*/ 37 h 141"/>
                      <a:gd name="T20" fmla="*/ 54 w 74"/>
                      <a:gd name="T21" fmla="*/ 29 h 141"/>
                      <a:gd name="T22" fmla="*/ 34 w 74"/>
                      <a:gd name="T23" fmla="*/ 16 h 141"/>
                      <a:gd name="T24" fmla="*/ 20 w 74"/>
                      <a:gd name="T25" fmla="*/ 4 h 141"/>
                      <a:gd name="T26" fmla="*/ 0 w 74"/>
                      <a:gd name="T2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141">
                        <a:moveTo>
                          <a:pt x="0" y="0"/>
                        </a:moveTo>
                        <a:lnTo>
                          <a:pt x="14" y="20"/>
                        </a:lnTo>
                        <a:lnTo>
                          <a:pt x="22" y="37"/>
                        </a:lnTo>
                        <a:lnTo>
                          <a:pt x="28" y="59"/>
                        </a:lnTo>
                        <a:lnTo>
                          <a:pt x="30" y="81"/>
                        </a:lnTo>
                        <a:lnTo>
                          <a:pt x="28" y="105"/>
                        </a:lnTo>
                        <a:lnTo>
                          <a:pt x="20" y="141"/>
                        </a:lnTo>
                        <a:lnTo>
                          <a:pt x="46" y="75"/>
                        </a:lnTo>
                        <a:lnTo>
                          <a:pt x="62" y="55"/>
                        </a:lnTo>
                        <a:lnTo>
                          <a:pt x="74" y="37"/>
                        </a:lnTo>
                        <a:lnTo>
                          <a:pt x="54" y="29"/>
                        </a:lnTo>
                        <a:lnTo>
                          <a:pt x="34" y="16"/>
                        </a:lnTo>
                        <a:lnTo>
                          <a:pt x="20" y="4"/>
                        </a:lnTo>
                        <a:lnTo>
                          <a:pt x="0" y="0"/>
                        </a:lnTo>
                        <a:close/>
                      </a:path>
                    </a:pathLst>
                  </a:custGeom>
                  <a:solidFill>
                    <a:srgbClr val="DF9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46" name="Freeform 102"/>
                  <p:cNvSpPr>
                    <a:spLocks/>
                  </p:cNvSpPr>
                  <p:nvPr/>
                </p:nvSpPr>
                <p:spPr bwMode="auto">
                  <a:xfrm>
                    <a:off x="3180" y="3155"/>
                    <a:ext cx="31" cy="72"/>
                  </a:xfrm>
                  <a:custGeom>
                    <a:avLst/>
                    <a:gdLst>
                      <a:gd name="T0" fmla="*/ 60 w 62"/>
                      <a:gd name="T1" fmla="*/ 12 h 144"/>
                      <a:gd name="T2" fmla="*/ 62 w 62"/>
                      <a:gd name="T3" fmla="*/ 18 h 144"/>
                      <a:gd name="T4" fmla="*/ 6 w 62"/>
                      <a:gd name="T5" fmla="*/ 144 h 144"/>
                      <a:gd name="T6" fmla="*/ 0 w 62"/>
                      <a:gd name="T7" fmla="*/ 130 h 144"/>
                      <a:gd name="T8" fmla="*/ 4 w 62"/>
                      <a:gd name="T9" fmla="*/ 118 h 144"/>
                      <a:gd name="T10" fmla="*/ 10 w 62"/>
                      <a:gd name="T11" fmla="*/ 108 h 144"/>
                      <a:gd name="T12" fmla="*/ 20 w 62"/>
                      <a:gd name="T13" fmla="*/ 104 h 144"/>
                      <a:gd name="T14" fmla="*/ 58 w 62"/>
                      <a:gd name="T15" fmla="*/ 18 h 144"/>
                      <a:gd name="T16" fmla="*/ 30 w 62"/>
                      <a:gd name="T17" fmla="*/ 4 h 144"/>
                      <a:gd name="T18" fmla="*/ 30 w 62"/>
                      <a:gd name="T19" fmla="*/ 0 h 144"/>
                      <a:gd name="T20" fmla="*/ 60 w 62"/>
                      <a:gd name="T2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 h="144">
                        <a:moveTo>
                          <a:pt x="60" y="12"/>
                        </a:moveTo>
                        <a:lnTo>
                          <a:pt x="62" y="18"/>
                        </a:lnTo>
                        <a:lnTo>
                          <a:pt x="6" y="144"/>
                        </a:lnTo>
                        <a:lnTo>
                          <a:pt x="0" y="130"/>
                        </a:lnTo>
                        <a:lnTo>
                          <a:pt x="4" y="118"/>
                        </a:lnTo>
                        <a:lnTo>
                          <a:pt x="10" y="108"/>
                        </a:lnTo>
                        <a:lnTo>
                          <a:pt x="20" y="104"/>
                        </a:lnTo>
                        <a:lnTo>
                          <a:pt x="58" y="18"/>
                        </a:lnTo>
                        <a:lnTo>
                          <a:pt x="30" y="4"/>
                        </a:lnTo>
                        <a:lnTo>
                          <a:pt x="30" y="0"/>
                        </a:lnTo>
                        <a:lnTo>
                          <a:pt x="60" y="12"/>
                        </a:lnTo>
                        <a:close/>
                      </a:path>
                    </a:pathLst>
                  </a:cu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4647" name="Freeform 103"/>
                <p:cNvSpPr>
                  <a:spLocks/>
                </p:cNvSpPr>
                <p:nvPr/>
              </p:nvSpPr>
              <p:spPr bwMode="auto">
                <a:xfrm>
                  <a:off x="3244" y="3187"/>
                  <a:ext cx="84" cy="111"/>
                </a:xfrm>
                <a:custGeom>
                  <a:avLst/>
                  <a:gdLst>
                    <a:gd name="T0" fmla="*/ 0 w 168"/>
                    <a:gd name="T1" fmla="*/ 12 h 223"/>
                    <a:gd name="T2" fmla="*/ 30 w 168"/>
                    <a:gd name="T3" fmla="*/ 24 h 223"/>
                    <a:gd name="T4" fmla="*/ 62 w 168"/>
                    <a:gd name="T5" fmla="*/ 44 h 223"/>
                    <a:gd name="T6" fmla="*/ 78 w 168"/>
                    <a:gd name="T7" fmla="*/ 58 h 223"/>
                    <a:gd name="T8" fmla="*/ 92 w 168"/>
                    <a:gd name="T9" fmla="*/ 80 h 223"/>
                    <a:gd name="T10" fmla="*/ 104 w 168"/>
                    <a:gd name="T11" fmla="*/ 97 h 223"/>
                    <a:gd name="T12" fmla="*/ 112 w 168"/>
                    <a:gd name="T13" fmla="*/ 123 h 223"/>
                    <a:gd name="T14" fmla="*/ 118 w 168"/>
                    <a:gd name="T15" fmla="*/ 161 h 223"/>
                    <a:gd name="T16" fmla="*/ 116 w 168"/>
                    <a:gd name="T17" fmla="*/ 197 h 223"/>
                    <a:gd name="T18" fmla="*/ 108 w 168"/>
                    <a:gd name="T19" fmla="*/ 223 h 223"/>
                    <a:gd name="T20" fmla="*/ 160 w 168"/>
                    <a:gd name="T21" fmla="*/ 219 h 223"/>
                    <a:gd name="T22" fmla="*/ 168 w 168"/>
                    <a:gd name="T23" fmla="*/ 177 h 223"/>
                    <a:gd name="T24" fmla="*/ 168 w 168"/>
                    <a:gd name="T25" fmla="*/ 145 h 223"/>
                    <a:gd name="T26" fmla="*/ 164 w 168"/>
                    <a:gd name="T27" fmla="*/ 109 h 223"/>
                    <a:gd name="T28" fmla="*/ 154 w 168"/>
                    <a:gd name="T29" fmla="*/ 81 h 223"/>
                    <a:gd name="T30" fmla="*/ 134 w 168"/>
                    <a:gd name="T31" fmla="*/ 48 h 223"/>
                    <a:gd name="T32" fmla="*/ 116 w 168"/>
                    <a:gd name="T33" fmla="*/ 32 h 223"/>
                    <a:gd name="T34" fmla="*/ 86 w 168"/>
                    <a:gd name="T35" fmla="*/ 14 h 223"/>
                    <a:gd name="T36" fmla="*/ 52 w 168"/>
                    <a:gd name="T37" fmla="*/ 0 h 223"/>
                    <a:gd name="T38" fmla="*/ 0 w 168"/>
                    <a:gd name="T39" fmla="*/ 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8" h="223">
                      <a:moveTo>
                        <a:pt x="0" y="12"/>
                      </a:moveTo>
                      <a:lnTo>
                        <a:pt x="30" y="24"/>
                      </a:lnTo>
                      <a:lnTo>
                        <a:pt x="62" y="44"/>
                      </a:lnTo>
                      <a:lnTo>
                        <a:pt x="78" y="58"/>
                      </a:lnTo>
                      <a:lnTo>
                        <a:pt x="92" y="80"/>
                      </a:lnTo>
                      <a:lnTo>
                        <a:pt x="104" y="97"/>
                      </a:lnTo>
                      <a:lnTo>
                        <a:pt x="112" y="123"/>
                      </a:lnTo>
                      <a:lnTo>
                        <a:pt x="118" y="161"/>
                      </a:lnTo>
                      <a:lnTo>
                        <a:pt x="116" y="197"/>
                      </a:lnTo>
                      <a:lnTo>
                        <a:pt x="108" y="223"/>
                      </a:lnTo>
                      <a:lnTo>
                        <a:pt x="160" y="219"/>
                      </a:lnTo>
                      <a:lnTo>
                        <a:pt x="168" y="177"/>
                      </a:lnTo>
                      <a:lnTo>
                        <a:pt x="168" y="145"/>
                      </a:lnTo>
                      <a:lnTo>
                        <a:pt x="164" y="109"/>
                      </a:lnTo>
                      <a:lnTo>
                        <a:pt x="154" y="81"/>
                      </a:lnTo>
                      <a:lnTo>
                        <a:pt x="134" y="48"/>
                      </a:lnTo>
                      <a:lnTo>
                        <a:pt x="116" y="32"/>
                      </a:lnTo>
                      <a:lnTo>
                        <a:pt x="86" y="14"/>
                      </a:lnTo>
                      <a:lnTo>
                        <a:pt x="52" y="0"/>
                      </a:lnTo>
                      <a:lnTo>
                        <a:pt x="0" y="1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364648" name="Group 104"/>
            <p:cNvGrpSpPr>
              <a:grpSpLocks/>
            </p:cNvGrpSpPr>
            <p:nvPr/>
          </p:nvGrpSpPr>
          <p:grpSpPr bwMode="auto">
            <a:xfrm>
              <a:off x="1307" y="2245"/>
              <a:ext cx="1087" cy="1272"/>
              <a:chOff x="1307" y="2245"/>
              <a:chExt cx="1087" cy="1272"/>
            </a:xfrm>
          </p:grpSpPr>
          <p:grpSp>
            <p:nvGrpSpPr>
              <p:cNvPr id="364649" name="Group 105"/>
              <p:cNvGrpSpPr>
                <a:grpSpLocks/>
              </p:cNvGrpSpPr>
              <p:nvPr/>
            </p:nvGrpSpPr>
            <p:grpSpPr bwMode="auto">
              <a:xfrm>
                <a:off x="1659" y="2903"/>
                <a:ext cx="222" cy="441"/>
                <a:chOff x="1659" y="2903"/>
                <a:chExt cx="222" cy="441"/>
              </a:xfrm>
            </p:grpSpPr>
            <p:sp>
              <p:nvSpPr>
                <p:cNvPr id="364650" name="Freeform 106"/>
                <p:cNvSpPr>
                  <a:spLocks/>
                </p:cNvSpPr>
                <p:nvPr/>
              </p:nvSpPr>
              <p:spPr bwMode="auto">
                <a:xfrm>
                  <a:off x="1659" y="2903"/>
                  <a:ext cx="222" cy="435"/>
                </a:xfrm>
                <a:custGeom>
                  <a:avLst/>
                  <a:gdLst>
                    <a:gd name="T0" fmla="*/ 0 w 446"/>
                    <a:gd name="T1" fmla="*/ 0 h 871"/>
                    <a:gd name="T2" fmla="*/ 44 w 446"/>
                    <a:gd name="T3" fmla="*/ 24 h 871"/>
                    <a:gd name="T4" fmla="*/ 92 w 446"/>
                    <a:gd name="T5" fmla="*/ 40 h 871"/>
                    <a:gd name="T6" fmla="*/ 150 w 446"/>
                    <a:gd name="T7" fmla="*/ 52 h 871"/>
                    <a:gd name="T8" fmla="*/ 212 w 446"/>
                    <a:gd name="T9" fmla="*/ 64 h 871"/>
                    <a:gd name="T10" fmla="*/ 254 w 446"/>
                    <a:gd name="T11" fmla="*/ 60 h 871"/>
                    <a:gd name="T12" fmla="*/ 302 w 446"/>
                    <a:gd name="T13" fmla="*/ 48 h 871"/>
                    <a:gd name="T14" fmla="*/ 342 w 446"/>
                    <a:gd name="T15" fmla="*/ 34 h 871"/>
                    <a:gd name="T16" fmla="*/ 386 w 446"/>
                    <a:gd name="T17" fmla="*/ 6 h 871"/>
                    <a:gd name="T18" fmla="*/ 432 w 446"/>
                    <a:gd name="T19" fmla="*/ 213 h 871"/>
                    <a:gd name="T20" fmla="*/ 440 w 446"/>
                    <a:gd name="T21" fmla="*/ 345 h 871"/>
                    <a:gd name="T22" fmla="*/ 446 w 446"/>
                    <a:gd name="T23" fmla="*/ 404 h 871"/>
                    <a:gd name="T24" fmla="*/ 446 w 446"/>
                    <a:gd name="T25" fmla="*/ 518 h 871"/>
                    <a:gd name="T26" fmla="*/ 440 w 446"/>
                    <a:gd name="T27" fmla="*/ 614 h 871"/>
                    <a:gd name="T28" fmla="*/ 426 w 446"/>
                    <a:gd name="T29" fmla="*/ 729 h 871"/>
                    <a:gd name="T30" fmla="*/ 404 w 446"/>
                    <a:gd name="T31" fmla="*/ 835 h 871"/>
                    <a:gd name="T32" fmla="*/ 110 w 446"/>
                    <a:gd name="T33" fmla="*/ 871 h 871"/>
                    <a:gd name="T34" fmla="*/ 68 w 446"/>
                    <a:gd name="T35" fmla="*/ 490 h 871"/>
                    <a:gd name="T36" fmla="*/ 36 w 446"/>
                    <a:gd name="T37" fmla="*/ 231 h 871"/>
                    <a:gd name="T38" fmla="*/ 0 w 446"/>
                    <a:gd name="T3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6" h="871">
                      <a:moveTo>
                        <a:pt x="0" y="0"/>
                      </a:moveTo>
                      <a:lnTo>
                        <a:pt x="44" y="24"/>
                      </a:lnTo>
                      <a:lnTo>
                        <a:pt x="92" y="40"/>
                      </a:lnTo>
                      <a:lnTo>
                        <a:pt x="150" y="52"/>
                      </a:lnTo>
                      <a:lnTo>
                        <a:pt x="212" y="64"/>
                      </a:lnTo>
                      <a:lnTo>
                        <a:pt x="254" y="60"/>
                      </a:lnTo>
                      <a:lnTo>
                        <a:pt x="302" y="48"/>
                      </a:lnTo>
                      <a:lnTo>
                        <a:pt x="342" y="34"/>
                      </a:lnTo>
                      <a:lnTo>
                        <a:pt x="386" y="6"/>
                      </a:lnTo>
                      <a:lnTo>
                        <a:pt x="432" y="213"/>
                      </a:lnTo>
                      <a:lnTo>
                        <a:pt x="440" y="345"/>
                      </a:lnTo>
                      <a:lnTo>
                        <a:pt x="446" y="404"/>
                      </a:lnTo>
                      <a:lnTo>
                        <a:pt x="446" y="518"/>
                      </a:lnTo>
                      <a:lnTo>
                        <a:pt x="440" y="614"/>
                      </a:lnTo>
                      <a:lnTo>
                        <a:pt x="426" y="729"/>
                      </a:lnTo>
                      <a:lnTo>
                        <a:pt x="404" y="835"/>
                      </a:lnTo>
                      <a:lnTo>
                        <a:pt x="110" y="871"/>
                      </a:lnTo>
                      <a:lnTo>
                        <a:pt x="68" y="490"/>
                      </a:lnTo>
                      <a:lnTo>
                        <a:pt x="36" y="231"/>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51" name="Freeform 107"/>
                <p:cNvSpPr>
                  <a:spLocks/>
                </p:cNvSpPr>
                <p:nvPr/>
              </p:nvSpPr>
              <p:spPr bwMode="auto">
                <a:xfrm>
                  <a:off x="1690" y="3014"/>
                  <a:ext cx="190" cy="330"/>
                </a:xfrm>
                <a:custGeom>
                  <a:avLst/>
                  <a:gdLst>
                    <a:gd name="T0" fmla="*/ 0 w 382"/>
                    <a:gd name="T1" fmla="*/ 46 h 662"/>
                    <a:gd name="T2" fmla="*/ 160 w 382"/>
                    <a:gd name="T3" fmla="*/ 46 h 662"/>
                    <a:gd name="T4" fmla="*/ 240 w 382"/>
                    <a:gd name="T5" fmla="*/ 40 h 662"/>
                    <a:gd name="T6" fmla="*/ 322 w 382"/>
                    <a:gd name="T7" fmla="*/ 24 h 662"/>
                    <a:gd name="T8" fmla="*/ 376 w 382"/>
                    <a:gd name="T9" fmla="*/ 0 h 662"/>
                    <a:gd name="T10" fmla="*/ 382 w 382"/>
                    <a:gd name="T11" fmla="*/ 556 h 662"/>
                    <a:gd name="T12" fmla="*/ 108 w 382"/>
                    <a:gd name="T13" fmla="*/ 662 h 662"/>
                    <a:gd name="T14" fmla="*/ 0 w 382"/>
                    <a:gd name="T15" fmla="*/ 46 h 6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2" h="662">
                      <a:moveTo>
                        <a:pt x="0" y="46"/>
                      </a:moveTo>
                      <a:lnTo>
                        <a:pt x="160" y="46"/>
                      </a:lnTo>
                      <a:lnTo>
                        <a:pt x="240" y="40"/>
                      </a:lnTo>
                      <a:lnTo>
                        <a:pt x="322" y="24"/>
                      </a:lnTo>
                      <a:lnTo>
                        <a:pt x="376" y="0"/>
                      </a:lnTo>
                      <a:lnTo>
                        <a:pt x="382" y="556"/>
                      </a:lnTo>
                      <a:lnTo>
                        <a:pt x="108" y="662"/>
                      </a:lnTo>
                      <a:lnTo>
                        <a:pt x="0" y="46"/>
                      </a:lnTo>
                      <a:close/>
                    </a:path>
                  </a:pathLst>
                </a:custGeom>
                <a:solidFill>
                  <a:srgbClr val="FFB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4652" name="Group 108"/>
              <p:cNvGrpSpPr>
                <a:grpSpLocks/>
              </p:cNvGrpSpPr>
              <p:nvPr/>
            </p:nvGrpSpPr>
            <p:grpSpPr bwMode="auto">
              <a:xfrm>
                <a:off x="1792" y="2791"/>
                <a:ext cx="448" cy="547"/>
                <a:chOff x="1792" y="2791"/>
                <a:chExt cx="448" cy="547"/>
              </a:xfrm>
            </p:grpSpPr>
            <p:sp>
              <p:nvSpPr>
                <p:cNvPr id="364653" name="Freeform 109"/>
                <p:cNvSpPr>
                  <a:spLocks/>
                </p:cNvSpPr>
                <p:nvPr/>
              </p:nvSpPr>
              <p:spPr bwMode="auto">
                <a:xfrm>
                  <a:off x="1792" y="2791"/>
                  <a:ext cx="448" cy="547"/>
                </a:xfrm>
                <a:custGeom>
                  <a:avLst/>
                  <a:gdLst>
                    <a:gd name="T0" fmla="*/ 36 w 894"/>
                    <a:gd name="T1" fmla="*/ 0 h 1094"/>
                    <a:gd name="T2" fmla="*/ 90 w 894"/>
                    <a:gd name="T3" fmla="*/ 24 h 1094"/>
                    <a:gd name="T4" fmla="*/ 150 w 894"/>
                    <a:gd name="T5" fmla="*/ 90 h 1094"/>
                    <a:gd name="T6" fmla="*/ 367 w 894"/>
                    <a:gd name="T7" fmla="*/ 167 h 1094"/>
                    <a:gd name="T8" fmla="*/ 427 w 894"/>
                    <a:gd name="T9" fmla="*/ 203 h 1094"/>
                    <a:gd name="T10" fmla="*/ 493 w 894"/>
                    <a:gd name="T11" fmla="*/ 323 h 1094"/>
                    <a:gd name="T12" fmla="*/ 493 w 894"/>
                    <a:gd name="T13" fmla="*/ 400 h 1094"/>
                    <a:gd name="T14" fmla="*/ 505 w 894"/>
                    <a:gd name="T15" fmla="*/ 460 h 1094"/>
                    <a:gd name="T16" fmla="*/ 541 w 894"/>
                    <a:gd name="T17" fmla="*/ 562 h 1094"/>
                    <a:gd name="T18" fmla="*/ 643 w 894"/>
                    <a:gd name="T19" fmla="*/ 735 h 1094"/>
                    <a:gd name="T20" fmla="*/ 715 w 894"/>
                    <a:gd name="T21" fmla="*/ 855 h 1094"/>
                    <a:gd name="T22" fmla="*/ 792 w 894"/>
                    <a:gd name="T23" fmla="*/ 956 h 1094"/>
                    <a:gd name="T24" fmla="*/ 894 w 894"/>
                    <a:gd name="T25" fmla="*/ 1076 h 1094"/>
                    <a:gd name="T26" fmla="*/ 48 w 894"/>
                    <a:gd name="T27" fmla="*/ 1094 h 1094"/>
                    <a:gd name="T28" fmla="*/ 102 w 894"/>
                    <a:gd name="T29" fmla="*/ 980 h 1094"/>
                    <a:gd name="T30" fmla="*/ 126 w 894"/>
                    <a:gd name="T31" fmla="*/ 896 h 1094"/>
                    <a:gd name="T32" fmla="*/ 138 w 894"/>
                    <a:gd name="T33" fmla="*/ 747 h 1094"/>
                    <a:gd name="T34" fmla="*/ 132 w 894"/>
                    <a:gd name="T35" fmla="*/ 496 h 1094"/>
                    <a:gd name="T36" fmla="*/ 108 w 894"/>
                    <a:gd name="T37" fmla="*/ 311 h 1094"/>
                    <a:gd name="T38" fmla="*/ 72 w 894"/>
                    <a:gd name="T39" fmla="*/ 179 h 1094"/>
                    <a:gd name="T40" fmla="*/ 0 w 894"/>
                    <a:gd name="T41" fmla="*/ 60 h 1094"/>
                    <a:gd name="T42" fmla="*/ 36 w 894"/>
                    <a:gd name="T43" fmla="*/ 0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94" h="1094">
                      <a:moveTo>
                        <a:pt x="36" y="0"/>
                      </a:moveTo>
                      <a:lnTo>
                        <a:pt x="90" y="24"/>
                      </a:lnTo>
                      <a:lnTo>
                        <a:pt x="150" y="90"/>
                      </a:lnTo>
                      <a:lnTo>
                        <a:pt x="367" y="167"/>
                      </a:lnTo>
                      <a:lnTo>
                        <a:pt x="427" y="203"/>
                      </a:lnTo>
                      <a:lnTo>
                        <a:pt x="493" y="323"/>
                      </a:lnTo>
                      <a:lnTo>
                        <a:pt x="493" y="400"/>
                      </a:lnTo>
                      <a:lnTo>
                        <a:pt x="505" y="460"/>
                      </a:lnTo>
                      <a:lnTo>
                        <a:pt x="541" y="562"/>
                      </a:lnTo>
                      <a:lnTo>
                        <a:pt x="643" y="735"/>
                      </a:lnTo>
                      <a:lnTo>
                        <a:pt x="715" y="855"/>
                      </a:lnTo>
                      <a:lnTo>
                        <a:pt x="792" y="956"/>
                      </a:lnTo>
                      <a:lnTo>
                        <a:pt x="894" y="1076"/>
                      </a:lnTo>
                      <a:lnTo>
                        <a:pt x="48" y="1094"/>
                      </a:lnTo>
                      <a:lnTo>
                        <a:pt x="102" y="980"/>
                      </a:lnTo>
                      <a:lnTo>
                        <a:pt x="126" y="896"/>
                      </a:lnTo>
                      <a:lnTo>
                        <a:pt x="138" y="747"/>
                      </a:lnTo>
                      <a:lnTo>
                        <a:pt x="132" y="496"/>
                      </a:lnTo>
                      <a:lnTo>
                        <a:pt x="108" y="311"/>
                      </a:lnTo>
                      <a:lnTo>
                        <a:pt x="72" y="179"/>
                      </a:lnTo>
                      <a:lnTo>
                        <a:pt x="0" y="60"/>
                      </a:lnTo>
                      <a:lnTo>
                        <a:pt x="36" y="0"/>
                      </a:lnTo>
                      <a:close/>
                    </a:path>
                  </a:pathLst>
                </a:custGeom>
                <a:solidFill>
                  <a:srgbClr val="FF5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54" name="Freeform 110"/>
                <p:cNvSpPr>
                  <a:spLocks/>
                </p:cNvSpPr>
                <p:nvPr/>
              </p:nvSpPr>
              <p:spPr bwMode="auto">
                <a:xfrm>
                  <a:off x="1905" y="2860"/>
                  <a:ext cx="96" cy="287"/>
                </a:xfrm>
                <a:custGeom>
                  <a:avLst/>
                  <a:gdLst>
                    <a:gd name="T0" fmla="*/ 0 w 191"/>
                    <a:gd name="T1" fmla="*/ 0 h 574"/>
                    <a:gd name="T2" fmla="*/ 71 w 191"/>
                    <a:gd name="T3" fmla="*/ 54 h 574"/>
                    <a:gd name="T4" fmla="*/ 109 w 191"/>
                    <a:gd name="T5" fmla="*/ 114 h 574"/>
                    <a:gd name="T6" fmla="*/ 133 w 191"/>
                    <a:gd name="T7" fmla="*/ 174 h 574"/>
                    <a:gd name="T8" fmla="*/ 155 w 191"/>
                    <a:gd name="T9" fmla="*/ 239 h 574"/>
                    <a:gd name="T10" fmla="*/ 179 w 191"/>
                    <a:gd name="T11" fmla="*/ 317 h 574"/>
                    <a:gd name="T12" fmla="*/ 191 w 191"/>
                    <a:gd name="T13" fmla="*/ 401 h 574"/>
                    <a:gd name="T14" fmla="*/ 191 w 191"/>
                    <a:gd name="T15" fmla="*/ 508 h 574"/>
                    <a:gd name="T16" fmla="*/ 179 w 191"/>
                    <a:gd name="T17" fmla="*/ 574 h 574"/>
                    <a:gd name="T18" fmla="*/ 161 w 191"/>
                    <a:gd name="T19" fmla="*/ 449 h 574"/>
                    <a:gd name="T20" fmla="*/ 145 w 191"/>
                    <a:gd name="T21" fmla="*/ 373 h 574"/>
                    <a:gd name="T22" fmla="*/ 119 w 191"/>
                    <a:gd name="T23" fmla="*/ 329 h 574"/>
                    <a:gd name="T24" fmla="*/ 85 w 191"/>
                    <a:gd name="T25" fmla="*/ 307 h 574"/>
                    <a:gd name="T26" fmla="*/ 103 w 191"/>
                    <a:gd name="T27" fmla="*/ 263 h 574"/>
                    <a:gd name="T28" fmla="*/ 109 w 191"/>
                    <a:gd name="T29" fmla="*/ 194 h 574"/>
                    <a:gd name="T30" fmla="*/ 83 w 191"/>
                    <a:gd name="T31" fmla="*/ 132 h 574"/>
                    <a:gd name="T32" fmla="*/ 47 w 191"/>
                    <a:gd name="T33" fmla="*/ 66 h 574"/>
                    <a:gd name="T34" fmla="*/ 0 w 191"/>
                    <a:gd name="T35"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1" h="574">
                      <a:moveTo>
                        <a:pt x="0" y="0"/>
                      </a:moveTo>
                      <a:lnTo>
                        <a:pt x="71" y="54"/>
                      </a:lnTo>
                      <a:lnTo>
                        <a:pt x="109" y="114"/>
                      </a:lnTo>
                      <a:lnTo>
                        <a:pt x="133" y="174"/>
                      </a:lnTo>
                      <a:lnTo>
                        <a:pt x="155" y="239"/>
                      </a:lnTo>
                      <a:lnTo>
                        <a:pt x="179" y="317"/>
                      </a:lnTo>
                      <a:lnTo>
                        <a:pt x="191" y="401"/>
                      </a:lnTo>
                      <a:lnTo>
                        <a:pt x="191" y="508"/>
                      </a:lnTo>
                      <a:lnTo>
                        <a:pt x="179" y="574"/>
                      </a:lnTo>
                      <a:lnTo>
                        <a:pt x="161" y="449"/>
                      </a:lnTo>
                      <a:lnTo>
                        <a:pt x="145" y="373"/>
                      </a:lnTo>
                      <a:lnTo>
                        <a:pt x="119" y="329"/>
                      </a:lnTo>
                      <a:lnTo>
                        <a:pt x="85" y="307"/>
                      </a:lnTo>
                      <a:lnTo>
                        <a:pt x="103" y="263"/>
                      </a:lnTo>
                      <a:lnTo>
                        <a:pt x="109" y="194"/>
                      </a:lnTo>
                      <a:lnTo>
                        <a:pt x="83" y="132"/>
                      </a:lnTo>
                      <a:lnTo>
                        <a:pt x="47" y="66"/>
                      </a:lnTo>
                      <a:lnTo>
                        <a:pt x="0" y="0"/>
                      </a:lnTo>
                      <a:close/>
                    </a:path>
                  </a:pathLst>
                </a:custGeom>
                <a:solidFill>
                  <a:srgbClr val="DF3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4655" name="Freeform 111"/>
              <p:cNvSpPr>
                <a:spLocks/>
              </p:cNvSpPr>
              <p:nvPr/>
            </p:nvSpPr>
            <p:spPr bwMode="auto">
              <a:xfrm>
                <a:off x="1753" y="3263"/>
                <a:ext cx="130" cy="106"/>
              </a:xfrm>
              <a:custGeom>
                <a:avLst/>
                <a:gdLst>
                  <a:gd name="T0" fmla="*/ 222 w 262"/>
                  <a:gd name="T1" fmla="*/ 36 h 213"/>
                  <a:gd name="T2" fmla="*/ 180 w 262"/>
                  <a:gd name="T3" fmla="*/ 0 h 213"/>
                  <a:gd name="T4" fmla="*/ 118 w 262"/>
                  <a:gd name="T5" fmla="*/ 16 h 213"/>
                  <a:gd name="T6" fmla="*/ 66 w 262"/>
                  <a:gd name="T7" fmla="*/ 36 h 213"/>
                  <a:gd name="T8" fmla="*/ 12 w 262"/>
                  <a:gd name="T9" fmla="*/ 58 h 213"/>
                  <a:gd name="T10" fmla="*/ 0 w 262"/>
                  <a:gd name="T11" fmla="*/ 78 h 213"/>
                  <a:gd name="T12" fmla="*/ 30 w 262"/>
                  <a:gd name="T13" fmla="*/ 106 h 213"/>
                  <a:gd name="T14" fmla="*/ 40 w 262"/>
                  <a:gd name="T15" fmla="*/ 142 h 213"/>
                  <a:gd name="T16" fmla="*/ 64 w 262"/>
                  <a:gd name="T17" fmla="*/ 168 h 213"/>
                  <a:gd name="T18" fmla="*/ 88 w 262"/>
                  <a:gd name="T19" fmla="*/ 184 h 213"/>
                  <a:gd name="T20" fmla="*/ 124 w 262"/>
                  <a:gd name="T21" fmla="*/ 195 h 213"/>
                  <a:gd name="T22" fmla="*/ 150 w 262"/>
                  <a:gd name="T23" fmla="*/ 213 h 213"/>
                  <a:gd name="T24" fmla="*/ 192 w 262"/>
                  <a:gd name="T25" fmla="*/ 213 h 213"/>
                  <a:gd name="T26" fmla="*/ 214 w 262"/>
                  <a:gd name="T27" fmla="*/ 213 h 213"/>
                  <a:gd name="T28" fmla="*/ 228 w 262"/>
                  <a:gd name="T29" fmla="*/ 195 h 213"/>
                  <a:gd name="T30" fmla="*/ 226 w 262"/>
                  <a:gd name="T31" fmla="*/ 166 h 213"/>
                  <a:gd name="T32" fmla="*/ 262 w 262"/>
                  <a:gd name="T33" fmla="*/ 168 h 213"/>
                  <a:gd name="T34" fmla="*/ 222 w 262"/>
                  <a:gd name="T35" fmla="*/ 154 h 213"/>
                  <a:gd name="T36" fmla="*/ 214 w 262"/>
                  <a:gd name="T37" fmla="*/ 118 h 213"/>
                  <a:gd name="T38" fmla="*/ 216 w 262"/>
                  <a:gd name="T39" fmla="*/ 94 h 213"/>
                  <a:gd name="T40" fmla="*/ 214 w 262"/>
                  <a:gd name="T41" fmla="*/ 76 h 213"/>
                  <a:gd name="T42" fmla="*/ 222 w 262"/>
                  <a:gd name="T43" fmla="*/ 36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2" h="213">
                    <a:moveTo>
                      <a:pt x="222" y="36"/>
                    </a:moveTo>
                    <a:lnTo>
                      <a:pt x="180" y="0"/>
                    </a:lnTo>
                    <a:lnTo>
                      <a:pt x="118" y="16"/>
                    </a:lnTo>
                    <a:lnTo>
                      <a:pt x="66" y="36"/>
                    </a:lnTo>
                    <a:lnTo>
                      <a:pt x="12" y="58"/>
                    </a:lnTo>
                    <a:lnTo>
                      <a:pt x="0" y="78"/>
                    </a:lnTo>
                    <a:lnTo>
                      <a:pt x="30" y="106"/>
                    </a:lnTo>
                    <a:lnTo>
                      <a:pt x="40" y="142"/>
                    </a:lnTo>
                    <a:lnTo>
                      <a:pt x="64" y="168"/>
                    </a:lnTo>
                    <a:lnTo>
                      <a:pt x="88" y="184"/>
                    </a:lnTo>
                    <a:lnTo>
                      <a:pt x="124" y="195"/>
                    </a:lnTo>
                    <a:lnTo>
                      <a:pt x="150" y="213"/>
                    </a:lnTo>
                    <a:lnTo>
                      <a:pt x="192" y="213"/>
                    </a:lnTo>
                    <a:lnTo>
                      <a:pt x="214" y="213"/>
                    </a:lnTo>
                    <a:lnTo>
                      <a:pt x="228" y="195"/>
                    </a:lnTo>
                    <a:lnTo>
                      <a:pt x="226" y="166"/>
                    </a:lnTo>
                    <a:lnTo>
                      <a:pt x="262" y="168"/>
                    </a:lnTo>
                    <a:lnTo>
                      <a:pt x="222" y="154"/>
                    </a:lnTo>
                    <a:lnTo>
                      <a:pt x="214" y="118"/>
                    </a:lnTo>
                    <a:lnTo>
                      <a:pt x="216" y="94"/>
                    </a:lnTo>
                    <a:lnTo>
                      <a:pt x="214" y="76"/>
                    </a:lnTo>
                    <a:lnTo>
                      <a:pt x="222" y="36"/>
                    </a:lnTo>
                    <a:close/>
                  </a:path>
                </a:pathLst>
              </a:custGeom>
              <a:solidFill>
                <a:srgbClr val="F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56" name="Freeform 112"/>
              <p:cNvSpPr>
                <a:spLocks/>
              </p:cNvSpPr>
              <p:nvPr/>
            </p:nvSpPr>
            <p:spPr bwMode="auto">
              <a:xfrm>
                <a:off x="1570" y="3417"/>
                <a:ext cx="63" cy="77"/>
              </a:xfrm>
              <a:custGeom>
                <a:avLst/>
                <a:gdLst>
                  <a:gd name="T0" fmla="*/ 126 w 126"/>
                  <a:gd name="T1" fmla="*/ 0 h 153"/>
                  <a:gd name="T2" fmla="*/ 30 w 126"/>
                  <a:gd name="T3" fmla="*/ 153 h 153"/>
                  <a:gd name="T4" fmla="*/ 0 w 126"/>
                  <a:gd name="T5" fmla="*/ 44 h 153"/>
                  <a:gd name="T6" fmla="*/ 126 w 126"/>
                  <a:gd name="T7" fmla="*/ 0 h 153"/>
                </a:gdLst>
                <a:ahLst/>
                <a:cxnLst>
                  <a:cxn ang="0">
                    <a:pos x="T0" y="T1"/>
                  </a:cxn>
                  <a:cxn ang="0">
                    <a:pos x="T2" y="T3"/>
                  </a:cxn>
                  <a:cxn ang="0">
                    <a:pos x="T4" y="T5"/>
                  </a:cxn>
                  <a:cxn ang="0">
                    <a:pos x="T6" y="T7"/>
                  </a:cxn>
                </a:cxnLst>
                <a:rect l="0" t="0" r="r" b="b"/>
                <a:pathLst>
                  <a:path w="126" h="153">
                    <a:moveTo>
                      <a:pt x="126" y="0"/>
                    </a:moveTo>
                    <a:lnTo>
                      <a:pt x="30" y="153"/>
                    </a:lnTo>
                    <a:lnTo>
                      <a:pt x="0" y="44"/>
                    </a:lnTo>
                    <a:lnTo>
                      <a:pt x="126" y="0"/>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4657" name="Group 113"/>
              <p:cNvGrpSpPr>
                <a:grpSpLocks/>
              </p:cNvGrpSpPr>
              <p:nvPr/>
            </p:nvGrpSpPr>
            <p:grpSpPr bwMode="auto">
              <a:xfrm>
                <a:off x="1307" y="2757"/>
                <a:ext cx="453" cy="760"/>
                <a:chOff x="1307" y="2757"/>
                <a:chExt cx="453" cy="760"/>
              </a:xfrm>
            </p:grpSpPr>
            <p:sp>
              <p:nvSpPr>
                <p:cNvPr id="364658" name="Freeform 114"/>
                <p:cNvSpPr>
                  <a:spLocks/>
                </p:cNvSpPr>
                <p:nvPr/>
              </p:nvSpPr>
              <p:spPr bwMode="auto">
                <a:xfrm>
                  <a:off x="1307" y="2757"/>
                  <a:ext cx="453" cy="754"/>
                </a:xfrm>
                <a:custGeom>
                  <a:avLst/>
                  <a:gdLst>
                    <a:gd name="T0" fmla="*/ 700 w 904"/>
                    <a:gd name="T1" fmla="*/ 18 h 1508"/>
                    <a:gd name="T2" fmla="*/ 575 w 904"/>
                    <a:gd name="T3" fmla="*/ 0 h 1508"/>
                    <a:gd name="T4" fmla="*/ 485 w 904"/>
                    <a:gd name="T5" fmla="*/ 6 h 1508"/>
                    <a:gd name="T6" fmla="*/ 383 w 904"/>
                    <a:gd name="T7" fmla="*/ 18 h 1508"/>
                    <a:gd name="T8" fmla="*/ 329 w 904"/>
                    <a:gd name="T9" fmla="*/ 30 h 1508"/>
                    <a:gd name="T10" fmla="*/ 299 w 904"/>
                    <a:gd name="T11" fmla="*/ 66 h 1508"/>
                    <a:gd name="T12" fmla="*/ 263 w 904"/>
                    <a:gd name="T13" fmla="*/ 60 h 1508"/>
                    <a:gd name="T14" fmla="*/ 209 w 904"/>
                    <a:gd name="T15" fmla="*/ 102 h 1508"/>
                    <a:gd name="T16" fmla="*/ 167 w 904"/>
                    <a:gd name="T17" fmla="*/ 150 h 1508"/>
                    <a:gd name="T18" fmla="*/ 138 w 904"/>
                    <a:gd name="T19" fmla="*/ 197 h 1508"/>
                    <a:gd name="T20" fmla="*/ 102 w 904"/>
                    <a:gd name="T21" fmla="*/ 257 h 1508"/>
                    <a:gd name="T22" fmla="*/ 84 w 904"/>
                    <a:gd name="T23" fmla="*/ 323 h 1508"/>
                    <a:gd name="T24" fmla="*/ 66 w 904"/>
                    <a:gd name="T25" fmla="*/ 436 h 1508"/>
                    <a:gd name="T26" fmla="*/ 54 w 904"/>
                    <a:gd name="T27" fmla="*/ 514 h 1508"/>
                    <a:gd name="T28" fmla="*/ 54 w 904"/>
                    <a:gd name="T29" fmla="*/ 640 h 1508"/>
                    <a:gd name="T30" fmla="*/ 78 w 904"/>
                    <a:gd name="T31" fmla="*/ 723 h 1508"/>
                    <a:gd name="T32" fmla="*/ 72 w 904"/>
                    <a:gd name="T33" fmla="*/ 783 h 1508"/>
                    <a:gd name="T34" fmla="*/ 54 w 904"/>
                    <a:gd name="T35" fmla="*/ 939 h 1508"/>
                    <a:gd name="T36" fmla="*/ 36 w 904"/>
                    <a:gd name="T37" fmla="*/ 1004 h 1508"/>
                    <a:gd name="T38" fmla="*/ 30 w 904"/>
                    <a:gd name="T39" fmla="*/ 1076 h 1508"/>
                    <a:gd name="T40" fmla="*/ 12 w 904"/>
                    <a:gd name="T41" fmla="*/ 1124 h 1508"/>
                    <a:gd name="T42" fmla="*/ 0 w 904"/>
                    <a:gd name="T43" fmla="*/ 1178 h 1508"/>
                    <a:gd name="T44" fmla="*/ 6 w 904"/>
                    <a:gd name="T45" fmla="*/ 1237 h 1508"/>
                    <a:gd name="T46" fmla="*/ 30 w 904"/>
                    <a:gd name="T47" fmla="*/ 1291 h 1508"/>
                    <a:gd name="T48" fmla="*/ 78 w 904"/>
                    <a:gd name="T49" fmla="*/ 1339 h 1508"/>
                    <a:gd name="T50" fmla="*/ 162 w 904"/>
                    <a:gd name="T51" fmla="*/ 1417 h 1508"/>
                    <a:gd name="T52" fmla="*/ 209 w 904"/>
                    <a:gd name="T53" fmla="*/ 1435 h 1508"/>
                    <a:gd name="T54" fmla="*/ 269 w 904"/>
                    <a:gd name="T55" fmla="*/ 1453 h 1508"/>
                    <a:gd name="T56" fmla="*/ 317 w 904"/>
                    <a:gd name="T57" fmla="*/ 1472 h 1508"/>
                    <a:gd name="T58" fmla="*/ 359 w 904"/>
                    <a:gd name="T59" fmla="*/ 1496 h 1508"/>
                    <a:gd name="T60" fmla="*/ 557 w 904"/>
                    <a:gd name="T61" fmla="*/ 1508 h 1508"/>
                    <a:gd name="T62" fmla="*/ 689 w 904"/>
                    <a:gd name="T63" fmla="*/ 1333 h 1508"/>
                    <a:gd name="T64" fmla="*/ 736 w 904"/>
                    <a:gd name="T65" fmla="*/ 1172 h 1508"/>
                    <a:gd name="T66" fmla="*/ 904 w 904"/>
                    <a:gd name="T67" fmla="*/ 1172 h 1508"/>
                    <a:gd name="T68" fmla="*/ 892 w 904"/>
                    <a:gd name="T69" fmla="*/ 939 h 1508"/>
                    <a:gd name="T70" fmla="*/ 862 w 904"/>
                    <a:gd name="T71" fmla="*/ 676 h 1508"/>
                    <a:gd name="T72" fmla="*/ 808 w 904"/>
                    <a:gd name="T73" fmla="*/ 347 h 1508"/>
                    <a:gd name="T74" fmla="*/ 778 w 904"/>
                    <a:gd name="T75" fmla="*/ 197 h 1508"/>
                    <a:gd name="T76" fmla="*/ 700 w 904"/>
                    <a:gd name="T77" fmla="*/ 18 h 1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04" h="1508">
                      <a:moveTo>
                        <a:pt x="700" y="18"/>
                      </a:moveTo>
                      <a:lnTo>
                        <a:pt x="575" y="0"/>
                      </a:lnTo>
                      <a:lnTo>
                        <a:pt x="485" y="6"/>
                      </a:lnTo>
                      <a:lnTo>
                        <a:pt x="383" y="18"/>
                      </a:lnTo>
                      <a:lnTo>
                        <a:pt x="329" y="30"/>
                      </a:lnTo>
                      <a:lnTo>
                        <a:pt x="299" y="66"/>
                      </a:lnTo>
                      <a:lnTo>
                        <a:pt x="263" y="60"/>
                      </a:lnTo>
                      <a:lnTo>
                        <a:pt x="209" y="102"/>
                      </a:lnTo>
                      <a:lnTo>
                        <a:pt x="167" y="150"/>
                      </a:lnTo>
                      <a:lnTo>
                        <a:pt x="138" y="197"/>
                      </a:lnTo>
                      <a:lnTo>
                        <a:pt x="102" y="257"/>
                      </a:lnTo>
                      <a:lnTo>
                        <a:pt x="84" y="323"/>
                      </a:lnTo>
                      <a:lnTo>
                        <a:pt x="66" y="436"/>
                      </a:lnTo>
                      <a:lnTo>
                        <a:pt x="54" y="514"/>
                      </a:lnTo>
                      <a:lnTo>
                        <a:pt x="54" y="640"/>
                      </a:lnTo>
                      <a:lnTo>
                        <a:pt x="78" y="723"/>
                      </a:lnTo>
                      <a:lnTo>
                        <a:pt x="72" y="783"/>
                      </a:lnTo>
                      <a:lnTo>
                        <a:pt x="54" y="939"/>
                      </a:lnTo>
                      <a:lnTo>
                        <a:pt x="36" y="1004"/>
                      </a:lnTo>
                      <a:lnTo>
                        <a:pt x="30" y="1076"/>
                      </a:lnTo>
                      <a:lnTo>
                        <a:pt x="12" y="1124"/>
                      </a:lnTo>
                      <a:lnTo>
                        <a:pt x="0" y="1178"/>
                      </a:lnTo>
                      <a:lnTo>
                        <a:pt x="6" y="1237"/>
                      </a:lnTo>
                      <a:lnTo>
                        <a:pt x="30" y="1291"/>
                      </a:lnTo>
                      <a:lnTo>
                        <a:pt x="78" y="1339"/>
                      </a:lnTo>
                      <a:lnTo>
                        <a:pt x="162" y="1417"/>
                      </a:lnTo>
                      <a:lnTo>
                        <a:pt x="209" y="1435"/>
                      </a:lnTo>
                      <a:lnTo>
                        <a:pt x="269" y="1453"/>
                      </a:lnTo>
                      <a:lnTo>
                        <a:pt x="317" y="1472"/>
                      </a:lnTo>
                      <a:lnTo>
                        <a:pt x="359" y="1496"/>
                      </a:lnTo>
                      <a:lnTo>
                        <a:pt x="557" y="1508"/>
                      </a:lnTo>
                      <a:lnTo>
                        <a:pt x="689" y="1333"/>
                      </a:lnTo>
                      <a:lnTo>
                        <a:pt x="736" y="1172"/>
                      </a:lnTo>
                      <a:lnTo>
                        <a:pt x="904" y="1172"/>
                      </a:lnTo>
                      <a:lnTo>
                        <a:pt x="892" y="939"/>
                      </a:lnTo>
                      <a:lnTo>
                        <a:pt x="862" y="676"/>
                      </a:lnTo>
                      <a:lnTo>
                        <a:pt x="808" y="347"/>
                      </a:lnTo>
                      <a:lnTo>
                        <a:pt x="778" y="197"/>
                      </a:lnTo>
                      <a:lnTo>
                        <a:pt x="700" y="18"/>
                      </a:lnTo>
                      <a:close/>
                    </a:path>
                  </a:pathLst>
                </a:custGeom>
                <a:solidFill>
                  <a:srgbClr val="FF5F7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59" name="Freeform 115"/>
                <p:cNvSpPr>
                  <a:spLocks/>
                </p:cNvSpPr>
                <p:nvPr/>
              </p:nvSpPr>
              <p:spPr bwMode="auto">
                <a:xfrm>
                  <a:off x="1447" y="3266"/>
                  <a:ext cx="204" cy="251"/>
                </a:xfrm>
                <a:custGeom>
                  <a:avLst/>
                  <a:gdLst>
                    <a:gd name="T0" fmla="*/ 384 w 408"/>
                    <a:gd name="T1" fmla="*/ 24 h 502"/>
                    <a:gd name="T2" fmla="*/ 238 w 408"/>
                    <a:gd name="T3" fmla="*/ 12 h 502"/>
                    <a:gd name="T4" fmla="*/ 84 w 408"/>
                    <a:gd name="T5" fmla="*/ 0 h 502"/>
                    <a:gd name="T6" fmla="*/ 58 w 408"/>
                    <a:gd name="T7" fmla="*/ 36 h 502"/>
                    <a:gd name="T8" fmla="*/ 46 w 408"/>
                    <a:gd name="T9" fmla="*/ 64 h 502"/>
                    <a:gd name="T10" fmla="*/ 28 w 408"/>
                    <a:gd name="T11" fmla="*/ 100 h 502"/>
                    <a:gd name="T12" fmla="*/ 12 w 408"/>
                    <a:gd name="T13" fmla="*/ 154 h 502"/>
                    <a:gd name="T14" fmla="*/ 4 w 408"/>
                    <a:gd name="T15" fmla="*/ 201 h 502"/>
                    <a:gd name="T16" fmla="*/ 0 w 408"/>
                    <a:gd name="T17" fmla="*/ 245 h 502"/>
                    <a:gd name="T18" fmla="*/ 6 w 408"/>
                    <a:gd name="T19" fmla="*/ 299 h 502"/>
                    <a:gd name="T20" fmla="*/ 24 w 408"/>
                    <a:gd name="T21" fmla="*/ 369 h 502"/>
                    <a:gd name="T22" fmla="*/ 42 w 408"/>
                    <a:gd name="T23" fmla="*/ 425 h 502"/>
                    <a:gd name="T24" fmla="*/ 46 w 408"/>
                    <a:gd name="T25" fmla="*/ 474 h 502"/>
                    <a:gd name="T26" fmla="*/ 292 w 408"/>
                    <a:gd name="T27" fmla="*/ 502 h 502"/>
                    <a:gd name="T28" fmla="*/ 396 w 408"/>
                    <a:gd name="T29" fmla="*/ 327 h 502"/>
                    <a:gd name="T30" fmla="*/ 408 w 408"/>
                    <a:gd name="T31" fmla="*/ 281 h 502"/>
                    <a:gd name="T32" fmla="*/ 384 w 408"/>
                    <a:gd name="T33" fmla="*/ 24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8" h="502">
                      <a:moveTo>
                        <a:pt x="384" y="24"/>
                      </a:moveTo>
                      <a:lnTo>
                        <a:pt x="238" y="12"/>
                      </a:lnTo>
                      <a:lnTo>
                        <a:pt x="84" y="0"/>
                      </a:lnTo>
                      <a:lnTo>
                        <a:pt x="58" y="36"/>
                      </a:lnTo>
                      <a:lnTo>
                        <a:pt x="46" y="64"/>
                      </a:lnTo>
                      <a:lnTo>
                        <a:pt x="28" y="100"/>
                      </a:lnTo>
                      <a:lnTo>
                        <a:pt x="12" y="154"/>
                      </a:lnTo>
                      <a:lnTo>
                        <a:pt x="4" y="201"/>
                      </a:lnTo>
                      <a:lnTo>
                        <a:pt x="0" y="245"/>
                      </a:lnTo>
                      <a:lnTo>
                        <a:pt x="6" y="299"/>
                      </a:lnTo>
                      <a:lnTo>
                        <a:pt x="24" y="369"/>
                      </a:lnTo>
                      <a:lnTo>
                        <a:pt x="42" y="425"/>
                      </a:lnTo>
                      <a:lnTo>
                        <a:pt x="46" y="474"/>
                      </a:lnTo>
                      <a:lnTo>
                        <a:pt x="292" y="502"/>
                      </a:lnTo>
                      <a:lnTo>
                        <a:pt x="396" y="327"/>
                      </a:lnTo>
                      <a:lnTo>
                        <a:pt x="408" y="281"/>
                      </a:lnTo>
                      <a:lnTo>
                        <a:pt x="384" y="24"/>
                      </a:lnTo>
                      <a:close/>
                    </a:path>
                  </a:pathLst>
                </a:custGeom>
                <a:solidFill>
                  <a:srgbClr val="DF1F3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60" name="Freeform 116"/>
                <p:cNvSpPr>
                  <a:spLocks/>
                </p:cNvSpPr>
                <p:nvPr/>
              </p:nvSpPr>
              <p:spPr bwMode="auto">
                <a:xfrm>
                  <a:off x="1355" y="2807"/>
                  <a:ext cx="192" cy="482"/>
                </a:xfrm>
                <a:custGeom>
                  <a:avLst/>
                  <a:gdLst>
                    <a:gd name="T0" fmla="*/ 239 w 383"/>
                    <a:gd name="T1" fmla="*/ 0 h 962"/>
                    <a:gd name="T2" fmla="*/ 311 w 383"/>
                    <a:gd name="T3" fmla="*/ 119 h 962"/>
                    <a:gd name="T4" fmla="*/ 353 w 383"/>
                    <a:gd name="T5" fmla="*/ 245 h 962"/>
                    <a:gd name="T6" fmla="*/ 377 w 383"/>
                    <a:gd name="T7" fmla="*/ 394 h 962"/>
                    <a:gd name="T8" fmla="*/ 383 w 383"/>
                    <a:gd name="T9" fmla="*/ 562 h 962"/>
                    <a:gd name="T10" fmla="*/ 377 w 383"/>
                    <a:gd name="T11" fmla="*/ 759 h 962"/>
                    <a:gd name="T12" fmla="*/ 359 w 383"/>
                    <a:gd name="T13" fmla="*/ 842 h 962"/>
                    <a:gd name="T14" fmla="*/ 263 w 383"/>
                    <a:gd name="T15" fmla="*/ 914 h 962"/>
                    <a:gd name="T16" fmla="*/ 215 w 383"/>
                    <a:gd name="T17" fmla="*/ 884 h 962"/>
                    <a:gd name="T18" fmla="*/ 167 w 383"/>
                    <a:gd name="T19" fmla="*/ 872 h 962"/>
                    <a:gd name="T20" fmla="*/ 125 w 383"/>
                    <a:gd name="T21" fmla="*/ 884 h 962"/>
                    <a:gd name="T22" fmla="*/ 95 w 383"/>
                    <a:gd name="T23" fmla="*/ 926 h 962"/>
                    <a:gd name="T24" fmla="*/ 42 w 383"/>
                    <a:gd name="T25" fmla="*/ 950 h 962"/>
                    <a:gd name="T26" fmla="*/ 0 w 383"/>
                    <a:gd name="T27" fmla="*/ 962 h 962"/>
                    <a:gd name="T28" fmla="*/ 66 w 383"/>
                    <a:gd name="T29" fmla="*/ 902 h 962"/>
                    <a:gd name="T30" fmla="*/ 107 w 383"/>
                    <a:gd name="T31" fmla="*/ 884 h 962"/>
                    <a:gd name="T32" fmla="*/ 137 w 383"/>
                    <a:gd name="T33" fmla="*/ 854 h 962"/>
                    <a:gd name="T34" fmla="*/ 173 w 383"/>
                    <a:gd name="T35" fmla="*/ 854 h 962"/>
                    <a:gd name="T36" fmla="*/ 215 w 383"/>
                    <a:gd name="T37" fmla="*/ 813 h 962"/>
                    <a:gd name="T38" fmla="*/ 173 w 383"/>
                    <a:gd name="T39" fmla="*/ 765 h 962"/>
                    <a:gd name="T40" fmla="*/ 233 w 383"/>
                    <a:gd name="T41" fmla="*/ 777 h 962"/>
                    <a:gd name="T42" fmla="*/ 191 w 383"/>
                    <a:gd name="T43" fmla="*/ 639 h 962"/>
                    <a:gd name="T44" fmla="*/ 155 w 383"/>
                    <a:gd name="T45" fmla="*/ 526 h 962"/>
                    <a:gd name="T46" fmla="*/ 143 w 383"/>
                    <a:gd name="T47" fmla="*/ 446 h 962"/>
                    <a:gd name="T48" fmla="*/ 161 w 383"/>
                    <a:gd name="T49" fmla="*/ 328 h 962"/>
                    <a:gd name="T50" fmla="*/ 191 w 383"/>
                    <a:gd name="T51" fmla="*/ 460 h 962"/>
                    <a:gd name="T52" fmla="*/ 251 w 383"/>
                    <a:gd name="T53" fmla="*/ 609 h 962"/>
                    <a:gd name="T54" fmla="*/ 323 w 383"/>
                    <a:gd name="T55" fmla="*/ 771 h 962"/>
                    <a:gd name="T56" fmla="*/ 323 w 383"/>
                    <a:gd name="T57" fmla="*/ 550 h 962"/>
                    <a:gd name="T58" fmla="*/ 311 w 383"/>
                    <a:gd name="T59" fmla="*/ 400 h 962"/>
                    <a:gd name="T60" fmla="*/ 293 w 383"/>
                    <a:gd name="T61" fmla="*/ 179 h 962"/>
                    <a:gd name="T62" fmla="*/ 239 w 383"/>
                    <a:gd name="T63" fmla="*/ 0 h 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3" h="962">
                      <a:moveTo>
                        <a:pt x="239" y="0"/>
                      </a:moveTo>
                      <a:lnTo>
                        <a:pt x="311" y="119"/>
                      </a:lnTo>
                      <a:lnTo>
                        <a:pt x="353" y="245"/>
                      </a:lnTo>
                      <a:lnTo>
                        <a:pt x="377" y="394"/>
                      </a:lnTo>
                      <a:lnTo>
                        <a:pt x="383" y="562"/>
                      </a:lnTo>
                      <a:lnTo>
                        <a:pt x="377" y="759"/>
                      </a:lnTo>
                      <a:lnTo>
                        <a:pt x="359" y="842"/>
                      </a:lnTo>
                      <a:lnTo>
                        <a:pt x="263" y="914"/>
                      </a:lnTo>
                      <a:lnTo>
                        <a:pt x="215" y="884"/>
                      </a:lnTo>
                      <a:lnTo>
                        <a:pt x="167" y="872"/>
                      </a:lnTo>
                      <a:lnTo>
                        <a:pt x="125" y="884"/>
                      </a:lnTo>
                      <a:lnTo>
                        <a:pt x="95" y="926"/>
                      </a:lnTo>
                      <a:lnTo>
                        <a:pt x="42" y="950"/>
                      </a:lnTo>
                      <a:lnTo>
                        <a:pt x="0" y="962"/>
                      </a:lnTo>
                      <a:lnTo>
                        <a:pt x="66" y="902"/>
                      </a:lnTo>
                      <a:lnTo>
                        <a:pt x="107" y="884"/>
                      </a:lnTo>
                      <a:lnTo>
                        <a:pt x="137" y="854"/>
                      </a:lnTo>
                      <a:lnTo>
                        <a:pt x="173" y="854"/>
                      </a:lnTo>
                      <a:lnTo>
                        <a:pt x="215" y="813"/>
                      </a:lnTo>
                      <a:lnTo>
                        <a:pt x="173" y="765"/>
                      </a:lnTo>
                      <a:lnTo>
                        <a:pt x="233" y="777"/>
                      </a:lnTo>
                      <a:lnTo>
                        <a:pt x="191" y="639"/>
                      </a:lnTo>
                      <a:lnTo>
                        <a:pt x="155" y="526"/>
                      </a:lnTo>
                      <a:lnTo>
                        <a:pt x="143" y="446"/>
                      </a:lnTo>
                      <a:lnTo>
                        <a:pt x="161" y="328"/>
                      </a:lnTo>
                      <a:lnTo>
                        <a:pt x="191" y="460"/>
                      </a:lnTo>
                      <a:lnTo>
                        <a:pt x="251" y="609"/>
                      </a:lnTo>
                      <a:lnTo>
                        <a:pt x="323" y="771"/>
                      </a:lnTo>
                      <a:lnTo>
                        <a:pt x="323" y="550"/>
                      </a:lnTo>
                      <a:lnTo>
                        <a:pt x="311" y="400"/>
                      </a:lnTo>
                      <a:lnTo>
                        <a:pt x="293" y="179"/>
                      </a:lnTo>
                      <a:lnTo>
                        <a:pt x="239" y="0"/>
                      </a:lnTo>
                      <a:close/>
                    </a:path>
                  </a:pathLst>
                </a:custGeom>
                <a:solidFill>
                  <a:srgbClr val="DF3F5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4661" name="Freeform 117"/>
              <p:cNvSpPr>
                <a:spLocks/>
              </p:cNvSpPr>
              <p:nvPr/>
            </p:nvSpPr>
            <p:spPr bwMode="auto">
              <a:xfrm>
                <a:off x="1836" y="3073"/>
                <a:ext cx="558" cy="305"/>
              </a:xfrm>
              <a:custGeom>
                <a:avLst/>
                <a:gdLst>
                  <a:gd name="T0" fmla="*/ 0 w 1116"/>
                  <a:gd name="T1" fmla="*/ 496 h 609"/>
                  <a:gd name="T2" fmla="*/ 431 w 1116"/>
                  <a:gd name="T3" fmla="*/ 0 h 609"/>
                  <a:gd name="T4" fmla="*/ 1116 w 1116"/>
                  <a:gd name="T5" fmla="*/ 189 h 609"/>
                  <a:gd name="T6" fmla="*/ 834 w 1116"/>
                  <a:gd name="T7" fmla="*/ 544 h 609"/>
                  <a:gd name="T8" fmla="*/ 659 w 1116"/>
                  <a:gd name="T9" fmla="*/ 583 h 609"/>
                  <a:gd name="T10" fmla="*/ 479 w 1116"/>
                  <a:gd name="T11" fmla="*/ 609 h 609"/>
                  <a:gd name="T12" fmla="*/ 90 w 1116"/>
                  <a:gd name="T13" fmla="*/ 585 h 609"/>
                  <a:gd name="T14" fmla="*/ 0 w 1116"/>
                  <a:gd name="T15" fmla="*/ 496 h 6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6" h="609">
                    <a:moveTo>
                      <a:pt x="0" y="496"/>
                    </a:moveTo>
                    <a:lnTo>
                      <a:pt x="431" y="0"/>
                    </a:lnTo>
                    <a:lnTo>
                      <a:pt x="1116" y="189"/>
                    </a:lnTo>
                    <a:lnTo>
                      <a:pt x="834" y="544"/>
                    </a:lnTo>
                    <a:lnTo>
                      <a:pt x="659" y="583"/>
                    </a:lnTo>
                    <a:lnTo>
                      <a:pt x="479" y="609"/>
                    </a:lnTo>
                    <a:lnTo>
                      <a:pt x="90" y="585"/>
                    </a:lnTo>
                    <a:lnTo>
                      <a:pt x="0" y="496"/>
                    </a:lnTo>
                    <a:close/>
                  </a:path>
                </a:pathLst>
              </a:cu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62" name="Freeform 118"/>
              <p:cNvSpPr>
                <a:spLocks/>
              </p:cNvSpPr>
              <p:nvPr/>
            </p:nvSpPr>
            <p:spPr bwMode="auto">
              <a:xfrm>
                <a:off x="1561" y="3253"/>
                <a:ext cx="477" cy="200"/>
              </a:xfrm>
              <a:custGeom>
                <a:avLst/>
                <a:gdLst>
                  <a:gd name="T0" fmla="*/ 52 w 954"/>
                  <a:gd name="T1" fmla="*/ 98 h 401"/>
                  <a:gd name="T2" fmla="*/ 407 w 954"/>
                  <a:gd name="T3" fmla="*/ 50 h 401"/>
                  <a:gd name="T4" fmla="*/ 483 w 954"/>
                  <a:gd name="T5" fmla="*/ 20 h 401"/>
                  <a:gd name="T6" fmla="*/ 521 w 954"/>
                  <a:gd name="T7" fmla="*/ 6 h 401"/>
                  <a:gd name="T8" fmla="*/ 561 w 954"/>
                  <a:gd name="T9" fmla="*/ 0 h 401"/>
                  <a:gd name="T10" fmla="*/ 615 w 954"/>
                  <a:gd name="T11" fmla="*/ 8 h 401"/>
                  <a:gd name="T12" fmla="*/ 675 w 954"/>
                  <a:gd name="T13" fmla="*/ 20 h 401"/>
                  <a:gd name="T14" fmla="*/ 718 w 954"/>
                  <a:gd name="T15" fmla="*/ 26 h 401"/>
                  <a:gd name="T16" fmla="*/ 804 w 954"/>
                  <a:gd name="T17" fmla="*/ 36 h 401"/>
                  <a:gd name="T18" fmla="*/ 846 w 954"/>
                  <a:gd name="T19" fmla="*/ 38 h 401"/>
                  <a:gd name="T20" fmla="*/ 880 w 954"/>
                  <a:gd name="T21" fmla="*/ 44 h 401"/>
                  <a:gd name="T22" fmla="*/ 916 w 954"/>
                  <a:gd name="T23" fmla="*/ 50 h 401"/>
                  <a:gd name="T24" fmla="*/ 946 w 954"/>
                  <a:gd name="T25" fmla="*/ 62 h 401"/>
                  <a:gd name="T26" fmla="*/ 954 w 954"/>
                  <a:gd name="T27" fmla="*/ 78 h 401"/>
                  <a:gd name="T28" fmla="*/ 940 w 954"/>
                  <a:gd name="T29" fmla="*/ 92 h 401"/>
                  <a:gd name="T30" fmla="*/ 880 w 954"/>
                  <a:gd name="T31" fmla="*/ 96 h 401"/>
                  <a:gd name="T32" fmla="*/ 856 w 954"/>
                  <a:gd name="T33" fmla="*/ 98 h 401"/>
                  <a:gd name="T34" fmla="*/ 852 w 954"/>
                  <a:gd name="T35" fmla="*/ 140 h 401"/>
                  <a:gd name="T36" fmla="*/ 838 w 954"/>
                  <a:gd name="T37" fmla="*/ 156 h 401"/>
                  <a:gd name="T38" fmla="*/ 828 w 954"/>
                  <a:gd name="T39" fmla="*/ 158 h 401"/>
                  <a:gd name="T40" fmla="*/ 820 w 954"/>
                  <a:gd name="T41" fmla="*/ 186 h 401"/>
                  <a:gd name="T42" fmla="*/ 802 w 954"/>
                  <a:gd name="T43" fmla="*/ 206 h 401"/>
                  <a:gd name="T44" fmla="*/ 780 w 954"/>
                  <a:gd name="T45" fmla="*/ 215 h 401"/>
                  <a:gd name="T46" fmla="*/ 766 w 954"/>
                  <a:gd name="T47" fmla="*/ 233 h 401"/>
                  <a:gd name="T48" fmla="*/ 748 w 954"/>
                  <a:gd name="T49" fmla="*/ 241 h 401"/>
                  <a:gd name="T50" fmla="*/ 693 w 954"/>
                  <a:gd name="T51" fmla="*/ 271 h 401"/>
                  <a:gd name="T52" fmla="*/ 663 w 954"/>
                  <a:gd name="T53" fmla="*/ 283 h 401"/>
                  <a:gd name="T54" fmla="*/ 575 w 954"/>
                  <a:gd name="T55" fmla="*/ 287 h 401"/>
                  <a:gd name="T56" fmla="*/ 509 w 954"/>
                  <a:gd name="T57" fmla="*/ 281 h 401"/>
                  <a:gd name="T58" fmla="*/ 471 w 954"/>
                  <a:gd name="T59" fmla="*/ 263 h 401"/>
                  <a:gd name="T60" fmla="*/ 453 w 954"/>
                  <a:gd name="T61" fmla="*/ 257 h 401"/>
                  <a:gd name="T62" fmla="*/ 419 w 954"/>
                  <a:gd name="T63" fmla="*/ 263 h 401"/>
                  <a:gd name="T64" fmla="*/ 363 w 954"/>
                  <a:gd name="T65" fmla="*/ 269 h 401"/>
                  <a:gd name="T66" fmla="*/ 315 w 954"/>
                  <a:gd name="T67" fmla="*/ 277 h 401"/>
                  <a:gd name="T68" fmla="*/ 114 w 954"/>
                  <a:gd name="T69" fmla="*/ 353 h 401"/>
                  <a:gd name="T70" fmla="*/ 28 w 954"/>
                  <a:gd name="T71" fmla="*/ 401 h 401"/>
                  <a:gd name="T72" fmla="*/ 4 w 954"/>
                  <a:gd name="T73" fmla="*/ 317 h 401"/>
                  <a:gd name="T74" fmla="*/ 0 w 954"/>
                  <a:gd name="T75" fmla="*/ 265 h 401"/>
                  <a:gd name="T76" fmla="*/ 0 w 954"/>
                  <a:gd name="T77" fmla="*/ 223 h 401"/>
                  <a:gd name="T78" fmla="*/ 16 w 954"/>
                  <a:gd name="T79" fmla="*/ 168 h 401"/>
                  <a:gd name="T80" fmla="*/ 52 w 954"/>
                  <a:gd name="T81" fmla="*/ 9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4" h="401">
                    <a:moveTo>
                      <a:pt x="52" y="98"/>
                    </a:moveTo>
                    <a:lnTo>
                      <a:pt x="407" y="50"/>
                    </a:lnTo>
                    <a:lnTo>
                      <a:pt x="483" y="20"/>
                    </a:lnTo>
                    <a:lnTo>
                      <a:pt x="521" y="6"/>
                    </a:lnTo>
                    <a:lnTo>
                      <a:pt x="561" y="0"/>
                    </a:lnTo>
                    <a:lnTo>
                      <a:pt x="615" y="8"/>
                    </a:lnTo>
                    <a:lnTo>
                      <a:pt x="675" y="20"/>
                    </a:lnTo>
                    <a:lnTo>
                      <a:pt x="718" y="26"/>
                    </a:lnTo>
                    <a:lnTo>
                      <a:pt x="804" y="36"/>
                    </a:lnTo>
                    <a:lnTo>
                      <a:pt x="846" y="38"/>
                    </a:lnTo>
                    <a:lnTo>
                      <a:pt x="880" y="44"/>
                    </a:lnTo>
                    <a:lnTo>
                      <a:pt x="916" y="50"/>
                    </a:lnTo>
                    <a:lnTo>
                      <a:pt x="946" y="62"/>
                    </a:lnTo>
                    <a:lnTo>
                      <a:pt x="954" y="78"/>
                    </a:lnTo>
                    <a:lnTo>
                      <a:pt x="940" y="92"/>
                    </a:lnTo>
                    <a:lnTo>
                      <a:pt x="880" y="96"/>
                    </a:lnTo>
                    <a:lnTo>
                      <a:pt x="856" y="98"/>
                    </a:lnTo>
                    <a:lnTo>
                      <a:pt x="852" y="140"/>
                    </a:lnTo>
                    <a:lnTo>
                      <a:pt x="838" y="156"/>
                    </a:lnTo>
                    <a:lnTo>
                      <a:pt x="828" y="158"/>
                    </a:lnTo>
                    <a:lnTo>
                      <a:pt x="820" y="186"/>
                    </a:lnTo>
                    <a:lnTo>
                      <a:pt x="802" y="206"/>
                    </a:lnTo>
                    <a:lnTo>
                      <a:pt x="780" y="215"/>
                    </a:lnTo>
                    <a:lnTo>
                      <a:pt x="766" y="233"/>
                    </a:lnTo>
                    <a:lnTo>
                      <a:pt x="748" y="241"/>
                    </a:lnTo>
                    <a:lnTo>
                      <a:pt x="693" y="271"/>
                    </a:lnTo>
                    <a:lnTo>
                      <a:pt x="663" y="283"/>
                    </a:lnTo>
                    <a:lnTo>
                      <a:pt x="575" y="287"/>
                    </a:lnTo>
                    <a:lnTo>
                      <a:pt x="509" y="281"/>
                    </a:lnTo>
                    <a:lnTo>
                      <a:pt x="471" y="263"/>
                    </a:lnTo>
                    <a:lnTo>
                      <a:pt x="453" y="257"/>
                    </a:lnTo>
                    <a:lnTo>
                      <a:pt x="419" y="263"/>
                    </a:lnTo>
                    <a:lnTo>
                      <a:pt x="363" y="269"/>
                    </a:lnTo>
                    <a:lnTo>
                      <a:pt x="315" y="277"/>
                    </a:lnTo>
                    <a:lnTo>
                      <a:pt x="114" y="353"/>
                    </a:lnTo>
                    <a:lnTo>
                      <a:pt x="28" y="401"/>
                    </a:lnTo>
                    <a:lnTo>
                      <a:pt x="4" y="317"/>
                    </a:lnTo>
                    <a:lnTo>
                      <a:pt x="0" y="265"/>
                    </a:lnTo>
                    <a:lnTo>
                      <a:pt x="0" y="223"/>
                    </a:lnTo>
                    <a:lnTo>
                      <a:pt x="16" y="168"/>
                    </a:lnTo>
                    <a:lnTo>
                      <a:pt x="52" y="98"/>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4663" name="Group 119"/>
              <p:cNvGrpSpPr>
                <a:grpSpLocks/>
              </p:cNvGrpSpPr>
              <p:nvPr/>
            </p:nvGrpSpPr>
            <p:grpSpPr bwMode="auto">
              <a:xfrm>
                <a:off x="1469" y="2245"/>
                <a:ext cx="525" cy="703"/>
                <a:chOff x="1469" y="2245"/>
                <a:chExt cx="525" cy="703"/>
              </a:xfrm>
            </p:grpSpPr>
            <p:grpSp>
              <p:nvGrpSpPr>
                <p:cNvPr id="364664" name="Group 120"/>
                <p:cNvGrpSpPr>
                  <a:grpSpLocks/>
                </p:cNvGrpSpPr>
                <p:nvPr/>
              </p:nvGrpSpPr>
              <p:grpSpPr bwMode="auto">
                <a:xfrm>
                  <a:off x="1941" y="2435"/>
                  <a:ext cx="46" cy="126"/>
                  <a:chOff x="1941" y="2435"/>
                  <a:chExt cx="46" cy="126"/>
                </a:xfrm>
              </p:grpSpPr>
              <p:sp>
                <p:nvSpPr>
                  <p:cNvPr id="364665" name="Oval 121"/>
                  <p:cNvSpPr>
                    <a:spLocks noChangeArrowheads="1"/>
                  </p:cNvSpPr>
                  <p:nvPr/>
                </p:nvSpPr>
                <p:spPr bwMode="auto">
                  <a:xfrm>
                    <a:off x="1941" y="2435"/>
                    <a:ext cx="46" cy="126"/>
                  </a:xfrm>
                  <a:prstGeom prst="ellipse">
                    <a:avLst/>
                  </a:prstGeom>
                  <a:solidFill>
                    <a:srgbClr val="7F3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66" name="Oval 122"/>
                  <p:cNvSpPr>
                    <a:spLocks noChangeArrowheads="1"/>
                  </p:cNvSpPr>
                  <p:nvPr/>
                </p:nvSpPr>
                <p:spPr bwMode="auto">
                  <a:xfrm>
                    <a:off x="1945" y="2438"/>
                    <a:ext cx="41" cy="120"/>
                  </a:xfrm>
                  <a:prstGeom prst="ellipse">
                    <a:avLst/>
                  </a:prstGeom>
                  <a:solidFill>
                    <a:srgbClr val="FFD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4667" name="Group 123"/>
                <p:cNvGrpSpPr>
                  <a:grpSpLocks/>
                </p:cNvGrpSpPr>
                <p:nvPr/>
              </p:nvGrpSpPr>
              <p:grpSpPr bwMode="auto">
                <a:xfrm>
                  <a:off x="1469" y="2245"/>
                  <a:ext cx="525" cy="703"/>
                  <a:chOff x="1469" y="2245"/>
                  <a:chExt cx="525" cy="703"/>
                </a:xfrm>
              </p:grpSpPr>
              <p:grpSp>
                <p:nvGrpSpPr>
                  <p:cNvPr id="364668" name="Group 124"/>
                  <p:cNvGrpSpPr>
                    <a:grpSpLocks/>
                  </p:cNvGrpSpPr>
                  <p:nvPr/>
                </p:nvGrpSpPr>
                <p:grpSpPr bwMode="auto">
                  <a:xfrm>
                    <a:off x="1591" y="2289"/>
                    <a:ext cx="403" cy="659"/>
                    <a:chOff x="1591" y="2289"/>
                    <a:chExt cx="403" cy="659"/>
                  </a:xfrm>
                </p:grpSpPr>
                <p:sp>
                  <p:nvSpPr>
                    <p:cNvPr id="364669" name="Freeform 125"/>
                    <p:cNvSpPr>
                      <a:spLocks/>
                    </p:cNvSpPr>
                    <p:nvPr/>
                  </p:nvSpPr>
                  <p:spPr bwMode="auto">
                    <a:xfrm>
                      <a:off x="1591" y="2289"/>
                      <a:ext cx="403" cy="659"/>
                    </a:xfrm>
                    <a:custGeom>
                      <a:avLst/>
                      <a:gdLst>
                        <a:gd name="T0" fmla="*/ 589 w 806"/>
                        <a:gd name="T1" fmla="*/ 48 h 1317"/>
                        <a:gd name="T2" fmla="*/ 658 w 806"/>
                        <a:gd name="T3" fmla="*/ 107 h 1317"/>
                        <a:gd name="T4" fmla="*/ 690 w 806"/>
                        <a:gd name="T5" fmla="*/ 187 h 1317"/>
                        <a:gd name="T6" fmla="*/ 712 w 806"/>
                        <a:gd name="T7" fmla="*/ 289 h 1317"/>
                        <a:gd name="T8" fmla="*/ 710 w 806"/>
                        <a:gd name="T9" fmla="*/ 384 h 1317"/>
                        <a:gd name="T10" fmla="*/ 724 w 806"/>
                        <a:gd name="T11" fmla="*/ 456 h 1317"/>
                        <a:gd name="T12" fmla="*/ 792 w 806"/>
                        <a:gd name="T13" fmla="*/ 530 h 1317"/>
                        <a:gd name="T14" fmla="*/ 806 w 806"/>
                        <a:gd name="T15" fmla="*/ 560 h 1317"/>
                        <a:gd name="T16" fmla="*/ 786 w 806"/>
                        <a:gd name="T17" fmla="*/ 580 h 1317"/>
                        <a:gd name="T18" fmla="*/ 750 w 806"/>
                        <a:gd name="T19" fmla="*/ 597 h 1317"/>
                        <a:gd name="T20" fmla="*/ 758 w 806"/>
                        <a:gd name="T21" fmla="*/ 635 h 1317"/>
                        <a:gd name="T22" fmla="*/ 726 w 806"/>
                        <a:gd name="T23" fmla="*/ 659 h 1317"/>
                        <a:gd name="T24" fmla="*/ 678 w 806"/>
                        <a:gd name="T25" fmla="*/ 679 h 1317"/>
                        <a:gd name="T26" fmla="*/ 750 w 806"/>
                        <a:gd name="T27" fmla="*/ 707 h 1317"/>
                        <a:gd name="T28" fmla="*/ 732 w 806"/>
                        <a:gd name="T29" fmla="*/ 769 h 1317"/>
                        <a:gd name="T30" fmla="*/ 732 w 806"/>
                        <a:gd name="T31" fmla="*/ 840 h 1317"/>
                        <a:gd name="T32" fmla="*/ 706 w 806"/>
                        <a:gd name="T33" fmla="*/ 870 h 1317"/>
                        <a:gd name="T34" fmla="*/ 648 w 806"/>
                        <a:gd name="T35" fmla="*/ 886 h 1317"/>
                        <a:gd name="T36" fmla="*/ 541 w 806"/>
                        <a:gd name="T37" fmla="*/ 908 h 1317"/>
                        <a:gd name="T38" fmla="*/ 489 w 806"/>
                        <a:gd name="T39" fmla="*/ 938 h 1317"/>
                        <a:gd name="T40" fmla="*/ 525 w 806"/>
                        <a:gd name="T41" fmla="*/ 1279 h 1317"/>
                        <a:gd name="T42" fmla="*/ 363 w 806"/>
                        <a:gd name="T43" fmla="*/ 1317 h 1317"/>
                        <a:gd name="T44" fmla="*/ 227 w 806"/>
                        <a:gd name="T45" fmla="*/ 1285 h 1317"/>
                        <a:gd name="T46" fmla="*/ 112 w 806"/>
                        <a:gd name="T47" fmla="*/ 803 h 1317"/>
                        <a:gd name="T48" fmla="*/ 36 w 806"/>
                        <a:gd name="T49" fmla="*/ 655 h 1317"/>
                        <a:gd name="T50" fmla="*/ 6 w 806"/>
                        <a:gd name="T51" fmla="*/ 544 h 1317"/>
                        <a:gd name="T52" fmla="*/ 0 w 806"/>
                        <a:gd name="T53" fmla="*/ 390 h 1317"/>
                        <a:gd name="T54" fmla="*/ 24 w 806"/>
                        <a:gd name="T55" fmla="*/ 245 h 1317"/>
                        <a:gd name="T56" fmla="*/ 72 w 806"/>
                        <a:gd name="T57" fmla="*/ 131 h 1317"/>
                        <a:gd name="T58" fmla="*/ 167 w 806"/>
                        <a:gd name="T59" fmla="*/ 38 h 1317"/>
                        <a:gd name="T60" fmla="*/ 297 w 806"/>
                        <a:gd name="T61" fmla="*/ 2 h 1317"/>
                        <a:gd name="T62" fmla="*/ 441 w 806"/>
                        <a:gd name="T63" fmla="*/ 4 h 1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6" h="1317">
                          <a:moveTo>
                            <a:pt x="521" y="24"/>
                          </a:moveTo>
                          <a:lnTo>
                            <a:pt x="589" y="48"/>
                          </a:lnTo>
                          <a:lnTo>
                            <a:pt x="629" y="73"/>
                          </a:lnTo>
                          <a:lnTo>
                            <a:pt x="658" y="107"/>
                          </a:lnTo>
                          <a:lnTo>
                            <a:pt x="676" y="145"/>
                          </a:lnTo>
                          <a:lnTo>
                            <a:pt x="690" y="187"/>
                          </a:lnTo>
                          <a:lnTo>
                            <a:pt x="700" y="229"/>
                          </a:lnTo>
                          <a:lnTo>
                            <a:pt x="712" y="289"/>
                          </a:lnTo>
                          <a:lnTo>
                            <a:pt x="718" y="348"/>
                          </a:lnTo>
                          <a:lnTo>
                            <a:pt x="710" y="384"/>
                          </a:lnTo>
                          <a:lnTo>
                            <a:pt x="706" y="420"/>
                          </a:lnTo>
                          <a:lnTo>
                            <a:pt x="724" y="456"/>
                          </a:lnTo>
                          <a:lnTo>
                            <a:pt x="778" y="514"/>
                          </a:lnTo>
                          <a:lnTo>
                            <a:pt x="792" y="530"/>
                          </a:lnTo>
                          <a:lnTo>
                            <a:pt x="804" y="546"/>
                          </a:lnTo>
                          <a:lnTo>
                            <a:pt x="806" y="560"/>
                          </a:lnTo>
                          <a:lnTo>
                            <a:pt x="800" y="572"/>
                          </a:lnTo>
                          <a:lnTo>
                            <a:pt x="786" y="580"/>
                          </a:lnTo>
                          <a:lnTo>
                            <a:pt x="760" y="587"/>
                          </a:lnTo>
                          <a:lnTo>
                            <a:pt x="750" y="597"/>
                          </a:lnTo>
                          <a:lnTo>
                            <a:pt x="760" y="621"/>
                          </a:lnTo>
                          <a:lnTo>
                            <a:pt x="758" y="635"/>
                          </a:lnTo>
                          <a:lnTo>
                            <a:pt x="748" y="647"/>
                          </a:lnTo>
                          <a:lnTo>
                            <a:pt x="726" y="659"/>
                          </a:lnTo>
                          <a:lnTo>
                            <a:pt x="696" y="673"/>
                          </a:lnTo>
                          <a:lnTo>
                            <a:pt x="678" y="679"/>
                          </a:lnTo>
                          <a:lnTo>
                            <a:pt x="742" y="695"/>
                          </a:lnTo>
                          <a:lnTo>
                            <a:pt x="750" y="707"/>
                          </a:lnTo>
                          <a:lnTo>
                            <a:pt x="734" y="733"/>
                          </a:lnTo>
                          <a:lnTo>
                            <a:pt x="732" y="769"/>
                          </a:lnTo>
                          <a:lnTo>
                            <a:pt x="732" y="821"/>
                          </a:lnTo>
                          <a:lnTo>
                            <a:pt x="732" y="840"/>
                          </a:lnTo>
                          <a:lnTo>
                            <a:pt x="724" y="856"/>
                          </a:lnTo>
                          <a:lnTo>
                            <a:pt x="706" y="870"/>
                          </a:lnTo>
                          <a:lnTo>
                            <a:pt x="678" y="878"/>
                          </a:lnTo>
                          <a:lnTo>
                            <a:pt x="648" y="886"/>
                          </a:lnTo>
                          <a:lnTo>
                            <a:pt x="581" y="898"/>
                          </a:lnTo>
                          <a:lnTo>
                            <a:pt x="541" y="908"/>
                          </a:lnTo>
                          <a:lnTo>
                            <a:pt x="511" y="920"/>
                          </a:lnTo>
                          <a:lnTo>
                            <a:pt x="489" y="938"/>
                          </a:lnTo>
                          <a:lnTo>
                            <a:pt x="415" y="1042"/>
                          </a:lnTo>
                          <a:lnTo>
                            <a:pt x="525" y="1279"/>
                          </a:lnTo>
                          <a:lnTo>
                            <a:pt x="461" y="1297"/>
                          </a:lnTo>
                          <a:lnTo>
                            <a:pt x="363" y="1317"/>
                          </a:lnTo>
                          <a:lnTo>
                            <a:pt x="277" y="1313"/>
                          </a:lnTo>
                          <a:lnTo>
                            <a:pt x="227" y="1285"/>
                          </a:lnTo>
                          <a:lnTo>
                            <a:pt x="112" y="924"/>
                          </a:lnTo>
                          <a:lnTo>
                            <a:pt x="112" y="803"/>
                          </a:lnTo>
                          <a:lnTo>
                            <a:pt x="78" y="739"/>
                          </a:lnTo>
                          <a:lnTo>
                            <a:pt x="36" y="655"/>
                          </a:lnTo>
                          <a:lnTo>
                            <a:pt x="18" y="607"/>
                          </a:lnTo>
                          <a:lnTo>
                            <a:pt x="6" y="544"/>
                          </a:lnTo>
                          <a:lnTo>
                            <a:pt x="0" y="474"/>
                          </a:lnTo>
                          <a:lnTo>
                            <a:pt x="0" y="390"/>
                          </a:lnTo>
                          <a:lnTo>
                            <a:pt x="10" y="313"/>
                          </a:lnTo>
                          <a:lnTo>
                            <a:pt x="24" y="245"/>
                          </a:lnTo>
                          <a:lnTo>
                            <a:pt x="46" y="187"/>
                          </a:lnTo>
                          <a:lnTo>
                            <a:pt x="72" y="131"/>
                          </a:lnTo>
                          <a:lnTo>
                            <a:pt x="112" y="79"/>
                          </a:lnTo>
                          <a:lnTo>
                            <a:pt x="167" y="38"/>
                          </a:lnTo>
                          <a:lnTo>
                            <a:pt x="227" y="14"/>
                          </a:lnTo>
                          <a:lnTo>
                            <a:pt x="297" y="2"/>
                          </a:lnTo>
                          <a:lnTo>
                            <a:pt x="359" y="0"/>
                          </a:lnTo>
                          <a:lnTo>
                            <a:pt x="441" y="4"/>
                          </a:lnTo>
                          <a:lnTo>
                            <a:pt x="521" y="24"/>
                          </a:lnTo>
                          <a:close/>
                        </a:path>
                      </a:pathLst>
                    </a:custGeom>
                    <a:solidFill>
                      <a:srgbClr val="FFB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4670" name="Group 126"/>
                    <p:cNvGrpSpPr>
                      <a:grpSpLocks/>
                    </p:cNvGrpSpPr>
                    <p:nvPr/>
                  </p:nvGrpSpPr>
                  <p:grpSpPr bwMode="auto">
                    <a:xfrm>
                      <a:off x="1759" y="2673"/>
                      <a:ext cx="187" cy="243"/>
                      <a:chOff x="1759" y="2673"/>
                      <a:chExt cx="187" cy="243"/>
                    </a:xfrm>
                  </p:grpSpPr>
                  <p:sp>
                    <p:nvSpPr>
                      <p:cNvPr id="364671" name="Freeform 127"/>
                      <p:cNvSpPr>
                        <a:spLocks/>
                      </p:cNvSpPr>
                      <p:nvPr/>
                    </p:nvSpPr>
                    <p:spPr bwMode="auto">
                      <a:xfrm>
                        <a:off x="1761" y="2673"/>
                        <a:ext cx="185" cy="87"/>
                      </a:xfrm>
                      <a:custGeom>
                        <a:avLst/>
                        <a:gdLst>
                          <a:gd name="T0" fmla="*/ 0 w 371"/>
                          <a:gd name="T1" fmla="*/ 0 h 173"/>
                          <a:gd name="T2" fmla="*/ 54 w 371"/>
                          <a:gd name="T3" fmla="*/ 24 h 173"/>
                          <a:gd name="T4" fmla="*/ 110 w 371"/>
                          <a:gd name="T5" fmla="*/ 44 h 173"/>
                          <a:gd name="T6" fmla="*/ 152 w 371"/>
                          <a:gd name="T7" fmla="*/ 56 h 173"/>
                          <a:gd name="T8" fmla="*/ 206 w 371"/>
                          <a:gd name="T9" fmla="*/ 70 h 173"/>
                          <a:gd name="T10" fmla="*/ 242 w 371"/>
                          <a:gd name="T11" fmla="*/ 77 h 173"/>
                          <a:gd name="T12" fmla="*/ 292 w 371"/>
                          <a:gd name="T13" fmla="*/ 85 h 173"/>
                          <a:gd name="T14" fmla="*/ 329 w 371"/>
                          <a:gd name="T15" fmla="*/ 85 h 173"/>
                          <a:gd name="T16" fmla="*/ 371 w 371"/>
                          <a:gd name="T17" fmla="*/ 85 h 173"/>
                          <a:gd name="T18" fmla="*/ 331 w 371"/>
                          <a:gd name="T19" fmla="*/ 101 h 173"/>
                          <a:gd name="T20" fmla="*/ 276 w 371"/>
                          <a:gd name="T21" fmla="*/ 113 h 173"/>
                          <a:gd name="T22" fmla="*/ 232 w 371"/>
                          <a:gd name="T23" fmla="*/ 123 h 173"/>
                          <a:gd name="T24" fmla="*/ 196 w 371"/>
                          <a:gd name="T25" fmla="*/ 133 h 173"/>
                          <a:gd name="T26" fmla="*/ 160 w 371"/>
                          <a:gd name="T27" fmla="*/ 145 h 173"/>
                          <a:gd name="T28" fmla="*/ 138 w 371"/>
                          <a:gd name="T29" fmla="*/ 155 h 173"/>
                          <a:gd name="T30" fmla="*/ 114 w 371"/>
                          <a:gd name="T31" fmla="*/ 173 h 173"/>
                          <a:gd name="T32" fmla="*/ 136 w 371"/>
                          <a:gd name="T33" fmla="*/ 147 h 173"/>
                          <a:gd name="T34" fmla="*/ 156 w 371"/>
                          <a:gd name="T35" fmla="*/ 127 h 173"/>
                          <a:gd name="T36" fmla="*/ 162 w 371"/>
                          <a:gd name="T37" fmla="*/ 111 h 173"/>
                          <a:gd name="T38" fmla="*/ 162 w 371"/>
                          <a:gd name="T39" fmla="*/ 97 h 173"/>
                          <a:gd name="T40" fmla="*/ 156 w 371"/>
                          <a:gd name="T41" fmla="*/ 83 h 173"/>
                          <a:gd name="T42" fmla="*/ 140 w 371"/>
                          <a:gd name="T43" fmla="*/ 75 h 173"/>
                          <a:gd name="T44" fmla="*/ 122 w 371"/>
                          <a:gd name="T45" fmla="*/ 70 h 173"/>
                          <a:gd name="T46" fmla="*/ 90 w 371"/>
                          <a:gd name="T47" fmla="*/ 66 h 173"/>
                          <a:gd name="T48" fmla="*/ 62 w 371"/>
                          <a:gd name="T49" fmla="*/ 62 h 173"/>
                          <a:gd name="T50" fmla="*/ 0 w 371"/>
                          <a:gd name="T5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1" h="173">
                            <a:moveTo>
                              <a:pt x="0" y="0"/>
                            </a:moveTo>
                            <a:lnTo>
                              <a:pt x="54" y="24"/>
                            </a:lnTo>
                            <a:lnTo>
                              <a:pt x="110" y="44"/>
                            </a:lnTo>
                            <a:lnTo>
                              <a:pt x="152" y="56"/>
                            </a:lnTo>
                            <a:lnTo>
                              <a:pt x="206" y="70"/>
                            </a:lnTo>
                            <a:lnTo>
                              <a:pt x="242" y="77"/>
                            </a:lnTo>
                            <a:lnTo>
                              <a:pt x="292" y="85"/>
                            </a:lnTo>
                            <a:lnTo>
                              <a:pt x="329" y="85"/>
                            </a:lnTo>
                            <a:lnTo>
                              <a:pt x="371" y="85"/>
                            </a:lnTo>
                            <a:lnTo>
                              <a:pt x="331" y="101"/>
                            </a:lnTo>
                            <a:lnTo>
                              <a:pt x="276" y="113"/>
                            </a:lnTo>
                            <a:lnTo>
                              <a:pt x="232" y="123"/>
                            </a:lnTo>
                            <a:lnTo>
                              <a:pt x="196" y="133"/>
                            </a:lnTo>
                            <a:lnTo>
                              <a:pt x="160" y="145"/>
                            </a:lnTo>
                            <a:lnTo>
                              <a:pt x="138" y="155"/>
                            </a:lnTo>
                            <a:lnTo>
                              <a:pt x="114" y="173"/>
                            </a:lnTo>
                            <a:lnTo>
                              <a:pt x="136" y="147"/>
                            </a:lnTo>
                            <a:lnTo>
                              <a:pt x="156" y="127"/>
                            </a:lnTo>
                            <a:lnTo>
                              <a:pt x="162" y="111"/>
                            </a:lnTo>
                            <a:lnTo>
                              <a:pt x="162" y="97"/>
                            </a:lnTo>
                            <a:lnTo>
                              <a:pt x="156" y="83"/>
                            </a:lnTo>
                            <a:lnTo>
                              <a:pt x="140" y="75"/>
                            </a:lnTo>
                            <a:lnTo>
                              <a:pt x="122" y="70"/>
                            </a:lnTo>
                            <a:lnTo>
                              <a:pt x="90" y="66"/>
                            </a:lnTo>
                            <a:lnTo>
                              <a:pt x="62" y="62"/>
                            </a:lnTo>
                            <a:lnTo>
                              <a:pt x="0" y="0"/>
                            </a:lnTo>
                            <a:close/>
                          </a:path>
                        </a:pathLst>
                      </a:custGeom>
                      <a:solidFill>
                        <a:srgbClr val="F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72" name="Freeform 128"/>
                      <p:cNvSpPr>
                        <a:spLocks/>
                      </p:cNvSpPr>
                      <p:nvPr/>
                    </p:nvSpPr>
                    <p:spPr bwMode="auto">
                      <a:xfrm>
                        <a:off x="1759" y="2795"/>
                        <a:ext cx="45" cy="121"/>
                      </a:xfrm>
                      <a:custGeom>
                        <a:avLst/>
                        <a:gdLst>
                          <a:gd name="T0" fmla="*/ 52 w 92"/>
                          <a:gd name="T1" fmla="*/ 28 h 241"/>
                          <a:gd name="T2" fmla="*/ 52 w 92"/>
                          <a:gd name="T3" fmla="*/ 10 h 241"/>
                          <a:gd name="T4" fmla="*/ 46 w 92"/>
                          <a:gd name="T5" fmla="*/ 2 h 241"/>
                          <a:gd name="T6" fmla="*/ 32 w 92"/>
                          <a:gd name="T7" fmla="*/ 0 h 241"/>
                          <a:gd name="T8" fmla="*/ 18 w 92"/>
                          <a:gd name="T9" fmla="*/ 8 h 241"/>
                          <a:gd name="T10" fmla="*/ 8 w 92"/>
                          <a:gd name="T11" fmla="*/ 22 h 241"/>
                          <a:gd name="T12" fmla="*/ 0 w 92"/>
                          <a:gd name="T13" fmla="*/ 40 h 241"/>
                          <a:gd name="T14" fmla="*/ 0 w 92"/>
                          <a:gd name="T15" fmla="*/ 64 h 241"/>
                          <a:gd name="T16" fmla="*/ 2 w 92"/>
                          <a:gd name="T17" fmla="*/ 137 h 241"/>
                          <a:gd name="T18" fmla="*/ 8 w 92"/>
                          <a:gd name="T19" fmla="*/ 167 h 241"/>
                          <a:gd name="T20" fmla="*/ 16 w 92"/>
                          <a:gd name="T21" fmla="*/ 183 h 241"/>
                          <a:gd name="T22" fmla="*/ 76 w 92"/>
                          <a:gd name="T23" fmla="*/ 241 h 241"/>
                          <a:gd name="T24" fmla="*/ 92 w 92"/>
                          <a:gd name="T25" fmla="*/ 183 h 241"/>
                          <a:gd name="T26" fmla="*/ 64 w 92"/>
                          <a:gd name="T27" fmla="*/ 143 h 241"/>
                          <a:gd name="T28" fmla="*/ 68 w 92"/>
                          <a:gd name="T29" fmla="*/ 171 h 241"/>
                          <a:gd name="T30" fmla="*/ 70 w 92"/>
                          <a:gd name="T31" fmla="*/ 195 h 241"/>
                          <a:gd name="T32" fmla="*/ 68 w 92"/>
                          <a:gd name="T33" fmla="*/ 203 h 241"/>
                          <a:gd name="T34" fmla="*/ 22 w 92"/>
                          <a:gd name="T35" fmla="*/ 151 h 241"/>
                          <a:gd name="T36" fmla="*/ 20 w 92"/>
                          <a:gd name="T37" fmla="*/ 131 h 241"/>
                          <a:gd name="T38" fmla="*/ 16 w 92"/>
                          <a:gd name="T39" fmla="*/ 103 h 241"/>
                          <a:gd name="T40" fmla="*/ 26 w 92"/>
                          <a:gd name="T41" fmla="*/ 72 h 241"/>
                          <a:gd name="T42" fmla="*/ 38 w 92"/>
                          <a:gd name="T43" fmla="*/ 46 h 241"/>
                          <a:gd name="T44" fmla="*/ 52 w 92"/>
                          <a:gd name="T45" fmla="*/ 28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2" h="241">
                            <a:moveTo>
                              <a:pt x="52" y="28"/>
                            </a:moveTo>
                            <a:lnTo>
                              <a:pt x="52" y="10"/>
                            </a:lnTo>
                            <a:lnTo>
                              <a:pt x="46" y="2"/>
                            </a:lnTo>
                            <a:lnTo>
                              <a:pt x="32" y="0"/>
                            </a:lnTo>
                            <a:lnTo>
                              <a:pt x="18" y="8"/>
                            </a:lnTo>
                            <a:lnTo>
                              <a:pt x="8" y="22"/>
                            </a:lnTo>
                            <a:lnTo>
                              <a:pt x="0" y="40"/>
                            </a:lnTo>
                            <a:lnTo>
                              <a:pt x="0" y="64"/>
                            </a:lnTo>
                            <a:lnTo>
                              <a:pt x="2" y="137"/>
                            </a:lnTo>
                            <a:lnTo>
                              <a:pt x="8" y="167"/>
                            </a:lnTo>
                            <a:lnTo>
                              <a:pt x="16" y="183"/>
                            </a:lnTo>
                            <a:lnTo>
                              <a:pt x="76" y="241"/>
                            </a:lnTo>
                            <a:lnTo>
                              <a:pt x="92" y="183"/>
                            </a:lnTo>
                            <a:lnTo>
                              <a:pt x="64" y="143"/>
                            </a:lnTo>
                            <a:lnTo>
                              <a:pt x="68" y="171"/>
                            </a:lnTo>
                            <a:lnTo>
                              <a:pt x="70" y="195"/>
                            </a:lnTo>
                            <a:lnTo>
                              <a:pt x="68" y="203"/>
                            </a:lnTo>
                            <a:lnTo>
                              <a:pt x="22" y="151"/>
                            </a:lnTo>
                            <a:lnTo>
                              <a:pt x="20" y="131"/>
                            </a:lnTo>
                            <a:lnTo>
                              <a:pt x="16" y="103"/>
                            </a:lnTo>
                            <a:lnTo>
                              <a:pt x="26" y="72"/>
                            </a:lnTo>
                            <a:lnTo>
                              <a:pt x="38" y="46"/>
                            </a:lnTo>
                            <a:lnTo>
                              <a:pt x="52" y="28"/>
                            </a:lnTo>
                            <a:close/>
                          </a:path>
                        </a:pathLst>
                      </a:custGeom>
                      <a:solidFill>
                        <a:srgbClr val="F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sp>
                <p:nvSpPr>
                  <p:cNvPr id="364673" name="Freeform 129"/>
                  <p:cNvSpPr>
                    <a:spLocks/>
                  </p:cNvSpPr>
                  <p:nvPr/>
                </p:nvSpPr>
                <p:spPr bwMode="auto">
                  <a:xfrm>
                    <a:off x="1871" y="2498"/>
                    <a:ext cx="30" cy="24"/>
                  </a:xfrm>
                  <a:custGeom>
                    <a:avLst/>
                    <a:gdLst>
                      <a:gd name="T0" fmla="*/ 52 w 60"/>
                      <a:gd name="T1" fmla="*/ 0 h 50"/>
                      <a:gd name="T2" fmla="*/ 28 w 60"/>
                      <a:gd name="T3" fmla="*/ 10 h 50"/>
                      <a:gd name="T4" fmla="*/ 0 w 60"/>
                      <a:gd name="T5" fmla="*/ 30 h 50"/>
                      <a:gd name="T6" fmla="*/ 20 w 60"/>
                      <a:gd name="T7" fmla="*/ 44 h 50"/>
                      <a:gd name="T8" fmla="*/ 50 w 60"/>
                      <a:gd name="T9" fmla="*/ 50 h 50"/>
                      <a:gd name="T10" fmla="*/ 60 w 60"/>
                      <a:gd name="T11" fmla="*/ 48 h 50"/>
                      <a:gd name="T12" fmla="*/ 52 w 6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60" h="50">
                        <a:moveTo>
                          <a:pt x="52" y="0"/>
                        </a:moveTo>
                        <a:lnTo>
                          <a:pt x="28" y="10"/>
                        </a:lnTo>
                        <a:lnTo>
                          <a:pt x="0" y="30"/>
                        </a:lnTo>
                        <a:lnTo>
                          <a:pt x="20" y="44"/>
                        </a:lnTo>
                        <a:lnTo>
                          <a:pt x="50" y="50"/>
                        </a:lnTo>
                        <a:lnTo>
                          <a:pt x="60" y="48"/>
                        </a:lnTo>
                        <a:lnTo>
                          <a:pt x="52"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74" name="Freeform 130"/>
                  <p:cNvSpPr>
                    <a:spLocks/>
                  </p:cNvSpPr>
                  <p:nvPr/>
                </p:nvSpPr>
                <p:spPr bwMode="auto">
                  <a:xfrm>
                    <a:off x="1859" y="2447"/>
                    <a:ext cx="52" cy="45"/>
                  </a:xfrm>
                  <a:custGeom>
                    <a:avLst/>
                    <a:gdLst>
                      <a:gd name="T0" fmla="*/ 104 w 104"/>
                      <a:gd name="T1" fmla="*/ 0 h 89"/>
                      <a:gd name="T2" fmla="*/ 80 w 104"/>
                      <a:gd name="T3" fmla="*/ 6 h 89"/>
                      <a:gd name="T4" fmla="*/ 62 w 104"/>
                      <a:gd name="T5" fmla="*/ 23 h 89"/>
                      <a:gd name="T6" fmla="*/ 46 w 104"/>
                      <a:gd name="T7" fmla="*/ 45 h 89"/>
                      <a:gd name="T8" fmla="*/ 30 w 104"/>
                      <a:gd name="T9" fmla="*/ 65 h 89"/>
                      <a:gd name="T10" fmla="*/ 0 w 104"/>
                      <a:gd name="T11" fmla="*/ 89 h 89"/>
                      <a:gd name="T12" fmla="*/ 36 w 104"/>
                      <a:gd name="T13" fmla="*/ 77 h 89"/>
                      <a:gd name="T14" fmla="*/ 60 w 104"/>
                      <a:gd name="T15" fmla="*/ 59 h 89"/>
                      <a:gd name="T16" fmla="*/ 80 w 104"/>
                      <a:gd name="T17" fmla="*/ 41 h 89"/>
                      <a:gd name="T18" fmla="*/ 98 w 104"/>
                      <a:gd name="T19" fmla="*/ 35 h 89"/>
                      <a:gd name="T20" fmla="*/ 104 w 104"/>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 h="89">
                        <a:moveTo>
                          <a:pt x="104" y="0"/>
                        </a:moveTo>
                        <a:lnTo>
                          <a:pt x="80" y="6"/>
                        </a:lnTo>
                        <a:lnTo>
                          <a:pt x="62" y="23"/>
                        </a:lnTo>
                        <a:lnTo>
                          <a:pt x="46" y="45"/>
                        </a:lnTo>
                        <a:lnTo>
                          <a:pt x="30" y="65"/>
                        </a:lnTo>
                        <a:lnTo>
                          <a:pt x="0" y="89"/>
                        </a:lnTo>
                        <a:lnTo>
                          <a:pt x="36" y="77"/>
                        </a:lnTo>
                        <a:lnTo>
                          <a:pt x="60" y="59"/>
                        </a:lnTo>
                        <a:lnTo>
                          <a:pt x="80" y="41"/>
                        </a:lnTo>
                        <a:lnTo>
                          <a:pt x="98" y="35"/>
                        </a:lnTo>
                        <a:lnTo>
                          <a:pt x="104" y="0"/>
                        </a:lnTo>
                        <a:close/>
                      </a:path>
                    </a:pathLst>
                  </a:custGeom>
                  <a:solidFill>
                    <a:srgbClr val="5F3F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364675" name="Group 131"/>
                  <p:cNvGrpSpPr>
                    <a:grpSpLocks/>
                  </p:cNvGrpSpPr>
                  <p:nvPr/>
                </p:nvGrpSpPr>
                <p:grpSpPr bwMode="auto">
                  <a:xfrm>
                    <a:off x="1868" y="2477"/>
                    <a:ext cx="36" cy="47"/>
                    <a:chOff x="1868" y="2477"/>
                    <a:chExt cx="36" cy="47"/>
                  </a:xfrm>
                </p:grpSpPr>
                <p:sp>
                  <p:nvSpPr>
                    <p:cNvPr id="364676" name="Oval 132"/>
                    <p:cNvSpPr>
                      <a:spLocks noChangeArrowheads="1"/>
                    </p:cNvSpPr>
                    <p:nvPr/>
                  </p:nvSpPr>
                  <p:spPr bwMode="auto">
                    <a:xfrm>
                      <a:off x="1882" y="2501"/>
                      <a:ext cx="18" cy="20"/>
                    </a:xfrm>
                    <a:prstGeom prst="ellipse">
                      <a:avLst/>
                    </a:prstGeom>
                    <a:solidFill>
                      <a:srgbClr val="5F7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77" name="Freeform 133"/>
                    <p:cNvSpPr>
                      <a:spLocks/>
                    </p:cNvSpPr>
                    <p:nvPr/>
                  </p:nvSpPr>
                  <p:spPr bwMode="auto">
                    <a:xfrm>
                      <a:off x="1868" y="2477"/>
                      <a:ext cx="36" cy="47"/>
                    </a:xfrm>
                    <a:custGeom>
                      <a:avLst/>
                      <a:gdLst>
                        <a:gd name="T0" fmla="*/ 62 w 72"/>
                        <a:gd name="T1" fmla="*/ 24 h 96"/>
                        <a:gd name="T2" fmla="*/ 42 w 72"/>
                        <a:gd name="T3" fmla="*/ 42 h 96"/>
                        <a:gd name="T4" fmla="*/ 48 w 72"/>
                        <a:gd name="T5" fmla="*/ 0 h 96"/>
                        <a:gd name="T6" fmla="*/ 32 w 72"/>
                        <a:gd name="T7" fmla="*/ 42 h 96"/>
                        <a:gd name="T8" fmla="*/ 20 w 72"/>
                        <a:gd name="T9" fmla="*/ 60 h 96"/>
                        <a:gd name="T10" fmla="*/ 0 w 72"/>
                        <a:gd name="T11" fmla="*/ 74 h 96"/>
                        <a:gd name="T12" fmla="*/ 24 w 72"/>
                        <a:gd name="T13" fmla="*/ 92 h 96"/>
                        <a:gd name="T14" fmla="*/ 26 w 72"/>
                        <a:gd name="T15" fmla="*/ 92 h 96"/>
                        <a:gd name="T16" fmla="*/ 42 w 72"/>
                        <a:gd name="T17" fmla="*/ 96 h 96"/>
                        <a:gd name="T18" fmla="*/ 64 w 72"/>
                        <a:gd name="T19" fmla="*/ 96 h 96"/>
                        <a:gd name="T20" fmla="*/ 60 w 72"/>
                        <a:gd name="T21" fmla="*/ 82 h 96"/>
                        <a:gd name="T22" fmla="*/ 42 w 72"/>
                        <a:gd name="T23" fmla="*/ 86 h 96"/>
                        <a:gd name="T24" fmla="*/ 24 w 72"/>
                        <a:gd name="T25" fmla="*/ 78 h 96"/>
                        <a:gd name="T26" fmla="*/ 10 w 72"/>
                        <a:gd name="T27" fmla="*/ 72 h 96"/>
                        <a:gd name="T28" fmla="*/ 24 w 72"/>
                        <a:gd name="T29" fmla="*/ 64 h 96"/>
                        <a:gd name="T30" fmla="*/ 48 w 72"/>
                        <a:gd name="T31" fmla="*/ 54 h 96"/>
                        <a:gd name="T32" fmla="*/ 72 w 72"/>
                        <a:gd name="T33" fmla="*/ 42 h 96"/>
                        <a:gd name="T34" fmla="*/ 62 w 72"/>
                        <a:gd name="T35"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96">
                          <a:moveTo>
                            <a:pt x="62" y="24"/>
                          </a:moveTo>
                          <a:lnTo>
                            <a:pt x="42" y="42"/>
                          </a:lnTo>
                          <a:lnTo>
                            <a:pt x="48" y="0"/>
                          </a:lnTo>
                          <a:lnTo>
                            <a:pt x="32" y="42"/>
                          </a:lnTo>
                          <a:lnTo>
                            <a:pt x="20" y="60"/>
                          </a:lnTo>
                          <a:lnTo>
                            <a:pt x="0" y="74"/>
                          </a:lnTo>
                          <a:lnTo>
                            <a:pt x="24" y="92"/>
                          </a:lnTo>
                          <a:lnTo>
                            <a:pt x="26" y="92"/>
                          </a:lnTo>
                          <a:lnTo>
                            <a:pt x="42" y="96"/>
                          </a:lnTo>
                          <a:lnTo>
                            <a:pt x="64" y="96"/>
                          </a:lnTo>
                          <a:lnTo>
                            <a:pt x="60" y="82"/>
                          </a:lnTo>
                          <a:lnTo>
                            <a:pt x="42" y="86"/>
                          </a:lnTo>
                          <a:lnTo>
                            <a:pt x="24" y="78"/>
                          </a:lnTo>
                          <a:lnTo>
                            <a:pt x="10" y="72"/>
                          </a:lnTo>
                          <a:lnTo>
                            <a:pt x="24" y="64"/>
                          </a:lnTo>
                          <a:lnTo>
                            <a:pt x="48" y="54"/>
                          </a:lnTo>
                          <a:lnTo>
                            <a:pt x="72" y="42"/>
                          </a:lnTo>
                          <a:lnTo>
                            <a:pt x="62" y="24"/>
                          </a:lnTo>
                          <a:close/>
                        </a:path>
                      </a:pathLst>
                    </a:custGeom>
                    <a:solidFill>
                      <a:srgbClr val="3F1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364678" name="Freeform 134"/>
                  <p:cNvSpPr>
                    <a:spLocks/>
                  </p:cNvSpPr>
                  <p:nvPr/>
                </p:nvSpPr>
                <p:spPr bwMode="auto">
                  <a:xfrm>
                    <a:off x="1469" y="2245"/>
                    <a:ext cx="489" cy="571"/>
                  </a:xfrm>
                  <a:custGeom>
                    <a:avLst/>
                    <a:gdLst>
                      <a:gd name="T0" fmla="*/ 948 w 978"/>
                      <a:gd name="T1" fmla="*/ 339 h 1144"/>
                      <a:gd name="T2" fmla="*/ 960 w 978"/>
                      <a:gd name="T3" fmla="*/ 327 h 1144"/>
                      <a:gd name="T4" fmla="*/ 974 w 978"/>
                      <a:gd name="T5" fmla="*/ 311 h 1144"/>
                      <a:gd name="T6" fmla="*/ 978 w 978"/>
                      <a:gd name="T7" fmla="*/ 275 h 1144"/>
                      <a:gd name="T8" fmla="*/ 978 w 978"/>
                      <a:gd name="T9" fmla="*/ 209 h 1144"/>
                      <a:gd name="T10" fmla="*/ 960 w 978"/>
                      <a:gd name="T11" fmla="*/ 155 h 1144"/>
                      <a:gd name="T12" fmla="*/ 936 w 978"/>
                      <a:gd name="T13" fmla="*/ 126 h 1144"/>
                      <a:gd name="T14" fmla="*/ 900 w 978"/>
                      <a:gd name="T15" fmla="*/ 90 h 1144"/>
                      <a:gd name="T16" fmla="*/ 827 w 978"/>
                      <a:gd name="T17" fmla="*/ 78 h 1144"/>
                      <a:gd name="T18" fmla="*/ 719 w 978"/>
                      <a:gd name="T19" fmla="*/ 60 h 1144"/>
                      <a:gd name="T20" fmla="*/ 623 w 978"/>
                      <a:gd name="T21" fmla="*/ 36 h 1144"/>
                      <a:gd name="T22" fmla="*/ 545 w 978"/>
                      <a:gd name="T23" fmla="*/ 18 h 1144"/>
                      <a:gd name="T24" fmla="*/ 449 w 978"/>
                      <a:gd name="T25" fmla="*/ 0 h 1144"/>
                      <a:gd name="T26" fmla="*/ 401 w 978"/>
                      <a:gd name="T27" fmla="*/ 18 h 1144"/>
                      <a:gd name="T28" fmla="*/ 348 w 978"/>
                      <a:gd name="T29" fmla="*/ 60 h 1144"/>
                      <a:gd name="T30" fmla="*/ 300 w 978"/>
                      <a:gd name="T31" fmla="*/ 108 h 1144"/>
                      <a:gd name="T32" fmla="*/ 264 w 978"/>
                      <a:gd name="T33" fmla="*/ 161 h 1144"/>
                      <a:gd name="T34" fmla="*/ 222 w 978"/>
                      <a:gd name="T35" fmla="*/ 245 h 1144"/>
                      <a:gd name="T36" fmla="*/ 198 w 978"/>
                      <a:gd name="T37" fmla="*/ 323 h 1144"/>
                      <a:gd name="T38" fmla="*/ 186 w 978"/>
                      <a:gd name="T39" fmla="*/ 401 h 1144"/>
                      <a:gd name="T40" fmla="*/ 168 w 978"/>
                      <a:gd name="T41" fmla="*/ 490 h 1144"/>
                      <a:gd name="T42" fmla="*/ 168 w 978"/>
                      <a:gd name="T43" fmla="*/ 568 h 1144"/>
                      <a:gd name="T44" fmla="*/ 144 w 978"/>
                      <a:gd name="T45" fmla="*/ 658 h 1144"/>
                      <a:gd name="T46" fmla="*/ 114 w 978"/>
                      <a:gd name="T47" fmla="*/ 737 h 1144"/>
                      <a:gd name="T48" fmla="*/ 78 w 978"/>
                      <a:gd name="T49" fmla="*/ 791 h 1144"/>
                      <a:gd name="T50" fmla="*/ 42 w 978"/>
                      <a:gd name="T51" fmla="*/ 827 h 1144"/>
                      <a:gd name="T52" fmla="*/ 6 w 978"/>
                      <a:gd name="T53" fmla="*/ 869 h 1144"/>
                      <a:gd name="T54" fmla="*/ 6 w 978"/>
                      <a:gd name="T55" fmla="*/ 881 h 1144"/>
                      <a:gd name="T56" fmla="*/ 0 w 978"/>
                      <a:gd name="T57" fmla="*/ 917 h 1144"/>
                      <a:gd name="T58" fmla="*/ 0 w 978"/>
                      <a:gd name="T59" fmla="*/ 976 h 1144"/>
                      <a:gd name="T60" fmla="*/ 18 w 978"/>
                      <a:gd name="T61" fmla="*/ 1024 h 1144"/>
                      <a:gd name="T62" fmla="*/ 48 w 978"/>
                      <a:gd name="T63" fmla="*/ 1054 h 1144"/>
                      <a:gd name="T64" fmla="*/ 144 w 978"/>
                      <a:gd name="T65" fmla="*/ 1054 h 1144"/>
                      <a:gd name="T66" fmla="*/ 222 w 978"/>
                      <a:gd name="T67" fmla="*/ 1066 h 1144"/>
                      <a:gd name="T68" fmla="*/ 300 w 978"/>
                      <a:gd name="T69" fmla="*/ 1120 h 1144"/>
                      <a:gd name="T70" fmla="*/ 383 w 978"/>
                      <a:gd name="T71" fmla="*/ 1144 h 1144"/>
                      <a:gd name="T72" fmla="*/ 455 w 978"/>
                      <a:gd name="T73" fmla="*/ 1144 h 1144"/>
                      <a:gd name="T74" fmla="*/ 515 w 978"/>
                      <a:gd name="T75" fmla="*/ 1108 h 1144"/>
                      <a:gd name="T76" fmla="*/ 539 w 978"/>
                      <a:gd name="T77" fmla="*/ 1054 h 1144"/>
                      <a:gd name="T78" fmla="*/ 533 w 978"/>
                      <a:gd name="T79" fmla="*/ 982 h 1144"/>
                      <a:gd name="T80" fmla="*/ 503 w 978"/>
                      <a:gd name="T81" fmla="*/ 929 h 1144"/>
                      <a:gd name="T82" fmla="*/ 497 w 978"/>
                      <a:gd name="T83" fmla="*/ 875 h 1144"/>
                      <a:gd name="T84" fmla="*/ 503 w 978"/>
                      <a:gd name="T85" fmla="*/ 821 h 1144"/>
                      <a:gd name="T86" fmla="*/ 551 w 978"/>
                      <a:gd name="T87" fmla="*/ 773 h 1144"/>
                      <a:gd name="T88" fmla="*/ 605 w 978"/>
                      <a:gd name="T89" fmla="*/ 755 h 1144"/>
                      <a:gd name="T90" fmla="*/ 641 w 978"/>
                      <a:gd name="T91" fmla="*/ 725 h 1144"/>
                      <a:gd name="T92" fmla="*/ 671 w 978"/>
                      <a:gd name="T93" fmla="*/ 677 h 1144"/>
                      <a:gd name="T94" fmla="*/ 677 w 978"/>
                      <a:gd name="T95" fmla="*/ 598 h 1144"/>
                      <a:gd name="T96" fmla="*/ 677 w 978"/>
                      <a:gd name="T97" fmla="*/ 562 h 1144"/>
                      <a:gd name="T98" fmla="*/ 719 w 978"/>
                      <a:gd name="T99" fmla="*/ 550 h 1144"/>
                      <a:gd name="T100" fmla="*/ 761 w 978"/>
                      <a:gd name="T101" fmla="*/ 514 h 1144"/>
                      <a:gd name="T102" fmla="*/ 785 w 978"/>
                      <a:gd name="T103" fmla="*/ 454 h 1144"/>
                      <a:gd name="T104" fmla="*/ 809 w 978"/>
                      <a:gd name="T105" fmla="*/ 371 h 1144"/>
                      <a:gd name="T106" fmla="*/ 797 w 978"/>
                      <a:gd name="T107" fmla="*/ 269 h 1144"/>
                      <a:gd name="T108" fmla="*/ 779 w 978"/>
                      <a:gd name="T109" fmla="*/ 209 h 1144"/>
                      <a:gd name="T110" fmla="*/ 725 w 978"/>
                      <a:gd name="T111" fmla="*/ 167 h 1144"/>
                      <a:gd name="T112" fmla="*/ 851 w 978"/>
                      <a:gd name="T113" fmla="*/ 209 h 1144"/>
                      <a:gd name="T114" fmla="*/ 894 w 978"/>
                      <a:gd name="T115" fmla="*/ 275 h 1144"/>
                      <a:gd name="T116" fmla="*/ 940 w 978"/>
                      <a:gd name="T117" fmla="*/ 315 h 1144"/>
                      <a:gd name="T118" fmla="*/ 948 w 978"/>
                      <a:gd name="T119" fmla="*/ 339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8" h="1144">
                        <a:moveTo>
                          <a:pt x="948" y="339"/>
                        </a:moveTo>
                        <a:lnTo>
                          <a:pt x="960" y="327"/>
                        </a:lnTo>
                        <a:lnTo>
                          <a:pt x="974" y="311"/>
                        </a:lnTo>
                        <a:lnTo>
                          <a:pt x="978" y="275"/>
                        </a:lnTo>
                        <a:lnTo>
                          <a:pt x="978" y="209"/>
                        </a:lnTo>
                        <a:lnTo>
                          <a:pt x="960" y="155"/>
                        </a:lnTo>
                        <a:lnTo>
                          <a:pt x="936" y="126"/>
                        </a:lnTo>
                        <a:lnTo>
                          <a:pt x="900" y="90"/>
                        </a:lnTo>
                        <a:lnTo>
                          <a:pt x="827" y="78"/>
                        </a:lnTo>
                        <a:lnTo>
                          <a:pt x="719" y="60"/>
                        </a:lnTo>
                        <a:lnTo>
                          <a:pt x="623" y="36"/>
                        </a:lnTo>
                        <a:lnTo>
                          <a:pt x="545" y="18"/>
                        </a:lnTo>
                        <a:lnTo>
                          <a:pt x="449" y="0"/>
                        </a:lnTo>
                        <a:lnTo>
                          <a:pt x="401" y="18"/>
                        </a:lnTo>
                        <a:lnTo>
                          <a:pt x="348" y="60"/>
                        </a:lnTo>
                        <a:lnTo>
                          <a:pt x="300" y="108"/>
                        </a:lnTo>
                        <a:lnTo>
                          <a:pt x="264" y="161"/>
                        </a:lnTo>
                        <a:lnTo>
                          <a:pt x="222" y="245"/>
                        </a:lnTo>
                        <a:lnTo>
                          <a:pt x="198" y="323"/>
                        </a:lnTo>
                        <a:lnTo>
                          <a:pt x="186" y="401"/>
                        </a:lnTo>
                        <a:lnTo>
                          <a:pt x="168" y="490"/>
                        </a:lnTo>
                        <a:lnTo>
                          <a:pt x="168" y="568"/>
                        </a:lnTo>
                        <a:lnTo>
                          <a:pt x="144" y="658"/>
                        </a:lnTo>
                        <a:lnTo>
                          <a:pt x="114" y="737"/>
                        </a:lnTo>
                        <a:lnTo>
                          <a:pt x="78" y="791"/>
                        </a:lnTo>
                        <a:lnTo>
                          <a:pt x="42" y="827"/>
                        </a:lnTo>
                        <a:lnTo>
                          <a:pt x="6" y="869"/>
                        </a:lnTo>
                        <a:lnTo>
                          <a:pt x="6" y="881"/>
                        </a:lnTo>
                        <a:lnTo>
                          <a:pt x="0" y="917"/>
                        </a:lnTo>
                        <a:lnTo>
                          <a:pt x="0" y="976"/>
                        </a:lnTo>
                        <a:lnTo>
                          <a:pt x="18" y="1024"/>
                        </a:lnTo>
                        <a:lnTo>
                          <a:pt x="48" y="1054"/>
                        </a:lnTo>
                        <a:lnTo>
                          <a:pt x="144" y="1054"/>
                        </a:lnTo>
                        <a:lnTo>
                          <a:pt x="222" y="1066"/>
                        </a:lnTo>
                        <a:lnTo>
                          <a:pt x="300" y="1120"/>
                        </a:lnTo>
                        <a:lnTo>
                          <a:pt x="383" y="1144"/>
                        </a:lnTo>
                        <a:lnTo>
                          <a:pt x="455" y="1144"/>
                        </a:lnTo>
                        <a:lnTo>
                          <a:pt x="515" y="1108"/>
                        </a:lnTo>
                        <a:lnTo>
                          <a:pt x="539" y="1054"/>
                        </a:lnTo>
                        <a:lnTo>
                          <a:pt x="533" y="982"/>
                        </a:lnTo>
                        <a:lnTo>
                          <a:pt x="503" y="929"/>
                        </a:lnTo>
                        <a:lnTo>
                          <a:pt x="497" y="875"/>
                        </a:lnTo>
                        <a:lnTo>
                          <a:pt x="503" y="821"/>
                        </a:lnTo>
                        <a:lnTo>
                          <a:pt x="551" y="773"/>
                        </a:lnTo>
                        <a:lnTo>
                          <a:pt x="605" y="755"/>
                        </a:lnTo>
                        <a:lnTo>
                          <a:pt x="641" y="725"/>
                        </a:lnTo>
                        <a:lnTo>
                          <a:pt x="671" y="677"/>
                        </a:lnTo>
                        <a:lnTo>
                          <a:pt x="677" y="598"/>
                        </a:lnTo>
                        <a:lnTo>
                          <a:pt x="677" y="562"/>
                        </a:lnTo>
                        <a:lnTo>
                          <a:pt x="719" y="550"/>
                        </a:lnTo>
                        <a:lnTo>
                          <a:pt x="761" y="514"/>
                        </a:lnTo>
                        <a:lnTo>
                          <a:pt x="785" y="454"/>
                        </a:lnTo>
                        <a:lnTo>
                          <a:pt x="809" y="371"/>
                        </a:lnTo>
                        <a:lnTo>
                          <a:pt x="797" y="269"/>
                        </a:lnTo>
                        <a:lnTo>
                          <a:pt x="779" y="209"/>
                        </a:lnTo>
                        <a:lnTo>
                          <a:pt x="725" y="167"/>
                        </a:lnTo>
                        <a:lnTo>
                          <a:pt x="851" y="209"/>
                        </a:lnTo>
                        <a:lnTo>
                          <a:pt x="894" y="275"/>
                        </a:lnTo>
                        <a:lnTo>
                          <a:pt x="940" y="315"/>
                        </a:lnTo>
                        <a:lnTo>
                          <a:pt x="948" y="339"/>
                        </a:lnTo>
                        <a:close/>
                      </a:path>
                    </a:pathLst>
                  </a:custGeom>
                  <a:solidFill>
                    <a:srgbClr val="3F1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64679" name="Group 135"/>
                <p:cNvGrpSpPr>
                  <a:grpSpLocks/>
                </p:cNvGrpSpPr>
                <p:nvPr/>
              </p:nvGrpSpPr>
              <p:grpSpPr bwMode="auto">
                <a:xfrm>
                  <a:off x="1825" y="2435"/>
                  <a:ext cx="125" cy="135"/>
                  <a:chOff x="1825" y="2435"/>
                  <a:chExt cx="125" cy="135"/>
                </a:xfrm>
              </p:grpSpPr>
              <p:sp>
                <p:nvSpPr>
                  <p:cNvPr id="364680" name="Line 136"/>
                  <p:cNvSpPr>
                    <a:spLocks noChangeShapeType="1"/>
                  </p:cNvSpPr>
                  <p:nvPr/>
                </p:nvSpPr>
                <p:spPr bwMode="auto">
                  <a:xfrm flipV="1">
                    <a:off x="1941" y="2491"/>
                    <a:ext cx="9" cy="2"/>
                  </a:xfrm>
                  <a:prstGeom prst="line">
                    <a:avLst/>
                  </a:prstGeom>
                  <a:noFill/>
                  <a:ln w="9525">
                    <a:solidFill>
                      <a:srgbClr val="7F3F00"/>
                    </a:solidFill>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364681" name="Group 137"/>
                  <p:cNvGrpSpPr>
                    <a:grpSpLocks/>
                  </p:cNvGrpSpPr>
                  <p:nvPr/>
                </p:nvGrpSpPr>
                <p:grpSpPr bwMode="auto">
                  <a:xfrm>
                    <a:off x="1825" y="2435"/>
                    <a:ext cx="117" cy="135"/>
                    <a:chOff x="1825" y="2435"/>
                    <a:chExt cx="117" cy="135"/>
                  </a:xfrm>
                </p:grpSpPr>
                <p:sp>
                  <p:nvSpPr>
                    <p:cNvPr id="364682" name="Freeform 138"/>
                    <p:cNvSpPr>
                      <a:spLocks/>
                    </p:cNvSpPr>
                    <p:nvPr/>
                  </p:nvSpPr>
                  <p:spPr bwMode="auto">
                    <a:xfrm>
                      <a:off x="1825" y="2513"/>
                      <a:ext cx="81" cy="47"/>
                    </a:xfrm>
                    <a:custGeom>
                      <a:avLst/>
                      <a:gdLst>
                        <a:gd name="T0" fmla="*/ 20 w 162"/>
                        <a:gd name="T1" fmla="*/ 0 h 96"/>
                        <a:gd name="T2" fmla="*/ 50 w 162"/>
                        <a:gd name="T3" fmla="*/ 26 h 96"/>
                        <a:gd name="T4" fmla="*/ 74 w 162"/>
                        <a:gd name="T5" fmla="*/ 42 h 96"/>
                        <a:gd name="T6" fmla="*/ 92 w 162"/>
                        <a:gd name="T7" fmla="*/ 52 h 96"/>
                        <a:gd name="T8" fmla="*/ 116 w 162"/>
                        <a:gd name="T9" fmla="*/ 62 h 96"/>
                        <a:gd name="T10" fmla="*/ 138 w 162"/>
                        <a:gd name="T11" fmla="*/ 66 h 96"/>
                        <a:gd name="T12" fmla="*/ 156 w 162"/>
                        <a:gd name="T13" fmla="*/ 62 h 96"/>
                        <a:gd name="T14" fmla="*/ 162 w 162"/>
                        <a:gd name="T15" fmla="*/ 96 h 96"/>
                        <a:gd name="T16" fmla="*/ 136 w 162"/>
                        <a:gd name="T17" fmla="*/ 96 h 96"/>
                        <a:gd name="T18" fmla="*/ 116 w 162"/>
                        <a:gd name="T19" fmla="*/ 94 h 96"/>
                        <a:gd name="T20" fmla="*/ 90 w 162"/>
                        <a:gd name="T21" fmla="*/ 82 h 96"/>
                        <a:gd name="T22" fmla="*/ 66 w 162"/>
                        <a:gd name="T23" fmla="*/ 64 h 96"/>
                        <a:gd name="T24" fmla="*/ 44 w 162"/>
                        <a:gd name="T25" fmla="*/ 48 h 96"/>
                        <a:gd name="T26" fmla="*/ 0 w 162"/>
                        <a:gd name="T27" fmla="*/ 8 h 96"/>
                        <a:gd name="T28" fmla="*/ 20 w 162"/>
                        <a:gd name="T2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2" h="96">
                          <a:moveTo>
                            <a:pt x="20" y="0"/>
                          </a:moveTo>
                          <a:lnTo>
                            <a:pt x="50" y="26"/>
                          </a:lnTo>
                          <a:lnTo>
                            <a:pt x="74" y="42"/>
                          </a:lnTo>
                          <a:lnTo>
                            <a:pt x="92" y="52"/>
                          </a:lnTo>
                          <a:lnTo>
                            <a:pt x="116" y="62"/>
                          </a:lnTo>
                          <a:lnTo>
                            <a:pt x="138" y="66"/>
                          </a:lnTo>
                          <a:lnTo>
                            <a:pt x="156" y="62"/>
                          </a:lnTo>
                          <a:lnTo>
                            <a:pt x="162" y="96"/>
                          </a:lnTo>
                          <a:lnTo>
                            <a:pt x="136" y="96"/>
                          </a:lnTo>
                          <a:lnTo>
                            <a:pt x="116" y="94"/>
                          </a:lnTo>
                          <a:lnTo>
                            <a:pt x="90" y="82"/>
                          </a:lnTo>
                          <a:lnTo>
                            <a:pt x="66" y="64"/>
                          </a:lnTo>
                          <a:lnTo>
                            <a:pt x="44" y="48"/>
                          </a:lnTo>
                          <a:lnTo>
                            <a:pt x="0" y="8"/>
                          </a:lnTo>
                          <a:lnTo>
                            <a:pt x="20" y="0"/>
                          </a:lnTo>
                          <a:close/>
                        </a:path>
                      </a:pathLst>
                    </a:custGeom>
                    <a:solidFill>
                      <a:srgbClr val="7F3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83" name="Oval 139"/>
                    <p:cNvSpPr>
                      <a:spLocks noChangeArrowheads="1"/>
                    </p:cNvSpPr>
                    <p:nvPr/>
                  </p:nvSpPr>
                  <p:spPr bwMode="auto">
                    <a:xfrm>
                      <a:off x="1895" y="2435"/>
                      <a:ext cx="47" cy="135"/>
                    </a:xfrm>
                    <a:prstGeom prst="ellipse">
                      <a:avLst/>
                    </a:prstGeom>
                    <a:solidFill>
                      <a:srgbClr val="7F3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684" name="Oval 140"/>
                    <p:cNvSpPr>
                      <a:spLocks noChangeArrowheads="1"/>
                    </p:cNvSpPr>
                    <p:nvPr/>
                  </p:nvSpPr>
                  <p:spPr bwMode="auto">
                    <a:xfrm>
                      <a:off x="1899" y="2439"/>
                      <a:ext cx="42" cy="128"/>
                    </a:xfrm>
                    <a:prstGeom prst="ellipse">
                      <a:avLst/>
                    </a:prstGeom>
                    <a:solidFill>
                      <a:srgbClr val="FFD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grpSp>
      </p:grpSp>
      <p:graphicFrame>
        <p:nvGraphicFramePr>
          <p:cNvPr id="364685" name="Object 141"/>
          <p:cNvGraphicFramePr>
            <a:graphicFrameLocks/>
          </p:cNvGraphicFramePr>
          <p:nvPr/>
        </p:nvGraphicFramePr>
        <p:xfrm>
          <a:off x="6019800" y="1747838"/>
          <a:ext cx="3081338" cy="2557462"/>
        </p:xfrm>
        <a:graphic>
          <a:graphicData uri="http://schemas.openxmlformats.org/presentationml/2006/ole">
            <p:oleObj spid="_x0000_s99336" name="Clip" r:id="rId4" imgW="7095490" imgH="6010910" progId="">
              <p:embed/>
            </p:oleObj>
          </a:graphicData>
        </a:graphic>
      </p:graphicFrame>
      <p:sp>
        <p:nvSpPr>
          <p:cNvPr id="364686" name="Rectangle 142"/>
          <p:cNvSpPr>
            <a:spLocks noChangeArrowheads="1"/>
          </p:cNvSpPr>
          <p:nvPr/>
        </p:nvSpPr>
        <p:spPr bwMode="auto">
          <a:xfrm>
            <a:off x="6042025" y="1941513"/>
            <a:ext cx="2774950" cy="13716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r>
              <a:rPr lang="en-US" sz="2100" dirty="0">
                <a:effectLst>
                  <a:outerShdw blurRad="38100" dist="38100" dir="2700000" algn="tl">
                    <a:srgbClr val="FFFFFF"/>
                  </a:outerShdw>
                </a:effectLst>
                <a:latin typeface="+mn-lt"/>
              </a:rPr>
              <a:t>Our allocations can make a segment look </a:t>
            </a:r>
            <a:r>
              <a:rPr lang="en-US" sz="2100" dirty="0">
                <a:solidFill>
                  <a:srgbClr val="FF0000"/>
                </a:solidFill>
                <a:effectLst>
                  <a:outerShdw blurRad="38100" dist="38100" dir="2700000" algn="tl">
                    <a:srgbClr val="000000"/>
                  </a:outerShdw>
                </a:effectLst>
                <a:latin typeface="+mn-lt"/>
              </a:rPr>
              <a:t>less profitable</a:t>
            </a:r>
            <a:r>
              <a:rPr lang="en-US" sz="2100" dirty="0">
                <a:effectLst>
                  <a:outerShdw blurRad="38100" dist="38100" dir="2700000" algn="tl">
                    <a:srgbClr val="FFFFFF"/>
                  </a:outerShdw>
                </a:effectLst>
                <a:latin typeface="+mn-lt"/>
              </a:rPr>
              <a:t> than it really is.</a:t>
            </a:r>
          </a:p>
        </p:txBody>
      </p:sp>
      <p:sp>
        <p:nvSpPr>
          <p:cNvPr id="2" name="Slide Number Placeholder 1"/>
          <p:cNvSpPr>
            <a:spLocks noGrp="1"/>
          </p:cNvSpPr>
          <p:nvPr>
            <p:ph type="sldNum" sz="quarter" idx="11"/>
          </p:nvPr>
        </p:nvSpPr>
        <p:spPr/>
        <p:txBody>
          <a:bodyPr/>
          <a:lstStyle/>
          <a:p>
            <a:fld id="{9EADD2B0-BD8F-425E-B2E2-D73504545739}" type="slidenum">
              <a:rPr lang="en-US" smtClean="0"/>
              <a:pPr/>
              <a:t>11</a:t>
            </a:fld>
            <a:endParaRPr lang="en-US"/>
          </a:p>
        </p:txBody>
      </p:sp>
    </p:spTree>
    <p:extLst>
      <p:ext uri="{BB962C8B-B14F-4D97-AF65-F5344CB8AC3E}">
        <p14:creationId xmlns:p14="http://schemas.microsoft.com/office/powerpoint/2010/main" xmlns="" val="222940190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The Make or Buy Decision</a:t>
            </a:r>
          </a:p>
        </p:txBody>
      </p:sp>
      <p:sp>
        <p:nvSpPr>
          <p:cNvPr id="366595" name="Rectangle 3"/>
          <p:cNvSpPr>
            <a:spLocks noGrp="1" noChangeArrowheads="1"/>
          </p:cNvSpPr>
          <p:nvPr>
            <p:ph type="body" idx="1"/>
          </p:nvPr>
        </p:nvSpPr>
        <p:spPr>
          <a:xfrm>
            <a:off x="685800" y="1676400"/>
            <a:ext cx="7772400" cy="2286000"/>
          </a:xfrm>
          <a:solidFill>
            <a:srgbClr val="FFFF99"/>
          </a:solidFill>
          <a:ln w="12699">
            <a:solidFill>
              <a:schemeClr val="tx2"/>
            </a:solidFill>
            <a:miter lim="800000"/>
            <a:headEnd/>
            <a:tailEnd/>
          </a:ln>
          <a:effectLst>
            <a:outerShdw dist="35921" dir="2700000" algn="ctr" rotWithShape="0">
              <a:srgbClr val="000000"/>
            </a:outerShdw>
          </a:effectLst>
        </p:spPr>
        <p:txBody>
          <a:bodyPr lIns="90488" tIns="44450" rIns="90488" bIns="44450"/>
          <a:lstStyle/>
          <a:p>
            <a:pPr algn="ctr">
              <a:lnSpc>
                <a:spcPct val="90000"/>
              </a:lnSpc>
              <a:buFont typeface="Times" panose="02020603050405020304" pitchFamily="18" charset="0"/>
              <a:buNone/>
            </a:pPr>
            <a:r>
              <a:rPr lang="en-US" sz="2600">
                <a:solidFill>
                  <a:schemeClr val="tx2"/>
                </a:solidFill>
                <a:effectLst>
                  <a:outerShdw blurRad="38100" dist="38100" dir="2700000" algn="tl">
                    <a:srgbClr val="000000"/>
                  </a:outerShdw>
                </a:effectLst>
              </a:rPr>
              <a:t>When a company is involved in more than one activity in the entire value chain, it is vertically integrated.  A decision to carry out one of the activities in the value chain internally, rather than to buy externally from a supplier is called a “make or buy” decision.</a:t>
            </a:r>
            <a:br>
              <a:rPr lang="en-US" sz="2600">
                <a:solidFill>
                  <a:schemeClr val="tx2"/>
                </a:solidFill>
                <a:effectLst>
                  <a:outerShdw blurRad="38100" dist="38100" dir="2700000" algn="tl">
                    <a:srgbClr val="000000"/>
                  </a:outerShdw>
                </a:effectLst>
              </a:rPr>
            </a:br>
            <a:endParaRPr lang="en-US" sz="2600">
              <a:solidFill>
                <a:schemeClr val="tx2"/>
              </a:solidFill>
              <a:effectLst>
                <a:outerShdw blurRad="38100" dist="38100" dir="2700000" algn="tl">
                  <a:srgbClr val="000000"/>
                </a:outerShdw>
              </a:effectLst>
            </a:endParaRPr>
          </a:p>
          <a:p>
            <a:pPr algn="ctr">
              <a:lnSpc>
                <a:spcPct val="90000"/>
              </a:lnSpc>
              <a:buFont typeface="Times" panose="02020603050405020304" pitchFamily="18" charset="0"/>
              <a:buNone/>
            </a:pPr>
            <a:endParaRPr lang="en-US" sz="2600">
              <a:solidFill>
                <a:schemeClr val="tx2"/>
              </a:solidFill>
              <a:effectLst>
                <a:outerShdw blurRad="38100" dist="38100" dir="2700000" algn="tl">
                  <a:srgbClr val="000000"/>
                </a:outerShdw>
              </a:effectLst>
            </a:endParaRPr>
          </a:p>
        </p:txBody>
      </p:sp>
      <p:grpSp>
        <p:nvGrpSpPr>
          <p:cNvPr id="366596" name="Group 4"/>
          <p:cNvGrpSpPr>
            <a:grpSpLocks/>
          </p:cNvGrpSpPr>
          <p:nvPr/>
        </p:nvGrpSpPr>
        <p:grpSpPr bwMode="auto">
          <a:xfrm>
            <a:off x="3576638" y="4267200"/>
            <a:ext cx="2138362" cy="2087563"/>
            <a:chOff x="2235" y="2970"/>
            <a:chExt cx="1347" cy="1315"/>
          </a:xfrm>
        </p:grpSpPr>
        <p:sp>
          <p:nvSpPr>
            <p:cNvPr id="366597" name="Freeform 5"/>
            <p:cNvSpPr>
              <a:spLocks/>
            </p:cNvSpPr>
            <p:nvPr/>
          </p:nvSpPr>
          <p:spPr bwMode="auto">
            <a:xfrm>
              <a:off x="2304" y="3279"/>
              <a:ext cx="1197" cy="890"/>
            </a:xfrm>
            <a:custGeom>
              <a:avLst/>
              <a:gdLst>
                <a:gd name="T0" fmla="*/ 686 w 1197"/>
                <a:gd name="T1" fmla="*/ 890 h 890"/>
                <a:gd name="T2" fmla="*/ 1045 w 1197"/>
                <a:gd name="T3" fmla="*/ 890 h 890"/>
                <a:gd name="T4" fmla="*/ 1075 w 1197"/>
                <a:gd name="T5" fmla="*/ 887 h 890"/>
                <a:gd name="T6" fmla="*/ 1104 w 1197"/>
                <a:gd name="T7" fmla="*/ 877 h 890"/>
                <a:gd name="T8" fmla="*/ 1130 w 1197"/>
                <a:gd name="T9" fmla="*/ 864 h 890"/>
                <a:gd name="T10" fmla="*/ 1152 w 1197"/>
                <a:gd name="T11" fmla="*/ 845 h 890"/>
                <a:gd name="T12" fmla="*/ 1171 w 1197"/>
                <a:gd name="T13" fmla="*/ 823 h 890"/>
                <a:gd name="T14" fmla="*/ 1184 w 1197"/>
                <a:gd name="T15" fmla="*/ 797 h 890"/>
                <a:gd name="T16" fmla="*/ 1194 w 1197"/>
                <a:gd name="T17" fmla="*/ 768 h 890"/>
                <a:gd name="T18" fmla="*/ 1197 w 1197"/>
                <a:gd name="T19" fmla="*/ 738 h 890"/>
                <a:gd name="T20" fmla="*/ 1197 w 1197"/>
                <a:gd name="T21" fmla="*/ 499 h 890"/>
                <a:gd name="T22" fmla="*/ 589 w 1197"/>
                <a:gd name="T23" fmla="*/ 0 h 890"/>
                <a:gd name="T24" fmla="*/ 106 w 1197"/>
                <a:gd name="T25" fmla="*/ 0 h 890"/>
                <a:gd name="T26" fmla="*/ 0 w 1197"/>
                <a:gd name="T27" fmla="*/ 90 h 890"/>
                <a:gd name="T28" fmla="*/ 0 w 1197"/>
                <a:gd name="T29" fmla="*/ 273 h 890"/>
                <a:gd name="T30" fmla="*/ 514 w 1197"/>
                <a:gd name="T31" fmla="*/ 128 h 890"/>
                <a:gd name="T32" fmla="*/ 978 w 1197"/>
                <a:gd name="T33" fmla="*/ 392 h 890"/>
                <a:gd name="T34" fmla="*/ 686 w 1197"/>
                <a:gd name="T35" fmla="*/ 890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97" h="890">
                  <a:moveTo>
                    <a:pt x="686" y="890"/>
                  </a:moveTo>
                  <a:lnTo>
                    <a:pt x="1045" y="890"/>
                  </a:lnTo>
                  <a:lnTo>
                    <a:pt x="1075" y="887"/>
                  </a:lnTo>
                  <a:lnTo>
                    <a:pt x="1104" y="877"/>
                  </a:lnTo>
                  <a:lnTo>
                    <a:pt x="1130" y="864"/>
                  </a:lnTo>
                  <a:lnTo>
                    <a:pt x="1152" y="845"/>
                  </a:lnTo>
                  <a:lnTo>
                    <a:pt x="1171" y="823"/>
                  </a:lnTo>
                  <a:lnTo>
                    <a:pt x="1184" y="797"/>
                  </a:lnTo>
                  <a:lnTo>
                    <a:pt x="1194" y="768"/>
                  </a:lnTo>
                  <a:lnTo>
                    <a:pt x="1197" y="738"/>
                  </a:lnTo>
                  <a:lnTo>
                    <a:pt x="1197" y="499"/>
                  </a:lnTo>
                  <a:lnTo>
                    <a:pt x="589" y="0"/>
                  </a:lnTo>
                  <a:lnTo>
                    <a:pt x="106" y="0"/>
                  </a:lnTo>
                  <a:lnTo>
                    <a:pt x="0" y="90"/>
                  </a:lnTo>
                  <a:lnTo>
                    <a:pt x="0" y="273"/>
                  </a:lnTo>
                  <a:lnTo>
                    <a:pt x="514" y="128"/>
                  </a:lnTo>
                  <a:lnTo>
                    <a:pt x="978" y="392"/>
                  </a:lnTo>
                  <a:lnTo>
                    <a:pt x="686" y="890"/>
                  </a:lnTo>
                  <a:close/>
                </a:path>
              </a:pathLst>
            </a:custGeom>
            <a:solidFill>
              <a:srgbClr val="FFE59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598" name="Freeform 6"/>
            <p:cNvSpPr>
              <a:spLocks/>
            </p:cNvSpPr>
            <p:nvPr/>
          </p:nvSpPr>
          <p:spPr bwMode="auto">
            <a:xfrm>
              <a:off x="2304" y="3279"/>
              <a:ext cx="1197" cy="890"/>
            </a:xfrm>
            <a:custGeom>
              <a:avLst/>
              <a:gdLst>
                <a:gd name="T0" fmla="*/ 686 w 1197"/>
                <a:gd name="T1" fmla="*/ 890 h 890"/>
                <a:gd name="T2" fmla="*/ 1045 w 1197"/>
                <a:gd name="T3" fmla="*/ 890 h 890"/>
                <a:gd name="T4" fmla="*/ 1045 w 1197"/>
                <a:gd name="T5" fmla="*/ 890 h 890"/>
                <a:gd name="T6" fmla="*/ 1075 w 1197"/>
                <a:gd name="T7" fmla="*/ 887 h 890"/>
                <a:gd name="T8" fmla="*/ 1104 w 1197"/>
                <a:gd name="T9" fmla="*/ 877 h 890"/>
                <a:gd name="T10" fmla="*/ 1130 w 1197"/>
                <a:gd name="T11" fmla="*/ 864 h 890"/>
                <a:gd name="T12" fmla="*/ 1152 w 1197"/>
                <a:gd name="T13" fmla="*/ 845 h 890"/>
                <a:gd name="T14" fmla="*/ 1171 w 1197"/>
                <a:gd name="T15" fmla="*/ 823 h 890"/>
                <a:gd name="T16" fmla="*/ 1184 w 1197"/>
                <a:gd name="T17" fmla="*/ 797 h 890"/>
                <a:gd name="T18" fmla="*/ 1194 w 1197"/>
                <a:gd name="T19" fmla="*/ 768 h 890"/>
                <a:gd name="T20" fmla="*/ 1197 w 1197"/>
                <a:gd name="T21" fmla="*/ 738 h 890"/>
                <a:gd name="T22" fmla="*/ 1197 w 1197"/>
                <a:gd name="T23" fmla="*/ 499 h 890"/>
                <a:gd name="T24" fmla="*/ 589 w 1197"/>
                <a:gd name="T25" fmla="*/ 0 h 890"/>
                <a:gd name="T26" fmla="*/ 106 w 1197"/>
                <a:gd name="T27" fmla="*/ 0 h 890"/>
                <a:gd name="T28" fmla="*/ 0 w 1197"/>
                <a:gd name="T29" fmla="*/ 90 h 890"/>
                <a:gd name="T30" fmla="*/ 0 w 1197"/>
                <a:gd name="T31" fmla="*/ 273 h 890"/>
                <a:gd name="T32" fmla="*/ 514 w 1197"/>
                <a:gd name="T33" fmla="*/ 128 h 890"/>
                <a:gd name="T34" fmla="*/ 978 w 1197"/>
                <a:gd name="T35" fmla="*/ 392 h 890"/>
                <a:gd name="T36" fmla="*/ 686 w 1197"/>
                <a:gd name="T37" fmla="*/ 890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7" h="890">
                  <a:moveTo>
                    <a:pt x="686" y="890"/>
                  </a:moveTo>
                  <a:lnTo>
                    <a:pt x="1045" y="890"/>
                  </a:lnTo>
                  <a:lnTo>
                    <a:pt x="1045" y="890"/>
                  </a:lnTo>
                  <a:lnTo>
                    <a:pt x="1075" y="887"/>
                  </a:lnTo>
                  <a:lnTo>
                    <a:pt x="1104" y="877"/>
                  </a:lnTo>
                  <a:lnTo>
                    <a:pt x="1130" y="864"/>
                  </a:lnTo>
                  <a:lnTo>
                    <a:pt x="1152" y="845"/>
                  </a:lnTo>
                  <a:lnTo>
                    <a:pt x="1171" y="823"/>
                  </a:lnTo>
                  <a:lnTo>
                    <a:pt x="1184" y="797"/>
                  </a:lnTo>
                  <a:lnTo>
                    <a:pt x="1194" y="768"/>
                  </a:lnTo>
                  <a:lnTo>
                    <a:pt x="1197" y="738"/>
                  </a:lnTo>
                  <a:lnTo>
                    <a:pt x="1197" y="499"/>
                  </a:lnTo>
                  <a:lnTo>
                    <a:pt x="589" y="0"/>
                  </a:lnTo>
                  <a:lnTo>
                    <a:pt x="106" y="0"/>
                  </a:lnTo>
                  <a:lnTo>
                    <a:pt x="0" y="90"/>
                  </a:lnTo>
                  <a:lnTo>
                    <a:pt x="0" y="273"/>
                  </a:lnTo>
                  <a:lnTo>
                    <a:pt x="514" y="128"/>
                  </a:lnTo>
                  <a:lnTo>
                    <a:pt x="978" y="392"/>
                  </a:lnTo>
                  <a:lnTo>
                    <a:pt x="686" y="89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599" name="Freeform 7"/>
            <p:cNvSpPr>
              <a:spLocks/>
            </p:cNvSpPr>
            <p:nvPr/>
          </p:nvSpPr>
          <p:spPr bwMode="auto">
            <a:xfrm>
              <a:off x="2666" y="2976"/>
              <a:ext cx="835" cy="802"/>
            </a:xfrm>
            <a:custGeom>
              <a:avLst/>
              <a:gdLst>
                <a:gd name="T0" fmla="*/ 227 w 835"/>
                <a:gd name="T1" fmla="*/ 303 h 802"/>
                <a:gd name="T2" fmla="*/ 0 w 835"/>
                <a:gd name="T3" fmla="*/ 117 h 802"/>
                <a:gd name="T4" fmla="*/ 0 w 835"/>
                <a:gd name="T5" fmla="*/ 0 h 802"/>
                <a:gd name="T6" fmla="*/ 683 w 835"/>
                <a:gd name="T7" fmla="*/ 2 h 802"/>
                <a:gd name="T8" fmla="*/ 713 w 835"/>
                <a:gd name="T9" fmla="*/ 5 h 802"/>
                <a:gd name="T10" fmla="*/ 742 w 835"/>
                <a:gd name="T11" fmla="*/ 13 h 802"/>
                <a:gd name="T12" fmla="*/ 768 w 835"/>
                <a:gd name="T13" fmla="*/ 27 h 802"/>
                <a:gd name="T14" fmla="*/ 790 w 835"/>
                <a:gd name="T15" fmla="*/ 46 h 802"/>
                <a:gd name="T16" fmla="*/ 809 w 835"/>
                <a:gd name="T17" fmla="*/ 69 h 802"/>
                <a:gd name="T18" fmla="*/ 822 w 835"/>
                <a:gd name="T19" fmla="*/ 94 h 802"/>
                <a:gd name="T20" fmla="*/ 832 w 835"/>
                <a:gd name="T21" fmla="*/ 123 h 802"/>
                <a:gd name="T22" fmla="*/ 835 w 835"/>
                <a:gd name="T23" fmla="*/ 153 h 802"/>
                <a:gd name="T24" fmla="*/ 835 w 835"/>
                <a:gd name="T25" fmla="*/ 802 h 802"/>
                <a:gd name="T26" fmla="*/ 227 w 835"/>
                <a:gd name="T27" fmla="*/ 303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5" h="802">
                  <a:moveTo>
                    <a:pt x="227" y="303"/>
                  </a:moveTo>
                  <a:lnTo>
                    <a:pt x="0" y="117"/>
                  </a:lnTo>
                  <a:lnTo>
                    <a:pt x="0" y="0"/>
                  </a:lnTo>
                  <a:lnTo>
                    <a:pt x="683" y="2"/>
                  </a:lnTo>
                  <a:lnTo>
                    <a:pt x="713" y="5"/>
                  </a:lnTo>
                  <a:lnTo>
                    <a:pt x="742" y="13"/>
                  </a:lnTo>
                  <a:lnTo>
                    <a:pt x="768" y="27"/>
                  </a:lnTo>
                  <a:lnTo>
                    <a:pt x="790" y="46"/>
                  </a:lnTo>
                  <a:lnTo>
                    <a:pt x="809" y="69"/>
                  </a:lnTo>
                  <a:lnTo>
                    <a:pt x="822" y="94"/>
                  </a:lnTo>
                  <a:lnTo>
                    <a:pt x="832" y="123"/>
                  </a:lnTo>
                  <a:lnTo>
                    <a:pt x="835" y="153"/>
                  </a:lnTo>
                  <a:lnTo>
                    <a:pt x="835" y="802"/>
                  </a:lnTo>
                  <a:lnTo>
                    <a:pt x="227" y="303"/>
                  </a:lnTo>
                  <a:close/>
                </a:path>
              </a:pathLst>
            </a:custGeom>
            <a:solidFill>
              <a:srgbClr val="FFD14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00" name="Freeform 8"/>
            <p:cNvSpPr>
              <a:spLocks/>
            </p:cNvSpPr>
            <p:nvPr/>
          </p:nvSpPr>
          <p:spPr bwMode="auto">
            <a:xfrm>
              <a:off x="2666" y="2976"/>
              <a:ext cx="835" cy="802"/>
            </a:xfrm>
            <a:custGeom>
              <a:avLst/>
              <a:gdLst>
                <a:gd name="T0" fmla="*/ 227 w 835"/>
                <a:gd name="T1" fmla="*/ 303 h 802"/>
                <a:gd name="T2" fmla="*/ 0 w 835"/>
                <a:gd name="T3" fmla="*/ 117 h 802"/>
                <a:gd name="T4" fmla="*/ 0 w 835"/>
                <a:gd name="T5" fmla="*/ 0 h 802"/>
                <a:gd name="T6" fmla="*/ 683 w 835"/>
                <a:gd name="T7" fmla="*/ 2 h 802"/>
                <a:gd name="T8" fmla="*/ 683 w 835"/>
                <a:gd name="T9" fmla="*/ 2 h 802"/>
                <a:gd name="T10" fmla="*/ 713 w 835"/>
                <a:gd name="T11" fmla="*/ 5 h 802"/>
                <a:gd name="T12" fmla="*/ 742 w 835"/>
                <a:gd name="T13" fmla="*/ 13 h 802"/>
                <a:gd name="T14" fmla="*/ 768 w 835"/>
                <a:gd name="T15" fmla="*/ 27 h 802"/>
                <a:gd name="T16" fmla="*/ 790 w 835"/>
                <a:gd name="T17" fmla="*/ 46 h 802"/>
                <a:gd name="T18" fmla="*/ 809 w 835"/>
                <a:gd name="T19" fmla="*/ 69 h 802"/>
                <a:gd name="T20" fmla="*/ 822 w 835"/>
                <a:gd name="T21" fmla="*/ 94 h 802"/>
                <a:gd name="T22" fmla="*/ 832 w 835"/>
                <a:gd name="T23" fmla="*/ 123 h 802"/>
                <a:gd name="T24" fmla="*/ 835 w 835"/>
                <a:gd name="T25" fmla="*/ 153 h 802"/>
                <a:gd name="T26" fmla="*/ 835 w 835"/>
                <a:gd name="T27" fmla="*/ 802 h 802"/>
                <a:gd name="T28" fmla="*/ 227 w 835"/>
                <a:gd name="T29" fmla="*/ 303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5" h="802">
                  <a:moveTo>
                    <a:pt x="227" y="303"/>
                  </a:moveTo>
                  <a:lnTo>
                    <a:pt x="0" y="117"/>
                  </a:lnTo>
                  <a:lnTo>
                    <a:pt x="0" y="0"/>
                  </a:lnTo>
                  <a:lnTo>
                    <a:pt x="683" y="2"/>
                  </a:lnTo>
                  <a:lnTo>
                    <a:pt x="683" y="2"/>
                  </a:lnTo>
                  <a:lnTo>
                    <a:pt x="713" y="5"/>
                  </a:lnTo>
                  <a:lnTo>
                    <a:pt x="742" y="13"/>
                  </a:lnTo>
                  <a:lnTo>
                    <a:pt x="768" y="27"/>
                  </a:lnTo>
                  <a:lnTo>
                    <a:pt x="790" y="46"/>
                  </a:lnTo>
                  <a:lnTo>
                    <a:pt x="809" y="69"/>
                  </a:lnTo>
                  <a:lnTo>
                    <a:pt x="822" y="94"/>
                  </a:lnTo>
                  <a:lnTo>
                    <a:pt x="832" y="123"/>
                  </a:lnTo>
                  <a:lnTo>
                    <a:pt x="835" y="153"/>
                  </a:lnTo>
                  <a:lnTo>
                    <a:pt x="835" y="802"/>
                  </a:lnTo>
                  <a:lnTo>
                    <a:pt x="227" y="303"/>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01" name="Freeform 9"/>
            <p:cNvSpPr>
              <a:spLocks/>
            </p:cNvSpPr>
            <p:nvPr/>
          </p:nvSpPr>
          <p:spPr bwMode="auto">
            <a:xfrm>
              <a:off x="2304" y="2976"/>
              <a:ext cx="333" cy="393"/>
            </a:xfrm>
            <a:custGeom>
              <a:avLst/>
              <a:gdLst>
                <a:gd name="T0" fmla="*/ 0 w 333"/>
                <a:gd name="T1" fmla="*/ 393 h 393"/>
                <a:gd name="T2" fmla="*/ 0 w 333"/>
                <a:gd name="T3" fmla="*/ 153 h 393"/>
                <a:gd name="T4" fmla="*/ 3 w 333"/>
                <a:gd name="T5" fmla="*/ 123 h 393"/>
                <a:gd name="T6" fmla="*/ 13 w 333"/>
                <a:gd name="T7" fmla="*/ 94 h 393"/>
                <a:gd name="T8" fmla="*/ 26 w 333"/>
                <a:gd name="T9" fmla="*/ 69 h 393"/>
                <a:gd name="T10" fmla="*/ 45 w 333"/>
                <a:gd name="T11" fmla="*/ 46 h 393"/>
                <a:gd name="T12" fmla="*/ 67 w 333"/>
                <a:gd name="T13" fmla="*/ 27 h 393"/>
                <a:gd name="T14" fmla="*/ 94 w 333"/>
                <a:gd name="T15" fmla="*/ 13 h 393"/>
                <a:gd name="T16" fmla="*/ 123 w 333"/>
                <a:gd name="T17" fmla="*/ 5 h 393"/>
                <a:gd name="T18" fmla="*/ 154 w 333"/>
                <a:gd name="T19" fmla="*/ 2 h 393"/>
                <a:gd name="T20" fmla="*/ 333 w 333"/>
                <a:gd name="T21" fmla="*/ 0 h 393"/>
                <a:gd name="T22" fmla="*/ 333 w 333"/>
                <a:gd name="T23" fmla="*/ 117 h 393"/>
                <a:gd name="T24" fmla="*/ 106 w 333"/>
                <a:gd name="T25" fmla="*/ 303 h 393"/>
                <a:gd name="T26" fmla="*/ 0 w 333"/>
                <a:gd name="T27" fmla="*/ 393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3" h="393">
                  <a:moveTo>
                    <a:pt x="0" y="393"/>
                  </a:moveTo>
                  <a:lnTo>
                    <a:pt x="0" y="153"/>
                  </a:lnTo>
                  <a:lnTo>
                    <a:pt x="3" y="123"/>
                  </a:lnTo>
                  <a:lnTo>
                    <a:pt x="13" y="94"/>
                  </a:lnTo>
                  <a:lnTo>
                    <a:pt x="26" y="69"/>
                  </a:lnTo>
                  <a:lnTo>
                    <a:pt x="45" y="46"/>
                  </a:lnTo>
                  <a:lnTo>
                    <a:pt x="67" y="27"/>
                  </a:lnTo>
                  <a:lnTo>
                    <a:pt x="94" y="13"/>
                  </a:lnTo>
                  <a:lnTo>
                    <a:pt x="123" y="5"/>
                  </a:lnTo>
                  <a:lnTo>
                    <a:pt x="154" y="2"/>
                  </a:lnTo>
                  <a:lnTo>
                    <a:pt x="333" y="0"/>
                  </a:lnTo>
                  <a:lnTo>
                    <a:pt x="333" y="117"/>
                  </a:lnTo>
                  <a:lnTo>
                    <a:pt x="106" y="303"/>
                  </a:lnTo>
                  <a:lnTo>
                    <a:pt x="0" y="393"/>
                  </a:lnTo>
                  <a:close/>
                </a:path>
              </a:pathLst>
            </a:custGeom>
            <a:solidFill>
              <a:srgbClr val="FFD14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02" name="Freeform 10"/>
            <p:cNvSpPr>
              <a:spLocks/>
            </p:cNvSpPr>
            <p:nvPr/>
          </p:nvSpPr>
          <p:spPr bwMode="auto">
            <a:xfrm>
              <a:off x="2304" y="2976"/>
              <a:ext cx="333" cy="393"/>
            </a:xfrm>
            <a:custGeom>
              <a:avLst/>
              <a:gdLst>
                <a:gd name="T0" fmla="*/ 0 w 333"/>
                <a:gd name="T1" fmla="*/ 393 h 393"/>
                <a:gd name="T2" fmla="*/ 0 w 333"/>
                <a:gd name="T3" fmla="*/ 153 h 393"/>
                <a:gd name="T4" fmla="*/ 0 w 333"/>
                <a:gd name="T5" fmla="*/ 153 h 393"/>
                <a:gd name="T6" fmla="*/ 3 w 333"/>
                <a:gd name="T7" fmla="*/ 123 h 393"/>
                <a:gd name="T8" fmla="*/ 13 w 333"/>
                <a:gd name="T9" fmla="*/ 94 h 393"/>
                <a:gd name="T10" fmla="*/ 26 w 333"/>
                <a:gd name="T11" fmla="*/ 69 h 393"/>
                <a:gd name="T12" fmla="*/ 45 w 333"/>
                <a:gd name="T13" fmla="*/ 46 h 393"/>
                <a:gd name="T14" fmla="*/ 67 w 333"/>
                <a:gd name="T15" fmla="*/ 27 h 393"/>
                <a:gd name="T16" fmla="*/ 94 w 333"/>
                <a:gd name="T17" fmla="*/ 13 h 393"/>
                <a:gd name="T18" fmla="*/ 123 w 333"/>
                <a:gd name="T19" fmla="*/ 5 h 393"/>
                <a:gd name="T20" fmla="*/ 154 w 333"/>
                <a:gd name="T21" fmla="*/ 2 h 393"/>
                <a:gd name="T22" fmla="*/ 333 w 333"/>
                <a:gd name="T23" fmla="*/ 0 h 393"/>
                <a:gd name="T24" fmla="*/ 333 w 333"/>
                <a:gd name="T25" fmla="*/ 117 h 393"/>
                <a:gd name="T26" fmla="*/ 106 w 333"/>
                <a:gd name="T27" fmla="*/ 303 h 393"/>
                <a:gd name="T28" fmla="*/ 0 w 333"/>
                <a:gd name="T29" fmla="*/ 393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393">
                  <a:moveTo>
                    <a:pt x="0" y="393"/>
                  </a:moveTo>
                  <a:lnTo>
                    <a:pt x="0" y="153"/>
                  </a:lnTo>
                  <a:lnTo>
                    <a:pt x="0" y="153"/>
                  </a:lnTo>
                  <a:lnTo>
                    <a:pt x="3" y="123"/>
                  </a:lnTo>
                  <a:lnTo>
                    <a:pt x="13" y="94"/>
                  </a:lnTo>
                  <a:lnTo>
                    <a:pt x="26" y="69"/>
                  </a:lnTo>
                  <a:lnTo>
                    <a:pt x="45" y="46"/>
                  </a:lnTo>
                  <a:lnTo>
                    <a:pt x="67" y="27"/>
                  </a:lnTo>
                  <a:lnTo>
                    <a:pt x="94" y="13"/>
                  </a:lnTo>
                  <a:lnTo>
                    <a:pt x="123" y="5"/>
                  </a:lnTo>
                  <a:lnTo>
                    <a:pt x="154" y="2"/>
                  </a:lnTo>
                  <a:lnTo>
                    <a:pt x="333" y="0"/>
                  </a:lnTo>
                  <a:lnTo>
                    <a:pt x="333" y="117"/>
                  </a:lnTo>
                  <a:lnTo>
                    <a:pt x="106" y="303"/>
                  </a:lnTo>
                  <a:lnTo>
                    <a:pt x="0" y="393"/>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03" name="Freeform 11"/>
            <p:cNvSpPr>
              <a:spLocks/>
            </p:cNvSpPr>
            <p:nvPr/>
          </p:nvSpPr>
          <p:spPr bwMode="auto">
            <a:xfrm>
              <a:off x="2410" y="2976"/>
              <a:ext cx="483" cy="303"/>
            </a:xfrm>
            <a:custGeom>
              <a:avLst/>
              <a:gdLst>
                <a:gd name="T0" fmla="*/ 0 w 483"/>
                <a:gd name="T1" fmla="*/ 303 h 303"/>
                <a:gd name="T2" fmla="*/ 227 w 483"/>
                <a:gd name="T3" fmla="*/ 117 h 303"/>
                <a:gd name="T4" fmla="*/ 227 w 483"/>
                <a:gd name="T5" fmla="*/ 0 h 303"/>
                <a:gd name="T6" fmla="*/ 256 w 483"/>
                <a:gd name="T7" fmla="*/ 0 h 303"/>
                <a:gd name="T8" fmla="*/ 256 w 483"/>
                <a:gd name="T9" fmla="*/ 117 h 303"/>
                <a:gd name="T10" fmla="*/ 483 w 483"/>
                <a:gd name="T11" fmla="*/ 303 h 303"/>
                <a:gd name="T12" fmla="*/ 0 w 483"/>
                <a:gd name="T13" fmla="*/ 303 h 303"/>
              </a:gdLst>
              <a:ahLst/>
              <a:cxnLst>
                <a:cxn ang="0">
                  <a:pos x="T0" y="T1"/>
                </a:cxn>
                <a:cxn ang="0">
                  <a:pos x="T2" y="T3"/>
                </a:cxn>
                <a:cxn ang="0">
                  <a:pos x="T4" y="T5"/>
                </a:cxn>
                <a:cxn ang="0">
                  <a:pos x="T6" y="T7"/>
                </a:cxn>
                <a:cxn ang="0">
                  <a:pos x="T8" y="T9"/>
                </a:cxn>
                <a:cxn ang="0">
                  <a:pos x="T10" y="T11"/>
                </a:cxn>
                <a:cxn ang="0">
                  <a:pos x="T12" y="T13"/>
                </a:cxn>
              </a:cxnLst>
              <a:rect l="0" t="0" r="r" b="b"/>
              <a:pathLst>
                <a:path w="483" h="303">
                  <a:moveTo>
                    <a:pt x="0" y="303"/>
                  </a:moveTo>
                  <a:lnTo>
                    <a:pt x="227" y="117"/>
                  </a:lnTo>
                  <a:lnTo>
                    <a:pt x="227" y="0"/>
                  </a:lnTo>
                  <a:lnTo>
                    <a:pt x="256" y="0"/>
                  </a:lnTo>
                  <a:lnTo>
                    <a:pt x="256" y="117"/>
                  </a:lnTo>
                  <a:lnTo>
                    <a:pt x="483" y="303"/>
                  </a:lnTo>
                  <a:lnTo>
                    <a:pt x="0" y="303"/>
                  </a:lnTo>
                  <a:close/>
                </a:path>
              </a:pathLst>
            </a:custGeom>
            <a:solidFill>
              <a:srgbClr val="00B29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04" name="Freeform 12"/>
            <p:cNvSpPr>
              <a:spLocks/>
            </p:cNvSpPr>
            <p:nvPr/>
          </p:nvSpPr>
          <p:spPr bwMode="auto">
            <a:xfrm>
              <a:off x="2410" y="2976"/>
              <a:ext cx="483" cy="303"/>
            </a:xfrm>
            <a:custGeom>
              <a:avLst/>
              <a:gdLst>
                <a:gd name="T0" fmla="*/ 0 w 483"/>
                <a:gd name="T1" fmla="*/ 303 h 303"/>
                <a:gd name="T2" fmla="*/ 227 w 483"/>
                <a:gd name="T3" fmla="*/ 117 h 303"/>
                <a:gd name="T4" fmla="*/ 227 w 483"/>
                <a:gd name="T5" fmla="*/ 0 h 303"/>
                <a:gd name="T6" fmla="*/ 256 w 483"/>
                <a:gd name="T7" fmla="*/ 0 h 303"/>
                <a:gd name="T8" fmla="*/ 256 w 483"/>
                <a:gd name="T9" fmla="*/ 117 h 303"/>
                <a:gd name="T10" fmla="*/ 483 w 483"/>
                <a:gd name="T11" fmla="*/ 303 h 303"/>
                <a:gd name="T12" fmla="*/ 0 w 483"/>
                <a:gd name="T13" fmla="*/ 303 h 303"/>
              </a:gdLst>
              <a:ahLst/>
              <a:cxnLst>
                <a:cxn ang="0">
                  <a:pos x="T0" y="T1"/>
                </a:cxn>
                <a:cxn ang="0">
                  <a:pos x="T2" y="T3"/>
                </a:cxn>
                <a:cxn ang="0">
                  <a:pos x="T4" y="T5"/>
                </a:cxn>
                <a:cxn ang="0">
                  <a:pos x="T6" y="T7"/>
                </a:cxn>
                <a:cxn ang="0">
                  <a:pos x="T8" y="T9"/>
                </a:cxn>
                <a:cxn ang="0">
                  <a:pos x="T10" y="T11"/>
                </a:cxn>
                <a:cxn ang="0">
                  <a:pos x="T12" y="T13"/>
                </a:cxn>
              </a:cxnLst>
              <a:rect l="0" t="0" r="r" b="b"/>
              <a:pathLst>
                <a:path w="483" h="303">
                  <a:moveTo>
                    <a:pt x="0" y="303"/>
                  </a:moveTo>
                  <a:lnTo>
                    <a:pt x="227" y="117"/>
                  </a:lnTo>
                  <a:lnTo>
                    <a:pt x="227" y="0"/>
                  </a:lnTo>
                  <a:lnTo>
                    <a:pt x="256" y="0"/>
                  </a:lnTo>
                  <a:lnTo>
                    <a:pt x="256" y="117"/>
                  </a:lnTo>
                  <a:lnTo>
                    <a:pt x="483" y="303"/>
                  </a:lnTo>
                  <a:lnTo>
                    <a:pt x="0" y="303"/>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05" name="Freeform 13"/>
            <p:cNvSpPr>
              <a:spLocks/>
            </p:cNvSpPr>
            <p:nvPr/>
          </p:nvSpPr>
          <p:spPr bwMode="auto">
            <a:xfrm>
              <a:off x="2563" y="3281"/>
              <a:ext cx="176" cy="88"/>
            </a:xfrm>
            <a:custGeom>
              <a:avLst/>
              <a:gdLst>
                <a:gd name="T0" fmla="*/ 0 w 176"/>
                <a:gd name="T1" fmla="*/ 0 h 88"/>
                <a:gd name="T2" fmla="*/ 2 w 176"/>
                <a:gd name="T3" fmla="*/ 18 h 88"/>
                <a:gd name="T4" fmla="*/ 7 w 176"/>
                <a:gd name="T5" fmla="*/ 33 h 88"/>
                <a:gd name="T6" fmla="*/ 15 w 176"/>
                <a:gd name="T7" fmla="*/ 49 h 88"/>
                <a:gd name="T8" fmla="*/ 26 w 176"/>
                <a:gd name="T9" fmla="*/ 62 h 88"/>
                <a:gd name="T10" fmla="*/ 39 w 176"/>
                <a:gd name="T11" fmla="*/ 73 h 88"/>
                <a:gd name="T12" fmla="*/ 55 w 176"/>
                <a:gd name="T13" fmla="*/ 81 h 88"/>
                <a:gd name="T14" fmla="*/ 71 w 176"/>
                <a:gd name="T15" fmla="*/ 86 h 88"/>
                <a:gd name="T16" fmla="*/ 88 w 176"/>
                <a:gd name="T17" fmla="*/ 88 h 88"/>
                <a:gd name="T18" fmla="*/ 106 w 176"/>
                <a:gd name="T19" fmla="*/ 86 h 88"/>
                <a:gd name="T20" fmla="*/ 122 w 176"/>
                <a:gd name="T21" fmla="*/ 81 h 88"/>
                <a:gd name="T22" fmla="*/ 138 w 176"/>
                <a:gd name="T23" fmla="*/ 73 h 88"/>
                <a:gd name="T24" fmla="*/ 151 w 176"/>
                <a:gd name="T25" fmla="*/ 62 h 88"/>
                <a:gd name="T26" fmla="*/ 162 w 176"/>
                <a:gd name="T27" fmla="*/ 49 h 88"/>
                <a:gd name="T28" fmla="*/ 170 w 176"/>
                <a:gd name="T29" fmla="*/ 33 h 88"/>
                <a:gd name="T30" fmla="*/ 175 w 176"/>
                <a:gd name="T31" fmla="*/ 18 h 88"/>
                <a:gd name="T32" fmla="*/ 176 w 176"/>
                <a:gd name="T33" fmla="*/ 0 h 88"/>
                <a:gd name="T34" fmla="*/ 0 w 176"/>
                <a:gd name="T3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6" h="88">
                  <a:moveTo>
                    <a:pt x="0" y="0"/>
                  </a:moveTo>
                  <a:lnTo>
                    <a:pt x="2" y="18"/>
                  </a:lnTo>
                  <a:lnTo>
                    <a:pt x="7" y="33"/>
                  </a:lnTo>
                  <a:lnTo>
                    <a:pt x="15" y="49"/>
                  </a:lnTo>
                  <a:lnTo>
                    <a:pt x="26" y="62"/>
                  </a:lnTo>
                  <a:lnTo>
                    <a:pt x="39" y="73"/>
                  </a:lnTo>
                  <a:lnTo>
                    <a:pt x="55" y="81"/>
                  </a:lnTo>
                  <a:lnTo>
                    <a:pt x="71" y="86"/>
                  </a:lnTo>
                  <a:lnTo>
                    <a:pt x="88" y="88"/>
                  </a:lnTo>
                  <a:lnTo>
                    <a:pt x="106" y="86"/>
                  </a:lnTo>
                  <a:lnTo>
                    <a:pt x="122" y="81"/>
                  </a:lnTo>
                  <a:lnTo>
                    <a:pt x="138" y="73"/>
                  </a:lnTo>
                  <a:lnTo>
                    <a:pt x="151" y="62"/>
                  </a:lnTo>
                  <a:lnTo>
                    <a:pt x="162" y="49"/>
                  </a:lnTo>
                  <a:lnTo>
                    <a:pt x="170" y="33"/>
                  </a:lnTo>
                  <a:lnTo>
                    <a:pt x="175" y="18"/>
                  </a:lnTo>
                  <a:lnTo>
                    <a:pt x="176" y="0"/>
                  </a:lnTo>
                  <a:lnTo>
                    <a:pt x="0" y="0"/>
                  </a:lnTo>
                  <a:close/>
                </a:path>
              </a:pathLst>
            </a:custGeom>
            <a:solidFill>
              <a:srgbClr val="FFF9C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06" name="Freeform 14"/>
            <p:cNvSpPr>
              <a:spLocks/>
            </p:cNvSpPr>
            <p:nvPr/>
          </p:nvSpPr>
          <p:spPr bwMode="auto">
            <a:xfrm>
              <a:off x="2563" y="3281"/>
              <a:ext cx="176" cy="88"/>
            </a:xfrm>
            <a:custGeom>
              <a:avLst/>
              <a:gdLst>
                <a:gd name="T0" fmla="*/ 0 w 176"/>
                <a:gd name="T1" fmla="*/ 0 h 88"/>
                <a:gd name="T2" fmla="*/ 0 w 176"/>
                <a:gd name="T3" fmla="*/ 0 h 88"/>
                <a:gd name="T4" fmla="*/ 2 w 176"/>
                <a:gd name="T5" fmla="*/ 18 h 88"/>
                <a:gd name="T6" fmla="*/ 7 w 176"/>
                <a:gd name="T7" fmla="*/ 33 h 88"/>
                <a:gd name="T8" fmla="*/ 15 w 176"/>
                <a:gd name="T9" fmla="*/ 49 h 88"/>
                <a:gd name="T10" fmla="*/ 26 w 176"/>
                <a:gd name="T11" fmla="*/ 62 h 88"/>
                <a:gd name="T12" fmla="*/ 39 w 176"/>
                <a:gd name="T13" fmla="*/ 73 h 88"/>
                <a:gd name="T14" fmla="*/ 55 w 176"/>
                <a:gd name="T15" fmla="*/ 81 h 88"/>
                <a:gd name="T16" fmla="*/ 71 w 176"/>
                <a:gd name="T17" fmla="*/ 86 h 88"/>
                <a:gd name="T18" fmla="*/ 88 w 176"/>
                <a:gd name="T19" fmla="*/ 88 h 88"/>
                <a:gd name="T20" fmla="*/ 88 w 176"/>
                <a:gd name="T21" fmla="*/ 88 h 88"/>
                <a:gd name="T22" fmla="*/ 106 w 176"/>
                <a:gd name="T23" fmla="*/ 86 h 88"/>
                <a:gd name="T24" fmla="*/ 122 w 176"/>
                <a:gd name="T25" fmla="*/ 81 h 88"/>
                <a:gd name="T26" fmla="*/ 138 w 176"/>
                <a:gd name="T27" fmla="*/ 73 h 88"/>
                <a:gd name="T28" fmla="*/ 151 w 176"/>
                <a:gd name="T29" fmla="*/ 62 h 88"/>
                <a:gd name="T30" fmla="*/ 162 w 176"/>
                <a:gd name="T31" fmla="*/ 49 h 88"/>
                <a:gd name="T32" fmla="*/ 170 w 176"/>
                <a:gd name="T33" fmla="*/ 33 h 88"/>
                <a:gd name="T34" fmla="*/ 175 w 176"/>
                <a:gd name="T35" fmla="*/ 18 h 88"/>
                <a:gd name="T36" fmla="*/ 176 w 176"/>
                <a:gd name="T37" fmla="*/ 0 h 88"/>
                <a:gd name="T38" fmla="*/ 0 w 176"/>
                <a:gd name="T3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88">
                  <a:moveTo>
                    <a:pt x="0" y="0"/>
                  </a:moveTo>
                  <a:lnTo>
                    <a:pt x="0" y="0"/>
                  </a:lnTo>
                  <a:lnTo>
                    <a:pt x="2" y="18"/>
                  </a:lnTo>
                  <a:lnTo>
                    <a:pt x="7" y="33"/>
                  </a:lnTo>
                  <a:lnTo>
                    <a:pt x="15" y="49"/>
                  </a:lnTo>
                  <a:lnTo>
                    <a:pt x="26" y="62"/>
                  </a:lnTo>
                  <a:lnTo>
                    <a:pt x="39" y="73"/>
                  </a:lnTo>
                  <a:lnTo>
                    <a:pt x="55" y="81"/>
                  </a:lnTo>
                  <a:lnTo>
                    <a:pt x="71" y="86"/>
                  </a:lnTo>
                  <a:lnTo>
                    <a:pt x="88" y="88"/>
                  </a:lnTo>
                  <a:lnTo>
                    <a:pt x="88" y="88"/>
                  </a:lnTo>
                  <a:lnTo>
                    <a:pt x="106" y="86"/>
                  </a:lnTo>
                  <a:lnTo>
                    <a:pt x="122" y="81"/>
                  </a:lnTo>
                  <a:lnTo>
                    <a:pt x="138" y="73"/>
                  </a:lnTo>
                  <a:lnTo>
                    <a:pt x="151" y="62"/>
                  </a:lnTo>
                  <a:lnTo>
                    <a:pt x="162" y="49"/>
                  </a:lnTo>
                  <a:lnTo>
                    <a:pt x="170" y="33"/>
                  </a:lnTo>
                  <a:lnTo>
                    <a:pt x="175" y="18"/>
                  </a:lnTo>
                  <a:lnTo>
                    <a:pt x="176" y="0"/>
                  </a:lnTo>
                  <a:lnTo>
                    <a:pt x="0" y="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07" name="Freeform 15"/>
            <p:cNvSpPr>
              <a:spLocks/>
            </p:cNvSpPr>
            <p:nvPr/>
          </p:nvSpPr>
          <p:spPr bwMode="auto">
            <a:xfrm>
              <a:off x="2304" y="3407"/>
              <a:ext cx="978" cy="762"/>
            </a:xfrm>
            <a:custGeom>
              <a:avLst/>
              <a:gdLst>
                <a:gd name="T0" fmla="*/ 686 w 978"/>
                <a:gd name="T1" fmla="*/ 762 h 762"/>
                <a:gd name="T2" fmla="*/ 154 w 978"/>
                <a:gd name="T3" fmla="*/ 762 h 762"/>
                <a:gd name="T4" fmla="*/ 123 w 978"/>
                <a:gd name="T5" fmla="*/ 759 h 762"/>
                <a:gd name="T6" fmla="*/ 94 w 978"/>
                <a:gd name="T7" fmla="*/ 749 h 762"/>
                <a:gd name="T8" fmla="*/ 67 w 978"/>
                <a:gd name="T9" fmla="*/ 736 h 762"/>
                <a:gd name="T10" fmla="*/ 45 w 978"/>
                <a:gd name="T11" fmla="*/ 717 h 762"/>
                <a:gd name="T12" fmla="*/ 26 w 978"/>
                <a:gd name="T13" fmla="*/ 695 h 762"/>
                <a:gd name="T14" fmla="*/ 13 w 978"/>
                <a:gd name="T15" fmla="*/ 669 h 762"/>
                <a:gd name="T16" fmla="*/ 3 w 978"/>
                <a:gd name="T17" fmla="*/ 640 h 762"/>
                <a:gd name="T18" fmla="*/ 0 w 978"/>
                <a:gd name="T19" fmla="*/ 610 h 762"/>
                <a:gd name="T20" fmla="*/ 0 w 978"/>
                <a:gd name="T21" fmla="*/ 145 h 762"/>
                <a:gd name="T22" fmla="*/ 514 w 978"/>
                <a:gd name="T23" fmla="*/ 0 h 762"/>
                <a:gd name="T24" fmla="*/ 978 w 978"/>
                <a:gd name="T25" fmla="*/ 264 h 762"/>
                <a:gd name="T26" fmla="*/ 686 w 978"/>
                <a:gd name="T27" fmla="*/ 762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8" h="762">
                  <a:moveTo>
                    <a:pt x="686" y="762"/>
                  </a:moveTo>
                  <a:lnTo>
                    <a:pt x="154" y="762"/>
                  </a:lnTo>
                  <a:lnTo>
                    <a:pt x="123" y="759"/>
                  </a:lnTo>
                  <a:lnTo>
                    <a:pt x="94" y="749"/>
                  </a:lnTo>
                  <a:lnTo>
                    <a:pt x="67" y="736"/>
                  </a:lnTo>
                  <a:lnTo>
                    <a:pt x="45" y="717"/>
                  </a:lnTo>
                  <a:lnTo>
                    <a:pt x="26" y="695"/>
                  </a:lnTo>
                  <a:lnTo>
                    <a:pt x="13" y="669"/>
                  </a:lnTo>
                  <a:lnTo>
                    <a:pt x="3" y="640"/>
                  </a:lnTo>
                  <a:lnTo>
                    <a:pt x="0" y="610"/>
                  </a:lnTo>
                  <a:lnTo>
                    <a:pt x="0" y="145"/>
                  </a:lnTo>
                  <a:lnTo>
                    <a:pt x="514" y="0"/>
                  </a:lnTo>
                  <a:lnTo>
                    <a:pt x="978" y="264"/>
                  </a:lnTo>
                  <a:lnTo>
                    <a:pt x="686" y="762"/>
                  </a:lnTo>
                  <a:close/>
                </a:path>
              </a:pathLst>
            </a:custGeom>
            <a:solidFill>
              <a:srgbClr val="9BE8A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08" name="Freeform 16"/>
            <p:cNvSpPr>
              <a:spLocks/>
            </p:cNvSpPr>
            <p:nvPr/>
          </p:nvSpPr>
          <p:spPr bwMode="auto">
            <a:xfrm>
              <a:off x="2304" y="3407"/>
              <a:ext cx="978" cy="762"/>
            </a:xfrm>
            <a:custGeom>
              <a:avLst/>
              <a:gdLst>
                <a:gd name="T0" fmla="*/ 686 w 978"/>
                <a:gd name="T1" fmla="*/ 762 h 762"/>
                <a:gd name="T2" fmla="*/ 154 w 978"/>
                <a:gd name="T3" fmla="*/ 762 h 762"/>
                <a:gd name="T4" fmla="*/ 154 w 978"/>
                <a:gd name="T5" fmla="*/ 762 h 762"/>
                <a:gd name="T6" fmla="*/ 123 w 978"/>
                <a:gd name="T7" fmla="*/ 759 h 762"/>
                <a:gd name="T8" fmla="*/ 94 w 978"/>
                <a:gd name="T9" fmla="*/ 749 h 762"/>
                <a:gd name="T10" fmla="*/ 67 w 978"/>
                <a:gd name="T11" fmla="*/ 736 h 762"/>
                <a:gd name="T12" fmla="*/ 45 w 978"/>
                <a:gd name="T13" fmla="*/ 717 h 762"/>
                <a:gd name="T14" fmla="*/ 26 w 978"/>
                <a:gd name="T15" fmla="*/ 695 h 762"/>
                <a:gd name="T16" fmla="*/ 13 w 978"/>
                <a:gd name="T17" fmla="*/ 669 h 762"/>
                <a:gd name="T18" fmla="*/ 3 w 978"/>
                <a:gd name="T19" fmla="*/ 640 h 762"/>
                <a:gd name="T20" fmla="*/ 0 w 978"/>
                <a:gd name="T21" fmla="*/ 610 h 762"/>
                <a:gd name="T22" fmla="*/ 0 w 978"/>
                <a:gd name="T23" fmla="*/ 145 h 762"/>
                <a:gd name="T24" fmla="*/ 514 w 978"/>
                <a:gd name="T25" fmla="*/ 0 h 762"/>
                <a:gd name="T26" fmla="*/ 978 w 978"/>
                <a:gd name="T27" fmla="*/ 264 h 762"/>
                <a:gd name="T28" fmla="*/ 686 w 978"/>
                <a:gd name="T29" fmla="*/ 762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8" h="762">
                  <a:moveTo>
                    <a:pt x="686" y="762"/>
                  </a:moveTo>
                  <a:lnTo>
                    <a:pt x="154" y="762"/>
                  </a:lnTo>
                  <a:lnTo>
                    <a:pt x="154" y="762"/>
                  </a:lnTo>
                  <a:lnTo>
                    <a:pt x="123" y="759"/>
                  </a:lnTo>
                  <a:lnTo>
                    <a:pt x="94" y="749"/>
                  </a:lnTo>
                  <a:lnTo>
                    <a:pt x="67" y="736"/>
                  </a:lnTo>
                  <a:lnTo>
                    <a:pt x="45" y="717"/>
                  </a:lnTo>
                  <a:lnTo>
                    <a:pt x="26" y="695"/>
                  </a:lnTo>
                  <a:lnTo>
                    <a:pt x="13" y="669"/>
                  </a:lnTo>
                  <a:lnTo>
                    <a:pt x="3" y="640"/>
                  </a:lnTo>
                  <a:lnTo>
                    <a:pt x="0" y="610"/>
                  </a:lnTo>
                  <a:lnTo>
                    <a:pt x="0" y="145"/>
                  </a:lnTo>
                  <a:lnTo>
                    <a:pt x="514" y="0"/>
                  </a:lnTo>
                  <a:lnTo>
                    <a:pt x="978" y="264"/>
                  </a:lnTo>
                  <a:lnTo>
                    <a:pt x="686" y="762"/>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09" name="Freeform 17"/>
            <p:cNvSpPr>
              <a:spLocks/>
            </p:cNvSpPr>
            <p:nvPr/>
          </p:nvSpPr>
          <p:spPr bwMode="auto">
            <a:xfrm>
              <a:off x="3341" y="4017"/>
              <a:ext cx="168" cy="160"/>
            </a:xfrm>
            <a:custGeom>
              <a:avLst/>
              <a:gdLst>
                <a:gd name="T0" fmla="*/ 6 w 168"/>
                <a:gd name="T1" fmla="*/ 160 h 160"/>
                <a:gd name="T2" fmla="*/ 6 w 168"/>
                <a:gd name="T3" fmla="*/ 160 h 160"/>
                <a:gd name="T4" fmla="*/ 38 w 168"/>
                <a:gd name="T5" fmla="*/ 155 h 160"/>
                <a:gd name="T6" fmla="*/ 67 w 168"/>
                <a:gd name="T7" fmla="*/ 145 h 160"/>
                <a:gd name="T8" fmla="*/ 96 w 168"/>
                <a:gd name="T9" fmla="*/ 133 h 160"/>
                <a:gd name="T10" fmla="*/ 120 w 168"/>
                <a:gd name="T11" fmla="*/ 112 h 160"/>
                <a:gd name="T12" fmla="*/ 141 w 168"/>
                <a:gd name="T13" fmla="*/ 88 h 160"/>
                <a:gd name="T14" fmla="*/ 153 w 168"/>
                <a:gd name="T15" fmla="*/ 61 h 160"/>
                <a:gd name="T16" fmla="*/ 163 w 168"/>
                <a:gd name="T17" fmla="*/ 32 h 160"/>
                <a:gd name="T18" fmla="*/ 168 w 168"/>
                <a:gd name="T19" fmla="*/ 0 h 160"/>
                <a:gd name="T20" fmla="*/ 152 w 168"/>
                <a:gd name="T21" fmla="*/ 0 h 160"/>
                <a:gd name="T22" fmla="*/ 150 w 168"/>
                <a:gd name="T23" fmla="*/ 29 h 160"/>
                <a:gd name="T24" fmla="*/ 141 w 168"/>
                <a:gd name="T25" fmla="*/ 58 h 160"/>
                <a:gd name="T26" fmla="*/ 128 w 168"/>
                <a:gd name="T27" fmla="*/ 81 h 160"/>
                <a:gd name="T28" fmla="*/ 110 w 168"/>
                <a:gd name="T29" fmla="*/ 102 h 160"/>
                <a:gd name="T30" fmla="*/ 89 w 168"/>
                <a:gd name="T31" fmla="*/ 120 h 160"/>
                <a:gd name="T32" fmla="*/ 64 w 168"/>
                <a:gd name="T33" fmla="*/ 133 h 160"/>
                <a:gd name="T34" fmla="*/ 35 w 168"/>
                <a:gd name="T35" fmla="*/ 142 h 160"/>
                <a:gd name="T36" fmla="*/ 6 w 168"/>
                <a:gd name="T37" fmla="*/ 144 h 160"/>
                <a:gd name="T38" fmla="*/ 6 w 168"/>
                <a:gd name="T39" fmla="*/ 144 h 160"/>
                <a:gd name="T40" fmla="*/ 6 w 168"/>
                <a:gd name="T41" fmla="*/ 144 h 160"/>
                <a:gd name="T42" fmla="*/ 1 w 168"/>
                <a:gd name="T43" fmla="*/ 147 h 160"/>
                <a:gd name="T44" fmla="*/ 0 w 168"/>
                <a:gd name="T45" fmla="*/ 152 h 160"/>
                <a:gd name="T46" fmla="*/ 1 w 168"/>
                <a:gd name="T47" fmla="*/ 156 h 160"/>
                <a:gd name="T48" fmla="*/ 6 w 168"/>
                <a:gd name="T49"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8" h="160">
                  <a:moveTo>
                    <a:pt x="6" y="160"/>
                  </a:moveTo>
                  <a:lnTo>
                    <a:pt x="6" y="160"/>
                  </a:lnTo>
                  <a:lnTo>
                    <a:pt x="38" y="155"/>
                  </a:lnTo>
                  <a:lnTo>
                    <a:pt x="67" y="145"/>
                  </a:lnTo>
                  <a:lnTo>
                    <a:pt x="96" y="133"/>
                  </a:lnTo>
                  <a:lnTo>
                    <a:pt x="120" y="112"/>
                  </a:lnTo>
                  <a:lnTo>
                    <a:pt x="141" y="88"/>
                  </a:lnTo>
                  <a:lnTo>
                    <a:pt x="153" y="61"/>
                  </a:lnTo>
                  <a:lnTo>
                    <a:pt x="163" y="32"/>
                  </a:lnTo>
                  <a:lnTo>
                    <a:pt x="168" y="0"/>
                  </a:lnTo>
                  <a:lnTo>
                    <a:pt x="152" y="0"/>
                  </a:lnTo>
                  <a:lnTo>
                    <a:pt x="150" y="29"/>
                  </a:lnTo>
                  <a:lnTo>
                    <a:pt x="141" y="58"/>
                  </a:lnTo>
                  <a:lnTo>
                    <a:pt x="128" y="81"/>
                  </a:lnTo>
                  <a:lnTo>
                    <a:pt x="110" y="102"/>
                  </a:lnTo>
                  <a:lnTo>
                    <a:pt x="89" y="120"/>
                  </a:lnTo>
                  <a:lnTo>
                    <a:pt x="64" y="133"/>
                  </a:lnTo>
                  <a:lnTo>
                    <a:pt x="35" y="142"/>
                  </a:lnTo>
                  <a:lnTo>
                    <a:pt x="6" y="144"/>
                  </a:lnTo>
                  <a:lnTo>
                    <a:pt x="6" y="144"/>
                  </a:lnTo>
                  <a:lnTo>
                    <a:pt x="6" y="144"/>
                  </a:lnTo>
                  <a:lnTo>
                    <a:pt x="1" y="147"/>
                  </a:lnTo>
                  <a:lnTo>
                    <a:pt x="0" y="152"/>
                  </a:lnTo>
                  <a:lnTo>
                    <a:pt x="1" y="156"/>
                  </a:lnTo>
                  <a:lnTo>
                    <a:pt x="6" y="16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10" name="Freeform 18"/>
            <p:cNvSpPr>
              <a:spLocks/>
            </p:cNvSpPr>
            <p:nvPr/>
          </p:nvSpPr>
          <p:spPr bwMode="auto">
            <a:xfrm>
              <a:off x="2451" y="4161"/>
              <a:ext cx="896" cy="16"/>
            </a:xfrm>
            <a:custGeom>
              <a:avLst/>
              <a:gdLst>
                <a:gd name="T0" fmla="*/ 7 w 896"/>
                <a:gd name="T1" fmla="*/ 16 h 16"/>
                <a:gd name="T2" fmla="*/ 7 w 896"/>
                <a:gd name="T3" fmla="*/ 16 h 16"/>
                <a:gd name="T4" fmla="*/ 896 w 896"/>
                <a:gd name="T5" fmla="*/ 16 h 16"/>
                <a:gd name="T6" fmla="*/ 896 w 896"/>
                <a:gd name="T7" fmla="*/ 0 h 16"/>
                <a:gd name="T8" fmla="*/ 7 w 896"/>
                <a:gd name="T9" fmla="*/ 0 h 16"/>
                <a:gd name="T10" fmla="*/ 7 w 896"/>
                <a:gd name="T11" fmla="*/ 0 h 16"/>
                <a:gd name="T12" fmla="*/ 7 w 896"/>
                <a:gd name="T13" fmla="*/ 0 h 16"/>
                <a:gd name="T14" fmla="*/ 2 w 896"/>
                <a:gd name="T15" fmla="*/ 3 h 16"/>
                <a:gd name="T16" fmla="*/ 0 w 896"/>
                <a:gd name="T17" fmla="*/ 8 h 16"/>
                <a:gd name="T18" fmla="*/ 2 w 896"/>
                <a:gd name="T19" fmla="*/ 12 h 16"/>
                <a:gd name="T20" fmla="*/ 7 w 896"/>
                <a:gd name="T2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6" h="16">
                  <a:moveTo>
                    <a:pt x="7" y="16"/>
                  </a:moveTo>
                  <a:lnTo>
                    <a:pt x="7" y="16"/>
                  </a:lnTo>
                  <a:lnTo>
                    <a:pt x="896" y="16"/>
                  </a:lnTo>
                  <a:lnTo>
                    <a:pt x="896" y="0"/>
                  </a:lnTo>
                  <a:lnTo>
                    <a:pt x="7" y="0"/>
                  </a:lnTo>
                  <a:lnTo>
                    <a:pt x="7" y="0"/>
                  </a:lnTo>
                  <a:lnTo>
                    <a:pt x="7" y="0"/>
                  </a:lnTo>
                  <a:lnTo>
                    <a:pt x="2" y="3"/>
                  </a:lnTo>
                  <a:lnTo>
                    <a:pt x="0" y="8"/>
                  </a:lnTo>
                  <a:lnTo>
                    <a:pt x="2" y="12"/>
                  </a:lnTo>
                  <a:lnTo>
                    <a:pt x="7" y="16"/>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11" name="Freeform 19"/>
            <p:cNvSpPr>
              <a:spLocks/>
            </p:cNvSpPr>
            <p:nvPr/>
          </p:nvSpPr>
          <p:spPr bwMode="auto">
            <a:xfrm>
              <a:off x="2296" y="4009"/>
              <a:ext cx="162" cy="168"/>
            </a:xfrm>
            <a:custGeom>
              <a:avLst/>
              <a:gdLst>
                <a:gd name="T0" fmla="*/ 0 w 162"/>
                <a:gd name="T1" fmla="*/ 8 h 168"/>
                <a:gd name="T2" fmla="*/ 0 w 162"/>
                <a:gd name="T3" fmla="*/ 8 h 168"/>
                <a:gd name="T4" fmla="*/ 5 w 162"/>
                <a:gd name="T5" fmla="*/ 40 h 168"/>
                <a:gd name="T6" fmla="*/ 14 w 162"/>
                <a:gd name="T7" fmla="*/ 69 h 168"/>
                <a:gd name="T8" fmla="*/ 27 w 162"/>
                <a:gd name="T9" fmla="*/ 96 h 168"/>
                <a:gd name="T10" fmla="*/ 48 w 162"/>
                <a:gd name="T11" fmla="*/ 120 h 168"/>
                <a:gd name="T12" fmla="*/ 72 w 162"/>
                <a:gd name="T13" fmla="*/ 141 h 168"/>
                <a:gd name="T14" fmla="*/ 101 w 162"/>
                <a:gd name="T15" fmla="*/ 153 h 168"/>
                <a:gd name="T16" fmla="*/ 130 w 162"/>
                <a:gd name="T17" fmla="*/ 163 h 168"/>
                <a:gd name="T18" fmla="*/ 162 w 162"/>
                <a:gd name="T19" fmla="*/ 168 h 168"/>
                <a:gd name="T20" fmla="*/ 162 w 162"/>
                <a:gd name="T21" fmla="*/ 152 h 168"/>
                <a:gd name="T22" fmla="*/ 133 w 162"/>
                <a:gd name="T23" fmla="*/ 150 h 168"/>
                <a:gd name="T24" fmla="*/ 104 w 162"/>
                <a:gd name="T25" fmla="*/ 141 h 168"/>
                <a:gd name="T26" fmla="*/ 78 w 162"/>
                <a:gd name="T27" fmla="*/ 128 h 168"/>
                <a:gd name="T28" fmla="*/ 58 w 162"/>
                <a:gd name="T29" fmla="*/ 110 h 168"/>
                <a:gd name="T30" fmla="*/ 40 w 162"/>
                <a:gd name="T31" fmla="*/ 89 h 168"/>
                <a:gd name="T32" fmla="*/ 27 w 162"/>
                <a:gd name="T33" fmla="*/ 66 h 168"/>
                <a:gd name="T34" fmla="*/ 18 w 162"/>
                <a:gd name="T35" fmla="*/ 37 h 168"/>
                <a:gd name="T36" fmla="*/ 16 w 162"/>
                <a:gd name="T37" fmla="*/ 8 h 168"/>
                <a:gd name="T38" fmla="*/ 16 w 162"/>
                <a:gd name="T39" fmla="*/ 8 h 168"/>
                <a:gd name="T40" fmla="*/ 16 w 162"/>
                <a:gd name="T41" fmla="*/ 8 h 168"/>
                <a:gd name="T42" fmla="*/ 13 w 162"/>
                <a:gd name="T43" fmla="*/ 3 h 168"/>
                <a:gd name="T44" fmla="*/ 8 w 162"/>
                <a:gd name="T45" fmla="*/ 0 h 168"/>
                <a:gd name="T46" fmla="*/ 3 w 162"/>
                <a:gd name="T47" fmla="*/ 3 h 168"/>
                <a:gd name="T48" fmla="*/ 0 w 162"/>
                <a:gd name="T49" fmla="*/ 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2" h="168">
                  <a:moveTo>
                    <a:pt x="0" y="8"/>
                  </a:moveTo>
                  <a:lnTo>
                    <a:pt x="0" y="8"/>
                  </a:lnTo>
                  <a:lnTo>
                    <a:pt x="5" y="40"/>
                  </a:lnTo>
                  <a:lnTo>
                    <a:pt x="14" y="69"/>
                  </a:lnTo>
                  <a:lnTo>
                    <a:pt x="27" y="96"/>
                  </a:lnTo>
                  <a:lnTo>
                    <a:pt x="48" y="120"/>
                  </a:lnTo>
                  <a:lnTo>
                    <a:pt x="72" y="141"/>
                  </a:lnTo>
                  <a:lnTo>
                    <a:pt x="101" y="153"/>
                  </a:lnTo>
                  <a:lnTo>
                    <a:pt x="130" y="163"/>
                  </a:lnTo>
                  <a:lnTo>
                    <a:pt x="162" y="168"/>
                  </a:lnTo>
                  <a:lnTo>
                    <a:pt x="162" y="152"/>
                  </a:lnTo>
                  <a:lnTo>
                    <a:pt x="133" y="150"/>
                  </a:lnTo>
                  <a:lnTo>
                    <a:pt x="104" y="141"/>
                  </a:lnTo>
                  <a:lnTo>
                    <a:pt x="78" y="128"/>
                  </a:lnTo>
                  <a:lnTo>
                    <a:pt x="58" y="110"/>
                  </a:lnTo>
                  <a:lnTo>
                    <a:pt x="40" y="89"/>
                  </a:lnTo>
                  <a:lnTo>
                    <a:pt x="27" y="66"/>
                  </a:lnTo>
                  <a:lnTo>
                    <a:pt x="18" y="37"/>
                  </a:lnTo>
                  <a:lnTo>
                    <a:pt x="16" y="8"/>
                  </a:lnTo>
                  <a:lnTo>
                    <a:pt x="16" y="8"/>
                  </a:lnTo>
                  <a:lnTo>
                    <a:pt x="16" y="8"/>
                  </a:lnTo>
                  <a:lnTo>
                    <a:pt x="13" y="3"/>
                  </a:lnTo>
                  <a:lnTo>
                    <a:pt x="8" y="0"/>
                  </a:lnTo>
                  <a:lnTo>
                    <a:pt x="3" y="3"/>
                  </a:lnTo>
                  <a:lnTo>
                    <a:pt x="0" y="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12" name="Freeform 20"/>
            <p:cNvSpPr>
              <a:spLocks/>
            </p:cNvSpPr>
            <p:nvPr/>
          </p:nvSpPr>
          <p:spPr bwMode="auto">
            <a:xfrm>
              <a:off x="2296" y="3121"/>
              <a:ext cx="16" cy="896"/>
            </a:xfrm>
            <a:custGeom>
              <a:avLst/>
              <a:gdLst>
                <a:gd name="T0" fmla="*/ 0 w 16"/>
                <a:gd name="T1" fmla="*/ 8 h 896"/>
                <a:gd name="T2" fmla="*/ 0 w 16"/>
                <a:gd name="T3" fmla="*/ 8 h 896"/>
                <a:gd name="T4" fmla="*/ 0 w 16"/>
                <a:gd name="T5" fmla="*/ 896 h 896"/>
                <a:gd name="T6" fmla="*/ 16 w 16"/>
                <a:gd name="T7" fmla="*/ 896 h 896"/>
                <a:gd name="T8" fmla="*/ 16 w 16"/>
                <a:gd name="T9" fmla="*/ 8 h 896"/>
                <a:gd name="T10" fmla="*/ 16 w 16"/>
                <a:gd name="T11" fmla="*/ 8 h 896"/>
                <a:gd name="T12" fmla="*/ 16 w 16"/>
                <a:gd name="T13" fmla="*/ 8 h 896"/>
                <a:gd name="T14" fmla="*/ 13 w 16"/>
                <a:gd name="T15" fmla="*/ 3 h 896"/>
                <a:gd name="T16" fmla="*/ 8 w 16"/>
                <a:gd name="T17" fmla="*/ 0 h 896"/>
                <a:gd name="T18" fmla="*/ 3 w 16"/>
                <a:gd name="T19" fmla="*/ 3 h 896"/>
                <a:gd name="T20" fmla="*/ 0 w 16"/>
                <a:gd name="T21" fmla="*/ 8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96">
                  <a:moveTo>
                    <a:pt x="0" y="8"/>
                  </a:moveTo>
                  <a:lnTo>
                    <a:pt x="0" y="8"/>
                  </a:lnTo>
                  <a:lnTo>
                    <a:pt x="0" y="896"/>
                  </a:lnTo>
                  <a:lnTo>
                    <a:pt x="16" y="896"/>
                  </a:lnTo>
                  <a:lnTo>
                    <a:pt x="16" y="8"/>
                  </a:lnTo>
                  <a:lnTo>
                    <a:pt x="16" y="8"/>
                  </a:lnTo>
                  <a:lnTo>
                    <a:pt x="16" y="8"/>
                  </a:lnTo>
                  <a:lnTo>
                    <a:pt x="13" y="3"/>
                  </a:lnTo>
                  <a:lnTo>
                    <a:pt x="8" y="0"/>
                  </a:lnTo>
                  <a:lnTo>
                    <a:pt x="3" y="3"/>
                  </a:lnTo>
                  <a:lnTo>
                    <a:pt x="0" y="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13" name="Freeform 21"/>
            <p:cNvSpPr>
              <a:spLocks/>
            </p:cNvSpPr>
            <p:nvPr/>
          </p:nvSpPr>
          <p:spPr bwMode="auto">
            <a:xfrm>
              <a:off x="2296" y="2970"/>
              <a:ext cx="170" cy="159"/>
            </a:xfrm>
            <a:custGeom>
              <a:avLst/>
              <a:gdLst>
                <a:gd name="T0" fmla="*/ 162 w 170"/>
                <a:gd name="T1" fmla="*/ 0 h 159"/>
                <a:gd name="T2" fmla="*/ 162 w 170"/>
                <a:gd name="T3" fmla="*/ 0 h 159"/>
                <a:gd name="T4" fmla="*/ 131 w 170"/>
                <a:gd name="T5" fmla="*/ 4 h 159"/>
                <a:gd name="T6" fmla="*/ 101 w 170"/>
                <a:gd name="T7" fmla="*/ 12 h 159"/>
                <a:gd name="T8" fmla="*/ 72 w 170"/>
                <a:gd name="T9" fmla="*/ 27 h 159"/>
                <a:gd name="T10" fmla="*/ 48 w 170"/>
                <a:gd name="T11" fmla="*/ 48 h 159"/>
                <a:gd name="T12" fmla="*/ 27 w 170"/>
                <a:gd name="T13" fmla="*/ 71 h 159"/>
                <a:gd name="T14" fmla="*/ 14 w 170"/>
                <a:gd name="T15" fmla="*/ 99 h 159"/>
                <a:gd name="T16" fmla="*/ 5 w 170"/>
                <a:gd name="T17" fmla="*/ 127 h 159"/>
                <a:gd name="T18" fmla="*/ 0 w 170"/>
                <a:gd name="T19" fmla="*/ 159 h 159"/>
                <a:gd name="T20" fmla="*/ 16 w 170"/>
                <a:gd name="T21" fmla="*/ 159 h 159"/>
                <a:gd name="T22" fmla="*/ 18 w 170"/>
                <a:gd name="T23" fmla="*/ 131 h 159"/>
                <a:gd name="T24" fmla="*/ 27 w 170"/>
                <a:gd name="T25" fmla="*/ 102 h 159"/>
                <a:gd name="T26" fmla="*/ 40 w 170"/>
                <a:gd name="T27" fmla="*/ 78 h 159"/>
                <a:gd name="T28" fmla="*/ 58 w 170"/>
                <a:gd name="T29" fmla="*/ 57 h 159"/>
                <a:gd name="T30" fmla="*/ 78 w 170"/>
                <a:gd name="T31" fmla="*/ 40 h 159"/>
                <a:gd name="T32" fmla="*/ 104 w 170"/>
                <a:gd name="T33" fmla="*/ 25 h 159"/>
                <a:gd name="T34" fmla="*/ 131 w 170"/>
                <a:gd name="T35" fmla="*/ 17 h 159"/>
                <a:gd name="T36" fmla="*/ 162 w 170"/>
                <a:gd name="T37" fmla="*/ 16 h 159"/>
                <a:gd name="T38" fmla="*/ 162 w 170"/>
                <a:gd name="T39" fmla="*/ 16 h 159"/>
                <a:gd name="T40" fmla="*/ 162 w 170"/>
                <a:gd name="T41" fmla="*/ 16 h 159"/>
                <a:gd name="T42" fmla="*/ 166 w 170"/>
                <a:gd name="T43" fmla="*/ 12 h 159"/>
                <a:gd name="T44" fmla="*/ 170 w 170"/>
                <a:gd name="T45" fmla="*/ 8 h 159"/>
                <a:gd name="T46" fmla="*/ 166 w 170"/>
                <a:gd name="T47" fmla="*/ 3 h 159"/>
                <a:gd name="T48" fmla="*/ 162 w 170"/>
                <a:gd name="T4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0" h="159">
                  <a:moveTo>
                    <a:pt x="162" y="0"/>
                  </a:moveTo>
                  <a:lnTo>
                    <a:pt x="162" y="0"/>
                  </a:lnTo>
                  <a:lnTo>
                    <a:pt x="131" y="4"/>
                  </a:lnTo>
                  <a:lnTo>
                    <a:pt x="101" y="12"/>
                  </a:lnTo>
                  <a:lnTo>
                    <a:pt x="72" y="27"/>
                  </a:lnTo>
                  <a:lnTo>
                    <a:pt x="48" y="48"/>
                  </a:lnTo>
                  <a:lnTo>
                    <a:pt x="27" y="71"/>
                  </a:lnTo>
                  <a:lnTo>
                    <a:pt x="14" y="99"/>
                  </a:lnTo>
                  <a:lnTo>
                    <a:pt x="5" y="127"/>
                  </a:lnTo>
                  <a:lnTo>
                    <a:pt x="0" y="159"/>
                  </a:lnTo>
                  <a:lnTo>
                    <a:pt x="16" y="159"/>
                  </a:lnTo>
                  <a:lnTo>
                    <a:pt x="18" y="131"/>
                  </a:lnTo>
                  <a:lnTo>
                    <a:pt x="27" y="102"/>
                  </a:lnTo>
                  <a:lnTo>
                    <a:pt x="40" y="78"/>
                  </a:lnTo>
                  <a:lnTo>
                    <a:pt x="58" y="57"/>
                  </a:lnTo>
                  <a:lnTo>
                    <a:pt x="78" y="40"/>
                  </a:lnTo>
                  <a:lnTo>
                    <a:pt x="104" y="25"/>
                  </a:lnTo>
                  <a:lnTo>
                    <a:pt x="131" y="17"/>
                  </a:lnTo>
                  <a:lnTo>
                    <a:pt x="162" y="16"/>
                  </a:lnTo>
                  <a:lnTo>
                    <a:pt x="162" y="16"/>
                  </a:lnTo>
                  <a:lnTo>
                    <a:pt x="162" y="16"/>
                  </a:lnTo>
                  <a:lnTo>
                    <a:pt x="166" y="12"/>
                  </a:lnTo>
                  <a:lnTo>
                    <a:pt x="170" y="8"/>
                  </a:lnTo>
                  <a:lnTo>
                    <a:pt x="166" y="3"/>
                  </a:lnTo>
                  <a:lnTo>
                    <a:pt x="162"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14" name="Freeform 22"/>
            <p:cNvSpPr>
              <a:spLocks/>
            </p:cNvSpPr>
            <p:nvPr/>
          </p:nvSpPr>
          <p:spPr bwMode="auto">
            <a:xfrm>
              <a:off x="2458" y="2970"/>
              <a:ext cx="897" cy="16"/>
            </a:xfrm>
            <a:custGeom>
              <a:avLst/>
              <a:gdLst>
                <a:gd name="T0" fmla="*/ 889 w 897"/>
                <a:gd name="T1" fmla="*/ 0 h 16"/>
                <a:gd name="T2" fmla="*/ 889 w 897"/>
                <a:gd name="T3" fmla="*/ 0 h 16"/>
                <a:gd name="T4" fmla="*/ 0 w 897"/>
                <a:gd name="T5" fmla="*/ 0 h 16"/>
                <a:gd name="T6" fmla="*/ 0 w 897"/>
                <a:gd name="T7" fmla="*/ 16 h 16"/>
                <a:gd name="T8" fmla="*/ 889 w 897"/>
                <a:gd name="T9" fmla="*/ 16 h 16"/>
                <a:gd name="T10" fmla="*/ 889 w 897"/>
                <a:gd name="T11" fmla="*/ 16 h 16"/>
                <a:gd name="T12" fmla="*/ 889 w 897"/>
                <a:gd name="T13" fmla="*/ 16 h 16"/>
                <a:gd name="T14" fmla="*/ 894 w 897"/>
                <a:gd name="T15" fmla="*/ 12 h 16"/>
                <a:gd name="T16" fmla="*/ 897 w 897"/>
                <a:gd name="T17" fmla="*/ 8 h 16"/>
                <a:gd name="T18" fmla="*/ 894 w 897"/>
                <a:gd name="T19" fmla="*/ 3 h 16"/>
                <a:gd name="T20" fmla="*/ 889 w 897"/>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7" h="16">
                  <a:moveTo>
                    <a:pt x="889" y="0"/>
                  </a:moveTo>
                  <a:lnTo>
                    <a:pt x="889" y="0"/>
                  </a:lnTo>
                  <a:lnTo>
                    <a:pt x="0" y="0"/>
                  </a:lnTo>
                  <a:lnTo>
                    <a:pt x="0" y="16"/>
                  </a:lnTo>
                  <a:lnTo>
                    <a:pt x="889" y="16"/>
                  </a:lnTo>
                  <a:lnTo>
                    <a:pt x="889" y="16"/>
                  </a:lnTo>
                  <a:lnTo>
                    <a:pt x="889" y="16"/>
                  </a:lnTo>
                  <a:lnTo>
                    <a:pt x="894" y="12"/>
                  </a:lnTo>
                  <a:lnTo>
                    <a:pt x="897" y="8"/>
                  </a:lnTo>
                  <a:lnTo>
                    <a:pt x="894" y="3"/>
                  </a:lnTo>
                  <a:lnTo>
                    <a:pt x="889"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15" name="Freeform 23"/>
            <p:cNvSpPr>
              <a:spLocks/>
            </p:cNvSpPr>
            <p:nvPr/>
          </p:nvSpPr>
          <p:spPr bwMode="auto">
            <a:xfrm>
              <a:off x="3347" y="2970"/>
              <a:ext cx="162" cy="166"/>
            </a:xfrm>
            <a:custGeom>
              <a:avLst/>
              <a:gdLst>
                <a:gd name="T0" fmla="*/ 162 w 162"/>
                <a:gd name="T1" fmla="*/ 159 h 166"/>
                <a:gd name="T2" fmla="*/ 162 w 162"/>
                <a:gd name="T3" fmla="*/ 159 h 166"/>
                <a:gd name="T4" fmla="*/ 157 w 162"/>
                <a:gd name="T5" fmla="*/ 127 h 166"/>
                <a:gd name="T6" fmla="*/ 147 w 162"/>
                <a:gd name="T7" fmla="*/ 99 h 166"/>
                <a:gd name="T8" fmla="*/ 135 w 162"/>
                <a:gd name="T9" fmla="*/ 71 h 166"/>
                <a:gd name="T10" fmla="*/ 114 w 162"/>
                <a:gd name="T11" fmla="*/ 48 h 166"/>
                <a:gd name="T12" fmla="*/ 90 w 162"/>
                <a:gd name="T13" fmla="*/ 27 h 166"/>
                <a:gd name="T14" fmla="*/ 61 w 162"/>
                <a:gd name="T15" fmla="*/ 12 h 166"/>
                <a:gd name="T16" fmla="*/ 31 w 162"/>
                <a:gd name="T17" fmla="*/ 4 h 166"/>
                <a:gd name="T18" fmla="*/ 0 w 162"/>
                <a:gd name="T19" fmla="*/ 0 h 166"/>
                <a:gd name="T20" fmla="*/ 0 w 162"/>
                <a:gd name="T21" fmla="*/ 16 h 166"/>
                <a:gd name="T22" fmla="*/ 31 w 162"/>
                <a:gd name="T23" fmla="*/ 17 h 166"/>
                <a:gd name="T24" fmla="*/ 58 w 162"/>
                <a:gd name="T25" fmla="*/ 25 h 166"/>
                <a:gd name="T26" fmla="*/ 83 w 162"/>
                <a:gd name="T27" fmla="*/ 40 h 166"/>
                <a:gd name="T28" fmla="*/ 104 w 162"/>
                <a:gd name="T29" fmla="*/ 57 h 166"/>
                <a:gd name="T30" fmla="*/ 122 w 162"/>
                <a:gd name="T31" fmla="*/ 78 h 166"/>
                <a:gd name="T32" fmla="*/ 135 w 162"/>
                <a:gd name="T33" fmla="*/ 102 h 166"/>
                <a:gd name="T34" fmla="*/ 144 w 162"/>
                <a:gd name="T35" fmla="*/ 131 h 166"/>
                <a:gd name="T36" fmla="*/ 146 w 162"/>
                <a:gd name="T37" fmla="*/ 159 h 166"/>
                <a:gd name="T38" fmla="*/ 146 w 162"/>
                <a:gd name="T39" fmla="*/ 159 h 166"/>
                <a:gd name="T40" fmla="*/ 146 w 162"/>
                <a:gd name="T41" fmla="*/ 159 h 166"/>
                <a:gd name="T42" fmla="*/ 149 w 162"/>
                <a:gd name="T43" fmla="*/ 164 h 166"/>
                <a:gd name="T44" fmla="*/ 154 w 162"/>
                <a:gd name="T45" fmla="*/ 166 h 166"/>
                <a:gd name="T46" fmla="*/ 159 w 162"/>
                <a:gd name="T47" fmla="*/ 164 h 166"/>
                <a:gd name="T48" fmla="*/ 162 w 162"/>
                <a:gd name="T49" fmla="*/ 15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2" h="166">
                  <a:moveTo>
                    <a:pt x="162" y="159"/>
                  </a:moveTo>
                  <a:lnTo>
                    <a:pt x="162" y="159"/>
                  </a:lnTo>
                  <a:lnTo>
                    <a:pt x="157" y="127"/>
                  </a:lnTo>
                  <a:lnTo>
                    <a:pt x="147" y="99"/>
                  </a:lnTo>
                  <a:lnTo>
                    <a:pt x="135" y="71"/>
                  </a:lnTo>
                  <a:lnTo>
                    <a:pt x="114" y="48"/>
                  </a:lnTo>
                  <a:lnTo>
                    <a:pt x="90" y="27"/>
                  </a:lnTo>
                  <a:lnTo>
                    <a:pt x="61" y="12"/>
                  </a:lnTo>
                  <a:lnTo>
                    <a:pt x="31" y="4"/>
                  </a:lnTo>
                  <a:lnTo>
                    <a:pt x="0" y="0"/>
                  </a:lnTo>
                  <a:lnTo>
                    <a:pt x="0" y="16"/>
                  </a:lnTo>
                  <a:lnTo>
                    <a:pt x="31" y="17"/>
                  </a:lnTo>
                  <a:lnTo>
                    <a:pt x="58" y="25"/>
                  </a:lnTo>
                  <a:lnTo>
                    <a:pt x="83" y="40"/>
                  </a:lnTo>
                  <a:lnTo>
                    <a:pt x="104" y="57"/>
                  </a:lnTo>
                  <a:lnTo>
                    <a:pt x="122" y="78"/>
                  </a:lnTo>
                  <a:lnTo>
                    <a:pt x="135" y="102"/>
                  </a:lnTo>
                  <a:lnTo>
                    <a:pt x="144" y="131"/>
                  </a:lnTo>
                  <a:lnTo>
                    <a:pt x="146" y="159"/>
                  </a:lnTo>
                  <a:lnTo>
                    <a:pt x="146" y="159"/>
                  </a:lnTo>
                  <a:lnTo>
                    <a:pt x="146" y="159"/>
                  </a:lnTo>
                  <a:lnTo>
                    <a:pt x="149" y="164"/>
                  </a:lnTo>
                  <a:lnTo>
                    <a:pt x="154" y="166"/>
                  </a:lnTo>
                  <a:lnTo>
                    <a:pt x="159" y="164"/>
                  </a:lnTo>
                  <a:lnTo>
                    <a:pt x="162" y="15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16" name="Freeform 24"/>
            <p:cNvSpPr>
              <a:spLocks/>
            </p:cNvSpPr>
            <p:nvPr/>
          </p:nvSpPr>
          <p:spPr bwMode="auto">
            <a:xfrm>
              <a:off x="3493" y="3129"/>
              <a:ext cx="16" cy="894"/>
            </a:xfrm>
            <a:custGeom>
              <a:avLst/>
              <a:gdLst>
                <a:gd name="T0" fmla="*/ 16 w 16"/>
                <a:gd name="T1" fmla="*/ 888 h 894"/>
                <a:gd name="T2" fmla="*/ 16 w 16"/>
                <a:gd name="T3" fmla="*/ 888 h 894"/>
                <a:gd name="T4" fmla="*/ 16 w 16"/>
                <a:gd name="T5" fmla="*/ 0 h 894"/>
                <a:gd name="T6" fmla="*/ 0 w 16"/>
                <a:gd name="T7" fmla="*/ 0 h 894"/>
                <a:gd name="T8" fmla="*/ 0 w 16"/>
                <a:gd name="T9" fmla="*/ 888 h 894"/>
                <a:gd name="T10" fmla="*/ 0 w 16"/>
                <a:gd name="T11" fmla="*/ 888 h 894"/>
                <a:gd name="T12" fmla="*/ 0 w 16"/>
                <a:gd name="T13" fmla="*/ 888 h 894"/>
                <a:gd name="T14" fmla="*/ 3 w 16"/>
                <a:gd name="T15" fmla="*/ 893 h 894"/>
                <a:gd name="T16" fmla="*/ 8 w 16"/>
                <a:gd name="T17" fmla="*/ 894 h 894"/>
                <a:gd name="T18" fmla="*/ 13 w 16"/>
                <a:gd name="T19" fmla="*/ 893 h 894"/>
                <a:gd name="T20" fmla="*/ 16 w 16"/>
                <a:gd name="T21" fmla="*/ 888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94">
                  <a:moveTo>
                    <a:pt x="16" y="888"/>
                  </a:moveTo>
                  <a:lnTo>
                    <a:pt x="16" y="888"/>
                  </a:lnTo>
                  <a:lnTo>
                    <a:pt x="16" y="0"/>
                  </a:lnTo>
                  <a:lnTo>
                    <a:pt x="0" y="0"/>
                  </a:lnTo>
                  <a:lnTo>
                    <a:pt x="0" y="888"/>
                  </a:lnTo>
                  <a:lnTo>
                    <a:pt x="0" y="888"/>
                  </a:lnTo>
                  <a:lnTo>
                    <a:pt x="0" y="888"/>
                  </a:lnTo>
                  <a:lnTo>
                    <a:pt x="3" y="893"/>
                  </a:lnTo>
                  <a:lnTo>
                    <a:pt x="8" y="894"/>
                  </a:lnTo>
                  <a:lnTo>
                    <a:pt x="13" y="893"/>
                  </a:lnTo>
                  <a:lnTo>
                    <a:pt x="16" y="8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17" name="Freeform 25"/>
            <p:cNvSpPr>
              <a:spLocks/>
            </p:cNvSpPr>
            <p:nvPr/>
          </p:nvSpPr>
          <p:spPr bwMode="auto">
            <a:xfrm>
              <a:off x="2235" y="3634"/>
              <a:ext cx="603" cy="629"/>
            </a:xfrm>
            <a:custGeom>
              <a:avLst/>
              <a:gdLst>
                <a:gd name="T0" fmla="*/ 482 w 603"/>
                <a:gd name="T1" fmla="*/ 525 h 629"/>
                <a:gd name="T2" fmla="*/ 491 w 603"/>
                <a:gd name="T3" fmla="*/ 503 h 629"/>
                <a:gd name="T4" fmla="*/ 503 w 603"/>
                <a:gd name="T5" fmla="*/ 482 h 629"/>
                <a:gd name="T6" fmla="*/ 514 w 603"/>
                <a:gd name="T7" fmla="*/ 463 h 629"/>
                <a:gd name="T8" fmla="*/ 528 w 603"/>
                <a:gd name="T9" fmla="*/ 448 h 629"/>
                <a:gd name="T10" fmla="*/ 536 w 603"/>
                <a:gd name="T11" fmla="*/ 441 h 629"/>
                <a:gd name="T12" fmla="*/ 544 w 603"/>
                <a:gd name="T13" fmla="*/ 436 h 629"/>
                <a:gd name="T14" fmla="*/ 554 w 603"/>
                <a:gd name="T15" fmla="*/ 431 h 629"/>
                <a:gd name="T16" fmla="*/ 563 w 603"/>
                <a:gd name="T17" fmla="*/ 428 h 629"/>
                <a:gd name="T18" fmla="*/ 573 w 603"/>
                <a:gd name="T19" fmla="*/ 426 h 629"/>
                <a:gd name="T20" fmla="*/ 583 w 603"/>
                <a:gd name="T21" fmla="*/ 428 h 629"/>
                <a:gd name="T22" fmla="*/ 592 w 603"/>
                <a:gd name="T23" fmla="*/ 431 h 629"/>
                <a:gd name="T24" fmla="*/ 603 w 603"/>
                <a:gd name="T25" fmla="*/ 436 h 629"/>
                <a:gd name="T26" fmla="*/ 589 w 603"/>
                <a:gd name="T27" fmla="*/ 425 h 629"/>
                <a:gd name="T28" fmla="*/ 567 w 603"/>
                <a:gd name="T29" fmla="*/ 407 h 629"/>
                <a:gd name="T30" fmla="*/ 538 w 603"/>
                <a:gd name="T31" fmla="*/ 383 h 629"/>
                <a:gd name="T32" fmla="*/ 503 w 603"/>
                <a:gd name="T33" fmla="*/ 356 h 629"/>
                <a:gd name="T34" fmla="*/ 463 w 603"/>
                <a:gd name="T35" fmla="*/ 324 h 629"/>
                <a:gd name="T36" fmla="*/ 421 w 603"/>
                <a:gd name="T37" fmla="*/ 290 h 629"/>
                <a:gd name="T38" fmla="*/ 376 w 603"/>
                <a:gd name="T39" fmla="*/ 255 h 629"/>
                <a:gd name="T40" fmla="*/ 330 w 603"/>
                <a:gd name="T41" fmla="*/ 219 h 629"/>
                <a:gd name="T42" fmla="*/ 285 w 603"/>
                <a:gd name="T43" fmla="*/ 182 h 629"/>
                <a:gd name="T44" fmla="*/ 240 w 603"/>
                <a:gd name="T45" fmla="*/ 147 h 629"/>
                <a:gd name="T46" fmla="*/ 200 w 603"/>
                <a:gd name="T47" fmla="*/ 113 h 629"/>
                <a:gd name="T48" fmla="*/ 162 w 603"/>
                <a:gd name="T49" fmla="*/ 83 h 629"/>
                <a:gd name="T50" fmla="*/ 130 w 603"/>
                <a:gd name="T51" fmla="*/ 57 h 629"/>
                <a:gd name="T52" fmla="*/ 103 w 603"/>
                <a:gd name="T53" fmla="*/ 37 h 629"/>
                <a:gd name="T54" fmla="*/ 83 w 603"/>
                <a:gd name="T55" fmla="*/ 21 h 629"/>
                <a:gd name="T56" fmla="*/ 74 w 603"/>
                <a:gd name="T57" fmla="*/ 11 h 629"/>
                <a:gd name="T58" fmla="*/ 61 w 603"/>
                <a:gd name="T59" fmla="*/ 3 h 629"/>
                <a:gd name="T60" fmla="*/ 47 w 603"/>
                <a:gd name="T61" fmla="*/ 0 h 629"/>
                <a:gd name="T62" fmla="*/ 31 w 603"/>
                <a:gd name="T63" fmla="*/ 1 h 629"/>
                <a:gd name="T64" fmla="*/ 18 w 603"/>
                <a:gd name="T65" fmla="*/ 8 h 629"/>
                <a:gd name="T66" fmla="*/ 7 w 603"/>
                <a:gd name="T67" fmla="*/ 19 h 629"/>
                <a:gd name="T68" fmla="*/ 0 w 603"/>
                <a:gd name="T69" fmla="*/ 35 h 629"/>
                <a:gd name="T70" fmla="*/ 2 w 603"/>
                <a:gd name="T71" fmla="*/ 54 h 629"/>
                <a:gd name="T72" fmla="*/ 11 w 603"/>
                <a:gd name="T73" fmla="*/ 78 h 629"/>
                <a:gd name="T74" fmla="*/ 23 w 603"/>
                <a:gd name="T75" fmla="*/ 94 h 629"/>
                <a:gd name="T76" fmla="*/ 40 w 603"/>
                <a:gd name="T77" fmla="*/ 120 h 629"/>
                <a:gd name="T78" fmla="*/ 64 w 603"/>
                <a:gd name="T79" fmla="*/ 150 h 629"/>
                <a:gd name="T80" fmla="*/ 95 w 603"/>
                <a:gd name="T81" fmla="*/ 187 h 629"/>
                <a:gd name="T82" fmla="*/ 128 w 603"/>
                <a:gd name="T83" fmla="*/ 227 h 629"/>
                <a:gd name="T84" fmla="*/ 163 w 603"/>
                <a:gd name="T85" fmla="*/ 271 h 629"/>
                <a:gd name="T86" fmla="*/ 202 w 603"/>
                <a:gd name="T87" fmla="*/ 318 h 629"/>
                <a:gd name="T88" fmla="*/ 242 w 603"/>
                <a:gd name="T89" fmla="*/ 364 h 629"/>
                <a:gd name="T90" fmla="*/ 282 w 603"/>
                <a:gd name="T91" fmla="*/ 410 h 629"/>
                <a:gd name="T92" fmla="*/ 320 w 603"/>
                <a:gd name="T93" fmla="*/ 455 h 629"/>
                <a:gd name="T94" fmla="*/ 355 w 603"/>
                <a:gd name="T95" fmla="*/ 498 h 629"/>
                <a:gd name="T96" fmla="*/ 389 w 603"/>
                <a:gd name="T97" fmla="*/ 536 h 629"/>
                <a:gd name="T98" fmla="*/ 419 w 603"/>
                <a:gd name="T99" fmla="*/ 570 h 629"/>
                <a:gd name="T100" fmla="*/ 443 w 603"/>
                <a:gd name="T101" fmla="*/ 597 h 629"/>
                <a:gd name="T102" fmla="*/ 461 w 603"/>
                <a:gd name="T103" fmla="*/ 618 h 629"/>
                <a:gd name="T104" fmla="*/ 472 w 603"/>
                <a:gd name="T105" fmla="*/ 629 h 629"/>
                <a:gd name="T106" fmla="*/ 467 w 603"/>
                <a:gd name="T107" fmla="*/ 610 h 629"/>
                <a:gd name="T108" fmla="*/ 467 w 603"/>
                <a:gd name="T109" fmla="*/ 586 h 629"/>
                <a:gd name="T110" fmla="*/ 472 w 603"/>
                <a:gd name="T111" fmla="*/ 555 h 629"/>
                <a:gd name="T112" fmla="*/ 482 w 603"/>
                <a:gd name="T113" fmla="*/ 525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3" h="629">
                  <a:moveTo>
                    <a:pt x="482" y="525"/>
                  </a:moveTo>
                  <a:lnTo>
                    <a:pt x="491" y="503"/>
                  </a:lnTo>
                  <a:lnTo>
                    <a:pt x="503" y="482"/>
                  </a:lnTo>
                  <a:lnTo>
                    <a:pt x="514" y="463"/>
                  </a:lnTo>
                  <a:lnTo>
                    <a:pt x="528" y="448"/>
                  </a:lnTo>
                  <a:lnTo>
                    <a:pt x="536" y="441"/>
                  </a:lnTo>
                  <a:lnTo>
                    <a:pt x="544" y="436"/>
                  </a:lnTo>
                  <a:lnTo>
                    <a:pt x="554" y="431"/>
                  </a:lnTo>
                  <a:lnTo>
                    <a:pt x="563" y="428"/>
                  </a:lnTo>
                  <a:lnTo>
                    <a:pt x="573" y="426"/>
                  </a:lnTo>
                  <a:lnTo>
                    <a:pt x="583" y="428"/>
                  </a:lnTo>
                  <a:lnTo>
                    <a:pt x="592" y="431"/>
                  </a:lnTo>
                  <a:lnTo>
                    <a:pt x="603" y="436"/>
                  </a:lnTo>
                  <a:lnTo>
                    <a:pt x="589" y="425"/>
                  </a:lnTo>
                  <a:lnTo>
                    <a:pt x="567" y="407"/>
                  </a:lnTo>
                  <a:lnTo>
                    <a:pt x="538" y="383"/>
                  </a:lnTo>
                  <a:lnTo>
                    <a:pt x="503" y="356"/>
                  </a:lnTo>
                  <a:lnTo>
                    <a:pt x="463" y="324"/>
                  </a:lnTo>
                  <a:lnTo>
                    <a:pt x="421" y="290"/>
                  </a:lnTo>
                  <a:lnTo>
                    <a:pt x="376" y="255"/>
                  </a:lnTo>
                  <a:lnTo>
                    <a:pt x="330" y="219"/>
                  </a:lnTo>
                  <a:lnTo>
                    <a:pt x="285" y="182"/>
                  </a:lnTo>
                  <a:lnTo>
                    <a:pt x="240" y="147"/>
                  </a:lnTo>
                  <a:lnTo>
                    <a:pt x="200" y="113"/>
                  </a:lnTo>
                  <a:lnTo>
                    <a:pt x="162" y="83"/>
                  </a:lnTo>
                  <a:lnTo>
                    <a:pt x="130" y="57"/>
                  </a:lnTo>
                  <a:lnTo>
                    <a:pt x="103" y="37"/>
                  </a:lnTo>
                  <a:lnTo>
                    <a:pt x="83" y="21"/>
                  </a:lnTo>
                  <a:lnTo>
                    <a:pt x="74" y="11"/>
                  </a:lnTo>
                  <a:lnTo>
                    <a:pt x="61" y="3"/>
                  </a:lnTo>
                  <a:lnTo>
                    <a:pt x="47" y="0"/>
                  </a:lnTo>
                  <a:lnTo>
                    <a:pt x="31" y="1"/>
                  </a:lnTo>
                  <a:lnTo>
                    <a:pt x="18" y="8"/>
                  </a:lnTo>
                  <a:lnTo>
                    <a:pt x="7" y="19"/>
                  </a:lnTo>
                  <a:lnTo>
                    <a:pt x="0" y="35"/>
                  </a:lnTo>
                  <a:lnTo>
                    <a:pt x="2" y="54"/>
                  </a:lnTo>
                  <a:lnTo>
                    <a:pt x="11" y="78"/>
                  </a:lnTo>
                  <a:lnTo>
                    <a:pt x="23" y="94"/>
                  </a:lnTo>
                  <a:lnTo>
                    <a:pt x="40" y="120"/>
                  </a:lnTo>
                  <a:lnTo>
                    <a:pt x="64" y="150"/>
                  </a:lnTo>
                  <a:lnTo>
                    <a:pt x="95" y="187"/>
                  </a:lnTo>
                  <a:lnTo>
                    <a:pt x="128" y="227"/>
                  </a:lnTo>
                  <a:lnTo>
                    <a:pt x="163" y="271"/>
                  </a:lnTo>
                  <a:lnTo>
                    <a:pt x="202" y="318"/>
                  </a:lnTo>
                  <a:lnTo>
                    <a:pt x="242" y="364"/>
                  </a:lnTo>
                  <a:lnTo>
                    <a:pt x="282" y="410"/>
                  </a:lnTo>
                  <a:lnTo>
                    <a:pt x="320" y="455"/>
                  </a:lnTo>
                  <a:lnTo>
                    <a:pt x="355" y="498"/>
                  </a:lnTo>
                  <a:lnTo>
                    <a:pt x="389" y="536"/>
                  </a:lnTo>
                  <a:lnTo>
                    <a:pt x="419" y="570"/>
                  </a:lnTo>
                  <a:lnTo>
                    <a:pt x="443" y="597"/>
                  </a:lnTo>
                  <a:lnTo>
                    <a:pt x="461" y="618"/>
                  </a:lnTo>
                  <a:lnTo>
                    <a:pt x="472" y="629"/>
                  </a:lnTo>
                  <a:lnTo>
                    <a:pt x="467" y="610"/>
                  </a:lnTo>
                  <a:lnTo>
                    <a:pt x="467" y="586"/>
                  </a:lnTo>
                  <a:lnTo>
                    <a:pt x="472" y="555"/>
                  </a:lnTo>
                  <a:lnTo>
                    <a:pt x="482" y="525"/>
                  </a:lnTo>
                  <a:close/>
                </a:path>
              </a:pathLst>
            </a:custGeom>
            <a:solidFill>
              <a:srgbClr val="E0CC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18" name="Freeform 26"/>
            <p:cNvSpPr>
              <a:spLocks/>
            </p:cNvSpPr>
            <p:nvPr/>
          </p:nvSpPr>
          <p:spPr bwMode="auto">
            <a:xfrm>
              <a:off x="2235" y="3634"/>
              <a:ext cx="603" cy="629"/>
            </a:xfrm>
            <a:custGeom>
              <a:avLst/>
              <a:gdLst>
                <a:gd name="T0" fmla="*/ 482 w 603"/>
                <a:gd name="T1" fmla="*/ 525 h 629"/>
                <a:gd name="T2" fmla="*/ 482 w 603"/>
                <a:gd name="T3" fmla="*/ 525 h 629"/>
                <a:gd name="T4" fmla="*/ 491 w 603"/>
                <a:gd name="T5" fmla="*/ 503 h 629"/>
                <a:gd name="T6" fmla="*/ 503 w 603"/>
                <a:gd name="T7" fmla="*/ 482 h 629"/>
                <a:gd name="T8" fmla="*/ 514 w 603"/>
                <a:gd name="T9" fmla="*/ 463 h 629"/>
                <a:gd name="T10" fmla="*/ 528 w 603"/>
                <a:gd name="T11" fmla="*/ 448 h 629"/>
                <a:gd name="T12" fmla="*/ 528 w 603"/>
                <a:gd name="T13" fmla="*/ 448 h 629"/>
                <a:gd name="T14" fmla="*/ 536 w 603"/>
                <a:gd name="T15" fmla="*/ 441 h 629"/>
                <a:gd name="T16" fmla="*/ 544 w 603"/>
                <a:gd name="T17" fmla="*/ 436 h 629"/>
                <a:gd name="T18" fmla="*/ 554 w 603"/>
                <a:gd name="T19" fmla="*/ 431 h 629"/>
                <a:gd name="T20" fmla="*/ 563 w 603"/>
                <a:gd name="T21" fmla="*/ 428 h 629"/>
                <a:gd name="T22" fmla="*/ 573 w 603"/>
                <a:gd name="T23" fmla="*/ 426 h 629"/>
                <a:gd name="T24" fmla="*/ 583 w 603"/>
                <a:gd name="T25" fmla="*/ 428 h 629"/>
                <a:gd name="T26" fmla="*/ 592 w 603"/>
                <a:gd name="T27" fmla="*/ 431 h 629"/>
                <a:gd name="T28" fmla="*/ 603 w 603"/>
                <a:gd name="T29" fmla="*/ 436 h 629"/>
                <a:gd name="T30" fmla="*/ 603 w 603"/>
                <a:gd name="T31" fmla="*/ 436 h 629"/>
                <a:gd name="T32" fmla="*/ 589 w 603"/>
                <a:gd name="T33" fmla="*/ 425 h 629"/>
                <a:gd name="T34" fmla="*/ 567 w 603"/>
                <a:gd name="T35" fmla="*/ 407 h 629"/>
                <a:gd name="T36" fmla="*/ 538 w 603"/>
                <a:gd name="T37" fmla="*/ 383 h 629"/>
                <a:gd name="T38" fmla="*/ 503 w 603"/>
                <a:gd name="T39" fmla="*/ 356 h 629"/>
                <a:gd name="T40" fmla="*/ 463 w 603"/>
                <a:gd name="T41" fmla="*/ 324 h 629"/>
                <a:gd name="T42" fmla="*/ 421 w 603"/>
                <a:gd name="T43" fmla="*/ 290 h 629"/>
                <a:gd name="T44" fmla="*/ 376 w 603"/>
                <a:gd name="T45" fmla="*/ 255 h 629"/>
                <a:gd name="T46" fmla="*/ 330 w 603"/>
                <a:gd name="T47" fmla="*/ 219 h 629"/>
                <a:gd name="T48" fmla="*/ 285 w 603"/>
                <a:gd name="T49" fmla="*/ 182 h 629"/>
                <a:gd name="T50" fmla="*/ 240 w 603"/>
                <a:gd name="T51" fmla="*/ 147 h 629"/>
                <a:gd name="T52" fmla="*/ 200 w 603"/>
                <a:gd name="T53" fmla="*/ 113 h 629"/>
                <a:gd name="T54" fmla="*/ 162 w 603"/>
                <a:gd name="T55" fmla="*/ 83 h 629"/>
                <a:gd name="T56" fmla="*/ 130 w 603"/>
                <a:gd name="T57" fmla="*/ 57 h 629"/>
                <a:gd name="T58" fmla="*/ 103 w 603"/>
                <a:gd name="T59" fmla="*/ 37 h 629"/>
                <a:gd name="T60" fmla="*/ 83 w 603"/>
                <a:gd name="T61" fmla="*/ 21 h 629"/>
                <a:gd name="T62" fmla="*/ 74 w 603"/>
                <a:gd name="T63" fmla="*/ 11 h 629"/>
                <a:gd name="T64" fmla="*/ 74 w 603"/>
                <a:gd name="T65" fmla="*/ 11 h 629"/>
                <a:gd name="T66" fmla="*/ 61 w 603"/>
                <a:gd name="T67" fmla="*/ 3 h 629"/>
                <a:gd name="T68" fmla="*/ 47 w 603"/>
                <a:gd name="T69" fmla="*/ 0 h 629"/>
                <a:gd name="T70" fmla="*/ 31 w 603"/>
                <a:gd name="T71" fmla="*/ 1 h 629"/>
                <a:gd name="T72" fmla="*/ 18 w 603"/>
                <a:gd name="T73" fmla="*/ 8 h 629"/>
                <a:gd name="T74" fmla="*/ 7 w 603"/>
                <a:gd name="T75" fmla="*/ 19 h 629"/>
                <a:gd name="T76" fmla="*/ 0 w 603"/>
                <a:gd name="T77" fmla="*/ 35 h 629"/>
                <a:gd name="T78" fmla="*/ 2 w 603"/>
                <a:gd name="T79" fmla="*/ 54 h 629"/>
                <a:gd name="T80" fmla="*/ 11 w 603"/>
                <a:gd name="T81" fmla="*/ 78 h 629"/>
                <a:gd name="T82" fmla="*/ 11 w 603"/>
                <a:gd name="T83" fmla="*/ 78 h 629"/>
                <a:gd name="T84" fmla="*/ 23 w 603"/>
                <a:gd name="T85" fmla="*/ 94 h 629"/>
                <a:gd name="T86" fmla="*/ 40 w 603"/>
                <a:gd name="T87" fmla="*/ 120 h 629"/>
                <a:gd name="T88" fmla="*/ 64 w 603"/>
                <a:gd name="T89" fmla="*/ 150 h 629"/>
                <a:gd name="T90" fmla="*/ 95 w 603"/>
                <a:gd name="T91" fmla="*/ 187 h 629"/>
                <a:gd name="T92" fmla="*/ 128 w 603"/>
                <a:gd name="T93" fmla="*/ 227 h 629"/>
                <a:gd name="T94" fmla="*/ 163 w 603"/>
                <a:gd name="T95" fmla="*/ 271 h 629"/>
                <a:gd name="T96" fmla="*/ 202 w 603"/>
                <a:gd name="T97" fmla="*/ 318 h 629"/>
                <a:gd name="T98" fmla="*/ 242 w 603"/>
                <a:gd name="T99" fmla="*/ 364 h 629"/>
                <a:gd name="T100" fmla="*/ 282 w 603"/>
                <a:gd name="T101" fmla="*/ 410 h 629"/>
                <a:gd name="T102" fmla="*/ 320 w 603"/>
                <a:gd name="T103" fmla="*/ 455 h 629"/>
                <a:gd name="T104" fmla="*/ 355 w 603"/>
                <a:gd name="T105" fmla="*/ 498 h 629"/>
                <a:gd name="T106" fmla="*/ 389 w 603"/>
                <a:gd name="T107" fmla="*/ 536 h 629"/>
                <a:gd name="T108" fmla="*/ 419 w 603"/>
                <a:gd name="T109" fmla="*/ 570 h 629"/>
                <a:gd name="T110" fmla="*/ 443 w 603"/>
                <a:gd name="T111" fmla="*/ 597 h 629"/>
                <a:gd name="T112" fmla="*/ 461 w 603"/>
                <a:gd name="T113" fmla="*/ 618 h 629"/>
                <a:gd name="T114" fmla="*/ 472 w 603"/>
                <a:gd name="T115" fmla="*/ 629 h 629"/>
                <a:gd name="T116" fmla="*/ 472 w 603"/>
                <a:gd name="T117" fmla="*/ 629 h 629"/>
                <a:gd name="T118" fmla="*/ 467 w 603"/>
                <a:gd name="T119" fmla="*/ 610 h 629"/>
                <a:gd name="T120" fmla="*/ 467 w 603"/>
                <a:gd name="T121" fmla="*/ 586 h 629"/>
                <a:gd name="T122" fmla="*/ 472 w 603"/>
                <a:gd name="T123" fmla="*/ 555 h 629"/>
                <a:gd name="T124" fmla="*/ 482 w 603"/>
                <a:gd name="T125" fmla="*/ 525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3" h="629">
                  <a:moveTo>
                    <a:pt x="482" y="525"/>
                  </a:moveTo>
                  <a:lnTo>
                    <a:pt x="482" y="525"/>
                  </a:lnTo>
                  <a:lnTo>
                    <a:pt x="491" y="503"/>
                  </a:lnTo>
                  <a:lnTo>
                    <a:pt x="503" y="482"/>
                  </a:lnTo>
                  <a:lnTo>
                    <a:pt x="514" y="463"/>
                  </a:lnTo>
                  <a:lnTo>
                    <a:pt x="528" y="448"/>
                  </a:lnTo>
                  <a:lnTo>
                    <a:pt x="528" y="448"/>
                  </a:lnTo>
                  <a:lnTo>
                    <a:pt x="536" y="441"/>
                  </a:lnTo>
                  <a:lnTo>
                    <a:pt x="544" y="436"/>
                  </a:lnTo>
                  <a:lnTo>
                    <a:pt x="554" y="431"/>
                  </a:lnTo>
                  <a:lnTo>
                    <a:pt x="563" y="428"/>
                  </a:lnTo>
                  <a:lnTo>
                    <a:pt x="573" y="426"/>
                  </a:lnTo>
                  <a:lnTo>
                    <a:pt x="583" y="428"/>
                  </a:lnTo>
                  <a:lnTo>
                    <a:pt x="592" y="431"/>
                  </a:lnTo>
                  <a:lnTo>
                    <a:pt x="603" y="436"/>
                  </a:lnTo>
                  <a:lnTo>
                    <a:pt x="603" y="436"/>
                  </a:lnTo>
                  <a:lnTo>
                    <a:pt x="589" y="425"/>
                  </a:lnTo>
                  <a:lnTo>
                    <a:pt x="567" y="407"/>
                  </a:lnTo>
                  <a:lnTo>
                    <a:pt x="538" y="383"/>
                  </a:lnTo>
                  <a:lnTo>
                    <a:pt x="503" y="356"/>
                  </a:lnTo>
                  <a:lnTo>
                    <a:pt x="463" y="324"/>
                  </a:lnTo>
                  <a:lnTo>
                    <a:pt x="421" y="290"/>
                  </a:lnTo>
                  <a:lnTo>
                    <a:pt x="376" y="255"/>
                  </a:lnTo>
                  <a:lnTo>
                    <a:pt x="330" y="219"/>
                  </a:lnTo>
                  <a:lnTo>
                    <a:pt x="285" y="182"/>
                  </a:lnTo>
                  <a:lnTo>
                    <a:pt x="240" y="147"/>
                  </a:lnTo>
                  <a:lnTo>
                    <a:pt x="200" y="113"/>
                  </a:lnTo>
                  <a:lnTo>
                    <a:pt x="162" y="83"/>
                  </a:lnTo>
                  <a:lnTo>
                    <a:pt x="130" y="57"/>
                  </a:lnTo>
                  <a:lnTo>
                    <a:pt x="103" y="37"/>
                  </a:lnTo>
                  <a:lnTo>
                    <a:pt x="83" y="21"/>
                  </a:lnTo>
                  <a:lnTo>
                    <a:pt x="74" y="11"/>
                  </a:lnTo>
                  <a:lnTo>
                    <a:pt x="74" y="11"/>
                  </a:lnTo>
                  <a:lnTo>
                    <a:pt x="61" y="3"/>
                  </a:lnTo>
                  <a:lnTo>
                    <a:pt x="47" y="0"/>
                  </a:lnTo>
                  <a:lnTo>
                    <a:pt x="31" y="1"/>
                  </a:lnTo>
                  <a:lnTo>
                    <a:pt x="18" y="8"/>
                  </a:lnTo>
                  <a:lnTo>
                    <a:pt x="7" y="19"/>
                  </a:lnTo>
                  <a:lnTo>
                    <a:pt x="0" y="35"/>
                  </a:lnTo>
                  <a:lnTo>
                    <a:pt x="2" y="54"/>
                  </a:lnTo>
                  <a:lnTo>
                    <a:pt x="11" y="78"/>
                  </a:lnTo>
                  <a:lnTo>
                    <a:pt x="11" y="78"/>
                  </a:lnTo>
                  <a:lnTo>
                    <a:pt x="23" y="94"/>
                  </a:lnTo>
                  <a:lnTo>
                    <a:pt x="40" y="120"/>
                  </a:lnTo>
                  <a:lnTo>
                    <a:pt x="64" y="150"/>
                  </a:lnTo>
                  <a:lnTo>
                    <a:pt x="95" y="187"/>
                  </a:lnTo>
                  <a:lnTo>
                    <a:pt x="128" y="227"/>
                  </a:lnTo>
                  <a:lnTo>
                    <a:pt x="163" y="271"/>
                  </a:lnTo>
                  <a:lnTo>
                    <a:pt x="202" y="318"/>
                  </a:lnTo>
                  <a:lnTo>
                    <a:pt x="242" y="364"/>
                  </a:lnTo>
                  <a:lnTo>
                    <a:pt x="282" y="410"/>
                  </a:lnTo>
                  <a:lnTo>
                    <a:pt x="320" y="455"/>
                  </a:lnTo>
                  <a:lnTo>
                    <a:pt x="355" y="498"/>
                  </a:lnTo>
                  <a:lnTo>
                    <a:pt x="389" y="536"/>
                  </a:lnTo>
                  <a:lnTo>
                    <a:pt x="419" y="570"/>
                  </a:lnTo>
                  <a:lnTo>
                    <a:pt x="443" y="597"/>
                  </a:lnTo>
                  <a:lnTo>
                    <a:pt x="461" y="618"/>
                  </a:lnTo>
                  <a:lnTo>
                    <a:pt x="472" y="629"/>
                  </a:lnTo>
                  <a:lnTo>
                    <a:pt x="472" y="629"/>
                  </a:lnTo>
                  <a:lnTo>
                    <a:pt x="467" y="610"/>
                  </a:lnTo>
                  <a:lnTo>
                    <a:pt x="467" y="586"/>
                  </a:lnTo>
                  <a:lnTo>
                    <a:pt x="472" y="555"/>
                  </a:lnTo>
                  <a:lnTo>
                    <a:pt x="482" y="525"/>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19" name="Freeform 27"/>
            <p:cNvSpPr>
              <a:spLocks/>
            </p:cNvSpPr>
            <p:nvPr/>
          </p:nvSpPr>
          <p:spPr bwMode="auto">
            <a:xfrm>
              <a:off x="2717" y="4082"/>
              <a:ext cx="89" cy="131"/>
            </a:xfrm>
            <a:custGeom>
              <a:avLst/>
              <a:gdLst>
                <a:gd name="T0" fmla="*/ 0 w 89"/>
                <a:gd name="T1" fmla="*/ 77 h 131"/>
                <a:gd name="T2" fmla="*/ 9 w 89"/>
                <a:gd name="T3" fmla="*/ 55 h 131"/>
                <a:gd name="T4" fmla="*/ 21 w 89"/>
                <a:gd name="T5" fmla="*/ 34 h 131"/>
                <a:gd name="T6" fmla="*/ 32 w 89"/>
                <a:gd name="T7" fmla="*/ 15 h 131"/>
                <a:gd name="T8" fmla="*/ 46 w 89"/>
                <a:gd name="T9" fmla="*/ 0 h 131"/>
                <a:gd name="T10" fmla="*/ 59 w 89"/>
                <a:gd name="T11" fmla="*/ 16 h 131"/>
                <a:gd name="T12" fmla="*/ 73 w 89"/>
                <a:gd name="T13" fmla="*/ 32 h 131"/>
                <a:gd name="T14" fmla="*/ 85 w 89"/>
                <a:gd name="T15" fmla="*/ 45 h 131"/>
                <a:gd name="T16" fmla="*/ 89 w 89"/>
                <a:gd name="T17" fmla="*/ 50 h 131"/>
                <a:gd name="T18" fmla="*/ 77 w 89"/>
                <a:gd name="T19" fmla="*/ 55 h 131"/>
                <a:gd name="T20" fmla="*/ 65 w 89"/>
                <a:gd name="T21" fmla="*/ 63 h 131"/>
                <a:gd name="T22" fmla="*/ 56 w 89"/>
                <a:gd name="T23" fmla="*/ 74 h 131"/>
                <a:gd name="T24" fmla="*/ 49 w 89"/>
                <a:gd name="T25" fmla="*/ 87 h 131"/>
                <a:gd name="T26" fmla="*/ 43 w 89"/>
                <a:gd name="T27" fmla="*/ 101 h 131"/>
                <a:gd name="T28" fmla="*/ 41 w 89"/>
                <a:gd name="T29" fmla="*/ 112 h 131"/>
                <a:gd name="T30" fmla="*/ 45 w 89"/>
                <a:gd name="T31" fmla="*/ 123 h 131"/>
                <a:gd name="T32" fmla="*/ 51 w 89"/>
                <a:gd name="T33" fmla="*/ 131 h 131"/>
                <a:gd name="T34" fmla="*/ 45 w 89"/>
                <a:gd name="T35" fmla="*/ 125 h 131"/>
                <a:gd name="T36" fmla="*/ 37 w 89"/>
                <a:gd name="T37" fmla="*/ 117 h 131"/>
                <a:gd name="T38" fmla="*/ 27 w 89"/>
                <a:gd name="T39" fmla="*/ 109 h 131"/>
                <a:gd name="T40" fmla="*/ 19 w 89"/>
                <a:gd name="T41" fmla="*/ 99 h 131"/>
                <a:gd name="T42" fmla="*/ 11 w 89"/>
                <a:gd name="T43" fmla="*/ 91 h 131"/>
                <a:gd name="T44" fmla="*/ 6 w 89"/>
                <a:gd name="T45" fmla="*/ 84 h 131"/>
                <a:gd name="T46" fmla="*/ 1 w 89"/>
                <a:gd name="T47" fmla="*/ 79 h 131"/>
                <a:gd name="T48" fmla="*/ 0 w 89"/>
                <a:gd name="T49" fmla="*/ 7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 h="131">
                  <a:moveTo>
                    <a:pt x="0" y="77"/>
                  </a:moveTo>
                  <a:lnTo>
                    <a:pt x="9" y="55"/>
                  </a:lnTo>
                  <a:lnTo>
                    <a:pt x="21" y="34"/>
                  </a:lnTo>
                  <a:lnTo>
                    <a:pt x="32" y="15"/>
                  </a:lnTo>
                  <a:lnTo>
                    <a:pt x="46" y="0"/>
                  </a:lnTo>
                  <a:lnTo>
                    <a:pt x="59" y="16"/>
                  </a:lnTo>
                  <a:lnTo>
                    <a:pt x="73" y="32"/>
                  </a:lnTo>
                  <a:lnTo>
                    <a:pt x="85" y="45"/>
                  </a:lnTo>
                  <a:lnTo>
                    <a:pt x="89" y="50"/>
                  </a:lnTo>
                  <a:lnTo>
                    <a:pt x="77" y="55"/>
                  </a:lnTo>
                  <a:lnTo>
                    <a:pt x="65" y="63"/>
                  </a:lnTo>
                  <a:lnTo>
                    <a:pt x="56" y="74"/>
                  </a:lnTo>
                  <a:lnTo>
                    <a:pt x="49" y="87"/>
                  </a:lnTo>
                  <a:lnTo>
                    <a:pt x="43" y="101"/>
                  </a:lnTo>
                  <a:lnTo>
                    <a:pt x="41" y="112"/>
                  </a:lnTo>
                  <a:lnTo>
                    <a:pt x="45" y="123"/>
                  </a:lnTo>
                  <a:lnTo>
                    <a:pt x="51" y="131"/>
                  </a:lnTo>
                  <a:lnTo>
                    <a:pt x="45" y="125"/>
                  </a:lnTo>
                  <a:lnTo>
                    <a:pt x="37" y="117"/>
                  </a:lnTo>
                  <a:lnTo>
                    <a:pt x="27" y="109"/>
                  </a:lnTo>
                  <a:lnTo>
                    <a:pt x="19" y="99"/>
                  </a:lnTo>
                  <a:lnTo>
                    <a:pt x="11" y="91"/>
                  </a:lnTo>
                  <a:lnTo>
                    <a:pt x="6" y="84"/>
                  </a:lnTo>
                  <a:lnTo>
                    <a:pt x="1" y="79"/>
                  </a:lnTo>
                  <a:lnTo>
                    <a:pt x="0" y="77"/>
                  </a:lnTo>
                  <a:close/>
                </a:path>
              </a:pathLst>
            </a:custGeom>
            <a:solidFill>
              <a:srgbClr val="E0CC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20" name="Freeform 28"/>
            <p:cNvSpPr>
              <a:spLocks/>
            </p:cNvSpPr>
            <p:nvPr/>
          </p:nvSpPr>
          <p:spPr bwMode="auto">
            <a:xfrm>
              <a:off x="2717" y="4082"/>
              <a:ext cx="89" cy="131"/>
            </a:xfrm>
            <a:custGeom>
              <a:avLst/>
              <a:gdLst>
                <a:gd name="T0" fmla="*/ 0 w 89"/>
                <a:gd name="T1" fmla="*/ 77 h 131"/>
                <a:gd name="T2" fmla="*/ 0 w 89"/>
                <a:gd name="T3" fmla="*/ 77 h 131"/>
                <a:gd name="T4" fmla="*/ 9 w 89"/>
                <a:gd name="T5" fmla="*/ 55 h 131"/>
                <a:gd name="T6" fmla="*/ 21 w 89"/>
                <a:gd name="T7" fmla="*/ 34 h 131"/>
                <a:gd name="T8" fmla="*/ 32 w 89"/>
                <a:gd name="T9" fmla="*/ 15 h 131"/>
                <a:gd name="T10" fmla="*/ 46 w 89"/>
                <a:gd name="T11" fmla="*/ 0 h 131"/>
                <a:gd name="T12" fmla="*/ 46 w 89"/>
                <a:gd name="T13" fmla="*/ 0 h 131"/>
                <a:gd name="T14" fmla="*/ 59 w 89"/>
                <a:gd name="T15" fmla="*/ 16 h 131"/>
                <a:gd name="T16" fmla="*/ 73 w 89"/>
                <a:gd name="T17" fmla="*/ 32 h 131"/>
                <a:gd name="T18" fmla="*/ 85 w 89"/>
                <a:gd name="T19" fmla="*/ 45 h 131"/>
                <a:gd name="T20" fmla="*/ 89 w 89"/>
                <a:gd name="T21" fmla="*/ 50 h 131"/>
                <a:gd name="T22" fmla="*/ 89 w 89"/>
                <a:gd name="T23" fmla="*/ 50 h 131"/>
                <a:gd name="T24" fmla="*/ 77 w 89"/>
                <a:gd name="T25" fmla="*/ 55 h 131"/>
                <a:gd name="T26" fmla="*/ 65 w 89"/>
                <a:gd name="T27" fmla="*/ 63 h 131"/>
                <a:gd name="T28" fmla="*/ 56 w 89"/>
                <a:gd name="T29" fmla="*/ 74 h 131"/>
                <a:gd name="T30" fmla="*/ 49 w 89"/>
                <a:gd name="T31" fmla="*/ 87 h 131"/>
                <a:gd name="T32" fmla="*/ 43 w 89"/>
                <a:gd name="T33" fmla="*/ 101 h 131"/>
                <a:gd name="T34" fmla="*/ 41 w 89"/>
                <a:gd name="T35" fmla="*/ 112 h 131"/>
                <a:gd name="T36" fmla="*/ 45 w 89"/>
                <a:gd name="T37" fmla="*/ 123 h 131"/>
                <a:gd name="T38" fmla="*/ 51 w 89"/>
                <a:gd name="T39" fmla="*/ 131 h 131"/>
                <a:gd name="T40" fmla="*/ 51 w 89"/>
                <a:gd name="T41" fmla="*/ 131 h 131"/>
                <a:gd name="T42" fmla="*/ 45 w 89"/>
                <a:gd name="T43" fmla="*/ 125 h 131"/>
                <a:gd name="T44" fmla="*/ 37 w 89"/>
                <a:gd name="T45" fmla="*/ 117 h 131"/>
                <a:gd name="T46" fmla="*/ 27 w 89"/>
                <a:gd name="T47" fmla="*/ 109 h 131"/>
                <a:gd name="T48" fmla="*/ 19 w 89"/>
                <a:gd name="T49" fmla="*/ 99 h 131"/>
                <a:gd name="T50" fmla="*/ 11 w 89"/>
                <a:gd name="T51" fmla="*/ 91 h 131"/>
                <a:gd name="T52" fmla="*/ 6 w 89"/>
                <a:gd name="T53" fmla="*/ 84 h 131"/>
                <a:gd name="T54" fmla="*/ 1 w 89"/>
                <a:gd name="T55" fmla="*/ 79 h 131"/>
                <a:gd name="T56" fmla="*/ 0 w 89"/>
                <a:gd name="T57" fmla="*/ 7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9" h="131">
                  <a:moveTo>
                    <a:pt x="0" y="77"/>
                  </a:moveTo>
                  <a:lnTo>
                    <a:pt x="0" y="77"/>
                  </a:lnTo>
                  <a:lnTo>
                    <a:pt x="9" y="55"/>
                  </a:lnTo>
                  <a:lnTo>
                    <a:pt x="21" y="34"/>
                  </a:lnTo>
                  <a:lnTo>
                    <a:pt x="32" y="15"/>
                  </a:lnTo>
                  <a:lnTo>
                    <a:pt x="46" y="0"/>
                  </a:lnTo>
                  <a:lnTo>
                    <a:pt x="46" y="0"/>
                  </a:lnTo>
                  <a:lnTo>
                    <a:pt x="59" y="16"/>
                  </a:lnTo>
                  <a:lnTo>
                    <a:pt x="73" y="32"/>
                  </a:lnTo>
                  <a:lnTo>
                    <a:pt x="85" y="45"/>
                  </a:lnTo>
                  <a:lnTo>
                    <a:pt x="89" y="50"/>
                  </a:lnTo>
                  <a:lnTo>
                    <a:pt x="89" y="50"/>
                  </a:lnTo>
                  <a:lnTo>
                    <a:pt x="77" y="55"/>
                  </a:lnTo>
                  <a:lnTo>
                    <a:pt x="65" y="63"/>
                  </a:lnTo>
                  <a:lnTo>
                    <a:pt x="56" y="74"/>
                  </a:lnTo>
                  <a:lnTo>
                    <a:pt x="49" y="87"/>
                  </a:lnTo>
                  <a:lnTo>
                    <a:pt x="43" y="101"/>
                  </a:lnTo>
                  <a:lnTo>
                    <a:pt x="41" y="112"/>
                  </a:lnTo>
                  <a:lnTo>
                    <a:pt x="45" y="123"/>
                  </a:lnTo>
                  <a:lnTo>
                    <a:pt x="51" y="131"/>
                  </a:lnTo>
                  <a:lnTo>
                    <a:pt x="51" y="131"/>
                  </a:lnTo>
                  <a:lnTo>
                    <a:pt x="45" y="125"/>
                  </a:lnTo>
                  <a:lnTo>
                    <a:pt x="37" y="117"/>
                  </a:lnTo>
                  <a:lnTo>
                    <a:pt x="27" y="109"/>
                  </a:lnTo>
                  <a:lnTo>
                    <a:pt x="19" y="99"/>
                  </a:lnTo>
                  <a:lnTo>
                    <a:pt x="11" y="91"/>
                  </a:lnTo>
                  <a:lnTo>
                    <a:pt x="6" y="84"/>
                  </a:lnTo>
                  <a:lnTo>
                    <a:pt x="1" y="79"/>
                  </a:lnTo>
                  <a:lnTo>
                    <a:pt x="0" y="77"/>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21" name="Freeform 29"/>
            <p:cNvSpPr>
              <a:spLocks/>
            </p:cNvSpPr>
            <p:nvPr/>
          </p:nvSpPr>
          <p:spPr bwMode="auto">
            <a:xfrm>
              <a:off x="2758" y="4060"/>
              <a:ext cx="96" cy="158"/>
            </a:xfrm>
            <a:custGeom>
              <a:avLst/>
              <a:gdLst>
                <a:gd name="T0" fmla="*/ 10 w 96"/>
                <a:gd name="T1" fmla="*/ 153 h 158"/>
                <a:gd name="T2" fmla="*/ 4 w 96"/>
                <a:gd name="T3" fmla="*/ 145 h 158"/>
                <a:gd name="T4" fmla="*/ 0 w 96"/>
                <a:gd name="T5" fmla="*/ 134 h 158"/>
                <a:gd name="T6" fmla="*/ 2 w 96"/>
                <a:gd name="T7" fmla="*/ 123 h 158"/>
                <a:gd name="T8" fmla="*/ 8 w 96"/>
                <a:gd name="T9" fmla="*/ 109 h 158"/>
                <a:gd name="T10" fmla="*/ 15 w 96"/>
                <a:gd name="T11" fmla="*/ 96 h 158"/>
                <a:gd name="T12" fmla="*/ 24 w 96"/>
                <a:gd name="T13" fmla="*/ 85 h 158"/>
                <a:gd name="T14" fmla="*/ 36 w 96"/>
                <a:gd name="T15" fmla="*/ 77 h 158"/>
                <a:gd name="T16" fmla="*/ 48 w 96"/>
                <a:gd name="T17" fmla="*/ 72 h 158"/>
                <a:gd name="T18" fmla="*/ 44 w 96"/>
                <a:gd name="T19" fmla="*/ 67 h 158"/>
                <a:gd name="T20" fmla="*/ 32 w 96"/>
                <a:gd name="T21" fmla="*/ 54 h 158"/>
                <a:gd name="T22" fmla="*/ 18 w 96"/>
                <a:gd name="T23" fmla="*/ 38 h 158"/>
                <a:gd name="T24" fmla="*/ 5 w 96"/>
                <a:gd name="T25" fmla="*/ 22 h 158"/>
                <a:gd name="T26" fmla="*/ 13 w 96"/>
                <a:gd name="T27" fmla="*/ 15 h 158"/>
                <a:gd name="T28" fmla="*/ 21 w 96"/>
                <a:gd name="T29" fmla="*/ 10 h 158"/>
                <a:gd name="T30" fmla="*/ 31 w 96"/>
                <a:gd name="T31" fmla="*/ 5 h 158"/>
                <a:gd name="T32" fmla="*/ 40 w 96"/>
                <a:gd name="T33" fmla="*/ 2 h 158"/>
                <a:gd name="T34" fmla="*/ 50 w 96"/>
                <a:gd name="T35" fmla="*/ 0 h 158"/>
                <a:gd name="T36" fmla="*/ 60 w 96"/>
                <a:gd name="T37" fmla="*/ 2 h 158"/>
                <a:gd name="T38" fmla="*/ 69 w 96"/>
                <a:gd name="T39" fmla="*/ 5 h 158"/>
                <a:gd name="T40" fmla="*/ 80 w 96"/>
                <a:gd name="T41" fmla="*/ 10 h 158"/>
                <a:gd name="T42" fmla="*/ 92 w 96"/>
                <a:gd name="T43" fmla="*/ 26 h 158"/>
                <a:gd name="T44" fmla="*/ 96 w 96"/>
                <a:gd name="T45" fmla="*/ 50 h 158"/>
                <a:gd name="T46" fmla="*/ 93 w 96"/>
                <a:gd name="T47" fmla="*/ 78 h 158"/>
                <a:gd name="T48" fmla="*/ 84 w 96"/>
                <a:gd name="T49" fmla="*/ 106 h 158"/>
                <a:gd name="T50" fmla="*/ 71 w 96"/>
                <a:gd name="T51" fmla="*/ 131 h 158"/>
                <a:gd name="T52" fmla="*/ 53 w 96"/>
                <a:gd name="T53" fmla="*/ 150 h 158"/>
                <a:gd name="T54" fmla="*/ 32 w 96"/>
                <a:gd name="T55" fmla="*/ 158 h 158"/>
                <a:gd name="T56" fmla="*/ 10 w 96"/>
                <a:gd name="T57" fmla="*/ 15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158">
                  <a:moveTo>
                    <a:pt x="10" y="153"/>
                  </a:moveTo>
                  <a:lnTo>
                    <a:pt x="4" y="145"/>
                  </a:lnTo>
                  <a:lnTo>
                    <a:pt x="0" y="134"/>
                  </a:lnTo>
                  <a:lnTo>
                    <a:pt x="2" y="123"/>
                  </a:lnTo>
                  <a:lnTo>
                    <a:pt x="8" y="109"/>
                  </a:lnTo>
                  <a:lnTo>
                    <a:pt x="15" y="96"/>
                  </a:lnTo>
                  <a:lnTo>
                    <a:pt x="24" y="85"/>
                  </a:lnTo>
                  <a:lnTo>
                    <a:pt x="36" y="77"/>
                  </a:lnTo>
                  <a:lnTo>
                    <a:pt x="48" y="72"/>
                  </a:lnTo>
                  <a:lnTo>
                    <a:pt x="44" y="67"/>
                  </a:lnTo>
                  <a:lnTo>
                    <a:pt x="32" y="54"/>
                  </a:lnTo>
                  <a:lnTo>
                    <a:pt x="18" y="38"/>
                  </a:lnTo>
                  <a:lnTo>
                    <a:pt x="5" y="22"/>
                  </a:lnTo>
                  <a:lnTo>
                    <a:pt x="13" y="15"/>
                  </a:lnTo>
                  <a:lnTo>
                    <a:pt x="21" y="10"/>
                  </a:lnTo>
                  <a:lnTo>
                    <a:pt x="31" y="5"/>
                  </a:lnTo>
                  <a:lnTo>
                    <a:pt x="40" y="2"/>
                  </a:lnTo>
                  <a:lnTo>
                    <a:pt x="50" y="0"/>
                  </a:lnTo>
                  <a:lnTo>
                    <a:pt x="60" y="2"/>
                  </a:lnTo>
                  <a:lnTo>
                    <a:pt x="69" y="5"/>
                  </a:lnTo>
                  <a:lnTo>
                    <a:pt x="80" y="10"/>
                  </a:lnTo>
                  <a:lnTo>
                    <a:pt x="92" y="26"/>
                  </a:lnTo>
                  <a:lnTo>
                    <a:pt x="96" y="50"/>
                  </a:lnTo>
                  <a:lnTo>
                    <a:pt x="93" y="78"/>
                  </a:lnTo>
                  <a:lnTo>
                    <a:pt x="84" y="106"/>
                  </a:lnTo>
                  <a:lnTo>
                    <a:pt x="71" y="131"/>
                  </a:lnTo>
                  <a:lnTo>
                    <a:pt x="53" y="150"/>
                  </a:lnTo>
                  <a:lnTo>
                    <a:pt x="32" y="158"/>
                  </a:lnTo>
                  <a:lnTo>
                    <a:pt x="10" y="153"/>
                  </a:lnTo>
                  <a:close/>
                </a:path>
              </a:pathLst>
            </a:custGeom>
            <a:solidFill>
              <a:srgbClr val="D1B2C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22" name="Freeform 30"/>
            <p:cNvSpPr>
              <a:spLocks/>
            </p:cNvSpPr>
            <p:nvPr/>
          </p:nvSpPr>
          <p:spPr bwMode="auto">
            <a:xfrm>
              <a:off x="2758" y="4060"/>
              <a:ext cx="96" cy="158"/>
            </a:xfrm>
            <a:custGeom>
              <a:avLst/>
              <a:gdLst>
                <a:gd name="T0" fmla="*/ 10 w 96"/>
                <a:gd name="T1" fmla="*/ 153 h 158"/>
                <a:gd name="T2" fmla="*/ 10 w 96"/>
                <a:gd name="T3" fmla="*/ 153 h 158"/>
                <a:gd name="T4" fmla="*/ 4 w 96"/>
                <a:gd name="T5" fmla="*/ 145 h 158"/>
                <a:gd name="T6" fmla="*/ 0 w 96"/>
                <a:gd name="T7" fmla="*/ 134 h 158"/>
                <a:gd name="T8" fmla="*/ 2 w 96"/>
                <a:gd name="T9" fmla="*/ 123 h 158"/>
                <a:gd name="T10" fmla="*/ 8 w 96"/>
                <a:gd name="T11" fmla="*/ 109 h 158"/>
                <a:gd name="T12" fmla="*/ 15 w 96"/>
                <a:gd name="T13" fmla="*/ 96 h 158"/>
                <a:gd name="T14" fmla="*/ 24 w 96"/>
                <a:gd name="T15" fmla="*/ 85 h 158"/>
                <a:gd name="T16" fmla="*/ 36 w 96"/>
                <a:gd name="T17" fmla="*/ 77 h 158"/>
                <a:gd name="T18" fmla="*/ 48 w 96"/>
                <a:gd name="T19" fmla="*/ 72 h 158"/>
                <a:gd name="T20" fmla="*/ 48 w 96"/>
                <a:gd name="T21" fmla="*/ 72 h 158"/>
                <a:gd name="T22" fmla="*/ 44 w 96"/>
                <a:gd name="T23" fmla="*/ 67 h 158"/>
                <a:gd name="T24" fmla="*/ 32 w 96"/>
                <a:gd name="T25" fmla="*/ 54 h 158"/>
                <a:gd name="T26" fmla="*/ 18 w 96"/>
                <a:gd name="T27" fmla="*/ 38 h 158"/>
                <a:gd name="T28" fmla="*/ 5 w 96"/>
                <a:gd name="T29" fmla="*/ 22 h 158"/>
                <a:gd name="T30" fmla="*/ 5 w 96"/>
                <a:gd name="T31" fmla="*/ 22 h 158"/>
                <a:gd name="T32" fmla="*/ 13 w 96"/>
                <a:gd name="T33" fmla="*/ 15 h 158"/>
                <a:gd name="T34" fmla="*/ 21 w 96"/>
                <a:gd name="T35" fmla="*/ 10 h 158"/>
                <a:gd name="T36" fmla="*/ 31 w 96"/>
                <a:gd name="T37" fmla="*/ 5 h 158"/>
                <a:gd name="T38" fmla="*/ 40 w 96"/>
                <a:gd name="T39" fmla="*/ 2 h 158"/>
                <a:gd name="T40" fmla="*/ 50 w 96"/>
                <a:gd name="T41" fmla="*/ 0 h 158"/>
                <a:gd name="T42" fmla="*/ 60 w 96"/>
                <a:gd name="T43" fmla="*/ 2 h 158"/>
                <a:gd name="T44" fmla="*/ 69 w 96"/>
                <a:gd name="T45" fmla="*/ 5 h 158"/>
                <a:gd name="T46" fmla="*/ 80 w 96"/>
                <a:gd name="T47" fmla="*/ 10 h 158"/>
                <a:gd name="T48" fmla="*/ 80 w 96"/>
                <a:gd name="T49" fmla="*/ 10 h 158"/>
                <a:gd name="T50" fmla="*/ 92 w 96"/>
                <a:gd name="T51" fmla="*/ 26 h 158"/>
                <a:gd name="T52" fmla="*/ 96 w 96"/>
                <a:gd name="T53" fmla="*/ 50 h 158"/>
                <a:gd name="T54" fmla="*/ 93 w 96"/>
                <a:gd name="T55" fmla="*/ 78 h 158"/>
                <a:gd name="T56" fmla="*/ 84 w 96"/>
                <a:gd name="T57" fmla="*/ 106 h 158"/>
                <a:gd name="T58" fmla="*/ 71 w 96"/>
                <a:gd name="T59" fmla="*/ 131 h 158"/>
                <a:gd name="T60" fmla="*/ 53 w 96"/>
                <a:gd name="T61" fmla="*/ 150 h 158"/>
                <a:gd name="T62" fmla="*/ 32 w 96"/>
                <a:gd name="T63" fmla="*/ 158 h 158"/>
                <a:gd name="T64" fmla="*/ 10 w 96"/>
                <a:gd name="T65" fmla="*/ 15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6" h="158">
                  <a:moveTo>
                    <a:pt x="10" y="153"/>
                  </a:moveTo>
                  <a:lnTo>
                    <a:pt x="10" y="153"/>
                  </a:lnTo>
                  <a:lnTo>
                    <a:pt x="4" y="145"/>
                  </a:lnTo>
                  <a:lnTo>
                    <a:pt x="0" y="134"/>
                  </a:lnTo>
                  <a:lnTo>
                    <a:pt x="2" y="123"/>
                  </a:lnTo>
                  <a:lnTo>
                    <a:pt x="8" y="109"/>
                  </a:lnTo>
                  <a:lnTo>
                    <a:pt x="15" y="96"/>
                  </a:lnTo>
                  <a:lnTo>
                    <a:pt x="24" y="85"/>
                  </a:lnTo>
                  <a:lnTo>
                    <a:pt x="36" y="77"/>
                  </a:lnTo>
                  <a:lnTo>
                    <a:pt x="48" y="72"/>
                  </a:lnTo>
                  <a:lnTo>
                    <a:pt x="48" y="72"/>
                  </a:lnTo>
                  <a:lnTo>
                    <a:pt x="44" y="67"/>
                  </a:lnTo>
                  <a:lnTo>
                    <a:pt x="32" y="54"/>
                  </a:lnTo>
                  <a:lnTo>
                    <a:pt x="18" y="38"/>
                  </a:lnTo>
                  <a:lnTo>
                    <a:pt x="5" y="22"/>
                  </a:lnTo>
                  <a:lnTo>
                    <a:pt x="5" y="22"/>
                  </a:lnTo>
                  <a:lnTo>
                    <a:pt x="13" y="15"/>
                  </a:lnTo>
                  <a:lnTo>
                    <a:pt x="21" y="10"/>
                  </a:lnTo>
                  <a:lnTo>
                    <a:pt x="31" y="5"/>
                  </a:lnTo>
                  <a:lnTo>
                    <a:pt x="40" y="2"/>
                  </a:lnTo>
                  <a:lnTo>
                    <a:pt x="50" y="0"/>
                  </a:lnTo>
                  <a:lnTo>
                    <a:pt x="60" y="2"/>
                  </a:lnTo>
                  <a:lnTo>
                    <a:pt x="69" y="5"/>
                  </a:lnTo>
                  <a:lnTo>
                    <a:pt x="80" y="10"/>
                  </a:lnTo>
                  <a:lnTo>
                    <a:pt x="80" y="10"/>
                  </a:lnTo>
                  <a:lnTo>
                    <a:pt x="92" y="26"/>
                  </a:lnTo>
                  <a:lnTo>
                    <a:pt x="96" y="50"/>
                  </a:lnTo>
                  <a:lnTo>
                    <a:pt x="93" y="78"/>
                  </a:lnTo>
                  <a:lnTo>
                    <a:pt x="84" y="106"/>
                  </a:lnTo>
                  <a:lnTo>
                    <a:pt x="71" y="131"/>
                  </a:lnTo>
                  <a:lnTo>
                    <a:pt x="53" y="150"/>
                  </a:lnTo>
                  <a:lnTo>
                    <a:pt x="32" y="158"/>
                  </a:lnTo>
                  <a:lnTo>
                    <a:pt x="10" y="153"/>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23" name="Freeform 31"/>
            <p:cNvSpPr>
              <a:spLocks/>
            </p:cNvSpPr>
            <p:nvPr/>
          </p:nvSpPr>
          <p:spPr bwMode="auto">
            <a:xfrm>
              <a:off x="2762" y="3439"/>
              <a:ext cx="440" cy="289"/>
            </a:xfrm>
            <a:custGeom>
              <a:avLst/>
              <a:gdLst>
                <a:gd name="T0" fmla="*/ 404 w 440"/>
                <a:gd name="T1" fmla="*/ 289 h 289"/>
                <a:gd name="T2" fmla="*/ 3 w 440"/>
                <a:gd name="T3" fmla="*/ 42 h 289"/>
                <a:gd name="T4" fmla="*/ 0 w 440"/>
                <a:gd name="T5" fmla="*/ 27 h 289"/>
                <a:gd name="T6" fmla="*/ 6 w 440"/>
                <a:gd name="T7" fmla="*/ 13 h 289"/>
                <a:gd name="T8" fmla="*/ 17 w 440"/>
                <a:gd name="T9" fmla="*/ 2 h 289"/>
                <a:gd name="T10" fmla="*/ 32 w 440"/>
                <a:gd name="T11" fmla="*/ 0 h 289"/>
                <a:gd name="T12" fmla="*/ 38 w 440"/>
                <a:gd name="T13" fmla="*/ 3 h 289"/>
                <a:gd name="T14" fmla="*/ 52 w 440"/>
                <a:gd name="T15" fmla="*/ 10 h 289"/>
                <a:gd name="T16" fmla="*/ 73 w 440"/>
                <a:gd name="T17" fmla="*/ 21 h 289"/>
                <a:gd name="T18" fmla="*/ 99 w 440"/>
                <a:gd name="T19" fmla="*/ 35 h 289"/>
                <a:gd name="T20" fmla="*/ 128 w 440"/>
                <a:gd name="T21" fmla="*/ 51 h 289"/>
                <a:gd name="T22" fmla="*/ 160 w 440"/>
                <a:gd name="T23" fmla="*/ 69 h 289"/>
                <a:gd name="T24" fmla="*/ 195 w 440"/>
                <a:gd name="T25" fmla="*/ 89 h 289"/>
                <a:gd name="T26" fmla="*/ 230 w 440"/>
                <a:gd name="T27" fmla="*/ 109 h 289"/>
                <a:gd name="T28" fmla="*/ 267 w 440"/>
                <a:gd name="T29" fmla="*/ 129 h 289"/>
                <a:gd name="T30" fmla="*/ 302 w 440"/>
                <a:gd name="T31" fmla="*/ 150 h 289"/>
                <a:gd name="T32" fmla="*/ 334 w 440"/>
                <a:gd name="T33" fmla="*/ 169 h 289"/>
                <a:gd name="T34" fmla="*/ 364 w 440"/>
                <a:gd name="T35" fmla="*/ 187 h 289"/>
                <a:gd name="T36" fmla="*/ 390 w 440"/>
                <a:gd name="T37" fmla="*/ 203 h 289"/>
                <a:gd name="T38" fmla="*/ 411 w 440"/>
                <a:gd name="T39" fmla="*/ 216 h 289"/>
                <a:gd name="T40" fmla="*/ 425 w 440"/>
                <a:gd name="T41" fmla="*/ 225 h 289"/>
                <a:gd name="T42" fmla="*/ 433 w 440"/>
                <a:gd name="T43" fmla="*/ 232 h 289"/>
                <a:gd name="T44" fmla="*/ 438 w 440"/>
                <a:gd name="T45" fmla="*/ 240 h 289"/>
                <a:gd name="T46" fmla="*/ 440 w 440"/>
                <a:gd name="T47" fmla="*/ 249 h 289"/>
                <a:gd name="T48" fmla="*/ 438 w 440"/>
                <a:gd name="T49" fmla="*/ 257 h 289"/>
                <a:gd name="T50" fmla="*/ 433 w 440"/>
                <a:gd name="T51" fmla="*/ 265 h 289"/>
                <a:gd name="T52" fmla="*/ 427 w 440"/>
                <a:gd name="T53" fmla="*/ 273 h 289"/>
                <a:gd name="T54" fmla="*/ 419 w 440"/>
                <a:gd name="T55" fmla="*/ 281 h 289"/>
                <a:gd name="T56" fmla="*/ 411 w 440"/>
                <a:gd name="T57" fmla="*/ 286 h 289"/>
                <a:gd name="T58" fmla="*/ 404 w 440"/>
                <a:gd name="T59" fmla="*/ 2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40" h="289">
                  <a:moveTo>
                    <a:pt x="404" y="289"/>
                  </a:moveTo>
                  <a:lnTo>
                    <a:pt x="3" y="42"/>
                  </a:lnTo>
                  <a:lnTo>
                    <a:pt x="0" y="27"/>
                  </a:lnTo>
                  <a:lnTo>
                    <a:pt x="6" y="13"/>
                  </a:lnTo>
                  <a:lnTo>
                    <a:pt x="17" y="2"/>
                  </a:lnTo>
                  <a:lnTo>
                    <a:pt x="32" y="0"/>
                  </a:lnTo>
                  <a:lnTo>
                    <a:pt x="38" y="3"/>
                  </a:lnTo>
                  <a:lnTo>
                    <a:pt x="52" y="10"/>
                  </a:lnTo>
                  <a:lnTo>
                    <a:pt x="73" y="21"/>
                  </a:lnTo>
                  <a:lnTo>
                    <a:pt x="99" y="35"/>
                  </a:lnTo>
                  <a:lnTo>
                    <a:pt x="128" y="51"/>
                  </a:lnTo>
                  <a:lnTo>
                    <a:pt x="160" y="69"/>
                  </a:lnTo>
                  <a:lnTo>
                    <a:pt x="195" y="89"/>
                  </a:lnTo>
                  <a:lnTo>
                    <a:pt x="230" y="109"/>
                  </a:lnTo>
                  <a:lnTo>
                    <a:pt x="267" y="129"/>
                  </a:lnTo>
                  <a:lnTo>
                    <a:pt x="302" y="150"/>
                  </a:lnTo>
                  <a:lnTo>
                    <a:pt x="334" y="169"/>
                  </a:lnTo>
                  <a:lnTo>
                    <a:pt x="364" y="187"/>
                  </a:lnTo>
                  <a:lnTo>
                    <a:pt x="390" y="203"/>
                  </a:lnTo>
                  <a:lnTo>
                    <a:pt x="411" y="216"/>
                  </a:lnTo>
                  <a:lnTo>
                    <a:pt x="425" y="225"/>
                  </a:lnTo>
                  <a:lnTo>
                    <a:pt x="433" y="232"/>
                  </a:lnTo>
                  <a:lnTo>
                    <a:pt x="438" y="240"/>
                  </a:lnTo>
                  <a:lnTo>
                    <a:pt x="440" y="249"/>
                  </a:lnTo>
                  <a:lnTo>
                    <a:pt x="438" y="257"/>
                  </a:lnTo>
                  <a:lnTo>
                    <a:pt x="433" y="265"/>
                  </a:lnTo>
                  <a:lnTo>
                    <a:pt x="427" y="273"/>
                  </a:lnTo>
                  <a:lnTo>
                    <a:pt x="419" y="281"/>
                  </a:lnTo>
                  <a:lnTo>
                    <a:pt x="411" y="286"/>
                  </a:lnTo>
                  <a:lnTo>
                    <a:pt x="404" y="28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24" name="Freeform 32"/>
            <p:cNvSpPr>
              <a:spLocks/>
            </p:cNvSpPr>
            <p:nvPr/>
          </p:nvSpPr>
          <p:spPr bwMode="auto">
            <a:xfrm>
              <a:off x="2762" y="3439"/>
              <a:ext cx="440" cy="289"/>
            </a:xfrm>
            <a:custGeom>
              <a:avLst/>
              <a:gdLst>
                <a:gd name="T0" fmla="*/ 404 w 440"/>
                <a:gd name="T1" fmla="*/ 289 h 289"/>
                <a:gd name="T2" fmla="*/ 3 w 440"/>
                <a:gd name="T3" fmla="*/ 42 h 289"/>
                <a:gd name="T4" fmla="*/ 3 w 440"/>
                <a:gd name="T5" fmla="*/ 42 h 289"/>
                <a:gd name="T6" fmla="*/ 0 w 440"/>
                <a:gd name="T7" fmla="*/ 27 h 289"/>
                <a:gd name="T8" fmla="*/ 6 w 440"/>
                <a:gd name="T9" fmla="*/ 13 h 289"/>
                <a:gd name="T10" fmla="*/ 17 w 440"/>
                <a:gd name="T11" fmla="*/ 2 h 289"/>
                <a:gd name="T12" fmla="*/ 32 w 440"/>
                <a:gd name="T13" fmla="*/ 0 h 289"/>
                <a:gd name="T14" fmla="*/ 32 w 440"/>
                <a:gd name="T15" fmla="*/ 0 h 289"/>
                <a:gd name="T16" fmla="*/ 38 w 440"/>
                <a:gd name="T17" fmla="*/ 3 h 289"/>
                <a:gd name="T18" fmla="*/ 52 w 440"/>
                <a:gd name="T19" fmla="*/ 10 h 289"/>
                <a:gd name="T20" fmla="*/ 73 w 440"/>
                <a:gd name="T21" fmla="*/ 21 h 289"/>
                <a:gd name="T22" fmla="*/ 99 w 440"/>
                <a:gd name="T23" fmla="*/ 35 h 289"/>
                <a:gd name="T24" fmla="*/ 128 w 440"/>
                <a:gd name="T25" fmla="*/ 51 h 289"/>
                <a:gd name="T26" fmla="*/ 160 w 440"/>
                <a:gd name="T27" fmla="*/ 69 h 289"/>
                <a:gd name="T28" fmla="*/ 195 w 440"/>
                <a:gd name="T29" fmla="*/ 89 h 289"/>
                <a:gd name="T30" fmla="*/ 230 w 440"/>
                <a:gd name="T31" fmla="*/ 109 h 289"/>
                <a:gd name="T32" fmla="*/ 267 w 440"/>
                <a:gd name="T33" fmla="*/ 129 h 289"/>
                <a:gd name="T34" fmla="*/ 302 w 440"/>
                <a:gd name="T35" fmla="*/ 150 h 289"/>
                <a:gd name="T36" fmla="*/ 334 w 440"/>
                <a:gd name="T37" fmla="*/ 169 h 289"/>
                <a:gd name="T38" fmla="*/ 364 w 440"/>
                <a:gd name="T39" fmla="*/ 187 h 289"/>
                <a:gd name="T40" fmla="*/ 390 w 440"/>
                <a:gd name="T41" fmla="*/ 203 h 289"/>
                <a:gd name="T42" fmla="*/ 411 w 440"/>
                <a:gd name="T43" fmla="*/ 216 h 289"/>
                <a:gd name="T44" fmla="*/ 425 w 440"/>
                <a:gd name="T45" fmla="*/ 225 h 289"/>
                <a:gd name="T46" fmla="*/ 433 w 440"/>
                <a:gd name="T47" fmla="*/ 232 h 289"/>
                <a:gd name="T48" fmla="*/ 433 w 440"/>
                <a:gd name="T49" fmla="*/ 232 h 289"/>
                <a:gd name="T50" fmla="*/ 438 w 440"/>
                <a:gd name="T51" fmla="*/ 240 h 289"/>
                <a:gd name="T52" fmla="*/ 440 w 440"/>
                <a:gd name="T53" fmla="*/ 249 h 289"/>
                <a:gd name="T54" fmla="*/ 438 w 440"/>
                <a:gd name="T55" fmla="*/ 257 h 289"/>
                <a:gd name="T56" fmla="*/ 433 w 440"/>
                <a:gd name="T57" fmla="*/ 265 h 289"/>
                <a:gd name="T58" fmla="*/ 427 w 440"/>
                <a:gd name="T59" fmla="*/ 273 h 289"/>
                <a:gd name="T60" fmla="*/ 419 w 440"/>
                <a:gd name="T61" fmla="*/ 281 h 289"/>
                <a:gd name="T62" fmla="*/ 411 w 440"/>
                <a:gd name="T63" fmla="*/ 286 h 289"/>
                <a:gd name="T64" fmla="*/ 404 w 440"/>
                <a:gd name="T65" fmla="*/ 2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0" h="289">
                  <a:moveTo>
                    <a:pt x="404" y="289"/>
                  </a:moveTo>
                  <a:lnTo>
                    <a:pt x="3" y="42"/>
                  </a:lnTo>
                  <a:lnTo>
                    <a:pt x="3" y="42"/>
                  </a:lnTo>
                  <a:lnTo>
                    <a:pt x="0" y="27"/>
                  </a:lnTo>
                  <a:lnTo>
                    <a:pt x="6" y="13"/>
                  </a:lnTo>
                  <a:lnTo>
                    <a:pt x="17" y="2"/>
                  </a:lnTo>
                  <a:lnTo>
                    <a:pt x="32" y="0"/>
                  </a:lnTo>
                  <a:lnTo>
                    <a:pt x="32" y="0"/>
                  </a:lnTo>
                  <a:lnTo>
                    <a:pt x="38" y="3"/>
                  </a:lnTo>
                  <a:lnTo>
                    <a:pt x="52" y="10"/>
                  </a:lnTo>
                  <a:lnTo>
                    <a:pt x="73" y="21"/>
                  </a:lnTo>
                  <a:lnTo>
                    <a:pt x="99" y="35"/>
                  </a:lnTo>
                  <a:lnTo>
                    <a:pt x="128" y="51"/>
                  </a:lnTo>
                  <a:lnTo>
                    <a:pt x="160" y="69"/>
                  </a:lnTo>
                  <a:lnTo>
                    <a:pt x="195" y="89"/>
                  </a:lnTo>
                  <a:lnTo>
                    <a:pt x="230" y="109"/>
                  </a:lnTo>
                  <a:lnTo>
                    <a:pt x="267" y="129"/>
                  </a:lnTo>
                  <a:lnTo>
                    <a:pt x="302" y="150"/>
                  </a:lnTo>
                  <a:lnTo>
                    <a:pt x="334" y="169"/>
                  </a:lnTo>
                  <a:lnTo>
                    <a:pt x="364" y="187"/>
                  </a:lnTo>
                  <a:lnTo>
                    <a:pt x="390" y="203"/>
                  </a:lnTo>
                  <a:lnTo>
                    <a:pt x="411" y="216"/>
                  </a:lnTo>
                  <a:lnTo>
                    <a:pt x="425" y="225"/>
                  </a:lnTo>
                  <a:lnTo>
                    <a:pt x="433" y="232"/>
                  </a:lnTo>
                  <a:lnTo>
                    <a:pt x="433" y="232"/>
                  </a:lnTo>
                  <a:lnTo>
                    <a:pt x="438" y="240"/>
                  </a:lnTo>
                  <a:lnTo>
                    <a:pt x="440" y="249"/>
                  </a:lnTo>
                  <a:lnTo>
                    <a:pt x="438" y="257"/>
                  </a:lnTo>
                  <a:lnTo>
                    <a:pt x="433" y="265"/>
                  </a:lnTo>
                  <a:lnTo>
                    <a:pt x="427" y="273"/>
                  </a:lnTo>
                  <a:lnTo>
                    <a:pt x="419" y="281"/>
                  </a:lnTo>
                  <a:lnTo>
                    <a:pt x="411" y="286"/>
                  </a:lnTo>
                  <a:lnTo>
                    <a:pt x="404" y="289"/>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25" name="Freeform 33"/>
            <p:cNvSpPr>
              <a:spLocks/>
            </p:cNvSpPr>
            <p:nvPr/>
          </p:nvSpPr>
          <p:spPr bwMode="auto">
            <a:xfrm>
              <a:off x="2309" y="3481"/>
              <a:ext cx="857" cy="804"/>
            </a:xfrm>
            <a:custGeom>
              <a:avLst/>
              <a:gdLst>
                <a:gd name="T0" fmla="*/ 398 w 857"/>
                <a:gd name="T1" fmla="*/ 782 h 804"/>
                <a:gd name="T2" fmla="*/ 393 w 857"/>
                <a:gd name="T3" fmla="*/ 763 h 804"/>
                <a:gd name="T4" fmla="*/ 393 w 857"/>
                <a:gd name="T5" fmla="*/ 739 h 804"/>
                <a:gd name="T6" fmla="*/ 398 w 857"/>
                <a:gd name="T7" fmla="*/ 708 h 804"/>
                <a:gd name="T8" fmla="*/ 408 w 857"/>
                <a:gd name="T9" fmla="*/ 678 h 804"/>
                <a:gd name="T10" fmla="*/ 409 w 857"/>
                <a:gd name="T11" fmla="*/ 680 h 804"/>
                <a:gd name="T12" fmla="*/ 414 w 857"/>
                <a:gd name="T13" fmla="*/ 685 h 804"/>
                <a:gd name="T14" fmla="*/ 419 w 857"/>
                <a:gd name="T15" fmla="*/ 692 h 804"/>
                <a:gd name="T16" fmla="*/ 427 w 857"/>
                <a:gd name="T17" fmla="*/ 700 h 804"/>
                <a:gd name="T18" fmla="*/ 435 w 857"/>
                <a:gd name="T19" fmla="*/ 710 h 804"/>
                <a:gd name="T20" fmla="*/ 445 w 857"/>
                <a:gd name="T21" fmla="*/ 718 h 804"/>
                <a:gd name="T22" fmla="*/ 453 w 857"/>
                <a:gd name="T23" fmla="*/ 726 h 804"/>
                <a:gd name="T24" fmla="*/ 459 w 857"/>
                <a:gd name="T25" fmla="*/ 732 h 804"/>
                <a:gd name="T26" fmla="*/ 481 w 857"/>
                <a:gd name="T27" fmla="*/ 737 h 804"/>
                <a:gd name="T28" fmla="*/ 502 w 857"/>
                <a:gd name="T29" fmla="*/ 729 h 804"/>
                <a:gd name="T30" fmla="*/ 520 w 857"/>
                <a:gd name="T31" fmla="*/ 710 h 804"/>
                <a:gd name="T32" fmla="*/ 533 w 857"/>
                <a:gd name="T33" fmla="*/ 685 h 804"/>
                <a:gd name="T34" fmla="*/ 542 w 857"/>
                <a:gd name="T35" fmla="*/ 657 h 804"/>
                <a:gd name="T36" fmla="*/ 545 w 857"/>
                <a:gd name="T37" fmla="*/ 629 h 804"/>
                <a:gd name="T38" fmla="*/ 541 w 857"/>
                <a:gd name="T39" fmla="*/ 605 h 804"/>
                <a:gd name="T40" fmla="*/ 529 w 857"/>
                <a:gd name="T41" fmla="*/ 589 h 804"/>
                <a:gd name="T42" fmla="*/ 515 w 857"/>
                <a:gd name="T43" fmla="*/ 578 h 804"/>
                <a:gd name="T44" fmla="*/ 493 w 857"/>
                <a:gd name="T45" fmla="*/ 560 h 804"/>
                <a:gd name="T46" fmla="*/ 464 w 857"/>
                <a:gd name="T47" fmla="*/ 536 h 804"/>
                <a:gd name="T48" fmla="*/ 429 w 857"/>
                <a:gd name="T49" fmla="*/ 509 h 804"/>
                <a:gd name="T50" fmla="*/ 389 w 857"/>
                <a:gd name="T51" fmla="*/ 477 h 804"/>
                <a:gd name="T52" fmla="*/ 347 w 857"/>
                <a:gd name="T53" fmla="*/ 443 h 804"/>
                <a:gd name="T54" fmla="*/ 302 w 857"/>
                <a:gd name="T55" fmla="*/ 408 h 804"/>
                <a:gd name="T56" fmla="*/ 256 w 857"/>
                <a:gd name="T57" fmla="*/ 372 h 804"/>
                <a:gd name="T58" fmla="*/ 211 w 857"/>
                <a:gd name="T59" fmla="*/ 335 h 804"/>
                <a:gd name="T60" fmla="*/ 166 w 857"/>
                <a:gd name="T61" fmla="*/ 300 h 804"/>
                <a:gd name="T62" fmla="*/ 126 w 857"/>
                <a:gd name="T63" fmla="*/ 266 h 804"/>
                <a:gd name="T64" fmla="*/ 88 w 857"/>
                <a:gd name="T65" fmla="*/ 236 h 804"/>
                <a:gd name="T66" fmla="*/ 56 w 857"/>
                <a:gd name="T67" fmla="*/ 210 h 804"/>
                <a:gd name="T68" fmla="*/ 29 w 857"/>
                <a:gd name="T69" fmla="*/ 190 h 804"/>
                <a:gd name="T70" fmla="*/ 9 w 857"/>
                <a:gd name="T71" fmla="*/ 174 h 804"/>
                <a:gd name="T72" fmla="*/ 0 w 857"/>
                <a:gd name="T73" fmla="*/ 164 h 804"/>
                <a:gd name="T74" fmla="*/ 456 w 857"/>
                <a:gd name="T75" fmla="*/ 0 h 804"/>
                <a:gd name="T76" fmla="*/ 857 w 857"/>
                <a:gd name="T77" fmla="*/ 247 h 804"/>
                <a:gd name="T78" fmla="*/ 854 w 857"/>
                <a:gd name="T79" fmla="*/ 252 h 804"/>
                <a:gd name="T80" fmla="*/ 846 w 857"/>
                <a:gd name="T81" fmla="*/ 266 h 804"/>
                <a:gd name="T82" fmla="*/ 835 w 857"/>
                <a:gd name="T83" fmla="*/ 289 h 804"/>
                <a:gd name="T84" fmla="*/ 819 w 857"/>
                <a:gd name="T85" fmla="*/ 317 h 804"/>
                <a:gd name="T86" fmla="*/ 798 w 857"/>
                <a:gd name="T87" fmla="*/ 351 h 804"/>
                <a:gd name="T88" fmla="*/ 777 w 857"/>
                <a:gd name="T89" fmla="*/ 389 h 804"/>
                <a:gd name="T90" fmla="*/ 753 w 857"/>
                <a:gd name="T91" fmla="*/ 431 h 804"/>
                <a:gd name="T92" fmla="*/ 728 w 857"/>
                <a:gd name="T93" fmla="*/ 474 h 804"/>
                <a:gd name="T94" fmla="*/ 702 w 857"/>
                <a:gd name="T95" fmla="*/ 518 h 804"/>
                <a:gd name="T96" fmla="*/ 677 w 857"/>
                <a:gd name="T97" fmla="*/ 562 h 804"/>
                <a:gd name="T98" fmla="*/ 651 w 857"/>
                <a:gd name="T99" fmla="*/ 603 h 804"/>
                <a:gd name="T100" fmla="*/ 627 w 857"/>
                <a:gd name="T101" fmla="*/ 641 h 804"/>
                <a:gd name="T102" fmla="*/ 605 w 857"/>
                <a:gd name="T103" fmla="*/ 675 h 804"/>
                <a:gd name="T104" fmla="*/ 585 w 857"/>
                <a:gd name="T105" fmla="*/ 704 h 804"/>
                <a:gd name="T106" fmla="*/ 569 w 857"/>
                <a:gd name="T107" fmla="*/ 726 h 804"/>
                <a:gd name="T108" fmla="*/ 557 w 857"/>
                <a:gd name="T109" fmla="*/ 740 h 804"/>
                <a:gd name="T110" fmla="*/ 534 w 857"/>
                <a:gd name="T111" fmla="*/ 760 h 804"/>
                <a:gd name="T112" fmla="*/ 512 w 857"/>
                <a:gd name="T113" fmla="*/ 776 h 804"/>
                <a:gd name="T114" fmla="*/ 489 w 857"/>
                <a:gd name="T115" fmla="*/ 790 h 804"/>
                <a:gd name="T116" fmla="*/ 469 w 857"/>
                <a:gd name="T117" fmla="*/ 799 h 804"/>
                <a:gd name="T118" fmla="*/ 446 w 857"/>
                <a:gd name="T119" fmla="*/ 804 h 804"/>
                <a:gd name="T120" fmla="*/ 429 w 857"/>
                <a:gd name="T121" fmla="*/ 804 h 804"/>
                <a:gd name="T122" fmla="*/ 411 w 857"/>
                <a:gd name="T123" fmla="*/ 796 h 804"/>
                <a:gd name="T124" fmla="*/ 398 w 857"/>
                <a:gd name="T125" fmla="*/ 782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7" h="804">
                  <a:moveTo>
                    <a:pt x="398" y="782"/>
                  </a:moveTo>
                  <a:lnTo>
                    <a:pt x="393" y="763"/>
                  </a:lnTo>
                  <a:lnTo>
                    <a:pt x="393" y="739"/>
                  </a:lnTo>
                  <a:lnTo>
                    <a:pt x="398" y="708"/>
                  </a:lnTo>
                  <a:lnTo>
                    <a:pt x="408" y="678"/>
                  </a:lnTo>
                  <a:lnTo>
                    <a:pt x="409" y="680"/>
                  </a:lnTo>
                  <a:lnTo>
                    <a:pt x="414" y="685"/>
                  </a:lnTo>
                  <a:lnTo>
                    <a:pt x="419" y="692"/>
                  </a:lnTo>
                  <a:lnTo>
                    <a:pt x="427" y="700"/>
                  </a:lnTo>
                  <a:lnTo>
                    <a:pt x="435" y="710"/>
                  </a:lnTo>
                  <a:lnTo>
                    <a:pt x="445" y="718"/>
                  </a:lnTo>
                  <a:lnTo>
                    <a:pt x="453" y="726"/>
                  </a:lnTo>
                  <a:lnTo>
                    <a:pt x="459" y="732"/>
                  </a:lnTo>
                  <a:lnTo>
                    <a:pt x="481" y="737"/>
                  </a:lnTo>
                  <a:lnTo>
                    <a:pt x="502" y="729"/>
                  </a:lnTo>
                  <a:lnTo>
                    <a:pt x="520" y="710"/>
                  </a:lnTo>
                  <a:lnTo>
                    <a:pt x="533" y="685"/>
                  </a:lnTo>
                  <a:lnTo>
                    <a:pt x="542" y="657"/>
                  </a:lnTo>
                  <a:lnTo>
                    <a:pt x="545" y="629"/>
                  </a:lnTo>
                  <a:lnTo>
                    <a:pt x="541" y="605"/>
                  </a:lnTo>
                  <a:lnTo>
                    <a:pt x="529" y="589"/>
                  </a:lnTo>
                  <a:lnTo>
                    <a:pt x="515" y="578"/>
                  </a:lnTo>
                  <a:lnTo>
                    <a:pt x="493" y="560"/>
                  </a:lnTo>
                  <a:lnTo>
                    <a:pt x="464" y="536"/>
                  </a:lnTo>
                  <a:lnTo>
                    <a:pt x="429" y="509"/>
                  </a:lnTo>
                  <a:lnTo>
                    <a:pt x="389" y="477"/>
                  </a:lnTo>
                  <a:lnTo>
                    <a:pt x="347" y="443"/>
                  </a:lnTo>
                  <a:lnTo>
                    <a:pt x="302" y="408"/>
                  </a:lnTo>
                  <a:lnTo>
                    <a:pt x="256" y="372"/>
                  </a:lnTo>
                  <a:lnTo>
                    <a:pt x="211" y="335"/>
                  </a:lnTo>
                  <a:lnTo>
                    <a:pt x="166" y="300"/>
                  </a:lnTo>
                  <a:lnTo>
                    <a:pt x="126" y="266"/>
                  </a:lnTo>
                  <a:lnTo>
                    <a:pt x="88" y="236"/>
                  </a:lnTo>
                  <a:lnTo>
                    <a:pt x="56" y="210"/>
                  </a:lnTo>
                  <a:lnTo>
                    <a:pt x="29" y="190"/>
                  </a:lnTo>
                  <a:lnTo>
                    <a:pt x="9" y="174"/>
                  </a:lnTo>
                  <a:lnTo>
                    <a:pt x="0" y="164"/>
                  </a:lnTo>
                  <a:lnTo>
                    <a:pt x="456" y="0"/>
                  </a:lnTo>
                  <a:lnTo>
                    <a:pt x="857" y="247"/>
                  </a:lnTo>
                  <a:lnTo>
                    <a:pt x="854" y="252"/>
                  </a:lnTo>
                  <a:lnTo>
                    <a:pt x="846" y="266"/>
                  </a:lnTo>
                  <a:lnTo>
                    <a:pt x="835" y="289"/>
                  </a:lnTo>
                  <a:lnTo>
                    <a:pt x="819" y="317"/>
                  </a:lnTo>
                  <a:lnTo>
                    <a:pt x="798" y="351"/>
                  </a:lnTo>
                  <a:lnTo>
                    <a:pt x="777" y="389"/>
                  </a:lnTo>
                  <a:lnTo>
                    <a:pt x="753" y="431"/>
                  </a:lnTo>
                  <a:lnTo>
                    <a:pt x="728" y="474"/>
                  </a:lnTo>
                  <a:lnTo>
                    <a:pt x="702" y="518"/>
                  </a:lnTo>
                  <a:lnTo>
                    <a:pt x="677" y="562"/>
                  </a:lnTo>
                  <a:lnTo>
                    <a:pt x="651" y="603"/>
                  </a:lnTo>
                  <a:lnTo>
                    <a:pt x="627" y="641"/>
                  </a:lnTo>
                  <a:lnTo>
                    <a:pt x="605" y="675"/>
                  </a:lnTo>
                  <a:lnTo>
                    <a:pt x="585" y="704"/>
                  </a:lnTo>
                  <a:lnTo>
                    <a:pt x="569" y="726"/>
                  </a:lnTo>
                  <a:lnTo>
                    <a:pt x="557" y="740"/>
                  </a:lnTo>
                  <a:lnTo>
                    <a:pt x="534" y="760"/>
                  </a:lnTo>
                  <a:lnTo>
                    <a:pt x="512" y="776"/>
                  </a:lnTo>
                  <a:lnTo>
                    <a:pt x="489" y="790"/>
                  </a:lnTo>
                  <a:lnTo>
                    <a:pt x="469" y="799"/>
                  </a:lnTo>
                  <a:lnTo>
                    <a:pt x="446" y="804"/>
                  </a:lnTo>
                  <a:lnTo>
                    <a:pt x="429" y="804"/>
                  </a:lnTo>
                  <a:lnTo>
                    <a:pt x="411" y="796"/>
                  </a:lnTo>
                  <a:lnTo>
                    <a:pt x="398" y="78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26" name="Freeform 34"/>
            <p:cNvSpPr>
              <a:spLocks/>
            </p:cNvSpPr>
            <p:nvPr/>
          </p:nvSpPr>
          <p:spPr bwMode="auto">
            <a:xfrm>
              <a:off x="2309" y="3481"/>
              <a:ext cx="857" cy="804"/>
            </a:xfrm>
            <a:custGeom>
              <a:avLst/>
              <a:gdLst>
                <a:gd name="T0" fmla="*/ 398 w 857"/>
                <a:gd name="T1" fmla="*/ 782 h 804"/>
                <a:gd name="T2" fmla="*/ 393 w 857"/>
                <a:gd name="T3" fmla="*/ 739 h 804"/>
                <a:gd name="T4" fmla="*/ 408 w 857"/>
                <a:gd name="T5" fmla="*/ 678 h 804"/>
                <a:gd name="T6" fmla="*/ 409 w 857"/>
                <a:gd name="T7" fmla="*/ 680 h 804"/>
                <a:gd name="T8" fmla="*/ 419 w 857"/>
                <a:gd name="T9" fmla="*/ 692 h 804"/>
                <a:gd name="T10" fmla="*/ 435 w 857"/>
                <a:gd name="T11" fmla="*/ 710 h 804"/>
                <a:gd name="T12" fmla="*/ 453 w 857"/>
                <a:gd name="T13" fmla="*/ 726 h 804"/>
                <a:gd name="T14" fmla="*/ 459 w 857"/>
                <a:gd name="T15" fmla="*/ 732 h 804"/>
                <a:gd name="T16" fmla="*/ 502 w 857"/>
                <a:gd name="T17" fmla="*/ 729 h 804"/>
                <a:gd name="T18" fmla="*/ 533 w 857"/>
                <a:gd name="T19" fmla="*/ 685 h 804"/>
                <a:gd name="T20" fmla="*/ 545 w 857"/>
                <a:gd name="T21" fmla="*/ 629 h 804"/>
                <a:gd name="T22" fmla="*/ 529 w 857"/>
                <a:gd name="T23" fmla="*/ 589 h 804"/>
                <a:gd name="T24" fmla="*/ 515 w 857"/>
                <a:gd name="T25" fmla="*/ 578 h 804"/>
                <a:gd name="T26" fmla="*/ 464 w 857"/>
                <a:gd name="T27" fmla="*/ 536 h 804"/>
                <a:gd name="T28" fmla="*/ 389 w 857"/>
                <a:gd name="T29" fmla="*/ 477 h 804"/>
                <a:gd name="T30" fmla="*/ 302 w 857"/>
                <a:gd name="T31" fmla="*/ 408 h 804"/>
                <a:gd name="T32" fmla="*/ 211 w 857"/>
                <a:gd name="T33" fmla="*/ 335 h 804"/>
                <a:gd name="T34" fmla="*/ 126 w 857"/>
                <a:gd name="T35" fmla="*/ 266 h 804"/>
                <a:gd name="T36" fmla="*/ 56 w 857"/>
                <a:gd name="T37" fmla="*/ 210 h 804"/>
                <a:gd name="T38" fmla="*/ 9 w 857"/>
                <a:gd name="T39" fmla="*/ 174 h 804"/>
                <a:gd name="T40" fmla="*/ 456 w 857"/>
                <a:gd name="T41" fmla="*/ 0 h 804"/>
                <a:gd name="T42" fmla="*/ 857 w 857"/>
                <a:gd name="T43" fmla="*/ 247 h 804"/>
                <a:gd name="T44" fmla="*/ 846 w 857"/>
                <a:gd name="T45" fmla="*/ 266 h 804"/>
                <a:gd name="T46" fmla="*/ 819 w 857"/>
                <a:gd name="T47" fmla="*/ 317 h 804"/>
                <a:gd name="T48" fmla="*/ 777 w 857"/>
                <a:gd name="T49" fmla="*/ 389 h 804"/>
                <a:gd name="T50" fmla="*/ 728 w 857"/>
                <a:gd name="T51" fmla="*/ 474 h 804"/>
                <a:gd name="T52" fmla="*/ 677 w 857"/>
                <a:gd name="T53" fmla="*/ 562 h 804"/>
                <a:gd name="T54" fmla="*/ 627 w 857"/>
                <a:gd name="T55" fmla="*/ 641 h 804"/>
                <a:gd name="T56" fmla="*/ 585 w 857"/>
                <a:gd name="T57" fmla="*/ 704 h 804"/>
                <a:gd name="T58" fmla="*/ 557 w 857"/>
                <a:gd name="T59" fmla="*/ 740 h 804"/>
                <a:gd name="T60" fmla="*/ 534 w 857"/>
                <a:gd name="T61" fmla="*/ 760 h 804"/>
                <a:gd name="T62" fmla="*/ 489 w 857"/>
                <a:gd name="T63" fmla="*/ 790 h 804"/>
                <a:gd name="T64" fmla="*/ 446 w 857"/>
                <a:gd name="T65" fmla="*/ 804 h 804"/>
                <a:gd name="T66" fmla="*/ 411 w 857"/>
                <a:gd name="T67" fmla="*/ 796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7" h="804">
                  <a:moveTo>
                    <a:pt x="398" y="782"/>
                  </a:moveTo>
                  <a:lnTo>
                    <a:pt x="398" y="782"/>
                  </a:lnTo>
                  <a:lnTo>
                    <a:pt x="393" y="763"/>
                  </a:lnTo>
                  <a:lnTo>
                    <a:pt x="393" y="739"/>
                  </a:lnTo>
                  <a:lnTo>
                    <a:pt x="398" y="708"/>
                  </a:lnTo>
                  <a:lnTo>
                    <a:pt x="408" y="678"/>
                  </a:lnTo>
                  <a:lnTo>
                    <a:pt x="408" y="678"/>
                  </a:lnTo>
                  <a:lnTo>
                    <a:pt x="409" y="680"/>
                  </a:lnTo>
                  <a:lnTo>
                    <a:pt x="414" y="685"/>
                  </a:lnTo>
                  <a:lnTo>
                    <a:pt x="419" y="692"/>
                  </a:lnTo>
                  <a:lnTo>
                    <a:pt x="427" y="700"/>
                  </a:lnTo>
                  <a:lnTo>
                    <a:pt x="435" y="710"/>
                  </a:lnTo>
                  <a:lnTo>
                    <a:pt x="445" y="718"/>
                  </a:lnTo>
                  <a:lnTo>
                    <a:pt x="453" y="726"/>
                  </a:lnTo>
                  <a:lnTo>
                    <a:pt x="459" y="732"/>
                  </a:lnTo>
                  <a:lnTo>
                    <a:pt x="459" y="732"/>
                  </a:lnTo>
                  <a:lnTo>
                    <a:pt x="481" y="737"/>
                  </a:lnTo>
                  <a:lnTo>
                    <a:pt x="502" y="729"/>
                  </a:lnTo>
                  <a:lnTo>
                    <a:pt x="520" y="710"/>
                  </a:lnTo>
                  <a:lnTo>
                    <a:pt x="533" y="685"/>
                  </a:lnTo>
                  <a:lnTo>
                    <a:pt x="542" y="657"/>
                  </a:lnTo>
                  <a:lnTo>
                    <a:pt x="545" y="629"/>
                  </a:lnTo>
                  <a:lnTo>
                    <a:pt x="541" y="605"/>
                  </a:lnTo>
                  <a:lnTo>
                    <a:pt x="529" y="589"/>
                  </a:lnTo>
                  <a:lnTo>
                    <a:pt x="529" y="589"/>
                  </a:lnTo>
                  <a:lnTo>
                    <a:pt x="515" y="578"/>
                  </a:lnTo>
                  <a:lnTo>
                    <a:pt x="493" y="560"/>
                  </a:lnTo>
                  <a:lnTo>
                    <a:pt x="464" y="536"/>
                  </a:lnTo>
                  <a:lnTo>
                    <a:pt x="429" y="509"/>
                  </a:lnTo>
                  <a:lnTo>
                    <a:pt x="389" y="477"/>
                  </a:lnTo>
                  <a:lnTo>
                    <a:pt x="347" y="443"/>
                  </a:lnTo>
                  <a:lnTo>
                    <a:pt x="302" y="408"/>
                  </a:lnTo>
                  <a:lnTo>
                    <a:pt x="256" y="372"/>
                  </a:lnTo>
                  <a:lnTo>
                    <a:pt x="211" y="335"/>
                  </a:lnTo>
                  <a:lnTo>
                    <a:pt x="166" y="300"/>
                  </a:lnTo>
                  <a:lnTo>
                    <a:pt x="126" y="266"/>
                  </a:lnTo>
                  <a:lnTo>
                    <a:pt x="88" y="236"/>
                  </a:lnTo>
                  <a:lnTo>
                    <a:pt x="56" y="210"/>
                  </a:lnTo>
                  <a:lnTo>
                    <a:pt x="29" y="190"/>
                  </a:lnTo>
                  <a:lnTo>
                    <a:pt x="9" y="174"/>
                  </a:lnTo>
                  <a:lnTo>
                    <a:pt x="0" y="164"/>
                  </a:lnTo>
                  <a:lnTo>
                    <a:pt x="456" y="0"/>
                  </a:lnTo>
                  <a:lnTo>
                    <a:pt x="857" y="247"/>
                  </a:lnTo>
                  <a:lnTo>
                    <a:pt x="857" y="247"/>
                  </a:lnTo>
                  <a:lnTo>
                    <a:pt x="854" y="252"/>
                  </a:lnTo>
                  <a:lnTo>
                    <a:pt x="846" y="266"/>
                  </a:lnTo>
                  <a:lnTo>
                    <a:pt x="835" y="289"/>
                  </a:lnTo>
                  <a:lnTo>
                    <a:pt x="819" y="317"/>
                  </a:lnTo>
                  <a:lnTo>
                    <a:pt x="798" y="351"/>
                  </a:lnTo>
                  <a:lnTo>
                    <a:pt x="777" y="389"/>
                  </a:lnTo>
                  <a:lnTo>
                    <a:pt x="753" y="431"/>
                  </a:lnTo>
                  <a:lnTo>
                    <a:pt x="728" y="474"/>
                  </a:lnTo>
                  <a:lnTo>
                    <a:pt x="702" y="518"/>
                  </a:lnTo>
                  <a:lnTo>
                    <a:pt x="677" y="562"/>
                  </a:lnTo>
                  <a:lnTo>
                    <a:pt x="651" y="603"/>
                  </a:lnTo>
                  <a:lnTo>
                    <a:pt x="627" y="641"/>
                  </a:lnTo>
                  <a:lnTo>
                    <a:pt x="605" y="675"/>
                  </a:lnTo>
                  <a:lnTo>
                    <a:pt x="585" y="704"/>
                  </a:lnTo>
                  <a:lnTo>
                    <a:pt x="569" y="726"/>
                  </a:lnTo>
                  <a:lnTo>
                    <a:pt x="557" y="740"/>
                  </a:lnTo>
                  <a:lnTo>
                    <a:pt x="557" y="740"/>
                  </a:lnTo>
                  <a:lnTo>
                    <a:pt x="534" y="760"/>
                  </a:lnTo>
                  <a:lnTo>
                    <a:pt x="512" y="776"/>
                  </a:lnTo>
                  <a:lnTo>
                    <a:pt x="489" y="790"/>
                  </a:lnTo>
                  <a:lnTo>
                    <a:pt x="469" y="799"/>
                  </a:lnTo>
                  <a:lnTo>
                    <a:pt x="446" y="804"/>
                  </a:lnTo>
                  <a:lnTo>
                    <a:pt x="429" y="804"/>
                  </a:lnTo>
                  <a:lnTo>
                    <a:pt x="411" y="796"/>
                  </a:lnTo>
                  <a:lnTo>
                    <a:pt x="398" y="782"/>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27" name="Freeform 35"/>
            <p:cNvSpPr>
              <a:spLocks/>
            </p:cNvSpPr>
            <p:nvPr/>
          </p:nvSpPr>
          <p:spPr bwMode="auto">
            <a:xfrm>
              <a:off x="2397" y="3618"/>
              <a:ext cx="294" cy="89"/>
            </a:xfrm>
            <a:custGeom>
              <a:avLst/>
              <a:gdLst>
                <a:gd name="T0" fmla="*/ 45 w 294"/>
                <a:gd name="T1" fmla="*/ 45 h 89"/>
                <a:gd name="T2" fmla="*/ 46 w 294"/>
                <a:gd name="T3" fmla="*/ 56 h 89"/>
                <a:gd name="T4" fmla="*/ 53 w 294"/>
                <a:gd name="T5" fmla="*/ 65 h 89"/>
                <a:gd name="T6" fmla="*/ 62 w 294"/>
                <a:gd name="T7" fmla="*/ 72 h 89"/>
                <a:gd name="T8" fmla="*/ 73 w 294"/>
                <a:gd name="T9" fmla="*/ 73 h 89"/>
                <a:gd name="T10" fmla="*/ 83 w 294"/>
                <a:gd name="T11" fmla="*/ 72 h 89"/>
                <a:gd name="T12" fmla="*/ 93 w 294"/>
                <a:gd name="T13" fmla="*/ 65 h 89"/>
                <a:gd name="T14" fmla="*/ 99 w 294"/>
                <a:gd name="T15" fmla="*/ 59 h 89"/>
                <a:gd name="T16" fmla="*/ 102 w 294"/>
                <a:gd name="T17" fmla="*/ 49 h 89"/>
                <a:gd name="T18" fmla="*/ 294 w 294"/>
                <a:gd name="T19" fmla="*/ 84 h 89"/>
                <a:gd name="T20" fmla="*/ 110 w 294"/>
                <a:gd name="T21" fmla="*/ 70 h 89"/>
                <a:gd name="T22" fmla="*/ 104 w 294"/>
                <a:gd name="T23" fmla="*/ 78 h 89"/>
                <a:gd name="T24" fmla="*/ 94 w 294"/>
                <a:gd name="T25" fmla="*/ 84 h 89"/>
                <a:gd name="T26" fmla="*/ 85 w 294"/>
                <a:gd name="T27" fmla="*/ 88 h 89"/>
                <a:gd name="T28" fmla="*/ 73 w 294"/>
                <a:gd name="T29" fmla="*/ 89 h 89"/>
                <a:gd name="T30" fmla="*/ 59 w 294"/>
                <a:gd name="T31" fmla="*/ 86 h 89"/>
                <a:gd name="T32" fmla="*/ 46 w 294"/>
                <a:gd name="T33" fmla="*/ 78 h 89"/>
                <a:gd name="T34" fmla="*/ 37 w 294"/>
                <a:gd name="T35" fmla="*/ 67 h 89"/>
                <a:gd name="T36" fmla="*/ 30 w 294"/>
                <a:gd name="T37" fmla="*/ 53 h 89"/>
                <a:gd name="T38" fmla="*/ 30 w 294"/>
                <a:gd name="T39" fmla="*/ 53 h 89"/>
                <a:gd name="T40" fmla="*/ 0 w 294"/>
                <a:gd name="T41" fmla="*/ 53 h 89"/>
                <a:gd name="T42" fmla="*/ 0 w 294"/>
                <a:gd name="T43" fmla="*/ 35 h 89"/>
                <a:gd name="T44" fmla="*/ 30 w 294"/>
                <a:gd name="T45" fmla="*/ 35 h 89"/>
                <a:gd name="T46" fmla="*/ 30 w 294"/>
                <a:gd name="T47" fmla="*/ 35 h 89"/>
                <a:gd name="T48" fmla="*/ 37 w 294"/>
                <a:gd name="T49" fmla="*/ 21 h 89"/>
                <a:gd name="T50" fmla="*/ 46 w 294"/>
                <a:gd name="T51" fmla="*/ 9 h 89"/>
                <a:gd name="T52" fmla="*/ 59 w 294"/>
                <a:gd name="T53" fmla="*/ 3 h 89"/>
                <a:gd name="T54" fmla="*/ 73 w 294"/>
                <a:gd name="T55" fmla="*/ 0 h 89"/>
                <a:gd name="T56" fmla="*/ 85 w 294"/>
                <a:gd name="T57" fmla="*/ 1 h 89"/>
                <a:gd name="T58" fmla="*/ 94 w 294"/>
                <a:gd name="T59" fmla="*/ 5 h 89"/>
                <a:gd name="T60" fmla="*/ 104 w 294"/>
                <a:gd name="T61" fmla="*/ 9 h 89"/>
                <a:gd name="T62" fmla="*/ 110 w 294"/>
                <a:gd name="T63" fmla="*/ 17 h 89"/>
                <a:gd name="T64" fmla="*/ 294 w 294"/>
                <a:gd name="T65" fmla="*/ 5 h 89"/>
                <a:gd name="T66" fmla="*/ 102 w 294"/>
                <a:gd name="T67" fmla="*/ 40 h 89"/>
                <a:gd name="T68" fmla="*/ 99 w 294"/>
                <a:gd name="T69" fmla="*/ 30 h 89"/>
                <a:gd name="T70" fmla="*/ 93 w 294"/>
                <a:gd name="T71" fmla="*/ 22 h 89"/>
                <a:gd name="T72" fmla="*/ 83 w 294"/>
                <a:gd name="T73" fmla="*/ 17 h 89"/>
                <a:gd name="T74" fmla="*/ 73 w 294"/>
                <a:gd name="T75" fmla="*/ 16 h 89"/>
                <a:gd name="T76" fmla="*/ 62 w 294"/>
                <a:gd name="T77" fmla="*/ 17 h 89"/>
                <a:gd name="T78" fmla="*/ 53 w 294"/>
                <a:gd name="T79" fmla="*/ 24 h 89"/>
                <a:gd name="T80" fmla="*/ 46 w 294"/>
                <a:gd name="T81" fmla="*/ 33 h 89"/>
                <a:gd name="T82" fmla="*/ 45 w 294"/>
                <a:gd name="T83" fmla="*/ 4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4" h="89">
                  <a:moveTo>
                    <a:pt x="45" y="45"/>
                  </a:moveTo>
                  <a:lnTo>
                    <a:pt x="46" y="56"/>
                  </a:lnTo>
                  <a:lnTo>
                    <a:pt x="53" y="65"/>
                  </a:lnTo>
                  <a:lnTo>
                    <a:pt x="62" y="72"/>
                  </a:lnTo>
                  <a:lnTo>
                    <a:pt x="73" y="73"/>
                  </a:lnTo>
                  <a:lnTo>
                    <a:pt x="83" y="72"/>
                  </a:lnTo>
                  <a:lnTo>
                    <a:pt x="93" y="65"/>
                  </a:lnTo>
                  <a:lnTo>
                    <a:pt x="99" y="59"/>
                  </a:lnTo>
                  <a:lnTo>
                    <a:pt x="102" y="49"/>
                  </a:lnTo>
                  <a:lnTo>
                    <a:pt x="294" y="84"/>
                  </a:lnTo>
                  <a:lnTo>
                    <a:pt x="110" y="70"/>
                  </a:lnTo>
                  <a:lnTo>
                    <a:pt x="104" y="78"/>
                  </a:lnTo>
                  <a:lnTo>
                    <a:pt x="94" y="84"/>
                  </a:lnTo>
                  <a:lnTo>
                    <a:pt x="85" y="88"/>
                  </a:lnTo>
                  <a:lnTo>
                    <a:pt x="73" y="89"/>
                  </a:lnTo>
                  <a:lnTo>
                    <a:pt x="59" y="86"/>
                  </a:lnTo>
                  <a:lnTo>
                    <a:pt x="46" y="78"/>
                  </a:lnTo>
                  <a:lnTo>
                    <a:pt x="37" y="67"/>
                  </a:lnTo>
                  <a:lnTo>
                    <a:pt x="30" y="53"/>
                  </a:lnTo>
                  <a:lnTo>
                    <a:pt x="30" y="53"/>
                  </a:lnTo>
                  <a:lnTo>
                    <a:pt x="0" y="53"/>
                  </a:lnTo>
                  <a:lnTo>
                    <a:pt x="0" y="35"/>
                  </a:lnTo>
                  <a:lnTo>
                    <a:pt x="30" y="35"/>
                  </a:lnTo>
                  <a:lnTo>
                    <a:pt x="30" y="35"/>
                  </a:lnTo>
                  <a:lnTo>
                    <a:pt x="37" y="21"/>
                  </a:lnTo>
                  <a:lnTo>
                    <a:pt x="46" y="9"/>
                  </a:lnTo>
                  <a:lnTo>
                    <a:pt x="59" y="3"/>
                  </a:lnTo>
                  <a:lnTo>
                    <a:pt x="73" y="0"/>
                  </a:lnTo>
                  <a:lnTo>
                    <a:pt x="85" y="1"/>
                  </a:lnTo>
                  <a:lnTo>
                    <a:pt x="94" y="5"/>
                  </a:lnTo>
                  <a:lnTo>
                    <a:pt x="104" y="9"/>
                  </a:lnTo>
                  <a:lnTo>
                    <a:pt x="110" y="17"/>
                  </a:lnTo>
                  <a:lnTo>
                    <a:pt x="294" y="5"/>
                  </a:lnTo>
                  <a:lnTo>
                    <a:pt x="102" y="40"/>
                  </a:lnTo>
                  <a:lnTo>
                    <a:pt x="99" y="30"/>
                  </a:lnTo>
                  <a:lnTo>
                    <a:pt x="93" y="22"/>
                  </a:lnTo>
                  <a:lnTo>
                    <a:pt x="83" y="17"/>
                  </a:lnTo>
                  <a:lnTo>
                    <a:pt x="73" y="16"/>
                  </a:lnTo>
                  <a:lnTo>
                    <a:pt x="62" y="17"/>
                  </a:lnTo>
                  <a:lnTo>
                    <a:pt x="53" y="24"/>
                  </a:lnTo>
                  <a:lnTo>
                    <a:pt x="46" y="33"/>
                  </a:lnTo>
                  <a:lnTo>
                    <a:pt x="45" y="45"/>
                  </a:lnTo>
                  <a:close/>
                </a:path>
              </a:pathLst>
            </a:custGeom>
            <a:solidFill>
              <a:srgbClr val="CCCCC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28" name="Freeform 36"/>
            <p:cNvSpPr>
              <a:spLocks/>
            </p:cNvSpPr>
            <p:nvPr/>
          </p:nvSpPr>
          <p:spPr bwMode="auto">
            <a:xfrm>
              <a:off x="2397" y="3618"/>
              <a:ext cx="294" cy="89"/>
            </a:xfrm>
            <a:custGeom>
              <a:avLst/>
              <a:gdLst>
                <a:gd name="T0" fmla="*/ 45 w 294"/>
                <a:gd name="T1" fmla="*/ 45 h 89"/>
                <a:gd name="T2" fmla="*/ 45 w 294"/>
                <a:gd name="T3" fmla="*/ 45 h 89"/>
                <a:gd name="T4" fmla="*/ 46 w 294"/>
                <a:gd name="T5" fmla="*/ 56 h 89"/>
                <a:gd name="T6" fmla="*/ 53 w 294"/>
                <a:gd name="T7" fmla="*/ 65 h 89"/>
                <a:gd name="T8" fmla="*/ 62 w 294"/>
                <a:gd name="T9" fmla="*/ 72 h 89"/>
                <a:gd name="T10" fmla="*/ 73 w 294"/>
                <a:gd name="T11" fmla="*/ 73 h 89"/>
                <a:gd name="T12" fmla="*/ 73 w 294"/>
                <a:gd name="T13" fmla="*/ 73 h 89"/>
                <a:gd name="T14" fmla="*/ 83 w 294"/>
                <a:gd name="T15" fmla="*/ 72 h 89"/>
                <a:gd name="T16" fmla="*/ 93 w 294"/>
                <a:gd name="T17" fmla="*/ 65 h 89"/>
                <a:gd name="T18" fmla="*/ 99 w 294"/>
                <a:gd name="T19" fmla="*/ 59 h 89"/>
                <a:gd name="T20" fmla="*/ 102 w 294"/>
                <a:gd name="T21" fmla="*/ 49 h 89"/>
                <a:gd name="T22" fmla="*/ 294 w 294"/>
                <a:gd name="T23" fmla="*/ 84 h 89"/>
                <a:gd name="T24" fmla="*/ 110 w 294"/>
                <a:gd name="T25" fmla="*/ 70 h 89"/>
                <a:gd name="T26" fmla="*/ 110 w 294"/>
                <a:gd name="T27" fmla="*/ 70 h 89"/>
                <a:gd name="T28" fmla="*/ 104 w 294"/>
                <a:gd name="T29" fmla="*/ 78 h 89"/>
                <a:gd name="T30" fmla="*/ 94 w 294"/>
                <a:gd name="T31" fmla="*/ 84 h 89"/>
                <a:gd name="T32" fmla="*/ 85 w 294"/>
                <a:gd name="T33" fmla="*/ 88 h 89"/>
                <a:gd name="T34" fmla="*/ 73 w 294"/>
                <a:gd name="T35" fmla="*/ 89 h 89"/>
                <a:gd name="T36" fmla="*/ 73 w 294"/>
                <a:gd name="T37" fmla="*/ 89 h 89"/>
                <a:gd name="T38" fmla="*/ 59 w 294"/>
                <a:gd name="T39" fmla="*/ 86 h 89"/>
                <a:gd name="T40" fmla="*/ 46 w 294"/>
                <a:gd name="T41" fmla="*/ 78 h 89"/>
                <a:gd name="T42" fmla="*/ 37 w 294"/>
                <a:gd name="T43" fmla="*/ 67 h 89"/>
                <a:gd name="T44" fmla="*/ 30 w 294"/>
                <a:gd name="T45" fmla="*/ 53 h 89"/>
                <a:gd name="T46" fmla="*/ 30 w 294"/>
                <a:gd name="T47" fmla="*/ 53 h 89"/>
                <a:gd name="T48" fmla="*/ 0 w 294"/>
                <a:gd name="T49" fmla="*/ 53 h 89"/>
                <a:gd name="T50" fmla="*/ 0 w 294"/>
                <a:gd name="T51" fmla="*/ 35 h 89"/>
                <a:gd name="T52" fmla="*/ 30 w 294"/>
                <a:gd name="T53" fmla="*/ 35 h 89"/>
                <a:gd name="T54" fmla="*/ 30 w 294"/>
                <a:gd name="T55" fmla="*/ 35 h 89"/>
                <a:gd name="T56" fmla="*/ 30 w 294"/>
                <a:gd name="T57" fmla="*/ 35 h 89"/>
                <a:gd name="T58" fmla="*/ 37 w 294"/>
                <a:gd name="T59" fmla="*/ 21 h 89"/>
                <a:gd name="T60" fmla="*/ 46 w 294"/>
                <a:gd name="T61" fmla="*/ 9 h 89"/>
                <a:gd name="T62" fmla="*/ 59 w 294"/>
                <a:gd name="T63" fmla="*/ 3 h 89"/>
                <a:gd name="T64" fmla="*/ 73 w 294"/>
                <a:gd name="T65" fmla="*/ 0 h 89"/>
                <a:gd name="T66" fmla="*/ 73 w 294"/>
                <a:gd name="T67" fmla="*/ 0 h 89"/>
                <a:gd name="T68" fmla="*/ 85 w 294"/>
                <a:gd name="T69" fmla="*/ 1 h 89"/>
                <a:gd name="T70" fmla="*/ 94 w 294"/>
                <a:gd name="T71" fmla="*/ 5 h 89"/>
                <a:gd name="T72" fmla="*/ 104 w 294"/>
                <a:gd name="T73" fmla="*/ 9 h 89"/>
                <a:gd name="T74" fmla="*/ 110 w 294"/>
                <a:gd name="T75" fmla="*/ 17 h 89"/>
                <a:gd name="T76" fmla="*/ 294 w 294"/>
                <a:gd name="T77" fmla="*/ 5 h 89"/>
                <a:gd name="T78" fmla="*/ 102 w 294"/>
                <a:gd name="T79" fmla="*/ 40 h 89"/>
                <a:gd name="T80" fmla="*/ 102 w 294"/>
                <a:gd name="T81" fmla="*/ 40 h 89"/>
                <a:gd name="T82" fmla="*/ 99 w 294"/>
                <a:gd name="T83" fmla="*/ 30 h 89"/>
                <a:gd name="T84" fmla="*/ 93 w 294"/>
                <a:gd name="T85" fmla="*/ 22 h 89"/>
                <a:gd name="T86" fmla="*/ 83 w 294"/>
                <a:gd name="T87" fmla="*/ 17 h 89"/>
                <a:gd name="T88" fmla="*/ 73 w 294"/>
                <a:gd name="T89" fmla="*/ 16 h 89"/>
                <a:gd name="T90" fmla="*/ 73 w 294"/>
                <a:gd name="T91" fmla="*/ 16 h 89"/>
                <a:gd name="T92" fmla="*/ 62 w 294"/>
                <a:gd name="T93" fmla="*/ 17 h 89"/>
                <a:gd name="T94" fmla="*/ 53 w 294"/>
                <a:gd name="T95" fmla="*/ 24 h 89"/>
                <a:gd name="T96" fmla="*/ 46 w 294"/>
                <a:gd name="T97" fmla="*/ 33 h 89"/>
                <a:gd name="T98" fmla="*/ 45 w 294"/>
                <a:gd name="T99" fmla="*/ 4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4" h="89">
                  <a:moveTo>
                    <a:pt x="45" y="45"/>
                  </a:moveTo>
                  <a:lnTo>
                    <a:pt x="45" y="45"/>
                  </a:lnTo>
                  <a:lnTo>
                    <a:pt x="46" y="56"/>
                  </a:lnTo>
                  <a:lnTo>
                    <a:pt x="53" y="65"/>
                  </a:lnTo>
                  <a:lnTo>
                    <a:pt x="62" y="72"/>
                  </a:lnTo>
                  <a:lnTo>
                    <a:pt x="73" y="73"/>
                  </a:lnTo>
                  <a:lnTo>
                    <a:pt x="73" y="73"/>
                  </a:lnTo>
                  <a:lnTo>
                    <a:pt x="83" y="72"/>
                  </a:lnTo>
                  <a:lnTo>
                    <a:pt x="93" y="65"/>
                  </a:lnTo>
                  <a:lnTo>
                    <a:pt x="99" y="59"/>
                  </a:lnTo>
                  <a:lnTo>
                    <a:pt x="102" y="49"/>
                  </a:lnTo>
                  <a:lnTo>
                    <a:pt x="294" y="84"/>
                  </a:lnTo>
                  <a:lnTo>
                    <a:pt x="110" y="70"/>
                  </a:lnTo>
                  <a:lnTo>
                    <a:pt x="110" y="70"/>
                  </a:lnTo>
                  <a:lnTo>
                    <a:pt x="104" y="78"/>
                  </a:lnTo>
                  <a:lnTo>
                    <a:pt x="94" y="84"/>
                  </a:lnTo>
                  <a:lnTo>
                    <a:pt x="85" y="88"/>
                  </a:lnTo>
                  <a:lnTo>
                    <a:pt x="73" y="89"/>
                  </a:lnTo>
                  <a:lnTo>
                    <a:pt x="73" y="89"/>
                  </a:lnTo>
                  <a:lnTo>
                    <a:pt x="59" y="86"/>
                  </a:lnTo>
                  <a:lnTo>
                    <a:pt x="46" y="78"/>
                  </a:lnTo>
                  <a:lnTo>
                    <a:pt x="37" y="67"/>
                  </a:lnTo>
                  <a:lnTo>
                    <a:pt x="30" y="53"/>
                  </a:lnTo>
                  <a:lnTo>
                    <a:pt x="30" y="53"/>
                  </a:lnTo>
                  <a:lnTo>
                    <a:pt x="0" y="53"/>
                  </a:lnTo>
                  <a:lnTo>
                    <a:pt x="0" y="35"/>
                  </a:lnTo>
                  <a:lnTo>
                    <a:pt x="30" y="35"/>
                  </a:lnTo>
                  <a:lnTo>
                    <a:pt x="30" y="35"/>
                  </a:lnTo>
                  <a:lnTo>
                    <a:pt x="30" y="35"/>
                  </a:lnTo>
                  <a:lnTo>
                    <a:pt x="37" y="21"/>
                  </a:lnTo>
                  <a:lnTo>
                    <a:pt x="46" y="9"/>
                  </a:lnTo>
                  <a:lnTo>
                    <a:pt x="59" y="3"/>
                  </a:lnTo>
                  <a:lnTo>
                    <a:pt x="73" y="0"/>
                  </a:lnTo>
                  <a:lnTo>
                    <a:pt x="73" y="0"/>
                  </a:lnTo>
                  <a:lnTo>
                    <a:pt x="85" y="1"/>
                  </a:lnTo>
                  <a:lnTo>
                    <a:pt x="94" y="5"/>
                  </a:lnTo>
                  <a:lnTo>
                    <a:pt x="104" y="9"/>
                  </a:lnTo>
                  <a:lnTo>
                    <a:pt x="110" y="17"/>
                  </a:lnTo>
                  <a:lnTo>
                    <a:pt x="294" y="5"/>
                  </a:lnTo>
                  <a:lnTo>
                    <a:pt x="102" y="40"/>
                  </a:lnTo>
                  <a:lnTo>
                    <a:pt x="102" y="40"/>
                  </a:lnTo>
                  <a:lnTo>
                    <a:pt x="99" y="30"/>
                  </a:lnTo>
                  <a:lnTo>
                    <a:pt x="93" y="22"/>
                  </a:lnTo>
                  <a:lnTo>
                    <a:pt x="83" y="17"/>
                  </a:lnTo>
                  <a:lnTo>
                    <a:pt x="73" y="16"/>
                  </a:lnTo>
                  <a:lnTo>
                    <a:pt x="73" y="16"/>
                  </a:lnTo>
                  <a:lnTo>
                    <a:pt x="62" y="17"/>
                  </a:lnTo>
                  <a:lnTo>
                    <a:pt x="53" y="24"/>
                  </a:lnTo>
                  <a:lnTo>
                    <a:pt x="46" y="33"/>
                  </a:lnTo>
                  <a:lnTo>
                    <a:pt x="45" y="45"/>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29" name="Freeform 37"/>
            <p:cNvSpPr>
              <a:spLocks/>
            </p:cNvSpPr>
            <p:nvPr/>
          </p:nvSpPr>
          <p:spPr bwMode="auto">
            <a:xfrm>
              <a:off x="2968" y="3030"/>
              <a:ext cx="390" cy="438"/>
            </a:xfrm>
            <a:custGeom>
              <a:avLst/>
              <a:gdLst>
                <a:gd name="T0" fmla="*/ 64 w 390"/>
                <a:gd name="T1" fmla="*/ 11 h 438"/>
                <a:gd name="T2" fmla="*/ 37 w 390"/>
                <a:gd name="T3" fmla="*/ 26 h 438"/>
                <a:gd name="T4" fmla="*/ 18 w 390"/>
                <a:gd name="T5" fmla="*/ 47 h 438"/>
                <a:gd name="T6" fmla="*/ 5 w 390"/>
                <a:gd name="T7" fmla="*/ 72 h 438"/>
                <a:gd name="T8" fmla="*/ 0 w 390"/>
                <a:gd name="T9" fmla="*/ 98 h 438"/>
                <a:gd name="T10" fmla="*/ 0 w 390"/>
                <a:gd name="T11" fmla="*/ 125 h 438"/>
                <a:gd name="T12" fmla="*/ 3 w 390"/>
                <a:gd name="T13" fmla="*/ 150 h 438"/>
                <a:gd name="T14" fmla="*/ 11 w 390"/>
                <a:gd name="T15" fmla="*/ 173 h 438"/>
                <a:gd name="T16" fmla="*/ 19 w 390"/>
                <a:gd name="T17" fmla="*/ 190 h 438"/>
                <a:gd name="T18" fmla="*/ 27 w 390"/>
                <a:gd name="T19" fmla="*/ 229 h 438"/>
                <a:gd name="T20" fmla="*/ 21 w 390"/>
                <a:gd name="T21" fmla="*/ 280 h 438"/>
                <a:gd name="T22" fmla="*/ 16 w 390"/>
                <a:gd name="T23" fmla="*/ 332 h 438"/>
                <a:gd name="T24" fmla="*/ 26 w 390"/>
                <a:gd name="T25" fmla="*/ 377 h 438"/>
                <a:gd name="T26" fmla="*/ 37 w 390"/>
                <a:gd name="T27" fmla="*/ 395 h 438"/>
                <a:gd name="T28" fmla="*/ 51 w 390"/>
                <a:gd name="T29" fmla="*/ 411 h 438"/>
                <a:gd name="T30" fmla="*/ 70 w 390"/>
                <a:gd name="T31" fmla="*/ 425 h 438"/>
                <a:gd name="T32" fmla="*/ 94 w 390"/>
                <a:gd name="T33" fmla="*/ 435 h 438"/>
                <a:gd name="T34" fmla="*/ 125 w 390"/>
                <a:gd name="T35" fmla="*/ 438 h 438"/>
                <a:gd name="T36" fmla="*/ 162 w 390"/>
                <a:gd name="T37" fmla="*/ 433 h 438"/>
                <a:gd name="T38" fmla="*/ 205 w 390"/>
                <a:gd name="T39" fmla="*/ 420 h 438"/>
                <a:gd name="T40" fmla="*/ 258 w 390"/>
                <a:gd name="T41" fmla="*/ 398 h 438"/>
                <a:gd name="T42" fmla="*/ 307 w 390"/>
                <a:gd name="T43" fmla="*/ 371 h 438"/>
                <a:gd name="T44" fmla="*/ 344 w 390"/>
                <a:gd name="T45" fmla="*/ 345 h 438"/>
                <a:gd name="T46" fmla="*/ 370 w 390"/>
                <a:gd name="T47" fmla="*/ 321 h 438"/>
                <a:gd name="T48" fmla="*/ 384 w 390"/>
                <a:gd name="T49" fmla="*/ 299 h 438"/>
                <a:gd name="T50" fmla="*/ 390 w 390"/>
                <a:gd name="T51" fmla="*/ 277 h 438"/>
                <a:gd name="T52" fmla="*/ 390 w 390"/>
                <a:gd name="T53" fmla="*/ 257 h 438"/>
                <a:gd name="T54" fmla="*/ 386 w 390"/>
                <a:gd name="T55" fmla="*/ 237 h 438"/>
                <a:gd name="T56" fmla="*/ 376 w 390"/>
                <a:gd name="T57" fmla="*/ 219 h 438"/>
                <a:gd name="T58" fmla="*/ 363 w 390"/>
                <a:gd name="T59" fmla="*/ 201 h 438"/>
                <a:gd name="T60" fmla="*/ 346 w 390"/>
                <a:gd name="T61" fmla="*/ 184 h 438"/>
                <a:gd name="T62" fmla="*/ 326 w 390"/>
                <a:gd name="T63" fmla="*/ 166 h 438"/>
                <a:gd name="T64" fmla="*/ 306 w 390"/>
                <a:gd name="T65" fmla="*/ 149 h 438"/>
                <a:gd name="T66" fmla="*/ 285 w 390"/>
                <a:gd name="T67" fmla="*/ 133 h 438"/>
                <a:gd name="T68" fmla="*/ 264 w 390"/>
                <a:gd name="T69" fmla="*/ 117 h 438"/>
                <a:gd name="T70" fmla="*/ 248 w 390"/>
                <a:gd name="T71" fmla="*/ 99 h 438"/>
                <a:gd name="T72" fmla="*/ 234 w 390"/>
                <a:gd name="T73" fmla="*/ 83 h 438"/>
                <a:gd name="T74" fmla="*/ 221 w 390"/>
                <a:gd name="T75" fmla="*/ 66 h 438"/>
                <a:gd name="T76" fmla="*/ 208 w 390"/>
                <a:gd name="T77" fmla="*/ 48 h 438"/>
                <a:gd name="T78" fmla="*/ 194 w 390"/>
                <a:gd name="T79" fmla="*/ 31 h 438"/>
                <a:gd name="T80" fmla="*/ 176 w 390"/>
                <a:gd name="T81" fmla="*/ 16 h 438"/>
                <a:gd name="T82" fmla="*/ 154 w 390"/>
                <a:gd name="T83" fmla="*/ 7 h 438"/>
                <a:gd name="T84" fmla="*/ 130 w 390"/>
                <a:gd name="T85" fmla="*/ 0 h 438"/>
                <a:gd name="T86" fmla="*/ 99 w 390"/>
                <a:gd name="T87" fmla="*/ 2 h 438"/>
                <a:gd name="T88" fmla="*/ 64 w 390"/>
                <a:gd name="T89" fmla="*/ 11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90" h="438">
                  <a:moveTo>
                    <a:pt x="64" y="11"/>
                  </a:moveTo>
                  <a:lnTo>
                    <a:pt x="37" y="26"/>
                  </a:lnTo>
                  <a:lnTo>
                    <a:pt x="18" y="47"/>
                  </a:lnTo>
                  <a:lnTo>
                    <a:pt x="5" y="72"/>
                  </a:lnTo>
                  <a:lnTo>
                    <a:pt x="0" y="98"/>
                  </a:lnTo>
                  <a:lnTo>
                    <a:pt x="0" y="125"/>
                  </a:lnTo>
                  <a:lnTo>
                    <a:pt x="3" y="150"/>
                  </a:lnTo>
                  <a:lnTo>
                    <a:pt x="11" y="173"/>
                  </a:lnTo>
                  <a:lnTo>
                    <a:pt x="19" y="190"/>
                  </a:lnTo>
                  <a:lnTo>
                    <a:pt x="27" y="229"/>
                  </a:lnTo>
                  <a:lnTo>
                    <a:pt x="21" y="280"/>
                  </a:lnTo>
                  <a:lnTo>
                    <a:pt x="16" y="332"/>
                  </a:lnTo>
                  <a:lnTo>
                    <a:pt x="26" y="377"/>
                  </a:lnTo>
                  <a:lnTo>
                    <a:pt x="37" y="395"/>
                  </a:lnTo>
                  <a:lnTo>
                    <a:pt x="51" y="411"/>
                  </a:lnTo>
                  <a:lnTo>
                    <a:pt x="70" y="425"/>
                  </a:lnTo>
                  <a:lnTo>
                    <a:pt x="94" y="435"/>
                  </a:lnTo>
                  <a:lnTo>
                    <a:pt x="125" y="438"/>
                  </a:lnTo>
                  <a:lnTo>
                    <a:pt x="162" y="433"/>
                  </a:lnTo>
                  <a:lnTo>
                    <a:pt x="205" y="420"/>
                  </a:lnTo>
                  <a:lnTo>
                    <a:pt x="258" y="398"/>
                  </a:lnTo>
                  <a:lnTo>
                    <a:pt x="307" y="371"/>
                  </a:lnTo>
                  <a:lnTo>
                    <a:pt x="344" y="345"/>
                  </a:lnTo>
                  <a:lnTo>
                    <a:pt x="370" y="321"/>
                  </a:lnTo>
                  <a:lnTo>
                    <a:pt x="384" y="299"/>
                  </a:lnTo>
                  <a:lnTo>
                    <a:pt x="390" y="277"/>
                  </a:lnTo>
                  <a:lnTo>
                    <a:pt x="390" y="257"/>
                  </a:lnTo>
                  <a:lnTo>
                    <a:pt x="386" y="237"/>
                  </a:lnTo>
                  <a:lnTo>
                    <a:pt x="376" y="219"/>
                  </a:lnTo>
                  <a:lnTo>
                    <a:pt x="363" y="201"/>
                  </a:lnTo>
                  <a:lnTo>
                    <a:pt x="346" y="184"/>
                  </a:lnTo>
                  <a:lnTo>
                    <a:pt x="326" y="166"/>
                  </a:lnTo>
                  <a:lnTo>
                    <a:pt x="306" y="149"/>
                  </a:lnTo>
                  <a:lnTo>
                    <a:pt x="285" y="133"/>
                  </a:lnTo>
                  <a:lnTo>
                    <a:pt x="264" y="117"/>
                  </a:lnTo>
                  <a:lnTo>
                    <a:pt x="248" y="99"/>
                  </a:lnTo>
                  <a:lnTo>
                    <a:pt x="234" y="83"/>
                  </a:lnTo>
                  <a:lnTo>
                    <a:pt x="221" y="66"/>
                  </a:lnTo>
                  <a:lnTo>
                    <a:pt x="208" y="48"/>
                  </a:lnTo>
                  <a:lnTo>
                    <a:pt x="194" y="31"/>
                  </a:lnTo>
                  <a:lnTo>
                    <a:pt x="176" y="16"/>
                  </a:lnTo>
                  <a:lnTo>
                    <a:pt x="154" y="7"/>
                  </a:lnTo>
                  <a:lnTo>
                    <a:pt x="130" y="0"/>
                  </a:lnTo>
                  <a:lnTo>
                    <a:pt x="99" y="2"/>
                  </a:lnTo>
                  <a:lnTo>
                    <a:pt x="64" y="1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30" name="Freeform 38"/>
            <p:cNvSpPr>
              <a:spLocks/>
            </p:cNvSpPr>
            <p:nvPr/>
          </p:nvSpPr>
          <p:spPr bwMode="auto">
            <a:xfrm>
              <a:off x="2968" y="3030"/>
              <a:ext cx="390" cy="438"/>
            </a:xfrm>
            <a:custGeom>
              <a:avLst/>
              <a:gdLst>
                <a:gd name="T0" fmla="*/ 64 w 390"/>
                <a:gd name="T1" fmla="*/ 11 h 438"/>
                <a:gd name="T2" fmla="*/ 64 w 390"/>
                <a:gd name="T3" fmla="*/ 11 h 438"/>
                <a:gd name="T4" fmla="*/ 37 w 390"/>
                <a:gd name="T5" fmla="*/ 26 h 438"/>
                <a:gd name="T6" fmla="*/ 18 w 390"/>
                <a:gd name="T7" fmla="*/ 47 h 438"/>
                <a:gd name="T8" fmla="*/ 5 w 390"/>
                <a:gd name="T9" fmla="*/ 72 h 438"/>
                <a:gd name="T10" fmla="*/ 0 w 390"/>
                <a:gd name="T11" fmla="*/ 98 h 438"/>
                <a:gd name="T12" fmla="*/ 0 w 390"/>
                <a:gd name="T13" fmla="*/ 125 h 438"/>
                <a:gd name="T14" fmla="*/ 3 w 390"/>
                <a:gd name="T15" fmla="*/ 150 h 438"/>
                <a:gd name="T16" fmla="*/ 11 w 390"/>
                <a:gd name="T17" fmla="*/ 173 h 438"/>
                <a:gd name="T18" fmla="*/ 19 w 390"/>
                <a:gd name="T19" fmla="*/ 190 h 438"/>
                <a:gd name="T20" fmla="*/ 19 w 390"/>
                <a:gd name="T21" fmla="*/ 190 h 438"/>
                <a:gd name="T22" fmla="*/ 27 w 390"/>
                <a:gd name="T23" fmla="*/ 229 h 438"/>
                <a:gd name="T24" fmla="*/ 21 w 390"/>
                <a:gd name="T25" fmla="*/ 280 h 438"/>
                <a:gd name="T26" fmla="*/ 16 w 390"/>
                <a:gd name="T27" fmla="*/ 332 h 438"/>
                <a:gd name="T28" fmla="*/ 26 w 390"/>
                <a:gd name="T29" fmla="*/ 377 h 438"/>
                <a:gd name="T30" fmla="*/ 26 w 390"/>
                <a:gd name="T31" fmla="*/ 377 h 438"/>
                <a:gd name="T32" fmla="*/ 37 w 390"/>
                <a:gd name="T33" fmla="*/ 395 h 438"/>
                <a:gd name="T34" fmla="*/ 51 w 390"/>
                <a:gd name="T35" fmla="*/ 411 h 438"/>
                <a:gd name="T36" fmla="*/ 70 w 390"/>
                <a:gd name="T37" fmla="*/ 425 h 438"/>
                <a:gd name="T38" fmla="*/ 94 w 390"/>
                <a:gd name="T39" fmla="*/ 435 h 438"/>
                <a:gd name="T40" fmla="*/ 125 w 390"/>
                <a:gd name="T41" fmla="*/ 438 h 438"/>
                <a:gd name="T42" fmla="*/ 162 w 390"/>
                <a:gd name="T43" fmla="*/ 433 h 438"/>
                <a:gd name="T44" fmla="*/ 205 w 390"/>
                <a:gd name="T45" fmla="*/ 420 h 438"/>
                <a:gd name="T46" fmla="*/ 258 w 390"/>
                <a:gd name="T47" fmla="*/ 398 h 438"/>
                <a:gd name="T48" fmla="*/ 258 w 390"/>
                <a:gd name="T49" fmla="*/ 398 h 438"/>
                <a:gd name="T50" fmla="*/ 307 w 390"/>
                <a:gd name="T51" fmla="*/ 371 h 438"/>
                <a:gd name="T52" fmla="*/ 344 w 390"/>
                <a:gd name="T53" fmla="*/ 345 h 438"/>
                <a:gd name="T54" fmla="*/ 370 w 390"/>
                <a:gd name="T55" fmla="*/ 321 h 438"/>
                <a:gd name="T56" fmla="*/ 384 w 390"/>
                <a:gd name="T57" fmla="*/ 299 h 438"/>
                <a:gd name="T58" fmla="*/ 390 w 390"/>
                <a:gd name="T59" fmla="*/ 277 h 438"/>
                <a:gd name="T60" fmla="*/ 390 w 390"/>
                <a:gd name="T61" fmla="*/ 257 h 438"/>
                <a:gd name="T62" fmla="*/ 386 w 390"/>
                <a:gd name="T63" fmla="*/ 237 h 438"/>
                <a:gd name="T64" fmla="*/ 376 w 390"/>
                <a:gd name="T65" fmla="*/ 219 h 438"/>
                <a:gd name="T66" fmla="*/ 376 w 390"/>
                <a:gd name="T67" fmla="*/ 219 h 438"/>
                <a:gd name="T68" fmla="*/ 363 w 390"/>
                <a:gd name="T69" fmla="*/ 201 h 438"/>
                <a:gd name="T70" fmla="*/ 346 w 390"/>
                <a:gd name="T71" fmla="*/ 184 h 438"/>
                <a:gd name="T72" fmla="*/ 326 w 390"/>
                <a:gd name="T73" fmla="*/ 166 h 438"/>
                <a:gd name="T74" fmla="*/ 306 w 390"/>
                <a:gd name="T75" fmla="*/ 149 h 438"/>
                <a:gd name="T76" fmla="*/ 285 w 390"/>
                <a:gd name="T77" fmla="*/ 133 h 438"/>
                <a:gd name="T78" fmla="*/ 264 w 390"/>
                <a:gd name="T79" fmla="*/ 117 h 438"/>
                <a:gd name="T80" fmla="*/ 248 w 390"/>
                <a:gd name="T81" fmla="*/ 99 h 438"/>
                <a:gd name="T82" fmla="*/ 234 w 390"/>
                <a:gd name="T83" fmla="*/ 83 h 438"/>
                <a:gd name="T84" fmla="*/ 234 w 390"/>
                <a:gd name="T85" fmla="*/ 83 h 438"/>
                <a:gd name="T86" fmla="*/ 221 w 390"/>
                <a:gd name="T87" fmla="*/ 66 h 438"/>
                <a:gd name="T88" fmla="*/ 208 w 390"/>
                <a:gd name="T89" fmla="*/ 48 h 438"/>
                <a:gd name="T90" fmla="*/ 194 w 390"/>
                <a:gd name="T91" fmla="*/ 31 h 438"/>
                <a:gd name="T92" fmla="*/ 176 w 390"/>
                <a:gd name="T93" fmla="*/ 16 h 438"/>
                <a:gd name="T94" fmla="*/ 154 w 390"/>
                <a:gd name="T95" fmla="*/ 7 h 438"/>
                <a:gd name="T96" fmla="*/ 130 w 390"/>
                <a:gd name="T97" fmla="*/ 0 h 438"/>
                <a:gd name="T98" fmla="*/ 99 w 390"/>
                <a:gd name="T99" fmla="*/ 2 h 438"/>
                <a:gd name="T100" fmla="*/ 64 w 390"/>
                <a:gd name="T101" fmla="*/ 11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0" h="438">
                  <a:moveTo>
                    <a:pt x="64" y="11"/>
                  </a:moveTo>
                  <a:lnTo>
                    <a:pt x="64" y="11"/>
                  </a:lnTo>
                  <a:lnTo>
                    <a:pt x="37" y="26"/>
                  </a:lnTo>
                  <a:lnTo>
                    <a:pt x="18" y="47"/>
                  </a:lnTo>
                  <a:lnTo>
                    <a:pt x="5" y="72"/>
                  </a:lnTo>
                  <a:lnTo>
                    <a:pt x="0" y="98"/>
                  </a:lnTo>
                  <a:lnTo>
                    <a:pt x="0" y="125"/>
                  </a:lnTo>
                  <a:lnTo>
                    <a:pt x="3" y="150"/>
                  </a:lnTo>
                  <a:lnTo>
                    <a:pt x="11" y="173"/>
                  </a:lnTo>
                  <a:lnTo>
                    <a:pt x="19" y="190"/>
                  </a:lnTo>
                  <a:lnTo>
                    <a:pt x="19" y="190"/>
                  </a:lnTo>
                  <a:lnTo>
                    <a:pt x="27" y="229"/>
                  </a:lnTo>
                  <a:lnTo>
                    <a:pt x="21" y="280"/>
                  </a:lnTo>
                  <a:lnTo>
                    <a:pt x="16" y="332"/>
                  </a:lnTo>
                  <a:lnTo>
                    <a:pt x="26" y="377"/>
                  </a:lnTo>
                  <a:lnTo>
                    <a:pt x="26" y="377"/>
                  </a:lnTo>
                  <a:lnTo>
                    <a:pt x="37" y="395"/>
                  </a:lnTo>
                  <a:lnTo>
                    <a:pt x="51" y="411"/>
                  </a:lnTo>
                  <a:lnTo>
                    <a:pt x="70" y="425"/>
                  </a:lnTo>
                  <a:lnTo>
                    <a:pt x="94" y="435"/>
                  </a:lnTo>
                  <a:lnTo>
                    <a:pt x="125" y="438"/>
                  </a:lnTo>
                  <a:lnTo>
                    <a:pt x="162" y="433"/>
                  </a:lnTo>
                  <a:lnTo>
                    <a:pt x="205" y="420"/>
                  </a:lnTo>
                  <a:lnTo>
                    <a:pt x="258" y="398"/>
                  </a:lnTo>
                  <a:lnTo>
                    <a:pt x="258" y="398"/>
                  </a:lnTo>
                  <a:lnTo>
                    <a:pt x="307" y="371"/>
                  </a:lnTo>
                  <a:lnTo>
                    <a:pt x="344" y="345"/>
                  </a:lnTo>
                  <a:lnTo>
                    <a:pt x="370" y="321"/>
                  </a:lnTo>
                  <a:lnTo>
                    <a:pt x="384" y="299"/>
                  </a:lnTo>
                  <a:lnTo>
                    <a:pt x="390" y="277"/>
                  </a:lnTo>
                  <a:lnTo>
                    <a:pt x="390" y="257"/>
                  </a:lnTo>
                  <a:lnTo>
                    <a:pt x="386" y="237"/>
                  </a:lnTo>
                  <a:lnTo>
                    <a:pt x="376" y="219"/>
                  </a:lnTo>
                  <a:lnTo>
                    <a:pt x="376" y="219"/>
                  </a:lnTo>
                  <a:lnTo>
                    <a:pt x="363" y="201"/>
                  </a:lnTo>
                  <a:lnTo>
                    <a:pt x="346" y="184"/>
                  </a:lnTo>
                  <a:lnTo>
                    <a:pt x="326" y="166"/>
                  </a:lnTo>
                  <a:lnTo>
                    <a:pt x="306" y="149"/>
                  </a:lnTo>
                  <a:lnTo>
                    <a:pt x="285" y="133"/>
                  </a:lnTo>
                  <a:lnTo>
                    <a:pt x="264" y="117"/>
                  </a:lnTo>
                  <a:lnTo>
                    <a:pt x="248" y="99"/>
                  </a:lnTo>
                  <a:lnTo>
                    <a:pt x="234" y="83"/>
                  </a:lnTo>
                  <a:lnTo>
                    <a:pt x="234" y="83"/>
                  </a:lnTo>
                  <a:lnTo>
                    <a:pt x="221" y="66"/>
                  </a:lnTo>
                  <a:lnTo>
                    <a:pt x="208" y="48"/>
                  </a:lnTo>
                  <a:lnTo>
                    <a:pt x="194" y="31"/>
                  </a:lnTo>
                  <a:lnTo>
                    <a:pt x="176" y="16"/>
                  </a:lnTo>
                  <a:lnTo>
                    <a:pt x="154" y="7"/>
                  </a:lnTo>
                  <a:lnTo>
                    <a:pt x="130" y="0"/>
                  </a:lnTo>
                  <a:lnTo>
                    <a:pt x="99" y="2"/>
                  </a:lnTo>
                  <a:lnTo>
                    <a:pt x="64" y="11"/>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31" name="Freeform 39"/>
            <p:cNvSpPr>
              <a:spLocks/>
            </p:cNvSpPr>
            <p:nvPr/>
          </p:nvSpPr>
          <p:spPr bwMode="auto">
            <a:xfrm>
              <a:off x="2886" y="3412"/>
              <a:ext cx="327" cy="407"/>
            </a:xfrm>
            <a:custGeom>
              <a:avLst/>
              <a:gdLst>
                <a:gd name="T0" fmla="*/ 28 w 327"/>
                <a:gd name="T1" fmla="*/ 407 h 407"/>
                <a:gd name="T2" fmla="*/ 42 w 327"/>
                <a:gd name="T3" fmla="*/ 404 h 407"/>
                <a:gd name="T4" fmla="*/ 60 w 327"/>
                <a:gd name="T5" fmla="*/ 399 h 407"/>
                <a:gd name="T6" fmla="*/ 79 w 327"/>
                <a:gd name="T7" fmla="*/ 394 h 407"/>
                <a:gd name="T8" fmla="*/ 100 w 327"/>
                <a:gd name="T9" fmla="*/ 386 h 407"/>
                <a:gd name="T10" fmla="*/ 120 w 327"/>
                <a:gd name="T11" fmla="*/ 380 h 407"/>
                <a:gd name="T12" fmla="*/ 140 w 327"/>
                <a:gd name="T13" fmla="*/ 374 h 407"/>
                <a:gd name="T14" fmla="*/ 157 w 327"/>
                <a:gd name="T15" fmla="*/ 369 h 407"/>
                <a:gd name="T16" fmla="*/ 170 w 327"/>
                <a:gd name="T17" fmla="*/ 366 h 407"/>
                <a:gd name="T18" fmla="*/ 183 w 327"/>
                <a:gd name="T19" fmla="*/ 361 h 407"/>
                <a:gd name="T20" fmla="*/ 199 w 327"/>
                <a:gd name="T21" fmla="*/ 354 h 407"/>
                <a:gd name="T22" fmla="*/ 216 w 327"/>
                <a:gd name="T23" fmla="*/ 346 h 407"/>
                <a:gd name="T24" fmla="*/ 232 w 327"/>
                <a:gd name="T25" fmla="*/ 334 h 407"/>
                <a:gd name="T26" fmla="*/ 248 w 327"/>
                <a:gd name="T27" fmla="*/ 321 h 407"/>
                <a:gd name="T28" fmla="*/ 261 w 327"/>
                <a:gd name="T29" fmla="*/ 305 h 407"/>
                <a:gd name="T30" fmla="*/ 269 w 327"/>
                <a:gd name="T31" fmla="*/ 286 h 407"/>
                <a:gd name="T32" fmla="*/ 274 w 327"/>
                <a:gd name="T33" fmla="*/ 265 h 407"/>
                <a:gd name="T34" fmla="*/ 277 w 327"/>
                <a:gd name="T35" fmla="*/ 241 h 407"/>
                <a:gd name="T36" fmla="*/ 282 w 327"/>
                <a:gd name="T37" fmla="*/ 214 h 407"/>
                <a:gd name="T38" fmla="*/ 290 w 327"/>
                <a:gd name="T39" fmla="*/ 187 h 407"/>
                <a:gd name="T40" fmla="*/ 298 w 327"/>
                <a:gd name="T41" fmla="*/ 160 h 407"/>
                <a:gd name="T42" fmla="*/ 308 w 327"/>
                <a:gd name="T43" fmla="*/ 134 h 407"/>
                <a:gd name="T44" fmla="*/ 316 w 327"/>
                <a:gd name="T45" fmla="*/ 110 h 407"/>
                <a:gd name="T46" fmla="*/ 322 w 327"/>
                <a:gd name="T47" fmla="*/ 91 h 407"/>
                <a:gd name="T48" fmla="*/ 325 w 327"/>
                <a:gd name="T49" fmla="*/ 78 h 407"/>
                <a:gd name="T50" fmla="*/ 327 w 327"/>
                <a:gd name="T51" fmla="*/ 53 h 407"/>
                <a:gd name="T52" fmla="*/ 319 w 327"/>
                <a:gd name="T53" fmla="*/ 32 h 407"/>
                <a:gd name="T54" fmla="*/ 301 w 327"/>
                <a:gd name="T55" fmla="*/ 16 h 407"/>
                <a:gd name="T56" fmla="*/ 280 w 327"/>
                <a:gd name="T57" fmla="*/ 5 h 407"/>
                <a:gd name="T58" fmla="*/ 256 w 327"/>
                <a:gd name="T59" fmla="*/ 0 h 407"/>
                <a:gd name="T60" fmla="*/ 232 w 327"/>
                <a:gd name="T61" fmla="*/ 3 h 407"/>
                <a:gd name="T62" fmla="*/ 212 w 327"/>
                <a:gd name="T63" fmla="*/ 14 h 407"/>
                <a:gd name="T64" fmla="*/ 197 w 327"/>
                <a:gd name="T65" fmla="*/ 33 h 407"/>
                <a:gd name="T66" fmla="*/ 186 w 327"/>
                <a:gd name="T67" fmla="*/ 62 h 407"/>
                <a:gd name="T68" fmla="*/ 173 w 327"/>
                <a:gd name="T69" fmla="*/ 94 h 407"/>
                <a:gd name="T70" fmla="*/ 162 w 327"/>
                <a:gd name="T71" fmla="*/ 129 h 407"/>
                <a:gd name="T72" fmla="*/ 149 w 327"/>
                <a:gd name="T73" fmla="*/ 164 h 407"/>
                <a:gd name="T74" fmla="*/ 138 w 327"/>
                <a:gd name="T75" fmla="*/ 196 h 407"/>
                <a:gd name="T76" fmla="*/ 130 w 327"/>
                <a:gd name="T77" fmla="*/ 223 h 407"/>
                <a:gd name="T78" fmla="*/ 124 w 327"/>
                <a:gd name="T79" fmla="*/ 241 h 407"/>
                <a:gd name="T80" fmla="*/ 122 w 327"/>
                <a:gd name="T81" fmla="*/ 247 h 407"/>
                <a:gd name="T82" fmla="*/ 106 w 327"/>
                <a:gd name="T83" fmla="*/ 251 h 407"/>
                <a:gd name="T84" fmla="*/ 90 w 327"/>
                <a:gd name="T85" fmla="*/ 254 h 407"/>
                <a:gd name="T86" fmla="*/ 76 w 327"/>
                <a:gd name="T87" fmla="*/ 257 h 407"/>
                <a:gd name="T88" fmla="*/ 61 w 327"/>
                <a:gd name="T89" fmla="*/ 260 h 407"/>
                <a:gd name="T90" fmla="*/ 47 w 327"/>
                <a:gd name="T91" fmla="*/ 265 h 407"/>
                <a:gd name="T92" fmla="*/ 32 w 327"/>
                <a:gd name="T93" fmla="*/ 268 h 407"/>
                <a:gd name="T94" fmla="*/ 16 w 327"/>
                <a:gd name="T95" fmla="*/ 271 h 407"/>
                <a:gd name="T96" fmla="*/ 0 w 327"/>
                <a:gd name="T97" fmla="*/ 275 h 407"/>
                <a:gd name="T98" fmla="*/ 28 w 327"/>
                <a:gd name="T99" fmla="*/ 40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7" h="407">
                  <a:moveTo>
                    <a:pt x="28" y="407"/>
                  </a:moveTo>
                  <a:lnTo>
                    <a:pt x="42" y="404"/>
                  </a:lnTo>
                  <a:lnTo>
                    <a:pt x="60" y="399"/>
                  </a:lnTo>
                  <a:lnTo>
                    <a:pt x="79" y="394"/>
                  </a:lnTo>
                  <a:lnTo>
                    <a:pt x="100" y="386"/>
                  </a:lnTo>
                  <a:lnTo>
                    <a:pt x="120" y="380"/>
                  </a:lnTo>
                  <a:lnTo>
                    <a:pt x="140" y="374"/>
                  </a:lnTo>
                  <a:lnTo>
                    <a:pt x="157" y="369"/>
                  </a:lnTo>
                  <a:lnTo>
                    <a:pt x="170" y="366"/>
                  </a:lnTo>
                  <a:lnTo>
                    <a:pt x="183" y="361"/>
                  </a:lnTo>
                  <a:lnTo>
                    <a:pt x="199" y="354"/>
                  </a:lnTo>
                  <a:lnTo>
                    <a:pt x="216" y="346"/>
                  </a:lnTo>
                  <a:lnTo>
                    <a:pt x="232" y="334"/>
                  </a:lnTo>
                  <a:lnTo>
                    <a:pt x="248" y="321"/>
                  </a:lnTo>
                  <a:lnTo>
                    <a:pt x="261" y="305"/>
                  </a:lnTo>
                  <a:lnTo>
                    <a:pt x="269" y="286"/>
                  </a:lnTo>
                  <a:lnTo>
                    <a:pt x="274" y="265"/>
                  </a:lnTo>
                  <a:lnTo>
                    <a:pt x="277" y="241"/>
                  </a:lnTo>
                  <a:lnTo>
                    <a:pt x="282" y="214"/>
                  </a:lnTo>
                  <a:lnTo>
                    <a:pt x="290" y="187"/>
                  </a:lnTo>
                  <a:lnTo>
                    <a:pt x="298" y="160"/>
                  </a:lnTo>
                  <a:lnTo>
                    <a:pt x="308" y="134"/>
                  </a:lnTo>
                  <a:lnTo>
                    <a:pt x="316" y="110"/>
                  </a:lnTo>
                  <a:lnTo>
                    <a:pt x="322" y="91"/>
                  </a:lnTo>
                  <a:lnTo>
                    <a:pt x="325" y="78"/>
                  </a:lnTo>
                  <a:lnTo>
                    <a:pt x="327" y="53"/>
                  </a:lnTo>
                  <a:lnTo>
                    <a:pt x="319" y="32"/>
                  </a:lnTo>
                  <a:lnTo>
                    <a:pt x="301" y="16"/>
                  </a:lnTo>
                  <a:lnTo>
                    <a:pt x="280" y="5"/>
                  </a:lnTo>
                  <a:lnTo>
                    <a:pt x="256" y="0"/>
                  </a:lnTo>
                  <a:lnTo>
                    <a:pt x="232" y="3"/>
                  </a:lnTo>
                  <a:lnTo>
                    <a:pt x="212" y="14"/>
                  </a:lnTo>
                  <a:lnTo>
                    <a:pt x="197" y="33"/>
                  </a:lnTo>
                  <a:lnTo>
                    <a:pt x="186" y="62"/>
                  </a:lnTo>
                  <a:lnTo>
                    <a:pt x="173" y="94"/>
                  </a:lnTo>
                  <a:lnTo>
                    <a:pt x="162" y="129"/>
                  </a:lnTo>
                  <a:lnTo>
                    <a:pt x="149" y="164"/>
                  </a:lnTo>
                  <a:lnTo>
                    <a:pt x="138" y="196"/>
                  </a:lnTo>
                  <a:lnTo>
                    <a:pt x="130" y="223"/>
                  </a:lnTo>
                  <a:lnTo>
                    <a:pt x="124" y="241"/>
                  </a:lnTo>
                  <a:lnTo>
                    <a:pt x="122" y="247"/>
                  </a:lnTo>
                  <a:lnTo>
                    <a:pt x="106" y="251"/>
                  </a:lnTo>
                  <a:lnTo>
                    <a:pt x="90" y="254"/>
                  </a:lnTo>
                  <a:lnTo>
                    <a:pt x="76" y="257"/>
                  </a:lnTo>
                  <a:lnTo>
                    <a:pt x="61" y="260"/>
                  </a:lnTo>
                  <a:lnTo>
                    <a:pt x="47" y="265"/>
                  </a:lnTo>
                  <a:lnTo>
                    <a:pt x="32" y="268"/>
                  </a:lnTo>
                  <a:lnTo>
                    <a:pt x="16" y="271"/>
                  </a:lnTo>
                  <a:lnTo>
                    <a:pt x="0" y="275"/>
                  </a:lnTo>
                  <a:lnTo>
                    <a:pt x="28" y="407"/>
                  </a:lnTo>
                  <a:close/>
                </a:path>
              </a:pathLst>
            </a:custGeom>
            <a:solidFill>
              <a:srgbClr val="A37AE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32" name="Freeform 40"/>
            <p:cNvSpPr>
              <a:spLocks/>
            </p:cNvSpPr>
            <p:nvPr/>
          </p:nvSpPr>
          <p:spPr bwMode="auto">
            <a:xfrm>
              <a:off x="2886" y="3412"/>
              <a:ext cx="327" cy="407"/>
            </a:xfrm>
            <a:custGeom>
              <a:avLst/>
              <a:gdLst>
                <a:gd name="T0" fmla="*/ 28 w 327"/>
                <a:gd name="T1" fmla="*/ 407 h 407"/>
                <a:gd name="T2" fmla="*/ 28 w 327"/>
                <a:gd name="T3" fmla="*/ 407 h 407"/>
                <a:gd name="T4" fmla="*/ 42 w 327"/>
                <a:gd name="T5" fmla="*/ 404 h 407"/>
                <a:gd name="T6" fmla="*/ 60 w 327"/>
                <a:gd name="T7" fmla="*/ 399 h 407"/>
                <a:gd name="T8" fmla="*/ 79 w 327"/>
                <a:gd name="T9" fmla="*/ 394 h 407"/>
                <a:gd name="T10" fmla="*/ 100 w 327"/>
                <a:gd name="T11" fmla="*/ 386 h 407"/>
                <a:gd name="T12" fmla="*/ 120 w 327"/>
                <a:gd name="T13" fmla="*/ 380 h 407"/>
                <a:gd name="T14" fmla="*/ 140 w 327"/>
                <a:gd name="T15" fmla="*/ 374 h 407"/>
                <a:gd name="T16" fmla="*/ 157 w 327"/>
                <a:gd name="T17" fmla="*/ 369 h 407"/>
                <a:gd name="T18" fmla="*/ 170 w 327"/>
                <a:gd name="T19" fmla="*/ 366 h 407"/>
                <a:gd name="T20" fmla="*/ 170 w 327"/>
                <a:gd name="T21" fmla="*/ 366 h 407"/>
                <a:gd name="T22" fmla="*/ 183 w 327"/>
                <a:gd name="T23" fmla="*/ 361 h 407"/>
                <a:gd name="T24" fmla="*/ 199 w 327"/>
                <a:gd name="T25" fmla="*/ 354 h 407"/>
                <a:gd name="T26" fmla="*/ 216 w 327"/>
                <a:gd name="T27" fmla="*/ 346 h 407"/>
                <a:gd name="T28" fmla="*/ 232 w 327"/>
                <a:gd name="T29" fmla="*/ 334 h 407"/>
                <a:gd name="T30" fmla="*/ 248 w 327"/>
                <a:gd name="T31" fmla="*/ 321 h 407"/>
                <a:gd name="T32" fmla="*/ 261 w 327"/>
                <a:gd name="T33" fmla="*/ 305 h 407"/>
                <a:gd name="T34" fmla="*/ 269 w 327"/>
                <a:gd name="T35" fmla="*/ 286 h 407"/>
                <a:gd name="T36" fmla="*/ 274 w 327"/>
                <a:gd name="T37" fmla="*/ 265 h 407"/>
                <a:gd name="T38" fmla="*/ 274 w 327"/>
                <a:gd name="T39" fmla="*/ 265 h 407"/>
                <a:gd name="T40" fmla="*/ 277 w 327"/>
                <a:gd name="T41" fmla="*/ 241 h 407"/>
                <a:gd name="T42" fmla="*/ 282 w 327"/>
                <a:gd name="T43" fmla="*/ 214 h 407"/>
                <a:gd name="T44" fmla="*/ 290 w 327"/>
                <a:gd name="T45" fmla="*/ 187 h 407"/>
                <a:gd name="T46" fmla="*/ 298 w 327"/>
                <a:gd name="T47" fmla="*/ 160 h 407"/>
                <a:gd name="T48" fmla="*/ 308 w 327"/>
                <a:gd name="T49" fmla="*/ 134 h 407"/>
                <a:gd name="T50" fmla="*/ 316 w 327"/>
                <a:gd name="T51" fmla="*/ 110 h 407"/>
                <a:gd name="T52" fmla="*/ 322 w 327"/>
                <a:gd name="T53" fmla="*/ 91 h 407"/>
                <a:gd name="T54" fmla="*/ 325 w 327"/>
                <a:gd name="T55" fmla="*/ 78 h 407"/>
                <a:gd name="T56" fmla="*/ 325 w 327"/>
                <a:gd name="T57" fmla="*/ 78 h 407"/>
                <a:gd name="T58" fmla="*/ 327 w 327"/>
                <a:gd name="T59" fmla="*/ 53 h 407"/>
                <a:gd name="T60" fmla="*/ 319 w 327"/>
                <a:gd name="T61" fmla="*/ 32 h 407"/>
                <a:gd name="T62" fmla="*/ 301 w 327"/>
                <a:gd name="T63" fmla="*/ 16 h 407"/>
                <a:gd name="T64" fmla="*/ 280 w 327"/>
                <a:gd name="T65" fmla="*/ 5 h 407"/>
                <a:gd name="T66" fmla="*/ 256 w 327"/>
                <a:gd name="T67" fmla="*/ 0 h 407"/>
                <a:gd name="T68" fmla="*/ 232 w 327"/>
                <a:gd name="T69" fmla="*/ 3 h 407"/>
                <a:gd name="T70" fmla="*/ 212 w 327"/>
                <a:gd name="T71" fmla="*/ 14 h 407"/>
                <a:gd name="T72" fmla="*/ 197 w 327"/>
                <a:gd name="T73" fmla="*/ 33 h 407"/>
                <a:gd name="T74" fmla="*/ 197 w 327"/>
                <a:gd name="T75" fmla="*/ 33 h 407"/>
                <a:gd name="T76" fmla="*/ 186 w 327"/>
                <a:gd name="T77" fmla="*/ 62 h 407"/>
                <a:gd name="T78" fmla="*/ 173 w 327"/>
                <a:gd name="T79" fmla="*/ 94 h 407"/>
                <a:gd name="T80" fmla="*/ 162 w 327"/>
                <a:gd name="T81" fmla="*/ 129 h 407"/>
                <a:gd name="T82" fmla="*/ 149 w 327"/>
                <a:gd name="T83" fmla="*/ 164 h 407"/>
                <a:gd name="T84" fmla="*/ 138 w 327"/>
                <a:gd name="T85" fmla="*/ 196 h 407"/>
                <a:gd name="T86" fmla="*/ 130 w 327"/>
                <a:gd name="T87" fmla="*/ 223 h 407"/>
                <a:gd name="T88" fmla="*/ 124 w 327"/>
                <a:gd name="T89" fmla="*/ 241 h 407"/>
                <a:gd name="T90" fmla="*/ 122 w 327"/>
                <a:gd name="T91" fmla="*/ 247 h 407"/>
                <a:gd name="T92" fmla="*/ 122 w 327"/>
                <a:gd name="T93" fmla="*/ 247 h 407"/>
                <a:gd name="T94" fmla="*/ 106 w 327"/>
                <a:gd name="T95" fmla="*/ 251 h 407"/>
                <a:gd name="T96" fmla="*/ 90 w 327"/>
                <a:gd name="T97" fmla="*/ 254 h 407"/>
                <a:gd name="T98" fmla="*/ 76 w 327"/>
                <a:gd name="T99" fmla="*/ 257 h 407"/>
                <a:gd name="T100" fmla="*/ 61 w 327"/>
                <a:gd name="T101" fmla="*/ 260 h 407"/>
                <a:gd name="T102" fmla="*/ 47 w 327"/>
                <a:gd name="T103" fmla="*/ 265 h 407"/>
                <a:gd name="T104" fmla="*/ 32 w 327"/>
                <a:gd name="T105" fmla="*/ 268 h 407"/>
                <a:gd name="T106" fmla="*/ 16 w 327"/>
                <a:gd name="T107" fmla="*/ 271 h 407"/>
                <a:gd name="T108" fmla="*/ 0 w 327"/>
                <a:gd name="T109" fmla="*/ 275 h 407"/>
                <a:gd name="T110" fmla="*/ 28 w 327"/>
                <a:gd name="T111" fmla="*/ 40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7" h="407">
                  <a:moveTo>
                    <a:pt x="28" y="407"/>
                  </a:moveTo>
                  <a:lnTo>
                    <a:pt x="28" y="407"/>
                  </a:lnTo>
                  <a:lnTo>
                    <a:pt x="42" y="404"/>
                  </a:lnTo>
                  <a:lnTo>
                    <a:pt x="60" y="399"/>
                  </a:lnTo>
                  <a:lnTo>
                    <a:pt x="79" y="394"/>
                  </a:lnTo>
                  <a:lnTo>
                    <a:pt x="100" y="386"/>
                  </a:lnTo>
                  <a:lnTo>
                    <a:pt x="120" y="380"/>
                  </a:lnTo>
                  <a:lnTo>
                    <a:pt x="140" y="374"/>
                  </a:lnTo>
                  <a:lnTo>
                    <a:pt x="157" y="369"/>
                  </a:lnTo>
                  <a:lnTo>
                    <a:pt x="170" y="366"/>
                  </a:lnTo>
                  <a:lnTo>
                    <a:pt x="170" y="366"/>
                  </a:lnTo>
                  <a:lnTo>
                    <a:pt x="183" y="361"/>
                  </a:lnTo>
                  <a:lnTo>
                    <a:pt x="199" y="354"/>
                  </a:lnTo>
                  <a:lnTo>
                    <a:pt x="216" y="346"/>
                  </a:lnTo>
                  <a:lnTo>
                    <a:pt x="232" y="334"/>
                  </a:lnTo>
                  <a:lnTo>
                    <a:pt x="248" y="321"/>
                  </a:lnTo>
                  <a:lnTo>
                    <a:pt x="261" y="305"/>
                  </a:lnTo>
                  <a:lnTo>
                    <a:pt x="269" y="286"/>
                  </a:lnTo>
                  <a:lnTo>
                    <a:pt x="274" y="265"/>
                  </a:lnTo>
                  <a:lnTo>
                    <a:pt x="274" y="265"/>
                  </a:lnTo>
                  <a:lnTo>
                    <a:pt x="277" y="241"/>
                  </a:lnTo>
                  <a:lnTo>
                    <a:pt x="282" y="214"/>
                  </a:lnTo>
                  <a:lnTo>
                    <a:pt x="290" y="187"/>
                  </a:lnTo>
                  <a:lnTo>
                    <a:pt x="298" y="160"/>
                  </a:lnTo>
                  <a:lnTo>
                    <a:pt x="308" y="134"/>
                  </a:lnTo>
                  <a:lnTo>
                    <a:pt x="316" y="110"/>
                  </a:lnTo>
                  <a:lnTo>
                    <a:pt x="322" y="91"/>
                  </a:lnTo>
                  <a:lnTo>
                    <a:pt x="325" y="78"/>
                  </a:lnTo>
                  <a:lnTo>
                    <a:pt x="325" y="78"/>
                  </a:lnTo>
                  <a:lnTo>
                    <a:pt x="327" y="53"/>
                  </a:lnTo>
                  <a:lnTo>
                    <a:pt x="319" y="32"/>
                  </a:lnTo>
                  <a:lnTo>
                    <a:pt x="301" y="16"/>
                  </a:lnTo>
                  <a:lnTo>
                    <a:pt x="280" y="5"/>
                  </a:lnTo>
                  <a:lnTo>
                    <a:pt x="256" y="0"/>
                  </a:lnTo>
                  <a:lnTo>
                    <a:pt x="232" y="3"/>
                  </a:lnTo>
                  <a:lnTo>
                    <a:pt x="212" y="14"/>
                  </a:lnTo>
                  <a:lnTo>
                    <a:pt x="197" y="33"/>
                  </a:lnTo>
                  <a:lnTo>
                    <a:pt x="197" y="33"/>
                  </a:lnTo>
                  <a:lnTo>
                    <a:pt x="186" y="62"/>
                  </a:lnTo>
                  <a:lnTo>
                    <a:pt x="173" y="94"/>
                  </a:lnTo>
                  <a:lnTo>
                    <a:pt x="162" y="129"/>
                  </a:lnTo>
                  <a:lnTo>
                    <a:pt x="149" y="164"/>
                  </a:lnTo>
                  <a:lnTo>
                    <a:pt x="138" y="196"/>
                  </a:lnTo>
                  <a:lnTo>
                    <a:pt x="130" y="223"/>
                  </a:lnTo>
                  <a:lnTo>
                    <a:pt x="124" y="241"/>
                  </a:lnTo>
                  <a:lnTo>
                    <a:pt x="122" y="247"/>
                  </a:lnTo>
                  <a:lnTo>
                    <a:pt x="122" y="247"/>
                  </a:lnTo>
                  <a:lnTo>
                    <a:pt x="106" y="251"/>
                  </a:lnTo>
                  <a:lnTo>
                    <a:pt x="90" y="254"/>
                  </a:lnTo>
                  <a:lnTo>
                    <a:pt x="76" y="257"/>
                  </a:lnTo>
                  <a:lnTo>
                    <a:pt x="61" y="260"/>
                  </a:lnTo>
                  <a:lnTo>
                    <a:pt x="47" y="265"/>
                  </a:lnTo>
                  <a:lnTo>
                    <a:pt x="32" y="268"/>
                  </a:lnTo>
                  <a:lnTo>
                    <a:pt x="16" y="271"/>
                  </a:lnTo>
                  <a:lnTo>
                    <a:pt x="0" y="275"/>
                  </a:lnTo>
                  <a:lnTo>
                    <a:pt x="28" y="407"/>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33" name="Freeform 41"/>
            <p:cNvSpPr>
              <a:spLocks/>
            </p:cNvSpPr>
            <p:nvPr/>
          </p:nvSpPr>
          <p:spPr bwMode="auto">
            <a:xfrm>
              <a:off x="3082" y="3354"/>
              <a:ext cx="419" cy="815"/>
            </a:xfrm>
            <a:custGeom>
              <a:avLst/>
              <a:gdLst>
                <a:gd name="T0" fmla="*/ 108 w 419"/>
                <a:gd name="T1" fmla="*/ 15 h 815"/>
                <a:gd name="T2" fmla="*/ 92 w 419"/>
                <a:gd name="T3" fmla="*/ 21 h 815"/>
                <a:gd name="T4" fmla="*/ 75 w 419"/>
                <a:gd name="T5" fmla="*/ 29 h 815"/>
                <a:gd name="T6" fmla="*/ 57 w 419"/>
                <a:gd name="T7" fmla="*/ 37 h 815"/>
                <a:gd name="T8" fmla="*/ 41 w 419"/>
                <a:gd name="T9" fmla="*/ 47 h 815"/>
                <a:gd name="T10" fmla="*/ 27 w 419"/>
                <a:gd name="T11" fmla="*/ 58 h 815"/>
                <a:gd name="T12" fmla="*/ 14 w 419"/>
                <a:gd name="T13" fmla="*/ 69 h 815"/>
                <a:gd name="T14" fmla="*/ 6 w 419"/>
                <a:gd name="T15" fmla="*/ 80 h 815"/>
                <a:gd name="T16" fmla="*/ 1 w 419"/>
                <a:gd name="T17" fmla="*/ 91 h 815"/>
                <a:gd name="T18" fmla="*/ 0 w 419"/>
                <a:gd name="T19" fmla="*/ 122 h 815"/>
                <a:gd name="T20" fmla="*/ 0 w 419"/>
                <a:gd name="T21" fmla="*/ 163 h 815"/>
                <a:gd name="T22" fmla="*/ 1 w 419"/>
                <a:gd name="T23" fmla="*/ 205 h 815"/>
                <a:gd name="T24" fmla="*/ 1 w 419"/>
                <a:gd name="T25" fmla="*/ 240 h 815"/>
                <a:gd name="T26" fmla="*/ 1 w 419"/>
                <a:gd name="T27" fmla="*/ 254 h 815"/>
                <a:gd name="T28" fmla="*/ 0 w 419"/>
                <a:gd name="T29" fmla="*/ 270 h 815"/>
                <a:gd name="T30" fmla="*/ 1 w 419"/>
                <a:gd name="T31" fmla="*/ 286 h 815"/>
                <a:gd name="T32" fmla="*/ 4 w 419"/>
                <a:gd name="T33" fmla="*/ 302 h 815"/>
                <a:gd name="T34" fmla="*/ 12 w 419"/>
                <a:gd name="T35" fmla="*/ 318 h 815"/>
                <a:gd name="T36" fmla="*/ 25 w 419"/>
                <a:gd name="T37" fmla="*/ 334 h 815"/>
                <a:gd name="T38" fmla="*/ 46 w 419"/>
                <a:gd name="T39" fmla="*/ 348 h 815"/>
                <a:gd name="T40" fmla="*/ 75 w 419"/>
                <a:gd name="T41" fmla="*/ 361 h 815"/>
                <a:gd name="T42" fmla="*/ 102 w 419"/>
                <a:gd name="T43" fmla="*/ 374 h 815"/>
                <a:gd name="T44" fmla="*/ 121 w 419"/>
                <a:gd name="T45" fmla="*/ 388 h 815"/>
                <a:gd name="T46" fmla="*/ 131 w 419"/>
                <a:gd name="T47" fmla="*/ 406 h 815"/>
                <a:gd name="T48" fmla="*/ 134 w 419"/>
                <a:gd name="T49" fmla="*/ 422 h 815"/>
                <a:gd name="T50" fmla="*/ 132 w 419"/>
                <a:gd name="T51" fmla="*/ 439 h 815"/>
                <a:gd name="T52" fmla="*/ 129 w 419"/>
                <a:gd name="T53" fmla="*/ 455 h 815"/>
                <a:gd name="T54" fmla="*/ 126 w 419"/>
                <a:gd name="T55" fmla="*/ 470 h 815"/>
                <a:gd name="T56" fmla="*/ 123 w 419"/>
                <a:gd name="T57" fmla="*/ 481 h 815"/>
                <a:gd name="T58" fmla="*/ 120 w 419"/>
                <a:gd name="T59" fmla="*/ 545 h 815"/>
                <a:gd name="T60" fmla="*/ 116 w 419"/>
                <a:gd name="T61" fmla="*/ 658 h 815"/>
                <a:gd name="T62" fmla="*/ 115 w 419"/>
                <a:gd name="T63" fmla="*/ 767 h 815"/>
                <a:gd name="T64" fmla="*/ 113 w 419"/>
                <a:gd name="T65" fmla="*/ 815 h 815"/>
                <a:gd name="T66" fmla="*/ 108 w 419"/>
                <a:gd name="T67" fmla="*/ 815 h 815"/>
                <a:gd name="T68" fmla="*/ 265 w 419"/>
                <a:gd name="T69" fmla="*/ 815 h 815"/>
                <a:gd name="T70" fmla="*/ 296 w 419"/>
                <a:gd name="T71" fmla="*/ 812 h 815"/>
                <a:gd name="T72" fmla="*/ 324 w 419"/>
                <a:gd name="T73" fmla="*/ 802 h 815"/>
                <a:gd name="T74" fmla="*/ 352 w 419"/>
                <a:gd name="T75" fmla="*/ 789 h 815"/>
                <a:gd name="T76" fmla="*/ 374 w 419"/>
                <a:gd name="T77" fmla="*/ 770 h 815"/>
                <a:gd name="T78" fmla="*/ 393 w 419"/>
                <a:gd name="T79" fmla="*/ 748 h 815"/>
                <a:gd name="T80" fmla="*/ 406 w 419"/>
                <a:gd name="T81" fmla="*/ 722 h 815"/>
                <a:gd name="T82" fmla="*/ 416 w 419"/>
                <a:gd name="T83" fmla="*/ 693 h 815"/>
                <a:gd name="T84" fmla="*/ 419 w 419"/>
                <a:gd name="T85" fmla="*/ 663 h 815"/>
                <a:gd name="T86" fmla="*/ 419 w 419"/>
                <a:gd name="T87" fmla="*/ 447 h 815"/>
                <a:gd name="T88" fmla="*/ 403 w 419"/>
                <a:gd name="T89" fmla="*/ 412 h 815"/>
                <a:gd name="T90" fmla="*/ 385 w 419"/>
                <a:gd name="T91" fmla="*/ 363 h 815"/>
                <a:gd name="T92" fmla="*/ 366 w 419"/>
                <a:gd name="T93" fmla="*/ 307 h 815"/>
                <a:gd name="T94" fmla="*/ 345 w 419"/>
                <a:gd name="T95" fmla="*/ 248 h 815"/>
                <a:gd name="T96" fmla="*/ 326 w 419"/>
                <a:gd name="T97" fmla="*/ 189 h 815"/>
                <a:gd name="T98" fmla="*/ 308 w 419"/>
                <a:gd name="T99" fmla="*/ 138 h 815"/>
                <a:gd name="T100" fmla="*/ 296 w 419"/>
                <a:gd name="T101" fmla="*/ 98 h 815"/>
                <a:gd name="T102" fmla="*/ 286 w 419"/>
                <a:gd name="T103" fmla="*/ 74 h 815"/>
                <a:gd name="T104" fmla="*/ 276 w 419"/>
                <a:gd name="T105" fmla="*/ 58 h 815"/>
                <a:gd name="T106" fmla="*/ 262 w 419"/>
                <a:gd name="T107" fmla="*/ 42 h 815"/>
                <a:gd name="T108" fmla="*/ 244 w 419"/>
                <a:gd name="T109" fmla="*/ 28 h 815"/>
                <a:gd name="T110" fmla="*/ 222 w 419"/>
                <a:gd name="T111" fmla="*/ 15 h 815"/>
                <a:gd name="T112" fmla="*/ 196 w 419"/>
                <a:gd name="T113" fmla="*/ 5 h 815"/>
                <a:gd name="T114" fmla="*/ 169 w 419"/>
                <a:gd name="T115" fmla="*/ 0 h 815"/>
                <a:gd name="T116" fmla="*/ 139 w 419"/>
                <a:gd name="T117" fmla="*/ 4 h 815"/>
                <a:gd name="T118" fmla="*/ 108 w 419"/>
                <a:gd name="T119" fmla="*/ 15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9" h="815">
                  <a:moveTo>
                    <a:pt x="108" y="15"/>
                  </a:moveTo>
                  <a:lnTo>
                    <a:pt x="92" y="21"/>
                  </a:lnTo>
                  <a:lnTo>
                    <a:pt x="75" y="29"/>
                  </a:lnTo>
                  <a:lnTo>
                    <a:pt x="57" y="37"/>
                  </a:lnTo>
                  <a:lnTo>
                    <a:pt x="41" y="47"/>
                  </a:lnTo>
                  <a:lnTo>
                    <a:pt x="27" y="58"/>
                  </a:lnTo>
                  <a:lnTo>
                    <a:pt x="14" y="69"/>
                  </a:lnTo>
                  <a:lnTo>
                    <a:pt x="6" y="80"/>
                  </a:lnTo>
                  <a:lnTo>
                    <a:pt x="1" y="91"/>
                  </a:lnTo>
                  <a:lnTo>
                    <a:pt x="0" y="122"/>
                  </a:lnTo>
                  <a:lnTo>
                    <a:pt x="0" y="163"/>
                  </a:lnTo>
                  <a:lnTo>
                    <a:pt x="1" y="205"/>
                  </a:lnTo>
                  <a:lnTo>
                    <a:pt x="1" y="240"/>
                  </a:lnTo>
                  <a:lnTo>
                    <a:pt x="1" y="254"/>
                  </a:lnTo>
                  <a:lnTo>
                    <a:pt x="0" y="270"/>
                  </a:lnTo>
                  <a:lnTo>
                    <a:pt x="1" y="286"/>
                  </a:lnTo>
                  <a:lnTo>
                    <a:pt x="4" y="302"/>
                  </a:lnTo>
                  <a:lnTo>
                    <a:pt x="12" y="318"/>
                  </a:lnTo>
                  <a:lnTo>
                    <a:pt x="25" y="334"/>
                  </a:lnTo>
                  <a:lnTo>
                    <a:pt x="46" y="348"/>
                  </a:lnTo>
                  <a:lnTo>
                    <a:pt x="75" y="361"/>
                  </a:lnTo>
                  <a:lnTo>
                    <a:pt x="102" y="374"/>
                  </a:lnTo>
                  <a:lnTo>
                    <a:pt x="121" y="388"/>
                  </a:lnTo>
                  <a:lnTo>
                    <a:pt x="131" y="406"/>
                  </a:lnTo>
                  <a:lnTo>
                    <a:pt x="134" y="422"/>
                  </a:lnTo>
                  <a:lnTo>
                    <a:pt x="132" y="439"/>
                  </a:lnTo>
                  <a:lnTo>
                    <a:pt x="129" y="455"/>
                  </a:lnTo>
                  <a:lnTo>
                    <a:pt x="126" y="470"/>
                  </a:lnTo>
                  <a:lnTo>
                    <a:pt x="123" y="481"/>
                  </a:lnTo>
                  <a:lnTo>
                    <a:pt x="120" y="545"/>
                  </a:lnTo>
                  <a:lnTo>
                    <a:pt x="116" y="658"/>
                  </a:lnTo>
                  <a:lnTo>
                    <a:pt x="115" y="767"/>
                  </a:lnTo>
                  <a:lnTo>
                    <a:pt x="113" y="815"/>
                  </a:lnTo>
                  <a:lnTo>
                    <a:pt x="108" y="815"/>
                  </a:lnTo>
                  <a:lnTo>
                    <a:pt x="265" y="815"/>
                  </a:lnTo>
                  <a:lnTo>
                    <a:pt x="296" y="812"/>
                  </a:lnTo>
                  <a:lnTo>
                    <a:pt x="324" y="802"/>
                  </a:lnTo>
                  <a:lnTo>
                    <a:pt x="352" y="789"/>
                  </a:lnTo>
                  <a:lnTo>
                    <a:pt x="374" y="770"/>
                  </a:lnTo>
                  <a:lnTo>
                    <a:pt x="393" y="748"/>
                  </a:lnTo>
                  <a:lnTo>
                    <a:pt x="406" y="722"/>
                  </a:lnTo>
                  <a:lnTo>
                    <a:pt x="416" y="693"/>
                  </a:lnTo>
                  <a:lnTo>
                    <a:pt x="419" y="663"/>
                  </a:lnTo>
                  <a:lnTo>
                    <a:pt x="419" y="447"/>
                  </a:lnTo>
                  <a:lnTo>
                    <a:pt x="403" y="412"/>
                  </a:lnTo>
                  <a:lnTo>
                    <a:pt x="385" y="363"/>
                  </a:lnTo>
                  <a:lnTo>
                    <a:pt x="366" y="307"/>
                  </a:lnTo>
                  <a:lnTo>
                    <a:pt x="345" y="248"/>
                  </a:lnTo>
                  <a:lnTo>
                    <a:pt x="326" y="189"/>
                  </a:lnTo>
                  <a:lnTo>
                    <a:pt x="308" y="138"/>
                  </a:lnTo>
                  <a:lnTo>
                    <a:pt x="296" y="98"/>
                  </a:lnTo>
                  <a:lnTo>
                    <a:pt x="286" y="74"/>
                  </a:lnTo>
                  <a:lnTo>
                    <a:pt x="276" y="58"/>
                  </a:lnTo>
                  <a:lnTo>
                    <a:pt x="262" y="42"/>
                  </a:lnTo>
                  <a:lnTo>
                    <a:pt x="244" y="28"/>
                  </a:lnTo>
                  <a:lnTo>
                    <a:pt x="222" y="15"/>
                  </a:lnTo>
                  <a:lnTo>
                    <a:pt x="196" y="5"/>
                  </a:lnTo>
                  <a:lnTo>
                    <a:pt x="169" y="0"/>
                  </a:lnTo>
                  <a:lnTo>
                    <a:pt x="139" y="4"/>
                  </a:lnTo>
                  <a:lnTo>
                    <a:pt x="108" y="15"/>
                  </a:lnTo>
                  <a:close/>
                </a:path>
              </a:pathLst>
            </a:custGeom>
            <a:solidFill>
              <a:srgbClr val="A37AE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34" name="Freeform 42"/>
            <p:cNvSpPr>
              <a:spLocks/>
            </p:cNvSpPr>
            <p:nvPr/>
          </p:nvSpPr>
          <p:spPr bwMode="auto">
            <a:xfrm>
              <a:off x="3082" y="3354"/>
              <a:ext cx="419" cy="815"/>
            </a:xfrm>
            <a:custGeom>
              <a:avLst/>
              <a:gdLst>
                <a:gd name="T0" fmla="*/ 108 w 419"/>
                <a:gd name="T1" fmla="*/ 15 h 815"/>
                <a:gd name="T2" fmla="*/ 75 w 419"/>
                <a:gd name="T3" fmla="*/ 29 h 815"/>
                <a:gd name="T4" fmla="*/ 41 w 419"/>
                <a:gd name="T5" fmla="*/ 47 h 815"/>
                <a:gd name="T6" fmla="*/ 14 w 419"/>
                <a:gd name="T7" fmla="*/ 69 h 815"/>
                <a:gd name="T8" fmla="*/ 1 w 419"/>
                <a:gd name="T9" fmla="*/ 91 h 815"/>
                <a:gd name="T10" fmla="*/ 0 w 419"/>
                <a:gd name="T11" fmla="*/ 122 h 815"/>
                <a:gd name="T12" fmla="*/ 1 w 419"/>
                <a:gd name="T13" fmla="*/ 205 h 815"/>
                <a:gd name="T14" fmla="*/ 1 w 419"/>
                <a:gd name="T15" fmla="*/ 240 h 815"/>
                <a:gd name="T16" fmla="*/ 0 w 419"/>
                <a:gd name="T17" fmla="*/ 270 h 815"/>
                <a:gd name="T18" fmla="*/ 4 w 419"/>
                <a:gd name="T19" fmla="*/ 302 h 815"/>
                <a:gd name="T20" fmla="*/ 25 w 419"/>
                <a:gd name="T21" fmla="*/ 334 h 815"/>
                <a:gd name="T22" fmla="*/ 75 w 419"/>
                <a:gd name="T23" fmla="*/ 361 h 815"/>
                <a:gd name="T24" fmla="*/ 102 w 419"/>
                <a:gd name="T25" fmla="*/ 374 h 815"/>
                <a:gd name="T26" fmla="*/ 131 w 419"/>
                <a:gd name="T27" fmla="*/ 406 h 815"/>
                <a:gd name="T28" fmla="*/ 132 w 419"/>
                <a:gd name="T29" fmla="*/ 439 h 815"/>
                <a:gd name="T30" fmla="*/ 126 w 419"/>
                <a:gd name="T31" fmla="*/ 470 h 815"/>
                <a:gd name="T32" fmla="*/ 123 w 419"/>
                <a:gd name="T33" fmla="*/ 481 h 815"/>
                <a:gd name="T34" fmla="*/ 116 w 419"/>
                <a:gd name="T35" fmla="*/ 658 h 815"/>
                <a:gd name="T36" fmla="*/ 113 w 419"/>
                <a:gd name="T37" fmla="*/ 815 h 815"/>
                <a:gd name="T38" fmla="*/ 265 w 419"/>
                <a:gd name="T39" fmla="*/ 815 h 815"/>
                <a:gd name="T40" fmla="*/ 296 w 419"/>
                <a:gd name="T41" fmla="*/ 812 h 815"/>
                <a:gd name="T42" fmla="*/ 352 w 419"/>
                <a:gd name="T43" fmla="*/ 789 h 815"/>
                <a:gd name="T44" fmla="*/ 393 w 419"/>
                <a:gd name="T45" fmla="*/ 748 h 815"/>
                <a:gd name="T46" fmla="*/ 416 w 419"/>
                <a:gd name="T47" fmla="*/ 693 h 815"/>
                <a:gd name="T48" fmla="*/ 419 w 419"/>
                <a:gd name="T49" fmla="*/ 447 h 815"/>
                <a:gd name="T50" fmla="*/ 403 w 419"/>
                <a:gd name="T51" fmla="*/ 412 h 815"/>
                <a:gd name="T52" fmla="*/ 366 w 419"/>
                <a:gd name="T53" fmla="*/ 307 h 815"/>
                <a:gd name="T54" fmla="*/ 326 w 419"/>
                <a:gd name="T55" fmla="*/ 189 h 815"/>
                <a:gd name="T56" fmla="*/ 296 w 419"/>
                <a:gd name="T57" fmla="*/ 98 h 815"/>
                <a:gd name="T58" fmla="*/ 286 w 419"/>
                <a:gd name="T59" fmla="*/ 74 h 815"/>
                <a:gd name="T60" fmla="*/ 262 w 419"/>
                <a:gd name="T61" fmla="*/ 42 h 815"/>
                <a:gd name="T62" fmla="*/ 222 w 419"/>
                <a:gd name="T63" fmla="*/ 15 h 815"/>
                <a:gd name="T64" fmla="*/ 169 w 419"/>
                <a:gd name="T65" fmla="*/ 0 h 815"/>
                <a:gd name="T66" fmla="*/ 108 w 419"/>
                <a:gd name="T67" fmla="*/ 15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9" h="815">
                  <a:moveTo>
                    <a:pt x="108" y="15"/>
                  </a:moveTo>
                  <a:lnTo>
                    <a:pt x="108" y="15"/>
                  </a:lnTo>
                  <a:lnTo>
                    <a:pt x="92" y="21"/>
                  </a:lnTo>
                  <a:lnTo>
                    <a:pt x="75" y="29"/>
                  </a:lnTo>
                  <a:lnTo>
                    <a:pt x="57" y="37"/>
                  </a:lnTo>
                  <a:lnTo>
                    <a:pt x="41" y="47"/>
                  </a:lnTo>
                  <a:lnTo>
                    <a:pt x="27" y="58"/>
                  </a:lnTo>
                  <a:lnTo>
                    <a:pt x="14" y="69"/>
                  </a:lnTo>
                  <a:lnTo>
                    <a:pt x="6" y="80"/>
                  </a:lnTo>
                  <a:lnTo>
                    <a:pt x="1" y="91"/>
                  </a:lnTo>
                  <a:lnTo>
                    <a:pt x="1" y="91"/>
                  </a:lnTo>
                  <a:lnTo>
                    <a:pt x="0" y="122"/>
                  </a:lnTo>
                  <a:lnTo>
                    <a:pt x="0" y="163"/>
                  </a:lnTo>
                  <a:lnTo>
                    <a:pt x="1" y="205"/>
                  </a:lnTo>
                  <a:lnTo>
                    <a:pt x="1" y="240"/>
                  </a:lnTo>
                  <a:lnTo>
                    <a:pt x="1" y="240"/>
                  </a:lnTo>
                  <a:lnTo>
                    <a:pt x="1" y="254"/>
                  </a:lnTo>
                  <a:lnTo>
                    <a:pt x="0" y="270"/>
                  </a:lnTo>
                  <a:lnTo>
                    <a:pt x="1" y="286"/>
                  </a:lnTo>
                  <a:lnTo>
                    <a:pt x="4" y="302"/>
                  </a:lnTo>
                  <a:lnTo>
                    <a:pt x="12" y="318"/>
                  </a:lnTo>
                  <a:lnTo>
                    <a:pt x="25" y="334"/>
                  </a:lnTo>
                  <a:lnTo>
                    <a:pt x="46" y="348"/>
                  </a:lnTo>
                  <a:lnTo>
                    <a:pt x="75" y="361"/>
                  </a:lnTo>
                  <a:lnTo>
                    <a:pt x="75" y="361"/>
                  </a:lnTo>
                  <a:lnTo>
                    <a:pt x="102" y="374"/>
                  </a:lnTo>
                  <a:lnTo>
                    <a:pt x="121" y="388"/>
                  </a:lnTo>
                  <a:lnTo>
                    <a:pt x="131" y="406"/>
                  </a:lnTo>
                  <a:lnTo>
                    <a:pt x="134" y="422"/>
                  </a:lnTo>
                  <a:lnTo>
                    <a:pt x="132" y="439"/>
                  </a:lnTo>
                  <a:lnTo>
                    <a:pt x="129" y="455"/>
                  </a:lnTo>
                  <a:lnTo>
                    <a:pt x="126" y="470"/>
                  </a:lnTo>
                  <a:lnTo>
                    <a:pt x="123" y="481"/>
                  </a:lnTo>
                  <a:lnTo>
                    <a:pt x="123" y="481"/>
                  </a:lnTo>
                  <a:lnTo>
                    <a:pt x="120" y="545"/>
                  </a:lnTo>
                  <a:lnTo>
                    <a:pt x="116" y="658"/>
                  </a:lnTo>
                  <a:lnTo>
                    <a:pt x="115" y="767"/>
                  </a:lnTo>
                  <a:lnTo>
                    <a:pt x="113" y="815"/>
                  </a:lnTo>
                  <a:lnTo>
                    <a:pt x="108" y="815"/>
                  </a:lnTo>
                  <a:lnTo>
                    <a:pt x="265" y="815"/>
                  </a:lnTo>
                  <a:lnTo>
                    <a:pt x="265" y="815"/>
                  </a:lnTo>
                  <a:lnTo>
                    <a:pt x="296" y="812"/>
                  </a:lnTo>
                  <a:lnTo>
                    <a:pt x="324" y="802"/>
                  </a:lnTo>
                  <a:lnTo>
                    <a:pt x="352" y="789"/>
                  </a:lnTo>
                  <a:lnTo>
                    <a:pt x="374" y="770"/>
                  </a:lnTo>
                  <a:lnTo>
                    <a:pt x="393" y="748"/>
                  </a:lnTo>
                  <a:lnTo>
                    <a:pt x="406" y="722"/>
                  </a:lnTo>
                  <a:lnTo>
                    <a:pt x="416" y="693"/>
                  </a:lnTo>
                  <a:lnTo>
                    <a:pt x="419" y="663"/>
                  </a:lnTo>
                  <a:lnTo>
                    <a:pt x="419" y="447"/>
                  </a:lnTo>
                  <a:lnTo>
                    <a:pt x="419" y="447"/>
                  </a:lnTo>
                  <a:lnTo>
                    <a:pt x="403" y="412"/>
                  </a:lnTo>
                  <a:lnTo>
                    <a:pt x="385" y="363"/>
                  </a:lnTo>
                  <a:lnTo>
                    <a:pt x="366" y="307"/>
                  </a:lnTo>
                  <a:lnTo>
                    <a:pt x="345" y="248"/>
                  </a:lnTo>
                  <a:lnTo>
                    <a:pt x="326" y="189"/>
                  </a:lnTo>
                  <a:lnTo>
                    <a:pt x="308" y="138"/>
                  </a:lnTo>
                  <a:lnTo>
                    <a:pt x="296" y="98"/>
                  </a:lnTo>
                  <a:lnTo>
                    <a:pt x="286" y="74"/>
                  </a:lnTo>
                  <a:lnTo>
                    <a:pt x="286" y="74"/>
                  </a:lnTo>
                  <a:lnTo>
                    <a:pt x="276" y="58"/>
                  </a:lnTo>
                  <a:lnTo>
                    <a:pt x="262" y="42"/>
                  </a:lnTo>
                  <a:lnTo>
                    <a:pt x="244" y="28"/>
                  </a:lnTo>
                  <a:lnTo>
                    <a:pt x="222" y="15"/>
                  </a:lnTo>
                  <a:lnTo>
                    <a:pt x="196" y="5"/>
                  </a:lnTo>
                  <a:lnTo>
                    <a:pt x="169" y="0"/>
                  </a:lnTo>
                  <a:lnTo>
                    <a:pt x="139" y="4"/>
                  </a:lnTo>
                  <a:lnTo>
                    <a:pt x="108" y="15"/>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35" name="Freeform 43"/>
            <p:cNvSpPr>
              <a:spLocks/>
            </p:cNvSpPr>
            <p:nvPr/>
          </p:nvSpPr>
          <p:spPr bwMode="auto">
            <a:xfrm>
              <a:off x="2763" y="3687"/>
              <a:ext cx="151" cy="142"/>
            </a:xfrm>
            <a:custGeom>
              <a:avLst/>
              <a:gdLst>
                <a:gd name="T0" fmla="*/ 123 w 151"/>
                <a:gd name="T1" fmla="*/ 0 h 142"/>
                <a:gd name="T2" fmla="*/ 104 w 151"/>
                <a:gd name="T3" fmla="*/ 3 h 142"/>
                <a:gd name="T4" fmla="*/ 83 w 151"/>
                <a:gd name="T5" fmla="*/ 9 h 142"/>
                <a:gd name="T6" fmla="*/ 61 w 151"/>
                <a:gd name="T7" fmla="*/ 17 h 142"/>
                <a:gd name="T8" fmla="*/ 40 w 151"/>
                <a:gd name="T9" fmla="*/ 28 h 142"/>
                <a:gd name="T10" fmla="*/ 21 w 151"/>
                <a:gd name="T11" fmla="*/ 41 h 142"/>
                <a:gd name="T12" fmla="*/ 8 w 151"/>
                <a:gd name="T13" fmla="*/ 59 h 142"/>
                <a:gd name="T14" fmla="*/ 0 w 151"/>
                <a:gd name="T15" fmla="*/ 78 h 142"/>
                <a:gd name="T16" fmla="*/ 2 w 151"/>
                <a:gd name="T17" fmla="*/ 100 h 142"/>
                <a:gd name="T18" fmla="*/ 11 w 151"/>
                <a:gd name="T19" fmla="*/ 121 h 142"/>
                <a:gd name="T20" fmla="*/ 29 w 151"/>
                <a:gd name="T21" fmla="*/ 134 h 142"/>
                <a:gd name="T22" fmla="*/ 48 w 151"/>
                <a:gd name="T23" fmla="*/ 140 h 142"/>
                <a:gd name="T24" fmla="*/ 72 w 151"/>
                <a:gd name="T25" fmla="*/ 142 h 142"/>
                <a:gd name="T26" fmla="*/ 95 w 151"/>
                <a:gd name="T27" fmla="*/ 140 h 142"/>
                <a:gd name="T28" fmla="*/ 117 w 151"/>
                <a:gd name="T29" fmla="*/ 137 h 142"/>
                <a:gd name="T30" fmla="*/ 136 w 151"/>
                <a:gd name="T31" fmla="*/ 134 h 142"/>
                <a:gd name="T32" fmla="*/ 151 w 151"/>
                <a:gd name="T33" fmla="*/ 132 h 142"/>
                <a:gd name="T34" fmla="*/ 123 w 151"/>
                <a:gd name="T35"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1" h="142">
                  <a:moveTo>
                    <a:pt x="123" y="0"/>
                  </a:moveTo>
                  <a:lnTo>
                    <a:pt x="104" y="3"/>
                  </a:lnTo>
                  <a:lnTo>
                    <a:pt x="83" y="9"/>
                  </a:lnTo>
                  <a:lnTo>
                    <a:pt x="61" y="17"/>
                  </a:lnTo>
                  <a:lnTo>
                    <a:pt x="40" y="28"/>
                  </a:lnTo>
                  <a:lnTo>
                    <a:pt x="21" y="41"/>
                  </a:lnTo>
                  <a:lnTo>
                    <a:pt x="8" y="59"/>
                  </a:lnTo>
                  <a:lnTo>
                    <a:pt x="0" y="78"/>
                  </a:lnTo>
                  <a:lnTo>
                    <a:pt x="2" y="100"/>
                  </a:lnTo>
                  <a:lnTo>
                    <a:pt x="11" y="121"/>
                  </a:lnTo>
                  <a:lnTo>
                    <a:pt x="29" y="134"/>
                  </a:lnTo>
                  <a:lnTo>
                    <a:pt x="48" y="140"/>
                  </a:lnTo>
                  <a:lnTo>
                    <a:pt x="72" y="142"/>
                  </a:lnTo>
                  <a:lnTo>
                    <a:pt x="95" y="140"/>
                  </a:lnTo>
                  <a:lnTo>
                    <a:pt x="117" y="137"/>
                  </a:lnTo>
                  <a:lnTo>
                    <a:pt x="136" y="134"/>
                  </a:lnTo>
                  <a:lnTo>
                    <a:pt x="151" y="132"/>
                  </a:lnTo>
                  <a:lnTo>
                    <a:pt x="123" y="0"/>
                  </a:lnTo>
                  <a:close/>
                </a:path>
              </a:pathLst>
            </a:custGeom>
            <a:solidFill>
              <a:srgbClr val="7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36" name="Freeform 44"/>
            <p:cNvSpPr>
              <a:spLocks/>
            </p:cNvSpPr>
            <p:nvPr/>
          </p:nvSpPr>
          <p:spPr bwMode="auto">
            <a:xfrm>
              <a:off x="2763" y="3687"/>
              <a:ext cx="151" cy="142"/>
            </a:xfrm>
            <a:custGeom>
              <a:avLst/>
              <a:gdLst>
                <a:gd name="T0" fmla="*/ 123 w 151"/>
                <a:gd name="T1" fmla="*/ 0 h 142"/>
                <a:gd name="T2" fmla="*/ 123 w 151"/>
                <a:gd name="T3" fmla="*/ 0 h 142"/>
                <a:gd name="T4" fmla="*/ 104 w 151"/>
                <a:gd name="T5" fmla="*/ 3 h 142"/>
                <a:gd name="T6" fmla="*/ 83 w 151"/>
                <a:gd name="T7" fmla="*/ 9 h 142"/>
                <a:gd name="T8" fmla="*/ 61 w 151"/>
                <a:gd name="T9" fmla="*/ 17 h 142"/>
                <a:gd name="T10" fmla="*/ 40 w 151"/>
                <a:gd name="T11" fmla="*/ 28 h 142"/>
                <a:gd name="T12" fmla="*/ 21 w 151"/>
                <a:gd name="T13" fmla="*/ 41 h 142"/>
                <a:gd name="T14" fmla="*/ 8 w 151"/>
                <a:gd name="T15" fmla="*/ 59 h 142"/>
                <a:gd name="T16" fmla="*/ 0 w 151"/>
                <a:gd name="T17" fmla="*/ 78 h 142"/>
                <a:gd name="T18" fmla="*/ 2 w 151"/>
                <a:gd name="T19" fmla="*/ 100 h 142"/>
                <a:gd name="T20" fmla="*/ 2 w 151"/>
                <a:gd name="T21" fmla="*/ 100 h 142"/>
                <a:gd name="T22" fmla="*/ 11 w 151"/>
                <a:gd name="T23" fmla="*/ 121 h 142"/>
                <a:gd name="T24" fmla="*/ 29 w 151"/>
                <a:gd name="T25" fmla="*/ 134 h 142"/>
                <a:gd name="T26" fmla="*/ 48 w 151"/>
                <a:gd name="T27" fmla="*/ 140 h 142"/>
                <a:gd name="T28" fmla="*/ 72 w 151"/>
                <a:gd name="T29" fmla="*/ 142 h 142"/>
                <a:gd name="T30" fmla="*/ 95 w 151"/>
                <a:gd name="T31" fmla="*/ 140 h 142"/>
                <a:gd name="T32" fmla="*/ 117 w 151"/>
                <a:gd name="T33" fmla="*/ 137 h 142"/>
                <a:gd name="T34" fmla="*/ 136 w 151"/>
                <a:gd name="T35" fmla="*/ 134 h 142"/>
                <a:gd name="T36" fmla="*/ 151 w 151"/>
                <a:gd name="T37" fmla="*/ 132 h 142"/>
                <a:gd name="T38" fmla="*/ 123 w 151"/>
                <a:gd name="T39"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1" h="142">
                  <a:moveTo>
                    <a:pt x="123" y="0"/>
                  </a:moveTo>
                  <a:lnTo>
                    <a:pt x="123" y="0"/>
                  </a:lnTo>
                  <a:lnTo>
                    <a:pt x="104" y="3"/>
                  </a:lnTo>
                  <a:lnTo>
                    <a:pt x="83" y="9"/>
                  </a:lnTo>
                  <a:lnTo>
                    <a:pt x="61" y="17"/>
                  </a:lnTo>
                  <a:lnTo>
                    <a:pt x="40" y="28"/>
                  </a:lnTo>
                  <a:lnTo>
                    <a:pt x="21" y="41"/>
                  </a:lnTo>
                  <a:lnTo>
                    <a:pt x="8" y="59"/>
                  </a:lnTo>
                  <a:lnTo>
                    <a:pt x="0" y="78"/>
                  </a:lnTo>
                  <a:lnTo>
                    <a:pt x="2" y="100"/>
                  </a:lnTo>
                  <a:lnTo>
                    <a:pt x="2" y="100"/>
                  </a:lnTo>
                  <a:lnTo>
                    <a:pt x="11" y="121"/>
                  </a:lnTo>
                  <a:lnTo>
                    <a:pt x="29" y="134"/>
                  </a:lnTo>
                  <a:lnTo>
                    <a:pt x="48" y="140"/>
                  </a:lnTo>
                  <a:lnTo>
                    <a:pt x="72" y="142"/>
                  </a:lnTo>
                  <a:lnTo>
                    <a:pt x="95" y="140"/>
                  </a:lnTo>
                  <a:lnTo>
                    <a:pt x="117" y="137"/>
                  </a:lnTo>
                  <a:lnTo>
                    <a:pt x="136" y="134"/>
                  </a:lnTo>
                  <a:lnTo>
                    <a:pt x="151" y="132"/>
                  </a:lnTo>
                  <a:lnTo>
                    <a:pt x="123" y="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37" name="Freeform 45"/>
            <p:cNvSpPr>
              <a:spLocks/>
            </p:cNvSpPr>
            <p:nvPr/>
          </p:nvSpPr>
          <p:spPr bwMode="auto">
            <a:xfrm>
              <a:off x="3011" y="3142"/>
              <a:ext cx="240" cy="243"/>
            </a:xfrm>
            <a:custGeom>
              <a:avLst/>
              <a:gdLst>
                <a:gd name="T0" fmla="*/ 0 w 240"/>
                <a:gd name="T1" fmla="*/ 73 h 243"/>
                <a:gd name="T2" fmla="*/ 58 w 240"/>
                <a:gd name="T3" fmla="*/ 190 h 243"/>
                <a:gd name="T4" fmla="*/ 67 w 240"/>
                <a:gd name="T5" fmla="*/ 206 h 243"/>
                <a:gd name="T6" fmla="*/ 80 w 240"/>
                <a:gd name="T7" fmla="*/ 219 h 243"/>
                <a:gd name="T8" fmla="*/ 95 w 240"/>
                <a:gd name="T9" fmla="*/ 230 h 243"/>
                <a:gd name="T10" fmla="*/ 112 w 240"/>
                <a:gd name="T11" fmla="*/ 236 h 243"/>
                <a:gd name="T12" fmla="*/ 130 w 240"/>
                <a:gd name="T13" fmla="*/ 241 h 243"/>
                <a:gd name="T14" fmla="*/ 147 w 240"/>
                <a:gd name="T15" fmla="*/ 243 h 243"/>
                <a:gd name="T16" fmla="*/ 167 w 240"/>
                <a:gd name="T17" fmla="*/ 241 h 243"/>
                <a:gd name="T18" fmla="*/ 184 w 240"/>
                <a:gd name="T19" fmla="*/ 235 h 243"/>
                <a:gd name="T20" fmla="*/ 200 w 240"/>
                <a:gd name="T21" fmla="*/ 225 h 243"/>
                <a:gd name="T22" fmla="*/ 215 w 240"/>
                <a:gd name="T23" fmla="*/ 214 h 243"/>
                <a:gd name="T24" fmla="*/ 226 w 240"/>
                <a:gd name="T25" fmla="*/ 200 h 243"/>
                <a:gd name="T26" fmla="*/ 235 w 240"/>
                <a:gd name="T27" fmla="*/ 184 h 243"/>
                <a:gd name="T28" fmla="*/ 240 w 240"/>
                <a:gd name="T29" fmla="*/ 168 h 243"/>
                <a:gd name="T30" fmla="*/ 240 w 240"/>
                <a:gd name="T31" fmla="*/ 150 h 243"/>
                <a:gd name="T32" fmla="*/ 239 w 240"/>
                <a:gd name="T33" fmla="*/ 133 h 243"/>
                <a:gd name="T34" fmla="*/ 232 w 240"/>
                <a:gd name="T35" fmla="*/ 115 h 243"/>
                <a:gd name="T36" fmla="*/ 175 w 240"/>
                <a:gd name="T37" fmla="*/ 0 h 243"/>
                <a:gd name="T38" fmla="*/ 0 w 240"/>
                <a:gd name="T39" fmla="*/ 7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243">
                  <a:moveTo>
                    <a:pt x="0" y="73"/>
                  </a:moveTo>
                  <a:lnTo>
                    <a:pt x="58" y="190"/>
                  </a:lnTo>
                  <a:lnTo>
                    <a:pt x="67" y="206"/>
                  </a:lnTo>
                  <a:lnTo>
                    <a:pt x="80" y="219"/>
                  </a:lnTo>
                  <a:lnTo>
                    <a:pt x="95" y="230"/>
                  </a:lnTo>
                  <a:lnTo>
                    <a:pt x="112" y="236"/>
                  </a:lnTo>
                  <a:lnTo>
                    <a:pt x="130" y="241"/>
                  </a:lnTo>
                  <a:lnTo>
                    <a:pt x="147" y="243"/>
                  </a:lnTo>
                  <a:lnTo>
                    <a:pt x="167" y="241"/>
                  </a:lnTo>
                  <a:lnTo>
                    <a:pt x="184" y="235"/>
                  </a:lnTo>
                  <a:lnTo>
                    <a:pt x="200" y="225"/>
                  </a:lnTo>
                  <a:lnTo>
                    <a:pt x="215" y="214"/>
                  </a:lnTo>
                  <a:lnTo>
                    <a:pt x="226" y="200"/>
                  </a:lnTo>
                  <a:lnTo>
                    <a:pt x="235" y="184"/>
                  </a:lnTo>
                  <a:lnTo>
                    <a:pt x="240" y="168"/>
                  </a:lnTo>
                  <a:lnTo>
                    <a:pt x="240" y="150"/>
                  </a:lnTo>
                  <a:lnTo>
                    <a:pt x="239" y="133"/>
                  </a:lnTo>
                  <a:lnTo>
                    <a:pt x="232" y="115"/>
                  </a:lnTo>
                  <a:lnTo>
                    <a:pt x="175" y="0"/>
                  </a:lnTo>
                  <a:lnTo>
                    <a:pt x="0" y="73"/>
                  </a:lnTo>
                  <a:close/>
                </a:path>
              </a:pathLst>
            </a:custGeom>
            <a:solidFill>
              <a:srgbClr val="7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38" name="Freeform 46"/>
            <p:cNvSpPr>
              <a:spLocks/>
            </p:cNvSpPr>
            <p:nvPr/>
          </p:nvSpPr>
          <p:spPr bwMode="auto">
            <a:xfrm>
              <a:off x="3011" y="3142"/>
              <a:ext cx="240" cy="243"/>
            </a:xfrm>
            <a:custGeom>
              <a:avLst/>
              <a:gdLst>
                <a:gd name="T0" fmla="*/ 0 w 240"/>
                <a:gd name="T1" fmla="*/ 73 h 243"/>
                <a:gd name="T2" fmla="*/ 58 w 240"/>
                <a:gd name="T3" fmla="*/ 190 h 243"/>
                <a:gd name="T4" fmla="*/ 58 w 240"/>
                <a:gd name="T5" fmla="*/ 190 h 243"/>
                <a:gd name="T6" fmla="*/ 67 w 240"/>
                <a:gd name="T7" fmla="*/ 206 h 243"/>
                <a:gd name="T8" fmla="*/ 80 w 240"/>
                <a:gd name="T9" fmla="*/ 219 h 243"/>
                <a:gd name="T10" fmla="*/ 95 w 240"/>
                <a:gd name="T11" fmla="*/ 230 h 243"/>
                <a:gd name="T12" fmla="*/ 112 w 240"/>
                <a:gd name="T13" fmla="*/ 236 h 243"/>
                <a:gd name="T14" fmla="*/ 130 w 240"/>
                <a:gd name="T15" fmla="*/ 241 h 243"/>
                <a:gd name="T16" fmla="*/ 147 w 240"/>
                <a:gd name="T17" fmla="*/ 243 h 243"/>
                <a:gd name="T18" fmla="*/ 167 w 240"/>
                <a:gd name="T19" fmla="*/ 241 h 243"/>
                <a:gd name="T20" fmla="*/ 184 w 240"/>
                <a:gd name="T21" fmla="*/ 235 h 243"/>
                <a:gd name="T22" fmla="*/ 184 w 240"/>
                <a:gd name="T23" fmla="*/ 235 h 243"/>
                <a:gd name="T24" fmla="*/ 200 w 240"/>
                <a:gd name="T25" fmla="*/ 225 h 243"/>
                <a:gd name="T26" fmla="*/ 215 w 240"/>
                <a:gd name="T27" fmla="*/ 214 h 243"/>
                <a:gd name="T28" fmla="*/ 226 w 240"/>
                <a:gd name="T29" fmla="*/ 200 h 243"/>
                <a:gd name="T30" fmla="*/ 235 w 240"/>
                <a:gd name="T31" fmla="*/ 184 h 243"/>
                <a:gd name="T32" fmla="*/ 240 w 240"/>
                <a:gd name="T33" fmla="*/ 168 h 243"/>
                <a:gd name="T34" fmla="*/ 240 w 240"/>
                <a:gd name="T35" fmla="*/ 150 h 243"/>
                <a:gd name="T36" fmla="*/ 239 w 240"/>
                <a:gd name="T37" fmla="*/ 133 h 243"/>
                <a:gd name="T38" fmla="*/ 232 w 240"/>
                <a:gd name="T39" fmla="*/ 115 h 243"/>
                <a:gd name="T40" fmla="*/ 175 w 240"/>
                <a:gd name="T41" fmla="*/ 0 h 243"/>
                <a:gd name="T42" fmla="*/ 0 w 240"/>
                <a:gd name="T43" fmla="*/ 7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0" h="243">
                  <a:moveTo>
                    <a:pt x="0" y="73"/>
                  </a:moveTo>
                  <a:lnTo>
                    <a:pt x="58" y="190"/>
                  </a:lnTo>
                  <a:lnTo>
                    <a:pt x="58" y="190"/>
                  </a:lnTo>
                  <a:lnTo>
                    <a:pt x="67" y="206"/>
                  </a:lnTo>
                  <a:lnTo>
                    <a:pt x="80" y="219"/>
                  </a:lnTo>
                  <a:lnTo>
                    <a:pt x="95" y="230"/>
                  </a:lnTo>
                  <a:lnTo>
                    <a:pt x="112" y="236"/>
                  </a:lnTo>
                  <a:lnTo>
                    <a:pt x="130" y="241"/>
                  </a:lnTo>
                  <a:lnTo>
                    <a:pt x="147" y="243"/>
                  </a:lnTo>
                  <a:lnTo>
                    <a:pt x="167" y="241"/>
                  </a:lnTo>
                  <a:lnTo>
                    <a:pt x="184" y="235"/>
                  </a:lnTo>
                  <a:lnTo>
                    <a:pt x="184" y="235"/>
                  </a:lnTo>
                  <a:lnTo>
                    <a:pt x="200" y="225"/>
                  </a:lnTo>
                  <a:lnTo>
                    <a:pt x="215" y="214"/>
                  </a:lnTo>
                  <a:lnTo>
                    <a:pt x="226" y="200"/>
                  </a:lnTo>
                  <a:lnTo>
                    <a:pt x="235" y="184"/>
                  </a:lnTo>
                  <a:lnTo>
                    <a:pt x="240" y="168"/>
                  </a:lnTo>
                  <a:lnTo>
                    <a:pt x="240" y="150"/>
                  </a:lnTo>
                  <a:lnTo>
                    <a:pt x="239" y="133"/>
                  </a:lnTo>
                  <a:lnTo>
                    <a:pt x="232" y="115"/>
                  </a:lnTo>
                  <a:lnTo>
                    <a:pt x="175" y="0"/>
                  </a:lnTo>
                  <a:lnTo>
                    <a:pt x="0" y="73"/>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39" name="Freeform 47"/>
            <p:cNvSpPr>
              <a:spLocks/>
            </p:cNvSpPr>
            <p:nvPr/>
          </p:nvSpPr>
          <p:spPr bwMode="auto">
            <a:xfrm>
              <a:off x="2694" y="3760"/>
              <a:ext cx="120" cy="156"/>
            </a:xfrm>
            <a:custGeom>
              <a:avLst/>
              <a:gdLst>
                <a:gd name="T0" fmla="*/ 120 w 120"/>
                <a:gd name="T1" fmla="*/ 14 h 156"/>
                <a:gd name="T2" fmla="*/ 32 w 120"/>
                <a:gd name="T3" fmla="*/ 134 h 156"/>
                <a:gd name="T4" fmla="*/ 0 w 120"/>
                <a:gd name="T5" fmla="*/ 156 h 156"/>
                <a:gd name="T6" fmla="*/ 13 w 120"/>
                <a:gd name="T7" fmla="*/ 120 h 156"/>
                <a:gd name="T8" fmla="*/ 100 w 120"/>
                <a:gd name="T9" fmla="*/ 0 h 156"/>
                <a:gd name="T10" fmla="*/ 120 w 120"/>
                <a:gd name="T11" fmla="*/ 14 h 156"/>
              </a:gdLst>
              <a:ahLst/>
              <a:cxnLst>
                <a:cxn ang="0">
                  <a:pos x="T0" y="T1"/>
                </a:cxn>
                <a:cxn ang="0">
                  <a:pos x="T2" y="T3"/>
                </a:cxn>
                <a:cxn ang="0">
                  <a:pos x="T4" y="T5"/>
                </a:cxn>
                <a:cxn ang="0">
                  <a:pos x="T6" y="T7"/>
                </a:cxn>
                <a:cxn ang="0">
                  <a:pos x="T8" y="T9"/>
                </a:cxn>
                <a:cxn ang="0">
                  <a:pos x="T10" y="T11"/>
                </a:cxn>
              </a:cxnLst>
              <a:rect l="0" t="0" r="r" b="b"/>
              <a:pathLst>
                <a:path w="120" h="156">
                  <a:moveTo>
                    <a:pt x="120" y="14"/>
                  </a:moveTo>
                  <a:lnTo>
                    <a:pt x="32" y="134"/>
                  </a:lnTo>
                  <a:lnTo>
                    <a:pt x="0" y="156"/>
                  </a:lnTo>
                  <a:lnTo>
                    <a:pt x="13" y="120"/>
                  </a:lnTo>
                  <a:lnTo>
                    <a:pt x="100" y="0"/>
                  </a:lnTo>
                  <a:lnTo>
                    <a:pt x="120" y="14"/>
                  </a:lnTo>
                  <a:close/>
                </a:path>
              </a:pathLst>
            </a:custGeom>
            <a:solidFill>
              <a:srgbClr val="00E5E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40" name="Freeform 48"/>
            <p:cNvSpPr>
              <a:spLocks/>
            </p:cNvSpPr>
            <p:nvPr/>
          </p:nvSpPr>
          <p:spPr bwMode="auto">
            <a:xfrm>
              <a:off x="2694" y="3760"/>
              <a:ext cx="120" cy="156"/>
            </a:xfrm>
            <a:custGeom>
              <a:avLst/>
              <a:gdLst>
                <a:gd name="T0" fmla="*/ 120 w 120"/>
                <a:gd name="T1" fmla="*/ 14 h 156"/>
                <a:gd name="T2" fmla="*/ 32 w 120"/>
                <a:gd name="T3" fmla="*/ 134 h 156"/>
                <a:gd name="T4" fmla="*/ 0 w 120"/>
                <a:gd name="T5" fmla="*/ 156 h 156"/>
                <a:gd name="T6" fmla="*/ 13 w 120"/>
                <a:gd name="T7" fmla="*/ 120 h 156"/>
                <a:gd name="T8" fmla="*/ 100 w 120"/>
                <a:gd name="T9" fmla="*/ 0 h 156"/>
                <a:gd name="T10" fmla="*/ 120 w 120"/>
                <a:gd name="T11" fmla="*/ 14 h 156"/>
              </a:gdLst>
              <a:ahLst/>
              <a:cxnLst>
                <a:cxn ang="0">
                  <a:pos x="T0" y="T1"/>
                </a:cxn>
                <a:cxn ang="0">
                  <a:pos x="T2" y="T3"/>
                </a:cxn>
                <a:cxn ang="0">
                  <a:pos x="T4" y="T5"/>
                </a:cxn>
                <a:cxn ang="0">
                  <a:pos x="T6" y="T7"/>
                </a:cxn>
                <a:cxn ang="0">
                  <a:pos x="T8" y="T9"/>
                </a:cxn>
                <a:cxn ang="0">
                  <a:pos x="T10" y="T11"/>
                </a:cxn>
              </a:cxnLst>
              <a:rect l="0" t="0" r="r" b="b"/>
              <a:pathLst>
                <a:path w="120" h="156">
                  <a:moveTo>
                    <a:pt x="120" y="14"/>
                  </a:moveTo>
                  <a:lnTo>
                    <a:pt x="32" y="134"/>
                  </a:lnTo>
                  <a:lnTo>
                    <a:pt x="0" y="156"/>
                  </a:lnTo>
                  <a:lnTo>
                    <a:pt x="13" y="120"/>
                  </a:lnTo>
                  <a:lnTo>
                    <a:pt x="100" y="0"/>
                  </a:lnTo>
                  <a:lnTo>
                    <a:pt x="120" y="14"/>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41" name="Freeform 49"/>
            <p:cNvSpPr>
              <a:spLocks/>
            </p:cNvSpPr>
            <p:nvPr/>
          </p:nvSpPr>
          <p:spPr bwMode="auto">
            <a:xfrm>
              <a:off x="3261" y="3399"/>
              <a:ext cx="240" cy="770"/>
            </a:xfrm>
            <a:custGeom>
              <a:avLst/>
              <a:gdLst>
                <a:gd name="T0" fmla="*/ 240 w 240"/>
                <a:gd name="T1" fmla="*/ 40 h 770"/>
                <a:gd name="T2" fmla="*/ 240 w 240"/>
                <a:gd name="T3" fmla="*/ 618 h 770"/>
                <a:gd name="T4" fmla="*/ 237 w 240"/>
                <a:gd name="T5" fmla="*/ 648 h 770"/>
                <a:gd name="T6" fmla="*/ 227 w 240"/>
                <a:gd name="T7" fmla="*/ 677 h 770"/>
                <a:gd name="T8" fmla="*/ 214 w 240"/>
                <a:gd name="T9" fmla="*/ 703 h 770"/>
                <a:gd name="T10" fmla="*/ 195 w 240"/>
                <a:gd name="T11" fmla="*/ 725 h 770"/>
                <a:gd name="T12" fmla="*/ 173 w 240"/>
                <a:gd name="T13" fmla="*/ 744 h 770"/>
                <a:gd name="T14" fmla="*/ 147 w 240"/>
                <a:gd name="T15" fmla="*/ 757 h 770"/>
                <a:gd name="T16" fmla="*/ 118 w 240"/>
                <a:gd name="T17" fmla="*/ 767 h 770"/>
                <a:gd name="T18" fmla="*/ 88 w 240"/>
                <a:gd name="T19" fmla="*/ 770 h 770"/>
                <a:gd name="T20" fmla="*/ 0 w 240"/>
                <a:gd name="T21" fmla="*/ 770 h 770"/>
                <a:gd name="T22" fmla="*/ 0 w 240"/>
                <a:gd name="T23" fmla="*/ 655 h 770"/>
                <a:gd name="T24" fmla="*/ 0 w 240"/>
                <a:gd name="T25" fmla="*/ 468 h 770"/>
                <a:gd name="T26" fmla="*/ 0 w 240"/>
                <a:gd name="T27" fmla="*/ 289 h 770"/>
                <a:gd name="T28" fmla="*/ 0 w 240"/>
                <a:gd name="T29" fmla="*/ 195 h 770"/>
                <a:gd name="T30" fmla="*/ 3 w 240"/>
                <a:gd name="T31" fmla="*/ 144 h 770"/>
                <a:gd name="T32" fmla="*/ 17 w 240"/>
                <a:gd name="T33" fmla="*/ 98 h 770"/>
                <a:gd name="T34" fmla="*/ 43 w 240"/>
                <a:gd name="T35" fmla="*/ 58 h 770"/>
                <a:gd name="T36" fmla="*/ 77 w 240"/>
                <a:gd name="T37" fmla="*/ 26 h 770"/>
                <a:gd name="T38" fmla="*/ 115 w 240"/>
                <a:gd name="T39" fmla="*/ 7 h 770"/>
                <a:gd name="T40" fmla="*/ 157 w 240"/>
                <a:gd name="T41" fmla="*/ 0 h 770"/>
                <a:gd name="T42" fmla="*/ 198 w 240"/>
                <a:gd name="T43" fmla="*/ 11 h 770"/>
                <a:gd name="T44" fmla="*/ 240 w 240"/>
                <a:gd name="T45" fmla="*/ 40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0" h="770">
                  <a:moveTo>
                    <a:pt x="240" y="40"/>
                  </a:moveTo>
                  <a:lnTo>
                    <a:pt x="240" y="618"/>
                  </a:lnTo>
                  <a:lnTo>
                    <a:pt x="237" y="648"/>
                  </a:lnTo>
                  <a:lnTo>
                    <a:pt x="227" y="677"/>
                  </a:lnTo>
                  <a:lnTo>
                    <a:pt x="214" y="703"/>
                  </a:lnTo>
                  <a:lnTo>
                    <a:pt x="195" y="725"/>
                  </a:lnTo>
                  <a:lnTo>
                    <a:pt x="173" y="744"/>
                  </a:lnTo>
                  <a:lnTo>
                    <a:pt x="147" y="757"/>
                  </a:lnTo>
                  <a:lnTo>
                    <a:pt x="118" y="767"/>
                  </a:lnTo>
                  <a:lnTo>
                    <a:pt x="88" y="770"/>
                  </a:lnTo>
                  <a:lnTo>
                    <a:pt x="0" y="770"/>
                  </a:lnTo>
                  <a:lnTo>
                    <a:pt x="0" y="655"/>
                  </a:lnTo>
                  <a:lnTo>
                    <a:pt x="0" y="468"/>
                  </a:lnTo>
                  <a:lnTo>
                    <a:pt x="0" y="289"/>
                  </a:lnTo>
                  <a:lnTo>
                    <a:pt x="0" y="195"/>
                  </a:lnTo>
                  <a:lnTo>
                    <a:pt x="3" y="144"/>
                  </a:lnTo>
                  <a:lnTo>
                    <a:pt x="17" y="98"/>
                  </a:lnTo>
                  <a:lnTo>
                    <a:pt x="43" y="58"/>
                  </a:lnTo>
                  <a:lnTo>
                    <a:pt x="77" y="26"/>
                  </a:lnTo>
                  <a:lnTo>
                    <a:pt x="115" y="7"/>
                  </a:lnTo>
                  <a:lnTo>
                    <a:pt x="157" y="0"/>
                  </a:lnTo>
                  <a:lnTo>
                    <a:pt x="198" y="11"/>
                  </a:lnTo>
                  <a:lnTo>
                    <a:pt x="240" y="40"/>
                  </a:lnTo>
                  <a:close/>
                </a:path>
              </a:pathLst>
            </a:custGeom>
            <a:solidFill>
              <a:srgbClr val="00750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42" name="Freeform 50"/>
            <p:cNvSpPr>
              <a:spLocks/>
            </p:cNvSpPr>
            <p:nvPr/>
          </p:nvSpPr>
          <p:spPr bwMode="auto">
            <a:xfrm>
              <a:off x="3261" y="3399"/>
              <a:ext cx="240" cy="770"/>
            </a:xfrm>
            <a:custGeom>
              <a:avLst/>
              <a:gdLst>
                <a:gd name="T0" fmla="*/ 240 w 240"/>
                <a:gd name="T1" fmla="*/ 40 h 770"/>
                <a:gd name="T2" fmla="*/ 240 w 240"/>
                <a:gd name="T3" fmla="*/ 618 h 770"/>
                <a:gd name="T4" fmla="*/ 240 w 240"/>
                <a:gd name="T5" fmla="*/ 618 h 770"/>
                <a:gd name="T6" fmla="*/ 237 w 240"/>
                <a:gd name="T7" fmla="*/ 648 h 770"/>
                <a:gd name="T8" fmla="*/ 227 w 240"/>
                <a:gd name="T9" fmla="*/ 677 h 770"/>
                <a:gd name="T10" fmla="*/ 214 w 240"/>
                <a:gd name="T11" fmla="*/ 703 h 770"/>
                <a:gd name="T12" fmla="*/ 195 w 240"/>
                <a:gd name="T13" fmla="*/ 725 h 770"/>
                <a:gd name="T14" fmla="*/ 173 w 240"/>
                <a:gd name="T15" fmla="*/ 744 h 770"/>
                <a:gd name="T16" fmla="*/ 147 w 240"/>
                <a:gd name="T17" fmla="*/ 757 h 770"/>
                <a:gd name="T18" fmla="*/ 118 w 240"/>
                <a:gd name="T19" fmla="*/ 767 h 770"/>
                <a:gd name="T20" fmla="*/ 88 w 240"/>
                <a:gd name="T21" fmla="*/ 770 h 770"/>
                <a:gd name="T22" fmla="*/ 0 w 240"/>
                <a:gd name="T23" fmla="*/ 770 h 770"/>
                <a:gd name="T24" fmla="*/ 0 w 240"/>
                <a:gd name="T25" fmla="*/ 770 h 770"/>
                <a:gd name="T26" fmla="*/ 0 w 240"/>
                <a:gd name="T27" fmla="*/ 655 h 770"/>
                <a:gd name="T28" fmla="*/ 0 w 240"/>
                <a:gd name="T29" fmla="*/ 468 h 770"/>
                <a:gd name="T30" fmla="*/ 0 w 240"/>
                <a:gd name="T31" fmla="*/ 289 h 770"/>
                <a:gd name="T32" fmla="*/ 0 w 240"/>
                <a:gd name="T33" fmla="*/ 195 h 770"/>
                <a:gd name="T34" fmla="*/ 0 w 240"/>
                <a:gd name="T35" fmla="*/ 195 h 770"/>
                <a:gd name="T36" fmla="*/ 3 w 240"/>
                <a:gd name="T37" fmla="*/ 144 h 770"/>
                <a:gd name="T38" fmla="*/ 17 w 240"/>
                <a:gd name="T39" fmla="*/ 98 h 770"/>
                <a:gd name="T40" fmla="*/ 43 w 240"/>
                <a:gd name="T41" fmla="*/ 58 h 770"/>
                <a:gd name="T42" fmla="*/ 77 w 240"/>
                <a:gd name="T43" fmla="*/ 26 h 770"/>
                <a:gd name="T44" fmla="*/ 115 w 240"/>
                <a:gd name="T45" fmla="*/ 7 h 770"/>
                <a:gd name="T46" fmla="*/ 157 w 240"/>
                <a:gd name="T47" fmla="*/ 0 h 770"/>
                <a:gd name="T48" fmla="*/ 198 w 240"/>
                <a:gd name="T49" fmla="*/ 11 h 770"/>
                <a:gd name="T50" fmla="*/ 240 w 240"/>
                <a:gd name="T51" fmla="*/ 40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0" h="770">
                  <a:moveTo>
                    <a:pt x="240" y="40"/>
                  </a:moveTo>
                  <a:lnTo>
                    <a:pt x="240" y="618"/>
                  </a:lnTo>
                  <a:lnTo>
                    <a:pt x="240" y="618"/>
                  </a:lnTo>
                  <a:lnTo>
                    <a:pt x="237" y="648"/>
                  </a:lnTo>
                  <a:lnTo>
                    <a:pt x="227" y="677"/>
                  </a:lnTo>
                  <a:lnTo>
                    <a:pt x="214" y="703"/>
                  </a:lnTo>
                  <a:lnTo>
                    <a:pt x="195" y="725"/>
                  </a:lnTo>
                  <a:lnTo>
                    <a:pt x="173" y="744"/>
                  </a:lnTo>
                  <a:lnTo>
                    <a:pt x="147" y="757"/>
                  </a:lnTo>
                  <a:lnTo>
                    <a:pt x="118" y="767"/>
                  </a:lnTo>
                  <a:lnTo>
                    <a:pt x="88" y="770"/>
                  </a:lnTo>
                  <a:lnTo>
                    <a:pt x="0" y="770"/>
                  </a:lnTo>
                  <a:lnTo>
                    <a:pt x="0" y="770"/>
                  </a:lnTo>
                  <a:lnTo>
                    <a:pt x="0" y="655"/>
                  </a:lnTo>
                  <a:lnTo>
                    <a:pt x="0" y="468"/>
                  </a:lnTo>
                  <a:lnTo>
                    <a:pt x="0" y="289"/>
                  </a:lnTo>
                  <a:lnTo>
                    <a:pt x="0" y="195"/>
                  </a:lnTo>
                  <a:lnTo>
                    <a:pt x="0" y="195"/>
                  </a:lnTo>
                  <a:lnTo>
                    <a:pt x="3" y="144"/>
                  </a:lnTo>
                  <a:lnTo>
                    <a:pt x="17" y="98"/>
                  </a:lnTo>
                  <a:lnTo>
                    <a:pt x="43" y="58"/>
                  </a:lnTo>
                  <a:lnTo>
                    <a:pt x="77" y="26"/>
                  </a:lnTo>
                  <a:lnTo>
                    <a:pt x="115" y="7"/>
                  </a:lnTo>
                  <a:lnTo>
                    <a:pt x="157" y="0"/>
                  </a:lnTo>
                  <a:lnTo>
                    <a:pt x="198" y="11"/>
                  </a:lnTo>
                  <a:lnTo>
                    <a:pt x="240" y="4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43" name="Freeform 51"/>
            <p:cNvSpPr>
              <a:spLocks/>
            </p:cNvSpPr>
            <p:nvPr/>
          </p:nvSpPr>
          <p:spPr bwMode="auto">
            <a:xfrm>
              <a:off x="3109" y="3691"/>
              <a:ext cx="152" cy="186"/>
            </a:xfrm>
            <a:custGeom>
              <a:avLst/>
              <a:gdLst>
                <a:gd name="T0" fmla="*/ 51 w 152"/>
                <a:gd name="T1" fmla="*/ 186 h 186"/>
                <a:gd name="T2" fmla="*/ 69 w 152"/>
                <a:gd name="T3" fmla="*/ 181 h 186"/>
                <a:gd name="T4" fmla="*/ 86 w 152"/>
                <a:gd name="T5" fmla="*/ 176 h 186"/>
                <a:gd name="T6" fmla="*/ 102 w 152"/>
                <a:gd name="T7" fmla="*/ 171 h 186"/>
                <a:gd name="T8" fmla="*/ 118 w 152"/>
                <a:gd name="T9" fmla="*/ 165 h 186"/>
                <a:gd name="T10" fmla="*/ 131 w 152"/>
                <a:gd name="T11" fmla="*/ 160 h 186"/>
                <a:gd name="T12" fmla="*/ 142 w 152"/>
                <a:gd name="T13" fmla="*/ 155 h 186"/>
                <a:gd name="T14" fmla="*/ 149 w 152"/>
                <a:gd name="T15" fmla="*/ 154 h 186"/>
                <a:gd name="T16" fmla="*/ 152 w 152"/>
                <a:gd name="T17" fmla="*/ 152 h 186"/>
                <a:gd name="T18" fmla="*/ 152 w 152"/>
                <a:gd name="T19" fmla="*/ 0 h 186"/>
                <a:gd name="T20" fmla="*/ 147 w 152"/>
                <a:gd name="T21" fmla="*/ 2 h 186"/>
                <a:gd name="T22" fmla="*/ 133 w 152"/>
                <a:gd name="T23" fmla="*/ 7 h 186"/>
                <a:gd name="T24" fmla="*/ 113 w 152"/>
                <a:gd name="T25" fmla="*/ 13 h 186"/>
                <a:gd name="T26" fmla="*/ 89 w 152"/>
                <a:gd name="T27" fmla="*/ 21 h 186"/>
                <a:gd name="T28" fmla="*/ 64 w 152"/>
                <a:gd name="T29" fmla="*/ 29 h 186"/>
                <a:gd name="T30" fmla="*/ 40 w 152"/>
                <a:gd name="T31" fmla="*/ 39 h 186"/>
                <a:gd name="T32" fmla="*/ 17 w 152"/>
                <a:gd name="T33" fmla="*/ 47 h 186"/>
                <a:gd name="T34" fmla="*/ 0 w 152"/>
                <a:gd name="T35" fmla="*/ 55 h 186"/>
                <a:gd name="T36" fmla="*/ 51 w 152"/>
                <a:gd name="T37"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2" h="186">
                  <a:moveTo>
                    <a:pt x="51" y="186"/>
                  </a:moveTo>
                  <a:lnTo>
                    <a:pt x="69" y="181"/>
                  </a:lnTo>
                  <a:lnTo>
                    <a:pt x="86" y="176"/>
                  </a:lnTo>
                  <a:lnTo>
                    <a:pt x="102" y="171"/>
                  </a:lnTo>
                  <a:lnTo>
                    <a:pt x="118" y="165"/>
                  </a:lnTo>
                  <a:lnTo>
                    <a:pt x="131" y="160"/>
                  </a:lnTo>
                  <a:lnTo>
                    <a:pt x="142" y="155"/>
                  </a:lnTo>
                  <a:lnTo>
                    <a:pt x="149" y="154"/>
                  </a:lnTo>
                  <a:lnTo>
                    <a:pt x="152" y="152"/>
                  </a:lnTo>
                  <a:lnTo>
                    <a:pt x="152" y="0"/>
                  </a:lnTo>
                  <a:lnTo>
                    <a:pt x="147" y="2"/>
                  </a:lnTo>
                  <a:lnTo>
                    <a:pt x="133" y="7"/>
                  </a:lnTo>
                  <a:lnTo>
                    <a:pt x="113" y="13"/>
                  </a:lnTo>
                  <a:lnTo>
                    <a:pt x="89" y="21"/>
                  </a:lnTo>
                  <a:lnTo>
                    <a:pt x="64" y="29"/>
                  </a:lnTo>
                  <a:lnTo>
                    <a:pt x="40" y="39"/>
                  </a:lnTo>
                  <a:lnTo>
                    <a:pt x="17" y="47"/>
                  </a:lnTo>
                  <a:lnTo>
                    <a:pt x="0" y="55"/>
                  </a:lnTo>
                  <a:lnTo>
                    <a:pt x="51" y="186"/>
                  </a:lnTo>
                  <a:close/>
                </a:path>
              </a:pathLst>
            </a:custGeom>
            <a:solidFill>
              <a:srgbClr val="00750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44" name="Freeform 52"/>
            <p:cNvSpPr>
              <a:spLocks/>
            </p:cNvSpPr>
            <p:nvPr/>
          </p:nvSpPr>
          <p:spPr bwMode="auto">
            <a:xfrm>
              <a:off x="3109" y="3691"/>
              <a:ext cx="152" cy="186"/>
            </a:xfrm>
            <a:custGeom>
              <a:avLst/>
              <a:gdLst>
                <a:gd name="T0" fmla="*/ 51 w 152"/>
                <a:gd name="T1" fmla="*/ 186 h 186"/>
                <a:gd name="T2" fmla="*/ 51 w 152"/>
                <a:gd name="T3" fmla="*/ 186 h 186"/>
                <a:gd name="T4" fmla="*/ 69 w 152"/>
                <a:gd name="T5" fmla="*/ 181 h 186"/>
                <a:gd name="T6" fmla="*/ 86 w 152"/>
                <a:gd name="T7" fmla="*/ 176 h 186"/>
                <a:gd name="T8" fmla="*/ 102 w 152"/>
                <a:gd name="T9" fmla="*/ 171 h 186"/>
                <a:gd name="T10" fmla="*/ 118 w 152"/>
                <a:gd name="T11" fmla="*/ 165 h 186"/>
                <a:gd name="T12" fmla="*/ 131 w 152"/>
                <a:gd name="T13" fmla="*/ 160 h 186"/>
                <a:gd name="T14" fmla="*/ 142 w 152"/>
                <a:gd name="T15" fmla="*/ 155 h 186"/>
                <a:gd name="T16" fmla="*/ 149 w 152"/>
                <a:gd name="T17" fmla="*/ 154 h 186"/>
                <a:gd name="T18" fmla="*/ 152 w 152"/>
                <a:gd name="T19" fmla="*/ 152 h 186"/>
                <a:gd name="T20" fmla="*/ 152 w 152"/>
                <a:gd name="T21" fmla="*/ 0 h 186"/>
                <a:gd name="T22" fmla="*/ 152 w 152"/>
                <a:gd name="T23" fmla="*/ 0 h 186"/>
                <a:gd name="T24" fmla="*/ 147 w 152"/>
                <a:gd name="T25" fmla="*/ 2 h 186"/>
                <a:gd name="T26" fmla="*/ 133 w 152"/>
                <a:gd name="T27" fmla="*/ 7 h 186"/>
                <a:gd name="T28" fmla="*/ 113 w 152"/>
                <a:gd name="T29" fmla="*/ 13 h 186"/>
                <a:gd name="T30" fmla="*/ 89 w 152"/>
                <a:gd name="T31" fmla="*/ 21 h 186"/>
                <a:gd name="T32" fmla="*/ 64 w 152"/>
                <a:gd name="T33" fmla="*/ 29 h 186"/>
                <a:gd name="T34" fmla="*/ 40 w 152"/>
                <a:gd name="T35" fmla="*/ 39 h 186"/>
                <a:gd name="T36" fmla="*/ 17 w 152"/>
                <a:gd name="T37" fmla="*/ 47 h 186"/>
                <a:gd name="T38" fmla="*/ 0 w 152"/>
                <a:gd name="T39" fmla="*/ 55 h 186"/>
                <a:gd name="T40" fmla="*/ 51 w 152"/>
                <a:gd name="T41"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2" h="186">
                  <a:moveTo>
                    <a:pt x="51" y="186"/>
                  </a:moveTo>
                  <a:lnTo>
                    <a:pt x="51" y="186"/>
                  </a:lnTo>
                  <a:lnTo>
                    <a:pt x="69" y="181"/>
                  </a:lnTo>
                  <a:lnTo>
                    <a:pt x="86" y="176"/>
                  </a:lnTo>
                  <a:lnTo>
                    <a:pt x="102" y="171"/>
                  </a:lnTo>
                  <a:lnTo>
                    <a:pt x="118" y="165"/>
                  </a:lnTo>
                  <a:lnTo>
                    <a:pt x="131" y="160"/>
                  </a:lnTo>
                  <a:lnTo>
                    <a:pt x="142" y="155"/>
                  </a:lnTo>
                  <a:lnTo>
                    <a:pt x="149" y="154"/>
                  </a:lnTo>
                  <a:lnTo>
                    <a:pt x="152" y="152"/>
                  </a:lnTo>
                  <a:lnTo>
                    <a:pt x="152" y="0"/>
                  </a:lnTo>
                  <a:lnTo>
                    <a:pt x="152" y="0"/>
                  </a:lnTo>
                  <a:lnTo>
                    <a:pt x="147" y="2"/>
                  </a:lnTo>
                  <a:lnTo>
                    <a:pt x="133" y="7"/>
                  </a:lnTo>
                  <a:lnTo>
                    <a:pt x="113" y="13"/>
                  </a:lnTo>
                  <a:lnTo>
                    <a:pt x="89" y="21"/>
                  </a:lnTo>
                  <a:lnTo>
                    <a:pt x="64" y="29"/>
                  </a:lnTo>
                  <a:lnTo>
                    <a:pt x="40" y="39"/>
                  </a:lnTo>
                  <a:lnTo>
                    <a:pt x="17" y="47"/>
                  </a:lnTo>
                  <a:lnTo>
                    <a:pt x="0" y="55"/>
                  </a:lnTo>
                  <a:lnTo>
                    <a:pt x="51" y="186"/>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45" name="Freeform 53"/>
            <p:cNvSpPr>
              <a:spLocks/>
            </p:cNvSpPr>
            <p:nvPr/>
          </p:nvSpPr>
          <p:spPr bwMode="auto">
            <a:xfrm>
              <a:off x="3202" y="3134"/>
              <a:ext cx="249" cy="315"/>
            </a:xfrm>
            <a:custGeom>
              <a:avLst/>
              <a:gdLst>
                <a:gd name="T0" fmla="*/ 36 w 249"/>
                <a:gd name="T1" fmla="*/ 240 h 315"/>
                <a:gd name="T2" fmla="*/ 44 w 249"/>
                <a:gd name="T3" fmla="*/ 260 h 315"/>
                <a:gd name="T4" fmla="*/ 57 w 249"/>
                <a:gd name="T5" fmla="*/ 278 h 315"/>
                <a:gd name="T6" fmla="*/ 73 w 249"/>
                <a:gd name="T7" fmla="*/ 292 h 315"/>
                <a:gd name="T8" fmla="*/ 91 w 249"/>
                <a:gd name="T9" fmla="*/ 303 h 315"/>
                <a:gd name="T10" fmla="*/ 110 w 249"/>
                <a:gd name="T11" fmla="*/ 311 h 315"/>
                <a:gd name="T12" fmla="*/ 131 w 249"/>
                <a:gd name="T13" fmla="*/ 315 h 315"/>
                <a:gd name="T14" fmla="*/ 152 w 249"/>
                <a:gd name="T15" fmla="*/ 315 h 315"/>
                <a:gd name="T16" fmla="*/ 174 w 249"/>
                <a:gd name="T17" fmla="*/ 310 h 315"/>
                <a:gd name="T18" fmla="*/ 188 w 249"/>
                <a:gd name="T19" fmla="*/ 303 h 315"/>
                <a:gd name="T20" fmla="*/ 203 w 249"/>
                <a:gd name="T21" fmla="*/ 294 h 315"/>
                <a:gd name="T22" fmla="*/ 217 w 249"/>
                <a:gd name="T23" fmla="*/ 279 h 315"/>
                <a:gd name="T24" fmla="*/ 232 w 249"/>
                <a:gd name="T25" fmla="*/ 262 h 315"/>
                <a:gd name="T26" fmla="*/ 241 w 249"/>
                <a:gd name="T27" fmla="*/ 243 h 315"/>
                <a:gd name="T28" fmla="*/ 248 w 249"/>
                <a:gd name="T29" fmla="*/ 222 h 315"/>
                <a:gd name="T30" fmla="*/ 249 w 249"/>
                <a:gd name="T31" fmla="*/ 198 h 315"/>
                <a:gd name="T32" fmla="*/ 244 w 249"/>
                <a:gd name="T33" fmla="*/ 173 h 315"/>
                <a:gd name="T34" fmla="*/ 214 w 249"/>
                <a:gd name="T35" fmla="*/ 75 h 315"/>
                <a:gd name="T36" fmla="*/ 204 w 249"/>
                <a:gd name="T37" fmla="*/ 54 h 315"/>
                <a:gd name="T38" fmla="*/ 193 w 249"/>
                <a:gd name="T39" fmla="*/ 37 h 315"/>
                <a:gd name="T40" fmla="*/ 177 w 249"/>
                <a:gd name="T41" fmla="*/ 22 h 315"/>
                <a:gd name="T42" fmla="*/ 160 w 249"/>
                <a:gd name="T43" fmla="*/ 11 h 315"/>
                <a:gd name="T44" fmla="*/ 140 w 249"/>
                <a:gd name="T45" fmla="*/ 5 h 315"/>
                <a:gd name="T46" fmla="*/ 120 w 249"/>
                <a:gd name="T47" fmla="*/ 0 h 315"/>
                <a:gd name="T48" fmla="*/ 99 w 249"/>
                <a:gd name="T49" fmla="*/ 0 h 315"/>
                <a:gd name="T50" fmla="*/ 76 w 249"/>
                <a:gd name="T51" fmla="*/ 5 h 315"/>
                <a:gd name="T52" fmla="*/ 56 w 249"/>
                <a:gd name="T53" fmla="*/ 14 h 315"/>
                <a:gd name="T54" fmla="*/ 38 w 249"/>
                <a:gd name="T55" fmla="*/ 26 h 315"/>
                <a:gd name="T56" fmla="*/ 24 w 249"/>
                <a:gd name="T57" fmla="*/ 42 h 315"/>
                <a:gd name="T58" fmla="*/ 12 w 249"/>
                <a:gd name="T59" fmla="*/ 59 h 315"/>
                <a:gd name="T60" fmla="*/ 4 w 249"/>
                <a:gd name="T61" fmla="*/ 78 h 315"/>
                <a:gd name="T62" fmla="*/ 0 w 249"/>
                <a:gd name="T63" fmla="*/ 99 h 315"/>
                <a:gd name="T64" fmla="*/ 0 w 249"/>
                <a:gd name="T65" fmla="*/ 120 h 315"/>
                <a:gd name="T66" fmla="*/ 4 w 249"/>
                <a:gd name="T67" fmla="*/ 142 h 315"/>
                <a:gd name="T68" fmla="*/ 36 w 249"/>
                <a:gd name="T69" fmla="*/ 24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9" h="315">
                  <a:moveTo>
                    <a:pt x="36" y="240"/>
                  </a:moveTo>
                  <a:lnTo>
                    <a:pt x="44" y="260"/>
                  </a:lnTo>
                  <a:lnTo>
                    <a:pt x="57" y="278"/>
                  </a:lnTo>
                  <a:lnTo>
                    <a:pt x="73" y="292"/>
                  </a:lnTo>
                  <a:lnTo>
                    <a:pt x="91" y="303"/>
                  </a:lnTo>
                  <a:lnTo>
                    <a:pt x="110" y="311"/>
                  </a:lnTo>
                  <a:lnTo>
                    <a:pt x="131" y="315"/>
                  </a:lnTo>
                  <a:lnTo>
                    <a:pt x="152" y="315"/>
                  </a:lnTo>
                  <a:lnTo>
                    <a:pt x="174" y="310"/>
                  </a:lnTo>
                  <a:lnTo>
                    <a:pt x="188" y="303"/>
                  </a:lnTo>
                  <a:lnTo>
                    <a:pt x="203" y="294"/>
                  </a:lnTo>
                  <a:lnTo>
                    <a:pt x="217" y="279"/>
                  </a:lnTo>
                  <a:lnTo>
                    <a:pt x="232" y="262"/>
                  </a:lnTo>
                  <a:lnTo>
                    <a:pt x="241" y="243"/>
                  </a:lnTo>
                  <a:lnTo>
                    <a:pt x="248" y="222"/>
                  </a:lnTo>
                  <a:lnTo>
                    <a:pt x="249" y="198"/>
                  </a:lnTo>
                  <a:lnTo>
                    <a:pt x="244" y="173"/>
                  </a:lnTo>
                  <a:lnTo>
                    <a:pt x="214" y="75"/>
                  </a:lnTo>
                  <a:lnTo>
                    <a:pt x="204" y="54"/>
                  </a:lnTo>
                  <a:lnTo>
                    <a:pt x="193" y="37"/>
                  </a:lnTo>
                  <a:lnTo>
                    <a:pt x="177" y="22"/>
                  </a:lnTo>
                  <a:lnTo>
                    <a:pt x="160" y="11"/>
                  </a:lnTo>
                  <a:lnTo>
                    <a:pt x="140" y="5"/>
                  </a:lnTo>
                  <a:lnTo>
                    <a:pt x="120" y="0"/>
                  </a:lnTo>
                  <a:lnTo>
                    <a:pt x="99" y="0"/>
                  </a:lnTo>
                  <a:lnTo>
                    <a:pt x="76" y="5"/>
                  </a:lnTo>
                  <a:lnTo>
                    <a:pt x="56" y="14"/>
                  </a:lnTo>
                  <a:lnTo>
                    <a:pt x="38" y="26"/>
                  </a:lnTo>
                  <a:lnTo>
                    <a:pt x="24" y="42"/>
                  </a:lnTo>
                  <a:lnTo>
                    <a:pt x="12" y="59"/>
                  </a:lnTo>
                  <a:lnTo>
                    <a:pt x="4" y="78"/>
                  </a:lnTo>
                  <a:lnTo>
                    <a:pt x="0" y="99"/>
                  </a:lnTo>
                  <a:lnTo>
                    <a:pt x="0" y="120"/>
                  </a:lnTo>
                  <a:lnTo>
                    <a:pt x="4" y="142"/>
                  </a:lnTo>
                  <a:lnTo>
                    <a:pt x="36" y="240"/>
                  </a:lnTo>
                  <a:close/>
                </a:path>
              </a:pathLst>
            </a:custGeom>
            <a:solidFill>
              <a:srgbClr val="E8D8C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46" name="Freeform 54"/>
            <p:cNvSpPr>
              <a:spLocks/>
            </p:cNvSpPr>
            <p:nvPr/>
          </p:nvSpPr>
          <p:spPr bwMode="auto">
            <a:xfrm>
              <a:off x="3202" y="3134"/>
              <a:ext cx="249" cy="315"/>
            </a:xfrm>
            <a:custGeom>
              <a:avLst/>
              <a:gdLst>
                <a:gd name="T0" fmla="*/ 36 w 249"/>
                <a:gd name="T1" fmla="*/ 240 h 315"/>
                <a:gd name="T2" fmla="*/ 36 w 249"/>
                <a:gd name="T3" fmla="*/ 240 h 315"/>
                <a:gd name="T4" fmla="*/ 44 w 249"/>
                <a:gd name="T5" fmla="*/ 260 h 315"/>
                <a:gd name="T6" fmla="*/ 57 w 249"/>
                <a:gd name="T7" fmla="*/ 278 h 315"/>
                <a:gd name="T8" fmla="*/ 73 w 249"/>
                <a:gd name="T9" fmla="*/ 292 h 315"/>
                <a:gd name="T10" fmla="*/ 91 w 249"/>
                <a:gd name="T11" fmla="*/ 303 h 315"/>
                <a:gd name="T12" fmla="*/ 110 w 249"/>
                <a:gd name="T13" fmla="*/ 311 h 315"/>
                <a:gd name="T14" fmla="*/ 131 w 249"/>
                <a:gd name="T15" fmla="*/ 315 h 315"/>
                <a:gd name="T16" fmla="*/ 152 w 249"/>
                <a:gd name="T17" fmla="*/ 315 h 315"/>
                <a:gd name="T18" fmla="*/ 174 w 249"/>
                <a:gd name="T19" fmla="*/ 310 h 315"/>
                <a:gd name="T20" fmla="*/ 174 w 249"/>
                <a:gd name="T21" fmla="*/ 310 h 315"/>
                <a:gd name="T22" fmla="*/ 188 w 249"/>
                <a:gd name="T23" fmla="*/ 303 h 315"/>
                <a:gd name="T24" fmla="*/ 203 w 249"/>
                <a:gd name="T25" fmla="*/ 294 h 315"/>
                <a:gd name="T26" fmla="*/ 217 w 249"/>
                <a:gd name="T27" fmla="*/ 279 h 315"/>
                <a:gd name="T28" fmla="*/ 232 w 249"/>
                <a:gd name="T29" fmla="*/ 262 h 315"/>
                <a:gd name="T30" fmla="*/ 241 w 249"/>
                <a:gd name="T31" fmla="*/ 243 h 315"/>
                <a:gd name="T32" fmla="*/ 248 w 249"/>
                <a:gd name="T33" fmla="*/ 222 h 315"/>
                <a:gd name="T34" fmla="*/ 249 w 249"/>
                <a:gd name="T35" fmla="*/ 198 h 315"/>
                <a:gd name="T36" fmla="*/ 244 w 249"/>
                <a:gd name="T37" fmla="*/ 173 h 315"/>
                <a:gd name="T38" fmla="*/ 214 w 249"/>
                <a:gd name="T39" fmla="*/ 75 h 315"/>
                <a:gd name="T40" fmla="*/ 214 w 249"/>
                <a:gd name="T41" fmla="*/ 75 h 315"/>
                <a:gd name="T42" fmla="*/ 204 w 249"/>
                <a:gd name="T43" fmla="*/ 54 h 315"/>
                <a:gd name="T44" fmla="*/ 193 w 249"/>
                <a:gd name="T45" fmla="*/ 37 h 315"/>
                <a:gd name="T46" fmla="*/ 177 w 249"/>
                <a:gd name="T47" fmla="*/ 22 h 315"/>
                <a:gd name="T48" fmla="*/ 160 w 249"/>
                <a:gd name="T49" fmla="*/ 11 h 315"/>
                <a:gd name="T50" fmla="*/ 140 w 249"/>
                <a:gd name="T51" fmla="*/ 5 h 315"/>
                <a:gd name="T52" fmla="*/ 120 w 249"/>
                <a:gd name="T53" fmla="*/ 0 h 315"/>
                <a:gd name="T54" fmla="*/ 99 w 249"/>
                <a:gd name="T55" fmla="*/ 0 h 315"/>
                <a:gd name="T56" fmla="*/ 76 w 249"/>
                <a:gd name="T57" fmla="*/ 5 h 315"/>
                <a:gd name="T58" fmla="*/ 76 w 249"/>
                <a:gd name="T59" fmla="*/ 5 h 315"/>
                <a:gd name="T60" fmla="*/ 56 w 249"/>
                <a:gd name="T61" fmla="*/ 14 h 315"/>
                <a:gd name="T62" fmla="*/ 38 w 249"/>
                <a:gd name="T63" fmla="*/ 26 h 315"/>
                <a:gd name="T64" fmla="*/ 24 w 249"/>
                <a:gd name="T65" fmla="*/ 42 h 315"/>
                <a:gd name="T66" fmla="*/ 12 w 249"/>
                <a:gd name="T67" fmla="*/ 59 h 315"/>
                <a:gd name="T68" fmla="*/ 4 w 249"/>
                <a:gd name="T69" fmla="*/ 78 h 315"/>
                <a:gd name="T70" fmla="*/ 0 w 249"/>
                <a:gd name="T71" fmla="*/ 99 h 315"/>
                <a:gd name="T72" fmla="*/ 0 w 249"/>
                <a:gd name="T73" fmla="*/ 120 h 315"/>
                <a:gd name="T74" fmla="*/ 4 w 249"/>
                <a:gd name="T75" fmla="*/ 142 h 315"/>
                <a:gd name="T76" fmla="*/ 36 w 249"/>
                <a:gd name="T77" fmla="*/ 24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9" h="315">
                  <a:moveTo>
                    <a:pt x="36" y="240"/>
                  </a:moveTo>
                  <a:lnTo>
                    <a:pt x="36" y="240"/>
                  </a:lnTo>
                  <a:lnTo>
                    <a:pt x="44" y="260"/>
                  </a:lnTo>
                  <a:lnTo>
                    <a:pt x="57" y="278"/>
                  </a:lnTo>
                  <a:lnTo>
                    <a:pt x="73" y="292"/>
                  </a:lnTo>
                  <a:lnTo>
                    <a:pt x="91" y="303"/>
                  </a:lnTo>
                  <a:lnTo>
                    <a:pt x="110" y="311"/>
                  </a:lnTo>
                  <a:lnTo>
                    <a:pt x="131" y="315"/>
                  </a:lnTo>
                  <a:lnTo>
                    <a:pt x="152" y="315"/>
                  </a:lnTo>
                  <a:lnTo>
                    <a:pt x="174" y="310"/>
                  </a:lnTo>
                  <a:lnTo>
                    <a:pt x="174" y="310"/>
                  </a:lnTo>
                  <a:lnTo>
                    <a:pt x="188" y="303"/>
                  </a:lnTo>
                  <a:lnTo>
                    <a:pt x="203" y="294"/>
                  </a:lnTo>
                  <a:lnTo>
                    <a:pt x="217" y="279"/>
                  </a:lnTo>
                  <a:lnTo>
                    <a:pt x="232" y="262"/>
                  </a:lnTo>
                  <a:lnTo>
                    <a:pt x="241" y="243"/>
                  </a:lnTo>
                  <a:lnTo>
                    <a:pt x="248" y="222"/>
                  </a:lnTo>
                  <a:lnTo>
                    <a:pt x="249" y="198"/>
                  </a:lnTo>
                  <a:lnTo>
                    <a:pt x="244" y="173"/>
                  </a:lnTo>
                  <a:lnTo>
                    <a:pt x="214" y="75"/>
                  </a:lnTo>
                  <a:lnTo>
                    <a:pt x="214" y="75"/>
                  </a:lnTo>
                  <a:lnTo>
                    <a:pt x="204" y="54"/>
                  </a:lnTo>
                  <a:lnTo>
                    <a:pt x="193" y="37"/>
                  </a:lnTo>
                  <a:lnTo>
                    <a:pt x="177" y="22"/>
                  </a:lnTo>
                  <a:lnTo>
                    <a:pt x="160" y="11"/>
                  </a:lnTo>
                  <a:lnTo>
                    <a:pt x="140" y="5"/>
                  </a:lnTo>
                  <a:lnTo>
                    <a:pt x="120" y="0"/>
                  </a:lnTo>
                  <a:lnTo>
                    <a:pt x="99" y="0"/>
                  </a:lnTo>
                  <a:lnTo>
                    <a:pt x="76" y="5"/>
                  </a:lnTo>
                  <a:lnTo>
                    <a:pt x="76" y="5"/>
                  </a:lnTo>
                  <a:lnTo>
                    <a:pt x="56" y="14"/>
                  </a:lnTo>
                  <a:lnTo>
                    <a:pt x="38" y="26"/>
                  </a:lnTo>
                  <a:lnTo>
                    <a:pt x="24" y="42"/>
                  </a:lnTo>
                  <a:lnTo>
                    <a:pt x="12" y="59"/>
                  </a:lnTo>
                  <a:lnTo>
                    <a:pt x="4" y="78"/>
                  </a:lnTo>
                  <a:lnTo>
                    <a:pt x="0" y="99"/>
                  </a:lnTo>
                  <a:lnTo>
                    <a:pt x="0" y="120"/>
                  </a:lnTo>
                  <a:lnTo>
                    <a:pt x="4" y="142"/>
                  </a:lnTo>
                  <a:lnTo>
                    <a:pt x="36" y="24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47" name="Freeform 55"/>
            <p:cNvSpPr>
              <a:spLocks/>
            </p:cNvSpPr>
            <p:nvPr/>
          </p:nvSpPr>
          <p:spPr bwMode="auto">
            <a:xfrm>
              <a:off x="2992" y="3746"/>
              <a:ext cx="168" cy="156"/>
            </a:xfrm>
            <a:custGeom>
              <a:avLst/>
              <a:gdLst>
                <a:gd name="T0" fmla="*/ 117 w 168"/>
                <a:gd name="T1" fmla="*/ 0 h 156"/>
                <a:gd name="T2" fmla="*/ 96 w 168"/>
                <a:gd name="T3" fmla="*/ 9 h 156"/>
                <a:gd name="T4" fmla="*/ 74 w 168"/>
                <a:gd name="T5" fmla="*/ 20 h 156"/>
                <a:gd name="T6" fmla="*/ 51 w 168"/>
                <a:gd name="T7" fmla="*/ 33 h 156"/>
                <a:gd name="T8" fmla="*/ 32 w 168"/>
                <a:gd name="T9" fmla="*/ 47 h 156"/>
                <a:gd name="T10" fmla="*/ 14 w 168"/>
                <a:gd name="T11" fmla="*/ 63 h 156"/>
                <a:gd name="T12" fmla="*/ 3 w 168"/>
                <a:gd name="T13" fmla="*/ 81 h 156"/>
                <a:gd name="T14" fmla="*/ 0 w 168"/>
                <a:gd name="T15" fmla="*/ 102 h 156"/>
                <a:gd name="T16" fmla="*/ 5 w 168"/>
                <a:gd name="T17" fmla="*/ 124 h 156"/>
                <a:gd name="T18" fmla="*/ 18 w 168"/>
                <a:gd name="T19" fmla="*/ 143 h 156"/>
                <a:gd name="T20" fmla="*/ 37 w 168"/>
                <a:gd name="T21" fmla="*/ 153 h 156"/>
                <a:gd name="T22" fmla="*/ 58 w 168"/>
                <a:gd name="T23" fmla="*/ 156 h 156"/>
                <a:gd name="T24" fmla="*/ 80 w 168"/>
                <a:gd name="T25" fmla="*/ 154 h 156"/>
                <a:gd name="T26" fmla="*/ 104 w 168"/>
                <a:gd name="T27" fmla="*/ 150 h 156"/>
                <a:gd name="T28" fmla="*/ 128 w 168"/>
                <a:gd name="T29" fmla="*/ 143 h 156"/>
                <a:gd name="T30" fmla="*/ 149 w 168"/>
                <a:gd name="T31" fmla="*/ 135 h 156"/>
                <a:gd name="T32" fmla="*/ 168 w 168"/>
                <a:gd name="T33" fmla="*/ 131 h 156"/>
                <a:gd name="T34" fmla="*/ 117 w 168"/>
                <a:gd name="T3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8" h="156">
                  <a:moveTo>
                    <a:pt x="117" y="0"/>
                  </a:moveTo>
                  <a:lnTo>
                    <a:pt x="96" y="9"/>
                  </a:lnTo>
                  <a:lnTo>
                    <a:pt x="74" y="20"/>
                  </a:lnTo>
                  <a:lnTo>
                    <a:pt x="51" y="33"/>
                  </a:lnTo>
                  <a:lnTo>
                    <a:pt x="32" y="47"/>
                  </a:lnTo>
                  <a:lnTo>
                    <a:pt x="14" y="63"/>
                  </a:lnTo>
                  <a:lnTo>
                    <a:pt x="3" y="81"/>
                  </a:lnTo>
                  <a:lnTo>
                    <a:pt x="0" y="102"/>
                  </a:lnTo>
                  <a:lnTo>
                    <a:pt x="5" y="124"/>
                  </a:lnTo>
                  <a:lnTo>
                    <a:pt x="18" y="143"/>
                  </a:lnTo>
                  <a:lnTo>
                    <a:pt x="37" y="153"/>
                  </a:lnTo>
                  <a:lnTo>
                    <a:pt x="58" y="156"/>
                  </a:lnTo>
                  <a:lnTo>
                    <a:pt x="80" y="154"/>
                  </a:lnTo>
                  <a:lnTo>
                    <a:pt x="104" y="150"/>
                  </a:lnTo>
                  <a:lnTo>
                    <a:pt x="128" y="143"/>
                  </a:lnTo>
                  <a:lnTo>
                    <a:pt x="149" y="135"/>
                  </a:lnTo>
                  <a:lnTo>
                    <a:pt x="168" y="131"/>
                  </a:lnTo>
                  <a:lnTo>
                    <a:pt x="117" y="0"/>
                  </a:lnTo>
                  <a:close/>
                </a:path>
              </a:pathLst>
            </a:custGeom>
            <a:solidFill>
              <a:srgbClr val="E8D8C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48" name="Freeform 56"/>
            <p:cNvSpPr>
              <a:spLocks/>
            </p:cNvSpPr>
            <p:nvPr/>
          </p:nvSpPr>
          <p:spPr bwMode="auto">
            <a:xfrm>
              <a:off x="2992" y="3746"/>
              <a:ext cx="168" cy="156"/>
            </a:xfrm>
            <a:custGeom>
              <a:avLst/>
              <a:gdLst>
                <a:gd name="T0" fmla="*/ 117 w 168"/>
                <a:gd name="T1" fmla="*/ 0 h 156"/>
                <a:gd name="T2" fmla="*/ 117 w 168"/>
                <a:gd name="T3" fmla="*/ 0 h 156"/>
                <a:gd name="T4" fmla="*/ 96 w 168"/>
                <a:gd name="T5" fmla="*/ 9 h 156"/>
                <a:gd name="T6" fmla="*/ 74 w 168"/>
                <a:gd name="T7" fmla="*/ 20 h 156"/>
                <a:gd name="T8" fmla="*/ 51 w 168"/>
                <a:gd name="T9" fmla="*/ 33 h 156"/>
                <a:gd name="T10" fmla="*/ 32 w 168"/>
                <a:gd name="T11" fmla="*/ 47 h 156"/>
                <a:gd name="T12" fmla="*/ 14 w 168"/>
                <a:gd name="T13" fmla="*/ 63 h 156"/>
                <a:gd name="T14" fmla="*/ 3 w 168"/>
                <a:gd name="T15" fmla="*/ 81 h 156"/>
                <a:gd name="T16" fmla="*/ 0 w 168"/>
                <a:gd name="T17" fmla="*/ 102 h 156"/>
                <a:gd name="T18" fmla="*/ 5 w 168"/>
                <a:gd name="T19" fmla="*/ 124 h 156"/>
                <a:gd name="T20" fmla="*/ 5 w 168"/>
                <a:gd name="T21" fmla="*/ 124 h 156"/>
                <a:gd name="T22" fmla="*/ 18 w 168"/>
                <a:gd name="T23" fmla="*/ 143 h 156"/>
                <a:gd name="T24" fmla="*/ 37 w 168"/>
                <a:gd name="T25" fmla="*/ 153 h 156"/>
                <a:gd name="T26" fmla="*/ 58 w 168"/>
                <a:gd name="T27" fmla="*/ 156 h 156"/>
                <a:gd name="T28" fmla="*/ 80 w 168"/>
                <a:gd name="T29" fmla="*/ 154 h 156"/>
                <a:gd name="T30" fmla="*/ 104 w 168"/>
                <a:gd name="T31" fmla="*/ 150 h 156"/>
                <a:gd name="T32" fmla="*/ 128 w 168"/>
                <a:gd name="T33" fmla="*/ 143 h 156"/>
                <a:gd name="T34" fmla="*/ 149 w 168"/>
                <a:gd name="T35" fmla="*/ 135 h 156"/>
                <a:gd name="T36" fmla="*/ 168 w 168"/>
                <a:gd name="T37" fmla="*/ 131 h 156"/>
                <a:gd name="T38" fmla="*/ 117 w 168"/>
                <a:gd name="T39"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8" h="156">
                  <a:moveTo>
                    <a:pt x="117" y="0"/>
                  </a:moveTo>
                  <a:lnTo>
                    <a:pt x="117" y="0"/>
                  </a:lnTo>
                  <a:lnTo>
                    <a:pt x="96" y="9"/>
                  </a:lnTo>
                  <a:lnTo>
                    <a:pt x="74" y="20"/>
                  </a:lnTo>
                  <a:lnTo>
                    <a:pt x="51" y="33"/>
                  </a:lnTo>
                  <a:lnTo>
                    <a:pt x="32" y="47"/>
                  </a:lnTo>
                  <a:lnTo>
                    <a:pt x="14" y="63"/>
                  </a:lnTo>
                  <a:lnTo>
                    <a:pt x="3" y="81"/>
                  </a:lnTo>
                  <a:lnTo>
                    <a:pt x="0" y="102"/>
                  </a:lnTo>
                  <a:lnTo>
                    <a:pt x="5" y="124"/>
                  </a:lnTo>
                  <a:lnTo>
                    <a:pt x="5" y="124"/>
                  </a:lnTo>
                  <a:lnTo>
                    <a:pt x="18" y="143"/>
                  </a:lnTo>
                  <a:lnTo>
                    <a:pt x="37" y="153"/>
                  </a:lnTo>
                  <a:lnTo>
                    <a:pt x="58" y="156"/>
                  </a:lnTo>
                  <a:lnTo>
                    <a:pt x="80" y="154"/>
                  </a:lnTo>
                  <a:lnTo>
                    <a:pt x="104" y="150"/>
                  </a:lnTo>
                  <a:lnTo>
                    <a:pt x="128" y="143"/>
                  </a:lnTo>
                  <a:lnTo>
                    <a:pt x="149" y="135"/>
                  </a:lnTo>
                  <a:lnTo>
                    <a:pt x="168" y="131"/>
                  </a:lnTo>
                  <a:lnTo>
                    <a:pt x="117" y="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49" name="Freeform 57"/>
            <p:cNvSpPr>
              <a:spLocks/>
            </p:cNvSpPr>
            <p:nvPr/>
          </p:nvSpPr>
          <p:spPr bwMode="auto">
            <a:xfrm>
              <a:off x="3354" y="3476"/>
              <a:ext cx="228" cy="463"/>
            </a:xfrm>
            <a:custGeom>
              <a:avLst/>
              <a:gdLst>
                <a:gd name="T0" fmla="*/ 110 w 228"/>
                <a:gd name="T1" fmla="*/ 463 h 463"/>
                <a:gd name="T2" fmla="*/ 121 w 228"/>
                <a:gd name="T3" fmla="*/ 447 h 463"/>
                <a:gd name="T4" fmla="*/ 132 w 228"/>
                <a:gd name="T5" fmla="*/ 429 h 463"/>
                <a:gd name="T6" fmla="*/ 144 w 228"/>
                <a:gd name="T7" fmla="*/ 410 h 463"/>
                <a:gd name="T8" fmla="*/ 155 w 228"/>
                <a:gd name="T9" fmla="*/ 389 h 463"/>
                <a:gd name="T10" fmla="*/ 164 w 228"/>
                <a:gd name="T11" fmla="*/ 372 h 463"/>
                <a:gd name="T12" fmla="*/ 174 w 228"/>
                <a:gd name="T13" fmla="*/ 354 h 463"/>
                <a:gd name="T14" fmla="*/ 184 w 228"/>
                <a:gd name="T15" fmla="*/ 341 h 463"/>
                <a:gd name="T16" fmla="*/ 193 w 228"/>
                <a:gd name="T17" fmla="*/ 332 h 463"/>
                <a:gd name="T18" fmla="*/ 203 w 228"/>
                <a:gd name="T19" fmla="*/ 322 h 463"/>
                <a:gd name="T20" fmla="*/ 211 w 228"/>
                <a:gd name="T21" fmla="*/ 310 h 463"/>
                <a:gd name="T22" fmla="*/ 219 w 228"/>
                <a:gd name="T23" fmla="*/ 292 h 463"/>
                <a:gd name="T24" fmla="*/ 225 w 228"/>
                <a:gd name="T25" fmla="*/ 273 h 463"/>
                <a:gd name="T26" fmla="*/ 228 w 228"/>
                <a:gd name="T27" fmla="*/ 252 h 463"/>
                <a:gd name="T28" fmla="*/ 228 w 228"/>
                <a:gd name="T29" fmla="*/ 230 h 463"/>
                <a:gd name="T30" fmla="*/ 225 w 228"/>
                <a:gd name="T31" fmla="*/ 209 h 463"/>
                <a:gd name="T32" fmla="*/ 217 w 228"/>
                <a:gd name="T33" fmla="*/ 190 h 463"/>
                <a:gd name="T34" fmla="*/ 208 w 228"/>
                <a:gd name="T35" fmla="*/ 171 h 463"/>
                <a:gd name="T36" fmla="*/ 201 w 228"/>
                <a:gd name="T37" fmla="*/ 151 h 463"/>
                <a:gd name="T38" fmla="*/ 195 w 228"/>
                <a:gd name="T39" fmla="*/ 132 h 463"/>
                <a:gd name="T40" fmla="*/ 188 w 228"/>
                <a:gd name="T41" fmla="*/ 112 h 463"/>
                <a:gd name="T42" fmla="*/ 182 w 228"/>
                <a:gd name="T43" fmla="*/ 92 h 463"/>
                <a:gd name="T44" fmla="*/ 176 w 228"/>
                <a:gd name="T45" fmla="*/ 73 h 463"/>
                <a:gd name="T46" fmla="*/ 169 w 228"/>
                <a:gd name="T47" fmla="*/ 57 h 463"/>
                <a:gd name="T48" fmla="*/ 160 w 228"/>
                <a:gd name="T49" fmla="*/ 41 h 463"/>
                <a:gd name="T50" fmla="*/ 148 w 228"/>
                <a:gd name="T51" fmla="*/ 28 h 463"/>
                <a:gd name="T52" fmla="*/ 139 w 228"/>
                <a:gd name="T53" fmla="*/ 17 h 463"/>
                <a:gd name="T54" fmla="*/ 128 w 228"/>
                <a:gd name="T55" fmla="*/ 9 h 463"/>
                <a:gd name="T56" fmla="*/ 118 w 228"/>
                <a:gd name="T57" fmla="*/ 3 h 463"/>
                <a:gd name="T58" fmla="*/ 107 w 228"/>
                <a:gd name="T59" fmla="*/ 0 h 463"/>
                <a:gd name="T60" fmla="*/ 97 w 228"/>
                <a:gd name="T61" fmla="*/ 0 h 463"/>
                <a:gd name="T62" fmla="*/ 86 w 228"/>
                <a:gd name="T63" fmla="*/ 5 h 463"/>
                <a:gd name="T64" fmla="*/ 76 w 228"/>
                <a:gd name="T65" fmla="*/ 11 h 463"/>
                <a:gd name="T66" fmla="*/ 59 w 228"/>
                <a:gd name="T67" fmla="*/ 21 h 463"/>
                <a:gd name="T68" fmla="*/ 44 w 228"/>
                <a:gd name="T69" fmla="*/ 35 h 463"/>
                <a:gd name="T70" fmla="*/ 35 w 228"/>
                <a:gd name="T71" fmla="*/ 52 h 463"/>
                <a:gd name="T72" fmla="*/ 28 w 228"/>
                <a:gd name="T73" fmla="*/ 70 h 463"/>
                <a:gd name="T74" fmla="*/ 25 w 228"/>
                <a:gd name="T75" fmla="*/ 91 h 463"/>
                <a:gd name="T76" fmla="*/ 27 w 228"/>
                <a:gd name="T77" fmla="*/ 112 h 463"/>
                <a:gd name="T78" fmla="*/ 30 w 228"/>
                <a:gd name="T79" fmla="*/ 131 h 463"/>
                <a:gd name="T80" fmla="*/ 38 w 228"/>
                <a:gd name="T81" fmla="*/ 148 h 463"/>
                <a:gd name="T82" fmla="*/ 48 w 228"/>
                <a:gd name="T83" fmla="*/ 166 h 463"/>
                <a:gd name="T84" fmla="*/ 56 w 228"/>
                <a:gd name="T85" fmla="*/ 185 h 463"/>
                <a:gd name="T86" fmla="*/ 65 w 228"/>
                <a:gd name="T87" fmla="*/ 204 h 463"/>
                <a:gd name="T88" fmla="*/ 73 w 228"/>
                <a:gd name="T89" fmla="*/ 222 h 463"/>
                <a:gd name="T90" fmla="*/ 80 w 228"/>
                <a:gd name="T91" fmla="*/ 236 h 463"/>
                <a:gd name="T92" fmla="*/ 84 w 228"/>
                <a:gd name="T93" fmla="*/ 249 h 463"/>
                <a:gd name="T94" fmla="*/ 88 w 228"/>
                <a:gd name="T95" fmla="*/ 257 h 463"/>
                <a:gd name="T96" fmla="*/ 89 w 228"/>
                <a:gd name="T97" fmla="*/ 260 h 463"/>
                <a:gd name="T98" fmla="*/ 78 w 228"/>
                <a:gd name="T99" fmla="*/ 273 h 463"/>
                <a:gd name="T100" fmla="*/ 67 w 228"/>
                <a:gd name="T101" fmla="*/ 287 h 463"/>
                <a:gd name="T102" fmla="*/ 56 w 228"/>
                <a:gd name="T103" fmla="*/ 300 h 463"/>
                <a:gd name="T104" fmla="*/ 46 w 228"/>
                <a:gd name="T105" fmla="*/ 314 h 463"/>
                <a:gd name="T106" fmla="*/ 36 w 228"/>
                <a:gd name="T107" fmla="*/ 330 h 463"/>
                <a:gd name="T108" fmla="*/ 25 w 228"/>
                <a:gd name="T109" fmla="*/ 345 h 463"/>
                <a:gd name="T110" fmla="*/ 12 w 228"/>
                <a:gd name="T111" fmla="*/ 359 h 463"/>
                <a:gd name="T112" fmla="*/ 0 w 228"/>
                <a:gd name="T113" fmla="*/ 373 h 463"/>
                <a:gd name="T114" fmla="*/ 110 w 228"/>
                <a:gd name="T115"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8" h="463">
                  <a:moveTo>
                    <a:pt x="110" y="463"/>
                  </a:moveTo>
                  <a:lnTo>
                    <a:pt x="121" y="447"/>
                  </a:lnTo>
                  <a:lnTo>
                    <a:pt x="132" y="429"/>
                  </a:lnTo>
                  <a:lnTo>
                    <a:pt x="144" y="410"/>
                  </a:lnTo>
                  <a:lnTo>
                    <a:pt x="155" y="389"/>
                  </a:lnTo>
                  <a:lnTo>
                    <a:pt x="164" y="372"/>
                  </a:lnTo>
                  <a:lnTo>
                    <a:pt x="174" y="354"/>
                  </a:lnTo>
                  <a:lnTo>
                    <a:pt x="184" y="341"/>
                  </a:lnTo>
                  <a:lnTo>
                    <a:pt x="193" y="332"/>
                  </a:lnTo>
                  <a:lnTo>
                    <a:pt x="203" y="322"/>
                  </a:lnTo>
                  <a:lnTo>
                    <a:pt x="211" y="310"/>
                  </a:lnTo>
                  <a:lnTo>
                    <a:pt x="219" y="292"/>
                  </a:lnTo>
                  <a:lnTo>
                    <a:pt x="225" y="273"/>
                  </a:lnTo>
                  <a:lnTo>
                    <a:pt x="228" y="252"/>
                  </a:lnTo>
                  <a:lnTo>
                    <a:pt x="228" y="230"/>
                  </a:lnTo>
                  <a:lnTo>
                    <a:pt x="225" y="209"/>
                  </a:lnTo>
                  <a:lnTo>
                    <a:pt x="217" y="190"/>
                  </a:lnTo>
                  <a:lnTo>
                    <a:pt x="208" y="171"/>
                  </a:lnTo>
                  <a:lnTo>
                    <a:pt x="201" y="151"/>
                  </a:lnTo>
                  <a:lnTo>
                    <a:pt x="195" y="132"/>
                  </a:lnTo>
                  <a:lnTo>
                    <a:pt x="188" y="112"/>
                  </a:lnTo>
                  <a:lnTo>
                    <a:pt x="182" y="92"/>
                  </a:lnTo>
                  <a:lnTo>
                    <a:pt x="176" y="73"/>
                  </a:lnTo>
                  <a:lnTo>
                    <a:pt x="169" y="57"/>
                  </a:lnTo>
                  <a:lnTo>
                    <a:pt x="160" y="41"/>
                  </a:lnTo>
                  <a:lnTo>
                    <a:pt x="148" y="28"/>
                  </a:lnTo>
                  <a:lnTo>
                    <a:pt x="139" y="17"/>
                  </a:lnTo>
                  <a:lnTo>
                    <a:pt x="128" y="9"/>
                  </a:lnTo>
                  <a:lnTo>
                    <a:pt x="118" y="3"/>
                  </a:lnTo>
                  <a:lnTo>
                    <a:pt x="107" y="0"/>
                  </a:lnTo>
                  <a:lnTo>
                    <a:pt x="97" y="0"/>
                  </a:lnTo>
                  <a:lnTo>
                    <a:pt x="86" y="5"/>
                  </a:lnTo>
                  <a:lnTo>
                    <a:pt x="76" y="11"/>
                  </a:lnTo>
                  <a:lnTo>
                    <a:pt x="59" y="21"/>
                  </a:lnTo>
                  <a:lnTo>
                    <a:pt x="44" y="35"/>
                  </a:lnTo>
                  <a:lnTo>
                    <a:pt x="35" y="52"/>
                  </a:lnTo>
                  <a:lnTo>
                    <a:pt x="28" y="70"/>
                  </a:lnTo>
                  <a:lnTo>
                    <a:pt x="25" y="91"/>
                  </a:lnTo>
                  <a:lnTo>
                    <a:pt x="27" y="112"/>
                  </a:lnTo>
                  <a:lnTo>
                    <a:pt x="30" y="131"/>
                  </a:lnTo>
                  <a:lnTo>
                    <a:pt x="38" y="148"/>
                  </a:lnTo>
                  <a:lnTo>
                    <a:pt x="48" y="166"/>
                  </a:lnTo>
                  <a:lnTo>
                    <a:pt x="56" y="185"/>
                  </a:lnTo>
                  <a:lnTo>
                    <a:pt x="65" y="204"/>
                  </a:lnTo>
                  <a:lnTo>
                    <a:pt x="73" y="222"/>
                  </a:lnTo>
                  <a:lnTo>
                    <a:pt x="80" y="236"/>
                  </a:lnTo>
                  <a:lnTo>
                    <a:pt x="84" y="249"/>
                  </a:lnTo>
                  <a:lnTo>
                    <a:pt x="88" y="257"/>
                  </a:lnTo>
                  <a:lnTo>
                    <a:pt x="89" y="260"/>
                  </a:lnTo>
                  <a:lnTo>
                    <a:pt x="78" y="273"/>
                  </a:lnTo>
                  <a:lnTo>
                    <a:pt x="67" y="287"/>
                  </a:lnTo>
                  <a:lnTo>
                    <a:pt x="56" y="300"/>
                  </a:lnTo>
                  <a:lnTo>
                    <a:pt x="46" y="314"/>
                  </a:lnTo>
                  <a:lnTo>
                    <a:pt x="36" y="330"/>
                  </a:lnTo>
                  <a:lnTo>
                    <a:pt x="25" y="345"/>
                  </a:lnTo>
                  <a:lnTo>
                    <a:pt x="12" y="359"/>
                  </a:lnTo>
                  <a:lnTo>
                    <a:pt x="0" y="373"/>
                  </a:lnTo>
                  <a:lnTo>
                    <a:pt x="110" y="463"/>
                  </a:lnTo>
                  <a:close/>
                </a:path>
              </a:pathLst>
            </a:custGeom>
            <a:solidFill>
              <a:srgbClr val="00750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50" name="Freeform 58"/>
            <p:cNvSpPr>
              <a:spLocks/>
            </p:cNvSpPr>
            <p:nvPr/>
          </p:nvSpPr>
          <p:spPr bwMode="auto">
            <a:xfrm>
              <a:off x="3354" y="3476"/>
              <a:ext cx="228" cy="463"/>
            </a:xfrm>
            <a:custGeom>
              <a:avLst/>
              <a:gdLst>
                <a:gd name="T0" fmla="*/ 110 w 228"/>
                <a:gd name="T1" fmla="*/ 463 h 463"/>
                <a:gd name="T2" fmla="*/ 132 w 228"/>
                <a:gd name="T3" fmla="*/ 429 h 463"/>
                <a:gd name="T4" fmla="*/ 155 w 228"/>
                <a:gd name="T5" fmla="*/ 389 h 463"/>
                <a:gd name="T6" fmla="*/ 174 w 228"/>
                <a:gd name="T7" fmla="*/ 354 h 463"/>
                <a:gd name="T8" fmla="*/ 193 w 228"/>
                <a:gd name="T9" fmla="*/ 332 h 463"/>
                <a:gd name="T10" fmla="*/ 203 w 228"/>
                <a:gd name="T11" fmla="*/ 322 h 463"/>
                <a:gd name="T12" fmla="*/ 219 w 228"/>
                <a:gd name="T13" fmla="*/ 292 h 463"/>
                <a:gd name="T14" fmla="*/ 228 w 228"/>
                <a:gd name="T15" fmla="*/ 252 h 463"/>
                <a:gd name="T16" fmla="*/ 225 w 228"/>
                <a:gd name="T17" fmla="*/ 209 h 463"/>
                <a:gd name="T18" fmla="*/ 217 w 228"/>
                <a:gd name="T19" fmla="*/ 190 h 463"/>
                <a:gd name="T20" fmla="*/ 201 w 228"/>
                <a:gd name="T21" fmla="*/ 151 h 463"/>
                <a:gd name="T22" fmla="*/ 188 w 228"/>
                <a:gd name="T23" fmla="*/ 112 h 463"/>
                <a:gd name="T24" fmla="*/ 176 w 228"/>
                <a:gd name="T25" fmla="*/ 73 h 463"/>
                <a:gd name="T26" fmla="*/ 160 w 228"/>
                <a:gd name="T27" fmla="*/ 41 h 463"/>
                <a:gd name="T28" fmla="*/ 148 w 228"/>
                <a:gd name="T29" fmla="*/ 28 h 463"/>
                <a:gd name="T30" fmla="*/ 128 w 228"/>
                <a:gd name="T31" fmla="*/ 9 h 463"/>
                <a:gd name="T32" fmla="*/ 107 w 228"/>
                <a:gd name="T33" fmla="*/ 0 h 463"/>
                <a:gd name="T34" fmla="*/ 86 w 228"/>
                <a:gd name="T35" fmla="*/ 5 h 463"/>
                <a:gd name="T36" fmla="*/ 76 w 228"/>
                <a:gd name="T37" fmla="*/ 11 h 463"/>
                <a:gd name="T38" fmla="*/ 44 w 228"/>
                <a:gd name="T39" fmla="*/ 35 h 463"/>
                <a:gd name="T40" fmla="*/ 28 w 228"/>
                <a:gd name="T41" fmla="*/ 70 h 463"/>
                <a:gd name="T42" fmla="*/ 27 w 228"/>
                <a:gd name="T43" fmla="*/ 112 h 463"/>
                <a:gd name="T44" fmla="*/ 38 w 228"/>
                <a:gd name="T45" fmla="*/ 148 h 463"/>
                <a:gd name="T46" fmla="*/ 48 w 228"/>
                <a:gd name="T47" fmla="*/ 166 h 463"/>
                <a:gd name="T48" fmla="*/ 65 w 228"/>
                <a:gd name="T49" fmla="*/ 204 h 463"/>
                <a:gd name="T50" fmla="*/ 80 w 228"/>
                <a:gd name="T51" fmla="*/ 236 h 463"/>
                <a:gd name="T52" fmla="*/ 88 w 228"/>
                <a:gd name="T53" fmla="*/ 257 h 463"/>
                <a:gd name="T54" fmla="*/ 89 w 228"/>
                <a:gd name="T55" fmla="*/ 260 h 463"/>
                <a:gd name="T56" fmla="*/ 67 w 228"/>
                <a:gd name="T57" fmla="*/ 287 h 463"/>
                <a:gd name="T58" fmla="*/ 46 w 228"/>
                <a:gd name="T59" fmla="*/ 314 h 463"/>
                <a:gd name="T60" fmla="*/ 25 w 228"/>
                <a:gd name="T61" fmla="*/ 345 h 463"/>
                <a:gd name="T62" fmla="*/ 0 w 228"/>
                <a:gd name="T63" fmla="*/ 37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8" h="463">
                  <a:moveTo>
                    <a:pt x="110" y="463"/>
                  </a:moveTo>
                  <a:lnTo>
                    <a:pt x="110" y="463"/>
                  </a:lnTo>
                  <a:lnTo>
                    <a:pt x="121" y="447"/>
                  </a:lnTo>
                  <a:lnTo>
                    <a:pt x="132" y="429"/>
                  </a:lnTo>
                  <a:lnTo>
                    <a:pt x="144" y="410"/>
                  </a:lnTo>
                  <a:lnTo>
                    <a:pt x="155" y="389"/>
                  </a:lnTo>
                  <a:lnTo>
                    <a:pt x="164" y="372"/>
                  </a:lnTo>
                  <a:lnTo>
                    <a:pt x="174" y="354"/>
                  </a:lnTo>
                  <a:lnTo>
                    <a:pt x="184" y="341"/>
                  </a:lnTo>
                  <a:lnTo>
                    <a:pt x="193" y="332"/>
                  </a:lnTo>
                  <a:lnTo>
                    <a:pt x="193" y="332"/>
                  </a:lnTo>
                  <a:lnTo>
                    <a:pt x="203" y="322"/>
                  </a:lnTo>
                  <a:lnTo>
                    <a:pt x="211" y="310"/>
                  </a:lnTo>
                  <a:lnTo>
                    <a:pt x="219" y="292"/>
                  </a:lnTo>
                  <a:lnTo>
                    <a:pt x="225" y="273"/>
                  </a:lnTo>
                  <a:lnTo>
                    <a:pt x="228" y="252"/>
                  </a:lnTo>
                  <a:lnTo>
                    <a:pt x="228" y="230"/>
                  </a:lnTo>
                  <a:lnTo>
                    <a:pt x="225" y="209"/>
                  </a:lnTo>
                  <a:lnTo>
                    <a:pt x="217" y="190"/>
                  </a:lnTo>
                  <a:lnTo>
                    <a:pt x="217" y="190"/>
                  </a:lnTo>
                  <a:lnTo>
                    <a:pt x="208" y="171"/>
                  </a:lnTo>
                  <a:lnTo>
                    <a:pt x="201" y="151"/>
                  </a:lnTo>
                  <a:lnTo>
                    <a:pt x="195" y="132"/>
                  </a:lnTo>
                  <a:lnTo>
                    <a:pt x="188" y="112"/>
                  </a:lnTo>
                  <a:lnTo>
                    <a:pt x="182" y="92"/>
                  </a:lnTo>
                  <a:lnTo>
                    <a:pt x="176" y="73"/>
                  </a:lnTo>
                  <a:lnTo>
                    <a:pt x="169" y="57"/>
                  </a:lnTo>
                  <a:lnTo>
                    <a:pt x="160" y="41"/>
                  </a:lnTo>
                  <a:lnTo>
                    <a:pt x="160" y="41"/>
                  </a:lnTo>
                  <a:lnTo>
                    <a:pt x="148" y="28"/>
                  </a:lnTo>
                  <a:lnTo>
                    <a:pt x="139" y="17"/>
                  </a:lnTo>
                  <a:lnTo>
                    <a:pt x="128" y="9"/>
                  </a:lnTo>
                  <a:lnTo>
                    <a:pt x="118" y="3"/>
                  </a:lnTo>
                  <a:lnTo>
                    <a:pt x="107" y="0"/>
                  </a:lnTo>
                  <a:lnTo>
                    <a:pt x="97" y="0"/>
                  </a:lnTo>
                  <a:lnTo>
                    <a:pt x="86" y="5"/>
                  </a:lnTo>
                  <a:lnTo>
                    <a:pt x="76" y="11"/>
                  </a:lnTo>
                  <a:lnTo>
                    <a:pt x="76" y="11"/>
                  </a:lnTo>
                  <a:lnTo>
                    <a:pt x="59" y="21"/>
                  </a:lnTo>
                  <a:lnTo>
                    <a:pt x="44" y="35"/>
                  </a:lnTo>
                  <a:lnTo>
                    <a:pt x="35" y="52"/>
                  </a:lnTo>
                  <a:lnTo>
                    <a:pt x="28" y="70"/>
                  </a:lnTo>
                  <a:lnTo>
                    <a:pt x="25" y="91"/>
                  </a:lnTo>
                  <a:lnTo>
                    <a:pt x="27" y="112"/>
                  </a:lnTo>
                  <a:lnTo>
                    <a:pt x="30" y="131"/>
                  </a:lnTo>
                  <a:lnTo>
                    <a:pt x="38" y="148"/>
                  </a:lnTo>
                  <a:lnTo>
                    <a:pt x="38" y="148"/>
                  </a:lnTo>
                  <a:lnTo>
                    <a:pt x="48" y="166"/>
                  </a:lnTo>
                  <a:lnTo>
                    <a:pt x="56" y="185"/>
                  </a:lnTo>
                  <a:lnTo>
                    <a:pt x="65" y="204"/>
                  </a:lnTo>
                  <a:lnTo>
                    <a:pt x="73" y="222"/>
                  </a:lnTo>
                  <a:lnTo>
                    <a:pt x="80" y="236"/>
                  </a:lnTo>
                  <a:lnTo>
                    <a:pt x="84" y="249"/>
                  </a:lnTo>
                  <a:lnTo>
                    <a:pt x="88" y="257"/>
                  </a:lnTo>
                  <a:lnTo>
                    <a:pt x="89" y="260"/>
                  </a:lnTo>
                  <a:lnTo>
                    <a:pt x="89" y="260"/>
                  </a:lnTo>
                  <a:lnTo>
                    <a:pt x="78" y="273"/>
                  </a:lnTo>
                  <a:lnTo>
                    <a:pt x="67" y="287"/>
                  </a:lnTo>
                  <a:lnTo>
                    <a:pt x="56" y="300"/>
                  </a:lnTo>
                  <a:lnTo>
                    <a:pt x="46" y="314"/>
                  </a:lnTo>
                  <a:lnTo>
                    <a:pt x="36" y="330"/>
                  </a:lnTo>
                  <a:lnTo>
                    <a:pt x="25" y="345"/>
                  </a:lnTo>
                  <a:lnTo>
                    <a:pt x="12" y="359"/>
                  </a:lnTo>
                  <a:lnTo>
                    <a:pt x="0" y="373"/>
                  </a:lnTo>
                  <a:lnTo>
                    <a:pt x="110" y="463"/>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51" name="Freeform 59"/>
            <p:cNvSpPr>
              <a:spLocks/>
            </p:cNvSpPr>
            <p:nvPr/>
          </p:nvSpPr>
          <p:spPr bwMode="auto">
            <a:xfrm>
              <a:off x="3282" y="3843"/>
              <a:ext cx="148" cy="233"/>
            </a:xfrm>
            <a:custGeom>
              <a:avLst/>
              <a:gdLst>
                <a:gd name="T0" fmla="*/ 19 w 148"/>
                <a:gd name="T1" fmla="*/ 0 h 233"/>
                <a:gd name="T2" fmla="*/ 139 w 148"/>
                <a:gd name="T3" fmla="*/ 196 h 233"/>
                <a:gd name="T4" fmla="*/ 148 w 148"/>
                <a:gd name="T5" fmla="*/ 233 h 233"/>
                <a:gd name="T6" fmla="*/ 118 w 148"/>
                <a:gd name="T7" fmla="*/ 209 h 233"/>
                <a:gd name="T8" fmla="*/ 0 w 148"/>
                <a:gd name="T9" fmla="*/ 13 h 233"/>
                <a:gd name="T10" fmla="*/ 19 w 148"/>
                <a:gd name="T11" fmla="*/ 0 h 233"/>
              </a:gdLst>
              <a:ahLst/>
              <a:cxnLst>
                <a:cxn ang="0">
                  <a:pos x="T0" y="T1"/>
                </a:cxn>
                <a:cxn ang="0">
                  <a:pos x="T2" y="T3"/>
                </a:cxn>
                <a:cxn ang="0">
                  <a:pos x="T4" y="T5"/>
                </a:cxn>
                <a:cxn ang="0">
                  <a:pos x="T6" y="T7"/>
                </a:cxn>
                <a:cxn ang="0">
                  <a:pos x="T8" y="T9"/>
                </a:cxn>
                <a:cxn ang="0">
                  <a:pos x="T10" y="T11"/>
                </a:cxn>
              </a:cxnLst>
              <a:rect l="0" t="0" r="r" b="b"/>
              <a:pathLst>
                <a:path w="148" h="233">
                  <a:moveTo>
                    <a:pt x="19" y="0"/>
                  </a:moveTo>
                  <a:lnTo>
                    <a:pt x="139" y="196"/>
                  </a:lnTo>
                  <a:lnTo>
                    <a:pt x="148" y="233"/>
                  </a:lnTo>
                  <a:lnTo>
                    <a:pt x="118" y="209"/>
                  </a:lnTo>
                  <a:lnTo>
                    <a:pt x="0" y="13"/>
                  </a:lnTo>
                  <a:lnTo>
                    <a:pt x="19" y="0"/>
                  </a:lnTo>
                  <a:close/>
                </a:path>
              </a:pathLst>
            </a:custGeom>
            <a:solidFill>
              <a:srgbClr val="9900B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52" name="Freeform 60"/>
            <p:cNvSpPr>
              <a:spLocks/>
            </p:cNvSpPr>
            <p:nvPr/>
          </p:nvSpPr>
          <p:spPr bwMode="auto">
            <a:xfrm>
              <a:off x="3282" y="3843"/>
              <a:ext cx="148" cy="233"/>
            </a:xfrm>
            <a:custGeom>
              <a:avLst/>
              <a:gdLst>
                <a:gd name="T0" fmla="*/ 19 w 148"/>
                <a:gd name="T1" fmla="*/ 0 h 233"/>
                <a:gd name="T2" fmla="*/ 139 w 148"/>
                <a:gd name="T3" fmla="*/ 196 h 233"/>
                <a:gd name="T4" fmla="*/ 148 w 148"/>
                <a:gd name="T5" fmla="*/ 233 h 233"/>
                <a:gd name="T6" fmla="*/ 118 w 148"/>
                <a:gd name="T7" fmla="*/ 209 h 233"/>
                <a:gd name="T8" fmla="*/ 0 w 148"/>
                <a:gd name="T9" fmla="*/ 13 h 233"/>
                <a:gd name="T10" fmla="*/ 19 w 148"/>
                <a:gd name="T11" fmla="*/ 0 h 233"/>
              </a:gdLst>
              <a:ahLst/>
              <a:cxnLst>
                <a:cxn ang="0">
                  <a:pos x="T0" y="T1"/>
                </a:cxn>
                <a:cxn ang="0">
                  <a:pos x="T2" y="T3"/>
                </a:cxn>
                <a:cxn ang="0">
                  <a:pos x="T4" y="T5"/>
                </a:cxn>
                <a:cxn ang="0">
                  <a:pos x="T6" y="T7"/>
                </a:cxn>
                <a:cxn ang="0">
                  <a:pos x="T8" y="T9"/>
                </a:cxn>
                <a:cxn ang="0">
                  <a:pos x="T10" y="T11"/>
                </a:cxn>
              </a:cxnLst>
              <a:rect l="0" t="0" r="r" b="b"/>
              <a:pathLst>
                <a:path w="148" h="233">
                  <a:moveTo>
                    <a:pt x="19" y="0"/>
                  </a:moveTo>
                  <a:lnTo>
                    <a:pt x="139" y="196"/>
                  </a:lnTo>
                  <a:lnTo>
                    <a:pt x="148" y="233"/>
                  </a:lnTo>
                  <a:lnTo>
                    <a:pt x="118" y="209"/>
                  </a:lnTo>
                  <a:lnTo>
                    <a:pt x="0" y="13"/>
                  </a:lnTo>
                  <a:lnTo>
                    <a:pt x="19" y="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6653" name="Freeform 61"/>
            <p:cNvSpPr>
              <a:spLocks/>
            </p:cNvSpPr>
            <p:nvPr/>
          </p:nvSpPr>
          <p:spPr bwMode="auto">
            <a:xfrm>
              <a:off x="3285" y="3849"/>
              <a:ext cx="179" cy="174"/>
            </a:xfrm>
            <a:custGeom>
              <a:avLst/>
              <a:gdLst>
                <a:gd name="T0" fmla="*/ 69 w 179"/>
                <a:gd name="T1" fmla="*/ 0 h 174"/>
                <a:gd name="T2" fmla="*/ 53 w 179"/>
                <a:gd name="T3" fmla="*/ 16 h 174"/>
                <a:gd name="T4" fmla="*/ 37 w 179"/>
                <a:gd name="T5" fmla="*/ 34 h 174"/>
                <a:gd name="T6" fmla="*/ 22 w 179"/>
                <a:gd name="T7" fmla="*/ 55 h 174"/>
                <a:gd name="T8" fmla="*/ 9 w 179"/>
                <a:gd name="T9" fmla="*/ 75 h 174"/>
                <a:gd name="T10" fmla="*/ 1 w 179"/>
                <a:gd name="T11" fmla="*/ 98 h 174"/>
                <a:gd name="T12" fmla="*/ 0 w 179"/>
                <a:gd name="T13" fmla="*/ 120 h 174"/>
                <a:gd name="T14" fmla="*/ 8 w 179"/>
                <a:gd name="T15" fmla="*/ 141 h 174"/>
                <a:gd name="T16" fmla="*/ 24 w 179"/>
                <a:gd name="T17" fmla="*/ 162 h 174"/>
                <a:gd name="T18" fmla="*/ 45 w 179"/>
                <a:gd name="T19" fmla="*/ 173 h 174"/>
                <a:gd name="T20" fmla="*/ 65 w 179"/>
                <a:gd name="T21" fmla="*/ 174 h 174"/>
                <a:gd name="T22" fmla="*/ 88 w 179"/>
                <a:gd name="T23" fmla="*/ 170 h 174"/>
                <a:gd name="T24" fmla="*/ 110 w 179"/>
                <a:gd name="T25" fmla="*/ 157 h 174"/>
                <a:gd name="T26" fmla="*/ 131 w 179"/>
                <a:gd name="T27" fmla="*/ 141 h 174"/>
                <a:gd name="T28" fmla="*/ 149 w 179"/>
                <a:gd name="T29" fmla="*/ 123 h 174"/>
                <a:gd name="T30" fmla="*/ 166 w 179"/>
                <a:gd name="T31" fmla="*/ 106 h 174"/>
                <a:gd name="T32" fmla="*/ 179 w 179"/>
                <a:gd name="T33" fmla="*/ 90 h 174"/>
                <a:gd name="T34" fmla="*/ 69 w 179"/>
                <a:gd name="T3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74">
                  <a:moveTo>
                    <a:pt x="69" y="0"/>
                  </a:moveTo>
                  <a:lnTo>
                    <a:pt x="53" y="16"/>
                  </a:lnTo>
                  <a:lnTo>
                    <a:pt x="37" y="34"/>
                  </a:lnTo>
                  <a:lnTo>
                    <a:pt x="22" y="55"/>
                  </a:lnTo>
                  <a:lnTo>
                    <a:pt x="9" y="75"/>
                  </a:lnTo>
                  <a:lnTo>
                    <a:pt x="1" y="98"/>
                  </a:lnTo>
                  <a:lnTo>
                    <a:pt x="0" y="120"/>
                  </a:lnTo>
                  <a:lnTo>
                    <a:pt x="8" y="141"/>
                  </a:lnTo>
                  <a:lnTo>
                    <a:pt x="24" y="162"/>
                  </a:lnTo>
                  <a:lnTo>
                    <a:pt x="45" y="173"/>
                  </a:lnTo>
                  <a:lnTo>
                    <a:pt x="65" y="174"/>
                  </a:lnTo>
                  <a:lnTo>
                    <a:pt x="88" y="170"/>
                  </a:lnTo>
                  <a:lnTo>
                    <a:pt x="110" y="157"/>
                  </a:lnTo>
                  <a:lnTo>
                    <a:pt x="131" y="141"/>
                  </a:lnTo>
                  <a:lnTo>
                    <a:pt x="149" y="123"/>
                  </a:lnTo>
                  <a:lnTo>
                    <a:pt x="166" y="106"/>
                  </a:lnTo>
                  <a:lnTo>
                    <a:pt x="179" y="90"/>
                  </a:lnTo>
                  <a:lnTo>
                    <a:pt x="69" y="0"/>
                  </a:lnTo>
                  <a:close/>
                </a:path>
              </a:pathLst>
            </a:custGeom>
            <a:solidFill>
              <a:srgbClr val="E8D8C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654" name="Freeform 62"/>
            <p:cNvSpPr>
              <a:spLocks/>
            </p:cNvSpPr>
            <p:nvPr/>
          </p:nvSpPr>
          <p:spPr bwMode="auto">
            <a:xfrm>
              <a:off x="3285" y="3849"/>
              <a:ext cx="179" cy="174"/>
            </a:xfrm>
            <a:custGeom>
              <a:avLst/>
              <a:gdLst>
                <a:gd name="T0" fmla="*/ 69 w 179"/>
                <a:gd name="T1" fmla="*/ 0 h 174"/>
                <a:gd name="T2" fmla="*/ 69 w 179"/>
                <a:gd name="T3" fmla="*/ 0 h 174"/>
                <a:gd name="T4" fmla="*/ 53 w 179"/>
                <a:gd name="T5" fmla="*/ 16 h 174"/>
                <a:gd name="T6" fmla="*/ 37 w 179"/>
                <a:gd name="T7" fmla="*/ 34 h 174"/>
                <a:gd name="T8" fmla="*/ 22 w 179"/>
                <a:gd name="T9" fmla="*/ 55 h 174"/>
                <a:gd name="T10" fmla="*/ 9 w 179"/>
                <a:gd name="T11" fmla="*/ 75 h 174"/>
                <a:gd name="T12" fmla="*/ 1 w 179"/>
                <a:gd name="T13" fmla="*/ 98 h 174"/>
                <a:gd name="T14" fmla="*/ 0 w 179"/>
                <a:gd name="T15" fmla="*/ 120 h 174"/>
                <a:gd name="T16" fmla="*/ 8 w 179"/>
                <a:gd name="T17" fmla="*/ 141 h 174"/>
                <a:gd name="T18" fmla="*/ 24 w 179"/>
                <a:gd name="T19" fmla="*/ 162 h 174"/>
                <a:gd name="T20" fmla="*/ 24 w 179"/>
                <a:gd name="T21" fmla="*/ 162 h 174"/>
                <a:gd name="T22" fmla="*/ 45 w 179"/>
                <a:gd name="T23" fmla="*/ 173 h 174"/>
                <a:gd name="T24" fmla="*/ 65 w 179"/>
                <a:gd name="T25" fmla="*/ 174 h 174"/>
                <a:gd name="T26" fmla="*/ 88 w 179"/>
                <a:gd name="T27" fmla="*/ 170 h 174"/>
                <a:gd name="T28" fmla="*/ 110 w 179"/>
                <a:gd name="T29" fmla="*/ 157 h 174"/>
                <a:gd name="T30" fmla="*/ 131 w 179"/>
                <a:gd name="T31" fmla="*/ 141 h 174"/>
                <a:gd name="T32" fmla="*/ 149 w 179"/>
                <a:gd name="T33" fmla="*/ 123 h 174"/>
                <a:gd name="T34" fmla="*/ 166 w 179"/>
                <a:gd name="T35" fmla="*/ 106 h 174"/>
                <a:gd name="T36" fmla="*/ 179 w 179"/>
                <a:gd name="T37" fmla="*/ 90 h 174"/>
                <a:gd name="T38" fmla="*/ 69 w 179"/>
                <a:gd name="T3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9" h="174">
                  <a:moveTo>
                    <a:pt x="69" y="0"/>
                  </a:moveTo>
                  <a:lnTo>
                    <a:pt x="69" y="0"/>
                  </a:lnTo>
                  <a:lnTo>
                    <a:pt x="53" y="16"/>
                  </a:lnTo>
                  <a:lnTo>
                    <a:pt x="37" y="34"/>
                  </a:lnTo>
                  <a:lnTo>
                    <a:pt x="22" y="55"/>
                  </a:lnTo>
                  <a:lnTo>
                    <a:pt x="9" y="75"/>
                  </a:lnTo>
                  <a:lnTo>
                    <a:pt x="1" y="98"/>
                  </a:lnTo>
                  <a:lnTo>
                    <a:pt x="0" y="120"/>
                  </a:lnTo>
                  <a:lnTo>
                    <a:pt x="8" y="141"/>
                  </a:lnTo>
                  <a:lnTo>
                    <a:pt x="24" y="162"/>
                  </a:lnTo>
                  <a:lnTo>
                    <a:pt x="24" y="162"/>
                  </a:lnTo>
                  <a:lnTo>
                    <a:pt x="45" y="173"/>
                  </a:lnTo>
                  <a:lnTo>
                    <a:pt x="65" y="174"/>
                  </a:lnTo>
                  <a:lnTo>
                    <a:pt x="88" y="170"/>
                  </a:lnTo>
                  <a:lnTo>
                    <a:pt x="110" y="157"/>
                  </a:lnTo>
                  <a:lnTo>
                    <a:pt x="131" y="141"/>
                  </a:lnTo>
                  <a:lnTo>
                    <a:pt x="149" y="123"/>
                  </a:lnTo>
                  <a:lnTo>
                    <a:pt x="166" y="106"/>
                  </a:lnTo>
                  <a:lnTo>
                    <a:pt x="179" y="90"/>
                  </a:lnTo>
                  <a:lnTo>
                    <a:pt x="69" y="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2" name="Slide Number Placeholder 1"/>
          <p:cNvSpPr>
            <a:spLocks noGrp="1"/>
          </p:cNvSpPr>
          <p:nvPr>
            <p:ph type="sldNum" sz="quarter" idx="11"/>
          </p:nvPr>
        </p:nvSpPr>
        <p:spPr/>
        <p:txBody>
          <a:bodyPr/>
          <a:lstStyle/>
          <a:p>
            <a:fld id="{0D9FEA09-1127-43E7-AF6D-315D278920A9}" type="slidenum">
              <a:rPr lang="en-US" smtClean="0"/>
              <a:pPr/>
              <a:t>12</a:t>
            </a:fld>
            <a:endParaRPr lang="en-US"/>
          </a:p>
        </p:txBody>
      </p:sp>
    </p:spTree>
    <p:extLst>
      <p:ext uri="{BB962C8B-B14F-4D97-AF65-F5344CB8AC3E}">
        <p14:creationId xmlns:p14="http://schemas.microsoft.com/office/powerpoint/2010/main" xmlns="" val="8003051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68642" name="AutoShape 2"/>
          <p:cNvCxnSpPr>
            <a:cxnSpLocks noChangeShapeType="1"/>
            <a:stCxn id="368644" idx="2"/>
            <a:endCxn id="368646" idx="0"/>
          </p:cNvCxnSpPr>
          <p:nvPr/>
        </p:nvCxnSpPr>
        <p:spPr bwMode="auto">
          <a:xfrm>
            <a:off x="2705100" y="2895600"/>
            <a:ext cx="0" cy="1828800"/>
          </a:xfrm>
          <a:prstGeom prst="straightConnector1">
            <a:avLst/>
          </a:prstGeom>
          <a:noFill/>
          <a:ln w="5715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68643" name="Rectangle 3"/>
          <p:cNvSpPr>
            <a:spLocks noGrp="1" noChangeArrowheads="1"/>
          </p:cNvSpPr>
          <p:nvPr>
            <p:ph type="title"/>
          </p:nvPr>
        </p:nvSpPr>
        <p:spPr>
          <a:xfrm>
            <a:off x="457200" y="152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Vertical Integration- Advantages</a:t>
            </a:r>
          </a:p>
        </p:txBody>
      </p:sp>
      <p:sp>
        <p:nvSpPr>
          <p:cNvPr id="368644" name="Rectangle 4"/>
          <p:cNvSpPr>
            <a:spLocks noChangeArrowheads="1"/>
          </p:cNvSpPr>
          <p:nvPr/>
        </p:nvSpPr>
        <p:spPr bwMode="auto">
          <a:xfrm>
            <a:off x="1143000" y="1752600"/>
            <a:ext cx="3124200" cy="1143000"/>
          </a:xfrm>
          <a:prstGeom prst="rect">
            <a:avLst/>
          </a:prstGeom>
          <a:solidFill>
            <a:srgbClr val="EBF7FF"/>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a:r>
              <a:rPr lang="en-US" sz="2400" b="1">
                <a:solidFill>
                  <a:schemeClr val="tx2"/>
                </a:solidFill>
              </a:rPr>
              <a:t>Smoother flow of parts and materials</a:t>
            </a:r>
          </a:p>
        </p:txBody>
      </p:sp>
      <p:sp>
        <p:nvSpPr>
          <p:cNvPr id="368645" name="Rectangle 5"/>
          <p:cNvSpPr>
            <a:spLocks noChangeArrowheads="1"/>
          </p:cNvSpPr>
          <p:nvPr/>
        </p:nvSpPr>
        <p:spPr bwMode="auto">
          <a:xfrm>
            <a:off x="1143000" y="3276600"/>
            <a:ext cx="3124200" cy="1143000"/>
          </a:xfrm>
          <a:prstGeom prst="rect">
            <a:avLst/>
          </a:prstGeom>
          <a:solidFill>
            <a:srgbClr val="EBF7FF"/>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a:r>
              <a:rPr lang="en-US" sz="2400" b="1">
                <a:solidFill>
                  <a:schemeClr val="tx2"/>
                </a:solidFill>
              </a:rPr>
              <a:t>Better quality control</a:t>
            </a:r>
          </a:p>
        </p:txBody>
      </p:sp>
      <p:sp>
        <p:nvSpPr>
          <p:cNvPr id="368646" name="Rectangle 6"/>
          <p:cNvSpPr>
            <a:spLocks noChangeArrowheads="1"/>
          </p:cNvSpPr>
          <p:nvPr/>
        </p:nvSpPr>
        <p:spPr bwMode="auto">
          <a:xfrm>
            <a:off x="1143000" y="4724400"/>
            <a:ext cx="3124200" cy="1143000"/>
          </a:xfrm>
          <a:prstGeom prst="rect">
            <a:avLst/>
          </a:prstGeom>
          <a:solidFill>
            <a:srgbClr val="EBF7FF"/>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a:r>
              <a:rPr lang="en-US" sz="2400" b="1">
                <a:solidFill>
                  <a:schemeClr val="tx2"/>
                </a:solidFill>
              </a:rPr>
              <a:t>Realize profits</a:t>
            </a:r>
          </a:p>
        </p:txBody>
      </p:sp>
      <p:pic>
        <p:nvPicPr>
          <p:cNvPr id="368647"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410200" y="2438400"/>
            <a:ext cx="2590800" cy="2725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Slide Number Placeholder 1"/>
          <p:cNvSpPr>
            <a:spLocks noGrp="1"/>
          </p:cNvSpPr>
          <p:nvPr>
            <p:ph type="sldNum" sz="quarter" idx="11"/>
          </p:nvPr>
        </p:nvSpPr>
        <p:spPr/>
        <p:txBody>
          <a:bodyPr/>
          <a:lstStyle/>
          <a:p>
            <a:fld id="{0D9FEA09-1127-43E7-AF6D-315D278920A9}" type="slidenum">
              <a:rPr lang="en-US" smtClean="0"/>
              <a:pPr/>
              <a:t>13</a:t>
            </a:fld>
            <a:endParaRPr lang="en-US"/>
          </a:p>
        </p:txBody>
      </p:sp>
    </p:spTree>
    <p:extLst>
      <p:ext uri="{BB962C8B-B14F-4D97-AF65-F5344CB8AC3E}">
        <p14:creationId xmlns:p14="http://schemas.microsoft.com/office/powerpoint/2010/main" xmlns="" val="21030057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Vertical Integration- Disadvantage</a:t>
            </a:r>
          </a:p>
        </p:txBody>
      </p:sp>
      <p:sp>
        <p:nvSpPr>
          <p:cNvPr id="370692" name="Text Box 4"/>
          <p:cNvSpPr txBox="1">
            <a:spLocks noChangeArrowheads="1"/>
          </p:cNvSpPr>
          <p:nvPr/>
        </p:nvSpPr>
        <p:spPr bwMode="auto">
          <a:xfrm>
            <a:off x="2209800" y="1981200"/>
            <a:ext cx="4419600" cy="4000500"/>
          </a:xfrm>
          <a:prstGeom prst="rect">
            <a:avLst/>
          </a:prstGeom>
          <a:solidFill>
            <a:srgbClr val="FFFF99"/>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3200" b="1" dirty="0">
                <a:solidFill>
                  <a:schemeClr val="tx2"/>
                </a:solidFill>
                <a:latin typeface="+mn-lt"/>
              </a:rPr>
              <a:t>Companies may fail to take advantage of suppliers who can create </a:t>
            </a:r>
            <a:r>
              <a:rPr lang="en-US" sz="3200" b="1" dirty="0">
                <a:solidFill>
                  <a:schemeClr val="accent2"/>
                </a:solidFill>
                <a:latin typeface="+mn-lt"/>
              </a:rPr>
              <a:t>economies of scale advantage</a:t>
            </a:r>
            <a:r>
              <a:rPr lang="en-US" sz="3200" b="1" dirty="0">
                <a:solidFill>
                  <a:schemeClr val="tx2"/>
                </a:solidFill>
                <a:latin typeface="+mn-lt"/>
              </a:rPr>
              <a:t> by pooling demand from numerous companies. </a:t>
            </a:r>
          </a:p>
        </p:txBody>
      </p:sp>
      <p:sp>
        <p:nvSpPr>
          <p:cNvPr id="2" name="Slide Number Placeholder 1"/>
          <p:cNvSpPr>
            <a:spLocks noGrp="1"/>
          </p:cNvSpPr>
          <p:nvPr>
            <p:ph type="sldNum" sz="quarter" idx="11"/>
          </p:nvPr>
        </p:nvSpPr>
        <p:spPr/>
        <p:txBody>
          <a:bodyPr/>
          <a:lstStyle/>
          <a:p>
            <a:fld id="{0D9FEA09-1127-43E7-AF6D-315D278920A9}" type="slidenum">
              <a:rPr lang="en-US" smtClean="0"/>
              <a:pPr/>
              <a:t>14</a:t>
            </a:fld>
            <a:endParaRPr lang="en-US"/>
          </a:p>
        </p:txBody>
      </p:sp>
    </p:spTree>
    <p:extLst>
      <p:ext uri="{BB962C8B-B14F-4D97-AF65-F5344CB8AC3E}">
        <p14:creationId xmlns:p14="http://schemas.microsoft.com/office/powerpoint/2010/main" xmlns="" val="42935149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a:xfrm>
            <a:off x="457200" y="228600"/>
            <a:ext cx="8229600" cy="8382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The Make or Buy Decision: An Example</a:t>
            </a:r>
          </a:p>
        </p:txBody>
      </p:sp>
      <p:sp>
        <p:nvSpPr>
          <p:cNvPr id="372739" name="Rectangle 3"/>
          <p:cNvSpPr>
            <a:spLocks noGrp="1" noChangeArrowheads="1"/>
          </p:cNvSpPr>
          <p:nvPr>
            <p:ph type="body" idx="1"/>
          </p:nvPr>
        </p:nvSpPr>
        <p:spPr>
          <a:xfrm>
            <a:off x="685800" y="1447800"/>
            <a:ext cx="8229600" cy="1752600"/>
          </a:xfrm>
          <a:noFill/>
          <a:ln/>
          <a:extLst>
            <a:ext uri="{91240B29-F687-4F45-9708-019B960494DF}">
              <a14:hiddenLine xmlns:a14="http://schemas.microsoft.com/office/drawing/2010/main" xmlns="" w="12699">
                <a:solidFill>
                  <a:schemeClr val="tx1"/>
                </a:solidFill>
                <a:miter lim="800000"/>
                <a:headEnd/>
                <a:tailEnd/>
              </a14:hiddenLine>
            </a:ext>
          </a:extLst>
        </p:spPr>
        <p:txBody>
          <a:bodyPr lIns="90488" tIns="44450" rIns="90488" bIns="44450"/>
          <a:lstStyle/>
          <a:p>
            <a:r>
              <a:rPr lang="en-US" sz="2800"/>
              <a:t>Essex Company manufactures part 4A that is used in one of its products.</a:t>
            </a:r>
          </a:p>
          <a:p>
            <a:r>
              <a:rPr lang="en-US" sz="2800"/>
              <a:t>The unit product cost of this part is:</a:t>
            </a:r>
          </a:p>
        </p:txBody>
      </p:sp>
      <p:graphicFrame>
        <p:nvGraphicFramePr>
          <p:cNvPr id="372740" name="Object 4"/>
          <p:cNvGraphicFramePr>
            <a:graphicFrameLocks/>
          </p:cNvGraphicFramePr>
          <p:nvPr/>
        </p:nvGraphicFramePr>
        <p:xfrm>
          <a:off x="1295400" y="3124200"/>
          <a:ext cx="6653213" cy="3276600"/>
        </p:xfrm>
        <a:graphic>
          <a:graphicData uri="http://schemas.openxmlformats.org/presentationml/2006/ole">
            <p:oleObj spid="_x0000_s100360" name="Worksheet" r:id="rId4" imgW="2771640" imgH="1465560" progId="Excel.Sheet.8">
              <p:embed/>
            </p:oleObj>
          </a:graphicData>
        </a:graphic>
      </p:graphicFrame>
      <p:sp>
        <p:nvSpPr>
          <p:cNvPr id="2" name="Slide Number Placeholder 1"/>
          <p:cNvSpPr>
            <a:spLocks noGrp="1"/>
          </p:cNvSpPr>
          <p:nvPr>
            <p:ph type="sldNum" sz="quarter" idx="11"/>
          </p:nvPr>
        </p:nvSpPr>
        <p:spPr/>
        <p:txBody>
          <a:bodyPr/>
          <a:lstStyle/>
          <a:p>
            <a:fld id="{0D9FEA09-1127-43E7-AF6D-315D278920A9}" type="slidenum">
              <a:rPr lang="en-US" smtClean="0"/>
              <a:pPr/>
              <a:t>15</a:t>
            </a:fld>
            <a:endParaRPr lang="en-US"/>
          </a:p>
        </p:txBody>
      </p:sp>
    </p:spTree>
    <p:extLst>
      <p:ext uri="{BB962C8B-B14F-4D97-AF65-F5344CB8AC3E}">
        <p14:creationId xmlns:p14="http://schemas.microsoft.com/office/powerpoint/2010/main" xmlns="" val="40985577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4786" name="Rectangle 2"/>
          <p:cNvSpPr>
            <a:spLocks noGrp="1" noChangeArrowheads="1"/>
          </p:cNvSpPr>
          <p:nvPr>
            <p:ph type="title"/>
          </p:nvPr>
        </p:nvSpPr>
        <p:spPr>
          <a:xfrm>
            <a:off x="457200" y="381000"/>
            <a:ext cx="8229600" cy="8572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The Make or Buy Decision</a:t>
            </a:r>
          </a:p>
        </p:txBody>
      </p:sp>
      <p:sp>
        <p:nvSpPr>
          <p:cNvPr id="374787" name="Rectangle 3"/>
          <p:cNvSpPr>
            <a:spLocks noGrp="1" noChangeArrowheads="1"/>
          </p:cNvSpPr>
          <p:nvPr>
            <p:ph type="body" idx="1"/>
          </p:nvPr>
        </p:nvSpPr>
        <p:spPr>
          <a:xfrm>
            <a:off x="457200" y="1295400"/>
            <a:ext cx="8229600" cy="5029200"/>
          </a:xfrm>
          <a:solidFill>
            <a:srgbClr val="FFFF99"/>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r>
              <a:rPr lang="en-US" sz="2600">
                <a:solidFill>
                  <a:srgbClr val="000000"/>
                </a:solidFill>
              </a:rPr>
              <a:t>The special equipment used to manufacture part 4A has no resale value.</a:t>
            </a:r>
          </a:p>
          <a:p>
            <a:r>
              <a:rPr lang="en-US" sz="2600">
                <a:solidFill>
                  <a:srgbClr val="000000"/>
                </a:solidFill>
              </a:rPr>
              <a:t>The total amount of general factory overhead, which is allocated on the basis of direct labor hours, would be unaffected by this decision.</a:t>
            </a:r>
          </a:p>
          <a:p>
            <a:r>
              <a:rPr lang="en-US" sz="2600">
                <a:solidFill>
                  <a:srgbClr val="000000"/>
                </a:solidFill>
              </a:rPr>
              <a:t>The $30 unit product cost is based on 20,000 parts produced each year.</a:t>
            </a:r>
          </a:p>
          <a:p>
            <a:r>
              <a:rPr lang="en-US" sz="2600">
                <a:solidFill>
                  <a:srgbClr val="000000"/>
                </a:solidFill>
              </a:rPr>
              <a:t>An outside supplier has offered to provide the 20,000 parts at a cost of $25 per part.</a:t>
            </a:r>
            <a:br>
              <a:rPr lang="en-US" sz="2600">
                <a:solidFill>
                  <a:srgbClr val="000000"/>
                </a:solidFill>
              </a:rPr>
            </a:br>
            <a:endParaRPr lang="en-US" sz="2600">
              <a:solidFill>
                <a:srgbClr val="000000"/>
              </a:solidFill>
            </a:endParaRPr>
          </a:p>
          <a:p>
            <a:pPr algn="ctr">
              <a:buFont typeface="Times" panose="02020603050405020304" pitchFamily="18" charset="0"/>
              <a:buNone/>
            </a:pPr>
            <a:r>
              <a:rPr lang="en-US" sz="2600">
                <a:solidFill>
                  <a:srgbClr val="000000"/>
                </a:solidFill>
              </a:rPr>
              <a:t>    </a:t>
            </a:r>
            <a:r>
              <a:rPr lang="en-US" sz="2800">
                <a:solidFill>
                  <a:srgbClr val="0000CC"/>
                </a:solidFill>
                <a:effectLst>
                  <a:outerShdw blurRad="38100" dist="38100" dir="2700000" algn="tl">
                    <a:srgbClr val="000000"/>
                  </a:outerShdw>
                </a:effectLst>
              </a:rPr>
              <a:t>Should we accept the supplier’s offer?</a:t>
            </a:r>
          </a:p>
          <a:p>
            <a:pPr algn="ctr">
              <a:buFont typeface="Times" panose="02020603050405020304" pitchFamily="18" charset="0"/>
              <a:buNone/>
            </a:pPr>
            <a:endParaRPr lang="en-US" sz="2800">
              <a:solidFill>
                <a:srgbClr val="0000CC"/>
              </a:solidFill>
              <a:effectLst>
                <a:outerShdw blurRad="38100" dist="38100" dir="2700000" algn="tl">
                  <a:srgbClr val="000000"/>
                </a:outerShdw>
              </a:effectLst>
            </a:endParaRPr>
          </a:p>
        </p:txBody>
      </p:sp>
      <p:sp>
        <p:nvSpPr>
          <p:cNvPr id="2" name="Slide Number Placeholder 1"/>
          <p:cNvSpPr>
            <a:spLocks noGrp="1"/>
          </p:cNvSpPr>
          <p:nvPr>
            <p:ph type="sldNum" sz="quarter" idx="11"/>
          </p:nvPr>
        </p:nvSpPr>
        <p:spPr/>
        <p:txBody>
          <a:bodyPr/>
          <a:lstStyle/>
          <a:p>
            <a:fld id="{0D9FEA09-1127-43E7-AF6D-315D278920A9}" type="slidenum">
              <a:rPr lang="en-US" smtClean="0"/>
              <a:pPr/>
              <a:t>16</a:t>
            </a:fld>
            <a:endParaRPr lang="en-US"/>
          </a:p>
        </p:txBody>
      </p:sp>
    </p:spTree>
    <p:extLst>
      <p:ext uri="{BB962C8B-B14F-4D97-AF65-F5344CB8AC3E}">
        <p14:creationId xmlns:p14="http://schemas.microsoft.com/office/powerpoint/2010/main" xmlns="" val="33560747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76834" name="Object 2"/>
          <p:cNvGraphicFramePr>
            <a:graphicFrameLocks/>
          </p:cNvGraphicFramePr>
          <p:nvPr/>
        </p:nvGraphicFramePr>
        <p:xfrm>
          <a:off x="228600" y="1295400"/>
          <a:ext cx="8743950" cy="4167188"/>
        </p:xfrm>
        <a:graphic>
          <a:graphicData uri="http://schemas.openxmlformats.org/presentationml/2006/ole">
            <p:oleObj spid="_x0000_s101384" name="Worksheet" r:id="rId4" imgW="4563720" imgH="2088360" progId="Excel.Sheet.8">
              <p:embed/>
            </p:oleObj>
          </a:graphicData>
        </a:graphic>
      </p:graphicFrame>
      <p:sp>
        <p:nvSpPr>
          <p:cNvPr id="376835" name="Rectangle 3"/>
          <p:cNvSpPr>
            <a:spLocks noGrp="1" noChangeArrowheads="1"/>
          </p:cNvSpPr>
          <p:nvPr>
            <p:ph type="title"/>
          </p:nvPr>
        </p:nvSpPr>
        <p:spPr>
          <a:xfrm>
            <a:off x="457200" y="304800"/>
            <a:ext cx="8305800" cy="9144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The Make or Buy Decision</a:t>
            </a:r>
          </a:p>
        </p:txBody>
      </p:sp>
      <p:sp>
        <p:nvSpPr>
          <p:cNvPr id="376836" name="Line 4"/>
          <p:cNvSpPr>
            <a:spLocks noChangeShapeType="1"/>
          </p:cNvSpPr>
          <p:nvPr/>
        </p:nvSpPr>
        <p:spPr bwMode="auto">
          <a:xfrm flipV="1">
            <a:off x="4202113" y="3200400"/>
            <a:ext cx="1587500" cy="2527300"/>
          </a:xfrm>
          <a:prstGeom prst="line">
            <a:avLst/>
          </a:prstGeom>
          <a:noFill/>
          <a:ln w="38100">
            <a:solidFill>
              <a:srgbClr val="FC0128"/>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376837" name="Rectangle 5"/>
          <p:cNvSpPr>
            <a:spLocks noChangeArrowheads="1"/>
          </p:cNvSpPr>
          <p:nvPr/>
        </p:nvSpPr>
        <p:spPr bwMode="auto">
          <a:xfrm>
            <a:off x="1631950" y="5672138"/>
            <a:ext cx="4870450" cy="466725"/>
          </a:xfrm>
          <a:prstGeom prst="rect">
            <a:avLst/>
          </a:prstGeom>
          <a:solidFill>
            <a:srgbClr val="FFFFFF"/>
          </a:solidFill>
          <a:ln w="12700">
            <a:solidFill>
              <a:srgbClr val="000000"/>
            </a:solidFill>
            <a:miter lim="800000"/>
            <a:headEnd/>
            <a:tailEnd/>
          </a:ln>
          <a:effectLst>
            <a:outerShdw dist="35921" dir="2700000" algn="ctr" rotWithShape="0">
              <a:srgbClr val="000000"/>
            </a:outerShdw>
          </a:effectLst>
        </p:spPr>
        <p:txBody>
          <a:bodyPr wrap="none" lIns="90488" tIns="44450" rIns="90488" bIns="44450">
            <a:spAutoFit/>
          </a:bodyPr>
          <a:lstStyle/>
          <a:p>
            <a:r>
              <a:rPr lang="en-US" sz="2400">
                <a:solidFill>
                  <a:srgbClr val="0000FF"/>
                </a:solidFill>
                <a:effectLst>
                  <a:outerShdw blurRad="38100" dist="38100" dir="2700000" algn="tl">
                    <a:srgbClr val="C0C0C0"/>
                  </a:outerShdw>
                </a:effectLst>
              </a:rPr>
              <a:t>20,000  ×  $9 per unit  =  $180,000</a:t>
            </a:r>
          </a:p>
        </p:txBody>
      </p:sp>
      <p:sp>
        <p:nvSpPr>
          <p:cNvPr id="2" name="Slide Number Placeholder 1"/>
          <p:cNvSpPr>
            <a:spLocks noGrp="1"/>
          </p:cNvSpPr>
          <p:nvPr>
            <p:ph type="sldNum" sz="quarter" idx="11"/>
          </p:nvPr>
        </p:nvSpPr>
        <p:spPr/>
        <p:txBody>
          <a:bodyPr/>
          <a:lstStyle/>
          <a:p>
            <a:fld id="{9EADD2B0-BD8F-425E-B2E2-D73504545739}" type="slidenum">
              <a:rPr lang="en-US" smtClean="0"/>
              <a:pPr/>
              <a:t>17</a:t>
            </a:fld>
            <a:endParaRPr lang="en-US"/>
          </a:p>
        </p:txBody>
      </p:sp>
    </p:spTree>
    <p:extLst>
      <p:ext uri="{BB962C8B-B14F-4D97-AF65-F5344CB8AC3E}">
        <p14:creationId xmlns:p14="http://schemas.microsoft.com/office/powerpoint/2010/main" xmlns="" val="32669556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78882" name="Object 2"/>
          <p:cNvGraphicFramePr>
            <a:graphicFrameLocks/>
          </p:cNvGraphicFramePr>
          <p:nvPr/>
        </p:nvGraphicFramePr>
        <p:xfrm>
          <a:off x="228600" y="1295400"/>
          <a:ext cx="8743950" cy="4167188"/>
        </p:xfrm>
        <a:graphic>
          <a:graphicData uri="http://schemas.openxmlformats.org/presentationml/2006/ole">
            <p:oleObj spid="_x0000_s102408" name="Worksheet" r:id="rId4" imgW="4563720" imgH="2088360" progId="Excel.Sheet.8">
              <p:embed/>
            </p:oleObj>
          </a:graphicData>
        </a:graphic>
      </p:graphicFrame>
      <p:sp>
        <p:nvSpPr>
          <p:cNvPr id="378883" name="Rectangle 3"/>
          <p:cNvSpPr>
            <a:spLocks noGrp="1" noChangeArrowheads="1"/>
          </p:cNvSpPr>
          <p:nvPr>
            <p:ph type="title"/>
          </p:nvPr>
        </p:nvSpPr>
        <p:spPr>
          <a:xfrm>
            <a:off x="457200" y="381000"/>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The Make or Buy Decision</a:t>
            </a:r>
          </a:p>
        </p:txBody>
      </p:sp>
      <p:sp>
        <p:nvSpPr>
          <p:cNvPr id="378884" name="Line 4"/>
          <p:cNvSpPr>
            <a:spLocks noChangeShapeType="1"/>
          </p:cNvSpPr>
          <p:nvPr/>
        </p:nvSpPr>
        <p:spPr bwMode="auto">
          <a:xfrm flipV="1">
            <a:off x="4778375" y="4114800"/>
            <a:ext cx="1239838" cy="1308100"/>
          </a:xfrm>
          <a:prstGeom prst="line">
            <a:avLst/>
          </a:prstGeom>
          <a:noFill/>
          <a:ln w="38100">
            <a:solidFill>
              <a:srgbClr val="FC0128"/>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378885" name="Rectangle 5"/>
          <p:cNvSpPr>
            <a:spLocks noChangeArrowheads="1"/>
          </p:cNvSpPr>
          <p:nvPr/>
        </p:nvSpPr>
        <p:spPr bwMode="auto">
          <a:xfrm>
            <a:off x="1931988" y="5334000"/>
            <a:ext cx="5965825" cy="831850"/>
          </a:xfrm>
          <a:prstGeom prst="rect">
            <a:avLst/>
          </a:prstGeom>
          <a:solidFill>
            <a:srgbClr val="FFFF99"/>
          </a:solidFill>
          <a:ln w="12700">
            <a:solidFill>
              <a:schemeClr val="accent2"/>
            </a:solidFill>
            <a:miter lim="800000"/>
            <a:headEnd/>
            <a:tailEnd/>
          </a:ln>
          <a:effectLst>
            <a:outerShdw dist="53882" dir="2700000" algn="ctr" rotWithShape="0">
              <a:srgbClr val="000000"/>
            </a:outerShdw>
          </a:effectLst>
        </p:spPr>
        <p:txBody>
          <a:bodyPr lIns="90488" tIns="44450" rIns="90488" bIns="44450">
            <a:spAutoFit/>
          </a:bodyPr>
          <a:lstStyle/>
          <a:p>
            <a:pPr algn="ctr"/>
            <a:r>
              <a:rPr lang="en-US" sz="2400">
                <a:solidFill>
                  <a:schemeClr val="tx2"/>
                </a:solidFill>
                <a:effectLst>
                  <a:outerShdw blurRad="38100" dist="38100" dir="2700000" algn="tl">
                    <a:srgbClr val="000000"/>
                  </a:outerShdw>
                </a:effectLst>
              </a:rPr>
              <a:t>The special equipment has no resale value and is a sunk cost.</a:t>
            </a:r>
          </a:p>
        </p:txBody>
      </p:sp>
      <p:sp>
        <p:nvSpPr>
          <p:cNvPr id="2" name="Slide Number Placeholder 1"/>
          <p:cNvSpPr>
            <a:spLocks noGrp="1"/>
          </p:cNvSpPr>
          <p:nvPr>
            <p:ph type="sldNum" sz="quarter" idx="11"/>
          </p:nvPr>
        </p:nvSpPr>
        <p:spPr/>
        <p:txBody>
          <a:bodyPr/>
          <a:lstStyle/>
          <a:p>
            <a:fld id="{9EADD2B0-BD8F-425E-B2E2-D73504545739}" type="slidenum">
              <a:rPr lang="en-US" smtClean="0"/>
              <a:pPr/>
              <a:t>18</a:t>
            </a:fld>
            <a:endParaRPr lang="en-US"/>
          </a:p>
        </p:txBody>
      </p:sp>
    </p:spTree>
    <p:extLst>
      <p:ext uri="{BB962C8B-B14F-4D97-AF65-F5344CB8AC3E}">
        <p14:creationId xmlns:p14="http://schemas.microsoft.com/office/powerpoint/2010/main" xmlns="" val="3855228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80930" name="Object 2"/>
          <p:cNvGraphicFramePr>
            <a:graphicFrameLocks/>
          </p:cNvGraphicFramePr>
          <p:nvPr/>
        </p:nvGraphicFramePr>
        <p:xfrm>
          <a:off x="228600" y="1295400"/>
          <a:ext cx="8743950" cy="4167188"/>
        </p:xfrm>
        <a:graphic>
          <a:graphicData uri="http://schemas.openxmlformats.org/presentationml/2006/ole">
            <p:oleObj spid="_x0000_s103432" name="Worksheet" r:id="rId4" imgW="4563720" imgH="2088360" progId="Excel.Sheet.8">
              <p:embed/>
            </p:oleObj>
          </a:graphicData>
        </a:graphic>
      </p:graphicFrame>
      <p:sp>
        <p:nvSpPr>
          <p:cNvPr id="380931" name="Rectangle 3"/>
          <p:cNvSpPr>
            <a:spLocks noGrp="1" noChangeArrowheads="1"/>
          </p:cNvSpPr>
          <p:nvPr>
            <p:ph type="title"/>
          </p:nvPr>
        </p:nvSpPr>
        <p:spPr>
          <a:xfrm>
            <a:off x="457200" y="381000"/>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The Make or Buy Decision</a:t>
            </a:r>
          </a:p>
        </p:txBody>
      </p:sp>
      <p:sp>
        <p:nvSpPr>
          <p:cNvPr id="380932" name="Line 4"/>
          <p:cNvSpPr>
            <a:spLocks noChangeShapeType="1"/>
          </p:cNvSpPr>
          <p:nvPr/>
        </p:nvSpPr>
        <p:spPr bwMode="auto">
          <a:xfrm flipH="1" flipV="1">
            <a:off x="3503613" y="4876800"/>
            <a:ext cx="762000" cy="457200"/>
          </a:xfrm>
          <a:prstGeom prst="line">
            <a:avLst/>
          </a:prstGeom>
          <a:noFill/>
          <a:ln w="38100">
            <a:solidFill>
              <a:srgbClr val="FC0128"/>
            </a:solidFill>
            <a:round/>
            <a:headEnd/>
            <a:tailEnd type="triangle" w="med" len="med"/>
          </a:ln>
          <a:effectLst>
            <a:outerShdw dist="3592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380933" name="Rectangle 5"/>
          <p:cNvSpPr>
            <a:spLocks noChangeArrowheads="1"/>
          </p:cNvSpPr>
          <p:nvPr/>
        </p:nvSpPr>
        <p:spPr bwMode="auto">
          <a:xfrm>
            <a:off x="628650" y="5311775"/>
            <a:ext cx="7502525" cy="831850"/>
          </a:xfrm>
          <a:prstGeom prst="rect">
            <a:avLst/>
          </a:prstGeom>
          <a:solidFill>
            <a:srgbClr val="FFC585"/>
          </a:solidFill>
          <a:ln w="12700">
            <a:solidFill>
              <a:schemeClr val="tx2"/>
            </a:solidFill>
            <a:miter lim="800000"/>
            <a:headEnd/>
            <a:tailEnd/>
          </a:ln>
          <a:effectLst>
            <a:outerShdw dist="53882" dir="2700000" algn="ctr" rotWithShape="0">
              <a:srgbClr val="000000"/>
            </a:outerShdw>
          </a:effectLst>
        </p:spPr>
        <p:txBody>
          <a:bodyPr lIns="90488" tIns="44450" rIns="90488" bIns="44450">
            <a:spAutoFit/>
          </a:bodyPr>
          <a:lstStyle/>
          <a:p>
            <a:pPr algn="ctr"/>
            <a:r>
              <a:rPr lang="en-US" sz="2400" b="1">
                <a:solidFill>
                  <a:schemeClr val="tx2"/>
                </a:solidFill>
              </a:rPr>
              <a:t>Not avoidable; irrelevant.  If the product is dropped, it will be reallocated to other products.</a:t>
            </a:r>
          </a:p>
        </p:txBody>
      </p:sp>
      <p:sp>
        <p:nvSpPr>
          <p:cNvPr id="2" name="Slide Number Placeholder 1"/>
          <p:cNvSpPr>
            <a:spLocks noGrp="1"/>
          </p:cNvSpPr>
          <p:nvPr>
            <p:ph type="sldNum" sz="quarter" idx="11"/>
          </p:nvPr>
        </p:nvSpPr>
        <p:spPr/>
        <p:txBody>
          <a:bodyPr/>
          <a:lstStyle/>
          <a:p>
            <a:fld id="{9EADD2B0-BD8F-425E-B2E2-D73504545739}" type="slidenum">
              <a:rPr lang="en-US" smtClean="0"/>
              <a:pPr/>
              <a:t>19</a:t>
            </a:fld>
            <a:endParaRPr lang="en-US"/>
          </a:p>
        </p:txBody>
      </p:sp>
    </p:spTree>
    <p:extLst>
      <p:ext uri="{BB962C8B-B14F-4D97-AF65-F5344CB8AC3E}">
        <p14:creationId xmlns:p14="http://schemas.microsoft.com/office/powerpoint/2010/main" xmlns="" val="31361281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2978" name="Rectangle 2"/>
          <p:cNvSpPr>
            <a:spLocks noGrp="1" noChangeArrowheads="1"/>
          </p:cNvSpPr>
          <p:nvPr>
            <p:ph type="title"/>
          </p:nvPr>
        </p:nvSpPr>
        <p:spPr>
          <a:xfrm>
            <a:off x="447675" y="365094"/>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The Make or Buy Decision</a:t>
            </a:r>
          </a:p>
        </p:txBody>
      </p:sp>
      <p:sp>
        <p:nvSpPr>
          <p:cNvPr id="382979" name="Rectangle 3"/>
          <p:cNvSpPr>
            <a:spLocks noChangeArrowheads="1"/>
          </p:cNvSpPr>
          <p:nvPr/>
        </p:nvSpPr>
        <p:spPr bwMode="auto">
          <a:xfrm>
            <a:off x="1295400" y="5610225"/>
            <a:ext cx="6472238" cy="5762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3200" b="1">
                <a:solidFill>
                  <a:srgbClr val="0000CC"/>
                </a:solidFill>
                <a:effectLst>
                  <a:outerShdw blurRad="38100" dist="38100" dir="2700000" algn="tl">
                    <a:srgbClr val="000000"/>
                  </a:outerShdw>
                </a:effectLst>
              </a:rPr>
              <a:t>Should we make or buy part 4A?</a:t>
            </a:r>
          </a:p>
        </p:txBody>
      </p:sp>
      <p:graphicFrame>
        <p:nvGraphicFramePr>
          <p:cNvPr id="382980" name="Object 4"/>
          <p:cNvGraphicFramePr>
            <a:graphicFrameLocks/>
          </p:cNvGraphicFramePr>
          <p:nvPr/>
        </p:nvGraphicFramePr>
        <p:xfrm>
          <a:off x="228600" y="1295400"/>
          <a:ext cx="8743950" cy="4167188"/>
        </p:xfrm>
        <a:graphic>
          <a:graphicData uri="http://schemas.openxmlformats.org/presentationml/2006/ole">
            <p:oleObj spid="_x0000_s104456" name="Worksheet" r:id="rId4" imgW="4563720" imgH="2088360" progId="Excel.Sheet.8">
              <p:embed/>
            </p:oleObj>
          </a:graphicData>
        </a:graphic>
      </p:graphicFrame>
      <p:sp>
        <p:nvSpPr>
          <p:cNvPr id="2" name="Slide Number Placeholder 1"/>
          <p:cNvSpPr>
            <a:spLocks noGrp="1"/>
          </p:cNvSpPr>
          <p:nvPr>
            <p:ph type="sldNum" sz="quarter" idx="11"/>
          </p:nvPr>
        </p:nvSpPr>
        <p:spPr/>
        <p:txBody>
          <a:bodyPr/>
          <a:lstStyle/>
          <a:p>
            <a:fld id="{9EADD2B0-BD8F-425E-B2E2-D73504545739}" type="slidenum">
              <a:rPr lang="en-US" smtClean="0"/>
              <a:pPr/>
              <a:t>20</a:t>
            </a:fld>
            <a:endParaRPr lang="en-US"/>
          </a:p>
        </p:txBody>
      </p:sp>
    </p:spTree>
    <p:extLst>
      <p:ext uri="{BB962C8B-B14F-4D97-AF65-F5344CB8AC3E}">
        <p14:creationId xmlns:p14="http://schemas.microsoft.com/office/powerpoint/2010/main" xmlns="" val="12868440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5026" name="Rectangle 2"/>
          <p:cNvSpPr>
            <a:spLocks noGrp="1" noChangeArrowheads="1"/>
          </p:cNvSpPr>
          <p:nvPr>
            <p:ph type="title"/>
          </p:nvPr>
        </p:nvSpPr>
        <p:spPr>
          <a:xfrm>
            <a:off x="407194" y="304800"/>
            <a:ext cx="8229600" cy="8572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Opportunity Cost</a:t>
            </a:r>
          </a:p>
        </p:txBody>
      </p:sp>
      <p:sp>
        <p:nvSpPr>
          <p:cNvPr id="385027" name="Rectangle 3"/>
          <p:cNvSpPr>
            <a:spLocks noGrp="1" noChangeArrowheads="1"/>
          </p:cNvSpPr>
          <p:nvPr>
            <p:ph type="body" idx="1"/>
          </p:nvPr>
        </p:nvSpPr>
        <p:spPr>
          <a:xfrm>
            <a:off x="381000" y="1219200"/>
            <a:ext cx="8458200" cy="4038600"/>
          </a:xfrm>
          <a:solidFill>
            <a:srgbClr val="FFFF99"/>
          </a:solidFill>
          <a:ln w="12699">
            <a:solidFill>
              <a:schemeClr val="tx2"/>
            </a:solidFill>
            <a:miter lim="800000"/>
            <a:headEnd/>
            <a:tailEnd/>
          </a:ln>
          <a:effectLst>
            <a:outerShdw dist="35921" dir="2700000" algn="ctr" rotWithShape="0">
              <a:srgbClr val="000000"/>
            </a:outerShdw>
          </a:effectLst>
        </p:spPr>
        <p:txBody>
          <a:bodyPr lIns="90488" tIns="44450" rIns="90488" bIns="44450"/>
          <a:lstStyle/>
          <a:p>
            <a:pPr algn="ctr">
              <a:buFont typeface="Times" panose="02020603050405020304" pitchFamily="18" charset="0"/>
              <a:buNone/>
            </a:pPr>
            <a:r>
              <a:rPr lang="en-US" sz="2800">
                <a:solidFill>
                  <a:schemeClr val="tx2"/>
                </a:solidFill>
                <a:effectLst>
                  <a:outerShdw blurRad="38100" dist="38100" dir="2700000" algn="tl">
                    <a:srgbClr val="000000"/>
                  </a:outerShdw>
                </a:effectLst>
              </a:rPr>
              <a:t>An </a:t>
            </a:r>
            <a:r>
              <a:rPr lang="en-US" sz="2800">
                <a:solidFill>
                  <a:schemeClr val="accent2"/>
                </a:solidFill>
                <a:effectLst>
                  <a:outerShdw blurRad="38100" dist="38100" dir="2700000" algn="tl">
                    <a:srgbClr val="000000"/>
                  </a:outerShdw>
                </a:effectLst>
              </a:rPr>
              <a:t>opportunity cost</a:t>
            </a:r>
            <a:r>
              <a:rPr lang="en-US" sz="2800">
                <a:solidFill>
                  <a:schemeClr val="tx2"/>
                </a:solidFill>
                <a:effectLst>
                  <a:outerShdw blurRad="38100" dist="38100" dir="2700000" algn="tl">
                    <a:srgbClr val="000000"/>
                  </a:outerShdw>
                </a:effectLst>
              </a:rPr>
              <a:t> is the benefit that is foregone as a result of pursuing some course of action.</a:t>
            </a:r>
          </a:p>
          <a:p>
            <a:pPr algn="ctr">
              <a:buFont typeface="Times" panose="02020603050405020304" pitchFamily="18" charset="0"/>
              <a:buNone/>
            </a:pPr>
            <a:r>
              <a:rPr lang="en-US" sz="2800">
                <a:solidFill>
                  <a:schemeClr val="tx2"/>
                </a:solidFill>
                <a:effectLst>
                  <a:outerShdw blurRad="38100" dist="38100" dir="2700000" algn="tl">
                    <a:srgbClr val="000000"/>
                  </a:outerShdw>
                </a:effectLst>
              </a:rPr>
              <a:t>Opportunity costs are not actual dollar outlays and are not recorded in the formal accounts of an organization.</a:t>
            </a:r>
          </a:p>
          <a:p>
            <a:pPr algn="ctr">
              <a:buFont typeface="Times" panose="02020603050405020304" pitchFamily="18" charset="0"/>
              <a:buNone/>
            </a:pPr>
            <a:endParaRPr lang="en-US" sz="2800">
              <a:solidFill>
                <a:schemeClr val="tx2"/>
              </a:solidFill>
              <a:effectLst>
                <a:outerShdw blurRad="38100" dist="38100" dir="2700000" algn="tl">
                  <a:srgbClr val="000000"/>
                </a:outerShdw>
              </a:effectLst>
            </a:endParaRPr>
          </a:p>
          <a:p>
            <a:pPr algn="ctr">
              <a:buFont typeface="Times" panose="02020603050405020304" pitchFamily="18" charset="0"/>
              <a:buNone/>
            </a:pPr>
            <a:r>
              <a:rPr lang="en-US" sz="2800">
                <a:solidFill>
                  <a:schemeClr val="accent2"/>
                </a:solidFill>
                <a:effectLst>
                  <a:outerShdw blurRad="38100" dist="38100" dir="2700000" algn="tl">
                    <a:srgbClr val="000000"/>
                  </a:outerShdw>
                </a:effectLst>
              </a:rPr>
              <a:t>How would this concept potentially relate to the Essex Company?</a:t>
            </a:r>
          </a:p>
          <a:p>
            <a:pPr algn="ctr">
              <a:buFont typeface="Times" panose="02020603050405020304" pitchFamily="18" charset="0"/>
              <a:buNone/>
            </a:pPr>
            <a:endParaRPr lang="en-US" sz="2800">
              <a:solidFill>
                <a:schemeClr val="accent2"/>
              </a:solidFill>
              <a:effectLst>
                <a:outerShdw blurRad="38100" dist="38100" dir="2700000" algn="tl">
                  <a:srgbClr val="000000"/>
                </a:outerShdw>
              </a:effectLst>
            </a:endParaRPr>
          </a:p>
        </p:txBody>
      </p:sp>
      <p:pic>
        <p:nvPicPr>
          <p:cNvPr id="385028" name="Picture 4" descr="bd05299_"/>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09988" y="5280025"/>
            <a:ext cx="1624012" cy="15017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0D9FEA09-1127-43E7-AF6D-315D278920A9}" type="slidenum">
              <a:rPr lang="en-US" smtClean="0"/>
              <a:pPr/>
              <a:t>21</a:t>
            </a:fld>
            <a:endParaRPr lang="en-US"/>
          </a:p>
        </p:txBody>
      </p:sp>
    </p:spTree>
    <p:extLst>
      <p:ext uri="{BB962C8B-B14F-4D97-AF65-F5344CB8AC3E}">
        <p14:creationId xmlns:p14="http://schemas.microsoft.com/office/powerpoint/2010/main" xmlns="" val="8297905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7074" name="Rectangle 1026"/>
          <p:cNvSpPr>
            <a:spLocks noGrp="1" noChangeArrowheads="1"/>
          </p:cNvSpPr>
          <p:nvPr>
            <p:ph type="title"/>
          </p:nvPr>
        </p:nvSpPr>
        <p:spPr>
          <a:xfrm>
            <a:off x="408051" y="457200"/>
            <a:ext cx="8229600" cy="8572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Key Terms and Concepts</a:t>
            </a:r>
          </a:p>
        </p:txBody>
      </p:sp>
      <p:sp>
        <p:nvSpPr>
          <p:cNvPr id="387075" name="Rectangle 1027"/>
          <p:cNvSpPr>
            <a:spLocks noChangeArrowheads="1"/>
          </p:cNvSpPr>
          <p:nvPr/>
        </p:nvSpPr>
        <p:spPr bwMode="auto">
          <a:xfrm>
            <a:off x="2057400" y="1600200"/>
            <a:ext cx="4648200" cy="2057400"/>
          </a:xfrm>
          <a:prstGeom prst="rect">
            <a:avLst/>
          </a:prstGeom>
          <a:solidFill>
            <a:srgbClr val="EBF7FF"/>
          </a:solidFill>
          <a:ln w="952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a:r>
              <a:rPr lang="en-US" sz="2400" b="1">
                <a:solidFill>
                  <a:schemeClr val="accent2"/>
                </a:solidFill>
                <a:latin typeface="+mn-lt"/>
              </a:rPr>
              <a:t>A </a:t>
            </a:r>
            <a:r>
              <a:rPr lang="en-US" sz="2400" b="1">
                <a:solidFill>
                  <a:schemeClr val="tx2"/>
                </a:solidFill>
                <a:latin typeface="+mn-lt"/>
              </a:rPr>
              <a:t>special order</a:t>
            </a:r>
            <a:r>
              <a:rPr lang="en-US" sz="2400" b="1">
                <a:solidFill>
                  <a:schemeClr val="accent2"/>
                </a:solidFill>
                <a:latin typeface="+mn-lt"/>
              </a:rPr>
              <a:t> is a one-time order that is not considered part of the company’s normal ongoing business.</a:t>
            </a:r>
          </a:p>
        </p:txBody>
      </p:sp>
      <p:sp>
        <p:nvSpPr>
          <p:cNvPr id="387076" name="Rectangle 1028"/>
          <p:cNvSpPr>
            <a:spLocks noChangeArrowheads="1"/>
          </p:cNvSpPr>
          <p:nvPr/>
        </p:nvSpPr>
        <p:spPr bwMode="auto">
          <a:xfrm>
            <a:off x="2057400" y="4038600"/>
            <a:ext cx="4648200" cy="2057400"/>
          </a:xfrm>
          <a:prstGeom prst="rect">
            <a:avLst/>
          </a:prstGeom>
          <a:solidFill>
            <a:srgbClr val="EBF7FF"/>
          </a:solidFill>
          <a:ln w="952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a:r>
              <a:rPr lang="en-US" sz="2400" b="1">
                <a:solidFill>
                  <a:schemeClr val="accent2"/>
                </a:solidFill>
                <a:latin typeface="+mn-lt"/>
              </a:rPr>
              <a:t>When analyzing a special order, only the </a:t>
            </a:r>
            <a:r>
              <a:rPr lang="en-US" sz="2400" b="1">
                <a:solidFill>
                  <a:schemeClr val="tx2"/>
                </a:solidFill>
                <a:latin typeface="+mn-lt"/>
              </a:rPr>
              <a:t>incremental costs and benefits</a:t>
            </a:r>
            <a:r>
              <a:rPr lang="en-US" sz="2400" b="1">
                <a:solidFill>
                  <a:schemeClr val="accent2"/>
                </a:solidFill>
                <a:latin typeface="+mn-lt"/>
              </a:rPr>
              <a:t> are relevant.</a:t>
            </a:r>
          </a:p>
        </p:txBody>
      </p:sp>
      <p:sp>
        <p:nvSpPr>
          <p:cNvPr id="2" name="Slide Number Placeholder 1"/>
          <p:cNvSpPr>
            <a:spLocks noGrp="1"/>
          </p:cNvSpPr>
          <p:nvPr>
            <p:ph type="sldNum" sz="quarter" idx="11"/>
          </p:nvPr>
        </p:nvSpPr>
        <p:spPr/>
        <p:txBody>
          <a:bodyPr/>
          <a:lstStyle/>
          <a:p>
            <a:fld id="{0D9FEA09-1127-43E7-AF6D-315D278920A9}" type="slidenum">
              <a:rPr lang="en-US" smtClean="0"/>
              <a:pPr/>
              <a:t>22</a:t>
            </a:fld>
            <a:endParaRPr lang="en-US"/>
          </a:p>
        </p:txBody>
      </p:sp>
    </p:spTree>
    <p:extLst>
      <p:ext uri="{BB962C8B-B14F-4D97-AF65-F5344CB8AC3E}">
        <p14:creationId xmlns:p14="http://schemas.microsoft.com/office/powerpoint/2010/main" xmlns="" val="29593996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22" name="Rectangle 2"/>
          <p:cNvSpPr>
            <a:spLocks noGrp="1" noChangeArrowheads="1"/>
          </p:cNvSpPr>
          <p:nvPr>
            <p:ph type="title"/>
          </p:nvPr>
        </p:nvSpPr>
        <p:spPr>
          <a:xfrm>
            <a:off x="533400" y="4572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Special Orders</a:t>
            </a:r>
          </a:p>
        </p:txBody>
      </p:sp>
      <p:sp>
        <p:nvSpPr>
          <p:cNvPr id="389123" name="Rectangle 3"/>
          <p:cNvSpPr>
            <a:spLocks noGrp="1" noChangeArrowheads="1"/>
          </p:cNvSpPr>
          <p:nvPr>
            <p:ph type="body" idx="1"/>
          </p:nvPr>
        </p:nvSpPr>
        <p:spPr>
          <a:xfrm>
            <a:off x="533400" y="1371600"/>
            <a:ext cx="8153400" cy="4495800"/>
          </a:xfrm>
          <a:solidFill>
            <a:srgbClr val="FFFF99"/>
          </a:solidFill>
          <a:ln w="12699">
            <a:solidFill>
              <a:schemeClr val="tx2"/>
            </a:solidFill>
            <a:miter lim="800000"/>
            <a:headEnd/>
            <a:tailEnd/>
          </a:ln>
          <a:effectLst>
            <a:outerShdw dist="35921" dir="2700000" algn="ctr" rotWithShape="0">
              <a:srgbClr val="000000"/>
            </a:outerShdw>
          </a:effectLst>
        </p:spPr>
        <p:txBody>
          <a:bodyPr lIns="90488" tIns="44450" rIns="90488" bIns="44450"/>
          <a:lstStyle/>
          <a:p>
            <a:pPr>
              <a:buClr>
                <a:schemeClr val="tx2"/>
              </a:buClr>
              <a:buFont typeface="Wingdings" panose="05000000000000000000" pitchFamily="2" charset="2"/>
              <a:buChar char="Ø"/>
            </a:pPr>
            <a:r>
              <a:rPr lang="en-US" sz="2300">
                <a:solidFill>
                  <a:schemeClr val="tx2"/>
                </a:solidFill>
                <a:effectLst>
                  <a:outerShdw blurRad="38100" dist="38100" dir="2700000" algn="tl">
                    <a:srgbClr val="000000"/>
                  </a:outerShdw>
                </a:effectLst>
              </a:rPr>
              <a:t>Jet, Inc. makes a single product whose normal selling price is $20 per unit.</a:t>
            </a:r>
          </a:p>
          <a:p>
            <a:pPr>
              <a:buClr>
                <a:schemeClr val="tx2"/>
              </a:buClr>
              <a:buFont typeface="Wingdings" panose="05000000000000000000" pitchFamily="2" charset="2"/>
              <a:buChar char="Ø"/>
            </a:pPr>
            <a:r>
              <a:rPr lang="en-US" sz="2300">
                <a:solidFill>
                  <a:schemeClr val="tx2"/>
                </a:solidFill>
                <a:effectLst>
                  <a:outerShdw blurRad="38100" dist="38100" dir="2700000" algn="tl">
                    <a:srgbClr val="000000"/>
                  </a:outerShdw>
                </a:effectLst>
              </a:rPr>
              <a:t>A foreign distributor offers to purchase 3,000 units for $10 per unit. </a:t>
            </a:r>
          </a:p>
          <a:p>
            <a:pPr>
              <a:buClr>
                <a:schemeClr val="tx2"/>
              </a:buClr>
              <a:buFont typeface="Wingdings" panose="05000000000000000000" pitchFamily="2" charset="2"/>
              <a:buChar char="Ø"/>
            </a:pPr>
            <a:r>
              <a:rPr lang="en-US" sz="2300">
                <a:solidFill>
                  <a:schemeClr val="tx2"/>
                </a:solidFill>
                <a:effectLst>
                  <a:outerShdw blurRad="38100" dist="38100" dir="2700000" algn="tl">
                    <a:srgbClr val="000000"/>
                  </a:outerShdw>
                </a:effectLst>
              </a:rPr>
              <a:t>This is a one-time order that would not affect the company’s regular business.</a:t>
            </a:r>
          </a:p>
          <a:p>
            <a:pPr>
              <a:buClr>
                <a:schemeClr val="tx2"/>
              </a:buClr>
              <a:buFont typeface="Wingdings" panose="05000000000000000000" pitchFamily="2" charset="2"/>
              <a:buChar char="Ø"/>
            </a:pPr>
            <a:r>
              <a:rPr lang="en-US" sz="2300">
                <a:solidFill>
                  <a:schemeClr val="tx2"/>
                </a:solidFill>
                <a:effectLst>
                  <a:outerShdw blurRad="38100" dist="38100" dir="2700000" algn="tl">
                    <a:srgbClr val="000000"/>
                  </a:outerShdw>
                </a:effectLst>
              </a:rPr>
              <a:t>Annual capacity is 10,000 units, but Jet, Inc. is currently producing and selling only 5,000 units.</a:t>
            </a:r>
          </a:p>
        </p:txBody>
      </p:sp>
      <p:sp>
        <p:nvSpPr>
          <p:cNvPr id="389124" name="Rectangle 4"/>
          <p:cNvSpPr>
            <a:spLocks noChangeArrowheads="1"/>
          </p:cNvSpPr>
          <p:nvPr/>
        </p:nvSpPr>
        <p:spPr bwMode="auto">
          <a:xfrm>
            <a:off x="1681163" y="4910138"/>
            <a:ext cx="5634037" cy="5762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3200" b="1">
                <a:solidFill>
                  <a:schemeClr val="accent2"/>
                </a:solidFill>
                <a:effectLst>
                  <a:outerShdw blurRad="38100" dist="38100" dir="2700000" algn="tl">
                    <a:srgbClr val="000000"/>
                  </a:outerShdw>
                </a:effectLst>
              </a:rPr>
              <a:t>Should Jet accept the offer?</a:t>
            </a:r>
          </a:p>
        </p:txBody>
      </p:sp>
      <p:sp>
        <p:nvSpPr>
          <p:cNvPr id="2" name="Slide Number Placeholder 1"/>
          <p:cNvSpPr>
            <a:spLocks noGrp="1"/>
          </p:cNvSpPr>
          <p:nvPr>
            <p:ph type="sldNum" sz="quarter" idx="11"/>
          </p:nvPr>
        </p:nvSpPr>
        <p:spPr/>
        <p:txBody>
          <a:bodyPr/>
          <a:lstStyle/>
          <a:p>
            <a:fld id="{0D9FEA09-1127-43E7-AF6D-315D278920A9}" type="slidenum">
              <a:rPr lang="en-US" smtClean="0"/>
              <a:pPr/>
              <a:t>23</a:t>
            </a:fld>
            <a:endParaRPr lang="en-US"/>
          </a:p>
        </p:txBody>
      </p:sp>
    </p:spTree>
    <p:extLst>
      <p:ext uri="{BB962C8B-B14F-4D97-AF65-F5344CB8AC3E}">
        <p14:creationId xmlns:p14="http://schemas.microsoft.com/office/powerpoint/2010/main" xmlns="" val="172981639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1170" name="Rectangle 1026"/>
          <p:cNvSpPr>
            <a:spLocks noGrp="1" noChangeArrowheads="1"/>
          </p:cNvSpPr>
          <p:nvPr>
            <p:ph type="title"/>
          </p:nvPr>
        </p:nvSpPr>
        <p:spPr>
          <a:xfrm>
            <a:off x="495300" y="3810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Special Orders</a:t>
            </a:r>
          </a:p>
        </p:txBody>
      </p:sp>
      <p:graphicFrame>
        <p:nvGraphicFramePr>
          <p:cNvPr id="391171" name="Object 1027"/>
          <p:cNvGraphicFramePr>
            <a:graphicFrameLocks/>
          </p:cNvGraphicFramePr>
          <p:nvPr/>
        </p:nvGraphicFramePr>
        <p:xfrm>
          <a:off x="609600" y="1371600"/>
          <a:ext cx="8001000" cy="4953000"/>
        </p:xfrm>
        <a:graphic>
          <a:graphicData uri="http://schemas.openxmlformats.org/presentationml/2006/ole">
            <p:oleObj spid="_x0000_s105480" name="Worksheet" r:id="rId4" imgW="3284280" imgH="2436120" progId="Excel.Sheet.8">
              <p:embed/>
            </p:oleObj>
          </a:graphicData>
        </a:graphic>
      </p:graphicFrame>
      <p:grpSp>
        <p:nvGrpSpPr>
          <p:cNvPr id="391172" name="Group 1028"/>
          <p:cNvGrpSpPr>
            <a:grpSpLocks/>
          </p:cNvGrpSpPr>
          <p:nvPr/>
        </p:nvGrpSpPr>
        <p:grpSpPr bwMode="auto">
          <a:xfrm>
            <a:off x="2971800" y="2362200"/>
            <a:ext cx="5683250" cy="1752600"/>
            <a:chOff x="2112" y="1584"/>
            <a:chExt cx="3580" cy="1104"/>
          </a:xfrm>
        </p:grpSpPr>
        <p:sp>
          <p:nvSpPr>
            <p:cNvPr id="391173" name="Line 1029"/>
            <p:cNvSpPr>
              <a:spLocks noChangeShapeType="1"/>
            </p:cNvSpPr>
            <p:nvPr/>
          </p:nvSpPr>
          <p:spPr bwMode="auto">
            <a:xfrm>
              <a:off x="2112" y="1584"/>
              <a:ext cx="2640" cy="1104"/>
            </a:xfrm>
            <a:prstGeom prst="line">
              <a:avLst/>
            </a:prstGeom>
            <a:noFill/>
            <a:ln w="38100">
              <a:solidFill>
                <a:srgbClr val="FF0000"/>
              </a:solidFill>
              <a:round/>
              <a:headEnd type="triangle" w="med" len="med"/>
              <a:tailEnd type="triangle" w="med" len="med"/>
            </a:ln>
            <a:effectLst>
              <a:outerShdw dist="3592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391174" name="Text Box 1030"/>
            <p:cNvSpPr txBox="1">
              <a:spLocks noChangeArrowheads="1"/>
            </p:cNvSpPr>
            <p:nvPr/>
          </p:nvSpPr>
          <p:spPr bwMode="auto">
            <a:xfrm>
              <a:off x="4224" y="2112"/>
              <a:ext cx="1468" cy="294"/>
            </a:xfrm>
            <a:prstGeom prst="rect">
              <a:avLst/>
            </a:prstGeom>
            <a:solidFill>
              <a:srgbClr val="CCECFF"/>
            </a:solidFill>
            <a:ln w="9525">
              <a:solidFill>
                <a:srgbClr val="000000"/>
              </a:solidFill>
              <a:miter lim="800000"/>
              <a:headEnd/>
              <a:tailEnd/>
            </a:ln>
            <a:effectLst>
              <a:outerShdw dist="35921" dir="2700000" algn="ctr" rotWithShape="0">
                <a:srgbClr val="000000"/>
              </a:outerShdw>
            </a:effectLst>
          </p:spPr>
          <p:txBody>
            <a:bodyPr wrap="none">
              <a:spAutoFit/>
            </a:bodyPr>
            <a:lstStyle/>
            <a:p>
              <a:r>
                <a:rPr lang="en-US" sz="2400">
                  <a:effectLst>
                    <a:outerShdw blurRad="38100" dist="38100" dir="2700000" algn="tl">
                      <a:srgbClr val="FFFFFF"/>
                    </a:outerShdw>
                  </a:effectLst>
                </a:rPr>
                <a:t>$8 variable cost</a:t>
              </a:r>
              <a:endParaRPr lang="en-US" sz="2800">
                <a:effectLst>
                  <a:outerShdw blurRad="38100" dist="38100" dir="2700000" algn="tl">
                    <a:srgbClr val="FFFFFF"/>
                  </a:outerShdw>
                </a:effectLst>
                <a:latin typeface="Times New Roman" panose="02020603050405020304" pitchFamily="18" charset="0"/>
              </a:endParaRPr>
            </a:p>
          </p:txBody>
        </p:sp>
      </p:grpSp>
      <p:sp>
        <p:nvSpPr>
          <p:cNvPr id="2" name="Slide Number Placeholder 1"/>
          <p:cNvSpPr>
            <a:spLocks noGrp="1"/>
          </p:cNvSpPr>
          <p:nvPr>
            <p:ph type="sldNum" sz="quarter" idx="11"/>
          </p:nvPr>
        </p:nvSpPr>
        <p:spPr/>
        <p:txBody>
          <a:bodyPr/>
          <a:lstStyle/>
          <a:p>
            <a:fld id="{0D9FEA09-1127-43E7-AF6D-315D278920A9}" type="slidenum">
              <a:rPr lang="en-US" smtClean="0"/>
              <a:pPr/>
              <a:t>24</a:t>
            </a:fld>
            <a:endParaRPr lang="en-US"/>
          </a:p>
        </p:txBody>
      </p:sp>
    </p:spTree>
    <p:extLst>
      <p:ext uri="{BB962C8B-B14F-4D97-AF65-F5344CB8AC3E}">
        <p14:creationId xmlns:p14="http://schemas.microsoft.com/office/powerpoint/2010/main" xmlns="" val="32046105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391172"/>
                                        </p:tgtEl>
                                        <p:attrNameLst>
                                          <p:attrName>style.visibility</p:attrName>
                                        </p:attrNameLst>
                                      </p:cBhvr>
                                      <p:to>
                                        <p:strVal val="visible"/>
                                      </p:to>
                                    </p:set>
                                    <p:anim calcmode="lin" valueType="num">
                                      <p:cBhvr>
                                        <p:cTn id="7" dur="500" fill="hold"/>
                                        <p:tgtEl>
                                          <p:spTgt spid="391172"/>
                                        </p:tgtEl>
                                        <p:attrNameLst>
                                          <p:attrName>ppt_w</p:attrName>
                                        </p:attrNameLst>
                                      </p:cBhvr>
                                      <p:tavLst>
                                        <p:tav tm="0">
                                          <p:val>
                                            <p:fltVal val="0"/>
                                          </p:val>
                                        </p:tav>
                                        <p:tav tm="100000">
                                          <p:val>
                                            <p:strVal val="#ppt_w"/>
                                          </p:val>
                                        </p:tav>
                                      </p:tavLst>
                                    </p:anim>
                                    <p:anim calcmode="lin" valueType="num">
                                      <p:cBhvr>
                                        <p:cTn id="8" dur="500" fill="hold"/>
                                        <p:tgtEl>
                                          <p:spTgt spid="39117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a:xfrm>
            <a:off x="495300" y="545307"/>
            <a:ext cx="8229600" cy="76041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Special Orders</a:t>
            </a:r>
          </a:p>
        </p:txBody>
      </p:sp>
      <p:sp>
        <p:nvSpPr>
          <p:cNvPr id="393219" name="Rectangle 3"/>
          <p:cNvSpPr>
            <a:spLocks noGrp="1" noChangeArrowheads="1"/>
          </p:cNvSpPr>
          <p:nvPr>
            <p:ph type="body" idx="1"/>
          </p:nvPr>
        </p:nvSpPr>
        <p:spPr>
          <a:xfrm>
            <a:off x="762000" y="1524000"/>
            <a:ext cx="7924800" cy="1066800"/>
          </a:xfrm>
          <a:noFill/>
          <a:ln/>
          <a:extLst>
            <a:ext uri="{91240B29-F687-4F45-9708-019B960494DF}">
              <a14:hiddenLine xmlns:a14="http://schemas.microsoft.com/office/drawing/2010/main" xmlns="" w="12699">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800"/>
              <a:t>If Jet accepts the offer, net operating income will increase by $6,000.</a:t>
            </a:r>
          </a:p>
        </p:txBody>
      </p:sp>
      <p:graphicFrame>
        <p:nvGraphicFramePr>
          <p:cNvPr id="393220" name="Object 4"/>
          <p:cNvGraphicFramePr>
            <a:graphicFrameLocks/>
          </p:cNvGraphicFramePr>
          <p:nvPr/>
        </p:nvGraphicFramePr>
        <p:xfrm>
          <a:off x="304800" y="2590800"/>
          <a:ext cx="8553450" cy="1811338"/>
        </p:xfrm>
        <a:graphic>
          <a:graphicData uri="http://schemas.openxmlformats.org/presentationml/2006/ole">
            <p:oleObj spid="_x0000_s106504" name="Worksheet" r:id="rId4" imgW="3650400" imgH="835200" progId="Excel.Sheet.8">
              <p:embed/>
            </p:oleObj>
          </a:graphicData>
        </a:graphic>
      </p:graphicFrame>
      <p:sp>
        <p:nvSpPr>
          <p:cNvPr id="393221" name="Text Box 5"/>
          <p:cNvSpPr txBox="1">
            <a:spLocks noChangeArrowheads="1"/>
          </p:cNvSpPr>
          <p:nvPr/>
        </p:nvSpPr>
        <p:spPr bwMode="auto">
          <a:xfrm>
            <a:off x="381000" y="4838700"/>
            <a:ext cx="8458200" cy="1382713"/>
          </a:xfrm>
          <a:prstGeom prst="rect">
            <a:avLst/>
          </a:prstGeom>
          <a:solidFill>
            <a:srgbClr val="FFFF99"/>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2800">
                <a:solidFill>
                  <a:schemeClr val="tx2"/>
                </a:solidFill>
                <a:effectLst>
                  <a:outerShdw blurRad="38100" dist="38100" dir="2700000" algn="tl">
                    <a:srgbClr val="000000"/>
                  </a:outerShdw>
                </a:effectLst>
                <a:latin typeface="+mn-lt"/>
              </a:rPr>
              <a:t>Note: This answer assumes that fixed costs are unaffected by the order and that variable marketing costs must be incurred on the special order.</a:t>
            </a:r>
          </a:p>
        </p:txBody>
      </p:sp>
      <p:sp>
        <p:nvSpPr>
          <p:cNvPr id="2" name="Slide Number Placeholder 1"/>
          <p:cNvSpPr>
            <a:spLocks noGrp="1"/>
          </p:cNvSpPr>
          <p:nvPr>
            <p:ph type="sldNum" sz="quarter" idx="11"/>
          </p:nvPr>
        </p:nvSpPr>
        <p:spPr/>
        <p:txBody>
          <a:bodyPr/>
          <a:lstStyle/>
          <a:p>
            <a:fld id="{0D9FEA09-1127-43E7-AF6D-315D278920A9}" type="slidenum">
              <a:rPr lang="en-US" smtClean="0"/>
              <a:pPr/>
              <a:t>25</a:t>
            </a:fld>
            <a:endParaRPr lang="en-US"/>
          </a:p>
        </p:txBody>
      </p:sp>
    </p:spTree>
    <p:extLst>
      <p:ext uri="{BB962C8B-B14F-4D97-AF65-F5344CB8AC3E}">
        <p14:creationId xmlns:p14="http://schemas.microsoft.com/office/powerpoint/2010/main" xmlns="" val="1936044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a:xfrm>
            <a:off x="533400" y="66675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395267" name="Rectangle 3"/>
          <p:cNvSpPr>
            <a:spLocks noGrp="1" noChangeArrowheads="1"/>
          </p:cNvSpPr>
          <p:nvPr>
            <p:ph type="body" idx="1"/>
          </p:nvPr>
        </p:nvSpPr>
        <p:spPr>
          <a:xfrm>
            <a:off x="533400" y="1447800"/>
            <a:ext cx="8153400" cy="4648200"/>
          </a:xfrm>
          <a:solidFill>
            <a:srgbClr val="CCECFF"/>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buFont typeface="Times" panose="02020603050405020304" pitchFamily="18" charset="0"/>
              <a:buNone/>
            </a:pPr>
            <a:r>
              <a:rPr lang="en-US" sz="2600">
                <a:solidFill>
                  <a:srgbClr val="000000"/>
                </a:solidFill>
              </a:rPr>
              <a:t> 	Northern Optical ordinarily sells the X-lens for $50. The variable production cost is $10, the fixed production cost is $18 per unit, and the variable selling cost is $1. A customer has requested a special order for 10,000 units of the X-lens to be imprinted with the customer’s logo. This special order would not involve any selling costs, but Northern Optical would have to purchase an imprinting machine for $50,000. </a:t>
            </a:r>
          </a:p>
          <a:p>
            <a:pPr>
              <a:buFont typeface="Times" panose="02020603050405020304" pitchFamily="18" charset="0"/>
              <a:buNone/>
            </a:pPr>
            <a:r>
              <a:rPr lang="en-US" sz="2600">
                <a:solidFill>
                  <a:srgbClr val="000000"/>
                </a:solidFill>
              </a:rPr>
              <a:t>        (see the next page) </a:t>
            </a:r>
            <a:endParaRPr lang="en-US">
              <a:solidFill>
                <a:srgbClr val="000000"/>
              </a:solidFill>
            </a:endParaRPr>
          </a:p>
        </p:txBody>
      </p:sp>
      <p:sp>
        <p:nvSpPr>
          <p:cNvPr id="2" name="Slide Number Placeholder 1"/>
          <p:cNvSpPr>
            <a:spLocks noGrp="1"/>
          </p:cNvSpPr>
          <p:nvPr>
            <p:ph type="sldNum" sz="quarter" idx="11"/>
          </p:nvPr>
        </p:nvSpPr>
        <p:spPr/>
        <p:txBody>
          <a:bodyPr/>
          <a:lstStyle/>
          <a:p>
            <a:fld id="{0D9FEA09-1127-43E7-AF6D-315D278920A9}" type="slidenum">
              <a:rPr lang="en-US" smtClean="0"/>
              <a:pPr/>
              <a:t>26</a:t>
            </a:fld>
            <a:endParaRPr lang="en-US"/>
          </a:p>
        </p:txBody>
      </p:sp>
    </p:spTree>
    <p:extLst>
      <p:ext uri="{BB962C8B-B14F-4D97-AF65-F5344CB8AC3E}">
        <p14:creationId xmlns:p14="http://schemas.microsoft.com/office/powerpoint/2010/main" xmlns="" val="39209480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7314" name="Rectangle 2"/>
          <p:cNvSpPr>
            <a:spLocks noGrp="1" noChangeArrowheads="1"/>
          </p:cNvSpPr>
          <p:nvPr>
            <p:ph type="title"/>
          </p:nvPr>
        </p:nvSpPr>
        <p:spPr>
          <a:xfrm>
            <a:off x="457200" y="457200"/>
            <a:ext cx="8229600" cy="8572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397315" name="Rectangle 3"/>
          <p:cNvSpPr>
            <a:spLocks noGrp="1" noChangeArrowheads="1"/>
          </p:cNvSpPr>
          <p:nvPr>
            <p:ph type="body" idx="1"/>
          </p:nvPr>
        </p:nvSpPr>
        <p:spPr>
          <a:xfrm>
            <a:off x="533400" y="1371600"/>
            <a:ext cx="8153400" cy="4876800"/>
          </a:xfrm>
          <a:solidFill>
            <a:srgbClr val="CCECFF"/>
          </a:solidFill>
          <a:ln w="12699">
            <a:solidFill>
              <a:srgbClr val="0000CC"/>
            </a:solidFill>
            <a:miter lim="800000"/>
            <a:headEnd/>
            <a:tailEnd/>
          </a:ln>
        </p:spPr>
        <p:txBody>
          <a:bodyPr lIns="90488" tIns="44450" rIns="90488" bIns="44450"/>
          <a:lstStyle/>
          <a:p>
            <a:pPr>
              <a:buFont typeface="Times" panose="02020603050405020304" pitchFamily="18" charset="0"/>
              <a:buNone/>
            </a:pPr>
            <a:r>
              <a:rPr lang="en-US" sz="2600">
                <a:solidFill>
                  <a:srgbClr val="000000"/>
                </a:solidFill>
              </a:rPr>
              <a:t> 	What is the rock bottom minimum price below which Northern Optical should not go in its negotiations with the customer?  In other words, below what price would Northern Optical actually be losing money on the sale? There is ample idle capacity to fulfill the order and </a:t>
            </a:r>
            <a:r>
              <a:rPr lang="en-US" sz="2600"/>
              <a:t>the imprinting machine has no further use after this order.</a:t>
            </a:r>
            <a:endParaRPr lang="en-US" sz="2600">
              <a:solidFill>
                <a:srgbClr val="000000"/>
              </a:solidFill>
            </a:endParaRPr>
          </a:p>
          <a:p>
            <a:pPr lvl="1">
              <a:buFont typeface="Wingdings" panose="05000000000000000000" pitchFamily="2" charset="2"/>
              <a:buNone/>
            </a:pPr>
            <a:r>
              <a:rPr lang="en-US">
                <a:solidFill>
                  <a:srgbClr val="000000"/>
                </a:solidFill>
              </a:rPr>
              <a:t>a. $50</a:t>
            </a:r>
          </a:p>
          <a:p>
            <a:pPr lvl="1">
              <a:buFont typeface="Wingdings" panose="05000000000000000000" pitchFamily="2" charset="2"/>
              <a:buNone/>
            </a:pPr>
            <a:r>
              <a:rPr lang="en-US">
                <a:solidFill>
                  <a:srgbClr val="000000"/>
                </a:solidFill>
              </a:rPr>
              <a:t>b. $10</a:t>
            </a:r>
          </a:p>
          <a:p>
            <a:pPr lvl="1">
              <a:buFont typeface="Wingdings" panose="05000000000000000000" pitchFamily="2" charset="2"/>
              <a:buNone/>
            </a:pPr>
            <a:r>
              <a:rPr lang="en-US">
                <a:solidFill>
                  <a:srgbClr val="000000"/>
                </a:solidFill>
              </a:rPr>
              <a:t>c. $15</a:t>
            </a:r>
          </a:p>
          <a:p>
            <a:pPr lvl="1">
              <a:buFont typeface="Wingdings" panose="05000000000000000000" pitchFamily="2" charset="2"/>
              <a:buNone/>
            </a:pPr>
            <a:r>
              <a:rPr lang="en-US">
                <a:solidFill>
                  <a:srgbClr val="000000"/>
                </a:solidFill>
              </a:rPr>
              <a:t>d. $29</a:t>
            </a:r>
          </a:p>
        </p:txBody>
      </p:sp>
      <p:sp>
        <p:nvSpPr>
          <p:cNvPr id="2" name="Slide Number Placeholder 1"/>
          <p:cNvSpPr>
            <a:spLocks noGrp="1"/>
          </p:cNvSpPr>
          <p:nvPr>
            <p:ph type="sldNum" sz="quarter" idx="11"/>
          </p:nvPr>
        </p:nvSpPr>
        <p:spPr/>
        <p:txBody>
          <a:bodyPr/>
          <a:lstStyle/>
          <a:p>
            <a:fld id="{0D9FEA09-1127-43E7-AF6D-315D278920A9}" type="slidenum">
              <a:rPr lang="en-US" smtClean="0"/>
              <a:pPr/>
              <a:t>27</a:t>
            </a:fld>
            <a:endParaRPr lang="en-US"/>
          </a:p>
        </p:txBody>
      </p:sp>
    </p:spTree>
    <p:extLst>
      <p:ext uri="{BB962C8B-B14F-4D97-AF65-F5344CB8AC3E}">
        <p14:creationId xmlns:p14="http://schemas.microsoft.com/office/powerpoint/2010/main" xmlns="" val="7955554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62" name="Rectangle 1026"/>
          <p:cNvSpPr>
            <a:spLocks noGrp="1" noChangeArrowheads="1"/>
          </p:cNvSpPr>
          <p:nvPr>
            <p:ph type="body" idx="1"/>
          </p:nvPr>
        </p:nvSpPr>
        <p:spPr>
          <a:xfrm>
            <a:off x="533400" y="1371600"/>
            <a:ext cx="8153400" cy="4876800"/>
          </a:xfrm>
          <a:solidFill>
            <a:srgbClr val="CCECFF"/>
          </a:solidFill>
          <a:ln w="12699">
            <a:solidFill>
              <a:srgbClr val="0000CC"/>
            </a:solidFill>
            <a:miter lim="800000"/>
            <a:headEnd/>
            <a:tailEnd/>
          </a:ln>
        </p:spPr>
        <p:txBody>
          <a:bodyPr lIns="90488" tIns="44450" rIns="90488" bIns="44450"/>
          <a:lstStyle/>
          <a:p>
            <a:pPr>
              <a:buFont typeface="Times" panose="02020603050405020304" pitchFamily="18" charset="0"/>
              <a:buNone/>
            </a:pPr>
            <a:r>
              <a:rPr lang="en-US" sz="2600">
                <a:solidFill>
                  <a:srgbClr val="000000"/>
                </a:solidFill>
              </a:rPr>
              <a:t> 	What is the rock bottom minimum price below which Northern Optical should not go in its negotiations with the customer?  In other words, below what price would Northern Optical actually be losing money on the sale? There is ample idle capacity to fulfill the order and </a:t>
            </a:r>
            <a:r>
              <a:rPr lang="en-US" sz="2600"/>
              <a:t>the imprinting machine has no further use after this order.</a:t>
            </a:r>
            <a:endParaRPr lang="en-US" sz="2600">
              <a:solidFill>
                <a:srgbClr val="000000"/>
              </a:solidFill>
            </a:endParaRPr>
          </a:p>
          <a:p>
            <a:pPr lvl="1">
              <a:buFont typeface="Wingdings" panose="05000000000000000000" pitchFamily="2" charset="2"/>
              <a:buNone/>
            </a:pPr>
            <a:r>
              <a:rPr lang="en-US">
                <a:solidFill>
                  <a:srgbClr val="EBF7FF"/>
                </a:solidFill>
              </a:rPr>
              <a:t>a. $50</a:t>
            </a:r>
          </a:p>
          <a:p>
            <a:pPr lvl="1">
              <a:buFont typeface="Wingdings" panose="05000000000000000000" pitchFamily="2" charset="2"/>
              <a:buNone/>
            </a:pPr>
            <a:r>
              <a:rPr lang="en-US">
                <a:solidFill>
                  <a:srgbClr val="EBF7FF"/>
                </a:solidFill>
              </a:rPr>
              <a:t>b. $10</a:t>
            </a:r>
          </a:p>
          <a:p>
            <a:pPr lvl="1">
              <a:buFont typeface="Wingdings" panose="05000000000000000000" pitchFamily="2" charset="2"/>
              <a:buNone/>
            </a:pPr>
            <a:r>
              <a:rPr lang="en-US">
                <a:solidFill>
                  <a:srgbClr val="000000"/>
                </a:solidFill>
              </a:rPr>
              <a:t>c. $15</a:t>
            </a:r>
          </a:p>
          <a:p>
            <a:pPr lvl="1">
              <a:buFont typeface="Wingdings" panose="05000000000000000000" pitchFamily="2" charset="2"/>
              <a:buNone/>
            </a:pPr>
            <a:r>
              <a:rPr lang="en-US">
                <a:solidFill>
                  <a:srgbClr val="EBF7FF"/>
                </a:solidFill>
              </a:rPr>
              <a:t>d. $29</a:t>
            </a:r>
          </a:p>
          <a:p>
            <a:pPr lvl="1">
              <a:buFont typeface="Wingdings" panose="05000000000000000000" pitchFamily="2" charset="2"/>
              <a:buNone/>
            </a:pPr>
            <a:endParaRPr lang="en-US">
              <a:solidFill>
                <a:srgbClr val="EBF7FF"/>
              </a:solidFill>
            </a:endParaRPr>
          </a:p>
        </p:txBody>
      </p:sp>
      <p:sp>
        <p:nvSpPr>
          <p:cNvPr id="399364" name="Rectangle 1028"/>
          <p:cNvSpPr>
            <a:spLocks noGrp="1" noChangeArrowheads="1"/>
          </p:cNvSpPr>
          <p:nvPr>
            <p:ph type="title"/>
          </p:nvPr>
        </p:nvSpPr>
        <p:spPr>
          <a:xfrm>
            <a:off x="457200" y="509588"/>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399365" name="Oval 1029"/>
          <p:cNvSpPr>
            <a:spLocks noChangeArrowheads="1"/>
          </p:cNvSpPr>
          <p:nvPr/>
        </p:nvSpPr>
        <p:spPr bwMode="auto">
          <a:xfrm>
            <a:off x="838200" y="5105400"/>
            <a:ext cx="533400" cy="4826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366" name="Text Box 1030"/>
          <p:cNvSpPr txBox="1">
            <a:spLocks noChangeArrowheads="1"/>
          </p:cNvSpPr>
          <p:nvPr/>
        </p:nvSpPr>
        <p:spPr bwMode="auto">
          <a:xfrm>
            <a:off x="2209800" y="4011613"/>
            <a:ext cx="6477000" cy="2236787"/>
          </a:xfrm>
          <a:prstGeom prst="rect">
            <a:avLst/>
          </a:prstGeom>
          <a:solidFill>
            <a:srgbClr val="FFFF99"/>
          </a:solidFill>
          <a:ln w="9525">
            <a:solidFill>
              <a:schemeClr val="tx2"/>
            </a:solidFill>
            <a:miter lim="800000"/>
            <a:headEnd/>
            <a:tailEnd/>
          </a:ln>
          <a:effectLst>
            <a:outerShdw dist="35921" dir="2700000" algn="ctr" rotWithShape="0">
              <a:srgbClr val="000000"/>
            </a:outerShdw>
          </a:effectLst>
        </p:spPr>
        <p:txBody>
          <a:bodyPr>
            <a:spAutoFit/>
          </a:bodyPr>
          <a:lstStyle/>
          <a:p>
            <a:r>
              <a:rPr lang="en-US" sz="2800">
                <a:solidFill>
                  <a:schemeClr val="tx2"/>
                </a:solidFill>
                <a:effectLst>
                  <a:outerShdw blurRad="38100" dist="38100" dir="2700000" algn="tl">
                    <a:srgbClr val="000000"/>
                  </a:outerShdw>
                </a:effectLst>
              </a:rPr>
              <a:t>Variable production cost   	$100,000</a:t>
            </a:r>
          </a:p>
          <a:p>
            <a:r>
              <a:rPr lang="en-US" sz="2800">
                <a:solidFill>
                  <a:schemeClr val="tx2"/>
                </a:solidFill>
                <a:effectLst>
                  <a:outerShdw blurRad="38100" dist="38100" dir="2700000" algn="tl">
                    <a:srgbClr val="000000"/>
                  </a:outerShdw>
                </a:effectLst>
              </a:rPr>
              <a:t>Additional fixed cost		</a:t>
            </a:r>
            <a:r>
              <a:rPr lang="en-US" sz="2800" u="sng">
                <a:solidFill>
                  <a:schemeClr val="tx2"/>
                </a:solidFill>
                <a:effectLst>
                  <a:outerShdw blurRad="38100" dist="38100" dir="2700000" algn="tl">
                    <a:srgbClr val="000000"/>
                  </a:outerShdw>
                </a:effectLst>
              </a:rPr>
              <a:t> + 50,000</a:t>
            </a:r>
            <a:endParaRPr lang="en-US" sz="2800">
              <a:solidFill>
                <a:schemeClr val="tx2"/>
              </a:solidFill>
              <a:effectLst>
                <a:outerShdw blurRad="38100" dist="38100" dir="2700000" algn="tl">
                  <a:srgbClr val="000000"/>
                </a:outerShdw>
              </a:effectLst>
            </a:endParaRPr>
          </a:p>
          <a:p>
            <a:r>
              <a:rPr lang="en-US" sz="2800">
                <a:solidFill>
                  <a:schemeClr val="tx2"/>
                </a:solidFill>
                <a:effectLst>
                  <a:outerShdw blurRad="38100" dist="38100" dir="2700000" algn="tl">
                    <a:srgbClr val="000000"/>
                  </a:outerShdw>
                </a:effectLst>
              </a:rPr>
              <a:t>Total relevant cost		</a:t>
            </a:r>
            <a:r>
              <a:rPr lang="en-US" sz="2800" u="sng">
                <a:solidFill>
                  <a:schemeClr val="tx2"/>
                </a:solidFill>
                <a:effectLst>
                  <a:outerShdw blurRad="38100" dist="38100" dir="2700000" algn="tl">
                    <a:srgbClr val="000000"/>
                  </a:outerShdw>
                </a:effectLst>
              </a:rPr>
              <a:t>$150,000</a:t>
            </a:r>
          </a:p>
          <a:p>
            <a:r>
              <a:rPr lang="en-US" sz="2800">
                <a:solidFill>
                  <a:schemeClr val="tx2"/>
                </a:solidFill>
                <a:effectLst>
                  <a:outerShdw blurRad="38100" dist="38100" dir="2700000" algn="tl">
                    <a:srgbClr val="000000"/>
                  </a:outerShdw>
                </a:effectLst>
              </a:rPr>
              <a:t>Number of units			    10,000</a:t>
            </a:r>
          </a:p>
          <a:p>
            <a:r>
              <a:rPr lang="en-US" sz="2800">
                <a:solidFill>
                  <a:schemeClr val="tx2"/>
                </a:solidFill>
                <a:effectLst>
                  <a:outerShdw blurRad="38100" dist="38100" dir="2700000" algn="tl">
                    <a:srgbClr val="000000"/>
                  </a:outerShdw>
                </a:effectLst>
              </a:rPr>
              <a:t>Average cost per unit	=	      $15</a:t>
            </a:r>
            <a:endParaRPr lang="en-US" sz="2800">
              <a:solidFill>
                <a:schemeClr val="tx2"/>
              </a:solidFill>
              <a:effectLst>
                <a:outerShdw blurRad="38100" dist="38100" dir="2700000" algn="tl">
                  <a:srgbClr val="000000"/>
                </a:outerShdw>
              </a:effectLst>
              <a:latin typeface="Times New Roman" panose="02020603050405020304" pitchFamily="18" charset="0"/>
            </a:endParaRPr>
          </a:p>
        </p:txBody>
      </p:sp>
      <p:sp>
        <p:nvSpPr>
          <p:cNvPr id="2" name="Slide Number Placeholder 1"/>
          <p:cNvSpPr>
            <a:spLocks noGrp="1"/>
          </p:cNvSpPr>
          <p:nvPr>
            <p:ph type="sldNum" sz="quarter" idx="11"/>
          </p:nvPr>
        </p:nvSpPr>
        <p:spPr/>
        <p:txBody>
          <a:bodyPr/>
          <a:lstStyle/>
          <a:p>
            <a:fld id="{0D9FEA09-1127-43E7-AF6D-315D278920A9}" type="slidenum">
              <a:rPr lang="en-US" smtClean="0"/>
              <a:pPr/>
              <a:t>28</a:t>
            </a:fld>
            <a:endParaRPr lang="en-US"/>
          </a:p>
        </p:txBody>
      </p:sp>
    </p:spTree>
    <p:extLst>
      <p:ext uri="{BB962C8B-B14F-4D97-AF65-F5344CB8AC3E}">
        <p14:creationId xmlns:p14="http://schemas.microsoft.com/office/powerpoint/2010/main" xmlns="" val="111407930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1410" name="Rectangle 2"/>
          <p:cNvSpPr>
            <a:spLocks noGrp="1" noChangeArrowheads="1"/>
          </p:cNvSpPr>
          <p:nvPr>
            <p:ph type="title"/>
          </p:nvPr>
        </p:nvSpPr>
        <p:spPr>
          <a:xfrm>
            <a:off x="490728" y="6096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Key Terms and Concepts</a:t>
            </a:r>
          </a:p>
        </p:txBody>
      </p:sp>
      <p:sp>
        <p:nvSpPr>
          <p:cNvPr id="401411" name="Oval 3"/>
          <p:cNvSpPr>
            <a:spLocks noChangeArrowheads="1"/>
          </p:cNvSpPr>
          <p:nvPr/>
        </p:nvSpPr>
        <p:spPr bwMode="auto">
          <a:xfrm>
            <a:off x="2590800" y="1447800"/>
            <a:ext cx="4572000" cy="2362200"/>
          </a:xfrm>
          <a:prstGeom prst="ellipse">
            <a:avLst/>
          </a:prstGeom>
          <a:solidFill>
            <a:srgbClr val="EBF7FF"/>
          </a:solidFill>
          <a:ln w="9525">
            <a:solidFill>
              <a:schemeClr val="accent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a:r>
              <a:rPr lang="en-US" sz="2000" b="1">
                <a:solidFill>
                  <a:schemeClr val="accent2"/>
                </a:solidFill>
                <a:latin typeface="+mn-lt"/>
              </a:rPr>
              <a:t>When a limited resource of some type restricts the company’s ability to satisfy demand, the company is said to have a </a:t>
            </a:r>
            <a:r>
              <a:rPr lang="en-US" sz="2000" b="1">
                <a:solidFill>
                  <a:schemeClr val="tx2"/>
                </a:solidFill>
                <a:latin typeface="+mn-lt"/>
              </a:rPr>
              <a:t>constraint</a:t>
            </a:r>
            <a:r>
              <a:rPr lang="en-US" sz="2000" b="1">
                <a:solidFill>
                  <a:schemeClr val="accent2"/>
                </a:solidFill>
                <a:latin typeface="+mn-lt"/>
              </a:rPr>
              <a:t>.</a:t>
            </a:r>
          </a:p>
        </p:txBody>
      </p:sp>
      <p:sp>
        <p:nvSpPr>
          <p:cNvPr id="401412" name="Oval 4"/>
          <p:cNvSpPr>
            <a:spLocks noChangeArrowheads="1"/>
          </p:cNvSpPr>
          <p:nvPr/>
        </p:nvSpPr>
        <p:spPr bwMode="auto">
          <a:xfrm>
            <a:off x="2590800" y="4114800"/>
            <a:ext cx="4572000" cy="2362200"/>
          </a:xfrm>
          <a:prstGeom prst="ellipse">
            <a:avLst/>
          </a:prstGeom>
          <a:solidFill>
            <a:srgbClr val="EBF7FF"/>
          </a:solidFill>
          <a:ln w="9525">
            <a:solidFill>
              <a:schemeClr val="accent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a:r>
              <a:rPr lang="en-US" sz="2000" b="1">
                <a:solidFill>
                  <a:schemeClr val="accent2"/>
                </a:solidFill>
                <a:latin typeface="+mn-lt"/>
              </a:rPr>
              <a:t>The machine or process that is limiting overall output is called the </a:t>
            </a:r>
            <a:r>
              <a:rPr lang="en-US" sz="2000" b="1">
                <a:solidFill>
                  <a:schemeClr val="tx2"/>
                </a:solidFill>
                <a:latin typeface="+mn-lt"/>
              </a:rPr>
              <a:t>bottleneck</a:t>
            </a:r>
            <a:r>
              <a:rPr lang="en-US" sz="2000" b="1">
                <a:solidFill>
                  <a:schemeClr val="accent2"/>
                </a:solidFill>
                <a:latin typeface="+mn-lt"/>
              </a:rPr>
              <a:t> – it is the constraint.</a:t>
            </a:r>
          </a:p>
        </p:txBody>
      </p:sp>
      <p:sp>
        <p:nvSpPr>
          <p:cNvPr id="2" name="Slide Number Placeholder 1"/>
          <p:cNvSpPr>
            <a:spLocks noGrp="1"/>
          </p:cNvSpPr>
          <p:nvPr>
            <p:ph type="sldNum" sz="quarter" idx="11"/>
          </p:nvPr>
        </p:nvSpPr>
        <p:spPr/>
        <p:txBody>
          <a:bodyPr/>
          <a:lstStyle/>
          <a:p>
            <a:fld id="{0D9FEA09-1127-43E7-AF6D-315D278920A9}" type="slidenum">
              <a:rPr lang="en-US" smtClean="0"/>
              <a:pPr/>
              <a:t>29</a:t>
            </a:fld>
            <a:endParaRPr lang="en-US"/>
          </a:p>
        </p:txBody>
      </p:sp>
    </p:spTree>
    <p:extLst>
      <p:ext uri="{BB962C8B-B14F-4D97-AF65-F5344CB8AC3E}">
        <p14:creationId xmlns:p14="http://schemas.microsoft.com/office/powerpoint/2010/main" xmlns="" val="40683790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0738" name="Rectangle 2"/>
          <p:cNvSpPr>
            <a:spLocks noGrp="1" noChangeArrowheads="1"/>
          </p:cNvSpPr>
          <p:nvPr>
            <p:ph type="title"/>
          </p:nvPr>
        </p:nvSpPr>
        <p:spPr>
          <a:xfrm>
            <a:off x="457200" y="4572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Utilization of a Constrained Resource</a:t>
            </a:r>
          </a:p>
        </p:txBody>
      </p:sp>
      <p:sp>
        <p:nvSpPr>
          <p:cNvPr id="500739" name="Rectangle 3"/>
          <p:cNvSpPr>
            <a:spLocks noGrp="1" noChangeArrowheads="1"/>
          </p:cNvSpPr>
          <p:nvPr>
            <p:ph type="body" idx="1"/>
          </p:nvPr>
        </p:nvSpPr>
        <p:spPr>
          <a:xfrm>
            <a:off x="457200" y="1752600"/>
            <a:ext cx="8305800" cy="4191000"/>
          </a:xfrm>
          <a:solidFill>
            <a:srgbClr val="FFFFD5"/>
          </a:solidFill>
          <a:ln w="12699">
            <a:solidFill>
              <a:schemeClr val="accent2"/>
            </a:solidFill>
            <a:miter lim="800000"/>
            <a:headEnd/>
            <a:tailEnd/>
          </a:ln>
          <a:effectLst>
            <a:outerShdw dist="35921" dir="2700000" algn="ctr" rotWithShape="0">
              <a:srgbClr val="000000"/>
            </a:outerShdw>
          </a:effectLst>
        </p:spPr>
        <p:txBody>
          <a:bodyPr lIns="90488" tIns="44450" rIns="90488" bIns="44450"/>
          <a:lstStyle/>
          <a:p>
            <a:pPr>
              <a:lnSpc>
                <a:spcPct val="90000"/>
              </a:lnSpc>
              <a:buSzPct val="125000"/>
            </a:pPr>
            <a:r>
              <a:rPr lang="en-US" sz="2800">
                <a:solidFill>
                  <a:schemeClr val="accent2"/>
                </a:solidFill>
                <a:effectLst>
                  <a:outerShdw blurRad="38100" dist="38100" dir="2700000" algn="tl">
                    <a:srgbClr val="000000"/>
                  </a:outerShdw>
                </a:effectLst>
              </a:rPr>
              <a:t>When a constraint exists, a company should select a product mix that maximizes the total contribution margin earned since fixed costs usually remain unchanged.</a:t>
            </a:r>
          </a:p>
          <a:p>
            <a:pPr>
              <a:lnSpc>
                <a:spcPct val="90000"/>
              </a:lnSpc>
              <a:buSzPct val="125000"/>
            </a:pPr>
            <a:r>
              <a:rPr lang="en-US" sz="2800">
                <a:solidFill>
                  <a:schemeClr val="accent2"/>
                </a:solidFill>
                <a:effectLst>
                  <a:outerShdw blurRad="38100" dist="38100" dir="2700000" algn="tl">
                    <a:srgbClr val="000000"/>
                  </a:outerShdw>
                </a:effectLst>
              </a:rPr>
              <a:t>A company should not necessarily promote those products that have the highest unit contribution margin. </a:t>
            </a:r>
          </a:p>
          <a:p>
            <a:pPr>
              <a:lnSpc>
                <a:spcPct val="90000"/>
              </a:lnSpc>
              <a:buSzPct val="125000"/>
            </a:pPr>
            <a:r>
              <a:rPr lang="en-US" sz="2800">
                <a:solidFill>
                  <a:schemeClr val="accent2"/>
                </a:solidFill>
                <a:effectLst>
                  <a:outerShdw blurRad="38100" dist="38100" dir="2700000" algn="tl">
                    <a:srgbClr val="000000"/>
                  </a:outerShdw>
                </a:effectLst>
              </a:rPr>
              <a:t>Rather, it should promote those products that earn the highest contribution margin in relation to the constraining resource. </a:t>
            </a:r>
          </a:p>
        </p:txBody>
      </p:sp>
      <p:sp>
        <p:nvSpPr>
          <p:cNvPr id="2" name="Slide Number Placeholder 1"/>
          <p:cNvSpPr>
            <a:spLocks noGrp="1"/>
          </p:cNvSpPr>
          <p:nvPr>
            <p:ph type="sldNum" sz="quarter" idx="11"/>
          </p:nvPr>
        </p:nvSpPr>
        <p:spPr/>
        <p:txBody>
          <a:bodyPr/>
          <a:lstStyle/>
          <a:p>
            <a:fld id="{0D9FEA09-1127-43E7-AF6D-315D278920A9}" type="slidenum">
              <a:rPr lang="en-US" smtClean="0"/>
              <a:pPr/>
              <a:t>30</a:t>
            </a:fld>
            <a:endParaRPr lang="en-US"/>
          </a:p>
        </p:txBody>
      </p:sp>
    </p:spTree>
    <p:extLst>
      <p:ext uri="{BB962C8B-B14F-4D97-AF65-F5344CB8AC3E}">
        <p14:creationId xmlns:p14="http://schemas.microsoft.com/office/powerpoint/2010/main" xmlns="" val="37015992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5506" name="Rectangle 2"/>
          <p:cNvSpPr>
            <a:spLocks noGrp="1" noChangeArrowheads="1"/>
          </p:cNvSpPr>
          <p:nvPr>
            <p:ph type="title"/>
          </p:nvPr>
        </p:nvSpPr>
        <p:spPr>
          <a:xfrm>
            <a:off x="5334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Utilization of a Constrained Resource: An Example</a:t>
            </a:r>
          </a:p>
        </p:txBody>
      </p:sp>
      <p:sp>
        <p:nvSpPr>
          <p:cNvPr id="405507" name="Rectangle 3"/>
          <p:cNvSpPr>
            <a:spLocks noGrp="1" noChangeArrowheads="1"/>
          </p:cNvSpPr>
          <p:nvPr>
            <p:ph type="body" idx="1"/>
          </p:nvPr>
        </p:nvSpPr>
        <p:spPr>
          <a:xfrm>
            <a:off x="228600" y="1371600"/>
            <a:ext cx="8610600" cy="1066800"/>
          </a:xfrm>
          <a:noFill/>
          <a:ln/>
          <a:extLst>
            <a:ext uri="{91240B29-F687-4F45-9708-019B960494DF}">
              <a14:hiddenLine xmlns:a14="http://schemas.microsoft.com/office/drawing/2010/main" xmlns="" w="12699">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800"/>
              <a:t>Ensign Company produces two products and selected data are shown below:</a:t>
            </a:r>
          </a:p>
        </p:txBody>
      </p:sp>
      <p:graphicFrame>
        <p:nvGraphicFramePr>
          <p:cNvPr id="405508" name="Object 4"/>
          <p:cNvGraphicFramePr>
            <a:graphicFrameLocks/>
          </p:cNvGraphicFramePr>
          <p:nvPr/>
        </p:nvGraphicFramePr>
        <p:xfrm>
          <a:off x="585788" y="2419350"/>
          <a:ext cx="8482012" cy="3676650"/>
        </p:xfrm>
        <a:graphic>
          <a:graphicData uri="http://schemas.openxmlformats.org/presentationml/2006/ole">
            <p:oleObj spid="_x0000_s110600" name="Worksheet" r:id="rId4" imgW="5300640" imgH="1676520" progId="Excel.Sheet.8">
              <p:embed/>
            </p:oleObj>
          </a:graphicData>
        </a:graphic>
      </p:graphicFrame>
      <p:sp>
        <p:nvSpPr>
          <p:cNvPr id="2" name="Slide Number Placeholder 1"/>
          <p:cNvSpPr>
            <a:spLocks noGrp="1"/>
          </p:cNvSpPr>
          <p:nvPr>
            <p:ph type="sldNum" sz="quarter" idx="11"/>
          </p:nvPr>
        </p:nvSpPr>
        <p:spPr/>
        <p:txBody>
          <a:bodyPr/>
          <a:lstStyle/>
          <a:p>
            <a:fld id="{0D9FEA09-1127-43E7-AF6D-315D278920A9}" type="slidenum">
              <a:rPr lang="en-US" smtClean="0"/>
              <a:pPr/>
              <a:t>31</a:t>
            </a:fld>
            <a:endParaRPr lang="en-US"/>
          </a:p>
        </p:txBody>
      </p:sp>
    </p:spTree>
    <p:extLst>
      <p:ext uri="{BB962C8B-B14F-4D97-AF65-F5344CB8AC3E}">
        <p14:creationId xmlns:p14="http://schemas.microsoft.com/office/powerpoint/2010/main" xmlns="" val="37572925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7554" name="Rectangle 1026"/>
          <p:cNvSpPr>
            <a:spLocks noGrp="1" noChangeArrowheads="1"/>
          </p:cNvSpPr>
          <p:nvPr>
            <p:ph type="title"/>
          </p:nvPr>
        </p:nvSpPr>
        <p:spPr>
          <a:xfrm>
            <a:off x="494506" y="5334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Utilization of a Constrained Resource</a:t>
            </a:r>
          </a:p>
        </p:txBody>
      </p:sp>
      <p:sp>
        <p:nvSpPr>
          <p:cNvPr id="407555" name="Rectangle 1027"/>
          <p:cNvSpPr>
            <a:spLocks noGrp="1" noChangeArrowheads="1"/>
          </p:cNvSpPr>
          <p:nvPr>
            <p:ph type="body" idx="1"/>
          </p:nvPr>
        </p:nvSpPr>
        <p:spPr>
          <a:xfrm>
            <a:off x="760413" y="1600200"/>
            <a:ext cx="7697787" cy="4267200"/>
          </a:xfrm>
          <a:solidFill>
            <a:srgbClr val="CCECFF"/>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lnSpc>
                <a:spcPct val="90000"/>
              </a:lnSpc>
            </a:pPr>
            <a:r>
              <a:rPr lang="en-US" sz="2800">
                <a:solidFill>
                  <a:srgbClr val="000000"/>
                </a:solidFill>
                <a:effectLst>
                  <a:outerShdw blurRad="38100" dist="38100" dir="2700000" algn="tl">
                    <a:srgbClr val="FFFFFF"/>
                  </a:outerShdw>
                </a:effectLst>
              </a:rPr>
              <a:t>Machine A1 is the constrained resource and is being used at 100% of its capacity. </a:t>
            </a:r>
          </a:p>
          <a:p>
            <a:pPr>
              <a:lnSpc>
                <a:spcPct val="90000"/>
              </a:lnSpc>
            </a:pPr>
            <a:r>
              <a:rPr lang="en-US" sz="2800">
                <a:solidFill>
                  <a:srgbClr val="000000"/>
                </a:solidFill>
                <a:effectLst>
                  <a:outerShdw blurRad="38100" dist="38100" dir="2700000" algn="tl">
                    <a:srgbClr val="FFFFFF"/>
                  </a:outerShdw>
                </a:effectLst>
              </a:rPr>
              <a:t>There is excess capacity on all other machines.  </a:t>
            </a:r>
          </a:p>
          <a:p>
            <a:pPr>
              <a:lnSpc>
                <a:spcPct val="90000"/>
              </a:lnSpc>
            </a:pPr>
            <a:r>
              <a:rPr lang="en-US" sz="2800">
                <a:solidFill>
                  <a:srgbClr val="000000"/>
                </a:solidFill>
                <a:effectLst>
                  <a:outerShdw blurRad="38100" dist="38100" dir="2700000" algn="tl">
                    <a:srgbClr val="FFFFFF"/>
                  </a:outerShdw>
                </a:effectLst>
              </a:rPr>
              <a:t>Machine A1 has a capacity of 2,400 minutes per week.</a:t>
            </a:r>
          </a:p>
          <a:p>
            <a:pPr>
              <a:lnSpc>
                <a:spcPct val="90000"/>
              </a:lnSpc>
              <a:buFont typeface="Times" panose="02020603050405020304" pitchFamily="18" charset="0"/>
              <a:buNone/>
            </a:pPr>
            <a:endParaRPr lang="en-US" sz="2800">
              <a:solidFill>
                <a:srgbClr val="000000"/>
              </a:solidFill>
              <a:effectLst>
                <a:outerShdw blurRad="38100" dist="38100" dir="2700000" algn="tl">
                  <a:srgbClr val="FFFFFF"/>
                </a:outerShdw>
              </a:effectLst>
            </a:endParaRPr>
          </a:p>
          <a:p>
            <a:pPr algn="ctr">
              <a:lnSpc>
                <a:spcPct val="90000"/>
              </a:lnSpc>
              <a:buFont typeface="Times" panose="02020603050405020304" pitchFamily="18" charset="0"/>
              <a:buNone/>
            </a:pPr>
            <a:r>
              <a:rPr lang="en-US" sz="3500">
                <a:solidFill>
                  <a:srgbClr val="0000FF"/>
                </a:solidFill>
                <a:effectLst>
                  <a:outerShdw blurRad="38100" dist="38100" dir="2700000" algn="tl">
                    <a:srgbClr val="000000"/>
                  </a:outerShdw>
                </a:effectLst>
              </a:rPr>
              <a:t>Should Ensign focus its efforts on Product 1 or Product 2?</a:t>
            </a:r>
          </a:p>
        </p:txBody>
      </p:sp>
      <p:sp>
        <p:nvSpPr>
          <p:cNvPr id="2" name="Slide Number Placeholder 1"/>
          <p:cNvSpPr>
            <a:spLocks noGrp="1"/>
          </p:cNvSpPr>
          <p:nvPr>
            <p:ph type="sldNum" sz="quarter" idx="11"/>
          </p:nvPr>
        </p:nvSpPr>
        <p:spPr/>
        <p:txBody>
          <a:bodyPr/>
          <a:lstStyle/>
          <a:p>
            <a:fld id="{0D9FEA09-1127-43E7-AF6D-315D278920A9}" type="slidenum">
              <a:rPr lang="en-US" smtClean="0"/>
              <a:pPr/>
              <a:t>32</a:t>
            </a:fld>
            <a:endParaRPr lang="en-US"/>
          </a:p>
        </p:txBody>
      </p:sp>
    </p:spTree>
    <p:extLst>
      <p:ext uri="{BB962C8B-B14F-4D97-AF65-F5344CB8AC3E}">
        <p14:creationId xmlns:p14="http://schemas.microsoft.com/office/powerpoint/2010/main" xmlns="" val="38569629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02" name="Rectangle 2"/>
          <p:cNvSpPr>
            <a:spLocks noGrp="1" noChangeArrowheads="1"/>
          </p:cNvSpPr>
          <p:nvPr>
            <p:ph type="title"/>
          </p:nvPr>
        </p:nvSpPr>
        <p:spPr>
          <a:xfrm>
            <a:off x="457200" y="457200"/>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Quick Check </a:t>
            </a:r>
            <a:r>
              <a:rPr lang="en-US" sz="4400" b="1" i="1">
                <a:sym typeface="Wingdings" panose="05000000000000000000" pitchFamily="2" charset="2"/>
              </a:rPr>
              <a:t></a:t>
            </a:r>
          </a:p>
        </p:txBody>
      </p:sp>
      <p:sp>
        <p:nvSpPr>
          <p:cNvPr id="409607" name="Rectangle 7"/>
          <p:cNvSpPr>
            <a:spLocks noGrp="1" noChangeArrowheads="1"/>
          </p:cNvSpPr>
          <p:nvPr>
            <p:ph type="body" idx="4294967295"/>
          </p:nvPr>
        </p:nvSpPr>
        <p:spPr>
          <a:xfrm>
            <a:off x="533400" y="1447800"/>
            <a:ext cx="8153400" cy="4419600"/>
          </a:xfrm>
          <a:solidFill>
            <a:srgbClr val="CCECFF"/>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buFont typeface="Times" panose="02020603050405020304" pitchFamily="18" charset="0"/>
              <a:buNone/>
            </a:pPr>
            <a:r>
              <a:rPr lang="en-US"/>
              <a:t> </a:t>
            </a:r>
            <a:r>
              <a:rPr lang="en-US" b="1"/>
              <a:t>	</a:t>
            </a:r>
            <a:r>
              <a:rPr lang="en-US" sz="2600" b="1">
                <a:solidFill>
                  <a:srgbClr val="000000"/>
                </a:solidFill>
              </a:rPr>
              <a:t>How many units of each product can be processed through Machine A1 in one minute?</a:t>
            </a:r>
          </a:p>
          <a:p>
            <a:pPr>
              <a:buFont typeface="Times" panose="02020603050405020304" pitchFamily="18" charset="0"/>
              <a:buNone/>
            </a:pPr>
            <a:endParaRPr lang="en-US" sz="2600" b="1">
              <a:solidFill>
                <a:srgbClr val="000000"/>
              </a:solidFill>
            </a:endParaRPr>
          </a:p>
          <a:p>
            <a:pPr>
              <a:buFont typeface="Times" panose="02020603050405020304" pitchFamily="18" charset="0"/>
              <a:buNone/>
            </a:pPr>
            <a:r>
              <a:rPr lang="en-US" sz="2600" b="1">
                <a:solidFill>
                  <a:srgbClr val="000000"/>
                </a:solidFill>
              </a:rPr>
              <a:t>          </a:t>
            </a:r>
            <a:r>
              <a:rPr lang="en-US" sz="2600" b="1" u="sng">
                <a:solidFill>
                  <a:srgbClr val="000000"/>
                </a:solidFill>
              </a:rPr>
              <a:t>Product 1</a:t>
            </a:r>
            <a:r>
              <a:rPr lang="en-US" sz="2600" b="1">
                <a:solidFill>
                  <a:srgbClr val="000000"/>
                </a:solidFill>
              </a:rPr>
              <a:t>       </a:t>
            </a:r>
            <a:r>
              <a:rPr lang="en-US" sz="2600" b="1" u="sng">
                <a:solidFill>
                  <a:srgbClr val="000000"/>
                </a:solidFill>
              </a:rPr>
              <a:t>Product 2</a:t>
            </a:r>
          </a:p>
          <a:p>
            <a:pPr lvl="1">
              <a:buFont typeface="Wingdings" panose="05000000000000000000" pitchFamily="2" charset="2"/>
              <a:buNone/>
            </a:pPr>
            <a:r>
              <a:rPr lang="en-US" b="1"/>
              <a:t>a.       1 unit         0.5 unit</a:t>
            </a:r>
          </a:p>
          <a:p>
            <a:pPr lvl="1">
              <a:buFont typeface="Wingdings" panose="05000000000000000000" pitchFamily="2" charset="2"/>
              <a:buNone/>
            </a:pPr>
            <a:r>
              <a:rPr lang="en-US" b="1"/>
              <a:t>b.       1 unit         2.0 units</a:t>
            </a:r>
          </a:p>
          <a:p>
            <a:pPr lvl="1">
              <a:buFont typeface="Wingdings" panose="05000000000000000000" pitchFamily="2" charset="2"/>
              <a:buNone/>
            </a:pPr>
            <a:r>
              <a:rPr lang="en-US" b="1"/>
              <a:t>c.       2 units        1.0 unit</a:t>
            </a:r>
          </a:p>
          <a:p>
            <a:pPr lvl="1">
              <a:buFont typeface="Wingdings" panose="05000000000000000000" pitchFamily="2" charset="2"/>
              <a:buNone/>
            </a:pPr>
            <a:r>
              <a:rPr lang="en-US" b="1"/>
              <a:t>d.       2 units        0.5 unit</a:t>
            </a:r>
          </a:p>
          <a:p>
            <a:pPr lvl="1">
              <a:buFont typeface="Wingdings" panose="05000000000000000000" pitchFamily="2" charset="2"/>
              <a:buNone/>
            </a:pPr>
            <a:endParaRPr lang="en-US" b="1"/>
          </a:p>
        </p:txBody>
      </p:sp>
      <p:sp>
        <p:nvSpPr>
          <p:cNvPr id="2" name="Slide Number Placeholder 1"/>
          <p:cNvSpPr>
            <a:spLocks noGrp="1"/>
          </p:cNvSpPr>
          <p:nvPr>
            <p:ph type="sldNum" sz="quarter" idx="11"/>
          </p:nvPr>
        </p:nvSpPr>
        <p:spPr/>
        <p:txBody>
          <a:bodyPr/>
          <a:lstStyle/>
          <a:p>
            <a:fld id="{9EADD2B0-BD8F-425E-B2E2-D73504545739}" type="slidenum">
              <a:rPr lang="en-US" smtClean="0"/>
              <a:pPr/>
              <a:t>33</a:t>
            </a:fld>
            <a:endParaRPr lang="en-US"/>
          </a:p>
        </p:txBody>
      </p:sp>
    </p:spTree>
    <p:extLst>
      <p:ext uri="{BB962C8B-B14F-4D97-AF65-F5344CB8AC3E}">
        <p14:creationId xmlns:p14="http://schemas.microsoft.com/office/powerpoint/2010/main" xmlns="" val="19273695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1657" name="Rectangle 9"/>
          <p:cNvSpPr>
            <a:spLocks noChangeArrowheads="1"/>
          </p:cNvSpPr>
          <p:nvPr/>
        </p:nvSpPr>
        <p:spPr bwMode="auto">
          <a:xfrm>
            <a:off x="533400" y="1447800"/>
            <a:ext cx="8153400" cy="4419600"/>
          </a:xfrm>
          <a:prstGeom prst="rect">
            <a:avLst/>
          </a:prstGeom>
          <a:solidFill>
            <a:srgbClr val="CCECFF"/>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lvl1pPr marL="342900" indent="-342900">
              <a:spcBef>
                <a:spcPct val="20000"/>
              </a:spcBef>
              <a:buClr>
                <a:schemeClr val="accent1"/>
              </a:buClr>
              <a:buFont typeface="Times" panose="02020603050405020304" pitchFamily="18" charset="0"/>
              <a:buChar char="•"/>
              <a:defRPr sz="30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w"/>
              <a:defRPr sz="2600">
                <a:solidFill>
                  <a:schemeClr val="tx1"/>
                </a:solidFill>
                <a:latin typeface="Arial" panose="020B0604020202020204" pitchFamily="34" charset="0"/>
              </a:defRPr>
            </a:lvl2pPr>
            <a:lvl3pPr marL="1085850" indent="-22860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3pPr>
            <a:lvl4pPr marL="1428750" indent="-228600">
              <a:spcBef>
                <a:spcPct val="20000"/>
              </a:spcBef>
              <a:buClr>
                <a:schemeClr val="accent2"/>
              </a:buClr>
              <a:buFont typeface="Times" panose="02020603050405020304" pitchFamily="18" charset="0"/>
              <a:buChar char="•"/>
              <a:defRPr sz="2000">
                <a:solidFill>
                  <a:schemeClr val="tx1"/>
                </a:solidFill>
                <a:latin typeface="Arial" panose="020B0604020202020204" pitchFamily="34" charset="0"/>
              </a:defRPr>
            </a:lvl4pPr>
            <a:lvl5pPr marL="1771650" indent="-22860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defRPr>
            </a:lvl5pPr>
            <a:lvl6pPr marL="22288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6pPr>
            <a:lvl7pPr marL="26860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7pPr>
            <a:lvl8pPr marL="31432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8pPr>
            <a:lvl9pPr marL="36004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buFont typeface="Times" panose="02020603050405020304" pitchFamily="18" charset="0"/>
              <a:buNone/>
            </a:pPr>
            <a:r>
              <a:rPr lang="en-US">
                <a:latin typeface="+mn-lt"/>
              </a:rPr>
              <a:t> </a:t>
            </a:r>
            <a:r>
              <a:rPr lang="en-US" b="1">
                <a:latin typeface="+mn-lt"/>
              </a:rPr>
              <a:t>	</a:t>
            </a:r>
            <a:r>
              <a:rPr lang="en-US" sz="2600" b="1">
                <a:solidFill>
                  <a:srgbClr val="000000"/>
                </a:solidFill>
                <a:latin typeface="+mn-lt"/>
              </a:rPr>
              <a:t>How many units of each product can be processed through Machine A1 in one minute?</a:t>
            </a:r>
          </a:p>
          <a:p>
            <a:pPr eaLnBrk="1" hangingPunct="1">
              <a:buFont typeface="Times" panose="02020603050405020304" pitchFamily="18" charset="0"/>
              <a:buNone/>
            </a:pPr>
            <a:endParaRPr lang="en-US" sz="2600" b="1">
              <a:solidFill>
                <a:srgbClr val="000000"/>
              </a:solidFill>
              <a:latin typeface="+mn-lt"/>
            </a:endParaRPr>
          </a:p>
          <a:p>
            <a:pPr eaLnBrk="1" hangingPunct="1">
              <a:buFont typeface="Times" panose="02020603050405020304" pitchFamily="18" charset="0"/>
              <a:buNone/>
            </a:pPr>
            <a:r>
              <a:rPr lang="en-US" sz="2600" b="1">
                <a:solidFill>
                  <a:srgbClr val="000000"/>
                </a:solidFill>
                <a:latin typeface="+mn-lt"/>
              </a:rPr>
              <a:t>          </a:t>
            </a:r>
            <a:r>
              <a:rPr lang="en-US" sz="2600" b="1" u="sng">
                <a:solidFill>
                  <a:srgbClr val="000000"/>
                </a:solidFill>
                <a:latin typeface="+mn-lt"/>
              </a:rPr>
              <a:t>Product 1</a:t>
            </a:r>
            <a:r>
              <a:rPr lang="en-US" sz="2600" b="1">
                <a:solidFill>
                  <a:srgbClr val="000000"/>
                </a:solidFill>
                <a:latin typeface="+mn-lt"/>
              </a:rPr>
              <a:t>       </a:t>
            </a:r>
            <a:r>
              <a:rPr lang="en-US" sz="2600" b="1" u="sng">
                <a:solidFill>
                  <a:srgbClr val="000000"/>
                </a:solidFill>
                <a:latin typeface="+mn-lt"/>
              </a:rPr>
              <a:t>Product 2</a:t>
            </a:r>
          </a:p>
          <a:p>
            <a:pPr lvl="1" eaLnBrk="1" hangingPunct="1">
              <a:buFont typeface="Wingdings" panose="05000000000000000000" pitchFamily="2" charset="2"/>
              <a:buNone/>
            </a:pPr>
            <a:r>
              <a:rPr lang="en-US" b="1">
                <a:solidFill>
                  <a:schemeClr val="folHlink"/>
                </a:solidFill>
                <a:latin typeface="+mn-lt"/>
              </a:rPr>
              <a:t>a.       1 unit         0.5 unit</a:t>
            </a:r>
          </a:p>
          <a:p>
            <a:pPr lvl="1" eaLnBrk="1" hangingPunct="1">
              <a:buFont typeface="Wingdings" panose="05000000000000000000" pitchFamily="2" charset="2"/>
              <a:buNone/>
            </a:pPr>
            <a:r>
              <a:rPr lang="en-US" b="1">
                <a:latin typeface="+mn-lt"/>
              </a:rPr>
              <a:t>b.       1 unit         2.0 units</a:t>
            </a:r>
          </a:p>
          <a:p>
            <a:pPr lvl="1" eaLnBrk="1" hangingPunct="1">
              <a:buFont typeface="Wingdings" panose="05000000000000000000" pitchFamily="2" charset="2"/>
              <a:buNone/>
            </a:pPr>
            <a:r>
              <a:rPr lang="en-US" b="1">
                <a:solidFill>
                  <a:schemeClr val="folHlink"/>
                </a:solidFill>
                <a:latin typeface="+mn-lt"/>
              </a:rPr>
              <a:t>c.       2 units        1.0 unit</a:t>
            </a:r>
          </a:p>
          <a:p>
            <a:pPr lvl="1" eaLnBrk="1" hangingPunct="1">
              <a:buFont typeface="Wingdings" panose="05000000000000000000" pitchFamily="2" charset="2"/>
              <a:buNone/>
            </a:pPr>
            <a:r>
              <a:rPr lang="en-US" b="1">
                <a:solidFill>
                  <a:schemeClr val="folHlink"/>
                </a:solidFill>
                <a:latin typeface="+mn-lt"/>
              </a:rPr>
              <a:t>d.       2 units        0.5 unit</a:t>
            </a:r>
          </a:p>
          <a:p>
            <a:pPr lvl="1" eaLnBrk="1" hangingPunct="1">
              <a:buFont typeface="Wingdings" panose="05000000000000000000" pitchFamily="2" charset="2"/>
              <a:buNone/>
            </a:pPr>
            <a:endParaRPr lang="en-US" b="1">
              <a:solidFill>
                <a:schemeClr val="folHlink"/>
              </a:solidFill>
              <a:latin typeface="+mn-lt"/>
            </a:endParaRPr>
          </a:p>
        </p:txBody>
      </p:sp>
      <p:sp>
        <p:nvSpPr>
          <p:cNvPr id="411651" name="Rectangle 3"/>
          <p:cNvSpPr>
            <a:spLocks noGrp="1" noChangeArrowheads="1"/>
          </p:cNvSpPr>
          <p:nvPr>
            <p:ph type="title"/>
          </p:nvPr>
        </p:nvSpPr>
        <p:spPr>
          <a:xfrm>
            <a:off x="457200" y="381000"/>
            <a:ext cx="8305800" cy="821563"/>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Quick Check </a:t>
            </a:r>
            <a:r>
              <a:rPr lang="en-US" sz="4400" b="1" i="1">
                <a:sym typeface="Wingdings" panose="05000000000000000000" pitchFamily="2" charset="2"/>
              </a:rPr>
              <a:t></a:t>
            </a:r>
          </a:p>
        </p:txBody>
      </p:sp>
      <p:sp>
        <p:nvSpPr>
          <p:cNvPr id="411652" name="Text Box 4"/>
          <p:cNvSpPr txBox="1">
            <a:spLocks noChangeArrowheads="1"/>
          </p:cNvSpPr>
          <p:nvPr/>
        </p:nvSpPr>
        <p:spPr bwMode="auto">
          <a:xfrm>
            <a:off x="1524000" y="5334000"/>
            <a:ext cx="6313488" cy="955675"/>
          </a:xfrm>
          <a:prstGeom prst="rect">
            <a:avLst/>
          </a:prstGeom>
          <a:solidFill>
            <a:schemeClr val="accent1"/>
          </a:solidFill>
          <a:ln w="9525">
            <a:solidFill>
              <a:schemeClr val="tx2"/>
            </a:solidFill>
            <a:miter lim="800000"/>
            <a:headEnd/>
            <a:tailEnd/>
          </a:ln>
          <a:effectLst>
            <a:outerShdw dist="35921" dir="2700000" algn="ctr" rotWithShape="0">
              <a:srgbClr val="000000"/>
            </a:outerShdw>
          </a:effectLst>
        </p:spPr>
        <p:txBody>
          <a:bodyPr>
            <a:spAutoFit/>
          </a:bodyPr>
          <a:lstStyle/>
          <a:p>
            <a:pPr algn="ctr">
              <a:spcBef>
                <a:spcPct val="50000"/>
              </a:spcBef>
            </a:pPr>
            <a:r>
              <a:rPr lang="en-US" sz="2800" b="1">
                <a:solidFill>
                  <a:srgbClr val="FFFF00"/>
                </a:solidFill>
                <a:effectLst>
                  <a:outerShdw blurRad="38100" dist="38100" dir="2700000" algn="tl">
                    <a:srgbClr val="000000"/>
                  </a:outerShdw>
                </a:effectLst>
                <a:latin typeface="+mn-lt"/>
              </a:rPr>
              <a:t>I was just checking to make sure you are with us.</a:t>
            </a:r>
          </a:p>
        </p:txBody>
      </p:sp>
      <p:sp>
        <p:nvSpPr>
          <p:cNvPr id="411653" name="Oval 5"/>
          <p:cNvSpPr>
            <a:spLocks noChangeArrowheads="1"/>
          </p:cNvSpPr>
          <p:nvPr/>
        </p:nvSpPr>
        <p:spPr bwMode="auto">
          <a:xfrm>
            <a:off x="895350" y="3736975"/>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en-US" sz="2400">
              <a:latin typeface="+mn-lt"/>
            </a:endParaRPr>
          </a:p>
        </p:txBody>
      </p:sp>
      <p:sp>
        <p:nvSpPr>
          <p:cNvPr id="2" name="Slide Number Placeholder 1"/>
          <p:cNvSpPr>
            <a:spLocks noGrp="1"/>
          </p:cNvSpPr>
          <p:nvPr>
            <p:ph type="sldNum" sz="quarter" idx="11"/>
          </p:nvPr>
        </p:nvSpPr>
        <p:spPr/>
        <p:txBody>
          <a:bodyPr/>
          <a:lstStyle/>
          <a:p>
            <a:fld id="{9EADD2B0-BD8F-425E-B2E2-D73504545739}" type="slidenum">
              <a:rPr lang="en-US" smtClean="0"/>
              <a:pPr/>
              <a:t>34</a:t>
            </a:fld>
            <a:endParaRPr lang="en-US"/>
          </a:p>
        </p:txBody>
      </p:sp>
    </p:spTree>
    <p:extLst>
      <p:ext uri="{BB962C8B-B14F-4D97-AF65-F5344CB8AC3E}">
        <p14:creationId xmlns:p14="http://schemas.microsoft.com/office/powerpoint/2010/main" xmlns="" val="30792900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11653"/>
                                        </p:tgtEl>
                                        <p:attrNameLst>
                                          <p:attrName>style.visibility</p:attrName>
                                        </p:attrNameLst>
                                      </p:cBhvr>
                                      <p:to>
                                        <p:strVal val="visible"/>
                                      </p:to>
                                    </p:set>
                                    <p:anim calcmode="lin" valueType="num">
                                      <p:cBhvr additive="base">
                                        <p:cTn id="7" dur="500" fill="hold"/>
                                        <p:tgtEl>
                                          <p:spTgt spid="411653"/>
                                        </p:tgtEl>
                                        <p:attrNameLst>
                                          <p:attrName>ppt_x</p:attrName>
                                        </p:attrNameLst>
                                      </p:cBhvr>
                                      <p:tavLst>
                                        <p:tav tm="0">
                                          <p:val>
                                            <p:strVal val="0-#ppt_w/2"/>
                                          </p:val>
                                        </p:tav>
                                        <p:tav tm="100000">
                                          <p:val>
                                            <p:strVal val="#ppt_x"/>
                                          </p:val>
                                        </p:tav>
                                      </p:tavLst>
                                    </p:anim>
                                    <p:anim calcmode="lin" valueType="num">
                                      <p:cBhvr additive="base">
                                        <p:cTn id="8" dur="500" fill="hold"/>
                                        <p:tgtEl>
                                          <p:spTgt spid="4116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3"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a:xfrm>
            <a:off x="428625" y="762000"/>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Quick Check </a:t>
            </a:r>
            <a:r>
              <a:rPr lang="en-US" sz="4400" b="1" i="1">
                <a:sym typeface="Wingdings" panose="05000000000000000000" pitchFamily="2" charset="2"/>
              </a:rPr>
              <a:t></a:t>
            </a:r>
          </a:p>
        </p:txBody>
      </p:sp>
      <p:sp>
        <p:nvSpPr>
          <p:cNvPr id="413700" name="Rectangle 4"/>
          <p:cNvSpPr>
            <a:spLocks noChangeArrowheads="1"/>
          </p:cNvSpPr>
          <p:nvPr/>
        </p:nvSpPr>
        <p:spPr bwMode="auto">
          <a:xfrm>
            <a:off x="352425" y="1752600"/>
            <a:ext cx="8458200" cy="4343400"/>
          </a:xfrm>
          <a:prstGeom prst="rect">
            <a:avLst/>
          </a:prstGeom>
          <a:solidFill>
            <a:srgbClr val="FFFF99"/>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lvl1pPr marL="342900" indent="-342900">
              <a:spcBef>
                <a:spcPct val="20000"/>
              </a:spcBef>
              <a:buClr>
                <a:schemeClr val="accent1"/>
              </a:buClr>
              <a:buFont typeface="Times" panose="02020603050405020304" pitchFamily="18" charset="0"/>
              <a:buChar char="•"/>
              <a:defRPr sz="30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w"/>
              <a:defRPr sz="2600">
                <a:solidFill>
                  <a:schemeClr val="tx1"/>
                </a:solidFill>
                <a:latin typeface="Arial" panose="020B0604020202020204" pitchFamily="34" charset="0"/>
              </a:defRPr>
            </a:lvl2pPr>
            <a:lvl3pPr marL="1085850" indent="-22860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3pPr>
            <a:lvl4pPr marL="1428750" indent="-228600">
              <a:spcBef>
                <a:spcPct val="20000"/>
              </a:spcBef>
              <a:buClr>
                <a:schemeClr val="accent2"/>
              </a:buClr>
              <a:buFont typeface="Times" panose="02020603050405020304" pitchFamily="18" charset="0"/>
              <a:buChar char="•"/>
              <a:defRPr sz="2000">
                <a:solidFill>
                  <a:schemeClr val="tx1"/>
                </a:solidFill>
                <a:latin typeface="Arial" panose="020B0604020202020204" pitchFamily="34" charset="0"/>
              </a:defRPr>
            </a:lvl4pPr>
            <a:lvl5pPr marL="1771650" indent="-22860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defRPr>
            </a:lvl5pPr>
            <a:lvl6pPr marL="22288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6pPr>
            <a:lvl7pPr marL="26860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7pPr>
            <a:lvl8pPr marL="31432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8pPr>
            <a:lvl9pPr marL="36004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buFont typeface="Times" panose="02020603050405020304" pitchFamily="18" charset="0"/>
              <a:buNone/>
            </a:pPr>
            <a:r>
              <a:rPr lang="en-US">
                <a:solidFill>
                  <a:srgbClr val="000000"/>
                </a:solidFill>
                <a:latin typeface="+mn-lt"/>
              </a:rPr>
              <a:t> 	What generates more profit for the company, using one minute of machine A1 to process Product 1 or using one minute of machine A1 to process Product 2?</a:t>
            </a:r>
          </a:p>
          <a:p>
            <a:pPr lvl="1" eaLnBrk="1" hangingPunct="1">
              <a:buFont typeface="Wingdings" panose="05000000000000000000" pitchFamily="2" charset="2"/>
              <a:buNone/>
            </a:pPr>
            <a:r>
              <a:rPr lang="en-US" sz="3000">
                <a:latin typeface="+mn-lt"/>
              </a:rPr>
              <a:t>a. Product 1</a:t>
            </a:r>
          </a:p>
          <a:p>
            <a:pPr lvl="1" eaLnBrk="1" hangingPunct="1">
              <a:buFont typeface="Wingdings" panose="05000000000000000000" pitchFamily="2" charset="2"/>
              <a:buNone/>
            </a:pPr>
            <a:r>
              <a:rPr lang="en-US" sz="3000">
                <a:latin typeface="+mn-lt"/>
              </a:rPr>
              <a:t>b. Product 2</a:t>
            </a:r>
          </a:p>
          <a:p>
            <a:pPr lvl="1" eaLnBrk="1" hangingPunct="1">
              <a:buFont typeface="Wingdings" panose="05000000000000000000" pitchFamily="2" charset="2"/>
              <a:buNone/>
            </a:pPr>
            <a:r>
              <a:rPr lang="en-US" sz="3000">
                <a:latin typeface="+mn-lt"/>
              </a:rPr>
              <a:t>c. They both would generate the same profit.</a:t>
            </a:r>
          </a:p>
          <a:p>
            <a:pPr lvl="1" eaLnBrk="1" hangingPunct="1">
              <a:buFont typeface="Wingdings" panose="05000000000000000000" pitchFamily="2" charset="2"/>
              <a:buNone/>
            </a:pPr>
            <a:r>
              <a:rPr lang="en-US" sz="3000">
                <a:latin typeface="+mn-lt"/>
              </a:rPr>
              <a:t>d. Cannot be determined.</a:t>
            </a:r>
          </a:p>
        </p:txBody>
      </p:sp>
      <p:sp>
        <p:nvSpPr>
          <p:cNvPr id="2" name="Slide Number Placeholder 1"/>
          <p:cNvSpPr>
            <a:spLocks noGrp="1"/>
          </p:cNvSpPr>
          <p:nvPr>
            <p:ph type="sldNum" sz="quarter" idx="11"/>
          </p:nvPr>
        </p:nvSpPr>
        <p:spPr/>
        <p:txBody>
          <a:bodyPr/>
          <a:lstStyle/>
          <a:p>
            <a:fld id="{9EADD2B0-BD8F-425E-B2E2-D73504545739}" type="slidenum">
              <a:rPr lang="en-US" smtClean="0"/>
              <a:pPr/>
              <a:t>35</a:t>
            </a:fld>
            <a:endParaRPr lang="en-US"/>
          </a:p>
        </p:txBody>
      </p:sp>
    </p:spTree>
    <p:extLst>
      <p:ext uri="{BB962C8B-B14F-4D97-AF65-F5344CB8AC3E}">
        <p14:creationId xmlns:p14="http://schemas.microsoft.com/office/powerpoint/2010/main" xmlns="" val="41428883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5747" name="Rectangle 3"/>
          <p:cNvSpPr>
            <a:spLocks noGrp="1" noChangeArrowheads="1"/>
          </p:cNvSpPr>
          <p:nvPr>
            <p:ph type="title"/>
          </p:nvPr>
        </p:nvSpPr>
        <p:spPr>
          <a:xfrm>
            <a:off x="536448" y="323596"/>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Quick Check </a:t>
            </a:r>
            <a:r>
              <a:rPr lang="en-US" sz="4400" b="1" i="1" dirty="0">
                <a:sym typeface="Wingdings" panose="05000000000000000000" pitchFamily="2" charset="2"/>
              </a:rPr>
              <a:t></a:t>
            </a:r>
          </a:p>
        </p:txBody>
      </p:sp>
      <p:sp>
        <p:nvSpPr>
          <p:cNvPr id="415746" name="Rectangle 2"/>
          <p:cNvSpPr>
            <a:spLocks noGrp="1" noChangeArrowheads="1"/>
          </p:cNvSpPr>
          <p:nvPr>
            <p:ph type="body" idx="4294967295"/>
          </p:nvPr>
        </p:nvSpPr>
        <p:spPr>
          <a:xfrm>
            <a:off x="352425" y="1752600"/>
            <a:ext cx="8458200" cy="4343400"/>
          </a:xfrm>
          <a:solidFill>
            <a:srgbClr val="FFFF99"/>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buFont typeface="Times" panose="02020603050405020304" pitchFamily="18" charset="0"/>
              <a:buNone/>
            </a:pPr>
            <a:r>
              <a:rPr lang="en-US">
                <a:solidFill>
                  <a:srgbClr val="000000"/>
                </a:solidFill>
              </a:rPr>
              <a:t> 	What generates more profit for the company, using one minute of machine A1 to process Product 1 or using one minute of machine A1 to process Product 2?</a:t>
            </a:r>
          </a:p>
          <a:p>
            <a:pPr lvl="1">
              <a:buFont typeface="Wingdings" panose="05000000000000000000" pitchFamily="2" charset="2"/>
              <a:buNone/>
            </a:pPr>
            <a:r>
              <a:rPr lang="en-US" sz="3000">
                <a:solidFill>
                  <a:schemeClr val="folHlink"/>
                </a:solidFill>
              </a:rPr>
              <a:t>a. Product 1</a:t>
            </a:r>
          </a:p>
          <a:p>
            <a:pPr lvl="1">
              <a:buFont typeface="Wingdings" panose="05000000000000000000" pitchFamily="2" charset="2"/>
              <a:buNone/>
            </a:pPr>
            <a:r>
              <a:rPr lang="en-US" sz="3000">
                <a:solidFill>
                  <a:srgbClr val="000000"/>
                </a:solidFill>
              </a:rPr>
              <a:t>b. Product 2</a:t>
            </a:r>
          </a:p>
          <a:p>
            <a:pPr lvl="1">
              <a:buFont typeface="Wingdings" panose="05000000000000000000" pitchFamily="2" charset="2"/>
              <a:buNone/>
            </a:pPr>
            <a:r>
              <a:rPr lang="en-US" sz="3000">
                <a:solidFill>
                  <a:schemeClr val="folHlink"/>
                </a:solidFill>
              </a:rPr>
              <a:t>c. They both would generate the same profit.</a:t>
            </a:r>
          </a:p>
          <a:p>
            <a:pPr lvl="1">
              <a:buFont typeface="Wingdings" panose="05000000000000000000" pitchFamily="2" charset="2"/>
              <a:buNone/>
            </a:pPr>
            <a:r>
              <a:rPr lang="en-US" sz="3000">
                <a:solidFill>
                  <a:schemeClr val="folHlink"/>
                </a:solidFill>
              </a:rPr>
              <a:t>d. Cannot be determined.</a:t>
            </a:r>
          </a:p>
        </p:txBody>
      </p:sp>
      <p:sp>
        <p:nvSpPr>
          <p:cNvPr id="415748" name="Text Box 4"/>
          <p:cNvSpPr txBox="1">
            <a:spLocks noChangeArrowheads="1"/>
          </p:cNvSpPr>
          <p:nvPr/>
        </p:nvSpPr>
        <p:spPr bwMode="auto">
          <a:xfrm>
            <a:off x="685800" y="1282700"/>
            <a:ext cx="8153400" cy="2451100"/>
          </a:xfrm>
          <a:prstGeom prst="rect">
            <a:avLst/>
          </a:prstGeom>
          <a:solidFill>
            <a:schemeClr val="accent1"/>
          </a:solidFill>
          <a:ln w="9525">
            <a:solidFill>
              <a:srgbClr val="000000"/>
            </a:solidFill>
            <a:miter lim="800000"/>
            <a:headEnd/>
            <a:tailEnd/>
          </a:ln>
          <a:effectLst>
            <a:outerShdw dist="35921" dir="2700000" algn="ctr" rotWithShape="0">
              <a:srgbClr val="000000"/>
            </a:outerShdw>
          </a:effectLst>
        </p:spPr>
        <p:txBody>
          <a:bodyPr>
            <a:spAutoFit/>
          </a:bodyPr>
          <a:lstStyle/>
          <a:p>
            <a:pPr algn="ctr">
              <a:spcBef>
                <a:spcPct val="50000"/>
              </a:spcBef>
            </a:pPr>
            <a:r>
              <a:rPr lang="en-US" sz="2800" b="1">
                <a:solidFill>
                  <a:srgbClr val="FFFFFF"/>
                </a:solidFill>
                <a:effectLst>
                  <a:outerShdw blurRad="38100" dist="38100" dir="2700000" algn="tl">
                    <a:srgbClr val="000000"/>
                  </a:outerShdw>
                </a:effectLst>
                <a:latin typeface="+mn-lt"/>
              </a:rPr>
              <a:t>With one minute of machine A1, we could make 1 unit of Product 1, with a contribution margin of $24, or 2 units of Product 2, each with a contribution margin of $15.    </a:t>
            </a:r>
          </a:p>
          <a:p>
            <a:pPr algn="ctr">
              <a:spcBef>
                <a:spcPct val="50000"/>
              </a:spcBef>
            </a:pPr>
            <a:r>
              <a:rPr lang="en-US" sz="2800" b="1">
                <a:solidFill>
                  <a:srgbClr val="FFFFFF"/>
                </a:solidFill>
                <a:effectLst>
                  <a:outerShdw blurRad="38100" dist="38100" dir="2700000" algn="tl">
                    <a:srgbClr val="000000"/>
                  </a:outerShdw>
                </a:effectLst>
                <a:latin typeface="+mn-lt"/>
              </a:rPr>
              <a:t>2 × $15 = $30 &gt; $24</a:t>
            </a:r>
          </a:p>
        </p:txBody>
      </p:sp>
      <p:sp>
        <p:nvSpPr>
          <p:cNvPr id="415749" name="Oval 5"/>
          <p:cNvSpPr>
            <a:spLocks noChangeArrowheads="1"/>
          </p:cNvSpPr>
          <p:nvPr/>
        </p:nvSpPr>
        <p:spPr bwMode="auto">
          <a:xfrm>
            <a:off x="685800" y="3657600"/>
            <a:ext cx="533400" cy="4826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mn-lt"/>
            </a:endParaRPr>
          </a:p>
        </p:txBody>
      </p:sp>
      <p:sp>
        <p:nvSpPr>
          <p:cNvPr id="2" name="Slide Number Placeholder 1"/>
          <p:cNvSpPr>
            <a:spLocks noGrp="1"/>
          </p:cNvSpPr>
          <p:nvPr>
            <p:ph type="sldNum" sz="quarter" idx="11"/>
          </p:nvPr>
        </p:nvSpPr>
        <p:spPr/>
        <p:txBody>
          <a:bodyPr/>
          <a:lstStyle/>
          <a:p>
            <a:fld id="{9EADD2B0-BD8F-425E-B2E2-D73504545739}" type="slidenum">
              <a:rPr lang="en-US" smtClean="0"/>
              <a:pPr/>
              <a:t>36</a:t>
            </a:fld>
            <a:endParaRPr lang="en-US"/>
          </a:p>
        </p:txBody>
      </p:sp>
    </p:spTree>
    <p:extLst>
      <p:ext uri="{BB962C8B-B14F-4D97-AF65-F5344CB8AC3E}">
        <p14:creationId xmlns:p14="http://schemas.microsoft.com/office/powerpoint/2010/main" xmlns="" val="27957884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15749"/>
                                        </p:tgtEl>
                                        <p:attrNameLst>
                                          <p:attrName>style.visibility</p:attrName>
                                        </p:attrNameLst>
                                      </p:cBhvr>
                                      <p:to>
                                        <p:strVal val="visible"/>
                                      </p:to>
                                    </p:set>
                                    <p:anim calcmode="lin" valueType="num">
                                      <p:cBhvr additive="base">
                                        <p:cTn id="7" dur="500" fill="hold"/>
                                        <p:tgtEl>
                                          <p:spTgt spid="415749"/>
                                        </p:tgtEl>
                                        <p:attrNameLst>
                                          <p:attrName>ppt_x</p:attrName>
                                        </p:attrNameLst>
                                      </p:cBhvr>
                                      <p:tavLst>
                                        <p:tav tm="0">
                                          <p:val>
                                            <p:strVal val="0-#ppt_w/2"/>
                                          </p:val>
                                        </p:tav>
                                        <p:tav tm="100000">
                                          <p:val>
                                            <p:strVal val="#ppt_x"/>
                                          </p:val>
                                        </p:tav>
                                      </p:tavLst>
                                    </p:anim>
                                    <p:anim calcmode="lin" valueType="num">
                                      <p:cBhvr additive="base">
                                        <p:cTn id="8" dur="500" fill="hold"/>
                                        <p:tgtEl>
                                          <p:spTgt spid="4157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49"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7794" name="Rectangle 2"/>
          <p:cNvSpPr>
            <a:spLocks noGrp="1" noChangeArrowheads="1"/>
          </p:cNvSpPr>
          <p:nvPr>
            <p:ph type="title"/>
          </p:nvPr>
        </p:nvSpPr>
        <p:spPr>
          <a:xfrm>
            <a:off x="457200" y="598487"/>
            <a:ext cx="8229600" cy="688975"/>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a:t>Utilization of a Constrained Resource</a:t>
            </a:r>
          </a:p>
        </p:txBody>
      </p:sp>
      <p:sp>
        <p:nvSpPr>
          <p:cNvPr id="417795" name="Rectangle 3"/>
          <p:cNvSpPr>
            <a:spLocks noGrp="1" noChangeArrowheads="1"/>
          </p:cNvSpPr>
          <p:nvPr>
            <p:ph type="body" idx="1"/>
          </p:nvPr>
        </p:nvSpPr>
        <p:spPr>
          <a:xfrm>
            <a:off x="228600" y="1416050"/>
            <a:ext cx="8610600" cy="1066800"/>
          </a:xfrm>
          <a:noFill/>
          <a:ln/>
          <a:extLst>
            <a:ext uri="{91240B29-F687-4F45-9708-019B960494DF}">
              <a14:hiddenLine xmlns:a14="http://schemas.microsoft.com/office/drawing/2010/main" xmlns="" w="12699">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800"/>
              <a:t>The key is the </a:t>
            </a:r>
            <a:r>
              <a:rPr lang="en-US" sz="2800">
                <a:solidFill>
                  <a:srgbClr val="5C001F"/>
                </a:solidFill>
              </a:rPr>
              <a:t>contribution margin per unit of the constrained resource.</a:t>
            </a:r>
            <a:endParaRPr lang="en-US" sz="2800"/>
          </a:p>
        </p:txBody>
      </p:sp>
      <p:sp>
        <p:nvSpPr>
          <p:cNvPr id="417796" name="Rectangle 4"/>
          <p:cNvSpPr>
            <a:spLocks noChangeArrowheads="1"/>
          </p:cNvSpPr>
          <p:nvPr/>
        </p:nvSpPr>
        <p:spPr bwMode="auto">
          <a:xfrm>
            <a:off x="762000" y="4648200"/>
            <a:ext cx="7673975" cy="1562100"/>
          </a:xfrm>
          <a:prstGeom prst="rect">
            <a:avLst/>
          </a:prstGeom>
          <a:solidFill>
            <a:srgbClr val="006600"/>
          </a:solidFill>
          <a:ln w="1270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a:r>
              <a:rPr lang="en-US" sz="2400">
                <a:solidFill>
                  <a:srgbClr val="FFFF00"/>
                </a:solidFill>
                <a:effectLst>
                  <a:outerShdw blurRad="38100" dist="38100" dir="2700000" algn="tl">
                    <a:srgbClr val="000000"/>
                  </a:outerShdw>
                </a:effectLst>
                <a:latin typeface="+mn-lt"/>
              </a:rPr>
              <a:t>Product 2 should be emphasized.</a:t>
            </a:r>
            <a:r>
              <a:rPr lang="en-US" sz="2400">
                <a:solidFill>
                  <a:srgbClr val="FFFFFF"/>
                </a:solidFill>
                <a:effectLst>
                  <a:outerShdw blurRad="38100" dist="38100" dir="2700000" algn="tl">
                    <a:srgbClr val="000000"/>
                  </a:outerShdw>
                </a:effectLst>
                <a:latin typeface="+mn-lt"/>
              </a:rPr>
              <a:t>  Provides more valuable use of the constrained resource machine A1, yielding a contribution margin of $30 per minute as opposed to $24 for Product 1.</a:t>
            </a:r>
          </a:p>
        </p:txBody>
      </p:sp>
      <p:graphicFrame>
        <p:nvGraphicFramePr>
          <p:cNvPr id="417797" name="Object 5"/>
          <p:cNvGraphicFramePr>
            <a:graphicFrameLocks/>
          </p:cNvGraphicFramePr>
          <p:nvPr/>
        </p:nvGraphicFramePr>
        <p:xfrm>
          <a:off x="228600" y="2590800"/>
          <a:ext cx="8686800" cy="1800225"/>
        </p:xfrm>
        <a:graphic>
          <a:graphicData uri="http://schemas.openxmlformats.org/presentationml/2006/ole">
            <p:oleObj spid="_x0000_s111624" name="Worksheet" r:id="rId4" imgW="4882680" imgH="3482280" progId="Excel.Sheet.8">
              <p:embed/>
            </p:oleObj>
          </a:graphicData>
        </a:graphic>
      </p:graphicFrame>
      <p:sp>
        <p:nvSpPr>
          <p:cNvPr id="2" name="Slide Number Placeholder 1"/>
          <p:cNvSpPr>
            <a:spLocks noGrp="1"/>
          </p:cNvSpPr>
          <p:nvPr>
            <p:ph type="sldNum" sz="quarter" idx="11"/>
          </p:nvPr>
        </p:nvSpPr>
        <p:spPr/>
        <p:txBody>
          <a:bodyPr/>
          <a:lstStyle/>
          <a:p>
            <a:fld id="{0D9FEA09-1127-43E7-AF6D-315D278920A9}" type="slidenum">
              <a:rPr lang="en-US" smtClean="0"/>
              <a:pPr/>
              <a:t>37</a:t>
            </a:fld>
            <a:endParaRPr lang="en-US"/>
          </a:p>
        </p:txBody>
      </p:sp>
    </p:spTree>
    <p:extLst>
      <p:ext uri="{BB962C8B-B14F-4D97-AF65-F5344CB8AC3E}">
        <p14:creationId xmlns:p14="http://schemas.microsoft.com/office/powerpoint/2010/main" xmlns="" val="14062902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42" name="Rectangle 2"/>
          <p:cNvSpPr>
            <a:spLocks noGrp="1" noChangeArrowheads="1"/>
          </p:cNvSpPr>
          <p:nvPr>
            <p:ph type="title"/>
          </p:nvPr>
        </p:nvSpPr>
        <p:spPr>
          <a:xfrm>
            <a:off x="419100" y="704722"/>
            <a:ext cx="8229600" cy="65563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Utilization of a Constrained Resource</a:t>
            </a:r>
          </a:p>
        </p:txBody>
      </p:sp>
      <p:sp>
        <p:nvSpPr>
          <p:cNvPr id="419843" name="Rectangle 3"/>
          <p:cNvSpPr>
            <a:spLocks noChangeArrowheads="1"/>
          </p:cNvSpPr>
          <p:nvPr/>
        </p:nvSpPr>
        <p:spPr bwMode="auto">
          <a:xfrm>
            <a:off x="1219200" y="4538663"/>
            <a:ext cx="6781800" cy="1562100"/>
          </a:xfrm>
          <a:prstGeom prst="rect">
            <a:avLst/>
          </a:prstGeom>
          <a:solidFill>
            <a:srgbClr val="663300"/>
          </a:solidFill>
          <a:ln w="12700">
            <a:solidFill>
              <a:srgbClr val="000000"/>
            </a:solidFill>
            <a:miter lim="800000"/>
            <a:headEnd/>
            <a:tailEnd/>
          </a:ln>
          <a:effectLst>
            <a:outerShdw dist="53882" dir="2700000" algn="ctr" rotWithShape="0">
              <a:srgbClr val="000000"/>
            </a:outerShdw>
          </a:effectLst>
        </p:spPr>
        <p:txBody>
          <a:bodyPr lIns="90488" tIns="44450" rIns="90488" bIns="44450">
            <a:spAutoFit/>
          </a:bodyPr>
          <a:lstStyle/>
          <a:p>
            <a:pPr algn="ctr"/>
            <a:r>
              <a:rPr lang="en-US" sz="2400">
                <a:solidFill>
                  <a:srgbClr val="FFFFFF"/>
                </a:solidFill>
                <a:effectLst>
                  <a:outerShdw blurRad="38100" dist="38100" dir="2700000" algn="tl">
                    <a:srgbClr val="000000"/>
                  </a:outerShdw>
                </a:effectLst>
                <a:latin typeface="+mn-lt"/>
              </a:rPr>
              <a:t>If there are no other considerations, the best plan would be to produce to meet current demand for Product 2 and then use remaining capacity to make Product 1.</a:t>
            </a:r>
          </a:p>
        </p:txBody>
      </p:sp>
      <p:graphicFrame>
        <p:nvGraphicFramePr>
          <p:cNvPr id="419844" name="Object 4"/>
          <p:cNvGraphicFramePr>
            <a:graphicFrameLocks/>
          </p:cNvGraphicFramePr>
          <p:nvPr/>
        </p:nvGraphicFramePr>
        <p:xfrm>
          <a:off x="228600" y="2514600"/>
          <a:ext cx="8686800" cy="1800225"/>
        </p:xfrm>
        <a:graphic>
          <a:graphicData uri="http://schemas.openxmlformats.org/presentationml/2006/ole">
            <p:oleObj spid="_x0000_s112648" name="Worksheet" r:id="rId4" imgW="4882680" imgH="3482280" progId="Excel.Sheet.8">
              <p:embed/>
            </p:oleObj>
          </a:graphicData>
        </a:graphic>
      </p:graphicFrame>
      <p:sp>
        <p:nvSpPr>
          <p:cNvPr id="419845" name="Rectangle 5"/>
          <p:cNvSpPr>
            <a:spLocks noGrp="1" noChangeArrowheads="1"/>
          </p:cNvSpPr>
          <p:nvPr>
            <p:ph type="body" idx="1"/>
          </p:nvPr>
        </p:nvSpPr>
        <p:spPr>
          <a:xfrm>
            <a:off x="228600" y="1416050"/>
            <a:ext cx="8610600" cy="1066800"/>
          </a:xfrm>
          <a:noFill/>
          <a:ln/>
          <a:extLst>
            <a:ext uri="{91240B29-F687-4F45-9708-019B960494DF}">
              <a14:hiddenLine xmlns:a14="http://schemas.microsoft.com/office/drawing/2010/main" xmlns="" w="12699">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800"/>
              <a:t>The key is the </a:t>
            </a:r>
            <a:r>
              <a:rPr lang="en-US" sz="2800">
                <a:solidFill>
                  <a:srgbClr val="5C001F"/>
                </a:solidFill>
              </a:rPr>
              <a:t>contribution margin per unit of the constrained resource.</a:t>
            </a:r>
            <a:endParaRPr lang="en-US" sz="2800"/>
          </a:p>
        </p:txBody>
      </p:sp>
      <p:sp>
        <p:nvSpPr>
          <p:cNvPr id="2" name="Slide Number Placeholder 1"/>
          <p:cNvSpPr>
            <a:spLocks noGrp="1"/>
          </p:cNvSpPr>
          <p:nvPr>
            <p:ph type="sldNum" sz="quarter" idx="11"/>
          </p:nvPr>
        </p:nvSpPr>
        <p:spPr/>
        <p:txBody>
          <a:bodyPr/>
          <a:lstStyle/>
          <a:p>
            <a:fld id="{0D9FEA09-1127-43E7-AF6D-315D278920A9}" type="slidenum">
              <a:rPr lang="en-US" smtClean="0"/>
              <a:pPr/>
              <a:t>38</a:t>
            </a:fld>
            <a:endParaRPr lang="en-US"/>
          </a:p>
        </p:txBody>
      </p:sp>
    </p:spTree>
    <p:extLst>
      <p:ext uri="{BB962C8B-B14F-4D97-AF65-F5344CB8AC3E}">
        <p14:creationId xmlns:p14="http://schemas.microsoft.com/office/powerpoint/2010/main" xmlns="" val="1851158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1890" name="Rectangle 2"/>
          <p:cNvSpPr>
            <a:spLocks noGrp="1" noChangeArrowheads="1"/>
          </p:cNvSpPr>
          <p:nvPr>
            <p:ph type="title"/>
          </p:nvPr>
        </p:nvSpPr>
        <p:spPr>
          <a:xfrm>
            <a:off x="495300" y="630174"/>
            <a:ext cx="8229600" cy="6286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Utilization of a Constrained Resource</a:t>
            </a:r>
          </a:p>
        </p:txBody>
      </p:sp>
      <p:sp>
        <p:nvSpPr>
          <p:cNvPr id="421891" name="Rectangle 3"/>
          <p:cNvSpPr>
            <a:spLocks noGrp="1" noChangeArrowheads="1"/>
          </p:cNvSpPr>
          <p:nvPr>
            <p:ph type="body" idx="1"/>
          </p:nvPr>
        </p:nvSpPr>
        <p:spPr>
          <a:xfrm>
            <a:off x="304800" y="1219200"/>
            <a:ext cx="8610600" cy="609600"/>
          </a:xfrm>
          <a:noFill/>
          <a:ln/>
          <a:extLst>
            <a:ext uri="{91240B29-F687-4F45-9708-019B960494DF}">
              <a14:hiddenLine xmlns:a14="http://schemas.microsoft.com/office/drawing/2010/main" xmlns="" w="12699">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800">
                <a:solidFill>
                  <a:srgbClr val="0000CC"/>
                </a:solidFill>
                <a:effectLst>
                  <a:outerShdw blurRad="38100" dist="38100" dir="2700000" algn="tl">
                    <a:srgbClr val="000000"/>
                  </a:outerShdw>
                </a:effectLst>
              </a:rPr>
              <a:t>Let’s see how this plan would work.</a:t>
            </a:r>
          </a:p>
        </p:txBody>
      </p:sp>
      <p:graphicFrame>
        <p:nvGraphicFramePr>
          <p:cNvPr id="421892" name="Object 4"/>
          <p:cNvGraphicFramePr>
            <a:graphicFrameLocks/>
          </p:cNvGraphicFramePr>
          <p:nvPr/>
        </p:nvGraphicFramePr>
        <p:xfrm>
          <a:off x="990600" y="1885950"/>
          <a:ext cx="7169150" cy="4438650"/>
        </p:xfrm>
        <a:graphic>
          <a:graphicData uri="http://schemas.openxmlformats.org/presentationml/2006/ole">
            <p:oleObj spid="_x0000_s113672" name="Worksheet" r:id="rId4" imgW="3651120" imgH="2587680" progId="Excel.Sheet.8">
              <p:embed/>
            </p:oleObj>
          </a:graphicData>
        </a:graphic>
      </p:graphicFrame>
      <p:sp>
        <p:nvSpPr>
          <p:cNvPr id="2" name="Slide Number Placeholder 1"/>
          <p:cNvSpPr>
            <a:spLocks noGrp="1"/>
          </p:cNvSpPr>
          <p:nvPr>
            <p:ph type="sldNum" sz="quarter" idx="11"/>
          </p:nvPr>
        </p:nvSpPr>
        <p:spPr/>
        <p:txBody>
          <a:bodyPr/>
          <a:lstStyle/>
          <a:p>
            <a:fld id="{0D9FEA09-1127-43E7-AF6D-315D278920A9}" type="slidenum">
              <a:rPr lang="en-US" smtClean="0"/>
              <a:pPr/>
              <a:t>39</a:t>
            </a:fld>
            <a:endParaRPr lang="en-US"/>
          </a:p>
        </p:txBody>
      </p:sp>
    </p:spTree>
    <p:extLst>
      <p:ext uri="{BB962C8B-B14F-4D97-AF65-F5344CB8AC3E}">
        <p14:creationId xmlns:p14="http://schemas.microsoft.com/office/powerpoint/2010/main" xmlns="" val="26254297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23938" name="Object 2"/>
          <p:cNvGraphicFramePr>
            <a:graphicFrameLocks/>
          </p:cNvGraphicFramePr>
          <p:nvPr/>
        </p:nvGraphicFramePr>
        <p:xfrm>
          <a:off x="990600" y="1885950"/>
          <a:ext cx="7169150" cy="4438650"/>
        </p:xfrm>
        <a:graphic>
          <a:graphicData uri="http://schemas.openxmlformats.org/presentationml/2006/ole">
            <p:oleObj spid="_x0000_s114696" name="Worksheet" r:id="rId4" imgW="3651120" imgH="2587680" progId="Excel.Sheet.8">
              <p:embed/>
            </p:oleObj>
          </a:graphicData>
        </a:graphic>
      </p:graphicFrame>
      <p:sp>
        <p:nvSpPr>
          <p:cNvPr id="423939" name="Rectangle 3"/>
          <p:cNvSpPr>
            <a:spLocks noGrp="1" noChangeArrowheads="1"/>
          </p:cNvSpPr>
          <p:nvPr>
            <p:ph type="title"/>
          </p:nvPr>
        </p:nvSpPr>
        <p:spPr>
          <a:xfrm>
            <a:off x="460375" y="409575"/>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Utilization of a Constrained Resource</a:t>
            </a:r>
          </a:p>
        </p:txBody>
      </p:sp>
      <p:sp>
        <p:nvSpPr>
          <p:cNvPr id="423940" name="Rectangle 4"/>
          <p:cNvSpPr>
            <a:spLocks noGrp="1" noChangeArrowheads="1"/>
          </p:cNvSpPr>
          <p:nvPr>
            <p:ph type="body" idx="1"/>
          </p:nvPr>
        </p:nvSpPr>
        <p:spPr>
          <a:xfrm>
            <a:off x="304800" y="1219200"/>
            <a:ext cx="8610600" cy="609600"/>
          </a:xfrm>
          <a:noFill/>
          <a:ln/>
          <a:extLst>
            <a:ext uri="{91240B29-F687-4F45-9708-019B960494DF}">
              <a14:hiddenLine xmlns:a14="http://schemas.microsoft.com/office/drawing/2010/main" xmlns="" w="12699">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800">
                <a:solidFill>
                  <a:srgbClr val="0000CC"/>
                </a:solidFill>
                <a:effectLst>
                  <a:outerShdw blurRad="38100" dist="38100" dir="2700000" algn="tl">
                    <a:srgbClr val="000000"/>
                  </a:outerShdw>
                </a:effectLst>
              </a:rPr>
              <a:t>Let’s see how this plan would work.</a:t>
            </a:r>
          </a:p>
        </p:txBody>
      </p:sp>
      <p:sp>
        <p:nvSpPr>
          <p:cNvPr id="423941" name="Line 5"/>
          <p:cNvSpPr>
            <a:spLocks noChangeShapeType="1"/>
          </p:cNvSpPr>
          <p:nvPr/>
        </p:nvSpPr>
        <p:spPr bwMode="auto">
          <a:xfrm>
            <a:off x="8126413" y="3781425"/>
            <a:ext cx="711200" cy="0"/>
          </a:xfrm>
          <a:prstGeom prst="line">
            <a:avLst/>
          </a:prstGeom>
          <a:noFill/>
          <a:ln w="50799">
            <a:solidFill>
              <a:srgbClr val="FC012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23942" name="Line 6"/>
          <p:cNvSpPr>
            <a:spLocks noChangeShapeType="1"/>
          </p:cNvSpPr>
          <p:nvPr/>
        </p:nvSpPr>
        <p:spPr bwMode="auto">
          <a:xfrm>
            <a:off x="8810625" y="3787775"/>
            <a:ext cx="0" cy="1092200"/>
          </a:xfrm>
          <a:prstGeom prst="line">
            <a:avLst/>
          </a:prstGeom>
          <a:noFill/>
          <a:ln w="50799">
            <a:solidFill>
              <a:srgbClr val="FC012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23943" name="Line 7"/>
          <p:cNvSpPr>
            <a:spLocks noChangeShapeType="1"/>
          </p:cNvSpPr>
          <p:nvPr/>
        </p:nvSpPr>
        <p:spPr bwMode="auto">
          <a:xfrm flipH="1">
            <a:off x="8204200" y="4876800"/>
            <a:ext cx="635000" cy="0"/>
          </a:xfrm>
          <a:prstGeom prst="line">
            <a:avLst/>
          </a:prstGeom>
          <a:noFill/>
          <a:ln w="50799">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p:cNvSpPr>
            <a:spLocks noGrp="1"/>
          </p:cNvSpPr>
          <p:nvPr>
            <p:ph type="sldNum" sz="quarter" idx="11"/>
          </p:nvPr>
        </p:nvSpPr>
        <p:spPr/>
        <p:txBody>
          <a:bodyPr/>
          <a:lstStyle/>
          <a:p>
            <a:fld id="{0D9FEA09-1127-43E7-AF6D-315D278920A9}" type="slidenum">
              <a:rPr lang="en-US" smtClean="0"/>
              <a:pPr/>
              <a:t>40</a:t>
            </a:fld>
            <a:endParaRPr lang="en-US"/>
          </a:p>
        </p:txBody>
      </p:sp>
    </p:spTree>
    <p:extLst>
      <p:ext uri="{BB962C8B-B14F-4D97-AF65-F5344CB8AC3E}">
        <p14:creationId xmlns:p14="http://schemas.microsoft.com/office/powerpoint/2010/main" xmlns="" val="25968355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5986" name="Rectangle 2"/>
          <p:cNvSpPr>
            <a:spLocks noGrp="1" noChangeArrowheads="1"/>
          </p:cNvSpPr>
          <p:nvPr>
            <p:ph type="title"/>
          </p:nvPr>
        </p:nvSpPr>
        <p:spPr>
          <a:xfrm>
            <a:off x="460375" y="514350"/>
            <a:ext cx="8229600" cy="7048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Utilization of a Constrained Resource</a:t>
            </a:r>
          </a:p>
        </p:txBody>
      </p:sp>
      <p:sp>
        <p:nvSpPr>
          <p:cNvPr id="425987" name="Rectangle 3"/>
          <p:cNvSpPr>
            <a:spLocks noGrp="1" noChangeArrowheads="1"/>
          </p:cNvSpPr>
          <p:nvPr>
            <p:ph type="body" idx="1"/>
          </p:nvPr>
        </p:nvSpPr>
        <p:spPr>
          <a:xfrm>
            <a:off x="304800" y="1219200"/>
            <a:ext cx="8610600" cy="609600"/>
          </a:xfrm>
          <a:noFill/>
          <a:ln/>
          <a:extLst>
            <a:ext uri="{91240B29-F687-4F45-9708-019B960494DF}">
              <a14:hiddenLine xmlns:a14="http://schemas.microsoft.com/office/drawing/2010/main" xmlns="" w="12699">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800">
                <a:solidFill>
                  <a:srgbClr val="0000CC"/>
                </a:solidFill>
                <a:effectLst>
                  <a:outerShdw blurRad="38100" dist="38100" dir="2700000" algn="tl">
                    <a:srgbClr val="000000"/>
                  </a:outerShdw>
                </a:effectLst>
              </a:rPr>
              <a:t>Let’s see how this plan would work.</a:t>
            </a:r>
            <a:endParaRPr lang="en-US" sz="2800">
              <a:solidFill>
                <a:schemeClr val="accent2"/>
              </a:solidFill>
              <a:effectLst>
                <a:outerShdw blurRad="38100" dist="38100" dir="2700000" algn="tl">
                  <a:srgbClr val="000000"/>
                </a:outerShdw>
              </a:effectLst>
            </a:endParaRPr>
          </a:p>
        </p:txBody>
      </p:sp>
      <p:graphicFrame>
        <p:nvGraphicFramePr>
          <p:cNvPr id="425988" name="Object 4"/>
          <p:cNvGraphicFramePr>
            <a:graphicFrameLocks/>
          </p:cNvGraphicFramePr>
          <p:nvPr/>
        </p:nvGraphicFramePr>
        <p:xfrm>
          <a:off x="990600" y="1885950"/>
          <a:ext cx="7169150" cy="4438650"/>
        </p:xfrm>
        <a:graphic>
          <a:graphicData uri="http://schemas.openxmlformats.org/presentationml/2006/ole">
            <p:oleObj spid="_x0000_s115720" name="Worksheet" r:id="rId4" imgW="3651120" imgH="2587680" progId="Excel.Sheet.8">
              <p:embed/>
            </p:oleObj>
          </a:graphicData>
        </a:graphic>
      </p:graphicFrame>
      <p:sp>
        <p:nvSpPr>
          <p:cNvPr id="2" name="Slide Number Placeholder 1"/>
          <p:cNvSpPr>
            <a:spLocks noGrp="1"/>
          </p:cNvSpPr>
          <p:nvPr>
            <p:ph type="sldNum" sz="quarter" idx="11"/>
          </p:nvPr>
        </p:nvSpPr>
        <p:spPr/>
        <p:txBody>
          <a:bodyPr/>
          <a:lstStyle/>
          <a:p>
            <a:fld id="{0D9FEA09-1127-43E7-AF6D-315D278920A9}" type="slidenum">
              <a:rPr lang="en-US" smtClean="0"/>
              <a:pPr/>
              <a:t>41</a:t>
            </a:fld>
            <a:endParaRPr lang="en-US"/>
          </a:p>
        </p:txBody>
      </p:sp>
    </p:spTree>
    <p:extLst>
      <p:ext uri="{BB962C8B-B14F-4D97-AF65-F5344CB8AC3E}">
        <p14:creationId xmlns:p14="http://schemas.microsoft.com/office/powerpoint/2010/main" xmlns="" val="38184903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8034" name="Rectangle 2"/>
          <p:cNvSpPr>
            <a:spLocks noGrp="1" noChangeArrowheads="1"/>
          </p:cNvSpPr>
          <p:nvPr>
            <p:ph type="title"/>
          </p:nvPr>
        </p:nvSpPr>
        <p:spPr>
          <a:xfrm>
            <a:off x="451104" y="533400"/>
            <a:ext cx="8229600" cy="805434"/>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Utilization of a Constrained Resource</a:t>
            </a:r>
          </a:p>
        </p:txBody>
      </p:sp>
      <p:sp>
        <p:nvSpPr>
          <p:cNvPr id="428035" name="Rectangle 3"/>
          <p:cNvSpPr>
            <a:spLocks noGrp="1" noChangeArrowheads="1"/>
          </p:cNvSpPr>
          <p:nvPr>
            <p:ph type="body" idx="1"/>
          </p:nvPr>
        </p:nvSpPr>
        <p:spPr>
          <a:xfrm>
            <a:off x="609600" y="1600200"/>
            <a:ext cx="8077200" cy="1600200"/>
          </a:xfrm>
          <a:noFill/>
          <a:ln/>
          <a:extLst>
            <a:ext uri="{91240B29-F687-4F45-9708-019B960494DF}">
              <a14:hiddenLine xmlns:a14="http://schemas.microsoft.com/office/drawing/2010/main" xmlns="" w="12699">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800">
                <a:solidFill>
                  <a:srgbClr val="0000CC"/>
                </a:solidFill>
                <a:effectLst>
                  <a:outerShdw blurRad="38100" dist="38100" dir="2700000" algn="tl">
                    <a:srgbClr val="000000"/>
                  </a:outerShdw>
                </a:effectLst>
              </a:rPr>
              <a:t>According to the plan, we will produce 2,200 units of Product 2 and 1,300 of Product 1.  Our contribution margin looks like this.</a:t>
            </a:r>
          </a:p>
        </p:txBody>
      </p:sp>
      <p:graphicFrame>
        <p:nvGraphicFramePr>
          <p:cNvPr id="428036" name="Object 4"/>
          <p:cNvGraphicFramePr>
            <a:graphicFrameLocks/>
          </p:cNvGraphicFramePr>
          <p:nvPr/>
        </p:nvGraphicFramePr>
        <p:xfrm>
          <a:off x="381000" y="3124200"/>
          <a:ext cx="8458200" cy="1981200"/>
        </p:xfrm>
        <a:graphic>
          <a:graphicData uri="http://schemas.openxmlformats.org/presentationml/2006/ole">
            <p:oleObj spid="_x0000_s116744" name="Worksheet" r:id="rId4" imgW="3673440" imgH="951480" progId="Excel.Sheet.8">
              <p:embed/>
            </p:oleObj>
          </a:graphicData>
        </a:graphic>
      </p:graphicFrame>
      <p:sp>
        <p:nvSpPr>
          <p:cNvPr id="428037" name="Rectangle 5"/>
          <p:cNvSpPr>
            <a:spLocks noChangeArrowheads="1"/>
          </p:cNvSpPr>
          <p:nvPr/>
        </p:nvSpPr>
        <p:spPr bwMode="auto">
          <a:xfrm>
            <a:off x="1066800" y="5486400"/>
            <a:ext cx="7092950" cy="466725"/>
          </a:xfrm>
          <a:prstGeom prst="rect">
            <a:avLst/>
          </a:prstGeom>
          <a:solidFill>
            <a:srgbClr val="FFFF99"/>
          </a:solidFill>
          <a:ln w="12700">
            <a:solidFill>
              <a:srgbClr val="000000"/>
            </a:solidFill>
            <a:miter lim="800000"/>
            <a:headEnd/>
            <a:tailEnd/>
          </a:ln>
          <a:effectLst>
            <a:outerShdw dist="35921" dir="2700000" algn="ctr" rotWithShape="0">
              <a:srgbClr val="000000"/>
            </a:outerShdw>
          </a:effectLst>
        </p:spPr>
        <p:txBody>
          <a:bodyPr wrap="none" lIns="90488" tIns="44450" rIns="90488" bIns="44450">
            <a:spAutoFit/>
          </a:bodyPr>
          <a:lstStyle/>
          <a:p>
            <a:r>
              <a:rPr lang="en-US" sz="2400">
                <a:solidFill>
                  <a:srgbClr val="0000FF"/>
                </a:solidFill>
                <a:effectLst>
                  <a:outerShdw blurRad="38100" dist="38100" dir="2700000" algn="tl">
                    <a:srgbClr val="000000"/>
                  </a:outerShdw>
                </a:effectLst>
              </a:rPr>
              <a:t>The total contribution margin for Ensign is $64,200.</a:t>
            </a:r>
          </a:p>
        </p:txBody>
      </p:sp>
      <p:sp>
        <p:nvSpPr>
          <p:cNvPr id="2" name="Slide Number Placeholder 1"/>
          <p:cNvSpPr>
            <a:spLocks noGrp="1"/>
          </p:cNvSpPr>
          <p:nvPr>
            <p:ph type="sldNum" sz="quarter" idx="11"/>
          </p:nvPr>
        </p:nvSpPr>
        <p:spPr/>
        <p:txBody>
          <a:bodyPr/>
          <a:lstStyle/>
          <a:p>
            <a:fld id="{0D9FEA09-1127-43E7-AF6D-315D278920A9}" type="slidenum">
              <a:rPr lang="en-US" smtClean="0"/>
              <a:pPr/>
              <a:t>42</a:t>
            </a:fld>
            <a:endParaRPr lang="en-US"/>
          </a:p>
        </p:txBody>
      </p:sp>
    </p:spTree>
    <p:extLst>
      <p:ext uri="{BB962C8B-B14F-4D97-AF65-F5344CB8AC3E}">
        <p14:creationId xmlns:p14="http://schemas.microsoft.com/office/powerpoint/2010/main" xmlns="" val="263319467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082" name="Rectangle 2"/>
          <p:cNvSpPr>
            <a:spLocks noGrp="1" noChangeArrowheads="1"/>
          </p:cNvSpPr>
          <p:nvPr>
            <p:ph type="title"/>
          </p:nvPr>
        </p:nvSpPr>
        <p:spPr>
          <a:xfrm>
            <a:off x="381000" y="361950"/>
            <a:ext cx="8229600" cy="8572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430083" name="Rectangle 3"/>
          <p:cNvSpPr>
            <a:spLocks noGrp="1" noChangeArrowheads="1"/>
          </p:cNvSpPr>
          <p:nvPr>
            <p:ph type="body" idx="1"/>
          </p:nvPr>
        </p:nvSpPr>
        <p:spPr>
          <a:xfrm>
            <a:off x="533400" y="1219200"/>
            <a:ext cx="8153400" cy="5257800"/>
          </a:xfrm>
          <a:solidFill>
            <a:srgbClr val="FFFF99"/>
          </a:solidFill>
          <a:ln w="12699">
            <a:solidFill>
              <a:srgbClr val="000000"/>
            </a:solidFill>
            <a:miter lim="800000"/>
            <a:headEnd/>
            <a:tailEnd/>
          </a:ln>
        </p:spPr>
        <p:txBody>
          <a:bodyPr lIns="90488" tIns="44450" rIns="90488" bIns="44450"/>
          <a:lstStyle/>
          <a:p>
            <a:pPr>
              <a:buFont typeface="Times" panose="02020603050405020304" pitchFamily="18" charset="0"/>
              <a:buNone/>
            </a:pPr>
            <a:r>
              <a:rPr lang="en-US" sz="2600">
                <a:solidFill>
                  <a:schemeClr val="tx2"/>
                </a:solidFill>
                <a:effectLst>
                  <a:outerShdw blurRad="38100" dist="38100" dir="2700000" algn="tl">
                    <a:srgbClr val="000000"/>
                  </a:outerShdw>
                </a:effectLst>
              </a:rPr>
              <a:t> 	Colonial Heritage makes reproduction colonial furniture from select hardwoods.</a:t>
            </a:r>
          </a:p>
          <a:p>
            <a:pPr>
              <a:buFont typeface="Times" panose="02020603050405020304" pitchFamily="18" charset="0"/>
              <a:buNone/>
            </a:pPr>
            <a:endParaRPr lang="en-US" sz="2200">
              <a:solidFill>
                <a:schemeClr val="tx2"/>
              </a:solidFill>
              <a:effectLst>
                <a:outerShdw blurRad="38100" dist="38100" dir="2700000" algn="tl">
                  <a:srgbClr val="000000"/>
                </a:outerShdw>
              </a:effectLst>
            </a:endParaRPr>
          </a:p>
          <a:p>
            <a:pPr>
              <a:buFont typeface="Times" panose="02020603050405020304" pitchFamily="18" charset="0"/>
              <a:buNone/>
            </a:pPr>
            <a:endParaRPr lang="en-US" sz="2200">
              <a:solidFill>
                <a:schemeClr val="tx2"/>
              </a:solidFill>
              <a:effectLst>
                <a:outerShdw blurRad="38100" dist="38100" dir="2700000" algn="tl">
                  <a:srgbClr val="000000"/>
                </a:outerShdw>
              </a:effectLst>
            </a:endParaRPr>
          </a:p>
          <a:p>
            <a:pPr lvl="1">
              <a:buFont typeface="Wingdings" panose="05000000000000000000" pitchFamily="2" charset="2"/>
              <a:buNone/>
            </a:pPr>
            <a:endParaRPr lang="en-US">
              <a:solidFill>
                <a:schemeClr val="tx2"/>
              </a:solidFill>
              <a:effectLst>
                <a:outerShdw blurRad="38100" dist="38100" dir="2700000" algn="tl">
                  <a:srgbClr val="000000"/>
                </a:outerShdw>
              </a:effectLst>
            </a:endParaRPr>
          </a:p>
          <a:p>
            <a:pPr lvl="1">
              <a:buFont typeface="Wingdings" panose="05000000000000000000" pitchFamily="2" charset="2"/>
              <a:buNone/>
            </a:pPr>
            <a:endParaRPr lang="en-US" sz="2000">
              <a:solidFill>
                <a:schemeClr val="tx2"/>
              </a:solidFill>
              <a:effectLst>
                <a:outerShdw blurRad="38100" dist="38100" dir="2700000" algn="tl">
                  <a:srgbClr val="000000"/>
                </a:outerShdw>
              </a:effectLst>
            </a:endParaRPr>
          </a:p>
          <a:p>
            <a:pPr>
              <a:buFont typeface="Times" panose="02020603050405020304" pitchFamily="18" charset="0"/>
              <a:buNone/>
            </a:pPr>
            <a:r>
              <a:rPr lang="en-US" sz="2200">
                <a:solidFill>
                  <a:schemeClr val="tx2"/>
                </a:solidFill>
                <a:effectLst>
                  <a:outerShdw blurRad="38100" dist="38100" dir="2700000" algn="tl">
                    <a:srgbClr val="000000"/>
                  </a:outerShdw>
                </a:effectLst>
              </a:rPr>
              <a:t>	</a:t>
            </a:r>
            <a:r>
              <a:rPr lang="en-US" sz="2600">
                <a:solidFill>
                  <a:schemeClr val="tx2"/>
                </a:solidFill>
                <a:effectLst>
                  <a:outerShdw blurRad="38100" dist="38100" dir="2700000" algn="tl">
                    <a:srgbClr val="000000"/>
                  </a:outerShdw>
                </a:effectLst>
              </a:rPr>
              <a:t>The company’s supplier of hardwood will only be able to supply 2,000 board feet this month. Is this enough hardwood to satisfy demand?</a:t>
            </a:r>
          </a:p>
          <a:p>
            <a:pPr lvl="1">
              <a:buFont typeface="Wingdings" panose="05000000000000000000" pitchFamily="2" charset="2"/>
              <a:buNone/>
            </a:pPr>
            <a:r>
              <a:rPr lang="en-US">
                <a:solidFill>
                  <a:schemeClr val="tx2"/>
                </a:solidFill>
                <a:effectLst>
                  <a:outerShdw blurRad="38100" dist="38100" dir="2700000" algn="tl">
                    <a:srgbClr val="000000"/>
                  </a:outerShdw>
                </a:effectLst>
              </a:rPr>
              <a:t>a. Yes</a:t>
            </a:r>
          </a:p>
          <a:p>
            <a:pPr lvl="1">
              <a:buFont typeface="Wingdings" panose="05000000000000000000" pitchFamily="2" charset="2"/>
              <a:buNone/>
            </a:pPr>
            <a:r>
              <a:rPr lang="en-US">
                <a:solidFill>
                  <a:schemeClr val="tx2"/>
                </a:solidFill>
                <a:effectLst>
                  <a:outerShdw blurRad="38100" dist="38100" dir="2700000" algn="tl">
                    <a:srgbClr val="000000"/>
                  </a:outerShdw>
                </a:effectLst>
              </a:rPr>
              <a:t>b. No</a:t>
            </a:r>
          </a:p>
        </p:txBody>
      </p:sp>
      <p:graphicFrame>
        <p:nvGraphicFramePr>
          <p:cNvPr id="430084" name="Object 4"/>
          <p:cNvGraphicFramePr>
            <a:graphicFrameLocks noChangeAspect="1"/>
          </p:cNvGraphicFramePr>
          <p:nvPr/>
        </p:nvGraphicFramePr>
        <p:xfrm>
          <a:off x="1828800" y="2057400"/>
          <a:ext cx="5486400" cy="1779588"/>
        </p:xfrm>
        <a:graphic>
          <a:graphicData uri="http://schemas.openxmlformats.org/presentationml/2006/ole">
            <p:oleObj spid="_x0000_s117768" name="Document" r:id="rId4" imgW="5640324" imgH="2103120" progId="Word.Document.8">
              <p:embed/>
            </p:oleObj>
          </a:graphicData>
        </a:graphic>
      </p:graphicFrame>
      <p:sp>
        <p:nvSpPr>
          <p:cNvPr id="2" name="Slide Number Placeholder 1"/>
          <p:cNvSpPr>
            <a:spLocks noGrp="1"/>
          </p:cNvSpPr>
          <p:nvPr>
            <p:ph type="sldNum" sz="quarter" idx="11"/>
          </p:nvPr>
        </p:nvSpPr>
        <p:spPr/>
        <p:txBody>
          <a:bodyPr/>
          <a:lstStyle/>
          <a:p>
            <a:fld id="{0D9FEA09-1127-43E7-AF6D-315D278920A9}" type="slidenum">
              <a:rPr lang="en-US" smtClean="0"/>
              <a:pPr/>
              <a:t>43</a:t>
            </a:fld>
            <a:endParaRPr lang="en-US"/>
          </a:p>
        </p:txBody>
      </p:sp>
    </p:spTree>
    <p:extLst>
      <p:ext uri="{BB962C8B-B14F-4D97-AF65-F5344CB8AC3E}">
        <p14:creationId xmlns:p14="http://schemas.microsoft.com/office/powerpoint/2010/main" xmlns="" val="8736710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2130" name="Rectangle 2"/>
          <p:cNvSpPr>
            <a:spLocks noGrp="1" noChangeArrowheads="1"/>
          </p:cNvSpPr>
          <p:nvPr>
            <p:ph type="body" idx="1"/>
          </p:nvPr>
        </p:nvSpPr>
        <p:spPr>
          <a:xfrm>
            <a:off x="533400" y="1219200"/>
            <a:ext cx="8153400" cy="5257800"/>
          </a:xfrm>
          <a:solidFill>
            <a:srgbClr val="FFFF99"/>
          </a:solidFill>
          <a:ln w="12699">
            <a:solidFill>
              <a:srgbClr val="000000"/>
            </a:solidFill>
            <a:miter lim="800000"/>
            <a:headEnd/>
            <a:tailEnd/>
          </a:ln>
        </p:spPr>
        <p:txBody>
          <a:bodyPr lIns="90488" tIns="44450" rIns="90488" bIns="44450"/>
          <a:lstStyle/>
          <a:p>
            <a:pPr>
              <a:buFont typeface="Times" panose="02020603050405020304" pitchFamily="18" charset="0"/>
              <a:buNone/>
            </a:pPr>
            <a:r>
              <a:rPr lang="en-US" sz="2600">
                <a:solidFill>
                  <a:schemeClr val="tx2"/>
                </a:solidFill>
                <a:effectLst>
                  <a:outerShdw blurRad="38100" dist="38100" dir="2700000" algn="tl">
                    <a:srgbClr val="000000"/>
                  </a:outerShdw>
                </a:effectLst>
              </a:rPr>
              <a:t> 	Colonial Heritage makes reproduction colonial furniture from select hardwoods.</a:t>
            </a:r>
          </a:p>
          <a:p>
            <a:pPr>
              <a:buFont typeface="Times" panose="02020603050405020304" pitchFamily="18" charset="0"/>
              <a:buNone/>
            </a:pPr>
            <a:endParaRPr lang="en-US" sz="2200">
              <a:solidFill>
                <a:schemeClr val="tx2"/>
              </a:solidFill>
              <a:effectLst>
                <a:outerShdw blurRad="38100" dist="38100" dir="2700000" algn="tl">
                  <a:srgbClr val="000000"/>
                </a:outerShdw>
              </a:effectLst>
            </a:endParaRPr>
          </a:p>
          <a:p>
            <a:pPr>
              <a:buFont typeface="Times" panose="02020603050405020304" pitchFamily="18" charset="0"/>
              <a:buNone/>
            </a:pPr>
            <a:endParaRPr lang="en-US" sz="2200">
              <a:solidFill>
                <a:schemeClr val="tx2"/>
              </a:solidFill>
              <a:effectLst>
                <a:outerShdw blurRad="38100" dist="38100" dir="2700000" algn="tl">
                  <a:srgbClr val="000000"/>
                </a:outerShdw>
              </a:effectLst>
            </a:endParaRPr>
          </a:p>
          <a:p>
            <a:pPr lvl="1">
              <a:buFont typeface="Wingdings" panose="05000000000000000000" pitchFamily="2" charset="2"/>
              <a:buNone/>
            </a:pPr>
            <a:endParaRPr lang="en-US">
              <a:solidFill>
                <a:schemeClr val="tx2"/>
              </a:solidFill>
              <a:effectLst>
                <a:outerShdw blurRad="38100" dist="38100" dir="2700000" algn="tl">
                  <a:srgbClr val="000000"/>
                </a:outerShdw>
              </a:effectLst>
            </a:endParaRPr>
          </a:p>
          <a:p>
            <a:pPr lvl="1">
              <a:buFont typeface="Wingdings" panose="05000000000000000000" pitchFamily="2" charset="2"/>
              <a:buNone/>
            </a:pPr>
            <a:endParaRPr lang="en-US" sz="2000">
              <a:solidFill>
                <a:schemeClr val="tx2"/>
              </a:solidFill>
              <a:effectLst>
                <a:outerShdw blurRad="38100" dist="38100" dir="2700000" algn="tl">
                  <a:srgbClr val="000000"/>
                </a:outerShdw>
              </a:effectLst>
            </a:endParaRPr>
          </a:p>
          <a:p>
            <a:pPr>
              <a:buFont typeface="Times" panose="02020603050405020304" pitchFamily="18" charset="0"/>
              <a:buNone/>
            </a:pPr>
            <a:r>
              <a:rPr lang="en-US" sz="2200">
                <a:solidFill>
                  <a:schemeClr val="tx2"/>
                </a:solidFill>
                <a:effectLst>
                  <a:outerShdw blurRad="38100" dist="38100" dir="2700000" algn="tl">
                    <a:srgbClr val="000000"/>
                  </a:outerShdw>
                </a:effectLst>
              </a:rPr>
              <a:t>	</a:t>
            </a:r>
            <a:r>
              <a:rPr lang="en-US" sz="2600">
                <a:solidFill>
                  <a:schemeClr val="tx2"/>
                </a:solidFill>
                <a:effectLst>
                  <a:outerShdw blurRad="38100" dist="38100" dir="2700000" algn="tl">
                    <a:srgbClr val="000000"/>
                  </a:outerShdw>
                </a:effectLst>
              </a:rPr>
              <a:t>The company’s supplier of hardwood will only be able to supply 2,000 board feet this month. Is this enough hardwood to satisfy demand?</a:t>
            </a:r>
          </a:p>
          <a:p>
            <a:pPr lvl="1">
              <a:buFont typeface="Wingdings" panose="05000000000000000000" pitchFamily="2" charset="2"/>
              <a:buNone/>
            </a:pPr>
            <a:r>
              <a:rPr lang="en-US">
                <a:solidFill>
                  <a:schemeClr val="folHlink"/>
                </a:solidFill>
                <a:effectLst>
                  <a:outerShdw blurRad="38100" dist="38100" dir="2700000" algn="tl">
                    <a:srgbClr val="000000"/>
                  </a:outerShdw>
                </a:effectLst>
              </a:rPr>
              <a:t>a. Yes</a:t>
            </a:r>
          </a:p>
          <a:p>
            <a:pPr lvl="1">
              <a:buFont typeface="Wingdings" panose="05000000000000000000" pitchFamily="2" charset="2"/>
              <a:buNone/>
            </a:pPr>
            <a:r>
              <a:rPr lang="en-US">
                <a:solidFill>
                  <a:schemeClr val="tx2"/>
                </a:solidFill>
                <a:effectLst>
                  <a:outerShdw blurRad="38100" dist="38100" dir="2700000" algn="tl">
                    <a:srgbClr val="000000"/>
                  </a:outerShdw>
                </a:effectLst>
              </a:rPr>
              <a:t>b. No</a:t>
            </a:r>
          </a:p>
        </p:txBody>
      </p:sp>
      <p:sp>
        <p:nvSpPr>
          <p:cNvPr id="432131" name="Rectangle 3"/>
          <p:cNvSpPr>
            <a:spLocks noGrp="1" noChangeArrowheads="1"/>
          </p:cNvSpPr>
          <p:nvPr>
            <p:ph type="title"/>
          </p:nvPr>
        </p:nvSpPr>
        <p:spPr>
          <a:xfrm>
            <a:off x="545592" y="276924"/>
            <a:ext cx="8229600" cy="8572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432132" name="Text Box 4"/>
          <p:cNvSpPr txBox="1">
            <a:spLocks noChangeArrowheads="1"/>
          </p:cNvSpPr>
          <p:nvPr/>
        </p:nvSpPr>
        <p:spPr bwMode="auto">
          <a:xfrm>
            <a:off x="2209800" y="5638800"/>
            <a:ext cx="6400800" cy="528638"/>
          </a:xfrm>
          <a:prstGeom prst="rect">
            <a:avLst/>
          </a:prstGeom>
          <a:solidFill>
            <a:schemeClr val="accent1"/>
          </a:solidFill>
          <a:ln w="9525">
            <a:solidFill>
              <a:srgbClr val="000000"/>
            </a:solidFill>
            <a:miter lim="800000"/>
            <a:headEnd/>
            <a:tailEnd/>
          </a:ln>
          <a:effectLst>
            <a:outerShdw dist="35921" dir="2700000" algn="ctr" rotWithShape="0">
              <a:srgbClr val="000000"/>
            </a:outerShdw>
          </a:effectLst>
        </p:spPr>
        <p:txBody>
          <a:bodyPr>
            <a:spAutoFit/>
          </a:bodyPr>
          <a:lstStyle/>
          <a:p>
            <a:pPr>
              <a:spcBef>
                <a:spcPct val="50000"/>
              </a:spcBef>
            </a:pPr>
            <a:r>
              <a:rPr lang="en-US" sz="2800" b="1">
                <a:solidFill>
                  <a:srgbClr val="FFFFFF"/>
                </a:solidFill>
              </a:rPr>
              <a:t>(2 </a:t>
            </a:r>
            <a:r>
              <a:rPr lang="en-US" sz="2800" b="1">
                <a:solidFill>
                  <a:srgbClr val="FFFFFF"/>
                </a:solidFill>
                <a:sym typeface="Symbol" panose="05050102010706020507" pitchFamily="18" charset="2"/>
              </a:rPr>
              <a:t> 600) + (10  100 ) = 2,200 &gt; 2,000</a:t>
            </a:r>
          </a:p>
        </p:txBody>
      </p:sp>
      <p:sp>
        <p:nvSpPr>
          <p:cNvPr id="432133" name="Oval 5"/>
          <p:cNvSpPr>
            <a:spLocks noChangeArrowheads="1"/>
          </p:cNvSpPr>
          <p:nvPr/>
        </p:nvSpPr>
        <p:spPr bwMode="auto">
          <a:xfrm>
            <a:off x="914400" y="5486400"/>
            <a:ext cx="533400" cy="5334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aphicFrame>
        <p:nvGraphicFramePr>
          <p:cNvPr id="432134" name="Object 6"/>
          <p:cNvGraphicFramePr>
            <a:graphicFrameLocks noChangeAspect="1"/>
          </p:cNvGraphicFramePr>
          <p:nvPr/>
        </p:nvGraphicFramePr>
        <p:xfrm>
          <a:off x="1828800" y="2057400"/>
          <a:ext cx="5486400" cy="1779588"/>
        </p:xfrm>
        <a:graphic>
          <a:graphicData uri="http://schemas.openxmlformats.org/presentationml/2006/ole">
            <p:oleObj spid="_x0000_s118792" name="Document" r:id="rId4" imgW="5640324" imgH="2103120" progId="Word.Document.8">
              <p:embed/>
            </p:oleObj>
          </a:graphicData>
        </a:graphic>
      </p:graphicFrame>
      <p:sp>
        <p:nvSpPr>
          <p:cNvPr id="2" name="Slide Number Placeholder 1"/>
          <p:cNvSpPr>
            <a:spLocks noGrp="1"/>
          </p:cNvSpPr>
          <p:nvPr>
            <p:ph type="sldNum" sz="quarter" idx="11"/>
          </p:nvPr>
        </p:nvSpPr>
        <p:spPr/>
        <p:txBody>
          <a:bodyPr/>
          <a:lstStyle/>
          <a:p>
            <a:fld id="{0D9FEA09-1127-43E7-AF6D-315D278920A9}" type="slidenum">
              <a:rPr lang="en-US" smtClean="0"/>
              <a:pPr/>
              <a:t>44</a:t>
            </a:fld>
            <a:endParaRPr lang="en-US"/>
          </a:p>
        </p:txBody>
      </p:sp>
    </p:spTree>
    <p:extLst>
      <p:ext uri="{BB962C8B-B14F-4D97-AF65-F5344CB8AC3E}">
        <p14:creationId xmlns:p14="http://schemas.microsoft.com/office/powerpoint/2010/main" xmlns="" val="27024571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32133"/>
                                        </p:tgtEl>
                                        <p:attrNameLst>
                                          <p:attrName>style.visibility</p:attrName>
                                        </p:attrNameLst>
                                      </p:cBhvr>
                                      <p:to>
                                        <p:strVal val="visible"/>
                                      </p:to>
                                    </p:set>
                                    <p:anim calcmode="lin" valueType="num">
                                      <p:cBhvr additive="base">
                                        <p:cTn id="7" dur="500" fill="hold"/>
                                        <p:tgtEl>
                                          <p:spTgt spid="432133"/>
                                        </p:tgtEl>
                                        <p:attrNameLst>
                                          <p:attrName>ppt_x</p:attrName>
                                        </p:attrNameLst>
                                      </p:cBhvr>
                                      <p:tavLst>
                                        <p:tav tm="0">
                                          <p:val>
                                            <p:strVal val="0-#ppt_w/2"/>
                                          </p:val>
                                        </p:tav>
                                        <p:tav tm="100000">
                                          <p:val>
                                            <p:strVal val="#ppt_x"/>
                                          </p:val>
                                        </p:tav>
                                      </p:tavLst>
                                    </p:anim>
                                    <p:anim calcmode="lin" valueType="num">
                                      <p:cBhvr additive="base">
                                        <p:cTn id="8" dur="500" fill="hold"/>
                                        <p:tgtEl>
                                          <p:spTgt spid="432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133"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4178" name="Rectangle 2"/>
          <p:cNvSpPr>
            <a:spLocks noGrp="1" noChangeArrowheads="1"/>
          </p:cNvSpPr>
          <p:nvPr>
            <p:ph type="title"/>
          </p:nvPr>
        </p:nvSpPr>
        <p:spPr>
          <a:xfrm>
            <a:off x="419100" y="381000"/>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Quick Check </a:t>
            </a:r>
            <a:r>
              <a:rPr lang="en-US" sz="4400" b="1" i="1">
                <a:sym typeface="Wingdings" panose="05000000000000000000" pitchFamily="2" charset="2"/>
              </a:rPr>
              <a:t></a:t>
            </a:r>
          </a:p>
        </p:txBody>
      </p:sp>
      <p:sp>
        <p:nvSpPr>
          <p:cNvPr id="434186" name="Rectangle 10"/>
          <p:cNvSpPr>
            <a:spLocks noChangeArrowheads="1"/>
          </p:cNvSpPr>
          <p:nvPr/>
        </p:nvSpPr>
        <p:spPr bwMode="auto">
          <a:xfrm>
            <a:off x="495300" y="1295400"/>
            <a:ext cx="8153400" cy="5257800"/>
          </a:xfrm>
          <a:prstGeom prst="rect">
            <a:avLst/>
          </a:prstGeom>
          <a:solidFill>
            <a:srgbClr val="CCECFF"/>
          </a:solidFill>
          <a:ln w="12699">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lvl1pPr marL="342900" indent="-342900">
              <a:spcBef>
                <a:spcPct val="20000"/>
              </a:spcBef>
              <a:buClr>
                <a:schemeClr val="accent1"/>
              </a:buClr>
              <a:buFont typeface="Times" panose="02020603050405020304" pitchFamily="18" charset="0"/>
              <a:buChar char="•"/>
              <a:defRPr sz="30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w"/>
              <a:defRPr sz="2600">
                <a:solidFill>
                  <a:schemeClr val="tx1"/>
                </a:solidFill>
                <a:latin typeface="Arial" panose="020B0604020202020204" pitchFamily="34" charset="0"/>
              </a:defRPr>
            </a:lvl2pPr>
            <a:lvl3pPr marL="1085850" indent="-22860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3pPr>
            <a:lvl4pPr marL="1428750" indent="-228600">
              <a:spcBef>
                <a:spcPct val="20000"/>
              </a:spcBef>
              <a:buClr>
                <a:schemeClr val="accent2"/>
              </a:buClr>
              <a:buFont typeface="Times" panose="02020603050405020304" pitchFamily="18" charset="0"/>
              <a:buChar char="•"/>
              <a:defRPr sz="2000">
                <a:solidFill>
                  <a:schemeClr val="tx1"/>
                </a:solidFill>
                <a:latin typeface="Arial" panose="020B0604020202020204" pitchFamily="34" charset="0"/>
              </a:defRPr>
            </a:lvl4pPr>
            <a:lvl5pPr marL="1771650" indent="-22860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defRPr>
            </a:lvl5pPr>
            <a:lvl6pPr marL="22288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6pPr>
            <a:lvl7pPr marL="26860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7pPr>
            <a:lvl8pPr marL="31432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8pPr>
            <a:lvl9pPr marL="36004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lnSpc>
                <a:spcPct val="90000"/>
              </a:lnSpc>
              <a:buFont typeface="Times" panose="02020603050405020304" pitchFamily="18" charset="0"/>
              <a:buNone/>
            </a:pPr>
            <a:r>
              <a:rPr lang="en-US">
                <a:solidFill>
                  <a:schemeClr val="accent1"/>
                </a:solidFill>
                <a:effectLst>
                  <a:outerShdw blurRad="38100" dist="38100" dir="2700000" algn="tl">
                    <a:srgbClr val="000000"/>
                  </a:outerShdw>
                </a:effectLst>
                <a:latin typeface="+mn-lt"/>
              </a:rPr>
              <a:t> </a:t>
            </a:r>
            <a:endParaRPr lang="en-US" sz="2600">
              <a:solidFill>
                <a:schemeClr val="accent1"/>
              </a:solidFill>
              <a:effectLst>
                <a:outerShdw blurRad="38100" dist="38100" dir="2700000" algn="tl">
                  <a:srgbClr val="000000"/>
                </a:outerShdw>
              </a:effectLst>
              <a:latin typeface="+mn-lt"/>
            </a:endParaRPr>
          </a:p>
          <a:p>
            <a:pPr eaLnBrk="1" hangingPunct="1">
              <a:lnSpc>
                <a:spcPct val="90000"/>
              </a:lnSpc>
              <a:buFont typeface="Times" panose="02020603050405020304" pitchFamily="18" charset="0"/>
              <a:buNone/>
            </a:pPr>
            <a:endParaRPr lang="en-US" sz="2600">
              <a:solidFill>
                <a:schemeClr val="accent1"/>
              </a:solidFill>
              <a:effectLst>
                <a:outerShdw blurRad="38100" dist="38100" dir="2700000" algn="tl">
                  <a:srgbClr val="000000"/>
                </a:outerShdw>
              </a:effectLst>
              <a:latin typeface="+mn-lt"/>
            </a:endParaRPr>
          </a:p>
          <a:p>
            <a:pPr lvl="1" eaLnBrk="1" hangingPunct="1">
              <a:lnSpc>
                <a:spcPct val="90000"/>
              </a:lnSpc>
              <a:buFont typeface="Wingdings" panose="05000000000000000000" pitchFamily="2" charset="2"/>
              <a:buNone/>
            </a:pPr>
            <a:endParaRPr lang="en-US" sz="3000">
              <a:solidFill>
                <a:schemeClr val="accent1"/>
              </a:solidFill>
              <a:effectLst>
                <a:outerShdw blurRad="38100" dist="38100" dir="2700000" algn="tl">
                  <a:srgbClr val="000000"/>
                </a:outerShdw>
              </a:effectLst>
              <a:latin typeface="+mn-lt"/>
            </a:endParaRPr>
          </a:p>
          <a:p>
            <a:pPr lvl="1" eaLnBrk="1" hangingPunct="1">
              <a:lnSpc>
                <a:spcPct val="90000"/>
              </a:lnSpc>
              <a:buFont typeface="Wingdings" panose="05000000000000000000" pitchFamily="2" charset="2"/>
              <a:buNone/>
            </a:pPr>
            <a:endParaRPr lang="en-US" sz="2200">
              <a:solidFill>
                <a:schemeClr val="accent1"/>
              </a:solidFill>
              <a:effectLst>
                <a:outerShdw blurRad="38100" dist="38100" dir="2700000" algn="tl">
                  <a:srgbClr val="000000"/>
                </a:outerShdw>
              </a:effectLst>
              <a:latin typeface="+mn-lt"/>
            </a:endParaRPr>
          </a:p>
          <a:p>
            <a:pPr eaLnBrk="1" hangingPunct="1">
              <a:lnSpc>
                <a:spcPct val="90000"/>
              </a:lnSpc>
              <a:buFont typeface="Times" panose="02020603050405020304" pitchFamily="18" charset="0"/>
              <a:buNone/>
            </a:pPr>
            <a:r>
              <a:rPr lang="en-US" sz="2600">
                <a:solidFill>
                  <a:schemeClr val="accent1"/>
                </a:solidFill>
                <a:effectLst>
                  <a:outerShdw blurRad="38100" dist="38100" dir="2700000" algn="tl">
                    <a:srgbClr val="000000"/>
                  </a:outerShdw>
                </a:effectLst>
                <a:latin typeface="+mn-lt"/>
              </a:rPr>
              <a:t>	</a:t>
            </a:r>
            <a:r>
              <a:rPr lang="en-US" sz="2800">
                <a:solidFill>
                  <a:schemeClr val="accent1"/>
                </a:solidFill>
                <a:effectLst>
                  <a:outerShdw blurRad="38100" dist="38100" dir="2700000" algn="tl">
                    <a:srgbClr val="000000"/>
                  </a:outerShdw>
                </a:effectLst>
                <a:latin typeface="+mn-lt"/>
              </a:rPr>
              <a:t>The company’s supplier of hardwood will only be able to supply 2,000 board feet this month. What plan would maximize profits?</a:t>
            </a:r>
          </a:p>
          <a:p>
            <a:pPr lvl="1" eaLnBrk="1" hangingPunct="1">
              <a:lnSpc>
                <a:spcPct val="90000"/>
              </a:lnSpc>
              <a:buFont typeface="Wingdings" panose="05000000000000000000" pitchFamily="2" charset="2"/>
              <a:buNone/>
            </a:pPr>
            <a:r>
              <a:rPr lang="en-US" sz="2800">
                <a:solidFill>
                  <a:schemeClr val="accent1"/>
                </a:solidFill>
                <a:effectLst>
                  <a:outerShdw blurRad="38100" dist="38100" dir="2700000" algn="tl">
                    <a:srgbClr val="000000"/>
                  </a:outerShdw>
                </a:effectLst>
                <a:latin typeface="+mn-lt"/>
              </a:rPr>
              <a:t>a. 500 chairs and 100 tables</a:t>
            </a:r>
          </a:p>
          <a:p>
            <a:pPr lvl="1" eaLnBrk="1" hangingPunct="1">
              <a:lnSpc>
                <a:spcPct val="90000"/>
              </a:lnSpc>
              <a:buFont typeface="Wingdings" panose="05000000000000000000" pitchFamily="2" charset="2"/>
              <a:buNone/>
            </a:pPr>
            <a:r>
              <a:rPr lang="en-US" sz="2800">
                <a:solidFill>
                  <a:schemeClr val="accent1"/>
                </a:solidFill>
                <a:effectLst>
                  <a:outerShdw blurRad="38100" dist="38100" dir="2700000" algn="tl">
                    <a:srgbClr val="000000"/>
                  </a:outerShdw>
                </a:effectLst>
                <a:latin typeface="+mn-lt"/>
              </a:rPr>
              <a:t>b. 600 chairs and 80 tables</a:t>
            </a:r>
          </a:p>
          <a:p>
            <a:pPr lvl="1" eaLnBrk="1" hangingPunct="1">
              <a:lnSpc>
                <a:spcPct val="90000"/>
              </a:lnSpc>
              <a:buFont typeface="Wingdings" panose="05000000000000000000" pitchFamily="2" charset="2"/>
              <a:buNone/>
            </a:pPr>
            <a:r>
              <a:rPr lang="en-US" sz="2800">
                <a:solidFill>
                  <a:schemeClr val="accent1"/>
                </a:solidFill>
                <a:effectLst>
                  <a:outerShdw blurRad="38100" dist="38100" dir="2700000" algn="tl">
                    <a:srgbClr val="000000"/>
                  </a:outerShdw>
                </a:effectLst>
                <a:latin typeface="+mn-lt"/>
              </a:rPr>
              <a:t>c. 500 chairs and 80 tables</a:t>
            </a:r>
          </a:p>
          <a:p>
            <a:pPr lvl="1" eaLnBrk="1" hangingPunct="1">
              <a:lnSpc>
                <a:spcPct val="90000"/>
              </a:lnSpc>
              <a:buFont typeface="Wingdings" panose="05000000000000000000" pitchFamily="2" charset="2"/>
              <a:buNone/>
            </a:pPr>
            <a:r>
              <a:rPr lang="en-US" sz="2800">
                <a:solidFill>
                  <a:schemeClr val="accent1"/>
                </a:solidFill>
                <a:effectLst>
                  <a:outerShdw blurRad="38100" dist="38100" dir="2700000" algn="tl">
                    <a:srgbClr val="000000"/>
                  </a:outerShdw>
                </a:effectLst>
                <a:latin typeface="+mn-lt"/>
              </a:rPr>
              <a:t>d. 600 chairs and 100 tables</a:t>
            </a:r>
          </a:p>
        </p:txBody>
      </p:sp>
      <p:graphicFrame>
        <p:nvGraphicFramePr>
          <p:cNvPr id="434187" name="Object 11"/>
          <p:cNvGraphicFramePr>
            <a:graphicFrameLocks noChangeAspect="1"/>
          </p:cNvGraphicFramePr>
          <p:nvPr>
            <p:extLst>
              <p:ext uri="{D42A27DB-BD31-4B8C-83A1-F6EECF244321}">
                <p14:modId xmlns:p14="http://schemas.microsoft.com/office/powerpoint/2010/main" xmlns="" val="4087533104"/>
              </p:ext>
            </p:extLst>
          </p:nvPr>
        </p:nvGraphicFramePr>
        <p:xfrm>
          <a:off x="1676400" y="1304925"/>
          <a:ext cx="5643563" cy="1817688"/>
        </p:xfrm>
        <a:graphic>
          <a:graphicData uri="http://schemas.openxmlformats.org/presentationml/2006/ole">
            <p:oleObj spid="_x0000_s119816" name="Document" r:id="rId4" imgW="5676900" imgH="2103120" progId="Word.Document.8">
              <p:embed/>
            </p:oleObj>
          </a:graphicData>
        </a:graphic>
      </p:graphicFrame>
      <p:sp>
        <p:nvSpPr>
          <p:cNvPr id="2" name="Slide Number Placeholder 1"/>
          <p:cNvSpPr>
            <a:spLocks noGrp="1"/>
          </p:cNvSpPr>
          <p:nvPr>
            <p:ph type="sldNum" sz="quarter" idx="11"/>
          </p:nvPr>
        </p:nvSpPr>
        <p:spPr/>
        <p:txBody>
          <a:bodyPr/>
          <a:lstStyle/>
          <a:p>
            <a:fld id="{9EADD2B0-BD8F-425E-B2E2-D73504545739}" type="slidenum">
              <a:rPr lang="en-US" smtClean="0"/>
              <a:pPr/>
              <a:t>45</a:t>
            </a:fld>
            <a:endParaRPr lang="en-US"/>
          </a:p>
        </p:txBody>
      </p:sp>
    </p:spTree>
    <p:extLst>
      <p:ext uri="{BB962C8B-B14F-4D97-AF65-F5344CB8AC3E}">
        <p14:creationId xmlns:p14="http://schemas.microsoft.com/office/powerpoint/2010/main" xmlns="" val="18292681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6227" name="Rectangle 3"/>
          <p:cNvSpPr>
            <a:spLocks noGrp="1" noChangeArrowheads="1"/>
          </p:cNvSpPr>
          <p:nvPr>
            <p:ph type="title"/>
          </p:nvPr>
        </p:nvSpPr>
        <p:spPr>
          <a:xfrm>
            <a:off x="528828" y="515112"/>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Quick Check </a:t>
            </a:r>
            <a:r>
              <a:rPr lang="en-US" sz="4400" b="1" i="1">
                <a:sym typeface="Wingdings" panose="05000000000000000000" pitchFamily="2" charset="2"/>
              </a:rPr>
              <a:t></a:t>
            </a:r>
          </a:p>
        </p:txBody>
      </p:sp>
      <p:sp>
        <p:nvSpPr>
          <p:cNvPr id="436226" name="Rectangle 2"/>
          <p:cNvSpPr>
            <a:spLocks noGrp="1" noChangeArrowheads="1"/>
          </p:cNvSpPr>
          <p:nvPr>
            <p:ph type="body" idx="4294967295"/>
          </p:nvPr>
        </p:nvSpPr>
        <p:spPr>
          <a:xfrm>
            <a:off x="495300" y="1295400"/>
            <a:ext cx="8153400" cy="5257800"/>
          </a:xfrm>
          <a:solidFill>
            <a:srgbClr val="CCECFF"/>
          </a:solidFill>
          <a:ln w="12699">
            <a:solidFill>
              <a:srgbClr val="000000"/>
            </a:solidFill>
            <a:miter lim="800000"/>
            <a:headEnd/>
            <a:tailEnd/>
          </a:ln>
        </p:spPr>
        <p:txBody>
          <a:bodyPr lIns="90488" tIns="44450" rIns="90488" bIns="44450"/>
          <a:lstStyle/>
          <a:p>
            <a:pPr>
              <a:lnSpc>
                <a:spcPct val="90000"/>
              </a:lnSpc>
              <a:buFont typeface="Times" panose="02020603050405020304" pitchFamily="18" charset="0"/>
              <a:buNone/>
            </a:pPr>
            <a:r>
              <a:rPr lang="en-US">
                <a:solidFill>
                  <a:schemeClr val="accent1"/>
                </a:solidFill>
                <a:effectLst>
                  <a:outerShdw blurRad="38100" dist="38100" dir="2700000" algn="tl">
                    <a:srgbClr val="000000"/>
                  </a:outerShdw>
                </a:effectLst>
              </a:rPr>
              <a:t> </a:t>
            </a:r>
            <a:endParaRPr lang="en-US" sz="2600">
              <a:solidFill>
                <a:schemeClr val="accent1"/>
              </a:solidFill>
              <a:effectLst>
                <a:outerShdw blurRad="38100" dist="38100" dir="2700000" algn="tl">
                  <a:srgbClr val="000000"/>
                </a:outerShdw>
              </a:effectLst>
            </a:endParaRPr>
          </a:p>
          <a:p>
            <a:pPr>
              <a:lnSpc>
                <a:spcPct val="90000"/>
              </a:lnSpc>
              <a:buFont typeface="Times" panose="02020603050405020304" pitchFamily="18" charset="0"/>
              <a:buNone/>
            </a:pPr>
            <a:endParaRPr lang="en-US" sz="2600">
              <a:solidFill>
                <a:schemeClr val="accent1"/>
              </a:solidFill>
              <a:effectLst>
                <a:outerShdw blurRad="38100" dist="38100" dir="2700000" algn="tl">
                  <a:srgbClr val="000000"/>
                </a:outerShdw>
              </a:effectLst>
            </a:endParaRPr>
          </a:p>
          <a:p>
            <a:pPr lvl="1">
              <a:lnSpc>
                <a:spcPct val="90000"/>
              </a:lnSpc>
              <a:buFont typeface="Wingdings" panose="05000000000000000000" pitchFamily="2" charset="2"/>
              <a:buNone/>
            </a:pPr>
            <a:endParaRPr lang="en-US" sz="3000">
              <a:solidFill>
                <a:schemeClr val="accent1"/>
              </a:solidFill>
              <a:effectLst>
                <a:outerShdw blurRad="38100" dist="38100" dir="2700000" algn="tl">
                  <a:srgbClr val="000000"/>
                </a:outerShdw>
              </a:effectLst>
            </a:endParaRPr>
          </a:p>
          <a:p>
            <a:pPr lvl="1">
              <a:lnSpc>
                <a:spcPct val="90000"/>
              </a:lnSpc>
              <a:buFont typeface="Wingdings" panose="05000000000000000000" pitchFamily="2" charset="2"/>
              <a:buNone/>
            </a:pPr>
            <a:endParaRPr lang="en-US" sz="2200">
              <a:solidFill>
                <a:schemeClr val="accent1"/>
              </a:solidFill>
              <a:effectLst>
                <a:outerShdw blurRad="38100" dist="38100" dir="2700000" algn="tl">
                  <a:srgbClr val="000000"/>
                </a:outerShdw>
              </a:effectLst>
            </a:endParaRPr>
          </a:p>
          <a:p>
            <a:pPr>
              <a:lnSpc>
                <a:spcPct val="90000"/>
              </a:lnSpc>
              <a:buFont typeface="Times" panose="02020603050405020304" pitchFamily="18" charset="0"/>
              <a:buNone/>
            </a:pPr>
            <a:r>
              <a:rPr lang="en-US" sz="2600">
                <a:solidFill>
                  <a:schemeClr val="accent1"/>
                </a:solidFill>
                <a:effectLst>
                  <a:outerShdw blurRad="38100" dist="38100" dir="2700000" algn="tl">
                    <a:srgbClr val="000000"/>
                  </a:outerShdw>
                </a:effectLst>
              </a:rPr>
              <a:t>	</a:t>
            </a:r>
            <a:r>
              <a:rPr lang="en-US" sz="2800">
                <a:solidFill>
                  <a:schemeClr val="accent1"/>
                </a:solidFill>
                <a:effectLst>
                  <a:outerShdw blurRad="38100" dist="38100" dir="2700000" algn="tl">
                    <a:srgbClr val="000000"/>
                  </a:outerShdw>
                </a:effectLst>
              </a:rPr>
              <a:t>The company’s supplier of hardwood will only be able to supply 2,000 board feet this month. What plan would maximize profits?</a:t>
            </a:r>
          </a:p>
          <a:p>
            <a:pPr lvl="1">
              <a:lnSpc>
                <a:spcPct val="90000"/>
              </a:lnSpc>
              <a:buFont typeface="Wingdings" panose="05000000000000000000" pitchFamily="2" charset="2"/>
              <a:buNone/>
            </a:pPr>
            <a:r>
              <a:rPr lang="en-US" sz="2800">
                <a:solidFill>
                  <a:schemeClr val="folHlink"/>
                </a:solidFill>
                <a:effectLst>
                  <a:outerShdw blurRad="38100" dist="38100" dir="2700000" algn="tl">
                    <a:srgbClr val="000000"/>
                  </a:outerShdw>
                </a:effectLst>
              </a:rPr>
              <a:t>a. 500 chairs and 100 tables</a:t>
            </a:r>
          </a:p>
          <a:p>
            <a:pPr lvl="1">
              <a:lnSpc>
                <a:spcPct val="90000"/>
              </a:lnSpc>
              <a:buFont typeface="Wingdings" panose="05000000000000000000" pitchFamily="2" charset="2"/>
              <a:buNone/>
            </a:pPr>
            <a:r>
              <a:rPr lang="en-US" sz="2800">
                <a:solidFill>
                  <a:schemeClr val="accent1"/>
                </a:solidFill>
                <a:effectLst>
                  <a:outerShdw blurRad="38100" dist="38100" dir="2700000" algn="tl">
                    <a:srgbClr val="000000"/>
                  </a:outerShdw>
                </a:effectLst>
              </a:rPr>
              <a:t>b. 600 chairs and 80 tables</a:t>
            </a:r>
          </a:p>
          <a:p>
            <a:pPr lvl="1">
              <a:lnSpc>
                <a:spcPct val="90000"/>
              </a:lnSpc>
              <a:buFont typeface="Wingdings" panose="05000000000000000000" pitchFamily="2" charset="2"/>
              <a:buNone/>
            </a:pPr>
            <a:r>
              <a:rPr lang="en-US" sz="2800">
                <a:solidFill>
                  <a:schemeClr val="folHlink"/>
                </a:solidFill>
                <a:effectLst>
                  <a:outerShdw blurRad="38100" dist="38100" dir="2700000" algn="tl">
                    <a:srgbClr val="000000"/>
                  </a:outerShdw>
                </a:effectLst>
              </a:rPr>
              <a:t>c. 500 chairs and 80 tables</a:t>
            </a:r>
          </a:p>
          <a:p>
            <a:pPr lvl="1">
              <a:lnSpc>
                <a:spcPct val="90000"/>
              </a:lnSpc>
              <a:buFont typeface="Wingdings" panose="05000000000000000000" pitchFamily="2" charset="2"/>
              <a:buNone/>
            </a:pPr>
            <a:r>
              <a:rPr lang="en-US" sz="2800">
                <a:solidFill>
                  <a:schemeClr val="folHlink"/>
                </a:solidFill>
                <a:effectLst>
                  <a:outerShdw blurRad="38100" dist="38100" dir="2700000" algn="tl">
                    <a:srgbClr val="000000"/>
                  </a:outerShdw>
                </a:effectLst>
              </a:rPr>
              <a:t>d. 600 chairs and 100 tables</a:t>
            </a:r>
          </a:p>
        </p:txBody>
      </p:sp>
      <p:sp>
        <p:nvSpPr>
          <p:cNvPr id="436228" name="Oval 4"/>
          <p:cNvSpPr>
            <a:spLocks noChangeArrowheads="1"/>
          </p:cNvSpPr>
          <p:nvPr/>
        </p:nvSpPr>
        <p:spPr bwMode="auto">
          <a:xfrm>
            <a:off x="762000" y="47244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aphicFrame>
        <p:nvGraphicFramePr>
          <p:cNvPr id="436229" name="Object 5"/>
          <p:cNvGraphicFramePr>
            <a:graphicFrameLocks noChangeAspect="1"/>
          </p:cNvGraphicFramePr>
          <p:nvPr/>
        </p:nvGraphicFramePr>
        <p:xfrm>
          <a:off x="1676400" y="1304925"/>
          <a:ext cx="5643563" cy="1817688"/>
        </p:xfrm>
        <a:graphic>
          <a:graphicData uri="http://schemas.openxmlformats.org/presentationml/2006/ole">
            <p:oleObj spid="_x0000_s120846" name="Document" r:id="rId4" imgW="5676900" imgH="2103120" progId="Word.Document.8">
              <p:embed/>
            </p:oleObj>
          </a:graphicData>
        </a:graphic>
      </p:graphicFrame>
      <p:graphicFrame>
        <p:nvGraphicFramePr>
          <p:cNvPr id="436230" name="Object 6"/>
          <p:cNvGraphicFramePr>
            <a:graphicFrameLocks noChangeAspect="1"/>
          </p:cNvGraphicFramePr>
          <p:nvPr/>
        </p:nvGraphicFramePr>
        <p:xfrm>
          <a:off x="3571875" y="685800"/>
          <a:ext cx="5248275" cy="4648200"/>
        </p:xfrm>
        <a:graphic>
          <a:graphicData uri="http://schemas.openxmlformats.org/presentationml/2006/ole">
            <p:oleObj spid="_x0000_s120847" name="Worksheet" r:id="rId5" imgW="5230080" imgH="4643640" progId="Excel.Sheet.8">
              <p:embed/>
            </p:oleObj>
          </a:graphicData>
        </a:graphic>
      </p:graphicFrame>
      <p:sp>
        <p:nvSpPr>
          <p:cNvPr id="2" name="Slide Number Placeholder 1"/>
          <p:cNvSpPr>
            <a:spLocks noGrp="1"/>
          </p:cNvSpPr>
          <p:nvPr>
            <p:ph type="sldNum" sz="quarter" idx="11"/>
          </p:nvPr>
        </p:nvSpPr>
        <p:spPr/>
        <p:txBody>
          <a:bodyPr/>
          <a:lstStyle/>
          <a:p>
            <a:fld id="{9EADD2B0-BD8F-425E-B2E2-D73504545739}" type="slidenum">
              <a:rPr lang="en-US" smtClean="0"/>
              <a:pPr/>
              <a:t>46</a:t>
            </a:fld>
            <a:endParaRPr lang="en-US"/>
          </a:p>
        </p:txBody>
      </p:sp>
    </p:spTree>
    <p:extLst>
      <p:ext uri="{BB962C8B-B14F-4D97-AF65-F5344CB8AC3E}">
        <p14:creationId xmlns:p14="http://schemas.microsoft.com/office/powerpoint/2010/main" xmlns="" val="16575727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36228"/>
                                        </p:tgtEl>
                                        <p:attrNameLst>
                                          <p:attrName>style.visibility</p:attrName>
                                        </p:attrNameLst>
                                      </p:cBhvr>
                                      <p:to>
                                        <p:strVal val="visible"/>
                                      </p:to>
                                    </p:set>
                                    <p:anim calcmode="lin" valueType="num">
                                      <p:cBhvr additive="base">
                                        <p:cTn id="7" dur="500" fill="hold"/>
                                        <p:tgtEl>
                                          <p:spTgt spid="436228"/>
                                        </p:tgtEl>
                                        <p:attrNameLst>
                                          <p:attrName>ppt_x</p:attrName>
                                        </p:attrNameLst>
                                      </p:cBhvr>
                                      <p:tavLst>
                                        <p:tav tm="0">
                                          <p:val>
                                            <p:strVal val="0-#ppt_w/2"/>
                                          </p:val>
                                        </p:tav>
                                        <p:tav tm="100000">
                                          <p:val>
                                            <p:strVal val="#ppt_x"/>
                                          </p:val>
                                        </p:tav>
                                      </p:tavLst>
                                    </p:anim>
                                    <p:anim calcmode="lin" valueType="num">
                                      <p:cBhvr additive="base">
                                        <p:cTn id="8" dur="500" fill="hold"/>
                                        <p:tgtEl>
                                          <p:spTgt spid="4362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28"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8274" name="Rectangle 2"/>
          <p:cNvSpPr>
            <a:spLocks noGrp="1" noChangeArrowheads="1"/>
          </p:cNvSpPr>
          <p:nvPr>
            <p:ph type="title"/>
          </p:nvPr>
        </p:nvSpPr>
        <p:spPr>
          <a:xfrm>
            <a:off x="560832" y="66675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438275" name="Rectangle 3"/>
          <p:cNvSpPr>
            <a:spLocks noGrp="1" noChangeArrowheads="1"/>
          </p:cNvSpPr>
          <p:nvPr>
            <p:ph type="body" idx="1"/>
          </p:nvPr>
        </p:nvSpPr>
        <p:spPr>
          <a:xfrm>
            <a:off x="533400" y="1447800"/>
            <a:ext cx="8153400" cy="4648200"/>
          </a:xfrm>
          <a:solidFill>
            <a:srgbClr val="FFFF99"/>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buFont typeface="Times" panose="02020603050405020304" pitchFamily="18" charset="0"/>
              <a:buNone/>
            </a:pPr>
            <a:r>
              <a:rPr lang="en-US">
                <a:solidFill>
                  <a:srgbClr val="000000"/>
                </a:solidFill>
              </a:rPr>
              <a:t> 	</a:t>
            </a:r>
            <a:r>
              <a:rPr lang="en-US" sz="2400">
                <a:solidFill>
                  <a:srgbClr val="000000"/>
                </a:solidFill>
              </a:rPr>
              <a:t>As before, Colonial Heritage’s supplier of hardwood will only be able to supply 2,000 board feet this month. Assume the company follows the plan we have proposed. Up to how much should Colonial Heritage be willing to pay above the usual price to obtain more hardwood?</a:t>
            </a:r>
          </a:p>
          <a:p>
            <a:pPr lvl="1">
              <a:buFont typeface="Wingdings" panose="05000000000000000000" pitchFamily="2" charset="2"/>
              <a:buNone/>
            </a:pPr>
            <a:r>
              <a:rPr lang="en-US" sz="2400">
                <a:solidFill>
                  <a:srgbClr val="000000"/>
                </a:solidFill>
              </a:rPr>
              <a:t>a. $40 per board foot</a:t>
            </a:r>
          </a:p>
          <a:p>
            <a:pPr lvl="1">
              <a:buFont typeface="Wingdings" panose="05000000000000000000" pitchFamily="2" charset="2"/>
              <a:buNone/>
            </a:pPr>
            <a:r>
              <a:rPr lang="en-US" sz="2400">
                <a:solidFill>
                  <a:srgbClr val="000000"/>
                </a:solidFill>
              </a:rPr>
              <a:t>b. $25 per board foot</a:t>
            </a:r>
          </a:p>
          <a:p>
            <a:pPr lvl="1">
              <a:buFont typeface="Wingdings" panose="05000000000000000000" pitchFamily="2" charset="2"/>
              <a:buNone/>
            </a:pPr>
            <a:r>
              <a:rPr lang="en-US" sz="2400">
                <a:solidFill>
                  <a:srgbClr val="000000"/>
                </a:solidFill>
              </a:rPr>
              <a:t>c. $20 per board foot</a:t>
            </a:r>
          </a:p>
          <a:p>
            <a:pPr lvl="1">
              <a:buFont typeface="Wingdings" panose="05000000000000000000" pitchFamily="2" charset="2"/>
              <a:buNone/>
            </a:pPr>
            <a:r>
              <a:rPr lang="en-US" sz="2400">
                <a:solidFill>
                  <a:srgbClr val="000000"/>
                </a:solidFill>
              </a:rPr>
              <a:t>d. Zero</a:t>
            </a:r>
          </a:p>
        </p:txBody>
      </p:sp>
      <p:sp>
        <p:nvSpPr>
          <p:cNvPr id="2" name="Slide Number Placeholder 1"/>
          <p:cNvSpPr>
            <a:spLocks noGrp="1"/>
          </p:cNvSpPr>
          <p:nvPr>
            <p:ph type="sldNum" sz="quarter" idx="11"/>
          </p:nvPr>
        </p:nvSpPr>
        <p:spPr/>
        <p:txBody>
          <a:bodyPr/>
          <a:lstStyle/>
          <a:p>
            <a:fld id="{0D9FEA09-1127-43E7-AF6D-315D278920A9}" type="slidenum">
              <a:rPr lang="en-US" smtClean="0"/>
              <a:pPr/>
              <a:t>47</a:t>
            </a:fld>
            <a:endParaRPr lang="en-US"/>
          </a:p>
        </p:txBody>
      </p:sp>
    </p:spTree>
    <p:extLst>
      <p:ext uri="{BB962C8B-B14F-4D97-AF65-F5344CB8AC3E}">
        <p14:creationId xmlns:p14="http://schemas.microsoft.com/office/powerpoint/2010/main" xmlns="" val="24681901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22" name="Rectangle 2"/>
          <p:cNvSpPr>
            <a:spLocks noGrp="1" noChangeArrowheads="1"/>
          </p:cNvSpPr>
          <p:nvPr>
            <p:ph type="body" idx="1"/>
          </p:nvPr>
        </p:nvSpPr>
        <p:spPr>
          <a:xfrm>
            <a:off x="533400" y="1447800"/>
            <a:ext cx="8153400" cy="4648200"/>
          </a:xfrm>
          <a:solidFill>
            <a:srgbClr val="FFFF99"/>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buFont typeface="Times" panose="02020603050405020304" pitchFamily="18" charset="0"/>
              <a:buNone/>
            </a:pPr>
            <a:r>
              <a:rPr lang="en-US">
                <a:solidFill>
                  <a:srgbClr val="000000"/>
                </a:solidFill>
              </a:rPr>
              <a:t> 	</a:t>
            </a:r>
            <a:r>
              <a:rPr lang="en-US" sz="2400">
                <a:solidFill>
                  <a:srgbClr val="000000"/>
                </a:solidFill>
              </a:rPr>
              <a:t>As before, Colonial Heritage’s supplier of hardwood will only be able to supply 2,000 board feet this month. Assume the company follows the plan we have proposed. Up to how much should Colonial Heritage be willing to pay above the usual price to obtain more hardwood?</a:t>
            </a:r>
          </a:p>
          <a:p>
            <a:pPr lvl="1">
              <a:buFont typeface="Wingdings" panose="05000000000000000000" pitchFamily="2" charset="2"/>
              <a:buNone/>
            </a:pPr>
            <a:r>
              <a:rPr lang="en-US" sz="2400">
                <a:solidFill>
                  <a:schemeClr val="folHlink"/>
                </a:solidFill>
              </a:rPr>
              <a:t>a. $40 per board foot</a:t>
            </a:r>
          </a:p>
          <a:p>
            <a:pPr lvl="1">
              <a:buFont typeface="Wingdings" panose="05000000000000000000" pitchFamily="2" charset="2"/>
              <a:buNone/>
            </a:pPr>
            <a:r>
              <a:rPr lang="en-US" sz="2400">
                <a:solidFill>
                  <a:schemeClr val="folHlink"/>
                </a:solidFill>
              </a:rPr>
              <a:t>b. $25 per board foot</a:t>
            </a:r>
          </a:p>
          <a:p>
            <a:pPr lvl="1">
              <a:buFont typeface="Wingdings" panose="05000000000000000000" pitchFamily="2" charset="2"/>
              <a:buNone/>
            </a:pPr>
            <a:r>
              <a:rPr lang="en-US" sz="2400">
                <a:solidFill>
                  <a:srgbClr val="000000"/>
                </a:solidFill>
              </a:rPr>
              <a:t>c. $20 per board foot</a:t>
            </a:r>
          </a:p>
          <a:p>
            <a:pPr lvl="1">
              <a:buFont typeface="Wingdings" panose="05000000000000000000" pitchFamily="2" charset="2"/>
              <a:buNone/>
            </a:pPr>
            <a:r>
              <a:rPr lang="en-US" sz="2400">
                <a:solidFill>
                  <a:schemeClr val="folHlink"/>
                </a:solidFill>
              </a:rPr>
              <a:t>d. Zero</a:t>
            </a:r>
          </a:p>
        </p:txBody>
      </p:sp>
      <p:sp>
        <p:nvSpPr>
          <p:cNvPr id="440323" name="Rectangle 3"/>
          <p:cNvSpPr>
            <a:spLocks noGrp="1" noChangeArrowheads="1"/>
          </p:cNvSpPr>
          <p:nvPr>
            <p:ph type="title"/>
          </p:nvPr>
        </p:nvSpPr>
        <p:spPr>
          <a:xfrm>
            <a:off x="533400" y="557340"/>
            <a:ext cx="8229600" cy="75406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440324" name="Text Box 4"/>
          <p:cNvSpPr txBox="1">
            <a:spLocks noChangeArrowheads="1"/>
          </p:cNvSpPr>
          <p:nvPr/>
        </p:nvSpPr>
        <p:spPr bwMode="auto">
          <a:xfrm>
            <a:off x="533400" y="1752600"/>
            <a:ext cx="8153400" cy="2236788"/>
          </a:xfrm>
          <a:prstGeom prst="rect">
            <a:avLst/>
          </a:prstGeom>
          <a:solidFill>
            <a:srgbClr val="EBF7FF"/>
          </a:solidFill>
          <a:ln w="9525">
            <a:solidFill>
              <a:schemeClr val="tx2"/>
            </a:solidFill>
            <a:miter lim="800000"/>
            <a:headEnd/>
            <a:tailEnd/>
          </a:ln>
          <a:effectLst>
            <a:outerShdw dist="35921" dir="2700000" algn="ctr" rotWithShape="0">
              <a:srgbClr val="000000"/>
            </a:outerShdw>
          </a:effectLst>
        </p:spPr>
        <p:txBody>
          <a:bodyPr>
            <a:spAutoFit/>
          </a:bodyPr>
          <a:lstStyle/>
          <a:p>
            <a:pPr algn="ctr">
              <a:spcBef>
                <a:spcPct val="50000"/>
              </a:spcBef>
            </a:pPr>
            <a:r>
              <a:rPr lang="en-US" sz="2800" b="1">
                <a:solidFill>
                  <a:schemeClr val="tx2"/>
                </a:solidFill>
              </a:rPr>
              <a:t>The additional wood would be used to make tables. In this use, each board foot of additional wood will allow the company to earn an additional $20 of contribution margin and profit.</a:t>
            </a:r>
          </a:p>
        </p:txBody>
      </p:sp>
      <p:sp>
        <p:nvSpPr>
          <p:cNvPr id="440325" name="Oval 5"/>
          <p:cNvSpPr>
            <a:spLocks noChangeArrowheads="1"/>
          </p:cNvSpPr>
          <p:nvPr/>
        </p:nvSpPr>
        <p:spPr bwMode="auto">
          <a:xfrm>
            <a:off x="762000" y="4267200"/>
            <a:ext cx="533400" cy="5334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p:cNvSpPr>
            <a:spLocks noGrp="1"/>
          </p:cNvSpPr>
          <p:nvPr>
            <p:ph type="sldNum" sz="quarter" idx="11"/>
          </p:nvPr>
        </p:nvSpPr>
        <p:spPr/>
        <p:txBody>
          <a:bodyPr/>
          <a:lstStyle/>
          <a:p>
            <a:fld id="{0D9FEA09-1127-43E7-AF6D-315D278920A9}" type="slidenum">
              <a:rPr lang="en-US" smtClean="0"/>
              <a:pPr/>
              <a:t>48</a:t>
            </a:fld>
            <a:endParaRPr lang="en-US"/>
          </a:p>
        </p:txBody>
      </p:sp>
    </p:spTree>
    <p:extLst>
      <p:ext uri="{BB962C8B-B14F-4D97-AF65-F5344CB8AC3E}">
        <p14:creationId xmlns:p14="http://schemas.microsoft.com/office/powerpoint/2010/main" xmlns="" val="209658966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0325"/>
                                        </p:tgtEl>
                                        <p:attrNameLst>
                                          <p:attrName>style.visibility</p:attrName>
                                        </p:attrNameLst>
                                      </p:cBhvr>
                                      <p:to>
                                        <p:strVal val="visible"/>
                                      </p:to>
                                    </p:set>
                                    <p:anim calcmode="lin" valueType="num">
                                      <p:cBhvr additive="base">
                                        <p:cTn id="7" dur="500" fill="hold"/>
                                        <p:tgtEl>
                                          <p:spTgt spid="440325"/>
                                        </p:tgtEl>
                                        <p:attrNameLst>
                                          <p:attrName>ppt_x</p:attrName>
                                        </p:attrNameLst>
                                      </p:cBhvr>
                                      <p:tavLst>
                                        <p:tav tm="0">
                                          <p:val>
                                            <p:strVal val="0-#ppt_w/2"/>
                                          </p:val>
                                        </p:tav>
                                        <p:tav tm="100000">
                                          <p:val>
                                            <p:strVal val="#ppt_x"/>
                                          </p:val>
                                        </p:tav>
                                      </p:tavLst>
                                    </p:anim>
                                    <p:anim calcmode="lin" valueType="num">
                                      <p:cBhvr additive="base">
                                        <p:cTn id="8" dur="500" fill="hold"/>
                                        <p:tgtEl>
                                          <p:spTgt spid="4403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25"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a:xfrm>
            <a:off x="381000" y="681387"/>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Managing Constraints</a:t>
            </a:r>
          </a:p>
        </p:txBody>
      </p:sp>
      <p:graphicFrame>
        <p:nvGraphicFramePr>
          <p:cNvPr id="442371" name="Object 3"/>
          <p:cNvGraphicFramePr>
            <a:graphicFrameLocks/>
          </p:cNvGraphicFramePr>
          <p:nvPr/>
        </p:nvGraphicFramePr>
        <p:xfrm>
          <a:off x="542925" y="1557338"/>
          <a:ext cx="3038475" cy="5148262"/>
        </p:xfrm>
        <a:graphic>
          <a:graphicData uri="http://schemas.openxmlformats.org/presentationml/2006/ole">
            <p:oleObj spid="_x0000_s121864" name="Clip" r:id="rId4" imgW="2742565" imgH="6010910" progId="">
              <p:embed/>
            </p:oleObj>
          </a:graphicData>
        </a:graphic>
      </p:graphicFrame>
      <p:sp>
        <p:nvSpPr>
          <p:cNvPr id="442372" name="Rectangle 4"/>
          <p:cNvSpPr>
            <a:spLocks noChangeArrowheads="1"/>
          </p:cNvSpPr>
          <p:nvPr/>
        </p:nvSpPr>
        <p:spPr bwMode="auto">
          <a:xfrm>
            <a:off x="803275" y="2273300"/>
            <a:ext cx="2527300" cy="13081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r>
              <a:rPr lang="en-US" sz="2000" b="1">
                <a:solidFill>
                  <a:srgbClr val="0000CC"/>
                </a:solidFill>
                <a:latin typeface="+mn-lt"/>
              </a:rPr>
              <a:t>Finding ways to process more units through a resource bottleneck</a:t>
            </a:r>
          </a:p>
        </p:txBody>
      </p:sp>
      <p:sp>
        <p:nvSpPr>
          <p:cNvPr id="442373" name="Rectangle 5"/>
          <p:cNvSpPr>
            <a:spLocks noChangeArrowheads="1"/>
          </p:cNvSpPr>
          <p:nvPr/>
        </p:nvSpPr>
        <p:spPr bwMode="auto">
          <a:xfrm>
            <a:off x="3795713" y="2209800"/>
            <a:ext cx="5043487" cy="3752850"/>
          </a:xfrm>
          <a:prstGeom prst="rect">
            <a:avLst/>
          </a:prstGeom>
          <a:solidFill>
            <a:srgbClr val="EBF7FF"/>
          </a:solidFill>
          <a:ln w="12699">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r>
              <a:rPr lang="en-US" sz="2400">
                <a:solidFill>
                  <a:srgbClr val="0000FF"/>
                </a:solidFill>
                <a:effectLst>
                  <a:outerShdw blurRad="38100" dist="38100" dir="2700000" algn="tl">
                    <a:srgbClr val="000000"/>
                  </a:outerShdw>
                </a:effectLst>
                <a:latin typeface="+mn-lt"/>
              </a:rPr>
              <a:t>At the bottleneck itself:</a:t>
            </a:r>
          </a:p>
          <a:p>
            <a:pPr lvl="1">
              <a:buSzPct val="125000"/>
              <a:buFontTx/>
              <a:buChar char="•"/>
            </a:pPr>
            <a:r>
              <a:rPr lang="en-US" sz="2400">
                <a:solidFill>
                  <a:srgbClr val="0000FF"/>
                </a:solidFill>
                <a:effectLst>
                  <a:outerShdw blurRad="38100" dist="38100" dir="2700000" algn="tl">
                    <a:srgbClr val="000000"/>
                  </a:outerShdw>
                </a:effectLst>
                <a:latin typeface="+mn-lt"/>
              </a:rPr>
              <a:t> Improve the process</a:t>
            </a:r>
          </a:p>
          <a:p>
            <a:pPr lvl="1">
              <a:buSzPct val="125000"/>
              <a:buFontTx/>
              <a:buChar char="•"/>
            </a:pPr>
            <a:r>
              <a:rPr lang="en-US" sz="2400">
                <a:solidFill>
                  <a:srgbClr val="0000FF"/>
                </a:solidFill>
                <a:effectLst>
                  <a:outerShdw blurRad="38100" dist="38100" dir="2700000" algn="tl">
                    <a:srgbClr val="000000"/>
                  </a:outerShdw>
                </a:effectLst>
                <a:latin typeface="+mn-lt"/>
              </a:rPr>
              <a:t> Add overtime or another shift</a:t>
            </a:r>
          </a:p>
          <a:p>
            <a:pPr lvl="1">
              <a:buSzPct val="125000"/>
              <a:buFontTx/>
              <a:buChar char="•"/>
            </a:pPr>
            <a:r>
              <a:rPr lang="en-US" sz="2400">
                <a:solidFill>
                  <a:srgbClr val="0000FF"/>
                </a:solidFill>
                <a:effectLst>
                  <a:outerShdw blurRad="38100" dist="38100" dir="2700000" algn="tl">
                    <a:srgbClr val="000000"/>
                  </a:outerShdw>
                </a:effectLst>
                <a:latin typeface="+mn-lt"/>
              </a:rPr>
              <a:t> Hire new workers or acquire  </a:t>
            </a:r>
          </a:p>
          <a:p>
            <a:pPr lvl="1">
              <a:buSzPct val="125000"/>
            </a:pPr>
            <a:r>
              <a:rPr lang="en-US" sz="2400">
                <a:solidFill>
                  <a:srgbClr val="0000FF"/>
                </a:solidFill>
                <a:effectLst>
                  <a:outerShdw blurRad="38100" dist="38100" dir="2700000" algn="tl">
                    <a:srgbClr val="000000"/>
                  </a:outerShdw>
                </a:effectLst>
                <a:latin typeface="+mn-lt"/>
              </a:rPr>
              <a:t>   more machines</a:t>
            </a:r>
          </a:p>
          <a:p>
            <a:pPr lvl="1">
              <a:buSzPct val="125000"/>
              <a:buFontTx/>
              <a:buChar char="•"/>
            </a:pPr>
            <a:r>
              <a:rPr lang="en-US" sz="2400">
                <a:solidFill>
                  <a:srgbClr val="0000FF"/>
                </a:solidFill>
                <a:effectLst>
                  <a:outerShdw blurRad="38100" dist="38100" dir="2700000" algn="tl">
                    <a:srgbClr val="000000"/>
                  </a:outerShdw>
                </a:effectLst>
                <a:latin typeface="+mn-lt"/>
              </a:rPr>
              <a:t> Subcontract production</a:t>
            </a:r>
          </a:p>
          <a:p>
            <a:pPr lvl="1">
              <a:buSzPct val="125000"/>
              <a:buFontTx/>
              <a:buChar char="•"/>
            </a:pPr>
            <a:r>
              <a:rPr lang="en-US" sz="2400">
                <a:solidFill>
                  <a:srgbClr val="0000FF"/>
                </a:solidFill>
                <a:effectLst>
                  <a:outerShdw blurRad="38100" dist="38100" dir="2700000" algn="tl">
                    <a:srgbClr val="000000"/>
                  </a:outerShdw>
                </a:effectLst>
                <a:latin typeface="+mn-lt"/>
              </a:rPr>
              <a:t> Reduce amount of defective </a:t>
            </a:r>
          </a:p>
          <a:p>
            <a:pPr lvl="1">
              <a:buSzPct val="125000"/>
            </a:pPr>
            <a:r>
              <a:rPr lang="en-US" sz="2400">
                <a:solidFill>
                  <a:srgbClr val="0000FF"/>
                </a:solidFill>
                <a:effectLst>
                  <a:outerShdw blurRad="38100" dist="38100" dir="2700000" algn="tl">
                    <a:srgbClr val="000000"/>
                  </a:outerShdw>
                </a:effectLst>
                <a:latin typeface="+mn-lt"/>
              </a:rPr>
              <a:t>   units produced</a:t>
            </a:r>
          </a:p>
          <a:p>
            <a:pPr lvl="1">
              <a:buSzPct val="125000"/>
              <a:buFontTx/>
              <a:buChar char="•"/>
            </a:pPr>
            <a:r>
              <a:rPr lang="en-US" sz="2400">
                <a:solidFill>
                  <a:srgbClr val="0000FF"/>
                </a:solidFill>
                <a:effectLst>
                  <a:outerShdw blurRad="38100" dist="38100" dir="2700000" algn="tl">
                    <a:srgbClr val="000000"/>
                  </a:outerShdw>
                </a:effectLst>
                <a:latin typeface="+mn-lt"/>
              </a:rPr>
              <a:t> Add workers transferred from</a:t>
            </a:r>
          </a:p>
          <a:p>
            <a:pPr lvl="1">
              <a:buSzPct val="125000"/>
            </a:pPr>
            <a:r>
              <a:rPr lang="en-US" sz="2400">
                <a:solidFill>
                  <a:srgbClr val="0000FF"/>
                </a:solidFill>
                <a:effectLst>
                  <a:outerShdw blurRad="38100" dist="38100" dir="2700000" algn="tl">
                    <a:srgbClr val="000000"/>
                  </a:outerShdw>
                </a:effectLst>
                <a:latin typeface="+mn-lt"/>
              </a:rPr>
              <a:t>  non-bottleneck departments</a:t>
            </a:r>
          </a:p>
        </p:txBody>
      </p:sp>
      <p:sp>
        <p:nvSpPr>
          <p:cNvPr id="2" name="Slide Number Placeholder 1"/>
          <p:cNvSpPr>
            <a:spLocks noGrp="1"/>
          </p:cNvSpPr>
          <p:nvPr>
            <p:ph type="sldNum" sz="quarter" idx="11"/>
          </p:nvPr>
        </p:nvSpPr>
        <p:spPr/>
        <p:txBody>
          <a:bodyPr/>
          <a:lstStyle/>
          <a:p>
            <a:fld id="{9EADD2B0-BD8F-425E-B2E2-D73504545739}" type="slidenum">
              <a:rPr lang="en-US" smtClean="0"/>
              <a:pPr/>
              <a:t>49</a:t>
            </a:fld>
            <a:endParaRPr lang="en-US"/>
          </a:p>
        </p:txBody>
      </p:sp>
    </p:spTree>
    <p:extLst>
      <p:ext uri="{BB962C8B-B14F-4D97-AF65-F5344CB8AC3E}">
        <p14:creationId xmlns:p14="http://schemas.microsoft.com/office/powerpoint/2010/main" xmlns="" val="106091189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4418" name="Rectangle 2"/>
          <p:cNvSpPr>
            <a:spLocks noGrp="1" noChangeArrowheads="1"/>
          </p:cNvSpPr>
          <p:nvPr>
            <p:ph type="title"/>
          </p:nvPr>
        </p:nvSpPr>
        <p:spPr>
          <a:xfrm>
            <a:off x="600456" y="5334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Joint Costs</a:t>
            </a:r>
          </a:p>
        </p:txBody>
      </p:sp>
      <p:sp>
        <p:nvSpPr>
          <p:cNvPr id="444419" name="Rectangle 3"/>
          <p:cNvSpPr>
            <a:spLocks noGrp="1" noChangeArrowheads="1"/>
          </p:cNvSpPr>
          <p:nvPr>
            <p:ph type="body" idx="1"/>
          </p:nvPr>
        </p:nvSpPr>
        <p:spPr>
          <a:xfrm>
            <a:off x="609600" y="1447800"/>
            <a:ext cx="8001000" cy="4800600"/>
          </a:xfrm>
          <a:solidFill>
            <a:srgbClr val="FFFF99"/>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r>
              <a:rPr lang="en-US" sz="3200"/>
              <a:t>In some industries, a number of end products are produced from a single raw material input.</a:t>
            </a:r>
          </a:p>
          <a:p>
            <a:r>
              <a:rPr lang="en-US" sz="3200"/>
              <a:t>Two or more products produced from a common input are called </a:t>
            </a:r>
            <a:r>
              <a:rPr lang="en-US" sz="3200">
                <a:solidFill>
                  <a:srgbClr val="0000CC"/>
                </a:solidFill>
                <a:effectLst>
                  <a:outerShdw blurRad="38100" dist="38100" dir="2700000" algn="tl">
                    <a:srgbClr val="000000"/>
                  </a:outerShdw>
                </a:effectLst>
              </a:rPr>
              <a:t>joint products</a:t>
            </a:r>
            <a:r>
              <a:rPr lang="en-US" sz="3200">
                <a:solidFill>
                  <a:srgbClr val="0000CC"/>
                </a:solidFill>
              </a:rPr>
              <a:t>.</a:t>
            </a:r>
            <a:endParaRPr lang="en-US" sz="3200"/>
          </a:p>
          <a:p>
            <a:r>
              <a:rPr lang="en-US" sz="3200"/>
              <a:t>The point in the manufacturing process where each joint product can be recognized as a separate product is called the </a:t>
            </a:r>
            <a:r>
              <a:rPr lang="en-US" sz="3200">
                <a:solidFill>
                  <a:srgbClr val="0000CC"/>
                </a:solidFill>
                <a:effectLst>
                  <a:outerShdw blurRad="38100" dist="38100" dir="2700000" algn="tl">
                    <a:srgbClr val="000000"/>
                  </a:outerShdw>
                </a:effectLst>
              </a:rPr>
              <a:t>split-off point</a:t>
            </a:r>
            <a:r>
              <a:rPr lang="en-US" sz="3200">
                <a:solidFill>
                  <a:srgbClr val="0000CC"/>
                </a:solidFill>
              </a:rPr>
              <a:t>.</a:t>
            </a:r>
          </a:p>
        </p:txBody>
      </p:sp>
      <p:sp>
        <p:nvSpPr>
          <p:cNvPr id="2" name="Slide Number Placeholder 1"/>
          <p:cNvSpPr>
            <a:spLocks noGrp="1"/>
          </p:cNvSpPr>
          <p:nvPr>
            <p:ph type="sldNum" sz="quarter" idx="11"/>
          </p:nvPr>
        </p:nvSpPr>
        <p:spPr/>
        <p:txBody>
          <a:bodyPr/>
          <a:lstStyle/>
          <a:p>
            <a:fld id="{0D9FEA09-1127-43E7-AF6D-315D278920A9}" type="slidenum">
              <a:rPr lang="en-US" smtClean="0"/>
              <a:pPr/>
              <a:t>50</a:t>
            </a:fld>
            <a:endParaRPr lang="en-US"/>
          </a:p>
        </p:txBody>
      </p:sp>
    </p:spTree>
    <p:extLst>
      <p:ext uri="{BB962C8B-B14F-4D97-AF65-F5344CB8AC3E}">
        <p14:creationId xmlns:p14="http://schemas.microsoft.com/office/powerpoint/2010/main" xmlns="" val="33587940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6466" name="Rectangle 2"/>
          <p:cNvSpPr>
            <a:spLocks noGrp="1" noChangeArrowheads="1"/>
          </p:cNvSpPr>
          <p:nvPr>
            <p:ph type="title"/>
          </p:nvPr>
        </p:nvSpPr>
        <p:spPr>
          <a:xfrm>
            <a:off x="457200" y="571563"/>
            <a:ext cx="8305800" cy="7548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Joint Products</a:t>
            </a:r>
          </a:p>
        </p:txBody>
      </p:sp>
      <p:sp>
        <p:nvSpPr>
          <p:cNvPr id="446467" name="Oval 3"/>
          <p:cNvSpPr>
            <a:spLocks noChangeArrowheads="1"/>
          </p:cNvSpPr>
          <p:nvPr/>
        </p:nvSpPr>
        <p:spPr bwMode="auto">
          <a:xfrm>
            <a:off x="393700" y="2930525"/>
            <a:ext cx="1346200" cy="812800"/>
          </a:xfrm>
          <a:prstGeom prst="ellipse">
            <a:avLst/>
          </a:prstGeom>
          <a:solidFill>
            <a:srgbClr val="FFFF00"/>
          </a:solidFill>
          <a:ln w="25399">
            <a:solidFill>
              <a:srgbClr val="0000CC"/>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6468" name="Rectangle 4"/>
          <p:cNvSpPr>
            <a:spLocks noChangeArrowheads="1"/>
          </p:cNvSpPr>
          <p:nvPr/>
        </p:nvSpPr>
        <p:spPr bwMode="auto">
          <a:xfrm>
            <a:off x="693738" y="2987675"/>
            <a:ext cx="744537"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solidFill>
                  <a:srgbClr val="0000CC"/>
                </a:solidFill>
              </a:rPr>
              <a:t>Joint</a:t>
            </a:r>
          </a:p>
          <a:p>
            <a:r>
              <a:rPr lang="en-US" sz="2000">
                <a:solidFill>
                  <a:srgbClr val="0000CC"/>
                </a:solidFill>
              </a:rPr>
              <a:t>Input</a:t>
            </a:r>
          </a:p>
        </p:txBody>
      </p:sp>
      <p:sp>
        <p:nvSpPr>
          <p:cNvPr id="446469" name="Rectangle 5"/>
          <p:cNvSpPr>
            <a:spLocks noChangeArrowheads="1"/>
          </p:cNvSpPr>
          <p:nvPr/>
        </p:nvSpPr>
        <p:spPr bwMode="auto">
          <a:xfrm>
            <a:off x="2192338" y="2851150"/>
            <a:ext cx="1408112" cy="1016000"/>
          </a:xfrm>
          <a:prstGeom prst="rect">
            <a:avLst/>
          </a:prstGeom>
          <a:solidFill>
            <a:schemeClr val="folHlink"/>
          </a:solidFill>
          <a:ln w="12699">
            <a:solidFill>
              <a:srgbClr val="0000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000"/>
              <a:t>Common</a:t>
            </a:r>
          </a:p>
          <a:p>
            <a:pPr algn="ctr"/>
            <a:r>
              <a:rPr lang="en-US" sz="2000"/>
              <a:t>Production</a:t>
            </a:r>
          </a:p>
          <a:p>
            <a:pPr algn="ctr"/>
            <a:r>
              <a:rPr lang="en-US" sz="2000"/>
              <a:t>Process</a:t>
            </a:r>
          </a:p>
        </p:txBody>
      </p:sp>
      <p:sp>
        <p:nvSpPr>
          <p:cNvPr id="446470" name="Line 6"/>
          <p:cNvSpPr>
            <a:spLocks noChangeShapeType="1"/>
          </p:cNvSpPr>
          <p:nvPr/>
        </p:nvSpPr>
        <p:spPr bwMode="auto">
          <a:xfrm>
            <a:off x="1758950" y="3352800"/>
            <a:ext cx="368300" cy="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46471" name="Line 7"/>
          <p:cNvSpPr>
            <a:spLocks noChangeShapeType="1"/>
          </p:cNvSpPr>
          <p:nvPr/>
        </p:nvSpPr>
        <p:spPr bwMode="auto">
          <a:xfrm flipV="1">
            <a:off x="3663950" y="2432050"/>
            <a:ext cx="673100" cy="92710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46472" name="Line 8"/>
          <p:cNvSpPr>
            <a:spLocks noChangeShapeType="1"/>
          </p:cNvSpPr>
          <p:nvPr/>
        </p:nvSpPr>
        <p:spPr bwMode="auto">
          <a:xfrm>
            <a:off x="3663950" y="3352800"/>
            <a:ext cx="444500" cy="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46473" name="Line 9"/>
          <p:cNvSpPr>
            <a:spLocks noChangeShapeType="1"/>
          </p:cNvSpPr>
          <p:nvPr/>
        </p:nvSpPr>
        <p:spPr bwMode="auto">
          <a:xfrm>
            <a:off x="3663950" y="3359150"/>
            <a:ext cx="749300" cy="90170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46474" name="Rectangle 10"/>
          <p:cNvSpPr>
            <a:spLocks noChangeArrowheads="1"/>
          </p:cNvSpPr>
          <p:nvPr/>
        </p:nvSpPr>
        <p:spPr bwMode="auto">
          <a:xfrm>
            <a:off x="2984500" y="5395913"/>
            <a:ext cx="13811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0000CC"/>
                </a:solidFill>
                <a:effectLst>
                  <a:outerShdw blurRad="38100" dist="38100" dir="2700000" algn="tl">
                    <a:srgbClr val="000000"/>
                  </a:outerShdw>
                </a:effectLst>
              </a:rPr>
              <a:t>Split-Off</a:t>
            </a:r>
          </a:p>
          <a:p>
            <a:pPr algn="ctr"/>
            <a:r>
              <a:rPr lang="en-US" sz="2400" b="1">
                <a:solidFill>
                  <a:srgbClr val="0000CC"/>
                </a:solidFill>
                <a:effectLst>
                  <a:outerShdw blurRad="38100" dist="38100" dir="2700000" algn="tl">
                    <a:srgbClr val="000000"/>
                  </a:outerShdw>
                </a:effectLst>
              </a:rPr>
              <a:t>Point</a:t>
            </a:r>
          </a:p>
        </p:txBody>
      </p:sp>
      <p:sp>
        <p:nvSpPr>
          <p:cNvPr id="446475" name="Line 11"/>
          <p:cNvSpPr>
            <a:spLocks noChangeShapeType="1"/>
          </p:cNvSpPr>
          <p:nvPr/>
        </p:nvSpPr>
        <p:spPr bwMode="auto">
          <a:xfrm>
            <a:off x="3675063" y="3359150"/>
            <a:ext cx="0" cy="1968500"/>
          </a:xfrm>
          <a:prstGeom prst="line">
            <a:avLst/>
          </a:prstGeom>
          <a:noFill/>
          <a:ln w="38100">
            <a:solidFill>
              <a:srgbClr val="FF0000"/>
            </a:solidFill>
            <a:prstDash val="dash"/>
            <a:round/>
            <a:headEnd type="triangle" w="med" len="med"/>
            <a:tailEn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46476" name="Line 12"/>
          <p:cNvSpPr>
            <a:spLocks noChangeShapeType="1"/>
          </p:cNvSpPr>
          <p:nvPr/>
        </p:nvSpPr>
        <p:spPr bwMode="auto">
          <a:xfrm>
            <a:off x="2895600" y="2216150"/>
            <a:ext cx="0" cy="596900"/>
          </a:xfrm>
          <a:prstGeom prst="line">
            <a:avLst/>
          </a:prstGeom>
          <a:noFill/>
          <a:ln w="12699">
            <a:solidFill>
              <a:srgbClr val="FFFF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446477" name="Group 13"/>
          <p:cNvGrpSpPr>
            <a:grpSpLocks/>
          </p:cNvGrpSpPr>
          <p:nvPr/>
        </p:nvGrpSpPr>
        <p:grpSpPr bwMode="auto">
          <a:xfrm>
            <a:off x="457200" y="3810000"/>
            <a:ext cx="1219200" cy="2362200"/>
            <a:chOff x="387" y="2496"/>
            <a:chExt cx="552" cy="1008"/>
          </a:xfrm>
        </p:grpSpPr>
        <p:sp>
          <p:nvSpPr>
            <p:cNvPr id="446478" name="Oval 14"/>
            <p:cNvSpPr>
              <a:spLocks noChangeArrowheads="1"/>
            </p:cNvSpPr>
            <p:nvPr/>
          </p:nvSpPr>
          <p:spPr bwMode="auto">
            <a:xfrm>
              <a:off x="630" y="2933"/>
              <a:ext cx="27" cy="7"/>
            </a:xfrm>
            <a:prstGeom prst="ellipse">
              <a:avLst/>
            </a:pr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446479" name="Group 15"/>
            <p:cNvGrpSpPr>
              <a:grpSpLocks/>
            </p:cNvGrpSpPr>
            <p:nvPr/>
          </p:nvGrpSpPr>
          <p:grpSpPr bwMode="auto">
            <a:xfrm>
              <a:off x="531" y="2936"/>
              <a:ext cx="212" cy="568"/>
              <a:chOff x="531" y="2936"/>
              <a:chExt cx="212" cy="568"/>
            </a:xfrm>
          </p:grpSpPr>
          <p:grpSp>
            <p:nvGrpSpPr>
              <p:cNvPr id="446480" name="Group 16"/>
              <p:cNvGrpSpPr>
                <a:grpSpLocks/>
              </p:cNvGrpSpPr>
              <p:nvPr/>
            </p:nvGrpSpPr>
            <p:grpSpPr bwMode="auto">
              <a:xfrm>
                <a:off x="531" y="2964"/>
                <a:ext cx="212" cy="540"/>
                <a:chOff x="531" y="2964"/>
                <a:chExt cx="212" cy="540"/>
              </a:xfrm>
            </p:grpSpPr>
            <p:grpSp>
              <p:nvGrpSpPr>
                <p:cNvPr id="446481" name="Group 17"/>
                <p:cNvGrpSpPr>
                  <a:grpSpLocks/>
                </p:cNvGrpSpPr>
                <p:nvPr/>
              </p:nvGrpSpPr>
              <p:grpSpPr bwMode="auto">
                <a:xfrm>
                  <a:off x="546" y="3014"/>
                  <a:ext cx="185" cy="490"/>
                  <a:chOff x="546" y="3014"/>
                  <a:chExt cx="185" cy="490"/>
                </a:xfrm>
              </p:grpSpPr>
              <p:grpSp>
                <p:nvGrpSpPr>
                  <p:cNvPr id="446482" name="Group 18"/>
                  <p:cNvGrpSpPr>
                    <a:grpSpLocks/>
                  </p:cNvGrpSpPr>
                  <p:nvPr/>
                </p:nvGrpSpPr>
                <p:grpSpPr bwMode="auto">
                  <a:xfrm>
                    <a:off x="561" y="3044"/>
                    <a:ext cx="112" cy="215"/>
                    <a:chOff x="561" y="3044"/>
                    <a:chExt cx="112" cy="215"/>
                  </a:xfrm>
                </p:grpSpPr>
                <p:sp>
                  <p:nvSpPr>
                    <p:cNvPr id="446483" name="Freeform 19"/>
                    <p:cNvSpPr>
                      <a:spLocks/>
                    </p:cNvSpPr>
                    <p:nvPr/>
                  </p:nvSpPr>
                  <p:spPr bwMode="auto">
                    <a:xfrm>
                      <a:off x="561" y="3044"/>
                      <a:ext cx="109" cy="214"/>
                    </a:xfrm>
                    <a:custGeom>
                      <a:avLst/>
                      <a:gdLst>
                        <a:gd name="T0" fmla="*/ 428 w 433"/>
                        <a:gd name="T1" fmla="*/ 0 h 859"/>
                        <a:gd name="T2" fmla="*/ 4 w 433"/>
                        <a:gd name="T3" fmla="*/ 735 h 859"/>
                        <a:gd name="T4" fmla="*/ 0 w 433"/>
                        <a:gd name="T5" fmla="*/ 859 h 859"/>
                        <a:gd name="T6" fmla="*/ 433 w 433"/>
                        <a:gd name="T7" fmla="*/ 106 h 859"/>
                        <a:gd name="T8" fmla="*/ 428 w 433"/>
                        <a:gd name="T9" fmla="*/ 0 h 859"/>
                      </a:gdLst>
                      <a:ahLst/>
                      <a:cxnLst>
                        <a:cxn ang="0">
                          <a:pos x="T0" y="T1"/>
                        </a:cxn>
                        <a:cxn ang="0">
                          <a:pos x="T2" y="T3"/>
                        </a:cxn>
                        <a:cxn ang="0">
                          <a:pos x="T4" y="T5"/>
                        </a:cxn>
                        <a:cxn ang="0">
                          <a:pos x="T6" y="T7"/>
                        </a:cxn>
                        <a:cxn ang="0">
                          <a:pos x="T8" y="T9"/>
                        </a:cxn>
                      </a:cxnLst>
                      <a:rect l="0" t="0" r="r" b="b"/>
                      <a:pathLst>
                        <a:path w="433" h="859">
                          <a:moveTo>
                            <a:pt x="428" y="0"/>
                          </a:moveTo>
                          <a:lnTo>
                            <a:pt x="4" y="735"/>
                          </a:lnTo>
                          <a:lnTo>
                            <a:pt x="0" y="859"/>
                          </a:lnTo>
                          <a:lnTo>
                            <a:pt x="433" y="106"/>
                          </a:lnTo>
                          <a:lnTo>
                            <a:pt x="428"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484" name="Freeform 20"/>
                    <p:cNvSpPr>
                      <a:spLocks/>
                    </p:cNvSpPr>
                    <p:nvPr/>
                  </p:nvSpPr>
                  <p:spPr bwMode="auto">
                    <a:xfrm>
                      <a:off x="561" y="3068"/>
                      <a:ext cx="112" cy="191"/>
                    </a:xfrm>
                    <a:custGeom>
                      <a:avLst/>
                      <a:gdLst>
                        <a:gd name="T0" fmla="*/ 17 w 447"/>
                        <a:gd name="T1" fmla="*/ 749 h 764"/>
                        <a:gd name="T2" fmla="*/ 0 w 447"/>
                        <a:gd name="T3" fmla="*/ 764 h 764"/>
                        <a:gd name="T4" fmla="*/ 435 w 447"/>
                        <a:gd name="T5" fmla="*/ 5 h 764"/>
                        <a:gd name="T6" fmla="*/ 447 w 447"/>
                        <a:gd name="T7" fmla="*/ 0 h 764"/>
                        <a:gd name="T8" fmla="*/ 17 w 447"/>
                        <a:gd name="T9" fmla="*/ 749 h 764"/>
                      </a:gdLst>
                      <a:ahLst/>
                      <a:cxnLst>
                        <a:cxn ang="0">
                          <a:pos x="T0" y="T1"/>
                        </a:cxn>
                        <a:cxn ang="0">
                          <a:pos x="T2" y="T3"/>
                        </a:cxn>
                        <a:cxn ang="0">
                          <a:pos x="T4" y="T5"/>
                        </a:cxn>
                        <a:cxn ang="0">
                          <a:pos x="T6" y="T7"/>
                        </a:cxn>
                        <a:cxn ang="0">
                          <a:pos x="T8" y="T9"/>
                        </a:cxn>
                      </a:cxnLst>
                      <a:rect l="0" t="0" r="r" b="b"/>
                      <a:pathLst>
                        <a:path w="447" h="764">
                          <a:moveTo>
                            <a:pt x="17" y="749"/>
                          </a:moveTo>
                          <a:lnTo>
                            <a:pt x="0" y="764"/>
                          </a:lnTo>
                          <a:lnTo>
                            <a:pt x="435" y="5"/>
                          </a:lnTo>
                          <a:lnTo>
                            <a:pt x="447" y="0"/>
                          </a:lnTo>
                          <a:lnTo>
                            <a:pt x="17" y="749"/>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6485" name="Group 21"/>
                  <p:cNvGrpSpPr>
                    <a:grpSpLocks/>
                  </p:cNvGrpSpPr>
                  <p:nvPr/>
                </p:nvGrpSpPr>
                <p:grpSpPr bwMode="auto">
                  <a:xfrm>
                    <a:off x="684" y="3261"/>
                    <a:ext cx="47" cy="201"/>
                    <a:chOff x="684" y="3261"/>
                    <a:chExt cx="47" cy="201"/>
                  </a:xfrm>
                </p:grpSpPr>
                <p:sp>
                  <p:nvSpPr>
                    <p:cNvPr id="446486" name="Freeform 22"/>
                    <p:cNvSpPr>
                      <a:spLocks/>
                    </p:cNvSpPr>
                    <p:nvPr/>
                  </p:nvSpPr>
                  <p:spPr bwMode="auto">
                    <a:xfrm>
                      <a:off x="685" y="3261"/>
                      <a:ext cx="46" cy="199"/>
                    </a:xfrm>
                    <a:custGeom>
                      <a:avLst/>
                      <a:gdLst>
                        <a:gd name="T0" fmla="*/ 182 w 182"/>
                        <a:gd name="T1" fmla="*/ 796 h 796"/>
                        <a:gd name="T2" fmla="*/ 176 w 182"/>
                        <a:gd name="T3" fmla="*/ 652 h 796"/>
                        <a:gd name="T4" fmla="*/ 0 w 182"/>
                        <a:gd name="T5" fmla="*/ 0 h 796"/>
                        <a:gd name="T6" fmla="*/ 6 w 182"/>
                        <a:gd name="T7" fmla="*/ 152 h 796"/>
                        <a:gd name="T8" fmla="*/ 182 w 182"/>
                        <a:gd name="T9" fmla="*/ 796 h 796"/>
                      </a:gdLst>
                      <a:ahLst/>
                      <a:cxnLst>
                        <a:cxn ang="0">
                          <a:pos x="T0" y="T1"/>
                        </a:cxn>
                        <a:cxn ang="0">
                          <a:pos x="T2" y="T3"/>
                        </a:cxn>
                        <a:cxn ang="0">
                          <a:pos x="T4" y="T5"/>
                        </a:cxn>
                        <a:cxn ang="0">
                          <a:pos x="T6" y="T7"/>
                        </a:cxn>
                        <a:cxn ang="0">
                          <a:pos x="T8" y="T9"/>
                        </a:cxn>
                      </a:cxnLst>
                      <a:rect l="0" t="0" r="r" b="b"/>
                      <a:pathLst>
                        <a:path w="182" h="796">
                          <a:moveTo>
                            <a:pt x="182" y="796"/>
                          </a:moveTo>
                          <a:lnTo>
                            <a:pt x="176" y="652"/>
                          </a:lnTo>
                          <a:lnTo>
                            <a:pt x="0" y="0"/>
                          </a:lnTo>
                          <a:lnTo>
                            <a:pt x="6" y="152"/>
                          </a:lnTo>
                          <a:lnTo>
                            <a:pt x="182" y="796"/>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487" name="Freeform 23"/>
                    <p:cNvSpPr>
                      <a:spLocks/>
                    </p:cNvSpPr>
                    <p:nvPr/>
                  </p:nvSpPr>
                  <p:spPr bwMode="auto">
                    <a:xfrm>
                      <a:off x="684" y="3299"/>
                      <a:ext cx="47" cy="163"/>
                    </a:xfrm>
                    <a:custGeom>
                      <a:avLst/>
                      <a:gdLst>
                        <a:gd name="T0" fmla="*/ 188 w 188"/>
                        <a:gd name="T1" fmla="*/ 639 h 652"/>
                        <a:gd name="T2" fmla="*/ 175 w 188"/>
                        <a:gd name="T3" fmla="*/ 652 h 652"/>
                        <a:gd name="T4" fmla="*/ 0 w 188"/>
                        <a:gd name="T5" fmla="*/ 9 h 652"/>
                        <a:gd name="T6" fmla="*/ 11 w 188"/>
                        <a:gd name="T7" fmla="*/ 0 h 652"/>
                        <a:gd name="T8" fmla="*/ 188 w 188"/>
                        <a:gd name="T9" fmla="*/ 639 h 652"/>
                      </a:gdLst>
                      <a:ahLst/>
                      <a:cxnLst>
                        <a:cxn ang="0">
                          <a:pos x="T0" y="T1"/>
                        </a:cxn>
                        <a:cxn ang="0">
                          <a:pos x="T2" y="T3"/>
                        </a:cxn>
                        <a:cxn ang="0">
                          <a:pos x="T4" y="T5"/>
                        </a:cxn>
                        <a:cxn ang="0">
                          <a:pos x="T6" y="T7"/>
                        </a:cxn>
                        <a:cxn ang="0">
                          <a:pos x="T8" y="T9"/>
                        </a:cxn>
                      </a:cxnLst>
                      <a:rect l="0" t="0" r="r" b="b"/>
                      <a:pathLst>
                        <a:path w="188" h="652">
                          <a:moveTo>
                            <a:pt x="188" y="639"/>
                          </a:moveTo>
                          <a:lnTo>
                            <a:pt x="175" y="652"/>
                          </a:lnTo>
                          <a:lnTo>
                            <a:pt x="0" y="9"/>
                          </a:lnTo>
                          <a:lnTo>
                            <a:pt x="11" y="0"/>
                          </a:lnTo>
                          <a:lnTo>
                            <a:pt x="188" y="639"/>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446488" name="Freeform 24"/>
                  <p:cNvSpPr>
                    <a:spLocks/>
                  </p:cNvSpPr>
                  <p:nvPr/>
                </p:nvSpPr>
                <p:spPr bwMode="auto">
                  <a:xfrm>
                    <a:off x="683" y="3019"/>
                    <a:ext cx="23" cy="233"/>
                  </a:xfrm>
                  <a:custGeom>
                    <a:avLst/>
                    <a:gdLst>
                      <a:gd name="T0" fmla="*/ 81 w 89"/>
                      <a:gd name="T1" fmla="*/ 0 h 932"/>
                      <a:gd name="T2" fmla="*/ 0 w 89"/>
                      <a:gd name="T3" fmla="*/ 779 h 932"/>
                      <a:gd name="T4" fmla="*/ 16 w 89"/>
                      <a:gd name="T5" fmla="*/ 932 h 932"/>
                      <a:gd name="T6" fmla="*/ 89 w 89"/>
                      <a:gd name="T7" fmla="*/ 200 h 932"/>
                      <a:gd name="T8" fmla="*/ 81 w 89"/>
                      <a:gd name="T9" fmla="*/ 0 h 932"/>
                    </a:gdLst>
                    <a:ahLst/>
                    <a:cxnLst>
                      <a:cxn ang="0">
                        <a:pos x="T0" y="T1"/>
                      </a:cxn>
                      <a:cxn ang="0">
                        <a:pos x="T2" y="T3"/>
                      </a:cxn>
                      <a:cxn ang="0">
                        <a:pos x="T4" y="T5"/>
                      </a:cxn>
                      <a:cxn ang="0">
                        <a:pos x="T6" y="T7"/>
                      </a:cxn>
                      <a:cxn ang="0">
                        <a:pos x="T8" y="T9"/>
                      </a:cxn>
                    </a:cxnLst>
                    <a:rect l="0" t="0" r="r" b="b"/>
                    <a:pathLst>
                      <a:path w="89" h="932">
                        <a:moveTo>
                          <a:pt x="81" y="0"/>
                        </a:moveTo>
                        <a:lnTo>
                          <a:pt x="0" y="779"/>
                        </a:lnTo>
                        <a:lnTo>
                          <a:pt x="16" y="932"/>
                        </a:lnTo>
                        <a:lnTo>
                          <a:pt x="89" y="200"/>
                        </a:lnTo>
                        <a:lnTo>
                          <a:pt x="81"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489" name="Freeform 25"/>
                  <p:cNvSpPr>
                    <a:spLocks/>
                  </p:cNvSpPr>
                  <p:nvPr/>
                </p:nvSpPr>
                <p:spPr bwMode="auto">
                  <a:xfrm>
                    <a:off x="681" y="3019"/>
                    <a:ext cx="23" cy="195"/>
                  </a:xfrm>
                  <a:custGeom>
                    <a:avLst/>
                    <a:gdLst>
                      <a:gd name="T0" fmla="*/ 94 w 94"/>
                      <a:gd name="T1" fmla="*/ 0 h 781"/>
                      <a:gd name="T2" fmla="*/ 82 w 94"/>
                      <a:gd name="T3" fmla="*/ 13 h 781"/>
                      <a:gd name="T4" fmla="*/ 0 w 94"/>
                      <a:gd name="T5" fmla="*/ 781 h 781"/>
                      <a:gd name="T6" fmla="*/ 12 w 94"/>
                      <a:gd name="T7" fmla="*/ 779 h 781"/>
                      <a:gd name="T8" fmla="*/ 94 w 94"/>
                      <a:gd name="T9" fmla="*/ 0 h 781"/>
                    </a:gdLst>
                    <a:ahLst/>
                    <a:cxnLst>
                      <a:cxn ang="0">
                        <a:pos x="T0" y="T1"/>
                      </a:cxn>
                      <a:cxn ang="0">
                        <a:pos x="T2" y="T3"/>
                      </a:cxn>
                      <a:cxn ang="0">
                        <a:pos x="T4" y="T5"/>
                      </a:cxn>
                      <a:cxn ang="0">
                        <a:pos x="T6" y="T7"/>
                      </a:cxn>
                      <a:cxn ang="0">
                        <a:pos x="T8" y="T9"/>
                      </a:cxn>
                    </a:cxnLst>
                    <a:rect l="0" t="0" r="r" b="b"/>
                    <a:pathLst>
                      <a:path w="94" h="781">
                        <a:moveTo>
                          <a:pt x="94" y="0"/>
                        </a:moveTo>
                        <a:lnTo>
                          <a:pt x="82" y="13"/>
                        </a:lnTo>
                        <a:lnTo>
                          <a:pt x="0" y="781"/>
                        </a:lnTo>
                        <a:lnTo>
                          <a:pt x="12" y="779"/>
                        </a:lnTo>
                        <a:lnTo>
                          <a:pt x="94" y="0"/>
                        </a:lnTo>
                        <a:close/>
                      </a:path>
                    </a:pathLst>
                  </a:custGeom>
                  <a:solidFill>
                    <a:srgbClr val="C06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490" name="Freeform 26"/>
                  <p:cNvSpPr>
                    <a:spLocks/>
                  </p:cNvSpPr>
                  <p:nvPr/>
                </p:nvSpPr>
                <p:spPr bwMode="auto">
                  <a:xfrm>
                    <a:off x="695" y="3223"/>
                    <a:ext cx="23" cy="256"/>
                  </a:xfrm>
                  <a:custGeom>
                    <a:avLst/>
                    <a:gdLst>
                      <a:gd name="T0" fmla="*/ 81 w 95"/>
                      <a:gd name="T1" fmla="*/ 0 h 1025"/>
                      <a:gd name="T2" fmla="*/ 0 w 95"/>
                      <a:gd name="T3" fmla="*/ 866 h 1025"/>
                      <a:gd name="T4" fmla="*/ 19 w 95"/>
                      <a:gd name="T5" fmla="*/ 1025 h 1025"/>
                      <a:gd name="T6" fmla="*/ 95 w 95"/>
                      <a:gd name="T7" fmla="*/ 176 h 1025"/>
                      <a:gd name="T8" fmla="*/ 81 w 95"/>
                      <a:gd name="T9" fmla="*/ 0 h 1025"/>
                    </a:gdLst>
                    <a:ahLst/>
                    <a:cxnLst>
                      <a:cxn ang="0">
                        <a:pos x="T0" y="T1"/>
                      </a:cxn>
                      <a:cxn ang="0">
                        <a:pos x="T2" y="T3"/>
                      </a:cxn>
                      <a:cxn ang="0">
                        <a:pos x="T4" y="T5"/>
                      </a:cxn>
                      <a:cxn ang="0">
                        <a:pos x="T6" y="T7"/>
                      </a:cxn>
                      <a:cxn ang="0">
                        <a:pos x="T8" y="T9"/>
                      </a:cxn>
                    </a:cxnLst>
                    <a:rect l="0" t="0" r="r" b="b"/>
                    <a:pathLst>
                      <a:path w="95" h="1025">
                        <a:moveTo>
                          <a:pt x="81" y="0"/>
                        </a:moveTo>
                        <a:lnTo>
                          <a:pt x="0" y="866"/>
                        </a:lnTo>
                        <a:lnTo>
                          <a:pt x="19" y="1025"/>
                        </a:lnTo>
                        <a:lnTo>
                          <a:pt x="95" y="176"/>
                        </a:lnTo>
                        <a:lnTo>
                          <a:pt x="81"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491" name="Freeform 27"/>
                  <p:cNvSpPr>
                    <a:spLocks/>
                  </p:cNvSpPr>
                  <p:nvPr/>
                </p:nvSpPr>
                <p:spPr bwMode="auto">
                  <a:xfrm>
                    <a:off x="692" y="3223"/>
                    <a:ext cx="23" cy="222"/>
                  </a:xfrm>
                  <a:custGeom>
                    <a:avLst/>
                    <a:gdLst>
                      <a:gd name="T0" fmla="*/ 92 w 92"/>
                      <a:gd name="T1" fmla="*/ 0 h 887"/>
                      <a:gd name="T2" fmla="*/ 78 w 92"/>
                      <a:gd name="T3" fmla="*/ 18 h 887"/>
                      <a:gd name="T4" fmla="*/ 0 w 92"/>
                      <a:gd name="T5" fmla="*/ 881 h 887"/>
                      <a:gd name="T6" fmla="*/ 14 w 92"/>
                      <a:gd name="T7" fmla="*/ 887 h 887"/>
                      <a:gd name="T8" fmla="*/ 92 w 92"/>
                      <a:gd name="T9" fmla="*/ 0 h 887"/>
                    </a:gdLst>
                    <a:ahLst/>
                    <a:cxnLst>
                      <a:cxn ang="0">
                        <a:pos x="T0" y="T1"/>
                      </a:cxn>
                      <a:cxn ang="0">
                        <a:pos x="T2" y="T3"/>
                      </a:cxn>
                      <a:cxn ang="0">
                        <a:pos x="T4" y="T5"/>
                      </a:cxn>
                      <a:cxn ang="0">
                        <a:pos x="T6" y="T7"/>
                      </a:cxn>
                      <a:cxn ang="0">
                        <a:pos x="T8" y="T9"/>
                      </a:cxn>
                    </a:cxnLst>
                    <a:rect l="0" t="0" r="r" b="b"/>
                    <a:pathLst>
                      <a:path w="92" h="887">
                        <a:moveTo>
                          <a:pt x="92" y="0"/>
                        </a:moveTo>
                        <a:lnTo>
                          <a:pt x="78" y="18"/>
                        </a:lnTo>
                        <a:lnTo>
                          <a:pt x="0" y="881"/>
                        </a:lnTo>
                        <a:lnTo>
                          <a:pt x="14" y="887"/>
                        </a:lnTo>
                        <a:lnTo>
                          <a:pt x="92" y="0"/>
                        </a:lnTo>
                        <a:close/>
                      </a:path>
                    </a:pathLst>
                  </a:custGeom>
                  <a:solidFill>
                    <a:srgbClr val="C06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492" name="Freeform 28"/>
                  <p:cNvSpPr>
                    <a:spLocks/>
                  </p:cNvSpPr>
                  <p:nvPr/>
                </p:nvSpPr>
                <p:spPr bwMode="auto">
                  <a:xfrm>
                    <a:off x="676" y="3089"/>
                    <a:ext cx="42" cy="133"/>
                  </a:xfrm>
                  <a:custGeom>
                    <a:avLst/>
                    <a:gdLst>
                      <a:gd name="T0" fmla="*/ 11 w 169"/>
                      <a:gd name="T1" fmla="*/ 0 h 532"/>
                      <a:gd name="T2" fmla="*/ 0 w 169"/>
                      <a:gd name="T3" fmla="*/ 9 h 532"/>
                      <a:gd name="T4" fmla="*/ 161 w 169"/>
                      <a:gd name="T5" fmla="*/ 532 h 532"/>
                      <a:gd name="T6" fmla="*/ 169 w 169"/>
                      <a:gd name="T7" fmla="*/ 520 h 532"/>
                      <a:gd name="T8" fmla="*/ 11 w 169"/>
                      <a:gd name="T9" fmla="*/ 0 h 532"/>
                    </a:gdLst>
                    <a:ahLst/>
                    <a:cxnLst>
                      <a:cxn ang="0">
                        <a:pos x="T0" y="T1"/>
                      </a:cxn>
                      <a:cxn ang="0">
                        <a:pos x="T2" y="T3"/>
                      </a:cxn>
                      <a:cxn ang="0">
                        <a:pos x="T4" y="T5"/>
                      </a:cxn>
                      <a:cxn ang="0">
                        <a:pos x="T6" y="T7"/>
                      </a:cxn>
                      <a:cxn ang="0">
                        <a:pos x="T8" y="T9"/>
                      </a:cxn>
                    </a:cxnLst>
                    <a:rect l="0" t="0" r="r" b="b"/>
                    <a:pathLst>
                      <a:path w="169" h="532">
                        <a:moveTo>
                          <a:pt x="11" y="0"/>
                        </a:moveTo>
                        <a:lnTo>
                          <a:pt x="0" y="9"/>
                        </a:lnTo>
                        <a:lnTo>
                          <a:pt x="161" y="532"/>
                        </a:lnTo>
                        <a:lnTo>
                          <a:pt x="169" y="520"/>
                        </a:lnTo>
                        <a:lnTo>
                          <a:pt x="11"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493" name="Freeform 29"/>
                  <p:cNvSpPr>
                    <a:spLocks/>
                  </p:cNvSpPr>
                  <p:nvPr/>
                </p:nvSpPr>
                <p:spPr bwMode="auto">
                  <a:xfrm>
                    <a:off x="676" y="3049"/>
                    <a:ext cx="43" cy="171"/>
                  </a:xfrm>
                  <a:custGeom>
                    <a:avLst/>
                    <a:gdLst>
                      <a:gd name="T0" fmla="*/ 170 w 170"/>
                      <a:gd name="T1" fmla="*/ 683 h 683"/>
                      <a:gd name="T2" fmla="*/ 155 w 170"/>
                      <a:gd name="T3" fmla="*/ 537 h 683"/>
                      <a:gd name="T4" fmla="*/ 0 w 170"/>
                      <a:gd name="T5" fmla="*/ 0 h 683"/>
                      <a:gd name="T6" fmla="*/ 8 w 170"/>
                      <a:gd name="T7" fmla="*/ 158 h 683"/>
                      <a:gd name="T8" fmla="*/ 170 w 170"/>
                      <a:gd name="T9" fmla="*/ 683 h 683"/>
                    </a:gdLst>
                    <a:ahLst/>
                    <a:cxnLst>
                      <a:cxn ang="0">
                        <a:pos x="T0" y="T1"/>
                      </a:cxn>
                      <a:cxn ang="0">
                        <a:pos x="T2" y="T3"/>
                      </a:cxn>
                      <a:cxn ang="0">
                        <a:pos x="T4" y="T5"/>
                      </a:cxn>
                      <a:cxn ang="0">
                        <a:pos x="T6" y="T7"/>
                      </a:cxn>
                      <a:cxn ang="0">
                        <a:pos x="T8" y="T9"/>
                      </a:cxn>
                    </a:cxnLst>
                    <a:rect l="0" t="0" r="r" b="b"/>
                    <a:pathLst>
                      <a:path w="170" h="683">
                        <a:moveTo>
                          <a:pt x="170" y="683"/>
                        </a:moveTo>
                        <a:lnTo>
                          <a:pt x="155" y="537"/>
                        </a:lnTo>
                        <a:lnTo>
                          <a:pt x="0" y="0"/>
                        </a:lnTo>
                        <a:lnTo>
                          <a:pt x="8" y="158"/>
                        </a:lnTo>
                        <a:lnTo>
                          <a:pt x="170" y="683"/>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494" name="Freeform 30"/>
                  <p:cNvSpPr>
                    <a:spLocks/>
                  </p:cNvSpPr>
                  <p:nvPr/>
                </p:nvSpPr>
                <p:spPr bwMode="auto">
                  <a:xfrm>
                    <a:off x="676" y="3090"/>
                    <a:ext cx="42" cy="132"/>
                  </a:xfrm>
                  <a:custGeom>
                    <a:avLst/>
                    <a:gdLst>
                      <a:gd name="T0" fmla="*/ 168 w 168"/>
                      <a:gd name="T1" fmla="*/ 508 h 531"/>
                      <a:gd name="T2" fmla="*/ 158 w 168"/>
                      <a:gd name="T3" fmla="*/ 531 h 531"/>
                      <a:gd name="T4" fmla="*/ 0 w 168"/>
                      <a:gd name="T5" fmla="*/ 7 h 531"/>
                      <a:gd name="T6" fmla="*/ 13 w 168"/>
                      <a:gd name="T7" fmla="*/ 0 h 531"/>
                      <a:gd name="T8" fmla="*/ 168 w 168"/>
                      <a:gd name="T9" fmla="*/ 508 h 531"/>
                    </a:gdLst>
                    <a:ahLst/>
                    <a:cxnLst>
                      <a:cxn ang="0">
                        <a:pos x="T0" y="T1"/>
                      </a:cxn>
                      <a:cxn ang="0">
                        <a:pos x="T2" y="T3"/>
                      </a:cxn>
                      <a:cxn ang="0">
                        <a:pos x="T4" y="T5"/>
                      </a:cxn>
                      <a:cxn ang="0">
                        <a:pos x="T6" y="T7"/>
                      </a:cxn>
                      <a:cxn ang="0">
                        <a:pos x="T8" y="T9"/>
                      </a:cxn>
                    </a:cxnLst>
                    <a:rect l="0" t="0" r="r" b="b"/>
                    <a:pathLst>
                      <a:path w="168" h="531">
                        <a:moveTo>
                          <a:pt x="168" y="508"/>
                        </a:moveTo>
                        <a:lnTo>
                          <a:pt x="158" y="531"/>
                        </a:lnTo>
                        <a:lnTo>
                          <a:pt x="0" y="7"/>
                        </a:lnTo>
                        <a:lnTo>
                          <a:pt x="13" y="0"/>
                        </a:lnTo>
                        <a:lnTo>
                          <a:pt x="168" y="508"/>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495" name="Freeform 31"/>
                  <p:cNvSpPr>
                    <a:spLocks/>
                  </p:cNvSpPr>
                  <p:nvPr/>
                </p:nvSpPr>
                <p:spPr bwMode="auto">
                  <a:xfrm>
                    <a:off x="559" y="3259"/>
                    <a:ext cx="132" cy="235"/>
                  </a:xfrm>
                  <a:custGeom>
                    <a:avLst/>
                    <a:gdLst>
                      <a:gd name="T0" fmla="*/ 5 w 527"/>
                      <a:gd name="T1" fmla="*/ 0 h 939"/>
                      <a:gd name="T2" fmla="*/ 514 w 527"/>
                      <a:gd name="T3" fmla="*/ 814 h 939"/>
                      <a:gd name="T4" fmla="*/ 527 w 527"/>
                      <a:gd name="T5" fmla="*/ 939 h 939"/>
                      <a:gd name="T6" fmla="*/ 0 w 527"/>
                      <a:gd name="T7" fmla="*/ 104 h 939"/>
                      <a:gd name="T8" fmla="*/ 5 w 527"/>
                      <a:gd name="T9" fmla="*/ 0 h 939"/>
                    </a:gdLst>
                    <a:ahLst/>
                    <a:cxnLst>
                      <a:cxn ang="0">
                        <a:pos x="T0" y="T1"/>
                      </a:cxn>
                      <a:cxn ang="0">
                        <a:pos x="T2" y="T3"/>
                      </a:cxn>
                      <a:cxn ang="0">
                        <a:pos x="T4" y="T5"/>
                      </a:cxn>
                      <a:cxn ang="0">
                        <a:pos x="T6" y="T7"/>
                      </a:cxn>
                      <a:cxn ang="0">
                        <a:pos x="T8" y="T9"/>
                      </a:cxn>
                    </a:cxnLst>
                    <a:rect l="0" t="0" r="r" b="b"/>
                    <a:pathLst>
                      <a:path w="527" h="939">
                        <a:moveTo>
                          <a:pt x="5" y="0"/>
                        </a:moveTo>
                        <a:lnTo>
                          <a:pt x="514" y="814"/>
                        </a:lnTo>
                        <a:lnTo>
                          <a:pt x="527" y="939"/>
                        </a:lnTo>
                        <a:lnTo>
                          <a:pt x="0" y="104"/>
                        </a:lnTo>
                        <a:lnTo>
                          <a:pt x="5"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496" name="Freeform 32"/>
                  <p:cNvSpPr>
                    <a:spLocks/>
                  </p:cNvSpPr>
                  <p:nvPr/>
                </p:nvSpPr>
                <p:spPr bwMode="auto">
                  <a:xfrm>
                    <a:off x="561" y="3256"/>
                    <a:ext cx="128" cy="207"/>
                  </a:xfrm>
                  <a:custGeom>
                    <a:avLst/>
                    <a:gdLst>
                      <a:gd name="T0" fmla="*/ 513 w 513"/>
                      <a:gd name="T1" fmla="*/ 802 h 824"/>
                      <a:gd name="T2" fmla="*/ 507 w 513"/>
                      <a:gd name="T3" fmla="*/ 824 h 824"/>
                      <a:gd name="T4" fmla="*/ 0 w 513"/>
                      <a:gd name="T5" fmla="*/ 11 h 824"/>
                      <a:gd name="T6" fmla="*/ 12 w 513"/>
                      <a:gd name="T7" fmla="*/ 0 h 824"/>
                      <a:gd name="T8" fmla="*/ 513 w 513"/>
                      <a:gd name="T9" fmla="*/ 802 h 824"/>
                    </a:gdLst>
                    <a:ahLst/>
                    <a:cxnLst>
                      <a:cxn ang="0">
                        <a:pos x="T0" y="T1"/>
                      </a:cxn>
                      <a:cxn ang="0">
                        <a:pos x="T2" y="T3"/>
                      </a:cxn>
                      <a:cxn ang="0">
                        <a:pos x="T4" y="T5"/>
                      </a:cxn>
                      <a:cxn ang="0">
                        <a:pos x="T6" y="T7"/>
                      </a:cxn>
                      <a:cxn ang="0">
                        <a:pos x="T8" y="T9"/>
                      </a:cxn>
                    </a:cxnLst>
                    <a:rect l="0" t="0" r="r" b="b"/>
                    <a:pathLst>
                      <a:path w="513" h="824">
                        <a:moveTo>
                          <a:pt x="513" y="802"/>
                        </a:moveTo>
                        <a:lnTo>
                          <a:pt x="507" y="824"/>
                        </a:lnTo>
                        <a:lnTo>
                          <a:pt x="0" y="11"/>
                        </a:lnTo>
                        <a:lnTo>
                          <a:pt x="12" y="0"/>
                        </a:lnTo>
                        <a:lnTo>
                          <a:pt x="513" y="802"/>
                        </a:lnTo>
                        <a:close/>
                      </a:path>
                    </a:pathLst>
                  </a:custGeom>
                  <a:solidFill>
                    <a:srgbClr val="C06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497" name="Freeform 33"/>
                  <p:cNvSpPr>
                    <a:spLocks/>
                  </p:cNvSpPr>
                  <p:nvPr/>
                </p:nvSpPr>
                <p:spPr bwMode="auto">
                  <a:xfrm>
                    <a:off x="552" y="3255"/>
                    <a:ext cx="126" cy="209"/>
                  </a:xfrm>
                  <a:custGeom>
                    <a:avLst/>
                    <a:gdLst>
                      <a:gd name="T0" fmla="*/ 504 w 504"/>
                      <a:gd name="T1" fmla="*/ 0 h 836"/>
                      <a:gd name="T2" fmla="*/ 503 w 504"/>
                      <a:gd name="T3" fmla="*/ 21 h 836"/>
                      <a:gd name="T4" fmla="*/ 0 w 504"/>
                      <a:gd name="T5" fmla="*/ 836 h 836"/>
                      <a:gd name="T6" fmla="*/ 5 w 504"/>
                      <a:gd name="T7" fmla="*/ 811 h 836"/>
                      <a:gd name="T8" fmla="*/ 504 w 504"/>
                      <a:gd name="T9" fmla="*/ 0 h 836"/>
                    </a:gdLst>
                    <a:ahLst/>
                    <a:cxnLst>
                      <a:cxn ang="0">
                        <a:pos x="T0" y="T1"/>
                      </a:cxn>
                      <a:cxn ang="0">
                        <a:pos x="T2" y="T3"/>
                      </a:cxn>
                      <a:cxn ang="0">
                        <a:pos x="T4" y="T5"/>
                      </a:cxn>
                      <a:cxn ang="0">
                        <a:pos x="T6" y="T7"/>
                      </a:cxn>
                      <a:cxn ang="0">
                        <a:pos x="T8" y="T9"/>
                      </a:cxn>
                    </a:cxnLst>
                    <a:rect l="0" t="0" r="r" b="b"/>
                    <a:pathLst>
                      <a:path w="504" h="836">
                        <a:moveTo>
                          <a:pt x="504" y="0"/>
                        </a:moveTo>
                        <a:lnTo>
                          <a:pt x="503" y="21"/>
                        </a:lnTo>
                        <a:lnTo>
                          <a:pt x="0" y="836"/>
                        </a:lnTo>
                        <a:lnTo>
                          <a:pt x="5" y="811"/>
                        </a:lnTo>
                        <a:lnTo>
                          <a:pt x="504" y="0"/>
                        </a:lnTo>
                        <a:close/>
                      </a:path>
                    </a:pathLst>
                  </a:custGeom>
                  <a:solidFill>
                    <a:srgbClr val="FF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446498" name="Group 34"/>
                  <p:cNvGrpSpPr>
                    <a:grpSpLocks/>
                  </p:cNvGrpSpPr>
                  <p:nvPr/>
                </p:nvGrpSpPr>
                <p:grpSpPr bwMode="auto">
                  <a:xfrm>
                    <a:off x="569" y="3042"/>
                    <a:ext cx="109" cy="218"/>
                    <a:chOff x="569" y="3042"/>
                    <a:chExt cx="109" cy="218"/>
                  </a:xfrm>
                </p:grpSpPr>
                <p:sp>
                  <p:nvSpPr>
                    <p:cNvPr id="446499" name="Freeform 35"/>
                    <p:cNvSpPr>
                      <a:spLocks/>
                    </p:cNvSpPr>
                    <p:nvPr/>
                  </p:nvSpPr>
                  <p:spPr bwMode="auto">
                    <a:xfrm>
                      <a:off x="569" y="3042"/>
                      <a:ext cx="108" cy="185"/>
                    </a:xfrm>
                    <a:custGeom>
                      <a:avLst/>
                      <a:gdLst>
                        <a:gd name="T0" fmla="*/ 7 w 432"/>
                        <a:gd name="T1" fmla="*/ 0 h 740"/>
                        <a:gd name="T2" fmla="*/ 0 w 432"/>
                        <a:gd name="T3" fmla="*/ 9 h 740"/>
                        <a:gd name="T4" fmla="*/ 425 w 432"/>
                        <a:gd name="T5" fmla="*/ 740 h 740"/>
                        <a:gd name="T6" fmla="*/ 432 w 432"/>
                        <a:gd name="T7" fmla="*/ 730 h 740"/>
                        <a:gd name="T8" fmla="*/ 7 w 432"/>
                        <a:gd name="T9" fmla="*/ 0 h 740"/>
                      </a:gdLst>
                      <a:ahLst/>
                      <a:cxnLst>
                        <a:cxn ang="0">
                          <a:pos x="T0" y="T1"/>
                        </a:cxn>
                        <a:cxn ang="0">
                          <a:pos x="T2" y="T3"/>
                        </a:cxn>
                        <a:cxn ang="0">
                          <a:pos x="T4" y="T5"/>
                        </a:cxn>
                        <a:cxn ang="0">
                          <a:pos x="T6" y="T7"/>
                        </a:cxn>
                        <a:cxn ang="0">
                          <a:pos x="T8" y="T9"/>
                        </a:cxn>
                      </a:cxnLst>
                      <a:rect l="0" t="0" r="r" b="b"/>
                      <a:pathLst>
                        <a:path w="432" h="740">
                          <a:moveTo>
                            <a:pt x="7" y="0"/>
                          </a:moveTo>
                          <a:lnTo>
                            <a:pt x="0" y="9"/>
                          </a:lnTo>
                          <a:lnTo>
                            <a:pt x="425" y="740"/>
                          </a:lnTo>
                          <a:lnTo>
                            <a:pt x="432" y="730"/>
                          </a:lnTo>
                          <a:lnTo>
                            <a:pt x="7" y="0"/>
                          </a:lnTo>
                          <a:close/>
                        </a:path>
                      </a:pathLst>
                    </a:custGeom>
                    <a:solidFill>
                      <a:srgbClr val="C06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00" name="Freeform 36"/>
                    <p:cNvSpPr>
                      <a:spLocks/>
                    </p:cNvSpPr>
                    <p:nvPr/>
                  </p:nvSpPr>
                  <p:spPr bwMode="auto">
                    <a:xfrm>
                      <a:off x="569" y="3044"/>
                      <a:ext cx="109" cy="216"/>
                    </a:xfrm>
                    <a:custGeom>
                      <a:avLst/>
                      <a:gdLst>
                        <a:gd name="T0" fmla="*/ 2 w 438"/>
                        <a:gd name="T1" fmla="*/ 0 h 862"/>
                        <a:gd name="T2" fmla="*/ 427 w 438"/>
                        <a:gd name="T3" fmla="*/ 731 h 862"/>
                        <a:gd name="T4" fmla="*/ 438 w 438"/>
                        <a:gd name="T5" fmla="*/ 862 h 862"/>
                        <a:gd name="T6" fmla="*/ 0 w 438"/>
                        <a:gd name="T7" fmla="*/ 104 h 862"/>
                        <a:gd name="T8" fmla="*/ 2 w 438"/>
                        <a:gd name="T9" fmla="*/ 0 h 862"/>
                      </a:gdLst>
                      <a:ahLst/>
                      <a:cxnLst>
                        <a:cxn ang="0">
                          <a:pos x="T0" y="T1"/>
                        </a:cxn>
                        <a:cxn ang="0">
                          <a:pos x="T2" y="T3"/>
                        </a:cxn>
                        <a:cxn ang="0">
                          <a:pos x="T4" y="T5"/>
                        </a:cxn>
                        <a:cxn ang="0">
                          <a:pos x="T6" y="T7"/>
                        </a:cxn>
                        <a:cxn ang="0">
                          <a:pos x="T8" y="T9"/>
                        </a:cxn>
                      </a:cxnLst>
                      <a:rect l="0" t="0" r="r" b="b"/>
                      <a:pathLst>
                        <a:path w="438" h="862">
                          <a:moveTo>
                            <a:pt x="2" y="0"/>
                          </a:moveTo>
                          <a:lnTo>
                            <a:pt x="427" y="731"/>
                          </a:lnTo>
                          <a:lnTo>
                            <a:pt x="438" y="862"/>
                          </a:lnTo>
                          <a:lnTo>
                            <a:pt x="0" y="104"/>
                          </a:lnTo>
                          <a:lnTo>
                            <a:pt x="2"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446501" name="Freeform 37"/>
                  <p:cNvSpPr>
                    <a:spLocks/>
                  </p:cNvSpPr>
                  <p:nvPr/>
                </p:nvSpPr>
                <p:spPr bwMode="auto">
                  <a:xfrm>
                    <a:off x="551" y="3259"/>
                    <a:ext cx="130" cy="235"/>
                  </a:xfrm>
                  <a:custGeom>
                    <a:avLst/>
                    <a:gdLst>
                      <a:gd name="T0" fmla="*/ 507 w 516"/>
                      <a:gd name="T1" fmla="*/ 0 h 938"/>
                      <a:gd name="T2" fmla="*/ 3 w 516"/>
                      <a:gd name="T3" fmla="*/ 820 h 938"/>
                      <a:gd name="T4" fmla="*/ 0 w 516"/>
                      <a:gd name="T5" fmla="*/ 938 h 938"/>
                      <a:gd name="T6" fmla="*/ 516 w 516"/>
                      <a:gd name="T7" fmla="*/ 100 h 938"/>
                      <a:gd name="T8" fmla="*/ 507 w 516"/>
                      <a:gd name="T9" fmla="*/ 0 h 938"/>
                    </a:gdLst>
                    <a:ahLst/>
                    <a:cxnLst>
                      <a:cxn ang="0">
                        <a:pos x="T0" y="T1"/>
                      </a:cxn>
                      <a:cxn ang="0">
                        <a:pos x="T2" y="T3"/>
                      </a:cxn>
                      <a:cxn ang="0">
                        <a:pos x="T4" y="T5"/>
                      </a:cxn>
                      <a:cxn ang="0">
                        <a:pos x="T6" y="T7"/>
                      </a:cxn>
                      <a:cxn ang="0">
                        <a:pos x="T8" y="T9"/>
                      </a:cxn>
                    </a:cxnLst>
                    <a:rect l="0" t="0" r="r" b="b"/>
                    <a:pathLst>
                      <a:path w="516" h="938">
                        <a:moveTo>
                          <a:pt x="507" y="0"/>
                        </a:moveTo>
                        <a:lnTo>
                          <a:pt x="3" y="820"/>
                        </a:lnTo>
                        <a:lnTo>
                          <a:pt x="0" y="938"/>
                        </a:lnTo>
                        <a:lnTo>
                          <a:pt x="516" y="100"/>
                        </a:lnTo>
                        <a:lnTo>
                          <a:pt x="507"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02" name="Freeform 38"/>
                  <p:cNvSpPr>
                    <a:spLocks/>
                  </p:cNvSpPr>
                  <p:nvPr/>
                </p:nvSpPr>
                <p:spPr bwMode="auto">
                  <a:xfrm>
                    <a:off x="550" y="3257"/>
                    <a:ext cx="128" cy="208"/>
                  </a:xfrm>
                  <a:custGeom>
                    <a:avLst/>
                    <a:gdLst>
                      <a:gd name="T0" fmla="*/ 512 w 512"/>
                      <a:gd name="T1" fmla="*/ 17 h 833"/>
                      <a:gd name="T2" fmla="*/ 501 w 512"/>
                      <a:gd name="T3" fmla="*/ 0 h 833"/>
                      <a:gd name="T4" fmla="*/ 0 w 512"/>
                      <a:gd name="T5" fmla="*/ 814 h 833"/>
                      <a:gd name="T6" fmla="*/ 5 w 512"/>
                      <a:gd name="T7" fmla="*/ 833 h 833"/>
                      <a:gd name="T8" fmla="*/ 512 w 512"/>
                      <a:gd name="T9" fmla="*/ 17 h 833"/>
                    </a:gdLst>
                    <a:ahLst/>
                    <a:cxnLst>
                      <a:cxn ang="0">
                        <a:pos x="T0" y="T1"/>
                      </a:cxn>
                      <a:cxn ang="0">
                        <a:pos x="T2" y="T3"/>
                      </a:cxn>
                      <a:cxn ang="0">
                        <a:pos x="T4" y="T5"/>
                      </a:cxn>
                      <a:cxn ang="0">
                        <a:pos x="T6" y="T7"/>
                      </a:cxn>
                      <a:cxn ang="0">
                        <a:pos x="T8" y="T9"/>
                      </a:cxn>
                    </a:cxnLst>
                    <a:rect l="0" t="0" r="r" b="b"/>
                    <a:pathLst>
                      <a:path w="512" h="833">
                        <a:moveTo>
                          <a:pt x="512" y="17"/>
                        </a:moveTo>
                        <a:lnTo>
                          <a:pt x="501" y="0"/>
                        </a:lnTo>
                        <a:lnTo>
                          <a:pt x="0" y="814"/>
                        </a:lnTo>
                        <a:lnTo>
                          <a:pt x="5" y="833"/>
                        </a:lnTo>
                        <a:lnTo>
                          <a:pt x="512" y="17"/>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446503" name="Group 39"/>
                  <p:cNvGrpSpPr>
                    <a:grpSpLocks/>
                  </p:cNvGrpSpPr>
                  <p:nvPr/>
                </p:nvGrpSpPr>
                <p:grpSpPr bwMode="auto">
                  <a:xfrm>
                    <a:off x="667" y="3018"/>
                    <a:ext cx="36" cy="483"/>
                    <a:chOff x="667" y="3018"/>
                    <a:chExt cx="36" cy="483"/>
                  </a:xfrm>
                </p:grpSpPr>
                <p:sp>
                  <p:nvSpPr>
                    <p:cNvPr id="446504" name="Freeform 40"/>
                    <p:cNvSpPr>
                      <a:spLocks/>
                    </p:cNvSpPr>
                    <p:nvPr/>
                  </p:nvSpPr>
                  <p:spPr bwMode="auto">
                    <a:xfrm>
                      <a:off x="667" y="3023"/>
                      <a:ext cx="25" cy="478"/>
                    </a:xfrm>
                    <a:custGeom>
                      <a:avLst/>
                      <a:gdLst>
                        <a:gd name="T0" fmla="*/ 36 w 102"/>
                        <a:gd name="T1" fmla="*/ 0 h 1913"/>
                        <a:gd name="T2" fmla="*/ 102 w 102"/>
                        <a:gd name="T3" fmla="*/ 1913 h 1913"/>
                        <a:gd name="T4" fmla="*/ 67 w 102"/>
                        <a:gd name="T5" fmla="*/ 1913 h 1913"/>
                        <a:gd name="T6" fmla="*/ 0 w 102"/>
                        <a:gd name="T7" fmla="*/ 0 h 1913"/>
                        <a:gd name="T8" fmla="*/ 36 w 102"/>
                        <a:gd name="T9" fmla="*/ 0 h 1913"/>
                      </a:gdLst>
                      <a:ahLst/>
                      <a:cxnLst>
                        <a:cxn ang="0">
                          <a:pos x="T0" y="T1"/>
                        </a:cxn>
                        <a:cxn ang="0">
                          <a:pos x="T2" y="T3"/>
                        </a:cxn>
                        <a:cxn ang="0">
                          <a:pos x="T4" y="T5"/>
                        </a:cxn>
                        <a:cxn ang="0">
                          <a:pos x="T6" y="T7"/>
                        </a:cxn>
                        <a:cxn ang="0">
                          <a:pos x="T8" y="T9"/>
                        </a:cxn>
                      </a:cxnLst>
                      <a:rect l="0" t="0" r="r" b="b"/>
                      <a:pathLst>
                        <a:path w="102" h="1913">
                          <a:moveTo>
                            <a:pt x="36" y="0"/>
                          </a:moveTo>
                          <a:lnTo>
                            <a:pt x="102" y="1913"/>
                          </a:lnTo>
                          <a:lnTo>
                            <a:pt x="67" y="1913"/>
                          </a:lnTo>
                          <a:lnTo>
                            <a:pt x="0" y="0"/>
                          </a:lnTo>
                          <a:lnTo>
                            <a:pt x="36"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05" name="Freeform 41"/>
                    <p:cNvSpPr>
                      <a:spLocks/>
                    </p:cNvSpPr>
                    <p:nvPr/>
                  </p:nvSpPr>
                  <p:spPr bwMode="auto">
                    <a:xfrm>
                      <a:off x="674" y="3018"/>
                      <a:ext cx="29" cy="483"/>
                    </a:xfrm>
                    <a:custGeom>
                      <a:avLst/>
                      <a:gdLst>
                        <a:gd name="T0" fmla="*/ 49 w 116"/>
                        <a:gd name="T1" fmla="*/ 0 h 1931"/>
                        <a:gd name="T2" fmla="*/ 116 w 116"/>
                        <a:gd name="T3" fmla="*/ 1931 h 1931"/>
                        <a:gd name="T4" fmla="*/ 65 w 116"/>
                        <a:gd name="T5" fmla="*/ 1931 h 1931"/>
                        <a:gd name="T6" fmla="*/ 0 w 116"/>
                        <a:gd name="T7" fmla="*/ 0 h 1931"/>
                        <a:gd name="T8" fmla="*/ 49 w 116"/>
                        <a:gd name="T9" fmla="*/ 0 h 1931"/>
                      </a:gdLst>
                      <a:ahLst/>
                      <a:cxnLst>
                        <a:cxn ang="0">
                          <a:pos x="T0" y="T1"/>
                        </a:cxn>
                        <a:cxn ang="0">
                          <a:pos x="T2" y="T3"/>
                        </a:cxn>
                        <a:cxn ang="0">
                          <a:pos x="T4" y="T5"/>
                        </a:cxn>
                        <a:cxn ang="0">
                          <a:pos x="T6" y="T7"/>
                        </a:cxn>
                        <a:cxn ang="0">
                          <a:pos x="T8" y="T9"/>
                        </a:cxn>
                      </a:cxnLst>
                      <a:rect l="0" t="0" r="r" b="b"/>
                      <a:pathLst>
                        <a:path w="116" h="1931">
                          <a:moveTo>
                            <a:pt x="49" y="0"/>
                          </a:moveTo>
                          <a:lnTo>
                            <a:pt x="116" y="1931"/>
                          </a:lnTo>
                          <a:lnTo>
                            <a:pt x="65" y="1931"/>
                          </a:lnTo>
                          <a:lnTo>
                            <a:pt x="0" y="0"/>
                          </a:lnTo>
                          <a:lnTo>
                            <a:pt x="49"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6506" name="Group 42"/>
                  <p:cNvGrpSpPr>
                    <a:grpSpLocks/>
                  </p:cNvGrpSpPr>
                  <p:nvPr/>
                </p:nvGrpSpPr>
                <p:grpSpPr bwMode="auto">
                  <a:xfrm>
                    <a:off x="630" y="3041"/>
                    <a:ext cx="27" cy="463"/>
                    <a:chOff x="630" y="3041"/>
                    <a:chExt cx="27" cy="463"/>
                  </a:xfrm>
                </p:grpSpPr>
                <p:sp>
                  <p:nvSpPr>
                    <p:cNvPr id="446507" name="Freeform 43"/>
                    <p:cNvSpPr>
                      <a:spLocks/>
                    </p:cNvSpPr>
                    <p:nvPr/>
                  </p:nvSpPr>
                  <p:spPr bwMode="auto">
                    <a:xfrm>
                      <a:off x="630" y="3041"/>
                      <a:ext cx="27" cy="463"/>
                    </a:xfrm>
                    <a:custGeom>
                      <a:avLst/>
                      <a:gdLst>
                        <a:gd name="T0" fmla="*/ 0 w 109"/>
                        <a:gd name="T1" fmla="*/ 1856 h 1856"/>
                        <a:gd name="T2" fmla="*/ 109 w 109"/>
                        <a:gd name="T3" fmla="*/ 1856 h 1856"/>
                        <a:gd name="T4" fmla="*/ 109 w 109"/>
                        <a:gd name="T5" fmla="*/ 0 h 1856"/>
                        <a:gd name="T6" fmla="*/ 1 w 109"/>
                        <a:gd name="T7" fmla="*/ 0 h 1856"/>
                        <a:gd name="T8" fmla="*/ 0 w 109"/>
                        <a:gd name="T9" fmla="*/ 1856 h 1856"/>
                      </a:gdLst>
                      <a:ahLst/>
                      <a:cxnLst>
                        <a:cxn ang="0">
                          <a:pos x="T0" y="T1"/>
                        </a:cxn>
                        <a:cxn ang="0">
                          <a:pos x="T2" y="T3"/>
                        </a:cxn>
                        <a:cxn ang="0">
                          <a:pos x="T4" y="T5"/>
                        </a:cxn>
                        <a:cxn ang="0">
                          <a:pos x="T6" y="T7"/>
                        </a:cxn>
                        <a:cxn ang="0">
                          <a:pos x="T8" y="T9"/>
                        </a:cxn>
                      </a:cxnLst>
                      <a:rect l="0" t="0" r="r" b="b"/>
                      <a:pathLst>
                        <a:path w="109" h="1856">
                          <a:moveTo>
                            <a:pt x="0" y="1856"/>
                          </a:moveTo>
                          <a:lnTo>
                            <a:pt x="109" y="1856"/>
                          </a:lnTo>
                          <a:lnTo>
                            <a:pt x="109" y="0"/>
                          </a:lnTo>
                          <a:lnTo>
                            <a:pt x="1" y="0"/>
                          </a:lnTo>
                          <a:lnTo>
                            <a:pt x="0" y="1856"/>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08" name="Freeform 44"/>
                    <p:cNvSpPr>
                      <a:spLocks/>
                    </p:cNvSpPr>
                    <p:nvPr/>
                  </p:nvSpPr>
                  <p:spPr bwMode="auto">
                    <a:xfrm>
                      <a:off x="634" y="3041"/>
                      <a:ext cx="6" cy="463"/>
                    </a:xfrm>
                    <a:custGeom>
                      <a:avLst/>
                      <a:gdLst>
                        <a:gd name="T0" fmla="*/ 0 w 21"/>
                        <a:gd name="T1" fmla="*/ 10 h 1852"/>
                        <a:gd name="T2" fmla="*/ 0 w 21"/>
                        <a:gd name="T3" fmla="*/ 1852 h 1852"/>
                        <a:gd name="T4" fmla="*/ 21 w 21"/>
                        <a:gd name="T5" fmla="*/ 1852 h 1852"/>
                        <a:gd name="T6" fmla="*/ 21 w 21"/>
                        <a:gd name="T7" fmla="*/ 0 h 1852"/>
                        <a:gd name="T8" fmla="*/ 0 w 21"/>
                        <a:gd name="T9" fmla="*/ 10 h 1852"/>
                      </a:gdLst>
                      <a:ahLst/>
                      <a:cxnLst>
                        <a:cxn ang="0">
                          <a:pos x="T0" y="T1"/>
                        </a:cxn>
                        <a:cxn ang="0">
                          <a:pos x="T2" y="T3"/>
                        </a:cxn>
                        <a:cxn ang="0">
                          <a:pos x="T4" y="T5"/>
                        </a:cxn>
                        <a:cxn ang="0">
                          <a:pos x="T6" y="T7"/>
                        </a:cxn>
                        <a:cxn ang="0">
                          <a:pos x="T8" y="T9"/>
                        </a:cxn>
                      </a:cxnLst>
                      <a:rect l="0" t="0" r="r" b="b"/>
                      <a:pathLst>
                        <a:path w="21" h="1852">
                          <a:moveTo>
                            <a:pt x="0" y="10"/>
                          </a:moveTo>
                          <a:lnTo>
                            <a:pt x="0" y="1852"/>
                          </a:lnTo>
                          <a:lnTo>
                            <a:pt x="21" y="1852"/>
                          </a:lnTo>
                          <a:lnTo>
                            <a:pt x="21" y="0"/>
                          </a:lnTo>
                          <a:lnTo>
                            <a:pt x="0" y="10"/>
                          </a:lnTo>
                          <a:close/>
                        </a:path>
                      </a:pathLst>
                    </a:custGeom>
                    <a:solidFill>
                      <a:srgbClr val="808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446509" name="Freeform 45"/>
                  <p:cNvSpPr>
                    <a:spLocks/>
                  </p:cNvSpPr>
                  <p:nvPr/>
                </p:nvSpPr>
                <p:spPr bwMode="auto">
                  <a:xfrm>
                    <a:off x="604" y="3054"/>
                    <a:ext cx="106" cy="181"/>
                  </a:xfrm>
                  <a:custGeom>
                    <a:avLst/>
                    <a:gdLst>
                      <a:gd name="T0" fmla="*/ 418 w 424"/>
                      <a:gd name="T1" fmla="*/ 0 h 721"/>
                      <a:gd name="T2" fmla="*/ 424 w 424"/>
                      <a:gd name="T3" fmla="*/ 9 h 721"/>
                      <a:gd name="T4" fmla="*/ 7 w 424"/>
                      <a:gd name="T5" fmla="*/ 721 h 721"/>
                      <a:gd name="T6" fmla="*/ 0 w 424"/>
                      <a:gd name="T7" fmla="*/ 713 h 721"/>
                      <a:gd name="T8" fmla="*/ 418 w 424"/>
                      <a:gd name="T9" fmla="*/ 0 h 721"/>
                    </a:gdLst>
                    <a:ahLst/>
                    <a:cxnLst>
                      <a:cxn ang="0">
                        <a:pos x="T0" y="T1"/>
                      </a:cxn>
                      <a:cxn ang="0">
                        <a:pos x="T2" y="T3"/>
                      </a:cxn>
                      <a:cxn ang="0">
                        <a:pos x="T4" y="T5"/>
                      </a:cxn>
                      <a:cxn ang="0">
                        <a:pos x="T6" y="T7"/>
                      </a:cxn>
                      <a:cxn ang="0">
                        <a:pos x="T8" y="T9"/>
                      </a:cxn>
                    </a:cxnLst>
                    <a:rect l="0" t="0" r="r" b="b"/>
                    <a:pathLst>
                      <a:path w="424" h="721">
                        <a:moveTo>
                          <a:pt x="418" y="0"/>
                        </a:moveTo>
                        <a:lnTo>
                          <a:pt x="424" y="9"/>
                        </a:lnTo>
                        <a:lnTo>
                          <a:pt x="7" y="721"/>
                        </a:lnTo>
                        <a:lnTo>
                          <a:pt x="0" y="713"/>
                        </a:lnTo>
                        <a:lnTo>
                          <a:pt x="418" y="0"/>
                        </a:lnTo>
                        <a:close/>
                      </a:path>
                    </a:pathLst>
                  </a:custGeom>
                  <a:solidFill>
                    <a:srgbClr val="FF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446510" name="Group 46"/>
                  <p:cNvGrpSpPr>
                    <a:grpSpLocks/>
                  </p:cNvGrpSpPr>
                  <p:nvPr/>
                </p:nvGrpSpPr>
                <p:grpSpPr bwMode="auto">
                  <a:xfrm>
                    <a:off x="546" y="3270"/>
                    <a:ext cx="49" cy="214"/>
                    <a:chOff x="546" y="3270"/>
                    <a:chExt cx="49" cy="214"/>
                  </a:xfrm>
                </p:grpSpPr>
                <p:sp>
                  <p:nvSpPr>
                    <p:cNvPr id="446511" name="Freeform 47"/>
                    <p:cNvSpPr>
                      <a:spLocks/>
                    </p:cNvSpPr>
                    <p:nvPr/>
                  </p:nvSpPr>
                  <p:spPr bwMode="auto">
                    <a:xfrm>
                      <a:off x="546" y="3270"/>
                      <a:ext cx="48" cy="211"/>
                    </a:xfrm>
                    <a:custGeom>
                      <a:avLst/>
                      <a:gdLst>
                        <a:gd name="T0" fmla="*/ 0 w 190"/>
                        <a:gd name="T1" fmla="*/ 842 h 842"/>
                        <a:gd name="T2" fmla="*/ 7 w 190"/>
                        <a:gd name="T3" fmla="*/ 689 h 842"/>
                        <a:gd name="T4" fmla="*/ 190 w 190"/>
                        <a:gd name="T5" fmla="*/ 0 h 842"/>
                        <a:gd name="T6" fmla="*/ 185 w 190"/>
                        <a:gd name="T7" fmla="*/ 160 h 842"/>
                        <a:gd name="T8" fmla="*/ 0 w 190"/>
                        <a:gd name="T9" fmla="*/ 842 h 842"/>
                      </a:gdLst>
                      <a:ahLst/>
                      <a:cxnLst>
                        <a:cxn ang="0">
                          <a:pos x="T0" y="T1"/>
                        </a:cxn>
                        <a:cxn ang="0">
                          <a:pos x="T2" y="T3"/>
                        </a:cxn>
                        <a:cxn ang="0">
                          <a:pos x="T4" y="T5"/>
                        </a:cxn>
                        <a:cxn ang="0">
                          <a:pos x="T6" y="T7"/>
                        </a:cxn>
                        <a:cxn ang="0">
                          <a:pos x="T8" y="T9"/>
                        </a:cxn>
                      </a:cxnLst>
                      <a:rect l="0" t="0" r="r" b="b"/>
                      <a:pathLst>
                        <a:path w="190" h="842">
                          <a:moveTo>
                            <a:pt x="0" y="842"/>
                          </a:moveTo>
                          <a:lnTo>
                            <a:pt x="7" y="689"/>
                          </a:lnTo>
                          <a:lnTo>
                            <a:pt x="190" y="0"/>
                          </a:lnTo>
                          <a:lnTo>
                            <a:pt x="185" y="160"/>
                          </a:lnTo>
                          <a:lnTo>
                            <a:pt x="0" y="842"/>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12" name="Freeform 48"/>
                    <p:cNvSpPr>
                      <a:spLocks/>
                    </p:cNvSpPr>
                    <p:nvPr/>
                  </p:nvSpPr>
                  <p:spPr bwMode="auto">
                    <a:xfrm>
                      <a:off x="546" y="3311"/>
                      <a:ext cx="49" cy="173"/>
                    </a:xfrm>
                    <a:custGeom>
                      <a:avLst/>
                      <a:gdLst>
                        <a:gd name="T0" fmla="*/ 0 w 198"/>
                        <a:gd name="T1" fmla="*/ 679 h 690"/>
                        <a:gd name="T2" fmla="*/ 16 w 198"/>
                        <a:gd name="T3" fmla="*/ 690 h 690"/>
                        <a:gd name="T4" fmla="*/ 198 w 198"/>
                        <a:gd name="T5" fmla="*/ 10 h 690"/>
                        <a:gd name="T6" fmla="*/ 187 w 198"/>
                        <a:gd name="T7" fmla="*/ 0 h 690"/>
                        <a:gd name="T8" fmla="*/ 0 w 198"/>
                        <a:gd name="T9" fmla="*/ 679 h 690"/>
                      </a:gdLst>
                      <a:ahLst/>
                      <a:cxnLst>
                        <a:cxn ang="0">
                          <a:pos x="T0" y="T1"/>
                        </a:cxn>
                        <a:cxn ang="0">
                          <a:pos x="T2" y="T3"/>
                        </a:cxn>
                        <a:cxn ang="0">
                          <a:pos x="T4" y="T5"/>
                        </a:cxn>
                        <a:cxn ang="0">
                          <a:pos x="T6" y="T7"/>
                        </a:cxn>
                        <a:cxn ang="0">
                          <a:pos x="T8" y="T9"/>
                        </a:cxn>
                      </a:cxnLst>
                      <a:rect l="0" t="0" r="r" b="b"/>
                      <a:pathLst>
                        <a:path w="198" h="690">
                          <a:moveTo>
                            <a:pt x="0" y="679"/>
                          </a:moveTo>
                          <a:lnTo>
                            <a:pt x="16" y="690"/>
                          </a:lnTo>
                          <a:lnTo>
                            <a:pt x="198" y="10"/>
                          </a:lnTo>
                          <a:lnTo>
                            <a:pt x="187" y="0"/>
                          </a:lnTo>
                          <a:lnTo>
                            <a:pt x="0" y="679"/>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6513" name="Group 49"/>
                  <p:cNvGrpSpPr>
                    <a:grpSpLocks/>
                  </p:cNvGrpSpPr>
                  <p:nvPr/>
                </p:nvGrpSpPr>
                <p:grpSpPr bwMode="auto">
                  <a:xfrm>
                    <a:off x="573" y="3014"/>
                    <a:ext cx="26" cy="247"/>
                    <a:chOff x="573" y="3014"/>
                    <a:chExt cx="26" cy="247"/>
                  </a:xfrm>
                </p:grpSpPr>
                <p:sp>
                  <p:nvSpPr>
                    <p:cNvPr id="446514" name="Freeform 50"/>
                    <p:cNvSpPr>
                      <a:spLocks/>
                    </p:cNvSpPr>
                    <p:nvPr/>
                  </p:nvSpPr>
                  <p:spPr bwMode="auto">
                    <a:xfrm>
                      <a:off x="573" y="3015"/>
                      <a:ext cx="23" cy="246"/>
                    </a:xfrm>
                    <a:custGeom>
                      <a:avLst/>
                      <a:gdLst>
                        <a:gd name="T0" fmla="*/ 9 w 93"/>
                        <a:gd name="T1" fmla="*/ 0 h 986"/>
                        <a:gd name="T2" fmla="*/ 93 w 93"/>
                        <a:gd name="T3" fmla="*/ 825 h 986"/>
                        <a:gd name="T4" fmla="*/ 76 w 93"/>
                        <a:gd name="T5" fmla="*/ 986 h 986"/>
                        <a:gd name="T6" fmla="*/ 0 w 93"/>
                        <a:gd name="T7" fmla="*/ 212 h 986"/>
                        <a:gd name="T8" fmla="*/ 9 w 93"/>
                        <a:gd name="T9" fmla="*/ 0 h 986"/>
                      </a:gdLst>
                      <a:ahLst/>
                      <a:cxnLst>
                        <a:cxn ang="0">
                          <a:pos x="T0" y="T1"/>
                        </a:cxn>
                        <a:cxn ang="0">
                          <a:pos x="T2" y="T3"/>
                        </a:cxn>
                        <a:cxn ang="0">
                          <a:pos x="T4" y="T5"/>
                        </a:cxn>
                        <a:cxn ang="0">
                          <a:pos x="T6" y="T7"/>
                        </a:cxn>
                        <a:cxn ang="0">
                          <a:pos x="T8" y="T9"/>
                        </a:cxn>
                      </a:cxnLst>
                      <a:rect l="0" t="0" r="r" b="b"/>
                      <a:pathLst>
                        <a:path w="93" h="986">
                          <a:moveTo>
                            <a:pt x="9" y="0"/>
                          </a:moveTo>
                          <a:lnTo>
                            <a:pt x="93" y="825"/>
                          </a:lnTo>
                          <a:lnTo>
                            <a:pt x="76" y="986"/>
                          </a:lnTo>
                          <a:lnTo>
                            <a:pt x="0" y="212"/>
                          </a:lnTo>
                          <a:lnTo>
                            <a:pt x="9"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15" name="Freeform 51"/>
                    <p:cNvSpPr>
                      <a:spLocks/>
                    </p:cNvSpPr>
                    <p:nvPr/>
                  </p:nvSpPr>
                  <p:spPr bwMode="auto">
                    <a:xfrm>
                      <a:off x="575" y="3014"/>
                      <a:ext cx="24" cy="207"/>
                    </a:xfrm>
                    <a:custGeom>
                      <a:avLst/>
                      <a:gdLst>
                        <a:gd name="T0" fmla="*/ 0 w 96"/>
                        <a:gd name="T1" fmla="*/ 0 h 828"/>
                        <a:gd name="T2" fmla="*/ 13 w 96"/>
                        <a:gd name="T3" fmla="*/ 14 h 828"/>
                        <a:gd name="T4" fmla="*/ 96 w 96"/>
                        <a:gd name="T5" fmla="*/ 828 h 828"/>
                        <a:gd name="T6" fmla="*/ 83 w 96"/>
                        <a:gd name="T7" fmla="*/ 826 h 828"/>
                        <a:gd name="T8" fmla="*/ 0 w 96"/>
                        <a:gd name="T9" fmla="*/ 0 h 828"/>
                      </a:gdLst>
                      <a:ahLst/>
                      <a:cxnLst>
                        <a:cxn ang="0">
                          <a:pos x="T0" y="T1"/>
                        </a:cxn>
                        <a:cxn ang="0">
                          <a:pos x="T2" y="T3"/>
                        </a:cxn>
                        <a:cxn ang="0">
                          <a:pos x="T4" y="T5"/>
                        </a:cxn>
                        <a:cxn ang="0">
                          <a:pos x="T6" y="T7"/>
                        </a:cxn>
                        <a:cxn ang="0">
                          <a:pos x="T8" y="T9"/>
                        </a:cxn>
                      </a:cxnLst>
                      <a:rect l="0" t="0" r="r" b="b"/>
                      <a:pathLst>
                        <a:path w="96" h="828">
                          <a:moveTo>
                            <a:pt x="0" y="0"/>
                          </a:moveTo>
                          <a:lnTo>
                            <a:pt x="13" y="14"/>
                          </a:lnTo>
                          <a:lnTo>
                            <a:pt x="96" y="828"/>
                          </a:lnTo>
                          <a:lnTo>
                            <a:pt x="83" y="826"/>
                          </a:lnTo>
                          <a:lnTo>
                            <a:pt x="0" y="0"/>
                          </a:lnTo>
                          <a:close/>
                        </a:path>
                      </a:pathLst>
                    </a:custGeom>
                    <a:solidFill>
                      <a:srgbClr val="E07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446516" name="Freeform 52"/>
                  <p:cNvSpPr>
                    <a:spLocks/>
                  </p:cNvSpPr>
                  <p:nvPr/>
                </p:nvSpPr>
                <p:spPr bwMode="auto">
                  <a:xfrm>
                    <a:off x="559" y="3089"/>
                    <a:ext cx="45" cy="140"/>
                  </a:xfrm>
                  <a:custGeom>
                    <a:avLst/>
                    <a:gdLst>
                      <a:gd name="T0" fmla="*/ 166 w 179"/>
                      <a:gd name="T1" fmla="*/ 0 h 561"/>
                      <a:gd name="T2" fmla="*/ 179 w 179"/>
                      <a:gd name="T3" fmla="*/ 8 h 561"/>
                      <a:gd name="T4" fmla="*/ 9 w 179"/>
                      <a:gd name="T5" fmla="*/ 561 h 561"/>
                      <a:gd name="T6" fmla="*/ 0 w 179"/>
                      <a:gd name="T7" fmla="*/ 548 h 561"/>
                      <a:gd name="T8" fmla="*/ 166 w 179"/>
                      <a:gd name="T9" fmla="*/ 0 h 561"/>
                    </a:gdLst>
                    <a:ahLst/>
                    <a:cxnLst>
                      <a:cxn ang="0">
                        <a:pos x="T0" y="T1"/>
                      </a:cxn>
                      <a:cxn ang="0">
                        <a:pos x="T2" y="T3"/>
                      </a:cxn>
                      <a:cxn ang="0">
                        <a:pos x="T4" y="T5"/>
                      </a:cxn>
                      <a:cxn ang="0">
                        <a:pos x="T6" y="T7"/>
                      </a:cxn>
                      <a:cxn ang="0">
                        <a:pos x="T8" y="T9"/>
                      </a:cxn>
                    </a:cxnLst>
                    <a:rect l="0" t="0" r="r" b="b"/>
                    <a:pathLst>
                      <a:path w="179" h="561">
                        <a:moveTo>
                          <a:pt x="166" y="0"/>
                        </a:moveTo>
                        <a:lnTo>
                          <a:pt x="179" y="8"/>
                        </a:lnTo>
                        <a:lnTo>
                          <a:pt x="9" y="561"/>
                        </a:lnTo>
                        <a:lnTo>
                          <a:pt x="0" y="548"/>
                        </a:lnTo>
                        <a:lnTo>
                          <a:pt x="166"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6517" name="Group 53"/>
                <p:cNvGrpSpPr>
                  <a:grpSpLocks/>
                </p:cNvGrpSpPr>
                <p:nvPr/>
              </p:nvGrpSpPr>
              <p:grpSpPr bwMode="auto">
                <a:xfrm>
                  <a:off x="531" y="2991"/>
                  <a:ext cx="72" cy="511"/>
                  <a:chOff x="531" y="2991"/>
                  <a:chExt cx="72" cy="511"/>
                </a:xfrm>
              </p:grpSpPr>
              <p:grpSp>
                <p:nvGrpSpPr>
                  <p:cNvPr id="446518" name="Group 54"/>
                  <p:cNvGrpSpPr>
                    <a:grpSpLocks/>
                  </p:cNvGrpSpPr>
                  <p:nvPr/>
                </p:nvGrpSpPr>
                <p:grpSpPr bwMode="auto">
                  <a:xfrm>
                    <a:off x="531" y="2991"/>
                    <a:ext cx="56" cy="511"/>
                    <a:chOff x="531" y="2991"/>
                    <a:chExt cx="56" cy="511"/>
                  </a:xfrm>
                </p:grpSpPr>
                <p:grpSp>
                  <p:nvGrpSpPr>
                    <p:cNvPr id="446519" name="Group 55"/>
                    <p:cNvGrpSpPr>
                      <a:grpSpLocks/>
                    </p:cNvGrpSpPr>
                    <p:nvPr/>
                  </p:nvGrpSpPr>
                  <p:grpSpPr bwMode="auto">
                    <a:xfrm>
                      <a:off x="531" y="2991"/>
                      <a:ext cx="53" cy="510"/>
                      <a:chOff x="531" y="2991"/>
                      <a:chExt cx="53" cy="510"/>
                    </a:xfrm>
                  </p:grpSpPr>
                  <p:sp>
                    <p:nvSpPr>
                      <p:cNvPr id="446520" name="Freeform 56"/>
                      <p:cNvSpPr>
                        <a:spLocks/>
                      </p:cNvSpPr>
                      <p:nvPr/>
                    </p:nvSpPr>
                    <p:spPr bwMode="auto">
                      <a:xfrm>
                        <a:off x="531" y="2991"/>
                        <a:ext cx="42" cy="510"/>
                      </a:xfrm>
                      <a:custGeom>
                        <a:avLst/>
                        <a:gdLst>
                          <a:gd name="T0" fmla="*/ 130 w 167"/>
                          <a:gd name="T1" fmla="*/ 0 h 2036"/>
                          <a:gd name="T2" fmla="*/ 0 w 167"/>
                          <a:gd name="T3" fmla="*/ 2036 h 2036"/>
                          <a:gd name="T4" fmla="*/ 36 w 167"/>
                          <a:gd name="T5" fmla="*/ 2036 h 2036"/>
                          <a:gd name="T6" fmla="*/ 167 w 167"/>
                          <a:gd name="T7" fmla="*/ 43 h 2036"/>
                          <a:gd name="T8" fmla="*/ 130 w 167"/>
                          <a:gd name="T9" fmla="*/ 0 h 2036"/>
                        </a:gdLst>
                        <a:ahLst/>
                        <a:cxnLst>
                          <a:cxn ang="0">
                            <a:pos x="T0" y="T1"/>
                          </a:cxn>
                          <a:cxn ang="0">
                            <a:pos x="T2" y="T3"/>
                          </a:cxn>
                          <a:cxn ang="0">
                            <a:pos x="T4" y="T5"/>
                          </a:cxn>
                          <a:cxn ang="0">
                            <a:pos x="T6" y="T7"/>
                          </a:cxn>
                          <a:cxn ang="0">
                            <a:pos x="T8" y="T9"/>
                          </a:cxn>
                        </a:cxnLst>
                        <a:rect l="0" t="0" r="r" b="b"/>
                        <a:pathLst>
                          <a:path w="167" h="2036">
                            <a:moveTo>
                              <a:pt x="130" y="0"/>
                            </a:moveTo>
                            <a:lnTo>
                              <a:pt x="0" y="2036"/>
                            </a:lnTo>
                            <a:lnTo>
                              <a:pt x="36" y="2036"/>
                            </a:lnTo>
                            <a:lnTo>
                              <a:pt x="167" y="43"/>
                            </a:lnTo>
                            <a:lnTo>
                              <a:pt x="130"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21" name="Freeform 57"/>
                      <p:cNvSpPr>
                        <a:spLocks/>
                      </p:cNvSpPr>
                      <p:nvPr/>
                    </p:nvSpPr>
                    <p:spPr bwMode="auto">
                      <a:xfrm>
                        <a:off x="539" y="3005"/>
                        <a:ext cx="45" cy="496"/>
                      </a:xfrm>
                      <a:custGeom>
                        <a:avLst/>
                        <a:gdLst>
                          <a:gd name="T0" fmla="*/ 130 w 181"/>
                          <a:gd name="T1" fmla="*/ 0 h 1984"/>
                          <a:gd name="T2" fmla="*/ 0 w 181"/>
                          <a:gd name="T3" fmla="*/ 1984 h 1984"/>
                          <a:gd name="T4" fmla="*/ 49 w 181"/>
                          <a:gd name="T5" fmla="*/ 1984 h 1984"/>
                          <a:gd name="T6" fmla="*/ 181 w 181"/>
                          <a:gd name="T7" fmla="*/ 55 h 1984"/>
                          <a:gd name="T8" fmla="*/ 130 w 181"/>
                          <a:gd name="T9" fmla="*/ 0 h 1984"/>
                        </a:gdLst>
                        <a:ahLst/>
                        <a:cxnLst>
                          <a:cxn ang="0">
                            <a:pos x="T0" y="T1"/>
                          </a:cxn>
                          <a:cxn ang="0">
                            <a:pos x="T2" y="T3"/>
                          </a:cxn>
                          <a:cxn ang="0">
                            <a:pos x="T4" y="T5"/>
                          </a:cxn>
                          <a:cxn ang="0">
                            <a:pos x="T6" y="T7"/>
                          </a:cxn>
                          <a:cxn ang="0">
                            <a:pos x="T8" y="T9"/>
                          </a:cxn>
                        </a:cxnLst>
                        <a:rect l="0" t="0" r="r" b="b"/>
                        <a:pathLst>
                          <a:path w="181" h="1984">
                            <a:moveTo>
                              <a:pt x="130" y="0"/>
                            </a:moveTo>
                            <a:lnTo>
                              <a:pt x="0" y="1984"/>
                            </a:lnTo>
                            <a:lnTo>
                              <a:pt x="49" y="1984"/>
                            </a:lnTo>
                            <a:lnTo>
                              <a:pt x="181" y="55"/>
                            </a:lnTo>
                            <a:lnTo>
                              <a:pt x="130"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6522" name="Group 58"/>
                    <p:cNvGrpSpPr>
                      <a:grpSpLocks/>
                    </p:cNvGrpSpPr>
                    <p:nvPr/>
                  </p:nvGrpSpPr>
                  <p:grpSpPr bwMode="auto">
                    <a:xfrm>
                      <a:off x="559" y="3231"/>
                      <a:ext cx="28" cy="271"/>
                      <a:chOff x="559" y="3231"/>
                      <a:chExt cx="28" cy="271"/>
                    </a:xfrm>
                  </p:grpSpPr>
                  <p:sp>
                    <p:nvSpPr>
                      <p:cNvPr id="446523" name="Freeform 59"/>
                      <p:cNvSpPr>
                        <a:spLocks/>
                      </p:cNvSpPr>
                      <p:nvPr/>
                    </p:nvSpPr>
                    <p:spPr bwMode="auto">
                      <a:xfrm>
                        <a:off x="559" y="3231"/>
                        <a:ext cx="25" cy="271"/>
                      </a:xfrm>
                      <a:custGeom>
                        <a:avLst/>
                        <a:gdLst>
                          <a:gd name="T0" fmla="*/ 15 w 101"/>
                          <a:gd name="T1" fmla="*/ 0 h 1084"/>
                          <a:gd name="T2" fmla="*/ 101 w 101"/>
                          <a:gd name="T3" fmla="*/ 917 h 1084"/>
                          <a:gd name="T4" fmla="*/ 81 w 101"/>
                          <a:gd name="T5" fmla="*/ 1084 h 1084"/>
                          <a:gd name="T6" fmla="*/ 0 w 101"/>
                          <a:gd name="T7" fmla="*/ 186 h 1084"/>
                          <a:gd name="T8" fmla="*/ 15 w 101"/>
                          <a:gd name="T9" fmla="*/ 0 h 1084"/>
                        </a:gdLst>
                        <a:ahLst/>
                        <a:cxnLst>
                          <a:cxn ang="0">
                            <a:pos x="T0" y="T1"/>
                          </a:cxn>
                          <a:cxn ang="0">
                            <a:pos x="T2" y="T3"/>
                          </a:cxn>
                          <a:cxn ang="0">
                            <a:pos x="T4" y="T5"/>
                          </a:cxn>
                          <a:cxn ang="0">
                            <a:pos x="T6" y="T7"/>
                          </a:cxn>
                          <a:cxn ang="0">
                            <a:pos x="T8" y="T9"/>
                          </a:cxn>
                        </a:cxnLst>
                        <a:rect l="0" t="0" r="r" b="b"/>
                        <a:pathLst>
                          <a:path w="101" h="1084">
                            <a:moveTo>
                              <a:pt x="15" y="0"/>
                            </a:moveTo>
                            <a:lnTo>
                              <a:pt x="101" y="917"/>
                            </a:lnTo>
                            <a:lnTo>
                              <a:pt x="81" y="1084"/>
                            </a:lnTo>
                            <a:lnTo>
                              <a:pt x="0" y="186"/>
                            </a:lnTo>
                            <a:lnTo>
                              <a:pt x="15"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24" name="Freeform 60"/>
                      <p:cNvSpPr>
                        <a:spLocks/>
                      </p:cNvSpPr>
                      <p:nvPr/>
                    </p:nvSpPr>
                    <p:spPr bwMode="auto">
                      <a:xfrm>
                        <a:off x="563" y="3231"/>
                        <a:ext cx="24" cy="234"/>
                      </a:xfrm>
                      <a:custGeom>
                        <a:avLst/>
                        <a:gdLst>
                          <a:gd name="T0" fmla="*/ 0 w 96"/>
                          <a:gd name="T1" fmla="*/ 0 h 938"/>
                          <a:gd name="T2" fmla="*/ 14 w 96"/>
                          <a:gd name="T3" fmla="*/ 17 h 938"/>
                          <a:gd name="T4" fmla="*/ 96 w 96"/>
                          <a:gd name="T5" fmla="*/ 932 h 938"/>
                          <a:gd name="T6" fmla="*/ 85 w 96"/>
                          <a:gd name="T7" fmla="*/ 938 h 938"/>
                          <a:gd name="T8" fmla="*/ 0 w 96"/>
                          <a:gd name="T9" fmla="*/ 0 h 938"/>
                        </a:gdLst>
                        <a:ahLst/>
                        <a:cxnLst>
                          <a:cxn ang="0">
                            <a:pos x="T0" y="T1"/>
                          </a:cxn>
                          <a:cxn ang="0">
                            <a:pos x="T2" y="T3"/>
                          </a:cxn>
                          <a:cxn ang="0">
                            <a:pos x="T4" y="T5"/>
                          </a:cxn>
                          <a:cxn ang="0">
                            <a:pos x="T6" y="T7"/>
                          </a:cxn>
                          <a:cxn ang="0">
                            <a:pos x="T8" y="T9"/>
                          </a:cxn>
                        </a:cxnLst>
                        <a:rect l="0" t="0" r="r" b="b"/>
                        <a:pathLst>
                          <a:path w="96" h="938">
                            <a:moveTo>
                              <a:pt x="0" y="0"/>
                            </a:moveTo>
                            <a:lnTo>
                              <a:pt x="14" y="17"/>
                            </a:lnTo>
                            <a:lnTo>
                              <a:pt x="96" y="932"/>
                            </a:lnTo>
                            <a:lnTo>
                              <a:pt x="85" y="938"/>
                            </a:lnTo>
                            <a:lnTo>
                              <a:pt x="0" y="0"/>
                            </a:lnTo>
                            <a:close/>
                          </a:path>
                        </a:pathLst>
                      </a:custGeom>
                      <a:solidFill>
                        <a:srgbClr val="E07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446525" name="Group 61"/>
                  <p:cNvGrpSpPr>
                    <a:grpSpLocks/>
                  </p:cNvGrpSpPr>
                  <p:nvPr/>
                </p:nvGrpSpPr>
                <p:grpSpPr bwMode="auto">
                  <a:xfrm>
                    <a:off x="559" y="3046"/>
                    <a:ext cx="44" cy="183"/>
                    <a:chOff x="559" y="3046"/>
                    <a:chExt cx="44" cy="183"/>
                  </a:xfrm>
                </p:grpSpPr>
                <p:sp>
                  <p:nvSpPr>
                    <p:cNvPr id="446526" name="Freeform 62"/>
                    <p:cNvSpPr>
                      <a:spLocks/>
                    </p:cNvSpPr>
                    <p:nvPr/>
                  </p:nvSpPr>
                  <p:spPr bwMode="auto">
                    <a:xfrm>
                      <a:off x="559" y="3046"/>
                      <a:ext cx="44" cy="181"/>
                    </a:xfrm>
                    <a:custGeom>
                      <a:avLst/>
                      <a:gdLst>
                        <a:gd name="T0" fmla="*/ 0 w 178"/>
                        <a:gd name="T1" fmla="*/ 722 h 722"/>
                        <a:gd name="T2" fmla="*/ 15 w 178"/>
                        <a:gd name="T3" fmla="*/ 568 h 722"/>
                        <a:gd name="T4" fmla="*/ 178 w 178"/>
                        <a:gd name="T5" fmla="*/ 0 h 722"/>
                        <a:gd name="T6" fmla="*/ 169 w 178"/>
                        <a:gd name="T7" fmla="*/ 167 h 722"/>
                        <a:gd name="T8" fmla="*/ 0 w 178"/>
                        <a:gd name="T9" fmla="*/ 722 h 722"/>
                      </a:gdLst>
                      <a:ahLst/>
                      <a:cxnLst>
                        <a:cxn ang="0">
                          <a:pos x="T0" y="T1"/>
                        </a:cxn>
                        <a:cxn ang="0">
                          <a:pos x="T2" y="T3"/>
                        </a:cxn>
                        <a:cxn ang="0">
                          <a:pos x="T4" y="T5"/>
                        </a:cxn>
                        <a:cxn ang="0">
                          <a:pos x="T6" y="T7"/>
                        </a:cxn>
                        <a:cxn ang="0">
                          <a:pos x="T8" y="T9"/>
                        </a:cxn>
                      </a:cxnLst>
                      <a:rect l="0" t="0" r="r" b="b"/>
                      <a:pathLst>
                        <a:path w="178" h="722">
                          <a:moveTo>
                            <a:pt x="0" y="722"/>
                          </a:moveTo>
                          <a:lnTo>
                            <a:pt x="15" y="568"/>
                          </a:lnTo>
                          <a:lnTo>
                            <a:pt x="178" y="0"/>
                          </a:lnTo>
                          <a:lnTo>
                            <a:pt x="169" y="167"/>
                          </a:lnTo>
                          <a:lnTo>
                            <a:pt x="0" y="722"/>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27" name="Freeform 63"/>
                    <p:cNvSpPr>
                      <a:spLocks/>
                    </p:cNvSpPr>
                    <p:nvPr/>
                  </p:nvSpPr>
                  <p:spPr bwMode="auto">
                    <a:xfrm>
                      <a:off x="559" y="3089"/>
                      <a:ext cx="44" cy="140"/>
                    </a:xfrm>
                    <a:custGeom>
                      <a:avLst/>
                      <a:gdLst>
                        <a:gd name="T0" fmla="*/ 0 w 178"/>
                        <a:gd name="T1" fmla="*/ 548 h 561"/>
                        <a:gd name="T2" fmla="*/ 12 w 178"/>
                        <a:gd name="T3" fmla="*/ 561 h 561"/>
                        <a:gd name="T4" fmla="*/ 178 w 178"/>
                        <a:gd name="T5" fmla="*/ 7 h 561"/>
                        <a:gd name="T6" fmla="*/ 164 w 178"/>
                        <a:gd name="T7" fmla="*/ 0 h 561"/>
                        <a:gd name="T8" fmla="*/ 0 w 178"/>
                        <a:gd name="T9" fmla="*/ 548 h 561"/>
                      </a:gdLst>
                      <a:ahLst/>
                      <a:cxnLst>
                        <a:cxn ang="0">
                          <a:pos x="T0" y="T1"/>
                        </a:cxn>
                        <a:cxn ang="0">
                          <a:pos x="T2" y="T3"/>
                        </a:cxn>
                        <a:cxn ang="0">
                          <a:pos x="T4" y="T5"/>
                        </a:cxn>
                        <a:cxn ang="0">
                          <a:pos x="T6" y="T7"/>
                        </a:cxn>
                        <a:cxn ang="0">
                          <a:pos x="T8" y="T9"/>
                        </a:cxn>
                      </a:cxnLst>
                      <a:rect l="0" t="0" r="r" b="b"/>
                      <a:pathLst>
                        <a:path w="178" h="561">
                          <a:moveTo>
                            <a:pt x="0" y="548"/>
                          </a:moveTo>
                          <a:lnTo>
                            <a:pt x="12" y="561"/>
                          </a:lnTo>
                          <a:lnTo>
                            <a:pt x="178" y="7"/>
                          </a:lnTo>
                          <a:lnTo>
                            <a:pt x="164" y="0"/>
                          </a:lnTo>
                          <a:lnTo>
                            <a:pt x="0" y="548"/>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446528" name="Group 64"/>
                <p:cNvGrpSpPr>
                  <a:grpSpLocks/>
                </p:cNvGrpSpPr>
                <p:nvPr/>
              </p:nvGrpSpPr>
              <p:grpSpPr bwMode="auto">
                <a:xfrm>
                  <a:off x="575" y="3032"/>
                  <a:ext cx="168" cy="469"/>
                  <a:chOff x="575" y="3032"/>
                  <a:chExt cx="168" cy="469"/>
                </a:xfrm>
              </p:grpSpPr>
              <p:grpSp>
                <p:nvGrpSpPr>
                  <p:cNvPr id="446529" name="Group 65"/>
                  <p:cNvGrpSpPr>
                    <a:grpSpLocks/>
                  </p:cNvGrpSpPr>
                  <p:nvPr/>
                </p:nvGrpSpPr>
                <p:grpSpPr bwMode="auto">
                  <a:xfrm>
                    <a:off x="590" y="3263"/>
                    <a:ext cx="130" cy="232"/>
                    <a:chOff x="590" y="3263"/>
                    <a:chExt cx="130" cy="232"/>
                  </a:xfrm>
                </p:grpSpPr>
                <p:sp>
                  <p:nvSpPr>
                    <p:cNvPr id="446530" name="Freeform 66"/>
                    <p:cNvSpPr>
                      <a:spLocks/>
                    </p:cNvSpPr>
                    <p:nvPr/>
                  </p:nvSpPr>
                  <p:spPr bwMode="auto">
                    <a:xfrm>
                      <a:off x="590" y="3266"/>
                      <a:ext cx="130" cy="229"/>
                    </a:xfrm>
                    <a:custGeom>
                      <a:avLst/>
                      <a:gdLst>
                        <a:gd name="T0" fmla="*/ 511 w 516"/>
                        <a:gd name="T1" fmla="*/ 0 h 917"/>
                        <a:gd name="T2" fmla="*/ 12 w 516"/>
                        <a:gd name="T3" fmla="*/ 794 h 917"/>
                        <a:gd name="T4" fmla="*/ 0 w 516"/>
                        <a:gd name="T5" fmla="*/ 917 h 917"/>
                        <a:gd name="T6" fmla="*/ 516 w 516"/>
                        <a:gd name="T7" fmla="*/ 101 h 917"/>
                        <a:gd name="T8" fmla="*/ 511 w 516"/>
                        <a:gd name="T9" fmla="*/ 0 h 917"/>
                      </a:gdLst>
                      <a:ahLst/>
                      <a:cxnLst>
                        <a:cxn ang="0">
                          <a:pos x="T0" y="T1"/>
                        </a:cxn>
                        <a:cxn ang="0">
                          <a:pos x="T2" y="T3"/>
                        </a:cxn>
                        <a:cxn ang="0">
                          <a:pos x="T4" y="T5"/>
                        </a:cxn>
                        <a:cxn ang="0">
                          <a:pos x="T6" y="T7"/>
                        </a:cxn>
                        <a:cxn ang="0">
                          <a:pos x="T8" y="T9"/>
                        </a:cxn>
                      </a:cxnLst>
                      <a:rect l="0" t="0" r="r" b="b"/>
                      <a:pathLst>
                        <a:path w="516" h="917">
                          <a:moveTo>
                            <a:pt x="511" y="0"/>
                          </a:moveTo>
                          <a:lnTo>
                            <a:pt x="12" y="794"/>
                          </a:lnTo>
                          <a:lnTo>
                            <a:pt x="0" y="917"/>
                          </a:lnTo>
                          <a:lnTo>
                            <a:pt x="516" y="101"/>
                          </a:lnTo>
                          <a:lnTo>
                            <a:pt x="511"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31" name="Freeform 67"/>
                    <p:cNvSpPr>
                      <a:spLocks/>
                    </p:cNvSpPr>
                    <p:nvPr/>
                  </p:nvSpPr>
                  <p:spPr bwMode="auto">
                    <a:xfrm>
                      <a:off x="592" y="3263"/>
                      <a:ext cx="126" cy="201"/>
                    </a:xfrm>
                    <a:custGeom>
                      <a:avLst/>
                      <a:gdLst>
                        <a:gd name="T0" fmla="*/ 0 w 503"/>
                        <a:gd name="T1" fmla="*/ 783 h 804"/>
                        <a:gd name="T2" fmla="*/ 5 w 503"/>
                        <a:gd name="T3" fmla="*/ 804 h 804"/>
                        <a:gd name="T4" fmla="*/ 503 w 503"/>
                        <a:gd name="T5" fmla="*/ 11 h 804"/>
                        <a:gd name="T6" fmla="*/ 493 w 503"/>
                        <a:gd name="T7" fmla="*/ 0 h 804"/>
                        <a:gd name="T8" fmla="*/ 0 w 503"/>
                        <a:gd name="T9" fmla="*/ 783 h 804"/>
                      </a:gdLst>
                      <a:ahLst/>
                      <a:cxnLst>
                        <a:cxn ang="0">
                          <a:pos x="T0" y="T1"/>
                        </a:cxn>
                        <a:cxn ang="0">
                          <a:pos x="T2" y="T3"/>
                        </a:cxn>
                        <a:cxn ang="0">
                          <a:pos x="T4" y="T5"/>
                        </a:cxn>
                        <a:cxn ang="0">
                          <a:pos x="T6" y="T7"/>
                        </a:cxn>
                        <a:cxn ang="0">
                          <a:pos x="T8" y="T9"/>
                        </a:cxn>
                      </a:cxnLst>
                      <a:rect l="0" t="0" r="r" b="b"/>
                      <a:pathLst>
                        <a:path w="503" h="804">
                          <a:moveTo>
                            <a:pt x="0" y="783"/>
                          </a:moveTo>
                          <a:lnTo>
                            <a:pt x="5" y="804"/>
                          </a:lnTo>
                          <a:lnTo>
                            <a:pt x="503" y="11"/>
                          </a:lnTo>
                          <a:lnTo>
                            <a:pt x="493" y="0"/>
                          </a:lnTo>
                          <a:lnTo>
                            <a:pt x="0" y="783"/>
                          </a:lnTo>
                          <a:close/>
                        </a:path>
                      </a:pathLst>
                    </a:custGeom>
                    <a:solidFill>
                      <a:srgbClr val="FF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6532" name="Group 68"/>
                  <p:cNvGrpSpPr>
                    <a:grpSpLocks/>
                  </p:cNvGrpSpPr>
                  <p:nvPr/>
                </p:nvGrpSpPr>
                <p:grpSpPr bwMode="auto">
                  <a:xfrm>
                    <a:off x="575" y="3032"/>
                    <a:ext cx="168" cy="469"/>
                    <a:chOff x="575" y="3032"/>
                    <a:chExt cx="168" cy="469"/>
                  </a:xfrm>
                </p:grpSpPr>
                <p:grpSp>
                  <p:nvGrpSpPr>
                    <p:cNvPr id="446533" name="Group 69"/>
                    <p:cNvGrpSpPr>
                      <a:grpSpLocks/>
                    </p:cNvGrpSpPr>
                    <p:nvPr/>
                  </p:nvGrpSpPr>
                  <p:grpSpPr bwMode="auto">
                    <a:xfrm>
                      <a:off x="601" y="3262"/>
                      <a:ext cx="126" cy="233"/>
                      <a:chOff x="601" y="3262"/>
                      <a:chExt cx="126" cy="233"/>
                    </a:xfrm>
                  </p:grpSpPr>
                  <p:sp>
                    <p:nvSpPr>
                      <p:cNvPr id="446534" name="Freeform 70"/>
                      <p:cNvSpPr>
                        <a:spLocks/>
                      </p:cNvSpPr>
                      <p:nvPr/>
                    </p:nvSpPr>
                    <p:spPr bwMode="auto">
                      <a:xfrm>
                        <a:off x="601" y="3266"/>
                        <a:ext cx="126" cy="229"/>
                      </a:xfrm>
                      <a:custGeom>
                        <a:avLst/>
                        <a:gdLst>
                          <a:gd name="T0" fmla="*/ 8 w 506"/>
                          <a:gd name="T1" fmla="*/ 0 h 915"/>
                          <a:gd name="T2" fmla="*/ 502 w 506"/>
                          <a:gd name="T3" fmla="*/ 799 h 915"/>
                          <a:gd name="T4" fmla="*/ 506 w 506"/>
                          <a:gd name="T5" fmla="*/ 915 h 915"/>
                          <a:gd name="T6" fmla="*/ 0 w 506"/>
                          <a:gd name="T7" fmla="*/ 97 h 915"/>
                          <a:gd name="T8" fmla="*/ 8 w 506"/>
                          <a:gd name="T9" fmla="*/ 0 h 915"/>
                        </a:gdLst>
                        <a:ahLst/>
                        <a:cxnLst>
                          <a:cxn ang="0">
                            <a:pos x="T0" y="T1"/>
                          </a:cxn>
                          <a:cxn ang="0">
                            <a:pos x="T2" y="T3"/>
                          </a:cxn>
                          <a:cxn ang="0">
                            <a:pos x="T4" y="T5"/>
                          </a:cxn>
                          <a:cxn ang="0">
                            <a:pos x="T6" y="T7"/>
                          </a:cxn>
                          <a:cxn ang="0">
                            <a:pos x="T8" y="T9"/>
                          </a:cxn>
                        </a:cxnLst>
                        <a:rect l="0" t="0" r="r" b="b"/>
                        <a:pathLst>
                          <a:path w="506" h="915">
                            <a:moveTo>
                              <a:pt x="8" y="0"/>
                            </a:moveTo>
                            <a:lnTo>
                              <a:pt x="502" y="799"/>
                            </a:lnTo>
                            <a:lnTo>
                              <a:pt x="506" y="915"/>
                            </a:lnTo>
                            <a:lnTo>
                              <a:pt x="0" y="97"/>
                            </a:lnTo>
                            <a:lnTo>
                              <a:pt x="8"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35" name="Freeform 71"/>
                      <p:cNvSpPr>
                        <a:spLocks/>
                      </p:cNvSpPr>
                      <p:nvPr/>
                    </p:nvSpPr>
                    <p:spPr bwMode="auto">
                      <a:xfrm>
                        <a:off x="603" y="3262"/>
                        <a:ext cx="123" cy="204"/>
                      </a:xfrm>
                      <a:custGeom>
                        <a:avLst/>
                        <a:gdLst>
                          <a:gd name="T0" fmla="*/ 0 w 494"/>
                          <a:gd name="T1" fmla="*/ 0 h 815"/>
                          <a:gd name="T2" fmla="*/ 1 w 494"/>
                          <a:gd name="T3" fmla="*/ 20 h 815"/>
                          <a:gd name="T4" fmla="*/ 494 w 494"/>
                          <a:gd name="T5" fmla="*/ 815 h 815"/>
                          <a:gd name="T6" fmla="*/ 490 w 494"/>
                          <a:gd name="T7" fmla="*/ 792 h 815"/>
                          <a:gd name="T8" fmla="*/ 0 w 494"/>
                          <a:gd name="T9" fmla="*/ 0 h 815"/>
                        </a:gdLst>
                        <a:ahLst/>
                        <a:cxnLst>
                          <a:cxn ang="0">
                            <a:pos x="T0" y="T1"/>
                          </a:cxn>
                          <a:cxn ang="0">
                            <a:pos x="T2" y="T3"/>
                          </a:cxn>
                          <a:cxn ang="0">
                            <a:pos x="T4" y="T5"/>
                          </a:cxn>
                          <a:cxn ang="0">
                            <a:pos x="T6" y="T7"/>
                          </a:cxn>
                          <a:cxn ang="0">
                            <a:pos x="T8" y="T9"/>
                          </a:cxn>
                        </a:cxnLst>
                        <a:rect l="0" t="0" r="r" b="b"/>
                        <a:pathLst>
                          <a:path w="494" h="815">
                            <a:moveTo>
                              <a:pt x="0" y="0"/>
                            </a:moveTo>
                            <a:lnTo>
                              <a:pt x="1" y="20"/>
                            </a:lnTo>
                            <a:lnTo>
                              <a:pt x="494" y="815"/>
                            </a:lnTo>
                            <a:lnTo>
                              <a:pt x="490" y="792"/>
                            </a:lnTo>
                            <a:lnTo>
                              <a:pt x="0" y="0"/>
                            </a:lnTo>
                            <a:close/>
                          </a:path>
                        </a:pathLst>
                      </a:custGeom>
                      <a:solidFill>
                        <a:srgbClr val="FF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6536" name="Group 72"/>
                    <p:cNvGrpSpPr>
                      <a:grpSpLocks/>
                    </p:cNvGrpSpPr>
                    <p:nvPr/>
                  </p:nvGrpSpPr>
                  <p:grpSpPr bwMode="auto">
                    <a:xfrm>
                      <a:off x="603" y="3056"/>
                      <a:ext cx="115" cy="211"/>
                      <a:chOff x="603" y="3056"/>
                      <a:chExt cx="115" cy="211"/>
                    </a:xfrm>
                  </p:grpSpPr>
                  <p:grpSp>
                    <p:nvGrpSpPr>
                      <p:cNvPr id="446537" name="Group 73"/>
                      <p:cNvGrpSpPr>
                        <a:grpSpLocks/>
                      </p:cNvGrpSpPr>
                      <p:nvPr/>
                    </p:nvGrpSpPr>
                    <p:grpSpPr bwMode="auto">
                      <a:xfrm>
                        <a:off x="603" y="3056"/>
                        <a:ext cx="114" cy="211"/>
                        <a:chOff x="603" y="3056"/>
                        <a:chExt cx="114" cy="211"/>
                      </a:xfrm>
                    </p:grpSpPr>
                    <p:sp>
                      <p:nvSpPr>
                        <p:cNvPr id="446538" name="Freeform 74"/>
                        <p:cNvSpPr>
                          <a:spLocks/>
                        </p:cNvSpPr>
                        <p:nvPr/>
                      </p:nvSpPr>
                      <p:spPr bwMode="auto">
                        <a:xfrm>
                          <a:off x="603" y="3056"/>
                          <a:ext cx="107" cy="211"/>
                        </a:xfrm>
                        <a:custGeom>
                          <a:avLst/>
                          <a:gdLst>
                            <a:gd name="T0" fmla="*/ 426 w 430"/>
                            <a:gd name="T1" fmla="*/ 0 h 842"/>
                            <a:gd name="T2" fmla="*/ 10 w 430"/>
                            <a:gd name="T3" fmla="*/ 713 h 842"/>
                            <a:gd name="T4" fmla="*/ 0 w 430"/>
                            <a:gd name="T5" fmla="*/ 842 h 842"/>
                            <a:gd name="T6" fmla="*/ 430 w 430"/>
                            <a:gd name="T7" fmla="*/ 103 h 842"/>
                            <a:gd name="T8" fmla="*/ 426 w 430"/>
                            <a:gd name="T9" fmla="*/ 0 h 842"/>
                          </a:gdLst>
                          <a:ahLst/>
                          <a:cxnLst>
                            <a:cxn ang="0">
                              <a:pos x="T0" y="T1"/>
                            </a:cxn>
                            <a:cxn ang="0">
                              <a:pos x="T2" y="T3"/>
                            </a:cxn>
                            <a:cxn ang="0">
                              <a:pos x="T4" y="T5"/>
                            </a:cxn>
                            <a:cxn ang="0">
                              <a:pos x="T6" y="T7"/>
                            </a:cxn>
                            <a:cxn ang="0">
                              <a:pos x="T8" y="T9"/>
                            </a:cxn>
                          </a:cxnLst>
                          <a:rect l="0" t="0" r="r" b="b"/>
                          <a:pathLst>
                            <a:path w="430" h="842">
                              <a:moveTo>
                                <a:pt x="426" y="0"/>
                              </a:moveTo>
                              <a:lnTo>
                                <a:pt x="10" y="713"/>
                              </a:lnTo>
                              <a:lnTo>
                                <a:pt x="0" y="842"/>
                              </a:lnTo>
                              <a:lnTo>
                                <a:pt x="430" y="103"/>
                              </a:lnTo>
                              <a:lnTo>
                                <a:pt x="426"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39" name="Freeform 75"/>
                        <p:cNvSpPr>
                          <a:spLocks/>
                        </p:cNvSpPr>
                        <p:nvPr/>
                      </p:nvSpPr>
                      <p:spPr bwMode="auto">
                        <a:xfrm>
                          <a:off x="611" y="3056"/>
                          <a:ext cx="106" cy="209"/>
                        </a:xfrm>
                        <a:custGeom>
                          <a:avLst/>
                          <a:gdLst>
                            <a:gd name="T0" fmla="*/ 4 w 424"/>
                            <a:gd name="T1" fmla="*/ 0 h 837"/>
                            <a:gd name="T2" fmla="*/ 420 w 424"/>
                            <a:gd name="T3" fmla="*/ 716 h 837"/>
                            <a:gd name="T4" fmla="*/ 424 w 424"/>
                            <a:gd name="T5" fmla="*/ 837 h 837"/>
                            <a:gd name="T6" fmla="*/ 0 w 424"/>
                            <a:gd name="T7" fmla="*/ 102 h 837"/>
                            <a:gd name="T8" fmla="*/ 4 w 424"/>
                            <a:gd name="T9" fmla="*/ 0 h 837"/>
                          </a:gdLst>
                          <a:ahLst/>
                          <a:cxnLst>
                            <a:cxn ang="0">
                              <a:pos x="T0" y="T1"/>
                            </a:cxn>
                            <a:cxn ang="0">
                              <a:pos x="T2" y="T3"/>
                            </a:cxn>
                            <a:cxn ang="0">
                              <a:pos x="T4" y="T5"/>
                            </a:cxn>
                            <a:cxn ang="0">
                              <a:pos x="T6" y="T7"/>
                            </a:cxn>
                            <a:cxn ang="0">
                              <a:pos x="T8" y="T9"/>
                            </a:cxn>
                          </a:cxnLst>
                          <a:rect l="0" t="0" r="r" b="b"/>
                          <a:pathLst>
                            <a:path w="424" h="837">
                              <a:moveTo>
                                <a:pt x="4" y="0"/>
                              </a:moveTo>
                              <a:lnTo>
                                <a:pt x="420" y="716"/>
                              </a:lnTo>
                              <a:lnTo>
                                <a:pt x="424" y="837"/>
                              </a:lnTo>
                              <a:lnTo>
                                <a:pt x="0" y="102"/>
                              </a:lnTo>
                              <a:lnTo>
                                <a:pt x="4"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446540" name="Freeform 76"/>
                      <p:cNvSpPr>
                        <a:spLocks/>
                      </p:cNvSpPr>
                      <p:nvPr/>
                    </p:nvSpPr>
                    <p:spPr bwMode="auto">
                      <a:xfrm>
                        <a:off x="608" y="3080"/>
                        <a:ext cx="110" cy="185"/>
                      </a:xfrm>
                      <a:custGeom>
                        <a:avLst/>
                        <a:gdLst>
                          <a:gd name="T0" fmla="*/ 423 w 439"/>
                          <a:gd name="T1" fmla="*/ 730 h 744"/>
                          <a:gd name="T2" fmla="*/ 439 w 439"/>
                          <a:gd name="T3" fmla="*/ 744 h 744"/>
                          <a:gd name="T4" fmla="*/ 12 w 439"/>
                          <a:gd name="T5" fmla="*/ 5 h 744"/>
                          <a:gd name="T6" fmla="*/ 0 w 439"/>
                          <a:gd name="T7" fmla="*/ 0 h 744"/>
                          <a:gd name="T8" fmla="*/ 423 w 439"/>
                          <a:gd name="T9" fmla="*/ 730 h 744"/>
                        </a:gdLst>
                        <a:ahLst/>
                        <a:cxnLst>
                          <a:cxn ang="0">
                            <a:pos x="T0" y="T1"/>
                          </a:cxn>
                          <a:cxn ang="0">
                            <a:pos x="T2" y="T3"/>
                          </a:cxn>
                          <a:cxn ang="0">
                            <a:pos x="T4" y="T5"/>
                          </a:cxn>
                          <a:cxn ang="0">
                            <a:pos x="T6" y="T7"/>
                          </a:cxn>
                          <a:cxn ang="0">
                            <a:pos x="T8" y="T9"/>
                          </a:cxn>
                        </a:cxnLst>
                        <a:rect l="0" t="0" r="r" b="b"/>
                        <a:pathLst>
                          <a:path w="439" h="744">
                            <a:moveTo>
                              <a:pt x="423" y="730"/>
                            </a:moveTo>
                            <a:lnTo>
                              <a:pt x="439" y="744"/>
                            </a:lnTo>
                            <a:lnTo>
                              <a:pt x="12" y="5"/>
                            </a:lnTo>
                            <a:lnTo>
                              <a:pt x="0" y="0"/>
                            </a:lnTo>
                            <a:lnTo>
                              <a:pt x="423" y="73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6541" name="Group 77"/>
                    <p:cNvGrpSpPr>
                      <a:grpSpLocks/>
                    </p:cNvGrpSpPr>
                    <p:nvPr/>
                  </p:nvGrpSpPr>
                  <p:grpSpPr bwMode="auto">
                    <a:xfrm>
                      <a:off x="575" y="3032"/>
                      <a:ext cx="44" cy="469"/>
                      <a:chOff x="575" y="3032"/>
                      <a:chExt cx="44" cy="469"/>
                    </a:xfrm>
                  </p:grpSpPr>
                  <p:sp>
                    <p:nvSpPr>
                      <p:cNvPr id="446542" name="Freeform 78"/>
                      <p:cNvSpPr>
                        <a:spLocks/>
                      </p:cNvSpPr>
                      <p:nvPr/>
                    </p:nvSpPr>
                    <p:spPr bwMode="auto">
                      <a:xfrm>
                        <a:off x="583" y="3041"/>
                        <a:ext cx="36" cy="460"/>
                      </a:xfrm>
                      <a:custGeom>
                        <a:avLst/>
                        <a:gdLst>
                          <a:gd name="T0" fmla="*/ 97 w 146"/>
                          <a:gd name="T1" fmla="*/ 0 h 1840"/>
                          <a:gd name="T2" fmla="*/ 0 w 146"/>
                          <a:gd name="T3" fmla="*/ 1840 h 1840"/>
                          <a:gd name="T4" fmla="*/ 48 w 146"/>
                          <a:gd name="T5" fmla="*/ 1838 h 1840"/>
                          <a:gd name="T6" fmla="*/ 146 w 146"/>
                          <a:gd name="T7" fmla="*/ 0 h 1840"/>
                          <a:gd name="T8" fmla="*/ 97 w 146"/>
                          <a:gd name="T9" fmla="*/ 0 h 1840"/>
                        </a:gdLst>
                        <a:ahLst/>
                        <a:cxnLst>
                          <a:cxn ang="0">
                            <a:pos x="T0" y="T1"/>
                          </a:cxn>
                          <a:cxn ang="0">
                            <a:pos x="T2" y="T3"/>
                          </a:cxn>
                          <a:cxn ang="0">
                            <a:pos x="T4" y="T5"/>
                          </a:cxn>
                          <a:cxn ang="0">
                            <a:pos x="T6" y="T7"/>
                          </a:cxn>
                          <a:cxn ang="0">
                            <a:pos x="T8" y="T9"/>
                          </a:cxn>
                        </a:cxnLst>
                        <a:rect l="0" t="0" r="r" b="b"/>
                        <a:pathLst>
                          <a:path w="146" h="1840">
                            <a:moveTo>
                              <a:pt x="97" y="0"/>
                            </a:moveTo>
                            <a:lnTo>
                              <a:pt x="0" y="1840"/>
                            </a:lnTo>
                            <a:lnTo>
                              <a:pt x="48" y="1838"/>
                            </a:lnTo>
                            <a:lnTo>
                              <a:pt x="146" y="0"/>
                            </a:lnTo>
                            <a:lnTo>
                              <a:pt x="97"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43" name="Freeform 79"/>
                      <p:cNvSpPr>
                        <a:spLocks/>
                      </p:cNvSpPr>
                      <p:nvPr/>
                    </p:nvSpPr>
                    <p:spPr bwMode="auto">
                      <a:xfrm>
                        <a:off x="575" y="3032"/>
                        <a:ext cx="32" cy="469"/>
                      </a:xfrm>
                      <a:custGeom>
                        <a:avLst/>
                        <a:gdLst>
                          <a:gd name="T0" fmla="*/ 130 w 130"/>
                          <a:gd name="T1" fmla="*/ 34 h 1874"/>
                          <a:gd name="T2" fmla="*/ 33 w 130"/>
                          <a:gd name="T3" fmla="*/ 1874 h 1874"/>
                          <a:gd name="T4" fmla="*/ 0 w 130"/>
                          <a:gd name="T5" fmla="*/ 1872 h 1874"/>
                          <a:gd name="T6" fmla="*/ 98 w 130"/>
                          <a:gd name="T7" fmla="*/ 0 h 1874"/>
                          <a:gd name="T8" fmla="*/ 130 w 130"/>
                          <a:gd name="T9" fmla="*/ 34 h 1874"/>
                        </a:gdLst>
                        <a:ahLst/>
                        <a:cxnLst>
                          <a:cxn ang="0">
                            <a:pos x="T0" y="T1"/>
                          </a:cxn>
                          <a:cxn ang="0">
                            <a:pos x="T2" y="T3"/>
                          </a:cxn>
                          <a:cxn ang="0">
                            <a:pos x="T4" y="T5"/>
                          </a:cxn>
                          <a:cxn ang="0">
                            <a:pos x="T6" y="T7"/>
                          </a:cxn>
                          <a:cxn ang="0">
                            <a:pos x="T8" y="T9"/>
                          </a:cxn>
                        </a:cxnLst>
                        <a:rect l="0" t="0" r="r" b="b"/>
                        <a:pathLst>
                          <a:path w="130" h="1874">
                            <a:moveTo>
                              <a:pt x="130" y="34"/>
                            </a:moveTo>
                            <a:lnTo>
                              <a:pt x="33" y="1874"/>
                            </a:lnTo>
                            <a:lnTo>
                              <a:pt x="0" y="1872"/>
                            </a:lnTo>
                            <a:lnTo>
                              <a:pt x="98" y="0"/>
                            </a:lnTo>
                            <a:lnTo>
                              <a:pt x="130" y="34"/>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6544" name="Group 80"/>
                    <p:cNvGrpSpPr>
                      <a:grpSpLocks/>
                    </p:cNvGrpSpPr>
                    <p:nvPr/>
                  </p:nvGrpSpPr>
                  <p:grpSpPr bwMode="auto">
                    <a:xfrm>
                      <a:off x="703" y="3041"/>
                      <a:ext cx="40" cy="460"/>
                      <a:chOff x="703" y="3041"/>
                      <a:chExt cx="40" cy="460"/>
                    </a:xfrm>
                  </p:grpSpPr>
                  <p:sp>
                    <p:nvSpPr>
                      <p:cNvPr id="446545" name="Freeform 81"/>
                      <p:cNvSpPr>
                        <a:spLocks/>
                      </p:cNvSpPr>
                      <p:nvPr/>
                    </p:nvSpPr>
                    <p:spPr bwMode="auto">
                      <a:xfrm>
                        <a:off x="703" y="3041"/>
                        <a:ext cx="28" cy="460"/>
                      </a:xfrm>
                      <a:custGeom>
                        <a:avLst/>
                        <a:gdLst>
                          <a:gd name="T0" fmla="*/ 32 w 115"/>
                          <a:gd name="T1" fmla="*/ 0 h 1840"/>
                          <a:gd name="T2" fmla="*/ 115 w 115"/>
                          <a:gd name="T3" fmla="*/ 1840 h 1840"/>
                          <a:gd name="T4" fmla="*/ 83 w 115"/>
                          <a:gd name="T5" fmla="*/ 1840 h 1840"/>
                          <a:gd name="T6" fmla="*/ 0 w 115"/>
                          <a:gd name="T7" fmla="*/ 0 h 1840"/>
                          <a:gd name="T8" fmla="*/ 32 w 115"/>
                          <a:gd name="T9" fmla="*/ 0 h 1840"/>
                        </a:gdLst>
                        <a:ahLst/>
                        <a:cxnLst>
                          <a:cxn ang="0">
                            <a:pos x="T0" y="T1"/>
                          </a:cxn>
                          <a:cxn ang="0">
                            <a:pos x="T2" y="T3"/>
                          </a:cxn>
                          <a:cxn ang="0">
                            <a:pos x="T4" y="T5"/>
                          </a:cxn>
                          <a:cxn ang="0">
                            <a:pos x="T6" y="T7"/>
                          </a:cxn>
                          <a:cxn ang="0">
                            <a:pos x="T8" y="T9"/>
                          </a:cxn>
                        </a:cxnLst>
                        <a:rect l="0" t="0" r="r" b="b"/>
                        <a:pathLst>
                          <a:path w="115" h="1840">
                            <a:moveTo>
                              <a:pt x="32" y="0"/>
                            </a:moveTo>
                            <a:lnTo>
                              <a:pt x="115" y="1840"/>
                            </a:lnTo>
                            <a:lnTo>
                              <a:pt x="83" y="1840"/>
                            </a:lnTo>
                            <a:lnTo>
                              <a:pt x="0" y="0"/>
                            </a:lnTo>
                            <a:lnTo>
                              <a:pt x="32"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46" name="Freeform 82"/>
                      <p:cNvSpPr>
                        <a:spLocks/>
                      </p:cNvSpPr>
                      <p:nvPr/>
                    </p:nvSpPr>
                    <p:spPr bwMode="auto">
                      <a:xfrm>
                        <a:off x="710" y="3041"/>
                        <a:ext cx="33" cy="460"/>
                      </a:xfrm>
                      <a:custGeom>
                        <a:avLst/>
                        <a:gdLst>
                          <a:gd name="T0" fmla="*/ 50 w 131"/>
                          <a:gd name="T1" fmla="*/ 0 h 1840"/>
                          <a:gd name="T2" fmla="*/ 131 w 131"/>
                          <a:gd name="T3" fmla="*/ 1840 h 1840"/>
                          <a:gd name="T4" fmla="*/ 82 w 131"/>
                          <a:gd name="T5" fmla="*/ 1840 h 1840"/>
                          <a:gd name="T6" fmla="*/ 0 w 131"/>
                          <a:gd name="T7" fmla="*/ 0 h 1840"/>
                          <a:gd name="T8" fmla="*/ 50 w 131"/>
                          <a:gd name="T9" fmla="*/ 0 h 1840"/>
                        </a:gdLst>
                        <a:ahLst/>
                        <a:cxnLst>
                          <a:cxn ang="0">
                            <a:pos x="T0" y="T1"/>
                          </a:cxn>
                          <a:cxn ang="0">
                            <a:pos x="T2" y="T3"/>
                          </a:cxn>
                          <a:cxn ang="0">
                            <a:pos x="T4" y="T5"/>
                          </a:cxn>
                          <a:cxn ang="0">
                            <a:pos x="T6" y="T7"/>
                          </a:cxn>
                          <a:cxn ang="0">
                            <a:pos x="T8" y="T9"/>
                          </a:cxn>
                        </a:cxnLst>
                        <a:rect l="0" t="0" r="r" b="b"/>
                        <a:pathLst>
                          <a:path w="131" h="1840">
                            <a:moveTo>
                              <a:pt x="50" y="0"/>
                            </a:moveTo>
                            <a:lnTo>
                              <a:pt x="131" y="1840"/>
                            </a:lnTo>
                            <a:lnTo>
                              <a:pt x="82" y="1840"/>
                            </a:lnTo>
                            <a:lnTo>
                              <a:pt x="0" y="0"/>
                            </a:lnTo>
                            <a:lnTo>
                              <a:pt x="50"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sp>
              <p:nvSpPr>
                <p:cNvPr id="446547" name="Freeform 83"/>
                <p:cNvSpPr>
                  <a:spLocks/>
                </p:cNvSpPr>
                <p:nvPr/>
              </p:nvSpPr>
              <p:spPr bwMode="auto">
                <a:xfrm>
                  <a:off x="559" y="2991"/>
                  <a:ext cx="168" cy="50"/>
                </a:xfrm>
                <a:custGeom>
                  <a:avLst/>
                  <a:gdLst>
                    <a:gd name="T0" fmla="*/ 0 w 675"/>
                    <a:gd name="T1" fmla="*/ 0 h 200"/>
                    <a:gd name="T2" fmla="*/ 177 w 675"/>
                    <a:gd name="T3" fmla="*/ 200 h 200"/>
                    <a:gd name="T4" fmla="*/ 675 w 675"/>
                    <a:gd name="T5" fmla="*/ 200 h 200"/>
                    <a:gd name="T6" fmla="*/ 498 w 675"/>
                    <a:gd name="T7" fmla="*/ 0 h 200"/>
                    <a:gd name="T8" fmla="*/ 0 w 675"/>
                    <a:gd name="T9" fmla="*/ 0 h 200"/>
                  </a:gdLst>
                  <a:ahLst/>
                  <a:cxnLst>
                    <a:cxn ang="0">
                      <a:pos x="T0" y="T1"/>
                    </a:cxn>
                    <a:cxn ang="0">
                      <a:pos x="T2" y="T3"/>
                    </a:cxn>
                    <a:cxn ang="0">
                      <a:pos x="T4" y="T5"/>
                    </a:cxn>
                    <a:cxn ang="0">
                      <a:pos x="T6" y="T7"/>
                    </a:cxn>
                    <a:cxn ang="0">
                      <a:pos x="T8" y="T9"/>
                    </a:cxn>
                  </a:cxnLst>
                  <a:rect l="0" t="0" r="r" b="b"/>
                  <a:pathLst>
                    <a:path w="675" h="200">
                      <a:moveTo>
                        <a:pt x="0" y="0"/>
                      </a:moveTo>
                      <a:lnTo>
                        <a:pt x="177" y="200"/>
                      </a:lnTo>
                      <a:lnTo>
                        <a:pt x="675" y="200"/>
                      </a:lnTo>
                      <a:lnTo>
                        <a:pt x="498" y="0"/>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446548" name="Group 84"/>
                <p:cNvGrpSpPr>
                  <a:grpSpLocks/>
                </p:cNvGrpSpPr>
                <p:nvPr/>
              </p:nvGrpSpPr>
              <p:grpSpPr bwMode="auto">
                <a:xfrm>
                  <a:off x="559" y="2969"/>
                  <a:ext cx="168" cy="72"/>
                  <a:chOff x="559" y="2969"/>
                  <a:chExt cx="168" cy="72"/>
                </a:xfrm>
              </p:grpSpPr>
              <p:sp>
                <p:nvSpPr>
                  <p:cNvPr id="446549" name="Freeform 85"/>
                  <p:cNvSpPr>
                    <a:spLocks/>
                  </p:cNvSpPr>
                  <p:nvPr/>
                </p:nvSpPr>
                <p:spPr bwMode="auto">
                  <a:xfrm>
                    <a:off x="559" y="2969"/>
                    <a:ext cx="168" cy="50"/>
                  </a:xfrm>
                  <a:custGeom>
                    <a:avLst/>
                    <a:gdLst>
                      <a:gd name="T0" fmla="*/ 0 w 675"/>
                      <a:gd name="T1" fmla="*/ 0 h 200"/>
                      <a:gd name="T2" fmla="*/ 177 w 675"/>
                      <a:gd name="T3" fmla="*/ 200 h 200"/>
                      <a:gd name="T4" fmla="*/ 675 w 675"/>
                      <a:gd name="T5" fmla="*/ 200 h 200"/>
                      <a:gd name="T6" fmla="*/ 481 w 675"/>
                      <a:gd name="T7" fmla="*/ 0 h 200"/>
                      <a:gd name="T8" fmla="*/ 0 w 675"/>
                      <a:gd name="T9" fmla="*/ 0 h 200"/>
                    </a:gdLst>
                    <a:ahLst/>
                    <a:cxnLst>
                      <a:cxn ang="0">
                        <a:pos x="T0" y="T1"/>
                      </a:cxn>
                      <a:cxn ang="0">
                        <a:pos x="T2" y="T3"/>
                      </a:cxn>
                      <a:cxn ang="0">
                        <a:pos x="T4" y="T5"/>
                      </a:cxn>
                      <a:cxn ang="0">
                        <a:pos x="T6" y="T7"/>
                      </a:cxn>
                      <a:cxn ang="0">
                        <a:pos x="T8" y="T9"/>
                      </a:cxn>
                    </a:cxnLst>
                    <a:rect l="0" t="0" r="r" b="b"/>
                    <a:pathLst>
                      <a:path w="675" h="200">
                        <a:moveTo>
                          <a:pt x="0" y="0"/>
                        </a:moveTo>
                        <a:lnTo>
                          <a:pt x="177" y="200"/>
                        </a:lnTo>
                        <a:lnTo>
                          <a:pt x="675" y="200"/>
                        </a:lnTo>
                        <a:lnTo>
                          <a:pt x="481" y="0"/>
                        </a:lnTo>
                        <a:lnTo>
                          <a:pt x="0" y="0"/>
                        </a:lnTo>
                        <a:close/>
                      </a:path>
                    </a:pathLst>
                  </a:custGeom>
                  <a:solidFill>
                    <a:srgbClr val="FF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50" name="Freeform 86"/>
                  <p:cNvSpPr>
                    <a:spLocks/>
                  </p:cNvSpPr>
                  <p:nvPr/>
                </p:nvSpPr>
                <p:spPr bwMode="auto">
                  <a:xfrm>
                    <a:off x="559" y="2969"/>
                    <a:ext cx="44" cy="72"/>
                  </a:xfrm>
                  <a:custGeom>
                    <a:avLst/>
                    <a:gdLst>
                      <a:gd name="T0" fmla="*/ 0 w 178"/>
                      <a:gd name="T1" fmla="*/ 0 h 290"/>
                      <a:gd name="T2" fmla="*/ 0 w 178"/>
                      <a:gd name="T3" fmla="*/ 91 h 290"/>
                      <a:gd name="T4" fmla="*/ 178 w 178"/>
                      <a:gd name="T5" fmla="*/ 290 h 290"/>
                      <a:gd name="T6" fmla="*/ 178 w 178"/>
                      <a:gd name="T7" fmla="*/ 199 h 290"/>
                      <a:gd name="T8" fmla="*/ 0 w 178"/>
                      <a:gd name="T9" fmla="*/ 0 h 290"/>
                    </a:gdLst>
                    <a:ahLst/>
                    <a:cxnLst>
                      <a:cxn ang="0">
                        <a:pos x="T0" y="T1"/>
                      </a:cxn>
                      <a:cxn ang="0">
                        <a:pos x="T2" y="T3"/>
                      </a:cxn>
                      <a:cxn ang="0">
                        <a:pos x="T4" y="T5"/>
                      </a:cxn>
                      <a:cxn ang="0">
                        <a:pos x="T6" y="T7"/>
                      </a:cxn>
                      <a:cxn ang="0">
                        <a:pos x="T8" y="T9"/>
                      </a:cxn>
                    </a:cxnLst>
                    <a:rect l="0" t="0" r="r" b="b"/>
                    <a:pathLst>
                      <a:path w="178" h="290">
                        <a:moveTo>
                          <a:pt x="0" y="0"/>
                        </a:moveTo>
                        <a:lnTo>
                          <a:pt x="0" y="91"/>
                        </a:lnTo>
                        <a:lnTo>
                          <a:pt x="178" y="290"/>
                        </a:lnTo>
                        <a:lnTo>
                          <a:pt x="178" y="199"/>
                        </a:lnTo>
                        <a:lnTo>
                          <a:pt x="0"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51" name="Rectangle 87"/>
                  <p:cNvSpPr>
                    <a:spLocks noChangeArrowheads="1"/>
                  </p:cNvSpPr>
                  <p:nvPr/>
                </p:nvSpPr>
                <p:spPr bwMode="auto">
                  <a:xfrm>
                    <a:off x="603" y="3018"/>
                    <a:ext cx="124" cy="23"/>
                  </a:xfrm>
                  <a:prstGeom prst="rect">
                    <a:avLst/>
                  </a:prstGeom>
                  <a:solidFill>
                    <a:srgbClr val="C06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46552" name="Freeform 88"/>
                  <p:cNvSpPr>
                    <a:spLocks/>
                  </p:cNvSpPr>
                  <p:nvPr/>
                </p:nvSpPr>
                <p:spPr bwMode="auto">
                  <a:xfrm>
                    <a:off x="575" y="2973"/>
                    <a:ext cx="40" cy="37"/>
                  </a:xfrm>
                  <a:custGeom>
                    <a:avLst/>
                    <a:gdLst>
                      <a:gd name="T0" fmla="*/ 162 w 162"/>
                      <a:gd name="T1" fmla="*/ 146 h 146"/>
                      <a:gd name="T2" fmla="*/ 81 w 162"/>
                      <a:gd name="T3" fmla="*/ 109 h 146"/>
                      <a:gd name="T4" fmla="*/ 0 w 162"/>
                      <a:gd name="T5" fmla="*/ 0 h 146"/>
                      <a:gd name="T6" fmla="*/ 64 w 162"/>
                      <a:gd name="T7" fmla="*/ 0 h 146"/>
                      <a:gd name="T8" fmla="*/ 162 w 162"/>
                      <a:gd name="T9" fmla="*/ 146 h 146"/>
                    </a:gdLst>
                    <a:ahLst/>
                    <a:cxnLst>
                      <a:cxn ang="0">
                        <a:pos x="T0" y="T1"/>
                      </a:cxn>
                      <a:cxn ang="0">
                        <a:pos x="T2" y="T3"/>
                      </a:cxn>
                      <a:cxn ang="0">
                        <a:pos x="T4" y="T5"/>
                      </a:cxn>
                      <a:cxn ang="0">
                        <a:pos x="T6" y="T7"/>
                      </a:cxn>
                      <a:cxn ang="0">
                        <a:pos x="T8" y="T9"/>
                      </a:cxn>
                    </a:cxnLst>
                    <a:rect l="0" t="0" r="r" b="b"/>
                    <a:pathLst>
                      <a:path w="162" h="146">
                        <a:moveTo>
                          <a:pt x="162" y="146"/>
                        </a:moveTo>
                        <a:lnTo>
                          <a:pt x="81" y="109"/>
                        </a:lnTo>
                        <a:lnTo>
                          <a:pt x="0" y="0"/>
                        </a:lnTo>
                        <a:lnTo>
                          <a:pt x="64" y="0"/>
                        </a:lnTo>
                        <a:lnTo>
                          <a:pt x="162" y="146"/>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6553" name="Group 89"/>
                <p:cNvGrpSpPr>
                  <a:grpSpLocks/>
                </p:cNvGrpSpPr>
                <p:nvPr/>
              </p:nvGrpSpPr>
              <p:grpSpPr bwMode="auto">
                <a:xfrm>
                  <a:off x="587" y="2964"/>
                  <a:ext cx="112" cy="46"/>
                  <a:chOff x="587" y="2964"/>
                  <a:chExt cx="112" cy="46"/>
                </a:xfrm>
              </p:grpSpPr>
              <p:sp>
                <p:nvSpPr>
                  <p:cNvPr id="446554" name="Freeform 90"/>
                  <p:cNvSpPr>
                    <a:spLocks/>
                  </p:cNvSpPr>
                  <p:nvPr/>
                </p:nvSpPr>
                <p:spPr bwMode="auto">
                  <a:xfrm>
                    <a:off x="587" y="2965"/>
                    <a:ext cx="112" cy="32"/>
                  </a:xfrm>
                  <a:custGeom>
                    <a:avLst/>
                    <a:gdLst>
                      <a:gd name="T0" fmla="*/ 0 w 451"/>
                      <a:gd name="T1" fmla="*/ 0 h 128"/>
                      <a:gd name="T2" fmla="*/ 114 w 451"/>
                      <a:gd name="T3" fmla="*/ 128 h 128"/>
                      <a:gd name="T4" fmla="*/ 451 w 451"/>
                      <a:gd name="T5" fmla="*/ 126 h 128"/>
                      <a:gd name="T6" fmla="*/ 322 w 451"/>
                      <a:gd name="T7" fmla="*/ 0 h 128"/>
                      <a:gd name="T8" fmla="*/ 0 w 451"/>
                      <a:gd name="T9" fmla="*/ 0 h 128"/>
                    </a:gdLst>
                    <a:ahLst/>
                    <a:cxnLst>
                      <a:cxn ang="0">
                        <a:pos x="T0" y="T1"/>
                      </a:cxn>
                      <a:cxn ang="0">
                        <a:pos x="T2" y="T3"/>
                      </a:cxn>
                      <a:cxn ang="0">
                        <a:pos x="T4" y="T5"/>
                      </a:cxn>
                      <a:cxn ang="0">
                        <a:pos x="T6" y="T7"/>
                      </a:cxn>
                      <a:cxn ang="0">
                        <a:pos x="T8" y="T9"/>
                      </a:cxn>
                    </a:cxnLst>
                    <a:rect l="0" t="0" r="r" b="b"/>
                    <a:pathLst>
                      <a:path w="451" h="128">
                        <a:moveTo>
                          <a:pt x="0" y="0"/>
                        </a:moveTo>
                        <a:lnTo>
                          <a:pt x="114" y="128"/>
                        </a:lnTo>
                        <a:lnTo>
                          <a:pt x="451" y="126"/>
                        </a:lnTo>
                        <a:lnTo>
                          <a:pt x="322" y="0"/>
                        </a:lnTo>
                        <a:lnTo>
                          <a:pt x="0" y="0"/>
                        </a:lnTo>
                        <a:close/>
                      </a:path>
                    </a:pathLst>
                  </a:custGeom>
                  <a:solidFill>
                    <a:srgbClr val="FF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55" name="Rectangle 91"/>
                  <p:cNvSpPr>
                    <a:spLocks noChangeArrowheads="1"/>
                  </p:cNvSpPr>
                  <p:nvPr/>
                </p:nvSpPr>
                <p:spPr bwMode="auto">
                  <a:xfrm>
                    <a:off x="615" y="2996"/>
                    <a:ext cx="84" cy="14"/>
                  </a:xfrm>
                  <a:prstGeom prst="rect">
                    <a:avLst/>
                  </a:prstGeom>
                  <a:solidFill>
                    <a:srgbClr val="A05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46556" name="Freeform 92"/>
                  <p:cNvSpPr>
                    <a:spLocks/>
                  </p:cNvSpPr>
                  <p:nvPr/>
                </p:nvSpPr>
                <p:spPr bwMode="auto">
                  <a:xfrm>
                    <a:off x="610" y="2972"/>
                    <a:ext cx="65" cy="18"/>
                  </a:xfrm>
                  <a:custGeom>
                    <a:avLst/>
                    <a:gdLst>
                      <a:gd name="T0" fmla="*/ 0 w 260"/>
                      <a:gd name="T1" fmla="*/ 0 h 74"/>
                      <a:gd name="T2" fmla="*/ 66 w 260"/>
                      <a:gd name="T3" fmla="*/ 74 h 74"/>
                      <a:gd name="T4" fmla="*/ 260 w 260"/>
                      <a:gd name="T5" fmla="*/ 73 h 74"/>
                      <a:gd name="T6" fmla="*/ 186 w 260"/>
                      <a:gd name="T7" fmla="*/ 0 h 74"/>
                      <a:gd name="T8" fmla="*/ 0 w 260"/>
                      <a:gd name="T9" fmla="*/ 0 h 74"/>
                    </a:gdLst>
                    <a:ahLst/>
                    <a:cxnLst>
                      <a:cxn ang="0">
                        <a:pos x="T0" y="T1"/>
                      </a:cxn>
                      <a:cxn ang="0">
                        <a:pos x="T2" y="T3"/>
                      </a:cxn>
                      <a:cxn ang="0">
                        <a:pos x="T4" y="T5"/>
                      </a:cxn>
                      <a:cxn ang="0">
                        <a:pos x="T6" y="T7"/>
                      </a:cxn>
                      <a:cxn ang="0">
                        <a:pos x="T8" y="T9"/>
                      </a:cxn>
                    </a:cxnLst>
                    <a:rect l="0" t="0" r="r" b="b"/>
                    <a:pathLst>
                      <a:path w="260" h="74">
                        <a:moveTo>
                          <a:pt x="0" y="0"/>
                        </a:moveTo>
                        <a:lnTo>
                          <a:pt x="66" y="74"/>
                        </a:lnTo>
                        <a:lnTo>
                          <a:pt x="260" y="73"/>
                        </a:lnTo>
                        <a:lnTo>
                          <a:pt x="186" y="0"/>
                        </a:lnTo>
                        <a:lnTo>
                          <a:pt x="0" y="0"/>
                        </a:lnTo>
                        <a:close/>
                      </a:path>
                    </a:pathLst>
                  </a:custGeom>
                  <a:solidFill>
                    <a:srgbClr val="201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57" name="Freeform 93"/>
                  <p:cNvSpPr>
                    <a:spLocks/>
                  </p:cNvSpPr>
                  <p:nvPr/>
                </p:nvSpPr>
                <p:spPr bwMode="auto">
                  <a:xfrm>
                    <a:off x="587" y="2964"/>
                    <a:ext cx="28" cy="46"/>
                  </a:xfrm>
                  <a:custGeom>
                    <a:avLst/>
                    <a:gdLst>
                      <a:gd name="T0" fmla="*/ 0 w 115"/>
                      <a:gd name="T1" fmla="*/ 0 h 181"/>
                      <a:gd name="T2" fmla="*/ 0 w 115"/>
                      <a:gd name="T3" fmla="*/ 55 h 181"/>
                      <a:gd name="T4" fmla="*/ 115 w 115"/>
                      <a:gd name="T5" fmla="*/ 181 h 181"/>
                      <a:gd name="T6" fmla="*/ 115 w 115"/>
                      <a:gd name="T7" fmla="*/ 126 h 181"/>
                      <a:gd name="T8" fmla="*/ 0 w 115"/>
                      <a:gd name="T9" fmla="*/ 0 h 181"/>
                    </a:gdLst>
                    <a:ahLst/>
                    <a:cxnLst>
                      <a:cxn ang="0">
                        <a:pos x="T0" y="T1"/>
                      </a:cxn>
                      <a:cxn ang="0">
                        <a:pos x="T2" y="T3"/>
                      </a:cxn>
                      <a:cxn ang="0">
                        <a:pos x="T4" y="T5"/>
                      </a:cxn>
                      <a:cxn ang="0">
                        <a:pos x="T6" y="T7"/>
                      </a:cxn>
                      <a:cxn ang="0">
                        <a:pos x="T8" y="T9"/>
                      </a:cxn>
                    </a:cxnLst>
                    <a:rect l="0" t="0" r="r" b="b"/>
                    <a:pathLst>
                      <a:path w="115" h="181">
                        <a:moveTo>
                          <a:pt x="0" y="0"/>
                        </a:moveTo>
                        <a:lnTo>
                          <a:pt x="0" y="55"/>
                        </a:lnTo>
                        <a:lnTo>
                          <a:pt x="115" y="181"/>
                        </a:lnTo>
                        <a:lnTo>
                          <a:pt x="115" y="126"/>
                        </a:lnTo>
                        <a:lnTo>
                          <a:pt x="0"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446558" name="Group 94"/>
              <p:cNvGrpSpPr>
                <a:grpSpLocks/>
              </p:cNvGrpSpPr>
              <p:nvPr/>
            </p:nvGrpSpPr>
            <p:grpSpPr bwMode="auto">
              <a:xfrm>
                <a:off x="629" y="2936"/>
                <a:ext cx="28" cy="54"/>
                <a:chOff x="629" y="2936"/>
                <a:chExt cx="28" cy="54"/>
              </a:xfrm>
            </p:grpSpPr>
            <p:sp>
              <p:nvSpPr>
                <p:cNvPr id="446559" name="Freeform 95"/>
                <p:cNvSpPr>
                  <a:spLocks/>
                </p:cNvSpPr>
                <p:nvPr/>
              </p:nvSpPr>
              <p:spPr bwMode="auto">
                <a:xfrm>
                  <a:off x="629" y="2936"/>
                  <a:ext cx="28" cy="54"/>
                </a:xfrm>
                <a:custGeom>
                  <a:avLst/>
                  <a:gdLst>
                    <a:gd name="T0" fmla="*/ 0 w 109"/>
                    <a:gd name="T1" fmla="*/ 217 h 217"/>
                    <a:gd name="T2" fmla="*/ 109 w 109"/>
                    <a:gd name="T3" fmla="*/ 217 h 217"/>
                    <a:gd name="T4" fmla="*/ 109 w 109"/>
                    <a:gd name="T5" fmla="*/ 0 h 217"/>
                    <a:gd name="T6" fmla="*/ 1 w 109"/>
                    <a:gd name="T7" fmla="*/ 0 h 217"/>
                    <a:gd name="T8" fmla="*/ 0 w 109"/>
                    <a:gd name="T9" fmla="*/ 217 h 217"/>
                  </a:gdLst>
                  <a:ahLst/>
                  <a:cxnLst>
                    <a:cxn ang="0">
                      <a:pos x="T0" y="T1"/>
                    </a:cxn>
                    <a:cxn ang="0">
                      <a:pos x="T2" y="T3"/>
                    </a:cxn>
                    <a:cxn ang="0">
                      <a:pos x="T4" y="T5"/>
                    </a:cxn>
                    <a:cxn ang="0">
                      <a:pos x="T6" y="T7"/>
                    </a:cxn>
                    <a:cxn ang="0">
                      <a:pos x="T8" y="T9"/>
                    </a:cxn>
                  </a:cxnLst>
                  <a:rect l="0" t="0" r="r" b="b"/>
                  <a:pathLst>
                    <a:path w="109" h="217">
                      <a:moveTo>
                        <a:pt x="0" y="217"/>
                      </a:moveTo>
                      <a:lnTo>
                        <a:pt x="109" y="217"/>
                      </a:lnTo>
                      <a:lnTo>
                        <a:pt x="109" y="0"/>
                      </a:lnTo>
                      <a:lnTo>
                        <a:pt x="1" y="0"/>
                      </a:lnTo>
                      <a:lnTo>
                        <a:pt x="0" y="217"/>
                      </a:lnTo>
                      <a:close/>
                    </a:path>
                  </a:pathLst>
                </a:custGeom>
                <a:solidFill>
                  <a:srgbClr val="20202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60" name="Freeform 96"/>
                <p:cNvSpPr>
                  <a:spLocks/>
                </p:cNvSpPr>
                <p:nvPr/>
              </p:nvSpPr>
              <p:spPr bwMode="auto">
                <a:xfrm>
                  <a:off x="634" y="2936"/>
                  <a:ext cx="5" cy="54"/>
                </a:xfrm>
                <a:custGeom>
                  <a:avLst/>
                  <a:gdLst>
                    <a:gd name="T0" fmla="*/ 0 w 21"/>
                    <a:gd name="T1" fmla="*/ 2 h 217"/>
                    <a:gd name="T2" fmla="*/ 0 w 21"/>
                    <a:gd name="T3" fmla="*/ 217 h 217"/>
                    <a:gd name="T4" fmla="*/ 21 w 21"/>
                    <a:gd name="T5" fmla="*/ 217 h 217"/>
                    <a:gd name="T6" fmla="*/ 21 w 21"/>
                    <a:gd name="T7" fmla="*/ 0 h 217"/>
                    <a:gd name="T8" fmla="*/ 0 w 21"/>
                    <a:gd name="T9" fmla="*/ 2 h 217"/>
                  </a:gdLst>
                  <a:ahLst/>
                  <a:cxnLst>
                    <a:cxn ang="0">
                      <a:pos x="T0" y="T1"/>
                    </a:cxn>
                    <a:cxn ang="0">
                      <a:pos x="T2" y="T3"/>
                    </a:cxn>
                    <a:cxn ang="0">
                      <a:pos x="T4" y="T5"/>
                    </a:cxn>
                    <a:cxn ang="0">
                      <a:pos x="T6" y="T7"/>
                    </a:cxn>
                    <a:cxn ang="0">
                      <a:pos x="T8" y="T9"/>
                    </a:cxn>
                  </a:cxnLst>
                  <a:rect l="0" t="0" r="r" b="b"/>
                  <a:pathLst>
                    <a:path w="21" h="217">
                      <a:moveTo>
                        <a:pt x="0" y="2"/>
                      </a:moveTo>
                      <a:lnTo>
                        <a:pt x="0" y="217"/>
                      </a:lnTo>
                      <a:lnTo>
                        <a:pt x="21" y="217"/>
                      </a:lnTo>
                      <a:lnTo>
                        <a:pt x="21" y="0"/>
                      </a:lnTo>
                      <a:lnTo>
                        <a:pt x="0" y="2"/>
                      </a:lnTo>
                      <a:close/>
                    </a:path>
                  </a:pathLst>
                </a:custGeom>
                <a:solidFill>
                  <a:srgbClr val="E0E0E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446561" name="Group 97"/>
            <p:cNvGrpSpPr>
              <a:grpSpLocks/>
            </p:cNvGrpSpPr>
            <p:nvPr/>
          </p:nvGrpSpPr>
          <p:grpSpPr bwMode="auto">
            <a:xfrm>
              <a:off x="387" y="2496"/>
              <a:ext cx="552" cy="536"/>
              <a:chOff x="387" y="2496"/>
              <a:chExt cx="552" cy="536"/>
            </a:xfrm>
          </p:grpSpPr>
          <p:sp>
            <p:nvSpPr>
              <p:cNvPr id="446562" name="Freeform 98"/>
              <p:cNvSpPr>
                <a:spLocks/>
              </p:cNvSpPr>
              <p:nvPr/>
            </p:nvSpPr>
            <p:spPr bwMode="auto">
              <a:xfrm>
                <a:off x="616" y="2774"/>
                <a:ext cx="42" cy="166"/>
              </a:xfrm>
              <a:custGeom>
                <a:avLst/>
                <a:gdLst>
                  <a:gd name="T0" fmla="*/ 80 w 169"/>
                  <a:gd name="T1" fmla="*/ 667 h 667"/>
                  <a:gd name="T2" fmla="*/ 137 w 169"/>
                  <a:gd name="T3" fmla="*/ 667 h 667"/>
                  <a:gd name="T4" fmla="*/ 140 w 169"/>
                  <a:gd name="T5" fmla="*/ 385 h 667"/>
                  <a:gd name="T6" fmla="*/ 141 w 169"/>
                  <a:gd name="T7" fmla="*/ 301 h 667"/>
                  <a:gd name="T8" fmla="*/ 146 w 169"/>
                  <a:gd name="T9" fmla="*/ 208 h 667"/>
                  <a:gd name="T10" fmla="*/ 147 w 169"/>
                  <a:gd name="T11" fmla="*/ 148 h 667"/>
                  <a:gd name="T12" fmla="*/ 153 w 169"/>
                  <a:gd name="T13" fmla="*/ 94 h 667"/>
                  <a:gd name="T14" fmla="*/ 169 w 169"/>
                  <a:gd name="T15" fmla="*/ 0 h 667"/>
                  <a:gd name="T16" fmla="*/ 0 w 169"/>
                  <a:gd name="T17" fmla="*/ 3 h 667"/>
                  <a:gd name="T18" fmla="*/ 11 w 169"/>
                  <a:gd name="T19" fmla="*/ 49 h 667"/>
                  <a:gd name="T20" fmla="*/ 25 w 169"/>
                  <a:gd name="T21" fmla="*/ 109 h 667"/>
                  <a:gd name="T22" fmla="*/ 39 w 169"/>
                  <a:gd name="T23" fmla="*/ 217 h 667"/>
                  <a:gd name="T24" fmla="*/ 43 w 169"/>
                  <a:gd name="T25" fmla="*/ 309 h 667"/>
                  <a:gd name="T26" fmla="*/ 54 w 169"/>
                  <a:gd name="T27" fmla="*/ 398 h 667"/>
                  <a:gd name="T28" fmla="*/ 63 w 169"/>
                  <a:gd name="T29" fmla="*/ 484 h 667"/>
                  <a:gd name="T30" fmla="*/ 80 w 169"/>
                  <a:gd name="T31" fmla="*/ 667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667">
                    <a:moveTo>
                      <a:pt x="80" y="667"/>
                    </a:moveTo>
                    <a:lnTo>
                      <a:pt x="137" y="667"/>
                    </a:lnTo>
                    <a:lnTo>
                      <a:pt x="140" y="385"/>
                    </a:lnTo>
                    <a:lnTo>
                      <a:pt x="141" y="301"/>
                    </a:lnTo>
                    <a:lnTo>
                      <a:pt x="146" y="208"/>
                    </a:lnTo>
                    <a:lnTo>
                      <a:pt x="147" y="148"/>
                    </a:lnTo>
                    <a:lnTo>
                      <a:pt x="153" y="94"/>
                    </a:lnTo>
                    <a:lnTo>
                      <a:pt x="169" y="0"/>
                    </a:lnTo>
                    <a:lnTo>
                      <a:pt x="0" y="3"/>
                    </a:lnTo>
                    <a:lnTo>
                      <a:pt x="11" y="49"/>
                    </a:lnTo>
                    <a:lnTo>
                      <a:pt x="25" y="109"/>
                    </a:lnTo>
                    <a:lnTo>
                      <a:pt x="39" y="217"/>
                    </a:lnTo>
                    <a:lnTo>
                      <a:pt x="43" y="309"/>
                    </a:lnTo>
                    <a:lnTo>
                      <a:pt x="54" y="398"/>
                    </a:lnTo>
                    <a:lnTo>
                      <a:pt x="63" y="484"/>
                    </a:lnTo>
                    <a:lnTo>
                      <a:pt x="80" y="667"/>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446563" name="Group 99"/>
              <p:cNvGrpSpPr>
                <a:grpSpLocks/>
              </p:cNvGrpSpPr>
              <p:nvPr/>
            </p:nvGrpSpPr>
            <p:grpSpPr bwMode="auto">
              <a:xfrm>
                <a:off x="387" y="2496"/>
                <a:ext cx="552" cy="536"/>
                <a:chOff x="387" y="2496"/>
                <a:chExt cx="552" cy="536"/>
              </a:xfrm>
            </p:grpSpPr>
            <p:grpSp>
              <p:nvGrpSpPr>
                <p:cNvPr id="446564" name="Group 100"/>
                <p:cNvGrpSpPr>
                  <a:grpSpLocks/>
                </p:cNvGrpSpPr>
                <p:nvPr/>
              </p:nvGrpSpPr>
              <p:grpSpPr bwMode="auto">
                <a:xfrm>
                  <a:off x="454" y="2496"/>
                  <a:ext cx="431" cy="412"/>
                  <a:chOff x="454" y="2496"/>
                  <a:chExt cx="431" cy="412"/>
                </a:xfrm>
              </p:grpSpPr>
              <p:sp>
                <p:nvSpPr>
                  <p:cNvPr id="446565" name="Freeform 101"/>
                  <p:cNvSpPr>
                    <a:spLocks/>
                  </p:cNvSpPr>
                  <p:nvPr/>
                </p:nvSpPr>
                <p:spPr bwMode="auto">
                  <a:xfrm>
                    <a:off x="454" y="2496"/>
                    <a:ext cx="211" cy="176"/>
                  </a:xfrm>
                  <a:custGeom>
                    <a:avLst/>
                    <a:gdLst>
                      <a:gd name="T0" fmla="*/ 823 w 845"/>
                      <a:gd name="T1" fmla="*/ 439 h 703"/>
                      <a:gd name="T2" fmla="*/ 838 w 845"/>
                      <a:gd name="T3" fmla="*/ 409 h 703"/>
                      <a:gd name="T4" fmla="*/ 807 w 845"/>
                      <a:gd name="T5" fmla="*/ 329 h 703"/>
                      <a:gd name="T6" fmla="*/ 769 w 845"/>
                      <a:gd name="T7" fmla="*/ 258 h 703"/>
                      <a:gd name="T8" fmla="*/ 734 w 845"/>
                      <a:gd name="T9" fmla="*/ 208 h 703"/>
                      <a:gd name="T10" fmla="*/ 707 w 845"/>
                      <a:gd name="T11" fmla="*/ 172 h 703"/>
                      <a:gd name="T12" fmla="*/ 671 w 845"/>
                      <a:gd name="T13" fmla="*/ 131 h 703"/>
                      <a:gd name="T14" fmla="*/ 632 w 845"/>
                      <a:gd name="T15" fmla="*/ 96 h 703"/>
                      <a:gd name="T16" fmla="*/ 603 w 845"/>
                      <a:gd name="T17" fmla="*/ 75 h 703"/>
                      <a:gd name="T18" fmla="*/ 563 w 845"/>
                      <a:gd name="T19" fmla="*/ 49 h 703"/>
                      <a:gd name="T20" fmla="*/ 510 w 845"/>
                      <a:gd name="T21" fmla="*/ 25 h 703"/>
                      <a:gd name="T22" fmla="*/ 460 w 845"/>
                      <a:gd name="T23" fmla="*/ 7 h 703"/>
                      <a:gd name="T24" fmla="*/ 409 w 845"/>
                      <a:gd name="T25" fmla="*/ 1 h 703"/>
                      <a:gd name="T26" fmla="*/ 356 w 845"/>
                      <a:gd name="T27" fmla="*/ 0 h 703"/>
                      <a:gd name="T28" fmla="*/ 298 w 845"/>
                      <a:gd name="T29" fmla="*/ 4 h 703"/>
                      <a:gd name="T30" fmla="*/ 244 w 845"/>
                      <a:gd name="T31" fmla="*/ 19 h 703"/>
                      <a:gd name="T32" fmla="*/ 201 w 845"/>
                      <a:gd name="T33" fmla="*/ 47 h 703"/>
                      <a:gd name="T34" fmla="*/ 181 w 845"/>
                      <a:gd name="T35" fmla="*/ 83 h 703"/>
                      <a:gd name="T36" fmla="*/ 181 w 845"/>
                      <a:gd name="T37" fmla="*/ 112 h 703"/>
                      <a:gd name="T38" fmla="*/ 190 w 845"/>
                      <a:gd name="T39" fmla="*/ 135 h 703"/>
                      <a:gd name="T40" fmla="*/ 216 w 845"/>
                      <a:gd name="T41" fmla="*/ 149 h 703"/>
                      <a:gd name="T42" fmla="*/ 250 w 845"/>
                      <a:gd name="T43" fmla="*/ 158 h 703"/>
                      <a:gd name="T44" fmla="*/ 291 w 845"/>
                      <a:gd name="T45" fmla="*/ 162 h 703"/>
                      <a:gd name="T46" fmla="*/ 340 w 845"/>
                      <a:gd name="T47" fmla="*/ 158 h 703"/>
                      <a:gd name="T48" fmla="*/ 370 w 845"/>
                      <a:gd name="T49" fmla="*/ 166 h 703"/>
                      <a:gd name="T50" fmla="*/ 392 w 845"/>
                      <a:gd name="T51" fmla="*/ 180 h 703"/>
                      <a:gd name="T52" fmla="*/ 407 w 845"/>
                      <a:gd name="T53" fmla="*/ 196 h 703"/>
                      <a:gd name="T54" fmla="*/ 417 w 845"/>
                      <a:gd name="T55" fmla="*/ 224 h 703"/>
                      <a:gd name="T56" fmla="*/ 402 w 845"/>
                      <a:gd name="T57" fmla="*/ 241 h 703"/>
                      <a:gd name="T58" fmla="*/ 373 w 845"/>
                      <a:gd name="T59" fmla="*/ 237 h 703"/>
                      <a:gd name="T60" fmla="*/ 346 w 845"/>
                      <a:gd name="T61" fmla="*/ 219 h 703"/>
                      <a:gd name="T62" fmla="*/ 310 w 845"/>
                      <a:gd name="T63" fmla="*/ 199 h 703"/>
                      <a:gd name="T64" fmla="*/ 276 w 845"/>
                      <a:gd name="T65" fmla="*/ 193 h 703"/>
                      <a:gd name="T66" fmla="*/ 235 w 845"/>
                      <a:gd name="T67" fmla="*/ 191 h 703"/>
                      <a:gd name="T68" fmla="*/ 193 w 845"/>
                      <a:gd name="T69" fmla="*/ 197 h 703"/>
                      <a:gd name="T70" fmla="*/ 155 w 845"/>
                      <a:gd name="T71" fmla="*/ 212 h 703"/>
                      <a:gd name="T72" fmla="*/ 121 w 845"/>
                      <a:gd name="T73" fmla="*/ 231 h 703"/>
                      <a:gd name="T74" fmla="*/ 75 w 845"/>
                      <a:gd name="T75" fmla="*/ 267 h 703"/>
                      <a:gd name="T76" fmla="*/ 41 w 845"/>
                      <a:gd name="T77" fmla="*/ 310 h 703"/>
                      <a:gd name="T78" fmla="*/ 15 w 845"/>
                      <a:gd name="T79" fmla="*/ 369 h 703"/>
                      <a:gd name="T80" fmla="*/ 3 w 845"/>
                      <a:gd name="T81" fmla="*/ 429 h 703"/>
                      <a:gd name="T82" fmla="*/ 0 w 845"/>
                      <a:gd name="T83" fmla="*/ 490 h 703"/>
                      <a:gd name="T84" fmla="*/ 9 w 845"/>
                      <a:gd name="T85" fmla="*/ 549 h 703"/>
                      <a:gd name="T86" fmla="*/ 29 w 845"/>
                      <a:gd name="T87" fmla="*/ 601 h 703"/>
                      <a:gd name="T88" fmla="*/ 53 w 845"/>
                      <a:gd name="T89" fmla="*/ 636 h 703"/>
                      <a:gd name="T90" fmla="*/ 89 w 845"/>
                      <a:gd name="T91" fmla="*/ 664 h 703"/>
                      <a:gd name="T92" fmla="*/ 128 w 845"/>
                      <a:gd name="T93" fmla="*/ 685 h 703"/>
                      <a:gd name="T94" fmla="*/ 166 w 845"/>
                      <a:gd name="T95" fmla="*/ 697 h 703"/>
                      <a:gd name="T96" fmla="*/ 209 w 845"/>
                      <a:gd name="T97" fmla="*/ 703 h 703"/>
                      <a:gd name="T98" fmla="*/ 243 w 845"/>
                      <a:gd name="T99" fmla="*/ 700 h 703"/>
                      <a:gd name="T100" fmla="*/ 295 w 845"/>
                      <a:gd name="T101" fmla="*/ 692 h 703"/>
                      <a:gd name="T102" fmla="*/ 328 w 845"/>
                      <a:gd name="T103" fmla="*/ 679 h 703"/>
                      <a:gd name="T104" fmla="*/ 372 w 845"/>
                      <a:gd name="T105" fmla="*/ 655 h 703"/>
                      <a:gd name="T106" fmla="*/ 407 w 845"/>
                      <a:gd name="T107" fmla="*/ 627 h 703"/>
                      <a:gd name="T108" fmla="*/ 456 w 845"/>
                      <a:gd name="T109" fmla="*/ 581 h 703"/>
                      <a:gd name="T110" fmla="*/ 500 w 845"/>
                      <a:gd name="T111" fmla="*/ 541 h 703"/>
                      <a:gd name="T112" fmla="*/ 536 w 845"/>
                      <a:gd name="T113" fmla="*/ 509 h 703"/>
                      <a:gd name="T114" fmla="*/ 568 w 845"/>
                      <a:gd name="T115" fmla="*/ 488 h 703"/>
                      <a:gd name="T116" fmla="*/ 616 w 845"/>
                      <a:gd name="T117" fmla="*/ 470 h 703"/>
                      <a:gd name="T118" fmla="*/ 662 w 845"/>
                      <a:gd name="T119" fmla="*/ 456 h 703"/>
                      <a:gd name="T120" fmla="*/ 716 w 845"/>
                      <a:gd name="T121" fmla="*/ 446 h 703"/>
                      <a:gd name="T122" fmla="*/ 762 w 845"/>
                      <a:gd name="T123" fmla="*/ 439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5" h="703">
                        <a:moveTo>
                          <a:pt x="791" y="439"/>
                        </a:moveTo>
                        <a:lnTo>
                          <a:pt x="823" y="439"/>
                        </a:lnTo>
                        <a:lnTo>
                          <a:pt x="845" y="443"/>
                        </a:lnTo>
                        <a:lnTo>
                          <a:pt x="838" y="409"/>
                        </a:lnTo>
                        <a:lnTo>
                          <a:pt x="826" y="372"/>
                        </a:lnTo>
                        <a:lnTo>
                          <a:pt x="807" y="329"/>
                        </a:lnTo>
                        <a:lnTo>
                          <a:pt x="789" y="293"/>
                        </a:lnTo>
                        <a:lnTo>
                          <a:pt x="769" y="258"/>
                        </a:lnTo>
                        <a:lnTo>
                          <a:pt x="751" y="233"/>
                        </a:lnTo>
                        <a:lnTo>
                          <a:pt x="734" y="208"/>
                        </a:lnTo>
                        <a:lnTo>
                          <a:pt x="720" y="187"/>
                        </a:lnTo>
                        <a:lnTo>
                          <a:pt x="707" y="172"/>
                        </a:lnTo>
                        <a:lnTo>
                          <a:pt x="694" y="156"/>
                        </a:lnTo>
                        <a:lnTo>
                          <a:pt x="671" y="131"/>
                        </a:lnTo>
                        <a:lnTo>
                          <a:pt x="654" y="114"/>
                        </a:lnTo>
                        <a:lnTo>
                          <a:pt x="632" y="96"/>
                        </a:lnTo>
                        <a:lnTo>
                          <a:pt x="618" y="84"/>
                        </a:lnTo>
                        <a:lnTo>
                          <a:pt x="603" y="75"/>
                        </a:lnTo>
                        <a:lnTo>
                          <a:pt x="580" y="60"/>
                        </a:lnTo>
                        <a:lnTo>
                          <a:pt x="563" y="49"/>
                        </a:lnTo>
                        <a:lnTo>
                          <a:pt x="537" y="35"/>
                        </a:lnTo>
                        <a:lnTo>
                          <a:pt x="510" y="25"/>
                        </a:lnTo>
                        <a:lnTo>
                          <a:pt x="486" y="14"/>
                        </a:lnTo>
                        <a:lnTo>
                          <a:pt x="460" y="7"/>
                        </a:lnTo>
                        <a:lnTo>
                          <a:pt x="438" y="4"/>
                        </a:lnTo>
                        <a:lnTo>
                          <a:pt x="409" y="1"/>
                        </a:lnTo>
                        <a:lnTo>
                          <a:pt x="383" y="1"/>
                        </a:lnTo>
                        <a:lnTo>
                          <a:pt x="356" y="0"/>
                        </a:lnTo>
                        <a:lnTo>
                          <a:pt x="333" y="1"/>
                        </a:lnTo>
                        <a:lnTo>
                          <a:pt x="298" y="4"/>
                        </a:lnTo>
                        <a:lnTo>
                          <a:pt x="268" y="11"/>
                        </a:lnTo>
                        <a:lnTo>
                          <a:pt x="244" y="19"/>
                        </a:lnTo>
                        <a:lnTo>
                          <a:pt x="221" y="32"/>
                        </a:lnTo>
                        <a:lnTo>
                          <a:pt x="201" y="47"/>
                        </a:lnTo>
                        <a:lnTo>
                          <a:pt x="188" y="64"/>
                        </a:lnTo>
                        <a:lnTo>
                          <a:pt x="181" y="83"/>
                        </a:lnTo>
                        <a:lnTo>
                          <a:pt x="180" y="98"/>
                        </a:lnTo>
                        <a:lnTo>
                          <a:pt x="181" y="112"/>
                        </a:lnTo>
                        <a:lnTo>
                          <a:pt x="185" y="125"/>
                        </a:lnTo>
                        <a:lnTo>
                          <a:pt x="190" y="135"/>
                        </a:lnTo>
                        <a:lnTo>
                          <a:pt x="203" y="144"/>
                        </a:lnTo>
                        <a:lnTo>
                          <a:pt x="216" y="149"/>
                        </a:lnTo>
                        <a:lnTo>
                          <a:pt x="233" y="153"/>
                        </a:lnTo>
                        <a:lnTo>
                          <a:pt x="250" y="158"/>
                        </a:lnTo>
                        <a:lnTo>
                          <a:pt x="267" y="159"/>
                        </a:lnTo>
                        <a:lnTo>
                          <a:pt x="291" y="162"/>
                        </a:lnTo>
                        <a:lnTo>
                          <a:pt x="318" y="159"/>
                        </a:lnTo>
                        <a:lnTo>
                          <a:pt x="340" y="158"/>
                        </a:lnTo>
                        <a:lnTo>
                          <a:pt x="356" y="162"/>
                        </a:lnTo>
                        <a:lnTo>
                          <a:pt x="370" y="166"/>
                        </a:lnTo>
                        <a:lnTo>
                          <a:pt x="381" y="173"/>
                        </a:lnTo>
                        <a:lnTo>
                          <a:pt x="392" y="180"/>
                        </a:lnTo>
                        <a:lnTo>
                          <a:pt x="397" y="184"/>
                        </a:lnTo>
                        <a:lnTo>
                          <a:pt x="407" y="196"/>
                        </a:lnTo>
                        <a:lnTo>
                          <a:pt x="413" y="208"/>
                        </a:lnTo>
                        <a:lnTo>
                          <a:pt x="417" y="224"/>
                        </a:lnTo>
                        <a:lnTo>
                          <a:pt x="413" y="237"/>
                        </a:lnTo>
                        <a:lnTo>
                          <a:pt x="402" y="241"/>
                        </a:lnTo>
                        <a:lnTo>
                          <a:pt x="388" y="241"/>
                        </a:lnTo>
                        <a:lnTo>
                          <a:pt x="373" y="237"/>
                        </a:lnTo>
                        <a:lnTo>
                          <a:pt x="357" y="227"/>
                        </a:lnTo>
                        <a:lnTo>
                          <a:pt x="346" y="219"/>
                        </a:lnTo>
                        <a:lnTo>
                          <a:pt x="328" y="206"/>
                        </a:lnTo>
                        <a:lnTo>
                          <a:pt x="310" y="199"/>
                        </a:lnTo>
                        <a:lnTo>
                          <a:pt x="291" y="194"/>
                        </a:lnTo>
                        <a:lnTo>
                          <a:pt x="276" y="193"/>
                        </a:lnTo>
                        <a:lnTo>
                          <a:pt x="256" y="191"/>
                        </a:lnTo>
                        <a:lnTo>
                          <a:pt x="235" y="191"/>
                        </a:lnTo>
                        <a:lnTo>
                          <a:pt x="212" y="192"/>
                        </a:lnTo>
                        <a:lnTo>
                          <a:pt x="193" y="197"/>
                        </a:lnTo>
                        <a:lnTo>
                          <a:pt x="173" y="203"/>
                        </a:lnTo>
                        <a:lnTo>
                          <a:pt x="155" y="212"/>
                        </a:lnTo>
                        <a:lnTo>
                          <a:pt x="138" y="223"/>
                        </a:lnTo>
                        <a:lnTo>
                          <a:pt x="121" y="231"/>
                        </a:lnTo>
                        <a:lnTo>
                          <a:pt x="98" y="246"/>
                        </a:lnTo>
                        <a:lnTo>
                          <a:pt x="75" y="267"/>
                        </a:lnTo>
                        <a:lnTo>
                          <a:pt x="55" y="288"/>
                        </a:lnTo>
                        <a:lnTo>
                          <a:pt x="41" y="310"/>
                        </a:lnTo>
                        <a:lnTo>
                          <a:pt x="28" y="335"/>
                        </a:lnTo>
                        <a:lnTo>
                          <a:pt x="15" y="369"/>
                        </a:lnTo>
                        <a:lnTo>
                          <a:pt x="9" y="397"/>
                        </a:lnTo>
                        <a:lnTo>
                          <a:pt x="3" y="429"/>
                        </a:lnTo>
                        <a:lnTo>
                          <a:pt x="0" y="461"/>
                        </a:lnTo>
                        <a:lnTo>
                          <a:pt x="0" y="490"/>
                        </a:lnTo>
                        <a:lnTo>
                          <a:pt x="3" y="520"/>
                        </a:lnTo>
                        <a:lnTo>
                          <a:pt x="9" y="549"/>
                        </a:lnTo>
                        <a:lnTo>
                          <a:pt x="18" y="580"/>
                        </a:lnTo>
                        <a:lnTo>
                          <a:pt x="29" y="601"/>
                        </a:lnTo>
                        <a:lnTo>
                          <a:pt x="42" y="622"/>
                        </a:lnTo>
                        <a:lnTo>
                          <a:pt x="53" y="636"/>
                        </a:lnTo>
                        <a:lnTo>
                          <a:pt x="72" y="651"/>
                        </a:lnTo>
                        <a:lnTo>
                          <a:pt x="89" y="664"/>
                        </a:lnTo>
                        <a:lnTo>
                          <a:pt x="107" y="675"/>
                        </a:lnTo>
                        <a:lnTo>
                          <a:pt x="128" y="685"/>
                        </a:lnTo>
                        <a:lnTo>
                          <a:pt x="144" y="690"/>
                        </a:lnTo>
                        <a:lnTo>
                          <a:pt x="166" y="697"/>
                        </a:lnTo>
                        <a:lnTo>
                          <a:pt x="189" y="703"/>
                        </a:lnTo>
                        <a:lnTo>
                          <a:pt x="209" y="703"/>
                        </a:lnTo>
                        <a:lnTo>
                          <a:pt x="229" y="703"/>
                        </a:lnTo>
                        <a:lnTo>
                          <a:pt x="243" y="700"/>
                        </a:lnTo>
                        <a:lnTo>
                          <a:pt x="264" y="699"/>
                        </a:lnTo>
                        <a:lnTo>
                          <a:pt x="295" y="692"/>
                        </a:lnTo>
                        <a:lnTo>
                          <a:pt x="312" y="689"/>
                        </a:lnTo>
                        <a:lnTo>
                          <a:pt x="328" y="679"/>
                        </a:lnTo>
                        <a:lnTo>
                          <a:pt x="350" y="669"/>
                        </a:lnTo>
                        <a:lnTo>
                          <a:pt x="372" y="655"/>
                        </a:lnTo>
                        <a:lnTo>
                          <a:pt x="387" y="644"/>
                        </a:lnTo>
                        <a:lnTo>
                          <a:pt x="407" y="627"/>
                        </a:lnTo>
                        <a:lnTo>
                          <a:pt x="431" y="608"/>
                        </a:lnTo>
                        <a:lnTo>
                          <a:pt x="456" y="581"/>
                        </a:lnTo>
                        <a:lnTo>
                          <a:pt x="480" y="560"/>
                        </a:lnTo>
                        <a:lnTo>
                          <a:pt x="500" y="541"/>
                        </a:lnTo>
                        <a:lnTo>
                          <a:pt x="520" y="522"/>
                        </a:lnTo>
                        <a:lnTo>
                          <a:pt x="536" y="509"/>
                        </a:lnTo>
                        <a:lnTo>
                          <a:pt x="550" y="498"/>
                        </a:lnTo>
                        <a:lnTo>
                          <a:pt x="568" y="488"/>
                        </a:lnTo>
                        <a:lnTo>
                          <a:pt x="590" y="478"/>
                        </a:lnTo>
                        <a:lnTo>
                          <a:pt x="616" y="470"/>
                        </a:lnTo>
                        <a:lnTo>
                          <a:pt x="637" y="463"/>
                        </a:lnTo>
                        <a:lnTo>
                          <a:pt x="662" y="456"/>
                        </a:lnTo>
                        <a:lnTo>
                          <a:pt x="694" y="449"/>
                        </a:lnTo>
                        <a:lnTo>
                          <a:pt x="716" y="446"/>
                        </a:lnTo>
                        <a:lnTo>
                          <a:pt x="737" y="443"/>
                        </a:lnTo>
                        <a:lnTo>
                          <a:pt x="762" y="439"/>
                        </a:lnTo>
                        <a:lnTo>
                          <a:pt x="791" y="439"/>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66" name="Freeform 102"/>
                  <p:cNvSpPr>
                    <a:spLocks/>
                  </p:cNvSpPr>
                  <p:nvPr/>
                </p:nvSpPr>
                <p:spPr bwMode="auto">
                  <a:xfrm>
                    <a:off x="640" y="2552"/>
                    <a:ext cx="245" cy="159"/>
                  </a:xfrm>
                  <a:custGeom>
                    <a:avLst/>
                    <a:gdLst>
                      <a:gd name="T0" fmla="*/ 128 w 981"/>
                      <a:gd name="T1" fmla="*/ 233 h 633"/>
                      <a:gd name="T2" fmla="*/ 82 w 981"/>
                      <a:gd name="T3" fmla="*/ 227 h 633"/>
                      <a:gd name="T4" fmla="*/ 0 w 981"/>
                      <a:gd name="T5" fmla="*/ 227 h 633"/>
                      <a:gd name="T6" fmla="*/ 61 w 981"/>
                      <a:gd name="T7" fmla="*/ 186 h 633"/>
                      <a:gd name="T8" fmla="*/ 126 w 981"/>
                      <a:gd name="T9" fmla="*/ 143 h 633"/>
                      <a:gd name="T10" fmla="*/ 204 w 981"/>
                      <a:gd name="T11" fmla="*/ 101 h 633"/>
                      <a:gd name="T12" fmla="*/ 279 w 981"/>
                      <a:gd name="T13" fmla="*/ 69 h 633"/>
                      <a:gd name="T14" fmla="*/ 367 w 981"/>
                      <a:gd name="T15" fmla="*/ 39 h 633"/>
                      <a:gd name="T16" fmla="*/ 460 w 981"/>
                      <a:gd name="T17" fmla="*/ 17 h 633"/>
                      <a:gd name="T18" fmla="*/ 557 w 981"/>
                      <a:gd name="T19" fmla="*/ 0 h 633"/>
                      <a:gd name="T20" fmla="*/ 639 w 981"/>
                      <a:gd name="T21" fmla="*/ 3 h 633"/>
                      <a:gd name="T22" fmla="*/ 720 w 981"/>
                      <a:gd name="T23" fmla="*/ 24 h 633"/>
                      <a:gd name="T24" fmla="*/ 803 w 981"/>
                      <a:gd name="T25" fmla="*/ 65 h 633"/>
                      <a:gd name="T26" fmla="*/ 887 w 981"/>
                      <a:gd name="T27" fmla="*/ 150 h 633"/>
                      <a:gd name="T28" fmla="*/ 937 w 981"/>
                      <a:gd name="T29" fmla="*/ 242 h 633"/>
                      <a:gd name="T30" fmla="*/ 976 w 981"/>
                      <a:gd name="T31" fmla="*/ 344 h 633"/>
                      <a:gd name="T32" fmla="*/ 981 w 981"/>
                      <a:gd name="T33" fmla="*/ 440 h 633"/>
                      <a:gd name="T34" fmla="*/ 959 w 981"/>
                      <a:gd name="T35" fmla="*/ 522 h 633"/>
                      <a:gd name="T36" fmla="*/ 927 w 981"/>
                      <a:gd name="T37" fmla="*/ 569 h 633"/>
                      <a:gd name="T38" fmla="*/ 868 w 981"/>
                      <a:gd name="T39" fmla="*/ 607 h 633"/>
                      <a:gd name="T40" fmla="*/ 803 w 981"/>
                      <a:gd name="T41" fmla="*/ 625 h 633"/>
                      <a:gd name="T42" fmla="*/ 728 w 981"/>
                      <a:gd name="T43" fmla="*/ 633 h 633"/>
                      <a:gd name="T44" fmla="*/ 663 w 981"/>
                      <a:gd name="T45" fmla="*/ 626 h 633"/>
                      <a:gd name="T46" fmla="*/ 581 w 981"/>
                      <a:gd name="T47" fmla="*/ 612 h 633"/>
                      <a:gd name="T48" fmla="*/ 513 w 981"/>
                      <a:gd name="T49" fmla="*/ 574 h 633"/>
                      <a:gd name="T50" fmla="*/ 463 w 981"/>
                      <a:gd name="T51" fmla="*/ 525 h 633"/>
                      <a:gd name="T52" fmla="*/ 413 w 981"/>
                      <a:gd name="T53" fmla="*/ 457 h 633"/>
                      <a:gd name="T54" fmla="*/ 371 w 981"/>
                      <a:gd name="T55" fmla="*/ 379 h 633"/>
                      <a:gd name="T56" fmla="*/ 332 w 981"/>
                      <a:gd name="T57" fmla="*/ 316 h 633"/>
                      <a:gd name="T58" fmla="*/ 270 w 981"/>
                      <a:gd name="T59" fmla="*/ 272 h 633"/>
                      <a:gd name="T60" fmla="*/ 195 w 981"/>
                      <a:gd name="T61" fmla="*/ 245 h 633"/>
                      <a:gd name="T62" fmla="*/ 147 w 981"/>
                      <a:gd name="T63" fmla="*/ 239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1" h="633">
                        <a:moveTo>
                          <a:pt x="147" y="239"/>
                        </a:moveTo>
                        <a:lnTo>
                          <a:pt x="128" y="233"/>
                        </a:lnTo>
                        <a:lnTo>
                          <a:pt x="114" y="233"/>
                        </a:lnTo>
                        <a:lnTo>
                          <a:pt x="82" y="227"/>
                        </a:lnTo>
                        <a:lnTo>
                          <a:pt x="51" y="224"/>
                        </a:lnTo>
                        <a:lnTo>
                          <a:pt x="0" y="227"/>
                        </a:lnTo>
                        <a:lnTo>
                          <a:pt x="26" y="207"/>
                        </a:lnTo>
                        <a:lnTo>
                          <a:pt x="61" y="186"/>
                        </a:lnTo>
                        <a:lnTo>
                          <a:pt x="99" y="164"/>
                        </a:lnTo>
                        <a:lnTo>
                          <a:pt x="126" y="143"/>
                        </a:lnTo>
                        <a:lnTo>
                          <a:pt x="167" y="118"/>
                        </a:lnTo>
                        <a:lnTo>
                          <a:pt x="204" y="101"/>
                        </a:lnTo>
                        <a:lnTo>
                          <a:pt x="237" y="88"/>
                        </a:lnTo>
                        <a:lnTo>
                          <a:pt x="279" y="69"/>
                        </a:lnTo>
                        <a:lnTo>
                          <a:pt x="318" y="55"/>
                        </a:lnTo>
                        <a:lnTo>
                          <a:pt x="367" y="39"/>
                        </a:lnTo>
                        <a:lnTo>
                          <a:pt x="407" y="28"/>
                        </a:lnTo>
                        <a:lnTo>
                          <a:pt x="460" y="17"/>
                        </a:lnTo>
                        <a:lnTo>
                          <a:pt x="506" y="7"/>
                        </a:lnTo>
                        <a:lnTo>
                          <a:pt x="557" y="0"/>
                        </a:lnTo>
                        <a:lnTo>
                          <a:pt x="604" y="0"/>
                        </a:lnTo>
                        <a:lnTo>
                          <a:pt x="639" y="3"/>
                        </a:lnTo>
                        <a:lnTo>
                          <a:pt x="676" y="10"/>
                        </a:lnTo>
                        <a:lnTo>
                          <a:pt x="720" y="24"/>
                        </a:lnTo>
                        <a:lnTo>
                          <a:pt x="759" y="42"/>
                        </a:lnTo>
                        <a:lnTo>
                          <a:pt x="803" y="65"/>
                        </a:lnTo>
                        <a:lnTo>
                          <a:pt x="844" y="105"/>
                        </a:lnTo>
                        <a:lnTo>
                          <a:pt x="887" y="150"/>
                        </a:lnTo>
                        <a:lnTo>
                          <a:pt x="916" y="200"/>
                        </a:lnTo>
                        <a:lnTo>
                          <a:pt x="937" y="242"/>
                        </a:lnTo>
                        <a:lnTo>
                          <a:pt x="959" y="293"/>
                        </a:lnTo>
                        <a:lnTo>
                          <a:pt x="976" y="344"/>
                        </a:lnTo>
                        <a:lnTo>
                          <a:pt x="981" y="395"/>
                        </a:lnTo>
                        <a:lnTo>
                          <a:pt x="981" y="440"/>
                        </a:lnTo>
                        <a:lnTo>
                          <a:pt x="973" y="486"/>
                        </a:lnTo>
                        <a:lnTo>
                          <a:pt x="959" y="522"/>
                        </a:lnTo>
                        <a:lnTo>
                          <a:pt x="946" y="547"/>
                        </a:lnTo>
                        <a:lnTo>
                          <a:pt x="927" y="569"/>
                        </a:lnTo>
                        <a:lnTo>
                          <a:pt x="902" y="589"/>
                        </a:lnTo>
                        <a:lnTo>
                          <a:pt x="868" y="607"/>
                        </a:lnTo>
                        <a:lnTo>
                          <a:pt x="827" y="618"/>
                        </a:lnTo>
                        <a:lnTo>
                          <a:pt x="803" y="625"/>
                        </a:lnTo>
                        <a:lnTo>
                          <a:pt x="765" y="631"/>
                        </a:lnTo>
                        <a:lnTo>
                          <a:pt x="728" y="633"/>
                        </a:lnTo>
                        <a:lnTo>
                          <a:pt x="695" y="630"/>
                        </a:lnTo>
                        <a:lnTo>
                          <a:pt x="663" y="626"/>
                        </a:lnTo>
                        <a:lnTo>
                          <a:pt x="622" y="619"/>
                        </a:lnTo>
                        <a:lnTo>
                          <a:pt x="581" y="612"/>
                        </a:lnTo>
                        <a:lnTo>
                          <a:pt x="551" y="598"/>
                        </a:lnTo>
                        <a:lnTo>
                          <a:pt x="513" y="574"/>
                        </a:lnTo>
                        <a:lnTo>
                          <a:pt x="491" y="556"/>
                        </a:lnTo>
                        <a:lnTo>
                          <a:pt x="463" y="525"/>
                        </a:lnTo>
                        <a:lnTo>
                          <a:pt x="435" y="489"/>
                        </a:lnTo>
                        <a:lnTo>
                          <a:pt x="413" y="457"/>
                        </a:lnTo>
                        <a:lnTo>
                          <a:pt x="389" y="418"/>
                        </a:lnTo>
                        <a:lnTo>
                          <a:pt x="371" y="379"/>
                        </a:lnTo>
                        <a:lnTo>
                          <a:pt x="352" y="348"/>
                        </a:lnTo>
                        <a:lnTo>
                          <a:pt x="332" y="316"/>
                        </a:lnTo>
                        <a:lnTo>
                          <a:pt x="304" y="292"/>
                        </a:lnTo>
                        <a:lnTo>
                          <a:pt x="270" y="272"/>
                        </a:lnTo>
                        <a:lnTo>
                          <a:pt x="237" y="256"/>
                        </a:lnTo>
                        <a:lnTo>
                          <a:pt x="195" y="245"/>
                        </a:lnTo>
                        <a:lnTo>
                          <a:pt x="168" y="242"/>
                        </a:lnTo>
                        <a:lnTo>
                          <a:pt x="147" y="239"/>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67" name="Freeform 103"/>
                  <p:cNvSpPr>
                    <a:spLocks/>
                  </p:cNvSpPr>
                  <p:nvPr/>
                </p:nvSpPr>
                <p:spPr bwMode="auto">
                  <a:xfrm>
                    <a:off x="542" y="2604"/>
                    <a:ext cx="269" cy="304"/>
                  </a:xfrm>
                  <a:custGeom>
                    <a:avLst/>
                    <a:gdLst>
                      <a:gd name="T0" fmla="*/ 297 w 1074"/>
                      <a:gd name="T1" fmla="*/ 62 h 1217"/>
                      <a:gd name="T2" fmla="*/ 244 w 1074"/>
                      <a:gd name="T3" fmla="*/ 124 h 1217"/>
                      <a:gd name="T4" fmla="*/ 206 w 1074"/>
                      <a:gd name="T5" fmla="*/ 217 h 1217"/>
                      <a:gd name="T6" fmla="*/ 179 w 1074"/>
                      <a:gd name="T7" fmla="*/ 330 h 1217"/>
                      <a:gd name="T8" fmla="*/ 174 w 1074"/>
                      <a:gd name="T9" fmla="*/ 423 h 1217"/>
                      <a:gd name="T10" fmla="*/ 158 w 1074"/>
                      <a:gd name="T11" fmla="*/ 484 h 1217"/>
                      <a:gd name="T12" fmla="*/ 127 w 1074"/>
                      <a:gd name="T13" fmla="*/ 548 h 1217"/>
                      <a:gd name="T14" fmla="*/ 71 w 1074"/>
                      <a:gd name="T15" fmla="*/ 633 h 1217"/>
                      <a:gd name="T16" fmla="*/ 27 w 1074"/>
                      <a:gd name="T17" fmla="*/ 699 h 1217"/>
                      <a:gd name="T18" fmla="*/ 5 w 1074"/>
                      <a:gd name="T19" fmla="*/ 771 h 1217"/>
                      <a:gd name="T20" fmla="*/ 3 w 1074"/>
                      <a:gd name="T21" fmla="*/ 855 h 1217"/>
                      <a:gd name="T22" fmla="*/ 21 w 1074"/>
                      <a:gd name="T23" fmla="*/ 936 h 1217"/>
                      <a:gd name="T24" fmla="*/ 51 w 1074"/>
                      <a:gd name="T25" fmla="*/ 975 h 1217"/>
                      <a:gd name="T26" fmla="*/ 109 w 1074"/>
                      <a:gd name="T27" fmla="*/ 995 h 1217"/>
                      <a:gd name="T28" fmla="*/ 160 w 1074"/>
                      <a:gd name="T29" fmla="*/ 985 h 1217"/>
                      <a:gd name="T30" fmla="*/ 202 w 1074"/>
                      <a:gd name="T31" fmla="*/ 949 h 1217"/>
                      <a:gd name="T32" fmla="*/ 220 w 1074"/>
                      <a:gd name="T33" fmla="*/ 895 h 1217"/>
                      <a:gd name="T34" fmla="*/ 231 w 1074"/>
                      <a:gd name="T35" fmla="*/ 833 h 1217"/>
                      <a:gd name="T36" fmla="*/ 252 w 1074"/>
                      <a:gd name="T37" fmla="*/ 787 h 1217"/>
                      <a:gd name="T38" fmla="*/ 300 w 1074"/>
                      <a:gd name="T39" fmla="*/ 746 h 1217"/>
                      <a:gd name="T40" fmla="*/ 355 w 1074"/>
                      <a:gd name="T41" fmla="*/ 743 h 1217"/>
                      <a:gd name="T42" fmla="*/ 400 w 1074"/>
                      <a:gd name="T43" fmla="*/ 786 h 1217"/>
                      <a:gd name="T44" fmla="*/ 432 w 1074"/>
                      <a:gd name="T45" fmla="*/ 860 h 1217"/>
                      <a:gd name="T46" fmla="*/ 445 w 1074"/>
                      <a:gd name="T47" fmla="*/ 916 h 1217"/>
                      <a:gd name="T48" fmla="*/ 450 w 1074"/>
                      <a:gd name="T49" fmla="*/ 997 h 1217"/>
                      <a:gd name="T50" fmla="*/ 468 w 1074"/>
                      <a:gd name="T51" fmla="*/ 1062 h 1217"/>
                      <a:gd name="T52" fmla="*/ 500 w 1074"/>
                      <a:gd name="T53" fmla="*/ 1127 h 1217"/>
                      <a:gd name="T54" fmla="*/ 541 w 1074"/>
                      <a:gd name="T55" fmla="*/ 1173 h 1217"/>
                      <a:gd name="T56" fmla="*/ 591 w 1074"/>
                      <a:gd name="T57" fmla="*/ 1205 h 1217"/>
                      <a:gd name="T58" fmla="*/ 625 w 1074"/>
                      <a:gd name="T59" fmla="*/ 1216 h 1217"/>
                      <a:gd name="T60" fmla="*/ 657 w 1074"/>
                      <a:gd name="T61" fmla="*/ 1216 h 1217"/>
                      <a:gd name="T62" fmla="*/ 689 w 1074"/>
                      <a:gd name="T63" fmla="*/ 1203 h 1217"/>
                      <a:gd name="T64" fmla="*/ 721 w 1074"/>
                      <a:gd name="T65" fmla="*/ 1168 h 1217"/>
                      <a:gd name="T66" fmla="*/ 735 w 1074"/>
                      <a:gd name="T67" fmla="*/ 1132 h 1217"/>
                      <a:gd name="T68" fmla="*/ 745 w 1074"/>
                      <a:gd name="T69" fmla="*/ 1091 h 1217"/>
                      <a:gd name="T70" fmla="*/ 753 w 1074"/>
                      <a:gd name="T71" fmla="*/ 1046 h 1217"/>
                      <a:gd name="T72" fmla="*/ 753 w 1074"/>
                      <a:gd name="T73" fmla="*/ 995 h 1217"/>
                      <a:gd name="T74" fmla="*/ 738 w 1074"/>
                      <a:gd name="T75" fmla="*/ 914 h 1217"/>
                      <a:gd name="T76" fmla="*/ 721 w 1074"/>
                      <a:gd name="T77" fmla="*/ 866 h 1217"/>
                      <a:gd name="T78" fmla="*/ 704 w 1074"/>
                      <a:gd name="T79" fmla="*/ 831 h 1217"/>
                      <a:gd name="T80" fmla="*/ 695 w 1074"/>
                      <a:gd name="T81" fmla="*/ 793 h 1217"/>
                      <a:gd name="T82" fmla="*/ 715 w 1074"/>
                      <a:gd name="T83" fmla="*/ 767 h 1217"/>
                      <a:gd name="T84" fmla="*/ 756 w 1074"/>
                      <a:gd name="T85" fmla="*/ 763 h 1217"/>
                      <a:gd name="T86" fmla="*/ 783 w 1074"/>
                      <a:gd name="T87" fmla="*/ 780 h 1217"/>
                      <a:gd name="T88" fmla="*/ 803 w 1074"/>
                      <a:gd name="T89" fmla="*/ 805 h 1217"/>
                      <a:gd name="T90" fmla="*/ 817 w 1074"/>
                      <a:gd name="T91" fmla="*/ 841 h 1217"/>
                      <a:gd name="T92" fmla="*/ 819 w 1074"/>
                      <a:gd name="T93" fmla="*/ 904 h 1217"/>
                      <a:gd name="T94" fmla="*/ 828 w 1074"/>
                      <a:gd name="T95" fmla="*/ 963 h 1217"/>
                      <a:gd name="T96" fmla="*/ 868 w 1074"/>
                      <a:gd name="T97" fmla="*/ 1002 h 1217"/>
                      <a:gd name="T98" fmla="*/ 922 w 1074"/>
                      <a:gd name="T99" fmla="*/ 1019 h 1217"/>
                      <a:gd name="T100" fmla="*/ 1006 w 1074"/>
                      <a:gd name="T101" fmla="*/ 1010 h 1217"/>
                      <a:gd name="T102" fmla="*/ 1065 w 1074"/>
                      <a:gd name="T103" fmla="*/ 927 h 1217"/>
                      <a:gd name="T104" fmla="*/ 1074 w 1074"/>
                      <a:gd name="T105" fmla="*/ 836 h 1217"/>
                      <a:gd name="T106" fmla="*/ 1065 w 1074"/>
                      <a:gd name="T107" fmla="*/ 764 h 1217"/>
                      <a:gd name="T108" fmla="*/ 1042 w 1074"/>
                      <a:gd name="T109" fmla="*/ 650 h 1217"/>
                      <a:gd name="T110" fmla="*/ 986 w 1074"/>
                      <a:gd name="T111" fmla="*/ 483 h 1217"/>
                      <a:gd name="T112" fmla="*/ 878 w 1074"/>
                      <a:gd name="T113" fmla="*/ 301 h 1217"/>
                      <a:gd name="T114" fmla="*/ 726 w 1074"/>
                      <a:gd name="T115" fmla="*/ 150 h 1217"/>
                      <a:gd name="T116" fmla="*/ 553 w 1074"/>
                      <a:gd name="T117" fmla="*/ 25 h 1217"/>
                      <a:gd name="T118" fmla="*/ 430 w 1074"/>
                      <a:gd name="T119" fmla="*/ 1 h 1217"/>
                      <a:gd name="T120" fmla="*/ 343 w 1074"/>
                      <a:gd name="T121" fmla="*/ 29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4" h="1217">
                        <a:moveTo>
                          <a:pt x="343" y="29"/>
                        </a:moveTo>
                        <a:lnTo>
                          <a:pt x="321" y="45"/>
                        </a:lnTo>
                        <a:lnTo>
                          <a:pt x="297" y="62"/>
                        </a:lnTo>
                        <a:lnTo>
                          <a:pt x="279" y="76"/>
                        </a:lnTo>
                        <a:lnTo>
                          <a:pt x="258" y="101"/>
                        </a:lnTo>
                        <a:lnTo>
                          <a:pt x="244" y="124"/>
                        </a:lnTo>
                        <a:lnTo>
                          <a:pt x="230" y="149"/>
                        </a:lnTo>
                        <a:lnTo>
                          <a:pt x="218" y="178"/>
                        </a:lnTo>
                        <a:lnTo>
                          <a:pt x="206" y="217"/>
                        </a:lnTo>
                        <a:lnTo>
                          <a:pt x="194" y="256"/>
                        </a:lnTo>
                        <a:lnTo>
                          <a:pt x="188" y="293"/>
                        </a:lnTo>
                        <a:lnTo>
                          <a:pt x="179" y="330"/>
                        </a:lnTo>
                        <a:lnTo>
                          <a:pt x="177" y="361"/>
                        </a:lnTo>
                        <a:lnTo>
                          <a:pt x="174" y="391"/>
                        </a:lnTo>
                        <a:lnTo>
                          <a:pt x="174" y="423"/>
                        </a:lnTo>
                        <a:lnTo>
                          <a:pt x="170" y="444"/>
                        </a:lnTo>
                        <a:lnTo>
                          <a:pt x="165" y="467"/>
                        </a:lnTo>
                        <a:lnTo>
                          <a:pt x="158" y="484"/>
                        </a:lnTo>
                        <a:lnTo>
                          <a:pt x="149" y="504"/>
                        </a:lnTo>
                        <a:lnTo>
                          <a:pt x="140" y="525"/>
                        </a:lnTo>
                        <a:lnTo>
                          <a:pt x="127" y="548"/>
                        </a:lnTo>
                        <a:lnTo>
                          <a:pt x="106" y="576"/>
                        </a:lnTo>
                        <a:lnTo>
                          <a:pt x="88" y="603"/>
                        </a:lnTo>
                        <a:lnTo>
                          <a:pt x="71" y="633"/>
                        </a:lnTo>
                        <a:lnTo>
                          <a:pt x="55" y="654"/>
                        </a:lnTo>
                        <a:lnTo>
                          <a:pt x="40" y="676"/>
                        </a:lnTo>
                        <a:lnTo>
                          <a:pt x="27" y="699"/>
                        </a:lnTo>
                        <a:lnTo>
                          <a:pt x="17" y="724"/>
                        </a:lnTo>
                        <a:lnTo>
                          <a:pt x="10" y="745"/>
                        </a:lnTo>
                        <a:lnTo>
                          <a:pt x="5" y="771"/>
                        </a:lnTo>
                        <a:lnTo>
                          <a:pt x="0" y="801"/>
                        </a:lnTo>
                        <a:lnTo>
                          <a:pt x="0" y="832"/>
                        </a:lnTo>
                        <a:lnTo>
                          <a:pt x="3" y="855"/>
                        </a:lnTo>
                        <a:lnTo>
                          <a:pt x="10" y="895"/>
                        </a:lnTo>
                        <a:lnTo>
                          <a:pt x="16" y="918"/>
                        </a:lnTo>
                        <a:lnTo>
                          <a:pt x="21" y="936"/>
                        </a:lnTo>
                        <a:lnTo>
                          <a:pt x="32" y="954"/>
                        </a:lnTo>
                        <a:lnTo>
                          <a:pt x="41" y="964"/>
                        </a:lnTo>
                        <a:lnTo>
                          <a:pt x="51" y="975"/>
                        </a:lnTo>
                        <a:lnTo>
                          <a:pt x="66" y="984"/>
                        </a:lnTo>
                        <a:lnTo>
                          <a:pt x="90" y="991"/>
                        </a:lnTo>
                        <a:lnTo>
                          <a:pt x="109" y="995"/>
                        </a:lnTo>
                        <a:lnTo>
                          <a:pt x="128" y="995"/>
                        </a:lnTo>
                        <a:lnTo>
                          <a:pt x="148" y="990"/>
                        </a:lnTo>
                        <a:lnTo>
                          <a:pt x="160" y="985"/>
                        </a:lnTo>
                        <a:lnTo>
                          <a:pt x="177" y="977"/>
                        </a:lnTo>
                        <a:lnTo>
                          <a:pt x="190" y="964"/>
                        </a:lnTo>
                        <a:lnTo>
                          <a:pt x="202" y="949"/>
                        </a:lnTo>
                        <a:lnTo>
                          <a:pt x="211" y="935"/>
                        </a:lnTo>
                        <a:lnTo>
                          <a:pt x="216" y="916"/>
                        </a:lnTo>
                        <a:lnTo>
                          <a:pt x="220" y="895"/>
                        </a:lnTo>
                        <a:lnTo>
                          <a:pt x="223" y="875"/>
                        </a:lnTo>
                        <a:lnTo>
                          <a:pt x="225" y="853"/>
                        </a:lnTo>
                        <a:lnTo>
                          <a:pt x="231" y="833"/>
                        </a:lnTo>
                        <a:lnTo>
                          <a:pt x="236" y="817"/>
                        </a:lnTo>
                        <a:lnTo>
                          <a:pt x="245" y="800"/>
                        </a:lnTo>
                        <a:lnTo>
                          <a:pt x="252" y="787"/>
                        </a:lnTo>
                        <a:lnTo>
                          <a:pt x="265" y="770"/>
                        </a:lnTo>
                        <a:lnTo>
                          <a:pt x="284" y="753"/>
                        </a:lnTo>
                        <a:lnTo>
                          <a:pt x="300" y="746"/>
                        </a:lnTo>
                        <a:lnTo>
                          <a:pt x="319" y="744"/>
                        </a:lnTo>
                        <a:lnTo>
                          <a:pt x="336" y="742"/>
                        </a:lnTo>
                        <a:lnTo>
                          <a:pt x="355" y="743"/>
                        </a:lnTo>
                        <a:lnTo>
                          <a:pt x="373" y="753"/>
                        </a:lnTo>
                        <a:lnTo>
                          <a:pt x="386" y="765"/>
                        </a:lnTo>
                        <a:lnTo>
                          <a:pt x="400" y="786"/>
                        </a:lnTo>
                        <a:lnTo>
                          <a:pt x="409" y="806"/>
                        </a:lnTo>
                        <a:lnTo>
                          <a:pt x="420" y="828"/>
                        </a:lnTo>
                        <a:lnTo>
                          <a:pt x="432" y="860"/>
                        </a:lnTo>
                        <a:lnTo>
                          <a:pt x="437" y="873"/>
                        </a:lnTo>
                        <a:lnTo>
                          <a:pt x="442" y="889"/>
                        </a:lnTo>
                        <a:lnTo>
                          <a:pt x="445" y="916"/>
                        </a:lnTo>
                        <a:lnTo>
                          <a:pt x="447" y="943"/>
                        </a:lnTo>
                        <a:lnTo>
                          <a:pt x="448" y="975"/>
                        </a:lnTo>
                        <a:lnTo>
                          <a:pt x="450" y="997"/>
                        </a:lnTo>
                        <a:lnTo>
                          <a:pt x="455" y="1019"/>
                        </a:lnTo>
                        <a:lnTo>
                          <a:pt x="459" y="1040"/>
                        </a:lnTo>
                        <a:lnTo>
                          <a:pt x="468" y="1062"/>
                        </a:lnTo>
                        <a:lnTo>
                          <a:pt x="480" y="1092"/>
                        </a:lnTo>
                        <a:lnTo>
                          <a:pt x="489" y="1110"/>
                        </a:lnTo>
                        <a:lnTo>
                          <a:pt x="500" y="1127"/>
                        </a:lnTo>
                        <a:lnTo>
                          <a:pt x="517" y="1148"/>
                        </a:lnTo>
                        <a:lnTo>
                          <a:pt x="529" y="1160"/>
                        </a:lnTo>
                        <a:lnTo>
                          <a:pt x="541" y="1173"/>
                        </a:lnTo>
                        <a:lnTo>
                          <a:pt x="560" y="1187"/>
                        </a:lnTo>
                        <a:lnTo>
                          <a:pt x="577" y="1198"/>
                        </a:lnTo>
                        <a:lnTo>
                          <a:pt x="591" y="1205"/>
                        </a:lnTo>
                        <a:lnTo>
                          <a:pt x="601" y="1210"/>
                        </a:lnTo>
                        <a:lnTo>
                          <a:pt x="613" y="1214"/>
                        </a:lnTo>
                        <a:lnTo>
                          <a:pt x="625" y="1216"/>
                        </a:lnTo>
                        <a:lnTo>
                          <a:pt x="635" y="1217"/>
                        </a:lnTo>
                        <a:lnTo>
                          <a:pt x="648" y="1217"/>
                        </a:lnTo>
                        <a:lnTo>
                          <a:pt x="657" y="1216"/>
                        </a:lnTo>
                        <a:lnTo>
                          <a:pt x="669" y="1212"/>
                        </a:lnTo>
                        <a:lnTo>
                          <a:pt x="678" y="1209"/>
                        </a:lnTo>
                        <a:lnTo>
                          <a:pt x="689" y="1203"/>
                        </a:lnTo>
                        <a:lnTo>
                          <a:pt x="702" y="1191"/>
                        </a:lnTo>
                        <a:lnTo>
                          <a:pt x="712" y="1180"/>
                        </a:lnTo>
                        <a:lnTo>
                          <a:pt x="721" y="1168"/>
                        </a:lnTo>
                        <a:lnTo>
                          <a:pt x="726" y="1155"/>
                        </a:lnTo>
                        <a:lnTo>
                          <a:pt x="732" y="1143"/>
                        </a:lnTo>
                        <a:lnTo>
                          <a:pt x="735" y="1132"/>
                        </a:lnTo>
                        <a:lnTo>
                          <a:pt x="738" y="1122"/>
                        </a:lnTo>
                        <a:lnTo>
                          <a:pt x="742" y="1108"/>
                        </a:lnTo>
                        <a:lnTo>
                          <a:pt x="745" y="1091"/>
                        </a:lnTo>
                        <a:lnTo>
                          <a:pt x="749" y="1075"/>
                        </a:lnTo>
                        <a:lnTo>
                          <a:pt x="752" y="1060"/>
                        </a:lnTo>
                        <a:lnTo>
                          <a:pt x="753" y="1046"/>
                        </a:lnTo>
                        <a:lnTo>
                          <a:pt x="753" y="1030"/>
                        </a:lnTo>
                        <a:lnTo>
                          <a:pt x="753" y="1016"/>
                        </a:lnTo>
                        <a:lnTo>
                          <a:pt x="753" y="995"/>
                        </a:lnTo>
                        <a:lnTo>
                          <a:pt x="749" y="964"/>
                        </a:lnTo>
                        <a:lnTo>
                          <a:pt x="744" y="937"/>
                        </a:lnTo>
                        <a:lnTo>
                          <a:pt x="738" y="914"/>
                        </a:lnTo>
                        <a:lnTo>
                          <a:pt x="733" y="897"/>
                        </a:lnTo>
                        <a:lnTo>
                          <a:pt x="729" y="886"/>
                        </a:lnTo>
                        <a:lnTo>
                          <a:pt x="721" y="866"/>
                        </a:lnTo>
                        <a:lnTo>
                          <a:pt x="714" y="849"/>
                        </a:lnTo>
                        <a:lnTo>
                          <a:pt x="709" y="839"/>
                        </a:lnTo>
                        <a:lnTo>
                          <a:pt x="704" y="831"/>
                        </a:lnTo>
                        <a:lnTo>
                          <a:pt x="700" y="822"/>
                        </a:lnTo>
                        <a:lnTo>
                          <a:pt x="695" y="807"/>
                        </a:lnTo>
                        <a:lnTo>
                          <a:pt x="695" y="793"/>
                        </a:lnTo>
                        <a:lnTo>
                          <a:pt x="701" y="783"/>
                        </a:lnTo>
                        <a:lnTo>
                          <a:pt x="707" y="774"/>
                        </a:lnTo>
                        <a:lnTo>
                          <a:pt x="715" y="767"/>
                        </a:lnTo>
                        <a:lnTo>
                          <a:pt x="729" y="760"/>
                        </a:lnTo>
                        <a:lnTo>
                          <a:pt x="742" y="759"/>
                        </a:lnTo>
                        <a:lnTo>
                          <a:pt x="756" y="763"/>
                        </a:lnTo>
                        <a:lnTo>
                          <a:pt x="764" y="766"/>
                        </a:lnTo>
                        <a:lnTo>
                          <a:pt x="776" y="774"/>
                        </a:lnTo>
                        <a:lnTo>
                          <a:pt x="783" y="780"/>
                        </a:lnTo>
                        <a:lnTo>
                          <a:pt x="793" y="788"/>
                        </a:lnTo>
                        <a:lnTo>
                          <a:pt x="799" y="795"/>
                        </a:lnTo>
                        <a:lnTo>
                          <a:pt x="803" y="805"/>
                        </a:lnTo>
                        <a:lnTo>
                          <a:pt x="810" y="818"/>
                        </a:lnTo>
                        <a:lnTo>
                          <a:pt x="813" y="828"/>
                        </a:lnTo>
                        <a:lnTo>
                          <a:pt x="817" y="841"/>
                        </a:lnTo>
                        <a:lnTo>
                          <a:pt x="819" y="863"/>
                        </a:lnTo>
                        <a:lnTo>
                          <a:pt x="818" y="883"/>
                        </a:lnTo>
                        <a:lnTo>
                          <a:pt x="819" y="904"/>
                        </a:lnTo>
                        <a:lnTo>
                          <a:pt x="820" y="923"/>
                        </a:lnTo>
                        <a:lnTo>
                          <a:pt x="821" y="942"/>
                        </a:lnTo>
                        <a:lnTo>
                          <a:pt x="828" y="963"/>
                        </a:lnTo>
                        <a:lnTo>
                          <a:pt x="840" y="980"/>
                        </a:lnTo>
                        <a:lnTo>
                          <a:pt x="856" y="995"/>
                        </a:lnTo>
                        <a:lnTo>
                          <a:pt x="868" y="1002"/>
                        </a:lnTo>
                        <a:lnTo>
                          <a:pt x="883" y="1010"/>
                        </a:lnTo>
                        <a:lnTo>
                          <a:pt x="903" y="1016"/>
                        </a:lnTo>
                        <a:lnTo>
                          <a:pt x="922" y="1019"/>
                        </a:lnTo>
                        <a:lnTo>
                          <a:pt x="950" y="1024"/>
                        </a:lnTo>
                        <a:lnTo>
                          <a:pt x="972" y="1019"/>
                        </a:lnTo>
                        <a:lnTo>
                          <a:pt x="1006" y="1010"/>
                        </a:lnTo>
                        <a:lnTo>
                          <a:pt x="1034" y="988"/>
                        </a:lnTo>
                        <a:lnTo>
                          <a:pt x="1052" y="959"/>
                        </a:lnTo>
                        <a:lnTo>
                          <a:pt x="1065" y="927"/>
                        </a:lnTo>
                        <a:lnTo>
                          <a:pt x="1071" y="897"/>
                        </a:lnTo>
                        <a:lnTo>
                          <a:pt x="1074" y="866"/>
                        </a:lnTo>
                        <a:lnTo>
                          <a:pt x="1074" y="836"/>
                        </a:lnTo>
                        <a:lnTo>
                          <a:pt x="1072" y="814"/>
                        </a:lnTo>
                        <a:lnTo>
                          <a:pt x="1070" y="791"/>
                        </a:lnTo>
                        <a:lnTo>
                          <a:pt x="1065" y="764"/>
                        </a:lnTo>
                        <a:lnTo>
                          <a:pt x="1059" y="723"/>
                        </a:lnTo>
                        <a:lnTo>
                          <a:pt x="1051" y="691"/>
                        </a:lnTo>
                        <a:lnTo>
                          <a:pt x="1042" y="650"/>
                        </a:lnTo>
                        <a:lnTo>
                          <a:pt x="1033" y="619"/>
                        </a:lnTo>
                        <a:lnTo>
                          <a:pt x="1011" y="546"/>
                        </a:lnTo>
                        <a:lnTo>
                          <a:pt x="986" y="483"/>
                        </a:lnTo>
                        <a:lnTo>
                          <a:pt x="952" y="416"/>
                        </a:lnTo>
                        <a:lnTo>
                          <a:pt x="915" y="354"/>
                        </a:lnTo>
                        <a:lnTo>
                          <a:pt x="878" y="301"/>
                        </a:lnTo>
                        <a:lnTo>
                          <a:pt x="837" y="254"/>
                        </a:lnTo>
                        <a:lnTo>
                          <a:pt x="799" y="218"/>
                        </a:lnTo>
                        <a:lnTo>
                          <a:pt x="726" y="150"/>
                        </a:lnTo>
                        <a:lnTo>
                          <a:pt x="667" y="103"/>
                        </a:lnTo>
                        <a:lnTo>
                          <a:pt x="619" y="67"/>
                        </a:lnTo>
                        <a:lnTo>
                          <a:pt x="553" y="25"/>
                        </a:lnTo>
                        <a:lnTo>
                          <a:pt x="510" y="10"/>
                        </a:lnTo>
                        <a:lnTo>
                          <a:pt x="456" y="0"/>
                        </a:lnTo>
                        <a:lnTo>
                          <a:pt x="430" y="1"/>
                        </a:lnTo>
                        <a:lnTo>
                          <a:pt x="402" y="4"/>
                        </a:lnTo>
                        <a:lnTo>
                          <a:pt x="369" y="15"/>
                        </a:lnTo>
                        <a:lnTo>
                          <a:pt x="343" y="29"/>
                        </a:lnTo>
                        <a:close/>
                      </a:path>
                    </a:pathLst>
                  </a:custGeom>
                  <a:solidFill>
                    <a:srgbClr val="2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68" name="Freeform 104"/>
                  <p:cNvSpPr>
                    <a:spLocks/>
                  </p:cNvSpPr>
                  <p:nvPr/>
                </p:nvSpPr>
                <p:spPr bwMode="auto">
                  <a:xfrm>
                    <a:off x="648" y="2584"/>
                    <a:ext cx="218" cy="241"/>
                  </a:xfrm>
                  <a:custGeom>
                    <a:avLst/>
                    <a:gdLst>
                      <a:gd name="T0" fmla="*/ 67 w 872"/>
                      <a:gd name="T1" fmla="*/ 46 h 965"/>
                      <a:gd name="T2" fmla="*/ 180 w 872"/>
                      <a:gd name="T3" fmla="*/ 7 h 965"/>
                      <a:gd name="T4" fmla="*/ 293 w 872"/>
                      <a:gd name="T5" fmla="*/ 2 h 965"/>
                      <a:gd name="T6" fmla="*/ 372 w 872"/>
                      <a:gd name="T7" fmla="*/ 12 h 965"/>
                      <a:gd name="T8" fmla="*/ 464 w 872"/>
                      <a:gd name="T9" fmla="*/ 37 h 965"/>
                      <a:gd name="T10" fmla="*/ 543 w 872"/>
                      <a:gd name="T11" fmla="*/ 71 h 965"/>
                      <a:gd name="T12" fmla="*/ 627 w 872"/>
                      <a:gd name="T13" fmla="*/ 125 h 965"/>
                      <a:gd name="T14" fmla="*/ 690 w 872"/>
                      <a:gd name="T15" fmla="*/ 174 h 965"/>
                      <a:gd name="T16" fmla="*/ 756 w 872"/>
                      <a:gd name="T17" fmla="*/ 237 h 965"/>
                      <a:gd name="T18" fmla="*/ 814 w 872"/>
                      <a:gd name="T19" fmla="*/ 315 h 965"/>
                      <a:gd name="T20" fmla="*/ 855 w 872"/>
                      <a:gd name="T21" fmla="*/ 392 h 965"/>
                      <a:gd name="T22" fmla="*/ 868 w 872"/>
                      <a:gd name="T23" fmla="*/ 472 h 965"/>
                      <a:gd name="T24" fmla="*/ 872 w 872"/>
                      <a:gd name="T25" fmla="*/ 531 h 965"/>
                      <a:gd name="T26" fmla="*/ 853 w 872"/>
                      <a:gd name="T27" fmla="*/ 585 h 965"/>
                      <a:gd name="T28" fmla="*/ 803 w 872"/>
                      <a:gd name="T29" fmla="*/ 585 h 965"/>
                      <a:gd name="T30" fmla="*/ 758 w 872"/>
                      <a:gd name="T31" fmla="*/ 552 h 965"/>
                      <a:gd name="T32" fmla="*/ 739 w 872"/>
                      <a:gd name="T33" fmla="*/ 497 h 965"/>
                      <a:gd name="T34" fmla="*/ 728 w 872"/>
                      <a:gd name="T35" fmla="*/ 430 h 965"/>
                      <a:gd name="T36" fmla="*/ 696 w 872"/>
                      <a:gd name="T37" fmla="*/ 390 h 965"/>
                      <a:gd name="T38" fmla="*/ 663 w 872"/>
                      <a:gd name="T39" fmla="*/ 430 h 965"/>
                      <a:gd name="T40" fmla="*/ 662 w 872"/>
                      <a:gd name="T41" fmla="*/ 478 h 965"/>
                      <a:gd name="T42" fmla="*/ 689 w 872"/>
                      <a:gd name="T43" fmla="*/ 533 h 965"/>
                      <a:gd name="T44" fmla="*/ 717 w 872"/>
                      <a:gd name="T45" fmla="*/ 605 h 965"/>
                      <a:gd name="T46" fmla="*/ 739 w 872"/>
                      <a:gd name="T47" fmla="*/ 675 h 965"/>
                      <a:gd name="T48" fmla="*/ 749 w 872"/>
                      <a:gd name="T49" fmla="*/ 758 h 965"/>
                      <a:gd name="T50" fmla="*/ 741 w 872"/>
                      <a:gd name="T51" fmla="*/ 834 h 965"/>
                      <a:gd name="T52" fmla="*/ 715 w 872"/>
                      <a:gd name="T53" fmla="*/ 901 h 965"/>
                      <a:gd name="T54" fmla="*/ 674 w 872"/>
                      <a:gd name="T55" fmla="*/ 941 h 965"/>
                      <a:gd name="T56" fmla="*/ 615 w 872"/>
                      <a:gd name="T57" fmla="*/ 961 h 965"/>
                      <a:gd name="T58" fmla="*/ 549 w 872"/>
                      <a:gd name="T59" fmla="*/ 962 h 965"/>
                      <a:gd name="T60" fmla="*/ 506 w 872"/>
                      <a:gd name="T61" fmla="*/ 929 h 965"/>
                      <a:gd name="T62" fmla="*/ 496 w 872"/>
                      <a:gd name="T63" fmla="*/ 855 h 965"/>
                      <a:gd name="T64" fmla="*/ 505 w 872"/>
                      <a:gd name="T65" fmla="*/ 760 h 965"/>
                      <a:gd name="T66" fmla="*/ 519 w 872"/>
                      <a:gd name="T67" fmla="*/ 705 h 965"/>
                      <a:gd name="T68" fmla="*/ 542 w 872"/>
                      <a:gd name="T69" fmla="*/ 629 h 965"/>
                      <a:gd name="T70" fmla="*/ 533 w 872"/>
                      <a:gd name="T71" fmla="*/ 546 h 965"/>
                      <a:gd name="T72" fmla="*/ 499 w 872"/>
                      <a:gd name="T73" fmla="*/ 517 h 965"/>
                      <a:gd name="T74" fmla="*/ 477 w 872"/>
                      <a:gd name="T75" fmla="*/ 545 h 965"/>
                      <a:gd name="T76" fmla="*/ 485 w 872"/>
                      <a:gd name="T77" fmla="*/ 605 h 965"/>
                      <a:gd name="T78" fmla="*/ 471 w 872"/>
                      <a:gd name="T79" fmla="*/ 668 h 965"/>
                      <a:gd name="T80" fmla="*/ 421 w 872"/>
                      <a:gd name="T81" fmla="*/ 696 h 965"/>
                      <a:gd name="T82" fmla="*/ 364 w 872"/>
                      <a:gd name="T83" fmla="*/ 686 h 965"/>
                      <a:gd name="T84" fmla="*/ 339 w 872"/>
                      <a:gd name="T85" fmla="*/ 602 h 965"/>
                      <a:gd name="T86" fmla="*/ 346 w 872"/>
                      <a:gd name="T87" fmla="*/ 471 h 965"/>
                      <a:gd name="T88" fmla="*/ 304 w 872"/>
                      <a:gd name="T89" fmla="*/ 348 h 965"/>
                      <a:gd name="T90" fmla="*/ 212 w 872"/>
                      <a:gd name="T91" fmla="*/ 218 h 965"/>
                      <a:gd name="T92" fmla="*/ 123 w 872"/>
                      <a:gd name="T93" fmla="*/ 143 h 965"/>
                      <a:gd name="T94" fmla="*/ 0 w 872"/>
                      <a:gd name="T95" fmla="*/ 86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72" h="965">
                        <a:moveTo>
                          <a:pt x="0" y="86"/>
                        </a:moveTo>
                        <a:lnTo>
                          <a:pt x="31" y="71"/>
                        </a:lnTo>
                        <a:lnTo>
                          <a:pt x="67" y="46"/>
                        </a:lnTo>
                        <a:lnTo>
                          <a:pt x="112" y="27"/>
                        </a:lnTo>
                        <a:lnTo>
                          <a:pt x="141" y="17"/>
                        </a:lnTo>
                        <a:lnTo>
                          <a:pt x="180" y="7"/>
                        </a:lnTo>
                        <a:lnTo>
                          <a:pt x="224" y="2"/>
                        </a:lnTo>
                        <a:lnTo>
                          <a:pt x="258" y="0"/>
                        </a:lnTo>
                        <a:lnTo>
                          <a:pt x="293" y="2"/>
                        </a:lnTo>
                        <a:lnTo>
                          <a:pt x="325" y="5"/>
                        </a:lnTo>
                        <a:lnTo>
                          <a:pt x="351" y="9"/>
                        </a:lnTo>
                        <a:lnTo>
                          <a:pt x="372" y="12"/>
                        </a:lnTo>
                        <a:lnTo>
                          <a:pt x="402" y="19"/>
                        </a:lnTo>
                        <a:lnTo>
                          <a:pt x="436" y="28"/>
                        </a:lnTo>
                        <a:lnTo>
                          <a:pt x="464" y="37"/>
                        </a:lnTo>
                        <a:lnTo>
                          <a:pt x="490" y="46"/>
                        </a:lnTo>
                        <a:lnTo>
                          <a:pt x="524" y="61"/>
                        </a:lnTo>
                        <a:lnTo>
                          <a:pt x="543" y="71"/>
                        </a:lnTo>
                        <a:lnTo>
                          <a:pt x="571" y="88"/>
                        </a:lnTo>
                        <a:lnTo>
                          <a:pt x="599" y="106"/>
                        </a:lnTo>
                        <a:lnTo>
                          <a:pt x="627" y="125"/>
                        </a:lnTo>
                        <a:lnTo>
                          <a:pt x="649" y="139"/>
                        </a:lnTo>
                        <a:lnTo>
                          <a:pt x="672" y="156"/>
                        </a:lnTo>
                        <a:lnTo>
                          <a:pt x="690" y="174"/>
                        </a:lnTo>
                        <a:lnTo>
                          <a:pt x="713" y="194"/>
                        </a:lnTo>
                        <a:lnTo>
                          <a:pt x="732" y="215"/>
                        </a:lnTo>
                        <a:lnTo>
                          <a:pt x="756" y="237"/>
                        </a:lnTo>
                        <a:lnTo>
                          <a:pt x="778" y="265"/>
                        </a:lnTo>
                        <a:lnTo>
                          <a:pt x="799" y="290"/>
                        </a:lnTo>
                        <a:lnTo>
                          <a:pt x="814" y="315"/>
                        </a:lnTo>
                        <a:lnTo>
                          <a:pt x="830" y="344"/>
                        </a:lnTo>
                        <a:lnTo>
                          <a:pt x="843" y="367"/>
                        </a:lnTo>
                        <a:lnTo>
                          <a:pt x="855" y="392"/>
                        </a:lnTo>
                        <a:lnTo>
                          <a:pt x="862" y="421"/>
                        </a:lnTo>
                        <a:lnTo>
                          <a:pt x="867" y="444"/>
                        </a:lnTo>
                        <a:lnTo>
                          <a:pt x="868" y="472"/>
                        </a:lnTo>
                        <a:lnTo>
                          <a:pt x="871" y="490"/>
                        </a:lnTo>
                        <a:lnTo>
                          <a:pt x="872" y="511"/>
                        </a:lnTo>
                        <a:lnTo>
                          <a:pt x="872" y="531"/>
                        </a:lnTo>
                        <a:lnTo>
                          <a:pt x="868" y="550"/>
                        </a:lnTo>
                        <a:lnTo>
                          <a:pt x="861" y="573"/>
                        </a:lnTo>
                        <a:lnTo>
                          <a:pt x="853" y="585"/>
                        </a:lnTo>
                        <a:lnTo>
                          <a:pt x="838" y="591"/>
                        </a:lnTo>
                        <a:lnTo>
                          <a:pt x="824" y="591"/>
                        </a:lnTo>
                        <a:lnTo>
                          <a:pt x="803" y="585"/>
                        </a:lnTo>
                        <a:lnTo>
                          <a:pt x="784" y="578"/>
                        </a:lnTo>
                        <a:lnTo>
                          <a:pt x="770" y="566"/>
                        </a:lnTo>
                        <a:lnTo>
                          <a:pt x="758" y="552"/>
                        </a:lnTo>
                        <a:lnTo>
                          <a:pt x="749" y="538"/>
                        </a:lnTo>
                        <a:lnTo>
                          <a:pt x="742" y="522"/>
                        </a:lnTo>
                        <a:lnTo>
                          <a:pt x="739" y="497"/>
                        </a:lnTo>
                        <a:lnTo>
                          <a:pt x="736" y="477"/>
                        </a:lnTo>
                        <a:lnTo>
                          <a:pt x="732" y="451"/>
                        </a:lnTo>
                        <a:lnTo>
                          <a:pt x="728" y="430"/>
                        </a:lnTo>
                        <a:lnTo>
                          <a:pt x="718" y="409"/>
                        </a:lnTo>
                        <a:lnTo>
                          <a:pt x="708" y="395"/>
                        </a:lnTo>
                        <a:lnTo>
                          <a:pt x="696" y="390"/>
                        </a:lnTo>
                        <a:lnTo>
                          <a:pt x="679" y="396"/>
                        </a:lnTo>
                        <a:lnTo>
                          <a:pt x="670" y="408"/>
                        </a:lnTo>
                        <a:lnTo>
                          <a:pt x="663" y="430"/>
                        </a:lnTo>
                        <a:lnTo>
                          <a:pt x="660" y="451"/>
                        </a:lnTo>
                        <a:lnTo>
                          <a:pt x="660" y="463"/>
                        </a:lnTo>
                        <a:lnTo>
                          <a:pt x="662" y="478"/>
                        </a:lnTo>
                        <a:lnTo>
                          <a:pt x="669" y="495"/>
                        </a:lnTo>
                        <a:lnTo>
                          <a:pt x="677" y="515"/>
                        </a:lnTo>
                        <a:lnTo>
                          <a:pt x="689" y="533"/>
                        </a:lnTo>
                        <a:lnTo>
                          <a:pt x="696" y="556"/>
                        </a:lnTo>
                        <a:lnTo>
                          <a:pt x="707" y="579"/>
                        </a:lnTo>
                        <a:lnTo>
                          <a:pt x="717" y="605"/>
                        </a:lnTo>
                        <a:lnTo>
                          <a:pt x="724" y="626"/>
                        </a:lnTo>
                        <a:lnTo>
                          <a:pt x="732" y="654"/>
                        </a:lnTo>
                        <a:lnTo>
                          <a:pt x="739" y="675"/>
                        </a:lnTo>
                        <a:lnTo>
                          <a:pt x="743" y="703"/>
                        </a:lnTo>
                        <a:lnTo>
                          <a:pt x="747" y="734"/>
                        </a:lnTo>
                        <a:lnTo>
                          <a:pt x="749" y="758"/>
                        </a:lnTo>
                        <a:lnTo>
                          <a:pt x="750" y="782"/>
                        </a:lnTo>
                        <a:lnTo>
                          <a:pt x="747" y="807"/>
                        </a:lnTo>
                        <a:lnTo>
                          <a:pt x="741" y="834"/>
                        </a:lnTo>
                        <a:lnTo>
                          <a:pt x="734" y="859"/>
                        </a:lnTo>
                        <a:lnTo>
                          <a:pt x="727" y="880"/>
                        </a:lnTo>
                        <a:lnTo>
                          <a:pt x="715" y="901"/>
                        </a:lnTo>
                        <a:lnTo>
                          <a:pt x="702" y="916"/>
                        </a:lnTo>
                        <a:lnTo>
                          <a:pt x="689" y="930"/>
                        </a:lnTo>
                        <a:lnTo>
                          <a:pt x="674" y="941"/>
                        </a:lnTo>
                        <a:lnTo>
                          <a:pt x="660" y="948"/>
                        </a:lnTo>
                        <a:lnTo>
                          <a:pt x="638" y="955"/>
                        </a:lnTo>
                        <a:lnTo>
                          <a:pt x="615" y="961"/>
                        </a:lnTo>
                        <a:lnTo>
                          <a:pt x="590" y="965"/>
                        </a:lnTo>
                        <a:lnTo>
                          <a:pt x="571" y="964"/>
                        </a:lnTo>
                        <a:lnTo>
                          <a:pt x="549" y="962"/>
                        </a:lnTo>
                        <a:lnTo>
                          <a:pt x="531" y="954"/>
                        </a:lnTo>
                        <a:lnTo>
                          <a:pt x="518" y="944"/>
                        </a:lnTo>
                        <a:lnTo>
                          <a:pt x="506" y="929"/>
                        </a:lnTo>
                        <a:lnTo>
                          <a:pt x="499" y="908"/>
                        </a:lnTo>
                        <a:lnTo>
                          <a:pt x="499" y="883"/>
                        </a:lnTo>
                        <a:lnTo>
                          <a:pt x="496" y="855"/>
                        </a:lnTo>
                        <a:lnTo>
                          <a:pt x="496" y="828"/>
                        </a:lnTo>
                        <a:lnTo>
                          <a:pt x="499" y="796"/>
                        </a:lnTo>
                        <a:lnTo>
                          <a:pt x="505" y="760"/>
                        </a:lnTo>
                        <a:lnTo>
                          <a:pt x="511" y="730"/>
                        </a:lnTo>
                        <a:lnTo>
                          <a:pt x="524" y="694"/>
                        </a:lnTo>
                        <a:lnTo>
                          <a:pt x="519" y="705"/>
                        </a:lnTo>
                        <a:lnTo>
                          <a:pt x="533" y="673"/>
                        </a:lnTo>
                        <a:lnTo>
                          <a:pt x="539" y="650"/>
                        </a:lnTo>
                        <a:lnTo>
                          <a:pt x="542" y="629"/>
                        </a:lnTo>
                        <a:lnTo>
                          <a:pt x="544" y="597"/>
                        </a:lnTo>
                        <a:lnTo>
                          <a:pt x="542" y="567"/>
                        </a:lnTo>
                        <a:lnTo>
                          <a:pt x="533" y="546"/>
                        </a:lnTo>
                        <a:lnTo>
                          <a:pt x="519" y="527"/>
                        </a:lnTo>
                        <a:lnTo>
                          <a:pt x="509" y="517"/>
                        </a:lnTo>
                        <a:lnTo>
                          <a:pt x="499" y="517"/>
                        </a:lnTo>
                        <a:lnTo>
                          <a:pt x="487" y="525"/>
                        </a:lnTo>
                        <a:lnTo>
                          <a:pt x="482" y="533"/>
                        </a:lnTo>
                        <a:lnTo>
                          <a:pt x="477" y="545"/>
                        </a:lnTo>
                        <a:lnTo>
                          <a:pt x="477" y="560"/>
                        </a:lnTo>
                        <a:lnTo>
                          <a:pt x="477" y="581"/>
                        </a:lnTo>
                        <a:lnTo>
                          <a:pt x="485" y="605"/>
                        </a:lnTo>
                        <a:lnTo>
                          <a:pt x="485" y="627"/>
                        </a:lnTo>
                        <a:lnTo>
                          <a:pt x="479" y="648"/>
                        </a:lnTo>
                        <a:lnTo>
                          <a:pt x="471" y="668"/>
                        </a:lnTo>
                        <a:lnTo>
                          <a:pt x="456" y="682"/>
                        </a:lnTo>
                        <a:lnTo>
                          <a:pt x="437" y="690"/>
                        </a:lnTo>
                        <a:lnTo>
                          <a:pt x="421" y="696"/>
                        </a:lnTo>
                        <a:lnTo>
                          <a:pt x="396" y="700"/>
                        </a:lnTo>
                        <a:lnTo>
                          <a:pt x="376" y="694"/>
                        </a:lnTo>
                        <a:lnTo>
                          <a:pt x="364" y="686"/>
                        </a:lnTo>
                        <a:lnTo>
                          <a:pt x="354" y="668"/>
                        </a:lnTo>
                        <a:lnTo>
                          <a:pt x="344" y="639"/>
                        </a:lnTo>
                        <a:lnTo>
                          <a:pt x="339" y="602"/>
                        </a:lnTo>
                        <a:lnTo>
                          <a:pt x="341" y="559"/>
                        </a:lnTo>
                        <a:lnTo>
                          <a:pt x="349" y="518"/>
                        </a:lnTo>
                        <a:lnTo>
                          <a:pt x="346" y="471"/>
                        </a:lnTo>
                        <a:lnTo>
                          <a:pt x="333" y="427"/>
                        </a:lnTo>
                        <a:lnTo>
                          <a:pt x="323" y="388"/>
                        </a:lnTo>
                        <a:lnTo>
                          <a:pt x="304" y="348"/>
                        </a:lnTo>
                        <a:lnTo>
                          <a:pt x="275" y="291"/>
                        </a:lnTo>
                        <a:lnTo>
                          <a:pt x="245" y="256"/>
                        </a:lnTo>
                        <a:lnTo>
                          <a:pt x="212" y="218"/>
                        </a:lnTo>
                        <a:lnTo>
                          <a:pt x="178" y="184"/>
                        </a:lnTo>
                        <a:lnTo>
                          <a:pt x="148" y="161"/>
                        </a:lnTo>
                        <a:lnTo>
                          <a:pt x="123" y="143"/>
                        </a:lnTo>
                        <a:lnTo>
                          <a:pt x="89" y="122"/>
                        </a:lnTo>
                        <a:lnTo>
                          <a:pt x="50" y="103"/>
                        </a:lnTo>
                        <a:lnTo>
                          <a:pt x="0" y="86"/>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69" name="Freeform 105"/>
                  <p:cNvSpPr>
                    <a:spLocks/>
                  </p:cNvSpPr>
                  <p:nvPr/>
                </p:nvSpPr>
                <p:spPr bwMode="auto">
                  <a:xfrm>
                    <a:off x="484" y="2601"/>
                    <a:ext cx="166" cy="228"/>
                  </a:xfrm>
                  <a:custGeom>
                    <a:avLst/>
                    <a:gdLst>
                      <a:gd name="T0" fmla="*/ 647 w 666"/>
                      <a:gd name="T1" fmla="*/ 41 h 913"/>
                      <a:gd name="T2" fmla="*/ 634 w 666"/>
                      <a:gd name="T3" fmla="*/ 6 h 913"/>
                      <a:gd name="T4" fmla="*/ 552 w 666"/>
                      <a:gd name="T5" fmla="*/ 0 h 913"/>
                      <a:gd name="T6" fmla="*/ 460 w 666"/>
                      <a:gd name="T7" fmla="*/ 15 h 913"/>
                      <a:gd name="T8" fmla="*/ 362 w 666"/>
                      <a:gd name="T9" fmla="*/ 47 h 913"/>
                      <a:gd name="T10" fmla="*/ 268 w 666"/>
                      <a:gd name="T11" fmla="*/ 93 h 913"/>
                      <a:gd name="T12" fmla="*/ 185 w 666"/>
                      <a:gd name="T13" fmla="*/ 161 h 913"/>
                      <a:gd name="T14" fmla="*/ 111 w 666"/>
                      <a:gd name="T15" fmla="*/ 260 h 913"/>
                      <a:gd name="T16" fmla="*/ 91 w 666"/>
                      <a:gd name="T17" fmla="*/ 298 h 913"/>
                      <a:gd name="T18" fmla="*/ 73 w 666"/>
                      <a:gd name="T19" fmla="*/ 338 h 913"/>
                      <a:gd name="T20" fmla="*/ 56 w 666"/>
                      <a:gd name="T21" fmla="*/ 386 h 913"/>
                      <a:gd name="T22" fmla="*/ 41 w 666"/>
                      <a:gd name="T23" fmla="*/ 428 h 913"/>
                      <a:gd name="T24" fmla="*/ 25 w 666"/>
                      <a:gd name="T25" fmla="*/ 476 h 913"/>
                      <a:gd name="T26" fmla="*/ 13 w 666"/>
                      <a:gd name="T27" fmla="*/ 523 h 913"/>
                      <a:gd name="T28" fmla="*/ 4 w 666"/>
                      <a:gd name="T29" fmla="*/ 583 h 913"/>
                      <a:gd name="T30" fmla="*/ 0 w 666"/>
                      <a:gd name="T31" fmla="*/ 639 h 913"/>
                      <a:gd name="T32" fmla="*/ 0 w 666"/>
                      <a:gd name="T33" fmla="*/ 673 h 913"/>
                      <a:gd name="T34" fmla="*/ 5 w 666"/>
                      <a:gd name="T35" fmla="*/ 721 h 913"/>
                      <a:gd name="T36" fmla="*/ 14 w 666"/>
                      <a:gd name="T37" fmla="*/ 762 h 913"/>
                      <a:gd name="T38" fmla="*/ 26 w 666"/>
                      <a:gd name="T39" fmla="*/ 797 h 913"/>
                      <a:gd name="T40" fmla="*/ 47 w 666"/>
                      <a:gd name="T41" fmla="*/ 832 h 913"/>
                      <a:gd name="T42" fmla="*/ 73 w 666"/>
                      <a:gd name="T43" fmla="*/ 864 h 913"/>
                      <a:gd name="T44" fmla="*/ 100 w 666"/>
                      <a:gd name="T45" fmla="*/ 888 h 913"/>
                      <a:gd name="T46" fmla="*/ 138 w 666"/>
                      <a:gd name="T47" fmla="*/ 902 h 913"/>
                      <a:gd name="T48" fmla="*/ 177 w 666"/>
                      <a:gd name="T49" fmla="*/ 910 h 913"/>
                      <a:gd name="T50" fmla="*/ 219 w 666"/>
                      <a:gd name="T51" fmla="*/ 910 h 913"/>
                      <a:gd name="T52" fmla="*/ 257 w 666"/>
                      <a:gd name="T53" fmla="*/ 902 h 913"/>
                      <a:gd name="T54" fmla="*/ 296 w 666"/>
                      <a:gd name="T55" fmla="*/ 884 h 913"/>
                      <a:gd name="T56" fmla="*/ 328 w 666"/>
                      <a:gd name="T57" fmla="*/ 860 h 913"/>
                      <a:gd name="T58" fmla="*/ 360 w 666"/>
                      <a:gd name="T59" fmla="*/ 829 h 913"/>
                      <a:gd name="T60" fmla="*/ 385 w 666"/>
                      <a:gd name="T61" fmla="*/ 784 h 913"/>
                      <a:gd name="T62" fmla="*/ 405 w 666"/>
                      <a:gd name="T63" fmla="*/ 724 h 913"/>
                      <a:gd name="T64" fmla="*/ 412 w 666"/>
                      <a:gd name="T65" fmla="*/ 677 h 913"/>
                      <a:gd name="T66" fmla="*/ 418 w 666"/>
                      <a:gd name="T67" fmla="*/ 627 h 913"/>
                      <a:gd name="T68" fmla="*/ 418 w 666"/>
                      <a:gd name="T69" fmla="*/ 583 h 913"/>
                      <a:gd name="T70" fmla="*/ 415 w 666"/>
                      <a:gd name="T71" fmla="*/ 522 h 913"/>
                      <a:gd name="T72" fmla="*/ 410 w 666"/>
                      <a:gd name="T73" fmla="*/ 458 h 913"/>
                      <a:gd name="T74" fmla="*/ 409 w 666"/>
                      <a:gd name="T75" fmla="*/ 405 h 913"/>
                      <a:gd name="T76" fmla="*/ 421 w 666"/>
                      <a:gd name="T77" fmla="*/ 328 h 913"/>
                      <a:gd name="T78" fmla="*/ 440 w 666"/>
                      <a:gd name="T79" fmla="*/ 270 h 913"/>
                      <a:gd name="T80" fmla="*/ 471 w 666"/>
                      <a:gd name="T81" fmla="*/ 218 h 913"/>
                      <a:gd name="T82" fmla="*/ 504 w 666"/>
                      <a:gd name="T83" fmla="*/ 176 h 913"/>
                      <a:gd name="T84" fmla="*/ 546 w 666"/>
                      <a:gd name="T85" fmla="*/ 134 h 913"/>
                      <a:gd name="T86" fmla="*/ 601 w 666"/>
                      <a:gd name="T87" fmla="*/ 85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6" h="913">
                        <a:moveTo>
                          <a:pt x="625" y="63"/>
                        </a:moveTo>
                        <a:lnTo>
                          <a:pt x="647" y="41"/>
                        </a:lnTo>
                        <a:lnTo>
                          <a:pt x="666" y="16"/>
                        </a:lnTo>
                        <a:lnTo>
                          <a:pt x="634" y="6"/>
                        </a:lnTo>
                        <a:lnTo>
                          <a:pt x="586" y="3"/>
                        </a:lnTo>
                        <a:lnTo>
                          <a:pt x="552" y="0"/>
                        </a:lnTo>
                        <a:lnTo>
                          <a:pt x="511" y="4"/>
                        </a:lnTo>
                        <a:lnTo>
                          <a:pt x="460" y="15"/>
                        </a:lnTo>
                        <a:lnTo>
                          <a:pt x="417" y="25"/>
                        </a:lnTo>
                        <a:lnTo>
                          <a:pt x="362" y="47"/>
                        </a:lnTo>
                        <a:lnTo>
                          <a:pt x="314" y="67"/>
                        </a:lnTo>
                        <a:lnTo>
                          <a:pt x="268" y="93"/>
                        </a:lnTo>
                        <a:lnTo>
                          <a:pt x="228" y="120"/>
                        </a:lnTo>
                        <a:lnTo>
                          <a:pt x="185" y="161"/>
                        </a:lnTo>
                        <a:lnTo>
                          <a:pt x="144" y="205"/>
                        </a:lnTo>
                        <a:lnTo>
                          <a:pt x="111" y="260"/>
                        </a:lnTo>
                        <a:lnTo>
                          <a:pt x="102" y="277"/>
                        </a:lnTo>
                        <a:lnTo>
                          <a:pt x="91" y="298"/>
                        </a:lnTo>
                        <a:lnTo>
                          <a:pt x="81" y="319"/>
                        </a:lnTo>
                        <a:lnTo>
                          <a:pt x="73" y="338"/>
                        </a:lnTo>
                        <a:lnTo>
                          <a:pt x="63" y="362"/>
                        </a:lnTo>
                        <a:lnTo>
                          <a:pt x="56" y="386"/>
                        </a:lnTo>
                        <a:lnTo>
                          <a:pt x="50" y="403"/>
                        </a:lnTo>
                        <a:lnTo>
                          <a:pt x="41" y="428"/>
                        </a:lnTo>
                        <a:lnTo>
                          <a:pt x="32" y="456"/>
                        </a:lnTo>
                        <a:lnTo>
                          <a:pt x="25" y="476"/>
                        </a:lnTo>
                        <a:lnTo>
                          <a:pt x="20" y="494"/>
                        </a:lnTo>
                        <a:lnTo>
                          <a:pt x="13" y="523"/>
                        </a:lnTo>
                        <a:lnTo>
                          <a:pt x="6" y="553"/>
                        </a:lnTo>
                        <a:lnTo>
                          <a:pt x="4" y="583"/>
                        </a:lnTo>
                        <a:lnTo>
                          <a:pt x="1" y="613"/>
                        </a:lnTo>
                        <a:lnTo>
                          <a:pt x="0" y="639"/>
                        </a:lnTo>
                        <a:lnTo>
                          <a:pt x="0" y="652"/>
                        </a:lnTo>
                        <a:lnTo>
                          <a:pt x="0" y="673"/>
                        </a:lnTo>
                        <a:lnTo>
                          <a:pt x="4" y="700"/>
                        </a:lnTo>
                        <a:lnTo>
                          <a:pt x="5" y="721"/>
                        </a:lnTo>
                        <a:lnTo>
                          <a:pt x="7" y="742"/>
                        </a:lnTo>
                        <a:lnTo>
                          <a:pt x="14" y="762"/>
                        </a:lnTo>
                        <a:lnTo>
                          <a:pt x="19" y="779"/>
                        </a:lnTo>
                        <a:lnTo>
                          <a:pt x="26" y="797"/>
                        </a:lnTo>
                        <a:lnTo>
                          <a:pt x="38" y="818"/>
                        </a:lnTo>
                        <a:lnTo>
                          <a:pt x="47" y="832"/>
                        </a:lnTo>
                        <a:lnTo>
                          <a:pt x="60" y="850"/>
                        </a:lnTo>
                        <a:lnTo>
                          <a:pt x="73" y="864"/>
                        </a:lnTo>
                        <a:lnTo>
                          <a:pt x="86" y="878"/>
                        </a:lnTo>
                        <a:lnTo>
                          <a:pt x="100" y="888"/>
                        </a:lnTo>
                        <a:lnTo>
                          <a:pt x="121" y="896"/>
                        </a:lnTo>
                        <a:lnTo>
                          <a:pt x="138" y="902"/>
                        </a:lnTo>
                        <a:lnTo>
                          <a:pt x="157" y="907"/>
                        </a:lnTo>
                        <a:lnTo>
                          <a:pt x="177" y="910"/>
                        </a:lnTo>
                        <a:lnTo>
                          <a:pt x="194" y="913"/>
                        </a:lnTo>
                        <a:lnTo>
                          <a:pt x="219" y="910"/>
                        </a:lnTo>
                        <a:lnTo>
                          <a:pt x="238" y="907"/>
                        </a:lnTo>
                        <a:lnTo>
                          <a:pt x="257" y="902"/>
                        </a:lnTo>
                        <a:lnTo>
                          <a:pt x="275" y="893"/>
                        </a:lnTo>
                        <a:lnTo>
                          <a:pt x="296" y="884"/>
                        </a:lnTo>
                        <a:lnTo>
                          <a:pt x="314" y="871"/>
                        </a:lnTo>
                        <a:lnTo>
                          <a:pt x="328" y="860"/>
                        </a:lnTo>
                        <a:lnTo>
                          <a:pt x="342" y="847"/>
                        </a:lnTo>
                        <a:lnTo>
                          <a:pt x="360" y="829"/>
                        </a:lnTo>
                        <a:lnTo>
                          <a:pt x="375" y="805"/>
                        </a:lnTo>
                        <a:lnTo>
                          <a:pt x="385" y="784"/>
                        </a:lnTo>
                        <a:lnTo>
                          <a:pt x="397" y="756"/>
                        </a:lnTo>
                        <a:lnTo>
                          <a:pt x="405" y="724"/>
                        </a:lnTo>
                        <a:lnTo>
                          <a:pt x="409" y="703"/>
                        </a:lnTo>
                        <a:lnTo>
                          <a:pt x="412" y="677"/>
                        </a:lnTo>
                        <a:lnTo>
                          <a:pt x="416" y="649"/>
                        </a:lnTo>
                        <a:lnTo>
                          <a:pt x="418" y="627"/>
                        </a:lnTo>
                        <a:lnTo>
                          <a:pt x="417" y="602"/>
                        </a:lnTo>
                        <a:lnTo>
                          <a:pt x="418" y="583"/>
                        </a:lnTo>
                        <a:lnTo>
                          <a:pt x="416" y="554"/>
                        </a:lnTo>
                        <a:lnTo>
                          <a:pt x="415" y="522"/>
                        </a:lnTo>
                        <a:lnTo>
                          <a:pt x="411" y="490"/>
                        </a:lnTo>
                        <a:lnTo>
                          <a:pt x="410" y="458"/>
                        </a:lnTo>
                        <a:lnTo>
                          <a:pt x="410" y="431"/>
                        </a:lnTo>
                        <a:lnTo>
                          <a:pt x="409" y="405"/>
                        </a:lnTo>
                        <a:lnTo>
                          <a:pt x="412" y="369"/>
                        </a:lnTo>
                        <a:lnTo>
                          <a:pt x="421" y="328"/>
                        </a:lnTo>
                        <a:lnTo>
                          <a:pt x="430" y="299"/>
                        </a:lnTo>
                        <a:lnTo>
                          <a:pt x="440" y="270"/>
                        </a:lnTo>
                        <a:lnTo>
                          <a:pt x="453" y="246"/>
                        </a:lnTo>
                        <a:lnTo>
                          <a:pt x="471" y="218"/>
                        </a:lnTo>
                        <a:lnTo>
                          <a:pt x="481" y="201"/>
                        </a:lnTo>
                        <a:lnTo>
                          <a:pt x="504" y="176"/>
                        </a:lnTo>
                        <a:lnTo>
                          <a:pt x="521" y="156"/>
                        </a:lnTo>
                        <a:lnTo>
                          <a:pt x="546" y="134"/>
                        </a:lnTo>
                        <a:lnTo>
                          <a:pt x="574" y="111"/>
                        </a:lnTo>
                        <a:lnTo>
                          <a:pt x="601" y="85"/>
                        </a:lnTo>
                        <a:lnTo>
                          <a:pt x="625" y="63"/>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6570" name="Group 106"/>
                <p:cNvGrpSpPr>
                  <a:grpSpLocks/>
                </p:cNvGrpSpPr>
                <p:nvPr/>
              </p:nvGrpSpPr>
              <p:grpSpPr bwMode="auto">
                <a:xfrm>
                  <a:off x="387" y="2522"/>
                  <a:ext cx="552" cy="510"/>
                  <a:chOff x="387" y="2522"/>
                  <a:chExt cx="552" cy="510"/>
                </a:xfrm>
              </p:grpSpPr>
              <p:sp>
                <p:nvSpPr>
                  <p:cNvPr id="446571" name="Freeform 107"/>
                  <p:cNvSpPr>
                    <a:spLocks/>
                  </p:cNvSpPr>
                  <p:nvPr/>
                </p:nvSpPr>
                <p:spPr bwMode="auto">
                  <a:xfrm>
                    <a:off x="387" y="2649"/>
                    <a:ext cx="39" cy="60"/>
                  </a:xfrm>
                  <a:custGeom>
                    <a:avLst/>
                    <a:gdLst>
                      <a:gd name="T0" fmla="*/ 156 w 156"/>
                      <a:gd name="T1" fmla="*/ 0 h 236"/>
                      <a:gd name="T2" fmla="*/ 128 w 156"/>
                      <a:gd name="T3" fmla="*/ 2 h 236"/>
                      <a:gd name="T4" fmla="*/ 116 w 156"/>
                      <a:gd name="T5" fmla="*/ 6 h 236"/>
                      <a:gd name="T6" fmla="*/ 100 w 156"/>
                      <a:gd name="T7" fmla="*/ 10 h 236"/>
                      <a:gd name="T8" fmla="*/ 86 w 156"/>
                      <a:gd name="T9" fmla="*/ 16 h 236"/>
                      <a:gd name="T10" fmla="*/ 74 w 156"/>
                      <a:gd name="T11" fmla="*/ 24 h 236"/>
                      <a:gd name="T12" fmla="*/ 62 w 156"/>
                      <a:gd name="T13" fmla="*/ 33 h 236"/>
                      <a:gd name="T14" fmla="*/ 51 w 156"/>
                      <a:gd name="T15" fmla="*/ 44 h 236"/>
                      <a:gd name="T16" fmla="*/ 46 w 156"/>
                      <a:gd name="T17" fmla="*/ 51 h 236"/>
                      <a:gd name="T18" fmla="*/ 39 w 156"/>
                      <a:gd name="T19" fmla="*/ 61 h 236"/>
                      <a:gd name="T20" fmla="*/ 31 w 156"/>
                      <a:gd name="T21" fmla="*/ 71 h 236"/>
                      <a:gd name="T22" fmla="*/ 25 w 156"/>
                      <a:gd name="T23" fmla="*/ 82 h 236"/>
                      <a:gd name="T24" fmla="*/ 20 w 156"/>
                      <a:gd name="T25" fmla="*/ 91 h 236"/>
                      <a:gd name="T26" fmla="*/ 13 w 156"/>
                      <a:gd name="T27" fmla="*/ 106 h 236"/>
                      <a:gd name="T28" fmla="*/ 11 w 156"/>
                      <a:gd name="T29" fmla="*/ 114 h 236"/>
                      <a:gd name="T30" fmla="*/ 6 w 156"/>
                      <a:gd name="T31" fmla="*/ 129 h 236"/>
                      <a:gd name="T32" fmla="*/ 4 w 156"/>
                      <a:gd name="T33" fmla="*/ 145 h 236"/>
                      <a:gd name="T34" fmla="*/ 0 w 156"/>
                      <a:gd name="T35" fmla="*/ 158 h 236"/>
                      <a:gd name="T36" fmla="*/ 0 w 156"/>
                      <a:gd name="T37" fmla="*/ 167 h 236"/>
                      <a:gd name="T38" fmla="*/ 0 w 156"/>
                      <a:gd name="T39" fmla="*/ 180 h 236"/>
                      <a:gd name="T40" fmla="*/ 4 w 156"/>
                      <a:gd name="T41" fmla="*/ 193 h 236"/>
                      <a:gd name="T42" fmla="*/ 6 w 156"/>
                      <a:gd name="T43" fmla="*/ 202 h 236"/>
                      <a:gd name="T44" fmla="*/ 11 w 156"/>
                      <a:gd name="T45" fmla="*/ 209 h 236"/>
                      <a:gd name="T46" fmla="*/ 17 w 156"/>
                      <a:gd name="T47" fmla="*/ 216 h 236"/>
                      <a:gd name="T48" fmla="*/ 21 w 156"/>
                      <a:gd name="T49" fmla="*/ 222 h 236"/>
                      <a:gd name="T50" fmla="*/ 28 w 156"/>
                      <a:gd name="T51" fmla="*/ 228 h 236"/>
                      <a:gd name="T52" fmla="*/ 38 w 156"/>
                      <a:gd name="T53" fmla="*/ 232 h 236"/>
                      <a:gd name="T54" fmla="*/ 48 w 156"/>
                      <a:gd name="T55" fmla="*/ 234 h 236"/>
                      <a:gd name="T56" fmla="*/ 55 w 156"/>
                      <a:gd name="T57" fmla="*/ 236 h 236"/>
                      <a:gd name="T58" fmla="*/ 62 w 156"/>
                      <a:gd name="T59" fmla="*/ 235 h 236"/>
                      <a:gd name="T60" fmla="*/ 72 w 156"/>
                      <a:gd name="T61" fmla="*/ 232 h 236"/>
                      <a:gd name="T62" fmla="*/ 80 w 156"/>
                      <a:gd name="T63" fmla="*/ 228 h 236"/>
                      <a:gd name="T64" fmla="*/ 84 w 156"/>
                      <a:gd name="T65" fmla="*/ 225 h 236"/>
                      <a:gd name="T66" fmla="*/ 91 w 156"/>
                      <a:gd name="T67" fmla="*/ 219 h 236"/>
                      <a:gd name="T68" fmla="*/ 96 w 156"/>
                      <a:gd name="T69" fmla="*/ 211 h 236"/>
                      <a:gd name="T70" fmla="*/ 105 w 156"/>
                      <a:gd name="T71" fmla="*/ 196 h 236"/>
                      <a:gd name="T72" fmla="*/ 107 w 156"/>
                      <a:gd name="T73" fmla="*/ 182 h 236"/>
                      <a:gd name="T74" fmla="*/ 108 w 156"/>
                      <a:gd name="T75" fmla="*/ 170 h 236"/>
                      <a:gd name="T76" fmla="*/ 108 w 156"/>
                      <a:gd name="T77" fmla="*/ 159 h 236"/>
                      <a:gd name="T78" fmla="*/ 107 w 156"/>
                      <a:gd name="T79" fmla="*/ 144 h 236"/>
                      <a:gd name="T80" fmla="*/ 106 w 156"/>
                      <a:gd name="T81" fmla="*/ 126 h 236"/>
                      <a:gd name="T82" fmla="*/ 105 w 156"/>
                      <a:gd name="T83" fmla="*/ 106 h 236"/>
                      <a:gd name="T84" fmla="*/ 105 w 156"/>
                      <a:gd name="T85" fmla="*/ 90 h 236"/>
                      <a:gd name="T86" fmla="*/ 105 w 156"/>
                      <a:gd name="T87" fmla="*/ 72 h 236"/>
                      <a:gd name="T88" fmla="*/ 106 w 156"/>
                      <a:gd name="T89" fmla="*/ 63 h 236"/>
                      <a:gd name="T90" fmla="*/ 108 w 156"/>
                      <a:gd name="T91" fmla="*/ 51 h 236"/>
                      <a:gd name="T92" fmla="*/ 113 w 156"/>
                      <a:gd name="T93" fmla="*/ 42 h 236"/>
                      <a:gd name="T94" fmla="*/ 117 w 156"/>
                      <a:gd name="T95" fmla="*/ 33 h 236"/>
                      <a:gd name="T96" fmla="*/ 127 w 156"/>
                      <a:gd name="T97" fmla="*/ 24 h 236"/>
                      <a:gd name="T98" fmla="*/ 133 w 156"/>
                      <a:gd name="T99" fmla="*/ 18 h 236"/>
                      <a:gd name="T100" fmla="*/ 139 w 156"/>
                      <a:gd name="T101" fmla="*/ 13 h 236"/>
                      <a:gd name="T102" fmla="*/ 143 w 156"/>
                      <a:gd name="T103" fmla="*/ 8 h 236"/>
                      <a:gd name="T104" fmla="*/ 156 w 156"/>
                      <a:gd name="T105"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236">
                        <a:moveTo>
                          <a:pt x="156" y="0"/>
                        </a:moveTo>
                        <a:lnTo>
                          <a:pt x="128" y="2"/>
                        </a:lnTo>
                        <a:lnTo>
                          <a:pt x="116" y="6"/>
                        </a:lnTo>
                        <a:lnTo>
                          <a:pt x="100" y="10"/>
                        </a:lnTo>
                        <a:lnTo>
                          <a:pt x="86" y="16"/>
                        </a:lnTo>
                        <a:lnTo>
                          <a:pt x="74" y="24"/>
                        </a:lnTo>
                        <a:lnTo>
                          <a:pt x="62" y="33"/>
                        </a:lnTo>
                        <a:lnTo>
                          <a:pt x="51" y="44"/>
                        </a:lnTo>
                        <a:lnTo>
                          <a:pt x="46" y="51"/>
                        </a:lnTo>
                        <a:lnTo>
                          <a:pt x="39" y="61"/>
                        </a:lnTo>
                        <a:lnTo>
                          <a:pt x="31" y="71"/>
                        </a:lnTo>
                        <a:lnTo>
                          <a:pt x="25" y="82"/>
                        </a:lnTo>
                        <a:lnTo>
                          <a:pt x="20" y="91"/>
                        </a:lnTo>
                        <a:lnTo>
                          <a:pt x="13" y="106"/>
                        </a:lnTo>
                        <a:lnTo>
                          <a:pt x="11" y="114"/>
                        </a:lnTo>
                        <a:lnTo>
                          <a:pt x="6" y="129"/>
                        </a:lnTo>
                        <a:lnTo>
                          <a:pt x="4" y="145"/>
                        </a:lnTo>
                        <a:lnTo>
                          <a:pt x="0" y="158"/>
                        </a:lnTo>
                        <a:lnTo>
                          <a:pt x="0" y="167"/>
                        </a:lnTo>
                        <a:lnTo>
                          <a:pt x="0" y="180"/>
                        </a:lnTo>
                        <a:lnTo>
                          <a:pt x="4" y="193"/>
                        </a:lnTo>
                        <a:lnTo>
                          <a:pt x="6" y="202"/>
                        </a:lnTo>
                        <a:lnTo>
                          <a:pt x="11" y="209"/>
                        </a:lnTo>
                        <a:lnTo>
                          <a:pt x="17" y="216"/>
                        </a:lnTo>
                        <a:lnTo>
                          <a:pt x="21" y="222"/>
                        </a:lnTo>
                        <a:lnTo>
                          <a:pt x="28" y="228"/>
                        </a:lnTo>
                        <a:lnTo>
                          <a:pt x="38" y="232"/>
                        </a:lnTo>
                        <a:lnTo>
                          <a:pt x="48" y="234"/>
                        </a:lnTo>
                        <a:lnTo>
                          <a:pt x="55" y="236"/>
                        </a:lnTo>
                        <a:lnTo>
                          <a:pt x="62" y="235"/>
                        </a:lnTo>
                        <a:lnTo>
                          <a:pt x="72" y="232"/>
                        </a:lnTo>
                        <a:lnTo>
                          <a:pt x="80" y="228"/>
                        </a:lnTo>
                        <a:lnTo>
                          <a:pt x="84" y="225"/>
                        </a:lnTo>
                        <a:lnTo>
                          <a:pt x="91" y="219"/>
                        </a:lnTo>
                        <a:lnTo>
                          <a:pt x="96" y="211"/>
                        </a:lnTo>
                        <a:lnTo>
                          <a:pt x="105" y="196"/>
                        </a:lnTo>
                        <a:lnTo>
                          <a:pt x="107" y="182"/>
                        </a:lnTo>
                        <a:lnTo>
                          <a:pt x="108" y="170"/>
                        </a:lnTo>
                        <a:lnTo>
                          <a:pt x="108" y="159"/>
                        </a:lnTo>
                        <a:lnTo>
                          <a:pt x="107" y="144"/>
                        </a:lnTo>
                        <a:lnTo>
                          <a:pt x="106" y="126"/>
                        </a:lnTo>
                        <a:lnTo>
                          <a:pt x="105" y="106"/>
                        </a:lnTo>
                        <a:lnTo>
                          <a:pt x="105" y="90"/>
                        </a:lnTo>
                        <a:lnTo>
                          <a:pt x="105" y="72"/>
                        </a:lnTo>
                        <a:lnTo>
                          <a:pt x="106" y="63"/>
                        </a:lnTo>
                        <a:lnTo>
                          <a:pt x="108" y="51"/>
                        </a:lnTo>
                        <a:lnTo>
                          <a:pt x="113" y="42"/>
                        </a:lnTo>
                        <a:lnTo>
                          <a:pt x="117" y="33"/>
                        </a:lnTo>
                        <a:lnTo>
                          <a:pt x="127" y="24"/>
                        </a:lnTo>
                        <a:lnTo>
                          <a:pt x="133" y="18"/>
                        </a:lnTo>
                        <a:lnTo>
                          <a:pt x="139" y="13"/>
                        </a:lnTo>
                        <a:lnTo>
                          <a:pt x="143" y="8"/>
                        </a:lnTo>
                        <a:lnTo>
                          <a:pt x="156"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72" name="Freeform 108"/>
                  <p:cNvSpPr>
                    <a:spLocks/>
                  </p:cNvSpPr>
                  <p:nvPr/>
                </p:nvSpPr>
                <p:spPr bwMode="auto">
                  <a:xfrm>
                    <a:off x="849" y="2759"/>
                    <a:ext cx="33" cy="69"/>
                  </a:xfrm>
                  <a:custGeom>
                    <a:avLst/>
                    <a:gdLst>
                      <a:gd name="T0" fmla="*/ 51 w 131"/>
                      <a:gd name="T1" fmla="*/ 0 h 275"/>
                      <a:gd name="T2" fmla="*/ 58 w 131"/>
                      <a:gd name="T3" fmla="*/ 9 h 275"/>
                      <a:gd name="T4" fmla="*/ 66 w 131"/>
                      <a:gd name="T5" fmla="*/ 20 h 275"/>
                      <a:gd name="T6" fmla="*/ 74 w 131"/>
                      <a:gd name="T7" fmla="*/ 29 h 275"/>
                      <a:gd name="T8" fmla="*/ 82 w 131"/>
                      <a:gd name="T9" fmla="*/ 41 h 275"/>
                      <a:gd name="T10" fmla="*/ 89 w 131"/>
                      <a:gd name="T11" fmla="*/ 53 h 275"/>
                      <a:gd name="T12" fmla="*/ 97 w 131"/>
                      <a:gd name="T13" fmla="*/ 67 h 275"/>
                      <a:gd name="T14" fmla="*/ 103 w 131"/>
                      <a:gd name="T15" fmla="*/ 80 h 275"/>
                      <a:gd name="T16" fmla="*/ 108 w 131"/>
                      <a:gd name="T17" fmla="*/ 89 h 275"/>
                      <a:gd name="T18" fmla="*/ 112 w 131"/>
                      <a:gd name="T19" fmla="*/ 99 h 275"/>
                      <a:gd name="T20" fmla="*/ 116 w 131"/>
                      <a:gd name="T21" fmla="*/ 112 h 275"/>
                      <a:gd name="T22" fmla="*/ 121 w 131"/>
                      <a:gd name="T23" fmla="*/ 124 h 275"/>
                      <a:gd name="T24" fmla="*/ 124 w 131"/>
                      <a:gd name="T25" fmla="*/ 135 h 275"/>
                      <a:gd name="T26" fmla="*/ 125 w 131"/>
                      <a:gd name="T27" fmla="*/ 144 h 275"/>
                      <a:gd name="T28" fmla="*/ 128 w 131"/>
                      <a:gd name="T29" fmla="*/ 150 h 275"/>
                      <a:gd name="T30" fmla="*/ 130 w 131"/>
                      <a:gd name="T31" fmla="*/ 164 h 275"/>
                      <a:gd name="T32" fmla="*/ 131 w 131"/>
                      <a:gd name="T33" fmla="*/ 174 h 275"/>
                      <a:gd name="T34" fmla="*/ 131 w 131"/>
                      <a:gd name="T35" fmla="*/ 190 h 275"/>
                      <a:gd name="T36" fmla="*/ 128 w 131"/>
                      <a:gd name="T37" fmla="*/ 210 h 275"/>
                      <a:gd name="T38" fmla="*/ 123 w 131"/>
                      <a:gd name="T39" fmla="*/ 226 h 275"/>
                      <a:gd name="T40" fmla="*/ 116 w 131"/>
                      <a:gd name="T41" fmla="*/ 239 h 275"/>
                      <a:gd name="T42" fmla="*/ 111 w 131"/>
                      <a:gd name="T43" fmla="*/ 248 h 275"/>
                      <a:gd name="T44" fmla="*/ 106 w 131"/>
                      <a:gd name="T45" fmla="*/ 254 h 275"/>
                      <a:gd name="T46" fmla="*/ 99 w 131"/>
                      <a:gd name="T47" fmla="*/ 261 h 275"/>
                      <a:gd name="T48" fmla="*/ 92 w 131"/>
                      <a:gd name="T49" fmla="*/ 267 h 275"/>
                      <a:gd name="T50" fmla="*/ 85 w 131"/>
                      <a:gd name="T51" fmla="*/ 270 h 275"/>
                      <a:gd name="T52" fmla="*/ 78 w 131"/>
                      <a:gd name="T53" fmla="*/ 274 h 275"/>
                      <a:gd name="T54" fmla="*/ 73 w 131"/>
                      <a:gd name="T55" fmla="*/ 275 h 275"/>
                      <a:gd name="T56" fmla="*/ 66 w 131"/>
                      <a:gd name="T57" fmla="*/ 275 h 275"/>
                      <a:gd name="T58" fmla="*/ 58 w 131"/>
                      <a:gd name="T59" fmla="*/ 275 h 275"/>
                      <a:gd name="T60" fmla="*/ 51 w 131"/>
                      <a:gd name="T61" fmla="*/ 274 h 275"/>
                      <a:gd name="T62" fmla="*/ 44 w 131"/>
                      <a:gd name="T63" fmla="*/ 272 h 275"/>
                      <a:gd name="T64" fmla="*/ 39 w 131"/>
                      <a:gd name="T65" fmla="*/ 267 h 275"/>
                      <a:gd name="T66" fmla="*/ 33 w 131"/>
                      <a:gd name="T67" fmla="*/ 262 h 275"/>
                      <a:gd name="T68" fmla="*/ 27 w 131"/>
                      <a:gd name="T69" fmla="*/ 258 h 275"/>
                      <a:gd name="T70" fmla="*/ 21 w 131"/>
                      <a:gd name="T71" fmla="*/ 253 h 275"/>
                      <a:gd name="T72" fmla="*/ 16 w 131"/>
                      <a:gd name="T73" fmla="*/ 245 h 275"/>
                      <a:gd name="T74" fmla="*/ 12 w 131"/>
                      <a:gd name="T75" fmla="*/ 238 h 275"/>
                      <a:gd name="T76" fmla="*/ 8 w 131"/>
                      <a:gd name="T77" fmla="*/ 229 h 275"/>
                      <a:gd name="T78" fmla="*/ 6 w 131"/>
                      <a:gd name="T79" fmla="*/ 219 h 275"/>
                      <a:gd name="T80" fmla="*/ 3 w 131"/>
                      <a:gd name="T81" fmla="*/ 208 h 275"/>
                      <a:gd name="T82" fmla="*/ 1 w 131"/>
                      <a:gd name="T83" fmla="*/ 198 h 275"/>
                      <a:gd name="T84" fmla="*/ 0 w 131"/>
                      <a:gd name="T85" fmla="*/ 188 h 275"/>
                      <a:gd name="T86" fmla="*/ 0 w 131"/>
                      <a:gd name="T87" fmla="*/ 179 h 275"/>
                      <a:gd name="T88" fmla="*/ 0 w 131"/>
                      <a:gd name="T89" fmla="*/ 170 h 275"/>
                      <a:gd name="T90" fmla="*/ 0 w 131"/>
                      <a:gd name="T91" fmla="*/ 162 h 275"/>
                      <a:gd name="T92" fmla="*/ 2 w 131"/>
                      <a:gd name="T93" fmla="*/ 152 h 275"/>
                      <a:gd name="T94" fmla="*/ 3 w 131"/>
                      <a:gd name="T95" fmla="*/ 145 h 275"/>
                      <a:gd name="T96" fmla="*/ 6 w 131"/>
                      <a:gd name="T97" fmla="*/ 137 h 275"/>
                      <a:gd name="T98" fmla="*/ 8 w 131"/>
                      <a:gd name="T99" fmla="*/ 125 h 275"/>
                      <a:gd name="T100" fmla="*/ 14 w 131"/>
                      <a:gd name="T101" fmla="*/ 110 h 275"/>
                      <a:gd name="T102" fmla="*/ 25 w 131"/>
                      <a:gd name="T103" fmla="*/ 85 h 275"/>
                      <a:gd name="T104" fmla="*/ 32 w 131"/>
                      <a:gd name="T105" fmla="*/ 66 h 275"/>
                      <a:gd name="T106" fmla="*/ 39 w 131"/>
                      <a:gd name="T107" fmla="*/ 55 h 275"/>
                      <a:gd name="T108" fmla="*/ 42 w 131"/>
                      <a:gd name="T109" fmla="*/ 48 h 275"/>
                      <a:gd name="T110" fmla="*/ 44 w 131"/>
                      <a:gd name="T111" fmla="*/ 41 h 275"/>
                      <a:gd name="T112" fmla="*/ 47 w 131"/>
                      <a:gd name="T113" fmla="*/ 33 h 275"/>
                      <a:gd name="T114" fmla="*/ 49 w 131"/>
                      <a:gd name="T115" fmla="*/ 26 h 275"/>
                      <a:gd name="T116" fmla="*/ 51 w 131"/>
                      <a:gd name="T117" fmla="*/ 19 h 275"/>
                      <a:gd name="T118" fmla="*/ 51 w 131"/>
                      <a:gd name="T119"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1" h="275">
                        <a:moveTo>
                          <a:pt x="51" y="0"/>
                        </a:moveTo>
                        <a:lnTo>
                          <a:pt x="58" y="9"/>
                        </a:lnTo>
                        <a:lnTo>
                          <a:pt x="66" y="20"/>
                        </a:lnTo>
                        <a:lnTo>
                          <a:pt x="74" y="29"/>
                        </a:lnTo>
                        <a:lnTo>
                          <a:pt x="82" y="41"/>
                        </a:lnTo>
                        <a:lnTo>
                          <a:pt x="89" y="53"/>
                        </a:lnTo>
                        <a:lnTo>
                          <a:pt x="97" y="67"/>
                        </a:lnTo>
                        <a:lnTo>
                          <a:pt x="103" y="80"/>
                        </a:lnTo>
                        <a:lnTo>
                          <a:pt x="108" y="89"/>
                        </a:lnTo>
                        <a:lnTo>
                          <a:pt x="112" y="99"/>
                        </a:lnTo>
                        <a:lnTo>
                          <a:pt x="116" y="112"/>
                        </a:lnTo>
                        <a:lnTo>
                          <a:pt x="121" y="124"/>
                        </a:lnTo>
                        <a:lnTo>
                          <a:pt x="124" y="135"/>
                        </a:lnTo>
                        <a:lnTo>
                          <a:pt x="125" y="144"/>
                        </a:lnTo>
                        <a:lnTo>
                          <a:pt x="128" y="150"/>
                        </a:lnTo>
                        <a:lnTo>
                          <a:pt x="130" y="164"/>
                        </a:lnTo>
                        <a:lnTo>
                          <a:pt x="131" y="174"/>
                        </a:lnTo>
                        <a:lnTo>
                          <a:pt x="131" y="190"/>
                        </a:lnTo>
                        <a:lnTo>
                          <a:pt x="128" y="210"/>
                        </a:lnTo>
                        <a:lnTo>
                          <a:pt x="123" y="226"/>
                        </a:lnTo>
                        <a:lnTo>
                          <a:pt x="116" y="239"/>
                        </a:lnTo>
                        <a:lnTo>
                          <a:pt x="111" y="248"/>
                        </a:lnTo>
                        <a:lnTo>
                          <a:pt x="106" y="254"/>
                        </a:lnTo>
                        <a:lnTo>
                          <a:pt x="99" y="261"/>
                        </a:lnTo>
                        <a:lnTo>
                          <a:pt x="92" y="267"/>
                        </a:lnTo>
                        <a:lnTo>
                          <a:pt x="85" y="270"/>
                        </a:lnTo>
                        <a:lnTo>
                          <a:pt x="78" y="274"/>
                        </a:lnTo>
                        <a:lnTo>
                          <a:pt x="73" y="275"/>
                        </a:lnTo>
                        <a:lnTo>
                          <a:pt x="66" y="275"/>
                        </a:lnTo>
                        <a:lnTo>
                          <a:pt x="58" y="275"/>
                        </a:lnTo>
                        <a:lnTo>
                          <a:pt x="51" y="274"/>
                        </a:lnTo>
                        <a:lnTo>
                          <a:pt x="44" y="272"/>
                        </a:lnTo>
                        <a:lnTo>
                          <a:pt x="39" y="267"/>
                        </a:lnTo>
                        <a:lnTo>
                          <a:pt x="33" y="262"/>
                        </a:lnTo>
                        <a:lnTo>
                          <a:pt x="27" y="258"/>
                        </a:lnTo>
                        <a:lnTo>
                          <a:pt x="21" y="253"/>
                        </a:lnTo>
                        <a:lnTo>
                          <a:pt x="16" y="245"/>
                        </a:lnTo>
                        <a:lnTo>
                          <a:pt x="12" y="238"/>
                        </a:lnTo>
                        <a:lnTo>
                          <a:pt x="8" y="229"/>
                        </a:lnTo>
                        <a:lnTo>
                          <a:pt x="6" y="219"/>
                        </a:lnTo>
                        <a:lnTo>
                          <a:pt x="3" y="208"/>
                        </a:lnTo>
                        <a:lnTo>
                          <a:pt x="1" y="198"/>
                        </a:lnTo>
                        <a:lnTo>
                          <a:pt x="0" y="188"/>
                        </a:lnTo>
                        <a:lnTo>
                          <a:pt x="0" y="179"/>
                        </a:lnTo>
                        <a:lnTo>
                          <a:pt x="0" y="170"/>
                        </a:lnTo>
                        <a:lnTo>
                          <a:pt x="0" y="162"/>
                        </a:lnTo>
                        <a:lnTo>
                          <a:pt x="2" y="152"/>
                        </a:lnTo>
                        <a:lnTo>
                          <a:pt x="3" y="145"/>
                        </a:lnTo>
                        <a:lnTo>
                          <a:pt x="6" y="137"/>
                        </a:lnTo>
                        <a:lnTo>
                          <a:pt x="8" y="125"/>
                        </a:lnTo>
                        <a:lnTo>
                          <a:pt x="14" y="110"/>
                        </a:lnTo>
                        <a:lnTo>
                          <a:pt x="25" y="85"/>
                        </a:lnTo>
                        <a:lnTo>
                          <a:pt x="32" y="66"/>
                        </a:lnTo>
                        <a:lnTo>
                          <a:pt x="39" y="55"/>
                        </a:lnTo>
                        <a:lnTo>
                          <a:pt x="42" y="48"/>
                        </a:lnTo>
                        <a:lnTo>
                          <a:pt x="44" y="41"/>
                        </a:lnTo>
                        <a:lnTo>
                          <a:pt x="47" y="33"/>
                        </a:lnTo>
                        <a:lnTo>
                          <a:pt x="49" y="26"/>
                        </a:lnTo>
                        <a:lnTo>
                          <a:pt x="51" y="19"/>
                        </a:lnTo>
                        <a:lnTo>
                          <a:pt x="51"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73" name="Freeform 109"/>
                  <p:cNvSpPr>
                    <a:spLocks/>
                  </p:cNvSpPr>
                  <p:nvPr/>
                </p:nvSpPr>
                <p:spPr bwMode="auto">
                  <a:xfrm>
                    <a:off x="402" y="2792"/>
                    <a:ext cx="48" cy="86"/>
                  </a:xfrm>
                  <a:custGeom>
                    <a:avLst/>
                    <a:gdLst>
                      <a:gd name="T0" fmla="*/ 188 w 188"/>
                      <a:gd name="T1" fmla="*/ 0 h 344"/>
                      <a:gd name="T2" fmla="*/ 154 w 188"/>
                      <a:gd name="T3" fmla="*/ 5 h 344"/>
                      <a:gd name="T4" fmla="*/ 138 w 188"/>
                      <a:gd name="T5" fmla="*/ 9 h 344"/>
                      <a:gd name="T6" fmla="*/ 119 w 188"/>
                      <a:gd name="T7" fmla="*/ 16 h 344"/>
                      <a:gd name="T8" fmla="*/ 104 w 188"/>
                      <a:gd name="T9" fmla="*/ 26 h 344"/>
                      <a:gd name="T10" fmla="*/ 90 w 188"/>
                      <a:gd name="T11" fmla="*/ 36 h 344"/>
                      <a:gd name="T12" fmla="*/ 76 w 188"/>
                      <a:gd name="T13" fmla="*/ 49 h 344"/>
                      <a:gd name="T14" fmla="*/ 62 w 188"/>
                      <a:gd name="T15" fmla="*/ 67 h 344"/>
                      <a:gd name="T16" fmla="*/ 55 w 188"/>
                      <a:gd name="T17" fmla="*/ 77 h 344"/>
                      <a:gd name="T18" fmla="*/ 49 w 188"/>
                      <a:gd name="T19" fmla="*/ 89 h 344"/>
                      <a:gd name="T20" fmla="*/ 38 w 188"/>
                      <a:gd name="T21" fmla="*/ 106 h 344"/>
                      <a:gd name="T22" fmla="*/ 30 w 188"/>
                      <a:gd name="T23" fmla="*/ 120 h 344"/>
                      <a:gd name="T24" fmla="*/ 25 w 188"/>
                      <a:gd name="T25" fmla="*/ 135 h 344"/>
                      <a:gd name="T26" fmla="*/ 16 w 188"/>
                      <a:gd name="T27" fmla="*/ 156 h 344"/>
                      <a:gd name="T28" fmla="*/ 14 w 188"/>
                      <a:gd name="T29" fmla="*/ 169 h 344"/>
                      <a:gd name="T30" fmla="*/ 8 w 188"/>
                      <a:gd name="T31" fmla="*/ 190 h 344"/>
                      <a:gd name="T32" fmla="*/ 4 w 188"/>
                      <a:gd name="T33" fmla="*/ 213 h 344"/>
                      <a:gd name="T34" fmla="*/ 1 w 188"/>
                      <a:gd name="T35" fmla="*/ 232 h 344"/>
                      <a:gd name="T36" fmla="*/ 0 w 188"/>
                      <a:gd name="T37" fmla="*/ 246 h 344"/>
                      <a:gd name="T38" fmla="*/ 1 w 188"/>
                      <a:gd name="T39" fmla="*/ 262 h 344"/>
                      <a:gd name="T40" fmla="*/ 4 w 188"/>
                      <a:gd name="T41" fmla="*/ 282 h 344"/>
                      <a:gd name="T42" fmla="*/ 8 w 188"/>
                      <a:gd name="T43" fmla="*/ 296 h 344"/>
                      <a:gd name="T44" fmla="*/ 14 w 188"/>
                      <a:gd name="T45" fmla="*/ 306 h 344"/>
                      <a:gd name="T46" fmla="*/ 21 w 188"/>
                      <a:gd name="T47" fmla="*/ 316 h 344"/>
                      <a:gd name="T48" fmla="*/ 27 w 188"/>
                      <a:gd name="T49" fmla="*/ 326 h 344"/>
                      <a:gd name="T50" fmla="*/ 36 w 188"/>
                      <a:gd name="T51" fmla="*/ 333 h 344"/>
                      <a:gd name="T52" fmla="*/ 46 w 188"/>
                      <a:gd name="T53" fmla="*/ 339 h 344"/>
                      <a:gd name="T54" fmla="*/ 58 w 188"/>
                      <a:gd name="T55" fmla="*/ 342 h 344"/>
                      <a:gd name="T56" fmla="*/ 68 w 188"/>
                      <a:gd name="T57" fmla="*/ 344 h 344"/>
                      <a:gd name="T58" fmla="*/ 76 w 188"/>
                      <a:gd name="T59" fmla="*/ 343 h 344"/>
                      <a:gd name="T60" fmla="*/ 85 w 188"/>
                      <a:gd name="T61" fmla="*/ 339 h 344"/>
                      <a:gd name="T62" fmla="*/ 96 w 188"/>
                      <a:gd name="T63" fmla="*/ 333 h 344"/>
                      <a:gd name="T64" fmla="*/ 99 w 188"/>
                      <a:gd name="T65" fmla="*/ 329 h 344"/>
                      <a:gd name="T66" fmla="*/ 107 w 188"/>
                      <a:gd name="T67" fmla="*/ 320 h 344"/>
                      <a:gd name="T68" fmla="*/ 116 w 188"/>
                      <a:gd name="T69" fmla="*/ 307 h 344"/>
                      <a:gd name="T70" fmla="*/ 125 w 188"/>
                      <a:gd name="T71" fmla="*/ 287 h 344"/>
                      <a:gd name="T72" fmla="*/ 128 w 188"/>
                      <a:gd name="T73" fmla="*/ 267 h 344"/>
                      <a:gd name="T74" fmla="*/ 130 w 188"/>
                      <a:gd name="T75" fmla="*/ 250 h 344"/>
                      <a:gd name="T76" fmla="*/ 130 w 188"/>
                      <a:gd name="T77" fmla="*/ 234 h 344"/>
                      <a:gd name="T78" fmla="*/ 128 w 188"/>
                      <a:gd name="T79" fmla="*/ 211 h 344"/>
                      <a:gd name="T80" fmla="*/ 127 w 188"/>
                      <a:gd name="T81" fmla="*/ 186 h 344"/>
                      <a:gd name="T82" fmla="*/ 126 w 188"/>
                      <a:gd name="T83" fmla="*/ 156 h 344"/>
                      <a:gd name="T84" fmla="*/ 125 w 188"/>
                      <a:gd name="T85" fmla="*/ 132 h 344"/>
                      <a:gd name="T86" fmla="*/ 125 w 188"/>
                      <a:gd name="T87" fmla="*/ 107 h 344"/>
                      <a:gd name="T88" fmla="*/ 127 w 188"/>
                      <a:gd name="T89" fmla="*/ 93 h 344"/>
                      <a:gd name="T90" fmla="*/ 130 w 188"/>
                      <a:gd name="T91" fmla="*/ 76 h 344"/>
                      <a:gd name="T92" fmla="*/ 134 w 188"/>
                      <a:gd name="T93" fmla="*/ 62 h 344"/>
                      <a:gd name="T94" fmla="*/ 141 w 188"/>
                      <a:gd name="T95" fmla="*/ 49 h 344"/>
                      <a:gd name="T96" fmla="*/ 152 w 188"/>
                      <a:gd name="T97" fmla="*/ 36 h 344"/>
                      <a:gd name="T98" fmla="*/ 160 w 188"/>
                      <a:gd name="T99" fmla="*/ 28 h 344"/>
                      <a:gd name="T100" fmla="*/ 165 w 188"/>
                      <a:gd name="T101" fmla="*/ 20 h 344"/>
                      <a:gd name="T102" fmla="*/ 172 w 188"/>
                      <a:gd name="T103" fmla="*/ 14 h 344"/>
                      <a:gd name="T104" fmla="*/ 188 w 188"/>
                      <a:gd name="T105"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8" h="344">
                        <a:moveTo>
                          <a:pt x="188" y="0"/>
                        </a:moveTo>
                        <a:lnTo>
                          <a:pt x="154" y="5"/>
                        </a:lnTo>
                        <a:lnTo>
                          <a:pt x="138" y="9"/>
                        </a:lnTo>
                        <a:lnTo>
                          <a:pt x="119" y="16"/>
                        </a:lnTo>
                        <a:lnTo>
                          <a:pt x="104" y="26"/>
                        </a:lnTo>
                        <a:lnTo>
                          <a:pt x="90" y="36"/>
                        </a:lnTo>
                        <a:lnTo>
                          <a:pt x="76" y="49"/>
                        </a:lnTo>
                        <a:lnTo>
                          <a:pt x="62" y="67"/>
                        </a:lnTo>
                        <a:lnTo>
                          <a:pt x="55" y="77"/>
                        </a:lnTo>
                        <a:lnTo>
                          <a:pt x="49" y="89"/>
                        </a:lnTo>
                        <a:lnTo>
                          <a:pt x="38" y="106"/>
                        </a:lnTo>
                        <a:lnTo>
                          <a:pt x="30" y="120"/>
                        </a:lnTo>
                        <a:lnTo>
                          <a:pt x="25" y="135"/>
                        </a:lnTo>
                        <a:lnTo>
                          <a:pt x="16" y="156"/>
                        </a:lnTo>
                        <a:lnTo>
                          <a:pt x="14" y="169"/>
                        </a:lnTo>
                        <a:lnTo>
                          <a:pt x="8" y="190"/>
                        </a:lnTo>
                        <a:lnTo>
                          <a:pt x="4" y="213"/>
                        </a:lnTo>
                        <a:lnTo>
                          <a:pt x="1" y="232"/>
                        </a:lnTo>
                        <a:lnTo>
                          <a:pt x="0" y="246"/>
                        </a:lnTo>
                        <a:lnTo>
                          <a:pt x="1" y="262"/>
                        </a:lnTo>
                        <a:lnTo>
                          <a:pt x="4" y="282"/>
                        </a:lnTo>
                        <a:lnTo>
                          <a:pt x="8" y="296"/>
                        </a:lnTo>
                        <a:lnTo>
                          <a:pt x="14" y="306"/>
                        </a:lnTo>
                        <a:lnTo>
                          <a:pt x="21" y="316"/>
                        </a:lnTo>
                        <a:lnTo>
                          <a:pt x="27" y="326"/>
                        </a:lnTo>
                        <a:lnTo>
                          <a:pt x="36" y="333"/>
                        </a:lnTo>
                        <a:lnTo>
                          <a:pt x="46" y="339"/>
                        </a:lnTo>
                        <a:lnTo>
                          <a:pt x="58" y="342"/>
                        </a:lnTo>
                        <a:lnTo>
                          <a:pt x="68" y="344"/>
                        </a:lnTo>
                        <a:lnTo>
                          <a:pt x="76" y="343"/>
                        </a:lnTo>
                        <a:lnTo>
                          <a:pt x="85" y="339"/>
                        </a:lnTo>
                        <a:lnTo>
                          <a:pt x="96" y="333"/>
                        </a:lnTo>
                        <a:lnTo>
                          <a:pt x="99" y="329"/>
                        </a:lnTo>
                        <a:lnTo>
                          <a:pt x="107" y="320"/>
                        </a:lnTo>
                        <a:lnTo>
                          <a:pt x="116" y="307"/>
                        </a:lnTo>
                        <a:lnTo>
                          <a:pt x="125" y="287"/>
                        </a:lnTo>
                        <a:lnTo>
                          <a:pt x="128" y="267"/>
                        </a:lnTo>
                        <a:lnTo>
                          <a:pt x="130" y="250"/>
                        </a:lnTo>
                        <a:lnTo>
                          <a:pt x="130" y="234"/>
                        </a:lnTo>
                        <a:lnTo>
                          <a:pt x="128" y="211"/>
                        </a:lnTo>
                        <a:lnTo>
                          <a:pt x="127" y="186"/>
                        </a:lnTo>
                        <a:lnTo>
                          <a:pt x="126" y="156"/>
                        </a:lnTo>
                        <a:lnTo>
                          <a:pt x="125" y="132"/>
                        </a:lnTo>
                        <a:lnTo>
                          <a:pt x="125" y="107"/>
                        </a:lnTo>
                        <a:lnTo>
                          <a:pt x="127" y="93"/>
                        </a:lnTo>
                        <a:lnTo>
                          <a:pt x="130" y="76"/>
                        </a:lnTo>
                        <a:lnTo>
                          <a:pt x="134" y="62"/>
                        </a:lnTo>
                        <a:lnTo>
                          <a:pt x="141" y="49"/>
                        </a:lnTo>
                        <a:lnTo>
                          <a:pt x="152" y="36"/>
                        </a:lnTo>
                        <a:lnTo>
                          <a:pt x="160" y="28"/>
                        </a:lnTo>
                        <a:lnTo>
                          <a:pt x="165" y="20"/>
                        </a:lnTo>
                        <a:lnTo>
                          <a:pt x="172" y="14"/>
                        </a:lnTo>
                        <a:lnTo>
                          <a:pt x="188"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74" name="Freeform 110"/>
                  <p:cNvSpPr>
                    <a:spLocks/>
                  </p:cNvSpPr>
                  <p:nvPr/>
                </p:nvSpPr>
                <p:spPr bwMode="auto">
                  <a:xfrm>
                    <a:off x="422" y="2522"/>
                    <a:ext cx="76" cy="49"/>
                  </a:xfrm>
                  <a:custGeom>
                    <a:avLst/>
                    <a:gdLst>
                      <a:gd name="T0" fmla="*/ 257 w 302"/>
                      <a:gd name="T1" fmla="*/ 74 h 195"/>
                      <a:gd name="T2" fmla="*/ 263 w 302"/>
                      <a:gd name="T3" fmla="*/ 72 h 195"/>
                      <a:gd name="T4" fmla="*/ 267 w 302"/>
                      <a:gd name="T5" fmla="*/ 72 h 195"/>
                      <a:gd name="T6" fmla="*/ 277 w 302"/>
                      <a:gd name="T7" fmla="*/ 70 h 195"/>
                      <a:gd name="T8" fmla="*/ 287 w 302"/>
                      <a:gd name="T9" fmla="*/ 70 h 195"/>
                      <a:gd name="T10" fmla="*/ 302 w 302"/>
                      <a:gd name="T11" fmla="*/ 70 h 195"/>
                      <a:gd name="T12" fmla="*/ 272 w 302"/>
                      <a:gd name="T13" fmla="*/ 51 h 195"/>
                      <a:gd name="T14" fmla="*/ 251 w 302"/>
                      <a:gd name="T15" fmla="*/ 38 h 195"/>
                      <a:gd name="T16" fmla="*/ 229 w 302"/>
                      <a:gd name="T17" fmla="*/ 26 h 195"/>
                      <a:gd name="T18" fmla="*/ 204 w 302"/>
                      <a:gd name="T19" fmla="*/ 16 h 195"/>
                      <a:gd name="T20" fmla="*/ 178 w 302"/>
                      <a:gd name="T21" fmla="*/ 7 h 195"/>
                      <a:gd name="T22" fmla="*/ 158 w 302"/>
                      <a:gd name="T23" fmla="*/ 3 h 195"/>
                      <a:gd name="T24" fmla="*/ 130 w 302"/>
                      <a:gd name="T25" fmla="*/ 0 h 195"/>
                      <a:gd name="T26" fmla="*/ 113 w 302"/>
                      <a:gd name="T27" fmla="*/ 0 h 195"/>
                      <a:gd name="T28" fmla="*/ 89 w 302"/>
                      <a:gd name="T29" fmla="*/ 5 h 195"/>
                      <a:gd name="T30" fmla="*/ 71 w 302"/>
                      <a:gd name="T31" fmla="*/ 13 h 195"/>
                      <a:gd name="T32" fmla="*/ 54 w 302"/>
                      <a:gd name="T33" fmla="*/ 24 h 195"/>
                      <a:gd name="T34" fmla="*/ 41 w 302"/>
                      <a:gd name="T35" fmla="*/ 32 h 195"/>
                      <a:gd name="T36" fmla="*/ 27 w 302"/>
                      <a:gd name="T37" fmla="*/ 46 h 195"/>
                      <a:gd name="T38" fmla="*/ 19 w 302"/>
                      <a:gd name="T39" fmla="*/ 61 h 195"/>
                      <a:gd name="T40" fmla="*/ 13 w 302"/>
                      <a:gd name="T41" fmla="*/ 74 h 195"/>
                      <a:gd name="T42" fmla="*/ 6 w 302"/>
                      <a:gd name="T43" fmla="*/ 91 h 195"/>
                      <a:gd name="T44" fmla="*/ 1 w 302"/>
                      <a:gd name="T45" fmla="*/ 106 h 195"/>
                      <a:gd name="T46" fmla="*/ 0 w 302"/>
                      <a:gd name="T47" fmla="*/ 122 h 195"/>
                      <a:gd name="T48" fmla="*/ 0 w 302"/>
                      <a:gd name="T49" fmla="*/ 136 h 195"/>
                      <a:gd name="T50" fmla="*/ 3 w 302"/>
                      <a:gd name="T51" fmla="*/ 151 h 195"/>
                      <a:gd name="T52" fmla="*/ 6 w 302"/>
                      <a:gd name="T53" fmla="*/ 162 h 195"/>
                      <a:gd name="T54" fmla="*/ 11 w 302"/>
                      <a:gd name="T55" fmla="*/ 170 h 195"/>
                      <a:gd name="T56" fmla="*/ 15 w 302"/>
                      <a:gd name="T57" fmla="*/ 177 h 195"/>
                      <a:gd name="T58" fmla="*/ 24 w 302"/>
                      <a:gd name="T59" fmla="*/ 183 h 195"/>
                      <a:gd name="T60" fmla="*/ 34 w 302"/>
                      <a:gd name="T61" fmla="*/ 187 h 195"/>
                      <a:gd name="T62" fmla="*/ 46 w 302"/>
                      <a:gd name="T63" fmla="*/ 191 h 195"/>
                      <a:gd name="T64" fmla="*/ 54 w 302"/>
                      <a:gd name="T65" fmla="*/ 192 h 195"/>
                      <a:gd name="T66" fmla="*/ 66 w 302"/>
                      <a:gd name="T67" fmla="*/ 195 h 195"/>
                      <a:gd name="T68" fmla="*/ 78 w 302"/>
                      <a:gd name="T69" fmla="*/ 195 h 195"/>
                      <a:gd name="T70" fmla="*/ 89 w 302"/>
                      <a:gd name="T71" fmla="*/ 194 h 195"/>
                      <a:gd name="T72" fmla="*/ 101 w 302"/>
                      <a:gd name="T73" fmla="*/ 192 h 195"/>
                      <a:gd name="T74" fmla="*/ 113 w 302"/>
                      <a:gd name="T75" fmla="*/ 191 h 195"/>
                      <a:gd name="T76" fmla="*/ 123 w 302"/>
                      <a:gd name="T77" fmla="*/ 187 h 195"/>
                      <a:gd name="T78" fmla="*/ 134 w 302"/>
                      <a:gd name="T79" fmla="*/ 183 h 195"/>
                      <a:gd name="T80" fmla="*/ 147 w 302"/>
                      <a:gd name="T81" fmla="*/ 171 h 195"/>
                      <a:gd name="T82" fmla="*/ 156 w 302"/>
                      <a:gd name="T83" fmla="*/ 161 h 195"/>
                      <a:gd name="T84" fmla="*/ 167 w 302"/>
                      <a:gd name="T85" fmla="*/ 148 h 195"/>
                      <a:gd name="T86" fmla="*/ 176 w 302"/>
                      <a:gd name="T87" fmla="*/ 133 h 195"/>
                      <a:gd name="T88" fmla="*/ 186 w 302"/>
                      <a:gd name="T89" fmla="*/ 119 h 195"/>
                      <a:gd name="T90" fmla="*/ 196 w 302"/>
                      <a:gd name="T91" fmla="*/ 108 h 195"/>
                      <a:gd name="T92" fmla="*/ 208 w 302"/>
                      <a:gd name="T93" fmla="*/ 93 h 195"/>
                      <a:gd name="T94" fmla="*/ 218 w 302"/>
                      <a:gd name="T95" fmla="*/ 84 h 195"/>
                      <a:gd name="T96" fmla="*/ 229 w 302"/>
                      <a:gd name="T97" fmla="*/ 79 h 195"/>
                      <a:gd name="T98" fmla="*/ 242 w 302"/>
                      <a:gd name="T99" fmla="*/ 75 h 195"/>
                      <a:gd name="T100" fmla="*/ 250 w 302"/>
                      <a:gd name="T101" fmla="*/ 74 h 195"/>
                      <a:gd name="T102" fmla="*/ 257 w 302"/>
                      <a:gd name="T103" fmla="*/ 7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2" h="195">
                        <a:moveTo>
                          <a:pt x="257" y="74"/>
                        </a:moveTo>
                        <a:lnTo>
                          <a:pt x="263" y="72"/>
                        </a:lnTo>
                        <a:lnTo>
                          <a:pt x="267" y="72"/>
                        </a:lnTo>
                        <a:lnTo>
                          <a:pt x="277" y="70"/>
                        </a:lnTo>
                        <a:lnTo>
                          <a:pt x="287" y="70"/>
                        </a:lnTo>
                        <a:lnTo>
                          <a:pt x="302" y="70"/>
                        </a:lnTo>
                        <a:lnTo>
                          <a:pt x="272" y="51"/>
                        </a:lnTo>
                        <a:lnTo>
                          <a:pt x="251" y="38"/>
                        </a:lnTo>
                        <a:lnTo>
                          <a:pt x="229" y="26"/>
                        </a:lnTo>
                        <a:lnTo>
                          <a:pt x="204" y="16"/>
                        </a:lnTo>
                        <a:lnTo>
                          <a:pt x="178" y="7"/>
                        </a:lnTo>
                        <a:lnTo>
                          <a:pt x="158" y="3"/>
                        </a:lnTo>
                        <a:lnTo>
                          <a:pt x="130" y="0"/>
                        </a:lnTo>
                        <a:lnTo>
                          <a:pt x="113" y="0"/>
                        </a:lnTo>
                        <a:lnTo>
                          <a:pt x="89" y="5"/>
                        </a:lnTo>
                        <a:lnTo>
                          <a:pt x="71" y="13"/>
                        </a:lnTo>
                        <a:lnTo>
                          <a:pt x="54" y="24"/>
                        </a:lnTo>
                        <a:lnTo>
                          <a:pt x="41" y="32"/>
                        </a:lnTo>
                        <a:lnTo>
                          <a:pt x="27" y="46"/>
                        </a:lnTo>
                        <a:lnTo>
                          <a:pt x="19" y="61"/>
                        </a:lnTo>
                        <a:lnTo>
                          <a:pt x="13" y="74"/>
                        </a:lnTo>
                        <a:lnTo>
                          <a:pt x="6" y="91"/>
                        </a:lnTo>
                        <a:lnTo>
                          <a:pt x="1" y="106"/>
                        </a:lnTo>
                        <a:lnTo>
                          <a:pt x="0" y="122"/>
                        </a:lnTo>
                        <a:lnTo>
                          <a:pt x="0" y="136"/>
                        </a:lnTo>
                        <a:lnTo>
                          <a:pt x="3" y="151"/>
                        </a:lnTo>
                        <a:lnTo>
                          <a:pt x="6" y="162"/>
                        </a:lnTo>
                        <a:lnTo>
                          <a:pt x="11" y="170"/>
                        </a:lnTo>
                        <a:lnTo>
                          <a:pt x="15" y="177"/>
                        </a:lnTo>
                        <a:lnTo>
                          <a:pt x="24" y="183"/>
                        </a:lnTo>
                        <a:lnTo>
                          <a:pt x="34" y="187"/>
                        </a:lnTo>
                        <a:lnTo>
                          <a:pt x="46" y="191"/>
                        </a:lnTo>
                        <a:lnTo>
                          <a:pt x="54" y="192"/>
                        </a:lnTo>
                        <a:lnTo>
                          <a:pt x="66" y="195"/>
                        </a:lnTo>
                        <a:lnTo>
                          <a:pt x="78" y="195"/>
                        </a:lnTo>
                        <a:lnTo>
                          <a:pt x="89" y="194"/>
                        </a:lnTo>
                        <a:lnTo>
                          <a:pt x="101" y="192"/>
                        </a:lnTo>
                        <a:lnTo>
                          <a:pt x="113" y="191"/>
                        </a:lnTo>
                        <a:lnTo>
                          <a:pt x="123" y="187"/>
                        </a:lnTo>
                        <a:lnTo>
                          <a:pt x="134" y="183"/>
                        </a:lnTo>
                        <a:lnTo>
                          <a:pt x="147" y="171"/>
                        </a:lnTo>
                        <a:lnTo>
                          <a:pt x="156" y="161"/>
                        </a:lnTo>
                        <a:lnTo>
                          <a:pt x="167" y="148"/>
                        </a:lnTo>
                        <a:lnTo>
                          <a:pt x="176" y="133"/>
                        </a:lnTo>
                        <a:lnTo>
                          <a:pt x="186" y="119"/>
                        </a:lnTo>
                        <a:lnTo>
                          <a:pt x="196" y="108"/>
                        </a:lnTo>
                        <a:lnTo>
                          <a:pt x="208" y="93"/>
                        </a:lnTo>
                        <a:lnTo>
                          <a:pt x="218" y="84"/>
                        </a:lnTo>
                        <a:lnTo>
                          <a:pt x="229" y="79"/>
                        </a:lnTo>
                        <a:lnTo>
                          <a:pt x="242" y="75"/>
                        </a:lnTo>
                        <a:lnTo>
                          <a:pt x="250" y="74"/>
                        </a:lnTo>
                        <a:lnTo>
                          <a:pt x="257" y="74"/>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75" name="Freeform 111"/>
                  <p:cNvSpPr>
                    <a:spLocks/>
                  </p:cNvSpPr>
                  <p:nvPr/>
                </p:nvSpPr>
                <p:spPr bwMode="auto">
                  <a:xfrm>
                    <a:off x="406" y="2980"/>
                    <a:ext cx="24" cy="52"/>
                  </a:xfrm>
                  <a:custGeom>
                    <a:avLst/>
                    <a:gdLst>
                      <a:gd name="T0" fmla="*/ 59 w 97"/>
                      <a:gd name="T1" fmla="*/ 0 h 206"/>
                      <a:gd name="T2" fmla="*/ 55 w 97"/>
                      <a:gd name="T3" fmla="*/ 7 h 206"/>
                      <a:gd name="T4" fmla="*/ 49 w 97"/>
                      <a:gd name="T5" fmla="*/ 14 h 206"/>
                      <a:gd name="T6" fmla="*/ 42 w 97"/>
                      <a:gd name="T7" fmla="*/ 21 h 206"/>
                      <a:gd name="T8" fmla="*/ 37 w 97"/>
                      <a:gd name="T9" fmla="*/ 31 h 206"/>
                      <a:gd name="T10" fmla="*/ 30 w 97"/>
                      <a:gd name="T11" fmla="*/ 39 h 206"/>
                      <a:gd name="T12" fmla="*/ 25 w 97"/>
                      <a:gd name="T13" fmla="*/ 49 h 206"/>
                      <a:gd name="T14" fmla="*/ 20 w 97"/>
                      <a:gd name="T15" fmla="*/ 60 h 206"/>
                      <a:gd name="T16" fmla="*/ 17 w 97"/>
                      <a:gd name="T17" fmla="*/ 67 h 206"/>
                      <a:gd name="T18" fmla="*/ 15 w 97"/>
                      <a:gd name="T19" fmla="*/ 75 h 206"/>
                      <a:gd name="T20" fmla="*/ 10 w 97"/>
                      <a:gd name="T21" fmla="*/ 83 h 206"/>
                      <a:gd name="T22" fmla="*/ 7 w 97"/>
                      <a:gd name="T23" fmla="*/ 93 h 206"/>
                      <a:gd name="T24" fmla="*/ 6 w 97"/>
                      <a:gd name="T25" fmla="*/ 100 h 206"/>
                      <a:gd name="T26" fmla="*/ 3 w 97"/>
                      <a:gd name="T27" fmla="*/ 107 h 206"/>
                      <a:gd name="T28" fmla="*/ 2 w 97"/>
                      <a:gd name="T29" fmla="*/ 111 h 206"/>
                      <a:gd name="T30" fmla="*/ 0 w 97"/>
                      <a:gd name="T31" fmla="*/ 122 h 206"/>
                      <a:gd name="T32" fmla="*/ 0 w 97"/>
                      <a:gd name="T33" fmla="*/ 130 h 206"/>
                      <a:gd name="T34" fmla="*/ 0 w 97"/>
                      <a:gd name="T35" fmla="*/ 142 h 206"/>
                      <a:gd name="T36" fmla="*/ 2 w 97"/>
                      <a:gd name="T37" fmla="*/ 157 h 206"/>
                      <a:gd name="T38" fmla="*/ 6 w 97"/>
                      <a:gd name="T39" fmla="*/ 169 h 206"/>
                      <a:gd name="T40" fmla="*/ 10 w 97"/>
                      <a:gd name="T41" fmla="*/ 179 h 206"/>
                      <a:gd name="T42" fmla="*/ 15 w 97"/>
                      <a:gd name="T43" fmla="*/ 186 h 206"/>
                      <a:gd name="T44" fmla="*/ 18 w 97"/>
                      <a:gd name="T45" fmla="*/ 190 h 206"/>
                      <a:gd name="T46" fmla="*/ 23 w 97"/>
                      <a:gd name="T47" fmla="*/ 196 h 206"/>
                      <a:gd name="T48" fmla="*/ 29 w 97"/>
                      <a:gd name="T49" fmla="*/ 199 h 206"/>
                      <a:gd name="T50" fmla="*/ 34 w 97"/>
                      <a:gd name="T51" fmla="*/ 203 h 206"/>
                      <a:gd name="T52" fmla="*/ 39 w 97"/>
                      <a:gd name="T53" fmla="*/ 205 h 206"/>
                      <a:gd name="T54" fmla="*/ 43 w 97"/>
                      <a:gd name="T55" fmla="*/ 206 h 206"/>
                      <a:gd name="T56" fmla="*/ 48 w 97"/>
                      <a:gd name="T57" fmla="*/ 206 h 206"/>
                      <a:gd name="T58" fmla="*/ 55 w 97"/>
                      <a:gd name="T59" fmla="*/ 206 h 206"/>
                      <a:gd name="T60" fmla="*/ 59 w 97"/>
                      <a:gd name="T61" fmla="*/ 205 h 206"/>
                      <a:gd name="T62" fmla="*/ 64 w 97"/>
                      <a:gd name="T63" fmla="*/ 203 h 206"/>
                      <a:gd name="T64" fmla="*/ 69 w 97"/>
                      <a:gd name="T65" fmla="*/ 199 h 206"/>
                      <a:gd name="T66" fmla="*/ 73 w 97"/>
                      <a:gd name="T67" fmla="*/ 197 h 206"/>
                      <a:gd name="T68" fmla="*/ 78 w 97"/>
                      <a:gd name="T69" fmla="*/ 192 h 206"/>
                      <a:gd name="T70" fmla="*/ 82 w 97"/>
                      <a:gd name="T71" fmla="*/ 189 h 206"/>
                      <a:gd name="T72" fmla="*/ 85 w 97"/>
                      <a:gd name="T73" fmla="*/ 183 h 206"/>
                      <a:gd name="T74" fmla="*/ 87 w 97"/>
                      <a:gd name="T75" fmla="*/ 178 h 206"/>
                      <a:gd name="T76" fmla="*/ 91 w 97"/>
                      <a:gd name="T77" fmla="*/ 171 h 206"/>
                      <a:gd name="T78" fmla="*/ 92 w 97"/>
                      <a:gd name="T79" fmla="*/ 164 h 206"/>
                      <a:gd name="T80" fmla="*/ 95 w 97"/>
                      <a:gd name="T81" fmla="*/ 156 h 206"/>
                      <a:gd name="T82" fmla="*/ 97 w 97"/>
                      <a:gd name="T83" fmla="*/ 148 h 206"/>
                      <a:gd name="T84" fmla="*/ 97 w 97"/>
                      <a:gd name="T85" fmla="*/ 141 h 206"/>
                      <a:gd name="T86" fmla="*/ 97 w 97"/>
                      <a:gd name="T87" fmla="*/ 134 h 206"/>
                      <a:gd name="T88" fmla="*/ 97 w 97"/>
                      <a:gd name="T89" fmla="*/ 127 h 206"/>
                      <a:gd name="T90" fmla="*/ 97 w 97"/>
                      <a:gd name="T91" fmla="*/ 120 h 206"/>
                      <a:gd name="T92" fmla="*/ 96 w 97"/>
                      <a:gd name="T93" fmla="*/ 114 h 206"/>
                      <a:gd name="T94" fmla="*/ 93 w 97"/>
                      <a:gd name="T95" fmla="*/ 108 h 206"/>
                      <a:gd name="T96" fmla="*/ 92 w 97"/>
                      <a:gd name="T97" fmla="*/ 101 h 206"/>
                      <a:gd name="T98" fmla="*/ 91 w 97"/>
                      <a:gd name="T99" fmla="*/ 93 h 206"/>
                      <a:gd name="T100" fmla="*/ 86 w 97"/>
                      <a:gd name="T101" fmla="*/ 81 h 206"/>
                      <a:gd name="T102" fmla="*/ 79 w 97"/>
                      <a:gd name="T103" fmla="*/ 63 h 206"/>
                      <a:gd name="T104" fmla="*/ 73 w 97"/>
                      <a:gd name="T105" fmla="*/ 49 h 206"/>
                      <a:gd name="T106" fmla="*/ 69 w 97"/>
                      <a:gd name="T107" fmla="*/ 41 h 206"/>
                      <a:gd name="T108" fmla="*/ 66 w 97"/>
                      <a:gd name="T109" fmla="*/ 35 h 206"/>
                      <a:gd name="T110" fmla="*/ 65 w 97"/>
                      <a:gd name="T111" fmla="*/ 31 h 206"/>
                      <a:gd name="T112" fmla="*/ 63 w 97"/>
                      <a:gd name="T113" fmla="*/ 25 h 206"/>
                      <a:gd name="T114" fmla="*/ 62 w 97"/>
                      <a:gd name="T115" fmla="*/ 19 h 206"/>
                      <a:gd name="T116" fmla="*/ 59 w 97"/>
                      <a:gd name="T117" fmla="*/ 14 h 206"/>
                      <a:gd name="T118" fmla="*/ 59 w 97"/>
                      <a:gd name="T11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 h="206">
                        <a:moveTo>
                          <a:pt x="59" y="0"/>
                        </a:moveTo>
                        <a:lnTo>
                          <a:pt x="55" y="7"/>
                        </a:lnTo>
                        <a:lnTo>
                          <a:pt x="49" y="14"/>
                        </a:lnTo>
                        <a:lnTo>
                          <a:pt x="42" y="21"/>
                        </a:lnTo>
                        <a:lnTo>
                          <a:pt x="37" y="31"/>
                        </a:lnTo>
                        <a:lnTo>
                          <a:pt x="30" y="39"/>
                        </a:lnTo>
                        <a:lnTo>
                          <a:pt x="25" y="49"/>
                        </a:lnTo>
                        <a:lnTo>
                          <a:pt x="20" y="60"/>
                        </a:lnTo>
                        <a:lnTo>
                          <a:pt x="17" y="67"/>
                        </a:lnTo>
                        <a:lnTo>
                          <a:pt x="15" y="75"/>
                        </a:lnTo>
                        <a:lnTo>
                          <a:pt x="10" y="83"/>
                        </a:lnTo>
                        <a:lnTo>
                          <a:pt x="7" y="93"/>
                        </a:lnTo>
                        <a:lnTo>
                          <a:pt x="6" y="100"/>
                        </a:lnTo>
                        <a:lnTo>
                          <a:pt x="3" y="107"/>
                        </a:lnTo>
                        <a:lnTo>
                          <a:pt x="2" y="111"/>
                        </a:lnTo>
                        <a:lnTo>
                          <a:pt x="0" y="122"/>
                        </a:lnTo>
                        <a:lnTo>
                          <a:pt x="0" y="130"/>
                        </a:lnTo>
                        <a:lnTo>
                          <a:pt x="0" y="142"/>
                        </a:lnTo>
                        <a:lnTo>
                          <a:pt x="2" y="157"/>
                        </a:lnTo>
                        <a:lnTo>
                          <a:pt x="6" y="169"/>
                        </a:lnTo>
                        <a:lnTo>
                          <a:pt x="10" y="179"/>
                        </a:lnTo>
                        <a:lnTo>
                          <a:pt x="15" y="186"/>
                        </a:lnTo>
                        <a:lnTo>
                          <a:pt x="18" y="190"/>
                        </a:lnTo>
                        <a:lnTo>
                          <a:pt x="23" y="196"/>
                        </a:lnTo>
                        <a:lnTo>
                          <a:pt x="29" y="199"/>
                        </a:lnTo>
                        <a:lnTo>
                          <a:pt x="34" y="203"/>
                        </a:lnTo>
                        <a:lnTo>
                          <a:pt x="39" y="205"/>
                        </a:lnTo>
                        <a:lnTo>
                          <a:pt x="43" y="206"/>
                        </a:lnTo>
                        <a:lnTo>
                          <a:pt x="48" y="206"/>
                        </a:lnTo>
                        <a:lnTo>
                          <a:pt x="55" y="206"/>
                        </a:lnTo>
                        <a:lnTo>
                          <a:pt x="59" y="205"/>
                        </a:lnTo>
                        <a:lnTo>
                          <a:pt x="64" y="203"/>
                        </a:lnTo>
                        <a:lnTo>
                          <a:pt x="69" y="199"/>
                        </a:lnTo>
                        <a:lnTo>
                          <a:pt x="73" y="197"/>
                        </a:lnTo>
                        <a:lnTo>
                          <a:pt x="78" y="192"/>
                        </a:lnTo>
                        <a:lnTo>
                          <a:pt x="82" y="189"/>
                        </a:lnTo>
                        <a:lnTo>
                          <a:pt x="85" y="183"/>
                        </a:lnTo>
                        <a:lnTo>
                          <a:pt x="87" y="178"/>
                        </a:lnTo>
                        <a:lnTo>
                          <a:pt x="91" y="171"/>
                        </a:lnTo>
                        <a:lnTo>
                          <a:pt x="92" y="164"/>
                        </a:lnTo>
                        <a:lnTo>
                          <a:pt x="95" y="156"/>
                        </a:lnTo>
                        <a:lnTo>
                          <a:pt x="97" y="148"/>
                        </a:lnTo>
                        <a:lnTo>
                          <a:pt x="97" y="141"/>
                        </a:lnTo>
                        <a:lnTo>
                          <a:pt x="97" y="134"/>
                        </a:lnTo>
                        <a:lnTo>
                          <a:pt x="97" y="127"/>
                        </a:lnTo>
                        <a:lnTo>
                          <a:pt x="97" y="120"/>
                        </a:lnTo>
                        <a:lnTo>
                          <a:pt x="96" y="114"/>
                        </a:lnTo>
                        <a:lnTo>
                          <a:pt x="93" y="108"/>
                        </a:lnTo>
                        <a:lnTo>
                          <a:pt x="92" y="101"/>
                        </a:lnTo>
                        <a:lnTo>
                          <a:pt x="91" y="93"/>
                        </a:lnTo>
                        <a:lnTo>
                          <a:pt x="86" y="81"/>
                        </a:lnTo>
                        <a:lnTo>
                          <a:pt x="79" y="63"/>
                        </a:lnTo>
                        <a:lnTo>
                          <a:pt x="73" y="49"/>
                        </a:lnTo>
                        <a:lnTo>
                          <a:pt x="69" y="41"/>
                        </a:lnTo>
                        <a:lnTo>
                          <a:pt x="66" y="35"/>
                        </a:lnTo>
                        <a:lnTo>
                          <a:pt x="65" y="31"/>
                        </a:lnTo>
                        <a:lnTo>
                          <a:pt x="63" y="25"/>
                        </a:lnTo>
                        <a:lnTo>
                          <a:pt x="62" y="19"/>
                        </a:lnTo>
                        <a:lnTo>
                          <a:pt x="59" y="14"/>
                        </a:lnTo>
                        <a:lnTo>
                          <a:pt x="59"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76" name="Freeform 112"/>
                  <p:cNvSpPr>
                    <a:spLocks/>
                  </p:cNvSpPr>
                  <p:nvPr/>
                </p:nvSpPr>
                <p:spPr bwMode="auto">
                  <a:xfrm>
                    <a:off x="892" y="2643"/>
                    <a:ext cx="47" cy="86"/>
                  </a:xfrm>
                  <a:custGeom>
                    <a:avLst/>
                    <a:gdLst>
                      <a:gd name="T0" fmla="*/ 0 w 187"/>
                      <a:gd name="T1" fmla="*/ 0 h 344"/>
                      <a:gd name="T2" fmla="*/ 33 w 187"/>
                      <a:gd name="T3" fmla="*/ 4 h 344"/>
                      <a:gd name="T4" fmla="*/ 48 w 187"/>
                      <a:gd name="T5" fmla="*/ 9 h 344"/>
                      <a:gd name="T6" fmla="*/ 67 w 187"/>
                      <a:gd name="T7" fmla="*/ 16 h 344"/>
                      <a:gd name="T8" fmla="*/ 83 w 187"/>
                      <a:gd name="T9" fmla="*/ 26 h 344"/>
                      <a:gd name="T10" fmla="*/ 97 w 187"/>
                      <a:gd name="T11" fmla="*/ 36 h 344"/>
                      <a:gd name="T12" fmla="*/ 112 w 187"/>
                      <a:gd name="T13" fmla="*/ 49 h 344"/>
                      <a:gd name="T14" fmla="*/ 125 w 187"/>
                      <a:gd name="T15" fmla="*/ 67 h 344"/>
                      <a:gd name="T16" fmla="*/ 132 w 187"/>
                      <a:gd name="T17" fmla="*/ 77 h 344"/>
                      <a:gd name="T18" fmla="*/ 139 w 187"/>
                      <a:gd name="T19" fmla="*/ 90 h 344"/>
                      <a:gd name="T20" fmla="*/ 149 w 187"/>
                      <a:gd name="T21" fmla="*/ 105 h 344"/>
                      <a:gd name="T22" fmla="*/ 157 w 187"/>
                      <a:gd name="T23" fmla="*/ 120 h 344"/>
                      <a:gd name="T24" fmla="*/ 163 w 187"/>
                      <a:gd name="T25" fmla="*/ 134 h 344"/>
                      <a:gd name="T26" fmla="*/ 171 w 187"/>
                      <a:gd name="T27" fmla="*/ 156 h 344"/>
                      <a:gd name="T28" fmla="*/ 173 w 187"/>
                      <a:gd name="T29" fmla="*/ 168 h 344"/>
                      <a:gd name="T30" fmla="*/ 179 w 187"/>
                      <a:gd name="T31" fmla="*/ 190 h 344"/>
                      <a:gd name="T32" fmla="*/ 183 w 187"/>
                      <a:gd name="T33" fmla="*/ 213 h 344"/>
                      <a:gd name="T34" fmla="*/ 186 w 187"/>
                      <a:gd name="T35" fmla="*/ 232 h 344"/>
                      <a:gd name="T36" fmla="*/ 187 w 187"/>
                      <a:gd name="T37" fmla="*/ 246 h 344"/>
                      <a:gd name="T38" fmla="*/ 186 w 187"/>
                      <a:gd name="T39" fmla="*/ 263 h 344"/>
                      <a:gd name="T40" fmla="*/ 183 w 187"/>
                      <a:gd name="T41" fmla="*/ 282 h 344"/>
                      <a:gd name="T42" fmla="*/ 179 w 187"/>
                      <a:gd name="T43" fmla="*/ 296 h 344"/>
                      <a:gd name="T44" fmla="*/ 173 w 187"/>
                      <a:gd name="T45" fmla="*/ 305 h 344"/>
                      <a:gd name="T46" fmla="*/ 167 w 187"/>
                      <a:gd name="T47" fmla="*/ 316 h 344"/>
                      <a:gd name="T48" fmla="*/ 160 w 187"/>
                      <a:gd name="T49" fmla="*/ 325 h 344"/>
                      <a:gd name="T50" fmla="*/ 151 w 187"/>
                      <a:gd name="T51" fmla="*/ 334 h 344"/>
                      <a:gd name="T52" fmla="*/ 142 w 187"/>
                      <a:gd name="T53" fmla="*/ 338 h 344"/>
                      <a:gd name="T54" fmla="*/ 129 w 187"/>
                      <a:gd name="T55" fmla="*/ 342 h 344"/>
                      <a:gd name="T56" fmla="*/ 119 w 187"/>
                      <a:gd name="T57" fmla="*/ 344 h 344"/>
                      <a:gd name="T58" fmla="*/ 112 w 187"/>
                      <a:gd name="T59" fmla="*/ 343 h 344"/>
                      <a:gd name="T60" fmla="*/ 102 w 187"/>
                      <a:gd name="T61" fmla="*/ 338 h 344"/>
                      <a:gd name="T62" fmla="*/ 91 w 187"/>
                      <a:gd name="T63" fmla="*/ 334 h 344"/>
                      <a:gd name="T64" fmla="*/ 88 w 187"/>
                      <a:gd name="T65" fmla="*/ 329 h 344"/>
                      <a:gd name="T66" fmla="*/ 78 w 187"/>
                      <a:gd name="T67" fmla="*/ 320 h 344"/>
                      <a:gd name="T68" fmla="*/ 71 w 187"/>
                      <a:gd name="T69" fmla="*/ 307 h 344"/>
                      <a:gd name="T70" fmla="*/ 62 w 187"/>
                      <a:gd name="T71" fmla="*/ 287 h 344"/>
                      <a:gd name="T72" fmla="*/ 58 w 187"/>
                      <a:gd name="T73" fmla="*/ 268 h 344"/>
                      <a:gd name="T74" fmla="*/ 57 w 187"/>
                      <a:gd name="T75" fmla="*/ 249 h 344"/>
                      <a:gd name="T76" fmla="*/ 57 w 187"/>
                      <a:gd name="T77" fmla="*/ 234 h 344"/>
                      <a:gd name="T78" fmla="*/ 58 w 187"/>
                      <a:gd name="T79" fmla="*/ 212 h 344"/>
                      <a:gd name="T80" fmla="*/ 61 w 187"/>
                      <a:gd name="T81" fmla="*/ 186 h 344"/>
                      <a:gd name="T82" fmla="*/ 61 w 187"/>
                      <a:gd name="T83" fmla="*/ 156 h 344"/>
                      <a:gd name="T84" fmla="*/ 62 w 187"/>
                      <a:gd name="T85" fmla="*/ 132 h 344"/>
                      <a:gd name="T86" fmla="*/ 62 w 187"/>
                      <a:gd name="T87" fmla="*/ 106 h 344"/>
                      <a:gd name="T88" fmla="*/ 61 w 187"/>
                      <a:gd name="T89" fmla="*/ 92 h 344"/>
                      <a:gd name="T90" fmla="*/ 57 w 187"/>
                      <a:gd name="T91" fmla="*/ 76 h 344"/>
                      <a:gd name="T92" fmla="*/ 51 w 187"/>
                      <a:gd name="T93" fmla="*/ 62 h 344"/>
                      <a:gd name="T94" fmla="*/ 44 w 187"/>
                      <a:gd name="T95" fmla="*/ 49 h 344"/>
                      <a:gd name="T96" fmla="*/ 35 w 187"/>
                      <a:gd name="T97" fmla="*/ 36 h 344"/>
                      <a:gd name="T98" fmla="*/ 28 w 187"/>
                      <a:gd name="T99" fmla="*/ 29 h 344"/>
                      <a:gd name="T100" fmla="*/ 22 w 187"/>
                      <a:gd name="T101" fmla="*/ 20 h 344"/>
                      <a:gd name="T102" fmla="*/ 15 w 187"/>
                      <a:gd name="T103" fmla="*/ 14 h 344"/>
                      <a:gd name="T104" fmla="*/ 0 w 187"/>
                      <a:gd name="T105"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7" h="344">
                        <a:moveTo>
                          <a:pt x="0" y="0"/>
                        </a:moveTo>
                        <a:lnTo>
                          <a:pt x="33" y="4"/>
                        </a:lnTo>
                        <a:lnTo>
                          <a:pt x="48" y="9"/>
                        </a:lnTo>
                        <a:lnTo>
                          <a:pt x="67" y="16"/>
                        </a:lnTo>
                        <a:lnTo>
                          <a:pt x="83" y="26"/>
                        </a:lnTo>
                        <a:lnTo>
                          <a:pt x="97" y="36"/>
                        </a:lnTo>
                        <a:lnTo>
                          <a:pt x="112" y="49"/>
                        </a:lnTo>
                        <a:lnTo>
                          <a:pt x="125" y="67"/>
                        </a:lnTo>
                        <a:lnTo>
                          <a:pt x="132" y="77"/>
                        </a:lnTo>
                        <a:lnTo>
                          <a:pt x="139" y="90"/>
                        </a:lnTo>
                        <a:lnTo>
                          <a:pt x="149" y="105"/>
                        </a:lnTo>
                        <a:lnTo>
                          <a:pt x="157" y="120"/>
                        </a:lnTo>
                        <a:lnTo>
                          <a:pt x="163" y="134"/>
                        </a:lnTo>
                        <a:lnTo>
                          <a:pt x="171" y="156"/>
                        </a:lnTo>
                        <a:lnTo>
                          <a:pt x="173" y="168"/>
                        </a:lnTo>
                        <a:lnTo>
                          <a:pt x="179" y="190"/>
                        </a:lnTo>
                        <a:lnTo>
                          <a:pt x="183" y="213"/>
                        </a:lnTo>
                        <a:lnTo>
                          <a:pt x="186" y="232"/>
                        </a:lnTo>
                        <a:lnTo>
                          <a:pt x="187" y="246"/>
                        </a:lnTo>
                        <a:lnTo>
                          <a:pt x="186" y="263"/>
                        </a:lnTo>
                        <a:lnTo>
                          <a:pt x="183" y="282"/>
                        </a:lnTo>
                        <a:lnTo>
                          <a:pt x="179" y="296"/>
                        </a:lnTo>
                        <a:lnTo>
                          <a:pt x="173" y="305"/>
                        </a:lnTo>
                        <a:lnTo>
                          <a:pt x="167" y="316"/>
                        </a:lnTo>
                        <a:lnTo>
                          <a:pt x="160" y="325"/>
                        </a:lnTo>
                        <a:lnTo>
                          <a:pt x="151" y="334"/>
                        </a:lnTo>
                        <a:lnTo>
                          <a:pt x="142" y="338"/>
                        </a:lnTo>
                        <a:lnTo>
                          <a:pt x="129" y="342"/>
                        </a:lnTo>
                        <a:lnTo>
                          <a:pt x="119" y="344"/>
                        </a:lnTo>
                        <a:lnTo>
                          <a:pt x="112" y="343"/>
                        </a:lnTo>
                        <a:lnTo>
                          <a:pt x="102" y="338"/>
                        </a:lnTo>
                        <a:lnTo>
                          <a:pt x="91" y="334"/>
                        </a:lnTo>
                        <a:lnTo>
                          <a:pt x="88" y="329"/>
                        </a:lnTo>
                        <a:lnTo>
                          <a:pt x="78" y="320"/>
                        </a:lnTo>
                        <a:lnTo>
                          <a:pt x="71" y="307"/>
                        </a:lnTo>
                        <a:lnTo>
                          <a:pt x="62" y="287"/>
                        </a:lnTo>
                        <a:lnTo>
                          <a:pt x="58" y="268"/>
                        </a:lnTo>
                        <a:lnTo>
                          <a:pt x="57" y="249"/>
                        </a:lnTo>
                        <a:lnTo>
                          <a:pt x="57" y="234"/>
                        </a:lnTo>
                        <a:lnTo>
                          <a:pt x="58" y="212"/>
                        </a:lnTo>
                        <a:lnTo>
                          <a:pt x="61" y="186"/>
                        </a:lnTo>
                        <a:lnTo>
                          <a:pt x="61" y="156"/>
                        </a:lnTo>
                        <a:lnTo>
                          <a:pt x="62" y="132"/>
                        </a:lnTo>
                        <a:lnTo>
                          <a:pt x="62" y="106"/>
                        </a:lnTo>
                        <a:lnTo>
                          <a:pt x="61" y="92"/>
                        </a:lnTo>
                        <a:lnTo>
                          <a:pt x="57" y="76"/>
                        </a:lnTo>
                        <a:lnTo>
                          <a:pt x="51" y="62"/>
                        </a:lnTo>
                        <a:lnTo>
                          <a:pt x="44" y="49"/>
                        </a:lnTo>
                        <a:lnTo>
                          <a:pt x="35" y="36"/>
                        </a:lnTo>
                        <a:lnTo>
                          <a:pt x="28" y="29"/>
                        </a:lnTo>
                        <a:lnTo>
                          <a:pt x="22" y="20"/>
                        </a:lnTo>
                        <a:lnTo>
                          <a:pt x="15" y="14"/>
                        </a:lnTo>
                        <a:lnTo>
                          <a:pt x="0"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77" name="Freeform 113"/>
                  <p:cNvSpPr>
                    <a:spLocks/>
                  </p:cNvSpPr>
                  <p:nvPr/>
                </p:nvSpPr>
                <p:spPr bwMode="auto">
                  <a:xfrm>
                    <a:off x="835" y="2536"/>
                    <a:ext cx="61" cy="39"/>
                  </a:xfrm>
                  <a:custGeom>
                    <a:avLst/>
                    <a:gdLst>
                      <a:gd name="T0" fmla="*/ 37 w 246"/>
                      <a:gd name="T1" fmla="*/ 60 h 158"/>
                      <a:gd name="T2" fmla="*/ 33 w 246"/>
                      <a:gd name="T3" fmla="*/ 59 h 158"/>
                      <a:gd name="T4" fmla="*/ 30 w 246"/>
                      <a:gd name="T5" fmla="*/ 59 h 158"/>
                      <a:gd name="T6" fmla="*/ 21 w 246"/>
                      <a:gd name="T7" fmla="*/ 58 h 158"/>
                      <a:gd name="T8" fmla="*/ 13 w 246"/>
                      <a:gd name="T9" fmla="*/ 57 h 158"/>
                      <a:gd name="T10" fmla="*/ 0 w 246"/>
                      <a:gd name="T11" fmla="*/ 58 h 158"/>
                      <a:gd name="T12" fmla="*/ 26 w 246"/>
                      <a:gd name="T13" fmla="*/ 41 h 158"/>
                      <a:gd name="T14" fmla="*/ 43 w 246"/>
                      <a:gd name="T15" fmla="*/ 31 h 158"/>
                      <a:gd name="T16" fmla="*/ 60 w 246"/>
                      <a:gd name="T17" fmla="*/ 21 h 158"/>
                      <a:gd name="T18" fmla="*/ 80 w 246"/>
                      <a:gd name="T19" fmla="*/ 13 h 158"/>
                      <a:gd name="T20" fmla="*/ 100 w 246"/>
                      <a:gd name="T21" fmla="*/ 6 h 158"/>
                      <a:gd name="T22" fmla="*/ 117 w 246"/>
                      <a:gd name="T23" fmla="*/ 3 h 158"/>
                      <a:gd name="T24" fmla="*/ 140 w 246"/>
                      <a:gd name="T25" fmla="*/ 0 h 158"/>
                      <a:gd name="T26" fmla="*/ 155 w 246"/>
                      <a:gd name="T27" fmla="*/ 0 h 158"/>
                      <a:gd name="T28" fmla="*/ 173 w 246"/>
                      <a:gd name="T29" fmla="*/ 5 h 158"/>
                      <a:gd name="T30" fmla="*/ 188 w 246"/>
                      <a:gd name="T31" fmla="*/ 11 h 158"/>
                      <a:gd name="T32" fmla="*/ 202 w 246"/>
                      <a:gd name="T33" fmla="*/ 19 h 158"/>
                      <a:gd name="T34" fmla="*/ 211 w 246"/>
                      <a:gd name="T35" fmla="*/ 26 h 158"/>
                      <a:gd name="T36" fmla="*/ 223 w 246"/>
                      <a:gd name="T37" fmla="*/ 38 h 158"/>
                      <a:gd name="T38" fmla="*/ 231 w 246"/>
                      <a:gd name="T39" fmla="*/ 51 h 158"/>
                      <a:gd name="T40" fmla="*/ 236 w 246"/>
                      <a:gd name="T41" fmla="*/ 61 h 158"/>
                      <a:gd name="T42" fmla="*/ 242 w 246"/>
                      <a:gd name="T43" fmla="*/ 74 h 158"/>
                      <a:gd name="T44" fmla="*/ 245 w 246"/>
                      <a:gd name="T45" fmla="*/ 87 h 158"/>
                      <a:gd name="T46" fmla="*/ 246 w 246"/>
                      <a:gd name="T47" fmla="*/ 100 h 158"/>
                      <a:gd name="T48" fmla="*/ 246 w 246"/>
                      <a:gd name="T49" fmla="*/ 110 h 158"/>
                      <a:gd name="T50" fmla="*/ 244 w 246"/>
                      <a:gd name="T51" fmla="*/ 123 h 158"/>
                      <a:gd name="T52" fmla="*/ 242 w 246"/>
                      <a:gd name="T53" fmla="*/ 131 h 158"/>
                      <a:gd name="T54" fmla="*/ 238 w 246"/>
                      <a:gd name="T55" fmla="*/ 137 h 158"/>
                      <a:gd name="T56" fmla="*/ 232 w 246"/>
                      <a:gd name="T57" fmla="*/ 143 h 158"/>
                      <a:gd name="T58" fmla="*/ 226 w 246"/>
                      <a:gd name="T59" fmla="*/ 148 h 158"/>
                      <a:gd name="T60" fmla="*/ 218 w 246"/>
                      <a:gd name="T61" fmla="*/ 153 h 158"/>
                      <a:gd name="T62" fmla="*/ 209 w 246"/>
                      <a:gd name="T63" fmla="*/ 156 h 158"/>
                      <a:gd name="T64" fmla="*/ 202 w 246"/>
                      <a:gd name="T65" fmla="*/ 157 h 158"/>
                      <a:gd name="T66" fmla="*/ 192 w 246"/>
                      <a:gd name="T67" fmla="*/ 158 h 158"/>
                      <a:gd name="T68" fmla="*/ 183 w 246"/>
                      <a:gd name="T69" fmla="*/ 158 h 158"/>
                      <a:gd name="T70" fmla="*/ 173 w 246"/>
                      <a:gd name="T71" fmla="*/ 157 h 158"/>
                      <a:gd name="T72" fmla="*/ 163 w 246"/>
                      <a:gd name="T73" fmla="*/ 157 h 158"/>
                      <a:gd name="T74" fmla="*/ 155 w 246"/>
                      <a:gd name="T75" fmla="*/ 156 h 158"/>
                      <a:gd name="T76" fmla="*/ 147 w 246"/>
                      <a:gd name="T77" fmla="*/ 151 h 158"/>
                      <a:gd name="T78" fmla="*/ 137 w 246"/>
                      <a:gd name="T79" fmla="*/ 148 h 158"/>
                      <a:gd name="T80" fmla="*/ 128 w 246"/>
                      <a:gd name="T81" fmla="*/ 138 h 158"/>
                      <a:gd name="T82" fmla="*/ 119 w 246"/>
                      <a:gd name="T83" fmla="*/ 131 h 158"/>
                      <a:gd name="T84" fmla="*/ 110 w 246"/>
                      <a:gd name="T85" fmla="*/ 120 h 158"/>
                      <a:gd name="T86" fmla="*/ 103 w 246"/>
                      <a:gd name="T87" fmla="*/ 108 h 158"/>
                      <a:gd name="T88" fmla="*/ 94 w 246"/>
                      <a:gd name="T89" fmla="*/ 96 h 158"/>
                      <a:gd name="T90" fmla="*/ 87 w 246"/>
                      <a:gd name="T91" fmla="*/ 88 h 158"/>
                      <a:gd name="T92" fmla="*/ 78 w 246"/>
                      <a:gd name="T93" fmla="*/ 76 h 158"/>
                      <a:gd name="T94" fmla="*/ 68 w 246"/>
                      <a:gd name="T95" fmla="*/ 68 h 158"/>
                      <a:gd name="T96" fmla="*/ 60 w 246"/>
                      <a:gd name="T97" fmla="*/ 65 h 158"/>
                      <a:gd name="T98" fmla="*/ 50 w 246"/>
                      <a:gd name="T99" fmla="*/ 61 h 158"/>
                      <a:gd name="T100" fmla="*/ 43 w 246"/>
                      <a:gd name="T101" fmla="*/ 61 h 158"/>
                      <a:gd name="T102" fmla="*/ 37 w 246"/>
                      <a:gd name="T103" fmla="*/ 6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6" h="158">
                        <a:moveTo>
                          <a:pt x="37" y="60"/>
                        </a:moveTo>
                        <a:lnTo>
                          <a:pt x="33" y="59"/>
                        </a:lnTo>
                        <a:lnTo>
                          <a:pt x="30" y="59"/>
                        </a:lnTo>
                        <a:lnTo>
                          <a:pt x="21" y="58"/>
                        </a:lnTo>
                        <a:lnTo>
                          <a:pt x="13" y="57"/>
                        </a:lnTo>
                        <a:lnTo>
                          <a:pt x="0" y="58"/>
                        </a:lnTo>
                        <a:lnTo>
                          <a:pt x="26" y="41"/>
                        </a:lnTo>
                        <a:lnTo>
                          <a:pt x="43" y="31"/>
                        </a:lnTo>
                        <a:lnTo>
                          <a:pt x="60" y="21"/>
                        </a:lnTo>
                        <a:lnTo>
                          <a:pt x="80" y="13"/>
                        </a:lnTo>
                        <a:lnTo>
                          <a:pt x="100" y="6"/>
                        </a:lnTo>
                        <a:lnTo>
                          <a:pt x="117" y="3"/>
                        </a:lnTo>
                        <a:lnTo>
                          <a:pt x="140" y="0"/>
                        </a:lnTo>
                        <a:lnTo>
                          <a:pt x="155" y="0"/>
                        </a:lnTo>
                        <a:lnTo>
                          <a:pt x="173" y="5"/>
                        </a:lnTo>
                        <a:lnTo>
                          <a:pt x="188" y="11"/>
                        </a:lnTo>
                        <a:lnTo>
                          <a:pt x="202" y="19"/>
                        </a:lnTo>
                        <a:lnTo>
                          <a:pt x="211" y="26"/>
                        </a:lnTo>
                        <a:lnTo>
                          <a:pt x="223" y="38"/>
                        </a:lnTo>
                        <a:lnTo>
                          <a:pt x="231" y="51"/>
                        </a:lnTo>
                        <a:lnTo>
                          <a:pt x="236" y="61"/>
                        </a:lnTo>
                        <a:lnTo>
                          <a:pt x="242" y="74"/>
                        </a:lnTo>
                        <a:lnTo>
                          <a:pt x="245" y="87"/>
                        </a:lnTo>
                        <a:lnTo>
                          <a:pt x="246" y="100"/>
                        </a:lnTo>
                        <a:lnTo>
                          <a:pt x="246" y="110"/>
                        </a:lnTo>
                        <a:lnTo>
                          <a:pt x="244" y="123"/>
                        </a:lnTo>
                        <a:lnTo>
                          <a:pt x="242" y="131"/>
                        </a:lnTo>
                        <a:lnTo>
                          <a:pt x="238" y="137"/>
                        </a:lnTo>
                        <a:lnTo>
                          <a:pt x="232" y="143"/>
                        </a:lnTo>
                        <a:lnTo>
                          <a:pt x="226" y="148"/>
                        </a:lnTo>
                        <a:lnTo>
                          <a:pt x="218" y="153"/>
                        </a:lnTo>
                        <a:lnTo>
                          <a:pt x="209" y="156"/>
                        </a:lnTo>
                        <a:lnTo>
                          <a:pt x="202" y="157"/>
                        </a:lnTo>
                        <a:lnTo>
                          <a:pt x="192" y="158"/>
                        </a:lnTo>
                        <a:lnTo>
                          <a:pt x="183" y="158"/>
                        </a:lnTo>
                        <a:lnTo>
                          <a:pt x="173" y="157"/>
                        </a:lnTo>
                        <a:lnTo>
                          <a:pt x="163" y="157"/>
                        </a:lnTo>
                        <a:lnTo>
                          <a:pt x="155" y="156"/>
                        </a:lnTo>
                        <a:lnTo>
                          <a:pt x="147" y="151"/>
                        </a:lnTo>
                        <a:lnTo>
                          <a:pt x="137" y="148"/>
                        </a:lnTo>
                        <a:lnTo>
                          <a:pt x="128" y="138"/>
                        </a:lnTo>
                        <a:lnTo>
                          <a:pt x="119" y="131"/>
                        </a:lnTo>
                        <a:lnTo>
                          <a:pt x="110" y="120"/>
                        </a:lnTo>
                        <a:lnTo>
                          <a:pt x="103" y="108"/>
                        </a:lnTo>
                        <a:lnTo>
                          <a:pt x="94" y="96"/>
                        </a:lnTo>
                        <a:lnTo>
                          <a:pt x="87" y="88"/>
                        </a:lnTo>
                        <a:lnTo>
                          <a:pt x="78" y="76"/>
                        </a:lnTo>
                        <a:lnTo>
                          <a:pt x="68" y="68"/>
                        </a:lnTo>
                        <a:lnTo>
                          <a:pt x="60" y="65"/>
                        </a:lnTo>
                        <a:lnTo>
                          <a:pt x="50" y="61"/>
                        </a:lnTo>
                        <a:lnTo>
                          <a:pt x="43" y="61"/>
                        </a:lnTo>
                        <a:lnTo>
                          <a:pt x="37" y="6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78" name="Freeform 114"/>
                  <p:cNvSpPr>
                    <a:spLocks/>
                  </p:cNvSpPr>
                  <p:nvPr/>
                </p:nvSpPr>
                <p:spPr bwMode="auto">
                  <a:xfrm>
                    <a:off x="836" y="2890"/>
                    <a:ext cx="19" cy="50"/>
                  </a:xfrm>
                  <a:custGeom>
                    <a:avLst/>
                    <a:gdLst>
                      <a:gd name="T0" fmla="*/ 30 w 75"/>
                      <a:gd name="T1" fmla="*/ 0 h 201"/>
                      <a:gd name="T2" fmla="*/ 34 w 75"/>
                      <a:gd name="T3" fmla="*/ 7 h 201"/>
                      <a:gd name="T4" fmla="*/ 38 w 75"/>
                      <a:gd name="T5" fmla="*/ 15 h 201"/>
                      <a:gd name="T6" fmla="*/ 43 w 75"/>
                      <a:gd name="T7" fmla="*/ 22 h 201"/>
                      <a:gd name="T8" fmla="*/ 47 w 75"/>
                      <a:gd name="T9" fmla="*/ 30 h 201"/>
                      <a:gd name="T10" fmla="*/ 52 w 75"/>
                      <a:gd name="T11" fmla="*/ 38 h 201"/>
                      <a:gd name="T12" fmla="*/ 55 w 75"/>
                      <a:gd name="T13" fmla="*/ 48 h 201"/>
                      <a:gd name="T14" fmla="*/ 59 w 75"/>
                      <a:gd name="T15" fmla="*/ 59 h 201"/>
                      <a:gd name="T16" fmla="*/ 61 w 75"/>
                      <a:gd name="T17" fmla="*/ 65 h 201"/>
                      <a:gd name="T18" fmla="*/ 65 w 75"/>
                      <a:gd name="T19" fmla="*/ 73 h 201"/>
                      <a:gd name="T20" fmla="*/ 67 w 75"/>
                      <a:gd name="T21" fmla="*/ 82 h 201"/>
                      <a:gd name="T22" fmla="*/ 69 w 75"/>
                      <a:gd name="T23" fmla="*/ 91 h 201"/>
                      <a:gd name="T24" fmla="*/ 71 w 75"/>
                      <a:gd name="T25" fmla="*/ 99 h 201"/>
                      <a:gd name="T26" fmla="*/ 72 w 75"/>
                      <a:gd name="T27" fmla="*/ 105 h 201"/>
                      <a:gd name="T28" fmla="*/ 73 w 75"/>
                      <a:gd name="T29" fmla="*/ 109 h 201"/>
                      <a:gd name="T30" fmla="*/ 75 w 75"/>
                      <a:gd name="T31" fmla="*/ 120 h 201"/>
                      <a:gd name="T32" fmla="*/ 75 w 75"/>
                      <a:gd name="T33" fmla="*/ 128 h 201"/>
                      <a:gd name="T34" fmla="*/ 75 w 75"/>
                      <a:gd name="T35" fmla="*/ 139 h 201"/>
                      <a:gd name="T36" fmla="*/ 73 w 75"/>
                      <a:gd name="T37" fmla="*/ 154 h 201"/>
                      <a:gd name="T38" fmla="*/ 71 w 75"/>
                      <a:gd name="T39" fmla="*/ 164 h 201"/>
                      <a:gd name="T40" fmla="*/ 67 w 75"/>
                      <a:gd name="T41" fmla="*/ 175 h 201"/>
                      <a:gd name="T42" fmla="*/ 64 w 75"/>
                      <a:gd name="T43" fmla="*/ 182 h 201"/>
                      <a:gd name="T44" fmla="*/ 61 w 75"/>
                      <a:gd name="T45" fmla="*/ 186 h 201"/>
                      <a:gd name="T46" fmla="*/ 57 w 75"/>
                      <a:gd name="T47" fmla="*/ 190 h 201"/>
                      <a:gd name="T48" fmla="*/ 53 w 75"/>
                      <a:gd name="T49" fmla="*/ 195 h 201"/>
                      <a:gd name="T50" fmla="*/ 50 w 75"/>
                      <a:gd name="T51" fmla="*/ 197 h 201"/>
                      <a:gd name="T52" fmla="*/ 45 w 75"/>
                      <a:gd name="T53" fmla="*/ 200 h 201"/>
                      <a:gd name="T54" fmla="*/ 41 w 75"/>
                      <a:gd name="T55" fmla="*/ 201 h 201"/>
                      <a:gd name="T56" fmla="*/ 38 w 75"/>
                      <a:gd name="T57" fmla="*/ 201 h 201"/>
                      <a:gd name="T58" fmla="*/ 34 w 75"/>
                      <a:gd name="T59" fmla="*/ 201 h 201"/>
                      <a:gd name="T60" fmla="*/ 30 w 75"/>
                      <a:gd name="T61" fmla="*/ 200 h 201"/>
                      <a:gd name="T62" fmla="*/ 26 w 75"/>
                      <a:gd name="T63" fmla="*/ 198 h 201"/>
                      <a:gd name="T64" fmla="*/ 23 w 75"/>
                      <a:gd name="T65" fmla="*/ 195 h 201"/>
                      <a:gd name="T66" fmla="*/ 19 w 75"/>
                      <a:gd name="T67" fmla="*/ 193 h 201"/>
                      <a:gd name="T68" fmla="*/ 16 w 75"/>
                      <a:gd name="T69" fmla="*/ 188 h 201"/>
                      <a:gd name="T70" fmla="*/ 12 w 75"/>
                      <a:gd name="T71" fmla="*/ 184 h 201"/>
                      <a:gd name="T72" fmla="*/ 9 w 75"/>
                      <a:gd name="T73" fmla="*/ 180 h 201"/>
                      <a:gd name="T74" fmla="*/ 7 w 75"/>
                      <a:gd name="T75" fmla="*/ 174 h 201"/>
                      <a:gd name="T76" fmla="*/ 5 w 75"/>
                      <a:gd name="T77" fmla="*/ 168 h 201"/>
                      <a:gd name="T78" fmla="*/ 4 w 75"/>
                      <a:gd name="T79" fmla="*/ 160 h 201"/>
                      <a:gd name="T80" fmla="*/ 2 w 75"/>
                      <a:gd name="T81" fmla="*/ 153 h 201"/>
                      <a:gd name="T82" fmla="*/ 0 w 75"/>
                      <a:gd name="T83" fmla="*/ 145 h 201"/>
                      <a:gd name="T84" fmla="*/ 0 w 75"/>
                      <a:gd name="T85" fmla="*/ 137 h 201"/>
                      <a:gd name="T86" fmla="*/ 0 w 75"/>
                      <a:gd name="T87" fmla="*/ 130 h 201"/>
                      <a:gd name="T88" fmla="*/ 0 w 75"/>
                      <a:gd name="T89" fmla="*/ 125 h 201"/>
                      <a:gd name="T90" fmla="*/ 0 w 75"/>
                      <a:gd name="T91" fmla="*/ 118 h 201"/>
                      <a:gd name="T92" fmla="*/ 2 w 75"/>
                      <a:gd name="T93" fmla="*/ 112 h 201"/>
                      <a:gd name="T94" fmla="*/ 3 w 75"/>
                      <a:gd name="T95" fmla="*/ 106 h 201"/>
                      <a:gd name="T96" fmla="*/ 4 w 75"/>
                      <a:gd name="T97" fmla="*/ 100 h 201"/>
                      <a:gd name="T98" fmla="*/ 5 w 75"/>
                      <a:gd name="T99" fmla="*/ 92 h 201"/>
                      <a:gd name="T100" fmla="*/ 7 w 75"/>
                      <a:gd name="T101" fmla="*/ 80 h 201"/>
                      <a:gd name="T102" fmla="*/ 14 w 75"/>
                      <a:gd name="T103" fmla="*/ 63 h 201"/>
                      <a:gd name="T104" fmla="*/ 19 w 75"/>
                      <a:gd name="T105" fmla="*/ 48 h 201"/>
                      <a:gd name="T106" fmla="*/ 23 w 75"/>
                      <a:gd name="T107" fmla="*/ 40 h 201"/>
                      <a:gd name="T108" fmla="*/ 24 w 75"/>
                      <a:gd name="T109" fmla="*/ 34 h 201"/>
                      <a:gd name="T110" fmla="*/ 25 w 75"/>
                      <a:gd name="T111" fmla="*/ 30 h 201"/>
                      <a:gd name="T112" fmla="*/ 26 w 75"/>
                      <a:gd name="T113" fmla="*/ 24 h 201"/>
                      <a:gd name="T114" fmla="*/ 28 w 75"/>
                      <a:gd name="T115" fmla="*/ 19 h 201"/>
                      <a:gd name="T116" fmla="*/ 30 w 75"/>
                      <a:gd name="T117" fmla="*/ 15 h 201"/>
                      <a:gd name="T118" fmla="*/ 30 w 75"/>
                      <a:gd name="T119"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 h="201">
                        <a:moveTo>
                          <a:pt x="30" y="0"/>
                        </a:moveTo>
                        <a:lnTo>
                          <a:pt x="34" y="7"/>
                        </a:lnTo>
                        <a:lnTo>
                          <a:pt x="38" y="15"/>
                        </a:lnTo>
                        <a:lnTo>
                          <a:pt x="43" y="22"/>
                        </a:lnTo>
                        <a:lnTo>
                          <a:pt x="47" y="30"/>
                        </a:lnTo>
                        <a:lnTo>
                          <a:pt x="52" y="38"/>
                        </a:lnTo>
                        <a:lnTo>
                          <a:pt x="55" y="48"/>
                        </a:lnTo>
                        <a:lnTo>
                          <a:pt x="59" y="59"/>
                        </a:lnTo>
                        <a:lnTo>
                          <a:pt x="61" y="65"/>
                        </a:lnTo>
                        <a:lnTo>
                          <a:pt x="65" y="73"/>
                        </a:lnTo>
                        <a:lnTo>
                          <a:pt x="67" y="82"/>
                        </a:lnTo>
                        <a:lnTo>
                          <a:pt x="69" y="91"/>
                        </a:lnTo>
                        <a:lnTo>
                          <a:pt x="71" y="99"/>
                        </a:lnTo>
                        <a:lnTo>
                          <a:pt x="72" y="105"/>
                        </a:lnTo>
                        <a:lnTo>
                          <a:pt x="73" y="109"/>
                        </a:lnTo>
                        <a:lnTo>
                          <a:pt x="75" y="120"/>
                        </a:lnTo>
                        <a:lnTo>
                          <a:pt x="75" y="128"/>
                        </a:lnTo>
                        <a:lnTo>
                          <a:pt x="75" y="139"/>
                        </a:lnTo>
                        <a:lnTo>
                          <a:pt x="73" y="154"/>
                        </a:lnTo>
                        <a:lnTo>
                          <a:pt x="71" y="164"/>
                        </a:lnTo>
                        <a:lnTo>
                          <a:pt x="67" y="175"/>
                        </a:lnTo>
                        <a:lnTo>
                          <a:pt x="64" y="182"/>
                        </a:lnTo>
                        <a:lnTo>
                          <a:pt x="61" y="186"/>
                        </a:lnTo>
                        <a:lnTo>
                          <a:pt x="57" y="190"/>
                        </a:lnTo>
                        <a:lnTo>
                          <a:pt x="53" y="195"/>
                        </a:lnTo>
                        <a:lnTo>
                          <a:pt x="50" y="197"/>
                        </a:lnTo>
                        <a:lnTo>
                          <a:pt x="45" y="200"/>
                        </a:lnTo>
                        <a:lnTo>
                          <a:pt x="41" y="201"/>
                        </a:lnTo>
                        <a:lnTo>
                          <a:pt x="38" y="201"/>
                        </a:lnTo>
                        <a:lnTo>
                          <a:pt x="34" y="201"/>
                        </a:lnTo>
                        <a:lnTo>
                          <a:pt x="30" y="200"/>
                        </a:lnTo>
                        <a:lnTo>
                          <a:pt x="26" y="198"/>
                        </a:lnTo>
                        <a:lnTo>
                          <a:pt x="23" y="195"/>
                        </a:lnTo>
                        <a:lnTo>
                          <a:pt x="19" y="193"/>
                        </a:lnTo>
                        <a:lnTo>
                          <a:pt x="16" y="188"/>
                        </a:lnTo>
                        <a:lnTo>
                          <a:pt x="12" y="184"/>
                        </a:lnTo>
                        <a:lnTo>
                          <a:pt x="9" y="180"/>
                        </a:lnTo>
                        <a:lnTo>
                          <a:pt x="7" y="174"/>
                        </a:lnTo>
                        <a:lnTo>
                          <a:pt x="5" y="168"/>
                        </a:lnTo>
                        <a:lnTo>
                          <a:pt x="4" y="160"/>
                        </a:lnTo>
                        <a:lnTo>
                          <a:pt x="2" y="153"/>
                        </a:lnTo>
                        <a:lnTo>
                          <a:pt x="0" y="145"/>
                        </a:lnTo>
                        <a:lnTo>
                          <a:pt x="0" y="137"/>
                        </a:lnTo>
                        <a:lnTo>
                          <a:pt x="0" y="130"/>
                        </a:lnTo>
                        <a:lnTo>
                          <a:pt x="0" y="125"/>
                        </a:lnTo>
                        <a:lnTo>
                          <a:pt x="0" y="118"/>
                        </a:lnTo>
                        <a:lnTo>
                          <a:pt x="2" y="112"/>
                        </a:lnTo>
                        <a:lnTo>
                          <a:pt x="3" y="106"/>
                        </a:lnTo>
                        <a:lnTo>
                          <a:pt x="4" y="100"/>
                        </a:lnTo>
                        <a:lnTo>
                          <a:pt x="5" y="92"/>
                        </a:lnTo>
                        <a:lnTo>
                          <a:pt x="7" y="80"/>
                        </a:lnTo>
                        <a:lnTo>
                          <a:pt x="14" y="63"/>
                        </a:lnTo>
                        <a:lnTo>
                          <a:pt x="19" y="48"/>
                        </a:lnTo>
                        <a:lnTo>
                          <a:pt x="23" y="40"/>
                        </a:lnTo>
                        <a:lnTo>
                          <a:pt x="24" y="34"/>
                        </a:lnTo>
                        <a:lnTo>
                          <a:pt x="25" y="30"/>
                        </a:lnTo>
                        <a:lnTo>
                          <a:pt x="26" y="24"/>
                        </a:lnTo>
                        <a:lnTo>
                          <a:pt x="28" y="19"/>
                        </a:lnTo>
                        <a:lnTo>
                          <a:pt x="30" y="15"/>
                        </a:lnTo>
                        <a:lnTo>
                          <a:pt x="30"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79" name="Freeform 115"/>
                  <p:cNvSpPr>
                    <a:spLocks/>
                  </p:cNvSpPr>
                  <p:nvPr/>
                </p:nvSpPr>
                <p:spPr bwMode="auto">
                  <a:xfrm>
                    <a:off x="736" y="2874"/>
                    <a:ext cx="24" cy="52"/>
                  </a:xfrm>
                  <a:custGeom>
                    <a:avLst/>
                    <a:gdLst>
                      <a:gd name="T0" fmla="*/ 38 w 99"/>
                      <a:gd name="T1" fmla="*/ 0 h 206"/>
                      <a:gd name="T2" fmla="*/ 44 w 99"/>
                      <a:gd name="T3" fmla="*/ 7 h 206"/>
                      <a:gd name="T4" fmla="*/ 50 w 99"/>
                      <a:gd name="T5" fmla="*/ 14 h 206"/>
                      <a:gd name="T6" fmla="*/ 56 w 99"/>
                      <a:gd name="T7" fmla="*/ 21 h 206"/>
                      <a:gd name="T8" fmla="*/ 61 w 99"/>
                      <a:gd name="T9" fmla="*/ 31 h 206"/>
                      <a:gd name="T10" fmla="*/ 67 w 99"/>
                      <a:gd name="T11" fmla="*/ 39 h 206"/>
                      <a:gd name="T12" fmla="*/ 73 w 99"/>
                      <a:gd name="T13" fmla="*/ 49 h 206"/>
                      <a:gd name="T14" fmla="*/ 78 w 99"/>
                      <a:gd name="T15" fmla="*/ 60 h 206"/>
                      <a:gd name="T16" fmla="*/ 80 w 99"/>
                      <a:gd name="T17" fmla="*/ 67 h 206"/>
                      <a:gd name="T18" fmla="*/ 84 w 99"/>
                      <a:gd name="T19" fmla="*/ 74 h 206"/>
                      <a:gd name="T20" fmla="*/ 88 w 99"/>
                      <a:gd name="T21" fmla="*/ 85 h 206"/>
                      <a:gd name="T22" fmla="*/ 92 w 99"/>
                      <a:gd name="T23" fmla="*/ 93 h 206"/>
                      <a:gd name="T24" fmla="*/ 93 w 99"/>
                      <a:gd name="T25" fmla="*/ 101 h 206"/>
                      <a:gd name="T26" fmla="*/ 94 w 99"/>
                      <a:gd name="T27" fmla="*/ 108 h 206"/>
                      <a:gd name="T28" fmla="*/ 97 w 99"/>
                      <a:gd name="T29" fmla="*/ 113 h 206"/>
                      <a:gd name="T30" fmla="*/ 98 w 99"/>
                      <a:gd name="T31" fmla="*/ 123 h 206"/>
                      <a:gd name="T32" fmla="*/ 99 w 99"/>
                      <a:gd name="T33" fmla="*/ 131 h 206"/>
                      <a:gd name="T34" fmla="*/ 99 w 99"/>
                      <a:gd name="T35" fmla="*/ 143 h 206"/>
                      <a:gd name="T36" fmla="*/ 97 w 99"/>
                      <a:gd name="T37" fmla="*/ 157 h 206"/>
                      <a:gd name="T38" fmla="*/ 92 w 99"/>
                      <a:gd name="T39" fmla="*/ 170 h 206"/>
                      <a:gd name="T40" fmla="*/ 88 w 99"/>
                      <a:gd name="T41" fmla="*/ 179 h 206"/>
                      <a:gd name="T42" fmla="*/ 84 w 99"/>
                      <a:gd name="T43" fmla="*/ 186 h 206"/>
                      <a:gd name="T44" fmla="*/ 80 w 99"/>
                      <a:gd name="T45" fmla="*/ 191 h 206"/>
                      <a:gd name="T46" fmla="*/ 75 w 99"/>
                      <a:gd name="T47" fmla="*/ 196 h 206"/>
                      <a:gd name="T48" fmla="*/ 70 w 99"/>
                      <a:gd name="T49" fmla="*/ 200 h 206"/>
                      <a:gd name="T50" fmla="*/ 64 w 99"/>
                      <a:gd name="T51" fmla="*/ 203 h 206"/>
                      <a:gd name="T52" fmla="*/ 59 w 99"/>
                      <a:gd name="T53" fmla="*/ 205 h 206"/>
                      <a:gd name="T54" fmla="*/ 54 w 99"/>
                      <a:gd name="T55" fmla="*/ 206 h 206"/>
                      <a:gd name="T56" fmla="*/ 50 w 99"/>
                      <a:gd name="T57" fmla="*/ 206 h 206"/>
                      <a:gd name="T58" fmla="*/ 44 w 99"/>
                      <a:gd name="T59" fmla="*/ 206 h 206"/>
                      <a:gd name="T60" fmla="*/ 38 w 99"/>
                      <a:gd name="T61" fmla="*/ 205 h 206"/>
                      <a:gd name="T62" fmla="*/ 33 w 99"/>
                      <a:gd name="T63" fmla="*/ 204 h 206"/>
                      <a:gd name="T64" fmla="*/ 29 w 99"/>
                      <a:gd name="T65" fmla="*/ 200 h 206"/>
                      <a:gd name="T66" fmla="*/ 24 w 99"/>
                      <a:gd name="T67" fmla="*/ 197 h 206"/>
                      <a:gd name="T68" fmla="*/ 20 w 99"/>
                      <a:gd name="T69" fmla="*/ 193 h 206"/>
                      <a:gd name="T70" fmla="*/ 17 w 99"/>
                      <a:gd name="T71" fmla="*/ 190 h 206"/>
                      <a:gd name="T72" fmla="*/ 12 w 99"/>
                      <a:gd name="T73" fmla="*/ 184 h 206"/>
                      <a:gd name="T74" fmla="*/ 9 w 99"/>
                      <a:gd name="T75" fmla="*/ 178 h 206"/>
                      <a:gd name="T76" fmla="*/ 7 w 99"/>
                      <a:gd name="T77" fmla="*/ 172 h 206"/>
                      <a:gd name="T78" fmla="*/ 5 w 99"/>
                      <a:gd name="T79" fmla="*/ 165 h 206"/>
                      <a:gd name="T80" fmla="*/ 3 w 99"/>
                      <a:gd name="T81" fmla="*/ 157 h 206"/>
                      <a:gd name="T82" fmla="*/ 0 w 99"/>
                      <a:gd name="T83" fmla="*/ 148 h 206"/>
                      <a:gd name="T84" fmla="*/ 0 w 99"/>
                      <a:gd name="T85" fmla="*/ 142 h 206"/>
                      <a:gd name="T86" fmla="*/ 0 w 99"/>
                      <a:gd name="T87" fmla="*/ 135 h 206"/>
                      <a:gd name="T88" fmla="*/ 0 w 99"/>
                      <a:gd name="T89" fmla="*/ 128 h 206"/>
                      <a:gd name="T90" fmla="*/ 0 w 99"/>
                      <a:gd name="T91" fmla="*/ 121 h 206"/>
                      <a:gd name="T92" fmla="*/ 2 w 99"/>
                      <a:gd name="T93" fmla="*/ 114 h 206"/>
                      <a:gd name="T94" fmla="*/ 4 w 99"/>
                      <a:gd name="T95" fmla="*/ 109 h 206"/>
                      <a:gd name="T96" fmla="*/ 5 w 99"/>
                      <a:gd name="T97" fmla="*/ 102 h 206"/>
                      <a:gd name="T98" fmla="*/ 7 w 99"/>
                      <a:gd name="T99" fmla="*/ 94 h 206"/>
                      <a:gd name="T100" fmla="*/ 11 w 99"/>
                      <a:gd name="T101" fmla="*/ 82 h 206"/>
                      <a:gd name="T102" fmla="*/ 19 w 99"/>
                      <a:gd name="T103" fmla="*/ 63 h 206"/>
                      <a:gd name="T104" fmla="*/ 24 w 99"/>
                      <a:gd name="T105" fmla="*/ 49 h 206"/>
                      <a:gd name="T106" fmla="*/ 29 w 99"/>
                      <a:gd name="T107" fmla="*/ 41 h 206"/>
                      <a:gd name="T108" fmla="*/ 31 w 99"/>
                      <a:gd name="T109" fmla="*/ 35 h 206"/>
                      <a:gd name="T110" fmla="*/ 33 w 99"/>
                      <a:gd name="T111" fmla="*/ 31 h 206"/>
                      <a:gd name="T112" fmla="*/ 36 w 99"/>
                      <a:gd name="T113" fmla="*/ 25 h 206"/>
                      <a:gd name="T114" fmla="*/ 36 w 99"/>
                      <a:gd name="T115" fmla="*/ 19 h 206"/>
                      <a:gd name="T116" fmla="*/ 38 w 99"/>
                      <a:gd name="T117" fmla="*/ 14 h 206"/>
                      <a:gd name="T118" fmla="*/ 38 w 99"/>
                      <a:gd name="T11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 h="206">
                        <a:moveTo>
                          <a:pt x="38" y="0"/>
                        </a:moveTo>
                        <a:lnTo>
                          <a:pt x="44" y="7"/>
                        </a:lnTo>
                        <a:lnTo>
                          <a:pt x="50" y="14"/>
                        </a:lnTo>
                        <a:lnTo>
                          <a:pt x="56" y="21"/>
                        </a:lnTo>
                        <a:lnTo>
                          <a:pt x="61" y="31"/>
                        </a:lnTo>
                        <a:lnTo>
                          <a:pt x="67" y="39"/>
                        </a:lnTo>
                        <a:lnTo>
                          <a:pt x="73" y="49"/>
                        </a:lnTo>
                        <a:lnTo>
                          <a:pt x="78" y="60"/>
                        </a:lnTo>
                        <a:lnTo>
                          <a:pt x="80" y="67"/>
                        </a:lnTo>
                        <a:lnTo>
                          <a:pt x="84" y="74"/>
                        </a:lnTo>
                        <a:lnTo>
                          <a:pt x="88" y="85"/>
                        </a:lnTo>
                        <a:lnTo>
                          <a:pt x="92" y="93"/>
                        </a:lnTo>
                        <a:lnTo>
                          <a:pt x="93" y="101"/>
                        </a:lnTo>
                        <a:lnTo>
                          <a:pt x="94" y="108"/>
                        </a:lnTo>
                        <a:lnTo>
                          <a:pt x="97" y="113"/>
                        </a:lnTo>
                        <a:lnTo>
                          <a:pt x="98" y="123"/>
                        </a:lnTo>
                        <a:lnTo>
                          <a:pt x="99" y="131"/>
                        </a:lnTo>
                        <a:lnTo>
                          <a:pt x="99" y="143"/>
                        </a:lnTo>
                        <a:lnTo>
                          <a:pt x="97" y="157"/>
                        </a:lnTo>
                        <a:lnTo>
                          <a:pt x="92" y="170"/>
                        </a:lnTo>
                        <a:lnTo>
                          <a:pt x="88" y="179"/>
                        </a:lnTo>
                        <a:lnTo>
                          <a:pt x="84" y="186"/>
                        </a:lnTo>
                        <a:lnTo>
                          <a:pt x="80" y="191"/>
                        </a:lnTo>
                        <a:lnTo>
                          <a:pt x="75" y="196"/>
                        </a:lnTo>
                        <a:lnTo>
                          <a:pt x="70" y="200"/>
                        </a:lnTo>
                        <a:lnTo>
                          <a:pt x="64" y="203"/>
                        </a:lnTo>
                        <a:lnTo>
                          <a:pt x="59" y="205"/>
                        </a:lnTo>
                        <a:lnTo>
                          <a:pt x="54" y="206"/>
                        </a:lnTo>
                        <a:lnTo>
                          <a:pt x="50" y="206"/>
                        </a:lnTo>
                        <a:lnTo>
                          <a:pt x="44" y="206"/>
                        </a:lnTo>
                        <a:lnTo>
                          <a:pt x="38" y="205"/>
                        </a:lnTo>
                        <a:lnTo>
                          <a:pt x="33" y="204"/>
                        </a:lnTo>
                        <a:lnTo>
                          <a:pt x="29" y="200"/>
                        </a:lnTo>
                        <a:lnTo>
                          <a:pt x="24" y="197"/>
                        </a:lnTo>
                        <a:lnTo>
                          <a:pt x="20" y="193"/>
                        </a:lnTo>
                        <a:lnTo>
                          <a:pt x="17" y="190"/>
                        </a:lnTo>
                        <a:lnTo>
                          <a:pt x="12" y="184"/>
                        </a:lnTo>
                        <a:lnTo>
                          <a:pt x="9" y="178"/>
                        </a:lnTo>
                        <a:lnTo>
                          <a:pt x="7" y="172"/>
                        </a:lnTo>
                        <a:lnTo>
                          <a:pt x="5" y="165"/>
                        </a:lnTo>
                        <a:lnTo>
                          <a:pt x="3" y="157"/>
                        </a:lnTo>
                        <a:lnTo>
                          <a:pt x="0" y="148"/>
                        </a:lnTo>
                        <a:lnTo>
                          <a:pt x="0" y="142"/>
                        </a:lnTo>
                        <a:lnTo>
                          <a:pt x="0" y="135"/>
                        </a:lnTo>
                        <a:lnTo>
                          <a:pt x="0" y="128"/>
                        </a:lnTo>
                        <a:lnTo>
                          <a:pt x="0" y="121"/>
                        </a:lnTo>
                        <a:lnTo>
                          <a:pt x="2" y="114"/>
                        </a:lnTo>
                        <a:lnTo>
                          <a:pt x="4" y="109"/>
                        </a:lnTo>
                        <a:lnTo>
                          <a:pt x="5" y="102"/>
                        </a:lnTo>
                        <a:lnTo>
                          <a:pt x="7" y="94"/>
                        </a:lnTo>
                        <a:lnTo>
                          <a:pt x="11" y="82"/>
                        </a:lnTo>
                        <a:lnTo>
                          <a:pt x="19" y="63"/>
                        </a:lnTo>
                        <a:lnTo>
                          <a:pt x="24" y="49"/>
                        </a:lnTo>
                        <a:lnTo>
                          <a:pt x="29" y="41"/>
                        </a:lnTo>
                        <a:lnTo>
                          <a:pt x="31" y="35"/>
                        </a:lnTo>
                        <a:lnTo>
                          <a:pt x="33" y="31"/>
                        </a:lnTo>
                        <a:lnTo>
                          <a:pt x="36" y="25"/>
                        </a:lnTo>
                        <a:lnTo>
                          <a:pt x="36" y="19"/>
                        </a:lnTo>
                        <a:lnTo>
                          <a:pt x="38" y="14"/>
                        </a:lnTo>
                        <a:lnTo>
                          <a:pt x="38"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80" name="Freeform 116"/>
                  <p:cNvSpPr>
                    <a:spLocks/>
                  </p:cNvSpPr>
                  <p:nvPr/>
                </p:nvSpPr>
                <p:spPr bwMode="auto">
                  <a:xfrm>
                    <a:off x="538" y="2867"/>
                    <a:ext cx="24" cy="52"/>
                  </a:xfrm>
                  <a:custGeom>
                    <a:avLst/>
                    <a:gdLst>
                      <a:gd name="T0" fmla="*/ 59 w 98"/>
                      <a:gd name="T1" fmla="*/ 0 h 207"/>
                      <a:gd name="T2" fmla="*/ 55 w 98"/>
                      <a:gd name="T3" fmla="*/ 7 h 207"/>
                      <a:gd name="T4" fmla="*/ 49 w 98"/>
                      <a:gd name="T5" fmla="*/ 15 h 207"/>
                      <a:gd name="T6" fmla="*/ 43 w 98"/>
                      <a:gd name="T7" fmla="*/ 22 h 207"/>
                      <a:gd name="T8" fmla="*/ 37 w 98"/>
                      <a:gd name="T9" fmla="*/ 31 h 207"/>
                      <a:gd name="T10" fmla="*/ 30 w 98"/>
                      <a:gd name="T11" fmla="*/ 40 h 207"/>
                      <a:gd name="T12" fmla="*/ 25 w 98"/>
                      <a:gd name="T13" fmla="*/ 50 h 207"/>
                      <a:gd name="T14" fmla="*/ 20 w 98"/>
                      <a:gd name="T15" fmla="*/ 61 h 207"/>
                      <a:gd name="T16" fmla="*/ 18 w 98"/>
                      <a:gd name="T17" fmla="*/ 68 h 207"/>
                      <a:gd name="T18" fmla="*/ 15 w 98"/>
                      <a:gd name="T19" fmla="*/ 75 h 207"/>
                      <a:gd name="T20" fmla="*/ 10 w 98"/>
                      <a:gd name="T21" fmla="*/ 86 h 207"/>
                      <a:gd name="T22" fmla="*/ 7 w 98"/>
                      <a:gd name="T23" fmla="*/ 94 h 207"/>
                      <a:gd name="T24" fmla="*/ 6 w 98"/>
                      <a:gd name="T25" fmla="*/ 102 h 207"/>
                      <a:gd name="T26" fmla="*/ 4 w 98"/>
                      <a:gd name="T27" fmla="*/ 109 h 207"/>
                      <a:gd name="T28" fmla="*/ 2 w 98"/>
                      <a:gd name="T29" fmla="*/ 114 h 207"/>
                      <a:gd name="T30" fmla="*/ 1 w 98"/>
                      <a:gd name="T31" fmla="*/ 124 h 207"/>
                      <a:gd name="T32" fmla="*/ 0 w 98"/>
                      <a:gd name="T33" fmla="*/ 132 h 207"/>
                      <a:gd name="T34" fmla="*/ 0 w 98"/>
                      <a:gd name="T35" fmla="*/ 143 h 207"/>
                      <a:gd name="T36" fmla="*/ 2 w 98"/>
                      <a:gd name="T37" fmla="*/ 159 h 207"/>
                      <a:gd name="T38" fmla="*/ 6 w 98"/>
                      <a:gd name="T39" fmla="*/ 171 h 207"/>
                      <a:gd name="T40" fmla="*/ 10 w 98"/>
                      <a:gd name="T41" fmla="*/ 180 h 207"/>
                      <a:gd name="T42" fmla="*/ 15 w 98"/>
                      <a:gd name="T43" fmla="*/ 187 h 207"/>
                      <a:gd name="T44" fmla="*/ 18 w 98"/>
                      <a:gd name="T45" fmla="*/ 192 h 207"/>
                      <a:gd name="T46" fmla="*/ 23 w 98"/>
                      <a:gd name="T47" fmla="*/ 197 h 207"/>
                      <a:gd name="T48" fmla="*/ 29 w 98"/>
                      <a:gd name="T49" fmla="*/ 202 h 207"/>
                      <a:gd name="T50" fmla="*/ 34 w 98"/>
                      <a:gd name="T51" fmla="*/ 204 h 207"/>
                      <a:gd name="T52" fmla="*/ 40 w 98"/>
                      <a:gd name="T53" fmla="*/ 206 h 207"/>
                      <a:gd name="T54" fmla="*/ 43 w 98"/>
                      <a:gd name="T55" fmla="*/ 207 h 207"/>
                      <a:gd name="T56" fmla="*/ 48 w 98"/>
                      <a:gd name="T57" fmla="*/ 207 h 207"/>
                      <a:gd name="T58" fmla="*/ 55 w 98"/>
                      <a:gd name="T59" fmla="*/ 207 h 207"/>
                      <a:gd name="T60" fmla="*/ 59 w 98"/>
                      <a:gd name="T61" fmla="*/ 206 h 207"/>
                      <a:gd name="T62" fmla="*/ 65 w 98"/>
                      <a:gd name="T63" fmla="*/ 205 h 207"/>
                      <a:gd name="T64" fmla="*/ 69 w 98"/>
                      <a:gd name="T65" fmla="*/ 202 h 207"/>
                      <a:gd name="T66" fmla="*/ 73 w 98"/>
                      <a:gd name="T67" fmla="*/ 199 h 207"/>
                      <a:gd name="T68" fmla="*/ 79 w 98"/>
                      <a:gd name="T69" fmla="*/ 195 h 207"/>
                      <a:gd name="T70" fmla="*/ 82 w 98"/>
                      <a:gd name="T71" fmla="*/ 191 h 207"/>
                      <a:gd name="T72" fmla="*/ 86 w 98"/>
                      <a:gd name="T73" fmla="*/ 185 h 207"/>
                      <a:gd name="T74" fmla="*/ 90 w 98"/>
                      <a:gd name="T75" fmla="*/ 180 h 207"/>
                      <a:gd name="T76" fmla="*/ 92 w 98"/>
                      <a:gd name="T77" fmla="*/ 173 h 207"/>
                      <a:gd name="T78" fmla="*/ 93 w 98"/>
                      <a:gd name="T79" fmla="*/ 165 h 207"/>
                      <a:gd name="T80" fmla="*/ 96 w 98"/>
                      <a:gd name="T81" fmla="*/ 158 h 207"/>
                      <a:gd name="T82" fmla="*/ 98 w 98"/>
                      <a:gd name="T83" fmla="*/ 149 h 207"/>
                      <a:gd name="T84" fmla="*/ 98 w 98"/>
                      <a:gd name="T85" fmla="*/ 142 h 207"/>
                      <a:gd name="T86" fmla="*/ 98 w 98"/>
                      <a:gd name="T87" fmla="*/ 136 h 207"/>
                      <a:gd name="T88" fmla="*/ 98 w 98"/>
                      <a:gd name="T89" fmla="*/ 129 h 207"/>
                      <a:gd name="T90" fmla="*/ 98 w 98"/>
                      <a:gd name="T91" fmla="*/ 122 h 207"/>
                      <a:gd name="T92" fmla="*/ 97 w 98"/>
                      <a:gd name="T93" fmla="*/ 115 h 207"/>
                      <a:gd name="T94" fmla="*/ 95 w 98"/>
                      <a:gd name="T95" fmla="*/ 110 h 207"/>
                      <a:gd name="T96" fmla="*/ 93 w 98"/>
                      <a:gd name="T97" fmla="*/ 103 h 207"/>
                      <a:gd name="T98" fmla="*/ 92 w 98"/>
                      <a:gd name="T99" fmla="*/ 95 h 207"/>
                      <a:gd name="T100" fmla="*/ 88 w 98"/>
                      <a:gd name="T101" fmla="*/ 83 h 207"/>
                      <a:gd name="T102" fmla="*/ 79 w 98"/>
                      <a:gd name="T103" fmla="*/ 65 h 207"/>
                      <a:gd name="T104" fmla="*/ 73 w 98"/>
                      <a:gd name="T105" fmla="*/ 49 h 207"/>
                      <a:gd name="T106" fmla="*/ 69 w 98"/>
                      <a:gd name="T107" fmla="*/ 42 h 207"/>
                      <a:gd name="T108" fmla="*/ 68 w 98"/>
                      <a:gd name="T109" fmla="*/ 36 h 207"/>
                      <a:gd name="T110" fmla="*/ 65 w 98"/>
                      <a:gd name="T111" fmla="*/ 31 h 207"/>
                      <a:gd name="T112" fmla="*/ 63 w 98"/>
                      <a:gd name="T113" fmla="*/ 25 h 207"/>
                      <a:gd name="T114" fmla="*/ 62 w 98"/>
                      <a:gd name="T115" fmla="*/ 20 h 207"/>
                      <a:gd name="T116" fmla="*/ 59 w 98"/>
                      <a:gd name="T117" fmla="*/ 15 h 207"/>
                      <a:gd name="T118" fmla="*/ 59 w 98"/>
                      <a:gd name="T119"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 h="207">
                        <a:moveTo>
                          <a:pt x="59" y="0"/>
                        </a:moveTo>
                        <a:lnTo>
                          <a:pt x="55" y="7"/>
                        </a:lnTo>
                        <a:lnTo>
                          <a:pt x="49" y="15"/>
                        </a:lnTo>
                        <a:lnTo>
                          <a:pt x="43" y="22"/>
                        </a:lnTo>
                        <a:lnTo>
                          <a:pt x="37" y="31"/>
                        </a:lnTo>
                        <a:lnTo>
                          <a:pt x="30" y="40"/>
                        </a:lnTo>
                        <a:lnTo>
                          <a:pt x="25" y="50"/>
                        </a:lnTo>
                        <a:lnTo>
                          <a:pt x="20" y="61"/>
                        </a:lnTo>
                        <a:lnTo>
                          <a:pt x="18" y="68"/>
                        </a:lnTo>
                        <a:lnTo>
                          <a:pt x="15" y="75"/>
                        </a:lnTo>
                        <a:lnTo>
                          <a:pt x="10" y="86"/>
                        </a:lnTo>
                        <a:lnTo>
                          <a:pt x="7" y="94"/>
                        </a:lnTo>
                        <a:lnTo>
                          <a:pt x="6" y="102"/>
                        </a:lnTo>
                        <a:lnTo>
                          <a:pt x="4" y="109"/>
                        </a:lnTo>
                        <a:lnTo>
                          <a:pt x="2" y="114"/>
                        </a:lnTo>
                        <a:lnTo>
                          <a:pt x="1" y="124"/>
                        </a:lnTo>
                        <a:lnTo>
                          <a:pt x="0" y="132"/>
                        </a:lnTo>
                        <a:lnTo>
                          <a:pt x="0" y="143"/>
                        </a:lnTo>
                        <a:lnTo>
                          <a:pt x="2" y="159"/>
                        </a:lnTo>
                        <a:lnTo>
                          <a:pt x="6" y="171"/>
                        </a:lnTo>
                        <a:lnTo>
                          <a:pt x="10" y="180"/>
                        </a:lnTo>
                        <a:lnTo>
                          <a:pt x="15" y="187"/>
                        </a:lnTo>
                        <a:lnTo>
                          <a:pt x="18" y="192"/>
                        </a:lnTo>
                        <a:lnTo>
                          <a:pt x="23" y="197"/>
                        </a:lnTo>
                        <a:lnTo>
                          <a:pt x="29" y="202"/>
                        </a:lnTo>
                        <a:lnTo>
                          <a:pt x="34" y="204"/>
                        </a:lnTo>
                        <a:lnTo>
                          <a:pt x="40" y="206"/>
                        </a:lnTo>
                        <a:lnTo>
                          <a:pt x="43" y="207"/>
                        </a:lnTo>
                        <a:lnTo>
                          <a:pt x="48" y="207"/>
                        </a:lnTo>
                        <a:lnTo>
                          <a:pt x="55" y="207"/>
                        </a:lnTo>
                        <a:lnTo>
                          <a:pt x="59" y="206"/>
                        </a:lnTo>
                        <a:lnTo>
                          <a:pt x="65" y="205"/>
                        </a:lnTo>
                        <a:lnTo>
                          <a:pt x="69" y="202"/>
                        </a:lnTo>
                        <a:lnTo>
                          <a:pt x="73" y="199"/>
                        </a:lnTo>
                        <a:lnTo>
                          <a:pt x="79" y="195"/>
                        </a:lnTo>
                        <a:lnTo>
                          <a:pt x="82" y="191"/>
                        </a:lnTo>
                        <a:lnTo>
                          <a:pt x="86" y="185"/>
                        </a:lnTo>
                        <a:lnTo>
                          <a:pt x="90" y="180"/>
                        </a:lnTo>
                        <a:lnTo>
                          <a:pt x="92" y="173"/>
                        </a:lnTo>
                        <a:lnTo>
                          <a:pt x="93" y="165"/>
                        </a:lnTo>
                        <a:lnTo>
                          <a:pt x="96" y="158"/>
                        </a:lnTo>
                        <a:lnTo>
                          <a:pt x="98" y="149"/>
                        </a:lnTo>
                        <a:lnTo>
                          <a:pt x="98" y="142"/>
                        </a:lnTo>
                        <a:lnTo>
                          <a:pt x="98" y="136"/>
                        </a:lnTo>
                        <a:lnTo>
                          <a:pt x="98" y="129"/>
                        </a:lnTo>
                        <a:lnTo>
                          <a:pt x="98" y="122"/>
                        </a:lnTo>
                        <a:lnTo>
                          <a:pt x="97" y="115"/>
                        </a:lnTo>
                        <a:lnTo>
                          <a:pt x="95" y="110"/>
                        </a:lnTo>
                        <a:lnTo>
                          <a:pt x="93" y="103"/>
                        </a:lnTo>
                        <a:lnTo>
                          <a:pt x="92" y="95"/>
                        </a:lnTo>
                        <a:lnTo>
                          <a:pt x="88" y="83"/>
                        </a:lnTo>
                        <a:lnTo>
                          <a:pt x="79" y="65"/>
                        </a:lnTo>
                        <a:lnTo>
                          <a:pt x="73" y="49"/>
                        </a:lnTo>
                        <a:lnTo>
                          <a:pt x="69" y="42"/>
                        </a:lnTo>
                        <a:lnTo>
                          <a:pt x="68" y="36"/>
                        </a:lnTo>
                        <a:lnTo>
                          <a:pt x="65" y="31"/>
                        </a:lnTo>
                        <a:lnTo>
                          <a:pt x="63" y="25"/>
                        </a:lnTo>
                        <a:lnTo>
                          <a:pt x="62" y="20"/>
                        </a:lnTo>
                        <a:lnTo>
                          <a:pt x="59" y="15"/>
                        </a:lnTo>
                        <a:lnTo>
                          <a:pt x="59" y="0"/>
                        </a:lnTo>
                        <a:close/>
                      </a:path>
                    </a:pathLst>
                  </a:custGeom>
                  <a:solidFill>
                    <a:srgbClr val="2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81" name="Freeform 117"/>
                  <p:cNvSpPr>
                    <a:spLocks/>
                  </p:cNvSpPr>
                  <p:nvPr/>
                </p:nvSpPr>
                <p:spPr bwMode="auto">
                  <a:xfrm>
                    <a:off x="544" y="2634"/>
                    <a:ext cx="46" cy="53"/>
                  </a:xfrm>
                  <a:custGeom>
                    <a:avLst/>
                    <a:gdLst>
                      <a:gd name="T0" fmla="*/ 184 w 184"/>
                      <a:gd name="T1" fmla="*/ 0 h 212"/>
                      <a:gd name="T2" fmla="*/ 152 w 184"/>
                      <a:gd name="T3" fmla="*/ 1 h 212"/>
                      <a:gd name="T4" fmla="*/ 137 w 184"/>
                      <a:gd name="T5" fmla="*/ 4 h 212"/>
                      <a:gd name="T6" fmla="*/ 118 w 184"/>
                      <a:gd name="T7" fmla="*/ 9 h 212"/>
                      <a:gd name="T8" fmla="*/ 102 w 184"/>
                      <a:gd name="T9" fmla="*/ 14 h 212"/>
                      <a:gd name="T10" fmla="*/ 87 w 184"/>
                      <a:gd name="T11" fmla="*/ 21 h 212"/>
                      <a:gd name="T12" fmla="*/ 73 w 184"/>
                      <a:gd name="T13" fmla="*/ 29 h 212"/>
                      <a:gd name="T14" fmla="*/ 59 w 184"/>
                      <a:gd name="T15" fmla="*/ 40 h 212"/>
                      <a:gd name="T16" fmla="*/ 54 w 184"/>
                      <a:gd name="T17" fmla="*/ 45 h 212"/>
                      <a:gd name="T18" fmla="*/ 46 w 184"/>
                      <a:gd name="T19" fmla="*/ 54 h 212"/>
                      <a:gd name="T20" fmla="*/ 36 w 184"/>
                      <a:gd name="T21" fmla="*/ 63 h 212"/>
                      <a:gd name="T22" fmla="*/ 28 w 184"/>
                      <a:gd name="T23" fmla="*/ 74 h 212"/>
                      <a:gd name="T24" fmla="*/ 23 w 184"/>
                      <a:gd name="T25" fmla="*/ 82 h 212"/>
                      <a:gd name="T26" fmla="*/ 15 w 184"/>
                      <a:gd name="T27" fmla="*/ 95 h 212"/>
                      <a:gd name="T28" fmla="*/ 11 w 184"/>
                      <a:gd name="T29" fmla="*/ 103 h 212"/>
                      <a:gd name="T30" fmla="*/ 7 w 184"/>
                      <a:gd name="T31" fmla="*/ 116 h 212"/>
                      <a:gd name="T32" fmla="*/ 3 w 184"/>
                      <a:gd name="T33" fmla="*/ 130 h 212"/>
                      <a:gd name="T34" fmla="*/ 0 w 184"/>
                      <a:gd name="T35" fmla="*/ 142 h 212"/>
                      <a:gd name="T36" fmla="*/ 0 w 184"/>
                      <a:gd name="T37" fmla="*/ 150 h 212"/>
                      <a:gd name="T38" fmla="*/ 0 w 184"/>
                      <a:gd name="T39" fmla="*/ 161 h 212"/>
                      <a:gd name="T40" fmla="*/ 3 w 184"/>
                      <a:gd name="T41" fmla="*/ 173 h 212"/>
                      <a:gd name="T42" fmla="*/ 7 w 184"/>
                      <a:gd name="T43" fmla="*/ 181 h 212"/>
                      <a:gd name="T44" fmla="*/ 11 w 184"/>
                      <a:gd name="T45" fmla="*/ 188 h 212"/>
                      <a:gd name="T46" fmla="*/ 17 w 184"/>
                      <a:gd name="T47" fmla="*/ 194 h 212"/>
                      <a:gd name="T48" fmla="*/ 24 w 184"/>
                      <a:gd name="T49" fmla="*/ 200 h 212"/>
                      <a:gd name="T50" fmla="*/ 34 w 184"/>
                      <a:gd name="T51" fmla="*/ 205 h 212"/>
                      <a:gd name="T52" fmla="*/ 43 w 184"/>
                      <a:gd name="T53" fmla="*/ 208 h 212"/>
                      <a:gd name="T54" fmla="*/ 56 w 184"/>
                      <a:gd name="T55" fmla="*/ 211 h 212"/>
                      <a:gd name="T56" fmla="*/ 65 w 184"/>
                      <a:gd name="T57" fmla="*/ 212 h 212"/>
                      <a:gd name="T58" fmla="*/ 73 w 184"/>
                      <a:gd name="T59" fmla="*/ 212 h 212"/>
                      <a:gd name="T60" fmla="*/ 84 w 184"/>
                      <a:gd name="T61" fmla="*/ 208 h 212"/>
                      <a:gd name="T62" fmla="*/ 93 w 184"/>
                      <a:gd name="T63" fmla="*/ 205 h 212"/>
                      <a:gd name="T64" fmla="*/ 98 w 184"/>
                      <a:gd name="T65" fmla="*/ 201 h 212"/>
                      <a:gd name="T66" fmla="*/ 106 w 184"/>
                      <a:gd name="T67" fmla="*/ 197 h 212"/>
                      <a:gd name="T68" fmla="*/ 113 w 184"/>
                      <a:gd name="T69" fmla="*/ 190 h 212"/>
                      <a:gd name="T70" fmla="*/ 124 w 184"/>
                      <a:gd name="T71" fmla="*/ 177 h 212"/>
                      <a:gd name="T72" fmla="*/ 126 w 184"/>
                      <a:gd name="T73" fmla="*/ 164 h 212"/>
                      <a:gd name="T74" fmla="*/ 128 w 184"/>
                      <a:gd name="T75" fmla="*/ 152 h 212"/>
                      <a:gd name="T76" fmla="*/ 128 w 184"/>
                      <a:gd name="T77" fmla="*/ 143 h 212"/>
                      <a:gd name="T78" fmla="*/ 126 w 184"/>
                      <a:gd name="T79" fmla="*/ 129 h 212"/>
                      <a:gd name="T80" fmla="*/ 124 w 184"/>
                      <a:gd name="T81" fmla="*/ 113 h 212"/>
                      <a:gd name="T82" fmla="*/ 124 w 184"/>
                      <a:gd name="T83" fmla="*/ 95 h 212"/>
                      <a:gd name="T84" fmla="*/ 124 w 184"/>
                      <a:gd name="T85" fmla="*/ 81 h 212"/>
                      <a:gd name="T86" fmla="*/ 124 w 184"/>
                      <a:gd name="T87" fmla="*/ 64 h 212"/>
                      <a:gd name="T88" fmla="*/ 124 w 184"/>
                      <a:gd name="T89" fmla="*/ 56 h 212"/>
                      <a:gd name="T90" fmla="*/ 128 w 184"/>
                      <a:gd name="T91" fmla="*/ 45 h 212"/>
                      <a:gd name="T92" fmla="*/ 133 w 184"/>
                      <a:gd name="T93" fmla="*/ 37 h 212"/>
                      <a:gd name="T94" fmla="*/ 139 w 184"/>
                      <a:gd name="T95" fmla="*/ 29 h 212"/>
                      <a:gd name="T96" fmla="*/ 150 w 184"/>
                      <a:gd name="T97" fmla="*/ 21 h 212"/>
                      <a:gd name="T98" fmla="*/ 157 w 184"/>
                      <a:gd name="T99" fmla="*/ 16 h 212"/>
                      <a:gd name="T100" fmla="*/ 162 w 184"/>
                      <a:gd name="T101" fmla="*/ 10 h 212"/>
                      <a:gd name="T102" fmla="*/ 168 w 184"/>
                      <a:gd name="T103" fmla="*/ 7 h 212"/>
                      <a:gd name="T104" fmla="*/ 184 w 184"/>
                      <a:gd name="T105"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4" h="212">
                        <a:moveTo>
                          <a:pt x="184" y="0"/>
                        </a:moveTo>
                        <a:lnTo>
                          <a:pt x="152" y="1"/>
                        </a:lnTo>
                        <a:lnTo>
                          <a:pt x="137" y="4"/>
                        </a:lnTo>
                        <a:lnTo>
                          <a:pt x="118" y="9"/>
                        </a:lnTo>
                        <a:lnTo>
                          <a:pt x="102" y="14"/>
                        </a:lnTo>
                        <a:lnTo>
                          <a:pt x="87" y="21"/>
                        </a:lnTo>
                        <a:lnTo>
                          <a:pt x="73" y="29"/>
                        </a:lnTo>
                        <a:lnTo>
                          <a:pt x="59" y="40"/>
                        </a:lnTo>
                        <a:lnTo>
                          <a:pt x="54" y="45"/>
                        </a:lnTo>
                        <a:lnTo>
                          <a:pt x="46" y="54"/>
                        </a:lnTo>
                        <a:lnTo>
                          <a:pt x="36" y="63"/>
                        </a:lnTo>
                        <a:lnTo>
                          <a:pt x="28" y="74"/>
                        </a:lnTo>
                        <a:lnTo>
                          <a:pt x="23" y="82"/>
                        </a:lnTo>
                        <a:lnTo>
                          <a:pt x="15" y="95"/>
                        </a:lnTo>
                        <a:lnTo>
                          <a:pt x="11" y="103"/>
                        </a:lnTo>
                        <a:lnTo>
                          <a:pt x="7" y="116"/>
                        </a:lnTo>
                        <a:lnTo>
                          <a:pt x="3" y="130"/>
                        </a:lnTo>
                        <a:lnTo>
                          <a:pt x="0" y="142"/>
                        </a:lnTo>
                        <a:lnTo>
                          <a:pt x="0" y="150"/>
                        </a:lnTo>
                        <a:lnTo>
                          <a:pt x="0" y="161"/>
                        </a:lnTo>
                        <a:lnTo>
                          <a:pt x="3" y="173"/>
                        </a:lnTo>
                        <a:lnTo>
                          <a:pt x="7" y="181"/>
                        </a:lnTo>
                        <a:lnTo>
                          <a:pt x="11" y="188"/>
                        </a:lnTo>
                        <a:lnTo>
                          <a:pt x="17" y="194"/>
                        </a:lnTo>
                        <a:lnTo>
                          <a:pt x="24" y="200"/>
                        </a:lnTo>
                        <a:lnTo>
                          <a:pt x="34" y="205"/>
                        </a:lnTo>
                        <a:lnTo>
                          <a:pt x="43" y="208"/>
                        </a:lnTo>
                        <a:lnTo>
                          <a:pt x="56" y="211"/>
                        </a:lnTo>
                        <a:lnTo>
                          <a:pt x="65" y="212"/>
                        </a:lnTo>
                        <a:lnTo>
                          <a:pt x="73" y="212"/>
                        </a:lnTo>
                        <a:lnTo>
                          <a:pt x="84" y="208"/>
                        </a:lnTo>
                        <a:lnTo>
                          <a:pt x="93" y="205"/>
                        </a:lnTo>
                        <a:lnTo>
                          <a:pt x="98" y="201"/>
                        </a:lnTo>
                        <a:lnTo>
                          <a:pt x="106" y="197"/>
                        </a:lnTo>
                        <a:lnTo>
                          <a:pt x="113" y="190"/>
                        </a:lnTo>
                        <a:lnTo>
                          <a:pt x="124" y="177"/>
                        </a:lnTo>
                        <a:lnTo>
                          <a:pt x="126" y="164"/>
                        </a:lnTo>
                        <a:lnTo>
                          <a:pt x="128" y="152"/>
                        </a:lnTo>
                        <a:lnTo>
                          <a:pt x="128" y="143"/>
                        </a:lnTo>
                        <a:lnTo>
                          <a:pt x="126" y="129"/>
                        </a:lnTo>
                        <a:lnTo>
                          <a:pt x="124" y="113"/>
                        </a:lnTo>
                        <a:lnTo>
                          <a:pt x="124" y="95"/>
                        </a:lnTo>
                        <a:lnTo>
                          <a:pt x="124" y="81"/>
                        </a:lnTo>
                        <a:lnTo>
                          <a:pt x="124" y="64"/>
                        </a:lnTo>
                        <a:lnTo>
                          <a:pt x="124" y="56"/>
                        </a:lnTo>
                        <a:lnTo>
                          <a:pt x="128" y="45"/>
                        </a:lnTo>
                        <a:lnTo>
                          <a:pt x="133" y="37"/>
                        </a:lnTo>
                        <a:lnTo>
                          <a:pt x="139" y="29"/>
                        </a:lnTo>
                        <a:lnTo>
                          <a:pt x="150" y="21"/>
                        </a:lnTo>
                        <a:lnTo>
                          <a:pt x="157" y="16"/>
                        </a:lnTo>
                        <a:lnTo>
                          <a:pt x="162" y="10"/>
                        </a:lnTo>
                        <a:lnTo>
                          <a:pt x="168" y="7"/>
                        </a:lnTo>
                        <a:lnTo>
                          <a:pt x="184" y="0"/>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82" name="Freeform 118"/>
                  <p:cNvSpPr>
                    <a:spLocks/>
                  </p:cNvSpPr>
                  <p:nvPr/>
                </p:nvSpPr>
                <p:spPr bwMode="auto">
                  <a:xfrm>
                    <a:off x="650" y="2658"/>
                    <a:ext cx="33" cy="68"/>
                  </a:xfrm>
                  <a:custGeom>
                    <a:avLst/>
                    <a:gdLst>
                      <a:gd name="T0" fmla="*/ 51 w 132"/>
                      <a:gd name="T1" fmla="*/ 0 h 274"/>
                      <a:gd name="T2" fmla="*/ 59 w 132"/>
                      <a:gd name="T3" fmla="*/ 9 h 274"/>
                      <a:gd name="T4" fmla="*/ 66 w 132"/>
                      <a:gd name="T5" fmla="*/ 19 h 274"/>
                      <a:gd name="T6" fmla="*/ 73 w 132"/>
                      <a:gd name="T7" fmla="*/ 29 h 274"/>
                      <a:gd name="T8" fmla="*/ 82 w 132"/>
                      <a:gd name="T9" fmla="*/ 41 h 274"/>
                      <a:gd name="T10" fmla="*/ 89 w 132"/>
                      <a:gd name="T11" fmla="*/ 52 h 274"/>
                      <a:gd name="T12" fmla="*/ 98 w 132"/>
                      <a:gd name="T13" fmla="*/ 66 h 274"/>
                      <a:gd name="T14" fmla="*/ 104 w 132"/>
                      <a:gd name="T15" fmla="*/ 79 h 274"/>
                      <a:gd name="T16" fmla="*/ 108 w 132"/>
                      <a:gd name="T17" fmla="*/ 89 h 274"/>
                      <a:gd name="T18" fmla="*/ 112 w 132"/>
                      <a:gd name="T19" fmla="*/ 99 h 274"/>
                      <a:gd name="T20" fmla="*/ 116 w 132"/>
                      <a:gd name="T21" fmla="*/ 112 h 274"/>
                      <a:gd name="T22" fmla="*/ 121 w 132"/>
                      <a:gd name="T23" fmla="*/ 124 h 274"/>
                      <a:gd name="T24" fmla="*/ 125 w 132"/>
                      <a:gd name="T25" fmla="*/ 134 h 274"/>
                      <a:gd name="T26" fmla="*/ 126 w 132"/>
                      <a:gd name="T27" fmla="*/ 144 h 274"/>
                      <a:gd name="T28" fmla="*/ 128 w 132"/>
                      <a:gd name="T29" fmla="*/ 149 h 274"/>
                      <a:gd name="T30" fmla="*/ 130 w 132"/>
                      <a:gd name="T31" fmla="*/ 163 h 274"/>
                      <a:gd name="T32" fmla="*/ 132 w 132"/>
                      <a:gd name="T33" fmla="*/ 174 h 274"/>
                      <a:gd name="T34" fmla="*/ 132 w 132"/>
                      <a:gd name="T35" fmla="*/ 189 h 274"/>
                      <a:gd name="T36" fmla="*/ 128 w 132"/>
                      <a:gd name="T37" fmla="*/ 209 h 274"/>
                      <a:gd name="T38" fmla="*/ 123 w 132"/>
                      <a:gd name="T39" fmla="*/ 224 h 274"/>
                      <a:gd name="T40" fmla="*/ 116 w 132"/>
                      <a:gd name="T41" fmla="*/ 237 h 274"/>
                      <a:gd name="T42" fmla="*/ 112 w 132"/>
                      <a:gd name="T43" fmla="*/ 247 h 274"/>
                      <a:gd name="T44" fmla="*/ 107 w 132"/>
                      <a:gd name="T45" fmla="*/ 252 h 274"/>
                      <a:gd name="T46" fmla="*/ 99 w 132"/>
                      <a:gd name="T47" fmla="*/ 260 h 274"/>
                      <a:gd name="T48" fmla="*/ 93 w 132"/>
                      <a:gd name="T49" fmla="*/ 265 h 274"/>
                      <a:gd name="T50" fmla="*/ 86 w 132"/>
                      <a:gd name="T51" fmla="*/ 269 h 274"/>
                      <a:gd name="T52" fmla="*/ 79 w 132"/>
                      <a:gd name="T53" fmla="*/ 272 h 274"/>
                      <a:gd name="T54" fmla="*/ 73 w 132"/>
                      <a:gd name="T55" fmla="*/ 274 h 274"/>
                      <a:gd name="T56" fmla="*/ 66 w 132"/>
                      <a:gd name="T57" fmla="*/ 274 h 274"/>
                      <a:gd name="T58" fmla="*/ 59 w 132"/>
                      <a:gd name="T59" fmla="*/ 274 h 274"/>
                      <a:gd name="T60" fmla="*/ 51 w 132"/>
                      <a:gd name="T61" fmla="*/ 272 h 274"/>
                      <a:gd name="T62" fmla="*/ 46 w 132"/>
                      <a:gd name="T63" fmla="*/ 270 h 274"/>
                      <a:gd name="T64" fmla="*/ 39 w 132"/>
                      <a:gd name="T65" fmla="*/ 265 h 274"/>
                      <a:gd name="T66" fmla="*/ 33 w 132"/>
                      <a:gd name="T67" fmla="*/ 261 h 274"/>
                      <a:gd name="T68" fmla="*/ 27 w 132"/>
                      <a:gd name="T69" fmla="*/ 256 h 274"/>
                      <a:gd name="T70" fmla="*/ 22 w 132"/>
                      <a:gd name="T71" fmla="*/ 251 h 274"/>
                      <a:gd name="T72" fmla="*/ 17 w 132"/>
                      <a:gd name="T73" fmla="*/ 243 h 274"/>
                      <a:gd name="T74" fmla="*/ 12 w 132"/>
                      <a:gd name="T75" fmla="*/ 236 h 274"/>
                      <a:gd name="T76" fmla="*/ 9 w 132"/>
                      <a:gd name="T77" fmla="*/ 228 h 274"/>
                      <a:gd name="T78" fmla="*/ 6 w 132"/>
                      <a:gd name="T79" fmla="*/ 219 h 274"/>
                      <a:gd name="T80" fmla="*/ 4 w 132"/>
                      <a:gd name="T81" fmla="*/ 208 h 274"/>
                      <a:gd name="T82" fmla="*/ 2 w 132"/>
                      <a:gd name="T83" fmla="*/ 197 h 274"/>
                      <a:gd name="T84" fmla="*/ 0 w 132"/>
                      <a:gd name="T85" fmla="*/ 188 h 274"/>
                      <a:gd name="T86" fmla="*/ 0 w 132"/>
                      <a:gd name="T87" fmla="*/ 179 h 274"/>
                      <a:gd name="T88" fmla="*/ 0 w 132"/>
                      <a:gd name="T89" fmla="*/ 169 h 274"/>
                      <a:gd name="T90" fmla="*/ 0 w 132"/>
                      <a:gd name="T91" fmla="*/ 161 h 274"/>
                      <a:gd name="T92" fmla="*/ 3 w 132"/>
                      <a:gd name="T93" fmla="*/ 152 h 274"/>
                      <a:gd name="T94" fmla="*/ 4 w 132"/>
                      <a:gd name="T95" fmla="*/ 145 h 274"/>
                      <a:gd name="T96" fmla="*/ 7 w 132"/>
                      <a:gd name="T97" fmla="*/ 137 h 274"/>
                      <a:gd name="T98" fmla="*/ 9 w 132"/>
                      <a:gd name="T99" fmla="*/ 125 h 274"/>
                      <a:gd name="T100" fmla="*/ 15 w 132"/>
                      <a:gd name="T101" fmla="*/ 110 h 274"/>
                      <a:gd name="T102" fmla="*/ 25 w 132"/>
                      <a:gd name="T103" fmla="*/ 85 h 274"/>
                      <a:gd name="T104" fmla="*/ 33 w 132"/>
                      <a:gd name="T105" fmla="*/ 65 h 274"/>
                      <a:gd name="T106" fmla="*/ 39 w 132"/>
                      <a:gd name="T107" fmla="*/ 55 h 274"/>
                      <a:gd name="T108" fmla="*/ 43 w 132"/>
                      <a:gd name="T109" fmla="*/ 48 h 274"/>
                      <a:gd name="T110" fmla="*/ 46 w 132"/>
                      <a:gd name="T111" fmla="*/ 41 h 274"/>
                      <a:gd name="T112" fmla="*/ 47 w 132"/>
                      <a:gd name="T113" fmla="*/ 32 h 274"/>
                      <a:gd name="T114" fmla="*/ 50 w 132"/>
                      <a:gd name="T115" fmla="*/ 25 h 274"/>
                      <a:gd name="T116" fmla="*/ 51 w 132"/>
                      <a:gd name="T117" fmla="*/ 18 h 274"/>
                      <a:gd name="T118" fmla="*/ 51 w 132"/>
                      <a:gd name="T119"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2" h="274">
                        <a:moveTo>
                          <a:pt x="51" y="0"/>
                        </a:moveTo>
                        <a:lnTo>
                          <a:pt x="59" y="9"/>
                        </a:lnTo>
                        <a:lnTo>
                          <a:pt x="66" y="19"/>
                        </a:lnTo>
                        <a:lnTo>
                          <a:pt x="73" y="29"/>
                        </a:lnTo>
                        <a:lnTo>
                          <a:pt x="82" y="41"/>
                        </a:lnTo>
                        <a:lnTo>
                          <a:pt x="89" y="52"/>
                        </a:lnTo>
                        <a:lnTo>
                          <a:pt x="98" y="66"/>
                        </a:lnTo>
                        <a:lnTo>
                          <a:pt x="104" y="79"/>
                        </a:lnTo>
                        <a:lnTo>
                          <a:pt x="108" y="89"/>
                        </a:lnTo>
                        <a:lnTo>
                          <a:pt x="112" y="99"/>
                        </a:lnTo>
                        <a:lnTo>
                          <a:pt x="116" y="112"/>
                        </a:lnTo>
                        <a:lnTo>
                          <a:pt x="121" y="124"/>
                        </a:lnTo>
                        <a:lnTo>
                          <a:pt x="125" y="134"/>
                        </a:lnTo>
                        <a:lnTo>
                          <a:pt x="126" y="144"/>
                        </a:lnTo>
                        <a:lnTo>
                          <a:pt x="128" y="149"/>
                        </a:lnTo>
                        <a:lnTo>
                          <a:pt x="130" y="163"/>
                        </a:lnTo>
                        <a:lnTo>
                          <a:pt x="132" y="174"/>
                        </a:lnTo>
                        <a:lnTo>
                          <a:pt x="132" y="189"/>
                        </a:lnTo>
                        <a:lnTo>
                          <a:pt x="128" y="209"/>
                        </a:lnTo>
                        <a:lnTo>
                          <a:pt x="123" y="224"/>
                        </a:lnTo>
                        <a:lnTo>
                          <a:pt x="116" y="237"/>
                        </a:lnTo>
                        <a:lnTo>
                          <a:pt x="112" y="247"/>
                        </a:lnTo>
                        <a:lnTo>
                          <a:pt x="107" y="252"/>
                        </a:lnTo>
                        <a:lnTo>
                          <a:pt x="99" y="260"/>
                        </a:lnTo>
                        <a:lnTo>
                          <a:pt x="93" y="265"/>
                        </a:lnTo>
                        <a:lnTo>
                          <a:pt x="86" y="269"/>
                        </a:lnTo>
                        <a:lnTo>
                          <a:pt x="79" y="272"/>
                        </a:lnTo>
                        <a:lnTo>
                          <a:pt x="73" y="274"/>
                        </a:lnTo>
                        <a:lnTo>
                          <a:pt x="66" y="274"/>
                        </a:lnTo>
                        <a:lnTo>
                          <a:pt x="59" y="274"/>
                        </a:lnTo>
                        <a:lnTo>
                          <a:pt x="51" y="272"/>
                        </a:lnTo>
                        <a:lnTo>
                          <a:pt x="46" y="270"/>
                        </a:lnTo>
                        <a:lnTo>
                          <a:pt x="39" y="265"/>
                        </a:lnTo>
                        <a:lnTo>
                          <a:pt x="33" y="261"/>
                        </a:lnTo>
                        <a:lnTo>
                          <a:pt x="27" y="256"/>
                        </a:lnTo>
                        <a:lnTo>
                          <a:pt x="22" y="251"/>
                        </a:lnTo>
                        <a:lnTo>
                          <a:pt x="17" y="243"/>
                        </a:lnTo>
                        <a:lnTo>
                          <a:pt x="12" y="236"/>
                        </a:lnTo>
                        <a:lnTo>
                          <a:pt x="9" y="228"/>
                        </a:lnTo>
                        <a:lnTo>
                          <a:pt x="6" y="219"/>
                        </a:lnTo>
                        <a:lnTo>
                          <a:pt x="4" y="208"/>
                        </a:lnTo>
                        <a:lnTo>
                          <a:pt x="2" y="197"/>
                        </a:lnTo>
                        <a:lnTo>
                          <a:pt x="0" y="188"/>
                        </a:lnTo>
                        <a:lnTo>
                          <a:pt x="0" y="179"/>
                        </a:lnTo>
                        <a:lnTo>
                          <a:pt x="0" y="169"/>
                        </a:lnTo>
                        <a:lnTo>
                          <a:pt x="0" y="161"/>
                        </a:lnTo>
                        <a:lnTo>
                          <a:pt x="3" y="152"/>
                        </a:lnTo>
                        <a:lnTo>
                          <a:pt x="4" y="145"/>
                        </a:lnTo>
                        <a:lnTo>
                          <a:pt x="7" y="137"/>
                        </a:lnTo>
                        <a:lnTo>
                          <a:pt x="9" y="125"/>
                        </a:lnTo>
                        <a:lnTo>
                          <a:pt x="15" y="110"/>
                        </a:lnTo>
                        <a:lnTo>
                          <a:pt x="25" y="85"/>
                        </a:lnTo>
                        <a:lnTo>
                          <a:pt x="33" y="65"/>
                        </a:lnTo>
                        <a:lnTo>
                          <a:pt x="39" y="55"/>
                        </a:lnTo>
                        <a:lnTo>
                          <a:pt x="43" y="48"/>
                        </a:lnTo>
                        <a:lnTo>
                          <a:pt x="46" y="41"/>
                        </a:lnTo>
                        <a:lnTo>
                          <a:pt x="47" y="32"/>
                        </a:lnTo>
                        <a:lnTo>
                          <a:pt x="50" y="25"/>
                        </a:lnTo>
                        <a:lnTo>
                          <a:pt x="51" y="18"/>
                        </a:lnTo>
                        <a:lnTo>
                          <a:pt x="51"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583" name="Freeform 119"/>
                  <p:cNvSpPr>
                    <a:spLocks/>
                  </p:cNvSpPr>
                  <p:nvPr/>
                </p:nvSpPr>
                <p:spPr bwMode="auto">
                  <a:xfrm>
                    <a:off x="710" y="2603"/>
                    <a:ext cx="62" cy="40"/>
                  </a:xfrm>
                  <a:custGeom>
                    <a:avLst/>
                    <a:gdLst>
                      <a:gd name="T0" fmla="*/ 37 w 246"/>
                      <a:gd name="T1" fmla="*/ 60 h 159"/>
                      <a:gd name="T2" fmla="*/ 32 w 246"/>
                      <a:gd name="T3" fmla="*/ 58 h 159"/>
                      <a:gd name="T4" fmla="*/ 29 w 246"/>
                      <a:gd name="T5" fmla="*/ 58 h 159"/>
                      <a:gd name="T6" fmla="*/ 21 w 246"/>
                      <a:gd name="T7" fmla="*/ 57 h 159"/>
                      <a:gd name="T8" fmla="*/ 12 w 246"/>
                      <a:gd name="T9" fmla="*/ 56 h 159"/>
                      <a:gd name="T10" fmla="*/ 0 w 246"/>
                      <a:gd name="T11" fmla="*/ 57 h 159"/>
                      <a:gd name="T12" fmla="*/ 25 w 246"/>
                      <a:gd name="T13" fmla="*/ 41 h 159"/>
                      <a:gd name="T14" fmla="*/ 42 w 246"/>
                      <a:gd name="T15" fmla="*/ 30 h 159"/>
                      <a:gd name="T16" fmla="*/ 59 w 246"/>
                      <a:gd name="T17" fmla="*/ 21 h 159"/>
                      <a:gd name="T18" fmla="*/ 79 w 246"/>
                      <a:gd name="T19" fmla="*/ 13 h 159"/>
                      <a:gd name="T20" fmla="*/ 100 w 246"/>
                      <a:gd name="T21" fmla="*/ 6 h 159"/>
                      <a:gd name="T22" fmla="*/ 117 w 246"/>
                      <a:gd name="T23" fmla="*/ 2 h 159"/>
                      <a:gd name="T24" fmla="*/ 139 w 246"/>
                      <a:gd name="T25" fmla="*/ 0 h 159"/>
                      <a:gd name="T26" fmla="*/ 154 w 246"/>
                      <a:gd name="T27" fmla="*/ 0 h 159"/>
                      <a:gd name="T28" fmla="*/ 172 w 246"/>
                      <a:gd name="T29" fmla="*/ 5 h 159"/>
                      <a:gd name="T30" fmla="*/ 187 w 246"/>
                      <a:gd name="T31" fmla="*/ 10 h 159"/>
                      <a:gd name="T32" fmla="*/ 201 w 246"/>
                      <a:gd name="T33" fmla="*/ 19 h 159"/>
                      <a:gd name="T34" fmla="*/ 210 w 246"/>
                      <a:gd name="T35" fmla="*/ 26 h 159"/>
                      <a:gd name="T36" fmla="*/ 222 w 246"/>
                      <a:gd name="T37" fmla="*/ 37 h 159"/>
                      <a:gd name="T38" fmla="*/ 229 w 246"/>
                      <a:gd name="T39" fmla="*/ 50 h 159"/>
                      <a:gd name="T40" fmla="*/ 235 w 246"/>
                      <a:gd name="T41" fmla="*/ 61 h 159"/>
                      <a:gd name="T42" fmla="*/ 240 w 246"/>
                      <a:gd name="T43" fmla="*/ 74 h 159"/>
                      <a:gd name="T44" fmla="*/ 244 w 246"/>
                      <a:gd name="T45" fmla="*/ 87 h 159"/>
                      <a:gd name="T46" fmla="*/ 246 w 246"/>
                      <a:gd name="T47" fmla="*/ 99 h 159"/>
                      <a:gd name="T48" fmla="*/ 246 w 246"/>
                      <a:gd name="T49" fmla="*/ 110 h 159"/>
                      <a:gd name="T50" fmla="*/ 243 w 246"/>
                      <a:gd name="T51" fmla="*/ 123 h 159"/>
                      <a:gd name="T52" fmla="*/ 240 w 246"/>
                      <a:gd name="T53" fmla="*/ 132 h 159"/>
                      <a:gd name="T54" fmla="*/ 237 w 246"/>
                      <a:gd name="T55" fmla="*/ 138 h 159"/>
                      <a:gd name="T56" fmla="*/ 231 w 246"/>
                      <a:gd name="T57" fmla="*/ 144 h 159"/>
                      <a:gd name="T58" fmla="*/ 226 w 246"/>
                      <a:gd name="T59" fmla="*/ 149 h 159"/>
                      <a:gd name="T60" fmla="*/ 217 w 246"/>
                      <a:gd name="T61" fmla="*/ 153 h 159"/>
                      <a:gd name="T62" fmla="*/ 208 w 246"/>
                      <a:gd name="T63" fmla="*/ 157 h 159"/>
                      <a:gd name="T64" fmla="*/ 201 w 246"/>
                      <a:gd name="T65" fmla="*/ 158 h 159"/>
                      <a:gd name="T66" fmla="*/ 192 w 246"/>
                      <a:gd name="T67" fmla="*/ 159 h 159"/>
                      <a:gd name="T68" fmla="*/ 182 w 246"/>
                      <a:gd name="T69" fmla="*/ 159 h 159"/>
                      <a:gd name="T70" fmla="*/ 172 w 246"/>
                      <a:gd name="T71" fmla="*/ 158 h 159"/>
                      <a:gd name="T72" fmla="*/ 162 w 246"/>
                      <a:gd name="T73" fmla="*/ 158 h 159"/>
                      <a:gd name="T74" fmla="*/ 154 w 246"/>
                      <a:gd name="T75" fmla="*/ 157 h 159"/>
                      <a:gd name="T76" fmla="*/ 145 w 246"/>
                      <a:gd name="T77" fmla="*/ 152 h 159"/>
                      <a:gd name="T78" fmla="*/ 135 w 246"/>
                      <a:gd name="T79" fmla="*/ 149 h 159"/>
                      <a:gd name="T80" fmla="*/ 126 w 246"/>
                      <a:gd name="T81" fmla="*/ 139 h 159"/>
                      <a:gd name="T82" fmla="*/ 118 w 246"/>
                      <a:gd name="T83" fmla="*/ 131 h 159"/>
                      <a:gd name="T84" fmla="*/ 111 w 246"/>
                      <a:gd name="T85" fmla="*/ 118 h 159"/>
                      <a:gd name="T86" fmla="*/ 103 w 246"/>
                      <a:gd name="T87" fmla="*/ 108 h 159"/>
                      <a:gd name="T88" fmla="*/ 93 w 246"/>
                      <a:gd name="T89" fmla="*/ 96 h 159"/>
                      <a:gd name="T90" fmla="*/ 86 w 246"/>
                      <a:gd name="T91" fmla="*/ 88 h 159"/>
                      <a:gd name="T92" fmla="*/ 77 w 246"/>
                      <a:gd name="T93" fmla="*/ 76 h 159"/>
                      <a:gd name="T94" fmla="*/ 69 w 246"/>
                      <a:gd name="T95" fmla="*/ 68 h 159"/>
                      <a:gd name="T96" fmla="*/ 59 w 246"/>
                      <a:gd name="T97" fmla="*/ 64 h 159"/>
                      <a:gd name="T98" fmla="*/ 49 w 246"/>
                      <a:gd name="T99" fmla="*/ 61 h 159"/>
                      <a:gd name="T100" fmla="*/ 42 w 246"/>
                      <a:gd name="T101" fmla="*/ 61 h 159"/>
                      <a:gd name="T102" fmla="*/ 37 w 246"/>
                      <a:gd name="T103" fmla="*/ 6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6" h="159">
                        <a:moveTo>
                          <a:pt x="37" y="60"/>
                        </a:moveTo>
                        <a:lnTo>
                          <a:pt x="32" y="58"/>
                        </a:lnTo>
                        <a:lnTo>
                          <a:pt x="29" y="58"/>
                        </a:lnTo>
                        <a:lnTo>
                          <a:pt x="21" y="57"/>
                        </a:lnTo>
                        <a:lnTo>
                          <a:pt x="12" y="56"/>
                        </a:lnTo>
                        <a:lnTo>
                          <a:pt x="0" y="57"/>
                        </a:lnTo>
                        <a:lnTo>
                          <a:pt x="25" y="41"/>
                        </a:lnTo>
                        <a:lnTo>
                          <a:pt x="42" y="30"/>
                        </a:lnTo>
                        <a:lnTo>
                          <a:pt x="59" y="21"/>
                        </a:lnTo>
                        <a:lnTo>
                          <a:pt x="79" y="13"/>
                        </a:lnTo>
                        <a:lnTo>
                          <a:pt x="100" y="6"/>
                        </a:lnTo>
                        <a:lnTo>
                          <a:pt x="117" y="2"/>
                        </a:lnTo>
                        <a:lnTo>
                          <a:pt x="139" y="0"/>
                        </a:lnTo>
                        <a:lnTo>
                          <a:pt x="154" y="0"/>
                        </a:lnTo>
                        <a:lnTo>
                          <a:pt x="172" y="5"/>
                        </a:lnTo>
                        <a:lnTo>
                          <a:pt x="187" y="10"/>
                        </a:lnTo>
                        <a:lnTo>
                          <a:pt x="201" y="19"/>
                        </a:lnTo>
                        <a:lnTo>
                          <a:pt x="210" y="26"/>
                        </a:lnTo>
                        <a:lnTo>
                          <a:pt x="222" y="37"/>
                        </a:lnTo>
                        <a:lnTo>
                          <a:pt x="229" y="50"/>
                        </a:lnTo>
                        <a:lnTo>
                          <a:pt x="235" y="61"/>
                        </a:lnTo>
                        <a:lnTo>
                          <a:pt x="240" y="74"/>
                        </a:lnTo>
                        <a:lnTo>
                          <a:pt x="244" y="87"/>
                        </a:lnTo>
                        <a:lnTo>
                          <a:pt x="246" y="99"/>
                        </a:lnTo>
                        <a:lnTo>
                          <a:pt x="246" y="110"/>
                        </a:lnTo>
                        <a:lnTo>
                          <a:pt x="243" y="123"/>
                        </a:lnTo>
                        <a:lnTo>
                          <a:pt x="240" y="132"/>
                        </a:lnTo>
                        <a:lnTo>
                          <a:pt x="237" y="138"/>
                        </a:lnTo>
                        <a:lnTo>
                          <a:pt x="231" y="144"/>
                        </a:lnTo>
                        <a:lnTo>
                          <a:pt x="226" y="149"/>
                        </a:lnTo>
                        <a:lnTo>
                          <a:pt x="217" y="153"/>
                        </a:lnTo>
                        <a:lnTo>
                          <a:pt x="208" y="157"/>
                        </a:lnTo>
                        <a:lnTo>
                          <a:pt x="201" y="158"/>
                        </a:lnTo>
                        <a:lnTo>
                          <a:pt x="192" y="159"/>
                        </a:lnTo>
                        <a:lnTo>
                          <a:pt x="182" y="159"/>
                        </a:lnTo>
                        <a:lnTo>
                          <a:pt x="172" y="158"/>
                        </a:lnTo>
                        <a:lnTo>
                          <a:pt x="162" y="158"/>
                        </a:lnTo>
                        <a:lnTo>
                          <a:pt x="154" y="157"/>
                        </a:lnTo>
                        <a:lnTo>
                          <a:pt x="145" y="152"/>
                        </a:lnTo>
                        <a:lnTo>
                          <a:pt x="135" y="149"/>
                        </a:lnTo>
                        <a:lnTo>
                          <a:pt x="126" y="139"/>
                        </a:lnTo>
                        <a:lnTo>
                          <a:pt x="118" y="131"/>
                        </a:lnTo>
                        <a:lnTo>
                          <a:pt x="111" y="118"/>
                        </a:lnTo>
                        <a:lnTo>
                          <a:pt x="103" y="108"/>
                        </a:lnTo>
                        <a:lnTo>
                          <a:pt x="93" y="96"/>
                        </a:lnTo>
                        <a:lnTo>
                          <a:pt x="86" y="88"/>
                        </a:lnTo>
                        <a:lnTo>
                          <a:pt x="77" y="76"/>
                        </a:lnTo>
                        <a:lnTo>
                          <a:pt x="69" y="68"/>
                        </a:lnTo>
                        <a:lnTo>
                          <a:pt x="59" y="64"/>
                        </a:lnTo>
                        <a:lnTo>
                          <a:pt x="49" y="61"/>
                        </a:lnTo>
                        <a:lnTo>
                          <a:pt x="42" y="61"/>
                        </a:lnTo>
                        <a:lnTo>
                          <a:pt x="37" y="60"/>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grpSp>
      <p:sp>
        <p:nvSpPr>
          <p:cNvPr id="446584" name="Oval 120"/>
          <p:cNvSpPr>
            <a:spLocks noChangeArrowheads="1"/>
          </p:cNvSpPr>
          <p:nvPr/>
        </p:nvSpPr>
        <p:spPr bwMode="auto">
          <a:xfrm>
            <a:off x="4230688" y="1651000"/>
            <a:ext cx="1346200" cy="812800"/>
          </a:xfrm>
          <a:prstGeom prst="ellipse">
            <a:avLst/>
          </a:prstGeom>
          <a:solidFill>
            <a:srgbClr val="FFFFFF"/>
          </a:solidFill>
          <a:ln w="25399">
            <a:solidFill>
              <a:srgbClr val="0000CC"/>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6585" name="Rectangle 121"/>
          <p:cNvSpPr>
            <a:spLocks noChangeArrowheads="1"/>
          </p:cNvSpPr>
          <p:nvPr/>
        </p:nvSpPr>
        <p:spPr bwMode="auto">
          <a:xfrm>
            <a:off x="4662488" y="1860550"/>
            <a:ext cx="492125" cy="3937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solidFill>
                  <a:srgbClr val="0000CC"/>
                </a:solidFill>
              </a:rPr>
              <a:t>Oil</a:t>
            </a:r>
          </a:p>
        </p:txBody>
      </p:sp>
      <p:sp>
        <p:nvSpPr>
          <p:cNvPr id="446586" name="Oval 122"/>
          <p:cNvSpPr>
            <a:spLocks noChangeArrowheads="1"/>
          </p:cNvSpPr>
          <p:nvPr/>
        </p:nvSpPr>
        <p:spPr bwMode="auto">
          <a:xfrm>
            <a:off x="4230688" y="2930525"/>
            <a:ext cx="1346200" cy="812800"/>
          </a:xfrm>
          <a:prstGeom prst="ellipse">
            <a:avLst/>
          </a:prstGeom>
          <a:solidFill>
            <a:srgbClr val="FFFFFF"/>
          </a:solidFill>
          <a:ln w="25399">
            <a:solidFill>
              <a:srgbClr val="0000CC"/>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6587" name="Rectangle 123"/>
          <p:cNvSpPr>
            <a:spLocks noChangeArrowheads="1"/>
          </p:cNvSpPr>
          <p:nvPr/>
        </p:nvSpPr>
        <p:spPr bwMode="auto">
          <a:xfrm>
            <a:off x="4324350" y="3140075"/>
            <a:ext cx="1184275" cy="3937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solidFill>
                  <a:srgbClr val="0000CC"/>
                </a:solidFill>
              </a:rPr>
              <a:t>Gasoline</a:t>
            </a:r>
          </a:p>
        </p:txBody>
      </p:sp>
      <p:sp>
        <p:nvSpPr>
          <p:cNvPr id="446588" name="Oval 124"/>
          <p:cNvSpPr>
            <a:spLocks noChangeArrowheads="1"/>
          </p:cNvSpPr>
          <p:nvPr/>
        </p:nvSpPr>
        <p:spPr bwMode="auto">
          <a:xfrm>
            <a:off x="4230688" y="4203700"/>
            <a:ext cx="1346200" cy="812800"/>
          </a:xfrm>
          <a:prstGeom prst="ellipse">
            <a:avLst/>
          </a:prstGeom>
          <a:solidFill>
            <a:srgbClr val="FFFFFF"/>
          </a:solidFill>
          <a:ln w="25399">
            <a:solidFill>
              <a:srgbClr val="0000CC"/>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6589" name="Rectangle 125"/>
          <p:cNvSpPr>
            <a:spLocks noChangeArrowheads="1"/>
          </p:cNvSpPr>
          <p:nvPr/>
        </p:nvSpPr>
        <p:spPr bwMode="auto">
          <a:xfrm>
            <a:off x="4251325" y="4413250"/>
            <a:ext cx="1368425" cy="3937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solidFill>
                  <a:srgbClr val="0000CC"/>
                </a:solidFill>
              </a:rPr>
              <a:t>Chemicals</a:t>
            </a:r>
          </a:p>
        </p:txBody>
      </p:sp>
      <p:graphicFrame>
        <p:nvGraphicFramePr>
          <p:cNvPr id="446590" name="Object 126"/>
          <p:cNvGraphicFramePr>
            <a:graphicFrameLocks/>
          </p:cNvGraphicFramePr>
          <p:nvPr/>
        </p:nvGraphicFramePr>
        <p:xfrm>
          <a:off x="5638800" y="3429000"/>
          <a:ext cx="314325" cy="603250"/>
        </p:xfrm>
        <a:graphic>
          <a:graphicData uri="http://schemas.openxmlformats.org/presentationml/2006/ole">
            <p:oleObj spid="_x0000_s122900" name="Clip" r:id="rId4" imgW="2173680" imgH="4200840" progId="">
              <p:embed/>
            </p:oleObj>
          </a:graphicData>
        </a:graphic>
      </p:graphicFrame>
      <p:graphicFrame>
        <p:nvGraphicFramePr>
          <p:cNvPr id="446591" name="Object 127"/>
          <p:cNvGraphicFramePr>
            <a:graphicFrameLocks/>
          </p:cNvGraphicFramePr>
          <p:nvPr/>
        </p:nvGraphicFramePr>
        <p:xfrm>
          <a:off x="5638800" y="2168525"/>
          <a:ext cx="314325" cy="603250"/>
        </p:xfrm>
        <a:graphic>
          <a:graphicData uri="http://schemas.openxmlformats.org/presentationml/2006/ole">
            <p:oleObj spid="_x0000_s122901" name="Clip" r:id="rId5" imgW="2173680" imgH="4200840" progId="">
              <p:embed/>
            </p:oleObj>
          </a:graphicData>
        </a:graphic>
      </p:graphicFrame>
      <p:graphicFrame>
        <p:nvGraphicFramePr>
          <p:cNvPr id="446592" name="Object 128"/>
          <p:cNvGraphicFramePr>
            <a:graphicFrameLocks/>
          </p:cNvGraphicFramePr>
          <p:nvPr/>
        </p:nvGraphicFramePr>
        <p:xfrm>
          <a:off x="5638800" y="4800600"/>
          <a:ext cx="314325" cy="603250"/>
        </p:xfrm>
        <a:graphic>
          <a:graphicData uri="http://schemas.openxmlformats.org/presentationml/2006/ole">
            <p:oleObj spid="_x0000_s122902" name="Clip" r:id="rId6" imgW="2173680" imgH="4200840" progId="">
              <p:embed/>
            </p:oleObj>
          </a:graphicData>
        </a:graphic>
      </p:graphicFrame>
      <p:sp>
        <p:nvSpPr>
          <p:cNvPr id="2" name="Slide Number Placeholder 1"/>
          <p:cNvSpPr>
            <a:spLocks noGrp="1"/>
          </p:cNvSpPr>
          <p:nvPr>
            <p:ph type="sldNum" sz="quarter" idx="11"/>
          </p:nvPr>
        </p:nvSpPr>
        <p:spPr/>
        <p:txBody>
          <a:bodyPr/>
          <a:lstStyle/>
          <a:p>
            <a:fld id="{9EADD2B0-BD8F-425E-B2E2-D73504545739}" type="slidenum">
              <a:rPr lang="en-US" smtClean="0"/>
              <a:pPr/>
              <a:t>51</a:t>
            </a:fld>
            <a:endParaRPr lang="en-US"/>
          </a:p>
        </p:txBody>
      </p:sp>
    </p:spTree>
    <p:extLst>
      <p:ext uri="{BB962C8B-B14F-4D97-AF65-F5344CB8AC3E}">
        <p14:creationId xmlns:p14="http://schemas.microsoft.com/office/powerpoint/2010/main" xmlns="" val="24845561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8514" name="Rectangle 2"/>
          <p:cNvSpPr>
            <a:spLocks noGrp="1" noChangeArrowheads="1"/>
          </p:cNvSpPr>
          <p:nvPr>
            <p:ph type="title"/>
          </p:nvPr>
        </p:nvSpPr>
        <p:spPr>
          <a:xfrm>
            <a:off x="496426" y="351978"/>
            <a:ext cx="8305800" cy="781497"/>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Joint Products</a:t>
            </a:r>
          </a:p>
        </p:txBody>
      </p:sp>
      <p:sp>
        <p:nvSpPr>
          <p:cNvPr id="448515" name="Rectangle 3"/>
          <p:cNvSpPr>
            <a:spLocks noChangeArrowheads="1"/>
          </p:cNvSpPr>
          <p:nvPr/>
        </p:nvSpPr>
        <p:spPr bwMode="auto">
          <a:xfrm>
            <a:off x="6032500" y="1574800"/>
            <a:ext cx="1498600" cy="965200"/>
          </a:xfrm>
          <a:prstGeom prst="rect">
            <a:avLst/>
          </a:prstGeom>
          <a:solidFill>
            <a:srgbClr val="0000FF"/>
          </a:solidFill>
          <a:ln w="25399">
            <a:solidFill>
              <a:srgbClr val="0000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8516" name="Rectangle 4"/>
          <p:cNvSpPr>
            <a:spLocks noChangeArrowheads="1"/>
          </p:cNvSpPr>
          <p:nvPr/>
        </p:nvSpPr>
        <p:spPr bwMode="auto">
          <a:xfrm>
            <a:off x="6062663" y="1708150"/>
            <a:ext cx="143827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rgbClr val="0000CC"/>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000">
                <a:solidFill>
                  <a:srgbClr val="FFFF00"/>
                </a:solidFill>
              </a:rPr>
              <a:t>Separate</a:t>
            </a:r>
          </a:p>
          <a:p>
            <a:pPr algn="ctr"/>
            <a:r>
              <a:rPr lang="en-US" sz="2000">
                <a:solidFill>
                  <a:srgbClr val="FFFF00"/>
                </a:solidFill>
              </a:rPr>
              <a:t>Processing</a:t>
            </a:r>
          </a:p>
        </p:txBody>
      </p:sp>
      <p:sp>
        <p:nvSpPr>
          <p:cNvPr id="448517" name="Rectangle 5"/>
          <p:cNvSpPr>
            <a:spLocks noChangeArrowheads="1"/>
          </p:cNvSpPr>
          <p:nvPr/>
        </p:nvSpPr>
        <p:spPr bwMode="auto">
          <a:xfrm>
            <a:off x="6108700" y="4127500"/>
            <a:ext cx="1498600" cy="965200"/>
          </a:xfrm>
          <a:prstGeom prst="rect">
            <a:avLst/>
          </a:prstGeom>
          <a:solidFill>
            <a:srgbClr val="0000FF"/>
          </a:solidFill>
          <a:ln w="25399">
            <a:solidFill>
              <a:srgbClr val="0000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8518" name="Rectangle 6"/>
          <p:cNvSpPr>
            <a:spLocks noChangeArrowheads="1"/>
          </p:cNvSpPr>
          <p:nvPr/>
        </p:nvSpPr>
        <p:spPr bwMode="auto">
          <a:xfrm>
            <a:off x="6138863" y="4260850"/>
            <a:ext cx="143827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rgbClr val="0000CC"/>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000">
                <a:solidFill>
                  <a:srgbClr val="FFFF00"/>
                </a:solidFill>
              </a:rPr>
              <a:t>Separate</a:t>
            </a:r>
          </a:p>
          <a:p>
            <a:pPr algn="ctr"/>
            <a:r>
              <a:rPr lang="en-US" sz="2000">
                <a:solidFill>
                  <a:srgbClr val="FFFF00"/>
                </a:solidFill>
              </a:rPr>
              <a:t>Processing</a:t>
            </a:r>
          </a:p>
        </p:txBody>
      </p:sp>
      <p:sp>
        <p:nvSpPr>
          <p:cNvPr id="448519" name="Line 7"/>
          <p:cNvSpPr>
            <a:spLocks noChangeShapeType="1"/>
          </p:cNvSpPr>
          <p:nvPr/>
        </p:nvSpPr>
        <p:spPr bwMode="auto">
          <a:xfrm>
            <a:off x="5568950" y="2057400"/>
            <a:ext cx="444500" cy="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48520" name="Line 8"/>
          <p:cNvSpPr>
            <a:spLocks noChangeShapeType="1"/>
          </p:cNvSpPr>
          <p:nvPr/>
        </p:nvSpPr>
        <p:spPr bwMode="auto">
          <a:xfrm>
            <a:off x="5645150" y="4648200"/>
            <a:ext cx="444500" cy="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48521" name="Rectangle 9"/>
          <p:cNvSpPr>
            <a:spLocks noChangeArrowheads="1"/>
          </p:cNvSpPr>
          <p:nvPr/>
        </p:nvSpPr>
        <p:spPr bwMode="auto">
          <a:xfrm>
            <a:off x="8139113" y="1693863"/>
            <a:ext cx="890587"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0000CC"/>
                </a:solidFill>
              </a:rPr>
              <a:t>Final</a:t>
            </a:r>
          </a:p>
          <a:p>
            <a:r>
              <a:rPr lang="en-US" sz="2400" b="1">
                <a:solidFill>
                  <a:srgbClr val="0000CC"/>
                </a:solidFill>
              </a:rPr>
              <a:t>Sale</a:t>
            </a:r>
          </a:p>
        </p:txBody>
      </p:sp>
      <p:sp>
        <p:nvSpPr>
          <p:cNvPr id="448522" name="Line 10"/>
          <p:cNvSpPr>
            <a:spLocks noChangeShapeType="1"/>
          </p:cNvSpPr>
          <p:nvPr/>
        </p:nvSpPr>
        <p:spPr bwMode="auto">
          <a:xfrm>
            <a:off x="7550150" y="2057400"/>
            <a:ext cx="596900" cy="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48523" name="Rectangle 11"/>
          <p:cNvSpPr>
            <a:spLocks noChangeArrowheads="1"/>
          </p:cNvSpPr>
          <p:nvPr/>
        </p:nvSpPr>
        <p:spPr bwMode="auto">
          <a:xfrm>
            <a:off x="8139113" y="4284663"/>
            <a:ext cx="890587"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0000CC"/>
                </a:solidFill>
              </a:rPr>
              <a:t>Final</a:t>
            </a:r>
          </a:p>
          <a:p>
            <a:r>
              <a:rPr lang="en-US" sz="2400" b="1">
                <a:solidFill>
                  <a:srgbClr val="0000CC"/>
                </a:solidFill>
              </a:rPr>
              <a:t>Sale</a:t>
            </a:r>
          </a:p>
        </p:txBody>
      </p:sp>
      <p:sp>
        <p:nvSpPr>
          <p:cNvPr id="448524" name="Line 12"/>
          <p:cNvSpPr>
            <a:spLocks noChangeShapeType="1"/>
          </p:cNvSpPr>
          <p:nvPr/>
        </p:nvSpPr>
        <p:spPr bwMode="auto">
          <a:xfrm>
            <a:off x="7626350" y="4648200"/>
            <a:ext cx="596900" cy="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48525" name="Rectangle 13"/>
          <p:cNvSpPr>
            <a:spLocks noChangeArrowheads="1"/>
          </p:cNvSpPr>
          <p:nvPr/>
        </p:nvSpPr>
        <p:spPr bwMode="auto">
          <a:xfrm>
            <a:off x="6324600" y="3006725"/>
            <a:ext cx="733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solidFill>
                  <a:srgbClr val="0000CC"/>
                </a:solidFill>
              </a:rPr>
              <a:t>Final</a:t>
            </a:r>
          </a:p>
          <a:p>
            <a:r>
              <a:rPr lang="en-US" sz="2000">
                <a:solidFill>
                  <a:srgbClr val="0000CC"/>
                </a:solidFill>
              </a:rPr>
              <a:t>Sale</a:t>
            </a:r>
          </a:p>
        </p:txBody>
      </p:sp>
      <p:sp>
        <p:nvSpPr>
          <p:cNvPr id="448526" name="Line 14"/>
          <p:cNvSpPr>
            <a:spLocks noChangeShapeType="1"/>
          </p:cNvSpPr>
          <p:nvPr/>
        </p:nvSpPr>
        <p:spPr bwMode="auto">
          <a:xfrm>
            <a:off x="5645150" y="3352800"/>
            <a:ext cx="603250" cy="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48527" name="Rectangle 15"/>
          <p:cNvSpPr>
            <a:spLocks noChangeArrowheads="1"/>
          </p:cNvSpPr>
          <p:nvPr/>
        </p:nvSpPr>
        <p:spPr bwMode="auto">
          <a:xfrm>
            <a:off x="6130925" y="5319713"/>
            <a:ext cx="1470025" cy="11842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0000CC"/>
                </a:solidFill>
                <a:effectLst>
                  <a:outerShdw blurRad="38100" dist="38100" dir="2700000" algn="tl">
                    <a:srgbClr val="000000"/>
                  </a:outerShdw>
                </a:effectLst>
              </a:rPr>
              <a:t>Separate</a:t>
            </a:r>
          </a:p>
          <a:p>
            <a:pPr algn="ctr"/>
            <a:r>
              <a:rPr lang="en-US" sz="2400" b="1">
                <a:solidFill>
                  <a:srgbClr val="0000CC"/>
                </a:solidFill>
                <a:effectLst>
                  <a:outerShdw blurRad="38100" dist="38100" dir="2700000" algn="tl">
                    <a:srgbClr val="000000"/>
                  </a:outerShdw>
                </a:effectLst>
              </a:rPr>
              <a:t>Product</a:t>
            </a:r>
          </a:p>
          <a:p>
            <a:pPr algn="ctr"/>
            <a:r>
              <a:rPr lang="en-US" sz="2400" b="1">
                <a:solidFill>
                  <a:srgbClr val="0000CC"/>
                </a:solidFill>
                <a:effectLst>
                  <a:outerShdw blurRad="38100" dist="38100" dir="2700000" algn="tl">
                    <a:srgbClr val="000000"/>
                  </a:outerShdw>
                </a:effectLst>
              </a:rPr>
              <a:t>Costs</a:t>
            </a:r>
          </a:p>
        </p:txBody>
      </p:sp>
      <p:sp>
        <p:nvSpPr>
          <p:cNvPr id="448528" name="Line 16"/>
          <p:cNvSpPr>
            <a:spLocks noChangeShapeType="1"/>
          </p:cNvSpPr>
          <p:nvPr/>
        </p:nvSpPr>
        <p:spPr bwMode="auto">
          <a:xfrm flipV="1">
            <a:off x="6858000" y="5099050"/>
            <a:ext cx="0" cy="317500"/>
          </a:xfrm>
          <a:prstGeom prst="line">
            <a:avLst/>
          </a:prstGeom>
          <a:noFill/>
          <a:ln w="12699">
            <a:solidFill>
              <a:srgbClr val="FFFF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8529" name="Oval 17"/>
          <p:cNvSpPr>
            <a:spLocks noChangeArrowheads="1"/>
          </p:cNvSpPr>
          <p:nvPr/>
        </p:nvSpPr>
        <p:spPr bwMode="auto">
          <a:xfrm>
            <a:off x="393700" y="2930525"/>
            <a:ext cx="1346200" cy="812800"/>
          </a:xfrm>
          <a:prstGeom prst="ellipse">
            <a:avLst/>
          </a:prstGeom>
          <a:solidFill>
            <a:srgbClr val="FFFF00"/>
          </a:solidFill>
          <a:ln w="25399">
            <a:solidFill>
              <a:srgbClr val="0000CC"/>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8530" name="Rectangle 18"/>
          <p:cNvSpPr>
            <a:spLocks noChangeArrowheads="1"/>
          </p:cNvSpPr>
          <p:nvPr/>
        </p:nvSpPr>
        <p:spPr bwMode="auto">
          <a:xfrm>
            <a:off x="693738" y="2987675"/>
            <a:ext cx="744537"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solidFill>
                  <a:srgbClr val="0000CC"/>
                </a:solidFill>
              </a:rPr>
              <a:t>Joint</a:t>
            </a:r>
          </a:p>
          <a:p>
            <a:r>
              <a:rPr lang="en-US" sz="2000">
                <a:solidFill>
                  <a:srgbClr val="0000CC"/>
                </a:solidFill>
              </a:rPr>
              <a:t>Input</a:t>
            </a:r>
          </a:p>
        </p:txBody>
      </p:sp>
      <p:sp>
        <p:nvSpPr>
          <p:cNvPr id="448531" name="Rectangle 19"/>
          <p:cNvSpPr>
            <a:spLocks noChangeArrowheads="1"/>
          </p:cNvSpPr>
          <p:nvPr/>
        </p:nvSpPr>
        <p:spPr bwMode="auto">
          <a:xfrm>
            <a:off x="2192338" y="2851150"/>
            <a:ext cx="1408112" cy="1016000"/>
          </a:xfrm>
          <a:prstGeom prst="rect">
            <a:avLst/>
          </a:prstGeom>
          <a:solidFill>
            <a:schemeClr val="folHlink"/>
          </a:solidFill>
          <a:ln w="12699">
            <a:solidFill>
              <a:srgbClr val="0000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000"/>
              <a:t>Common</a:t>
            </a:r>
          </a:p>
          <a:p>
            <a:pPr algn="ctr"/>
            <a:r>
              <a:rPr lang="en-US" sz="2000"/>
              <a:t>Production</a:t>
            </a:r>
          </a:p>
          <a:p>
            <a:pPr algn="ctr"/>
            <a:r>
              <a:rPr lang="en-US" sz="2000"/>
              <a:t>Process</a:t>
            </a:r>
          </a:p>
        </p:txBody>
      </p:sp>
      <p:sp>
        <p:nvSpPr>
          <p:cNvPr id="448532" name="Line 20"/>
          <p:cNvSpPr>
            <a:spLocks noChangeShapeType="1"/>
          </p:cNvSpPr>
          <p:nvPr/>
        </p:nvSpPr>
        <p:spPr bwMode="auto">
          <a:xfrm>
            <a:off x="1758950" y="3352800"/>
            <a:ext cx="368300" cy="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48533" name="Line 21"/>
          <p:cNvSpPr>
            <a:spLocks noChangeShapeType="1"/>
          </p:cNvSpPr>
          <p:nvPr/>
        </p:nvSpPr>
        <p:spPr bwMode="auto">
          <a:xfrm flipV="1">
            <a:off x="3663950" y="2432050"/>
            <a:ext cx="673100" cy="92710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48534" name="Line 22"/>
          <p:cNvSpPr>
            <a:spLocks noChangeShapeType="1"/>
          </p:cNvSpPr>
          <p:nvPr/>
        </p:nvSpPr>
        <p:spPr bwMode="auto">
          <a:xfrm>
            <a:off x="3663950" y="3352800"/>
            <a:ext cx="444500" cy="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48535" name="Line 23"/>
          <p:cNvSpPr>
            <a:spLocks noChangeShapeType="1"/>
          </p:cNvSpPr>
          <p:nvPr/>
        </p:nvSpPr>
        <p:spPr bwMode="auto">
          <a:xfrm>
            <a:off x="3663950" y="3359150"/>
            <a:ext cx="749300" cy="90170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48536" name="Rectangle 24"/>
          <p:cNvSpPr>
            <a:spLocks noChangeArrowheads="1"/>
          </p:cNvSpPr>
          <p:nvPr/>
        </p:nvSpPr>
        <p:spPr bwMode="auto">
          <a:xfrm>
            <a:off x="2984500" y="5395913"/>
            <a:ext cx="13811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0000CC"/>
                </a:solidFill>
                <a:effectLst>
                  <a:outerShdw blurRad="38100" dist="38100" dir="2700000" algn="tl">
                    <a:srgbClr val="000000"/>
                  </a:outerShdw>
                </a:effectLst>
              </a:rPr>
              <a:t>Split-Off</a:t>
            </a:r>
          </a:p>
          <a:p>
            <a:pPr algn="ctr"/>
            <a:r>
              <a:rPr lang="en-US" sz="2400" b="1">
                <a:solidFill>
                  <a:srgbClr val="0000CC"/>
                </a:solidFill>
                <a:effectLst>
                  <a:outerShdw blurRad="38100" dist="38100" dir="2700000" algn="tl">
                    <a:srgbClr val="000000"/>
                  </a:outerShdw>
                </a:effectLst>
              </a:rPr>
              <a:t>Point</a:t>
            </a:r>
          </a:p>
        </p:txBody>
      </p:sp>
      <p:sp>
        <p:nvSpPr>
          <p:cNvPr id="448537" name="Line 25"/>
          <p:cNvSpPr>
            <a:spLocks noChangeShapeType="1"/>
          </p:cNvSpPr>
          <p:nvPr/>
        </p:nvSpPr>
        <p:spPr bwMode="auto">
          <a:xfrm>
            <a:off x="3675063" y="3359150"/>
            <a:ext cx="0" cy="1968500"/>
          </a:xfrm>
          <a:prstGeom prst="line">
            <a:avLst/>
          </a:prstGeom>
          <a:noFill/>
          <a:ln w="38100">
            <a:solidFill>
              <a:srgbClr val="FF0000"/>
            </a:solidFill>
            <a:prstDash val="dash"/>
            <a:round/>
            <a:headEnd type="triangle" w="med" len="med"/>
            <a:tailEn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48538" name="Rectangle 26"/>
          <p:cNvSpPr>
            <a:spLocks noChangeArrowheads="1"/>
          </p:cNvSpPr>
          <p:nvPr/>
        </p:nvSpPr>
        <p:spPr bwMode="auto">
          <a:xfrm>
            <a:off x="2390775" y="1433513"/>
            <a:ext cx="1028700"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0000CC"/>
                </a:solidFill>
                <a:effectLst>
                  <a:outerShdw blurRad="38100" dist="38100" dir="2700000" algn="tl">
                    <a:srgbClr val="000000"/>
                  </a:outerShdw>
                </a:effectLst>
              </a:rPr>
              <a:t>Joint</a:t>
            </a:r>
          </a:p>
          <a:p>
            <a:pPr algn="ctr"/>
            <a:r>
              <a:rPr lang="en-US" sz="2400" b="1">
                <a:solidFill>
                  <a:srgbClr val="0000CC"/>
                </a:solidFill>
                <a:effectLst>
                  <a:outerShdw blurRad="38100" dist="38100" dir="2700000" algn="tl">
                    <a:srgbClr val="000000"/>
                  </a:outerShdw>
                </a:effectLst>
              </a:rPr>
              <a:t>Costs</a:t>
            </a:r>
          </a:p>
        </p:txBody>
      </p:sp>
      <p:sp>
        <p:nvSpPr>
          <p:cNvPr id="448539" name="Line 27"/>
          <p:cNvSpPr>
            <a:spLocks noChangeShapeType="1"/>
          </p:cNvSpPr>
          <p:nvPr/>
        </p:nvSpPr>
        <p:spPr bwMode="auto">
          <a:xfrm>
            <a:off x="2895600" y="2216150"/>
            <a:ext cx="0" cy="596900"/>
          </a:xfrm>
          <a:prstGeom prst="line">
            <a:avLst/>
          </a:prstGeom>
          <a:noFill/>
          <a:ln w="12699">
            <a:solidFill>
              <a:srgbClr val="FFFF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8647" name="Oval 135"/>
          <p:cNvSpPr>
            <a:spLocks noChangeArrowheads="1"/>
          </p:cNvSpPr>
          <p:nvPr/>
        </p:nvSpPr>
        <p:spPr bwMode="auto">
          <a:xfrm>
            <a:off x="4230688" y="1651000"/>
            <a:ext cx="1346200" cy="812800"/>
          </a:xfrm>
          <a:prstGeom prst="ellipse">
            <a:avLst/>
          </a:prstGeom>
          <a:solidFill>
            <a:srgbClr val="FFFFFF"/>
          </a:solidFill>
          <a:ln w="25399">
            <a:solidFill>
              <a:srgbClr val="0000CC"/>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8648" name="Rectangle 136"/>
          <p:cNvSpPr>
            <a:spLocks noChangeArrowheads="1"/>
          </p:cNvSpPr>
          <p:nvPr/>
        </p:nvSpPr>
        <p:spPr bwMode="auto">
          <a:xfrm>
            <a:off x="4662488" y="1860550"/>
            <a:ext cx="492125" cy="3937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solidFill>
                  <a:srgbClr val="0000CC"/>
                </a:solidFill>
              </a:rPr>
              <a:t>Oil</a:t>
            </a:r>
          </a:p>
        </p:txBody>
      </p:sp>
      <p:sp>
        <p:nvSpPr>
          <p:cNvPr id="448649" name="Oval 137"/>
          <p:cNvSpPr>
            <a:spLocks noChangeArrowheads="1"/>
          </p:cNvSpPr>
          <p:nvPr/>
        </p:nvSpPr>
        <p:spPr bwMode="auto">
          <a:xfrm>
            <a:off x="4230688" y="2930525"/>
            <a:ext cx="1346200" cy="812800"/>
          </a:xfrm>
          <a:prstGeom prst="ellipse">
            <a:avLst/>
          </a:prstGeom>
          <a:solidFill>
            <a:srgbClr val="FFFFFF"/>
          </a:solidFill>
          <a:ln w="25399">
            <a:solidFill>
              <a:srgbClr val="0000CC"/>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8650" name="Rectangle 138"/>
          <p:cNvSpPr>
            <a:spLocks noChangeArrowheads="1"/>
          </p:cNvSpPr>
          <p:nvPr/>
        </p:nvSpPr>
        <p:spPr bwMode="auto">
          <a:xfrm>
            <a:off x="4324350" y="3140075"/>
            <a:ext cx="1184275" cy="3937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solidFill>
                  <a:srgbClr val="0000CC"/>
                </a:solidFill>
              </a:rPr>
              <a:t>Gasoline</a:t>
            </a:r>
          </a:p>
        </p:txBody>
      </p:sp>
      <p:sp>
        <p:nvSpPr>
          <p:cNvPr id="448651" name="Oval 139"/>
          <p:cNvSpPr>
            <a:spLocks noChangeArrowheads="1"/>
          </p:cNvSpPr>
          <p:nvPr/>
        </p:nvSpPr>
        <p:spPr bwMode="auto">
          <a:xfrm>
            <a:off x="4230688" y="4203700"/>
            <a:ext cx="1346200" cy="812800"/>
          </a:xfrm>
          <a:prstGeom prst="ellipse">
            <a:avLst/>
          </a:prstGeom>
          <a:solidFill>
            <a:srgbClr val="FFFFFF"/>
          </a:solidFill>
          <a:ln w="25399">
            <a:solidFill>
              <a:srgbClr val="0000CC"/>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8652" name="Rectangle 140"/>
          <p:cNvSpPr>
            <a:spLocks noChangeArrowheads="1"/>
          </p:cNvSpPr>
          <p:nvPr/>
        </p:nvSpPr>
        <p:spPr bwMode="auto">
          <a:xfrm>
            <a:off x="4251325" y="4413250"/>
            <a:ext cx="1368425" cy="3937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solidFill>
                  <a:srgbClr val="0000CC"/>
                </a:solidFill>
              </a:rPr>
              <a:t>Chemicals</a:t>
            </a:r>
          </a:p>
        </p:txBody>
      </p:sp>
      <p:graphicFrame>
        <p:nvGraphicFramePr>
          <p:cNvPr id="448653" name="Object 141"/>
          <p:cNvGraphicFramePr>
            <a:graphicFrameLocks/>
          </p:cNvGraphicFramePr>
          <p:nvPr/>
        </p:nvGraphicFramePr>
        <p:xfrm>
          <a:off x="5638800" y="3429000"/>
          <a:ext cx="314325" cy="603250"/>
        </p:xfrm>
        <a:graphic>
          <a:graphicData uri="http://schemas.openxmlformats.org/presentationml/2006/ole">
            <p:oleObj spid="_x0000_s123924" name="Clip" r:id="rId4" imgW="2173680" imgH="4200840" progId="">
              <p:embed/>
            </p:oleObj>
          </a:graphicData>
        </a:graphic>
      </p:graphicFrame>
      <p:graphicFrame>
        <p:nvGraphicFramePr>
          <p:cNvPr id="448654" name="Object 142"/>
          <p:cNvGraphicFramePr>
            <a:graphicFrameLocks/>
          </p:cNvGraphicFramePr>
          <p:nvPr/>
        </p:nvGraphicFramePr>
        <p:xfrm>
          <a:off x="5638800" y="2168525"/>
          <a:ext cx="314325" cy="603250"/>
        </p:xfrm>
        <a:graphic>
          <a:graphicData uri="http://schemas.openxmlformats.org/presentationml/2006/ole">
            <p:oleObj spid="_x0000_s123925" name="Clip" r:id="rId5" imgW="2173680" imgH="4200840" progId="">
              <p:embed/>
            </p:oleObj>
          </a:graphicData>
        </a:graphic>
      </p:graphicFrame>
      <p:graphicFrame>
        <p:nvGraphicFramePr>
          <p:cNvPr id="448655" name="Object 143"/>
          <p:cNvGraphicFramePr>
            <a:graphicFrameLocks/>
          </p:cNvGraphicFramePr>
          <p:nvPr/>
        </p:nvGraphicFramePr>
        <p:xfrm>
          <a:off x="5638800" y="4800600"/>
          <a:ext cx="314325" cy="603250"/>
        </p:xfrm>
        <a:graphic>
          <a:graphicData uri="http://schemas.openxmlformats.org/presentationml/2006/ole">
            <p:oleObj spid="_x0000_s123926" name="Clip" r:id="rId6" imgW="2173680" imgH="4200840" progId="">
              <p:embed/>
            </p:oleObj>
          </a:graphicData>
        </a:graphic>
      </p:graphicFrame>
      <p:cxnSp>
        <p:nvCxnSpPr>
          <p:cNvPr id="448656" name="AutoShape 144"/>
          <p:cNvCxnSpPr>
            <a:cxnSpLocks noChangeShapeType="1"/>
            <a:stCxn id="448539" idx="0"/>
            <a:endCxn id="448539" idx="1"/>
          </p:cNvCxnSpPr>
          <p:nvPr/>
        </p:nvCxnSpPr>
        <p:spPr bwMode="auto">
          <a:xfrm>
            <a:off x="2895600" y="2216150"/>
            <a:ext cx="0" cy="596900"/>
          </a:xfrm>
          <a:prstGeom prst="straightConnector1">
            <a:avLst/>
          </a:prstGeom>
          <a:noFill/>
          <a:ln w="381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48657" name="AutoShape 145"/>
          <p:cNvCxnSpPr>
            <a:cxnSpLocks noChangeShapeType="1"/>
            <a:stCxn id="448528" idx="0"/>
            <a:endCxn id="448528" idx="1"/>
          </p:cNvCxnSpPr>
          <p:nvPr/>
        </p:nvCxnSpPr>
        <p:spPr bwMode="auto">
          <a:xfrm flipV="1">
            <a:off x="6858000" y="5099050"/>
            <a:ext cx="0" cy="317500"/>
          </a:xfrm>
          <a:prstGeom prst="straightConnector1">
            <a:avLst/>
          </a:prstGeom>
          <a:noFill/>
          <a:ln w="381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nvGrpSpPr>
          <p:cNvPr id="448658" name="Group 146"/>
          <p:cNvGrpSpPr>
            <a:grpSpLocks/>
          </p:cNvGrpSpPr>
          <p:nvPr/>
        </p:nvGrpSpPr>
        <p:grpSpPr bwMode="auto">
          <a:xfrm>
            <a:off x="457200" y="3810000"/>
            <a:ext cx="1219200" cy="2362200"/>
            <a:chOff x="387" y="2496"/>
            <a:chExt cx="552" cy="1008"/>
          </a:xfrm>
        </p:grpSpPr>
        <p:sp>
          <p:nvSpPr>
            <p:cNvPr id="448659" name="Oval 147"/>
            <p:cNvSpPr>
              <a:spLocks noChangeArrowheads="1"/>
            </p:cNvSpPr>
            <p:nvPr/>
          </p:nvSpPr>
          <p:spPr bwMode="auto">
            <a:xfrm>
              <a:off x="630" y="2933"/>
              <a:ext cx="27" cy="7"/>
            </a:xfrm>
            <a:prstGeom prst="ellipse">
              <a:avLst/>
            </a:prstGeom>
            <a:solidFill>
              <a:srgbClr val="40404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448660" name="Group 148"/>
            <p:cNvGrpSpPr>
              <a:grpSpLocks/>
            </p:cNvGrpSpPr>
            <p:nvPr/>
          </p:nvGrpSpPr>
          <p:grpSpPr bwMode="auto">
            <a:xfrm>
              <a:off x="531" y="2936"/>
              <a:ext cx="212" cy="568"/>
              <a:chOff x="531" y="2936"/>
              <a:chExt cx="212" cy="568"/>
            </a:xfrm>
          </p:grpSpPr>
          <p:grpSp>
            <p:nvGrpSpPr>
              <p:cNvPr id="448661" name="Group 149"/>
              <p:cNvGrpSpPr>
                <a:grpSpLocks/>
              </p:cNvGrpSpPr>
              <p:nvPr/>
            </p:nvGrpSpPr>
            <p:grpSpPr bwMode="auto">
              <a:xfrm>
                <a:off x="531" y="2964"/>
                <a:ext cx="212" cy="540"/>
                <a:chOff x="531" y="2964"/>
                <a:chExt cx="212" cy="540"/>
              </a:xfrm>
            </p:grpSpPr>
            <p:grpSp>
              <p:nvGrpSpPr>
                <p:cNvPr id="448662" name="Group 150"/>
                <p:cNvGrpSpPr>
                  <a:grpSpLocks/>
                </p:cNvGrpSpPr>
                <p:nvPr/>
              </p:nvGrpSpPr>
              <p:grpSpPr bwMode="auto">
                <a:xfrm>
                  <a:off x="546" y="3014"/>
                  <a:ext cx="185" cy="490"/>
                  <a:chOff x="546" y="3014"/>
                  <a:chExt cx="185" cy="490"/>
                </a:xfrm>
              </p:grpSpPr>
              <p:grpSp>
                <p:nvGrpSpPr>
                  <p:cNvPr id="448663" name="Group 151"/>
                  <p:cNvGrpSpPr>
                    <a:grpSpLocks/>
                  </p:cNvGrpSpPr>
                  <p:nvPr/>
                </p:nvGrpSpPr>
                <p:grpSpPr bwMode="auto">
                  <a:xfrm>
                    <a:off x="561" y="3044"/>
                    <a:ext cx="112" cy="215"/>
                    <a:chOff x="561" y="3044"/>
                    <a:chExt cx="112" cy="215"/>
                  </a:xfrm>
                </p:grpSpPr>
                <p:sp>
                  <p:nvSpPr>
                    <p:cNvPr id="448664" name="Freeform 152"/>
                    <p:cNvSpPr>
                      <a:spLocks/>
                    </p:cNvSpPr>
                    <p:nvPr/>
                  </p:nvSpPr>
                  <p:spPr bwMode="auto">
                    <a:xfrm>
                      <a:off x="561" y="3044"/>
                      <a:ext cx="109" cy="214"/>
                    </a:xfrm>
                    <a:custGeom>
                      <a:avLst/>
                      <a:gdLst>
                        <a:gd name="T0" fmla="*/ 428 w 433"/>
                        <a:gd name="T1" fmla="*/ 0 h 859"/>
                        <a:gd name="T2" fmla="*/ 4 w 433"/>
                        <a:gd name="T3" fmla="*/ 735 h 859"/>
                        <a:gd name="T4" fmla="*/ 0 w 433"/>
                        <a:gd name="T5" fmla="*/ 859 h 859"/>
                        <a:gd name="T6" fmla="*/ 433 w 433"/>
                        <a:gd name="T7" fmla="*/ 106 h 859"/>
                        <a:gd name="T8" fmla="*/ 428 w 433"/>
                        <a:gd name="T9" fmla="*/ 0 h 859"/>
                      </a:gdLst>
                      <a:ahLst/>
                      <a:cxnLst>
                        <a:cxn ang="0">
                          <a:pos x="T0" y="T1"/>
                        </a:cxn>
                        <a:cxn ang="0">
                          <a:pos x="T2" y="T3"/>
                        </a:cxn>
                        <a:cxn ang="0">
                          <a:pos x="T4" y="T5"/>
                        </a:cxn>
                        <a:cxn ang="0">
                          <a:pos x="T6" y="T7"/>
                        </a:cxn>
                        <a:cxn ang="0">
                          <a:pos x="T8" y="T9"/>
                        </a:cxn>
                      </a:cxnLst>
                      <a:rect l="0" t="0" r="r" b="b"/>
                      <a:pathLst>
                        <a:path w="433" h="859">
                          <a:moveTo>
                            <a:pt x="428" y="0"/>
                          </a:moveTo>
                          <a:lnTo>
                            <a:pt x="4" y="735"/>
                          </a:lnTo>
                          <a:lnTo>
                            <a:pt x="0" y="859"/>
                          </a:lnTo>
                          <a:lnTo>
                            <a:pt x="433" y="106"/>
                          </a:lnTo>
                          <a:lnTo>
                            <a:pt x="428"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65" name="Freeform 153"/>
                    <p:cNvSpPr>
                      <a:spLocks/>
                    </p:cNvSpPr>
                    <p:nvPr/>
                  </p:nvSpPr>
                  <p:spPr bwMode="auto">
                    <a:xfrm>
                      <a:off x="561" y="3068"/>
                      <a:ext cx="112" cy="191"/>
                    </a:xfrm>
                    <a:custGeom>
                      <a:avLst/>
                      <a:gdLst>
                        <a:gd name="T0" fmla="*/ 17 w 447"/>
                        <a:gd name="T1" fmla="*/ 749 h 764"/>
                        <a:gd name="T2" fmla="*/ 0 w 447"/>
                        <a:gd name="T3" fmla="*/ 764 h 764"/>
                        <a:gd name="T4" fmla="*/ 435 w 447"/>
                        <a:gd name="T5" fmla="*/ 5 h 764"/>
                        <a:gd name="T6" fmla="*/ 447 w 447"/>
                        <a:gd name="T7" fmla="*/ 0 h 764"/>
                        <a:gd name="T8" fmla="*/ 17 w 447"/>
                        <a:gd name="T9" fmla="*/ 749 h 764"/>
                      </a:gdLst>
                      <a:ahLst/>
                      <a:cxnLst>
                        <a:cxn ang="0">
                          <a:pos x="T0" y="T1"/>
                        </a:cxn>
                        <a:cxn ang="0">
                          <a:pos x="T2" y="T3"/>
                        </a:cxn>
                        <a:cxn ang="0">
                          <a:pos x="T4" y="T5"/>
                        </a:cxn>
                        <a:cxn ang="0">
                          <a:pos x="T6" y="T7"/>
                        </a:cxn>
                        <a:cxn ang="0">
                          <a:pos x="T8" y="T9"/>
                        </a:cxn>
                      </a:cxnLst>
                      <a:rect l="0" t="0" r="r" b="b"/>
                      <a:pathLst>
                        <a:path w="447" h="764">
                          <a:moveTo>
                            <a:pt x="17" y="749"/>
                          </a:moveTo>
                          <a:lnTo>
                            <a:pt x="0" y="764"/>
                          </a:lnTo>
                          <a:lnTo>
                            <a:pt x="435" y="5"/>
                          </a:lnTo>
                          <a:lnTo>
                            <a:pt x="447" y="0"/>
                          </a:lnTo>
                          <a:lnTo>
                            <a:pt x="17" y="749"/>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8666" name="Group 154"/>
                  <p:cNvGrpSpPr>
                    <a:grpSpLocks/>
                  </p:cNvGrpSpPr>
                  <p:nvPr/>
                </p:nvGrpSpPr>
                <p:grpSpPr bwMode="auto">
                  <a:xfrm>
                    <a:off x="684" y="3261"/>
                    <a:ext cx="47" cy="201"/>
                    <a:chOff x="684" y="3261"/>
                    <a:chExt cx="47" cy="201"/>
                  </a:xfrm>
                </p:grpSpPr>
                <p:sp>
                  <p:nvSpPr>
                    <p:cNvPr id="448667" name="Freeform 155"/>
                    <p:cNvSpPr>
                      <a:spLocks/>
                    </p:cNvSpPr>
                    <p:nvPr/>
                  </p:nvSpPr>
                  <p:spPr bwMode="auto">
                    <a:xfrm>
                      <a:off x="685" y="3261"/>
                      <a:ext cx="46" cy="199"/>
                    </a:xfrm>
                    <a:custGeom>
                      <a:avLst/>
                      <a:gdLst>
                        <a:gd name="T0" fmla="*/ 182 w 182"/>
                        <a:gd name="T1" fmla="*/ 796 h 796"/>
                        <a:gd name="T2" fmla="*/ 176 w 182"/>
                        <a:gd name="T3" fmla="*/ 652 h 796"/>
                        <a:gd name="T4" fmla="*/ 0 w 182"/>
                        <a:gd name="T5" fmla="*/ 0 h 796"/>
                        <a:gd name="T6" fmla="*/ 6 w 182"/>
                        <a:gd name="T7" fmla="*/ 152 h 796"/>
                        <a:gd name="T8" fmla="*/ 182 w 182"/>
                        <a:gd name="T9" fmla="*/ 796 h 796"/>
                      </a:gdLst>
                      <a:ahLst/>
                      <a:cxnLst>
                        <a:cxn ang="0">
                          <a:pos x="T0" y="T1"/>
                        </a:cxn>
                        <a:cxn ang="0">
                          <a:pos x="T2" y="T3"/>
                        </a:cxn>
                        <a:cxn ang="0">
                          <a:pos x="T4" y="T5"/>
                        </a:cxn>
                        <a:cxn ang="0">
                          <a:pos x="T6" y="T7"/>
                        </a:cxn>
                        <a:cxn ang="0">
                          <a:pos x="T8" y="T9"/>
                        </a:cxn>
                      </a:cxnLst>
                      <a:rect l="0" t="0" r="r" b="b"/>
                      <a:pathLst>
                        <a:path w="182" h="796">
                          <a:moveTo>
                            <a:pt x="182" y="796"/>
                          </a:moveTo>
                          <a:lnTo>
                            <a:pt x="176" y="652"/>
                          </a:lnTo>
                          <a:lnTo>
                            <a:pt x="0" y="0"/>
                          </a:lnTo>
                          <a:lnTo>
                            <a:pt x="6" y="152"/>
                          </a:lnTo>
                          <a:lnTo>
                            <a:pt x="182" y="796"/>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68" name="Freeform 156"/>
                    <p:cNvSpPr>
                      <a:spLocks/>
                    </p:cNvSpPr>
                    <p:nvPr/>
                  </p:nvSpPr>
                  <p:spPr bwMode="auto">
                    <a:xfrm>
                      <a:off x="684" y="3299"/>
                      <a:ext cx="47" cy="163"/>
                    </a:xfrm>
                    <a:custGeom>
                      <a:avLst/>
                      <a:gdLst>
                        <a:gd name="T0" fmla="*/ 188 w 188"/>
                        <a:gd name="T1" fmla="*/ 639 h 652"/>
                        <a:gd name="T2" fmla="*/ 175 w 188"/>
                        <a:gd name="T3" fmla="*/ 652 h 652"/>
                        <a:gd name="T4" fmla="*/ 0 w 188"/>
                        <a:gd name="T5" fmla="*/ 9 h 652"/>
                        <a:gd name="T6" fmla="*/ 11 w 188"/>
                        <a:gd name="T7" fmla="*/ 0 h 652"/>
                        <a:gd name="T8" fmla="*/ 188 w 188"/>
                        <a:gd name="T9" fmla="*/ 639 h 652"/>
                      </a:gdLst>
                      <a:ahLst/>
                      <a:cxnLst>
                        <a:cxn ang="0">
                          <a:pos x="T0" y="T1"/>
                        </a:cxn>
                        <a:cxn ang="0">
                          <a:pos x="T2" y="T3"/>
                        </a:cxn>
                        <a:cxn ang="0">
                          <a:pos x="T4" y="T5"/>
                        </a:cxn>
                        <a:cxn ang="0">
                          <a:pos x="T6" y="T7"/>
                        </a:cxn>
                        <a:cxn ang="0">
                          <a:pos x="T8" y="T9"/>
                        </a:cxn>
                      </a:cxnLst>
                      <a:rect l="0" t="0" r="r" b="b"/>
                      <a:pathLst>
                        <a:path w="188" h="652">
                          <a:moveTo>
                            <a:pt x="188" y="639"/>
                          </a:moveTo>
                          <a:lnTo>
                            <a:pt x="175" y="652"/>
                          </a:lnTo>
                          <a:lnTo>
                            <a:pt x="0" y="9"/>
                          </a:lnTo>
                          <a:lnTo>
                            <a:pt x="11" y="0"/>
                          </a:lnTo>
                          <a:lnTo>
                            <a:pt x="188" y="639"/>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448669" name="Freeform 157"/>
                  <p:cNvSpPr>
                    <a:spLocks/>
                  </p:cNvSpPr>
                  <p:nvPr/>
                </p:nvSpPr>
                <p:spPr bwMode="auto">
                  <a:xfrm>
                    <a:off x="683" y="3019"/>
                    <a:ext cx="23" cy="233"/>
                  </a:xfrm>
                  <a:custGeom>
                    <a:avLst/>
                    <a:gdLst>
                      <a:gd name="T0" fmla="*/ 81 w 89"/>
                      <a:gd name="T1" fmla="*/ 0 h 932"/>
                      <a:gd name="T2" fmla="*/ 0 w 89"/>
                      <a:gd name="T3" fmla="*/ 779 h 932"/>
                      <a:gd name="T4" fmla="*/ 16 w 89"/>
                      <a:gd name="T5" fmla="*/ 932 h 932"/>
                      <a:gd name="T6" fmla="*/ 89 w 89"/>
                      <a:gd name="T7" fmla="*/ 200 h 932"/>
                      <a:gd name="T8" fmla="*/ 81 w 89"/>
                      <a:gd name="T9" fmla="*/ 0 h 932"/>
                    </a:gdLst>
                    <a:ahLst/>
                    <a:cxnLst>
                      <a:cxn ang="0">
                        <a:pos x="T0" y="T1"/>
                      </a:cxn>
                      <a:cxn ang="0">
                        <a:pos x="T2" y="T3"/>
                      </a:cxn>
                      <a:cxn ang="0">
                        <a:pos x="T4" y="T5"/>
                      </a:cxn>
                      <a:cxn ang="0">
                        <a:pos x="T6" y="T7"/>
                      </a:cxn>
                      <a:cxn ang="0">
                        <a:pos x="T8" y="T9"/>
                      </a:cxn>
                    </a:cxnLst>
                    <a:rect l="0" t="0" r="r" b="b"/>
                    <a:pathLst>
                      <a:path w="89" h="932">
                        <a:moveTo>
                          <a:pt x="81" y="0"/>
                        </a:moveTo>
                        <a:lnTo>
                          <a:pt x="0" y="779"/>
                        </a:lnTo>
                        <a:lnTo>
                          <a:pt x="16" y="932"/>
                        </a:lnTo>
                        <a:lnTo>
                          <a:pt x="89" y="200"/>
                        </a:lnTo>
                        <a:lnTo>
                          <a:pt x="81"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70" name="Freeform 158"/>
                  <p:cNvSpPr>
                    <a:spLocks/>
                  </p:cNvSpPr>
                  <p:nvPr/>
                </p:nvSpPr>
                <p:spPr bwMode="auto">
                  <a:xfrm>
                    <a:off x="681" y="3019"/>
                    <a:ext cx="23" cy="195"/>
                  </a:xfrm>
                  <a:custGeom>
                    <a:avLst/>
                    <a:gdLst>
                      <a:gd name="T0" fmla="*/ 94 w 94"/>
                      <a:gd name="T1" fmla="*/ 0 h 781"/>
                      <a:gd name="T2" fmla="*/ 82 w 94"/>
                      <a:gd name="T3" fmla="*/ 13 h 781"/>
                      <a:gd name="T4" fmla="*/ 0 w 94"/>
                      <a:gd name="T5" fmla="*/ 781 h 781"/>
                      <a:gd name="T6" fmla="*/ 12 w 94"/>
                      <a:gd name="T7" fmla="*/ 779 h 781"/>
                      <a:gd name="T8" fmla="*/ 94 w 94"/>
                      <a:gd name="T9" fmla="*/ 0 h 781"/>
                    </a:gdLst>
                    <a:ahLst/>
                    <a:cxnLst>
                      <a:cxn ang="0">
                        <a:pos x="T0" y="T1"/>
                      </a:cxn>
                      <a:cxn ang="0">
                        <a:pos x="T2" y="T3"/>
                      </a:cxn>
                      <a:cxn ang="0">
                        <a:pos x="T4" y="T5"/>
                      </a:cxn>
                      <a:cxn ang="0">
                        <a:pos x="T6" y="T7"/>
                      </a:cxn>
                      <a:cxn ang="0">
                        <a:pos x="T8" y="T9"/>
                      </a:cxn>
                    </a:cxnLst>
                    <a:rect l="0" t="0" r="r" b="b"/>
                    <a:pathLst>
                      <a:path w="94" h="781">
                        <a:moveTo>
                          <a:pt x="94" y="0"/>
                        </a:moveTo>
                        <a:lnTo>
                          <a:pt x="82" y="13"/>
                        </a:lnTo>
                        <a:lnTo>
                          <a:pt x="0" y="781"/>
                        </a:lnTo>
                        <a:lnTo>
                          <a:pt x="12" y="779"/>
                        </a:lnTo>
                        <a:lnTo>
                          <a:pt x="94" y="0"/>
                        </a:lnTo>
                        <a:close/>
                      </a:path>
                    </a:pathLst>
                  </a:custGeom>
                  <a:solidFill>
                    <a:srgbClr val="C06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71" name="Freeform 159"/>
                  <p:cNvSpPr>
                    <a:spLocks/>
                  </p:cNvSpPr>
                  <p:nvPr/>
                </p:nvSpPr>
                <p:spPr bwMode="auto">
                  <a:xfrm>
                    <a:off x="695" y="3223"/>
                    <a:ext cx="23" cy="256"/>
                  </a:xfrm>
                  <a:custGeom>
                    <a:avLst/>
                    <a:gdLst>
                      <a:gd name="T0" fmla="*/ 81 w 95"/>
                      <a:gd name="T1" fmla="*/ 0 h 1025"/>
                      <a:gd name="T2" fmla="*/ 0 w 95"/>
                      <a:gd name="T3" fmla="*/ 866 h 1025"/>
                      <a:gd name="T4" fmla="*/ 19 w 95"/>
                      <a:gd name="T5" fmla="*/ 1025 h 1025"/>
                      <a:gd name="T6" fmla="*/ 95 w 95"/>
                      <a:gd name="T7" fmla="*/ 176 h 1025"/>
                      <a:gd name="T8" fmla="*/ 81 w 95"/>
                      <a:gd name="T9" fmla="*/ 0 h 1025"/>
                    </a:gdLst>
                    <a:ahLst/>
                    <a:cxnLst>
                      <a:cxn ang="0">
                        <a:pos x="T0" y="T1"/>
                      </a:cxn>
                      <a:cxn ang="0">
                        <a:pos x="T2" y="T3"/>
                      </a:cxn>
                      <a:cxn ang="0">
                        <a:pos x="T4" y="T5"/>
                      </a:cxn>
                      <a:cxn ang="0">
                        <a:pos x="T6" y="T7"/>
                      </a:cxn>
                      <a:cxn ang="0">
                        <a:pos x="T8" y="T9"/>
                      </a:cxn>
                    </a:cxnLst>
                    <a:rect l="0" t="0" r="r" b="b"/>
                    <a:pathLst>
                      <a:path w="95" h="1025">
                        <a:moveTo>
                          <a:pt x="81" y="0"/>
                        </a:moveTo>
                        <a:lnTo>
                          <a:pt x="0" y="866"/>
                        </a:lnTo>
                        <a:lnTo>
                          <a:pt x="19" y="1025"/>
                        </a:lnTo>
                        <a:lnTo>
                          <a:pt x="95" y="176"/>
                        </a:lnTo>
                        <a:lnTo>
                          <a:pt x="81"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72" name="Freeform 160"/>
                  <p:cNvSpPr>
                    <a:spLocks/>
                  </p:cNvSpPr>
                  <p:nvPr/>
                </p:nvSpPr>
                <p:spPr bwMode="auto">
                  <a:xfrm>
                    <a:off x="692" y="3223"/>
                    <a:ext cx="23" cy="222"/>
                  </a:xfrm>
                  <a:custGeom>
                    <a:avLst/>
                    <a:gdLst>
                      <a:gd name="T0" fmla="*/ 92 w 92"/>
                      <a:gd name="T1" fmla="*/ 0 h 887"/>
                      <a:gd name="T2" fmla="*/ 78 w 92"/>
                      <a:gd name="T3" fmla="*/ 18 h 887"/>
                      <a:gd name="T4" fmla="*/ 0 w 92"/>
                      <a:gd name="T5" fmla="*/ 881 h 887"/>
                      <a:gd name="T6" fmla="*/ 14 w 92"/>
                      <a:gd name="T7" fmla="*/ 887 h 887"/>
                      <a:gd name="T8" fmla="*/ 92 w 92"/>
                      <a:gd name="T9" fmla="*/ 0 h 887"/>
                    </a:gdLst>
                    <a:ahLst/>
                    <a:cxnLst>
                      <a:cxn ang="0">
                        <a:pos x="T0" y="T1"/>
                      </a:cxn>
                      <a:cxn ang="0">
                        <a:pos x="T2" y="T3"/>
                      </a:cxn>
                      <a:cxn ang="0">
                        <a:pos x="T4" y="T5"/>
                      </a:cxn>
                      <a:cxn ang="0">
                        <a:pos x="T6" y="T7"/>
                      </a:cxn>
                      <a:cxn ang="0">
                        <a:pos x="T8" y="T9"/>
                      </a:cxn>
                    </a:cxnLst>
                    <a:rect l="0" t="0" r="r" b="b"/>
                    <a:pathLst>
                      <a:path w="92" h="887">
                        <a:moveTo>
                          <a:pt x="92" y="0"/>
                        </a:moveTo>
                        <a:lnTo>
                          <a:pt x="78" y="18"/>
                        </a:lnTo>
                        <a:lnTo>
                          <a:pt x="0" y="881"/>
                        </a:lnTo>
                        <a:lnTo>
                          <a:pt x="14" y="887"/>
                        </a:lnTo>
                        <a:lnTo>
                          <a:pt x="92" y="0"/>
                        </a:lnTo>
                        <a:close/>
                      </a:path>
                    </a:pathLst>
                  </a:custGeom>
                  <a:solidFill>
                    <a:srgbClr val="C06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73" name="Freeform 161"/>
                  <p:cNvSpPr>
                    <a:spLocks/>
                  </p:cNvSpPr>
                  <p:nvPr/>
                </p:nvSpPr>
                <p:spPr bwMode="auto">
                  <a:xfrm>
                    <a:off x="676" y="3089"/>
                    <a:ext cx="42" cy="133"/>
                  </a:xfrm>
                  <a:custGeom>
                    <a:avLst/>
                    <a:gdLst>
                      <a:gd name="T0" fmla="*/ 11 w 169"/>
                      <a:gd name="T1" fmla="*/ 0 h 532"/>
                      <a:gd name="T2" fmla="*/ 0 w 169"/>
                      <a:gd name="T3" fmla="*/ 9 h 532"/>
                      <a:gd name="T4" fmla="*/ 161 w 169"/>
                      <a:gd name="T5" fmla="*/ 532 h 532"/>
                      <a:gd name="T6" fmla="*/ 169 w 169"/>
                      <a:gd name="T7" fmla="*/ 520 h 532"/>
                      <a:gd name="T8" fmla="*/ 11 w 169"/>
                      <a:gd name="T9" fmla="*/ 0 h 532"/>
                    </a:gdLst>
                    <a:ahLst/>
                    <a:cxnLst>
                      <a:cxn ang="0">
                        <a:pos x="T0" y="T1"/>
                      </a:cxn>
                      <a:cxn ang="0">
                        <a:pos x="T2" y="T3"/>
                      </a:cxn>
                      <a:cxn ang="0">
                        <a:pos x="T4" y="T5"/>
                      </a:cxn>
                      <a:cxn ang="0">
                        <a:pos x="T6" y="T7"/>
                      </a:cxn>
                      <a:cxn ang="0">
                        <a:pos x="T8" y="T9"/>
                      </a:cxn>
                    </a:cxnLst>
                    <a:rect l="0" t="0" r="r" b="b"/>
                    <a:pathLst>
                      <a:path w="169" h="532">
                        <a:moveTo>
                          <a:pt x="11" y="0"/>
                        </a:moveTo>
                        <a:lnTo>
                          <a:pt x="0" y="9"/>
                        </a:lnTo>
                        <a:lnTo>
                          <a:pt x="161" y="532"/>
                        </a:lnTo>
                        <a:lnTo>
                          <a:pt x="169" y="520"/>
                        </a:lnTo>
                        <a:lnTo>
                          <a:pt x="11"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74" name="Freeform 162"/>
                  <p:cNvSpPr>
                    <a:spLocks/>
                  </p:cNvSpPr>
                  <p:nvPr/>
                </p:nvSpPr>
                <p:spPr bwMode="auto">
                  <a:xfrm>
                    <a:off x="676" y="3049"/>
                    <a:ext cx="43" cy="171"/>
                  </a:xfrm>
                  <a:custGeom>
                    <a:avLst/>
                    <a:gdLst>
                      <a:gd name="T0" fmla="*/ 170 w 170"/>
                      <a:gd name="T1" fmla="*/ 683 h 683"/>
                      <a:gd name="T2" fmla="*/ 155 w 170"/>
                      <a:gd name="T3" fmla="*/ 537 h 683"/>
                      <a:gd name="T4" fmla="*/ 0 w 170"/>
                      <a:gd name="T5" fmla="*/ 0 h 683"/>
                      <a:gd name="T6" fmla="*/ 8 w 170"/>
                      <a:gd name="T7" fmla="*/ 158 h 683"/>
                      <a:gd name="T8" fmla="*/ 170 w 170"/>
                      <a:gd name="T9" fmla="*/ 683 h 683"/>
                    </a:gdLst>
                    <a:ahLst/>
                    <a:cxnLst>
                      <a:cxn ang="0">
                        <a:pos x="T0" y="T1"/>
                      </a:cxn>
                      <a:cxn ang="0">
                        <a:pos x="T2" y="T3"/>
                      </a:cxn>
                      <a:cxn ang="0">
                        <a:pos x="T4" y="T5"/>
                      </a:cxn>
                      <a:cxn ang="0">
                        <a:pos x="T6" y="T7"/>
                      </a:cxn>
                      <a:cxn ang="0">
                        <a:pos x="T8" y="T9"/>
                      </a:cxn>
                    </a:cxnLst>
                    <a:rect l="0" t="0" r="r" b="b"/>
                    <a:pathLst>
                      <a:path w="170" h="683">
                        <a:moveTo>
                          <a:pt x="170" y="683"/>
                        </a:moveTo>
                        <a:lnTo>
                          <a:pt x="155" y="537"/>
                        </a:lnTo>
                        <a:lnTo>
                          <a:pt x="0" y="0"/>
                        </a:lnTo>
                        <a:lnTo>
                          <a:pt x="8" y="158"/>
                        </a:lnTo>
                        <a:lnTo>
                          <a:pt x="170" y="683"/>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75" name="Freeform 163"/>
                  <p:cNvSpPr>
                    <a:spLocks/>
                  </p:cNvSpPr>
                  <p:nvPr/>
                </p:nvSpPr>
                <p:spPr bwMode="auto">
                  <a:xfrm>
                    <a:off x="676" y="3090"/>
                    <a:ext cx="42" cy="132"/>
                  </a:xfrm>
                  <a:custGeom>
                    <a:avLst/>
                    <a:gdLst>
                      <a:gd name="T0" fmla="*/ 168 w 168"/>
                      <a:gd name="T1" fmla="*/ 508 h 531"/>
                      <a:gd name="T2" fmla="*/ 158 w 168"/>
                      <a:gd name="T3" fmla="*/ 531 h 531"/>
                      <a:gd name="T4" fmla="*/ 0 w 168"/>
                      <a:gd name="T5" fmla="*/ 7 h 531"/>
                      <a:gd name="T6" fmla="*/ 13 w 168"/>
                      <a:gd name="T7" fmla="*/ 0 h 531"/>
                      <a:gd name="T8" fmla="*/ 168 w 168"/>
                      <a:gd name="T9" fmla="*/ 508 h 531"/>
                    </a:gdLst>
                    <a:ahLst/>
                    <a:cxnLst>
                      <a:cxn ang="0">
                        <a:pos x="T0" y="T1"/>
                      </a:cxn>
                      <a:cxn ang="0">
                        <a:pos x="T2" y="T3"/>
                      </a:cxn>
                      <a:cxn ang="0">
                        <a:pos x="T4" y="T5"/>
                      </a:cxn>
                      <a:cxn ang="0">
                        <a:pos x="T6" y="T7"/>
                      </a:cxn>
                      <a:cxn ang="0">
                        <a:pos x="T8" y="T9"/>
                      </a:cxn>
                    </a:cxnLst>
                    <a:rect l="0" t="0" r="r" b="b"/>
                    <a:pathLst>
                      <a:path w="168" h="531">
                        <a:moveTo>
                          <a:pt x="168" y="508"/>
                        </a:moveTo>
                        <a:lnTo>
                          <a:pt x="158" y="531"/>
                        </a:lnTo>
                        <a:lnTo>
                          <a:pt x="0" y="7"/>
                        </a:lnTo>
                        <a:lnTo>
                          <a:pt x="13" y="0"/>
                        </a:lnTo>
                        <a:lnTo>
                          <a:pt x="168" y="508"/>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76" name="Freeform 164"/>
                  <p:cNvSpPr>
                    <a:spLocks/>
                  </p:cNvSpPr>
                  <p:nvPr/>
                </p:nvSpPr>
                <p:spPr bwMode="auto">
                  <a:xfrm>
                    <a:off x="559" y="3259"/>
                    <a:ext cx="132" cy="235"/>
                  </a:xfrm>
                  <a:custGeom>
                    <a:avLst/>
                    <a:gdLst>
                      <a:gd name="T0" fmla="*/ 5 w 527"/>
                      <a:gd name="T1" fmla="*/ 0 h 939"/>
                      <a:gd name="T2" fmla="*/ 514 w 527"/>
                      <a:gd name="T3" fmla="*/ 814 h 939"/>
                      <a:gd name="T4" fmla="*/ 527 w 527"/>
                      <a:gd name="T5" fmla="*/ 939 h 939"/>
                      <a:gd name="T6" fmla="*/ 0 w 527"/>
                      <a:gd name="T7" fmla="*/ 104 h 939"/>
                      <a:gd name="T8" fmla="*/ 5 w 527"/>
                      <a:gd name="T9" fmla="*/ 0 h 939"/>
                    </a:gdLst>
                    <a:ahLst/>
                    <a:cxnLst>
                      <a:cxn ang="0">
                        <a:pos x="T0" y="T1"/>
                      </a:cxn>
                      <a:cxn ang="0">
                        <a:pos x="T2" y="T3"/>
                      </a:cxn>
                      <a:cxn ang="0">
                        <a:pos x="T4" y="T5"/>
                      </a:cxn>
                      <a:cxn ang="0">
                        <a:pos x="T6" y="T7"/>
                      </a:cxn>
                      <a:cxn ang="0">
                        <a:pos x="T8" y="T9"/>
                      </a:cxn>
                    </a:cxnLst>
                    <a:rect l="0" t="0" r="r" b="b"/>
                    <a:pathLst>
                      <a:path w="527" h="939">
                        <a:moveTo>
                          <a:pt x="5" y="0"/>
                        </a:moveTo>
                        <a:lnTo>
                          <a:pt x="514" y="814"/>
                        </a:lnTo>
                        <a:lnTo>
                          <a:pt x="527" y="939"/>
                        </a:lnTo>
                        <a:lnTo>
                          <a:pt x="0" y="104"/>
                        </a:lnTo>
                        <a:lnTo>
                          <a:pt x="5"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77" name="Freeform 165"/>
                  <p:cNvSpPr>
                    <a:spLocks/>
                  </p:cNvSpPr>
                  <p:nvPr/>
                </p:nvSpPr>
                <p:spPr bwMode="auto">
                  <a:xfrm>
                    <a:off x="561" y="3256"/>
                    <a:ext cx="128" cy="207"/>
                  </a:xfrm>
                  <a:custGeom>
                    <a:avLst/>
                    <a:gdLst>
                      <a:gd name="T0" fmla="*/ 513 w 513"/>
                      <a:gd name="T1" fmla="*/ 802 h 824"/>
                      <a:gd name="T2" fmla="*/ 507 w 513"/>
                      <a:gd name="T3" fmla="*/ 824 h 824"/>
                      <a:gd name="T4" fmla="*/ 0 w 513"/>
                      <a:gd name="T5" fmla="*/ 11 h 824"/>
                      <a:gd name="T6" fmla="*/ 12 w 513"/>
                      <a:gd name="T7" fmla="*/ 0 h 824"/>
                      <a:gd name="T8" fmla="*/ 513 w 513"/>
                      <a:gd name="T9" fmla="*/ 802 h 824"/>
                    </a:gdLst>
                    <a:ahLst/>
                    <a:cxnLst>
                      <a:cxn ang="0">
                        <a:pos x="T0" y="T1"/>
                      </a:cxn>
                      <a:cxn ang="0">
                        <a:pos x="T2" y="T3"/>
                      </a:cxn>
                      <a:cxn ang="0">
                        <a:pos x="T4" y="T5"/>
                      </a:cxn>
                      <a:cxn ang="0">
                        <a:pos x="T6" y="T7"/>
                      </a:cxn>
                      <a:cxn ang="0">
                        <a:pos x="T8" y="T9"/>
                      </a:cxn>
                    </a:cxnLst>
                    <a:rect l="0" t="0" r="r" b="b"/>
                    <a:pathLst>
                      <a:path w="513" h="824">
                        <a:moveTo>
                          <a:pt x="513" y="802"/>
                        </a:moveTo>
                        <a:lnTo>
                          <a:pt x="507" y="824"/>
                        </a:lnTo>
                        <a:lnTo>
                          <a:pt x="0" y="11"/>
                        </a:lnTo>
                        <a:lnTo>
                          <a:pt x="12" y="0"/>
                        </a:lnTo>
                        <a:lnTo>
                          <a:pt x="513" y="802"/>
                        </a:lnTo>
                        <a:close/>
                      </a:path>
                    </a:pathLst>
                  </a:custGeom>
                  <a:solidFill>
                    <a:srgbClr val="C06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78" name="Freeform 166"/>
                  <p:cNvSpPr>
                    <a:spLocks/>
                  </p:cNvSpPr>
                  <p:nvPr/>
                </p:nvSpPr>
                <p:spPr bwMode="auto">
                  <a:xfrm>
                    <a:off x="552" y="3255"/>
                    <a:ext cx="126" cy="209"/>
                  </a:xfrm>
                  <a:custGeom>
                    <a:avLst/>
                    <a:gdLst>
                      <a:gd name="T0" fmla="*/ 504 w 504"/>
                      <a:gd name="T1" fmla="*/ 0 h 836"/>
                      <a:gd name="T2" fmla="*/ 503 w 504"/>
                      <a:gd name="T3" fmla="*/ 21 h 836"/>
                      <a:gd name="T4" fmla="*/ 0 w 504"/>
                      <a:gd name="T5" fmla="*/ 836 h 836"/>
                      <a:gd name="T6" fmla="*/ 5 w 504"/>
                      <a:gd name="T7" fmla="*/ 811 h 836"/>
                      <a:gd name="T8" fmla="*/ 504 w 504"/>
                      <a:gd name="T9" fmla="*/ 0 h 836"/>
                    </a:gdLst>
                    <a:ahLst/>
                    <a:cxnLst>
                      <a:cxn ang="0">
                        <a:pos x="T0" y="T1"/>
                      </a:cxn>
                      <a:cxn ang="0">
                        <a:pos x="T2" y="T3"/>
                      </a:cxn>
                      <a:cxn ang="0">
                        <a:pos x="T4" y="T5"/>
                      </a:cxn>
                      <a:cxn ang="0">
                        <a:pos x="T6" y="T7"/>
                      </a:cxn>
                      <a:cxn ang="0">
                        <a:pos x="T8" y="T9"/>
                      </a:cxn>
                    </a:cxnLst>
                    <a:rect l="0" t="0" r="r" b="b"/>
                    <a:pathLst>
                      <a:path w="504" h="836">
                        <a:moveTo>
                          <a:pt x="504" y="0"/>
                        </a:moveTo>
                        <a:lnTo>
                          <a:pt x="503" y="21"/>
                        </a:lnTo>
                        <a:lnTo>
                          <a:pt x="0" y="836"/>
                        </a:lnTo>
                        <a:lnTo>
                          <a:pt x="5" y="811"/>
                        </a:lnTo>
                        <a:lnTo>
                          <a:pt x="504" y="0"/>
                        </a:lnTo>
                        <a:close/>
                      </a:path>
                    </a:pathLst>
                  </a:custGeom>
                  <a:solidFill>
                    <a:srgbClr val="FF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448679" name="Group 167"/>
                  <p:cNvGrpSpPr>
                    <a:grpSpLocks/>
                  </p:cNvGrpSpPr>
                  <p:nvPr/>
                </p:nvGrpSpPr>
                <p:grpSpPr bwMode="auto">
                  <a:xfrm>
                    <a:off x="569" y="3042"/>
                    <a:ext cx="109" cy="218"/>
                    <a:chOff x="569" y="3042"/>
                    <a:chExt cx="109" cy="218"/>
                  </a:xfrm>
                </p:grpSpPr>
                <p:sp>
                  <p:nvSpPr>
                    <p:cNvPr id="448680" name="Freeform 168"/>
                    <p:cNvSpPr>
                      <a:spLocks/>
                    </p:cNvSpPr>
                    <p:nvPr/>
                  </p:nvSpPr>
                  <p:spPr bwMode="auto">
                    <a:xfrm>
                      <a:off x="569" y="3042"/>
                      <a:ext cx="108" cy="185"/>
                    </a:xfrm>
                    <a:custGeom>
                      <a:avLst/>
                      <a:gdLst>
                        <a:gd name="T0" fmla="*/ 7 w 432"/>
                        <a:gd name="T1" fmla="*/ 0 h 740"/>
                        <a:gd name="T2" fmla="*/ 0 w 432"/>
                        <a:gd name="T3" fmla="*/ 9 h 740"/>
                        <a:gd name="T4" fmla="*/ 425 w 432"/>
                        <a:gd name="T5" fmla="*/ 740 h 740"/>
                        <a:gd name="T6" fmla="*/ 432 w 432"/>
                        <a:gd name="T7" fmla="*/ 730 h 740"/>
                        <a:gd name="T8" fmla="*/ 7 w 432"/>
                        <a:gd name="T9" fmla="*/ 0 h 740"/>
                      </a:gdLst>
                      <a:ahLst/>
                      <a:cxnLst>
                        <a:cxn ang="0">
                          <a:pos x="T0" y="T1"/>
                        </a:cxn>
                        <a:cxn ang="0">
                          <a:pos x="T2" y="T3"/>
                        </a:cxn>
                        <a:cxn ang="0">
                          <a:pos x="T4" y="T5"/>
                        </a:cxn>
                        <a:cxn ang="0">
                          <a:pos x="T6" y="T7"/>
                        </a:cxn>
                        <a:cxn ang="0">
                          <a:pos x="T8" y="T9"/>
                        </a:cxn>
                      </a:cxnLst>
                      <a:rect l="0" t="0" r="r" b="b"/>
                      <a:pathLst>
                        <a:path w="432" h="740">
                          <a:moveTo>
                            <a:pt x="7" y="0"/>
                          </a:moveTo>
                          <a:lnTo>
                            <a:pt x="0" y="9"/>
                          </a:lnTo>
                          <a:lnTo>
                            <a:pt x="425" y="740"/>
                          </a:lnTo>
                          <a:lnTo>
                            <a:pt x="432" y="730"/>
                          </a:lnTo>
                          <a:lnTo>
                            <a:pt x="7" y="0"/>
                          </a:lnTo>
                          <a:close/>
                        </a:path>
                      </a:pathLst>
                    </a:custGeom>
                    <a:solidFill>
                      <a:srgbClr val="C06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81" name="Freeform 169"/>
                    <p:cNvSpPr>
                      <a:spLocks/>
                    </p:cNvSpPr>
                    <p:nvPr/>
                  </p:nvSpPr>
                  <p:spPr bwMode="auto">
                    <a:xfrm>
                      <a:off x="569" y="3044"/>
                      <a:ext cx="109" cy="216"/>
                    </a:xfrm>
                    <a:custGeom>
                      <a:avLst/>
                      <a:gdLst>
                        <a:gd name="T0" fmla="*/ 2 w 438"/>
                        <a:gd name="T1" fmla="*/ 0 h 862"/>
                        <a:gd name="T2" fmla="*/ 427 w 438"/>
                        <a:gd name="T3" fmla="*/ 731 h 862"/>
                        <a:gd name="T4" fmla="*/ 438 w 438"/>
                        <a:gd name="T5" fmla="*/ 862 h 862"/>
                        <a:gd name="T6" fmla="*/ 0 w 438"/>
                        <a:gd name="T7" fmla="*/ 104 h 862"/>
                        <a:gd name="T8" fmla="*/ 2 w 438"/>
                        <a:gd name="T9" fmla="*/ 0 h 862"/>
                      </a:gdLst>
                      <a:ahLst/>
                      <a:cxnLst>
                        <a:cxn ang="0">
                          <a:pos x="T0" y="T1"/>
                        </a:cxn>
                        <a:cxn ang="0">
                          <a:pos x="T2" y="T3"/>
                        </a:cxn>
                        <a:cxn ang="0">
                          <a:pos x="T4" y="T5"/>
                        </a:cxn>
                        <a:cxn ang="0">
                          <a:pos x="T6" y="T7"/>
                        </a:cxn>
                        <a:cxn ang="0">
                          <a:pos x="T8" y="T9"/>
                        </a:cxn>
                      </a:cxnLst>
                      <a:rect l="0" t="0" r="r" b="b"/>
                      <a:pathLst>
                        <a:path w="438" h="862">
                          <a:moveTo>
                            <a:pt x="2" y="0"/>
                          </a:moveTo>
                          <a:lnTo>
                            <a:pt x="427" y="731"/>
                          </a:lnTo>
                          <a:lnTo>
                            <a:pt x="438" y="862"/>
                          </a:lnTo>
                          <a:lnTo>
                            <a:pt x="0" y="104"/>
                          </a:lnTo>
                          <a:lnTo>
                            <a:pt x="2"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448682" name="Freeform 170"/>
                  <p:cNvSpPr>
                    <a:spLocks/>
                  </p:cNvSpPr>
                  <p:nvPr/>
                </p:nvSpPr>
                <p:spPr bwMode="auto">
                  <a:xfrm>
                    <a:off x="551" y="3259"/>
                    <a:ext cx="130" cy="235"/>
                  </a:xfrm>
                  <a:custGeom>
                    <a:avLst/>
                    <a:gdLst>
                      <a:gd name="T0" fmla="*/ 507 w 516"/>
                      <a:gd name="T1" fmla="*/ 0 h 938"/>
                      <a:gd name="T2" fmla="*/ 3 w 516"/>
                      <a:gd name="T3" fmla="*/ 820 h 938"/>
                      <a:gd name="T4" fmla="*/ 0 w 516"/>
                      <a:gd name="T5" fmla="*/ 938 h 938"/>
                      <a:gd name="T6" fmla="*/ 516 w 516"/>
                      <a:gd name="T7" fmla="*/ 100 h 938"/>
                      <a:gd name="T8" fmla="*/ 507 w 516"/>
                      <a:gd name="T9" fmla="*/ 0 h 938"/>
                    </a:gdLst>
                    <a:ahLst/>
                    <a:cxnLst>
                      <a:cxn ang="0">
                        <a:pos x="T0" y="T1"/>
                      </a:cxn>
                      <a:cxn ang="0">
                        <a:pos x="T2" y="T3"/>
                      </a:cxn>
                      <a:cxn ang="0">
                        <a:pos x="T4" y="T5"/>
                      </a:cxn>
                      <a:cxn ang="0">
                        <a:pos x="T6" y="T7"/>
                      </a:cxn>
                      <a:cxn ang="0">
                        <a:pos x="T8" y="T9"/>
                      </a:cxn>
                    </a:cxnLst>
                    <a:rect l="0" t="0" r="r" b="b"/>
                    <a:pathLst>
                      <a:path w="516" h="938">
                        <a:moveTo>
                          <a:pt x="507" y="0"/>
                        </a:moveTo>
                        <a:lnTo>
                          <a:pt x="3" y="820"/>
                        </a:lnTo>
                        <a:lnTo>
                          <a:pt x="0" y="938"/>
                        </a:lnTo>
                        <a:lnTo>
                          <a:pt x="516" y="100"/>
                        </a:lnTo>
                        <a:lnTo>
                          <a:pt x="507"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83" name="Freeform 171"/>
                  <p:cNvSpPr>
                    <a:spLocks/>
                  </p:cNvSpPr>
                  <p:nvPr/>
                </p:nvSpPr>
                <p:spPr bwMode="auto">
                  <a:xfrm>
                    <a:off x="550" y="3257"/>
                    <a:ext cx="128" cy="208"/>
                  </a:xfrm>
                  <a:custGeom>
                    <a:avLst/>
                    <a:gdLst>
                      <a:gd name="T0" fmla="*/ 512 w 512"/>
                      <a:gd name="T1" fmla="*/ 17 h 833"/>
                      <a:gd name="T2" fmla="*/ 501 w 512"/>
                      <a:gd name="T3" fmla="*/ 0 h 833"/>
                      <a:gd name="T4" fmla="*/ 0 w 512"/>
                      <a:gd name="T5" fmla="*/ 814 h 833"/>
                      <a:gd name="T6" fmla="*/ 5 w 512"/>
                      <a:gd name="T7" fmla="*/ 833 h 833"/>
                      <a:gd name="T8" fmla="*/ 512 w 512"/>
                      <a:gd name="T9" fmla="*/ 17 h 833"/>
                    </a:gdLst>
                    <a:ahLst/>
                    <a:cxnLst>
                      <a:cxn ang="0">
                        <a:pos x="T0" y="T1"/>
                      </a:cxn>
                      <a:cxn ang="0">
                        <a:pos x="T2" y="T3"/>
                      </a:cxn>
                      <a:cxn ang="0">
                        <a:pos x="T4" y="T5"/>
                      </a:cxn>
                      <a:cxn ang="0">
                        <a:pos x="T6" y="T7"/>
                      </a:cxn>
                      <a:cxn ang="0">
                        <a:pos x="T8" y="T9"/>
                      </a:cxn>
                    </a:cxnLst>
                    <a:rect l="0" t="0" r="r" b="b"/>
                    <a:pathLst>
                      <a:path w="512" h="833">
                        <a:moveTo>
                          <a:pt x="512" y="17"/>
                        </a:moveTo>
                        <a:lnTo>
                          <a:pt x="501" y="0"/>
                        </a:lnTo>
                        <a:lnTo>
                          <a:pt x="0" y="814"/>
                        </a:lnTo>
                        <a:lnTo>
                          <a:pt x="5" y="833"/>
                        </a:lnTo>
                        <a:lnTo>
                          <a:pt x="512" y="17"/>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448684" name="Group 172"/>
                  <p:cNvGrpSpPr>
                    <a:grpSpLocks/>
                  </p:cNvGrpSpPr>
                  <p:nvPr/>
                </p:nvGrpSpPr>
                <p:grpSpPr bwMode="auto">
                  <a:xfrm>
                    <a:off x="667" y="3018"/>
                    <a:ext cx="36" cy="483"/>
                    <a:chOff x="667" y="3018"/>
                    <a:chExt cx="36" cy="483"/>
                  </a:xfrm>
                </p:grpSpPr>
                <p:sp>
                  <p:nvSpPr>
                    <p:cNvPr id="448685" name="Freeform 173"/>
                    <p:cNvSpPr>
                      <a:spLocks/>
                    </p:cNvSpPr>
                    <p:nvPr/>
                  </p:nvSpPr>
                  <p:spPr bwMode="auto">
                    <a:xfrm>
                      <a:off x="667" y="3023"/>
                      <a:ext cx="25" cy="478"/>
                    </a:xfrm>
                    <a:custGeom>
                      <a:avLst/>
                      <a:gdLst>
                        <a:gd name="T0" fmla="*/ 36 w 102"/>
                        <a:gd name="T1" fmla="*/ 0 h 1913"/>
                        <a:gd name="T2" fmla="*/ 102 w 102"/>
                        <a:gd name="T3" fmla="*/ 1913 h 1913"/>
                        <a:gd name="T4" fmla="*/ 67 w 102"/>
                        <a:gd name="T5" fmla="*/ 1913 h 1913"/>
                        <a:gd name="T6" fmla="*/ 0 w 102"/>
                        <a:gd name="T7" fmla="*/ 0 h 1913"/>
                        <a:gd name="T8" fmla="*/ 36 w 102"/>
                        <a:gd name="T9" fmla="*/ 0 h 1913"/>
                      </a:gdLst>
                      <a:ahLst/>
                      <a:cxnLst>
                        <a:cxn ang="0">
                          <a:pos x="T0" y="T1"/>
                        </a:cxn>
                        <a:cxn ang="0">
                          <a:pos x="T2" y="T3"/>
                        </a:cxn>
                        <a:cxn ang="0">
                          <a:pos x="T4" y="T5"/>
                        </a:cxn>
                        <a:cxn ang="0">
                          <a:pos x="T6" y="T7"/>
                        </a:cxn>
                        <a:cxn ang="0">
                          <a:pos x="T8" y="T9"/>
                        </a:cxn>
                      </a:cxnLst>
                      <a:rect l="0" t="0" r="r" b="b"/>
                      <a:pathLst>
                        <a:path w="102" h="1913">
                          <a:moveTo>
                            <a:pt x="36" y="0"/>
                          </a:moveTo>
                          <a:lnTo>
                            <a:pt x="102" y="1913"/>
                          </a:lnTo>
                          <a:lnTo>
                            <a:pt x="67" y="1913"/>
                          </a:lnTo>
                          <a:lnTo>
                            <a:pt x="0" y="0"/>
                          </a:lnTo>
                          <a:lnTo>
                            <a:pt x="36"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86" name="Freeform 174"/>
                    <p:cNvSpPr>
                      <a:spLocks/>
                    </p:cNvSpPr>
                    <p:nvPr/>
                  </p:nvSpPr>
                  <p:spPr bwMode="auto">
                    <a:xfrm>
                      <a:off x="674" y="3018"/>
                      <a:ext cx="29" cy="483"/>
                    </a:xfrm>
                    <a:custGeom>
                      <a:avLst/>
                      <a:gdLst>
                        <a:gd name="T0" fmla="*/ 49 w 116"/>
                        <a:gd name="T1" fmla="*/ 0 h 1931"/>
                        <a:gd name="T2" fmla="*/ 116 w 116"/>
                        <a:gd name="T3" fmla="*/ 1931 h 1931"/>
                        <a:gd name="T4" fmla="*/ 65 w 116"/>
                        <a:gd name="T5" fmla="*/ 1931 h 1931"/>
                        <a:gd name="T6" fmla="*/ 0 w 116"/>
                        <a:gd name="T7" fmla="*/ 0 h 1931"/>
                        <a:gd name="T8" fmla="*/ 49 w 116"/>
                        <a:gd name="T9" fmla="*/ 0 h 1931"/>
                      </a:gdLst>
                      <a:ahLst/>
                      <a:cxnLst>
                        <a:cxn ang="0">
                          <a:pos x="T0" y="T1"/>
                        </a:cxn>
                        <a:cxn ang="0">
                          <a:pos x="T2" y="T3"/>
                        </a:cxn>
                        <a:cxn ang="0">
                          <a:pos x="T4" y="T5"/>
                        </a:cxn>
                        <a:cxn ang="0">
                          <a:pos x="T6" y="T7"/>
                        </a:cxn>
                        <a:cxn ang="0">
                          <a:pos x="T8" y="T9"/>
                        </a:cxn>
                      </a:cxnLst>
                      <a:rect l="0" t="0" r="r" b="b"/>
                      <a:pathLst>
                        <a:path w="116" h="1931">
                          <a:moveTo>
                            <a:pt x="49" y="0"/>
                          </a:moveTo>
                          <a:lnTo>
                            <a:pt x="116" y="1931"/>
                          </a:lnTo>
                          <a:lnTo>
                            <a:pt x="65" y="1931"/>
                          </a:lnTo>
                          <a:lnTo>
                            <a:pt x="0" y="0"/>
                          </a:lnTo>
                          <a:lnTo>
                            <a:pt x="49"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8687" name="Group 175"/>
                  <p:cNvGrpSpPr>
                    <a:grpSpLocks/>
                  </p:cNvGrpSpPr>
                  <p:nvPr/>
                </p:nvGrpSpPr>
                <p:grpSpPr bwMode="auto">
                  <a:xfrm>
                    <a:off x="630" y="3041"/>
                    <a:ext cx="27" cy="463"/>
                    <a:chOff x="630" y="3041"/>
                    <a:chExt cx="27" cy="463"/>
                  </a:xfrm>
                </p:grpSpPr>
                <p:sp>
                  <p:nvSpPr>
                    <p:cNvPr id="448688" name="Freeform 176"/>
                    <p:cNvSpPr>
                      <a:spLocks/>
                    </p:cNvSpPr>
                    <p:nvPr/>
                  </p:nvSpPr>
                  <p:spPr bwMode="auto">
                    <a:xfrm>
                      <a:off x="630" y="3041"/>
                      <a:ext cx="27" cy="463"/>
                    </a:xfrm>
                    <a:custGeom>
                      <a:avLst/>
                      <a:gdLst>
                        <a:gd name="T0" fmla="*/ 0 w 109"/>
                        <a:gd name="T1" fmla="*/ 1856 h 1856"/>
                        <a:gd name="T2" fmla="*/ 109 w 109"/>
                        <a:gd name="T3" fmla="*/ 1856 h 1856"/>
                        <a:gd name="T4" fmla="*/ 109 w 109"/>
                        <a:gd name="T5" fmla="*/ 0 h 1856"/>
                        <a:gd name="T6" fmla="*/ 1 w 109"/>
                        <a:gd name="T7" fmla="*/ 0 h 1856"/>
                        <a:gd name="T8" fmla="*/ 0 w 109"/>
                        <a:gd name="T9" fmla="*/ 1856 h 1856"/>
                      </a:gdLst>
                      <a:ahLst/>
                      <a:cxnLst>
                        <a:cxn ang="0">
                          <a:pos x="T0" y="T1"/>
                        </a:cxn>
                        <a:cxn ang="0">
                          <a:pos x="T2" y="T3"/>
                        </a:cxn>
                        <a:cxn ang="0">
                          <a:pos x="T4" y="T5"/>
                        </a:cxn>
                        <a:cxn ang="0">
                          <a:pos x="T6" y="T7"/>
                        </a:cxn>
                        <a:cxn ang="0">
                          <a:pos x="T8" y="T9"/>
                        </a:cxn>
                      </a:cxnLst>
                      <a:rect l="0" t="0" r="r" b="b"/>
                      <a:pathLst>
                        <a:path w="109" h="1856">
                          <a:moveTo>
                            <a:pt x="0" y="1856"/>
                          </a:moveTo>
                          <a:lnTo>
                            <a:pt x="109" y="1856"/>
                          </a:lnTo>
                          <a:lnTo>
                            <a:pt x="109" y="0"/>
                          </a:lnTo>
                          <a:lnTo>
                            <a:pt x="1" y="0"/>
                          </a:lnTo>
                          <a:lnTo>
                            <a:pt x="0" y="1856"/>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89" name="Freeform 177"/>
                    <p:cNvSpPr>
                      <a:spLocks/>
                    </p:cNvSpPr>
                    <p:nvPr/>
                  </p:nvSpPr>
                  <p:spPr bwMode="auto">
                    <a:xfrm>
                      <a:off x="634" y="3041"/>
                      <a:ext cx="6" cy="463"/>
                    </a:xfrm>
                    <a:custGeom>
                      <a:avLst/>
                      <a:gdLst>
                        <a:gd name="T0" fmla="*/ 0 w 21"/>
                        <a:gd name="T1" fmla="*/ 10 h 1852"/>
                        <a:gd name="T2" fmla="*/ 0 w 21"/>
                        <a:gd name="T3" fmla="*/ 1852 h 1852"/>
                        <a:gd name="T4" fmla="*/ 21 w 21"/>
                        <a:gd name="T5" fmla="*/ 1852 h 1852"/>
                        <a:gd name="T6" fmla="*/ 21 w 21"/>
                        <a:gd name="T7" fmla="*/ 0 h 1852"/>
                        <a:gd name="T8" fmla="*/ 0 w 21"/>
                        <a:gd name="T9" fmla="*/ 10 h 1852"/>
                      </a:gdLst>
                      <a:ahLst/>
                      <a:cxnLst>
                        <a:cxn ang="0">
                          <a:pos x="T0" y="T1"/>
                        </a:cxn>
                        <a:cxn ang="0">
                          <a:pos x="T2" y="T3"/>
                        </a:cxn>
                        <a:cxn ang="0">
                          <a:pos x="T4" y="T5"/>
                        </a:cxn>
                        <a:cxn ang="0">
                          <a:pos x="T6" y="T7"/>
                        </a:cxn>
                        <a:cxn ang="0">
                          <a:pos x="T8" y="T9"/>
                        </a:cxn>
                      </a:cxnLst>
                      <a:rect l="0" t="0" r="r" b="b"/>
                      <a:pathLst>
                        <a:path w="21" h="1852">
                          <a:moveTo>
                            <a:pt x="0" y="10"/>
                          </a:moveTo>
                          <a:lnTo>
                            <a:pt x="0" y="1852"/>
                          </a:lnTo>
                          <a:lnTo>
                            <a:pt x="21" y="1852"/>
                          </a:lnTo>
                          <a:lnTo>
                            <a:pt x="21" y="0"/>
                          </a:lnTo>
                          <a:lnTo>
                            <a:pt x="0" y="10"/>
                          </a:lnTo>
                          <a:close/>
                        </a:path>
                      </a:pathLst>
                    </a:custGeom>
                    <a:solidFill>
                      <a:srgbClr val="808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448690" name="Freeform 178"/>
                  <p:cNvSpPr>
                    <a:spLocks/>
                  </p:cNvSpPr>
                  <p:nvPr/>
                </p:nvSpPr>
                <p:spPr bwMode="auto">
                  <a:xfrm>
                    <a:off x="604" y="3054"/>
                    <a:ext cx="106" cy="181"/>
                  </a:xfrm>
                  <a:custGeom>
                    <a:avLst/>
                    <a:gdLst>
                      <a:gd name="T0" fmla="*/ 418 w 424"/>
                      <a:gd name="T1" fmla="*/ 0 h 721"/>
                      <a:gd name="T2" fmla="*/ 424 w 424"/>
                      <a:gd name="T3" fmla="*/ 9 h 721"/>
                      <a:gd name="T4" fmla="*/ 7 w 424"/>
                      <a:gd name="T5" fmla="*/ 721 h 721"/>
                      <a:gd name="T6" fmla="*/ 0 w 424"/>
                      <a:gd name="T7" fmla="*/ 713 h 721"/>
                      <a:gd name="T8" fmla="*/ 418 w 424"/>
                      <a:gd name="T9" fmla="*/ 0 h 721"/>
                    </a:gdLst>
                    <a:ahLst/>
                    <a:cxnLst>
                      <a:cxn ang="0">
                        <a:pos x="T0" y="T1"/>
                      </a:cxn>
                      <a:cxn ang="0">
                        <a:pos x="T2" y="T3"/>
                      </a:cxn>
                      <a:cxn ang="0">
                        <a:pos x="T4" y="T5"/>
                      </a:cxn>
                      <a:cxn ang="0">
                        <a:pos x="T6" y="T7"/>
                      </a:cxn>
                      <a:cxn ang="0">
                        <a:pos x="T8" y="T9"/>
                      </a:cxn>
                    </a:cxnLst>
                    <a:rect l="0" t="0" r="r" b="b"/>
                    <a:pathLst>
                      <a:path w="424" h="721">
                        <a:moveTo>
                          <a:pt x="418" y="0"/>
                        </a:moveTo>
                        <a:lnTo>
                          <a:pt x="424" y="9"/>
                        </a:lnTo>
                        <a:lnTo>
                          <a:pt x="7" y="721"/>
                        </a:lnTo>
                        <a:lnTo>
                          <a:pt x="0" y="713"/>
                        </a:lnTo>
                        <a:lnTo>
                          <a:pt x="418" y="0"/>
                        </a:lnTo>
                        <a:close/>
                      </a:path>
                    </a:pathLst>
                  </a:custGeom>
                  <a:solidFill>
                    <a:srgbClr val="FF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448691" name="Group 179"/>
                  <p:cNvGrpSpPr>
                    <a:grpSpLocks/>
                  </p:cNvGrpSpPr>
                  <p:nvPr/>
                </p:nvGrpSpPr>
                <p:grpSpPr bwMode="auto">
                  <a:xfrm>
                    <a:off x="546" y="3270"/>
                    <a:ext cx="49" cy="214"/>
                    <a:chOff x="546" y="3270"/>
                    <a:chExt cx="49" cy="214"/>
                  </a:xfrm>
                </p:grpSpPr>
                <p:sp>
                  <p:nvSpPr>
                    <p:cNvPr id="448692" name="Freeform 180"/>
                    <p:cNvSpPr>
                      <a:spLocks/>
                    </p:cNvSpPr>
                    <p:nvPr/>
                  </p:nvSpPr>
                  <p:spPr bwMode="auto">
                    <a:xfrm>
                      <a:off x="546" y="3270"/>
                      <a:ext cx="48" cy="211"/>
                    </a:xfrm>
                    <a:custGeom>
                      <a:avLst/>
                      <a:gdLst>
                        <a:gd name="T0" fmla="*/ 0 w 190"/>
                        <a:gd name="T1" fmla="*/ 842 h 842"/>
                        <a:gd name="T2" fmla="*/ 7 w 190"/>
                        <a:gd name="T3" fmla="*/ 689 h 842"/>
                        <a:gd name="T4" fmla="*/ 190 w 190"/>
                        <a:gd name="T5" fmla="*/ 0 h 842"/>
                        <a:gd name="T6" fmla="*/ 185 w 190"/>
                        <a:gd name="T7" fmla="*/ 160 h 842"/>
                        <a:gd name="T8" fmla="*/ 0 w 190"/>
                        <a:gd name="T9" fmla="*/ 842 h 842"/>
                      </a:gdLst>
                      <a:ahLst/>
                      <a:cxnLst>
                        <a:cxn ang="0">
                          <a:pos x="T0" y="T1"/>
                        </a:cxn>
                        <a:cxn ang="0">
                          <a:pos x="T2" y="T3"/>
                        </a:cxn>
                        <a:cxn ang="0">
                          <a:pos x="T4" y="T5"/>
                        </a:cxn>
                        <a:cxn ang="0">
                          <a:pos x="T6" y="T7"/>
                        </a:cxn>
                        <a:cxn ang="0">
                          <a:pos x="T8" y="T9"/>
                        </a:cxn>
                      </a:cxnLst>
                      <a:rect l="0" t="0" r="r" b="b"/>
                      <a:pathLst>
                        <a:path w="190" h="842">
                          <a:moveTo>
                            <a:pt x="0" y="842"/>
                          </a:moveTo>
                          <a:lnTo>
                            <a:pt x="7" y="689"/>
                          </a:lnTo>
                          <a:lnTo>
                            <a:pt x="190" y="0"/>
                          </a:lnTo>
                          <a:lnTo>
                            <a:pt x="185" y="160"/>
                          </a:lnTo>
                          <a:lnTo>
                            <a:pt x="0" y="842"/>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93" name="Freeform 181"/>
                    <p:cNvSpPr>
                      <a:spLocks/>
                    </p:cNvSpPr>
                    <p:nvPr/>
                  </p:nvSpPr>
                  <p:spPr bwMode="auto">
                    <a:xfrm>
                      <a:off x="546" y="3311"/>
                      <a:ext cx="49" cy="173"/>
                    </a:xfrm>
                    <a:custGeom>
                      <a:avLst/>
                      <a:gdLst>
                        <a:gd name="T0" fmla="*/ 0 w 198"/>
                        <a:gd name="T1" fmla="*/ 679 h 690"/>
                        <a:gd name="T2" fmla="*/ 16 w 198"/>
                        <a:gd name="T3" fmla="*/ 690 h 690"/>
                        <a:gd name="T4" fmla="*/ 198 w 198"/>
                        <a:gd name="T5" fmla="*/ 10 h 690"/>
                        <a:gd name="T6" fmla="*/ 187 w 198"/>
                        <a:gd name="T7" fmla="*/ 0 h 690"/>
                        <a:gd name="T8" fmla="*/ 0 w 198"/>
                        <a:gd name="T9" fmla="*/ 679 h 690"/>
                      </a:gdLst>
                      <a:ahLst/>
                      <a:cxnLst>
                        <a:cxn ang="0">
                          <a:pos x="T0" y="T1"/>
                        </a:cxn>
                        <a:cxn ang="0">
                          <a:pos x="T2" y="T3"/>
                        </a:cxn>
                        <a:cxn ang="0">
                          <a:pos x="T4" y="T5"/>
                        </a:cxn>
                        <a:cxn ang="0">
                          <a:pos x="T6" y="T7"/>
                        </a:cxn>
                        <a:cxn ang="0">
                          <a:pos x="T8" y="T9"/>
                        </a:cxn>
                      </a:cxnLst>
                      <a:rect l="0" t="0" r="r" b="b"/>
                      <a:pathLst>
                        <a:path w="198" h="690">
                          <a:moveTo>
                            <a:pt x="0" y="679"/>
                          </a:moveTo>
                          <a:lnTo>
                            <a:pt x="16" y="690"/>
                          </a:lnTo>
                          <a:lnTo>
                            <a:pt x="198" y="10"/>
                          </a:lnTo>
                          <a:lnTo>
                            <a:pt x="187" y="0"/>
                          </a:lnTo>
                          <a:lnTo>
                            <a:pt x="0" y="679"/>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8694" name="Group 182"/>
                  <p:cNvGrpSpPr>
                    <a:grpSpLocks/>
                  </p:cNvGrpSpPr>
                  <p:nvPr/>
                </p:nvGrpSpPr>
                <p:grpSpPr bwMode="auto">
                  <a:xfrm>
                    <a:off x="573" y="3014"/>
                    <a:ext cx="26" cy="247"/>
                    <a:chOff x="573" y="3014"/>
                    <a:chExt cx="26" cy="247"/>
                  </a:xfrm>
                </p:grpSpPr>
                <p:sp>
                  <p:nvSpPr>
                    <p:cNvPr id="448695" name="Freeform 183"/>
                    <p:cNvSpPr>
                      <a:spLocks/>
                    </p:cNvSpPr>
                    <p:nvPr/>
                  </p:nvSpPr>
                  <p:spPr bwMode="auto">
                    <a:xfrm>
                      <a:off x="573" y="3015"/>
                      <a:ext cx="23" cy="246"/>
                    </a:xfrm>
                    <a:custGeom>
                      <a:avLst/>
                      <a:gdLst>
                        <a:gd name="T0" fmla="*/ 9 w 93"/>
                        <a:gd name="T1" fmla="*/ 0 h 986"/>
                        <a:gd name="T2" fmla="*/ 93 w 93"/>
                        <a:gd name="T3" fmla="*/ 825 h 986"/>
                        <a:gd name="T4" fmla="*/ 76 w 93"/>
                        <a:gd name="T5" fmla="*/ 986 h 986"/>
                        <a:gd name="T6" fmla="*/ 0 w 93"/>
                        <a:gd name="T7" fmla="*/ 212 h 986"/>
                        <a:gd name="T8" fmla="*/ 9 w 93"/>
                        <a:gd name="T9" fmla="*/ 0 h 986"/>
                      </a:gdLst>
                      <a:ahLst/>
                      <a:cxnLst>
                        <a:cxn ang="0">
                          <a:pos x="T0" y="T1"/>
                        </a:cxn>
                        <a:cxn ang="0">
                          <a:pos x="T2" y="T3"/>
                        </a:cxn>
                        <a:cxn ang="0">
                          <a:pos x="T4" y="T5"/>
                        </a:cxn>
                        <a:cxn ang="0">
                          <a:pos x="T6" y="T7"/>
                        </a:cxn>
                        <a:cxn ang="0">
                          <a:pos x="T8" y="T9"/>
                        </a:cxn>
                      </a:cxnLst>
                      <a:rect l="0" t="0" r="r" b="b"/>
                      <a:pathLst>
                        <a:path w="93" h="986">
                          <a:moveTo>
                            <a:pt x="9" y="0"/>
                          </a:moveTo>
                          <a:lnTo>
                            <a:pt x="93" y="825"/>
                          </a:lnTo>
                          <a:lnTo>
                            <a:pt x="76" y="986"/>
                          </a:lnTo>
                          <a:lnTo>
                            <a:pt x="0" y="212"/>
                          </a:lnTo>
                          <a:lnTo>
                            <a:pt x="9"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696" name="Freeform 184"/>
                    <p:cNvSpPr>
                      <a:spLocks/>
                    </p:cNvSpPr>
                    <p:nvPr/>
                  </p:nvSpPr>
                  <p:spPr bwMode="auto">
                    <a:xfrm>
                      <a:off x="575" y="3014"/>
                      <a:ext cx="24" cy="207"/>
                    </a:xfrm>
                    <a:custGeom>
                      <a:avLst/>
                      <a:gdLst>
                        <a:gd name="T0" fmla="*/ 0 w 96"/>
                        <a:gd name="T1" fmla="*/ 0 h 828"/>
                        <a:gd name="T2" fmla="*/ 13 w 96"/>
                        <a:gd name="T3" fmla="*/ 14 h 828"/>
                        <a:gd name="T4" fmla="*/ 96 w 96"/>
                        <a:gd name="T5" fmla="*/ 828 h 828"/>
                        <a:gd name="T6" fmla="*/ 83 w 96"/>
                        <a:gd name="T7" fmla="*/ 826 h 828"/>
                        <a:gd name="T8" fmla="*/ 0 w 96"/>
                        <a:gd name="T9" fmla="*/ 0 h 828"/>
                      </a:gdLst>
                      <a:ahLst/>
                      <a:cxnLst>
                        <a:cxn ang="0">
                          <a:pos x="T0" y="T1"/>
                        </a:cxn>
                        <a:cxn ang="0">
                          <a:pos x="T2" y="T3"/>
                        </a:cxn>
                        <a:cxn ang="0">
                          <a:pos x="T4" y="T5"/>
                        </a:cxn>
                        <a:cxn ang="0">
                          <a:pos x="T6" y="T7"/>
                        </a:cxn>
                        <a:cxn ang="0">
                          <a:pos x="T8" y="T9"/>
                        </a:cxn>
                      </a:cxnLst>
                      <a:rect l="0" t="0" r="r" b="b"/>
                      <a:pathLst>
                        <a:path w="96" h="828">
                          <a:moveTo>
                            <a:pt x="0" y="0"/>
                          </a:moveTo>
                          <a:lnTo>
                            <a:pt x="13" y="14"/>
                          </a:lnTo>
                          <a:lnTo>
                            <a:pt x="96" y="828"/>
                          </a:lnTo>
                          <a:lnTo>
                            <a:pt x="83" y="826"/>
                          </a:lnTo>
                          <a:lnTo>
                            <a:pt x="0" y="0"/>
                          </a:lnTo>
                          <a:close/>
                        </a:path>
                      </a:pathLst>
                    </a:custGeom>
                    <a:solidFill>
                      <a:srgbClr val="E07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448697" name="Freeform 185"/>
                  <p:cNvSpPr>
                    <a:spLocks/>
                  </p:cNvSpPr>
                  <p:nvPr/>
                </p:nvSpPr>
                <p:spPr bwMode="auto">
                  <a:xfrm>
                    <a:off x="559" y="3089"/>
                    <a:ext cx="45" cy="140"/>
                  </a:xfrm>
                  <a:custGeom>
                    <a:avLst/>
                    <a:gdLst>
                      <a:gd name="T0" fmla="*/ 166 w 179"/>
                      <a:gd name="T1" fmla="*/ 0 h 561"/>
                      <a:gd name="T2" fmla="*/ 179 w 179"/>
                      <a:gd name="T3" fmla="*/ 8 h 561"/>
                      <a:gd name="T4" fmla="*/ 9 w 179"/>
                      <a:gd name="T5" fmla="*/ 561 h 561"/>
                      <a:gd name="T6" fmla="*/ 0 w 179"/>
                      <a:gd name="T7" fmla="*/ 548 h 561"/>
                      <a:gd name="T8" fmla="*/ 166 w 179"/>
                      <a:gd name="T9" fmla="*/ 0 h 561"/>
                    </a:gdLst>
                    <a:ahLst/>
                    <a:cxnLst>
                      <a:cxn ang="0">
                        <a:pos x="T0" y="T1"/>
                      </a:cxn>
                      <a:cxn ang="0">
                        <a:pos x="T2" y="T3"/>
                      </a:cxn>
                      <a:cxn ang="0">
                        <a:pos x="T4" y="T5"/>
                      </a:cxn>
                      <a:cxn ang="0">
                        <a:pos x="T6" y="T7"/>
                      </a:cxn>
                      <a:cxn ang="0">
                        <a:pos x="T8" y="T9"/>
                      </a:cxn>
                    </a:cxnLst>
                    <a:rect l="0" t="0" r="r" b="b"/>
                    <a:pathLst>
                      <a:path w="179" h="561">
                        <a:moveTo>
                          <a:pt x="166" y="0"/>
                        </a:moveTo>
                        <a:lnTo>
                          <a:pt x="179" y="8"/>
                        </a:lnTo>
                        <a:lnTo>
                          <a:pt x="9" y="561"/>
                        </a:lnTo>
                        <a:lnTo>
                          <a:pt x="0" y="548"/>
                        </a:lnTo>
                        <a:lnTo>
                          <a:pt x="166"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8698" name="Group 186"/>
                <p:cNvGrpSpPr>
                  <a:grpSpLocks/>
                </p:cNvGrpSpPr>
                <p:nvPr/>
              </p:nvGrpSpPr>
              <p:grpSpPr bwMode="auto">
                <a:xfrm>
                  <a:off x="531" y="2991"/>
                  <a:ext cx="72" cy="511"/>
                  <a:chOff x="531" y="2991"/>
                  <a:chExt cx="72" cy="511"/>
                </a:xfrm>
              </p:grpSpPr>
              <p:grpSp>
                <p:nvGrpSpPr>
                  <p:cNvPr id="448699" name="Group 187"/>
                  <p:cNvGrpSpPr>
                    <a:grpSpLocks/>
                  </p:cNvGrpSpPr>
                  <p:nvPr/>
                </p:nvGrpSpPr>
                <p:grpSpPr bwMode="auto">
                  <a:xfrm>
                    <a:off x="531" y="2991"/>
                    <a:ext cx="56" cy="511"/>
                    <a:chOff x="531" y="2991"/>
                    <a:chExt cx="56" cy="511"/>
                  </a:xfrm>
                </p:grpSpPr>
                <p:grpSp>
                  <p:nvGrpSpPr>
                    <p:cNvPr id="448700" name="Group 188"/>
                    <p:cNvGrpSpPr>
                      <a:grpSpLocks/>
                    </p:cNvGrpSpPr>
                    <p:nvPr/>
                  </p:nvGrpSpPr>
                  <p:grpSpPr bwMode="auto">
                    <a:xfrm>
                      <a:off x="531" y="2991"/>
                      <a:ext cx="53" cy="510"/>
                      <a:chOff x="531" y="2991"/>
                      <a:chExt cx="53" cy="510"/>
                    </a:xfrm>
                  </p:grpSpPr>
                  <p:sp>
                    <p:nvSpPr>
                      <p:cNvPr id="448701" name="Freeform 189"/>
                      <p:cNvSpPr>
                        <a:spLocks/>
                      </p:cNvSpPr>
                      <p:nvPr/>
                    </p:nvSpPr>
                    <p:spPr bwMode="auto">
                      <a:xfrm>
                        <a:off x="531" y="2991"/>
                        <a:ext cx="42" cy="510"/>
                      </a:xfrm>
                      <a:custGeom>
                        <a:avLst/>
                        <a:gdLst>
                          <a:gd name="T0" fmla="*/ 130 w 167"/>
                          <a:gd name="T1" fmla="*/ 0 h 2036"/>
                          <a:gd name="T2" fmla="*/ 0 w 167"/>
                          <a:gd name="T3" fmla="*/ 2036 h 2036"/>
                          <a:gd name="T4" fmla="*/ 36 w 167"/>
                          <a:gd name="T5" fmla="*/ 2036 h 2036"/>
                          <a:gd name="T6" fmla="*/ 167 w 167"/>
                          <a:gd name="T7" fmla="*/ 43 h 2036"/>
                          <a:gd name="T8" fmla="*/ 130 w 167"/>
                          <a:gd name="T9" fmla="*/ 0 h 2036"/>
                        </a:gdLst>
                        <a:ahLst/>
                        <a:cxnLst>
                          <a:cxn ang="0">
                            <a:pos x="T0" y="T1"/>
                          </a:cxn>
                          <a:cxn ang="0">
                            <a:pos x="T2" y="T3"/>
                          </a:cxn>
                          <a:cxn ang="0">
                            <a:pos x="T4" y="T5"/>
                          </a:cxn>
                          <a:cxn ang="0">
                            <a:pos x="T6" y="T7"/>
                          </a:cxn>
                          <a:cxn ang="0">
                            <a:pos x="T8" y="T9"/>
                          </a:cxn>
                        </a:cxnLst>
                        <a:rect l="0" t="0" r="r" b="b"/>
                        <a:pathLst>
                          <a:path w="167" h="2036">
                            <a:moveTo>
                              <a:pt x="130" y="0"/>
                            </a:moveTo>
                            <a:lnTo>
                              <a:pt x="0" y="2036"/>
                            </a:lnTo>
                            <a:lnTo>
                              <a:pt x="36" y="2036"/>
                            </a:lnTo>
                            <a:lnTo>
                              <a:pt x="167" y="43"/>
                            </a:lnTo>
                            <a:lnTo>
                              <a:pt x="130" y="0"/>
                            </a:lnTo>
                            <a:close/>
                          </a:path>
                        </a:pathLst>
                      </a:custGeom>
                      <a:solidFill>
                        <a:srgbClr val="402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02" name="Freeform 190"/>
                      <p:cNvSpPr>
                        <a:spLocks/>
                      </p:cNvSpPr>
                      <p:nvPr/>
                    </p:nvSpPr>
                    <p:spPr bwMode="auto">
                      <a:xfrm>
                        <a:off x="539" y="3005"/>
                        <a:ext cx="45" cy="496"/>
                      </a:xfrm>
                      <a:custGeom>
                        <a:avLst/>
                        <a:gdLst>
                          <a:gd name="T0" fmla="*/ 130 w 181"/>
                          <a:gd name="T1" fmla="*/ 0 h 1984"/>
                          <a:gd name="T2" fmla="*/ 0 w 181"/>
                          <a:gd name="T3" fmla="*/ 1984 h 1984"/>
                          <a:gd name="T4" fmla="*/ 49 w 181"/>
                          <a:gd name="T5" fmla="*/ 1984 h 1984"/>
                          <a:gd name="T6" fmla="*/ 181 w 181"/>
                          <a:gd name="T7" fmla="*/ 55 h 1984"/>
                          <a:gd name="T8" fmla="*/ 130 w 181"/>
                          <a:gd name="T9" fmla="*/ 0 h 1984"/>
                        </a:gdLst>
                        <a:ahLst/>
                        <a:cxnLst>
                          <a:cxn ang="0">
                            <a:pos x="T0" y="T1"/>
                          </a:cxn>
                          <a:cxn ang="0">
                            <a:pos x="T2" y="T3"/>
                          </a:cxn>
                          <a:cxn ang="0">
                            <a:pos x="T4" y="T5"/>
                          </a:cxn>
                          <a:cxn ang="0">
                            <a:pos x="T6" y="T7"/>
                          </a:cxn>
                          <a:cxn ang="0">
                            <a:pos x="T8" y="T9"/>
                          </a:cxn>
                        </a:cxnLst>
                        <a:rect l="0" t="0" r="r" b="b"/>
                        <a:pathLst>
                          <a:path w="181" h="1984">
                            <a:moveTo>
                              <a:pt x="130" y="0"/>
                            </a:moveTo>
                            <a:lnTo>
                              <a:pt x="0" y="1984"/>
                            </a:lnTo>
                            <a:lnTo>
                              <a:pt x="49" y="1984"/>
                            </a:lnTo>
                            <a:lnTo>
                              <a:pt x="181" y="55"/>
                            </a:lnTo>
                            <a:lnTo>
                              <a:pt x="130"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8703" name="Group 191"/>
                    <p:cNvGrpSpPr>
                      <a:grpSpLocks/>
                    </p:cNvGrpSpPr>
                    <p:nvPr/>
                  </p:nvGrpSpPr>
                  <p:grpSpPr bwMode="auto">
                    <a:xfrm>
                      <a:off x="559" y="3231"/>
                      <a:ext cx="28" cy="271"/>
                      <a:chOff x="559" y="3231"/>
                      <a:chExt cx="28" cy="271"/>
                    </a:xfrm>
                  </p:grpSpPr>
                  <p:sp>
                    <p:nvSpPr>
                      <p:cNvPr id="448704" name="Freeform 192"/>
                      <p:cNvSpPr>
                        <a:spLocks/>
                      </p:cNvSpPr>
                      <p:nvPr/>
                    </p:nvSpPr>
                    <p:spPr bwMode="auto">
                      <a:xfrm>
                        <a:off x="559" y="3231"/>
                        <a:ext cx="25" cy="271"/>
                      </a:xfrm>
                      <a:custGeom>
                        <a:avLst/>
                        <a:gdLst>
                          <a:gd name="T0" fmla="*/ 15 w 101"/>
                          <a:gd name="T1" fmla="*/ 0 h 1084"/>
                          <a:gd name="T2" fmla="*/ 101 w 101"/>
                          <a:gd name="T3" fmla="*/ 917 h 1084"/>
                          <a:gd name="T4" fmla="*/ 81 w 101"/>
                          <a:gd name="T5" fmla="*/ 1084 h 1084"/>
                          <a:gd name="T6" fmla="*/ 0 w 101"/>
                          <a:gd name="T7" fmla="*/ 186 h 1084"/>
                          <a:gd name="T8" fmla="*/ 15 w 101"/>
                          <a:gd name="T9" fmla="*/ 0 h 1084"/>
                        </a:gdLst>
                        <a:ahLst/>
                        <a:cxnLst>
                          <a:cxn ang="0">
                            <a:pos x="T0" y="T1"/>
                          </a:cxn>
                          <a:cxn ang="0">
                            <a:pos x="T2" y="T3"/>
                          </a:cxn>
                          <a:cxn ang="0">
                            <a:pos x="T4" y="T5"/>
                          </a:cxn>
                          <a:cxn ang="0">
                            <a:pos x="T6" y="T7"/>
                          </a:cxn>
                          <a:cxn ang="0">
                            <a:pos x="T8" y="T9"/>
                          </a:cxn>
                        </a:cxnLst>
                        <a:rect l="0" t="0" r="r" b="b"/>
                        <a:pathLst>
                          <a:path w="101" h="1084">
                            <a:moveTo>
                              <a:pt x="15" y="0"/>
                            </a:moveTo>
                            <a:lnTo>
                              <a:pt x="101" y="917"/>
                            </a:lnTo>
                            <a:lnTo>
                              <a:pt x="81" y="1084"/>
                            </a:lnTo>
                            <a:lnTo>
                              <a:pt x="0" y="186"/>
                            </a:lnTo>
                            <a:lnTo>
                              <a:pt x="15"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05" name="Freeform 193"/>
                      <p:cNvSpPr>
                        <a:spLocks/>
                      </p:cNvSpPr>
                      <p:nvPr/>
                    </p:nvSpPr>
                    <p:spPr bwMode="auto">
                      <a:xfrm>
                        <a:off x="563" y="3231"/>
                        <a:ext cx="24" cy="234"/>
                      </a:xfrm>
                      <a:custGeom>
                        <a:avLst/>
                        <a:gdLst>
                          <a:gd name="T0" fmla="*/ 0 w 96"/>
                          <a:gd name="T1" fmla="*/ 0 h 938"/>
                          <a:gd name="T2" fmla="*/ 14 w 96"/>
                          <a:gd name="T3" fmla="*/ 17 h 938"/>
                          <a:gd name="T4" fmla="*/ 96 w 96"/>
                          <a:gd name="T5" fmla="*/ 932 h 938"/>
                          <a:gd name="T6" fmla="*/ 85 w 96"/>
                          <a:gd name="T7" fmla="*/ 938 h 938"/>
                          <a:gd name="T8" fmla="*/ 0 w 96"/>
                          <a:gd name="T9" fmla="*/ 0 h 938"/>
                        </a:gdLst>
                        <a:ahLst/>
                        <a:cxnLst>
                          <a:cxn ang="0">
                            <a:pos x="T0" y="T1"/>
                          </a:cxn>
                          <a:cxn ang="0">
                            <a:pos x="T2" y="T3"/>
                          </a:cxn>
                          <a:cxn ang="0">
                            <a:pos x="T4" y="T5"/>
                          </a:cxn>
                          <a:cxn ang="0">
                            <a:pos x="T6" y="T7"/>
                          </a:cxn>
                          <a:cxn ang="0">
                            <a:pos x="T8" y="T9"/>
                          </a:cxn>
                        </a:cxnLst>
                        <a:rect l="0" t="0" r="r" b="b"/>
                        <a:pathLst>
                          <a:path w="96" h="938">
                            <a:moveTo>
                              <a:pt x="0" y="0"/>
                            </a:moveTo>
                            <a:lnTo>
                              <a:pt x="14" y="17"/>
                            </a:lnTo>
                            <a:lnTo>
                              <a:pt x="96" y="932"/>
                            </a:lnTo>
                            <a:lnTo>
                              <a:pt x="85" y="938"/>
                            </a:lnTo>
                            <a:lnTo>
                              <a:pt x="0" y="0"/>
                            </a:lnTo>
                            <a:close/>
                          </a:path>
                        </a:pathLst>
                      </a:custGeom>
                      <a:solidFill>
                        <a:srgbClr val="E07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448706" name="Group 194"/>
                  <p:cNvGrpSpPr>
                    <a:grpSpLocks/>
                  </p:cNvGrpSpPr>
                  <p:nvPr/>
                </p:nvGrpSpPr>
                <p:grpSpPr bwMode="auto">
                  <a:xfrm>
                    <a:off x="559" y="3046"/>
                    <a:ext cx="44" cy="183"/>
                    <a:chOff x="559" y="3046"/>
                    <a:chExt cx="44" cy="183"/>
                  </a:xfrm>
                </p:grpSpPr>
                <p:sp>
                  <p:nvSpPr>
                    <p:cNvPr id="448707" name="Freeform 195"/>
                    <p:cNvSpPr>
                      <a:spLocks/>
                    </p:cNvSpPr>
                    <p:nvPr/>
                  </p:nvSpPr>
                  <p:spPr bwMode="auto">
                    <a:xfrm>
                      <a:off x="559" y="3046"/>
                      <a:ext cx="44" cy="181"/>
                    </a:xfrm>
                    <a:custGeom>
                      <a:avLst/>
                      <a:gdLst>
                        <a:gd name="T0" fmla="*/ 0 w 178"/>
                        <a:gd name="T1" fmla="*/ 722 h 722"/>
                        <a:gd name="T2" fmla="*/ 15 w 178"/>
                        <a:gd name="T3" fmla="*/ 568 h 722"/>
                        <a:gd name="T4" fmla="*/ 178 w 178"/>
                        <a:gd name="T5" fmla="*/ 0 h 722"/>
                        <a:gd name="T6" fmla="*/ 169 w 178"/>
                        <a:gd name="T7" fmla="*/ 167 h 722"/>
                        <a:gd name="T8" fmla="*/ 0 w 178"/>
                        <a:gd name="T9" fmla="*/ 722 h 722"/>
                      </a:gdLst>
                      <a:ahLst/>
                      <a:cxnLst>
                        <a:cxn ang="0">
                          <a:pos x="T0" y="T1"/>
                        </a:cxn>
                        <a:cxn ang="0">
                          <a:pos x="T2" y="T3"/>
                        </a:cxn>
                        <a:cxn ang="0">
                          <a:pos x="T4" y="T5"/>
                        </a:cxn>
                        <a:cxn ang="0">
                          <a:pos x="T6" y="T7"/>
                        </a:cxn>
                        <a:cxn ang="0">
                          <a:pos x="T8" y="T9"/>
                        </a:cxn>
                      </a:cxnLst>
                      <a:rect l="0" t="0" r="r" b="b"/>
                      <a:pathLst>
                        <a:path w="178" h="722">
                          <a:moveTo>
                            <a:pt x="0" y="722"/>
                          </a:moveTo>
                          <a:lnTo>
                            <a:pt x="15" y="568"/>
                          </a:lnTo>
                          <a:lnTo>
                            <a:pt x="178" y="0"/>
                          </a:lnTo>
                          <a:lnTo>
                            <a:pt x="169" y="167"/>
                          </a:lnTo>
                          <a:lnTo>
                            <a:pt x="0" y="722"/>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08" name="Freeform 196"/>
                    <p:cNvSpPr>
                      <a:spLocks/>
                    </p:cNvSpPr>
                    <p:nvPr/>
                  </p:nvSpPr>
                  <p:spPr bwMode="auto">
                    <a:xfrm>
                      <a:off x="559" y="3089"/>
                      <a:ext cx="44" cy="140"/>
                    </a:xfrm>
                    <a:custGeom>
                      <a:avLst/>
                      <a:gdLst>
                        <a:gd name="T0" fmla="*/ 0 w 178"/>
                        <a:gd name="T1" fmla="*/ 548 h 561"/>
                        <a:gd name="T2" fmla="*/ 12 w 178"/>
                        <a:gd name="T3" fmla="*/ 561 h 561"/>
                        <a:gd name="T4" fmla="*/ 178 w 178"/>
                        <a:gd name="T5" fmla="*/ 7 h 561"/>
                        <a:gd name="T6" fmla="*/ 164 w 178"/>
                        <a:gd name="T7" fmla="*/ 0 h 561"/>
                        <a:gd name="T8" fmla="*/ 0 w 178"/>
                        <a:gd name="T9" fmla="*/ 548 h 561"/>
                      </a:gdLst>
                      <a:ahLst/>
                      <a:cxnLst>
                        <a:cxn ang="0">
                          <a:pos x="T0" y="T1"/>
                        </a:cxn>
                        <a:cxn ang="0">
                          <a:pos x="T2" y="T3"/>
                        </a:cxn>
                        <a:cxn ang="0">
                          <a:pos x="T4" y="T5"/>
                        </a:cxn>
                        <a:cxn ang="0">
                          <a:pos x="T6" y="T7"/>
                        </a:cxn>
                        <a:cxn ang="0">
                          <a:pos x="T8" y="T9"/>
                        </a:cxn>
                      </a:cxnLst>
                      <a:rect l="0" t="0" r="r" b="b"/>
                      <a:pathLst>
                        <a:path w="178" h="561">
                          <a:moveTo>
                            <a:pt x="0" y="548"/>
                          </a:moveTo>
                          <a:lnTo>
                            <a:pt x="12" y="561"/>
                          </a:lnTo>
                          <a:lnTo>
                            <a:pt x="178" y="7"/>
                          </a:lnTo>
                          <a:lnTo>
                            <a:pt x="164" y="0"/>
                          </a:lnTo>
                          <a:lnTo>
                            <a:pt x="0" y="548"/>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448709" name="Group 197"/>
                <p:cNvGrpSpPr>
                  <a:grpSpLocks/>
                </p:cNvGrpSpPr>
                <p:nvPr/>
              </p:nvGrpSpPr>
              <p:grpSpPr bwMode="auto">
                <a:xfrm>
                  <a:off x="575" y="3032"/>
                  <a:ext cx="168" cy="469"/>
                  <a:chOff x="575" y="3032"/>
                  <a:chExt cx="168" cy="469"/>
                </a:xfrm>
              </p:grpSpPr>
              <p:grpSp>
                <p:nvGrpSpPr>
                  <p:cNvPr id="448710" name="Group 198"/>
                  <p:cNvGrpSpPr>
                    <a:grpSpLocks/>
                  </p:cNvGrpSpPr>
                  <p:nvPr/>
                </p:nvGrpSpPr>
                <p:grpSpPr bwMode="auto">
                  <a:xfrm>
                    <a:off x="590" y="3263"/>
                    <a:ext cx="130" cy="232"/>
                    <a:chOff x="590" y="3263"/>
                    <a:chExt cx="130" cy="232"/>
                  </a:xfrm>
                </p:grpSpPr>
                <p:sp>
                  <p:nvSpPr>
                    <p:cNvPr id="448711" name="Freeform 199"/>
                    <p:cNvSpPr>
                      <a:spLocks/>
                    </p:cNvSpPr>
                    <p:nvPr/>
                  </p:nvSpPr>
                  <p:spPr bwMode="auto">
                    <a:xfrm>
                      <a:off x="590" y="3266"/>
                      <a:ext cx="130" cy="229"/>
                    </a:xfrm>
                    <a:custGeom>
                      <a:avLst/>
                      <a:gdLst>
                        <a:gd name="T0" fmla="*/ 511 w 516"/>
                        <a:gd name="T1" fmla="*/ 0 h 917"/>
                        <a:gd name="T2" fmla="*/ 12 w 516"/>
                        <a:gd name="T3" fmla="*/ 794 h 917"/>
                        <a:gd name="T4" fmla="*/ 0 w 516"/>
                        <a:gd name="T5" fmla="*/ 917 h 917"/>
                        <a:gd name="T6" fmla="*/ 516 w 516"/>
                        <a:gd name="T7" fmla="*/ 101 h 917"/>
                        <a:gd name="T8" fmla="*/ 511 w 516"/>
                        <a:gd name="T9" fmla="*/ 0 h 917"/>
                      </a:gdLst>
                      <a:ahLst/>
                      <a:cxnLst>
                        <a:cxn ang="0">
                          <a:pos x="T0" y="T1"/>
                        </a:cxn>
                        <a:cxn ang="0">
                          <a:pos x="T2" y="T3"/>
                        </a:cxn>
                        <a:cxn ang="0">
                          <a:pos x="T4" y="T5"/>
                        </a:cxn>
                        <a:cxn ang="0">
                          <a:pos x="T6" y="T7"/>
                        </a:cxn>
                        <a:cxn ang="0">
                          <a:pos x="T8" y="T9"/>
                        </a:cxn>
                      </a:cxnLst>
                      <a:rect l="0" t="0" r="r" b="b"/>
                      <a:pathLst>
                        <a:path w="516" h="917">
                          <a:moveTo>
                            <a:pt x="511" y="0"/>
                          </a:moveTo>
                          <a:lnTo>
                            <a:pt x="12" y="794"/>
                          </a:lnTo>
                          <a:lnTo>
                            <a:pt x="0" y="917"/>
                          </a:lnTo>
                          <a:lnTo>
                            <a:pt x="516" y="101"/>
                          </a:lnTo>
                          <a:lnTo>
                            <a:pt x="511"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12" name="Freeform 200"/>
                    <p:cNvSpPr>
                      <a:spLocks/>
                    </p:cNvSpPr>
                    <p:nvPr/>
                  </p:nvSpPr>
                  <p:spPr bwMode="auto">
                    <a:xfrm>
                      <a:off x="592" y="3263"/>
                      <a:ext cx="126" cy="201"/>
                    </a:xfrm>
                    <a:custGeom>
                      <a:avLst/>
                      <a:gdLst>
                        <a:gd name="T0" fmla="*/ 0 w 503"/>
                        <a:gd name="T1" fmla="*/ 783 h 804"/>
                        <a:gd name="T2" fmla="*/ 5 w 503"/>
                        <a:gd name="T3" fmla="*/ 804 h 804"/>
                        <a:gd name="T4" fmla="*/ 503 w 503"/>
                        <a:gd name="T5" fmla="*/ 11 h 804"/>
                        <a:gd name="T6" fmla="*/ 493 w 503"/>
                        <a:gd name="T7" fmla="*/ 0 h 804"/>
                        <a:gd name="T8" fmla="*/ 0 w 503"/>
                        <a:gd name="T9" fmla="*/ 783 h 804"/>
                      </a:gdLst>
                      <a:ahLst/>
                      <a:cxnLst>
                        <a:cxn ang="0">
                          <a:pos x="T0" y="T1"/>
                        </a:cxn>
                        <a:cxn ang="0">
                          <a:pos x="T2" y="T3"/>
                        </a:cxn>
                        <a:cxn ang="0">
                          <a:pos x="T4" y="T5"/>
                        </a:cxn>
                        <a:cxn ang="0">
                          <a:pos x="T6" y="T7"/>
                        </a:cxn>
                        <a:cxn ang="0">
                          <a:pos x="T8" y="T9"/>
                        </a:cxn>
                      </a:cxnLst>
                      <a:rect l="0" t="0" r="r" b="b"/>
                      <a:pathLst>
                        <a:path w="503" h="804">
                          <a:moveTo>
                            <a:pt x="0" y="783"/>
                          </a:moveTo>
                          <a:lnTo>
                            <a:pt x="5" y="804"/>
                          </a:lnTo>
                          <a:lnTo>
                            <a:pt x="503" y="11"/>
                          </a:lnTo>
                          <a:lnTo>
                            <a:pt x="493" y="0"/>
                          </a:lnTo>
                          <a:lnTo>
                            <a:pt x="0" y="783"/>
                          </a:lnTo>
                          <a:close/>
                        </a:path>
                      </a:pathLst>
                    </a:custGeom>
                    <a:solidFill>
                      <a:srgbClr val="FF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8713" name="Group 201"/>
                  <p:cNvGrpSpPr>
                    <a:grpSpLocks/>
                  </p:cNvGrpSpPr>
                  <p:nvPr/>
                </p:nvGrpSpPr>
                <p:grpSpPr bwMode="auto">
                  <a:xfrm>
                    <a:off x="575" y="3032"/>
                    <a:ext cx="168" cy="469"/>
                    <a:chOff x="575" y="3032"/>
                    <a:chExt cx="168" cy="469"/>
                  </a:xfrm>
                </p:grpSpPr>
                <p:grpSp>
                  <p:nvGrpSpPr>
                    <p:cNvPr id="448714" name="Group 202"/>
                    <p:cNvGrpSpPr>
                      <a:grpSpLocks/>
                    </p:cNvGrpSpPr>
                    <p:nvPr/>
                  </p:nvGrpSpPr>
                  <p:grpSpPr bwMode="auto">
                    <a:xfrm>
                      <a:off x="601" y="3262"/>
                      <a:ext cx="126" cy="233"/>
                      <a:chOff x="601" y="3262"/>
                      <a:chExt cx="126" cy="233"/>
                    </a:xfrm>
                  </p:grpSpPr>
                  <p:sp>
                    <p:nvSpPr>
                      <p:cNvPr id="448715" name="Freeform 203"/>
                      <p:cNvSpPr>
                        <a:spLocks/>
                      </p:cNvSpPr>
                      <p:nvPr/>
                    </p:nvSpPr>
                    <p:spPr bwMode="auto">
                      <a:xfrm>
                        <a:off x="601" y="3266"/>
                        <a:ext cx="126" cy="229"/>
                      </a:xfrm>
                      <a:custGeom>
                        <a:avLst/>
                        <a:gdLst>
                          <a:gd name="T0" fmla="*/ 8 w 506"/>
                          <a:gd name="T1" fmla="*/ 0 h 915"/>
                          <a:gd name="T2" fmla="*/ 502 w 506"/>
                          <a:gd name="T3" fmla="*/ 799 h 915"/>
                          <a:gd name="T4" fmla="*/ 506 w 506"/>
                          <a:gd name="T5" fmla="*/ 915 h 915"/>
                          <a:gd name="T6" fmla="*/ 0 w 506"/>
                          <a:gd name="T7" fmla="*/ 97 h 915"/>
                          <a:gd name="T8" fmla="*/ 8 w 506"/>
                          <a:gd name="T9" fmla="*/ 0 h 915"/>
                        </a:gdLst>
                        <a:ahLst/>
                        <a:cxnLst>
                          <a:cxn ang="0">
                            <a:pos x="T0" y="T1"/>
                          </a:cxn>
                          <a:cxn ang="0">
                            <a:pos x="T2" y="T3"/>
                          </a:cxn>
                          <a:cxn ang="0">
                            <a:pos x="T4" y="T5"/>
                          </a:cxn>
                          <a:cxn ang="0">
                            <a:pos x="T6" y="T7"/>
                          </a:cxn>
                          <a:cxn ang="0">
                            <a:pos x="T8" y="T9"/>
                          </a:cxn>
                        </a:cxnLst>
                        <a:rect l="0" t="0" r="r" b="b"/>
                        <a:pathLst>
                          <a:path w="506" h="915">
                            <a:moveTo>
                              <a:pt x="8" y="0"/>
                            </a:moveTo>
                            <a:lnTo>
                              <a:pt x="502" y="799"/>
                            </a:lnTo>
                            <a:lnTo>
                              <a:pt x="506" y="915"/>
                            </a:lnTo>
                            <a:lnTo>
                              <a:pt x="0" y="97"/>
                            </a:lnTo>
                            <a:lnTo>
                              <a:pt x="8"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16" name="Freeform 204"/>
                      <p:cNvSpPr>
                        <a:spLocks/>
                      </p:cNvSpPr>
                      <p:nvPr/>
                    </p:nvSpPr>
                    <p:spPr bwMode="auto">
                      <a:xfrm>
                        <a:off x="603" y="3262"/>
                        <a:ext cx="123" cy="204"/>
                      </a:xfrm>
                      <a:custGeom>
                        <a:avLst/>
                        <a:gdLst>
                          <a:gd name="T0" fmla="*/ 0 w 494"/>
                          <a:gd name="T1" fmla="*/ 0 h 815"/>
                          <a:gd name="T2" fmla="*/ 1 w 494"/>
                          <a:gd name="T3" fmla="*/ 20 h 815"/>
                          <a:gd name="T4" fmla="*/ 494 w 494"/>
                          <a:gd name="T5" fmla="*/ 815 h 815"/>
                          <a:gd name="T6" fmla="*/ 490 w 494"/>
                          <a:gd name="T7" fmla="*/ 792 h 815"/>
                          <a:gd name="T8" fmla="*/ 0 w 494"/>
                          <a:gd name="T9" fmla="*/ 0 h 815"/>
                        </a:gdLst>
                        <a:ahLst/>
                        <a:cxnLst>
                          <a:cxn ang="0">
                            <a:pos x="T0" y="T1"/>
                          </a:cxn>
                          <a:cxn ang="0">
                            <a:pos x="T2" y="T3"/>
                          </a:cxn>
                          <a:cxn ang="0">
                            <a:pos x="T4" y="T5"/>
                          </a:cxn>
                          <a:cxn ang="0">
                            <a:pos x="T6" y="T7"/>
                          </a:cxn>
                          <a:cxn ang="0">
                            <a:pos x="T8" y="T9"/>
                          </a:cxn>
                        </a:cxnLst>
                        <a:rect l="0" t="0" r="r" b="b"/>
                        <a:pathLst>
                          <a:path w="494" h="815">
                            <a:moveTo>
                              <a:pt x="0" y="0"/>
                            </a:moveTo>
                            <a:lnTo>
                              <a:pt x="1" y="20"/>
                            </a:lnTo>
                            <a:lnTo>
                              <a:pt x="494" y="815"/>
                            </a:lnTo>
                            <a:lnTo>
                              <a:pt x="490" y="792"/>
                            </a:lnTo>
                            <a:lnTo>
                              <a:pt x="0" y="0"/>
                            </a:lnTo>
                            <a:close/>
                          </a:path>
                        </a:pathLst>
                      </a:custGeom>
                      <a:solidFill>
                        <a:srgbClr val="FF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8717" name="Group 205"/>
                    <p:cNvGrpSpPr>
                      <a:grpSpLocks/>
                    </p:cNvGrpSpPr>
                    <p:nvPr/>
                  </p:nvGrpSpPr>
                  <p:grpSpPr bwMode="auto">
                    <a:xfrm>
                      <a:off x="603" y="3056"/>
                      <a:ext cx="115" cy="211"/>
                      <a:chOff x="603" y="3056"/>
                      <a:chExt cx="115" cy="211"/>
                    </a:xfrm>
                  </p:grpSpPr>
                  <p:grpSp>
                    <p:nvGrpSpPr>
                      <p:cNvPr id="448718" name="Group 206"/>
                      <p:cNvGrpSpPr>
                        <a:grpSpLocks/>
                      </p:cNvGrpSpPr>
                      <p:nvPr/>
                    </p:nvGrpSpPr>
                    <p:grpSpPr bwMode="auto">
                      <a:xfrm>
                        <a:off x="603" y="3056"/>
                        <a:ext cx="114" cy="211"/>
                        <a:chOff x="603" y="3056"/>
                        <a:chExt cx="114" cy="211"/>
                      </a:xfrm>
                    </p:grpSpPr>
                    <p:sp>
                      <p:nvSpPr>
                        <p:cNvPr id="448719" name="Freeform 207"/>
                        <p:cNvSpPr>
                          <a:spLocks/>
                        </p:cNvSpPr>
                        <p:nvPr/>
                      </p:nvSpPr>
                      <p:spPr bwMode="auto">
                        <a:xfrm>
                          <a:off x="603" y="3056"/>
                          <a:ext cx="107" cy="211"/>
                        </a:xfrm>
                        <a:custGeom>
                          <a:avLst/>
                          <a:gdLst>
                            <a:gd name="T0" fmla="*/ 426 w 430"/>
                            <a:gd name="T1" fmla="*/ 0 h 842"/>
                            <a:gd name="T2" fmla="*/ 10 w 430"/>
                            <a:gd name="T3" fmla="*/ 713 h 842"/>
                            <a:gd name="T4" fmla="*/ 0 w 430"/>
                            <a:gd name="T5" fmla="*/ 842 h 842"/>
                            <a:gd name="T6" fmla="*/ 430 w 430"/>
                            <a:gd name="T7" fmla="*/ 103 h 842"/>
                            <a:gd name="T8" fmla="*/ 426 w 430"/>
                            <a:gd name="T9" fmla="*/ 0 h 842"/>
                          </a:gdLst>
                          <a:ahLst/>
                          <a:cxnLst>
                            <a:cxn ang="0">
                              <a:pos x="T0" y="T1"/>
                            </a:cxn>
                            <a:cxn ang="0">
                              <a:pos x="T2" y="T3"/>
                            </a:cxn>
                            <a:cxn ang="0">
                              <a:pos x="T4" y="T5"/>
                            </a:cxn>
                            <a:cxn ang="0">
                              <a:pos x="T6" y="T7"/>
                            </a:cxn>
                            <a:cxn ang="0">
                              <a:pos x="T8" y="T9"/>
                            </a:cxn>
                          </a:cxnLst>
                          <a:rect l="0" t="0" r="r" b="b"/>
                          <a:pathLst>
                            <a:path w="430" h="842">
                              <a:moveTo>
                                <a:pt x="426" y="0"/>
                              </a:moveTo>
                              <a:lnTo>
                                <a:pt x="10" y="713"/>
                              </a:lnTo>
                              <a:lnTo>
                                <a:pt x="0" y="842"/>
                              </a:lnTo>
                              <a:lnTo>
                                <a:pt x="430" y="103"/>
                              </a:lnTo>
                              <a:lnTo>
                                <a:pt x="426"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20" name="Freeform 208"/>
                        <p:cNvSpPr>
                          <a:spLocks/>
                        </p:cNvSpPr>
                        <p:nvPr/>
                      </p:nvSpPr>
                      <p:spPr bwMode="auto">
                        <a:xfrm>
                          <a:off x="611" y="3056"/>
                          <a:ext cx="106" cy="209"/>
                        </a:xfrm>
                        <a:custGeom>
                          <a:avLst/>
                          <a:gdLst>
                            <a:gd name="T0" fmla="*/ 4 w 424"/>
                            <a:gd name="T1" fmla="*/ 0 h 837"/>
                            <a:gd name="T2" fmla="*/ 420 w 424"/>
                            <a:gd name="T3" fmla="*/ 716 h 837"/>
                            <a:gd name="T4" fmla="*/ 424 w 424"/>
                            <a:gd name="T5" fmla="*/ 837 h 837"/>
                            <a:gd name="T6" fmla="*/ 0 w 424"/>
                            <a:gd name="T7" fmla="*/ 102 h 837"/>
                            <a:gd name="T8" fmla="*/ 4 w 424"/>
                            <a:gd name="T9" fmla="*/ 0 h 837"/>
                          </a:gdLst>
                          <a:ahLst/>
                          <a:cxnLst>
                            <a:cxn ang="0">
                              <a:pos x="T0" y="T1"/>
                            </a:cxn>
                            <a:cxn ang="0">
                              <a:pos x="T2" y="T3"/>
                            </a:cxn>
                            <a:cxn ang="0">
                              <a:pos x="T4" y="T5"/>
                            </a:cxn>
                            <a:cxn ang="0">
                              <a:pos x="T6" y="T7"/>
                            </a:cxn>
                            <a:cxn ang="0">
                              <a:pos x="T8" y="T9"/>
                            </a:cxn>
                          </a:cxnLst>
                          <a:rect l="0" t="0" r="r" b="b"/>
                          <a:pathLst>
                            <a:path w="424" h="837">
                              <a:moveTo>
                                <a:pt x="4" y="0"/>
                              </a:moveTo>
                              <a:lnTo>
                                <a:pt x="420" y="716"/>
                              </a:lnTo>
                              <a:lnTo>
                                <a:pt x="424" y="837"/>
                              </a:lnTo>
                              <a:lnTo>
                                <a:pt x="0" y="102"/>
                              </a:lnTo>
                              <a:lnTo>
                                <a:pt x="4"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448721" name="Freeform 209"/>
                      <p:cNvSpPr>
                        <a:spLocks/>
                      </p:cNvSpPr>
                      <p:nvPr/>
                    </p:nvSpPr>
                    <p:spPr bwMode="auto">
                      <a:xfrm>
                        <a:off x="608" y="3080"/>
                        <a:ext cx="110" cy="185"/>
                      </a:xfrm>
                      <a:custGeom>
                        <a:avLst/>
                        <a:gdLst>
                          <a:gd name="T0" fmla="*/ 423 w 439"/>
                          <a:gd name="T1" fmla="*/ 730 h 744"/>
                          <a:gd name="T2" fmla="*/ 439 w 439"/>
                          <a:gd name="T3" fmla="*/ 744 h 744"/>
                          <a:gd name="T4" fmla="*/ 12 w 439"/>
                          <a:gd name="T5" fmla="*/ 5 h 744"/>
                          <a:gd name="T6" fmla="*/ 0 w 439"/>
                          <a:gd name="T7" fmla="*/ 0 h 744"/>
                          <a:gd name="T8" fmla="*/ 423 w 439"/>
                          <a:gd name="T9" fmla="*/ 730 h 744"/>
                        </a:gdLst>
                        <a:ahLst/>
                        <a:cxnLst>
                          <a:cxn ang="0">
                            <a:pos x="T0" y="T1"/>
                          </a:cxn>
                          <a:cxn ang="0">
                            <a:pos x="T2" y="T3"/>
                          </a:cxn>
                          <a:cxn ang="0">
                            <a:pos x="T4" y="T5"/>
                          </a:cxn>
                          <a:cxn ang="0">
                            <a:pos x="T6" y="T7"/>
                          </a:cxn>
                          <a:cxn ang="0">
                            <a:pos x="T8" y="T9"/>
                          </a:cxn>
                        </a:cxnLst>
                        <a:rect l="0" t="0" r="r" b="b"/>
                        <a:pathLst>
                          <a:path w="439" h="744">
                            <a:moveTo>
                              <a:pt x="423" y="730"/>
                            </a:moveTo>
                            <a:lnTo>
                              <a:pt x="439" y="744"/>
                            </a:lnTo>
                            <a:lnTo>
                              <a:pt x="12" y="5"/>
                            </a:lnTo>
                            <a:lnTo>
                              <a:pt x="0" y="0"/>
                            </a:lnTo>
                            <a:lnTo>
                              <a:pt x="423" y="73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8722" name="Group 210"/>
                    <p:cNvGrpSpPr>
                      <a:grpSpLocks/>
                    </p:cNvGrpSpPr>
                    <p:nvPr/>
                  </p:nvGrpSpPr>
                  <p:grpSpPr bwMode="auto">
                    <a:xfrm>
                      <a:off x="575" y="3032"/>
                      <a:ext cx="44" cy="469"/>
                      <a:chOff x="575" y="3032"/>
                      <a:chExt cx="44" cy="469"/>
                    </a:xfrm>
                  </p:grpSpPr>
                  <p:sp>
                    <p:nvSpPr>
                      <p:cNvPr id="448723" name="Freeform 211"/>
                      <p:cNvSpPr>
                        <a:spLocks/>
                      </p:cNvSpPr>
                      <p:nvPr/>
                    </p:nvSpPr>
                    <p:spPr bwMode="auto">
                      <a:xfrm>
                        <a:off x="583" y="3041"/>
                        <a:ext cx="36" cy="460"/>
                      </a:xfrm>
                      <a:custGeom>
                        <a:avLst/>
                        <a:gdLst>
                          <a:gd name="T0" fmla="*/ 97 w 146"/>
                          <a:gd name="T1" fmla="*/ 0 h 1840"/>
                          <a:gd name="T2" fmla="*/ 0 w 146"/>
                          <a:gd name="T3" fmla="*/ 1840 h 1840"/>
                          <a:gd name="T4" fmla="*/ 48 w 146"/>
                          <a:gd name="T5" fmla="*/ 1838 h 1840"/>
                          <a:gd name="T6" fmla="*/ 146 w 146"/>
                          <a:gd name="T7" fmla="*/ 0 h 1840"/>
                          <a:gd name="T8" fmla="*/ 97 w 146"/>
                          <a:gd name="T9" fmla="*/ 0 h 1840"/>
                        </a:gdLst>
                        <a:ahLst/>
                        <a:cxnLst>
                          <a:cxn ang="0">
                            <a:pos x="T0" y="T1"/>
                          </a:cxn>
                          <a:cxn ang="0">
                            <a:pos x="T2" y="T3"/>
                          </a:cxn>
                          <a:cxn ang="0">
                            <a:pos x="T4" y="T5"/>
                          </a:cxn>
                          <a:cxn ang="0">
                            <a:pos x="T6" y="T7"/>
                          </a:cxn>
                          <a:cxn ang="0">
                            <a:pos x="T8" y="T9"/>
                          </a:cxn>
                        </a:cxnLst>
                        <a:rect l="0" t="0" r="r" b="b"/>
                        <a:pathLst>
                          <a:path w="146" h="1840">
                            <a:moveTo>
                              <a:pt x="97" y="0"/>
                            </a:moveTo>
                            <a:lnTo>
                              <a:pt x="0" y="1840"/>
                            </a:lnTo>
                            <a:lnTo>
                              <a:pt x="48" y="1838"/>
                            </a:lnTo>
                            <a:lnTo>
                              <a:pt x="146" y="0"/>
                            </a:lnTo>
                            <a:lnTo>
                              <a:pt x="97"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24" name="Freeform 212"/>
                      <p:cNvSpPr>
                        <a:spLocks/>
                      </p:cNvSpPr>
                      <p:nvPr/>
                    </p:nvSpPr>
                    <p:spPr bwMode="auto">
                      <a:xfrm>
                        <a:off x="575" y="3032"/>
                        <a:ext cx="32" cy="469"/>
                      </a:xfrm>
                      <a:custGeom>
                        <a:avLst/>
                        <a:gdLst>
                          <a:gd name="T0" fmla="*/ 130 w 130"/>
                          <a:gd name="T1" fmla="*/ 34 h 1874"/>
                          <a:gd name="T2" fmla="*/ 33 w 130"/>
                          <a:gd name="T3" fmla="*/ 1874 h 1874"/>
                          <a:gd name="T4" fmla="*/ 0 w 130"/>
                          <a:gd name="T5" fmla="*/ 1872 h 1874"/>
                          <a:gd name="T6" fmla="*/ 98 w 130"/>
                          <a:gd name="T7" fmla="*/ 0 h 1874"/>
                          <a:gd name="T8" fmla="*/ 130 w 130"/>
                          <a:gd name="T9" fmla="*/ 34 h 1874"/>
                        </a:gdLst>
                        <a:ahLst/>
                        <a:cxnLst>
                          <a:cxn ang="0">
                            <a:pos x="T0" y="T1"/>
                          </a:cxn>
                          <a:cxn ang="0">
                            <a:pos x="T2" y="T3"/>
                          </a:cxn>
                          <a:cxn ang="0">
                            <a:pos x="T4" y="T5"/>
                          </a:cxn>
                          <a:cxn ang="0">
                            <a:pos x="T6" y="T7"/>
                          </a:cxn>
                          <a:cxn ang="0">
                            <a:pos x="T8" y="T9"/>
                          </a:cxn>
                        </a:cxnLst>
                        <a:rect l="0" t="0" r="r" b="b"/>
                        <a:pathLst>
                          <a:path w="130" h="1874">
                            <a:moveTo>
                              <a:pt x="130" y="34"/>
                            </a:moveTo>
                            <a:lnTo>
                              <a:pt x="33" y="1874"/>
                            </a:lnTo>
                            <a:lnTo>
                              <a:pt x="0" y="1872"/>
                            </a:lnTo>
                            <a:lnTo>
                              <a:pt x="98" y="0"/>
                            </a:lnTo>
                            <a:lnTo>
                              <a:pt x="130" y="34"/>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8725" name="Group 213"/>
                    <p:cNvGrpSpPr>
                      <a:grpSpLocks/>
                    </p:cNvGrpSpPr>
                    <p:nvPr/>
                  </p:nvGrpSpPr>
                  <p:grpSpPr bwMode="auto">
                    <a:xfrm>
                      <a:off x="703" y="3041"/>
                      <a:ext cx="40" cy="460"/>
                      <a:chOff x="703" y="3041"/>
                      <a:chExt cx="40" cy="460"/>
                    </a:xfrm>
                  </p:grpSpPr>
                  <p:sp>
                    <p:nvSpPr>
                      <p:cNvPr id="448726" name="Freeform 214"/>
                      <p:cNvSpPr>
                        <a:spLocks/>
                      </p:cNvSpPr>
                      <p:nvPr/>
                    </p:nvSpPr>
                    <p:spPr bwMode="auto">
                      <a:xfrm>
                        <a:off x="703" y="3041"/>
                        <a:ext cx="28" cy="460"/>
                      </a:xfrm>
                      <a:custGeom>
                        <a:avLst/>
                        <a:gdLst>
                          <a:gd name="T0" fmla="*/ 32 w 115"/>
                          <a:gd name="T1" fmla="*/ 0 h 1840"/>
                          <a:gd name="T2" fmla="*/ 115 w 115"/>
                          <a:gd name="T3" fmla="*/ 1840 h 1840"/>
                          <a:gd name="T4" fmla="*/ 83 w 115"/>
                          <a:gd name="T5" fmla="*/ 1840 h 1840"/>
                          <a:gd name="T6" fmla="*/ 0 w 115"/>
                          <a:gd name="T7" fmla="*/ 0 h 1840"/>
                          <a:gd name="T8" fmla="*/ 32 w 115"/>
                          <a:gd name="T9" fmla="*/ 0 h 1840"/>
                        </a:gdLst>
                        <a:ahLst/>
                        <a:cxnLst>
                          <a:cxn ang="0">
                            <a:pos x="T0" y="T1"/>
                          </a:cxn>
                          <a:cxn ang="0">
                            <a:pos x="T2" y="T3"/>
                          </a:cxn>
                          <a:cxn ang="0">
                            <a:pos x="T4" y="T5"/>
                          </a:cxn>
                          <a:cxn ang="0">
                            <a:pos x="T6" y="T7"/>
                          </a:cxn>
                          <a:cxn ang="0">
                            <a:pos x="T8" y="T9"/>
                          </a:cxn>
                        </a:cxnLst>
                        <a:rect l="0" t="0" r="r" b="b"/>
                        <a:pathLst>
                          <a:path w="115" h="1840">
                            <a:moveTo>
                              <a:pt x="32" y="0"/>
                            </a:moveTo>
                            <a:lnTo>
                              <a:pt x="115" y="1840"/>
                            </a:lnTo>
                            <a:lnTo>
                              <a:pt x="83" y="1840"/>
                            </a:lnTo>
                            <a:lnTo>
                              <a:pt x="0" y="0"/>
                            </a:lnTo>
                            <a:lnTo>
                              <a:pt x="32"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27" name="Freeform 215"/>
                      <p:cNvSpPr>
                        <a:spLocks/>
                      </p:cNvSpPr>
                      <p:nvPr/>
                    </p:nvSpPr>
                    <p:spPr bwMode="auto">
                      <a:xfrm>
                        <a:off x="710" y="3041"/>
                        <a:ext cx="33" cy="460"/>
                      </a:xfrm>
                      <a:custGeom>
                        <a:avLst/>
                        <a:gdLst>
                          <a:gd name="T0" fmla="*/ 50 w 131"/>
                          <a:gd name="T1" fmla="*/ 0 h 1840"/>
                          <a:gd name="T2" fmla="*/ 131 w 131"/>
                          <a:gd name="T3" fmla="*/ 1840 h 1840"/>
                          <a:gd name="T4" fmla="*/ 82 w 131"/>
                          <a:gd name="T5" fmla="*/ 1840 h 1840"/>
                          <a:gd name="T6" fmla="*/ 0 w 131"/>
                          <a:gd name="T7" fmla="*/ 0 h 1840"/>
                          <a:gd name="T8" fmla="*/ 50 w 131"/>
                          <a:gd name="T9" fmla="*/ 0 h 1840"/>
                        </a:gdLst>
                        <a:ahLst/>
                        <a:cxnLst>
                          <a:cxn ang="0">
                            <a:pos x="T0" y="T1"/>
                          </a:cxn>
                          <a:cxn ang="0">
                            <a:pos x="T2" y="T3"/>
                          </a:cxn>
                          <a:cxn ang="0">
                            <a:pos x="T4" y="T5"/>
                          </a:cxn>
                          <a:cxn ang="0">
                            <a:pos x="T6" y="T7"/>
                          </a:cxn>
                          <a:cxn ang="0">
                            <a:pos x="T8" y="T9"/>
                          </a:cxn>
                        </a:cxnLst>
                        <a:rect l="0" t="0" r="r" b="b"/>
                        <a:pathLst>
                          <a:path w="131" h="1840">
                            <a:moveTo>
                              <a:pt x="50" y="0"/>
                            </a:moveTo>
                            <a:lnTo>
                              <a:pt x="131" y="1840"/>
                            </a:lnTo>
                            <a:lnTo>
                              <a:pt x="82" y="1840"/>
                            </a:lnTo>
                            <a:lnTo>
                              <a:pt x="0" y="0"/>
                            </a:lnTo>
                            <a:lnTo>
                              <a:pt x="50" y="0"/>
                            </a:lnTo>
                            <a:close/>
                          </a:path>
                        </a:pathLst>
                      </a:custGeom>
                      <a:solidFill>
                        <a:srgbClr val="A05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sp>
              <p:nvSpPr>
                <p:cNvPr id="448728" name="Freeform 216"/>
                <p:cNvSpPr>
                  <a:spLocks/>
                </p:cNvSpPr>
                <p:nvPr/>
              </p:nvSpPr>
              <p:spPr bwMode="auto">
                <a:xfrm>
                  <a:off x="559" y="2991"/>
                  <a:ext cx="168" cy="50"/>
                </a:xfrm>
                <a:custGeom>
                  <a:avLst/>
                  <a:gdLst>
                    <a:gd name="T0" fmla="*/ 0 w 675"/>
                    <a:gd name="T1" fmla="*/ 0 h 200"/>
                    <a:gd name="T2" fmla="*/ 177 w 675"/>
                    <a:gd name="T3" fmla="*/ 200 h 200"/>
                    <a:gd name="T4" fmla="*/ 675 w 675"/>
                    <a:gd name="T5" fmla="*/ 200 h 200"/>
                    <a:gd name="T6" fmla="*/ 498 w 675"/>
                    <a:gd name="T7" fmla="*/ 0 h 200"/>
                    <a:gd name="T8" fmla="*/ 0 w 675"/>
                    <a:gd name="T9" fmla="*/ 0 h 200"/>
                  </a:gdLst>
                  <a:ahLst/>
                  <a:cxnLst>
                    <a:cxn ang="0">
                      <a:pos x="T0" y="T1"/>
                    </a:cxn>
                    <a:cxn ang="0">
                      <a:pos x="T2" y="T3"/>
                    </a:cxn>
                    <a:cxn ang="0">
                      <a:pos x="T4" y="T5"/>
                    </a:cxn>
                    <a:cxn ang="0">
                      <a:pos x="T6" y="T7"/>
                    </a:cxn>
                    <a:cxn ang="0">
                      <a:pos x="T8" y="T9"/>
                    </a:cxn>
                  </a:cxnLst>
                  <a:rect l="0" t="0" r="r" b="b"/>
                  <a:pathLst>
                    <a:path w="675" h="200">
                      <a:moveTo>
                        <a:pt x="0" y="0"/>
                      </a:moveTo>
                      <a:lnTo>
                        <a:pt x="177" y="200"/>
                      </a:lnTo>
                      <a:lnTo>
                        <a:pt x="675" y="200"/>
                      </a:lnTo>
                      <a:lnTo>
                        <a:pt x="498" y="0"/>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448729" name="Group 217"/>
                <p:cNvGrpSpPr>
                  <a:grpSpLocks/>
                </p:cNvGrpSpPr>
                <p:nvPr/>
              </p:nvGrpSpPr>
              <p:grpSpPr bwMode="auto">
                <a:xfrm>
                  <a:off x="559" y="2969"/>
                  <a:ext cx="168" cy="72"/>
                  <a:chOff x="559" y="2969"/>
                  <a:chExt cx="168" cy="72"/>
                </a:xfrm>
              </p:grpSpPr>
              <p:sp>
                <p:nvSpPr>
                  <p:cNvPr id="448730" name="Freeform 218"/>
                  <p:cNvSpPr>
                    <a:spLocks/>
                  </p:cNvSpPr>
                  <p:nvPr/>
                </p:nvSpPr>
                <p:spPr bwMode="auto">
                  <a:xfrm>
                    <a:off x="559" y="2969"/>
                    <a:ext cx="168" cy="50"/>
                  </a:xfrm>
                  <a:custGeom>
                    <a:avLst/>
                    <a:gdLst>
                      <a:gd name="T0" fmla="*/ 0 w 675"/>
                      <a:gd name="T1" fmla="*/ 0 h 200"/>
                      <a:gd name="T2" fmla="*/ 177 w 675"/>
                      <a:gd name="T3" fmla="*/ 200 h 200"/>
                      <a:gd name="T4" fmla="*/ 675 w 675"/>
                      <a:gd name="T5" fmla="*/ 200 h 200"/>
                      <a:gd name="T6" fmla="*/ 481 w 675"/>
                      <a:gd name="T7" fmla="*/ 0 h 200"/>
                      <a:gd name="T8" fmla="*/ 0 w 675"/>
                      <a:gd name="T9" fmla="*/ 0 h 200"/>
                    </a:gdLst>
                    <a:ahLst/>
                    <a:cxnLst>
                      <a:cxn ang="0">
                        <a:pos x="T0" y="T1"/>
                      </a:cxn>
                      <a:cxn ang="0">
                        <a:pos x="T2" y="T3"/>
                      </a:cxn>
                      <a:cxn ang="0">
                        <a:pos x="T4" y="T5"/>
                      </a:cxn>
                      <a:cxn ang="0">
                        <a:pos x="T6" y="T7"/>
                      </a:cxn>
                      <a:cxn ang="0">
                        <a:pos x="T8" y="T9"/>
                      </a:cxn>
                    </a:cxnLst>
                    <a:rect l="0" t="0" r="r" b="b"/>
                    <a:pathLst>
                      <a:path w="675" h="200">
                        <a:moveTo>
                          <a:pt x="0" y="0"/>
                        </a:moveTo>
                        <a:lnTo>
                          <a:pt x="177" y="200"/>
                        </a:lnTo>
                        <a:lnTo>
                          <a:pt x="675" y="200"/>
                        </a:lnTo>
                        <a:lnTo>
                          <a:pt x="481" y="0"/>
                        </a:lnTo>
                        <a:lnTo>
                          <a:pt x="0" y="0"/>
                        </a:lnTo>
                        <a:close/>
                      </a:path>
                    </a:pathLst>
                  </a:custGeom>
                  <a:solidFill>
                    <a:srgbClr val="FF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31" name="Freeform 219"/>
                  <p:cNvSpPr>
                    <a:spLocks/>
                  </p:cNvSpPr>
                  <p:nvPr/>
                </p:nvSpPr>
                <p:spPr bwMode="auto">
                  <a:xfrm>
                    <a:off x="559" y="2969"/>
                    <a:ext cx="44" cy="72"/>
                  </a:xfrm>
                  <a:custGeom>
                    <a:avLst/>
                    <a:gdLst>
                      <a:gd name="T0" fmla="*/ 0 w 178"/>
                      <a:gd name="T1" fmla="*/ 0 h 290"/>
                      <a:gd name="T2" fmla="*/ 0 w 178"/>
                      <a:gd name="T3" fmla="*/ 91 h 290"/>
                      <a:gd name="T4" fmla="*/ 178 w 178"/>
                      <a:gd name="T5" fmla="*/ 290 h 290"/>
                      <a:gd name="T6" fmla="*/ 178 w 178"/>
                      <a:gd name="T7" fmla="*/ 199 h 290"/>
                      <a:gd name="T8" fmla="*/ 0 w 178"/>
                      <a:gd name="T9" fmla="*/ 0 h 290"/>
                    </a:gdLst>
                    <a:ahLst/>
                    <a:cxnLst>
                      <a:cxn ang="0">
                        <a:pos x="T0" y="T1"/>
                      </a:cxn>
                      <a:cxn ang="0">
                        <a:pos x="T2" y="T3"/>
                      </a:cxn>
                      <a:cxn ang="0">
                        <a:pos x="T4" y="T5"/>
                      </a:cxn>
                      <a:cxn ang="0">
                        <a:pos x="T6" y="T7"/>
                      </a:cxn>
                      <a:cxn ang="0">
                        <a:pos x="T8" y="T9"/>
                      </a:cxn>
                    </a:cxnLst>
                    <a:rect l="0" t="0" r="r" b="b"/>
                    <a:pathLst>
                      <a:path w="178" h="290">
                        <a:moveTo>
                          <a:pt x="0" y="0"/>
                        </a:moveTo>
                        <a:lnTo>
                          <a:pt x="0" y="91"/>
                        </a:lnTo>
                        <a:lnTo>
                          <a:pt x="178" y="290"/>
                        </a:lnTo>
                        <a:lnTo>
                          <a:pt x="178" y="199"/>
                        </a:lnTo>
                        <a:lnTo>
                          <a:pt x="0"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32" name="Rectangle 220"/>
                  <p:cNvSpPr>
                    <a:spLocks noChangeArrowheads="1"/>
                  </p:cNvSpPr>
                  <p:nvPr/>
                </p:nvSpPr>
                <p:spPr bwMode="auto">
                  <a:xfrm>
                    <a:off x="603" y="3018"/>
                    <a:ext cx="124" cy="23"/>
                  </a:xfrm>
                  <a:prstGeom prst="rect">
                    <a:avLst/>
                  </a:prstGeom>
                  <a:solidFill>
                    <a:srgbClr val="C06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48733" name="Freeform 221"/>
                  <p:cNvSpPr>
                    <a:spLocks/>
                  </p:cNvSpPr>
                  <p:nvPr/>
                </p:nvSpPr>
                <p:spPr bwMode="auto">
                  <a:xfrm>
                    <a:off x="575" y="2973"/>
                    <a:ext cx="40" cy="37"/>
                  </a:xfrm>
                  <a:custGeom>
                    <a:avLst/>
                    <a:gdLst>
                      <a:gd name="T0" fmla="*/ 162 w 162"/>
                      <a:gd name="T1" fmla="*/ 146 h 146"/>
                      <a:gd name="T2" fmla="*/ 81 w 162"/>
                      <a:gd name="T3" fmla="*/ 109 h 146"/>
                      <a:gd name="T4" fmla="*/ 0 w 162"/>
                      <a:gd name="T5" fmla="*/ 0 h 146"/>
                      <a:gd name="T6" fmla="*/ 64 w 162"/>
                      <a:gd name="T7" fmla="*/ 0 h 146"/>
                      <a:gd name="T8" fmla="*/ 162 w 162"/>
                      <a:gd name="T9" fmla="*/ 146 h 146"/>
                    </a:gdLst>
                    <a:ahLst/>
                    <a:cxnLst>
                      <a:cxn ang="0">
                        <a:pos x="T0" y="T1"/>
                      </a:cxn>
                      <a:cxn ang="0">
                        <a:pos x="T2" y="T3"/>
                      </a:cxn>
                      <a:cxn ang="0">
                        <a:pos x="T4" y="T5"/>
                      </a:cxn>
                      <a:cxn ang="0">
                        <a:pos x="T6" y="T7"/>
                      </a:cxn>
                      <a:cxn ang="0">
                        <a:pos x="T8" y="T9"/>
                      </a:cxn>
                    </a:cxnLst>
                    <a:rect l="0" t="0" r="r" b="b"/>
                    <a:pathLst>
                      <a:path w="162" h="146">
                        <a:moveTo>
                          <a:pt x="162" y="146"/>
                        </a:moveTo>
                        <a:lnTo>
                          <a:pt x="81" y="109"/>
                        </a:lnTo>
                        <a:lnTo>
                          <a:pt x="0" y="0"/>
                        </a:lnTo>
                        <a:lnTo>
                          <a:pt x="64" y="0"/>
                        </a:lnTo>
                        <a:lnTo>
                          <a:pt x="162" y="146"/>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8734" name="Group 222"/>
                <p:cNvGrpSpPr>
                  <a:grpSpLocks/>
                </p:cNvGrpSpPr>
                <p:nvPr/>
              </p:nvGrpSpPr>
              <p:grpSpPr bwMode="auto">
                <a:xfrm>
                  <a:off x="587" y="2964"/>
                  <a:ext cx="112" cy="46"/>
                  <a:chOff x="587" y="2964"/>
                  <a:chExt cx="112" cy="46"/>
                </a:xfrm>
              </p:grpSpPr>
              <p:sp>
                <p:nvSpPr>
                  <p:cNvPr id="448735" name="Freeform 223"/>
                  <p:cNvSpPr>
                    <a:spLocks/>
                  </p:cNvSpPr>
                  <p:nvPr/>
                </p:nvSpPr>
                <p:spPr bwMode="auto">
                  <a:xfrm>
                    <a:off x="587" y="2965"/>
                    <a:ext cx="112" cy="32"/>
                  </a:xfrm>
                  <a:custGeom>
                    <a:avLst/>
                    <a:gdLst>
                      <a:gd name="T0" fmla="*/ 0 w 451"/>
                      <a:gd name="T1" fmla="*/ 0 h 128"/>
                      <a:gd name="T2" fmla="*/ 114 w 451"/>
                      <a:gd name="T3" fmla="*/ 128 h 128"/>
                      <a:gd name="T4" fmla="*/ 451 w 451"/>
                      <a:gd name="T5" fmla="*/ 126 h 128"/>
                      <a:gd name="T6" fmla="*/ 322 w 451"/>
                      <a:gd name="T7" fmla="*/ 0 h 128"/>
                      <a:gd name="T8" fmla="*/ 0 w 451"/>
                      <a:gd name="T9" fmla="*/ 0 h 128"/>
                    </a:gdLst>
                    <a:ahLst/>
                    <a:cxnLst>
                      <a:cxn ang="0">
                        <a:pos x="T0" y="T1"/>
                      </a:cxn>
                      <a:cxn ang="0">
                        <a:pos x="T2" y="T3"/>
                      </a:cxn>
                      <a:cxn ang="0">
                        <a:pos x="T4" y="T5"/>
                      </a:cxn>
                      <a:cxn ang="0">
                        <a:pos x="T6" y="T7"/>
                      </a:cxn>
                      <a:cxn ang="0">
                        <a:pos x="T8" y="T9"/>
                      </a:cxn>
                    </a:cxnLst>
                    <a:rect l="0" t="0" r="r" b="b"/>
                    <a:pathLst>
                      <a:path w="451" h="128">
                        <a:moveTo>
                          <a:pt x="0" y="0"/>
                        </a:moveTo>
                        <a:lnTo>
                          <a:pt x="114" y="128"/>
                        </a:lnTo>
                        <a:lnTo>
                          <a:pt x="451" y="126"/>
                        </a:lnTo>
                        <a:lnTo>
                          <a:pt x="322" y="0"/>
                        </a:lnTo>
                        <a:lnTo>
                          <a:pt x="0" y="0"/>
                        </a:lnTo>
                        <a:close/>
                      </a:path>
                    </a:pathLst>
                  </a:custGeom>
                  <a:solidFill>
                    <a:srgbClr val="FF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36" name="Rectangle 224"/>
                  <p:cNvSpPr>
                    <a:spLocks noChangeArrowheads="1"/>
                  </p:cNvSpPr>
                  <p:nvPr/>
                </p:nvSpPr>
                <p:spPr bwMode="auto">
                  <a:xfrm>
                    <a:off x="615" y="2996"/>
                    <a:ext cx="84" cy="14"/>
                  </a:xfrm>
                  <a:prstGeom prst="rect">
                    <a:avLst/>
                  </a:prstGeom>
                  <a:solidFill>
                    <a:srgbClr val="A05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48737" name="Freeform 225"/>
                  <p:cNvSpPr>
                    <a:spLocks/>
                  </p:cNvSpPr>
                  <p:nvPr/>
                </p:nvSpPr>
                <p:spPr bwMode="auto">
                  <a:xfrm>
                    <a:off x="610" y="2972"/>
                    <a:ext cx="65" cy="18"/>
                  </a:xfrm>
                  <a:custGeom>
                    <a:avLst/>
                    <a:gdLst>
                      <a:gd name="T0" fmla="*/ 0 w 260"/>
                      <a:gd name="T1" fmla="*/ 0 h 74"/>
                      <a:gd name="T2" fmla="*/ 66 w 260"/>
                      <a:gd name="T3" fmla="*/ 74 h 74"/>
                      <a:gd name="T4" fmla="*/ 260 w 260"/>
                      <a:gd name="T5" fmla="*/ 73 h 74"/>
                      <a:gd name="T6" fmla="*/ 186 w 260"/>
                      <a:gd name="T7" fmla="*/ 0 h 74"/>
                      <a:gd name="T8" fmla="*/ 0 w 260"/>
                      <a:gd name="T9" fmla="*/ 0 h 74"/>
                    </a:gdLst>
                    <a:ahLst/>
                    <a:cxnLst>
                      <a:cxn ang="0">
                        <a:pos x="T0" y="T1"/>
                      </a:cxn>
                      <a:cxn ang="0">
                        <a:pos x="T2" y="T3"/>
                      </a:cxn>
                      <a:cxn ang="0">
                        <a:pos x="T4" y="T5"/>
                      </a:cxn>
                      <a:cxn ang="0">
                        <a:pos x="T6" y="T7"/>
                      </a:cxn>
                      <a:cxn ang="0">
                        <a:pos x="T8" y="T9"/>
                      </a:cxn>
                    </a:cxnLst>
                    <a:rect l="0" t="0" r="r" b="b"/>
                    <a:pathLst>
                      <a:path w="260" h="74">
                        <a:moveTo>
                          <a:pt x="0" y="0"/>
                        </a:moveTo>
                        <a:lnTo>
                          <a:pt x="66" y="74"/>
                        </a:lnTo>
                        <a:lnTo>
                          <a:pt x="260" y="73"/>
                        </a:lnTo>
                        <a:lnTo>
                          <a:pt x="186" y="0"/>
                        </a:lnTo>
                        <a:lnTo>
                          <a:pt x="0" y="0"/>
                        </a:lnTo>
                        <a:close/>
                      </a:path>
                    </a:pathLst>
                  </a:custGeom>
                  <a:solidFill>
                    <a:srgbClr val="201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38" name="Freeform 226"/>
                  <p:cNvSpPr>
                    <a:spLocks/>
                  </p:cNvSpPr>
                  <p:nvPr/>
                </p:nvSpPr>
                <p:spPr bwMode="auto">
                  <a:xfrm>
                    <a:off x="587" y="2964"/>
                    <a:ext cx="28" cy="46"/>
                  </a:xfrm>
                  <a:custGeom>
                    <a:avLst/>
                    <a:gdLst>
                      <a:gd name="T0" fmla="*/ 0 w 115"/>
                      <a:gd name="T1" fmla="*/ 0 h 181"/>
                      <a:gd name="T2" fmla="*/ 0 w 115"/>
                      <a:gd name="T3" fmla="*/ 55 h 181"/>
                      <a:gd name="T4" fmla="*/ 115 w 115"/>
                      <a:gd name="T5" fmla="*/ 181 h 181"/>
                      <a:gd name="T6" fmla="*/ 115 w 115"/>
                      <a:gd name="T7" fmla="*/ 126 h 181"/>
                      <a:gd name="T8" fmla="*/ 0 w 115"/>
                      <a:gd name="T9" fmla="*/ 0 h 181"/>
                    </a:gdLst>
                    <a:ahLst/>
                    <a:cxnLst>
                      <a:cxn ang="0">
                        <a:pos x="T0" y="T1"/>
                      </a:cxn>
                      <a:cxn ang="0">
                        <a:pos x="T2" y="T3"/>
                      </a:cxn>
                      <a:cxn ang="0">
                        <a:pos x="T4" y="T5"/>
                      </a:cxn>
                      <a:cxn ang="0">
                        <a:pos x="T6" y="T7"/>
                      </a:cxn>
                      <a:cxn ang="0">
                        <a:pos x="T8" y="T9"/>
                      </a:cxn>
                    </a:cxnLst>
                    <a:rect l="0" t="0" r="r" b="b"/>
                    <a:pathLst>
                      <a:path w="115" h="181">
                        <a:moveTo>
                          <a:pt x="0" y="0"/>
                        </a:moveTo>
                        <a:lnTo>
                          <a:pt x="0" y="55"/>
                        </a:lnTo>
                        <a:lnTo>
                          <a:pt x="115" y="181"/>
                        </a:lnTo>
                        <a:lnTo>
                          <a:pt x="115" y="126"/>
                        </a:lnTo>
                        <a:lnTo>
                          <a:pt x="0" y="0"/>
                        </a:lnTo>
                        <a:close/>
                      </a:path>
                    </a:pathLst>
                  </a:custGeom>
                  <a:solidFill>
                    <a:srgbClr val="804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448739" name="Group 227"/>
              <p:cNvGrpSpPr>
                <a:grpSpLocks/>
              </p:cNvGrpSpPr>
              <p:nvPr/>
            </p:nvGrpSpPr>
            <p:grpSpPr bwMode="auto">
              <a:xfrm>
                <a:off x="629" y="2936"/>
                <a:ext cx="28" cy="54"/>
                <a:chOff x="629" y="2936"/>
                <a:chExt cx="28" cy="54"/>
              </a:xfrm>
            </p:grpSpPr>
            <p:sp>
              <p:nvSpPr>
                <p:cNvPr id="448740" name="Freeform 228"/>
                <p:cNvSpPr>
                  <a:spLocks/>
                </p:cNvSpPr>
                <p:nvPr/>
              </p:nvSpPr>
              <p:spPr bwMode="auto">
                <a:xfrm>
                  <a:off x="629" y="2936"/>
                  <a:ext cx="28" cy="54"/>
                </a:xfrm>
                <a:custGeom>
                  <a:avLst/>
                  <a:gdLst>
                    <a:gd name="T0" fmla="*/ 0 w 109"/>
                    <a:gd name="T1" fmla="*/ 217 h 217"/>
                    <a:gd name="T2" fmla="*/ 109 w 109"/>
                    <a:gd name="T3" fmla="*/ 217 h 217"/>
                    <a:gd name="T4" fmla="*/ 109 w 109"/>
                    <a:gd name="T5" fmla="*/ 0 h 217"/>
                    <a:gd name="T6" fmla="*/ 1 w 109"/>
                    <a:gd name="T7" fmla="*/ 0 h 217"/>
                    <a:gd name="T8" fmla="*/ 0 w 109"/>
                    <a:gd name="T9" fmla="*/ 217 h 217"/>
                  </a:gdLst>
                  <a:ahLst/>
                  <a:cxnLst>
                    <a:cxn ang="0">
                      <a:pos x="T0" y="T1"/>
                    </a:cxn>
                    <a:cxn ang="0">
                      <a:pos x="T2" y="T3"/>
                    </a:cxn>
                    <a:cxn ang="0">
                      <a:pos x="T4" y="T5"/>
                    </a:cxn>
                    <a:cxn ang="0">
                      <a:pos x="T6" y="T7"/>
                    </a:cxn>
                    <a:cxn ang="0">
                      <a:pos x="T8" y="T9"/>
                    </a:cxn>
                  </a:cxnLst>
                  <a:rect l="0" t="0" r="r" b="b"/>
                  <a:pathLst>
                    <a:path w="109" h="217">
                      <a:moveTo>
                        <a:pt x="0" y="217"/>
                      </a:moveTo>
                      <a:lnTo>
                        <a:pt x="109" y="217"/>
                      </a:lnTo>
                      <a:lnTo>
                        <a:pt x="109" y="0"/>
                      </a:lnTo>
                      <a:lnTo>
                        <a:pt x="1" y="0"/>
                      </a:lnTo>
                      <a:lnTo>
                        <a:pt x="0" y="217"/>
                      </a:lnTo>
                      <a:close/>
                    </a:path>
                  </a:pathLst>
                </a:custGeom>
                <a:solidFill>
                  <a:srgbClr val="20202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41" name="Freeform 229"/>
                <p:cNvSpPr>
                  <a:spLocks/>
                </p:cNvSpPr>
                <p:nvPr/>
              </p:nvSpPr>
              <p:spPr bwMode="auto">
                <a:xfrm>
                  <a:off x="634" y="2936"/>
                  <a:ext cx="5" cy="54"/>
                </a:xfrm>
                <a:custGeom>
                  <a:avLst/>
                  <a:gdLst>
                    <a:gd name="T0" fmla="*/ 0 w 21"/>
                    <a:gd name="T1" fmla="*/ 2 h 217"/>
                    <a:gd name="T2" fmla="*/ 0 w 21"/>
                    <a:gd name="T3" fmla="*/ 217 h 217"/>
                    <a:gd name="T4" fmla="*/ 21 w 21"/>
                    <a:gd name="T5" fmla="*/ 217 h 217"/>
                    <a:gd name="T6" fmla="*/ 21 w 21"/>
                    <a:gd name="T7" fmla="*/ 0 h 217"/>
                    <a:gd name="T8" fmla="*/ 0 w 21"/>
                    <a:gd name="T9" fmla="*/ 2 h 217"/>
                  </a:gdLst>
                  <a:ahLst/>
                  <a:cxnLst>
                    <a:cxn ang="0">
                      <a:pos x="T0" y="T1"/>
                    </a:cxn>
                    <a:cxn ang="0">
                      <a:pos x="T2" y="T3"/>
                    </a:cxn>
                    <a:cxn ang="0">
                      <a:pos x="T4" y="T5"/>
                    </a:cxn>
                    <a:cxn ang="0">
                      <a:pos x="T6" y="T7"/>
                    </a:cxn>
                    <a:cxn ang="0">
                      <a:pos x="T8" y="T9"/>
                    </a:cxn>
                  </a:cxnLst>
                  <a:rect l="0" t="0" r="r" b="b"/>
                  <a:pathLst>
                    <a:path w="21" h="217">
                      <a:moveTo>
                        <a:pt x="0" y="2"/>
                      </a:moveTo>
                      <a:lnTo>
                        <a:pt x="0" y="217"/>
                      </a:lnTo>
                      <a:lnTo>
                        <a:pt x="21" y="217"/>
                      </a:lnTo>
                      <a:lnTo>
                        <a:pt x="21" y="0"/>
                      </a:lnTo>
                      <a:lnTo>
                        <a:pt x="0" y="2"/>
                      </a:lnTo>
                      <a:close/>
                    </a:path>
                  </a:pathLst>
                </a:custGeom>
                <a:solidFill>
                  <a:srgbClr val="E0E0E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448742" name="Group 230"/>
            <p:cNvGrpSpPr>
              <a:grpSpLocks/>
            </p:cNvGrpSpPr>
            <p:nvPr/>
          </p:nvGrpSpPr>
          <p:grpSpPr bwMode="auto">
            <a:xfrm>
              <a:off x="387" y="2496"/>
              <a:ext cx="552" cy="536"/>
              <a:chOff x="387" y="2496"/>
              <a:chExt cx="552" cy="536"/>
            </a:xfrm>
          </p:grpSpPr>
          <p:sp>
            <p:nvSpPr>
              <p:cNvPr id="448743" name="Freeform 231"/>
              <p:cNvSpPr>
                <a:spLocks/>
              </p:cNvSpPr>
              <p:nvPr/>
            </p:nvSpPr>
            <p:spPr bwMode="auto">
              <a:xfrm>
                <a:off x="616" y="2774"/>
                <a:ext cx="42" cy="166"/>
              </a:xfrm>
              <a:custGeom>
                <a:avLst/>
                <a:gdLst>
                  <a:gd name="T0" fmla="*/ 80 w 169"/>
                  <a:gd name="T1" fmla="*/ 667 h 667"/>
                  <a:gd name="T2" fmla="*/ 137 w 169"/>
                  <a:gd name="T3" fmla="*/ 667 h 667"/>
                  <a:gd name="T4" fmla="*/ 140 w 169"/>
                  <a:gd name="T5" fmla="*/ 385 h 667"/>
                  <a:gd name="T6" fmla="*/ 141 w 169"/>
                  <a:gd name="T7" fmla="*/ 301 h 667"/>
                  <a:gd name="T8" fmla="*/ 146 w 169"/>
                  <a:gd name="T9" fmla="*/ 208 h 667"/>
                  <a:gd name="T10" fmla="*/ 147 w 169"/>
                  <a:gd name="T11" fmla="*/ 148 h 667"/>
                  <a:gd name="T12" fmla="*/ 153 w 169"/>
                  <a:gd name="T13" fmla="*/ 94 h 667"/>
                  <a:gd name="T14" fmla="*/ 169 w 169"/>
                  <a:gd name="T15" fmla="*/ 0 h 667"/>
                  <a:gd name="T16" fmla="*/ 0 w 169"/>
                  <a:gd name="T17" fmla="*/ 3 h 667"/>
                  <a:gd name="T18" fmla="*/ 11 w 169"/>
                  <a:gd name="T19" fmla="*/ 49 h 667"/>
                  <a:gd name="T20" fmla="*/ 25 w 169"/>
                  <a:gd name="T21" fmla="*/ 109 h 667"/>
                  <a:gd name="T22" fmla="*/ 39 w 169"/>
                  <a:gd name="T23" fmla="*/ 217 h 667"/>
                  <a:gd name="T24" fmla="*/ 43 w 169"/>
                  <a:gd name="T25" fmla="*/ 309 h 667"/>
                  <a:gd name="T26" fmla="*/ 54 w 169"/>
                  <a:gd name="T27" fmla="*/ 398 h 667"/>
                  <a:gd name="T28" fmla="*/ 63 w 169"/>
                  <a:gd name="T29" fmla="*/ 484 h 667"/>
                  <a:gd name="T30" fmla="*/ 80 w 169"/>
                  <a:gd name="T31" fmla="*/ 667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667">
                    <a:moveTo>
                      <a:pt x="80" y="667"/>
                    </a:moveTo>
                    <a:lnTo>
                      <a:pt x="137" y="667"/>
                    </a:lnTo>
                    <a:lnTo>
                      <a:pt x="140" y="385"/>
                    </a:lnTo>
                    <a:lnTo>
                      <a:pt x="141" y="301"/>
                    </a:lnTo>
                    <a:lnTo>
                      <a:pt x="146" y="208"/>
                    </a:lnTo>
                    <a:lnTo>
                      <a:pt x="147" y="148"/>
                    </a:lnTo>
                    <a:lnTo>
                      <a:pt x="153" y="94"/>
                    </a:lnTo>
                    <a:lnTo>
                      <a:pt x="169" y="0"/>
                    </a:lnTo>
                    <a:lnTo>
                      <a:pt x="0" y="3"/>
                    </a:lnTo>
                    <a:lnTo>
                      <a:pt x="11" y="49"/>
                    </a:lnTo>
                    <a:lnTo>
                      <a:pt x="25" y="109"/>
                    </a:lnTo>
                    <a:lnTo>
                      <a:pt x="39" y="217"/>
                    </a:lnTo>
                    <a:lnTo>
                      <a:pt x="43" y="309"/>
                    </a:lnTo>
                    <a:lnTo>
                      <a:pt x="54" y="398"/>
                    </a:lnTo>
                    <a:lnTo>
                      <a:pt x="63" y="484"/>
                    </a:lnTo>
                    <a:lnTo>
                      <a:pt x="80" y="667"/>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448744" name="Group 232"/>
              <p:cNvGrpSpPr>
                <a:grpSpLocks/>
              </p:cNvGrpSpPr>
              <p:nvPr/>
            </p:nvGrpSpPr>
            <p:grpSpPr bwMode="auto">
              <a:xfrm>
                <a:off x="387" y="2496"/>
                <a:ext cx="552" cy="536"/>
                <a:chOff x="387" y="2496"/>
                <a:chExt cx="552" cy="536"/>
              </a:xfrm>
            </p:grpSpPr>
            <p:grpSp>
              <p:nvGrpSpPr>
                <p:cNvPr id="448745" name="Group 233"/>
                <p:cNvGrpSpPr>
                  <a:grpSpLocks/>
                </p:cNvGrpSpPr>
                <p:nvPr/>
              </p:nvGrpSpPr>
              <p:grpSpPr bwMode="auto">
                <a:xfrm>
                  <a:off x="454" y="2496"/>
                  <a:ext cx="431" cy="412"/>
                  <a:chOff x="454" y="2496"/>
                  <a:chExt cx="431" cy="412"/>
                </a:xfrm>
              </p:grpSpPr>
              <p:sp>
                <p:nvSpPr>
                  <p:cNvPr id="448746" name="Freeform 234"/>
                  <p:cNvSpPr>
                    <a:spLocks/>
                  </p:cNvSpPr>
                  <p:nvPr/>
                </p:nvSpPr>
                <p:spPr bwMode="auto">
                  <a:xfrm>
                    <a:off x="454" y="2496"/>
                    <a:ext cx="211" cy="176"/>
                  </a:xfrm>
                  <a:custGeom>
                    <a:avLst/>
                    <a:gdLst>
                      <a:gd name="T0" fmla="*/ 823 w 845"/>
                      <a:gd name="T1" fmla="*/ 439 h 703"/>
                      <a:gd name="T2" fmla="*/ 838 w 845"/>
                      <a:gd name="T3" fmla="*/ 409 h 703"/>
                      <a:gd name="T4" fmla="*/ 807 w 845"/>
                      <a:gd name="T5" fmla="*/ 329 h 703"/>
                      <a:gd name="T6" fmla="*/ 769 w 845"/>
                      <a:gd name="T7" fmla="*/ 258 h 703"/>
                      <a:gd name="T8" fmla="*/ 734 w 845"/>
                      <a:gd name="T9" fmla="*/ 208 h 703"/>
                      <a:gd name="T10" fmla="*/ 707 w 845"/>
                      <a:gd name="T11" fmla="*/ 172 h 703"/>
                      <a:gd name="T12" fmla="*/ 671 w 845"/>
                      <a:gd name="T13" fmla="*/ 131 h 703"/>
                      <a:gd name="T14" fmla="*/ 632 w 845"/>
                      <a:gd name="T15" fmla="*/ 96 h 703"/>
                      <a:gd name="T16" fmla="*/ 603 w 845"/>
                      <a:gd name="T17" fmla="*/ 75 h 703"/>
                      <a:gd name="T18" fmla="*/ 563 w 845"/>
                      <a:gd name="T19" fmla="*/ 49 h 703"/>
                      <a:gd name="T20" fmla="*/ 510 w 845"/>
                      <a:gd name="T21" fmla="*/ 25 h 703"/>
                      <a:gd name="T22" fmla="*/ 460 w 845"/>
                      <a:gd name="T23" fmla="*/ 7 h 703"/>
                      <a:gd name="T24" fmla="*/ 409 w 845"/>
                      <a:gd name="T25" fmla="*/ 1 h 703"/>
                      <a:gd name="T26" fmla="*/ 356 w 845"/>
                      <a:gd name="T27" fmla="*/ 0 h 703"/>
                      <a:gd name="T28" fmla="*/ 298 w 845"/>
                      <a:gd name="T29" fmla="*/ 4 h 703"/>
                      <a:gd name="T30" fmla="*/ 244 w 845"/>
                      <a:gd name="T31" fmla="*/ 19 h 703"/>
                      <a:gd name="T32" fmla="*/ 201 w 845"/>
                      <a:gd name="T33" fmla="*/ 47 h 703"/>
                      <a:gd name="T34" fmla="*/ 181 w 845"/>
                      <a:gd name="T35" fmla="*/ 83 h 703"/>
                      <a:gd name="T36" fmla="*/ 181 w 845"/>
                      <a:gd name="T37" fmla="*/ 112 h 703"/>
                      <a:gd name="T38" fmla="*/ 190 w 845"/>
                      <a:gd name="T39" fmla="*/ 135 h 703"/>
                      <a:gd name="T40" fmla="*/ 216 w 845"/>
                      <a:gd name="T41" fmla="*/ 149 h 703"/>
                      <a:gd name="T42" fmla="*/ 250 w 845"/>
                      <a:gd name="T43" fmla="*/ 158 h 703"/>
                      <a:gd name="T44" fmla="*/ 291 w 845"/>
                      <a:gd name="T45" fmla="*/ 162 h 703"/>
                      <a:gd name="T46" fmla="*/ 340 w 845"/>
                      <a:gd name="T47" fmla="*/ 158 h 703"/>
                      <a:gd name="T48" fmla="*/ 370 w 845"/>
                      <a:gd name="T49" fmla="*/ 166 h 703"/>
                      <a:gd name="T50" fmla="*/ 392 w 845"/>
                      <a:gd name="T51" fmla="*/ 180 h 703"/>
                      <a:gd name="T52" fmla="*/ 407 w 845"/>
                      <a:gd name="T53" fmla="*/ 196 h 703"/>
                      <a:gd name="T54" fmla="*/ 417 w 845"/>
                      <a:gd name="T55" fmla="*/ 224 h 703"/>
                      <a:gd name="T56" fmla="*/ 402 w 845"/>
                      <a:gd name="T57" fmla="*/ 241 h 703"/>
                      <a:gd name="T58" fmla="*/ 373 w 845"/>
                      <a:gd name="T59" fmla="*/ 237 h 703"/>
                      <a:gd name="T60" fmla="*/ 346 w 845"/>
                      <a:gd name="T61" fmla="*/ 219 h 703"/>
                      <a:gd name="T62" fmla="*/ 310 w 845"/>
                      <a:gd name="T63" fmla="*/ 199 h 703"/>
                      <a:gd name="T64" fmla="*/ 276 w 845"/>
                      <a:gd name="T65" fmla="*/ 193 h 703"/>
                      <a:gd name="T66" fmla="*/ 235 w 845"/>
                      <a:gd name="T67" fmla="*/ 191 h 703"/>
                      <a:gd name="T68" fmla="*/ 193 w 845"/>
                      <a:gd name="T69" fmla="*/ 197 h 703"/>
                      <a:gd name="T70" fmla="*/ 155 w 845"/>
                      <a:gd name="T71" fmla="*/ 212 h 703"/>
                      <a:gd name="T72" fmla="*/ 121 w 845"/>
                      <a:gd name="T73" fmla="*/ 231 h 703"/>
                      <a:gd name="T74" fmla="*/ 75 w 845"/>
                      <a:gd name="T75" fmla="*/ 267 h 703"/>
                      <a:gd name="T76" fmla="*/ 41 w 845"/>
                      <a:gd name="T77" fmla="*/ 310 h 703"/>
                      <a:gd name="T78" fmla="*/ 15 w 845"/>
                      <a:gd name="T79" fmla="*/ 369 h 703"/>
                      <a:gd name="T80" fmla="*/ 3 w 845"/>
                      <a:gd name="T81" fmla="*/ 429 h 703"/>
                      <a:gd name="T82" fmla="*/ 0 w 845"/>
                      <a:gd name="T83" fmla="*/ 490 h 703"/>
                      <a:gd name="T84" fmla="*/ 9 w 845"/>
                      <a:gd name="T85" fmla="*/ 549 h 703"/>
                      <a:gd name="T86" fmla="*/ 29 w 845"/>
                      <a:gd name="T87" fmla="*/ 601 h 703"/>
                      <a:gd name="T88" fmla="*/ 53 w 845"/>
                      <a:gd name="T89" fmla="*/ 636 h 703"/>
                      <a:gd name="T90" fmla="*/ 89 w 845"/>
                      <a:gd name="T91" fmla="*/ 664 h 703"/>
                      <a:gd name="T92" fmla="*/ 128 w 845"/>
                      <a:gd name="T93" fmla="*/ 685 h 703"/>
                      <a:gd name="T94" fmla="*/ 166 w 845"/>
                      <a:gd name="T95" fmla="*/ 697 h 703"/>
                      <a:gd name="T96" fmla="*/ 209 w 845"/>
                      <a:gd name="T97" fmla="*/ 703 h 703"/>
                      <a:gd name="T98" fmla="*/ 243 w 845"/>
                      <a:gd name="T99" fmla="*/ 700 h 703"/>
                      <a:gd name="T100" fmla="*/ 295 w 845"/>
                      <a:gd name="T101" fmla="*/ 692 h 703"/>
                      <a:gd name="T102" fmla="*/ 328 w 845"/>
                      <a:gd name="T103" fmla="*/ 679 h 703"/>
                      <a:gd name="T104" fmla="*/ 372 w 845"/>
                      <a:gd name="T105" fmla="*/ 655 h 703"/>
                      <a:gd name="T106" fmla="*/ 407 w 845"/>
                      <a:gd name="T107" fmla="*/ 627 h 703"/>
                      <a:gd name="T108" fmla="*/ 456 w 845"/>
                      <a:gd name="T109" fmla="*/ 581 h 703"/>
                      <a:gd name="T110" fmla="*/ 500 w 845"/>
                      <a:gd name="T111" fmla="*/ 541 h 703"/>
                      <a:gd name="T112" fmla="*/ 536 w 845"/>
                      <a:gd name="T113" fmla="*/ 509 h 703"/>
                      <a:gd name="T114" fmla="*/ 568 w 845"/>
                      <a:gd name="T115" fmla="*/ 488 h 703"/>
                      <a:gd name="T116" fmla="*/ 616 w 845"/>
                      <a:gd name="T117" fmla="*/ 470 h 703"/>
                      <a:gd name="T118" fmla="*/ 662 w 845"/>
                      <a:gd name="T119" fmla="*/ 456 h 703"/>
                      <a:gd name="T120" fmla="*/ 716 w 845"/>
                      <a:gd name="T121" fmla="*/ 446 h 703"/>
                      <a:gd name="T122" fmla="*/ 762 w 845"/>
                      <a:gd name="T123" fmla="*/ 439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5" h="703">
                        <a:moveTo>
                          <a:pt x="791" y="439"/>
                        </a:moveTo>
                        <a:lnTo>
                          <a:pt x="823" y="439"/>
                        </a:lnTo>
                        <a:lnTo>
                          <a:pt x="845" y="443"/>
                        </a:lnTo>
                        <a:lnTo>
                          <a:pt x="838" y="409"/>
                        </a:lnTo>
                        <a:lnTo>
                          <a:pt x="826" y="372"/>
                        </a:lnTo>
                        <a:lnTo>
                          <a:pt x="807" y="329"/>
                        </a:lnTo>
                        <a:lnTo>
                          <a:pt x="789" y="293"/>
                        </a:lnTo>
                        <a:lnTo>
                          <a:pt x="769" y="258"/>
                        </a:lnTo>
                        <a:lnTo>
                          <a:pt x="751" y="233"/>
                        </a:lnTo>
                        <a:lnTo>
                          <a:pt x="734" y="208"/>
                        </a:lnTo>
                        <a:lnTo>
                          <a:pt x="720" y="187"/>
                        </a:lnTo>
                        <a:lnTo>
                          <a:pt x="707" y="172"/>
                        </a:lnTo>
                        <a:lnTo>
                          <a:pt x="694" y="156"/>
                        </a:lnTo>
                        <a:lnTo>
                          <a:pt x="671" y="131"/>
                        </a:lnTo>
                        <a:lnTo>
                          <a:pt x="654" y="114"/>
                        </a:lnTo>
                        <a:lnTo>
                          <a:pt x="632" y="96"/>
                        </a:lnTo>
                        <a:lnTo>
                          <a:pt x="618" y="84"/>
                        </a:lnTo>
                        <a:lnTo>
                          <a:pt x="603" y="75"/>
                        </a:lnTo>
                        <a:lnTo>
                          <a:pt x="580" y="60"/>
                        </a:lnTo>
                        <a:lnTo>
                          <a:pt x="563" y="49"/>
                        </a:lnTo>
                        <a:lnTo>
                          <a:pt x="537" y="35"/>
                        </a:lnTo>
                        <a:lnTo>
                          <a:pt x="510" y="25"/>
                        </a:lnTo>
                        <a:lnTo>
                          <a:pt x="486" y="14"/>
                        </a:lnTo>
                        <a:lnTo>
                          <a:pt x="460" y="7"/>
                        </a:lnTo>
                        <a:lnTo>
                          <a:pt x="438" y="4"/>
                        </a:lnTo>
                        <a:lnTo>
                          <a:pt x="409" y="1"/>
                        </a:lnTo>
                        <a:lnTo>
                          <a:pt x="383" y="1"/>
                        </a:lnTo>
                        <a:lnTo>
                          <a:pt x="356" y="0"/>
                        </a:lnTo>
                        <a:lnTo>
                          <a:pt x="333" y="1"/>
                        </a:lnTo>
                        <a:lnTo>
                          <a:pt x="298" y="4"/>
                        </a:lnTo>
                        <a:lnTo>
                          <a:pt x="268" y="11"/>
                        </a:lnTo>
                        <a:lnTo>
                          <a:pt x="244" y="19"/>
                        </a:lnTo>
                        <a:lnTo>
                          <a:pt x="221" y="32"/>
                        </a:lnTo>
                        <a:lnTo>
                          <a:pt x="201" y="47"/>
                        </a:lnTo>
                        <a:lnTo>
                          <a:pt x="188" y="64"/>
                        </a:lnTo>
                        <a:lnTo>
                          <a:pt x="181" y="83"/>
                        </a:lnTo>
                        <a:lnTo>
                          <a:pt x="180" y="98"/>
                        </a:lnTo>
                        <a:lnTo>
                          <a:pt x="181" y="112"/>
                        </a:lnTo>
                        <a:lnTo>
                          <a:pt x="185" y="125"/>
                        </a:lnTo>
                        <a:lnTo>
                          <a:pt x="190" y="135"/>
                        </a:lnTo>
                        <a:lnTo>
                          <a:pt x="203" y="144"/>
                        </a:lnTo>
                        <a:lnTo>
                          <a:pt x="216" y="149"/>
                        </a:lnTo>
                        <a:lnTo>
                          <a:pt x="233" y="153"/>
                        </a:lnTo>
                        <a:lnTo>
                          <a:pt x="250" y="158"/>
                        </a:lnTo>
                        <a:lnTo>
                          <a:pt x="267" y="159"/>
                        </a:lnTo>
                        <a:lnTo>
                          <a:pt x="291" y="162"/>
                        </a:lnTo>
                        <a:lnTo>
                          <a:pt x="318" y="159"/>
                        </a:lnTo>
                        <a:lnTo>
                          <a:pt x="340" y="158"/>
                        </a:lnTo>
                        <a:lnTo>
                          <a:pt x="356" y="162"/>
                        </a:lnTo>
                        <a:lnTo>
                          <a:pt x="370" y="166"/>
                        </a:lnTo>
                        <a:lnTo>
                          <a:pt x="381" y="173"/>
                        </a:lnTo>
                        <a:lnTo>
                          <a:pt x="392" y="180"/>
                        </a:lnTo>
                        <a:lnTo>
                          <a:pt x="397" y="184"/>
                        </a:lnTo>
                        <a:lnTo>
                          <a:pt x="407" y="196"/>
                        </a:lnTo>
                        <a:lnTo>
                          <a:pt x="413" y="208"/>
                        </a:lnTo>
                        <a:lnTo>
                          <a:pt x="417" y="224"/>
                        </a:lnTo>
                        <a:lnTo>
                          <a:pt x="413" y="237"/>
                        </a:lnTo>
                        <a:lnTo>
                          <a:pt x="402" y="241"/>
                        </a:lnTo>
                        <a:lnTo>
                          <a:pt x="388" y="241"/>
                        </a:lnTo>
                        <a:lnTo>
                          <a:pt x="373" y="237"/>
                        </a:lnTo>
                        <a:lnTo>
                          <a:pt x="357" y="227"/>
                        </a:lnTo>
                        <a:lnTo>
                          <a:pt x="346" y="219"/>
                        </a:lnTo>
                        <a:lnTo>
                          <a:pt x="328" y="206"/>
                        </a:lnTo>
                        <a:lnTo>
                          <a:pt x="310" y="199"/>
                        </a:lnTo>
                        <a:lnTo>
                          <a:pt x="291" y="194"/>
                        </a:lnTo>
                        <a:lnTo>
                          <a:pt x="276" y="193"/>
                        </a:lnTo>
                        <a:lnTo>
                          <a:pt x="256" y="191"/>
                        </a:lnTo>
                        <a:lnTo>
                          <a:pt x="235" y="191"/>
                        </a:lnTo>
                        <a:lnTo>
                          <a:pt x="212" y="192"/>
                        </a:lnTo>
                        <a:lnTo>
                          <a:pt x="193" y="197"/>
                        </a:lnTo>
                        <a:lnTo>
                          <a:pt x="173" y="203"/>
                        </a:lnTo>
                        <a:lnTo>
                          <a:pt x="155" y="212"/>
                        </a:lnTo>
                        <a:lnTo>
                          <a:pt x="138" y="223"/>
                        </a:lnTo>
                        <a:lnTo>
                          <a:pt x="121" y="231"/>
                        </a:lnTo>
                        <a:lnTo>
                          <a:pt x="98" y="246"/>
                        </a:lnTo>
                        <a:lnTo>
                          <a:pt x="75" y="267"/>
                        </a:lnTo>
                        <a:lnTo>
                          <a:pt x="55" y="288"/>
                        </a:lnTo>
                        <a:lnTo>
                          <a:pt x="41" y="310"/>
                        </a:lnTo>
                        <a:lnTo>
                          <a:pt x="28" y="335"/>
                        </a:lnTo>
                        <a:lnTo>
                          <a:pt x="15" y="369"/>
                        </a:lnTo>
                        <a:lnTo>
                          <a:pt x="9" y="397"/>
                        </a:lnTo>
                        <a:lnTo>
                          <a:pt x="3" y="429"/>
                        </a:lnTo>
                        <a:lnTo>
                          <a:pt x="0" y="461"/>
                        </a:lnTo>
                        <a:lnTo>
                          <a:pt x="0" y="490"/>
                        </a:lnTo>
                        <a:lnTo>
                          <a:pt x="3" y="520"/>
                        </a:lnTo>
                        <a:lnTo>
                          <a:pt x="9" y="549"/>
                        </a:lnTo>
                        <a:lnTo>
                          <a:pt x="18" y="580"/>
                        </a:lnTo>
                        <a:lnTo>
                          <a:pt x="29" y="601"/>
                        </a:lnTo>
                        <a:lnTo>
                          <a:pt x="42" y="622"/>
                        </a:lnTo>
                        <a:lnTo>
                          <a:pt x="53" y="636"/>
                        </a:lnTo>
                        <a:lnTo>
                          <a:pt x="72" y="651"/>
                        </a:lnTo>
                        <a:lnTo>
                          <a:pt x="89" y="664"/>
                        </a:lnTo>
                        <a:lnTo>
                          <a:pt x="107" y="675"/>
                        </a:lnTo>
                        <a:lnTo>
                          <a:pt x="128" y="685"/>
                        </a:lnTo>
                        <a:lnTo>
                          <a:pt x="144" y="690"/>
                        </a:lnTo>
                        <a:lnTo>
                          <a:pt x="166" y="697"/>
                        </a:lnTo>
                        <a:lnTo>
                          <a:pt x="189" y="703"/>
                        </a:lnTo>
                        <a:lnTo>
                          <a:pt x="209" y="703"/>
                        </a:lnTo>
                        <a:lnTo>
                          <a:pt x="229" y="703"/>
                        </a:lnTo>
                        <a:lnTo>
                          <a:pt x="243" y="700"/>
                        </a:lnTo>
                        <a:lnTo>
                          <a:pt x="264" y="699"/>
                        </a:lnTo>
                        <a:lnTo>
                          <a:pt x="295" y="692"/>
                        </a:lnTo>
                        <a:lnTo>
                          <a:pt x="312" y="689"/>
                        </a:lnTo>
                        <a:lnTo>
                          <a:pt x="328" y="679"/>
                        </a:lnTo>
                        <a:lnTo>
                          <a:pt x="350" y="669"/>
                        </a:lnTo>
                        <a:lnTo>
                          <a:pt x="372" y="655"/>
                        </a:lnTo>
                        <a:lnTo>
                          <a:pt x="387" y="644"/>
                        </a:lnTo>
                        <a:lnTo>
                          <a:pt x="407" y="627"/>
                        </a:lnTo>
                        <a:lnTo>
                          <a:pt x="431" y="608"/>
                        </a:lnTo>
                        <a:lnTo>
                          <a:pt x="456" y="581"/>
                        </a:lnTo>
                        <a:lnTo>
                          <a:pt x="480" y="560"/>
                        </a:lnTo>
                        <a:lnTo>
                          <a:pt x="500" y="541"/>
                        </a:lnTo>
                        <a:lnTo>
                          <a:pt x="520" y="522"/>
                        </a:lnTo>
                        <a:lnTo>
                          <a:pt x="536" y="509"/>
                        </a:lnTo>
                        <a:lnTo>
                          <a:pt x="550" y="498"/>
                        </a:lnTo>
                        <a:lnTo>
                          <a:pt x="568" y="488"/>
                        </a:lnTo>
                        <a:lnTo>
                          <a:pt x="590" y="478"/>
                        </a:lnTo>
                        <a:lnTo>
                          <a:pt x="616" y="470"/>
                        </a:lnTo>
                        <a:lnTo>
                          <a:pt x="637" y="463"/>
                        </a:lnTo>
                        <a:lnTo>
                          <a:pt x="662" y="456"/>
                        </a:lnTo>
                        <a:lnTo>
                          <a:pt x="694" y="449"/>
                        </a:lnTo>
                        <a:lnTo>
                          <a:pt x="716" y="446"/>
                        </a:lnTo>
                        <a:lnTo>
                          <a:pt x="737" y="443"/>
                        </a:lnTo>
                        <a:lnTo>
                          <a:pt x="762" y="439"/>
                        </a:lnTo>
                        <a:lnTo>
                          <a:pt x="791" y="439"/>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47" name="Freeform 235"/>
                  <p:cNvSpPr>
                    <a:spLocks/>
                  </p:cNvSpPr>
                  <p:nvPr/>
                </p:nvSpPr>
                <p:spPr bwMode="auto">
                  <a:xfrm>
                    <a:off x="640" y="2552"/>
                    <a:ext cx="245" cy="159"/>
                  </a:xfrm>
                  <a:custGeom>
                    <a:avLst/>
                    <a:gdLst>
                      <a:gd name="T0" fmla="*/ 128 w 981"/>
                      <a:gd name="T1" fmla="*/ 233 h 633"/>
                      <a:gd name="T2" fmla="*/ 82 w 981"/>
                      <a:gd name="T3" fmla="*/ 227 h 633"/>
                      <a:gd name="T4" fmla="*/ 0 w 981"/>
                      <a:gd name="T5" fmla="*/ 227 h 633"/>
                      <a:gd name="T6" fmla="*/ 61 w 981"/>
                      <a:gd name="T7" fmla="*/ 186 h 633"/>
                      <a:gd name="T8" fmla="*/ 126 w 981"/>
                      <a:gd name="T9" fmla="*/ 143 h 633"/>
                      <a:gd name="T10" fmla="*/ 204 w 981"/>
                      <a:gd name="T11" fmla="*/ 101 h 633"/>
                      <a:gd name="T12" fmla="*/ 279 w 981"/>
                      <a:gd name="T13" fmla="*/ 69 h 633"/>
                      <a:gd name="T14" fmla="*/ 367 w 981"/>
                      <a:gd name="T15" fmla="*/ 39 h 633"/>
                      <a:gd name="T16" fmla="*/ 460 w 981"/>
                      <a:gd name="T17" fmla="*/ 17 h 633"/>
                      <a:gd name="T18" fmla="*/ 557 w 981"/>
                      <a:gd name="T19" fmla="*/ 0 h 633"/>
                      <a:gd name="T20" fmla="*/ 639 w 981"/>
                      <a:gd name="T21" fmla="*/ 3 h 633"/>
                      <a:gd name="T22" fmla="*/ 720 w 981"/>
                      <a:gd name="T23" fmla="*/ 24 h 633"/>
                      <a:gd name="T24" fmla="*/ 803 w 981"/>
                      <a:gd name="T25" fmla="*/ 65 h 633"/>
                      <a:gd name="T26" fmla="*/ 887 w 981"/>
                      <a:gd name="T27" fmla="*/ 150 h 633"/>
                      <a:gd name="T28" fmla="*/ 937 w 981"/>
                      <a:gd name="T29" fmla="*/ 242 h 633"/>
                      <a:gd name="T30" fmla="*/ 976 w 981"/>
                      <a:gd name="T31" fmla="*/ 344 h 633"/>
                      <a:gd name="T32" fmla="*/ 981 w 981"/>
                      <a:gd name="T33" fmla="*/ 440 h 633"/>
                      <a:gd name="T34" fmla="*/ 959 w 981"/>
                      <a:gd name="T35" fmla="*/ 522 h 633"/>
                      <a:gd name="T36" fmla="*/ 927 w 981"/>
                      <a:gd name="T37" fmla="*/ 569 h 633"/>
                      <a:gd name="T38" fmla="*/ 868 w 981"/>
                      <a:gd name="T39" fmla="*/ 607 h 633"/>
                      <a:gd name="T40" fmla="*/ 803 w 981"/>
                      <a:gd name="T41" fmla="*/ 625 h 633"/>
                      <a:gd name="T42" fmla="*/ 728 w 981"/>
                      <a:gd name="T43" fmla="*/ 633 h 633"/>
                      <a:gd name="T44" fmla="*/ 663 w 981"/>
                      <a:gd name="T45" fmla="*/ 626 h 633"/>
                      <a:gd name="T46" fmla="*/ 581 w 981"/>
                      <a:gd name="T47" fmla="*/ 612 h 633"/>
                      <a:gd name="T48" fmla="*/ 513 w 981"/>
                      <a:gd name="T49" fmla="*/ 574 h 633"/>
                      <a:gd name="T50" fmla="*/ 463 w 981"/>
                      <a:gd name="T51" fmla="*/ 525 h 633"/>
                      <a:gd name="T52" fmla="*/ 413 w 981"/>
                      <a:gd name="T53" fmla="*/ 457 h 633"/>
                      <a:gd name="T54" fmla="*/ 371 w 981"/>
                      <a:gd name="T55" fmla="*/ 379 h 633"/>
                      <a:gd name="T56" fmla="*/ 332 w 981"/>
                      <a:gd name="T57" fmla="*/ 316 h 633"/>
                      <a:gd name="T58" fmla="*/ 270 w 981"/>
                      <a:gd name="T59" fmla="*/ 272 h 633"/>
                      <a:gd name="T60" fmla="*/ 195 w 981"/>
                      <a:gd name="T61" fmla="*/ 245 h 633"/>
                      <a:gd name="T62" fmla="*/ 147 w 981"/>
                      <a:gd name="T63" fmla="*/ 239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1" h="633">
                        <a:moveTo>
                          <a:pt x="147" y="239"/>
                        </a:moveTo>
                        <a:lnTo>
                          <a:pt x="128" y="233"/>
                        </a:lnTo>
                        <a:lnTo>
                          <a:pt x="114" y="233"/>
                        </a:lnTo>
                        <a:lnTo>
                          <a:pt x="82" y="227"/>
                        </a:lnTo>
                        <a:lnTo>
                          <a:pt x="51" y="224"/>
                        </a:lnTo>
                        <a:lnTo>
                          <a:pt x="0" y="227"/>
                        </a:lnTo>
                        <a:lnTo>
                          <a:pt x="26" y="207"/>
                        </a:lnTo>
                        <a:lnTo>
                          <a:pt x="61" y="186"/>
                        </a:lnTo>
                        <a:lnTo>
                          <a:pt x="99" y="164"/>
                        </a:lnTo>
                        <a:lnTo>
                          <a:pt x="126" y="143"/>
                        </a:lnTo>
                        <a:lnTo>
                          <a:pt x="167" y="118"/>
                        </a:lnTo>
                        <a:lnTo>
                          <a:pt x="204" y="101"/>
                        </a:lnTo>
                        <a:lnTo>
                          <a:pt x="237" y="88"/>
                        </a:lnTo>
                        <a:lnTo>
                          <a:pt x="279" y="69"/>
                        </a:lnTo>
                        <a:lnTo>
                          <a:pt x="318" y="55"/>
                        </a:lnTo>
                        <a:lnTo>
                          <a:pt x="367" y="39"/>
                        </a:lnTo>
                        <a:lnTo>
                          <a:pt x="407" y="28"/>
                        </a:lnTo>
                        <a:lnTo>
                          <a:pt x="460" y="17"/>
                        </a:lnTo>
                        <a:lnTo>
                          <a:pt x="506" y="7"/>
                        </a:lnTo>
                        <a:lnTo>
                          <a:pt x="557" y="0"/>
                        </a:lnTo>
                        <a:lnTo>
                          <a:pt x="604" y="0"/>
                        </a:lnTo>
                        <a:lnTo>
                          <a:pt x="639" y="3"/>
                        </a:lnTo>
                        <a:lnTo>
                          <a:pt x="676" y="10"/>
                        </a:lnTo>
                        <a:lnTo>
                          <a:pt x="720" y="24"/>
                        </a:lnTo>
                        <a:lnTo>
                          <a:pt x="759" y="42"/>
                        </a:lnTo>
                        <a:lnTo>
                          <a:pt x="803" y="65"/>
                        </a:lnTo>
                        <a:lnTo>
                          <a:pt x="844" y="105"/>
                        </a:lnTo>
                        <a:lnTo>
                          <a:pt x="887" y="150"/>
                        </a:lnTo>
                        <a:lnTo>
                          <a:pt x="916" y="200"/>
                        </a:lnTo>
                        <a:lnTo>
                          <a:pt x="937" y="242"/>
                        </a:lnTo>
                        <a:lnTo>
                          <a:pt x="959" y="293"/>
                        </a:lnTo>
                        <a:lnTo>
                          <a:pt x="976" y="344"/>
                        </a:lnTo>
                        <a:lnTo>
                          <a:pt x="981" y="395"/>
                        </a:lnTo>
                        <a:lnTo>
                          <a:pt x="981" y="440"/>
                        </a:lnTo>
                        <a:lnTo>
                          <a:pt x="973" y="486"/>
                        </a:lnTo>
                        <a:lnTo>
                          <a:pt x="959" y="522"/>
                        </a:lnTo>
                        <a:lnTo>
                          <a:pt x="946" y="547"/>
                        </a:lnTo>
                        <a:lnTo>
                          <a:pt x="927" y="569"/>
                        </a:lnTo>
                        <a:lnTo>
                          <a:pt x="902" y="589"/>
                        </a:lnTo>
                        <a:lnTo>
                          <a:pt x="868" y="607"/>
                        </a:lnTo>
                        <a:lnTo>
                          <a:pt x="827" y="618"/>
                        </a:lnTo>
                        <a:lnTo>
                          <a:pt x="803" y="625"/>
                        </a:lnTo>
                        <a:lnTo>
                          <a:pt x="765" y="631"/>
                        </a:lnTo>
                        <a:lnTo>
                          <a:pt x="728" y="633"/>
                        </a:lnTo>
                        <a:lnTo>
                          <a:pt x="695" y="630"/>
                        </a:lnTo>
                        <a:lnTo>
                          <a:pt x="663" y="626"/>
                        </a:lnTo>
                        <a:lnTo>
                          <a:pt x="622" y="619"/>
                        </a:lnTo>
                        <a:lnTo>
                          <a:pt x="581" y="612"/>
                        </a:lnTo>
                        <a:lnTo>
                          <a:pt x="551" y="598"/>
                        </a:lnTo>
                        <a:lnTo>
                          <a:pt x="513" y="574"/>
                        </a:lnTo>
                        <a:lnTo>
                          <a:pt x="491" y="556"/>
                        </a:lnTo>
                        <a:lnTo>
                          <a:pt x="463" y="525"/>
                        </a:lnTo>
                        <a:lnTo>
                          <a:pt x="435" y="489"/>
                        </a:lnTo>
                        <a:lnTo>
                          <a:pt x="413" y="457"/>
                        </a:lnTo>
                        <a:lnTo>
                          <a:pt x="389" y="418"/>
                        </a:lnTo>
                        <a:lnTo>
                          <a:pt x="371" y="379"/>
                        </a:lnTo>
                        <a:lnTo>
                          <a:pt x="352" y="348"/>
                        </a:lnTo>
                        <a:lnTo>
                          <a:pt x="332" y="316"/>
                        </a:lnTo>
                        <a:lnTo>
                          <a:pt x="304" y="292"/>
                        </a:lnTo>
                        <a:lnTo>
                          <a:pt x="270" y="272"/>
                        </a:lnTo>
                        <a:lnTo>
                          <a:pt x="237" y="256"/>
                        </a:lnTo>
                        <a:lnTo>
                          <a:pt x="195" y="245"/>
                        </a:lnTo>
                        <a:lnTo>
                          <a:pt x="168" y="242"/>
                        </a:lnTo>
                        <a:lnTo>
                          <a:pt x="147" y="239"/>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48" name="Freeform 236"/>
                  <p:cNvSpPr>
                    <a:spLocks/>
                  </p:cNvSpPr>
                  <p:nvPr/>
                </p:nvSpPr>
                <p:spPr bwMode="auto">
                  <a:xfrm>
                    <a:off x="542" y="2604"/>
                    <a:ext cx="269" cy="304"/>
                  </a:xfrm>
                  <a:custGeom>
                    <a:avLst/>
                    <a:gdLst>
                      <a:gd name="T0" fmla="*/ 297 w 1074"/>
                      <a:gd name="T1" fmla="*/ 62 h 1217"/>
                      <a:gd name="T2" fmla="*/ 244 w 1074"/>
                      <a:gd name="T3" fmla="*/ 124 h 1217"/>
                      <a:gd name="T4" fmla="*/ 206 w 1074"/>
                      <a:gd name="T5" fmla="*/ 217 h 1217"/>
                      <a:gd name="T6" fmla="*/ 179 w 1074"/>
                      <a:gd name="T7" fmla="*/ 330 h 1217"/>
                      <a:gd name="T8" fmla="*/ 174 w 1074"/>
                      <a:gd name="T9" fmla="*/ 423 h 1217"/>
                      <a:gd name="T10" fmla="*/ 158 w 1074"/>
                      <a:gd name="T11" fmla="*/ 484 h 1217"/>
                      <a:gd name="T12" fmla="*/ 127 w 1074"/>
                      <a:gd name="T13" fmla="*/ 548 h 1217"/>
                      <a:gd name="T14" fmla="*/ 71 w 1074"/>
                      <a:gd name="T15" fmla="*/ 633 h 1217"/>
                      <a:gd name="T16" fmla="*/ 27 w 1074"/>
                      <a:gd name="T17" fmla="*/ 699 h 1217"/>
                      <a:gd name="T18" fmla="*/ 5 w 1074"/>
                      <a:gd name="T19" fmla="*/ 771 h 1217"/>
                      <a:gd name="T20" fmla="*/ 3 w 1074"/>
                      <a:gd name="T21" fmla="*/ 855 h 1217"/>
                      <a:gd name="T22" fmla="*/ 21 w 1074"/>
                      <a:gd name="T23" fmla="*/ 936 h 1217"/>
                      <a:gd name="T24" fmla="*/ 51 w 1074"/>
                      <a:gd name="T25" fmla="*/ 975 h 1217"/>
                      <a:gd name="T26" fmla="*/ 109 w 1074"/>
                      <a:gd name="T27" fmla="*/ 995 h 1217"/>
                      <a:gd name="T28" fmla="*/ 160 w 1074"/>
                      <a:gd name="T29" fmla="*/ 985 h 1217"/>
                      <a:gd name="T30" fmla="*/ 202 w 1074"/>
                      <a:gd name="T31" fmla="*/ 949 h 1217"/>
                      <a:gd name="T32" fmla="*/ 220 w 1074"/>
                      <a:gd name="T33" fmla="*/ 895 h 1217"/>
                      <a:gd name="T34" fmla="*/ 231 w 1074"/>
                      <a:gd name="T35" fmla="*/ 833 h 1217"/>
                      <a:gd name="T36" fmla="*/ 252 w 1074"/>
                      <a:gd name="T37" fmla="*/ 787 h 1217"/>
                      <a:gd name="T38" fmla="*/ 300 w 1074"/>
                      <a:gd name="T39" fmla="*/ 746 h 1217"/>
                      <a:gd name="T40" fmla="*/ 355 w 1074"/>
                      <a:gd name="T41" fmla="*/ 743 h 1217"/>
                      <a:gd name="T42" fmla="*/ 400 w 1074"/>
                      <a:gd name="T43" fmla="*/ 786 h 1217"/>
                      <a:gd name="T44" fmla="*/ 432 w 1074"/>
                      <a:gd name="T45" fmla="*/ 860 h 1217"/>
                      <a:gd name="T46" fmla="*/ 445 w 1074"/>
                      <a:gd name="T47" fmla="*/ 916 h 1217"/>
                      <a:gd name="T48" fmla="*/ 450 w 1074"/>
                      <a:gd name="T49" fmla="*/ 997 h 1217"/>
                      <a:gd name="T50" fmla="*/ 468 w 1074"/>
                      <a:gd name="T51" fmla="*/ 1062 h 1217"/>
                      <a:gd name="T52" fmla="*/ 500 w 1074"/>
                      <a:gd name="T53" fmla="*/ 1127 h 1217"/>
                      <a:gd name="T54" fmla="*/ 541 w 1074"/>
                      <a:gd name="T55" fmla="*/ 1173 h 1217"/>
                      <a:gd name="T56" fmla="*/ 591 w 1074"/>
                      <a:gd name="T57" fmla="*/ 1205 h 1217"/>
                      <a:gd name="T58" fmla="*/ 625 w 1074"/>
                      <a:gd name="T59" fmla="*/ 1216 h 1217"/>
                      <a:gd name="T60" fmla="*/ 657 w 1074"/>
                      <a:gd name="T61" fmla="*/ 1216 h 1217"/>
                      <a:gd name="T62" fmla="*/ 689 w 1074"/>
                      <a:gd name="T63" fmla="*/ 1203 h 1217"/>
                      <a:gd name="T64" fmla="*/ 721 w 1074"/>
                      <a:gd name="T65" fmla="*/ 1168 h 1217"/>
                      <a:gd name="T66" fmla="*/ 735 w 1074"/>
                      <a:gd name="T67" fmla="*/ 1132 h 1217"/>
                      <a:gd name="T68" fmla="*/ 745 w 1074"/>
                      <a:gd name="T69" fmla="*/ 1091 h 1217"/>
                      <a:gd name="T70" fmla="*/ 753 w 1074"/>
                      <a:gd name="T71" fmla="*/ 1046 h 1217"/>
                      <a:gd name="T72" fmla="*/ 753 w 1074"/>
                      <a:gd name="T73" fmla="*/ 995 h 1217"/>
                      <a:gd name="T74" fmla="*/ 738 w 1074"/>
                      <a:gd name="T75" fmla="*/ 914 h 1217"/>
                      <a:gd name="T76" fmla="*/ 721 w 1074"/>
                      <a:gd name="T77" fmla="*/ 866 h 1217"/>
                      <a:gd name="T78" fmla="*/ 704 w 1074"/>
                      <a:gd name="T79" fmla="*/ 831 h 1217"/>
                      <a:gd name="T80" fmla="*/ 695 w 1074"/>
                      <a:gd name="T81" fmla="*/ 793 h 1217"/>
                      <a:gd name="T82" fmla="*/ 715 w 1074"/>
                      <a:gd name="T83" fmla="*/ 767 h 1217"/>
                      <a:gd name="T84" fmla="*/ 756 w 1074"/>
                      <a:gd name="T85" fmla="*/ 763 h 1217"/>
                      <a:gd name="T86" fmla="*/ 783 w 1074"/>
                      <a:gd name="T87" fmla="*/ 780 h 1217"/>
                      <a:gd name="T88" fmla="*/ 803 w 1074"/>
                      <a:gd name="T89" fmla="*/ 805 h 1217"/>
                      <a:gd name="T90" fmla="*/ 817 w 1074"/>
                      <a:gd name="T91" fmla="*/ 841 h 1217"/>
                      <a:gd name="T92" fmla="*/ 819 w 1074"/>
                      <a:gd name="T93" fmla="*/ 904 h 1217"/>
                      <a:gd name="T94" fmla="*/ 828 w 1074"/>
                      <a:gd name="T95" fmla="*/ 963 h 1217"/>
                      <a:gd name="T96" fmla="*/ 868 w 1074"/>
                      <a:gd name="T97" fmla="*/ 1002 h 1217"/>
                      <a:gd name="T98" fmla="*/ 922 w 1074"/>
                      <a:gd name="T99" fmla="*/ 1019 h 1217"/>
                      <a:gd name="T100" fmla="*/ 1006 w 1074"/>
                      <a:gd name="T101" fmla="*/ 1010 h 1217"/>
                      <a:gd name="T102" fmla="*/ 1065 w 1074"/>
                      <a:gd name="T103" fmla="*/ 927 h 1217"/>
                      <a:gd name="T104" fmla="*/ 1074 w 1074"/>
                      <a:gd name="T105" fmla="*/ 836 h 1217"/>
                      <a:gd name="T106" fmla="*/ 1065 w 1074"/>
                      <a:gd name="T107" fmla="*/ 764 h 1217"/>
                      <a:gd name="T108" fmla="*/ 1042 w 1074"/>
                      <a:gd name="T109" fmla="*/ 650 h 1217"/>
                      <a:gd name="T110" fmla="*/ 986 w 1074"/>
                      <a:gd name="T111" fmla="*/ 483 h 1217"/>
                      <a:gd name="T112" fmla="*/ 878 w 1074"/>
                      <a:gd name="T113" fmla="*/ 301 h 1217"/>
                      <a:gd name="T114" fmla="*/ 726 w 1074"/>
                      <a:gd name="T115" fmla="*/ 150 h 1217"/>
                      <a:gd name="T116" fmla="*/ 553 w 1074"/>
                      <a:gd name="T117" fmla="*/ 25 h 1217"/>
                      <a:gd name="T118" fmla="*/ 430 w 1074"/>
                      <a:gd name="T119" fmla="*/ 1 h 1217"/>
                      <a:gd name="T120" fmla="*/ 343 w 1074"/>
                      <a:gd name="T121" fmla="*/ 29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4" h="1217">
                        <a:moveTo>
                          <a:pt x="343" y="29"/>
                        </a:moveTo>
                        <a:lnTo>
                          <a:pt x="321" y="45"/>
                        </a:lnTo>
                        <a:lnTo>
                          <a:pt x="297" y="62"/>
                        </a:lnTo>
                        <a:lnTo>
                          <a:pt x="279" y="76"/>
                        </a:lnTo>
                        <a:lnTo>
                          <a:pt x="258" y="101"/>
                        </a:lnTo>
                        <a:lnTo>
                          <a:pt x="244" y="124"/>
                        </a:lnTo>
                        <a:lnTo>
                          <a:pt x="230" y="149"/>
                        </a:lnTo>
                        <a:lnTo>
                          <a:pt x="218" y="178"/>
                        </a:lnTo>
                        <a:lnTo>
                          <a:pt x="206" y="217"/>
                        </a:lnTo>
                        <a:lnTo>
                          <a:pt x="194" y="256"/>
                        </a:lnTo>
                        <a:lnTo>
                          <a:pt x="188" y="293"/>
                        </a:lnTo>
                        <a:lnTo>
                          <a:pt x="179" y="330"/>
                        </a:lnTo>
                        <a:lnTo>
                          <a:pt x="177" y="361"/>
                        </a:lnTo>
                        <a:lnTo>
                          <a:pt x="174" y="391"/>
                        </a:lnTo>
                        <a:lnTo>
                          <a:pt x="174" y="423"/>
                        </a:lnTo>
                        <a:lnTo>
                          <a:pt x="170" y="444"/>
                        </a:lnTo>
                        <a:lnTo>
                          <a:pt x="165" y="467"/>
                        </a:lnTo>
                        <a:lnTo>
                          <a:pt x="158" y="484"/>
                        </a:lnTo>
                        <a:lnTo>
                          <a:pt x="149" y="504"/>
                        </a:lnTo>
                        <a:lnTo>
                          <a:pt x="140" y="525"/>
                        </a:lnTo>
                        <a:lnTo>
                          <a:pt x="127" y="548"/>
                        </a:lnTo>
                        <a:lnTo>
                          <a:pt x="106" y="576"/>
                        </a:lnTo>
                        <a:lnTo>
                          <a:pt x="88" y="603"/>
                        </a:lnTo>
                        <a:lnTo>
                          <a:pt x="71" y="633"/>
                        </a:lnTo>
                        <a:lnTo>
                          <a:pt x="55" y="654"/>
                        </a:lnTo>
                        <a:lnTo>
                          <a:pt x="40" y="676"/>
                        </a:lnTo>
                        <a:lnTo>
                          <a:pt x="27" y="699"/>
                        </a:lnTo>
                        <a:lnTo>
                          <a:pt x="17" y="724"/>
                        </a:lnTo>
                        <a:lnTo>
                          <a:pt x="10" y="745"/>
                        </a:lnTo>
                        <a:lnTo>
                          <a:pt x="5" y="771"/>
                        </a:lnTo>
                        <a:lnTo>
                          <a:pt x="0" y="801"/>
                        </a:lnTo>
                        <a:lnTo>
                          <a:pt x="0" y="832"/>
                        </a:lnTo>
                        <a:lnTo>
                          <a:pt x="3" y="855"/>
                        </a:lnTo>
                        <a:lnTo>
                          <a:pt x="10" y="895"/>
                        </a:lnTo>
                        <a:lnTo>
                          <a:pt x="16" y="918"/>
                        </a:lnTo>
                        <a:lnTo>
                          <a:pt x="21" y="936"/>
                        </a:lnTo>
                        <a:lnTo>
                          <a:pt x="32" y="954"/>
                        </a:lnTo>
                        <a:lnTo>
                          <a:pt x="41" y="964"/>
                        </a:lnTo>
                        <a:lnTo>
                          <a:pt x="51" y="975"/>
                        </a:lnTo>
                        <a:lnTo>
                          <a:pt x="66" y="984"/>
                        </a:lnTo>
                        <a:lnTo>
                          <a:pt x="90" y="991"/>
                        </a:lnTo>
                        <a:lnTo>
                          <a:pt x="109" y="995"/>
                        </a:lnTo>
                        <a:lnTo>
                          <a:pt x="128" y="995"/>
                        </a:lnTo>
                        <a:lnTo>
                          <a:pt x="148" y="990"/>
                        </a:lnTo>
                        <a:lnTo>
                          <a:pt x="160" y="985"/>
                        </a:lnTo>
                        <a:lnTo>
                          <a:pt x="177" y="977"/>
                        </a:lnTo>
                        <a:lnTo>
                          <a:pt x="190" y="964"/>
                        </a:lnTo>
                        <a:lnTo>
                          <a:pt x="202" y="949"/>
                        </a:lnTo>
                        <a:lnTo>
                          <a:pt x="211" y="935"/>
                        </a:lnTo>
                        <a:lnTo>
                          <a:pt x="216" y="916"/>
                        </a:lnTo>
                        <a:lnTo>
                          <a:pt x="220" y="895"/>
                        </a:lnTo>
                        <a:lnTo>
                          <a:pt x="223" y="875"/>
                        </a:lnTo>
                        <a:lnTo>
                          <a:pt x="225" y="853"/>
                        </a:lnTo>
                        <a:lnTo>
                          <a:pt x="231" y="833"/>
                        </a:lnTo>
                        <a:lnTo>
                          <a:pt x="236" y="817"/>
                        </a:lnTo>
                        <a:lnTo>
                          <a:pt x="245" y="800"/>
                        </a:lnTo>
                        <a:lnTo>
                          <a:pt x="252" y="787"/>
                        </a:lnTo>
                        <a:lnTo>
                          <a:pt x="265" y="770"/>
                        </a:lnTo>
                        <a:lnTo>
                          <a:pt x="284" y="753"/>
                        </a:lnTo>
                        <a:lnTo>
                          <a:pt x="300" y="746"/>
                        </a:lnTo>
                        <a:lnTo>
                          <a:pt x="319" y="744"/>
                        </a:lnTo>
                        <a:lnTo>
                          <a:pt x="336" y="742"/>
                        </a:lnTo>
                        <a:lnTo>
                          <a:pt x="355" y="743"/>
                        </a:lnTo>
                        <a:lnTo>
                          <a:pt x="373" y="753"/>
                        </a:lnTo>
                        <a:lnTo>
                          <a:pt x="386" y="765"/>
                        </a:lnTo>
                        <a:lnTo>
                          <a:pt x="400" y="786"/>
                        </a:lnTo>
                        <a:lnTo>
                          <a:pt x="409" y="806"/>
                        </a:lnTo>
                        <a:lnTo>
                          <a:pt x="420" y="828"/>
                        </a:lnTo>
                        <a:lnTo>
                          <a:pt x="432" y="860"/>
                        </a:lnTo>
                        <a:lnTo>
                          <a:pt x="437" y="873"/>
                        </a:lnTo>
                        <a:lnTo>
                          <a:pt x="442" y="889"/>
                        </a:lnTo>
                        <a:lnTo>
                          <a:pt x="445" y="916"/>
                        </a:lnTo>
                        <a:lnTo>
                          <a:pt x="447" y="943"/>
                        </a:lnTo>
                        <a:lnTo>
                          <a:pt x="448" y="975"/>
                        </a:lnTo>
                        <a:lnTo>
                          <a:pt x="450" y="997"/>
                        </a:lnTo>
                        <a:lnTo>
                          <a:pt x="455" y="1019"/>
                        </a:lnTo>
                        <a:lnTo>
                          <a:pt x="459" y="1040"/>
                        </a:lnTo>
                        <a:lnTo>
                          <a:pt x="468" y="1062"/>
                        </a:lnTo>
                        <a:lnTo>
                          <a:pt x="480" y="1092"/>
                        </a:lnTo>
                        <a:lnTo>
                          <a:pt x="489" y="1110"/>
                        </a:lnTo>
                        <a:lnTo>
                          <a:pt x="500" y="1127"/>
                        </a:lnTo>
                        <a:lnTo>
                          <a:pt x="517" y="1148"/>
                        </a:lnTo>
                        <a:lnTo>
                          <a:pt x="529" y="1160"/>
                        </a:lnTo>
                        <a:lnTo>
                          <a:pt x="541" y="1173"/>
                        </a:lnTo>
                        <a:lnTo>
                          <a:pt x="560" y="1187"/>
                        </a:lnTo>
                        <a:lnTo>
                          <a:pt x="577" y="1198"/>
                        </a:lnTo>
                        <a:lnTo>
                          <a:pt x="591" y="1205"/>
                        </a:lnTo>
                        <a:lnTo>
                          <a:pt x="601" y="1210"/>
                        </a:lnTo>
                        <a:lnTo>
                          <a:pt x="613" y="1214"/>
                        </a:lnTo>
                        <a:lnTo>
                          <a:pt x="625" y="1216"/>
                        </a:lnTo>
                        <a:lnTo>
                          <a:pt x="635" y="1217"/>
                        </a:lnTo>
                        <a:lnTo>
                          <a:pt x="648" y="1217"/>
                        </a:lnTo>
                        <a:lnTo>
                          <a:pt x="657" y="1216"/>
                        </a:lnTo>
                        <a:lnTo>
                          <a:pt x="669" y="1212"/>
                        </a:lnTo>
                        <a:lnTo>
                          <a:pt x="678" y="1209"/>
                        </a:lnTo>
                        <a:lnTo>
                          <a:pt x="689" y="1203"/>
                        </a:lnTo>
                        <a:lnTo>
                          <a:pt x="702" y="1191"/>
                        </a:lnTo>
                        <a:lnTo>
                          <a:pt x="712" y="1180"/>
                        </a:lnTo>
                        <a:lnTo>
                          <a:pt x="721" y="1168"/>
                        </a:lnTo>
                        <a:lnTo>
                          <a:pt x="726" y="1155"/>
                        </a:lnTo>
                        <a:lnTo>
                          <a:pt x="732" y="1143"/>
                        </a:lnTo>
                        <a:lnTo>
                          <a:pt x="735" y="1132"/>
                        </a:lnTo>
                        <a:lnTo>
                          <a:pt x="738" y="1122"/>
                        </a:lnTo>
                        <a:lnTo>
                          <a:pt x="742" y="1108"/>
                        </a:lnTo>
                        <a:lnTo>
                          <a:pt x="745" y="1091"/>
                        </a:lnTo>
                        <a:lnTo>
                          <a:pt x="749" y="1075"/>
                        </a:lnTo>
                        <a:lnTo>
                          <a:pt x="752" y="1060"/>
                        </a:lnTo>
                        <a:lnTo>
                          <a:pt x="753" y="1046"/>
                        </a:lnTo>
                        <a:lnTo>
                          <a:pt x="753" y="1030"/>
                        </a:lnTo>
                        <a:lnTo>
                          <a:pt x="753" y="1016"/>
                        </a:lnTo>
                        <a:lnTo>
                          <a:pt x="753" y="995"/>
                        </a:lnTo>
                        <a:lnTo>
                          <a:pt x="749" y="964"/>
                        </a:lnTo>
                        <a:lnTo>
                          <a:pt x="744" y="937"/>
                        </a:lnTo>
                        <a:lnTo>
                          <a:pt x="738" y="914"/>
                        </a:lnTo>
                        <a:lnTo>
                          <a:pt x="733" y="897"/>
                        </a:lnTo>
                        <a:lnTo>
                          <a:pt x="729" y="886"/>
                        </a:lnTo>
                        <a:lnTo>
                          <a:pt x="721" y="866"/>
                        </a:lnTo>
                        <a:lnTo>
                          <a:pt x="714" y="849"/>
                        </a:lnTo>
                        <a:lnTo>
                          <a:pt x="709" y="839"/>
                        </a:lnTo>
                        <a:lnTo>
                          <a:pt x="704" y="831"/>
                        </a:lnTo>
                        <a:lnTo>
                          <a:pt x="700" y="822"/>
                        </a:lnTo>
                        <a:lnTo>
                          <a:pt x="695" y="807"/>
                        </a:lnTo>
                        <a:lnTo>
                          <a:pt x="695" y="793"/>
                        </a:lnTo>
                        <a:lnTo>
                          <a:pt x="701" y="783"/>
                        </a:lnTo>
                        <a:lnTo>
                          <a:pt x="707" y="774"/>
                        </a:lnTo>
                        <a:lnTo>
                          <a:pt x="715" y="767"/>
                        </a:lnTo>
                        <a:lnTo>
                          <a:pt x="729" y="760"/>
                        </a:lnTo>
                        <a:lnTo>
                          <a:pt x="742" y="759"/>
                        </a:lnTo>
                        <a:lnTo>
                          <a:pt x="756" y="763"/>
                        </a:lnTo>
                        <a:lnTo>
                          <a:pt x="764" y="766"/>
                        </a:lnTo>
                        <a:lnTo>
                          <a:pt x="776" y="774"/>
                        </a:lnTo>
                        <a:lnTo>
                          <a:pt x="783" y="780"/>
                        </a:lnTo>
                        <a:lnTo>
                          <a:pt x="793" y="788"/>
                        </a:lnTo>
                        <a:lnTo>
                          <a:pt x="799" y="795"/>
                        </a:lnTo>
                        <a:lnTo>
                          <a:pt x="803" y="805"/>
                        </a:lnTo>
                        <a:lnTo>
                          <a:pt x="810" y="818"/>
                        </a:lnTo>
                        <a:lnTo>
                          <a:pt x="813" y="828"/>
                        </a:lnTo>
                        <a:lnTo>
                          <a:pt x="817" y="841"/>
                        </a:lnTo>
                        <a:lnTo>
                          <a:pt x="819" y="863"/>
                        </a:lnTo>
                        <a:lnTo>
                          <a:pt x="818" y="883"/>
                        </a:lnTo>
                        <a:lnTo>
                          <a:pt x="819" y="904"/>
                        </a:lnTo>
                        <a:lnTo>
                          <a:pt x="820" y="923"/>
                        </a:lnTo>
                        <a:lnTo>
                          <a:pt x="821" y="942"/>
                        </a:lnTo>
                        <a:lnTo>
                          <a:pt x="828" y="963"/>
                        </a:lnTo>
                        <a:lnTo>
                          <a:pt x="840" y="980"/>
                        </a:lnTo>
                        <a:lnTo>
                          <a:pt x="856" y="995"/>
                        </a:lnTo>
                        <a:lnTo>
                          <a:pt x="868" y="1002"/>
                        </a:lnTo>
                        <a:lnTo>
                          <a:pt x="883" y="1010"/>
                        </a:lnTo>
                        <a:lnTo>
                          <a:pt x="903" y="1016"/>
                        </a:lnTo>
                        <a:lnTo>
                          <a:pt x="922" y="1019"/>
                        </a:lnTo>
                        <a:lnTo>
                          <a:pt x="950" y="1024"/>
                        </a:lnTo>
                        <a:lnTo>
                          <a:pt x="972" y="1019"/>
                        </a:lnTo>
                        <a:lnTo>
                          <a:pt x="1006" y="1010"/>
                        </a:lnTo>
                        <a:lnTo>
                          <a:pt x="1034" y="988"/>
                        </a:lnTo>
                        <a:lnTo>
                          <a:pt x="1052" y="959"/>
                        </a:lnTo>
                        <a:lnTo>
                          <a:pt x="1065" y="927"/>
                        </a:lnTo>
                        <a:lnTo>
                          <a:pt x="1071" y="897"/>
                        </a:lnTo>
                        <a:lnTo>
                          <a:pt x="1074" y="866"/>
                        </a:lnTo>
                        <a:lnTo>
                          <a:pt x="1074" y="836"/>
                        </a:lnTo>
                        <a:lnTo>
                          <a:pt x="1072" y="814"/>
                        </a:lnTo>
                        <a:lnTo>
                          <a:pt x="1070" y="791"/>
                        </a:lnTo>
                        <a:lnTo>
                          <a:pt x="1065" y="764"/>
                        </a:lnTo>
                        <a:lnTo>
                          <a:pt x="1059" y="723"/>
                        </a:lnTo>
                        <a:lnTo>
                          <a:pt x="1051" y="691"/>
                        </a:lnTo>
                        <a:lnTo>
                          <a:pt x="1042" y="650"/>
                        </a:lnTo>
                        <a:lnTo>
                          <a:pt x="1033" y="619"/>
                        </a:lnTo>
                        <a:lnTo>
                          <a:pt x="1011" y="546"/>
                        </a:lnTo>
                        <a:lnTo>
                          <a:pt x="986" y="483"/>
                        </a:lnTo>
                        <a:lnTo>
                          <a:pt x="952" y="416"/>
                        </a:lnTo>
                        <a:lnTo>
                          <a:pt x="915" y="354"/>
                        </a:lnTo>
                        <a:lnTo>
                          <a:pt x="878" y="301"/>
                        </a:lnTo>
                        <a:lnTo>
                          <a:pt x="837" y="254"/>
                        </a:lnTo>
                        <a:lnTo>
                          <a:pt x="799" y="218"/>
                        </a:lnTo>
                        <a:lnTo>
                          <a:pt x="726" y="150"/>
                        </a:lnTo>
                        <a:lnTo>
                          <a:pt x="667" y="103"/>
                        </a:lnTo>
                        <a:lnTo>
                          <a:pt x="619" y="67"/>
                        </a:lnTo>
                        <a:lnTo>
                          <a:pt x="553" y="25"/>
                        </a:lnTo>
                        <a:lnTo>
                          <a:pt x="510" y="10"/>
                        </a:lnTo>
                        <a:lnTo>
                          <a:pt x="456" y="0"/>
                        </a:lnTo>
                        <a:lnTo>
                          <a:pt x="430" y="1"/>
                        </a:lnTo>
                        <a:lnTo>
                          <a:pt x="402" y="4"/>
                        </a:lnTo>
                        <a:lnTo>
                          <a:pt x="369" y="15"/>
                        </a:lnTo>
                        <a:lnTo>
                          <a:pt x="343" y="29"/>
                        </a:lnTo>
                        <a:close/>
                      </a:path>
                    </a:pathLst>
                  </a:custGeom>
                  <a:solidFill>
                    <a:srgbClr val="2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49" name="Freeform 237"/>
                  <p:cNvSpPr>
                    <a:spLocks/>
                  </p:cNvSpPr>
                  <p:nvPr/>
                </p:nvSpPr>
                <p:spPr bwMode="auto">
                  <a:xfrm>
                    <a:off x="648" y="2584"/>
                    <a:ext cx="218" cy="241"/>
                  </a:xfrm>
                  <a:custGeom>
                    <a:avLst/>
                    <a:gdLst>
                      <a:gd name="T0" fmla="*/ 67 w 872"/>
                      <a:gd name="T1" fmla="*/ 46 h 965"/>
                      <a:gd name="T2" fmla="*/ 180 w 872"/>
                      <a:gd name="T3" fmla="*/ 7 h 965"/>
                      <a:gd name="T4" fmla="*/ 293 w 872"/>
                      <a:gd name="T5" fmla="*/ 2 h 965"/>
                      <a:gd name="T6" fmla="*/ 372 w 872"/>
                      <a:gd name="T7" fmla="*/ 12 h 965"/>
                      <a:gd name="T8" fmla="*/ 464 w 872"/>
                      <a:gd name="T9" fmla="*/ 37 h 965"/>
                      <a:gd name="T10" fmla="*/ 543 w 872"/>
                      <a:gd name="T11" fmla="*/ 71 h 965"/>
                      <a:gd name="T12" fmla="*/ 627 w 872"/>
                      <a:gd name="T13" fmla="*/ 125 h 965"/>
                      <a:gd name="T14" fmla="*/ 690 w 872"/>
                      <a:gd name="T15" fmla="*/ 174 h 965"/>
                      <a:gd name="T16" fmla="*/ 756 w 872"/>
                      <a:gd name="T17" fmla="*/ 237 h 965"/>
                      <a:gd name="T18" fmla="*/ 814 w 872"/>
                      <a:gd name="T19" fmla="*/ 315 h 965"/>
                      <a:gd name="T20" fmla="*/ 855 w 872"/>
                      <a:gd name="T21" fmla="*/ 392 h 965"/>
                      <a:gd name="T22" fmla="*/ 868 w 872"/>
                      <a:gd name="T23" fmla="*/ 472 h 965"/>
                      <a:gd name="T24" fmla="*/ 872 w 872"/>
                      <a:gd name="T25" fmla="*/ 531 h 965"/>
                      <a:gd name="T26" fmla="*/ 853 w 872"/>
                      <a:gd name="T27" fmla="*/ 585 h 965"/>
                      <a:gd name="T28" fmla="*/ 803 w 872"/>
                      <a:gd name="T29" fmla="*/ 585 h 965"/>
                      <a:gd name="T30" fmla="*/ 758 w 872"/>
                      <a:gd name="T31" fmla="*/ 552 h 965"/>
                      <a:gd name="T32" fmla="*/ 739 w 872"/>
                      <a:gd name="T33" fmla="*/ 497 h 965"/>
                      <a:gd name="T34" fmla="*/ 728 w 872"/>
                      <a:gd name="T35" fmla="*/ 430 h 965"/>
                      <a:gd name="T36" fmla="*/ 696 w 872"/>
                      <a:gd name="T37" fmla="*/ 390 h 965"/>
                      <a:gd name="T38" fmla="*/ 663 w 872"/>
                      <a:gd name="T39" fmla="*/ 430 h 965"/>
                      <a:gd name="T40" fmla="*/ 662 w 872"/>
                      <a:gd name="T41" fmla="*/ 478 h 965"/>
                      <a:gd name="T42" fmla="*/ 689 w 872"/>
                      <a:gd name="T43" fmla="*/ 533 h 965"/>
                      <a:gd name="T44" fmla="*/ 717 w 872"/>
                      <a:gd name="T45" fmla="*/ 605 h 965"/>
                      <a:gd name="T46" fmla="*/ 739 w 872"/>
                      <a:gd name="T47" fmla="*/ 675 h 965"/>
                      <a:gd name="T48" fmla="*/ 749 w 872"/>
                      <a:gd name="T49" fmla="*/ 758 h 965"/>
                      <a:gd name="T50" fmla="*/ 741 w 872"/>
                      <a:gd name="T51" fmla="*/ 834 h 965"/>
                      <a:gd name="T52" fmla="*/ 715 w 872"/>
                      <a:gd name="T53" fmla="*/ 901 h 965"/>
                      <a:gd name="T54" fmla="*/ 674 w 872"/>
                      <a:gd name="T55" fmla="*/ 941 h 965"/>
                      <a:gd name="T56" fmla="*/ 615 w 872"/>
                      <a:gd name="T57" fmla="*/ 961 h 965"/>
                      <a:gd name="T58" fmla="*/ 549 w 872"/>
                      <a:gd name="T59" fmla="*/ 962 h 965"/>
                      <a:gd name="T60" fmla="*/ 506 w 872"/>
                      <a:gd name="T61" fmla="*/ 929 h 965"/>
                      <a:gd name="T62" fmla="*/ 496 w 872"/>
                      <a:gd name="T63" fmla="*/ 855 h 965"/>
                      <a:gd name="T64" fmla="*/ 505 w 872"/>
                      <a:gd name="T65" fmla="*/ 760 h 965"/>
                      <a:gd name="T66" fmla="*/ 519 w 872"/>
                      <a:gd name="T67" fmla="*/ 705 h 965"/>
                      <a:gd name="T68" fmla="*/ 542 w 872"/>
                      <a:gd name="T69" fmla="*/ 629 h 965"/>
                      <a:gd name="T70" fmla="*/ 533 w 872"/>
                      <a:gd name="T71" fmla="*/ 546 h 965"/>
                      <a:gd name="T72" fmla="*/ 499 w 872"/>
                      <a:gd name="T73" fmla="*/ 517 h 965"/>
                      <a:gd name="T74" fmla="*/ 477 w 872"/>
                      <a:gd name="T75" fmla="*/ 545 h 965"/>
                      <a:gd name="T76" fmla="*/ 485 w 872"/>
                      <a:gd name="T77" fmla="*/ 605 h 965"/>
                      <a:gd name="T78" fmla="*/ 471 w 872"/>
                      <a:gd name="T79" fmla="*/ 668 h 965"/>
                      <a:gd name="T80" fmla="*/ 421 w 872"/>
                      <a:gd name="T81" fmla="*/ 696 h 965"/>
                      <a:gd name="T82" fmla="*/ 364 w 872"/>
                      <a:gd name="T83" fmla="*/ 686 h 965"/>
                      <a:gd name="T84" fmla="*/ 339 w 872"/>
                      <a:gd name="T85" fmla="*/ 602 h 965"/>
                      <a:gd name="T86" fmla="*/ 346 w 872"/>
                      <a:gd name="T87" fmla="*/ 471 h 965"/>
                      <a:gd name="T88" fmla="*/ 304 w 872"/>
                      <a:gd name="T89" fmla="*/ 348 h 965"/>
                      <a:gd name="T90" fmla="*/ 212 w 872"/>
                      <a:gd name="T91" fmla="*/ 218 h 965"/>
                      <a:gd name="T92" fmla="*/ 123 w 872"/>
                      <a:gd name="T93" fmla="*/ 143 h 965"/>
                      <a:gd name="T94" fmla="*/ 0 w 872"/>
                      <a:gd name="T95" fmla="*/ 86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72" h="965">
                        <a:moveTo>
                          <a:pt x="0" y="86"/>
                        </a:moveTo>
                        <a:lnTo>
                          <a:pt x="31" y="71"/>
                        </a:lnTo>
                        <a:lnTo>
                          <a:pt x="67" y="46"/>
                        </a:lnTo>
                        <a:lnTo>
                          <a:pt x="112" y="27"/>
                        </a:lnTo>
                        <a:lnTo>
                          <a:pt x="141" y="17"/>
                        </a:lnTo>
                        <a:lnTo>
                          <a:pt x="180" y="7"/>
                        </a:lnTo>
                        <a:lnTo>
                          <a:pt x="224" y="2"/>
                        </a:lnTo>
                        <a:lnTo>
                          <a:pt x="258" y="0"/>
                        </a:lnTo>
                        <a:lnTo>
                          <a:pt x="293" y="2"/>
                        </a:lnTo>
                        <a:lnTo>
                          <a:pt x="325" y="5"/>
                        </a:lnTo>
                        <a:lnTo>
                          <a:pt x="351" y="9"/>
                        </a:lnTo>
                        <a:lnTo>
                          <a:pt x="372" y="12"/>
                        </a:lnTo>
                        <a:lnTo>
                          <a:pt x="402" y="19"/>
                        </a:lnTo>
                        <a:lnTo>
                          <a:pt x="436" y="28"/>
                        </a:lnTo>
                        <a:lnTo>
                          <a:pt x="464" y="37"/>
                        </a:lnTo>
                        <a:lnTo>
                          <a:pt x="490" y="46"/>
                        </a:lnTo>
                        <a:lnTo>
                          <a:pt x="524" y="61"/>
                        </a:lnTo>
                        <a:lnTo>
                          <a:pt x="543" y="71"/>
                        </a:lnTo>
                        <a:lnTo>
                          <a:pt x="571" y="88"/>
                        </a:lnTo>
                        <a:lnTo>
                          <a:pt x="599" y="106"/>
                        </a:lnTo>
                        <a:lnTo>
                          <a:pt x="627" y="125"/>
                        </a:lnTo>
                        <a:lnTo>
                          <a:pt x="649" y="139"/>
                        </a:lnTo>
                        <a:lnTo>
                          <a:pt x="672" y="156"/>
                        </a:lnTo>
                        <a:lnTo>
                          <a:pt x="690" y="174"/>
                        </a:lnTo>
                        <a:lnTo>
                          <a:pt x="713" y="194"/>
                        </a:lnTo>
                        <a:lnTo>
                          <a:pt x="732" y="215"/>
                        </a:lnTo>
                        <a:lnTo>
                          <a:pt x="756" y="237"/>
                        </a:lnTo>
                        <a:lnTo>
                          <a:pt x="778" y="265"/>
                        </a:lnTo>
                        <a:lnTo>
                          <a:pt x="799" y="290"/>
                        </a:lnTo>
                        <a:lnTo>
                          <a:pt x="814" y="315"/>
                        </a:lnTo>
                        <a:lnTo>
                          <a:pt x="830" y="344"/>
                        </a:lnTo>
                        <a:lnTo>
                          <a:pt x="843" y="367"/>
                        </a:lnTo>
                        <a:lnTo>
                          <a:pt x="855" y="392"/>
                        </a:lnTo>
                        <a:lnTo>
                          <a:pt x="862" y="421"/>
                        </a:lnTo>
                        <a:lnTo>
                          <a:pt x="867" y="444"/>
                        </a:lnTo>
                        <a:lnTo>
                          <a:pt x="868" y="472"/>
                        </a:lnTo>
                        <a:lnTo>
                          <a:pt x="871" y="490"/>
                        </a:lnTo>
                        <a:lnTo>
                          <a:pt x="872" y="511"/>
                        </a:lnTo>
                        <a:lnTo>
                          <a:pt x="872" y="531"/>
                        </a:lnTo>
                        <a:lnTo>
                          <a:pt x="868" y="550"/>
                        </a:lnTo>
                        <a:lnTo>
                          <a:pt x="861" y="573"/>
                        </a:lnTo>
                        <a:lnTo>
                          <a:pt x="853" y="585"/>
                        </a:lnTo>
                        <a:lnTo>
                          <a:pt x="838" y="591"/>
                        </a:lnTo>
                        <a:lnTo>
                          <a:pt x="824" y="591"/>
                        </a:lnTo>
                        <a:lnTo>
                          <a:pt x="803" y="585"/>
                        </a:lnTo>
                        <a:lnTo>
                          <a:pt x="784" y="578"/>
                        </a:lnTo>
                        <a:lnTo>
                          <a:pt x="770" y="566"/>
                        </a:lnTo>
                        <a:lnTo>
                          <a:pt x="758" y="552"/>
                        </a:lnTo>
                        <a:lnTo>
                          <a:pt x="749" y="538"/>
                        </a:lnTo>
                        <a:lnTo>
                          <a:pt x="742" y="522"/>
                        </a:lnTo>
                        <a:lnTo>
                          <a:pt x="739" y="497"/>
                        </a:lnTo>
                        <a:lnTo>
                          <a:pt x="736" y="477"/>
                        </a:lnTo>
                        <a:lnTo>
                          <a:pt x="732" y="451"/>
                        </a:lnTo>
                        <a:lnTo>
                          <a:pt x="728" y="430"/>
                        </a:lnTo>
                        <a:lnTo>
                          <a:pt x="718" y="409"/>
                        </a:lnTo>
                        <a:lnTo>
                          <a:pt x="708" y="395"/>
                        </a:lnTo>
                        <a:lnTo>
                          <a:pt x="696" y="390"/>
                        </a:lnTo>
                        <a:lnTo>
                          <a:pt x="679" y="396"/>
                        </a:lnTo>
                        <a:lnTo>
                          <a:pt x="670" y="408"/>
                        </a:lnTo>
                        <a:lnTo>
                          <a:pt x="663" y="430"/>
                        </a:lnTo>
                        <a:lnTo>
                          <a:pt x="660" y="451"/>
                        </a:lnTo>
                        <a:lnTo>
                          <a:pt x="660" y="463"/>
                        </a:lnTo>
                        <a:lnTo>
                          <a:pt x="662" y="478"/>
                        </a:lnTo>
                        <a:lnTo>
                          <a:pt x="669" y="495"/>
                        </a:lnTo>
                        <a:lnTo>
                          <a:pt x="677" y="515"/>
                        </a:lnTo>
                        <a:lnTo>
                          <a:pt x="689" y="533"/>
                        </a:lnTo>
                        <a:lnTo>
                          <a:pt x="696" y="556"/>
                        </a:lnTo>
                        <a:lnTo>
                          <a:pt x="707" y="579"/>
                        </a:lnTo>
                        <a:lnTo>
                          <a:pt x="717" y="605"/>
                        </a:lnTo>
                        <a:lnTo>
                          <a:pt x="724" y="626"/>
                        </a:lnTo>
                        <a:lnTo>
                          <a:pt x="732" y="654"/>
                        </a:lnTo>
                        <a:lnTo>
                          <a:pt x="739" y="675"/>
                        </a:lnTo>
                        <a:lnTo>
                          <a:pt x="743" y="703"/>
                        </a:lnTo>
                        <a:lnTo>
                          <a:pt x="747" y="734"/>
                        </a:lnTo>
                        <a:lnTo>
                          <a:pt x="749" y="758"/>
                        </a:lnTo>
                        <a:lnTo>
                          <a:pt x="750" y="782"/>
                        </a:lnTo>
                        <a:lnTo>
                          <a:pt x="747" y="807"/>
                        </a:lnTo>
                        <a:lnTo>
                          <a:pt x="741" y="834"/>
                        </a:lnTo>
                        <a:lnTo>
                          <a:pt x="734" y="859"/>
                        </a:lnTo>
                        <a:lnTo>
                          <a:pt x="727" y="880"/>
                        </a:lnTo>
                        <a:lnTo>
                          <a:pt x="715" y="901"/>
                        </a:lnTo>
                        <a:lnTo>
                          <a:pt x="702" y="916"/>
                        </a:lnTo>
                        <a:lnTo>
                          <a:pt x="689" y="930"/>
                        </a:lnTo>
                        <a:lnTo>
                          <a:pt x="674" y="941"/>
                        </a:lnTo>
                        <a:lnTo>
                          <a:pt x="660" y="948"/>
                        </a:lnTo>
                        <a:lnTo>
                          <a:pt x="638" y="955"/>
                        </a:lnTo>
                        <a:lnTo>
                          <a:pt x="615" y="961"/>
                        </a:lnTo>
                        <a:lnTo>
                          <a:pt x="590" y="965"/>
                        </a:lnTo>
                        <a:lnTo>
                          <a:pt x="571" y="964"/>
                        </a:lnTo>
                        <a:lnTo>
                          <a:pt x="549" y="962"/>
                        </a:lnTo>
                        <a:lnTo>
                          <a:pt x="531" y="954"/>
                        </a:lnTo>
                        <a:lnTo>
                          <a:pt x="518" y="944"/>
                        </a:lnTo>
                        <a:lnTo>
                          <a:pt x="506" y="929"/>
                        </a:lnTo>
                        <a:lnTo>
                          <a:pt x="499" y="908"/>
                        </a:lnTo>
                        <a:lnTo>
                          <a:pt x="499" y="883"/>
                        </a:lnTo>
                        <a:lnTo>
                          <a:pt x="496" y="855"/>
                        </a:lnTo>
                        <a:lnTo>
                          <a:pt x="496" y="828"/>
                        </a:lnTo>
                        <a:lnTo>
                          <a:pt x="499" y="796"/>
                        </a:lnTo>
                        <a:lnTo>
                          <a:pt x="505" y="760"/>
                        </a:lnTo>
                        <a:lnTo>
                          <a:pt x="511" y="730"/>
                        </a:lnTo>
                        <a:lnTo>
                          <a:pt x="524" y="694"/>
                        </a:lnTo>
                        <a:lnTo>
                          <a:pt x="519" y="705"/>
                        </a:lnTo>
                        <a:lnTo>
                          <a:pt x="533" y="673"/>
                        </a:lnTo>
                        <a:lnTo>
                          <a:pt x="539" y="650"/>
                        </a:lnTo>
                        <a:lnTo>
                          <a:pt x="542" y="629"/>
                        </a:lnTo>
                        <a:lnTo>
                          <a:pt x="544" y="597"/>
                        </a:lnTo>
                        <a:lnTo>
                          <a:pt x="542" y="567"/>
                        </a:lnTo>
                        <a:lnTo>
                          <a:pt x="533" y="546"/>
                        </a:lnTo>
                        <a:lnTo>
                          <a:pt x="519" y="527"/>
                        </a:lnTo>
                        <a:lnTo>
                          <a:pt x="509" y="517"/>
                        </a:lnTo>
                        <a:lnTo>
                          <a:pt x="499" y="517"/>
                        </a:lnTo>
                        <a:lnTo>
                          <a:pt x="487" y="525"/>
                        </a:lnTo>
                        <a:lnTo>
                          <a:pt x="482" y="533"/>
                        </a:lnTo>
                        <a:lnTo>
                          <a:pt x="477" y="545"/>
                        </a:lnTo>
                        <a:lnTo>
                          <a:pt x="477" y="560"/>
                        </a:lnTo>
                        <a:lnTo>
                          <a:pt x="477" y="581"/>
                        </a:lnTo>
                        <a:lnTo>
                          <a:pt x="485" y="605"/>
                        </a:lnTo>
                        <a:lnTo>
                          <a:pt x="485" y="627"/>
                        </a:lnTo>
                        <a:lnTo>
                          <a:pt x="479" y="648"/>
                        </a:lnTo>
                        <a:lnTo>
                          <a:pt x="471" y="668"/>
                        </a:lnTo>
                        <a:lnTo>
                          <a:pt x="456" y="682"/>
                        </a:lnTo>
                        <a:lnTo>
                          <a:pt x="437" y="690"/>
                        </a:lnTo>
                        <a:lnTo>
                          <a:pt x="421" y="696"/>
                        </a:lnTo>
                        <a:lnTo>
                          <a:pt x="396" y="700"/>
                        </a:lnTo>
                        <a:lnTo>
                          <a:pt x="376" y="694"/>
                        </a:lnTo>
                        <a:lnTo>
                          <a:pt x="364" y="686"/>
                        </a:lnTo>
                        <a:lnTo>
                          <a:pt x="354" y="668"/>
                        </a:lnTo>
                        <a:lnTo>
                          <a:pt x="344" y="639"/>
                        </a:lnTo>
                        <a:lnTo>
                          <a:pt x="339" y="602"/>
                        </a:lnTo>
                        <a:lnTo>
                          <a:pt x="341" y="559"/>
                        </a:lnTo>
                        <a:lnTo>
                          <a:pt x="349" y="518"/>
                        </a:lnTo>
                        <a:lnTo>
                          <a:pt x="346" y="471"/>
                        </a:lnTo>
                        <a:lnTo>
                          <a:pt x="333" y="427"/>
                        </a:lnTo>
                        <a:lnTo>
                          <a:pt x="323" y="388"/>
                        </a:lnTo>
                        <a:lnTo>
                          <a:pt x="304" y="348"/>
                        </a:lnTo>
                        <a:lnTo>
                          <a:pt x="275" y="291"/>
                        </a:lnTo>
                        <a:lnTo>
                          <a:pt x="245" y="256"/>
                        </a:lnTo>
                        <a:lnTo>
                          <a:pt x="212" y="218"/>
                        </a:lnTo>
                        <a:lnTo>
                          <a:pt x="178" y="184"/>
                        </a:lnTo>
                        <a:lnTo>
                          <a:pt x="148" y="161"/>
                        </a:lnTo>
                        <a:lnTo>
                          <a:pt x="123" y="143"/>
                        </a:lnTo>
                        <a:lnTo>
                          <a:pt x="89" y="122"/>
                        </a:lnTo>
                        <a:lnTo>
                          <a:pt x="50" y="103"/>
                        </a:lnTo>
                        <a:lnTo>
                          <a:pt x="0" y="86"/>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50" name="Freeform 238"/>
                  <p:cNvSpPr>
                    <a:spLocks/>
                  </p:cNvSpPr>
                  <p:nvPr/>
                </p:nvSpPr>
                <p:spPr bwMode="auto">
                  <a:xfrm>
                    <a:off x="484" y="2601"/>
                    <a:ext cx="166" cy="228"/>
                  </a:xfrm>
                  <a:custGeom>
                    <a:avLst/>
                    <a:gdLst>
                      <a:gd name="T0" fmla="*/ 647 w 666"/>
                      <a:gd name="T1" fmla="*/ 41 h 913"/>
                      <a:gd name="T2" fmla="*/ 634 w 666"/>
                      <a:gd name="T3" fmla="*/ 6 h 913"/>
                      <a:gd name="T4" fmla="*/ 552 w 666"/>
                      <a:gd name="T5" fmla="*/ 0 h 913"/>
                      <a:gd name="T6" fmla="*/ 460 w 666"/>
                      <a:gd name="T7" fmla="*/ 15 h 913"/>
                      <a:gd name="T8" fmla="*/ 362 w 666"/>
                      <a:gd name="T9" fmla="*/ 47 h 913"/>
                      <a:gd name="T10" fmla="*/ 268 w 666"/>
                      <a:gd name="T11" fmla="*/ 93 h 913"/>
                      <a:gd name="T12" fmla="*/ 185 w 666"/>
                      <a:gd name="T13" fmla="*/ 161 h 913"/>
                      <a:gd name="T14" fmla="*/ 111 w 666"/>
                      <a:gd name="T15" fmla="*/ 260 h 913"/>
                      <a:gd name="T16" fmla="*/ 91 w 666"/>
                      <a:gd name="T17" fmla="*/ 298 h 913"/>
                      <a:gd name="T18" fmla="*/ 73 w 666"/>
                      <a:gd name="T19" fmla="*/ 338 h 913"/>
                      <a:gd name="T20" fmla="*/ 56 w 666"/>
                      <a:gd name="T21" fmla="*/ 386 h 913"/>
                      <a:gd name="T22" fmla="*/ 41 w 666"/>
                      <a:gd name="T23" fmla="*/ 428 h 913"/>
                      <a:gd name="T24" fmla="*/ 25 w 666"/>
                      <a:gd name="T25" fmla="*/ 476 h 913"/>
                      <a:gd name="T26" fmla="*/ 13 w 666"/>
                      <a:gd name="T27" fmla="*/ 523 h 913"/>
                      <a:gd name="T28" fmla="*/ 4 w 666"/>
                      <a:gd name="T29" fmla="*/ 583 h 913"/>
                      <a:gd name="T30" fmla="*/ 0 w 666"/>
                      <a:gd name="T31" fmla="*/ 639 h 913"/>
                      <a:gd name="T32" fmla="*/ 0 w 666"/>
                      <a:gd name="T33" fmla="*/ 673 h 913"/>
                      <a:gd name="T34" fmla="*/ 5 w 666"/>
                      <a:gd name="T35" fmla="*/ 721 h 913"/>
                      <a:gd name="T36" fmla="*/ 14 w 666"/>
                      <a:gd name="T37" fmla="*/ 762 h 913"/>
                      <a:gd name="T38" fmla="*/ 26 w 666"/>
                      <a:gd name="T39" fmla="*/ 797 h 913"/>
                      <a:gd name="T40" fmla="*/ 47 w 666"/>
                      <a:gd name="T41" fmla="*/ 832 h 913"/>
                      <a:gd name="T42" fmla="*/ 73 w 666"/>
                      <a:gd name="T43" fmla="*/ 864 h 913"/>
                      <a:gd name="T44" fmla="*/ 100 w 666"/>
                      <a:gd name="T45" fmla="*/ 888 h 913"/>
                      <a:gd name="T46" fmla="*/ 138 w 666"/>
                      <a:gd name="T47" fmla="*/ 902 h 913"/>
                      <a:gd name="T48" fmla="*/ 177 w 666"/>
                      <a:gd name="T49" fmla="*/ 910 h 913"/>
                      <a:gd name="T50" fmla="*/ 219 w 666"/>
                      <a:gd name="T51" fmla="*/ 910 h 913"/>
                      <a:gd name="T52" fmla="*/ 257 w 666"/>
                      <a:gd name="T53" fmla="*/ 902 h 913"/>
                      <a:gd name="T54" fmla="*/ 296 w 666"/>
                      <a:gd name="T55" fmla="*/ 884 h 913"/>
                      <a:gd name="T56" fmla="*/ 328 w 666"/>
                      <a:gd name="T57" fmla="*/ 860 h 913"/>
                      <a:gd name="T58" fmla="*/ 360 w 666"/>
                      <a:gd name="T59" fmla="*/ 829 h 913"/>
                      <a:gd name="T60" fmla="*/ 385 w 666"/>
                      <a:gd name="T61" fmla="*/ 784 h 913"/>
                      <a:gd name="T62" fmla="*/ 405 w 666"/>
                      <a:gd name="T63" fmla="*/ 724 h 913"/>
                      <a:gd name="T64" fmla="*/ 412 w 666"/>
                      <a:gd name="T65" fmla="*/ 677 h 913"/>
                      <a:gd name="T66" fmla="*/ 418 w 666"/>
                      <a:gd name="T67" fmla="*/ 627 h 913"/>
                      <a:gd name="T68" fmla="*/ 418 w 666"/>
                      <a:gd name="T69" fmla="*/ 583 h 913"/>
                      <a:gd name="T70" fmla="*/ 415 w 666"/>
                      <a:gd name="T71" fmla="*/ 522 h 913"/>
                      <a:gd name="T72" fmla="*/ 410 w 666"/>
                      <a:gd name="T73" fmla="*/ 458 h 913"/>
                      <a:gd name="T74" fmla="*/ 409 w 666"/>
                      <a:gd name="T75" fmla="*/ 405 h 913"/>
                      <a:gd name="T76" fmla="*/ 421 w 666"/>
                      <a:gd name="T77" fmla="*/ 328 h 913"/>
                      <a:gd name="T78" fmla="*/ 440 w 666"/>
                      <a:gd name="T79" fmla="*/ 270 h 913"/>
                      <a:gd name="T80" fmla="*/ 471 w 666"/>
                      <a:gd name="T81" fmla="*/ 218 h 913"/>
                      <a:gd name="T82" fmla="*/ 504 w 666"/>
                      <a:gd name="T83" fmla="*/ 176 h 913"/>
                      <a:gd name="T84" fmla="*/ 546 w 666"/>
                      <a:gd name="T85" fmla="*/ 134 h 913"/>
                      <a:gd name="T86" fmla="*/ 601 w 666"/>
                      <a:gd name="T87" fmla="*/ 85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6" h="913">
                        <a:moveTo>
                          <a:pt x="625" y="63"/>
                        </a:moveTo>
                        <a:lnTo>
                          <a:pt x="647" y="41"/>
                        </a:lnTo>
                        <a:lnTo>
                          <a:pt x="666" y="16"/>
                        </a:lnTo>
                        <a:lnTo>
                          <a:pt x="634" y="6"/>
                        </a:lnTo>
                        <a:lnTo>
                          <a:pt x="586" y="3"/>
                        </a:lnTo>
                        <a:lnTo>
                          <a:pt x="552" y="0"/>
                        </a:lnTo>
                        <a:lnTo>
                          <a:pt x="511" y="4"/>
                        </a:lnTo>
                        <a:lnTo>
                          <a:pt x="460" y="15"/>
                        </a:lnTo>
                        <a:lnTo>
                          <a:pt x="417" y="25"/>
                        </a:lnTo>
                        <a:lnTo>
                          <a:pt x="362" y="47"/>
                        </a:lnTo>
                        <a:lnTo>
                          <a:pt x="314" y="67"/>
                        </a:lnTo>
                        <a:lnTo>
                          <a:pt x="268" y="93"/>
                        </a:lnTo>
                        <a:lnTo>
                          <a:pt x="228" y="120"/>
                        </a:lnTo>
                        <a:lnTo>
                          <a:pt x="185" y="161"/>
                        </a:lnTo>
                        <a:lnTo>
                          <a:pt x="144" y="205"/>
                        </a:lnTo>
                        <a:lnTo>
                          <a:pt x="111" y="260"/>
                        </a:lnTo>
                        <a:lnTo>
                          <a:pt x="102" y="277"/>
                        </a:lnTo>
                        <a:lnTo>
                          <a:pt x="91" y="298"/>
                        </a:lnTo>
                        <a:lnTo>
                          <a:pt x="81" y="319"/>
                        </a:lnTo>
                        <a:lnTo>
                          <a:pt x="73" y="338"/>
                        </a:lnTo>
                        <a:lnTo>
                          <a:pt x="63" y="362"/>
                        </a:lnTo>
                        <a:lnTo>
                          <a:pt x="56" y="386"/>
                        </a:lnTo>
                        <a:lnTo>
                          <a:pt x="50" y="403"/>
                        </a:lnTo>
                        <a:lnTo>
                          <a:pt x="41" y="428"/>
                        </a:lnTo>
                        <a:lnTo>
                          <a:pt x="32" y="456"/>
                        </a:lnTo>
                        <a:lnTo>
                          <a:pt x="25" y="476"/>
                        </a:lnTo>
                        <a:lnTo>
                          <a:pt x="20" y="494"/>
                        </a:lnTo>
                        <a:lnTo>
                          <a:pt x="13" y="523"/>
                        </a:lnTo>
                        <a:lnTo>
                          <a:pt x="6" y="553"/>
                        </a:lnTo>
                        <a:lnTo>
                          <a:pt x="4" y="583"/>
                        </a:lnTo>
                        <a:lnTo>
                          <a:pt x="1" y="613"/>
                        </a:lnTo>
                        <a:lnTo>
                          <a:pt x="0" y="639"/>
                        </a:lnTo>
                        <a:lnTo>
                          <a:pt x="0" y="652"/>
                        </a:lnTo>
                        <a:lnTo>
                          <a:pt x="0" y="673"/>
                        </a:lnTo>
                        <a:lnTo>
                          <a:pt x="4" y="700"/>
                        </a:lnTo>
                        <a:lnTo>
                          <a:pt x="5" y="721"/>
                        </a:lnTo>
                        <a:lnTo>
                          <a:pt x="7" y="742"/>
                        </a:lnTo>
                        <a:lnTo>
                          <a:pt x="14" y="762"/>
                        </a:lnTo>
                        <a:lnTo>
                          <a:pt x="19" y="779"/>
                        </a:lnTo>
                        <a:lnTo>
                          <a:pt x="26" y="797"/>
                        </a:lnTo>
                        <a:lnTo>
                          <a:pt x="38" y="818"/>
                        </a:lnTo>
                        <a:lnTo>
                          <a:pt x="47" y="832"/>
                        </a:lnTo>
                        <a:lnTo>
                          <a:pt x="60" y="850"/>
                        </a:lnTo>
                        <a:lnTo>
                          <a:pt x="73" y="864"/>
                        </a:lnTo>
                        <a:lnTo>
                          <a:pt x="86" y="878"/>
                        </a:lnTo>
                        <a:lnTo>
                          <a:pt x="100" y="888"/>
                        </a:lnTo>
                        <a:lnTo>
                          <a:pt x="121" y="896"/>
                        </a:lnTo>
                        <a:lnTo>
                          <a:pt x="138" y="902"/>
                        </a:lnTo>
                        <a:lnTo>
                          <a:pt x="157" y="907"/>
                        </a:lnTo>
                        <a:lnTo>
                          <a:pt x="177" y="910"/>
                        </a:lnTo>
                        <a:lnTo>
                          <a:pt x="194" y="913"/>
                        </a:lnTo>
                        <a:lnTo>
                          <a:pt x="219" y="910"/>
                        </a:lnTo>
                        <a:lnTo>
                          <a:pt x="238" y="907"/>
                        </a:lnTo>
                        <a:lnTo>
                          <a:pt x="257" y="902"/>
                        </a:lnTo>
                        <a:lnTo>
                          <a:pt x="275" y="893"/>
                        </a:lnTo>
                        <a:lnTo>
                          <a:pt x="296" y="884"/>
                        </a:lnTo>
                        <a:lnTo>
                          <a:pt x="314" y="871"/>
                        </a:lnTo>
                        <a:lnTo>
                          <a:pt x="328" y="860"/>
                        </a:lnTo>
                        <a:lnTo>
                          <a:pt x="342" y="847"/>
                        </a:lnTo>
                        <a:lnTo>
                          <a:pt x="360" y="829"/>
                        </a:lnTo>
                        <a:lnTo>
                          <a:pt x="375" y="805"/>
                        </a:lnTo>
                        <a:lnTo>
                          <a:pt x="385" y="784"/>
                        </a:lnTo>
                        <a:lnTo>
                          <a:pt x="397" y="756"/>
                        </a:lnTo>
                        <a:lnTo>
                          <a:pt x="405" y="724"/>
                        </a:lnTo>
                        <a:lnTo>
                          <a:pt x="409" y="703"/>
                        </a:lnTo>
                        <a:lnTo>
                          <a:pt x="412" y="677"/>
                        </a:lnTo>
                        <a:lnTo>
                          <a:pt x="416" y="649"/>
                        </a:lnTo>
                        <a:lnTo>
                          <a:pt x="418" y="627"/>
                        </a:lnTo>
                        <a:lnTo>
                          <a:pt x="417" y="602"/>
                        </a:lnTo>
                        <a:lnTo>
                          <a:pt x="418" y="583"/>
                        </a:lnTo>
                        <a:lnTo>
                          <a:pt x="416" y="554"/>
                        </a:lnTo>
                        <a:lnTo>
                          <a:pt x="415" y="522"/>
                        </a:lnTo>
                        <a:lnTo>
                          <a:pt x="411" y="490"/>
                        </a:lnTo>
                        <a:lnTo>
                          <a:pt x="410" y="458"/>
                        </a:lnTo>
                        <a:lnTo>
                          <a:pt x="410" y="431"/>
                        </a:lnTo>
                        <a:lnTo>
                          <a:pt x="409" y="405"/>
                        </a:lnTo>
                        <a:lnTo>
                          <a:pt x="412" y="369"/>
                        </a:lnTo>
                        <a:lnTo>
                          <a:pt x="421" y="328"/>
                        </a:lnTo>
                        <a:lnTo>
                          <a:pt x="430" y="299"/>
                        </a:lnTo>
                        <a:lnTo>
                          <a:pt x="440" y="270"/>
                        </a:lnTo>
                        <a:lnTo>
                          <a:pt x="453" y="246"/>
                        </a:lnTo>
                        <a:lnTo>
                          <a:pt x="471" y="218"/>
                        </a:lnTo>
                        <a:lnTo>
                          <a:pt x="481" y="201"/>
                        </a:lnTo>
                        <a:lnTo>
                          <a:pt x="504" y="176"/>
                        </a:lnTo>
                        <a:lnTo>
                          <a:pt x="521" y="156"/>
                        </a:lnTo>
                        <a:lnTo>
                          <a:pt x="546" y="134"/>
                        </a:lnTo>
                        <a:lnTo>
                          <a:pt x="574" y="111"/>
                        </a:lnTo>
                        <a:lnTo>
                          <a:pt x="601" y="85"/>
                        </a:lnTo>
                        <a:lnTo>
                          <a:pt x="625" y="63"/>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448751" name="Group 239"/>
                <p:cNvGrpSpPr>
                  <a:grpSpLocks/>
                </p:cNvGrpSpPr>
                <p:nvPr/>
              </p:nvGrpSpPr>
              <p:grpSpPr bwMode="auto">
                <a:xfrm>
                  <a:off x="387" y="2522"/>
                  <a:ext cx="552" cy="510"/>
                  <a:chOff x="387" y="2522"/>
                  <a:chExt cx="552" cy="510"/>
                </a:xfrm>
              </p:grpSpPr>
              <p:sp>
                <p:nvSpPr>
                  <p:cNvPr id="448752" name="Freeform 240"/>
                  <p:cNvSpPr>
                    <a:spLocks/>
                  </p:cNvSpPr>
                  <p:nvPr/>
                </p:nvSpPr>
                <p:spPr bwMode="auto">
                  <a:xfrm>
                    <a:off x="387" y="2649"/>
                    <a:ext cx="39" cy="60"/>
                  </a:xfrm>
                  <a:custGeom>
                    <a:avLst/>
                    <a:gdLst>
                      <a:gd name="T0" fmla="*/ 156 w 156"/>
                      <a:gd name="T1" fmla="*/ 0 h 236"/>
                      <a:gd name="T2" fmla="*/ 128 w 156"/>
                      <a:gd name="T3" fmla="*/ 2 h 236"/>
                      <a:gd name="T4" fmla="*/ 116 w 156"/>
                      <a:gd name="T5" fmla="*/ 6 h 236"/>
                      <a:gd name="T6" fmla="*/ 100 w 156"/>
                      <a:gd name="T7" fmla="*/ 10 h 236"/>
                      <a:gd name="T8" fmla="*/ 86 w 156"/>
                      <a:gd name="T9" fmla="*/ 16 h 236"/>
                      <a:gd name="T10" fmla="*/ 74 w 156"/>
                      <a:gd name="T11" fmla="*/ 24 h 236"/>
                      <a:gd name="T12" fmla="*/ 62 w 156"/>
                      <a:gd name="T13" fmla="*/ 33 h 236"/>
                      <a:gd name="T14" fmla="*/ 51 w 156"/>
                      <a:gd name="T15" fmla="*/ 44 h 236"/>
                      <a:gd name="T16" fmla="*/ 46 w 156"/>
                      <a:gd name="T17" fmla="*/ 51 h 236"/>
                      <a:gd name="T18" fmla="*/ 39 w 156"/>
                      <a:gd name="T19" fmla="*/ 61 h 236"/>
                      <a:gd name="T20" fmla="*/ 31 w 156"/>
                      <a:gd name="T21" fmla="*/ 71 h 236"/>
                      <a:gd name="T22" fmla="*/ 25 w 156"/>
                      <a:gd name="T23" fmla="*/ 82 h 236"/>
                      <a:gd name="T24" fmla="*/ 20 w 156"/>
                      <a:gd name="T25" fmla="*/ 91 h 236"/>
                      <a:gd name="T26" fmla="*/ 13 w 156"/>
                      <a:gd name="T27" fmla="*/ 106 h 236"/>
                      <a:gd name="T28" fmla="*/ 11 w 156"/>
                      <a:gd name="T29" fmla="*/ 114 h 236"/>
                      <a:gd name="T30" fmla="*/ 6 w 156"/>
                      <a:gd name="T31" fmla="*/ 129 h 236"/>
                      <a:gd name="T32" fmla="*/ 4 w 156"/>
                      <a:gd name="T33" fmla="*/ 145 h 236"/>
                      <a:gd name="T34" fmla="*/ 0 w 156"/>
                      <a:gd name="T35" fmla="*/ 158 h 236"/>
                      <a:gd name="T36" fmla="*/ 0 w 156"/>
                      <a:gd name="T37" fmla="*/ 167 h 236"/>
                      <a:gd name="T38" fmla="*/ 0 w 156"/>
                      <a:gd name="T39" fmla="*/ 180 h 236"/>
                      <a:gd name="T40" fmla="*/ 4 w 156"/>
                      <a:gd name="T41" fmla="*/ 193 h 236"/>
                      <a:gd name="T42" fmla="*/ 6 w 156"/>
                      <a:gd name="T43" fmla="*/ 202 h 236"/>
                      <a:gd name="T44" fmla="*/ 11 w 156"/>
                      <a:gd name="T45" fmla="*/ 209 h 236"/>
                      <a:gd name="T46" fmla="*/ 17 w 156"/>
                      <a:gd name="T47" fmla="*/ 216 h 236"/>
                      <a:gd name="T48" fmla="*/ 21 w 156"/>
                      <a:gd name="T49" fmla="*/ 222 h 236"/>
                      <a:gd name="T50" fmla="*/ 28 w 156"/>
                      <a:gd name="T51" fmla="*/ 228 h 236"/>
                      <a:gd name="T52" fmla="*/ 38 w 156"/>
                      <a:gd name="T53" fmla="*/ 232 h 236"/>
                      <a:gd name="T54" fmla="*/ 48 w 156"/>
                      <a:gd name="T55" fmla="*/ 234 h 236"/>
                      <a:gd name="T56" fmla="*/ 55 w 156"/>
                      <a:gd name="T57" fmla="*/ 236 h 236"/>
                      <a:gd name="T58" fmla="*/ 62 w 156"/>
                      <a:gd name="T59" fmla="*/ 235 h 236"/>
                      <a:gd name="T60" fmla="*/ 72 w 156"/>
                      <a:gd name="T61" fmla="*/ 232 h 236"/>
                      <a:gd name="T62" fmla="*/ 80 w 156"/>
                      <a:gd name="T63" fmla="*/ 228 h 236"/>
                      <a:gd name="T64" fmla="*/ 84 w 156"/>
                      <a:gd name="T65" fmla="*/ 225 h 236"/>
                      <a:gd name="T66" fmla="*/ 91 w 156"/>
                      <a:gd name="T67" fmla="*/ 219 h 236"/>
                      <a:gd name="T68" fmla="*/ 96 w 156"/>
                      <a:gd name="T69" fmla="*/ 211 h 236"/>
                      <a:gd name="T70" fmla="*/ 105 w 156"/>
                      <a:gd name="T71" fmla="*/ 196 h 236"/>
                      <a:gd name="T72" fmla="*/ 107 w 156"/>
                      <a:gd name="T73" fmla="*/ 182 h 236"/>
                      <a:gd name="T74" fmla="*/ 108 w 156"/>
                      <a:gd name="T75" fmla="*/ 170 h 236"/>
                      <a:gd name="T76" fmla="*/ 108 w 156"/>
                      <a:gd name="T77" fmla="*/ 159 h 236"/>
                      <a:gd name="T78" fmla="*/ 107 w 156"/>
                      <a:gd name="T79" fmla="*/ 144 h 236"/>
                      <a:gd name="T80" fmla="*/ 106 w 156"/>
                      <a:gd name="T81" fmla="*/ 126 h 236"/>
                      <a:gd name="T82" fmla="*/ 105 w 156"/>
                      <a:gd name="T83" fmla="*/ 106 h 236"/>
                      <a:gd name="T84" fmla="*/ 105 w 156"/>
                      <a:gd name="T85" fmla="*/ 90 h 236"/>
                      <a:gd name="T86" fmla="*/ 105 w 156"/>
                      <a:gd name="T87" fmla="*/ 72 h 236"/>
                      <a:gd name="T88" fmla="*/ 106 w 156"/>
                      <a:gd name="T89" fmla="*/ 63 h 236"/>
                      <a:gd name="T90" fmla="*/ 108 w 156"/>
                      <a:gd name="T91" fmla="*/ 51 h 236"/>
                      <a:gd name="T92" fmla="*/ 113 w 156"/>
                      <a:gd name="T93" fmla="*/ 42 h 236"/>
                      <a:gd name="T94" fmla="*/ 117 w 156"/>
                      <a:gd name="T95" fmla="*/ 33 h 236"/>
                      <a:gd name="T96" fmla="*/ 127 w 156"/>
                      <a:gd name="T97" fmla="*/ 24 h 236"/>
                      <a:gd name="T98" fmla="*/ 133 w 156"/>
                      <a:gd name="T99" fmla="*/ 18 h 236"/>
                      <a:gd name="T100" fmla="*/ 139 w 156"/>
                      <a:gd name="T101" fmla="*/ 13 h 236"/>
                      <a:gd name="T102" fmla="*/ 143 w 156"/>
                      <a:gd name="T103" fmla="*/ 8 h 236"/>
                      <a:gd name="T104" fmla="*/ 156 w 156"/>
                      <a:gd name="T105"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236">
                        <a:moveTo>
                          <a:pt x="156" y="0"/>
                        </a:moveTo>
                        <a:lnTo>
                          <a:pt x="128" y="2"/>
                        </a:lnTo>
                        <a:lnTo>
                          <a:pt x="116" y="6"/>
                        </a:lnTo>
                        <a:lnTo>
                          <a:pt x="100" y="10"/>
                        </a:lnTo>
                        <a:lnTo>
                          <a:pt x="86" y="16"/>
                        </a:lnTo>
                        <a:lnTo>
                          <a:pt x="74" y="24"/>
                        </a:lnTo>
                        <a:lnTo>
                          <a:pt x="62" y="33"/>
                        </a:lnTo>
                        <a:lnTo>
                          <a:pt x="51" y="44"/>
                        </a:lnTo>
                        <a:lnTo>
                          <a:pt x="46" y="51"/>
                        </a:lnTo>
                        <a:lnTo>
                          <a:pt x="39" y="61"/>
                        </a:lnTo>
                        <a:lnTo>
                          <a:pt x="31" y="71"/>
                        </a:lnTo>
                        <a:lnTo>
                          <a:pt x="25" y="82"/>
                        </a:lnTo>
                        <a:lnTo>
                          <a:pt x="20" y="91"/>
                        </a:lnTo>
                        <a:lnTo>
                          <a:pt x="13" y="106"/>
                        </a:lnTo>
                        <a:lnTo>
                          <a:pt x="11" y="114"/>
                        </a:lnTo>
                        <a:lnTo>
                          <a:pt x="6" y="129"/>
                        </a:lnTo>
                        <a:lnTo>
                          <a:pt x="4" y="145"/>
                        </a:lnTo>
                        <a:lnTo>
                          <a:pt x="0" y="158"/>
                        </a:lnTo>
                        <a:lnTo>
                          <a:pt x="0" y="167"/>
                        </a:lnTo>
                        <a:lnTo>
                          <a:pt x="0" y="180"/>
                        </a:lnTo>
                        <a:lnTo>
                          <a:pt x="4" y="193"/>
                        </a:lnTo>
                        <a:lnTo>
                          <a:pt x="6" y="202"/>
                        </a:lnTo>
                        <a:lnTo>
                          <a:pt x="11" y="209"/>
                        </a:lnTo>
                        <a:lnTo>
                          <a:pt x="17" y="216"/>
                        </a:lnTo>
                        <a:lnTo>
                          <a:pt x="21" y="222"/>
                        </a:lnTo>
                        <a:lnTo>
                          <a:pt x="28" y="228"/>
                        </a:lnTo>
                        <a:lnTo>
                          <a:pt x="38" y="232"/>
                        </a:lnTo>
                        <a:lnTo>
                          <a:pt x="48" y="234"/>
                        </a:lnTo>
                        <a:lnTo>
                          <a:pt x="55" y="236"/>
                        </a:lnTo>
                        <a:lnTo>
                          <a:pt x="62" y="235"/>
                        </a:lnTo>
                        <a:lnTo>
                          <a:pt x="72" y="232"/>
                        </a:lnTo>
                        <a:lnTo>
                          <a:pt x="80" y="228"/>
                        </a:lnTo>
                        <a:lnTo>
                          <a:pt x="84" y="225"/>
                        </a:lnTo>
                        <a:lnTo>
                          <a:pt x="91" y="219"/>
                        </a:lnTo>
                        <a:lnTo>
                          <a:pt x="96" y="211"/>
                        </a:lnTo>
                        <a:lnTo>
                          <a:pt x="105" y="196"/>
                        </a:lnTo>
                        <a:lnTo>
                          <a:pt x="107" y="182"/>
                        </a:lnTo>
                        <a:lnTo>
                          <a:pt x="108" y="170"/>
                        </a:lnTo>
                        <a:lnTo>
                          <a:pt x="108" y="159"/>
                        </a:lnTo>
                        <a:lnTo>
                          <a:pt x="107" y="144"/>
                        </a:lnTo>
                        <a:lnTo>
                          <a:pt x="106" y="126"/>
                        </a:lnTo>
                        <a:lnTo>
                          <a:pt x="105" y="106"/>
                        </a:lnTo>
                        <a:lnTo>
                          <a:pt x="105" y="90"/>
                        </a:lnTo>
                        <a:lnTo>
                          <a:pt x="105" y="72"/>
                        </a:lnTo>
                        <a:lnTo>
                          <a:pt x="106" y="63"/>
                        </a:lnTo>
                        <a:lnTo>
                          <a:pt x="108" y="51"/>
                        </a:lnTo>
                        <a:lnTo>
                          <a:pt x="113" y="42"/>
                        </a:lnTo>
                        <a:lnTo>
                          <a:pt x="117" y="33"/>
                        </a:lnTo>
                        <a:lnTo>
                          <a:pt x="127" y="24"/>
                        </a:lnTo>
                        <a:lnTo>
                          <a:pt x="133" y="18"/>
                        </a:lnTo>
                        <a:lnTo>
                          <a:pt x="139" y="13"/>
                        </a:lnTo>
                        <a:lnTo>
                          <a:pt x="143" y="8"/>
                        </a:lnTo>
                        <a:lnTo>
                          <a:pt x="156"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53" name="Freeform 241"/>
                  <p:cNvSpPr>
                    <a:spLocks/>
                  </p:cNvSpPr>
                  <p:nvPr/>
                </p:nvSpPr>
                <p:spPr bwMode="auto">
                  <a:xfrm>
                    <a:off x="849" y="2759"/>
                    <a:ext cx="33" cy="69"/>
                  </a:xfrm>
                  <a:custGeom>
                    <a:avLst/>
                    <a:gdLst>
                      <a:gd name="T0" fmla="*/ 51 w 131"/>
                      <a:gd name="T1" fmla="*/ 0 h 275"/>
                      <a:gd name="T2" fmla="*/ 58 w 131"/>
                      <a:gd name="T3" fmla="*/ 9 h 275"/>
                      <a:gd name="T4" fmla="*/ 66 w 131"/>
                      <a:gd name="T5" fmla="*/ 20 h 275"/>
                      <a:gd name="T6" fmla="*/ 74 w 131"/>
                      <a:gd name="T7" fmla="*/ 29 h 275"/>
                      <a:gd name="T8" fmla="*/ 82 w 131"/>
                      <a:gd name="T9" fmla="*/ 41 h 275"/>
                      <a:gd name="T10" fmla="*/ 89 w 131"/>
                      <a:gd name="T11" fmla="*/ 53 h 275"/>
                      <a:gd name="T12" fmla="*/ 97 w 131"/>
                      <a:gd name="T13" fmla="*/ 67 h 275"/>
                      <a:gd name="T14" fmla="*/ 103 w 131"/>
                      <a:gd name="T15" fmla="*/ 80 h 275"/>
                      <a:gd name="T16" fmla="*/ 108 w 131"/>
                      <a:gd name="T17" fmla="*/ 89 h 275"/>
                      <a:gd name="T18" fmla="*/ 112 w 131"/>
                      <a:gd name="T19" fmla="*/ 99 h 275"/>
                      <a:gd name="T20" fmla="*/ 116 w 131"/>
                      <a:gd name="T21" fmla="*/ 112 h 275"/>
                      <a:gd name="T22" fmla="*/ 121 w 131"/>
                      <a:gd name="T23" fmla="*/ 124 h 275"/>
                      <a:gd name="T24" fmla="*/ 124 w 131"/>
                      <a:gd name="T25" fmla="*/ 135 h 275"/>
                      <a:gd name="T26" fmla="*/ 125 w 131"/>
                      <a:gd name="T27" fmla="*/ 144 h 275"/>
                      <a:gd name="T28" fmla="*/ 128 w 131"/>
                      <a:gd name="T29" fmla="*/ 150 h 275"/>
                      <a:gd name="T30" fmla="*/ 130 w 131"/>
                      <a:gd name="T31" fmla="*/ 164 h 275"/>
                      <a:gd name="T32" fmla="*/ 131 w 131"/>
                      <a:gd name="T33" fmla="*/ 174 h 275"/>
                      <a:gd name="T34" fmla="*/ 131 w 131"/>
                      <a:gd name="T35" fmla="*/ 190 h 275"/>
                      <a:gd name="T36" fmla="*/ 128 w 131"/>
                      <a:gd name="T37" fmla="*/ 210 h 275"/>
                      <a:gd name="T38" fmla="*/ 123 w 131"/>
                      <a:gd name="T39" fmla="*/ 226 h 275"/>
                      <a:gd name="T40" fmla="*/ 116 w 131"/>
                      <a:gd name="T41" fmla="*/ 239 h 275"/>
                      <a:gd name="T42" fmla="*/ 111 w 131"/>
                      <a:gd name="T43" fmla="*/ 248 h 275"/>
                      <a:gd name="T44" fmla="*/ 106 w 131"/>
                      <a:gd name="T45" fmla="*/ 254 h 275"/>
                      <a:gd name="T46" fmla="*/ 99 w 131"/>
                      <a:gd name="T47" fmla="*/ 261 h 275"/>
                      <a:gd name="T48" fmla="*/ 92 w 131"/>
                      <a:gd name="T49" fmla="*/ 267 h 275"/>
                      <a:gd name="T50" fmla="*/ 85 w 131"/>
                      <a:gd name="T51" fmla="*/ 270 h 275"/>
                      <a:gd name="T52" fmla="*/ 78 w 131"/>
                      <a:gd name="T53" fmla="*/ 274 h 275"/>
                      <a:gd name="T54" fmla="*/ 73 w 131"/>
                      <a:gd name="T55" fmla="*/ 275 h 275"/>
                      <a:gd name="T56" fmla="*/ 66 w 131"/>
                      <a:gd name="T57" fmla="*/ 275 h 275"/>
                      <a:gd name="T58" fmla="*/ 58 w 131"/>
                      <a:gd name="T59" fmla="*/ 275 h 275"/>
                      <a:gd name="T60" fmla="*/ 51 w 131"/>
                      <a:gd name="T61" fmla="*/ 274 h 275"/>
                      <a:gd name="T62" fmla="*/ 44 w 131"/>
                      <a:gd name="T63" fmla="*/ 272 h 275"/>
                      <a:gd name="T64" fmla="*/ 39 w 131"/>
                      <a:gd name="T65" fmla="*/ 267 h 275"/>
                      <a:gd name="T66" fmla="*/ 33 w 131"/>
                      <a:gd name="T67" fmla="*/ 262 h 275"/>
                      <a:gd name="T68" fmla="*/ 27 w 131"/>
                      <a:gd name="T69" fmla="*/ 258 h 275"/>
                      <a:gd name="T70" fmla="*/ 21 w 131"/>
                      <a:gd name="T71" fmla="*/ 253 h 275"/>
                      <a:gd name="T72" fmla="*/ 16 w 131"/>
                      <a:gd name="T73" fmla="*/ 245 h 275"/>
                      <a:gd name="T74" fmla="*/ 12 w 131"/>
                      <a:gd name="T75" fmla="*/ 238 h 275"/>
                      <a:gd name="T76" fmla="*/ 8 w 131"/>
                      <a:gd name="T77" fmla="*/ 229 h 275"/>
                      <a:gd name="T78" fmla="*/ 6 w 131"/>
                      <a:gd name="T79" fmla="*/ 219 h 275"/>
                      <a:gd name="T80" fmla="*/ 3 w 131"/>
                      <a:gd name="T81" fmla="*/ 208 h 275"/>
                      <a:gd name="T82" fmla="*/ 1 w 131"/>
                      <a:gd name="T83" fmla="*/ 198 h 275"/>
                      <a:gd name="T84" fmla="*/ 0 w 131"/>
                      <a:gd name="T85" fmla="*/ 188 h 275"/>
                      <a:gd name="T86" fmla="*/ 0 w 131"/>
                      <a:gd name="T87" fmla="*/ 179 h 275"/>
                      <a:gd name="T88" fmla="*/ 0 w 131"/>
                      <a:gd name="T89" fmla="*/ 170 h 275"/>
                      <a:gd name="T90" fmla="*/ 0 w 131"/>
                      <a:gd name="T91" fmla="*/ 162 h 275"/>
                      <a:gd name="T92" fmla="*/ 2 w 131"/>
                      <a:gd name="T93" fmla="*/ 152 h 275"/>
                      <a:gd name="T94" fmla="*/ 3 w 131"/>
                      <a:gd name="T95" fmla="*/ 145 h 275"/>
                      <a:gd name="T96" fmla="*/ 6 w 131"/>
                      <a:gd name="T97" fmla="*/ 137 h 275"/>
                      <a:gd name="T98" fmla="*/ 8 w 131"/>
                      <a:gd name="T99" fmla="*/ 125 h 275"/>
                      <a:gd name="T100" fmla="*/ 14 w 131"/>
                      <a:gd name="T101" fmla="*/ 110 h 275"/>
                      <a:gd name="T102" fmla="*/ 25 w 131"/>
                      <a:gd name="T103" fmla="*/ 85 h 275"/>
                      <a:gd name="T104" fmla="*/ 32 w 131"/>
                      <a:gd name="T105" fmla="*/ 66 h 275"/>
                      <a:gd name="T106" fmla="*/ 39 w 131"/>
                      <a:gd name="T107" fmla="*/ 55 h 275"/>
                      <a:gd name="T108" fmla="*/ 42 w 131"/>
                      <a:gd name="T109" fmla="*/ 48 h 275"/>
                      <a:gd name="T110" fmla="*/ 44 w 131"/>
                      <a:gd name="T111" fmla="*/ 41 h 275"/>
                      <a:gd name="T112" fmla="*/ 47 w 131"/>
                      <a:gd name="T113" fmla="*/ 33 h 275"/>
                      <a:gd name="T114" fmla="*/ 49 w 131"/>
                      <a:gd name="T115" fmla="*/ 26 h 275"/>
                      <a:gd name="T116" fmla="*/ 51 w 131"/>
                      <a:gd name="T117" fmla="*/ 19 h 275"/>
                      <a:gd name="T118" fmla="*/ 51 w 131"/>
                      <a:gd name="T119"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1" h="275">
                        <a:moveTo>
                          <a:pt x="51" y="0"/>
                        </a:moveTo>
                        <a:lnTo>
                          <a:pt x="58" y="9"/>
                        </a:lnTo>
                        <a:lnTo>
                          <a:pt x="66" y="20"/>
                        </a:lnTo>
                        <a:lnTo>
                          <a:pt x="74" y="29"/>
                        </a:lnTo>
                        <a:lnTo>
                          <a:pt x="82" y="41"/>
                        </a:lnTo>
                        <a:lnTo>
                          <a:pt x="89" y="53"/>
                        </a:lnTo>
                        <a:lnTo>
                          <a:pt x="97" y="67"/>
                        </a:lnTo>
                        <a:lnTo>
                          <a:pt x="103" y="80"/>
                        </a:lnTo>
                        <a:lnTo>
                          <a:pt x="108" y="89"/>
                        </a:lnTo>
                        <a:lnTo>
                          <a:pt x="112" y="99"/>
                        </a:lnTo>
                        <a:lnTo>
                          <a:pt x="116" y="112"/>
                        </a:lnTo>
                        <a:lnTo>
                          <a:pt x="121" y="124"/>
                        </a:lnTo>
                        <a:lnTo>
                          <a:pt x="124" y="135"/>
                        </a:lnTo>
                        <a:lnTo>
                          <a:pt x="125" y="144"/>
                        </a:lnTo>
                        <a:lnTo>
                          <a:pt x="128" y="150"/>
                        </a:lnTo>
                        <a:lnTo>
                          <a:pt x="130" y="164"/>
                        </a:lnTo>
                        <a:lnTo>
                          <a:pt x="131" y="174"/>
                        </a:lnTo>
                        <a:lnTo>
                          <a:pt x="131" y="190"/>
                        </a:lnTo>
                        <a:lnTo>
                          <a:pt x="128" y="210"/>
                        </a:lnTo>
                        <a:lnTo>
                          <a:pt x="123" y="226"/>
                        </a:lnTo>
                        <a:lnTo>
                          <a:pt x="116" y="239"/>
                        </a:lnTo>
                        <a:lnTo>
                          <a:pt x="111" y="248"/>
                        </a:lnTo>
                        <a:lnTo>
                          <a:pt x="106" y="254"/>
                        </a:lnTo>
                        <a:lnTo>
                          <a:pt x="99" y="261"/>
                        </a:lnTo>
                        <a:lnTo>
                          <a:pt x="92" y="267"/>
                        </a:lnTo>
                        <a:lnTo>
                          <a:pt x="85" y="270"/>
                        </a:lnTo>
                        <a:lnTo>
                          <a:pt x="78" y="274"/>
                        </a:lnTo>
                        <a:lnTo>
                          <a:pt x="73" y="275"/>
                        </a:lnTo>
                        <a:lnTo>
                          <a:pt x="66" y="275"/>
                        </a:lnTo>
                        <a:lnTo>
                          <a:pt x="58" y="275"/>
                        </a:lnTo>
                        <a:lnTo>
                          <a:pt x="51" y="274"/>
                        </a:lnTo>
                        <a:lnTo>
                          <a:pt x="44" y="272"/>
                        </a:lnTo>
                        <a:lnTo>
                          <a:pt x="39" y="267"/>
                        </a:lnTo>
                        <a:lnTo>
                          <a:pt x="33" y="262"/>
                        </a:lnTo>
                        <a:lnTo>
                          <a:pt x="27" y="258"/>
                        </a:lnTo>
                        <a:lnTo>
                          <a:pt x="21" y="253"/>
                        </a:lnTo>
                        <a:lnTo>
                          <a:pt x="16" y="245"/>
                        </a:lnTo>
                        <a:lnTo>
                          <a:pt x="12" y="238"/>
                        </a:lnTo>
                        <a:lnTo>
                          <a:pt x="8" y="229"/>
                        </a:lnTo>
                        <a:lnTo>
                          <a:pt x="6" y="219"/>
                        </a:lnTo>
                        <a:lnTo>
                          <a:pt x="3" y="208"/>
                        </a:lnTo>
                        <a:lnTo>
                          <a:pt x="1" y="198"/>
                        </a:lnTo>
                        <a:lnTo>
                          <a:pt x="0" y="188"/>
                        </a:lnTo>
                        <a:lnTo>
                          <a:pt x="0" y="179"/>
                        </a:lnTo>
                        <a:lnTo>
                          <a:pt x="0" y="170"/>
                        </a:lnTo>
                        <a:lnTo>
                          <a:pt x="0" y="162"/>
                        </a:lnTo>
                        <a:lnTo>
                          <a:pt x="2" y="152"/>
                        </a:lnTo>
                        <a:lnTo>
                          <a:pt x="3" y="145"/>
                        </a:lnTo>
                        <a:lnTo>
                          <a:pt x="6" y="137"/>
                        </a:lnTo>
                        <a:lnTo>
                          <a:pt x="8" y="125"/>
                        </a:lnTo>
                        <a:lnTo>
                          <a:pt x="14" y="110"/>
                        </a:lnTo>
                        <a:lnTo>
                          <a:pt x="25" y="85"/>
                        </a:lnTo>
                        <a:lnTo>
                          <a:pt x="32" y="66"/>
                        </a:lnTo>
                        <a:lnTo>
                          <a:pt x="39" y="55"/>
                        </a:lnTo>
                        <a:lnTo>
                          <a:pt x="42" y="48"/>
                        </a:lnTo>
                        <a:lnTo>
                          <a:pt x="44" y="41"/>
                        </a:lnTo>
                        <a:lnTo>
                          <a:pt x="47" y="33"/>
                        </a:lnTo>
                        <a:lnTo>
                          <a:pt x="49" y="26"/>
                        </a:lnTo>
                        <a:lnTo>
                          <a:pt x="51" y="19"/>
                        </a:lnTo>
                        <a:lnTo>
                          <a:pt x="51"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54" name="Freeform 242"/>
                  <p:cNvSpPr>
                    <a:spLocks/>
                  </p:cNvSpPr>
                  <p:nvPr/>
                </p:nvSpPr>
                <p:spPr bwMode="auto">
                  <a:xfrm>
                    <a:off x="402" y="2792"/>
                    <a:ext cx="48" cy="86"/>
                  </a:xfrm>
                  <a:custGeom>
                    <a:avLst/>
                    <a:gdLst>
                      <a:gd name="T0" fmla="*/ 188 w 188"/>
                      <a:gd name="T1" fmla="*/ 0 h 344"/>
                      <a:gd name="T2" fmla="*/ 154 w 188"/>
                      <a:gd name="T3" fmla="*/ 5 h 344"/>
                      <a:gd name="T4" fmla="*/ 138 w 188"/>
                      <a:gd name="T5" fmla="*/ 9 h 344"/>
                      <a:gd name="T6" fmla="*/ 119 w 188"/>
                      <a:gd name="T7" fmla="*/ 16 h 344"/>
                      <a:gd name="T8" fmla="*/ 104 w 188"/>
                      <a:gd name="T9" fmla="*/ 26 h 344"/>
                      <a:gd name="T10" fmla="*/ 90 w 188"/>
                      <a:gd name="T11" fmla="*/ 36 h 344"/>
                      <a:gd name="T12" fmla="*/ 76 w 188"/>
                      <a:gd name="T13" fmla="*/ 49 h 344"/>
                      <a:gd name="T14" fmla="*/ 62 w 188"/>
                      <a:gd name="T15" fmla="*/ 67 h 344"/>
                      <a:gd name="T16" fmla="*/ 55 w 188"/>
                      <a:gd name="T17" fmla="*/ 77 h 344"/>
                      <a:gd name="T18" fmla="*/ 49 w 188"/>
                      <a:gd name="T19" fmla="*/ 89 h 344"/>
                      <a:gd name="T20" fmla="*/ 38 w 188"/>
                      <a:gd name="T21" fmla="*/ 106 h 344"/>
                      <a:gd name="T22" fmla="*/ 30 w 188"/>
                      <a:gd name="T23" fmla="*/ 120 h 344"/>
                      <a:gd name="T24" fmla="*/ 25 w 188"/>
                      <a:gd name="T25" fmla="*/ 135 h 344"/>
                      <a:gd name="T26" fmla="*/ 16 w 188"/>
                      <a:gd name="T27" fmla="*/ 156 h 344"/>
                      <a:gd name="T28" fmla="*/ 14 w 188"/>
                      <a:gd name="T29" fmla="*/ 169 h 344"/>
                      <a:gd name="T30" fmla="*/ 8 w 188"/>
                      <a:gd name="T31" fmla="*/ 190 h 344"/>
                      <a:gd name="T32" fmla="*/ 4 w 188"/>
                      <a:gd name="T33" fmla="*/ 213 h 344"/>
                      <a:gd name="T34" fmla="*/ 1 w 188"/>
                      <a:gd name="T35" fmla="*/ 232 h 344"/>
                      <a:gd name="T36" fmla="*/ 0 w 188"/>
                      <a:gd name="T37" fmla="*/ 246 h 344"/>
                      <a:gd name="T38" fmla="*/ 1 w 188"/>
                      <a:gd name="T39" fmla="*/ 262 h 344"/>
                      <a:gd name="T40" fmla="*/ 4 w 188"/>
                      <a:gd name="T41" fmla="*/ 282 h 344"/>
                      <a:gd name="T42" fmla="*/ 8 w 188"/>
                      <a:gd name="T43" fmla="*/ 296 h 344"/>
                      <a:gd name="T44" fmla="*/ 14 w 188"/>
                      <a:gd name="T45" fmla="*/ 306 h 344"/>
                      <a:gd name="T46" fmla="*/ 21 w 188"/>
                      <a:gd name="T47" fmla="*/ 316 h 344"/>
                      <a:gd name="T48" fmla="*/ 27 w 188"/>
                      <a:gd name="T49" fmla="*/ 326 h 344"/>
                      <a:gd name="T50" fmla="*/ 36 w 188"/>
                      <a:gd name="T51" fmla="*/ 333 h 344"/>
                      <a:gd name="T52" fmla="*/ 46 w 188"/>
                      <a:gd name="T53" fmla="*/ 339 h 344"/>
                      <a:gd name="T54" fmla="*/ 58 w 188"/>
                      <a:gd name="T55" fmla="*/ 342 h 344"/>
                      <a:gd name="T56" fmla="*/ 68 w 188"/>
                      <a:gd name="T57" fmla="*/ 344 h 344"/>
                      <a:gd name="T58" fmla="*/ 76 w 188"/>
                      <a:gd name="T59" fmla="*/ 343 h 344"/>
                      <a:gd name="T60" fmla="*/ 85 w 188"/>
                      <a:gd name="T61" fmla="*/ 339 h 344"/>
                      <a:gd name="T62" fmla="*/ 96 w 188"/>
                      <a:gd name="T63" fmla="*/ 333 h 344"/>
                      <a:gd name="T64" fmla="*/ 99 w 188"/>
                      <a:gd name="T65" fmla="*/ 329 h 344"/>
                      <a:gd name="T66" fmla="*/ 107 w 188"/>
                      <a:gd name="T67" fmla="*/ 320 h 344"/>
                      <a:gd name="T68" fmla="*/ 116 w 188"/>
                      <a:gd name="T69" fmla="*/ 307 h 344"/>
                      <a:gd name="T70" fmla="*/ 125 w 188"/>
                      <a:gd name="T71" fmla="*/ 287 h 344"/>
                      <a:gd name="T72" fmla="*/ 128 w 188"/>
                      <a:gd name="T73" fmla="*/ 267 h 344"/>
                      <a:gd name="T74" fmla="*/ 130 w 188"/>
                      <a:gd name="T75" fmla="*/ 250 h 344"/>
                      <a:gd name="T76" fmla="*/ 130 w 188"/>
                      <a:gd name="T77" fmla="*/ 234 h 344"/>
                      <a:gd name="T78" fmla="*/ 128 w 188"/>
                      <a:gd name="T79" fmla="*/ 211 h 344"/>
                      <a:gd name="T80" fmla="*/ 127 w 188"/>
                      <a:gd name="T81" fmla="*/ 186 h 344"/>
                      <a:gd name="T82" fmla="*/ 126 w 188"/>
                      <a:gd name="T83" fmla="*/ 156 h 344"/>
                      <a:gd name="T84" fmla="*/ 125 w 188"/>
                      <a:gd name="T85" fmla="*/ 132 h 344"/>
                      <a:gd name="T86" fmla="*/ 125 w 188"/>
                      <a:gd name="T87" fmla="*/ 107 h 344"/>
                      <a:gd name="T88" fmla="*/ 127 w 188"/>
                      <a:gd name="T89" fmla="*/ 93 h 344"/>
                      <a:gd name="T90" fmla="*/ 130 w 188"/>
                      <a:gd name="T91" fmla="*/ 76 h 344"/>
                      <a:gd name="T92" fmla="*/ 134 w 188"/>
                      <a:gd name="T93" fmla="*/ 62 h 344"/>
                      <a:gd name="T94" fmla="*/ 141 w 188"/>
                      <a:gd name="T95" fmla="*/ 49 h 344"/>
                      <a:gd name="T96" fmla="*/ 152 w 188"/>
                      <a:gd name="T97" fmla="*/ 36 h 344"/>
                      <a:gd name="T98" fmla="*/ 160 w 188"/>
                      <a:gd name="T99" fmla="*/ 28 h 344"/>
                      <a:gd name="T100" fmla="*/ 165 w 188"/>
                      <a:gd name="T101" fmla="*/ 20 h 344"/>
                      <a:gd name="T102" fmla="*/ 172 w 188"/>
                      <a:gd name="T103" fmla="*/ 14 h 344"/>
                      <a:gd name="T104" fmla="*/ 188 w 188"/>
                      <a:gd name="T105"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8" h="344">
                        <a:moveTo>
                          <a:pt x="188" y="0"/>
                        </a:moveTo>
                        <a:lnTo>
                          <a:pt x="154" y="5"/>
                        </a:lnTo>
                        <a:lnTo>
                          <a:pt x="138" y="9"/>
                        </a:lnTo>
                        <a:lnTo>
                          <a:pt x="119" y="16"/>
                        </a:lnTo>
                        <a:lnTo>
                          <a:pt x="104" y="26"/>
                        </a:lnTo>
                        <a:lnTo>
                          <a:pt x="90" y="36"/>
                        </a:lnTo>
                        <a:lnTo>
                          <a:pt x="76" y="49"/>
                        </a:lnTo>
                        <a:lnTo>
                          <a:pt x="62" y="67"/>
                        </a:lnTo>
                        <a:lnTo>
                          <a:pt x="55" y="77"/>
                        </a:lnTo>
                        <a:lnTo>
                          <a:pt x="49" y="89"/>
                        </a:lnTo>
                        <a:lnTo>
                          <a:pt x="38" y="106"/>
                        </a:lnTo>
                        <a:lnTo>
                          <a:pt x="30" y="120"/>
                        </a:lnTo>
                        <a:lnTo>
                          <a:pt x="25" y="135"/>
                        </a:lnTo>
                        <a:lnTo>
                          <a:pt x="16" y="156"/>
                        </a:lnTo>
                        <a:lnTo>
                          <a:pt x="14" y="169"/>
                        </a:lnTo>
                        <a:lnTo>
                          <a:pt x="8" y="190"/>
                        </a:lnTo>
                        <a:lnTo>
                          <a:pt x="4" y="213"/>
                        </a:lnTo>
                        <a:lnTo>
                          <a:pt x="1" y="232"/>
                        </a:lnTo>
                        <a:lnTo>
                          <a:pt x="0" y="246"/>
                        </a:lnTo>
                        <a:lnTo>
                          <a:pt x="1" y="262"/>
                        </a:lnTo>
                        <a:lnTo>
                          <a:pt x="4" y="282"/>
                        </a:lnTo>
                        <a:lnTo>
                          <a:pt x="8" y="296"/>
                        </a:lnTo>
                        <a:lnTo>
                          <a:pt x="14" y="306"/>
                        </a:lnTo>
                        <a:lnTo>
                          <a:pt x="21" y="316"/>
                        </a:lnTo>
                        <a:lnTo>
                          <a:pt x="27" y="326"/>
                        </a:lnTo>
                        <a:lnTo>
                          <a:pt x="36" y="333"/>
                        </a:lnTo>
                        <a:lnTo>
                          <a:pt x="46" y="339"/>
                        </a:lnTo>
                        <a:lnTo>
                          <a:pt x="58" y="342"/>
                        </a:lnTo>
                        <a:lnTo>
                          <a:pt x="68" y="344"/>
                        </a:lnTo>
                        <a:lnTo>
                          <a:pt x="76" y="343"/>
                        </a:lnTo>
                        <a:lnTo>
                          <a:pt x="85" y="339"/>
                        </a:lnTo>
                        <a:lnTo>
                          <a:pt x="96" y="333"/>
                        </a:lnTo>
                        <a:lnTo>
                          <a:pt x="99" y="329"/>
                        </a:lnTo>
                        <a:lnTo>
                          <a:pt x="107" y="320"/>
                        </a:lnTo>
                        <a:lnTo>
                          <a:pt x="116" y="307"/>
                        </a:lnTo>
                        <a:lnTo>
                          <a:pt x="125" y="287"/>
                        </a:lnTo>
                        <a:lnTo>
                          <a:pt x="128" y="267"/>
                        </a:lnTo>
                        <a:lnTo>
                          <a:pt x="130" y="250"/>
                        </a:lnTo>
                        <a:lnTo>
                          <a:pt x="130" y="234"/>
                        </a:lnTo>
                        <a:lnTo>
                          <a:pt x="128" y="211"/>
                        </a:lnTo>
                        <a:lnTo>
                          <a:pt x="127" y="186"/>
                        </a:lnTo>
                        <a:lnTo>
                          <a:pt x="126" y="156"/>
                        </a:lnTo>
                        <a:lnTo>
                          <a:pt x="125" y="132"/>
                        </a:lnTo>
                        <a:lnTo>
                          <a:pt x="125" y="107"/>
                        </a:lnTo>
                        <a:lnTo>
                          <a:pt x="127" y="93"/>
                        </a:lnTo>
                        <a:lnTo>
                          <a:pt x="130" y="76"/>
                        </a:lnTo>
                        <a:lnTo>
                          <a:pt x="134" y="62"/>
                        </a:lnTo>
                        <a:lnTo>
                          <a:pt x="141" y="49"/>
                        </a:lnTo>
                        <a:lnTo>
                          <a:pt x="152" y="36"/>
                        </a:lnTo>
                        <a:lnTo>
                          <a:pt x="160" y="28"/>
                        </a:lnTo>
                        <a:lnTo>
                          <a:pt x="165" y="20"/>
                        </a:lnTo>
                        <a:lnTo>
                          <a:pt x="172" y="14"/>
                        </a:lnTo>
                        <a:lnTo>
                          <a:pt x="188"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55" name="Freeform 243"/>
                  <p:cNvSpPr>
                    <a:spLocks/>
                  </p:cNvSpPr>
                  <p:nvPr/>
                </p:nvSpPr>
                <p:spPr bwMode="auto">
                  <a:xfrm>
                    <a:off x="422" y="2522"/>
                    <a:ext cx="76" cy="49"/>
                  </a:xfrm>
                  <a:custGeom>
                    <a:avLst/>
                    <a:gdLst>
                      <a:gd name="T0" fmla="*/ 257 w 302"/>
                      <a:gd name="T1" fmla="*/ 74 h 195"/>
                      <a:gd name="T2" fmla="*/ 263 w 302"/>
                      <a:gd name="T3" fmla="*/ 72 h 195"/>
                      <a:gd name="T4" fmla="*/ 267 w 302"/>
                      <a:gd name="T5" fmla="*/ 72 h 195"/>
                      <a:gd name="T6" fmla="*/ 277 w 302"/>
                      <a:gd name="T7" fmla="*/ 70 h 195"/>
                      <a:gd name="T8" fmla="*/ 287 w 302"/>
                      <a:gd name="T9" fmla="*/ 70 h 195"/>
                      <a:gd name="T10" fmla="*/ 302 w 302"/>
                      <a:gd name="T11" fmla="*/ 70 h 195"/>
                      <a:gd name="T12" fmla="*/ 272 w 302"/>
                      <a:gd name="T13" fmla="*/ 51 h 195"/>
                      <a:gd name="T14" fmla="*/ 251 w 302"/>
                      <a:gd name="T15" fmla="*/ 38 h 195"/>
                      <a:gd name="T16" fmla="*/ 229 w 302"/>
                      <a:gd name="T17" fmla="*/ 26 h 195"/>
                      <a:gd name="T18" fmla="*/ 204 w 302"/>
                      <a:gd name="T19" fmla="*/ 16 h 195"/>
                      <a:gd name="T20" fmla="*/ 178 w 302"/>
                      <a:gd name="T21" fmla="*/ 7 h 195"/>
                      <a:gd name="T22" fmla="*/ 158 w 302"/>
                      <a:gd name="T23" fmla="*/ 3 h 195"/>
                      <a:gd name="T24" fmla="*/ 130 w 302"/>
                      <a:gd name="T25" fmla="*/ 0 h 195"/>
                      <a:gd name="T26" fmla="*/ 113 w 302"/>
                      <a:gd name="T27" fmla="*/ 0 h 195"/>
                      <a:gd name="T28" fmla="*/ 89 w 302"/>
                      <a:gd name="T29" fmla="*/ 5 h 195"/>
                      <a:gd name="T30" fmla="*/ 71 w 302"/>
                      <a:gd name="T31" fmla="*/ 13 h 195"/>
                      <a:gd name="T32" fmla="*/ 54 w 302"/>
                      <a:gd name="T33" fmla="*/ 24 h 195"/>
                      <a:gd name="T34" fmla="*/ 41 w 302"/>
                      <a:gd name="T35" fmla="*/ 32 h 195"/>
                      <a:gd name="T36" fmla="*/ 27 w 302"/>
                      <a:gd name="T37" fmla="*/ 46 h 195"/>
                      <a:gd name="T38" fmla="*/ 19 w 302"/>
                      <a:gd name="T39" fmla="*/ 61 h 195"/>
                      <a:gd name="T40" fmla="*/ 13 w 302"/>
                      <a:gd name="T41" fmla="*/ 74 h 195"/>
                      <a:gd name="T42" fmla="*/ 6 w 302"/>
                      <a:gd name="T43" fmla="*/ 91 h 195"/>
                      <a:gd name="T44" fmla="*/ 1 w 302"/>
                      <a:gd name="T45" fmla="*/ 106 h 195"/>
                      <a:gd name="T46" fmla="*/ 0 w 302"/>
                      <a:gd name="T47" fmla="*/ 122 h 195"/>
                      <a:gd name="T48" fmla="*/ 0 w 302"/>
                      <a:gd name="T49" fmla="*/ 136 h 195"/>
                      <a:gd name="T50" fmla="*/ 3 w 302"/>
                      <a:gd name="T51" fmla="*/ 151 h 195"/>
                      <a:gd name="T52" fmla="*/ 6 w 302"/>
                      <a:gd name="T53" fmla="*/ 162 h 195"/>
                      <a:gd name="T54" fmla="*/ 11 w 302"/>
                      <a:gd name="T55" fmla="*/ 170 h 195"/>
                      <a:gd name="T56" fmla="*/ 15 w 302"/>
                      <a:gd name="T57" fmla="*/ 177 h 195"/>
                      <a:gd name="T58" fmla="*/ 24 w 302"/>
                      <a:gd name="T59" fmla="*/ 183 h 195"/>
                      <a:gd name="T60" fmla="*/ 34 w 302"/>
                      <a:gd name="T61" fmla="*/ 187 h 195"/>
                      <a:gd name="T62" fmla="*/ 46 w 302"/>
                      <a:gd name="T63" fmla="*/ 191 h 195"/>
                      <a:gd name="T64" fmla="*/ 54 w 302"/>
                      <a:gd name="T65" fmla="*/ 192 h 195"/>
                      <a:gd name="T66" fmla="*/ 66 w 302"/>
                      <a:gd name="T67" fmla="*/ 195 h 195"/>
                      <a:gd name="T68" fmla="*/ 78 w 302"/>
                      <a:gd name="T69" fmla="*/ 195 h 195"/>
                      <a:gd name="T70" fmla="*/ 89 w 302"/>
                      <a:gd name="T71" fmla="*/ 194 h 195"/>
                      <a:gd name="T72" fmla="*/ 101 w 302"/>
                      <a:gd name="T73" fmla="*/ 192 h 195"/>
                      <a:gd name="T74" fmla="*/ 113 w 302"/>
                      <a:gd name="T75" fmla="*/ 191 h 195"/>
                      <a:gd name="T76" fmla="*/ 123 w 302"/>
                      <a:gd name="T77" fmla="*/ 187 h 195"/>
                      <a:gd name="T78" fmla="*/ 134 w 302"/>
                      <a:gd name="T79" fmla="*/ 183 h 195"/>
                      <a:gd name="T80" fmla="*/ 147 w 302"/>
                      <a:gd name="T81" fmla="*/ 171 h 195"/>
                      <a:gd name="T82" fmla="*/ 156 w 302"/>
                      <a:gd name="T83" fmla="*/ 161 h 195"/>
                      <a:gd name="T84" fmla="*/ 167 w 302"/>
                      <a:gd name="T85" fmla="*/ 148 h 195"/>
                      <a:gd name="T86" fmla="*/ 176 w 302"/>
                      <a:gd name="T87" fmla="*/ 133 h 195"/>
                      <a:gd name="T88" fmla="*/ 186 w 302"/>
                      <a:gd name="T89" fmla="*/ 119 h 195"/>
                      <a:gd name="T90" fmla="*/ 196 w 302"/>
                      <a:gd name="T91" fmla="*/ 108 h 195"/>
                      <a:gd name="T92" fmla="*/ 208 w 302"/>
                      <a:gd name="T93" fmla="*/ 93 h 195"/>
                      <a:gd name="T94" fmla="*/ 218 w 302"/>
                      <a:gd name="T95" fmla="*/ 84 h 195"/>
                      <a:gd name="T96" fmla="*/ 229 w 302"/>
                      <a:gd name="T97" fmla="*/ 79 h 195"/>
                      <a:gd name="T98" fmla="*/ 242 w 302"/>
                      <a:gd name="T99" fmla="*/ 75 h 195"/>
                      <a:gd name="T100" fmla="*/ 250 w 302"/>
                      <a:gd name="T101" fmla="*/ 74 h 195"/>
                      <a:gd name="T102" fmla="*/ 257 w 302"/>
                      <a:gd name="T103" fmla="*/ 7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2" h="195">
                        <a:moveTo>
                          <a:pt x="257" y="74"/>
                        </a:moveTo>
                        <a:lnTo>
                          <a:pt x="263" y="72"/>
                        </a:lnTo>
                        <a:lnTo>
                          <a:pt x="267" y="72"/>
                        </a:lnTo>
                        <a:lnTo>
                          <a:pt x="277" y="70"/>
                        </a:lnTo>
                        <a:lnTo>
                          <a:pt x="287" y="70"/>
                        </a:lnTo>
                        <a:lnTo>
                          <a:pt x="302" y="70"/>
                        </a:lnTo>
                        <a:lnTo>
                          <a:pt x="272" y="51"/>
                        </a:lnTo>
                        <a:lnTo>
                          <a:pt x="251" y="38"/>
                        </a:lnTo>
                        <a:lnTo>
                          <a:pt x="229" y="26"/>
                        </a:lnTo>
                        <a:lnTo>
                          <a:pt x="204" y="16"/>
                        </a:lnTo>
                        <a:lnTo>
                          <a:pt x="178" y="7"/>
                        </a:lnTo>
                        <a:lnTo>
                          <a:pt x="158" y="3"/>
                        </a:lnTo>
                        <a:lnTo>
                          <a:pt x="130" y="0"/>
                        </a:lnTo>
                        <a:lnTo>
                          <a:pt x="113" y="0"/>
                        </a:lnTo>
                        <a:lnTo>
                          <a:pt x="89" y="5"/>
                        </a:lnTo>
                        <a:lnTo>
                          <a:pt x="71" y="13"/>
                        </a:lnTo>
                        <a:lnTo>
                          <a:pt x="54" y="24"/>
                        </a:lnTo>
                        <a:lnTo>
                          <a:pt x="41" y="32"/>
                        </a:lnTo>
                        <a:lnTo>
                          <a:pt x="27" y="46"/>
                        </a:lnTo>
                        <a:lnTo>
                          <a:pt x="19" y="61"/>
                        </a:lnTo>
                        <a:lnTo>
                          <a:pt x="13" y="74"/>
                        </a:lnTo>
                        <a:lnTo>
                          <a:pt x="6" y="91"/>
                        </a:lnTo>
                        <a:lnTo>
                          <a:pt x="1" y="106"/>
                        </a:lnTo>
                        <a:lnTo>
                          <a:pt x="0" y="122"/>
                        </a:lnTo>
                        <a:lnTo>
                          <a:pt x="0" y="136"/>
                        </a:lnTo>
                        <a:lnTo>
                          <a:pt x="3" y="151"/>
                        </a:lnTo>
                        <a:lnTo>
                          <a:pt x="6" y="162"/>
                        </a:lnTo>
                        <a:lnTo>
                          <a:pt x="11" y="170"/>
                        </a:lnTo>
                        <a:lnTo>
                          <a:pt x="15" y="177"/>
                        </a:lnTo>
                        <a:lnTo>
                          <a:pt x="24" y="183"/>
                        </a:lnTo>
                        <a:lnTo>
                          <a:pt x="34" y="187"/>
                        </a:lnTo>
                        <a:lnTo>
                          <a:pt x="46" y="191"/>
                        </a:lnTo>
                        <a:lnTo>
                          <a:pt x="54" y="192"/>
                        </a:lnTo>
                        <a:lnTo>
                          <a:pt x="66" y="195"/>
                        </a:lnTo>
                        <a:lnTo>
                          <a:pt x="78" y="195"/>
                        </a:lnTo>
                        <a:lnTo>
                          <a:pt x="89" y="194"/>
                        </a:lnTo>
                        <a:lnTo>
                          <a:pt x="101" y="192"/>
                        </a:lnTo>
                        <a:lnTo>
                          <a:pt x="113" y="191"/>
                        </a:lnTo>
                        <a:lnTo>
                          <a:pt x="123" y="187"/>
                        </a:lnTo>
                        <a:lnTo>
                          <a:pt x="134" y="183"/>
                        </a:lnTo>
                        <a:lnTo>
                          <a:pt x="147" y="171"/>
                        </a:lnTo>
                        <a:lnTo>
                          <a:pt x="156" y="161"/>
                        </a:lnTo>
                        <a:lnTo>
                          <a:pt x="167" y="148"/>
                        </a:lnTo>
                        <a:lnTo>
                          <a:pt x="176" y="133"/>
                        </a:lnTo>
                        <a:lnTo>
                          <a:pt x="186" y="119"/>
                        </a:lnTo>
                        <a:lnTo>
                          <a:pt x="196" y="108"/>
                        </a:lnTo>
                        <a:lnTo>
                          <a:pt x="208" y="93"/>
                        </a:lnTo>
                        <a:lnTo>
                          <a:pt x="218" y="84"/>
                        </a:lnTo>
                        <a:lnTo>
                          <a:pt x="229" y="79"/>
                        </a:lnTo>
                        <a:lnTo>
                          <a:pt x="242" y="75"/>
                        </a:lnTo>
                        <a:lnTo>
                          <a:pt x="250" y="74"/>
                        </a:lnTo>
                        <a:lnTo>
                          <a:pt x="257" y="74"/>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56" name="Freeform 244"/>
                  <p:cNvSpPr>
                    <a:spLocks/>
                  </p:cNvSpPr>
                  <p:nvPr/>
                </p:nvSpPr>
                <p:spPr bwMode="auto">
                  <a:xfrm>
                    <a:off x="406" y="2980"/>
                    <a:ext cx="24" cy="52"/>
                  </a:xfrm>
                  <a:custGeom>
                    <a:avLst/>
                    <a:gdLst>
                      <a:gd name="T0" fmla="*/ 59 w 97"/>
                      <a:gd name="T1" fmla="*/ 0 h 206"/>
                      <a:gd name="T2" fmla="*/ 55 w 97"/>
                      <a:gd name="T3" fmla="*/ 7 h 206"/>
                      <a:gd name="T4" fmla="*/ 49 w 97"/>
                      <a:gd name="T5" fmla="*/ 14 h 206"/>
                      <a:gd name="T6" fmla="*/ 42 w 97"/>
                      <a:gd name="T7" fmla="*/ 21 h 206"/>
                      <a:gd name="T8" fmla="*/ 37 w 97"/>
                      <a:gd name="T9" fmla="*/ 31 h 206"/>
                      <a:gd name="T10" fmla="*/ 30 w 97"/>
                      <a:gd name="T11" fmla="*/ 39 h 206"/>
                      <a:gd name="T12" fmla="*/ 25 w 97"/>
                      <a:gd name="T13" fmla="*/ 49 h 206"/>
                      <a:gd name="T14" fmla="*/ 20 w 97"/>
                      <a:gd name="T15" fmla="*/ 60 h 206"/>
                      <a:gd name="T16" fmla="*/ 17 w 97"/>
                      <a:gd name="T17" fmla="*/ 67 h 206"/>
                      <a:gd name="T18" fmla="*/ 15 w 97"/>
                      <a:gd name="T19" fmla="*/ 75 h 206"/>
                      <a:gd name="T20" fmla="*/ 10 w 97"/>
                      <a:gd name="T21" fmla="*/ 83 h 206"/>
                      <a:gd name="T22" fmla="*/ 7 w 97"/>
                      <a:gd name="T23" fmla="*/ 93 h 206"/>
                      <a:gd name="T24" fmla="*/ 6 w 97"/>
                      <a:gd name="T25" fmla="*/ 100 h 206"/>
                      <a:gd name="T26" fmla="*/ 3 w 97"/>
                      <a:gd name="T27" fmla="*/ 107 h 206"/>
                      <a:gd name="T28" fmla="*/ 2 w 97"/>
                      <a:gd name="T29" fmla="*/ 111 h 206"/>
                      <a:gd name="T30" fmla="*/ 0 w 97"/>
                      <a:gd name="T31" fmla="*/ 122 h 206"/>
                      <a:gd name="T32" fmla="*/ 0 w 97"/>
                      <a:gd name="T33" fmla="*/ 130 h 206"/>
                      <a:gd name="T34" fmla="*/ 0 w 97"/>
                      <a:gd name="T35" fmla="*/ 142 h 206"/>
                      <a:gd name="T36" fmla="*/ 2 w 97"/>
                      <a:gd name="T37" fmla="*/ 157 h 206"/>
                      <a:gd name="T38" fmla="*/ 6 w 97"/>
                      <a:gd name="T39" fmla="*/ 169 h 206"/>
                      <a:gd name="T40" fmla="*/ 10 w 97"/>
                      <a:gd name="T41" fmla="*/ 179 h 206"/>
                      <a:gd name="T42" fmla="*/ 15 w 97"/>
                      <a:gd name="T43" fmla="*/ 186 h 206"/>
                      <a:gd name="T44" fmla="*/ 18 w 97"/>
                      <a:gd name="T45" fmla="*/ 190 h 206"/>
                      <a:gd name="T46" fmla="*/ 23 w 97"/>
                      <a:gd name="T47" fmla="*/ 196 h 206"/>
                      <a:gd name="T48" fmla="*/ 29 w 97"/>
                      <a:gd name="T49" fmla="*/ 199 h 206"/>
                      <a:gd name="T50" fmla="*/ 34 w 97"/>
                      <a:gd name="T51" fmla="*/ 203 h 206"/>
                      <a:gd name="T52" fmla="*/ 39 w 97"/>
                      <a:gd name="T53" fmla="*/ 205 h 206"/>
                      <a:gd name="T54" fmla="*/ 43 w 97"/>
                      <a:gd name="T55" fmla="*/ 206 h 206"/>
                      <a:gd name="T56" fmla="*/ 48 w 97"/>
                      <a:gd name="T57" fmla="*/ 206 h 206"/>
                      <a:gd name="T58" fmla="*/ 55 w 97"/>
                      <a:gd name="T59" fmla="*/ 206 h 206"/>
                      <a:gd name="T60" fmla="*/ 59 w 97"/>
                      <a:gd name="T61" fmla="*/ 205 h 206"/>
                      <a:gd name="T62" fmla="*/ 64 w 97"/>
                      <a:gd name="T63" fmla="*/ 203 h 206"/>
                      <a:gd name="T64" fmla="*/ 69 w 97"/>
                      <a:gd name="T65" fmla="*/ 199 h 206"/>
                      <a:gd name="T66" fmla="*/ 73 w 97"/>
                      <a:gd name="T67" fmla="*/ 197 h 206"/>
                      <a:gd name="T68" fmla="*/ 78 w 97"/>
                      <a:gd name="T69" fmla="*/ 192 h 206"/>
                      <a:gd name="T70" fmla="*/ 82 w 97"/>
                      <a:gd name="T71" fmla="*/ 189 h 206"/>
                      <a:gd name="T72" fmla="*/ 85 w 97"/>
                      <a:gd name="T73" fmla="*/ 183 h 206"/>
                      <a:gd name="T74" fmla="*/ 87 w 97"/>
                      <a:gd name="T75" fmla="*/ 178 h 206"/>
                      <a:gd name="T76" fmla="*/ 91 w 97"/>
                      <a:gd name="T77" fmla="*/ 171 h 206"/>
                      <a:gd name="T78" fmla="*/ 92 w 97"/>
                      <a:gd name="T79" fmla="*/ 164 h 206"/>
                      <a:gd name="T80" fmla="*/ 95 w 97"/>
                      <a:gd name="T81" fmla="*/ 156 h 206"/>
                      <a:gd name="T82" fmla="*/ 97 w 97"/>
                      <a:gd name="T83" fmla="*/ 148 h 206"/>
                      <a:gd name="T84" fmla="*/ 97 w 97"/>
                      <a:gd name="T85" fmla="*/ 141 h 206"/>
                      <a:gd name="T86" fmla="*/ 97 w 97"/>
                      <a:gd name="T87" fmla="*/ 134 h 206"/>
                      <a:gd name="T88" fmla="*/ 97 w 97"/>
                      <a:gd name="T89" fmla="*/ 127 h 206"/>
                      <a:gd name="T90" fmla="*/ 97 w 97"/>
                      <a:gd name="T91" fmla="*/ 120 h 206"/>
                      <a:gd name="T92" fmla="*/ 96 w 97"/>
                      <a:gd name="T93" fmla="*/ 114 h 206"/>
                      <a:gd name="T94" fmla="*/ 93 w 97"/>
                      <a:gd name="T95" fmla="*/ 108 h 206"/>
                      <a:gd name="T96" fmla="*/ 92 w 97"/>
                      <a:gd name="T97" fmla="*/ 101 h 206"/>
                      <a:gd name="T98" fmla="*/ 91 w 97"/>
                      <a:gd name="T99" fmla="*/ 93 h 206"/>
                      <a:gd name="T100" fmla="*/ 86 w 97"/>
                      <a:gd name="T101" fmla="*/ 81 h 206"/>
                      <a:gd name="T102" fmla="*/ 79 w 97"/>
                      <a:gd name="T103" fmla="*/ 63 h 206"/>
                      <a:gd name="T104" fmla="*/ 73 w 97"/>
                      <a:gd name="T105" fmla="*/ 49 h 206"/>
                      <a:gd name="T106" fmla="*/ 69 w 97"/>
                      <a:gd name="T107" fmla="*/ 41 h 206"/>
                      <a:gd name="T108" fmla="*/ 66 w 97"/>
                      <a:gd name="T109" fmla="*/ 35 h 206"/>
                      <a:gd name="T110" fmla="*/ 65 w 97"/>
                      <a:gd name="T111" fmla="*/ 31 h 206"/>
                      <a:gd name="T112" fmla="*/ 63 w 97"/>
                      <a:gd name="T113" fmla="*/ 25 h 206"/>
                      <a:gd name="T114" fmla="*/ 62 w 97"/>
                      <a:gd name="T115" fmla="*/ 19 h 206"/>
                      <a:gd name="T116" fmla="*/ 59 w 97"/>
                      <a:gd name="T117" fmla="*/ 14 h 206"/>
                      <a:gd name="T118" fmla="*/ 59 w 97"/>
                      <a:gd name="T11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 h="206">
                        <a:moveTo>
                          <a:pt x="59" y="0"/>
                        </a:moveTo>
                        <a:lnTo>
                          <a:pt x="55" y="7"/>
                        </a:lnTo>
                        <a:lnTo>
                          <a:pt x="49" y="14"/>
                        </a:lnTo>
                        <a:lnTo>
                          <a:pt x="42" y="21"/>
                        </a:lnTo>
                        <a:lnTo>
                          <a:pt x="37" y="31"/>
                        </a:lnTo>
                        <a:lnTo>
                          <a:pt x="30" y="39"/>
                        </a:lnTo>
                        <a:lnTo>
                          <a:pt x="25" y="49"/>
                        </a:lnTo>
                        <a:lnTo>
                          <a:pt x="20" y="60"/>
                        </a:lnTo>
                        <a:lnTo>
                          <a:pt x="17" y="67"/>
                        </a:lnTo>
                        <a:lnTo>
                          <a:pt x="15" y="75"/>
                        </a:lnTo>
                        <a:lnTo>
                          <a:pt x="10" y="83"/>
                        </a:lnTo>
                        <a:lnTo>
                          <a:pt x="7" y="93"/>
                        </a:lnTo>
                        <a:lnTo>
                          <a:pt x="6" y="100"/>
                        </a:lnTo>
                        <a:lnTo>
                          <a:pt x="3" y="107"/>
                        </a:lnTo>
                        <a:lnTo>
                          <a:pt x="2" y="111"/>
                        </a:lnTo>
                        <a:lnTo>
                          <a:pt x="0" y="122"/>
                        </a:lnTo>
                        <a:lnTo>
                          <a:pt x="0" y="130"/>
                        </a:lnTo>
                        <a:lnTo>
                          <a:pt x="0" y="142"/>
                        </a:lnTo>
                        <a:lnTo>
                          <a:pt x="2" y="157"/>
                        </a:lnTo>
                        <a:lnTo>
                          <a:pt x="6" y="169"/>
                        </a:lnTo>
                        <a:lnTo>
                          <a:pt x="10" y="179"/>
                        </a:lnTo>
                        <a:lnTo>
                          <a:pt x="15" y="186"/>
                        </a:lnTo>
                        <a:lnTo>
                          <a:pt x="18" y="190"/>
                        </a:lnTo>
                        <a:lnTo>
                          <a:pt x="23" y="196"/>
                        </a:lnTo>
                        <a:lnTo>
                          <a:pt x="29" y="199"/>
                        </a:lnTo>
                        <a:lnTo>
                          <a:pt x="34" y="203"/>
                        </a:lnTo>
                        <a:lnTo>
                          <a:pt x="39" y="205"/>
                        </a:lnTo>
                        <a:lnTo>
                          <a:pt x="43" y="206"/>
                        </a:lnTo>
                        <a:lnTo>
                          <a:pt x="48" y="206"/>
                        </a:lnTo>
                        <a:lnTo>
                          <a:pt x="55" y="206"/>
                        </a:lnTo>
                        <a:lnTo>
                          <a:pt x="59" y="205"/>
                        </a:lnTo>
                        <a:lnTo>
                          <a:pt x="64" y="203"/>
                        </a:lnTo>
                        <a:lnTo>
                          <a:pt x="69" y="199"/>
                        </a:lnTo>
                        <a:lnTo>
                          <a:pt x="73" y="197"/>
                        </a:lnTo>
                        <a:lnTo>
                          <a:pt x="78" y="192"/>
                        </a:lnTo>
                        <a:lnTo>
                          <a:pt x="82" y="189"/>
                        </a:lnTo>
                        <a:lnTo>
                          <a:pt x="85" y="183"/>
                        </a:lnTo>
                        <a:lnTo>
                          <a:pt x="87" y="178"/>
                        </a:lnTo>
                        <a:lnTo>
                          <a:pt x="91" y="171"/>
                        </a:lnTo>
                        <a:lnTo>
                          <a:pt x="92" y="164"/>
                        </a:lnTo>
                        <a:lnTo>
                          <a:pt x="95" y="156"/>
                        </a:lnTo>
                        <a:lnTo>
                          <a:pt x="97" y="148"/>
                        </a:lnTo>
                        <a:lnTo>
                          <a:pt x="97" y="141"/>
                        </a:lnTo>
                        <a:lnTo>
                          <a:pt x="97" y="134"/>
                        </a:lnTo>
                        <a:lnTo>
                          <a:pt x="97" y="127"/>
                        </a:lnTo>
                        <a:lnTo>
                          <a:pt x="97" y="120"/>
                        </a:lnTo>
                        <a:lnTo>
                          <a:pt x="96" y="114"/>
                        </a:lnTo>
                        <a:lnTo>
                          <a:pt x="93" y="108"/>
                        </a:lnTo>
                        <a:lnTo>
                          <a:pt x="92" y="101"/>
                        </a:lnTo>
                        <a:lnTo>
                          <a:pt x="91" y="93"/>
                        </a:lnTo>
                        <a:lnTo>
                          <a:pt x="86" y="81"/>
                        </a:lnTo>
                        <a:lnTo>
                          <a:pt x="79" y="63"/>
                        </a:lnTo>
                        <a:lnTo>
                          <a:pt x="73" y="49"/>
                        </a:lnTo>
                        <a:lnTo>
                          <a:pt x="69" y="41"/>
                        </a:lnTo>
                        <a:lnTo>
                          <a:pt x="66" y="35"/>
                        </a:lnTo>
                        <a:lnTo>
                          <a:pt x="65" y="31"/>
                        </a:lnTo>
                        <a:lnTo>
                          <a:pt x="63" y="25"/>
                        </a:lnTo>
                        <a:lnTo>
                          <a:pt x="62" y="19"/>
                        </a:lnTo>
                        <a:lnTo>
                          <a:pt x="59" y="14"/>
                        </a:lnTo>
                        <a:lnTo>
                          <a:pt x="59"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57" name="Freeform 245"/>
                  <p:cNvSpPr>
                    <a:spLocks/>
                  </p:cNvSpPr>
                  <p:nvPr/>
                </p:nvSpPr>
                <p:spPr bwMode="auto">
                  <a:xfrm>
                    <a:off x="892" y="2643"/>
                    <a:ext cx="47" cy="86"/>
                  </a:xfrm>
                  <a:custGeom>
                    <a:avLst/>
                    <a:gdLst>
                      <a:gd name="T0" fmla="*/ 0 w 187"/>
                      <a:gd name="T1" fmla="*/ 0 h 344"/>
                      <a:gd name="T2" fmla="*/ 33 w 187"/>
                      <a:gd name="T3" fmla="*/ 4 h 344"/>
                      <a:gd name="T4" fmla="*/ 48 w 187"/>
                      <a:gd name="T5" fmla="*/ 9 h 344"/>
                      <a:gd name="T6" fmla="*/ 67 w 187"/>
                      <a:gd name="T7" fmla="*/ 16 h 344"/>
                      <a:gd name="T8" fmla="*/ 83 w 187"/>
                      <a:gd name="T9" fmla="*/ 26 h 344"/>
                      <a:gd name="T10" fmla="*/ 97 w 187"/>
                      <a:gd name="T11" fmla="*/ 36 h 344"/>
                      <a:gd name="T12" fmla="*/ 112 w 187"/>
                      <a:gd name="T13" fmla="*/ 49 h 344"/>
                      <a:gd name="T14" fmla="*/ 125 w 187"/>
                      <a:gd name="T15" fmla="*/ 67 h 344"/>
                      <a:gd name="T16" fmla="*/ 132 w 187"/>
                      <a:gd name="T17" fmla="*/ 77 h 344"/>
                      <a:gd name="T18" fmla="*/ 139 w 187"/>
                      <a:gd name="T19" fmla="*/ 90 h 344"/>
                      <a:gd name="T20" fmla="*/ 149 w 187"/>
                      <a:gd name="T21" fmla="*/ 105 h 344"/>
                      <a:gd name="T22" fmla="*/ 157 w 187"/>
                      <a:gd name="T23" fmla="*/ 120 h 344"/>
                      <a:gd name="T24" fmla="*/ 163 w 187"/>
                      <a:gd name="T25" fmla="*/ 134 h 344"/>
                      <a:gd name="T26" fmla="*/ 171 w 187"/>
                      <a:gd name="T27" fmla="*/ 156 h 344"/>
                      <a:gd name="T28" fmla="*/ 173 w 187"/>
                      <a:gd name="T29" fmla="*/ 168 h 344"/>
                      <a:gd name="T30" fmla="*/ 179 w 187"/>
                      <a:gd name="T31" fmla="*/ 190 h 344"/>
                      <a:gd name="T32" fmla="*/ 183 w 187"/>
                      <a:gd name="T33" fmla="*/ 213 h 344"/>
                      <a:gd name="T34" fmla="*/ 186 w 187"/>
                      <a:gd name="T35" fmla="*/ 232 h 344"/>
                      <a:gd name="T36" fmla="*/ 187 w 187"/>
                      <a:gd name="T37" fmla="*/ 246 h 344"/>
                      <a:gd name="T38" fmla="*/ 186 w 187"/>
                      <a:gd name="T39" fmla="*/ 263 h 344"/>
                      <a:gd name="T40" fmla="*/ 183 w 187"/>
                      <a:gd name="T41" fmla="*/ 282 h 344"/>
                      <a:gd name="T42" fmla="*/ 179 w 187"/>
                      <a:gd name="T43" fmla="*/ 296 h 344"/>
                      <a:gd name="T44" fmla="*/ 173 w 187"/>
                      <a:gd name="T45" fmla="*/ 305 h 344"/>
                      <a:gd name="T46" fmla="*/ 167 w 187"/>
                      <a:gd name="T47" fmla="*/ 316 h 344"/>
                      <a:gd name="T48" fmla="*/ 160 w 187"/>
                      <a:gd name="T49" fmla="*/ 325 h 344"/>
                      <a:gd name="T50" fmla="*/ 151 w 187"/>
                      <a:gd name="T51" fmla="*/ 334 h 344"/>
                      <a:gd name="T52" fmla="*/ 142 w 187"/>
                      <a:gd name="T53" fmla="*/ 338 h 344"/>
                      <a:gd name="T54" fmla="*/ 129 w 187"/>
                      <a:gd name="T55" fmla="*/ 342 h 344"/>
                      <a:gd name="T56" fmla="*/ 119 w 187"/>
                      <a:gd name="T57" fmla="*/ 344 h 344"/>
                      <a:gd name="T58" fmla="*/ 112 w 187"/>
                      <a:gd name="T59" fmla="*/ 343 h 344"/>
                      <a:gd name="T60" fmla="*/ 102 w 187"/>
                      <a:gd name="T61" fmla="*/ 338 h 344"/>
                      <a:gd name="T62" fmla="*/ 91 w 187"/>
                      <a:gd name="T63" fmla="*/ 334 h 344"/>
                      <a:gd name="T64" fmla="*/ 88 w 187"/>
                      <a:gd name="T65" fmla="*/ 329 h 344"/>
                      <a:gd name="T66" fmla="*/ 78 w 187"/>
                      <a:gd name="T67" fmla="*/ 320 h 344"/>
                      <a:gd name="T68" fmla="*/ 71 w 187"/>
                      <a:gd name="T69" fmla="*/ 307 h 344"/>
                      <a:gd name="T70" fmla="*/ 62 w 187"/>
                      <a:gd name="T71" fmla="*/ 287 h 344"/>
                      <a:gd name="T72" fmla="*/ 58 w 187"/>
                      <a:gd name="T73" fmla="*/ 268 h 344"/>
                      <a:gd name="T74" fmla="*/ 57 w 187"/>
                      <a:gd name="T75" fmla="*/ 249 h 344"/>
                      <a:gd name="T76" fmla="*/ 57 w 187"/>
                      <a:gd name="T77" fmla="*/ 234 h 344"/>
                      <a:gd name="T78" fmla="*/ 58 w 187"/>
                      <a:gd name="T79" fmla="*/ 212 h 344"/>
                      <a:gd name="T80" fmla="*/ 61 w 187"/>
                      <a:gd name="T81" fmla="*/ 186 h 344"/>
                      <a:gd name="T82" fmla="*/ 61 w 187"/>
                      <a:gd name="T83" fmla="*/ 156 h 344"/>
                      <a:gd name="T84" fmla="*/ 62 w 187"/>
                      <a:gd name="T85" fmla="*/ 132 h 344"/>
                      <a:gd name="T86" fmla="*/ 62 w 187"/>
                      <a:gd name="T87" fmla="*/ 106 h 344"/>
                      <a:gd name="T88" fmla="*/ 61 w 187"/>
                      <a:gd name="T89" fmla="*/ 92 h 344"/>
                      <a:gd name="T90" fmla="*/ 57 w 187"/>
                      <a:gd name="T91" fmla="*/ 76 h 344"/>
                      <a:gd name="T92" fmla="*/ 51 w 187"/>
                      <a:gd name="T93" fmla="*/ 62 h 344"/>
                      <a:gd name="T94" fmla="*/ 44 w 187"/>
                      <a:gd name="T95" fmla="*/ 49 h 344"/>
                      <a:gd name="T96" fmla="*/ 35 w 187"/>
                      <a:gd name="T97" fmla="*/ 36 h 344"/>
                      <a:gd name="T98" fmla="*/ 28 w 187"/>
                      <a:gd name="T99" fmla="*/ 29 h 344"/>
                      <a:gd name="T100" fmla="*/ 22 w 187"/>
                      <a:gd name="T101" fmla="*/ 20 h 344"/>
                      <a:gd name="T102" fmla="*/ 15 w 187"/>
                      <a:gd name="T103" fmla="*/ 14 h 344"/>
                      <a:gd name="T104" fmla="*/ 0 w 187"/>
                      <a:gd name="T105"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7" h="344">
                        <a:moveTo>
                          <a:pt x="0" y="0"/>
                        </a:moveTo>
                        <a:lnTo>
                          <a:pt x="33" y="4"/>
                        </a:lnTo>
                        <a:lnTo>
                          <a:pt x="48" y="9"/>
                        </a:lnTo>
                        <a:lnTo>
                          <a:pt x="67" y="16"/>
                        </a:lnTo>
                        <a:lnTo>
                          <a:pt x="83" y="26"/>
                        </a:lnTo>
                        <a:lnTo>
                          <a:pt x="97" y="36"/>
                        </a:lnTo>
                        <a:lnTo>
                          <a:pt x="112" y="49"/>
                        </a:lnTo>
                        <a:lnTo>
                          <a:pt x="125" y="67"/>
                        </a:lnTo>
                        <a:lnTo>
                          <a:pt x="132" y="77"/>
                        </a:lnTo>
                        <a:lnTo>
                          <a:pt x="139" y="90"/>
                        </a:lnTo>
                        <a:lnTo>
                          <a:pt x="149" y="105"/>
                        </a:lnTo>
                        <a:lnTo>
                          <a:pt x="157" y="120"/>
                        </a:lnTo>
                        <a:lnTo>
                          <a:pt x="163" y="134"/>
                        </a:lnTo>
                        <a:lnTo>
                          <a:pt x="171" y="156"/>
                        </a:lnTo>
                        <a:lnTo>
                          <a:pt x="173" y="168"/>
                        </a:lnTo>
                        <a:lnTo>
                          <a:pt x="179" y="190"/>
                        </a:lnTo>
                        <a:lnTo>
                          <a:pt x="183" y="213"/>
                        </a:lnTo>
                        <a:lnTo>
                          <a:pt x="186" y="232"/>
                        </a:lnTo>
                        <a:lnTo>
                          <a:pt x="187" y="246"/>
                        </a:lnTo>
                        <a:lnTo>
                          <a:pt x="186" y="263"/>
                        </a:lnTo>
                        <a:lnTo>
                          <a:pt x="183" y="282"/>
                        </a:lnTo>
                        <a:lnTo>
                          <a:pt x="179" y="296"/>
                        </a:lnTo>
                        <a:lnTo>
                          <a:pt x="173" y="305"/>
                        </a:lnTo>
                        <a:lnTo>
                          <a:pt x="167" y="316"/>
                        </a:lnTo>
                        <a:lnTo>
                          <a:pt x="160" y="325"/>
                        </a:lnTo>
                        <a:lnTo>
                          <a:pt x="151" y="334"/>
                        </a:lnTo>
                        <a:lnTo>
                          <a:pt x="142" y="338"/>
                        </a:lnTo>
                        <a:lnTo>
                          <a:pt x="129" y="342"/>
                        </a:lnTo>
                        <a:lnTo>
                          <a:pt x="119" y="344"/>
                        </a:lnTo>
                        <a:lnTo>
                          <a:pt x="112" y="343"/>
                        </a:lnTo>
                        <a:lnTo>
                          <a:pt x="102" y="338"/>
                        </a:lnTo>
                        <a:lnTo>
                          <a:pt x="91" y="334"/>
                        </a:lnTo>
                        <a:lnTo>
                          <a:pt x="88" y="329"/>
                        </a:lnTo>
                        <a:lnTo>
                          <a:pt x="78" y="320"/>
                        </a:lnTo>
                        <a:lnTo>
                          <a:pt x="71" y="307"/>
                        </a:lnTo>
                        <a:lnTo>
                          <a:pt x="62" y="287"/>
                        </a:lnTo>
                        <a:lnTo>
                          <a:pt x="58" y="268"/>
                        </a:lnTo>
                        <a:lnTo>
                          <a:pt x="57" y="249"/>
                        </a:lnTo>
                        <a:lnTo>
                          <a:pt x="57" y="234"/>
                        </a:lnTo>
                        <a:lnTo>
                          <a:pt x="58" y="212"/>
                        </a:lnTo>
                        <a:lnTo>
                          <a:pt x="61" y="186"/>
                        </a:lnTo>
                        <a:lnTo>
                          <a:pt x="61" y="156"/>
                        </a:lnTo>
                        <a:lnTo>
                          <a:pt x="62" y="132"/>
                        </a:lnTo>
                        <a:lnTo>
                          <a:pt x="62" y="106"/>
                        </a:lnTo>
                        <a:lnTo>
                          <a:pt x="61" y="92"/>
                        </a:lnTo>
                        <a:lnTo>
                          <a:pt x="57" y="76"/>
                        </a:lnTo>
                        <a:lnTo>
                          <a:pt x="51" y="62"/>
                        </a:lnTo>
                        <a:lnTo>
                          <a:pt x="44" y="49"/>
                        </a:lnTo>
                        <a:lnTo>
                          <a:pt x="35" y="36"/>
                        </a:lnTo>
                        <a:lnTo>
                          <a:pt x="28" y="29"/>
                        </a:lnTo>
                        <a:lnTo>
                          <a:pt x="22" y="20"/>
                        </a:lnTo>
                        <a:lnTo>
                          <a:pt x="15" y="14"/>
                        </a:lnTo>
                        <a:lnTo>
                          <a:pt x="0"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58" name="Freeform 246"/>
                  <p:cNvSpPr>
                    <a:spLocks/>
                  </p:cNvSpPr>
                  <p:nvPr/>
                </p:nvSpPr>
                <p:spPr bwMode="auto">
                  <a:xfrm>
                    <a:off x="835" y="2536"/>
                    <a:ext cx="61" cy="39"/>
                  </a:xfrm>
                  <a:custGeom>
                    <a:avLst/>
                    <a:gdLst>
                      <a:gd name="T0" fmla="*/ 37 w 246"/>
                      <a:gd name="T1" fmla="*/ 60 h 158"/>
                      <a:gd name="T2" fmla="*/ 33 w 246"/>
                      <a:gd name="T3" fmla="*/ 59 h 158"/>
                      <a:gd name="T4" fmla="*/ 30 w 246"/>
                      <a:gd name="T5" fmla="*/ 59 h 158"/>
                      <a:gd name="T6" fmla="*/ 21 w 246"/>
                      <a:gd name="T7" fmla="*/ 58 h 158"/>
                      <a:gd name="T8" fmla="*/ 13 w 246"/>
                      <a:gd name="T9" fmla="*/ 57 h 158"/>
                      <a:gd name="T10" fmla="*/ 0 w 246"/>
                      <a:gd name="T11" fmla="*/ 58 h 158"/>
                      <a:gd name="T12" fmla="*/ 26 w 246"/>
                      <a:gd name="T13" fmla="*/ 41 h 158"/>
                      <a:gd name="T14" fmla="*/ 43 w 246"/>
                      <a:gd name="T15" fmla="*/ 31 h 158"/>
                      <a:gd name="T16" fmla="*/ 60 w 246"/>
                      <a:gd name="T17" fmla="*/ 21 h 158"/>
                      <a:gd name="T18" fmla="*/ 80 w 246"/>
                      <a:gd name="T19" fmla="*/ 13 h 158"/>
                      <a:gd name="T20" fmla="*/ 100 w 246"/>
                      <a:gd name="T21" fmla="*/ 6 h 158"/>
                      <a:gd name="T22" fmla="*/ 117 w 246"/>
                      <a:gd name="T23" fmla="*/ 3 h 158"/>
                      <a:gd name="T24" fmla="*/ 140 w 246"/>
                      <a:gd name="T25" fmla="*/ 0 h 158"/>
                      <a:gd name="T26" fmla="*/ 155 w 246"/>
                      <a:gd name="T27" fmla="*/ 0 h 158"/>
                      <a:gd name="T28" fmla="*/ 173 w 246"/>
                      <a:gd name="T29" fmla="*/ 5 h 158"/>
                      <a:gd name="T30" fmla="*/ 188 w 246"/>
                      <a:gd name="T31" fmla="*/ 11 h 158"/>
                      <a:gd name="T32" fmla="*/ 202 w 246"/>
                      <a:gd name="T33" fmla="*/ 19 h 158"/>
                      <a:gd name="T34" fmla="*/ 211 w 246"/>
                      <a:gd name="T35" fmla="*/ 26 h 158"/>
                      <a:gd name="T36" fmla="*/ 223 w 246"/>
                      <a:gd name="T37" fmla="*/ 38 h 158"/>
                      <a:gd name="T38" fmla="*/ 231 w 246"/>
                      <a:gd name="T39" fmla="*/ 51 h 158"/>
                      <a:gd name="T40" fmla="*/ 236 w 246"/>
                      <a:gd name="T41" fmla="*/ 61 h 158"/>
                      <a:gd name="T42" fmla="*/ 242 w 246"/>
                      <a:gd name="T43" fmla="*/ 74 h 158"/>
                      <a:gd name="T44" fmla="*/ 245 w 246"/>
                      <a:gd name="T45" fmla="*/ 87 h 158"/>
                      <a:gd name="T46" fmla="*/ 246 w 246"/>
                      <a:gd name="T47" fmla="*/ 100 h 158"/>
                      <a:gd name="T48" fmla="*/ 246 w 246"/>
                      <a:gd name="T49" fmla="*/ 110 h 158"/>
                      <a:gd name="T50" fmla="*/ 244 w 246"/>
                      <a:gd name="T51" fmla="*/ 123 h 158"/>
                      <a:gd name="T52" fmla="*/ 242 w 246"/>
                      <a:gd name="T53" fmla="*/ 131 h 158"/>
                      <a:gd name="T54" fmla="*/ 238 w 246"/>
                      <a:gd name="T55" fmla="*/ 137 h 158"/>
                      <a:gd name="T56" fmla="*/ 232 w 246"/>
                      <a:gd name="T57" fmla="*/ 143 h 158"/>
                      <a:gd name="T58" fmla="*/ 226 w 246"/>
                      <a:gd name="T59" fmla="*/ 148 h 158"/>
                      <a:gd name="T60" fmla="*/ 218 w 246"/>
                      <a:gd name="T61" fmla="*/ 153 h 158"/>
                      <a:gd name="T62" fmla="*/ 209 w 246"/>
                      <a:gd name="T63" fmla="*/ 156 h 158"/>
                      <a:gd name="T64" fmla="*/ 202 w 246"/>
                      <a:gd name="T65" fmla="*/ 157 h 158"/>
                      <a:gd name="T66" fmla="*/ 192 w 246"/>
                      <a:gd name="T67" fmla="*/ 158 h 158"/>
                      <a:gd name="T68" fmla="*/ 183 w 246"/>
                      <a:gd name="T69" fmla="*/ 158 h 158"/>
                      <a:gd name="T70" fmla="*/ 173 w 246"/>
                      <a:gd name="T71" fmla="*/ 157 h 158"/>
                      <a:gd name="T72" fmla="*/ 163 w 246"/>
                      <a:gd name="T73" fmla="*/ 157 h 158"/>
                      <a:gd name="T74" fmla="*/ 155 w 246"/>
                      <a:gd name="T75" fmla="*/ 156 h 158"/>
                      <a:gd name="T76" fmla="*/ 147 w 246"/>
                      <a:gd name="T77" fmla="*/ 151 h 158"/>
                      <a:gd name="T78" fmla="*/ 137 w 246"/>
                      <a:gd name="T79" fmla="*/ 148 h 158"/>
                      <a:gd name="T80" fmla="*/ 128 w 246"/>
                      <a:gd name="T81" fmla="*/ 138 h 158"/>
                      <a:gd name="T82" fmla="*/ 119 w 246"/>
                      <a:gd name="T83" fmla="*/ 131 h 158"/>
                      <a:gd name="T84" fmla="*/ 110 w 246"/>
                      <a:gd name="T85" fmla="*/ 120 h 158"/>
                      <a:gd name="T86" fmla="*/ 103 w 246"/>
                      <a:gd name="T87" fmla="*/ 108 h 158"/>
                      <a:gd name="T88" fmla="*/ 94 w 246"/>
                      <a:gd name="T89" fmla="*/ 96 h 158"/>
                      <a:gd name="T90" fmla="*/ 87 w 246"/>
                      <a:gd name="T91" fmla="*/ 88 h 158"/>
                      <a:gd name="T92" fmla="*/ 78 w 246"/>
                      <a:gd name="T93" fmla="*/ 76 h 158"/>
                      <a:gd name="T94" fmla="*/ 68 w 246"/>
                      <a:gd name="T95" fmla="*/ 68 h 158"/>
                      <a:gd name="T96" fmla="*/ 60 w 246"/>
                      <a:gd name="T97" fmla="*/ 65 h 158"/>
                      <a:gd name="T98" fmla="*/ 50 w 246"/>
                      <a:gd name="T99" fmla="*/ 61 h 158"/>
                      <a:gd name="T100" fmla="*/ 43 w 246"/>
                      <a:gd name="T101" fmla="*/ 61 h 158"/>
                      <a:gd name="T102" fmla="*/ 37 w 246"/>
                      <a:gd name="T103" fmla="*/ 6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6" h="158">
                        <a:moveTo>
                          <a:pt x="37" y="60"/>
                        </a:moveTo>
                        <a:lnTo>
                          <a:pt x="33" y="59"/>
                        </a:lnTo>
                        <a:lnTo>
                          <a:pt x="30" y="59"/>
                        </a:lnTo>
                        <a:lnTo>
                          <a:pt x="21" y="58"/>
                        </a:lnTo>
                        <a:lnTo>
                          <a:pt x="13" y="57"/>
                        </a:lnTo>
                        <a:lnTo>
                          <a:pt x="0" y="58"/>
                        </a:lnTo>
                        <a:lnTo>
                          <a:pt x="26" y="41"/>
                        </a:lnTo>
                        <a:lnTo>
                          <a:pt x="43" y="31"/>
                        </a:lnTo>
                        <a:lnTo>
                          <a:pt x="60" y="21"/>
                        </a:lnTo>
                        <a:lnTo>
                          <a:pt x="80" y="13"/>
                        </a:lnTo>
                        <a:lnTo>
                          <a:pt x="100" y="6"/>
                        </a:lnTo>
                        <a:lnTo>
                          <a:pt x="117" y="3"/>
                        </a:lnTo>
                        <a:lnTo>
                          <a:pt x="140" y="0"/>
                        </a:lnTo>
                        <a:lnTo>
                          <a:pt x="155" y="0"/>
                        </a:lnTo>
                        <a:lnTo>
                          <a:pt x="173" y="5"/>
                        </a:lnTo>
                        <a:lnTo>
                          <a:pt x="188" y="11"/>
                        </a:lnTo>
                        <a:lnTo>
                          <a:pt x="202" y="19"/>
                        </a:lnTo>
                        <a:lnTo>
                          <a:pt x="211" y="26"/>
                        </a:lnTo>
                        <a:lnTo>
                          <a:pt x="223" y="38"/>
                        </a:lnTo>
                        <a:lnTo>
                          <a:pt x="231" y="51"/>
                        </a:lnTo>
                        <a:lnTo>
                          <a:pt x="236" y="61"/>
                        </a:lnTo>
                        <a:lnTo>
                          <a:pt x="242" y="74"/>
                        </a:lnTo>
                        <a:lnTo>
                          <a:pt x="245" y="87"/>
                        </a:lnTo>
                        <a:lnTo>
                          <a:pt x="246" y="100"/>
                        </a:lnTo>
                        <a:lnTo>
                          <a:pt x="246" y="110"/>
                        </a:lnTo>
                        <a:lnTo>
                          <a:pt x="244" y="123"/>
                        </a:lnTo>
                        <a:lnTo>
                          <a:pt x="242" y="131"/>
                        </a:lnTo>
                        <a:lnTo>
                          <a:pt x="238" y="137"/>
                        </a:lnTo>
                        <a:lnTo>
                          <a:pt x="232" y="143"/>
                        </a:lnTo>
                        <a:lnTo>
                          <a:pt x="226" y="148"/>
                        </a:lnTo>
                        <a:lnTo>
                          <a:pt x="218" y="153"/>
                        </a:lnTo>
                        <a:lnTo>
                          <a:pt x="209" y="156"/>
                        </a:lnTo>
                        <a:lnTo>
                          <a:pt x="202" y="157"/>
                        </a:lnTo>
                        <a:lnTo>
                          <a:pt x="192" y="158"/>
                        </a:lnTo>
                        <a:lnTo>
                          <a:pt x="183" y="158"/>
                        </a:lnTo>
                        <a:lnTo>
                          <a:pt x="173" y="157"/>
                        </a:lnTo>
                        <a:lnTo>
                          <a:pt x="163" y="157"/>
                        </a:lnTo>
                        <a:lnTo>
                          <a:pt x="155" y="156"/>
                        </a:lnTo>
                        <a:lnTo>
                          <a:pt x="147" y="151"/>
                        </a:lnTo>
                        <a:lnTo>
                          <a:pt x="137" y="148"/>
                        </a:lnTo>
                        <a:lnTo>
                          <a:pt x="128" y="138"/>
                        </a:lnTo>
                        <a:lnTo>
                          <a:pt x="119" y="131"/>
                        </a:lnTo>
                        <a:lnTo>
                          <a:pt x="110" y="120"/>
                        </a:lnTo>
                        <a:lnTo>
                          <a:pt x="103" y="108"/>
                        </a:lnTo>
                        <a:lnTo>
                          <a:pt x="94" y="96"/>
                        </a:lnTo>
                        <a:lnTo>
                          <a:pt x="87" y="88"/>
                        </a:lnTo>
                        <a:lnTo>
                          <a:pt x="78" y="76"/>
                        </a:lnTo>
                        <a:lnTo>
                          <a:pt x="68" y="68"/>
                        </a:lnTo>
                        <a:lnTo>
                          <a:pt x="60" y="65"/>
                        </a:lnTo>
                        <a:lnTo>
                          <a:pt x="50" y="61"/>
                        </a:lnTo>
                        <a:lnTo>
                          <a:pt x="43" y="61"/>
                        </a:lnTo>
                        <a:lnTo>
                          <a:pt x="37" y="6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59" name="Freeform 247"/>
                  <p:cNvSpPr>
                    <a:spLocks/>
                  </p:cNvSpPr>
                  <p:nvPr/>
                </p:nvSpPr>
                <p:spPr bwMode="auto">
                  <a:xfrm>
                    <a:off x="836" y="2890"/>
                    <a:ext cx="19" cy="50"/>
                  </a:xfrm>
                  <a:custGeom>
                    <a:avLst/>
                    <a:gdLst>
                      <a:gd name="T0" fmla="*/ 30 w 75"/>
                      <a:gd name="T1" fmla="*/ 0 h 201"/>
                      <a:gd name="T2" fmla="*/ 34 w 75"/>
                      <a:gd name="T3" fmla="*/ 7 h 201"/>
                      <a:gd name="T4" fmla="*/ 38 w 75"/>
                      <a:gd name="T5" fmla="*/ 15 h 201"/>
                      <a:gd name="T6" fmla="*/ 43 w 75"/>
                      <a:gd name="T7" fmla="*/ 22 h 201"/>
                      <a:gd name="T8" fmla="*/ 47 w 75"/>
                      <a:gd name="T9" fmla="*/ 30 h 201"/>
                      <a:gd name="T10" fmla="*/ 52 w 75"/>
                      <a:gd name="T11" fmla="*/ 38 h 201"/>
                      <a:gd name="T12" fmla="*/ 55 w 75"/>
                      <a:gd name="T13" fmla="*/ 48 h 201"/>
                      <a:gd name="T14" fmla="*/ 59 w 75"/>
                      <a:gd name="T15" fmla="*/ 59 h 201"/>
                      <a:gd name="T16" fmla="*/ 61 w 75"/>
                      <a:gd name="T17" fmla="*/ 65 h 201"/>
                      <a:gd name="T18" fmla="*/ 65 w 75"/>
                      <a:gd name="T19" fmla="*/ 73 h 201"/>
                      <a:gd name="T20" fmla="*/ 67 w 75"/>
                      <a:gd name="T21" fmla="*/ 82 h 201"/>
                      <a:gd name="T22" fmla="*/ 69 w 75"/>
                      <a:gd name="T23" fmla="*/ 91 h 201"/>
                      <a:gd name="T24" fmla="*/ 71 w 75"/>
                      <a:gd name="T25" fmla="*/ 99 h 201"/>
                      <a:gd name="T26" fmla="*/ 72 w 75"/>
                      <a:gd name="T27" fmla="*/ 105 h 201"/>
                      <a:gd name="T28" fmla="*/ 73 w 75"/>
                      <a:gd name="T29" fmla="*/ 109 h 201"/>
                      <a:gd name="T30" fmla="*/ 75 w 75"/>
                      <a:gd name="T31" fmla="*/ 120 h 201"/>
                      <a:gd name="T32" fmla="*/ 75 w 75"/>
                      <a:gd name="T33" fmla="*/ 128 h 201"/>
                      <a:gd name="T34" fmla="*/ 75 w 75"/>
                      <a:gd name="T35" fmla="*/ 139 h 201"/>
                      <a:gd name="T36" fmla="*/ 73 w 75"/>
                      <a:gd name="T37" fmla="*/ 154 h 201"/>
                      <a:gd name="T38" fmla="*/ 71 w 75"/>
                      <a:gd name="T39" fmla="*/ 164 h 201"/>
                      <a:gd name="T40" fmla="*/ 67 w 75"/>
                      <a:gd name="T41" fmla="*/ 175 h 201"/>
                      <a:gd name="T42" fmla="*/ 64 w 75"/>
                      <a:gd name="T43" fmla="*/ 182 h 201"/>
                      <a:gd name="T44" fmla="*/ 61 w 75"/>
                      <a:gd name="T45" fmla="*/ 186 h 201"/>
                      <a:gd name="T46" fmla="*/ 57 w 75"/>
                      <a:gd name="T47" fmla="*/ 190 h 201"/>
                      <a:gd name="T48" fmla="*/ 53 w 75"/>
                      <a:gd name="T49" fmla="*/ 195 h 201"/>
                      <a:gd name="T50" fmla="*/ 50 w 75"/>
                      <a:gd name="T51" fmla="*/ 197 h 201"/>
                      <a:gd name="T52" fmla="*/ 45 w 75"/>
                      <a:gd name="T53" fmla="*/ 200 h 201"/>
                      <a:gd name="T54" fmla="*/ 41 w 75"/>
                      <a:gd name="T55" fmla="*/ 201 h 201"/>
                      <a:gd name="T56" fmla="*/ 38 w 75"/>
                      <a:gd name="T57" fmla="*/ 201 h 201"/>
                      <a:gd name="T58" fmla="*/ 34 w 75"/>
                      <a:gd name="T59" fmla="*/ 201 h 201"/>
                      <a:gd name="T60" fmla="*/ 30 w 75"/>
                      <a:gd name="T61" fmla="*/ 200 h 201"/>
                      <a:gd name="T62" fmla="*/ 26 w 75"/>
                      <a:gd name="T63" fmla="*/ 198 h 201"/>
                      <a:gd name="T64" fmla="*/ 23 w 75"/>
                      <a:gd name="T65" fmla="*/ 195 h 201"/>
                      <a:gd name="T66" fmla="*/ 19 w 75"/>
                      <a:gd name="T67" fmla="*/ 193 h 201"/>
                      <a:gd name="T68" fmla="*/ 16 w 75"/>
                      <a:gd name="T69" fmla="*/ 188 h 201"/>
                      <a:gd name="T70" fmla="*/ 12 w 75"/>
                      <a:gd name="T71" fmla="*/ 184 h 201"/>
                      <a:gd name="T72" fmla="*/ 9 w 75"/>
                      <a:gd name="T73" fmla="*/ 180 h 201"/>
                      <a:gd name="T74" fmla="*/ 7 w 75"/>
                      <a:gd name="T75" fmla="*/ 174 h 201"/>
                      <a:gd name="T76" fmla="*/ 5 w 75"/>
                      <a:gd name="T77" fmla="*/ 168 h 201"/>
                      <a:gd name="T78" fmla="*/ 4 w 75"/>
                      <a:gd name="T79" fmla="*/ 160 h 201"/>
                      <a:gd name="T80" fmla="*/ 2 w 75"/>
                      <a:gd name="T81" fmla="*/ 153 h 201"/>
                      <a:gd name="T82" fmla="*/ 0 w 75"/>
                      <a:gd name="T83" fmla="*/ 145 h 201"/>
                      <a:gd name="T84" fmla="*/ 0 w 75"/>
                      <a:gd name="T85" fmla="*/ 137 h 201"/>
                      <a:gd name="T86" fmla="*/ 0 w 75"/>
                      <a:gd name="T87" fmla="*/ 130 h 201"/>
                      <a:gd name="T88" fmla="*/ 0 w 75"/>
                      <a:gd name="T89" fmla="*/ 125 h 201"/>
                      <a:gd name="T90" fmla="*/ 0 w 75"/>
                      <a:gd name="T91" fmla="*/ 118 h 201"/>
                      <a:gd name="T92" fmla="*/ 2 w 75"/>
                      <a:gd name="T93" fmla="*/ 112 h 201"/>
                      <a:gd name="T94" fmla="*/ 3 w 75"/>
                      <a:gd name="T95" fmla="*/ 106 h 201"/>
                      <a:gd name="T96" fmla="*/ 4 w 75"/>
                      <a:gd name="T97" fmla="*/ 100 h 201"/>
                      <a:gd name="T98" fmla="*/ 5 w 75"/>
                      <a:gd name="T99" fmla="*/ 92 h 201"/>
                      <a:gd name="T100" fmla="*/ 7 w 75"/>
                      <a:gd name="T101" fmla="*/ 80 h 201"/>
                      <a:gd name="T102" fmla="*/ 14 w 75"/>
                      <a:gd name="T103" fmla="*/ 63 h 201"/>
                      <a:gd name="T104" fmla="*/ 19 w 75"/>
                      <a:gd name="T105" fmla="*/ 48 h 201"/>
                      <a:gd name="T106" fmla="*/ 23 w 75"/>
                      <a:gd name="T107" fmla="*/ 40 h 201"/>
                      <a:gd name="T108" fmla="*/ 24 w 75"/>
                      <a:gd name="T109" fmla="*/ 34 h 201"/>
                      <a:gd name="T110" fmla="*/ 25 w 75"/>
                      <a:gd name="T111" fmla="*/ 30 h 201"/>
                      <a:gd name="T112" fmla="*/ 26 w 75"/>
                      <a:gd name="T113" fmla="*/ 24 h 201"/>
                      <a:gd name="T114" fmla="*/ 28 w 75"/>
                      <a:gd name="T115" fmla="*/ 19 h 201"/>
                      <a:gd name="T116" fmla="*/ 30 w 75"/>
                      <a:gd name="T117" fmla="*/ 15 h 201"/>
                      <a:gd name="T118" fmla="*/ 30 w 75"/>
                      <a:gd name="T119"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 h="201">
                        <a:moveTo>
                          <a:pt x="30" y="0"/>
                        </a:moveTo>
                        <a:lnTo>
                          <a:pt x="34" y="7"/>
                        </a:lnTo>
                        <a:lnTo>
                          <a:pt x="38" y="15"/>
                        </a:lnTo>
                        <a:lnTo>
                          <a:pt x="43" y="22"/>
                        </a:lnTo>
                        <a:lnTo>
                          <a:pt x="47" y="30"/>
                        </a:lnTo>
                        <a:lnTo>
                          <a:pt x="52" y="38"/>
                        </a:lnTo>
                        <a:lnTo>
                          <a:pt x="55" y="48"/>
                        </a:lnTo>
                        <a:lnTo>
                          <a:pt x="59" y="59"/>
                        </a:lnTo>
                        <a:lnTo>
                          <a:pt x="61" y="65"/>
                        </a:lnTo>
                        <a:lnTo>
                          <a:pt x="65" y="73"/>
                        </a:lnTo>
                        <a:lnTo>
                          <a:pt x="67" y="82"/>
                        </a:lnTo>
                        <a:lnTo>
                          <a:pt x="69" y="91"/>
                        </a:lnTo>
                        <a:lnTo>
                          <a:pt x="71" y="99"/>
                        </a:lnTo>
                        <a:lnTo>
                          <a:pt x="72" y="105"/>
                        </a:lnTo>
                        <a:lnTo>
                          <a:pt x="73" y="109"/>
                        </a:lnTo>
                        <a:lnTo>
                          <a:pt x="75" y="120"/>
                        </a:lnTo>
                        <a:lnTo>
                          <a:pt x="75" y="128"/>
                        </a:lnTo>
                        <a:lnTo>
                          <a:pt x="75" y="139"/>
                        </a:lnTo>
                        <a:lnTo>
                          <a:pt x="73" y="154"/>
                        </a:lnTo>
                        <a:lnTo>
                          <a:pt x="71" y="164"/>
                        </a:lnTo>
                        <a:lnTo>
                          <a:pt x="67" y="175"/>
                        </a:lnTo>
                        <a:lnTo>
                          <a:pt x="64" y="182"/>
                        </a:lnTo>
                        <a:lnTo>
                          <a:pt x="61" y="186"/>
                        </a:lnTo>
                        <a:lnTo>
                          <a:pt x="57" y="190"/>
                        </a:lnTo>
                        <a:lnTo>
                          <a:pt x="53" y="195"/>
                        </a:lnTo>
                        <a:lnTo>
                          <a:pt x="50" y="197"/>
                        </a:lnTo>
                        <a:lnTo>
                          <a:pt x="45" y="200"/>
                        </a:lnTo>
                        <a:lnTo>
                          <a:pt x="41" y="201"/>
                        </a:lnTo>
                        <a:lnTo>
                          <a:pt x="38" y="201"/>
                        </a:lnTo>
                        <a:lnTo>
                          <a:pt x="34" y="201"/>
                        </a:lnTo>
                        <a:lnTo>
                          <a:pt x="30" y="200"/>
                        </a:lnTo>
                        <a:lnTo>
                          <a:pt x="26" y="198"/>
                        </a:lnTo>
                        <a:lnTo>
                          <a:pt x="23" y="195"/>
                        </a:lnTo>
                        <a:lnTo>
                          <a:pt x="19" y="193"/>
                        </a:lnTo>
                        <a:lnTo>
                          <a:pt x="16" y="188"/>
                        </a:lnTo>
                        <a:lnTo>
                          <a:pt x="12" y="184"/>
                        </a:lnTo>
                        <a:lnTo>
                          <a:pt x="9" y="180"/>
                        </a:lnTo>
                        <a:lnTo>
                          <a:pt x="7" y="174"/>
                        </a:lnTo>
                        <a:lnTo>
                          <a:pt x="5" y="168"/>
                        </a:lnTo>
                        <a:lnTo>
                          <a:pt x="4" y="160"/>
                        </a:lnTo>
                        <a:lnTo>
                          <a:pt x="2" y="153"/>
                        </a:lnTo>
                        <a:lnTo>
                          <a:pt x="0" y="145"/>
                        </a:lnTo>
                        <a:lnTo>
                          <a:pt x="0" y="137"/>
                        </a:lnTo>
                        <a:lnTo>
                          <a:pt x="0" y="130"/>
                        </a:lnTo>
                        <a:lnTo>
                          <a:pt x="0" y="125"/>
                        </a:lnTo>
                        <a:lnTo>
                          <a:pt x="0" y="118"/>
                        </a:lnTo>
                        <a:lnTo>
                          <a:pt x="2" y="112"/>
                        </a:lnTo>
                        <a:lnTo>
                          <a:pt x="3" y="106"/>
                        </a:lnTo>
                        <a:lnTo>
                          <a:pt x="4" y="100"/>
                        </a:lnTo>
                        <a:lnTo>
                          <a:pt x="5" y="92"/>
                        </a:lnTo>
                        <a:lnTo>
                          <a:pt x="7" y="80"/>
                        </a:lnTo>
                        <a:lnTo>
                          <a:pt x="14" y="63"/>
                        </a:lnTo>
                        <a:lnTo>
                          <a:pt x="19" y="48"/>
                        </a:lnTo>
                        <a:lnTo>
                          <a:pt x="23" y="40"/>
                        </a:lnTo>
                        <a:lnTo>
                          <a:pt x="24" y="34"/>
                        </a:lnTo>
                        <a:lnTo>
                          <a:pt x="25" y="30"/>
                        </a:lnTo>
                        <a:lnTo>
                          <a:pt x="26" y="24"/>
                        </a:lnTo>
                        <a:lnTo>
                          <a:pt x="28" y="19"/>
                        </a:lnTo>
                        <a:lnTo>
                          <a:pt x="30" y="15"/>
                        </a:lnTo>
                        <a:lnTo>
                          <a:pt x="30"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60" name="Freeform 248"/>
                  <p:cNvSpPr>
                    <a:spLocks/>
                  </p:cNvSpPr>
                  <p:nvPr/>
                </p:nvSpPr>
                <p:spPr bwMode="auto">
                  <a:xfrm>
                    <a:off x="736" y="2874"/>
                    <a:ext cx="24" cy="52"/>
                  </a:xfrm>
                  <a:custGeom>
                    <a:avLst/>
                    <a:gdLst>
                      <a:gd name="T0" fmla="*/ 38 w 99"/>
                      <a:gd name="T1" fmla="*/ 0 h 206"/>
                      <a:gd name="T2" fmla="*/ 44 w 99"/>
                      <a:gd name="T3" fmla="*/ 7 h 206"/>
                      <a:gd name="T4" fmla="*/ 50 w 99"/>
                      <a:gd name="T5" fmla="*/ 14 h 206"/>
                      <a:gd name="T6" fmla="*/ 56 w 99"/>
                      <a:gd name="T7" fmla="*/ 21 h 206"/>
                      <a:gd name="T8" fmla="*/ 61 w 99"/>
                      <a:gd name="T9" fmla="*/ 31 h 206"/>
                      <a:gd name="T10" fmla="*/ 67 w 99"/>
                      <a:gd name="T11" fmla="*/ 39 h 206"/>
                      <a:gd name="T12" fmla="*/ 73 w 99"/>
                      <a:gd name="T13" fmla="*/ 49 h 206"/>
                      <a:gd name="T14" fmla="*/ 78 w 99"/>
                      <a:gd name="T15" fmla="*/ 60 h 206"/>
                      <a:gd name="T16" fmla="*/ 80 w 99"/>
                      <a:gd name="T17" fmla="*/ 67 h 206"/>
                      <a:gd name="T18" fmla="*/ 84 w 99"/>
                      <a:gd name="T19" fmla="*/ 74 h 206"/>
                      <a:gd name="T20" fmla="*/ 88 w 99"/>
                      <a:gd name="T21" fmla="*/ 85 h 206"/>
                      <a:gd name="T22" fmla="*/ 92 w 99"/>
                      <a:gd name="T23" fmla="*/ 93 h 206"/>
                      <a:gd name="T24" fmla="*/ 93 w 99"/>
                      <a:gd name="T25" fmla="*/ 101 h 206"/>
                      <a:gd name="T26" fmla="*/ 94 w 99"/>
                      <a:gd name="T27" fmla="*/ 108 h 206"/>
                      <a:gd name="T28" fmla="*/ 97 w 99"/>
                      <a:gd name="T29" fmla="*/ 113 h 206"/>
                      <a:gd name="T30" fmla="*/ 98 w 99"/>
                      <a:gd name="T31" fmla="*/ 123 h 206"/>
                      <a:gd name="T32" fmla="*/ 99 w 99"/>
                      <a:gd name="T33" fmla="*/ 131 h 206"/>
                      <a:gd name="T34" fmla="*/ 99 w 99"/>
                      <a:gd name="T35" fmla="*/ 143 h 206"/>
                      <a:gd name="T36" fmla="*/ 97 w 99"/>
                      <a:gd name="T37" fmla="*/ 157 h 206"/>
                      <a:gd name="T38" fmla="*/ 92 w 99"/>
                      <a:gd name="T39" fmla="*/ 170 h 206"/>
                      <a:gd name="T40" fmla="*/ 88 w 99"/>
                      <a:gd name="T41" fmla="*/ 179 h 206"/>
                      <a:gd name="T42" fmla="*/ 84 w 99"/>
                      <a:gd name="T43" fmla="*/ 186 h 206"/>
                      <a:gd name="T44" fmla="*/ 80 w 99"/>
                      <a:gd name="T45" fmla="*/ 191 h 206"/>
                      <a:gd name="T46" fmla="*/ 75 w 99"/>
                      <a:gd name="T47" fmla="*/ 196 h 206"/>
                      <a:gd name="T48" fmla="*/ 70 w 99"/>
                      <a:gd name="T49" fmla="*/ 200 h 206"/>
                      <a:gd name="T50" fmla="*/ 64 w 99"/>
                      <a:gd name="T51" fmla="*/ 203 h 206"/>
                      <a:gd name="T52" fmla="*/ 59 w 99"/>
                      <a:gd name="T53" fmla="*/ 205 h 206"/>
                      <a:gd name="T54" fmla="*/ 54 w 99"/>
                      <a:gd name="T55" fmla="*/ 206 h 206"/>
                      <a:gd name="T56" fmla="*/ 50 w 99"/>
                      <a:gd name="T57" fmla="*/ 206 h 206"/>
                      <a:gd name="T58" fmla="*/ 44 w 99"/>
                      <a:gd name="T59" fmla="*/ 206 h 206"/>
                      <a:gd name="T60" fmla="*/ 38 w 99"/>
                      <a:gd name="T61" fmla="*/ 205 h 206"/>
                      <a:gd name="T62" fmla="*/ 33 w 99"/>
                      <a:gd name="T63" fmla="*/ 204 h 206"/>
                      <a:gd name="T64" fmla="*/ 29 w 99"/>
                      <a:gd name="T65" fmla="*/ 200 h 206"/>
                      <a:gd name="T66" fmla="*/ 24 w 99"/>
                      <a:gd name="T67" fmla="*/ 197 h 206"/>
                      <a:gd name="T68" fmla="*/ 20 w 99"/>
                      <a:gd name="T69" fmla="*/ 193 h 206"/>
                      <a:gd name="T70" fmla="*/ 17 w 99"/>
                      <a:gd name="T71" fmla="*/ 190 h 206"/>
                      <a:gd name="T72" fmla="*/ 12 w 99"/>
                      <a:gd name="T73" fmla="*/ 184 h 206"/>
                      <a:gd name="T74" fmla="*/ 9 w 99"/>
                      <a:gd name="T75" fmla="*/ 178 h 206"/>
                      <a:gd name="T76" fmla="*/ 7 w 99"/>
                      <a:gd name="T77" fmla="*/ 172 h 206"/>
                      <a:gd name="T78" fmla="*/ 5 w 99"/>
                      <a:gd name="T79" fmla="*/ 165 h 206"/>
                      <a:gd name="T80" fmla="*/ 3 w 99"/>
                      <a:gd name="T81" fmla="*/ 157 h 206"/>
                      <a:gd name="T82" fmla="*/ 0 w 99"/>
                      <a:gd name="T83" fmla="*/ 148 h 206"/>
                      <a:gd name="T84" fmla="*/ 0 w 99"/>
                      <a:gd name="T85" fmla="*/ 142 h 206"/>
                      <a:gd name="T86" fmla="*/ 0 w 99"/>
                      <a:gd name="T87" fmla="*/ 135 h 206"/>
                      <a:gd name="T88" fmla="*/ 0 w 99"/>
                      <a:gd name="T89" fmla="*/ 128 h 206"/>
                      <a:gd name="T90" fmla="*/ 0 w 99"/>
                      <a:gd name="T91" fmla="*/ 121 h 206"/>
                      <a:gd name="T92" fmla="*/ 2 w 99"/>
                      <a:gd name="T93" fmla="*/ 114 h 206"/>
                      <a:gd name="T94" fmla="*/ 4 w 99"/>
                      <a:gd name="T95" fmla="*/ 109 h 206"/>
                      <a:gd name="T96" fmla="*/ 5 w 99"/>
                      <a:gd name="T97" fmla="*/ 102 h 206"/>
                      <a:gd name="T98" fmla="*/ 7 w 99"/>
                      <a:gd name="T99" fmla="*/ 94 h 206"/>
                      <a:gd name="T100" fmla="*/ 11 w 99"/>
                      <a:gd name="T101" fmla="*/ 82 h 206"/>
                      <a:gd name="T102" fmla="*/ 19 w 99"/>
                      <a:gd name="T103" fmla="*/ 63 h 206"/>
                      <a:gd name="T104" fmla="*/ 24 w 99"/>
                      <a:gd name="T105" fmla="*/ 49 h 206"/>
                      <a:gd name="T106" fmla="*/ 29 w 99"/>
                      <a:gd name="T107" fmla="*/ 41 h 206"/>
                      <a:gd name="T108" fmla="*/ 31 w 99"/>
                      <a:gd name="T109" fmla="*/ 35 h 206"/>
                      <a:gd name="T110" fmla="*/ 33 w 99"/>
                      <a:gd name="T111" fmla="*/ 31 h 206"/>
                      <a:gd name="T112" fmla="*/ 36 w 99"/>
                      <a:gd name="T113" fmla="*/ 25 h 206"/>
                      <a:gd name="T114" fmla="*/ 36 w 99"/>
                      <a:gd name="T115" fmla="*/ 19 h 206"/>
                      <a:gd name="T116" fmla="*/ 38 w 99"/>
                      <a:gd name="T117" fmla="*/ 14 h 206"/>
                      <a:gd name="T118" fmla="*/ 38 w 99"/>
                      <a:gd name="T11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 h="206">
                        <a:moveTo>
                          <a:pt x="38" y="0"/>
                        </a:moveTo>
                        <a:lnTo>
                          <a:pt x="44" y="7"/>
                        </a:lnTo>
                        <a:lnTo>
                          <a:pt x="50" y="14"/>
                        </a:lnTo>
                        <a:lnTo>
                          <a:pt x="56" y="21"/>
                        </a:lnTo>
                        <a:lnTo>
                          <a:pt x="61" y="31"/>
                        </a:lnTo>
                        <a:lnTo>
                          <a:pt x="67" y="39"/>
                        </a:lnTo>
                        <a:lnTo>
                          <a:pt x="73" y="49"/>
                        </a:lnTo>
                        <a:lnTo>
                          <a:pt x="78" y="60"/>
                        </a:lnTo>
                        <a:lnTo>
                          <a:pt x="80" y="67"/>
                        </a:lnTo>
                        <a:lnTo>
                          <a:pt x="84" y="74"/>
                        </a:lnTo>
                        <a:lnTo>
                          <a:pt x="88" y="85"/>
                        </a:lnTo>
                        <a:lnTo>
                          <a:pt x="92" y="93"/>
                        </a:lnTo>
                        <a:lnTo>
                          <a:pt x="93" y="101"/>
                        </a:lnTo>
                        <a:lnTo>
                          <a:pt x="94" y="108"/>
                        </a:lnTo>
                        <a:lnTo>
                          <a:pt x="97" y="113"/>
                        </a:lnTo>
                        <a:lnTo>
                          <a:pt x="98" y="123"/>
                        </a:lnTo>
                        <a:lnTo>
                          <a:pt x="99" y="131"/>
                        </a:lnTo>
                        <a:lnTo>
                          <a:pt x="99" y="143"/>
                        </a:lnTo>
                        <a:lnTo>
                          <a:pt x="97" y="157"/>
                        </a:lnTo>
                        <a:lnTo>
                          <a:pt x="92" y="170"/>
                        </a:lnTo>
                        <a:lnTo>
                          <a:pt x="88" y="179"/>
                        </a:lnTo>
                        <a:lnTo>
                          <a:pt x="84" y="186"/>
                        </a:lnTo>
                        <a:lnTo>
                          <a:pt x="80" y="191"/>
                        </a:lnTo>
                        <a:lnTo>
                          <a:pt x="75" y="196"/>
                        </a:lnTo>
                        <a:lnTo>
                          <a:pt x="70" y="200"/>
                        </a:lnTo>
                        <a:lnTo>
                          <a:pt x="64" y="203"/>
                        </a:lnTo>
                        <a:lnTo>
                          <a:pt x="59" y="205"/>
                        </a:lnTo>
                        <a:lnTo>
                          <a:pt x="54" y="206"/>
                        </a:lnTo>
                        <a:lnTo>
                          <a:pt x="50" y="206"/>
                        </a:lnTo>
                        <a:lnTo>
                          <a:pt x="44" y="206"/>
                        </a:lnTo>
                        <a:lnTo>
                          <a:pt x="38" y="205"/>
                        </a:lnTo>
                        <a:lnTo>
                          <a:pt x="33" y="204"/>
                        </a:lnTo>
                        <a:lnTo>
                          <a:pt x="29" y="200"/>
                        </a:lnTo>
                        <a:lnTo>
                          <a:pt x="24" y="197"/>
                        </a:lnTo>
                        <a:lnTo>
                          <a:pt x="20" y="193"/>
                        </a:lnTo>
                        <a:lnTo>
                          <a:pt x="17" y="190"/>
                        </a:lnTo>
                        <a:lnTo>
                          <a:pt x="12" y="184"/>
                        </a:lnTo>
                        <a:lnTo>
                          <a:pt x="9" y="178"/>
                        </a:lnTo>
                        <a:lnTo>
                          <a:pt x="7" y="172"/>
                        </a:lnTo>
                        <a:lnTo>
                          <a:pt x="5" y="165"/>
                        </a:lnTo>
                        <a:lnTo>
                          <a:pt x="3" y="157"/>
                        </a:lnTo>
                        <a:lnTo>
                          <a:pt x="0" y="148"/>
                        </a:lnTo>
                        <a:lnTo>
                          <a:pt x="0" y="142"/>
                        </a:lnTo>
                        <a:lnTo>
                          <a:pt x="0" y="135"/>
                        </a:lnTo>
                        <a:lnTo>
                          <a:pt x="0" y="128"/>
                        </a:lnTo>
                        <a:lnTo>
                          <a:pt x="0" y="121"/>
                        </a:lnTo>
                        <a:lnTo>
                          <a:pt x="2" y="114"/>
                        </a:lnTo>
                        <a:lnTo>
                          <a:pt x="4" y="109"/>
                        </a:lnTo>
                        <a:lnTo>
                          <a:pt x="5" y="102"/>
                        </a:lnTo>
                        <a:lnTo>
                          <a:pt x="7" y="94"/>
                        </a:lnTo>
                        <a:lnTo>
                          <a:pt x="11" y="82"/>
                        </a:lnTo>
                        <a:lnTo>
                          <a:pt x="19" y="63"/>
                        </a:lnTo>
                        <a:lnTo>
                          <a:pt x="24" y="49"/>
                        </a:lnTo>
                        <a:lnTo>
                          <a:pt x="29" y="41"/>
                        </a:lnTo>
                        <a:lnTo>
                          <a:pt x="31" y="35"/>
                        </a:lnTo>
                        <a:lnTo>
                          <a:pt x="33" y="31"/>
                        </a:lnTo>
                        <a:lnTo>
                          <a:pt x="36" y="25"/>
                        </a:lnTo>
                        <a:lnTo>
                          <a:pt x="36" y="19"/>
                        </a:lnTo>
                        <a:lnTo>
                          <a:pt x="38" y="14"/>
                        </a:lnTo>
                        <a:lnTo>
                          <a:pt x="38"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61" name="Freeform 249"/>
                  <p:cNvSpPr>
                    <a:spLocks/>
                  </p:cNvSpPr>
                  <p:nvPr/>
                </p:nvSpPr>
                <p:spPr bwMode="auto">
                  <a:xfrm>
                    <a:off x="538" y="2867"/>
                    <a:ext cx="24" cy="52"/>
                  </a:xfrm>
                  <a:custGeom>
                    <a:avLst/>
                    <a:gdLst>
                      <a:gd name="T0" fmla="*/ 59 w 98"/>
                      <a:gd name="T1" fmla="*/ 0 h 207"/>
                      <a:gd name="T2" fmla="*/ 55 w 98"/>
                      <a:gd name="T3" fmla="*/ 7 h 207"/>
                      <a:gd name="T4" fmla="*/ 49 w 98"/>
                      <a:gd name="T5" fmla="*/ 15 h 207"/>
                      <a:gd name="T6" fmla="*/ 43 w 98"/>
                      <a:gd name="T7" fmla="*/ 22 h 207"/>
                      <a:gd name="T8" fmla="*/ 37 w 98"/>
                      <a:gd name="T9" fmla="*/ 31 h 207"/>
                      <a:gd name="T10" fmla="*/ 30 w 98"/>
                      <a:gd name="T11" fmla="*/ 40 h 207"/>
                      <a:gd name="T12" fmla="*/ 25 w 98"/>
                      <a:gd name="T13" fmla="*/ 50 h 207"/>
                      <a:gd name="T14" fmla="*/ 20 w 98"/>
                      <a:gd name="T15" fmla="*/ 61 h 207"/>
                      <a:gd name="T16" fmla="*/ 18 w 98"/>
                      <a:gd name="T17" fmla="*/ 68 h 207"/>
                      <a:gd name="T18" fmla="*/ 15 w 98"/>
                      <a:gd name="T19" fmla="*/ 75 h 207"/>
                      <a:gd name="T20" fmla="*/ 10 w 98"/>
                      <a:gd name="T21" fmla="*/ 86 h 207"/>
                      <a:gd name="T22" fmla="*/ 7 w 98"/>
                      <a:gd name="T23" fmla="*/ 94 h 207"/>
                      <a:gd name="T24" fmla="*/ 6 w 98"/>
                      <a:gd name="T25" fmla="*/ 102 h 207"/>
                      <a:gd name="T26" fmla="*/ 4 w 98"/>
                      <a:gd name="T27" fmla="*/ 109 h 207"/>
                      <a:gd name="T28" fmla="*/ 2 w 98"/>
                      <a:gd name="T29" fmla="*/ 114 h 207"/>
                      <a:gd name="T30" fmla="*/ 1 w 98"/>
                      <a:gd name="T31" fmla="*/ 124 h 207"/>
                      <a:gd name="T32" fmla="*/ 0 w 98"/>
                      <a:gd name="T33" fmla="*/ 132 h 207"/>
                      <a:gd name="T34" fmla="*/ 0 w 98"/>
                      <a:gd name="T35" fmla="*/ 143 h 207"/>
                      <a:gd name="T36" fmla="*/ 2 w 98"/>
                      <a:gd name="T37" fmla="*/ 159 h 207"/>
                      <a:gd name="T38" fmla="*/ 6 w 98"/>
                      <a:gd name="T39" fmla="*/ 171 h 207"/>
                      <a:gd name="T40" fmla="*/ 10 w 98"/>
                      <a:gd name="T41" fmla="*/ 180 h 207"/>
                      <a:gd name="T42" fmla="*/ 15 w 98"/>
                      <a:gd name="T43" fmla="*/ 187 h 207"/>
                      <a:gd name="T44" fmla="*/ 18 w 98"/>
                      <a:gd name="T45" fmla="*/ 192 h 207"/>
                      <a:gd name="T46" fmla="*/ 23 w 98"/>
                      <a:gd name="T47" fmla="*/ 197 h 207"/>
                      <a:gd name="T48" fmla="*/ 29 w 98"/>
                      <a:gd name="T49" fmla="*/ 202 h 207"/>
                      <a:gd name="T50" fmla="*/ 34 w 98"/>
                      <a:gd name="T51" fmla="*/ 204 h 207"/>
                      <a:gd name="T52" fmla="*/ 40 w 98"/>
                      <a:gd name="T53" fmla="*/ 206 h 207"/>
                      <a:gd name="T54" fmla="*/ 43 w 98"/>
                      <a:gd name="T55" fmla="*/ 207 h 207"/>
                      <a:gd name="T56" fmla="*/ 48 w 98"/>
                      <a:gd name="T57" fmla="*/ 207 h 207"/>
                      <a:gd name="T58" fmla="*/ 55 w 98"/>
                      <a:gd name="T59" fmla="*/ 207 h 207"/>
                      <a:gd name="T60" fmla="*/ 59 w 98"/>
                      <a:gd name="T61" fmla="*/ 206 h 207"/>
                      <a:gd name="T62" fmla="*/ 65 w 98"/>
                      <a:gd name="T63" fmla="*/ 205 h 207"/>
                      <a:gd name="T64" fmla="*/ 69 w 98"/>
                      <a:gd name="T65" fmla="*/ 202 h 207"/>
                      <a:gd name="T66" fmla="*/ 73 w 98"/>
                      <a:gd name="T67" fmla="*/ 199 h 207"/>
                      <a:gd name="T68" fmla="*/ 79 w 98"/>
                      <a:gd name="T69" fmla="*/ 195 h 207"/>
                      <a:gd name="T70" fmla="*/ 82 w 98"/>
                      <a:gd name="T71" fmla="*/ 191 h 207"/>
                      <a:gd name="T72" fmla="*/ 86 w 98"/>
                      <a:gd name="T73" fmla="*/ 185 h 207"/>
                      <a:gd name="T74" fmla="*/ 90 w 98"/>
                      <a:gd name="T75" fmla="*/ 180 h 207"/>
                      <a:gd name="T76" fmla="*/ 92 w 98"/>
                      <a:gd name="T77" fmla="*/ 173 h 207"/>
                      <a:gd name="T78" fmla="*/ 93 w 98"/>
                      <a:gd name="T79" fmla="*/ 165 h 207"/>
                      <a:gd name="T80" fmla="*/ 96 w 98"/>
                      <a:gd name="T81" fmla="*/ 158 h 207"/>
                      <a:gd name="T82" fmla="*/ 98 w 98"/>
                      <a:gd name="T83" fmla="*/ 149 h 207"/>
                      <a:gd name="T84" fmla="*/ 98 w 98"/>
                      <a:gd name="T85" fmla="*/ 142 h 207"/>
                      <a:gd name="T86" fmla="*/ 98 w 98"/>
                      <a:gd name="T87" fmla="*/ 136 h 207"/>
                      <a:gd name="T88" fmla="*/ 98 w 98"/>
                      <a:gd name="T89" fmla="*/ 129 h 207"/>
                      <a:gd name="T90" fmla="*/ 98 w 98"/>
                      <a:gd name="T91" fmla="*/ 122 h 207"/>
                      <a:gd name="T92" fmla="*/ 97 w 98"/>
                      <a:gd name="T93" fmla="*/ 115 h 207"/>
                      <a:gd name="T94" fmla="*/ 95 w 98"/>
                      <a:gd name="T95" fmla="*/ 110 h 207"/>
                      <a:gd name="T96" fmla="*/ 93 w 98"/>
                      <a:gd name="T97" fmla="*/ 103 h 207"/>
                      <a:gd name="T98" fmla="*/ 92 w 98"/>
                      <a:gd name="T99" fmla="*/ 95 h 207"/>
                      <a:gd name="T100" fmla="*/ 88 w 98"/>
                      <a:gd name="T101" fmla="*/ 83 h 207"/>
                      <a:gd name="T102" fmla="*/ 79 w 98"/>
                      <a:gd name="T103" fmla="*/ 65 h 207"/>
                      <a:gd name="T104" fmla="*/ 73 w 98"/>
                      <a:gd name="T105" fmla="*/ 49 h 207"/>
                      <a:gd name="T106" fmla="*/ 69 w 98"/>
                      <a:gd name="T107" fmla="*/ 42 h 207"/>
                      <a:gd name="T108" fmla="*/ 68 w 98"/>
                      <a:gd name="T109" fmla="*/ 36 h 207"/>
                      <a:gd name="T110" fmla="*/ 65 w 98"/>
                      <a:gd name="T111" fmla="*/ 31 h 207"/>
                      <a:gd name="T112" fmla="*/ 63 w 98"/>
                      <a:gd name="T113" fmla="*/ 25 h 207"/>
                      <a:gd name="T114" fmla="*/ 62 w 98"/>
                      <a:gd name="T115" fmla="*/ 20 h 207"/>
                      <a:gd name="T116" fmla="*/ 59 w 98"/>
                      <a:gd name="T117" fmla="*/ 15 h 207"/>
                      <a:gd name="T118" fmla="*/ 59 w 98"/>
                      <a:gd name="T119"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 h="207">
                        <a:moveTo>
                          <a:pt x="59" y="0"/>
                        </a:moveTo>
                        <a:lnTo>
                          <a:pt x="55" y="7"/>
                        </a:lnTo>
                        <a:lnTo>
                          <a:pt x="49" y="15"/>
                        </a:lnTo>
                        <a:lnTo>
                          <a:pt x="43" y="22"/>
                        </a:lnTo>
                        <a:lnTo>
                          <a:pt x="37" y="31"/>
                        </a:lnTo>
                        <a:lnTo>
                          <a:pt x="30" y="40"/>
                        </a:lnTo>
                        <a:lnTo>
                          <a:pt x="25" y="50"/>
                        </a:lnTo>
                        <a:lnTo>
                          <a:pt x="20" y="61"/>
                        </a:lnTo>
                        <a:lnTo>
                          <a:pt x="18" y="68"/>
                        </a:lnTo>
                        <a:lnTo>
                          <a:pt x="15" y="75"/>
                        </a:lnTo>
                        <a:lnTo>
                          <a:pt x="10" y="86"/>
                        </a:lnTo>
                        <a:lnTo>
                          <a:pt x="7" y="94"/>
                        </a:lnTo>
                        <a:lnTo>
                          <a:pt x="6" y="102"/>
                        </a:lnTo>
                        <a:lnTo>
                          <a:pt x="4" y="109"/>
                        </a:lnTo>
                        <a:lnTo>
                          <a:pt x="2" y="114"/>
                        </a:lnTo>
                        <a:lnTo>
                          <a:pt x="1" y="124"/>
                        </a:lnTo>
                        <a:lnTo>
                          <a:pt x="0" y="132"/>
                        </a:lnTo>
                        <a:lnTo>
                          <a:pt x="0" y="143"/>
                        </a:lnTo>
                        <a:lnTo>
                          <a:pt x="2" y="159"/>
                        </a:lnTo>
                        <a:lnTo>
                          <a:pt x="6" y="171"/>
                        </a:lnTo>
                        <a:lnTo>
                          <a:pt x="10" y="180"/>
                        </a:lnTo>
                        <a:lnTo>
                          <a:pt x="15" y="187"/>
                        </a:lnTo>
                        <a:lnTo>
                          <a:pt x="18" y="192"/>
                        </a:lnTo>
                        <a:lnTo>
                          <a:pt x="23" y="197"/>
                        </a:lnTo>
                        <a:lnTo>
                          <a:pt x="29" y="202"/>
                        </a:lnTo>
                        <a:lnTo>
                          <a:pt x="34" y="204"/>
                        </a:lnTo>
                        <a:lnTo>
                          <a:pt x="40" y="206"/>
                        </a:lnTo>
                        <a:lnTo>
                          <a:pt x="43" y="207"/>
                        </a:lnTo>
                        <a:lnTo>
                          <a:pt x="48" y="207"/>
                        </a:lnTo>
                        <a:lnTo>
                          <a:pt x="55" y="207"/>
                        </a:lnTo>
                        <a:lnTo>
                          <a:pt x="59" y="206"/>
                        </a:lnTo>
                        <a:lnTo>
                          <a:pt x="65" y="205"/>
                        </a:lnTo>
                        <a:lnTo>
                          <a:pt x="69" y="202"/>
                        </a:lnTo>
                        <a:lnTo>
                          <a:pt x="73" y="199"/>
                        </a:lnTo>
                        <a:lnTo>
                          <a:pt x="79" y="195"/>
                        </a:lnTo>
                        <a:lnTo>
                          <a:pt x="82" y="191"/>
                        </a:lnTo>
                        <a:lnTo>
                          <a:pt x="86" y="185"/>
                        </a:lnTo>
                        <a:lnTo>
                          <a:pt x="90" y="180"/>
                        </a:lnTo>
                        <a:lnTo>
                          <a:pt x="92" y="173"/>
                        </a:lnTo>
                        <a:lnTo>
                          <a:pt x="93" y="165"/>
                        </a:lnTo>
                        <a:lnTo>
                          <a:pt x="96" y="158"/>
                        </a:lnTo>
                        <a:lnTo>
                          <a:pt x="98" y="149"/>
                        </a:lnTo>
                        <a:lnTo>
                          <a:pt x="98" y="142"/>
                        </a:lnTo>
                        <a:lnTo>
                          <a:pt x="98" y="136"/>
                        </a:lnTo>
                        <a:lnTo>
                          <a:pt x="98" y="129"/>
                        </a:lnTo>
                        <a:lnTo>
                          <a:pt x="98" y="122"/>
                        </a:lnTo>
                        <a:lnTo>
                          <a:pt x="97" y="115"/>
                        </a:lnTo>
                        <a:lnTo>
                          <a:pt x="95" y="110"/>
                        </a:lnTo>
                        <a:lnTo>
                          <a:pt x="93" y="103"/>
                        </a:lnTo>
                        <a:lnTo>
                          <a:pt x="92" y="95"/>
                        </a:lnTo>
                        <a:lnTo>
                          <a:pt x="88" y="83"/>
                        </a:lnTo>
                        <a:lnTo>
                          <a:pt x="79" y="65"/>
                        </a:lnTo>
                        <a:lnTo>
                          <a:pt x="73" y="49"/>
                        </a:lnTo>
                        <a:lnTo>
                          <a:pt x="69" y="42"/>
                        </a:lnTo>
                        <a:lnTo>
                          <a:pt x="68" y="36"/>
                        </a:lnTo>
                        <a:lnTo>
                          <a:pt x="65" y="31"/>
                        </a:lnTo>
                        <a:lnTo>
                          <a:pt x="63" y="25"/>
                        </a:lnTo>
                        <a:lnTo>
                          <a:pt x="62" y="20"/>
                        </a:lnTo>
                        <a:lnTo>
                          <a:pt x="59" y="15"/>
                        </a:lnTo>
                        <a:lnTo>
                          <a:pt x="59" y="0"/>
                        </a:lnTo>
                        <a:close/>
                      </a:path>
                    </a:pathLst>
                  </a:custGeom>
                  <a:solidFill>
                    <a:srgbClr val="2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62" name="Freeform 250"/>
                  <p:cNvSpPr>
                    <a:spLocks/>
                  </p:cNvSpPr>
                  <p:nvPr/>
                </p:nvSpPr>
                <p:spPr bwMode="auto">
                  <a:xfrm>
                    <a:off x="544" y="2634"/>
                    <a:ext cx="46" cy="53"/>
                  </a:xfrm>
                  <a:custGeom>
                    <a:avLst/>
                    <a:gdLst>
                      <a:gd name="T0" fmla="*/ 184 w 184"/>
                      <a:gd name="T1" fmla="*/ 0 h 212"/>
                      <a:gd name="T2" fmla="*/ 152 w 184"/>
                      <a:gd name="T3" fmla="*/ 1 h 212"/>
                      <a:gd name="T4" fmla="*/ 137 w 184"/>
                      <a:gd name="T5" fmla="*/ 4 h 212"/>
                      <a:gd name="T6" fmla="*/ 118 w 184"/>
                      <a:gd name="T7" fmla="*/ 9 h 212"/>
                      <a:gd name="T8" fmla="*/ 102 w 184"/>
                      <a:gd name="T9" fmla="*/ 14 h 212"/>
                      <a:gd name="T10" fmla="*/ 87 w 184"/>
                      <a:gd name="T11" fmla="*/ 21 h 212"/>
                      <a:gd name="T12" fmla="*/ 73 w 184"/>
                      <a:gd name="T13" fmla="*/ 29 h 212"/>
                      <a:gd name="T14" fmla="*/ 59 w 184"/>
                      <a:gd name="T15" fmla="*/ 40 h 212"/>
                      <a:gd name="T16" fmla="*/ 54 w 184"/>
                      <a:gd name="T17" fmla="*/ 45 h 212"/>
                      <a:gd name="T18" fmla="*/ 46 w 184"/>
                      <a:gd name="T19" fmla="*/ 54 h 212"/>
                      <a:gd name="T20" fmla="*/ 36 w 184"/>
                      <a:gd name="T21" fmla="*/ 63 h 212"/>
                      <a:gd name="T22" fmla="*/ 28 w 184"/>
                      <a:gd name="T23" fmla="*/ 74 h 212"/>
                      <a:gd name="T24" fmla="*/ 23 w 184"/>
                      <a:gd name="T25" fmla="*/ 82 h 212"/>
                      <a:gd name="T26" fmla="*/ 15 w 184"/>
                      <a:gd name="T27" fmla="*/ 95 h 212"/>
                      <a:gd name="T28" fmla="*/ 11 w 184"/>
                      <a:gd name="T29" fmla="*/ 103 h 212"/>
                      <a:gd name="T30" fmla="*/ 7 w 184"/>
                      <a:gd name="T31" fmla="*/ 116 h 212"/>
                      <a:gd name="T32" fmla="*/ 3 w 184"/>
                      <a:gd name="T33" fmla="*/ 130 h 212"/>
                      <a:gd name="T34" fmla="*/ 0 w 184"/>
                      <a:gd name="T35" fmla="*/ 142 h 212"/>
                      <a:gd name="T36" fmla="*/ 0 w 184"/>
                      <a:gd name="T37" fmla="*/ 150 h 212"/>
                      <a:gd name="T38" fmla="*/ 0 w 184"/>
                      <a:gd name="T39" fmla="*/ 161 h 212"/>
                      <a:gd name="T40" fmla="*/ 3 w 184"/>
                      <a:gd name="T41" fmla="*/ 173 h 212"/>
                      <a:gd name="T42" fmla="*/ 7 w 184"/>
                      <a:gd name="T43" fmla="*/ 181 h 212"/>
                      <a:gd name="T44" fmla="*/ 11 w 184"/>
                      <a:gd name="T45" fmla="*/ 188 h 212"/>
                      <a:gd name="T46" fmla="*/ 17 w 184"/>
                      <a:gd name="T47" fmla="*/ 194 h 212"/>
                      <a:gd name="T48" fmla="*/ 24 w 184"/>
                      <a:gd name="T49" fmla="*/ 200 h 212"/>
                      <a:gd name="T50" fmla="*/ 34 w 184"/>
                      <a:gd name="T51" fmla="*/ 205 h 212"/>
                      <a:gd name="T52" fmla="*/ 43 w 184"/>
                      <a:gd name="T53" fmla="*/ 208 h 212"/>
                      <a:gd name="T54" fmla="*/ 56 w 184"/>
                      <a:gd name="T55" fmla="*/ 211 h 212"/>
                      <a:gd name="T56" fmla="*/ 65 w 184"/>
                      <a:gd name="T57" fmla="*/ 212 h 212"/>
                      <a:gd name="T58" fmla="*/ 73 w 184"/>
                      <a:gd name="T59" fmla="*/ 212 h 212"/>
                      <a:gd name="T60" fmla="*/ 84 w 184"/>
                      <a:gd name="T61" fmla="*/ 208 h 212"/>
                      <a:gd name="T62" fmla="*/ 93 w 184"/>
                      <a:gd name="T63" fmla="*/ 205 h 212"/>
                      <a:gd name="T64" fmla="*/ 98 w 184"/>
                      <a:gd name="T65" fmla="*/ 201 h 212"/>
                      <a:gd name="T66" fmla="*/ 106 w 184"/>
                      <a:gd name="T67" fmla="*/ 197 h 212"/>
                      <a:gd name="T68" fmla="*/ 113 w 184"/>
                      <a:gd name="T69" fmla="*/ 190 h 212"/>
                      <a:gd name="T70" fmla="*/ 124 w 184"/>
                      <a:gd name="T71" fmla="*/ 177 h 212"/>
                      <a:gd name="T72" fmla="*/ 126 w 184"/>
                      <a:gd name="T73" fmla="*/ 164 h 212"/>
                      <a:gd name="T74" fmla="*/ 128 w 184"/>
                      <a:gd name="T75" fmla="*/ 152 h 212"/>
                      <a:gd name="T76" fmla="*/ 128 w 184"/>
                      <a:gd name="T77" fmla="*/ 143 h 212"/>
                      <a:gd name="T78" fmla="*/ 126 w 184"/>
                      <a:gd name="T79" fmla="*/ 129 h 212"/>
                      <a:gd name="T80" fmla="*/ 124 w 184"/>
                      <a:gd name="T81" fmla="*/ 113 h 212"/>
                      <a:gd name="T82" fmla="*/ 124 w 184"/>
                      <a:gd name="T83" fmla="*/ 95 h 212"/>
                      <a:gd name="T84" fmla="*/ 124 w 184"/>
                      <a:gd name="T85" fmla="*/ 81 h 212"/>
                      <a:gd name="T86" fmla="*/ 124 w 184"/>
                      <a:gd name="T87" fmla="*/ 64 h 212"/>
                      <a:gd name="T88" fmla="*/ 124 w 184"/>
                      <a:gd name="T89" fmla="*/ 56 h 212"/>
                      <a:gd name="T90" fmla="*/ 128 w 184"/>
                      <a:gd name="T91" fmla="*/ 45 h 212"/>
                      <a:gd name="T92" fmla="*/ 133 w 184"/>
                      <a:gd name="T93" fmla="*/ 37 h 212"/>
                      <a:gd name="T94" fmla="*/ 139 w 184"/>
                      <a:gd name="T95" fmla="*/ 29 h 212"/>
                      <a:gd name="T96" fmla="*/ 150 w 184"/>
                      <a:gd name="T97" fmla="*/ 21 h 212"/>
                      <a:gd name="T98" fmla="*/ 157 w 184"/>
                      <a:gd name="T99" fmla="*/ 16 h 212"/>
                      <a:gd name="T100" fmla="*/ 162 w 184"/>
                      <a:gd name="T101" fmla="*/ 10 h 212"/>
                      <a:gd name="T102" fmla="*/ 168 w 184"/>
                      <a:gd name="T103" fmla="*/ 7 h 212"/>
                      <a:gd name="T104" fmla="*/ 184 w 184"/>
                      <a:gd name="T105"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4" h="212">
                        <a:moveTo>
                          <a:pt x="184" y="0"/>
                        </a:moveTo>
                        <a:lnTo>
                          <a:pt x="152" y="1"/>
                        </a:lnTo>
                        <a:lnTo>
                          <a:pt x="137" y="4"/>
                        </a:lnTo>
                        <a:lnTo>
                          <a:pt x="118" y="9"/>
                        </a:lnTo>
                        <a:lnTo>
                          <a:pt x="102" y="14"/>
                        </a:lnTo>
                        <a:lnTo>
                          <a:pt x="87" y="21"/>
                        </a:lnTo>
                        <a:lnTo>
                          <a:pt x="73" y="29"/>
                        </a:lnTo>
                        <a:lnTo>
                          <a:pt x="59" y="40"/>
                        </a:lnTo>
                        <a:lnTo>
                          <a:pt x="54" y="45"/>
                        </a:lnTo>
                        <a:lnTo>
                          <a:pt x="46" y="54"/>
                        </a:lnTo>
                        <a:lnTo>
                          <a:pt x="36" y="63"/>
                        </a:lnTo>
                        <a:lnTo>
                          <a:pt x="28" y="74"/>
                        </a:lnTo>
                        <a:lnTo>
                          <a:pt x="23" y="82"/>
                        </a:lnTo>
                        <a:lnTo>
                          <a:pt x="15" y="95"/>
                        </a:lnTo>
                        <a:lnTo>
                          <a:pt x="11" y="103"/>
                        </a:lnTo>
                        <a:lnTo>
                          <a:pt x="7" y="116"/>
                        </a:lnTo>
                        <a:lnTo>
                          <a:pt x="3" y="130"/>
                        </a:lnTo>
                        <a:lnTo>
                          <a:pt x="0" y="142"/>
                        </a:lnTo>
                        <a:lnTo>
                          <a:pt x="0" y="150"/>
                        </a:lnTo>
                        <a:lnTo>
                          <a:pt x="0" y="161"/>
                        </a:lnTo>
                        <a:lnTo>
                          <a:pt x="3" y="173"/>
                        </a:lnTo>
                        <a:lnTo>
                          <a:pt x="7" y="181"/>
                        </a:lnTo>
                        <a:lnTo>
                          <a:pt x="11" y="188"/>
                        </a:lnTo>
                        <a:lnTo>
                          <a:pt x="17" y="194"/>
                        </a:lnTo>
                        <a:lnTo>
                          <a:pt x="24" y="200"/>
                        </a:lnTo>
                        <a:lnTo>
                          <a:pt x="34" y="205"/>
                        </a:lnTo>
                        <a:lnTo>
                          <a:pt x="43" y="208"/>
                        </a:lnTo>
                        <a:lnTo>
                          <a:pt x="56" y="211"/>
                        </a:lnTo>
                        <a:lnTo>
                          <a:pt x="65" y="212"/>
                        </a:lnTo>
                        <a:lnTo>
                          <a:pt x="73" y="212"/>
                        </a:lnTo>
                        <a:lnTo>
                          <a:pt x="84" y="208"/>
                        </a:lnTo>
                        <a:lnTo>
                          <a:pt x="93" y="205"/>
                        </a:lnTo>
                        <a:lnTo>
                          <a:pt x="98" y="201"/>
                        </a:lnTo>
                        <a:lnTo>
                          <a:pt x="106" y="197"/>
                        </a:lnTo>
                        <a:lnTo>
                          <a:pt x="113" y="190"/>
                        </a:lnTo>
                        <a:lnTo>
                          <a:pt x="124" y="177"/>
                        </a:lnTo>
                        <a:lnTo>
                          <a:pt x="126" y="164"/>
                        </a:lnTo>
                        <a:lnTo>
                          <a:pt x="128" y="152"/>
                        </a:lnTo>
                        <a:lnTo>
                          <a:pt x="128" y="143"/>
                        </a:lnTo>
                        <a:lnTo>
                          <a:pt x="126" y="129"/>
                        </a:lnTo>
                        <a:lnTo>
                          <a:pt x="124" y="113"/>
                        </a:lnTo>
                        <a:lnTo>
                          <a:pt x="124" y="95"/>
                        </a:lnTo>
                        <a:lnTo>
                          <a:pt x="124" y="81"/>
                        </a:lnTo>
                        <a:lnTo>
                          <a:pt x="124" y="64"/>
                        </a:lnTo>
                        <a:lnTo>
                          <a:pt x="124" y="56"/>
                        </a:lnTo>
                        <a:lnTo>
                          <a:pt x="128" y="45"/>
                        </a:lnTo>
                        <a:lnTo>
                          <a:pt x="133" y="37"/>
                        </a:lnTo>
                        <a:lnTo>
                          <a:pt x="139" y="29"/>
                        </a:lnTo>
                        <a:lnTo>
                          <a:pt x="150" y="21"/>
                        </a:lnTo>
                        <a:lnTo>
                          <a:pt x="157" y="16"/>
                        </a:lnTo>
                        <a:lnTo>
                          <a:pt x="162" y="10"/>
                        </a:lnTo>
                        <a:lnTo>
                          <a:pt x="168" y="7"/>
                        </a:lnTo>
                        <a:lnTo>
                          <a:pt x="184" y="0"/>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63" name="Freeform 251"/>
                  <p:cNvSpPr>
                    <a:spLocks/>
                  </p:cNvSpPr>
                  <p:nvPr/>
                </p:nvSpPr>
                <p:spPr bwMode="auto">
                  <a:xfrm>
                    <a:off x="650" y="2658"/>
                    <a:ext cx="33" cy="68"/>
                  </a:xfrm>
                  <a:custGeom>
                    <a:avLst/>
                    <a:gdLst>
                      <a:gd name="T0" fmla="*/ 51 w 132"/>
                      <a:gd name="T1" fmla="*/ 0 h 274"/>
                      <a:gd name="T2" fmla="*/ 59 w 132"/>
                      <a:gd name="T3" fmla="*/ 9 h 274"/>
                      <a:gd name="T4" fmla="*/ 66 w 132"/>
                      <a:gd name="T5" fmla="*/ 19 h 274"/>
                      <a:gd name="T6" fmla="*/ 73 w 132"/>
                      <a:gd name="T7" fmla="*/ 29 h 274"/>
                      <a:gd name="T8" fmla="*/ 82 w 132"/>
                      <a:gd name="T9" fmla="*/ 41 h 274"/>
                      <a:gd name="T10" fmla="*/ 89 w 132"/>
                      <a:gd name="T11" fmla="*/ 52 h 274"/>
                      <a:gd name="T12" fmla="*/ 98 w 132"/>
                      <a:gd name="T13" fmla="*/ 66 h 274"/>
                      <a:gd name="T14" fmla="*/ 104 w 132"/>
                      <a:gd name="T15" fmla="*/ 79 h 274"/>
                      <a:gd name="T16" fmla="*/ 108 w 132"/>
                      <a:gd name="T17" fmla="*/ 89 h 274"/>
                      <a:gd name="T18" fmla="*/ 112 w 132"/>
                      <a:gd name="T19" fmla="*/ 99 h 274"/>
                      <a:gd name="T20" fmla="*/ 116 w 132"/>
                      <a:gd name="T21" fmla="*/ 112 h 274"/>
                      <a:gd name="T22" fmla="*/ 121 w 132"/>
                      <a:gd name="T23" fmla="*/ 124 h 274"/>
                      <a:gd name="T24" fmla="*/ 125 w 132"/>
                      <a:gd name="T25" fmla="*/ 134 h 274"/>
                      <a:gd name="T26" fmla="*/ 126 w 132"/>
                      <a:gd name="T27" fmla="*/ 144 h 274"/>
                      <a:gd name="T28" fmla="*/ 128 w 132"/>
                      <a:gd name="T29" fmla="*/ 149 h 274"/>
                      <a:gd name="T30" fmla="*/ 130 w 132"/>
                      <a:gd name="T31" fmla="*/ 163 h 274"/>
                      <a:gd name="T32" fmla="*/ 132 w 132"/>
                      <a:gd name="T33" fmla="*/ 174 h 274"/>
                      <a:gd name="T34" fmla="*/ 132 w 132"/>
                      <a:gd name="T35" fmla="*/ 189 h 274"/>
                      <a:gd name="T36" fmla="*/ 128 w 132"/>
                      <a:gd name="T37" fmla="*/ 209 h 274"/>
                      <a:gd name="T38" fmla="*/ 123 w 132"/>
                      <a:gd name="T39" fmla="*/ 224 h 274"/>
                      <a:gd name="T40" fmla="*/ 116 w 132"/>
                      <a:gd name="T41" fmla="*/ 237 h 274"/>
                      <a:gd name="T42" fmla="*/ 112 w 132"/>
                      <a:gd name="T43" fmla="*/ 247 h 274"/>
                      <a:gd name="T44" fmla="*/ 107 w 132"/>
                      <a:gd name="T45" fmla="*/ 252 h 274"/>
                      <a:gd name="T46" fmla="*/ 99 w 132"/>
                      <a:gd name="T47" fmla="*/ 260 h 274"/>
                      <a:gd name="T48" fmla="*/ 93 w 132"/>
                      <a:gd name="T49" fmla="*/ 265 h 274"/>
                      <a:gd name="T50" fmla="*/ 86 w 132"/>
                      <a:gd name="T51" fmla="*/ 269 h 274"/>
                      <a:gd name="T52" fmla="*/ 79 w 132"/>
                      <a:gd name="T53" fmla="*/ 272 h 274"/>
                      <a:gd name="T54" fmla="*/ 73 w 132"/>
                      <a:gd name="T55" fmla="*/ 274 h 274"/>
                      <a:gd name="T56" fmla="*/ 66 w 132"/>
                      <a:gd name="T57" fmla="*/ 274 h 274"/>
                      <a:gd name="T58" fmla="*/ 59 w 132"/>
                      <a:gd name="T59" fmla="*/ 274 h 274"/>
                      <a:gd name="T60" fmla="*/ 51 w 132"/>
                      <a:gd name="T61" fmla="*/ 272 h 274"/>
                      <a:gd name="T62" fmla="*/ 46 w 132"/>
                      <a:gd name="T63" fmla="*/ 270 h 274"/>
                      <a:gd name="T64" fmla="*/ 39 w 132"/>
                      <a:gd name="T65" fmla="*/ 265 h 274"/>
                      <a:gd name="T66" fmla="*/ 33 w 132"/>
                      <a:gd name="T67" fmla="*/ 261 h 274"/>
                      <a:gd name="T68" fmla="*/ 27 w 132"/>
                      <a:gd name="T69" fmla="*/ 256 h 274"/>
                      <a:gd name="T70" fmla="*/ 22 w 132"/>
                      <a:gd name="T71" fmla="*/ 251 h 274"/>
                      <a:gd name="T72" fmla="*/ 17 w 132"/>
                      <a:gd name="T73" fmla="*/ 243 h 274"/>
                      <a:gd name="T74" fmla="*/ 12 w 132"/>
                      <a:gd name="T75" fmla="*/ 236 h 274"/>
                      <a:gd name="T76" fmla="*/ 9 w 132"/>
                      <a:gd name="T77" fmla="*/ 228 h 274"/>
                      <a:gd name="T78" fmla="*/ 6 w 132"/>
                      <a:gd name="T79" fmla="*/ 219 h 274"/>
                      <a:gd name="T80" fmla="*/ 4 w 132"/>
                      <a:gd name="T81" fmla="*/ 208 h 274"/>
                      <a:gd name="T82" fmla="*/ 2 w 132"/>
                      <a:gd name="T83" fmla="*/ 197 h 274"/>
                      <a:gd name="T84" fmla="*/ 0 w 132"/>
                      <a:gd name="T85" fmla="*/ 188 h 274"/>
                      <a:gd name="T86" fmla="*/ 0 w 132"/>
                      <a:gd name="T87" fmla="*/ 179 h 274"/>
                      <a:gd name="T88" fmla="*/ 0 w 132"/>
                      <a:gd name="T89" fmla="*/ 169 h 274"/>
                      <a:gd name="T90" fmla="*/ 0 w 132"/>
                      <a:gd name="T91" fmla="*/ 161 h 274"/>
                      <a:gd name="T92" fmla="*/ 3 w 132"/>
                      <a:gd name="T93" fmla="*/ 152 h 274"/>
                      <a:gd name="T94" fmla="*/ 4 w 132"/>
                      <a:gd name="T95" fmla="*/ 145 h 274"/>
                      <a:gd name="T96" fmla="*/ 7 w 132"/>
                      <a:gd name="T97" fmla="*/ 137 h 274"/>
                      <a:gd name="T98" fmla="*/ 9 w 132"/>
                      <a:gd name="T99" fmla="*/ 125 h 274"/>
                      <a:gd name="T100" fmla="*/ 15 w 132"/>
                      <a:gd name="T101" fmla="*/ 110 h 274"/>
                      <a:gd name="T102" fmla="*/ 25 w 132"/>
                      <a:gd name="T103" fmla="*/ 85 h 274"/>
                      <a:gd name="T104" fmla="*/ 33 w 132"/>
                      <a:gd name="T105" fmla="*/ 65 h 274"/>
                      <a:gd name="T106" fmla="*/ 39 w 132"/>
                      <a:gd name="T107" fmla="*/ 55 h 274"/>
                      <a:gd name="T108" fmla="*/ 43 w 132"/>
                      <a:gd name="T109" fmla="*/ 48 h 274"/>
                      <a:gd name="T110" fmla="*/ 46 w 132"/>
                      <a:gd name="T111" fmla="*/ 41 h 274"/>
                      <a:gd name="T112" fmla="*/ 47 w 132"/>
                      <a:gd name="T113" fmla="*/ 32 h 274"/>
                      <a:gd name="T114" fmla="*/ 50 w 132"/>
                      <a:gd name="T115" fmla="*/ 25 h 274"/>
                      <a:gd name="T116" fmla="*/ 51 w 132"/>
                      <a:gd name="T117" fmla="*/ 18 h 274"/>
                      <a:gd name="T118" fmla="*/ 51 w 132"/>
                      <a:gd name="T119"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2" h="274">
                        <a:moveTo>
                          <a:pt x="51" y="0"/>
                        </a:moveTo>
                        <a:lnTo>
                          <a:pt x="59" y="9"/>
                        </a:lnTo>
                        <a:lnTo>
                          <a:pt x="66" y="19"/>
                        </a:lnTo>
                        <a:lnTo>
                          <a:pt x="73" y="29"/>
                        </a:lnTo>
                        <a:lnTo>
                          <a:pt x="82" y="41"/>
                        </a:lnTo>
                        <a:lnTo>
                          <a:pt x="89" y="52"/>
                        </a:lnTo>
                        <a:lnTo>
                          <a:pt x="98" y="66"/>
                        </a:lnTo>
                        <a:lnTo>
                          <a:pt x="104" y="79"/>
                        </a:lnTo>
                        <a:lnTo>
                          <a:pt x="108" y="89"/>
                        </a:lnTo>
                        <a:lnTo>
                          <a:pt x="112" y="99"/>
                        </a:lnTo>
                        <a:lnTo>
                          <a:pt x="116" y="112"/>
                        </a:lnTo>
                        <a:lnTo>
                          <a:pt x="121" y="124"/>
                        </a:lnTo>
                        <a:lnTo>
                          <a:pt x="125" y="134"/>
                        </a:lnTo>
                        <a:lnTo>
                          <a:pt x="126" y="144"/>
                        </a:lnTo>
                        <a:lnTo>
                          <a:pt x="128" y="149"/>
                        </a:lnTo>
                        <a:lnTo>
                          <a:pt x="130" y="163"/>
                        </a:lnTo>
                        <a:lnTo>
                          <a:pt x="132" y="174"/>
                        </a:lnTo>
                        <a:lnTo>
                          <a:pt x="132" y="189"/>
                        </a:lnTo>
                        <a:lnTo>
                          <a:pt x="128" y="209"/>
                        </a:lnTo>
                        <a:lnTo>
                          <a:pt x="123" y="224"/>
                        </a:lnTo>
                        <a:lnTo>
                          <a:pt x="116" y="237"/>
                        </a:lnTo>
                        <a:lnTo>
                          <a:pt x="112" y="247"/>
                        </a:lnTo>
                        <a:lnTo>
                          <a:pt x="107" y="252"/>
                        </a:lnTo>
                        <a:lnTo>
                          <a:pt x="99" y="260"/>
                        </a:lnTo>
                        <a:lnTo>
                          <a:pt x="93" y="265"/>
                        </a:lnTo>
                        <a:lnTo>
                          <a:pt x="86" y="269"/>
                        </a:lnTo>
                        <a:lnTo>
                          <a:pt x="79" y="272"/>
                        </a:lnTo>
                        <a:lnTo>
                          <a:pt x="73" y="274"/>
                        </a:lnTo>
                        <a:lnTo>
                          <a:pt x="66" y="274"/>
                        </a:lnTo>
                        <a:lnTo>
                          <a:pt x="59" y="274"/>
                        </a:lnTo>
                        <a:lnTo>
                          <a:pt x="51" y="272"/>
                        </a:lnTo>
                        <a:lnTo>
                          <a:pt x="46" y="270"/>
                        </a:lnTo>
                        <a:lnTo>
                          <a:pt x="39" y="265"/>
                        </a:lnTo>
                        <a:lnTo>
                          <a:pt x="33" y="261"/>
                        </a:lnTo>
                        <a:lnTo>
                          <a:pt x="27" y="256"/>
                        </a:lnTo>
                        <a:lnTo>
                          <a:pt x="22" y="251"/>
                        </a:lnTo>
                        <a:lnTo>
                          <a:pt x="17" y="243"/>
                        </a:lnTo>
                        <a:lnTo>
                          <a:pt x="12" y="236"/>
                        </a:lnTo>
                        <a:lnTo>
                          <a:pt x="9" y="228"/>
                        </a:lnTo>
                        <a:lnTo>
                          <a:pt x="6" y="219"/>
                        </a:lnTo>
                        <a:lnTo>
                          <a:pt x="4" y="208"/>
                        </a:lnTo>
                        <a:lnTo>
                          <a:pt x="2" y="197"/>
                        </a:lnTo>
                        <a:lnTo>
                          <a:pt x="0" y="188"/>
                        </a:lnTo>
                        <a:lnTo>
                          <a:pt x="0" y="179"/>
                        </a:lnTo>
                        <a:lnTo>
                          <a:pt x="0" y="169"/>
                        </a:lnTo>
                        <a:lnTo>
                          <a:pt x="0" y="161"/>
                        </a:lnTo>
                        <a:lnTo>
                          <a:pt x="3" y="152"/>
                        </a:lnTo>
                        <a:lnTo>
                          <a:pt x="4" y="145"/>
                        </a:lnTo>
                        <a:lnTo>
                          <a:pt x="7" y="137"/>
                        </a:lnTo>
                        <a:lnTo>
                          <a:pt x="9" y="125"/>
                        </a:lnTo>
                        <a:lnTo>
                          <a:pt x="15" y="110"/>
                        </a:lnTo>
                        <a:lnTo>
                          <a:pt x="25" y="85"/>
                        </a:lnTo>
                        <a:lnTo>
                          <a:pt x="33" y="65"/>
                        </a:lnTo>
                        <a:lnTo>
                          <a:pt x="39" y="55"/>
                        </a:lnTo>
                        <a:lnTo>
                          <a:pt x="43" y="48"/>
                        </a:lnTo>
                        <a:lnTo>
                          <a:pt x="46" y="41"/>
                        </a:lnTo>
                        <a:lnTo>
                          <a:pt x="47" y="32"/>
                        </a:lnTo>
                        <a:lnTo>
                          <a:pt x="50" y="25"/>
                        </a:lnTo>
                        <a:lnTo>
                          <a:pt x="51" y="18"/>
                        </a:lnTo>
                        <a:lnTo>
                          <a:pt x="51" y="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764" name="Freeform 252"/>
                  <p:cNvSpPr>
                    <a:spLocks/>
                  </p:cNvSpPr>
                  <p:nvPr/>
                </p:nvSpPr>
                <p:spPr bwMode="auto">
                  <a:xfrm>
                    <a:off x="710" y="2603"/>
                    <a:ext cx="62" cy="40"/>
                  </a:xfrm>
                  <a:custGeom>
                    <a:avLst/>
                    <a:gdLst>
                      <a:gd name="T0" fmla="*/ 37 w 246"/>
                      <a:gd name="T1" fmla="*/ 60 h 159"/>
                      <a:gd name="T2" fmla="*/ 32 w 246"/>
                      <a:gd name="T3" fmla="*/ 58 h 159"/>
                      <a:gd name="T4" fmla="*/ 29 w 246"/>
                      <a:gd name="T5" fmla="*/ 58 h 159"/>
                      <a:gd name="T6" fmla="*/ 21 w 246"/>
                      <a:gd name="T7" fmla="*/ 57 h 159"/>
                      <a:gd name="T8" fmla="*/ 12 w 246"/>
                      <a:gd name="T9" fmla="*/ 56 h 159"/>
                      <a:gd name="T10" fmla="*/ 0 w 246"/>
                      <a:gd name="T11" fmla="*/ 57 h 159"/>
                      <a:gd name="T12" fmla="*/ 25 w 246"/>
                      <a:gd name="T13" fmla="*/ 41 h 159"/>
                      <a:gd name="T14" fmla="*/ 42 w 246"/>
                      <a:gd name="T15" fmla="*/ 30 h 159"/>
                      <a:gd name="T16" fmla="*/ 59 w 246"/>
                      <a:gd name="T17" fmla="*/ 21 h 159"/>
                      <a:gd name="T18" fmla="*/ 79 w 246"/>
                      <a:gd name="T19" fmla="*/ 13 h 159"/>
                      <a:gd name="T20" fmla="*/ 100 w 246"/>
                      <a:gd name="T21" fmla="*/ 6 h 159"/>
                      <a:gd name="T22" fmla="*/ 117 w 246"/>
                      <a:gd name="T23" fmla="*/ 2 h 159"/>
                      <a:gd name="T24" fmla="*/ 139 w 246"/>
                      <a:gd name="T25" fmla="*/ 0 h 159"/>
                      <a:gd name="T26" fmla="*/ 154 w 246"/>
                      <a:gd name="T27" fmla="*/ 0 h 159"/>
                      <a:gd name="T28" fmla="*/ 172 w 246"/>
                      <a:gd name="T29" fmla="*/ 5 h 159"/>
                      <a:gd name="T30" fmla="*/ 187 w 246"/>
                      <a:gd name="T31" fmla="*/ 10 h 159"/>
                      <a:gd name="T32" fmla="*/ 201 w 246"/>
                      <a:gd name="T33" fmla="*/ 19 h 159"/>
                      <a:gd name="T34" fmla="*/ 210 w 246"/>
                      <a:gd name="T35" fmla="*/ 26 h 159"/>
                      <a:gd name="T36" fmla="*/ 222 w 246"/>
                      <a:gd name="T37" fmla="*/ 37 h 159"/>
                      <a:gd name="T38" fmla="*/ 229 w 246"/>
                      <a:gd name="T39" fmla="*/ 50 h 159"/>
                      <a:gd name="T40" fmla="*/ 235 w 246"/>
                      <a:gd name="T41" fmla="*/ 61 h 159"/>
                      <a:gd name="T42" fmla="*/ 240 w 246"/>
                      <a:gd name="T43" fmla="*/ 74 h 159"/>
                      <a:gd name="T44" fmla="*/ 244 w 246"/>
                      <a:gd name="T45" fmla="*/ 87 h 159"/>
                      <a:gd name="T46" fmla="*/ 246 w 246"/>
                      <a:gd name="T47" fmla="*/ 99 h 159"/>
                      <a:gd name="T48" fmla="*/ 246 w 246"/>
                      <a:gd name="T49" fmla="*/ 110 h 159"/>
                      <a:gd name="T50" fmla="*/ 243 w 246"/>
                      <a:gd name="T51" fmla="*/ 123 h 159"/>
                      <a:gd name="T52" fmla="*/ 240 w 246"/>
                      <a:gd name="T53" fmla="*/ 132 h 159"/>
                      <a:gd name="T54" fmla="*/ 237 w 246"/>
                      <a:gd name="T55" fmla="*/ 138 h 159"/>
                      <a:gd name="T56" fmla="*/ 231 w 246"/>
                      <a:gd name="T57" fmla="*/ 144 h 159"/>
                      <a:gd name="T58" fmla="*/ 226 w 246"/>
                      <a:gd name="T59" fmla="*/ 149 h 159"/>
                      <a:gd name="T60" fmla="*/ 217 w 246"/>
                      <a:gd name="T61" fmla="*/ 153 h 159"/>
                      <a:gd name="T62" fmla="*/ 208 w 246"/>
                      <a:gd name="T63" fmla="*/ 157 h 159"/>
                      <a:gd name="T64" fmla="*/ 201 w 246"/>
                      <a:gd name="T65" fmla="*/ 158 h 159"/>
                      <a:gd name="T66" fmla="*/ 192 w 246"/>
                      <a:gd name="T67" fmla="*/ 159 h 159"/>
                      <a:gd name="T68" fmla="*/ 182 w 246"/>
                      <a:gd name="T69" fmla="*/ 159 h 159"/>
                      <a:gd name="T70" fmla="*/ 172 w 246"/>
                      <a:gd name="T71" fmla="*/ 158 h 159"/>
                      <a:gd name="T72" fmla="*/ 162 w 246"/>
                      <a:gd name="T73" fmla="*/ 158 h 159"/>
                      <a:gd name="T74" fmla="*/ 154 w 246"/>
                      <a:gd name="T75" fmla="*/ 157 h 159"/>
                      <a:gd name="T76" fmla="*/ 145 w 246"/>
                      <a:gd name="T77" fmla="*/ 152 h 159"/>
                      <a:gd name="T78" fmla="*/ 135 w 246"/>
                      <a:gd name="T79" fmla="*/ 149 h 159"/>
                      <a:gd name="T80" fmla="*/ 126 w 246"/>
                      <a:gd name="T81" fmla="*/ 139 h 159"/>
                      <a:gd name="T82" fmla="*/ 118 w 246"/>
                      <a:gd name="T83" fmla="*/ 131 h 159"/>
                      <a:gd name="T84" fmla="*/ 111 w 246"/>
                      <a:gd name="T85" fmla="*/ 118 h 159"/>
                      <a:gd name="T86" fmla="*/ 103 w 246"/>
                      <a:gd name="T87" fmla="*/ 108 h 159"/>
                      <a:gd name="T88" fmla="*/ 93 w 246"/>
                      <a:gd name="T89" fmla="*/ 96 h 159"/>
                      <a:gd name="T90" fmla="*/ 86 w 246"/>
                      <a:gd name="T91" fmla="*/ 88 h 159"/>
                      <a:gd name="T92" fmla="*/ 77 w 246"/>
                      <a:gd name="T93" fmla="*/ 76 h 159"/>
                      <a:gd name="T94" fmla="*/ 69 w 246"/>
                      <a:gd name="T95" fmla="*/ 68 h 159"/>
                      <a:gd name="T96" fmla="*/ 59 w 246"/>
                      <a:gd name="T97" fmla="*/ 64 h 159"/>
                      <a:gd name="T98" fmla="*/ 49 w 246"/>
                      <a:gd name="T99" fmla="*/ 61 h 159"/>
                      <a:gd name="T100" fmla="*/ 42 w 246"/>
                      <a:gd name="T101" fmla="*/ 61 h 159"/>
                      <a:gd name="T102" fmla="*/ 37 w 246"/>
                      <a:gd name="T103" fmla="*/ 6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6" h="159">
                        <a:moveTo>
                          <a:pt x="37" y="60"/>
                        </a:moveTo>
                        <a:lnTo>
                          <a:pt x="32" y="58"/>
                        </a:lnTo>
                        <a:lnTo>
                          <a:pt x="29" y="58"/>
                        </a:lnTo>
                        <a:lnTo>
                          <a:pt x="21" y="57"/>
                        </a:lnTo>
                        <a:lnTo>
                          <a:pt x="12" y="56"/>
                        </a:lnTo>
                        <a:lnTo>
                          <a:pt x="0" y="57"/>
                        </a:lnTo>
                        <a:lnTo>
                          <a:pt x="25" y="41"/>
                        </a:lnTo>
                        <a:lnTo>
                          <a:pt x="42" y="30"/>
                        </a:lnTo>
                        <a:lnTo>
                          <a:pt x="59" y="21"/>
                        </a:lnTo>
                        <a:lnTo>
                          <a:pt x="79" y="13"/>
                        </a:lnTo>
                        <a:lnTo>
                          <a:pt x="100" y="6"/>
                        </a:lnTo>
                        <a:lnTo>
                          <a:pt x="117" y="2"/>
                        </a:lnTo>
                        <a:lnTo>
                          <a:pt x="139" y="0"/>
                        </a:lnTo>
                        <a:lnTo>
                          <a:pt x="154" y="0"/>
                        </a:lnTo>
                        <a:lnTo>
                          <a:pt x="172" y="5"/>
                        </a:lnTo>
                        <a:lnTo>
                          <a:pt x="187" y="10"/>
                        </a:lnTo>
                        <a:lnTo>
                          <a:pt x="201" y="19"/>
                        </a:lnTo>
                        <a:lnTo>
                          <a:pt x="210" y="26"/>
                        </a:lnTo>
                        <a:lnTo>
                          <a:pt x="222" y="37"/>
                        </a:lnTo>
                        <a:lnTo>
                          <a:pt x="229" y="50"/>
                        </a:lnTo>
                        <a:lnTo>
                          <a:pt x="235" y="61"/>
                        </a:lnTo>
                        <a:lnTo>
                          <a:pt x="240" y="74"/>
                        </a:lnTo>
                        <a:lnTo>
                          <a:pt x="244" y="87"/>
                        </a:lnTo>
                        <a:lnTo>
                          <a:pt x="246" y="99"/>
                        </a:lnTo>
                        <a:lnTo>
                          <a:pt x="246" y="110"/>
                        </a:lnTo>
                        <a:lnTo>
                          <a:pt x="243" y="123"/>
                        </a:lnTo>
                        <a:lnTo>
                          <a:pt x="240" y="132"/>
                        </a:lnTo>
                        <a:lnTo>
                          <a:pt x="237" y="138"/>
                        </a:lnTo>
                        <a:lnTo>
                          <a:pt x="231" y="144"/>
                        </a:lnTo>
                        <a:lnTo>
                          <a:pt x="226" y="149"/>
                        </a:lnTo>
                        <a:lnTo>
                          <a:pt x="217" y="153"/>
                        </a:lnTo>
                        <a:lnTo>
                          <a:pt x="208" y="157"/>
                        </a:lnTo>
                        <a:lnTo>
                          <a:pt x="201" y="158"/>
                        </a:lnTo>
                        <a:lnTo>
                          <a:pt x="192" y="159"/>
                        </a:lnTo>
                        <a:lnTo>
                          <a:pt x="182" y="159"/>
                        </a:lnTo>
                        <a:lnTo>
                          <a:pt x="172" y="158"/>
                        </a:lnTo>
                        <a:lnTo>
                          <a:pt x="162" y="158"/>
                        </a:lnTo>
                        <a:lnTo>
                          <a:pt x="154" y="157"/>
                        </a:lnTo>
                        <a:lnTo>
                          <a:pt x="145" y="152"/>
                        </a:lnTo>
                        <a:lnTo>
                          <a:pt x="135" y="149"/>
                        </a:lnTo>
                        <a:lnTo>
                          <a:pt x="126" y="139"/>
                        </a:lnTo>
                        <a:lnTo>
                          <a:pt x="118" y="131"/>
                        </a:lnTo>
                        <a:lnTo>
                          <a:pt x="111" y="118"/>
                        </a:lnTo>
                        <a:lnTo>
                          <a:pt x="103" y="108"/>
                        </a:lnTo>
                        <a:lnTo>
                          <a:pt x="93" y="96"/>
                        </a:lnTo>
                        <a:lnTo>
                          <a:pt x="86" y="88"/>
                        </a:lnTo>
                        <a:lnTo>
                          <a:pt x="77" y="76"/>
                        </a:lnTo>
                        <a:lnTo>
                          <a:pt x="69" y="68"/>
                        </a:lnTo>
                        <a:lnTo>
                          <a:pt x="59" y="64"/>
                        </a:lnTo>
                        <a:lnTo>
                          <a:pt x="49" y="61"/>
                        </a:lnTo>
                        <a:lnTo>
                          <a:pt x="42" y="61"/>
                        </a:lnTo>
                        <a:lnTo>
                          <a:pt x="37" y="60"/>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grpSp>
      <p:sp>
        <p:nvSpPr>
          <p:cNvPr id="2" name="Slide Number Placeholder 1"/>
          <p:cNvSpPr>
            <a:spLocks noGrp="1"/>
          </p:cNvSpPr>
          <p:nvPr>
            <p:ph type="sldNum" sz="quarter" idx="11"/>
          </p:nvPr>
        </p:nvSpPr>
        <p:spPr/>
        <p:txBody>
          <a:bodyPr/>
          <a:lstStyle/>
          <a:p>
            <a:fld id="{9EADD2B0-BD8F-425E-B2E2-D73504545739}" type="slidenum">
              <a:rPr lang="en-US" smtClean="0"/>
              <a:pPr/>
              <a:t>52</a:t>
            </a:fld>
            <a:endParaRPr lang="en-US"/>
          </a:p>
        </p:txBody>
      </p:sp>
    </p:spTree>
    <p:extLst>
      <p:ext uri="{BB962C8B-B14F-4D97-AF65-F5344CB8AC3E}">
        <p14:creationId xmlns:p14="http://schemas.microsoft.com/office/powerpoint/2010/main" xmlns="" val="36890155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62" name="Rectangle 2"/>
          <p:cNvSpPr>
            <a:spLocks noGrp="1" noChangeArrowheads="1"/>
          </p:cNvSpPr>
          <p:nvPr>
            <p:ph type="title"/>
          </p:nvPr>
        </p:nvSpPr>
        <p:spPr>
          <a:xfrm>
            <a:off x="555371" y="422372"/>
            <a:ext cx="8305800" cy="833436"/>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The Pitfalls of Allocation</a:t>
            </a:r>
          </a:p>
        </p:txBody>
      </p:sp>
      <p:sp>
        <p:nvSpPr>
          <p:cNvPr id="450639" name="Rectangle 79"/>
          <p:cNvSpPr>
            <a:spLocks noChangeArrowheads="1"/>
          </p:cNvSpPr>
          <p:nvPr/>
        </p:nvSpPr>
        <p:spPr bwMode="auto">
          <a:xfrm>
            <a:off x="2500313" y="1524000"/>
            <a:ext cx="4660900" cy="222408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20000"/>
              </a:spcBef>
            </a:pPr>
            <a:r>
              <a:rPr lang="en-US" sz="2800">
                <a:solidFill>
                  <a:srgbClr val="008000"/>
                </a:solidFill>
                <a:effectLst>
                  <a:outerShdw blurRad="38100" dist="38100" dir="2700000" algn="tl">
                    <a:srgbClr val="000000"/>
                  </a:outerShdw>
                </a:effectLst>
                <a:latin typeface="+mn-lt"/>
              </a:rPr>
              <a:t>Joint costs are often allocated to end products on the basis of the </a:t>
            </a:r>
            <a:r>
              <a:rPr lang="en-US" sz="2800">
                <a:solidFill>
                  <a:srgbClr val="0000FF"/>
                </a:solidFill>
                <a:effectLst>
                  <a:outerShdw blurRad="38100" dist="38100" dir="2700000" algn="tl">
                    <a:srgbClr val="000000"/>
                  </a:outerShdw>
                </a:effectLst>
                <a:latin typeface="+mn-lt"/>
              </a:rPr>
              <a:t>relative sales value</a:t>
            </a:r>
            <a:r>
              <a:rPr lang="en-US" sz="2800">
                <a:solidFill>
                  <a:srgbClr val="008000"/>
                </a:solidFill>
                <a:effectLst>
                  <a:outerShdw blurRad="38100" dist="38100" dir="2700000" algn="tl">
                    <a:srgbClr val="000000"/>
                  </a:outerShdw>
                </a:effectLst>
                <a:latin typeface="+mn-lt"/>
              </a:rPr>
              <a:t> of each product or on some other basis.</a:t>
            </a:r>
          </a:p>
        </p:txBody>
      </p:sp>
      <p:sp>
        <p:nvSpPr>
          <p:cNvPr id="450640" name="Rectangle 80"/>
          <p:cNvSpPr>
            <a:spLocks noChangeArrowheads="1"/>
          </p:cNvSpPr>
          <p:nvPr/>
        </p:nvSpPr>
        <p:spPr bwMode="auto">
          <a:xfrm>
            <a:off x="1600200" y="4024313"/>
            <a:ext cx="5562600" cy="222408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20000"/>
              </a:spcBef>
            </a:pPr>
            <a:r>
              <a:rPr lang="en-US" sz="2800">
                <a:solidFill>
                  <a:schemeClr val="accent2"/>
                </a:solidFill>
                <a:effectLst>
                  <a:outerShdw blurRad="38100" dist="38100" dir="2700000" algn="tl">
                    <a:srgbClr val="000000"/>
                  </a:outerShdw>
                </a:effectLst>
                <a:latin typeface="+mn-lt"/>
              </a:rPr>
              <a:t>Although allocation is needed for some purposes such as balance sheet inventory valuation, allocations of this kind are </a:t>
            </a:r>
            <a:r>
              <a:rPr lang="en-US" sz="2800">
                <a:solidFill>
                  <a:schemeClr val="tx2"/>
                </a:solidFill>
                <a:effectLst>
                  <a:outerShdw blurRad="38100" dist="38100" dir="2700000" algn="tl">
                    <a:srgbClr val="000000"/>
                  </a:outerShdw>
                </a:effectLst>
                <a:latin typeface="+mn-lt"/>
              </a:rPr>
              <a:t>very dangerous</a:t>
            </a:r>
            <a:r>
              <a:rPr lang="en-US" sz="2800">
                <a:solidFill>
                  <a:schemeClr val="accent2"/>
                </a:solidFill>
                <a:effectLst>
                  <a:outerShdw blurRad="38100" dist="38100" dir="2700000" algn="tl">
                    <a:srgbClr val="000000"/>
                  </a:outerShdw>
                </a:effectLst>
                <a:latin typeface="+mn-lt"/>
              </a:rPr>
              <a:t> for decision making.</a:t>
            </a:r>
          </a:p>
        </p:txBody>
      </p:sp>
      <p:sp>
        <p:nvSpPr>
          <p:cNvPr id="2" name="Slide Number Placeholder 1"/>
          <p:cNvSpPr>
            <a:spLocks noGrp="1"/>
          </p:cNvSpPr>
          <p:nvPr>
            <p:ph type="sldNum" sz="quarter" idx="11"/>
          </p:nvPr>
        </p:nvSpPr>
        <p:spPr/>
        <p:txBody>
          <a:bodyPr/>
          <a:lstStyle/>
          <a:p>
            <a:fld id="{9EADD2B0-BD8F-425E-B2E2-D73504545739}" type="slidenum">
              <a:rPr lang="en-US" smtClean="0"/>
              <a:pPr/>
              <a:t>53</a:t>
            </a:fld>
            <a:endParaRPr lang="en-US"/>
          </a:p>
        </p:txBody>
      </p:sp>
    </p:spTree>
    <p:extLst>
      <p:ext uri="{BB962C8B-B14F-4D97-AF65-F5344CB8AC3E}">
        <p14:creationId xmlns:p14="http://schemas.microsoft.com/office/powerpoint/2010/main" xmlns="" val="357033448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2610" name="Rectangle 2"/>
          <p:cNvSpPr>
            <a:spLocks noGrp="1" noChangeArrowheads="1"/>
          </p:cNvSpPr>
          <p:nvPr>
            <p:ph type="body" idx="1"/>
          </p:nvPr>
        </p:nvSpPr>
        <p:spPr>
          <a:xfrm>
            <a:off x="533400" y="1295400"/>
            <a:ext cx="8077200" cy="4038600"/>
          </a:xfrm>
          <a:solidFill>
            <a:srgbClr val="FFFF99"/>
          </a:solidFill>
          <a:ln w="12699">
            <a:solidFill>
              <a:srgbClr val="000000"/>
            </a:solidFill>
            <a:miter lim="800000"/>
            <a:headEnd/>
            <a:tailEnd/>
          </a:ln>
        </p:spPr>
        <p:txBody>
          <a:bodyPr lIns="90488" tIns="44450" rIns="90488" bIns="44450"/>
          <a:lstStyle/>
          <a:p>
            <a:pPr lvl="1" algn="ctr">
              <a:buFont typeface="Wingdings" panose="05000000000000000000" pitchFamily="2" charset="2"/>
              <a:buNone/>
            </a:pPr>
            <a:r>
              <a:rPr lang="en-US" sz="2800">
                <a:solidFill>
                  <a:srgbClr val="008000"/>
                </a:solidFill>
                <a:effectLst>
                  <a:outerShdw blurRad="38100" dist="38100" dir="2700000" algn="tl">
                    <a:srgbClr val="000000"/>
                  </a:outerShdw>
                </a:effectLst>
              </a:rPr>
              <a:t>Joint costs are irrelevant in decisions regarding what to do with a product from the split-off point forward.</a:t>
            </a:r>
          </a:p>
          <a:p>
            <a:pPr lvl="1" algn="ctr">
              <a:buFont typeface="Wingdings" panose="05000000000000000000" pitchFamily="2" charset="2"/>
              <a:buNone/>
            </a:pPr>
            <a:endParaRPr lang="en-US" sz="2000">
              <a:solidFill>
                <a:srgbClr val="008000"/>
              </a:solidFill>
              <a:effectLst>
                <a:outerShdw blurRad="38100" dist="38100" dir="2700000" algn="tl">
                  <a:srgbClr val="000000"/>
                </a:outerShdw>
              </a:effectLst>
            </a:endParaRPr>
          </a:p>
          <a:p>
            <a:pPr lvl="1" algn="ctr">
              <a:buFont typeface="Wingdings" panose="05000000000000000000" pitchFamily="2" charset="2"/>
              <a:buNone/>
            </a:pPr>
            <a:r>
              <a:rPr lang="en-US" sz="2800">
                <a:solidFill>
                  <a:srgbClr val="008000"/>
                </a:solidFill>
                <a:effectLst>
                  <a:outerShdw blurRad="38100" dist="38100" dir="2700000" algn="tl">
                    <a:srgbClr val="000000"/>
                  </a:outerShdw>
                </a:effectLst>
              </a:rPr>
              <a:t>It will always be profitable to continue processing a joint product after the split-off point </a:t>
            </a:r>
            <a:r>
              <a:rPr lang="en-US" sz="2800">
                <a:solidFill>
                  <a:schemeClr val="accent2"/>
                </a:solidFill>
                <a:effectLst>
                  <a:outerShdw blurRad="38100" dist="38100" dir="2700000" algn="tl">
                    <a:srgbClr val="000000"/>
                  </a:outerShdw>
                </a:effectLst>
              </a:rPr>
              <a:t>so long as the incremental revenue exceeds the incremental processing costs incurred after the split-off point</a:t>
            </a:r>
            <a:r>
              <a:rPr lang="en-US" sz="2800">
                <a:solidFill>
                  <a:srgbClr val="008000"/>
                </a:solidFill>
                <a:effectLst>
                  <a:outerShdw blurRad="38100" dist="38100" dir="2700000" algn="tl">
                    <a:srgbClr val="000000"/>
                  </a:outerShdw>
                </a:effectLst>
              </a:rPr>
              <a:t>.</a:t>
            </a:r>
            <a:endParaRPr lang="en-US">
              <a:solidFill>
                <a:schemeClr val="accent2"/>
              </a:solidFill>
              <a:effectLst>
                <a:outerShdw blurRad="38100" dist="38100" dir="2700000" algn="tl">
                  <a:srgbClr val="000000"/>
                </a:outerShdw>
              </a:effectLst>
            </a:endParaRPr>
          </a:p>
        </p:txBody>
      </p:sp>
      <p:sp>
        <p:nvSpPr>
          <p:cNvPr id="452612" name="Rectangle 4"/>
          <p:cNvSpPr>
            <a:spLocks noGrp="1" noChangeArrowheads="1"/>
          </p:cNvSpPr>
          <p:nvPr>
            <p:ph type="title"/>
          </p:nvPr>
        </p:nvSpPr>
        <p:spPr>
          <a:xfrm>
            <a:off x="457200" y="32385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Sell or Process Further</a:t>
            </a:r>
          </a:p>
        </p:txBody>
      </p:sp>
      <p:sp>
        <p:nvSpPr>
          <p:cNvPr id="2" name="Slide Number Placeholder 1"/>
          <p:cNvSpPr>
            <a:spLocks noGrp="1"/>
          </p:cNvSpPr>
          <p:nvPr>
            <p:ph type="sldNum" sz="quarter" idx="11"/>
          </p:nvPr>
        </p:nvSpPr>
        <p:spPr/>
        <p:txBody>
          <a:bodyPr/>
          <a:lstStyle/>
          <a:p>
            <a:fld id="{0D9FEA09-1127-43E7-AF6D-315D278920A9}" type="slidenum">
              <a:rPr lang="en-US" smtClean="0"/>
              <a:pPr/>
              <a:t>54</a:t>
            </a:fld>
            <a:endParaRPr lang="en-US"/>
          </a:p>
        </p:txBody>
      </p:sp>
    </p:spTree>
    <p:extLst>
      <p:ext uri="{BB962C8B-B14F-4D97-AF65-F5344CB8AC3E}">
        <p14:creationId xmlns:p14="http://schemas.microsoft.com/office/powerpoint/2010/main" xmlns="" val="38159468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4658" name="Rectangle 2"/>
          <p:cNvSpPr>
            <a:spLocks noGrp="1" noChangeArrowheads="1"/>
          </p:cNvSpPr>
          <p:nvPr>
            <p:ph type="title"/>
          </p:nvPr>
        </p:nvSpPr>
        <p:spPr>
          <a:xfrm>
            <a:off x="417576" y="550926"/>
            <a:ext cx="8229600" cy="7048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a:t>Sell or Process Further: An Example</a:t>
            </a:r>
          </a:p>
        </p:txBody>
      </p:sp>
      <p:sp>
        <p:nvSpPr>
          <p:cNvPr id="454659" name="Rectangle 3"/>
          <p:cNvSpPr>
            <a:spLocks noGrp="1" noChangeArrowheads="1"/>
          </p:cNvSpPr>
          <p:nvPr>
            <p:ph type="body" idx="1"/>
          </p:nvPr>
        </p:nvSpPr>
        <p:spPr>
          <a:xfrm>
            <a:off x="609600" y="1600200"/>
            <a:ext cx="8001000" cy="3733800"/>
          </a:xfrm>
          <a:solidFill>
            <a:srgbClr val="EBF7FF"/>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r>
              <a:rPr lang="en-US" sz="2800">
                <a:effectLst>
                  <a:outerShdw blurRad="38100" dist="38100" dir="2700000" algn="tl">
                    <a:srgbClr val="FFFFFF"/>
                  </a:outerShdw>
                </a:effectLst>
              </a:rPr>
              <a:t>Sawmill, Inc. cuts logs from which unfinished lumber and sawdust are the immediate joint products.</a:t>
            </a:r>
          </a:p>
          <a:p>
            <a:r>
              <a:rPr lang="en-US" sz="2800">
                <a:effectLst>
                  <a:outerShdw blurRad="38100" dist="38100" dir="2700000" algn="tl">
                    <a:srgbClr val="FFFFFF"/>
                  </a:outerShdw>
                </a:effectLst>
              </a:rPr>
              <a:t>Unfinished lumber is sold “as is” or processed further into finished lumber.</a:t>
            </a:r>
          </a:p>
          <a:p>
            <a:r>
              <a:rPr lang="en-US" sz="2800">
                <a:effectLst>
                  <a:outerShdw blurRad="38100" dist="38100" dir="2700000" algn="tl">
                    <a:srgbClr val="FFFFFF"/>
                  </a:outerShdw>
                </a:effectLst>
              </a:rPr>
              <a:t>Sawdust can also be sold “as is” to gardening wholesalers or processed further into “presto-logs.”</a:t>
            </a:r>
          </a:p>
        </p:txBody>
      </p:sp>
      <p:sp>
        <p:nvSpPr>
          <p:cNvPr id="2" name="Slide Number Placeholder 1"/>
          <p:cNvSpPr>
            <a:spLocks noGrp="1"/>
          </p:cNvSpPr>
          <p:nvPr>
            <p:ph type="sldNum" sz="quarter" idx="11"/>
          </p:nvPr>
        </p:nvSpPr>
        <p:spPr/>
        <p:txBody>
          <a:bodyPr/>
          <a:lstStyle/>
          <a:p>
            <a:fld id="{0D9FEA09-1127-43E7-AF6D-315D278920A9}" type="slidenum">
              <a:rPr lang="en-US" smtClean="0"/>
              <a:pPr/>
              <a:t>55</a:t>
            </a:fld>
            <a:endParaRPr lang="en-US"/>
          </a:p>
        </p:txBody>
      </p:sp>
    </p:spTree>
    <p:extLst>
      <p:ext uri="{BB962C8B-B14F-4D97-AF65-F5344CB8AC3E}">
        <p14:creationId xmlns:p14="http://schemas.microsoft.com/office/powerpoint/2010/main" xmlns="" val="37450198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6706" name="Rectangle 2"/>
          <p:cNvSpPr>
            <a:spLocks noGrp="1" noChangeArrowheads="1"/>
          </p:cNvSpPr>
          <p:nvPr>
            <p:ph type="title"/>
          </p:nvPr>
        </p:nvSpPr>
        <p:spPr>
          <a:xfrm>
            <a:off x="419100" y="659734"/>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Sell or Process Further</a:t>
            </a:r>
          </a:p>
        </p:txBody>
      </p:sp>
      <p:sp>
        <p:nvSpPr>
          <p:cNvPr id="456707" name="Rectangle 3"/>
          <p:cNvSpPr>
            <a:spLocks noGrp="1" noChangeArrowheads="1"/>
          </p:cNvSpPr>
          <p:nvPr>
            <p:ph type="body" idx="1"/>
          </p:nvPr>
        </p:nvSpPr>
        <p:spPr>
          <a:xfrm>
            <a:off x="228600" y="1524000"/>
            <a:ext cx="8610600" cy="609600"/>
          </a:xfrm>
          <a:noFill/>
          <a:ln/>
          <a:extLst>
            <a:ext uri="{91240B29-F687-4F45-9708-019B960494DF}">
              <a14:hiddenLine xmlns:a14="http://schemas.microsoft.com/office/drawing/2010/main" xmlns="" w="12699">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3200"/>
              <a:t>Data about Sawmill’s joint products includes:</a:t>
            </a:r>
          </a:p>
        </p:txBody>
      </p:sp>
      <p:graphicFrame>
        <p:nvGraphicFramePr>
          <p:cNvPr id="456708" name="Object 4"/>
          <p:cNvGraphicFramePr>
            <a:graphicFrameLocks/>
          </p:cNvGraphicFramePr>
          <p:nvPr/>
        </p:nvGraphicFramePr>
        <p:xfrm>
          <a:off x="457200" y="2143125"/>
          <a:ext cx="8308975" cy="2954338"/>
        </p:xfrm>
        <a:graphic>
          <a:graphicData uri="http://schemas.openxmlformats.org/presentationml/2006/ole">
            <p:oleObj spid="_x0000_s126987" name="Worksheet" r:id="rId4" imgW="4522680" imgH="1681920" progId="Excel.Sheet.8">
              <p:embed/>
            </p:oleObj>
          </a:graphicData>
        </a:graphic>
      </p:graphicFrame>
      <p:sp>
        <p:nvSpPr>
          <p:cNvPr id="2" name="Slide Number Placeholder 1"/>
          <p:cNvSpPr>
            <a:spLocks noGrp="1"/>
          </p:cNvSpPr>
          <p:nvPr>
            <p:ph type="sldNum" sz="quarter" idx="11"/>
          </p:nvPr>
        </p:nvSpPr>
        <p:spPr/>
        <p:txBody>
          <a:bodyPr/>
          <a:lstStyle/>
          <a:p>
            <a:fld id="{0D9FEA09-1127-43E7-AF6D-315D278920A9}" type="slidenum">
              <a:rPr lang="en-US" smtClean="0"/>
              <a:pPr/>
              <a:t>56</a:t>
            </a:fld>
            <a:endParaRPr lang="en-US"/>
          </a:p>
        </p:txBody>
      </p:sp>
    </p:spTree>
    <p:extLst>
      <p:ext uri="{BB962C8B-B14F-4D97-AF65-F5344CB8AC3E}">
        <p14:creationId xmlns:p14="http://schemas.microsoft.com/office/powerpoint/2010/main" xmlns="" val="343858515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8754" name="Rectangle 2"/>
          <p:cNvSpPr>
            <a:spLocks noGrp="1" noChangeArrowheads="1"/>
          </p:cNvSpPr>
          <p:nvPr>
            <p:ph type="title"/>
          </p:nvPr>
        </p:nvSpPr>
        <p:spPr>
          <a:xfrm>
            <a:off x="471487" y="533718"/>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Sell or Process Further</a:t>
            </a:r>
          </a:p>
        </p:txBody>
      </p:sp>
      <p:graphicFrame>
        <p:nvGraphicFramePr>
          <p:cNvPr id="458755" name="Object 3"/>
          <p:cNvGraphicFramePr>
            <a:graphicFrameLocks/>
          </p:cNvGraphicFramePr>
          <p:nvPr/>
        </p:nvGraphicFramePr>
        <p:xfrm>
          <a:off x="304800" y="1524000"/>
          <a:ext cx="8658225" cy="3170238"/>
        </p:xfrm>
        <a:graphic>
          <a:graphicData uri="http://schemas.openxmlformats.org/presentationml/2006/ole">
            <p:oleObj spid="_x0000_s128011" name="Worksheet" r:id="rId4" imgW="4446720" imgH="1940760" progId="Excel.Sheet.8">
              <p:embed/>
            </p:oleObj>
          </a:graphicData>
        </a:graphic>
      </p:graphicFrame>
      <p:sp>
        <p:nvSpPr>
          <p:cNvPr id="2" name="Slide Number Placeholder 1"/>
          <p:cNvSpPr>
            <a:spLocks noGrp="1"/>
          </p:cNvSpPr>
          <p:nvPr>
            <p:ph type="sldNum" sz="quarter" idx="11"/>
          </p:nvPr>
        </p:nvSpPr>
        <p:spPr/>
        <p:txBody>
          <a:bodyPr/>
          <a:lstStyle/>
          <a:p>
            <a:fld id="{9EADD2B0-BD8F-425E-B2E2-D73504545739}" type="slidenum">
              <a:rPr lang="en-US" smtClean="0"/>
              <a:pPr/>
              <a:t>57</a:t>
            </a:fld>
            <a:endParaRPr lang="en-US"/>
          </a:p>
        </p:txBody>
      </p:sp>
    </p:spTree>
    <p:extLst>
      <p:ext uri="{BB962C8B-B14F-4D97-AF65-F5344CB8AC3E}">
        <p14:creationId xmlns:p14="http://schemas.microsoft.com/office/powerpoint/2010/main" xmlns="" val="380921845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02" name="Rectangle 2"/>
          <p:cNvSpPr>
            <a:spLocks noGrp="1" noChangeArrowheads="1"/>
          </p:cNvSpPr>
          <p:nvPr>
            <p:ph type="title"/>
          </p:nvPr>
        </p:nvSpPr>
        <p:spPr>
          <a:xfrm>
            <a:off x="471487" y="508953"/>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Sell or Process Further</a:t>
            </a:r>
          </a:p>
        </p:txBody>
      </p:sp>
      <p:graphicFrame>
        <p:nvGraphicFramePr>
          <p:cNvPr id="460803" name="Object 3"/>
          <p:cNvGraphicFramePr>
            <a:graphicFrameLocks/>
          </p:cNvGraphicFramePr>
          <p:nvPr/>
        </p:nvGraphicFramePr>
        <p:xfrm>
          <a:off x="304800" y="1706563"/>
          <a:ext cx="8658225" cy="3170237"/>
        </p:xfrm>
        <a:graphic>
          <a:graphicData uri="http://schemas.openxmlformats.org/presentationml/2006/ole">
            <p:oleObj spid="_x0000_s129035" name="Worksheet" r:id="rId4" imgW="4446720" imgH="1940760" progId="Excel.Sheet.8">
              <p:embed/>
            </p:oleObj>
          </a:graphicData>
        </a:graphic>
      </p:graphicFrame>
      <p:sp>
        <p:nvSpPr>
          <p:cNvPr id="2" name="Slide Number Placeholder 1"/>
          <p:cNvSpPr>
            <a:spLocks noGrp="1"/>
          </p:cNvSpPr>
          <p:nvPr>
            <p:ph type="sldNum" sz="quarter" idx="11"/>
          </p:nvPr>
        </p:nvSpPr>
        <p:spPr/>
        <p:txBody>
          <a:bodyPr/>
          <a:lstStyle/>
          <a:p>
            <a:fld id="{9EADD2B0-BD8F-425E-B2E2-D73504545739}" type="slidenum">
              <a:rPr lang="en-US" smtClean="0"/>
              <a:pPr/>
              <a:t>58</a:t>
            </a:fld>
            <a:endParaRPr lang="en-US"/>
          </a:p>
        </p:txBody>
      </p:sp>
    </p:spTree>
    <p:extLst>
      <p:ext uri="{BB962C8B-B14F-4D97-AF65-F5344CB8AC3E}">
        <p14:creationId xmlns:p14="http://schemas.microsoft.com/office/powerpoint/2010/main" xmlns="" val="19928146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62850" name="Object 2"/>
          <p:cNvGraphicFramePr>
            <a:graphicFrameLocks/>
          </p:cNvGraphicFramePr>
          <p:nvPr/>
        </p:nvGraphicFramePr>
        <p:xfrm>
          <a:off x="304800" y="1371600"/>
          <a:ext cx="8658225" cy="3170238"/>
        </p:xfrm>
        <a:graphic>
          <a:graphicData uri="http://schemas.openxmlformats.org/presentationml/2006/ole">
            <p:oleObj spid="_x0000_s130059" name="Worksheet" r:id="rId4" imgW="4446720" imgH="1940760" progId="Excel.Sheet.8">
              <p:embed/>
            </p:oleObj>
          </a:graphicData>
        </a:graphic>
      </p:graphicFrame>
      <p:sp>
        <p:nvSpPr>
          <p:cNvPr id="462851" name="Rectangle 3"/>
          <p:cNvSpPr>
            <a:spLocks noGrp="1" noChangeArrowheads="1"/>
          </p:cNvSpPr>
          <p:nvPr>
            <p:ph type="title"/>
          </p:nvPr>
        </p:nvSpPr>
        <p:spPr>
          <a:xfrm>
            <a:off x="457200" y="391827"/>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Sell or Process Further</a:t>
            </a:r>
          </a:p>
        </p:txBody>
      </p:sp>
      <p:sp>
        <p:nvSpPr>
          <p:cNvPr id="462853" name="Rectangle 5"/>
          <p:cNvSpPr>
            <a:spLocks noChangeArrowheads="1"/>
          </p:cNvSpPr>
          <p:nvPr/>
        </p:nvSpPr>
        <p:spPr bwMode="auto">
          <a:xfrm>
            <a:off x="1295400" y="4333875"/>
            <a:ext cx="6629400" cy="955675"/>
          </a:xfrm>
          <a:prstGeom prst="rect">
            <a:avLst/>
          </a:prstGeom>
          <a:solidFill>
            <a:srgbClr val="EBF7FF"/>
          </a:solidFill>
          <a:ln w="12700">
            <a:solidFill>
              <a:srgbClr val="000000"/>
            </a:solidFill>
            <a:miter lim="800000"/>
            <a:headEnd/>
            <a:tailEnd/>
          </a:ln>
          <a:effectLst>
            <a:outerShdw dist="45791" dir="3378596" algn="ctr" rotWithShape="0">
              <a:srgbClr val="000000"/>
            </a:outerShdw>
          </a:effectLst>
        </p:spPr>
        <p:txBody>
          <a:bodyPr lIns="90488" tIns="44450" rIns="90488" bIns="44450">
            <a:spAutoFit/>
          </a:bodyPr>
          <a:lstStyle/>
          <a:p>
            <a:pPr algn="ctr"/>
            <a:r>
              <a:rPr lang="en-US" sz="2800">
                <a:solidFill>
                  <a:schemeClr val="tx2"/>
                </a:solidFill>
                <a:effectLst>
                  <a:outerShdw blurRad="38100" dist="38100" dir="2700000" algn="tl">
                    <a:srgbClr val="000000"/>
                  </a:outerShdw>
                </a:effectLst>
              </a:rPr>
              <a:t>Should we process the lumber further</a:t>
            </a:r>
            <a:br>
              <a:rPr lang="en-US" sz="2800">
                <a:solidFill>
                  <a:schemeClr val="tx2"/>
                </a:solidFill>
                <a:effectLst>
                  <a:outerShdw blurRad="38100" dist="38100" dir="2700000" algn="tl">
                    <a:srgbClr val="000000"/>
                  </a:outerShdw>
                </a:effectLst>
              </a:rPr>
            </a:br>
            <a:r>
              <a:rPr lang="en-US" sz="2800">
                <a:solidFill>
                  <a:schemeClr val="tx2"/>
                </a:solidFill>
                <a:effectLst>
                  <a:outerShdw blurRad="38100" dist="38100" dir="2700000" algn="tl">
                    <a:srgbClr val="000000"/>
                  </a:outerShdw>
                </a:effectLst>
              </a:rPr>
              <a:t>and sell the sawdust “as is?”</a:t>
            </a:r>
          </a:p>
        </p:txBody>
      </p:sp>
      <p:sp>
        <p:nvSpPr>
          <p:cNvPr id="2" name="Slide Number Placeholder 1"/>
          <p:cNvSpPr>
            <a:spLocks noGrp="1"/>
          </p:cNvSpPr>
          <p:nvPr>
            <p:ph type="sldNum" sz="quarter" idx="11"/>
          </p:nvPr>
        </p:nvSpPr>
        <p:spPr/>
        <p:txBody>
          <a:bodyPr/>
          <a:lstStyle/>
          <a:p>
            <a:fld id="{9EADD2B0-BD8F-425E-B2E2-D73504545739}" type="slidenum">
              <a:rPr lang="en-US" smtClean="0"/>
              <a:pPr/>
              <a:t>59</a:t>
            </a:fld>
            <a:endParaRPr lang="en-US"/>
          </a:p>
        </p:txBody>
      </p:sp>
    </p:spTree>
    <p:extLst>
      <p:ext uri="{BB962C8B-B14F-4D97-AF65-F5344CB8AC3E}">
        <p14:creationId xmlns:p14="http://schemas.microsoft.com/office/powerpoint/2010/main" xmlns="" val="255237602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4898" name="Rectangle 2"/>
          <p:cNvSpPr>
            <a:spLocks noGrp="1" noChangeArrowheads="1"/>
          </p:cNvSpPr>
          <p:nvPr>
            <p:ph type="title"/>
          </p:nvPr>
        </p:nvSpPr>
        <p:spPr>
          <a:xfrm>
            <a:off x="381000" y="249238"/>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Activity-Based Costing and Relevant Costs</a:t>
            </a:r>
          </a:p>
        </p:txBody>
      </p:sp>
      <p:sp>
        <p:nvSpPr>
          <p:cNvPr id="464899" name="Text Box 3"/>
          <p:cNvSpPr txBox="1">
            <a:spLocks noChangeArrowheads="1"/>
          </p:cNvSpPr>
          <p:nvPr/>
        </p:nvSpPr>
        <p:spPr bwMode="auto">
          <a:xfrm>
            <a:off x="228600" y="1524000"/>
            <a:ext cx="8610600" cy="955675"/>
          </a:xfrm>
          <a:prstGeom prst="rect">
            <a:avLst/>
          </a:prstGeom>
          <a:solidFill>
            <a:srgbClr val="EBF7FF"/>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b="1">
                <a:solidFill>
                  <a:schemeClr val="tx2"/>
                </a:solidFill>
                <a:latin typeface="+mn-lt"/>
              </a:rPr>
              <a:t>ABC can be used to help identify </a:t>
            </a:r>
            <a:r>
              <a:rPr lang="en-US" sz="2800" b="1">
                <a:solidFill>
                  <a:schemeClr val="accent2"/>
                </a:solidFill>
                <a:latin typeface="+mn-lt"/>
              </a:rPr>
              <a:t>potentially</a:t>
            </a:r>
            <a:r>
              <a:rPr lang="en-US" sz="2800" b="1">
                <a:solidFill>
                  <a:schemeClr val="tx2"/>
                </a:solidFill>
                <a:latin typeface="+mn-lt"/>
              </a:rPr>
              <a:t> relevant costs for decision-making purposes.</a:t>
            </a:r>
          </a:p>
        </p:txBody>
      </p:sp>
      <p:pic>
        <p:nvPicPr>
          <p:cNvPr id="464900"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19800" y="3581400"/>
            <a:ext cx="2614613" cy="2847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64901" name="AutoShape 5"/>
          <p:cNvSpPr>
            <a:spLocks noChangeArrowheads="1"/>
          </p:cNvSpPr>
          <p:nvPr/>
        </p:nvSpPr>
        <p:spPr bwMode="auto">
          <a:xfrm>
            <a:off x="914400" y="2743200"/>
            <a:ext cx="4953000" cy="2057400"/>
          </a:xfrm>
          <a:prstGeom prst="wedgeRoundRectCallout">
            <a:avLst>
              <a:gd name="adj1" fmla="val 75130"/>
              <a:gd name="adj2" fmla="val 28935"/>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sz="2400" b="1">
                <a:solidFill>
                  <a:srgbClr val="FFFFFF"/>
                </a:solidFill>
                <a:latin typeface="+mn-lt"/>
              </a:rPr>
              <a:t>However, before making a decision, managers must decide which of the potentially relevant costs are actually avoidable.</a:t>
            </a:r>
          </a:p>
        </p:txBody>
      </p:sp>
      <p:sp>
        <p:nvSpPr>
          <p:cNvPr id="2" name="Slide Number Placeholder 1"/>
          <p:cNvSpPr>
            <a:spLocks noGrp="1"/>
          </p:cNvSpPr>
          <p:nvPr>
            <p:ph type="sldNum" sz="quarter" idx="11"/>
          </p:nvPr>
        </p:nvSpPr>
        <p:spPr/>
        <p:txBody>
          <a:bodyPr/>
          <a:lstStyle/>
          <a:p>
            <a:fld id="{9EADD2B0-BD8F-425E-B2E2-D73504545739}" type="slidenum">
              <a:rPr lang="en-US" smtClean="0"/>
              <a:pPr/>
              <a:t>60</a:t>
            </a:fld>
            <a:endParaRPr lang="en-US"/>
          </a:p>
        </p:txBody>
      </p:sp>
    </p:spTree>
    <p:extLst>
      <p:ext uri="{BB962C8B-B14F-4D97-AF65-F5344CB8AC3E}">
        <p14:creationId xmlns:p14="http://schemas.microsoft.com/office/powerpoint/2010/main" xmlns="" val="10463887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9" name="Rectangle 1027"/>
          <p:cNvSpPr>
            <a:spLocks noGrp="1" noChangeArrowheads="1"/>
          </p:cNvSpPr>
          <p:nvPr>
            <p:ph type="title"/>
          </p:nvPr>
        </p:nvSpPr>
        <p:spPr>
          <a:xfrm>
            <a:off x="2514600" y="2514600"/>
            <a:ext cx="45720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dirty="0"/>
              <a:t>End of </a:t>
            </a:r>
            <a:r>
              <a:rPr lang="en-US" b="1" i="1" dirty="0" smtClean="0"/>
              <a:t>Lecture 21</a:t>
            </a:r>
            <a:endParaRPr lang="en-US" b="1" i="1" dirty="0"/>
          </a:p>
        </p:txBody>
      </p:sp>
      <p:sp>
        <p:nvSpPr>
          <p:cNvPr id="2" name="Slide Number Placeholder 1"/>
          <p:cNvSpPr>
            <a:spLocks noGrp="1"/>
          </p:cNvSpPr>
          <p:nvPr>
            <p:ph type="sldNum" sz="quarter" idx="11"/>
          </p:nvPr>
        </p:nvSpPr>
        <p:spPr/>
        <p:txBody>
          <a:bodyPr/>
          <a:lstStyle/>
          <a:p>
            <a:fld id="{0D9FEA09-1127-43E7-AF6D-315D278920A9}" type="slidenum">
              <a:rPr lang="en-US" smtClean="0"/>
              <a:pPr/>
              <a:t>61</a:t>
            </a:fld>
            <a:endParaRPr lang="en-US"/>
          </a:p>
        </p:txBody>
      </p:sp>
    </p:spTree>
    <p:extLst>
      <p:ext uri="{BB962C8B-B14F-4D97-AF65-F5344CB8AC3E}">
        <p14:creationId xmlns:p14="http://schemas.microsoft.com/office/powerpoint/2010/main" xmlns="" val="2132714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1720</TotalTime>
  <Words>3611</Words>
  <Application>Microsoft Office PowerPoint</Application>
  <PresentationFormat>On-screen Show (4:3)</PresentationFormat>
  <Paragraphs>571</Paragraphs>
  <Slides>61</Slides>
  <Notes>60</Notes>
  <HiddenSlides>0</HiddenSlides>
  <MMClips>0</MMClips>
  <ScaleCrop>false</ScaleCrop>
  <HeadingPairs>
    <vt:vector size="6" baseType="variant">
      <vt:variant>
        <vt:lpstr>Theme</vt:lpstr>
      </vt:variant>
      <vt:variant>
        <vt:i4>2</vt:i4>
      </vt:variant>
      <vt:variant>
        <vt:lpstr>Embedded OLE Servers</vt:lpstr>
      </vt:variant>
      <vt:variant>
        <vt:i4>3</vt:i4>
      </vt:variant>
      <vt:variant>
        <vt:lpstr>Slide Titles</vt:lpstr>
      </vt:variant>
      <vt:variant>
        <vt:i4>61</vt:i4>
      </vt:variant>
    </vt:vector>
  </HeadingPairs>
  <TitlesOfParts>
    <vt:vector size="66" baseType="lpstr">
      <vt:lpstr>Flow</vt:lpstr>
      <vt:lpstr>1_Flow</vt:lpstr>
      <vt:lpstr>Worksheet</vt:lpstr>
      <vt:lpstr>Clip</vt:lpstr>
      <vt:lpstr>Document</vt:lpstr>
      <vt:lpstr>Chapter 11-Continued</vt:lpstr>
      <vt:lpstr>Learning Objectives</vt:lpstr>
      <vt:lpstr>Comparative Income Approach</vt:lpstr>
      <vt:lpstr>Slide 4</vt:lpstr>
      <vt:lpstr>Slide 5</vt:lpstr>
      <vt:lpstr>Slide 6</vt:lpstr>
      <vt:lpstr>Slide 7</vt:lpstr>
      <vt:lpstr>Slide 8</vt:lpstr>
      <vt:lpstr>Beware of Allocated Fixed Costs</vt:lpstr>
      <vt:lpstr>Beware of Allocated Fixed Costs</vt:lpstr>
      <vt:lpstr>Beware of Allocated Fixed Costs</vt:lpstr>
      <vt:lpstr>The Make or Buy Decision</vt:lpstr>
      <vt:lpstr>Vertical Integration- Advantages</vt:lpstr>
      <vt:lpstr>Vertical Integration- Disadvantage</vt:lpstr>
      <vt:lpstr>The Make or Buy Decision: An Example</vt:lpstr>
      <vt:lpstr>The Make or Buy Decision</vt:lpstr>
      <vt:lpstr>The Make or Buy Decision</vt:lpstr>
      <vt:lpstr>The Make or Buy Decision</vt:lpstr>
      <vt:lpstr>The Make or Buy Decision</vt:lpstr>
      <vt:lpstr>The Make or Buy Decision</vt:lpstr>
      <vt:lpstr>Opportunity Cost</vt:lpstr>
      <vt:lpstr>Key Terms and Concepts</vt:lpstr>
      <vt:lpstr>Special Orders</vt:lpstr>
      <vt:lpstr>Special Orders</vt:lpstr>
      <vt:lpstr>Special Orders</vt:lpstr>
      <vt:lpstr>Quick Check </vt:lpstr>
      <vt:lpstr>Quick Check </vt:lpstr>
      <vt:lpstr>Quick Check </vt:lpstr>
      <vt:lpstr>Key Terms and Concepts</vt:lpstr>
      <vt:lpstr>Utilization of a Constrained Resource</vt:lpstr>
      <vt:lpstr>Utilization of a Constrained Resource: An Example</vt:lpstr>
      <vt:lpstr>Utilization of a Constrained Resource</vt:lpstr>
      <vt:lpstr>Quick Check </vt:lpstr>
      <vt:lpstr>Quick Check </vt:lpstr>
      <vt:lpstr>Quick Check </vt:lpstr>
      <vt:lpstr>Quick Check </vt:lpstr>
      <vt:lpstr>Utilization of a Constrained Resource</vt:lpstr>
      <vt:lpstr>Utilization of a Constrained Resource</vt:lpstr>
      <vt:lpstr>Utilization of a Constrained Resource</vt:lpstr>
      <vt:lpstr>Utilization of a Constrained Resource</vt:lpstr>
      <vt:lpstr>Utilization of a Constrained Resource</vt:lpstr>
      <vt:lpstr>Utilization of a Constrained Resource</vt:lpstr>
      <vt:lpstr>Quick Check </vt:lpstr>
      <vt:lpstr>Quick Check </vt:lpstr>
      <vt:lpstr>Quick Check </vt:lpstr>
      <vt:lpstr>Quick Check </vt:lpstr>
      <vt:lpstr>Quick Check </vt:lpstr>
      <vt:lpstr>Quick Check </vt:lpstr>
      <vt:lpstr>Managing Constraints</vt:lpstr>
      <vt:lpstr>Joint Costs</vt:lpstr>
      <vt:lpstr>Joint Products</vt:lpstr>
      <vt:lpstr>Joint Products</vt:lpstr>
      <vt:lpstr>The Pitfalls of Allocation</vt:lpstr>
      <vt:lpstr>Sell or Process Further</vt:lpstr>
      <vt:lpstr>Sell or Process Further: An Example</vt:lpstr>
      <vt:lpstr>Sell or Process Further</vt:lpstr>
      <vt:lpstr>Sell or Process Further</vt:lpstr>
      <vt:lpstr>Sell or Process Further</vt:lpstr>
      <vt:lpstr>Sell or Process Further</vt:lpstr>
      <vt:lpstr>Activity-Based Costing and Relevant Costs</vt:lpstr>
      <vt:lpstr>End of Lecture 21</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11</dc:title>
  <dc:creator>Michael Flores</dc:creator>
  <cp:lastModifiedBy>vcomsats</cp:lastModifiedBy>
  <cp:revision>30</cp:revision>
  <dcterms:created xsi:type="dcterms:W3CDTF">2004-12-05T01:49:05Z</dcterms:created>
  <dcterms:modified xsi:type="dcterms:W3CDTF">2013-11-21T12:49:02Z</dcterms:modified>
</cp:coreProperties>
</file>