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3.xml" ContentType="application/vnd.openxmlformats-officedocument.presentationml.notesSlide+xml"/>
  <Default Extension="bin" ContentType="application/vnd.openxmlformats-officedocument.oleObject"/>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Default Extension="jpeg" ContentType="image/jpeg"/>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theme/themeOverride4.xml" ContentType="application/vnd.openxmlformats-officedocument.themeOverride+xml"/>
  <Default Extension="emf" ContentType="image/x-emf"/>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theme/themeOverride2.xml" ContentType="application/vnd.openxmlformats-officedocument.themeOverride+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notesSlides/notesSlide51.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theme/themeOverride3.xml" ContentType="application/vnd.openxmlformats-officedocument.themeOverride+xml"/>
  <Override PartName="/ppt/notesSlides/notesSlide18.xml" ContentType="application/vnd.openxmlformats-officedocument.presentationml.notesSlide+xml"/>
  <Default Extension="wmf" ContentType="image/x-wmf"/>
  <Default Extension="xls" ContentType="application/vnd.ms-exce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Layouts/slideLayout22.xml" ContentType="application/vnd.openxmlformats-officedocument.presentationml.slideLayout+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 id="2147483702" r:id="rId2"/>
  </p:sldMasterIdLst>
  <p:notesMasterIdLst>
    <p:notesMasterId r:id="rId57"/>
  </p:notesMasterIdLst>
  <p:sldIdLst>
    <p:sldId id="376" r:id="rId3"/>
    <p:sldId id="375" r:id="rId4"/>
    <p:sldId id="259" r:id="rId5"/>
    <p:sldId id="257" r:id="rId6"/>
    <p:sldId id="258" r:id="rId7"/>
    <p:sldId id="277" r:id="rId8"/>
    <p:sldId id="377" r:id="rId9"/>
    <p:sldId id="260" r:id="rId10"/>
    <p:sldId id="279" r:id="rId11"/>
    <p:sldId id="261" r:id="rId12"/>
    <p:sldId id="269" r:id="rId13"/>
    <p:sldId id="262" r:id="rId14"/>
    <p:sldId id="263" r:id="rId15"/>
    <p:sldId id="280" r:id="rId16"/>
    <p:sldId id="281" r:id="rId17"/>
    <p:sldId id="282" r:id="rId18"/>
    <p:sldId id="265" r:id="rId19"/>
    <p:sldId id="266" r:id="rId20"/>
    <p:sldId id="267" r:id="rId21"/>
    <p:sldId id="268" r:id="rId22"/>
    <p:sldId id="270" r:id="rId23"/>
    <p:sldId id="271" r:id="rId24"/>
    <p:sldId id="272" r:id="rId25"/>
    <p:sldId id="273" r:id="rId26"/>
    <p:sldId id="283" r:id="rId27"/>
    <p:sldId id="284" r:id="rId28"/>
    <p:sldId id="274" r:id="rId29"/>
    <p:sldId id="285" r:id="rId30"/>
    <p:sldId id="275" r:id="rId31"/>
    <p:sldId id="286" r:id="rId32"/>
    <p:sldId id="287" r:id="rId33"/>
    <p:sldId id="276"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5" r:id="rId49"/>
    <p:sldId id="306" r:id="rId50"/>
    <p:sldId id="307" r:id="rId51"/>
    <p:sldId id="308" r:id="rId52"/>
    <p:sldId id="309" r:id="rId53"/>
    <p:sldId id="310" r:id="rId54"/>
    <p:sldId id="311" r:id="rId55"/>
    <p:sldId id="374" r:id="rId56"/>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2" d="100"/>
          <a:sy n="62" d="100"/>
        </p:scale>
        <p:origin x="-1464"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notesMaster" Target="notesMasters/notesMaster1.xml"/><Relationship Id="rId61"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viewProps" Target="viewProps.xml"/></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36.v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image" Target="../media/image15.emf"/></Relationships>
</file>

<file path=ppt/drawings/_rels/vmlDrawing41.v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image" Target="../media/image16.emf"/></Relationships>
</file>

<file path=ppt/drawings/_rels/vmlDrawing42.vml.rels><?xml version="1.0" encoding="UTF-8" standalone="yes"?>
<Relationships xmlns="http://schemas.openxmlformats.org/package/2006/relationships"><Relationship Id="rId1" Type="http://schemas.openxmlformats.org/officeDocument/2006/relationships/image" Target="../media/image18.emf"/></Relationships>
</file>

<file path=ppt/drawings/_rels/vmlDrawing43.v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image" Target="../media/image19.emf"/></Relationships>
</file>

<file path=ppt/drawings/_rels/vmlDrawing48.vml.rels><?xml version="1.0" encoding="UTF-8" standalone="yes"?>
<Relationships xmlns="http://schemas.openxmlformats.org/package/2006/relationships"><Relationship Id="rId1" Type="http://schemas.openxmlformats.org/officeDocument/2006/relationships/image" Target="../media/image21.emf"/></Relationships>
</file>

<file path=ppt/drawings/_rels/vmlDrawing49.vml.rels><?xml version="1.0" encoding="UTF-8" standalone="yes"?>
<Relationships xmlns="http://schemas.openxmlformats.org/package/2006/relationships"><Relationship Id="rId1" Type="http://schemas.openxmlformats.org/officeDocument/2006/relationships/image" Target="../media/image22.emf"/></Relationships>
</file>

<file path=ppt/drawings/_rels/vmlDrawing50.vml.rels><?xml version="1.0" encoding="UTF-8" standalone="yes"?>
<Relationships xmlns="http://schemas.openxmlformats.org/package/2006/relationships"><Relationship Id="rId1" Type="http://schemas.openxmlformats.org/officeDocument/2006/relationships/image" Target="../media/image23.emf"/></Relationships>
</file>

<file path=ppt/drawings/_rels/vmlDrawing51.vml.rels><?xml version="1.0" encoding="UTF-8" standalone="yes"?>
<Relationships xmlns="http://schemas.openxmlformats.org/package/2006/relationships"><Relationship Id="rId1" Type="http://schemas.openxmlformats.org/officeDocument/2006/relationships/image" Target="../media/image24.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cs typeface="Arial" charset="0"/>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charset="0"/>
                <a:cs typeface="Arial" charset="0"/>
              </a:defRPr>
            </a:lvl1pPr>
          </a:lstStyle>
          <a:p>
            <a:pPr>
              <a:defRPr/>
            </a:pPr>
            <a:fld id="{731825D2-A8B1-404F-BA26-A2912DDD2DE4}" type="datetimeFigureOut">
              <a:rPr lang="en-US"/>
              <a:pPr>
                <a:defRPr/>
              </a:pPr>
              <a:t>21-Nov-13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charset="0"/>
                <a:cs typeface="Arial" charset="0"/>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29189252-2BF8-4ACA-8764-B404BD361301}" type="slidenum">
              <a:rPr lang="en-US"/>
              <a:pPr/>
              <a:t>‹#›</a:t>
            </a:fld>
            <a:endParaRPr lang="en-US"/>
          </a:p>
        </p:txBody>
      </p:sp>
    </p:spTree>
    <p:extLst>
      <p:ext uri="{BB962C8B-B14F-4D97-AF65-F5344CB8AC3E}">
        <p14:creationId xmlns:p14="http://schemas.microsoft.com/office/powerpoint/2010/main" xmlns="" val="167944816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481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3482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42609E9-9C54-48AC-87A9-78F84F535249}" type="slidenum">
              <a:rPr lang="en-US">
                <a:solidFill>
                  <a:srgbClr val="000000"/>
                </a:solidFill>
                <a:latin typeface="Arial" panose="020B0604020202020204" pitchFamily="34" charset="0"/>
              </a:rPr>
              <a:pPr>
                <a:spcBef>
                  <a:spcPct val="0"/>
                </a:spcBef>
              </a:pPr>
              <a:t>1</a:t>
            </a:fld>
            <a:endParaRPr lang="en-US">
              <a:solidFill>
                <a:srgbClr val="000000"/>
              </a:solidFill>
              <a:latin typeface="Arial" panose="020B0604020202020204" pitchFamily="34" charset="0"/>
            </a:endParaRPr>
          </a:p>
        </p:txBody>
      </p:sp>
    </p:spTree>
    <p:extLst>
      <p:ext uri="{BB962C8B-B14F-4D97-AF65-F5344CB8AC3E}">
        <p14:creationId xmlns:p14="http://schemas.microsoft.com/office/powerpoint/2010/main" xmlns="" val="22400982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891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38916"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6EE112D-6E0A-477A-8CC9-4FBB1FA59AD4}" type="slidenum">
              <a:rPr lang="en-US"/>
              <a:pPr eaLnBrk="1" hangingPunct="1"/>
              <a:t>3</a:t>
            </a:fld>
            <a:endParaRPr lang="en-US"/>
          </a:p>
        </p:txBody>
      </p:sp>
    </p:spTree>
    <p:extLst>
      <p:ext uri="{BB962C8B-B14F-4D97-AF65-F5344CB8AC3E}">
        <p14:creationId xmlns:p14="http://schemas.microsoft.com/office/powerpoint/2010/main" xmlns="" val="3499252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993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3994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9FF552D-4377-4209-B58A-9C42156EBB97}" type="slidenum">
              <a:rPr lang="en-US"/>
              <a:pPr eaLnBrk="1" hangingPunct="1"/>
              <a:t>4</a:t>
            </a:fld>
            <a:endParaRPr lang="en-US"/>
          </a:p>
        </p:txBody>
      </p:sp>
    </p:spTree>
    <p:extLst>
      <p:ext uri="{BB962C8B-B14F-4D97-AF65-F5344CB8AC3E}">
        <p14:creationId xmlns:p14="http://schemas.microsoft.com/office/powerpoint/2010/main" xmlns="" val="18559900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096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40964"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4092702-ACDC-4407-B8F3-DAAA588B14F3}" type="slidenum">
              <a:rPr lang="en-US"/>
              <a:pPr eaLnBrk="1" hangingPunct="1"/>
              <a:t>5</a:t>
            </a:fld>
            <a:endParaRPr lang="en-US"/>
          </a:p>
        </p:txBody>
      </p:sp>
    </p:spTree>
    <p:extLst>
      <p:ext uri="{BB962C8B-B14F-4D97-AF65-F5344CB8AC3E}">
        <p14:creationId xmlns:p14="http://schemas.microsoft.com/office/powerpoint/2010/main" xmlns="" val="38887891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198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smtClean="0"/>
          </a:p>
        </p:txBody>
      </p:sp>
      <p:sp>
        <p:nvSpPr>
          <p:cNvPr id="41988"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6212A55-CE30-4FA9-81CD-D60FDA03E1EF}" type="slidenum">
              <a:rPr lang="en-US"/>
              <a:pPr eaLnBrk="1" hangingPunct="1"/>
              <a:t>6</a:t>
            </a:fld>
            <a:endParaRPr lang="en-US"/>
          </a:p>
        </p:txBody>
      </p:sp>
    </p:spTree>
    <p:extLst>
      <p:ext uri="{BB962C8B-B14F-4D97-AF65-F5344CB8AC3E}">
        <p14:creationId xmlns:p14="http://schemas.microsoft.com/office/powerpoint/2010/main" xmlns="" val="41676140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403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44036"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5FB9D5F-943B-4FEF-BFA0-D10D3F1C9C44}" type="slidenum">
              <a:rPr lang="en-US"/>
              <a:pPr eaLnBrk="1" hangingPunct="1"/>
              <a:t>8</a:t>
            </a:fld>
            <a:endParaRPr lang="en-US"/>
          </a:p>
        </p:txBody>
      </p:sp>
    </p:spTree>
    <p:extLst>
      <p:ext uri="{BB962C8B-B14F-4D97-AF65-F5344CB8AC3E}">
        <p14:creationId xmlns:p14="http://schemas.microsoft.com/office/powerpoint/2010/main" xmlns="" val="2238935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505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smtClean="0"/>
          </a:p>
        </p:txBody>
      </p:sp>
      <p:sp>
        <p:nvSpPr>
          <p:cNvPr id="4506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6826398-2B18-4345-8265-C3AD1A679EEF}" type="slidenum">
              <a:rPr lang="en-US"/>
              <a:pPr eaLnBrk="1" hangingPunct="1"/>
              <a:t>9</a:t>
            </a:fld>
            <a:endParaRPr lang="en-US"/>
          </a:p>
        </p:txBody>
      </p:sp>
    </p:spTree>
    <p:extLst>
      <p:ext uri="{BB962C8B-B14F-4D97-AF65-F5344CB8AC3E}">
        <p14:creationId xmlns:p14="http://schemas.microsoft.com/office/powerpoint/2010/main" xmlns="" val="14217360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608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46084"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DBD312C-90C9-43EE-AD22-11B21D47E290}" type="slidenum">
              <a:rPr lang="en-US"/>
              <a:pPr eaLnBrk="1" hangingPunct="1"/>
              <a:t>10</a:t>
            </a:fld>
            <a:endParaRPr lang="en-US"/>
          </a:p>
        </p:txBody>
      </p:sp>
    </p:spTree>
    <p:extLst>
      <p:ext uri="{BB962C8B-B14F-4D97-AF65-F5344CB8AC3E}">
        <p14:creationId xmlns:p14="http://schemas.microsoft.com/office/powerpoint/2010/main" xmlns="" val="19898416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710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47108"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0EC19DA-D486-4723-B7F9-C0A84D6C1A10}" type="slidenum">
              <a:rPr lang="en-US"/>
              <a:pPr eaLnBrk="1" hangingPunct="1"/>
              <a:t>11</a:t>
            </a:fld>
            <a:endParaRPr lang="en-US"/>
          </a:p>
        </p:txBody>
      </p:sp>
    </p:spTree>
    <p:extLst>
      <p:ext uri="{BB962C8B-B14F-4D97-AF65-F5344CB8AC3E}">
        <p14:creationId xmlns:p14="http://schemas.microsoft.com/office/powerpoint/2010/main" xmlns="" val="19711064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48132"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FCF9BFF-C8CC-41D2-92CF-AA6342AFED60}" type="slidenum">
              <a:rPr lang="en-US"/>
              <a:pPr eaLnBrk="1" hangingPunct="1"/>
              <a:t>12</a:t>
            </a:fld>
            <a:endParaRPr lang="en-US"/>
          </a:p>
        </p:txBody>
      </p:sp>
    </p:spTree>
    <p:extLst>
      <p:ext uri="{BB962C8B-B14F-4D97-AF65-F5344CB8AC3E}">
        <p14:creationId xmlns:p14="http://schemas.microsoft.com/office/powerpoint/2010/main" xmlns="" val="22568604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915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49156"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D6A504F-7280-4660-9107-DA744D31C49C}" type="slidenum">
              <a:rPr lang="en-US"/>
              <a:pPr eaLnBrk="1" hangingPunct="1"/>
              <a:t>13</a:t>
            </a:fld>
            <a:endParaRPr lang="en-US"/>
          </a:p>
        </p:txBody>
      </p:sp>
    </p:spTree>
    <p:extLst>
      <p:ext uri="{BB962C8B-B14F-4D97-AF65-F5344CB8AC3E}">
        <p14:creationId xmlns:p14="http://schemas.microsoft.com/office/powerpoint/2010/main" xmlns="" val="36952797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017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smtClean="0"/>
          </a:p>
        </p:txBody>
      </p:sp>
      <p:sp>
        <p:nvSpPr>
          <p:cNvPr id="5018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6F82E9D-8829-499D-BD21-997583F0EEF4}" type="slidenum">
              <a:rPr lang="en-US"/>
              <a:pPr eaLnBrk="1" hangingPunct="1"/>
              <a:t>14</a:t>
            </a:fld>
            <a:endParaRPr lang="en-US"/>
          </a:p>
        </p:txBody>
      </p:sp>
    </p:spTree>
    <p:extLst>
      <p:ext uri="{BB962C8B-B14F-4D97-AF65-F5344CB8AC3E}">
        <p14:creationId xmlns:p14="http://schemas.microsoft.com/office/powerpoint/2010/main" xmlns="" val="8977405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120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smtClean="0"/>
          </a:p>
        </p:txBody>
      </p:sp>
      <p:sp>
        <p:nvSpPr>
          <p:cNvPr id="51204"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702B54B4-D03B-4B82-B244-BE5C4686F32D}" type="slidenum">
              <a:rPr lang="en-US"/>
              <a:pPr eaLnBrk="1" hangingPunct="1"/>
              <a:t>15</a:t>
            </a:fld>
            <a:endParaRPr lang="en-US"/>
          </a:p>
        </p:txBody>
      </p:sp>
    </p:spTree>
    <p:extLst>
      <p:ext uri="{BB962C8B-B14F-4D97-AF65-F5344CB8AC3E}">
        <p14:creationId xmlns:p14="http://schemas.microsoft.com/office/powerpoint/2010/main" xmlns="" val="33842355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222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smtClean="0"/>
          </a:p>
        </p:txBody>
      </p:sp>
      <p:sp>
        <p:nvSpPr>
          <p:cNvPr id="52228"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0AC4000-40D0-4BC2-A3F8-D59423D16CC2}" type="slidenum">
              <a:rPr lang="en-US"/>
              <a:pPr eaLnBrk="1" hangingPunct="1"/>
              <a:t>16</a:t>
            </a:fld>
            <a:endParaRPr lang="en-US"/>
          </a:p>
        </p:txBody>
      </p:sp>
    </p:spTree>
    <p:extLst>
      <p:ext uri="{BB962C8B-B14F-4D97-AF65-F5344CB8AC3E}">
        <p14:creationId xmlns:p14="http://schemas.microsoft.com/office/powerpoint/2010/main" xmlns="" val="14172015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325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53252"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97DEF48-7885-487D-B52C-015169C38C7B}" type="slidenum">
              <a:rPr lang="en-US"/>
              <a:pPr eaLnBrk="1" hangingPunct="1"/>
              <a:t>17</a:t>
            </a:fld>
            <a:endParaRPr lang="en-US"/>
          </a:p>
        </p:txBody>
      </p:sp>
    </p:spTree>
    <p:extLst>
      <p:ext uri="{BB962C8B-B14F-4D97-AF65-F5344CB8AC3E}">
        <p14:creationId xmlns:p14="http://schemas.microsoft.com/office/powerpoint/2010/main" xmlns="" val="1940957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427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54276"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128F84F-F882-4FEA-AF54-BF197C59FBDA}" type="slidenum">
              <a:rPr lang="en-US"/>
              <a:pPr eaLnBrk="1" hangingPunct="1"/>
              <a:t>18</a:t>
            </a:fld>
            <a:endParaRPr lang="en-US"/>
          </a:p>
        </p:txBody>
      </p:sp>
    </p:spTree>
    <p:extLst>
      <p:ext uri="{BB962C8B-B14F-4D97-AF65-F5344CB8AC3E}">
        <p14:creationId xmlns:p14="http://schemas.microsoft.com/office/powerpoint/2010/main" xmlns="" val="23205761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529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5530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C7ED153-60F1-470C-B32E-D269C183651D}" type="slidenum">
              <a:rPr lang="en-US"/>
              <a:pPr eaLnBrk="1" hangingPunct="1"/>
              <a:t>19</a:t>
            </a:fld>
            <a:endParaRPr lang="en-US"/>
          </a:p>
        </p:txBody>
      </p:sp>
    </p:spTree>
    <p:extLst>
      <p:ext uri="{BB962C8B-B14F-4D97-AF65-F5344CB8AC3E}">
        <p14:creationId xmlns:p14="http://schemas.microsoft.com/office/powerpoint/2010/main" xmlns="" val="27340851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632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56324"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7060314C-A2DB-460F-A4D5-FA76ED8D6C89}" type="slidenum">
              <a:rPr lang="en-US"/>
              <a:pPr eaLnBrk="1" hangingPunct="1"/>
              <a:t>20</a:t>
            </a:fld>
            <a:endParaRPr lang="en-US"/>
          </a:p>
        </p:txBody>
      </p:sp>
    </p:spTree>
    <p:extLst>
      <p:ext uri="{BB962C8B-B14F-4D97-AF65-F5344CB8AC3E}">
        <p14:creationId xmlns:p14="http://schemas.microsoft.com/office/powerpoint/2010/main" xmlns="" val="10119932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734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57348"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987ACFF-0D80-488A-A884-7663BA3A1C2A}" type="slidenum">
              <a:rPr lang="en-US"/>
              <a:pPr eaLnBrk="1" hangingPunct="1"/>
              <a:t>21</a:t>
            </a:fld>
            <a:endParaRPr lang="en-US"/>
          </a:p>
        </p:txBody>
      </p:sp>
    </p:spTree>
    <p:extLst>
      <p:ext uri="{BB962C8B-B14F-4D97-AF65-F5344CB8AC3E}">
        <p14:creationId xmlns:p14="http://schemas.microsoft.com/office/powerpoint/2010/main" xmlns="" val="21352990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837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58372"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50E3A3D-2605-43F3-826C-38F9993FADAC}" type="slidenum">
              <a:rPr lang="en-US"/>
              <a:pPr eaLnBrk="1" hangingPunct="1"/>
              <a:t>22</a:t>
            </a:fld>
            <a:endParaRPr lang="en-US"/>
          </a:p>
        </p:txBody>
      </p:sp>
    </p:spTree>
    <p:extLst>
      <p:ext uri="{BB962C8B-B14F-4D97-AF65-F5344CB8AC3E}">
        <p14:creationId xmlns:p14="http://schemas.microsoft.com/office/powerpoint/2010/main" xmlns="" val="39294590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939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59396"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722D6051-B95A-4939-94D6-0451DE276C87}" type="slidenum">
              <a:rPr lang="en-US"/>
              <a:pPr eaLnBrk="1" hangingPunct="1"/>
              <a:t>23</a:t>
            </a:fld>
            <a:endParaRPr lang="en-US"/>
          </a:p>
        </p:txBody>
      </p:sp>
    </p:spTree>
    <p:extLst>
      <p:ext uri="{BB962C8B-B14F-4D97-AF65-F5344CB8AC3E}">
        <p14:creationId xmlns:p14="http://schemas.microsoft.com/office/powerpoint/2010/main" xmlns="" val="9730910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041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6042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AC81C26-124A-47A2-9991-9AAE6A31CA70}" type="slidenum">
              <a:rPr lang="en-US"/>
              <a:pPr eaLnBrk="1" hangingPunct="1"/>
              <a:t>24</a:t>
            </a:fld>
            <a:endParaRPr lang="en-US"/>
          </a:p>
        </p:txBody>
      </p:sp>
    </p:spTree>
    <p:extLst>
      <p:ext uri="{BB962C8B-B14F-4D97-AF65-F5344CB8AC3E}">
        <p14:creationId xmlns:p14="http://schemas.microsoft.com/office/powerpoint/2010/main" xmlns="" val="4929947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144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smtClean="0"/>
          </a:p>
        </p:txBody>
      </p:sp>
      <p:sp>
        <p:nvSpPr>
          <p:cNvPr id="61444"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E2EA0C6-7E94-4080-8980-7A8504C97D71}" type="slidenum">
              <a:rPr lang="en-US"/>
              <a:pPr eaLnBrk="1" hangingPunct="1"/>
              <a:t>25</a:t>
            </a:fld>
            <a:endParaRPr lang="en-US"/>
          </a:p>
        </p:txBody>
      </p:sp>
    </p:spTree>
    <p:extLst>
      <p:ext uri="{BB962C8B-B14F-4D97-AF65-F5344CB8AC3E}">
        <p14:creationId xmlns:p14="http://schemas.microsoft.com/office/powerpoint/2010/main" xmlns="" val="27798832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246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smtClean="0"/>
          </a:p>
        </p:txBody>
      </p:sp>
      <p:sp>
        <p:nvSpPr>
          <p:cNvPr id="62468"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02EE378-0A31-4006-860B-19348A656EB8}" type="slidenum">
              <a:rPr lang="en-US"/>
              <a:pPr eaLnBrk="1" hangingPunct="1"/>
              <a:t>26</a:t>
            </a:fld>
            <a:endParaRPr lang="en-US"/>
          </a:p>
        </p:txBody>
      </p:sp>
    </p:spTree>
    <p:extLst>
      <p:ext uri="{BB962C8B-B14F-4D97-AF65-F5344CB8AC3E}">
        <p14:creationId xmlns:p14="http://schemas.microsoft.com/office/powerpoint/2010/main" xmlns="" val="357907393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349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63492"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A7F6659-74F6-40DD-85C4-8CE15C038DC8}" type="slidenum">
              <a:rPr lang="en-US"/>
              <a:pPr eaLnBrk="1" hangingPunct="1"/>
              <a:t>27</a:t>
            </a:fld>
            <a:endParaRPr lang="en-US"/>
          </a:p>
        </p:txBody>
      </p:sp>
    </p:spTree>
    <p:extLst>
      <p:ext uri="{BB962C8B-B14F-4D97-AF65-F5344CB8AC3E}">
        <p14:creationId xmlns:p14="http://schemas.microsoft.com/office/powerpoint/2010/main" xmlns="" val="5617212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451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smtClean="0"/>
          </a:p>
        </p:txBody>
      </p:sp>
      <p:sp>
        <p:nvSpPr>
          <p:cNvPr id="64516"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41EFEE3-5AF1-48D8-BE13-9A8DBA5EDF2A}" type="slidenum">
              <a:rPr lang="en-US"/>
              <a:pPr eaLnBrk="1" hangingPunct="1"/>
              <a:t>28</a:t>
            </a:fld>
            <a:endParaRPr lang="en-US"/>
          </a:p>
        </p:txBody>
      </p:sp>
    </p:spTree>
    <p:extLst>
      <p:ext uri="{BB962C8B-B14F-4D97-AF65-F5344CB8AC3E}">
        <p14:creationId xmlns:p14="http://schemas.microsoft.com/office/powerpoint/2010/main" xmlns="" val="424203236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553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6554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6CD5784-244B-478E-943B-D938A534FFD8}" type="slidenum">
              <a:rPr lang="en-US"/>
              <a:pPr eaLnBrk="1" hangingPunct="1"/>
              <a:t>29</a:t>
            </a:fld>
            <a:endParaRPr lang="en-US"/>
          </a:p>
        </p:txBody>
      </p:sp>
    </p:spTree>
    <p:extLst>
      <p:ext uri="{BB962C8B-B14F-4D97-AF65-F5344CB8AC3E}">
        <p14:creationId xmlns:p14="http://schemas.microsoft.com/office/powerpoint/2010/main" xmlns="" val="192320768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656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66564"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6401506-AFF9-429F-8CA9-64E724E112B6}" type="slidenum">
              <a:rPr lang="en-US"/>
              <a:pPr eaLnBrk="1" hangingPunct="1"/>
              <a:t>30</a:t>
            </a:fld>
            <a:endParaRPr lang="en-US"/>
          </a:p>
        </p:txBody>
      </p:sp>
    </p:spTree>
    <p:extLst>
      <p:ext uri="{BB962C8B-B14F-4D97-AF65-F5344CB8AC3E}">
        <p14:creationId xmlns:p14="http://schemas.microsoft.com/office/powerpoint/2010/main" xmlns="" val="16785138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758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67588"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9E42666-32C0-41B2-A0F1-DC6DFDF24350}" type="slidenum">
              <a:rPr lang="en-US"/>
              <a:pPr eaLnBrk="1" hangingPunct="1"/>
              <a:t>31</a:t>
            </a:fld>
            <a:endParaRPr lang="en-US"/>
          </a:p>
        </p:txBody>
      </p:sp>
    </p:spTree>
    <p:extLst>
      <p:ext uri="{BB962C8B-B14F-4D97-AF65-F5344CB8AC3E}">
        <p14:creationId xmlns:p14="http://schemas.microsoft.com/office/powerpoint/2010/main" xmlns="" val="251429190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861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68612"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1748625-63C1-4010-BFAC-11CEFC10B558}" type="slidenum">
              <a:rPr lang="en-US"/>
              <a:pPr eaLnBrk="1" hangingPunct="1"/>
              <a:t>32</a:t>
            </a:fld>
            <a:endParaRPr lang="en-US"/>
          </a:p>
        </p:txBody>
      </p:sp>
    </p:spTree>
    <p:extLst>
      <p:ext uri="{BB962C8B-B14F-4D97-AF65-F5344CB8AC3E}">
        <p14:creationId xmlns:p14="http://schemas.microsoft.com/office/powerpoint/2010/main" xmlns="" val="387217257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3-</a:t>
            </a:r>
            <a:fld id="{9E584F7C-6929-48A3-BDE1-9BC11D81997A}" type="slidenum">
              <a:rPr lang="en-US"/>
              <a:pPr/>
              <a:t>33</a:t>
            </a:fld>
            <a:endParaRPr lang="en-US"/>
          </a:p>
        </p:txBody>
      </p:sp>
      <p:sp>
        <p:nvSpPr>
          <p:cNvPr id="7" name="Rectangle 7"/>
          <p:cNvSpPr>
            <a:spLocks noGrp="1" noChangeArrowheads="1"/>
          </p:cNvSpPr>
          <p:nvPr>
            <p:ph type="sldNum" sz="quarter" idx="5"/>
          </p:nvPr>
        </p:nvSpPr>
        <p:spPr>
          <a:ln/>
        </p:spPr>
        <p:txBody>
          <a:bodyPr/>
          <a:lstStyle/>
          <a:p>
            <a:fld id="{4D5D26EF-64DD-4F54-83A1-D7554671F6D0}" type="slidenum">
              <a:rPr lang="en-US"/>
              <a:pPr/>
              <a:t>33</a:t>
            </a:fld>
            <a:endParaRPr lang="en-US"/>
          </a:p>
        </p:txBody>
      </p:sp>
      <p:sp>
        <p:nvSpPr>
          <p:cNvPr id="306178"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306179"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t>A relevant cost is a cost that differs between alternatives.</a:t>
            </a:r>
          </a:p>
          <a:p>
            <a:endParaRPr lang="en-US"/>
          </a:p>
        </p:txBody>
      </p:sp>
    </p:spTree>
    <p:extLst>
      <p:ext uri="{BB962C8B-B14F-4D97-AF65-F5344CB8AC3E}">
        <p14:creationId xmlns:p14="http://schemas.microsoft.com/office/powerpoint/2010/main" xmlns="" val="37412497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3-</a:t>
            </a:r>
            <a:fld id="{1C5E4AAA-43DC-49E6-895F-9174BE6ABAE4}" type="slidenum">
              <a:rPr lang="en-US"/>
              <a:pPr/>
              <a:t>34</a:t>
            </a:fld>
            <a:endParaRPr lang="en-US"/>
          </a:p>
        </p:txBody>
      </p:sp>
      <p:sp>
        <p:nvSpPr>
          <p:cNvPr id="7" name="Rectangle 7"/>
          <p:cNvSpPr>
            <a:spLocks noGrp="1" noChangeArrowheads="1"/>
          </p:cNvSpPr>
          <p:nvPr>
            <p:ph type="sldNum" sz="quarter" idx="5"/>
          </p:nvPr>
        </p:nvSpPr>
        <p:spPr>
          <a:ln/>
        </p:spPr>
        <p:txBody>
          <a:bodyPr/>
          <a:lstStyle/>
          <a:p>
            <a:fld id="{69150AFC-7323-4D92-8351-861B0A771A0E}" type="slidenum">
              <a:rPr lang="en-US"/>
              <a:pPr/>
              <a:t>34</a:t>
            </a:fld>
            <a:endParaRPr lang="en-US"/>
          </a:p>
        </p:txBody>
      </p:sp>
      <p:sp>
        <p:nvSpPr>
          <p:cNvPr id="308226"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308227"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pPr marL="228600" indent="-228600"/>
            <a:r>
              <a:rPr lang="en-US"/>
              <a:t>An avoidable cost is a cost that can be eliminated, in whole or in part, by choosing one alternative over another. Avoidable costs are relevant costs. Unavoidable costs are irrelevant costs. </a:t>
            </a:r>
          </a:p>
          <a:p>
            <a:pPr marL="228600" indent="-228600"/>
            <a:endParaRPr lang="en-US"/>
          </a:p>
          <a:p>
            <a:pPr marL="228600" indent="-228600"/>
            <a:r>
              <a:rPr lang="en-US"/>
              <a:t>T</a:t>
            </a:r>
            <a:r>
              <a:rPr lang="en-US">
                <a:cs typeface="Times New Roman" panose="02020603050405020304" pitchFamily="18" charset="0"/>
              </a:rPr>
              <a:t>wo broad categories of costs are never relevant in any decision: </a:t>
            </a:r>
          </a:p>
          <a:p>
            <a:pPr marL="228600" indent="-228600">
              <a:buFontTx/>
              <a:buAutoNum type="arabicPeriod"/>
            </a:pPr>
            <a:r>
              <a:rPr lang="en-US">
                <a:cs typeface="Times New Roman" panose="02020603050405020304" pitchFamily="18" charset="0"/>
              </a:rPr>
              <a:t>A </a:t>
            </a:r>
            <a:r>
              <a:rPr lang="en-US"/>
              <a:t>sunk cost is a cost that has already been incurred and cannot be avoided regardless of what a manager decides to do. </a:t>
            </a:r>
          </a:p>
          <a:p>
            <a:pPr marL="228600" indent="-228600">
              <a:buFontTx/>
              <a:buAutoNum type="arabicPeriod"/>
            </a:pPr>
            <a:r>
              <a:rPr lang="en-US"/>
              <a:t>A future </a:t>
            </a:r>
            <a:r>
              <a:rPr lang="en-US">
                <a:cs typeface="Times New Roman" panose="02020603050405020304" pitchFamily="18" charset="0"/>
              </a:rPr>
              <a:t>cost that does not differ between alternatives is never a relevant cost.</a:t>
            </a:r>
            <a:r>
              <a:rPr lang="en-US"/>
              <a:t> </a:t>
            </a:r>
          </a:p>
        </p:txBody>
      </p:sp>
    </p:spTree>
    <p:extLst>
      <p:ext uri="{BB962C8B-B14F-4D97-AF65-F5344CB8AC3E}">
        <p14:creationId xmlns:p14="http://schemas.microsoft.com/office/powerpoint/2010/main" xmlns="" val="251118557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3-</a:t>
            </a:r>
            <a:fld id="{E2C7D2F5-E19D-4459-AEF7-AE85E875866E}" type="slidenum">
              <a:rPr lang="en-US"/>
              <a:pPr/>
              <a:t>35</a:t>
            </a:fld>
            <a:endParaRPr lang="en-US"/>
          </a:p>
        </p:txBody>
      </p:sp>
      <p:sp>
        <p:nvSpPr>
          <p:cNvPr id="7" name="Rectangle 7"/>
          <p:cNvSpPr>
            <a:spLocks noGrp="1" noChangeArrowheads="1"/>
          </p:cNvSpPr>
          <p:nvPr>
            <p:ph type="sldNum" sz="quarter" idx="5"/>
          </p:nvPr>
        </p:nvSpPr>
        <p:spPr>
          <a:ln/>
        </p:spPr>
        <p:txBody>
          <a:bodyPr/>
          <a:lstStyle/>
          <a:p>
            <a:fld id="{AFA12EF9-DC7D-46F2-ADE6-8EB4CB66740E}" type="slidenum">
              <a:rPr lang="en-US"/>
              <a:pPr/>
              <a:t>35</a:t>
            </a:fld>
            <a:endParaRPr lang="en-US"/>
          </a:p>
        </p:txBody>
      </p:sp>
      <p:sp>
        <p:nvSpPr>
          <p:cNvPr id="310274"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310275"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cs typeface="Times New Roman" panose="02020603050405020304" pitchFamily="18" charset="0"/>
              </a:rPr>
              <a:t>Relevant cost analysis is a two-step process.  </a:t>
            </a:r>
          </a:p>
          <a:p>
            <a:endParaRPr lang="en-US">
              <a:cs typeface="Times New Roman" panose="02020603050405020304" pitchFamily="18" charset="0"/>
            </a:endParaRPr>
          </a:p>
          <a:p>
            <a:r>
              <a:rPr lang="en-US"/>
              <a:t>The first step is to eliminate costs and benefits that do not differ between alternatives. These irrelevant costs consist of sunk costs and future costs that do not differ between alternatives.  </a:t>
            </a:r>
          </a:p>
          <a:p>
            <a:endParaRPr lang="en-US"/>
          </a:p>
          <a:p>
            <a:r>
              <a:rPr lang="en-US"/>
              <a:t>The second step i</a:t>
            </a:r>
            <a:r>
              <a:rPr lang="en-US">
                <a:cs typeface="Times New Roman" panose="02020603050405020304" pitchFamily="18" charset="0"/>
              </a:rPr>
              <a:t>s to use the remaining costs and benefits that differ between alternatives in making the decision. The costs that remain are the differential, or avoidable, costs.</a:t>
            </a:r>
            <a:endParaRPr lang="en-US"/>
          </a:p>
          <a:p>
            <a:endParaRPr lang="en-US"/>
          </a:p>
        </p:txBody>
      </p:sp>
    </p:spTree>
    <p:extLst>
      <p:ext uri="{BB962C8B-B14F-4D97-AF65-F5344CB8AC3E}">
        <p14:creationId xmlns:p14="http://schemas.microsoft.com/office/powerpoint/2010/main" xmlns="" val="17739530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3-</a:t>
            </a:r>
            <a:fld id="{44FCA00A-38CD-4E0A-978F-4C4D01EBC18B}" type="slidenum">
              <a:rPr lang="en-US"/>
              <a:pPr/>
              <a:t>36</a:t>
            </a:fld>
            <a:endParaRPr lang="en-US"/>
          </a:p>
        </p:txBody>
      </p:sp>
      <p:sp>
        <p:nvSpPr>
          <p:cNvPr id="7" name="Rectangle 7"/>
          <p:cNvSpPr>
            <a:spLocks noGrp="1" noChangeArrowheads="1"/>
          </p:cNvSpPr>
          <p:nvPr>
            <p:ph type="sldNum" sz="quarter" idx="5"/>
          </p:nvPr>
        </p:nvSpPr>
        <p:spPr>
          <a:ln/>
        </p:spPr>
        <p:txBody>
          <a:bodyPr/>
          <a:lstStyle/>
          <a:p>
            <a:fld id="{766A1E06-5815-4D2A-A1F4-37E94E3027B2}" type="slidenum">
              <a:rPr lang="en-US"/>
              <a:pPr/>
              <a:t>36</a:t>
            </a:fld>
            <a:endParaRPr lang="en-US"/>
          </a:p>
        </p:txBody>
      </p:sp>
      <p:sp>
        <p:nvSpPr>
          <p:cNvPr id="312322"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312323"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t>Costs that are relevant in one decision situation may not be relevant in another context. Thus, in each decision situation, the manager must examine the data at hand and isolate the relevant costs.</a:t>
            </a:r>
          </a:p>
          <a:p>
            <a:endParaRPr lang="en-US"/>
          </a:p>
        </p:txBody>
      </p:sp>
    </p:spTree>
    <p:extLst>
      <p:ext uri="{BB962C8B-B14F-4D97-AF65-F5344CB8AC3E}">
        <p14:creationId xmlns:p14="http://schemas.microsoft.com/office/powerpoint/2010/main" xmlns="" val="308128285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3-</a:t>
            </a:r>
            <a:fld id="{A7BDAD4A-E091-4A70-B42E-6AB484D73995}" type="slidenum">
              <a:rPr lang="en-US"/>
              <a:pPr/>
              <a:t>37</a:t>
            </a:fld>
            <a:endParaRPr lang="en-US"/>
          </a:p>
        </p:txBody>
      </p:sp>
      <p:sp>
        <p:nvSpPr>
          <p:cNvPr id="7" name="Rectangle 7"/>
          <p:cNvSpPr>
            <a:spLocks noGrp="1" noChangeArrowheads="1"/>
          </p:cNvSpPr>
          <p:nvPr>
            <p:ph type="sldNum" sz="quarter" idx="5"/>
          </p:nvPr>
        </p:nvSpPr>
        <p:spPr>
          <a:ln/>
        </p:spPr>
        <p:txBody>
          <a:bodyPr/>
          <a:lstStyle/>
          <a:p>
            <a:fld id="{73D83491-3F36-4FF4-92D6-D130B37C275E}" type="slidenum">
              <a:rPr lang="en-US"/>
              <a:pPr/>
              <a:t>37</a:t>
            </a:fld>
            <a:endParaRPr lang="en-US"/>
          </a:p>
        </p:txBody>
      </p:sp>
      <p:sp>
        <p:nvSpPr>
          <p:cNvPr id="314370"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314371"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t>Part I</a:t>
            </a:r>
          </a:p>
          <a:p>
            <a:r>
              <a:rPr lang="en-US"/>
              <a:t>Assume the following information with respect to Cynthia, a Boston student who is considering visiting her friend in New York. Cynthia is trying to decide whether it would be less expensive to drive or take the train to New York.  She has compiled the following information with respect to her automobile.</a:t>
            </a:r>
          </a:p>
          <a:p>
            <a:endParaRPr lang="en-US"/>
          </a:p>
          <a:p>
            <a:r>
              <a:rPr lang="en-US"/>
              <a:t>Part II</a:t>
            </a:r>
          </a:p>
          <a:p>
            <a:r>
              <a:rPr lang="en-US"/>
              <a:t>The straight-line depreciation is calculated as cost minus salvage value divided by useful life.</a:t>
            </a:r>
          </a:p>
          <a:p>
            <a:endParaRPr lang="en-US"/>
          </a:p>
          <a:p>
            <a:r>
              <a:rPr lang="en-US"/>
              <a:t>Part III</a:t>
            </a:r>
          </a:p>
          <a:p>
            <a:r>
              <a:rPr lang="en-US"/>
              <a:t>Gasoline per mile is calculated by taking the price per gallon of gasoline and dividing it by the number of miles per gallon of the car.  </a:t>
            </a:r>
          </a:p>
          <a:p>
            <a:endParaRPr lang="en-US"/>
          </a:p>
          <a:p>
            <a:r>
              <a:rPr lang="en-US"/>
              <a:t>Part IV</a:t>
            </a:r>
          </a:p>
          <a:p>
            <a:r>
              <a:rPr lang="en-US"/>
              <a:t>The parking fee at school is $45 a month. Cynthia attends school only eight months out of the year. </a:t>
            </a:r>
          </a:p>
        </p:txBody>
      </p:sp>
    </p:spTree>
    <p:extLst>
      <p:ext uri="{BB962C8B-B14F-4D97-AF65-F5344CB8AC3E}">
        <p14:creationId xmlns:p14="http://schemas.microsoft.com/office/powerpoint/2010/main" xmlns="" val="315335217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3-</a:t>
            </a:r>
            <a:fld id="{C272CB82-FBD8-4A41-A67E-71A0039AAB7B}" type="slidenum">
              <a:rPr lang="en-US"/>
              <a:pPr/>
              <a:t>38</a:t>
            </a:fld>
            <a:endParaRPr lang="en-US"/>
          </a:p>
        </p:txBody>
      </p:sp>
      <p:sp>
        <p:nvSpPr>
          <p:cNvPr id="7" name="Rectangle 7"/>
          <p:cNvSpPr>
            <a:spLocks noGrp="1" noChangeArrowheads="1"/>
          </p:cNvSpPr>
          <p:nvPr>
            <p:ph type="sldNum" sz="quarter" idx="5"/>
          </p:nvPr>
        </p:nvSpPr>
        <p:spPr>
          <a:ln/>
        </p:spPr>
        <p:txBody>
          <a:bodyPr/>
          <a:lstStyle/>
          <a:p>
            <a:fld id="{225FE0C5-3166-4183-8115-C849FB5445B7}" type="slidenum">
              <a:rPr lang="en-US"/>
              <a:pPr/>
              <a:t>38</a:t>
            </a:fld>
            <a:endParaRPr lang="en-US"/>
          </a:p>
        </p:txBody>
      </p:sp>
      <p:sp>
        <p:nvSpPr>
          <p:cNvPr id="316418"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316419"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cs typeface="Times New Roman" panose="02020603050405020304" pitchFamily="18" charset="0"/>
              </a:rPr>
              <a:t>She has also gathered this additional information to aid in her decision.</a:t>
            </a:r>
            <a:r>
              <a:rPr lang="en-US"/>
              <a:t> </a:t>
            </a:r>
          </a:p>
        </p:txBody>
      </p:sp>
    </p:spTree>
    <p:extLst>
      <p:ext uri="{BB962C8B-B14F-4D97-AF65-F5344CB8AC3E}">
        <p14:creationId xmlns:p14="http://schemas.microsoft.com/office/powerpoint/2010/main" xmlns="" val="13214602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3-</a:t>
            </a:r>
            <a:fld id="{C27D5BFF-859C-41C8-8D50-884661C04BE0}" type="slidenum">
              <a:rPr lang="en-US"/>
              <a:pPr/>
              <a:t>39</a:t>
            </a:fld>
            <a:endParaRPr lang="en-US"/>
          </a:p>
        </p:txBody>
      </p:sp>
      <p:sp>
        <p:nvSpPr>
          <p:cNvPr id="7" name="Rectangle 7"/>
          <p:cNvSpPr>
            <a:spLocks noGrp="1" noChangeArrowheads="1"/>
          </p:cNvSpPr>
          <p:nvPr>
            <p:ph type="sldNum" sz="quarter" idx="5"/>
          </p:nvPr>
        </p:nvSpPr>
        <p:spPr>
          <a:ln/>
        </p:spPr>
        <p:txBody>
          <a:bodyPr/>
          <a:lstStyle/>
          <a:p>
            <a:fld id="{66FCAEC0-089E-4F74-BF52-6DDABB657296}" type="slidenum">
              <a:rPr lang="en-US"/>
              <a:pPr/>
              <a:t>39</a:t>
            </a:fld>
            <a:endParaRPr lang="en-US"/>
          </a:p>
        </p:txBody>
      </p:sp>
      <p:sp>
        <p:nvSpPr>
          <p:cNvPr id="318466"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318467"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cs typeface="Times New Roman" panose="02020603050405020304" pitchFamily="18" charset="0"/>
              </a:rPr>
              <a:t>Part I</a:t>
            </a:r>
          </a:p>
          <a:p>
            <a:r>
              <a:rPr lang="en-US">
                <a:cs typeface="Times New Roman" panose="02020603050405020304" pitchFamily="18" charset="0"/>
              </a:rPr>
              <a:t>Which costs are relevant to her decision? </a:t>
            </a:r>
          </a:p>
          <a:p>
            <a:endParaRPr lang="en-US">
              <a:cs typeface="Times New Roman" panose="02020603050405020304" pitchFamily="18" charset="0"/>
            </a:endParaRPr>
          </a:p>
          <a:p>
            <a:r>
              <a:rPr lang="en-US">
                <a:cs typeface="Times New Roman" panose="02020603050405020304" pitchFamily="18" charset="0"/>
              </a:rPr>
              <a:t>The cost of the car is irrelevant to the decision because it is a sunk cost. </a:t>
            </a:r>
          </a:p>
          <a:p>
            <a:endParaRPr lang="en-US"/>
          </a:p>
          <a:p>
            <a:r>
              <a:rPr lang="en-US"/>
              <a:t>The annual cost of auto insurance is irrelevant because it does not differ between alternatives.</a:t>
            </a:r>
          </a:p>
          <a:p>
            <a:endParaRPr lang="en-US">
              <a:cs typeface="Times New Roman" panose="02020603050405020304" pitchFamily="18" charset="0"/>
            </a:endParaRPr>
          </a:p>
          <a:p>
            <a:r>
              <a:rPr lang="en-US">
                <a:cs typeface="Times New Roman" panose="02020603050405020304" pitchFamily="18" charset="0"/>
              </a:rPr>
              <a:t>Part II</a:t>
            </a:r>
          </a:p>
          <a:p>
            <a:r>
              <a:rPr lang="en-US">
                <a:cs typeface="Times New Roman" panose="02020603050405020304" pitchFamily="18" charset="0"/>
              </a:rPr>
              <a:t>The cost of the gasoline is relevant because it is avoidable if she takes the train.</a:t>
            </a:r>
            <a:endParaRPr lang="en-US"/>
          </a:p>
        </p:txBody>
      </p:sp>
    </p:spTree>
    <p:extLst>
      <p:ext uri="{BB962C8B-B14F-4D97-AF65-F5344CB8AC3E}">
        <p14:creationId xmlns:p14="http://schemas.microsoft.com/office/powerpoint/2010/main" xmlns="" val="125120708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3-</a:t>
            </a:r>
            <a:fld id="{407BCDA4-C1C1-4B22-8B4B-8B4AB83FA25D}" type="slidenum">
              <a:rPr lang="en-US"/>
              <a:pPr/>
              <a:t>40</a:t>
            </a:fld>
            <a:endParaRPr lang="en-US"/>
          </a:p>
        </p:txBody>
      </p:sp>
      <p:sp>
        <p:nvSpPr>
          <p:cNvPr id="7" name="Rectangle 7"/>
          <p:cNvSpPr>
            <a:spLocks noGrp="1" noChangeArrowheads="1"/>
          </p:cNvSpPr>
          <p:nvPr>
            <p:ph type="sldNum" sz="quarter" idx="5"/>
          </p:nvPr>
        </p:nvSpPr>
        <p:spPr>
          <a:ln/>
        </p:spPr>
        <p:txBody>
          <a:bodyPr/>
          <a:lstStyle/>
          <a:p>
            <a:fld id="{107A9490-61AB-40F2-BAE9-6D0D1350FD18}" type="slidenum">
              <a:rPr lang="en-US"/>
              <a:pPr/>
              <a:t>40</a:t>
            </a:fld>
            <a:endParaRPr lang="en-US"/>
          </a:p>
        </p:txBody>
      </p:sp>
      <p:sp>
        <p:nvSpPr>
          <p:cNvPr id="320514"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320515"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t>Part I</a:t>
            </a:r>
          </a:p>
          <a:p>
            <a:r>
              <a:rPr lang="en-US"/>
              <a:t>The cost of maintenance and repairs is relevant because in the long-run these costs depend upon miles driven.</a:t>
            </a:r>
          </a:p>
          <a:p>
            <a:endParaRPr lang="en-US">
              <a:cs typeface="Times New Roman" panose="02020603050405020304" pitchFamily="18" charset="0"/>
            </a:endParaRPr>
          </a:p>
          <a:p>
            <a:r>
              <a:rPr lang="en-US">
                <a:cs typeface="Times New Roman" panose="02020603050405020304" pitchFamily="18" charset="0"/>
              </a:rPr>
              <a:t>The parking fee is irrelevant because it is not a differential cost.</a:t>
            </a:r>
          </a:p>
          <a:p>
            <a:r>
              <a:rPr lang="en-US">
                <a:cs typeface="Times New Roman" panose="02020603050405020304" pitchFamily="18" charset="0"/>
              </a:rPr>
              <a:t>Part II</a:t>
            </a:r>
          </a:p>
          <a:p>
            <a:r>
              <a:rPr lang="en-US">
                <a:solidFill>
                  <a:srgbClr val="FFFFFF"/>
                </a:solidFill>
                <a:latin typeface="Arial" panose="020B0604020202020204" pitchFamily="34" charset="0"/>
              </a:rPr>
              <a:t>At this point, we can see that some of the average cost of $0.569 per mile are relevant and others are not.</a:t>
            </a:r>
          </a:p>
          <a:p>
            <a:endParaRPr lang="en-US"/>
          </a:p>
        </p:txBody>
      </p:sp>
    </p:spTree>
    <p:extLst>
      <p:ext uri="{BB962C8B-B14F-4D97-AF65-F5344CB8AC3E}">
        <p14:creationId xmlns:p14="http://schemas.microsoft.com/office/powerpoint/2010/main" xmlns="" val="64136340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3-</a:t>
            </a:r>
            <a:fld id="{BE132ACB-8267-482B-AFCD-740810A74DF4}" type="slidenum">
              <a:rPr lang="en-US"/>
              <a:pPr/>
              <a:t>41</a:t>
            </a:fld>
            <a:endParaRPr lang="en-US"/>
          </a:p>
        </p:txBody>
      </p:sp>
      <p:sp>
        <p:nvSpPr>
          <p:cNvPr id="7" name="Rectangle 7"/>
          <p:cNvSpPr>
            <a:spLocks noGrp="1" noChangeArrowheads="1"/>
          </p:cNvSpPr>
          <p:nvPr>
            <p:ph type="sldNum" sz="quarter" idx="5"/>
          </p:nvPr>
        </p:nvSpPr>
        <p:spPr>
          <a:ln/>
        </p:spPr>
        <p:txBody>
          <a:bodyPr/>
          <a:lstStyle/>
          <a:p>
            <a:fld id="{19B5D206-ABCA-4EB1-857D-AFF9C1E56FCB}" type="slidenum">
              <a:rPr lang="en-US"/>
              <a:pPr/>
              <a:t>41</a:t>
            </a:fld>
            <a:endParaRPr lang="en-US"/>
          </a:p>
        </p:txBody>
      </p:sp>
      <p:sp>
        <p:nvSpPr>
          <p:cNvPr id="322562"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322563"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cs typeface="Times New Roman" panose="02020603050405020304" pitchFamily="18" charset="0"/>
              </a:rPr>
              <a:t>Part I</a:t>
            </a:r>
          </a:p>
          <a:p>
            <a:r>
              <a:rPr lang="en-US">
                <a:cs typeface="Times New Roman" panose="02020603050405020304" pitchFamily="18" charset="0"/>
              </a:rPr>
              <a:t>The decline in resale value is relevant due to the additional miles driven.</a:t>
            </a:r>
          </a:p>
          <a:p>
            <a:endParaRPr lang="en-US">
              <a:cs typeface="Times New Roman" panose="02020603050405020304" pitchFamily="18" charset="0"/>
            </a:endParaRPr>
          </a:p>
          <a:p>
            <a:r>
              <a:rPr lang="en-US">
                <a:cs typeface="Times New Roman" panose="02020603050405020304" pitchFamily="18" charset="0"/>
              </a:rPr>
              <a:t>The </a:t>
            </a:r>
            <a:r>
              <a:rPr lang="en-US"/>
              <a:t>round trip train fare is relevant because it is avoidable if she drives her car.</a:t>
            </a:r>
          </a:p>
          <a:p>
            <a:endParaRPr lang="en-US">
              <a:cs typeface="Times New Roman" panose="02020603050405020304" pitchFamily="18" charset="0"/>
            </a:endParaRPr>
          </a:p>
          <a:p>
            <a:r>
              <a:rPr lang="en-US">
                <a:cs typeface="Times New Roman" panose="02020603050405020304" pitchFamily="18" charset="0"/>
              </a:rPr>
              <a:t>Relaxing on the train is relevant, but difficult to quantify.</a:t>
            </a:r>
          </a:p>
          <a:p>
            <a:endParaRPr lang="en-US">
              <a:cs typeface="Times New Roman" panose="02020603050405020304" pitchFamily="18" charset="0"/>
            </a:endParaRPr>
          </a:p>
          <a:p>
            <a:r>
              <a:rPr lang="en-US">
                <a:cs typeface="Times New Roman" panose="02020603050405020304" pitchFamily="18" charset="0"/>
              </a:rPr>
              <a:t>Part II</a:t>
            </a:r>
          </a:p>
          <a:p>
            <a:r>
              <a:rPr lang="en-US">
                <a:cs typeface="Times New Roman" panose="02020603050405020304" pitchFamily="18" charset="0"/>
              </a:rPr>
              <a:t>The kennel cost is irrelevant because it is not a differential cost. </a:t>
            </a:r>
          </a:p>
          <a:p>
            <a:endParaRPr lang="en-US"/>
          </a:p>
        </p:txBody>
      </p:sp>
    </p:spTree>
    <p:extLst>
      <p:ext uri="{BB962C8B-B14F-4D97-AF65-F5344CB8AC3E}">
        <p14:creationId xmlns:p14="http://schemas.microsoft.com/office/powerpoint/2010/main" xmlns="" val="120477236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3-</a:t>
            </a:r>
            <a:fld id="{EB4763CF-F216-4876-8597-B6E6CC48B696}" type="slidenum">
              <a:rPr lang="en-US"/>
              <a:pPr/>
              <a:t>42</a:t>
            </a:fld>
            <a:endParaRPr lang="en-US"/>
          </a:p>
        </p:txBody>
      </p:sp>
      <p:sp>
        <p:nvSpPr>
          <p:cNvPr id="7" name="Rectangle 7"/>
          <p:cNvSpPr>
            <a:spLocks noGrp="1" noChangeArrowheads="1"/>
          </p:cNvSpPr>
          <p:nvPr>
            <p:ph type="sldNum" sz="quarter" idx="5"/>
          </p:nvPr>
        </p:nvSpPr>
        <p:spPr>
          <a:ln/>
        </p:spPr>
        <p:txBody>
          <a:bodyPr/>
          <a:lstStyle/>
          <a:p>
            <a:fld id="{E6134035-035D-4604-AFA9-E60433611D4B}" type="slidenum">
              <a:rPr lang="en-US"/>
              <a:pPr/>
              <a:t>42</a:t>
            </a:fld>
            <a:endParaRPr lang="en-US"/>
          </a:p>
        </p:txBody>
      </p:sp>
      <p:sp>
        <p:nvSpPr>
          <p:cNvPr id="324610"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324611"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t>The cost of parking is relevant because it is avoidable if she takes the train.</a:t>
            </a:r>
          </a:p>
          <a:p>
            <a:endParaRPr lang="en-US">
              <a:cs typeface="Times New Roman" panose="02020603050405020304" pitchFamily="18" charset="0"/>
            </a:endParaRPr>
          </a:p>
          <a:p>
            <a:r>
              <a:rPr lang="en-US">
                <a:cs typeface="Times New Roman" panose="02020603050405020304" pitchFamily="18" charset="0"/>
              </a:rPr>
              <a:t>The benefits of having a car in New York and the problem of finding a parking space are both relevant, but difficult to quantify. </a:t>
            </a:r>
          </a:p>
        </p:txBody>
      </p:sp>
    </p:spTree>
    <p:extLst>
      <p:ext uri="{BB962C8B-B14F-4D97-AF65-F5344CB8AC3E}">
        <p14:creationId xmlns:p14="http://schemas.microsoft.com/office/powerpoint/2010/main" xmlns="" val="7029377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3-</a:t>
            </a:r>
            <a:fld id="{A3E114CC-19D4-4348-A36E-93D72DE971DA}" type="slidenum">
              <a:rPr lang="en-US"/>
              <a:pPr/>
              <a:t>43</a:t>
            </a:fld>
            <a:endParaRPr lang="en-US"/>
          </a:p>
        </p:txBody>
      </p:sp>
      <p:sp>
        <p:nvSpPr>
          <p:cNvPr id="7" name="Rectangle 7"/>
          <p:cNvSpPr>
            <a:spLocks noGrp="1" noChangeArrowheads="1"/>
          </p:cNvSpPr>
          <p:nvPr>
            <p:ph type="sldNum" sz="quarter" idx="5"/>
          </p:nvPr>
        </p:nvSpPr>
        <p:spPr>
          <a:ln/>
        </p:spPr>
        <p:txBody>
          <a:bodyPr/>
          <a:lstStyle/>
          <a:p>
            <a:fld id="{62FD971D-94D8-411E-8E60-9ED0C15A7C76}" type="slidenum">
              <a:rPr lang="en-US"/>
              <a:pPr/>
              <a:t>43</a:t>
            </a:fld>
            <a:endParaRPr lang="en-US"/>
          </a:p>
        </p:txBody>
      </p:sp>
      <p:sp>
        <p:nvSpPr>
          <p:cNvPr id="326658"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326659"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cs typeface="Times New Roman" panose="02020603050405020304" pitchFamily="18" charset="0"/>
              </a:rPr>
              <a:t>From a financial standpoint, Cynthia would be better off taking the train.</a:t>
            </a:r>
            <a:r>
              <a:rPr lang="en-US"/>
              <a:t> But, as with any decision we may face, it may be the non-financial or non-quantitative factors that have the most impact on our decision.</a:t>
            </a:r>
          </a:p>
        </p:txBody>
      </p:sp>
    </p:spTree>
    <p:extLst>
      <p:ext uri="{BB962C8B-B14F-4D97-AF65-F5344CB8AC3E}">
        <p14:creationId xmlns:p14="http://schemas.microsoft.com/office/powerpoint/2010/main" xmlns="" val="35837376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3-</a:t>
            </a:r>
            <a:fld id="{C86B94B8-88A4-4B99-92E5-27D08A81C47F}" type="slidenum">
              <a:rPr lang="en-US"/>
              <a:pPr/>
              <a:t>44</a:t>
            </a:fld>
            <a:endParaRPr lang="en-US"/>
          </a:p>
        </p:txBody>
      </p:sp>
      <p:sp>
        <p:nvSpPr>
          <p:cNvPr id="7" name="Rectangle 7"/>
          <p:cNvSpPr>
            <a:spLocks noGrp="1" noChangeArrowheads="1"/>
          </p:cNvSpPr>
          <p:nvPr>
            <p:ph type="sldNum" sz="quarter" idx="5"/>
          </p:nvPr>
        </p:nvSpPr>
        <p:spPr>
          <a:ln/>
        </p:spPr>
        <p:txBody>
          <a:bodyPr/>
          <a:lstStyle/>
          <a:p>
            <a:fld id="{EAD12AF0-2BAA-421E-BD8F-88352AB9D089}" type="slidenum">
              <a:rPr lang="en-US"/>
              <a:pPr/>
              <a:t>44</a:t>
            </a:fld>
            <a:endParaRPr lang="en-US"/>
          </a:p>
        </p:txBody>
      </p:sp>
      <p:sp>
        <p:nvSpPr>
          <p:cNvPr id="328706"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328707"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cs typeface="Times New Roman" panose="02020603050405020304" pitchFamily="18" charset="0"/>
              </a:rPr>
              <a:t>Assume the following information for a company considering a new labor-saving machine that rents for $3,000 per year. </a:t>
            </a:r>
          </a:p>
          <a:p>
            <a:r>
              <a:rPr lang="en-US">
                <a:cs typeface="Times New Roman" panose="02020603050405020304" pitchFamily="18" charset="0"/>
              </a:rPr>
              <a:t> </a:t>
            </a:r>
          </a:p>
          <a:p>
            <a:r>
              <a:rPr lang="en-US">
                <a:cs typeface="Times New Roman" panose="02020603050405020304" pitchFamily="18" charset="0"/>
              </a:rPr>
              <a:t>The</a:t>
            </a:r>
            <a:r>
              <a:rPr lang="en-US"/>
              <a:t> total approach requires constructing two contribution format income statements – one for each alternative.  </a:t>
            </a:r>
          </a:p>
          <a:p>
            <a:endParaRPr lang="en-US">
              <a:cs typeface="Times New Roman" panose="02020603050405020304" pitchFamily="18" charset="0"/>
            </a:endParaRPr>
          </a:p>
          <a:p>
            <a:r>
              <a:rPr lang="en-US">
                <a:cs typeface="Times New Roman" panose="02020603050405020304" pitchFamily="18" charset="0"/>
              </a:rPr>
              <a:t>The difference between the two income statements of $12,000 equals the differential benefits shown at the bottom of the right-hand column.</a:t>
            </a:r>
          </a:p>
          <a:p>
            <a:endParaRPr lang="en-US"/>
          </a:p>
        </p:txBody>
      </p:sp>
    </p:spTree>
    <p:extLst>
      <p:ext uri="{BB962C8B-B14F-4D97-AF65-F5344CB8AC3E}">
        <p14:creationId xmlns:p14="http://schemas.microsoft.com/office/powerpoint/2010/main" xmlns="" val="336760886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3-</a:t>
            </a:r>
            <a:fld id="{49EF5A8D-374F-4B9B-BAEF-D38F1AD358F6}" type="slidenum">
              <a:rPr lang="en-US"/>
              <a:pPr/>
              <a:t>45</a:t>
            </a:fld>
            <a:endParaRPr lang="en-US"/>
          </a:p>
        </p:txBody>
      </p:sp>
      <p:sp>
        <p:nvSpPr>
          <p:cNvPr id="7" name="Rectangle 7"/>
          <p:cNvSpPr>
            <a:spLocks noGrp="1" noChangeArrowheads="1"/>
          </p:cNvSpPr>
          <p:nvPr>
            <p:ph type="sldNum" sz="quarter" idx="5"/>
          </p:nvPr>
        </p:nvSpPr>
        <p:spPr>
          <a:ln/>
        </p:spPr>
        <p:txBody>
          <a:bodyPr/>
          <a:lstStyle/>
          <a:p>
            <a:fld id="{43CE5A45-4944-4229-99FF-BDCC9657DCA8}" type="slidenum">
              <a:rPr lang="en-US"/>
              <a:pPr/>
              <a:t>45</a:t>
            </a:fld>
            <a:endParaRPr lang="en-US"/>
          </a:p>
        </p:txBody>
      </p:sp>
      <p:sp>
        <p:nvSpPr>
          <p:cNvPr id="330754"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330755"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cs typeface="Times New Roman" panose="02020603050405020304" pitchFamily="18" charset="0"/>
              </a:rPr>
              <a:t>The most efficient means of analyzing this decision is to use the differential approach to isolate the relevant costs and benefits as shown. </a:t>
            </a:r>
          </a:p>
        </p:txBody>
      </p:sp>
    </p:spTree>
    <p:extLst>
      <p:ext uri="{BB962C8B-B14F-4D97-AF65-F5344CB8AC3E}">
        <p14:creationId xmlns:p14="http://schemas.microsoft.com/office/powerpoint/2010/main" xmlns="" val="260921492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3-</a:t>
            </a:r>
            <a:fld id="{F86A0418-3D16-4A98-A9C9-909D90AB831F}" type="slidenum">
              <a:rPr lang="en-US"/>
              <a:pPr/>
              <a:t>46</a:t>
            </a:fld>
            <a:endParaRPr lang="en-US"/>
          </a:p>
        </p:txBody>
      </p:sp>
      <p:sp>
        <p:nvSpPr>
          <p:cNvPr id="7" name="Rectangle 7"/>
          <p:cNvSpPr>
            <a:spLocks noGrp="1" noChangeArrowheads="1"/>
          </p:cNvSpPr>
          <p:nvPr>
            <p:ph type="sldNum" sz="quarter" idx="5"/>
          </p:nvPr>
        </p:nvSpPr>
        <p:spPr>
          <a:ln/>
        </p:spPr>
        <p:txBody>
          <a:bodyPr/>
          <a:lstStyle/>
          <a:p>
            <a:fld id="{D816ADDC-C57B-4373-919B-687A37D71ACC}" type="slidenum">
              <a:rPr lang="en-US"/>
              <a:pPr/>
              <a:t>46</a:t>
            </a:fld>
            <a:endParaRPr lang="en-US"/>
          </a:p>
        </p:txBody>
      </p:sp>
      <p:sp>
        <p:nvSpPr>
          <p:cNvPr id="332802"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332803"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cs typeface="Times New Roman" panose="02020603050405020304" pitchFamily="18" charset="0"/>
              </a:rPr>
              <a:t>Using the differential approach is desirable for two reasons:</a:t>
            </a:r>
          </a:p>
          <a:p>
            <a:r>
              <a:rPr lang="en-US">
                <a:cs typeface="Times New Roman" panose="02020603050405020304" pitchFamily="18" charset="0"/>
              </a:rPr>
              <a:t> </a:t>
            </a:r>
          </a:p>
          <a:p>
            <a:r>
              <a:rPr lang="en-US"/>
              <a:t>First, only rarely will enough information be available to prepare detailed income statements for both alternatives.</a:t>
            </a:r>
          </a:p>
          <a:p>
            <a:endParaRPr lang="en-US"/>
          </a:p>
          <a:p>
            <a:r>
              <a:rPr lang="en-US"/>
              <a:t>Second, m</a:t>
            </a:r>
            <a:r>
              <a:rPr lang="en-US">
                <a:cs typeface="Times New Roman" panose="02020603050405020304" pitchFamily="18" charset="0"/>
              </a:rPr>
              <a:t>ingling irrelevant costs with relevant costs may cause confusion and distract attention away from the information that is really critical. </a:t>
            </a:r>
          </a:p>
        </p:txBody>
      </p:sp>
    </p:spTree>
    <p:extLst>
      <p:ext uri="{BB962C8B-B14F-4D97-AF65-F5344CB8AC3E}">
        <p14:creationId xmlns:p14="http://schemas.microsoft.com/office/powerpoint/2010/main" xmlns="" val="320996236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3-</a:t>
            </a:r>
            <a:fld id="{06F90FFF-EBA5-4699-9775-770507988803}" type="slidenum">
              <a:rPr lang="en-US"/>
              <a:pPr/>
              <a:t>47</a:t>
            </a:fld>
            <a:endParaRPr lang="en-US"/>
          </a:p>
        </p:txBody>
      </p:sp>
      <p:sp>
        <p:nvSpPr>
          <p:cNvPr id="7" name="Rectangle 7"/>
          <p:cNvSpPr>
            <a:spLocks noGrp="1" noChangeArrowheads="1"/>
          </p:cNvSpPr>
          <p:nvPr>
            <p:ph type="sldNum" sz="quarter" idx="5"/>
          </p:nvPr>
        </p:nvSpPr>
        <p:spPr>
          <a:ln/>
        </p:spPr>
        <p:txBody>
          <a:bodyPr/>
          <a:lstStyle/>
          <a:p>
            <a:fld id="{83C063B2-1ABD-4757-B0C0-513795072702}" type="slidenum">
              <a:rPr lang="en-US"/>
              <a:pPr/>
              <a:t>47</a:t>
            </a:fld>
            <a:endParaRPr lang="en-US"/>
          </a:p>
        </p:txBody>
      </p:sp>
      <p:sp>
        <p:nvSpPr>
          <p:cNvPr id="334850" name="Rectangle 1026"/>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334851" name="Rectangle 1027"/>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cs typeface="Times New Roman" panose="02020603050405020304" pitchFamily="18" charset="0"/>
              </a:rPr>
              <a:t>One of the most important decisions managers make is whether to add or drop a business segment. Ultimately, a decision to drop an old segment or add a new one is going to hinge primarily on the impact the decision will have on net operating income. To assess this impact it is necessary to carefully analyze the costs.</a:t>
            </a:r>
            <a:r>
              <a:rPr lang="en-US"/>
              <a:t> </a:t>
            </a:r>
          </a:p>
          <a:p>
            <a:endParaRPr lang="en-US"/>
          </a:p>
          <a:p>
            <a:r>
              <a:rPr lang="en-US">
                <a:solidFill>
                  <a:srgbClr val="008000"/>
                </a:solidFill>
              </a:rPr>
              <a:t>Let’s see how relevant costs should be used in this type of decision.</a:t>
            </a:r>
          </a:p>
        </p:txBody>
      </p:sp>
    </p:spTree>
    <p:extLst>
      <p:ext uri="{BB962C8B-B14F-4D97-AF65-F5344CB8AC3E}">
        <p14:creationId xmlns:p14="http://schemas.microsoft.com/office/powerpoint/2010/main" xmlns="" val="236657001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3-</a:t>
            </a:r>
            <a:fld id="{8CFA952F-527B-466A-8DFA-F85FE939188C}" type="slidenum">
              <a:rPr lang="en-US"/>
              <a:pPr/>
              <a:t>48</a:t>
            </a:fld>
            <a:endParaRPr lang="en-US"/>
          </a:p>
        </p:txBody>
      </p:sp>
      <p:sp>
        <p:nvSpPr>
          <p:cNvPr id="7" name="Rectangle 7"/>
          <p:cNvSpPr>
            <a:spLocks noGrp="1" noChangeArrowheads="1"/>
          </p:cNvSpPr>
          <p:nvPr>
            <p:ph type="sldNum" sz="quarter" idx="5"/>
          </p:nvPr>
        </p:nvSpPr>
        <p:spPr>
          <a:ln/>
        </p:spPr>
        <p:txBody>
          <a:bodyPr/>
          <a:lstStyle/>
          <a:p>
            <a:fld id="{6142060F-9BF5-43E6-8B77-5F185427235A}" type="slidenum">
              <a:rPr lang="en-US"/>
              <a:pPr/>
              <a:t>48</a:t>
            </a:fld>
            <a:endParaRPr lang="en-US"/>
          </a:p>
        </p:txBody>
      </p:sp>
      <p:sp>
        <p:nvSpPr>
          <p:cNvPr id="336898"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336899"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cs typeface="Times New Roman" panose="02020603050405020304" pitchFamily="18" charset="0"/>
              </a:rPr>
              <a:t>Assume that Lovell Company’s digital watch line has not reported a profit for several years; accordingly, Lovell is considering discontinuing this product line. </a:t>
            </a:r>
          </a:p>
        </p:txBody>
      </p:sp>
    </p:spTree>
    <p:extLst>
      <p:ext uri="{BB962C8B-B14F-4D97-AF65-F5344CB8AC3E}">
        <p14:creationId xmlns:p14="http://schemas.microsoft.com/office/powerpoint/2010/main" xmlns="" val="369802118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3-</a:t>
            </a:r>
            <a:fld id="{70BAC956-1655-40A4-96E3-6E0E1238470F}" type="slidenum">
              <a:rPr lang="en-US"/>
              <a:pPr/>
              <a:t>49</a:t>
            </a:fld>
            <a:endParaRPr lang="en-US"/>
          </a:p>
        </p:txBody>
      </p:sp>
      <p:sp>
        <p:nvSpPr>
          <p:cNvPr id="7" name="Rectangle 7"/>
          <p:cNvSpPr>
            <a:spLocks noGrp="1" noChangeArrowheads="1"/>
          </p:cNvSpPr>
          <p:nvPr>
            <p:ph type="sldNum" sz="quarter" idx="5"/>
          </p:nvPr>
        </p:nvSpPr>
        <p:spPr>
          <a:ln/>
        </p:spPr>
        <p:txBody>
          <a:bodyPr/>
          <a:lstStyle/>
          <a:p>
            <a:fld id="{331A1E8E-3075-4BCA-9E64-54A5BEFBB811}" type="slidenum">
              <a:rPr lang="en-US"/>
              <a:pPr/>
              <a:t>49</a:t>
            </a:fld>
            <a:endParaRPr lang="en-US"/>
          </a:p>
        </p:txBody>
      </p:sp>
      <p:sp>
        <p:nvSpPr>
          <p:cNvPr id="338946" name="Rectangle 1026"/>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338947" name="Rectangle 1027"/>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t>To determine how dropping this line will affect the overall profits of the company, Lovell will compare the contribution margin that would be lost to the costs that would be avoided if the line was to be dropped.</a:t>
            </a:r>
          </a:p>
          <a:p>
            <a:endParaRPr lang="en-US"/>
          </a:p>
          <a:p>
            <a:r>
              <a:rPr lang="en-US"/>
              <a:t>Lovell should drop the digital watch segment only if its profit would increase. This would only happen if the fixed cost savings </a:t>
            </a:r>
            <a:r>
              <a:rPr lang="en-US" i="1">
                <a:solidFill>
                  <a:srgbClr val="FF0000"/>
                </a:solidFill>
              </a:rPr>
              <a:t>exceed</a:t>
            </a:r>
            <a:r>
              <a:rPr lang="en-US"/>
              <a:t> the lost contribution margin.</a:t>
            </a:r>
          </a:p>
          <a:p>
            <a:endParaRPr lang="en-US"/>
          </a:p>
        </p:txBody>
      </p:sp>
    </p:spTree>
    <p:extLst>
      <p:ext uri="{BB962C8B-B14F-4D97-AF65-F5344CB8AC3E}">
        <p14:creationId xmlns:p14="http://schemas.microsoft.com/office/powerpoint/2010/main" xmlns="" val="37602287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3-</a:t>
            </a:r>
            <a:fld id="{9268516A-438B-4E96-AC04-3916A0612CE3}" type="slidenum">
              <a:rPr lang="en-US"/>
              <a:pPr/>
              <a:t>50</a:t>
            </a:fld>
            <a:endParaRPr lang="en-US"/>
          </a:p>
        </p:txBody>
      </p:sp>
      <p:sp>
        <p:nvSpPr>
          <p:cNvPr id="7" name="Rectangle 7"/>
          <p:cNvSpPr>
            <a:spLocks noGrp="1" noChangeArrowheads="1"/>
          </p:cNvSpPr>
          <p:nvPr>
            <p:ph type="sldNum" sz="quarter" idx="5"/>
          </p:nvPr>
        </p:nvSpPr>
        <p:spPr>
          <a:ln/>
        </p:spPr>
        <p:txBody>
          <a:bodyPr/>
          <a:lstStyle/>
          <a:p>
            <a:fld id="{AFDE69A0-177C-4550-984A-41B58C943CE5}" type="slidenum">
              <a:rPr lang="en-US"/>
              <a:pPr/>
              <a:t>50</a:t>
            </a:fld>
            <a:endParaRPr lang="en-US"/>
          </a:p>
        </p:txBody>
      </p:sp>
      <p:sp>
        <p:nvSpPr>
          <p:cNvPr id="340994"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340995"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cs typeface="Times New Roman" panose="02020603050405020304" pitchFamily="18" charset="0"/>
              </a:rPr>
              <a:t>Assume a segmented income statement for the digital watches line is as shown. </a:t>
            </a:r>
          </a:p>
        </p:txBody>
      </p:sp>
    </p:spTree>
    <p:extLst>
      <p:ext uri="{BB962C8B-B14F-4D97-AF65-F5344CB8AC3E}">
        <p14:creationId xmlns:p14="http://schemas.microsoft.com/office/powerpoint/2010/main" xmlns="" val="406552755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3-</a:t>
            </a:r>
            <a:fld id="{0C289A37-C3B9-4BBA-98D8-6308CE3DE1E0}" type="slidenum">
              <a:rPr lang="en-US"/>
              <a:pPr/>
              <a:t>51</a:t>
            </a:fld>
            <a:endParaRPr lang="en-US"/>
          </a:p>
        </p:txBody>
      </p:sp>
      <p:sp>
        <p:nvSpPr>
          <p:cNvPr id="7" name="Rectangle 7"/>
          <p:cNvSpPr>
            <a:spLocks noGrp="1" noChangeArrowheads="1"/>
          </p:cNvSpPr>
          <p:nvPr>
            <p:ph type="sldNum" sz="quarter" idx="5"/>
          </p:nvPr>
        </p:nvSpPr>
        <p:spPr>
          <a:ln/>
        </p:spPr>
        <p:txBody>
          <a:bodyPr/>
          <a:lstStyle/>
          <a:p>
            <a:fld id="{68C35A60-7BBF-4543-9E6D-437345AB763C}" type="slidenum">
              <a:rPr lang="en-US"/>
              <a:pPr/>
              <a:t>51</a:t>
            </a:fld>
            <a:endParaRPr lang="en-US"/>
          </a:p>
        </p:txBody>
      </p:sp>
      <p:sp>
        <p:nvSpPr>
          <p:cNvPr id="343042"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343043"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t>An investigation has revealed that the fixed general factory overhead and fixed general administrative expenses will not be affected by dropping the digital watch line. </a:t>
            </a:r>
            <a:r>
              <a:rPr lang="en-US">
                <a:solidFill>
                  <a:srgbClr val="FFFF00"/>
                </a:solidFill>
                <a:effectLst>
                  <a:outerShdw blurRad="38100" dist="38100" dir="2700000" algn="tl">
                    <a:srgbClr val="C0C0C0"/>
                  </a:outerShdw>
                </a:effectLst>
                <a:latin typeface="Arial" panose="020B0604020202020204" pitchFamily="34" charset="0"/>
              </a:rPr>
              <a:t>The fixed general factory overhead and general administrative expenses assigned to this product would be reallocated to other product lines.</a:t>
            </a:r>
          </a:p>
          <a:p>
            <a:endParaRPr lang="en-US"/>
          </a:p>
          <a:p>
            <a:endParaRPr lang="en-US"/>
          </a:p>
        </p:txBody>
      </p:sp>
    </p:spTree>
    <p:extLst>
      <p:ext uri="{BB962C8B-B14F-4D97-AF65-F5344CB8AC3E}">
        <p14:creationId xmlns:p14="http://schemas.microsoft.com/office/powerpoint/2010/main" xmlns="" val="246811678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3-</a:t>
            </a:r>
            <a:fld id="{E95ABADE-0F30-4800-97EE-1432DC5C4E5D}" type="slidenum">
              <a:rPr lang="en-US"/>
              <a:pPr/>
              <a:t>52</a:t>
            </a:fld>
            <a:endParaRPr lang="en-US"/>
          </a:p>
        </p:txBody>
      </p:sp>
      <p:sp>
        <p:nvSpPr>
          <p:cNvPr id="7" name="Rectangle 7"/>
          <p:cNvSpPr>
            <a:spLocks noGrp="1" noChangeArrowheads="1"/>
          </p:cNvSpPr>
          <p:nvPr>
            <p:ph type="sldNum" sz="quarter" idx="5"/>
          </p:nvPr>
        </p:nvSpPr>
        <p:spPr>
          <a:ln/>
        </p:spPr>
        <p:txBody>
          <a:bodyPr/>
          <a:lstStyle/>
          <a:p>
            <a:fld id="{B8B0595B-766E-48F3-9038-A296C97E70B0}" type="slidenum">
              <a:rPr lang="en-US"/>
              <a:pPr/>
              <a:t>52</a:t>
            </a:fld>
            <a:endParaRPr lang="en-US"/>
          </a:p>
        </p:txBody>
      </p:sp>
      <p:sp>
        <p:nvSpPr>
          <p:cNvPr id="345090" name="Rectangle 1026"/>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345091" name="Rectangle 1027"/>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cs typeface="Times New Roman" panose="02020603050405020304" pitchFamily="18" charset="0"/>
              </a:rPr>
              <a:t>Part I</a:t>
            </a:r>
          </a:p>
          <a:p>
            <a:r>
              <a:rPr lang="en-US">
                <a:cs typeface="Times New Roman" panose="02020603050405020304" pitchFamily="18" charset="0"/>
              </a:rPr>
              <a:t>The equipment used to manufacture digital watches has no resale value or alternative use.</a:t>
            </a:r>
            <a:r>
              <a:rPr lang="en-US"/>
              <a:t> </a:t>
            </a:r>
          </a:p>
          <a:p>
            <a:endParaRPr lang="en-US"/>
          </a:p>
          <a:p>
            <a:pPr eaLnBrk="0" hangingPunct="0">
              <a:spcBef>
                <a:spcPct val="0"/>
              </a:spcBef>
            </a:pPr>
            <a:r>
              <a:rPr lang="en-US">
                <a:solidFill>
                  <a:srgbClr val="0000CC"/>
                </a:solidFill>
                <a:latin typeface="Arial" panose="020B0604020202020204" pitchFamily="34" charset="0"/>
              </a:rPr>
              <a:t>Part II</a:t>
            </a:r>
          </a:p>
          <a:p>
            <a:pPr eaLnBrk="0" hangingPunct="0">
              <a:spcBef>
                <a:spcPct val="0"/>
              </a:spcBef>
            </a:pPr>
            <a:r>
              <a:rPr lang="en-US">
                <a:solidFill>
                  <a:srgbClr val="0000CC"/>
                </a:solidFill>
                <a:latin typeface="Arial" panose="020B0604020202020204" pitchFamily="34" charset="0"/>
              </a:rPr>
              <a:t>Should Lovell retain or drop the digital watch segment?</a:t>
            </a:r>
          </a:p>
          <a:p>
            <a:endParaRPr lang="en-US"/>
          </a:p>
        </p:txBody>
      </p:sp>
    </p:spTree>
    <p:extLst>
      <p:ext uri="{BB962C8B-B14F-4D97-AF65-F5344CB8AC3E}">
        <p14:creationId xmlns:p14="http://schemas.microsoft.com/office/powerpoint/2010/main" xmlns="" val="358064209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3-</a:t>
            </a:r>
            <a:fld id="{D51E5020-73B5-44C3-838F-907DC36546E5}" type="slidenum">
              <a:rPr lang="en-US"/>
              <a:pPr/>
              <a:t>53</a:t>
            </a:fld>
            <a:endParaRPr lang="en-US"/>
          </a:p>
        </p:txBody>
      </p:sp>
      <p:sp>
        <p:nvSpPr>
          <p:cNvPr id="7" name="Rectangle 7"/>
          <p:cNvSpPr>
            <a:spLocks noGrp="1" noChangeArrowheads="1"/>
          </p:cNvSpPr>
          <p:nvPr>
            <p:ph type="sldNum" sz="quarter" idx="5"/>
          </p:nvPr>
        </p:nvSpPr>
        <p:spPr>
          <a:ln/>
        </p:spPr>
        <p:txBody>
          <a:bodyPr/>
          <a:lstStyle/>
          <a:p>
            <a:fld id="{9DA914E4-FA40-489B-A694-D53487A55DBE}" type="slidenum">
              <a:rPr lang="en-US"/>
              <a:pPr/>
              <a:t>53</a:t>
            </a:fld>
            <a:endParaRPr lang="en-US"/>
          </a:p>
        </p:txBody>
      </p:sp>
      <p:sp>
        <p:nvSpPr>
          <p:cNvPr id="347138"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347139"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cs typeface="Times New Roman" panose="02020603050405020304" pitchFamily="18" charset="0"/>
              </a:rPr>
              <a:t>A contribution margin approach reveals that the contribution margin lost ($300,000) exceeds the fixed costs avoided ($260,000) by $40,000. Therefore, Lovell should retain the digital watch segment.</a:t>
            </a:r>
            <a:r>
              <a:rPr lang="en-US"/>
              <a:t> </a:t>
            </a:r>
          </a:p>
        </p:txBody>
      </p:sp>
    </p:spTree>
    <p:extLst>
      <p:ext uri="{BB962C8B-B14F-4D97-AF65-F5344CB8AC3E}">
        <p14:creationId xmlns:p14="http://schemas.microsoft.com/office/powerpoint/2010/main" xmlns="" val="209345109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3-</a:t>
            </a:r>
            <a:fld id="{46ABE473-6AA5-4338-889D-ED7DBD05039C}" type="slidenum">
              <a:rPr lang="en-US"/>
              <a:pPr/>
              <a:t>54</a:t>
            </a:fld>
            <a:endParaRPr lang="en-US"/>
          </a:p>
        </p:txBody>
      </p:sp>
      <p:sp>
        <p:nvSpPr>
          <p:cNvPr id="7" name="Rectangle 7"/>
          <p:cNvSpPr>
            <a:spLocks noGrp="1" noChangeArrowheads="1"/>
          </p:cNvSpPr>
          <p:nvPr>
            <p:ph type="sldNum" sz="quarter" idx="5"/>
          </p:nvPr>
        </p:nvSpPr>
        <p:spPr>
          <a:ln/>
        </p:spPr>
        <p:txBody>
          <a:bodyPr/>
          <a:lstStyle/>
          <a:p>
            <a:fld id="{24EEA40A-663E-4256-AD9B-E35A18F248B2}" type="slidenum">
              <a:rPr lang="en-US"/>
              <a:pPr/>
              <a:t>54</a:t>
            </a:fld>
            <a:endParaRPr lang="en-US"/>
          </a:p>
        </p:txBody>
      </p:sp>
      <p:sp>
        <p:nvSpPr>
          <p:cNvPr id="145410" name="Rectangle 2"/>
          <p:cNvSpPr>
            <a:spLocks noGrp="1" noRot="1" noChangeAspect="1" noChangeArrowheads="1" noTextEdit="1"/>
          </p:cNvSpPr>
          <p:nvPr>
            <p:ph type="sldImg"/>
          </p:nvPr>
        </p:nvSpPr>
        <p:spPr>
          <a:ln/>
        </p:spPr>
      </p:sp>
      <p:sp>
        <p:nvSpPr>
          <p:cNvPr id="145411" name="Rectangle 3"/>
          <p:cNvSpPr>
            <a:spLocks noGrp="1" noChangeArrowheads="1"/>
          </p:cNvSpPr>
          <p:nvPr>
            <p:ph type="body" idx="1"/>
          </p:nvPr>
        </p:nvSpPr>
        <p:spPr/>
        <p:txBody>
          <a:bodyPr/>
          <a:lstStyle/>
          <a:p>
            <a:r>
              <a:rPr lang="en-US"/>
              <a:t>End of chapter 13.</a:t>
            </a:r>
          </a:p>
        </p:txBody>
      </p:sp>
    </p:spTree>
    <p:extLst>
      <p:ext uri="{BB962C8B-B14F-4D97-AF65-F5344CB8AC3E}">
        <p14:creationId xmlns:p14="http://schemas.microsoft.com/office/powerpoint/2010/main" xmlns="" val="331221210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5" name="Freeform 4"/>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grpSp>
        <p:nvGrpSpPr>
          <p:cNvPr id="6" name="Group 1"/>
          <p:cNvGrpSpPr>
            <a:grpSpLocks/>
          </p:cNvGrpSpPr>
          <p:nvPr/>
        </p:nvGrpSpPr>
        <p:grpSpPr bwMode="auto">
          <a:xfrm>
            <a:off x="-19050" y="203200"/>
            <a:ext cx="9180513" cy="647700"/>
            <a:chOff x="-19045" y="216550"/>
            <a:chExt cx="9180548" cy="649224"/>
          </a:xfrm>
        </p:grpSpPr>
        <p:sp>
          <p:nvSpPr>
            <p:cNvPr id="7" name="Freeform 6"/>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latin typeface="Arial" charset="0"/>
                <a:cs typeface="Arial" charset="0"/>
              </a:endParaRPr>
            </a:p>
          </p:txBody>
        </p:sp>
        <p:sp>
          <p:nvSpPr>
            <p:cNvPr id="8" name="Freeform 7"/>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latin typeface="Arial" charset="0"/>
                <a:cs typeface="Arial" charset="0"/>
              </a:endParaRPr>
            </a:p>
          </p:txBody>
        </p:sp>
      </p:grpSp>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11" name="Date Placeholder 29"/>
          <p:cNvSpPr>
            <a:spLocks noGrp="1"/>
          </p:cNvSpPr>
          <p:nvPr>
            <p:ph type="dt" sz="half" idx="10"/>
          </p:nvPr>
        </p:nvSpPr>
        <p:spPr/>
        <p:txBody>
          <a:bodyPr/>
          <a:lstStyle>
            <a:lvl1pPr>
              <a:defRPr/>
            </a:lvl1pPr>
          </a:lstStyle>
          <a:p>
            <a:pPr>
              <a:defRPr/>
            </a:pPr>
            <a:endParaRPr lang="en-US"/>
          </a:p>
        </p:txBody>
      </p:sp>
      <p:sp>
        <p:nvSpPr>
          <p:cNvPr id="12" name="Slide Number Placeholder 26"/>
          <p:cNvSpPr>
            <a:spLocks noGrp="1"/>
          </p:cNvSpPr>
          <p:nvPr>
            <p:ph type="sldNum" sz="quarter" idx="11"/>
          </p:nvPr>
        </p:nvSpPr>
        <p:spPr/>
        <p:txBody>
          <a:bodyPr/>
          <a:lstStyle>
            <a:lvl1pPr>
              <a:defRPr>
                <a:solidFill>
                  <a:srgbClr val="D1EAEE"/>
                </a:solidFill>
              </a:defRPr>
            </a:lvl1pPr>
          </a:lstStyle>
          <a:p>
            <a:fld id="{B3CF1DD6-2DD0-4E96-A3C9-317B89940840}" type="slidenum">
              <a:rPr lang="en-US"/>
              <a:pPr/>
              <a:t>‹#›</a:t>
            </a:fld>
            <a:endParaRPr lang="en-US"/>
          </a:p>
        </p:txBody>
      </p:sp>
    </p:spTree>
    <p:extLst>
      <p:ext uri="{BB962C8B-B14F-4D97-AF65-F5344CB8AC3E}">
        <p14:creationId xmlns:p14="http://schemas.microsoft.com/office/powerpoint/2010/main" xmlns="" val="16664845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slow" p14:dur="2000"/>
    </mc:Choice>
    <mc:Fallback>
      <p:transition spd="slow"/>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
        <p:nvSpPr>
          <p:cNvPr id="5" name="Slide Number Placeholder 17"/>
          <p:cNvSpPr>
            <a:spLocks noGrp="1"/>
          </p:cNvSpPr>
          <p:nvPr>
            <p:ph type="sldNum" sz="quarter" idx="11"/>
          </p:nvPr>
        </p:nvSpPr>
        <p:spPr/>
        <p:txBody>
          <a:bodyPr/>
          <a:lstStyle>
            <a:lvl1pPr>
              <a:defRPr/>
            </a:lvl1pPr>
          </a:lstStyle>
          <a:p>
            <a:fld id="{0D9FEA09-1127-43E7-AF6D-315D278920A9}" type="slidenum">
              <a:rPr lang="en-US"/>
              <a:pPr/>
              <a:t>‹#›</a:t>
            </a:fld>
            <a:endParaRPr lang="en-US"/>
          </a:p>
        </p:txBody>
      </p:sp>
    </p:spTree>
    <p:extLst>
      <p:ext uri="{BB962C8B-B14F-4D97-AF65-F5344CB8AC3E}">
        <p14:creationId xmlns:p14="http://schemas.microsoft.com/office/powerpoint/2010/main" xmlns="" val="19975781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Freeform 3"/>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5" name="Freeform 4"/>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grpSp>
        <p:nvGrpSpPr>
          <p:cNvPr id="6" name="Group 1"/>
          <p:cNvGrpSpPr>
            <a:grpSpLocks/>
          </p:cNvGrpSpPr>
          <p:nvPr/>
        </p:nvGrpSpPr>
        <p:grpSpPr bwMode="auto">
          <a:xfrm>
            <a:off x="-19050" y="203200"/>
            <a:ext cx="9180513" cy="647700"/>
            <a:chOff x="-19045" y="216550"/>
            <a:chExt cx="9180548" cy="649224"/>
          </a:xfrm>
        </p:grpSpPr>
        <p:sp>
          <p:nvSpPr>
            <p:cNvPr id="7" name="Freeform 6"/>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latin typeface="Arial" charset="0"/>
                <a:cs typeface="Arial" charset="0"/>
              </a:endParaRPr>
            </a:p>
          </p:txBody>
        </p:sp>
        <p:sp>
          <p:nvSpPr>
            <p:cNvPr id="8" name="Freeform 7"/>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latin typeface="Arial" charset="0"/>
                <a:cs typeface="Arial" charset="0"/>
              </a:endParaRPr>
            </a:p>
          </p:txBody>
        </p:sp>
      </p:grpSp>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10" name="Date Placeholder 3"/>
          <p:cNvSpPr>
            <a:spLocks noGrp="1"/>
          </p:cNvSpPr>
          <p:nvPr>
            <p:ph type="dt" sz="half" idx="10"/>
          </p:nvPr>
        </p:nvSpPr>
        <p:spPr/>
        <p:txBody>
          <a:bodyPr/>
          <a:lstStyle>
            <a:lvl1pPr>
              <a:defRPr/>
            </a:lvl1pPr>
          </a:lstStyle>
          <a:p>
            <a:pPr>
              <a:defRPr/>
            </a:pPr>
            <a:endParaRPr lang="en-US"/>
          </a:p>
        </p:txBody>
      </p:sp>
      <p:sp>
        <p:nvSpPr>
          <p:cNvPr id="11" name="Slide Number Placeholder 5"/>
          <p:cNvSpPr>
            <a:spLocks noGrp="1"/>
          </p:cNvSpPr>
          <p:nvPr>
            <p:ph type="sldNum" sz="quarter" idx="11"/>
          </p:nvPr>
        </p:nvSpPr>
        <p:spPr/>
        <p:txBody>
          <a:bodyPr/>
          <a:lstStyle>
            <a:lvl1pPr>
              <a:defRPr>
                <a:solidFill>
                  <a:srgbClr val="D1EAEE"/>
                </a:solidFill>
              </a:defRPr>
            </a:lvl1pPr>
          </a:lstStyle>
          <a:p>
            <a:fld id="{41A75851-EDE4-4B14-B48D-2683185698EE}" type="slidenum">
              <a:rPr lang="en-US"/>
              <a:pPr/>
              <a:t>‹#›</a:t>
            </a:fld>
            <a:endParaRPr lang="en-US"/>
          </a:p>
        </p:txBody>
      </p:sp>
    </p:spTree>
    <p:extLst>
      <p:ext uri="{BB962C8B-B14F-4D97-AF65-F5344CB8AC3E}">
        <p14:creationId xmlns:p14="http://schemas.microsoft.com/office/powerpoint/2010/main" xmlns="" val="376402681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slow" p14:dur="2000"/>
    </mc:Choice>
    <mc:Fallback>
      <p:transition spd="slow"/>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endParaRPr lang="en-US"/>
          </a:p>
        </p:txBody>
      </p:sp>
      <p:sp>
        <p:nvSpPr>
          <p:cNvPr id="6" name="Slide Number Placeholder 17"/>
          <p:cNvSpPr>
            <a:spLocks noGrp="1"/>
          </p:cNvSpPr>
          <p:nvPr>
            <p:ph type="sldNum" sz="quarter" idx="11"/>
          </p:nvPr>
        </p:nvSpPr>
        <p:spPr/>
        <p:txBody>
          <a:bodyPr/>
          <a:lstStyle>
            <a:lvl1pPr>
              <a:defRPr/>
            </a:lvl1pPr>
          </a:lstStyle>
          <a:p>
            <a:fld id="{9A8C684D-078F-4BB4-AD1E-CCFBA3A53E6E}" type="slidenum">
              <a:rPr lang="en-US"/>
              <a:pPr/>
              <a:t>‹#›</a:t>
            </a:fld>
            <a:endParaRPr lang="en-US"/>
          </a:p>
        </p:txBody>
      </p:sp>
    </p:spTree>
    <p:extLst>
      <p:ext uri="{BB962C8B-B14F-4D97-AF65-F5344CB8AC3E}">
        <p14:creationId xmlns:p14="http://schemas.microsoft.com/office/powerpoint/2010/main" xmlns="" val="172816429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9"/>
          <p:cNvSpPr>
            <a:spLocks noGrp="1"/>
          </p:cNvSpPr>
          <p:nvPr>
            <p:ph type="dt" sz="half" idx="10"/>
          </p:nvPr>
        </p:nvSpPr>
        <p:spPr/>
        <p:txBody>
          <a:bodyPr/>
          <a:lstStyle>
            <a:lvl1pPr>
              <a:defRPr/>
            </a:lvl1pPr>
          </a:lstStyle>
          <a:p>
            <a:pPr>
              <a:defRPr/>
            </a:pPr>
            <a:endParaRPr lang="en-US"/>
          </a:p>
        </p:txBody>
      </p:sp>
      <p:sp>
        <p:nvSpPr>
          <p:cNvPr id="8" name="Slide Number Placeholder 17"/>
          <p:cNvSpPr>
            <a:spLocks noGrp="1"/>
          </p:cNvSpPr>
          <p:nvPr>
            <p:ph type="sldNum" sz="quarter" idx="11"/>
          </p:nvPr>
        </p:nvSpPr>
        <p:spPr/>
        <p:txBody>
          <a:bodyPr/>
          <a:lstStyle>
            <a:lvl1pPr>
              <a:defRPr/>
            </a:lvl1pPr>
          </a:lstStyle>
          <a:p>
            <a:fld id="{5DCFF474-D8C0-49DE-875B-3A86676C5F04}" type="slidenum">
              <a:rPr lang="en-US"/>
              <a:pPr/>
              <a:t>‹#›</a:t>
            </a:fld>
            <a:endParaRPr lang="en-US"/>
          </a:p>
        </p:txBody>
      </p:sp>
    </p:spTree>
    <p:extLst>
      <p:ext uri="{BB962C8B-B14F-4D97-AF65-F5344CB8AC3E}">
        <p14:creationId xmlns:p14="http://schemas.microsoft.com/office/powerpoint/2010/main" xmlns="" val="75505337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Date Placeholder 9"/>
          <p:cNvSpPr>
            <a:spLocks noGrp="1"/>
          </p:cNvSpPr>
          <p:nvPr>
            <p:ph type="dt" sz="half" idx="10"/>
          </p:nvPr>
        </p:nvSpPr>
        <p:spPr/>
        <p:txBody>
          <a:bodyPr/>
          <a:lstStyle>
            <a:lvl1pPr>
              <a:defRPr/>
            </a:lvl1pPr>
          </a:lstStyle>
          <a:p>
            <a:pPr>
              <a:defRPr/>
            </a:pPr>
            <a:endParaRPr lang="en-US"/>
          </a:p>
        </p:txBody>
      </p:sp>
      <p:sp>
        <p:nvSpPr>
          <p:cNvPr id="4" name="Slide Number Placeholder 17"/>
          <p:cNvSpPr>
            <a:spLocks noGrp="1"/>
          </p:cNvSpPr>
          <p:nvPr>
            <p:ph type="sldNum" sz="quarter" idx="11"/>
          </p:nvPr>
        </p:nvSpPr>
        <p:spPr/>
        <p:txBody>
          <a:bodyPr/>
          <a:lstStyle>
            <a:lvl1pPr>
              <a:defRPr/>
            </a:lvl1pPr>
          </a:lstStyle>
          <a:p>
            <a:fld id="{9EADD2B0-BD8F-425E-B2E2-D73504545739}" type="slidenum">
              <a:rPr lang="en-US"/>
              <a:pPr/>
              <a:t>‹#›</a:t>
            </a:fld>
            <a:endParaRPr lang="en-US"/>
          </a:p>
        </p:txBody>
      </p:sp>
    </p:spTree>
    <p:extLst>
      <p:ext uri="{BB962C8B-B14F-4D97-AF65-F5344CB8AC3E}">
        <p14:creationId xmlns:p14="http://schemas.microsoft.com/office/powerpoint/2010/main" xmlns="" val="116354446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endParaRPr lang="en-US"/>
          </a:p>
        </p:txBody>
      </p:sp>
      <p:sp>
        <p:nvSpPr>
          <p:cNvPr id="3" name="Slide Number Placeholder 17"/>
          <p:cNvSpPr>
            <a:spLocks noGrp="1"/>
          </p:cNvSpPr>
          <p:nvPr>
            <p:ph type="sldNum" sz="quarter" idx="11"/>
          </p:nvPr>
        </p:nvSpPr>
        <p:spPr/>
        <p:txBody>
          <a:bodyPr/>
          <a:lstStyle>
            <a:lvl1pPr>
              <a:defRPr/>
            </a:lvl1pPr>
          </a:lstStyle>
          <a:p>
            <a:fld id="{7E7ADE13-237F-45E0-8C49-94C9EAC9E661}" type="slidenum">
              <a:rPr lang="en-US"/>
              <a:pPr/>
              <a:t>‹#›</a:t>
            </a:fld>
            <a:endParaRPr lang="en-US"/>
          </a:p>
        </p:txBody>
      </p:sp>
    </p:spTree>
    <p:extLst>
      <p:ext uri="{BB962C8B-B14F-4D97-AF65-F5344CB8AC3E}">
        <p14:creationId xmlns:p14="http://schemas.microsoft.com/office/powerpoint/2010/main" xmlns="" val="220403595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endParaRPr lang="en-US"/>
          </a:p>
        </p:txBody>
      </p:sp>
      <p:sp>
        <p:nvSpPr>
          <p:cNvPr id="6" name="Slide Number Placeholder 17"/>
          <p:cNvSpPr>
            <a:spLocks noGrp="1"/>
          </p:cNvSpPr>
          <p:nvPr>
            <p:ph type="sldNum" sz="quarter" idx="11"/>
          </p:nvPr>
        </p:nvSpPr>
        <p:spPr/>
        <p:txBody>
          <a:bodyPr/>
          <a:lstStyle>
            <a:lvl1pPr>
              <a:defRPr/>
            </a:lvl1pPr>
          </a:lstStyle>
          <a:p>
            <a:fld id="{B538D1F3-E672-4D66-B210-3E7349AF806B}" type="slidenum">
              <a:rPr lang="en-US"/>
              <a:pPr/>
              <a:t>‹#›</a:t>
            </a:fld>
            <a:endParaRPr lang="en-US"/>
          </a:p>
        </p:txBody>
      </p:sp>
    </p:spTree>
    <p:extLst>
      <p:ext uri="{BB962C8B-B14F-4D97-AF65-F5344CB8AC3E}">
        <p14:creationId xmlns:p14="http://schemas.microsoft.com/office/powerpoint/2010/main" xmlns="" val="19315927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nip and Round Single Corner Rectangle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ight Triangle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Freeform 6"/>
          <p:cNvSpPr>
            <a:spLocks/>
          </p:cNvSpPr>
          <p:nvPr userDrawn="1"/>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8" name="Freeform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smtClean="0"/>
              <a:t>Click to edit Master title style</a:t>
            </a:r>
            <a:endParaRPr lang="en-US"/>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smtClean="0"/>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smtClean="0"/>
              <a:t>Click icon to add picture</a:t>
            </a:r>
            <a:endParaRPr lang="en-US" noProof="0" dirty="0"/>
          </a:p>
        </p:txBody>
      </p:sp>
      <p:sp>
        <p:nvSpPr>
          <p:cNvPr id="10" name="Date Placeholder 4"/>
          <p:cNvSpPr>
            <a:spLocks noGrp="1"/>
          </p:cNvSpPr>
          <p:nvPr>
            <p:ph type="dt" sz="half" idx="10"/>
          </p:nvPr>
        </p:nvSpPr>
        <p:spPr/>
        <p:txBody>
          <a:bodyPr/>
          <a:lstStyle>
            <a:lvl1pPr>
              <a:defRPr/>
            </a:lvl1pPr>
          </a:lstStyle>
          <a:p>
            <a:pPr>
              <a:defRPr/>
            </a:pPr>
            <a:endParaRPr lang="en-US"/>
          </a:p>
        </p:txBody>
      </p:sp>
      <p:sp>
        <p:nvSpPr>
          <p:cNvPr id="11" name="Slide Number Placeholder 6"/>
          <p:cNvSpPr>
            <a:spLocks noGrp="1"/>
          </p:cNvSpPr>
          <p:nvPr>
            <p:ph type="sldNum" sz="quarter" idx="11"/>
          </p:nvPr>
        </p:nvSpPr>
        <p:spPr>
          <a:xfrm>
            <a:off x="8077200" y="6356350"/>
            <a:ext cx="609600" cy="365125"/>
          </a:xfrm>
        </p:spPr>
        <p:txBody>
          <a:bodyPr/>
          <a:lstStyle>
            <a:lvl1pPr>
              <a:defRPr/>
            </a:lvl1pPr>
          </a:lstStyle>
          <a:p>
            <a:fld id="{4ED5E3F1-AE2F-4253-80DF-C1FD3490388B}" type="slidenum">
              <a:rPr lang="en-US"/>
              <a:pPr/>
              <a:t>‹#›</a:t>
            </a:fld>
            <a:endParaRPr lang="en-US"/>
          </a:p>
        </p:txBody>
      </p:sp>
    </p:spTree>
    <p:extLst>
      <p:ext uri="{BB962C8B-B14F-4D97-AF65-F5344CB8AC3E}">
        <p14:creationId xmlns:p14="http://schemas.microsoft.com/office/powerpoint/2010/main" xmlns="" val="199210947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
        <p:nvSpPr>
          <p:cNvPr id="5" name="Slide Number Placeholder 17"/>
          <p:cNvSpPr>
            <a:spLocks noGrp="1"/>
          </p:cNvSpPr>
          <p:nvPr>
            <p:ph type="sldNum" sz="quarter" idx="11"/>
          </p:nvPr>
        </p:nvSpPr>
        <p:spPr/>
        <p:txBody>
          <a:bodyPr/>
          <a:lstStyle>
            <a:lvl1pPr>
              <a:defRPr/>
            </a:lvl1pPr>
          </a:lstStyle>
          <a:p>
            <a:fld id="{D480A1B3-6302-43EA-95C8-670F167A9E95}" type="slidenum">
              <a:rPr lang="en-US"/>
              <a:pPr/>
              <a:t>‹#›</a:t>
            </a:fld>
            <a:endParaRPr lang="en-US"/>
          </a:p>
        </p:txBody>
      </p:sp>
    </p:spTree>
    <p:extLst>
      <p:ext uri="{BB962C8B-B14F-4D97-AF65-F5344CB8AC3E}">
        <p14:creationId xmlns:p14="http://schemas.microsoft.com/office/powerpoint/2010/main" xmlns="" val="399739200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
        <p:nvSpPr>
          <p:cNvPr id="5" name="Slide Number Placeholder 17"/>
          <p:cNvSpPr>
            <a:spLocks noGrp="1"/>
          </p:cNvSpPr>
          <p:nvPr>
            <p:ph type="sldNum" sz="quarter" idx="11"/>
          </p:nvPr>
        </p:nvSpPr>
        <p:spPr/>
        <p:txBody>
          <a:bodyPr/>
          <a:lstStyle>
            <a:lvl1pPr>
              <a:defRPr/>
            </a:lvl1pPr>
          </a:lstStyle>
          <a:p>
            <a:fld id="{E5FC8353-78D1-45EB-8DF8-68138B297D8D}" type="slidenum">
              <a:rPr lang="en-US"/>
              <a:pPr/>
              <a:t>‹#›</a:t>
            </a:fld>
            <a:endParaRPr lang="en-US"/>
          </a:p>
        </p:txBody>
      </p:sp>
    </p:spTree>
    <p:extLst>
      <p:ext uri="{BB962C8B-B14F-4D97-AF65-F5344CB8AC3E}">
        <p14:creationId xmlns:p14="http://schemas.microsoft.com/office/powerpoint/2010/main" xmlns="" val="223044294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704850"/>
            <a:ext cx="8229600" cy="56197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xfrm>
            <a:off x="457200" y="6356350"/>
            <a:ext cx="2133600" cy="365125"/>
          </a:xfrm>
        </p:spPr>
        <p:txBody>
          <a:bodyPr/>
          <a:lstStyle>
            <a:lvl1pPr>
              <a:defRPr/>
            </a:lvl1pPr>
          </a:lstStyle>
          <a:p>
            <a:pPr>
              <a:defRPr/>
            </a:pPr>
            <a:endParaRPr lang="en-US"/>
          </a:p>
        </p:txBody>
      </p:sp>
      <p:sp>
        <p:nvSpPr>
          <p:cNvPr id="4" name="Slide Number Placeholder 3"/>
          <p:cNvSpPr>
            <a:spLocks noGrp="1"/>
          </p:cNvSpPr>
          <p:nvPr>
            <p:ph type="sldNum" sz="quarter" idx="11"/>
          </p:nvPr>
        </p:nvSpPr>
        <p:spPr>
          <a:xfrm>
            <a:off x="7924800" y="6356350"/>
            <a:ext cx="762000" cy="365125"/>
          </a:xfrm>
        </p:spPr>
        <p:txBody>
          <a:bodyPr/>
          <a:lstStyle>
            <a:lvl1pPr>
              <a:defRPr/>
            </a:lvl1pPr>
          </a:lstStyle>
          <a:p>
            <a:fld id="{CF60A2E3-DB32-4C13-B0F3-0815A8B18A62}" type="slidenum">
              <a:rPr lang="en-US"/>
              <a:pPr/>
              <a:t>‹#›</a:t>
            </a:fld>
            <a:endParaRPr lang="en-US"/>
          </a:p>
        </p:txBody>
      </p:sp>
    </p:spTree>
    <p:extLst>
      <p:ext uri="{BB962C8B-B14F-4D97-AF65-F5344CB8AC3E}">
        <p14:creationId xmlns:p14="http://schemas.microsoft.com/office/powerpoint/2010/main" xmlns="" val="374530971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white"/>
              </a:solidFill>
              <a:latin typeface="Constantia"/>
              <a:cs typeface="+mn-cs"/>
            </a:endParaRPr>
          </a:p>
        </p:txBody>
      </p:sp>
      <p:sp>
        <p:nvSpPr>
          <p:cNvPr id="5" name="Freeform 4"/>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white"/>
              </a:solidFill>
              <a:latin typeface="Constantia"/>
              <a:cs typeface="+mn-cs"/>
            </a:endParaRPr>
          </a:p>
        </p:txBody>
      </p:sp>
      <p:grpSp>
        <p:nvGrpSpPr>
          <p:cNvPr id="6" name="Group 1"/>
          <p:cNvGrpSpPr>
            <a:grpSpLocks/>
          </p:cNvGrpSpPr>
          <p:nvPr/>
        </p:nvGrpSpPr>
        <p:grpSpPr bwMode="auto">
          <a:xfrm>
            <a:off x="-19050" y="203200"/>
            <a:ext cx="9180513" cy="647700"/>
            <a:chOff x="-19045" y="216550"/>
            <a:chExt cx="9180548" cy="649224"/>
          </a:xfrm>
        </p:grpSpPr>
        <p:sp>
          <p:nvSpPr>
            <p:cNvPr id="7" name="Freeform 6"/>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solidFill>
                  <a:prstClr val="white"/>
                </a:solidFill>
                <a:latin typeface="Arial" charset="0"/>
                <a:cs typeface="Arial" charset="0"/>
              </a:endParaRPr>
            </a:p>
          </p:txBody>
        </p:sp>
        <p:sp>
          <p:nvSpPr>
            <p:cNvPr id="8" name="Freeform 7"/>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solidFill>
                  <a:prstClr val="white"/>
                </a:solidFill>
                <a:latin typeface="Arial" charset="0"/>
                <a:cs typeface="Arial" charset="0"/>
              </a:endParaRPr>
            </a:p>
          </p:txBody>
        </p:sp>
      </p:grpSp>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dirty="0" smtClean="0"/>
              <a:t>Click to edit Master title style</a:t>
            </a:r>
            <a:endParaRPr lang="en-US" dirty="0"/>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10" name="Date Placeholder 29"/>
          <p:cNvSpPr>
            <a:spLocks noGrp="1"/>
          </p:cNvSpPr>
          <p:nvPr>
            <p:ph type="dt" sz="half" idx="10"/>
          </p:nvPr>
        </p:nvSpPr>
        <p:spPr/>
        <p:txBody>
          <a:bodyPr/>
          <a:lstStyle>
            <a:lvl1pPr>
              <a:defRPr>
                <a:solidFill>
                  <a:srgbClr val="DBF5F9">
                    <a:shade val="90000"/>
                  </a:srgbClr>
                </a:solidFill>
              </a:defRPr>
            </a:lvl1pPr>
          </a:lstStyle>
          <a:p>
            <a:pPr>
              <a:defRPr/>
            </a:pPr>
            <a:endParaRPr lang="en-US"/>
          </a:p>
        </p:txBody>
      </p:sp>
      <p:sp>
        <p:nvSpPr>
          <p:cNvPr id="11" name="Footer Placeholder 18"/>
          <p:cNvSpPr>
            <a:spLocks noGrp="1"/>
          </p:cNvSpPr>
          <p:nvPr>
            <p:ph type="ftr" sz="quarter" idx="11"/>
          </p:nvPr>
        </p:nvSpPr>
        <p:spPr>
          <a:xfrm>
            <a:off x="2667000" y="6324600"/>
            <a:ext cx="4343400" cy="365125"/>
          </a:xfrm>
          <a:prstGeom prst="rect">
            <a:avLst/>
          </a:prstGeom>
        </p:spPr>
        <p:txBody>
          <a:bodyPr vert="horz" wrap="square" lIns="0" tIns="0" rIns="0" bIns="0" numCol="1" anchor="b" anchorCtr="0" compatLnSpc="1">
            <a:prstTxWarp prst="textNoShape">
              <a:avLst/>
            </a:prstTxWarp>
          </a:bodyPr>
          <a:lstStyle>
            <a:lvl1pPr eaLnBrk="1" hangingPunct="1">
              <a:defRPr sz="1200">
                <a:solidFill>
                  <a:srgbClr val="D1EAEE"/>
                </a:solidFill>
              </a:defRPr>
            </a:lvl1pPr>
          </a:lstStyle>
          <a:p>
            <a:pPr>
              <a:defRPr/>
            </a:pPr>
            <a:endParaRPr lang="en-US"/>
          </a:p>
        </p:txBody>
      </p:sp>
      <p:sp>
        <p:nvSpPr>
          <p:cNvPr id="12" name="Slide Number Placeholder 26"/>
          <p:cNvSpPr>
            <a:spLocks noGrp="1"/>
          </p:cNvSpPr>
          <p:nvPr>
            <p:ph type="sldNum" sz="quarter" idx="12"/>
          </p:nvPr>
        </p:nvSpPr>
        <p:spPr>
          <a:xfrm>
            <a:off x="7924800" y="6356350"/>
            <a:ext cx="762000" cy="365125"/>
          </a:xfrm>
          <a:prstGeom prst="rect">
            <a:avLst/>
          </a:prstGeom>
        </p:spPr>
        <p:txBody>
          <a:bodyPr vert="horz" wrap="square" lIns="0" tIns="0" rIns="0" bIns="0" numCol="1" anchor="b" anchorCtr="0" compatLnSpc="1">
            <a:prstTxWarp prst="textNoShape">
              <a:avLst/>
            </a:prstTxWarp>
          </a:bodyPr>
          <a:lstStyle>
            <a:lvl1pPr algn="r" eaLnBrk="1" hangingPunct="1">
              <a:defRPr sz="1200">
                <a:solidFill>
                  <a:srgbClr val="D1EAEE"/>
                </a:solidFill>
              </a:defRPr>
            </a:lvl1pPr>
          </a:lstStyle>
          <a:p>
            <a:pPr>
              <a:defRPr/>
            </a:pPr>
            <a:fld id="{2BF9DD19-9B21-4FBA-BB17-636307D1F3D8}" type="slidenum">
              <a:rPr lang="en-US"/>
              <a:pPr>
                <a:defRPr/>
              </a:pPr>
              <a:t>‹#›</a:t>
            </a:fld>
            <a:endParaRPr lang="en-US"/>
          </a:p>
        </p:txBody>
      </p:sp>
    </p:spTree>
    <p:extLst>
      <p:ext uri="{BB962C8B-B14F-4D97-AF65-F5344CB8AC3E}">
        <p14:creationId xmlns:p14="http://schemas.microsoft.com/office/powerpoint/2010/main" xmlns="" val="164790410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400"/>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4236866338"/>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Freeform 3"/>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white"/>
              </a:solidFill>
              <a:latin typeface="Constantia"/>
              <a:cs typeface="+mn-cs"/>
            </a:endParaRPr>
          </a:p>
        </p:txBody>
      </p:sp>
      <p:sp>
        <p:nvSpPr>
          <p:cNvPr id="5" name="Freeform 4"/>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white"/>
              </a:solidFill>
              <a:latin typeface="Constantia"/>
              <a:cs typeface="+mn-cs"/>
            </a:endParaRPr>
          </a:p>
        </p:txBody>
      </p:sp>
      <p:grpSp>
        <p:nvGrpSpPr>
          <p:cNvPr id="6" name="Group 1"/>
          <p:cNvGrpSpPr>
            <a:grpSpLocks/>
          </p:cNvGrpSpPr>
          <p:nvPr/>
        </p:nvGrpSpPr>
        <p:grpSpPr bwMode="auto">
          <a:xfrm>
            <a:off x="-19050" y="203200"/>
            <a:ext cx="9180513" cy="647700"/>
            <a:chOff x="-19045" y="216550"/>
            <a:chExt cx="9180548" cy="649224"/>
          </a:xfrm>
        </p:grpSpPr>
        <p:sp>
          <p:nvSpPr>
            <p:cNvPr id="7" name="Freeform 6"/>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solidFill>
                  <a:prstClr val="white"/>
                </a:solidFill>
                <a:latin typeface="Arial" charset="0"/>
                <a:cs typeface="Arial" charset="0"/>
              </a:endParaRPr>
            </a:p>
          </p:txBody>
        </p:sp>
        <p:sp>
          <p:nvSpPr>
            <p:cNvPr id="8" name="Freeform 7"/>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solidFill>
                  <a:prstClr val="white"/>
                </a:solidFill>
                <a:latin typeface="Arial" charset="0"/>
                <a:cs typeface="Arial" charset="0"/>
              </a:endParaRPr>
            </a:p>
          </p:txBody>
        </p:sp>
      </p:grpSp>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44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9" name="Date Placeholder 3"/>
          <p:cNvSpPr>
            <a:spLocks noGrp="1"/>
          </p:cNvSpPr>
          <p:nvPr>
            <p:ph type="dt" sz="half" idx="10"/>
          </p:nvPr>
        </p:nvSpPr>
        <p:spPr/>
        <p:txBody>
          <a:bodyPr/>
          <a:lstStyle>
            <a:lvl1pPr>
              <a:defRPr>
                <a:solidFill>
                  <a:srgbClr val="DBF5F9">
                    <a:shade val="90000"/>
                  </a:srgbClr>
                </a:solidFill>
              </a:defRPr>
            </a:lvl1pPr>
          </a:lstStyle>
          <a:p>
            <a:pPr>
              <a:defRPr/>
            </a:pPr>
            <a:endParaRPr lang="en-US"/>
          </a:p>
        </p:txBody>
      </p:sp>
      <p:sp>
        <p:nvSpPr>
          <p:cNvPr id="10" name="Footer Placeholder 4"/>
          <p:cNvSpPr>
            <a:spLocks noGrp="1"/>
          </p:cNvSpPr>
          <p:nvPr>
            <p:ph type="ftr" sz="quarter" idx="11"/>
          </p:nvPr>
        </p:nvSpPr>
        <p:spPr>
          <a:xfrm>
            <a:off x="2667000" y="6356350"/>
            <a:ext cx="4191000" cy="365125"/>
          </a:xfrm>
          <a:prstGeom prst="rect">
            <a:avLst/>
          </a:prstGeom>
        </p:spPr>
        <p:txBody>
          <a:bodyPr vert="horz" wrap="square" lIns="0" tIns="0" rIns="0" bIns="0" numCol="1" anchor="b" anchorCtr="0" compatLnSpc="1">
            <a:prstTxWarp prst="textNoShape">
              <a:avLst/>
            </a:prstTxWarp>
          </a:bodyPr>
          <a:lstStyle>
            <a:lvl1pPr eaLnBrk="1" hangingPunct="1">
              <a:defRPr sz="1200">
                <a:solidFill>
                  <a:srgbClr val="D1EAEE"/>
                </a:solidFill>
              </a:defRPr>
            </a:lvl1pPr>
          </a:lstStyle>
          <a:p>
            <a:pPr>
              <a:defRPr/>
            </a:pPr>
            <a:endParaRPr lang="en-US"/>
          </a:p>
        </p:txBody>
      </p:sp>
      <p:sp>
        <p:nvSpPr>
          <p:cNvPr id="11" name="Slide Number Placeholder 5"/>
          <p:cNvSpPr>
            <a:spLocks noGrp="1"/>
          </p:cNvSpPr>
          <p:nvPr>
            <p:ph type="sldNum" sz="quarter" idx="12"/>
          </p:nvPr>
        </p:nvSpPr>
        <p:spPr>
          <a:xfrm>
            <a:off x="7924800" y="6356350"/>
            <a:ext cx="762000" cy="365125"/>
          </a:xfrm>
          <a:prstGeom prst="rect">
            <a:avLst/>
          </a:prstGeom>
        </p:spPr>
        <p:txBody>
          <a:bodyPr vert="horz" wrap="square" lIns="0" tIns="0" rIns="0" bIns="0" numCol="1" anchor="b" anchorCtr="0" compatLnSpc="1">
            <a:prstTxWarp prst="textNoShape">
              <a:avLst/>
            </a:prstTxWarp>
          </a:bodyPr>
          <a:lstStyle>
            <a:lvl1pPr algn="r" eaLnBrk="1" hangingPunct="1">
              <a:defRPr sz="1200">
                <a:solidFill>
                  <a:srgbClr val="D1EAEE"/>
                </a:solidFill>
              </a:defRPr>
            </a:lvl1pPr>
          </a:lstStyle>
          <a:p>
            <a:pPr>
              <a:defRPr/>
            </a:pPr>
            <a:fld id="{477E903B-171A-46A7-A050-491D2610700D}" type="slidenum">
              <a:rPr lang="en-US"/>
              <a:pPr>
                <a:defRPr/>
              </a:pPr>
              <a:t>‹#›</a:t>
            </a:fld>
            <a:endParaRPr lang="en-US"/>
          </a:p>
        </p:txBody>
      </p:sp>
    </p:spTree>
    <p:extLst>
      <p:ext uri="{BB962C8B-B14F-4D97-AF65-F5344CB8AC3E}">
        <p14:creationId xmlns:p14="http://schemas.microsoft.com/office/powerpoint/2010/main" xmlns="" val="278762451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2800568030"/>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3196748770"/>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dirty="0" smtClean="0"/>
              <a:t>Click to edit Master title style</a:t>
            </a:r>
            <a:endParaRPr lang="en-US" dirty="0"/>
          </a:p>
        </p:txBody>
      </p:sp>
      <p:sp>
        <p:nvSpPr>
          <p:cNvPr id="3"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3631806211"/>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924922127"/>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2722460279"/>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nip and Round Single Corner Rectangle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6" name="Right Triangle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7" name="Freeform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black"/>
              </a:solidFill>
              <a:latin typeface="Constantia"/>
              <a:cs typeface="+mn-cs"/>
            </a:endParaRPr>
          </a:p>
        </p:txBody>
      </p:sp>
      <p:sp>
        <p:nvSpPr>
          <p:cNvPr id="8" name="Freeform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black"/>
              </a:solidFill>
              <a:latin typeface="Constantia"/>
              <a:cs typeface="+mn-cs"/>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smtClean="0"/>
              <a:t>Click to edit Master title style</a:t>
            </a:r>
            <a:endParaRPr lang="en-US"/>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smtClean="0"/>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smtClean="0"/>
              <a:t>Click icon to add picture</a:t>
            </a:r>
            <a:endParaRPr lang="en-US" noProof="0" dirty="0"/>
          </a:p>
        </p:txBody>
      </p:sp>
      <p:sp>
        <p:nvSpPr>
          <p:cNvPr id="9" name="Date Placeholder 4"/>
          <p:cNvSpPr>
            <a:spLocks noGrp="1"/>
          </p:cNvSpPr>
          <p:nvPr>
            <p:ph type="dt" sz="half" idx="10"/>
          </p:nvPr>
        </p:nvSpPr>
        <p:spPr/>
        <p:txBody>
          <a:bodyPr/>
          <a:lstStyle>
            <a:lvl1pPr>
              <a:defRPr/>
            </a:lvl1pPr>
          </a:lstStyle>
          <a:p>
            <a:pPr>
              <a:defRPr/>
            </a:pPr>
            <a:endParaRPr lang="en-US"/>
          </a:p>
        </p:txBody>
      </p:sp>
      <p:sp>
        <p:nvSpPr>
          <p:cNvPr id="10" name="Footer Placeholder 5"/>
          <p:cNvSpPr>
            <a:spLocks noGrp="1"/>
          </p:cNvSpPr>
          <p:nvPr>
            <p:ph type="ftr" sz="quarter" idx="11"/>
          </p:nvPr>
        </p:nvSpPr>
        <p:spPr>
          <a:xfrm>
            <a:off x="2667000" y="6324600"/>
            <a:ext cx="4267200" cy="365125"/>
          </a:xfrm>
          <a:prstGeom prst="rect">
            <a:avLst/>
          </a:prstGeom>
        </p:spPr>
        <p:txBody>
          <a:bodyPr vert="horz" wrap="square" lIns="0" tIns="0" rIns="0" bIns="0" numCol="1" anchor="b" anchorCtr="0" compatLnSpc="1">
            <a:prstTxWarp prst="textNoShape">
              <a:avLst/>
            </a:prstTxWarp>
          </a:bodyPr>
          <a:lstStyle>
            <a:lvl1pPr eaLnBrk="1" hangingPunct="1">
              <a:defRPr sz="1200">
                <a:solidFill>
                  <a:srgbClr val="045C75"/>
                </a:solidFill>
              </a:defRPr>
            </a:lvl1pPr>
          </a:lstStyle>
          <a:p>
            <a:pPr>
              <a:defRPr/>
            </a:pPr>
            <a:endParaRPr lang="en-US"/>
          </a:p>
        </p:txBody>
      </p:sp>
      <p:sp>
        <p:nvSpPr>
          <p:cNvPr id="11" name="Slide Number Placeholder 6"/>
          <p:cNvSpPr>
            <a:spLocks noGrp="1"/>
          </p:cNvSpPr>
          <p:nvPr>
            <p:ph type="sldNum" sz="quarter" idx="12"/>
          </p:nvPr>
        </p:nvSpPr>
        <p:spPr>
          <a:xfrm>
            <a:off x="8077200" y="6356350"/>
            <a:ext cx="609600" cy="365125"/>
          </a:xfrm>
          <a:prstGeom prst="rect">
            <a:avLst/>
          </a:prstGeom>
        </p:spPr>
        <p:txBody>
          <a:bodyPr vert="horz" wrap="square" lIns="0" tIns="0" rIns="0" bIns="0" numCol="1" anchor="b" anchorCtr="0" compatLnSpc="1">
            <a:prstTxWarp prst="textNoShape">
              <a:avLst/>
            </a:prstTxWarp>
          </a:bodyPr>
          <a:lstStyle>
            <a:lvl1pPr algn="r" eaLnBrk="1" hangingPunct="1">
              <a:defRPr sz="1200">
                <a:solidFill>
                  <a:srgbClr val="045C75"/>
                </a:solidFill>
              </a:defRPr>
            </a:lvl1pPr>
          </a:lstStyle>
          <a:p>
            <a:pPr>
              <a:defRPr/>
            </a:pPr>
            <a:fld id="{193E36AF-2CDD-4A51-94C9-C066AB49AF82}" type="slidenum">
              <a:rPr lang="en-US"/>
              <a:pPr>
                <a:defRPr/>
              </a:pPr>
              <a:t>‹#›</a:t>
            </a:fld>
            <a:endParaRPr lang="en-US"/>
          </a:p>
        </p:txBody>
      </p:sp>
    </p:spTree>
    <p:extLst>
      <p:ext uri="{BB962C8B-B14F-4D97-AF65-F5344CB8AC3E}">
        <p14:creationId xmlns:p14="http://schemas.microsoft.com/office/powerpoint/2010/main" xmlns="" val="1500596215"/>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2376600893"/>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1375308043"/>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704850"/>
            <a:ext cx="8229600" cy="56197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1835340084"/>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49350" y="354013"/>
            <a:ext cx="7607300" cy="5603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81000" y="1143000"/>
            <a:ext cx="4114800"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143000"/>
            <a:ext cx="4114800"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436193494"/>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149350" y="354013"/>
            <a:ext cx="7607300" cy="5603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81000" y="1143000"/>
            <a:ext cx="4114800"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143000"/>
            <a:ext cx="4114800" cy="2324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619500"/>
            <a:ext cx="4114800" cy="2324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2291974695"/>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theme" Target="../theme/theme2.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9" name="Title Placeholder 8"/>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en-US" smtClean="0"/>
              <a:t>Click to edit Master title style</a:t>
            </a:r>
          </a:p>
        </p:txBody>
      </p:sp>
      <p:sp>
        <p:nvSpPr>
          <p:cNvPr id="30" name="Text Placeholder 29"/>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latin typeface="Arial" charset="0"/>
                <a:cs typeface="Arial" charset="0"/>
              </a:defRPr>
            </a:lvl1pPr>
          </a:lstStyle>
          <a:p>
            <a:pPr>
              <a:defRPr/>
            </a:pPr>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wrap="square" lIns="0" tIns="0" rIns="0" bIns="0" numCol="1" anchor="b" anchorCtr="0" compatLnSpc="1">
            <a:prstTxWarp prst="textNoShape">
              <a:avLst/>
            </a:prstTxWarp>
          </a:bodyPr>
          <a:lstStyle>
            <a:lvl1pPr algn="r">
              <a:defRPr sz="1200">
                <a:solidFill>
                  <a:srgbClr val="045C75"/>
                </a:solidFill>
              </a:defRPr>
            </a:lvl1pPr>
          </a:lstStyle>
          <a:p>
            <a:fld id="{68981045-B1F2-4F2B-98CE-BCB7A3D71F4D}" type="slidenum">
              <a:rPr lang="en-US"/>
              <a:pPr/>
              <a:t>‹#›</a:t>
            </a:fld>
            <a:endParaRPr lang="en-US"/>
          </a:p>
        </p:txBody>
      </p:sp>
      <p:grpSp>
        <p:nvGrpSpPr>
          <p:cNvPr id="2057"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latin typeface="Arial" charset="0"/>
                <a:cs typeface="Arial" charset="0"/>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latin typeface="Arial" charset="0"/>
                <a:cs typeface="Arial" charset="0"/>
              </a:endParaRPr>
            </a:p>
          </p:txBody>
        </p:sp>
      </p:grpSp>
    </p:spTree>
  </p:cSld>
  <p:clrMap bg1="lt1" tx1="dk1" bg2="lt2" tx2="dk2" accent1="accent1" accent2="accent2" accent3="accent3" accent4="accent4" accent5="accent5" accent6="accent6" hlink="hlink" folHlink="folHlink"/>
  <p:sldLayoutIdLst>
    <p:sldLayoutId id="2147483699" r:id="rId1"/>
    <p:sldLayoutId id="2147483690" r:id="rId2"/>
    <p:sldLayoutId id="2147483700" r:id="rId3"/>
    <p:sldLayoutId id="2147483691" r:id="rId4"/>
    <p:sldLayoutId id="2147483692" r:id="rId5"/>
    <p:sldLayoutId id="2147483693" r:id="rId6"/>
    <p:sldLayoutId id="2147483694" r:id="rId7"/>
    <p:sldLayoutId id="2147483695" r:id="rId8"/>
    <p:sldLayoutId id="2147483701" r:id="rId9"/>
    <p:sldLayoutId id="2147483696" r:id="rId10"/>
    <p:sldLayoutId id="2147483697" r:id="rId11"/>
    <p:sldLayoutId id="2147483698" r:id="rId12"/>
  </p:sldLayoutIdLst>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hf hdr="0" ftr="0" dt="0"/>
  <p:txStyles>
    <p:titleStyle>
      <a:lvl1pPr algn="l" rtl="0" eaLnBrk="0" fontAlgn="base" hangingPunct="0">
        <a:spcBef>
          <a:spcPct val="0"/>
        </a:spcBef>
        <a:spcAft>
          <a:spcPct val="0"/>
        </a:spcAft>
        <a:defRPr sz="4400" kern="12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Calibri" pitchFamily="34" charset="0"/>
        </a:defRPr>
      </a:lvl2pPr>
      <a:lvl3pPr algn="l" rtl="0" eaLnBrk="0" fontAlgn="base" hangingPunct="0">
        <a:spcBef>
          <a:spcPct val="0"/>
        </a:spcBef>
        <a:spcAft>
          <a:spcPct val="0"/>
        </a:spcAft>
        <a:defRPr sz="4400">
          <a:solidFill>
            <a:schemeClr val="tx2"/>
          </a:solidFill>
          <a:latin typeface="Calibri" pitchFamily="34" charset="0"/>
        </a:defRPr>
      </a:lvl3pPr>
      <a:lvl4pPr algn="l" rtl="0" eaLnBrk="0" fontAlgn="base" hangingPunct="0">
        <a:spcBef>
          <a:spcPct val="0"/>
        </a:spcBef>
        <a:spcAft>
          <a:spcPct val="0"/>
        </a:spcAft>
        <a:defRPr sz="4400">
          <a:solidFill>
            <a:schemeClr val="tx2"/>
          </a:solidFill>
          <a:latin typeface="Calibri" pitchFamily="34" charset="0"/>
        </a:defRPr>
      </a:lvl4pPr>
      <a:lvl5pPr algn="l" rtl="0" eaLnBrk="0" fontAlgn="base" hangingPunct="0">
        <a:spcBef>
          <a:spcPct val="0"/>
        </a:spcBef>
        <a:spcAft>
          <a:spcPct val="0"/>
        </a:spcAft>
        <a:defRPr sz="4400">
          <a:solidFill>
            <a:schemeClr val="tx2"/>
          </a:solidFill>
          <a:latin typeface="Calibri" pitchFamily="34" charset="0"/>
        </a:defRPr>
      </a:lvl5pPr>
      <a:lvl6pPr marL="457200" algn="l" rtl="0" fontAlgn="base">
        <a:spcBef>
          <a:spcPct val="0"/>
        </a:spcBef>
        <a:spcAft>
          <a:spcPct val="0"/>
        </a:spcAft>
        <a:defRPr sz="4400">
          <a:solidFill>
            <a:schemeClr val="tx2"/>
          </a:solidFill>
          <a:latin typeface="Calibri" pitchFamily="34" charset="0"/>
        </a:defRPr>
      </a:lvl6pPr>
      <a:lvl7pPr marL="914400" algn="l" rtl="0" fontAlgn="base">
        <a:spcBef>
          <a:spcPct val="0"/>
        </a:spcBef>
        <a:spcAft>
          <a:spcPct val="0"/>
        </a:spcAft>
        <a:defRPr sz="4400">
          <a:solidFill>
            <a:schemeClr val="tx2"/>
          </a:solidFill>
          <a:latin typeface="Calibri" pitchFamily="34" charset="0"/>
        </a:defRPr>
      </a:lvl7pPr>
      <a:lvl8pPr marL="1371600" algn="l" rtl="0" fontAlgn="base">
        <a:spcBef>
          <a:spcPct val="0"/>
        </a:spcBef>
        <a:spcAft>
          <a:spcPct val="0"/>
        </a:spcAft>
        <a:defRPr sz="4400">
          <a:solidFill>
            <a:schemeClr val="tx2"/>
          </a:solidFill>
          <a:latin typeface="Calibri" pitchFamily="34" charset="0"/>
        </a:defRPr>
      </a:lvl8pPr>
      <a:lvl9pPr marL="1828800" algn="l" rtl="0" fontAlgn="base">
        <a:spcBef>
          <a:spcPct val="0"/>
        </a:spcBef>
        <a:spcAft>
          <a:spcPct val="0"/>
        </a:spcAft>
        <a:defRPr sz="44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anose="05020102010507070707"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anose="05020102010507070707"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anose="05020102010507070707"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anose="05020102010507070707"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anose="05020102010507070707"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black"/>
              </a:solidFill>
              <a:latin typeface="Constantia"/>
              <a:cs typeface="+mn-cs"/>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black"/>
              </a:solidFill>
              <a:latin typeface="Constantia"/>
              <a:cs typeface="+mn-cs"/>
            </a:endParaRPr>
          </a:p>
        </p:txBody>
      </p:sp>
      <p:sp>
        <p:nvSpPr>
          <p:cNvPr id="2052" name="Title Placeholder 8"/>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en-US" smtClean="0"/>
              <a:t>Click to edit Master title style</a:t>
            </a:r>
          </a:p>
        </p:txBody>
      </p:sp>
      <p:sp>
        <p:nvSpPr>
          <p:cNvPr id="2053" name="Text Placeholder 29"/>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rgbClr val="04617B">
                    <a:shade val="90000"/>
                  </a:srgbClr>
                </a:solidFill>
                <a:latin typeface="Arial" charset="0"/>
                <a:cs typeface="Arial" charset="0"/>
              </a:defRPr>
            </a:lvl1pPr>
          </a:lstStyle>
          <a:p>
            <a:pPr>
              <a:defRPr/>
            </a:pPr>
            <a:endParaRPr lang="en-US"/>
          </a:p>
        </p:txBody>
      </p:sp>
      <p:grpSp>
        <p:nvGrpSpPr>
          <p:cNvPr id="2055"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solidFill>
                  <a:prstClr val="black"/>
                </a:solidFill>
                <a:latin typeface="Arial" charset="0"/>
                <a:cs typeface="Arial" charset="0"/>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solidFill>
                  <a:prstClr val="black"/>
                </a:solidFill>
                <a:latin typeface="Arial" charset="0"/>
                <a:cs typeface="Arial" charset="0"/>
              </a:endParaRPr>
            </a:p>
          </p:txBody>
        </p:sp>
      </p:grpSp>
    </p:spTree>
    <p:extLst>
      <p:ext uri="{BB962C8B-B14F-4D97-AF65-F5344CB8AC3E}">
        <p14:creationId xmlns:p14="http://schemas.microsoft.com/office/powerpoint/2010/main" xmlns="" val="3172035823"/>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 id="2147483715" r:id="rId13"/>
    <p:sldLayoutId id="2147483716" r:id="rId14"/>
  </p:sldLayoutIdLst>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hf hdr="0" ftr="0" dt="0"/>
  <p:txStyles>
    <p:titleStyle>
      <a:lvl1pPr algn="l" rtl="0" eaLnBrk="0" fontAlgn="base" hangingPunct="0">
        <a:spcBef>
          <a:spcPct val="0"/>
        </a:spcBef>
        <a:spcAft>
          <a:spcPct val="0"/>
        </a:spcAft>
        <a:defRPr sz="4400" kern="12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Calibri" pitchFamily="34" charset="0"/>
        </a:defRPr>
      </a:lvl2pPr>
      <a:lvl3pPr algn="l" rtl="0" eaLnBrk="0" fontAlgn="base" hangingPunct="0">
        <a:spcBef>
          <a:spcPct val="0"/>
        </a:spcBef>
        <a:spcAft>
          <a:spcPct val="0"/>
        </a:spcAft>
        <a:defRPr sz="4400">
          <a:solidFill>
            <a:schemeClr val="tx2"/>
          </a:solidFill>
          <a:latin typeface="Calibri" pitchFamily="34" charset="0"/>
        </a:defRPr>
      </a:lvl3pPr>
      <a:lvl4pPr algn="l" rtl="0" eaLnBrk="0" fontAlgn="base" hangingPunct="0">
        <a:spcBef>
          <a:spcPct val="0"/>
        </a:spcBef>
        <a:spcAft>
          <a:spcPct val="0"/>
        </a:spcAft>
        <a:defRPr sz="4400">
          <a:solidFill>
            <a:schemeClr val="tx2"/>
          </a:solidFill>
          <a:latin typeface="Calibri" pitchFamily="34" charset="0"/>
        </a:defRPr>
      </a:lvl4pPr>
      <a:lvl5pPr algn="l" rtl="0" eaLnBrk="0" fontAlgn="base" hangingPunct="0">
        <a:spcBef>
          <a:spcPct val="0"/>
        </a:spcBef>
        <a:spcAft>
          <a:spcPct val="0"/>
        </a:spcAft>
        <a:defRPr sz="4400">
          <a:solidFill>
            <a:schemeClr val="tx2"/>
          </a:solidFill>
          <a:latin typeface="Calibri" pitchFamily="34" charset="0"/>
        </a:defRPr>
      </a:lvl5pPr>
      <a:lvl6pPr marL="457200" algn="l" rtl="0" fontAlgn="base">
        <a:spcBef>
          <a:spcPct val="0"/>
        </a:spcBef>
        <a:spcAft>
          <a:spcPct val="0"/>
        </a:spcAft>
        <a:defRPr sz="4400">
          <a:solidFill>
            <a:schemeClr val="tx2"/>
          </a:solidFill>
          <a:latin typeface="Calibri" pitchFamily="34" charset="0"/>
        </a:defRPr>
      </a:lvl6pPr>
      <a:lvl7pPr marL="914400" algn="l" rtl="0" fontAlgn="base">
        <a:spcBef>
          <a:spcPct val="0"/>
        </a:spcBef>
        <a:spcAft>
          <a:spcPct val="0"/>
        </a:spcAft>
        <a:defRPr sz="4400">
          <a:solidFill>
            <a:schemeClr val="tx2"/>
          </a:solidFill>
          <a:latin typeface="Calibri" pitchFamily="34" charset="0"/>
        </a:defRPr>
      </a:lvl7pPr>
      <a:lvl8pPr marL="1371600" algn="l" rtl="0" fontAlgn="base">
        <a:spcBef>
          <a:spcPct val="0"/>
        </a:spcBef>
        <a:spcAft>
          <a:spcPct val="0"/>
        </a:spcAft>
        <a:defRPr sz="4400">
          <a:solidFill>
            <a:schemeClr val="tx2"/>
          </a:solidFill>
          <a:latin typeface="Calibri" pitchFamily="34" charset="0"/>
        </a:defRPr>
      </a:lvl8pPr>
      <a:lvl9pPr marL="1828800" algn="l" rtl="0" fontAlgn="base">
        <a:spcBef>
          <a:spcPct val="0"/>
        </a:spcBef>
        <a:spcAft>
          <a:spcPct val="0"/>
        </a:spcAft>
        <a:defRPr sz="44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anose="05020102010507070707"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anose="05020102010507070707"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anose="05020102010507070707"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anose="05020102010507070707"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anose="05020102010507070707"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oleObject" Target="../embeddings/oleObject1.bin"/></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3.jpe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image" Target="../media/image4.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vmlDrawing" Target="../drawings/vmlDrawing12.vml"/><Relationship Id="rId4" Type="http://schemas.openxmlformats.org/officeDocument/2006/relationships/image" Target="../media/image5.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vmlDrawing" Target="../drawings/vmlDrawing13.vml"/><Relationship Id="rId4" Type="http://schemas.openxmlformats.org/officeDocument/2006/relationships/image" Target="../media/image6.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vmlDrawing" Target="../drawings/vmlDrawing14.vml"/><Relationship Id="rId4" Type="http://schemas.openxmlformats.org/officeDocument/2006/relationships/image" Target="../media/image7.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vmlDrawing" Target="../drawings/vmlDrawing19.v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vmlDrawing" Target="../drawings/vmlDrawing20.v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vmlDrawing" Target="../drawings/vmlDrawing21.v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vmlDrawing" Target="../drawings/vmlDrawing22.v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vmlDrawing" Target="../drawings/vmlDrawing23.vml"/><Relationship Id="rId4" Type="http://schemas.openxmlformats.org/officeDocument/2006/relationships/image" Target="../media/image8.jpe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vmlDrawing" Target="../drawings/vmlDrawing24.vml"/><Relationship Id="rId4" Type="http://schemas.openxmlformats.org/officeDocument/2006/relationships/image" Target="../media/image9.jpe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vmlDrawing" Target="../drawings/vmlDrawing25.v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vmlDrawing" Target="../drawings/vmlDrawing26.vml"/><Relationship Id="rId4" Type="http://schemas.openxmlformats.org/officeDocument/2006/relationships/image" Target="../media/image10.jpe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vmlDrawing" Target="../drawings/vmlDrawing27.v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vmlDrawing" Target="../drawings/vmlDrawing28.vml"/><Relationship Id="rId4" Type="http://schemas.openxmlformats.org/officeDocument/2006/relationships/image" Target="../media/image11.jpe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vmlDrawing" Target="../drawings/vmlDrawing29.vml"/><Relationship Id="rId4" Type="http://schemas.openxmlformats.org/officeDocument/2006/relationships/image" Target="../media/image12.jpe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vmlDrawing" Target="../drawings/vmlDrawing30.v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vmlDrawing" Target="../drawings/vmlDrawing31.v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vmlDrawing" Target="../drawings/vmlDrawing32.v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vmlDrawing" Target="../drawings/vmlDrawing33.v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xml"/><Relationship Id="rId1" Type="http://schemas.openxmlformats.org/officeDocument/2006/relationships/vmlDrawing" Target="../drawings/vmlDrawing34.vml"/><Relationship Id="rId4" Type="http://schemas.openxmlformats.org/officeDocument/2006/relationships/image" Target="../media/image13.wmf"/></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xml"/><Relationship Id="rId1" Type="http://schemas.openxmlformats.org/officeDocument/2006/relationships/vmlDrawing" Target="../drawings/vmlDrawing35.vml"/><Relationship Id="rId4" Type="http://schemas.openxmlformats.org/officeDocument/2006/relationships/oleObject" Target="../embeddings/Microsoft_Office_Excel_97-2003_Worksheet1.xls"/></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6.xml"/><Relationship Id="rId1" Type="http://schemas.openxmlformats.org/officeDocument/2006/relationships/vmlDrawing" Target="../drawings/vmlDrawing36.vml"/><Relationship Id="rId5" Type="http://schemas.openxmlformats.org/officeDocument/2006/relationships/oleObject" Target="../embeddings/Microsoft_Office_Excel_97-2003_Worksheet3.xls"/><Relationship Id="rId4" Type="http://schemas.openxmlformats.org/officeDocument/2006/relationships/oleObject" Target="../embeddings/Microsoft_Office_Excel_97-2003_Worksheet2.xls"/></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6.xml"/><Relationship Id="rId1" Type="http://schemas.openxmlformats.org/officeDocument/2006/relationships/vmlDrawing" Target="../drawings/vmlDrawing37.v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6.xml"/><Relationship Id="rId1" Type="http://schemas.openxmlformats.org/officeDocument/2006/relationships/vmlDrawing" Target="../drawings/vmlDrawing38.v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2.xml"/><Relationship Id="rId1" Type="http://schemas.openxmlformats.org/officeDocument/2006/relationships/vmlDrawing" Target="../drawings/vmlDrawing39.v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6.xml"/><Relationship Id="rId1" Type="http://schemas.openxmlformats.org/officeDocument/2006/relationships/vmlDrawing" Target="../drawings/vmlDrawing40.v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6.xml"/><Relationship Id="rId1" Type="http://schemas.openxmlformats.org/officeDocument/2006/relationships/vmlDrawing" Target="../drawings/vmlDrawing41.vml"/><Relationship Id="rId5" Type="http://schemas.openxmlformats.org/officeDocument/2006/relationships/oleObject" Target="../embeddings/Microsoft_Office_Excel_97-2003_Worksheet5.xls"/><Relationship Id="rId4" Type="http://schemas.openxmlformats.org/officeDocument/2006/relationships/oleObject" Target="../embeddings/Microsoft_Office_Excel_97-2003_Worksheet4.xls"/></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6.xml"/><Relationship Id="rId1" Type="http://schemas.openxmlformats.org/officeDocument/2006/relationships/vmlDrawing" Target="../drawings/vmlDrawing42.vml"/><Relationship Id="rId4" Type="http://schemas.openxmlformats.org/officeDocument/2006/relationships/oleObject" Target="../embeddings/Microsoft_Office_Excel_97-2003_Worksheet6.xls"/></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6.xml"/><Relationship Id="rId1" Type="http://schemas.openxmlformats.org/officeDocument/2006/relationships/vmlDrawing" Target="../drawings/vmlDrawing43.vml"/><Relationship Id="rId5" Type="http://schemas.openxmlformats.org/officeDocument/2006/relationships/oleObject" Target="../embeddings/Microsoft_Office_Excel_97-2003_Worksheet8.xls"/><Relationship Id="rId4" Type="http://schemas.openxmlformats.org/officeDocument/2006/relationships/oleObject" Target="../embeddings/Microsoft_Office_Excel_97-2003_Worksheet7.xls"/></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6.xml"/><Relationship Id="rId1" Type="http://schemas.openxmlformats.org/officeDocument/2006/relationships/vmlDrawing" Target="../drawings/vmlDrawing44.v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2.xml"/><Relationship Id="rId1" Type="http://schemas.openxmlformats.org/officeDocument/2006/relationships/vmlDrawing" Target="../drawings/vmlDrawing45.vml"/></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2.xml"/><Relationship Id="rId1" Type="http://schemas.openxmlformats.org/officeDocument/2006/relationships/vmlDrawing" Target="../drawings/vmlDrawing46.v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2.xml"/><Relationship Id="rId1" Type="http://schemas.openxmlformats.org/officeDocument/2006/relationships/vmlDrawing" Target="../drawings/vmlDrawing47.vml"/></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6.xml"/><Relationship Id="rId1" Type="http://schemas.openxmlformats.org/officeDocument/2006/relationships/vmlDrawing" Target="../drawings/vmlDrawing48.vml"/><Relationship Id="rId4" Type="http://schemas.openxmlformats.org/officeDocument/2006/relationships/oleObject" Target="../embeddings/Microsoft_Office_Excel_97-2003_Worksheet9.xls"/></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6.xml"/><Relationship Id="rId1" Type="http://schemas.openxmlformats.org/officeDocument/2006/relationships/vmlDrawing" Target="../drawings/vmlDrawing49.vml"/><Relationship Id="rId4" Type="http://schemas.openxmlformats.org/officeDocument/2006/relationships/oleObject" Target="../embeddings/Microsoft_Office_Excel_97-2003_Worksheet10.xls"/></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6.xml"/><Relationship Id="rId1" Type="http://schemas.openxmlformats.org/officeDocument/2006/relationships/vmlDrawing" Target="../drawings/vmlDrawing50.vml"/><Relationship Id="rId4" Type="http://schemas.openxmlformats.org/officeDocument/2006/relationships/oleObject" Target="../embeddings/Microsoft_Office_Excel_97-2003_Worksheet11.xls"/></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6.xml"/><Relationship Id="rId1" Type="http://schemas.openxmlformats.org/officeDocument/2006/relationships/vmlDrawing" Target="../drawings/vmlDrawing51.vml"/><Relationship Id="rId4" Type="http://schemas.openxmlformats.org/officeDocument/2006/relationships/oleObject" Target="../embeddings/Microsoft_Office_Excel_97-2003_Worksheet12.xls"/></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304800" y="2250800"/>
            <a:ext cx="6096000" cy="768350"/>
          </a:xfrm>
          <a:ln>
            <a:miter lim="800000"/>
            <a:headEnd/>
            <a:tailEnd/>
          </a:ln>
          <a:extLst/>
        </p:spPr>
        <p:txBody>
          <a:bodyPr>
            <a:normAutofit fontScale="90000"/>
          </a:bodyPr>
          <a:lstStyle/>
          <a:p>
            <a:pPr algn="l" eaLnBrk="1" fontAlgn="auto" hangingPunct="1">
              <a:spcAft>
                <a:spcPts val="0"/>
              </a:spcAft>
              <a:defRPr/>
            </a:pPr>
            <a:r>
              <a:rPr lang="en-US" dirty="0" smtClean="0"/>
              <a:t>Chapter 11</a:t>
            </a:r>
            <a:endParaRPr lang="en-US" dirty="0"/>
          </a:p>
        </p:txBody>
      </p:sp>
      <p:sp>
        <p:nvSpPr>
          <p:cNvPr id="33795" name="Rectangle 3"/>
          <p:cNvSpPr>
            <a:spLocks noGrp="1" noChangeArrowheads="1"/>
          </p:cNvSpPr>
          <p:nvPr>
            <p:ph type="subTitle" idx="1"/>
          </p:nvPr>
        </p:nvSpPr>
        <p:spPr>
          <a:xfrm>
            <a:off x="1676400" y="4221162"/>
            <a:ext cx="6172200" cy="655638"/>
          </a:xfrm>
          <a:extLs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nchor="b"/>
          <a:lstStyle/>
          <a:p>
            <a:pPr marL="109538" marR="0" algn="ctr">
              <a:lnSpc>
                <a:spcPct val="90000"/>
              </a:lnSpc>
              <a:spcBef>
                <a:spcPct val="0"/>
              </a:spcBef>
            </a:pPr>
            <a:r>
              <a:rPr lang="en-US" sz="3900" b="1" i="1" dirty="0" smtClean="0">
                <a:solidFill>
                  <a:schemeClr val="bg2"/>
                </a:solidFill>
                <a:latin typeface="Calibri" panose="020F0502020204030204" pitchFamily="34" charset="0"/>
              </a:rPr>
              <a:t>Decision Making and Relevant Information</a:t>
            </a:r>
          </a:p>
        </p:txBody>
      </p:sp>
      <p:sp>
        <p:nvSpPr>
          <p:cNvPr id="2" name="Rectangle 1"/>
          <p:cNvSpPr/>
          <p:nvPr/>
        </p:nvSpPr>
        <p:spPr>
          <a:xfrm>
            <a:off x="990600" y="623888"/>
            <a:ext cx="7162800" cy="685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en-US" sz="3600" b="1" dirty="0">
                <a:solidFill>
                  <a:prstClr val="white"/>
                </a:solidFill>
              </a:rPr>
              <a:t>Lecture </a:t>
            </a:r>
            <a:r>
              <a:rPr lang="en-US" sz="3600" b="1" dirty="0" smtClean="0">
                <a:solidFill>
                  <a:prstClr val="white"/>
                </a:solidFill>
              </a:rPr>
              <a:t>20</a:t>
            </a:r>
            <a:endParaRPr lang="en-US" sz="3600" b="1" dirty="0">
              <a:solidFill>
                <a:prstClr val="white"/>
              </a:solidFill>
            </a:endParaRPr>
          </a:p>
        </p:txBody>
      </p:sp>
      <p:sp>
        <p:nvSpPr>
          <p:cNvPr id="33797" name="Slide Number Placeholder 2"/>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E7935FF-3A6A-4EF0-8920-D4154A65C4E8}" type="slidenum">
              <a:rPr lang="en-US" smtClean="0">
                <a:solidFill>
                  <a:srgbClr val="D1EAEE"/>
                </a:solidFill>
              </a:rPr>
              <a:pPr/>
              <a:t>1</a:t>
            </a:fld>
            <a:endParaRPr lang="en-US" smtClean="0">
              <a:solidFill>
                <a:srgbClr val="D1EAEE"/>
              </a:solidFill>
            </a:endParaRPr>
          </a:p>
        </p:txBody>
      </p:sp>
      <p:sp>
        <p:nvSpPr>
          <p:cNvPr id="33798" name="Rectangle 3"/>
          <p:cNvSpPr txBox="1">
            <a:spLocks noChangeArrowheads="1"/>
          </p:cNvSpPr>
          <p:nvPr/>
        </p:nvSpPr>
        <p:spPr bwMode="auto">
          <a:xfrm>
            <a:off x="838200" y="5105400"/>
            <a:ext cx="6172200" cy="1219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nchor="b"/>
          <a:lstStyle>
            <a:lvl1pPr marL="109538">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639763" indent="-246063">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indent="-246063">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187450" indent="-20955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1462088" indent="-20955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19192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3764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28336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2908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0" hangingPunct="0">
              <a:lnSpc>
                <a:spcPct val="90000"/>
              </a:lnSpc>
              <a:spcBef>
                <a:spcPct val="0"/>
              </a:spcBef>
              <a:buFont typeface="Wingdings 2" panose="05020102010507070707" pitchFamily="18" charset="2"/>
              <a:buNone/>
            </a:pPr>
            <a:r>
              <a:rPr lang="en-US" sz="2000" b="1" i="1" u="sng" dirty="0">
                <a:solidFill>
                  <a:srgbClr val="04617B"/>
                </a:solidFill>
                <a:latin typeface="Calibri" panose="020F0502020204030204" pitchFamily="34" charset="0"/>
              </a:rPr>
              <a:t>Readings</a:t>
            </a:r>
          </a:p>
          <a:p>
            <a:pPr eaLnBrk="0" hangingPunct="0">
              <a:lnSpc>
                <a:spcPct val="90000"/>
              </a:lnSpc>
              <a:spcBef>
                <a:spcPct val="0"/>
              </a:spcBef>
              <a:buFont typeface="Wingdings 2" panose="05020102010507070707" pitchFamily="18" charset="2"/>
              <a:buNone/>
            </a:pPr>
            <a:r>
              <a:rPr lang="en-US" sz="1400" b="1" i="1" dirty="0">
                <a:solidFill>
                  <a:srgbClr val="04617B"/>
                </a:solidFill>
                <a:latin typeface="Calibri" panose="020F0502020204030204" pitchFamily="34" charset="0"/>
              </a:rPr>
              <a:t>Chapter </a:t>
            </a:r>
            <a:r>
              <a:rPr lang="en-US" sz="1400" b="1" i="1" dirty="0" smtClean="0">
                <a:solidFill>
                  <a:srgbClr val="04617B"/>
                </a:solidFill>
                <a:latin typeface="Calibri" panose="020F0502020204030204" pitchFamily="34" charset="0"/>
              </a:rPr>
              <a:t>11,Cost </a:t>
            </a:r>
            <a:r>
              <a:rPr lang="en-US" sz="1400" b="1" i="1" dirty="0">
                <a:solidFill>
                  <a:srgbClr val="04617B"/>
                </a:solidFill>
                <a:latin typeface="Calibri" panose="020F0502020204030204" pitchFamily="34" charset="0"/>
              </a:rPr>
              <a:t>Accounting, Managerial Emphasis, 14</a:t>
            </a:r>
            <a:r>
              <a:rPr lang="en-US" sz="1400" b="1" i="1" baseline="30000" dirty="0">
                <a:solidFill>
                  <a:srgbClr val="04617B"/>
                </a:solidFill>
                <a:latin typeface="Calibri" panose="020F0502020204030204" pitchFamily="34" charset="0"/>
              </a:rPr>
              <a:t>th</a:t>
            </a:r>
            <a:r>
              <a:rPr lang="en-US" sz="1400" b="1" i="1" dirty="0">
                <a:solidFill>
                  <a:srgbClr val="04617B"/>
                </a:solidFill>
                <a:latin typeface="Calibri" panose="020F0502020204030204" pitchFamily="34" charset="0"/>
              </a:rPr>
              <a:t> edition by </a:t>
            </a:r>
            <a:r>
              <a:rPr lang="en-US" sz="1400" b="1" i="1" dirty="0" err="1">
                <a:solidFill>
                  <a:srgbClr val="04617B"/>
                </a:solidFill>
                <a:latin typeface="Calibri" panose="020F0502020204030204" pitchFamily="34" charset="0"/>
              </a:rPr>
              <a:t>Horengren</a:t>
            </a:r>
            <a:endParaRPr lang="en-US" sz="1400" b="1" i="1" dirty="0">
              <a:solidFill>
                <a:srgbClr val="04617B"/>
              </a:solidFill>
              <a:latin typeface="Calibri" panose="020F0502020204030204" pitchFamily="34" charset="0"/>
            </a:endParaRPr>
          </a:p>
          <a:p>
            <a:pPr eaLnBrk="0" hangingPunct="0">
              <a:lnSpc>
                <a:spcPct val="90000"/>
              </a:lnSpc>
              <a:spcBef>
                <a:spcPct val="0"/>
              </a:spcBef>
              <a:buFont typeface="Wingdings 2" panose="05020102010507070707" pitchFamily="18" charset="2"/>
              <a:buNone/>
            </a:pPr>
            <a:r>
              <a:rPr lang="en-US" sz="1400" b="1" i="1" dirty="0">
                <a:solidFill>
                  <a:srgbClr val="04617B"/>
                </a:solidFill>
                <a:latin typeface="Calibri" panose="020F0502020204030204" pitchFamily="34" charset="0"/>
              </a:rPr>
              <a:t>Chapter </a:t>
            </a:r>
            <a:r>
              <a:rPr lang="en-US" sz="1400" b="1" i="1" dirty="0" smtClean="0">
                <a:solidFill>
                  <a:srgbClr val="04617B"/>
                </a:solidFill>
                <a:latin typeface="Calibri" panose="020F0502020204030204" pitchFamily="34" charset="0"/>
              </a:rPr>
              <a:t>13, </a:t>
            </a:r>
            <a:r>
              <a:rPr lang="en-US" sz="1400" b="1" i="1" dirty="0">
                <a:solidFill>
                  <a:srgbClr val="04617B"/>
                </a:solidFill>
                <a:latin typeface="Calibri" panose="020F0502020204030204" pitchFamily="34" charset="0"/>
              </a:rPr>
              <a:t>Managerial Accounting 12</a:t>
            </a:r>
            <a:r>
              <a:rPr lang="en-US" sz="1400" b="1" i="1" baseline="30000" dirty="0">
                <a:solidFill>
                  <a:srgbClr val="04617B"/>
                </a:solidFill>
                <a:latin typeface="Calibri" panose="020F0502020204030204" pitchFamily="34" charset="0"/>
              </a:rPr>
              <a:t>th</a:t>
            </a:r>
            <a:r>
              <a:rPr lang="en-US" sz="1400" b="1" i="1" dirty="0">
                <a:solidFill>
                  <a:srgbClr val="04617B"/>
                </a:solidFill>
                <a:latin typeface="Calibri" panose="020F0502020204030204" pitchFamily="34" charset="0"/>
              </a:rPr>
              <a:t> edition by Garrison, Noreen, </a:t>
            </a:r>
            <a:r>
              <a:rPr lang="en-US" sz="1400" b="1" i="1" dirty="0" smtClean="0">
                <a:solidFill>
                  <a:srgbClr val="04617B"/>
                </a:solidFill>
                <a:latin typeface="Calibri" panose="020F0502020204030204" pitchFamily="34" charset="0"/>
              </a:rPr>
              <a:t>Brewer</a:t>
            </a:r>
          </a:p>
          <a:p>
            <a:pPr eaLnBrk="0" hangingPunct="0">
              <a:lnSpc>
                <a:spcPct val="90000"/>
              </a:lnSpc>
              <a:spcBef>
                <a:spcPct val="0"/>
              </a:spcBef>
              <a:buFont typeface="Wingdings 2" panose="05020102010507070707" pitchFamily="18" charset="2"/>
              <a:buNone/>
            </a:pPr>
            <a:endParaRPr lang="en-US" sz="1400" b="1" i="1" dirty="0">
              <a:solidFill>
                <a:srgbClr val="04617B"/>
              </a:solidFill>
              <a:latin typeface="Calibri" panose="020F0502020204030204" pitchFamily="34" charset="0"/>
            </a:endParaRPr>
          </a:p>
          <a:p>
            <a:pPr eaLnBrk="0" hangingPunct="0">
              <a:lnSpc>
                <a:spcPct val="90000"/>
              </a:lnSpc>
              <a:spcBef>
                <a:spcPct val="0"/>
              </a:spcBef>
              <a:buFont typeface="Wingdings 2" panose="05020102010507070707" pitchFamily="18" charset="2"/>
              <a:buNone/>
            </a:pPr>
            <a:endParaRPr lang="en-US" sz="1400" b="1" i="1" dirty="0">
              <a:solidFill>
                <a:srgbClr val="04617B"/>
              </a:solidFill>
              <a:latin typeface="Calibri" panose="020F0502020204030204" pitchFamily="34" charset="0"/>
            </a:endParaRPr>
          </a:p>
        </p:txBody>
      </p:sp>
    </p:spTree>
    <p:extLst>
      <p:ext uri="{BB962C8B-B14F-4D97-AF65-F5344CB8AC3E}">
        <p14:creationId xmlns:p14="http://schemas.microsoft.com/office/powerpoint/2010/main" xmlns="" val="2170378958"/>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b="1" i="1" dirty="0"/>
              <a:t>Learning Objectives</a:t>
            </a:r>
          </a:p>
        </p:txBody>
      </p:sp>
      <p:sp>
        <p:nvSpPr>
          <p:cNvPr id="3" name="Content Placeholder 2"/>
          <p:cNvSpPr>
            <a:spLocks noGrp="1"/>
          </p:cNvSpPr>
          <p:nvPr>
            <p:ph idx="1"/>
          </p:nvPr>
        </p:nvSpPr>
        <p:spPr>
          <a:xfrm>
            <a:off x="457200" y="1371600"/>
            <a:ext cx="8229600" cy="4389437"/>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n-US" sz="2400" dirty="0"/>
              <a:t>Identify relevant and irrelevant costs and benefits in a decision.</a:t>
            </a:r>
          </a:p>
          <a:p>
            <a:pPr eaLnBrk="1" hangingPunct="1"/>
            <a:r>
              <a:rPr lang="en-US" sz="2400" dirty="0"/>
              <a:t>Prepare an analysis showing whether a product line or other business segment should be dropped or retained.</a:t>
            </a:r>
          </a:p>
          <a:p>
            <a:pPr eaLnBrk="1" hangingPunct="1"/>
            <a:r>
              <a:rPr lang="en-US" sz="2400" dirty="0"/>
              <a:t>Prepare a make or buy analysis.</a:t>
            </a:r>
          </a:p>
          <a:p>
            <a:pPr eaLnBrk="1" hangingPunct="1"/>
            <a:r>
              <a:rPr lang="en-US" sz="2400" dirty="0"/>
              <a:t>Prepare an analysis showing whether a special order should be accepted.</a:t>
            </a:r>
          </a:p>
          <a:p>
            <a:pPr eaLnBrk="1" hangingPunct="1"/>
            <a:r>
              <a:rPr lang="en-US" sz="2400" dirty="0"/>
              <a:t>Determine the most profitable use of a constrained resource and the value of obtaining more of the constrained resource.</a:t>
            </a:r>
          </a:p>
          <a:p>
            <a:pPr eaLnBrk="1" hangingPunct="1"/>
            <a:r>
              <a:rPr lang="en-US" sz="2400" dirty="0"/>
              <a:t>Prepare an analysis showing whether joint products should be sold at the split-off point or processed further.</a:t>
            </a:r>
          </a:p>
          <a:p>
            <a:pPr eaLnBrk="1" hangingPunct="1"/>
            <a:endParaRPr lang="en-US" sz="2400" dirty="0"/>
          </a:p>
          <a:p>
            <a:pPr eaLnBrk="1" hangingPunct="1"/>
            <a:endParaRPr lang="en-US" sz="2400" dirty="0"/>
          </a:p>
          <a:p>
            <a:pPr eaLnBrk="1" hangingPunct="1"/>
            <a:endParaRPr lang="en-US" sz="2400" dirty="0"/>
          </a:p>
        </p:txBody>
      </p:sp>
      <p:sp>
        <p:nvSpPr>
          <p:cNvPr id="4" name="Slide Number Placeholder 3"/>
          <p:cNvSpPr>
            <a:spLocks noGrp="1"/>
          </p:cNvSpPr>
          <p:nvPr>
            <p:ph type="sldNum" sz="quarter" idx="11"/>
          </p:nvPr>
        </p:nvSpPr>
        <p:spPr/>
        <p:txBody>
          <a:bodyPr/>
          <a:lstStyle/>
          <a:p>
            <a:fld id="{0D9FEA09-1127-43E7-AF6D-315D278920A9}" type="slidenum">
              <a:rPr lang="en-US" smtClean="0"/>
              <a:pPr/>
              <a:t>2</a:t>
            </a:fld>
            <a:endParaRPr lang="en-US"/>
          </a:p>
        </p:txBody>
      </p:sp>
    </p:spTree>
    <p:extLst>
      <p:ext uri="{BB962C8B-B14F-4D97-AF65-F5344CB8AC3E}">
        <p14:creationId xmlns:p14="http://schemas.microsoft.com/office/powerpoint/2010/main" xmlns="" val="285820749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b="1" i="1"/>
              <a:t>Decision Models</a:t>
            </a:r>
          </a:p>
        </p:txBody>
      </p:sp>
      <p:sp>
        <p:nvSpPr>
          <p:cNvPr id="7171" name="Rectangle 3"/>
          <p:cNvSpPr>
            <a:spLocks noGrp="1" noChangeArrowheads="1"/>
          </p:cNvSpPr>
          <p:nvPr>
            <p:ph idx="1"/>
          </p:nvPr>
        </p:nvSpPr>
        <p:spPr>
          <a:xfrm>
            <a:off x="457200" y="1905000"/>
            <a:ext cx="8229600" cy="4389438"/>
          </a:xfrm>
        </p:spPr>
        <p:txBody>
          <a:bodyPr/>
          <a:lstStyle/>
          <a:p>
            <a:pPr eaLnBrk="1" hangingPunct="1"/>
            <a:r>
              <a:rPr lang="en-US" dirty="0" smtClean="0"/>
              <a:t>A decision model is a formal method of making a choice, often involving both quantitative and qualitative analyses</a:t>
            </a:r>
          </a:p>
          <a:p>
            <a:pPr eaLnBrk="1" hangingPunct="1"/>
            <a:r>
              <a:rPr lang="en-US" dirty="0" smtClean="0"/>
              <a:t>Managers often use some variation of the Five-Step Decision-Making Process</a:t>
            </a:r>
          </a:p>
        </p:txBody>
      </p:sp>
      <p:sp>
        <p:nvSpPr>
          <p:cNvPr id="2" name="Slide Number Placeholder 1"/>
          <p:cNvSpPr>
            <a:spLocks noGrp="1"/>
          </p:cNvSpPr>
          <p:nvPr>
            <p:ph type="sldNum" sz="quarter" idx="11"/>
          </p:nvPr>
        </p:nvSpPr>
        <p:spPr/>
        <p:txBody>
          <a:bodyPr/>
          <a:lstStyle/>
          <a:p>
            <a:fld id="{0D9FEA09-1127-43E7-AF6D-315D278920A9}" type="slidenum">
              <a:rPr lang="en-US" smtClean="0"/>
              <a:pPr/>
              <a:t>3</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7" name="Rectangle 4"/>
          <p:cNvSpPr>
            <a:spLocks noGrp="1" noChangeArrowheads="1"/>
          </p:cNvSpPr>
          <p:nvPr>
            <p:ph type="title"/>
          </p:nvPr>
        </p:nvSpPr>
        <p:spPr>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b="1" i="1"/>
              <a:t>Five-Step Decision-Making Process</a:t>
            </a:r>
          </a:p>
        </p:txBody>
      </p:sp>
      <p:graphicFrame>
        <p:nvGraphicFramePr>
          <p:cNvPr id="7174" name="Object 6"/>
          <p:cNvGraphicFramePr>
            <a:graphicFrameLocks noGrp="1" noChangeAspect="1"/>
          </p:cNvGraphicFramePr>
          <p:nvPr>
            <p:ph idx="1"/>
          </p:nvPr>
        </p:nvGraphicFramePr>
        <p:xfrm>
          <a:off x="457200" y="2476500"/>
          <a:ext cx="8229600" cy="3306763"/>
        </p:xfrm>
        <a:graphic>
          <a:graphicData uri="http://schemas.openxmlformats.org/presentationml/2006/ole">
            <p:oleObj spid="_x0000_s1038" name="Visio" r:id="rId4" imgW="9455885" imgH="3798301" progId="">
              <p:embed/>
            </p:oleObj>
          </a:graphicData>
        </a:graphic>
      </p:graphicFrame>
      <p:sp>
        <p:nvSpPr>
          <p:cNvPr id="2" name="Slide Number Placeholder 1"/>
          <p:cNvSpPr>
            <a:spLocks noGrp="1"/>
          </p:cNvSpPr>
          <p:nvPr>
            <p:ph type="sldNum" sz="quarter" idx="11"/>
          </p:nvPr>
        </p:nvSpPr>
        <p:spPr/>
        <p:txBody>
          <a:bodyPr/>
          <a:lstStyle/>
          <a:p>
            <a:fld id="{0D9FEA09-1127-43E7-AF6D-315D278920A9}" type="slidenum">
              <a:rPr lang="en-US" smtClean="0"/>
              <a:pPr/>
              <a:t>4</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b="1" i="1"/>
              <a:t>Relevance</a:t>
            </a:r>
          </a:p>
        </p:txBody>
      </p:sp>
      <p:sp>
        <p:nvSpPr>
          <p:cNvPr id="8195" name="Rectangle 3"/>
          <p:cNvSpPr>
            <a:spLocks noGrp="1" noChangeArrowheads="1"/>
          </p:cNvSpPr>
          <p:nvPr>
            <p:ph idx="1"/>
          </p:nvPr>
        </p:nvSpPr>
        <p:spPr/>
        <p:txBody>
          <a:bodyPr/>
          <a:lstStyle/>
          <a:p>
            <a:pPr eaLnBrk="1" hangingPunct="1"/>
            <a:r>
              <a:rPr lang="en-US" smtClean="0"/>
              <a:t>Relevant Information has two characteristics:</a:t>
            </a:r>
          </a:p>
          <a:p>
            <a:pPr lvl="1" eaLnBrk="1" hangingPunct="1"/>
            <a:r>
              <a:rPr lang="en-US" smtClean="0"/>
              <a:t>It occurs in the future</a:t>
            </a:r>
          </a:p>
          <a:p>
            <a:pPr lvl="1" eaLnBrk="1" hangingPunct="1"/>
            <a:r>
              <a:rPr lang="en-US" smtClean="0"/>
              <a:t>It differs among the alternative courses of action</a:t>
            </a:r>
          </a:p>
          <a:p>
            <a:pPr eaLnBrk="1" hangingPunct="1"/>
            <a:r>
              <a:rPr lang="en-US" smtClean="0"/>
              <a:t>Relevant Costs – expected future costs</a:t>
            </a:r>
          </a:p>
          <a:p>
            <a:pPr eaLnBrk="1" hangingPunct="1"/>
            <a:r>
              <a:rPr lang="en-US" smtClean="0"/>
              <a:t>Relevant Revenues – expected future revenues</a:t>
            </a:r>
          </a:p>
        </p:txBody>
      </p:sp>
      <p:sp>
        <p:nvSpPr>
          <p:cNvPr id="2" name="Slide Number Placeholder 1"/>
          <p:cNvSpPr>
            <a:spLocks noGrp="1"/>
          </p:cNvSpPr>
          <p:nvPr>
            <p:ph type="sldNum" sz="quarter" idx="11"/>
          </p:nvPr>
        </p:nvSpPr>
        <p:spPr/>
        <p:txBody>
          <a:bodyPr/>
          <a:lstStyle/>
          <a:p>
            <a:fld id="{0D9FEA09-1127-43E7-AF6D-315D278920A9}" type="slidenum">
              <a:rPr lang="en-US" smtClean="0"/>
              <a:pPr/>
              <a:t>5</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218" name="Title 1"/>
          <p:cNvSpPr>
            <a:spLocks noGrp="1"/>
          </p:cNvSpPr>
          <p:nvPr>
            <p:ph type="title"/>
          </p:nvPr>
        </p:nvSpPr>
        <p:spPr>
          <a:xfrm>
            <a:off x="457200" y="381000"/>
            <a:ext cx="82296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b="1" i="1"/>
              <a:t>Relevant Cost Illustration</a:t>
            </a:r>
          </a:p>
        </p:txBody>
      </p:sp>
      <p:pic>
        <p:nvPicPr>
          <p:cNvPr id="9222" name="Picture 6" descr="horngren13_11_2"/>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609600" y="1838325"/>
            <a:ext cx="7620000" cy="4029075"/>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1"/>
          </p:nvPr>
        </p:nvSpPr>
        <p:spPr/>
        <p:txBody>
          <a:bodyPr/>
          <a:lstStyle/>
          <a:p>
            <a:fld id="{0D9FEA09-1127-43E7-AF6D-315D278920A9}" type="slidenum">
              <a:rPr lang="en-US" smtClean="0"/>
              <a:pPr/>
              <a:t>6</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0500" y="1219200"/>
            <a:ext cx="8763000" cy="4389437"/>
          </a:xfrm>
        </p:spPr>
        <p:txBody>
          <a:bodyPr/>
          <a:lstStyle/>
          <a:p>
            <a:r>
              <a:rPr lang="en-US" sz="2400" dirty="0"/>
              <a:t>Past (historical) costs may be helpful as a basis for making </a:t>
            </a:r>
            <a:r>
              <a:rPr lang="en-US" sz="2400" i="1" dirty="0"/>
              <a:t>predictions. </a:t>
            </a:r>
            <a:r>
              <a:rPr lang="en-US" sz="2400" dirty="0"/>
              <a:t>However, past </a:t>
            </a:r>
            <a:r>
              <a:rPr lang="en-US" sz="2400" dirty="0" smtClean="0"/>
              <a:t>costs themselves </a:t>
            </a:r>
            <a:r>
              <a:rPr lang="en-US" sz="2400" dirty="0"/>
              <a:t>are always irrelevant when making </a:t>
            </a:r>
            <a:r>
              <a:rPr lang="en-US" sz="2400" i="1" dirty="0"/>
              <a:t>decisions.</a:t>
            </a:r>
            <a:endParaRPr lang="en-US" sz="2400" dirty="0"/>
          </a:p>
          <a:p>
            <a:r>
              <a:rPr lang="en-US" sz="2400" dirty="0" smtClean="0"/>
              <a:t>Different </a:t>
            </a:r>
            <a:r>
              <a:rPr lang="en-US" sz="2400" dirty="0"/>
              <a:t>alternatives can be compared by examining differences in expected total future revenues and expected total future costs.</a:t>
            </a:r>
          </a:p>
          <a:p>
            <a:r>
              <a:rPr lang="en-US" sz="2400" dirty="0" smtClean="0"/>
              <a:t>Not </a:t>
            </a:r>
            <a:r>
              <a:rPr lang="en-US" sz="2400" dirty="0"/>
              <a:t>all expected future revenues and expected future costs are relevant. Expected </a:t>
            </a:r>
            <a:r>
              <a:rPr lang="en-US" sz="2400" dirty="0" smtClean="0"/>
              <a:t>future revenues </a:t>
            </a:r>
            <a:r>
              <a:rPr lang="en-US" sz="2400" dirty="0"/>
              <a:t>and expected future costs that do not differ among alternatives are irrelevant and, hence, can be eliminated from the analysis. The key question is always, What difference will an action make?</a:t>
            </a:r>
          </a:p>
          <a:p>
            <a:r>
              <a:rPr lang="en-US" sz="2400" dirty="0"/>
              <a:t>Appropriate weight must be given to qualitative factors and quantitative nonfinancial factors.</a:t>
            </a:r>
          </a:p>
          <a:p>
            <a:endParaRPr lang="en-US" sz="2400" dirty="0"/>
          </a:p>
        </p:txBody>
      </p:sp>
      <p:sp>
        <p:nvSpPr>
          <p:cNvPr id="4" name="Slide Number Placeholder 3"/>
          <p:cNvSpPr>
            <a:spLocks noGrp="1"/>
          </p:cNvSpPr>
          <p:nvPr>
            <p:ph type="sldNum" sz="quarter" idx="11"/>
          </p:nvPr>
        </p:nvSpPr>
        <p:spPr/>
        <p:txBody>
          <a:bodyPr/>
          <a:lstStyle/>
          <a:p>
            <a:fld id="{0D9FEA09-1127-43E7-AF6D-315D278920A9}" type="slidenum">
              <a:rPr lang="en-US" smtClean="0"/>
              <a:pPr/>
              <a:t>7</a:t>
            </a:fld>
            <a:endParaRPr lang="en-US"/>
          </a:p>
        </p:txBody>
      </p:sp>
      <p:sp>
        <p:nvSpPr>
          <p:cNvPr id="5" name="Title 1"/>
          <p:cNvSpPr>
            <a:spLocks noGrp="1"/>
          </p:cNvSpPr>
          <p:nvPr>
            <p:ph type="title"/>
          </p:nvPr>
        </p:nvSpPr>
        <p:spPr>
          <a:xfrm>
            <a:off x="457200" y="304800"/>
            <a:ext cx="8229600" cy="70485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b="1" i="1" dirty="0"/>
              <a:t>Features of Relevant Information</a:t>
            </a:r>
          </a:p>
        </p:txBody>
      </p:sp>
    </p:spTree>
    <p:extLst>
      <p:ext uri="{BB962C8B-B14F-4D97-AF65-F5344CB8AC3E}">
        <p14:creationId xmlns:p14="http://schemas.microsoft.com/office/powerpoint/2010/main" xmlns="" val="377779290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b="1" i="1"/>
              <a:t>Irrelevance</a:t>
            </a:r>
          </a:p>
        </p:txBody>
      </p:sp>
      <p:sp>
        <p:nvSpPr>
          <p:cNvPr id="11267" name="Rectangle 3"/>
          <p:cNvSpPr>
            <a:spLocks noGrp="1" noChangeArrowheads="1"/>
          </p:cNvSpPr>
          <p:nvPr>
            <p:ph idx="1"/>
          </p:nvPr>
        </p:nvSpPr>
        <p:spPr/>
        <p:txBody>
          <a:bodyPr/>
          <a:lstStyle/>
          <a:p>
            <a:pPr eaLnBrk="1" hangingPunct="1"/>
            <a:r>
              <a:rPr lang="en-US" smtClean="0"/>
              <a:t>Historical costs are past costs that are irrelevant to decision making</a:t>
            </a:r>
          </a:p>
          <a:p>
            <a:pPr lvl="1" eaLnBrk="1" hangingPunct="1"/>
            <a:r>
              <a:rPr lang="en-US" smtClean="0"/>
              <a:t>Also called Sunk Costs</a:t>
            </a:r>
          </a:p>
        </p:txBody>
      </p:sp>
      <p:sp>
        <p:nvSpPr>
          <p:cNvPr id="2" name="Slide Number Placeholder 1"/>
          <p:cNvSpPr>
            <a:spLocks noGrp="1"/>
          </p:cNvSpPr>
          <p:nvPr>
            <p:ph type="sldNum" sz="quarter" idx="11"/>
          </p:nvPr>
        </p:nvSpPr>
        <p:spPr/>
        <p:txBody>
          <a:bodyPr/>
          <a:lstStyle/>
          <a:p>
            <a:fld id="{0D9FEA09-1127-43E7-AF6D-315D278920A9}" type="slidenum">
              <a:rPr lang="en-US" smtClean="0"/>
              <a:pPr/>
              <a:t>8</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290" name="Title 1"/>
          <p:cNvSpPr>
            <a:spLocks noGrp="1"/>
          </p:cNvSpPr>
          <p:nvPr>
            <p:ph type="title"/>
          </p:nvPr>
        </p:nvSpPr>
        <p:spPr>
          <a:xfrm>
            <a:off x="457200" y="990600"/>
            <a:ext cx="82296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b="1" i="1"/>
              <a:t>A Starting Point: Absorption-Based Budgeted Income Statement</a:t>
            </a:r>
          </a:p>
        </p:txBody>
      </p:sp>
      <p:pic>
        <p:nvPicPr>
          <p:cNvPr id="12294" name="Picture 6" descr="horngren13_11_4"/>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57200" y="2209800"/>
            <a:ext cx="7753350" cy="41910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1"/>
          </p:nvPr>
        </p:nvSpPr>
        <p:spPr/>
        <p:txBody>
          <a:bodyPr/>
          <a:lstStyle/>
          <a:p>
            <a:fld id="{0D9FEA09-1127-43E7-AF6D-315D278920A9}" type="slidenum">
              <a:rPr lang="en-US" smtClean="0"/>
              <a:pPr/>
              <a:t>9</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b="1" i="1"/>
              <a:t>Types of Information</a:t>
            </a:r>
          </a:p>
        </p:txBody>
      </p:sp>
      <p:sp>
        <p:nvSpPr>
          <p:cNvPr id="13315" name="Rectangle 3"/>
          <p:cNvSpPr>
            <a:spLocks noGrp="1" noChangeArrowheads="1"/>
          </p:cNvSpPr>
          <p:nvPr>
            <p:ph idx="1"/>
          </p:nvPr>
        </p:nvSpPr>
        <p:spPr/>
        <p:txBody>
          <a:bodyPr/>
          <a:lstStyle/>
          <a:p>
            <a:pPr eaLnBrk="1" hangingPunct="1"/>
            <a:r>
              <a:rPr lang="en-US" smtClean="0"/>
              <a:t>Quantitative factors are outcomes that can be measured in numerical terms</a:t>
            </a:r>
          </a:p>
          <a:p>
            <a:pPr eaLnBrk="1" hangingPunct="1"/>
            <a:r>
              <a:rPr lang="en-US" smtClean="0"/>
              <a:t>Qualitative factors are outcomes that are difficult to measure accurately in numerical terms, such as satisfaction</a:t>
            </a:r>
          </a:p>
          <a:p>
            <a:pPr lvl="1" eaLnBrk="1" hangingPunct="1"/>
            <a:r>
              <a:rPr lang="en-US" smtClean="0"/>
              <a:t>Are just as important as quantitative factors even though they are difficult to measure</a:t>
            </a:r>
          </a:p>
        </p:txBody>
      </p:sp>
      <p:sp>
        <p:nvSpPr>
          <p:cNvPr id="2" name="Slide Number Placeholder 1"/>
          <p:cNvSpPr>
            <a:spLocks noGrp="1"/>
          </p:cNvSpPr>
          <p:nvPr>
            <p:ph type="sldNum" sz="quarter" idx="11"/>
          </p:nvPr>
        </p:nvSpPr>
        <p:spPr/>
        <p:txBody>
          <a:bodyPr/>
          <a:lstStyle/>
          <a:p>
            <a:fld id="{0D9FEA09-1127-43E7-AF6D-315D278920A9}" type="slidenum">
              <a:rPr lang="en-US" smtClean="0"/>
              <a:pPr/>
              <a:t>10</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b="1" i="1"/>
              <a:t>Terminology</a:t>
            </a:r>
          </a:p>
        </p:txBody>
      </p:sp>
      <p:sp>
        <p:nvSpPr>
          <p:cNvPr id="14339" name="Rectangle 3"/>
          <p:cNvSpPr>
            <a:spLocks noGrp="1" noChangeArrowheads="1"/>
          </p:cNvSpPr>
          <p:nvPr>
            <p:ph idx="1"/>
          </p:nvPr>
        </p:nvSpPr>
        <p:spPr/>
        <p:txBody>
          <a:bodyPr/>
          <a:lstStyle/>
          <a:p>
            <a:pPr eaLnBrk="1" hangingPunct="1">
              <a:lnSpc>
                <a:spcPct val="90000"/>
              </a:lnSpc>
            </a:pPr>
            <a:r>
              <a:rPr lang="en-US" smtClean="0"/>
              <a:t>Incremental Cost – the additional total cost incurred for an activity</a:t>
            </a:r>
          </a:p>
          <a:p>
            <a:pPr eaLnBrk="1" hangingPunct="1">
              <a:lnSpc>
                <a:spcPct val="90000"/>
              </a:lnSpc>
            </a:pPr>
            <a:r>
              <a:rPr lang="en-US" smtClean="0"/>
              <a:t>Differential Cost – the difference in total cost between two alternatives</a:t>
            </a:r>
          </a:p>
          <a:p>
            <a:pPr eaLnBrk="1" hangingPunct="1">
              <a:lnSpc>
                <a:spcPct val="90000"/>
              </a:lnSpc>
            </a:pPr>
            <a:r>
              <a:rPr lang="en-US" smtClean="0"/>
              <a:t>Incremental Revenue – the additional total revenue from an activity</a:t>
            </a:r>
          </a:p>
          <a:p>
            <a:pPr eaLnBrk="1" hangingPunct="1">
              <a:lnSpc>
                <a:spcPct val="90000"/>
              </a:lnSpc>
            </a:pPr>
            <a:r>
              <a:rPr lang="en-US" smtClean="0"/>
              <a:t>Differential Revenue – the difference in total revenue between two alternatives</a:t>
            </a:r>
          </a:p>
        </p:txBody>
      </p:sp>
      <p:sp>
        <p:nvSpPr>
          <p:cNvPr id="2" name="Slide Number Placeholder 1"/>
          <p:cNvSpPr>
            <a:spLocks noGrp="1"/>
          </p:cNvSpPr>
          <p:nvPr>
            <p:ph type="sldNum" sz="quarter" idx="11"/>
          </p:nvPr>
        </p:nvSpPr>
        <p:spPr/>
        <p:txBody>
          <a:bodyPr/>
          <a:lstStyle/>
          <a:p>
            <a:fld id="{0D9FEA09-1127-43E7-AF6D-315D278920A9}" type="slidenum">
              <a:rPr lang="en-US" smtClean="0"/>
              <a:pPr/>
              <a:t>11</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b="1" i="1"/>
              <a:t>Types of Decisions</a:t>
            </a:r>
          </a:p>
        </p:txBody>
      </p:sp>
      <p:sp>
        <p:nvSpPr>
          <p:cNvPr id="15363" name="Rectangle 3"/>
          <p:cNvSpPr>
            <a:spLocks noGrp="1" noChangeArrowheads="1"/>
          </p:cNvSpPr>
          <p:nvPr>
            <p:ph idx="1"/>
          </p:nvPr>
        </p:nvSpPr>
        <p:spPr/>
        <p:txBody>
          <a:bodyPr/>
          <a:lstStyle/>
          <a:p>
            <a:pPr eaLnBrk="1" hangingPunct="1"/>
            <a:r>
              <a:rPr lang="en-US" smtClean="0"/>
              <a:t>One-Time-Only Special Orders</a:t>
            </a:r>
          </a:p>
          <a:p>
            <a:pPr eaLnBrk="1" hangingPunct="1"/>
            <a:r>
              <a:rPr lang="en-US" smtClean="0"/>
              <a:t>Insourcing vs. Outsourcing</a:t>
            </a:r>
          </a:p>
          <a:p>
            <a:pPr eaLnBrk="1" hangingPunct="1"/>
            <a:r>
              <a:rPr lang="en-US" smtClean="0"/>
              <a:t>Make or Buy</a:t>
            </a:r>
          </a:p>
          <a:p>
            <a:pPr eaLnBrk="1" hangingPunct="1"/>
            <a:r>
              <a:rPr lang="en-US" smtClean="0"/>
              <a:t>Product-Mix </a:t>
            </a:r>
          </a:p>
          <a:p>
            <a:pPr eaLnBrk="1" hangingPunct="1"/>
            <a:r>
              <a:rPr lang="en-US" smtClean="0"/>
              <a:t>Customer Profitability</a:t>
            </a:r>
          </a:p>
          <a:p>
            <a:pPr eaLnBrk="1" hangingPunct="1"/>
            <a:r>
              <a:rPr lang="en-US" smtClean="0"/>
              <a:t>Branch / Segment: Adding or Discontinuing</a:t>
            </a:r>
          </a:p>
          <a:p>
            <a:pPr eaLnBrk="1" hangingPunct="1"/>
            <a:r>
              <a:rPr lang="en-US" smtClean="0"/>
              <a:t>Equipment Replacement</a:t>
            </a:r>
          </a:p>
        </p:txBody>
      </p:sp>
      <p:sp>
        <p:nvSpPr>
          <p:cNvPr id="2" name="Slide Number Placeholder 1"/>
          <p:cNvSpPr>
            <a:spLocks noGrp="1"/>
          </p:cNvSpPr>
          <p:nvPr>
            <p:ph type="sldNum" sz="quarter" idx="11"/>
          </p:nvPr>
        </p:nvSpPr>
        <p:spPr/>
        <p:txBody>
          <a:bodyPr/>
          <a:lstStyle/>
          <a:p>
            <a:fld id="{0D9FEA09-1127-43E7-AF6D-315D278920A9}" type="slidenum">
              <a:rPr lang="en-US" smtClean="0"/>
              <a:pPr/>
              <a:t>12</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b="1" i="1"/>
              <a:t>One-Time-Only Special Orders</a:t>
            </a:r>
          </a:p>
        </p:txBody>
      </p:sp>
      <p:sp>
        <p:nvSpPr>
          <p:cNvPr id="16387" name="Rectangle 3"/>
          <p:cNvSpPr>
            <a:spLocks noGrp="1" noChangeArrowheads="1"/>
          </p:cNvSpPr>
          <p:nvPr>
            <p:ph idx="1"/>
          </p:nvPr>
        </p:nvSpPr>
        <p:spPr/>
        <p:txBody>
          <a:bodyPr/>
          <a:lstStyle/>
          <a:p>
            <a:pPr eaLnBrk="1" hangingPunct="1"/>
            <a:r>
              <a:rPr lang="en-US" smtClean="0"/>
              <a:t>Accepting or rejecting special orders when there is idle production capacity and the special orders has no long-run implications</a:t>
            </a:r>
          </a:p>
          <a:p>
            <a:pPr eaLnBrk="1" hangingPunct="1"/>
            <a:r>
              <a:rPr lang="en-US" smtClean="0"/>
              <a:t>Decision Rule: does the special order generate additional operating income?</a:t>
            </a:r>
          </a:p>
          <a:p>
            <a:pPr lvl="1" eaLnBrk="1" hangingPunct="1"/>
            <a:r>
              <a:rPr lang="en-US" smtClean="0"/>
              <a:t>Yes – accept</a:t>
            </a:r>
          </a:p>
          <a:p>
            <a:pPr lvl="1" eaLnBrk="1" hangingPunct="1"/>
            <a:r>
              <a:rPr lang="en-US" smtClean="0"/>
              <a:t>No – reject</a:t>
            </a:r>
          </a:p>
          <a:p>
            <a:pPr eaLnBrk="1" hangingPunct="1"/>
            <a:r>
              <a:rPr lang="en-US" smtClean="0"/>
              <a:t>Compares relevant revenues and relevant costs to determine profitability</a:t>
            </a:r>
          </a:p>
        </p:txBody>
      </p:sp>
      <p:sp>
        <p:nvSpPr>
          <p:cNvPr id="2" name="Slide Number Placeholder 1"/>
          <p:cNvSpPr>
            <a:spLocks noGrp="1"/>
          </p:cNvSpPr>
          <p:nvPr>
            <p:ph type="sldNum" sz="quarter" idx="11"/>
          </p:nvPr>
        </p:nvSpPr>
        <p:spPr/>
        <p:txBody>
          <a:bodyPr/>
          <a:lstStyle/>
          <a:p>
            <a:fld id="{0D9FEA09-1127-43E7-AF6D-315D278920A9}" type="slidenum">
              <a:rPr lang="en-US" smtClean="0"/>
              <a:pPr/>
              <a:t>13</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410" name="Title 1"/>
          <p:cNvSpPr>
            <a:spLocks noGrp="1"/>
          </p:cNvSpPr>
          <p:nvPr>
            <p:ph type="title"/>
          </p:nvPr>
        </p:nvSpPr>
        <p:spPr>
          <a:xfrm>
            <a:off x="457200" y="457200"/>
            <a:ext cx="8229600" cy="9144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b="1" i="1"/>
              <a:t>Special Order Illustration</a:t>
            </a:r>
          </a:p>
        </p:txBody>
      </p:sp>
      <p:pic>
        <p:nvPicPr>
          <p:cNvPr id="17414" name="Picture 6" descr="horngren13_11_5"/>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33400" y="1465263"/>
            <a:ext cx="7248525" cy="4935537"/>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1"/>
          </p:nvPr>
        </p:nvSpPr>
        <p:spPr/>
        <p:txBody>
          <a:bodyPr/>
          <a:lstStyle/>
          <a:p>
            <a:fld id="{0D9FEA09-1127-43E7-AF6D-315D278920A9}" type="slidenum">
              <a:rPr lang="en-US" smtClean="0"/>
              <a:pPr/>
              <a:t>14</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4" name="Title 1"/>
          <p:cNvSpPr>
            <a:spLocks noGrp="1"/>
          </p:cNvSpPr>
          <p:nvPr>
            <p:ph type="title"/>
          </p:nvPr>
        </p:nvSpPr>
        <p:spPr>
          <a:xfrm>
            <a:off x="457200" y="228600"/>
            <a:ext cx="82296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b="1" i="1"/>
              <a:t>Make-or-Buy Illustration</a:t>
            </a:r>
          </a:p>
        </p:txBody>
      </p:sp>
      <p:pic>
        <p:nvPicPr>
          <p:cNvPr id="18438" name="Picture 6" descr="horngren13_11_6"/>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33400" y="1714500"/>
            <a:ext cx="7620000" cy="40767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1"/>
          </p:nvPr>
        </p:nvSpPr>
        <p:spPr/>
        <p:txBody>
          <a:bodyPr/>
          <a:lstStyle/>
          <a:p>
            <a:fld id="{0D9FEA09-1127-43E7-AF6D-315D278920A9}" type="slidenum">
              <a:rPr lang="en-US" smtClean="0"/>
              <a:pPr/>
              <a:t>15</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458" name="Title 1"/>
          <p:cNvSpPr>
            <a:spLocks noGrp="1"/>
          </p:cNvSpPr>
          <p:nvPr>
            <p:ph type="title"/>
          </p:nvPr>
        </p:nvSpPr>
        <p:spPr>
          <a:xfrm>
            <a:off x="457200" y="704850"/>
            <a:ext cx="8229600" cy="74295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b="1" i="1"/>
              <a:t>Make-or-Buy Illustration, Extended</a:t>
            </a:r>
          </a:p>
        </p:txBody>
      </p:sp>
      <p:pic>
        <p:nvPicPr>
          <p:cNvPr id="19462" name="Picture 6" descr="horngren13_11_7"/>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762000" y="1752600"/>
            <a:ext cx="7172325" cy="4525963"/>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1"/>
          </p:nvPr>
        </p:nvSpPr>
        <p:spPr/>
        <p:txBody>
          <a:bodyPr/>
          <a:lstStyle/>
          <a:p>
            <a:fld id="{0D9FEA09-1127-43E7-AF6D-315D278920A9}" type="slidenum">
              <a:rPr lang="en-US" smtClean="0"/>
              <a:pPr/>
              <a:t>16</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b="1" i="1"/>
              <a:t>Potential Problems with </a:t>
            </a:r>
            <a:br>
              <a:rPr lang="en-US" b="1" i="1"/>
            </a:br>
            <a:r>
              <a:rPr lang="en-US" b="1" i="1"/>
              <a:t>Relevant-Cost Analysis</a:t>
            </a:r>
          </a:p>
        </p:txBody>
      </p:sp>
      <p:sp>
        <p:nvSpPr>
          <p:cNvPr id="20483" name="Rectangle 3"/>
          <p:cNvSpPr>
            <a:spLocks noGrp="1" noChangeArrowheads="1"/>
          </p:cNvSpPr>
          <p:nvPr>
            <p:ph idx="1"/>
          </p:nvPr>
        </p:nvSpPr>
        <p:spPr/>
        <p:txBody>
          <a:bodyPr/>
          <a:lstStyle/>
          <a:p>
            <a:pPr eaLnBrk="1" hangingPunct="1"/>
            <a:r>
              <a:rPr lang="en-US" smtClean="0"/>
              <a:t>Avoid incorrect general assumptions about information, especially:</a:t>
            </a:r>
          </a:p>
          <a:p>
            <a:pPr lvl="1" eaLnBrk="1" hangingPunct="1"/>
            <a:r>
              <a:rPr lang="en-US" smtClean="0"/>
              <a:t>“All variable costs are relevant and all fixed costs are irrelevant”</a:t>
            </a:r>
          </a:p>
          <a:p>
            <a:pPr lvl="1" eaLnBrk="1" hangingPunct="1"/>
            <a:r>
              <a:rPr lang="en-US" smtClean="0"/>
              <a:t>There are notable exceptions for both costs</a:t>
            </a:r>
          </a:p>
        </p:txBody>
      </p:sp>
      <p:sp>
        <p:nvSpPr>
          <p:cNvPr id="2" name="Slide Number Placeholder 1"/>
          <p:cNvSpPr>
            <a:spLocks noGrp="1"/>
          </p:cNvSpPr>
          <p:nvPr>
            <p:ph type="sldNum" sz="quarter" idx="11"/>
          </p:nvPr>
        </p:nvSpPr>
        <p:spPr/>
        <p:txBody>
          <a:bodyPr/>
          <a:lstStyle/>
          <a:p>
            <a:fld id="{0D9FEA09-1127-43E7-AF6D-315D278920A9}" type="slidenum">
              <a:rPr lang="en-US" smtClean="0"/>
              <a:pPr/>
              <a:t>17</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b="1" i="1"/>
              <a:t>Potential Problems with </a:t>
            </a:r>
            <a:br>
              <a:rPr lang="en-US" b="1" i="1"/>
            </a:br>
            <a:r>
              <a:rPr lang="en-US" b="1" i="1"/>
              <a:t>Relevant-Cost Analysis</a:t>
            </a:r>
          </a:p>
        </p:txBody>
      </p:sp>
      <p:sp>
        <p:nvSpPr>
          <p:cNvPr id="21507" name="Rectangle 3"/>
          <p:cNvSpPr>
            <a:spLocks noGrp="1" noChangeArrowheads="1"/>
          </p:cNvSpPr>
          <p:nvPr>
            <p:ph idx="1"/>
          </p:nvPr>
        </p:nvSpPr>
        <p:spPr/>
        <p:txBody>
          <a:bodyPr/>
          <a:lstStyle/>
          <a:p>
            <a:pPr eaLnBrk="1" hangingPunct="1"/>
            <a:r>
              <a:rPr lang="en-US" smtClean="0"/>
              <a:t>Problems with using unit-cost data:</a:t>
            </a:r>
          </a:p>
          <a:p>
            <a:pPr lvl="1" eaLnBrk="1" hangingPunct="1"/>
            <a:r>
              <a:rPr lang="en-US" smtClean="0"/>
              <a:t>Including irrelevant costs in error</a:t>
            </a:r>
          </a:p>
          <a:p>
            <a:pPr lvl="1" eaLnBrk="1" hangingPunct="1"/>
            <a:r>
              <a:rPr lang="en-US" smtClean="0"/>
              <a:t>Using the same unit-cost with different output levels</a:t>
            </a:r>
          </a:p>
          <a:p>
            <a:pPr lvl="2" eaLnBrk="1" hangingPunct="1"/>
            <a:r>
              <a:rPr lang="en-US" smtClean="0"/>
              <a:t>Fixed costs per unit change with different levels of output</a:t>
            </a:r>
          </a:p>
        </p:txBody>
      </p:sp>
      <p:sp>
        <p:nvSpPr>
          <p:cNvPr id="2" name="Slide Number Placeholder 1"/>
          <p:cNvSpPr>
            <a:spLocks noGrp="1"/>
          </p:cNvSpPr>
          <p:nvPr>
            <p:ph type="sldNum" sz="quarter" idx="11"/>
          </p:nvPr>
        </p:nvSpPr>
        <p:spPr/>
        <p:txBody>
          <a:bodyPr/>
          <a:lstStyle/>
          <a:p>
            <a:fld id="{0D9FEA09-1127-43E7-AF6D-315D278920A9}" type="slidenum">
              <a:rPr lang="en-US" smtClean="0"/>
              <a:pPr/>
              <a:t>18</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57200" y="838200"/>
            <a:ext cx="82296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b="1" i="1"/>
              <a:t>Avoiding Potential Problems with </a:t>
            </a:r>
            <a:br>
              <a:rPr lang="en-US" b="1" i="1"/>
            </a:br>
            <a:r>
              <a:rPr lang="en-US" b="1" i="1"/>
              <a:t>Relevant-Cost Analysis</a:t>
            </a:r>
          </a:p>
        </p:txBody>
      </p:sp>
      <p:sp>
        <p:nvSpPr>
          <p:cNvPr id="22531" name="Rectangle 3"/>
          <p:cNvSpPr>
            <a:spLocks noGrp="1" noChangeArrowheads="1"/>
          </p:cNvSpPr>
          <p:nvPr>
            <p:ph idx="1"/>
          </p:nvPr>
        </p:nvSpPr>
        <p:spPr>
          <a:xfrm>
            <a:off x="457200" y="2087563"/>
            <a:ext cx="8229600" cy="4389437"/>
          </a:xfrm>
        </p:spPr>
        <p:txBody>
          <a:bodyPr/>
          <a:lstStyle/>
          <a:p>
            <a:pPr eaLnBrk="1" hangingPunct="1"/>
            <a:r>
              <a:rPr lang="en-US" smtClean="0"/>
              <a:t>Focus on Total Revenues and Total Costs, not their per-unit equivalents</a:t>
            </a:r>
          </a:p>
          <a:p>
            <a:pPr eaLnBrk="1" hangingPunct="1"/>
            <a:r>
              <a:rPr lang="en-US" smtClean="0"/>
              <a:t>Continually evaluate data to ensure that it meets the requirements of relevant information</a:t>
            </a:r>
          </a:p>
        </p:txBody>
      </p:sp>
      <p:sp>
        <p:nvSpPr>
          <p:cNvPr id="2" name="Slide Number Placeholder 1"/>
          <p:cNvSpPr>
            <a:spLocks noGrp="1"/>
          </p:cNvSpPr>
          <p:nvPr>
            <p:ph type="sldNum" sz="quarter" idx="11"/>
          </p:nvPr>
        </p:nvSpPr>
        <p:spPr/>
        <p:txBody>
          <a:bodyPr/>
          <a:lstStyle/>
          <a:p>
            <a:fld id="{0D9FEA09-1127-43E7-AF6D-315D278920A9}" type="slidenum">
              <a:rPr lang="en-US" smtClean="0"/>
              <a:pPr/>
              <a:t>19</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b="1" i="1"/>
              <a:t>Insourcing vs. Outsourcing</a:t>
            </a:r>
          </a:p>
        </p:txBody>
      </p:sp>
      <p:sp>
        <p:nvSpPr>
          <p:cNvPr id="23555" name="Rectangle 3"/>
          <p:cNvSpPr>
            <a:spLocks noGrp="1" noChangeArrowheads="1"/>
          </p:cNvSpPr>
          <p:nvPr>
            <p:ph idx="1"/>
          </p:nvPr>
        </p:nvSpPr>
        <p:spPr/>
        <p:txBody>
          <a:bodyPr/>
          <a:lstStyle/>
          <a:p>
            <a:pPr eaLnBrk="1" hangingPunct="1">
              <a:lnSpc>
                <a:spcPct val="90000"/>
              </a:lnSpc>
            </a:pPr>
            <a:r>
              <a:rPr lang="en-US" smtClean="0"/>
              <a:t>Insourcing – producing goods or services within an organization</a:t>
            </a:r>
          </a:p>
          <a:p>
            <a:pPr eaLnBrk="1" hangingPunct="1">
              <a:lnSpc>
                <a:spcPct val="90000"/>
              </a:lnSpc>
            </a:pPr>
            <a:r>
              <a:rPr lang="en-US" smtClean="0"/>
              <a:t>Outsourcing – purchasing goods or services from outside vendors</a:t>
            </a:r>
          </a:p>
          <a:p>
            <a:pPr eaLnBrk="1" hangingPunct="1">
              <a:lnSpc>
                <a:spcPct val="90000"/>
              </a:lnSpc>
            </a:pPr>
            <a:r>
              <a:rPr lang="en-US" smtClean="0"/>
              <a:t>Also called the “Make or Buy” decision</a:t>
            </a:r>
          </a:p>
          <a:p>
            <a:pPr eaLnBrk="1" hangingPunct="1">
              <a:lnSpc>
                <a:spcPct val="90000"/>
              </a:lnSpc>
            </a:pPr>
            <a:r>
              <a:rPr lang="en-US" smtClean="0"/>
              <a:t>Decision Rule: Select the that option will provide the firm with the lowest cost, and therefore the highest profit.</a:t>
            </a:r>
          </a:p>
        </p:txBody>
      </p:sp>
      <p:sp>
        <p:nvSpPr>
          <p:cNvPr id="2" name="Slide Number Placeholder 1"/>
          <p:cNvSpPr>
            <a:spLocks noGrp="1"/>
          </p:cNvSpPr>
          <p:nvPr>
            <p:ph type="sldNum" sz="quarter" idx="11"/>
          </p:nvPr>
        </p:nvSpPr>
        <p:spPr/>
        <p:txBody>
          <a:bodyPr/>
          <a:lstStyle/>
          <a:p>
            <a:fld id="{0D9FEA09-1127-43E7-AF6D-315D278920A9}" type="slidenum">
              <a:rPr lang="en-US" smtClean="0"/>
              <a:pPr/>
              <a:t>20</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b="1" i="1"/>
              <a:t>Qualitative Factors</a:t>
            </a:r>
          </a:p>
        </p:txBody>
      </p:sp>
      <p:sp>
        <p:nvSpPr>
          <p:cNvPr id="24579" name="Rectangle 3"/>
          <p:cNvSpPr>
            <a:spLocks noGrp="1" noChangeArrowheads="1"/>
          </p:cNvSpPr>
          <p:nvPr>
            <p:ph idx="1"/>
          </p:nvPr>
        </p:nvSpPr>
        <p:spPr/>
        <p:txBody>
          <a:bodyPr/>
          <a:lstStyle/>
          <a:p>
            <a:pPr eaLnBrk="1" hangingPunct="1"/>
            <a:r>
              <a:rPr lang="en-US" smtClean="0"/>
              <a:t>Non-quantitative factors may be extremely important in an evaluation process, yet do not show up directly in calculations:</a:t>
            </a:r>
          </a:p>
          <a:p>
            <a:pPr lvl="1" eaLnBrk="1" hangingPunct="1"/>
            <a:r>
              <a:rPr lang="en-US" smtClean="0"/>
              <a:t>Quality Requirements</a:t>
            </a:r>
          </a:p>
          <a:p>
            <a:pPr lvl="1" eaLnBrk="1" hangingPunct="1"/>
            <a:r>
              <a:rPr lang="en-US" smtClean="0"/>
              <a:t>Reputation of Outsourcer</a:t>
            </a:r>
          </a:p>
          <a:p>
            <a:pPr lvl="1" eaLnBrk="1" hangingPunct="1"/>
            <a:r>
              <a:rPr lang="en-US" smtClean="0"/>
              <a:t>Employee Morale</a:t>
            </a:r>
          </a:p>
          <a:p>
            <a:pPr lvl="1" eaLnBrk="1" hangingPunct="1"/>
            <a:r>
              <a:rPr lang="en-US" smtClean="0"/>
              <a:t>Logistical Considerations – distance from plant, etc</a:t>
            </a:r>
          </a:p>
        </p:txBody>
      </p:sp>
      <p:sp>
        <p:nvSpPr>
          <p:cNvPr id="2" name="Slide Number Placeholder 1"/>
          <p:cNvSpPr>
            <a:spLocks noGrp="1"/>
          </p:cNvSpPr>
          <p:nvPr>
            <p:ph type="sldNum" sz="quarter" idx="11"/>
          </p:nvPr>
        </p:nvSpPr>
        <p:spPr/>
        <p:txBody>
          <a:bodyPr/>
          <a:lstStyle/>
          <a:p>
            <a:fld id="{0D9FEA09-1127-43E7-AF6D-315D278920A9}" type="slidenum">
              <a:rPr lang="en-US" smtClean="0"/>
              <a:pPr/>
              <a:t>21</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b="1" i="1"/>
              <a:t>Opportunity Costs</a:t>
            </a:r>
          </a:p>
        </p:txBody>
      </p:sp>
      <p:sp>
        <p:nvSpPr>
          <p:cNvPr id="25603" name="Rectangle 3"/>
          <p:cNvSpPr>
            <a:spLocks noGrp="1" noChangeArrowheads="1"/>
          </p:cNvSpPr>
          <p:nvPr>
            <p:ph idx="1"/>
          </p:nvPr>
        </p:nvSpPr>
        <p:spPr/>
        <p:txBody>
          <a:bodyPr/>
          <a:lstStyle/>
          <a:p>
            <a:pPr eaLnBrk="1" hangingPunct="1"/>
            <a:r>
              <a:rPr lang="en-US" sz="2700" smtClean="0"/>
              <a:t>Opportunity Cost is the contribution to operating income that is foregone by not using a limited resource in it’s next-best alternative use</a:t>
            </a:r>
          </a:p>
          <a:p>
            <a:pPr lvl="1" eaLnBrk="1" hangingPunct="1"/>
            <a:r>
              <a:rPr lang="en-US" sz="2200" smtClean="0"/>
              <a:t>“How much profit did the firm ‘lose out on’ by not selecting this alternative?”</a:t>
            </a:r>
          </a:p>
          <a:p>
            <a:pPr eaLnBrk="1" hangingPunct="1"/>
            <a:r>
              <a:rPr lang="en-US" sz="2700" smtClean="0"/>
              <a:t>Special type of Opportunity Cost: Holding Cost for Inventory.  Funds tied up in inventory are not available for investment elsewhere</a:t>
            </a:r>
          </a:p>
        </p:txBody>
      </p:sp>
      <p:sp>
        <p:nvSpPr>
          <p:cNvPr id="2" name="Slide Number Placeholder 1"/>
          <p:cNvSpPr>
            <a:spLocks noGrp="1"/>
          </p:cNvSpPr>
          <p:nvPr>
            <p:ph type="sldNum" sz="quarter" idx="11"/>
          </p:nvPr>
        </p:nvSpPr>
        <p:spPr/>
        <p:txBody>
          <a:bodyPr/>
          <a:lstStyle/>
          <a:p>
            <a:fld id="{0D9FEA09-1127-43E7-AF6D-315D278920A9}" type="slidenum">
              <a:rPr lang="en-US" smtClean="0"/>
              <a:pPr/>
              <a:t>22</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b="1" i="1"/>
              <a:t>Product-Mix Decisions</a:t>
            </a:r>
          </a:p>
        </p:txBody>
      </p:sp>
      <p:sp>
        <p:nvSpPr>
          <p:cNvPr id="26627" name="Rectangle 3"/>
          <p:cNvSpPr>
            <a:spLocks noGrp="1" noChangeArrowheads="1"/>
          </p:cNvSpPr>
          <p:nvPr>
            <p:ph idx="1"/>
          </p:nvPr>
        </p:nvSpPr>
        <p:spPr/>
        <p:txBody>
          <a:bodyPr/>
          <a:lstStyle/>
          <a:p>
            <a:pPr eaLnBrk="1" hangingPunct="1"/>
            <a:r>
              <a:rPr lang="en-US" smtClean="0"/>
              <a:t>The decisions made by a company about which products to sell and in what quantities</a:t>
            </a:r>
          </a:p>
          <a:p>
            <a:pPr eaLnBrk="1" hangingPunct="1"/>
            <a:r>
              <a:rPr lang="en-US" smtClean="0"/>
              <a:t>Decision Rule (with a constraint): choose the product that produces the highest contribution margin per unit of the constraining resource</a:t>
            </a:r>
          </a:p>
        </p:txBody>
      </p:sp>
      <p:sp>
        <p:nvSpPr>
          <p:cNvPr id="2" name="Slide Number Placeholder 1"/>
          <p:cNvSpPr>
            <a:spLocks noGrp="1"/>
          </p:cNvSpPr>
          <p:nvPr>
            <p:ph type="sldNum" sz="quarter" idx="11"/>
          </p:nvPr>
        </p:nvSpPr>
        <p:spPr/>
        <p:txBody>
          <a:bodyPr/>
          <a:lstStyle/>
          <a:p>
            <a:fld id="{0D9FEA09-1127-43E7-AF6D-315D278920A9}" type="slidenum">
              <a:rPr lang="en-US" smtClean="0"/>
              <a:pPr/>
              <a:t>23</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b="1" i="1"/>
              <a:t>Adding or Dropping Customers</a:t>
            </a:r>
          </a:p>
        </p:txBody>
      </p:sp>
      <p:sp>
        <p:nvSpPr>
          <p:cNvPr id="27651" name="Rectangle 3"/>
          <p:cNvSpPr>
            <a:spLocks noGrp="1" noChangeArrowheads="1"/>
          </p:cNvSpPr>
          <p:nvPr>
            <p:ph idx="1"/>
          </p:nvPr>
        </p:nvSpPr>
        <p:spPr/>
        <p:txBody>
          <a:bodyPr/>
          <a:lstStyle/>
          <a:p>
            <a:pPr eaLnBrk="1" hangingPunct="1"/>
            <a:r>
              <a:rPr lang="en-US" smtClean="0"/>
              <a:t>Decision Rule: Does adding or dropping a customer add operating income to the firm?</a:t>
            </a:r>
          </a:p>
          <a:p>
            <a:pPr lvl="1" eaLnBrk="1" hangingPunct="1"/>
            <a:r>
              <a:rPr lang="en-US" smtClean="0"/>
              <a:t>Yes – add or don’t drop</a:t>
            </a:r>
          </a:p>
          <a:p>
            <a:pPr lvl="1" eaLnBrk="1" hangingPunct="1"/>
            <a:r>
              <a:rPr lang="en-US" smtClean="0"/>
              <a:t>No – drop or don’t add</a:t>
            </a:r>
          </a:p>
          <a:p>
            <a:pPr eaLnBrk="1" hangingPunct="1"/>
            <a:r>
              <a:rPr lang="en-US" smtClean="0"/>
              <a:t>Decision is based on profitability of the customer, not how much revenue a customer generates</a:t>
            </a:r>
          </a:p>
        </p:txBody>
      </p:sp>
      <p:sp>
        <p:nvSpPr>
          <p:cNvPr id="2" name="Slide Number Placeholder 1"/>
          <p:cNvSpPr>
            <a:spLocks noGrp="1"/>
          </p:cNvSpPr>
          <p:nvPr>
            <p:ph type="sldNum" sz="quarter" idx="11"/>
          </p:nvPr>
        </p:nvSpPr>
        <p:spPr/>
        <p:txBody>
          <a:bodyPr/>
          <a:lstStyle/>
          <a:p>
            <a:fld id="{0D9FEA09-1127-43E7-AF6D-315D278920A9}" type="slidenum">
              <a:rPr lang="en-US" smtClean="0"/>
              <a:pPr/>
              <a:t>24</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674" name="Title 1"/>
          <p:cNvSpPr>
            <a:spLocks noGrp="1"/>
          </p:cNvSpPr>
          <p:nvPr>
            <p:ph type="title"/>
          </p:nvPr>
        </p:nvSpPr>
        <p:spPr>
          <a:xfrm>
            <a:off x="457200" y="1066800"/>
            <a:ext cx="82296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b="1" i="1"/>
              <a:t>Customer Profitability Analysis, Illustrated</a:t>
            </a:r>
          </a:p>
        </p:txBody>
      </p:sp>
      <p:pic>
        <p:nvPicPr>
          <p:cNvPr id="28678" name="Picture 6" descr="horngren13_11_8"/>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57200" y="2343150"/>
            <a:ext cx="7924800" cy="375285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1"/>
          </p:nvPr>
        </p:nvSpPr>
        <p:spPr/>
        <p:txBody>
          <a:bodyPr/>
          <a:lstStyle/>
          <a:p>
            <a:fld id="{0D9FEA09-1127-43E7-AF6D-315D278920A9}" type="slidenum">
              <a:rPr lang="en-US" smtClean="0"/>
              <a:pPr/>
              <a:t>25</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9702" name="Picture 6" descr="horngren13_11_9"/>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33400" y="1600200"/>
            <a:ext cx="7848600" cy="4243388"/>
          </a:xfrm>
          <a:prstGeom prst="rect">
            <a:avLst/>
          </a:prstGeom>
          <a:noFill/>
          <a:extLst>
            <a:ext uri="{909E8E84-426E-40DD-AFC4-6F175D3DCCD1}">
              <a14:hiddenFill xmlns:a14="http://schemas.microsoft.com/office/drawing/2010/main" xmlns="">
                <a:solidFill>
                  <a:srgbClr val="FFFFFF"/>
                </a:solidFill>
              </a14:hiddenFill>
            </a:ext>
          </a:extLst>
        </p:spPr>
      </p:pic>
      <p:sp>
        <p:nvSpPr>
          <p:cNvPr id="29698" name="Title 1"/>
          <p:cNvSpPr>
            <a:spLocks noGrp="1"/>
          </p:cNvSpPr>
          <p:nvPr>
            <p:ph type="title"/>
          </p:nvPr>
        </p:nvSpPr>
        <p:spPr>
          <a:xfrm>
            <a:off x="457200" y="990600"/>
            <a:ext cx="82296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b="1" i="1"/>
              <a:t>Customer Profitability Analysis, Extended</a:t>
            </a:r>
          </a:p>
        </p:txBody>
      </p:sp>
      <p:sp>
        <p:nvSpPr>
          <p:cNvPr id="2" name="Slide Number Placeholder 1"/>
          <p:cNvSpPr>
            <a:spLocks noGrp="1"/>
          </p:cNvSpPr>
          <p:nvPr>
            <p:ph type="sldNum" sz="quarter" idx="11"/>
          </p:nvPr>
        </p:nvSpPr>
        <p:spPr/>
        <p:txBody>
          <a:bodyPr/>
          <a:lstStyle/>
          <a:p>
            <a:fld id="{0D9FEA09-1127-43E7-AF6D-315D278920A9}" type="slidenum">
              <a:rPr lang="en-US" smtClean="0"/>
              <a:pPr/>
              <a:t>26</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457200" y="914400"/>
            <a:ext cx="82296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b="1" i="1"/>
              <a:t>Adding or Discontinuing</a:t>
            </a:r>
            <a:br>
              <a:rPr lang="en-US" b="1" i="1"/>
            </a:br>
            <a:r>
              <a:rPr lang="en-US" b="1" i="1"/>
              <a:t>Branches or Segments</a:t>
            </a:r>
          </a:p>
        </p:txBody>
      </p:sp>
      <p:sp>
        <p:nvSpPr>
          <p:cNvPr id="30723" name="Rectangle 8"/>
          <p:cNvSpPr>
            <a:spLocks noGrp="1" noChangeArrowheads="1"/>
          </p:cNvSpPr>
          <p:nvPr>
            <p:ph idx="1"/>
          </p:nvPr>
        </p:nvSpPr>
        <p:spPr>
          <a:xfrm>
            <a:off x="457200" y="2239963"/>
            <a:ext cx="8229600" cy="3856037"/>
          </a:xfrm>
        </p:spPr>
        <p:txBody>
          <a:bodyPr/>
          <a:lstStyle/>
          <a:p>
            <a:pPr eaLnBrk="1" hangingPunct="1"/>
            <a:r>
              <a:rPr lang="en-US" smtClean="0"/>
              <a:t>Decision Rule: Does adding or discontinuing a branch or segment add operating income to the firm?</a:t>
            </a:r>
          </a:p>
          <a:p>
            <a:pPr lvl="1" eaLnBrk="1" hangingPunct="1"/>
            <a:r>
              <a:rPr lang="en-US" smtClean="0"/>
              <a:t>Yes – add or don’t discontinue</a:t>
            </a:r>
          </a:p>
          <a:p>
            <a:pPr lvl="1" eaLnBrk="1" hangingPunct="1"/>
            <a:r>
              <a:rPr lang="en-US" smtClean="0"/>
              <a:t>No – discontinue or don’t add</a:t>
            </a:r>
          </a:p>
          <a:p>
            <a:pPr eaLnBrk="1" hangingPunct="1"/>
            <a:r>
              <a:rPr lang="en-US" smtClean="0"/>
              <a:t>Decision is based on profitability of the branch or segment, not how much revenue the branch or segment generates</a:t>
            </a:r>
          </a:p>
        </p:txBody>
      </p:sp>
      <p:sp>
        <p:nvSpPr>
          <p:cNvPr id="2" name="Slide Number Placeholder 1"/>
          <p:cNvSpPr>
            <a:spLocks noGrp="1"/>
          </p:cNvSpPr>
          <p:nvPr>
            <p:ph type="sldNum" sz="quarter" idx="11"/>
          </p:nvPr>
        </p:nvSpPr>
        <p:spPr/>
        <p:txBody>
          <a:bodyPr/>
          <a:lstStyle/>
          <a:p>
            <a:fld id="{0D9FEA09-1127-43E7-AF6D-315D278920A9}" type="slidenum">
              <a:rPr lang="en-US" smtClean="0"/>
              <a:pPr/>
              <a:t>27</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1750" name="Picture 6" descr="horngren13_11_10"/>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33400" y="1752600"/>
            <a:ext cx="7848600" cy="4365625"/>
          </a:xfrm>
          <a:prstGeom prst="rect">
            <a:avLst/>
          </a:prstGeom>
          <a:noFill/>
          <a:extLst>
            <a:ext uri="{909E8E84-426E-40DD-AFC4-6F175D3DCCD1}">
              <a14:hiddenFill xmlns:a14="http://schemas.microsoft.com/office/drawing/2010/main" xmlns="">
                <a:solidFill>
                  <a:srgbClr val="FFFFFF"/>
                </a:solidFill>
              </a14:hiddenFill>
            </a:ext>
          </a:extLst>
        </p:spPr>
      </p:pic>
      <p:sp>
        <p:nvSpPr>
          <p:cNvPr id="31746" name="Title 1"/>
          <p:cNvSpPr>
            <a:spLocks noGrp="1"/>
          </p:cNvSpPr>
          <p:nvPr>
            <p:ph type="title"/>
          </p:nvPr>
        </p:nvSpPr>
        <p:spPr>
          <a:xfrm>
            <a:off x="457200" y="381000"/>
            <a:ext cx="82296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b="1" i="1" dirty="0"/>
              <a:t>Adding/Closing Offices </a:t>
            </a:r>
            <a:r>
              <a:rPr lang="en-US" b="1" i="1" dirty="0" smtClean="0"/>
              <a:t>or Segments</a:t>
            </a:r>
            <a:r>
              <a:rPr lang="en-US" b="1" i="1" dirty="0"/>
              <a:t>, Illustrated</a:t>
            </a:r>
          </a:p>
        </p:txBody>
      </p:sp>
      <p:sp>
        <p:nvSpPr>
          <p:cNvPr id="2" name="Slide Number Placeholder 1"/>
          <p:cNvSpPr>
            <a:spLocks noGrp="1"/>
          </p:cNvSpPr>
          <p:nvPr>
            <p:ph type="sldNum" sz="quarter" idx="11"/>
          </p:nvPr>
        </p:nvSpPr>
        <p:spPr/>
        <p:txBody>
          <a:bodyPr/>
          <a:lstStyle/>
          <a:p>
            <a:fld id="{0D9FEA09-1127-43E7-AF6D-315D278920A9}" type="slidenum">
              <a:rPr lang="en-US" smtClean="0"/>
              <a:pPr/>
              <a:t>28</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b="1" i="1"/>
              <a:t>Equipment-Replacement Decisions</a:t>
            </a:r>
          </a:p>
        </p:txBody>
      </p:sp>
      <p:sp>
        <p:nvSpPr>
          <p:cNvPr id="32771" name="Rectangle 3"/>
          <p:cNvSpPr>
            <a:spLocks noGrp="1" noChangeArrowheads="1"/>
          </p:cNvSpPr>
          <p:nvPr>
            <p:ph idx="1"/>
          </p:nvPr>
        </p:nvSpPr>
        <p:spPr/>
        <p:txBody>
          <a:bodyPr/>
          <a:lstStyle/>
          <a:p>
            <a:pPr eaLnBrk="1" hangingPunct="1"/>
            <a:r>
              <a:rPr lang="en-US" smtClean="0"/>
              <a:t>Sometimes difficult due to amount of information at hand that is irrelevant:</a:t>
            </a:r>
          </a:p>
          <a:p>
            <a:pPr lvl="1" eaLnBrk="1" hangingPunct="1"/>
            <a:r>
              <a:rPr lang="en-US" smtClean="0"/>
              <a:t>Cost, Accumulated Depreciation and Book Value of existing equipment</a:t>
            </a:r>
          </a:p>
          <a:p>
            <a:pPr lvl="1" eaLnBrk="1" hangingPunct="1"/>
            <a:r>
              <a:rPr lang="en-US" smtClean="0"/>
              <a:t>Any potential Gain or Loss on the transaction – a Financial Accounting phenomenon only</a:t>
            </a:r>
          </a:p>
          <a:p>
            <a:pPr eaLnBrk="1" hangingPunct="1"/>
            <a:r>
              <a:rPr lang="en-US" smtClean="0"/>
              <a:t>Decision Rule: Select the alternative that will generate the highest operating income</a:t>
            </a:r>
          </a:p>
        </p:txBody>
      </p:sp>
      <p:sp>
        <p:nvSpPr>
          <p:cNvPr id="2" name="Slide Number Placeholder 1"/>
          <p:cNvSpPr>
            <a:spLocks noGrp="1"/>
          </p:cNvSpPr>
          <p:nvPr>
            <p:ph type="sldNum" sz="quarter" idx="11"/>
          </p:nvPr>
        </p:nvSpPr>
        <p:spPr/>
        <p:txBody>
          <a:bodyPr/>
          <a:lstStyle/>
          <a:p>
            <a:fld id="{0D9FEA09-1127-43E7-AF6D-315D278920A9}" type="slidenum">
              <a:rPr lang="en-US" smtClean="0"/>
              <a:pPr/>
              <a:t>29</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3798" name="Picture 6" descr="horngren13_11_11"/>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57200" y="1676400"/>
            <a:ext cx="7924800" cy="4508500"/>
          </a:xfrm>
          <a:prstGeom prst="rect">
            <a:avLst/>
          </a:prstGeom>
          <a:noFill/>
          <a:extLst>
            <a:ext uri="{909E8E84-426E-40DD-AFC4-6F175D3DCCD1}">
              <a14:hiddenFill xmlns:a14="http://schemas.microsoft.com/office/drawing/2010/main" xmlns="">
                <a:solidFill>
                  <a:srgbClr val="FFFFFF"/>
                </a:solidFill>
              </a14:hiddenFill>
            </a:ext>
          </a:extLst>
        </p:spPr>
      </p:pic>
      <p:sp>
        <p:nvSpPr>
          <p:cNvPr id="33794" name="Rectangle 2"/>
          <p:cNvSpPr>
            <a:spLocks noGrp="1" noChangeArrowheads="1"/>
          </p:cNvSpPr>
          <p:nvPr>
            <p:ph type="title"/>
          </p:nvPr>
        </p:nvSpPr>
        <p:spPr>
          <a:xfrm>
            <a:off x="457200" y="838200"/>
            <a:ext cx="82296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b="1" i="1"/>
              <a:t>Equipment-Replacement Decisions, Illustrated</a:t>
            </a:r>
          </a:p>
        </p:txBody>
      </p:sp>
      <p:sp>
        <p:nvSpPr>
          <p:cNvPr id="2" name="Slide Number Placeholder 1"/>
          <p:cNvSpPr>
            <a:spLocks noGrp="1"/>
          </p:cNvSpPr>
          <p:nvPr>
            <p:ph type="sldNum" sz="quarter" idx="11"/>
          </p:nvPr>
        </p:nvSpPr>
        <p:spPr/>
        <p:txBody>
          <a:bodyPr/>
          <a:lstStyle/>
          <a:p>
            <a:fld id="{0D9FEA09-1127-43E7-AF6D-315D278920A9}" type="slidenum">
              <a:rPr lang="en-US" smtClean="0"/>
              <a:pPr/>
              <a:t>30</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457200" y="990600"/>
            <a:ext cx="82296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b="1" i="1"/>
              <a:t>Equipment-Replacement Decisions, Illustrated (Relevant Costs Only)</a:t>
            </a:r>
          </a:p>
        </p:txBody>
      </p:sp>
      <p:pic>
        <p:nvPicPr>
          <p:cNvPr id="34822" name="Picture 6" descr="horngren13_11_12"/>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33400" y="2400300"/>
            <a:ext cx="7848600" cy="25527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1"/>
          </p:nvPr>
        </p:nvSpPr>
        <p:spPr/>
        <p:txBody>
          <a:bodyPr/>
          <a:lstStyle/>
          <a:p>
            <a:fld id="{0D9FEA09-1127-43E7-AF6D-315D278920A9}" type="slidenum">
              <a:rPr lang="en-US" smtClean="0"/>
              <a:pPr/>
              <a:t>31</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b="1" i="1"/>
              <a:t>Behavioral Implications</a:t>
            </a:r>
          </a:p>
        </p:txBody>
      </p:sp>
      <p:sp>
        <p:nvSpPr>
          <p:cNvPr id="35843" name="Rectangle 3"/>
          <p:cNvSpPr>
            <a:spLocks noGrp="1" noChangeArrowheads="1"/>
          </p:cNvSpPr>
          <p:nvPr>
            <p:ph idx="1"/>
          </p:nvPr>
        </p:nvSpPr>
        <p:spPr/>
        <p:txBody>
          <a:bodyPr/>
          <a:lstStyle/>
          <a:p>
            <a:pPr eaLnBrk="1" hangingPunct="1">
              <a:lnSpc>
                <a:spcPct val="90000"/>
              </a:lnSpc>
            </a:pPr>
            <a:r>
              <a:rPr lang="en-US" smtClean="0"/>
              <a:t>Despite the quantitative nature of some aspects of decision making, not all managers will choose the best alternative for the firm</a:t>
            </a:r>
          </a:p>
          <a:p>
            <a:pPr eaLnBrk="1" hangingPunct="1">
              <a:lnSpc>
                <a:spcPct val="90000"/>
              </a:lnSpc>
            </a:pPr>
            <a:r>
              <a:rPr lang="en-US" smtClean="0"/>
              <a:t>Managers could engage in self-serving behavior such as delaying needed equipment maintenance in order to meet their personal profitability quotas for bonus consideration</a:t>
            </a:r>
          </a:p>
        </p:txBody>
      </p:sp>
      <p:sp>
        <p:nvSpPr>
          <p:cNvPr id="2" name="Slide Number Placeholder 1"/>
          <p:cNvSpPr>
            <a:spLocks noGrp="1"/>
          </p:cNvSpPr>
          <p:nvPr>
            <p:ph type="sldNum" sz="quarter" idx="11"/>
          </p:nvPr>
        </p:nvSpPr>
        <p:spPr/>
        <p:txBody>
          <a:bodyPr/>
          <a:lstStyle/>
          <a:p>
            <a:fld id="{0D9FEA09-1127-43E7-AF6D-315D278920A9}" type="slidenum">
              <a:rPr lang="en-US" smtClean="0"/>
              <a:pPr/>
              <a:t>32</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5154" name="Rectangle 2"/>
          <p:cNvSpPr>
            <a:spLocks noGrp="1" noChangeArrowheads="1"/>
          </p:cNvSpPr>
          <p:nvPr>
            <p:ph type="title"/>
          </p:nvPr>
        </p:nvSpPr>
        <p:spPr>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b="1" i="1"/>
              <a:t>Cost Concepts for Decision Making</a:t>
            </a:r>
          </a:p>
        </p:txBody>
      </p:sp>
      <p:sp>
        <p:nvSpPr>
          <p:cNvPr id="305155" name="Rectangle 3"/>
          <p:cNvSpPr>
            <a:spLocks noGrp="1" noChangeArrowheads="1"/>
          </p:cNvSpPr>
          <p:nvPr>
            <p:ph type="body" idx="1"/>
          </p:nvPr>
        </p:nvSpPr>
        <p:spPr>
          <a:xfrm>
            <a:off x="76200" y="1922463"/>
            <a:ext cx="8686800" cy="2725737"/>
          </a:xfrm>
          <a:noFill/>
          <a:ln/>
          <a:extLst>
            <a:ext uri="{91240B29-F687-4F45-9708-019B960494DF}">
              <a14:hiddenLine xmlns:a14="http://schemas.microsoft.com/office/drawing/2010/main" xmlns="" w="12699">
                <a:solidFill>
                  <a:schemeClr val="tx1"/>
                </a:solidFill>
                <a:miter lim="800000"/>
                <a:headEnd/>
                <a:tailEnd/>
              </a14:hiddenLine>
            </a:ext>
          </a:extLst>
        </p:spPr>
        <p:txBody>
          <a:bodyPr lIns="90488" tIns="44450" rIns="90488" bIns="44450"/>
          <a:lstStyle/>
          <a:p>
            <a:pPr algn="ctr">
              <a:buFont typeface="Times" panose="02020603050405020304" pitchFamily="18" charset="0"/>
              <a:buNone/>
            </a:pPr>
            <a:r>
              <a:rPr lang="en-US" sz="3400"/>
              <a:t>   A </a:t>
            </a:r>
            <a:r>
              <a:rPr lang="en-US" sz="3400" b="1">
                <a:solidFill>
                  <a:srgbClr val="0000CC"/>
                </a:solidFill>
              </a:rPr>
              <a:t>relevant cost</a:t>
            </a:r>
            <a:r>
              <a:rPr lang="en-US" sz="3400">
                <a:solidFill>
                  <a:schemeClr val="accent2"/>
                </a:solidFill>
                <a:effectLst>
                  <a:outerShdw blurRad="38100" dist="38100" dir="2700000" algn="tl">
                    <a:srgbClr val="000000"/>
                  </a:outerShdw>
                </a:effectLst>
              </a:rPr>
              <a:t> </a:t>
            </a:r>
            <a:r>
              <a:rPr lang="en-US" sz="3400"/>
              <a:t>is a cost that differs between alternatives.</a:t>
            </a:r>
          </a:p>
        </p:txBody>
      </p:sp>
      <p:grpSp>
        <p:nvGrpSpPr>
          <p:cNvPr id="305156" name="Group 4"/>
          <p:cNvGrpSpPr>
            <a:grpSpLocks/>
          </p:cNvGrpSpPr>
          <p:nvPr/>
        </p:nvGrpSpPr>
        <p:grpSpPr bwMode="auto">
          <a:xfrm>
            <a:off x="3124200" y="3429000"/>
            <a:ext cx="2973388" cy="2955925"/>
            <a:chOff x="2176" y="2280"/>
            <a:chExt cx="1873" cy="1862"/>
          </a:xfrm>
        </p:grpSpPr>
        <p:sp>
          <p:nvSpPr>
            <p:cNvPr id="305157" name="Freeform 5"/>
            <p:cNvSpPr>
              <a:spLocks/>
            </p:cNvSpPr>
            <p:nvPr/>
          </p:nvSpPr>
          <p:spPr bwMode="auto">
            <a:xfrm>
              <a:off x="2612" y="2823"/>
              <a:ext cx="928" cy="1237"/>
            </a:xfrm>
            <a:custGeom>
              <a:avLst/>
              <a:gdLst>
                <a:gd name="T0" fmla="*/ 486 w 5564"/>
                <a:gd name="T1" fmla="*/ 7298 h 7421"/>
                <a:gd name="T2" fmla="*/ 446 w 5564"/>
                <a:gd name="T3" fmla="*/ 6961 h 7421"/>
                <a:gd name="T4" fmla="*/ 557 w 5564"/>
                <a:gd name="T5" fmla="*/ 6674 h 7421"/>
                <a:gd name="T6" fmla="*/ 689 w 5564"/>
                <a:gd name="T7" fmla="*/ 6263 h 7421"/>
                <a:gd name="T8" fmla="*/ 763 w 5564"/>
                <a:gd name="T9" fmla="*/ 5929 h 7421"/>
                <a:gd name="T10" fmla="*/ 836 w 5564"/>
                <a:gd name="T11" fmla="*/ 5565 h 7421"/>
                <a:gd name="T12" fmla="*/ 930 w 5564"/>
                <a:gd name="T13" fmla="*/ 4868 h 7421"/>
                <a:gd name="T14" fmla="*/ 1004 w 5564"/>
                <a:gd name="T15" fmla="*/ 4338 h 7421"/>
                <a:gd name="T16" fmla="*/ 728 w 5564"/>
                <a:gd name="T17" fmla="*/ 4124 h 7421"/>
                <a:gd name="T18" fmla="*/ 519 w 5564"/>
                <a:gd name="T19" fmla="*/ 3931 h 7421"/>
                <a:gd name="T20" fmla="*/ 372 w 5564"/>
                <a:gd name="T21" fmla="*/ 3760 h 7421"/>
                <a:gd name="T22" fmla="*/ 593 w 5564"/>
                <a:gd name="T23" fmla="*/ 3426 h 7421"/>
                <a:gd name="T24" fmla="*/ 744 w 5564"/>
                <a:gd name="T25" fmla="*/ 3155 h 7421"/>
                <a:gd name="T26" fmla="*/ 800 w 5564"/>
                <a:gd name="T27" fmla="*/ 2938 h 7421"/>
                <a:gd name="T28" fmla="*/ 859 w 5564"/>
                <a:gd name="T29" fmla="*/ 2534 h 7421"/>
                <a:gd name="T30" fmla="*/ 910 w 5564"/>
                <a:gd name="T31" fmla="*/ 2170 h 7421"/>
                <a:gd name="T32" fmla="*/ 728 w 5564"/>
                <a:gd name="T33" fmla="*/ 1904 h 7421"/>
                <a:gd name="T34" fmla="*/ 427 w 5564"/>
                <a:gd name="T35" fmla="*/ 1904 h 7421"/>
                <a:gd name="T36" fmla="*/ 0 w 5564"/>
                <a:gd name="T37" fmla="*/ 1326 h 7421"/>
                <a:gd name="T38" fmla="*/ 94 w 5564"/>
                <a:gd name="T39" fmla="*/ 992 h 7421"/>
                <a:gd name="T40" fmla="*/ 261 w 5564"/>
                <a:gd name="T41" fmla="*/ 822 h 7421"/>
                <a:gd name="T42" fmla="*/ 407 w 5564"/>
                <a:gd name="T43" fmla="*/ 746 h 7421"/>
                <a:gd name="T44" fmla="*/ 578 w 5564"/>
                <a:gd name="T45" fmla="*/ 919 h 7421"/>
                <a:gd name="T46" fmla="*/ 763 w 5564"/>
                <a:gd name="T47" fmla="*/ 1037 h 7421"/>
                <a:gd name="T48" fmla="*/ 1025 w 5564"/>
                <a:gd name="T49" fmla="*/ 1113 h 7421"/>
                <a:gd name="T50" fmla="*/ 1527 w 5564"/>
                <a:gd name="T51" fmla="*/ 847 h 7421"/>
                <a:gd name="T52" fmla="*/ 1583 w 5564"/>
                <a:gd name="T53" fmla="*/ 722 h 7421"/>
                <a:gd name="T54" fmla="*/ 1638 w 5564"/>
                <a:gd name="T55" fmla="*/ 582 h 7421"/>
                <a:gd name="T56" fmla="*/ 1896 w 5564"/>
                <a:gd name="T57" fmla="*/ 605 h 7421"/>
                <a:gd name="T58" fmla="*/ 2174 w 5564"/>
                <a:gd name="T59" fmla="*/ 774 h 7421"/>
                <a:gd name="T60" fmla="*/ 3462 w 5564"/>
                <a:gd name="T61" fmla="*/ 387 h 7421"/>
                <a:gd name="T62" fmla="*/ 3722 w 5564"/>
                <a:gd name="T63" fmla="*/ 339 h 7421"/>
                <a:gd name="T64" fmla="*/ 4056 w 5564"/>
                <a:gd name="T65" fmla="*/ 246 h 7421"/>
                <a:gd name="T66" fmla="*/ 4261 w 5564"/>
                <a:gd name="T67" fmla="*/ 557 h 7421"/>
                <a:gd name="T68" fmla="*/ 4424 w 5564"/>
                <a:gd name="T69" fmla="*/ 557 h 7421"/>
                <a:gd name="T70" fmla="*/ 4594 w 5564"/>
                <a:gd name="T71" fmla="*/ 363 h 7421"/>
                <a:gd name="T72" fmla="*/ 4760 w 5564"/>
                <a:gd name="T73" fmla="*/ 363 h 7421"/>
                <a:gd name="T74" fmla="*/ 5212 w 5564"/>
                <a:gd name="T75" fmla="*/ 0 h 7421"/>
                <a:gd name="T76" fmla="*/ 5564 w 5564"/>
                <a:gd name="T77" fmla="*/ 746 h 7421"/>
                <a:gd name="T78" fmla="*/ 4540 w 5564"/>
                <a:gd name="T79" fmla="*/ 1326 h 7421"/>
                <a:gd name="T80" fmla="*/ 4318 w 5564"/>
                <a:gd name="T81" fmla="*/ 1350 h 7421"/>
                <a:gd name="T82" fmla="*/ 4239 w 5564"/>
                <a:gd name="T83" fmla="*/ 1615 h 7421"/>
                <a:gd name="T84" fmla="*/ 4261 w 5564"/>
                <a:gd name="T85" fmla="*/ 2390 h 7421"/>
                <a:gd name="T86" fmla="*/ 4354 w 5564"/>
                <a:gd name="T87" fmla="*/ 2700 h 7421"/>
                <a:gd name="T88" fmla="*/ 4729 w 5564"/>
                <a:gd name="T89" fmla="*/ 3447 h 7421"/>
                <a:gd name="T90" fmla="*/ 4907 w 5564"/>
                <a:gd name="T91" fmla="*/ 3760 h 7421"/>
                <a:gd name="T92" fmla="*/ 4555 w 5564"/>
                <a:gd name="T93" fmla="*/ 4192 h 7421"/>
                <a:gd name="T94" fmla="*/ 4907 w 5564"/>
                <a:gd name="T95" fmla="*/ 7252 h 7421"/>
                <a:gd name="T96" fmla="*/ 4574 w 5564"/>
                <a:gd name="T97" fmla="*/ 7277 h 7421"/>
                <a:gd name="T98" fmla="*/ 4129 w 5564"/>
                <a:gd name="T99" fmla="*/ 7203 h 7421"/>
                <a:gd name="T100" fmla="*/ 3905 w 5564"/>
                <a:gd name="T101" fmla="*/ 7033 h 7421"/>
                <a:gd name="T102" fmla="*/ 3835 w 5564"/>
                <a:gd name="T103" fmla="*/ 6674 h 7421"/>
                <a:gd name="T104" fmla="*/ 3514 w 5564"/>
                <a:gd name="T105" fmla="*/ 5877 h 7421"/>
                <a:gd name="T106" fmla="*/ 3162 w 5564"/>
                <a:gd name="T107" fmla="*/ 5181 h 7421"/>
                <a:gd name="T108" fmla="*/ 2921 w 5564"/>
                <a:gd name="T109" fmla="*/ 4843 h 7421"/>
                <a:gd name="T110" fmla="*/ 2696 w 5564"/>
                <a:gd name="T111" fmla="*/ 4580 h 7421"/>
                <a:gd name="T112" fmla="*/ 2101 w 5564"/>
                <a:gd name="T113" fmla="*/ 5061 h 7421"/>
                <a:gd name="T114" fmla="*/ 744 w 5564"/>
                <a:gd name="T115" fmla="*/ 7421 h 7421"/>
                <a:gd name="T116" fmla="*/ 542 w 5564"/>
                <a:gd name="T117" fmla="*/ 7373 h 7421"/>
                <a:gd name="T118" fmla="*/ 486 w 5564"/>
                <a:gd name="T119" fmla="*/ 7298 h 7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564" h="7421">
                  <a:moveTo>
                    <a:pt x="486" y="7298"/>
                  </a:moveTo>
                  <a:lnTo>
                    <a:pt x="446" y="6961"/>
                  </a:lnTo>
                  <a:lnTo>
                    <a:pt x="557" y="6674"/>
                  </a:lnTo>
                  <a:lnTo>
                    <a:pt x="689" y="6263"/>
                  </a:lnTo>
                  <a:lnTo>
                    <a:pt x="763" y="5929"/>
                  </a:lnTo>
                  <a:lnTo>
                    <a:pt x="836" y="5565"/>
                  </a:lnTo>
                  <a:lnTo>
                    <a:pt x="930" y="4868"/>
                  </a:lnTo>
                  <a:lnTo>
                    <a:pt x="1004" y="4338"/>
                  </a:lnTo>
                  <a:lnTo>
                    <a:pt x="728" y="4124"/>
                  </a:lnTo>
                  <a:lnTo>
                    <a:pt x="519" y="3931"/>
                  </a:lnTo>
                  <a:lnTo>
                    <a:pt x="372" y="3760"/>
                  </a:lnTo>
                  <a:lnTo>
                    <a:pt x="593" y="3426"/>
                  </a:lnTo>
                  <a:lnTo>
                    <a:pt x="744" y="3155"/>
                  </a:lnTo>
                  <a:lnTo>
                    <a:pt x="800" y="2938"/>
                  </a:lnTo>
                  <a:lnTo>
                    <a:pt x="859" y="2534"/>
                  </a:lnTo>
                  <a:lnTo>
                    <a:pt x="910" y="2170"/>
                  </a:lnTo>
                  <a:lnTo>
                    <a:pt x="728" y="1904"/>
                  </a:lnTo>
                  <a:lnTo>
                    <a:pt x="427" y="1904"/>
                  </a:lnTo>
                  <a:lnTo>
                    <a:pt x="0" y="1326"/>
                  </a:lnTo>
                  <a:lnTo>
                    <a:pt x="94" y="992"/>
                  </a:lnTo>
                  <a:lnTo>
                    <a:pt x="261" y="822"/>
                  </a:lnTo>
                  <a:lnTo>
                    <a:pt x="407" y="746"/>
                  </a:lnTo>
                  <a:lnTo>
                    <a:pt x="578" y="919"/>
                  </a:lnTo>
                  <a:lnTo>
                    <a:pt x="763" y="1037"/>
                  </a:lnTo>
                  <a:lnTo>
                    <a:pt x="1025" y="1113"/>
                  </a:lnTo>
                  <a:lnTo>
                    <a:pt x="1527" y="847"/>
                  </a:lnTo>
                  <a:lnTo>
                    <a:pt x="1583" y="722"/>
                  </a:lnTo>
                  <a:lnTo>
                    <a:pt x="1638" y="582"/>
                  </a:lnTo>
                  <a:lnTo>
                    <a:pt x="1896" y="605"/>
                  </a:lnTo>
                  <a:lnTo>
                    <a:pt x="2174" y="774"/>
                  </a:lnTo>
                  <a:lnTo>
                    <a:pt x="3462" y="387"/>
                  </a:lnTo>
                  <a:lnTo>
                    <a:pt x="3722" y="339"/>
                  </a:lnTo>
                  <a:lnTo>
                    <a:pt x="4056" y="246"/>
                  </a:lnTo>
                  <a:lnTo>
                    <a:pt x="4261" y="557"/>
                  </a:lnTo>
                  <a:lnTo>
                    <a:pt x="4424" y="557"/>
                  </a:lnTo>
                  <a:lnTo>
                    <a:pt x="4594" y="363"/>
                  </a:lnTo>
                  <a:lnTo>
                    <a:pt x="4760" y="363"/>
                  </a:lnTo>
                  <a:lnTo>
                    <a:pt x="5212" y="0"/>
                  </a:lnTo>
                  <a:lnTo>
                    <a:pt x="5564" y="746"/>
                  </a:lnTo>
                  <a:lnTo>
                    <a:pt x="4540" y="1326"/>
                  </a:lnTo>
                  <a:lnTo>
                    <a:pt x="4318" y="1350"/>
                  </a:lnTo>
                  <a:lnTo>
                    <a:pt x="4239" y="1615"/>
                  </a:lnTo>
                  <a:lnTo>
                    <a:pt x="4261" y="2390"/>
                  </a:lnTo>
                  <a:lnTo>
                    <a:pt x="4354" y="2700"/>
                  </a:lnTo>
                  <a:lnTo>
                    <a:pt x="4729" y="3447"/>
                  </a:lnTo>
                  <a:lnTo>
                    <a:pt x="4907" y="3760"/>
                  </a:lnTo>
                  <a:lnTo>
                    <a:pt x="4555" y="4192"/>
                  </a:lnTo>
                  <a:lnTo>
                    <a:pt x="4907" y="7252"/>
                  </a:lnTo>
                  <a:lnTo>
                    <a:pt x="4574" y="7277"/>
                  </a:lnTo>
                  <a:lnTo>
                    <a:pt x="4129" y="7203"/>
                  </a:lnTo>
                  <a:lnTo>
                    <a:pt x="3905" y="7033"/>
                  </a:lnTo>
                  <a:lnTo>
                    <a:pt x="3835" y="6674"/>
                  </a:lnTo>
                  <a:lnTo>
                    <a:pt x="3514" y="5877"/>
                  </a:lnTo>
                  <a:lnTo>
                    <a:pt x="3162" y="5181"/>
                  </a:lnTo>
                  <a:lnTo>
                    <a:pt x="2921" y="4843"/>
                  </a:lnTo>
                  <a:lnTo>
                    <a:pt x="2696" y="4580"/>
                  </a:lnTo>
                  <a:lnTo>
                    <a:pt x="2101" y="5061"/>
                  </a:lnTo>
                  <a:lnTo>
                    <a:pt x="744" y="7421"/>
                  </a:lnTo>
                  <a:lnTo>
                    <a:pt x="542" y="7373"/>
                  </a:lnTo>
                  <a:lnTo>
                    <a:pt x="486" y="7298"/>
                  </a:lnTo>
                  <a:close/>
                </a:path>
              </a:pathLst>
            </a:custGeom>
            <a:solidFill>
              <a:srgbClr val="70230C"/>
            </a:solidFill>
            <a:ln w="0">
              <a:solidFill>
                <a:srgbClr val="70230C"/>
              </a:solidFill>
              <a:prstDash val="solid"/>
              <a:round/>
              <a:headEnd/>
              <a:tailEnd/>
            </a:ln>
          </p:spPr>
          <p:txBody>
            <a:bodyPr/>
            <a:lstStyle/>
            <a:p>
              <a:endParaRPr lang="en-US"/>
            </a:p>
          </p:txBody>
        </p:sp>
        <p:sp>
          <p:nvSpPr>
            <p:cNvPr id="305158" name="Freeform 6"/>
            <p:cNvSpPr>
              <a:spLocks/>
            </p:cNvSpPr>
            <p:nvPr/>
          </p:nvSpPr>
          <p:spPr bwMode="auto">
            <a:xfrm>
              <a:off x="2569" y="2915"/>
              <a:ext cx="108" cy="143"/>
            </a:xfrm>
            <a:custGeom>
              <a:avLst/>
              <a:gdLst>
                <a:gd name="T0" fmla="*/ 0 w 647"/>
                <a:gd name="T1" fmla="*/ 609 h 857"/>
                <a:gd name="T2" fmla="*/ 196 w 647"/>
                <a:gd name="T3" fmla="*/ 857 h 857"/>
                <a:gd name="T4" fmla="*/ 326 w 647"/>
                <a:gd name="T5" fmla="*/ 475 h 857"/>
                <a:gd name="T6" fmla="*/ 494 w 647"/>
                <a:gd name="T7" fmla="*/ 281 h 857"/>
                <a:gd name="T8" fmla="*/ 647 w 647"/>
                <a:gd name="T9" fmla="*/ 169 h 857"/>
                <a:gd name="T10" fmla="*/ 545 w 647"/>
                <a:gd name="T11" fmla="*/ 0 h 857"/>
                <a:gd name="T12" fmla="*/ 339 w 647"/>
                <a:gd name="T13" fmla="*/ 111 h 857"/>
                <a:gd name="T14" fmla="*/ 50 w 647"/>
                <a:gd name="T15" fmla="*/ 421 h 857"/>
                <a:gd name="T16" fmla="*/ 0 w 647"/>
                <a:gd name="T17" fmla="*/ 609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7" h="857">
                  <a:moveTo>
                    <a:pt x="0" y="609"/>
                  </a:moveTo>
                  <a:lnTo>
                    <a:pt x="196" y="857"/>
                  </a:lnTo>
                  <a:lnTo>
                    <a:pt x="326" y="475"/>
                  </a:lnTo>
                  <a:lnTo>
                    <a:pt x="494" y="281"/>
                  </a:lnTo>
                  <a:lnTo>
                    <a:pt x="647" y="169"/>
                  </a:lnTo>
                  <a:lnTo>
                    <a:pt x="545" y="0"/>
                  </a:lnTo>
                  <a:lnTo>
                    <a:pt x="339" y="111"/>
                  </a:lnTo>
                  <a:lnTo>
                    <a:pt x="50" y="421"/>
                  </a:lnTo>
                  <a:lnTo>
                    <a:pt x="0" y="609"/>
                  </a:lnTo>
                  <a:close/>
                </a:path>
              </a:pathLst>
            </a:custGeom>
            <a:solidFill>
              <a:srgbClr val="FFFFFF"/>
            </a:solidFill>
            <a:ln w="0">
              <a:solidFill>
                <a:srgbClr val="FFFFFF"/>
              </a:solidFill>
              <a:prstDash val="solid"/>
              <a:round/>
              <a:headEnd/>
              <a:tailEnd/>
            </a:ln>
          </p:spPr>
          <p:txBody>
            <a:bodyPr/>
            <a:lstStyle/>
            <a:p>
              <a:endParaRPr lang="en-US"/>
            </a:p>
          </p:txBody>
        </p:sp>
        <p:sp>
          <p:nvSpPr>
            <p:cNvPr id="305159" name="Freeform 7"/>
            <p:cNvSpPr>
              <a:spLocks/>
            </p:cNvSpPr>
            <p:nvPr/>
          </p:nvSpPr>
          <p:spPr bwMode="auto">
            <a:xfrm>
              <a:off x="3494" y="2798"/>
              <a:ext cx="85" cy="142"/>
            </a:xfrm>
            <a:custGeom>
              <a:avLst/>
              <a:gdLst>
                <a:gd name="T0" fmla="*/ 0 w 508"/>
                <a:gd name="T1" fmla="*/ 271 h 852"/>
                <a:gd name="T2" fmla="*/ 24 w 508"/>
                <a:gd name="T3" fmla="*/ 47 h 852"/>
                <a:gd name="T4" fmla="*/ 140 w 508"/>
                <a:gd name="T5" fmla="*/ 0 h 852"/>
                <a:gd name="T6" fmla="*/ 401 w 508"/>
                <a:gd name="T7" fmla="*/ 538 h 852"/>
                <a:gd name="T8" fmla="*/ 508 w 508"/>
                <a:gd name="T9" fmla="*/ 673 h 852"/>
                <a:gd name="T10" fmla="*/ 278 w 508"/>
                <a:gd name="T11" fmla="*/ 852 h 852"/>
                <a:gd name="T12" fmla="*/ 68 w 508"/>
                <a:gd name="T13" fmla="*/ 465 h 852"/>
                <a:gd name="T14" fmla="*/ 0 w 508"/>
                <a:gd name="T15" fmla="*/ 271 h 8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8" h="852">
                  <a:moveTo>
                    <a:pt x="0" y="271"/>
                  </a:moveTo>
                  <a:lnTo>
                    <a:pt x="24" y="47"/>
                  </a:lnTo>
                  <a:lnTo>
                    <a:pt x="140" y="0"/>
                  </a:lnTo>
                  <a:lnTo>
                    <a:pt x="401" y="538"/>
                  </a:lnTo>
                  <a:lnTo>
                    <a:pt x="508" y="673"/>
                  </a:lnTo>
                  <a:lnTo>
                    <a:pt x="278" y="852"/>
                  </a:lnTo>
                  <a:lnTo>
                    <a:pt x="68" y="465"/>
                  </a:lnTo>
                  <a:lnTo>
                    <a:pt x="0" y="271"/>
                  </a:lnTo>
                  <a:close/>
                </a:path>
              </a:pathLst>
            </a:custGeom>
            <a:solidFill>
              <a:srgbClr val="FFFFFF"/>
            </a:solidFill>
            <a:ln w="0">
              <a:solidFill>
                <a:srgbClr val="FFFFFF"/>
              </a:solidFill>
              <a:prstDash val="solid"/>
              <a:round/>
              <a:headEnd/>
              <a:tailEnd/>
            </a:ln>
          </p:spPr>
          <p:txBody>
            <a:bodyPr/>
            <a:lstStyle/>
            <a:p>
              <a:endParaRPr lang="en-US"/>
            </a:p>
          </p:txBody>
        </p:sp>
        <p:sp>
          <p:nvSpPr>
            <p:cNvPr id="305160" name="Freeform 8"/>
            <p:cNvSpPr>
              <a:spLocks/>
            </p:cNvSpPr>
            <p:nvPr/>
          </p:nvSpPr>
          <p:spPr bwMode="auto">
            <a:xfrm>
              <a:off x="3452" y="2297"/>
              <a:ext cx="590" cy="737"/>
            </a:xfrm>
            <a:custGeom>
              <a:avLst/>
              <a:gdLst>
                <a:gd name="T0" fmla="*/ 321 w 3543"/>
                <a:gd name="T1" fmla="*/ 2545 h 4424"/>
                <a:gd name="T2" fmla="*/ 648 w 3543"/>
                <a:gd name="T3" fmla="*/ 2948 h 4424"/>
                <a:gd name="T4" fmla="*/ 987 w 3543"/>
                <a:gd name="T5" fmla="*/ 3482 h 4424"/>
                <a:gd name="T6" fmla="*/ 1216 w 3543"/>
                <a:gd name="T7" fmla="*/ 4021 h 4424"/>
                <a:gd name="T8" fmla="*/ 1289 w 3543"/>
                <a:gd name="T9" fmla="*/ 4424 h 4424"/>
                <a:gd name="T10" fmla="*/ 1578 w 3543"/>
                <a:gd name="T11" fmla="*/ 4405 h 4424"/>
                <a:gd name="T12" fmla="*/ 1690 w 3543"/>
                <a:gd name="T13" fmla="*/ 4405 h 4424"/>
                <a:gd name="T14" fmla="*/ 3543 w 3543"/>
                <a:gd name="T15" fmla="*/ 3125 h 4424"/>
                <a:gd name="T16" fmla="*/ 2246 w 3543"/>
                <a:gd name="T17" fmla="*/ 293 h 4424"/>
                <a:gd name="T18" fmla="*/ 2023 w 3543"/>
                <a:gd name="T19" fmla="*/ 519 h 4424"/>
                <a:gd name="T20" fmla="*/ 1817 w 3543"/>
                <a:gd name="T21" fmla="*/ 113 h 4424"/>
                <a:gd name="T22" fmla="*/ 1671 w 3543"/>
                <a:gd name="T23" fmla="*/ 355 h 4424"/>
                <a:gd name="T24" fmla="*/ 1451 w 3543"/>
                <a:gd name="T25" fmla="*/ 12 h 4424"/>
                <a:gd name="T26" fmla="*/ 1289 w 3543"/>
                <a:gd name="T27" fmla="*/ 355 h 4424"/>
                <a:gd name="T28" fmla="*/ 1035 w 3543"/>
                <a:gd name="T29" fmla="*/ 0 h 4424"/>
                <a:gd name="T30" fmla="*/ 0 w 3543"/>
                <a:gd name="T31" fmla="*/ 2245 h 4424"/>
                <a:gd name="T32" fmla="*/ 185 w 3543"/>
                <a:gd name="T33" fmla="*/ 2411 h 4424"/>
                <a:gd name="T34" fmla="*/ 321 w 3543"/>
                <a:gd name="T35" fmla="*/ 2545 h 4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543" h="4424">
                  <a:moveTo>
                    <a:pt x="321" y="2545"/>
                  </a:moveTo>
                  <a:lnTo>
                    <a:pt x="648" y="2948"/>
                  </a:lnTo>
                  <a:lnTo>
                    <a:pt x="987" y="3482"/>
                  </a:lnTo>
                  <a:lnTo>
                    <a:pt x="1216" y="4021"/>
                  </a:lnTo>
                  <a:lnTo>
                    <a:pt x="1289" y="4424"/>
                  </a:lnTo>
                  <a:lnTo>
                    <a:pt x="1578" y="4405"/>
                  </a:lnTo>
                  <a:lnTo>
                    <a:pt x="1690" y="4405"/>
                  </a:lnTo>
                  <a:lnTo>
                    <a:pt x="3543" y="3125"/>
                  </a:lnTo>
                  <a:lnTo>
                    <a:pt x="2246" y="293"/>
                  </a:lnTo>
                  <a:lnTo>
                    <a:pt x="2023" y="519"/>
                  </a:lnTo>
                  <a:lnTo>
                    <a:pt x="1817" y="113"/>
                  </a:lnTo>
                  <a:lnTo>
                    <a:pt x="1671" y="355"/>
                  </a:lnTo>
                  <a:lnTo>
                    <a:pt x="1451" y="12"/>
                  </a:lnTo>
                  <a:lnTo>
                    <a:pt x="1289" y="355"/>
                  </a:lnTo>
                  <a:lnTo>
                    <a:pt x="1035" y="0"/>
                  </a:lnTo>
                  <a:lnTo>
                    <a:pt x="0" y="2245"/>
                  </a:lnTo>
                  <a:lnTo>
                    <a:pt x="185" y="2411"/>
                  </a:lnTo>
                  <a:lnTo>
                    <a:pt x="321" y="2545"/>
                  </a:lnTo>
                  <a:close/>
                </a:path>
              </a:pathLst>
            </a:custGeom>
            <a:solidFill>
              <a:srgbClr val="FFFFFF"/>
            </a:solidFill>
            <a:ln w="0">
              <a:solidFill>
                <a:srgbClr val="FFFFFF"/>
              </a:solidFill>
              <a:prstDash val="solid"/>
              <a:round/>
              <a:headEnd/>
              <a:tailEnd/>
            </a:ln>
          </p:spPr>
          <p:txBody>
            <a:bodyPr/>
            <a:lstStyle/>
            <a:p>
              <a:endParaRPr lang="en-US"/>
            </a:p>
          </p:txBody>
        </p:sp>
        <p:sp>
          <p:nvSpPr>
            <p:cNvPr id="305161" name="Freeform 9"/>
            <p:cNvSpPr>
              <a:spLocks/>
            </p:cNvSpPr>
            <p:nvPr/>
          </p:nvSpPr>
          <p:spPr bwMode="auto">
            <a:xfrm>
              <a:off x="3508" y="2636"/>
              <a:ext cx="103" cy="254"/>
            </a:xfrm>
            <a:custGeom>
              <a:avLst/>
              <a:gdLst>
                <a:gd name="T0" fmla="*/ 311 w 620"/>
                <a:gd name="T1" fmla="*/ 1507 h 1525"/>
                <a:gd name="T2" fmla="*/ 67 w 620"/>
                <a:gd name="T3" fmla="*/ 969 h 1525"/>
                <a:gd name="T4" fmla="*/ 19 w 620"/>
                <a:gd name="T5" fmla="*/ 746 h 1525"/>
                <a:gd name="T6" fmla="*/ 0 w 620"/>
                <a:gd name="T7" fmla="*/ 511 h 1525"/>
                <a:gd name="T8" fmla="*/ 78 w 620"/>
                <a:gd name="T9" fmla="*/ 260 h 1525"/>
                <a:gd name="T10" fmla="*/ 170 w 620"/>
                <a:gd name="T11" fmla="*/ 0 h 1525"/>
                <a:gd name="T12" fmla="*/ 286 w 620"/>
                <a:gd name="T13" fmla="*/ 121 h 1525"/>
                <a:gd name="T14" fmla="*/ 286 w 620"/>
                <a:gd name="T15" fmla="*/ 522 h 1525"/>
                <a:gd name="T16" fmla="*/ 238 w 620"/>
                <a:gd name="T17" fmla="*/ 746 h 1525"/>
                <a:gd name="T18" fmla="*/ 317 w 620"/>
                <a:gd name="T19" fmla="*/ 925 h 1525"/>
                <a:gd name="T20" fmla="*/ 571 w 620"/>
                <a:gd name="T21" fmla="*/ 1240 h 1525"/>
                <a:gd name="T22" fmla="*/ 620 w 620"/>
                <a:gd name="T23" fmla="*/ 1496 h 1525"/>
                <a:gd name="T24" fmla="*/ 482 w 620"/>
                <a:gd name="T25" fmla="*/ 1525 h 1525"/>
                <a:gd name="T26" fmla="*/ 389 w 620"/>
                <a:gd name="T27" fmla="*/ 1525 h 1525"/>
                <a:gd name="T28" fmla="*/ 311 w 620"/>
                <a:gd name="T29" fmla="*/ 1507 h 1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20" h="1525">
                  <a:moveTo>
                    <a:pt x="311" y="1507"/>
                  </a:moveTo>
                  <a:lnTo>
                    <a:pt x="67" y="969"/>
                  </a:lnTo>
                  <a:lnTo>
                    <a:pt x="19" y="746"/>
                  </a:lnTo>
                  <a:lnTo>
                    <a:pt x="0" y="511"/>
                  </a:lnTo>
                  <a:lnTo>
                    <a:pt x="78" y="260"/>
                  </a:lnTo>
                  <a:lnTo>
                    <a:pt x="170" y="0"/>
                  </a:lnTo>
                  <a:lnTo>
                    <a:pt x="286" y="121"/>
                  </a:lnTo>
                  <a:lnTo>
                    <a:pt x="286" y="522"/>
                  </a:lnTo>
                  <a:lnTo>
                    <a:pt x="238" y="746"/>
                  </a:lnTo>
                  <a:lnTo>
                    <a:pt x="317" y="925"/>
                  </a:lnTo>
                  <a:lnTo>
                    <a:pt x="571" y="1240"/>
                  </a:lnTo>
                  <a:lnTo>
                    <a:pt x="620" y="1496"/>
                  </a:lnTo>
                  <a:lnTo>
                    <a:pt x="482" y="1525"/>
                  </a:lnTo>
                  <a:lnTo>
                    <a:pt x="389" y="1525"/>
                  </a:lnTo>
                  <a:lnTo>
                    <a:pt x="311" y="1507"/>
                  </a:lnTo>
                  <a:close/>
                </a:path>
              </a:pathLst>
            </a:custGeom>
            <a:solidFill>
              <a:srgbClr val="FFC98E"/>
            </a:solidFill>
            <a:ln w="0">
              <a:solidFill>
                <a:srgbClr val="FFC98E"/>
              </a:solidFill>
              <a:prstDash val="solid"/>
              <a:round/>
              <a:headEnd/>
              <a:tailEnd/>
            </a:ln>
          </p:spPr>
          <p:txBody>
            <a:bodyPr/>
            <a:lstStyle/>
            <a:p>
              <a:endParaRPr lang="en-US"/>
            </a:p>
          </p:txBody>
        </p:sp>
        <p:sp>
          <p:nvSpPr>
            <p:cNvPr id="305162" name="Freeform 10"/>
            <p:cNvSpPr>
              <a:spLocks/>
            </p:cNvSpPr>
            <p:nvPr/>
          </p:nvSpPr>
          <p:spPr bwMode="auto">
            <a:xfrm>
              <a:off x="2183" y="2296"/>
              <a:ext cx="563" cy="758"/>
            </a:xfrm>
            <a:custGeom>
              <a:avLst/>
              <a:gdLst>
                <a:gd name="T0" fmla="*/ 2002 w 3373"/>
                <a:gd name="T1" fmla="*/ 4420 h 4546"/>
                <a:gd name="T2" fmla="*/ 2083 w 3373"/>
                <a:gd name="T3" fmla="*/ 4221 h 4546"/>
                <a:gd name="T4" fmla="*/ 2227 w 3373"/>
                <a:gd name="T5" fmla="*/ 3932 h 4546"/>
                <a:gd name="T6" fmla="*/ 2794 w 3373"/>
                <a:gd name="T7" fmla="*/ 3074 h 4546"/>
                <a:gd name="T8" fmla="*/ 2984 w 3373"/>
                <a:gd name="T9" fmla="*/ 2812 h 4546"/>
                <a:gd name="T10" fmla="*/ 3244 w 3373"/>
                <a:gd name="T11" fmla="*/ 2492 h 4546"/>
                <a:gd name="T12" fmla="*/ 3373 w 3373"/>
                <a:gd name="T13" fmla="*/ 2339 h 4546"/>
                <a:gd name="T14" fmla="*/ 3100 w 3373"/>
                <a:gd name="T15" fmla="*/ 1681 h 4546"/>
                <a:gd name="T16" fmla="*/ 2960 w 3373"/>
                <a:gd name="T17" fmla="*/ 1331 h 4546"/>
                <a:gd name="T18" fmla="*/ 2828 w 3373"/>
                <a:gd name="T19" fmla="*/ 856 h 4546"/>
                <a:gd name="T20" fmla="*/ 2744 w 3373"/>
                <a:gd name="T21" fmla="*/ 473 h 4546"/>
                <a:gd name="T22" fmla="*/ 2652 w 3373"/>
                <a:gd name="T23" fmla="*/ 0 h 4546"/>
                <a:gd name="T24" fmla="*/ 2331 w 3373"/>
                <a:gd name="T25" fmla="*/ 290 h 4546"/>
                <a:gd name="T26" fmla="*/ 2227 w 3373"/>
                <a:gd name="T27" fmla="*/ 43 h 4546"/>
                <a:gd name="T28" fmla="*/ 2062 w 3373"/>
                <a:gd name="T29" fmla="*/ 230 h 4546"/>
                <a:gd name="T30" fmla="*/ 1940 w 3373"/>
                <a:gd name="T31" fmla="*/ 27 h 4546"/>
                <a:gd name="T32" fmla="*/ 1670 w 3373"/>
                <a:gd name="T33" fmla="*/ 335 h 4546"/>
                <a:gd name="T34" fmla="*/ 1539 w 3373"/>
                <a:gd name="T35" fmla="*/ 230 h 4546"/>
                <a:gd name="T36" fmla="*/ 1327 w 3373"/>
                <a:gd name="T37" fmla="*/ 581 h 4546"/>
                <a:gd name="T38" fmla="*/ 1151 w 3373"/>
                <a:gd name="T39" fmla="*/ 489 h 4546"/>
                <a:gd name="T40" fmla="*/ 1018 w 3373"/>
                <a:gd name="T41" fmla="*/ 872 h 4546"/>
                <a:gd name="T42" fmla="*/ 830 w 3373"/>
                <a:gd name="T43" fmla="*/ 1346 h 4546"/>
                <a:gd name="T44" fmla="*/ 605 w 3373"/>
                <a:gd name="T45" fmla="*/ 1725 h 4546"/>
                <a:gd name="T46" fmla="*/ 391 w 3373"/>
                <a:gd name="T47" fmla="*/ 2064 h 4546"/>
                <a:gd name="T48" fmla="*/ 242 w 3373"/>
                <a:gd name="T49" fmla="*/ 2265 h 4546"/>
                <a:gd name="T50" fmla="*/ 61 w 3373"/>
                <a:gd name="T51" fmla="*/ 2400 h 4546"/>
                <a:gd name="T52" fmla="*/ 120 w 3373"/>
                <a:gd name="T53" fmla="*/ 2492 h 4546"/>
                <a:gd name="T54" fmla="*/ 0 w 3373"/>
                <a:gd name="T55" fmla="*/ 2647 h 4546"/>
                <a:gd name="T56" fmla="*/ 302 w 3373"/>
                <a:gd name="T57" fmla="*/ 2936 h 4546"/>
                <a:gd name="T58" fmla="*/ 640 w 3373"/>
                <a:gd name="T59" fmla="*/ 3271 h 4546"/>
                <a:gd name="T60" fmla="*/ 985 w 3373"/>
                <a:gd name="T61" fmla="*/ 3675 h 4546"/>
                <a:gd name="T62" fmla="*/ 1206 w 3373"/>
                <a:gd name="T63" fmla="*/ 4041 h 4546"/>
                <a:gd name="T64" fmla="*/ 1519 w 3373"/>
                <a:gd name="T65" fmla="*/ 4546 h 4546"/>
                <a:gd name="T66" fmla="*/ 1670 w 3373"/>
                <a:gd name="T67" fmla="*/ 4452 h 4546"/>
                <a:gd name="T68" fmla="*/ 1856 w 3373"/>
                <a:gd name="T69" fmla="*/ 4420 h 4546"/>
                <a:gd name="T70" fmla="*/ 1956 w 3373"/>
                <a:gd name="T71" fmla="*/ 4420 h 4546"/>
                <a:gd name="T72" fmla="*/ 2002 w 3373"/>
                <a:gd name="T73" fmla="*/ 4420 h 4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373" h="4546">
                  <a:moveTo>
                    <a:pt x="2002" y="4420"/>
                  </a:moveTo>
                  <a:lnTo>
                    <a:pt x="2083" y="4221"/>
                  </a:lnTo>
                  <a:lnTo>
                    <a:pt x="2227" y="3932"/>
                  </a:lnTo>
                  <a:lnTo>
                    <a:pt x="2794" y="3074"/>
                  </a:lnTo>
                  <a:lnTo>
                    <a:pt x="2984" y="2812"/>
                  </a:lnTo>
                  <a:lnTo>
                    <a:pt x="3244" y="2492"/>
                  </a:lnTo>
                  <a:lnTo>
                    <a:pt x="3373" y="2339"/>
                  </a:lnTo>
                  <a:lnTo>
                    <a:pt x="3100" y="1681"/>
                  </a:lnTo>
                  <a:lnTo>
                    <a:pt x="2960" y="1331"/>
                  </a:lnTo>
                  <a:lnTo>
                    <a:pt x="2828" y="856"/>
                  </a:lnTo>
                  <a:lnTo>
                    <a:pt x="2744" y="473"/>
                  </a:lnTo>
                  <a:lnTo>
                    <a:pt x="2652" y="0"/>
                  </a:lnTo>
                  <a:lnTo>
                    <a:pt x="2331" y="290"/>
                  </a:lnTo>
                  <a:lnTo>
                    <a:pt x="2227" y="43"/>
                  </a:lnTo>
                  <a:lnTo>
                    <a:pt x="2062" y="230"/>
                  </a:lnTo>
                  <a:lnTo>
                    <a:pt x="1940" y="27"/>
                  </a:lnTo>
                  <a:lnTo>
                    <a:pt x="1670" y="335"/>
                  </a:lnTo>
                  <a:lnTo>
                    <a:pt x="1539" y="230"/>
                  </a:lnTo>
                  <a:lnTo>
                    <a:pt x="1327" y="581"/>
                  </a:lnTo>
                  <a:lnTo>
                    <a:pt x="1151" y="489"/>
                  </a:lnTo>
                  <a:lnTo>
                    <a:pt x="1018" y="872"/>
                  </a:lnTo>
                  <a:lnTo>
                    <a:pt x="830" y="1346"/>
                  </a:lnTo>
                  <a:lnTo>
                    <a:pt x="605" y="1725"/>
                  </a:lnTo>
                  <a:lnTo>
                    <a:pt x="391" y="2064"/>
                  </a:lnTo>
                  <a:lnTo>
                    <a:pt x="242" y="2265"/>
                  </a:lnTo>
                  <a:lnTo>
                    <a:pt x="61" y="2400"/>
                  </a:lnTo>
                  <a:lnTo>
                    <a:pt x="120" y="2492"/>
                  </a:lnTo>
                  <a:lnTo>
                    <a:pt x="0" y="2647"/>
                  </a:lnTo>
                  <a:lnTo>
                    <a:pt x="302" y="2936"/>
                  </a:lnTo>
                  <a:lnTo>
                    <a:pt x="640" y="3271"/>
                  </a:lnTo>
                  <a:lnTo>
                    <a:pt x="985" y="3675"/>
                  </a:lnTo>
                  <a:lnTo>
                    <a:pt x="1206" y="4041"/>
                  </a:lnTo>
                  <a:lnTo>
                    <a:pt x="1519" y="4546"/>
                  </a:lnTo>
                  <a:lnTo>
                    <a:pt x="1670" y="4452"/>
                  </a:lnTo>
                  <a:lnTo>
                    <a:pt x="1856" y="4420"/>
                  </a:lnTo>
                  <a:lnTo>
                    <a:pt x="1956" y="4420"/>
                  </a:lnTo>
                  <a:lnTo>
                    <a:pt x="2002" y="4420"/>
                  </a:lnTo>
                  <a:close/>
                </a:path>
              </a:pathLst>
            </a:custGeom>
            <a:solidFill>
              <a:srgbClr val="FFFFFF"/>
            </a:solidFill>
            <a:ln w="0">
              <a:solidFill>
                <a:srgbClr val="FFFFFF"/>
              </a:solidFill>
              <a:prstDash val="solid"/>
              <a:round/>
              <a:headEnd/>
              <a:tailEnd/>
            </a:ln>
          </p:spPr>
          <p:txBody>
            <a:bodyPr/>
            <a:lstStyle/>
            <a:p>
              <a:endParaRPr lang="en-US"/>
            </a:p>
          </p:txBody>
        </p:sp>
        <p:sp>
          <p:nvSpPr>
            <p:cNvPr id="305163" name="Freeform 11"/>
            <p:cNvSpPr>
              <a:spLocks/>
            </p:cNvSpPr>
            <p:nvPr/>
          </p:nvSpPr>
          <p:spPr bwMode="auto">
            <a:xfrm>
              <a:off x="2580" y="2725"/>
              <a:ext cx="87" cy="257"/>
            </a:xfrm>
            <a:custGeom>
              <a:avLst/>
              <a:gdLst>
                <a:gd name="T0" fmla="*/ 48 w 522"/>
                <a:gd name="T1" fmla="*/ 1545 h 1545"/>
                <a:gd name="T2" fmla="*/ 140 w 522"/>
                <a:gd name="T3" fmla="*/ 1387 h 1545"/>
                <a:gd name="T4" fmla="*/ 286 w 522"/>
                <a:gd name="T5" fmla="*/ 1251 h 1545"/>
                <a:gd name="T6" fmla="*/ 463 w 522"/>
                <a:gd name="T7" fmla="*/ 1129 h 1545"/>
                <a:gd name="T8" fmla="*/ 522 w 522"/>
                <a:gd name="T9" fmla="*/ 853 h 1545"/>
                <a:gd name="T10" fmla="*/ 522 w 522"/>
                <a:gd name="T11" fmla="*/ 726 h 1545"/>
                <a:gd name="T12" fmla="*/ 415 w 522"/>
                <a:gd name="T13" fmla="*/ 517 h 1545"/>
                <a:gd name="T14" fmla="*/ 391 w 522"/>
                <a:gd name="T15" fmla="*/ 289 h 1545"/>
                <a:gd name="T16" fmla="*/ 404 w 522"/>
                <a:gd name="T17" fmla="*/ 42 h 1545"/>
                <a:gd name="T18" fmla="*/ 356 w 522"/>
                <a:gd name="T19" fmla="*/ 0 h 1545"/>
                <a:gd name="T20" fmla="*/ 273 w 522"/>
                <a:gd name="T21" fmla="*/ 9 h 1545"/>
                <a:gd name="T22" fmla="*/ 201 w 522"/>
                <a:gd name="T23" fmla="*/ 148 h 1545"/>
                <a:gd name="T24" fmla="*/ 166 w 522"/>
                <a:gd name="T25" fmla="*/ 301 h 1545"/>
                <a:gd name="T26" fmla="*/ 166 w 522"/>
                <a:gd name="T27" fmla="*/ 436 h 1545"/>
                <a:gd name="T28" fmla="*/ 190 w 522"/>
                <a:gd name="T29" fmla="*/ 580 h 1545"/>
                <a:gd name="T30" fmla="*/ 228 w 522"/>
                <a:gd name="T31" fmla="*/ 697 h 1545"/>
                <a:gd name="T32" fmla="*/ 201 w 522"/>
                <a:gd name="T33" fmla="*/ 805 h 1545"/>
                <a:gd name="T34" fmla="*/ 48 w 522"/>
                <a:gd name="T35" fmla="*/ 1053 h 1545"/>
                <a:gd name="T36" fmla="*/ 0 w 522"/>
                <a:gd name="T37" fmla="*/ 1387 h 1545"/>
                <a:gd name="T38" fmla="*/ 48 w 522"/>
                <a:gd name="T39" fmla="*/ 1545 h 1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22" h="1545">
                  <a:moveTo>
                    <a:pt x="48" y="1545"/>
                  </a:moveTo>
                  <a:lnTo>
                    <a:pt x="140" y="1387"/>
                  </a:lnTo>
                  <a:lnTo>
                    <a:pt x="286" y="1251"/>
                  </a:lnTo>
                  <a:lnTo>
                    <a:pt x="463" y="1129"/>
                  </a:lnTo>
                  <a:lnTo>
                    <a:pt x="522" y="853"/>
                  </a:lnTo>
                  <a:lnTo>
                    <a:pt x="522" y="726"/>
                  </a:lnTo>
                  <a:lnTo>
                    <a:pt x="415" y="517"/>
                  </a:lnTo>
                  <a:lnTo>
                    <a:pt x="391" y="289"/>
                  </a:lnTo>
                  <a:lnTo>
                    <a:pt x="404" y="42"/>
                  </a:lnTo>
                  <a:lnTo>
                    <a:pt x="356" y="0"/>
                  </a:lnTo>
                  <a:lnTo>
                    <a:pt x="273" y="9"/>
                  </a:lnTo>
                  <a:lnTo>
                    <a:pt x="201" y="148"/>
                  </a:lnTo>
                  <a:lnTo>
                    <a:pt x="166" y="301"/>
                  </a:lnTo>
                  <a:lnTo>
                    <a:pt x="166" y="436"/>
                  </a:lnTo>
                  <a:lnTo>
                    <a:pt x="190" y="580"/>
                  </a:lnTo>
                  <a:lnTo>
                    <a:pt x="228" y="697"/>
                  </a:lnTo>
                  <a:lnTo>
                    <a:pt x="201" y="805"/>
                  </a:lnTo>
                  <a:lnTo>
                    <a:pt x="48" y="1053"/>
                  </a:lnTo>
                  <a:lnTo>
                    <a:pt x="0" y="1387"/>
                  </a:lnTo>
                  <a:lnTo>
                    <a:pt x="48" y="1545"/>
                  </a:lnTo>
                  <a:close/>
                </a:path>
              </a:pathLst>
            </a:custGeom>
            <a:solidFill>
              <a:srgbClr val="FFC98E"/>
            </a:solidFill>
            <a:ln w="0">
              <a:solidFill>
                <a:srgbClr val="FFC98E"/>
              </a:solidFill>
              <a:prstDash val="solid"/>
              <a:round/>
              <a:headEnd/>
              <a:tailEnd/>
            </a:ln>
          </p:spPr>
          <p:txBody>
            <a:bodyPr/>
            <a:lstStyle/>
            <a:p>
              <a:endParaRPr lang="en-US"/>
            </a:p>
          </p:txBody>
        </p:sp>
        <p:sp>
          <p:nvSpPr>
            <p:cNvPr id="305164" name="Freeform 12"/>
            <p:cNvSpPr>
              <a:spLocks/>
            </p:cNvSpPr>
            <p:nvPr/>
          </p:nvSpPr>
          <p:spPr bwMode="auto">
            <a:xfrm>
              <a:off x="2834" y="2896"/>
              <a:ext cx="343" cy="504"/>
            </a:xfrm>
            <a:custGeom>
              <a:avLst/>
              <a:gdLst>
                <a:gd name="T0" fmla="*/ 2058 w 2058"/>
                <a:gd name="T1" fmla="*/ 0 h 3023"/>
                <a:gd name="T2" fmla="*/ 801 w 2058"/>
                <a:gd name="T3" fmla="*/ 424 h 3023"/>
                <a:gd name="T4" fmla="*/ 365 w 2058"/>
                <a:gd name="T5" fmla="*/ 1287 h 3023"/>
                <a:gd name="T6" fmla="*/ 71 w 2058"/>
                <a:gd name="T7" fmla="*/ 2250 h 3023"/>
                <a:gd name="T8" fmla="*/ 0 w 2058"/>
                <a:gd name="T9" fmla="*/ 2799 h 3023"/>
                <a:gd name="T10" fmla="*/ 665 w 2058"/>
                <a:gd name="T11" fmla="*/ 2978 h 3023"/>
                <a:gd name="T12" fmla="*/ 1279 w 2058"/>
                <a:gd name="T13" fmla="*/ 3023 h 3023"/>
                <a:gd name="T14" fmla="*/ 2042 w 2058"/>
                <a:gd name="T15" fmla="*/ 2832 h 3023"/>
                <a:gd name="T16" fmla="*/ 1924 w 2058"/>
                <a:gd name="T17" fmla="*/ 1995 h 3023"/>
                <a:gd name="T18" fmla="*/ 1880 w 2058"/>
                <a:gd name="T19" fmla="*/ 1246 h 3023"/>
                <a:gd name="T20" fmla="*/ 1940 w 2058"/>
                <a:gd name="T21" fmla="*/ 568 h 3023"/>
                <a:gd name="T22" fmla="*/ 2034 w 2058"/>
                <a:gd name="T23" fmla="*/ 126 h 3023"/>
                <a:gd name="T24" fmla="*/ 2058 w 2058"/>
                <a:gd name="T25" fmla="*/ 0 h 30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58" h="3023">
                  <a:moveTo>
                    <a:pt x="2058" y="0"/>
                  </a:moveTo>
                  <a:lnTo>
                    <a:pt x="801" y="424"/>
                  </a:lnTo>
                  <a:lnTo>
                    <a:pt x="365" y="1287"/>
                  </a:lnTo>
                  <a:lnTo>
                    <a:pt x="71" y="2250"/>
                  </a:lnTo>
                  <a:lnTo>
                    <a:pt x="0" y="2799"/>
                  </a:lnTo>
                  <a:lnTo>
                    <a:pt x="665" y="2978"/>
                  </a:lnTo>
                  <a:lnTo>
                    <a:pt x="1279" y="3023"/>
                  </a:lnTo>
                  <a:lnTo>
                    <a:pt x="2042" y="2832"/>
                  </a:lnTo>
                  <a:lnTo>
                    <a:pt x="1924" y="1995"/>
                  </a:lnTo>
                  <a:lnTo>
                    <a:pt x="1880" y="1246"/>
                  </a:lnTo>
                  <a:lnTo>
                    <a:pt x="1940" y="568"/>
                  </a:lnTo>
                  <a:lnTo>
                    <a:pt x="2034" y="126"/>
                  </a:lnTo>
                  <a:lnTo>
                    <a:pt x="2058" y="0"/>
                  </a:lnTo>
                  <a:close/>
                </a:path>
              </a:pathLst>
            </a:custGeom>
            <a:solidFill>
              <a:srgbClr val="FFFFFF"/>
            </a:solidFill>
            <a:ln w="0">
              <a:solidFill>
                <a:srgbClr val="FFFFFF"/>
              </a:solidFill>
              <a:prstDash val="solid"/>
              <a:round/>
              <a:headEnd/>
              <a:tailEnd/>
            </a:ln>
          </p:spPr>
          <p:txBody>
            <a:bodyPr/>
            <a:lstStyle/>
            <a:p>
              <a:endParaRPr lang="en-US"/>
            </a:p>
          </p:txBody>
        </p:sp>
        <p:sp>
          <p:nvSpPr>
            <p:cNvPr id="305165" name="Freeform 13"/>
            <p:cNvSpPr>
              <a:spLocks/>
            </p:cNvSpPr>
            <p:nvPr/>
          </p:nvSpPr>
          <p:spPr bwMode="auto">
            <a:xfrm>
              <a:off x="2904" y="2976"/>
              <a:ext cx="146" cy="462"/>
            </a:xfrm>
            <a:custGeom>
              <a:avLst/>
              <a:gdLst>
                <a:gd name="T0" fmla="*/ 465 w 874"/>
                <a:gd name="T1" fmla="*/ 2769 h 2769"/>
                <a:gd name="T2" fmla="*/ 719 w 874"/>
                <a:gd name="T3" fmla="*/ 2153 h 2769"/>
                <a:gd name="T4" fmla="*/ 640 w 874"/>
                <a:gd name="T5" fmla="*/ 1805 h 2769"/>
                <a:gd name="T6" fmla="*/ 605 w 874"/>
                <a:gd name="T7" fmla="*/ 1493 h 2769"/>
                <a:gd name="T8" fmla="*/ 588 w 874"/>
                <a:gd name="T9" fmla="*/ 1141 h 2769"/>
                <a:gd name="T10" fmla="*/ 588 w 874"/>
                <a:gd name="T11" fmla="*/ 877 h 2769"/>
                <a:gd name="T12" fmla="*/ 613 w 874"/>
                <a:gd name="T13" fmla="*/ 651 h 2769"/>
                <a:gd name="T14" fmla="*/ 704 w 874"/>
                <a:gd name="T15" fmla="*/ 268 h 2769"/>
                <a:gd name="T16" fmla="*/ 874 w 874"/>
                <a:gd name="T17" fmla="*/ 46 h 2769"/>
                <a:gd name="T18" fmla="*/ 798 w 874"/>
                <a:gd name="T19" fmla="*/ 0 h 2769"/>
                <a:gd name="T20" fmla="*/ 544 w 874"/>
                <a:gd name="T21" fmla="*/ 55 h 2769"/>
                <a:gd name="T22" fmla="*/ 465 w 874"/>
                <a:gd name="T23" fmla="*/ 128 h 2769"/>
                <a:gd name="T24" fmla="*/ 526 w 874"/>
                <a:gd name="T25" fmla="*/ 244 h 2769"/>
                <a:gd name="T26" fmla="*/ 343 w 874"/>
                <a:gd name="T27" fmla="*/ 626 h 2769"/>
                <a:gd name="T28" fmla="*/ 214 w 874"/>
                <a:gd name="T29" fmla="*/ 942 h 2769"/>
                <a:gd name="T30" fmla="*/ 129 w 874"/>
                <a:gd name="T31" fmla="*/ 1232 h 2769"/>
                <a:gd name="T32" fmla="*/ 69 w 874"/>
                <a:gd name="T33" fmla="*/ 1593 h 2769"/>
                <a:gd name="T34" fmla="*/ 0 w 874"/>
                <a:gd name="T35" fmla="*/ 2038 h 2769"/>
                <a:gd name="T36" fmla="*/ 465 w 874"/>
                <a:gd name="T37" fmla="*/ 2769 h 27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74" h="2769">
                  <a:moveTo>
                    <a:pt x="465" y="2769"/>
                  </a:moveTo>
                  <a:lnTo>
                    <a:pt x="719" y="2153"/>
                  </a:lnTo>
                  <a:lnTo>
                    <a:pt x="640" y="1805"/>
                  </a:lnTo>
                  <a:lnTo>
                    <a:pt x="605" y="1493"/>
                  </a:lnTo>
                  <a:lnTo>
                    <a:pt x="588" y="1141"/>
                  </a:lnTo>
                  <a:lnTo>
                    <a:pt x="588" y="877"/>
                  </a:lnTo>
                  <a:lnTo>
                    <a:pt x="613" y="651"/>
                  </a:lnTo>
                  <a:lnTo>
                    <a:pt x="704" y="268"/>
                  </a:lnTo>
                  <a:lnTo>
                    <a:pt x="874" y="46"/>
                  </a:lnTo>
                  <a:lnTo>
                    <a:pt x="798" y="0"/>
                  </a:lnTo>
                  <a:lnTo>
                    <a:pt x="544" y="55"/>
                  </a:lnTo>
                  <a:lnTo>
                    <a:pt x="465" y="128"/>
                  </a:lnTo>
                  <a:lnTo>
                    <a:pt x="526" y="244"/>
                  </a:lnTo>
                  <a:lnTo>
                    <a:pt x="343" y="626"/>
                  </a:lnTo>
                  <a:lnTo>
                    <a:pt x="214" y="942"/>
                  </a:lnTo>
                  <a:lnTo>
                    <a:pt x="129" y="1232"/>
                  </a:lnTo>
                  <a:lnTo>
                    <a:pt x="69" y="1593"/>
                  </a:lnTo>
                  <a:lnTo>
                    <a:pt x="0" y="2038"/>
                  </a:lnTo>
                  <a:lnTo>
                    <a:pt x="465" y="2769"/>
                  </a:lnTo>
                  <a:close/>
                </a:path>
              </a:pathLst>
            </a:custGeom>
            <a:solidFill>
              <a:srgbClr val="FF0000"/>
            </a:solidFill>
            <a:ln w="0">
              <a:solidFill>
                <a:srgbClr val="FF0000"/>
              </a:solidFill>
              <a:prstDash val="solid"/>
              <a:round/>
              <a:headEnd/>
              <a:tailEnd/>
            </a:ln>
          </p:spPr>
          <p:txBody>
            <a:bodyPr/>
            <a:lstStyle/>
            <a:p>
              <a:endParaRPr lang="en-US"/>
            </a:p>
          </p:txBody>
        </p:sp>
        <p:sp>
          <p:nvSpPr>
            <p:cNvPr id="305166" name="Freeform 14"/>
            <p:cNvSpPr>
              <a:spLocks/>
            </p:cNvSpPr>
            <p:nvPr/>
          </p:nvSpPr>
          <p:spPr bwMode="auto">
            <a:xfrm>
              <a:off x="2828" y="2456"/>
              <a:ext cx="514" cy="524"/>
            </a:xfrm>
            <a:custGeom>
              <a:avLst/>
              <a:gdLst>
                <a:gd name="T0" fmla="*/ 1277 w 3080"/>
                <a:gd name="T1" fmla="*/ 0 h 3146"/>
                <a:gd name="T2" fmla="*/ 955 w 3080"/>
                <a:gd name="T3" fmla="*/ 186 h 3146"/>
                <a:gd name="T4" fmla="*/ 765 w 3080"/>
                <a:gd name="T5" fmla="*/ 382 h 3146"/>
                <a:gd name="T6" fmla="*/ 559 w 3080"/>
                <a:gd name="T7" fmla="*/ 639 h 3146"/>
                <a:gd name="T8" fmla="*/ 413 w 3080"/>
                <a:gd name="T9" fmla="*/ 901 h 3146"/>
                <a:gd name="T10" fmla="*/ 286 w 3080"/>
                <a:gd name="T11" fmla="*/ 839 h 3146"/>
                <a:gd name="T12" fmla="*/ 212 w 3080"/>
                <a:gd name="T13" fmla="*/ 852 h 3146"/>
                <a:gd name="T14" fmla="*/ 96 w 3080"/>
                <a:gd name="T15" fmla="*/ 988 h 3146"/>
                <a:gd name="T16" fmla="*/ 21 w 3080"/>
                <a:gd name="T17" fmla="*/ 1125 h 3146"/>
                <a:gd name="T18" fmla="*/ 0 w 3080"/>
                <a:gd name="T19" fmla="*/ 1269 h 3146"/>
                <a:gd name="T20" fmla="*/ 51 w 3080"/>
                <a:gd name="T21" fmla="*/ 1421 h 3146"/>
                <a:gd name="T22" fmla="*/ 136 w 3080"/>
                <a:gd name="T23" fmla="*/ 1715 h 3146"/>
                <a:gd name="T24" fmla="*/ 251 w 3080"/>
                <a:gd name="T25" fmla="*/ 1787 h 3146"/>
                <a:gd name="T26" fmla="*/ 356 w 3080"/>
                <a:gd name="T27" fmla="*/ 2089 h 3146"/>
                <a:gd name="T28" fmla="*/ 688 w 3080"/>
                <a:gd name="T29" fmla="*/ 2838 h 3146"/>
                <a:gd name="T30" fmla="*/ 811 w 3080"/>
                <a:gd name="T31" fmla="*/ 3024 h 3146"/>
                <a:gd name="T32" fmla="*/ 908 w 3080"/>
                <a:gd name="T33" fmla="*/ 3097 h 3146"/>
                <a:gd name="T34" fmla="*/ 1030 w 3080"/>
                <a:gd name="T35" fmla="*/ 3146 h 3146"/>
                <a:gd name="T36" fmla="*/ 1165 w 3080"/>
                <a:gd name="T37" fmla="*/ 3136 h 3146"/>
                <a:gd name="T38" fmla="*/ 1386 w 3080"/>
                <a:gd name="T39" fmla="*/ 3070 h 3146"/>
                <a:gd name="T40" fmla="*/ 1698 w 3080"/>
                <a:gd name="T41" fmla="*/ 2924 h 3146"/>
                <a:gd name="T42" fmla="*/ 1888 w 3080"/>
                <a:gd name="T43" fmla="*/ 2811 h 3146"/>
                <a:gd name="T44" fmla="*/ 2040 w 3080"/>
                <a:gd name="T45" fmla="*/ 2689 h 3146"/>
                <a:gd name="T46" fmla="*/ 2186 w 3080"/>
                <a:gd name="T47" fmla="*/ 2530 h 3146"/>
                <a:gd name="T48" fmla="*/ 2392 w 3080"/>
                <a:gd name="T49" fmla="*/ 2244 h 3146"/>
                <a:gd name="T50" fmla="*/ 2498 w 3080"/>
                <a:gd name="T51" fmla="*/ 2089 h 3146"/>
                <a:gd name="T52" fmla="*/ 2631 w 3080"/>
                <a:gd name="T53" fmla="*/ 2047 h 3146"/>
                <a:gd name="T54" fmla="*/ 2875 w 3080"/>
                <a:gd name="T55" fmla="*/ 1816 h 3146"/>
                <a:gd name="T56" fmla="*/ 3080 w 3080"/>
                <a:gd name="T57" fmla="*/ 1528 h 3146"/>
                <a:gd name="T58" fmla="*/ 3043 w 3080"/>
                <a:gd name="T59" fmla="*/ 1348 h 3146"/>
                <a:gd name="T60" fmla="*/ 2954 w 3080"/>
                <a:gd name="T61" fmla="*/ 1169 h 3146"/>
                <a:gd name="T62" fmla="*/ 2823 w 3080"/>
                <a:gd name="T63" fmla="*/ 1100 h 3146"/>
                <a:gd name="T64" fmla="*/ 2200 w 3080"/>
                <a:gd name="T65" fmla="*/ 73 h 3146"/>
                <a:gd name="T66" fmla="*/ 1277 w 3080"/>
                <a:gd name="T67" fmla="*/ 0 h 3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080" h="3146">
                  <a:moveTo>
                    <a:pt x="1277" y="0"/>
                  </a:moveTo>
                  <a:lnTo>
                    <a:pt x="955" y="186"/>
                  </a:lnTo>
                  <a:lnTo>
                    <a:pt x="765" y="382"/>
                  </a:lnTo>
                  <a:lnTo>
                    <a:pt x="559" y="639"/>
                  </a:lnTo>
                  <a:lnTo>
                    <a:pt x="413" y="901"/>
                  </a:lnTo>
                  <a:lnTo>
                    <a:pt x="286" y="839"/>
                  </a:lnTo>
                  <a:lnTo>
                    <a:pt x="212" y="852"/>
                  </a:lnTo>
                  <a:lnTo>
                    <a:pt x="96" y="988"/>
                  </a:lnTo>
                  <a:lnTo>
                    <a:pt x="21" y="1125"/>
                  </a:lnTo>
                  <a:lnTo>
                    <a:pt x="0" y="1269"/>
                  </a:lnTo>
                  <a:lnTo>
                    <a:pt x="51" y="1421"/>
                  </a:lnTo>
                  <a:lnTo>
                    <a:pt x="136" y="1715"/>
                  </a:lnTo>
                  <a:lnTo>
                    <a:pt x="251" y="1787"/>
                  </a:lnTo>
                  <a:lnTo>
                    <a:pt x="356" y="2089"/>
                  </a:lnTo>
                  <a:lnTo>
                    <a:pt x="688" y="2838"/>
                  </a:lnTo>
                  <a:lnTo>
                    <a:pt x="811" y="3024"/>
                  </a:lnTo>
                  <a:lnTo>
                    <a:pt x="908" y="3097"/>
                  </a:lnTo>
                  <a:lnTo>
                    <a:pt x="1030" y="3146"/>
                  </a:lnTo>
                  <a:lnTo>
                    <a:pt x="1165" y="3136"/>
                  </a:lnTo>
                  <a:lnTo>
                    <a:pt x="1386" y="3070"/>
                  </a:lnTo>
                  <a:lnTo>
                    <a:pt x="1698" y="2924"/>
                  </a:lnTo>
                  <a:lnTo>
                    <a:pt x="1888" y="2811"/>
                  </a:lnTo>
                  <a:lnTo>
                    <a:pt x="2040" y="2689"/>
                  </a:lnTo>
                  <a:lnTo>
                    <a:pt x="2186" y="2530"/>
                  </a:lnTo>
                  <a:lnTo>
                    <a:pt x="2392" y="2244"/>
                  </a:lnTo>
                  <a:lnTo>
                    <a:pt x="2498" y="2089"/>
                  </a:lnTo>
                  <a:lnTo>
                    <a:pt x="2631" y="2047"/>
                  </a:lnTo>
                  <a:lnTo>
                    <a:pt x="2875" y="1816"/>
                  </a:lnTo>
                  <a:lnTo>
                    <a:pt x="3080" y="1528"/>
                  </a:lnTo>
                  <a:lnTo>
                    <a:pt x="3043" y="1348"/>
                  </a:lnTo>
                  <a:lnTo>
                    <a:pt x="2954" y="1169"/>
                  </a:lnTo>
                  <a:lnTo>
                    <a:pt x="2823" y="1100"/>
                  </a:lnTo>
                  <a:lnTo>
                    <a:pt x="2200" y="73"/>
                  </a:lnTo>
                  <a:lnTo>
                    <a:pt x="1277" y="0"/>
                  </a:lnTo>
                  <a:close/>
                </a:path>
              </a:pathLst>
            </a:custGeom>
            <a:solidFill>
              <a:srgbClr val="FFC98E"/>
            </a:solidFill>
            <a:ln w="0">
              <a:solidFill>
                <a:srgbClr val="FFC98E"/>
              </a:solidFill>
              <a:prstDash val="solid"/>
              <a:round/>
              <a:headEnd/>
              <a:tailEnd/>
            </a:ln>
          </p:spPr>
          <p:txBody>
            <a:bodyPr/>
            <a:lstStyle/>
            <a:p>
              <a:endParaRPr lang="en-US"/>
            </a:p>
          </p:txBody>
        </p:sp>
        <p:sp>
          <p:nvSpPr>
            <p:cNvPr id="305167" name="Freeform 15"/>
            <p:cNvSpPr>
              <a:spLocks/>
            </p:cNvSpPr>
            <p:nvPr/>
          </p:nvSpPr>
          <p:spPr bwMode="auto">
            <a:xfrm>
              <a:off x="2958" y="2725"/>
              <a:ext cx="218" cy="90"/>
            </a:xfrm>
            <a:custGeom>
              <a:avLst/>
              <a:gdLst>
                <a:gd name="T0" fmla="*/ 35 w 1312"/>
                <a:gd name="T1" fmla="*/ 0 h 542"/>
                <a:gd name="T2" fmla="*/ 0 w 1312"/>
                <a:gd name="T3" fmla="*/ 64 h 542"/>
                <a:gd name="T4" fmla="*/ 83 w 1312"/>
                <a:gd name="T5" fmla="*/ 270 h 542"/>
                <a:gd name="T6" fmla="*/ 225 w 1312"/>
                <a:gd name="T7" fmla="*/ 446 h 542"/>
                <a:gd name="T8" fmla="*/ 398 w 1312"/>
                <a:gd name="T9" fmla="*/ 531 h 542"/>
                <a:gd name="T10" fmla="*/ 654 w 1312"/>
                <a:gd name="T11" fmla="*/ 542 h 542"/>
                <a:gd name="T12" fmla="*/ 844 w 1312"/>
                <a:gd name="T13" fmla="*/ 507 h 542"/>
                <a:gd name="T14" fmla="*/ 1034 w 1312"/>
                <a:gd name="T15" fmla="*/ 410 h 542"/>
                <a:gd name="T16" fmla="*/ 1152 w 1312"/>
                <a:gd name="T17" fmla="*/ 285 h 542"/>
                <a:gd name="T18" fmla="*/ 1312 w 1312"/>
                <a:gd name="T19" fmla="*/ 125 h 542"/>
                <a:gd name="T20" fmla="*/ 1264 w 1312"/>
                <a:gd name="T21" fmla="*/ 64 h 542"/>
                <a:gd name="T22" fmla="*/ 1074 w 1312"/>
                <a:gd name="T23" fmla="*/ 125 h 542"/>
                <a:gd name="T24" fmla="*/ 836 w 1312"/>
                <a:gd name="T25" fmla="*/ 171 h 542"/>
                <a:gd name="T26" fmla="*/ 628 w 1312"/>
                <a:gd name="T27" fmla="*/ 159 h 542"/>
                <a:gd name="T28" fmla="*/ 369 w 1312"/>
                <a:gd name="T29" fmla="*/ 111 h 542"/>
                <a:gd name="T30" fmla="*/ 160 w 1312"/>
                <a:gd name="T31" fmla="*/ 48 h 542"/>
                <a:gd name="T32" fmla="*/ 35 w 1312"/>
                <a:gd name="T33" fmla="*/ 0 h 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12" h="542">
                  <a:moveTo>
                    <a:pt x="35" y="0"/>
                  </a:moveTo>
                  <a:lnTo>
                    <a:pt x="0" y="64"/>
                  </a:lnTo>
                  <a:lnTo>
                    <a:pt x="83" y="270"/>
                  </a:lnTo>
                  <a:lnTo>
                    <a:pt x="225" y="446"/>
                  </a:lnTo>
                  <a:lnTo>
                    <a:pt x="398" y="531"/>
                  </a:lnTo>
                  <a:lnTo>
                    <a:pt x="654" y="542"/>
                  </a:lnTo>
                  <a:lnTo>
                    <a:pt x="844" y="507"/>
                  </a:lnTo>
                  <a:lnTo>
                    <a:pt x="1034" y="410"/>
                  </a:lnTo>
                  <a:lnTo>
                    <a:pt x="1152" y="285"/>
                  </a:lnTo>
                  <a:lnTo>
                    <a:pt x="1312" y="125"/>
                  </a:lnTo>
                  <a:lnTo>
                    <a:pt x="1264" y="64"/>
                  </a:lnTo>
                  <a:lnTo>
                    <a:pt x="1074" y="125"/>
                  </a:lnTo>
                  <a:lnTo>
                    <a:pt x="836" y="171"/>
                  </a:lnTo>
                  <a:lnTo>
                    <a:pt x="628" y="159"/>
                  </a:lnTo>
                  <a:lnTo>
                    <a:pt x="369" y="111"/>
                  </a:lnTo>
                  <a:lnTo>
                    <a:pt x="160" y="48"/>
                  </a:lnTo>
                  <a:lnTo>
                    <a:pt x="35" y="0"/>
                  </a:lnTo>
                  <a:close/>
                </a:path>
              </a:pathLst>
            </a:custGeom>
            <a:solidFill>
              <a:srgbClr val="FFFFFF"/>
            </a:solidFill>
            <a:ln w="0">
              <a:solidFill>
                <a:srgbClr val="FFFFFF"/>
              </a:solidFill>
              <a:prstDash val="solid"/>
              <a:round/>
              <a:headEnd/>
              <a:tailEnd/>
            </a:ln>
          </p:spPr>
          <p:txBody>
            <a:bodyPr/>
            <a:lstStyle/>
            <a:p>
              <a:endParaRPr lang="en-US"/>
            </a:p>
          </p:txBody>
        </p:sp>
        <p:sp>
          <p:nvSpPr>
            <p:cNvPr id="305168" name="Freeform 16"/>
            <p:cNvSpPr>
              <a:spLocks/>
            </p:cNvSpPr>
            <p:nvPr/>
          </p:nvSpPr>
          <p:spPr bwMode="auto">
            <a:xfrm>
              <a:off x="3040" y="2386"/>
              <a:ext cx="213" cy="90"/>
            </a:xfrm>
            <a:custGeom>
              <a:avLst/>
              <a:gdLst>
                <a:gd name="T0" fmla="*/ 0 w 1277"/>
                <a:gd name="T1" fmla="*/ 397 h 538"/>
                <a:gd name="T2" fmla="*/ 19 w 1277"/>
                <a:gd name="T3" fmla="*/ 475 h 538"/>
                <a:gd name="T4" fmla="*/ 74 w 1277"/>
                <a:gd name="T5" fmla="*/ 505 h 538"/>
                <a:gd name="T6" fmla="*/ 182 w 1277"/>
                <a:gd name="T7" fmla="*/ 505 h 538"/>
                <a:gd name="T8" fmla="*/ 279 w 1277"/>
                <a:gd name="T9" fmla="*/ 475 h 538"/>
                <a:gd name="T10" fmla="*/ 360 w 1277"/>
                <a:gd name="T11" fmla="*/ 445 h 538"/>
                <a:gd name="T12" fmla="*/ 402 w 1277"/>
                <a:gd name="T13" fmla="*/ 518 h 538"/>
                <a:gd name="T14" fmla="*/ 475 w 1277"/>
                <a:gd name="T15" fmla="*/ 538 h 538"/>
                <a:gd name="T16" fmla="*/ 573 w 1277"/>
                <a:gd name="T17" fmla="*/ 538 h 538"/>
                <a:gd name="T18" fmla="*/ 688 w 1277"/>
                <a:gd name="T19" fmla="*/ 532 h 538"/>
                <a:gd name="T20" fmla="*/ 772 w 1277"/>
                <a:gd name="T21" fmla="*/ 505 h 538"/>
                <a:gd name="T22" fmla="*/ 964 w 1277"/>
                <a:gd name="T23" fmla="*/ 407 h 538"/>
                <a:gd name="T24" fmla="*/ 1191 w 1277"/>
                <a:gd name="T25" fmla="*/ 308 h 538"/>
                <a:gd name="T26" fmla="*/ 1277 w 1277"/>
                <a:gd name="T27" fmla="*/ 136 h 538"/>
                <a:gd name="T28" fmla="*/ 1191 w 1277"/>
                <a:gd name="T29" fmla="*/ 71 h 538"/>
                <a:gd name="T30" fmla="*/ 944 w 1277"/>
                <a:gd name="T31" fmla="*/ 86 h 538"/>
                <a:gd name="T32" fmla="*/ 839 w 1277"/>
                <a:gd name="T33" fmla="*/ 0 h 538"/>
                <a:gd name="T34" fmla="*/ 601 w 1277"/>
                <a:gd name="T35" fmla="*/ 0 h 538"/>
                <a:gd name="T36" fmla="*/ 236 w 1277"/>
                <a:gd name="T37" fmla="*/ 160 h 538"/>
                <a:gd name="T38" fmla="*/ 49 w 1277"/>
                <a:gd name="T39" fmla="*/ 319 h 538"/>
                <a:gd name="T40" fmla="*/ 0 w 1277"/>
                <a:gd name="T41" fmla="*/ 397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77" h="538">
                  <a:moveTo>
                    <a:pt x="0" y="397"/>
                  </a:moveTo>
                  <a:lnTo>
                    <a:pt x="19" y="475"/>
                  </a:lnTo>
                  <a:lnTo>
                    <a:pt x="74" y="505"/>
                  </a:lnTo>
                  <a:lnTo>
                    <a:pt x="182" y="505"/>
                  </a:lnTo>
                  <a:lnTo>
                    <a:pt x="279" y="475"/>
                  </a:lnTo>
                  <a:lnTo>
                    <a:pt x="360" y="445"/>
                  </a:lnTo>
                  <a:lnTo>
                    <a:pt x="402" y="518"/>
                  </a:lnTo>
                  <a:lnTo>
                    <a:pt x="475" y="538"/>
                  </a:lnTo>
                  <a:lnTo>
                    <a:pt x="573" y="538"/>
                  </a:lnTo>
                  <a:lnTo>
                    <a:pt x="688" y="532"/>
                  </a:lnTo>
                  <a:lnTo>
                    <a:pt x="772" y="505"/>
                  </a:lnTo>
                  <a:lnTo>
                    <a:pt x="964" y="407"/>
                  </a:lnTo>
                  <a:lnTo>
                    <a:pt x="1191" y="308"/>
                  </a:lnTo>
                  <a:lnTo>
                    <a:pt x="1277" y="136"/>
                  </a:lnTo>
                  <a:lnTo>
                    <a:pt x="1191" y="71"/>
                  </a:lnTo>
                  <a:lnTo>
                    <a:pt x="944" y="86"/>
                  </a:lnTo>
                  <a:lnTo>
                    <a:pt x="839" y="0"/>
                  </a:lnTo>
                  <a:lnTo>
                    <a:pt x="601" y="0"/>
                  </a:lnTo>
                  <a:lnTo>
                    <a:pt x="236" y="160"/>
                  </a:lnTo>
                  <a:lnTo>
                    <a:pt x="49" y="319"/>
                  </a:lnTo>
                  <a:lnTo>
                    <a:pt x="0" y="397"/>
                  </a:lnTo>
                  <a:close/>
                </a:path>
              </a:pathLst>
            </a:custGeom>
            <a:solidFill>
              <a:srgbClr val="FFEA00"/>
            </a:solidFill>
            <a:ln w="0">
              <a:solidFill>
                <a:srgbClr val="FFEA00"/>
              </a:solidFill>
              <a:prstDash val="solid"/>
              <a:round/>
              <a:headEnd/>
              <a:tailEnd/>
            </a:ln>
          </p:spPr>
          <p:txBody>
            <a:bodyPr/>
            <a:lstStyle/>
            <a:p>
              <a:endParaRPr lang="en-US"/>
            </a:p>
          </p:txBody>
        </p:sp>
        <p:sp>
          <p:nvSpPr>
            <p:cNvPr id="305169" name="Freeform 17"/>
            <p:cNvSpPr>
              <a:spLocks/>
            </p:cNvSpPr>
            <p:nvPr/>
          </p:nvSpPr>
          <p:spPr bwMode="auto">
            <a:xfrm>
              <a:off x="2972" y="2508"/>
              <a:ext cx="85" cy="60"/>
            </a:xfrm>
            <a:custGeom>
              <a:avLst/>
              <a:gdLst>
                <a:gd name="T0" fmla="*/ 13 w 511"/>
                <a:gd name="T1" fmla="*/ 360 h 360"/>
                <a:gd name="T2" fmla="*/ 108 w 511"/>
                <a:gd name="T3" fmla="*/ 297 h 360"/>
                <a:gd name="T4" fmla="*/ 185 w 511"/>
                <a:gd name="T5" fmla="*/ 258 h 360"/>
                <a:gd name="T6" fmla="*/ 273 w 511"/>
                <a:gd name="T7" fmla="*/ 238 h 360"/>
                <a:gd name="T8" fmla="*/ 396 w 511"/>
                <a:gd name="T9" fmla="*/ 238 h 360"/>
                <a:gd name="T10" fmla="*/ 455 w 511"/>
                <a:gd name="T11" fmla="*/ 210 h 360"/>
                <a:gd name="T12" fmla="*/ 478 w 511"/>
                <a:gd name="T13" fmla="*/ 161 h 360"/>
                <a:gd name="T14" fmla="*/ 511 w 511"/>
                <a:gd name="T15" fmla="*/ 98 h 360"/>
                <a:gd name="T16" fmla="*/ 501 w 511"/>
                <a:gd name="T17" fmla="*/ 49 h 360"/>
                <a:gd name="T18" fmla="*/ 474 w 511"/>
                <a:gd name="T19" fmla="*/ 15 h 360"/>
                <a:gd name="T20" fmla="*/ 434 w 511"/>
                <a:gd name="T21" fmla="*/ 0 h 360"/>
                <a:gd name="T22" fmla="*/ 356 w 511"/>
                <a:gd name="T23" fmla="*/ 15 h 360"/>
                <a:gd name="T24" fmla="*/ 273 w 511"/>
                <a:gd name="T25" fmla="*/ 25 h 360"/>
                <a:gd name="T26" fmla="*/ 206 w 511"/>
                <a:gd name="T27" fmla="*/ 79 h 360"/>
                <a:gd name="T28" fmla="*/ 58 w 511"/>
                <a:gd name="T29" fmla="*/ 238 h 360"/>
                <a:gd name="T30" fmla="*/ 0 w 511"/>
                <a:gd name="T31" fmla="*/ 336 h 360"/>
                <a:gd name="T32" fmla="*/ 13 w 511"/>
                <a:gd name="T33" fmla="*/ 36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11" h="360">
                  <a:moveTo>
                    <a:pt x="13" y="360"/>
                  </a:moveTo>
                  <a:lnTo>
                    <a:pt x="108" y="297"/>
                  </a:lnTo>
                  <a:lnTo>
                    <a:pt x="185" y="258"/>
                  </a:lnTo>
                  <a:lnTo>
                    <a:pt x="273" y="238"/>
                  </a:lnTo>
                  <a:lnTo>
                    <a:pt x="396" y="238"/>
                  </a:lnTo>
                  <a:lnTo>
                    <a:pt x="455" y="210"/>
                  </a:lnTo>
                  <a:lnTo>
                    <a:pt x="478" y="161"/>
                  </a:lnTo>
                  <a:lnTo>
                    <a:pt x="511" y="98"/>
                  </a:lnTo>
                  <a:lnTo>
                    <a:pt x="501" y="49"/>
                  </a:lnTo>
                  <a:lnTo>
                    <a:pt x="474" y="15"/>
                  </a:lnTo>
                  <a:lnTo>
                    <a:pt x="434" y="0"/>
                  </a:lnTo>
                  <a:lnTo>
                    <a:pt x="356" y="15"/>
                  </a:lnTo>
                  <a:lnTo>
                    <a:pt x="273" y="25"/>
                  </a:lnTo>
                  <a:lnTo>
                    <a:pt x="206" y="79"/>
                  </a:lnTo>
                  <a:lnTo>
                    <a:pt x="58" y="238"/>
                  </a:lnTo>
                  <a:lnTo>
                    <a:pt x="0" y="336"/>
                  </a:lnTo>
                  <a:lnTo>
                    <a:pt x="13" y="360"/>
                  </a:lnTo>
                  <a:close/>
                </a:path>
              </a:pathLst>
            </a:custGeom>
            <a:solidFill>
              <a:srgbClr val="000000"/>
            </a:solidFill>
            <a:ln w="0">
              <a:solidFill>
                <a:srgbClr val="000000"/>
              </a:solidFill>
              <a:prstDash val="solid"/>
              <a:round/>
              <a:headEnd/>
              <a:tailEnd/>
            </a:ln>
          </p:spPr>
          <p:txBody>
            <a:bodyPr/>
            <a:lstStyle/>
            <a:p>
              <a:endParaRPr lang="en-US"/>
            </a:p>
          </p:txBody>
        </p:sp>
        <p:sp>
          <p:nvSpPr>
            <p:cNvPr id="305170" name="Freeform 18"/>
            <p:cNvSpPr>
              <a:spLocks/>
            </p:cNvSpPr>
            <p:nvPr/>
          </p:nvSpPr>
          <p:spPr bwMode="auto">
            <a:xfrm>
              <a:off x="3111" y="2516"/>
              <a:ext cx="83" cy="63"/>
            </a:xfrm>
            <a:custGeom>
              <a:avLst/>
              <a:gdLst>
                <a:gd name="T0" fmla="*/ 0 w 499"/>
                <a:gd name="T1" fmla="*/ 227 h 374"/>
                <a:gd name="T2" fmla="*/ 0 w 499"/>
                <a:gd name="T3" fmla="*/ 189 h 374"/>
                <a:gd name="T4" fmla="*/ 31 w 499"/>
                <a:gd name="T5" fmla="*/ 126 h 374"/>
                <a:gd name="T6" fmla="*/ 79 w 499"/>
                <a:gd name="T7" fmla="*/ 11 h 374"/>
                <a:gd name="T8" fmla="*/ 127 w 499"/>
                <a:gd name="T9" fmla="*/ 0 h 374"/>
                <a:gd name="T10" fmla="*/ 261 w 499"/>
                <a:gd name="T11" fmla="*/ 11 h 374"/>
                <a:gd name="T12" fmla="*/ 416 w 499"/>
                <a:gd name="T13" fmla="*/ 98 h 374"/>
                <a:gd name="T14" fmla="*/ 455 w 499"/>
                <a:gd name="T15" fmla="*/ 176 h 374"/>
                <a:gd name="T16" fmla="*/ 499 w 499"/>
                <a:gd name="T17" fmla="*/ 335 h 374"/>
                <a:gd name="T18" fmla="*/ 499 w 499"/>
                <a:gd name="T19" fmla="*/ 374 h 374"/>
                <a:gd name="T20" fmla="*/ 461 w 499"/>
                <a:gd name="T21" fmla="*/ 374 h 374"/>
                <a:gd name="T22" fmla="*/ 346 w 499"/>
                <a:gd name="T23" fmla="*/ 287 h 374"/>
                <a:gd name="T24" fmla="*/ 254 w 499"/>
                <a:gd name="T25" fmla="*/ 237 h 374"/>
                <a:gd name="T26" fmla="*/ 176 w 499"/>
                <a:gd name="T27" fmla="*/ 237 h 374"/>
                <a:gd name="T28" fmla="*/ 99 w 499"/>
                <a:gd name="T29" fmla="*/ 263 h 374"/>
                <a:gd name="T30" fmla="*/ 31 w 499"/>
                <a:gd name="T31" fmla="*/ 248 h 374"/>
                <a:gd name="T32" fmla="*/ 0 w 499"/>
                <a:gd name="T33" fmla="*/ 227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99" h="374">
                  <a:moveTo>
                    <a:pt x="0" y="227"/>
                  </a:moveTo>
                  <a:lnTo>
                    <a:pt x="0" y="189"/>
                  </a:lnTo>
                  <a:lnTo>
                    <a:pt x="31" y="126"/>
                  </a:lnTo>
                  <a:lnTo>
                    <a:pt x="79" y="11"/>
                  </a:lnTo>
                  <a:lnTo>
                    <a:pt x="127" y="0"/>
                  </a:lnTo>
                  <a:lnTo>
                    <a:pt x="261" y="11"/>
                  </a:lnTo>
                  <a:lnTo>
                    <a:pt x="416" y="98"/>
                  </a:lnTo>
                  <a:lnTo>
                    <a:pt x="455" y="176"/>
                  </a:lnTo>
                  <a:lnTo>
                    <a:pt x="499" y="335"/>
                  </a:lnTo>
                  <a:lnTo>
                    <a:pt x="499" y="374"/>
                  </a:lnTo>
                  <a:lnTo>
                    <a:pt x="461" y="374"/>
                  </a:lnTo>
                  <a:lnTo>
                    <a:pt x="346" y="287"/>
                  </a:lnTo>
                  <a:lnTo>
                    <a:pt x="254" y="237"/>
                  </a:lnTo>
                  <a:lnTo>
                    <a:pt x="176" y="237"/>
                  </a:lnTo>
                  <a:lnTo>
                    <a:pt x="99" y="263"/>
                  </a:lnTo>
                  <a:lnTo>
                    <a:pt x="31" y="248"/>
                  </a:lnTo>
                  <a:lnTo>
                    <a:pt x="0" y="227"/>
                  </a:lnTo>
                  <a:close/>
                </a:path>
              </a:pathLst>
            </a:custGeom>
            <a:solidFill>
              <a:srgbClr val="000000"/>
            </a:solidFill>
            <a:ln w="0">
              <a:solidFill>
                <a:srgbClr val="000000"/>
              </a:solidFill>
              <a:prstDash val="solid"/>
              <a:round/>
              <a:headEnd/>
              <a:tailEnd/>
            </a:ln>
          </p:spPr>
          <p:txBody>
            <a:bodyPr/>
            <a:lstStyle/>
            <a:p>
              <a:endParaRPr lang="en-US"/>
            </a:p>
          </p:txBody>
        </p:sp>
        <p:sp>
          <p:nvSpPr>
            <p:cNvPr id="305171" name="Freeform 19"/>
            <p:cNvSpPr>
              <a:spLocks/>
            </p:cNvSpPr>
            <p:nvPr/>
          </p:nvSpPr>
          <p:spPr bwMode="auto">
            <a:xfrm>
              <a:off x="2955" y="2593"/>
              <a:ext cx="79" cy="23"/>
            </a:xfrm>
            <a:custGeom>
              <a:avLst/>
              <a:gdLst>
                <a:gd name="T0" fmla="*/ 474 w 474"/>
                <a:gd name="T1" fmla="*/ 73 h 136"/>
                <a:gd name="T2" fmla="*/ 376 w 474"/>
                <a:gd name="T3" fmla="*/ 73 h 136"/>
                <a:gd name="T4" fmla="*/ 230 w 474"/>
                <a:gd name="T5" fmla="*/ 87 h 136"/>
                <a:gd name="T6" fmla="*/ 11 w 474"/>
                <a:gd name="T7" fmla="*/ 136 h 136"/>
                <a:gd name="T8" fmla="*/ 0 w 474"/>
                <a:gd name="T9" fmla="*/ 100 h 136"/>
                <a:gd name="T10" fmla="*/ 98 w 474"/>
                <a:gd name="T11" fmla="*/ 36 h 136"/>
                <a:gd name="T12" fmla="*/ 240 w 474"/>
                <a:gd name="T13" fmla="*/ 15 h 136"/>
                <a:gd name="T14" fmla="*/ 346 w 474"/>
                <a:gd name="T15" fmla="*/ 0 h 136"/>
                <a:gd name="T16" fmla="*/ 459 w 474"/>
                <a:gd name="T17" fmla="*/ 15 h 136"/>
                <a:gd name="T18" fmla="*/ 474 w 474"/>
                <a:gd name="T19" fmla="*/ 73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4" h="136">
                  <a:moveTo>
                    <a:pt x="474" y="73"/>
                  </a:moveTo>
                  <a:lnTo>
                    <a:pt x="376" y="73"/>
                  </a:lnTo>
                  <a:lnTo>
                    <a:pt x="230" y="87"/>
                  </a:lnTo>
                  <a:lnTo>
                    <a:pt x="11" y="136"/>
                  </a:lnTo>
                  <a:lnTo>
                    <a:pt x="0" y="100"/>
                  </a:lnTo>
                  <a:lnTo>
                    <a:pt x="98" y="36"/>
                  </a:lnTo>
                  <a:lnTo>
                    <a:pt x="240" y="15"/>
                  </a:lnTo>
                  <a:lnTo>
                    <a:pt x="346" y="0"/>
                  </a:lnTo>
                  <a:lnTo>
                    <a:pt x="459" y="15"/>
                  </a:lnTo>
                  <a:lnTo>
                    <a:pt x="474" y="73"/>
                  </a:lnTo>
                  <a:close/>
                </a:path>
              </a:pathLst>
            </a:custGeom>
            <a:solidFill>
              <a:srgbClr val="000000"/>
            </a:solidFill>
            <a:ln w="0">
              <a:solidFill>
                <a:srgbClr val="000000"/>
              </a:solidFill>
              <a:prstDash val="solid"/>
              <a:round/>
              <a:headEnd/>
              <a:tailEnd/>
            </a:ln>
          </p:spPr>
          <p:txBody>
            <a:bodyPr/>
            <a:lstStyle/>
            <a:p>
              <a:endParaRPr lang="en-US"/>
            </a:p>
          </p:txBody>
        </p:sp>
        <p:sp>
          <p:nvSpPr>
            <p:cNvPr id="305172" name="Freeform 20"/>
            <p:cNvSpPr>
              <a:spLocks/>
            </p:cNvSpPr>
            <p:nvPr/>
          </p:nvSpPr>
          <p:spPr bwMode="auto">
            <a:xfrm>
              <a:off x="3096" y="2602"/>
              <a:ext cx="85" cy="24"/>
            </a:xfrm>
            <a:custGeom>
              <a:avLst/>
              <a:gdLst>
                <a:gd name="T0" fmla="*/ 0 w 507"/>
                <a:gd name="T1" fmla="*/ 108 h 146"/>
                <a:gd name="T2" fmla="*/ 122 w 507"/>
                <a:gd name="T3" fmla="*/ 84 h 146"/>
                <a:gd name="T4" fmla="*/ 267 w 507"/>
                <a:gd name="T5" fmla="*/ 98 h 146"/>
                <a:gd name="T6" fmla="*/ 413 w 507"/>
                <a:gd name="T7" fmla="*/ 122 h 146"/>
                <a:gd name="T8" fmla="*/ 479 w 507"/>
                <a:gd name="T9" fmla="*/ 146 h 146"/>
                <a:gd name="T10" fmla="*/ 507 w 507"/>
                <a:gd name="T11" fmla="*/ 122 h 146"/>
                <a:gd name="T12" fmla="*/ 457 w 507"/>
                <a:gd name="T13" fmla="*/ 84 h 146"/>
                <a:gd name="T14" fmla="*/ 345 w 507"/>
                <a:gd name="T15" fmla="*/ 11 h 146"/>
                <a:gd name="T16" fmla="*/ 199 w 507"/>
                <a:gd name="T17" fmla="*/ 0 h 146"/>
                <a:gd name="T18" fmla="*/ 91 w 507"/>
                <a:gd name="T19" fmla="*/ 21 h 146"/>
                <a:gd name="T20" fmla="*/ 0 w 507"/>
                <a:gd name="T21" fmla="*/ 60 h 146"/>
                <a:gd name="T22" fmla="*/ 0 w 507"/>
                <a:gd name="T23" fmla="*/ 108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07" h="146">
                  <a:moveTo>
                    <a:pt x="0" y="108"/>
                  </a:moveTo>
                  <a:lnTo>
                    <a:pt x="122" y="84"/>
                  </a:lnTo>
                  <a:lnTo>
                    <a:pt x="267" y="98"/>
                  </a:lnTo>
                  <a:lnTo>
                    <a:pt x="413" y="122"/>
                  </a:lnTo>
                  <a:lnTo>
                    <a:pt x="479" y="146"/>
                  </a:lnTo>
                  <a:lnTo>
                    <a:pt x="507" y="122"/>
                  </a:lnTo>
                  <a:lnTo>
                    <a:pt x="457" y="84"/>
                  </a:lnTo>
                  <a:lnTo>
                    <a:pt x="345" y="11"/>
                  </a:lnTo>
                  <a:lnTo>
                    <a:pt x="199" y="0"/>
                  </a:lnTo>
                  <a:lnTo>
                    <a:pt x="91" y="21"/>
                  </a:lnTo>
                  <a:lnTo>
                    <a:pt x="0" y="60"/>
                  </a:lnTo>
                  <a:lnTo>
                    <a:pt x="0" y="108"/>
                  </a:lnTo>
                  <a:close/>
                </a:path>
              </a:pathLst>
            </a:custGeom>
            <a:solidFill>
              <a:srgbClr val="000000"/>
            </a:solidFill>
            <a:ln w="0">
              <a:solidFill>
                <a:srgbClr val="000000"/>
              </a:solidFill>
              <a:prstDash val="solid"/>
              <a:round/>
              <a:headEnd/>
              <a:tailEnd/>
            </a:ln>
          </p:spPr>
          <p:txBody>
            <a:bodyPr/>
            <a:lstStyle/>
            <a:p>
              <a:endParaRPr lang="en-US"/>
            </a:p>
          </p:txBody>
        </p:sp>
        <p:sp>
          <p:nvSpPr>
            <p:cNvPr id="305173" name="Freeform 21"/>
            <p:cNvSpPr>
              <a:spLocks/>
            </p:cNvSpPr>
            <p:nvPr/>
          </p:nvSpPr>
          <p:spPr bwMode="auto">
            <a:xfrm>
              <a:off x="3003" y="2680"/>
              <a:ext cx="101" cy="43"/>
            </a:xfrm>
            <a:custGeom>
              <a:avLst/>
              <a:gdLst>
                <a:gd name="T0" fmla="*/ 13 w 603"/>
                <a:gd name="T1" fmla="*/ 0 h 261"/>
                <a:gd name="T2" fmla="*/ 116 w 603"/>
                <a:gd name="T3" fmla="*/ 61 h 261"/>
                <a:gd name="T4" fmla="*/ 191 w 603"/>
                <a:gd name="T5" fmla="*/ 102 h 261"/>
                <a:gd name="T6" fmla="*/ 289 w 603"/>
                <a:gd name="T7" fmla="*/ 115 h 261"/>
                <a:gd name="T8" fmla="*/ 425 w 603"/>
                <a:gd name="T9" fmla="*/ 102 h 261"/>
                <a:gd name="T10" fmla="*/ 595 w 603"/>
                <a:gd name="T11" fmla="*/ 53 h 261"/>
                <a:gd name="T12" fmla="*/ 603 w 603"/>
                <a:gd name="T13" fmla="*/ 102 h 261"/>
                <a:gd name="T14" fmla="*/ 546 w 603"/>
                <a:gd name="T15" fmla="*/ 140 h 261"/>
                <a:gd name="T16" fmla="*/ 516 w 603"/>
                <a:gd name="T17" fmla="*/ 213 h 261"/>
                <a:gd name="T18" fmla="*/ 457 w 603"/>
                <a:gd name="T19" fmla="*/ 250 h 261"/>
                <a:gd name="T20" fmla="*/ 395 w 603"/>
                <a:gd name="T21" fmla="*/ 261 h 261"/>
                <a:gd name="T22" fmla="*/ 270 w 603"/>
                <a:gd name="T23" fmla="*/ 250 h 261"/>
                <a:gd name="T24" fmla="*/ 191 w 603"/>
                <a:gd name="T25" fmla="*/ 205 h 261"/>
                <a:gd name="T26" fmla="*/ 132 w 603"/>
                <a:gd name="T27" fmla="*/ 151 h 261"/>
                <a:gd name="T28" fmla="*/ 96 w 603"/>
                <a:gd name="T29" fmla="*/ 115 h 261"/>
                <a:gd name="T30" fmla="*/ 13 w 603"/>
                <a:gd name="T31" fmla="*/ 53 h 261"/>
                <a:gd name="T32" fmla="*/ 0 w 603"/>
                <a:gd name="T33" fmla="*/ 16 h 261"/>
                <a:gd name="T34" fmla="*/ 13 w 603"/>
                <a:gd name="T35" fmla="*/ 0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03" h="261">
                  <a:moveTo>
                    <a:pt x="13" y="0"/>
                  </a:moveTo>
                  <a:lnTo>
                    <a:pt x="116" y="61"/>
                  </a:lnTo>
                  <a:lnTo>
                    <a:pt x="191" y="102"/>
                  </a:lnTo>
                  <a:lnTo>
                    <a:pt x="289" y="115"/>
                  </a:lnTo>
                  <a:lnTo>
                    <a:pt x="425" y="102"/>
                  </a:lnTo>
                  <a:lnTo>
                    <a:pt x="595" y="53"/>
                  </a:lnTo>
                  <a:lnTo>
                    <a:pt x="603" y="102"/>
                  </a:lnTo>
                  <a:lnTo>
                    <a:pt x="546" y="140"/>
                  </a:lnTo>
                  <a:lnTo>
                    <a:pt x="516" y="213"/>
                  </a:lnTo>
                  <a:lnTo>
                    <a:pt x="457" y="250"/>
                  </a:lnTo>
                  <a:lnTo>
                    <a:pt x="395" y="261"/>
                  </a:lnTo>
                  <a:lnTo>
                    <a:pt x="270" y="250"/>
                  </a:lnTo>
                  <a:lnTo>
                    <a:pt x="191" y="205"/>
                  </a:lnTo>
                  <a:lnTo>
                    <a:pt x="132" y="151"/>
                  </a:lnTo>
                  <a:lnTo>
                    <a:pt x="96" y="115"/>
                  </a:lnTo>
                  <a:lnTo>
                    <a:pt x="13" y="53"/>
                  </a:lnTo>
                  <a:lnTo>
                    <a:pt x="0" y="16"/>
                  </a:lnTo>
                  <a:lnTo>
                    <a:pt x="13" y="0"/>
                  </a:lnTo>
                  <a:close/>
                </a:path>
              </a:pathLst>
            </a:custGeom>
            <a:solidFill>
              <a:srgbClr val="000000"/>
            </a:solidFill>
            <a:ln w="0">
              <a:solidFill>
                <a:srgbClr val="000000"/>
              </a:solidFill>
              <a:prstDash val="solid"/>
              <a:round/>
              <a:headEnd/>
              <a:tailEnd/>
            </a:ln>
          </p:spPr>
          <p:txBody>
            <a:bodyPr/>
            <a:lstStyle/>
            <a:p>
              <a:endParaRPr lang="en-US"/>
            </a:p>
          </p:txBody>
        </p:sp>
        <p:sp>
          <p:nvSpPr>
            <p:cNvPr id="305174" name="Freeform 22"/>
            <p:cNvSpPr>
              <a:spLocks/>
            </p:cNvSpPr>
            <p:nvPr/>
          </p:nvSpPr>
          <p:spPr bwMode="auto">
            <a:xfrm>
              <a:off x="2880" y="2667"/>
              <a:ext cx="96" cy="91"/>
            </a:xfrm>
            <a:custGeom>
              <a:avLst/>
              <a:gdLst>
                <a:gd name="T0" fmla="*/ 547 w 575"/>
                <a:gd name="T1" fmla="*/ 0 h 547"/>
                <a:gd name="T2" fmla="*/ 405 w 575"/>
                <a:gd name="T3" fmla="*/ 90 h 547"/>
                <a:gd name="T4" fmla="*/ 287 w 575"/>
                <a:gd name="T5" fmla="*/ 127 h 547"/>
                <a:gd name="T6" fmla="*/ 211 w 575"/>
                <a:gd name="T7" fmla="*/ 127 h 547"/>
                <a:gd name="T8" fmla="*/ 116 w 575"/>
                <a:gd name="T9" fmla="*/ 111 h 547"/>
                <a:gd name="T10" fmla="*/ 18 w 575"/>
                <a:gd name="T11" fmla="*/ 74 h 547"/>
                <a:gd name="T12" fmla="*/ 0 w 575"/>
                <a:gd name="T13" fmla="*/ 90 h 547"/>
                <a:gd name="T14" fmla="*/ 49 w 575"/>
                <a:gd name="T15" fmla="*/ 248 h 547"/>
                <a:gd name="T16" fmla="*/ 116 w 575"/>
                <a:gd name="T17" fmla="*/ 384 h 547"/>
                <a:gd name="T18" fmla="*/ 164 w 575"/>
                <a:gd name="T19" fmla="*/ 472 h 547"/>
                <a:gd name="T20" fmla="*/ 238 w 575"/>
                <a:gd name="T21" fmla="*/ 534 h 547"/>
                <a:gd name="T22" fmla="*/ 297 w 575"/>
                <a:gd name="T23" fmla="*/ 547 h 547"/>
                <a:gd name="T24" fmla="*/ 390 w 575"/>
                <a:gd name="T25" fmla="*/ 510 h 547"/>
                <a:gd name="T26" fmla="*/ 449 w 575"/>
                <a:gd name="T27" fmla="*/ 462 h 547"/>
                <a:gd name="T28" fmla="*/ 508 w 575"/>
                <a:gd name="T29" fmla="*/ 384 h 547"/>
                <a:gd name="T30" fmla="*/ 516 w 575"/>
                <a:gd name="T31" fmla="*/ 311 h 547"/>
                <a:gd name="T32" fmla="*/ 488 w 575"/>
                <a:gd name="T33" fmla="*/ 236 h 547"/>
                <a:gd name="T34" fmla="*/ 497 w 575"/>
                <a:gd name="T35" fmla="*/ 189 h 547"/>
                <a:gd name="T36" fmla="*/ 528 w 575"/>
                <a:gd name="T37" fmla="*/ 135 h 547"/>
                <a:gd name="T38" fmla="*/ 575 w 575"/>
                <a:gd name="T39" fmla="*/ 102 h 547"/>
                <a:gd name="T40" fmla="*/ 565 w 575"/>
                <a:gd name="T41" fmla="*/ 54 h 547"/>
                <a:gd name="T42" fmla="*/ 552 w 575"/>
                <a:gd name="T43" fmla="*/ 11 h 547"/>
                <a:gd name="T44" fmla="*/ 547 w 575"/>
                <a:gd name="T45" fmla="*/ 0 h 5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75" h="547">
                  <a:moveTo>
                    <a:pt x="547" y="0"/>
                  </a:moveTo>
                  <a:lnTo>
                    <a:pt x="405" y="90"/>
                  </a:lnTo>
                  <a:lnTo>
                    <a:pt x="287" y="127"/>
                  </a:lnTo>
                  <a:lnTo>
                    <a:pt x="211" y="127"/>
                  </a:lnTo>
                  <a:lnTo>
                    <a:pt x="116" y="111"/>
                  </a:lnTo>
                  <a:lnTo>
                    <a:pt x="18" y="74"/>
                  </a:lnTo>
                  <a:lnTo>
                    <a:pt x="0" y="90"/>
                  </a:lnTo>
                  <a:lnTo>
                    <a:pt x="49" y="248"/>
                  </a:lnTo>
                  <a:lnTo>
                    <a:pt x="116" y="384"/>
                  </a:lnTo>
                  <a:lnTo>
                    <a:pt x="164" y="472"/>
                  </a:lnTo>
                  <a:lnTo>
                    <a:pt x="238" y="534"/>
                  </a:lnTo>
                  <a:lnTo>
                    <a:pt x="297" y="547"/>
                  </a:lnTo>
                  <a:lnTo>
                    <a:pt x="390" y="510"/>
                  </a:lnTo>
                  <a:lnTo>
                    <a:pt x="449" y="462"/>
                  </a:lnTo>
                  <a:lnTo>
                    <a:pt x="508" y="384"/>
                  </a:lnTo>
                  <a:lnTo>
                    <a:pt x="516" y="311"/>
                  </a:lnTo>
                  <a:lnTo>
                    <a:pt x="488" y="236"/>
                  </a:lnTo>
                  <a:lnTo>
                    <a:pt x="497" y="189"/>
                  </a:lnTo>
                  <a:lnTo>
                    <a:pt x="528" y="135"/>
                  </a:lnTo>
                  <a:lnTo>
                    <a:pt x="575" y="102"/>
                  </a:lnTo>
                  <a:lnTo>
                    <a:pt x="565" y="54"/>
                  </a:lnTo>
                  <a:lnTo>
                    <a:pt x="552" y="11"/>
                  </a:lnTo>
                  <a:lnTo>
                    <a:pt x="547" y="0"/>
                  </a:lnTo>
                  <a:close/>
                </a:path>
              </a:pathLst>
            </a:custGeom>
            <a:solidFill>
              <a:srgbClr val="000000"/>
            </a:solidFill>
            <a:ln w="0">
              <a:solidFill>
                <a:srgbClr val="000000"/>
              </a:solidFill>
              <a:prstDash val="solid"/>
              <a:round/>
              <a:headEnd/>
              <a:tailEnd/>
            </a:ln>
          </p:spPr>
          <p:txBody>
            <a:bodyPr/>
            <a:lstStyle/>
            <a:p>
              <a:endParaRPr lang="en-US"/>
            </a:p>
          </p:txBody>
        </p:sp>
        <p:sp>
          <p:nvSpPr>
            <p:cNvPr id="305175" name="Freeform 23"/>
            <p:cNvSpPr>
              <a:spLocks/>
            </p:cNvSpPr>
            <p:nvPr/>
          </p:nvSpPr>
          <p:spPr bwMode="auto">
            <a:xfrm>
              <a:off x="3136" y="2688"/>
              <a:ext cx="138" cy="87"/>
            </a:xfrm>
            <a:custGeom>
              <a:avLst/>
              <a:gdLst>
                <a:gd name="T0" fmla="*/ 20 w 832"/>
                <a:gd name="T1" fmla="*/ 0 h 518"/>
                <a:gd name="T2" fmla="*/ 175 w 832"/>
                <a:gd name="T3" fmla="*/ 87 h 518"/>
                <a:gd name="T4" fmla="*/ 314 w 832"/>
                <a:gd name="T5" fmla="*/ 121 h 518"/>
                <a:gd name="T6" fmla="*/ 518 w 832"/>
                <a:gd name="T7" fmla="*/ 109 h 518"/>
                <a:gd name="T8" fmla="*/ 775 w 832"/>
                <a:gd name="T9" fmla="*/ 69 h 518"/>
                <a:gd name="T10" fmla="*/ 825 w 832"/>
                <a:gd name="T11" fmla="*/ 121 h 518"/>
                <a:gd name="T12" fmla="*/ 832 w 832"/>
                <a:gd name="T13" fmla="*/ 197 h 518"/>
                <a:gd name="T14" fmla="*/ 775 w 832"/>
                <a:gd name="T15" fmla="*/ 271 h 518"/>
                <a:gd name="T16" fmla="*/ 640 w 832"/>
                <a:gd name="T17" fmla="*/ 396 h 518"/>
                <a:gd name="T18" fmla="*/ 518 w 832"/>
                <a:gd name="T19" fmla="*/ 494 h 518"/>
                <a:gd name="T20" fmla="*/ 440 w 832"/>
                <a:gd name="T21" fmla="*/ 518 h 518"/>
                <a:gd name="T22" fmla="*/ 400 w 832"/>
                <a:gd name="T23" fmla="*/ 509 h 518"/>
                <a:gd name="T24" fmla="*/ 269 w 832"/>
                <a:gd name="T25" fmla="*/ 383 h 518"/>
                <a:gd name="T26" fmla="*/ 142 w 832"/>
                <a:gd name="T27" fmla="*/ 257 h 518"/>
                <a:gd name="T28" fmla="*/ 55 w 832"/>
                <a:gd name="T29" fmla="*/ 152 h 518"/>
                <a:gd name="T30" fmla="*/ 8 w 832"/>
                <a:gd name="T31" fmla="*/ 69 h 518"/>
                <a:gd name="T32" fmla="*/ 0 w 832"/>
                <a:gd name="T33" fmla="*/ 8 h 518"/>
                <a:gd name="T34" fmla="*/ 20 w 832"/>
                <a:gd name="T35" fmla="*/ 0 h 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32" h="518">
                  <a:moveTo>
                    <a:pt x="20" y="0"/>
                  </a:moveTo>
                  <a:lnTo>
                    <a:pt x="175" y="87"/>
                  </a:lnTo>
                  <a:lnTo>
                    <a:pt x="314" y="121"/>
                  </a:lnTo>
                  <a:lnTo>
                    <a:pt x="518" y="109"/>
                  </a:lnTo>
                  <a:lnTo>
                    <a:pt x="775" y="69"/>
                  </a:lnTo>
                  <a:lnTo>
                    <a:pt x="825" y="121"/>
                  </a:lnTo>
                  <a:lnTo>
                    <a:pt x="832" y="197"/>
                  </a:lnTo>
                  <a:lnTo>
                    <a:pt x="775" y="271"/>
                  </a:lnTo>
                  <a:lnTo>
                    <a:pt x="640" y="396"/>
                  </a:lnTo>
                  <a:lnTo>
                    <a:pt x="518" y="494"/>
                  </a:lnTo>
                  <a:lnTo>
                    <a:pt x="440" y="518"/>
                  </a:lnTo>
                  <a:lnTo>
                    <a:pt x="400" y="509"/>
                  </a:lnTo>
                  <a:lnTo>
                    <a:pt x="269" y="383"/>
                  </a:lnTo>
                  <a:lnTo>
                    <a:pt x="142" y="257"/>
                  </a:lnTo>
                  <a:lnTo>
                    <a:pt x="55" y="152"/>
                  </a:lnTo>
                  <a:lnTo>
                    <a:pt x="8" y="69"/>
                  </a:lnTo>
                  <a:lnTo>
                    <a:pt x="0" y="8"/>
                  </a:lnTo>
                  <a:lnTo>
                    <a:pt x="20" y="0"/>
                  </a:lnTo>
                  <a:close/>
                </a:path>
              </a:pathLst>
            </a:custGeom>
            <a:solidFill>
              <a:srgbClr val="000000"/>
            </a:solidFill>
            <a:ln w="0">
              <a:solidFill>
                <a:srgbClr val="000000"/>
              </a:solidFill>
              <a:prstDash val="solid"/>
              <a:round/>
              <a:headEnd/>
              <a:tailEnd/>
            </a:ln>
          </p:spPr>
          <p:txBody>
            <a:bodyPr/>
            <a:lstStyle/>
            <a:p>
              <a:endParaRPr lang="en-US"/>
            </a:p>
          </p:txBody>
        </p:sp>
        <p:sp>
          <p:nvSpPr>
            <p:cNvPr id="305176" name="Freeform 24"/>
            <p:cNvSpPr>
              <a:spLocks/>
            </p:cNvSpPr>
            <p:nvPr/>
          </p:nvSpPr>
          <p:spPr bwMode="auto">
            <a:xfrm>
              <a:off x="2960" y="2717"/>
              <a:ext cx="218" cy="39"/>
            </a:xfrm>
            <a:custGeom>
              <a:avLst/>
              <a:gdLst>
                <a:gd name="T0" fmla="*/ 18 w 1309"/>
                <a:gd name="T1" fmla="*/ 0 h 237"/>
                <a:gd name="T2" fmla="*/ 171 w 1309"/>
                <a:gd name="T3" fmla="*/ 87 h 237"/>
                <a:gd name="T4" fmla="*/ 337 w 1309"/>
                <a:gd name="T5" fmla="*/ 135 h 237"/>
                <a:gd name="T6" fmla="*/ 486 w 1309"/>
                <a:gd name="T7" fmla="*/ 165 h 237"/>
                <a:gd name="T8" fmla="*/ 689 w 1309"/>
                <a:gd name="T9" fmla="*/ 175 h 237"/>
                <a:gd name="T10" fmla="*/ 938 w 1309"/>
                <a:gd name="T11" fmla="*/ 165 h 237"/>
                <a:gd name="T12" fmla="*/ 1062 w 1309"/>
                <a:gd name="T13" fmla="*/ 135 h 237"/>
                <a:gd name="T14" fmla="*/ 1303 w 1309"/>
                <a:gd name="T15" fmla="*/ 53 h 237"/>
                <a:gd name="T16" fmla="*/ 1309 w 1309"/>
                <a:gd name="T17" fmla="*/ 77 h 237"/>
                <a:gd name="T18" fmla="*/ 1091 w 1309"/>
                <a:gd name="T19" fmla="*/ 185 h 237"/>
                <a:gd name="T20" fmla="*/ 927 w 1309"/>
                <a:gd name="T21" fmla="*/ 226 h 237"/>
                <a:gd name="T22" fmla="*/ 774 w 1309"/>
                <a:gd name="T23" fmla="*/ 237 h 237"/>
                <a:gd name="T24" fmla="*/ 601 w 1309"/>
                <a:gd name="T25" fmla="*/ 237 h 237"/>
                <a:gd name="T26" fmla="*/ 409 w 1309"/>
                <a:gd name="T27" fmla="*/ 213 h 237"/>
                <a:gd name="T28" fmla="*/ 230 w 1309"/>
                <a:gd name="T29" fmla="*/ 165 h 237"/>
                <a:gd name="T30" fmla="*/ 96 w 1309"/>
                <a:gd name="T31" fmla="*/ 117 h 237"/>
                <a:gd name="T32" fmla="*/ 0 w 1309"/>
                <a:gd name="T33" fmla="*/ 62 h 237"/>
                <a:gd name="T34" fmla="*/ 18 w 1309"/>
                <a:gd name="T35" fmla="*/ 0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09" h="237">
                  <a:moveTo>
                    <a:pt x="18" y="0"/>
                  </a:moveTo>
                  <a:lnTo>
                    <a:pt x="171" y="87"/>
                  </a:lnTo>
                  <a:lnTo>
                    <a:pt x="337" y="135"/>
                  </a:lnTo>
                  <a:lnTo>
                    <a:pt x="486" y="165"/>
                  </a:lnTo>
                  <a:lnTo>
                    <a:pt x="689" y="175"/>
                  </a:lnTo>
                  <a:lnTo>
                    <a:pt x="938" y="165"/>
                  </a:lnTo>
                  <a:lnTo>
                    <a:pt x="1062" y="135"/>
                  </a:lnTo>
                  <a:lnTo>
                    <a:pt x="1303" y="53"/>
                  </a:lnTo>
                  <a:lnTo>
                    <a:pt x="1309" y="77"/>
                  </a:lnTo>
                  <a:lnTo>
                    <a:pt x="1091" y="185"/>
                  </a:lnTo>
                  <a:lnTo>
                    <a:pt x="927" y="226"/>
                  </a:lnTo>
                  <a:lnTo>
                    <a:pt x="774" y="237"/>
                  </a:lnTo>
                  <a:lnTo>
                    <a:pt x="601" y="237"/>
                  </a:lnTo>
                  <a:lnTo>
                    <a:pt x="409" y="213"/>
                  </a:lnTo>
                  <a:lnTo>
                    <a:pt x="230" y="165"/>
                  </a:lnTo>
                  <a:lnTo>
                    <a:pt x="96" y="117"/>
                  </a:lnTo>
                  <a:lnTo>
                    <a:pt x="0" y="62"/>
                  </a:lnTo>
                  <a:lnTo>
                    <a:pt x="18" y="0"/>
                  </a:lnTo>
                  <a:close/>
                </a:path>
              </a:pathLst>
            </a:custGeom>
            <a:solidFill>
              <a:srgbClr val="000000"/>
            </a:solidFill>
            <a:ln w="0">
              <a:solidFill>
                <a:srgbClr val="000000"/>
              </a:solidFill>
              <a:prstDash val="solid"/>
              <a:round/>
              <a:headEnd/>
              <a:tailEnd/>
            </a:ln>
          </p:spPr>
          <p:txBody>
            <a:bodyPr/>
            <a:lstStyle/>
            <a:p>
              <a:endParaRPr lang="en-US"/>
            </a:p>
          </p:txBody>
        </p:sp>
        <p:sp>
          <p:nvSpPr>
            <p:cNvPr id="305177" name="Freeform 25"/>
            <p:cNvSpPr>
              <a:spLocks/>
            </p:cNvSpPr>
            <p:nvPr/>
          </p:nvSpPr>
          <p:spPr bwMode="auto">
            <a:xfrm>
              <a:off x="2952" y="2736"/>
              <a:ext cx="226" cy="117"/>
            </a:xfrm>
            <a:custGeom>
              <a:avLst/>
              <a:gdLst>
                <a:gd name="T0" fmla="*/ 59 w 1359"/>
                <a:gd name="T1" fmla="*/ 0 h 702"/>
                <a:gd name="T2" fmla="*/ 153 w 1359"/>
                <a:gd name="T3" fmla="*/ 194 h 702"/>
                <a:gd name="T4" fmla="*/ 272 w 1359"/>
                <a:gd name="T5" fmla="*/ 333 h 702"/>
                <a:gd name="T6" fmla="*/ 375 w 1359"/>
                <a:gd name="T7" fmla="*/ 392 h 702"/>
                <a:gd name="T8" fmla="*/ 512 w 1359"/>
                <a:gd name="T9" fmla="*/ 429 h 702"/>
                <a:gd name="T10" fmla="*/ 680 w 1359"/>
                <a:gd name="T11" fmla="*/ 429 h 702"/>
                <a:gd name="T12" fmla="*/ 866 w 1359"/>
                <a:gd name="T13" fmla="*/ 392 h 702"/>
                <a:gd name="T14" fmla="*/ 1010 w 1359"/>
                <a:gd name="T15" fmla="*/ 318 h 702"/>
                <a:gd name="T16" fmla="*/ 1141 w 1359"/>
                <a:gd name="T17" fmla="*/ 207 h 702"/>
                <a:gd name="T18" fmla="*/ 1333 w 1359"/>
                <a:gd name="T19" fmla="*/ 32 h 702"/>
                <a:gd name="T20" fmla="*/ 1359 w 1359"/>
                <a:gd name="T21" fmla="*/ 68 h 702"/>
                <a:gd name="T22" fmla="*/ 1236 w 1359"/>
                <a:gd name="T23" fmla="*/ 246 h 702"/>
                <a:gd name="T24" fmla="*/ 1084 w 1359"/>
                <a:gd name="T25" fmla="*/ 416 h 702"/>
                <a:gd name="T26" fmla="*/ 951 w 1359"/>
                <a:gd name="T27" fmla="*/ 528 h 702"/>
                <a:gd name="T28" fmla="*/ 779 w 1359"/>
                <a:gd name="T29" fmla="*/ 629 h 702"/>
                <a:gd name="T30" fmla="*/ 651 w 1359"/>
                <a:gd name="T31" fmla="*/ 689 h 702"/>
                <a:gd name="T32" fmla="*/ 578 w 1359"/>
                <a:gd name="T33" fmla="*/ 702 h 702"/>
                <a:gd name="T34" fmla="*/ 512 w 1359"/>
                <a:gd name="T35" fmla="*/ 689 h 702"/>
                <a:gd name="T36" fmla="*/ 473 w 1359"/>
                <a:gd name="T37" fmla="*/ 653 h 702"/>
                <a:gd name="T38" fmla="*/ 440 w 1359"/>
                <a:gd name="T39" fmla="*/ 605 h 702"/>
                <a:gd name="T40" fmla="*/ 424 w 1359"/>
                <a:gd name="T41" fmla="*/ 528 h 702"/>
                <a:gd name="T42" fmla="*/ 289 w 1359"/>
                <a:gd name="T43" fmla="*/ 480 h 702"/>
                <a:gd name="T44" fmla="*/ 174 w 1359"/>
                <a:gd name="T45" fmla="*/ 382 h 702"/>
                <a:gd name="T46" fmla="*/ 99 w 1359"/>
                <a:gd name="T47" fmla="*/ 281 h 702"/>
                <a:gd name="T48" fmla="*/ 43 w 1359"/>
                <a:gd name="T49" fmla="*/ 167 h 702"/>
                <a:gd name="T50" fmla="*/ 0 w 1359"/>
                <a:gd name="T51" fmla="*/ 48 h 702"/>
                <a:gd name="T52" fmla="*/ 59 w 1359"/>
                <a:gd name="T53" fmla="*/ 0 h 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59" h="702">
                  <a:moveTo>
                    <a:pt x="59" y="0"/>
                  </a:moveTo>
                  <a:lnTo>
                    <a:pt x="153" y="194"/>
                  </a:lnTo>
                  <a:lnTo>
                    <a:pt x="272" y="333"/>
                  </a:lnTo>
                  <a:lnTo>
                    <a:pt x="375" y="392"/>
                  </a:lnTo>
                  <a:lnTo>
                    <a:pt x="512" y="429"/>
                  </a:lnTo>
                  <a:lnTo>
                    <a:pt x="680" y="429"/>
                  </a:lnTo>
                  <a:lnTo>
                    <a:pt x="866" y="392"/>
                  </a:lnTo>
                  <a:lnTo>
                    <a:pt x="1010" y="318"/>
                  </a:lnTo>
                  <a:lnTo>
                    <a:pt x="1141" y="207"/>
                  </a:lnTo>
                  <a:lnTo>
                    <a:pt x="1333" y="32"/>
                  </a:lnTo>
                  <a:lnTo>
                    <a:pt x="1359" y="68"/>
                  </a:lnTo>
                  <a:lnTo>
                    <a:pt x="1236" y="246"/>
                  </a:lnTo>
                  <a:lnTo>
                    <a:pt x="1084" y="416"/>
                  </a:lnTo>
                  <a:lnTo>
                    <a:pt x="951" y="528"/>
                  </a:lnTo>
                  <a:lnTo>
                    <a:pt x="779" y="629"/>
                  </a:lnTo>
                  <a:lnTo>
                    <a:pt x="651" y="689"/>
                  </a:lnTo>
                  <a:lnTo>
                    <a:pt x="578" y="702"/>
                  </a:lnTo>
                  <a:lnTo>
                    <a:pt x="512" y="689"/>
                  </a:lnTo>
                  <a:lnTo>
                    <a:pt x="473" y="653"/>
                  </a:lnTo>
                  <a:lnTo>
                    <a:pt x="440" y="605"/>
                  </a:lnTo>
                  <a:lnTo>
                    <a:pt x="424" y="528"/>
                  </a:lnTo>
                  <a:lnTo>
                    <a:pt x="289" y="480"/>
                  </a:lnTo>
                  <a:lnTo>
                    <a:pt x="174" y="382"/>
                  </a:lnTo>
                  <a:lnTo>
                    <a:pt x="99" y="281"/>
                  </a:lnTo>
                  <a:lnTo>
                    <a:pt x="43" y="167"/>
                  </a:lnTo>
                  <a:lnTo>
                    <a:pt x="0" y="48"/>
                  </a:lnTo>
                  <a:lnTo>
                    <a:pt x="59" y="0"/>
                  </a:lnTo>
                  <a:close/>
                </a:path>
              </a:pathLst>
            </a:custGeom>
            <a:solidFill>
              <a:srgbClr val="000000"/>
            </a:solidFill>
            <a:ln w="0">
              <a:solidFill>
                <a:srgbClr val="000000"/>
              </a:solidFill>
              <a:prstDash val="solid"/>
              <a:round/>
              <a:headEnd/>
              <a:tailEnd/>
            </a:ln>
          </p:spPr>
          <p:txBody>
            <a:bodyPr/>
            <a:lstStyle/>
            <a:p>
              <a:endParaRPr lang="en-US"/>
            </a:p>
          </p:txBody>
        </p:sp>
        <p:sp>
          <p:nvSpPr>
            <p:cNvPr id="305178" name="Freeform 26"/>
            <p:cNvSpPr>
              <a:spLocks/>
            </p:cNvSpPr>
            <p:nvPr/>
          </p:nvSpPr>
          <p:spPr bwMode="auto">
            <a:xfrm>
              <a:off x="3014" y="2866"/>
              <a:ext cx="55" cy="19"/>
            </a:xfrm>
            <a:custGeom>
              <a:avLst/>
              <a:gdLst>
                <a:gd name="T0" fmla="*/ 21 w 328"/>
                <a:gd name="T1" fmla="*/ 0 h 112"/>
                <a:gd name="T2" fmla="*/ 98 w 328"/>
                <a:gd name="T3" fmla="*/ 36 h 112"/>
                <a:gd name="T4" fmla="*/ 191 w 328"/>
                <a:gd name="T5" fmla="*/ 49 h 112"/>
                <a:gd name="T6" fmla="*/ 317 w 328"/>
                <a:gd name="T7" fmla="*/ 9 h 112"/>
                <a:gd name="T8" fmla="*/ 328 w 328"/>
                <a:gd name="T9" fmla="*/ 49 h 112"/>
                <a:gd name="T10" fmla="*/ 270 w 328"/>
                <a:gd name="T11" fmla="*/ 97 h 112"/>
                <a:gd name="T12" fmla="*/ 182 w 328"/>
                <a:gd name="T13" fmla="*/ 112 h 112"/>
                <a:gd name="T14" fmla="*/ 104 w 328"/>
                <a:gd name="T15" fmla="*/ 97 h 112"/>
                <a:gd name="T16" fmla="*/ 29 w 328"/>
                <a:gd name="T17" fmla="*/ 60 h 112"/>
                <a:gd name="T18" fmla="*/ 0 w 328"/>
                <a:gd name="T19" fmla="*/ 9 h 112"/>
                <a:gd name="T20" fmla="*/ 21 w 328"/>
                <a:gd name="T21"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8" h="112">
                  <a:moveTo>
                    <a:pt x="21" y="0"/>
                  </a:moveTo>
                  <a:lnTo>
                    <a:pt x="98" y="36"/>
                  </a:lnTo>
                  <a:lnTo>
                    <a:pt x="191" y="49"/>
                  </a:lnTo>
                  <a:lnTo>
                    <a:pt x="317" y="9"/>
                  </a:lnTo>
                  <a:lnTo>
                    <a:pt x="328" y="49"/>
                  </a:lnTo>
                  <a:lnTo>
                    <a:pt x="270" y="97"/>
                  </a:lnTo>
                  <a:lnTo>
                    <a:pt x="182" y="112"/>
                  </a:lnTo>
                  <a:lnTo>
                    <a:pt x="104" y="97"/>
                  </a:lnTo>
                  <a:lnTo>
                    <a:pt x="29" y="60"/>
                  </a:lnTo>
                  <a:lnTo>
                    <a:pt x="0" y="9"/>
                  </a:lnTo>
                  <a:lnTo>
                    <a:pt x="21" y="0"/>
                  </a:lnTo>
                  <a:close/>
                </a:path>
              </a:pathLst>
            </a:custGeom>
            <a:solidFill>
              <a:srgbClr val="000000"/>
            </a:solidFill>
            <a:ln w="0">
              <a:solidFill>
                <a:srgbClr val="000000"/>
              </a:solidFill>
              <a:prstDash val="solid"/>
              <a:round/>
              <a:headEnd/>
              <a:tailEnd/>
            </a:ln>
          </p:spPr>
          <p:txBody>
            <a:bodyPr/>
            <a:lstStyle/>
            <a:p>
              <a:endParaRPr lang="en-US"/>
            </a:p>
          </p:txBody>
        </p:sp>
        <p:sp>
          <p:nvSpPr>
            <p:cNvPr id="305179" name="Freeform 27"/>
            <p:cNvSpPr>
              <a:spLocks/>
            </p:cNvSpPr>
            <p:nvPr/>
          </p:nvSpPr>
          <p:spPr bwMode="auto">
            <a:xfrm>
              <a:off x="2821" y="2376"/>
              <a:ext cx="438" cy="382"/>
            </a:xfrm>
            <a:custGeom>
              <a:avLst/>
              <a:gdLst>
                <a:gd name="T0" fmla="*/ 544 w 2624"/>
                <a:gd name="T1" fmla="*/ 1273 h 2293"/>
                <a:gd name="T2" fmla="*/ 744 w 2624"/>
                <a:gd name="T3" fmla="*/ 952 h 2293"/>
                <a:gd name="T4" fmla="*/ 1072 w 2624"/>
                <a:gd name="T5" fmla="*/ 656 h 2293"/>
                <a:gd name="T6" fmla="*/ 1380 w 2624"/>
                <a:gd name="T7" fmla="*/ 506 h 2293"/>
                <a:gd name="T8" fmla="*/ 1295 w 2624"/>
                <a:gd name="T9" fmla="*/ 495 h 2293"/>
                <a:gd name="T10" fmla="*/ 1541 w 2624"/>
                <a:gd name="T11" fmla="*/ 263 h 2293"/>
                <a:gd name="T12" fmla="*/ 1848 w 2624"/>
                <a:gd name="T13" fmla="*/ 123 h 2293"/>
                <a:gd name="T14" fmla="*/ 2069 w 2624"/>
                <a:gd name="T15" fmla="*/ 84 h 2293"/>
                <a:gd name="T16" fmla="*/ 2195 w 2624"/>
                <a:gd name="T17" fmla="*/ 123 h 2293"/>
                <a:gd name="T18" fmla="*/ 1974 w 2624"/>
                <a:gd name="T19" fmla="*/ 283 h 2293"/>
                <a:gd name="T20" fmla="*/ 1649 w 2624"/>
                <a:gd name="T21" fmla="*/ 506 h 2293"/>
                <a:gd name="T22" fmla="*/ 1676 w 2624"/>
                <a:gd name="T23" fmla="*/ 593 h 2293"/>
                <a:gd name="T24" fmla="*/ 1907 w 2624"/>
                <a:gd name="T25" fmla="*/ 408 h 2293"/>
                <a:gd name="T26" fmla="*/ 2239 w 2624"/>
                <a:gd name="T27" fmla="*/ 210 h 2293"/>
                <a:gd name="T28" fmla="*/ 2460 w 2624"/>
                <a:gd name="T29" fmla="*/ 147 h 2293"/>
                <a:gd name="T30" fmla="*/ 2548 w 2624"/>
                <a:gd name="T31" fmla="*/ 210 h 2293"/>
                <a:gd name="T32" fmla="*/ 2472 w 2624"/>
                <a:gd name="T33" fmla="*/ 368 h 2293"/>
                <a:gd name="T34" fmla="*/ 2604 w 2624"/>
                <a:gd name="T35" fmla="*/ 299 h 2293"/>
                <a:gd name="T36" fmla="*/ 2615 w 2624"/>
                <a:gd name="T37" fmla="*/ 147 h 2293"/>
                <a:gd name="T38" fmla="*/ 2513 w 2624"/>
                <a:gd name="T39" fmla="*/ 99 h 2293"/>
                <a:gd name="T40" fmla="*/ 2318 w 2624"/>
                <a:gd name="T41" fmla="*/ 123 h 2293"/>
                <a:gd name="T42" fmla="*/ 2233 w 2624"/>
                <a:gd name="T43" fmla="*/ 12 h 2293"/>
                <a:gd name="T44" fmla="*/ 1916 w 2624"/>
                <a:gd name="T45" fmla="*/ 23 h 2293"/>
                <a:gd name="T46" fmla="*/ 1496 w 2624"/>
                <a:gd name="T47" fmla="*/ 220 h 2293"/>
                <a:gd name="T48" fmla="*/ 1207 w 2624"/>
                <a:gd name="T49" fmla="*/ 506 h 2293"/>
                <a:gd name="T50" fmla="*/ 842 w 2624"/>
                <a:gd name="T51" fmla="*/ 768 h 2293"/>
                <a:gd name="T52" fmla="*/ 582 w 2624"/>
                <a:gd name="T53" fmla="*/ 1077 h 2293"/>
                <a:gd name="T54" fmla="*/ 450 w 2624"/>
                <a:gd name="T55" fmla="*/ 1326 h 2293"/>
                <a:gd name="T56" fmla="*/ 280 w 2624"/>
                <a:gd name="T57" fmla="*/ 1252 h 2293"/>
                <a:gd name="T58" fmla="*/ 22 w 2624"/>
                <a:gd name="T59" fmla="*/ 1577 h 2293"/>
                <a:gd name="T60" fmla="*/ 5 w 2624"/>
                <a:gd name="T61" fmla="*/ 1785 h 2293"/>
                <a:gd name="T62" fmla="*/ 230 w 2624"/>
                <a:gd name="T63" fmla="*/ 2256 h 2293"/>
                <a:gd name="T64" fmla="*/ 305 w 2624"/>
                <a:gd name="T65" fmla="*/ 2256 h 2293"/>
                <a:gd name="T66" fmla="*/ 182 w 2624"/>
                <a:gd name="T67" fmla="*/ 2160 h 2293"/>
                <a:gd name="T68" fmla="*/ 87 w 2624"/>
                <a:gd name="T69" fmla="*/ 1785 h 2293"/>
                <a:gd name="T70" fmla="*/ 103 w 2624"/>
                <a:gd name="T71" fmla="*/ 1559 h 2293"/>
                <a:gd name="T72" fmla="*/ 324 w 2624"/>
                <a:gd name="T73" fmla="*/ 1337 h 2293"/>
                <a:gd name="T74" fmla="*/ 383 w 2624"/>
                <a:gd name="T75" fmla="*/ 1364 h 2293"/>
                <a:gd name="T76" fmla="*/ 470 w 2624"/>
                <a:gd name="T77" fmla="*/ 1451 h 2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624" h="2293">
                  <a:moveTo>
                    <a:pt x="470" y="1451"/>
                  </a:moveTo>
                  <a:lnTo>
                    <a:pt x="544" y="1273"/>
                  </a:lnTo>
                  <a:lnTo>
                    <a:pt x="622" y="1127"/>
                  </a:lnTo>
                  <a:lnTo>
                    <a:pt x="744" y="952"/>
                  </a:lnTo>
                  <a:lnTo>
                    <a:pt x="906" y="779"/>
                  </a:lnTo>
                  <a:lnTo>
                    <a:pt x="1072" y="656"/>
                  </a:lnTo>
                  <a:lnTo>
                    <a:pt x="1277" y="545"/>
                  </a:lnTo>
                  <a:lnTo>
                    <a:pt x="1380" y="506"/>
                  </a:lnTo>
                  <a:lnTo>
                    <a:pt x="1380" y="469"/>
                  </a:lnTo>
                  <a:lnTo>
                    <a:pt x="1295" y="495"/>
                  </a:lnTo>
                  <a:lnTo>
                    <a:pt x="1369" y="408"/>
                  </a:lnTo>
                  <a:lnTo>
                    <a:pt x="1541" y="263"/>
                  </a:lnTo>
                  <a:lnTo>
                    <a:pt x="1716" y="172"/>
                  </a:lnTo>
                  <a:lnTo>
                    <a:pt x="1848" y="123"/>
                  </a:lnTo>
                  <a:lnTo>
                    <a:pt x="1960" y="99"/>
                  </a:lnTo>
                  <a:lnTo>
                    <a:pt x="2069" y="84"/>
                  </a:lnTo>
                  <a:lnTo>
                    <a:pt x="2156" y="99"/>
                  </a:lnTo>
                  <a:lnTo>
                    <a:pt x="2195" y="123"/>
                  </a:lnTo>
                  <a:lnTo>
                    <a:pt x="2213" y="172"/>
                  </a:lnTo>
                  <a:lnTo>
                    <a:pt x="1974" y="283"/>
                  </a:lnTo>
                  <a:lnTo>
                    <a:pt x="1716" y="419"/>
                  </a:lnTo>
                  <a:lnTo>
                    <a:pt x="1649" y="506"/>
                  </a:lnTo>
                  <a:lnTo>
                    <a:pt x="1649" y="555"/>
                  </a:lnTo>
                  <a:lnTo>
                    <a:pt x="1676" y="593"/>
                  </a:lnTo>
                  <a:lnTo>
                    <a:pt x="1740" y="555"/>
                  </a:lnTo>
                  <a:lnTo>
                    <a:pt x="1907" y="408"/>
                  </a:lnTo>
                  <a:lnTo>
                    <a:pt x="2069" y="299"/>
                  </a:lnTo>
                  <a:lnTo>
                    <a:pt x="2239" y="210"/>
                  </a:lnTo>
                  <a:lnTo>
                    <a:pt x="2386" y="158"/>
                  </a:lnTo>
                  <a:lnTo>
                    <a:pt x="2460" y="147"/>
                  </a:lnTo>
                  <a:lnTo>
                    <a:pt x="2537" y="172"/>
                  </a:lnTo>
                  <a:lnTo>
                    <a:pt x="2548" y="210"/>
                  </a:lnTo>
                  <a:lnTo>
                    <a:pt x="2527" y="269"/>
                  </a:lnTo>
                  <a:lnTo>
                    <a:pt x="2472" y="368"/>
                  </a:lnTo>
                  <a:lnTo>
                    <a:pt x="2556" y="380"/>
                  </a:lnTo>
                  <a:lnTo>
                    <a:pt x="2604" y="299"/>
                  </a:lnTo>
                  <a:lnTo>
                    <a:pt x="2624" y="210"/>
                  </a:lnTo>
                  <a:lnTo>
                    <a:pt x="2615" y="147"/>
                  </a:lnTo>
                  <a:lnTo>
                    <a:pt x="2566" y="111"/>
                  </a:lnTo>
                  <a:lnTo>
                    <a:pt x="2513" y="99"/>
                  </a:lnTo>
                  <a:lnTo>
                    <a:pt x="2434" y="99"/>
                  </a:lnTo>
                  <a:lnTo>
                    <a:pt x="2318" y="123"/>
                  </a:lnTo>
                  <a:lnTo>
                    <a:pt x="2299" y="63"/>
                  </a:lnTo>
                  <a:lnTo>
                    <a:pt x="2233" y="12"/>
                  </a:lnTo>
                  <a:lnTo>
                    <a:pt x="2098" y="0"/>
                  </a:lnTo>
                  <a:lnTo>
                    <a:pt x="1916" y="23"/>
                  </a:lnTo>
                  <a:lnTo>
                    <a:pt x="1705" y="111"/>
                  </a:lnTo>
                  <a:lnTo>
                    <a:pt x="1496" y="220"/>
                  </a:lnTo>
                  <a:lnTo>
                    <a:pt x="1302" y="380"/>
                  </a:lnTo>
                  <a:lnTo>
                    <a:pt x="1207" y="506"/>
                  </a:lnTo>
                  <a:lnTo>
                    <a:pt x="997" y="645"/>
                  </a:lnTo>
                  <a:lnTo>
                    <a:pt x="842" y="768"/>
                  </a:lnTo>
                  <a:lnTo>
                    <a:pt x="700" y="931"/>
                  </a:lnTo>
                  <a:lnTo>
                    <a:pt x="582" y="1077"/>
                  </a:lnTo>
                  <a:lnTo>
                    <a:pt x="483" y="1238"/>
                  </a:lnTo>
                  <a:lnTo>
                    <a:pt x="450" y="1326"/>
                  </a:lnTo>
                  <a:lnTo>
                    <a:pt x="383" y="1252"/>
                  </a:lnTo>
                  <a:lnTo>
                    <a:pt x="280" y="1252"/>
                  </a:lnTo>
                  <a:lnTo>
                    <a:pt x="221" y="1301"/>
                  </a:lnTo>
                  <a:lnTo>
                    <a:pt x="22" y="1577"/>
                  </a:lnTo>
                  <a:lnTo>
                    <a:pt x="0" y="1687"/>
                  </a:lnTo>
                  <a:lnTo>
                    <a:pt x="5" y="1785"/>
                  </a:lnTo>
                  <a:lnTo>
                    <a:pt x="153" y="2168"/>
                  </a:lnTo>
                  <a:lnTo>
                    <a:pt x="230" y="2256"/>
                  </a:lnTo>
                  <a:lnTo>
                    <a:pt x="299" y="2293"/>
                  </a:lnTo>
                  <a:lnTo>
                    <a:pt x="305" y="2256"/>
                  </a:lnTo>
                  <a:lnTo>
                    <a:pt x="241" y="2228"/>
                  </a:lnTo>
                  <a:lnTo>
                    <a:pt x="182" y="2160"/>
                  </a:lnTo>
                  <a:lnTo>
                    <a:pt x="133" y="2025"/>
                  </a:lnTo>
                  <a:lnTo>
                    <a:pt x="87" y="1785"/>
                  </a:lnTo>
                  <a:lnTo>
                    <a:pt x="87" y="1637"/>
                  </a:lnTo>
                  <a:lnTo>
                    <a:pt x="103" y="1559"/>
                  </a:lnTo>
                  <a:lnTo>
                    <a:pt x="266" y="1353"/>
                  </a:lnTo>
                  <a:lnTo>
                    <a:pt x="324" y="1337"/>
                  </a:lnTo>
                  <a:lnTo>
                    <a:pt x="354" y="1337"/>
                  </a:lnTo>
                  <a:lnTo>
                    <a:pt x="383" y="1364"/>
                  </a:lnTo>
                  <a:lnTo>
                    <a:pt x="442" y="1425"/>
                  </a:lnTo>
                  <a:lnTo>
                    <a:pt x="470" y="1451"/>
                  </a:lnTo>
                  <a:close/>
                </a:path>
              </a:pathLst>
            </a:custGeom>
            <a:solidFill>
              <a:srgbClr val="000000"/>
            </a:solidFill>
            <a:ln w="0">
              <a:solidFill>
                <a:srgbClr val="000000"/>
              </a:solidFill>
              <a:prstDash val="solid"/>
              <a:round/>
              <a:headEnd/>
              <a:tailEnd/>
            </a:ln>
          </p:spPr>
          <p:txBody>
            <a:bodyPr/>
            <a:lstStyle/>
            <a:p>
              <a:endParaRPr lang="en-US"/>
            </a:p>
          </p:txBody>
        </p:sp>
        <p:sp>
          <p:nvSpPr>
            <p:cNvPr id="305180" name="Freeform 28"/>
            <p:cNvSpPr>
              <a:spLocks/>
            </p:cNvSpPr>
            <p:nvPr/>
          </p:nvSpPr>
          <p:spPr bwMode="auto">
            <a:xfrm>
              <a:off x="2845" y="2636"/>
              <a:ext cx="409" cy="352"/>
            </a:xfrm>
            <a:custGeom>
              <a:avLst/>
              <a:gdLst>
                <a:gd name="T0" fmla="*/ 173 w 2450"/>
                <a:gd name="T1" fmla="*/ 18 h 2112"/>
                <a:gd name="T2" fmla="*/ 135 w 2450"/>
                <a:gd name="T3" fmla="*/ 0 h 2112"/>
                <a:gd name="T4" fmla="*/ 85 w 2450"/>
                <a:gd name="T5" fmla="*/ 18 h 2112"/>
                <a:gd name="T6" fmla="*/ 27 w 2450"/>
                <a:gd name="T7" fmla="*/ 66 h 2112"/>
                <a:gd name="T8" fmla="*/ 0 w 2450"/>
                <a:gd name="T9" fmla="*/ 128 h 2112"/>
                <a:gd name="T10" fmla="*/ 8 w 2450"/>
                <a:gd name="T11" fmla="*/ 187 h 2112"/>
                <a:gd name="T12" fmla="*/ 56 w 2450"/>
                <a:gd name="T13" fmla="*/ 241 h 2112"/>
                <a:gd name="T14" fmla="*/ 85 w 2450"/>
                <a:gd name="T15" fmla="*/ 261 h 2112"/>
                <a:gd name="T16" fmla="*/ 104 w 2450"/>
                <a:gd name="T17" fmla="*/ 474 h 2112"/>
                <a:gd name="T18" fmla="*/ 135 w 2450"/>
                <a:gd name="T19" fmla="*/ 734 h 2112"/>
                <a:gd name="T20" fmla="*/ 173 w 2450"/>
                <a:gd name="T21" fmla="*/ 868 h 2112"/>
                <a:gd name="T22" fmla="*/ 246 w 2450"/>
                <a:gd name="T23" fmla="*/ 1091 h 2112"/>
                <a:gd name="T24" fmla="*/ 392 w 2450"/>
                <a:gd name="T25" fmla="*/ 1405 h 2112"/>
                <a:gd name="T26" fmla="*/ 599 w 2450"/>
                <a:gd name="T27" fmla="*/ 1861 h 2112"/>
                <a:gd name="T28" fmla="*/ 756 w 2450"/>
                <a:gd name="T29" fmla="*/ 2036 h 2112"/>
                <a:gd name="T30" fmla="*/ 869 w 2450"/>
                <a:gd name="T31" fmla="*/ 2100 h 2112"/>
                <a:gd name="T32" fmla="*/ 975 w 2450"/>
                <a:gd name="T33" fmla="*/ 2112 h 2112"/>
                <a:gd name="T34" fmla="*/ 1157 w 2450"/>
                <a:gd name="T35" fmla="*/ 2100 h 2112"/>
                <a:gd name="T36" fmla="*/ 1403 w 2450"/>
                <a:gd name="T37" fmla="*/ 1988 h 2112"/>
                <a:gd name="T38" fmla="*/ 1595 w 2450"/>
                <a:gd name="T39" fmla="*/ 1877 h 2112"/>
                <a:gd name="T40" fmla="*/ 1837 w 2450"/>
                <a:gd name="T41" fmla="*/ 1739 h 2112"/>
                <a:gd name="T42" fmla="*/ 2020 w 2450"/>
                <a:gd name="T43" fmla="*/ 1575 h 2112"/>
                <a:gd name="T44" fmla="*/ 2142 w 2450"/>
                <a:gd name="T45" fmla="*/ 1440 h 2112"/>
                <a:gd name="T46" fmla="*/ 2294 w 2450"/>
                <a:gd name="T47" fmla="*/ 1216 h 2112"/>
                <a:gd name="T48" fmla="*/ 2450 w 2450"/>
                <a:gd name="T49" fmla="*/ 906 h 2112"/>
                <a:gd name="T50" fmla="*/ 2440 w 2450"/>
                <a:gd name="T51" fmla="*/ 858 h 2112"/>
                <a:gd name="T52" fmla="*/ 2421 w 2450"/>
                <a:gd name="T53" fmla="*/ 858 h 2112"/>
                <a:gd name="T54" fmla="*/ 2352 w 2450"/>
                <a:gd name="T55" fmla="*/ 968 h 2112"/>
                <a:gd name="T56" fmla="*/ 2229 w 2450"/>
                <a:gd name="T57" fmla="*/ 1206 h 2112"/>
                <a:gd name="T58" fmla="*/ 2094 w 2450"/>
                <a:gd name="T59" fmla="*/ 1405 h 2112"/>
                <a:gd name="T60" fmla="*/ 1932 w 2450"/>
                <a:gd name="T61" fmla="*/ 1575 h 2112"/>
                <a:gd name="T62" fmla="*/ 1797 w 2450"/>
                <a:gd name="T63" fmla="*/ 1702 h 2112"/>
                <a:gd name="T64" fmla="*/ 1636 w 2450"/>
                <a:gd name="T65" fmla="*/ 1801 h 2112"/>
                <a:gd name="T66" fmla="*/ 1389 w 2450"/>
                <a:gd name="T67" fmla="*/ 1924 h 2112"/>
                <a:gd name="T68" fmla="*/ 1195 w 2450"/>
                <a:gd name="T69" fmla="*/ 2000 h 2112"/>
                <a:gd name="T70" fmla="*/ 1025 w 2450"/>
                <a:gd name="T71" fmla="*/ 2036 h 2112"/>
                <a:gd name="T72" fmla="*/ 910 w 2450"/>
                <a:gd name="T73" fmla="*/ 2021 h 2112"/>
                <a:gd name="T74" fmla="*/ 804 w 2450"/>
                <a:gd name="T75" fmla="*/ 1988 h 2112"/>
                <a:gd name="T76" fmla="*/ 725 w 2450"/>
                <a:gd name="T77" fmla="*/ 1924 h 2112"/>
                <a:gd name="T78" fmla="*/ 614 w 2450"/>
                <a:gd name="T79" fmla="*/ 1763 h 2112"/>
                <a:gd name="T80" fmla="*/ 535 w 2450"/>
                <a:gd name="T81" fmla="*/ 1604 h 2112"/>
                <a:gd name="T82" fmla="*/ 297 w 2450"/>
                <a:gd name="T83" fmla="*/ 1071 h 2112"/>
                <a:gd name="T84" fmla="*/ 222 w 2450"/>
                <a:gd name="T85" fmla="*/ 858 h 2112"/>
                <a:gd name="T86" fmla="*/ 173 w 2450"/>
                <a:gd name="T87" fmla="*/ 659 h 2112"/>
                <a:gd name="T88" fmla="*/ 143 w 2450"/>
                <a:gd name="T89" fmla="*/ 412 h 2112"/>
                <a:gd name="T90" fmla="*/ 154 w 2450"/>
                <a:gd name="T91" fmla="*/ 261 h 2112"/>
                <a:gd name="T92" fmla="*/ 190 w 2450"/>
                <a:gd name="T93" fmla="*/ 52 h 2112"/>
                <a:gd name="T94" fmla="*/ 173 w 2450"/>
                <a:gd name="T95" fmla="*/ 18 h 2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450" h="2112">
                  <a:moveTo>
                    <a:pt x="173" y="18"/>
                  </a:moveTo>
                  <a:lnTo>
                    <a:pt x="135" y="0"/>
                  </a:lnTo>
                  <a:lnTo>
                    <a:pt x="85" y="18"/>
                  </a:lnTo>
                  <a:lnTo>
                    <a:pt x="27" y="66"/>
                  </a:lnTo>
                  <a:lnTo>
                    <a:pt x="0" y="128"/>
                  </a:lnTo>
                  <a:lnTo>
                    <a:pt x="8" y="187"/>
                  </a:lnTo>
                  <a:lnTo>
                    <a:pt x="56" y="241"/>
                  </a:lnTo>
                  <a:lnTo>
                    <a:pt x="85" y="261"/>
                  </a:lnTo>
                  <a:lnTo>
                    <a:pt x="104" y="474"/>
                  </a:lnTo>
                  <a:lnTo>
                    <a:pt x="135" y="734"/>
                  </a:lnTo>
                  <a:lnTo>
                    <a:pt x="173" y="868"/>
                  </a:lnTo>
                  <a:lnTo>
                    <a:pt x="246" y="1091"/>
                  </a:lnTo>
                  <a:lnTo>
                    <a:pt x="392" y="1405"/>
                  </a:lnTo>
                  <a:lnTo>
                    <a:pt x="599" y="1861"/>
                  </a:lnTo>
                  <a:lnTo>
                    <a:pt x="756" y="2036"/>
                  </a:lnTo>
                  <a:lnTo>
                    <a:pt x="869" y="2100"/>
                  </a:lnTo>
                  <a:lnTo>
                    <a:pt x="975" y="2112"/>
                  </a:lnTo>
                  <a:lnTo>
                    <a:pt x="1157" y="2100"/>
                  </a:lnTo>
                  <a:lnTo>
                    <a:pt x="1403" y="1988"/>
                  </a:lnTo>
                  <a:lnTo>
                    <a:pt x="1595" y="1877"/>
                  </a:lnTo>
                  <a:lnTo>
                    <a:pt x="1837" y="1739"/>
                  </a:lnTo>
                  <a:lnTo>
                    <a:pt x="2020" y="1575"/>
                  </a:lnTo>
                  <a:lnTo>
                    <a:pt x="2142" y="1440"/>
                  </a:lnTo>
                  <a:lnTo>
                    <a:pt x="2294" y="1216"/>
                  </a:lnTo>
                  <a:lnTo>
                    <a:pt x="2450" y="906"/>
                  </a:lnTo>
                  <a:lnTo>
                    <a:pt x="2440" y="858"/>
                  </a:lnTo>
                  <a:lnTo>
                    <a:pt x="2421" y="858"/>
                  </a:lnTo>
                  <a:lnTo>
                    <a:pt x="2352" y="968"/>
                  </a:lnTo>
                  <a:lnTo>
                    <a:pt x="2229" y="1206"/>
                  </a:lnTo>
                  <a:lnTo>
                    <a:pt x="2094" y="1405"/>
                  </a:lnTo>
                  <a:lnTo>
                    <a:pt x="1932" y="1575"/>
                  </a:lnTo>
                  <a:lnTo>
                    <a:pt x="1797" y="1702"/>
                  </a:lnTo>
                  <a:lnTo>
                    <a:pt x="1636" y="1801"/>
                  </a:lnTo>
                  <a:lnTo>
                    <a:pt x="1389" y="1924"/>
                  </a:lnTo>
                  <a:lnTo>
                    <a:pt x="1195" y="2000"/>
                  </a:lnTo>
                  <a:lnTo>
                    <a:pt x="1025" y="2036"/>
                  </a:lnTo>
                  <a:lnTo>
                    <a:pt x="910" y="2021"/>
                  </a:lnTo>
                  <a:lnTo>
                    <a:pt x="804" y="1988"/>
                  </a:lnTo>
                  <a:lnTo>
                    <a:pt x="725" y="1924"/>
                  </a:lnTo>
                  <a:lnTo>
                    <a:pt x="614" y="1763"/>
                  </a:lnTo>
                  <a:lnTo>
                    <a:pt x="535" y="1604"/>
                  </a:lnTo>
                  <a:lnTo>
                    <a:pt x="297" y="1071"/>
                  </a:lnTo>
                  <a:lnTo>
                    <a:pt x="222" y="858"/>
                  </a:lnTo>
                  <a:lnTo>
                    <a:pt x="173" y="659"/>
                  </a:lnTo>
                  <a:lnTo>
                    <a:pt x="143" y="412"/>
                  </a:lnTo>
                  <a:lnTo>
                    <a:pt x="154" y="261"/>
                  </a:lnTo>
                  <a:lnTo>
                    <a:pt x="190" y="52"/>
                  </a:lnTo>
                  <a:lnTo>
                    <a:pt x="173" y="18"/>
                  </a:lnTo>
                  <a:close/>
                </a:path>
              </a:pathLst>
            </a:custGeom>
            <a:solidFill>
              <a:srgbClr val="000000"/>
            </a:solidFill>
            <a:ln w="0">
              <a:solidFill>
                <a:srgbClr val="000000"/>
              </a:solidFill>
              <a:prstDash val="solid"/>
              <a:round/>
              <a:headEnd/>
              <a:tailEnd/>
            </a:ln>
          </p:spPr>
          <p:txBody>
            <a:bodyPr/>
            <a:lstStyle/>
            <a:p>
              <a:endParaRPr lang="en-US"/>
            </a:p>
          </p:txBody>
        </p:sp>
        <p:sp>
          <p:nvSpPr>
            <p:cNvPr id="305181" name="Freeform 29"/>
            <p:cNvSpPr>
              <a:spLocks/>
            </p:cNvSpPr>
            <p:nvPr/>
          </p:nvSpPr>
          <p:spPr bwMode="auto">
            <a:xfrm>
              <a:off x="3262" y="2636"/>
              <a:ext cx="80" cy="164"/>
            </a:xfrm>
            <a:custGeom>
              <a:avLst/>
              <a:gdLst>
                <a:gd name="T0" fmla="*/ 250 w 479"/>
                <a:gd name="T1" fmla="*/ 66 h 983"/>
                <a:gd name="T2" fmla="*/ 333 w 479"/>
                <a:gd name="T3" fmla="*/ 115 h 983"/>
                <a:gd name="T4" fmla="*/ 372 w 479"/>
                <a:gd name="T5" fmla="*/ 187 h 983"/>
                <a:gd name="T6" fmla="*/ 412 w 479"/>
                <a:gd name="T7" fmla="*/ 376 h 983"/>
                <a:gd name="T8" fmla="*/ 401 w 479"/>
                <a:gd name="T9" fmla="*/ 435 h 983"/>
                <a:gd name="T10" fmla="*/ 349 w 479"/>
                <a:gd name="T11" fmla="*/ 522 h 983"/>
                <a:gd name="T12" fmla="*/ 0 w 479"/>
                <a:gd name="T13" fmla="*/ 983 h 983"/>
                <a:gd name="T14" fmla="*/ 114 w 479"/>
                <a:gd name="T15" fmla="*/ 906 h 983"/>
                <a:gd name="T16" fmla="*/ 207 w 479"/>
                <a:gd name="T17" fmla="*/ 823 h 983"/>
                <a:gd name="T18" fmla="*/ 363 w 479"/>
                <a:gd name="T19" fmla="*/ 649 h 983"/>
                <a:gd name="T20" fmla="*/ 442 w 479"/>
                <a:gd name="T21" fmla="*/ 537 h 983"/>
                <a:gd name="T22" fmla="*/ 479 w 479"/>
                <a:gd name="T23" fmla="*/ 423 h 983"/>
                <a:gd name="T24" fmla="*/ 479 w 479"/>
                <a:gd name="T25" fmla="*/ 322 h 983"/>
                <a:gd name="T26" fmla="*/ 450 w 479"/>
                <a:gd name="T27" fmla="*/ 198 h 983"/>
                <a:gd name="T28" fmla="*/ 401 w 479"/>
                <a:gd name="T29" fmla="*/ 87 h 983"/>
                <a:gd name="T30" fmla="*/ 353 w 479"/>
                <a:gd name="T31" fmla="*/ 38 h 983"/>
                <a:gd name="T32" fmla="*/ 274 w 479"/>
                <a:gd name="T33" fmla="*/ 0 h 983"/>
                <a:gd name="T34" fmla="*/ 250 w 479"/>
                <a:gd name="T35" fmla="*/ 66 h 9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79" h="983">
                  <a:moveTo>
                    <a:pt x="250" y="66"/>
                  </a:moveTo>
                  <a:lnTo>
                    <a:pt x="333" y="115"/>
                  </a:lnTo>
                  <a:lnTo>
                    <a:pt x="372" y="187"/>
                  </a:lnTo>
                  <a:lnTo>
                    <a:pt x="412" y="376"/>
                  </a:lnTo>
                  <a:lnTo>
                    <a:pt x="401" y="435"/>
                  </a:lnTo>
                  <a:lnTo>
                    <a:pt x="349" y="522"/>
                  </a:lnTo>
                  <a:lnTo>
                    <a:pt x="0" y="983"/>
                  </a:lnTo>
                  <a:lnTo>
                    <a:pt x="114" y="906"/>
                  </a:lnTo>
                  <a:lnTo>
                    <a:pt x="207" y="823"/>
                  </a:lnTo>
                  <a:lnTo>
                    <a:pt x="363" y="649"/>
                  </a:lnTo>
                  <a:lnTo>
                    <a:pt x="442" y="537"/>
                  </a:lnTo>
                  <a:lnTo>
                    <a:pt x="479" y="423"/>
                  </a:lnTo>
                  <a:lnTo>
                    <a:pt x="479" y="322"/>
                  </a:lnTo>
                  <a:lnTo>
                    <a:pt x="450" y="198"/>
                  </a:lnTo>
                  <a:lnTo>
                    <a:pt x="401" y="87"/>
                  </a:lnTo>
                  <a:lnTo>
                    <a:pt x="353" y="38"/>
                  </a:lnTo>
                  <a:lnTo>
                    <a:pt x="274" y="0"/>
                  </a:lnTo>
                  <a:lnTo>
                    <a:pt x="250" y="66"/>
                  </a:lnTo>
                  <a:close/>
                </a:path>
              </a:pathLst>
            </a:custGeom>
            <a:solidFill>
              <a:srgbClr val="000000"/>
            </a:solidFill>
            <a:ln w="0">
              <a:solidFill>
                <a:srgbClr val="000000"/>
              </a:solidFill>
              <a:prstDash val="solid"/>
              <a:round/>
              <a:headEnd/>
              <a:tailEnd/>
            </a:ln>
          </p:spPr>
          <p:txBody>
            <a:bodyPr/>
            <a:lstStyle/>
            <a:p>
              <a:endParaRPr lang="en-US"/>
            </a:p>
          </p:txBody>
        </p:sp>
        <p:sp>
          <p:nvSpPr>
            <p:cNvPr id="305182" name="Freeform 30"/>
            <p:cNvSpPr>
              <a:spLocks/>
            </p:cNvSpPr>
            <p:nvPr/>
          </p:nvSpPr>
          <p:spPr bwMode="auto">
            <a:xfrm>
              <a:off x="3263" y="2680"/>
              <a:ext cx="71" cy="84"/>
            </a:xfrm>
            <a:custGeom>
              <a:avLst/>
              <a:gdLst>
                <a:gd name="T0" fmla="*/ 136 w 424"/>
                <a:gd name="T1" fmla="*/ 473 h 507"/>
                <a:gd name="T2" fmla="*/ 267 w 424"/>
                <a:gd name="T3" fmla="*/ 140 h 507"/>
                <a:gd name="T4" fmla="*/ 424 w 424"/>
                <a:gd name="T5" fmla="*/ 53 h 507"/>
                <a:gd name="T6" fmla="*/ 405 w 424"/>
                <a:gd name="T7" fmla="*/ 0 h 507"/>
                <a:gd name="T8" fmla="*/ 243 w 424"/>
                <a:gd name="T9" fmla="*/ 78 h 507"/>
                <a:gd name="T10" fmla="*/ 127 w 424"/>
                <a:gd name="T11" fmla="*/ 140 h 507"/>
                <a:gd name="T12" fmla="*/ 77 w 424"/>
                <a:gd name="T13" fmla="*/ 205 h 507"/>
                <a:gd name="T14" fmla="*/ 23 w 424"/>
                <a:gd name="T15" fmla="*/ 324 h 507"/>
                <a:gd name="T16" fmla="*/ 0 w 424"/>
                <a:gd name="T17" fmla="*/ 460 h 507"/>
                <a:gd name="T18" fmla="*/ 23 w 424"/>
                <a:gd name="T19" fmla="*/ 507 h 507"/>
                <a:gd name="T20" fmla="*/ 62 w 424"/>
                <a:gd name="T21" fmla="*/ 507 h 507"/>
                <a:gd name="T22" fmla="*/ 127 w 424"/>
                <a:gd name="T23" fmla="*/ 483 h 507"/>
                <a:gd name="T24" fmla="*/ 136 w 424"/>
                <a:gd name="T25" fmla="*/ 473 h 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4" h="507">
                  <a:moveTo>
                    <a:pt x="136" y="473"/>
                  </a:moveTo>
                  <a:lnTo>
                    <a:pt x="267" y="140"/>
                  </a:lnTo>
                  <a:lnTo>
                    <a:pt x="424" y="53"/>
                  </a:lnTo>
                  <a:lnTo>
                    <a:pt x="405" y="0"/>
                  </a:lnTo>
                  <a:lnTo>
                    <a:pt x="243" y="78"/>
                  </a:lnTo>
                  <a:lnTo>
                    <a:pt x="127" y="140"/>
                  </a:lnTo>
                  <a:lnTo>
                    <a:pt x="77" y="205"/>
                  </a:lnTo>
                  <a:lnTo>
                    <a:pt x="23" y="324"/>
                  </a:lnTo>
                  <a:lnTo>
                    <a:pt x="0" y="460"/>
                  </a:lnTo>
                  <a:lnTo>
                    <a:pt x="23" y="507"/>
                  </a:lnTo>
                  <a:lnTo>
                    <a:pt x="62" y="507"/>
                  </a:lnTo>
                  <a:lnTo>
                    <a:pt x="127" y="483"/>
                  </a:lnTo>
                  <a:lnTo>
                    <a:pt x="136" y="473"/>
                  </a:lnTo>
                  <a:close/>
                </a:path>
              </a:pathLst>
            </a:custGeom>
            <a:solidFill>
              <a:srgbClr val="000000"/>
            </a:solidFill>
            <a:ln w="0">
              <a:solidFill>
                <a:srgbClr val="000000"/>
              </a:solidFill>
              <a:prstDash val="solid"/>
              <a:round/>
              <a:headEnd/>
              <a:tailEnd/>
            </a:ln>
          </p:spPr>
          <p:txBody>
            <a:bodyPr/>
            <a:lstStyle/>
            <a:p>
              <a:endParaRPr lang="en-US"/>
            </a:p>
          </p:txBody>
        </p:sp>
        <p:sp>
          <p:nvSpPr>
            <p:cNvPr id="305183" name="Freeform 31"/>
            <p:cNvSpPr>
              <a:spLocks/>
            </p:cNvSpPr>
            <p:nvPr/>
          </p:nvSpPr>
          <p:spPr bwMode="auto">
            <a:xfrm>
              <a:off x="3168" y="2434"/>
              <a:ext cx="149" cy="232"/>
            </a:xfrm>
            <a:custGeom>
              <a:avLst/>
              <a:gdLst>
                <a:gd name="T0" fmla="*/ 95 w 894"/>
                <a:gd name="T1" fmla="*/ 298 h 1390"/>
                <a:gd name="T2" fmla="*/ 21 w 894"/>
                <a:gd name="T3" fmla="*/ 274 h 1390"/>
                <a:gd name="T4" fmla="*/ 0 w 894"/>
                <a:gd name="T5" fmla="*/ 237 h 1390"/>
                <a:gd name="T6" fmla="*/ 9 w 894"/>
                <a:gd name="T7" fmla="*/ 198 h 1390"/>
                <a:gd name="T8" fmla="*/ 95 w 894"/>
                <a:gd name="T9" fmla="*/ 135 h 1390"/>
                <a:gd name="T10" fmla="*/ 230 w 894"/>
                <a:gd name="T11" fmla="*/ 61 h 1390"/>
                <a:gd name="T12" fmla="*/ 362 w 894"/>
                <a:gd name="T13" fmla="*/ 21 h 1390"/>
                <a:gd name="T14" fmla="*/ 553 w 894"/>
                <a:gd name="T15" fmla="*/ 0 h 1390"/>
                <a:gd name="T16" fmla="*/ 670 w 894"/>
                <a:gd name="T17" fmla="*/ 21 h 1390"/>
                <a:gd name="T18" fmla="*/ 740 w 894"/>
                <a:gd name="T19" fmla="*/ 72 h 1390"/>
                <a:gd name="T20" fmla="*/ 767 w 894"/>
                <a:gd name="T21" fmla="*/ 148 h 1390"/>
                <a:gd name="T22" fmla="*/ 759 w 894"/>
                <a:gd name="T23" fmla="*/ 222 h 1390"/>
                <a:gd name="T24" fmla="*/ 723 w 894"/>
                <a:gd name="T25" fmla="*/ 309 h 1390"/>
                <a:gd name="T26" fmla="*/ 693 w 894"/>
                <a:gd name="T27" fmla="*/ 382 h 1390"/>
                <a:gd name="T28" fmla="*/ 680 w 894"/>
                <a:gd name="T29" fmla="*/ 444 h 1390"/>
                <a:gd name="T30" fmla="*/ 709 w 894"/>
                <a:gd name="T31" fmla="*/ 504 h 1390"/>
                <a:gd name="T32" fmla="*/ 773 w 894"/>
                <a:gd name="T33" fmla="*/ 619 h 1390"/>
                <a:gd name="T34" fmla="*/ 826 w 894"/>
                <a:gd name="T35" fmla="*/ 730 h 1390"/>
                <a:gd name="T36" fmla="*/ 874 w 894"/>
                <a:gd name="T37" fmla="*/ 867 h 1390"/>
                <a:gd name="T38" fmla="*/ 880 w 894"/>
                <a:gd name="T39" fmla="*/ 990 h 1390"/>
                <a:gd name="T40" fmla="*/ 894 w 894"/>
                <a:gd name="T41" fmla="*/ 1128 h 1390"/>
                <a:gd name="T42" fmla="*/ 855 w 894"/>
                <a:gd name="T43" fmla="*/ 1240 h 1390"/>
                <a:gd name="T44" fmla="*/ 807 w 894"/>
                <a:gd name="T45" fmla="*/ 1327 h 1390"/>
                <a:gd name="T46" fmla="*/ 729 w 894"/>
                <a:gd name="T47" fmla="*/ 1390 h 1390"/>
                <a:gd name="T48" fmla="*/ 635 w 894"/>
                <a:gd name="T49" fmla="*/ 1390 h 1390"/>
                <a:gd name="T50" fmla="*/ 596 w 894"/>
                <a:gd name="T51" fmla="*/ 1327 h 1390"/>
                <a:gd name="T52" fmla="*/ 527 w 894"/>
                <a:gd name="T53" fmla="*/ 1114 h 1390"/>
                <a:gd name="T54" fmla="*/ 499 w 894"/>
                <a:gd name="T55" fmla="*/ 943 h 1390"/>
                <a:gd name="T56" fmla="*/ 460 w 894"/>
                <a:gd name="T57" fmla="*/ 780 h 1390"/>
                <a:gd name="T58" fmla="*/ 383 w 894"/>
                <a:gd name="T59" fmla="*/ 619 h 1390"/>
                <a:gd name="T60" fmla="*/ 309 w 894"/>
                <a:gd name="T61" fmla="*/ 558 h 1390"/>
                <a:gd name="T62" fmla="*/ 222 w 894"/>
                <a:gd name="T63" fmla="*/ 523 h 1390"/>
                <a:gd name="T64" fmla="*/ 136 w 894"/>
                <a:gd name="T65" fmla="*/ 504 h 1390"/>
                <a:gd name="T66" fmla="*/ 107 w 894"/>
                <a:gd name="T67" fmla="*/ 480 h 1390"/>
                <a:gd name="T68" fmla="*/ 118 w 894"/>
                <a:gd name="T69" fmla="*/ 444 h 1390"/>
                <a:gd name="T70" fmla="*/ 143 w 894"/>
                <a:gd name="T71" fmla="*/ 368 h 1390"/>
                <a:gd name="T72" fmla="*/ 143 w 894"/>
                <a:gd name="T73" fmla="*/ 337 h 1390"/>
                <a:gd name="T74" fmla="*/ 124 w 894"/>
                <a:gd name="T75" fmla="*/ 309 h 1390"/>
                <a:gd name="T76" fmla="*/ 95 w 894"/>
                <a:gd name="T77" fmla="*/ 298 h 1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94" h="1390">
                  <a:moveTo>
                    <a:pt x="95" y="298"/>
                  </a:moveTo>
                  <a:lnTo>
                    <a:pt x="21" y="274"/>
                  </a:lnTo>
                  <a:lnTo>
                    <a:pt x="0" y="237"/>
                  </a:lnTo>
                  <a:lnTo>
                    <a:pt x="9" y="198"/>
                  </a:lnTo>
                  <a:lnTo>
                    <a:pt x="95" y="135"/>
                  </a:lnTo>
                  <a:lnTo>
                    <a:pt x="230" y="61"/>
                  </a:lnTo>
                  <a:lnTo>
                    <a:pt x="362" y="21"/>
                  </a:lnTo>
                  <a:lnTo>
                    <a:pt x="553" y="0"/>
                  </a:lnTo>
                  <a:lnTo>
                    <a:pt x="670" y="21"/>
                  </a:lnTo>
                  <a:lnTo>
                    <a:pt x="740" y="72"/>
                  </a:lnTo>
                  <a:lnTo>
                    <a:pt x="767" y="148"/>
                  </a:lnTo>
                  <a:lnTo>
                    <a:pt x="759" y="222"/>
                  </a:lnTo>
                  <a:lnTo>
                    <a:pt x="723" y="309"/>
                  </a:lnTo>
                  <a:lnTo>
                    <a:pt x="693" y="382"/>
                  </a:lnTo>
                  <a:lnTo>
                    <a:pt x="680" y="444"/>
                  </a:lnTo>
                  <a:lnTo>
                    <a:pt x="709" y="504"/>
                  </a:lnTo>
                  <a:lnTo>
                    <a:pt x="773" y="619"/>
                  </a:lnTo>
                  <a:lnTo>
                    <a:pt x="826" y="730"/>
                  </a:lnTo>
                  <a:lnTo>
                    <a:pt x="874" y="867"/>
                  </a:lnTo>
                  <a:lnTo>
                    <a:pt x="880" y="990"/>
                  </a:lnTo>
                  <a:lnTo>
                    <a:pt x="894" y="1128"/>
                  </a:lnTo>
                  <a:lnTo>
                    <a:pt x="855" y="1240"/>
                  </a:lnTo>
                  <a:lnTo>
                    <a:pt x="807" y="1327"/>
                  </a:lnTo>
                  <a:lnTo>
                    <a:pt x="729" y="1390"/>
                  </a:lnTo>
                  <a:lnTo>
                    <a:pt x="635" y="1390"/>
                  </a:lnTo>
                  <a:lnTo>
                    <a:pt x="596" y="1327"/>
                  </a:lnTo>
                  <a:lnTo>
                    <a:pt x="527" y="1114"/>
                  </a:lnTo>
                  <a:lnTo>
                    <a:pt x="499" y="943"/>
                  </a:lnTo>
                  <a:lnTo>
                    <a:pt x="460" y="780"/>
                  </a:lnTo>
                  <a:lnTo>
                    <a:pt x="383" y="619"/>
                  </a:lnTo>
                  <a:lnTo>
                    <a:pt x="309" y="558"/>
                  </a:lnTo>
                  <a:lnTo>
                    <a:pt x="222" y="523"/>
                  </a:lnTo>
                  <a:lnTo>
                    <a:pt x="136" y="504"/>
                  </a:lnTo>
                  <a:lnTo>
                    <a:pt x="107" y="480"/>
                  </a:lnTo>
                  <a:lnTo>
                    <a:pt x="118" y="444"/>
                  </a:lnTo>
                  <a:lnTo>
                    <a:pt x="143" y="368"/>
                  </a:lnTo>
                  <a:lnTo>
                    <a:pt x="143" y="337"/>
                  </a:lnTo>
                  <a:lnTo>
                    <a:pt x="124" y="309"/>
                  </a:lnTo>
                  <a:lnTo>
                    <a:pt x="95" y="298"/>
                  </a:lnTo>
                  <a:close/>
                </a:path>
              </a:pathLst>
            </a:custGeom>
            <a:solidFill>
              <a:srgbClr val="000000"/>
            </a:solidFill>
            <a:ln w="0">
              <a:solidFill>
                <a:srgbClr val="000000"/>
              </a:solidFill>
              <a:prstDash val="solid"/>
              <a:round/>
              <a:headEnd/>
              <a:tailEnd/>
            </a:ln>
          </p:spPr>
          <p:txBody>
            <a:bodyPr/>
            <a:lstStyle/>
            <a:p>
              <a:endParaRPr lang="en-US"/>
            </a:p>
          </p:txBody>
        </p:sp>
        <p:sp>
          <p:nvSpPr>
            <p:cNvPr id="305184" name="Freeform 32"/>
            <p:cNvSpPr>
              <a:spLocks/>
            </p:cNvSpPr>
            <p:nvPr/>
          </p:nvSpPr>
          <p:spPr bwMode="auto">
            <a:xfrm>
              <a:off x="2176" y="2280"/>
              <a:ext cx="573" cy="781"/>
            </a:xfrm>
            <a:custGeom>
              <a:avLst/>
              <a:gdLst>
                <a:gd name="T0" fmla="*/ 2027 w 3438"/>
                <a:gd name="T1" fmla="*/ 4496 h 4685"/>
                <a:gd name="T2" fmla="*/ 1575 w 3438"/>
                <a:gd name="T3" fmla="*/ 3570 h 4685"/>
                <a:gd name="T4" fmla="*/ 1195 w 3438"/>
                <a:gd name="T5" fmla="*/ 2876 h 4685"/>
                <a:gd name="T6" fmla="*/ 824 w 3438"/>
                <a:gd name="T7" fmla="*/ 2299 h 4685"/>
                <a:gd name="T8" fmla="*/ 1218 w 3438"/>
                <a:gd name="T9" fmla="*/ 1747 h 4685"/>
                <a:gd name="T10" fmla="*/ 1966 w 3438"/>
                <a:gd name="T11" fmla="*/ 835 h 4685"/>
                <a:gd name="T12" fmla="*/ 2425 w 3438"/>
                <a:gd name="T13" fmla="*/ 385 h 4685"/>
                <a:gd name="T14" fmla="*/ 2686 w 3438"/>
                <a:gd name="T15" fmla="*/ 152 h 4685"/>
                <a:gd name="T16" fmla="*/ 2830 w 3438"/>
                <a:gd name="T17" fmla="*/ 894 h 4685"/>
                <a:gd name="T18" fmla="*/ 3018 w 3438"/>
                <a:gd name="T19" fmla="*/ 1549 h 4685"/>
                <a:gd name="T20" fmla="*/ 3261 w 3438"/>
                <a:gd name="T21" fmla="*/ 2100 h 4685"/>
                <a:gd name="T22" fmla="*/ 3382 w 3438"/>
                <a:gd name="T23" fmla="*/ 2425 h 4685"/>
                <a:gd name="T24" fmla="*/ 2913 w 3438"/>
                <a:gd name="T25" fmla="*/ 3028 h 4685"/>
                <a:gd name="T26" fmla="*/ 2900 w 3438"/>
                <a:gd name="T27" fmla="*/ 3093 h 4685"/>
                <a:gd name="T28" fmla="*/ 2924 w 3438"/>
                <a:gd name="T29" fmla="*/ 3104 h 4685"/>
                <a:gd name="T30" fmla="*/ 3007 w 3438"/>
                <a:gd name="T31" fmla="*/ 2983 h 4685"/>
                <a:gd name="T32" fmla="*/ 3236 w 3438"/>
                <a:gd name="T33" fmla="*/ 2687 h 4685"/>
                <a:gd name="T34" fmla="*/ 3438 w 3438"/>
                <a:gd name="T35" fmla="*/ 2441 h 4685"/>
                <a:gd name="T36" fmla="*/ 3236 w 3438"/>
                <a:gd name="T37" fmla="*/ 1914 h 4685"/>
                <a:gd name="T38" fmla="*/ 3055 w 3438"/>
                <a:gd name="T39" fmla="*/ 1484 h 4685"/>
                <a:gd name="T40" fmla="*/ 2924 w 3438"/>
                <a:gd name="T41" fmla="*/ 1035 h 4685"/>
                <a:gd name="T42" fmla="*/ 2817 w 3438"/>
                <a:gd name="T43" fmla="*/ 588 h 4685"/>
                <a:gd name="T44" fmla="*/ 2747 w 3438"/>
                <a:gd name="T45" fmla="*/ 152 h 4685"/>
                <a:gd name="T46" fmla="*/ 2712 w 3438"/>
                <a:gd name="T47" fmla="*/ 0 h 4685"/>
                <a:gd name="T48" fmla="*/ 2362 w 3438"/>
                <a:gd name="T49" fmla="*/ 355 h 4685"/>
                <a:gd name="T50" fmla="*/ 2043 w 3438"/>
                <a:gd name="T51" fmla="*/ 695 h 4685"/>
                <a:gd name="T52" fmla="*/ 1781 w 3438"/>
                <a:gd name="T53" fmla="*/ 975 h 4685"/>
                <a:gd name="T54" fmla="*/ 1481 w 3438"/>
                <a:gd name="T55" fmla="*/ 1345 h 4685"/>
                <a:gd name="T56" fmla="*/ 1184 w 3438"/>
                <a:gd name="T57" fmla="*/ 1697 h 4685"/>
                <a:gd name="T58" fmla="*/ 956 w 3438"/>
                <a:gd name="T59" fmla="*/ 1994 h 4685"/>
                <a:gd name="T60" fmla="*/ 764 w 3438"/>
                <a:gd name="T61" fmla="*/ 2299 h 4685"/>
                <a:gd name="T62" fmla="*/ 1014 w 3438"/>
                <a:gd name="T63" fmla="*/ 2687 h 4685"/>
                <a:gd name="T64" fmla="*/ 1218 w 3438"/>
                <a:gd name="T65" fmla="*/ 3028 h 4685"/>
                <a:gd name="T66" fmla="*/ 1381 w 3438"/>
                <a:gd name="T67" fmla="*/ 3339 h 4685"/>
                <a:gd name="T68" fmla="*/ 1613 w 3438"/>
                <a:gd name="T69" fmla="*/ 3755 h 4685"/>
                <a:gd name="T70" fmla="*/ 1804 w 3438"/>
                <a:gd name="T71" fmla="*/ 4143 h 4685"/>
                <a:gd name="T72" fmla="*/ 1922 w 3438"/>
                <a:gd name="T73" fmla="*/ 4404 h 4685"/>
                <a:gd name="T74" fmla="*/ 1958 w 3438"/>
                <a:gd name="T75" fmla="*/ 4496 h 4685"/>
                <a:gd name="T76" fmla="*/ 1816 w 3438"/>
                <a:gd name="T77" fmla="*/ 4496 h 4685"/>
                <a:gd name="T78" fmla="*/ 1686 w 3438"/>
                <a:gd name="T79" fmla="*/ 4545 h 4685"/>
                <a:gd name="T80" fmla="*/ 1613 w 3438"/>
                <a:gd name="T81" fmla="*/ 4593 h 4685"/>
                <a:gd name="T82" fmla="*/ 1263 w 3438"/>
                <a:gd name="T83" fmla="*/ 4095 h 4685"/>
                <a:gd name="T84" fmla="*/ 906 w 3438"/>
                <a:gd name="T85" fmla="*/ 3584 h 4685"/>
                <a:gd name="T86" fmla="*/ 587 w 3438"/>
                <a:gd name="T87" fmla="*/ 3196 h 4685"/>
                <a:gd name="T88" fmla="*/ 372 w 3438"/>
                <a:gd name="T89" fmla="*/ 2964 h 4685"/>
                <a:gd name="T90" fmla="*/ 82 w 3438"/>
                <a:gd name="T91" fmla="*/ 2737 h 4685"/>
                <a:gd name="T92" fmla="*/ 189 w 3438"/>
                <a:gd name="T93" fmla="*/ 2580 h 4685"/>
                <a:gd name="T94" fmla="*/ 167 w 3438"/>
                <a:gd name="T95" fmla="*/ 2548 h 4685"/>
                <a:gd name="T96" fmla="*/ 0 w 3438"/>
                <a:gd name="T97" fmla="*/ 2746 h 4685"/>
                <a:gd name="T98" fmla="*/ 189 w 3438"/>
                <a:gd name="T99" fmla="*/ 2920 h 4685"/>
                <a:gd name="T100" fmla="*/ 380 w 3438"/>
                <a:gd name="T101" fmla="*/ 3093 h 4685"/>
                <a:gd name="T102" fmla="*/ 587 w 3438"/>
                <a:gd name="T103" fmla="*/ 3308 h 4685"/>
                <a:gd name="T104" fmla="*/ 848 w 3438"/>
                <a:gd name="T105" fmla="*/ 3633 h 4685"/>
                <a:gd name="T106" fmla="*/ 1073 w 3438"/>
                <a:gd name="T107" fmla="*/ 3954 h 4685"/>
                <a:gd name="T108" fmla="*/ 1313 w 3438"/>
                <a:gd name="T109" fmla="*/ 4293 h 4685"/>
                <a:gd name="T110" fmla="*/ 1488 w 3438"/>
                <a:gd name="T111" fmla="*/ 4558 h 4685"/>
                <a:gd name="T112" fmla="*/ 1551 w 3438"/>
                <a:gd name="T113" fmla="*/ 4685 h 4685"/>
                <a:gd name="T114" fmla="*/ 1697 w 3438"/>
                <a:gd name="T115" fmla="*/ 4593 h 4685"/>
                <a:gd name="T116" fmla="*/ 1853 w 3438"/>
                <a:gd name="T117" fmla="*/ 4545 h 4685"/>
                <a:gd name="T118" fmla="*/ 1966 w 3438"/>
                <a:gd name="T119" fmla="*/ 4530 h 4685"/>
                <a:gd name="T120" fmla="*/ 2015 w 3438"/>
                <a:gd name="T121" fmla="*/ 4530 h 4685"/>
                <a:gd name="T122" fmla="*/ 2027 w 3438"/>
                <a:gd name="T123" fmla="*/ 4496 h 46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38" h="4685">
                  <a:moveTo>
                    <a:pt x="2027" y="4496"/>
                  </a:moveTo>
                  <a:lnTo>
                    <a:pt x="1575" y="3570"/>
                  </a:lnTo>
                  <a:lnTo>
                    <a:pt x="1195" y="2876"/>
                  </a:lnTo>
                  <a:lnTo>
                    <a:pt x="824" y="2299"/>
                  </a:lnTo>
                  <a:lnTo>
                    <a:pt x="1218" y="1747"/>
                  </a:lnTo>
                  <a:lnTo>
                    <a:pt x="1966" y="835"/>
                  </a:lnTo>
                  <a:lnTo>
                    <a:pt x="2425" y="385"/>
                  </a:lnTo>
                  <a:lnTo>
                    <a:pt x="2686" y="152"/>
                  </a:lnTo>
                  <a:lnTo>
                    <a:pt x="2830" y="894"/>
                  </a:lnTo>
                  <a:lnTo>
                    <a:pt x="3018" y="1549"/>
                  </a:lnTo>
                  <a:lnTo>
                    <a:pt x="3261" y="2100"/>
                  </a:lnTo>
                  <a:lnTo>
                    <a:pt x="3382" y="2425"/>
                  </a:lnTo>
                  <a:lnTo>
                    <a:pt x="2913" y="3028"/>
                  </a:lnTo>
                  <a:lnTo>
                    <a:pt x="2900" y="3093"/>
                  </a:lnTo>
                  <a:lnTo>
                    <a:pt x="2924" y="3104"/>
                  </a:lnTo>
                  <a:lnTo>
                    <a:pt x="3007" y="2983"/>
                  </a:lnTo>
                  <a:lnTo>
                    <a:pt x="3236" y="2687"/>
                  </a:lnTo>
                  <a:lnTo>
                    <a:pt x="3438" y="2441"/>
                  </a:lnTo>
                  <a:lnTo>
                    <a:pt x="3236" y="1914"/>
                  </a:lnTo>
                  <a:lnTo>
                    <a:pt x="3055" y="1484"/>
                  </a:lnTo>
                  <a:lnTo>
                    <a:pt x="2924" y="1035"/>
                  </a:lnTo>
                  <a:lnTo>
                    <a:pt x="2817" y="588"/>
                  </a:lnTo>
                  <a:lnTo>
                    <a:pt x="2747" y="152"/>
                  </a:lnTo>
                  <a:lnTo>
                    <a:pt x="2712" y="0"/>
                  </a:lnTo>
                  <a:lnTo>
                    <a:pt x="2362" y="355"/>
                  </a:lnTo>
                  <a:lnTo>
                    <a:pt x="2043" y="695"/>
                  </a:lnTo>
                  <a:lnTo>
                    <a:pt x="1781" y="975"/>
                  </a:lnTo>
                  <a:lnTo>
                    <a:pt x="1481" y="1345"/>
                  </a:lnTo>
                  <a:lnTo>
                    <a:pt x="1184" y="1697"/>
                  </a:lnTo>
                  <a:lnTo>
                    <a:pt x="956" y="1994"/>
                  </a:lnTo>
                  <a:lnTo>
                    <a:pt x="764" y="2299"/>
                  </a:lnTo>
                  <a:lnTo>
                    <a:pt x="1014" y="2687"/>
                  </a:lnTo>
                  <a:lnTo>
                    <a:pt x="1218" y="3028"/>
                  </a:lnTo>
                  <a:lnTo>
                    <a:pt x="1381" y="3339"/>
                  </a:lnTo>
                  <a:lnTo>
                    <a:pt x="1613" y="3755"/>
                  </a:lnTo>
                  <a:lnTo>
                    <a:pt x="1804" y="4143"/>
                  </a:lnTo>
                  <a:lnTo>
                    <a:pt x="1922" y="4404"/>
                  </a:lnTo>
                  <a:lnTo>
                    <a:pt x="1958" y="4496"/>
                  </a:lnTo>
                  <a:lnTo>
                    <a:pt x="1816" y="4496"/>
                  </a:lnTo>
                  <a:lnTo>
                    <a:pt x="1686" y="4545"/>
                  </a:lnTo>
                  <a:lnTo>
                    <a:pt x="1613" y="4593"/>
                  </a:lnTo>
                  <a:lnTo>
                    <a:pt x="1263" y="4095"/>
                  </a:lnTo>
                  <a:lnTo>
                    <a:pt x="906" y="3584"/>
                  </a:lnTo>
                  <a:lnTo>
                    <a:pt x="587" y="3196"/>
                  </a:lnTo>
                  <a:lnTo>
                    <a:pt x="372" y="2964"/>
                  </a:lnTo>
                  <a:lnTo>
                    <a:pt x="82" y="2737"/>
                  </a:lnTo>
                  <a:lnTo>
                    <a:pt x="189" y="2580"/>
                  </a:lnTo>
                  <a:lnTo>
                    <a:pt x="167" y="2548"/>
                  </a:lnTo>
                  <a:lnTo>
                    <a:pt x="0" y="2746"/>
                  </a:lnTo>
                  <a:lnTo>
                    <a:pt x="189" y="2920"/>
                  </a:lnTo>
                  <a:lnTo>
                    <a:pt x="380" y="3093"/>
                  </a:lnTo>
                  <a:lnTo>
                    <a:pt x="587" y="3308"/>
                  </a:lnTo>
                  <a:lnTo>
                    <a:pt x="848" y="3633"/>
                  </a:lnTo>
                  <a:lnTo>
                    <a:pt x="1073" y="3954"/>
                  </a:lnTo>
                  <a:lnTo>
                    <a:pt x="1313" y="4293"/>
                  </a:lnTo>
                  <a:lnTo>
                    <a:pt x="1488" y="4558"/>
                  </a:lnTo>
                  <a:lnTo>
                    <a:pt x="1551" y="4685"/>
                  </a:lnTo>
                  <a:lnTo>
                    <a:pt x="1697" y="4593"/>
                  </a:lnTo>
                  <a:lnTo>
                    <a:pt x="1853" y="4545"/>
                  </a:lnTo>
                  <a:lnTo>
                    <a:pt x="1966" y="4530"/>
                  </a:lnTo>
                  <a:lnTo>
                    <a:pt x="2015" y="4530"/>
                  </a:lnTo>
                  <a:lnTo>
                    <a:pt x="2027" y="4496"/>
                  </a:lnTo>
                  <a:close/>
                </a:path>
              </a:pathLst>
            </a:custGeom>
            <a:solidFill>
              <a:srgbClr val="000000"/>
            </a:solidFill>
            <a:ln w="0">
              <a:solidFill>
                <a:srgbClr val="000000"/>
              </a:solidFill>
              <a:prstDash val="solid"/>
              <a:round/>
              <a:headEnd/>
              <a:tailEnd/>
            </a:ln>
          </p:spPr>
          <p:txBody>
            <a:bodyPr/>
            <a:lstStyle/>
            <a:p>
              <a:endParaRPr lang="en-US"/>
            </a:p>
          </p:txBody>
        </p:sp>
        <p:sp>
          <p:nvSpPr>
            <p:cNvPr id="305185" name="Freeform 33"/>
            <p:cNvSpPr>
              <a:spLocks/>
            </p:cNvSpPr>
            <p:nvPr/>
          </p:nvSpPr>
          <p:spPr bwMode="auto">
            <a:xfrm>
              <a:off x="2187" y="2368"/>
              <a:ext cx="251" cy="646"/>
            </a:xfrm>
            <a:custGeom>
              <a:avLst/>
              <a:gdLst>
                <a:gd name="T0" fmla="*/ 1495 w 1504"/>
                <a:gd name="T1" fmla="*/ 3880 h 3880"/>
                <a:gd name="T2" fmla="*/ 1219 w 1504"/>
                <a:gd name="T3" fmla="*/ 3448 h 3880"/>
                <a:gd name="T4" fmla="*/ 931 w 1504"/>
                <a:gd name="T5" fmla="*/ 3046 h 3880"/>
                <a:gd name="T6" fmla="*/ 659 w 1504"/>
                <a:gd name="T7" fmla="*/ 2672 h 3880"/>
                <a:gd name="T8" fmla="*/ 407 w 1504"/>
                <a:gd name="T9" fmla="*/ 2411 h 3880"/>
                <a:gd name="T10" fmla="*/ 218 w 1504"/>
                <a:gd name="T11" fmla="*/ 2213 h 3880"/>
                <a:gd name="T12" fmla="*/ 0 w 1504"/>
                <a:gd name="T13" fmla="*/ 1995 h 3880"/>
                <a:gd name="T14" fmla="*/ 218 w 1504"/>
                <a:gd name="T15" fmla="*/ 1762 h 3880"/>
                <a:gd name="T16" fmla="*/ 395 w 1504"/>
                <a:gd name="T17" fmla="*/ 1514 h 3880"/>
                <a:gd name="T18" fmla="*/ 597 w 1504"/>
                <a:gd name="T19" fmla="*/ 1209 h 3880"/>
                <a:gd name="T20" fmla="*/ 741 w 1504"/>
                <a:gd name="T21" fmla="*/ 942 h 3880"/>
                <a:gd name="T22" fmla="*/ 897 w 1504"/>
                <a:gd name="T23" fmla="*/ 637 h 3880"/>
                <a:gd name="T24" fmla="*/ 1016 w 1504"/>
                <a:gd name="T25" fmla="*/ 322 h 3880"/>
                <a:gd name="T26" fmla="*/ 1133 w 1504"/>
                <a:gd name="T27" fmla="*/ 0 h 3880"/>
                <a:gd name="T28" fmla="*/ 1303 w 1504"/>
                <a:gd name="T29" fmla="*/ 123 h 3880"/>
                <a:gd name="T30" fmla="*/ 1266 w 1504"/>
                <a:gd name="T31" fmla="*/ 171 h 3880"/>
                <a:gd name="T32" fmla="*/ 1147 w 1504"/>
                <a:gd name="T33" fmla="*/ 93 h 3880"/>
                <a:gd name="T34" fmla="*/ 1025 w 1504"/>
                <a:gd name="T35" fmla="*/ 451 h 3880"/>
                <a:gd name="T36" fmla="*/ 885 w 1504"/>
                <a:gd name="T37" fmla="*/ 777 h 3880"/>
                <a:gd name="T38" fmla="*/ 704 w 1504"/>
                <a:gd name="T39" fmla="*/ 1114 h 3880"/>
                <a:gd name="T40" fmla="*/ 540 w 1504"/>
                <a:gd name="T41" fmla="*/ 1378 h 3880"/>
                <a:gd name="T42" fmla="*/ 395 w 1504"/>
                <a:gd name="T43" fmla="*/ 1624 h 3880"/>
                <a:gd name="T44" fmla="*/ 252 w 1504"/>
                <a:gd name="T45" fmla="*/ 1810 h 3880"/>
                <a:gd name="T46" fmla="*/ 96 w 1504"/>
                <a:gd name="T47" fmla="*/ 1976 h 3880"/>
                <a:gd name="T48" fmla="*/ 322 w 1504"/>
                <a:gd name="T49" fmla="*/ 2222 h 3880"/>
                <a:gd name="T50" fmla="*/ 645 w 1504"/>
                <a:gd name="T51" fmla="*/ 2569 h 3880"/>
                <a:gd name="T52" fmla="*/ 885 w 1504"/>
                <a:gd name="T53" fmla="*/ 2860 h 3880"/>
                <a:gd name="T54" fmla="*/ 1147 w 1504"/>
                <a:gd name="T55" fmla="*/ 3246 h 3880"/>
                <a:gd name="T56" fmla="*/ 1363 w 1504"/>
                <a:gd name="T57" fmla="*/ 3588 h 3880"/>
                <a:gd name="T58" fmla="*/ 1504 w 1504"/>
                <a:gd name="T59" fmla="*/ 3865 h 3880"/>
                <a:gd name="T60" fmla="*/ 1495 w 1504"/>
                <a:gd name="T61" fmla="*/ 3880 h 3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504" h="3880">
                  <a:moveTo>
                    <a:pt x="1495" y="3880"/>
                  </a:moveTo>
                  <a:lnTo>
                    <a:pt x="1219" y="3448"/>
                  </a:lnTo>
                  <a:lnTo>
                    <a:pt x="931" y="3046"/>
                  </a:lnTo>
                  <a:lnTo>
                    <a:pt x="659" y="2672"/>
                  </a:lnTo>
                  <a:lnTo>
                    <a:pt x="407" y="2411"/>
                  </a:lnTo>
                  <a:lnTo>
                    <a:pt x="218" y="2213"/>
                  </a:lnTo>
                  <a:lnTo>
                    <a:pt x="0" y="1995"/>
                  </a:lnTo>
                  <a:lnTo>
                    <a:pt x="218" y="1762"/>
                  </a:lnTo>
                  <a:lnTo>
                    <a:pt x="395" y="1514"/>
                  </a:lnTo>
                  <a:lnTo>
                    <a:pt x="597" y="1209"/>
                  </a:lnTo>
                  <a:lnTo>
                    <a:pt x="741" y="942"/>
                  </a:lnTo>
                  <a:lnTo>
                    <a:pt x="897" y="637"/>
                  </a:lnTo>
                  <a:lnTo>
                    <a:pt x="1016" y="322"/>
                  </a:lnTo>
                  <a:lnTo>
                    <a:pt x="1133" y="0"/>
                  </a:lnTo>
                  <a:lnTo>
                    <a:pt x="1303" y="123"/>
                  </a:lnTo>
                  <a:lnTo>
                    <a:pt x="1266" y="171"/>
                  </a:lnTo>
                  <a:lnTo>
                    <a:pt x="1147" y="93"/>
                  </a:lnTo>
                  <a:lnTo>
                    <a:pt x="1025" y="451"/>
                  </a:lnTo>
                  <a:lnTo>
                    <a:pt x="885" y="777"/>
                  </a:lnTo>
                  <a:lnTo>
                    <a:pt x="704" y="1114"/>
                  </a:lnTo>
                  <a:lnTo>
                    <a:pt x="540" y="1378"/>
                  </a:lnTo>
                  <a:lnTo>
                    <a:pt x="395" y="1624"/>
                  </a:lnTo>
                  <a:lnTo>
                    <a:pt x="252" y="1810"/>
                  </a:lnTo>
                  <a:lnTo>
                    <a:pt x="96" y="1976"/>
                  </a:lnTo>
                  <a:lnTo>
                    <a:pt x="322" y="2222"/>
                  </a:lnTo>
                  <a:lnTo>
                    <a:pt x="645" y="2569"/>
                  </a:lnTo>
                  <a:lnTo>
                    <a:pt x="885" y="2860"/>
                  </a:lnTo>
                  <a:lnTo>
                    <a:pt x="1147" y="3246"/>
                  </a:lnTo>
                  <a:lnTo>
                    <a:pt x="1363" y="3588"/>
                  </a:lnTo>
                  <a:lnTo>
                    <a:pt x="1504" y="3865"/>
                  </a:lnTo>
                  <a:lnTo>
                    <a:pt x="1495" y="3880"/>
                  </a:lnTo>
                  <a:close/>
                </a:path>
              </a:pathLst>
            </a:custGeom>
            <a:solidFill>
              <a:srgbClr val="000000"/>
            </a:solidFill>
            <a:ln w="0">
              <a:solidFill>
                <a:srgbClr val="000000"/>
              </a:solidFill>
              <a:prstDash val="solid"/>
              <a:round/>
              <a:headEnd/>
              <a:tailEnd/>
            </a:ln>
          </p:spPr>
          <p:txBody>
            <a:bodyPr/>
            <a:lstStyle/>
            <a:p>
              <a:endParaRPr lang="en-US"/>
            </a:p>
          </p:txBody>
        </p:sp>
        <p:sp>
          <p:nvSpPr>
            <p:cNvPr id="305186" name="Freeform 34"/>
            <p:cNvSpPr>
              <a:spLocks/>
            </p:cNvSpPr>
            <p:nvPr/>
          </p:nvSpPr>
          <p:spPr bwMode="auto">
            <a:xfrm>
              <a:off x="2229" y="2321"/>
              <a:ext cx="239" cy="693"/>
            </a:xfrm>
            <a:custGeom>
              <a:avLst/>
              <a:gdLst>
                <a:gd name="T0" fmla="*/ 1276 w 1432"/>
                <a:gd name="T1" fmla="*/ 4160 h 4160"/>
                <a:gd name="T2" fmla="*/ 1038 w 1432"/>
                <a:gd name="T3" fmla="*/ 3696 h 4160"/>
                <a:gd name="T4" fmla="*/ 740 w 1432"/>
                <a:gd name="T5" fmla="*/ 3171 h 4160"/>
                <a:gd name="T6" fmla="*/ 322 w 1432"/>
                <a:gd name="T7" fmla="*/ 2473 h 4160"/>
                <a:gd name="T8" fmla="*/ 57 w 1432"/>
                <a:gd name="T9" fmla="*/ 2074 h 4160"/>
                <a:gd name="T10" fmla="*/ 345 w 1432"/>
                <a:gd name="T11" fmla="*/ 1640 h 4160"/>
                <a:gd name="T12" fmla="*/ 836 w 1432"/>
                <a:gd name="T13" fmla="*/ 838 h 4160"/>
                <a:gd name="T14" fmla="*/ 1263 w 1432"/>
                <a:gd name="T15" fmla="*/ 141 h 4160"/>
                <a:gd name="T16" fmla="*/ 1374 w 1432"/>
                <a:gd name="T17" fmla="*/ 237 h 4160"/>
                <a:gd name="T18" fmla="*/ 1432 w 1432"/>
                <a:gd name="T19" fmla="*/ 154 h 4160"/>
                <a:gd name="T20" fmla="*/ 1263 w 1432"/>
                <a:gd name="T21" fmla="*/ 0 h 4160"/>
                <a:gd name="T22" fmla="*/ 954 w 1432"/>
                <a:gd name="T23" fmla="*/ 529 h 4160"/>
                <a:gd name="T24" fmla="*/ 539 w 1432"/>
                <a:gd name="T25" fmla="*/ 1240 h 4160"/>
                <a:gd name="T26" fmla="*/ 251 w 1432"/>
                <a:gd name="T27" fmla="*/ 1717 h 4160"/>
                <a:gd name="T28" fmla="*/ 0 w 1432"/>
                <a:gd name="T29" fmla="*/ 2090 h 4160"/>
                <a:gd name="T30" fmla="*/ 264 w 1432"/>
                <a:gd name="T31" fmla="*/ 2473 h 4160"/>
                <a:gd name="T32" fmla="*/ 539 w 1432"/>
                <a:gd name="T33" fmla="*/ 2894 h 4160"/>
                <a:gd name="T34" fmla="*/ 773 w 1432"/>
                <a:gd name="T35" fmla="*/ 3310 h 4160"/>
                <a:gd name="T36" fmla="*/ 1014 w 1432"/>
                <a:gd name="T37" fmla="*/ 3728 h 4160"/>
                <a:gd name="T38" fmla="*/ 1276 w 1432"/>
                <a:gd name="T39" fmla="*/ 4160 h 4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32" h="4160">
                  <a:moveTo>
                    <a:pt x="1276" y="4160"/>
                  </a:moveTo>
                  <a:lnTo>
                    <a:pt x="1038" y="3696"/>
                  </a:lnTo>
                  <a:lnTo>
                    <a:pt x="740" y="3171"/>
                  </a:lnTo>
                  <a:lnTo>
                    <a:pt x="322" y="2473"/>
                  </a:lnTo>
                  <a:lnTo>
                    <a:pt x="57" y="2074"/>
                  </a:lnTo>
                  <a:lnTo>
                    <a:pt x="345" y="1640"/>
                  </a:lnTo>
                  <a:lnTo>
                    <a:pt x="836" y="838"/>
                  </a:lnTo>
                  <a:lnTo>
                    <a:pt x="1263" y="141"/>
                  </a:lnTo>
                  <a:lnTo>
                    <a:pt x="1374" y="237"/>
                  </a:lnTo>
                  <a:lnTo>
                    <a:pt x="1432" y="154"/>
                  </a:lnTo>
                  <a:lnTo>
                    <a:pt x="1263" y="0"/>
                  </a:lnTo>
                  <a:lnTo>
                    <a:pt x="954" y="529"/>
                  </a:lnTo>
                  <a:lnTo>
                    <a:pt x="539" y="1240"/>
                  </a:lnTo>
                  <a:lnTo>
                    <a:pt x="251" y="1717"/>
                  </a:lnTo>
                  <a:lnTo>
                    <a:pt x="0" y="2090"/>
                  </a:lnTo>
                  <a:lnTo>
                    <a:pt x="264" y="2473"/>
                  </a:lnTo>
                  <a:lnTo>
                    <a:pt x="539" y="2894"/>
                  </a:lnTo>
                  <a:lnTo>
                    <a:pt x="773" y="3310"/>
                  </a:lnTo>
                  <a:lnTo>
                    <a:pt x="1014" y="3728"/>
                  </a:lnTo>
                  <a:lnTo>
                    <a:pt x="1276" y="4160"/>
                  </a:lnTo>
                  <a:close/>
                </a:path>
              </a:pathLst>
            </a:custGeom>
            <a:solidFill>
              <a:srgbClr val="000000"/>
            </a:solidFill>
            <a:ln w="0">
              <a:solidFill>
                <a:srgbClr val="000000"/>
              </a:solidFill>
              <a:prstDash val="solid"/>
              <a:round/>
              <a:headEnd/>
              <a:tailEnd/>
            </a:ln>
          </p:spPr>
          <p:txBody>
            <a:bodyPr/>
            <a:lstStyle/>
            <a:p>
              <a:endParaRPr lang="en-US"/>
            </a:p>
          </p:txBody>
        </p:sp>
        <p:sp>
          <p:nvSpPr>
            <p:cNvPr id="305187" name="Freeform 35"/>
            <p:cNvSpPr>
              <a:spLocks/>
            </p:cNvSpPr>
            <p:nvPr/>
          </p:nvSpPr>
          <p:spPr bwMode="auto">
            <a:xfrm>
              <a:off x="2251" y="2293"/>
              <a:ext cx="323" cy="724"/>
            </a:xfrm>
            <a:custGeom>
              <a:avLst/>
              <a:gdLst>
                <a:gd name="T0" fmla="*/ 1286 w 1936"/>
                <a:gd name="T1" fmla="*/ 4341 h 4341"/>
                <a:gd name="T2" fmla="*/ 1014 w 1936"/>
                <a:gd name="T3" fmla="*/ 3739 h 4341"/>
                <a:gd name="T4" fmla="*/ 763 w 1936"/>
                <a:gd name="T5" fmla="*/ 3261 h 4341"/>
                <a:gd name="T6" fmla="*/ 488 w 1936"/>
                <a:gd name="T7" fmla="*/ 2779 h 4341"/>
                <a:gd name="T8" fmla="*/ 261 w 1936"/>
                <a:gd name="T9" fmla="*/ 2392 h 4341"/>
                <a:gd name="T10" fmla="*/ 71 w 1936"/>
                <a:gd name="T11" fmla="*/ 2117 h 4341"/>
                <a:gd name="T12" fmla="*/ 501 w 1936"/>
                <a:gd name="T13" fmla="*/ 1573 h 4341"/>
                <a:gd name="T14" fmla="*/ 979 w 1936"/>
                <a:gd name="T15" fmla="*/ 986 h 4341"/>
                <a:gd name="T16" fmla="*/ 1480 w 1936"/>
                <a:gd name="T17" fmla="*/ 477 h 4341"/>
                <a:gd name="T18" fmla="*/ 1813 w 1936"/>
                <a:gd name="T19" fmla="*/ 122 h 4341"/>
                <a:gd name="T20" fmla="*/ 1895 w 1936"/>
                <a:gd name="T21" fmla="*/ 320 h 4341"/>
                <a:gd name="T22" fmla="*/ 1936 w 1936"/>
                <a:gd name="T23" fmla="*/ 262 h 4341"/>
                <a:gd name="T24" fmla="*/ 1825 w 1936"/>
                <a:gd name="T25" fmla="*/ 0 h 4341"/>
                <a:gd name="T26" fmla="*/ 1422 w 1936"/>
                <a:gd name="T27" fmla="*/ 446 h 4341"/>
                <a:gd name="T28" fmla="*/ 1060 w 1936"/>
                <a:gd name="T29" fmla="*/ 834 h 4341"/>
                <a:gd name="T30" fmla="*/ 787 w 1936"/>
                <a:gd name="T31" fmla="*/ 1144 h 4341"/>
                <a:gd name="T32" fmla="*/ 559 w 1936"/>
                <a:gd name="T33" fmla="*/ 1418 h 4341"/>
                <a:gd name="T34" fmla="*/ 178 w 1936"/>
                <a:gd name="T35" fmla="*/ 1900 h 4341"/>
                <a:gd name="T36" fmla="*/ 0 w 1936"/>
                <a:gd name="T37" fmla="*/ 2117 h 4341"/>
                <a:gd name="T38" fmla="*/ 261 w 1936"/>
                <a:gd name="T39" fmla="*/ 2502 h 4341"/>
                <a:gd name="T40" fmla="*/ 479 w 1936"/>
                <a:gd name="T41" fmla="*/ 2857 h 4341"/>
                <a:gd name="T42" fmla="*/ 749 w 1936"/>
                <a:gd name="T43" fmla="*/ 3352 h 4341"/>
                <a:gd name="T44" fmla="*/ 990 w 1936"/>
                <a:gd name="T45" fmla="*/ 3784 h 4341"/>
                <a:gd name="T46" fmla="*/ 1242 w 1936"/>
                <a:gd name="T47" fmla="*/ 4341 h 4341"/>
                <a:gd name="T48" fmla="*/ 1286 w 1936"/>
                <a:gd name="T49" fmla="*/ 4341 h 4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36" h="4341">
                  <a:moveTo>
                    <a:pt x="1286" y="4341"/>
                  </a:moveTo>
                  <a:lnTo>
                    <a:pt x="1014" y="3739"/>
                  </a:lnTo>
                  <a:lnTo>
                    <a:pt x="763" y="3261"/>
                  </a:lnTo>
                  <a:lnTo>
                    <a:pt x="488" y="2779"/>
                  </a:lnTo>
                  <a:lnTo>
                    <a:pt x="261" y="2392"/>
                  </a:lnTo>
                  <a:lnTo>
                    <a:pt x="71" y="2117"/>
                  </a:lnTo>
                  <a:lnTo>
                    <a:pt x="501" y="1573"/>
                  </a:lnTo>
                  <a:lnTo>
                    <a:pt x="979" y="986"/>
                  </a:lnTo>
                  <a:lnTo>
                    <a:pt x="1480" y="477"/>
                  </a:lnTo>
                  <a:lnTo>
                    <a:pt x="1813" y="122"/>
                  </a:lnTo>
                  <a:lnTo>
                    <a:pt x="1895" y="320"/>
                  </a:lnTo>
                  <a:lnTo>
                    <a:pt x="1936" y="262"/>
                  </a:lnTo>
                  <a:lnTo>
                    <a:pt x="1825" y="0"/>
                  </a:lnTo>
                  <a:lnTo>
                    <a:pt x="1422" y="446"/>
                  </a:lnTo>
                  <a:lnTo>
                    <a:pt x="1060" y="834"/>
                  </a:lnTo>
                  <a:lnTo>
                    <a:pt x="787" y="1144"/>
                  </a:lnTo>
                  <a:lnTo>
                    <a:pt x="559" y="1418"/>
                  </a:lnTo>
                  <a:lnTo>
                    <a:pt x="178" y="1900"/>
                  </a:lnTo>
                  <a:lnTo>
                    <a:pt x="0" y="2117"/>
                  </a:lnTo>
                  <a:lnTo>
                    <a:pt x="261" y="2502"/>
                  </a:lnTo>
                  <a:lnTo>
                    <a:pt x="479" y="2857"/>
                  </a:lnTo>
                  <a:lnTo>
                    <a:pt x="749" y="3352"/>
                  </a:lnTo>
                  <a:lnTo>
                    <a:pt x="990" y="3784"/>
                  </a:lnTo>
                  <a:lnTo>
                    <a:pt x="1242" y="4341"/>
                  </a:lnTo>
                  <a:lnTo>
                    <a:pt x="1286" y="4341"/>
                  </a:lnTo>
                  <a:close/>
                </a:path>
              </a:pathLst>
            </a:custGeom>
            <a:solidFill>
              <a:srgbClr val="000000"/>
            </a:solidFill>
            <a:ln w="0">
              <a:solidFill>
                <a:srgbClr val="000000"/>
              </a:solidFill>
              <a:prstDash val="solid"/>
              <a:round/>
              <a:headEnd/>
              <a:tailEnd/>
            </a:ln>
          </p:spPr>
          <p:txBody>
            <a:bodyPr/>
            <a:lstStyle/>
            <a:p>
              <a:endParaRPr lang="en-US"/>
            </a:p>
          </p:txBody>
        </p:sp>
        <p:sp>
          <p:nvSpPr>
            <p:cNvPr id="305188" name="Freeform 36"/>
            <p:cNvSpPr>
              <a:spLocks/>
            </p:cNvSpPr>
            <p:nvPr/>
          </p:nvSpPr>
          <p:spPr bwMode="auto">
            <a:xfrm>
              <a:off x="2267" y="2293"/>
              <a:ext cx="263" cy="332"/>
            </a:xfrm>
            <a:custGeom>
              <a:avLst/>
              <a:gdLst>
                <a:gd name="T0" fmla="*/ 0 w 1578"/>
                <a:gd name="T1" fmla="*/ 1990 h 1990"/>
                <a:gd name="T2" fmla="*/ 420 w 1578"/>
                <a:gd name="T3" fmla="*/ 1418 h 1990"/>
                <a:gd name="T4" fmla="*/ 813 w 1578"/>
                <a:gd name="T5" fmla="*/ 865 h 1990"/>
                <a:gd name="T6" fmla="*/ 1183 w 1578"/>
                <a:gd name="T7" fmla="*/ 368 h 1990"/>
                <a:gd name="T8" fmla="*/ 1444 w 1578"/>
                <a:gd name="T9" fmla="*/ 74 h 1990"/>
                <a:gd name="T10" fmla="*/ 1520 w 1578"/>
                <a:gd name="T11" fmla="*/ 228 h 1990"/>
                <a:gd name="T12" fmla="*/ 1578 w 1578"/>
                <a:gd name="T13" fmla="*/ 182 h 1990"/>
                <a:gd name="T14" fmla="*/ 1455 w 1578"/>
                <a:gd name="T15" fmla="*/ 0 h 1990"/>
                <a:gd name="T16" fmla="*/ 1233 w 1578"/>
                <a:gd name="T17" fmla="*/ 247 h 1990"/>
                <a:gd name="T18" fmla="*/ 1065 w 1578"/>
                <a:gd name="T19" fmla="*/ 446 h 1990"/>
                <a:gd name="T20" fmla="*/ 848 w 1578"/>
                <a:gd name="T21" fmla="*/ 757 h 1990"/>
                <a:gd name="T22" fmla="*/ 611 w 1578"/>
                <a:gd name="T23" fmla="*/ 1083 h 1990"/>
                <a:gd name="T24" fmla="*/ 430 w 1578"/>
                <a:gd name="T25" fmla="*/ 1326 h 1990"/>
                <a:gd name="T26" fmla="*/ 157 w 1578"/>
                <a:gd name="T27" fmla="*/ 1713 h 1990"/>
                <a:gd name="T28" fmla="*/ 0 w 1578"/>
                <a:gd name="T29" fmla="*/ 1990 h 19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78" h="1990">
                  <a:moveTo>
                    <a:pt x="0" y="1990"/>
                  </a:moveTo>
                  <a:lnTo>
                    <a:pt x="420" y="1418"/>
                  </a:lnTo>
                  <a:lnTo>
                    <a:pt x="813" y="865"/>
                  </a:lnTo>
                  <a:lnTo>
                    <a:pt x="1183" y="368"/>
                  </a:lnTo>
                  <a:lnTo>
                    <a:pt x="1444" y="74"/>
                  </a:lnTo>
                  <a:lnTo>
                    <a:pt x="1520" y="228"/>
                  </a:lnTo>
                  <a:lnTo>
                    <a:pt x="1578" y="182"/>
                  </a:lnTo>
                  <a:lnTo>
                    <a:pt x="1455" y="0"/>
                  </a:lnTo>
                  <a:lnTo>
                    <a:pt x="1233" y="247"/>
                  </a:lnTo>
                  <a:lnTo>
                    <a:pt x="1065" y="446"/>
                  </a:lnTo>
                  <a:lnTo>
                    <a:pt x="848" y="757"/>
                  </a:lnTo>
                  <a:lnTo>
                    <a:pt x="611" y="1083"/>
                  </a:lnTo>
                  <a:lnTo>
                    <a:pt x="430" y="1326"/>
                  </a:lnTo>
                  <a:lnTo>
                    <a:pt x="157" y="1713"/>
                  </a:lnTo>
                  <a:lnTo>
                    <a:pt x="0" y="1990"/>
                  </a:lnTo>
                  <a:close/>
                </a:path>
              </a:pathLst>
            </a:custGeom>
            <a:solidFill>
              <a:srgbClr val="000000"/>
            </a:solidFill>
            <a:ln w="0">
              <a:solidFill>
                <a:srgbClr val="000000"/>
              </a:solidFill>
              <a:prstDash val="solid"/>
              <a:round/>
              <a:headEnd/>
              <a:tailEnd/>
            </a:ln>
          </p:spPr>
          <p:txBody>
            <a:bodyPr/>
            <a:lstStyle/>
            <a:p>
              <a:endParaRPr lang="en-US"/>
            </a:p>
          </p:txBody>
        </p:sp>
        <p:sp>
          <p:nvSpPr>
            <p:cNvPr id="305189" name="Freeform 37"/>
            <p:cNvSpPr>
              <a:spLocks/>
            </p:cNvSpPr>
            <p:nvPr/>
          </p:nvSpPr>
          <p:spPr bwMode="auto">
            <a:xfrm>
              <a:off x="2520" y="2718"/>
              <a:ext cx="153" cy="307"/>
            </a:xfrm>
            <a:custGeom>
              <a:avLst/>
              <a:gdLst>
                <a:gd name="T0" fmla="*/ 845 w 919"/>
                <a:gd name="T1" fmla="*/ 1105 h 1841"/>
                <a:gd name="T2" fmla="*/ 908 w 919"/>
                <a:gd name="T3" fmla="*/ 928 h 1841"/>
                <a:gd name="T4" fmla="*/ 919 w 919"/>
                <a:gd name="T5" fmla="*/ 813 h 1841"/>
                <a:gd name="T6" fmla="*/ 893 w 919"/>
                <a:gd name="T7" fmla="*/ 749 h 1841"/>
                <a:gd name="T8" fmla="*/ 807 w 919"/>
                <a:gd name="T9" fmla="*/ 570 h 1841"/>
                <a:gd name="T10" fmla="*/ 792 w 919"/>
                <a:gd name="T11" fmla="*/ 426 h 1841"/>
                <a:gd name="T12" fmla="*/ 781 w 919"/>
                <a:gd name="T13" fmla="*/ 129 h 1841"/>
                <a:gd name="T14" fmla="*/ 768 w 919"/>
                <a:gd name="T15" fmla="*/ 32 h 1841"/>
                <a:gd name="T16" fmla="*/ 718 w 919"/>
                <a:gd name="T17" fmla="*/ 0 h 1841"/>
                <a:gd name="T18" fmla="*/ 644 w 919"/>
                <a:gd name="T19" fmla="*/ 0 h 1841"/>
                <a:gd name="T20" fmla="*/ 591 w 919"/>
                <a:gd name="T21" fmla="*/ 32 h 1841"/>
                <a:gd name="T22" fmla="*/ 519 w 919"/>
                <a:gd name="T23" fmla="*/ 146 h 1841"/>
                <a:gd name="T24" fmla="*/ 493 w 919"/>
                <a:gd name="T25" fmla="*/ 309 h 1841"/>
                <a:gd name="T26" fmla="*/ 493 w 919"/>
                <a:gd name="T27" fmla="*/ 503 h 1841"/>
                <a:gd name="T28" fmla="*/ 528 w 919"/>
                <a:gd name="T29" fmla="*/ 682 h 1841"/>
                <a:gd name="T30" fmla="*/ 528 w 919"/>
                <a:gd name="T31" fmla="*/ 764 h 1841"/>
                <a:gd name="T32" fmla="*/ 504 w 919"/>
                <a:gd name="T33" fmla="*/ 895 h 1841"/>
                <a:gd name="T34" fmla="*/ 406 w 919"/>
                <a:gd name="T35" fmla="*/ 1026 h 1841"/>
                <a:gd name="T36" fmla="*/ 303 w 919"/>
                <a:gd name="T37" fmla="*/ 1191 h 1841"/>
                <a:gd name="T38" fmla="*/ 165 w 919"/>
                <a:gd name="T39" fmla="*/ 1401 h 1841"/>
                <a:gd name="T40" fmla="*/ 85 w 919"/>
                <a:gd name="T41" fmla="*/ 1564 h 1841"/>
                <a:gd name="T42" fmla="*/ 0 w 919"/>
                <a:gd name="T43" fmla="*/ 1822 h 1841"/>
                <a:gd name="T44" fmla="*/ 25 w 919"/>
                <a:gd name="T45" fmla="*/ 1841 h 1841"/>
                <a:gd name="T46" fmla="*/ 78 w 919"/>
                <a:gd name="T47" fmla="*/ 1695 h 1841"/>
                <a:gd name="T48" fmla="*/ 176 w 919"/>
                <a:gd name="T49" fmla="*/ 1774 h 1841"/>
                <a:gd name="T50" fmla="*/ 303 w 919"/>
                <a:gd name="T51" fmla="*/ 1792 h 1841"/>
                <a:gd name="T52" fmla="*/ 504 w 919"/>
                <a:gd name="T53" fmla="*/ 1205 h 1841"/>
                <a:gd name="T54" fmla="*/ 541 w 919"/>
                <a:gd name="T55" fmla="*/ 1105 h 1841"/>
                <a:gd name="T56" fmla="*/ 519 w 919"/>
                <a:gd name="T57" fmla="*/ 1077 h 1841"/>
                <a:gd name="T58" fmla="*/ 456 w 919"/>
                <a:gd name="T59" fmla="*/ 1077 h 1841"/>
                <a:gd name="T60" fmla="*/ 541 w 919"/>
                <a:gd name="T61" fmla="*/ 928 h 1841"/>
                <a:gd name="T62" fmla="*/ 627 w 919"/>
                <a:gd name="T63" fmla="*/ 799 h 1841"/>
                <a:gd name="T64" fmla="*/ 665 w 919"/>
                <a:gd name="T65" fmla="*/ 732 h 1841"/>
                <a:gd name="T66" fmla="*/ 567 w 919"/>
                <a:gd name="T67" fmla="*/ 634 h 1841"/>
                <a:gd name="T68" fmla="*/ 541 w 919"/>
                <a:gd name="T69" fmla="*/ 455 h 1841"/>
                <a:gd name="T70" fmla="*/ 577 w 919"/>
                <a:gd name="T71" fmla="*/ 256 h 1841"/>
                <a:gd name="T72" fmla="*/ 627 w 919"/>
                <a:gd name="T73" fmla="*/ 129 h 1841"/>
                <a:gd name="T74" fmla="*/ 680 w 919"/>
                <a:gd name="T75" fmla="*/ 81 h 1841"/>
                <a:gd name="T76" fmla="*/ 718 w 919"/>
                <a:gd name="T77" fmla="*/ 96 h 1841"/>
                <a:gd name="T78" fmla="*/ 704 w 919"/>
                <a:gd name="T79" fmla="*/ 294 h 1841"/>
                <a:gd name="T80" fmla="*/ 744 w 919"/>
                <a:gd name="T81" fmla="*/ 536 h 1841"/>
                <a:gd name="T82" fmla="*/ 807 w 919"/>
                <a:gd name="T83" fmla="*/ 701 h 1841"/>
                <a:gd name="T84" fmla="*/ 845 w 919"/>
                <a:gd name="T85" fmla="*/ 799 h 1841"/>
                <a:gd name="T86" fmla="*/ 856 w 919"/>
                <a:gd name="T87" fmla="*/ 880 h 1841"/>
                <a:gd name="T88" fmla="*/ 845 w 919"/>
                <a:gd name="T89" fmla="*/ 959 h 1841"/>
                <a:gd name="T90" fmla="*/ 807 w 919"/>
                <a:gd name="T91" fmla="*/ 1096 h 1841"/>
                <a:gd name="T92" fmla="*/ 845 w 919"/>
                <a:gd name="T93" fmla="*/ 1105 h 18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19" h="1841">
                  <a:moveTo>
                    <a:pt x="845" y="1105"/>
                  </a:moveTo>
                  <a:lnTo>
                    <a:pt x="908" y="928"/>
                  </a:lnTo>
                  <a:lnTo>
                    <a:pt x="919" y="813"/>
                  </a:lnTo>
                  <a:lnTo>
                    <a:pt x="893" y="749"/>
                  </a:lnTo>
                  <a:lnTo>
                    <a:pt x="807" y="570"/>
                  </a:lnTo>
                  <a:lnTo>
                    <a:pt x="792" y="426"/>
                  </a:lnTo>
                  <a:lnTo>
                    <a:pt x="781" y="129"/>
                  </a:lnTo>
                  <a:lnTo>
                    <a:pt x="768" y="32"/>
                  </a:lnTo>
                  <a:lnTo>
                    <a:pt x="718" y="0"/>
                  </a:lnTo>
                  <a:lnTo>
                    <a:pt x="644" y="0"/>
                  </a:lnTo>
                  <a:lnTo>
                    <a:pt x="591" y="32"/>
                  </a:lnTo>
                  <a:lnTo>
                    <a:pt x="519" y="146"/>
                  </a:lnTo>
                  <a:lnTo>
                    <a:pt x="493" y="309"/>
                  </a:lnTo>
                  <a:lnTo>
                    <a:pt x="493" y="503"/>
                  </a:lnTo>
                  <a:lnTo>
                    <a:pt x="528" y="682"/>
                  </a:lnTo>
                  <a:lnTo>
                    <a:pt x="528" y="764"/>
                  </a:lnTo>
                  <a:lnTo>
                    <a:pt x="504" y="895"/>
                  </a:lnTo>
                  <a:lnTo>
                    <a:pt x="406" y="1026"/>
                  </a:lnTo>
                  <a:lnTo>
                    <a:pt x="303" y="1191"/>
                  </a:lnTo>
                  <a:lnTo>
                    <a:pt x="165" y="1401"/>
                  </a:lnTo>
                  <a:lnTo>
                    <a:pt x="85" y="1564"/>
                  </a:lnTo>
                  <a:lnTo>
                    <a:pt x="0" y="1822"/>
                  </a:lnTo>
                  <a:lnTo>
                    <a:pt x="25" y="1841"/>
                  </a:lnTo>
                  <a:lnTo>
                    <a:pt x="78" y="1695"/>
                  </a:lnTo>
                  <a:lnTo>
                    <a:pt x="176" y="1774"/>
                  </a:lnTo>
                  <a:lnTo>
                    <a:pt x="303" y="1792"/>
                  </a:lnTo>
                  <a:lnTo>
                    <a:pt x="504" y="1205"/>
                  </a:lnTo>
                  <a:lnTo>
                    <a:pt x="541" y="1105"/>
                  </a:lnTo>
                  <a:lnTo>
                    <a:pt x="519" y="1077"/>
                  </a:lnTo>
                  <a:lnTo>
                    <a:pt x="456" y="1077"/>
                  </a:lnTo>
                  <a:lnTo>
                    <a:pt x="541" y="928"/>
                  </a:lnTo>
                  <a:lnTo>
                    <a:pt x="627" y="799"/>
                  </a:lnTo>
                  <a:lnTo>
                    <a:pt x="665" y="732"/>
                  </a:lnTo>
                  <a:lnTo>
                    <a:pt x="567" y="634"/>
                  </a:lnTo>
                  <a:lnTo>
                    <a:pt x="541" y="455"/>
                  </a:lnTo>
                  <a:lnTo>
                    <a:pt x="577" y="256"/>
                  </a:lnTo>
                  <a:lnTo>
                    <a:pt x="627" y="129"/>
                  </a:lnTo>
                  <a:lnTo>
                    <a:pt x="680" y="81"/>
                  </a:lnTo>
                  <a:lnTo>
                    <a:pt x="718" y="96"/>
                  </a:lnTo>
                  <a:lnTo>
                    <a:pt x="704" y="294"/>
                  </a:lnTo>
                  <a:lnTo>
                    <a:pt x="744" y="536"/>
                  </a:lnTo>
                  <a:lnTo>
                    <a:pt x="807" y="701"/>
                  </a:lnTo>
                  <a:lnTo>
                    <a:pt x="845" y="799"/>
                  </a:lnTo>
                  <a:lnTo>
                    <a:pt x="856" y="880"/>
                  </a:lnTo>
                  <a:lnTo>
                    <a:pt x="845" y="959"/>
                  </a:lnTo>
                  <a:lnTo>
                    <a:pt x="807" y="1096"/>
                  </a:lnTo>
                  <a:lnTo>
                    <a:pt x="845" y="1105"/>
                  </a:lnTo>
                  <a:close/>
                </a:path>
              </a:pathLst>
            </a:custGeom>
            <a:solidFill>
              <a:srgbClr val="000000"/>
            </a:solidFill>
            <a:ln w="0">
              <a:solidFill>
                <a:srgbClr val="000000"/>
              </a:solidFill>
              <a:prstDash val="solid"/>
              <a:round/>
              <a:headEnd/>
              <a:tailEnd/>
            </a:ln>
          </p:spPr>
          <p:txBody>
            <a:bodyPr/>
            <a:lstStyle/>
            <a:p>
              <a:endParaRPr lang="en-US"/>
            </a:p>
          </p:txBody>
        </p:sp>
        <p:sp>
          <p:nvSpPr>
            <p:cNvPr id="305190" name="Freeform 38"/>
            <p:cNvSpPr>
              <a:spLocks/>
            </p:cNvSpPr>
            <p:nvPr/>
          </p:nvSpPr>
          <p:spPr bwMode="auto">
            <a:xfrm>
              <a:off x="2571" y="2908"/>
              <a:ext cx="262" cy="662"/>
            </a:xfrm>
            <a:custGeom>
              <a:avLst/>
              <a:gdLst>
                <a:gd name="T0" fmla="*/ 127 w 1573"/>
                <a:gd name="T1" fmla="*/ 423 h 3971"/>
                <a:gd name="T2" fmla="*/ 391 w 1573"/>
                <a:gd name="T3" fmla="*/ 146 h 3971"/>
                <a:gd name="T4" fmla="*/ 590 w 1573"/>
                <a:gd name="T5" fmla="*/ 211 h 3971"/>
                <a:gd name="T6" fmla="*/ 264 w 1573"/>
                <a:gd name="T7" fmla="*/ 536 h 3971"/>
                <a:gd name="T8" fmla="*/ 161 w 1573"/>
                <a:gd name="T9" fmla="*/ 958 h 3971"/>
                <a:gd name="T10" fmla="*/ 341 w 1573"/>
                <a:gd name="T11" fmla="*/ 1285 h 3971"/>
                <a:gd name="T12" fmla="*/ 478 w 1573"/>
                <a:gd name="T13" fmla="*/ 1448 h 3971"/>
                <a:gd name="T14" fmla="*/ 680 w 1573"/>
                <a:gd name="T15" fmla="*/ 1465 h 3971"/>
                <a:gd name="T16" fmla="*/ 906 w 1573"/>
                <a:gd name="T17" fmla="*/ 1433 h 3971"/>
                <a:gd name="T18" fmla="*/ 1021 w 1573"/>
                <a:gd name="T19" fmla="*/ 1531 h 3971"/>
                <a:gd name="T20" fmla="*/ 1095 w 1573"/>
                <a:gd name="T21" fmla="*/ 1611 h 3971"/>
                <a:gd name="T22" fmla="*/ 1047 w 1573"/>
                <a:gd name="T23" fmla="*/ 2164 h 3971"/>
                <a:gd name="T24" fmla="*/ 981 w 1573"/>
                <a:gd name="T25" fmla="*/ 2587 h 3971"/>
                <a:gd name="T26" fmla="*/ 578 w 1573"/>
                <a:gd name="T27" fmla="*/ 3241 h 3971"/>
                <a:gd name="T28" fmla="*/ 890 w 1573"/>
                <a:gd name="T29" fmla="*/ 3595 h 3971"/>
                <a:gd name="T30" fmla="*/ 1281 w 1573"/>
                <a:gd name="T31" fmla="*/ 3872 h 3971"/>
                <a:gd name="T32" fmla="*/ 1509 w 1573"/>
                <a:gd name="T33" fmla="*/ 3923 h 3971"/>
                <a:gd name="T34" fmla="*/ 940 w 1573"/>
                <a:gd name="T35" fmla="*/ 3565 h 3971"/>
                <a:gd name="T36" fmla="*/ 665 w 1573"/>
                <a:gd name="T37" fmla="*/ 3241 h 3971"/>
                <a:gd name="T38" fmla="*/ 981 w 1573"/>
                <a:gd name="T39" fmla="*/ 2722 h 3971"/>
                <a:gd name="T40" fmla="*/ 1084 w 1573"/>
                <a:gd name="T41" fmla="*/ 2346 h 3971"/>
                <a:gd name="T42" fmla="*/ 1231 w 1573"/>
                <a:gd name="T43" fmla="*/ 1515 h 3971"/>
                <a:gd name="T44" fmla="*/ 1573 w 1573"/>
                <a:gd name="T45" fmla="*/ 910 h 3971"/>
                <a:gd name="T46" fmla="*/ 1257 w 1573"/>
                <a:gd name="T47" fmla="*/ 942 h 3971"/>
                <a:gd name="T48" fmla="*/ 1021 w 1573"/>
                <a:gd name="T49" fmla="*/ 1026 h 3971"/>
                <a:gd name="T50" fmla="*/ 883 w 1573"/>
                <a:gd name="T51" fmla="*/ 1005 h 3971"/>
                <a:gd name="T52" fmla="*/ 957 w 1573"/>
                <a:gd name="T53" fmla="*/ 713 h 3971"/>
                <a:gd name="T54" fmla="*/ 792 w 1573"/>
                <a:gd name="T55" fmla="*/ 1039 h 3971"/>
                <a:gd name="T56" fmla="*/ 779 w 1573"/>
                <a:gd name="T57" fmla="*/ 1319 h 3971"/>
                <a:gd name="T58" fmla="*/ 705 w 1573"/>
                <a:gd name="T59" fmla="*/ 1331 h 3971"/>
                <a:gd name="T60" fmla="*/ 680 w 1573"/>
                <a:gd name="T61" fmla="*/ 1142 h 3971"/>
                <a:gd name="T62" fmla="*/ 779 w 1573"/>
                <a:gd name="T63" fmla="*/ 764 h 3971"/>
                <a:gd name="T64" fmla="*/ 968 w 1573"/>
                <a:gd name="T65" fmla="*/ 584 h 3971"/>
                <a:gd name="T66" fmla="*/ 1119 w 1573"/>
                <a:gd name="T67" fmla="*/ 569 h 3971"/>
                <a:gd name="T68" fmla="*/ 1207 w 1573"/>
                <a:gd name="T69" fmla="*/ 617 h 3971"/>
                <a:gd name="T70" fmla="*/ 1207 w 1573"/>
                <a:gd name="T71" fmla="*/ 505 h 3971"/>
                <a:gd name="T72" fmla="*/ 1055 w 1573"/>
                <a:gd name="T73" fmla="*/ 472 h 3971"/>
                <a:gd name="T74" fmla="*/ 830 w 1573"/>
                <a:gd name="T75" fmla="*/ 602 h 3971"/>
                <a:gd name="T76" fmla="*/ 665 w 1573"/>
                <a:gd name="T77" fmla="*/ 846 h 3971"/>
                <a:gd name="T78" fmla="*/ 578 w 1573"/>
                <a:gd name="T79" fmla="*/ 879 h 3971"/>
                <a:gd name="T80" fmla="*/ 362 w 1573"/>
                <a:gd name="T81" fmla="*/ 584 h 3971"/>
                <a:gd name="T82" fmla="*/ 489 w 1573"/>
                <a:gd name="T83" fmla="*/ 376 h 3971"/>
                <a:gd name="T84" fmla="*/ 578 w 1573"/>
                <a:gd name="T85" fmla="*/ 0 h 3971"/>
                <a:gd name="T86" fmla="*/ 315 w 1573"/>
                <a:gd name="T87" fmla="*/ 129 h 3971"/>
                <a:gd name="T88" fmla="*/ 90 w 1573"/>
                <a:gd name="T89" fmla="*/ 376 h 3971"/>
                <a:gd name="T90" fmla="*/ 0 w 1573"/>
                <a:gd name="T91" fmla="*/ 651 h 39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573" h="3971">
                  <a:moveTo>
                    <a:pt x="0" y="651"/>
                  </a:moveTo>
                  <a:lnTo>
                    <a:pt x="127" y="423"/>
                  </a:lnTo>
                  <a:lnTo>
                    <a:pt x="250" y="275"/>
                  </a:lnTo>
                  <a:lnTo>
                    <a:pt x="391" y="146"/>
                  </a:lnTo>
                  <a:lnTo>
                    <a:pt x="518" y="83"/>
                  </a:lnTo>
                  <a:lnTo>
                    <a:pt x="590" y="211"/>
                  </a:lnTo>
                  <a:lnTo>
                    <a:pt x="401" y="357"/>
                  </a:lnTo>
                  <a:lnTo>
                    <a:pt x="264" y="536"/>
                  </a:lnTo>
                  <a:lnTo>
                    <a:pt x="201" y="745"/>
                  </a:lnTo>
                  <a:lnTo>
                    <a:pt x="161" y="958"/>
                  </a:lnTo>
                  <a:lnTo>
                    <a:pt x="315" y="1156"/>
                  </a:lnTo>
                  <a:lnTo>
                    <a:pt x="341" y="1285"/>
                  </a:lnTo>
                  <a:lnTo>
                    <a:pt x="415" y="1319"/>
                  </a:lnTo>
                  <a:lnTo>
                    <a:pt x="478" y="1448"/>
                  </a:lnTo>
                  <a:lnTo>
                    <a:pt x="526" y="1481"/>
                  </a:lnTo>
                  <a:lnTo>
                    <a:pt x="680" y="1465"/>
                  </a:lnTo>
                  <a:lnTo>
                    <a:pt x="803" y="1433"/>
                  </a:lnTo>
                  <a:lnTo>
                    <a:pt x="906" y="1433"/>
                  </a:lnTo>
                  <a:lnTo>
                    <a:pt x="968" y="1465"/>
                  </a:lnTo>
                  <a:lnTo>
                    <a:pt x="1021" y="1531"/>
                  </a:lnTo>
                  <a:lnTo>
                    <a:pt x="1055" y="1579"/>
                  </a:lnTo>
                  <a:lnTo>
                    <a:pt x="1095" y="1611"/>
                  </a:lnTo>
                  <a:lnTo>
                    <a:pt x="1108" y="1707"/>
                  </a:lnTo>
                  <a:lnTo>
                    <a:pt x="1047" y="2164"/>
                  </a:lnTo>
                  <a:lnTo>
                    <a:pt x="1021" y="2457"/>
                  </a:lnTo>
                  <a:lnTo>
                    <a:pt x="981" y="2587"/>
                  </a:lnTo>
                  <a:lnTo>
                    <a:pt x="854" y="2818"/>
                  </a:lnTo>
                  <a:lnTo>
                    <a:pt x="578" y="3241"/>
                  </a:lnTo>
                  <a:lnTo>
                    <a:pt x="715" y="3420"/>
                  </a:lnTo>
                  <a:lnTo>
                    <a:pt x="890" y="3595"/>
                  </a:lnTo>
                  <a:lnTo>
                    <a:pt x="1119" y="3779"/>
                  </a:lnTo>
                  <a:lnTo>
                    <a:pt x="1281" y="3872"/>
                  </a:lnTo>
                  <a:lnTo>
                    <a:pt x="1509" y="3971"/>
                  </a:lnTo>
                  <a:lnTo>
                    <a:pt x="1509" y="3923"/>
                  </a:lnTo>
                  <a:lnTo>
                    <a:pt x="1218" y="3779"/>
                  </a:lnTo>
                  <a:lnTo>
                    <a:pt x="940" y="3565"/>
                  </a:lnTo>
                  <a:lnTo>
                    <a:pt x="756" y="3352"/>
                  </a:lnTo>
                  <a:lnTo>
                    <a:pt x="665" y="3241"/>
                  </a:lnTo>
                  <a:lnTo>
                    <a:pt x="854" y="2930"/>
                  </a:lnTo>
                  <a:lnTo>
                    <a:pt x="981" y="2722"/>
                  </a:lnTo>
                  <a:lnTo>
                    <a:pt x="1055" y="2556"/>
                  </a:lnTo>
                  <a:lnTo>
                    <a:pt x="1084" y="2346"/>
                  </a:lnTo>
                  <a:lnTo>
                    <a:pt x="1144" y="1887"/>
                  </a:lnTo>
                  <a:lnTo>
                    <a:pt x="1231" y="1515"/>
                  </a:lnTo>
                  <a:lnTo>
                    <a:pt x="1358" y="1220"/>
                  </a:lnTo>
                  <a:lnTo>
                    <a:pt x="1573" y="910"/>
                  </a:lnTo>
                  <a:lnTo>
                    <a:pt x="1412" y="910"/>
                  </a:lnTo>
                  <a:lnTo>
                    <a:pt x="1257" y="942"/>
                  </a:lnTo>
                  <a:lnTo>
                    <a:pt x="1119" y="992"/>
                  </a:lnTo>
                  <a:lnTo>
                    <a:pt x="1021" y="1026"/>
                  </a:lnTo>
                  <a:lnTo>
                    <a:pt x="920" y="1026"/>
                  </a:lnTo>
                  <a:lnTo>
                    <a:pt x="883" y="1005"/>
                  </a:lnTo>
                  <a:lnTo>
                    <a:pt x="870" y="958"/>
                  </a:lnTo>
                  <a:lnTo>
                    <a:pt x="957" y="713"/>
                  </a:lnTo>
                  <a:lnTo>
                    <a:pt x="841" y="910"/>
                  </a:lnTo>
                  <a:lnTo>
                    <a:pt x="792" y="1039"/>
                  </a:lnTo>
                  <a:lnTo>
                    <a:pt x="779" y="1186"/>
                  </a:lnTo>
                  <a:lnTo>
                    <a:pt x="779" y="1319"/>
                  </a:lnTo>
                  <a:lnTo>
                    <a:pt x="756" y="1350"/>
                  </a:lnTo>
                  <a:lnTo>
                    <a:pt x="705" y="1331"/>
                  </a:lnTo>
                  <a:lnTo>
                    <a:pt x="680" y="1285"/>
                  </a:lnTo>
                  <a:lnTo>
                    <a:pt x="680" y="1142"/>
                  </a:lnTo>
                  <a:lnTo>
                    <a:pt x="705" y="942"/>
                  </a:lnTo>
                  <a:lnTo>
                    <a:pt x="779" y="764"/>
                  </a:lnTo>
                  <a:lnTo>
                    <a:pt x="870" y="633"/>
                  </a:lnTo>
                  <a:lnTo>
                    <a:pt x="968" y="584"/>
                  </a:lnTo>
                  <a:lnTo>
                    <a:pt x="1028" y="569"/>
                  </a:lnTo>
                  <a:lnTo>
                    <a:pt x="1119" y="569"/>
                  </a:lnTo>
                  <a:lnTo>
                    <a:pt x="1194" y="602"/>
                  </a:lnTo>
                  <a:lnTo>
                    <a:pt x="1207" y="617"/>
                  </a:lnTo>
                  <a:lnTo>
                    <a:pt x="1231" y="584"/>
                  </a:lnTo>
                  <a:lnTo>
                    <a:pt x="1207" y="505"/>
                  </a:lnTo>
                  <a:lnTo>
                    <a:pt x="1144" y="472"/>
                  </a:lnTo>
                  <a:lnTo>
                    <a:pt x="1055" y="472"/>
                  </a:lnTo>
                  <a:lnTo>
                    <a:pt x="930" y="505"/>
                  </a:lnTo>
                  <a:lnTo>
                    <a:pt x="830" y="602"/>
                  </a:lnTo>
                  <a:lnTo>
                    <a:pt x="743" y="700"/>
                  </a:lnTo>
                  <a:lnTo>
                    <a:pt x="665" y="846"/>
                  </a:lnTo>
                  <a:lnTo>
                    <a:pt x="640" y="929"/>
                  </a:lnTo>
                  <a:lnTo>
                    <a:pt x="578" y="879"/>
                  </a:lnTo>
                  <a:lnTo>
                    <a:pt x="478" y="780"/>
                  </a:lnTo>
                  <a:lnTo>
                    <a:pt x="362" y="584"/>
                  </a:lnTo>
                  <a:lnTo>
                    <a:pt x="401" y="472"/>
                  </a:lnTo>
                  <a:lnTo>
                    <a:pt x="489" y="376"/>
                  </a:lnTo>
                  <a:lnTo>
                    <a:pt x="680" y="244"/>
                  </a:lnTo>
                  <a:lnTo>
                    <a:pt x="578" y="0"/>
                  </a:lnTo>
                  <a:lnTo>
                    <a:pt x="489" y="0"/>
                  </a:lnTo>
                  <a:lnTo>
                    <a:pt x="315" y="129"/>
                  </a:lnTo>
                  <a:lnTo>
                    <a:pt x="175" y="275"/>
                  </a:lnTo>
                  <a:lnTo>
                    <a:pt x="90" y="376"/>
                  </a:lnTo>
                  <a:lnTo>
                    <a:pt x="0" y="554"/>
                  </a:lnTo>
                  <a:lnTo>
                    <a:pt x="0" y="651"/>
                  </a:lnTo>
                  <a:close/>
                </a:path>
              </a:pathLst>
            </a:custGeom>
            <a:solidFill>
              <a:srgbClr val="000000"/>
            </a:solidFill>
            <a:ln w="0">
              <a:solidFill>
                <a:srgbClr val="000000"/>
              </a:solidFill>
              <a:prstDash val="solid"/>
              <a:round/>
              <a:headEnd/>
              <a:tailEnd/>
            </a:ln>
          </p:spPr>
          <p:txBody>
            <a:bodyPr/>
            <a:lstStyle/>
            <a:p>
              <a:endParaRPr lang="en-US"/>
            </a:p>
          </p:txBody>
        </p:sp>
        <p:sp>
          <p:nvSpPr>
            <p:cNvPr id="305191" name="Freeform 39"/>
            <p:cNvSpPr>
              <a:spLocks/>
            </p:cNvSpPr>
            <p:nvPr/>
          </p:nvSpPr>
          <p:spPr bwMode="auto">
            <a:xfrm>
              <a:off x="2677" y="2908"/>
              <a:ext cx="271" cy="142"/>
            </a:xfrm>
            <a:custGeom>
              <a:avLst/>
              <a:gdLst>
                <a:gd name="T0" fmla="*/ 38 w 1627"/>
                <a:gd name="T1" fmla="*/ 211 h 855"/>
                <a:gd name="T2" fmla="*/ 190 w 1627"/>
                <a:gd name="T3" fmla="*/ 364 h 855"/>
                <a:gd name="T4" fmla="*/ 413 w 1627"/>
                <a:gd name="T5" fmla="*/ 487 h 855"/>
                <a:gd name="T6" fmla="*/ 611 w 1627"/>
                <a:gd name="T7" fmla="*/ 578 h 855"/>
                <a:gd name="T8" fmla="*/ 1069 w 1627"/>
                <a:gd name="T9" fmla="*/ 336 h 855"/>
                <a:gd name="T10" fmla="*/ 1129 w 1627"/>
                <a:gd name="T11" fmla="*/ 230 h 855"/>
                <a:gd name="T12" fmla="*/ 1143 w 1627"/>
                <a:gd name="T13" fmla="*/ 134 h 855"/>
                <a:gd name="T14" fmla="*/ 1167 w 1627"/>
                <a:gd name="T15" fmla="*/ 29 h 855"/>
                <a:gd name="T16" fmla="*/ 1225 w 1627"/>
                <a:gd name="T17" fmla="*/ 0 h 855"/>
                <a:gd name="T18" fmla="*/ 1568 w 1627"/>
                <a:gd name="T19" fmla="*/ 94 h 855"/>
                <a:gd name="T20" fmla="*/ 1627 w 1627"/>
                <a:gd name="T21" fmla="*/ 230 h 855"/>
                <a:gd name="T22" fmla="*/ 1436 w 1627"/>
                <a:gd name="T23" fmla="*/ 122 h 855"/>
                <a:gd name="T24" fmla="*/ 1249 w 1627"/>
                <a:gd name="T25" fmla="*/ 122 h 855"/>
                <a:gd name="T26" fmla="*/ 1215 w 1627"/>
                <a:gd name="T27" fmla="*/ 364 h 855"/>
                <a:gd name="T28" fmla="*/ 1143 w 1627"/>
                <a:gd name="T29" fmla="*/ 546 h 855"/>
                <a:gd name="T30" fmla="*/ 931 w 1627"/>
                <a:gd name="T31" fmla="*/ 855 h 855"/>
                <a:gd name="T32" fmla="*/ 894 w 1627"/>
                <a:gd name="T33" fmla="*/ 778 h 855"/>
                <a:gd name="T34" fmla="*/ 880 w 1627"/>
                <a:gd name="T35" fmla="*/ 578 h 855"/>
                <a:gd name="T36" fmla="*/ 753 w 1627"/>
                <a:gd name="T37" fmla="*/ 578 h 855"/>
                <a:gd name="T38" fmla="*/ 581 w 1627"/>
                <a:gd name="T39" fmla="*/ 622 h 855"/>
                <a:gd name="T40" fmla="*/ 449 w 1627"/>
                <a:gd name="T41" fmla="*/ 536 h 855"/>
                <a:gd name="T42" fmla="*/ 304 w 1627"/>
                <a:gd name="T43" fmla="*/ 505 h 855"/>
                <a:gd name="T44" fmla="*/ 155 w 1627"/>
                <a:gd name="T45" fmla="*/ 411 h 855"/>
                <a:gd name="T46" fmla="*/ 69 w 1627"/>
                <a:gd name="T47" fmla="*/ 317 h 855"/>
                <a:gd name="T48" fmla="*/ 0 w 1627"/>
                <a:gd name="T49" fmla="*/ 230 h 855"/>
                <a:gd name="T50" fmla="*/ 38 w 1627"/>
                <a:gd name="T51" fmla="*/ 211 h 8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27" h="855">
                  <a:moveTo>
                    <a:pt x="38" y="211"/>
                  </a:moveTo>
                  <a:lnTo>
                    <a:pt x="190" y="364"/>
                  </a:lnTo>
                  <a:lnTo>
                    <a:pt x="413" y="487"/>
                  </a:lnTo>
                  <a:lnTo>
                    <a:pt x="611" y="578"/>
                  </a:lnTo>
                  <a:lnTo>
                    <a:pt x="1069" y="336"/>
                  </a:lnTo>
                  <a:lnTo>
                    <a:pt x="1129" y="230"/>
                  </a:lnTo>
                  <a:lnTo>
                    <a:pt x="1143" y="134"/>
                  </a:lnTo>
                  <a:lnTo>
                    <a:pt x="1167" y="29"/>
                  </a:lnTo>
                  <a:lnTo>
                    <a:pt x="1225" y="0"/>
                  </a:lnTo>
                  <a:lnTo>
                    <a:pt x="1568" y="94"/>
                  </a:lnTo>
                  <a:lnTo>
                    <a:pt x="1627" y="230"/>
                  </a:lnTo>
                  <a:lnTo>
                    <a:pt x="1436" y="122"/>
                  </a:lnTo>
                  <a:lnTo>
                    <a:pt x="1249" y="122"/>
                  </a:lnTo>
                  <a:lnTo>
                    <a:pt x="1215" y="364"/>
                  </a:lnTo>
                  <a:lnTo>
                    <a:pt x="1143" y="546"/>
                  </a:lnTo>
                  <a:lnTo>
                    <a:pt x="931" y="855"/>
                  </a:lnTo>
                  <a:lnTo>
                    <a:pt x="894" y="778"/>
                  </a:lnTo>
                  <a:lnTo>
                    <a:pt x="880" y="578"/>
                  </a:lnTo>
                  <a:lnTo>
                    <a:pt x="753" y="578"/>
                  </a:lnTo>
                  <a:lnTo>
                    <a:pt x="581" y="622"/>
                  </a:lnTo>
                  <a:lnTo>
                    <a:pt x="449" y="536"/>
                  </a:lnTo>
                  <a:lnTo>
                    <a:pt x="304" y="505"/>
                  </a:lnTo>
                  <a:lnTo>
                    <a:pt x="155" y="411"/>
                  </a:lnTo>
                  <a:lnTo>
                    <a:pt x="69" y="317"/>
                  </a:lnTo>
                  <a:lnTo>
                    <a:pt x="0" y="230"/>
                  </a:lnTo>
                  <a:lnTo>
                    <a:pt x="38" y="211"/>
                  </a:lnTo>
                  <a:close/>
                </a:path>
              </a:pathLst>
            </a:custGeom>
            <a:solidFill>
              <a:srgbClr val="000000"/>
            </a:solidFill>
            <a:ln w="0">
              <a:solidFill>
                <a:srgbClr val="000000"/>
              </a:solidFill>
              <a:prstDash val="solid"/>
              <a:round/>
              <a:headEnd/>
              <a:tailEnd/>
            </a:ln>
          </p:spPr>
          <p:txBody>
            <a:bodyPr/>
            <a:lstStyle/>
            <a:p>
              <a:endParaRPr lang="en-US"/>
            </a:p>
          </p:txBody>
        </p:sp>
        <p:sp>
          <p:nvSpPr>
            <p:cNvPr id="305192" name="Freeform 40"/>
            <p:cNvSpPr>
              <a:spLocks/>
            </p:cNvSpPr>
            <p:nvPr/>
          </p:nvSpPr>
          <p:spPr bwMode="auto">
            <a:xfrm>
              <a:off x="2810" y="2961"/>
              <a:ext cx="163" cy="610"/>
            </a:xfrm>
            <a:custGeom>
              <a:avLst/>
              <a:gdLst>
                <a:gd name="T0" fmla="*/ 976 w 976"/>
                <a:gd name="T1" fmla="*/ 94 h 3661"/>
                <a:gd name="T2" fmla="*/ 802 w 976"/>
                <a:gd name="T3" fmla="*/ 416 h 3661"/>
                <a:gd name="T4" fmla="*/ 635 w 976"/>
                <a:gd name="T5" fmla="*/ 717 h 3661"/>
                <a:gd name="T6" fmla="*/ 483 w 976"/>
                <a:gd name="T7" fmla="*/ 1116 h 3661"/>
                <a:gd name="T8" fmla="*/ 328 w 976"/>
                <a:gd name="T9" fmla="*/ 1696 h 3661"/>
                <a:gd name="T10" fmla="*/ 200 w 976"/>
                <a:gd name="T11" fmla="*/ 2366 h 3661"/>
                <a:gd name="T12" fmla="*/ 493 w 976"/>
                <a:gd name="T13" fmla="*/ 2473 h 3661"/>
                <a:gd name="T14" fmla="*/ 826 w 976"/>
                <a:gd name="T15" fmla="*/ 2549 h 3661"/>
                <a:gd name="T16" fmla="*/ 885 w 976"/>
                <a:gd name="T17" fmla="*/ 2668 h 3661"/>
                <a:gd name="T18" fmla="*/ 601 w 976"/>
                <a:gd name="T19" fmla="*/ 2610 h 3661"/>
                <a:gd name="T20" fmla="*/ 342 w 976"/>
                <a:gd name="T21" fmla="*/ 2549 h 3661"/>
                <a:gd name="T22" fmla="*/ 297 w 976"/>
                <a:gd name="T23" fmla="*/ 3537 h 3661"/>
                <a:gd name="T24" fmla="*/ 93 w 976"/>
                <a:gd name="T25" fmla="*/ 3466 h 3661"/>
                <a:gd name="T26" fmla="*/ 93 w 976"/>
                <a:gd name="T27" fmla="*/ 3661 h 3661"/>
                <a:gd name="T28" fmla="*/ 45 w 976"/>
                <a:gd name="T29" fmla="*/ 3661 h 3661"/>
                <a:gd name="T30" fmla="*/ 0 w 976"/>
                <a:gd name="T31" fmla="*/ 3582 h 3661"/>
                <a:gd name="T32" fmla="*/ 0 w 976"/>
                <a:gd name="T33" fmla="*/ 2957 h 3661"/>
                <a:gd name="T34" fmla="*/ 38 w 976"/>
                <a:gd name="T35" fmla="*/ 2579 h 3661"/>
                <a:gd name="T36" fmla="*/ 117 w 976"/>
                <a:gd name="T37" fmla="*/ 2089 h 3661"/>
                <a:gd name="T38" fmla="*/ 200 w 976"/>
                <a:gd name="T39" fmla="*/ 1678 h 3661"/>
                <a:gd name="T40" fmla="*/ 328 w 976"/>
                <a:gd name="T41" fmla="*/ 1237 h 3661"/>
                <a:gd name="T42" fmla="*/ 458 w 976"/>
                <a:gd name="T43" fmla="*/ 901 h 3661"/>
                <a:gd name="T44" fmla="*/ 574 w 976"/>
                <a:gd name="T45" fmla="*/ 625 h 3661"/>
                <a:gd name="T46" fmla="*/ 754 w 976"/>
                <a:gd name="T47" fmla="*/ 276 h 3661"/>
                <a:gd name="T48" fmla="*/ 918 w 976"/>
                <a:gd name="T49" fmla="*/ 0 h 3661"/>
                <a:gd name="T50" fmla="*/ 976 w 976"/>
                <a:gd name="T51" fmla="*/ 94 h 36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76" h="3661">
                  <a:moveTo>
                    <a:pt x="976" y="94"/>
                  </a:moveTo>
                  <a:lnTo>
                    <a:pt x="802" y="416"/>
                  </a:lnTo>
                  <a:lnTo>
                    <a:pt x="635" y="717"/>
                  </a:lnTo>
                  <a:lnTo>
                    <a:pt x="483" y="1116"/>
                  </a:lnTo>
                  <a:lnTo>
                    <a:pt x="328" y="1696"/>
                  </a:lnTo>
                  <a:lnTo>
                    <a:pt x="200" y="2366"/>
                  </a:lnTo>
                  <a:lnTo>
                    <a:pt x="493" y="2473"/>
                  </a:lnTo>
                  <a:lnTo>
                    <a:pt x="826" y="2549"/>
                  </a:lnTo>
                  <a:lnTo>
                    <a:pt x="885" y="2668"/>
                  </a:lnTo>
                  <a:lnTo>
                    <a:pt x="601" y="2610"/>
                  </a:lnTo>
                  <a:lnTo>
                    <a:pt x="342" y="2549"/>
                  </a:lnTo>
                  <a:lnTo>
                    <a:pt x="297" y="3537"/>
                  </a:lnTo>
                  <a:lnTo>
                    <a:pt x="93" y="3466"/>
                  </a:lnTo>
                  <a:lnTo>
                    <a:pt x="93" y="3661"/>
                  </a:lnTo>
                  <a:lnTo>
                    <a:pt x="45" y="3661"/>
                  </a:lnTo>
                  <a:lnTo>
                    <a:pt x="0" y="3582"/>
                  </a:lnTo>
                  <a:lnTo>
                    <a:pt x="0" y="2957"/>
                  </a:lnTo>
                  <a:lnTo>
                    <a:pt x="38" y="2579"/>
                  </a:lnTo>
                  <a:lnTo>
                    <a:pt x="117" y="2089"/>
                  </a:lnTo>
                  <a:lnTo>
                    <a:pt x="200" y="1678"/>
                  </a:lnTo>
                  <a:lnTo>
                    <a:pt x="328" y="1237"/>
                  </a:lnTo>
                  <a:lnTo>
                    <a:pt x="458" y="901"/>
                  </a:lnTo>
                  <a:lnTo>
                    <a:pt x="574" y="625"/>
                  </a:lnTo>
                  <a:lnTo>
                    <a:pt x="754" y="276"/>
                  </a:lnTo>
                  <a:lnTo>
                    <a:pt x="918" y="0"/>
                  </a:lnTo>
                  <a:lnTo>
                    <a:pt x="976" y="94"/>
                  </a:lnTo>
                  <a:close/>
                </a:path>
              </a:pathLst>
            </a:custGeom>
            <a:solidFill>
              <a:srgbClr val="000000"/>
            </a:solidFill>
            <a:ln w="0">
              <a:solidFill>
                <a:srgbClr val="000000"/>
              </a:solidFill>
              <a:prstDash val="solid"/>
              <a:round/>
              <a:headEnd/>
              <a:tailEnd/>
            </a:ln>
          </p:spPr>
          <p:txBody>
            <a:bodyPr/>
            <a:lstStyle/>
            <a:p>
              <a:endParaRPr lang="en-US"/>
            </a:p>
          </p:txBody>
        </p:sp>
        <p:sp>
          <p:nvSpPr>
            <p:cNvPr id="305193" name="Freeform 41"/>
            <p:cNvSpPr>
              <a:spLocks/>
            </p:cNvSpPr>
            <p:nvPr/>
          </p:nvSpPr>
          <p:spPr bwMode="auto">
            <a:xfrm>
              <a:off x="2948" y="2982"/>
              <a:ext cx="53" cy="35"/>
            </a:xfrm>
            <a:custGeom>
              <a:avLst/>
              <a:gdLst>
                <a:gd name="T0" fmla="*/ 9 w 318"/>
                <a:gd name="T1" fmla="*/ 209 h 209"/>
                <a:gd name="T2" fmla="*/ 318 w 318"/>
                <a:gd name="T3" fmla="*/ 29 h 209"/>
                <a:gd name="T4" fmla="*/ 282 w 318"/>
                <a:gd name="T5" fmla="*/ 0 h 209"/>
                <a:gd name="T6" fmla="*/ 0 w 318"/>
                <a:gd name="T7" fmla="*/ 166 h 209"/>
                <a:gd name="T8" fmla="*/ 9 w 318"/>
                <a:gd name="T9" fmla="*/ 209 h 209"/>
              </a:gdLst>
              <a:ahLst/>
              <a:cxnLst>
                <a:cxn ang="0">
                  <a:pos x="T0" y="T1"/>
                </a:cxn>
                <a:cxn ang="0">
                  <a:pos x="T2" y="T3"/>
                </a:cxn>
                <a:cxn ang="0">
                  <a:pos x="T4" y="T5"/>
                </a:cxn>
                <a:cxn ang="0">
                  <a:pos x="T6" y="T7"/>
                </a:cxn>
                <a:cxn ang="0">
                  <a:pos x="T8" y="T9"/>
                </a:cxn>
              </a:cxnLst>
              <a:rect l="0" t="0" r="r" b="b"/>
              <a:pathLst>
                <a:path w="318" h="209">
                  <a:moveTo>
                    <a:pt x="9" y="209"/>
                  </a:moveTo>
                  <a:lnTo>
                    <a:pt x="318" y="29"/>
                  </a:lnTo>
                  <a:lnTo>
                    <a:pt x="282" y="0"/>
                  </a:lnTo>
                  <a:lnTo>
                    <a:pt x="0" y="166"/>
                  </a:lnTo>
                  <a:lnTo>
                    <a:pt x="9" y="209"/>
                  </a:lnTo>
                  <a:close/>
                </a:path>
              </a:pathLst>
            </a:custGeom>
            <a:solidFill>
              <a:srgbClr val="000000"/>
            </a:solidFill>
            <a:ln w="0">
              <a:solidFill>
                <a:srgbClr val="000000"/>
              </a:solidFill>
              <a:prstDash val="solid"/>
              <a:round/>
              <a:headEnd/>
              <a:tailEnd/>
            </a:ln>
          </p:spPr>
          <p:txBody>
            <a:bodyPr/>
            <a:lstStyle/>
            <a:p>
              <a:endParaRPr lang="en-US"/>
            </a:p>
          </p:txBody>
        </p:sp>
        <p:sp>
          <p:nvSpPr>
            <p:cNvPr id="305194" name="Freeform 42"/>
            <p:cNvSpPr>
              <a:spLocks/>
            </p:cNvSpPr>
            <p:nvPr/>
          </p:nvSpPr>
          <p:spPr bwMode="auto">
            <a:xfrm>
              <a:off x="2979" y="2979"/>
              <a:ext cx="80" cy="46"/>
            </a:xfrm>
            <a:custGeom>
              <a:avLst/>
              <a:gdLst>
                <a:gd name="T0" fmla="*/ 0 w 484"/>
                <a:gd name="T1" fmla="*/ 109 h 273"/>
                <a:gd name="T2" fmla="*/ 59 w 484"/>
                <a:gd name="T3" fmla="*/ 245 h 273"/>
                <a:gd name="T4" fmla="*/ 186 w 484"/>
                <a:gd name="T5" fmla="*/ 245 h 273"/>
                <a:gd name="T6" fmla="*/ 273 w 484"/>
                <a:gd name="T7" fmla="*/ 273 h 273"/>
                <a:gd name="T8" fmla="*/ 484 w 484"/>
                <a:gd name="T9" fmla="*/ 60 h 273"/>
                <a:gd name="T10" fmla="*/ 404 w 484"/>
                <a:gd name="T11" fmla="*/ 0 h 273"/>
                <a:gd name="T12" fmla="*/ 262 w 484"/>
                <a:gd name="T13" fmla="*/ 212 h 273"/>
                <a:gd name="T14" fmla="*/ 203 w 484"/>
                <a:gd name="T15" fmla="*/ 195 h 273"/>
                <a:gd name="T16" fmla="*/ 96 w 484"/>
                <a:gd name="T17" fmla="*/ 195 h 273"/>
                <a:gd name="T18" fmla="*/ 48 w 484"/>
                <a:gd name="T19" fmla="*/ 78 h 273"/>
                <a:gd name="T20" fmla="*/ 0 w 484"/>
                <a:gd name="T21" fmla="*/ 109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4" h="273">
                  <a:moveTo>
                    <a:pt x="0" y="109"/>
                  </a:moveTo>
                  <a:lnTo>
                    <a:pt x="59" y="245"/>
                  </a:lnTo>
                  <a:lnTo>
                    <a:pt x="186" y="245"/>
                  </a:lnTo>
                  <a:lnTo>
                    <a:pt x="273" y="273"/>
                  </a:lnTo>
                  <a:lnTo>
                    <a:pt x="484" y="60"/>
                  </a:lnTo>
                  <a:lnTo>
                    <a:pt x="404" y="0"/>
                  </a:lnTo>
                  <a:lnTo>
                    <a:pt x="262" y="212"/>
                  </a:lnTo>
                  <a:lnTo>
                    <a:pt x="203" y="195"/>
                  </a:lnTo>
                  <a:lnTo>
                    <a:pt x="96" y="195"/>
                  </a:lnTo>
                  <a:lnTo>
                    <a:pt x="48" y="78"/>
                  </a:lnTo>
                  <a:lnTo>
                    <a:pt x="0" y="109"/>
                  </a:lnTo>
                  <a:close/>
                </a:path>
              </a:pathLst>
            </a:custGeom>
            <a:solidFill>
              <a:srgbClr val="000000"/>
            </a:solidFill>
            <a:ln w="0">
              <a:solidFill>
                <a:srgbClr val="000000"/>
              </a:solidFill>
              <a:prstDash val="solid"/>
              <a:round/>
              <a:headEnd/>
              <a:tailEnd/>
            </a:ln>
          </p:spPr>
          <p:txBody>
            <a:bodyPr/>
            <a:lstStyle/>
            <a:p>
              <a:endParaRPr lang="en-US"/>
            </a:p>
          </p:txBody>
        </p:sp>
        <p:sp>
          <p:nvSpPr>
            <p:cNvPr id="305195" name="Freeform 43"/>
            <p:cNvSpPr>
              <a:spLocks/>
            </p:cNvSpPr>
            <p:nvPr/>
          </p:nvSpPr>
          <p:spPr bwMode="auto">
            <a:xfrm>
              <a:off x="2992" y="2885"/>
              <a:ext cx="446" cy="739"/>
            </a:xfrm>
            <a:custGeom>
              <a:avLst/>
              <a:gdLst>
                <a:gd name="T0" fmla="*/ 344 w 2675"/>
                <a:gd name="T1" fmla="*/ 562 h 4433"/>
                <a:gd name="T2" fmla="*/ 473 w 2675"/>
                <a:gd name="T3" fmla="*/ 652 h 4433"/>
                <a:gd name="T4" fmla="*/ 663 w 2675"/>
                <a:gd name="T5" fmla="*/ 945 h 4433"/>
                <a:gd name="T6" fmla="*/ 1028 w 2675"/>
                <a:gd name="T7" fmla="*/ 257 h 4433"/>
                <a:gd name="T8" fmla="*/ 1076 w 2675"/>
                <a:gd name="T9" fmla="*/ 90 h 4433"/>
                <a:gd name="T10" fmla="*/ 1205 w 2675"/>
                <a:gd name="T11" fmla="*/ 0 h 4433"/>
                <a:gd name="T12" fmla="*/ 1087 w 2675"/>
                <a:gd name="T13" fmla="*/ 346 h 4433"/>
                <a:gd name="T14" fmla="*/ 1004 w 2675"/>
                <a:gd name="T15" fmla="*/ 848 h 4433"/>
                <a:gd name="T16" fmla="*/ 969 w 2675"/>
                <a:gd name="T17" fmla="*/ 1260 h 4433"/>
                <a:gd name="T18" fmla="*/ 981 w 2675"/>
                <a:gd name="T19" fmla="*/ 1766 h 4433"/>
                <a:gd name="T20" fmla="*/ 1038 w 2675"/>
                <a:gd name="T21" fmla="*/ 2359 h 4433"/>
                <a:gd name="T22" fmla="*/ 1121 w 2675"/>
                <a:gd name="T23" fmla="*/ 2818 h 4433"/>
                <a:gd name="T24" fmla="*/ 1274 w 2675"/>
                <a:gd name="T25" fmla="*/ 3368 h 4433"/>
                <a:gd name="T26" fmla="*/ 1579 w 2675"/>
                <a:gd name="T27" fmla="*/ 4297 h 4433"/>
                <a:gd name="T28" fmla="*/ 1825 w 2675"/>
                <a:gd name="T29" fmla="*/ 4082 h 4433"/>
                <a:gd name="T30" fmla="*/ 2195 w 2675"/>
                <a:gd name="T31" fmla="*/ 3789 h 4433"/>
                <a:gd name="T32" fmla="*/ 2437 w 2675"/>
                <a:gd name="T33" fmla="*/ 3565 h 4433"/>
                <a:gd name="T34" fmla="*/ 2627 w 2675"/>
                <a:gd name="T35" fmla="*/ 3338 h 4433"/>
                <a:gd name="T36" fmla="*/ 2675 w 2675"/>
                <a:gd name="T37" fmla="*/ 3409 h 4433"/>
                <a:gd name="T38" fmla="*/ 2522 w 2675"/>
                <a:gd name="T39" fmla="*/ 3654 h 4433"/>
                <a:gd name="T40" fmla="*/ 2255 w 2675"/>
                <a:gd name="T41" fmla="*/ 3947 h 4433"/>
                <a:gd name="T42" fmla="*/ 1862 w 2675"/>
                <a:gd name="T43" fmla="*/ 4218 h 4433"/>
                <a:gd name="T44" fmla="*/ 1532 w 2675"/>
                <a:gd name="T45" fmla="*/ 4433 h 4433"/>
                <a:gd name="T46" fmla="*/ 1389 w 2675"/>
                <a:gd name="T47" fmla="*/ 4065 h 4433"/>
                <a:gd name="T48" fmla="*/ 1229 w 2675"/>
                <a:gd name="T49" fmla="*/ 4113 h 4433"/>
                <a:gd name="T50" fmla="*/ 1121 w 2675"/>
                <a:gd name="T51" fmla="*/ 3718 h 4433"/>
                <a:gd name="T52" fmla="*/ 1028 w 2675"/>
                <a:gd name="T53" fmla="*/ 3338 h 4433"/>
                <a:gd name="T54" fmla="*/ 992 w 2675"/>
                <a:gd name="T55" fmla="*/ 3017 h 4433"/>
                <a:gd name="T56" fmla="*/ 675 w 2675"/>
                <a:gd name="T57" fmla="*/ 3091 h 4433"/>
                <a:gd name="T58" fmla="*/ 334 w 2675"/>
                <a:gd name="T59" fmla="*/ 3153 h 4433"/>
                <a:gd name="T60" fmla="*/ 0 w 2675"/>
                <a:gd name="T61" fmla="*/ 3166 h 4433"/>
                <a:gd name="T62" fmla="*/ 52 w 2675"/>
                <a:gd name="T63" fmla="*/ 3047 h 4433"/>
                <a:gd name="T64" fmla="*/ 334 w 2675"/>
                <a:gd name="T65" fmla="*/ 3031 h 4433"/>
                <a:gd name="T66" fmla="*/ 696 w 2675"/>
                <a:gd name="T67" fmla="*/ 2968 h 4433"/>
                <a:gd name="T68" fmla="*/ 1028 w 2675"/>
                <a:gd name="T69" fmla="*/ 2862 h 4433"/>
                <a:gd name="T70" fmla="*/ 969 w 2675"/>
                <a:gd name="T71" fmla="*/ 2439 h 4433"/>
                <a:gd name="T72" fmla="*/ 946 w 2675"/>
                <a:gd name="T73" fmla="*/ 2210 h 4433"/>
                <a:gd name="T74" fmla="*/ 783 w 2675"/>
                <a:gd name="T75" fmla="*/ 2210 h 4433"/>
                <a:gd name="T76" fmla="*/ 770 w 2675"/>
                <a:gd name="T77" fmla="*/ 2160 h 4433"/>
                <a:gd name="T78" fmla="*/ 946 w 2675"/>
                <a:gd name="T79" fmla="*/ 2117 h 4433"/>
                <a:gd name="T80" fmla="*/ 911 w 2675"/>
                <a:gd name="T81" fmla="*/ 1748 h 4433"/>
                <a:gd name="T82" fmla="*/ 899 w 2675"/>
                <a:gd name="T83" fmla="*/ 1552 h 4433"/>
                <a:gd name="T84" fmla="*/ 641 w 2675"/>
                <a:gd name="T85" fmla="*/ 1595 h 4433"/>
                <a:gd name="T86" fmla="*/ 663 w 2675"/>
                <a:gd name="T87" fmla="*/ 2117 h 4433"/>
                <a:gd name="T88" fmla="*/ 648 w 2675"/>
                <a:gd name="T89" fmla="*/ 2117 h 4433"/>
                <a:gd name="T90" fmla="*/ 588 w 2675"/>
                <a:gd name="T91" fmla="*/ 1552 h 4433"/>
                <a:gd name="T92" fmla="*/ 899 w 2675"/>
                <a:gd name="T93" fmla="*/ 1460 h 4433"/>
                <a:gd name="T94" fmla="*/ 911 w 2675"/>
                <a:gd name="T95" fmla="*/ 1125 h 4433"/>
                <a:gd name="T96" fmla="*/ 930 w 2675"/>
                <a:gd name="T97" fmla="*/ 835 h 4433"/>
                <a:gd name="T98" fmla="*/ 992 w 2675"/>
                <a:gd name="T99" fmla="*/ 452 h 4433"/>
                <a:gd name="T100" fmla="*/ 663 w 2675"/>
                <a:gd name="T101" fmla="*/ 1108 h 4433"/>
                <a:gd name="T102" fmla="*/ 545 w 2675"/>
                <a:gd name="T103" fmla="*/ 868 h 4433"/>
                <a:gd name="T104" fmla="*/ 450 w 2675"/>
                <a:gd name="T105" fmla="*/ 728 h 4433"/>
                <a:gd name="T106" fmla="*/ 368 w 2675"/>
                <a:gd name="T107" fmla="*/ 671 h 4433"/>
                <a:gd name="T108" fmla="*/ 312 w 2675"/>
                <a:gd name="T109" fmla="*/ 652 h 4433"/>
                <a:gd name="T110" fmla="*/ 344 w 2675"/>
                <a:gd name="T111" fmla="*/ 562 h 4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675" h="4433">
                  <a:moveTo>
                    <a:pt x="344" y="562"/>
                  </a:moveTo>
                  <a:lnTo>
                    <a:pt x="473" y="652"/>
                  </a:lnTo>
                  <a:lnTo>
                    <a:pt x="663" y="945"/>
                  </a:lnTo>
                  <a:lnTo>
                    <a:pt x="1028" y="257"/>
                  </a:lnTo>
                  <a:lnTo>
                    <a:pt x="1076" y="90"/>
                  </a:lnTo>
                  <a:lnTo>
                    <a:pt x="1205" y="0"/>
                  </a:lnTo>
                  <a:lnTo>
                    <a:pt x="1087" y="346"/>
                  </a:lnTo>
                  <a:lnTo>
                    <a:pt x="1004" y="848"/>
                  </a:lnTo>
                  <a:lnTo>
                    <a:pt x="969" y="1260"/>
                  </a:lnTo>
                  <a:lnTo>
                    <a:pt x="981" y="1766"/>
                  </a:lnTo>
                  <a:lnTo>
                    <a:pt x="1038" y="2359"/>
                  </a:lnTo>
                  <a:lnTo>
                    <a:pt x="1121" y="2818"/>
                  </a:lnTo>
                  <a:lnTo>
                    <a:pt x="1274" y="3368"/>
                  </a:lnTo>
                  <a:lnTo>
                    <a:pt x="1579" y="4297"/>
                  </a:lnTo>
                  <a:lnTo>
                    <a:pt x="1825" y="4082"/>
                  </a:lnTo>
                  <a:lnTo>
                    <a:pt x="2195" y="3789"/>
                  </a:lnTo>
                  <a:lnTo>
                    <a:pt x="2437" y="3565"/>
                  </a:lnTo>
                  <a:lnTo>
                    <a:pt x="2627" y="3338"/>
                  </a:lnTo>
                  <a:lnTo>
                    <a:pt x="2675" y="3409"/>
                  </a:lnTo>
                  <a:lnTo>
                    <a:pt x="2522" y="3654"/>
                  </a:lnTo>
                  <a:lnTo>
                    <a:pt x="2255" y="3947"/>
                  </a:lnTo>
                  <a:lnTo>
                    <a:pt x="1862" y="4218"/>
                  </a:lnTo>
                  <a:lnTo>
                    <a:pt x="1532" y="4433"/>
                  </a:lnTo>
                  <a:lnTo>
                    <a:pt x="1389" y="4065"/>
                  </a:lnTo>
                  <a:lnTo>
                    <a:pt x="1229" y="4113"/>
                  </a:lnTo>
                  <a:lnTo>
                    <a:pt x="1121" y="3718"/>
                  </a:lnTo>
                  <a:lnTo>
                    <a:pt x="1028" y="3338"/>
                  </a:lnTo>
                  <a:lnTo>
                    <a:pt x="992" y="3017"/>
                  </a:lnTo>
                  <a:lnTo>
                    <a:pt x="675" y="3091"/>
                  </a:lnTo>
                  <a:lnTo>
                    <a:pt x="334" y="3153"/>
                  </a:lnTo>
                  <a:lnTo>
                    <a:pt x="0" y="3166"/>
                  </a:lnTo>
                  <a:lnTo>
                    <a:pt x="52" y="3047"/>
                  </a:lnTo>
                  <a:lnTo>
                    <a:pt x="334" y="3031"/>
                  </a:lnTo>
                  <a:lnTo>
                    <a:pt x="696" y="2968"/>
                  </a:lnTo>
                  <a:lnTo>
                    <a:pt x="1028" y="2862"/>
                  </a:lnTo>
                  <a:lnTo>
                    <a:pt x="969" y="2439"/>
                  </a:lnTo>
                  <a:lnTo>
                    <a:pt x="946" y="2210"/>
                  </a:lnTo>
                  <a:lnTo>
                    <a:pt x="783" y="2210"/>
                  </a:lnTo>
                  <a:lnTo>
                    <a:pt x="770" y="2160"/>
                  </a:lnTo>
                  <a:lnTo>
                    <a:pt x="946" y="2117"/>
                  </a:lnTo>
                  <a:lnTo>
                    <a:pt x="911" y="1748"/>
                  </a:lnTo>
                  <a:lnTo>
                    <a:pt x="899" y="1552"/>
                  </a:lnTo>
                  <a:lnTo>
                    <a:pt x="641" y="1595"/>
                  </a:lnTo>
                  <a:lnTo>
                    <a:pt x="663" y="2117"/>
                  </a:lnTo>
                  <a:lnTo>
                    <a:pt x="648" y="2117"/>
                  </a:lnTo>
                  <a:lnTo>
                    <a:pt x="588" y="1552"/>
                  </a:lnTo>
                  <a:lnTo>
                    <a:pt x="899" y="1460"/>
                  </a:lnTo>
                  <a:lnTo>
                    <a:pt x="911" y="1125"/>
                  </a:lnTo>
                  <a:lnTo>
                    <a:pt x="930" y="835"/>
                  </a:lnTo>
                  <a:lnTo>
                    <a:pt x="992" y="452"/>
                  </a:lnTo>
                  <a:lnTo>
                    <a:pt x="663" y="1108"/>
                  </a:lnTo>
                  <a:lnTo>
                    <a:pt x="545" y="868"/>
                  </a:lnTo>
                  <a:lnTo>
                    <a:pt x="450" y="728"/>
                  </a:lnTo>
                  <a:lnTo>
                    <a:pt x="368" y="671"/>
                  </a:lnTo>
                  <a:lnTo>
                    <a:pt x="312" y="652"/>
                  </a:lnTo>
                  <a:lnTo>
                    <a:pt x="344" y="562"/>
                  </a:lnTo>
                  <a:close/>
                </a:path>
              </a:pathLst>
            </a:custGeom>
            <a:solidFill>
              <a:srgbClr val="000000"/>
            </a:solidFill>
            <a:ln w="0">
              <a:solidFill>
                <a:srgbClr val="000000"/>
              </a:solidFill>
              <a:prstDash val="solid"/>
              <a:round/>
              <a:headEnd/>
              <a:tailEnd/>
            </a:ln>
          </p:spPr>
          <p:txBody>
            <a:bodyPr/>
            <a:lstStyle/>
            <a:p>
              <a:endParaRPr lang="en-US"/>
            </a:p>
          </p:txBody>
        </p:sp>
        <p:sp>
          <p:nvSpPr>
            <p:cNvPr id="305196" name="Freeform 44"/>
            <p:cNvSpPr>
              <a:spLocks/>
            </p:cNvSpPr>
            <p:nvPr/>
          </p:nvSpPr>
          <p:spPr bwMode="auto">
            <a:xfrm>
              <a:off x="2895" y="3017"/>
              <a:ext cx="135" cy="437"/>
            </a:xfrm>
            <a:custGeom>
              <a:avLst/>
              <a:gdLst>
                <a:gd name="T0" fmla="*/ 565 w 811"/>
                <a:gd name="T1" fmla="*/ 0 h 2622"/>
                <a:gd name="T2" fmla="*/ 426 w 811"/>
                <a:gd name="T3" fmla="*/ 261 h 2622"/>
                <a:gd name="T4" fmla="*/ 248 w 811"/>
                <a:gd name="T5" fmla="*/ 691 h 2622"/>
                <a:gd name="T6" fmla="*/ 143 w 811"/>
                <a:gd name="T7" fmla="*/ 1055 h 2622"/>
                <a:gd name="T8" fmla="*/ 60 w 811"/>
                <a:gd name="T9" fmla="*/ 1478 h 2622"/>
                <a:gd name="T10" fmla="*/ 0 w 811"/>
                <a:gd name="T11" fmla="*/ 1817 h 2622"/>
                <a:gd name="T12" fmla="*/ 530 w 811"/>
                <a:gd name="T13" fmla="*/ 2622 h 2622"/>
                <a:gd name="T14" fmla="*/ 811 w 811"/>
                <a:gd name="T15" fmla="*/ 1924 h 2622"/>
                <a:gd name="T16" fmla="*/ 716 w 811"/>
                <a:gd name="T17" fmla="*/ 1541 h 2622"/>
                <a:gd name="T18" fmla="*/ 681 w 811"/>
                <a:gd name="T19" fmla="*/ 1205 h 2622"/>
                <a:gd name="T20" fmla="*/ 673 w 811"/>
                <a:gd name="T21" fmla="*/ 796 h 2622"/>
                <a:gd name="T22" fmla="*/ 692 w 811"/>
                <a:gd name="T23" fmla="*/ 431 h 2622"/>
                <a:gd name="T24" fmla="*/ 743 w 811"/>
                <a:gd name="T25" fmla="*/ 218 h 2622"/>
                <a:gd name="T26" fmla="*/ 779 w 811"/>
                <a:gd name="T27" fmla="*/ 20 h 2622"/>
                <a:gd name="T28" fmla="*/ 743 w 811"/>
                <a:gd name="T29" fmla="*/ 20 h 2622"/>
                <a:gd name="T30" fmla="*/ 648 w 811"/>
                <a:gd name="T31" fmla="*/ 368 h 2622"/>
                <a:gd name="T32" fmla="*/ 624 w 811"/>
                <a:gd name="T33" fmla="*/ 736 h 2622"/>
                <a:gd name="T34" fmla="*/ 624 w 811"/>
                <a:gd name="T35" fmla="*/ 1134 h 2622"/>
                <a:gd name="T36" fmla="*/ 661 w 811"/>
                <a:gd name="T37" fmla="*/ 1497 h 2622"/>
                <a:gd name="T38" fmla="*/ 743 w 811"/>
                <a:gd name="T39" fmla="*/ 1924 h 2622"/>
                <a:gd name="T40" fmla="*/ 518 w 811"/>
                <a:gd name="T41" fmla="*/ 2472 h 2622"/>
                <a:gd name="T42" fmla="*/ 80 w 811"/>
                <a:gd name="T43" fmla="*/ 1769 h 2622"/>
                <a:gd name="T44" fmla="*/ 202 w 811"/>
                <a:gd name="T45" fmla="*/ 1101 h 2622"/>
                <a:gd name="T46" fmla="*/ 296 w 811"/>
                <a:gd name="T47" fmla="*/ 721 h 2622"/>
                <a:gd name="T48" fmla="*/ 450 w 811"/>
                <a:gd name="T49" fmla="*/ 353 h 2622"/>
                <a:gd name="T50" fmla="*/ 602 w 811"/>
                <a:gd name="T51" fmla="*/ 20 h 2622"/>
                <a:gd name="T52" fmla="*/ 565 w 811"/>
                <a:gd name="T53" fmla="*/ 0 h 26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11" h="2622">
                  <a:moveTo>
                    <a:pt x="565" y="0"/>
                  </a:moveTo>
                  <a:lnTo>
                    <a:pt x="426" y="261"/>
                  </a:lnTo>
                  <a:lnTo>
                    <a:pt x="248" y="691"/>
                  </a:lnTo>
                  <a:lnTo>
                    <a:pt x="143" y="1055"/>
                  </a:lnTo>
                  <a:lnTo>
                    <a:pt x="60" y="1478"/>
                  </a:lnTo>
                  <a:lnTo>
                    <a:pt x="0" y="1817"/>
                  </a:lnTo>
                  <a:lnTo>
                    <a:pt x="530" y="2622"/>
                  </a:lnTo>
                  <a:lnTo>
                    <a:pt x="811" y="1924"/>
                  </a:lnTo>
                  <a:lnTo>
                    <a:pt x="716" y="1541"/>
                  </a:lnTo>
                  <a:lnTo>
                    <a:pt x="681" y="1205"/>
                  </a:lnTo>
                  <a:lnTo>
                    <a:pt x="673" y="796"/>
                  </a:lnTo>
                  <a:lnTo>
                    <a:pt x="692" y="431"/>
                  </a:lnTo>
                  <a:lnTo>
                    <a:pt x="743" y="218"/>
                  </a:lnTo>
                  <a:lnTo>
                    <a:pt x="779" y="20"/>
                  </a:lnTo>
                  <a:lnTo>
                    <a:pt x="743" y="20"/>
                  </a:lnTo>
                  <a:lnTo>
                    <a:pt x="648" y="368"/>
                  </a:lnTo>
                  <a:lnTo>
                    <a:pt x="624" y="736"/>
                  </a:lnTo>
                  <a:lnTo>
                    <a:pt x="624" y="1134"/>
                  </a:lnTo>
                  <a:lnTo>
                    <a:pt x="661" y="1497"/>
                  </a:lnTo>
                  <a:lnTo>
                    <a:pt x="743" y="1924"/>
                  </a:lnTo>
                  <a:lnTo>
                    <a:pt x="518" y="2472"/>
                  </a:lnTo>
                  <a:lnTo>
                    <a:pt x="80" y="1769"/>
                  </a:lnTo>
                  <a:lnTo>
                    <a:pt x="202" y="1101"/>
                  </a:lnTo>
                  <a:lnTo>
                    <a:pt x="296" y="721"/>
                  </a:lnTo>
                  <a:lnTo>
                    <a:pt x="450" y="353"/>
                  </a:lnTo>
                  <a:lnTo>
                    <a:pt x="602" y="20"/>
                  </a:lnTo>
                  <a:lnTo>
                    <a:pt x="565" y="0"/>
                  </a:lnTo>
                  <a:close/>
                </a:path>
              </a:pathLst>
            </a:custGeom>
            <a:solidFill>
              <a:srgbClr val="000000"/>
            </a:solidFill>
            <a:ln w="0">
              <a:solidFill>
                <a:srgbClr val="000000"/>
              </a:solidFill>
              <a:prstDash val="solid"/>
              <a:round/>
              <a:headEnd/>
              <a:tailEnd/>
            </a:ln>
          </p:spPr>
          <p:txBody>
            <a:bodyPr/>
            <a:lstStyle/>
            <a:p>
              <a:endParaRPr lang="en-US"/>
            </a:p>
          </p:txBody>
        </p:sp>
        <p:sp>
          <p:nvSpPr>
            <p:cNvPr id="305197" name="Freeform 45"/>
            <p:cNvSpPr>
              <a:spLocks/>
            </p:cNvSpPr>
            <p:nvPr/>
          </p:nvSpPr>
          <p:spPr bwMode="auto">
            <a:xfrm>
              <a:off x="3279" y="2880"/>
              <a:ext cx="290" cy="581"/>
            </a:xfrm>
            <a:custGeom>
              <a:avLst/>
              <a:gdLst>
                <a:gd name="T0" fmla="*/ 964 w 1740"/>
                <a:gd name="T1" fmla="*/ 3428 h 3487"/>
                <a:gd name="T2" fmla="*/ 755 w 1740"/>
                <a:gd name="T3" fmla="*/ 3094 h 3487"/>
                <a:gd name="T4" fmla="*/ 552 w 1740"/>
                <a:gd name="T5" fmla="*/ 2728 h 3487"/>
                <a:gd name="T6" fmla="*/ 364 w 1740"/>
                <a:gd name="T7" fmla="*/ 2331 h 3487"/>
                <a:gd name="T8" fmla="*/ 284 w 1740"/>
                <a:gd name="T9" fmla="*/ 2070 h 3487"/>
                <a:gd name="T10" fmla="*/ 268 w 1740"/>
                <a:gd name="T11" fmla="*/ 1828 h 3487"/>
                <a:gd name="T12" fmla="*/ 308 w 1740"/>
                <a:gd name="T13" fmla="*/ 1080 h 3487"/>
                <a:gd name="T14" fmla="*/ 544 w 1740"/>
                <a:gd name="T15" fmla="*/ 1037 h 3487"/>
                <a:gd name="T16" fmla="*/ 800 w 1740"/>
                <a:gd name="T17" fmla="*/ 912 h 3487"/>
                <a:gd name="T18" fmla="*/ 1403 w 1740"/>
                <a:gd name="T19" fmla="*/ 594 h 3487"/>
                <a:gd name="T20" fmla="*/ 1652 w 1740"/>
                <a:gd name="T21" fmla="*/ 442 h 3487"/>
                <a:gd name="T22" fmla="*/ 1611 w 1740"/>
                <a:gd name="T23" fmla="*/ 378 h 3487"/>
                <a:gd name="T24" fmla="*/ 1740 w 1740"/>
                <a:gd name="T25" fmla="*/ 241 h 3487"/>
                <a:gd name="T26" fmla="*/ 1720 w 1740"/>
                <a:gd name="T27" fmla="*/ 213 h 3487"/>
                <a:gd name="T28" fmla="*/ 1578 w 1740"/>
                <a:gd name="T29" fmla="*/ 320 h 3487"/>
                <a:gd name="T30" fmla="*/ 1460 w 1740"/>
                <a:gd name="T31" fmla="*/ 106 h 3487"/>
                <a:gd name="T32" fmla="*/ 858 w 1740"/>
                <a:gd name="T33" fmla="*/ 427 h 3487"/>
                <a:gd name="T34" fmla="*/ 552 w 1740"/>
                <a:gd name="T35" fmla="*/ 531 h 3487"/>
                <a:gd name="T36" fmla="*/ 552 w 1740"/>
                <a:gd name="T37" fmla="*/ 261 h 3487"/>
                <a:gd name="T38" fmla="*/ 636 w 1740"/>
                <a:gd name="T39" fmla="*/ 0 h 3487"/>
                <a:gd name="T40" fmla="*/ 568 w 1740"/>
                <a:gd name="T41" fmla="*/ 0 h 3487"/>
                <a:gd name="T42" fmla="*/ 473 w 1740"/>
                <a:gd name="T43" fmla="*/ 122 h 3487"/>
                <a:gd name="T44" fmla="*/ 364 w 1740"/>
                <a:gd name="T45" fmla="*/ 167 h 3487"/>
                <a:gd name="T46" fmla="*/ 308 w 1740"/>
                <a:gd name="T47" fmla="*/ 167 h 3487"/>
                <a:gd name="T48" fmla="*/ 235 w 1740"/>
                <a:gd name="T49" fmla="*/ 135 h 3487"/>
                <a:gd name="T50" fmla="*/ 200 w 1740"/>
                <a:gd name="T51" fmla="*/ 196 h 3487"/>
                <a:gd name="T52" fmla="*/ 295 w 1740"/>
                <a:gd name="T53" fmla="*/ 241 h 3487"/>
                <a:gd name="T54" fmla="*/ 400 w 1740"/>
                <a:gd name="T55" fmla="*/ 261 h 3487"/>
                <a:gd name="T56" fmla="*/ 490 w 1740"/>
                <a:gd name="T57" fmla="*/ 261 h 3487"/>
                <a:gd name="T58" fmla="*/ 490 w 1740"/>
                <a:gd name="T59" fmla="*/ 684 h 3487"/>
                <a:gd name="T60" fmla="*/ 544 w 1740"/>
                <a:gd name="T61" fmla="*/ 930 h 3487"/>
                <a:gd name="T62" fmla="*/ 422 w 1740"/>
                <a:gd name="T63" fmla="*/ 977 h 3487"/>
                <a:gd name="T64" fmla="*/ 376 w 1740"/>
                <a:gd name="T65" fmla="*/ 806 h 3487"/>
                <a:gd name="T66" fmla="*/ 70 w 1740"/>
                <a:gd name="T67" fmla="*/ 610 h 3487"/>
                <a:gd name="T68" fmla="*/ 34 w 1740"/>
                <a:gd name="T69" fmla="*/ 547 h 3487"/>
                <a:gd name="T70" fmla="*/ 0 w 1740"/>
                <a:gd name="T71" fmla="*/ 1022 h 3487"/>
                <a:gd name="T72" fmla="*/ 34 w 1740"/>
                <a:gd name="T73" fmla="*/ 1187 h 3487"/>
                <a:gd name="T74" fmla="*/ 200 w 1740"/>
                <a:gd name="T75" fmla="*/ 1385 h 3487"/>
                <a:gd name="T76" fmla="*/ 210 w 1740"/>
                <a:gd name="T77" fmla="*/ 1953 h 3487"/>
                <a:gd name="T78" fmla="*/ 259 w 1740"/>
                <a:gd name="T79" fmla="*/ 2180 h 3487"/>
                <a:gd name="T80" fmla="*/ 352 w 1740"/>
                <a:gd name="T81" fmla="*/ 2453 h 3487"/>
                <a:gd name="T82" fmla="*/ 507 w 1740"/>
                <a:gd name="T83" fmla="*/ 2771 h 3487"/>
                <a:gd name="T84" fmla="*/ 708 w 1740"/>
                <a:gd name="T85" fmla="*/ 3152 h 3487"/>
                <a:gd name="T86" fmla="*/ 929 w 1740"/>
                <a:gd name="T87" fmla="*/ 3487 h 3487"/>
                <a:gd name="T88" fmla="*/ 964 w 1740"/>
                <a:gd name="T89" fmla="*/ 3428 h 34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740" h="3487">
                  <a:moveTo>
                    <a:pt x="964" y="3428"/>
                  </a:moveTo>
                  <a:lnTo>
                    <a:pt x="755" y="3094"/>
                  </a:lnTo>
                  <a:lnTo>
                    <a:pt x="552" y="2728"/>
                  </a:lnTo>
                  <a:lnTo>
                    <a:pt x="364" y="2331"/>
                  </a:lnTo>
                  <a:lnTo>
                    <a:pt x="284" y="2070"/>
                  </a:lnTo>
                  <a:lnTo>
                    <a:pt x="268" y="1828"/>
                  </a:lnTo>
                  <a:lnTo>
                    <a:pt x="308" y="1080"/>
                  </a:lnTo>
                  <a:lnTo>
                    <a:pt x="544" y="1037"/>
                  </a:lnTo>
                  <a:lnTo>
                    <a:pt x="800" y="912"/>
                  </a:lnTo>
                  <a:lnTo>
                    <a:pt x="1403" y="594"/>
                  </a:lnTo>
                  <a:lnTo>
                    <a:pt x="1652" y="442"/>
                  </a:lnTo>
                  <a:lnTo>
                    <a:pt x="1611" y="378"/>
                  </a:lnTo>
                  <a:lnTo>
                    <a:pt x="1740" y="241"/>
                  </a:lnTo>
                  <a:lnTo>
                    <a:pt x="1720" y="213"/>
                  </a:lnTo>
                  <a:lnTo>
                    <a:pt x="1578" y="320"/>
                  </a:lnTo>
                  <a:lnTo>
                    <a:pt x="1460" y="106"/>
                  </a:lnTo>
                  <a:lnTo>
                    <a:pt x="858" y="427"/>
                  </a:lnTo>
                  <a:lnTo>
                    <a:pt x="552" y="531"/>
                  </a:lnTo>
                  <a:lnTo>
                    <a:pt x="552" y="261"/>
                  </a:lnTo>
                  <a:lnTo>
                    <a:pt x="636" y="0"/>
                  </a:lnTo>
                  <a:lnTo>
                    <a:pt x="568" y="0"/>
                  </a:lnTo>
                  <a:lnTo>
                    <a:pt x="473" y="122"/>
                  </a:lnTo>
                  <a:lnTo>
                    <a:pt x="364" y="167"/>
                  </a:lnTo>
                  <a:lnTo>
                    <a:pt x="308" y="167"/>
                  </a:lnTo>
                  <a:lnTo>
                    <a:pt x="235" y="135"/>
                  </a:lnTo>
                  <a:lnTo>
                    <a:pt x="200" y="196"/>
                  </a:lnTo>
                  <a:lnTo>
                    <a:pt x="295" y="241"/>
                  </a:lnTo>
                  <a:lnTo>
                    <a:pt x="400" y="261"/>
                  </a:lnTo>
                  <a:lnTo>
                    <a:pt x="490" y="261"/>
                  </a:lnTo>
                  <a:lnTo>
                    <a:pt x="490" y="684"/>
                  </a:lnTo>
                  <a:lnTo>
                    <a:pt x="544" y="930"/>
                  </a:lnTo>
                  <a:lnTo>
                    <a:pt x="422" y="977"/>
                  </a:lnTo>
                  <a:lnTo>
                    <a:pt x="376" y="806"/>
                  </a:lnTo>
                  <a:lnTo>
                    <a:pt x="70" y="610"/>
                  </a:lnTo>
                  <a:lnTo>
                    <a:pt x="34" y="547"/>
                  </a:lnTo>
                  <a:lnTo>
                    <a:pt x="0" y="1022"/>
                  </a:lnTo>
                  <a:lnTo>
                    <a:pt x="34" y="1187"/>
                  </a:lnTo>
                  <a:lnTo>
                    <a:pt x="200" y="1385"/>
                  </a:lnTo>
                  <a:lnTo>
                    <a:pt x="210" y="1953"/>
                  </a:lnTo>
                  <a:lnTo>
                    <a:pt x="259" y="2180"/>
                  </a:lnTo>
                  <a:lnTo>
                    <a:pt x="352" y="2453"/>
                  </a:lnTo>
                  <a:lnTo>
                    <a:pt x="507" y="2771"/>
                  </a:lnTo>
                  <a:lnTo>
                    <a:pt x="708" y="3152"/>
                  </a:lnTo>
                  <a:lnTo>
                    <a:pt x="929" y="3487"/>
                  </a:lnTo>
                  <a:lnTo>
                    <a:pt x="964" y="3428"/>
                  </a:lnTo>
                  <a:close/>
                </a:path>
              </a:pathLst>
            </a:custGeom>
            <a:solidFill>
              <a:srgbClr val="000000"/>
            </a:solidFill>
            <a:ln w="0">
              <a:solidFill>
                <a:srgbClr val="000000"/>
              </a:solidFill>
              <a:prstDash val="solid"/>
              <a:round/>
              <a:headEnd/>
              <a:tailEnd/>
            </a:ln>
          </p:spPr>
          <p:txBody>
            <a:bodyPr/>
            <a:lstStyle/>
            <a:p>
              <a:endParaRPr lang="en-US"/>
            </a:p>
          </p:txBody>
        </p:sp>
        <p:sp>
          <p:nvSpPr>
            <p:cNvPr id="305198" name="Freeform 46"/>
            <p:cNvSpPr>
              <a:spLocks/>
            </p:cNvSpPr>
            <p:nvPr/>
          </p:nvSpPr>
          <p:spPr bwMode="auto">
            <a:xfrm>
              <a:off x="3189" y="2855"/>
              <a:ext cx="147" cy="193"/>
            </a:xfrm>
            <a:custGeom>
              <a:avLst/>
              <a:gdLst>
                <a:gd name="T0" fmla="*/ 69 w 880"/>
                <a:gd name="T1" fmla="*/ 135 h 1157"/>
                <a:gd name="T2" fmla="*/ 150 w 880"/>
                <a:gd name="T3" fmla="*/ 135 h 1157"/>
                <a:gd name="T4" fmla="*/ 290 w 880"/>
                <a:gd name="T5" fmla="*/ 103 h 1157"/>
                <a:gd name="T6" fmla="*/ 552 w 880"/>
                <a:gd name="T7" fmla="*/ 0 h 1157"/>
                <a:gd name="T8" fmla="*/ 634 w 880"/>
                <a:gd name="T9" fmla="*/ 0 h 1157"/>
                <a:gd name="T10" fmla="*/ 880 w 880"/>
                <a:gd name="T11" fmla="*/ 382 h 1157"/>
                <a:gd name="T12" fmla="*/ 750 w 880"/>
                <a:gd name="T13" fmla="*/ 412 h 1157"/>
                <a:gd name="T14" fmla="*/ 634 w 880"/>
                <a:gd name="T15" fmla="*/ 607 h 1157"/>
                <a:gd name="T16" fmla="*/ 574 w 880"/>
                <a:gd name="T17" fmla="*/ 790 h 1157"/>
                <a:gd name="T18" fmla="*/ 540 w 880"/>
                <a:gd name="T19" fmla="*/ 1157 h 1157"/>
                <a:gd name="T20" fmla="*/ 412 w 880"/>
                <a:gd name="T21" fmla="*/ 1051 h 1157"/>
                <a:gd name="T22" fmla="*/ 350 w 880"/>
                <a:gd name="T23" fmla="*/ 911 h 1157"/>
                <a:gd name="T24" fmla="*/ 341 w 880"/>
                <a:gd name="T25" fmla="*/ 729 h 1157"/>
                <a:gd name="T26" fmla="*/ 385 w 880"/>
                <a:gd name="T27" fmla="*/ 500 h 1157"/>
                <a:gd name="T28" fmla="*/ 552 w 880"/>
                <a:gd name="T29" fmla="*/ 103 h 1157"/>
                <a:gd name="T30" fmla="*/ 290 w 880"/>
                <a:gd name="T31" fmla="*/ 194 h 1157"/>
                <a:gd name="T32" fmla="*/ 174 w 880"/>
                <a:gd name="T33" fmla="*/ 227 h 1157"/>
                <a:gd name="T34" fmla="*/ 69 w 880"/>
                <a:gd name="T35" fmla="*/ 227 h 1157"/>
                <a:gd name="T36" fmla="*/ 0 w 880"/>
                <a:gd name="T37" fmla="*/ 212 h 1157"/>
                <a:gd name="T38" fmla="*/ 69 w 880"/>
                <a:gd name="T39" fmla="*/ 135 h 1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80" h="1157">
                  <a:moveTo>
                    <a:pt x="69" y="135"/>
                  </a:moveTo>
                  <a:lnTo>
                    <a:pt x="150" y="135"/>
                  </a:lnTo>
                  <a:lnTo>
                    <a:pt x="290" y="103"/>
                  </a:lnTo>
                  <a:lnTo>
                    <a:pt x="552" y="0"/>
                  </a:lnTo>
                  <a:lnTo>
                    <a:pt x="634" y="0"/>
                  </a:lnTo>
                  <a:lnTo>
                    <a:pt x="880" y="382"/>
                  </a:lnTo>
                  <a:lnTo>
                    <a:pt x="750" y="412"/>
                  </a:lnTo>
                  <a:lnTo>
                    <a:pt x="634" y="607"/>
                  </a:lnTo>
                  <a:lnTo>
                    <a:pt x="574" y="790"/>
                  </a:lnTo>
                  <a:lnTo>
                    <a:pt x="540" y="1157"/>
                  </a:lnTo>
                  <a:lnTo>
                    <a:pt x="412" y="1051"/>
                  </a:lnTo>
                  <a:lnTo>
                    <a:pt x="350" y="911"/>
                  </a:lnTo>
                  <a:lnTo>
                    <a:pt x="341" y="729"/>
                  </a:lnTo>
                  <a:lnTo>
                    <a:pt x="385" y="500"/>
                  </a:lnTo>
                  <a:lnTo>
                    <a:pt x="552" y="103"/>
                  </a:lnTo>
                  <a:lnTo>
                    <a:pt x="290" y="194"/>
                  </a:lnTo>
                  <a:lnTo>
                    <a:pt x="174" y="227"/>
                  </a:lnTo>
                  <a:lnTo>
                    <a:pt x="69" y="227"/>
                  </a:lnTo>
                  <a:lnTo>
                    <a:pt x="0" y="212"/>
                  </a:lnTo>
                  <a:lnTo>
                    <a:pt x="69" y="135"/>
                  </a:lnTo>
                  <a:close/>
                </a:path>
              </a:pathLst>
            </a:custGeom>
            <a:solidFill>
              <a:srgbClr val="000000"/>
            </a:solidFill>
            <a:ln w="0">
              <a:solidFill>
                <a:srgbClr val="000000"/>
              </a:solidFill>
              <a:prstDash val="solid"/>
              <a:round/>
              <a:headEnd/>
              <a:tailEnd/>
            </a:ln>
          </p:spPr>
          <p:txBody>
            <a:bodyPr/>
            <a:lstStyle/>
            <a:p>
              <a:endParaRPr lang="en-US"/>
            </a:p>
          </p:txBody>
        </p:sp>
        <p:sp>
          <p:nvSpPr>
            <p:cNvPr id="305199" name="Freeform 47"/>
            <p:cNvSpPr>
              <a:spLocks/>
            </p:cNvSpPr>
            <p:nvPr/>
          </p:nvSpPr>
          <p:spPr bwMode="auto">
            <a:xfrm>
              <a:off x="3332" y="2919"/>
              <a:ext cx="14" cy="108"/>
            </a:xfrm>
            <a:custGeom>
              <a:avLst/>
              <a:gdLst>
                <a:gd name="T0" fmla="*/ 71 w 84"/>
                <a:gd name="T1" fmla="*/ 588 h 649"/>
                <a:gd name="T2" fmla="*/ 60 w 84"/>
                <a:gd name="T3" fmla="*/ 453 h 649"/>
                <a:gd name="T4" fmla="*/ 60 w 84"/>
                <a:gd name="T5" fmla="*/ 241 h 649"/>
                <a:gd name="T6" fmla="*/ 84 w 84"/>
                <a:gd name="T7" fmla="*/ 0 h 649"/>
                <a:gd name="T8" fmla="*/ 48 w 84"/>
                <a:gd name="T9" fmla="*/ 0 h 649"/>
                <a:gd name="T10" fmla="*/ 12 w 84"/>
                <a:gd name="T11" fmla="*/ 118 h 649"/>
                <a:gd name="T12" fmla="*/ 0 w 84"/>
                <a:gd name="T13" fmla="*/ 300 h 649"/>
                <a:gd name="T14" fmla="*/ 0 w 84"/>
                <a:gd name="T15" fmla="*/ 472 h 649"/>
                <a:gd name="T16" fmla="*/ 12 w 84"/>
                <a:gd name="T17" fmla="*/ 649 h 649"/>
                <a:gd name="T18" fmla="*/ 71 w 84"/>
                <a:gd name="T19" fmla="*/ 588 h 6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 h="649">
                  <a:moveTo>
                    <a:pt x="71" y="588"/>
                  </a:moveTo>
                  <a:lnTo>
                    <a:pt x="60" y="453"/>
                  </a:lnTo>
                  <a:lnTo>
                    <a:pt x="60" y="241"/>
                  </a:lnTo>
                  <a:lnTo>
                    <a:pt x="84" y="0"/>
                  </a:lnTo>
                  <a:lnTo>
                    <a:pt x="48" y="0"/>
                  </a:lnTo>
                  <a:lnTo>
                    <a:pt x="12" y="118"/>
                  </a:lnTo>
                  <a:lnTo>
                    <a:pt x="0" y="300"/>
                  </a:lnTo>
                  <a:lnTo>
                    <a:pt x="0" y="472"/>
                  </a:lnTo>
                  <a:lnTo>
                    <a:pt x="12" y="649"/>
                  </a:lnTo>
                  <a:lnTo>
                    <a:pt x="71" y="588"/>
                  </a:lnTo>
                  <a:close/>
                </a:path>
              </a:pathLst>
            </a:custGeom>
            <a:solidFill>
              <a:srgbClr val="000000"/>
            </a:solidFill>
            <a:ln w="0">
              <a:solidFill>
                <a:srgbClr val="000000"/>
              </a:solidFill>
              <a:prstDash val="solid"/>
              <a:round/>
              <a:headEnd/>
              <a:tailEnd/>
            </a:ln>
          </p:spPr>
          <p:txBody>
            <a:bodyPr/>
            <a:lstStyle/>
            <a:p>
              <a:endParaRPr lang="en-US"/>
            </a:p>
          </p:txBody>
        </p:sp>
        <p:sp>
          <p:nvSpPr>
            <p:cNvPr id="305200" name="Freeform 48"/>
            <p:cNvSpPr>
              <a:spLocks/>
            </p:cNvSpPr>
            <p:nvPr/>
          </p:nvSpPr>
          <p:spPr bwMode="auto">
            <a:xfrm>
              <a:off x="3379" y="2632"/>
              <a:ext cx="239" cy="283"/>
            </a:xfrm>
            <a:custGeom>
              <a:avLst/>
              <a:gdLst>
                <a:gd name="T0" fmla="*/ 0 w 1431"/>
                <a:gd name="T1" fmla="*/ 1550 h 1698"/>
                <a:gd name="T2" fmla="*/ 98 w 1431"/>
                <a:gd name="T3" fmla="*/ 1624 h 1698"/>
                <a:gd name="T4" fmla="*/ 609 w 1431"/>
                <a:gd name="T5" fmla="*/ 1204 h 1698"/>
                <a:gd name="T6" fmla="*/ 791 w 1431"/>
                <a:gd name="T7" fmla="*/ 1653 h 1698"/>
                <a:gd name="T8" fmla="*/ 883 w 1431"/>
                <a:gd name="T9" fmla="*/ 1653 h 1698"/>
                <a:gd name="T10" fmla="*/ 712 w 1431"/>
                <a:gd name="T11" fmla="*/ 1187 h 1698"/>
                <a:gd name="T12" fmla="*/ 724 w 1431"/>
                <a:gd name="T13" fmla="*/ 1070 h 1698"/>
                <a:gd name="T14" fmla="*/ 815 w 1431"/>
                <a:gd name="T15" fmla="*/ 1023 h 1698"/>
                <a:gd name="T16" fmla="*/ 1058 w 1431"/>
                <a:gd name="T17" fmla="*/ 1565 h 1698"/>
                <a:gd name="T18" fmla="*/ 1178 w 1431"/>
                <a:gd name="T19" fmla="*/ 1698 h 1698"/>
                <a:gd name="T20" fmla="*/ 1215 w 1431"/>
                <a:gd name="T21" fmla="*/ 1668 h 1698"/>
                <a:gd name="T22" fmla="*/ 1163 w 1431"/>
                <a:gd name="T23" fmla="*/ 1595 h 1698"/>
                <a:gd name="T24" fmla="*/ 1325 w 1431"/>
                <a:gd name="T25" fmla="*/ 1565 h 1698"/>
                <a:gd name="T26" fmla="*/ 1431 w 1431"/>
                <a:gd name="T27" fmla="*/ 1521 h 1698"/>
                <a:gd name="T28" fmla="*/ 1401 w 1431"/>
                <a:gd name="T29" fmla="*/ 1459 h 1698"/>
                <a:gd name="T30" fmla="*/ 1304 w 1431"/>
                <a:gd name="T31" fmla="*/ 1521 h 1698"/>
                <a:gd name="T32" fmla="*/ 1222 w 1431"/>
                <a:gd name="T33" fmla="*/ 1521 h 1698"/>
                <a:gd name="T34" fmla="*/ 1095 w 1431"/>
                <a:gd name="T35" fmla="*/ 1502 h 1698"/>
                <a:gd name="T36" fmla="*/ 978 w 1431"/>
                <a:gd name="T37" fmla="*/ 1264 h 1698"/>
                <a:gd name="T38" fmla="*/ 850 w 1431"/>
                <a:gd name="T39" fmla="*/ 917 h 1698"/>
                <a:gd name="T40" fmla="*/ 815 w 1431"/>
                <a:gd name="T41" fmla="*/ 814 h 1698"/>
                <a:gd name="T42" fmla="*/ 791 w 1431"/>
                <a:gd name="T43" fmla="*/ 571 h 1698"/>
                <a:gd name="T44" fmla="*/ 883 w 1431"/>
                <a:gd name="T45" fmla="*/ 408 h 1698"/>
                <a:gd name="T46" fmla="*/ 978 w 1431"/>
                <a:gd name="T47" fmla="*/ 14 h 1698"/>
                <a:gd name="T48" fmla="*/ 931 w 1431"/>
                <a:gd name="T49" fmla="*/ 0 h 1698"/>
                <a:gd name="T50" fmla="*/ 791 w 1431"/>
                <a:gd name="T51" fmla="*/ 389 h 1698"/>
                <a:gd name="T52" fmla="*/ 736 w 1431"/>
                <a:gd name="T53" fmla="*/ 512 h 1698"/>
                <a:gd name="T54" fmla="*/ 736 w 1431"/>
                <a:gd name="T55" fmla="*/ 661 h 1698"/>
                <a:gd name="T56" fmla="*/ 791 w 1431"/>
                <a:gd name="T57" fmla="*/ 975 h 1698"/>
                <a:gd name="T58" fmla="*/ 688 w 1431"/>
                <a:gd name="T59" fmla="*/ 1023 h 1698"/>
                <a:gd name="T60" fmla="*/ 664 w 1431"/>
                <a:gd name="T61" fmla="*/ 1158 h 1698"/>
                <a:gd name="T62" fmla="*/ 585 w 1431"/>
                <a:gd name="T63" fmla="*/ 1053 h 1698"/>
                <a:gd name="T64" fmla="*/ 86 w 1431"/>
                <a:gd name="T65" fmla="*/ 1473 h 1698"/>
                <a:gd name="T66" fmla="*/ 14 w 1431"/>
                <a:gd name="T67" fmla="*/ 1489 h 1698"/>
                <a:gd name="T68" fmla="*/ 0 w 1431"/>
                <a:gd name="T69" fmla="*/ 1550 h 16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31" h="1698">
                  <a:moveTo>
                    <a:pt x="0" y="1550"/>
                  </a:moveTo>
                  <a:lnTo>
                    <a:pt x="98" y="1624"/>
                  </a:lnTo>
                  <a:lnTo>
                    <a:pt x="609" y="1204"/>
                  </a:lnTo>
                  <a:lnTo>
                    <a:pt x="791" y="1653"/>
                  </a:lnTo>
                  <a:lnTo>
                    <a:pt x="883" y="1653"/>
                  </a:lnTo>
                  <a:lnTo>
                    <a:pt x="712" y="1187"/>
                  </a:lnTo>
                  <a:lnTo>
                    <a:pt x="724" y="1070"/>
                  </a:lnTo>
                  <a:lnTo>
                    <a:pt x="815" y="1023"/>
                  </a:lnTo>
                  <a:lnTo>
                    <a:pt x="1058" y="1565"/>
                  </a:lnTo>
                  <a:lnTo>
                    <a:pt x="1178" y="1698"/>
                  </a:lnTo>
                  <a:lnTo>
                    <a:pt x="1215" y="1668"/>
                  </a:lnTo>
                  <a:lnTo>
                    <a:pt x="1163" y="1595"/>
                  </a:lnTo>
                  <a:lnTo>
                    <a:pt x="1325" y="1565"/>
                  </a:lnTo>
                  <a:lnTo>
                    <a:pt x="1431" y="1521"/>
                  </a:lnTo>
                  <a:lnTo>
                    <a:pt x="1401" y="1459"/>
                  </a:lnTo>
                  <a:lnTo>
                    <a:pt x="1304" y="1521"/>
                  </a:lnTo>
                  <a:lnTo>
                    <a:pt x="1222" y="1521"/>
                  </a:lnTo>
                  <a:lnTo>
                    <a:pt x="1095" y="1502"/>
                  </a:lnTo>
                  <a:lnTo>
                    <a:pt x="978" y="1264"/>
                  </a:lnTo>
                  <a:lnTo>
                    <a:pt x="850" y="917"/>
                  </a:lnTo>
                  <a:lnTo>
                    <a:pt x="815" y="814"/>
                  </a:lnTo>
                  <a:lnTo>
                    <a:pt x="791" y="571"/>
                  </a:lnTo>
                  <a:lnTo>
                    <a:pt x="883" y="408"/>
                  </a:lnTo>
                  <a:lnTo>
                    <a:pt x="978" y="14"/>
                  </a:lnTo>
                  <a:lnTo>
                    <a:pt x="931" y="0"/>
                  </a:lnTo>
                  <a:lnTo>
                    <a:pt x="791" y="389"/>
                  </a:lnTo>
                  <a:lnTo>
                    <a:pt x="736" y="512"/>
                  </a:lnTo>
                  <a:lnTo>
                    <a:pt x="736" y="661"/>
                  </a:lnTo>
                  <a:lnTo>
                    <a:pt x="791" y="975"/>
                  </a:lnTo>
                  <a:lnTo>
                    <a:pt x="688" y="1023"/>
                  </a:lnTo>
                  <a:lnTo>
                    <a:pt x="664" y="1158"/>
                  </a:lnTo>
                  <a:lnTo>
                    <a:pt x="585" y="1053"/>
                  </a:lnTo>
                  <a:lnTo>
                    <a:pt x="86" y="1473"/>
                  </a:lnTo>
                  <a:lnTo>
                    <a:pt x="14" y="1489"/>
                  </a:lnTo>
                  <a:lnTo>
                    <a:pt x="0" y="1550"/>
                  </a:lnTo>
                  <a:close/>
                </a:path>
              </a:pathLst>
            </a:custGeom>
            <a:solidFill>
              <a:srgbClr val="000000"/>
            </a:solidFill>
            <a:ln w="0">
              <a:solidFill>
                <a:srgbClr val="000000"/>
              </a:solidFill>
              <a:prstDash val="solid"/>
              <a:round/>
              <a:headEnd/>
              <a:tailEnd/>
            </a:ln>
          </p:spPr>
          <p:txBody>
            <a:bodyPr/>
            <a:lstStyle/>
            <a:p>
              <a:endParaRPr lang="en-US"/>
            </a:p>
          </p:txBody>
        </p:sp>
        <p:sp>
          <p:nvSpPr>
            <p:cNvPr id="305201" name="Freeform 49"/>
            <p:cNvSpPr>
              <a:spLocks/>
            </p:cNvSpPr>
            <p:nvPr/>
          </p:nvSpPr>
          <p:spPr bwMode="auto">
            <a:xfrm>
              <a:off x="3441" y="2283"/>
              <a:ext cx="608" cy="758"/>
            </a:xfrm>
            <a:custGeom>
              <a:avLst/>
              <a:gdLst>
                <a:gd name="T0" fmla="*/ 572 w 3647"/>
                <a:gd name="T1" fmla="*/ 2092 h 4544"/>
                <a:gd name="T2" fmla="*/ 641 w 3647"/>
                <a:gd name="T3" fmla="*/ 2106 h 4544"/>
                <a:gd name="T4" fmla="*/ 734 w 3647"/>
                <a:gd name="T5" fmla="*/ 2228 h 4544"/>
                <a:gd name="T6" fmla="*/ 758 w 3647"/>
                <a:gd name="T7" fmla="*/ 2500 h 4544"/>
                <a:gd name="T8" fmla="*/ 724 w 3647"/>
                <a:gd name="T9" fmla="*/ 2680 h 4544"/>
                <a:gd name="T10" fmla="*/ 665 w 3647"/>
                <a:gd name="T11" fmla="*/ 2845 h 4544"/>
                <a:gd name="T12" fmla="*/ 687 w 3647"/>
                <a:gd name="T13" fmla="*/ 2936 h 4544"/>
                <a:gd name="T14" fmla="*/ 954 w 3647"/>
                <a:gd name="T15" fmla="*/ 3265 h 4544"/>
                <a:gd name="T16" fmla="*/ 1118 w 3647"/>
                <a:gd name="T17" fmla="*/ 3535 h 4544"/>
                <a:gd name="T18" fmla="*/ 1245 w 3647"/>
                <a:gd name="T19" fmla="*/ 3848 h 4544"/>
                <a:gd name="T20" fmla="*/ 1327 w 3647"/>
                <a:gd name="T21" fmla="*/ 4153 h 4544"/>
                <a:gd name="T22" fmla="*/ 1383 w 3647"/>
                <a:gd name="T23" fmla="*/ 4440 h 4544"/>
                <a:gd name="T24" fmla="*/ 2755 w 3647"/>
                <a:gd name="T25" fmla="*/ 2620 h 4544"/>
                <a:gd name="T26" fmla="*/ 1084 w 3647"/>
                <a:gd name="T27" fmla="*/ 151 h 4544"/>
                <a:gd name="T28" fmla="*/ 101 w 3647"/>
                <a:gd name="T29" fmla="*/ 2335 h 4544"/>
                <a:gd name="T30" fmla="*/ 385 w 3647"/>
                <a:gd name="T31" fmla="*/ 2591 h 4544"/>
                <a:gd name="T32" fmla="*/ 385 w 3647"/>
                <a:gd name="T33" fmla="*/ 2680 h 4544"/>
                <a:gd name="T34" fmla="*/ 238 w 3647"/>
                <a:gd name="T35" fmla="*/ 2529 h 4544"/>
                <a:gd name="T36" fmla="*/ 0 w 3647"/>
                <a:gd name="T37" fmla="*/ 2347 h 4544"/>
                <a:gd name="T38" fmla="*/ 1073 w 3647"/>
                <a:gd name="T39" fmla="*/ 0 h 4544"/>
                <a:gd name="T40" fmla="*/ 2823 w 3647"/>
                <a:gd name="T41" fmla="*/ 2620 h 4544"/>
                <a:gd name="T42" fmla="*/ 1430 w 3647"/>
                <a:gd name="T43" fmla="*/ 4467 h 4544"/>
                <a:gd name="T44" fmla="*/ 3013 w 3647"/>
                <a:gd name="T45" fmla="*/ 2633 h 4544"/>
                <a:gd name="T46" fmla="*/ 3044 w 3647"/>
                <a:gd name="T47" fmla="*/ 2663 h 4544"/>
                <a:gd name="T48" fmla="*/ 1515 w 3647"/>
                <a:gd name="T49" fmla="*/ 4467 h 4544"/>
                <a:gd name="T50" fmla="*/ 1583 w 3647"/>
                <a:gd name="T51" fmla="*/ 4467 h 4544"/>
                <a:gd name="T52" fmla="*/ 3302 w 3647"/>
                <a:gd name="T53" fmla="*/ 2964 h 4544"/>
                <a:gd name="T54" fmla="*/ 3337 w 3647"/>
                <a:gd name="T55" fmla="*/ 2992 h 4544"/>
                <a:gd name="T56" fmla="*/ 1679 w 3647"/>
                <a:gd name="T57" fmla="*/ 4467 h 4544"/>
                <a:gd name="T58" fmla="*/ 1769 w 3647"/>
                <a:gd name="T59" fmla="*/ 4467 h 4544"/>
                <a:gd name="T60" fmla="*/ 3626 w 3647"/>
                <a:gd name="T61" fmla="*/ 3171 h 4544"/>
                <a:gd name="T62" fmla="*/ 3647 w 3647"/>
                <a:gd name="T63" fmla="*/ 3206 h 4544"/>
                <a:gd name="T64" fmla="*/ 1769 w 3647"/>
                <a:gd name="T65" fmla="*/ 4528 h 4544"/>
                <a:gd name="T66" fmla="*/ 1642 w 3647"/>
                <a:gd name="T67" fmla="*/ 4515 h 4544"/>
                <a:gd name="T68" fmla="*/ 1374 w 3647"/>
                <a:gd name="T69" fmla="*/ 4544 h 4544"/>
                <a:gd name="T70" fmla="*/ 1314 w 3647"/>
                <a:gd name="T71" fmla="*/ 4496 h 4544"/>
                <a:gd name="T72" fmla="*/ 1245 w 3647"/>
                <a:gd name="T73" fmla="*/ 4167 h 4544"/>
                <a:gd name="T74" fmla="*/ 1118 w 3647"/>
                <a:gd name="T75" fmla="*/ 3819 h 4544"/>
                <a:gd name="T76" fmla="*/ 1002 w 3647"/>
                <a:gd name="T77" fmla="*/ 3581 h 4544"/>
                <a:gd name="T78" fmla="*/ 844 w 3647"/>
                <a:gd name="T79" fmla="*/ 3265 h 4544"/>
                <a:gd name="T80" fmla="*/ 687 w 3647"/>
                <a:gd name="T81" fmla="*/ 3039 h 4544"/>
                <a:gd name="T82" fmla="*/ 621 w 3647"/>
                <a:gd name="T83" fmla="*/ 2906 h 4544"/>
                <a:gd name="T84" fmla="*/ 621 w 3647"/>
                <a:gd name="T85" fmla="*/ 2829 h 4544"/>
                <a:gd name="T86" fmla="*/ 653 w 3647"/>
                <a:gd name="T87" fmla="*/ 2604 h 4544"/>
                <a:gd name="T88" fmla="*/ 653 w 3647"/>
                <a:gd name="T89" fmla="*/ 2469 h 4544"/>
                <a:gd name="T90" fmla="*/ 641 w 3647"/>
                <a:gd name="T91" fmla="*/ 2258 h 4544"/>
                <a:gd name="T92" fmla="*/ 586 w 3647"/>
                <a:gd name="T93" fmla="*/ 2140 h 4544"/>
                <a:gd name="T94" fmla="*/ 572 w 3647"/>
                <a:gd name="T95" fmla="*/ 2092 h 4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647" h="4544">
                  <a:moveTo>
                    <a:pt x="572" y="2092"/>
                  </a:moveTo>
                  <a:lnTo>
                    <a:pt x="641" y="2106"/>
                  </a:lnTo>
                  <a:lnTo>
                    <a:pt x="734" y="2228"/>
                  </a:lnTo>
                  <a:lnTo>
                    <a:pt x="758" y="2500"/>
                  </a:lnTo>
                  <a:lnTo>
                    <a:pt x="724" y="2680"/>
                  </a:lnTo>
                  <a:lnTo>
                    <a:pt x="665" y="2845"/>
                  </a:lnTo>
                  <a:lnTo>
                    <a:pt x="687" y="2936"/>
                  </a:lnTo>
                  <a:lnTo>
                    <a:pt x="954" y="3265"/>
                  </a:lnTo>
                  <a:lnTo>
                    <a:pt x="1118" y="3535"/>
                  </a:lnTo>
                  <a:lnTo>
                    <a:pt x="1245" y="3848"/>
                  </a:lnTo>
                  <a:lnTo>
                    <a:pt x="1327" y="4153"/>
                  </a:lnTo>
                  <a:lnTo>
                    <a:pt x="1383" y="4440"/>
                  </a:lnTo>
                  <a:lnTo>
                    <a:pt x="2755" y="2620"/>
                  </a:lnTo>
                  <a:lnTo>
                    <a:pt x="1084" y="151"/>
                  </a:lnTo>
                  <a:lnTo>
                    <a:pt x="101" y="2335"/>
                  </a:lnTo>
                  <a:lnTo>
                    <a:pt x="385" y="2591"/>
                  </a:lnTo>
                  <a:lnTo>
                    <a:pt x="385" y="2680"/>
                  </a:lnTo>
                  <a:lnTo>
                    <a:pt x="238" y="2529"/>
                  </a:lnTo>
                  <a:lnTo>
                    <a:pt x="0" y="2347"/>
                  </a:lnTo>
                  <a:lnTo>
                    <a:pt x="1073" y="0"/>
                  </a:lnTo>
                  <a:lnTo>
                    <a:pt x="2823" y="2620"/>
                  </a:lnTo>
                  <a:lnTo>
                    <a:pt x="1430" y="4467"/>
                  </a:lnTo>
                  <a:lnTo>
                    <a:pt x="3013" y="2633"/>
                  </a:lnTo>
                  <a:lnTo>
                    <a:pt x="3044" y="2663"/>
                  </a:lnTo>
                  <a:lnTo>
                    <a:pt x="1515" y="4467"/>
                  </a:lnTo>
                  <a:lnTo>
                    <a:pt x="1583" y="4467"/>
                  </a:lnTo>
                  <a:lnTo>
                    <a:pt x="3302" y="2964"/>
                  </a:lnTo>
                  <a:lnTo>
                    <a:pt x="3337" y="2992"/>
                  </a:lnTo>
                  <a:lnTo>
                    <a:pt x="1679" y="4467"/>
                  </a:lnTo>
                  <a:lnTo>
                    <a:pt x="1769" y="4467"/>
                  </a:lnTo>
                  <a:lnTo>
                    <a:pt x="3626" y="3171"/>
                  </a:lnTo>
                  <a:lnTo>
                    <a:pt x="3647" y="3206"/>
                  </a:lnTo>
                  <a:lnTo>
                    <a:pt x="1769" y="4528"/>
                  </a:lnTo>
                  <a:lnTo>
                    <a:pt x="1642" y="4515"/>
                  </a:lnTo>
                  <a:lnTo>
                    <a:pt x="1374" y="4544"/>
                  </a:lnTo>
                  <a:lnTo>
                    <a:pt x="1314" y="4496"/>
                  </a:lnTo>
                  <a:lnTo>
                    <a:pt x="1245" y="4167"/>
                  </a:lnTo>
                  <a:lnTo>
                    <a:pt x="1118" y="3819"/>
                  </a:lnTo>
                  <a:lnTo>
                    <a:pt x="1002" y="3581"/>
                  </a:lnTo>
                  <a:lnTo>
                    <a:pt x="844" y="3265"/>
                  </a:lnTo>
                  <a:lnTo>
                    <a:pt x="687" y="3039"/>
                  </a:lnTo>
                  <a:lnTo>
                    <a:pt x="621" y="2906"/>
                  </a:lnTo>
                  <a:lnTo>
                    <a:pt x="621" y="2829"/>
                  </a:lnTo>
                  <a:lnTo>
                    <a:pt x="653" y="2604"/>
                  </a:lnTo>
                  <a:lnTo>
                    <a:pt x="653" y="2469"/>
                  </a:lnTo>
                  <a:lnTo>
                    <a:pt x="641" y="2258"/>
                  </a:lnTo>
                  <a:lnTo>
                    <a:pt x="586" y="2140"/>
                  </a:lnTo>
                  <a:lnTo>
                    <a:pt x="572" y="2092"/>
                  </a:lnTo>
                  <a:close/>
                </a:path>
              </a:pathLst>
            </a:custGeom>
            <a:solidFill>
              <a:srgbClr val="000000"/>
            </a:solidFill>
            <a:ln w="0">
              <a:solidFill>
                <a:srgbClr val="000000"/>
              </a:solidFill>
              <a:prstDash val="solid"/>
              <a:round/>
              <a:headEnd/>
              <a:tailEnd/>
            </a:ln>
          </p:spPr>
          <p:txBody>
            <a:bodyPr/>
            <a:lstStyle/>
            <a:p>
              <a:endParaRPr lang="en-US"/>
            </a:p>
          </p:txBody>
        </p:sp>
        <p:sp>
          <p:nvSpPr>
            <p:cNvPr id="305202" name="Freeform 50"/>
            <p:cNvSpPr>
              <a:spLocks/>
            </p:cNvSpPr>
            <p:nvPr/>
          </p:nvSpPr>
          <p:spPr bwMode="auto">
            <a:xfrm>
              <a:off x="3662" y="2286"/>
              <a:ext cx="287" cy="444"/>
            </a:xfrm>
            <a:custGeom>
              <a:avLst/>
              <a:gdLst>
                <a:gd name="T0" fmla="*/ 0 w 1717"/>
                <a:gd name="T1" fmla="*/ 420 h 2662"/>
                <a:gd name="T2" fmla="*/ 171 w 1717"/>
                <a:gd name="T3" fmla="*/ 0 h 2662"/>
                <a:gd name="T4" fmla="*/ 1717 w 1717"/>
                <a:gd name="T5" fmla="*/ 2645 h 2662"/>
                <a:gd name="T6" fmla="*/ 1686 w 1717"/>
                <a:gd name="T7" fmla="*/ 2662 h 2662"/>
                <a:gd name="T8" fmla="*/ 188 w 1717"/>
                <a:gd name="T9" fmla="*/ 133 h 2662"/>
                <a:gd name="T10" fmla="*/ 36 w 1717"/>
                <a:gd name="T11" fmla="*/ 484 h 2662"/>
                <a:gd name="T12" fmla="*/ 0 w 1717"/>
                <a:gd name="T13" fmla="*/ 420 h 2662"/>
              </a:gdLst>
              <a:ahLst/>
              <a:cxnLst>
                <a:cxn ang="0">
                  <a:pos x="T0" y="T1"/>
                </a:cxn>
                <a:cxn ang="0">
                  <a:pos x="T2" y="T3"/>
                </a:cxn>
                <a:cxn ang="0">
                  <a:pos x="T4" y="T5"/>
                </a:cxn>
                <a:cxn ang="0">
                  <a:pos x="T6" y="T7"/>
                </a:cxn>
                <a:cxn ang="0">
                  <a:pos x="T8" y="T9"/>
                </a:cxn>
                <a:cxn ang="0">
                  <a:pos x="T10" y="T11"/>
                </a:cxn>
                <a:cxn ang="0">
                  <a:pos x="T12" y="T13"/>
                </a:cxn>
              </a:cxnLst>
              <a:rect l="0" t="0" r="r" b="b"/>
              <a:pathLst>
                <a:path w="1717" h="2662">
                  <a:moveTo>
                    <a:pt x="0" y="420"/>
                  </a:moveTo>
                  <a:lnTo>
                    <a:pt x="171" y="0"/>
                  </a:lnTo>
                  <a:lnTo>
                    <a:pt x="1717" y="2645"/>
                  </a:lnTo>
                  <a:lnTo>
                    <a:pt x="1686" y="2662"/>
                  </a:lnTo>
                  <a:lnTo>
                    <a:pt x="188" y="133"/>
                  </a:lnTo>
                  <a:lnTo>
                    <a:pt x="36" y="484"/>
                  </a:lnTo>
                  <a:lnTo>
                    <a:pt x="0" y="420"/>
                  </a:lnTo>
                  <a:close/>
                </a:path>
              </a:pathLst>
            </a:custGeom>
            <a:solidFill>
              <a:srgbClr val="000000"/>
            </a:solidFill>
            <a:ln w="0">
              <a:solidFill>
                <a:srgbClr val="000000"/>
              </a:solidFill>
              <a:prstDash val="solid"/>
              <a:round/>
              <a:headEnd/>
              <a:tailEnd/>
            </a:ln>
          </p:spPr>
          <p:txBody>
            <a:bodyPr/>
            <a:lstStyle/>
            <a:p>
              <a:endParaRPr lang="en-US"/>
            </a:p>
          </p:txBody>
        </p:sp>
        <p:sp>
          <p:nvSpPr>
            <p:cNvPr id="305203" name="Freeform 51"/>
            <p:cNvSpPr>
              <a:spLocks/>
            </p:cNvSpPr>
            <p:nvPr/>
          </p:nvSpPr>
          <p:spPr bwMode="auto">
            <a:xfrm>
              <a:off x="3728" y="2308"/>
              <a:ext cx="269" cy="477"/>
            </a:xfrm>
            <a:custGeom>
              <a:avLst/>
              <a:gdLst>
                <a:gd name="T0" fmla="*/ 1614 w 1614"/>
                <a:gd name="T1" fmla="*/ 2841 h 2858"/>
                <a:gd name="T2" fmla="*/ 177 w 1614"/>
                <a:gd name="T3" fmla="*/ 0 h 2858"/>
                <a:gd name="T4" fmla="*/ 0 w 1614"/>
                <a:gd name="T5" fmla="*/ 260 h 2858"/>
                <a:gd name="T6" fmla="*/ 12 w 1614"/>
                <a:gd name="T7" fmla="*/ 303 h 2858"/>
                <a:gd name="T8" fmla="*/ 162 w 1614"/>
                <a:gd name="T9" fmla="*/ 93 h 2858"/>
                <a:gd name="T10" fmla="*/ 1568 w 1614"/>
                <a:gd name="T11" fmla="*/ 2858 h 2858"/>
                <a:gd name="T12" fmla="*/ 1614 w 1614"/>
                <a:gd name="T13" fmla="*/ 2841 h 2858"/>
              </a:gdLst>
              <a:ahLst/>
              <a:cxnLst>
                <a:cxn ang="0">
                  <a:pos x="T0" y="T1"/>
                </a:cxn>
                <a:cxn ang="0">
                  <a:pos x="T2" y="T3"/>
                </a:cxn>
                <a:cxn ang="0">
                  <a:pos x="T4" y="T5"/>
                </a:cxn>
                <a:cxn ang="0">
                  <a:pos x="T6" y="T7"/>
                </a:cxn>
                <a:cxn ang="0">
                  <a:pos x="T8" y="T9"/>
                </a:cxn>
                <a:cxn ang="0">
                  <a:pos x="T10" y="T11"/>
                </a:cxn>
                <a:cxn ang="0">
                  <a:pos x="T12" y="T13"/>
                </a:cxn>
              </a:cxnLst>
              <a:rect l="0" t="0" r="r" b="b"/>
              <a:pathLst>
                <a:path w="1614" h="2858">
                  <a:moveTo>
                    <a:pt x="1614" y="2841"/>
                  </a:moveTo>
                  <a:lnTo>
                    <a:pt x="177" y="0"/>
                  </a:lnTo>
                  <a:lnTo>
                    <a:pt x="0" y="260"/>
                  </a:lnTo>
                  <a:lnTo>
                    <a:pt x="12" y="303"/>
                  </a:lnTo>
                  <a:lnTo>
                    <a:pt x="162" y="93"/>
                  </a:lnTo>
                  <a:lnTo>
                    <a:pt x="1568" y="2858"/>
                  </a:lnTo>
                  <a:lnTo>
                    <a:pt x="1614" y="2841"/>
                  </a:lnTo>
                  <a:close/>
                </a:path>
              </a:pathLst>
            </a:custGeom>
            <a:solidFill>
              <a:srgbClr val="000000"/>
            </a:solidFill>
            <a:ln w="0">
              <a:solidFill>
                <a:srgbClr val="000000"/>
              </a:solidFill>
              <a:prstDash val="solid"/>
              <a:round/>
              <a:headEnd/>
              <a:tailEnd/>
            </a:ln>
          </p:spPr>
          <p:txBody>
            <a:bodyPr/>
            <a:lstStyle/>
            <a:p>
              <a:endParaRPr lang="en-US"/>
            </a:p>
          </p:txBody>
        </p:sp>
        <p:sp>
          <p:nvSpPr>
            <p:cNvPr id="305204" name="Freeform 52"/>
            <p:cNvSpPr>
              <a:spLocks/>
            </p:cNvSpPr>
            <p:nvPr/>
          </p:nvSpPr>
          <p:spPr bwMode="auto">
            <a:xfrm>
              <a:off x="3788" y="2334"/>
              <a:ext cx="261" cy="486"/>
            </a:xfrm>
            <a:custGeom>
              <a:avLst/>
              <a:gdLst>
                <a:gd name="T0" fmla="*/ 0 w 1567"/>
                <a:gd name="T1" fmla="*/ 267 h 2914"/>
                <a:gd name="T2" fmla="*/ 221 w 1567"/>
                <a:gd name="T3" fmla="*/ 0 h 2914"/>
                <a:gd name="T4" fmla="*/ 1567 w 1567"/>
                <a:gd name="T5" fmla="*/ 2914 h 2914"/>
                <a:gd name="T6" fmla="*/ 1522 w 1567"/>
                <a:gd name="T7" fmla="*/ 2914 h 2914"/>
                <a:gd name="T8" fmla="*/ 215 w 1567"/>
                <a:gd name="T9" fmla="*/ 117 h 2914"/>
                <a:gd name="T10" fmla="*/ 40 w 1567"/>
                <a:gd name="T11" fmla="*/ 327 h 2914"/>
                <a:gd name="T12" fmla="*/ 0 w 1567"/>
                <a:gd name="T13" fmla="*/ 267 h 2914"/>
              </a:gdLst>
              <a:ahLst/>
              <a:cxnLst>
                <a:cxn ang="0">
                  <a:pos x="T0" y="T1"/>
                </a:cxn>
                <a:cxn ang="0">
                  <a:pos x="T2" y="T3"/>
                </a:cxn>
                <a:cxn ang="0">
                  <a:pos x="T4" y="T5"/>
                </a:cxn>
                <a:cxn ang="0">
                  <a:pos x="T6" y="T7"/>
                </a:cxn>
                <a:cxn ang="0">
                  <a:pos x="T8" y="T9"/>
                </a:cxn>
                <a:cxn ang="0">
                  <a:pos x="T10" y="T11"/>
                </a:cxn>
                <a:cxn ang="0">
                  <a:pos x="T12" y="T13"/>
                </a:cxn>
              </a:cxnLst>
              <a:rect l="0" t="0" r="r" b="b"/>
              <a:pathLst>
                <a:path w="1567" h="2914">
                  <a:moveTo>
                    <a:pt x="0" y="267"/>
                  </a:moveTo>
                  <a:lnTo>
                    <a:pt x="221" y="0"/>
                  </a:lnTo>
                  <a:lnTo>
                    <a:pt x="1567" y="2914"/>
                  </a:lnTo>
                  <a:lnTo>
                    <a:pt x="1522" y="2914"/>
                  </a:lnTo>
                  <a:lnTo>
                    <a:pt x="215" y="117"/>
                  </a:lnTo>
                  <a:lnTo>
                    <a:pt x="40" y="327"/>
                  </a:lnTo>
                  <a:lnTo>
                    <a:pt x="0" y="267"/>
                  </a:lnTo>
                  <a:close/>
                </a:path>
              </a:pathLst>
            </a:custGeom>
            <a:solidFill>
              <a:srgbClr val="000000"/>
            </a:solidFill>
            <a:ln w="0">
              <a:solidFill>
                <a:srgbClr val="000000"/>
              </a:solidFill>
              <a:prstDash val="solid"/>
              <a:round/>
              <a:headEnd/>
              <a:tailEnd/>
            </a:ln>
          </p:spPr>
          <p:txBody>
            <a:bodyPr/>
            <a:lstStyle/>
            <a:p>
              <a:endParaRPr lang="en-US"/>
            </a:p>
          </p:txBody>
        </p:sp>
        <p:sp>
          <p:nvSpPr>
            <p:cNvPr id="305205" name="Freeform 53"/>
            <p:cNvSpPr>
              <a:spLocks/>
            </p:cNvSpPr>
            <p:nvPr/>
          </p:nvSpPr>
          <p:spPr bwMode="auto">
            <a:xfrm>
              <a:off x="2633" y="3521"/>
              <a:ext cx="486" cy="621"/>
            </a:xfrm>
            <a:custGeom>
              <a:avLst/>
              <a:gdLst>
                <a:gd name="T0" fmla="*/ 2921 w 2921"/>
                <a:gd name="T1" fmla="*/ 245 h 3729"/>
                <a:gd name="T2" fmla="*/ 2561 w 2921"/>
                <a:gd name="T3" fmla="*/ 422 h 3729"/>
                <a:gd name="T4" fmla="*/ 2374 w 2921"/>
                <a:gd name="T5" fmla="*/ 589 h 3729"/>
                <a:gd name="T6" fmla="*/ 2199 w 2921"/>
                <a:gd name="T7" fmla="*/ 815 h 3729"/>
                <a:gd name="T8" fmla="*/ 2038 w 2921"/>
                <a:gd name="T9" fmla="*/ 1069 h 3729"/>
                <a:gd name="T10" fmla="*/ 1819 w 2921"/>
                <a:gd name="T11" fmla="*/ 1489 h 3729"/>
                <a:gd name="T12" fmla="*/ 1437 w 2921"/>
                <a:gd name="T13" fmla="*/ 2479 h 3729"/>
                <a:gd name="T14" fmla="*/ 1480 w 2921"/>
                <a:gd name="T15" fmla="*/ 2705 h 3729"/>
                <a:gd name="T16" fmla="*/ 1416 w 2921"/>
                <a:gd name="T17" fmla="*/ 3021 h 3729"/>
                <a:gd name="T18" fmla="*/ 1322 w 2921"/>
                <a:gd name="T19" fmla="*/ 3138 h 3729"/>
                <a:gd name="T20" fmla="*/ 1127 w 2921"/>
                <a:gd name="T21" fmla="*/ 3217 h 3729"/>
                <a:gd name="T22" fmla="*/ 1041 w 2921"/>
                <a:gd name="T23" fmla="*/ 3308 h 3729"/>
                <a:gd name="T24" fmla="*/ 601 w 2921"/>
                <a:gd name="T25" fmla="*/ 3485 h 3729"/>
                <a:gd name="T26" fmla="*/ 357 w 2921"/>
                <a:gd name="T27" fmla="*/ 3637 h 3729"/>
                <a:gd name="T28" fmla="*/ 22 w 2921"/>
                <a:gd name="T29" fmla="*/ 3729 h 3729"/>
                <a:gd name="T30" fmla="*/ 0 w 2921"/>
                <a:gd name="T31" fmla="*/ 3696 h 3729"/>
                <a:gd name="T32" fmla="*/ 126 w 2921"/>
                <a:gd name="T33" fmla="*/ 3546 h 3729"/>
                <a:gd name="T34" fmla="*/ 347 w 2921"/>
                <a:gd name="T35" fmla="*/ 3127 h 3729"/>
                <a:gd name="T36" fmla="*/ 529 w 2921"/>
                <a:gd name="T37" fmla="*/ 3186 h 3729"/>
                <a:gd name="T38" fmla="*/ 580 w 2921"/>
                <a:gd name="T39" fmla="*/ 3168 h 3729"/>
                <a:gd name="T40" fmla="*/ 626 w 2921"/>
                <a:gd name="T41" fmla="*/ 2614 h 3729"/>
                <a:gd name="T42" fmla="*/ 754 w 2921"/>
                <a:gd name="T43" fmla="*/ 2479 h 3729"/>
                <a:gd name="T44" fmla="*/ 997 w 2921"/>
                <a:gd name="T45" fmla="*/ 1639 h 3729"/>
                <a:gd name="T46" fmla="*/ 1158 w 2921"/>
                <a:gd name="T47" fmla="*/ 888 h 3729"/>
                <a:gd name="T48" fmla="*/ 1437 w 2921"/>
                <a:gd name="T49" fmla="*/ 0 h 3729"/>
                <a:gd name="T50" fmla="*/ 1737 w 2921"/>
                <a:gd name="T51" fmla="*/ 138 h 3729"/>
                <a:gd name="T52" fmla="*/ 2073 w 2921"/>
                <a:gd name="T53" fmla="*/ 228 h 3729"/>
                <a:gd name="T54" fmla="*/ 2350 w 2921"/>
                <a:gd name="T55" fmla="*/ 259 h 3729"/>
                <a:gd name="T56" fmla="*/ 2726 w 2921"/>
                <a:gd name="T57" fmla="*/ 259 h 3729"/>
                <a:gd name="T58" fmla="*/ 2921 w 2921"/>
                <a:gd name="T59" fmla="*/ 245 h 37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921" h="3729">
                  <a:moveTo>
                    <a:pt x="2921" y="245"/>
                  </a:moveTo>
                  <a:lnTo>
                    <a:pt x="2561" y="422"/>
                  </a:lnTo>
                  <a:lnTo>
                    <a:pt x="2374" y="589"/>
                  </a:lnTo>
                  <a:lnTo>
                    <a:pt x="2199" y="815"/>
                  </a:lnTo>
                  <a:lnTo>
                    <a:pt x="2038" y="1069"/>
                  </a:lnTo>
                  <a:lnTo>
                    <a:pt x="1819" y="1489"/>
                  </a:lnTo>
                  <a:lnTo>
                    <a:pt x="1437" y="2479"/>
                  </a:lnTo>
                  <a:lnTo>
                    <a:pt x="1480" y="2705"/>
                  </a:lnTo>
                  <a:lnTo>
                    <a:pt x="1416" y="3021"/>
                  </a:lnTo>
                  <a:lnTo>
                    <a:pt x="1322" y="3138"/>
                  </a:lnTo>
                  <a:lnTo>
                    <a:pt x="1127" y="3217"/>
                  </a:lnTo>
                  <a:lnTo>
                    <a:pt x="1041" y="3308"/>
                  </a:lnTo>
                  <a:lnTo>
                    <a:pt x="601" y="3485"/>
                  </a:lnTo>
                  <a:lnTo>
                    <a:pt x="357" y="3637"/>
                  </a:lnTo>
                  <a:lnTo>
                    <a:pt x="22" y="3729"/>
                  </a:lnTo>
                  <a:lnTo>
                    <a:pt x="0" y="3696"/>
                  </a:lnTo>
                  <a:lnTo>
                    <a:pt x="126" y="3546"/>
                  </a:lnTo>
                  <a:lnTo>
                    <a:pt x="347" y="3127"/>
                  </a:lnTo>
                  <a:lnTo>
                    <a:pt x="529" y="3186"/>
                  </a:lnTo>
                  <a:lnTo>
                    <a:pt x="580" y="3168"/>
                  </a:lnTo>
                  <a:lnTo>
                    <a:pt x="626" y="2614"/>
                  </a:lnTo>
                  <a:lnTo>
                    <a:pt x="754" y="2479"/>
                  </a:lnTo>
                  <a:lnTo>
                    <a:pt x="997" y="1639"/>
                  </a:lnTo>
                  <a:lnTo>
                    <a:pt x="1158" y="888"/>
                  </a:lnTo>
                  <a:lnTo>
                    <a:pt x="1437" y="0"/>
                  </a:lnTo>
                  <a:lnTo>
                    <a:pt x="1737" y="138"/>
                  </a:lnTo>
                  <a:lnTo>
                    <a:pt x="2073" y="228"/>
                  </a:lnTo>
                  <a:lnTo>
                    <a:pt x="2350" y="259"/>
                  </a:lnTo>
                  <a:lnTo>
                    <a:pt x="2726" y="259"/>
                  </a:lnTo>
                  <a:lnTo>
                    <a:pt x="2921" y="245"/>
                  </a:lnTo>
                  <a:close/>
                </a:path>
              </a:pathLst>
            </a:custGeom>
            <a:solidFill>
              <a:srgbClr val="000000"/>
            </a:solidFill>
            <a:ln w="0">
              <a:solidFill>
                <a:srgbClr val="000000"/>
              </a:solidFill>
              <a:prstDash val="solid"/>
              <a:round/>
              <a:headEnd/>
              <a:tailEnd/>
            </a:ln>
          </p:spPr>
          <p:txBody>
            <a:bodyPr/>
            <a:lstStyle/>
            <a:p>
              <a:endParaRPr lang="en-US"/>
            </a:p>
          </p:txBody>
        </p:sp>
        <p:sp>
          <p:nvSpPr>
            <p:cNvPr id="305206" name="Freeform 54"/>
            <p:cNvSpPr>
              <a:spLocks/>
            </p:cNvSpPr>
            <p:nvPr/>
          </p:nvSpPr>
          <p:spPr bwMode="auto">
            <a:xfrm>
              <a:off x="2676" y="3541"/>
              <a:ext cx="107" cy="498"/>
            </a:xfrm>
            <a:custGeom>
              <a:avLst/>
              <a:gdLst>
                <a:gd name="T0" fmla="*/ 648 w 648"/>
                <a:gd name="T1" fmla="*/ 60 h 2984"/>
                <a:gd name="T2" fmla="*/ 518 w 648"/>
                <a:gd name="T3" fmla="*/ 870 h 2984"/>
                <a:gd name="T4" fmla="*/ 418 w 648"/>
                <a:gd name="T5" fmla="*/ 1559 h 2984"/>
                <a:gd name="T6" fmla="*/ 272 w 648"/>
                <a:gd name="T7" fmla="*/ 2113 h 2984"/>
                <a:gd name="T8" fmla="*/ 162 w 648"/>
                <a:gd name="T9" fmla="*/ 2524 h 2984"/>
                <a:gd name="T10" fmla="*/ 100 w 648"/>
                <a:gd name="T11" fmla="*/ 2729 h 2984"/>
                <a:gd name="T12" fmla="*/ 100 w 648"/>
                <a:gd name="T13" fmla="*/ 2984 h 2984"/>
                <a:gd name="T14" fmla="*/ 0 w 648"/>
                <a:gd name="T15" fmla="*/ 2878 h 2984"/>
                <a:gd name="T16" fmla="*/ 31 w 648"/>
                <a:gd name="T17" fmla="*/ 2552 h 2984"/>
                <a:gd name="T18" fmla="*/ 127 w 648"/>
                <a:gd name="T19" fmla="*/ 2429 h 2984"/>
                <a:gd name="T20" fmla="*/ 261 w 648"/>
                <a:gd name="T21" fmla="*/ 1937 h 2984"/>
                <a:gd name="T22" fmla="*/ 382 w 648"/>
                <a:gd name="T23" fmla="*/ 1424 h 2984"/>
                <a:gd name="T24" fmla="*/ 451 w 648"/>
                <a:gd name="T25" fmla="*/ 1017 h 2984"/>
                <a:gd name="T26" fmla="*/ 518 w 648"/>
                <a:gd name="T27" fmla="*/ 465 h 2984"/>
                <a:gd name="T28" fmla="*/ 577 w 648"/>
                <a:gd name="T29" fmla="*/ 0 h 2984"/>
                <a:gd name="T30" fmla="*/ 648 w 648"/>
                <a:gd name="T31" fmla="*/ 60 h 2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48" h="2984">
                  <a:moveTo>
                    <a:pt x="648" y="60"/>
                  </a:moveTo>
                  <a:lnTo>
                    <a:pt x="518" y="870"/>
                  </a:lnTo>
                  <a:lnTo>
                    <a:pt x="418" y="1559"/>
                  </a:lnTo>
                  <a:lnTo>
                    <a:pt x="272" y="2113"/>
                  </a:lnTo>
                  <a:lnTo>
                    <a:pt x="162" y="2524"/>
                  </a:lnTo>
                  <a:lnTo>
                    <a:pt x="100" y="2729"/>
                  </a:lnTo>
                  <a:lnTo>
                    <a:pt x="100" y="2984"/>
                  </a:lnTo>
                  <a:lnTo>
                    <a:pt x="0" y="2878"/>
                  </a:lnTo>
                  <a:lnTo>
                    <a:pt x="31" y="2552"/>
                  </a:lnTo>
                  <a:lnTo>
                    <a:pt x="127" y="2429"/>
                  </a:lnTo>
                  <a:lnTo>
                    <a:pt x="261" y="1937"/>
                  </a:lnTo>
                  <a:lnTo>
                    <a:pt x="382" y="1424"/>
                  </a:lnTo>
                  <a:lnTo>
                    <a:pt x="451" y="1017"/>
                  </a:lnTo>
                  <a:lnTo>
                    <a:pt x="518" y="465"/>
                  </a:lnTo>
                  <a:lnTo>
                    <a:pt x="577" y="0"/>
                  </a:lnTo>
                  <a:lnTo>
                    <a:pt x="648" y="60"/>
                  </a:lnTo>
                  <a:close/>
                </a:path>
              </a:pathLst>
            </a:custGeom>
            <a:solidFill>
              <a:srgbClr val="000000"/>
            </a:solidFill>
            <a:ln w="0">
              <a:solidFill>
                <a:srgbClr val="000000"/>
              </a:solidFill>
              <a:prstDash val="solid"/>
              <a:round/>
              <a:headEnd/>
              <a:tailEnd/>
            </a:ln>
          </p:spPr>
          <p:txBody>
            <a:bodyPr/>
            <a:lstStyle/>
            <a:p>
              <a:endParaRPr lang="en-US"/>
            </a:p>
          </p:txBody>
        </p:sp>
        <p:sp>
          <p:nvSpPr>
            <p:cNvPr id="305207" name="Freeform 55"/>
            <p:cNvSpPr>
              <a:spLocks/>
            </p:cNvSpPr>
            <p:nvPr/>
          </p:nvSpPr>
          <p:spPr bwMode="auto">
            <a:xfrm>
              <a:off x="3071" y="3506"/>
              <a:ext cx="419" cy="628"/>
            </a:xfrm>
            <a:custGeom>
              <a:avLst/>
              <a:gdLst>
                <a:gd name="T0" fmla="*/ 1958 w 2514"/>
                <a:gd name="T1" fmla="*/ 0 h 3766"/>
                <a:gd name="T2" fmla="*/ 2007 w 2514"/>
                <a:gd name="T3" fmla="*/ 482 h 3766"/>
                <a:gd name="T4" fmla="*/ 2085 w 2514"/>
                <a:gd name="T5" fmla="*/ 1038 h 3766"/>
                <a:gd name="T6" fmla="*/ 2195 w 2514"/>
                <a:gd name="T7" fmla="*/ 1801 h 3766"/>
                <a:gd name="T8" fmla="*/ 2300 w 2514"/>
                <a:gd name="T9" fmla="*/ 2295 h 3766"/>
                <a:gd name="T10" fmla="*/ 2459 w 2514"/>
                <a:gd name="T11" fmla="*/ 2415 h 3766"/>
                <a:gd name="T12" fmla="*/ 2514 w 2514"/>
                <a:gd name="T13" fmla="*/ 2687 h 3766"/>
                <a:gd name="T14" fmla="*/ 2411 w 2514"/>
                <a:gd name="T15" fmla="*/ 2928 h 3766"/>
                <a:gd name="T16" fmla="*/ 2300 w 2514"/>
                <a:gd name="T17" fmla="*/ 3706 h 3766"/>
                <a:gd name="T18" fmla="*/ 2261 w 2514"/>
                <a:gd name="T19" fmla="*/ 3753 h 3766"/>
                <a:gd name="T20" fmla="*/ 2216 w 2514"/>
                <a:gd name="T21" fmla="*/ 3766 h 3766"/>
                <a:gd name="T22" fmla="*/ 2134 w 2514"/>
                <a:gd name="T23" fmla="*/ 3736 h 3766"/>
                <a:gd name="T24" fmla="*/ 2063 w 2514"/>
                <a:gd name="T25" fmla="*/ 3692 h 3766"/>
                <a:gd name="T26" fmla="*/ 1517 w 2514"/>
                <a:gd name="T27" fmla="*/ 3214 h 3766"/>
                <a:gd name="T28" fmla="*/ 1126 w 2514"/>
                <a:gd name="T29" fmla="*/ 2969 h 3766"/>
                <a:gd name="T30" fmla="*/ 996 w 2514"/>
                <a:gd name="T31" fmla="*/ 2672 h 3766"/>
                <a:gd name="T32" fmla="*/ 1066 w 2514"/>
                <a:gd name="T33" fmla="*/ 2581 h 3766"/>
                <a:gd name="T34" fmla="*/ 583 w 2514"/>
                <a:gd name="T35" fmla="*/ 1485 h 3766"/>
                <a:gd name="T36" fmla="*/ 281 w 2514"/>
                <a:gd name="T37" fmla="*/ 942 h 3766"/>
                <a:gd name="T38" fmla="*/ 0 w 2514"/>
                <a:gd name="T39" fmla="*/ 554 h 3766"/>
                <a:gd name="T40" fmla="*/ 24 w 2514"/>
                <a:gd name="T41" fmla="*/ 525 h 3766"/>
                <a:gd name="T42" fmla="*/ 242 w 2514"/>
                <a:gd name="T43" fmla="*/ 796 h 3766"/>
                <a:gd name="T44" fmla="*/ 500 w 2514"/>
                <a:gd name="T45" fmla="*/ 1185 h 3766"/>
                <a:gd name="T46" fmla="*/ 789 w 2514"/>
                <a:gd name="T47" fmla="*/ 1770 h 3766"/>
                <a:gd name="T48" fmla="*/ 1010 w 2514"/>
                <a:gd name="T49" fmla="*/ 2281 h 3766"/>
                <a:gd name="T50" fmla="*/ 1126 w 2514"/>
                <a:gd name="T51" fmla="*/ 2610 h 3766"/>
                <a:gd name="T52" fmla="*/ 1117 w 2514"/>
                <a:gd name="T53" fmla="*/ 2701 h 3766"/>
                <a:gd name="T54" fmla="*/ 1185 w 2514"/>
                <a:gd name="T55" fmla="*/ 2808 h 3766"/>
                <a:gd name="T56" fmla="*/ 1243 w 2514"/>
                <a:gd name="T57" fmla="*/ 2969 h 3766"/>
                <a:gd name="T58" fmla="*/ 1360 w 2514"/>
                <a:gd name="T59" fmla="*/ 3049 h 3766"/>
                <a:gd name="T60" fmla="*/ 1635 w 2514"/>
                <a:gd name="T61" fmla="*/ 3120 h 3766"/>
                <a:gd name="T62" fmla="*/ 1900 w 2514"/>
                <a:gd name="T63" fmla="*/ 3139 h 3766"/>
                <a:gd name="T64" fmla="*/ 2079 w 2514"/>
                <a:gd name="T65" fmla="*/ 3108 h 3766"/>
                <a:gd name="T66" fmla="*/ 2103 w 2514"/>
                <a:gd name="T67" fmla="*/ 3060 h 3766"/>
                <a:gd name="T68" fmla="*/ 2079 w 2514"/>
                <a:gd name="T69" fmla="*/ 2928 h 3766"/>
                <a:gd name="T70" fmla="*/ 2016 w 2514"/>
                <a:gd name="T71" fmla="*/ 2775 h 3766"/>
                <a:gd name="T72" fmla="*/ 1936 w 2514"/>
                <a:gd name="T73" fmla="*/ 2775 h 3766"/>
                <a:gd name="T74" fmla="*/ 1890 w 2514"/>
                <a:gd name="T75" fmla="*/ 2838 h 3766"/>
                <a:gd name="T76" fmla="*/ 1449 w 2514"/>
                <a:gd name="T77" fmla="*/ 1473 h 3766"/>
                <a:gd name="T78" fmla="*/ 1150 w 2514"/>
                <a:gd name="T79" fmla="*/ 602 h 3766"/>
                <a:gd name="T80" fmla="*/ 1958 w 2514"/>
                <a:gd name="T81" fmla="*/ 0 h 37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514" h="3766">
                  <a:moveTo>
                    <a:pt x="1958" y="0"/>
                  </a:moveTo>
                  <a:lnTo>
                    <a:pt x="2007" y="482"/>
                  </a:lnTo>
                  <a:lnTo>
                    <a:pt x="2085" y="1038"/>
                  </a:lnTo>
                  <a:lnTo>
                    <a:pt x="2195" y="1801"/>
                  </a:lnTo>
                  <a:lnTo>
                    <a:pt x="2300" y="2295"/>
                  </a:lnTo>
                  <a:lnTo>
                    <a:pt x="2459" y="2415"/>
                  </a:lnTo>
                  <a:lnTo>
                    <a:pt x="2514" y="2687"/>
                  </a:lnTo>
                  <a:lnTo>
                    <a:pt x="2411" y="2928"/>
                  </a:lnTo>
                  <a:lnTo>
                    <a:pt x="2300" y="3706"/>
                  </a:lnTo>
                  <a:lnTo>
                    <a:pt x="2261" y="3753"/>
                  </a:lnTo>
                  <a:lnTo>
                    <a:pt x="2216" y="3766"/>
                  </a:lnTo>
                  <a:lnTo>
                    <a:pt x="2134" y="3736"/>
                  </a:lnTo>
                  <a:lnTo>
                    <a:pt x="2063" y="3692"/>
                  </a:lnTo>
                  <a:lnTo>
                    <a:pt x="1517" y="3214"/>
                  </a:lnTo>
                  <a:lnTo>
                    <a:pt x="1126" y="2969"/>
                  </a:lnTo>
                  <a:lnTo>
                    <a:pt x="996" y="2672"/>
                  </a:lnTo>
                  <a:lnTo>
                    <a:pt x="1066" y="2581"/>
                  </a:lnTo>
                  <a:lnTo>
                    <a:pt x="583" y="1485"/>
                  </a:lnTo>
                  <a:lnTo>
                    <a:pt x="281" y="942"/>
                  </a:lnTo>
                  <a:lnTo>
                    <a:pt x="0" y="554"/>
                  </a:lnTo>
                  <a:lnTo>
                    <a:pt x="24" y="525"/>
                  </a:lnTo>
                  <a:lnTo>
                    <a:pt x="242" y="796"/>
                  </a:lnTo>
                  <a:lnTo>
                    <a:pt x="500" y="1185"/>
                  </a:lnTo>
                  <a:lnTo>
                    <a:pt x="789" y="1770"/>
                  </a:lnTo>
                  <a:lnTo>
                    <a:pt x="1010" y="2281"/>
                  </a:lnTo>
                  <a:lnTo>
                    <a:pt x="1126" y="2610"/>
                  </a:lnTo>
                  <a:lnTo>
                    <a:pt x="1117" y="2701"/>
                  </a:lnTo>
                  <a:lnTo>
                    <a:pt x="1185" y="2808"/>
                  </a:lnTo>
                  <a:lnTo>
                    <a:pt x="1243" y="2969"/>
                  </a:lnTo>
                  <a:lnTo>
                    <a:pt x="1360" y="3049"/>
                  </a:lnTo>
                  <a:lnTo>
                    <a:pt x="1635" y="3120"/>
                  </a:lnTo>
                  <a:lnTo>
                    <a:pt x="1900" y="3139"/>
                  </a:lnTo>
                  <a:lnTo>
                    <a:pt x="2079" y="3108"/>
                  </a:lnTo>
                  <a:lnTo>
                    <a:pt x="2103" y="3060"/>
                  </a:lnTo>
                  <a:lnTo>
                    <a:pt x="2079" y="2928"/>
                  </a:lnTo>
                  <a:lnTo>
                    <a:pt x="2016" y="2775"/>
                  </a:lnTo>
                  <a:lnTo>
                    <a:pt x="1936" y="2775"/>
                  </a:lnTo>
                  <a:lnTo>
                    <a:pt x="1890" y="2838"/>
                  </a:lnTo>
                  <a:lnTo>
                    <a:pt x="1449" y="1473"/>
                  </a:lnTo>
                  <a:lnTo>
                    <a:pt x="1150" y="602"/>
                  </a:lnTo>
                  <a:lnTo>
                    <a:pt x="1958" y="0"/>
                  </a:lnTo>
                  <a:close/>
                </a:path>
              </a:pathLst>
            </a:custGeom>
            <a:solidFill>
              <a:srgbClr val="000000"/>
            </a:solidFill>
            <a:ln w="0">
              <a:solidFill>
                <a:srgbClr val="000000"/>
              </a:solidFill>
              <a:prstDash val="solid"/>
              <a:round/>
              <a:headEnd/>
              <a:tailEnd/>
            </a:ln>
          </p:spPr>
          <p:txBody>
            <a:bodyPr/>
            <a:lstStyle/>
            <a:p>
              <a:endParaRPr lang="en-US"/>
            </a:p>
          </p:txBody>
        </p:sp>
      </p:grpSp>
      <p:sp>
        <p:nvSpPr>
          <p:cNvPr id="305208" name="Rectangle 56"/>
          <p:cNvSpPr>
            <a:spLocks noChangeArrowheads="1"/>
          </p:cNvSpPr>
          <p:nvPr/>
        </p:nvSpPr>
        <p:spPr bwMode="auto">
          <a:xfrm rot="2880000">
            <a:off x="3480594" y="3834606"/>
            <a:ext cx="350838" cy="4540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sz="2400" b="1">
                <a:solidFill>
                  <a:srgbClr val="FF0000"/>
                </a:solidFill>
              </a:rPr>
              <a:t>1</a:t>
            </a:r>
            <a:endParaRPr lang="en-US" sz="2400" b="1">
              <a:solidFill>
                <a:schemeClr val="bg2"/>
              </a:solidFill>
            </a:endParaRPr>
          </a:p>
        </p:txBody>
      </p:sp>
      <p:sp>
        <p:nvSpPr>
          <p:cNvPr id="305209" name="Rectangle 57"/>
          <p:cNvSpPr>
            <a:spLocks noChangeArrowheads="1"/>
          </p:cNvSpPr>
          <p:nvPr/>
        </p:nvSpPr>
        <p:spPr bwMode="auto">
          <a:xfrm rot="19020000">
            <a:off x="5334000" y="3813175"/>
            <a:ext cx="350838" cy="4540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sz="2400" b="1">
                <a:solidFill>
                  <a:srgbClr val="FF0000"/>
                </a:solidFill>
              </a:rPr>
              <a:t>2</a:t>
            </a:r>
          </a:p>
        </p:txBody>
      </p:sp>
      <p:sp>
        <p:nvSpPr>
          <p:cNvPr id="2" name="Slide Number Placeholder 1"/>
          <p:cNvSpPr>
            <a:spLocks noGrp="1"/>
          </p:cNvSpPr>
          <p:nvPr>
            <p:ph type="sldNum" sz="quarter" idx="11"/>
          </p:nvPr>
        </p:nvSpPr>
        <p:spPr/>
        <p:txBody>
          <a:bodyPr/>
          <a:lstStyle/>
          <a:p>
            <a:fld id="{0D9FEA09-1127-43E7-AF6D-315D278920A9}" type="slidenum">
              <a:rPr lang="en-US" smtClean="0"/>
              <a:pPr/>
              <a:t>33</a:t>
            </a:fld>
            <a:endParaRPr lang="en-US"/>
          </a:p>
        </p:txBody>
      </p:sp>
    </p:spTree>
    <p:extLst>
      <p:ext uri="{BB962C8B-B14F-4D97-AF65-F5344CB8AC3E}">
        <p14:creationId xmlns:p14="http://schemas.microsoft.com/office/powerpoint/2010/main" xmlns="" val="366208868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202" name="Rectangle 2"/>
          <p:cNvSpPr>
            <a:spLocks noGrp="1" noChangeArrowheads="1"/>
          </p:cNvSpPr>
          <p:nvPr>
            <p:ph type="title"/>
          </p:nvPr>
        </p:nvSpPr>
        <p:spPr>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b="1" i="1"/>
              <a:t>Identifying Relevant Costs</a:t>
            </a:r>
          </a:p>
        </p:txBody>
      </p:sp>
      <p:sp>
        <p:nvSpPr>
          <p:cNvPr id="307203" name="Rectangle 3"/>
          <p:cNvSpPr>
            <a:spLocks noGrp="1" noChangeArrowheads="1"/>
          </p:cNvSpPr>
          <p:nvPr>
            <p:ph type="body" idx="1"/>
          </p:nvPr>
        </p:nvSpPr>
        <p:spPr>
          <a:solidFill>
            <a:srgbClr val="DEEBF8"/>
          </a:solidFill>
          <a:ln w="12699">
            <a:solidFill>
              <a:srgbClr val="000000"/>
            </a:solidFill>
            <a:miter lim="800000"/>
            <a:headEnd/>
            <a:tailEnd/>
          </a:ln>
          <a:effectLst>
            <a:outerShdw dist="35921" dir="2700000" algn="ctr" rotWithShape="0">
              <a:srgbClr val="000000"/>
            </a:outerShdw>
          </a:effectLst>
        </p:spPr>
        <p:txBody>
          <a:bodyPr lIns="90488" tIns="44450" rIns="90488" bIns="44450"/>
          <a:lstStyle/>
          <a:p>
            <a:pPr algn="ctr">
              <a:buFont typeface="Times" panose="02020603050405020304" pitchFamily="18" charset="0"/>
              <a:buNone/>
            </a:pPr>
            <a:r>
              <a:rPr lang="en-US">
                <a:solidFill>
                  <a:schemeClr val="tx2"/>
                </a:solidFill>
                <a:effectLst>
                  <a:outerShdw blurRad="38100" dist="38100" dir="2700000" algn="tl">
                    <a:srgbClr val="000000"/>
                  </a:outerShdw>
                </a:effectLst>
              </a:rPr>
              <a:t>An </a:t>
            </a:r>
            <a:r>
              <a:rPr lang="en-US">
                <a:solidFill>
                  <a:schemeClr val="accent2"/>
                </a:solidFill>
                <a:effectLst>
                  <a:outerShdw blurRad="38100" dist="38100" dir="2700000" algn="tl">
                    <a:srgbClr val="000000"/>
                  </a:outerShdw>
                </a:effectLst>
              </a:rPr>
              <a:t>avoidable cost</a:t>
            </a:r>
            <a:r>
              <a:rPr lang="en-US">
                <a:solidFill>
                  <a:schemeClr val="tx2"/>
                </a:solidFill>
                <a:effectLst>
                  <a:outerShdw blurRad="38100" dist="38100" dir="2700000" algn="tl">
                    <a:srgbClr val="000000"/>
                  </a:outerShdw>
                </a:effectLst>
              </a:rPr>
              <a:t> can be eliminated, in whole or in part, by choosing one alternative over another. Avoidable costs are relevant costs. Unavoidable costs are irrelevant costs.</a:t>
            </a:r>
          </a:p>
          <a:p>
            <a:pPr>
              <a:buFont typeface="Times" panose="02020603050405020304" pitchFamily="18" charset="0"/>
              <a:buNone/>
            </a:pPr>
            <a:r>
              <a:rPr lang="en-US">
                <a:solidFill>
                  <a:schemeClr val="accent2"/>
                </a:solidFill>
                <a:effectLst>
                  <a:outerShdw blurRad="38100" dist="38100" dir="2700000" algn="tl">
                    <a:srgbClr val="000000"/>
                  </a:outerShdw>
                </a:effectLst>
              </a:rPr>
              <a:t/>
            </a:r>
            <a:br>
              <a:rPr lang="en-US">
                <a:solidFill>
                  <a:schemeClr val="accent2"/>
                </a:solidFill>
                <a:effectLst>
                  <a:outerShdw blurRad="38100" dist="38100" dir="2700000" algn="tl">
                    <a:srgbClr val="000000"/>
                  </a:outerShdw>
                </a:effectLst>
              </a:rPr>
            </a:br>
            <a:r>
              <a:rPr lang="en-US">
                <a:solidFill>
                  <a:schemeClr val="accent2"/>
                </a:solidFill>
                <a:effectLst>
                  <a:outerShdw blurRad="38100" dist="38100" dir="2700000" algn="tl">
                    <a:srgbClr val="000000"/>
                  </a:outerShdw>
                </a:effectLst>
              </a:rPr>
              <a:t>Two broad categories of costs are never relevant in any decision. They include: </a:t>
            </a:r>
          </a:p>
          <a:p>
            <a:pPr lvl="1">
              <a:buClr>
                <a:schemeClr val="tx2"/>
              </a:buClr>
              <a:buFont typeface="Wingdings" panose="05000000000000000000" pitchFamily="2" charset="2"/>
              <a:buChar char=""/>
            </a:pPr>
            <a:r>
              <a:rPr lang="en-US">
                <a:solidFill>
                  <a:schemeClr val="accent2"/>
                </a:solidFill>
                <a:effectLst>
                  <a:outerShdw blurRad="38100" dist="38100" dir="2700000" algn="tl">
                    <a:srgbClr val="000000"/>
                  </a:outerShdw>
                </a:effectLst>
              </a:rPr>
              <a:t>Sunk costs.</a:t>
            </a:r>
          </a:p>
          <a:p>
            <a:pPr lvl="1">
              <a:buClr>
                <a:schemeClr val="tx2"/>
              </a:buClr>
              <a:buFont typeface="Wingdings" panose="05000000000000000000" pitchFamily="2" charset="2"/>
              <a:buChar char=""/>
            </a:pPr>
            <a:r>
              <a:rPr lang="en-US">
                <a:solidFill>
                  <a:schemeClr val="accent2"/>
                </a:solidFill>
                <a:effectLst>
                  <a:outerShdw blurRad="38100" dist="38100" dir="2700000" algn="tl">
                    <a:srgbClr val="000000"/>
                  </a:outerShdw>
                </a:effectLst>
              </a:rPr>
              <a:t>Future costs that </a:t>
            </a:r>
            <a:r>
              <a:rPr lang="en-US" b="1">
                <a:solidFill>
                  <a:schemeClr val="tx2"/>
                </a:solidFill>
                <a:effectLst>
                  <a:outerShdw blurRad="38100" dist="38100" dir="2700000" algn="tl">
                    <a:srgbClr val="000000"/>
                  </a:outerShdw>
                </a:effectLst>
              </a:rPr>
              <a:t>do not differ</a:t>
            </a:r>
            <a:r>
              <a:rPr lang="en-US">
                <a:solidFill>
                  <a:schemeClr val="accent2"/>
                </a:solidFill>
                <a:effectLst>
                  <a:outerShdw blurRad="38100" dist="38100" dir="2700000" algn="tl">
                    <a:srgbClr val="000000"/>
                  </a:outerShdw>
                </a:effectLst>
              </a:rPr>
              <a:t> between the alternatives.</a:t>
            </a:r>
          </a:p>
        </p:txBody>
      </p:sp>
      <p:sp>
        <p:nvSpPr>
          <p:cNvPr id="2" name="Slide Number Placeholder 1"/>
          <p:cNvSpPr>
            <a:spLocks noGrp="1"/>
          </p:cNvSpPr>
          <p:nvPr>
            <p:ph type="sldNum" sz="quarter" idx="11"/>
          </p:nvPr>
        </p:nvSpPr>
        <p:spPr/>
        <p:txBody>
          <a:bodyPr/>
          <a:lstStyle/>
          <a:p>
            <a:fld id="{0D9FEA09-1127-43E7-AF6D-315D278920A9}" type="slidenum">
              <a:rPr lang="en-US" smtClean="0"/>
              <a:pPr/>
              <a:t>34</a:t>
            </a:fld>
            <a:endParaRPr lang="en-US"/>
          </a:p>
        </p:txBody>
      </p:sp>
    </p:spTree>
    <p:extLst>
      <p:ext uri="{BB962C8B-B14F-4D97-AF65-F5344CB8AC3E}">
        <p14:creationId xmlns:p14="http://schemas.microsoft.com/office/powerpoint/2010/main" xmlns="" val="375640228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9250" name="Rectangle 2"/>
          <p:cNvSpPr>
            <a:spLocks noChangeArrowheads="1"/>
          </p:cNvSpPr>
          <p:nvPr/>
        </p:nvSpPr>
        <p:spPr bwMode="auto">
          <a:xfrm>
            <a:off x="304800" y="1600200"/>
            <a:ext cx="8305800" cy="2743200"/>
          </a:xfrm>
          <a:prstGeom prst="rect">
            <a:avLst/>
          </a:prstGeom>
          <a:solidFill>
            <a:srgbClr val="EBF7FF"/>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dirty="0">
              <a:latin typeface="+mn-lt"/>
            </a:endParaRPr>
          </a:p>
        </p:txBody>
      </p:sp>
      <p:sp>
        <p:nvSpPr>
          <p:cNvPr id="309251" name="Rectangle 3"/>
          <p:cNvSpPr>
            <a:spLocks noGrp="1" noChangeArrowheads="1"/>
          </p:cNvSpPr>
          <p:nvPr>
            <p:ph type="title"/>
          </p:nvPr>
        </p:nvSpPr>
        <p:spPr>
          <a:xfrm>
            <a:off x="457200" y="304800"/>
            <a:ext cx="82296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b="1" i="1" dirty="0"/>
              <a:t>Relevant Cost Analysis: A Two-Step Process</a:t>
            </a:r>
          </a:p>
        </p:txBody>
      </p:sp>
      <p:grpSp>
        <p:nvGrpSpPr>
          <p:cNvPr id="309253" name="Group 5"/>
          <p:cNvGrpSpPr>
            <a:grpSpLocks/>
          </p:cNvGrpSpPr>
          <p:nvPr/>
        </p:nvGrpSpPr>
        <p:grpSpPr bwMode="auto">
          <a:xfrm>
            <a:off x="457200" y="1752600"/>
            <a:ext cx="8610600" cy="2465388"/>
            <a:chOff x="288" y="1104"/>
            <a:chExt cx="5424" cy="1553"/>
          </a:xfrm>
        </p:grpSpPr>
        <p:sp>
          <p:nvSpPr>
            <p:cNvPr id="309254" name="Text Box 6"/>
            <p:cNvSpPr txBox="1">
              <a:spLocks noChangeArrowheads="1"/>
            </p:cNvSpPr>
            <p:nvPr/>
          </p:nvSpPr>
          <p:spPr bwMode="auto">
            <a:xfrm>
              <a:off x="1008" y="1104"/>
              <a:ext cx="4704" cy="155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sz="2400" b="1" dirty="0"/>
                <a:t>Eliminate costs and benefits that do not differ between alternatives.</a:t>
              </a:r>
            </a:p>
            <a:p>
              <a:pPr>
                <a:spcBef>
                  <a:spcPct val="50000"/>
                </a:spcBef>
              </a:pPr>
              <a:r>
                <a:rPr lang="en-US" sz="2400" b="1" dirty="0"/>
                <a:t>Use the remaining costs and benefits that      differ between alternatives in making the decision.  The costs that remain are the differential, or avoidable, costs.</a:t>
              </a:r>
            </a:p>
          </p:txBody>
        </p:sp>
        <p:sp>
          <p:nvSpPr>
            <p:cNvPr id="309255" name="Text Box 7"/>
            <p:cNvSpPr txBox="1">
              <a:spLocks noChangeArrowheads="1"/>
            </p:cNvSpPr>
            <p:nvPr/>
          </p:nvSpPr>
          <p:spPr bwMode="auto">
            <a:xfrm>
              <a:off x="288" y="1104"/>
              <a:ext cx="768"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r">
                <a:spcBef>
                  <a:spcPct val="50000"/>
                </a:spcBef>
              </a:pPr>
              <a:r>
                <a:rPr lang="en-US" sz="2400" b="1" dirty="0"/>
                <a:t>Step 1</a:t>
              </a:r>
            </a:p>
          </p:txBody>
        </p:sp>
        <p:sp>
          <p:nvSpPr>
            <p:cNvPr id="309256" name="Text Box 8"/>
            <p:cNvSpPr txBox="1">
              <a:spLocks noChangeArrowheads="1"/>
            </p:cNvSpPr>
            <p:nvPr/>
          </p:nvSpPr>
          <p:spPr bwMode="auto">
            <a:xfrm>
              <a:off x="288" y="1680"/>
              <a:ext cx="768"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r">
                <a:spcBef>
                  <a:spcPct val="50000"/>
                </a:spcBef>
              </a:pPr>
              <a:r>
                <a:rPr lang="en-US" sz="2400" b="1"/>
                <a:t>Step 2</a:t>
              </a:r>
            </a:p>
          </p:txBody>
        </p:sp>
      </p:grpSp>
      <p:sp>
        <p:nvSpPr>
          <p:cNvPr id="2" name="Slide Number Placeholder 1"/>
          <p:cNvSpPr>
            <a:spLocks noGrp="1"/>
          </p:cNvSpPr>
          <p:nvPr>
            <p:ph type="sldNum" sz="quarter" idx="11"/>
          </p:nvPr>
        </p:nvSpPr>
        <p:spPr/>
        <p:txBody>
          <a:bodyPr/>
          <a:lstStyle/>
          <a:p>
            <a:fld id="{0D9FEA09-1127-43E7-AF6D-315D278920A9}" type="slidenum">
              <a:rPr lang="en-US" smtClean="0"/>
              <a:pPr/>
              <a:t>35</a:t>
            </a:fld>
            <a:endParaRPr lang="en-US"/>
          </a:p>
        </p:txBody>
      </p:sp>
    </p:spTree>
    <p:extLst>
      <p:ext uri="{BB962C8B-B14F-4D97-AF65-F5344CB8AC3E}">
        <p14:creationId xmlns:p14="http://schemas.microsoft.com/office/powerpoint/2010/main" xmlns="" val="87026596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1298" name="Rectangle 2"/>
          <p:cNvSpPr>
            <a:spLocks noGrp="1" noChangeArrowheads="1"/>
          </p:cNvSpPr>
          <p:nvPr>
            <p:ph type="title"/>
          </p:nvPr>
        </p:nvSpPr>
        <p:spPr>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b="1" i="1"/>
              <a:t>Different Costs for Different Purposes</a:t>
            </a:r>
          </a:p>
        </p:txBody>
      </p:sp>
      <p:sp>
        <p:nvSpPr>
          <p:cNvPr id="311299" name="Text Box 3"/>
          <p:cNvSpPr txBox="1">
            <a:spLocks noChangeArrowheads="1"/>
          </p:cNvSpPr>
          <p:nvPr/>
        </p:nvSpPr>
        <p:spPr bwMode="auto">
          <a:xfrm>
            <a:off x="4267200" y="2133600"/>
            <a:ext cx="4191000" cy="2538413"/>
          </a:xfrm>
          <a:prstGeom prst="rect">
            <a:avLst/>
          </a:prstGeom>
          <a:solidFill>
            <a:srgbClr val="FFFF99"/>
          </a:solidFill>
          <a:ln w="9525">
            <a:solidFill>
              <a:schemeClr val="accent2"/>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spcBef>
                <a:spcPct val="50000"/>
              </a:spcBef>
            </a:pPr>
            <a:r>
              <a:rPr lang="en-US" sz="3200" b="1" dirty="0">
                <a:solidFill>
                  <a:schemeClr val="accent2"/>
                </a:solidFill>
                <a:latin typeface="+mn-lt"/>
              </a:rPr>
              <a:t>Costs that are relevant in one decision situation may not be relevant in another context. </a:t>
            </a:r>
          </a:p>
        </p:txBody>
      </p:sp>
      <p:pic>
        <p:nvPicPr>
          <p:cNvPr id="311301" name="Picture 5"/>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rot="745680">
            <a:off x="666756" y="2591207"/>
            <a:ext cx="3084939" cy="228332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Slide Number Placeholder 1"/>
          <p:cNvSpPr>
            <a:spLocks noGrp="1"/>
          </p:cNvSpPr>
          <p:nvPr>
            <p:ph type="sldNum" sz="quarter" idx="11"/>
          </p:nvPr>
        </p:nvSpPr>
        <p:spPr/>
        <p:txBody>
          <a:bodyPr/>
          <a:lstStyle/>
          <a:p>
            <a:fld id="{0D9FEA09-1127-43E7-AF6D-315D278920A9}" type="slidenum">
              <a:rPr lang="en-US" smtClean="0"/>
              <a:pPr/>
              <a:t>36</a:t>
            </a:fld>
            <a:endParaRPr lang="en-US"/>
          </a:p>
        </p:txBody>
      </p:sp>
    </p:spTree>
    <p:extLst>
      <p:ext uri="{BB962C8B-B14F-4D97-AF65-F5344CB8AC3E}">
        <p14:creationId xmlns:p14="http://schemas.microsoft.com/office/powerpoint/2010/main" xmlns="" val="211881743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3346" name="Rectangle 2"/>
          <p:cNvSpPr>
            <a:spLocks noGrp="1" noChangeArrowheads="1"/>
          </p:cNvSpPr>
          <p:nvPr>
            <p:ph type="title"/>
          </p:nvPr>
        </p:nvSpPr>
        <p:spPr>
          <a:xfrm>
            <a:off x="457200" y="420687"/>
            <a:ext cx="8229600" cy="78105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b="1" i="1" dirty="0"/>
              <a:t>Identifying Relevant Costs</a:t>
            </a:r>
          </a:p>
        </p:txBody>
      </p:sp>
      <p:graphicFrame>
        <p:nvGraphicFramePr>
          <p:cNvPr id="313347" name="Object 3"/>
          <p:cNvGraphicFramePr>
            <a:graphicFrameLocks noChangeAspect="1"/>
          </p:cNvGraphicFramePr>
          <p:nvPr/>
        </p:nvGraphicFramePr>
        <p:xfrm>
          <a:off x="533400" y="2971800"/>
          <a:ext cx="6553200" cy="2365375"/>
        </p:xfrm>
        <a:graphic>
          <a:graphicData uri="http://schemas.openxmlformats.org/presentationml/2006/ole">
            <p:oleObj spid="_x0000_s82955" name="Worksheet" r:id="rId4" imgW="4679640" imgH="1693800" progId="Excel.Sheet.8">
              <p:embed/>
            </p:oleObj>
          </a:graphicData>
        </a:graphic>
      </p:graphicFrame>
      <p:sp>
        <p:nvSpPr>
          <p:cNvPr id="313348" name="Text Box 4"/>
          <p:cNvSpPr txBox="1">
            <a:spLocks noChangeArrowheads="1"/>
          </p:cNvSpPr>
          <p:nvPr/>
        </p:nvSpPr>
        <p:spPr bwMode="auto">
          <a:xfrm>
            <a:off x="533400" y="1524000"/>
            <a:ext cx="8305800" cy="1320800"/>
          </a:xfrm>
          <a:prstGeom prst="rect">
            <a:avLst/>
          </a:prstGeom>
          <a:solidFill>
            <a:srgbClr val="006600"/>
          </a:solidFill>
          <a:ln w="9525">
            <a:solidFill>
              <a:srgbClr val="000000"/>
            </a:solidFill>
            <a:miter lim="800000"/>
            <a:headEnd/>
            <a:tailEnd/>
          </a:ln>
          <a:effectLst>
            <a:outerShdw dist="35921" dir="2700000" algn="ctr" rotWithShape="0">
              <a:srgbClr val="000000"/>
            </a:outerShdw>
          </a:effectLst>
        </p:spPr>
        <p:txBody>
          <a:bodyPr>
            <a:spAutoFit/>
          </a:bodyPr>
          <a:lstStyle/>
          <a:p>
            <a:pPr algn="ctr" eaLnBrk="1" hangingPunct="1">
              <a:spcBef>
                <a:spcPct val="50000"/>
              </a:spcBef>
            </a:pPr>
            <a:r>
              <a:rPr lang="en-US" sz="2000" dirty="0">
                <a:solidFill>
                  <a:srgbClr val="FFFF00"/>
                </a:solidFill>
                <a:effectLst>
                  <a:outerShdw blurRad="38100" dist="38100" dir="2700000" algn="tl">
                    <a:srgbClr val="000000"/>
                  </a:outerShdw>
                </a:effectLst>
                <a:latin typeface="+mn-lt"/>
              </a:rPr>
              <a:t>Cynthia, a Boston student, is considering visiting her friend in New York. She can drive or take the train. By car, it is 230 miles to her friend’s apartment. She is trying to decide which alternative is less expensive and has gathered the following information:</a:t>
            </a:r>
          </a:p>
        </p:txBody>
      </p:sp>
      <p:grpSp>
        <p:nvGrpSpPr>
          <p:cNvPr id="313349" name="Group 5"/>
          <p:cNvGrpSpPr>
            <a:grpSpLocks/>
          </p:cNvGrpSpPr>
          <p:nvPr/>
        </p:nvGrpSpPr>
        <p:grpSpPr bwMode="auto">
          <a:xfrm>
            <a:off x="533400" y="4800600"/>
            <a:ext cx="4800600" cy="1062038"/>
            <a:chOff x="336" y="3024"/>
            <a:chExt cx="3024" cy="669"/>
          </a:xfrm>
        </p:grpSpPr>
        <p:sp>
          <p:nvSpPr>
            <p:cNvPr id="313350" name="Line 6"/>
            <p:cNvSpPr>
              <a:spLocks noChangeShapeType="1"/>
            </p:cNvSpPr>
            <p:nvPr/>
          </p:nvSpPr>
          <p:spPr bwMode="auto">
            <a:xfrm flipV="1">
              <a:off x="1200" y="3024"/>
              <a:ext cx="2160" cy="432"/>
            </a:xfrm>
            <a:prstGeom prst="line">
              <a:avLst/>
            </a:prstGeom>
            <a:noFill/>
            <a:ln w="38100">
              <a:solidFill>
                <a:srgbClr val="FF0000"/>
              </a:solidFill>
              <a:round/>
              <a:headEnd/>
              <a:tailEnd type="triangle" w="med" len="med"/>
            </a:ln>
            <a:effectLst>
              <a:outerShdw dist="17961" dir="2700000" algn="ctr" rotWithShape="0">
                <a:srgbClr val="000000"/>
              </a:outerShdw>
            </a:effectLst>
            <a:extLst>
              <a:ext uri="{909E8E84-426E-40DD-AFC4-6F175D3DCCD1}">
                <a14:hiddenFill xmlns:a14="http://schemas.microsoft.com/office/drawing/2010/main" xmlns="">
                  <a:noFill/>
                </a14:hiddenFill>
              </a:ext>
            </a:extLst>
          </p:spPr>
          <p:txBody>
            <a:bodyPr wrap="none"/>
            <a:lstStyle/>
            <a:p>
              <a:endParaRPr lang="en-US"/>
            </a:p>
          </p:txBody>
        </p:sp>
        <p:sp>
          <p:nvSpPr>
            <p:cNvPr id="313351" name="Text Box 7"/>
            <p:cNvSpPr txBox="1">
              <a:spLocks noChangeArrowheads="1"/>
            </p:cNvSpPr>
            <p:nvPr/>
          </p:nvSpPr>
          <p:spPr bwMode="auto">
            <a:xfrm>
              <a:off x="336" y="3456"/>
              <a:ext cx="1834" cy="237"/>
            </a:xfrm>
            <a:prstGeom prst="rect">
              <a:avLst/>
            </a:prstGeom>
            <a:solidFill>
              <a:srgbClr val="663300"/>
            </a:solidFill>
            <a:ln w="9525">
              <a:solidFill>
                <a:srgbClr val="000000"/>
              </a:solidFill>
              <a:miter lim="800000"/>
              <a:headEnd/>
              <a:tailEnd/>
            </a:ln>
            <a:effectLst>
              <a:outerShdw dist="35921" dir="2700000" algn="ctr" rotWithShape="0">
                <a:srgbClr val="000000"/>
              </a:outerShdw>
            </a:effectLst>
          </p:spPr>
          <p:txBody>
            <a:bodyPr>
              <a:spAutoFit/>
            </a:bodyPr>
            <a:lstStyle/>
            <a:p>
              <a:pPr eaLnBrk="1" hangingPunct="1"/>
              <a:r>
                <a:rPr lang="en-US" sz="1800">
                  <a:solidFill>
                    <a:srgbClr val="FFFFFF"/>
                  </a:solidFill>
                  <a:effectLst>
                    <a:outerShdw blurRad="38100" dist="38100" dir="2700000" algn="tl">
                      <a:srgbClr val="000000"/>
                    </a:outerShdw>
                  </a:effectLst>
                </a:rPr>
                <a:t>$45 per month </a:t>
              </a:r>
              <a:r>
                <a:rPr lang="en-US" sz="1800">
                  <a:solidFill>
                    <a:srgbClr val="FFFFFF"/>
                  </a:solidFill>
                  <a:effectLst>
                    <a:outerShdw blurRad="38100" dist="38100" dir="2700000" algn="tl">
                      <a:srgbClr val="000000"/>
                    </a:outerShdw>
                  </a:effectLst>
                  <a:cs typeface="Arial" panose="020B0604020202020204" pitchFamily="34" charset="0"/>
                </a:rPr>
                <a:t>× 8 months</a:t>
              </a:r>
              <a:endParaRPr lang="en-US" sz="1800">
                <a:solidFill>
                  <a:srgbClr val="FFFFFF"/>
                </a:solidFill>
                <a:effectLst>
                  <a:outerShdw blurRad="38100" dist="38100" dir="2700000" algn="tl">
                    <a:srgbClr val="000000"/>
                  </a:outerShdw>
                </a:effectLst>
              </a:endParaRPr>
            </a:p>
          </p:txBody>
        </p:sp>
      </p:grpSp>
      <p:grpSp>
        <p:nvGrpSpPr>
          <p:cNvPr id="313352" name="Group 8"/>
          <p:cNvGrpSpPr>
            <a:grpSpLocks/>
          </p:cNvGrpSpPr>
          <p:nvPr/>
        </p:nvGrpSpPr>
        <p:grpSpPr bwMode="auto">
          <a:xfrm>
            <a:off x="3733800" y="4114800"/>
            <a:ext cx="3140075" cy="1693863"/>
            <a:chOff x="2352" y="2592"/>
            <a:chExt cx="1978" cy="1067"/>
          </a:xfrm>
        </p:grpSpPr>
        <p:sp>
          <p:nvSpPr>
            <p:cNvPr id="313353" name="Line 9"/>
            <p:cNvSpPr>
              <a:spLocks noChangeShapeType="1"/>
            </p:cNvSpPr>
            <p:nvPr/>
          </p:nvSpPr>
          <p:spPr bwMode="auto">
            <a:xfrm flipV="1">
              <a:off x="3312" y="2592"/>
              <a:ext cx="768" cy="864"/>
            </a:xfrm>
            <a:prstGeom prst="line">
              <a:avLst/>
            </a:prstGeom>
            <a:noFill/>
            <a:ln w="38100">
              <a:solidFill>
                <a:srgbClr val="FF0000"/>
              </a:solidFill>
              <a:round/>
              <a:headEnd/>
              <a:tailEnd type="triangle" w="med" len="med"/>
            </a:ln>
            <a:effectLst>
              <a:outerShdw dist="17961" dir="2700000" algn="ctr" rotWithShape="0">
                <a:srgbClr val="000000"/>
              </a:outerShdw>
            </a:effectLst>
            <a:extLst>
              <a:ext uri="{909E8E84-426E-40DD-AFC4-6F175D3DCCD1}">
                <a14:hiddenFill xmlns:a14="http://schemas.microsoft.com/office/drawing/2010/main" xmlns="">
                  <a:noFill/>
                </a14:hiddenFill>
              </a:ext>
            </a:extLst>
          </p:spPr>
          <p:txBody>
            <a:bodyPr wrap="none"/>
            <a:lstStyle/>
            <a:p>
              <a:endParaRPr lang="en-US"/>
            </a:p>
          </p:txBody>
        </p:sp>
        <p:sp>
          <p:nvSpPr>
            <p:cNvPr id="313354" name="Text Box 10"/>
            <p:cNvSpPr txBox="1">
              <a:spLocks noChangeArrowheads="1"/>
            </p:cNvSpPr>
            <p:nvPr/>
          </p:nvSpPr>
          <p:spPr bwMode="auto">
            <a:xfrm>
              <a:off x="2352" y="3422"/>
              <a:ext cx="1978" cy="237"/>
            </a:xfrm>
            <a:prstGeom prst="rect">
              <a:avLst/>
            </a:prstGeom>
            <a:solidFill>
              <a:srgbClr val="FFFF99"/>
            </a:solidFill>
            <a:ln w="9525">
              <a:solidFill>
                <a:srgbClr val="000000"/>
              </a:solidFill>
              <a:miter lim="800000"/>
              <a:headEnd/>
              <a:tailEnd/>
            </a:ln>
            <a:effectLst>
              <a:outerShdw dist="35921" dir="2700000" algn="ctr" rotWithShape="0">
                <a:srgbClr val="000000"/>
              </a:outerShdw>
            </a:effectLst>
          </p:spPr>
          <p:txBody>
            <a:bodyPr>
              <a:spAutoFit/>
            </a:bodyPr>
            <a:lstStyle/>
            <a:p>
              <a:pPr algn="ctr" eaLnBrk="1" hangingPunct="1"/>
              <a:r>
                <a:rPr lang="en-US" sz="1800" b="1">
                  <a:solidFill>
                    <a:srgbClr val="663300"/>
                  </a:solidFill>
                </a:rPr>
                <a:t>$1.60 per gallon </a:t>
              </a:r>
              <a:r>
                <a:rPr lang="en-US" sz="1800" b="1">
                  <a:solidFill>
                    <a:srgbClr val="663300"/>
                  </a:solidFill>
                  <a:cs typeface="Times New Roman" panose="02020603050405020304" pitchFamily="18" charset="0"/>
                </a:rPr>
                <a:t>÷ 32 MPG</a:t>
              </a:r>
              <a:endParaRPr lang="en-US" sz="1800" b="1">
                <a:solidFill>
                  <a:srgbClr val="663300"/>
                </a:solidFill>
              </a:endParaRPr>
            </a:p>
          </p:txBody>
        </p:sp>
      </p:grpSp>
      <p:grpSp>
        <p:nvGrpSpPr>
          <p:cNvPr id="313355" name="Group 11"/>
          <p:cNvGrpSpPr>
            <a:grpSpLocks/>
          </p:cNvGrpSpPr>
          <p:nvPr/>
        </p:nvGrpSpPr>
        <p:grpSpPr bwMode="auto">
          <a:xfrm>
            <a:off x="3962400" y="3733800"/>
            <a:ext cx="4968875" cy="2738438"/>
            <a:chOff x="2496" y="2352"/>
            <a:chExt cx="3130" cy="1725"/>
          </a:xfrm>
        </p:grpSpPr>
        <p:cxnSp>
          <p:nvCxnSpPr>
            <p:cNvPr id="313356" name="AutoShape 12"/>
            <p:cNvCxnSpPr>
              <a:cxnSpLocks noChangeShapeType="1"/>
              <a:stCxn id="313357" idx="3"/>
            </p:cNvCxnSpPr>
            <p:nvPr/>
          </p:nvCxnSpPr>
          <p:spPr bwMode="auto">
            <a:xfrm flipH="1" flipV="1">
              <a:off x="3561" y="2352"/>
              <a:ext cx="2065" cy="1607"/>
            </a:xfrm>
            <a:prstGeom prst="bentConnector3">
              <a:avLst>
                <a:gd name="adj1" fmla="val -2667"/>
              </a:avLst>
            </a:prstGeom>
            <a:noFill/>
            <a:ln w="38100">
              <a:solidFill>
                <a:srgbClr val="FF0000"/>
              </a:solidFill>
              <a:miter lim="800000"/>
              <a:headEnd/>
              <a:tailEnd type="triangle" w="med" len="med"/>
            </a:ln>
            <a:effectLst>
              <a:outerShdw dist="17961" dir="2700000" algn="ctr" rotWithShape="0">
                <a:srgbClr val="000000"/>
              </a:outerShdw>
            </a:effectLst>
            <a:extLst>
              <a:ext uri="{909E8E84-426E-40DD-AFC4-6F175D3DCCD1}">
                <a14:hiddenFill xmlns:a14="http://schemas.microsoft.com/office/drawing/2010/main" xmlns="">
                  <a:noFill/>
                </a14:hiddenFill>
              </a:ext>
            </a:extLst>
          </p:spPr>
        </p:cxnSp>
        <p:sp>
          <p:nvSpPr>
            <p:cNvPr id="313357" name="Text Box 13"/>
            <p:cNvSpPr txBox="1">
              <a:spLocks noChangeArrowheads="1"/>
            </p:cNvSpPr>
            <p:nvPr/>
          </p:nvSpPr>
          <p:spPr bwMode="auto">
            <a:xfrm>
              <a:off x="2496" y="3840"/>
              <a:ext cx="3130" cy="237"/>
            </a:xfrm>
            <a:prstGeom prst="rect">
              <a:avLst/>
            </a:prstGeom>
            <a:solidFill>
              <a:srgbClr val="663300"/>
            </a:solidFill>
            <a:ln w="9525">
              <a:solidFill>
                <a:srgbClr val="000000"/>
              </a:solidFill>
              <a:miter lim="800000"/>
              <a:headEnd/>
              <a:tailEnd/>
            </a:ln>
            <a:effectLst>
              <a:outerShdw dist="35921" dir="2700000" algn="ctr" rotWithShape="0">
                <a:srgbClr val="000000"/>
              </a:outerShdw>
            </a:effectLst>
          </p:spPr>
          <p:txBody>
            <a:bodyPr>
              <a:spAutoFit/>
            </a:bodyPr>
            <a:lstStyle/>
            <a:p>
              <a:pPr eaLnBrk="1" hangingPunct="1"/>
              <a:r>
                <a:rPr lang="en-US" sz="1800">
                  <a:solidFill>
                    <a:srgbClr val="FFFFFF"/>
                  </a:solidFill>
                  <a:effectLst>
                    <a:outerShdw blurRad="38100" dist="38100" dir="2700000" algn="tl">
                      <a:srgbClr val="000000"/>
                    </a:outerShdw>
                  </a:effectLst>
                </a:rPr>
                <a:t>$18,000 cost </a:t>
              </a:r>
              <a:r>
                <a:rPr lang="en-US" sz="1800">
                  <a:solidFill>
                    <a:srgbClr val="FFFFFF"/>
                  </a:solidFill>
                  <a:effectLst>
                    <a:outerShdw blurRad="38100" dist="38100" dir="2700000" algn="tl">
                      <a:srgbClr val="000000"/>
                    </a:outerShdw>
                  </a:effectLst>
                  <a:cs typeface="Times New Roman" panose="02020603050405020304" pitchFamily="18" charset="0"/>
                </a:rPr>
                <a:t>–</a:t>
              </a:r>
              <a:r>
                <a:rPr lang="en-US" sz="1800">
                  <a:solidFill>
                    <a:srgbClr val="FFFFFF"/>
                  </a:solidFill>
                  <a:effectLst>
                    <a:outerShdw blurRad="38100" dist="38100" dir="2700000" algn="tl">
                      <a:srgbClr val="000000"/>
                    </a:outerShdw>
                  </a:effectLst>
                </a:rPr>
                <a:t> $4,000 salvage value </a:t>
              </a:r>
              <a:r>
                <a:rPr lang="en-US" sz="1800">
                  <a:solidFill>
                    <a:srgbClr val="FFFFFF"/>
                  </a:solidFill>
                  <a:effectLst>
                    <a:outerShdw blurRad="38100" dist="38100" dir="2700000" algn="tl">
                      <a:srgbClr val="000000"/>
                    </a:outerShdw>
                  </a:effectLst>
                  <a:cs typeface="Times New Roman" panose="02020603050405020304" pitchFamily="18" charset="0"/>
                </a:rPr>
                <a:t>÷ 5 years</a:t>
              </a:r>
              <a:endParaRPr lang="en-US" sz="1800">
                <a:solidFill>
                  <a:srgbClr val="FFFFFF"/>
                </a:solidFill>
                <a:effectLst>
                  <a:outerShdw blurRad="38100" dist="38100" dir="2700000" algn="tl">
                    <a:srgbClr val="000000"/>
                  </a:outerShdw>
                </a:effectLst>
              </a:endParaRPr>
            </a:p>
          </p:txBody>
        </p:sp>
      </p:grpSp>
      <p:sp>
        <p:nvSpPr>
          <p:cNvPr id="2" name="Slide Number Placeholder 1"/>
          <p:cNvSpPr>
            <a:spLocks noGrp="1"/>
          </p:cNvSpPr>
          <p:nvPr>
            <p:ph type="sldNum" sz="quarter" idx="11"/>
          </p:nvPr>
        </p:nvSpPr>
        <p:spPr/>
        <p:txBody>
          <a:bodyPr/>
          <a:lstStyle/>
          <a:p>
            <a:fld id="{0D9FEA09-1127-43E7-AF6D-315D278920A9}" type="slidenum">
              <a:rPr lang="en-US" smtClean="0"/>
              <a:pPr/>
              <a:t>37</a:t>
            </a:fld>
            <a:endParaRPr lang="en-US"/>
          </a:p>
        </p:txBody>
      </p:sp>
    </p:spTree>
    <p:extLst>
      <p:ext uri="{BB962C8B-B14F-4D97-AF65-F5344CB8AC3E}">
        <p14:creationId xmlns:p14="http://schemas.microsoft.com/office/powerpoint/2010/main" xmlns="" val="181853651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313355"/>
                                        </p:tgtEl>
                                        <p:attrNameLst>
                                          <p:attrName>style.visibility</p:attrName>
                                        </p:attrNameLst>
                                      </p:cBhvr>
                                      <p:to>
                                        <p:strVal val="visible"/>
                                      </p:to>
                                    </p:set>
                                    <p:animEffect transition="in" filter="wipe(down)">
                                      <p:cBhvr>
                                        <p:cTn id="7" dur="500"/>
                                        <p:tgtEl>
                                          <p:spTgt spid="313355"/>
                                        </p:tgtEl>
                                      </p:cBhvr>
                                    </p:animEffect>
                                  </p:childTnLst>
                                  <p:subTnLst>
                                    <p:set>
                                      <p:cBhvr override="childStyle">
                                        <p:cTn dur="1" fill="hold" display="0" masterRel="nextClick" afterEffect="1"/>
                                        <p:tgtEl>
                                          <p:spTgt spid="313355"/>
                                        </p:tgtEl>
                                        <p:attrNameLst>
                                          <p:attrName>style.visibility</p:attrName>
                                        </p:attrNameLst>
                                      </p:cBhvr>
                                      <p:to>
                                        <p:strVal val="hidden"/>
                                      </p:to>
                                    </p:set>
                                  </p:sub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nodeType="clickEffect">
                                  <p:stCondLst>
                                    <p:cond delay="0"/>
                                  </p:stCondLst>
                                  <p:childTnLst>
                                    <p:set>
                                      <p:cBhvr>
                                        <p:cTn id="11" dur="1" fill="hold">
                                          <p:stCondLst>
                                            <p:cond delay="0"/>
                                          </p:stCondLst>
                                        </p:cTn>
                                        <p:tgtEl>
                                          <p:spTgt spid="313352"/>
                                        </p:tgtEl>
                                        <p:attrNameLst>
                                          <p:attrName>style.visibility</p:attrName>
                                        </p:attrNameLst>
                                      </p:cBhvr>
                                      <p:to>
                                        <p:strVal val="visible"/>
                                      </p:to>
                                    </p:set>
                                    <p:animEffect transition="in" filter="wipe(down)">
                                      <p:cBhvr>
                                        <p:cTn id="12" dur="500"/>
                                        <p:tgtEl>
                                          <p:spTgt spid="313352"/>
                                        </p:tgtEl>
                                      </p:cBhvr>
                                    </p:animEffect>
                                  </p:childTnLst>
                                  <p:subTnLst>
                                    <p:set>
                                      <p:cBhvr override="childStyle">
                                        <p:cTn dur="1" fill="hold" display="0" masterRel="nextClick" afterEffect="1"/>
                                        <p:tgtEl>
                                          <p:spTgt spid="313352"/>
                                        </p:tgtEl>
                                        <p:attrNameLst>
                                          <p:attrName>style.visibility</p:attrName>
                                        </p:attrNameLst>
                                      </p:cBhvr>
                                      <p:to>
                                        <p:strVal val="hidden"/>
                                      </p:to>
                                    </p:set>
                                  </p:sub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3" fill="hold" nodeType="clickEffect">
                                  <p:stCondLst>
                                    <p:cond delay="0"/>
                                  </p:stCondLst>
                                  <p:childTnLst>
                                    <p:set>
                                      <p:cBhvr>
                                        <p:cTn id="16" dur="1" fill="hold">
                                          <p:stCondLst>
                                            <p:cond delay="0"/>
                                          </p:stCondLst>
                                        </p:cTn>
                                        <p:tgtEl>
                                          <p:spTgt spid="313349"/>
                                        </p:tgtEl>
                                        <p:attrNameLst>
                                          <p:attrName>style.visibility</p:attrName>
                                        </p:attrNameLst>
                                      </p:cBhvr>
                                      <p:to>
                                        <p:strVal val="visible"/>
                                      </p:to>
                                    </p:set>
                                    <p:animEffect transition="in" filter="strips(upRight)">
                                      <p:cBhvr>
                                        <p:cTn id="17" dur="500"/>
                                        <p:tgtEl>
                                          <p:spTgt spid="3133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5394" name="Rectangle 2"/>
          <p:cNvSpPr>
            <a:spLocks noGrp="1" noChangeArrowheads="1"/>
          </p:cNvSpPr>
          <p:nvPr>
            <p:ph type="title"/>
          </p:nvPr>
        </p:nvSpPr>
        <p:spPr>
          <a:xfrm>
            <a:off x="381000" y="478600"/>
            <a:ext cx="8305800" cy="780288"/>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sz="4400" b="1" i="1" dirty="0"/>
              <a:t>Identifying Relevant Costs</a:t>
            </a:r>
          </a:p>
        </p:txBody>
      </p:sp>
      <p:graphicFrame>
        <p:nvGraphicFramePr>
          <p:cNvPr id="315395" name="Object 3"/>
          <p:cNvGraphicFramePr>
            <a:graphicFrameLocks noChangeAspect="1"/>
          </p:cNvGraphicFramePr>
          <p:nvPr/>
        </p:nvGraphicFramePr>
        <p:xfrm>
          <a:off x="2209800" y="3962400"/>
          <a:ext cx="6248400" cy="2274888"/>
        </p:xfrm>
        <a:graphic>
          <a:graphicData uri="http://schemas.openxmlformats.org/presentationml/2006/ole">
            <p:oleObj spid="_x0000_s83988" name="Worksheet" r:id="rId4" imgW="4708080" imgH="1660320" progId="Excel.Sheet.8">
              <p:embed/>
            </p:oleObj>
          </a:graphicData>
        </a:graphic>
      </p:graphicFrame>
      <p:graphicFrame>
        <p:nvGraphicFramePr>
          <p:cNvPr id="315396" name="Object 4"/>
          <p:cNvGraphicFramePr>
            <a:graphicFrameLocks noChangeAspect="1"/>
          </p:cNvGraphicFramePr>
          <p:nvPr/>
        </p:nvGraphicFramePr>
        <p:xfrm>
          <a:off x="685800" y="1371600"/>
          <a:ext cx="6553200" cy="2365375"/>
        </p:xfrm>
        <a:graphic>
          <a:graphicData uri="http://schemas.openxmlformats.org/presentationml/2006/ole">
            <p:oleObj spid="_x0000_s83989" name="Worksheet" r:id="rId5" imgW="4679640" imgH="1693800" progId="Excel.Sheet.8">
              <p:embed/>
            </p:oleObj>
          </a:graphicData>
        </a:graphic>
      </p:graphicFrame>
      <p:sp>
        <p:nvSpPr>
          <p:cNvPr id="2" name="Slide Number Placeholder 1"/>
          <p:cNvSpPr>
            <a:spLocks noGrp="1"/>
          </p:cNvSpPr>
          <p:nvPr>
            <p:ph type="sldNum" sz="quarter" idx="11"/>
          </p:nvPr>
        </p:nvSpPr>
        <p:spPr/>
        <p:txBody>
          <a:bodyPr/>
          <a:lstStyle/>
          <a:p>
            <a:fld id="{9EADD2B0-BD8F-425E-B2E2-D73504545739}" type="slidenum">
              <a:rPr lang="en-US" smtClean="0"/>
              <a:pPr/>
              <a:t>38</a:t>
            </a:fld>
            <a:endParaRPr lang="en-US"/>
          </a:p>
        </p:txBody>
      </p:sp>
    </p:spTree>
    <p:extLst>
      <p:ext uri="{BB962C8B-B14F-4D97-AF65-F5344CB8AC3E}">
        <p14:creationId xmlns:p14="http://schemas.microsoft.com/office/powerpoint/2010/main" xmlns="" val="285903905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7442" name="Rectangle 2"/>
          <p:cNvSpPr>
            <a:spLocks noGrp="1" noChangeArrowheads="1"/>
          </p:cNvSpPr>
          <p:nvPr>
            <p:ph type="title"/>
          </p:nvPr>
        </p:nvSpPr>
        <p:spPr>
          <a:xfrm>
            <a:off x="457200" y="512445"/>
            <a:ext cx="8305800" cy="780288"/>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400" b="1" i="1" dirty="0"/>
              <a:t>Identifying Relevant Costs</a:t>
            </a:r>
          </a:p>
        </p:txBody>
      </p:sp>
      <p:sp>
        <p:nvSpPr>
          <p:cNvPr id="317443" name="Text Box 3"/>
          <p:cNvSpPr txBox="1">
            <a:spLocks noChangeArrowheads="1"/>
          </p:cNvSpPr>
          <p:nvPr/>
        </p:nvSpPr>
        <p:spPr bwMode="auto">
          <a:xfrm>
            <a:off x="685800" y="1600200"/>
            <a:ext cx="7848600" cy="831850"/>
          </a:xfrm>
          <a:prstGeom prst="rect">
            <a:avLst/>
          </a:prstGeom>
          <a:solidFill>
            <a:srgbClr val="0000FF"/>
          </a:solidFill>
          <a:ln w="9525">
            <a:solidFill>
              <a:srgbClr val="000000"/>
            </a:solidFill>
            <a:miter lim="800000"/>
            <a:headEnd/>
            <a:tailEnd/>
          </a:ln>
          <a:effectLst>
            <a:outerShdw dist="35921" dir="2700000" algn="ctr" rotWithShape="0">
              <a:srgbClr val="000000"/>
            </a:outerShdw>
          </a:effectLst>
        </p:spPr>
        <p:txBody>
          <a:bodyPr>
            <a:spAutoFit/>
          </a:bodyPr>
          <a:lstStyle/>
          <a:p>
            <a:pPr algn="ctr" eaLnBrk="1" hangingPunct="1">
              <a:spcBef>
                <a:spcPct val="50000"/>
              </a:spcBef>
            </a:pPr>
            <a:r>
              <a:rPr lang="en-US" sz="2400" b="1">
                <a:solidFill>
                  <a:srgbClr val="FFFFFF"/>
                </a:solidFill>
                <a:effectLst>
                  <a:outerShdw blurRad="38100" dist="38100" dir="2700000" algn="tl">
                    <a:srgbClr val="000000"/>
                  </a:outerShdw>
                </a:effectLst>
                <a:latin typeface="+mn-lt"/>
              </a:rPr>
              <a:t>Which costs and benefits are relevant in Cynthia’s decision?</a:t>
            </a:r>
          </a:p>
        </p:txBody>
      </p:sp>
      <p:sp>
        <p:nvSpPr>
          <p:cNvPr id="317444" name="Text Box 4"/>
          <p:cNvSpPr txBox="1">
            <a:spLocks noChangeArrowheads="1"/>
          </p:cNvSpPr>
          <p:nvPr/>
        </p:nvSpPr>
        <p:spPr bwMode="auto">
          <a:xfrm>
            <a:off x="990600" y="2727325"/>
            <a:ext cx="2743200" cy="1927225"/>
          </a:xfrm>
          <a:prstGeom prst="rect">
            <a:avLst/>
          </a:prstGeom>
          <a:solidFill>
            <a:srgbClr val="FFFF99"/>
          </a:solidFill>
          <a:ln w="9525">
            <a:solidFill>
              <a:schemeClr val="accent2"/>
            </a:solidFill>
            <a:miter lim="800000"/>
            <a:headEnd/>
            <a:tailEnd/>
          </a:ln>
          <a:effectLst>
            <a:outerShdw dist="35921" dir="2700000" algn="ctr" rotWithShape="0">
              <a:srgbClr val="000000"/>
            </a:outerShdw>
          </a:effectLst>
        </p:spPr>
        <p:txBody>
          <a:bodyPr>
            <a:spAutoFit/>
          </a:bodyPr>
          <a:lstStyle/>
          <a:p>
            <a:pPr algn="ctr" eaLnBrk="1" hangingPunct="1">
              <a:spcBef>
                <a:spcPct val="50000"/>
              </a:spcBef>
            </a:pPr>
            <a:r>
              <a:rPr lang="en-US" sz="2400" b="1">
                <a:solidFill>
                  <a:schemeClr val="accent2"/>
                </a:solidFill>
                <a:latin typeface="+mn-lt"/>
              </a:rPr>
              <a:t>The cost of the car is a sunk cost and is not relevant to the current decision.</a:t>
            </a:r>
          </a:p>
        </p:txBody>
      </p:sp>
      <p:sp>
        <p:nvSpPr>
          <p:cNvPr id="317445" name="Text Box 5"/>
          <p:cNvSpPr txBox="1">
            <a:spLocks noChangeArrowheads="1"/>
          </p:cNvSpPr>
          <p:nvPr/>
        </p:nvSpPr>
        <p:spPr bwMode="auto">
          <a:xfrm>
            <a:off x="990600" y="4899025"/>
            <a:ext cx="7162800" cy="1562100"/>
          </a:xfrm>
          <a:prstGeom prst="rect">
            <a:avLst/>
          </a:prstGeom>
          <a:solidFill>
            <a:srgbClr val="EBF7FF"/>
          </a:solidFill>
          <a:ln w="9525">
            <a:solidFill>
              <a:schemeClr val="accent2"/>
            </a:solidFill>
            <a:miter lim="800000"/>
            <a:headEnd/>
            <a:tailEnd/>
          </a:ln>
          <a:effectLst>
            <a:outerShdw dist="35921" dir="2700000" algn="ctr" rotWithShape="0">
              <a:srgbClr val="000000"/>
            </a:outerShdw>
          </a:effectLst>
        </p:spPr>
        <p:txBody>
          <a:bodyPr>
            <a:spAutoFit/>
          </a:bodyPr>
          <a:lstStyle/>
          <a:p>
            <a:pPr algn="ctr" eaLnBrk="1" hangingPunct="1">
              <a:spcBef>
                <a:spcPct val="50000"/>
              </a:spcBef>
            </a:pPr>
            <a:r>
              <a:rPr lang="en-US" sz="2400" b="1">
                <a:solidFill>
                  <a:schemeClr val="accent2"/>
                </a:solidFill>
                <a:latin typeface="+mn-lt"/>
              </a:rPr>
              <a:t>However, the cost of gasoline is clearly relevant if she decides to drive. If she takes the train,  the cost would now be incurred, so it varies depending on the decision.</a:t>
            </a:r>
          </a:p>
        </p:txBody>
      </p:sp>
      <p:sp>
        <p:nvSpPr>
          <p:cNvPr id="317446" name="Text Box 6"/>
          <p:cNvSpPr txBox="1">
            <a:spLocks noChangeArrowheads="1"/>
          </p:cNvSpPr>
          <p:nvPr/>
        </p:nvSpPr>
        <p:spPr bwMode="auto">
          <a:xfrm>
            <a:off x="4419600" y="2797175"/>
            <a:ext cx="3733800" cy="1927225"/>
          </a:xfrm>
          <a:prstGeom prst="rect">
            <a:avLst/>
          </a:prstGeom>
          <a:solidFill>
            <a:srgbClr val="FFFF99"/>
          </a:solidFill>
          <a:ln w="9525">
            <a:solidFill>
              <a:schemeClr val="accent2"/>
            </a:solidFill>
            <a:miter lim="800000"/>
            <a:headEnd/>
            <a:tailEnd/>
          </a:ln>
          <a:effectLst>
            <a:outerShdw dist="35921" dir="2700000" algn="ctr" rotWithShape="0">
              <a:srgbClr val="000000"/>
            </a:outerShdw>
          </a:effectLst>
        </p:spPr>
        <p:txBody>
          <a:bodyPr>
            <a:spAutoFit/>
          </a:bodyPr>
          <a:lstStyle/>
          <a:p>
            <a:pPr algn="ctr" eaLnBrk="1" hangingPunct="1">
              <a:spcBef>
                <a:spcPct val="50000"/>
              </a:spcBef>
            </a:pPr>
            <a:r>
              <a:rPr lang="en-US" sz="2400" b="1">
                <a:solidFill>
                  <a:schemeClr val="accent1"/>
                </a:solidFill>
                <a:latin typeface="+mn-lt"/>
              </a:rPr>
              <a:t>The annual cost of insurance is not relevant. It will remain the same if she drives or takes the train.</a:t>
            </a:r>
          </a:p>
        </p:txBody>
      </p:sp>
      <p:sp>
        <p:nvSpPr>
          <p:cNvPr id="2" name="Slide Number Placeholder 1"/>
          <p:cNvSpPr>
            <a:spLocks noGrp="1"/>
          </p:cNvSpPr>
          <p:nvPr>
            <p:ph type="sldNum" sz="quarter" idx="11"/>
          </p:nvPr>
        </p:nvSpPr>
        <p:spPr/>
        <p:txBody>
          <a:bodyPr/>
          <a:lstStyle/>
          <a:p>
            <a:fld id="{9EADD2B0-BD8F-425E-B2E2-D73504545739}" type="slidenum">
              <a:rPr lang="en-US" smtClean="0"/>
              <a:pPr/>
              <a:t>39</a:t>
            </a:fld>
            <a:endParaRPr lang="en-US"/>
          </a:p>
        </p:txBody>
      </p:sp>
    </p:spTree>
    <p:extLst>
      <p:ext uri="{BB962C8B-B14F-4D97-AF65-F5344CB8AC3E}">
        <p14:creationId xmlns:p14="http://schemas.microsoft.com/office/powerpoint/2010/main" xmlns="" val="219543586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1" fill="hold" grpId="0" nodeType="clickEffect">
                                  <p:stCondLst>
                                    <p:cond delay="0"/>
                                  </p:stCondLst>
                                  <p:childTnLst>
                                    <p:set>
                                      <p:cBhvr>
                                        <p:cTn id="6" dur="1" fill="hold">
                                          <p:stCondLst>
                                            <p:cond delay="0"/>
                                          </p:stCondLst>
                                        </p:cTn>
                                        <p:tgtEl>
                                          <p:spTgt spid="317445"/>
                                        </p:tgtEl>
                                        <p:attrNameLst>
                                          <p:attrName>style.visibility</p:attrName>
                                        </p:attrNameLst>
                                      </p:cBhvr>
                                      <p:to>
                                        <p:strVal val="visible"/>
                                      </p:to>
                                    </p:set>
                                    <p:animEffect transition="in" filter="slide(fromTop)">
                                      <p:cBhvr>
                                        <p:cTn id="7" dur="500"/>
                                        <p:tgtEl>
                                          <p:spTgt spid="3174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45" grpId="0" animBg="1" autoUpdateAnimBg="0"/>
    </p:bld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9490" name="Rectangle 2"/>
          <p:cNvSpPr>
            <a:spLocks noGrp="1" noChangeArrowheads="1"/>
          </p:cNvSpPr>
          <p:nvPr>
            <p:ph type="title"/>
          </p:nvPr>
        </p:nvSpPr>
        <p:spPr>
          <a:xfrm>
            <a:off x="419100" y="515112"/>
            <a:ext cx="8305800" cy="780288"/>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400" b="1" i="1"/>
              <a:t>Identifying Relevant Costs</a:t>
            </a:r>
          </a:p>
        </p:txBody>
      </p:sp>
      <p:sp>
        <p:nvSpPr>
          <p:cNvPr id="319491" name="Text Box 3"/>
          <p:cNvSpPr txBox="1">
            <a:spLocks noChangeArrowheads="1"/>
          </p:cNvSpPr>
          <p:nvPr/>
        </p:nvSpPr>
        <p:spPr bwMode="auto">
          <a:xfrm>
            <a:off x="685800" y="1600200"/>
            <a:ext cx="7848600" cy="831850"/>
          </a:xfrm>
          <a:prstGeom prst="rect">
            <a:avLst/>
          </a:prstGeom>
          <a:solidFill>
            <a:srgbClr val="0000FF"/>
          </a:solidFill>
          <a:ln w="9525">
            <a:solidFill>
              <a:srgbClr val="000000"/>
            </a:solidFill>
            <a:miter lim="800000"/>
            <a:headEnd/>
            <a:tailEnd/>
          </a:ln>
          <a:effectLst>
            <a:outerShdw dist="35921" dir="2700000" algn="ctr" rotWithShape="0">
              <a:srgbClr val="000000"/>
            </a:outerShdw>
          </a:effectLst>
        </p:spPr>
        <p:txBody>
          <a:bodyPr>
            <a:spAutoFit/>
          </a:bodyPr>
          <a:lstStyle/>
          <a:p>
            <a:pPr algn="ctr" eaLnBrk="1" hangingPunct="1">
              <a:spcBef>
                <a:spcPct val="50000"/>
              </a:spcBef>
            </a:pPr>
            <a:r>
              <a:rPr lang="en-US" sz="2400" b="1">
                <a:solidFill>
                  <a:srgbClr val="FFFFFF"/>
                </a:solidFill>
                <a:latin typeface="+mn-lt"/>
              </a:rPr>
              <a:t>Which costs and benefits are relevant in Cynthia’s decision?</a:t>
            </a:r>
          </a:p>
        </p:txBody>
      </p:sp>
      <p:sp>
        <p:nvSpPr>
          <p:cNvPr id="319492" name="Text Box 4"/>
          <p:cNvSpPr txBox="1">
            <a:spLocks noChangeArrowheads="1"/>
          </p:cNvSpPr>
          <p:nvPr/>
        </p:nvSpPr>
        <p:spPr bwMode="auto">
          <a:xfrm>
            <a:off x="990600" y="2736850"/>
            <a:ext cx="3581400" cy="2292350"/>
          </a:xfrm>
          <a:prstGeom prst="rect">
            <a:avLst/>
          </a:prstGeom>
          <a:solidFill>
            <a:srgbClr val="EBF7FF"/>
          </a:solidFill>
          <a:ln w="9525">
            <a:solidFill>
              <a:schemeClr val="accent2"/>
            </a:solidFill>
            <a:miter lim="800000"/>
            <a:headEnd/>
            <a:tailEnd/>
          </a:ln>
          <a:effectLst>
            <a:outerShdw dist="35921" dir="2700000" algn="ctr" rotWithShape="0">
              <a:srgbClr val="000000"/>
            </a:outerShdw>
          </a:effectLst>
        </p:spPr>
        <p:txBody>
          <a:bodyPr>
            <a:spAutoFit/>
          </a:bodyPr>
          <a:lstStyle/>
          <a:p>
            <a:pPr algn="ctr" eaLnBrk="1" hangingPunct="1">
              <a:spcBef>
                <a:spcPct val="50000"/>
              </a:spcBef>
            </a:pPr>
            <a:r>
              <a:rPr lang="en-US" sz="2400" b="1">
                <a:solidFill>
                  <a:schemeClr val="accent1"/>
                </a:solidFill>
                <a:latin typeface="+mn-lt"/>
              </a:rPr>
              <a:t>The cost of maintenance and repairs is relevant. In the long-run these costs depend upon miles driven. </a:t>
            </a:r>
          </a:p>
        </p:txBody>
      </p:sp>
      <p:sp>
        <p:nvSpPr>
          <p:cNvPr id="319493" name="Text Box 5"/>
          <p:cNvSpPr txBox="1">
            <a:spLocks noChangeArrowheads="1"/>
          </p:cNvSpPr>
          <p:nvPr/>
        </p:nvSpPr>
        <p:spPr bwMode="auto">
          <a:xfrm>
            <a:off x="5029200" y="2514600"/>
            <a:ext cx="2743200" cy="2657475"/>
          </a:xfrm>
          <a:prstGeom prst="rect">
            <a:avLst/>
          </a:prstGeom>
          <a:solidFill>
            <a:srgbClr val="FFFF99"/>
          </a:solidFill>
          <a:ln w="9525">
            <a:solidFill>
              <a:srgbClr val="000000"/>
            </a:solidFill>
            <a:miter lim="800000"/>
            <a:headEnd/>
            <a:tailEnd/>
          </a:ln>
          <a:effectLst>
            <a:outerShdw dist="35921" dir="2700000" algn="ctr" rotWithShape="0">
              <a:srgbClr val="000000"/>
            </a:outerShdw>
          </a:effectLst>
        </p:spPr>
        <p:txBody>
          <a:bodyPr>
            <a:spAutoFit/>
          </a:bodyPr>
          <a:lstStyle/>
          <a:p>
            <a:pPr algn="ctr" eaLnBrk="1" hangingPunct="1">
              <a:spcBef>
                <a:spcPct val="50000"/>
              </a:spcBef>
            </a:pPr>
            <a:r>
              <a:rPr lang="en-US" sz="2400" b="1">
                <a:solidFill>
                  <a:schemeClr val="accent2"/>
                </a:solidFill>
                <a:latin typeface="+mn-lt"/>
              </a:rPr>
              <a:t>The monthly school parking fee is not relevant because it must be paid if Cynthia drives or takes the train.</a:t>
            </a:r>
          </a:p>
        </p:txBody>
      </p:sp>
      <p:sp>
        <p:nvSpPr>
          <p:cNvPr id="319494" name="Text Box 6"/>
          <p:cNvSpPr txBox="1">
            <a:spLocks noChangeArrowheads="1"/>
          </p:cNvSpPr>
          <p:nvPr/>
        </p:nvSpPr>
        <p:spPr bwMode="auto">
          <a:xfrm>
            <a:off x="685800" y="5324475"/>
            <a:ext cx="7848600" cy="830997"/>
          </a:xfrm>
          <a:prstGeom prst="rect">
            <a:avLst/>
          </a:prstGeom>
          <a:solidFill>
            <a:srgbClr val="0000FF"/>
          </a:solidFill>
          <a:ln w="9525">
            <a:solidFill>
              <a:srgbClr val="000000"/>
            </a:solidFill>
            <a:miter lim="800000"/>
            <a:headEnd/>
            <a:tailEnd/>
          </a:ln>
          <a:effectLst>
            <a:outerShdw dist="35921" dir="2700000" algn="ctr" rotWithShape="0">
              <a:srgbClr val="000000"/>
            </a:outerShdw>
          </a:effectLst>
        </p:spPr>
        <p:txBody>
          <a:bodyPr>
            <a:spAutoFit/>
          </a:bodyPr>
          <a:lstStyle/>
          <a:p>
            <a:pPr algn="ctr" eaLnBrk="1" hangingPunct="1">
              <a:spcBef>
                <a:spcPct val="50000"/>
              </a:spcBef>
            </a:pPr>
            <a:r>
              <a:rPr lang="en-US" sz="2400" b="1">
                <a:solidFill>
                  <a:srgbClr val="FFFFFF"/>
                </a:solidFill>
                <a:latin typeface="+mn-lt"/>
              </a:rPr>
              <a:t>At this point, we can see that some of the average cost of $0.569 per mile are relevant and others are not.</a:t>
            </a:r>
          </a:p>
        </p:txBody>
      </p:sp>
      <p:sp>
        <p:nvSpPr>
          <p:cNvPr id="2" name="Slide Number Placeholder 1"/>
          <p:cNvSpPr>
            <a:spLocks noGrp="1"/>
          </p:cNvSpPr>
          <p:nvPr>
            <p:ph type="sldNum" sz="quarter" idx="11"/>
          </p:nvPr>
        </p:nvSpPr>
        <p:spPr/>
        <p:txBody>
          <a:bodyPr/>
          <a:lstStyle/>
          <a:p>
            <a:fld id="{9EADD2B0-BD8F-425E-B2E2-D73504545739}" type="slidenum">
              <a:rPr lang="en-US" smtClean="0"/>
              <a:pPr/>
              <a:t>40</a:t>
            </a:fld>
            <a:endParaRPr lang="en-US"/>
          </a:p>
        </p:txBody>
      </p:sp>
    </p:spTree>
    <p:extLst>
      <p:ext uri="{BB962C8B-B14F-4D97-AF65-F5344CB8AC3E}">
        <p14:creationId xmlns:p14="http://schemas.microsoft.com/office/powerpoint/2010/main" xmlns="" val="170668328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319494"/>
                                        </p:tgtEl>
                                        <p:attrNameLst>
                                          <p:attrName>style.visibility</p:attrName>
                                        </p:attrNameLst>
                                      </p:cBhvr>
                                      <p:to>
                                        <p:strVal val="visible"/>
                                      </p:to>
                                    </p:set>
                                    <p:anim calcmode="lin" valueType="num">
                                      <p:cBhvr>
                                        <p:cTn id="7" dur="500" fill="hold"/>
                                        <p:tgtEl>
                                          <p:spTgt spid="319494"/>
                                        </p:tgtEl>
                                        <p:attrNameLst>
                                          <p:attrName>ppt_w</p:attrName>
                                        </p:attrNameLst>
                                      </p:cBhvr>
                                      <p:tavLst>
                                        <p:tav tm="0">
                                          <p:val>
                                            <p:fltVal val="0"/>
                                          </p:val>
                                        </p:tav>
                                        <p:tav tm="100000">
                                          <p:val>
                                            <p:strVal val="#ppt_w"/>
                                          </p:val>
                                        </p:tav>
                                      </p:tavLst>
                                    </p:anim>
                                    <p:anim calcmode="lin" valueType="num">
                                      <p:cBhvr>
                                        <p:cTn id="8" dur="500" fill="hold"/>
                                        <p:tgtEl>
                                          <p:spTgt spid="31949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9494" grpId="0" animBg="1" autoUpdateAnimBg="0"/>
    </p:bld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495300" y="682625"/>
            <a:ext cx="8229600" cy="78105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b="1" i="1"/>
              <a:t>Identifying Relevant Costs</a:t>
            </a:r>
          </a:p>
        </p:txBody>
      </p:sp>
      <p:sp>
        <p:nvSpPr>
          <p:cNvPr id="321539" name="Text Box 3"/>
          <p:cNvSpPr txBox="1">
            <a:spLocks noChangeArrowheads="1"/>
          </p:cNvSpPr>
          <p:nvPr/>
        </p:nvSpPr>
        <p:spPr bwMode="auto">
          <a:xfrm>
            <a:off x="685800" y="1600200"/>
            <a:ext cx="7848600" cy="831850"/>
          </a:xfrm>
          <a:prstGeom prst="rect">
            <a:avLst/>
          </a:prstGeom>
          <a:solidFill>
            <a:srgbClr val="0000FF"/>
          </a:solidFill>
          <a:ln w="9525">
            <a:solidFill>
              <a:srgbClr val="000000"/>
            </a:solidFill>
            <a:miter lim="800000"/>
            <a:headEnd/>
            <a:tailEnd/>
          </a:ln>
          <a:effectLst>
            <a:outerShdw dist="35921" dir="2700000" algn="ctr" rotWithShape="0">
              <a:srgbClr val="000000"/>
            </a:outerShdw>
          </a:effectLst>
        </p:spPr>
        <p:txBody>
          <a:bodyPr>
            <a:spAutoFit/>
          </a:bodyPr>
          <a:lstStyle/>
          <a:p>
            <a:pPr algn="ctr" eaLnBrk="1" hangingPunct="1">
              <a:spcBef>
                <a:spcPct val="50000"/>
              </a:spcBef>
            </a:pPr>
            <a:r>
              <a:rPr lang="en-US" sz="2400" b="1">
                <a:solidFill>
                  <a:srgbClr val="FFFFFF"/>
                </a:solidFill>
                <a:latin typeface="+mn-lt"/>
              </a:rPr>
              <a:t>Which costs and benefits are relevant in Cynthia’s decision?</a:t>
            </a:r>
          </a:p>
        </p:txBody>
      </p:sp>
      <p:sp>
        <p:nvSpPr>
          <p:cNvPr id="321540" name="Text Box 4"/>
          <p:cNvSpPr txBox="1">
            <a:spLocks noChangeArrowheads="1"/>
          </p:cNvSpPr>
          <p:nvPr/>
        </p:nvSpPr>
        <p:spPr bwMode="auto">
          <a:xfrm>
            <a:off x="990600" y="2705100"/>
            <a:ext cx="3581400" cy="1200329"/>
          </a:xfrm>
          <a:prstGeom prst="rect">
            <a:avLst/>
          </a:prstGeom>
          <a:solidFill>
            <a:srgbClr val="EBF7FF"/>
          </a:solidFill>
          <a:ln w="9525">
            <a:solidFill>
              <a:schemeClr val="accent2"/>
            </a:solidFill>
            <a:miter lim="800000"/>
            <a:headEnd/>
            <a:tailEnd/>
          </a:ln>
          <a:effectLst>
            <a:outerShdw dist="35921" dir="2700000" algn="ctr" rotWithShape="0">
              <a:srgbClr val="000000"/>
            </a:outerShdw>
          </a:effectLst>
        </p:spPr>
        <p:txBody>
          <a:bodyPr>
            <a:spAutoFit/>
          </a:bodyPr>
          <a:lstStyle/>
          <a:p>
            <a:pPr algn="ctr" eaLnBrk="1" hangingPunct="1">
              <a:spcBef>
                <a:spcPct val="50000"/>
              </a:spcBef>
            </a:pPr>
            <a:r>
              <a:rPr lang="en-US" sz="2400" b="1">
                <a:solidFill>
                  <a:schemeClr val="accent1"/>
                </a:solidFill>
                <a:latin typeface="+mn-lt"/>
              </a:rPr>
              <a:t>The decline in resale value due to additional miles is a relevant cost. </a:t>
            </a:r>
          </a:p>
        </p:txBody>
      </p:sp>
      <p:sp>
        <p:nvSpPr>
          <p:cNvPr id="321541" name="Text Box 5"/>
          <p:cNvSpPr txBox="1">
            <a:spLocks noChangeArrowheads="1"/>
          </p:cNvSpPr>
          <p:nvPr/>
        </p:nvSpPr>
        <p:spPr bwMode="auto">
          <a:xfrm>
            <a:off x="4800600" y="2705100"/>
            <a:ext cx="3581400" cy="1562100"/>
          </a:xfrm>
          <a:prstGeom prst="rect">
            <a:avLst/>
          </a:prstGeom>
          <a:solidFill>
            <a:srgbClr val="EBF7FF"/>
          </a:solidFill>
          <a:ln w="9525">
            <a:solidFill>
              <a:schemeClr val="accent2"/>
            </a:solidFill>
            <a:miter lim="800000"/>
            <a:headEnd/>
            <a:tailEnd/>
          </a:ln>
          <a:effectLst>
            <a:outerShdw dist="35921" dir="2700000" algn="ctr" rotWithShape="0">
              <a:srgbClr val="000000"/>
            </a:outerShdw>
          </a:effectLst>
        </p:spPr>
        <p:txBody>
          <a:bodyPr>
            <a:spAutoFit/>
          </a:bodyPr>
          <a:lstStyle/>
          <a:p>
            <a:pPr algn="ctr" eaLnBrk="1" hangingPunct="1">
              <a:spcBef>
                <a:spcPct val="50000"/>
              </a:spcBef>
            </a:pPr>
            <a:r>
              <a:rPr lang="en-US" sz="2400" b="1">
                <a:solidFill>
                  <a:schemeClr val="accent1"/>
                </a:solidFill>
                <a:latin typeface="+mn-lt"/>
              </a:rPr>
              <a:t>The round-trip train fare is clearly relevant. If she drives the cost can be avoided. </a:t>
            </a:r>
          </a:p>
        </p:txBody>
      </p:sp>
      <p:sp>
        <p:nvSpPr>
          <p:cNvPr id="321542" name="Text Box 6"/>
          <p:cNvSpPr txBox="1">
            <a:spLocks noChangeArrowheads="1"/>
          </p:cNvSpPr>
          <p:nvPr/>
        </p:nvSpPr>
        <p:spPr bwMode="auto">
          <a:xfrm>
            <a:off x="914400" y="4533900"/>
            <a:ext cx="3581400" cy="1927225"/>
          </a:xfrm>
          <a:prstGeom prst="rect">
            <a:avLst/>
          </a:prstGeom>
          <a:solidFill>
            <a:srgbClr val="EBF7FF"/>
          </a:solidFill>
          <a:ln w="9525">
            <a:solidFill>
              <a:schemeClr val="accent2"/>
            </a:solidFill>
            <a:miter lim="800000"/>
            <a:headEnd/>
            <a:tailEnd/>
          </a:ln>
          <a:effectLst>
            <a:outerShdw dist="35921" dir="2700000" algn="ctr" rotWithShape="0">
              <a:srgbClr val="000000"/>
            </a:outerShdw>
          </a:effectLst>
        </p:spPr>
        <p:txBody>
          <a:bodyPr>
            <a:spAutoFit/>
          </a:bodyPr>
          <a:lstStyle/>
          <a:p>
            <a:pPr algn="ctr" eaLnBrk="1" hangingPunct="1">
              <a:spcBef>
                <a:spcPct val="50000"/>
              </a:spcBef>
            </a:pPr>
            <a:r>
              <a:rPr lang="en-US" sz="2400" b="1">
                <a:solidFill>
                  <a:schemeClr val="accent1"/>
                </a:solidFill>
                <a:latin typeface="+mn-lt"/>
              </a:rPr>
              <a:t>Relaxing on the train is relevant even though it is difficult to assign a dollar value to the benefit. </a:t>
            </a:r>
          </a:p>
        </p:txBody>
      </p:sp>
      <p:sp>
        <p:nvSpPr>
          <p:cNvPr id="321543" name="Text Box 7"/>
          <p:cNvSpPr txBox="1">
            <a:spLocks noChangeArrowheads="1"/>
          </p:cNvSpPr>
          <p:nvPr/>
        </p:nvSpPr>
        <p:spPr bwMode="auto">
          <a:xfrm>
            <a:off x="4800600" y="4533900"/>
            <a:ext cx="3581400" cy="1927225"/>
          </a:xfrm>
          <a:prstGeom prst="rect">
            <a:avLst/>
          </a:prstGeom>
          <a:solidFill>
            <a:srgbClr val="FFFF99"/>
          </a:solidFill>
          <a:ln w="9525">
            <a:solidFill>
              <a:schemeClr val="accent2"/>
            </a:solidFill>
            <a:miter lim="800000"/>
            <a:headEnd/>
            <a:tailEnd/>
          </a:ln>
          <a:effectLst>
            <a:outerShdw dist="35921" dir="2700000" algn="ctr" rotWithShape="0">
              <a:srgbClr val="000000"/>
            </a:outerShdw>
          </a:effectLst>
        </p:spPr>
        <p:txBody>
          <a:bodyPr>
            <a:spAutoFit/>
          </a:bodyPr>
          <a:lstStyle/>
          <a:p>
            <a:pPr algn="ctr" eaLnBrk="1" hangingPunct="1">
              <a:spcBef>
                <a:spcPct val="50000"/>
              </a:spcBef>
            </a:pPr>
            <a:r>
              <a:rPr lang="en-US" sz="2400" b="1">
                <a:solidFill>
                  <a:schemeClr val="accent2"/>
                </a:solidFill>
                <a:latin typeface="+mn-lt"/>
              </a:rPr>
              <a:t>The kennel cost is not relevant because Cynthia will incur the cost if she drives or takes the train.</a:t>
            </a:r>
          </a:p>
        </p:txBody>
      </p:sp>
      <p:sp>
        <p:nvSpPr>
          <p:cNvPr id="2" name="Slide Number Placeholder 1"/>
          <p:cNvSpPr>
            <a:spLocks noGrp="1"/>
          </p:cNvSpPr>
          <p:nvPr>
            <p:ph type="sldNum" sz="quarter" idx="11"/>
          </p:nvPr>
        </p:nvSpPr>
        <p:spPr/>
        <p:txBody>
          <a:bodyPr/>
          <a:lstStyle/>
          <a:p>
            <a:fld id="{0D9FEA09-1127-43E7-AF6D-315D278920A9}" type="slidenum">
              <a:rPr lang="en-US" smtClean="0"/>
              <a:pPr/>
              <a:t>41</a:t>
            </a:fld>
            <a:endParaRPr lang="en-US"/>
          </a:p>
        </p:txBody>
      </p:sp>
    </p:spTree>
    <p:extLst>
      <p:ext uri="{BB962C8B-B14F-4D97-AF65-F5344CB8AC3E}">
        <p14:creationId xmlns:p14="http://schemas.microsoft.com/office/powerpoint/2010/main" xmlns="" val="40256766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21543"/>
                                        </p:tgtEl>
                                        <p:attrNameLst>
                                          <p:attrName>style.visibility</p:attrName>
                                        </p:attrNameLst>
                                      </p:cBhvr>
                                      <p:to>
                                        <p:strVal val="visible"/>
                                      </p:to>
                                    </p:set>
                                    <p:animEffect transition="in" filter="dissolve">
                                      <p:cBhvr>
                                        <p:cTn id="7" dur="500"/>
                                        <p:tgtEl>
                                          <p:spTgt spid="3215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1543" grpId="0" animBg="1" autoUpdateAnimBg="0"/>
    </p:bld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3586" name="Rectangle 2"/>
          <p:cNvSpPr>
            <a:spLocks noGrp="1" noChangeArrowheads="1"/>
          </p:cNvSpPr>
          <p:nvPr>
            <p:ph type="title"/>
          </p:nvPr>
        </p:nvSpPr>
        <p:spPr>
          <a:xfrm>
            <a:off x="457200" y="492887"/>
            <a:ext cx="8305800" cy="932688"/>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400" b="1" i="1" dirty="0"/>
              <a:t>Identifying Relevant Costs</a:t>
            </a:r>
          </a:p>
        </p:txBody>
      </p:sp>
      <p:sp>
        <p:nvSpPr>
          <p:cNvPr id="323587" name="Text Box 3"/>
          <p:cNvSpPr txBox="1">
            <a:spLocks noChangeArrowheads="1"/>
          </p:cNvSpPr>
          <p:nvPr/>
        </p:nvSpPr>
        <p:spPr bwMode="auto">
          <a:xfrm>
            <a:off x="685800" y="1600200"/>
            <a:ext cx="7848600" cy="831850"/>
          </a:xfrm>
          <a:prstGeom prst="rect">
            <a:avLst/>
          </a:prstGeom>
          <a:solidFill>
            <a:srgbClr val="0000FF"/>
          </a:solidFill>
          <a:ln w="9525">
            <a:solidFill>
              <a:srgbClr val="000000"/>
            </a:solidFill>
            <a:miter lim="800000"/>
            <a:headEnd/>
            <a:tailEnd/>
          </a:ln>
          <a:effectLst>
            <a:outerShdw dist="35921" dir="2700000" algn="ctr" rotWithShape="0">
              <a:srgbClr val="000000"/>
            </a:outerShdw>
          </a:effectLst>
        </p:spPr>
        <p:txBody>
          <a:bodyPr>
            <a:spAutoFit/>
          </a:bodyPr>
          <a:lstStyle/>
          <a:p>
            <a:pPr algn="ctr" eaLnBrk="1" hangingPunct="1">
              <a:spcBef>
                <a:spcPct val="50000"/>
              </a:spcBef>
            </a:pPr>
            <a:r>
              <a:rPr lang="en-US" sz="2400" b="1">
                <a:solidFill>
                  <a:srgbClr val="FFFFFF"/>
                </a:solidFill>
                <a:latin typeface="+mn-lt"/>
              </a:rPr>
              <a:t>Which costs and benefits are relevant in Cynthia’s decision?</a:t>
            </a:r>
          </a:p>
        </p:txBody>
      </p:sp>
      <p:sp>
        <p:nvSpPr>
          <p:cNvPr id="323588" name="Text Box 4"/>
          <p:cNvSpPr txBox="1">
            <a:spLocks noChangeArrowheads="1"/>
          </p:cNvSpPr>
          <p:nvPr/>
        </p:nvSpPr>
        <p:spPr bwMode="auto">
          <a:xfrm>
            <a:off x="2743200" y="2628900"/>
            <a:ext cx="3581400" cy="1562100"/>
          </a:xfrm>
          <a:prstGeom prst="rect">
            <a:avLst/>
          </a:prstGeom>
          <a:solidFill>
            <a:srgbClr val="EBF7FF"/>
          </a:solidFill>
          <a:ln w="9525">
            <a:solidFill>
              <a:schemeClr val="accent2"/>
            </a:solidFill>
            <a:miter lim="800000"/>
            <a:headEnd/>
            <a:tailEnd/>
          </a:ln>
          <a:effectLst>
            <a:outerShdw dist="35921" dir="2700000" algn="ctr" rotWithShape="0">
              <a:srgbClr val="000000"/>
            </a:outerShdw>
          </a:effectLst>
        </p:spPr>
        <p:txBody>
          <a:bodyPr>
            <a:spAutoFit/>
          </a:bodyPr>
          <a:lstStyle/>
          <a:p>
            <a:pPr algn="ctr" eaLnBrk="1" hangingPunct="1">
              <a:spcBef>
                <a:spcPct val="50000"/>
              </a:spcBef>
            </a:pPr>
            <a:r>
              <a:rPr lang="en-US" sz="2400" b="1">
                <a:solidFill>
                  <a:schemeClr val="accent2"/>
                </a:solidFill>
                <a:latin typeface="+mn-lt"/>
              </a:rPr>
              <a:t>The cost of parking is relevant because it can be avoided if she takes the train. </a:t>
            </a:r>
          </a:p>
        </p:txBody>
      </p:sp>
      <p:sp>
        <p:nvSpPr>
          <p:cNvPr id="323589" name="Text Box 5"/>
          <p:cNvSpPr txBox="1">
            <a:spLocks noChangeArrowheads="1"/>
          </p:cNvSpPr>
          <p:nvPr/>
        </p:nvSpPr>
        <p:spPr bwMode="auto">
          <a:xfrm>
            <a:off x="1219200" y="4365625"/>
            <a:ext cx="6781800" cy="1562100"/>
          </a:xfrm>
          <a:prstGeom prst="rect">
            <a:avLst/>
          </a:prstGeom>
          <a:solidFill>
            <a:srgbClr val="EBF7FF"/>
          </a:solidFill>
          <a:ln w="9525">
            <a:solidFill>
              <a:schemeClr val="accent2"/>
            </a:solidFill>
            <a:miter lim="800000"/>
            <a:headEnd/>
            <a:tailEnd/>
          </a:ln>
          <a:effectLst>
            <a:outerShdw dist="35921" dir="2700000" algn="ctr" rotWithShape="0">
              <a:srgbClr val="000000"/>
            </a:outerShdw>
          </a:effectLst>
        </p:spPr>
        <p:txBody>
          <a:bodyPr>
            <a:spAutoFit/>
          </a:bodyPr>
          <a:lstStyle/>
          <a:p>
            <a:pPr algn="ctr" eaLnBrk="1" hangingPunct="1">
              <a:spcBef>
                <a:spcPct val="50000"/>
              </a:spcBef>
            </a:pPr>
            <a:r>
              <a:rPr lang="en-US" sz="2400" b="1">
                <a:solidFill>
                  <a:schemeClr val="accent1"/>
                </a:solidFill>
                <a:latin typeface="+mn-lt"/>
              </a:rPr>
              <a:t>The benefits of having a car in New York and the problems of finding a parking space are both relevant but are difficult to assign a dollar amount.</a:t>
            </a:r>
          </a:p>
        </p:txBody>
      </p:sp>
      <p:sp>
        <p:nvSpPr>
          <p:cNvPr id="2" name="Slide Number Placeholder 1"/>
          <p:cNvSpPr>
            <a:spLocks noGrp="1"/>
          </p:cNvSpPr>
          <p:nvPr>
            <p:ph type="sldNum" sz="quarter" idx="11"/>
          </p:nvPr>
        </p:nvSpPr>
        <p:spPr/>
        <p:txBody>
          <a:bodyPr/>
          <a:lstStyle/>
          <a:p>
            <a:fld id="{9EADD2B0-BD8F-425E-B2E2-D73504545739}" type="slidenum">
              <a:rPr lang="en-US" smtClean="0"/>
              <a:pPr/>
              <a:t>42</a:t>
            </a:fld>
            <a:endParaRPr lang="en-US"/>
          </a:p>
        </p:txBody>
      </p:sp>
    </p:spTree>
    <p:extLst>
      <p:ext uri="{BB962C8B-B14F-4D97-AF65-F5344CB8AC3E}">
        <p14:creationId xmlns:p14="http://schemas.microsoft.com/office/powerpoint/2010/main" xmlns="" val="287895298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5634" name="Rectangle 1026"/>
          <p:cNvSpPr>
            <a:spLocks noGrp="1" noChangeArrowheads="1"/>
          </p:cNvSpPr>
          <p:nvPr>
            <p:ph type="title"/>
          </p:nvPr>
        </p:nvSpPr>
        <p:spPr>
          <a:xfrm>
            <a:off x="457200" y="587883"/>
            <a:ext cx="8305800" cy="780288"/>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400" b="1" i="1" dirty="0"/>
              <a:t>Identifying Relevant Costs</a:t>
            </a:r>
          </a:p>
        </p:txBody>
      </p:sp>
      <p:sp>
        <p:nvSpPr>
          <p:cNvPr id="325635" name="Text Box 1027"/>
          <p:cNvSpPr txBox="1">
            <a:spLocks noChangeArrowheads="1"/>
          </p:cNvSpPr>
          <p:nvPr/>
        </p:nvSpPr>
        <p:spPr bwMode="auto">
          <a:xfrm>
            <a:off x="685800" y="1600200"/>
            <a:ext cx="7848600" cy="1196975"/>
          </a:xfrm>
          <a:prstGeom prst="rect">
            <a:avLst/>
          </a:prstGeom>
          <a:solidFill>
            <a:srgbClr val="0000FF"/>
          </a:solidFill>
          <a:ln w="9525">
            <a:solidFill>
              <a:srgbClr val="000000"/>
            </a:solidFill>
            <a:miter lim="800000"/>
            <a:headEnd/>
            <a:tailEnd/>
          </a:ln>
          <a:effectLst>
            <a:outerShdw dist="35921" dir="2700000" algn="ctr" rotWithShape="0">
              <a:srgbClr val="000000"/>
            </a:outerShdw>
          </a:effectLst>
        </p:spPr>
        <p:txBody>
          <a:bodyPr>
            <a:spAutoFit/>
          </a:bodyPr>
          <a:lstStyle/>
          <a:p>
            <a:pPr algn="ctr" eaLnBrk="1" hangingPunct="1">
              <a:spcBef>
                <a:spcPct val="50000"/>
              </a:spcBef>
            </a:pPr>
            <a:r>
              <a:rPr lang="en-US" sz="2400" b="1">
                <a:solidFill>
                  <a:srgbClr val="FFFFFF"/>
                </a:solidFill>
                <a:latin typeface="+mn-lt"/>
              </a:rPr>
              <a:t>From a financial standpoint, Cynthia would be better off taking the train to visit her friend. Some of the non-financial factor may influence her final decision.</a:t>
            </a:r>
          </a:p>
        </p:txBody>
      </p:sp>
      <p:graphicFrame>
        <p:nvGraphicFramePr>
          <p:cNvPr id="325636" name="Object 1028"/>
          <p:cNvGraphicFramePr>
            <a:graphicFrameLocks noChangeAspect="1"/>
          </p:cNvGraphicFramePr>
          <p:nvPr>
            <p:extLst>
              <p:ext uri="{D42A27DB-BD31-4B8C-83A1-F6EECF244321}">
                <p14:modId xmlns:p14="http://schemas.microsoft.com/office/powerpoint/2010/main" xmlns="" val="751526027"/>
              </p:ext>
            </p:extLst>
          </p:nvPr>
        </p:nvGraphicFramePr>
        <p:xfrm>
          <a:off x="628650" y="3100388"/>
          <a:ext cx="5772150" cy="1700212"/>
        </p:xfrm>
        <a:graphic>
          <a:graphicData uri="http://schemas.openxmlformats.org/presentationml/2006/ole">
            <p:oleObj spid="_x0000_s85012" name="Worksheet" r:id="rId4" imgW="3929760" imgH="1161000" progId="Excel.Sheet.8">
              <p:embed/>
            </p:oleObj>
          </a:graphicData>
        </a:graphic>
      </p:graphicFrame>
      <p:graphicFrame>
        <p:nvGraphicFramePr>
          <p:cNvPr id="325637" name="Object 1029"/>
          <p:cNvGraphicFramePr>
            <a:graphicFrameLocks noChangeAspect="1"/>
          </p:cNvGraphicFramePr>
          <p:nvPr>
            <p:extLst>
              <p:ext uri="{D42A27DB-BD31-4B8C-83A1-F6EECF244321}">
                <p14:modId xmlns:p14="http://schemas.microsoft.com/office/powerpoint/2010/main" xmlns="" val="847683472"/>
              </p:ext>
            </p:extLst>
          </p:nvPr>
        </p:nvGraphicFramePr>
        <p:xfrm>
          <a:off x="2762250" y="5038725"/>
          <a:ext cx="5772150" cy="752475"/>
        </p:xfrm>
        <a:graphic>
          <a:graphicData uri="http://schemas.openxmlformats.org/presentationml/2006/ole">
            <p:oleObj spid="_x0000_s85013" name="Worksheet" r:id="rId5" imgW="3929760" imgH="513720" progId="Excel.Sheet.8">
              <p:embed/>
            </p:oleObj>
          </a:graphicData>
        </a:graphic>
      </p:graphicFrame>
      <p:sp>
        <p:nvSpPr>
          <p:cNvPr id="2" name="Slide Number Placeholder 1"/>
          <p:cNvSpPr>
            <a:spLocks noGrp="1"/>
          </p:cNvSpPr>
          <p:nvPr>
            <p:ph type="sldNum" sz="quarter" idx="11"/>
          </p:nvPr>
        </p:nvSpPr>
        <p:spPr/>
        <p:txBody>
          <a:bodyPr/>
          <a:lstStyle/>
          <a:p>
            <a:fld id="{9EADD2B0-BD8F-425E-B2E2-D73504545739}" type="slidenum">
              <a:rPr lang="en-US" smtClean="0"/>
              <a:pPr/>
              <a:t>43</a:t>
            </a:fld>
            <a:endParaRPr lang="en-US"/>
          </a:p>
        </p:txBody>
      </p:sp>
    </p:spTree>
    <p:extLst>
      <p:ext uri="{BB962C8B-B14F-4D97-AF65-F5344CB8AC3E}">
        <p14:creationId xmlns:p14="http://schemas.microsoft.com/office/powerpoint/2010/main" xmlns="" val="309657527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7682" name="Rectangle 2"/>
          <p:cNvSpPr>
            <a:spLocks noGrp="1" noChangeArrowheads="1"/>
          </p:cNvSpPr>
          <p:nvPr>
            <p:ph type="title"/>
          </p:nvPr>
        </p:nvSpPr>
        <p:spPr>
          <a:xfrm>
            <a:off x="457200" y="76200"/>
            <a:ext cx="83820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r>
              <a:rPr lang="en-US" sz="4400" b="1" i="1"/>
              <a:t>Total and Differential Cost Approaches</a:t>
            </a:r>
          </a:p>
        </p:txBody>
      </p:sp>
      <p:sp>
        <p:nvSpPr>
          <p:cNvPr id="327683" name="Text Box 3"/>
          <p:cNvSpPr txBox="1">
            <a:spLocks noChangeArrowheads="1"/>
          </p:cNvSpPr>
          <p:nvPr/>
        </p:nvSpPr>
        <p:spPr bwMode="auto">
          <a:xfrm>
            <a:off x="304800" y="1355725"/>
            <a:ext cx="8382000" cy="10064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eaLnBrk="1" hangingPunct="1">
              <a:spcBef>
                <a:spcPct val="50000"/>
              </a:spcBef>
            </a:pPr>
            <a:r>
              <a:rPr lang="en-US" sz="2000" dirty="0">
                <a:latin typeface="+mn-lt"/>
              </a:rPr>
              <a:t>The management of a company is considering a new labor saving machine that rents for $3,000 per year. Data about the company’s annual sales and costs with and without the new machine are:</a:t>
            </a:r>
          </a:p>
        </p:txBody>
      </p:sp>
      <p:graphicFrame>
        <p:nvGraphicFramePr>
          <p:cNvPr id="327684" name="Object 4"/>
          <p:cNvGraphicFramePr>
            <a:graphicFrameLocks noChangeAspect="1"/>
          </p:cNvGraphicFramePr>
          <p:nvPr/>
        </p:nvGraphicFramePr>
        <p:xfrm>
          <a:off x="228600" y="2397125"/>
          <a:ext cx="8686800" cy="4079875"/>
        </p:xfrm>
        <a:graphic>
          <a:graphicData uri="http://schemas.openxmlformats.org/presentationml/2006/ole">
            <p:oleObj spid="_x0000_s86027" name="Worksheet" r:id="rId4" imgW="6682680" imgH="3138840" progId="Excel.Sheet.8">
              <p:embed/>
            </p:oleObj>
          </a:graphicData>
        </a:graphic>
      </p:graphicFrame>
      <p:sp>
        <p:nvSpPr>
          <p:cNvPr id="2" name="Slide Number Placeholder 1"/>
          <p:cNvSpPr>
            <a:spLocks noGrp="1"/>
          </p:cNvSpPr>
          <p:nvPr>
            <p:ph type="sldNum" sz="quarter" idx="11"/>
          </p:nvPr>
        </p:nvSpPr>
        <p:spPr/>
        <p:txBody>
          <a:bodyPr/>
          <a:lstStyle/>
          <a:p>
            <a:fld id="{9EADD2B0-BD8F-425E-B2E2-D73504545739}" type="slidenum">
              <a:rPr lang="en-US" smtClean="0"/>
              <a:pPr/>
              <a:t>44</a:t>
            </a:fld>
            <a:endParaRPr lang="en-US"/>
          </a:p>
        </p:txBody>
      </p:sp>
    </p:spTree>
    <p:extLst>
      <p:ext uri="{BB962C8B-B14F-4D97-AF65-F5344CB8AC3E}">
        <p14:creationId xmlns:p14="http://schemas.microsoft.com/office/powerpoint/2010/main" xmlns="" val="38747103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9730" name="Rectangle 2"/>
          <p:cNvSpPr>
            <a:spLocks noGrp="1" noChangeArrowheads="1"/>
          </p:cNvSpPr>
          <p:nvPr>
            <p:ph type="title"/>
          </p:nvPr>
        </p:nvSpPr>
        <p:spPr>
          <a:xfrm>
            <a:off x="457200" y="76200"/>
            <a:ext cx="83820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r>
              <a:rPr lang="en-US" sz="4400" b="1" i="1"/>
              <a:t>Total and Differential Cost Approaches</a:t>
            </a:r>
          </a:p>
        </p:txBody>
      </p:sp>
      <p:graphicFrame>
        <p:nvGraphicFramePr>
          <p:cNvPr id="329731" name="Object 3"/>
          <p:cNvGraphicFramePr>
            <a:graphicFrameLocks noChangeAspect="1"/>
          </p:cNvGraphicFramePr>
          <p:nvPr/>
        </p:nvGraphicFramePr>
        <p:xfrm>
          <a:off x="2895600" y="2133600"/>
          <a:ext cx="5791200" cy="2719388"/>
        </p:xfrm>
        <a:graphic>
          <a:graphicData uri="http://schemas.openxmlformats.org/presentationml/2006/ole">
            <p:oleObj spid="_x0000_s87060" name="Worksheet" r:id="rId4" imgW="5638320" imgH="2655000" progId="Excel.Sheet.8">
              <p:embed/>
            </p:oleObj>
          </a:graphicData>
        </a:graphic>
      </p:graphicFrame>
      <p:sp>
        <p:nvSpPr>
          <p:cNvPr id="329732" name="Text Box 4"/>
          <p:cNvSpPr txBox="1">
            <a:spLocks noChangeArrowheads="1"/>
          </p:cNvSpPr>
          <p:nvPr/>
        </p:nvSpPr>
        <p:spPr bwMode="auto">
          <a:xfrm>
            <a:off x="304800" y="1371600"/>
            <a:ext cx="8382000" cy="701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eaLnBrk="1" hangingPunct="1">
              <a:spcBef>
                <a:spcPct val="50000"/>
              </a:spcBef>
            </a:pPr>
            <a:r>
              <a:rPr lang="en-US" sz="2000" dirty="0">
                <a:solidFill>
                  <a:srgbClr val="000000"/>
                </a:solidFill>
                <a:latin typeface="+mn-lt"/>
              </a:rPr>
              <a:t>As you can see, the only costs that differ between the alternatives are the direct labor costs savings and the increase in fixed rental costs.</a:t>
            </a:r>
          </a:p>
        </p:txBody>
      </p:sp>
      <p:grpSp>
        <p:nvGrpSpPr>
          <p:cNvPr id="329733" name="Group 5"/>
          <p:cNvGrpSpPr>
            <a:grpSpLocks/>
          </p:cNvGrpSpPr>
          <p:nvPr/>
        </p:nvGrpSpPr>
        <p:grpSpPr bwMode="auto">
          <a:xfrm>
            <a:off x="457200" y="3886200"/>
            <a:ext cx="6324600" cy="2590800"/>
            <a:chOff x="1152" y="2304"/>
            <a:chExt cx="3984" cy="1632"/>
          </a:xfrm>
        </p:grpSpPr>
        <p:sp>
          <p:nvSpPr>
            <p:cNvPr id="329734" name="Rectangle 6"/>
            <p:cNvSpPr>
              <a:spLocks noChangeArrowheads="1"/>
            </p:cNvSpPr>
            <p:nvPr/>
          </p:nvSpPr>
          <p:spPr bwMode="auto">
            <a:xfrm>
              <a:off x="1152" y="2304"/>
              <a:ext cx="3984" cy="1632"/>
            </a:xfrm>
            <a:prstGeom prst="rect">
              <a:avLst/>
            </a:prstGeom>
            <a:solidFill>
              <a:srgbClr val="FFFF99"/>
            </a:solidFill>
            <a:ln w="9525">
              <a:solidFill>
                <a:srgbClr val="000000"/>
              </a:solidFill>
              <a:miter lim="800000"/>
              <a:headEnd/>
              <a:tailEnd/>
            </a:ln>
            <a:effectLst>
              <a:outerShdw dist="35921" dir="2700000" algn="ctr" rotWithShape="0">
                <a:srgbClr val="000000"/>
              </a:outerShdw>
            </a:effectLst>
          </p:spPr>
          <p:txBody>
            <a:bodyPr wrap="none" anchor="ctr"/>
            <a:lstStyle/>
            <a:p>
              <a:pPr algn="ctr" eaLnBrk="1" hangingPunct="1"/>
              <a:r>
                <a:rPr lang="en-US" sz="2200" b="1" dirty="0">
                  <a:solidFill>
                    <a:srgbClr val="663300"/>
                  </a:solidFill>
                  <a:latin typeface="+mn-lt"/>
                </a:rPr>
                <a:t>We can efficiently analyze the decision by</a:t>
              </a:r>
              <a:br>
                <a:rPr lang="en-US" sz="2200" b="1" dirty="0">
                  <a:solidFill>
                    <a:srgbClr val="663300"/>
                  </a:solidFill>
                  <a:latin typeface="+mn-lt"/>
                </a:rPr>
              </a:br>
              <a:r>
                <a:rPr lang="en-US" sz="2200" b="1" dirty="0">
                  <a:solidFill>
                    <a:srgbClr val="663300"/>
                  </a:solidFill>
                  <a:latin typeface="+mn-lt"/>
                </a:rPr>
                <a:t>looking at the different costs and revenues </a:t>
              </a:r>
              <a:br>
                <a:rPr lang="en-US" sz="2200" b="1" dirty="0">
                  <a:solidFill>
                    <a:srgbClr val="663300"/>
                  </a:solidFill>
                  <a:latin typeface="+mn-lt"/>
                </a:rPr>
              </a:br>
              <a:r>
                <a:rPr lang="en-US" sz="2200" b="1" dirty="0">
                  <a:solidFill>
                    <a:srgbClr val="663300"/>
                  </a:solidFill>
                  <a:latin typeface="+mn-lt"/>
                </a:rPr>
                <a:t>and arrive at the same solution</a:t>
              </a:r>
              <a:r>
                <a:rPr lang="en-US" sz="2400" b="1" dirty="0">
                  <a:latin typeface="+mn-lt"/>
                </a:rPr>
                <a:t>.</a:t>
              </a:r>
            </a:p>
            <a:p>
              <a:pPr algn="ctr" eaLnBrk="1" hangingPunct="1"/>
              <a:endParaRPr lang="en-US" sz="2400" b="1" dirty="0">
                <a:latin typeface="+mn-lt"/>
              </a:endParaRPr>
            </a:p>
            <a:p>
              <a:pPr algn="ctr" eaLnBrk="1" hangingPunct="1"/>
              <a:endParaRPr lang="en-US" sz="2400" dirty="0">
                <a:latin typeface="+mn-lt"/>
              </a:endParaRPr>
            </a:p>
            <a:p>
              <a:pPr algn="ctr" eaLnBrk="1" hangingPunct="1"/>
              <a:endParaRPr lang="en-US" sz="2400" dirty="0">
                <a:latin typeface="+mn-lt"/>
              </a:endParaRPr>
            </a:p>
            <a:p>
              <a:pPr algn="ctr" eaLnBrk="1" hangingPunct="1"/>
              <a:endParaRPr lang="en-US" sz="2400" dirty="0">
                <a:latin typeface="+mn-lt"/>
              </a:endParaRPr>
            </a:p>
          </p:txBody>
        </p:sp>
        <p:graphicFrame>
          <p:nvGraphicFramePr>
            <p:cNvPr id="329735" name="Object 7"/>
            <p:cNvGraphicFramePr>
              <a:graphicFrameLocks noChangeAspect="1"/>
            </p:cNvGraphicFramePr>
            <p:nvPr/>
          </p:nvGraphicFramePr>
          <p:xfrm>
            <a:off x="1255" y="3024"/>
            <a:ext cx="3792" cy="783"/>
          </p:xfrm>
          <a:graphic>
            <a:graphicData uri="http://schemas.openxmlformats.org/presentationml/2006/ole">
              <p:oleObj spid="_x0000_s87061" name="Worksheet" r:id="rId5" imgW="4413960" imgH="913680" progId="Excel.Sheet.8">
                <p:embed/>
              </p:oleObj>
            </a:graphicData>
          </a:graphic>
        </p:graphicFrame>
      </p:grpSp>
      <p:sp>
        <p:nvSpPr>
          <p:cNvPr id="2" name="Slide Number Placeholder 1"/>
          <p:cNvSpPr>
            <a:spLocks noGrp="1"/>
          </p:cNvSpPr>
          <p:nvPr>
            <p:ph type="sldNum" sz="quarter" idx="11"/>
          </p:nvPr>
        </p:nvSpPr>
        <p:spPr/>
        <p:txBody>
          <a:bodyPr/>
          <a:lstStyle/>
          <a:p>
            <a:fld id="{9EADD2B0-BD8F-425E-B2E2-D73504545739}" type="slidenum">
              <a:rPr lang="en-US" smtClean="0"/>
              <a:pPr/>
              <a:t>45</a:t>
            </a:fld>
            <a:endParaRPr lang="en-US"/>
          </a:p>
        </p:txBody>
      </p:sp>
    </p:spTree>
    <p:extLst>
      <p:ext uri="{BB962C8B-B14F-4D97-AF65-F5344CB8AC3E}">
        <p14:creationId xmlns:p14="http://schemas.microsoft.com/office/powerpoint/2010/main" xmlns="" val="94517373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5" presetClass="entr" presetSubtype="0" fill="hold" nodeType="afterEffect">
                                  <p:stCondLst>
                                    <p:cond delay="0"/>
                                  </p:stCondLst>
                                  <p:childTnLst>
                                    <p:set>
                                      <p:cBhvr>
                                        <p:cTn id="6" dur="1" fill="hold">
                                          <p:stCondLst>
                                            <p:cond delay="0"/>
                                          </p:stCondLst>
                                        </p:cTn>
                                        <p:tgtEl>
                                          <p:spTgt spid="329733"/>
                                        </p:tgtEl>
                                        <p:attrNameLst>
                                          <p:attrName>style.visibility</p:attrName>
                                        </p:attrNameLst>
                                      </p:cBhvr>
                                      <p:to>
                                        <p:strVal val="visible"/>
                                      </p:to>
                                    </p:set>
                                    <p:anim calcmode="lin" valueType="num">
                                      <p:cBhvr>
                                        <p:cTn id="7" dur="1000" fill="hold"/>
                                        <p:tgtEl>
                                          <p:spTgt spid="329733"/>
                                        </p:tgtEl>
                                        <p:attrNameLst>
                                          <p:attrName>ppt_w</p:attrName>
                                        </p:attrNameLst>
                                      </p:cBhvr>
                                      <p:tavLst>
                                        <p:tav tm="0">
                                          <p:val>
                                            <p:fltVal val="0"/>
                                          </p:val>
                                        </p:tav>
                                        <p:tav tm="100000">
                                          <p:val>
                                            <p:strVal val="#ppt_w"/>
                                          </p:val>
                                        </p:tav>
                                      </p:tavLst>
                                    </p:anim>
                                    <p:anim calcmode="lin" valueType="num">
                                      <p:cBhvr>
                                        <p:cTn id="8" dur="1000" fill="hold"/>
                                        <p:tgtEl>
                                          <p:spTgt spid="329733"/>
                                        </p:tgtEl>
                                        <p:attrNameLst>
                                          <p:attrName>ppt_h</p:attrName>
                                        </p:attrNameLst>
                                      </p:cBhvr>
                                      <p:tavLst>
                                        <p:tav tm="0">
                                          <p:val>
                                            <p:fltVal val="0"/>
                                          </p:val>
                                        </p:tav>
                                        <p:tav tm="100000">
                                          <p:val>
                                            <p:strVal val="#ppt_h"/>
                                          </p:val>
                                        </p:tav>
                                      </p:tavLst>
                                    </p:anim>
                                    <p:anim calcmode="lin" valueType="num">
                                      <p:cBhvr>
                                        <p:cTn id="9" dur="1000" fill="hold"/>
                                        <p:tgtEl>
                                          <p:spTgt spid="329733"/>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329733"/>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1778" name="Rectangle 2"/>
          <p:cNvSpPr>
            <a:spLocks noGrp="1" noChangeArrowheads="1"/>
          </p:cNvSpPr>
          <p:nvPr>
            <p:ph type="title"/>
          </p:nvPr>
        </p:nvSpPr>
        <p:spPr>
          <a:xfrm>
            <a:off x="457200" y="76200"/>
            <a:ext cx="83820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r>
              <a:rPr lang="en-US" sz="4400" b="1" i="1"/>
              <a:t>Total and Differential Cost Approaches</a:t>
            </a:r>
          </a:p>
        </p:txBody>
      </p:sp>
      <p:sp>
        <p:nvSpPr>
          <p:cNvPr id="331779" name="Text Box 3"/>
          <p:cNvSpPr txBox="1">
            <a:spLocks noChangeArrowheads="1"/>
          </p:cNvSpPr>
          <p:nvPr/>
        </p:nvSpPr>
        <p:spPr bwMode="auto">
          <a:xfrm>
            <a:off x="457200" y="1676400"/>
            <a:ext cx="8153400" cy="4373563"/>
          </a:xfrm>
          <a:prstGeom prst="rect">
            <a:avLst/>
          </a:prstGeom>
          <a:solidFill>
            <a:srgbClr val="EBF7FF"/>
          </a:solidFill>
          <a:ln w="9525">
            <a:solidFill>
              <a:schemeClr val="tx2"/>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marL="457200" indent="-457200">
              <a:defRPr sz="2400">
                <a:solidFill>
                  <a:schemeClr val="tx1"/>
                </a:solidFill>
                <a:latin typeface="Times" panose="02020603050405020304" pitchFamily="18" charset="0"/>
              </a:defRPr>
            </a:lvl1pPr>
            <a:lvl2pPr marL="914400" indent="-457200">
              <a:defRPr sz="2400">
                <a:solidFill>
                  <a:schemeClr val="tx1"/>
                </a:solidFill>
                <a:latin typeface="Times" panose="02020603050405020304" pitchFamily="18" charset="0"/>
              </a:defRPr>
            </a:lvl2pPr>
            <a:lvl3pPr marL="1371600" indent="-457200">
              <a:defRPr sz="2400">
                <a:solidFill>
                  <a:schemeClr val="tx1"/>
                </a:solidFill>
                <a:latin typeface="Times" panose="02020603050405020304" pitchFamily="18" charset="0"/>
              </a:defRPr>
            </a:lvl3pPr>
            <a:lvl4pPr marL="1828800" indent="-457200">
              <a:defRPr sz="2400">
                <a:solidFill>
                  <a:schemeClr val="tx1"/>
                </a:solidFill>
                <a:latin typeface="Times" panose="02020603050405020304" pitchFamily="18" charset="0"/>
              </a:defRPr>
            </a:lvl4pPr>
            <a:lvl5pPr marL="2286000" indent="-457200">
              <a:defRPr sz="2400">
                <a:solidFill>
                  <a:schemeClr val="tx1"/>
                </a:solidFill>
                <a:latin typeface="Times" panose="02020603050405020304" pitchFamily="18" charset="0"/>
              </a:defRPr>
            </a:lvl5pPr>
            <a:lvl6pPr marL="2743200" indent="-457200" eaLnBrk="0" fontAlgn="base" hangingPunct="0">
              <a:spcBef>
                <a:spcPct val="0"/>
              </a:spcBef>
              <a:spcAft>
                <a:spcPct val="0"/>
              </a:spcAft>
              <a:defRPr sz="2400">
                <a:solidFill>
                  <a:schemeClr val="tx1"/>
                </a:solidFill>
                <a:latin typeface="Times" panose="02020603050405020304" pitchFamily="18" charset="0"/>
              </a:defRPr>
            </a:lvl6pPr>
            <a:lvl7pPr marL="3200400" indent="-457200" eaLnBrk="0" fontAlgn="base" hangingPunct="0">
              <a:spcBef>
                <a:spcPct val="0"/>
              </a:spcBef>
              <a:spcAft>
                <a:spcPct val="0"/>
              </a:spcAft>
              <a:defRPr sz="2400">
                <a:solidFill>
                  <a:schemeClr val="tx1"/>
                </a:solidFill>
                <a:latin typeface="Times" panose="02020603050405020304" pitchFamily="18" charset="0"/>
              </a:defRPr>
            </a:lvl7pPr>
            <a:lvl8pPr marL="3657600" indent="-457200" eaLnBrk="0" fontAlgn="base" hangingPunct="0">
              <a:spcBef>
                <a:spcPct val="0"/>
              </a:spcBef>
              <a:spcAft>
                <a:spcPct val="0"/>
              </a:spcAft>
              <a:defRPr sz="2400">
                <a:solidFill>
                  <a:schemeClr val="tx1"/>
                </a:solidFill>
                <a:latin typeface="Times" panose="02020603050405020304" pitchFamily="18" charset="0"/>
              </a:defRPr>
            </a:lvl8pPr>
            <a:lvl9pPr marL="4114800" indent="-457200" eaLnBrk="0" fontAlgn="base" hangingPunct="0">
              <a:spcBef>
                <a:spcPct val="0"/>
              </a:spcBef>
              <a:spcAft>
                <a:spcPct val="0"/>
              </a:spcAft>
              <a:defRPr sz="2400">
                <a:solidFill>
                  <a:schemeClr val="tx1"/>
                </a:solidFill>
                <a:latin typeface="Times" panose="02020603050405020304" pitchFamily="18" charset="0"/>
              </a:defRPr>
            </a:lvl9pPr>
          </a:lstStyle>
          <a:p>
            <a:pPr algn="ctr">
              <a:spcBef>
                <a:spcPct val="50000"/>
              </a:spcBef>
            </a:pPr>
            <a:r>
              <a:rPr lang="en-US" sz="2800" b="1">
                <a:solidFill>
                  <a:schemeClr val="tx2"/>
                </a:solidFill>
                <a:latin typeface="+mn-lt"/>
              </a:rPr>
              <a:t>Using the differential approach is desirable for two reasons:</a:t>
            </a:r>
          </a:p>
          <a:p>
            <a:pPr>
              <a:spcBef>
                <a:spcPct val="50000"/>
              </a:spcBef>
              <a:buFontTx/>
              <a:buAutoNum type="arabicPeriod"/>
            </a:pPr>
            <a:r>
              <a:rPr lang="en-US" sz="2800" b="1">
                <a:solidFill>
                  <a:schemeClr val="tx2"/>
                </a:solidFill>
                <a:latin typeface="+mn-lt"/>
              </a:rPr>
              <a:t>Only rarely will enough information be available to prepare detailed income statements for both alternatives.</a:t>
            </a:r>
          </a:p>
          <a:p>
            <a:pPr>
              <a:spcBef>
                <a:spcPct val="50000"/>
              </a:spcBef>
              <a:buFontTx/>
              <a:buAutoNum type="arabicPeriod"/>
            </a:pPr>
            <a:r>
              <a:rPr lang="en-US" sz="2800" b="1">
                <a:solidFill>
                  <a:schemeClr val="tx2"/>
                </a:solidFill>
                <a:latin typeface="+mn-lt"/>
              </a:rPr>
              <a:t>Mingling irrelevant costs with relevant costs may cause confusion and distract attention away from the information that is really critical.</a:t>
            </a:r>
          </a:p>
        </p:txBody>
      </p:sp>
      <p:sp>
        <p:nvSpPr>
          <p:cNvPr id="2" name="Slide Number Placeholder 1"/>
          <p:cNvSpPr>
            <a:spLocks noGrp="1"/>
          </p:cNvSpPr>
          <p:nvPr>
            <p:ph type="sldNum" sz="quarter" idx="11"/>
          </p:nvPr>
        </p:nvSpPr>
        <p:spPr/>
        <p:txBody>
          <a:bodyPr/>
          <a:lstStyle/>
          <a:p>
            <a:fld id="{9EADD2B0-BD8F-425E-B2E2-D73504545739}" type="slidenum">
              <a:rPr lang="en-US" smtClean="0"/>
              <a:pPr/>
              <a:t>46</a:t>
            </a:fld>
            <a:endParaRPr lang="en-US"/>
          </a:p>
        </p:txBody>
      </p:sp>
    </p:spTree>
    <p:extLst>
      <p:ext uri="{BB962C8B-B14F-4D97-AF65-F5344CB8AC3E}">
        <p14:creationId xmlns:p14="http://schemas.microsoft.com/office/powerpoint/2010/main" xmlns="" val="208640987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3826" name="Rectangle 2"/>
          <p:cNvSpPr>
            <a:spLocks noGrp="1" noChangeArrowheads="1"/>
          </p:cNvSpPr>
          <p:nvPr>
            <p:ph type="title"/>
          </p:nvPr>
        </p:nvSpPr>
        <p:spPr>
          <a:xfrm>
            <a:off x="457200" y="152400"/>
            <a:ext cx="82296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b="1" i="1"/>
              <a:t>Adding/Dropping Segments</a:t>
            </a:r>
          </a:p>
        </p:txBody>
      </p:sp>
      <p:sp>
        <p:nvSpPr>
          <p:cNvPr id="333827" name="Rectangle 3"/>
          <p:cNvSpPr>
            <a:spLocks noGrp="1" noChangeArrowheads="1"/>
          </p:cNvSpPr>
          <p:nvPr>
            <p:ph type="body" idx="1"/>
          </p:nvPr>
        </p:nvSpPr>
        <p:spPr>
          <a:xfrm>
            <a:off x="762000" y="1524000"/>
            <a:ext cx="7620000" cy="4648200"/>
          </a:xfrm>
          <a:solidFill>
            <a:schemeClr val="folHlink"/>
          </a:solidFill>
          <a:ln w="12699">
            <a:solidFill>
              <a:srgbClr val="000000"/>
            </a:solidFill>
            <a:miter lim="800000"/>
            <a:headEnd/>
            <a:tailEnd/>
          </a:ln>
          <a:effectLst>
            <a:outerShdw dist="35921" dir="2700000" algn="ctr" rotWithShape="0">
              <a:srgbClr val="000000"/>
            </a:outerShdw>
          </a:effectLst>
        </p:spPr>
        <p:txBody>
          <a:bodyPr lIns="90488" tIns="44450" rIns="90488" bIns="44450"/>
          <a:lstStyle/>
          <a:p>
            <a:pPr algn="ctr">
              <a:buFont typeface="Times" panose="02020603050405020304" pitchFamily="18" charset="0"/>
              <a:buNone/>
            </a:pPr>
            <a:r>
              <a:rPr lang="en-US" b="1"/>
              <a:t>One of the most important decisions managers make is whether to add or drop a business segment, such as a product or a store.</a:t>
            </a:r>
            <a:r>
              <a:rPr lang="en-US"/>
              <a:t/>
            </a:r>
            <a:br>
              <a:rPr lang="en-US"/>
            </a:br>
            <a:endParaRPr lang="en-US"/>
          </a:p>
          <a:p>
            <a:pPr algn="ctr">
              <a:buFont typeface="Times" panose="02020603050405020304" pitchFamily="18" charset="0"/>
              <a:buNone/>
            </a:pPr>
            <a:r>
              <a:rPr lang="en-US" sz="3400" b="1">
                <a:solidFill>
                  <a:srgbClr val="008000"/>
                </a:solidFill>
                <a:effectLst>
                  <a:outerShdw blurRad="38100" dist="38100" dir="2700000" algn="tl">
                    <a:srgbClr val="000000"/>
                  </a:outerShdw>
                </a:effectLst>
              </a:rPr>
              <a:t>Let’s see how relevant costs should be used in this type of decision.</a:t>
            </a:r>
          </a:p>
        </p:txBody>
      </p:sp>
      <p:sp>
        <p:nvSpPr>
          <p:cNvPr id="2" name="Slide Number Placeholder 1"/>
          <p:cNvSpPr>
            <a:spLocks noGrp="1"/>
          </p:cNvSpPr>
          <p:nvPr>
            <p:ph type="sldNum" sz="quarter" idx="11"/>
          </p:nvPr>
        </p:nvSpPr>
        <p:spPr/>
        <p:txBody>
          <a:bodyPr/>
          <a:lstStyle/>
          <a:p>
            <a:fld id="{0D9FEA09-1127-43E7-AF6D-315D278920A9}" type="slidenum">
              <a:rPr lang="en-US" smtClean="0"/>
              <a:pPr/>
              <a:t>47</a:t>
            </a:fld>
            <a:endParaRPr lang="en-US"/>
          </a:p>
        </p:txBody>
      </p:sp>
    </p:spTree>
    <p:extLst>
      <p:ext uri="{BB962C8B-B14F-4D97-AF65-F5344CB8AC3E}">
        <p14:creationId xmlns:p14="http://schemas.microsoft.com/office/powerpoint/2010/main" xmlns="" val="357163641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5874" name="Rectangle 2"/>
          <p:cNvSpPr>
            <a:spLocks noGrp="1" noChangeArrowheads="1"/>
          </p:cNvSpPr>
          <p:nvPr>
            <p:ph type="title"/>
          </p:nvPr>
        </p:nvSpPr>
        <p:spPr>
          <a:xfrm>
            <a:off x="457200" y="304800"/>
            <a:ext cx="82296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b="1" i="1"/>
              <a:t>Adding/Dropping Segments</a:t>
            </a:r>
          </a:p>
        </p:txBody>
      </p:sp>
      <p:sp>
        <p:nvSpPr>
          <p:cNvPr id="335875" name="Rectangle 3"/>
          <p:cNvSpPr>
            <a:spLocks noGrp="1" noChangeArrowheads="1"/>
          </p:cNvSpPr>
          <p:nvPr>
            <p:ph type="body" idx="1"/>
          </p:nvPr>
        </p:nvSpPr>
        <p:spPr>
          <a:xfrm>
            <a:off x="1066800" y="1905000"/>
            <a:ext cx="7010400" cy="2438400"/>
          </a:xfrm>
          <a:solidFill>
            <a:schemeClr val="bg1"/>
          </a:solidFill>
          <a:ln w="12699">
            <a:solidFill>
              <a:srgbClr val="000000"/>
            </a:solidFill>
            <a:miter lim="800000"/>
            <a:headEnd/>
            <a:tailEnd/>
          </a:ln>
          <a:effectLst>
            <a:outerShdw dist="35921" dir="2700000" algn="ctr" rotWithShape="0">
              <a:srgbClr val="000000"/>
            </a:outerShdw>
          </a:effectLst>
        </p:spPr>
        <p:txBody>
          <a:bodyPr lIns="90488" tIns="44450" rIns="90488" bIns="44450"/>
          <a:lstStyle/>
          <a:p>
            <a:pPr algn="ctr">
              <a:buFont typeface="Times" panose="02020603050405020304" pitchFamily="18" charset="0"/>
              <a:buNone/>
            </a:pPr>
            <a:r>
              <a:rPr lang="en-US">
                <a:solidFill>
                  <a:schemeClr val="tx2"/>
                </a:solidFill>
                <a:effectLst>
                  <a:outerShdw blurRad="38100" dist="38100" dir="2700000" algn="tl">
                    <a:srgbClr val="000000"/>
                  </a:outerShdw>
                </a:effectLst>
              </a:rPr>
              <a:t>Due to the declining popularity of digital watches, Lovell Company’s digital watch line has not reported a profit for several years.  Lovell is considering dropping this product line.</a:t>
            </a:r>
          </a:p>
        </p:txBody>
      </p:sp>
      <p:sp>
        <p:nvSpPr>
          <p:cNvPr id="2" name="Slide Number Placeholder 1"/>
          <p:cNvSpPr>
            <a:spLocks noGrp="1"/>
          </p:cNvSpPr>
          <p:nvPr>
            <p:ph type="sldNum" sz="quarter" idx="11"/>
          </p:nvPr>
        </p:nvSpPr>
        <p:spPr/>
        <p:txBody>
          <a:bodyPr/>
          <a:lstStyle/>
          <a:p>
            <a:fld id="{0D9FEA09-1127-43E7-AF6D-315D278920A9}" type="slidenum">
              <a:rPr lang="en-US" smtClean="0"/>
              <a:pPr/>
              <a:t>48</a:t>
            </a:fld>
            <a:endParaRPr lang="en-US"/>
          </a:p>
        </p:txBody>
      </p:sp>
    </p:spTree>
    <p:extLst>
      <p:ext uri="{BB962C8B-B14F-4D97-AF65-F5344CB8AC3E}">
        <p14:creationId xmlns:p14="http://schemas.microsoft.com/office/powerpoint/2010/main" xmlns="" val="341281685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7922" name="Rectangle 2"/>
          <p:cNvSpPr>
            <a:spLocks noGrp="1" noChangeArrowheads="1"/>
          </p:cNvSpPr>
          <p:nvPr>
            <p:ph type="title"/>
          </p:nvPr>
        </p:nvSpPr>
        <p:spPr>
          <a:xfrm>
            <a:off x="457200" y="152400"/>
            <a:ext cx="82296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b="1" i="1"/>
              <a:t>A Contribution Margin Approach</a:t>
            </a:r>
          </a:p>
        </p:txBody>
      </p:sp>
      <p:sp>
        <p:nvSpPr>
          <p:cNvPr id="337923" name="Rectangle 3"/>
          <p:cNvSpPr>
            <a:spLocks noGrp="1" noChangeArrowheads="1"/>
          </p:cNvSpPr>
          <p:nvPr>
            <p:ph type="body" idx="1"/>
          </p:nvPr>
        </p:nvSpPr>
        <p:spPr>
          <a:xfrm>
            <a:off x="228600" y="1447800"/>
            <a:ext cx="8686800" cy="3840163"/>
          </a:xfrm>
          <a:solidFill>
            <a:srgbClr val="CCECFF"/>
          </a:solidFill>
          <a:ln w="12699">
            <a:solidFill>
              <a:srgbClr val="000000"/>
            </a:solidFill>
            <a:miter lim="800000"/>
            <a:headEnd/>
            <a:tailEnd/>
          </a:ln>
          <a:effectLst>
            <a:outerShdw dist="53882" dir="2700000" algn="ctr" rotWithShape="0">
              <a:srgbClr val="000000"/>
            </a:outerShdw>
          </a:effectLst>
        </p:spPr>
        <p:txBody>
          <a:bodyPr lIns="90488" tIns="44450" rIns="90488" bIns="44450"/>
          <a:lstStyle/>
          <a:p>
            <a:pPr algn="ctr">
              <a:buFont typeface="Times" panose="02020603050405020304" pitchFamily="18" charset="0"/>
              <a:buNone/>
            </a:pPr>
            <a:r>
              <a:rPr lang="en-US">
                <a:solidFill>
                  <a:srgbClr val="0000CC"/>
                </a:solidFill>
              </a:rPr>
              <a:t>DECISION RULE</a:t>
            </a:r>
            <a:endParaRPr lang="en-US">
              <a:solidFill>
                <a:schemeClr val="accent2"/>
              </a:solidFill>
            </a:endParaRPr>
          </a:p>
          <a:p>
            <a:pPr algn="ctr">
              <a:buFont typeface="Times" panose="02020603050405020304" pitchFamily="18" charset="0"/>
              <a:buNone/>
            </a:pPr>
            <a:r>
              <a:rPr lang="en-US"/>
              <a:t>Lovell should drop the digital watch segment only if its profit would increase. This would only happen if the fixed cost savings </a:t>
            </a:r>
            <a:r>
              <a:rPr lang="en-US" i="1">
                <a:solidFill>
                  <a:srgbClr val="FF0000"/>
                </a:solidFill>
              </a:rPr>
              <a:t>exceed</a:t>
            </a:r>
            <a:r>
              <a:rPr lang="en-US"/>
              <a:t> the lost contribution margin.</a:t>
            </a:r>
            <a:br>
              <a:rPr lang="en-US"/>
            </a:br>
            <a:endParaRPr lang="en-US"/>
          </a:p>
          <a:p>
            <a:pPr algn="ctr">
              <a:buFont typeface="Times" panose="02020603050405020304" pitchFamily="18" charset="0"/>
              <a:buNone/>
            </a:pPr>
            <a:r>
              <a:rPr lang="en-US" sz="3400">
                <a:solidFill>
                  <a:srgbClr val="006600"/>
                </a:solidFill>
              </a:rPr>
              <a:t>Let’s look at this solution.</a:t>
            </a:r>
          </a:p>
        </p:txBody>
      </p:sp>
      <p:sp>
        <p:nvSpPr>
          <p:cNvPr id="2" name="Slide Number Placeholder 1"/>
          <p:cNvSpPr>
            <a:spLocks noGrp="1"/>
          </p:cNvSpPr>
          <p:nvPr>
            <p:ph type="sldNum" sz="quarter" idx="11"/>
          </p:nvPr>
        </p:nvSpPr>
        <p:spPr/>
        <p:txBody>
          <a:bodyPr/>
          <a:lstStyle/>
          <a:p>
            <a:fld id="{0D9FEA09-1127-43E7-AF6D-315D278920A9}" type="slidenum">
              <a:rPr lang="en-US" smtClean="0"/>
              <a:pPr/>
              <a:t>49</a:t>
            </a:fld>
            <a:endParaRPr lang="en-US"/>
          </a:p>
        </p:txBody>
      </p:sp>
    </p:spTree>
    <p:extLst>
      <p:ext uri="{BB962C8B-B14F-4D97-AF65-F5344CB8AC3E}">
        <p14:creationId xmlns:p14="http://schemas.microsoft.com/office/powerpoint/2010/main" xmlns="" val="211528345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9970" name="Rectangle 2"/>
          <p:cNvSpPr>
            <a:spLocks noGrp="1" noChangeArrowheads="1"/>
          </p:cNvSpPr>
          <p:nvPr>
            <p:ph type="title"/>
          </p:nvPr>
        </p:nvSpPr>
        <p:spPr>
          <a:xfrm>
            <a:off x="457200" y="0"/>
            <a:ext cx="83058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400" b="1" i="1"/>
              <a:t>Adding/Dropping Segments</a:t>
            </a:r>
          </a:p>
        </p:txBody>
      </p:sp>
      <p:graphicFrame>
        <p:nvGraphicFramePr>
          <p:cNvPr id="339971" name="Object 3"/>
          <p:cNvGraphicFramePr>
            <a:graphicFrameLocks/>
          </p:cNvGraphicFramePr>
          <p:nvPr/>
        </p:nvGraphicFramePr>
        <p:xfrm>
          <a:off x="304800" y="1295400"/>
          <a:ext cx="8689975" cy="5181600"/>
        </p:xfrm>
        <a:graphic>
          <a:graphicData uri="http://schemas.openxmlformats.org/presentationml/2006/ole">
            <p:oleObj spid="_x0000_s88074" name="Worksheet" r:id="rId4" imgW="3986640" imgH="2626200" progId="Excel.Sheet.8">
              <p:embed/>
            </p:oleObj>
          </a:graphicData>
        </a:graphic>
      </p:graphicFrame>
      <p:sp>
        <p:nvSpPr>
          <p:cNvPr id="2" name="Slide Number Placeholder 1"/>
          <p:cNvSpPr>
            <a:spLocks noGrp="1"/>
          </p:cNvSpPr>
          <p:nvPr>
            <p:ph type="sldNum" sz="quarter" idx="11"/>
          </p:nvPr>
        </p:nvSpPr>
        <p:spPr/>
        <p:txBody>
          <a:bodyPr/>
          <a:lstStyle/>
          <a:p>
            <a:fld id="{9EADD2B0-BD8F-425E-B2E2-D73504545739}" type="slidenum">
              <a:rPr lang="en-US" smtClean="0"/>
              <a:pPr/>
              <a:t>50</a:t>
            </a:fld>
            <a:endParaRPr lang="en-US"/>
          </a:p>
        </p:txBody>
      </p:sp>
    </p:spTree>
    <p:extLst>
      <p:ext uri="{BB962C8B-B14F-4D97-AF65-F5344CB8AC3E}">
        <p14:creationId xmlns:p14="http://schemas.microsoft.com/office/powerpoint/2010/main" xmlns="" val="326535043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42018" name="Object 2"/>
          <p:cNvGraphicFramePr>
            <a:graphicFrameLocks/>
          </p:cNvGraphicFramePr>
          <p:nvPr>
            <p:extLst>
              <p:ext uri="{D42A27DB-BD31-4B8C-83A1-F6EECF244321}">
                <p14:modId xmlns:p14="http://schemas.microsoft.com/office/powerpoint/2010/main" xmlns="" val="1040811146"/>
              </p:ext>
            </p:extLst>
          </p:nvPr>
        </p:nvGraphicFramePr>
        <p:xfrm>
          <a:off x="228600" y="1219200"/>
          <a:ext cx="8669338" cy="5181600"/>
        </p:xfrm>
        <a:graphic>
          <a:graphicData uri="http://schemas.openxmlformats.org/presentationml/2006/ole">
            <p:oleObj spid="_x0000_s89099" name="Worksheet" r:id="rId4" imgW="3920400" imgH="2626200" progId="Excel.Sheet.8">
              <p:embed/>
            </p:oleObj>
          </a:graphicData>
        </a:graphic>
      </p:graphicFrame>
      <p:sp>
        <p:nvSpPr>
          <p:cNvPr id="342019" name="Rectangle 3"/>
          <p:cNvSpPr>
            <a:spLocks noGrp="1" noChangeArrowheads="1"/>
          </p:cNvSpPr>
          <p:nvPr>
            <p:ph type="title"/>
          </p:nvPr>
        </p:nvSpPr>
        <p:spPr>
          <a:xfrm>
            <a:off x="457200" y="152400"/>
            <a:ext cx="8305800" cy="9144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400" b="1" i="1"/>
              <a:t>Adding/Dropping Segments</a:t>
            </a:r>
          </a:p>
        </p:txBody>
      </p:sp>
      <p:sp>
        <p:nvSpPr>
          <p:cNvPr id="342020" name="Rectangle 4"/>
          <p:cNvSpPr>
            <a:spLocks noChangeArrowheads="1"/>
          </p:cNvSpPr>
          <p:nvPr/>
        </p:nvSpPr>
        <p:spPr bwMode="auto">
          <a:xfrm>
            <a:off x="685800" y="2125663"/>
            <a:ext cx="7696200" cy="2979737"/>
          </a:xfrm>
          <a:prstGeom prst="rect">
            <a:avLst/>
          </a:prstGeom>
          <a:solidFill>
            <a:srgbClr val="FFA3A3"/>
          </a:solidFill>
          <a:ln w="12700">
            <a:solidFill>
              <a:srgbClr val="000000"/>
            </a:solidFill>
            <a:miter lim="800000"/>
            <a:headEnd/>
            <a:tailEnd/>
          </a:ln>
          <a:effectLst>
            <a:outerShdw dist="71842" dir="2700000" algn="ctr" rotWithShape="0">
              <a:srgbClr val="000000"/>
            </a:outerShdw>
          </a:effectLst>
        </p:spPr>
        <p:txBody>
          <a:bodyPr lIns="90488" tIns="44450" rIns="90488" bIns="44450">
            <a:spAutoFit/>
          </a:bodyPr>
          <a:lstStyle/>
          <a:p>
            <a:pPr algn="ctr"/>
            <a:r>
              <a:rPr lang="en-US" sz="2700">
                <a:solidFill>
                  <a:srgbClr val="FFFF00"/>
                </a:solidFill>
                <a:effectLst>
                  <a:outerShdw blurRad="38100" dist="38100" dir="2700000" algn="tl">
                    <a:srgbClr val="000000"/>
                  </a:outerShdw>
                </a:effectLst>
                <a:latin typeface="+mn-lt"/>
              </a:rPr>
              <a:t>Investigation has revealed that </a:t>
            </a:r>
            <a:r>
              <a:rPr lang="en-US" sz="2700">
                <a:solidFill>
                  <a:srgbClr val="FFFFFF"/>
                </a:solidFill>
                <a:effectLst>
                  <a:outerShdw blurRad="38100" dist="38100" dir="2700000" algn="tl">
                    <a:srgbClr val="000000"/>
                  </a:outerShdw>
                </a:effectLst>
                <a:latin typeface="+mn-lt"/>
              </a:rPr>
              <a:t>total fixed general factory overhead</a:t>
            </a:r>
            <a:r>
              <a:rPr lang="en-US" sz="2700">
                <a:solidFill>
                  <a:srgbClr val="FFFF00"/>
                </a:solidFill>
                <a:effectLst>
                  <a:outerShdw blurRad="38100" dist="38100" dir="2700000" algn="tl">
                    <a:srgbClr val="000000"/>
                  </a:outerShdw>
                </a:effectLst>
                <a:latin typeface="+mn-lt"/>
              </a:rPr>
              <a:t> and </a:t>
            </a:r>
            <a:r>
              <a:rPr lang="en-US" sz="2700">
                <a:solidFill>
                  <a:srgbClr val="FFFFFF"/>
                </a:solidFill>
                <a:effectLst>
                  <a:outerShdw blurRad="38100" dist="38100" dir="2700000" algn="tl">
                    <a:srgbClr val="000000"/>
                  </a:outerShdw>
                </a:effectLst>
                <a:latin typeface="+mn-lt"/>
              </a:rPr>
              <a:t>general </a:t>
            </a:r>
          </a:p>
          <a:p>
            <a:pPr algn="ctr"/>
            <a:r>
              <a:rPr lang="en-US" sz="2700">
                <a:solidFill>
                  <a:srgbClr val="FFFFFF"/>
                </a:solidFill>
                <a:effectLst>
                  <a:outerShdw blurRad="38100" dist="38100" dir="2700000" algn="tl">
                    <a:srgbClr val="000000"/>
                  </a:outerShdw>
                </a:effectLst>
                <a:latin typeface="+mn-lt"/>
              </a:rPr>
              <a:t>administrative expenses</a:t>
            </a:r>
            <a:r>
              <a:rPr lang="en-US" sz="2700">
                <a:solidFill>
                  <a:srgbClr val="FFFF00"/>
                </a:solidFill>
                <a:effectLst>
                  <a:outerShdw blurRad="38100" dist="38100" dir="2700000" algn="tl">
                    <a:srgbClr val="000000"/>
                  </a:outerShdw>
                </a:effectLst>
                <a:latin typeface="+mn-lt"/>
              </a:rPr>
              <a:t> would not be affected if the digital watch line is dropped. The fixed general factory overhead and general administrative expenses assigned to this product would be reallocated to other product lines.</a:t>
            </a:r>
          </a:p>
        </p:txBody>
      </p:sp>
      <p:sp>
        <p:nvSpPr>
          <p:cNvPr id="2" name="Slide Number Placeholder 1"/>
          <p:cNvSpPr>
            <a:spLocks noGrp="1"/>
          </p:cNvSpPr>
          <p:nvPr>
            <p:ph type="sldNum" sz="quarter" idx="11"/>
          </p:nvPr>
        </p:nvSpPr>
        <p:spPr/>
        <p:txBody>
          <a:bodyPr/>
          <a:lstStyle/>
          <a:p>
            <a:fld id="{9EADD2B0-BD8F-425E-B2E2-D73504545739}" type="slidenum">
              <a:rPr lang="en-US" smtClean="0"/>
              <a:pPr/>
              <a:t>51</a:t>
            </a:fld>
            <a:endParaRPr lang="en-US"/>
          </a:p>
        </p:txBody>
      </p:sp>
    </p:spTree>
    <p:extLst>
      <p:ext uri="{BB962C8B-B14F-4D97-AF65-F5344CB8AC3E}">
        <p14:creationId xmlns:p14="http://schemas.microsoft.com/office/powerpoint/2010/main" xmlns="" val="422225557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4066" name="Rectangle 2"/>
          <p:cNvSpPr>
            <a:spLocks noGrp="1" noChangeArrowheads="1"/>
          </p:cNvSpPr>
          <p:nvPr>
            <p:ph type="title"/>
          </p:nvPr>
        </p:nvSpPr>
        <p:spPr>
          <a:xfrm>
            <a:off x="457200" y="152400"/>
            <a:ext cx="8305800" cy="856488"/>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400" b="1" i="1"/>
              <a:t>Adding/Dropping Segments</a:t>
            </a:r>
          </a:p>
        </p:txBody>
      </p:sp>
      <p:graphicFrame>
        <p:nvGraphicFramePr>
          <p:cNvPr id="344067" name="Object 3"/>
          <p:cNvGraphicFramePr>
            <a:graphicFrameLocks/>
          </p:cNvGraphicFramePr>
          <p:nvPr>
            <p:extLst>
              <p:ext uri="{D42A27DB-BD31-4B8C-83A1-F6EECF244321}">
                <p14:modId xmlns:p14="http://schemas.microsoft.com/office/powerpoint/2010/main" xmlns="" val="909773181"/>
              </p:ext>
            </p:extLst>
          </p:nvPr>
        </p:nvGraphicFramePr>
        <p:xfrm>
          <a:off x="381000" y="1187450"/>
          <a:ext cx="8421688" cy="5060950"/>
        </p:xfrm>
        <a:graphic>
          <a:graphicData uri="http://schemas.openxmlformats.org/presentationml/2006/ole">
            <p:oleObj spid="_x0000_s90124" name="Worksheet" r:id="rId4" imgW="4034160" imgH="2626200" progId="Excel.Sheet.8">
              <p:embed/>
            </p:oleObj>
          </a:graphicData>
        </a:graphic>
      </p:graphicFrame>
      <p:sp>
        <p:nvSpPr>
          <p:cNvPr id="344068" name="Rectangle 4"/>
          <p:cNvSpPr>
            <a:spLocks noChangeArrowheads="1"/>
          </p:cNvSpPr>
          <p:nvPr/>
        </p:nvSpPr>
        <p:spPr bwMode="auto">
          <a:xfrm>
            <a:off x="927100" y="2312988"/>
            <a:ext cx="5699125" cy="1335087"/>
          </a:xfrm>
          <a:prstGeom prst="rect">
            <a:avLst/>
          </a:prstGeom>
          <a:solidFill>
            <a:schemeClr val="tx1"/>
          </a:solidFill>
          <a:ln w="12700">
            <a:solidFill>
              <a:srgbClr val="000000"/>
            </a:solidFill>
            <a:miter lim="800000"/>
            <a:headEnd/>
            <a:tailEnd/>
          </a:ln>
          <a:effectLst>
            <a:outerShdw dist="53882" dir="2700000" algn="ctr" rotWithShape="0">
              <a:srgbClr val="000000"/>
            </a:outerShdw>
          </a:effectLst>
        </p:spPr>
        <p:txBody>
          <a:bodyPr wrap="none" lIns="90488" tIns="44450" rIns="90488" bIns="44450">
            <a:spAutoFit/>
          </a:bodyPr>
          <a:lstStyle/>
          <a:p>
            <a:pPr algn="ctr"/>
            <a:r>
              <a:rPr lang="en-US" sz="2700">
                <a:solidFill>
                  <a:srgbClr val="FFFFFF"/>
                </a:solidFill>
                <a:effectLst>
                  <a:outerShdw blurRad="38100" dist="38100" dir="2700000" algn="tl">
                    <a:srgbClr val="000000"/>
                  </a:outerShdw>
                </a:effectLst>
                <a:latin typeface="+mn-lt"/>
              </a:rPr>
              <a:t>The equipment used to manufacture</a:t>
            </a:r>
          </a:p>
          <a:p>
            <a:pPr algn="ctr"/>
            <a:r>
              <a:rPr lang="en-US" sz="2700">
                <a:solidFill>
                  <a:srgbClr val="FFFFFF"/>
                </a:solidFill>
                <a:effectLst>
                  <a:outerShdw blurRad="38100" dist="38100" dir="2700000" algn="tl">
                    <a:srgbClr val="000000"/>
                  </a:outerShdw>
                </a:effectLst>
                <a:latin typeface="+mn-lt"/>
              </a:rPr>
              <a:t>digital watches has no resale</a:t>
            </a:r>
          </a:p>
          <a:p>
            <a:pPr algn="ctr"/>
            <a:r>
              <a:rPr lang="en-US" sz="2700">
                <a:solidFill>
                  <a:srgbClr val="FFFFFF"/>
                </a:solidFill>
                <a:effectLst>
                  <a:outerShdw blurRad="38100" dist="38100" dir="2700000" algn="tl">
                    <a:srgbClr val="000000"/>
                  </a:outerShdw>
                </a:effectLst>
                <a:latin typeface="+mn-lt"/>
              </a:rPr>
              <a:t>value or alternative use.</a:t>
            </a:r>
          </a:p>
        </p:txBody>
      </p:sp>
      <p:sp>
        <p:nvSpPr>
          <p:cNvPr id="344069" name="Rectangle 5"/>
          <p:cNvSpPr>
            <a:spLocks noChangeArrowheads="1"/>
          </p:cNvSpPr>
          <p:nvPr/>
        </p:nvSpPr>
        <p:spPr bwMode="auto">
          <a:xfrm>
            <a:off x="3505200" y="4594225"/>
            <a:ext cx="4765675" cy="923925"/>
          </a:xfrm>
          <a:prstGeom prst="rect">
            <a:avLst/>
          </a:prstGeom>
          <a:solidFill>
            <a:srgbClr val="CCECFF"/>
          </a:solidFill>
          <a:ln w="12700">
            <a:solidFill>
              <a:srgbClr val="000000"/>
            </a:solidFill>
            <a:miter lim="800000"/>
            <a:headEnd/>
            <a:tailEnd/>
          </a:ln>
          <a:effectLst>
            <a:outerShdw dist="53882" dir="2700000" algn="ctr" rotWithShape="0">
              <a:srgbClr val="000000"/>
            </a:outerShdw>
          </a:effectLst>
        </p:spPr>
        <p:txBody>
          <a:bodyPr wrap="none" lIns="90488" tIns="44450" rIns="90488" bIns="44450">
            <a:spAutoFit/>
          </a:bodyPr>
          <a:lstStyle/>
          <a:p>
            <a:pPr algn="ctr"/>
            <a:r>
              <a:rPr lang="en-US" sz="2700" b="1">
                <a:solidFill>
                  <a:srgbClr val="0000CC"/>
                </a:solidFill>
                <a:latin typeface="+mn-lt"/>
              </a:rPr>
              <a:t>Should Lovell retain or drop</a:t>
            </a:r>
          </a:p>
          <a:p>
            <a:pPr algn="ctr"/>
            <a:r>
              <a:rPr lang="en-US" sz="2700" b="1">
                <a:solidFill>
                  <a:srgbClr val="0000CC"/>
                </a:solidFill>
                <a:latin typeface="+mn-lt"/>
              </a:rPr>
              <a:t>the digital watch segment?</a:t>
            </a:r>
          </a:p>
        </p:txBody>
      </p:sp>
      <p:sp>
        <p:nvSpPr>
          <p:cNvPr id="2" name="Slide Number Placeholder 1"/>
          <p:cNvSpPr>
            <a:spLocks noGrp="1"/>
          </p:cNvSpPr>
          <p:nvPr>
            <p:ph type="sldNum" sz="quarter" idx="11"/>
          </p:nvPr>
        </p:nvSpPr>
        <p:spPr/>
        <p:txBody>
          <a:bodyPr/>
          <a:lstStyle/>
          <a:p>
            <a:fld id="{9EADD2B0-BD8F-425E-B2E2-D73504545739}" type="slidenum">
              <a:rPr lang="en-US" smtClean="0"/>
              <a:pPr/>
              <a:t>52</a:t>
            </a:fld>
            <a:endParaRPr lang="en-US"/>
          </a:p>
        </p:txBody>
      </p:sp>
    </p:spTree>
    <p:extLst>
      <p:ext uri="{BB962C8B-B14F-4D97-AF65-F5344CB8AC3E}">
        <p14:creationId xmlns:p14="http://schemas.microsoft.com/office/powerpoint/2010/main" xmlns="" val="26209319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44069"/>
                                        </p:tgtEl>
                                        <p:attrNameLst>
                                          <p:attrName>style.visibility</p:attrName>
                                        </p:attrNameLst>
                                      </p:cBhvr>
                                      <p:to>
                                        <p:strVal val="visible"/>
                                      </p:to>
                                    </p:set>
                                    <p:anim calcmode="lin" valueType="num">
                                      <p:cBhvr additive="base">
                                        <p:cTn id="7" dur="500" fill="hold"/>
                                        <p:tgtEl>
                                          <p:spTgt spid="344069"/>
                                        </p:tgtEl>
                                        <p:attrNameLst>
                                          <p:attrName>ppt_x</p:attrName>
                                        </p:attrNameLst>
                                      </p:cBhvr>
                                      <p:tavLst>
                                        <p:tav tm="0">
                                          <p:val>
                                            <p:strVal val="0-#ppt_w/2"/>
                                          </p:val>
                                        </p:tav>
                                        <p:tav tm="100000">
                                          <p:val>
                                            <p:strVal val="#ppt_x"/>
                                          </p:val>
                                        </p:tav>
                                      </p:tavLst>
                                    </p:anim>
                                    <p:anim calcmode="lin" valueType="num">
                                      <p:cBhvr additive="base">
                                        <p:cTn id="8" dur="500" fill="hold"/>
                                        <p:tgtEl>
                                          <p:spTgt spid="34406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4069" grpId="0" animBg="1" autoUpdateAnimBg="0"/>
    </p:bldLst>
  </p:timing>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6114" name="Rectangle 2"/>
          <p:cNvSpPr>
            <a:spLocks noGrp="1" noChangeArrowheads="1"/>
          </p:cNvSpPr>
          <p:nvPr>
            <p:ph type="title"/>
          </p:nvPr>
        </p:nvSpPr>
        <p:spPr>
          <a:xfrm>
            <a:off x="457200" y="457200"/>
            <a:ext cx="8305800" cy="809936"/>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400" b="1" i="1"/>
              <a:t>A Contribution Margin Approach</a:t>
            </a:r>
          </a:p>
        </p:txBody>
      </p:sp>
      <p:graphicFrame>
        <p:nvGraphicFramePr>
          <p:cNvPr id="346115" name="Object 3"/>
          <p:cNvGraphicFramePr>
            <a:graphicFrameLocks/>
          </p:cNvGraphicFramePr>
          <p:nvPr/>
        </p:nvGraphicFramePr>
        <p:xfrm>
          <a:off x="228600" y="1524000"/>
          <a:ext cx="8686800" cy="2971800"/>
        </p:xfrm>
        <a:graphic>
          <a:graphicData uri="http://schemas.openxmlformats.org/presentationml/2006/ole">
            <p:oleObj spid="_x0000_s91146" name="Worksheet" r:id="rId4" imgW="4448880" imgH="1653480" progId="Excel.Sheet.8">
              <p:embed/>
            </p:oleObj>
          </a:graphicData>
        </a:graphic>
      </p:graphicFrame>
      <p:sp>
        <p:nvSpPr>
          <p:cNvPr id="2" name="Slide Number Placeholder 1"/>
          <p:cNvSpPr>
            <a:spLocks noGrp="1"/>
          </p:cNvSpPr>
          <p:nvPr>
            <p:ph type="sldNum" sz="quarter" idx="11"/>
          </p:nvPr>
        </p:nvSpPr>
        <p:spPr/>
        <p:txBody>
          <a:bodyPr/>
          <a:lstStyle/>
          <a:p>
            <a:fld id="{9EADD2B0-BD8F-425E-B2E2-D73504545739}" type="slidenum">
              <a:rPr lang="en-US" smtClean="0"/>
              <a:pPr/>
              <a:t>53</a:t>
            </a:fld>
            <a:endParaRPr lang="en-US"/>
          </a:p>
        </p:txBody>
      </p:sp>
    </p:spTree>
    <p:extLst>
      <p:ext uri="{BB962C8B-B14F-4D97-AF65-F5344CB8AC3E}">
        <p14:creationId xmlns:p14="http://schemas.microsoft.com/office/powerpoint/2010/main" xmlns="" val="217568581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9939" name="Rectangle 1027"/>
          <p:cNvSpPr>
            <a:spLocks noGrp="1" noChangeArrowheads="1"/>
          </p:cNvSpPr>
          <p:nvPr>
            <p:ph type="title"/>
          </p:nvPr>
        </p:nvSpPr>
        <p:spPr>
          <a:xfrm>
            <a:off x="2514600" y="2514600"/>
            <a:ext cx="45720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b="1" i="1" dirty="0"/>
              <a:t>End of </a:t>
            </a:r>
            <a:r>
              <a:rPr lang="en-US" b="1" i="1" dirty="0" smtClean="0"/>
              <a:t>Lecture 20</a:t>
            </a:r>
            <a:endParaRPr lang="en-US" b="1" i="1" dirty="0"/>
          </a:p>
        </p:txBody>
      </p:sp>
      <p:sp>
        <p:nvSpPr>
          <p:cNvPr id="2" name="Slide Number Placeholder 1"/>
          <p:cNvSpPr>
            <a:spLocks noGrp="1"/>
          </p:cNvSpPr>
          <p:nvPr>
            <p:ph type="sldNum" sz="quarter" idx="11"/>
          </p:nvPr>
        </p:nvSpPr>
        <p:spPr/>
        <p:txBody>
          <a:bodyPr/>
          <a:lstStyle/>
          <a:p>
            <a:fld id="{0D9FEA09-1127-43E7-AF6D-315D278920A9}" type="slidenum">
              <a:rPr lang="en-US" smtClean="0"/>
              <a:pPr/>
              <a:t>54</a:t>
            </a:fld>
            <a:endParaRPr lang="en-US"/>
          </a:p>
        </p:txBody>
      </p:sp>
    </p:spTree>
    <p:extLst>
      <p:ext uri="{BB962C8B-B14F-4D97-AF65-F5344CB8AC3E}">
        <p14:creationId xmlns:p14="http://schemas.microsoft.com/office/powerpoint/2010/main" xmlns="" val="21327142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1_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2.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3.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4.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Flow</Template>
  <TotalTime>1745</TotalTime>
  <Words>3019</Words>
  <Application>Microsoft Office PowerPoint</Application>
  <PresentationFormat>On-screen Show (4:3)</PresentationFormat>
  <Paragraphs>396</Paragraphs>
  <Slides>54</Slides>
  <Notes>52</Notes>
  <HiddenSlides>0</HiddenSlides>
  <MMClips>0</MMClips>
  <ScaleCrop>false</ScaleCrop>
  <HeadingPairs>
    <vt:vector size="6" baseType="variant">
      <vt:variant>
        <vt:lpstr>Theme</vt:lpstr>
      </vt:variant>
      <vt:variant>
        <vt:i4>2</vt:i4>
      </vt:variant>
      <vt:variant>
        <vt:lpstr>Embedded OLE Servers</vt:lpstr>
      </vt:variant>
      <vt:variant>
        <vt:i4>2</vt:i4>
      </vt:variant>
      <vt:variant>
        <vt:lpstr>Slide Titles</vt:lpstr>
      </vt:variant>
      <vt:variant>
        <vt:i4>54</vt:i4>
      </vt:variant>
    </vt:vector>
  </HeadingPairs>
  <TitlesOfParts>
    <vt:vector size="58" baseType="lpstr">
      <vt:lpstr>Flow</vt:lpstr>
      <vt:lpstr>1_Flow</vt:lpstr>
      <vt:lpstr>Visio</vt:lpstr>
      <vt:lpstr>Worksheet</vt:lpstr>
      <vt:lpstr>Chapter 11</vt:lpstr>
      <vt:lpstr>Learning Objectives</vt:lpstr>
      <vt:lpstr>Decision Models</vt:lpstr>
      <vt:lpstr>Five-Step Decision-Making Process</vt:lpstr>
      <vt:lpstr>Relevance</vt:lpstr>
      <vt:lpstr>Relevant Cost Illustration</vt:lpstr>
      <vt:lpstr>Features of Relevant Information</vt:lpstr>
      <vt:lpstr>Irrelevance</vt:lpstr>
      <vt:lpstr>A Starting Point: Absorption-Based Budgeted Income Statement</vt:lpstr>
      <vt:lpstr>Types of Information</vt:lpstr>
      <vt:lpstr>Terminology</vt:lpstr>
      <vt:lpstr>Types of Decisions</vt:lpstr>
      <vt:lpstr>One-Time-Only Special Orders</vt:lpstr>
      <vt:lpstr>Special Order Illustration</vt:lpstr>
      <vt:lpstr>Make-or-Buy Illustration</vt:lpstr>
      <vt:lpstr>Make-or-Buy Illustration, Extended</vt:lpstr>
      <vt:lpstr>Potential Problems with  Relevant-Cost Analysis</vt:lpstr>
      <vt:lpstr>Potential Problems with  Relevant-Cost Analysis</vt:lpstr>
      <vt:lpstr>Avoiding Potential Problems with  Relevant-Cost Analysis</vt:lpstr>
      <vt:lpstr>Insourcing vs. Outsourcing</vt:lpstr>
      <vt:lpstr>Qualitative Factors</vt:lpstr>
      <vt:lpstr>Opportunity Costs</vt:lpstr>
      <vt:lpstr>Product-Mix Decisions</vt:lpstr>
      <vt:lpstr>Adding or Dropping Customers</vt:lpstr>
      <vt:lpstr>Customer Profitability Analysis, Illustrated</vt:lpstr>
      <vt:lpstr>Customer Profitability Analysis, Extended</vt:lpstr>
      <vt:lpstr>Adding or Discontinuing Branches or Segments</vt:lpstr>
      <vt:lpstr>Adding/Closing Offices or Segments, Illustrated</vt:lpstr>
      <vt:lpstr>Equipment-Replacement Decisions</vt:lpstr>
      <vt:lpstr>Equipment-Replacement Decisions, Illustrated</vt:lpstr>
      <vt:lpstr>Equipment-Replacement Decisions, Illustrated (Relevant Costs Only)</vt:lpstr>
      <vt:lpstr>Behavioral Implications</vt:lpstr>
      <vt:lpstr>Cost Concepts for Decision Making</vt:lpstr>
      <vt:lpstr>Identifying Relevant Costs</vt:lpstr>
      <vt:lpstr>Relevant Cost Analysis: A Two-Step Process</vt:lpstr>
      <vt:lpstr>Different Costs for Different Purposes</vt:lpstr>
      <vt:lpstr>Identifying Relevant Costs</vt:lpstr>
      <vt:lpstr>Identifying Relevant Costs</vt:lpstr>
      <vt:lpstr>Identifying Relevant Costs</vt:lpstr>
      <vt:lpstr>Identifying Relevant Costs</vt:lpstr>
      <vt:lpstr>Identifying Relevant Costs</vt:lpstr>
      <vt:lpstr>Identifying Relevant Costs</vt:lpstr>
      <vt:lpstr>Identifying Relevant Costs</vt:lpstr>
      <vt:lpstr>Total and Differential Cost Approaches</vt:lpstr>
      <vt:lpstr>Total and Differential Cost Approaches</vt:lpstr>
      <vt:lpstr>Total and Differential Cost Approaches</vt:lpstr>
      <vt:lpstr>Adding/Dropping Segments</vt:lpstr>
      <vt:lpstr>Adding/Dropping Segments</vt:lpstr>
      <vt:lpstr>A Contribution Margin Approach</vt:lpstr>
      <vt:lpstr>Adding/Dropping Segments</vt:lpstr>
      <vt:lpstr>Adding/Dropping Segments</vt:lpstr>
      <vt:lpstr>Adding/Dropping Segments</vt:lpstr>
      <vt:lpstr>A Contribution Margin Approach</vt:lpstr>
      <vt:lpstr>End of Lecture 20</vt:lpstr>
    </vt:vector>
  </TitlesOfParts>
  <Company>Wichita State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11</dc:title>
  <dc:creator>Michael Flores</dc:creator>
  <cp:lastModifiedBy>vcomsats</cp:lastModifiedBy>
  <cp:revision>33</cp:revision>
  <dcterms:created xsi:type="dcterms:W3CDTF">2004-12-05T01:49:05Z</dcterms:created>
  <dcterms:modified xsi:type="dcterms:W3CDTF">2013-11-21T11:40:10Z</dcterms:modified>
</cp:coreProperties>
</file>