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49"/>
  </p:notesMasterIdLst>
  <p:sldIdLst>
    <p:sldId id="256" r:id="rId2"/>
    <p:sldId id="257" r:id="rId3"/>
    <p:sldId id="279" r:id="rId4"/>
    <p:sldId id="258" r:id="rId5"/>
    <p:sldId id="259" r:id="rId6"/>
    <p:sldId id="280" r:id="rId7"/>
    <p:sldId id="260" r:id="rId8"/>
    <p:sldId id="261" r:id="rId9"/>
    <p:sldId id="262" r:id="rId10"/>
    <p:sldId id="263" r:id="rId11"/>
    <p:sldId id="273" r:id="rId12"/>
    <p:sldId id="281" r:id="rId13"/>
    <p:sldId id="265" r:id="rId14"/>
    <p:sldId id="282" r:id="rId15"/>
    <p:sldId id="266" r:id="rId16"/>
    <p:sldId id="283" r:id="rId17"/>
    <p:sldId id="284" r:id="rId18"/>
    <p:sldId id="267" r:id="rId19"/>
    <p:sldId id="268" r:id="rId20"/>
    <p:sldId id="269" r:id="rId21"/>
    <p:sldId id="270" r:id="rId22"/>
    <p:sldId id="274" r:id="rId23"/>
    <p:sldId id="285" r:id="rId24"/>
    <p:sldId id="287" r:id="rId25"/>
    <p:sldId id="286" r:id="rId26"/>
    <p:sldId id="276" r:id="rId27"/>
    <p:sldId id="277" r:id="rId28"/>
    <p:sldId id="288" r:id="rId29"/>
    <p:sldId id="27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308" r:id="rId4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0000"/>
    <a:srgbClr val="66FF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5620"/>
    <p:restoredTop sz="94278" autoAdjust="0"/>
  </p:normalViewPr>
  <p:slideViewPr>
    <p:cSldViewPr>
      <p:cViewPr varScale="1">
        <p:scale>
          <a:sx n="62" d="100"/>
          <a:sy n="62" d="100"/>
        </p:scale>
        <p:origin x="-127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2B65FB6-5F49-4405-8DC9-BDC4EB4B0DA8}" type="datetimeFigureOut">
              <a:rPr lang="en-US"/>
              <a:pPr>
                <a:defRPr/>
              </a:pPr>
              <a:t>10/30/2013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98C10FD-65DA-4F03-9BA2-70735F4993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08021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A1EF358-FCC5-4E1A-B127-97676CF6AB88}" type="slidenum">
              <a:rPr lang="en-US"/>
              <a:pPr eaLnBrk="1" hangingPunct="1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9357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6E38B75-3AEE-4CE2-B9BA-6786B6484701}" type="slidenum">
              <a:rPr lang="en-US"/>
              <a:pPr eaLnBrk="1" hangingPunct="1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81247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112D3A4-5A13-470D-8FA9-B7E4BF181442}" type="slidenum">
              <a:rPr lang="en-US"/>
              <a:pPr eaLnBrk="1" hangingPunct="1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06450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004294D-F19D-4CF4-A265-4A62257C47CA}" type="slidenum">
              <a:rPr lang="en-US"/>
              <a:pPr eaLnBrk="1" hangingPunct="1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96424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7216A30-C8C4-44C6-BB8C-CD8E675D6DD2}" type="slidenum">
              <a:rPr lang="en-US"/>
              <a:pPr eaLnBrk="1" hangingPunct="1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15520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EE6162E-9ADC-440F-ABA6-9042629B1052}" type="slidenum">
              <a:rPr lang="en-US"/>
              <a:pPr eaLnBrk="1" hangingPunct="1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65248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CB84AA0-A14B-499F-840B-D6960139B897}" type="slidenum">
              <a:rPr lang="en-US"/>
              <a:pPr eaLnBrk="1" hangingPunct="1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5979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DBB61D7-E062-4789-A522-37D75D59AD62}" type="slidenum">
              <a:rPr lang="en-US"/>
              <a:pPr eaLnBrk="1" hangingPunct="1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879280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54F6965-FC9E-4799-B48D-1922CFAB387F}" type="slidenum">
              <a:rPr lang="en-US"/>
              <a:pPr eaLnBrk="1" hangingPunct="1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47659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7E9F330-FD86-4B9A-AD54-1D477C23960B}" type="slidenum">
              <a:rPr lang="en-US"/>
              <a:pPr eaLnBrk="1" hangingPunct="1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14016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D7FD1A1-F881-4E71-83C0-04C21EAF756B}" type="slidenum">
              <a:rPr lang="en-US"/>
              <a:pPr eaLnBrk="1" hangingPunct="1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362081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C1213CD-2557-46AB-8D92-A8D3E877F8A3}" type="slidenum">
              <a:rPr lang="en-US"/>
              <a:pPr eaLnBrk="1" hangingPunct="1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907191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93CC29B-3A38-48FE-A541-2F55C1C881C0}" type="slidenum">
              <a:rPr lang="en-US"/>
              <a:pPr eaLnBrk="1" hangingPunct="1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58422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5706014-66C9-4184-A3B8-E61E5D1A888F}" type="slidenum">
              <a:rPr lang="en-US"/>
              <a:pPr eaLnBrk="1" hangingPunct="1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623912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DF6E0C4-D332-4377-A08D-1A374CE45028}" type="slidenum">
              <a:rPr lang="en-US"/>
              <a:pPr eaLnBrk="1" hangingPunct="1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682767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FA3F3F9-932B-4160-B0CC-902D70EF8992}" type="slidenum">
              <a:rPr lang="en-US"/>
              <a:pPr eaLnBrk="1" hangingPunct="1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58573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3D2ECF0-F534-42E9-95D9-B13EB40A8792}" type="slidenum">
              <a:rPr lang="en-US"/>
              <a:pPr eaLnBrk="1" hangingPunct="1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415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0020BFC-DC73-499C-B15A-CFCA93CB8497}" type="slidenum">
              <a:rPr lang="en-US"/>
              <a:pPr eaLnBrk="1" hangingPunct="1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0660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96ADBE5-06CF-4143-8C7D-270352D46934}" type="slidenum">
              <a:rPr lang="en-US"/>
              <a:pPr eaLnBrk="1" hangingPunct="1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35192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800640F-D13E-48EF-BCA6-3C15301F2569}" type="slidenum">
              <a:rPr lang="en-US"/>
              <a:pPr eaLnBrk="1" hangingPunct="1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469773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A574A0B-BFEC-4ACD-B775-FBE8E61B9714}" type="slidenum">
              <a:rPr lang="en-US"/>
              <a:pPr eaLnBrk="1" hangingPunct="1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6194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B8D61BD-00D2-446E-8138-627BFF938621}" type="slidenum">
              <a:rPr lang="en-US"/>
              <a:pPr eaLnBrk="1" hangingPunct="1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82790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87D0518-EA74-41AB-8CE3-A680BD56B5A0}" type="slidenum">
              <a:rPr lang="en-US"/>
              <a:pPr eaLnBrk="1" hangingPunct="1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966781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C6FC114-A345-4E7A-B097-3E55159F3633}" type="slidenum">
              <a:rPr lang="en-US"/>
              <a:pPr eaLnBrk="1" hangingPunct="1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98548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8BB9FDB-AEB7-47E3-8192-B25BB8C7A40D}" type="slidenum">
              <a:rPr lang="en-US"/>
              <a:pPr eaLnBrk="1" hangingPunct="1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40670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A9288B4-068D-4988-A1E0-7357C950669F}" type="slidenum">
              <a:rPr lang="en-US"/>
              <a:pPr eaLnBrk="1" hangingPunct="1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869233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1521FE-4ED1-40F0-9BE0-ABD1469027DB}" type="slidenum">
              <a:rPr lang="en-US"/>
              <a:pPr eaLnBrk="1" hangingPunct="1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7048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7E47708-EC28-4EFB-BE90-0C7B9C307C0C}" type="slidenum">
              <a:rPr lang="en-US"/>
              <a:pPr eaLnBrk="1" hangingPunct="1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9220897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6353A23-D97A-431E-A9DD-6CAFEC62DE89}" type="slidenum">
              <a:rPr lang="en-US"/>
              <a:pPr eaLnBrk="1" hangingPunct="1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7959921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7F6BDE-B57E-4C57-92D5-F1A6A803279F}" type="slidenum">
              <a:rPr lang="en-US"/>
              <a:pPr/>
              <a:t>30</a:t>
            </a:fld>
            <a:endParaRPr lang="en-US"/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529019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B870A5-8135-4324-9E6D-2491C89B5C09}" type="slidenum">
              <a:rPr lang="en-US"/>
              <a:pPr/>
              <a:t>31</a:t>
            </a:fld>
            <a:endParaRPr lang="en-US"/>
          </a:p>
        </p:txBody>
      </p:sp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6261114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DCEA87-7F98-4201-BC90-D34D66E7037A}" type="slidenum">
              <a:rPr lang="en-US"/>
              <a:pPr/>
              <a:t>32</a:t>
            </a:fld>
            <a:endParaRPr lang="en-US"/>
          </a:p>
        </p:txBody>
      </p:sp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693427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2D9B7E-1740-4819-B38B-50FFDF8D20AB}" type="slidenum">
              <a:rPr lang="en-US"/>
              <a:pPr/>
              <a:t>33</a:t>
            </a:fld>
            <a:endParaRPr lang="en-US"/>
          </a:p>
        </p:txBody>
      </p:sp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0711677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E204D3-9D66-48FB-B7FC-83B5F382AEC5}" type="slidenum">
              <a:rPr lang="en-US"/>
              <a:pPr/>
              <a:t>34</a:t>
            </a:fld>
            <a:endParaRPr lang="en-US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31413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A730F2-CFA0-4386-BE6E-68D7BCF74192}" type="slidenum">
              <a:rPr lang="en-US"/>
              <a:pPr/>
              <a:t>35</a:t>
            </a:fld>
            <a:endParaRPr lang="en-US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4356780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B35BCF-9CCE-4CBF-B174-9E788AD8D071}" type="slidenum">
              <a:rPr lang="en-US"/>
              <a:pPr/>
              <a:t>36</a:t>
            </a:fld>
            <a:endParaRPr lang="en-US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275404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A998B4-59B3-45FB-8302-226957A3F0A6}" type="slidenum">
              <a:rPr lang="en-US"/>
              <a:pPr/>
              <a:t>37</a:t>
            </a:fld>
            <a:endParaRPr lang="en-US"/>
          </a:p>
        </p:txBody>
      </p:sp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196217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1F9F27-B917-40D5-8D46-5C57C2F8A7DB}" type="slidenum">
              <a:rPr lang="en-US"/>
              <a:pPr/>
              <a:t>38</a:t>
            </a:fld>
            <a:endParaRPr lang="en-US"/>
          </a:p>
        </p:txBody>
      </p:sp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290958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F8BF35-CF92-4BCA-8AA8-F495E3E8D557}" type="slidenum">
              <a:rPr lang="en-US"/>
              <a:pPr/>
              <a:t>39</a:t>
            </a:fld>
            <a:endParaRPr lang="en-US"/>
          </a:p>
        </p:txBody>
      </p:sp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0607120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C336C7-3026-4C53-A4CD-E013AFC9661D}" type="slidenum">
              <a:rPr lang="en-US"/>
              <a:pPr/>
              <a:t>40</a:t>
            </a:fld>
            <a:endParaRPr lang="en-US"/>
          </a:p>
        </p:txBody>
      </p:sp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829378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188342-656E-46B8-A357-5B311CA94426}" type="slidenum">
              <a:rPr lang="en-US"/>
              <a:pPr/>
              <a:t>41</a:t>
            </a:fld>
            <a:endParaRPr lang="en-US"/>
          </a:p>
        </p:txBody>
      </p:sp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577078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0C2B36-55C0-4233-B653-A8522B5D5B19}" type="slidenum">
              <a:rPr lang="en-US"/>
              <a:pPr/>
              <a:t>42</a:t>
            </a:fld>
            <a:endParaRPr lang="en-US"/>
          </a:p>
        </p:txBody>
      </p:sp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5729914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AF6EEF-17E4-45BA-A728-2C40E4DE2DCB}" type="slidenum">
              <a:rPr lang="en-US"/>
              <a:pPr/>
              <a:t>43</a:t>
            </a:fld>
            <a:endParaRPr lang="en-US"/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979297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40417F-B156-41FE-A113-9FF452688E5E}" type="slidenum">
              <a:rPr lang="en-US"/>
              <a:pPr/>
              <a:t>44</a:t>
            </a:fld>
            <a:endParaRPr lang="en-US"/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041272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AC41A6-3349-4F33-8973-B523D3B90C3B}" type="slidenum">
              <a:rPr lang="en-US"/>
              <a:pPr/>
              <a:t>45</a:t>
            </a:fld>
            <a:endParaRPr lang="en-US"/>
          </a:p>
        </p:txBody>
      </p:sp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651878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865B06-00C3-493C-9537-10F5026F12C0}" type="slidenum">
              <a:rPr lang="en-US"/>
              <a:pPr/>
              <a:t>46</a:t>
            </a:fld>
            <a:endParaRPr lang="en-US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876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grpSp>
        <p:nvGrpSpPr>
          <p:cNvPr id="6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FCDA2CF3-FE51-4C6D-919D-214AC8C3A68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2"/>
          </p:nvPr>
        </p:nvSpPr>
        <p:spPr>
          <a:xfrm>
            <a:off x="2667000" y="6324600"/>
            <a:ext cx="43434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D1EAEE"/>
                </a:solidFill>
              </a:defRPr>
            </a:lvl1pPr>
          </a:lstStyle>
          <a:p>
            <a:r>
              <a:rPr lang="en-US"/>
              <a:t>© 2009 Pearson Prentice Hall.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xmlns="" val="19287048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43789B8-C78B-403E-9B70-AFC7E63CF26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2761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grpSp>
        <p:nvGrpSpPr>
          <p:cNvPr id="6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44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D58A225D-26EE-4421-B220-233A1B18E97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1" name="Footer Placeholder 18"/>
          <p:cNvSpPr>
            <a:spLocks noGrp="1"/>
          </p:cNvSpPr>
          <p:nvPr>
            <p:ph type="ftr" sz="quarter" idx="12"/>
          </p:nvPr>
        </p:nvSpPr>
        <p:spPr>
          <a:xfrm>
            <a:off x="2667000" y="6324600"/>
            <a:ext cx="43434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D1EAEE"/>
                </a:solidFill>
              </a:defRPr>
            </a:lvl1pPr>
          </a:lstStyle>
          <a:p>
            <a:r>
              <a:rPr lang="en-US" smtClean="0"/>
              <a:t>© 2009 Pearson Prentice Hall. All rights reserved.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15361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082B52A-D50D-4CF2-A381-E9F50963F7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2242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C1D29CE-AF8D-4882-B0B2-A063514CB0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1907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9C97BA-4E3A-480E-84E4-1D3C8DE1223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71619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5CC7E56-FB48-46FB-9984-CA75D6D347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938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EC5FFDA-8646-4A96-96C9-A1AAEB3ACF3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0496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F6D78C4F-6572-4BC9-B673-F71417C8F76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1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2667000" y="6172200"/>
            <a:ext cx="4648200" cy="4572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45C75"/>
                </a:solidFill>
              </a:defRPr>
            </a:lvl1pPr>
          </a:lstStyle>
          <a:p>
            <a:r>
              <a:rPr lang="en-US" smtClean="0"/>
              <a:t>© 2009 Pearson Prentice Hall. All rights reserved.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900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FD358CA-D540-482A-B817-BA983C71F7D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5957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514AC31-AD89-4AC2-8A0D-BB24753E9CA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445082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704850"/>
            <a:ext cx="8229600" cy="5619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924800" y="6356350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fld id="{B1ADC9D4-6CC0-45F9-9ADA-E730FBC27B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4277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09F34B82-8C3F-41D4-833D-FC21651F433F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  <p:sp>
        <p:nvSpPr>
          <p:cNvPr id="15" name="Footer Placeholder 6"/>
          <p:cNvSpPr>
            <a:spLocks/>
          </p:cNvSpPr>
          <p:nvPr userDrawn="1"/>
        </p:nvSpPr>
        <p:spPr bwMode="auto">
          <a:xfrm>
            <a:off x="2819400" y="6172200"/>
            <a:ext cx="4648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endParaRPr lang="en-US" sz="1200" dirty="0">
              <a:solidFill>
                <a:srgbClr val="045C75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04" r:id="rId2"/>
    <p:sldLayoutId id="214748371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5" r:id="rId9"/>
    <p:sldLayoutId id="2147483710" r:id="rId10"/>
    <p:sldLayoutId id="2147483711" r:id="rId11"/>
    <p:sldLayoutId id="2147483712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2000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0" grpId="0" build="p">
        <p:tmplLst>
          <p:tmpl lvl="1">
            <p:tnLst>
              <p:par>
                <p:cTn presetID="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2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8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amond(in)">
                      <p:cBhvr>
                        <p:cTn dur="20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plus(in)">
                      <p:cBhvr>
                        <p:cTn dur="20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3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linds(horizontal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4.v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5.v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9.v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0.v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3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dirty="0"/>
              <a:t>CHAPTER 2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3400" y="3198813"/>
            <a:ext cx="7854950" cy="1752600"/>
          </a:xfrm>
        </p:spPr>
        <p:txBody>
          <a:bodyPr/>
          <a:lstStyle/>
          <a:p>
            <a:pPr marR="0" eaLnBrk="1" hangingPunct="1"/>
            <a:r>
              <a:rPr lang="en-US" dirty="0" smtClean="0">
                <a:solidFill>
                  <a:schemeClr val="bg1"/>
                </a:solidFill>
              </a:rPr>
              <a:t>An Introduction to Cost Terms and Purposes</a:t>
            </a:r>
          </a:p>
          <a:p>
            <a:pPr marR="0" algn="l" eaLnBrk="1" hangingPunct="1"/>
            <a:endParaRPr lang="en-US" dirty="0">
              <a:solidFill>
                <a:schemeClr val="bg1"/>
              </a:solidFill>
            </a:endParaRPr>
          </a:p>
          <a:p>
            <a:pPr marR="0" algn="l" eaLnBrk="1" hangingPunct="1"/>
            <a:endParaRPr lang="en-US" dirty="0">
              <a:solidFill>
                <a:schemeClr val="bg1"/>
              </a:solidFill>
            </a:endParaRPr>
          </a:p>
          <a:p>
            <a:pPr marR="0" algn="l" eaLnBrk="1" hangingPunct="1"/>
            <a:r>
              <a:rPr lang="en-US" dirty="0">
                <a:solidFill>
                  <a:schemeClr val="bg1"/>
                </a:solidFill>
              </a:rPr>
              <a:t>Readings:</a:t>
            </a:r>
          </a:p>
          <a:p>
            <a:pPr lvl="1" algn="l" eaLnBrk="1" hangingPunct="1"/>
            <a:r>
              <a:rPr lang="en-US" sz="1600" dirty="0">
                <a:solidFill>
                  <a:schemeClr val="bg1"/>
                </a:solidFill>
              </a:rPr>
              <a:t>Chapter </a:t>
            </a:r>
            <a:r>
              <a:rPr lang="en-US" sz="1600" dirty="0" smtClean="0">
                <a:solidFill>
                  <a:schemeClr val="bg1"/>
                </a:solidFill>
              </a:rPr>
              <a:t>2: </a:t>
            </a:r>
            <a:r>
              <a:rPr lang="en-US" sz="1600" dirty="0">
                <a:solidFill>
                  <a:schemeClr val="bg1"/>
                </a:solidFill>
              </a:rPr>
              <a:t>Cost Accounting : The Managerial Emphasis 14</a:t>
            </a:r>
            <a:r>
              <a:rPr lang="en-US" sz="1600" baseline="30000" dirty="0">
                <a:solidFill>
                  <a:schemeClr val="bg1"/>
                </a:solidFill>
              </a:rPr>
              <a:t>th</a:t>
            </a:r>
            <a:r>
              <a:rPr lang="en-US" sz="1600" dirty="0">
                <a:solidFill>
                  <a:schemeClr val="bg1"/>
                </a:solidFill>
              </a:rPr>
              <a:t> Edition By </a:t>
            </a:r>
            <a:r>
              <a:rPr lang="en-US" sz="1600" dirty="0" err="1">
                <a:solidFill>
                  <a:schemeClr val="bg1"/>
                </a:solidFill>
              </a:rPr>
              <a:t>Horngren</a:t>
            </a:r>
            <a:endParaRPr lang="en-US" sz="1600" dirty="0">
              <a:solidFill>
                <a:schemeClr val="bg1"/>
              </a:solidFill>
            </a:endParaRPr>
          </a:p>
          <a:p>
            <a:pPr lvl="1" algn="l" eaLnBrk="1" hangingPunct="1"/>
            <a:r>
              <a:rPr lang="en-US" sz="1600" dirty="0">
                <a:solidFill>
                  <a:schemeClr val="bg1"/>
                </a:solidFill>
              </a:rPr>
              <a:t>Chapter </a:t>
            </a:r>
            <a:r>
              <a:rPr lang="en-US" sz="1600" dirty="0" smtClean="0">
                <a:solidFill>
                  <a:schemeClr val="bg1"/>
                </a:solidFill>
              </a:rPr>
              <a:t>2: </a:t>
            </a:r>
            <a:r>
              <a:rPr lang="en-US" sz="1600" dirty="0">
                <a:solidFill>
                  <a:schemeClr val="bg1"/>
                </a:solidFill>
              </a:rPr>
              <a:t>Managerial Accounting 12</a:t>
            </a:r>
            <a:r>
              <a:rPr lang="en-US" sz="1600" baseline="30000" dirty="0">
                <a:solidFill>
                  <a:schemeClr val="bg1"/>
                </a:solidFill>
              </a:rPr>
              <a:t>th</a:t>
            </a:r>
            <a:r>
              <a:rPr lang="en-US" sz="1600" dirty="0">
                <a:solidFill>
                  <a:schemeClr val="bg1"/>
                </a:solidFill>
              </a:rPr>
              <a:t> Edition By Garrison et.al</a:t>
            </a:r>
          </a:p>
          <a:p>
            <a:pPr marR="0" algn="l" eaLnBrk="1" hangingPunct="1"/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CDA2CF3-FE51-4C6D-919D-214AC8C3A68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Basic Cost Terminology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Cost – sacrificed resource to achieve a specific objective</a:t>
            </a:r>
          </a:p>
          <a:p>
            <a:pPr eaLnBrk="1" hangingPunct="1"/>
            <a:r>
              <a:rPr lang="en-US" smtClean="0"/>
              <a:t>Actual cost – a cost that has occurred</a:t>
            </a:r>
          </a:p>
          <a:p>
            <a:pPr eaLnBrk="1" hangingPunct="1"/>
            <a:r>
              <a:rPr lang="en-US" smtClean="0"/>
              <a:t>Budgeted cost – a predicted cost</a:t>
            </a:r>
          </a:p>
          <a:p>
            <a:pPr eaLnBrk="1" hangingPunct="1"/>
            <a:r>
              <a:rPr lang="en-US" smtClean="0"/>
              <a:t>Cost object – anything of interest for which a cost is desired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3789B8-C78B-403E-9B70-AFC7E63CF26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Cost Object Examples at BMW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133600"/>
          <a:ext cx="8229600" cy="28654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1400"/>
                <a:gridCol w="4648200"/>
              </a:tblGrid>
              <a:tr h="37088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Cost Object</a:t>
                      </a:r>
                      <a:endParaRPr lang="en-US" sz="1800" dirty="0"/>
                    </a:p>
                  </a:txBody>
                  <a:tcPr marT="45725" marB="4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Illustration</a:t>
                      </a:r>
                      <a:endParaRPr lang="en-US" sz="1800" dirty="0"/>
                    </a:p>
                  </a:txBody>
                  <a:tcPr marT="45725" marB="45725"/>
                </a:tc>
              </a:tr>
              <a:tr h="3708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Product</a:t>
                      </a:r>
                      <a:endParaRPr lang="en-US" sz="1800" dirty="0"/>
                    </a:p>
                  </a:txBody>
                  <a:tcPr marT="45725" marB="45725" anchor="ctr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BMW </a:t>
                      </a:r>
                      <a:r>
                        <a:rPr lang="en-US" sz="1800" baseline="0" dirty="0" smtClean="0"/>
                        <a:t> X 5 sports activity vehicle</a:t>
                      </a:r>
                      <a:endParaRPr lang="en-US" sz="1800" dirty="0"/>
                    </a:p>
                  </a:txBody>
                  <a:tcPr marT="45725" marB="45725"/>
                </a:tc>
              </a:tr>
              <a:tr h="3708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Service</a:t>
                      </a:r>
                      <a:endParaRPr lang="en-US" sz="1800" dirty="0"/>
                    </a:p>
                  </a:txBody>
                  <a:tcPr marT="45725" marB="45725" anchor="ctr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Dealer-support</a:t>
                      </a:r>
                      <a:r>
                        <a:rPr lang="en-US" sz="1800" baseline="0" dirty="0" smtClean="0"/>
                        <a:t> telephone hotline</a:t>
                      </a:r>
                      <a:endParaRPr lang="en-US" sz="1800" dirty="0"/>
                    </a:p>
                  </a:txBody>
                  <a:tcPr marT="45725" marB="45725"/>
                </a:tc>
              </a:tr>
              <a:tr h="3708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Project</a:t>
                      </a:r>
                      <a:endParaRPr lang="en-US" sz="1800" dirty="0"/>
                    </a:p>
                  </a:txBody>
                  <a:tcPr marT="45725" marB="45725" anchor="ctr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R&amp;D project on DVD system</a:t>
                      </a:r>
                      <a:r>
                        <a:rPr lang="en-US" sz="1800" baseline="0" dirty="0" smtClean="0"/>
                        <a:t> enhancement</a:t>
                      </a:r>
                      <a:endParaRPr lang="en-US" sz="1800" dirty="0"/>
                    </a:p>
                  </a:txBody>
                  <a:tcPr marT="45725" marB="45725"/>
                </a:tc>
              </a:tr>
              <a:tr h="64015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Customer</a:t>
                      </a:r>
                      <a:endParaRPr lang="en-US" sz="1800" dirty="0"/>
                    </a:p>
                  </a:txBody>
                  <a:tcPr marT="45725" marB="45725" anchor="ctr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Herb Chambers Motors,</a:t>
                      </a:r>
                      <a:r>
                        <a:rPr lang="en-US" sz="1800" baseline="0" dirty="0" smtClean="0"/>
                        <a:t> a dealer that purchases a broad range of BMW vehicles</a:t>
                      </a:r>
                      <a:endParaRPr lang="en-US" sz="1800" dirty="0"/>
                    </a:p>
                  </a:txBody>
                  <a:tcPr marT="45725" marB="45725"/>
                </a:tc>
              </a:tr>
              <a:tr h="3708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Activity</a:t>
                      </a:r>
                      <a:endParaRPr lang="en-US" sz="1800" dirty="0"/>
                    </a:p>
                  </a:txBody>
                  <a:tcPr marT="45725" marB="45725" anchor="ctr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Setting up production</a:t>
                      </a:r>
                      <a:r>
                        <a:rPr lang="en-US" sz="1800" baseline="0" dirty="0" smtClean="0"/>
                        <a:t> machines</a:t>
                      </a:r>
                      <a:endParaRPr lang="en-US" sz="1800" dirty="0"/>
                    </a:p>
                  </a:txBody>
                  <a:tcPr marT="45725" marB="45725"/>
                </a:tc>
              </a:tr>
              <a:tr h="3708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Department</a:t>
                      </a:r>
                      <a:endParaRPr lang="en-US" sz="1800" dirty="0"/>
                    </a:p>
                  </a:txBody>
                  <a:tcPr marT="45725" marB="45725" anchor="ctr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Environmental, Health &amp; Safety</a:t>
                      </a:r>
                      <a:endParaRPr lang="en-US" sz="1800" dirty="0"/>
                    </a:p>
                  </a:txBody>
                  <a:tcPr marT="45725" marB="45725"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3789B8-C78B-403E-9B70-AFC7E63CF26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Basic Cost Terminology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Cost accumulation – a collection of cost data in an organized manner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Cost assignment – a general term that includes gathering accumulated costs to a cost object.  This includes: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Tracing accumulated costs with a direct relationship to the cost object and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Allocating accumulated costs with an indirect relationship to a cost object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3789B8-C78B-403E-9B70-AFC7E63CF26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Direct &amp; Indirect Costs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Direct costs – can be conveniently and economically traced (tracked) to a cost object</a:t>
            </a:r>
          </a:p>
          <a:p>
            <a:pPr eaLnBrk="1" hangingPunct="1"/>
            <a:r>
              <a:rPr lang="en-US" smtClean="0"/>
              <a:t>Indirect costs – cannot be conveniently or economically traced (tracked) to a cost object.  Instead of being traced, these costs are allocated to a cost object in a rational and systematic manner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3789B8-C78B-403E-9B70-AFC7E63CF26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BMW: Assigning Costs to a Cost Object</a:t>
            </a:r>
          </a:p>
        </p:txBody>
      </p:sp>
      <p:pic>
        <p:nvPicPr>
          <p:cNvPr id="10246" name="Picture 6" descr="horngren13_2_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449513"/>
            <a:ext cx="8382000" cy="334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3789B8-C78B-403E-9B70-AFC7E63CF26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Cost Examples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Direct Costs</a:t>
            </a:r>
          </a:p>
          <a:p>
            <a:pPr lvl="1" eaLnBrk="1" hangingPunct="1"/>
            <a:r>
              <a:rPr lang="en-US" smtClean="0"/>
              <a:t>Parts</a:t>
            </a:r>
          </a:p>
          <a:p>
            <a:pPr lvl="1" eaLnBrk="1" hangingPunct="1"/>
            <a:r>
              <a:rPr lang="en-US" smtClean="0"/>
              <a:t>Assembly line wages</a:t>
            </a:r>
          </a:p>
          <a:p>
            <a:pPr eaLnBrk="1" hangingPunct="1"/>
            <a:r>
              <a:rPr lang="en-US" smtClean="0"/>
              <a:t>Indirect Costs</a:t>
            </a:r>
          </a:p>
          <a:p>
            <a:pPr lvl="1" eaLnBrk="1" hangingPunct="1"/>
            <a:r>
              <a:rPr lang="en-US" smtClean="0"/>
              <a:t>Electricity</a:t>
            </a:r>
          </a:p>
          <a:p>
            <a:pPr lvl="1" eaLnBrk="1" hangingPunct="1"/>
            <a:r>
              <a:rPr lang="en-US" smtClean="0"/>
              <a:t>Rent</a:t>
            </a:r>
          </a:p>
          <a:p>
            <a:pPr lvl="1" eaLnBrk="1" hangingPunct="1"/>
            <a:r>
              <a:rPr lang="en-US" smtClean="0"/>
              <a:t>Property taxes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3789B8-C78B-403E-9B70-AFC7E63CF26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668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Factors Affecting Direct / Indirect Cost Classification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86000"/>
            <a:ext cx="8229600" cy="4389438"/>
          </a:xfrm>
        </p:spPr>
        <p:txBody>
          <a:bodyPr/>
          <a:lstStyle/>
          <a:p>
            <a:pPr eaLnBrk="1" hangingPunct="1"/>
            <a:r>
              <a:rPr lang="en-US" smtClean="0"/>
              <a:t>Cost Materiality</a:t>
            </a:r>
          </a:p>
          <a:p>
            <a:pPr eaLnBrk="1" hangingPunct="1"/>
            <a:r>
              <a:rPr lang="en-US" smtClean="0"/>
              <a:t>Availability of information-gathering technology</a:t>
            </a:r>
          </a:p>
          <a:p>
            <a:pPr eaLnBrk="1" hangingPunct="1"/>
            <a:r>
              <a:rPr lang="en-US" smtClean="0"/>
              <a:t>Operational Design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3789B8-C78B-403E-9B70-AFC7E63CF26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Cost Behavior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Variable costs – changes in total in proportion to changes in the related level of activity or volume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Fixed costs – remain unchanged in total regardless of changes in the related level of activity or volume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Costs are fixed or variable only with respect to a specific activity or a given time period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3789B8-C78B-403E-9B70-AFC7E63CF26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Cost Behavior, continued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700" smtClean="0"/>
              <a:t>Variable costs – are constant on a per-unit basis.  If a product takes 5 pounds of materials each, it stays the same per unit regardless of one, ten or a thousand units are produced</a:t>
            </a:r>
          </a:p>
          <a:p>
            <a:pPr eaLnBrk="1" hangingPunct="1"/>
            <a:r>
              <a:rPr lang="en-US" sz="2700" smtClean="0"/>
              <a:t>Fixed costs – change inversely with the level of production.  As more units are produced, the same fixed cost is spread over more and more units, reducing the cost per unit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3789B8-C78B-403E-9B70-AFC7E63CF26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Cost Behavior Summarized</a:t>
            </a:r>
          </a:p>
        </p:txBody>
      </p:sp>
      <p:graphicFrame>
        <p:nvGraphicFramePr>
          <p:cNvPr id="26627" name="Group 3"/>
          <p:cNvGraphicFramePr>
            <a:graphicFrameLocks noGrp="1"/>
          </p:cNvGraphicFramePr>
          <p:nvPr>
            <p:ph idx="1"/>
          </p:nvPr>
        </p:nvGraphicFramePr>
        <p:xfrm>
          <a:off x="533400" y="1905000"/>
          <a:ext cx="8153400" cy="4038600"/>
        </p:xfrm>
        <a:graphic>
          <a:graphicData uri="http://schemas.openxmlformats.org/drawingml/2006/table">
            <a:tbl>
              <a:tblPr/>
              <a:tblGrid>
                <a:gridCol w="2438400"/>
                <a:gridCol w="2819400"/>
                <a:gridCol w="2895600"/>
              </a:tblGrid>
              <a:tr h="561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 Dollars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Cost per Unit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43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Variable Costs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Change in proportion with output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More output = More cost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33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Fixed Costs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Unchanged in relation to output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Change inversely with output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More output = lower cost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               per unit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6646" name="Text Box 22"/>
          <p:cNvSpPr txBox="1">
            <a:spLocks noChangeArrowheads="1"/>
          </p:cNvSpPr>
          <p:nvPr/>
        </p:nvSpPr>
        <p:spPr bwMode="auto">
          <a:xfrm>
            <a:off x="2971800" y="1981200"/>
            <a:ext cx="2743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800" b="1"/>
              <a:t>Total Dollars</a:t>
            </a:r>
          </a:p>
        </p:txBody>
      </p:sp>
      <p:sp>
        <p:nvSpPr>
          <p:cNvPr id="26647" name="Text Box 23"/>
          <p:cNvSpPr txBox="1">
            <a:spLocks noChangeArrowheads="1"/>
          </p:cNvSpPr>
          <p:nvPr/>
        </p:nvSpPr>
        <p:spPr bwMode="auto">
          <a:xfrm>
            <a:off x="5791200" y="1981200"/>
            <a:ext cx="2971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800" b="1"/>
              <a:t>Cost Per Unit</a:t>
            </a:r>
          </a:p>
        </p:txBody>
      </p:sp>
      <p:sp>
        <p:nvSpPr>
          <p:cNvPr id="26648" name="Text Box 24"/>
          <p:cNvSpPr txBox="1">
            <a:spLocks noChangeArrowheads="1"/>
          </p:cNvSpPr>
          <p:nvPr/>
        </p:nvSpPr>
        <p:spPr bwMode="auto">
          <a:xfrm>
            <a:off x="533400" y="3048000"/>
            <a:ext cx="24384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700"/>
              <a:t>Variable Costs</a:t>
            </a:r>
          </a:p>
        </p:txBody>
      </p:sp>
      <p:sp>
        <p:nvSpPr>
          <p:cNvPr id="15384" name="Text Box 25"/>
          <p:cNvSpPr txBox="1">
            <a:spLocks noChangeArrowheads="1"/>
          </p:cNvSpPr>
          <p:nvPr/>
        </p:nvSpPr>
        <p:spPr bwMode="auto">
          <a:xfrm>
            <a:off x="5791200" y="4343400"/>
            <a:ext cx="2819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/>
          </a:p>
        </p:txBody>
      </p:sp>
      <p:sp>
        <p:nvSpPr>
          <p:cNvPr id="26650" name="Text Box 26"/>
          <p:cNvSpPr txBox="1">
            <a:spLocks noChangeArrowheads="1"/>
          </p:cNvSpPr>
          <p:nvPr/>
        </p:nvSpPr>
        <p:spPr bwMode="auto">
          <a:xfrm>
            <a:off x="2971800" y="2590800"/>
            <a:ext cx="27432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sz="2700"/>
              <a:t>Change in proportion with output</a:t>
            </a:r>
          </a:p>
          <a:p>
            <a:pPr eaLnBrk="1" hangingPunct="1"/>
            <a:r>
              <a:rPr lang="en-US"/>
              <a:t>More output = More cost</a:t>
            </a:r>
          </a:p>
        </p:txBody>
      </p:sp>
      <p:sp>
        <p:nvSpPr>
          <p:cNvPr id="26651" name="Text Box 27"/>
          <p:cNvSpPr txBox="1">
            <a:spLocks noChangeArrowheads="1"/>
          </p:cNvSpPr>
          <p:nvPr/>
        </p:nvSpPr>
        <p:spPr bwMode="auto">
          <a:xfrm>
            <a:off x="5791200" y="2590800"/>
            <a:ext cx="2819400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sz="2700"/>
              <a:t>Unchanged in relation to output</a:t>
            </a:r>
          </a:p>
          <a:p>
            <a:pPr eaLnBrk="1" hangingPunct="1">
              <a:spcBef>
                <a:spcPct val="50000"/>
              </a:spcBef>
            </a:pPr>
            <a:endParaRPr lang="en-US" sz="2700"/>
          </a:p>
        </p:txBody>
      </p:sp>
      <p:sp>
        <p:nvSpPr>
          <p:cNvPr id="26652" name="Text Box 28"/>
          <p:cNvSpPr txBox="1">
            <a:spLocks noChangeArrowheads="1"/>
          </p:cNvSpPr>
          <p:nvPr/>
        </p:nvSpPr>
        <p:spPr bwMode="auto">
          <a:xfrm>
            <a:off x="609600" y="4648200"/>
            <a:ext cx="20574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700"/>
              <a:t>Fixed Costs</a:t>
            </a:r>
          </a:p>
        </p:txBody>
      </p:sp>
      <p:sp>
        <p:nvSpPr>
          <p:cNvPr id="26653" name="Text Box 29"/>
          <p:cNvSpPr txBox="1">
            <a:spLocks noChangeArrowheads="1"/>
          </p:cNvSpPr>
          <p:nvPr/>
        </p:nvSpPr>
        <p:spPr bwMode="auto">
          <a:xfrm>
            <a:off x="3048000" y="4648200"/>
            <a:ext cx="2743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700"/>
              <a:t>Unchanged in relation to output</a:t>
            </a:r>
          </a:p>
        </p:txBody>
      </p:sp>
      <p:sp>
        <p:nvSpPr>
          <p:cNvPr id="26654" name="Text Box 30"/>
          <p:cNvSpPr txBox="1">
            <a:spLocks noChangeArrowheads="1"/>
          </p:cNvSpPr>
          <p:nvPr/>
        </p:nvSpPr>
        <p:spPr bwMode="auto">
          <a:xfrm>
            <a:off x="5791200" y="4114800"/>
            <a:ext cx="2819400" cy="187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sz="2700"/>
              <a:t>Change inversely with output</a:t>
            </a:r>
          </a:p>
          <a:p>
            <a:pPr algn="ctr" eaLnBrk="1" hangingPunct="1"/>
            <a:r>
              <a:rPr lang="en-US"/>
              <a:t>More output = lower cost </a:t>
            </a:r>
          </a:p>
          <a:p>
            <a:pPr algn="ctr" eaLnBrk="1" hangingPunct="1"/>
            <a:r>
              <a:rPr lang="en-US"/>
              <a:t>                        per unit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3789B8-C78B-403E-9B70-AFC7E63CF26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6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6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6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6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46" grpId="0"/>
      <p:bldP spid="26647" grpId="0"/>
      <p:bldP spid="26648" grpId="0"/>
      <p:bldP spid="26650" grpId="0"/>
      <p:bldP spid="26651" grpId="0"/>
      <p:bldP spid="26652" grpId="0"/>
      <p:bldP spid="26653" grpId="0"/>
      <p:bldP spid="2665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Cost Behavior Visualized</a:t>
            </a:r>
          </a:p>
        </p:txBody>
      </p:sp>
      <p:pic>
        <p:nvPicPr>
          <p:cNvPr id="16390" name="Picture 6" descr="horngren13_2_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76400"/>
            <a:ext cx="8458200" cy="4281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3789B8-C78B-403E-9B70-AFC7E63CF26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Other Cost Concepts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Cost Driver – a variable that causally affects costs over a given time span</a:t>
            </a:r>
          </a:p>
          <a:p>
            <a:pPr eaLnBrk="1" hangingPunct="1"/>
            <a:r>
              <a:rPr lang="en-US" smtClean="0"/>
              <a:t>Relevant Range – the band of normal activity level (or volume) in which there is a specific relationship between the level of activity (or volume) and a given cost</a:t>
            </a:r>
          </a:p>
          <a:p>
            <a:pPr lvl="1" eaLnBrk="1" hangingPunct="1"/>
            <a:r>
              <a:rPr lang="en-US" smtClean="0"/>
              <a:t>For example, fixed costs are considered fixed only within the relevant range.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3789B8-C78B-403E-9B70-AFC7E63CF26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Relevant Range Visualized</a:t>
            </a:r>
          </a:p>
        </p:txBody>
      </p:sp>
      <p:pic>
        <p:nvPicPr>
          <p:cNvPr id="18438" name="Picture 6" descr="horngren13_2_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4000"/>
            <a:ext cx="6858000" cy="4405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3789B8-C78B-403E-9B70-AFC7E63CF26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Cost Caveat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Unit costs should be used cautiously.  Since unit costs change with a different level of output or volume, it may be more prudent to base decisions on a total dollar basis.</a:t>
            </a:r>
          </a:p>
          <a:p>
            <a:pPr lvl="1" eaLnBrk="1" hangingPunct="1"/>
            <a:r>
              <a:rPr lang="en-US" smtClean="0"/>
              <a:t>Unit costs that include fixed costs should always reference a given level of output or activity</a:t>
            </a:r>
          </a:p>
          <a:p>
            <a:pPr lvl="1" eaLnBrk="1" hangingPunct="1"/>
            <a:r>
              <a:rPr lang="en-US" smtClean="0"/>
              <a:t>Unit Costs are also called Average Costs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3789B8-C78B-403E-9B70-AFC7E63CF26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Multiple Classification of Costs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Costs may be classified as:</a:t>
            </a:r>
          </a:p>
          <a:p>
            <a:pPr lvl="1" eaLnBrk="1" hangingPunct="1"/>
            <a:r>
              <a:rPr lang="en-US" smtClean="0"/>
              <a:t>Direct / Indirect, and </a:t>
            </a:r>
          </a:p>
          <a:p>
            <a:pPr lvl="1" eaLnBrk="1" hangingPunct="1"/>
            <a:r>
              <a:rPr lang="en-US" smtClean="0"/>
              <a:t>Variable / Fixed</a:t>
            </a:r>
          </a:p>
          <a:p>
            <a:pPr eaLnBrk="1" hangingPunct="1"/>
            <a:r>
              <a:rPr lang="en-US" smtClean="0"/>
              <a:t>These multiple classifications give rise to important cost combinations:</a:t>
            </a:r>
          </a:p>
          <a:p>
            <a:pPr lvl="1" eaLnBrk="1" hangingPunct="1"/>
            <a:r>
              <a:rPr lang="en-US" smtClean="0"/>
              <a:t>Direct &amp; Variable</a:t>
            </a:r>
          </a:p>
          <a:p>
            <a:pPr lvl="1" eaLnBrk="1" hangingPunct="1"/>
            <a:r>
              <a:rPr lang="en-US" smtClean="0"/>
              <a:t>Direct &amp; Fixed</a:t>
            </a:r>
          </a:p>
          <a:p>
            <a:pPr lvl="1" eaLnBrk="1" hangingPunct="1"/>
            <a:r>
              <a:rPr lang="en-US" smtClean="0"/>
              <a:t>Indirect &amp; Variable</a:t>
            </a:r>
          </a:p>
          <a:p>
            <a:pPr lvl="1" eaLnBrk="1" hangingPunct="1"/>
            <a:r>
              <a:rPr lang="en-US" smtClean="0"/>
              <a:t>Indirect &amp; Fixed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3789B8-C78B-403E-9B70-AFC7E63CF26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Multiple Classification of Costs, Visualized</a:t>
            </a:r>
          </a:p>
        </p:txBody>
      </p:sp>
      <p:pic>
        <p:nvPicPr>
          <p:cNvPr id="21510" name="Picture 6" descr="horngren13_2_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2055813"/>
            <a:ext cx="6705600" cy="419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3789B8-C78B-403E-9B70-AFC7E63CF26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Different Types of Firms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Manufacturing-sector companies – create and sell their own products</a:t>
            </a:r>
          </a:p>
          <a:p>
            <a:pPr eaLnBrk="1" hangingPunct="1"/>
            <a:r>
              <a:rPr lang="en-US" smtClean="0"/>
              <a:t>Merchandising-sector companies – product resellers</a:t>
            </a:r>
          </a:p>
          <a:p>
            <a:pPr eaLnBrk="1" hangingPunct="1"/>
            <a:r>
              <a:rPr lang="en-US" smtClean="0"/>
              <a:t>Service-sector companies – provide services (intangible products)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3789B8-C78B-403E-9B70-AFC7E63CF26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Types of Manufacturing Inventories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Direct Materials – resources in-stock and available for use</a:t>
            </a:r>
          </a:p>
          <a:p>
            <a:pPr eaLnBrk="1" hangingPunct="1"/>
            <a:r>
              <a:rPr lang="en-US" smtClean="0"/>
              <a:t>Work-in-Process (or progress) – products started but not yet completed.  Often abbreviated as WIP</a:t>
            </a:r>
          </a:p>
          <a:p>
            <a:pPr eaLnBrk="1" hangingPunct="1"/>
            <a:r>
              <a:rPr lang="en-US" smtClean="0"/>
              <a:t>Finished Goods – products completed and ready for sale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3789B8-C78B-403E-9B70-AFC7E63CF26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Types of Product Costs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Also known as Inventoriable Costs</a:t>
            </a:r>
          </a:p>
          <a:p>
            <a:pPr lvl="1" eaLnBrk="1" hangingPunct="1"/>
            <a:r>
              <a:rPr lang="en-US" smtClean="0"/>
              <a:t>Direct Materials</a:t>
            </a:r>
          </a:p>
          <a:p>
            <a:pPr lvl="1" eaLnBrk="1" hangingPunct="1"/>
            <a:r>
              <a:rPr lang="en-US" smtClean="0"/>
              <a:t>Direct Labor</a:t>
            </a:r>
          </a:p>
          <a:p>
            <a:pPr lvl="1" eaLnBrk="1" hangingPunct="1"/>
            <a:r>
              <a:rPr lang="en-US" smtClean="0"/>
              <a:t>Indirect Manufacturing – factory costs that are not traceable to the product.  Other common names for this type of cost include Manufacturing Overhead costs or Factory Overhead costs.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3789B8-C78B-403E-9B70-AFC7E63CF26C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Accounting Distinction Between Costs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09800"/>
            <a:ext cx="8229600" cy="4389438"/>
          </a:xfrm>
        </p:spPr>
        <p:txBody>
          <a:bodyPr/>
          <a:lstStyle/>
          <a:p>
            <a:pPr eaLnBrk="1" hangingPunct="1"/>
            <a:r>
              <a:rPr lang="en-US" smtClean="0"/>
              <a:t>Inventoriable costs – product manufacturing costs.  These costs are capitalized as assets (inventory) until they are sold and transferred to Cost of Goods Sold.</a:t>
            </a:r>
          </a:p>
          <a:p>
            <a:pPr eaLnBrk="1" hangingPunct="1"/>
            <a:r>
              <a:rPr lang="en-US" smtClean="0"/>
              <a:t>Period costs – have no future value and are expensed as incurred.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3789B8-C78B-403E-9B70-AFC7E63CF26C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Cost Flows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Cost of Goods Manufactured and the Cost of Goods Sold section of the Income Statement are accounting representations of the actual flow of costs through a production system.</a:t>
            </a:r>
          </a:p>
          <a:p>
            <a:pPr lvl="1" eaLnBrk="1" hangingPunct="1"/>
            <a:r>
              <a:rPr lang="en-US" smtClean="0"/>
              <a:t>Note the importance of inventory accounts in the following accounting reports, and in the cost flow chart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3789B8-C78B-403E-9B70-AFC7E63CF26C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Cost Flows Visualized</a:t>
            </a:r>
          </a:p>
        </p:txBody>
      </p:sp>
      <p:pic>
        <p:nvPicPr>
          <p:cNvPr id="27656" name="Picture 8" descr="horngren13_2_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00200"/>
            <a:ext cx="7620000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3789B8-C78B-403E-9B70-AFC7E63CF26C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Cost of Goods Manufactured	</a:t>
            </a:r>
          </a:p>
        </p:txBody>
      </p:sp>
      <p:pic>
        <p:nvPicPr>
          <p:cNvPr id="28679" name="Picture 7" descr="horngren13_2_8_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679575"/>
            <a:ext cx="6051550" cy="438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3789B8-C78B-403E-9B70-AFC7E63CF26C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Multiple-Step Income Statement</a:t>
            </a:r>
          </a:p>
        </p:txBody>
      </p:sp>
      <p:pic>
        <p:nvPicPr>
          <p:cNvPr id="29705" name="Picture 9" descr="horngren13_2_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8720"/>
          <a:stretch>
            <a:fillRect/>
          </a:stretch>
        </p:blipFill>
        <p:spPr bwMode="auto">
          <a:xfrm>
            <a:off x="838200" y="1371600"/>
            <a:ext cx="6937375" cy="4929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3789B8-C78B-403E-9B70-AFC7E63CF26C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Other Cost Considerations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Prime cost is a term referring to all direct manufacturing costs (labor and materials)</a:t>
            </a:r>
          </a:p>
          <a:p>
            <a:pPr eaLnBrk="1" hangingPunct="1"/>
            <a:r>
              <a:rPr lang="en-US" smtClean="0"/>
              <a:t>Conversion cost is a term referring to direct labor and factory overhead costs, collectively</a:t>
            </a:r>
          </a:p>
          <a:p>
            <a:pPr eaLnBrk="1" hangingPunct="1"/>
            <a:r>
              <a:rPr lang="en-US" smtClean="0"/>
              <a:t>Overtime labor costs are considered part of overhead due to the inability to precisely know the true cause of these costs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3789B8-C78B-403E-9B70-AFC7E63CF26C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668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Different Definitions of Costs </a:t>
            </a:r>
            <a:br>
              <a:rPr lang="en-US" smtClean="0"/>
            </a:br>
            <a:r>
              <a:rPr lang="en-US" smtClean="0"/>
              <a:t>for Different Applications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590800"/>
            <a:ext cx="8229600" cy="2895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Pricing and product-mix decisions – may use a “super” cost approach (comprehensive)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Contracting with government agencies – very specific definitions of cost for “cost plus profit” contracts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Preparing external-use financial statements – GAAP-driven product costs only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3789B8-C78B-403E-9B70-AFC7E63CF26C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668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Different Definitions of Costs </a:t>
            </a:r>
            <a:br>
              <a:rPr lang="en-US" smtClean="0"/>
            </a:br>
            <a:r>
              <a:rPr lang="en-US" smtClean="0"/>
              <a:t>for Different Applications</a:t>
            </a:r>
          </a:p>
        </p:txBody>
      </p:sp>
      <p:pic>
        <p:nvPicPr>
          <p:cNvPr id="32774" name="Picture 6" descr="horngren13_2_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05050"/>
            <a:ext cx="8001000" cy="398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3789B8-C78B-403E-9B70-AFC7E63CF26C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1371600"/>
          </a:xfrm>
        </p:spPr>
        <p:txBody>
          <a:bodyPr/>
          <a:lstStyle/>
          <a:p>
            <a:pPr eaLnBrk="1" hangingPunct="1"/>
            <a:r>
              <a:rPr lang="en-US" sz="4200" smtClean="0"/>
              <a:t>Three Common Features of </a:t>
            </a:r>
            <a:br>
              <a:rPr lang="en-US" sz="4200" smtClean="0"/>
            </a:br>
            <a:r>
              <a:rPr lang="en-US" sz="4200" smtClean="0"/>
              <a:t>Cost Accounting &amp; Cost Management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743200"/>
            <a:ext cx="8229600" cy="3170238"/>
          </a:xfrm>
        </p:spPr>
        <p:txBody>
          <a:bodyPr/>
          <a:lstStyle/>
          <a:p>
            <a:pPr marL="514350" indent="-514350" eaLnBrk="1" hangingPunct="1">
              <a:buFont typeface="Calibri" panose="020F0502020204030204" pitchFamily="34" charset="0"/>
              <a:buAutoNum type="arabicPeriod"/>
            </a:pPr>
            <a:r>
              <a:rPr lang="en-US" smtClean="0"/>
              <a:t>Calculating the cost of products, services, and other cost objects</a:t>
            </a:r>
          </a:p>
          <a:p>
            <a:pPr marL="514350" indent="-514350" eaLnBrk="1" hangingPunct="1">
              <a:buFont typeface="Calibri" panose="020F0502020204030204" pitchFamily="34" charset="0"/>
              <a:buAutoNum type="arabicPeriod"/>
            </a:pPr>
            <a:r>
              <a:rPr lang="en-US" smtClean="0"/>
              <a:t>Obtaining information for planning &amp; control, and performance evaluation</a:t>
            </a:r>
          </a:p>
          <a:p>
            <a:pPr marL="514350" indent="-514350" eaLnBrk="1" hangingPunct="1">
              <a:buFont typeface="Calibri" panose="020F0502020204030204" pitchFamily="34" charset="0"/>
              <a:buAutoNum type="arabicPeriod"/>
            </a:pPr>
            <a:r>
              <a:rPr lang="en-US" smtClean="0"/>
              <a:t>Analyzing the relevant information for making decisions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3789B8-C78B-403E-9B70-AFC7E63CF26C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609600" y="381000"/>
            <a:ext cx="7772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5388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/>
          <a:p>
            <a:r>
              <a:rPr lang="en-US" sz="4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Cost Categories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533400" y="1447800"/>
            <a:ext cx="7772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marL="342900" indent="-342900" algn="l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 b="0"/>
              <a:t>Association with cost object</a:t>
            </a:r>
          </a:p>
          <a:p>
            <a:pPr marL="669925" lvl="1" indent="-325438" algn="l" eaLnBrk="1" hangingPunct="1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1900" b="0">
                <a:solidFill>
                  <a:schemeClr val="accent2"/>
                </a:solidFill>
              </a:rPr>
              <a:t>Cost object </a:t>
            </a:r>
            <a:r>
              <a:rPr lang="en-US" sz="1900" b="0"/>
              <a:t>is anything for which management wants to collect or accumulate costs</a:t>
            </a:r>
          </a:p>
          <a:p>
            <a:pPr marL="342900" indent="-342900" algn="l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 b="0"/>
              <a:t>Reaction to changes in activity</a:t>
            </a:r>
          </a:p>
          <a:p>
            <a:pPr marL="342900" indent="-342900" algn="l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 b="0"/>
              <a:t>Classification on the financial statements</a:t>
            </a:r>
          </a:p>
          <a:p>
            <a:pPr marL="342900" indent="-342900" algn="l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</a:pPr>
            <a:endParaRPr lang="en-US" sz="3000" b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3789B8-C78B-403E-9B70-AFC7E63CF26C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40561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build="allAtOnce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533400" y="38100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5388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/>
          <a:p>
            <a:pPr eaLnBrk="1" hangingPunct="1"/>
            <a:r>
              <a:rPr lang="en-US" sz="4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Cost Categories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457200" y="1447800"/>
            <a:ext cx="7772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marL="342900" indent="-342900" algn="l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 b="0"/>
              <a:t>Association with cost object</a:t>
            </a:r>
            <a:r>
              <a:rPr lang="en-US" sz="3000" b="0">
                <a:solidFill>
                  <a:srgbClr val="FF9933"/>
                </a:solidFill>
              </a:rPr>
              <a:t> </a:t>
            </a:r>
          </a:p>
          <a:p>
            <a:pPr marL="669925" lvl="1" indent="-325438" algn="l" eaLnBrk="1" hangingPunct="1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2600" b="0"/>
              <a:t>Direct—traceable to a cost object</a:t>
            </a:r>
          </a:p>
          <a:p>
            <a:pPr marL="669925" lvl="1" indent="-325438" algn="l" eaLnBrk="1" hangingPunct="1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2600" b="0"/>
              <a:t>Indirect—not conveniently or practically traceable to a cost object</a:t>
            </a:r>
          </a:p>
          <a:p>
            <a:pPr marL="1022350" lvl="2" indent="-350838" algn="l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200" b="0"/>
              <a:t>treated as overhead </a:t>
            </a:r>
          </a:p>
          <a:p>
            <a:pPr marL="1022350" lvl="2" indent="-350838" algn="l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200" b="0"/>
              <a:t>allocated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3789B8-C78B-403E-9B70-AFC7E63CF26C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58107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609600" y="381000"/>
            <a:ext cx="7772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5388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/>
          <a:p>
            <a:r>
              <a:rPr lang="en-US" sz="4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Cost Categories</a:t>
            </a: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457200" y="1295400"/>
            <a:ext cx="77724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marL="342900" indent="-342900" algn="l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 b="0">
                <a:solidFill>
                  <a:schemeClr val="tx2"/>
                </a:solidFill>
              </a:rPr>
              <a:t>Association with cost object</a:t>
            </a:r>
            <a:endParaRPr lang="en-US" sz="3000" b="0"/>
          </a:p>
          <a:p>
            <a:pPr marL="342900" indent="-342900" algn="l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 b="0"/>
              <a:t>Reaction to changes in activity</a:t>
            </a:r>
          </a:p>
          <a:p>
            <a:pPr marL="669925" lvl="1" indent="-325438" algn="l" eaLnBrk="1" hangingPunct="1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2600" b="0"/>
              <a:t>Variable</a:t>
            </a:r>
          </a:p>
          <a:p>
            <a:pPr marL="669925" lvl="1" indent="-325438" algn="l" eaLnBrk="1" hangingPunct="1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2600" b="0"/>
              <a:t>Fixed</a:t>
            </a:r>
          </a:p>
          <a:p>
            <a:pPr marL="669925" lvl="1" indent="-325438" algn="l" eaLnBrk="1" hangingPunct="1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2600" b="0"/>
              <a:t>Mixed </a:t>
            </a:r>
          </a:p>
          <a:p>
            <a:pPr marL="669925" lvl="1" indent="-325438" algn="l" eaLnBrk="1" hangingPunct="1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2600" b="0"/>
              <a:t>Step</a:t>
            </a: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1066800" y="5180013"/>
            <a:ext cx="61102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b="0">
                <a:solidFill>
                  <a:srgbClr val="CC6600"/>
                </a:solidFill>
                <a:latin typeface="Times New Roman" pitchFamily="18" charset="0"/>
              </a:rPr>
              <a:t>Relevant Range</a:t>
            </a:r>
            <a:r>
              <a:rPr lang="en-US" b="0"/>
              <a:t>—</a:t>
            </a:r>
            <a:r>
              <a:rPr lang="en-US" b="0">
                <a:latin typeface="Times New Roman" pitchFamily="18" charset="0"/>
              </a:rPr>
              <a:t>normal operating range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3789B8-C78B-403E-9B70-AFC7E63CF26C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5027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/>
      <p:bldP spid="1024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900113" y="0"/>
            <a:ext cx="78486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eaLnBrk="1" hangingPunct="1"/>
            <a:r>
              <a:rPr lang="en-US" sz="4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Total and Unit Cost Behavior</a:t>
            </a:r>
          </a:p>
        </p:txBody>
      </p:sp>
      <p:sp>
        <p:nvSpPr>
          <p:cNvPr id="66565" name="Rectangle 5"/>
          <p:cNvSpPr>
            <a:spLocks noChangeArrowheads="1"/>
          </p:cNvSpPr>
          <p:nvPr/>
        </p:nvSpPr>
        <p:spPr bwMode="auto">
          <a:xfrm>
            <a:off x="1433513" y="1981200"/>
            <a:ext cx="7162800" cy="4038600"/>
          </a:xfrm>
          <a:prstGeom prst="rect">
            <a:avLst/>
          </a:prstGeom>
          <a:solidFill>
            <a:srgbClr val="FFFF99"/>
          </a:solidFill>
          <a:ln w="38100" cap="sq">
            <a:solidFill>
              <a:schemeClr val="bg2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 b="0">
              <a:latin typeface="Times New Roman" pitchFamily="18" charset="0"/>
            </a:endParaRPr>
          </a:p>
        </p:txBody>
      </p:sp>
      <p:sp>
        <p:nvSpPr>
          <p:cNvPr id="66566" name="Line 6"/>
          <p:cNvSpPr>
            <a:spLocks noChangeShapeType="1"/>
          </p:cNvSpPr>
          <p:nvPr/>
        </p:nvSpPr>
        <p:spPr bwMode="auto">
          <a:xfrm>
            <a:off x="1433513" y="3962400"/>
            <a:ext cx="7086600" cy="0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67" name="Line 7"/>
          <p:cNvSpPr>
            <a:spLocks noChangeShapeType="1"/>
          </p:cNvSpPr>
          <p:nvPr/>
        </p:nvSpPr>
        <p:spPr bwMode="auto">
          <a:xfrm>
            <a:off x="4938713" y="1981200"/>
            <a:ext cx="0" cy="4038600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68" name="Text Box 8"/>
          <p:cNvSpPr txBox="1">
            <a:spLocks noChangeArrowheads="1"/>
          </p:cNvSpPr>
          <p:nvPr/>
        </p:nvSpPr>
        <p:spPr bwMode="auto">
          <a:xfrm>
            <a:off x="1701800" y="2165350"/>
            <a:ext cx="2839239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0" dirty="0">
                <a:latin typeface="Comic Sans MS" pitchFamily="66" charset="0"/>
              </a:rPr>
              <a:t>Varies in direct</a:t>
            </a:r>
          </a:p>
          <a:p>
            <a:r>
              <a:rPr lang="en-US" sz="2400" b="0" dirty="0">
                <a:latin typeface="Comic Sans MS" pitchFamily="66" charset="0"/>
              </a:rPr>
              <a:t> proportion to </a:t>
            </a:r>
          </a:p>
          <a:p>
            <a:r>
              <a:rPr lang="en-US" sz="2400" b="0" dirty="0">
                <a:latin typeface="Comic Sans MS" pitchFamily="66" charset="0"/>
              </a:rPr>
              <a:t>changes in activity</a:t>
            </a:r>
          </a:p>
        </p:txBody>
      </p:sp>
      <p:sp>
        <p:nvSpPr>
          <p:cNvPr id="66569" name="Text Box 9"/>
          <p:cNvSpPr txBox="1">
            <a:spLocks noChangeArrowheads="1"/>
          </p:cNvSpPr>
          <p:nvPr/>
        </p:nvSpPr>
        <p:spPr bwMode="auto">
          <a:xfrm>
            <a:off x="1624013" y="4146550"/>
            <a:ext cx="28376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>
                <a:latin typeface="Comic Sans MS" pitchFamily="66" charset="0"/>
              </a:rPr>
              <a:t>Remains constant</a:t>
            </a:r>
          </a:p>
          <a:p>
            <a:r>
              <a:rPr lang="en-US" sz="2400" dirty="0">
                <a:latin typeface="Comic Sans MS" pitchFamily="66" charset="0"/>
              </a:rPr>
              <a:t> throughout </a:t>
            </a:r>
          </a:p>
          <a:p>
            <a:r>
              <a:rPr lang="en-US" sz="2400" dirty="0">
                <a:latin typeface="Comic Sans MS" pitchFamily="66" charset="0"/>
              </a:rPr>
              <a:t>the relevant range</a:t>
            </a:r>
          </a:p>
        </p:txBody>
      </p:sp>
      <p:sp>
        <p:nvSpPr>
          <p:cNvPr id="66570" name="Text Box 10"/>
          <p:cNvSpPr txBox="1">
            <a:spLocks noChangeArrowheads="1"/>
          </p:cNvSpPr>
          <p:nvPr/>
        </p:nvSpPr>
        <p:spPr bwMode="auto">
          <a:xfrm>
            <a:off x="5326063" y="2159000"/>
            <a:ext cx="276229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>
                <a:latin typeface="Comic Sans MS" pitchFamily="66" charset="0"/>
              </a:rPr>
              <a:t>Remains constant </a:t>
            </a:r>
          </a:p>
          <a:p>
            <a:r>
              <a:rPr lang="en-US" sz="2400" dirty="0">
                <a:latin typeface="Comic Sans MS" pitchFamily="66" charset="0"/>
              </a:rPr>
              <a:t>throughout the </a:t>
            </a:r>
          </a:p>
          <a:p>
            <a:r>
              <a:rPr lang="en-US" sz="2400" dirty="0">
                <a:latin typeface="Comic Sans MS" pitchFamily="66" charset="0"/>
              </a:rPr>
              <a:t>relevant range</a:t>
            </a:r>
          </a:p>
        </p:txBody>
      </p:sp>
      <p:sp>
        <p:nvSpPr>
          <p:cNvPr id="66571" name="Text Box 11"/>
          <p:cNvSpPr txBox="1">
            <a:spLocks noChangeArrowheads="1"/>
          </p:cNvSpPr>
          <p:nvPr/>
        </p:nvSpPr>
        <p:spPr bwMode="auto">
          <a:xfrm>
            <a:off x="5189538" y="4086225"/>
            <a:ext cx="3054041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>
                <a:latin typeface="Comic Sans MS" pitchFamily="66" charset="0"/>
              </a:rPr>
              <a:t>Varies inversely</a:t>
            </a:r>
          </a:p>
          <a:p>
            <a:r>
              <a:rPr lang="en-US" sz="2400" dirty="0">
                <a:latin typeface="Comic Sans MS" pitchFamily="66" charset="0"/>
              </a:rPr>
              <a:t> with changes in </a:t>
            </a:r>
          </a:p>
          <a:p>
            <a:r>
              <a:rPr lang="en-US" sz="2400" dirty="0">
                <a:latin typeface="Comic Sans MS" pitchFamily="66" charset="0"/>
              </a:rPr>
              <a:t>activity throughout </a:t>
            </a:r>
          </a:p>
          <a:p>
            <a:r>
              <a:rPr lang="en-US" sz="2400" dirty="0">
                <a:latin typeface="Comic Sans MS" pitchFamily="66" charset="0"/>
              </a:rPr>
              <a:t>the relevant range</a:t>
            </a:r>
          </a:p>
        </p:txBody>
      </p:sp>
      <p:sp>
        <p:nvSpPr>
          <p:cNvPr id="66572" name="Text Box 12"/>
          <p:cNvSpPr txBox="1">
            <a:spLocks noChangeArrowheads="1"/>
          </p:cNvSpPr>
          <p:nvPr/>
        </p:nvSpPr>
        <p:spPr bwMode="auto">
          <a:xfrm>
            <a:off x="0" y="2438400"/>
            <a:ext cx="13573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0">
                <a:latin typeface="Comic Sans MS" pitchFamily="66" charset="0"/>
              </a:rPr>
              <a:t>Variable</a:t>
            </a:r>
          </a:p>
          <a:p>
            <a:r>
              <a:rPr lang="en-US" sz="2400" b="0">
                <a:latin typeface="Comic Sans MS" pitchFamily="66" charset="0"/>
              </a:rPr>
              <a:t>Cost</a:t>
            </a:r>
          </a:p>
        </p:txBody>
      </p:sp>
      <p:sp>
        <p:nvSpPr>
          <p:cNvPr id="66573" name="Text Box 13"/>
          <p:cNvSpPr txBox="1">
            <a:spLocks noChangeArrowheads="1"/>
          </p:cNvSpPr>
          <p:nvPr/>
        </p:nvSpPr>
        <p:spPr bwMode="auto">
          <a:xfrm>
            <a:off x="274638" y="4160838"/>
            <a:ext cx="9810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0">
                <a:latin typeface="Comic Sans MS" pitchFamily="66" charset="0"/>
              </a:rPr>
              <a:t>Fixed</a:t>
            </a:r>
          </a:p>
          <a:p>
            <a:r>
              <a:rPr lang="en-US" sz="2400" b="0">
                <a:latin typeface="Comic Sans MS" pitchFamily="66" charset="0"/>
              </a:rPr>
              <a:t>Cost</a:t>
            </a:r>
          </a:p>
        </p:txBody>
      </p:sp>
      <p:sp>
        <p:nvSpPr>
          <p:cNvPr id="66574" name="Text Box 14"/>
          <p:cNvSpPr txBox="1">
            <a:spLocks noChangeArrowheads="1"/>
          </p:cNvSpPr>
          <p:nvPr/>
        </p:nvSpPr>
        <p:spPr bwMode="auto">
          <a:xfrm>
            <a:off x="2195513" y="1524000"/>
            <a:ext cx="1660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400" b="0">
                <a:latin typeface="Comic Sans MS" pitchFamily="66" charset="0"/>
              </a:rPr>
              <a:t>Total Cost</a:t>
            </a:r>
          </a:p>
        </p:txBody>
      </p:sp>
      <p:sp>
        <p:nvSpPr>
          <p:cNvPr id="66575" name="Text Box 15"/>
          <p:cNvSpPr txBox="1">
            <a:spLocks noChangeArrowheads="1"/>
          </p:cNvSpPr>
          <p:nvPr/>
        </p:nvSpPr>
        <p:spPr bwMode="auto">
          <a:xfrm>
            <a:off x="5854700" y="1524000"/>
            <a:ext cx="1522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0">
                <a:latin typeface="Comic Sans MS" pitchFamily="66" charset="0"/>
              </a:rPr>
              <a:t>Unit Cost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5CC7E56-FB48-46FB-9984-CA75D6D347F8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3448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6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6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6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6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8" grpId="0" autoUpdateAnimBg="0"/>
      <p:bldP spid="66569" grpId="0" autoUpdateAnimBg="0"/>
      <p:bldP spid="66570" grpId="0" autoUpdateAnimBg="0"/>
      <p:bldP spid="66571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8" name="Rectangle 4"/>
          <p:cNvSpPr>
            <a:spLocks noChangeArrowheads="1"/>
          </p:cNvSpPr>
          <p:nvPr/>
        </p:nvSpPr>
        <p:spPr bwMode="auto">
          <a:xfrm>
            <a:off x="533400" y="381000"/>
            <a:ext cx="7772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5388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/>
          <a:p>
            <a:r>
              <a:rPr lang="en-US" sz="4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Cost Categories</a:t>
            </a:r>
          </a:p>
        </p:txBody>
      </p:sp>
      <p:sp>
        <p:nvSpPr>
          <p:cNvPr id="88069" name="Rectangle 5"/>
          <p:cNvSpPr>
            <a:spLocks noChangeArrowheads="1"/>
          </p:cNvSpPr>
          <p:nvPr/>
        </p:nvSpPr>
        <p:spPr bwMode="auto">
          <a:xfrm>
            <a:off x="457200" y="1447800"/>
            <a:ext cx="77724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marL="342900" indent="-342900" algn="l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 b="0"/>
              <a:t>Classification on the financial statements</a:t>
            </a:r>
          </a:p>
          <a:p>
            <a:pPr marL="669925" lvl="1" indent="-325438" algn="l" eaLnBrk="1" hangingPunct="1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2600" b="0"/>
              <a:t>Unexpired—balance sheet assets</a:t>
            </a:r>
          </a:p>
          <a:p>
            <a:pPr marL="669925" lvl="1" indent="-325438" algn="l" eaLnBrk="1" hangingPunct="1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2600" b="0"/>
              <a:t>Expired—income statement expenses</a:t>
            </a:r>
          </a:p>
          <a:p>
            <a:pPr marL="669925" lvl="1" indent="-325438" algn="l" eaLnBrk="1" hangingPunct="1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2600" b="0"/>
              <a:t>Product—inventoriable costs </a:t>
            </a:r>
          </a:p>
          <a:p>
            <a:pPr marL="1022350" lvl="2" indent="-350838" algn="l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200" b="0"/>
              <a:t>Prime—direct material and direct labor</a:t>
            </a:r>
          </a:p>
          <a:p>
            <a:pPr marL="1022350" lvl="2" indent="-350838" algn="l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200" b="0"/>
              <a:t>Conversion—direct labor and overhead</a:t>
            </a:r>
          </a:p>
          <a:p>
            <a:pPr marL="1022350" lvl="2" indent="-350838" algn="l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200" b="0"/>
              <a:t>Product costs are unexpired before sale</a:t>
            </a:r>
          </a:p>
          <a:p>
            <a:pPr marL="1022350" lvl="2" indent="-350838" algn="l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200" b="0"/>
              <a:t>Product costs are expired when sold</a:t>
            </a:r>
          </a:p>
          <a:p>
            <a:pPr marL="669925" lvl="1" indent="-325438" algn="l" eaLnBrk="1" hangingPunct="1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2600" b="0"/>
              <a:t>Period—expensed in period incurred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5CC7E56-FB48-46FB-9984-CA75D6D347F8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03527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80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80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80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880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80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80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80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880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8806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/>
              <a:t>Product Costs</a:t>
            </a: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457200" y="1447800"/>
            <a:ext cx="7772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marL="342900" indent="-342900" algn="l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 b="0" dirty="0"/>
              <a:t>Direct material</a:t>
            </a:r>
          </a:p>
          <a:p>
            <a:pPr marL="669925" lvl="1" indent="-325438" algn="l" eaLnBrk="1" hangingPunct="1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2600" b="0" dirty="0"/>
              <a:t>Measurable part of a product</a:t>
            </a:r>
          </a:p>
          <a:p>
            <a:pPr marL="342900" indent="-342900" algn="l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 b="0" dirty="0"/>
              <a:t>Direct labor</a:t>
            </a:r>
          </a:p>
          <a:p>
            <a:pPr marL="669925" lvl="1" indent="-325438" algn="l" eaLnBrk="1" hangingPunct="1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2600" b="0" dirty="0"/>
              <a:t>Labor used to manufacture a product or perform a service</a:t>
            </a:r>
          </a:p>
          <a:p>
            <a:pPr marL="342900" indent="-342900" algn="l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 b="0" dirty="0"/>
              <a:t>Overhead</a:t>
            </a:r>
          </a:p>
          <a:p>
            <a:pPr marL="669925" lvl="1" indent="-325438" algn="l" eaLnBrk="1" hangingPunct="1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2600" b="0" dirty="0"/>
              <a:t>Indirect production cost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3789B8-C78B-403E-9B70-AFC7E63CF26C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4548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5" grpId="0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533400" y="304800"/>
            <a:ext cx="7772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5388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/>
          <a:p>
            <a:pPr eaLnBrk="1" hangingPunct="1"/>
            <a:r>
              <a:rPr lang="en-US" sz="4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Period Costs</a:t>
            </a: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457200" y="1447800"/>
            <a:ext cx="7772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marL="342900" indent="-342900" algn="l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 b="0"/>
              <a:t>Selling and administrative costs</a:t>
            </a:r>
          </a:p>
          <a:p>
            <a:pPr marL="342900" indent="-342900" algn="l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 b="0"/>
              <a:t>Distribution costs</a:t>
            </a:r>
          </a:p>
          <a:p>
            <a:pPr marL="669925" lvl="1" indent="-325438" algn="l" eaLnBrk="1" hangingPunct="1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2600" b="0"/>
              <a:t>Cost to warehouse, transport, and/or deliver a product or service</a:t>
            </a:r>
          </a:p>
          <a:p>
            <a:pPr marL="669925" lvl="1" indent="-325438" algn="l" eaLnBrk="1" hangingPunct="1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2600" b="0"/>
              <a:t>Major impact on managerial decision making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3789B8-C78B-403E-9B70-AFC7E63CF26C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80077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6569075" y="2635250"/>
            <a:ext cx="11557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508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6711950" y="1839913"/>
            <a:ext cx="179388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508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4" name="Rectangle 10"/>
          <p:cNvSpPr>
            <a:spLocks noChangeArrowheads="1"/>
          </p:cNvSpPr>
          <p:nvPr/>
        </p:nvSpPr>
        <p:spPr bwMode="auto">
          <a:xfrm>
            <a:off x="984250" y="4518025"/>
            <a:ext cx="1381125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508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1528" name="Group 24"/>
          <p:cNvGrpSpPr>
            <a:grpSpLocks/>
          </p:cNvGrpSpPr>
          <p:nvPr/>
        </p:nvGrpSpPr>
        <p:grpSpPr bwMode="auto">
          <a:xfrm>
            <a:off x="457200" y="1447800"/>
            <a:ext cx="2686050" cy="2154238"/>
            <a:chOff x="310" y="1034"/>
            <a:chExt cx="1692" cy="1357"/>
          </a:xfrm>
        </p:grpSpPr>
        <p:sp useBgFill="1">
          <p:nvSpPr>
            <p:cNvPr id="21508" name="Rectangle 4"/>
            <p:cNvSpPr>
              <a:spLocks noChangeArrowheads="1"/>
            </p:cNvSpPr>
            <p:nvPr/>
          </p:nvSpPr>
          <p:spPr bwMode="auto">
            <a:xfrm>
              <a:off x="400" y="1512"/>
              <a:ext cx="1496" cy="864"/>
            </a:xfrm>
            <a:prstGeom prst="rect">
              <a:avLst/>
            </a:prstGeom>
            <a:ln w="508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09" name="Rectangle 5"/>
            <p:cNvSpPr>
              <a:spLocks noChangeArrowheads="1"/>
            </p:cNvSpPr>
            <p:nvPr/>
          </p:nvSpPr>
          <p:spPr bwMode="auto">
            <a:xfrm>
              <a:off x="310" y="1528"/>
              <a:ext cx="1692" cy="8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508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 anchor="ctr" anchorCtr="1">
              <a:spAutoFit/>
            </a:bodyPr>
            <a:lstStyle/>
            <a:p>
              <a:r>
                <a:rPr lang="en-US" b="0">
                  <a:solidFill>
                    <a:schemeClr val="accent2"/>
                  </a:solidFill>
                </a:rPr>
                <a:t>Purchase</a:t>
              </a:r>
            </a:p>
            <a:p>
              <a:r>
                <a:rPr lang="en-US" b="0">
                  <a:solidFill>
                    <a:schemeClr val="accent2"/>
                  </a:solidFill>
                </a:rPr>
                <a:t>raw materials</a:t>
              </a:r>
            </a:p>
            <a:p>
              <a:r>
                <a:rPr lang="en-US" b="0">
                  <a:solidFill>
                    <a:schemeClr val="accent2"/>
                  </a:solidFill>
                </a:rPr>
                <a:t>or supplies</a:t>
              </a:r>
              <a:endParaRPr lang="en-US" b="0">
                <a:solidFill>
                  <a:schemeClr val="accent1"/>
                </a:solidFill>
              </a:endParaRPr>
            </a:p>
          </p:txBody>
        </p:sp>
        <p:sp>
          <p:nvSpPr>
            <p:cNvPr id="21519" name="Rectangle 15"/>
            <p:cNvSpPr>
              <a:spLocks noChangeArrowheads="1"/>
            </p:cNvSpPr>
            <p:nvPr/>
          </p:nvSpPr>
          <p:spPr bwMode="auto">
            <a:xfrm>
              <a:off x="815" y="1034"/>
              <a:ext cx="682" cy="3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3200" b="0"/>
                <a:t>Input</a:t>
              </a:r>
            </a:p>
          </p:txBody>
        </p:sp>
      </p:grpSp>
      <p:grpSp>
        <p:nvGrpSpPr>
          <p:cNvPr id="21535" name="Group 31"/>
          <p:cNvGrpSpPr>
            <a:grpSpLocks/>
          </p:cNvGrpSpPr>
          <p:nvPr/>
        </p:nvGrpSpPr>
        <p:grpSpPr bwMode="auto">
          <a:xfrm>
            <a:off x="5881688" y="1600200"/>
            <a:ext cx="1966912" cy="2008188"/>
            <a:chOff x="3705" y="1008"/>
            <a:chExt cx="1239" cy="1265"/>
          </a:xfrm>
        </p:grpSpPr>
        <p:sp useBgFill="1">
          <p:nvSpPr>
            <p:cNvPr id="21510" name="Rectangle 6"/>
            <p:cNvSpPr>
              <a:spLocks noChangeArrowheads="1"/>
            </p:cNvSpPr>
            <p:nvPr/>
          </p:nvSpPr>
          <p:spPr bwMode="auto">
            <a:xfrm>
              <a:off x="3705" y="1624"/>
              <a:ext cx="1239" cy="649"/>
            </a:xfrm>
            <a:prstGeom prst="rect">
              <a:avLst/>
            </a:prstGeom>
            <a:ln w="508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3" name="Rectangle 9"/>
            <p:cNvSpPr>
              <a:spLocks noChangeArrowheads="1"/>
            </p:cNvSpPr>
            <p:nvPr/>
          </p:nvSpPr>
          <p:spPr bwMode="auto">
            <a:xfrm>
              <a:off x="3748" y="1651"/>
              <a:ext cx="1149" cy="5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508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b="0">
                  <a:solidFill>
                    <a:schemeClr val="accent2"/>
                  </a:solidFill>
                </a:rPr>
                <a:t>Product or</a:t>
              </a:r>
            </a:p>
            <a:p>
              <a:r>
                <a:rPr lang="en-US" b="0">
                  <a:solidFill>
                    <a:schemeClr val="accent2"/>
                  </a:solidFill>
                </a:rPr>
                <a:t>Service</a:t>
              </a:r>
              <a:endParaRPr lang="en-US" b="0">
                <a:solidFill>
                  <a:schemeClr val="accent1"/>
                </a:solidFill>
              </a:endParaRPr>
            </a:p>
          </p:txBody>
        </p:sp>
        <p:sp>
          <p:nvSpPr>
            <p:cNvPr id="21520" name="Rectangle 16"/>
            <p:cNvSpPr>
              <a:spLocks noChangeArrowheads="1"/>
            </p:cNvSpPr>
            <p:nvPr/>
          </p:nvSpPr>
          <p:spPr bwMode="auto">
            <a:xfrm>
              <a:off x="3840" y="1008"/>
              <a:ext cx="881" cy="3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3200" b="0"/>
                <a:t>Output</a:t>
              </a:r>
            </a:p>
          </p:txBody>
        </p:sp>
      </p:grpSp>
      <p:grpSp>
        <p:nvGrpSpPr>
          <p:cNvPr id="21531" name="Group 27"/>
          <p:cNvGrpSpPr>
            <a:grpSpLocks/>
          </p:cNvGrpSpPr>
          <p:nvPr/>
        </p:nvGrpSpPr>
        <p:grpSpPr bwMode="auto">
          <a:xfrm>
            <a:off x="4248150" y="3017838"/>
            <a:ext cx="1595438" cy="376237"/>
            <a:chOff x="2676" y="1901"/>
            <a:chExt cx="1005" cy="237"/>
          </a:xfrm>
        </p:grpSpPr>
        <p:sp>
          <p:nvSpPr>
            <p:cNvPr id="21524" name="Line 20"/>
            <p:cNvSpPr>
              <a:spLocks noChangeShapeType="1"/>
            </p:cNvSpPr>
            <p:nvPr/>
          </p:nvSpPr>
          <p:spPr bwMode="auto">
            <a:xfrm flipV="1">
              <a:off x="2676" y="1901"/>
              <a:ext cx="0" cy="237"/>
            </a:xfrm>
            <a:prstGeom prst="line">
              <a:avLst/>
            </a:prstGeom>
            <a:noFill/>
            <a:ln w="508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5" name="Line 21"/>
            <p:cNvSpPr>
              <a:spLocks noChangeShapeType="1"/>
            </p:cNvSpPr>
            <p:nvPr/>
          </p:nvSpPr>
          <p:spPr bwMode="auto">
            <a:xfrm>
              <a:off x="2692" y="1905"/>
              <a:ext cx="989" cy="0"/>
            </a:xfrm>
            <a:prstGeom prst="line">
              <a:avLst/>
            </a:prstGeom>
            <a:noFill/>
            <a:ln w="508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536" name="Group 32"/>
          <p:cNvGrpSpPr>
            <a:grpSpLocks/>
          </p:cNvGrpSpPr>
          <p:nvPr/>
        </p:nvGrpSpPr>
        <p:grpSpPr bwMode="auto">
          <a:xfrm>
            <a:off x="1524000" y="3200400"/>
            <a:ext cx="4419600" cy="3048000"/>
            <a:chOff x="1067" y="2176"/>
            <a:chExt cx="2665" cy="2074"/>
          </a:xfrm>
        </p:grpSpPr>
        <p:sp>
          <p:nvSpPr>
            <p:cNvPr id="21521" name="AutoShape 17"/>
            <p:cNvSpPr>
              <a:spLocks noChangeArrowheads="1"/>
            </p:cNvSpPr>
            <p:nvPr/>
          </p:nvSpPr>
          <p:spPr bwMode="auto">
            <a:xfrm>
              <a:off x="1619" y="2176"/>
              <a:ext cx="2113" cy="2074"/>
            </a:xfrm>
            <a:prstGeom prst="star16">
              <a:avLst>
                <a:gd name="adj" fmla="val 37500"/>
              </a:avLst>
            </a:prstGeom>
            <a:solidFill>
              <a:srgbClr val="FFFF00"/>
            </a:solidFill>
            <a:ln w="508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2" name="Rectangle 18"/>
            <p:cNvSpPr>
              <a:spLocks noChangeArrowheads="1"/>
            </p:cNvSpPr>
            <p:nvPr/>
          </p:nvSpPr>
          <p:spPr bwMode="auto">
            <a:xfrm>
              <a:off x="1877" y="3142"/>
              <a:ext cx="1696" cy="25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 anchor="ctr">
              <a:spAutoFit/>
            </a:bodyPr>
            <a:lstStyle/>
            <a:p>
              <a:pPr algn="ctr"/>
              <a:r>
                <a:rPr lang="en-US" dirty="0"/>
                <a:t>CONVERSION</a:t>
              </a:r>
            </a:p>
          </p:txBody>
        </p:sp>
        <p:sp>
          <p:nvSpPr>
            <p:cNvPr id="21523" name="Line 19"/>
            <p:cNvSpPr>
              <a:spLocks noChangeShapeType="1"/>
            </p:cNvSpPr>
            <p:nvPr/>
          </p:nvSpPr>
          <p:spPr bwMode="auto">
            <a:xfrm>
              <a:off x="1067" y="2419"/>
              <a:ext cx="0" cy="951"/>
            </a:xfrm>
            <a:prstGeom prst="line">
              <a:avLst/>
            </a:prstGeom>
            <a:noFill/>
            <a:ln w="508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7" name="Line 23"/>
            <p:cNvSpPr>
              <a:spLocks noChangeShapeType="1"/>
            </p:cNvSpPr>
            <p:nvPr/>
          </p:nvSpPr>
          <p:spPr bwMode="auto">
            <a:xfrm>
              <a:off x="1104" y="3360"/>
              <a:ext cx="480" cy="0"/>
            </a:xfrm>
            <a:prstGeom prst="line">
              <a:avLst/>
            </a:prstGeom>
            <a:noFill/>
            <a:ln w="57150" cap="sq">
              <a:solidFill>
                <a:schemeClr val="accent2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1537" name="Rectangle 33"/>
          <p:cNvSpPr>
            <a:spLocks noChangeArrowheads="1"/>
          </p:cNvSpPr>
          <p:nvPr/>
        </p:nvSpPr>
        <p:spPr bwMode="auto">
          <a:xfrm>
            <a:off x="609600" y="304800"/>
            <a:ext cx="7772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5388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/>
          <a:p>
            <a:pPr algn="l" eaLnBrk="1" hangingPunct="1"/>
            <a:endParaRPr lang="en-US" sz="4200" b="0">
              <a:solidFill>
                <a:schemeClr val="tx2"/>
              </a:solidFill>
              <a:latin typeface="Garamond" pitchFamily="18" charset="0"/>
            </a:endParaRPr>
          </a:p>
        </p:txBody>
      </p:sp>
      <p:sp>
        <p:nvSpPr>
          <p:cNvPr id="21538" name="Rectangle 34"/>
          <p:cNvSpPr>
            <a:spLocks noChangeArrowheads="1"/>
          </p:cNvSpPr>
          <p:nvPr/>
        </p:nvSpPr>
        <p:spPr bwMode="auto">
          <a:xfrm>
            <a:off x="762000" y="304800"/>
            <a:ext cx="7848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5388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/>
          <a:p>
            <a:pPr algn="l" eaLnBrk="1" hangingPunct="1"/>
            <a:r>
              <a:rPr lang="en-US" sz="4200" b="0">
                <a:solidFill>
                  <a:schemeClr val="tx2"/>
                </a:solidFill>
                <a:latin typeface="Garamond" pitchFamily="18" charset="0"/>
              </a:rPr>
              <a:t/>
            </a:r>
            <a:br>
              <a:rPr lang="en-US" sz="4200" b="0">
                <a:solidFill>
                  <a:schemeClr val="tx2"/>
                </a:solidFill>
                <a:latin typeface="Garamond" pitchFamily="18" charset="0"/>
              </a:rPr>
            </a:br>
            <a:endParaRPr lang="en-US" sz="4200" b="0">
              <a:solidFill>
                <a:schemeClr val="tx2"/>
              </a:solidFill>
              <a:latin typeface="Garamond" pitchFamily="18" charset="0"/>
            </a:endParaRPr>
          </a:p>
        </p:txBody>
      </p:sp>
      <p:sp>
        <p:nvSpPr>
          <p:cNvPr id="21539" name="Rectangle 35"/>
          <p:cNvSpPr>
            <a:spLocks noChangeArrowheads="1"/>
          </p:cNvSpPr>
          <p:nvPr/>
        </p:nvSpPr>
        <p:spPr bwMode="auto">
          <a:xfrm>
            <a:off x="685800" y="0"/>
            <a:ext cx="77724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5388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/>
          <a:p>
            <a:r>
              <a:rPr lang="en-US" sz="4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Conversion Process</a:t>
            </a:r>
            <a:br>
              <a:rPr lang="en-US" sz="4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4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Change Inputs into Outputs</a:t>
            </a:r>
          </a:p>
        </p:txBody>
      </p:sp>
      <p:sp>
        <p:nvSpPr>
          <p:cNvPr id="21540" name="Text Box 36"/>
          <p:cNvSpPr txBox="1">
            <a:spLocks noChangeArrowheads="1"/>
          </p:cNvSpPr>
          <p:nvPr/>
        </p:nvSpPr>
        <p:spPr bwMode="auto">
          <a:xfrm>
            <a:off x="381000" y="6248400"/>
            <a:ext cx="8382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en-US" sz="1200" b="0" dirty="0"/>
              <a:t>© 2013 </a:t>
            </a:r>
            <a:r>
              <a:rPr lang="en-US" altLang="en-US" sz="1200" b="0" dirty="0" err="1"/>
              <a:t>Cengage</a:t>
            </a:r>
            <a:r>
              <a:rPr lang="en-US" altLang="en-US" sz="1200" b="0" dirty="0"/>
              <a:t> Learning.  All Rights Reserved.  May not be scanned, copied, duplicated, or posted to a publicly accessible website, in whole or in part. </a:t>
            </a:r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5CC7E56-FB48-46FB-9984-CA75D6D347F8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83405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5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5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685800" y="1600200"/>
            <a:ext cx="7772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marL="342900" indent="-342900" algn="l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</a:pPr>
            <a:r>
              <a:rPr lang="en-US" sz="3000" b="0"/>
              <a:t>                                                           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3941763" y="2982913"/>
            <a:ext cx="1841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508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231775" y="3756025"/>
            <a:ext cx="1438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508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2327275" y="5146675"/>
            <a:ext cx="1438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508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5" name="Line 7"/>
          <p:cNvSpPr>
            <a:spLocks noChangeShapeType="1"/>
          </p:cNvSpPr>
          <p:nvPr/>
        </p:nvSpPr>
        <p:spPr bwMode="auto">
          <a:xfrm>
            <a:off x="1752600" y="2667000"/>
            <a:ext cx="0" cy="45720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6" name="Line 8"/>
          <p:cNvSpPr>
            <a:spLocks noChangeShapeType="1"/>
          </p:cNvSpPr>
          <p:nvPr/>
        </p:nvSpPr>
        <p:spPr bwMode="auto">
          <a:xfrm>
            <a:off x="2895600" y="4724400"/>
            <a:ext cx="16764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7" name="Line 9"/>
          <p:cNvSpPr>
            <a:spLocks noChangeShapeType="1"/>
          </p:cNvSpPr>
          <p:nvPr/>
        </p:nvSpPr>
        <p:spPr bwMode="auto">
          <a:xfrm>
            <a:off x="2895600" y="4038600"/>
            <a:ext cx="0" cy="719138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7658" name="Group 10"/>
          <p:cNvGrpSpPr>
            <a:grpSpLocks/>
          </p:cNvGrpSpPr>
          <p:nvPr/>
        </p:nvGrpSpPr>
        <p:grpSpPr bwMode="auto">
          <a:xfrm>
            <a:off x="639763" y="1765300"/>
            <a:ext cx="1816100" cy="942975"/>
            <a:chOff x="403" y="1112"/>
            <a:chExt cx="1144" cy="594"/>
          </a:xfrm>
        </p:grpSpPr>
        <p:sp useBgFill="1">
          <p:nvSpPr>
            <p:cNvPr id="27659" name="Rectangle 11"/>
            <p:cNvSpPr>
              <a:spLocks noChangeArrowheads="1"/>
            </p:cNvSpPr>
            <p:nvPr/>
          </p:nvSpPr>
          <p:spPr bwMode="auto">
            <a:xfrm>
              <a:off x="403" y="1116"/>
              <a:ext cx="1144" cy="581"/>
            </a:xfrm>
            <a:prstGeom prst="rect">
              <a:avLst/>
            </a:prstGeom>
            <a:ln w="508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60" name="Rectangle 12"/>
            <p:cNvSpPr>
              <a:spLocks noChangeArrowheads="1"/>
            </p:cNvSpPr>
            <p:nvPr/>
          </p:nvSpPr>
          <p:spPr bwMode="auto">
            <a:xfrm>
              <a:off x="458" y="1112"/>
              <a:ext cx="1037" cy="5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508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b="0">
                  <a:solidFill>
                    <a:schemeClr val="accent2"/>
                  </a:solidFill>
                </a:rPr>
                <a:t>Materials</a:t>
              </a:r>
            </a:p>
            <a:p>
              <a:pPr algn="l"/>
              <a:r>
                <a:rPr lang="en-US" b="0">
                  <a:solidFill>
                    <a:schemeClr val="accent2"/>
                  </a:solidFill>
                </a:rPr>
                <a:t>Inventory</a:t>
              </a:r>
              <a:endParaRPr lang="en-US" b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7661" name="Group 13"/>
          <p:cNvGrpSpPr>
            <a:grpSpLocks/>
          </p:cNvGrpSpPr>
          <p:nvPr/>
        </p:nvGrpSpPr>
        <p:grpSpPr bwMode="auto">
          <a:xfrm>
            <a:off x="1524000" y="3124200"/>
            <a:ext cx="2808288" cy="957263"/>
            <a:chOff x="981" y="2291"/>
            <a:chExt cx="1769" cy="603"/>
          </a:xfrm>
        </p:grpSpPr>
        <p:sp useBgFill="1">
          <p:nvSpPr>
            <p:cNvPr id="27662" name="Rectangle 14"/>
            <p:cNvSpPr>
              <a:spLocks noChangeArrowheads="1"/>
            </p:cNvSpPr>
            <p:nvPr/>
          </p:nvSpPr>
          <p:spPr bwMode="auto">
            <a:xfrm>
              <a:off x="981" y="2291"/>
              <a:ext cx="1755" cy="593"/>
            </a:xfrm>
            <a:prstGeom prst="rect">
              <a:avLst/>
            </a:prstGeom>
            <a:ln w="508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63" name="Rectangle 15"/>
            <p:cNvSpPr>
              <a:spLocks noChangeArrowheads="1"/>
            </p:cNvSpPr>
            <p:nvPr/>
          </p:nvSpPr>
          <p:spPr bwMode="auto">
            <a:xfrm>
              <a:off x="1503" y="2317"/>
              <a:ext cx="748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508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64" name="Rectangle 16"/>
            <p:cNvSpPr>
              <a:spLocks noChangeArrowheads="1"/>
            </p:cNvSpPr>
            <p:nvPr/>
          </p:nvSpPr>
          <p:spPr bwMode="auto">
            <a:xfrm>
              <a:off x="1004" y="2292"/>
              <a:ext cx="1746" cy="5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508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b="0">
                  <a:solidFill>
                    <a:schemeClr val="accent2"/>
                  </a:solidFill>
                </a:rPr>
                <a:t>Work in Process</a:t>
              </a:r>
            </a:p>
            <a:p>
              <a:r>
                <a:rPr lang="en-US" b="0">
                  <a:solidFill>
                    <a:schemeClr val="accent2"/>
                  </a:solidFill>
                </a:rPr>
                <a:t>Inventory</a:t>
              </a:r>
            </a:p>
          </p:txBody>
        </p:sp>
      </p:grpSp>
      <p:grpSp>
        <p:nvGrpSpPr>
          <p:cNvPr id="27665" name="Group 17"/>
          <p:cNvGrpSpPr>
            <a:grpSpLocks/>
          </p:cNvGrpSpPr>
          <p:nvPr/>
        </p:nvGrpSpPr>
        <p:grpSpPr bwMode="auto">
          <a:xfrm>
            <a:off x="4648200" y="3962400"/>
            <a:ext cx="1646238" cy="1379538"/>
            <a:chOff x="2908" y="3029"/>
            <a:chExt cx="1037" cy="869"/>
          </a:xfrm>
        </p:grpSpPr>
        <p:sp useBgFill="1">
          <p:nvSpPr>
            <p:cNvPr id="27666" name="Rectangle 18"/>
            <p:cNvSpPr>
              <a:spLocks noChangeArrowheads="1"/>
            </p:cNvSpPr>
            <p:nvPr/>
          </p:nvSpPr>
          <p:spPr bwMode="auto">
            <a:xfrm>
              <a:off x="2908" y="3029"/>
              <a:ext cx="1026" cy="832"/>
            </a:xfrm>
            <a:prstGeom prst="rect">
              <a:avLst/>
            </a:prstGeom>
            <a:ln w="508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67" name="Rectangle 19"/>
            <p:cNvSpPr>
              <a:spLocks noChangeArrowheads="1"/>
            </p:cNvSpPr>
            <p:nvPr/>
          </p:nvSpPr>
          <p:spPr bwMode="auto">
            <a:xfrm>
              <a:off x="2908" y="3035"/>
              <a:ext cx="1037" cy="8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508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b="0">
                  <a:solidFill>
                    <a:schemeClr val="accent2"/>
                  </a:solidFill>
                </a:rPr>
                <a:t>Finished</a:t>
              </a:r>
            </a:p>
            <a:p>
              <a:r>
                <a:rPr lang="en-US" b="0">
                  <a:solidFill>
                    <a:schemeClr val="accent2"/>
                  </a:solidFill>
                </a:rPr>
                <a:t>Goods</a:t>
              </a:r>
            </a:p>
            <a:p>
              <a:r>
                <a:rPr lang="en-US" b="0">
                  <a:solidFill>
                    <a:schemeClr val="accent2"/>
                  </a:solidFill>
                </a:rPr>
                <a:t>Inventory</a:t>
              </a:r>
              <a:endParaRPr lang="en-US" b="0">
                <a:solidFill>
                  <a:schemeClr val="accent1"/>
                </a:solidFill>
              </a:endParaRPr>
            </a:p>
          </p:txBody>
        </p:sp>
      </p:grpSp>
      <p:sp>
        <p:nvSpPr>
          <p:cNvPr id="27668" name="Line 20"/>
          <p:cNvSpPr>
            <a:spLocks noChangeShapeType="1"/>
          </p:cNvSpPr>
          <p:nvPr/>
        </p:nvSpPr>
        <p:spPr bwMode="auto">
          <a:xfrm>
            <a:off x="6324600" y="4572000"/>
            <a:ext cx="10668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9" name="Rectangle 21"/>
          <p:cNvSpPr>
            <a:spLocks noChangeArrowheads="1"/>
          </p:cNvSpPr>
          <p:nvPr/>
        </p:nvSpPr>
        <p:spPr bwMode="auto">
          <a:xfrm>
            <a:off x="7391400" y="3810000"/>
            <a:ext cx="1406525" cy="1370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508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b="0">
                <a:solidFill>
                  <a:schemeClr val="accent2"/>
                </a:solidFill>
              </a:rPr>
              <a:t>Cost of </a:t>
            </a:r>
          </a:p>
          <a:p>
            <a:r>
              <a:rPr lang="en-US" b="0">
                <a:solidFill>
                  <a:schemeClr val="accent2"/>
                </a:solidFill>
              </a:rPr>
              <a:t>Goods</a:t>
            </a:r>
          </a:p>
          <a:p>
            <a:r>
              <a:rPr lang="en-US" b="0">
                <a:solidFill>
                  <a:schemeClr val="accent2"/>
                </a:solidFill>
              </a:rPr>
              <a:t>Sold</a:t>
            </a:r>
            <a:endParaRPr lang="en-US" b="0">
              <a:solidFill>
                <a:schemeClr val="accent1"/>
              </a:solidFill>
            </a:endParaRPr>
          </a:p>
        </p:txBody>
      </p:sp>
      <p:sp>
        <p:nvSpPr>
          <p:cNvPr id="27673" name="Line 25"/>
          <p:cNvSpPr>
            <a:spLocks noChangeShapeType="1"/>
          </p:cNvSpPr>
          <p:nvPr/>
        </p:nvSpPr>
        <p:spPr bwMode="auto">
          <a:xfrm>
            <a:off x="457200" y="6019800"/>
            <a:ext cx="5867400" cy="0"/>
          </a:xfrm>
          <a:prstGeom prst="line">
            <a:avLst/>
          </a:prstGeom>
          <a:noFill/>
          <a:ln w="76200" cap="sq">
            <a:solidFill>
              <a:schemeClr val="accent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74" name="Text Box 26"/>
          <p:cNvSpPr txBox="1">
            <a:spLocks noChangeArrowheads="1"/>
          </p:cNvSpPr>
          <p:nvPr/>
        </p:nvSpPr>
        <p:spPr bwMode="auto">
          <a:xfrm>
            <a:off x="1828800" y="5410200"/>
            <a:ext cx="25003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b="0"/>
              <a:t>Balance Sheet</a:t>
            </a:r>
            <a:endParaRPr lang="en-US" sz="2400" b="0">
              <a:latin typeface="Times New Roman" pitchFamily="18" charset="0"/>
            </a:endParaRPr>
          </a:p>
        </p:txBody>
      </p:sp>
      <p:sp>
        <p:nvSpPr>
          <p:cNvPr id="27676" name="Text Box 28"/>
          <p:cNvSpPr txBox="1">
            <a:spLocks noChangeArrowheads="1"/>
          </p:cNvSpPr>
          <p:nvPr/>
        </p:nvSpPr>
        <p:spPr bwMode="auto">
          <a:xfrm>
            <a:off x="7010400" y="5105400"/>
            <a:ext cx="19050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0"/>
              <a:t>Income</a:t>
            </a:r>
          </a:p>
          <a:p>
            <a:r>
              <a:rPr lang="en-US" b="0"/>
              <a:t>Statement</a:t>
            </a:r>
            <a:endParaRPr lang="en-US" sz="2400" b="0">
              <a:latin typeface="Times New Roman" pitchFamily="18" charset="0"/>
            </a:endParaRPr>
          </a:p>
        </p:txBody>
      </p:sp>
      <p:sp>
        <p:nvSpPr>
          <p:cNvPr id="27677" name="Line 29"/>
          <p:cNvSpPr>
            <a:spLocks noChangeShapeType="1"/>
          </p:cNvSpPr>
          <p:nvPr/>
        </p:nvSpPr>
        <p:spPr bwMode="auto">
          <a:xfrm>
            <a:off x="6934200" y="6019800"/>
            <a:ext cx="2057400" cy="0"/>
          </a:xfrm>
          <a:prstGeom prst="line">
            <a:avLst/>
          </a:prstGeom>
          <a:noFill/>
          <a:ln w="76200" cap="sq">
            <a:solidFill>
              <a:schemeClr val="accent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78" name="Line 30"/>
          <p:cNvSpPr>
            <a:spLocks noChangeShapeType="1"/>
          </p:cNvSpPr>
          <p:nvPr/>
        </p:nvSpPr>
        <p:spPr bwMode="auto">
          <a:xfrm>
            <a:off x="457200" y="5638800"/>
            <a:ext cx="0" cy="304800"/>
          </a:xfrm>
          <a:prstGeom prst="line">
            <a:avLst/>
          </a:prstGeom>
          <a:noFill/>
          <a:ln w="76200" cap="sq">
            <a:solidFill>
              <a:schemeClr val="accent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79" name="Line 31"/>
          <p:cNvSpPr>
            <a:spLocks noChangeShapeType="1"/>
          </p:cNvSpPr>
          <p:nvPr/>
        </p:nvSpPr>
        <p:spPr bwMode="auto">
          <a:xfrm>
            <a:off x="6400800" y="5715000"/>
            <a:ext cx="0" cy="304800"/>
          </a:xfrm>
          <a:prstGeom prst="line">
            <a:avLst/>
          </a:prstGeom>
          <a:noFill/>
          <a:ln w="76200" cap="sq">
            <a:solidFill>
              <a:schemeClr val="accent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80" name="Line 32"/>
          <p:cNvSpPr>
            <a:spLocks noChangeShapeType="1"/>
          </p:cNvSpPr>
          <p:nvPr/>
        </p:nvSpPr>
        <p:spPr bwMode="auto">
          <a:xfrm>
            <a:off x="6934200" y="5638800"/>
            <a:ext cx="0" cy="304800"/>
          </a:xfrm>
          <a:prstGeom prst="line">
            <a:avLst/>
          </a:prstGeom>
          <a:noFill/>
          <a:ln w="76200" cap="sq">
            <a:solidFill>
              <a:schemeClr val="accent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81" name="Line 33"/>
          <p:cNvSpPr>
            <a:spLocks noChangeShapeType="1"/>
          </p:cNvSpPr>
          <p:nvPr/>
        </p:nvSpPr>
        <p:spPr bwMode="auto">
          <a:xfrm>
            <a:off x="8991600" y="5715000"/>
            <a:ext cx="0" cy="304800"/>
          </a:xfrm>
          <a:prstGeom prst="line">
            <a:avLst/>
          </a:prstGeom>
          <a:noFill/>
          <a:ln w="76200" cap="sq">
            <a:solidFill>
              <a:schemeClr val="accent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82" name="Rectangle 34"/>
          <p:cNvSpPr>
            <a:spLocks noChangeArrowheads="1"/>
          </p:cNvSpPr>
          <p:nvPr/>
        </p:nvSpPr>
        <p:spPr bwMode="auto">
          <a:xfrm>
            <a:off x="457200" y="228600"/>
            <a:ext cx="7848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5388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/>
          <a:p>
            <a:pPr eaLnBrk="1" hangingPunct="1"/>
            <a:r>
              <a:rPr lang="en-US" sz="4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Cost Accumulation in a Manufacturing Company</a:t>
            </a:r>
          </a:p>
        </p:txBody>
      </p:sp>
      <p:sp>
        <p:nvSpPr>
          <p:cNvPr id="27683" name="Text Box 35"/>
          <p:cNvSpPr txBox="1">
            <a:spLocks noChangeArrowheads="1"/>
          </p:cNvSpPr>
          <p:nvPr/>
        </p:nvSpPr>
        <p:spPr bwMode="auto">
          <a:xfrm>
            <a:off x="381000" y="6248400"/>
            <a:ext cx="8382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en-US" sz="1200" b="0" dirty="0"/>
              <a:t>© 2013 </a:t>
            </a:r>
            <a:r>
              <a:rPr lang="en-US" altLang="en-US" sz="1200" b="0" dirty="0" err="1"/>
              <a:t>Cengage</a:t>
            </a:r>
            <a:r>
              <a:rPr lang="en-US" altLang="en-US" sz="1200" b="0" dirty="0"/>
              <a:t> Learning.  All Rights Reserved.  May not be scanned, copied, duplicated, or posted to a publicly accessible website, in whole or in part. </a:t>
            </a:r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5CC7E56-FB48-46FB-9984-CA75D6D347F8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80589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7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74" grpId="0" autoUpdateAnimBg="0"/>
      <p:bldP spid="27676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685800" y="381000"/>
            <a:ext cx="7772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r>
              <a:rPr lang="en-US" sz="4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Product Cost – Direct</a:t>
            </a:r>
          </a:p>
        </p:txBody>
      </p:sp>
      <p:sp>
        <p:nvSpPr>
          <p:cNvPr id="83973" name="Rectangle 5"/>
          <p:cNvSpPr>
            <a:spLocks noChangeArrowheads="1"/>
          </p:cNvSpPr>
          <p:nvPr/>
        </p:nvSpPr>
        <p:spPr bwMode="auto">
          <a:xfrm>
            <a:off x="685800" y="1295400"/>
            <a:ext cx="77724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342900" indent="-342900" algn="l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 b="0"/>
              <a:t>Direct Material</a:t>
            </a:r>
          </a:p>
          <a:p>
            <a:pPr marL="669925" lvl="1" indent="-325438" algn="l" eaLnBrk="1" hangingPunct="1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2600" b="0"/>
              <a:t>Conveniently and economically traced </a:t>
            </a:r>
          </a:p>
          <a:p>
            <a:pPr marL="669925" lvl="1" indent="-325438" algn="l" eaLnBrk="1" hangingPunct="1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None/>
            </a:pPr>
            <a:r>
              <a:rPr lang="en-US" sz="2600" b="0"/>
              <a:t>    to cost object</a:t>
            </a:r>
          </a:p>
          <a:p>
            <a:pPr marL="342900" indent="-342900" algn="l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 b="0"/>
              <a:t>Direct Labor </a:t>
            </a:r>
          </a:p>
          <a:p>
            <a:pPr marL="669925" lvl="1" indent="-325438" algn="l" eaLnBrk="1" hangingPunct="1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2600" b="0"/>
              <a:t>to manufacture a product or perform a service </a:t>
            </a:r>
          </a:p>
          <a:p>
            <a:pPr marL="669925" lvl="1" indent="-325438" algn="l" eaLnBrk="1" hangingPunct="1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2600" b="0"/>
              <a:t>includes wages paid to direct labor employees, production bonuses, and payroll taxes</a:t>
            </a:r>
          </a:p>
          <a:p>
            <a:pPr marL="669925" lvl="1" indent="-325438" algn="l" eaLnBrk="1" hangingPunct="1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2600" b="0"/>
              <a:t>may include holiday and vacation pay, insurance, and retirement benefits</a:t>
            </a:r>
          </a:p>
          <a:p>
            <a:pPr marL="342900" indent="-342900" algn="l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endParaRPr lang="en-US" sz="3000" b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5CC7E56-FB48-46FB-9984-CA75D6D347F8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5117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3" grpId="0" build="p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35025"/>
          </a:xfrm>
        </p:spPr>
        <p:txBody>
          <a:bodyPr/>
          <a:lstStyle/>
          <a:p>
            <a:r>
              <a:rPr lang="en-US"/>
              <a:t>Product Cost – Indirect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114800"/>
          </a:xfrm>
        </p:spPr>
        <p:txBody>
          <a:bodyPr/>
          <a:lstStyle/>
          <a:p>
            <a:r>
              <a:rPr lang="en-US"/>
              <a:t>Overhead—indirect production costs</a:t>
            </a:r>
          </a:p>
          <a:p>
            <a:pPr lvl="1"/>
            <a:r>
              <a:rPr lang="en-US"/>
              <a:t>Fringe benefits, if cannot be easily traced to product</a:t>
            </a:r>
          </a:p>
          <a:p>
            <a:pPr lvl="1"/>
            <a:r>
              <a:rPr lang="en-US"/>
              <a:t>Overtime, if due to random scheduling</a:t>
            </a:r>
          </a:p>
          <a:p>
            <a:pPr lvl="1"/>
            <a:r>
              <a:rPr lang="en-US"/>
              <a:t>Cost of quality</a:t>
            </a:r>
          </a:p>
          <a:p>
            <a:pPr lvl="2"/>
            <a:r>
              <a:rPr lang="en-US"/>
              <a:t>Prevention costs</a:t>
            </a:r>
          </a:p>
          <a:p>
            <a:pPr lvl="2"/>
            <a:r>
              <a:rPr lang="en-US"/>
              <a:t>Appraisal costs</a:t>
            </a:r>
          </a:p>
          <a:p>
            <a:pPr lvl="2"/>
            <a:r>
              <a:rPr lang="en-US"/>
              <a:t>Failure costs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3789B8-C78B-403E-9B70-AFC7E63CF26C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05816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Product Cost Behavior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458200" cy="4114800"/>
          </a:xfrm>
        </p:spPr>
        <p:txBody>
          <a:bodyPr/>
          <a:lstStyle/>
          <a:p>
            <a:r>
              <a:rPr lang="en-US" dirty="0"/>
              <a:t>Direct Material	</a:t>
            </a:r>
            <a:r>
              <a:rPr lang="en-US" dirty="0" smtClean="0"/>
              <a:t>	</a:t>
            </a:r>
            <a:r>
              <a:rPr lang="en-US" dirty="0" smtClean="0">
                <a:solidFill>
                  <a:schemeClr val="accent2"/>
                </a:solidFill>
              </a:rPr>
              <a:t>Variable</a:t>
            </a:r>
            <a:endParaRPr lang="en-US" dirty="0">
              <a:solidFill>
                <a:schemeClr val="accent2"/>
              </a:solidFill>
            </a:endParaRPr>
          </a:p>
          <a:p>
            <a:endParaRPr lang="en-US" dirty="0"/>
          </a:p>
          <a:p>
            <a:r>
              <a:rPr lang="en-US" dirty="0"/>
              <a:t>Direct Labor		</a:t>
            </a:r>
            <a:r>
              <a:rPr lang="en-US" dirty="0">
                <a:solidFill>
                  <a:schemeClr val="accent2"/>
                </a:solidFill>
              </a:rPr>
              <a:t>Variable</a:t>
            </a:r>
          </a:p>
          <a:p>
            <a:endParaRPr lang="en-US" dirty="0"/>
          </a:p>
          <a:p>
            <a:r>
              <a:rPr lang="en-US" dirty="0"/>
              <a:t>Overhead		</a:t>
            </a:r>
            <a:r>
              <a:rPr lang="en-US" dirty="0">
                <a:solidFill>
                  <a:schemeClr val="accent2"/>
                </a:solidFill>
              </a:rPr>
              <a:t>Variable, fixed, or mixed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3789B8-C78B-403E-9B70-AFC7E63CF26C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6019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503420" y="0"/>
            <a:ext cx="8229600" cy="1143000"/>
          </a:xfrm>
        </p:spPr>
        <p:txBody>
          <a:bodyPr/>
          <a:lstStyle/>
          <a:p>
            <a:r>
              <a:rPr lang="en-US" dirty="0"/>
              <a:t>Overhead Cost Allocation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8153400" cy="4572000"/>
          </a:xfrm>
        </p:spPr>
        <p:txBody>
          <a:bodyPr/>
          <a:lstStyle/>
          <a:p>
            <a:pPr algn="ctr">
              <a:buClr>
                <a:schemeClr val="tx1"/>
              </a:buClr>
              <a:buFont typeface="Wingdings" pitchFamily="2" charset="2"/>
              <a:buNone/>
            </a:pPr>
            <a:r>
              <a:rPr lang="en-US" sz="2600" dirty="0">
                <a:solidFill>
                  <a:schemeClr val="tx2"/>
                </a:solidFill>
              </a:rPr>
              <a:t>Assign indirect costs to one or more cost objects</a:t>
            </a:r>
          </a:p>
          <a:p>
            <a:pPr algn="ctr">
              <a:buClr>
                <a:schemeClr val="tx1"/>
              </a:buClr>
              <a:buFont typeface="Wingdings" pitchFamily="2" charset="2"/>
              <a:buNone/>
            </a:pPr>
            <a:endParaRPr lang="en-US" sz="2600" dirty="0">
              <a:solidFill>
                <a:schemeClr val="tx2"/>
              </a:solidFill>
            </a:endParaRPr>
          </a:p>
          <a:p>
            <a:pPr>
              <a:buSzPct val="140000"/>
              <a:buFont typeface="Wingdings" pitchFamily="2" charset="2"/>
              <a:buChar char="§"/>
            </a:pPr>
            <a:r>
              <a:rPr lang="en-US" sz="2600" dirty="0"/>
              <a:t>To determine full absorption cost (GAAP)</a:t>
            </a:r>
          </a:p>
          <a:p>
            <a:r>
              <a:rPr lang="en-US" sz="2600" dirty="0"/>
              <a:t>To motivate management</a:t>
            </a:r>
          </a:p>
          <a:p>
            <a:r>
              <a:rPr lang="en-US" sz="2600" dirty="0"/>
              <a:t>To compare alternative courses of action for planning, controlling, and decision making</a:t>
            </a:r>
          </a:p>
          <a:p>
            <a:pPr>
              <a:buFont typeface="Wingdings" pitchFamily="2" charset="2"/>
              <a:buNone/>
            </a:pPr>
            <a:endParaRPr lang="en-US" dirty="0"/>
          </a:p>
          <a:p>
            <a:pPr algn="ctr">
              <a:buClr>
                <a:schemeClr val="tx2"/>
              </a:buClr>
              <a:buFont typeface="Wingdings" pitchFamily="2" charset="2"/>
              <a:buNone/>
            </a:pPr>
            <a:r>
              <a:rPr lang="en-US" sz="2600" dirty="0">
                <a:solidFill>
                  <a:schemeClr val="tx2"/>
                </a:solidFill>
              </a:rPr>
              <a:t>Allocation process should be </a:t>
            </a:r>
            <a:r>
              <a:rPr lang="en-US" sz="2600" dirty="0">
                <a:solidFill>
                  <a:schemeClr val="accent2"/>
                </a:solidFill>
              </a:rPr>
              <a:t>rational</a:t>
            </a:r>
            <a:r>
              <a:rPr lang="en-US" sz="2600" dirty="0">
                <a:solidFill>
                  <a:schemeClr val="tx2"/>
                </a:solidFill>
              </a:rPr>
              <a:t> and </a:t>
            </a:r>
            <a:r>
              <a:rPr lang="en-US" sz="2600" dirty="0">
                <a:solidFill>
                  <a:schemeClr val="accent2"/>
                </a:solidFill>
              </a:rPr>
              <a:t>systematic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3789B8-C78B-403E-9B70-AFC7E63CF26C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9537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685800" y="1981200"/>
            <a:ext cx="30480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342900" indent="-342900" eaLnBrk="1" hangingPunct="1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None/>
            </a:pPr>
            <a:r>
              <a:rPr lang="en-US" sz="2600" dirty="0">
                <a:solidFill>
                  <a:schemeClr val="accent2"/>
                </a:solidFill>
              </a:rPr>
              <a:t>Product Cost</a:t>
            </a:r>
            <a:endParaRPr lang="en-US" sz="2600" b="0" dirty="0"/>
          </a:p>
          <a:p>
            <a:pPr marL="342900" indent="-342900" algn="l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endParaRPr lang="en-US" sz="2600" b="0" dirty="0"/>
          </a:p>
          <a:p>
            <a:pPr marL="342900" indent="-342900" eaLnBrk="1" hangingPunct="1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None/>
            </a:pPr>
            <a:r>
              <a:rPr lang="en-US" sz="2600" b="0" dirty="0"/>
              <a:t>Direct Materials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None/>
            </a:pPr>
            <a:endParaRPr lang="en-US" sz="2600" b="0" dirty="0"/>
          </a:p>
          <a:p>
            <a:pPr marL="342900" indent="-342900" eaLnBrk="1" hangingPunct="1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None/>
            </a:pPr>
            <a:r>
              <a:rPr lang="en-US" sz="2600" b="0" dirty="0"/>
              <a:t>Direct Labor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None/>
            </a:pPr>
            <a:endParaRPr lang="en-US" sz="2600" b="0" dirty="0"/>
          </a:p>
          <a:p>
            <a:pPr marL="342900" indent="-342900" eaLnBrk="1" hangingPunct="1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None/>
            </a:pPr>
            <a:r>
              <a:rPr lang="en-US" sz="2600" b="0" dirty="0"/>
              <a:t>Overhead</a:t>
            </a: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3886200" y="1981200"/>
            <a:ext cx="22860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342900" indent="-342900" algn="l" eaLnBrk="1" hangingPunct="1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None/>
            </a:pPr>
            <a:r>
              <a:rPr lang="en-US" sz="2600" dirty="0">
                <a:solidFill>
                  <a:schemeClr val="accent2"/>
                </a:solidFill>
              </a:rPr>
              <a:t>Actual Cost System</a:t>
            </a:r>
            <a:endParaRPr lang="en-US" sz="2600" b="0" dirty="0"/>
          </a:p>
          <a:p>
            <a:pPr marL="342900" indent="-342900" eaLnBrk="1" hangingPunct="1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None/>
            </a:pPr>
            <a:r>
              <a:rPr lang="en-US" sz="2600" b="0" dirty="0"/>
              <a:t>Actual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None/>
            </a:pPr>
            <a:endParaRPr lang="en-US" sz="2600" b="0" dirty="0"/>
          </a:p>
          <a:p>
            <a:pPr marL="342900" indent="-342900" eaLnBrk="1" hangingPunct="1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None/>
            </a:pPr>
            <a:r>
              <a:rPr lang="en-US" sz="2600" b="0" dirty="0"/>
              <a:t>Actual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None/>
            </a:pPr>
            <a:endParaRPr lang="en-US" sz="2600" b="0" dirty="0"/>
          </a:p>
          <a:p>
            <a:pPr marL="342900" indent="-342900" eaLnBrk="1" hangingPunct="1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None/>
            </a:pPr>
            <a:r>
              <a:rPr lang="en-US" sz="2600" b="0" dirty="0"/>
              <a:t>Actual</a:t>
            </a:r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6248400" y="1981200"/>
            <a:ext cx="2895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342900" indent="-342900" eaLnBrk="1" hangingPunct="1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None/>
            </a:pPr>
            <a:r>
              <a:rPr lang="en-US" sz="2600">
                <a:solidFill>
                  <a:schemeClr val="accent2"/>
                </a:solidFill>
              </a:rPr>
              <a:t>Normal Cost System</a:t>
            </a:r>
            <a:endParaRPr lang="en-US" sz="2600" b="0"/>
          </a:p>
          <a:p>
            <a:pPr marL="342900" indent="-342900" eaLnBrk="1" hangingPunct="1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None/>
            </a:pPr>
            <a:r>
              <a:rPr lang="en-US" sz="2600" b="0"/>
              <a:t>Actual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None/>
            </a:pPr>
            <a:endParaRPr lang="en-US" sz="2600" b="0"/>
          </a:p>
          <a:p>
            <a:pPr marL="342900" indent="-342900" eaLnBrk="1" hangingPunct="1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None/>
            </a:pPr>
            <a:r>
              <a:rPr lang="en-US" sz="2600" b="0"/>
              <a:t>Actual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None/>
            </a:pPr>
            <a:endParaRPr lang="en-US" sz="2600" b="0"/>
          </a:p>
          <a:p>
            <a:pPr marL="342900" indent="-342900" eaLnBrk="1" hangingPunct="1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None/>
            </a:pPr>
            <a:r>
              <a:rPr lang="en-US" sz="2600" b="0">
                <a:solidFill>
                  <a:schemeClr val="accent2"/>
                </a:solidFill>
              </a:rPr>
              <a:t>Predetermined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None/>
            </a:pPr>
            <a:r>
              <a:rPr lang="en-US" sz="2600" b="0">
                <a:solidFill>
                  <a:schemeClr val="accent2"/>
                </a:solidFill>
              </a:rPr>
              <a:t>Overhead Rate</a:t>
            </a:r>
          </a:p>
        </p:txBody>
      </p:sp>
      <p:sp>
        <p:nvSpPr>
          <p:cNvPr id="43017" name="Rectangle 9"/>
          <p:cNvSpPr>
            <a:spLocks noChangeArrowheads="1"/>
          </p:cNvSpPr>
          <p:nvPr/>
        </p:nvSpPr>
        <p:spPr bwMode="auto">
          <a:xfrm>
            <a:off x="685800" y="381000"/>
            <a:ext cx="77724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eaLnBrk="1" hangingPunct="1"/>
            <a:r>
              <a:rPr lang="en-US" sz="4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Allocating Overhead</a:t>
            </a:r>
            <a:br>
              <a:rPr lang="en-US" sz="4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4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Actual vs. Normal</a:t>
            </a:r>
          </a:p>
        </p:txBody>
      </p:sp>
      <p:sp>
        <p:nvSpPr>
          <p:cNvPr id="43018" name="Text Box 10"/>
          <p:cNvSpPr txBox="1">
            <a:spLocks noChangeArrowheads="1"/>
          </p:cNvSpPr>
          <p:nvPr/>
        </p:nvSpPr>
        <p:spPr bwMode="auto">
          <a:xfrm>
            <a:off x="381000" y="6248400"/>
            <a:ext cx="8382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en-US" sz="1200" b="0" dirty="0"/>
              <a:t>© 2013 </a:t>
            </a:r>
            <a:r>
              <a:rPr lang="en-US" altLang="en-US" sz="1200" b="0" dirty="0" err="1"/>
              <a:t>Cengage</a:t>
            </a:r>
            <a:r>
              <a:rPr lang="en-US" altLang="en-US" sz="1200" b="0" dirty="0"/>
              <a:t> Learning.  All Rights Reserved.  May not be scanned, copied, duplicated, or posted to a publicly accessible website, in whole or in part.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5CC7E56-FB48-46FB-9984-CA75D6D347F8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3315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6" grpId="0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Rectangle 4"/>
          <p:cNvSpPr>
            <a:spLocks noChangeArrowheads="1"/>
          </p:cNvSpPr>
          <p:nvPr/>
        </p:nvSpPr>
        <p:spPr bwMode="auto">
          <a:xfrm>
            <a:off x="533400" y="3810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4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Predetermined Overhead Rate</a:t>
            </a:r>
          </a:p>
        </p:txBody>
      </p:sp>
      <p:sp>
        <p:nvSpPr>
          <p:cNvPr id="75781" name="Rectangle 5"/>
          <p:cNvSpPr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342900" indent="-342900" algn="l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 b="0"/>
              <a:t>Allows overhead to be assigned </a:t>
            </a:r>
          </a:p>
          <a:p>
            <a:pPr marL="342900" indent="-342900" algn="l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</a:pPr>
            <a:r>
              <a:rPr lang="en-US" sz="3000" b="0">
                <a:solidFill>
                  <a:schemeClr val="accent2"/>
                </a:solidFill>
              </a:rPr>
              <a:t>   during </a:t>
            </a:r>
            <a:r>
              <a:rPr lang="en-US" sz="3000" b="0"/>
              <a:t>the period</a:t>
            </a:r>
          </a:p>
          <a:p>
            <a:pPr marL="342900" indent="-342900" algn="l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 b="0"/>
              <a:t>Compensates for fluctuations</a:t>
            </a:r>
          </a:p>
          <a:p>
            <a:pPr marL="669925" lvl="1" indent="-325438" algn="l" eaLnBrk="1" hangingPunct="1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2600" b="0"/>
              <a:t>that are not related to activity level</a:t>
            </a:r>
          </a:p>
          <a:p>
            <a:pPr marL="669925" lvl="1" indent="-325438" algn="l" eaLnBrk="1" hangingPunct="1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2600" b="0"/>
              <a:t>in activity level that do not affect fixed overhead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5CC7E56-FB48-46FB-9984-CA75D6D347F8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9742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57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57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57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57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57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1" grpId="0" build="p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What is the difference between a fixed and variable cost? </a:t>
            </a:r>
          </a:p>
          <a:p>
            <a:r>
              <a:rPr lang="en-US"/>
              <a:t>What are the three components of product cost?</a:t>
            </a:r>
          </a:p>
          <a:p>
            <a:r>
              <a:rPr lang="en-US"/>
              <a:t>What are the three inventory accounts for a manufacturing company?</a:t>
            </a:r>
          </a:p>
          <a:p>
            <a:pPr>
              <a:buFont typeface="Wingdings" pitchFamily="2" charset="2"/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3789B8-C78B-403E-9B70-AFC7E63CF26C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9786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build="p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Ethical Issues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Expired costs—not on the balance sheet</a:t>
            </a:r>
          </a:p>
          <a:p>
            <a:r>
              <a:rPr lang="en-US"/>
              <a:t>Period costs—not inventory</a:t>
            </a:r>
          </a:p>
          <a:p>
            <a:r>
              <a:rPr lang="en-US"/>
              <a:t>Product costs—not  selling or administrative costs</a:t>
            </a:r>
          </a:p>
          <a:p>
            <a:r>
              <a:rPr lang="en-US"/>
              <a:t>Direct labor—not overstated </a:t>
            </a:r>
          </a:p>
          <a:p>
            <a:r>
              <a:rPr lang="en-US"/>
              <a:t>Ending inventory—not overstated</a:t>
            </a:r>
          </a:p>
          <a:p>
            <a:pPr>
              <a:buFont typeface="Wingdings" pitchFamily="2" charset="2"/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3789B8-C78B-403E-9B70-AFC7E63CF26C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4098964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5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/>
          <a:lstStyle/>
          <a:p>
            <a:pPr algn="ctr"/>
            <a:r>
              <a:rPr lang="en-US" sz="6000" b="1" i="1" u="sng" dirty="0" smtClean="0"/>
              <a:t>End Of Lecture 2</a:t>
            </a:r>
            <a:endParaRPr lang="en-US" sz="6000" b="1" i="1" u="sng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3789B8-C78B-403E-9B70-AFC7E63CF26C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030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1165</TotalTime>
  <Words>1692</Words>
  <Application>Microsoft Office PowerPoint</Application>
  <PresentationFormat>On-screen Show (4:3)</PresentationFormat>
  <Paragraphs>385</Paragraphs>
  <Slides>47</Slides>
  <Notes>46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Flow</vt:lpstr>
      <vt:lpstr>CHAPTER 2</vt:lpstr>
      <vt:lpstr>Basic Cost Terminology</vt:lpstr>
      <vt:lpstr>Cost Object Examples at BMW</vt:lpstr>
      <vt:lpstr>Basic Cost Terminology</vt:lpstr>
      <vt:lpstr>Direct &amp; Indirect Costs</vt:lpstr>
      <vt:lpstr>BMW: Assigning Costs to a Cost Object</vt:lpstr>
      <vt:lpstr>Cost Examples</vt:lpstr>
      <vt:lpstr>Factors Affecting Direct / Indirect Cost Classification</vt:lpstr>
      <vt:lpstr>Cost Behavior</vt:lpstr>
      <vt:lpstr>Cost Behavior, continued</vt:lpstr>
      <vt:lpstr>Cost Behavior Summarized</vt:lpstr>
      <vt:lpstr>Cost Behavior Visualized</vt:lpstr>
      <vt:lpstr>Other Cost Concepts</vt:lpstr>
      <vt:lpstr>Relevant Range Visualized</vt:lpstr>
      <vt:lpstr>A Cost Caveat</vt:lpstr>
      <vt:lpstr>Multiple Classification of Costs</vt:lpstr>
      <vt:lpstr>Multiple Classification of Costs, Visualized</vt:lpstr>
      <vt:lpstr>Different Types of Firms</vt:lpstr>
      <vt:lpstr>Types of Manufacturing Inventories</vt:lpstr>
      <vt:lpstr>Types of Product Costs</vt:lpstr>
      <vt:lpstr>Accounting Distinction Between Costs</vt:lpstr>
      <vt:lpstr>Cost Flows</vt:lpstr>
      <vt:lpstr>Cost Flows Visualized</vt:lpstr>
      <vt:lpstr>Cost of Goods Manufactured </vt:lpstr>
      <vt:lpstr>Multiple-Step Income Statement</vt:lpstr>
      <vt:lpstr>Other Cost Considerations</vt:lpstr>
      <vt:lpstr>Different Definitions of Costs  for Different Applications</vt:lpstr>
      <vt:lpstr>Different Definitions of Costs  for Different Applications</vt:lpstr>
      <vt:lpstr>Three Common Features of  Cost Accounting &amp; Cost Management</vt:lpstr>
      <vt:lpstr>Slide 30</vt:lpstr>
      <vt:lpstr>Slide 31</vt:lpstr>
      <vt:lpstr>Slide 32</vt:lpstr>
      <vt:lpstr>Slide 33</vt:lpstr>
      <vt:lpstr>Slide 34</vt:lpstr>
      <vt:lpstr>Product Costs</vt:lpstr>
      <vt:lpstr>Slide 36</vt:lpstr>
      <vt:lpstr>Slide 37</vt:lpstr>
      <vt:lpstr>Slide 38</vt:lpstr>
      <vt:lpstr>Slide 39</vt:lpstr>
      <vt:lpstr>Product Cost – Indirect</vt:lpstr>
      <vt:lpstr>Product Cost Behavior</vt:lpstr>
      <vt:lpstr>Overhead Cost Allocation</vt:lpstr>
      <vt:lpstr>Slide 43</vt:lpstr>
      <vt:lpstr>Slide 44</vt:lpstr>
      <vt:lpstr>Questions</vt:lpstr>
      <vt:lpstr>Ethical Issues</vt:lpstr>
      <vt:lpstr>End Of Lecture 2</vt:lpstr>
    </vt:vector>
  </TitlesOfParts>
  <Company>Wichita State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</dc:title>
  <dc:creator>Michael Flores</dc:creator>
  <cp:lastModifiedBy>NTS</cp:lastModifiedBy>
  <cp:revision>42</cp:revision>
  <dcterms:created xsi:type="dcterms:W3CDTF">2004-11-22T01:34:40Z</dcterms:created>
  <dcterms:modified xsi:type="dcterms:W3CDTF">2013-10-30T11:24:28Z</dcterms:modified>
</cp:coreProperties>
</file>