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09" r:id="rId2"/>
  </p:sldMasterIdLst>
  <p:notesMasterIdLst>
    <p:notesMasterId r:id="rId60"/>
  </p:notesMasterIdLst>
  <p:sldIdLst>
    <p:sldId id="356" r:id="rId3"/>
    <p:sldId id="355" r:id="rId4"/>
    <p:sldId id="311" r:id="rId5"/>
    <p:sldId id="312" r:id="rId6"/>
    <p:sldId id="314" r:id="rId7"/>
    <p:sldId id="315" r:id="rId8"/>
    <p:sldId id="316" r:id="rId9"/>
    <p:sldId id="318" r:id="rId10"/>
    <p:sldId id="319" r:id="rId11"/>
    <p:sldId id="320" r:id="rId12"/>
    <p:sldId id="321" r:id="rId13"/>
    <p:sldId id="322" r:id="rId14"/>
    <p:sldId id="323" r:id="rId15"/>
    <p:sldId id="324" r:id="rId16"/>
    <p:sldId id="360" r:id="rId17"/>
    <p:sldId id="325" r:id="rId18"/>
    <p:sldId id="326" r:id="rId19"/>
    <p:sldId id="328" r:id="rId20"/>
    <p:sldId id="329" r:id="rId21"/>
    <p:sldId id="330" r:id="rId22"/>
    <p:sldId id="332" r:id="rId23"/>
    <p:sldId id="333" r:id="rId24"/>
    <p:sldId id="334" r:id="rId25"/>
    <p:sldId id="335" r:id="rId26"/>
    <p:sldId id="336" r:id="rId27"/>
    <p:sldId id="337" r:id="rId28"/>
    <p:sldId id="338" r:id="rId29"/>
    <p:sldId id="339" r:id="rId30"/>
    <p:sldId id="340" r:id="rId31"/>
    <p:sldId id="341" r:id="rId32"/>
    <p:sldId id="342" r:id="rId33"/>
    <p:sldId id="343" r:id="rId34"/>
    <p:sldId id="344" r:id="rId35"/>
    <p:sldId id="345" r:id="rId36"/>
    <p:sldId id="346" r:id="rId37"/>
    <p:sldId id="347" r:id="rId38"/>
    <p:sldId id="348" r:id="rId39"/>
    <p:sldId id="349" r:id="rId40"/>
    <p:sldId id="350" r:id="rId41"/>
    <p:sldId id="351" r:id="rId42"/>
    <p:sldId id="352" r:id="rId43"/>
    <p:sldId id="353" r:id="rId44"/>
    <p:sldId id="361" r:id="rId45"/>
    <p:sldId id="362" r:id="rId46"/>
    <p:sldId id="363" r:id="rId47"/>
    <p:sldId id="364" r:id="rId48"/>
    <p:sldId id="365" r:id="rId49"/>
    <p:sldId id="366" r:id="rId50"/>
    <p:sldId id="367" r:id="rId51"/>
    <p:sldId id="368" r:id="rId52"/>
    <p:sldId id="369" r:id="rId53"/>
    <p:sldId id="370" r:id="rId54"/>
    <p:sldId id="371" r:id="rId55"/>
    <p:sldId id="372" r:id="rId56"/>
    <p:sldId id="373" r:id="rId57"/>
    <p:sldId id="374" r:id="rId58"/>
    <p:sldId id="354" r:id="rId5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46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F242B446-AAA2-447A-BD8D-7058C1E9A8BD}" type="datetimeFigureOut">
              <a:rPr lang="en-US"/>
              <a:pPr>
                <a:defRPr/>
              </a:pPr>
              <a:t>21-Nov-13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B50C5379-3B3B-4B41-A12C-D5C970558405}" type="slidenum">
              <a:rPr lang="en-US"/>
              <a:pPr/>
              <a:t>‹#›</a:t>
            </a:fld>
            <a:endParaRPr lang="en-US"/>
          </a:p>
        </p:txBody>
      </p:sp>
    </p:spTree>
    <p:extLst>
      <p:ext uri="{BB962C8B-B14F-4D97-AF65-F5344CB8AC3E}">
        <p14:creationId xmlns:p14="http://schemas.microsoft.com/office/powerpoint/2010/main" xmlns="" val="20934859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057680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CE877D3-6221-4087-AC09-233A84DFCAFB}" type="slidenum">
              <a:rPr lang="en-US"/>
              <a:pPr/>
              <a:t>3</a:t>
            </a:fld>
            <a:endParaRPr lang="en-US"/>
          </a:p>
        </p:txBody>
      </p:sp>
      <p:sp>
        <p:nvSpPr>
          <p:cNvPr id="7" name="Rectangle 7"/>
          <p:cNvSpPr>
            <a:spLocks noGrp="1" noChangeArrowheads="1"/>
          </p:cNvSpPr>
          <p:nvPr>
            <p:ph type="sldNum" sz="quarter" idx="5"/>
          </p:nvPr>
        </p:nvSpPr>
        <p:spPr>
          <a:ln/>
        </p:spPr>
        <p:txBody>
          <a:bodyPr/>
          <a:lstStyle/>
          <a:p>
            <a:fld id="{0840EB9A-2D6E-4103-A768-7E745C46663E}" type="slidenum">
              <a:rPr lang="en-US"/>
              <a:pPr/>
              <a:t>3</a:t>
            </a:fld>
            <a:endParaRPr lang="en-US"/>
          </a:p>
        </p:txBody>
      </p:sp>
      <p:sp>
        <p:nvSpPr>
          <p:cNvPr id="573444" name="Rectangle 4"/>
          <p:cNvSpPr>
            <a:spLocks noGrp="1" noRot="1" noChangeAspect="1" noChangeArrowheads="1" noTextEdit="1"/>
          </p:cNvSpPr>
          <p:nvPr>
            <p:ph type="sldImg"/>
          </p:nvPr>
        </p:nvSpPr>
        <p:spPr>
          <a:ln/>
        </p:spPr>
      </p:sp>
      <p:sp>
        <p:nvSpPr>
          <p:cNvPr id="573445" name="Rectangle 5"/>
          <p:cNvSpPr>
            <a:spLocks noGrp="1" noChangeArrowheads="1"/>
          </p:cNvSpPr>
          <p:nvPr>
            <p:ph type="body" idx="1"/>
          </p:nvPr>
        </p:nvSpPr>
        <p:spPr>
          <a:ln/>
        </p:spPr>
        <p:txBody>
          <a:bodyPr/>
          <a:lstStyle/>
          <a:p>
            <a:r>
              <a:rPr lang="en-US"/>
              <a:t>When the flexible budget is based on hours of activity, the quantity of hours chosen can be based on actual hours or standard hours allowed for the actual output.  If actual hours are used, only a spending variance can be computed.  If both the actual and standard hours are used, both a spending and an efficiency variance can be computed.</a:t>
            </a:r>
          </a:p>
          <a:p>
            <a:endParaRPr lang="en-US"/>
          </a:p>
        </p:txBody>
      </p:sp>
    </p:spTree>
    <p:extLst>
      <p:ext uri="{BB962C8B-B14F-4D97-AF65-F5344CB8AC3E}">
        <p14:creationId xmlns:p14="http://schemas.microsoft.com/office/powerpoint/2010/main" xmlns="" val="3991339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B9125368-210F-4DBF-82EE-4D2AE48829F4}" type="slidenum">
              <a:rPr lang="en-US"/>
              <a:pPr/>
              <a:t>4</a:t>
            </a:fld>
            <a:endParaRPr lang="en-US"/>
          </a:p>
        </p:txBody>
      </p:sp>
      <p:sp>
        <p:nvSpPr>
          <p:cNvPr id="7" name="Rectangle 7"/>
          <p:cNvSpPr>
            <a:spLocks noGrp="1" noChangeArrowheads="1"/>
          </p:cNvSpPr>
          <p:nvPr>
            <p:ph type="sldNum" sz="quarter" idx="5"/>
          </p:nvPr>
        </p:nvSpPr>
        <p:spPr>
          <a:ln/>
        </p:spPr>
        <p:txBody>
          <a:bodyPr/>
          <a:lstStyle/>
          <a:p>
            <a:fld id="{4DF1E3D9-3A6B-44AB-B733-6B9535510D3E}" type="slidenum">
              <a:rPr lang="en-US"/>
              <a:pPr/>
              <a:t>4</a:t>
            </a:fld>
            <a:endParaRPr lang="en-US"/>
          </a:p>
        </p:txBody>
      </p:sp>
      <p:sp>
        <p:nvSpPr>
          <p:cNvPr id="575492" name="Rectangle 1028"/>
          <p:cNvSpPr>
            <a:spLocks noGrp="1" noRot="1" noChangeAspect="1" noChangeArrowheads="1" noTextEdit="1"/>
          </p:cNvSpPr>
          <p:nvPr>
            <p:ph type="sldImg"/>
          </p:nvPr>
        </p:nvSpPr>
        <p:spPr>
          <a:ln/>
        </p:spPr>
      </p:sp>
      <p:sp>
        <p:nvSpPr>
          <p:cNvPr id="575493" name="Rectangle 1029"/>
          <p:cNvSpPr>
            <a:spLocks noGrp="1" noChangeArrowheads="1"/>
          </p:cNvSpPr>
          <p:nvPr>
            <p:ph type="body" idx="1"/>
          </p:nvPr>
        </p:nvSpPr>
        <p:spPr>
          <a:ln/>
        </p:spPr>
        <p:txBody>
          <a:bodyPr/>
          <a:lstStyle/>
          <a:p>
            <a:r>
              <a:rPr lang="en-US"/>
              <a:t>We can illustrate the computation of variable overhead spending and efficiency variances with an example.  Assume the following:   </a:t>
            </a:r>
          </a:p>
          <a:p>
            <a:r>
              <a:rPr lang="en-US"/>
              <a:t>1.    ColaCo’s actual production for the period required 3,200 standard machine hours.</a:t>
            </a:r>
          </a:p>
          <a:p>
            <a:r>
              <a:rPr lang="en-US"/>
              <a:t>2.    Actual variable cost incurred during the period was $6,740.</a:t>
            </a:r>
          </a:p>
          <a:p>
            <a:r>
              <a:rPr lang="en-US"/>
              <a:t>3.    3,300 machine-hours were actually worked during the period.</a:t>
            </a:r>
          </a:p>
          <a:p>
            <a:r>
              <a:rPr lang="en-US"/>
              <a:t>4.    The standard variable overhead cost per machine hour is $2.00.</a:t>
            </a:r>
          </a:p>
          <a:p>
            <a:endParaRPr lang="en-US"/>
          </a:p>
        </p:txBody>
      </p:sp>
    </p:spTree>
    <p:extLst>
      <p:ext uri="{BB962C8B-B14F-4D97-AF65-F5344CB8AC3E}">
        <p14:creationId xmlns:p14="http://schemas.microsoft.com/office/powerpoint/2010/main" xmlns="" val="2475376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B7C5825-B833-4095-9718-4EB121073B05}" type="slidenum">
              <a:rPr lang="en-US"/>
              <a:pPr/>
              <a:t>5</a:t>
            </a:fld>
            <a:endParaRPr lang="en-US"/>
          </a:p>
        </p:txBody>
      </p:sp>
      <p:sp>
        <p:nvSpPr>
          <p:cNvPr id="7" name="Rectangle 7"/>
          <p:cNvSpPr>
            <a:spLocks noGrp="1" noChangeArrowheads="1"/>
          </p:cNvSpPr>
          <p:nvPr>
            <p:ph type="sldNum" sz="quarter" idx="5"/>
          </p:nvPr>
        </p:nvSpPr>
        <p:spPr>
          <a:ln/>
        </p:spPr>
        <p:txBody>
          <a:bodyPr/>
          <a:lstStyle/>
          <a:p>
            <a:fld id="{5564263A-5574-450F-ABB9-98396221A43C}" type="slidenum">
              <a:rPr lang="en-US"/>
              <a:pPr/>
              <a:t>5</a:t>
            </a:fld>
            <a:endParaRPr lang="en-US"/>
          </a:p>
        </p:txBody>
      </p:sp>
      <p:sp>
        <p:nvSpPr>
          <p:cNvPr id="577540" name="Rectangle 4"/>
          <p:cNvSpPr>
            <a:spLocks noGrp="1" noRot="1" noChangeAspect="1" noChangeArrowheads="1" noTextEdit="1"/>
          </p:cNvSpPr>
          <p:nvPr>
            <p:ph type="sldImg"/>
          </p:nvPr>
        </p:nvSpPr>
        <p:spPr>
          <a:ln/>
        </p:spPr>
      </p:sp>
      <p:sp>
        <p:nvSpPr>
          <p:cNvPr id="577541" name="Rectangle 5"/>
          <p:cNvSpPr>
            <a:spLocks noGrp="1" noChangeArrowheads="1"/>
          </p:cNvSpPr>
          <p:nvPr>
            <p:ph type="body" idx="1"/>
          </p:nvPr>
        </p:nvSpPr>
        <p:spPr>
          <a:ln/>
        </p:spPr>
        <p:txBody>
          <a:bodyPr/>
          <a:lstStyle/>
          <a:p>
            <a:r>
              <a:rPr lang="en-US"/>
              <a:t>The general model for calculating the variable overhead spending variance is as shown.  Notice, actual hours are used instead of standard hours allowed.</a:t>
            </a:r>
          </a:p>
        </p:txBody>
      </p:sp>
    </p:spTree>
    <p:extLst>
      <p:ext uri="{BB962C8B-B14F-4D97-AF65-F5344CB8AC3E}">
        <p14:creationId xmlns:p14="http://schemas.microsoft.com/office/powerpoint/2010/main" xmlns="" val="3790245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EBF2FCFF-E5E6-4A04-8564-EED891C7A538}" type="slidenum">
              <a:rPr lang="en-US"/>
              <a:pPr/>
              <a:t>6</a:t>
            </a:fld>
            <a:endParaRPr lang="en-US"/>
          </a:p>
        </p:txBody>
      </p:sp>
      <p:sp>
        <p:nvSpPr>
          <p:cNvPr id="7" name="Rectangle 7"/>
          <p:cNvSpPr>
            <a:spLocks noGrp="1" noChangeArrowheads="1"/>
          </p:cNvSpPr>
          <p:nvPr>
            <p:ph type="sldNum" sz="quarter" idx="5"/>
          </p:nvPr>
        </p:nvSpPr>
        <p:spPr>
          <a:ln/>
        </p:spPr>
        <p:txBody>
          <a:bodyPr/>
          <a:lstStyle/>
          <a:p>
            <a:fld id="{505DFE6B-6E62-46A7-9AD1-44A99E5DCB9D}" type="slidenum">
              <a:rPr lang="en-US"/>
              <a:pPr/>
              <a:t>6</a:t>
            </a:fld>
            <a:endParaRPr lang="en-US"/>
          </a:p>
        </p:txBody>
      </p:sp>
      <p:sp>
        <p:nvSpPr>
          <p:cNvPr id="579588" name="Rectangle 4"/>
          <p:cNvSpPr>
            <a:spLocks noGrp="1" noRot="1" noChangeAspect="1" noChangeArrowheads="1" noTextEdit="1"/>
          </p:cNvSpPr>
          <p:nvPr>
            <p:ph type="sldImg"/>
          </p:nvPr>
        </p:nvSpPr>
        <p:spPr>
          <a:ln/>
        </p:spPr>
      </p:sp>
      <p:sp>
        <p:nvSpPr>
          <p:cNvPr id="579589" name="Rectangle 5"/>
          <p:cNvSpPr>
            <a:spLocks noGrp="1" noChangeArrowheads="1"/>
          </p:cNvSpPr>
          <p:nvPr>
            <p:ph type="body" idx="1"/>
          </p:nvPr>
        </p:nvSpPr>
        <p:spPr>
          <a:ln/>
        </p:spPr>
        <p:txBody>
          <a:bodyPr/>
          <a:lstStyle/>
          <a:p>
            <a:r>
              <a:rPr lang="en-US"/>
              <a:t>In the case of ColaCo, the variable overhead spending variance is $140 unfavorable.</a:t>
            </a:r>
          </a:p>
          <a:p>
            <a:endParaRPr lang="en-US"/>
          </a:p>
        </p:txBody>
      </p:sp>
    </p:spTree>
    <p:extLst>
      <p:ext uri="{BB962C8B-B14F-4D97-AF65-F5344CB8AC3E}">
        <p14:creationId xmlns:p14="http://schemas.microsoft.com/office/powerpoint/2010/main" xmlns="" val="2595432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66E0E9F7-C220-4C56-A68B-3191264B1967}" type="slidenum">
              <a:rPr lang="en-US"/>
              <a:pPr/>
              <a:t>7</a:t>
            </a:fld>
            <a:endParaRPr lang="en-US"/>
          </a:p>
        </p:txBody>
      </p:sp>
      <p:sp>
        <p:nvSpPr>
          <p:cNvPr id="7" name="Rectangle 7"/>
          <p:cNvSpPr>
            <a:spLocks noGrp="1" noChangeArrowheads="1"/>
          </p:cNvSpPr>
          <p:nvPr>
            <p:ph type="sldNum" sz="quarter" idx="5"/>
          </p:nvPr>
        </p:nvSpPr>
        <p:spPr>
          <a:ln/>
        </p:spPr>
        <p:txBody>
          <a:bodyPr/>
          <a:lstStyle/>
          <a:p>
            <a:fld id="{5413FFBE-98E9-41B4-B21A-E2741CDB86E9}" type="slidenum">
              <a:rPr lang="en-US"/>
              <a:pPr/>
              <a:t>7</a:t>
            </a:fld>
            <a:endParaRPr lang="en-US"/>
          </a:p>
        </p:txBody>
      </p:sp>
      <p:sp>
        <p:nvSpPr>
          <p:cNvPr id="581636" name="Rectangle 4"/>
          <p:cNvSpPr>
            <a:spLocks noGrp="1" noRot="1" noChangeAspect="1" noChangeArrowheads="1" noTextEdit="1"/>
          </p:cNvSpPr>
          <p:nvPr>
            <p:ph type="sldImg"/>
          </p:nvPr>
        </p:nvSpPr>
        <p:spPr>
          <a:ln/>
        </p:spPr>
      </p:sp>
      <p:sp>
        <p:nvSpPr>
          <p:cNvPr id="581637" name="Rectangle 5"/>
          <p:cNvSpPr>
            <a:spLocks noGrp="1" noChangeArrowheads="1"/>
          </p:cNvSpPr>
          <p:nvPr>
            <p:ph type="body" idx="1"/>
          </p:nvPr>
        </p:nvSpPr>
        <p:spPr>
          <a:ln/>
        </p:spPr>
        <p:txBody>
          <a:bodyPr/>
          <a:lstStyle/>
          <a:p>
            <a:r>
              <a:rPr lang="en-US"/>
              <a:t>This variance is useful only to the extent that the cost driver for variable overhead really is the actual machine hours worked.  The spending variance may contain both price and quantity components.  </a:t>
            </a:r>
          </a:p>
          <a:p>
            <a:pPr lvl="1">
              <a:buFontTx/>
              <a:buChar char="•"/>
            </a:pPr>
            <a:r>
              <a:rPr lang="en-US"/>
              <a:t>  The unfavorable variance may be due to the variable overhead items costing</a:t>
            </a:r>
            <a:br>
              <a:rPr lang="en-US"/>
            </a:br>
            <a:r>
              <a:rPr lang="en-US"/>
              <a:t>    more to purchase than the standards allow.</a:t>
            </a:r>
          </a:p>
          <a:p>
            <a:pPr lvl="1">
              <a:buFontTx/>
              <a:buChar char="•"/>
            </a:pPr>
            <a:r>
              <a:rPr lang="en-US"/>
              <a:t>  The unfavorable variance may be due to using more of the variable</a:t>
            </a:r>
            <a:br>
              <a:rPr lang="en-US"/>
            </a:br>
            <a:r>
              <a:rPr lang="en-US"/>
              <a:t>    overhead items than the standards allow.</a:t>
            </a:r>
          </a:p>
          <a:p>
            <a:endParaRPr lang="en-US"/>
          </a:p>
          <a:p>
            <a:endParaRPr lang="en-US"/>
          </a:p>
        </p:txBody>
      </p:sp>
    </p:spTree>
    <p:extLst>
      <p:ext uri="{BB962C8B-B14F-4D97-AF65-F5344CB8AC3E}">
        <p14:creationId xmlns:p14="http://schemas.microsoft.com/office/powerpoint/2010/main" xmlns="" val="358304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C67039E3-5A34-4ECB-B926-549F4F814686}" type="slidenum">
              <a:rPr lang="en-US"/>
              <a:pPr/>
              <a:t>8</a:t>
            </a:fld>
            <a:endParaRPr lang="en-US"/>
          </a:p>
        </p:txBody>
      </p:sp>
      <p:sp>
        <p:nvSpPr>
          <p:cNvPr id="7" name="Rectangle 7"/>
          <p:cNvSpPr>
            <a:spLocks noGrp="1" noChangeArrowheads="1"/>
          </p:cNvSpPr>
          <p:nvPr>
            <p:ph type="sldNum" sz="quarter" idx="5"/>
          </p:nvPr>
        </p:nvSpPr>
        <p:spPr>
          <a:ln/>
        </p:spPr>
        <p:txBody>
          <a:bodyPr/>
          <a:lstStyle/>
          <a:p>
            <a:fld id="{5C5AB900-5401-4F46-98D3-90C2ECB2B319}" type="slidenum">
              <a:rPr lang="en-US"/>
              <a:pPr/>
              <a:t>8</a:t>
            </a:fld>
            <a:endParaRPr lang="en-US"/>
          </a:p>
        </p:txBody>
      </p:sp>
      <p:sp>
        <p:nvSpPr>
          <p:cNvPr id="583684" name="Rectangle 4"/>
          <p:cNvSpPr>
            <a:spLocks noGrp="1" noRot="1" noChangeAspect="1" noChangeArrowheads="1" noTextEdit="1"/>
          </p:cNvSpPr>
          <p:nvPr>
            <p:ph type="sldImg"/>
          </p:nvPr>
        </p:nvSpPr>
        <p:spPr>
          <a:ln/>
        </p:spPr>
      </p:sp>
      <p:sp>
        <p:nvSpPr>
          <p:cNvPr id="583685" name="Rectangle 5"/>
          <p:cNvSpPr>
            <a:spLocks noGrp="1" noChangeArrowheads="1"/>
          </p:cNvSpPr>
          <p:nvPr>
            <p:ph type="body" idx="1"/>
          </p:nvPr>
        </p:nvSpPr>
        <p:spPr>
          <a:ln/>
        </p:spPr>
        <p:txBody>
          <a:bodyPr/>
          <a:lstStyle/>
          <a:p>
            <a:r>
              <a:rPr lang="en-US"/>
              <a:t>The general model for calculating the variable overhead efficiency variance is now shown in addition to the spending variance.  Notice that standard hours allowed is used to compute the efficiency variance.</a:t>
            </a:r>
          </a:p>
          <a:p>
            <a:endParaRPr lang="en-US"/>
          </a:p>
        </p:txBody>
      </p:sp>
    </p:spTree>
    <p:extLst>
      <p:ext uri="{BB962C8B-B14F-4D97-AF65-F5344CB8AC3E}">
        <p14:creationId xmlns:p14="http://schemas.microsoft.com/office/powerpoint/2010/main" xmlns="" val="1279986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6716E592-99F4-4896-B1FD-6F37B43FAF63}" type="slidenum">
              <a:rPr lang="en-US"/>
              <a:pPr/>
              <a:t>9</a:t>
            </a:fld>
            <a:endParaRPr lang="en-US"/>
          </a:p>
        </p:txBody>
      </p:sp>
      <p:sp>
        <p:nvSpPr>
          <p:cNvPr id="7" name="Rectangle 7"/>
          <p:cNvSpPr>
            <a:spLocks noGrp="1" noChangeArrowheads="1"/>
          </p:cNvSpPr>
          <p:nvPr>
            <p:ph type="sldNum" sz="quarter" idx="5"/>
          </p:nvPr>
        </p:nvSpPr>
        <p:spPr>
          <a:ln/>
        </p:spPr>
        <p:txBody>
          <a:bodyPr/>
          <a:lstStyle/>
          <a:p>
            <a:fld id="{0177C945-F1C4-45C6-8B2D-9651BF04F8BB}" type="slidenum">
              <a:rPr lang="en-US"/>
              <a:pPr/>
              <a:t>9</a:t>
            </a:fld>
            <a:endParaRPr lang="en-US"/>
          </a:p>
        </p:txBody>
      </p:sp>
      <p:sp>
        <p:nvSpPr>
          <p:cNvPr id="585734" name="Rectangle 6"/>
          <p:cNvSpPr>
            <a:spLocks noGrp="1" noRot="1" noChangeAspect="1" noChangeArrowheads="1" noTextEdit="1"/>
          </p:cNvSpPr>
          <p:nvPr>
            <p:ph type="sldImg"/>
          </p:nvPr>
        </p:nvSpPr>
        <p:spPr>
          <a:ln/>
        </p:spPr>
      </p:sp>
      <p:sp>
        <p:nvSpPr>
          <p:cNvPr id="585735" name="Rectangle 7"/>
          <p:cNvSpPr>
            <a:spLocks noGrp="1" noChangeArrowheads="1"/>
          </p:cNvSpPr>
          <p:nvPr>
            <p:ph type="body" idx="1"/>
          </p:nvPr>
        </p:nvSpPr>
        <p:spPr>
          <a:ln/>
        </p:spPr>
        <p:txBody>
          <a:bodyPr/>
          <a:lstStyle/>
          <a:p>
            <a:r>
              <a:rPr lang="en-US"/>
              <a:t>If both actual hours and the standard hours allowed are used (in essence computing two sets of budget allowances), it results in a spending variance of $140 unfavorable, an efficiency variance of $200 unfavorable, and a total variance of $340 unfavorable.  Notice that the spending variance has not changed from the prior scenario.  Rather, we have just added an efficiency variance.</a:t>
            </a:r>
          </a:p>
          <a:p>
            <a:endParaRPr lang="en-US"/>
          </a:p>
        </p:txBody>
      </p:sp>
    </p:spTree>
    <p:extLst>
      <p:ext uri="{BB962C8B-B14F-4D97-AF65-F5344CB8AC3E}">
        <p14:creationId xmlns:p14="http://schemas.microsoft.com/office/powerpoint/2010/main" xmlns="" val="2944944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18416755-AF9D-4BD0-8997-BCBC8AB6D764}" type="slidenum">
              <a:rPr lang="en-US"/>
              <a:pPr/>
              <a:t>10</a:t>
            </a:fld>
            <a:endParaRPr lang="en-US"/>
          </a:p>
        </p:txBody>
      </p:sp>
      <p:sp>
        <p:nvSpPr>
          <p:cNvPr id="7" name="Rectangle 7"/>
          <p:cNvSpPr>
            <a:spLocks noGrp="1" noChangeArrowheads="1"/>
          </p:cNvSpPr>
          <p:nvPr>
            <p:ph type="sldNum" sz="quarter" idx="5"/>
          </p:nvPr>
        </p:nvSpPr>
        <p:spPr>
          <a:ln/>
        </p:spPr>
        <p:txBody>
          <a:bodyPr/>
          <a:lstStyle/>
          <a:p>
            <a:fld id="{B3101597-5297-44A3-855C-58D6007A76BC}" type="slidenum">
              <a:rPr lang="en-US"/>
              <a:pPr/>
              <a:t>10</a:t>
            </a:fld>
            <a:endParaRPr lang="en-US"/>
          </a:p>
        </p:txBody>
      </p:sp>
      <p:sp>
        <p:nvSpPr>
          <p:cNvPr id="587780" name="Rectangle 4"/>
          <p:cNvSpPr>
            <a:spLocks noGrp="1" noRot="1" noChangeAspect="1" noChangeArrowheads="1" noTextEdit="1"/>
          </p:cNvSpPr>
          <p:nvPr>
            <p:ph type="sldImg"/>
          </p:nvPr>
        </p:nvSpPr>
        <p:spPr>
          <a:ln/>
        </p:spPr>
      </p:sp>
      <p:sp>
        <p:nvSpPr>
          <p:cNvPr id="587781" name="Rectangle 5"/>
          <p:cNvSpPr>
            <a:spLocks noGrp="1" noChangeArrowheads="1"/>
          </p:cNvSpPr>
          <p:nvPr>
            <p:ph type="body" idx="1"/>
          </p:nvPr>
        </p:nvSpPr>
        <p:spPr>
          <a:ln/>
        </p:spPr>
        <p:txBody>
          <a:bodyPr/>
          <a:lstStyle/>
          <a:p>
            <a:r>
              <a:rPr lang="en-US"/>
              <a:t>The efficiency variance is useful only to the extent that the cost driver for variable overhead really is the actual machine hours worked.  The efficiency variance estimates the indirect effect on variable overhead costs of inefficiency in the use of the activity base.  Therefore, whoever controls the activity base is responsible for this variance. </a:t>
            </a:r>
          </a:p>
          <a:p>
            <a:endParaRPr lang="en-US"/>
          </a:p>
          <a:p>
            <a:r>
              <a:rPr lang="en-US"/>
              <a:t>Next, we will look at two questions that will require us to compute variable overhead spending and efficiency variances.</a:t>
            </a:r>
          </a:p>
        </p:txBody>
      </p:sp>
    </p:spTree>
    <p:extLst>
      <p:ext uri="{BB962C8B-B14F-4D97-AF65-F5344CB8AC3E}">
        <p14:creationId xmlns:p14="http://schemas.microsoft.com/office/powerpoint/2010/main" xmlns="" val="18383990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EE57540F-1893-442B-87EA-261384A296FD}" type="slidenum">
              <a:rPr lang="en-US"/>
              <a:pPr/>
              <a:t>11</a:t>
            </a:fld>
            <a:endParaRPr lang="en-US"/>
          </a:p>
        </p:txBody>
      </p:sp>
      <p:sp>
        <p:nvSpPr>
          <p:cNvPr id="7" name="Rectangle 7"/>
          <p:cNvSpPr>
            <a:spLocks noGrp="1" noChangeArrowheads="1"/>
          </p:cNvSpPr>
          <p:nvPr>
            <p:ph type="sldNum" sz="quarter" idx="5"/>
          </p:nvPr>
        </p:nvSpPr>
        <p:spPr>
          <a:ln/>
        </p:spPr>
        <p:txBody>
          <a:bodyPr/>
          <a:lstStyle/>
          <a:p>
            <a:fld id="{663CDFB5-6FA9-4A66-BF8C-06A1F3CD8C40}" type="slidenum">
              <a:rPr lang="en-US"/>
              <a:pPr/>
              <a:t>11</a:t>
            </a:fld>
            <a:endParaRPr lang="en-US"/>
          </a:p>
        </p:txBody>
      </p:sp>
      <p:sp>
        <p:nvSpPr>
          <p:cNvPr id="589828" name="Rectangle 4"/>
          <p:cNvSpPr>
            <a:spLocks noGrp="1" noRot="1" noChangeAspect="1" noChangeArrowheads="1" noTextEdit="1"/>
          </p:cNvSpPr>
          <p:nvPr>
            <p:ph type="sldImg"/>
          </p:nvPr>
        </p:nvSpPr>
        <p:spPr>
          <a:ln/>
        </p:spPr>
      </p:sp>
      <p:sp>
        <p:nvSpPr>
          <p:cNvPr id="589829" name="Rectangle 5"/>
          <p:cNvSpPr>
            <a:spLocks noGrp="1" noChangeArrowheads="1"/>
          </p:cNvSpPr>
          <p:nvPr>
            <p:ph type="body" idx="1"/>
          </p:nvPr>
        </p:nvSpPr>
        <p:spPr>
          <a:ln/>
        </p:spPr>
        <p:txBody>
          <a:bodyPr/>
          <a:lstStyle/>
          <a:p>
            <a:r>
              <a:rPr lang="en-US"/>
              <a:t>Here’s the first question asking us to compute a spending variance.</a:t>
            </a:r>
          </a:p>
        </p:txBody>
      </p:sp>
    </p:spTree>
    <p:extLst>
      <p:ext uri="{BB962C8B-B14F-4D97-AF65-F5344CB8AC3E}">
        <p14:creationId xmlns:p14="http://schemas.microsoft.com/office/powerpoint/2010/main" xmlns="" val="2423925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D549583-32DE-4842-AFEF-1C0CB3F63910}" type="slidenum">
              <a:rPr lang="en-US"/>
              <a:pPr/>
              <a:t>12</a:t>
            </a:fld>
            <a:endParaRPr lang="en-US"/>
          </a:p>
        </p:txBody>
      </p:sp>
      <p:sp>
        <p:nvSpPr>
          <p:cNvPr id="7" name="Rectangle 7"/>
          <p:cNvSpPr>
            <a:spLocks noGrp="1" noChangeArrowheads="1"/>
          </p:cNvSpPr>
          <p:nvPr>
            <p:ph type="sldNum" sz="quarter" idx="5"/>
          </p:nvPr>
        </p:nvSpPr>
        <p:spPr>
          <a:ln/>
        </p:spPr>
        <p:txBody>
          <a:bodyPr/>
          <a:lstStyle/>
          <a:p>
            <a:fld id="{69761248-0ED9-4362-9D9E-4ABCDF6E5AE7}" type="slidenum">
              <a:rPr lang="en-US"/>
              <a:pPr/>
              <a:t>12</a:t>
            </a:fld>
            <a:endParaRPr lang="en-US"/>
          </a:p>
        </p:txBody>
      </p:sp>
      <p:sp>
        <p:nvSpPr>
          <p:cNvPr id="591876" name="Rectangle 4"/>
          <p:cNvSpPr>
            <a:spLocks noGrp="1" noRot="1" noChangeAspect="1" noChangeArrowheads="1" noTextEdit="1"/>
          </p:cNvSpPr>
          <p:nvPr>
            <p:ph type="sldImg"/>
          </p:nvPr>
        </p:nvSpPr>
        <p:spPr>
          <a:ln/>
        </p:spPr>
      </p:sp>
      <p:sp>
        <p:nvSpPr>
          <p:cNvPr id="591877" name="Rectangle 5"/>
          <p:cNvSpPr>
            <a:spLocks noGrp="1" noChangeArrowheads="1"/>
          </p:cNvSpPr>
          <p:nvPr>
            <p:ph type="body" idx="1"/>
          </p:nvPr>
        </p:nvSpPr>
        <p:spPr>
          <a:ln/>
        </p:spPr>
        <p:txBody>
          <a:bodyPr/>
          <a:lstStyle/>
          <a:p>
            <a:r>
              <a:rPr lang="en-US"/>
              <a:t>The spending variance is the difference between the actual variable overhead incurred and the flexible budget at the actual hours.  Actual variable overhead is $10,950.  The flexible budget amount is obtained by multiplying the standard rate of $5.00 per hour times 2,050 actual hours. </a:t>
            </a:r>
          </a:p>
        </p:txBody>
      </p:sp>
    </p:spTree>
    <p:extLst>
      <p:ext uri="{BB962C8B-B14F-4D97-AF65-F5344CB8AC3E}">
        <p14:creationId xmlns:p14="http://schemas.microsoft.com/office/powerpoint/2010/main" xmlns="" val="1467935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C06C6C3A-2571-4F63-A50E-98CD01D3338C}" type="slidenum">
              <a:rPr lang="en-US"/>
              <a:pPr/>
              <a:t>13</a:t>
            </a:fld>
            <a:endParaRPr lang="en-US"/>
          </a:p>
        </p:txBody>
      </p:sp>
      <p:sp>
        <p:nvSpPr>
          <p:cNvPr id="7" name="Rectangle 7"/>
          <p:cNvSpPr>
            <a:spLocks noGrp="1" noChangeArrowheads="1"/>
          </p:cNvSpPr>
          <p:nvPr>
            <p:ph type="sldNum" sz="quarter" idx="5"/>
          </p:nvPr>
        </p:nvSpPr>
        <p:spPr>
          <a:ln/>
        </p:spPr>
        <p:txBody>
          <a:bodyPr/>
          <a:lstStyle/>
          <a:p>
            <a:fld id="{199D970B-A6C6-4343-B575-C0592647739F}" type="slidenum">
              <a:rPr lang="en-US"/>
              <a:pPr/>
              <a:t>13</a:t>
            </a:fld>
            <a:endParaRPr lang="en-US"/>
          </a:p>
        </p:txBody>
      </p:sp>
      <p:sp>
        <p:nvSpPr>
          <p:cNvPr id="593924" name="Rectangle 4"/>
          <p:cNvSpPr>
            <a:spLocks noGrp="1" noRot="1" noChangeAspect="1" noChangeArrowheads="1" noTextEdit="1"/>
          </p:cNvSpPr>
          <p:nvPr>
            <p:ph type="sldImg"/>
          </p:nvPr>
        </p:nvSpPr>
        <p:spPr>
          <a:ln/>
        </p:spPr>
      </p:sp>
      <p:sp>
        <p:nvSpPr>
          <p:cNvPr id="593925" name="Rectangle 5"/>
          <p:cNvSpPr>
            <a:spLocks noGrp="1" noChangeArrowheads="1"/>
          </p:cNvSpPr>
          <p:nvPr>
            <p:ph type="body" idx="1"/>
          </p:nvPr>
        </p:nvSpPr>
        <p:spPr>
          <a:ln/>
        </p:spPr>
        <p:txBody>
          <a:bodyPr/>
          <a:lstStyle/>
          <a:p>
            <a:r>
              <a:rPr lang="en-US"/>
              <a:t>Here’s the second question asking us to compute an efficiency variance.</a:t>
            </a:r>
          </a:p>
        </p:txBody>
      </p:sp>
    </p:spTree>
    <p:extLst>
      <p:ext uri="{BB962C8B-B14F-4D97-AF65-F5344CB8AC3E}">
        <p14:creationId xmlns:p14="http://schemas.microsoft.com/office/powerpoint/2010/main" xmlns="" val="5058581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6043DAC7-C587-42CA-BBDB-DA206E748CB4}" type="slidenum">
              <a:rPr lang="en-US"/>
              <a:pPr/>
              <a:t>14</a:t>
            </a:fld>
            <a:endParaRPr lang="en-US"/>
          </a:p>
        </p:txBody>
      </p:sp>
      <p:sp>
        <p:nvSpPr>
          <p:cNvPr id="7" name="Rectangle 7"/>
          <p:cNvSpPr>
            <a:spLocks noGrp="1" noChangeArrowheads="1"/>
          </p:cNvSpPr>
          <p:nvPr>
            <p:ph type="sldNum" sz="quarter" idx="5"/>
          </p:nvPr>
        </p:nvSpPr>
        <p:spPr>
          <a:ln/>
        </p:spPr>
        <p:txBody>
          <a:bodyPr/>
          <a:lstStyle/>
          <a:p>
            <a:fld id="{D966E7CC-9BEB-437D-B186-2525B65D47CC}" type="slidenum">
              <a:rPr lang="en-US"/>
              <a:pPr/>
              <a:t>14</a:t>
            </a:fld>
            <a:endParaRPr lang="en-US"/>
          </a:p>
        </p:txBody>
      </p:sp>
      <p:sp>
        <p:nvSpPr>
          <p:cNvPr id="595972" name="Rectangle 4"/>
          <p:cNvSpPr>
            <a:spLocks noGrp="1" noRot="1" noChangeAspect="1" noChangeArrowheads="1" noTextEdit="1"/>
          </p:cNvSpPr>
          <p:nvPr>
            <p:ph type="sldImg"/>
          </p:nvPr>
        </p:nvSpPr>
        <p:spPr>
          <a:ln/>
        </p:spPr>
      </p:sp>
      <p:sp>
        <p:nvSpPr>
          <p:cNvPr id="595973" name="Rectangle 5"/>
          <p:cNvSpPr>
            <a:spLocks noGrp="1" noChangeArrowheads="1"/>
          </p:cNvSpPr>
          <p:nvPr>
            <p:ph type="body" idx="1"/>
          </p:nvPr>
        </p:nvSpPr>
        <p:spPr>
          <a:ln/>
        </p:spPr>
        <p:txBody>
          <a:bodyPr/>
          <a:lstStyle/>
          <a:p>
            <a:r>
              <a:rPr lang="en-US"/>
              <a:t>The variable overhead efficiency variance is found by multiplying the standard variable overhead rate of $5.00 per hour times the difference between 2,050 actual hours and 2,100 standard hours.  Since actual hours are less than standard hours, the efficiency variance is favorable.</a:t>
            </a:r>
          </a:p>
        </p:txBody>
      </p:sp>
    </p:spTree>
    <p:extLst>
      <p:ext uri="{BB962C8B-B14F-4D97-AF65-F5344CB8AC3E}">
        <p14:creationId xmlns:p14="http://schemas.microsoft.com/office/powerpoint/2010/main" xmlns="" val="2961439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888481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FD013C38-B6BA-4176-BD99-60470711B449}" type="slidenum">
              <a:rPr lang="en-US"/>
              <a:pPr/>
              <a:t>16</a:t>
            </a:fld>
            <a:endParaRPr lang="en-US"/>
          </a:p>
        </p:txBody>
      </p:sp>
      <p:sp>
        <p:nvSpPr>
          <p:cNvPr id="7" name="Rectangle 7"/>
          <p:cNvSpPr>
            <a:spLocks noGrp="1" noChangeArrowheads="1"/>
          </p:cNvSpPr>
          <p:nvPr>
            <p:ph type="sldNum" sz="quarter" idx="5"/>
          </p:nvPr>
        </p:nvSpPr>
        <p:spPr>
          <a:ln/>
        </p:spPr>
        <p:txBody>
          <a:bodyPr/>
          <a:lstStyle/>
          <a:p>
            <a:fld id="{3D008F39-C81B-4103-A761-1EE6ACF382CE}" type="slidenum">
              <a:rPr lang="en-US"/>
              <a:pPr/>
              <a:t>16</a:t>
            </a:fld>
            <a:endParaRPr lang="en-US"/>
          </a:p>
        </p:txBody>
      </p:sp>
      <p:sp>
        <p:nvSpPr>
          <p:cNvPr id="598020" name="Rectangle 4"/>
          <p:cNvSpPr>
            <a:spLocks noGrp="1" noRot="1" noChangeAspect="1" noChangeArrowheads="1" noTextEdit="1"/>
          </p:cNvSpPr>
          <p:nvPr>
            <p:ph type="sldImg"/>
          </p:nvPr>
        </p:nvSpPr>
        <p:spPr>
          <a:ln/>
        </p:spPr>
      </p:sp>
      <p:sp>
        <p:nvSpPr>
          <p:cNvPr id="598021" name="Rectangle 5"/>
          <p:cNvSpPr>
            <a:spLocks noGrp="1" noChangeArrowheads="1"/>
          </p:cNvSpPr>
          <p:nvPr>
            <p:ph type="body" idx="1"/>
          </p:nvPr>
        </p:nvSpPr>
        <p:spPr>
          <a:ln/>
        </p:spPr>
        <p:txBody>
          <a:bodyPr/>
          <a:lstStyle/>
          <a:p>
            <a:r>
              <a:rPr lang="en-US"/>
              <a:t>Here we see a summary of our computations from the previous two questions in a convenient three-column format. The total variable overhead variance is the combination of the spending variance and the efficiency variance, $450 unfavorable. </a:t>
            </a:r>
          </a:p>
          <a:p>
            <a:r>
              <a:rPr lang="en-US"/>
              <a:t>  </a:t>
            </a:r>
          </a:p>
        </p:txBody>
      </p:sp>
    </p:spTree>
    <p:extLst>
      <p:ext uri="{BB962C8B-B14F-4D97-AF65-F5344CB8AC3E}">
        <p14:creationId xmlns:p14="http://schemas.microsoft.com/office/powerpoint/2010/main" xmlns="" val="10003621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A83EDCEB-A85D-426B-AEC2-6A0BD4CBDBC0}" type="slidenum">
              <a:rPr lang="en-US"/>
              <a:pPr/>
              <a:t>17</a:t>
            </a:fld>
            <a:endParaRPr lang="en-US"/>
          </a:p>
        </p:txBody>
      </p:sp>
      <p:sp>
        <p:nvSpPr>
          <p:cNvPr id="7" name="Rectangle 7"/>
          <p:cNvSpPr>
            <a:spLocks noGrp="1" noChangeArrowheads="1"/>
          </p:cNvSpPr>
          <p:nvPr>
            <p:ph type="sldNum" sz="quarter" idx="5"/>
          </p:nvPr>
        </p:nvSpPr>
        <p:spPr>
          <a:ln/>
        </p:spPr>
        <p:txBody>
          <a:bodyPr/>
          <a:lstStyle/>
          <a:p>
            <a:fld id="{0A51EFA1-6E65-4BE2-8BFC-D4C04B8E36CE}" type="slidenum">
              <a:rPr lang="en-US"/>
              <a:pPr/>
              <a:t>17</a:t>
            </a:fld>
            <a:endParaRPr lang="en-US"/>
          </a:p>
        </p:txBody>
      </p:sp>
      <p:sp>
        <p:nvSpPr>
          <p:cNvPr id="600068" name="Rectangle 4"/>
          <p:cNvSpPr>
            <a:spLocks noGrp="1" noRot="1" noChangeAspect="1" noChangeArrowheads="1" noTextEdit="1"/>
          </p:cNvSpPr>
          <p:nvPr>
            <p:ph type="sldImg"/>
          </p:nvPr>
        </p:nvSpPr>
        <p:spPr>
          <a:ln/>
        </p:spPr>
      </p:sp>
      <p:sp>
        <p:nvSpPr>
          <p:cNvPr id="600069" name="Rectangle 5"/>
          <p:cNvSpPr>
            <a:spLocks noGrp="1" noChangeArrowheads="1"/>
          </p:cNvSpPr>
          <p:nvPr>
            <p:ph type="body" idx="1"/>
          </p:nvPr>
        </p:nvSpPr>
        <p:spPr>
          <a:ln/>
        </p:spPr>
        <p:txBody>
          <a:bodyPr/>
          <a:lstStyle/>
          <a:p>
            <a:r>
              <a:rPr lang="en-US"/>
              <a:t>It is unlikely that all variable overhead costs within a company are driven by a single factor such as the number of units produced, labor hours, or machine hours.  Activity-based costing offers a way to recognize the presence of more than one activity base within a company.  It enables a company to evaluate overhead spending for each activity cost pool that has its own respective activity measure. </a:t>
            </a:r>
          </a:p>
        </p:txBody>
      </p:sp>
    </p:spTree>
    <p:extLst>
      <p:ext uri="{BB962C8B-B14F-4D97-AF65-F5344CB8AC3E}">
        <p14:creationId xmlns:p14="http://schemas.microsoft.com/office/powerpoint/2010/main" xmlns="" val="37943709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F5CD4874-C2FA-4F3E-A7AD-D599BC47E7B9}" type="slidenum">
              <a:rPr lang="en-US"/>
              <a:pPr/>
              <a:t>18</a:t>
            </a:fld>
            <a:endParaRPr lang="en-US"/>
          </a:p>
        </p:txBody>
      </p:sp>
      <p:sp>
        <p:nvSpPr>
          <p:cNvPr id="7" name="Rectangle 7"/>
          <p:cNvSpPr>
            <a:spLocks noGrp="1" noChangeArrowheads="1"/>
          </p:cNvSpPr>
          <p:nvPr>
            <p:ph type="sldNum" sz="quarter" idx="5"/>
          </p:nvPr>
        </p:nvSpPr>
        <p:spPr>
          <a:ln/>
        </p:spPr>
        <p:txBody>
          <a:bodyPr/>
          <a:lstStyle/>
          <a:p>
            <a:fld id="{9E078679-A076-48B5-A3A7-DD4ECCD6F90C}" type="slidenum">
              <a:rPr lang="en-US"/>
              <a:pPr/>
              <a:t>18</a:t>
            </a:fld>
            <a:endParaRPr lang="en-US"/>
          </a:p>
        </p:txBody>
      </p:sp>
      <p:sp>
        <p:nvSpPr>
          <p:cNvPr id="602116" name="Rectangle 4"/>
          <p:cNvSpPr>
            <a:spLocks noGrp="1" noRot="1" noChangeAspect="1" noChangeArrowheads="1" noTextEdit="1"/>
          </p:cNvSpPr>
          <p:nvPr>
            <p:ph type="sldImg"/>
          </p:nvPr>
        </p:nvSpPr>
        <p:spPr>
          <a:ln/>
        </p:spPr>
      </p:sp>
      <p:sp>
        <p:nvSpPr>
          <p:cNvPr id="602117" name="Rectangle 5"/>
          <p:cNvSpPr>
            <a:spLocks noGrp="1" noChangeArrowheads="1"/>
          </p:cNvSpPr>
          <p:nvPr>
            <p:ph type="body" idx="1"/>
          </p:nvPr>
        </p:nvSpPr>
        <p:spPr>
          <a:ln/>
        </p:spPr>
        <p:txBody>
          <a:bodyPr/>
          <a:lstStyle/>
          <a:p>
            <a:r>
              <a:rPr lang="en-US"/>
              <a:t>Overhead costs are assigned to products using a predetermined overhead rate. The estimated total units in the base of the rate is called the denominator activity.</a:t>
            </a:r>
          </a:p>
          <a:p>
            <a:endParaRPr lang="en-US"/>
          </a:p>
        </p:txBody>
      </p:sp>
    </p:spTree>
    <p:extLst>
      <p:ext uri="{BB962C8B-B14F-4D97-AF65-F5344CB8AC3E}">
        <p14:creationId xmlns:p14="http://schemas.microsoft.com/office/powerpoint/2010/main" xmlns="" val="12505453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45BFC7E-2990-4278-A7A8-43AB77478F2B}" type="slidenum">
              <a:rPr lang="en-US"/>
              <a:pPr/>
              <a:t>19</a:t>
            </a:fld>
            <a:endParaRPr lang="en-US"/>
          </a:p>
        </p:txBody>
      </p:sp>
      <p:sp>
        <p:nvSpPr>
          <p:cNvPr id="7" name="Rectangle 7"/>
          <p:cNvSpPr>
            <a:spLocks noGrp="1" noChangeArrowheads="1"/>
          </p:cNvSpPr>
          <p:nvPr>
            <p:ph type="sldNum" sz="quarter" idx="5"/>
          </p:nvPr>
        </p:nvSpPr>
        <p:spPr>
          <a:ln/>
        </p:spPr>
        <p:txBody>
          <a:bodyPr/>
          <a:lstStyle/>
          <a:p>
            <a:fld id="{D71AFAAE-E028-4D80-AA5B-59EEFE4A5226}" type="slidenum">
              <a:rPr lang="en-US"/>
              <a:pPr/>
              <a:t>19</a:t>
            </a:fld>
            <a:endParaRPr lang="en-US"/>
          </a:p>
        </p:txBody>
      </p:sp>
      <p:sp>
        <p:nvSpPr>
          <p:cNvPr id="604164" name="Rectangle 4"/>
          <p:cNvSpPr>
            <a:spLocks noGrp="1" noRot="1" noChangeAspect="1" noChangeArrowheads="1" noTextEdit="1"/>
          </p:cNvSpPr>
          <p:nvPr>
            <p:ph type="sldImg"/>
          </p:nvPr>
        </p:nvSpPr>
        <p:spPr>
          <a:ln/>
        </p:spPr>
      </p:sp>
      <p:sp>
        <p:nvSpPr>
          <p:cNvPr id="604165" name="Rectangle 5"/>
          <p:cNvSpPr>
            <a:spLocks noGrp="1" noChangeArrowheads="1"/>
          </p:cNvSpPr>
          <p:nvPr>
            <p:ph type="body" idx="1"/>
          </p:nvPr>
        </p:nvSpPr>
        <p:spPr>
          <a:ln/>
        </p:spPr>
        <p:txBody>
          <a:bodyPr/>
          <a:lstStyle/>
          <a:p>
            <a:r>
              <a:rPr lang="en-US"/>
              <a:t>The predetermined overhead rate can be broken down into variable and fixed components.  As we have seen, the variable component is useful in preparing variable overhead variances.  As will be shown shortly, the fixed component is useful in preparing fixed overhead variances.</a:t>
            </a:r>
          </a:p>
          <a:p>
            <a:endParaRPr lang="en-US"/>
          </a:p>
        </p:txBody>
      </p:sp>
    </p:spTree>
    <p:extLst>
      <p:ext uri="{BB962C8B-B14F-4D97-AF65-F5344CB8AC3E}">
        <p14:creationId xmlns:p14="http://schemas.microsoft.com/office/powerpoint/2010/main" xmlns="" val="2586570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88AF6B98-1F37-4317-9859-00AAA5D644A4}" type="slidenum">
              <a:rPr lang="en-US"/>
              <a:pPr/>
              <a:t>20</a:t>
            </a:fld>
            <a:endParaRPr lang="en-US"/>
          </a:p>
        </p:txBody>
      </p:sp>
      <p:sp>
        <p:nvSpPr>
          <p:cNvPr id="7" name="Rectangle 7"/>
          <p:cNvSpPr>
            <a:spLocks noGrp="1" noChangeArrowheads="1"/>
          </p:cNvSpPr>
          <p:nvPr>
            <p:ph type="sldNum" sz="quarter" idx="5"/>
          </p:nvPr>
        </p:nvSpPr>
        <p:spPr>
          <a:ln/>
        </p:spPr>
        <p:txBody>
          <a:bodyPr/>
          <a:lstStyle/>
          <a:p>
            <a:fld id="{4F03B58F-6E18-4D81-88CD-BAB43C5C7810}" type="slidenum">
              <a:rPr lang="en-US"/>
              <a:pPr/>
              <a:t>20</a:t>
            </a:fld>
            <a:endParaRPr lang="en-US"/>
          </a:p>
        </p:txBody>
      </p:sp>
      <p:sp>
        <p:nvSpPr>
          <p:cNvPr id="606212" name="Rectangle 4"/>
          <p:cNvSpPr>
            <a:spLocks noGrp="1" noRot="1" noChangeAspect="1" noChangeArrowheads="1" noTextEdit="1"/>
          </p:cNvSpPr>
          <p:nvPr>
            <p:ph type="sldImg"/>
          </p:nvPr>
        </p:nvSpPr>
        <p:spPr>
          <a:ln/>
        </p:spPr>
      </p:sp>
      <p:sp>
        <p:nvSpPr>
          <p:cNvPr id="606213" name="Rectangle 5"/>
          <p:cNvSpPr>
            <a:spLocks noGrp="1" noChangeArrowheads="1"/>
          </p:cNvSpPr>
          <p:nvPr>
            <p:ph type="body" idx="1"/>
          </p:nvPr>
        </p:nvSpPr>
        <p:spPr>
          <a:ln/>
        </p:spPr>
        <p:txBody>
          <a:bodyPr/>
          <a:lstStyle/>
          <a:p>
            <a:r>
              <a:rPr lang="en-US"/>
              <a:t>In a normal cost system (as discussed in Chapter 3), overhead is applied to work in process on the basis of the actual number of hours worked.  In a standard cost system, overhead is applied to work in process based on the standard hours allowed for the actual output of the period.</a:t>
            </a:r>
          </a:p>
        </p:txBody>
      </p:sp>
    </p:spTree>
    <p:extLst>
      <p:ext uri="{BB962C8B-B14F-4D97-AF65-F5344CB8AC3E}">
        <p14:creationId xmlns:p14="http://schemas.microsoft.com/office/powerpoint/2010/main" xmlns="" val="2122485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A28B089A-DC22-4750-BD64-611F8611168B}" type="slidenum">
              <a:rPr lang="en-US"/>
              <a:pPr/>
              <a:t>21</a:t>
            </a:fld>
            <a:endParaRPr lang="en-US"/>
          </a:p>
        </p:txBody>
      </p:sp>
      <p:sp>
        <p:nvSpPr>
          <p:cNvPr id="7" name="Rectangle 7"/>
          <p:cNvSpPr>
            <a:spLocks noGrp="1" noChangeArrowheads="1"/>
          </p:cNvSpPr>
          <p:nvPr>
            <p:ph type="sldNum" sz="quarter" idx="5"/>
          </p:nvPr>
        </p:nvSpPr>
        <p:spPr>
          <a:ln/>
        </p:spPr>
        <p:txBody>
          <a:bodyPr/>
          <a:lstStyle/>
          <a:p>
            <a:fld id="{F9532FC9-4FC3-4A9C-919B-977F45D3E12D}" type="slidenum">
              <a:rPr lang="en-US"/>
              <a:pPr/>
              <a:t>21</a:t>
            </a:fld>
            <a:endParaRPr lang="en-US"/>
          </a:p>
        </p:txBody>
      </p:sp>
      <p:sp>
        <p:nvSpPr>
          <p:cNvPr id="608260" name="Rectangle 4"/>
          <p:cNvSpPr>
            <a:spLocks noGrp="1" noRot="1" noChangeAspect="1" noChangeArrowheads="1" noTextEdit="1"/>
          </p:cNvSpPr>
          <p:nvPr>
            <p:ph type="sldImg"/>
          </p:nvPr>
        </p:nvSpPr>
        <p:spPr>
          <a:ln/>
        </p:spPr>
      </p:sp>
      <p:sp>
        <p:nvSpPr>
          <p:cNvPr id="608261" name="Rectangle 5"/>
          <p:cNvSpPr>
            <a:spLocks noGrp="1" noChangeArrowheads="1"/>
          </p:cNvSpPr>
          <p:nvPr>
            <p:ph type="body" idx="1"/>
          </p:nvPr>
        </p:nvSpPr>
        <p:spPr>
          <a:ln/>
        </p:spPr>
        <p:txBody>
          <a:bodyPr/>
          <a:lstStyle/>
          <a:p>
            <a:r>
              <a:rPr lang="en-US"/>
              <a:t>Here we see the general model for computing fixed overhead variances. The budget variance is the actual fixed overhead cost minus the budgeted fixed overhead cost.  The volume variance is budgeted fixed overhead minus the fixed overhead applied to production.  In equation form, it can be computed by multiplying the fixed portion of the predetermined overhead rate by the difference between the denominator hours and the standard hours allowed.</a:t>
            </a:r>
          </a:p>
          <a:p>
            <a:endParaRPr lang="en-US"/>
          </a:p>
          <a:p>
            <a:endParaRPr lang="en-US"/>
          </a:p>
          <a:p>
            <a:endParaRPr lang="en-US"/>
          </a:p>
        </p:txBody>
      </p:sp>
    </p:spTree>
    <p:extLst>
      <p:ext uri="{BB962C8B-B14F-4D97-AF65-F5344CB8AC3E}">
        <p14:creationId xmlns:p14="http://schemas.microsoft.com/office/powerpoint/2010/main" xmlns="" val="12545029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788C9EC-F3D1-4A4D-99E1-7627358056C9}" type="slidenum">
              <a:rPr lang="en-US"/>
              <a:pPr/>
              <a:t>22</a:t>
            </a:fld>
            <a:endParaRPr lang="en-US"/>
          </a:p>
        </p:txBody>
      </p:sp>
      <p:sp>
        <p:nvSpPr>
          <p:cNvPr id="7" name="Rectangle 7"/>
          <p:cNvSpPr>
            <a:spLocks noGrp="1" noChangeArrowheads="1"/>
          </p:cNvSpPr>
          <p:nvPr>
            <p:ph type="sldNum" sz="quarter" idx="5"/>
          </p:nvPr>
        </p:nvSpPr>
        <p:spPr>
          <a:ln/>
        </p:spPr>
        <p:txBody>
          <a:bodyPr/>
          <a:lstStyle/>
          <a:p>
            <a:fld id="{6E39F2C9-342E-43BD-8951-B3A44EC33E4E}" type="slidenum">
              <a:rPr lang="en-US"/>
              <a:pPr/>
              <a:t>22</a:t>
            </a:fld>
            <a:endParaRPr lang="en-US"/>
          </a:p>
        </p:txBody>
      </p:sp>
      <p:sp>
        <p:nvSpPr>
          <p:cNvPr id="610308" name="Rectangle 4"/>
          <p:cNvSpPr>
            <a:spLocks noGrp="1" noRot="1" noChangeAspect="1" noChangeArrowheads="1" noTextEdit="1"/>
          </p:cNvSpPr>
          <p:nvPr>
            <p:ph type="sldImg"/>
          </p:nvPr>
        </p:nvSpPr>
        <p:spPr>
          <a:ln/>
        </p:spPr>
      </p:sp>
      <p:sp>
        <p:nvSpPr>
          <p:cNvPr id="610309" name="Rectangle 5"/>
          <p:cNvSpPr>
            <a:spLocks noGrp="1" noChangeArrowheads="1"/>
          </p:cNvSpPr>
          <p:nvPr>
            <p:ph type="body" idx="1"/>
          </p:nvPr>
        </p:nvSpPr>
        <p:spPr>
          <a:ln/>
        </p:spPr>
        <p:txBody>
          <a:bodyPr/>
          <a:lstStyle/>
          <a:p>
            <a:r>
              <a:rPr lang="en-US"/>
              <a:t>ColaCo prepared a flexible budget for overhead at two levels of activity, 3,000 and 4,000 machine hours.  </a:t>
            </a:r>
            <a:r>
              <a:rPr lang="en-US">
                <a:cs typeface="Times New Roman" panose="02020603050405020304" pitchFamily="18" charset="0"/>
              </a:rPr>
              <a:t>Its total variable and fixed overhead at these two activity levels is as shown.  </a:t>
            </a:r>
            <a:r>
              <a:rPr lang="en-US"/>
              <a:t>Notice that total variable overhead increases when activity increases, while total fixed overhead is the same at both levels of activity. </a:t>
            </a:r>
          </a:p>
        </p:txBody>
      </p:sp>
    </p:spTree>
    <p:extLst>
      <p:ext uri="{BB962C8B-B14F-4D97-AF65-F5344CB8AC3E}">
        <p14:creationId xmlns:p14="http://schemas.microsoft.com/office/powerpoint/2010/main" xmlns="" val="15882535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54C8067C-15CD-4259-95DE-C602262D6C81}" type="slidenum">
              <a:rPr lang="en-US"/>
              <a:pPr/>
              <a:t>23</a:t>
            </a:fld>
            <a:endParaRPr lang="en-US"/>
          </a:p>
        </p:txBody>
      </p:sp>
      <p:sp>
        <p:nvSpPr>
          <p:cNvPr id="7" name="Rectangle 7"/>
          <p:cNvSpPr>
            <a:spLocks noGrp="1" noChangeArrowheads="1"/>
          </p:cNvSpPr>
          <p:nvPr>
            <p:ph type="sldNum" sz="quarter" idx="5"/>
          </p:nvPr>
        </p:nvSpPr>
        <p:spPr>
          <a:ln/>
        </p:spPr>
        <p:txBody>
          <a:bodyPr/>
          <a:lstStyle/>
          <a:p>
            <a:fld id="{10F65316-BEDF-4F87-83FB-E7773AD2B177}" type="slidenum">
              <a:rPr lang="en-US"/>
              <a:pPr/>
              <a:t>23</a:t>
            </a:fld>
            <a:endParaRPr lang="en-US"/>
          </a:p>
        </p:txBody>
      </p:sp>
      <p:sp>
        <p:nvSpPr>
          <p:cNvPr id="612356" name="Rectangle 4"/>
          <p:cNvSpPr>
            <a:spLocks noGrp="1" noRot="1" noChangeAspect="1" noChangeArrowheads="1" noTextEdit="1"/>
          </p:cNvSpPr>
          <p:nvPr>
            <p:ph type="sldImg"/>
          </p:nvPr>
        </p:nvSpPr>
        <p:spPr>
          <a:ln/>
        </p:spPr>
      </p:sp>
      <p:sp>
        <p:nvSpPr>
          <p:cNvPr id="612357" name="Rectangle 5"/>
          <p:cNvSpPr>
            <a:spLocks noGrp="1" noChangeArrowheads="1"/>
          </p:cNvSpPr>
          <p:nvPr>
            <p:ph type="body" idx="1"/>
          </p:nvPr>
        </p:nvSpPr>
        <p:spPr>
          <a:ln/>
        </p:spPr>
        <p:txBody>
          <a:bodyPr/>
          <a:lstStyle/>
          <a:p>
            <a:r>
              <a:rPr lang="en-US"/>
              <a:t>We calculate the variable overhead rate by dividing total variable overhead by the activity in machine hours. The variable overhead rate is constant at $2.00 per machine hour.  Notice that this rate agrees with the standard variable overhead cost per machine hour that was previously used in the variable overhead portion of this example.  </a:t>
            </a:r>
          </a:p>
        </p:txBody>
      </p:sp>
    </p:spTree>
    <p:extLst>
      <p:ext uri="{BB962C8B-B14F-4D97-AF65-F5344CB8AC3E}">
        <p14:creationId xmlns:p14="http://schemas.microsoft.com/office/powerpoint/2010/main" xmlns="" val="3361835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C821E311-F645-41D5-A17C-8D746B42952D}" type="slidenum">
              <a:rPr lang="en-US"/>
              <a:pPr/>
              <a:t>24</a:t>
            </a:fld>
            <a:endParaRPr lang="en-US"/>
          </a:p>
        </p:txBody>
      </p:sp>
      <p:sp>
        <p:nvSpPr>
          <p:cNvPr id="7" name="Rectangle 7"/>
          <p:cNvSpPr>
            <a:spLocks noGrp="1" noChangeArrowheads="1"/>
          </p:cNvSpPr>
          <p:nvPr>
            <p:ph type="sldNum" sz="quarter" idx="5"/>
          </p:nvPr>
        </p:nvSpPr>
        <p:spPr>
          <a:ln/>
        </p:spPr>
        <p:txBody>
          <a:bodyPr/>
          <a:lstStyle/>
          <a:p>
            <a:fld id="{D446DFB8-9E2A-49CF-92EA-DA562DAE9526}" type="slidenum">
              <a:rPr lang="en-US"/>
              <a:pPr/>
              <a:t>24</a:t>
            </a:fld>
            <a:endParaRPr lang="en-US"/>
          </a:p>
        </p:txBody>
      </p:sp>
      <p:sp>
        <p:nvSpPr>
          <p:cNvPr id="614404" name="Rectangle 4"/>
          <p:cNvSpPr>
            <a:spLocks noGrp="1" noRot="1" noChangeAspect="1" noChangeArrowheads="1" noTextEdit="1"/>
          </p:cNvSpPr>
          <p:nvPr>
            <p:ph type="sldImg"/>
          </p:nvPr>
        </p:nvSpPr>
        <p:spPr>
          <a:ln/>
        </p:spPr>
      </p:sp>
      <p:sp>
        <p:nvSpPr>
          <p:cNvPr id="614405" name="Rectangle 5"/>
          <p:cNvSpPr>
            <a:spLocks noGrp="1" noChangeArrowheads="1"/>
          </p:cNvSpPr>
          <p:nvPr>
            <p:ph type="body" idx="1"/>
          </p:nvPr>
        </p:nvSpPr>
        <p:spPr>
          <a:ln/>
        </p:spPr>
        <p:txBody>
          <a:bodyPr/>
          <a:lstStyle/>
          <a:p>
            <a:r>
              <a:rPr lang="en-US"/>
              <a:t>We calculate the fixed overhead rate by dividing total fixed overhead by the activity in machine hours. The fixed overhead rate is $3.00 per machine hour at an activity level of 3,000 machine hours, and it is $2.25 at an activity level of 4,000 machine hours.  Notice, the fixed overhead rate decreases as the activity level increases.</a:t>
            </a:r>
          </a:p>
          <a:p>
            <a:endParaRPr lang="en-US"/>
          </a:p>
          <a:p>
            <a:endParaRPr lang="en-US"/>
          </a:p>
        </p:txBody>
      </p:sp>
    </p:spTree>
    <p:extLst>
      <p:ext uri="{BB962C8B-B14F-4D97-AF65-F5344CB8AC3E}">
        <p14:creationId xmlns:p14="http://schemas.microsoft.com/office/powerpoint/2010/main" xmlns="" val="742623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EB5C52B-9B2B-4C89-9149-4710CA2E8102}" type="slidenum">
              <a:rPr lang="en-US"/>
              <a:pPr/>
              <a:t>25</a:t>
            </a:fld>
            <a:endParaRPr lang="en-US"/>
          </a:p>
        </p:txBody>
      </p:sp>
      <p:sp>
        <p:nvSpPr>
          <p:cNvPr id="7" name="Rectangle 7"/>
          <p:cNvSpPr>
            <a:spLocks noGrp="1" noChangeArrowheads="1"/>
          </p:cNvSpPr>
          <p:nvPr>
            <p:ph type="sldNum" sz="quarter" idx="5"/>
          </p:nvPr>
        </p:nvSpPr>
        <p:spPr>
          <a:ln/>
        </p:spPr>
        <p:txBody>
          <a:bodyPr/>
          <a:lstStyle/>
          <a:p>
            <a:fld id="{999BCD14-D7CD-4C01-ACAE-1CCFEDF4EDF5}" type="slidenum">
              <a:rPr lang="en-US"/>
              <a:pPr/>
              <a:t>25</a:t>
            </a:fld>
            <a:endParaRPr lang="en-US"/>
          </a:p>
        </p:txBody>
      </p:sp>
      <p:sp>
        <p:nvSpPr>
          <p:cNvPr id="616452" name="Rectangle 4"/>
          <p:cNvSpPr>
            <a:spLocks noGrp="1" noRot="1" noChangeAspect="1" noChangeArrowheads="1" noTextEdit="1"/>
          </p:cNvSpPr>
          <p:nvPr>
            <p:ph type="sldImg"/>
          </p:nvPr>
        </p:nvSpPr>
        <p:spPr>
          <a:ln/>
        </p:spPr>
      </p:sp>
      <p:sp>
        <p:nvSpPr>
          <p:cNvPr id="616453" name="Rectangle 5"/>
          <p:cNvSpPr>
            <a:spLocks noGrp="1" noChangeArrowheads="1"/>
          </p:cNvSpPr>
          <p:nvPr>
            <p:ph type="body" idx="1"/>
          </p:nvPr>
        </p:nvSpPr>
        <p:spPr>
          <a:ln/>
        </p:spPr>
        <p:txBody>
          <a:bodyPr/>
          <a:lstStyle/>
          <a:p>
            <a:r>
              <a:rPr lang="en-US"/>
              <a:t>The total predetermined overhead rate at either activity level is the sum of the variable and fixed overhead rates.</a:t>
            </a:r>
          </a:p>
          <a:p>
            <a:endParaRPr lang="en-US"/>
          </a:p>
        </p:txBody>
      </p:sp>
    </p:spTree>
    <p:extLst>
      <p:ext uri="{BB962C8B-B14F-4D97-AF65-F5344CB8AC3E}">
        <p14:creationId xmlns:p14="http://schemas.microsoft.com/office/powerpoint/2010/main" xmlns="" val="12428212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BC4C0047-D456-4044-B454-CD0279ECC07B}" type="slidenum">
              <a:rPr lang="en-US"/>
              <a:pPr/>
              <a:t>26</a:t>
            </a:fld>
            <a:endParaRPr lang="en-US"/>
          </a:p>
        </p:txBody>
      </p:sp>
      <p:sp>
        <p:nvSpPr>
          <p:cNvPr id="7" name="Rectangle 7"/>
          <p:cNvSpPr>
            <a:spLocks noGrp="1" noChangeArrowheads="1"/>
          </p:cNvSpPr>
          <p:nvPr>
            <p:ph type="sldNum" sz="quarter" idx="5"/>
          </p:nvPr>
        </p:nvSpPr>
        <p:spPr>
          <a:ln/>
        </p:spPr>
        <p:txBody>
          <a:bodyPr/>
          <a:lstStyle/>
          <a:p>
            <a:fld id="{5ACD66E7-E371-486D-83F1-6D4A01521F42}" type="slidenum">
              <a:rPr lang="en-US"/>
              <a:pPr/>
              <a:t>26</a:t>
            </a:fld>
            <a:endParaRPr lang="en-US"/>
          </a:p>
        </p:txBody>
      </p:sp>
      <p:sp>
        <p:nvSpPr>
          <p:cNvPr id="618500" name="Rectangle 4"/>
          <p:cNvSpPr>
            <a:spLocks noGrp="1" noRot="1" noChangeAspect="1" noChangeArrowheads="1" noTextEdit="1"/>
          </p:cNvSpPr>
          <p:nvPr>
            <p:ph type="sldImg"/>
          </p:nvPr>
        </p:nvSpPr>
        <p:spPr>
          <a:ln/>
        </p:spPr>
      </p:sp>
      <p:sp>
        <p:nvSpPr>
          <p:cNvPr id="618501" name="Rectangle 5"/>
          <p:cNvSpPr>
            <a:spLocks noGrp="1" noChangeArrowheads="1"/>
          </p:cNvSpPr>
          <p:nvPr>
            <p:ph type="body" idx="1"/>
          </p:nvPr>
        </p:nvSpPr>
        <p:spPr>
          <a:ln/>
        </p:spPr>
        <p:txBody>
          <a:bodyPr/>
          <a:lstStyle/>
          <a:p>
            <a:r>
              <a:rPr lang="en-US"/>
              <a:t>Because the fixed overhead rate differs at different activity levels, an activity level must be chosen. ColaCo decided to base its predetermined overhead rate on 3,000 machine hours.  It required 3,200 standard machine hours to meet its actual production requirements. The company incurred actual fixed overhead costs of $8,450.</a:t>
            </a:r>
          </a:p>
          <a:p>
            <a:endParaRPr lang="en-US"/>
          </a:p>
        </p:txBody>
      </p:sp>
    </p:spTree>
    <p:extLst>
      <p:ext uri="{BB962C8B-B14F-4D97-AF65-F5344CB8AC3E}">
        <p14:creationId xmlns:p14="http://schemas.microsoft.com/office/powerpoint/2010/main" xmlns="" val="2191490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16A03F48-39BB-46CD-8829-425CE4999218}" type="slidenum">
              <a:rPr lang="en-US"/>
              <a:pPr/>
              <a:t>27</a:t>
            </a:fld>
            <a:endParaRPr lang="en-US"/>
          </a:p>
        </p:txBody>
      </p:sp>
      <p:sp>
        <p:nvSpPr>
          <p:cNvPr id="7" name="Rectangle 7"/>
          <p:cNvSpPr>
            <a:spLocks noGrp="1" noChangeArrowheads="1"/>
          </p:cNvSpPr>
          <p:nvPr>
            <p:ph type="sldNum" sz="quarter" idx="5"/>
          </p:nvPr>
        </p:nvSpPr>
        <p:spPr>
          <a:ln/>
        </p:spPr>
        <p:txBody>
          <a:bodyPr/>
          <a:lstStyle/>
          <a:p>
            <a:fld id="{EFD64BFE-D45E-4845-9E22-03216E387294}" type="slidenum">
              <a:rPr lang="en-US"/>
              <a:pPr/>
              <a:t>27</a:t>
            </a:fld>
            <a:endParaRPr lang="en-US"/>
          </a:p>
        </p:txBody>
      </p:sp>
      <p:sp>
        <p:nvSpPr>
          <p:cNvPr id="620548" name="Rectangle 4"/>
          <p:cNvSpPr>
            <a:spLocks noGrp="1" noRot="1" noChangeAspect="1" noChangeArrowheads="1" noTextEdit="1"/>
          </p:cNvSpPr>
          <p:nvPr>
            <p:ph type="sldImg"/>
          </p:nvPr>
        </p:nvSpPr>
        <p:spPr>
          <a:ln/>
        </p:spPr>
      </p:sp>
      <p:sp>
        <p:nvSpPr>
          <p:cNvPr id="620549" name="Rectangle 5"/>
          <p:cNvSpPr>
            <a:spLocks noGrp="1" noChangeArrowheads="1"/>
          </p:cNvSpPr>
          <p:nvPr>
            <p:ph type="body" idx="1"/>
          </p:nvPr>
        </p:nvSpPr>
        <p:spPr>
          <a:ln/>
        </p:spPr>
        <p:txBody>
          <a:bodyPr/>
          <a:lstStyle/>
          <a:p>
            <a:r>
              <a:rPr lang="en-US"/>
              <a:t>Now, let’s focus on the computations for fixed overhead variances.</a:t>
            </a:r>
          </a:p>
        </p:txBody>
      </p:sp>
    </p:spTree>
    <p:extLst>
      <p:ext uri="{BB962C8B-B14F-4D97-AF65-F5344CB8AC3E}">
        <p14:creationId xmlns:p14="http://schemas.microsoft.com/office/powerpoint/2010/main" xmlns="" val="41957125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954165AF-DD22-45A5-9677-31B7C0508DFF}" type="slidenum">
              <a:rPr lang="en-US"/>
              <a:pPr/>
              <a:t>28</a:t>
            </a:fld>
            <a:endParaRPr lang="en-US"/>
          </a:p>
        </p:txBody>
      </p:sp>
      <p:sp>
        <p:nvSpPr>
          <p:cNvPr id="7" name="Rectangle 7"/>
          <p:cNvSpPr>
            <a:spLocks noGrp="1" noChangeArrowheads="1"/>
          </p:cNvSpPr>
          <p:nvPr>
            <p:ph type="sldNum" sz="quarter" idx="5"/>
          </p:nvPr>
        </p:nvSpPr>
        <p:spPr>
          <a:ln/>
        </p:spPr>
        <p:txBody>
          <a:bodyPr/>
          <a:lstStyle/>
          <a:p>
            <a:fld id="{3320893E-8293-431F-804C-5B1CA1E95C7D}" type="slidenum">
              <a:rPr lang="en-US"/>
              <a:pPr/>
              <a:t>28</a:t>
            </a:fld>
            <a:endParaRPr lang="en-US"/>
          </a:p>
        </p:txBody>
      </p:sp>
      <p:sp>
        <p:nvSpPr>
          <p:cNvPr id="622596" name="Rectangle 4"/>
          <p:cNvSpPr>
            <a:spLocks noGrp="1" noRot="1" noChangeAspect="1" noChangeArrowheads="1" noTextEdit="1"/>
          </p:cNvSpPr>
          <p:nvPr>
            <p:ph type="sldImg"/>
          </p:nvPr>
        </p:nvSpPr>
        <p:spPr>
          <a:ln/>
        </p:spPr>
      </p:sp>
      <p:sp>
        <p:nvSpPr>
          <p:cNvPr id="622597" name="Rectangle 5"/>
          <p:cNvSpPr>
            <a:spLocks noGrp="1" noChangeArrowheads="1"/>
          </p:cNvSpPr>
          <p:nvPr>
            <p:ph type="body" idx="1"/>
          </p:nvPr>
        </p:nvSpPr>
        <p:spPr>
          <a:ln/>
        </p:spPr>
        <p:txBody>
          <a:bodyPr/>
          <a:lstStyle/>
          <a:p>
            <a:r>
              <a:rPr lang="en-US"/>
              <a:t>The budget variance of $550 favorable is computed by comparing the actual fixed overhead incurred ($8,450) to the budgeted fixed overhead ($9,000).</a:t>
            </a:r>
          </a:p>
          <a:p>
            <a:endParaRPr lang="en-US"/>
          </a:p>
        </p:txBody>
      </p:sp>
    </p:spTree>
    <p:extLst>
      <p:ext uri="{BB962C8B-B14F-4D97-AF65-F5344CB8AC3E}">
        <p14:creationId xmlns:p14="http://schemas.microsoft.com/office/powerpoint/2010/main" xmlns="" val="27891886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0641E78C-5C55-43CB-96CE-E710D3F00024}" type="slidenum">
              <a:rPr lang="en-US"/>
              <a:pPr/>
              <a:t>29</a:t>
            </a:fld>
            <a:endParaRPr lang="en-US"/>
          </a:p>
        </p:txBody>
      </p:sp>
      <p:sp>
        <p:nvSpPr>
          <p:cNvPr id="7" name="Rectangle 7"/>
          <p:cNvSpPr>
            <a:spLocks noGrp="1" noChangeArrowheads="1"/>
          </p:cNvSpPr>
          <p:nvPr>
            <p:ph type="sldNum" sz="quarter" idx="5"/>
          </p:nvPr>
        </p:nvSpPr>
        <p:spPr>
          <a:ln/>
        </p:spPr>
        <p:txBody>
          <a:bodyPr/>
          <a:lstStyle/>
          <a:p>
            <a:fld id="{418CEE3F-99A2-4F11-813A-A678285A25AE}" type="slidenum">
              <a:rPr lang="en-US"/>
              <a:pPr/>
              <a:t>29</a:t>
            </a:fld>
            <a:endParaRPr lang="en-US"/>
          </a:p>
        </p:txBody>
      </p:sp>
      <p:sp>
        <p:nvSpPr>
          <p:cNvPr id="624644" name="Rectangle 4"/>
          <p:cNvSpPr>
            <a:spLocks noGrp="1" noRot="1" noChangeAspect="1" noChangeArrowheads="1" noTextEdit="1"/>
          </p:cNvSpPr>
          <p:nvPr>
            <p:ph type="sldImg"/>
          </p:nvPr>
        </p:nvSpPr>
        <p:spPr>
          <a:ln/>
        </p:spPr>
      </p:sp>
      <p:sp>
        <p:nvSpPr>
          <p:cNvPr id="624645" name="Rectangle 5"/>
          <p:cNvSpPr>
            <a:spLocks noGrp="1" noChangeArrowheads="1"/>
          </p:cNvSpPr>
          <p:nvPr>
            <p:ph type="body" idx="1"/>
          </p:nvPr>
        </p:nvSpPr>
        <p:spPr>
          <a:ln/>
        </p:spPr>
        <p:txBody>
          <a:bodyPr/>
          <a:lstStyle/>
          <a:p>
            <a:r>
              <a:rPr lang="en-US"/>
              <a:t>This variance represents the difference between how much should have been spent and how much was actually spent. A favorable (unfavorable) variance results when actual spending is less (more) than the budget.</a:t>
            </a:r>
          </a:p>
          <a:p>
            <a:endParaRPr lang="en-US"/>
          </a:p>
        </p:txBody>
      </p:sp>
    </p:spTree>
    <p:extLst>
      <p:ext uri="{BB962C8B-B14F-4D97-AF65-F5344CB8AC3E}">
        <p14:creationId xmlns:p14="http://schemas.microsoft.com/office/powerpoint/2010/main" xmlns="" val="341211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7E028E4-2867-46A9-887D-5E0FEC225CD5}" type="slidenum">
              <a:rPr lang="en-US"/>
              <a:pPr/>
              <a:t>30</a:t>
            </a:fld>
            <a:endParaRPr lang="en-US"/>
          </a:p>
        </p:txBody>
      </p:sp>
      <p:sp>
        <p:nvSpPr>
          <p:cNvPr id="7" name="Rectangle 7"/>
          <p:cNvSpPr>
            <a:spLocks noGrp="1" noChangeArrowheads="1"/>
          </p:cNvSpPr>
          <p:nvPr>
            <p:ph type="sldNum" sz="quarter" idx="5"/>
          </p:nvPr>
        </p:nvSpPr>
        <p:spPr>
          <a:ln/>
        </p:spPr>
        <p:txBody>
          <a:bodyPr/>
          <a:lstStyle/>
          <a:p>
            <a:fld id="{2B0DF125-BFF3-4105-A33D-74146A024A30}" type="slidenum">
              <a:rPr lang="en-US"/>
              <a:pPr/>
              <a:t>30</a:t>
            </a:fld>
            <a:endParaRPr lang="en-US"/>
          </a:p>
        </p:txBody>
      </p:sp>
      <p:sp>
        <p:nvSpPr>
          <p:cNvPr id="626692" name="Rectangle 4"/>
          <p:cNvSpPr>
            <a:spLocks noGrp="1" noRot="1" noChangeAspect="1" noChangeArrowheads="1" noTextEdit="1"/>
          </p:cNvSpPr>
          <p:nvPr>
            <p:ph type="sldImg"/>
          </p:nvPr>
        </p:nvSpPr>
        <p:spPr>
          <a:ln/>
        </p:spPr>
      </p:sp>
      <p:sp>
        <p:nvSpPr>
          <p:cNvPr id="626693" name="Rectangle 5"/>
          <p:cNvSpPr>
            <a:spLocks noGrp="1" noChangeArrowheads="1"/>
          </p:cNvSpPr>
          <p:nvPr>
            <p:ph type="body" idx="1"/>
          </p:nvPr>
        </p:nvSpPr>
        <p:spPr>
          <a:ln/>
        </p:spPr>
        <p:txBody>
          <a:bodyPr/>
          <a:lstStyle/>
          <a:p>
            <a:r>
              <a:rPr lang="en-US"/>
              <a:t>The volume variance of $600 favorable is computed by comparing the budgeted fixed overhead ($9,000) to the fixed overhead applied ($9,600).  Since the budgeted fixed overhead is less than the applied fixed overhead, the volume variance is favorable.</a:t>
            </a:r>
          </a:p>
          <a:p>
            <a:endParaRPr lang="en-US"/>
          </a:p>
          <a:p>
            <a:r>
              <a:rPr lang="en-US"/>
              <a:t> </a:t>
            </a:r>
          </a:p>
        </p:txBody>
      </p:sp>
    </p:spTree>
    <p:extLst>
      <p:ext uri="{BB962C8B-B14F-4D97-AF65-F5344CB8AC3E}">
        <p14:creationId xmlns:p14="http://schemas.microsoft.com/office/powerpoint/2010/main" xmlns="" val="30406194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B91D9DFB-A61C-4D86-ACF9-D722D57EB8A7}" type="slidenum">
              <a:rPr lang="en-US"/>
              <a:pPr/>
              <a:t>31</a:t>
            </a:fld>
            <a:endParaRPr lang="en-US"/>
          </a:p>
        </p:txBody>
      </p:sp>
      <p:sp>
        <p:nvSpPr>
          <p:cNvPr id="7" name="Rectangle 7"/>
          <p:cNvSpPr>
            <a:spLocks noGrp="1" noChangeArrowheads="1"/>
          </p:cNvSpPr>
          <p:nvPr>
            <p:ph type="sldNum" sz="quarter" idx="5"/>
          </p:nvPr>
        </p:nvSpPr>
        <p:spPr>
          <a:ln/>
        </p:spPr>
        <p:txBody>
          <a:bodyPr/>
          <a:lstStyle/>
          <a:p>
            <a:fld id="{F20D63D4-1699-41A9-BA3A-A1121F1AFE61}" type="slidenum">
              <a:rPr lang="en-US"/>
              <a:pPr/>
              <a:t>31</a:t>
            </a:fld>
            <a:endParaRPr lang="en-US"/>
          </a:p>
        </p:txBody>
      </p:sp>
      <p:sp>
        <p:nvSpPr>
          <p:cNvPr id="628740" name="Rectangle 4"/>
          <p:cNvSpPr>
            <a:spLocks noGrp="1" noRot="1" noChangeAspect="1" noChangeArrowheads="1" noTextEdit="1"/>
          </p:cNvSpPr>
          <p:nvPr>
            <p:ph type="sldImg"/>
          </p:nvPr>
        </p:nvSpPr>
        <p:spPr>
          <a:ln/>
        </p:spPr>
      </p:sp>
      <p:sp>
        <p:nvSpPr>
          <p:cNvPr id="628741" name="Rectangle 5"/>
          <p:cNvSpPr>
            <a:spLocks noGrp="1" noChangeArrowheads="1"/>
          </p:cNvSpPr>
          <p:nvPr>
            <p:ph type="body" idx="1"/>
          </p:nvPr>
        </p:nvSpPr>
        <p:spPr>
          <a:ln/>
        </p:spPr>
        <p:txBody>
          <a:bodyPr/>
          <a:lstStyle/>
          <a:p>
            <a:r>
              <a:rPr lang="en-US"/>
              <a:t>The fixed overhead applied is computed by multiplying the standard hours allowed for the actual output (3,200 hours) by the fixed portion of the predetermined overhead rate ($3.00).</a:t>
            </a:r>
          </a:p>
          <a:p>
            <a:endParaRPr lang="en-US"/>
          </a:p>
          <a:p>
            <a:r>
              <a:rPr lang="en-US"/>
              <a:t>A favorable (unfavorable) variance results when the denominator activity is less (greater) than the standard hours allowed for the output of the period.</a:t>
            </a:r>
          </a:p>
          <a:p>
            <a:endParaRPr lang="en-US"/>
          </a:p>
        </p:txBody>
      </p:sp>
    </p:spTree>
    <p:extLst>
      <p:ext uri="{BB962C8B-B14F-4D97-AF65-F5344CB8AC3E}">
        <p14:creationId xmlns:p14="http://schemas.microsoft.com/office/powerpoint/2010/main" xmlns="" val="7142302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2E7C059-48DB-4133-8594-50B84C00A680}" type="slidenum">
              <a:rPr lang="en-US"/>
              <a:pPr/>
              <a:t>32</a:t>
            </a:fld>
            <a:endParaRPr lang="en-US"/>
          </a:p>
        </p:txBody>
      </p:sp>
      <p:sp>
        <p:nvSpPr>
          <p:cNvPr id="7" name="Rectangle 7"/>
          <p:cNvSpPr>
            <a:spLocks noGrp="1" noChangeArrowheads="1"/>
          </p:cNvSpPr>
          <p:nvPr>
            <p:ph type="sldNum" sz="quarter" idx="5"/>
          </p:nvPr>
        </p:nvSpPr>
        <p:spPr>
          <a:ln/>
        </p:spPr>
        <p:txBody>
          <a:bodyPr/>
          <a:lstStyle/>
          <a:p>
            <a:fld id="{93C051C9-BD22-40FF-8BC9-34AB947D0033}" type="slidenum">
              <a:rPr lang="en-US"/>
              <a:pPr/>
              <a:t>32</a:t>
            </a:fld>
            <a:endParaRPr lang="en-US"/>
          </a:p>
        </p:txBody>
      </p:sp>
      <p:sp>
        <p:nvSpPr>
          <p:cNvPr id="630788" name="Rectangle 4"/>
          <p:cNvSpPr>
            <a:spLocks noGrp="1" noRot="1" noChangeAspect="1" noChangeArrowheads="1" noTextEdit="1"/>
          </p:cNvSpPr>
          <p:nvPr>
            <p:ph type="sldImg"/>
          </p:nvPr>
        </p:nvSpPr>
        <p:spPr>
          <a:ln/>
        </p:spPr>
      </p:sp>
      <p:sp>
        <p:nvSpPr>
          <p:cNvPr id="630789" name="Rectangle 5"/>
          <p:cNvSpPr>
            <a:spLocks noGrp="1" noChangeArrowheads="1"/>
          </p:cNvSpPr>
          <p:nvPr>
            <p:ph type="body" idx="1"/>
          </p:nvPr>
        </p:nvSpPr>
        <p:spPr>
          <a:ln/>
        </p:spPr>
        <p:txBody>
          <a:bodyPr/>
          <a:lstStyle/>
          <a:p>
            <a:r>
              <a:rPr lang="en-US"/>
              <a:t>The volume variance does not measure over-or under-spending.  It is a measure of utilization of facilities.  In essence, this variance variance is the error that occurs as a result of treating fixed overhead as though it were a variable cost.</a:t>
            </a:r>
          </a:p>
          <a:p>
            <a:endParaRPr lang="en-US"/>
          </a:p>
          <a:p>
            <a:r>
              <a:rPr lang="en-US"/>
              <a:t>Next, we will look at two questions that will require us to compute fixed overhead budget and volume variances.</a:t>
            </a:r>
          </a:p>
          <a:p>
            <a:endParaRPr lang="en-US"/>
          </a:p>
        </p:txBody>
      </p:sp>
    </p:spTree>
    <p:extLst>
      <p:ext uri="{BB962C8B-B14F-4D97-AF65-F5344CB8AC3E}">
        <p14:creationId xmlns:p14="http://schemas.microsoft.com/office/powerpoint/2010/main" xmlns="" val="14861706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0F7BBC0-D851-4E3C-BF75-59CE416CE026}" type="slidenum">
              <a:rPr lang="en-US"/>
              <a:pPr/>
              <a:t>33</a:t>
            </a:fld>
            <a:endParaRPr lang="en-US"/>
          </a:p>
        </p:txBody>
      </p:sp>
      <p:sp>
        <p:nvSpPr>
          <p:cNvPr id="7" name="Rectangle 7"/>
          <p:cNvSpPr>
            <a:spLocks noGrp="1" noChangeArrowheads="1"/>
          </p:cNvSpPr>
          <p:nvPr>
            <p:ph type="sldNum" sz="quarter" idx="5"/>
          </p:nvPr>
        </p:nvSpPr>
        <p:spPr>
          <a:ln/>
        </p:spPr>
        <p:txBody>
          <a:bodyPr/>
          <a:lstStyle/>
          <a:p>
            <a:fld id="{0CD00554-E397-4AEF-BB55-F433616398CE}" type="slidenum">
              <a:rPr lang="en-US"/>
              <a:pPr/>
              <a:t>33</a:t>
            </a:fld>
            <a:endParaRPr lang="en-US"/>
          </a:p>
        </p:txBody>
      </p:sp>
      <p:sp>
        <p:nvSpPr>
          <p:cNvPr id="632836" name="Rectangle 4"/>
          <p:cNvSpPr>
            <a:spLocks noGrp="1" noRot="1" noChangeAspect="1" noChangeArrowheads="1" noTextEdit="1"/>
          </p:cNvSpPr>
          <p:nvPr>
            <p:ph type="sldImg"/>
          </p:nvPr>
        </p:nvSpPr>
        <p:spPr>
          <a:ln/>
        </p:spPr>
      </p:sp>
      <p:sp>
        <p:nvSpPr>
          <p:cNvPr id="632837" name="Rectangle 5"/>
          <p:cNvSpPr>
            <a:spLocks noGrp="1" noChangeArrowheads="1"/>
          </p:cNvSpPr>
          <p:nvPr>
            <p:ph type="body" idx="1"/>
          </p:nvPr>
        </p:nvSpPr>
        <p:spPr>
          <a:ln/>
        </p:spPr>
        <p:txBody>
          <a:bodyPr/>
          <a:lstStyle/>
          <a:p>
            <a:r>
              <a:rPr lang="en-US"/>
              <a:t>Here’s the first question asking us to compute a fixed overhead budget variance.</a:t>
            </a:r>
          </a:p>
        </p:txBody>
      </p:sp>
    </p:spTree>
    <p:extLst>
      <p:ext uri="{BB962C8B-B14F-4D97-AF65-F5344CB8AC3E}">
        <p14:creationId xmlns:p14="http://schemas.microsoft.com/office/powerpoint/2010/main" xmlns="" val="32650614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E2C41CD2-2F8D-4465-ADA9-28B36D7BB9B5}" type="slidenum">
              <a:rPr lang="en-US"/>
              <a:pPr/>
              <a:t>34</a:t>
            </a:fld>
            <a:endParaRPr lang="en-US"/>
          </a:p>
        </p:txBody>
      </p:sp>
      <p:sp>
        <p:nvSpPr>
          <p:cNvPr id="7" name="Rectangle 7"/>
          <p:cNvSpPr>
            <a:spLocks noGrp="1" noChangeArrowheads="1"/>
          </p:cNvSpPr>
          <p:nvPr>
            <p:ph type="sldNum" sz="quarter" idx="5"/>
          </p:nvPr>
        </p:nvSpPr>
        <p:spPr>
          <a:ln/>
        </p:spPr>
        <p:txBody>
          <a:bodyPr/>
          <a:lstStyle/>
          <a:p>
            <a:fld id="{A533BABC-6BFB-4259-963C-922DD4C047B3}" type="slidenum">
              <a:rPr lang="en-US"/>
              <a:pPr/>
              <a:t>34</a:t>
            </a:fld>
            <a:endParaRPr lang="en-US"/>
          </a:p>
        </p:txBody>
      </p:sp>
      <p:sp>
        <p:nvSpPr>
          <p:cNvPr id="634884" name="Rectangle 4"/>
          <p:cNvSpPr>
            <a:spLocks noGrp="1" noRot="1" noChangeAspect="1" noChangeArrowheads="1" noTextEdit="1"/>
          </p:cNvSpPr>
          <p:nvPr>
            <p:ph type="sldImg"/>
          </p:nvPr>
        </p:nvSpPr>
        <p:spPr>
          <a:ln/>
        </p:spPr>
      </p:sp>
      <p:sp>
        <p:nvSpPr>
          <p:cNvPr id="634885" name="Rectangle 5"/>
          <p:cNvSpPr>
            <a:spLocks noGrp="1" noChangeArrowheads="1"/>
          </p:cNvSpPr>
          <p:nvPr>
            <p:ph type="body" idx="1"/>
          </p:nvPr>
        </p:nvSpPr>
        <p:spPr>
          <a:ln/>
        </p:spPr>
        <p:txBody>
          <a:bodyPr/>
          <a:lstStyle/>
          <a:p>
            <a:r>
              <a:rPr lang="en-US"/>
              <a:t>The fixed overhead budget variance is the difference between $14,800 of actual fixed overhead incurred and the $14,450 fixed overhead budget.  Since the actual fixed overhead is greater than the budget for fixed overhead, the budget variance is unfavorable.</a:t>
            </a:r>
          </a:p>
          <a:p>
            <a:endParaRPr lang="en-US"/>
          </a:p>
        </p:txBody>
      </p:sp>
    </p:spTree>
    <p:extLst>
      <p:ext uri="{BB962C8B-B14F-4D97-AF65-F5344CB8AC3E}">
        <p14:creationId xmlns:p14="http://schemas.microsoft.com/office/powerpoint/2010/main" xmlns="" val="26948236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185C9866-350A-4F8C-9B94-A06ED95C764E}" type="slidenum">
              <a:rPr lang="en-US"/>
              <a:pPr/>
              <a:t>35</a:t>
            </a:fld>
            <a:endParaRPr lang="en-US"/>
          </a:p>
        </p:txBody>
      </p:sp>
      <p:sp>
        <p:nvSpPr>
          <p:cNvPr id="7" name="Rectangle 7"/>
          <p:cNvSpPr>
            <a:spLocks noGrp="1" noChangeArrowheads="1"/>
          </p:cNvSpPr>
          <p:nvPr>
            <p:ph type="sldNum" sz="quarter" idx="5"/>
          </p:nvPr>
        </p:nvSpPr>
        <p:spPr>
          <a:ln/>
        </p:spPr>
        <p:txBody>
          <a:bodyPr/>
          <a:lstStyle/>
          <a:p>
            <a:fld id="{62D0CFB6-B528-40D3-B212-72AD19C94FFC}" type="slidenum">
              <a:rPr lang="en-US"/>
              <a:pPr/>
              <a:t>35</a:t>
            </a:fld>
            <a:endParaRPr lang="en-US"/>
          </a:p>
        </p:txBody>
      </p:sp>
      <p:sp>
        <p:nvSpPr>
          <p:cNvPr id="636932" name="Rectangle 4"/>
          <p:cNvSpPr>
            <a:spLocks noGrp="1" noRot="1" noChangeAspect="1" noChangeArrowheads="1" noTextEdit="1"/>
          </p:cNvSpPr>
          <p:nvPr>
            <p:ph type="sldImg"/>
          </p:nvPr>
        </p:nvSpPr>
        <p:spPr>
          <a:ln/>
        </p:spPr>
      </p:sp>
      <p:sp>
        <p:nvSpPr>
          <p:cNvPr id="636933" name="Rectangle 5"/>
          <p:cNvSpPr>
            <a:spLocks noGrp="1" noChangeArrowheads="1"/>
          </p:cNvSpPr>
          <p:nvPr>
            <p:ph type="body" idx="1"/>
          </p:nvPr>
        </p:nvSpPr>
        <p:spPr>
          <a:ln/>
        </p:spPr>
        <p:txBody>
          <a:bodyPr/>
          <a:lstStyle/>
          <a:p>
            <a:r>
              <a:rPr lang="en-US"/>
              <a:t>Here’s the second question asking us to compute a fixed overhead volume variance.</a:t>
            </a:r>
          </a:p>
        </p:txBody>
      </p:sp>
    </p:spTree>
    <p:extLst>
      <p:ext uri="{BB962C8B-B14F-4D97-AF65-F5344CB8AC3E}">
        <p14:creationId xmlns:p14="http://schemas.microsoft.com/office/powerpoint/2010/main" xmlns="" val="6135695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A229BB78-0DA7-4817-98B0-C1B197D56F1E}" type="slidenum">
              <a:rPr lang="en-US"/>
              <a:pPr/>
              <a:t>36</a:t>
            </a:fld>
            <a:endParaRPr lang="en-US"/>
          </a:p>
        </p:txBody>
      </p:sp>
      <p:sp>
        <p:nvSpPr>
          <p:cNvPr id="7" name="Rectangle 7"/>
          <p:cNvSpPr>
            <a:spLocks noGrp="1" noChangeArrowheads="1"/>
          </p:cNvSpPr>
          <p:nvPr>
            <p:ph type="sldNum" sz="quarter" idx="5"/>
          </p:nvPr>
        </p:nvSpPr>
        <p:spPr>
          <a:ln/>
        </p:spPr>
        <p:txBody>
          <a:bodyPr/>
          <a:lstStyle/>
          <a:p>
            <a:fld id="{A9FC1F7D-E438-4D2A-84C6-342A53612174}" type="slidenum">
              <a:rPr lang="en-US"/>
              <a:pPr/>
              <a:t>36</a:t>
            </a:fld>
            <a:endParaRPr lang="en-US"/>
          </a:p>
        </p:txBody>
      </p:sp>
      <p:sp>
        <p:nvSpPr>
          <p:cNvPr id="638980" name="Rectangle 4"/>
          <p:cNvSpPr>
            <a:spLocks noGrp="1" noRot="1" noChangeAspect="1" noChangeArrowheads="1" noTextEdit="1"/>
          </p:cNvSpPr>
          <p:nvPr>
            <p:ph type="sldImg"/>
          </p:nvPr>
        </p:nvSpPr>
        <p:spPr>
          <a:ln/>
        </p:spPr>
      </p:sp>
      <p:sp>
        <p:nvSpPr>
          <p:cNvPr id="638981" name="Rectangle 5"/>
          <p:cNvSpPr>
            <a:spLocks noGrp="1" noChangeArrowheads="1"/>
          </p:cNvSpPr>
          <p:nvPr>
            <p:ph type="body" idx="1"/>
          </p:nvPr>
        </p:nvSpPr>
        <p:spPr>
          <a:ln/>
        </p:spPr>
        <p:txBody>
          <a:bodyPr/>
          <a:lstStyle/>
          <a:p>
            <a:r>
              <a:rPr lang="en-US"/>
              <a:t>The volume variance is the difference between the $14,450 fixed overhead budget and the $14,700 of fixed overhead applied to production.  The fixed overhead applied is computed by multiplying the 2,100 standard hours allowed times the $7.00 fixed portion of the predetermined overhead rate. Since the budgeted fixed overhead is less than the applied fixed overhead, the volume variance is favorable.</a:t>
            </a:r>
          </a:p>
          <a:p>
            <a:endParaRPr lang="en-US"/>
          </a:p>
        </p:txBody>
      </p:sp>
    </p:spTree>
    <p:extLst>
      <p:ext uri="{BB962C8B-B14F-4D97-AF65-F5344CB8AC3E}">
        <p14:creationId xmlns:p14="http://schemas.microsoft.com/office/powerpoint/2010/main" xmlns="" val="172009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C06639CA-B30E-4CE8-B138-C02A41BB2FA1}" type="slidenum">
              <a:rPr lang="en-US"/>
              <a:pPr/>
              <a:t>37</a:t>
            </a:fld>
            <a:endParaRPr lang="en-US"/>
          </a:p>
        </p:txBody>
      </p:sp>
      <p:sp>
        <p:nvSpPr>
          <p:cNvPr id="7" name="Rectangle 7"/>
          <p:cNvSpPr>
            <a:spLocks noGrp="1" noChangeArrowheads="1"/>
          </p:cNvSpPr>
          <p:nvPr>
            <p:ph type="sldNum" sz="quarter" idx="5"/>
          </p:nvPr>
        </p:nvSpPr>
        <p:spPr>
          <a:ln/>
        </p:spPr>
        <p:txBody>
          <a:bodyPr/>
          <a:lstStyle/>
          <a:p>
            <a:fld id="{B2965F35-8916-4598-A64E-D1A97A399AA1}" type="slidenum">
              <a:rPr lang="en-US"/>
              <a:pPr/>
              <a:t>37</a:t>
            </a:fld>
            <a:endParaRPr lang="en-US"/>
          </a:p>
        </p:txBody>
      </p:sp>
      <p:sp>
        <p:nvSpPr>
          <p:cNvPr id="641028" name="Rectangle 4"/>
          <p:cNvSpPr>
            <a:spLocks noGrp="1" noRot="1" noChangeAspect="1" noChangeArrowheads="1" noTextEdit="1"/>
          </p:cNvSpPr>
          <p:nvPr>
            <p:ph type="sldImg"/>
          </p:nvPr>
        </p:nvSpPr>
        <p:spPr>
          <a:ln/>
        </p:spPr>
      </p:sp>
      <p:sp>
        <p:nvSpPr>
          <p:cNvPr id="641029" name="Rectangle 5"/>
          <p:cNvSpPr>
            <a:spLocks noGrp="1" noChangeArrowheads="1"/>
          </p:cNvSpPr>
          <p:nvPr>
            <p:ph type="body" idx="1"/>
          </p:nvPr>
        </p:nvSpPr>
        <p:spPr>
          <a:ln/>
        </p:spPr>
        <p:txBody>
          <a:bodyPr/>
          <a:lstStyle/>
          <a:p>
            <a:r>
              <a:rPr lang="en-US"/>
              <a:t>Here we see a summary of our computations from the previous two questions in a convenient three-column format. The total fixed overhead variance is the combination of the unfavorable budget variance and the favorable volume variance, $100 unfavorable.   </a:t>
            </a:r>
          </a:p>
          <a:p>
            <a:endParaRPr lang="en-US"/>
          </a:p>
        </p:txBody>
      </p:sp>
    </p:spTree>
    <p:extLst>
      <p:ext uri="{BB962C8B-B14F-4D97-AF65-F5344CB8AC3E}">
        <p14:creationId xmlns:p14="http://schemas.microsoft.com/office/powerpoint/2010/main" xmlns="" val="41994422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91681C2F-F150-4806-8435-81B1F481386A}" type="slidenum">
              <a:rPr lang="en-US"/>
              <a:pPr/>
              <a:t>38</a:t>
            </a:fld>
            <a:endParaRPr lang="en-US"/>
          </a:p>
        </p:txBody>
      </p:sp>
      <p:sp>
        <p:nvSpPr>
          <p:cNvPr id="7" name="Rectangle 7"/>
          <p:cNvSpPr>
            <a:spLocks noGrp="1" noChangeArrowheads="1"/>
          </p:cNvSpPr>
          <p:nvPr>
            <p:ph type="sldNum" sz="quarter" idx="5"/>
          </p:nvPr>
        </p:nvSpPr>
        <p:spPr>
          <a:ln/>
        </p:spPr>
        <p:txBody>
          <a:bodyPr/>
          <a:lstStyle/>
          <a:p>
            <a:fld id="{68E83645-9C9F-46D8-83CF-9A5923368445}" type="slidenum">
              <a:rPr lang="en-US"/>
              <a:pPr/>
              <a:t>38</a:t>
            </a:fld>
            <a:endParaRPr lang="en-US"/>
          </a:p>
        </p:txBody>
      </p:sp>
      <p:sp>
        <p:nvSpPr>
          <p:cNvPr id="643076" name="Rectangle 4"/>
          <p:cNvSpPr>
            <a:spLocks noGrp="1" noRot="1" noChangeAspect="1" noChangeArrowheads="1" noTextEdit="1"/>
          </p:cNvSpPr>
          <p:nvPr>
            <p:ph type="sldImg"/>
          </p:nvPr>
        </p:nvSpPr>
        <p:spPr>
          <a:ln/>
        </p:spPr>
      </p:sp>
      <p:sp>
        <p:nvSpPr>
          <p:cNvPr id="643077" name="Rectangle 5"/>
          <p:cNvSpPr>
            <a:spLocks noGrp="1" noChangeArrowheads="1"/>
          </p:cNvSpPr>
          <p:nvPr>
            <p:ph type="body" idx="1"/>
          </p:nvPr>
        </p:nvSpPr>
        <p:spPr>
          <a:ln/>
        </p:spPr>
        <p:txBody>
          <a:bodyPr/>
          <a:lstStyle/>
          <a:p>
            <a:r>
              <a:rPr lang="en-US"/>
              <a:t>Often it’s helpful to look at the fixed overhead relationships in graphical form.  We will use the ColaCo data from the previous example for our graphical approach. </a:t>
            </a:r>
          </a:p>
        </p:txBody>
      </p:sp>
    </p:spTree>
    <p:extLst>
      <p:ext uri="{BB962C8B-B14F-4D97-AF65-F5344CB8AC3E}">
        <p14:creationId xmlns:p14="http://schemas.microsoft.com/office/powerpoint/2010/main" xmlns="" val="14239251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66DDEEEC-933E-4D7A-A464-7D618E59C600}" type="slidenum">
              <a:rPr lang="en-US"/>
              <a:pPr/>
              <a:t>39</a:t>
            </a:fld>
            <a:endParaRPr lang="en-US"/>
          </a:p>
        </p:txBody>
      </p:sp>
      <p:sp>
        <p:nvSpPr>
          <p:cNvPr id="7" name="Rectangle 7"/>
          <p:cNvSpPr>
            <a:spLocks noGrp="1" noChangeArrowheads="1"/>
          </p:cNvSpPr>
          <p:nvPr>
            <p:ph type="sldNum" sz="quarter" idx="5"/>
          </p:nvPr>
        </p:nvSpPr>
        <p:spPr>
          <a:ln/>
        </p:spPr>
        <p:txBody>
          <a:bodyPr/>
          <a:lstStyle/>
          <a:p>
            <a:fld id="{E1C5272A-2AB5-49BF-9B81-A2A3A9718030}" type="slidenum">
              <a:rPr lang="en-US"/>
              <a:pPr/>
              <a:t>39</a:t>
            </a:fld>
            <a:endParaRPr lang="en-US"/>
          </a:p>
        </p:txBody>
      </p:sp>
      <p:sp>
        <p:nvSpPr>
          <p:cNvPr id="645124" name="Rectangle 1028"/>
          <p:cNvSpPr>
            <a:spLocks noGrp="1" noRot="1" noChangeAspect="1" noChangeArrowheads="1" noTextEdit="1"/>
          </p:cNvSpPr>
          <p:nvPr>
            <p:ph type="sldImg"/>
          </p:nvPr>
        </p:nvSpPr>
        <p:spPr>
          <a:ln/>
        </p:spPr>
      </p:sp>
      <p:sp>
        <p:nvSpPr>
          <p:cNvPr id="645125" name="Rectangle 1029"/>
          <p:cNvSpPr>
            <a:spLocks noGrp="1" noChangeArrowheads="1"/>
          </p:cNvSpPr>
          <p:nvPr>
            <p:ph type="body" idx="1"/>
          </p:nvPr>
        </p:nvSpPr>
        <p:spPr>
          <a:ln/>
        </p:spPr>
        <p:txBody>
          <a:bodyPr/>
          <a:lstStyle/>
          <a:p>
            <a:r>
              <a:rPr lang="en-US"/>
              <a:t>The vertical axis is used to graph fixed overhead cost.  The first cost that ColaCo would plot on this axis is $9,000 of budgeted fixed overhead.</a:t>
            </a:r>
            <a:br>
              <a:rPr lang="en-US"/>
            </a:br>
            <a:endParaRPr lang="en-US"/>
          </a:p>
          <a:p>
            <a:r>
              <a:rPr lang="en-US"/>
              <a:t>The horizontal axis is used to graph the volume of activity.  The first activity level that ColaCo would plot is its denominator activity level of 3,000 machine hours.</a:t>
            </a:r>
            <a:br>
              <a:rPr lang="en-US"/>
            </a:br>
            <a:r>
              <a:rPr lang="en-US"/>
              <a:t/>
            </a:r>
            <a:br>
              <a:rPr lang="en-US"/>
            </a:br>
            <a:r>
              <a:rPr lang="en-US"/>
              <a:t>The linear manner in which fixed overhead is applied to products is depicted by drawing a straight line from the origin to the intersection of the budgeted fixed overhead ($9,000) and the denominator activity (3,000 hours).  The slope of this line indicates that fixed overhead is applied at a rate of $3.00 per machine hour.</a:t>
            </a:r>
          </a:p>
        </p:txBody>
      </p:sp>
    </p:spTree>
    <p:extLst>
      <p:ext uri="{BB962C8B-B14F-4D97-AF65-F5344CB8AC3E}">
        <p14:creationId xmlns:p14="http://schemas.microsoft.com/office/powerpoint/2010/main" xmlns="" val="932173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84EA8650-A8A7-4532-A4FB-723D85525D4C}" type="slidenum">
              <a:rPr lang="en-US"/>
              <a:pPr/>
              <a:t>40</a:t>
            </a:fld>
            <a:endParaRPr lang="en-US"/>
          </a:p>
        </p:txBody>
      </p:sp>
      <p:sp>
        <p:nvSpPr>
          <p:cNvPr id="7" name="Rectangle 7"/>
          <p:cNvSpPr>
            <a:spLocks noGrp="1" noChangeArrowheads="1"/>
          </p:cNvSpPr>
          <p:nvPr>
            <p:ph type="sldNum" sz="quarter" idx="5"/>
          </p:nvPr>
        </p:nvSpPr>
        <p:spPr>
          <a:ln/>
        </p:spPr>
        <p:txBody>
          <a:bodyPr/>
          <a:lstStyle/>
          <a:p>
            <a:fld id="{829537D9-C36C-4FDC-8B3D-2A88F3397CA9}" type="slidenum">
              <a:rPr lang="en-US"/>
              <a:pPr/>
              <a:t>40</a:t>
            </a:fld>
            <a:endParaRPr lang="en-US"/>
          </a:p>
        </p:txBody>
      </p:sp>
      <p:sp>
        <p:nvSpPr>
          <p:cNvPr id="647172" name="Rectangle 4"/>
          <p:cNvSpPr>
            <a:spLocks noGrp="1" noRot="1" noChangeAspect="1" noChangeArrowheads="1" noTextEdit="1"/>
          </p:cNvSpPr>
          <p:nvPr>
            <p:ph type="sldImg"/>
          </p:nvPr>
        </p:nvSpPr>
        <p:spPr>
          <a:ln/>
        </p:spPr>
      </p:sp>
      <p:sp>
        <p:nvSpPr>
          <p:cNvPr id="647173" name="Rectangle 5"/>
          <p:cNvSpPr>
            <a:spLocks noGrp="1" noChangeArrowheads="1"/>
          </p:cNvSpPr>
          <p:nvPr>
            <p:ph type="body" idx="1"/>
          </p:nvPr>
        </p:nvSpPr>
        <p:spPr>
          <a:ln/>
        </p:spPr>
        <p:txBody>
          <a:bodyPr/>
          <a:lstStyle/>
          <a:p>
            <a:r>
              <a:rPr lang="en-US"/>
              <a:t>Next, plot the actual amount of fixed overhead costs on the vertical axis. The broken horizontal line below the budgeted fixed overhead represents the $8,450 of actual fixed manufacturing overhead.  The vertical distance between the budgeted fixed overhead line and the actual fixed overhead line represents the fixed overhead budget variance of $550. Since the actual fixed overhead is less than the budgeted fixed overhead, the fixed overhead budget variance is favorable.</a:t>
            </a:r>
          </a:p>
          <a:p>
            <a:endParaRPr lang="en-US"/>
          </a:p>
        </p:txBody>
      </p:sp>
    </p:spTree>
    <p:extLst>
      <p:ext uri="{BB962C8B-B14F-4D97-AF65-F5344CB8AC3E}">
        <p14:creationId xmlns:p14="http://schemas.microsoft.com/office/powerpoint/2010/main" xmlns="" val="34172431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42AE2CE6-5EF1-422C-A522-4BFA1A3626DC}" type="slidenum">
              <a:rPr lang="en-US"/>
              <a:pPr/>
              <a:t>41</a:t>
            </a:fld>
            <a:endParaRPr lang="en-US"/>
          </a:p>
        </p:txBody>
      </p:sp>
      <p:sp>
        <p:nvSpPr>
          <p:cNvPr id="7" name="Rectangle 7"/>
          <p:cNvSpPr>
            <a:spLocks noGrp="1" noChangeArrowheads="1"/>
          </p:cNvSpPr>
          <p:nvPr>
            <p:ph type="sldNum" sz="quarter" idx="5"/>
          </p:nvPr>
        </p:nvSpPr>
        <p:spPr>
          <a:ln/>
        </p:spPr>
        <p:txBody>
          <a:bodyPr/>
          <a:lstStyle/>
          <a:p>
            <a:fld id="{FA6CAE50-174B-440E-BDA0-0DCAE5052ED9}" type="slidenum">
              <a:rPr lang="en-US"/>
              <a:pPr/>
              <a:t>41</a:t>
            </a:fld>
            <a:endParaRPr lang="en-US"/>
          </a:p>
        </p:txBody>
      </p:sp>
      <p:sp>
        <p:nvSpPr>
          <p:cNvPr id="649220" name="Rectangle 4"/>
          <p:cNvSpPr>
            <a:spLocks noGrp="1" noRot="1" noChangeAspect="1" noChangeArrowheads="1" noTextEdit="1"/>
          </p:cNvSpPr>
          <p:nvPr>
            <p:ph type="sldImg"/>
          </p:nvPr>
        </p:nvSpPr>
        <p:spPr>
          <a:ln/>
        </p:spPr>
      </p:sp>
      <p:sp>
        <p:nvSpPr>
          <p:cNvPr id="649221" name="Rectangle 5"/>
          <p:cNvSpPr>
            <a:spLocks noGrp="1" noChangeArrowheads="1"/>
          </p:cNvSpPr>
          <p:nvPr>
            <p:ph type="body" idx="1"/>
          </p:nvPr>
        </p:nvSpPr>
        <p:spPr>
          <a:ln/>
        </p:spPr>
        <p:txBody>
          <a:bodyPr/>
          <a:lstStyle/>
          <a:p>
            <a:r>
              <a:rPr lang="en-US"/>
              <a:t>Finally, identify the standard hours allowed for the actual level of output (3,200 hours) on the horizontal axis.  Draw a vertical line from this activity level until it intersects the sloped line that depicts the fixed overhead applied to products.  From this point, draw a horizontal line that intersects the vertical axis.  This dollar amount ($9,600) represents the fixed overhead applied.</a:t>
            </a:r>
          </a:p>
          <a:p>
            <a:endParaRPr lang="en-US"/>
          </a:p>
          <a:p>
            <a:r>
              <a:rPr lang="en-US"/>
              <a:t>The vertical distance between the budgeted fixed overhead line and the applied fixed overhead line represents the fixed overhead volume variance of $600.  Since the budgeted fixed overhead is less than the applied fixed overhead, the volume variance is favorable.</a:t>
            </a:r>
          </a:p>
          <a:p>
            <a:endParaRPr lang="en-US"/>
          </a:p>
        </p:txBody>
      </p:sp>
    </p:spTree>
    <p:extLst>
      <p:ext uri="{BB962C8B-B14F-4D97-AF65-F5344CB8AC3E}">
        <p14:creationId xmlns:p14="http://schemas.microsoft.com/office/powerpoint/2010/main" xmlns="" val="35544324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76B6088C-ADCB-4D27-94A5-C55279A5AD27}" type="slidenum">
              <a:rPr lang="en-US"/>
              <a:pPr/>
              <a:t>42</a:t>
            </a:fld>
            <a:endParaRPr lang="en-US"/>
          </a:p>
        </p:txBody>
      </p:sp>
      <p:sp>
        <p:nvSpPr>
          <p:cNvPr id="7" name="Rectangle 7"/>
          <p:cNvSpPr>
            <a:spLocks noGrp="1" noChangeArrowheads="1"/>
          </p:cNvSpPr>
          <p:nvPr>
            <p:ph type="sldNum" sz="quarter" idx="5"/>
          </p:nvPr>
        </p:nvSpPr>
        <p:spPr>
          <a:ln/>
        </p:spPr>
        <p:txBody>
          <a:bodyPr/>
          <a:lstStyle/>
          <a:p>
            <a:fld id="{A79F0E79-1E66-470A-8B16-DB5A45CF2361}" type="slidenum">
              <a:rPr lang="en-US"/>
              <a:pPr/>
              <a:t>42</a:t>
            </a:fld>
            <a:endParaRPr lang="en-US"/>
          </a:p>
        </p:txBody>
      </p:sp>
      <p:sp>
        <p:nvSpPr>
          <p:cNvPr id="651268" name="Rectangle 4"/>
          <p:cNvSpPr>
            <a:spLocks noGrp="1" noRot="1" noChangeAspect="1" noChangeArrowheads="1" noTextEdit="1"/>
          </p:cNvSpPr>
          <p:nvPr>
            <p:ph type="sldImg"/>
          </p:nvPr>
        </p:nvSpPr>
        <p:spPr>
          <a:ln/>
        </p:spPr>
      </p:sp>
      <p:sp>
        <p:nvSpPr>
          <p:cNvPr id="651269" name="Rectangle 5"/>
          <p:cNvSpPr>
            <a:spLocks noGrp="1" noChangeArrowheads="1"/>
          </p:cNvSpPr>
          <p:nvPr>
            <p:ph type="body" idx="1"/>
          </p:nvPr>
        </p:nvSpPr>
        <p:spPr>
          <a:ln/>
        </p:spPr>
        <p:txBody>
          <a:bodyPr/>
          <a:lstStyle/>
          <a:p>
            <a:r>
              <a:rPr lang="en-US"/>
              <a:t>In a standard cost system, the sum of the overhead variances equals the under-or overapplied overhead cost for a period.  Unfavorable variances are equivalent to underapplied overhead.  Favorable variances are equivalent to overapplied overhead. </a:t>
            </a:r>
          </a:p>
        </p:txBody>
      </p:sp>
    </p:spTree>
    <p:extLst>
      <p:ext uri="{BB962C8B-B14F-4D97-AF65-F5344CB8AC3E}">
        <p14:creationId xmlns:p14="http://schemas.microsoft.com/office/powerpoint/2010/main" xmlns="" val="20200979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3140255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1420189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5792496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4388940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8755093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47216516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6303761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35490620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59312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74802919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6743304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55848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161178393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xmlns="" val="245889435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11-</a:t>
            </a:r>
            <a:fld id="{30CE9D78-E58A-41BB-A6F6-3768C12320BF}" type="slidenum">
              <a:rPr lang="en-US"/>
              <a:pPr/>
              <a:t>57</a:t>
            </a:fld>
            <a:endParaRPr lang="en-US"/>
          </a:p>
        </p:txBody>
      </p:sp>
      <p:sp>
        <p:nvSpPr>
          <p:cNvPr id="7" name="Rectangle 7"/>
          <p:cNvSpPr>
            <a:spLocks noGrp="1" noChangeArrowheads="1"/>
          </p:cNvSpPr>
          <p:nvPr>
            <p:ph type="sldNum" sz="quarter" idx="5"/>
          </p:nvPr>
        </p:nvSpPr>
        <p:spPr>
          <a:ln/>
        </p:spPr>
        <p:txBody>
          <a:bodyPr/>
          <a:lstStyle/>
          <a:p>
            <a:fld id="{D75C164F-70B2-4579-82A4-6068E5593175}" type="slidenum">
              <a:rPr lang="en-US"/>
              <a:pPr/>
              <a:t>57</a:t>
            </a:fld>
            <a:endParaRPr lang="en-US"/>
          </a:p>
        </p:txBody>
      </p:sp>
      <p:sp>
        <p:nvSpPr>
          <p:cNvPr id="369668" name="Rectangle 4"/>
          <p:cNvSpPr>
            <a:spLocks noGrp="1" noRot="1" noChangeAspect="1" noChangeArrowheads="1" noTextEdit="1"/>
          </p:cNvSpPr>
          <p:nvPr>
            <p:ph type="sldImg"/>
          </p:nvPr>
        </p:nvSpPr>
        <p:spPr>
          <a:ln/>
        </p:spPr>
      </p:sp>
      <p:sp>
        <p:nvSpPr>
          <p:cNvPr id="369669" name="Rectangle 5"/>
          <p:cNvSpPr>
            <a:spLocks noGrp="1" noChangeArrowheads="1"/>
          </p:cNvSpPr>
          <p:nvPr>
            <p:ph type="body" idx="1"/>
          </p:nvPr>
        </p:nvSpPr>
        <p:spPr>
          <a:ln/>
        </p:spPr>
        <p:txBody>
          <a:bodyPr/>
          <a:lstStyle/>
          <a:p>
            <a:r>
              <a:rPr lang="en-US"/>
              <a:t>End of Chapter 11.</a:t>
            </a:r>
          </a:p>
          <a:p>
            <a:endParaRPr lang="en-US"/>
          </a:p>
        </p:txBody>
      </p:sp>
    </p:spTree>
    <p:extLst>
      <p:ext uri="{BB962C8B-B14F-4D97-AF65-F5344CB8AC3E}">
        <p14:creationId xmlns:p14="http://schemas.microsoft.com/office/powerpoint/2010/main" xmlns="" val="2679664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F48669A1-0F2E-4C15-8102-4E791441234F}" type="slidenum">
              <a:rPr lang="en-US"/>
              <a:pPr/>
              <a:t>‹#›</a:t>
            </a:fld>
            <a:endParaRPr lang="en-US"/>
          </a:p>
        </p:txBody>
      </p:sp>
    </p:spTree>
    <p:extLst>
      <p:ext uri="{BB962C8B-B14F-4D97-AF65-F5344CB8AC3E}">
        <p14:creationId xmlns:p14="http://schemas.microsoft.com/office/powerpoint/2010/main" xmlns="" val="186243933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10F4023A-0CEB-4DFE-879A-340D91F32512}" type="slidenum">
              <a:rPr lang="en-US"/>
              <a:pPr/>
              <a:t>‹#›</a:t>
            </a:fld>
            <a:endParaRPr lang="en-US"/>
          </a:p>
        </p:txBody>
      </p:sp>
    </p:spTree>
    <p:extLst>
      <p:ext uri="{BB962C8B-B14F-4D97-AF65-F5344CB8AC3E}">
        <p14:creationId xmlns:p14="http://schemas.microsoft.com/office/powerpoint/2010/main" xmlns="" val="221489961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D165458C-B2E1-45FB-9C27-C80BD119E00A}" type="slidenum">
              <a:rPr lang="en-US"/>
              <a:pPr/>
              <a:t>‹#›</a:t>
            </a:fld>
            <a:endParaRPr lang="en-US"/>
          </a:p>
        </p:txBody>
      </p:sp>
    </p:spTree>
    <p:extLst>
      <p:ext uri="{BB962C8B-B14F-4D97-AF65-F5344CB8AC3E}">
        <p14:creationId xmlns:p14="http://schemas.microsoft.com/office/powerpoint/2010/main" xmlns="" val="223330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D31F1AA6-2E7A-4288-AAB8-40937853C164}" type="slidenum">
              <a:rPr lang="en-US"/>
              <a:pPr/>
              <a:t>‹#›</a:t>
            </a:fld>
            <a:endParaRPr lang="en-US"/>
          </a:p>
        </p:txBody>
      </p:sp>
    </p:spTree>
    <p:extLst>
      <p:ext uri="{BB962C8B-B14F-4D97-AF65-F5344CB8AC3E}">
        <p14:creationId xmlns:p14="http://schemas.microsoft.com/office/powerpoint/2010/main" xmlns="" val="33197290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66309F35-732F-46A5-889A-6E4980AB208A}" type="slidenum">
              <a:rPr lang="en-US"/>
              <a:pPr/>
              <a:t>‹#›</a:t>
            </a:fld>
            <a:endParaRPr lang="en-US"/>
          </a:p>
        </p:txBody>
      </p:sp>
    </p:spTree>
    <p:extLst>
      <p:ext uri="{BB962C8B-B14F-4D97-AF65-F5344CB8AC3E}">
        <p14:creationId xmlns:p14="http://schemas.microsoft.com/office/powerpoint/2010/main" xmlns="" val="60682158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9A50D7FF-FF3E-48B3-B163-4B17B2257AE3}" type="slidenum">
              <a:rPr lang="en-US"/>
              <a:pPr/>
              <a:t>‹#›</a:t>
            </a:fld>
            <a:endParaRPr lang="en-US"/>
          </a:p>
        </p:txBody>
      </p:sp>
    </p:spTree>
    <p:extLst>
      <p:ext uri="{BB962C8B-B14F-4D97-AF65-F5344CB8AC3E}">
        <p14:creationId xmlns:p14="http://schemas.microsoft.com/office/powerpoint/2010/main" xmlns="" val="17468283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C8318F0F-6494-4A87-A574-33BA2B7E21C1}" type="slidenum">
              <a:rPr lang="en-US"/>
              <a:pPr/>
              <a:t>‹#›</a:t>
            </a:fld>
            <a:endParaRPr lang="en-US"/>
          </a:p>
        </p:txBody>
      </p:sp>
    </p:spTree>
    <p:extLst>
      <p:ext uri="{BB962C8B-B14F-4D97-AF65-F5344CB8AC3E}">
        <p14:creationId xmlns:p14="http://schemas.microsoft.com/office/powerpoint/2010/main" xmlns="" val="20731125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EB67B6E9-E365-469F-983C-D8DB1B4AE0E8}" type="slidenum">
              <a:rPr lang="en-US"/>
              <a:pPr/>
              <a:t>‹#›</a:t>
            </a:fld>
            <a:endParaRPr lang="en-US"/>
          </a:p>
        </p:txBody>
      </p:sp>
    </p:spTree>
    <p:extLst>
      <p:ext uri="{BB962C8B-B14F-4D97-AF65-F5344CB8AC3E}">
        <p14:creationId xmlns:p14="http://schemas.microsoft.com/office/powerpoint/2010/main" xmlns="" val="339645239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Footer Placeholder 21"/>
          <p:cNvSpPr>
            <a:spLocks/>
          </p:cNvSpPr>
          <p:nvPr userDrawn="1"/>
        </p:nvSpPr>
        <p:spPr bwMode="auto">
          <a:xfrm>
            <a:off x="2667000" y="6477000"/>
            <a:ext cx="51816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p>
            <a:r>
              <a:rPr lang="en-US" sz="1200">
                <a:solidFill>
                  <a:srgbClr val="045C75"/>
                </a:solidFill>
              </a:rPr>
              <a:t>(c) 2009 Pearson Prentice Hall. All rights reserved.</a:t>
            </a:r>
          </a:p>
          <a:p>
            <a:endParaRPr lang="en-US" sz="1200">
              <a:solidFill>
                <a:srgbClr val="045C75"/>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8CDCFBD4-6EE0-4D9D-81B1-710D32E54C60}" type="slidenum">
              <a:rPr lang="en-US"/>
              <a:pPr/>
              <a:t>‹#›</a:t>
            </a:fld>
            <a:endParaRPr lang="en-US"/>
          </a:p>
        </p:txBody>
      </p:sp>
    </p:spTree>
    <p:extLst>
      <p:ext uri="{BB962C8B-B14F-4D97-AF65-F5344CB8AC3E}">
        <p14:creationId xmlns:p14="http://schemas.microsoft.com/office/powerpoint/2010/main" xmlns="" val="399687095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CA32161F-F7C1-48A5-B94D-146C0A6AE775}" type="slidenum">
              <a:rPr lang="en-US"/>
              <a:pPr/>
              <a:t>‹#›</a:t>
            </a:fld>
            <a:endParaRPr lang="en-US"/>
          </a:p>
        </p:txBody>
      </p:sp>
    </p:spTree>
    <p:extLst>
      <p:ext uri="{BB962C8B-B14F-4D97-AF65-F5344CB8AC3E}">
        <p14:creationId xmlns:p14="http://schemas.microsoft.com/office/powerpoint/2010/main" xmlns="" val="34731523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7BFBD0AB-8970-46F4-A5B1-B7A5617EDF1E}" type="slidenum">
              <a:rPr lang="en-US"/>
              <a:pPr/>
              <a:t>‹#›</a:t>
            </a:fld>
            <a:endParaRPr lang="en-US"/>
          </a:p>
        </p:txBody>
      </p:sp>
    </p:spTree>
    <p:extLst>
      <p:ext uri="{BB962C8B-B14F-4D97-AF65-F5344CB8AC3E}">
        <p14:creationId xmlns:p14="http://schemas.microsoft.com/office/powerpoint/2010/main" xmlns="" val="345073080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589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6C2CB286-69B7-48EC-8FA7-8BFD43B512A2}" type="slidenum">
              <a:rPr lang="en-US"/>
              <a:pPr/>
              <a:t>‹#›</a:t>
            </a:fld>
            <a:endParaRPr lang="en-US"/>
          </a:p>
        </p:txBody>
      </p:sp>
    </p:spTree>
    <p:extLst>
      <p:ext uri="{BB962C8B-B14F-4D97-AF65-F5344CB8AC3E}">
        <p14:creationId xmlns:p14="http://schemas.microsoft.com/office/powerpoint/2010/main" xmlns="" val="18331264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2BF9DD19-9B21-4FBA-BB17-636307D1F3D8}" type="slidenum">
              <a:rPr lang="en-US"/>
              <a:pPr>
                <a:defRPr/>
              </a:pPr>
              <a:t>‹#›</a:t>
            </a:fld>
            <a:endParaRPr lang="en-US"/>
          </a:p>
        </p:txBody>
      </p:sp>
    </p:spTree>
    <p:extLst>
      <p:ext uri="{BB962C8B-B14F-4D97-AF65-F5344CB8AC3E}">
        <p14:creationId xmlns:p14="http://schemas.microsoft.com/office/powerpoint/2010/main" xmlns="" val="36870670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9290691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477E903B-171A-46A7-A050-491D2610700D}" type="slidenum">
              <a:rPr lang="en-US"/>
              <a:pPr>
                <a:defRPr/>
              </a:pPr>
              <a:t>‹#›</a:t>
            </a:fld>
            <a:endParaRPr lang="en-US"/>
          </a:p>
        </p:txBody>
      </p:sp>
    </p:spTree>
    <p:extLst>
      <p:ext uri="{BB962C8B-B14F-4D97-AF65-F5344CB8AC3E}">
        <p14:creationId xmlns:p14="http://schemas.microsoft.com/office/powerpoint/2010/main" xmlns="" val="188352811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2597867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26686171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63782478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034639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5736711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193E36AF-2CDD-4A51-94C9-C066AB49AF82}" type="slidenum">
              <a:rPr lang="en-US"/>
              <a:pPr>
                <a:defRPr/>
              </a:pPr>
              <a:t>‹#›</a:t>
            </a:fld>
            <a:endParaRPr lang="en-US"/>
          </a:p>
        </p:txBody>
      </p:sp>
    </p:spTree>
    <p:extLst>
      <p:ext uri="{BB962C8B-B14F-4D97-AF65-F5344CB8AC3E}">
        <p14:creationId xmlns:p14="http://schemas.microsoft.com/office/powerpoint/2010/main" xmlns="" val="71039842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83906956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0603549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75782431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7949113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614080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heme" Target="../theme/theme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05000"/>
            <a:ext cx="8229600" cy="438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79DF38D1-E38C-4259-ABD8-00467FBCB28D}" type="slidenum">
              <a:rPr lang="en-US"/>
              <a:pPr/>
              <a:t>‹#›</a:t>
            </a:fld>
            <a:endParaRPr lang="en-US"/>
          </a:p>
        </p:txBody>
      </p:sp>
      <p:grpSp>
        <p:nvGrpSpPr>
          <p:cNvPr id="820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04" r:id="rId1"/>
    <p:sldLayoutId id="2147483695" r:id="rId2"/>
    <p:sldLayoutId id="2147483705" r:id="rId3"/>
    <p:sldLayoutId id="2147483696" r:id="rId4"/>
    <p:sldLayoutId id="2147483697" r:id="rId5"/>
    <p:sldLayoutId id="2147483698" r:id="rId6"/>
    <p:sldLayoutId id="2147483699" r:id="rId7"/>
    <p:sldLayoutId id="2147483700" r:id="rId8"/>
    <p:sldLayoutId id="2147483706" r:id="rId9"/>
    <p:sldLayoutId id="2147483701" r:id="rId10"/>
    <p:sldLayoutId id="2147483702" r:id="rId11"/>
    <p:sldLayoutId id="2147483703" r:id="rId12"/>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303606445"/>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mlDrawing" Target="../drawings/vmlDrawing3.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6.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1.vml"/><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image" Target="../media/image6.wm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xml"/><Relationship Id="rId1" Type="http://schemas.openxmlformats.org/officeDocument/2006/relationships/vmlDrawing" Target="../drawings/vmlDrawing16.vml"/><Relationship Id="rId5" Type="http://schemas.openxmlformats.org/officeDocument/2006/relationships/image" Target="../media/image8.wmf"/><Relationship Id="rId4" Type="http://schemas.openxmlformats.org/officeDocument/2006/relationships/image" Target="../media/image7.wm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oleObject3.bin"/></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4.bin"/></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oleObject" Target="../embeddings/oleObject6.bin"/></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10.w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3.vml"/><Relationship Id="rId4" Type="http://schemas.openxmlformats.org/officeDocument/2006/relationships/oleObject" Target="../embeddings/oleObject7.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vmlDrawing" Target="../drawings/vmlDrawing25.vml"/><Relationship Id="rId4" Type="http://schemas.openxmlformats.org/officeDocument/2006/relationships/oleObject" Target="../embeddings/oleObject8.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vmlDrawing" Target="../drawings/vmlDrawing26.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3.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4.vml"/><Relationship Id="rId4" Type="http://schemas.openxmlformats.org/officeDocument/2006/relationships/oleObject" Target="../embeddings/oleObject9.bin"/></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5.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6.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37.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mlDrawing" Target="../drawings/vmlDrawing42.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vmlDrawing" Target="../drawings/vmlDrawing43.v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2.xml"/><Relationship Id="rId1" Type="http://schemas.openxmlformats.org/officeDocument/2006/relationships/vmlDrawing" Target="../drawings/vmlDrawing44.vml"/><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45.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vmlDrawing" Target="../drawings/vmlDrawing46.v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47.vml"/><Relationship Id="rId4" Type="http://schemas.openxmlformats.org/officeDocument/2006/relationships/image" Target="../media/image13.pn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vmlDrawing" Target="../drawings/vmlDrawing48.vml"/><Relationship Id="rId4" Type="http://schemas.openxmlformats.org/officeDocument/2006/relationships/image" Target="../media/image14.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2.xml"/><Relationship Id="rId1" Type="http://schemas.openxmlformats.org/officeDocument/2006/relationships/vmlDrawing" Target="../drawings/vmlDrawing49.vml"/><Relationship Id="rId4" Type="http://schemas.openxmlformats.org/officeDocument/2006/relationships/image" Target="../media/image15.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mlDrawing" Target="../drawings/vmlDrawing50.vml"/><Relationship Id="rId4" Type="http://schemas.openxmlformats.org/officeDocument/2006/relationships/image" Target="../media/image16.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8-Continued</a:t>
            </a:r>
            <a:endParaRPr lang="en-US" dirty="0"/>
          </a:p>
        </p:txBody>
      </p:sp>
      <p:sp>
        <p:nvSpPr>
          <p:cNvPr id="33795" name="Rectangle 3"/>
          <p:cNvSpPr>
            <a:spLocks noGrp="1" noChangeArrowheads="1"/>
          </p:cNvSpPr>
          <p:nvPr>
            <p:ph type="subTitle" idx="1"/>
          </p:nvPr>
        </p:nvSpPr>
        <p:spPr>
          <a:xfrm>
            <a:off x="1676400" y="4221162"/>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Flexible Budget,</a:t>
            </a:r>
          </a:p>
          <a:p>
            <a:pPr marL="109538" marR="0" algn="ctr">
              <a:lnSpc>
                <a:spcPct val="90000"/>
              </a:lnSpc>
              <a:spcBef>
                <a:spcPct val="0"/>
              </a:spcBef>
            </a:pPr>
            <a:r>
              <a:rPr lang="en-US" sz="3900" b="1" i="1" dirty="0" smtClean="0">
                <a:solidFill>
                  <a:schemeClr val="bg2"/>
                </a:solidFill>
                <a:latin typeface="Calibri" panose="020F0502020204030204" pitchFamily="34" charset="0"/>
              </a:rPr>
              <a:t>Overhead Cost Variances and Management Control</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19</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8,Cost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11, </a:t>
            </a:r>
            <a:r>
              <a:rPr lang="en-US" sz="1400" b="1" i="1" dirty="0">
                <a:solidFill>
                  <a:srgbClr val="04617B"/>
                </a:solidFill>
                <a:latin typeface="Calibri" panose="020F0502020204030204" pitchFamily="34" charset="0"/>
              </a:rPr>
              <a:t>Managerial Accounting 12</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Garrison, Noreen, </a:t>
            </a:r>
            <a:r>
              <a:rPr lang="en-US" sz="1400" b="1" i="1" dirty="0" smtClean="0">
                <a:solidFill>
                  <a:srgbClr val="04617B"/>
                </a:solidFill>
                <a:latin typeface="Calibri" panose="020F0502020204030204" pitchFamily="34" charset="0"/>
              </a:rPr>
              <a:t>Brewer</a:t>
            </a:r>
          </a:p>
          <a:p>
            <a:pPr eaLnBrk="0" hangingPunct="0">
              <a:lnSpc>
                <a:spcPct val="90000"/>
              </a:lnSpc>
              <a:spcBef>
                <a:spcPct val="0"/>
              </a:spcBef>
              <a:buNone/>
            </a:pPr>
            <a:r>
              <a:rPr lang="en-US" sz="1400" b="1" i="1" dirty="0">
                <a:solidFill>
                  <a:schemeClr val="bg2"/>
                </a:solidFill>
                <a:latin typeface="Calibri" panose="020F0502020204030204" pitchFamily="34" charset="0"/>
              </a:rPr>
              <a:t>Chapter </a:t>
            </a:r>
            <a:r>
              <a:rPr lang="en-US" sz="1400" b="1" i="1" dirty="0" smtClean="0">
                <a:solidFill>
                  <a:schemeClr val="bg2"/>
                </a:solidFill>
                <a:latin typeface="Calibri" panose="020F0502020204030204" pitchFamily="34" charset="0"/>
              </a:rPr>
              <a:t>11, </a:t>
            </a:r>
            <a:r>
              <a:rPr lang="en-US" sz="1400" b="1" i="1" dirty="0">
                <a:solidFill>
                  <a:schemeClr val="bg2"/>
                </a:solidFill>
                <a:latin typeface="Calibri" panose="020F0502020204030204" pitchFamily="34" charset="0"/>
              </a:rPr>
              <a:t>Managerial Accounting 6</a:t>
            </a:r>
            <a:r>
              <a:rPr lang="en-US" sz="1400" b="1" i="1" baseline="30000" dirty="0">
                <a:solidFill>
                  <a:schemeClr val="bg2"/>
                </a:solidFill>
                <a:latin typeface="Calibri" panose="020F0502020204030204" pitchFamily="34" charset="0"/>
              </a:rPr>
              <a:t>th</a:t>
            </a:r>
            <a:r>
              <a:rPr lang="en-US" sz="1400" b="1" i="1" dirty="0">
                <a:solidFill>
                  <a:schemeClr val="bg2"/>
                </a:solidFill>
                <a:latin typeface="Calibri" panose="020F0502020204030204" pitchFamily="34" charset="0"/>
              </a:rPr>
              <a:t> edition by </a:t>
            </a:r>
            <a:r>
              <a:rPr lang="en-US" sz="1400" b="1" i="1" dirty="0" err="1">
                <a:solidFill>
                  <a:schemeClr val="bg2"/>
                </a:solidFill>
                <a:latin typeface="Calibri" panose="020F0502020204030204" pitchFamily="34" charset="0"/>
              </a:rPr>
              <a:t>Weygandt</a:t>
            </a:r>
            <a:r>
              <a:rPr lang="en-US" sz="1400" b="1" i="1" dirty="0">
                <a:solidFill>
                  <a:schemeClr val="bg2"/>
                </a:solidFill>
                <a:latin typeface="Calibri" panose="020F0502020204030204" pitchFamily="34" charset="0"/>
              </a:rPr>
              <a:t>, </a:t>
            </a:r>
            <a:r>
              <a:rPr lang="en-US" sz="1400" b="1" i="1" dirty="0" err="1">
                <a:solidFill>
                  <a:schemeClr val="bg2"/>
                </a:solidFill>
                <a:latin typeface="Calibri" panose="020F0502020204030204" pitchFamily="34" charset="0"/>
              </a:rPr>
              <a:t>kimmel</a:t>
            </a:r>
            <a:r>
              <a:rPr lang="en-US" sz="1400" b="1" i="1" dirty="0">
                <a:solidFill>
                  <a:schemeClr val="bg2"/>
                </a:solidFill>
                <a:latin typeface="Calibri" panose="020F0502020204030204" pitchFamily="34" charset="0"/>
              </a:rPr>
              <a:t>, </a:t>
            </a:r>
            <a:r>
              <a:rPr lang="en-US" sz="1400" b="1" i="1" dirty="0" err="1" smtClean="0">
                <a:solidFill>
                  <a:schemeClr val="bg2"/>
                </a:solidFill>
                <a:latin typeface="Calibri" panose="020F0502020204030204" pitchFamily="34" charset="0"/>
              </a:rPr>
              <a:t>kieso</a:t>
            </a:r>
            <a:endParaRPr lang="en-US" sz="1400" b="1" i="1" dirty="0">
              <a:solidFill>
                <a:srgbClr val="04617B"/>
              </a:solidFill>
              <a:latin typeface="Calibri" panose="020F0502020204030204" pitchFamily="34" charset="0"/>
            </a:endParaRP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39104616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2000" dirty="0"/>
              <a:t>Prepare a flexible budget and explain the advantages of the flexible budget approach over the static budget approach.</a:t>
            </a:r>
          </a:p>
          <a:p>
            <a:pPr eaLnBrk="1" hangingPunct="1"/>
            <a:r>
              <a:rPr lang="en-US" sz="2000" dirty="0"/>
              <a:t>Prepare a performance report for both variable and fixed overhead costs using the flexible budget approach.</a:t>
            </a:r>
          </a:p>
          <a:p>
            <a:pPr eaLnBrk="1" hangingPunct="1"/>
            <a:r>
              <a:rPr lang="en-US" sz="2000" dirty="0"/>
              <a:t>Use a flexible budget to prepare a variable overhead performance report </a:t>
            </a:r>
            <a:r>
              <a:rPr lang="en-US" sz="2000"/>
              <a:t>containing </a:t>
            </a:r>
            <a:r>
              <a:rPr lang="en-US" sz="2000" smtClean="0"/>
              <a:t>only a </a:t>
            </a:r>
            <a:r>
              <a:rPr lang="en-US" sz="2000" dirty="0"/>
              <a:t>spending variance</a:t>
            </a:r>
          </a:p>
          <a:p>
            <a:pPr eaLnBrk="1" hangingPunct="1"/>
            <a:r>
              <a:rPr lang="en-US" sz="2000" dirty="0"/>
              <a:t>Use a flexible budget to prepare a variable overhead performance report containing both a spending and an efficiency variance.</a:t>
            </a:r>
          </a:p>
          <a:p>
            <a:pPr eaLnBrk="1" hangingPunct="1"/>
            <a:r>
              <a:rPr lang="en-US" sz="2000" dirty="0"/>
              <a:t>Compute the predetermined overhead rate and apply overhead to products in a standard cost system.</a:t>
            </a:r>
          </a:p>
          <a:p>
            <a:pPr eaLnBrk="1" hangingPunct="1"/>
            <a:r>
              <a:rPr lang="en-US" sz="2000" dirty="0"/>
              <a:t>Compute and interpret the fixed overhead budget and volume variances.  </a:t>
            </a:r>
          </a:p>
        </p:txBody>
      </p:sp>
      <p:sp>
        <p:nvSpPr>
          <p:cNvPr id="4" name="Slide Number Placeholder 3"/>
          <p:cNvSpPr>
            <a:spLocks noGrp="1"/>
          </p:cNvSpPr>
          <p:nvPr>
            <p:ph type="sldNum" sz="quarter" idx="11"/>
          </p:nvPr>
        </p:nvSpPr>
        <p:spPr/>
        <p:txBody>
          <a:bodyPr/>
          <a:lstStyle/>
          <a:p>
            <a:fld id="{10F4023A-0CEB-4DFE-879A-340D91F32512}" type="slidenum">
              <a:rPr lang="en-US" smtClean="0"/>
              <a:pPr/>
              <a:t>2</a:t>
            </a:fld>
            <a:endParaRPr lang="en-US"/>
          </a:p>
        </p:txBody>
      </p:sp>
    </p:spTree>
    <p:extLst>
      <p:ext uri="{BB962C8B-B14F-4D97-AF65-F5344CB8AC3E}">
        <p14:creationId xmlns:p14="http://schemas.microsoft.com/office/powerpoint/2010/main" xmlns="" val="40878713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2418" name="Rectangle 2"/>
          <p:cNvSpPr>
            <a:spLocks noGrp="1" noChangeArrowheads="1"/>
          </p:cNvSpPr>
          <p:nvPr>
            <p:ph type="title"/>
          </p:nvPr>
        </p:nvSpPr>
        <p:spPr>
          <a:xfrm>
            <a:off x="457200" y="2667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Variable Overhead Variances –</a:t>
            </a:r>
            <a:br>
              <a:rPr lang="en-US" sz="4000" b="1" i="1"/>
            </a:br>
            <a:r>
              <a:rPr lang="en-US" sz="4000" b="1" i="1"/>
              <a:t>A Closer Look</a:t>
            </a:r>
          </a:p>
        </p:txBody>
      </p:sp>
      <p:sp>
        <p:nvSpPr>
          <p:cNvPr id="572419" name="Rectangle 3"/>
          <p:cNvSpPr>
            <a:spLocks noChangeArrowheads="1"/>
          </p:cNvSpPr>
          <p:nvPr/>
        </p:nvSpPr>
        <p:spPr bwMode="auto">
          <a:xfrm>
            <a:off x="914400" y="1752600"/>
            <a:ext cx="2819400" cy="1295400"/>
          </a:xfrm>
          <a:prstGeom prst="rect">
            <a:avLst/>
          </a:prstGeom>
          <a:solidFill>
            <a:srgbClr val="CCECFF"/>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latin typeface="+mn-lt"/>
              </a:rPr>
              <a:t>If flexible budget</a:t>
            </a:r>
            <a:br>
              <a:rPr lang="en-US" sz="2400">
                <a:latin typeface="+mn-lt"/>
              </a:rPr>
            </a:br>
            <a:r>
              <a:rPr lang="en-US" sz="2400">
                <a:latin typeface="+mn-lt"/>
              </a:rPr>
              <a:t>is based on</a:t>
            </a:r>
            <a:br>
              <a:rPr lang="en-US" sz="2400">
                <a:latin typeface="+mn-lt"/>
              </a:rPr>
            </a:br>
            <a:r>
              <a:rPr lang="en-US" sz="2400">
                <a:solidFill>
                  <a:srgbClr val="FF0000"/>
                </a:solidFill>
                <a:latin typeface="+mn-lt"/>
              </a:rPr>
              <a:t>actual </a:t>
            </a:r>
            <a:r>
              <a:rPr lang="en-US" sz="2400">
                <a:latin typeface="+mn-lt"/>
              </a:rPr>
              <a:t>hours</a:t>
            </a:r>
          </a:p>
        </p:txBody>
      </p:sp>
      <p:sp>
        <p:nvSpPr>
          <p:cNvPr id="572420" name="Rectangle 4"/>
          <p:cNvSpPr>
            <a:spLocks noChangeArrowheads="1"/>
          </p:cNvSpPr>
          <p:nvPr/>
        </p:nvSpPr>
        <p:spPr bwMode="auto">
          <a:xfrm>
            <a:off x="5394325" y="1752600"/>
            <a:ext cx="2954338" cy="1295400"/>
          </a:xfrm>
          <a:prstGeom prst="rect">
            <a:avLst/>
          </a:prstGeom>
          <a:solidFill>
            <a:srgbClr val="CCECFF"/>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latin typeface="+mn-lt"/>
              </a:rPr>
              <a:t>If flexible budget</a:t>
            </a:r>
            <a:br>
              <a:rPr lang="en-US" sz="2400">
                <a:latin typeface="+mn-lt"/>
              </a:rPr>
            </a:br>
            <a:r>
              <a:rPr lang="en-US" sz="2400">
                <a:latin typeface="+mn-lt"/>
              </a:rPr>
              <a:t>is based on</a:t>
            </a:r>
            <a:br>
              <a:rPr lang="en-US" sz="2400">
                <a:latin typeface="+mn-lt"/>
              </a:rPr>
            </a:br>
            <a:r>
              <a:rPr lang="en-US" sz="2400">
                <a:solidFill>
                  <a:srgbClr val="FF0000"/>
                </a:solidFill>
                <a:latin typeface="+mn-lt"/>
              </a:rPr>
              <a:t>standard</a:t>
            </a:r>
            <a:r>
              <a:rPr lang="en-US" sz="2400">
                <a:latin typeface="+mn-lt"/>
              </a:rPr>
              <a:t> hours</a:t>
            </a:r>
          </a:p>
        </p:txBody>
      </p:sp>
      <p:grpSp>
        <p:nvGrpSpPr>
          <p:cNvPr id="572421" name="Group 5"/>
          <p:cNvGrpSpPr>
            <a:grpSpLocks/>
          </p:cNvGrpSpPr>
          <p:nvPr/>
        </p:nvGrpSpPr>
        <p:grpSpPr bwMode="auto">
          <a:xfrm>
            <a:off x="609600" y="3067050"/>
            <a:ext cx="3429000" cy="2876550"/>
            <a:chOff x="384" y="1932"/>
            <a:chExt cx="2160" cy="1812"/>
          </a:xfrm>
        </p:grpSpPr>
        <p:sp>
          <p:nvSpPr>
            <p:cNvPr id="572422" name="Oval 6"/>
            <p:cNvSpPr>
              <a:spLocks noChangeArrowheads="1"/>
            </p:cNvSpPr>
            <p:nvPr/>
          </p:nvSpPr>
          <p:spPr bwMode="auto">
            <a:xfrm>
              <a:off x="384" y="2496"/>
              <a:ext cx="2160" cy="1248"/>
            </a:xfrm>
            <a:prstGeom prst="ellipse">
              <a:avLst/>
            </a:prstGeom>
            <a:solidFill>
              <a:srgbClr val="FFFF99"/>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latin typeface="+mn-lt"/>
                </a:rPr>
                <a:t>Only a </a:t>
              </a:r>
              <a:r>
                <a:rPr lang="en-US" sz="2400">
                  <a:solidFill>
                    <a:srgbClr val="FF0000"/>
                  </a:solidFill>
                  <a:latin typeface="+mn-lt"/>
                </a:rPr>
                <a:t>spending</a:t>
              </a:r>
              <a:br>
                <a:rPr lang="en-US" sz="2400">
                  <a:solidFill>
                    <a:srgbClr val="FF0000"/>
                  </a:solidFill>
                  <a:latin typeface="+mn-lt"/>
                </a:rPr>
              </a:br>
              <a:r>
                <a:rPr lang="en-US" sz="2400">
                  <a:latin typeface="+mn-lt"/>
                </a:rPr>
                <a:t>variance can be</a:t>
              </a:r>
              <a:br>
                <a:rPr lang="en-US" sz="2400">
                  <a:latin typeface="+mn-lt"/>
                </a:rPr>
              </a:br>
              <a:r>
                <a:rPr lang="en-US" sz="2400">
                  <a:latin typeface="+mn-lt"/>
                </a:rPr>
                <a:t>computed.</a:t>
              </a:r>
            </a:p>
          </p:txBody>
        </p:sp>
        <p:cxnSp>
          <p:nvCxnSpPr>
            <p:cNvPr id="572423" name="AutoShape 7"/>
            <p:cNvCxnSpPr>
              <a:cxnSpLocks noChangeShapeType="1"/>
              <a:stCxn id="572419" idx="2"/>
              <a:endCxn id="572422" idx="0"/>
            </p:cNvCxnSpPr>
            <p:nvPr/>
          </p:nvCxnSpPr>
          <p:spPr bwMode="auto">
            <a:xfrm>
              <a:off x="1464" y="1932"/>
              <a:ext cx="0" cy="552"/>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572424" name="Group 8"/>
          <p:cNvGrpSpPr>
            <a:grpSpLocks/>
          </p:cNvGrpSpPr>
          <p:nvPr/>
        </p:nvGrpSpPr>
        <p:grpSpPr bwMode="auto">
          <a:xfrm>
            <a:off x="5156200" y="3067050"/>
            <a:ext cx="3429000" cy="2876550"/>
            <a:chOff x="3248" y="1932"/>
            <a:chExt cx="2160" cy="1812"/>
          </a:xfrm>
        </p:grpSpPr>
        <p:sp>
          <p:nvSpPr>
            <p:cNvPr id="572425" name="Oval 9"/>
            <p:cNvSpPr>
              <a:spLocks noChangeArrowheads="1"/>
            </p:cNvSpPr>
            <p:nvPr/>
          </p:nvSpPr>
          <p:spPr bwMode="auto">
            <a:xfrm>
              <a:off x="3248" y="2496"/>
              <a:ext cx="2160" cy="1248"/>
            </a:xfrm>
            <a:prstGeom prst="ellipse">
              <a:avLst/>
            </a:prstGeom>
            <a:solidFill>
              <a:srgbClr val="FFFF99"/>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latin typeface="+mn-lt"/>
                </a:rPr>
                <a:t>Both </a:t>
              </a:r>
              <a:r>
                <a:rPr lang="en-US" sz="2400">
                  <a:solidFill>
                    <a:srgbClr val="FF0000"/>
                  </a:solidFill>
                  <a:latin typeface="+mn-lt"/>
                </a:rPr>
                <a:t>spending</a:t>
              </a:r>
              <a:r>
                <a:rPr lang="en-US" sz="2400">
                  <a:latin typeface="+mn-lt"/>
                </a:rPr>
                <a:t/>
              </a:r>
              <a:br>
                <a:rPr lang="en-US" sz="2400">
                  <a:latin typeface="+mn-lt"/>
                </a:rPr>
              </a:br>
              <a:r>
                <a:rPr lang="en-US" sz="2400">
                  <a:latin typeface="+mn-lt"/>
                </a:rPr>
                <a:t>and </a:t>
              </a:r>
              <a:r>
                <a:rPr lang="en-US" sz="2400">
                  <a:solidFill>
                    <a:srgbClr val="FF0000"/>
                  </a:solidFill>
                  <a:latin typeface="+mn-lt"/>
                </a:rPr>
                <a:t>efficiency</a:t>
              </a:r>
              <a:r>
                <a:rPr lang="en-US" sz="2400">
                  <a:latin typeface="+mn-lt"/>
                </a:rPr>
                <a:t/>
              </a:r>
              <a:br>
                <a:rPr lang="en-US" sz="2400">
                  <a:latin typeface="+mn-lt"/>
                </a:rPr>
              </a:br>
              <a:r>
                <a:rPr lang="en-US" sz="2400">
                  <a:latin typeface="+mn-lt"/>
                </a:rPr>
                <a:t>variances can be</a:t>
              </a:r>
              <a:br>
                <a:rPr lang="en-US" sz="2400">
                  <a:latin typeface="+mn-lt"/>
                </a:rPr>
              </a:br>
              <a:r>
                <a:rPr lang="en-US" sz="2400">
                  <a:latin typeface="+mn-lt"/>
                </a:rPr>
                <a:t> computed.</a:t>
              </a:r>
            </a:p>
          </p:txBody>
        </p:sp>
        <p:cxnSp>
          <p:nvCxnSpPr>
            <p:cNvPr id="572426" name="AutoShape 10"/>
            <p:cNvCxnSpPr>
              <a:cxnSpLocks noChangeShapeType="1"/>
              <a:stCxn id="572420" idx="2"/>
              <a:endCxn id="572425" idx="0"/>
            </p:cNvCxnSpPr>
            <p:nvPr/>
          </p:nvCxnSpPr>
          <p:spPr bwMode="auto">
            <a:xfrm flipH="1">
              <a:off x="4328" y="1932"/>
              <a:ext cx="1" cy="552"/>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9A50D7FF-FF3E-48B3-B163-4B17B2257AE3}" type="slidenum">
              <a:rPr lang="en-US" smtClean="0"/>
              <a:pPr/>
              <a:t>3</a:t>
            </a:fld>
            <a:endParaRPr lang="en-US"/>
          </a:p>
        </p:txBody>
      </p:sp>
    </p:spTree>
    <p:extLst>
      <p:ext uri="{BB962C8B-B14F-4D97-AF65-F5344CB8AC3E}">
        <p14:creationId xmlns:p14="http://schemas.microsoft.com/office/powerpoint/2010/main" xmlns="" val="28838529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1000"/>
                                  </p:stCondLst>
                                  <p:childTnLst>
                                    <p:set>
                                      <p:cBhvr>
                                        <p:cTn id="6" dur="1" fill="hold">
                                          <p:stCondLst>
                                            <p:cond delay="0"/>
                                          </p:stCondLst>
                                        </p:cTn>
                                        <p:tgtEl>
                                          <p:spTgt spid="572421"/>
                                        </p:tgtEl>
                                        <p:attrNameLst>
                                          <p:attrName>style.visibility</p:attrName>
                                        </p:attrNameLst>
                                      </p:cBhvr>
                                      <p:to>
                                        <p:strVal val="visible"/>
                                      </p:to>
                                    </p:set>
                                    <p:animEffect transition="in" filter="slide(fromTop)">
                                      <p:cBhvr>
                                        <p:cTn id="7" dur="500"/>
                                        <p:tgtEl>
                                          <p:spTgt spid="572421"/>
                                        </p:tgtEl>
                                      </p:cBhvr>
                                    </p:animEffect>
                                  </p:childTnLst>
                                </p:cTn>
                              </p:par>
                            </p:childTnLst>
                          </p:cTn>
                        </p:par>
                        <p:par>
                          <p:cTn id="8" fill="hold" nodeType="afterGroup">
                            <p:stCondLst>
                              <p:cond delay="1500"/>
                            </p:stCondLst>
                            <p:childTnLst>
                              <p:par>
                                <p:cTn id="9" presetID="12" presetClass="entr" presetSubtype="1" fill="hold" grpId="0" nodeType="afterEffect">
                                  <p:stCondLst>
                                    <p:cond delay="2000"/>
                                  </p:stCondLst>
                                  <p:childTnLst>
                                    <p:set>
                                      <p:cBhvr>
                                        <p:cTn id="10" dur="1" fill="hold">
                                          <p:stCondLst>
                                            <p:cond delay="0"/>
                                          </p:stCondLst>
                                        </p:cTn>
                                        <p:tgtEl>
                                          <p:spTgt spid="572420"/>
                                        </p:tgtEl>
                                        <p:attrNameLst>
                                          <p:attrName>style.visibility</p:attrName>
                                        </p:attrNameLst>
                                      </p:cBhvr>
                                      <p:to>
                                        <p:strVal val="visible"/>
                                      </p:to>
                                    </p:set>
                                    <p:animEffect transition="in" filter="slide(fromTop)">
                                      <p:cBhvr>
                                        <p:cTn id="11" dur="500"/>
                                        <p:tgtEl>
                                          <p:spTgt spid="572420"/>
                                        </p:tgtEl>
                                      </p:cBhvr>
                                    </p:animEffect>
                                  </p:childTnLst>
                                </p:cTn>
                              </p:par>
                            </p:childTnLst>
                          </p:cTn>
                        </p:par>
                        <p:par>
                          <p:cTn id="12" fill="hold" nodeType="afterGroup">
                            <p:stCondLst>
                              <p:cond delay="4000"/>
                            </p:stCondLst>
                            <p:childTnLst>
                              <p:par>
                                <p:cTn id="13" presetID="12" presetClass="entr" presetSubtype="1" fill="hold" nodeType="afterEffect">
                                  <p:stCondLst>
                                    <p:cond delay="1000"/>
                                  </p:stCondLst>
                                  <p:childTnLst>
                                    <p:set>
                                      <p:cBhvr>
                                        <p:cTn id="14" dur="1" fill="hold">
                                          <p:stCondLst>
                                            <p:cond delay="0"/>
                                          </p:stCondLst>
                                        </p:cTn>
                                        <p:tgtEl>
                                          <p:spTgt spid="572424"/>
                                        </p:tgtEl>
                                        <p:attrNameLst>
                                          <p:attrName>style.visibility</p:attrName>
                                        </p:attrNameLst>
                                      </p:cBhvr>
                                      <p:to>
                                        <p:strVal val="visible"/>
                                      </p:to>
                                    </p:set>
                                    <p:animEffect transition="in" filter="slide(fromTop)">
                                      <p:cBhvr>
                                        <p:cTn id="15" dur="500"/>
                                        <p:tgtEl>
                                          <p:spTgt spid="5724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2420" grpId="0" animBg="1"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4466" name="Rectangle 2"/>
          <p:cNvSpPr>
            <a:spLocks noGrp="1" noChangeArrowheads="1"/>
          </p:cNvSpPr>
          <p:nvPr>
            <p:ph type="body" idx="1"/>
          </p:nvPr>
        </p:nvSpPr>
        <p:spPr>
          <a:xfrm>
            <a:off x="139700" y="1811338"/>
            <a:ext cx="8763000" cy="4779962"/>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90000"/>
              </a:lnSpc>
              <a:buFont typeface="Times" panose="02020603050405020304" pitchFamily="18" charset="0"/>
              <a:buNone/>
            </a:pPr>
            <a:r>
              <a:rPr lang="en-US" sz="2800"/>
              <a:t>   ColaCo’s actual production for the period required 3,200 standard machine hours. Actual variable overhead incurred for the period was $6,740.  Actual machine hours worked were 3,300. The standard variable overhead cost per machine hour is $2.00.</a:t>
            </a:r>
            <a:br>
              <a:rPr lang="en-US" sz="2800"/>
            </a:br>
            <a:r>
              <a:rPr lang="en-US" sz="2800"/>
              <a:t>  </a:t>
            </a:r>
          </a:p>
          <a:p>
            <a:pPr algn="ctr">
              <a:lnSpc>
                <a:spcPct val="90000"/>
              </a:lnSpc>
              <a:buFont typeface="Times" panose="02020603050405020304" pitchFamily="18" charset="0"/>
              <a:buNone/>
            </a:pPr>
            <a:r>
              <a:rPr lang="en-US" sz="2800"/>
              <a:t> Compute the variable overhead spending variance first using actual hours. Then use standard hours allowed to calculate the variable overhead</a:t>
            </a:r>
            <a:br>
              <a:rPr lang="en-US" sz="2800"/>
            </a:br>
            <a:r>
              <a:rPr lang="en-US" sz="2800"/>
              <a:t>efficiency variance.</a:t>
            </a:r>
          </a:p>
        </p:txBody>
      </p:sp>
      <p:sp>
        <p:nvSpPr>
          <p:cNvPr id="574467" name="Rectangle 3"/>
          <p:cNvSpPr>
            <a:spLocks noGrp="1" noChangeArrowheads="1"/>
          </p:cNvSpPr>
          <p:nvPr>
            <p:ph type="title"/>
          </p:nvPr>
        </p:nvSpPr>
        <p:spPr>
          <a:xfrm>
            <a:off x="406400" y="379889"/>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Variable Overhead Variances – Example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4</a:t>
            </a:fld>
            <a:endParaRPr lang="en-US"/>
          </a:p>
        </p:txBody>
      </p:sp>
    </p:spTree>
    <p:extLst>
      <p:ext uri="{BB962C8B-B14F-4D97-AF65-F5344CB8AC3E}">
        <p14:creationId xmlns:p14="http://schemas.microsoft.com/office/powerpoint/2010/main" xmlns="" val="8585918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6514" name="Line 2"/>
          <p:cNvSpPr>
            <a:spLocks noChangeShapeType="1"/>
          </p:cNvSpPr>
          <p:nvPr/>
        </p:nvSpPr>
        <p:spPr bwMode="auto">
          <a:xfrm>
            <a:off x="546100" y="2825750"/>
            <a:ext cx="1879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76515" name="Line 3"/>
          <p:cNvSpPr>
            <a:spLocks noChangeShapeType="1"/>
          </p:cNvSpPr>
          <p:nvPr/>
        </p:nvSpPr>
        <p:spPr bwMode="auto">
          <a:xfrm>
            <a:off x="3441700" y="282575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76516" name="Rectangle 4"/>
          <p:cNvSpPr>
            <a:spLocks noChangeArrowheads="1"/>
          </p:cNvSpPr>
          <p:nvPr/>
        </p:nvSpPr>
        <p:spPr bwMode="auto">
          <a:xfrm>
            <a:off x="292100" y="156686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Flexible Budget          </a:t>
            </a:r>
            <a:br>
              <a:rPr lang="en-US" sz="2400" b="1">
                <a:solidFill>
                  <a:schemeClr val="tx2"/>
                </a:solidFill>
              </a:rPr>
            </a:br>
            <a:r>
              <a:rPr lang="en-US" sz="2400" b="1">
                <a:solidFill>
                  <a:schemeClr val="tx2"/>
                </a:solidFill>
              </a:rPr>
              <a:t>     Variable                    for Variable	           </a:t>
            </a:r>
            <a:br>
              <a:rPr lang="en-US" sz="2400" b="1">
                <a:solidFill>
                  <a:schemeClr val="tx2"/>
                </a:solidFill>
              </a:rPr>
            </a:br>
            <a:r>
              <a:rPr lang="en-US" sz="2400" b="1">
                <a:solidFill>
                  <a:schemeClr val="tx2"/>
                </a:solidFill>
              </a:rPr>
              <a:t>    Overhead                  Overhead at                 </a:t>
            </a:r>
            <a:br>
              <a:rPr lang="en-US" sz="2400" b="1">
                <a:solidFill>
                  <a:schemeClr val="tx2"/>
                </a:solidFill>
              </a:rPr>
            </a:br>
            <a:r>
              <a:rPr lang="en-US" sz="2400" b="1">
                <a:solidFill>
                  <a:schemeClr val="tx2"/>
                </a:solidFill>
              </a:rPr>
              <a:t>     Incurred                  Actual Hours</a:t>
            </a:r>
          </a:p>
        </p:txBody>
      </p:sp>
      <p:sp>
        <p:nvSpPr>
          <p:cNvPr id="576517" name="Line 5"/>
          <p:cNvSpPr>
            <a:spLocks noChangeShapeType="1"/>
          </p:cNvSpPr>
          <p:nvPr/>
        </p:nvSpPr>
        <p:spPr bwMode="auto">
          <a:xfrm>
            <a:off x="546100" y="2825750"/>
            <a:ext cx="1879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76518" name="Rectangle 6"/>
          <p:cNvSpPr>
            <a:spLocks noChangeArrowheads="1"/>
          </p:cNvSpPr>
          <p:nvPr/>
        </p:nvSpPr>
        <p:spPr bwMode="auto">
          <a:xfrm>
            <a:off x="3657600" y="2903538"/>
            <a:ext cx="15240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AH × SR</a:t>
            </a:r>
          </a:p>
        </p:txBody>
      </p:sp>
      <p:sp>
        <p:nvSpPr>
          <p:cNvPr id="576519" name="Rectangle 7"/>
          <p:cNvSpPr>
            <a:spLocks noChangeArrowheads="1"/>
          </p:cNvSpPr>
          <p:nvPr/>
        </p:nvSpPr>
        <p:spPr bwMode="auto">
          <a:xfrm>
            <a:off x="584200" y="2903538"/>
            <a:ext cx="15494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AH × AR</a:t>
            </a:r>
          </a:p>
        </p:txBody>
      </p:sp>
      <p:sp>
        <p:nvSpPr>
          <p:cNvPr id="576520" name="Rectangle 8"/>
          <p:cNvSpPr>
            <a:spLocks noChangeArrowheads="1"/>
          </p:cNvSpPr>
          <p:nvPr/>
        </p:nvSpPr>
        <p:spPr bwMode="auto">
          <a:xfrm>
            <a:off x="1679575" y="4114800"/>
            <a:ext cx="2359025" cy="8572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800" b="1">
                <a:solidFill>
                  <a:srgbClr val="FF0000"/>
                </a:solidFill>
              </a:rPr>
              <a:t>Spending Variance</a:t>
            </a:r>
          </a:p>
        </p:txBody>
      </p:sp>
      <p:cxnSp>
        <p:nvCxnSpPr>
          <p:cNvPr id="576521" name="AutoShape 9"/>
          <p:cNvCxnSpPr>
            <a:cxnSpLocks noChangeShapeType="1"/>
            <a:stCxn id="576519" idx="2"/>
            <a:endCxn id="576520" idx="0"/>
          </p:cNvCxnSpPr>
          <p:nvPr/>
        </p:nvCxnSpPr>
        <p:spPr bwMode="auto">
          <a:xfrm rot="16200000" flipH="1">
            <a:off x="1730375" y="2986088"/>
            <a:ext cx="757237" cy="1500188"/>
          </a:xfrm>
          <a:prstGeom prst="bentConnector3">
            <a:avLst>
              <a:gd name="adj1" fmla="val 49894"/>
            </a:avLst>
          </a:prstGeom>
          <a:noFill/>
          <a:ln w="38100">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76522" name="AutoShape 10"/>
          <p:cNvCxnSpPr>
            <a:cxnSpLocks noChangeShapeType="1"/>
            <a:stCxn id="576518" idx="2"/>
            <a:endCxn id="576520" idx="0"/>
          </p:cNvCxnSpPr>
          <p:nvPr/>
        </p:nvCxnSpPr>
        <p:spPr bwMode="auto">
          <a:xfrm rot="5400000">
            <a:off x="3260725" y="2955926"/>
            <a:ext cx="757237" cy="1560512"/>
          </a:xfrm>
          <a:prstGeom prst="bentConnector3">
            <a:avLst>
              <a:gd name="adj1" fmla="val 49894"/>
            </a:avLst>
          </a:prstGeom>
          <a:noFill/>
          <a:ln w="38100">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576523" name="Rectangle 11"/>
          <p:cNvSpPr>
            <a:spLocks noChangeArrowheads="1"/>
          </p:cNvSpPr>
          <p:nvPr/>
        </p:nvSpPr>
        <p:spPr bwMode="auto">
          <a:xfrm>
            <a:off x="228600" y="5638800"/>
            <a:ext cx="4800600" cy="685800"/>
          </a:xfrm>
          <a:prstGeom prst="rect">
            <a:avLst/>
          </a:prstGeom>
          <a:solidFill>
            <a:srgbClr val="FFFF99"/>
          </a:solidFill>
          <a:ln w="381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200" b="1">
                <a:solidFill>
                  <a:schemeClr val="tx2"/>
                </a:solidFill>
              </a:rPr>
              <a:t>Spending variance = AH(AR </a:t>
            </a:r>
            <a:r>
              <a:rPr lang="en-US" sz="2200" b="1">
                <a:solidFill>
                  <a:schemeClr val="tx2"/>
                </a:solidFill>
                <a:cs typeface="Arial" panose="020B0604020202020204" pitchFamily="34" charset="0"/>
              </a:rPr>
              <a:t>– SR)</a:t>
            </a:r>
            <a:endParaRPr lang="en-US" sz="2200" b="1">
              <a:solidFill>
                <a:schemeClr val="tx2"/>
              </a:solidFill>
            </a:endParaRPr>
          </a:p>
        </p:txBody>
      </p:sp>
      <p:sp>
        <p:nvSpPr>
          <p:cNvPr id="576525" name="Rectangle 13"/>
          <p:cNvSpPr>
            <a:spLocks noGrp="1" noChangeArrowheads="1"/>
          </p:cNvSpPr>
          <p:nvPr>
            <p:ph type="title"/>
          </p:nvPr>
        </p:nvSpPr>
        <p:spPr>
          <a:xfrm>
            <a:off x="519112" y="365951"/>
            <a:ext cx="8305800" cy="7040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Variable Overhead Variances</a:t>
            </a:r>
          </a:p>
        </p:txBody>
      </p:sp>
      <p:sp>
        <p:nvSpPr>
          <p:cNvPr id="576526" name="Text Box 14"/>
          <p:cNvSpPr txBox="1">
            <a:spLocks noChangeArrowheads="1"/>
          </p:cNvSpPr>
          <p:nvPr/>
        </p:nvSpPr>
        <p:spPr bwMode="auto">
          <a:xfrm>
            <a:off x="5105400" y="3505200"/>
            <a:ext cx="3886200" cy="1946275"/>
          </a:xfrm>
          <a:prstGeom prst="rect">
            <a:avLst/>
          </a:prstGeom>
          <a:solidFill>
            <a:srgbClr val="CCECFF"/>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b="1">
                <a:solidFill>
                  <a:srgbClr val="FF0000"/>
                </a:solidFill>
              </a:rPr>
              <a:t>AH = Actual hours</a:t>
            </a:r>
            <a:br>
              <a:rPr lang="en-US" sz="2400" b="1">
                <a:solidFill>
                  <a:srgbClr val="FF0000"/>
                </a:solidFill>
              </a:rPr>
            </a:br>
            <a:r>
              <a:rPr lang="en-US" sz="2400" b="1">
                <a:solidFill>
                  <a:srgbClr val="FF0000"/>
                </a:solidFill>
              </a:rPr>
              <a:t>AR = Actual variable</a:t>
            </a:r>
            <a:br>
              <a:rPr lang="en-US" sz="2400" b="1">
                <a:solidFill>
                  <a:srgbClr val="FF0000"/>
                </a:solidFill>
              </a:rPr>
            </a:br>
            <a:r>
              <a:rPr lang="en-US" sz="2400" b="1">
                <a:solidFill>
                  <a:srgbClr val="FF0000"/>
                </a:solidFill>
              </a:rPr>
              <a:t>         overhead rate</a:t>
            </a:r>
            <a:br>
              <a:rPr lang="en-US" sz="2400" b="1">
                <a:solidFill>
                  <a:srgbClr val="FF0000"/>
                </a:solidFill>
              </a:rPr>
            </a:br>
            <a:r>
              <a:rPr lang="en-US" sz="2400" b="1">
                <a:solidFill>
                  <a:srgbClr val="FF0000"/>
                </a:solidFill>
              </a:rPr>
              <a:t>SR = Standard variable</a:t>
            </a:r>
            <a:br>
              <a:rPr lang="en-US" sz="2400" b="1">
                <a:solidFill>
                  <a:srgbClr val="FF0000"/>
                </a:solidFill>
              </a:rPr>
            </a:br>
            <a:r>
              <a:rPr lang="en-US" sz="2400" b="1">
                <a:solidFill>
                  <a:srgbClr val="FF0000"/>
                </a:solidFill>
              </a:rPr>
              <a:t>         overhead rate</a:t>
            </a:r>
          </a:p>
        </p:txBody>
      </p:sp>
      <p:sp>
        <p:nvSpPr>
          <p:cNvPr id="2" name="Slide Number Placeholder 1"/>
          <p:cNvSpPr>
            <a:spLocks noGrp="1"/>
          </p:cNvSpPr>
          <p:nvPr>
            <p:ph type="sldNum" sz="quarter" idx="11"/>
          </p:nvPr>
        </p:nvSpPr>
        <p:spPr/>
        <p:txBody>
          <a:bodyPr/>
          <a:lstStyle/>
          <a:p>
            <a:fld id="{9A50D7FF-FF3E-48B3-B163-4B17B2257AE3}" type="slidenum">
              <a:rPr lang="en-US" smtClean="0"/>
              <a:pPr/>
              <a:t>5</a:t>
            </a:fld>
            <a:endParaRPr lang="en-US"/>
          </a:p>
        </p:txBody>
      </p:sp>
    </p:spTree>
    <p:extLst>
      <p:ext uri="{BB962C8B-B14F-4D97-AF65-F5344CB8AC3E}">
        <p14:creationId xmlns:p14="http://schemas.microsoft.com/office/powerpoint/2010/main" xmlns="" val="36686921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8562" name="Line 2"/>
          <p:cNvSpPr>
            <a:spLocks noChangeShapeType="1"/>
          </p:cNvSpPr>
          <p:nvPr/>
        </p:nvSpPr>
        <p:spPr bwMode="auto">
          <a:xfrm>
            <a:off x="546100" y="2825750"/>
            <a:ext cx="1879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78563" name="Line 3"/>
          <p:cNvSpPr>
            <a:spLocks noChangeShapeType="1"/>
          </p:cNvSpPr>
          <p:nvPr/>
        </p:nvSpPr>
        <p:spPr bwMode="auto">
          <a:xfrm>
            <a:off x="3441700" y="282575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78564" name="Rectangle 4"/>
          <p:cNvSpPr>
            <a:spLocks noChangeArrowheads="1"/>
          </p:cNvSpPr>
          <p:nvPr/>
        </p:nvSpPr>
        <p:spPr bwMode="auto">
          <a:xfrm>
            <a:off x="292100" y="156686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Flexible Budget          </a:t>
            </a:r>
            <a:br>
              <a:rPr lang="en-US" sz="2400" b="1">
                <a:solidFill>
                  <a:schemeClr val="tx2"/>
                </a:solidFill>
              </a:rPr>
            </a:br>
            <a:r>
              <a:rPr lang="en-US" sz="2400" b="1">
                <a:solidFill>
                  <a:schemeClr val="tx2"/>
                </a:solidFill>
              </a:rPr>
              <a:t>     Variable                    for Variable	           </a:t>
            </a:r>
            <a:br>
              <a:rPr lang="en-US" sz="2400" b="1">
                <a:solidFill>
                  <a:schemeClr val="tx2"/>
                </a:solidFill>
              </a:rPr>
            </a:br>
            <a:r>
              <a:rPr lang="en-US" sz="2400" b="1">
                <a:solidFill>
                  <a:schemeClr val="tx2"/>
                </a:solidFill>
              </a:rPr>
              <a:t>    Overhead                  Overhead at                 </a:t>
            </a:r>
            <a:br>
              <a:rPr lang="en-US" sz="2400" b="1">
                <a:solidFill>
                  <a:schemeClr val="tx2"/>
                </a:solidFill>
              </a:rPr>
            </a:br>
            <a:r>
              <a:rPr lang="en-US" sz="2400" b="1">
                <a:solidFill>
                  <a:schemeClr val="tx2"/>
                </a:solidFill>
              </a:rPr>
              <a:t>     Incurred                  Actual Hours</a:t>
            </a:r>
          </a:p>
        </p:txBody>
      </p:sp>
      <p:sp>
        <p:nvSpPr>
          <p:cNvPr id="578565" name="Line 5"/>
          <p:cNvSpPr>
            <a:spLocks noChangeShapeType="1"/>
          </p:cNvSpPr>
          <p:nvPr/>
        </p:nvSpPr>
        <p:spPr bwMode="auto">
          <a:xfrm>
            <a:off x="546100" y="2825750"/>
            <a:ext cx="1879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78566" name="Rectangle 6"/>
          <p:cNvSpPr>
            <a:spLocks noChangeArrowheads="1"/>
          </p:cNvSpPr>
          <p:nvPr/>
        </p:nvSpPr>
        <p:spPr bwMode="auto">
          <a:xfrm>
            <a:off x="3390900" y="2903538"/>
            <a:ext cx="2362200" cy="1549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3,300 hours</a:t>
            </a:r>
            <a:br>
              <a:rPr lang="en-US" sz="2400" b="1">
                <a:solidFill>
                  <a:srgbClr val="FF0000"/>
                </a:solidFill>
              </a:rPr>
            </a:br>
            <a:r>
              <a:rPr lang="en-US" sz="2400" b="1">
                <a:solidFill>
                  <a:srgbClr val="FF0000"/>
                </a:solidFill>
              </a:rPr>
              <a:t>×</a:t>
            </a:r>
            <a:br>
              <a:rPr lang="en-US" sz="2400" b="1">
                <a:solidFill>
                  <a:srgbClr val="FF0000"/>
                </a:solidFill>
              </a:rPr>
            </a:br>
            <a:r>
              <a:rPr lang="en-US" sz="2400" b="1">
                <a:solidFill>
                  <a:srgbClr val="FF0000"/>
                </a:solidFill>
              </a:rPr>
              <a:t>$2.00 per hour</a:t>
            </a:r>
            <a:br>
              <a:rPr lang="en-US" sz="2400" b="1">
                <a:solidFill>
                  <a:srgbClr val="FF0000"/>
                </a:solidFill>
              </a:rPr>
            </a:br>
            <a:r>
              <a:rPr lang="en-US" sz="2400" b="1">
                <a:solidFill>
                  <a:srgbClr val="FF0000"/>
                </a:solidFill>
              </a:rPr>
              <a:t>= $6,600</a:t>
            </a:r>
          </a:p>
        </p:txBody>
      </p:sp>
      <p:sp>
        <p:nvSpPr>
          <p:cNvPr id="578567" name="Rectangle 7"/>
          <p:cNvSpPr>
            <a:spLocks noChangeArrowheads="1"/>
          </p:cNvSpPr>
          <p:nvPr/>
        </p:nvSpPr>
        <p:spPr bwMode="auto">
          <a:xfrm>
            <a:off x="584200" y="3978275"/>
            <a:ext cx="1549400"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$6,740</a:t>
            </a:r>
          </a:p>
        </p:txBody>
      </p:sp>
      <p:sp>
        <p:nvSpPr>
          <p:cNvPr id="578568" name="Rectangle 8"/>
          <p:cNvSpPr>
            <a:spLocks noChangeArrowheads="1"/>
          </p:cNvSpPr>
          <p:nvPr/>
        </p:nvSpPr>
        <p:spPr bwMode="auto">
          <a:xfrm>
            <a:off x="1349375" y="5238750"/>
            <a:ext cx="3197225" cy="7461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400" b="1">
                <a:solidFill>
                  <a:srgbClr val="FF0000"/>
                </a:solidFill>
              </a:rPr>
              <a:t>Spending Variance</a:t>
            </a:r>
            <a:br>
              <a:rPr lang="en-US" sz="2400" b="1">
                <a:solidFill>
                  <a:srgbClr val="FF0000"/>
                </a:solidFill>
              </a:rPr>
            </a:br>
            <a:r>
              <a:rPr lang="en-US" sz="2400" b="1">
                <a:solidFill>
                  <a:srgbClr val="FF0000"/>
                </a:solidFill>
              </a:rPr>
              <a:t>= $140 unfavorable</a:t>
            </a:r>
          </a:p>
        </p:txBody>
      </p:sp>
      <p:cxnSp>
        <p:nvCxnSpPr>
          <p:cNvPr id="578569" name="AutoShape 9"/>
          <p:cNvCxnSpPr>
            <a:cxnSpLocks noChangeShapeType="1"/>
            <a:stCxn id="578567" idx="2"/>
            <a:endCxn id="578568" idx="0"/>
          </p:cNvCxnSpPr>
          <p:nvPr/>
        </p:nvCxnSpPr>
        <p:spPr bwMode="auto">
          <a:xfrm rot="16200000" flipH="1">
            <a:off x="1750219" y="4040981"/>
            <a:ext cx="806450" cy="1589088"/>
          </a:xfrm>
          <a:prstGeom prst="bentConnector3">
            <a:avLst>
              <a:gd name="adj1" fmla="val 50000"/>
            </a:avLst>
          </a:prstGeom>
          <a:noFill/>
          <a:ln w="38100">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578570" name="AutoShape 10"/>
          <p:cNvCxnSpPr>
            <a:cxnSpLocks noChangeShapeType="1"/>
            <a:stCxn id="578566" idx="2"/>
            <a:endCxn id="578568" idx="0"/>
          </p:cNvCxnSpPr>
          <p:nvPr/>
        </p:nvCxnSpPr>
        <p:spPr bwMode="auto">
          <a:xfrm rot="5400000">
            <a:off x="3367088" y="4033838"/>
            <a:ext cx="785812" cy="1624012"/>
          </a:xfrm>
          <a:prstGeom prst="bentConnector3">
            <a:avLst>
              <a:gd name="adj1" fmla="val 49898"/>
            </a:avLst>
          </a:prstGeom>
          <a:noFill/>
          <a:ln w="38100">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578572" name="Rectangle 12"/>
          <p:cNvSpPr>
            <a:spLocks noGrp="1" noChangeArrowheads="1"/>
          </p:cNvSpPr>
          <p:nvPr>
            <p:ph type="title"/>
          </p:nvPr>
        </p:nvSpPr>
        <p:spPr>
          <a:xfrm>
            <a:off x="474504" y="455933"/>
            <a:ext cx="8305800" cy="62788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Variable Overhead Variances – Example</a:t>
            </a:r>
          </a:p>
        </p:txBody>
      </p:sp>
      <p:sp>
        <p:nvSpPr>
          <p:cNvPr id="2" name="Slide Number Placeholder 1"/>
          <p:cNvSpPr>
            <a:spLocks noGrp="1"/>
          </p:cNvSpPr>
          <p:nvPr>
            <p:ph type="sldNum" sz="quarter" idx="11"/>
          </p:nvPr>
        </p:nvSpPr>
        <p:spPr/>
        <p:txBody>
          <a:bodyPr/>
          <a:lstStyle/>
          <a:p>
            <a:fld id="{9A50D7FF-FF3E-48B3-B163-4B17B2257AE3}" type="slidenum">
              <a:rPr lang="en-US" smtClean="0"/>
              <a:pPr/>
              <a:t>6</a:t>
            </a:fld>
            <a:endParaRPr lang="en-US"/>
          </a:p>
        </p:txBody>
      </p:sp>
    </p:spTree>
    <p:extLst>
      <p:ext uri="{BB962C8B-B14F-4D97-AF65-F5344CB8AC3E}">
        <p14:creationId xmlns:p14="http://schemas.microsoft.com/office/powerpoint/2010/main" xmlns="" val="5316378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80610" name="Rectangle 2"/>
          <p:cNvSpPr>
            <a:spLocks noGrp="1" noChangeArrowheads="1"/>
          </p:cNvSpPr>
          <p:nvPr>
            <p:ph type="title"/>
          </p:nvPr>
        </p:nvSpPr>
        <p:spPr>
          <a:xfrm>
            <a:off x="190500" y="274987"/>
            <a:ext cx="8763000" cy="7040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dirty="0"/>
              <a:t>Variable Overhead Variances </a:t>
            </a:r>
            <a:r>
              <a:rPr lang="en-US" sz="4000" b="1" i="1" dirty="0" smtClean="0"/>
              <a:t>–A </a:t>
            </a:r>
            <a:r>
              <a:rPr lang="en-US" sz="4000" b="1" i="1" dirty="0"/>
              <a:t>Closer Look</a:t>
            </a:r>
          </a:p>
        </p:txBody>
      </p:sp>
      <p:sp>
        <p:nvSpPr>
          <p:cNvPr id="580611" name="Rectangle 3"/>
          <p:cNvSpPr>
            <a:spLocks noGrp="1" noChangeArrowheads="1"/>
          </p:cNvSpPr>
          <p:nvPr>
            <p:ph type="body" sz="half" idx="1"/>
          </p:nvPr>
        </p:nvSpPr>
        <p:spPr>
          <a:xfrm>
            <a:off x="571500" y="1619250"/>
            <a:ext cx="4000500" cy="4533900"/>
          </a:xfrm>
          <a:solidFill>
            <a:srgbClr val="CCECFF"/>
          </a:solidFill>
          <a:ln w="38100" cap="flat" cmpd="dbl">
            <a:solidFill>
              <a:schemeClr val="accent2"/>
            </a:solidFill>
            <a:miter lim="800000"/>
            <a:headEnd/>
            <a:tailEnd/>
          </a:ln>
        </p:spPr>
        <p:txBody>
          <a:bodyPr lIns="90488" tIns="44450" rIns="90488" bIns="44450"/>
          <a:lstStyle/>
          <a:p>
            <a:pPr algn="ctr">
              <a:lnSpc>
                <a:spcPct val="90000"/>
              </a:lnSpc>
              <a:spcBef>
                <a:spcPct val="50000"/>
              </a:spcBef>
              <a:buFont typeface="Times" panose="02020603050405020304" pitchFamily="18" charset="0"/>
              <a:buNone/>
            </a:pPr>
            <a:r>
              <a:rPr lang="en-US" sz="2600">
                <a:solidFill>
                  <a:srgbClr val="FF0000"/>
                </a:solidFill>
              </a:rPr>
              <a:t>Spending Variance</a:t>
            </a:r>
          </a:p>
          <a:p>
            <a:pPr lvl="1" algn="ctr">
              <a:buFont typeface="Wingdings" panose="05000000000000000000" pitchFamily="2" charset="2"/>
              <a:buNone/>
            </a:pPr>
            <a:endParaRPr lang="en-US"/>
          </a:p>
        </p:txBody>
      </p:sp>
      <p:sp>
        <p:nvSpPr>
          <p:cNvPr id="580612" name="Rectangle 4"/>
          <p:cNvSpPr>
            <a:spLocks noChangeArrowheads="1"/>
          </p:cNvSpPr>
          <p:nvPr/>
        </p:nvSpPr>
        <p:spPr bwMode="auto">
          <a:xfrm>
            <a:off x="774435" y="2195513"/>
            <a:ext cx="3573992" cy="193642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chemeClr val="tx2"/>
                </a:solidFill>
                <a:latin typeface="+mn-lt"/>
              </a:rPr>
              <a:t>Results from paying more</a:t>
            </a:r>
            <a:br>
              <a:rPr lang="en-US" sz="2400">
                <a:solidFill>
                  <a:schemeClr val="tx2"/>
                </a:solidFill>
                <a:latin typeface="+mn-lt"/>
              </a:rPr>
            </a:br>
            <a:r>
              <a:rPr lang="en-US" sz="2400">
                <a:solidFill>
                  <a:schemeClr val="tx2"/>
                </a:solidFill>
                <a:latin typeface="+mn-lt"/>
              </a:rPr>
              <a:t>or less than expected for</a:t>
            </a:r>
            <a:br>
              <a:rPr lang="en-US" sz="2400">
                <a:solidFill>
                  <a:schemeClr val="tx2"/>
                </a:solidFill>
                <a:latin typeface="+mn-lt"/>
              </a:rPr>
            </a:br>
            <a:r>
              <a:rPr lang="en-US" sz="2400">
                <a:solidFill>
                  <a:schemeClr val="tx2"/>
                </a:solidFill>
                <a:latin typeface="+mn-lt"/>
              </a:rPr>
              <a:t>overhead items and from </a:t>
            </a:r>
            <a:br>
              <a:rPr lang="en-US" sz="2400">
                <a:solidFill>
                  <a:schemeClr val="tx2"/>
                </a:solidFill>
                <a:latin typeface="+mn-lt"/>
              </a:rPr>
            </a:br>
            <a:r>
              <a:rPr lang="en-US" sz="2400">
                <a:solidFill>
                  <a:schemeClr val="tx2"/>
                </a:solidFill>
                <a:latin typeface="+mn-lt"/>
              </a:rPr>
              <a:t>excessive usage of</a:t>
            </a:r>
            <a:br>
              <a:rPr lang="en-US" sz="2400">
                <a:solidFill>
                  <a:schemeClr val="tx2"/>
                </a:solidFill>
                <a:latin typeface="+mn-lt"/>
              </a:rPr>
            </a:br>
            <a:r>
              <a:rPr lang="en-US" sz="2400">
                <a:solidFill>
                  <a:schemeClr val="tx2"/>
                </a:solidFill>
                <a:latin typeface="+mn-lt"/>
              </a:rPr>
              <a:t>overhead items.</a:t>
            </a:r>
          </a:p>
        </p:txBody>
      </p:sp>
      <p:graphicFrame>
        <p:nvGraphicFramePr>
          <p:cNvPr id="580613" name="Object 5"/>
          <p:cNvGraphicFramePr>
            <a:graphicFrameLocks/>
          </p:cNvGraphicFramePr>
          <p:nvPr>
            <p:extLst>
              <p:ext uri="{D42A27DB-BD31-4B8C-83A1-F6EECF244321}">
                <p14:modId xmlns:p14="http://schemas.microsoft.com/office/powerpoint/2010/main" xmlns="" val="4293682944"/>
              </p:ext>
            </p:extLst>
          </p:nvPr>
        </p:nvGraphicFramePr>
        <p:xfrm>
          <a:off x="1238250" y="4087813"/>
          <a:ext cx="2646363" cy="1819275"/>
        </p:xfrm>
        <a:graphic>
          <a:graphicData uri="http://schemas.openxmlformats.org/presentationml/2006/ole">
            <p:oleObj spid="_x0000_s85002" name="Clip" r:id="rId4" imgW="8055610" imgH="5547995" progId="">
              <p:embed/>
            </p:oleObj>
          </a:graphicData>
        </a:graphic>
      </p:graphicFrame>
      <p:sp>
        <p:nvSpPr>
          <p:cNvPr id="580614" name="Text Box 6"/>
          <p:cNvSpPr txBox="1">
            <a:spLocks noChangeArrowheads="1"/>
          </p:cNvSpPr>
          <p:nvPr/>
        </p:nvSpPr>
        <p:spPr bwMode="auto">
          <a:xfrm>
            <a:off x="5257800" y="2971800"/>
            <a:ext cx="3429000" cy="1938992"/>
          </a:xfrm>
          <a:prstGeom prst="rect">
            <a:avLst/>
          </a:prstGeom>
          <a:solidFill>
            <a:schemeClr val="tx2"/>
          </a:solidFill>
          <a:ln w="28575">
            <a:solidFill>
              <a:schemeClr val="tx1"/>
            </a:solidFill>
            <a:miter lim="800000"/>
            <a:headEnd/>
            <a:tailEnd/>
          </a:ln>
          <a:effectLst>
            <a:outerShdw dist="107763" dir="2700000" algn="ctr" rotWithShape="0">
              <a:schemeClr val="bg2"/>
            </a:outerShdw>
          </a:effectLst>
        </p:spPr>
        <p:txBody>
          <a:bodyPr>
            <a:spAutoFit/>
          </a:bodyPr>
          <a:lstStyle/>
          <a:p>
            <a:pPr algn="ctr">
              <a:spcBef>
                <a:spcPct val="50000"/>
              </a:spcBef>
            </a:pPr>
            <a:r>
              <a:rPr lang="en-US" sz="2400">
                <a:solidFill>
                  <a:srgbClr val="CCECFF"/>
                </a:solidFill>
                <a:latin typeface="+mn-lt"/>
              </a:rPr>
              <a:t>Now, let’s use the standard hours allowed, along with the actual hours, to compute the efficiency variance.</a:t>
            </a:r>
          </a:p>
        </p:txBody>
      </p:sp>
      <p:sp>
        <p:nvSpPr>
          <p:cNvPr id="2" name="Slide Number Placeholder 1"/>
          <p:cNvSpPr>
            <a:spLocks noGrp="1"/>
          </p:cNvSpPr>
          <p:nvPr>
            <p:ph type="sldNum" sz="quarter" idx="11"/>
          </p:nvPr>
        </p:nvSpPr>
        <p:spPr/>
        <p:txBody>
          <a:bodyPr/>
          <a:lstStyle/>
          <a:p>
            <a:fld id="{D31F1AA6-2E7A-4288-AAB8-40937853C164}" type="slidenum">
              <a:rPr lang="en-US" smtClean="0"/>
              <a:pPr/>
              <a:t>7</a:t>
            </a:fld>
            <a:endParaRPr lang="en-US"/>
          </a:p>
        </p:txBody>
      </p:sp>
    </p:spTree>
    <p:extLst>
      <p:ext uri="{BB962C8B-B14F-4D97-AF65-F5344CB8AC3E}">
        <p14:creationId xmlns:p14="http://schemas.microsoft.com/office/powerpoint/2010/main" xmlns="" val="24256504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580614"/>
                                        </p:tgtEl>
                                        <p:attrNameLst>
                                          <p:attrName>style.visibility</p:attrName>
                                        </p:attrNameLst>
                                      </p:cBhvr>
                                      <p:to>
                                        <p:strVal val="visible"/>
                                      </p:to>
                                    </p:set>
                                    <p:animEffect transition="in" filter="dissolve">
                                      <p:cBhvr>
                                        <p:cTn id="7" dur="500"/>
                                        <p:tgtEl>
                                          <p:spTgt spid="5806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0614" grpId="0" animBg="1"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2658" name="Line 2"/>
          <p:cNvSpPr>
            <a:spLocks noChangeShapeType="1"/>
          </p:cNvSpPr>
          <p:nvPr/>
        </p:nvSpPr>
        <p:spPr bwMode="auto">
          <a:xfrm>
            <a:off x="406400" y="2825750"/>
            <a:ext cx="1879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2659" name="Line 3"/>
          <p:cNvSpPr>
            <a:spLocks noChangeShapeType="1"/>
          </p:cNvSpPr>
          <p:nvPr/>
        </p:nvSpPr>
        <p:spPr bwMode="auto">
          <a:xfrm>
            <a:off x="3302000" y="282575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2660" name="Line 4"/>
          <p:cNvSpPr>
            <a:spLocks noChangeShapeType="1"/>
          </p:cNvSpPr>
          <p:nvPr/>
        </p:nvSpPr>
        <p:spPr bwMode="auto">
          <a:xfrm>
            <a:off x="6350000" y="2825750"/>
            <a:ext cx="2260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2661" name="Rectangle 5"/>
          <p:cNvSpPr>
            <a:spLocks noChangeArrowheads="1"/>
          </p:cNvSpPr>
          <p:nvPr/>
        </p:nvSpPr>
        <p:spPr bwMode="auto">
          <a:xfrm>
            <a:off x="3381375" y="2903538"/>
            <a:ext cx="1749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AH × SR                        </a:t>
            </a:r>
          </a:p>
        </p:txBody>
      </p:sp>
      <p:sp>
        <p:nvSpPr>
          <p:cNvPr id="582662" name="Rectangle 6"/>
          <p:cNvSpPr>
            <a:spLocks noChangeArrowheads="1"/>
          </p:cNvSpPr>
          <p:nvPr/>
        </p:nvSpPr>
        <p:spPr bwMode="auto">
          <a:xfrm>
            <a:off x="444500" y="2903538"/>
            <a:ext cx="2130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AH × AR</a:t>
            </a:r>
          </a:p>
        </p:txBody>
      </p:sp>
      <p:sp>
        <p:nvSpPr>
          <p:cNvPr id="582663" name="Rectangle 7"/>
          <p:cNvSpPr>
            <a:spLocks noChangeArrowheads="1"/>
          </p:cNvSpPr>
          <p:nvPr/>
        </p:nvSpPr>
        <p:spPr bwMode="auto">
          <a:xfrm>
            <a:off x="1725613" y="5253038"/>
            <a:ext cx="5221287" cy="919162"/>
          </a:xfrm>
          <a:prstGeom prst="rect">
            <a:avLst/>
          </a:prstGeom>
          <a:solidFill>
            <a:srgbClr val="CCECFF"/>
          </a:solidFill>
          <a:ln w="254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95000"/>
              </a:lnSpc>
              <a:spcBef>
                <a:spcPct val="30000"/>
              </a:spcBef>
            </a:pPr>
            <a:r>
              <a:rPr lang="en-US" sz="2400" b="1">
                <a:solidFill>
                  <a:srgbClr val="FF0000"/>
                </a:solidFill>
              </a:rPr>
              <a:t>Spending variance = AH(AR - SR)</a:t>
            </a:r>
          </a:p>
          <a:p>
            <a:pPr eaLnBrk="1" hangingPunct="1">
              <a:lnSpc>
                <a:spcPct val="95000"/>
              </a:lnSpc>
              <a:spcBef>
                <a:spcPct val="30000"/>
              </a:spcBef>
            </a:pPr>
            <a:r>
              <a:rPr lang="en-US" sz="2400" b="1">
                <a:solidFill>
                  <a:srgbClr val="FF0000"/>
                </a:solidFill>
              </a:rPr>
              <a:t>Efficiency variance = SR(AH -  SH)</a:t>
            </a:r>
          </a:p>
        </p:txBody>
      </p:sp>
      <p:sp>
        <p:nvSpPr>
          <p:cNvPr id="582664" name="Rectangle 8"/>
          <p:cNvSpPr>
            <a:spLocks noChangeArrowheads="1"/>
          </p:cNvSpPr>
          <p:nvPr/>
        </p:nvSpPr>
        <p:spPr bwMode="auto">
          <a:xfrm>
            <a:off x="6478588" y="2903538"/>
            <a:ext cx="1749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SH × SR                        </a:t>
            </a:r>
          </a:p>
        </p:txBody>
      </p:sp>
      <p:sp>
        <p:nvSpPr>
          <p:cNvPr id="582665" name="Rectangle 9"/>
          <p:cNvSpPr>
            <a:spLocks noChangeArrowheads="1"/>
          </p:cNvSpPr>
          <p:nvPr/>
        </p:nvSpPr>
        <p:spPr bwMode="auto">
          <a:xfrm>
            <a:off x="1392238" y="4198938"/>
            <a:ext cx="2359025" cy="8572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800" b="1">
                <a:solidFill>
                  <a:srgbClr val="FF0000"/>
                </a:solidFill>
              </a:rPr>
              <a:t>Spending Variance</a:t>
            </a:r>
          </a:p>
        </p:txBody>
      </p:sp>
      <p:sp>
        <p:nvSpPr>
          <p:cNvPr id="582666" name="Rectangle 10"/>
          <p:cNvSpPr>
            <a:spLocks noChangeArrowheads="1"/>
          </p:cNvSpPr>
          <p:nvPr/>
        </p:nvSpPr>
        <p:spPr bwMode="auto">
          <a:xfrm>
            <a:off x="5106988" y="4198938"/>
            <a:ext cx="1978025" cy="8572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800" b="1">
                <a:solidFill>
                  <a:srgbClr val="FF0000"/>
                </a:solidFill>
              </a:rPr>
              <a:t>Efficiency</a:t>
            </a:r>
            <a:br>
              <a:rPr lang="en-US" sz="2800" b="1">
                <a:solidFill>
                  <a:srgbClr val="FF0000"/>
                </a:solidFill>
              </a:rPr>
            </a:br>
            <a:r>
              <a:rPr lang="en-US" sz="2800" b="1">
                <a:solidFill>
                  <a:srgbClr val="FF0000"/>
                </a:solidFill>
              </a:rPr>
              <a:t>Variance</a:t>
            </a:r>
          </a:p>
        </p:txBody>
      </p:sp>
      <p:sp>
        <p:nvSpPr>
          <p:cNvPr id="582667" name="Rectangle 11"/>
          <p:cNvSpPr>
            <a:spLocks noChangeArrowheads="1"/>
          </p:cNvSpPr>
          <p:nvPr/>
        </p:nvSpPr>
        <p:spPr bwMode="auto">
          <a:xfrm>
            <a:off x="152400" y="156686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Flexible Budget          Flexible Budget</a:t>
            </a:r>
            <a:br>
              <a:rPr lang="en-US" sz="2400" b="1">
                <a:solidFill>
                  <a:schemeClr val="tx2"/>
                </a:solidFill>
              </a:rPr>
            </a:br>
            <a:r>
              <a:rPr lang="en-US" sz="2400" b="1">
                <a:solidFill>
                  <a:schemeClr val="tx2"/>
                </a:solidFill>
              </a:rPr>
              <a:t>     Variable                    for Variable	           for Variable</a:t>
            </a:r>
            <a:br>
              <a:rPr lang="en-US" sz="2400" b="1">
                <a:solidFill>
                  <a:schemeClr val="tx2"/>
                </a:solidFill>
              </a:rPr>
            </a:br>
            <a:r>
              <a:rPr lang="en-US" sz="2400" b="1">
                <a:solidFill>
                  <a:schemeClr val="tx2"/>
                </a:solidFill>
              </a:rPr>
              <a:t>    Overhead                  Overhead at                 Overhead at                    </a:t>
            </a:r>
            <a:br>
              <a:rPr lang="en-US" sz="2400" b="1">
                <a:solidFill>
                  <a:schemeClr val="tx2"/>
                </a:solidFill>
              </a:rPr>
            </a:br>
            <a:r>
              <a:rPr lang="en-US" sz="2400" b="1">
                <a:solidFill>
                  <a:schemeClr val="tx2"/>
                </a:solidFill>
              </a:rPr>
              <a:t>     Incurred                  Actual Hours             Standard Hours </a:t>
            </a:r>
          </a:p>
        </p:txBody>
      </p:sp>
      <p:grpSp>
        <p:nvGrpSpPr>
          <p:cNvPr id="582668" name="Group 12"/>
          <p:cNvGrpSpPr>
            <a:grpSpLocks/>
          </p:cNvGrpSpPr>
          <p:nvPr/>
        </p:nvGrpSpPr>
        <p:grpSpPr bwMode="auto">
          <a:xfrm>
            <a:off x="1244600" y="3346450"/>
            <a:ext cx="2674938" cy="838200"/>
            <a:chOff x="872" y="2108"/>
            <a:chExt cx="1685" cy="528"/>
          </a:xfrm>
        </p:grpSpPr>
        <p:sp>
          <p:nvSpPr>
            <p:cNvPr id="582669" name="Line 13"/>
            <p:cNvSpPr>
              <a:spLocks noChangeShapeType="1"/>
            </p:cNvSpPr>
            <p:nvPr/>
          </p:nvSpPr>
          <p:spPr bwMode="auto">
            <a:xfrm flipV="1">
              <a:off x="2557" y="2108"/>
              <a:ext cx="0" cy="304"/>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2670" name="Line 14"/>
            <p:cNvSpPr>
              <a:spLocks noChangeShapeType="1"/>
            </p:cNvSpPr>
            <p:nvPr/>
          </p:nvSpPr>
          <p:spPr bwMode="auto">
            <a:xfrm>
              <a:off x="1704" y="2412"/>
              <a:ext cx="0" cy="224"/>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2671" name="Line 15"/>
            <p:cNvSpPr>
              <a:spLocks noChangeShapeType="1"/>
            </p:cNvSpPr>
            <p:nvPr/>
          </p:nvSpPr>
          <p:spPr bwMode="auto">
            <a:xfrm>
              <a:off x="872" y="2404"/>
              <a:ext cx="1684"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582672" name="Rectangle 16"/>
          <p:cNvSpPr>
            <a:spLocks noGrp="1" noChangeArrowheads="1"/>
          </p:cNvSpPr>
          <p:nvPr>
            <p:ph type="title"/>
          </p:nvPr>
        </p:nvSpPr>
        <p:spPr>
          <a:xfrm>
            <a:off x="446055" y="360058"/>
            <a:ext cx="8305800" cy="7390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Variable Overhead Variances</a:t>
            </a:r>
          </a:p>
        </p:txBody>
      </p:sp>
      <p:sp>
        <p:nvSpPr>
          <p:cNvPr id="582673" name="Line 17"/>
          <p:cNvSpPr>
            <a:spLocks noChangeShapeType="1"/>
          </p:cNvSpPr>
          <p:nvPr/>
        </p:nvSpPr>
        <p:spPr bwMode="auto">
          <a:xfrm flipV="1">
            <a:off x="1257300" y="3346450"/>
            <a:ext cx="0" cy="4826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582674" name="Group 18"/>
          <p:cNvGrpSpPr>
            <a:grpSpLocks/>
          </p:cNvGrpSpPr>
          <p:nvPr/>
        </p:nvGrpSpPr>
        <p:grpSpPr bwMode="auto">
          <a:xfrm>
            <a:off x="4749800" y="3346450"/>
            <a:ext cx="2641600" cy="838200"/>
            <a:chOff x="3080" y="2108"/>
            <a:chExt cx="1664" cy="528"/>
          </a:xfrm>
        </p:grpSpPr>
        <p:grpSp>
          <p:nvGrpSpPr>
            <p:cNvPr id="582675" name="Group 19"/>
            <p:cNvGrpSpPr>
              <a:grpSpLocks/>
            </p:cNvGrpSpPr>
            <p:nvPr/>
          </p:nvGrpSpPr>
          <p:grpSpPr bwMode="auto">
            <a:xfrm>
              <a:off x="3912" y="2108"/>
              <a:ext cx="832" cy="528"/>
              <a:chOff x="3912" y="2108"/>
              <a:chExt cx="832" cy="528"/>
            </a:xfrm>
          </p:grpSpPr>
          <p:sp>
            <p:nvSpPr>
              <p:cNvPr id="582676" name="Line 20"/>
              <p:cNvSpPr>
                <a:spLocks noChangeShapeType="1"/>
              </p:cNvSpPr>
              <p:nvPr/>
            </p:nvSpPr>
            <p:spPr bwMode="auto">
              <a:xfrm flipV="1">
                <a:off x="4744" y="2108"/>
                <a:ext cx="0" cy="304"/>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2677" name="Line 21"/>
              <p:cNvSpPr>
                <a:spLocks noChangeShapeType="1"/>
              </p:cNvSpPr>
              <p:nvPr/>
            </p:nvSpPr>
            <p:spPr bwMode="auto">
              <a:xfrm>
                <a:off x="3912" y="2412"/>
                <a:ext cx="0" cy="224"/>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582678" name="Line 22"/>
            <p:cNvSpPr>
              <a:spLocks noChangeShapeType="1"/>
            </p:cNvSpPr>
            <p:nvPr/>
          </p:nvSpPr>
          <p:spPr bwMode="auto">
            <a:xfrm>
              <a:off x="3080" y="2404"/>
              <a:ext cx="1664"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2679" name="Line 23"/>
            <p:cNvSpPr>
              <a:spLocks noChangeShapeType="1"/>
            </p:cNvSpPr>
            <p:nvPr/>
          </p:nvSpPr>
          <p:spPr bwMode="auto">
            <a:xfrm flipV="1">
              <a:off x="3088" y="2108"/>
              <a:ext cx="0" cy="304"/>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fld id="{9A50D7FF-FF3E-48B3-B163-4B17B2257AE3}" type="slidenum">
              <a:rPr lang="en-US" smtClean="0"/>
              <a:pPr/>
              <a:t>8</a:t>
            </a:fld>
            <a:endParaRPr lang="en-US"/>
          </a:p>
        </p:txBody>
      </p:sp>
    </p:spTree>
    <p:extLst>
      <p:ext uri="{BB962C8B-B14F-4D97-AF65-F5344CB8AC3E}">
        <p14:creationId xmlns:p14="http://schemas.microsoft.com/office/powerpoint/2010/main" xmlns="" val="29470056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582663"/>
                                        </p:tgtEl>
                                        <p:attrNameLst>
                                          <p:attrName>style.visibility</p:attrName>
                                        </p:attrNameLst>
                                      </p:cBhvr>
                                      <p:to>
                                        <p:strVal val="visible"/>
                                      </p:to>
                                    </p:set>
                                    <p:anim calcmode="lin" valueType="num">
                                      <p:cBhvr additive="base">
                                        <p:cTn id="7" dur="500" fill="hold"/>
                                        <p:tgtEl>
                                          <p:spTgt spid="582663"/>
                                        </p:tgtEl>
                                        <p:attrNameLst>
                                          <p:attrName>ppt_x</p:attrName>
                                        </p:attrNameLst>
                                      </p:cBhvr>
                                      <p:tavLst>
                                        <p:tav tm="0">
                                          <p:val>
                                            <p:strVal val="0-#ppt_w/2"/>
                                          </p:val>
                                        </p:tav>
                                        <p:tav tm="100000">
                                          <p:val>
                                            <p:strVal val="#ppt_x"/>
                                          </p:val>
                                        </p:tav>
                                      </p:tavLst>
                                    </p:anim>
                                    <p:anim calcmode="lin" valueType="num">
                                      <p:cBhvr additive="base">
                                        <p:cTn id="8" dur="500" fill="hold"/>
                                        <p:tgtEl>
                                          <p:spTgt spid="5826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63" grpId="0" animBg="1"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4706" name="Rectangle 2"/>
          <p:cNvSpPr>
            <a:spLocks noChangeArrowheads="1"/>
          </p:cNvSpPr>
          <p:nvPr/>
        </p:nvSpPr>
        <p:spPr bwMode="auto">
          <a:xfrm>
            <a:off x="152400" y="2838450"/>
            <a:ext cx="8839200"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3,300 hours                   3,200 hours</a:t>
            </a:r>
            <a:br>
              <a:rPr lang="en-US" sz="2400">
                <a:solidFill>
                  <a:schemeClr val="tx2"/>
                </a:solidFill>
              </a:rPr>
            </a:br>
            <a:r>
              <a:rPr lang="en-US" sz="2400">
                <a:solidFill>
                  <a:schemeClr val="tx2"/>
                </a:solidFill>
              </a:rPr>
              <a:t> 				      ×                                     ×</a:t>
            </a:r>
            <a:br>
              <a:rPr lang="en-US" sz="2400">
                <a:solidFill>
                  <a:schemeClr val="tx2"/>
                </a:solidFill>
              </a:rPr>
            </a:br>
            <a:r>
              <a:rPr lang="en-US" sz="2400">
                <a:solidFill>
                  <a:schemeClr val="tx2"/>
                </a:solidFill>
              </a:rPr>
              <a:t>  			       $2.00 per hour               $2.00 per hour       </a:t>
            </a:r>
          </a:p>
        </p:txBody>
      </p:sp>
      <p:sp>
        <p:nvSpPr>
          <p:cNvPr id="584707" name="Rectangle 3"/>
          <p:cNvSpPr>
            <a:spLocks noGrp="1" noChangeArrowheads="1"/>
          </p:cNvSpPr>
          <p:nvPr>
            <p:ph type="title"/>
          </p:nvPr>
        </p:nvSpPr>
        <p:spPr>
          <a:xfrm>
            <a:off x="469900" y="418193"/>
            <a:ext cx="8305800" cy="5913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Variable Overhead Variances – Example</a:t>
            </a:r>
          </a:p>
        </p:txBody>
      </p:sp>
      <p:sp>
        <p:nvSpPr>
          <p:cNvPr id="584708" name="Freeform 4"/>
          <p:cNvSpPr>
            <a:spLocks/>
          </p:cNvSpPr>
          <p:nvPr/>
        </p:nvSpPr>
        <p:spPr bwMode="auto">
          <a:xfrm>
            <a:off x="1230313" y="4513263"/>
            <a:ext cx="6249987" cy="619125"/>
          </a:xfrm>
          <a:custGeom>
            <a:avLst/>
            <a:gdLst>
              <a:gd name="T0" fmla="*/ 3271 w 3937"/>
              <a:gd name="T1" fmla="*/ 255 h 390"/>
              <a:gd name="T2" fmla="*/ 3416 w 3937"/>
              <a:gd name="T3" fmla="*/ 244 h 390"/>
              <a:gd name="T4" fmla="*/ 3554 w 3937"/>
              <a:gd name="T5" fmla="*/ 224 h 390"/>
              <a:gd name="T6" fmla="*/ 3678 w 3937"/>
              <a:gd name="T7" fmla="*/ 194 h 390"/>
              <a:gd name="T8" fmla="*/ 3779 w 3937"/>
              <a:gd name="T9" fmla="*/ 156 h 390"/>
              <a:gd name="T10" fmla="*/ 3858 w 3937"/>
              <a:gd name="T11" fmla="*/ 112 h 390"/>
              <a:gd name="T12" fmla="*/ 3910 w 3937"/>
              <a:gd name="T13" fmla="*/ 64 h 390"/>
              <a:gd name="T14" fmla="*/ 3935 w 3937"/>
              <a:gd name="T15" fmla="*/ 13 h 390"/>
              <a:gd name="T16" fmla="*/ 3934 w 3937"/>
              <a:gd name="T17" fmla="*/ 21 h 390"/>
              <a:gd name="T18" fmla="*/ 3900 w 3937"/>
              <a:gd name="T19" fmla="*/ 64 h 390"/>
              <a:gd name="T20" fmla="*/ 3844 w 3937"/>
              <a:gd name="T21" fmla="*/ 102 h 390"/>
              <a:gd name="T22" fmla="*/ 3761 w 3937"/>
              <a:gd name="T23" fmla="*/ 134 h 390"/>
              <a:gd name="T24" fmla="*/ 3658 w 3937"/>
              <a:gd name="T25" fmla="*/ 159 h 390"/>
              <a:gd name="T26" fmla="*/ 3542 w 3937"/>
              <a:gd name="T27" fmla="*/ 174 h 390"/>
              <a:gd name="T28" fmla="*/ 3419 w 3937"/>
              <a:gd name="T29" fmla="*/ 180 h 390"/>
              <a:gd name="T30" fmla="*/ 2357 w 3937"/>
              <a:gd name="T31" fmla="*/ 182 h 390"/>
              <a:gd name="T32" fmla="*/ 2246 w 3937"/>
              <a:gd name="T33" fmla="*/ 193 h 390"/>
              <a:gd name="T34" fmla="*/ 2148 w 3937"/>
              <a:gd name="T35" fmla="*/ 213 h 390"/>
              <a:gd name="T36" fmla="*/ 2065 w 3937"/>
              <a:gd name="T37" fmla="*/ 242 h 390"/>
              <a:gd name="T38" fmla="*/ 2008 w 3937"/>
              <a:gd name="T39" fmla="*/ 276 h 390"/>
              <a:gd name="T40" fmla="*/ 1976 w 3937"/>
              <a:gd name="T41" fmla="*/ 316 h 390"/>
              <a:gd name="T42" fmla="*/ 1968 w 3937"/>
              <a:gd name="T43" fmla="*/ 338 h 390"/>
              <a:gd name="T44" fmla="*/ 1962 w 3937"/>
              <a:gd name="T45" fmla="*/ 316 h 390"/>
              <a:gd name="T46" fmla="*/ 1931 w 3937"/>
              <a:gd name="T47" fmla="*/ 276 h 390"/>
              <a:gd name="T48" fmla="*/ 1871 w 3937"/>
              <a:gd name="T49" fmla="*/ 242 h 390"/>
              <a:gd name="T50" fmla="*/ 1791 w 3937"/>
              <a:gd name="T51" fmla="*/ 213 h 390"/>
              <a:gd name="T52" fmla="*/ 1692 w 3937"/>
              <a:gd name="T53" fmla="*/ 193 h 390"/>
              <a:gd name="T54" fmla="*/ 1581 w 3937"/>
              <a:gd name="T55" fmla="*/ 182 h 390"/>
              <a:gd name="T56" fmla="*/ 519 w 3937"/>
              <a:gd name="T57" fmla="*/ 180 h 390"/>
              <a:gd name="T58" fmla="*/ 396 w 3937"/>
              <a:gd name="T59" fmla="*/ 174 h 390"/>
              <a:gd name="T60" fmla="*/ 280 w 3937"/>
              <a:gd name="T61" fmla="*/ 159 h 390"/>
              <a:gd name="T62" fmla="*/ 179 w 3937"/>
              <a:gd name="T63" fmla="*/ 134 h 390"/>
              <a:gd name="T64" fmla="*/ 95 w 3937"/>
              <a:gd name="T65" fmla="*/ 102 h 390"/>
              <a:gd name="T66" fmla="*/ 38 w 3937"/>
              <a:gd name="T67" fmla="*/ 64 h 390"/>
              <a:gd name="T68" fmla="*/ 5 w 3937"/>
              <a:gd name="T69" fmla="*/ 21 h 390"/>
              <a:gd name="T70" fmla="*/ 3 w 3937"/>
              <a:gd name="T71" fmla="*/ 13 h 390"/>
              <a:gd name="T72" fmla="*/ 26 w 3937"/>
              <a:gd name="T73" fmla="*/ 64 h 390"/>
              <a:gd name="T74" fmla="*/ 80 w 3937"/>
              <a:gd name="T75" fmla="*/ 112 h 390"/>
              <a:gd name="T76" fmla="*/ 161 w 3937"/>
              <a:gd name="T77" fmla="*/ 156 h 390"/>
              <a:gd name="T78" fmla="*/ 262 w 3937"/>
              <a:gd name="T79" fmla="*/ 194 h 390"/>
              <a:gd name="T80" fmla="*/ 384 w 3937"/>
              <a:gd name="T81" fmla="*/ 224 h 390"/>
              <a:gd name="T82" fmla="*/ 521 w 3937"/>
              <a:gd name="T83" fmla="*/ 244 h 390"/>
              <a:gd name="T84" fmla="*/ 665 w 3937"/>
              <a:gd name="T85" fmla="*/ 255 h 390"/>
              <a:gd name="T86" fmla="*/ 1597 w 3937"/>
              <a:gd name="T87" fmla="*/ 257 h 390"/>
              <a:gd name="T88" fmla="*/ 1702 w 3937"/>
              <a:gd name="T89" fmla="*/ 262 h 390"/>
              <a:gd name="T90" fmla="*/ 1795 w 3937"/>
              <a:gd name="T91" fmla="*/ 277 h 390"/>
              <a:gd name="T92" fmla="*/ 1875 w 3937"/>
              <a:gd name="T93" fmla="*/ 302 h 390"/>
              <a:gd name="T94" fmla="*/ 1931 w 3937"/>
              <a:gd name="T95" fmla="*/ 333 h 390"/>
              <a:gd name="T96" fmla="*/ 1962 w 3937"/>
              <a:gd name="T97" fmla="*/ 369 h 390"/>
              <a:gd name="T98" fmla="*/ 1968 w 3937"/>
              <a:gd name="T99" fmla="*/ 389 h 390"/>
              <a:gd name="T100" fmla="*/ 1984 w 3937"/>
              <a:gd name="T101" fmla="*/ 352 h 390"/>
              <a:gd name="T102" fmla="*/ 2026 w 3937"/>
              <a:gd name="T103" fmla="*/ 318 h 390"/>
              <a:gd name="T104" fmla="*/ 2094 w 3937"/>
              <a:gd name="T105" fmla="*/ 290 h 390"/>
              <a:gd name="T106" fmla="*/ 2182 w 3937"/>
              <a:gd name="T107" fmla="*/ 270 h 390"/>
              <a:gd name="T108" fmla="*/ 2280 w 3937"/>
              <a:gd name="T109" fmla="*/ 259 h 390"/>
              <a:gd name="T110" fmla="*/ 2337 w 393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37" h="390">
                <a:moveTo>
                  <a:pt x="3198" y="257"/>
                </a:moveTo>
                <a:lnTo>
                  <a:pt x="3271" y="255"/>
                </a:lnTo>
                <a:lnTo>
                  <a:pt x="3344" y="251"/>
                </a:lnTo>
                <a:lnTo>
                  <a:pt x="3416" y="244"/>
                </a:lnTo>
                <a:lnTo>
                  <a:pt x="3487" y="235"/>
                </a:lnTo>
                <a:lnTo>
                  <a:pt x="3554" y="224"/>
                </a:lnTo>
                <a:lnTo>
                  <a:pt x="3618" y="209"/>
                </a:lnTo>
                <a:lnTo>
                  <a:pt x="3678" y="194"/>
                </a:lnTo>
                <a:lnTo>
                  <a:pt x="3730" y="176"/>
                </a:lnTo>
                <a:lnTo>
                  <a:pt x="3779" y="156"/>
                </a:lnTo>
                <a:lnTo>
                  <a:pt x="3822" y="135"/>
                </a:lnTo>
                <a:lnTo>
                  <a:pt x="3858" y="112"/>
                </a:lnTo>
                <a:lnTo>
                  <a:pt x="3889" y="89"/>
                </a:lnTo>
                <a:lnTo>
                  <a:pt x="3910" y="64"/>
                </a:lnTo>
                <a:lnTo>
                  <a:pt x="3928" y="39"/>
                </a:lnTo>
                <a:lnTo>
                  <a:pt x="3935" y="13"/>
                </a:lnTo>
                <a:lnTo>
                  <a:pt x="3936" y="0"/>
                </a:lnTo>
                <a:lnTo>
                  <a:pt x="3934" y="21"/>
                </a:lnTo>
                <a:lnTo>
                  <a:pt x="3921" y="43"/>
                </a:lnTo>
                <a:lnTo>
                  <a:pt x="3900" y="64"/>
                </a:lnTo>
                <a:lnTo>
                  <a:pt x="3876" y="83"/>
                </a:lnTo>
                <a:lnTo>
                  <a:pt x="3844" y="102"/>
                </a:lnTo>
                <a:lnTo>
                  <a:pt x="3804" y="119"/>
                </a:lnTo>
                <a:lnTo>
                  <a:pt x="3761" y="134"/>
                </a:lnTo>
                <a:lnTo>
                  <a:pt x="3711" y="148"/>
                </a:lnTo>
                <a:lnTo>
                  <a:pt x="3658" y="159"/>
                </a:lnTo>
                <a:lnTo>
                  <a:pt x="3601" y="168"/>
                </a:lnTo>
                <a:lnTo>
                  <a:pt x="3542" y="174"/>
                </a:lnTo>
                <a:lnTo>
                  <a:pt x="3482" y="179"/>
                </a:lnTo>
                <a:lnTo>
                  <a:pt x="3419" y="180"/>
                </a:lnTo>
                <a:lnTo>
                  <a:pt x="2415" y="180"/>
                </a:lnTo>
                <a:lnTo>
                  <a:pt x="2357" y="182"/>
                </a:lnTo>
                <a:lnTo>
                  <a:pt x="2301" y="186"/>
                </a:lnTo>
                <a:lnTo>
                  <a:pt x="2246" y="193"/>
                </a:lnTo>
                <a:lnTo>
                  <a:pt x="2195" y="202"/>
                </a:lnTo>
                <a:lnTo>
                  <a:pt x="2148" y="213"/>
                </a:lnTo>
                <a:lnTo>
                  <a:pt x="2105" y="227"/>
                </a:lnTo>
                <a:lnTo>
                  <a:pt x="2065" y="242"/>
                </a:lnTo>
                <a:lnTo>
                  <a:pt x="2033" y="258"/>
                </a:lnTo>
                <a:lnTo>
                  <a:pt x="2008" y="276"/>
                </a:lnTo>
                <a:lnTo>
                  <a:pt x="1989" y="295"/>
                </a:lnTo>
                <a:lnTo>
                  <a:pt x="1976" y="316"/>
                </a:lnTo>
                <a:lnTo>
                  <a:pt x="1970" y="335"/>
                </a:lnTo>
                <a:lnTo>
                  <a:pt x="1968" y="338"/>
                </a:lnTo>
                <a:lnTo>
                  <a:pt x="1968" y="335"/>
                </a:lnTo>
                <a:lnTo>
                  <a:pt x="1962" y="316"/>
                </a:lnTo>
                <a:lnTo>
                  <a:pt x="1950" y="295"/>
                </a:lnTo>
                <a:lnTo>
                  <a:pt x="1931" y="276"/>
                </a:lnTo>
                <a:lnTo>
                  <a:pt x="1905" y="258"/>
                </a:lnTo>
                <a:lnTo>
                  <a:pt x="1871" y="242"/>
                </a:lnTo>
                <a:lnTo>
                  <a:pt x="1834" y="227"/>
                </a:lnTo>
                <a:lnTo>
                  <a:pt x="1791" y="213"/>
                </a:lnTo>
                <a:lnTo>
                  <a:pt x="1742" y="202"/>
                </a:lnTo>
                <a:lnTo>
                  <a:pt x="1692" y="193"/>
                </a:lnTo>
                <a:lnTo>
                  <a:pt x="1638" y="186"/>
                </a:lnTo>
                <a:lnTo>
                  <a:pt x="1581" y="182"/>
                </a:lnTo>
                <a:lnTo>
                  <a:pt x="1523" y="180"/>
                </a:lnTo>
                <a:lnTo>
                  <a:pt x="519" y="180"/>
                </a:lnTo>
                <a:lnTo>
                  <a:pt x="459" y="179"/>
                </a:lnTo>
                <a:lnTo>
                  <a:pt x="396" y="174"/>
                </a:lnTo>
                <a:lnTo>
                  <a:pt x="336" y="168"/>
                </a:lnTo>
                <a:lnTo>
                  <a:pt x="280" y="159"/>
                </a:lnTo>
                <a:lnTo>
                  <a:pt x="229" y="148"/>
                </a:lnTo>
                <a:lnTo>
                  <a:pt x="179" y="134"/>
                </a:lnTo>
                <a:lnTo>
                  <a:pt x="134" y="119"/>
                </a:lnTo>
                <a:lnTo>
                  <a:pt x="95" y="102"/>
                </a:lnTo>
                <a:lnTo>
                  <a:pt x="63" y="83"/>
                </a:lnTo>
                <a:lnTo>
                  <a:pt x="38" y="64"/>
                </a:lnTo>
                <a:lnTo>
                  <a:pt x="18" y="43"/>
                </a:lnTo>
                <a:lnTo>
                  <a:pt x="5" y="21"/>
                </a:lnTo>
                <a:lnTo>
                  <a:pt x="0" y="0"/>
                </a:lnTo>
                <a:lnTo>
                  <a:pt x="3" y="13"/>
                </a:lnTo>
                <a:lnTo>
                  <a:pt x="12" y="39"/>
                </a:lnTo>
                <a:lnTo>
                  <a:pt x="26" y="64"/>
                </a:lnTo>
                <a:lnTo>
                  <a:pt x="51" y="89"/>
                </a:lnTo>
                <a:lnTo>
                  <a:pt x="80" y="112"/>
                </a:lnTo>
                <a:lnTo>
                  <a:pt x="118" y="135"/>
                </a:lnTo>
                <a:lnTo>
                  <a:pt x="161" y="156"/>
                </a:lnTo>
                <a:lnTo>
                  <a:pt x="209" y="176"/>
                </a:lnTo>
                <a:lnTo>
                  <a:pt x="262" y="194"/>
                </a:lnTo>
                <a:lnTo>
                  <a:pt x="320" y="209"/>
                </a:lnTo>
                <a:lnTo>
                  <a:pt x="384" y="224"/>
                </a:lnTo>
                <a:lnTo>
                  <a:pt x="451" y="235"/>
                </a:lnTo>
                <a:lnTo>
                  <a:pt x="521" y="244"/>
                </a:lnTo>
                <a:lnTo>
                  <a:pt x="595" y="251"/>
                </a:lnTo>
                <a:lnTo>
                  <a:pt x="665" y="255"/>
                </a:lnTo>
                <a:lnTo>
                  <a:pt x="740" y="257"/>
                </a:lnTo>
                <a:lnTo>
                  <a:pt x="1597" y="257"/>
                </a:lnTo>
                <a:lnTo>
                  <a:pt x="1651" y="259"/>
                </a:lnTo>
                <a:lnTo>
                  <a:pt x="1702" y="262"/>
                </a:lnTo>
                <a:lnTo>
                  <a:pt x="1749" y="269"/>
                </a:lnTo>
                <a:lnTo>
                  <a:pt x="1795" y="277"/>
                </a:lnTo>
                <a:lnTo>
                  <a:pt x="1835" y="289"/>
                </a:lnTo>
                <a:lnTo>
                  <a:pt x="1875" y="302"/>
                </a:lnTo>
                <a:lnTo>
                  <a:pt x="1905" y="317"/>
                </a:lnTo>
                <a:lnTo>
                  <a:pt x="1931" y="333"/>
                </a:lnTo>
                <a:lnTo>
                  <a:pt x="1950" y="350"/>
                </a:lnTo>
                <a:lnTo>
                  <a:pt x="1962" y="369"/>
                </a:lnTo>
                <a:lnTo>
                  <a:pt x="1968" y="387"/>
                </a:lnTo>
                <a:lnTo>
                  <a:pt x="1968" y="389"/>
                </a:lnTo>
                <a:lnTo>
                  <a:pt x="1972" y="370"/>
                </a:lnTo>
                <a:lnTo>
                  <a:pt x="1984" y="352"/>
                </a:lnTo>
                <a:lnTo>
                  <a:pt x="2003" y="335"/>
                </a:lnTo>
                <a:lnTo>
                  <a:pt x="2026" y="318"/>
                </a:lnTo>
                <a:lnTo>
                  <a:pt x="2059" y="304"/>
                </a:lnTo>
                <a:lnTo>
                  <a:pt x="2094" y="290"/>
                </a:lnTo>
                <a:lnTo>
                  <a:pt x="2135" y="279"/>
                </a:lnTo>
                <a:lnTo>
                  <a:pt x="2182" y="270"/>
                </a:lnTo>
                <a:lnTo>
                  <a:pt x="2228" y="263"/>
                </a:lnTo>
                <a:lnTo>
                  <a:pt x="2280" y="259"/>
                </a:lnTo>
                <a:lnTo>
                  <a:pt x="2331" y="257"/>
                </a:lnTo>
                <a:lnTo>
                  <a:pt x="2337" y="257"/>
                </a:lnTo>
                <a:lnTo>
                  <a:pt x="319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84709" name="Rectangle 5"/>
          <p:cNvSpPr>
            <a:spLocks noChangeArrowheads="1"/>
          </p:cNvSpPr>
          <p:nvPr/>
        </p:nvSpPr>
        <p:spPr bwMode="auto">
          <a:xfrm>
            <a:off x="760413" y="41052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$6,740</a:t>
            </a:r>
          </a:p>
        </p:txBody>
      </p:sp>
      <p:sp>
        <p:nvSpPr>
          <p:cNvPr id="584710" name="Rectangle 6"/>
          <p:cNvSpPr>
            <a:spLocks noChangeArrowheads="1"/>
          </p:cNvSpPr>
          <p:nvPr/>
        </p:nvSpPr>
        <p:spPr bwMode="auto">
          <a:xfrm>
            <a:off x="3698875" y="41052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$6,600</a:t>
            </a:r>
          </a:p>
        </p:txBody>
      </p:sp>
      <p:sp>
        <p:nvSpPr>
          <p:cNvPr id="584711" name="Rectangle 7"/>
          <p:cNvSpPr>
            <a:spLocks noChangeArrowheads="1"/>
          </p:cNvSpPr>
          <p:nvPr/>
        </p:nvSpPr>
        <p:spPr bwMode="auto">
          <a:xfrm>
            <a:off x="6875463" y="41052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$6,400</a:t>
            </a:r>
          </a:p>
        </p:txBody>
      </p:sp>
      <p:sp>
        <p:nvSpPr>
          <p:cNvPr id="584712" name="Rectangle 8"/>
          <p:cNvSpPr>
            <a:spLocks noChangeArrowheads="1"/>
          </p:cNvSpPr>
          <p:nvPr/>
        </p:nvSpPr>
        <p:spPr bwMode="auto">
          <a:xfrm>
            <a:off x="469900" y="50482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Spending variance</a:t>
            </a:r>
            <a:br>
              <a:rPr lang="en-US" sz="2400">
                <a:solidFill>
                  <a:srgbClr val="FF0000"/>
                </a:solidFill>
              </a:rPr>
            </a:br>
            <a:r>
              <a:rPr lang="en-US" sz="2400">
                <a:solidFill>
                  <a:srgbClr val="FF0000"/>
                </a:solidFill>
              </a:rPr>
              <a:t>$140 unfavorable</a:t>
            </a:r>
          </a:p>
        </p:txBody>
      </p:sp>
      <p:sp>
        <p:nvSpPr>
          <p:cNvPr id="584713" name="Rectangle 9"/>
          <p:cNvSpPr>
            <a:spLocks noChangeArrowheads="1"/>
          </p:cNvSpPr>
          <p:nvPr/>
        </p:nvSpPr>
        <p:spPr bwMode="auto">
          <a:xfrm>
            <a:off x="4359275" y="50482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$200 unfavorable</a:t>
            </a:r>
          </a:p>
        </p:txBody>
      </p:sp>
      <p:sp>
        <p:nvSpPr>
          <p:cNvPr id="584714" name="Text Box 10"/>
          <p:cNvSpPr txBox="1">
            <a:spLocks noChangeArrowheads="1"/>
          </p:cNvSpPr>
          <p:nvPr/>
        </p:nvSpPr>
        <p:spPr bwMode="auto">
          <a:xfrm>
            <a:off x="1041400" y="5915025"/>
            <a:ext cx="6523038" cy="485775"/>
          </a:xfrm>
          <a:prstGeom prst="rect">
            <a:avLst/>
          </a:prstGeom>
          <a:solidFill>
            <a:schemeClr val="bg1"/>
          </a:solidFill>
          <a:ln w="28575">
            <a:solidFill>
              <a:schemeClr val="tx2"/>
            </a:solidFill>
            <a:miter lim="800000"/>
            <a:headEnd/>
            <a:tailEnd/>
          </a:ln>
          <a:effectLst>
            <a:outerShdw dist="107763" dir="2700000" algn="ctr" rotWithShape="0">
              <a:schemeClr val="tx2"/>
            </a:outerShdw>
          </a:effectLst>
        </p:spPr>
        <p:txBody>
          <a:bodyPr wrap="none">
            <a:spAutoFit/>
          </a:bodyPr>
          <a:lstStyle/>
          <a:p>
            <a:pPr eaLnBrk="1" hangingPunct="1"/>
            <a:r>
              <a:rPr lang="en-US" sz="2400">
                <a:solidFill>
                  <a:schemeClr val="tx2"/>
                </a:solidFill>
              </a:rPr>
              <a:t>$340 unfavorable flexible budget total variance</a:t>
            </a:r>
          </a:p>
        </p:txBody>
      </p:sp>
      <p:sp>
        <p:nvSpPr>
          <p:cNvPr id="584715" name="Line 11"/>
          <p:cNvSpPr>
            <a:spLocks noChangeShapeType="1"/>
          </p:cNvSpPr>
          <p:nvPr/>
        </p:nvSpPr>
        <p:spPr bwMode="auto">
          <a:xfrm>
            <a:off x="406400" y="2825750"/>
            <a:ext cx="1879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4716" name="Line 12"/>
          <p:cNvSpPr>
            <a:spLocks noChangeShapeType="1"/>
          </p:cNvSpPr>
          <p:nvPr/>
        </p:nvSpPr>
        <p:spPr bwMode="auto">
          <a:xfrm>
            <a:off x="3302000" y="2825750"/>
            <a:ext cx="218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4717" name="Line 13"/>
          <p:cNvSpPr>
            <a:spLocks noChangeShapeType="1"/>
          </p:cNvSpPr>
          <p:nvPr/>
        </p:nvSpPr>
        <p:spPr bwMode="auto">
          <a:xfrm>
            <a:off x="6350000" y="2825750"/>
            <a:ext cx="2260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84718" name="Rectangle 14"/>
          <p:cNvSpPr>
            <a:spLocks noChangeArrowheads="1"/>
          </p:cNvSpPr>
          <p:nvPr/>
        </p:nvSpPr>
        <p:spPr bwMode="auto">
          <a:xfrm>
            <a:off x="152400" y="156686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Flexible Budget          Flexible Budget</a:t>
            </a:r>
            <a:br>
              <a:rPr lang="en-US" sz="2400" b="1">
                <a:solidFill>
                  <a:schemeClr val="tx2"/>
                </a:solidFill>
              </a:rPr>
            </a:br>
            <a:r>
              <a:rPr lang="en-US" sz="2400" b="1">
                <a:solidFill>
                  <a:schemeClr val="tx2"/>
                </a:solidFill>
              </a:rPr>
              <a:t>     Variable                    for Variable	           for Variable</a:t>
            </a:r>
            <a:br>
              <a:rPr lang="en-US" sz="2400" b="1">
                <a:solidFill>
                  <a:schemeClr val="tx2"/>
                </a:solidFill>
              </a:rPr>
            </a:br>
            <a:r>
              <a:rPr lang="en-US" sz="2400" b="1">
                <a:solidFill>
                  <a:schemeClr val="tx2"/>
                </a:solidFill>
              </a:rPr>
              <a:t>    Overhead                  Overhead at                 Overhead at                    </a:t>
            </a:r>
            <a:br>
              <a:rPr lang="en-US" sz="2400" b="1">
                <a:solidFill>
                  <a:schemeClr val="tx2"/>
                </a:solidFill>
              </a:rPr>
            </a:br>
            <a:r>
              <a:rPr lang="en-US" sz="2400" b="1">
                <a:solidFill>
                  <a:schemeClr val="tx2"/>
                </a:solidFill>
              </a:rPr>
              <a:t>     Incurred                  Actual Hours             Standard Hours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9</a:t>
            </a:fld>
            <a:endParaRPr lang="en-US"/>
          </a:p>
        </p:txBody>
      </p:sp>
    </p:spTree>
    <p:extLst>
      <p:ext uri="{BB962C8B-B14F-4D97-AF65-F5344CB8AC3E}">
        <p14:creationId xmlns:p14="http://schemas.microsoft.com/office/powerpoint/2010/main" xmlns="" val="244639190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584708"/>
                                        </p:tgtEl>
                                        <p:attrNameLst>
                                          <p:attrName>style.visibility</p:attrName>
                                        </p:attrNameLst>
                                      </p:cBhvr>
                                      <p:to>
                                        <p:strVal val="visible"/>
                                      </p:to>
                                    </p:set>
                                    <p:animEffect transition="in" filter="dissolve">
                                      <p:cBhvr>
                                        <p:cTn id="7" dur="500"/>
                                        <p:tgtEl>
                                          <p:spTgt spid="584708"/>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584712"/>
                                        </p:tgtEl>
                                        <p:attrNameLst>
                                          <p:attrName>style.visibility</p:attrName>
                                        </p:attrNameLst>
                                      </p:cBhvr>
                                      <p:to>
                                        <p:strVal val="visible"/>
                                      </p:to>
                                    </p:set>
                                    <p:anim calcmode="lin" valueType="num">
                                      <p:cBhvr additive="base">
                                        <p:cTn id="11" dur="500" fill="hold"/>
                                        <p:tgtEl>
                                          <p:spTgt spid="584712"/>
                                        </p:tgtEl>
                                        <p:attrNameLst>
                                          <p:attrName>ppt_x</p:attrName>
                                        </p:attrNameLst>
                                      </p:cBhvr>
                                      <p:tavLst>
                                        <p:tav tm="0">
                                          <p:val>
                                            <p:strVal val="0-#ppt_w/2"/>
                                          </p:val>
                                        </p:tav>
                                        <p:tav tm="100000">
                                          <p:val>
                                            <p:strVal val="#ppt_x"/>
                                          </p:val>
                                        </p:tav>
                                      </p:tavLst>
                                    </p:anim>
                                    <p:anim calcmode="lin" valueType="num">
                                      <p:cBhvr additive="base">
                                        <p:cTn id="12" dur="500" fill="hold"/>
                                        <p:tgtEl>
                                          <p:spTgt spid="584712"/>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584713"/>
                                        </p:tgtEl>
                                        <p:attrNameLst>
                                          <p:attrName>style.visibility</p:attrName>
                                        </p:attrNameLst>
                                      </p:cBhvr>
                                      <p:to>
                                        <p:strVal val="visible"/>
                                      </p:to>
                                    </p:set>
                                    <p:anim calcmode="lin" valueType="num">
                                      <p:cBhvr additive="base">
                                        <p:cTn id="16" dur="500" fill="hold"/>
                                        <p:tgtEl>
                                          <p:spTgt spid="584713"/>
                                        </p:tgtEl>
                                        <p:attrNameLst>
                                          <p:attrName>ppt_x</p:attrName>
                                        </p:attrNameLst>
                                      </p:cBhvr>
                                      <p:tavLst>
                                        <p:tav tm="0">
                                          <p:val>
                                            <p:strVal val="1+#ppt_w/2"/>
                                          </p:val>
                                        </p:tav>
                                        <p:tav tm="100000">
                                          <p:val>
                                            <p:strVal val="#ppt_x"/>
                                          </p:val>
                                        </p:tav>
                                      </p:tavLst>
                                    </p:anim>
                                    <p:anim calcmode="lin" valueType="num">
                                      <p:cBhvr additive="base">
                                        <p:cTn id="17" dur="500" fill="hold"/>
                                        <p:tgtEl>
                                          <p:spTgt spid="584713"/>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500"/>
                            </p:stCondLst>
                            <p:childTnLst>
                              <p:par>
                                <p:cTn id="19" presetID="3" presetClass="entr" presetSubtype="5" fill="hold" grpId="0" nodeType="afterEffect">
                                  <p:stCondLst>
                                    <p:cond delay="0"/>
                                  </p:stCondLst>
                                  <p:childTnLst>
                                    <p:set>
                                      <p:cBhvr>
                                        <p:cTn id="20" dur="1" fill="hold">
                                          <p:stCondLst>
                                            <p:cond delay="0"/>
                                          </p:stCondLst>
                                        </p:cTn>
                                        <p:tgtEl>
                                          <p:spTgt spid="584714"/>
                                        </p:tgtEl>
                                        <p:attrNameLst>
                                          <p:attrName>style.visibility</p:attrName>
                                        </p:attrNameLst>
                                      </p:cBhvr>
                                      <p:to>
                                        <p:strVal val="visible"/>
                                      </p:to>
                                    </p:set>
                                    <p:animEffect transition="in" filter="blinds(vertical)">
                                      <p:cBhvr>
                                        <p:cTn id="21" dur="500"/>
                                        <p:tgtEl>
                                          <p:spTgt spid="5847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08" grpId="0" animBg="1"/>
      <p:bldP spid="584712" grpId="0" autoUpdateAnimBg="0"/>
      <p:bldP spid="584713" grpId="0" autoUpdateAnimBg="0"/>
      <p:bldP spid="584714"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6754" name="Rectangle 2"/>
          <p:cNvSpPr>
            <a:spLocks noChangeArrowheads="1"/>
          </p:cNvSpPr>
          <p:nvPr/>
        </p:nvSpPr>
        <p:spPr bwMode="auto">
          <a:xfrm>
            <a:off x="2603500" y="1619250"/>
            <a:ext cx="3924300" cy="4533900"/>
          </a:xfrm>
          <a:prstGeom prst="rect">
            <a:avLst/>
          </a:prstGeom>
          <a:solidFill>
            <a:srgbClr val="EAEAEA"/>
          </a:solidFill>
          <a:ln w="38100" cmpd="dbl">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085850" indent="-228600">
              <a:defRPr sz="2400">
                <a:solidFill>
                  <a:schemeClr val="tx1"/>
                </a:solidFill>
                <a:latin typeface="Times" panose="02020603050405020304" pitchFamily="18" charset="0"/>
              </a:defRPr>
            </a:lvl3pPr>
            <a:lvl4pPr marL="1428750" indent="-228600">
              <a:defRPr sz="2400">
                <a:solidFill>
                  <a:schemeClr val="tx1"/>
                </a:solidFill>
                <a:latin typeface="Times" panose="02020603050405020304" pitchFamily="18" charset="0"/>
              </a:defRPr>
            </a:lvl4pPr>
            <a:lvl5pPr marL="1771650" indent="-228600">
              <a:defRPr sz="2400">
                <a:solidFill>
                  <a:schemeClr val="tx1"/>
                </a:solidFill>
                <a:latin typeface="Times" panose="02020603050405020304" pitchFamily="18" charset="0"/>
              </a:defRPr>
            </a:lvl5pPr>
            <a:lvl6pPr marL="2228850" indent="-228600" eaLnBrk="0" fontAlgn="base" hangingPunct="0">
              <a:spcBef>
                <a:spcPct val="0"/>
              </a:spcBef>
              <a:spcAft>
                <a:spcPct val="0"/>
              </a:spcAft>
              <a:defRPr sz="2400">
                <a:solidFill>
                  <a:schemeClr val="tx1"/>
                </a:solidFill>
                <a:latin typeface="Times" panose="02020603050405020304" pitchFamily="18" charset="0"/>
              </a:defRPr>
            </a:lvl6pPr>
            <a:lvl7pPr marL="2686050" indent="-228600" eaLnBrk="0" fontAlgn="base" hangingPunct="0">
              <a:spcBef>
                <a:spcPct val="0"/>
              </a:spcBef>
              <a:spcAft>
                <a:spcPct val="0"/>
              </a:spcAft>
              <a:defRPr sz="2400">
                <a:solidFill>
                  <a:schemeClr val="tx1"/>
                </a:solidFill>
                <a:latin typeface="Times" panose="02020603050405020304" pitchFamily="18" charset="0"/>
              </a:defRPr>
            </a:lvl7pPr>
            <a:lvl8pPr marL="3143250" indent="-228600" eaLnBrk="0" fontAlgn="base" hangingPunct="0">
              <a:spcBef>
                <a:spcPct val="0"/>
              </a:spcBef>
              <a:spcAft>
                <a:spcPct val="0"/>
              </a:spcAft>
              <a:defRPr sz="2400">
                <a:solidFill>
                  <a:schemeClr val="tx1"/>
                </a:solidFill>
                <a:latin typeface="Times" panose="02020603050405020304" pitchFamily="18" charset="0"/>
              </a:defRPr>
            </a:lvl8pPr>
            <a:lvl9pPr marL="360045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spcBef>
                <a:spcPct val="20000"/>
              </a:spcBef>
              <a:buClr>
                <a:schemeClr val="accent1"/>
              </a:buClr>
              <a:buFont typeface="Times" panose="02020603050405020304" pitchFamily="18" charset="0"/>
              <a:buNone/>
            </a:pPr>
            <a:r>
              <a:rPr lang="en-US" sz="2600">
                <a:solidFill>
                  <a:srgbClr val="FF0000"/>
                </a:solidFill>
                <a:latin typeface="+mn-lt"/>
              </a:rPr>
              <a:t>Efficiency Variance</a:t>
            </a:r>
          </a:p>
          <a:p>
            <a:pPr lvl="1" eaLnBrk="1" latinLnBrk="1" hangingPunct="1">
              <a:spcBef>
                <a:spcPct val="20000"/>
              </a:spcBef>
              <a:buClr>
                <a:schemeClr val="accent2"/>
              </a:buClr>
              <a:buFont typeface="Wingdings" panose="05000000000000000000" pitchFamily="2" charset="2"/>
              <a:buNone/>
            </a:pPr>
            <a:endParaRPr lang="en-US" sz="2600">
              <a:latin typeface="+mn-lt"/>
            </a:endParaRPr>
          </a:p>
        </p:txBody>
      </p:sp>
      <p:sp>
        <p:nvSpPr>
          <p:cNvPr id="586755" name="Rectangle 3"/>
          <p:cNvSpPr>
            <a:spLocks noChangeArrowheads="1"/>
          </p:cNvSpPr>
          <p:nvPr/>
        </p:nvSpPr>
        <p:spPr bwMode="auto">
          <a:xfrm>
            <a:off x="3041650" y="2397125"/>
            <a:ext cx="3028950"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spcBef>
                <a:spcPct val="50000"/>
              </a:spcBef>
            </a:pPr>
            <a:r>
              <a:rPr lang="en-US" sz="2400">
                <a:solidFill>
                  <a:schemeClr val="tx2"/>
                </a:solidFill>
              </a:rPr>
              <a:t>Controlled by</a:t>
            </a:r>
            <a:br>
              <a:rPr lang="en-US" sz="2400">
                <a:solidFill>
                  <a:schemeClr val="tx2"/>
                </a:solidFill>
              </a:rPr>
            </a:br>
            <a:r>
              <a:rPr lang="en-US" sz="2400">
                <a:solidFill>
                  <a:schemeClr val="tx2"/>
                </a:solidFill>
              </a:rPr>
              <a:t>managing the</a:t>
            </a:r>
            <a:br>
              <a:rPr lang="en-US" sz="2400">
                <a:solidFill>
                  <a:schemeClr val="tx2"/>
                </a:solidFill>
              </a:rPr>
            </a:br>
            <a:r>
              <a:rPr lang="en-US" sz="2400">
                <a:solidFill>
                  <a:schemeClr val="tx2"/>
                </a:solidFill>
              </a:rPr>
              <a:t>overhead cost driver.</a:t>
            </a:r>
          </a:p>
        </p:txBody>
      </p:sp>
      <p:graphicFrame>
        <p:nvGraphicFramePr>
          <p:cNvPr id="586756" name="Object 4"/>
          <p:cNvGraphicFramePr>
            <a:graphicFrameLocks/>
          </p:cNvGraphicFramePr>
          <p:nvPr/>
        </p:nvGraphicFramePr>
        <p:xfrm>
          <a:off x="3790950" y="3894138"/>
          <a:ext cx="1546225" cy="2201862"/>
        </p:xfrm>
        <a:graphic>
          <a:graphicData uri="http://schemas.openxmlformats.org/presentationml/2006/ole">
            <p:oleObj spid="_x0000_s87050" name="Clip" r:id="rId4" imgW="3848100" imgH="5478463" progId="">
              <p:embed/>
            </p:oleObj>
          </a:graphicData>
        </a:graphic>
      </p:graphicFrame>
      <p:sp>
        <p:nvSpPr>
          <p:cNvPr id="586757" name="Rectangle 5"/>
          <p:cNvSpPr>
            <a:spLocks noGrp="1" noChangeArrowheads="1"/>
          </p:cNvSpPr>
          <p:nvPr>
            <p:ph type="title"/>
          </p:nvPr>
        </p:nvSpPr>
        <p:spPr>
          <a:xfrm>
            <a:off x="304800" y="381000"/>
            <a:ext cx="8610600" cy="602424"/>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dirty="0"/>
              <a:t>Variable Overhead Variances </a:t>
            </a:r>
            <a:r>
              <a:rPr lang="en-US" sz="4000" b="1" i="1" dirty="0" smtClean="0"/>
              <a:t>–A </a:t>
            </a:r>
            <a:r>
              <a:rPr lang="en-US" sz="4000" b="1" i="1" dirty="0"/>
              <a:t>Closer Look</a:t>
            </a:r>
          </a:p>
        </p:txBody>
      </p:sp>
      <p:sp>
        <p:nvSpPr>
          <p:cNvPr id="2" name="Slide Number Placeholder 1"/>
          <p:cNvSpPr>
            <a:spLocks noGrp="1"/>
          </p:cNvSpPr>
          <p:nvPr>
            <p:ph type="sldNum" sz="quarter" idx="11"/>
          </p:nvPr>
        </p:nvSpPr>
        <p:spPr/>
        <p:txBody>
          <a:bodyPr/>
          <a:lstStyle/>
          <a:p>
            <a:fld id="{9A50D7FF-FF3E-48B3-B163-4B17B2257AE3}" type="slidenum">
              <a:rPr lang="en-US" smtClean="0"/>
              <a:pPr/>
              <a:t>10</a:t>
            </a:fld>
            <a:endParaRPr lang="en-US"/>
          </a:p>
        </p:txBody>
      </p:sp>
    </p:spTree>
    <p:extLst>
      <p:ext uri="{BB962C8B-B14F-4D97-AF65-F5344CB8AC3E}">
        <p14:creationId xmlns:p14="http://schemas.microsoft.com/office/powerpoint/2010/main" xmlns="" val="80052036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8802" name="Rectangle 2"/>
          <p:cNvSpPr>
            <a:spLocks noGrp="1" noChangeArrowheads="1"/>
          </p:cNvSpPr>
          <p:nvPr>
            <p:ph type="title"/>
          </p:nvPr>
        </p:nvSpPr>
        <p:spPr>
          <a:xfrm>
            <a:off x="495300" y="628650"/>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88803" name="Rectangle 3"/>
          <p:cNvSpPr>
            <a:spLocks noGrp="1" noChangeArrowheads="1"/>
          </p:cNvSpPr>
          <p:nvPr>
            <p:ph type="body" idx="1"/>
          </p:nvPr>
        </p:nvSpPr>
        <p:spPr>
          <a:xfrm>
            <a:off x="495300" y="1409700"/>
            <a:ext cx="8153400" cy="50673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sz="2800"/>
              <a:t> 	Yoder Enterprises’ actual production for the period required 2,100 standard direct labor hours. Actual variable overhead for the period was $10,950. Actual direct labor hours worked were 2,050. The predetermined variable overhead rate is $5 per direct labor hour. What was the spending variance?</a:t>
            </a:r>
          </a:p>
          <a:p>
            <a:pPr lvl="1">
              <a:lnSpc>
                <a:spcPct val="90000"/>
              </a:lnSpc>
              <a:buFont typeface="Wingdings" panose="05000000000000000000" pitchFamily="2" charset="2"/>
              <a:buNone/>
            </a:pPr>
            <a:r>
              <a:rPr lang="en-US" sz="2800"/>
              <a:t>a. $450 U</a:t>
            </a:r>
          </a:p>
          <a:p>
            <a:pPr lvl="1">
              <a:lnSpc>
                <a:spcPct val="90000"/>
              </a:lnSpc>
              <a:buFont typeface="Wingdings" panose="05000000000000000000" pitchFamily="2" charset="2"/>
              <a:buNone/>
            </a:pPr>
            <a:r>
              <a:rPr lang="en-US" sz="2800"/>
              <a:t>b. $450 F</a:t>
            </a:r>
          </a:p>
          <a:p>
            <a:pPr lvl="1">
              <a:lnSpc>
                <a:spcPct val="90000"/>
              </a:lnSpc>
              <a:buFont typeface="Wingdings" panose="05000000000000000000" pitchFamily="2" charset="2"/>
              <a:buNone/>
            </a:pPr>
            <a:r>
              <a:rPr lang="en-US" sz="2800"/>
              <a:t>c. $700 F</a:t>
            </a:r>
          </a:p>
          <a:p>
            <a:pPr lvl="1">
              <a:lnSpc>
                <a:spcPct val="90000"/>
              </a:lnSpc>
              <a:buFont typeface="Wingdings" panose="05000000000000000000" pitchFamily="2" charset="2"/>
              <a:buNone/>
            </a:pPr>
            <a:r>
              <a:rPr lang="en-US" sz="2800"/>
              <a:t>d. $700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11</a:t>
            </a:fld>
            <a:endParaRPr lang="en-US"/>
          </a:p>
        </p:txBody>
      </p:sp>
    </p:spTree>
    <p:extLst>
      <p:ext uri="{BB962C8B-B14F-4D97-AF65-F5344CB8AC3E}">
        <p14:creationId xmlns:p14="http://schemas.microsoft.com/office/powerpoint/2010/main" xmlns="" val="76310199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0850" name="Rectangle 2"/>
          <p:cNvSpPr>
            <a:spLocks noGrp="1" noChangeArrowheads="1"/>
          </p:cNvSpPr>
          <p:nvPr>
            <p:ph type="body" idx="1"/>
          </p:nvPr>
        </p:nvSpPr>
        <p:spPr>
          <a:xfrm>
            <a:off x="495300" y="1409700"/>
            <a:ext cx="8153400" cy="50673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sz="2800"/>
              <a:t> 	Yoder Enterprises’ actual production for the period required 2,100 standard direct labor hours. Actual variable overhead for the period was $10,950. Actual direct labor hours worked were 2,050. The predetermined variable overhead rate is $5 per direct labor hour. What was the spending variance?</a:t>
            </a:r>
          </a:p>
          <a:p>
            <a:pPr lvl="1">
              <a:lnSpc>
                <a:spcPct val="90000"/>
              </a:lnSpc>
              <a:buFont typeface="Wingdings" panose="05000000000000000000" pitchFamily="2" charset="2"/>
              <a:buNone/>
            </a:pPr>
            <a:r>
              <a:rPr lang="en-US" sz="2800">
                <a:solidFill>
                  <a:schemeClr val="hlink"/>
                </a:solidFill>
              </a:rPr>
              <a:t>a. $450 U</a:t>
            </a:r>
          </a:p>
          <a:p>
            <a:pPr lvl="1">
              <a:lnSpc>
                <a:spcPct val="90000"/>
              </a:lnSpc>
              <a:buFont typeface="Wingdings" panose="05000000000000000000" pitchFamily="2" charset="2"/>
              <a:buNone/>
            </a:pPr>
            <a:r>
              <a:rPr lang="en-US" sz="2800">
                <a:solidFill>
                  <a:schemeClr val="hlink"/>
                </a:solidFill>
              </a:rPr>
              <a:t>b. $450 F</a:t>
            </a:r>
          </a:p>
          <a:p>
            <a:pPr lvl="1">
              <a:lnSpc>
                <a:spcPct val="90000"/>
              </a:lnSpc>
              <a:buFont typeface="Wingdings" panose="05000000000000000000" pitchFamily="2" charset="2"/>
              <a:buNone/>
            </a:pPr>
            <a:r>
              <a:rPr lang="en-US" sz="2800">
                <a:solidFill>
                  <a:schemeClr val="hlink"/>
                </a:solidFill>
              </a:rPr>
              <a:t>c. $700 F</a:t>
            </a:r>
            <a:endParaRPr lang="en-US" sz="2800"/>
          </a:p>
          <a:p>
            <a:pPr lvl="1">
              <a:lnSpc>
                <a:spcPct val="90000"/>
              </a:lnSpc>
              <a:buFont typeface="Wingdings" panose="05000000000000000000" pitchFamily="2" charset="2"/>
              <a:buNone/>
            </a:pPr>
            <a:r>
              <a:rPr lang="en-US" sz="2800"/>
              <a:t>d. $700 U</a:t>
            </a:r>
          </a:p>
        </p:txBody>
      </p:sp>
      <p:sp>
        <p:nvSpPr>
          <p:cNvPr id="590851" name="Rectangle 3"/>
          <p:cNvSpPr>
            <a:spLocks noGrp="1" noChangeArrowheads="1"/>
          </p:cNvSpPr>
          <p:nvPr>
            <p:ph type="title"/>
          </p:nvPr>
        </p:nvSpPr>
        <p:spPr>
          <a:xfrm>
            <a:off x="647700" y="308610"/>
            <a:ext cx="8229600" cy="831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90852" name="Oval 4"/>
          <p:cNvSpPr>
            <a:spLocks noChangeArrowheads="1"/>
          </p:cNvSpPr>
          <p:nvPr/>
        </p:nvSpPr>
        <p:spPr bwMode="auto">
          <a:xfrm>
            <a:off x="838200" y="55626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90853" name="Text Box 5"/>
          <p:cNvSpPr txBox="1">
            <a:spLocks noChangeArrowheads="1"/>
          </p:cNvSpPr>
          <p:nvPr/>
        </p:nvSpPr>
        <p:spPr bwMode="auto">
          <a:xfrm>
            <a:off x="914400" y="1295400"/>
            <a:ext cx="7696200" cy="2676525"/>
          </a:xfrm>
          <a:prstGeom prst="rect">
            <a:avLst/>
          </a:prstGeom>
          <a:solidFill>
            <a:srgbClr val="CCFFCC"/>
          </a:solidFill>
          <a:ln w="28575">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solidFill>
                  <a:srgbClr val="3333CC"/>
                </a:solidFill>
              </a:rPr>
              <a:t>Spending variance = AH (AR - SR)</a:t>
            </a:r>
          </a:p>
          <a:p>
            <a:pPr eaLnBrk="1" hangingPunct="1">
              <a:spcBef>
                <a:spcPct val="50000"/>
              </a:spcBef>
            </a:pPr>
            <a:r>
              <a:rPr lang="en-US" sz="2400">
                <a:solidFill>
                  <a:srgbClr val="3333CC"/>
                </a:solidFill>
              </a:rPr>
              <a:t>          = Actual variable overhead incurred – (AH </a:t>
            </a:r>
            <a:r>
              <a:rPr lang="en-US" sz="2400">
                <a:solidFill>
                  <a:srgbClr val="3333CC"/>
                </a:solidFill>
                <a:sym typeface="Symbol" panose="05050102010706020507" pitchFamily="18" charset="2"/>
              </a:rPr>
              <a:t> SR)</a:t>
            </a:r>
          </a:p>
          <a:p>
            <a:pPr eaLnBrk="1" hangingPunct="1">
              <a:spcBef>
                <a:spcPct val="50000"/>
              </a:spcBef>
            </a:pPr>
            <a:r>
              <a:rPr lang="en-US" sz="2400">
                <a:solidFill>
                  <a:srgbClr val="3333CC"/>
                </a:solidFill>
                <a:sym typeface="Symbol" panose="05050102010706020507" pitchFamily="18" charset="2"/>
              </a:rPr>
              <a:t>          = $10,950 </a:t>
            </a:r>
            <a:r>
              <a:rPr lang="en-US" sz="2400">
                <a:solidFill>
                  <a:srgbClr val="3333CC"/>
                </a:solidFill>
              </a:rPr>
              <a:t>–</a:t>
            </a:r>
            <a:r>
              <a:rPr lang="en-US" sz="2400">
                <a:solidFill>
                  <a:srgbClr val="3333CC"/>
                </a:solidFill>
                <a:sym typeface="Symbol" panose="05050102010706020507" pitchFamily="18" charset="2"/>
              </a:rPr>
              <a:t> (2,050 hours  $5 per hour)</a:t>
            </a:r>
          </a:p>
          <a:p>
            <a:pPr eaLnBrk="1" hangingPunct="1">
              <a:spcBef>
                <a:spcPct val="50000"/>
              </a:spcBef>
            </a:pPr>
            <a:r>
              <a:rPr lang="en-US" sz="2400">
                <a:solidFill>
                  <a:srgbClr val="3333CC"/>
                </a:solidFill>
                <a:sym typeface="Symbol" panose="05050102010706020507" pitchFamily="18" charset="2"/>
              </a:rPr>
              <a:t>          = $10,950 </a:t>
            </a:r>
            <a:r>
              <a:rPr lang="en-US" sz="2400">
                <a:solidFill>
                  <a:srgbClr val="3333CC"/>
                </a:solidFill>
              </a:rPr>
              <a:t>–</a:t>
            </a:r>
            <a:r>
              <a:rPr lang="en-US" sz="2400">
                <a:solidFill>
                  <a:srgbClr val="3333CC"/>
                </a:solidFill>
                <a:sym typeface="Symbol" panose="05050102010706020507" pitchFamily="18" charset="2"/>
              </a:rPr>
              <a:t> $10,250</a:t>
            </a:r>
          </a:p>
          <a:p>
            <a:pPr eaLnBrk="1" hangingPunct="1">
              <a:spcBef>
                <a:spcPct val="50000"/>
              </a:spcBef>
            </a:pPr>
            <a:r>
              <a:rPr lang="en-US" sz="2400">
                <a:solidFill>
                  <a:srgbClr val="3333CC"/>
                </a:solidFill>
                <a:sym typeface="Symbol" panose="05050102010706020507" pitchFamily="18" charset="2"/>
              </a:rPr>
              <a:t>          = $700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12</a:t>
            </a:fld>
            <a:endParaRPr lang="en-US"/>
          </a:p>
        </p:txBody>
      </p:sp>
    </p:spTree>
    <p:extLst>
      <p:ext uri="{BB962C8B-B14F-4D97-AF65-F5344CB8AC3E}">
        <p14:creationId xmlns:p14="http://schemas.microsoft.com/office/powerpoint/2010/main" xmlns="" val="47437791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90853"/>
                                        </p:tgtEl>
                                        <p:attrNameLst>
                                          <p:attrName>style.visibility</p:attrName>
                                        </p:attrNameLst>
                                      </p:cBhvr>
                                      <p:to>
                                        <p:strVal val="visible"/>
                                      </p:to>
                                    </p:set>
                                    <p:animEffect transition="in" filter="blinds(vertical)">
                                      <p:cBhvr>
                                        <p:cTn id="7" dur="500"/>
                                        <p:tgtEl>
                                          <p:spTgt spid="5908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0853"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2898" name="Rectangle 2"/>
          <p:cNvSpPr>
            <a:spLocks noGrp="1" noChangeArrowheads="1"/>
          </p:cNvSpPr>
          <p:nvPr>
            <p:ph type="title"/>
          </p:nvPr>
        </p:nvSpPr>
        <p:spPr>
          <a:xfrm>
            <a:off x="467868" y="528066"/>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92899" name="Rectangle 3"/>
          <p:cNvSpPr>
            <a:spLocks noGrp="1" noChangeArrowheads="1"/>
          </p:cNvSpPr>
          <p:nvPr>
            <p:ph type="body" idx="1"/>
          </p:nvPr>
        </p:nvSpPr>
        <p:spPr>
          <a:xfrm>
            <a:off x="495300" y="1409700"/>
            <a:ext cx="8153400" cy="5067300"/>
          </a:xfrm>
          <a:solidFill>
            <a:srgbClr val="CCECFF"/>
          </a:solidFill>
          <a:ln w="28575">
            <a:solidFill>
              <a:srgbClr val="0000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sz="2800">
                <a:solidFill>
                  <a:srgbClr val="3333CC"/>
                </a:solidFill>
              </a:rPr>
              <a:t> 	Yoder Enterprises’ actual production for the period required 2,100 standard direct labor hours. Actual variable overhead for the period was $10,950. Actual direct labor hours worked were 2,050. The predetermined variable overhead rate is $5 per direct labor hour. What was the efficiency variance?</a:t>
            </a:r>
          </a:p>
          <a:p>
            <a:pPr lvl="1">
              <a:lnSpc>
                <a:spcPct val="90000"/>
              </a:lnSpc>
              <a:buFont typeface="Wingdings" panose="05000000000000000000" pitchFamily="2" charset="2"/>
              <a:buNone/>
            </a:pPr>
            <a:r>
              <a:rPr lang="en-US" sz="2800">
                <a:solidFill>
                  <a:srgbClr val="3333CC"/>
                </a:solidFill>
              </a:rPr>
              <a:t>a. $450 U</a:t>
            </a:r>
          </a:p>
          <a:p>
            <a:pPr lvl="1">
              <a:lnSpc>
                <a:spcPct val="90000"/>
              </a:lnSpc>
              <a:buFont typeface="Wingdings" panose="05000000000000000000" pitchFamily="2" charset="2"/>
              <a:buNone/>
            </a:pPr>
            <a:r>
              <a:rPr lang="en-US" sz="2800">
                <a:solidFill>
                  <a:srgbClr val="3333CC"/>
                </a:solidFill>
              </a:rPr>
              <a:t>b. $450 F</a:t>
            </a:r>
          </a:p>
          <a:p>
            <a:pPr lvl="1">
              <a:lnSpc>
                <a:spcPct val="90000"/>
              </a:lnSpc>
              <a:buFont typeface="Wingdings" panose="05000000000000000000" pitchFamily="2" charset="2"/>
              <a:buNone/>
            </a:pPr>
            <a:r>
              <a:rPr lang="en-US" sz="2800">
                <a:solidFill>
                  <a:srgbClr val="3333CC"/>
                </a:solidFill>
              </a:rPr>
              <a:t>c. $250 F</a:t>
            </a:r>
          </a:p>
          <a:p>
            <a:pPr lvl="1">
              <a:lnSpc>
                <a:spcPct val="90000"/>
              </a:lnSpc>
              <a:buFont typeface="Wingdings" panose="05000000000000000000" pitchFamily="2" charset="2"/>
              <a:buNone/>
            </a:pPr>
            <a:r>
              <a:rPr lang="en-US" sz="2800">
                <a:solidFill>
                  <a:srgbClr val="3333CC"/>
                </a:solidFill>
              </a:rPr>
              <a:t>d. $250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13</a:t>
            </a:fld>
            <a:endParaRPr lang="en-US"/>
          </a:p>
        </p:txBody>
      </p:sp>
    </p:spTree>
    <p:extLst>
      <p:ext uri="{BB962C8B-B14F-4D97-AF65-F5344CB8AC3E}">
        <p14:creationId xmlns:p14="http://schemas.microsoft.com/office/powerpoint/2010/main" xmlns="" val="260163162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4946" name="Rectangle 2"/>
          <p:cNvSpPr>
            <a:spLocks noGrp="1" noChangeArrowheads="1"/>
          </p:cNvSpPr>
          <p:nvPr>
            <p:ph type="body" idx="1"/>
          </p:nvPr>
        </p:nvSpPr>
        <p:spPr>
          <a:xfrm>
            <a:off x="495300" y="1409700"/>
            <a:ext cx="8153400" cy="5067300"/>
          </a:xfrm>
          <a:solidFill>
            <a:srgbClr val="CCECFF"/>
          </a:solidFill>
          <a:ln w="28575">
            <a:solidFill>
              <a:srgbClr val="0000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sz="2800">
                <a:solidFill>
                  <a:srgbClr val="3333CC"/>
                </a:solidFill>
              </a:rPr>
              <a:t> 	Yoder Enterprises’ actual production for the period required 2,100 standard direct labor hours. Actual variable overhead for the period was $10,950. Actual direct labor hours worked were 2,050. The predetermined variable overhead rate is $5 per direct labor hour. What was the efficiency variance?</a:t>
            </a:r>
          </a:p>
          <a:p>
            <a:pPr lvl="1">
              <a:lnSpc>
                <a:spcPct val="90000"/>
              </a:lnSpc>
              <a:buFont typeface="Wingdings" panose="05000000000000000000" pitchFamily="2" charset="2"/>
              <a:buNone/>
            </a:pPr>
            <a:r>
              <a:rPr lang="en-US" sz="2800">
                <a:solidFill>
                  <a:schemeClr val="hlink"/>
                </a:solidFill>
              </a:rPr>
              <a:t>a. $450 U</a:t>
            </a:r>
          </a:p>
          <a:p>
            <a:pPr lvl="1">
              <a:lnSpc>
                <a:spcPct val="90000"/>
              </a:lnSpc>
              <a:buFont typeface="Wingdings" panose="05000000000000000000" pitchFamily="2" charset="2"/>
              <a:buNone/>
            </a:pPr>
            <a:r>
              <a:rPr lang="en-US" sz="2800">
                <a:solidFill>
                  <a:schemeClr val="hlink"/>
                </a:solidFill>
              </a:rPr>
              <a:t>b. $450 F</a:t>
            </a:r>
          </a:p>
          <a:p>
            <a:pPr lvl="1">
              <a:lnSpc>
                <a:spcPct val="90000"/>
              </a:lnSpc>
              <a:buFont typeface="Wingdings" panose="05000000000000000000" pitchFamily="2" charset="2"/>
              <a:buNone/>
            </a:pPr>
            <a:r>
              <a:rPr lang="en-US" sz="2800">
                <a:solidFill>
                  <a:srgbClr val="3333CC"/>
                </a:solidFill>
              </a:rPr>
              <a:t>c. $250 F</a:t>
            </a:r>
          </a:p>
          <a:p>
            <a:pPr lvl="1">
              <a:lnSpc>
                <a:spcPct val="90000"/>
              </a:lnSpc>
              <a:buFont typeface="Wingdings" panose="05000000000000000000" pitchFamily="2" charset="2"/>
              <a:buNone/>
            </a:pPr>
            <a:r>
              <a:rPr lang="en-US" sz="2800">
                <a:solidFill>
                  <a:schemeClr val="hlink"/>
                </a:solidFill>
              </a:rPr>
              <a:t>d. $250 U</a:t>
            </a:r>
          </a:p>
        </p:txBody>
      </p:sp>
      <p:sp>
        <p:nvSpPr>
          <p:cNvPr id="594947" name="Rectangle 3"/>
          <p:cNvSpPr>
            <a:spLocks noGrp="1" noChangeArrowheads="1"/>
          </p:cNvSpPr>
          <p:nvPr>
            <p:ph type="title"/>
          </p:nvPr>
        </p:nvSpPr>
        <p:spPr>
          <a:xfrm>
            <a:off x="495300" y="514858"/>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594948" name="Oval 4"/>
          <p:cNvSpPr>
            <a:spLocks noChangeArrowheads="1"/>
          </p:cNvSpPr>
          <p:nvPr/>
        </p:nvSpPr>
        <p:spPr bwMode="auto">
          <a:xfrm>
            <a:off x="825500" y="50800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94949" name="Text Box 5"/>
          <p:cNvSpPr txBox="1">
            <a:spLocks noChangeArrowheads="1"/>
          </p:cNvSpPr>
          <p:nvPr/>
        </p:nvSpPr>
        <p:spPr bwMode="auto">
          <a:xfrm>
            <a:off x="914400" y="2514600"/>
            <a:ext cx="7696200" cy="1581150"/>
          </a:xfrm>
          <a:prstGeom prst="rect">
            <a:avLst/>
          </a:prstGeom>
          <a:solidFill>
            <a:srgbClr val="FFFF99"/>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t>Efficiency variance = SR (AH </a:t>
            </a:r>
            <a:r>
              <a:rPr lang="en-US" sz="2400">
                <a:cs typeface="Arial" panose="020B0604020202020204" pitchFamily="34" charset="0"/>
              </a:rPr>
              <a:t>–</a:t>
            </a:r>
            <a:r>
              <a:rPr lang="en-US" sz="2400"/>
              <a:t> SH)</a:t>
            </a:r>
          </a:p>
          <a:p>
            <a:pPr eaLnBrk="1" hangingPunct="1">
              <a:spcBef>
                <a:spcPct val="50000"/>
              </a:spcBef>
            </a:pPr>
            <a:r>
              <a:rPr lang="en-US" sz="2400"/>
              <a:t>          = </a:t>
            </a:r>
            <a:r>
              <a:rPr lang="en-US" sz="2400">
                <a:sym typeface="Symbol" panose="05050102010706020507" pitchFamily="18" charset="2"/>
              </a:rPr>
              <a:t>$5 per hour (2,050 hours </a:t>
            </a:r>
            <a:r>
              <a:rPr lang="en-US" sz="2400">
                <a:cs typeface="Arial" panose="020B0604020202020204" pitchFamily="34" charset="0"/>
              </a:rPr>
              <a:t>–</a:t>
            </a:r>
            <a:r>
              <a:rPr lang="en-US" sz="2400">
                <a:sym typeface="Symbol" panose="05050102010706020507" pitchFamily="18" charset="2"/>
              </a:rPr>
              <a:t> 2,100 hours)</a:t>
            </a:r>
          </a:p>
          <a:p>
            <a:pPr eaLnBrk="1" hangingPunct="1">
              <a:spcBef>
                <a:spcPct val="50000"/>
              </a:spcBef>
            </a:pPr>
            <a:r>
              <a:rPr lang="en-US" sz="2400">
                <a:sym typeface="Symbol" panose="05050102010706020507" pitchFamily="18" charset="2"/>
              </a:rPr>
              <a:t>          = $250 F</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14</a:t>
            </a:fld>
            <a:endParaRPr lang="en-US"/>
          </a:p>
        </p:txBody>
      </p:sp>
    </p:spTree>
    <p:extLst>
      <p:ext uri="{BB962C8B-B14F-4D97-AF65-F5344CB8AC3E}">
        <p14:creationId xmlns:p14="http://schemas.microsoft.com/office/powerpoint/2010/main" xmlns="" val="36104526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94949"/>
                                        </p:tgtEl>
                                        <p:attrNameLst>
                                          <p:attrName>style.visibility</p:attrName>
                                        </p:attrNameLst>
                                      </p:cBhvr>
                                      <p:to>
                                        <p:strVal val="visible"/>
                                      </p:to>
                                    </p:set>
                                    <p:animEffect transition="in" filter="blinds(vertical)">
                                      <p:cBhvr>
                                        <p:cTn id="7" dur="500"/>
                                        <p:tgtEl>
                                          <p:spTgt spid="5949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9"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674688"/>
            <a:ext cx="7924800" cy="4979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53251" name="Picture 8"/>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400800" y="358775"/>
            <a:ext cx="1638300"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pic>
        <p:nvPicPr>
          <p:cNvPr id="53252" name="Picture 1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6400800" y="5322888"/>
            <a:ext cx="1638300" cy="1077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53253" name="Rectangle 15"/>
          <p:cNvSpPr>
            <a:spLocks noChangeArrowheads="1"/>
          </p:cNvSpPr>
          <p:nvPr/>
        </p:nvSpPr>
        <p:spPr bwMode="auto">
          <a:xfrm>
            <a:off x="1295400" y="5029200"/>
            <a:ext cx="1447800" cy="304800"/>
          </a:xfrm>
          <a:prstGeom prst="rect">
            <a:avLst/>
          </a:prstGeom>
          <a:solidFill>
            <a:schemeClr val="bg1"/>
          </a:solidFill>
          <a:ln>
            <a:noFill/>
          </a:ln>
          <a:extLs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wrap="none" anchor="ct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endParaRPr lang="en-US"/>
          </a:p>
        </p:txBody>
      </p:sp>
      <p:sp>
        <p:nvSpPr>
          <p:cNvPr id="2" name="Slide Number Placeholder 1"/>
          <p:cNvSpPr>
            <a:spLocks noGrp="1"/>
          </p:cNvSpPr>
          <p:nvPr>
            <p:ph type="sldNum" sz="quarter" idx="11"/>
          </p:nvPr>
        </p:nvSpPr>
        <p:spPr/>
        <p:txBody>
          <a:bodyPr/>
          <a:lstStyle/>
          <a:p>
            <a:fld id="{10F4023A-0CEB-4DFE-879A-340D91F32512}" type="slidenum">
              <a:rPr lang="en-US" smtClean="0"/>
              <a:pPr/>
              <a:t>15</a:t>
            </a:fld>
            <a:endParaRPr lang="en-US"/>
          </a:p>
        </p:txBody>
      </p:sp>
    </p:spTree>
    <p:extLst>
      <p:ext uri="{BB962C8B-B14F-4D97-AF65-F5344CB8AC3E}">
        <p14:creationId xmlns:p14="http://schemas.microsoft.com/office/powerpoint/2010/main" xmlns="" val="8149411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6994" name="Rectangle 2"/>
          <p:cNvSpPr>
            <a:spLocks noChangeArrowheads="1"/>
          </p:cNvSpPr>
          <p:nvPr/>
        </p:nvSpPr>
        <p:spPr bwMode="auto">
          <a:xfrm>
            <a:off x="0" y="2838450"/>
            <a:ext cx="9144000"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2,050 hours                   2,100 hours</a:t>
            </a:r>
            <a:br>
              <a:rPr lang="en-US" sz="2400">
                <a:solidFill>
                  <a:schemeClr val="tx2"/>
                </a:solidFill>
              </a:rPr>
            </a:br>
            <a:r>
              <a:rPr lang="en-US" sz="2400">
                <a:solidFill>
                  <a:schemeClr val="tx2"/>
                </a:solidFill>
              </a:rPr>
              <a:t> 				      ×                                     ×</a:t>
            </a:r>
            <a:br>
              <a:rPr lang="en-US" sz="2400">
                <a:solidFill>
                  <a:schemeClr val="tx2"/>
                </a:solidFill>
              </a:rPr>
            </a:br>
            <a:r>
              <a:rPr lang="en-US" sz="2400">
                <a:solidFill>
                  <a:schemeClr val="tx2"/>
                </a:solidFill>
              </a:rPr>
              <a:t>  			         $5 per hour                    $5 per hour       </a:t>
            </a:r>
          </a:p>
        </p:txBody>
      </p:sp>
      <p:sp>
        <p:nvSpPr>
          <p:cNvPr id="596995" name="Rectangle 3"/>
          <p:cNvSpPr>
            <a:spLocks noGrp="1" noChangeArrowheads="1"/>
          </p:cNvSpPr>
          <p:nvPr>
            <p:ph type="title"/>
          </p:nvPr>
        </p:nvSpPr>
        <p:spPr>
          <a:xfrm>
            <a:off x="444500" y="591312"/>
            <a:ext cx="8305800" cy="758063"/>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Summary</a:t>
            </a:r>
          </a:p>
        </p:txBody>
      </p:sp>
      <p:sp>
        <p:nvSpPr>
          <p:cNvPr id="596996" name="Line 4"/>
          <p:cNvSpPr>
            <a:spLocks noChangeShapeType="1"/>
          </p:cNvSpPr>
          <p:nvPr/>
        </p:nvSpPr>
        <p:spPr bwMode="auto">
          <a:xfrm>
            <a:off x="546100" y="2838450"/>
            <a:ext cx="1879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96997" name="Line 5"/>
          <p:cNvSpPr>
            <a:spLocks noChangeShapeType="1"/>
          </p:cNvSpPr>
          <p:nvPr/>
        </p:nvSpPr>
        <p:spPr bwMode="auto">
          <a:xfrm>
            <a:off x="3441700" y="2838450"/>
            <a:ext cx="218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96998" name="Line 6"/>
          <p:cNvSpPr>
            <a:spLocks noChangeShapeType="1"/>
          </p:cNvSpPr>
          <p:nvPr/>
        </p:nvSpPr>
        <p:spPr bwMode="auto">
          <a:xfrm>
            <a:off x="6489700" y="2838450"/>
            <a:ext cx="2260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596999" name="Rectangle 7"/>
          <p:cNvSpPr>
            <a:spLocks noChangeArrowheads="1"/>
          </p:cNvSpPr>
          <p:nvPr/>
        </p:nvSpPr>
        <p:spPr bwMode="auto">
          <a:xfrm>
            <a:off x="292100" y="157956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Flexible Budget          Flexible Budget</a:t>
            </a:r>
            <a:br>
              <a:rPr lang="en-US" sz="2400" b="1">
                <a:solidFill>
                  <a:schemeClr val="tx2"/>
                </a:solidFill>
              </a:rPr>
            </a:br>
            <a:r>
              <a:rPr lang="en-US" sz="2400" b="1">
                <a:solidFill>
                  <a:schemeClr val="tx2"/>
                </a:solidFill>
              </a:rPr>
              <a:t>     Variable                    for Variable	           for Variable</a:t>
            </a:r>
            <a:br>
              <a:rPr lang="en-US" sz="2400" b="1">
                <a:solidFill>
                  <a:schemeClr val="tx2"/>
                </a:solidFill>
              </a:rPr>
            </a:br>
            <a:r>
              <a:rPr lang="en-US" sz="2400" b="1">
                <a:solidFill>
                  <a:schemeClr val="tx2"/>
                </a:solidFill>
              </a:rPr>
              <a:t>    Overhead                  Overhead at                 Overhead at                    </a:t>
            </a:r>
            <a:br>
              <a:rPr lang="en-US" sz="2400" b="1">
                <a:solidFill>
                  <a:schemeClr val="tx2"/>
                </a:solidFill>
              </a:rPr>
            </a:br>
            <a:r>
              <a:rPr lang="en-US" sz="2400" b="1">
                <a:solidFill>
                  <a:schemeClr val="tx2"/>
                </a:solidFill>
              </a:rPr>
              <a:t>     Incurred                  Actual Hours             Standard Hours </a:t>
            </a:r>
          </a:p>
        </p:txBody>
      </p:sp>
      <p:sp>
        <p:nvSpPr>
          <p:cNvPr id="597000" name="Freeform 8"/>
          <p:cNvSpPr>
            <a:spLocks/>
          </p:cNvSpPr>
          <p:nvPr/>
        </p:nvSpPr>
        <p:spPr bwMode="auto">
          <a:xfrm>
            <a:off x="1370013" y="4513263"/>
            <a:ext cx="6249987" cy="619125"/>
          </a:xfrm>
          <a:custGeom>
            <a:avLst/>
            <a:gdLst>
              <a:gd name="T0" fmla="*/ 3271 w 3937"/>
              <a:gd name="T1" fmla="*/ 255 h 390"/>
              <a:gd name="T2" fmla="*/ 3416 w 3937"/>
              <a:gd name="T3" fmla="*/ 244 h 390"/>
              <a:gd name="T4" fmla="*/ 3554 w 3937"/>
              <a:gd name="T5" fmla="*/ 224 h 390"/>
              <a:gd name="T6" fmla="*/ 3678 w 3937"/>
              <a:gd name="T7" fmla="*/ 194 h 390"/>
              <a:gd name="T8" fmla="*/ 3779 w 3937"/>
              <a:gd name="T9" fmla="*/ 156 h 390"/>
              <a:gd name="T10" fmla="*/ 3858 w 3937"/>
              <a:gd name="T11" fmla="*/ 112 h 390"/>
              <a:gd name="T12" fmla="*/ 3910 w 3937"/>
              <a:gd name="T13" fmla="*/ 64 h 390"/>
              <a:gd name="T14" fmla="*/ 3935 w 3937"/>
              <a:gd name="T15" fmla="*/ 13 h 390"/>
              <a:gd name="T16" fmla="*/ 3934 w 3937"/>
              <a:gd name="T17" fmla="*/ 21 h 390"/>
              <a:gd name="T18" fmla="*/ 3900 w 3937"/>
              <a:gd name="T19" fmla="*/ 64 h 390"/>
              <a:gd name="T20" fmla="*/ 3844 w 3937"/>
              <a:gd name="T21" fmla="*/ 102 h 390"/>
              <a:gd name="T22" fmla="*/ 3761 w 3937"/>
              <a:gd name="T23" fmla="*/ 134 h 390"/>
              <a:gd name="T24" fmla="*/ 3658 w 3937"/>
              <a:gd name="T25" fmla="*/ 159 h 390"/>
              <a:gd name="T26" fmla="*/ 3542 w 3937"/>
              <a:gd name="T27" fmla="*/ 174 h 390"/>
              <a:gd name="T28" fmla="*/ 3419 w 3937"/>
              <a:gd name="T29" fmla="*/ 180 h 390"/>
              <a:gd name="T30" fmla="*/ 2357 w 3937"/>
              <a:gd name="T31" fmla="*/ 182 h 390"/>
              <a:gd name="T32" fmla="*/ 2246 w 3937"/>
              <a:gd name="T33" fmla="*/ 193 h 390"/>
              <a:gd name="T34" fmla="*/ 2148 w 3937"/>
              <a:gd name="T35" fmla="*/ 213 h 390"/>
              <a:gd name="T36" fmla="*/ 2065 w 3937"/>
              <a:gd name="T37" fmla="*/ 242 h 390"/>
              <a:gd name="T38" fmla="*/ 2008 w 3937"/>
              <a:gd name="T39" fmla="*/ 276 h 390"/>
              <a:gd name="T40" fmla="*/ 1976 w 3937"/>
              <a:gd name="T41" fmla="*/ 316 h 390"/>
              <a:gd name="T42" fmla="*/ 1968 w 3937"/>
              <a:gd name="T43" fmla="*/ 338 h 390"/>
              <a:gd name="T44" fmla="*/ 1962 w 3937"/>
              <a:gd name="T45" fmla="*/ 316 h 390"/>
              <a:gd name="T46" fmla="*/ 1931 w 3937"/>
              <a:gd name="T47" fmla="*/ 276 h 390"/>
              <a:gd name="T48" fmla="*/ 1871 w 3937"/>
              <a:gd name="T49" fmla="*/ 242 h 390"/>
              <a:gd name="T50" fmla="*/ 1791 w 3937"/>
              <a:gd name="T51" fmla="*/ 213 h 390"/>
              <a:gd name="T52" fmla="*/ 1692 w 3937"/>
              <a:gd name="T53" fmla="*/ 193 h 390"/>
              <a:gd name="T54" fmla="*/ 1581 w 3937"/>
              <a:gd name="T55" fmla="*/ 182 h 390"/>
              <a:gd name="T56" fmla="*/ 519 w 3937"/>
              <a:gd name="T57" fmla="*/ 180 h 390"/>
              <a:gd name="T58" fmla="*/ 396 w 3937"/>
              <a:gd name="T59" fmla="*/ 174 h 390"/>
              <a:gd name="T60" fmla="*/ 280 w 3937"/>
              <a:gd name="T61" fmla="*/ 159 h 390"/>
              <a:gd name="T62" fmla="*/ 179 w 3937"/>
              <a:gd name="T63" fmla="*/ 134 h 390"/>
              <a:gd name="T64" fmla="*/ 95 w 3937"/>
              <a:gd name="T65" fmla="*/ 102 h 390"/>
              <a:gd name="T66" fmla="*/ 38 w 3937"/>
              <a:gd name="T67" fmla="*/ 64 h 390"/>
              <a:gd name="T68" fmla="*/ 5 w 3937"/>
              <a:gd name="T69" fmla="*/ 21 h 390"/>
              <a:gd name="T70" fmla="*/ 3 w 3937"/>
              <a:gd name="T71" fmla="*/ 13 h 390"/>
              <a:gd name="T72" fmla="*/ 26 w 3937"/>
              <a:gd name="T73" fmla="*/ 64 h 390"/>
              <a:gd name="T74" fmla="*/ 80 w 3937"/>
              <a:gd name="T75" fmla="*/ 112 h 390"/>
              <a:gd name="T76" fmla="*/ 161 w 3937"/>
              <a:gd name="T77" fmla="*/ 156 h 390"/>
              <a:gd name="T78" fmla="*/ 262 w 3937"/>
              <a:gd name="T79" fmla="*/ 194 h 390"/>
              <a:gd name="T80" fmla="*/ 384 w 3937"/>
              <a:gd name="T81" fmla="*/ 224 h 390"/>
              <a:gd name="T82" fmla="*/ 521 w 3937"/>
              <a:gd name="T83" fmla="*/ 244 h 390"/>
              <a:gd name="T84" fmla="*/ 665 w 3937"/>
              <a:gd name="T85" fmla="*/ 255 h 390"/>
              <a:gd name="T86" fmla="*/ 1597 w 3937"/>
              <a:gd name="T87" fmla="*/ 257 h 390"/>
              <a:gd name="T88" fmla="*/ 1702 w 3937"/>
              <a:gd name="T89" fmla="*/ 262 h 390"/>
              <a:gd name="T90" fmla="*/ 1795 w 3937"/>
              <a:gd name="T91" fmla="*/ 277 h 390"/>
              <a:gd name="T92" fmla="*/ 1875 w 3937"/>
              <a:gd name="T93" fmla="*/ 302 h 390"/>
              <a:gd name="T94" fmla="*/ 1931 w 3937"/>
              <a:gd name="T95" fmla="*/ 333 h 390"/>
              <a:gd name="T96" fmla="*/ 1962 w 3937"/>
              <a:gd name="T97" fmla="*/ 369 h 390"/>
              <a:gd name="T98" fmla="*/ 1968 w 3937"/>
              <a:gd name="T99" fmla="*/ 389 h 390"/>
              <a:gd name="T100" fmla="*/ 1984 w 3937"/>
              <a:gd name="T101" fmla="*/ 352 h 390"/>
              <a:gd name="T102" fmla="*/ 2026 w 3937"/>
              <a:gd name="T103" fmla="*/ 318 h 390"/>
              <a:gd name="T104" fmla="*/ 2094 w 3937"/>
              <a:gd name="T105" fmla="*/ 290 h 390"/>
              <a:gd name="T106" fmla="*/ 2182 w 3937"/>
              <a:gd name="T107" fmla="*/ 270 h 390"/>
              <a:gd name="T108" fmla="*/ 2280 w 3937"/>
              <a:gd name="T109" fmla="*/ 259 h 390"/>
              <a:gd name="T110" fmla="*/ 2337 w 393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937" h="390">
                <a:moveTo>
                  <a:pt x="3198" y="257"/>
                </a:moveTo>
                <a:lnTo>
                  <a:pt x="3271" y="255"/>
                </a:lnTo>
                <a:lnTo>
                  <a:pt x="3344" y="251"/>
                </a:lnTo>
                <a:lnTo>
                  <a:pt x="3416" y="244"/>
                </a:lnTo>
                <a:lnTo>
                  <a:pt x="3487" y="235"/>
                </a:lnTo>
                <a:lnTo>
                  <a:pt x="3554" y="224"/>
                </a:lnTo>
                <a:lnTo>
                  <a:pt x="3618" y="209"/>
                </a:lnTo>
                <a:lnTo>
                  <a:pt x="3678" y="194"/>
                </a:lnTo>
                <a:lnTo>
                  <a:pt x="3730" y="176"/>
                </a:lnTo>
                <a:lnTo>
                  <a:pt x="3779" y="156"/>
                </a:lnTo>
                <a:lnTo>
                  <a:pt x="3822" y="135"/>
                </a:lnTo>
                <a:lnTo>
                  <a:pt x="3858" y="112"/>
                </a:lnTo>
                <a:lnTo>
                  <a:pt x="3889" y="89"/>
                </a:lnTo>
                <a:lnTo>
                  <a:pt x="3910" y="64"/>
                </a:lnTo>
                <a:lnTo>
                  <a:pt x="3928" y="39"/>
                </a:lnTo>
                <a:lnTo>
                  <a:pt x="3935" y="13"/>
                </a:lnTo>
                <a:lnTo>
                  <a:pt x="3936" y="0"/>
                </a:lnTo>
                <a:lnTo>
                  <a:pt x="3934" y="21"/>
                </a:lnTo>
                <a:lnTo>
                  <a:pt x="3921" y="43"/>
                </a:lnTo>
                <a:lnTo>
                  <a:pt x="3900" y="64"/>
                </a:lnTo>
                <a:lnTo>
                  <a:pt x="3876" y="83"/>
                </a:lnTo>
                <a:lnTo>
                  <a:pt x="3844" y="102"/>
                </a:lnTo>
                <a:lnTo>
                  <a:pt x="3804" y="119"/>
                </a:lnTo>
                <a:lnTo>
                  <a:pt x="3761" y="134"/>
                </a:lnTo>
                <a:lnTo>
                  <a:pt x="3711" y="148"/>
                </a:lnTo>
                <a:lnTo>
                  <a:pt x="3658" y="159"/>
                </a:lnTo>
                <a:lnTo>
                  <a:pt x="3601" y="168"/>
                </a:lnTo>
                <a:lnTo>
                  <a:pt x="3542" y="174"/>
                </a:lnTo>
                <a:lnTo>
                  <a:pt x="3482" y="179"/>
                </a:lnTo>
                <a:lnTo>
                  <a:pt x="3419" y="180"/>
                </a:lnTo>
                <a:lnTo>
                  <a:pt x="2415" y="180"/>
                </a:lnTo>
                <a:lnTo>
                  <a:pt x="2357" y="182"/>
                </a:lnTo>
                <a:lnTo>
                  <a:pt x="2301" y="186"/>
                </a:lnTo>
                <a:lnTo>
                  <a:pt x="2246" y="193"/>
                </a:lnTo>
                <a:lnTo>
                  <a:pt x="2195" y="202"/>
                </a:lnTo>
                <a:lnTo>
                  <a:pt x="2148" y="213"/>
                </a:lnTo>
                <a:lnTo>
                  <a:pt x="2105" y="227"/>
                </a:lnTo>
                <a:lnTo>
                  <a:pt x="2065" y="242"/>
                </a:lnTo>
                <a:lnTo>
                  <a:pt x="2033" y="258"/>
                </a:lnTo>
                <a:lnTo>
                  <a:pt x="2008" y="276"/>
                </a:lnTo>
                <a:lnTo>
                  <a:pt x="1989" y="295"/>
                </a:lnTo>
                <a:lnTo>
                  <a:pt x="1976" y="316"/>
                </a:lnTo>
                <a:lnTo>
                  <a:pt x="1970" y="335"/>
                </a:lnTo>
                <a:lnTo>
                  <a:pt x="1968" y="338"/>
                </a:lnTo>
                <a:lnTo>
                  <a:pt x="1968" y="335"/>
                </a:lnTo>
                <a:lnTo>
                  <a:pt x="1962" y="316"/>
                </a:lnTo>
                <a:lnTo>
                  <a:pt x="1950" y="295"/>
                </a:lnTo>
                <a:lnTo>
                  <a:pt x="1931" y="276"/>
                </a:lnTo>
                <a:lnTo>
                  <a:pt x="1905" y="258"/>
                </a:lnTo>
                <a:lnTo>
                  <a:pt x="1871" y="242"/>
                </a:lnTo>
                <a:lnTo>
                  <a:pt x="1834" y="227"/>
                </a:lnTo>
                <a:lnTo>
                  <a:pt x="1791" y="213"/>
                </a:lnTo>
                <a:lnTo>
                  <a:pt x="1742" y="202"/>
                </a:lnTo>
                <a:lnTo>
                  <a:pt x="1692" y="193"/>
                </a:lnTo>
                <a:lnTo>
                  <a:pt x="1638" y="186"/>
                </a:lnTo>
                <a:lnTo>
                  <a:pt x="1581" y="182"/>
                </a:lnTo>
                <a:lnTo>
                  <a:pt x="1523" y="180"/>
                </a:lnTo>
                <a:lnTo>
                  <a:pt x="519" y="180"/>
                </a:lnTo>
                <a:lnTo>
                  <a:pt x="459" y="179"/>
                </a:lnTo>
                <a:lnTo>
                  <a:pt x="396" y="174"/>
                </a:lnTo>
                <a:lnTo>
                  <a:pt x="336" y="168"/>
                </a:lnTo>
                <a:lnTo>
                  <a:pt x="280" y="159"/>
                </a:lnTo>
                <a:lnTo>
                  <a:pt x="229" y="148"/>
                </a:lnTo>
                <a:lnTo>
                  <a:pt x="179" y="134"/>
                </a:lnTo>
                <a:lnTo>
                  <a:pt x="134" y="119"/>
                </a:lnTo>
                <a:lnTo>
                  <a:pt x="95" y="102"/>
                </a:lnTo>
                <a:lnTo>
                  <a:pt x="63" y="83"/>
                </a:lnTo>
                <a:lnTo>
                  <a:pt x="38" y="64"/>
                </a:lnTo>
                <a:lnTo>
                  <a:pt x="18" y="43"/>
                </a:lnTo>
                <a:lnTo>
                  <a:pt x="5" y="21"/>
                </a:lnTo>
                <a:lnTo>
                  <a:pt x="0" y="0"/>
                </a:lnTo>
                <a:lnTo>
                  <a:pt x="3" y="13"/>
                </a:lnTo>
                <a:lnTo>
                  <a:pt x="12" y="39"/>
                </a:lnTo>
                <a:lnTo>
                  <a:pt x="26" y="64"/>
                </a:lnTo>
                <a:lnTo>
                  <a:pt x="51" y="89"/>
                </a:lnTo>
                <a:lnTo>
                  <a:pt x="80" y="112"/>
                </a:lnTo>
                <a:lnTo>
                  <a:pt x="118" y="135"/>
                </a:lnTo>
                <a:lnTo>
                  <a:pt x="161" y="156"/>
                </a:lnTo>
                <a:lnTo>
                  <a:pt x="209" y="176"/>
                </a:lnTo>
                <a:lnTo>
                  <a:pt x="262" y="194"/>
                </a:lnTo>
                <a:lnTo>
                  <a:pt x="320" y="209"/>
                </a:lnTo>
                <a:lnTo>
                  <a:pt x="384" y="224"/>
                </a:lnTo>
                <a:lnTo>
                  <a:pt x="451" y="235"/>
                </a:lnTo>
                <a:lnTo>
                  <a:pt x="521" y="244"/>
                </a:lnTo>
                <a:lnTo>
                  <a:pt x="595" y="251"/>
                </a:lnTo>
                <a:lnTo>
                  <a:pt x="665" y="255"/>
                </a:lnTo>
                <a:lnTo>
                  <a:pt x="740" y="257"/>
                </a:lnTo>
                <a:lnTo>
                  <a:pt x="1597" y="257"/>
                </a:lnTo>
                <a:lnTo>
                  <a:pt x="1651" y="259"/>
                </a:lnTo>
                <a:lnTo>
                  <a:pt x="1702" y="262"/>
                </a:lnTo>
                <a:lnTo>
                  <a:pt x="1749" y="269"/>
                </a:lnTo>
                <a:lnTo>
                  <a:pt x="1795" y="277"/>
                </a:lnTo>
                <a:lnTo>
                  <a:pt x="1835" y="289"/>
                </a:lnTo>
                <a:lnTo>
                  <a:pt x="1875" y="302"/>
                </a:lnTo>
                <a:lnTo>
                  <a:pt x="1905" y="317"/>
                </a:lnTo>
                <a:lnTo>
                  <a:pt x="1931" y="333"/>
                </a:lnTo>
                <a:lnTo>
                  <a:pt x="1950" y="350"/>
                </a:lnTo>
                <a:lnTo>
                  <a:pt x="1962" y="369"/>
                </a:lnTo>
                <a:lnTo>
                  <a:pt x="1968" y="387"/>
                </a:lnTo>
                <a:lnTo>
                  <a:pt x="1968" y="389"/>
                </a:lnTo>
                <a:lnTo>
                  <a:pt x="1972" y="370"/>
                </a:lnTo>
                <a:lnTo>
                  <a:pt x="1984" y="352"/>
                </a:lnTo>
                <a:lnTo>
                  <a:pt x="2003" y="335"/>
                </a:lnTo>
                <a:lnTo>
                  <a:pt x="2026" y="318"/>
                </a:lnTo>
                <a:lnTo>
                  <a:pt x="2059" y="304"/>
                </a:lnTo>
                <a:lnTo>
                  <a:pt x="2094" y="290"/>
                </a:lnTo>
                <a:lnTo>
                  <a:pt x="2135" y="279"/>
                </a:lnTo>
                <a:lnTo>
                  <a:pt x="2182" y="270"/>
                </a:lnTo>
                <a:lnTo>
                  <a:pt x="2228" y="263"/>
                </a:lnTo>
                <a:lnTo>
                  <a:pt x="2280" y="259"/>
                </a:lnTo>
                <a:lnTo>
                  <a:pt x="2331" y="257"/>
                </a:lnTo>
                <a:lnTo>
                  <a:pt x="2337" y="257"/>
                </a:lnTo>
                <a:lnTo>
                  <a:pt x="319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597001" name="Rectangle 9"/>
          <p:cNvSpPr>
            <a:spLocks noChangeArrowheads="1"/>
          </p:cNvSpPr>
          <p:nvPr/>
        </p:nvSpPr>
        <p:spPr bwMode="auto">
          <a:xfrm>
            <a:off x="900113" y="4105275"/>
            <a:ext cx="1284287"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$10,950</a:t>
            </a:r>
          </a:p>
        </p:txBody>
      </p:sp>
      <p:sp>
        <p:nvSpPr>
          <p:cNvPr id="597002" name="Rectangle 10"/>
          <p:cNvSpPr>
            <a:spLocks noChangeArrowheads="1"/>
          </p:cNvSpPr>
          <p:nvPr/>
        </p:nvSpPr>
        <p:spPr bwMode="auto">
          <a:xfrm>
            <a:off x="3733800" y="4133850"/>
            <a:ext cx="128428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$10,250</a:t>
            </a:r>
          </a:p>
        </p:txBody>
      </p:sp>
      <p:sp>
        <p:nvSpPr>
          <p:cNvPr id="597003" name="Rectangle 11"/>
          <p:cNvSpPr>
            <a:spLocks noChangeArrowheads="1"/>
          </p:cNvSpPr>
          <p:nvPr/>
        </p:nvSpPr>
        <p:spPr bwMode="auto">
          <a:xfrm>
            <a:off x="7015163" y="4105275"/>
            <a:ext cx="1284287"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$10,500</a:t>
            </a:r>
          </a:p>
        </p:txBody>
      </p:sp>
      <p:sp>
        <p:nvSpPr>
          <p:cNvPr id="597004" name="Rectangle 12"/>
          <p:cNvSpPr>
            <a:spLocks noChangeArrowheads="1"/>
          </p:cNvSpPr>
          <p:nvPr/>
        </p:nvSpPr>
        <p:spPr bwMode="auto">
          <a:xfrm>
            <a:off x="609600" y="50482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Spending variance</a:t>
            </a:r>
            <a:br>
              <a:rPr lang="en-US" sz="2400">
                <a:solidFill>
                  <a:srgbClr val="FF0000"/>
                </a:solidFill>
              </a:rPr>
            </a:br>
            <a:r>
              <a:rPr lang="en-US" sz="2400">
                <a:solidFill>
                  <a:srgbClr val="FF0000"/>
                </a:solidFill>
              </a:rPr>
              <a:t>$700 unfavorable</a:t>
            </a:r>
          </a:p>
        </p:txBody>
      </p:sp>
      <p:sp>
        <p:nvSpPr>
          <p:cNvPr id="597005" name="Rectangle 13"/>
          <p:cNvSpPr>
            <a:spLocks noChangeArrowheads="1"/>
          </p:cNvSpPr>
          <p:nvPr/>
        </p:nvSpPr>
        <p:spPr bwMode="auto">
          <a:xfrm>
            <a:off x="4498975" y="50482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$250 favorable</a:t>
            </a:r>
          </a:p>
        </p:txBody>
      </p:sp>
      <p:sp>
        <p:nvSpPr>
          <p:cNvPr id="597006" name="Text Box 14"/>
          <p:cNvSpPr txBox="1">
            <a:spLocks noChangeArrowheads="1"/>
          </p:cNvSpPr>
          <p:nvPr/>
        </p:nvSpPr>
        <p:spPr bwMode="auto">
          <a:xfrm>
            <a:off x="1181100" y="5915025"/>
            <a:ext cx="6523038" cy="485775"/>
          </a:xfrm>
          <a:prstGeom prst="rect">
            <a:avLst/>
          </a:prstGeom>
          <a:solidFill>
            <a:srgbClr val="CCECFF"/>
          </a:solidFill>
          <a:ln w="28575">
            <a:solidFill>
              <a:schemeClr val="tx2"/>
            </a:solidFill>
            <a:miter lim="800000"/>
            <a:headEnd/>
            <a:tailEnd/>
          </a:ln>
          <a:effectLst>
            <a:outerShdw dist="107763" dir="2700000" algn="ctr" rotWithShape="0">
              <a:schemeClr val="tx2"/>
            </a:outerShdw>
          </a:effectLst>
        </p:spPr>
        <p:txBody>
          <a:bodyPr wrap="none">
            <a:spAutoFit/>
          </a:bodyPr>
          <a:lstStyle/>
          <a:p>
            <a:pPr eaLnBrk="1" hangingPunct="1"/>
            <a:r>
              <a:rPr lang="en-US" sz="2400">
                <a:solidFill>
                  <a:schemeClr val="tx2"/>
                </a:solidFill>
              </a:rPr>
              <a:t>$450 unfavorable flexible budget total variance</a:t>
            </a:r>
          </a:p>
        </p:txBody>
      </p:sp>
      <p:sp>
        <p:nvSpPr>
          <p:cNvPr id="2" name="Slide Number Placeholder 1"/>
          <p:cNvSpPr>
            <a:spLocks noGrp="1"/>
          </p:cNvSpPr>
          <p:nvPr>
            <p:ph type="sldNum" sz="quarter" idx="11"/>
          </p:nvPr>
        </p:nvSpPr>
        <p:spPr/>
        <p:txBody>
          <a:bodyPr/>
          <a:lstStyle/>
          <a:p>
            <a:fld id="{9A50D7FF-FF3E-48B3-B163-4B17B2257AE3}" type="slidenum">
              <a:rPr lang="en-US" smtClean="0"/>
              <a:pPr/>
              <a:t>16</a:t>
            </a:fld>
            <a:endParaRPr lang="en-US"/>
          </a:p>
        </p:txBody>
      </p:sp>
    </p:spTree>
    <p:extLst>
      <p:ext uri="{BB962C8B-B14F-4D97-AF65-F5344CB8AC3E}">
        <p14:creationId xmlns:p14="http://schemas.microsoft.com/office/powerpoint/2010/main" xmlns="" val="354155244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597000"/>
                                        </p:tgtEl>
                                        <p:attrNameLst>
                                          <p:attrName>style.visibility</p:attrName>
                                        </p:attrNameLst>
                                      </p:cBhvr>
                                      <p:to>
                                        <p:strVal val="visible"/>
                                      </p:to>
                                    </p:set>
                                    <p:anim calcmode="lin" valueType="num">
                                      <p:cBhvr>
                                        <p:cTn id="7" dur="500" fill="hold"/>
                                        <p:tgtEl>
                                          <p:spTgt spid="597000"/>
                                        </p:tgtEl>
                                        <p:attrNameLst>
                                          <p:attrName>ppt_x</p:attrName>
                                        </p:attrNameLst>
                                      </p:cBhvr>
                                      <p:tavLst>
                                        <p:tav tm="0">
                                          <p:val>
                                            <p:strVal val="#ppt_x"/>
                                          </p:val>
                                        </p:tav>
                                        <p:tav tm="100000">
                                          <p:val>
                                            <p:strVal val="#ppt_x"/>
                                          </p:val>
                                        </p:tav>
                                      </p:tavLst>
                                    </p:anim>
                                    <p:anim calcmode="lin" valueType="num">
                                      <p:cBhvr>
                                        <p:cTn id="8" dur="500" fill="hold"/>
                                        <p:tgtEl>
                                          <p:spTgt spid="597000"/>
                                        </p:tgtEl>
                                        <p:attrNameLst>
                                          <p:attrName>ppt_y</p:attrName>
                                        </p:attrNameLst>
                                      </p:cBhvr>
                                      <p:tavLst>
                                        <p:tav tm="0">
                                          <p:val>
                                            <p:strVal val="#ppt_y-#ppt_h/2"/>
                                          </p:val>
                                        </p:tav>
                                        <p:tav tm="100000">
                                          <p:val>
                                            <p:strVal val="#ppt_y"/>
                                          </p:val>
                                        </p:tav>
                                      </p:tavLst>
                                    </p:anim>
                                    <p:anim calcmode="lin" valueType="num">
                                      <p:cBhvr>
                                        <p:cTn id="9" dur="500" fill="hold"/>
                                        <p:tgtEl>
                                          <p:spTgt spid="597000"/>
                                        </p:tgtEl>
                                        <p:attrNameLst>
                                          <p:attrName>ppt_w</p:attrName>
                                        </p:attrNameLst>
                                      </p:cBhvr>
                                      <p:tavLst>
                                        <p:tav tm="0">
                                          <p:val>
                                            <p:strVal val="#ppt_w"/>
                                          </p:val>
                                        </p:tav>
                                        <p:tav tm="100000">
                                          <p:val>
                                            <p:strVal val="#ppt_w"/>
                                          </p:val>
                                        </p:tav>
                                      </p:tavLst>
                                    </p:anim>
                                    <p:anim calcmode="lin" valueType="num">
                                      <p:cBhvr>
                                        <p:cTn id="10" dur="500" fill="hold"/>
                                        <p:tgtEl>
                                          <p:spTgt spid="597000"/>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2" presetClass="entr" presetSubtype="8" fill="hold" grpId="0" nodeType="afterEffect">
                                  <p:stCondLst>
                                    <p:cond delay="0"/>
                                  </p:stCondLst>
                                  <p:childTnLst>
                                    <p:set>
                                      <p:cBhvr>
                                        <p:cTn id="13" dur="1" fill="hold">
                                          <p:stCondLst>
                                            <p:cond delay="0"/>
                                          </p:stCondLst>
                                        </p:cTn>
                                        <p:tgtEl>
                                          <p:spTgt spid="597004"/>
                                        </p:tgtEl>
                                        <p:attrNameLst>
                                          <p:attrName>style.visibility</p:attrName>
                                        </p:attrNameLst>
                                      </p:cBhvr>
                                      <p:to>
                                        <p:strVal val="visible"/>
                                      </p:to>
                                    </p:set>
                                    <p:anim calcmode="lin" valueType="num">
                                      <p:cBhvr additive="base">
                                        <p:cTn id="14" dur="500" fill="hold"/>
                                        <p:tgtEl>
                                          <p:spTgt spid="597004"/>
                                        </p:tgtEl>
                                        <p:attrNameLst>
                                          <p:attrName>ppt_x</p:attrName>
                                        </p:attrNameLst>
                                      </p:cBhvr>
                                      <p:tavLst>
                                        <p:tav tm="0">
                                          <p:val>
                                            <p:strVal val="0-#ppt_w/2"/>
                                          </p:val>
                                        </p:tav>
                                        <p:tav tm="100000">
                                          <p:val>
                                            <p:strVal val="#ppt_x"/>
                                          </p:val>
                                        </p:tav>
                                      </p:tavLst>
                                    </p:anim>
                                    <p:anim calcmode="lin" valueType="num">
                                      <p:cBhvr additive="base">
                                        <p:cTn id="15" dur="500" fill="hold"/>
                                        <p:tgtEl>
                                          <p:spTgt spid="597004"/>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597005"/>
                                        </p:tgtEl>
                                        <p:attrNameLst>
                                          <p:attrName>style.visibility</p:attrName>
                                        </p:attrNameLst>
                                      </p:cBhvr>
                                      <p:to>
                                        <p:strVal val="visible"/>
                                      </p:to>
                                    </p:set>
                                    <p:anim calcmode="lin" valueType="num">
                                      <p:cBhvr additive="base">
                                        <p:cTn id="19" dur="500" fill="hold"/>
                                        <p:tgtEl>
                                          <p:spTgt spid="597005"/>
                                        </p:tgtEl>
                                        <p:attrNameLst>
                                          <p:attrName>ppt_x</p:attrName>
                                        </p:attrNameLst>
                                      </p:cBhvr>
                                      <p:tavLst>
                                        <p:tav tm="0">
                                          <p:val>
                                            <p:strVal val="1+#ppt_w/2"/>
                                          </p:val>
                                        </p:tav>
                                        <p:tav tm="100000">
                                          <p:val>
                                            <p:strVal val="#ppt_x"/>
                                          </p:val>
                                        </p:tav>
                                      </p:tavLst>
                                    </p:anim>
                                    <p:anim calcmode="lin" valueType="num">
                                      <p:cBhvr additive="base">
                                        <p:cTn id="20" dur="500" fill="hold"/>
                                        <p:tgtEl>
                                          <p:spTgt spid="597005"/>
                                        </p:tgtEl>
                                        <p:attrNameLst>
                                          <p:attrName>ppt_y</p:attrName>
                                        </p:attrNameLst>
                                      </p:cBhvr>
                                      <p:tavLst>
                                        <p:tav tm="0">
                                          <p:val>
                                            <p:strVal val="#ppt_y"/>
                                          </p:val>
                                        </p:tav>
                                        <p:tav tm="100000">
                                          <p:val>
                                            <p:strVal val="#ppt_y"/>
                                          </p:val>
                                        </p:tav>
                                      </p:tavLst>
                                    </p:anim>
                                  </p:childTnLst>
                                </p:cTn>
                              </p:par>
                            </p:childTnLst>
                          </p:cTn>
                        </p:par>
                        <p:par>
                          <p:cTn id="21" fill="hold" nodeType="afterGroup">
                            <p:stCondLst>
                              <p:cond delay="1500"/>
                            </p:stCondLst>
                            <p:childTnLst>
                              <p:par>
                                <p:cTn id="22" presetID="3" presetClass="entr" presetSubtype="5" fill="hold" grpId="0" nodeType="afterEffect">
                                  <p:stCondLst>
                                    <p:cond delay="0"/>
                                  </p:stCondLst>
                                  <p:childTnLst>
                                    <p:set>
                                      <p:cBhvr>
                                        <p:cTn id="23" dur="1" fill="hold">
                                          <p:stCondLst>
                                            <p:cond delay="0"/>
                                          </p:stCondLst>
                                        </p:cTn>
                                        <p:tgtEl>
                                          <p:spTgt spid="597006"/>
                                        </p:tgtEl>
                                        <p:attrNameLst>
                                          <p:attrName>style.visibility</p:attrName>
                                        </p:attrNameLst>
                                      </p:cBhvr>
                                      <p:to>
                                        <p:strVal val="visible"/>
                                      </p:to>
                                    </p:set>
                                    <p:animEffect transition="in" filter="blinds(vertical)">
                                      <p:cBhvr>
                                        <p:cTn id="24" dur="500"/>
                                        <p:tgtEl>
                                          <p:spTgt spid="5970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7000" grpId="0" animBg="1"/>
      <p:bldP spid="597004" grpId="0" autoUpdateAnimBg="0"/>
      <p:bldP spid="597005" grpId="0" autoUpdateAnimBg="0"/>
      <p:bldP spid="597006"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9042" name="Rectangle 2"/>
          <p:cNvSpPr>
            <a:spLocks noGrp="1" noChangeArrowheads="1"/>
          </p:cNvSpPr>
          <p:nvPr>
            <p:ph type="title"/>
          </p:nvPr>
        </p:nvSpPr>
        <p:spPr>
          <a:xfrm>
            <a:off x="228600" y="318294"/>
            <a:ext cx="8763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dirty="0"/>
              <a:t>Activity-based </a:t>
            </a:r>
            <a:r>
              <a:rPr lang="en-US" sz="4000" b="1" i="1" dirty="0" smtClean="0"/>
              <a:t>Costing and </a:t>
            </a:r>
            <a:r>
              <a:rPr lang="en-US" sz="4000" b="1" i="1" dirty="0"/>
              <a:t>the Flexible Budget</a:t>
            </a:r>
          </a:p>
        </p:txBody>
      </p:sp>
      <p:pic>
        <p:nvPicPr>
          <p:cNvPr id="599043" name="Picture 3" descr="EXEC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43000" y="4468813"/>
            <a:ext cx="2274888" cy="1984375"/>
          </a:xfrm>
          <a:prstGeom prst="rect">
            <a:avLst/>
          </a:prstGeom>
          <a:noFill/>
          <a:extLst>
            <a:ext uri="{909E8E84-426E-40DD-AFC4-6F175D3DCCD1}">
              <a14:hiddenFill xmlns:a14="http://schemas.microsoft.com/office/drawing/2010/main" xmlns="">
                <a:solidFill>
                  <a:srgbClr val="FFFFFF"/>
                </a:solidFill>
              </a14:hiddenFill>
            </a:ext>
          </a:extLst>
        </p:spPr>
      </p:pic>
      <p:sp>
        <p:nvSpPr>
          <p:cNvPr id="599044" name="Rectangle 4"/>
          <p:cNvSpPr>
            <a:spLocks noChangeArrowheads="1"/>
          </p:cNvSpPr>
          <p:nvPr/>
        </p:nvSpPr>
        <p:spPr bwMode="auto">
          <a:xfrm>
            <a:off x="381000" y="1600200"/>
            <a:ext cx="4343400" cy="1447800"/>
          </a:xfrm>
          <a:prstGeom prst="rect">
            <a:avLst/>
          </a:prstGeom>
          <a:solidFill>
            <a:schemeClr val="tx2"/>
          </a:solidFill>
          <a:ln w="28575">
            <a:solidFill>
              <a:schemeClr val="tx1"/>
            </a:solidFill>
            <a:miter lim="800000"/>
            <a:headEnd/>
            <a:tailEnd/>
          </a:ln>
          <a:effectLst>
            <a:outerShdw dist="71842" dir="2700000" algn="ctr" rotWithShape="0">
              <a:schemeClr val="bg2"/>
            </a:outerShdw>
          </a:effectLst>
        </p:spPr>
        <p:txBody>
          <a:bodyPr wrap="none" anchor="ctr"/>
          <a:lstStyle/>
          <a:p>
            <a:pPr algn="ctr"/>
            <a:r>
              <a:rPr lang="en-US" sz="2800">
                <a:solidFill>
                  <a:srgbClr val="CCFFFF"/>
                </a:solidFill>
                <a:latin typeface="+mn-lt"/>
              </a:rPr>
              <a:t>It is unlikely that all</a:t>
            </a:r>
            <a:br>
              <a:rPr lang="en-US" sz="2800">
                <a:solidFill>
                  <a:srgbClr val="CCFFFF"/>
                </a:solidFill>
                <a:latin typeface="+mn-lt"/>
              </a:rPr>
            </a:br>
            <a:r>
              <a:rPr lang="en-US" sz="2800">
                <a:solidFill>
                  <a:srgbClr val="CCFFFF"/>
                </a:solidFill>
                <a:latin typeface="+mn-lt"/>
              </a:rPr>
              <a:t>variable overhead will be</a:t>
            </a:r>
            <a:br>
              <a:rPr lang="en-US" sz="2800">
                <a:solidFill>
                  <a:srgbClr val="CCFFFF"/>
                </a:solidFill>
                <a:latin typeface="+mn-lt"/>
              </a:rPr>
            </a:br>
            <a:r>
              <a:rPr lang="en-US" sz="2800">
                <a:solidFill>
                  <a:srgbClr val="CCFFFF"/>
                </a:solidFill>
                <a:latin typeface="+mn-lt"/>
              </a:rPr>
              <a:t>driven by a single activity.</a:t>
            </a:r>
          </a:p>
        </p:txBody>
      </p:sp>
      <p:sp>
        <p:nvSpPr>
          <p:cNvPr id="599045" name="Rectangle 5"/>
          <p:cNvSpPr>
            <a:spLocks noChangeArrowheads="1"/>
          </p:cNvSpPr>
          <p:nvPr/>
        </p:nvSpPr>
        <p:spPr bwMode="auto">
          <a:xfrm>
            <a:off x="3962400" y="3657600"/>
            <a:ext cx="4800600" cy="2362200"/>
          </a:xfrm>
          <a:prstGeom prst="rect">
            <a:avLst/>
          </a:prstGeom>
          <a:solidFill>
            <a:srgbClr val="CCECFF"/>
          </a:solidFill>
          <a:ln w="28575">
            <a:solidFill>
              <a:schemeClr val="tx1"/>
            </a:solidFill>
            <a:miter lim="800000"/>
            <a:headEnd/>
            <a:tailEnd/>
          </a:ln>
          <a:effectLst>
            <a:outerShdw dist="71842" dir="2700000" algn="ctr" rotWithShape="0">
              <a:schemeClr val="bg2"/>
            </a:outerShdw>
          </a:effectLst>
        </p:spPr>
        <p:txBody>
          <a:bodyPr wrap="none" anchor="ctr"/>
          <a:lstStyle/>
          <a:p>
            <a:pPr algn="ctr"/>
            <a:r>
              <a:rPr lang="en-US" sz="2800" b="1">
                <a:solidFill>
                  <a:schemeClr val="tx2"/>
                </a:solidFill>
                <a:latin typeface="+mn-lt"/>
              </a:rPr>
              <a:t>Activity-based costing</a:t>
            </a:r>
            <a:br>
              <a:rPr lang="en-US" sz="2800" b="1">
                <a:solidFill>
                  <a:schemeClr val="tx2"/>
                </a:solidFill>
                <a:latin typeface="+mn-lt"/>
              </a:rPr>
            </a:br>
            <a:r>
              <a:rPr lang="en-US" sz="2800" b="1">
                <a:solidFill>
                  <a:schemeClr val="tx2"/>
                </a:solidFill>
                <a:latin typeface="+mn-lt"/>
              </a:rPr>
              <a:t>can be used when multiple</a:t>
            </a:r>
            <a:br>
              <a:rPr lang="en-US" sz="2800" b="1">
                <a:solidFill>
                  <a:schemeClr val="tx2"/>
                </a:solidFill>
                <a:latin typeface="+mn-lt"/>
              </a:rPr>
            </a:br>
            <a:r>
              <a:rPr lang="en-US" sz="2800" b="1">
                <a:solidFill>
                  <a:schemeClr val="tx2"/>
                </a:solidFill>
                <a:latin typeface="+mn-lt"/>
              </a:rPr>
              <a:t>activity bases drive</a:t>
            </a:r>
            <a:br>
              <a:rPr lang="en-US" sz="2800" b="1">
                <a:solidFill>
                  <a:schemeClr val="tx2"/>
                </a:solidFill>
                <a:latin typeface="+mn-lt"/>
              </a:rPr>
            </a:br>
            <a:r>
              <a:rPr lang="en-US" sz="2800" b="1">
                <a:solidFill>
                  <a:schemeClr val="tx2"/>
                </a:solidFill>
                <a:latin typeface="+mn-lt"/>
              </a:rPr>
              <a:t>variable overhead costs.</a:t>
            </a:r>
          </a:p>
        </p:txBody>
      </p:sp>
      <p:sp>
        <p:nvSpPr>
          <p:cNvPr id="2" name="Slide Number Placeholder 1"/>
          <p:cNvSpPr>
            <a:spLocks noGrp="1"/>
          </p:cNvSpPr>
          <p:nvPr>
            <p:ph type="sldNum" sz="quarter" idx="11"/>
          </p:nvPr>
        </p:nvSpPr>
        <p:spPr/>
        <p:txBody>
          <a:bodyPr/>
          <a:lstStyle/>
          <a:p>
            <a:fld id="{9A50D7FF-FF3E-48B3-B163-4B17B2257AE3}" type="slidenum">
              <a:rPr lang="en-US" smtClean="0"/>
              <a:pPr/>
              <a:t>17</a:t>
            </a:fld>
            <a:endParaRPr lang="en-US"/>
          </a:p>
        </p:txBody>
      </p:sp>
    </p:spTree>
    <p:extLst>
      <p:ext uri="{BB962C8B-B14F-4D97-AF65-F5344CB8AC3E}">
        <p14:creationId xmlns:p14="http://schemas.microsoft.com/office/powerpoint/2010/main" xmlns="" val="256060539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599045"/>
                                        </p:tgtEl>
                                        <p:attrNameLst>
                                          <p:attrName>style.visibility</p:attrName>
                                        </p:attrNameLst>
                                      </p:cBhvr>
                                      <p:to>
                                        <p:strVal val="visible"/>
                                      </p:to>
                                    </p:set>
                                    <p:animEffect transition="in" filter="dissolve">
                                      <p:cBhvr>
                                        <p:cTn id="7" dur="500"/>
                                        <p:tgtEl>
                                          <p:spTgt spid="5990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045"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a:xfrm>
            <a:off x="518160" y="454025"/>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 Analysis</a:t>
            </a:r>
          </a:p>
        </p:txBody>
      </p:sp>
      <p:sp>
        <p:nvSpPr>
          <p:cNvPr id="601091" name="Rectangle 3"/>
          <p:cNvSpPr>
            <a:spLocks noChangeArrowheads="1"/>
          </p:cNvSpPr>
          <p:nvPr/>
        </p:nvSpPr>
        <p:spPr bwMode="auto">
          <a:xfrm>
            <a:off x="3011488" y="4354513"/>
            <a:ext cx="6016625" cy="10747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400" b="1">
                <a:solidFill>
                  <a:schemeClr val="tx2"/>
                </a:solidFill>
              </a:rPr>
              <a:t>Overhead from the</a:t>
            </a:r>
            <a:br>
              <a:rPr lang="en-US" sz="2400" b="1">
                <a:solidFill>
                  <a:schemeClr val="tx2"/>
                </a:solidFill>
              </a:rPr>
            </a:br>
            <a:r>
              <a:rPr lang="en-US" sz="2400" b="1">
                <a:solidFill>
                  <a:schemeClr val="tx2"/>
                </a:solidFill>
              </a:rPr>
              <a:t>flexible budget for the</a:t>
            </a:r>
            <a:br>
              <a:rPr lang="en-US" sz="2400" b="1">
                <a:solidFill>
                  <a:schemeClr val="tx2"/>
                </a:solidFill>
              </a:rPr>
            </a:br>
            <a:r>
              <a:rPr lang="en-US" sz="2400" b="1">
                <a:solidFill>
                  <a:schemeClr val="tx2"/>
                </a:solidFill>
              </a:rPr>
              <a:t>denominator level of activity</a:t>
            </a:r>
          </a:p>
        </p:txBody>
      </p:sp>
      <p:sp>
        <p:nvSpPr>
          <p:cNvPr id="601092" name="Rectangle 4"/>
          <p:cNvSpPr>
            <a:spLocks noChangeArrowheads="1"/>
          </p:cNvSpPr>
          <p:nvPr/>
        </p:nvSpPr>
        <p:spPr bwMode="auto">
          <a:xfrm>
            <a:off x="1379538" y="5243513"/>
            <a:ext cx="1744662"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2"/>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a:solidFill>
                  <a:schemeClr val="tx2"/>
                </a:solidFill>
              </a:rPr>
              <a:t>POHR      =</a:t>
            </a:r>
          </a:p>
        </p:txBody>
      </p:sp>
      <p:sp>
        <p:nvSpPr>
          <p:cNvPr id="601093" name="Line 5"/>
          <p:cNvSpPr>
            <a:spLocks noChangeShapeType="1"/>
          </p:cNvSpPr>
          <p:nvPr/>
        </p:nvSpPr>
        <p:spPr bwMode="auto">
          <a:xfrm>
            <a:off x="3810000" y="5430838"/>
            <a:ext cx="44196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1094" name="Line 6"/>
          <p:cNvSpPr>
            <a:spLocks noChangeShapeType="1"/>
          </p:cNvSpPr>
          <p:nvPr/>
        </p:nvSpPr>
        <p:spPr bwMode="auto">
          <a:xfrm flipH="1">
            <a:off x="2209800" y="3886200"/>
            <a:ext cx="2590800" cy="1435100"/>
          </a:xfrm>
          <a:prstGeom prst="line">
            <a:avLst/>
          </a:prstGeom>
          <a:noFill/>
          <a:ln w="44450">
            <a:solidFill>
              <a:schemeClr val="tx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1095" name="Rectangle 7"/>
          <p:cNvSpPr>
            <a:spLocks noGrp="1" noChangeArrowheads="1"/>
          </p:cNvSpPr>
          <p:nvPr>
            <p:ph type="body" idx="1"/>
          </p:nvPr>
        </p:nvSpPr>
        <p:spPr>
          <a:xfrm>
            <a:off x="533400" y="1808163"/>
            <a:ext cx="8229600" cy="1544637"/>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spcBef>
                <a:spcPct val="40000"/>
              </a:spcBef>
              <a:buFont typeface="Times" panose="02020603050405020304" pitchFamily="18" charset="0"/>
              <a:buNone/>
            </a:pPr>
            <a:r>
              <a:rPr lang="en-US"/>
              <a:t>	</a:t>
            </a:r>
            <a:r>
              <a:rPr lang="en-US">
                <a:solidFill>
                  <a:schemeClr val="tx2"/>
                </a:solidFill>
              </a:rPr>
              <a:t>Recall that overhead costs are assigned to products and services using a</a:t>
            </a:r>
            <a:r>
              <a:rPr lang="en-US"/>
              <a:t> </a:t>
            </a:r>
            <a:r>
              <a:rPr lang="en-US">
                <a:solidFill>
                  <a:srgbClr val="FF0000"/>
                </a:solidFill>
              </a:rPr>
              <a:t>predetermined overhead rate (POHR):</a:t>
            </a:r>
          </a:p>
        </p:txBody>
      </p:sp>
      <p:sp>
        <p:nvSpPr>
          <p:cNvPr id="601096" name="Rectangle 8"/>
          <p:cNvSpPr>
            <a:spLocks noChangeArrowheads="1"/>
          </p:cNvSpPr>
          <p:nvPr/>
        </p:nvSpPr>
        <p:spPr bwMode="auto">
          <a:xfrm>
            <a:off x="1074738" y="3490913"/>
            <a:ext cx="7459662"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b="1">
                <a:solidFill>
                  <a:schemeClr val="tx2"/>
                </a:solidFill>
              </a:rPr>
              <a:t>Assigned Overhead  =  POHR  ×  Standard Activity</a:t>
            </a:r>
          </a:p>
        </p:txBody>
      </p:sp>
      <p:sp>
        <p:nvSpPr>
          <p:cNvPr id="601097" name="Rectangle 9"/>
          <p:cNvSpPr>
            <a:spLocks noChangeArrowheads="1"/>
          </p:cNvSpPr>
          <p:nvPr/>
        </p:nvSpPr>
        <p:spPr bwMode="auto">
          <a:xfrm>
            <a:off x="3013075" y="5486400"/>
            <a:ext cx="6016625" cy="41751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400" b="1">
                <a:solidFill>
                  <a:schemeClr val="tx2"/>
                </a:solidFill>
              </a:rPr>
              <a:t>Denominator level of activity</a:t>
            </a:r>
          </a:p>
        </p:txBody>
      </p:sp>
      <p:sp>
        <p:nvSpPr>
          <p:cNvPr id="2" name="Slide Number Placeholder 1"/>
          <p:cNvSpPr>
            <a:spLocks noGrp="1"/>
          </p:cNvSpPr>
          <p:nvPr>
            <p:ph type="sldNum" sz="quarter" idx="11"/>
          </p:nvPr>
        </p:nvSpPr>
        <p:spPr/>
        <p:txBody>
          <a:bodyPr/>
          <a:lstStyle/>
          <a:p>
            <a:fld id="{10F4023A-0CEB-4DFE-879A-340D91F32512}" type="slidenum">
              <a:rPr lang="en-US" smtClean="0"/>
              <a:pPr/>
              <a:t>18</a:t>
            </a:fld>
            <a:endParaRPr lang="en-US"/>
          </a:p>
        </p:txBody>
      </p:sp>
    </p:spTree>
    <p:extLst>
      <p:ext uri="{BB962C8B-B14F-4D97-AF65-F5344CB8AC3E}">
        <p14:creationId xmlns:p14="http://schemas.microsoft.com/office/powerpoint/2010/main" xmlns="" val="56765175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1096"/>
                                        </p:tgtEl>
                                        <p:attrNameLst>
                                          <p:attrName>style.visibility</p:attrName>
                                        </p:attrNameLst>
                                      </p:cBhvr>
                                      <p:to>
                                        <p:strVal val="visible"/>
                                      </p:to>
                                    </p:set>
                                    <p:anim calcmode="lin" valueType="num">
                                      <p:cBhvr additive="base">
                                        <p:cTn id="7" dur="500" fill="hold"/>
                                        <p:tgtEl>
                                          <p:spTgt spid="601096"/>
                                        </p:tgtEl>
                                        <p:attrNameLst>
                                          <p:attrName>ppt_x</p:attrName>
                                        </p:attrNameLst>
                                      </p:cBhvr>
                                      <p:tavLst>
                                        <p:tav tm="0">
                                          <p:val>
                                            <p:strVal val="0-#ppt_w/2"/>
                                          </p:val>
                                        </p:tav>
                                        <p:tav tm="100000">
                                          <p:val>
                                            <p:strVal val="#ppt_x"/>
                                          </p:val>
                                        </p:tav>
                                      </p:tavLst>
                                    </p:anim>
                                    <p:anim calcmode="lin" valueType="num">
                                      <p:cBhvr additive="base">
                                        <p:cTn id="8" dur="500" fill="hold"/>
                                        <p:tgtEl>
                                          <p:spTgt spid="60109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8" presetClass="entr" presetSubtype="12" fill="hold" grpId="0" nodeType="afterEffect">
                                  <p:stCondLst>
                                    <p:cond delay="1000"/>
                                  </p:stCondLst>
                                  <p:childTnLst>
                                    <p:set>
                                      <p:cBhvr>
                                        <p:cTn id="11" dur="1" fill="hold">
                                          <p:stCondLst>
                                            <p:cond delay="0"/>
                                          </p:stCondLst>
                                        </p:cTn>
                                        <p:tgtEl>
                                          <p:spTgt spid="601094"/>
                                        </p:tgtEl>
                                        <p:attrNameLst>
                                          <p:attrName>style.visibility</p:attrName>
                                        </p:attrNameLst>
                                      </p:cBhvr>
                                      <p:to>
                                        <p:strVal val="visible"/>
                                      </p:to>
                                    </p:set>
                                    <p:animEffect transition="in" filter="strips(downLeft)">
                                      <p:cBhvr>
                                        <p:cTn id="12" dur="500"/>
                                        <p:tgtEl>
                                          <p:spTgt spid="601094"/>
                                        </p:tgtEl>
                                      </p:cBhvr>
                                    </p:animEffect>
                                  </p:childTnLst>
                                </p:cTn>
                              </p:par>
                            </p:childTnLst>
                          </p:cTn>
                        </p:par>
                        <p:par>
                          <p:cTn id="13" fill="hold" nodeType="afterGroup">
                            <p:stCondLst>
                              <p:cond delay="2000"/>
                            </p:stCondLst>
                            <p:childTnLst>
                              <p:par>
                                <p:cTn id="14" presetID="9" presetClass="entr" presetSubtype="0" fill="hold" grpId="0" nodeType="afterEffect">
                                  <p:stCondLst>
                                    <p:cond delay="0"/>
                                  </p:stCondLst>
                                  <p:childTnLst>
                                    <p:set>
                                      <p:cBhvr>
                                        <p:cTn id="15" dur="1" fill="hold">
                                          <p:stCondLst>
                                            <p:cond delay="0"/>
                                          </p:stCondLst>
                                        </p:cTn>
                                        <p:tgtEl>
                                          <p:spTgt spid="601092"/>
                                        </p:tgtEl>
                                        <p:attrNameLst>
                                          <p:attrName>style.visibility</p:attrName>
                                        </p:attrNameLst>
                                      </p:cBhvr>
                                      <p:to>
                                        <p:strVal val="visible"/>
                                      </p:to>
                                    </p:set>
                                    <p:animEffect transition="in" filter="dissolve">
                                      <p:cBhvr>
                                        <p:cTn id="16" dur="500"/>
                                        <p:tgtEl>
                                          <p:spTgt spid="601092"/>
                                        </p:tgtEl>
                                      </p:cBhvr>
                                    </p:animEffect>
                                  </p:childTnLst>
                                </p:cTn>
                              </p:par>
                            </p:childTnLst>
                          </p:cTn>
                        </p:par>
                        <p:par>
                          <p:cTn id="17" fill="hold" nodeType="afterGroup">
                            <p:stCondLst>
                              <p:cond delay="2500"/>
                            </p:stCondLst>
                            <p:childTnLst>
                              <p:par>
                                <p:cTn id="18" presetID="2" presetClass="entr" presetSubtype="2" fill="hold" grpId="0" nodeType="afterEffect">
                                  <p:stCondLst>
                                    <p:cond delay="0"/>
                                  </p:stCondLst>
                                  <p:childTnLst>
                                    <p:set>
                                      <p:cBhvr>
                                        <p:cTn id="19" dur="1" fill="hold">
                                          <p:stCondLst>
                                            <p:cond delay="0"/>
                                          </p:stCondLst>
                                        </p:cTn>
                                        <p:tgtEl>
                                          <p:spTgt spid="601091"/>
                                        </p:tgtEl>
                                        <p:attrNameLst>
                                          <p:attrName>style.visibility</p:attrName>
                                        </p:attrNameLst>
                                      </p:cBhvr>
                                      <p:to>
                                        <p:strVal val="visible"/>
                                      </p:to>
                                    </p:set>
                                    <p:anim calcmode="lin" valueType="num">
                                      <p:cBhvr additive="base">
                                        <p:cTn id="20" dur="500" fill="hold"/>
                                        <p:tgtEl>
                                          <p:spTgt spid="601091"/>
                                        </p:tgtEl>
                                        <p:attrNameLst>
                                          <p:attrName>ppt_x</p:attrName>
                                        </p:attrNameLst>
                                      </p:cBhvr>
                                      <p:tavLst>
                                        <p:tav tm="0">
                                          <p:val>
                                            <p:strVal val="1+#ppt_w/2"/>
                                          </p:val>
                                        </p:tav>
                                        <p:tav tm="100000">
                                          <p:val>
                                            <p:strVal val="#ppt_x"/>
                                          </p:val>
                                        </p:tav>
                                      </p:tavLst>
                                    </p:anim>
                                    <p:anim calcmode="lin" valueType="num">
                                      <p:cBhvr additive="base">
                                        <p:cTn id="21" dur="500" fill="hold"/>
                                        <p:tgtEl>
                                          <p:spTgt spid="601091"/>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601093"/>
                                        </p:tgtEl>
                                        <p:attrNameLst>
                                          <p:attrName>style.visibility</p:attrName>
                                        </p:attrNameLst>
                                      </p:cBhvr>
                                      <p:to>
                                        <p:strVal val="visible"/>
                                      </p:to>
                                    </p:set>
                                    <p:anim calcmode="lin" valueType="num">
                                      <p:cBhvr additive="base">
                                        <p:cTn id="25" dur="500" fill="hold"/>
                                        <p:tgtEl>
                                          <p:spTgt spid="601093"/>
                                        </p:tgtEl>
                                        <p:attrNameLst>
                                          <p:attrName>ppt_x</p:attrName>
                                        </p:attrNameLst>
                                      </p:cBhvr>
                                      <p:tavLst>
                                        <p:tav tm="0">
                                          <p:val>
                                            <p:strVal val="1+#ppt_w/2"/>
                                          </p:val>
                                        </p:tav>
                                        <p:tav tm="100000">
                                          <p:val>
                                            <p:strVal val="#ppt_x"/>
                                          </p:val>
                                        </p:tav>
                                      </p:tavLst>
                                    </p:anim>
                                    <p:anim calcmode="lin" valueType="num">
                                      <p:cBhvr additive="base">
                                        <p:cTn id="26" dur="500" fill="hold"/>
                                        <p:tgtEl>
                                          <p:spTgt spid="601093"/>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601097"/>
                                        </p:tgtEl>
                                        <p:attrNameLst>
                                          <p:attrName>style.visibility</p:attrName>
                                        </p:attrNameLst>
                                      </p:cBhvr>
                                      <p:to>
                                        <p:strVal val="visible"/>
                                      </p:to>
                                    </p:set>
                                    <p:anim calcmode="lin" valueType="num">
                                      <p:cBhvr additive="base">
                                        <p:cTn id="30" dur="500" fill="hold"/>
                                        <p:tgtEl>
                                          <p:spTgt spid="601097"/>
                                        </p:tgtEl>
                                        <p:attrNameLst>
                                          <p:attrName>ppt_x</p:attrName>
                                        </p:attrNameLst>
                                      </p:cBhvr>
                                      <p:tavLst>
                                        <p:tav tm="0">
                                          <p:val>
                                            <p:strVal val="1+#ppt_w/2"/>
                                          </p:val>
                                        </p:tav>
                                        <p:tav tm="100000">
                                          <p:val>
                                            <p:strVal val="#ppt_x"/>
                                          </p:val>
                                        </p:tav>
                                      </p:tavLst>
                                    </p:anim>
                                    <p:anim calcmode="lin" valueType="num">
                                      <p:cBhvr additive="base">
                                        <p:cTn id="31" dur="500" fill="hold"/>
                                        <p:tgtEl>
                                          <p:spTgt spid="6010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1" grpId="0" autoUpdateAnimBg="0"/>
      <p:bldP spid="601092" grpId="0" autoUpdateAnimBg="0"/>
      <p:bldP spid="601093" grpId="0" animBg="1"/>
      <p:bldP spid="601094" grpId="0" animBg="1"/>
      <p:bldP spid="601096" grpId="0" autoUpdateAnimBg="0"/>
      <p:bldP spid="601097"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3138" name="AutoShape 2"/>
          <p:cNvSpPr>
            <a:spLocks noChangeArrowheads="1"/>
          </p:cNvSpPr>
          <p:nvPr/>
        </p:nvSpPr>
        <p:spPr bwMode="auto">
          <a:xfrm>
            <a:off x="1568450" y="1752600"/>
            <a:ext cx="6011863" cy="1550988"/>
          </a:xfrm>
          <a:prstGeom prst="roundRect">
            <a:avLst>
              <a:gd name="adj" fmla="val 16667"/>
            </a:avLst>
          </a:prstGeom>
          <a:solidFill>
            <a:schemeClr val="tx2"/>
          </a:solidFill>
          <a:ln w="381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800" b="1">
                <a:solidFill>
                  <a:srgbClr val="CCFFFF"/>
                </a:solidFill>
                <a:latin typeface="+mn-lt"/>
              </a:rPr>
              <a:t>The predetermined overhead rate</a:t>
            </a:r>
            <a:br>
              <a:rPr lang="en-US" sz="2800" b="1">
                <a:solidFill>
                  <a:srgbClr val="CCFFFF"/>
                </a:solidFill>
                <a:latin typeface="+mn-lt"/>
              </a:rPr>
            </a:br>
            <a:r>
              <a:rPr lang="en-US" sz="2800" b="1">
                <a:solidFill>
                  <a:srgbClr val="CCFFFF"/>
                </a:solidFill>
                <a:latin typeface="+mn-lt"/>
              </a:rPr>
              <a:t>can be broken down into fixed</a:t>
            </a:r>
            <a:br>
              <a:rPr lang="en-US" sz="2800" b="1">
                <a:solidFill>
                  <a:srgbClr val="CCFFFF"/>
                </a:solidFill>
                <a:latin typeface="+mn-lt"/>
              </a:rPr>
            </a:br>
            <a:r>
              <a:rPr lang="en-US" sz="2800" b="1">
                <a:solidFill>
                  <a:srgbClr val="CCFFFF"/>
                </a:solidFill>
                <a:latin typeface="+mn-lt"/>
              </a:rPr>
              <a:t>and variable components.</a:t>
            </a:r>
          </a:p>
        </p:txBody>
      </p:sp>
      <p:sp>
        <p:nvSpPr>
          <p:cNvPr id="603139" name="Oval 3"/>
          <p:cNvSpPr>
            <a:spLocks noChangeArrowheads="1"/>
          </p:cNvSpPr>
          <p:nvPr/>
        </p:nvSpPr>
        <p:spPr bwMode="auto">
          <a:xfrm>
            <a:off x="330200" y="3733800"/>
            <a:ext cx="3962400" cy="2171700"/>
          </a:xfrm>
          <a:prstGeom prst="ellipse">
            <a:avLst/>
          </a:prstGeom>
          <a:solidFill>
            <a:srgbClr val="CCECFF"/>
          </a:solidFill>
          <a:ln w="381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chemeClr val="tx2"/>
                </a:solidFill>
                <a:latin typeface="+mn-lt"/>
              </a:rPr>
              <a:t>The variable</a:t>
            </a:r>
            <a:br>
              <a:rPr lang="en-US" sz="2400">
                <a:solidFill>
                  <a:schemeClr val="tx2"/>
                </a:solidFill>
                <a:latin typeface="+mn-lt"/>
              </a:rPr>
            </a:br>
            <a:r>
              <a:rPr lang="en-US" sz="2400">
                <a:solidFill>
                  <a:schemeClr val="tx2"/>
                </a:solidFill>
                <a:latin typeface="+mn-lt"/>
              </a:rPr>
              <a:t>component is useful</a:t>
            </a:r>
            <a:br>
              <a:rPr lang="en-US" sz="2400">
                <a:solidFill>
                  <a:schemeClr val="tx2"/>
                </a:solidFill>
                <a:latin typeface="+mn-lt"/>
              </a:rPr>
            </a:br>
            <a:r>
              <a:rPr lang="en-US" sz="2400">
                <a:solidFill>
                  <a:schemeClr val="tx2"/>
                </a:solidFill>
                <a:latin typeface="+mn-lt"/>
              </a:rPr>
              <a:t>for preparing and analyzing</a:t>
            </a:r>
            <a:br>
              <a:rPr lang="en-US" sz="2400">
                <a:solidFill>
                  <a:schemeClr val="tx2"/>
                </a:solidFill>
                <a:latin typeface="+mn-lt"/>
              </a:rPr>
            </a:br>
            <a:r>
              <a:rPr lang="en-US" sz="2400">
                <a:solidFill>
                  <a:schemeClr val="tx2"/>
                </a:solidFill>
                <a:latin typeface="+mn-lt"/>
              </a:rPr>
              <a:t>variable overhead</a:t>
            </a:r>
            <a:br>
              <a:rPr lang="en-US" sz="2400">
                <a:solidFill>
                  <a:schemeClr val="tx2"/>
                </a:solidFill>
                <a:latin typeface="+mn-lt"/>
              </a:rPr>
            </a:br>
            <a:r>
              <a:rPr lang="en-US" sz="2400">
                <a:solidFill>
                  <a:schemeClr val="tx2"/>
                </a:solidFill>
                <a:latin typeface="+mn-lt"/>
              </a:rPr>
              <a:t>variances.</a:t>
            </a:r>
          </a:p>
        </p:txBody>
      </p:sp>
      <p:sp>
        <p:nvSpPr>
          <p:cNvPr id="603140" name="Oval 4"/>
          <p:cNvSpPr>
            <a:spLocks noChangeArrowheads="1"/>
          </p:cNvSpPr>
          <p:nvPr/>
        </p:nvSpPr>
        <p:spPr bwMode="auto">
          <a:xfrm>
            <a:off x="4864100" y="3733800"/>
            <a:ext cx="3962400" cy="2171700"/>
          </a:xfrm>
          <a:prstGeom prst="ellipse">
            <a:avLst/>
          </a:prstGeom>
          <a:solidFill>
            <a:srgbClr val="FFFF99"/>
          </a:solidFill>
          <a:ln w="38100">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chemeClr val="tx2"/>
                </a:solidFill>
                <a:latin typeface="+mn-lt"/>
              </a:rPr>
              <a:t>The fixed</a:t>
            </a:r>
            <a:br>
              <a:rPr lang="en-US" sz="2400">
                <a:solidFill>
                  <a:schemeClr val="tx2"/>
                </a:solidFill>
                <a:latin typeface="+mn-lt"/>
              </a:rPr>
            </a:br>
            <a:r>
              <a:rPr lang="en-US" sz="2400">
                <a:solidFill>
                  <a:schemeClr val="tx2"/>
                </a:solidFill>
                <a:latin typeface="+mn-lt"/>
              </a:rPr>
              <a:t>component is useful</a:t>
            </a:r>
            <a:br>
              <a:rPr lang="en-US" sz="2400">
                <a:solidFill>
                  <a:schemeClr val="tx2"/>
                </a:solidFill>
                <a:latin typeface="+mn-lt"/>
              </a:rPr>
            </a:br>
            <a:r>
              <a:rPr lang="en-US" sz="2400">
                <a:solidFill>
                  <a:schemeClr val="tx2"/>
                </a:solidFill>
                <a:latin typeface="+mn-lt"/>
              </a:rPr>
              <a:t>for preparing and analyzing</a:t>
            </a:r>
            <a:br>
              <a:rPr lang="en-US" sz="2400">
                <a:solidFill>
                  <a:schemeClr val="tx2"/>
                </a:solidFill>
                <a:latin typeface="+mn-lt"/>
              </a:rPr>
            </a:br>
            <a:r>
              <a:rPr lang="en-US" sz="2400">
                <a:solidFill>
                  <a:schemeClr val="tx2"/>
                </a:solidFill>
                <a:latin typeface="+mn-lt"/>
              </a:rPr>
              <a:t>fixed overhead</a:t>
            </a:r>
            <a:br>
              <a:rPr lang="en-US" sz="2400">
                <a:solidFill>
                  <a:schemeClr val="tx2"/>
                </a:solidFill>
                <a:latin typeface="+mn-lt"/>
              </a:rPr>
            </a:br>
            <a:r>
              <a:rPr lang="en-US" sz="2400">
                <a:solidFill>
                  <a:schemeClr val="tx2"/>
                </a:solidFill>
                <a:latin typeface="+mn-lt"/>
              </a:rPr>
              <a:t>variances.</a:t>
            </a:r>
          </a:p>
        </p:txBody>
      </p:sp>
      <p:sp>
        <p:nvSpPr>
          <p:cNvPr id="603141" name="Rectangle 5"/>
          <p:cNvSpPr>
            <a:spLocks noGrp="1" noChangeArrowheads="1"/>
          </p:cNvSpPr>
          <p:nvPr>
            <p:ph type="title"/>
          </p:nvPr>
        </p:nvSpPr>
        <p:spPr>
          <a:xfrm>
            <a:off x="457200" y="533400"/>
            <a:ext cx="8305800" cy="6675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Overhead Rates and Overhead Analysis</a:t>
            </a:r>
          </a:p>
        </p:txBody>
      </p:sp>
      <p:sp>
        <p:nvSpPr>
          <p:cNvPr id="2" name="Slide Number Placeholder 1"/>
          <p:cNvSpPr>
            <a:spLocks noGrp="1"/>
          </p:cNvSpPr>
          <p:nvPr>
            <p:ph type="sldNum" sz="quarter" idx="11"/>
          </p:nvPr>
        </p:nvSpPr>
        <p:spPr/>
        <p:txBody>
          <a:bodyPr/>
          <a:lstStyle/>
          <a:p>
            <a:fld id="{9A50D7FF-FF3E-48B3-B163-4B17B2257AE3}" type="slidenum">
              <a:rPr lang="en-US" smtClean="0"/>
              <a:pPr/>
              <a:t>19</a:t>
            </a:fld>
            <a:endParaRPr lang="en-US"/>
          </a:p>
        </p:txBody>
      </p:sp>
    </p:spTree>
    <p:extLst>
      <p:ext uri="{BB962C8B-B14F-4D97-AF65-F5344CB8AC3E}">
        <p14:creationId xmlns:p14="http://schemas.microsoft.com/office/powerpoint/2010/main" xmlns="" val="39827443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1000"/>
                                  </p:stCondLst>
                                  <p:childTnLst>
                                    <p:set>
                                      <p:cBhvr>
                                        <p:cTn id="6" dur="1" fill="hold">
                                          <p:stCondLst>
                                            <p:cond delay="0"/>
                                          </p:stCondLst>
                                        </p:cTn>
                                        <p:tgtEl>
                                          <p:spTgt spid="603139"/>
                                        </p:tgtEl>
                                        <p:attrNameLst>
                                          <p:attrName>style.visibility</p:attrName>
                                        </p:attrNameLst>
                                      </p:cBhvr>
                                      <p:to>
                                        <p:strVal val="visible"/>
                                      </p:to>
                                    </p:set>
                                    <p:animEffect transition="in" filter="dissolve">
                                      <p:cBhvr>
                                        <p:cTn id="7" dur="500"/>
                                        <p:tgtEl>
                                          <p:spTgt spid="603139"/>
                                        </p:tgtEl>
                                      </p:cBhvr>
                                    </p:animEffect>
                                  </p:childTnLst>
                                </p:cTn>
                              </p:par>
                            </p:childTnLst>
                          </p:cTn>
                        </p:par>
                        <p:par>
                          <p:cTn id="8" fill="hold" nodeType="afterGroup">
                            <p:stCondLst>
                              <p:cond delay="1500"/>
                            </p:stCondLst>
                            <p:childTnLst>
                              <p:par>
                                <p:cTn id="9" presetID="9" presetClass="entr" presetSubtype="0" fill="hold" grpId="0" nodeType="afterEffect">
                                  <p:stCondLst>
                                    <p:cond delay="1000"/>
                                  </p:stCondLst>
                                  <p:childTnLst>
                                    <p:set>
                                      <p:cBhvr>
                                        <p:cTn id="10" dur="1" fill="hold">
                                          <p:stCondLst>
                                            <p:cond delay="0"/>
                                          </p:stCondLst>
                                        </p:cTn>
                                        <p:tgtEl>
                                          <p:spTgt spid="603140"/>
                                        </p:tgtEl>
                                        <p:attrNameLst>
                                          <p:attrName>style.visibility</p:attrName>
                                        </p:attrNameLst>
                                      </p:cBhvr>
                                      <p:to>
                                        <p:strVal val="visible"/>
                                      </p:to>
                                    </p:set>
                                    <p:animEffect transition="in" filter="dissolve">
                                      <p:cBhvr>
                                        <p:cTn id="11" dur="500"/>
                                        <p:tgtEl>
                                          <p:spTgt spid="603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39" grpId="0" animBg="1" autoUpdateAnimBg="0"/>
      <p:bldP spid="603140"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5186" name="Rectangle 2"/>
          <p:cNvSpPr>
            <a:spLocks noGrp="1" noChangeArrowheads="1"/>
          </p:cNvSpPr>
          <p:nvPr>
            <p:ph type="title"/>
          </p:nvPr>
        </p:nvSpPr>
        <p:spPr>
          <a:xfrm>
            <a:off x="457200" y="704088"/>
            <a:ext cx="8229600" cy="7437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dirty="0"/>
              <a:t>Normal versus Standard Cost Systems</a:t>
            </a:r>
          </a:p>
        </p:txBody>
      </p:sp>
      <p:sp>
        <p:nvSpPr>
          <p:cNvPr id="605187" name="Rectangle 3"/>
          <p:cNvSpPr>
            <a:spLocks noChangeArrowheads="1"/>
          </p:cNvSpPr>
          <p:nvPr/>
        </p:nvSpPr>
        <p:spPr bwMode="auto">
          <a:xfrm>
            <a:off x="355600" y="1524000"/>
            <a:ext cx="3962400" cy="4876800"/>
          </a:xfrm>
          <a:prstGeom prst="rect">
            <a:avLst/>
          </a:prstGeom>
          <a:solidFill>
            <a:schemeClr val="bg1"/>
          </a:solidFill>
          <a:ln w="381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50000"/>
              </a:spcBef>
            </a:pPr>
            <a:r>
              <a:rPr lang="en-US" sz="2800" b="1">
                <a:solidFill>
                  <a:schemeClr val="tx2"/>
                </a:solidFill>
                <a:latin typeface="+mn-lt"/>
              </a:rPr>
              <a:t>In a </a:t>
            </a:r>
            <a:r>
              <a:rPr lang="en-US" sz="2800" b="1">
                <a:solidFill>
                  <a:srgbClr val="FF0000"/>
                </a:solidFill>
                <a:latin typeface="+mn-lt"/>
              </a:rPr>
              <a:t>normal cost</a:t>
            </a:r>
            <a:r>
              <a:rPr lang="en-US" sz="2800" b="1">
                <a:solidFill>
                  <a:schemeClr val="tx2"/>
                </a:solidFill>
                <a:latin typeface="+mn-lt"/>
              </a:rPr>
              <a:t/>
            </a:r>
            <a:br>
              <a:rPr lang="en-US" sz="2800" b="1">
                <a:solidFill>
                  <a:schemeClr val="tx2"/>
                </a:solidFill>
                <a:latin typeface="+mn-lt"/>
              </a:rPr>
            </a:br>
            <a:r>
              <a:rPr lang="en-US" sz="2800" b="1">
                <a:solidFill>
                  <a:schemeClr val="tx2"/>
                </a:solidFill>
                <a:latin typeface="+mn-lt"/>
              </a:rPr>
              <a:t>system, overhead is</a:t>
            </a:r>
            <a:br>
              <a:rPr lang="en-US" sz="2800" b="1">
                <a:solidFill>
                  <a:schemeClr val="tx2"/>
                </a:solidFill>
                <a:latin typeface="+mn-lt"/>
              </a:rPr>
            </a:br>
            <a:r>
              <a:rPr lang="en-US" sz="2800" b="1">
                <a:solidFill>
                  <a:schemeClr val="tx2"/>
                </a:solidFill>
                <a:latin typeface="+mn-lt"/>
              </a:rPr>
              <a:t>applied to work in</a:t>
            </a:r>
            <a:br>
              <a:rPr lang="en-US" sz="2800" b="1">
                <a:solidFill>
                  <a:schemeClr val="tx2"/>
                </a:solidFill>
                <a:latin typeface="+mn-lt"/>
              </a:rPr>
            </a:br>
            <a:r>
              <a:rPr lang="en-US" sz="2800" b="1">
                <a:solidFill>
                  <a:schemeClr val="tx2"/>
                </a:solidFill>
                <a:latin typeface="+mn-lt"/>
              </a:rPr>
              <a:t>process based on</a:t>
            </a:r>
            <a:br>
              <a:rPr lang="en-US" sz="2800" b="1">
                <a:solidFill>
                  <a:schemeClr val="tx2"/>
                </a:solidFill>
                <a:latin typeface="+mn-lt"/>
              </a:rPr>
            </a:br>
            <a:r>
              <a:rPr lang="en-US" sz="2800" b="1">
                <a:solidFill>
                  <a:schemeClr val="tx2"/>
                </a:solidFill>
                <a:latin typeface="+mn-lt"/>
              </a:rPr>
              <a:t>the actual number</a:t>
            </a:r>
            <a:br>
              <a:rPr lang="en-US" sz="2800" b="1">
                <a:solidFill>
                  <a:schemeClr val="tx2"/>
                </a:solidFill>
                <a:latin typeface="+mn-lt"/>
              </a:rPr>
            </a:br>
            <a:r>
              <a:rPr lang="en-US" sz="2800" b="1">
                <a:solidFill>
                  <a:schemeClr val="tx2"/>
                </a:solidFill>
                <a:latin typeface="+mn-lt"/>
              </a:rPr>
              <a:t>of hours worked</a:t>
            </a:r>
            <a:br>
              <a:rPr lang="en-US" sz="2800" b="1">
                <a:solidFill>
                  <a:schemeClr val="tx2"/>
                </a:solidFill>
                <a:latin typeface="+mn-lt"/>
              </a:rPr>
            </a:br>
            <a:r>
              <a:rPr lang="en-US" sz="2800" b="1">
                <a:solidFill>
                  <a:schemeClr val="tx2"/>
                </a:solidFill>
                <a:latin typeface="+mn-lt"/>
              </a:rPr>
              <a:t>in the period.</a:t>
            </a:r>
          </a:p>
          <a:p>
            <a:pPr algn="ctr">
              <a:spcBef>
                <a:spcPct val="50000"/>
              </a:spcBef>
            </a:pPr>
            <a:endParaRPr lang="en-US" sz="2800" b="1">
              <a:solidFill>
                <a:schemeClr val="tx2"/>
              </a:solidFill>
              <a:latin typeface="+mn-lt"/>
            </a:endParaRPr>
          </a:p>
          <a:p>
            <a:pPr algn="ctr">
              <a:spcBef>
                <a:spcPct val="50000"/>
              </a:spcBef>
            </a:pPr>
            <a:endParaRPr lang="en-US" sz="2800" b="1">
              <a:solidFill>
                <a:schemeClr val="tx2"/>
              </a:solidFill>
              <a:latin typeface="+mn-lt"/>
            </a:endParaRPr>
          </a:p>
          <a:p>
            <a:pPr algn="ctr"/>
            <a:endParaRPr lang="en-US" sz="2400" b="1">
              <a:solidFill>
                <a:schemeClr val="tx2"/>
              </a:solidFill>
              <a:latin typeface="+mn-lt"/>
            </a:endParaRPr>
          </a:p>
        </p:txBody>
      </p:sp>
      <p:pic>
        <p:nvPicPr>
          <p:cNvPr id="605188" name="Picture 4" descr="ARCHTECT"/>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349500" y="4826000"/>
            <a:ext cx="1968500" cy="157480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05189" name="Group 5"/>
          <p:cNvGrpSpPr>
            <a:grpSpLocks/>
          </p:cNvGrpSpPr>
          <p:nvPr/>
        </p:nvGrpSpPr>
        <p:grpSpPr bwMode="auto">
          <a:xfrm>
            <a:off x="4851400" y="1524000"/>
            <a:ext cx="4038600" cy="4876800"/>
            <a:chOff x="3056" y="960"/>
            <a:chExt cx="2544" cy="3072"/>
          </a:xfrm>
        </p:grpSpPr>
        <p:sp>
          <p:nvSpPr>
            <p:cNvPr id="605190" name="Rectangle 6"/>
            <p:cNvSpPr>
              <a:spLocks noChangeArrowheads="1"/>
            </p:cNvSpPr>
            <p:nvPr/>
          </p:nvSpPr>
          <p:spPr bwMode="auto">
            <a:xfrm>
              <a:off x="3056" y="960"/>
              <a:ext cx="2544" cy="3072"/>
            </a:xfrm>
            <a:prstGeom prst="rect">
              <a:avLst/>
            </a:prstGeom>
            <a:solidFill>
              <a:srgbClr val="FFFF99"/>
            </a:solidFill>
            <a:ln w="381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spcBef>
                  <a:spcPct val="30000"/>
                </a:spcBef>
              </a:pPr>
              <a:r>
                <a:rPr lang="en-US" sz="2800" b="1">
                  <a:solidFill>
                    <a:schemeClr val="tx2"/>
                  </a:solidFill>
                  <a:latin typeface="+mn-lt"/>
                </a:rPr>
                <a:t>In a </a:t>
              </a:r>
              <a:r>
                <a:rPr lang="en-US" sz="2800" b="1">
                  <a:solidFill>
                    <a:srgbClr val="FF0000"/>
                  </a:solidFill>
                  <a:latin typeface="+mn-lt"/>
                </a:rPr>
                <a:t>standard cost</a:t>
              </a:r>
              <a:r>
                <a:rPr lang="en-US" sz="2800" b="1">
                  <a:solidFill>
                    <a:schemeClr val="tx2"/>
                  </a:solidFill>
                  <a:latin typeface="+mn-lt"/>
                </a:rPr>
                <a:t/>
              </a:r>
              <a:br>
                <a:rPr lang="en-US" sz="2800" b="1">
                  <a:solidFill>
                    <a:schemeClr val="tx2"/>
                  </a:solidFill>
                  <a:latin typeface="+mn-lt"/>
                </a:rPr>
              </a:br>
              <a:r>
                <a:rPr lang="en-US" sz="2800" b="1">
                  <a:solidFill>
                    <a:schemeClr val="tx2"/>
                  </a:solidFill>
                  <a:latin typeface="+mn-lt"/>
                </a:rPr>
                <a:t>system, overhead is</a:t>
              </a:r>
              <a:br>
                <a:rPr lang="en-US" sz="2800" b="1">
                  <a:solidFill>
                    <a:schemeClr val="tx2"/>
                  </a:solidFill>
                  <a:latin typeface="+mn-lt"/>
                </a:rPr>
              </a:br>
              <a:r>
                <a:rPr lang="en-US" sz="2800" b="1">
                  <a:solidFill>
                    <a:schemeClr val="tx2"/>
                  </a:solidFill>
                  <a:latin typeface="+mn-lt"/>
                </a:rPr>
                <a:t>applied to work in</a:t>
              </a:r>
              <a:br>
                <a:rPr lang="en-US" sz="2800" b="1">
                  <a:solidFill>
                    <a:schemeClr val="tx2"/>
                  </a:solidFill>
                  <a:latin typeface="+mn-lt"/>
                </a:rPr>
              </a:br>
              <a:r>
                <a:rPr lang="en-US" sz="2800" b="1">
                  <a:solidFill>
                    <a:schemeClr val="tx2"/>
                  </a:solidFill>
                  <a:latin typeface="+mn-lt"/>
                </a:rPr>
                <a:t>process based on</a:t>
              </a:r>
              <a:br>
                <a:rPr lang="en-US" sz="2800" b="1">
                  <a:solidFill>
                    <a:schemeClr val="tx2"/>
                  </a:solidFill>
                  <a:latin typeface="+mn-lt"/>
                </a:rPr>
              </a:br>
              <a:r>
                <a:rPr lang="en-US" sz="2800" b="1">
                  <a:solidFill>
                    <a:schemeClr val="tx2"/>
                  </a:solidFill>
                  <a:latin typeface="+mn-lt"/>
                </a:rPr>
                <a:t>the standard hours</a:t>
              </a:r>
              <a:br>
                <a:rPr lang="en-US" sz="2800" b="1">
                  <a:solidFill>
                    <a:schemeClr val="tx2"/>
                  </a:solidFill>
                  <a:latin typeface="+mn-lt"/>
                </a:rPr>
              </a:br>
              <a:r>
                <a:rPr lang="en-US" sz="2800" b="1">
                  <a:solidFill>
                    <a:schemeClr val="tx2"/>
                  </a:solidFill>
                  <a:latin typeface="+mn-lt"/>
                </a:rPr>
                <a:t>allowed for the actual</a:t>
              </a:r>
              <a:br>
                <a:rPr lang="en-US" sz="2800" b="1">
                  <a:solidFill>
                    <a:schemeClr val="tx2"/>
                  </a:solidFill>
                  <a:latin typeface="+mn-lt"/>
                </a:rPr>
              </a:br>
              <a:r>
                <a:rPr lang="en-US" sz="2800" b="1">
                  <a:solidFill>
                    <a:schemeClr val="tx2"/>
                  </a:solidFill>
                  <a:latin typeface="+mn-lt"/>
                </a:rPr>
                <a:t>output of the period.</a:t>
              </a:r>
            </a:p>
            <a:p>
              <a:pPr algn="ctr" eaLnBrk="1" hangingPunct="1">
                <a:spcBef>
                  <a:spcPct val="30000"/>
                </a:spcBef>
              </a:pPr>
              <a:endParaRPr lang="en-US" sz="2800" b="1">
                <a:solidFill>
                  <a:schemeClr val="tx2"/>
                </a:solidFill>
                <a:latin typeface="+mn-lt"/>
              </a:endParaRPr>
            </a:p>
            <a:p>
              <a:pPr algn="ctr" eaLnBrk="1" hangingPunct="1">
                <a:spcBef>
                  <a:spcPct val="30000"/>
                </a:spcBef>
              </a:pPr>
              <a:endParaRPr lang="en-US" sz="2800" b="1">
                <a:solidFill>
                  <a:schemeClr val="tx2"/>
                </a:solidFill>
                <a:latin typeface="+mn-lt"/>
              </a:endParaRPr>
            </a:p>
            <a:p>
              <a:pPr algn="ctr" eaLnBrk="1" hangingPunct="1">
                <a:spcBef>
                  <a:spcPct val="30000"/>
                </a:spcBef>
              </a:pPr>
              <a:endParaRPr lang="en-US" sz="2400" b="1">
                <a:solidFill>
                  <a:schemeClr val="tx2"/>
                </a:solidFill>
                <a:latin typeface="+mn-lt"/>
              </a:endParaRPr>
            </a:p>
          </p:txBody>
        </p:sp>
        <p:pic>
          <p:nvPicPr>
            <p:cNvPr id="605191" name="Picture 7" descr="DESGNEN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223" y="3130"/>
              <a:ext cx="1377" cy="902"/>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 name="Slide Number Placeholder 1"/>
          <p:cNvSpPr>
            <a:spLocks noGrp="1"/>
          </p:cNvSpPr>
          <p:nvPr>
            <p:ph type="sldNum" sz="quarter" idx="11"/>
          </p:nvPr>
        </p:nvSpPr>
        <p:spPr/>
        <p:txBody>
          <a:bodyPr/>
          <a:lstStyle/>
          <a:p>
            <a:fld id="{D31F1AA6-2E7A-4288-AAB8-40937853C164}" type="slidenum">
              <a:rPr lang="en-US" smtClean="0"/>
              <a:pPr/>
              <a:t>20</a:t>
            </a:fld>
            <a:endParaRPr lang="en-US"/>
          </a:p>
        </p:txBody>
      </p:sp>
    </p:spTree>
    <p:extLst>
      <p:ext uri="{BB962C8B-B14F-4D97-AF65-F5344CB8AC3E}">
        <p14:creationId xmlns:p14="http://schemas.microsoft.com/office/powerpoint/2010/main" xmlns="" val="31794335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2000"/>
                                  </p:stCondLst>
                                  <p:childTnLst>
                                    <p:set>
                                      <p:cBhvr>
                                        <p:cTn id="6" dur="1" fill="hold">
                                          <p:stCondLst>
                                            <p:cond delay="0"/>
                                          </p:stCondLst>
                                        </p:cTn>
                                        <p:tgtEl>
                                          <p:spTgt spid="605189"/>
                                        </p:tgtEl>
                                        <p:attrNameLst>
                                          <p:attrName>style.visibility</p:attrName>
                                        </p:attrNameLst>
                                      </p:cBhvr>
                                      <p:to>
                                        <p:strVal val="visible"/>
                                      </p:to>
                                    </p:set>
                                    <p:animEffect transition="in" filter="wipe(up)">
                                      <p:cBhvr>
                                        <p:cTn id="7" dur="500"/>
                                        <p:tgtEl>
                                          <p:spTgt spid="605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7234" name="Line 2"/>
          <p:cNvSpPr>
            <a:spLocks noChangeShapeType="1"/>
          </p:cNvSpPr>
          <p:nvPr/>
        </p:nvSpPr>
        <p:spPr bwMode="auto">
          <a:xfrm>
            <a:off x="638175" y="2667000"/>
            <a:ext cx="1879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5" name="Line 3"/>
          <p:cNvSpPr>
            <a:spLocks noChangeShapeType="1"/>
          </p:cNvSpPr>
          <p:nvPr/>
        </p:nvSpPr>
        <p:spPr bwMode="auto">
          <a:xfrm>
            <a:off x="3533775" y="2667000"/>
            <a:ext cx="218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6" name="Line 4"/>
          <p:cNvSpPr>
            <a:spLocks noChangeShapeType="1"/>
          </p:cNvSpPr>
          <p:nvPr/>
        </p:nvSpPr>
        <p:spPr bwMode="auto">
          <a:xfrm>
            <a:off x="6581775" y="2667000"/>
            <a:ext cx="2260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7" name="Line 5"/>
          <p:cNvSpPr>
            <a:spLocks noChangeShapeType="1"/>
          </p:cNvSpPr>
          <p:nvPr/>
        </p:nvSpPr>
        <p:spPr bwMode="auto">
          <a:xfrm>
            <a:off x="1463675" y="3213100"/>
            <a:ext cx="0" cy="4318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8" name="Line 6"/>
          <p:cNvSpPr>
            <a:spLocks noChangeShapeType="1"/>
          </p:cNvSpPr>
          <p:nvPr/>
        </p:nvSpPr>
        <p:spPr bwMode="auto">
          <a:xfrm flipV="1">
            <a:off x="4151313" y="3187700"/>
            <a:ext cx="0" cy="4826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39" name="Line 7"/>
          <p:cNvSpPr>
            <a:spLocks noChangeShapeType="1"/>
          </p:cNvSpPr>
          <p:nvPr/>
        </p:nvSpPr>
        <p:spPr bwMode="auto">
          <a:xfrm>
            <a:off x="4968875" y="3213100"/>
            <a:ext cx="0" cy="4318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0" name="Line 8"/>
          <p:cNvSpPr>
            <a:spLocks noChangeShapeType="1"/>
          </p:cNvSpPr>
          <p:nvPr/>
        </p:nvSpPr>
        <p:spPr bwMode="auto">
          <a:xfrm flipV="1">
            <a:off x="7635875" y="3187700"/>
            <a:ext cx="0" cy="48260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1" name="Line 9"/>
          <p:cNvSpPr>
            <a:spLocks noChangeShapeType="1"/>
          </p:cNvSpPr>
          <p:nvPr/>
        </p:nvSpPr>
        <p:spPr bwMode="auto">
          <a:xfrm>
            <a:off x="6302375" y="3670300"/>
            <a:ext cx="0" cy="3556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2" name="Line 10"/>
          <p:cNvSpPr>
            <a:spLocks noChangeShapeType="1"/>
          </p:cNvSpPr>
          <p:nvPr/>
        </p:nvSpPr>
        <p:spPr bwMode="auto">
          <a:xfrm>
            <a:off x="2797175" y="3670300"/>
            <a:ext cx="0" cy="355600"/>
          </a:xfrm>
          <a:prstGeom prst="line">
            <a:avLst/>
          </a:prstGeom>
          <a:noFill/>
          <a:ln w="254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3" name="Rectangle 11"/>
          <p:cNvSpPr>
            <a:spLocks noChangeArrowheads="1"/>
          </p:cNvSpPr>
          <p:nvPr/>
        </p:nvSpPr>
        <p:spPr bwMode="auto">
          <a:xfrm>
            <a:off x="1624013" y="4040188"/>
            <a:ext cx="2359025" cy="8572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800" b="1">
                <a:solidFill>
                  <a:srgbClr val="FF0000"/>
                </a:solidFill>
              </a:rPr>
              <a:t>Budget Variance</a:t>
            </a:r>
          </a:p>
        </p:txBody>
      </p:sp>
      <p:sp>
        <p:nvSpPr>
          <p:cNvPr id="607244" name="Rectangle 12"/>
          <p:cNvSpPr>
            <a:spLocks noChangeArrowheads="1"/>
          </p:cNvSpPr>
          <p:nvPr/>
        </p:nvSpPr>
        <p:spPr bwMode="auto">
          <a:xfrm>
            <a:off x="5338763" y="4040188"/>
            <a:ext cx="1978025" cy="8572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50000"/>
              </a:spcBef>
            </a:pPr>
            <a:r>
              <a:rPr lang="en-US" sz="2800" b="1">
                <a:solidFill>
                  <a:srgbClr val="FF0000"/>
                </a:solidFill>
              </a:rPr>
              <a:t>Volume</a:t>
            </a:r>
            <a:br>
              <a:rPr lang="en-US" sz="2800" b="1">
                <a:solidFill>
                  <a:srgbClr val="FF0000"/>
                </a:solidFill>
              </a:rPr>
            </a:br>
            <a:r>
              <a:rPr lang="en-US" sz="2800" b="1">
                <a:solidFill>
                  <a:srgbClr val="FF0000"/>
                </a:solidFill>
              </a:rPr>
              <a:t>Variance</a:t>
            </a:r>
          </a:p>
        </p:txBody>
      </p:sp>
      <p:sp>
        <p:nvSpPr>
          <p:cNvPr id="607245" name="Line 13"/>
          <p:cNvSpPr>
            <a:spLocks noChangeShapeType="1"/>
          </p:cNvSpPr>
          <p:nvPr/>
        </p:nvSpPr>
        <p:spPr bwMode="auto">
          <a:xfrm>
            <a:off x="1447800" y="3657600"/>
            <a:ext cx="2684463"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6" name="Line 14"/>
          <p:cNvSpPr>
            <a:spLocks noChangeShapeType="1"/>
          </p:cNvSpPr>
          <p:nvPr/>
        </p:nvSpPr>
        <p:spPr bwMode="auto">
          <a:xfrm>
            <a:off x="4981575" y="3657600"/>
            <a:ext cx="2641600" cy="0"/>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07247" name="Rectangle 15"/>
          <p:cNvSpPr>
            <a:spLocks noChangeArrowheads="1"/>
          </p:cNvSpPr>
          <p:nvPr/>
        </p:nvSpPr>
        <p:spPr bwMode="auto">
          <a:xfrm>
            <a:off x="1528763" y="5243513"/>
            <a:ext cx="6013450" cy="1157287"/>
          </a:xfrm>
          <a:prstGeom prst="rect">
            <a:avLst/>
          </a:prstGeom>
          <a:solidFill>
            <a:srgbClr val="CCECFF"/>
          </a:solidFill>
          <a:ln w="254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95000"/>
              </a:lnSpc>
              <a:spcBef>
                <a:spcPct val="30000"/>
              </a:spcBef>
            </a:pPr>
            <a:r>
              <a:rPr lang="en-US" sz="2400" b="1">
                <a:solidFill>
                  <a:srgbClr val="FF0000"/>
                </a:solidFill>
              </a:rPr>
              <a:t>FR = Standard Fixed Overhead Rate</a:t>
            </a:r>
            <a:br>
              <a:rPr lang="en-US" sz="2400" b="1">
                <a:solidFill>
                  <a:srgbClr val="FF0000"/>
                </a:solidFill>
              </a:rPr>
            </a:br>
            <a:r>
              <a:rPr lang="en-US" sz="2400" b="1">
                <a:solidFill>
                  <a:srgbClr val="FF0000"/>
                </a:solidFill>
              </a:rPr>
              <a:t>SH = Standard Hours Allowed</a:t>
            </a:r>
            <a:br>
              <a:rPr lang="en-US" sz="2400" b="1">
                <a:solidFill>
                  <a:srgbClr val="FF0000"/>
                </a:solidFill>
              </a:rPr>
            </a:br>
            <a:r>
              <a:rPr lang="en-US" sz="2400" b="1">
                <a:solidFill>
                  <a:srgbClr val="FF0000"/>
                </a:solidFill>
              </a:rPr>
              <a:t>DH = Denominator Hours</a:t>
            </a:r>
          </a:p>
        </p:txBody>
      </p:sp>
      <p:sp>
        <p:nvSpPr>
          <p:cNvPr id="607248" name="Rectangle 16"/>
          <p:cNvSpPr>
            <a:spLocks noChangeArrowheads="1"/>
          </p:cNvSpPr>
          <p:nvPr/>
        </p:nvSpPr>
        <p:spPr bwMode="auto">
          <a:xfrm>
            <a:off x="6710363" y="2667000"/>
            <a:ext cx="1749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chemeClr val="tx2"/>
                </a:solidFill>
              </a:rPr>
              <a:t>   SH × FR                        </a:t>
            </a:r>
          </a:p>
        </p:txBody>
      </p:sp>
      <p:sp>
        <p:nvSpPr>
          <p:cNvPr id="607249" name="Rectangle 17"/>
          <p:cNvSpPr>
            <a:spLocks noChangeArrowheads="1"/>
          </p:cNvSpPr>
          <p:nvPr/>
        </p:nvSpPr>
        <p:spPr bwMode="auto">
          <a:xfrm>
            <a:off x="384175" y="140811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br>
              <a:rPr lang="en-US" sz="2400" b="1">
                <a:solidFill>
                  <a:schemeClr val="tx2"/>
                </a:solidFill>
              </a:rPr>
            </a:br>
            <a:r>
              <a:rPr lang="en-US" sz="2400" b="1">
                <a:solidFill>
                  <a:schemeClr val="tx2"/>
                </a:solidFill>
              </a:rPr>
              <a:t>  Actual Fixed                    Fixed                           Fixed</a:t>
            </a:r>
            <a:br>
              <a:rPr lang="en-US" sz="2400" b="1">
                <a:solidFill>
                  <a:schemeClr val="tx2"/>
                </a:solidFill>
              </a:rPr>
            </a:br>
            <a:r>
              <a:rPr lang="en-US" sz="2400" b="1">
                <a:solidFill>
                  <a:schemeClr val="tx2"/>
                </a:solidFill>
              </a:rPr>
              <a:t>    Overhead                   Overhead                    Overhead                     </a:t>
            </a:r>
            <a:br>
              <a:rPr lang="en-US" sz="2400" b="1">
                <a:solidFill>
                  <a:schemeClr val="tx2"/>
                </a:solidFill>
              </a:rPr>
            </a:br>
            <a:r>
              <a:rPr lang="en-US" sz="2400" b="1">
                <a:solidFill>
                  <a:schemeClr val="tx2"/>
                </a:solidFill>
              </a:rPr>
              <a:t>     Incurred                       Budget                       Applied </a:t>
            </a:r>
          </a:p>
        </p:txBody>
      </p:sp>
      <p:sp>
        <p:nvSpPr>
          <p:cNvPr id="607250" name="Rectangle 18"/>
          <p:cNvSpPr>
            <a:spLocks noChangeArrowheads="1"/>
          </p:cNvSpPr>
          <p:nvPr/>
        </p:nvSpPr>
        <p:spPr bwMode="auto">
          <a:xfrm>
            <a:off x="114300" y="76200"/>
            <a:ext cx="8915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pPr eaLnBrk="0" hangingPunct="0"/>
            <a:r>
              <a:rPr lang="en-US" sz="4000" b="1" i="1" dirty="0">
                <a:solidFill>
                  <a:schemeClr val="tx2"/>
                </a:solidFill>
                <a:latin typeface="+mj-lt"/>
                <a:ea typeface="+mj-ea"/>
                <a:cs typeface="+mj-cs"/>
              </a:rPr>
              <a:t>Fixed Overhead Variances</a:t>
            </a:r>
          </a:p>
        </p:txBody>
      </p:sp>
      <p:sp>
        <p:nvSpPr>
          <p:cNvPr id="607251" name="Text Box 19"/>
          <p:cNvSpPr txBox="1">
            <a:spLocks noChangeArrowheads="1"/>
          </p:cNvSpPr>
          <p:nvPr/>
        </p:nvSpPr>
        <p:spPr bwMode="auto">
          <a:xfrm>
            <a:off x="3870325" y="2630488"/>
            <a:ext cx="13779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b="1">
                <a:solidFill>
                  <a:schemeClr val="tx2"/>
                </a:solidFill>
              </a:rPr>
              <a:t>DH </a:t>
            </a:r>
            <a:r>
              <a:rPr lang="en-US" sz="2400" b="1">
                <a:solidFill>
                  <a:schemeClr val="tx2"/>
                </a:solidFill>
                <a:cs typeface="Arial" panose="020B0604020202020204" pitchFamily="34" charset="0"/>
              </a:rPr>
              <a:t>× FR</a:t>
            </a:r>
            <a:endParaRPr lang="en-US" sz="2400" b="1">
              <a:solidFill>
                <a:schemeClr val="tx2"/>
              </a:solidFill>
            </a:endParaRPr>
          </a:p>
        </p:txBody>
      </p:sp>
      <p:sp>
        <p:nvSpPr>
          <p:cNvPr id="2" name="Slide Number Placeholder 1"/>
          <p:cNvSpPr>
            <a:spLocks noGrp="1"/>
          </p:cNvSpPr>
          <p:nvPr>
            <p:ph type="sldNum" sz="quarter" idx="11"/>
          </p:nvPr>
        </p:nvSpPr>
        <p:spPr/>
        <p:txBody>
          <a:bodyPr/>
          <a:lstStyle/>
          <a:p>
            <a:fld id="{C8318F0F-6494-4A87-A574-33BA2B7E21C1}" type="slidenum">
              <a:rPr lang="en-US" smtClean="0"/>
              <a:pPr/>
              <a:t>21</a:t>
            </a:fld>
            <a:endParaRPr lang="en-US"/>
          </a:p>
        </p:txBody>
      </p:sp>
    </p:spTree>
    <p:extLst>
      <p:ext uri="{BB962C8B-B14F-4D97-AF65-F5344CB8AC3E}">
        <p14:creationId xmlns:p14="http://schemas.microsoft.com/office/powerpoint/2010/main" xmlns="" val="22436507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9282" name="Rectangle 2"/>
          <p:cNvSpPr>
            <a:spLocks noGrp="1" noChangeArrowheads="1"/>
          </p:cNvSpPr>
          <p:nvPr>
            <p:ph type="body" idx="1"/>
          </p:nvPr>
        </p:nvSpPr>
        <p:spPr>
          <a:xfrm>
            <a:off x="76200" y="1752600"/>
            <a:ext cx="8991600" cy="53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600" b="1">
                <a:solidFill>
                  <a:schemeClr val="tx2"/>
                </a:solidFill>
              </a:rPr>
              <a:t> ColaCo prepared this               budget for overhead:</a:t>
            </a:r>
          </a:p>
        </p:txBody>
      </p:sp>
      <p:sp>
        <p:nvSpPr>
          <p:cNvPr id="609283" name="Rectangle 3"/>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a:t>
            </a:r>
            <a:br>
              <a:rPr lang="en-US" sz="4000" b="1" i="1"/>
            </a:br>
            <a:r>
              <a:rPr lang="en-US" sz="4000" b="1" i="1"/>
              <a:t>Analysis – Example</a:t>
            </a:r>
          </a:p>
        </p:txBody>
      </p:sp>
      <p:sp>
        <p:nvSpPr>
          <p:cNvPr id="609284" name="Rectangle 4"/>
          <p:cNvSpPr>
            <a:spLocks noChangeArrowheads="1"/>
          </p:cNvSpPr>
          <p:nvPr/>
        </p:nvSpPr>
        <p:spPr bwMode="auto">
          <a:xfrm>
            <a:off x="239713" y="2343150"/>
            <a:ext cx="8650287" cy="2413000"/>
          </a:xfrm>
          <a:prstGeom prst="rect">
            <a:avLst/>
          </a:prstGeom>
          <a:noFill/>
          <a:ln w="38100" cmpd="dbl">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09285" name="Rectangle 5"/>
          <p:cNvSpPr>
            <a:spLocks noChangeArrowheads="1"/>
          </p:cNvSpPr>
          <p:nvPr/>
        </p:nvSpPr>
        <p:spPr bwMode="auto">
          <a:xfrm>
            <a:off x="239713" y="2343150"/>
            <a:ext cx="8650287" cy="2413000"/>
          </a:xfrm>
          <a:prstGeom prst="rect">
            <a:avLst/>
          </a:prstGeom>
          <a:solidFill>
            <a:srgbClr val="FFFFC0"/>
          </a:solidFill>
          <a:ln w="28575">
            <a:solidFill>
              <a:srgbClr val="000000"/>
            </a:solidFill>
            <a:miter lim="800000"/>
            <a:headEnd/>
            <a:tailEnd/>
          </a:ln>
        </p:spPr>
        <p:txBody>
          <a:bodyPr/>
          <a:lstStyle/>
          <a:p>
            <a:endParaRPr lang="en-US"/>
          </a:p>
        </p:txBody>
      </p:sp>
      <p:sp>
        <p:nvSpPr>
          <p:cNvPr id="609286" name="Rectangle 6"/>
          <p:cNvSpPr>
            <a:spLocks noChangeArrowheads="1"/>
          </p:cNvSpPr>
          <p:nvPr/>
        </p:nvSpPr>
        <p:spPr bwMode="auto">
          <a:xfrm>
            <a:off x="2836863" y="2538413"/>
            <a:ext cx="669925"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09287" name="Rectangle 7"/>
          <p:cNvSpPr>
            <a:spLocks noChangeArrowheads="1"/>
          </p:cNvSpPr>
          <p:nvPr/>
        </p:nvSpPr>
        <p:spPr bwMode="auto">
          <a:xfrm>
            <a:off x="4181475" y="2538413"/>
            <a:ext cx="10874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09288" name="Rectangle 8"/>
          <p:cNvSpPr>
            <a:spLocks noChangeArrowheads="1"/>
          </p:cNvSpPr>
          <p:nvPr/>
        </p:nvSpPr>
        <p:spPr bwMode="auto">
          <a:xfrm>
            <a:off x="6037263" y="2538413"/>
            <a:ext cx="669925"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09289" name="Rectangle 9"/>
          <p:cNvSpPr>
            <a:spLocks noChangeArrowheads="1"/>
          </p:cNvSpPr>
          <p:nvPr/>
        </p:nvSpPr>
        <p:spPr bwMode="auto">
          <a:xfrm>
            <a:off x="7591425" y="2538413"/>
            <a:ext cx="7318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09290" name="Rectangle 10"/>
          <p:cNvSpPr>
            <a:spLocks noChangeArrowheads="1"/>
          </p:cNvSpPr>
          <p:nvPr/>
        </p:nvSpPr>
        <p:spPr bwMode="auto">
          <a:xfrm>
            <a:off x="447675" y="2908300"/>
            <a:ext cx="1120775"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Machine</a:t>
            </a:r>
            <a:endParaRPr lang="en-US" sz="2800">
              <a:latin typeface="Times New Roman" panose="02020603050405020304" pitchFamily="18" charset="0"/>
            </a:endParaRPr>
          </a:p>
        </p:txBody>
      </p:sp>
      <p:sp>
        <p:nvSpPr>
          <p:cNvPr id="609291" name="Rectangle 11"/>
          <p:cNvSpPr>
            <a:spLocks noChangeArrowheads="1"/>
          </p:cNvSpPr>
          <p:nvPr/>
        </p:nvSpPr>
        <p:spPr bwMode="auto">
          <a:xfrm>
            <a:off x="2581275" y="2908300"/>
            <a:ext cx="108743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09292" name="Rectangle 12"/>
          <p:cNvSpPr>
            <a:spLocks noChangeArrowheads="1"/>
          </p:cNvSpPr>
          <p:nvPr/>
        </p:nvSpPr>
        <p:spPr bwMode="auto">
          <a:xfrm>
            <a:off x="4089400" y="2908300"/>
            <a:ext cx="129063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09293" name="Rectangle 13"/>
          <p:cNvSpPr>
            <a:spLocks noChangeArrowheads="1"/>
          </p:cNvSpPr>
          <p:nvPr/>
        </p:nvSpPr>
        <p:spPr bwMode="auto">
          <a:xfrm>
            <a:off x="5991225" y="2908300"/>
            <a:ext cx="73183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09294" name="Rectangle 14"/>
          <p:cNvSpPr>
            <a:spLocks noChangeArrowheads="1"/>
          </p:cNvSpPr>
          <p:nvPr/>
        </p:nvSpPr>
        <p:spPr bwMode="auto">
          <a:xfrm>
            <a:off x="7289800" y="2908300"/>
            <a:ext cx="129063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09295" name="Rectangle 15"/>
          <p:cNvSpPr>
            <a:spLocks noChangeArrowheads="1"/>
          </p:cNvSpPr>
          <p:nvPr/>
        </p:nvSpPr>
        <p:spPr bwMode="auto">
          <a:xfrm>
            <a:off x="657225" y="3278188"/>
            <a:ext cx="8080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Hours</a:t>
            </a:r>
            <a:endParaRPr lang="en-US" sz="2800">
              <a:latin typeface="Times New Roman" panose="02020603050405020304" pitchFamily="18" charset="0"/>
            </a:endParaRPr>
          </a:p>
        </p:txBody>
      </p:sp>
      <p:sp>
        <p:nvSpPr>
          <p:cNvPr id="609296" name="Rectangle 16"/>
          <p:cNvSpPr>
            <a:spLocks noChangeArrowheads="1"/>
          </p:cNvSpPr>
          <p:nvPr/>
        </p:nvSpPr>
        <p:spPr bwMode="auto">
          <a:xfrm>
            <a:off x="2489200" y="3278188"/>
            <a:ext cx="12906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09297" name="Rectangle 17"/>
          <p:cNvSpPr>
            <a:spLocks noChangeArrowheads="1"/>
          </p:cNvSpPr>
          <p:nvPr/>
        </p:nvSpPr>
        <p:spPr bwMode="auto">
          <a:xfrm>
            <a:off x="4483100" y="3278188"/>
            <a:ext cx="606425"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09298" name="Rectangle 18"/>
          <p:cNvSpPr>
            <a:spLocks noChangeArrowheads="1"/>
          </p:cNvSpPr>
          <p:nvPr/>
        </p:nvSpPr>
        <p:spPr bwMode="auto">
          <a:xfrm>
            <a:off x="5689600" y="3278188"/>
            <a:ext cx="1290638"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09299" name="Rectangle 19"/>
          <p:cNvSpPr>
            <a:spLocks noChangeArrowheads="1"/>
          </p:cNvSpPr>
          <p:nvPr/>
        </p:nvSpPr>
        <p:spPr bwMode="auto">
          <a:xfrm>
            <a:off x="7683500" y="3278188"/>
            <a:ext cx="606425" cy="33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09300" name="Rectangle 20"/>
          <p:cNvSpPr>
            <a:spLocks noChangeArrowheads="1"/>
          </p:cNvSpPr>
          <p:nvPr/>
        </p:nvSpPr>
        <p:spPr bwMode="auto">
          <a:xfrm>
            <a:off x="912813" y="3733800"/>
            <a:ext cx="700087"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3,000</a:t>
            </a:r>
            <a:endParaRPr lang="en-US" sz="2800">
              <a:latin typeface="Times New Roman" panose="02020603050405020304" pitchFamily="18" charset="0"/>
            </a:endParaRPr>
          </a:p>
        </p:txBody>
      </p:sp>
      <p:sp>
        <p:nvSpPr>
          <p:cNvPr id="609301" name="Rectangle 21"/>
          <p:cNvSpPr>
            <a:spLocks noChangeArrowheads="1"/>
          </p:cNvSpPr>
          <p:nvPr/>
        </p:nvSpPr>
        <p:spPr bwMode="auto">
          <a:xfrm>
            <a:off x="3114675" y="3733800"/>
            <a:ext cx="70008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6,000</a:t>
            </a:r>
            <a:endParaRPr lang="en-US" sz="2800">
              <a:latin typeface="Times New Roman" panose="02020603050405020304" pitchFamily="18" charset="0"/>
            </a:endParaRPr>
          </a:p>
        </p:txBody>
      </p:sp>
      <p:sp>
        <p:nvSpPr>
          <p:cNvPr id="609302" name="Rectangle 22"/>
          <p:cNvSpPr>
            <a:spLocks noChangeArrowheads="1"/>
          </p:cNvSpPr>
          <p:nvPr/>
        </p:nvSpPr>
        <p:spPr bwMode="auto">
          <a:xfrm>
            <a:off x="2559050" y="3733800"/>
            <a:ext cx="466725"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09303" name="Rectangle 23"/>
          <p:cNvSpPr>
            <a:spLocks noChangeArrowheads="1"/>
          </p:cNvSpPr>
          <p:nvPr/>
        </p:nvSpPr>
        <p:spPr bwMode="auto">
          <a:xfrm>
            <a:off x="4714875" y="3733800"/>
            <a:ext cx="171450"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09304" name="Rectangle 24"/>
          <p:cNvSpPr>
            <a:spLocks noChangeArrowheads="1"/>
          </p:cNvSpPr>
          <p:nvPr/>
        </p:nvSpPr>
        <p:spPr bwMode="auto">
          <a:xfrm>
            <a:off x="6315075" y="3733800"/>
            <a:ext cx="70008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09305" name="Rectangle 25"/>
          <p:cNvSpPr>
            <a:spLocks noChangeArrowheads="1"/>
          </p:cNvSpPr>
          <p:nvPr/>
        </p:nvSpPr>
        <p:spPr bwMode="auto">
          <a:xfrm>
            <a:off x="5759450" y="3733800"/>
            <a:ext cx="466725"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09306" name="Rectangle 26"/>
          <p:cNvSpPr>
            <a:spLocks noChangeArrowheads="1"/>
          </p:cNvSpPr>
          <p:nvPr/>
        </p:nvSpPr>
        <p:spPr bwMode="auto">
          <a:xfrm>
            <a:off x="7915275" y="3733800"/>
            <a:ext cx="171450"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09307" name="Rectangle 27"/>
          <p:cNvSpPr>
            <a:spLocks noChangeArrowheads="1"/>
          </p:cNvSpPr>
          <p:nvPr/>
        </p:nvSpPr>
        <p:spPr bwMode="auto">
          <a:xfrm>
            <a:off x="912813" y="4213225"/>
            <a:ext cx="700087"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4,000</a:t>
            </a:r>
            <a:endParaRPr lang="en-US" sz="2800">
              <a:latin typeface="Times New Roman" panose="02020603050405020304" pitchFamily="18" charset="0"/>
            </a:endParaRPr>
          </a:p>
        </p:txBody>
      </p:sp>
      <p:sp>
        <p:nvSpPr>
          <p:cNvPr id="609308" name="Rectangle 28"/>
          <p:cNvSpPr>
            <a:spLocks noChangeArrowheads="1"/>
          </p:cNvSpPr>
          <p:nvPr/>
        </p:nvSpPr>
        <p:spPr bwMode="auto">
          <a:xfrm>
            <a:off x="3114675" y="4213225"/>
            <a:ext cx="70008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8,000</a:t>
            </a:r>
            <a:endParaRPr lang="en-US" sz="2800">
              <a:latin typeface="Times New Roman" panose="02020603050405020304" pitchFamily="18" charset="0"/>
            </a:endParaRPr>
          </a:p>
        </p:txBody>
      </p:sp>
      <p:sp>
        <p:nvSpPr>
          <p:cNvPr id="609309" name="Rectangle 29"/>
          <p:cNvSpPr>
            <a:spLocks noChangeArrowheads="1"/>
          </p:cNvSpPr>
          <p:nvPr/>
        </p:nvSpPr>
        <p:spPr bwMode="auto">
          <a:xfrm>
            <a:off x="4714875" y="4213225"/>
            <a:ext cx="171450"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09310" name="Rectangle 30"/>
          <p:cNvSpPr>
            <a:spLocks noChangeArrowheads="1"/>
          </p:cNvSpPr>
          <p:nvPr/>
        </p:nvSpPr>
        <p:spPr bwMode="auto">
          <a:xfrm>
            <a:off x="6315075" y="4213225"/>
            <a:ext cx="700088"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09311" name="Rectangle 31"/>
          <p:cNvSpPr>
            <a:spLocks noChangeArrowheads="1"/>
          </p:cNvSpPr>
          <p:nvPr/>
        </p:nvSpPr>
        <p:spPr bwMode="auto">
          <a:xfrm>
            <a:off x="7915275" y="4213225"/>
            <a:ext cx="171450" cy="334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09312" name="Line 32"/>
          <p:cNvSpPr>
            <a:spLocks noChangeShapeType="1"/>
          </p:cNvSpPr>
          <p:nvPr/>
        </p:nvSpPr>
        <p:spPr bwMode="auto">
          <a:xfrm>
            <a:off x="309563" y="3668713"/>
            <a:ext cx="8510587" cy="1587"/>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09313" name="Rectangle 33"/>
          <p:cNvSpPr>
            <a:spLocks noChangeArrowheads="1"/>
          </p:cNvSpPr>
          <p:nvPr/>
        </p:nvSpPr>
        <p:spPr bwMode="auto">
          <a:xfrm>
            <a:off x="309563" y="3668713"/>
            <a:ext cx="8510587" cy="22225"/>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09314" name="Rectangle 34"/>
          <p:cNvSpPr>
            <a:spLocks noChangeArrowheads="1"/>
          </p:cNvSpPr>
          <p:nvPr/>
        </p:nvSpPr>
        <p:spPr bwMode="auto">
          <a:xfrm>
            <a:off x="1714500" y="5543550"/>
            <a:ext cx="5715000" cy="857250"/>
          </a:xfrm>
          <a:prstGeom prst="rect">
            <a:avLst/>
          </a:prstGeom>
          <a:solidFill>
            <a:srgbClr val="CCECFF"/>
          </a:solidFill>
          <a:ln w="38100" cmpd="dbl">
            <a:solidFill>
              <a:schemeClr val="tx1"/>
            </a:solidFill>
            <a:miter lim="800000"/>
            <a:headEnd/>
            <a:tailEnd/>
          </a:ln>
          <a:effectLst>
            <a:outerShdw dist="107763" dir="2700000" algn="ctr" rotWithShape="0">
              <a:schemeClr val="tx2"/>
            </a:outerShdw>
          </a:effectLst>
        </p:spPr>
        <p:txBody>
          <a:bodyPr lIns="90488" tIns="44450" rIns="90488" bIns="44450">
            <a:spAutoFit/>
          </a:bodyPr>
          <a:lstStyle/>
          <a:p>
            <a:pPr algn="ctr" eaLnBrk="1" hangingPunct="1">
              <a:spcBef>
                <a:spcPct val="50000"/>
              </a:spcBef>
            </a:pPr>
            <a:r>
              <a:rPr lang="en-US" sz="2400" b="1">
                <a:solidFill>
                  <a:schemeClr val="tx2"/>
                </a:solidFill>
              </a:rPr>
              <a:t>ColaCo applies overhead based</a:t>
            </a:r>
            <a:br>
              <a:rPr lang="en-US" sz="2400" b="1">
                <a:solidFill>
                  <a:schemeClr val="tx2"/>
                </a:solidFill>
              </a:rPr>
            </a:br>
            <a:r>
              <a:rPr lang="en-US" sz="2400" b="1">
                <a:solidFill>
                  <a:schemeClr val="tx2"/>
                </a:solidFill>
              </a:rPr>
              <a:t>on machine-hour activity.</a:t>
            </a:r>
          </a:p>
        </p:txBody>
      </p:sp>
      <p:graphicFrame>
        <p:nvGraphicFramePr>
          <p:cNvPr id="609315" name="Object 35"/>
          <p:cNvGraphicFramePr>
            <a:graphicFrameLocks/>
          </p:cNvGraphicFramePr>
          <p:nvPr>
            <p:extLst>
              <p:ext uri="{D42A27DB-BD31-4B8C-83A1-F6EECF244321}">
                <p14:modId xmlns:p14="http://schemas.microsoft.com/office/powerpoint/2010/main" xmlns="" val="3042560508"/>
              </p:ext>
            </p:extLst>
          </p:nvPr>
        </p:nvGraphicFramePr>
        <p:xfrm>
          <a:off x="4089400" y="1679575"/>
          <a:ext cx="1076325" cy="539750"/>
        </p:xfrm>
        <a:graphic>
          <a:graphicData uri="http://schemas.openxmlformats.org/presentationml/2006/ole">
            <p:oleObj spid="_x0000_s88076" name="WordArt 2.0" r:id="rId4" imgW="6096000" imgH="4062884" progId="">
              <p:embed/>
            </p:oleObj>
          </a:graphicData>
        </a:graphic>
      </p:graphicFrame>
      <p:sp>
        <p:nvSpPr>
          <p:cNvPr id="609316" name="Rectangle 36"/>
          <p:cNvSpPr>
            <a:spLocks noChangeArrowheads="1"/>
          </p:cNvSpPr>
          <p:nvPr/>
        </p:nvSpPr>
        <p:spPr bwMode="auto">
          <a:xfrm>
            <a:off x="2095500" y="4918075"/>
            <a:ext cx="4953000" cy="492125"/>
          </a:xfrm>
          <a:prstGeom prst="rect">
            <a:avLst/>
          </a:prstGeom>
          <a:solidFill>
            <a:srgbClr val="FFF3F9"/>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Let’s calculate overhead rates.</a:t>
            </a:r>
            <a:endParaRPr lang="en-US" sz="2400" b="1">
              <a:solidFill>
                <a:schemeClr val="bg1"/>
              </a:solidFill>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22</a:t>
            </a:fld>
            <a:endParaRPr lang="en-US"/>
          </a:p>
        </p:txBody>
      </p:sp>
    </p:spTree>
    <p:extLst>
      <p:ext uri="{BB962C8B-B14F-4D97-AF65-F5344CB8AC3E}">
        <p14:creationId xmlns:p14="http://schemas.microsoft.com/office/powerpoint/2010/main" xmlns="" val="378780629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1000"/>
                                  </p:stCondLst>
                                  <p:childTnLst>
                                    <p:set>
                                      <p:cBhvr>
                                        <p:cTn id="6" dur="1" fill="hold">
                                          <p:stCondLst>
                                            <p:cond delay="0"/>
                                          </p:stCondLst>
                                        </p:cTn>
                                        <p:tgtEl>
                                          <p:spTgt spid="609316"/>
                                        </p:tgtEl>
                                        <p:attrNameLst>
                                          <p:attrName>style.visibility</p:attrName>
                                        </p:attrNameLst>
                                      </p:cBhvr>
                                      <p:to>
                                        <p:strVal val="visible"/>
                                      </p:to>
                                    </p:set>
                                    <p:anim calcmode="lin" valueType="num">
                                      <p:cBhvr additive="base">
                                        <p:cTn id="7" dur="500" fill="hold"/>
                                        <p:tgtEl>
                                          <p:spTgt spid="609316"/>
                                        </p:tgtEl>
                                        <p:attrNameLst>
                                          <p:attrName>ppt_x</p:attrName>
                                        </p:attrNameLst>
                                      </p:cBhvr>
                                      <p:tavLst>
                                        <p:tav tm="0">
                                          <p:val>
                                            <p:strVal val="0-#ppt_w/2"/>
                                          </p:val>
                                        </p:tav>
                                        <p:tav tm="100000">
                                          <p:val>
                                            <p:strVal val="#ppt_x"/>
                                          </p:val>
                                        </p:tav>
                                      </p:tavLst>
                                    </p:anim>
                                    <p:anim calcmode="lin" valueType="num">
                                      <p:cBhvr additive="base">
                                        <p:cTn id="8" dur="500" fill="hold"/>
                                        <p:tgtEl>
                                          <p:spTgt spid="60931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1500"/>
                            </p:stCondLst>
                            <p:childTnLst>
                              <p:par>
                                <p:cTn id="10" presetID="2" presetClass="entr" presetSubtype="8" fill="hold" grpId="0" nodeType="afterEffect">
                                  <p:stCondLst>
                                    <p:cond delay="0"/>
                                  </p:stCondLst>
                                  <p:childTnLst>
                                    <p:set>
                                      <p:cBhvr>
                                        <p:cTn id="11" dur="1" fill="hold">
                                          <p:stCondLst>
                                            <p:cond delay="0"/>
                                          </p:stCondLst>
                                        </p:cTn>
                                        <p:tgtEl>
                                          <p:spTgt spid="609314"/>
                                        </p:tgtEl>
                                        <p:attrNameLst>
                                          <p:attrName>style.visibility</p:attrName>
                                        </p:attrNameLst>
                                      </p:cBhvr>
                                      <p:to>
                                        <p:strVal val="visible"/>
                                      </p:to>
                                    </p:set>
                                    <p:anim calcmode="lin" valueType="num">
                                      <p:cBhvr additive="base">
                                        <p:cTn id="12" dur="500" fill="hold"/>
                                        <p:tgtEl>
                                          <p:spTgt spid="609314"/>
                                        </p:tgtEl>
                                        <p:attrNameLst>
                                          <p:attrName>ppt_x</p:attrName>
                                        </p:attrNameLst>
                                      </p:cBhvr>
                                      <p:tavLst>
                                        <p:tav tm="0">
                                          <p:val>
                                            <p:strVal val="0-#ppt_w/2"/>
                                          </p:val>
                                        </p:tav>
                                        <p:tav tm="100000">
                                          <p:val>
                                            <p:strVal val="#ppt_x"/>
                                          </p:val>
                                        </p:tav>
                                      </p:tavLst>
                                    </p:anim>
                                    <p:anim calcmode="lin" valueType="num">
                                      <p:cBhvr additive="base">
                                        <p:cTn id="13" dur="500" fill="hold"/>
                                        <p:tgtEl>
                                          <p:spTgt spid="6093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314" grpId="0" animBg="1" autoUpdateAnimBg="0"/>
      <p:bldP spid="609316"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11330" name="Group 2"/>
          <p:cNvGrpSpPr>
            <a:grpSpLocks/>
          </p:cNvGrpSpPr>
          <p:nvPr/>
        </p:nvGrpSpPr>
        <p:grpSpPr bwMode="auto">
          <a:xfrm>
            <a:off x="1049338" y="4789488"/>
            <a:ext cx="7502525" cy="960437"/>
            <a:chOff x="661" y="3017"/>
            <a:chExt cx="4726" cy="605"/>
          </a:xfrm>
        </p:grpSpPr>
        <p:sp>
          <p:nvSpPr>
            <p:cNvPr id="611331" name="AutoShape 3"/>
            <p:cNvSpPr>
              <a:spLocks noChangeArrowheads="1"/>
            </p:cNvSpPr>
            <p:nvPr/>
          </p:nvSpPr>
          <p:spPr bwMode="auto">
            <a:xfrm rot="16200000">
              <a:off x="2906" y="3135"/>
              <a:ext cx="424" cy="188"/>
            </a:xfrm>
            <a:prstGeom prst="rightArrow">
              <a:avLst>
                <a:gd name="adj1" fmla="val 50000"/>
                <a:gd name="adj2" fmla="val 112776"/>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1332" name="Rectangle 4"/>
            <p:cNvSpPr>
              <a:spLocks noChangeArrowheads="1"/>
            </p:cNvSpPr>
            <p:nvPr/>
          </p:nvSpPr>
          <p:spPr bwMode="auto">
            <a:xfrm>
              <a:off x="661" y="3312"/>
              <a:ext cx="4726" cy="310"/>
            </a:xfrm>
            <a:prstGeom prst="rect">
              <a:avLst/>
            </a:prstGeom>
            <a:solidFill>
              <a:srgbClr val="FFF3F9"/>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Rate = Total</a:t>
              </a:r>
              <a:r>
                <a:rPr lang="en-US" sz="2400" b="1">
                  <a:solidFill>
                    <a:schemeClr val="bg1"/>
                  </a:solidFill>
                </a:rPr>
                <a:t> </a:t>
              </a:r>
              <a:r>
                <a:rPr lang="en-US" sz="2400" b="1">
                  <a:solidFill>
                    <a:srgbClr val="FC0128"/>
                  </a:solidFill>
                </a:rPr>
                <a:t>Variable </a:t>
              </a:r>
              <a:r>
                <a:rPr lang="en-US" sz="2400" b="1">
                  <a:solidFill>
                    <a:schemeClr val="tx2"/>
                  </a:solidFill>
                </a:rPr>
                <a:t>Overhead ÷ Machine Hours</a:t>
              </a:r>
              <a:endParaRPr lang="en-US" sz="2400" b="1">
                <a:solidFill>
                  <a:schemeClr val="bg1"/>
                </a:solidFill>
              </a:endParaRPr>
            </a:p>
          </p:txBody>
        </p:sp>
      </p:grpSp>
      <p:sp>
        <p:nvSpPr>
          <p:cNvPr id="611333" name="Rectangle 5"/>
          <p:cNvSpPr>
            <a:spLocks noChangeArrowheads="1"/>
          </p:cNvSpPr>
          <p:nvPr/>
        </p:nvSpPr>
        <p:spPr bwMode="auto">
          <a:xfrm>
            <a:off x="1371600" y="5908675"/>
            <a:ext cx="6781800" cy="492125"/>
          </a:xfrm>
          <a:prstGeom prst="rect">
            <a:avLst/>
          </a:prstGeom>
          <a:solidFill>
            <a:srgbClr val="CCECFF"/>
          </a:solidFill>
          <a:ln w="38100" cmpd="dbl">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This rate is constant at all levels of activity.</a:t>
            </a:r>
          </a:p>
        </p:txBody>
      </p:sp>
      <p:grpSp>
        <p:nvGrpSpPr>
          <p:cNvPr id="611334" name="Group 6"/>
          <p:cNvGrpSpPr>
            <a:grpSpLocks/>
          </p:cNvGrpSpPr>
          <p:nvPr/>
        </p:nvGrpSpPr>
        <p:grpSpPr bwMode="auto">
          <a:xfrm>
            <a:off x="241300" y="2343150"/>
            <a:ext cx="8650288" cy="2413000"/>
            <a:chOff x="263" y="1476"/>
            <a:chExt cx="5449" cy="1520"/>
          </a:xfrm>
        </p:grpSpPr>
        <p:sp>
          <p:nvSpPr>
            <p:cNvPr id="611335" name="Rectangle 7"/>
            <p:cNvSpPr>
              <a:spLocks noChangeArrowheads="1"/>
            </p:cNvSpPr>
            <p:nvPr/>
          </p:nvSpPr>
          <p:spPr bwMode="auto">
            <a:xfrm>
              <a:off x="263" y="1476"/>
              <a:ext cx="5449" cy="1520"/>
            </a:xfrm>
            <a:prstGeom prst="rect">
              <a:avLst/>
            </a:prstGeom>
            <a:noFill/>
            <a:ln w="571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1336" name="Rectangle 8"/>
            <p:cNvSpPr>
              <a:spLocks noChangeArrowheads="1"/>
            </p:cNvSpPr>
            <p:nvPr/>
          </p:nvSpPr>
          <p:spPr bwMode="auto">
            <a:xfrm>
              <a:off x="263" y="1476"/>
              <a:ext cx="2381"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1337" name="Rectangle 9"/>
            <p:cNvSpPr>
              <a:spLocks noChangeArrowheads="1"/>
            </p:cNvSpPr>
            <p:nvPr/>
          </p:nvSpPr>
          <p:spPr bwMode="auto">
            <a:xfrm>
              <a:off x="2630" y="1476"/>
              <a:ext cx="1022" cy="1520"/>
            </a:xfrm>
            <a:prstGeom prst="rect">
              <a:avLst/>
            </a:prstGeom>
            <a:solidFill>
              <a:srgbClr val="E3E3E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1338" name="Rectangle 10"/>
            <p:cNvSpPr>
              <a:spLocks noChangeArrowheads="1"/>
            </p:cNvSpPr>
            <p:nvPr/>
          </p:nvSpPr>
          <p:spPr bwMode="auto">
            <a:xfrm>
              <a:off x="3638" y="1476"/>
              <a:ext cx="2074"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1339" name="Rectangle 11"/>
            <p:cNvSpPr>
              <a:spLocks noChangeArrowheads="1"/>
            </p:cNvSpPr>
            <p:nvPr/>
          </p:nvSpPr>
          <p:spPr bwMode="auto">
            <a:xfrm>
              <a:off x="1899"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1340" name="Rectangle 12"/>
            <p:cNvSpPr>
              <a:spLocks noChangeArrowheads="1"/>
            </p:cNvSpPr>
            <p:nvPr/>
          </p:nvSpPr>
          <p:spPr bwMode="auto">
            <a:xfrm>
              <a:off x="2746" y="1599"/>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1341" name="Rectangle 13"/>
            <p:cNvSpPr>
              <a:spLocks noChangeArrowheads="1"/>
            </p:cNvSpPr>
            <p:nvPr/>
          </p:nvSpPr>
          <p:spPr bwMode="auto">
            <a:xfrm>
              <a:off x="3915"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1342" name="Rectangle 14"/>
            <p:cNvSpPr>
              <a:spLocks noChangeArrowheads="1"/>
            </p:cNvSpPr>
            <p:nvPr/>
          </p:nvSpPr>
          <p:spPr bwMode="auto">
            <a:xfrm>
              <a:off x="4894" y="1599"/>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1343" name="Rectangle 15"/>
            <p:cNvSpPr>
              <a:spLocks noChangeArrowheads="1"/>
            </p:cNvSpPr>
            <p:nvPr/>
          </p:nvSpPr>
          <p:spPr bwMode="auto">
            <a:xfrm>
              <a:off x="394" y="1832"/>
              <a:ext cx="70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Machine</a:t>
              </a:r>
              <a:endParaRPr lang="en-US" sz="2800">
                <a:latin typeface="Times New Roman" panose="02020603050405020304" pitchFamily="18" charset="0"/>
              </a:endParaRPr>
            </a:p>
          </p:txBody>
        </p:sp>
        <p:sp>
          <p:nvSpPr>
            <p:cNvPr id="611344" name="Rectangle 16"/>
            <p:cNvSpPr>
              <a:spLocks noChangeArrowheads="1"/>
            </p:cNvSpPr>
            <p:nvPr/>
          </p:nvSpPr>
          <p:spPr bwMode="auto">
            <a:xfrm>
              <a:off x="1738" y="1832"/>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1345" name="Rectangle 17"/>
            <p:cNvSpPr>
              <a:spLocks noChangeArrowheads="1"/>
            </p:cNvSpPr>
            <p:nvPr/>
          </p:nvSpPr>
          <p:spPr bwMode="auto">
            <a:xfrm>
              <a:off x="2688"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1346" name="Rectangle 18"/>
            <p:cNvSpPr>
              <a:spLocks noChangeArrowheads="1"/>
            </p:cNvSpPr>
            <p:nvPr/>
          </p:nvSpPr>
          <p:spPr bwMode="auto">
            <a:xfrm>
              <a:off x="3886" y="1832"/>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1347" name="Rectangle 19"/>
            <p:cNvSpPr>
              <a:spLocks noChangeArrowheads="1"/>
            </p:cNvSpPr>
            <p:nvPr/>
          </p:nvSpPr>
          <p:spPr bwMode="auto">
            <a:xfrm>
              <a:off x="4704"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1348" name="Rectangle 20"/>
            <p:cNvSpPr>
              <a:spLocks noChangeArrowheads="1"/>
            </p:cNvSpPr>
            <p:nvPr/>
          </p:nvSpPr>
          <p:spPr bwMode="auto">
            <a:xfrm>
              <a:off x="526" y="2065"/>
              <a:ext cx="50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Hours</a:t>
              </a:r>
              <a:endParaRPr lang="en-US" sz="2800">
                <a:latin typeface="Times New Roman" panose="02020603050405020304" pitchFamily="18" charset="0"/>
              </a:endParaRPr>
            </a:p>
          </p:txBody>
        </p:sp>
        <p:sp>
          <p:nvSpPr>
            <p:cNvPr id="611349" name="Rectangle 21"/>
            <p:cNvSpPr>
              <a:spLocks noChangeArrowheads="1"/>
            </p:cNvSpPr>
            <p:nvPr/>
          </p:nvSpPr>
          <p:spPr bwMode="auto">
            <a:xfrm>
              <a:off x="1680"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1350" name="Rectangle 22"/>
            <p:cNvSpPr>
              <a:spLocks noChangeArrowheads="1"/>
            </p:cNvSpPr>
            <p:nvPr/>
          </p:nvSpPr>
          <p:spPr bwMode="auto">
            <a:xfrm>
              <a:off x="2936"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1351" name="Rectangle 23"/>
            <p:cNvSpPr>
              <a:spLocks noChangeArrowheads="1"/>
            </p:cNvSpPr>
            <p:nvPr/>
          </p:nvSpPr>
          <p:spPr bwMode="auto">
            <a:xfrm>
              <a:off x="3696"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1352" name="Rectangle 24"/>
            <p:cNvSpPr>
              <a:spLocks noChangeArrowheads="1"/>
            </p:cNvSpPr>
            <p:nvPr/>
          </p:nvSpPr>
          <p:spPr bwMode="auto">
            <a:xfrm>
              <a:off x="4952"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1353" name="Rectangle 25"/>
            <p:cNvSpPr>
              <a:spLocks noChangeArrowheads="1"/>
            </p:cNvSpPr>
            <p:nvPr/>
          </p:nvSpPr>
          <p:spPr bwMode="auto">
            <a:xfrm>
              <a:off x="687"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3,000</a:t>
              </a:r>
              <a:endParaRPr lang="en-US" sz="2800">
                <a:latin typeface="Times New Roman" panose="02020603050405020304" pitchFamily="18" charset="0"/>
              </a:endParaRPr>
            </a:p>
          </p:txBody>
        </p:sp>
        <p:sp>
          <p:nvSpPr>
            <p:cNvPr id="611354" name="Rectangle 26"/>
            <p:cNvSpPr>
              <a:spLocks noChangeArrowheads="1"/>
            </p:cNvSpPr>
            <p:nvPr/>
          </p:nvSpPr>
          <p:spPr bwMode="auto">
            <a:xfrm>
              <a:off x="409" y="2352"/>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55" name="Rectangle 27"/>
            <p:cNvSpPr>
              <a:spLocks noChangeArrowheads="1"/>
            </p:cNvSpPr>
            <p:nvPr/>
          </p:nvSpPr>
          <p:spPr bwMode="auto">
            <a:xfrm>
              <a:off x="643"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56" name="Rectangle 28"/>
            <p:cNvSpPr>
              <a:spLocks noChangeArrowheads="1"/>
            </p:cNvSpPr>
            <p:nvPr/>
          </p:nvSpPr>
          <p:spPr bwMode="auto">
            <a:xfrm>
              <a:off x="2074"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6,000</a:t>
              </a:r>
              <a:endParaRPr lang="en-US" sz="2800">
                <a:latin typeface="Times New Roman" panose="02020603050405020304" pitchFamily="18" charset="0"/>
              </a:endParaRPr>
            </a:p>
          </p:txBody>
        </p:sp>
        <p:sp>
          <p:nvSpPr>
            <p:cNvPr id="611357" name="Rectangle 29"/>
            <p:cNvSpPr>
              <a:spLocks noChangeArrowheads="1"/>
            </p:cNvSpPr>
            <p:nvPr/>
          </p:nvSpPr>
          <p:spPr bwMode="auto">
            <a:xfrm>
              <a:off x="1724"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58" name="Rectangle 30"/>
            <p:cNvSpPr>
              <a:spLocks noChangeArrowheads="1"/>
            </p:cNvSpPr>
            <p:nvPr/>
          </p:nvSpPr>
          <p:spPr bwMode="auto">
            <a:xfrm>
              <a:off x="2060"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59" name="Rectangle 31"/>
            <p:cNvSpPr>
              <a:spLocks noChangeArrowheads="1"/>
            </p:cNvSpPr>
            <p:nvPr/>
          </p:nvSpPr>
          <p:spPr bwMode="auto">
            <a:xfrm>
              <a:off x="3185"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1360" name="Rectangle 32"/>
            <p:cNvSpPr>
              <a:spLocks noChangeArrowheads="1"/>
            </p:cNvSpPr>
            <p:nvPr/>
          </p:nvSpPr>
          <p:spPr bwMode="auto">
            <a:xfrm>
              <a:off x="2732"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1" name="Rectangle 33"/>
            <p:cNvSpPr>
              <a:spLocks noChangeArrowheads="1"/>
            </p:cNvSpPr>
            <p:nvPr/>
          </p:nvSpPr>
          <p:spPr bwMode="auto">
            <a:xfrm>
              <a:off x="3185"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2" name="Rectangle 34"/>
            <p:cNvSpPr>
              <a:spLocks noChangeArrowheads="1"/>
            </p:cNvSpPr>
            <p:nvPr/>
          </p:nvSpPr>
          <p:spPr bwMode="auto">
            <a:xfrm>
              <a:off x="4090"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1363" name="Rectangle 35"/>
            <p:cNvSpPr>
              <a:spLocks noChangeArrowheads="1"/>
            </p:cNvSpPr>
            <p:nvPr/>
          </p:nvSpPr>
          <p:spPr bwMode="auto">
            <a:xfrm>
              <a:off x="3740"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4" name="Rectangle 36"/>
            <p:cNvSpPr>
              <a:spLocks noChangeArrowheads="1"/>
            </p:cNvSpPr>
            <p:nvPr/>
          </p:nvSpPr>
          <p:spPr bwMode="auto">
            <a:xfrm>
              <a:off x="4076"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5" name="Rectangle 37"/>
            <p:cNvSpPr>
              <a:spLocks noChangeArrowheads="1"/>
            </p:cNvSpPr>
            <p:nvPr/>
          </p:nvSpPr>
          <p:spPr bwMode="auto">
            <a:xfrm>
              <a:off x="5098" y="2352"/>
              <a:ext cx="108"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11366" name="Rectangle 38"/>
            <p:cNvSpPr>
              <a:spLocks noChangeArrowheads="1"/>
            </p:cNvSpPr>
            <p:nvPr/>
          </p:nvSpPr>
          <p:spPr bwMode="auto">
            <a:xfrm>
              <a:off x="687"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4,000</a:t>
              </a:r>
              <a:endParaRPr lang="en-US" sz="2800">
                <a:latin typeface="Times New Roman" panose="02020603050405020304" pitchFamily="18" charset="0"/>
              </a:endParaRPr>
            </a:p>
          </p:txBody>
        </p:sp>
        <p:sp>
          <p:nvSpPr>
            <p:cNvPr id="611367" name="Rectangle 39"/>
            <p:cNvSpPr>
              <a:spLocks noChangeArrowheads="1"/>
            </p:cNvSpPr>
            <p:nvPr/>
          </p:nvSpPr>
          <p:spPr bwMode="auto">
            <a:xfrm>
              <a:off x="409" y="2654"/>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8" name="Rectangle 40"/>
            <p:cNvSpPr>
              <a:spLocks noChangeArrowheads="1"/>
            </p:cNvSpPr>
            <p:nvPr/>
          </p:nvSpPr>
          <p:spPr bwMode="auto">
            <a:xfrm>
              <a:off x="643"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69" name="Rectangle 41"/>
            <p:cNvSpPr>
              <a:spLocks noChangeArrowheads="1"/>
            </p:cNvSpPr>
            <p:nvPr/>
          </p:nvSpPr>
          <p:spPr bwMode="auto">
            <a:xfrm>
              <a:off x="2074"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8,000</a:t>
              </a:r>
              <a:endParaRPr lang="en-US" sz="2800">
                <a:latin typeface="Times New Roman" panose="02020603050405020304" pitchFamily="18" charset="0"/>
              </a:endParaRPr>
            </a:p>
          </p:txBody>
        </p:sp>
        <p:sp>
          <p:nvSpPr>
            <p:cNvPr id="611370" name="Rectangle 42"/>
            <p:cNvSpPr>
              <a:spLocks noChangeArrowheads="1"/>
            </p:cNvSpPr>
            <p:nvPr/>
          </p:nvSpPr>
          <p:spPr bwMode="auto">
            <a:xfrm>
              <a:off x="1724"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1" name="Rectangle 43"/>
            <p:cNvSpPr>
              <a:spLocks noChangeArrowheads="1"/>
            </p:cNvSpPr>
            <p:nvPr/>
          </p:nvSpPr>
          <p:spPr bwMode="auto">
            <a:xfrm>
              <a:off x="2074"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2" name="Rectangle 44"/>
            <p:cNvSpPr>
              <a:spLocks noChangeArrowheads="1"/>
            </p:cNvSpPr>
            <p:nvPr/>
          </p:nvSpPr>
          <p:spPr bwMode="auto">
            <a:xfrm>
              <a:off x="3185"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1373" name="Rectangle 45"/>
            <p:cNvSpPr>
              <a:spLocks noChangeArrowheads="1"/>
            </p:cNvSpPr>
            <p:nvPr/>
          </p:nvSpPr>
          <p:spPr bwMode="auto">
            <a:xfrm>
              <a:off x="276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4" name="Rectangle 46"/>
            <p:cNvSpPr>
              <a:spLocks noChangeArrowheads="1"/>
            </p:cNvSpPr>
            <p:nvPr/>
          </p:nvSpPr>
          <p:spPr bwMode="auto">
            <a:xfrm>
              <a:off x="317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5" name="Rectangle 47"/>
            <p:cNvSpPr>
              <a:spLocks noChangeArrowheads="1"/>
            </p:cNvSpPr>
            <p:nvPr/>
          </p:nvSpPr>
          <p:spPr bwMode="auto">
            <a:xfrm>
              <a:off x="4090"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1376" name="Rectangle 48"/>
            <p:cNvSpPr>
              <a:spLocks noChangeArrowheads="1"/>
            </p:cNvSpPr>
            <p:nvPr/>
          </p:nvSpPr>
          <p:spPr bwMode="auto">
            <a:xfrm>
              <a:off x="3740"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7" name="Rectangle 49"/>
            <p:cNvSpPr>
              <a:spLocks noChangeArrowheads="1"/>
            </p:cNvSpPr>
            <p:nvPr/>
          </p:nvSpPr>
          <p:spPr bwMode="auto">
            <a:xfrm>
              <a:off x="409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1378" name="Rectangle 50"/>
            <p:cNvSpPr>
              <a:spLocks noChangeArrowheads="1"/>
            </p:cNvSpPr>
            <p:nvPr/>
          </p:nvSpPr>
          <p:spPr bwMode="auto">
            <a:xfrm>
              <a:off x="5098" y="2654"/>
              <a:ext cx="108"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a:t>
              </a:r>
              <a:endParaRPr lang="en-US" sz="2800">
                <a:latin typeface="Times New Roman" panose="02020603050405020304" pitchFamily="18" charset="0"/>
              </a:endParaRPr>
            </a:p>
          </p:txBody>
        </p:sp>
        <p:sp>
          <p:nvSpPr>
            <p:cNvPr id="611379" name="Line 51"/>
            <p:cNvSpPr>
              <a:spLocks noChangeShapeType="1"/>
            </p:cNvSpPr>
            <p:nvPr/>
          </p:nvSpPr>
          <p:spPr bwMode="auto">
            <a:xfrm>
              <a:off x="307" y="2311"/>
              <a:ext cx="536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1380" name="Rectangle 52"/>
            <p:cNvSpPr>
              <a:spLocks noChangeArrowheads="1"/>
            </p:cNvSpPr>
            <p:nvPr/>
          </p:nvSpPr>
          <p:spPr bwMode="auto">
            <a:xfrm>
              <a:off x="307" y="2311"/>
              <a:ext cx="5361" cy="1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sp>
        <p:nvSpPr>
          <p:cNvPr id="611381" name="Rectangle 53"/>
          <p:cNvSpPr>
            <a:spLocks noGrp="1" noChangeArrowheads="1"/>
          </p:cNvSpPr>
          <p:nvPr>
            <p:ph type="body" idx="1"/>
          </p:nvPr>
        </p:nvSpPr>
        <p:spPr>
          <a:xfrm>
            <a:off x="76200" y="1752600"/>
            <a:ext cx="8991600" cy="53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600" b="1">
                <a:solidFill>
                  <a:schemeClr val="tx2"/>
                </a:solidFill>
              </a:rPr>
              <a:t> ColaCo prepared this               budget for overhead:</a:t>
            </a:r>
          </a:p>
        </p:txBody>
      </p:sp>
      <p:graphicFrame>
        <p:nvGraphicFramePr>
          <p:cNvPr id="611382" name="Object 54"/>
          <p:cNvGraphicFramePr>
            <a:graphicFrameLocks/>
          </p:cNvGraphicFramePr>
          <p:nvPr>
            <p:extLst>
              <p:ext uri="{D42A27DB-BD31-4B8C-83A1-F6EECF244321}">
                <p14:modId xmlns:p14="http://schemas.microsoft.com/office/powerpoint/2010/main" xmlns="" val="3588858307"/>
              </p:ext>
            </p:extLst>
          </p:nvPr>
        </p:nvGraphicFramePr>
        <p:xfrm>
          <a:off x="4067176" y="1676400"/>
          <a:ext cx="1114424" cy="571500"/>
        </p:xfrm>
        <a:graphic>
          <a:graphicData uri="http://schemas.openxmlformats.org/presentationml/2006/ole">
            <p:oleObj spid="_x0000_s89100" name="WordArt 2.0" r:id="rId4" imgW="6096000" imgH="4062884" progId="">
              <p:embed/>
            </p:oleObj>
          </a:graphicData>
        </a:graphic>
      </p:graphicFrame>
      <p:sp>
        <p:nvSpPr>
          <p:cNvPr id="611384" name="Rectangle 56"/>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a:t>
            </a:r>
            <a:br>
              <a:rPr lang="en-US" sz="4000" b="1" i="1"/>
            </a:br>
            <a:r>
              <a:rPr lang="en-US" sz="4000" b="1" i="1"/>
              <a:t>Analysis – Example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23</a:t>
            </a:fld>
            <a:endParaRPr lang="en-US"/>
          </a:p>
        </p:txBody>
      </p:sp>
    </p:spTree>
    <p:extLst>
      <p:ext uri="{BB962C8B-B14F-4D97-AF65-F5344CB8AC3E}">
        <p14:creationId xmlns:p14="http://schemas.microsoft.com/office/powerpoint/2010/main" xmlns="" val="12227153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1333"/>
                                        </p:tgtEl>
                                        <p:attrNameLst>
                                          <p:attrName>style.visibility</p:attrName>
                                        </p:attrNameLst>
                                      </p:cBhvr>
                                      <p:to>
                                        <p:strVal val="visible"/>
                                      </p:to>
                                    </p:set>
                                    <p:anim calcmode="lin" valueType="num">
                                      <p:cBhvr additive="base">
                                        <p:cTn id="7" dur="500" fill="hold"/>
                                        <p:tgtEl>
                                          <p:spTgt spid="611333"/>
                                        </p:tgtEl>
                                        <p:attrNameLst>
                                          <p:attrName>ppt_x</p:attrName>
                                        </p:attrNameLst>
                                      </p:cBhvr>
                                      <p:tavLst>
                                        <p:tav tm="0">
                                          <p:val>
                                            <p:strVal val="0-#ppt_w/2"/>
                                          </p:val>
                                        </p:tav>
                                        <p:tav tm="100000">
                                          <p:val>
                                            <p:strVal val="#ppt_x"/>
                                          </p:val>
                                        </p:tav>
                                      </p:tavLst>
                                    </p:anim>
                                    <p:anim calcmode="lin" valueType="num">
                                      <p:cBhvr additive="base">
                                        <p:cTn id="8" dur="500" fill="hold"/>
                                        <p:tgtEl>
                                          <p:spTgt spid="61133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12" presetClass="entr" presetSubtype="4" fill="hold" nodeType="afterEffect">
                                  <p:stCondLst>
                                    <p:cond delay="0"/>
                                  </p:stCondLst>
                                  <p:childTnLst>
                                    <p:set>
                                      <p:cBhvr>
                                        <p:cTn id="11" dur="1" fill="hold">
                                          <p:stCondLst>
                                            <p:cond delay="0"/>
                                          </p:stCondLst>
                                        </p:cTn>
                                        <p:tgtEl>
                                          <p:spTgt spid="611330"/>
                                        </p:tgtEl>
                                        <p:attrNameLst>
                                          <p:attrName>style.visibility</p:attrName>
                                        </p:attrNameLst>
                                      </p:cBhvr>
                                      <p:to>
                                        <p:strVal val="visible"/>
                                      </p:to>
                                    </p:set>
                                    <p:animEffect transition="in" filter="slide(fromBottom)">
                                      <p:cBhvr>
                                        <p:cTn id="12" dur="500"/>
                                        <p:tgtEl>
                                          <p:spTgt spid="6113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3"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13378" name="Group 2"/>
          <p:cNvGrpSpPr>
            <a:grpSpLocks/>
          </p:cNvGrpSpPr>
          <p:nvPr/>
        </p:nvGrpSpPr>
        <p:grpSpPr bwMode="auto">
          <a:xfrm>
            <a:off x="241300" y="2343150"/>
            <a:ext cx="8650288" cy="2413000"/>
            <a:chOff x="263" y="1476"/>
            <a:chExt cx="5449" cy="1520"/>
          </a:xfrm>
        </p:grpSpPr>
        <p:sp>
          <p:nvSpPr>
            <p:cNvPr id="613379" name="Rectangle 3"/>
            <p:cNvSpPr>
              <a:spLocks noChangeArrowheads="1"/>
            </p:cNvSpPr>
            <p:nvPr/>
          </p:nvSpPr>
          <p:spPr bwMode="auto">
            <a:xfrm>
              <a:off x="263" y="1476"/>
              <a:ext cx="5449" cy="1520"/>
            </a:xfrm>
            <a:prstGeom prst="rect">
              <a:avLst/>
            </a:prstGeom>
            <a:noFill/>
            <a:ln w="571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3380" name="Rectangle 4"/>
            <p:cNvSpPr>
              <a:spLocks noChangeArrowheads="1"/>
            </p:cNvSpPr>
            <p:nvPr/>
          </p:nvSpPr>
          <p:spPr bwMode="auto">
            <a:xfrm>
              <a:off x="263" y="1476"/>
              <a:ext cx="4397"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3381" name="Rectangle 5"/>
            <p:cNvSpPr>
              <a:spLocks noChangeArrowheads="1"/>
            </p:cNvSpPr>
            <p:nvPr/>
          </p:nvSpPr>
          <p:spPr bwMode="auto">
            <a:xfrm>
              <a:off x="4646" y="1476"/>
              <a:ext cx="1066" cy="1520"/>
            </a:xfrm>
            <a:prstGeom prst="rect">
              <a:avLst/>
            </a:prstGeom>
            <a:solidFill>
              <a:srgbClr val="E3E3E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3382" name="Rectangle 6"/>
            <p:cNvSpPr>
              <a:spLocks noChangeArrowheads="1"/>
            </p:cNvSpPr>
            <p:nvPr/>
          </p:nvSpPr>
          <p:spPr bwMode="auto">
            <a:xfrm>
              <a:off x="1899"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3383" name="Rectangle 7"/>
            <p:cNvSpPr>
              <a:spLocks noChangeArrowheads="1"/>
            </p:cNvSpPr>
            <p:nvPr/>
          </p:nvSpPr>
          <p:spPr bwMode="auto">
            <a:xfrm>
              <a:off x="2746" y="1599"/>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3384" name="Rectangle 8"/>
            <p:cNvSpPr>
              <a:spLocks noChangeArrowheads="1"/>
            </p:cNvSpPr>
            <p:nvPr/>
          </p:nvSpPr>
          <p:spPr bwMode="auto">
            <a:xfrm>
              <a:off x="3915"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3385" name="Rectangle 9"/>
            <p:cNvSpPr>
              <a:spLocks noChangeArrowheads="1"/>
            </p:cNvSpPr>
            <p:nvPr/>
          </p:nvSpPr>
          <p:spPr bwMode="auto">
            <a:xfrm>
              <a:off x="4894" y="1599"/>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3386" name="Rectangle 10"/>
            <p:cNvSpPr>
              <a:spLocks noChangeArrowheads="1"/>
            </p:cNvSpPr>
            <p:nvPr/>
          </p:nvSpPr>
          <p:spPr bwMode="auto">
            <a:xfrm>
              <a:off x="394" y="1832"/>
              <a:ext cx="70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Machine</a:t>
              </a:r>
              <a:endParaRPr lang="en-US" sz="2800">
                <a:latin typeface="Times New Roman" panose="02020603050405020304" pitchFamily="18" charset="0"/>
              </a:endParaRPr>
            </a:p>
          </p:txBody>
        </p:sp>
        <p:sp>
          <p:nvSpPr>
            <p:cNvPr id="613387" name="Rectangle 11"/>
            <p:cNvSpPr>
              <a:spLocks noChangeArrowheads="1"/>
            </p:cNvSpPr>
            <p:nvPr/>
          </p:nvSpPr>
          <p:spPr bwMode="auto">
            <a:xfrm>
              <a:off x="1738" y="1832"/>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3388" name="Rectangle 12"/>
            <p:cNvSpPr>
              <a:spLocks noChangeArrowheads="1"/>
            </p:cNvSpPr>
            <p:nvPr/>
          </p:nvSpPr>
          <p:spPr bwMode="auto">
            <a:xfrm>
              <a:off x="2688"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3389" name="Rectangle 13"/>
            <p:cNvSpPr>
              <a:spLocks noChangeArrowheads="1"/>
            </p:cNvSpPr>
            <p:nvPr/>
          </p:nvSpPr>
          <p:spPr bwMode="auto">
            <a:xfrm>
              <a:off x="3886" y="1832"/>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3390" name="Rectangle 14"/>
            <p:cNvSpPr>
              <a:spLocks noChangeArrowheads="1"/>
            </p:cNvSpPr>
            <p:nvPr/>
          </p:nvSpPr>
          <p:spPr bwMode="auto">
            <a:xfrm>
              <a:off x="4704"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3391" name="Rectangle 15"/>
            <p:cNvSpPr>
              <a:spLocks noChangeArrowheads="1"/>
            </p:cNvSpPr>
            <p:nvPr/>
          </p:nvSpPr>
          <p:spPr bwMode="auto">
            <a:xfrm>
              <a:off x="526" y="2065"/>
              <a:ext cx="50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Hours</a:t>
              </a:r>
              <a:endParaRPr lang="en-US" sz="2800">
                <a:latin typeface="Times New Roman" panose="02020603050405020304" pitchFamily="18" charset="0"/>
              </a:endParaRPr>
            </a:p>
          </p:txBody>
        </p:sp>
        <p:sp>
          <p:nvSpPr>
            <p:cNvPr id="613392" name="Rectangle 16"/>
            <p:cNvSpPr>
              <a:spLocks noChangeArrowheads="1"/>
            </p:cNvSpPr>
            <p:nvPr/>
          </p:nvSpPr>
          <p:spPr bwMode="auto">
            <a:xfrm>
              <a:off x="1680"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3393" name="Rectangle 17"/>
            <p:cNvSpPr>
              <a:spLocks noChangeArrowheads="1"/>
            </p:cNvSpPr>
            <p:nvPr/>
          </p:nvSpPr>
          <p:spPr bwMode="auto">
            <a:xfrm>
              <a:off x="2936"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3394" name="Rectangle 18"/>
            <p:cNvSpPr>
              <a:spLocks noChangeArrowheads="1"/>
            </p:cNvSpPr>
            <p:nvPr/>
          </p:nvSpPr>
          <p:spPr bwMode="auto">
            <a:xfrm>
              <a:off x="3696"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3395" name="Rectangle 19"/>
            <p:cNvSpPr>
              <a:spLocks noChangeArrowheads="1"/>
            </p:cNvSpPr>
            <p:nvPr/>
          </p:nvSpPr>
          <p:spPr bwMode="auto">
            <a:xfrm>
              <a:off x="4952"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3396" name="Rectangle 20"/>
            <p:cNvSpPr>
              <a:spLocks noChangeArrowheads="1"/>
            </p:cNvSpPr>
            <p:nvPr/>
          </p:nvSpPr>
          <p:spPr bwMode="auto">
            <a:xfrm>
              <a:off x="687"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3,000</a:t>
              </a:r>
              <a:endParaRPr lang="en-US" sz="2800">
                <a:latin typeface="Times New Roman" panose="02020603050405020304" pitchFamily="18" charset="0"/>
              </a:endParaRPr>
            </a:p>
          </p:txBody>
        </p:sp>
        <p:sp>
          <p:nvSpPr>
            <p:cNvPr id="613397" name="Rectangle 21"/>
            <p:cNvSpPr>
              <a:spLocks noChangeArrowheads="1"/>
            </p:cNvSpPr>
            <p:nvPr/>
          </p:nvSpPr>
          <p:spPr bwMode="auto">
            <a:xfrm>
              <a:off x="409" y="2352"/>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398" name="Rectangle 22"/>
            <p:cNvSpPr>
              <a:spLocks noChangeArrowheads="1"/>
            </p:cNvSpPr>
            <p:nvPr/>
          </p:nvSpPr>
          <p:spPr bwMode="auto">
            <a:xfrm>
              <a:off x="643"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399" name="Rectangle 23"/>
            <p:cNvSpPr>
              <a:spLocks noChangeArrowheads="1"/>
            </p:cNvSpPr>
            <p:nvPr/>
          </p:nvSpPr>
          <p:spPr bwMode="auto">
            <a:xfrm>
              <a:off x="2074"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6,000</a:t>
              </a:r>
              <a:endParaRPr lang="en-US" sz="2800">
                <a:latin typeface="Times New Roman" panose="02020603050405020304" pitchFamily="18" charset="0"/>
              </a:endParaRPr>
            </a:p>
          </p:txBody>
        </p:sp>
        <p:sp>
          <p:nvSpPr>
            <p:cNvPr id="613400" name="Rectangle 24"/>
            <p:cNvSpPr>
              <a:spLocks noChangeArrowheads="1"/>
            </p:cNvSpPr>
            <p:nvPr/>
          </p:nvSpPr>
          <p:spPr bwMode="auto">
            <a:xfrm>
              <a:off x="1724"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1" name="Rectangle 25"/>
            <p:cNvSpPr>
              <a:spLocks noChangeArrowheads="1"/>
            </p:cNvSpPr>
            <p:nvPr/>
          </p:nvSpPr>
          <p:spPr bwMode="auto">
            <a:xfrm>
              <a:off x="2060"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2" name="Rectangle 26"/>
            <p:cNvSpPr>
              <a:spLocks noChangeArrowheads="1"/>
            </p:cNvSpPr>
            <p:nvPr/>
          </p:nvSpPr>
          <p:spPr bwMode="auto">
            <a:xfrm>
              <a:off x="3185"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3403" name="Rectangle 27"/>
            <p:cNvSpPr>
              <a:spLocks noChangeArrowheads="1"/>
            </p:cNvSpPr>
            <p:nvPr/>
          </p:nvSpPr>
          <p:spPr bwMode="auto">
            <a:xfrm>
              <a:off x="2732"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4" name="Rectangle 28"/>
            <p:cNvSpPr>
              <a:spLocks noChangeArrowheads="1"/>
            </p:cNvSpPr>
            <p:nvPr/>
          </p:nvSpPr>
          <p:spPr bwMode="auto">
            <a:xfrm>
              <a:off x="3185"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5" name="Rectangle 29"/>
            <p:cNvSpPr>
              <a:spLocks noChangeArrowheads="1"/>
            </p:cNvSpPr>
            <p:nvPr/>
          </p:nvSpPr>
          <p:spPr bwMode="auto">
            <a:xfrm>
              <a:off x="4090"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3406" name="Rectangle 30"/>
            <p:cNvSpPr>
              <a:spLocks noChangeArrowheads="1"/>
            </p:cNvSpPr>
            <p:nvPr/>
          </p:nvSpPr>
          <p:spPr bwMode="auto">
            <a:xfrm>
              <a:off x="3740"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7" name="Rectangle 31"/>
            <p:cNvSpPr>
              <a:spLocks noChangeArrowheads="1"/>
            </p:cNvSpPr>
            <p:nvPr/>
          </p:nvSpPr>
          <p:spPr bwMode="auto">
            <a:xfrm>
              <a:off x="4076"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08" name="Rectangle 32"/>
            <p:cNvSpPr>
              <a:spLocks noChangeArrowheads="1"/>
            </p:cNvSpPr>
            <p:nvPr/>
          </p:nvSpPr>
          <p:spPr bwMode="auto">
            <a:xfrm>
              <a:off x="5201"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a:t>
              </a:r>
              <a:endParaRPr lang="en-US" sz="2800">
                <a:latin typeface="Times New Roman" panose="02020603050405020304" pitchFamily="18" charset="0"/>
              </a:endParaRPr>
            </a:p>
          </p:txBody>
        </p:sp>
        <p:sp>
          <p:nvSpPr>
            <p:cNvPr id="613409" name="Rectangle 33"/>
            <p:cNvSpPr>
              <a:spLocks noChangeArrowheads="1"/>
            </p:cNvSpPr>
            <p:nvPr/>
          </p:nvSpPr>
          <p:spPr bwMode="auto">
            <a:xfrm>
              <a:off x="4748"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0" name="Rectangle 34"/>
            <p:cNvSpPr>
              <a:spLocks noChangeArrowheads="1"/>
            </p:cNvSpPr>
            <p:nvPr/>
          </p:nvSpPr>
          <p:spPr bwMode="auto">
            <a:xfrm>
              <a:off x="5201"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1" name="Rectangle 35"/>
            <p:cNvSpPr>
              <a:spLocks noChangeArrowheads="1"/>
            </p:cNvSpPr>
            <p:nvPr/>
          </p:nvSpPr>
          <p:spPr bwMode="auto">
            <a:xfrm>
              <a:off x="687"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4,000</a:t>
              </a:r>
              <a:endParaRPr lang="en-US" sz="2800">
                <a:latin typeface="Times New Roman" panose="02020603050405020304" pitchFamily="18" charset="0"/>
              </a:endParaRPr>
            </a:p>
          </p:txBody>
        </p:sp>
        <p:sp>
          <p:nvSpPr>
            <p:cNvPr id="613412" name="Rectangle 36"/>
            <p:cNvSpPr>
              <a:spLocks noChangeArrowheads="1"/>
            </p:cNvSpPr>
            <p:nvPr/>
          </p:nvSpPr>
          <p:spPr bwMode="auto">
            <a:xfrm>
              <a:off x="409" y="2654"/>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3" name="Rectangle 37"/>
            <p:cNvSpPr>
              <a:spLocks noChangeArrowheads="1"/>
            </p:cNvSpPr>
            <p:nvPr/>
          </p:nvSpPr>
          <p:spPr bwMode="auto">
            <a:xfrm>
              <a:off x="643"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4" name="Rectangle 38"/>
            <p:cNvSpPr>
              <a:spLocks noChangeArrowheads="1"/>
            </p:cNvSpPr>
            <p:nvPr/>
          </p:nvSpPr>
          <p:spPr bwMode="auto">
            <a:xfrm>
              <a:off x="2074"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8,000</a:t>
              </a:r>
              <a:endParaRPr lang="en-US" sz="2800">
                <a:latin typeface="Times New Roman" panose="02020603050405020304" pitchFamily="18" charset="0"/>
              </a:endParaRPr>
            </a:p>
          </p:txBody>
        </p:sp>
        <p:sp>
          <p:nvSpPr>
            <p:cNvPr id="613415" name="Rectangle 39"/>
            <p:cNvSpPr>
              <a:spLocks noChangeArrowheads="1"/>
            </p:cNvSpPr>
            <p:nvPr/>
          </p:nvSpPr>
          <p:spPr bwMode="auto">
            <a:xfrm>
              <a:off x="1724"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6" name="Rectangle 40"/>
            <p:cNvSpPr>
              <a:spLocks noChangeArrowheads="1"/>
            </p:cNvSpPr>
            <p:nvPr/>
          </p:nvSpPr>
          <p:spPr bwMode="auto">
            <a:xfrm>
              <a:off x="2074"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7" name="Rectangle 41"/>
            <p:cNvSpPr>
              <a:spLocks noChangeArrowheads="1"/>
            </p:cNvSpPr>
            <p:nvPr/>
          </p:nvSpPr>
          <p:spPr bwMode="auto">
            <a:xfrm>
              <a:off x="3185"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3418" name="Rectangle 42"/>
            <p:cNvSpPr>
              <a:spLocks noChangeArrowheads="1"/>
            </p:cNvSpPr>
            <p:nvPr/>
          </p:nvSpPr>
          <p:spPr bwMode="auto">
            <a:xfrm>
              <a:off x="276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19" name="Rectangle 43"/>
            <p:cNvSpPr>
              <a:spLocks noChangeArrowheads="1"/>
            </p:cNvSpPr>
            <p:nvPr/>
          </p:nvSpPr>
          <p:spPr bwMode="auto">
            <a:xfrm>
              <a:off x="317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0" name="Rectangle 44"/>
            <p:cNvSpPr>
              <a:spLocks noChangeArrowheads="1"/>
            </p:cNvSpPr>
            <p:nvPr/>
          </p:nvSpPr>
          <p:spPr bwMode="auto">
            <a:xfrm>
              <a:off x="4090"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3421" name="Rectangle 45"/>
            <p:cNvSpPr>
              <a:spLocks noChangeArrowheads="1"/>
            </p:cNvSpPr>
            <p:nvPr/>
          </p:nvSpPr>
          <p:spPr bwMode="auto">
            <a:xfrm>
              <a:off x="3740"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2" name="Rectangle 46"/>
            <p:cNvSpPr>
              <a:spLocks noChangeArrowheads="1"/>
            </p:cNvSpPr>
            <p:nvPr/>
          </p:nvSpPr>
          <p:spPr bwMode="auto">
            <a:xfrm>
              <a:off x="409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3" name="Rectangle 47"/>
            <p:cNvSpPr>
              <a:spLocks noChangeArrowheads="1"/>
            </p:cNvSpPr>
            <p:nvPr/>
          </p:nvSpPr>
          <p:spPr bwMode="auto">
            <a:xfrm>
              <a:off x="520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2.25</a:t>
              </a:r>
              <a:endParaRPr lang="en-US" sz="2800">
                <a:latin typeface="Times New Roman" panose="02020603050405020304" pitchFamily="18" charset="0"/>
              </a:endParaRPr>
            </a:p>
          </p:txBody>
        </p:sp>
        <p:sp>
          <p:nvSpPr>
            <p:cNvPr id="613424" name="Rectangle 48"/>
            <p:cNvSpPr>
              <a:spLocks noChangeArrowheads="1"/>
            </p:cNvSpPr>
            <p:nvPr/>
          </p:nvSpPr>
          <p:spPr bwMode="auto">
            <a:xfrm>
              <a:off x="4777"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5" name="Rectangle 49"/>
            <p:cNvSpPr>
              <a:spLocks noChangeArrowheads="1"/>
            </p:cNvSpPr>
            <p:nvPr/>
          </p:nvSpPr>
          <p:spPr bwMode="auto">
            <a:xfrm>
              <a:off x="5186"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3426" name="Line 50"/>
            <p:cNvSpPr>
              <a:spLocks noChangeShapeType="1"/>
            </p:cNvSpPr>
            <p:nvPr/>
          </p:nvSpPr>
          <p:spPr bwMode="auto">
            <a:xfrm>
              <a:off x="307" y="2311"/>
              <a:ext cx="536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3427" name="Rectangle 51"/>
            <p:cNvSpPr>
              <a:spLocks noChangeArrowheads="1"/>
            </p:cNvSpPr>
            <p:nvPr/>
          </p:nvSpPr>
          <p:spPr bwMode="auto">
            <a:xfrm>
              <a:off x="307" y="2311"/>
              <a:ext cx="5361" cy="1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nvGrpSpPr>
          <p:cNvPr id="613428" name="Group 52"/>
          <p:cNvGrpSpPr>
            <a:grpSpLocks/>
          </p:cNvGrpSpPr>
          <p:nvPr/>
        </p:nvGrpSpPr>
        <p:grpSpPr bwMode="auto">
          <a:xfrm>
            <a:off x="1066800" y="4813300"/>
            <a:ext cx="7502525" cy="936625"/>
            <a:chOff x="672" y="3032"/>
            <a:chExt cx="4726" cy="590"/>
          </a:xfrm>
        </p:grpSpPr>
        <p:sp>
          <p:nvSpPr>
            <p:cNvPr id="613429" name="AutoShape 53"/>
            <p:cNvSpPr>
              <a:spLocks noChangeArrowheads="1"/>
            </p:cNvSpPr>
            <p:nvPr/>
          </p:nvSpPr>
          <p:spPr bwMode="auto">
            <a:xfrm rot="16200000">
              <a:off x="4802" y="3126"/>
              <a:ext cx="424" cy="236"/>
            </a:xfrm>
            <a:prstGeom prst="rightArrow">
              <a:avLst>
                <a:gd name="adj1" fmla="val 50000"/>
                <a:gd name="adj2" fmla="val 89839"/>
              </a:avLst>
            </a:prstGeom>
            <a:solidFill>
              <a:srgbClr val="FC0128"/>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3430" name="Rectangle 54"/>
            <p:cNvSpPr>
              <a:spLocks noChangeArrowheads="1"/>
            </p:cNvSpPr>
            <p:nvPr/>
          </p:nvSpPr>
          <p:spPr bwMode="auto">
            <a:xfrm>
              <a:off x="672" y="3312"/>
              <a:ext cx="4726" cy="310"/>
            </a:xfrm>
            <a:prstGeom prst="rect">
              <a:avLst/>
            </a:prstGeom>
            <a:solidFill>
              <a:srgbClr val="CCFFCC"/>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Rate = Total</a:t>
              </a:r>
              <a:r>
                <a:rPr lang="en-US" sz="2400" b="1">
                  <a:solidFill>
                    <a:schemeClr val="bg1"/>
                  </a:solidFill>
                </a:rPr>
                <a:t> </a:t>
              </a:r>
              <a:r>
                <a:rPr lang="en-US" sz="2400" b="1">
                  <a:solidFill>
                    <a:srgbClr val="FF0066"/>
                  </a:solidFill>
                </a:rPr>
                <a:t>Fixed</a:t>
              </a:r>
              <a:r>
                <a:rPr lang="en-US" sz="2400" b="1">
                  <a:solidFill>
                    <a:srgbClr val="FC0128"/>
                  </a:solidFill>
                </a:rPr>
                <a:t> </a:t>
              </a:r>
              <a:r>
                <a:rPr lang="en-US" sz="2400" b="1">
                  <a:solidFill>
                    <a:schemeClr val="tx2"/>
                  </a:solidFill>
                </a:rPr>
                <a:t>Overhead ÷ Machine Hours</a:t>
              </a:r>
              <a:endParaRPr lang="en-US" sz="2400" b="1">
                <a:solidFill>
                  <a:schemeClr val="bg1"/>
                </a:solidFill>
              </a:endParaRPr>
            </a:p>
          </p:txBody>
        </p:sp>
      </p:grpSp>
      <p:sp>
        <p:nvSpPr>
          <p:cNvPr id="613431" name="Rectangle 55"/>
          <p:cNvSpPr>
            <a:spLocks noChangeArrowheads="1"/>
          </p:cNvSpPr>
          <p:nvPr/>
        </p:nvSpPr>
        <p:spPr bwMode="auto">
          <a:xfrm>
            <a:off x="1371600" y="5984875"/>
            <a:ext cx="6858000" cy="492125"/>
          </a:xfrm>
          <a:prstGeom prst="rect">
            <a:avLst/>
          </a:prstGeom>
          <a:solidFill>
            <a:srgbClr val="FFF3F9"/>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accent2"/>
                </a:solidFill>
              </a:rPr>
              <a:t>This rate decreases when activity increases. </a:t>
            </a:r>
          </a:p>
        </p:txBody>
      </p:sp>
      <p:sp>
        <p:nvSpPr>
          <p:cNvPr id="613433" name="Rectangle 57"/>
          <p:cNvSpPr>
            <a:spLocks noGrp="1" noChangeArrowheads="1"/>
          </p:cNvSpPr>
          <p:nvPr>
            <p:ph type="body" idx="1"/>
          </p:nvPr>
        </p:nvSpPr>
        <p:spPr>
          <a:xfrm>
            <a:off x="76200" y="1752600"/>
            <a:ext cx="8991600" cy="53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600" b="1">
                <a:solidFill>
                  <a:schemeClr val="tx2"/>
                </a:solidFill>
              </a:rPr>
              <a:t> ColaCo prepared this               budget for overhead:</a:t>
            </a:r>
          </a:p>
        </p:txBody>
      </p:sp>
      <p:graphicFrame>
        <p:nvGraphicFramePr>
          <p:cNvPr id="613434" name="Object 58"/>
          <p:cNvGraphicFramePr>
            <a:graphicFrameLocks/>
          </p:cNvGraphicFramePr>
          <p:nvPr>
            <p:extLst>
              <p:ext uri="{D42A27DB-BD31-4B8C-83A1-F6EECF244321}">
                <p14:modId xmlns:p14="http://schemas.microsoft.com/office/powerpoint/2010/main" xmlns="" val="1521960894"/>
              </p:ext>
            </p:extLst>
          </p:nvPr>
        </p:nvGraphicFramePr>
        <p:xfrm>
          <a:off x="4143376" y="1717675"/>
          <a:ext cx="1050925" cy="476249"/>
        </p:xfrm>
        <a:graphic>
          <a:graphicData uri="http://schemas.openxmlformats.org/presentationml/2006/ole">
            <p:oleObj spid="_x0000_s90124" name="WordArt 2.0" r:id="rId4" imgW="6096000" imgH="4062884" progId="">
              <p:embed/>
            </p:oleObj>
          </a:graphicData>
        </a:graphic>
      </p:graphicFrame>
      <p:sp>
        <p:nvSpPr>
          <p:cNvPr id="613435" name="Rectangle 59"/>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a:t>
            </a:r>
            <a:br>
              <a:rPr lang="en-US" sz="4000" b="1" i="1"/>
            </a:br>
            <a:r>
              <a:rPr lang="en-US" sz="4000" b="1" i="1"/>
              <a:t>Analysis – Example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24</a:t>
            </a:fld>
            <a:endParaRPr lang="en-US"/>
          </a:p>
        </p:txBody>
      </p:sp>
    </p:spTree>
    <p:extLst>
      <p:ext uri="{BB962C8B-B14F-4D97-AF65-F5344CB8AC3E}">
        <p14:creationId xmlns:p14="http://schemas.microsoft.com/office/powerpoint/2010/main" xmlns="" val="28417702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0"/>
                                  </p:stCondLst>
                                  <p:childTnLst>
                                    <p:set>
                                      <p:cBhvr>
                                        <p:cTn id="6" dur="1" fill="hold">
                                          <p:stCondLst>
                                            <p:cond delay="0"/>
                                          </p:stCondLst>
                                        </p:cTn>
                                        <p:tgtEl>
                                          <p:spTgt spid="613428"/>
                                        </p:tgtEl>
                                        <p:attrNameLst>
                                          <p:attrName>style.visibility</p:attrName>
                                        </p:attrNameLst>
                                      </p:cBhvr>
                                      <p:to>
                                        <p:strVal val="visible"/>
                                      </p:to>
                                    </p:set>
                                    <p:animEffect transition="in" filter="strips(upRight)">
                                      <p:cBhvr>
                                        <p:cTn id="7" dur="500"/>
                                        <p:tgtEl>
                                          <p:spTgt spid="613428"/>
                                        </p:tgtEl>
                                      </p:cBhvr>
                                    </p:animEffect>
                                  </p:childTnLst>
                                </p:cTn>
                              </p:par>
                            </p:childTnLst>
                          </p:cTn>
                        </p:par>
                        <p:par>
                          <p:cTn id="8" fill="hold" nodeType="afterGroup">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13431"/>
                                        </p:tgtEl>
                                        <p:attrNameLst>
                                          <p:attrName>style.visibility</p:attrName>
                                        </p:attrNameLst>
                                      </p:cBhvr>
                                      <p:to>
                                        <p:strVal val="visible"/>
                                      </p:to>
                                    </p:set>
                                    <p:anim calcmode="lin" valueType="num">
                                      <p:cBhvr additive="base">
                                        <p:cTn id="11" dur="500" fill="hold"/>
                                        <p:tgtEl>
                                          <p:spTgt spid="613431"/>
                                        </p:tgtEl>
                                        <p:attrNameLst>
                                          <p:attrName>ppt_x</p:attrName>
                                        </p:attrNameLst>
                                      </p:cBhvr>
                                      <p:tavLst>
                                        <p:tav tm="0">
                                          <p:val>
                                            <p:strVal val="0-#ppt_w/2"/>
                                          </p:val>
                                        </p:tav>
                                        <p:tav tm="100000">
                                          <p:val>
                                            <p:strVal val="#ppt_x"/>
                                          </p:val>
                                        </p:tav>
                                      </p:tavLst>
                                    </p:anim>
                                    <p:anim calcmode="lin" valueType="num">
                                      <p:cBhvr additive="base">
                                        <p:cTn id="12" dur="500" fill="hold"/>
                                        <p:tgtEl>
                                          <p:spTgt spid="6134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431"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15426" name="Group 2"/>
          <p:cNvGrpSpPr>
            <a:grpSpLocks/>
          </p:cNvGrpSpPr>
          <p:nvPr/>
        </p:nvGrpSpPr>
        <p:grpSpPr bwMode="auto">
          <a:xfrm>
            <a:off x="241300" y="2343150"/>
            <a:ext cx="8650288" cy="2413000"/>
            <a:chOff x="263" y="1476"/>
            <a:chExt cx="5449" cy="1520"/>
          </a:xfrm>
        </p:grpSpPr>
        <p:sp>
          <p:nvSpPr>
            <p:cNvPr id="615427" name="Rectangle 3"/>
            <p:cNvSpPr>
              <a:spLocks noChangeArrowheads="1"/>
            </p:cNvSpPr>
            <p:nvPr/>
          </p:nvSpPr>
          <p:spPr bwMode="auto">
            <a:xfrm>
              <a:off x="263" y="1476"/>
              <a:ext cx="5449" cy="1520"/>
            </a:xfrm>
            <a:prstGeom prst="rect">
              <a:avLst/>
            </a:prstGeom>
            <a:noFill/>
            <a:ln w="5715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15428" name="Rectangle 4"/>
            <p:cNvSpPr>
              <a:spLocks noChangeArrowheads="1"/>
            </p:cNvSpPr>
            <p:nvPr/>
          </p:nvSpPr>
          <p:spPr bwMode="auto">
            <a:xfrm>
              <a:off x="263" y="1476"/>
              <a:ext cx="2381"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5429" name="Rectangle 5"/>
            <p:cNvSpPr>
              <a:spLocks noChangeArrowheads="1"/>
            </p:cNvSpPr>
            <p:nvPr/>
          </p:nvSpPr>
          <p:spPr bwMode="auto">
            <a:xfrm>
              <a:off x="2630" y="1476"/>
              <a:ext cx="1022" cy="1520"/>
            </a:xfrm>
            <a:prstGeom prst="rect">
              <a:avLst/>
            </a:prstGeom>
            <a:solidFill>
              <a:srgbClr val="E3E3E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5430" name="Rectangle 6"/>
            <p:cNvSpPr>
              <a:spLocks noChangeArrowheads="1"/>
            </p:cNvSpPr>
            <p:nvPr/>
          </p:nvSpPr>
          <p:spPr bwMode="auto">
            <a:xfrm>
              <a:off x="3638" y="1476"/>
              <a:ext cx="1022" cy="1520"/>
            </a:xfrm>
            <a:prstGeom prst="rect">
              <a:avLst/>
            </a:prstGeom>
            <a:solidFill>
              <a:srgbClr val="FFFF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5431" name="Rectangle 7"/>
            <p:cNvSpPr>
              <a:spLocks noChangeArrowheads="1"/>
            </p:cNvSpPr>
            <p:nvPr/>
          </p:nvSpPr>
          <p:spPr bwMode="auto">
            <a:xfrm>
              <a:off x="4646" y="1476"/>
              <a:ext cx="1066" cy="1520"/>
            </a:xfrm>
            <a:prstGeom prst="rect">
              <a:avLst/>
            </a:prstGeom>
            <a:solidFill>
              <a:srgbClr val="E3E3E3"/>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615432" name="Rectangle 8"/>
            <p:cNvSpPr>
              <a:spLocks noChangeArrowheads="1"/>
            </p:cNvSpPr>
            <p:nvPr/>
          </p:nvSpPr>
          <p:spPr bwMode="auto">
            <a:xfrm>
              <a:off x="1899"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5433" name="Rectangle 9"/>
            <p:cNvSpPr>
              <a:spLocks noChangeArrowheads="1"/>
            </p:cNvSpPr>
            <p:nvPr/>
          </p:nvSpPr>
          <p:spPr bwMode="auto">
            <a:xfrm>
              <a:off x="2746" y="1599"/>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5434" name="Rectangle 10"/>
            <p:cNvSpPr>
              <a:spLocks noChangeArrowheads="1"/>
            </p:cNvSpPr>
            <p:nvPr/>
          </p:nvSpPr>
          <p:spPr bwMode="auto">
            <a:xfrm>
              <a:off x="3915" y="1599"/>
              <a:ext cx="42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Total</a:t>
              </a:r>
              <a:endParaRPr lang="en-US" sz="2800">
                <a:latin typeface="Times New Roman" panose="02020603050405020304" pitchFamily="18" charset="0"/>
              </a:endParaRPr>
            </a:p>
          </p:txBody>
        </p:sp>
        <p:sp>
          <p:nvSpPr>
            <p:cNvPr id="615435" name="Rectangle 11"/>
            <p:cNvSpPr>
              <a:spLocks noChangeArrowheads="1"/>
            </p:cNvSpPr>
            <p:nvPr/>
          </p:nvSpPr>
          <p:spPr bwMode="auto">
            <a:xfrm>
              <a:off x="4894" y="1599"/>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5436" name="Rectangle 12"/>
            <p:cNvSpPr>
              <a:spLocks noChangeArrowheads="1"/>
            </p:cNvSpPr>
            <p:nvPr/>
          </p:nvSpPr>
          <p:spPr bwMode="auto">
            <a:xfrm>
              <a:off x="394" y="1832"/>
              <a:ext cx="70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Machine</a:t>
              </a:r>
              <a:endParaRPr lang="en-US" sz="2800">
                <a:latin typeface="Times New Roman" panose="02020603050405020304" pitchFamily="18" charset="0"/>
              </a:endParaRPr>
            </a:p>
          </p:txBody>
        </p:sp>
        <p:sp>
          <p:nvSpPr>
            <p:cNvPr id="615437" name="Rectangle 13"/>
            <p:cNvSpPr>
              <a:spLocks noChangeArrowheads="1"/>
            </p:cNvSpPr>
            <p:nvPr/>
          </p:nvSpPr>
          <p:spPr bwMode="auto">
            <a:xfrm>
              <a:off x="1738" y="1832"/>
              <a:ext cx="685"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Variable</a:t>
              </a:r>
              <a:endParaRPr lang="en-US" sz="2800">
                <a:latin typeface="Times New Roman" panose="02020603050405020304" pitchFamily="18" charset="0"/>
              </a:endParaRPr>
            </a:p>
          </p:txBody>
        </p:sp>
        <p:sp>
          <p:nvSpPr>
            <p:cNvPr id="615438" name="Rectangle 14"/>
            <p:cNvSpPr>
              <a:spLocks noChangeArrowheads="1"/>
            </p:cNvSpPr>
            <p:nvPr/>
          </p:nvSpPr>
          <p:spPr bwMode="auto">
            <a:xfrm>
              <a:off x="2688"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5439" name="Rectangle 15"/>
            <p:cNvSpPr>
              <a:spLocks noChangeArrowheads="1"/>
            </p:cNvSpPr>
            <p:nvPr/>
          </p:nvSpPr>
          <p:spPr bwMode="auto">
            <a:xfrm>
              <a:off x="3886" y="1832"/>
              <a:ext cx="46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Fixed</a:t>
              </a:r>
              <a:endParaRPr lang="en-US" sz="2800">
                <a:latin typeface="Times New Roman" panose="02020603050405020304" pitchFamily="18" charset="0"/>
              </a:endParaRPr>
            </a:p>
          </p:txBody>
        </p:sp>
        <p:sp>
          <p:nvSpPr>
            <p:cNvPr id="615440" name="Rectangle 16"/>
            <p:cNvSpPr>
              <a:spLocks noChangeArrowheads="1"/>
            </p:cNvSpPr>
            <p:nvPr/>
          </p:nvSpPr>
          <p:spPr bwMode="auto">
            <a:xfrm>
              <a:off x="4704" y="1832"/>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5441" name="Rectangle 17"/>
            <p:cNvSpPr>
              <a:spLocks noChangeArrowheads="1"/>
            </p:cNvSpPr>
            <p:nvPr/>
          </p:nvSpPr>
          <p:spPr bwMode="auto">
            <a:xfrm>
              <a:off x="526" y="2065"/>
              <a:ext cx="50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Hours</a:t>
              </a:r>
              <a:endParaRPr lang="en-US" sz="2800">
                <a:latin typeface="Times New Roman" panose="02020603050405020304" pitchFamily="18" charset="0"/>
              </a:endParaRPr>
            </a:p>
          </p:txBody>
        </p:sp>
        <p:sp>
          <p:nvSpPr>
            <p:cNvPr id="615442" name="Rectangle 18"/>
            <p:cNvSpPr>
              <a:spLocks noChangeArrowheads="1"/>
            </p:cNvSpPr>
            <p:nvPr/>
          </p:nvSpPr>
          <p:spPr bwMode="auto">
            <a:xfrm>
              <a:off x="1680"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5443" name="Rectangle 19"/>
            <p:cNvSpPr>
              <a:spLocks noChangeArrowheads="1"/>
            </p:cNvSpPr>
            <p:nvPr/>
          </p:nvSpPr>
          <p:spPr bwMode="auto">
            <a:xfrm>
              <a:off x="2936"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5444" name="Rectangle 20"/>
            <p:cNvSpPr>
              <a:spLocks noChangeArrowheads="1"/>
            </p:cNvSpPr>
            <p:nvPr/>
          </p:nvSpPr>
          <p:spPr bwMode="auto">
            <a:xfrm>
              <a:off x="3696" y="2065"/>
              <a:ext cx="81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Overhead</a:t>
              </a:r>
              <a:endParaRPr lang="en-US" sz="2800">
                <a:latin typeface="Times New Roman" panose="02020603050405020304" pitchFamily="18" charset="0"/>
              </a:endParaRPr>
            </a:p>
          </p:txBody>
        </p:sp>
        <p:sp>
          <p:nvSpPr>
            <p:cNvPr id="615445" name="Rectangle 21"/>
            <p:cNvSpPr>
              <a:spLocks noChangeArrowheads="1"/>
            </p:cNvSpPr>
            <p:nvPr/>
          </p:nvSpPr>
          <p:spPr bwMode="auto">
            <a:xfrm>
              <a:off x="4952" y="2065"/>
              <a:ext cx="38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Rate</a:t>
              </a:r>
              <a:endParaRPr lang="en-US" sz="2800">
                <a:latin typeface="Times New Roman" panose="02020603050405020304" pitchFamily="18" charset="0"/>
              </a:endParaRPr>
            </a:p>
          </p:txBody>
        </p:sp>
        <p:sp>
          <p:nvSpPr>
            <p:cNvPr id="615446" name="Rectangle 22"/>
            <p:cNvSpPr>
              <a:spLocks noChangeArrowheads="1"/>
            </p:cNvSpPr>
            <p:nvPr/>
          </p:nvSpPr>
          <p:spPr bwMode="auto">
            <a:xfrm>
              <a:off x="687"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3,000</a:t>
              </a:r>
              <a:endParaRPr lang="en-US" sz="2800">
                <a:latin typeface="Times New Roman" panose="02020603050405020304" pitchFamily="18" charset="0"/>
              </a:endParaRPr>
            </a:p>
          </p:txBody>
        </p:sp>
        <p:sp>
          <p:nvSpPr>
            <p:cNvPr id="615447" name="Rectangle 23"/>
            <p:cNvSpPr>
              <a:spLocks noChangeArrowheads="1"/>
            </p:cNvSpPr>
            <p:nvPr/>
          </p:nvSpPr>
          <p:spPr bwMode="auto">
            <a:xfrm>
              <a:off x="409" y="2352"/>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48" name="Rectangle 24"/>
            <p:cNvSpPr>
              <a:spLocks noChangeArrowheads="1"/>
            </p:cNvSpPr>
            <p:nvPr/>
          </p:nvSpPr>
          <p:spPr bwMode="auto">
            <a:xfrm>
              <a:off x="643"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49" name="Rectangle 25"/>
            <p:cNvSpPr>
              <a:spLocks noChangeArrowheads="1"/>
            </p:cNvSpPr>
            <p:nvPr/>
          </p:nvSpPr>
          <p:spPr bwMode="auto">
            <a:xfrm>
              <a:off x="2074"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6,000</a:t>
              </a:r>
              <a:endParaRPr lang="en-US" sz="2800">
                <a:latin typeface="Times New Roman" panose="02020603050405020304" pitchFamily="18" charset="0"/>
              </a:endParaRPr>
            </a:p>
          </p:txBody>
        </p:sp>
        <p:sp>
          <p:nvSpPr>
            <p:cNvPr id="615450" name="Rectangle 26"/>
            <p:cNvSpPr>
              <a:spLocks noChangeArrowheads="1"/>
            </p:cNvSpPr>
            <p:nvPr/>
          </p:nvSpPr>
          <p:spPr bwMode="auto">
            <a:xfrm>
              <a:off x="1724"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51" name="Rectangle 27"/>
            <p:cNvSpPr>
              <a:spLocks noChangeArrowheads="1"/>
            </p:cNvSpPr>
            <p:nvPr/>
          </p:nvSpPr>
          <p:spPr bwMode="auto">
            <a:xfrm>
              <a:off x="2060"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52" name="Rectangle 28"/>
            <p:cNvSpPr>
              <a:spLocks noChangeArrowheads="1"/>
            </p:cNvSpPr>
            <p:nvPr/>
          </p:nvSpPr>
          <p:spPr bwMode="auto">
            <a:xfrm>
              <a:off x="3185"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t>2.00</a:t>
              </a:r>
              <a:endParaRPr lang="en-US" sz="2800">
                <a:latin typeface="Times New Roman" panose="02020603050405020304" pitchFamily="18" charset="0"/>
              </a:endParaRPr>
            </a:p>
          </p:txBody>
        </p:sp>
        <p:sp>
          <p:nvSpPr>
            <p:cNvPr id="615453" name="Rectangle 29"/>
            <p:cNvSpPr>
              <a:spLocks noChangeArrowheads="1"/>
            </p:cNvSpPr>
            <p:nvPr/>
          </p:nvSpPr>
          <p:spPr bwMode="auto">
            <a:xfrm>
              <a:off x="2732"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t>$</a:t>
              </a:r>
              <a:r>
                <a:rPr lang="en-US" sz="2200" b="1">
                  <a:solidFill>
                    <a:srgbClr val="FF0000"/>
                  </a:solidFill>
                </a:rPr>
                <a:t>      </a:t>
              </a:r>
              <a:endParaRPr lang="en-US" sz="2800">
                <a:latin typeface="Times New Roman" panose="02020603050405020304" pitchFamily="18" charset="0"/>
              </a:endParaRPr>
            </a:p>
          </p:txBody>
        </p:sp>
        <p:sp>
          <p:nvSpPr>
            <p:cNvPr id="615454" name="Rectangle 30"/>
            <p:cNvSpPr>
              <a:spLocks noChangeArrowheads="1"/>
            </p:cNvSpPr>
            <p:nvPr/>
          </p:nvSpPr>
          <p:spPr bwMode="auto">
            <a:xfrm>
              <a:off x="3185"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FF0000"/>
                  </a:solidFill>
                </a:rPr>
                <a:t> </a:t>
              </a:r>
              <a:endParaRPr lang="en-US" sz="2800">
                <a:latin typeface="Times New Roman" panose="02020603050405020304" pitchFamily="18" charset="0"/>
              </a:endParaRPr>
            </a:p>
          </p:txBody>
        </p:sp>
        <p:sp>
          <p:nvSpPr>
            <p:cNvPr id="615455" name="Rectangle 31"/>
            <p:cNvSpPr>
              <a:spLocks noChangeArrowheads="1"/>
            </p:cNvSpPr>
            <p:nvPr/>
          </p:nvSpPr>
          <p:spPr bwMode="auto">
            <a:xfrm>
              <a:off x="4090" y="2352"/>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333300"/>
                  </a:solidFill>
                </a:rPr>
                <a:t>9,000</a:t>
              </a:r>
              <a:endParaRPr lang="en-US" sz="2800">
                <a:latin typeface="Times New Roman" panose="02020603050405020304" pitchFamily="18" charset="0"/>
              </a:endParaRPr>
            </a:p>
          </p:txBody>
        </p:sp>
        <p:sp>
          <p:nvSpPr>
            <p:cNvPr id="615456" name="Rectangle 32"/>
            <p:cNvSpPr>
              <a:spLocks noChangeArrowheads="1"/>
            </p:cNvSpPr>
            <p:nvPr/>
          </p:nvSpPr>
          <p:spPr bwMode="auto">
            <a:xfrm>
              <a:off x="3740" y="2352"/>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333300"/>
                  </a:solidFill>
                </a:rPr>
                <a:t>$    </a:t>
              </a:r>
              <a:endParaRPr lang="en-US" sz="2800">
                <a:latin typeface="Times New Roman" panose="02020603050405020304" pitchFamily="18" charset="0"/>
              </a:endParaRPr>
            </a:p>
          </p:txBody>
        </p:sp>
        <p:sp>
          <p:nvSpPr>
            <p:cNvPr id="615457" name="Rectangle 33"/>
            <p:cNvSpPr>
              <a:spLocks noChangeArrowheads="1"/>
            </p:cNvSpPr>
            <p:nvPr/>
          </p:nvSpPr>
          <p:spPr bwMode="auto">
            <a:xfrm>
              <a:off x="4076"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333300"/>
                  </a:solidFill>
                </a:rPr>
                <a:t> </a:t>
              </a:r>
              <a:endParaRPr lang="en-US" sz="2800">
                <a:latin typeface="Times New Roman" panose="02020603050405020304" pitchFamily="18" charset="0"/>
              </a:endParaRPr>
            </a:p>
          </p:txBody>
        </p:sp>
        <p:sp>
          <p:nvSpPr>
            <p:cNvPr id="615458" name="Rectangle 34"/>
            <p:cNvSpPr>
              <a:spLocks noChangeArrowheads="1"/>
            </p:cNvSpPr>
            <p:nvPr/>
          </p:nvSpPr>
          <p:spPr bwMode="auto">
            <a:xfrm>
              <a:off x="5201" y="2352"/>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t>3.00</a:t>
              </a:r>
              <a:endParaRPr lang="en-US" sz="2800">
                <a:latin typeface="Times New Roman" panose="02020603050405020304" pitchFamily="18" charset="0"/>
              </a:endParaRPr>
            </a:p>
          </p:txBody>
        </p:sp>
        <p:sp>
          <p:nvSpPr>
            <p:cNvPr id="615459" name="Rectangle 35"/>
            <p:cNvSpPr>
              <a:spLocks noChangeArrowheads="1"/>
            </p:cNvSpPr>
            <p:nvPr/>
          </p:nvSpPr>
          <p:spPr bwMode="auto">
            <a:xfrm>
              <a:off x="4748" y="2352"/>
              <a:ext cx="392"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t>$</a:t>
              </a:r>
              <a:r>
                <a:rPr lang="en-US" sz="2200" b="1">
                  <a:solidFill>
                    <a:srgbClr val="FF0000"/>
                  </a:solidFill>
                </a:rPr>
                <a:t>      </a:t>
              </a:r>
              <a:endParaRPr lang="en-US" sz="2800">
                <a:latin typeface="Times New Roman" panose="02020603050405020304" pitchFamily="18" charset="0"/>
              </a:endParaRPr>
            </a:p>
          </p:txBody>
        </p:sp>
        <p:sp>
          <p:nvSpPr>
            <p:cNvPr id="615460" name="Rectangle 36"/>
            <p:cNvSpPr>
              <a:spLocks noChangeArrowheads="1"/>
            </p:cNvSpPr>
            <p:nvPr/>
          </p:nvSpPr>
          <p:spPr bwMode="auto">
            <a:xfrm>
              <a:off x="5201" y="2352"/>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FF0000"/>
                  </a:solidFill>
                </a:rPr>
                <a:t> </a:t>
              </a:r>
              <a:endParaRPr lang="en-US" sz="2800">
                <a:latin typeface="Times New Roman" panose="02020603050405020304" pitchFamily="18" charset="0"/>
              </a:endParaRPr>
            </a:p>
          </p:txBody>
        </p:sp>
        <p:sp>
          <p:nvSpPr>
            <p:cNvPr id="615461" name="Rectangle 37"/>
            <p:cNvSpPr>
              <a:spLocks noChangeArrowheads="1"/>
            </p:cNvSpPr>
            <p:nvPr/>
          </p:nvSpPr>
          <p:spPr bwMode="auto">
            <a:xfrm>
              <a:off x="687"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4,000</a:t>
              </a:r>
              <a:endParaRPr lang="en-US" sz="2800">
                <a:latin typeface="Times New Roman" panose="02020603050405020304" pitchFamily="18" charset="0"/>
              </a:endParaRPr>
            </a:p>
          </p:txBody>
        </p:sp>
        <p:sp>
          <p:nvSpPr>
            <p:cNvPr id="615462" name="Rectangle 38"/>
            <p:cNvSpPr>
              <a:spLocks noChangeArrowheads="1"/>
            </p:cNvSpPr>
            <p:nvPr/>
          </p:nvSpPr>
          <p:spPr bwMode="auto">
            <a:xfrm>
              <a:off x="409" y="2654"/>
              <a:ext cx="196"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3" name="Rectangle 39"/>
            <p:cNvSpPr>
              <a:spLocks noChangeArrowheads="1"/>
            </p:cNvSpPr>
            <p:nvPr/>
          </p:nvSpPr>
          <p:spPr bwMode="auto">
            <a:xfrm>
              <a:off x="643"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4" name="Rectangle 40"/>
            <p:cNvSpPr>
              <a:spLocks noChangeArrowheads="1"/>
            </p:cNvSpPr>
            <p:nvPr/>
          </p:nvSpPr>
          <p:spPr bwMode="auto">
            <a:xfrm>
              <a:off x="2074"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8,000</a:t>
              </a:r>
              <a:endParaRPr lang="en-US" sz="2800">
                <a:latin typeface="Times New Roman" panose="02020603050405020304" pitchFamily="18" charset="0"/>
              </a:endParaRPr>
            </a:p>
          </p:txBody>
        </p:sp>
        <p:sp>
          <p:nvSpPr>
            <p:cNvPr id="615465" name="Rectangle 41"/>
            <p:cNvSpPr>
              <a:spLocks noChangeArrowheads="1"/>
            </p:cNvSpPr>
            <p:nvPr/>
          </p:nvSpPr>
          <p:spPr bwMode="auto">
            <a:xfrm>
              <a:off x="1724"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6" name="Rectangle 42"/>
            <p:cNvSpPr>
              <a:spLocks noChangeArrowheads="1"/>
            </p:cNvSpPr>
            <p:nvPr/>
          </p:nvSpPr>
          <p:spPr bwMode="auto">
            <a:xfrm>
              <a:off x="2074"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7" name="Rectangle 43"/>
            <p:cNvSpPr>
              <a:spLocks noChangeArrowheads="1"/>
            </p:cNvSpPr>
            <p:nvPr/>
          </p:nvSpPr>
          <p:spPr bwMode="auto">
            <a:xfrm>
              <a:off x="3185"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2.00</a:t>
              </a:r>
              <a:endParaRPr lang="en-US" sz="2800">
                <a:latin typeface="Times New Roman" panose="02020603050405020304" pitchFamily="18" charset="0"/>
              </a:endParaRPr>
            </a:p>
          </p:txBody>
        </p:sp>
        <p:sp>
          <p:nvSpPr>
            <p:cNvPr id="615468" name="Rectangle 44"/>
            <p:cNvSpPr>
              <a:spLocks noChangeArrowheads="1"/>
            </p:cNvSpPr>
            <p:nvPr/>
          </p:nvSpPr>
          <p:spPr bwMode="auto">
            <a:xfrm>
              <a:off x="276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69" name="Rectangle 45"/>
            <p:cNvSpPr>
              <a:spLocks noChangeArrowheads="1"/>
            </p:cNvSpPr>
            <p:nvPr/>
          </p:nvSpPr>
          <p:spPr bwMode="auto">
            <a:xfrm>
              <a:off x="317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0" name="Rectangle 46"/>
            <p:cNvSpPr>
              <a:spLocks noChangeArrowheads="1"/>
            </p:cNvSpPr>
            <p:nvPr/>
          </p:nvSpPr>
          <p:spPr bwMode="auto">
            <a:xfrm>
              <a:off x="4090" y="2654"/>
              <a:ext cx="441"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9,000</a:t>
              </a:r>
              <a:endParaRPr lang="en-US" sz="2800">
                <a:latin typeface="Times New Roman" panose="02020603050405020304" pitchFamily="18" charset="0"/>
              </a:endParaRPr>
            </a:p>
          </p:txBody>
        </p:sp>
        <p:sp>
          <p:nvSpPr>
            <p:cNvPr id="615471" name="Rectangle 47"/>
            <p:cNvSpPr>
              <a:spLocks noChangeArrowheads="1"/>
            </p:cNvSpPr>
            <p:nvPr/>
          </p:nvSpPr>
          <p:spPr bwMode="auto">
            <a:xfrm>
              <a:off x="3740" y="2654"/>
              <a:ext cx="294"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2" name="Rectangle 48"/>
            <p:cNvSpPr>
              <a:spLocks noChangeArrowheads="1"/>
            </p:cNvSpPr>
            <p:nvPr/>
          </p:nvSpPr>
          <p:spPr bwMode="auto">
            <a:xfrm>
              <a:off x="4090"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3" name="Rectangle 49"/>
            <p:cNvSpPr>
              <a:spLocks noChangeArrowheads="1"/>
            </p:cNvSpPr>
            <p:nvPr/>
          </p:nvSpPr>
          <p:spPr bwMode="auto">
            <a:xfrm>
              <a:off x="5201"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2.25</a:t>
              </a:r>
              <a:endParaRPr lang="en-US" sz="2800">
                <a:latin typeface="Times New Roman" panose="02020603050405020304" pitchFamily="18" charset="0"/>
              </a:endParaRPr>
            </a:p>
          </p:txBody>
        </p:sp>
        <p:sp>
          <p:nvSpPr>
            <p:cNvPr id="615474" name="Rectangle 50"/>
            <p:cNvSpPr>
              <a:spLocks noChangeArrowheads="1"/>
            </p:cNvSpPr>
            <p:nvPr/>
          </p:nvSpPr>
          <p:spPr bwMode="auto">
            <a:xfrm>
              <a:off x="4777" y="2654"/>
              <a:ext cx="343"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5" name="Rectangle 51"/>
            <p:cNvSpPr>
              <a:spLocks noChangeArrowheads="1"/>
            </p:cNvSpPr>
            <p:nvPr/>
          </p:nvSpPr>
          <p:spPr bwMode="auto">
            <a:xfrm>
              <a:off x="5186" y="2654"/>
              <a:ext cx="49" cy="2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1" hangingPunct="1"/>
              <a:r>
                <a:rPr lang="en-US" sz="2200" b="1">
                  <a:solidFill>
                    <a:srgbClr val="000000"/>
                  </a:solidFill>
                </a:rPr>
                <a:t> </a:t>
              </a:r>
              <a:endParaRPr lang="en-US" sz="2800">
                <a:latin typeface="Times New Roman" panose="02020603050405020304" pitchFamily="18" charset="0"/>
              </a:endParaRPr>
            </a:p>
          </p:txBody>
        </p:sp>
        <p:sp>
          <p:nvSpPr>
            <p:cNvPr id="615476" name="Line 52"/>
            <p:cNvSpPr>
              <a:spLocks noChangeShapeType="1"/>
            </p:cNvSpPr>
            <p:nvPr/>
          </p:nvSpPr>
          <p:spPr bwMode="auto">
            <a:xfrm>
              <a:off x="307" y="2311"/>
              <a:ext cx="5361" cy="1"/>
            </a:xfrm>
            <a:prstGeom prst="line">
              <a:avLst/>
            </a:prstGeom>
            <a:noFill/>
            <a:ln w="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15477" name="Rectangle 53"/>
            <p:cNvSpPr>
              <a:spLocks noChangeArrowheads="1"/>
            </p:cNvSpPr>
            <p:nvPr/>
          </p:nvSpPr>
          <p:spPr bwMode="auto">
            <a:xfrm>
              <a:off x="307" y="2311"/>
              <a:ext cx="5361" cy="14"/>
            </a:xfrm>
            <a:prstGeom prst="rect">
              <a:avLst/>
            </a:prstGeom>
            <a:solidFill>
              <a:srgbClr val="0000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grpSp>
      <p:grpSp>
        <p:nvGrpSpPr>
          <p:cNvPr id="615478" name="Group 54"/>
          <p:cNvGrpSpPr>
            <a:grpSpLocks/>
          </p:cNvGrpSpPr>
          <p:nvPr/>
        </p:nvGrpSpPr>
        <p:grpSpPr bwMode="auto">
          <a:xfrm>
            <a:off x="3668713" y="4619625"/>
            <a:ext cx="5083175" cy="1789113"/>
            <a:chOff x="2311" y="2910"/>
            <a:chExt cx="3202" cy="1127"/>
          </a:xfrm>
        </p:grpSpPr>
        <p:sp>
          <p:nvSpPr>
            <p:cNvPr id="615479" name="AutoShape 55"/>
            <p:cNvSpPr>
              <a:spLocks noChangeArrowheads="1"/>
            </p:cNvSpPr>
            <p:nvPr/>
          </p:nvSpPr>
          <p:spPr bwMode="auto">
            <a:xfrm rot="16200000">
              <a:off x="4928" y="2958"/>
              <a:ext cx="424" cy="328"/>
            </a:xfrm>
            <a:prstGeom prst="rightArrow">
              <a:avLst>
                <a:gd name="adj1" fmla="val 50000"/>
                <a:gd name="adj2" fmla="val 64640"/>
              </a:avLst>
            </a:prstGeom>
            <a:solidFill>
              <a:srgbClr val="FF0066"/>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480" name="AutoShape 56"/>
            <p:cNvSpPr>
              <a:spLocks noChangeArrowheads="1"/>
            </p:cNvSpPr>
            <p:nvPr/>
          </p:nvSpPr>
          <p:spPr bwMode="auto">
            <a:xfrm rot="16200000">
              <a:off x="3028" y="2958"/>
              <a:ext cx="424" cy="328"/>
            </a:xfrm>
            <a:prstGeom prst="rightArrow">
              <a:avLst>
                <a:gd name="adj1" fmla="val 50000"/>
                <a:gd name="adj2" fmla="val 64640"/>
              </a:avLst>
            </a:prstGeom>
            <a:solidFill>
              <a:srgbClr val="FF0066"/>
            </a:solidFill>
            <a:ln w="127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15481" name="Rectangle 57"/>
            <p:cNvSpPr>
              <a:spLocks noChangeArrowheads="1"/>
            </p:cNvSpPr>
            <p:nvPr/>
          </p:nvSpPr>
          <p:spPr bwMode="auto">
            <a:xfrm>
              <a:off x="2311" y="3267"/>
              <a:ext cx="3202" cy="770"/>
            </a:xfrm>
            <a:prstGeom prst="rect">
              <a:avLst/>
            </a:prstGeom>
            <a:solidFill>
              <a:srgbClr val="CCECFF"/>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rgbClr val="FF0000"/>
                  </a:solidFill>
                </a:rPr>
                <a:t>The total POHR is the sum of</a:t>
              </a:r>
              <a:br>
                <a:rPr lang="en-US" sz="2400" b="1">
                  <a:solidFill>
                    <a:srgbClr val="FF0000"/>
                  </a:solidFill>
                </a:rPr>
              </a:br>
              <a:r>
                <a:rPr lang="en-US" sz="2400" b="1">
                  <a:solidFill>
                    <a:srgbClr val="FF0000"/>
                  </a:solidFill>
                </a:rPr>
                <a:t>the fixed and variable rates</a:t>
              </a:r>
              <a:br>
                <a:rPr lang="en-US" sz="2400" b="1">
                  <a:solidFill>
                    <a:srgbClr val="FF0000"/>
                  </a:solidFill>
                </a:rPr>
              </a:br>
              <a:r>
                <a:rPr lang="en-US" sz="2400" b="1">
                  <a:solidFill>
                    <a:srgbClr val="FF0000"/>
                  </a:solidFill>
                </a:rPr>
                <a:t>for a given activity level.  </a:t>
              </a:r>
            </a:p>
          </p:txBody>
        </p:sp>
      </p:grpSp>
      <p:sp>
        <p:nvSpPr>
          <p:cNvPr id="615483" name="Rectangle 59"/>
          <p:cNvSpPr>
            <a:spLocks noGrp="1" noChangeArrowheads="1"/>
          </p:cNvSpPr>
          <p:nvPr>
            <p:ph type="body" idx="1"/>
          </p:nvPr>
        </p:nvSpPr>
        <p:spPr>
          <a:xfrm>
            <a:off x="152400" y="1752600"/>
            <a:ext cx="8991600" cy="53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buFont typeface="Times" panose="02020603050405020304" pitchFamily="18" charset="0"/>
              <a:buNone/>
            </a:pPr>
            <a:r>
              <a:rPr lang="en-US" sz="2600" b="1">
                <a:solidFill>
                  <a:schemeClr val="tx2"/>
                </a:solidFill>
              </a:rPr>
              <a:t> ColaCo prepared this               budget for overhead:</a:t>
            </a:r>
          </a:p>
        </p:txBody>
      </p:sp>
      <p:graphicFrame>
        <p:nvGraphicFramePr>
          <p:cNvPr id="615484" name="Object 60"/>
          <p:cNvGraphicFramePr>
            <a:graphicFrameLocks/>
          </p:cNvGraphicFramePr>
          <p:nvPr>
            <p:extLst>
              <p:ext uri="{D42A27DB-BD31-4B8C-83A1-F6EECF244321}">
                <p14:modId xmlns:p14="http://schemas.microsoft.com/office/powerpoint/2010/main" xmlns="" val="693719897"/>
              </p:ext>
            </p:extLst>
          </p:nvPr>
        </p:nvGraphicFramePr>
        <p:xfrm>
          <a:off x="4183063" y="1752600"/>
          <a:ext cx="1074737" cy="471487"/>
        </p:xfrm>
        <a:graphic>
          <a:graphicData uri="http://schemas.openxmlformats.org/presentationml/2006/ole">
            <p:oleObj spid="_x0000_s91148" name="WordArt 2.0" r:id="rId4" imgW="6096000" imgH="4062884" progId="">
              <p:embed/>
            </p:oleObj>
          </a:graphicData>
        </a:graphic>
      </p:graphicFrame>
      <p:sp>
        <p:nvSpPr>
          <p:cNvPr id="615485" name="Rectangle 61"/>
          <p:cNvSpPr>
            <a:spLocks noGrp="1" noChangeArrowheads="1"/>
          </p:cNvSpPr>
          <p:nvPr>
            <p:ph type="title"/>
          </p:nvPr>
        </p:nvSpPr>
        <p:spPr>
          <a:xfrm>
            <a:off x="457200" y="762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Overhead Rates and Overhead</a:t>
            </a:r>
            <a:br>
              <a:rPr lang="en-US" sz="4000" b="1" i="1"/>
            </a:br>
            <a:r>
              <a:rPr lang="en-US" sz="4000" b="1" i="1"/>
              <a:t>Analysis – Example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25</a:t>
            </a:fld>
            <a:endParaRPr lang="en-US"/>
          </a:p>
        </p:txBody>
      </p:sp>
    </p:spTree>
    <p:extLst>
      <p:ext uri="{BB962C8B-B14F-4D97-AF65-F5344CB8AC3E}">
        <p14:creationId xmlns:p14="http://schemas.microsoft.com/office/powerpoint/2010/main" xmlns="" val="318602619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4" fill="hold" nodeType="afterEffect">
                                  <p:stCondLst>
                                    <p:cond delay="1000"/>
                                  </p:stCondLst>
                                  <p:childTnLst>
                                    <p:set>
                                      <p:cBhvr>
                                        <p:cTn id="6" dur="1" fill="hold">
                                          <p:stCondLst>
                                            <p:cond delay="0"/>
                                          </p:stCondLst>
                                        </p:cTn>
                                        <p:tgtEl>
                                          <p:spTgt spid="615478"/>
                                        </p:tgtEl>
                                        <p:attrNameLst>
                                          <p:attrName>style.visibility</p:attrName>
                                        </p:attrNameLst>
                                      </p:cBhvr>
                                      <p:to>
                                        <p:strVal val="visible"/>
                                      </p:to>
                                    </p:set>
                                    <p:anim calcmode="lin" valueType="num">
                                      <p:cBhvr>
                                        <p:cTn id="7" dur="500" fill="hold"/>
                                        <p:tgtEl>
                                          <p:spTgt spid="615478"/>
                                        </p:tgtEl>
                                        <p:attrNameLst>
                                          <p:attrName>ppt_x</p:attrName>
                                        </p:attrNameLst>
                                      </p:cBhvr>
                                      <p:tavLst>
                                        <p:tav tm="0">
                                          <p:val>
                                            <p:strVal val="#ppt_x"/>
                                          </p:val>
                                        </p:tav>
                                        <p:tav tm="100000">
                                          <p:val>
                                            <p:strVal val="#ppt_x"/>
                                          </p:val>
                                        </p:tav>
                                      </p:tavLst>
                                    </p:anim>
                                    <p:anim calcmode="lin" valueType="num">
                                      <p:cBhvr>
                                        <p:cTn id="8" dur="500" fill="hold"/>
                                        <p:tgtEl>
                                          <p:spTgt spid="615478"/>
                                        </p:tgtEl>
                                        <p:attrNameLst>
                                          <p:attrName>ppt_y</p:attrName>
                                        </p:attrNameLst>
                                      </p:cBhvr>
                                      <p:tavLst>
                                        <p:tav tm="0">
                                          <p:val>
                                            <p:strVal val="#ppt_y+#ppt_h/2"/>
                                          </p:val>
                                        </p:tav>
                                        <p:tav tm="100000">
                                          <p:val>
                                            <p:strVal val="#ppt_y"/>
                                          </p:val>
                                        </p:tav>
                                      </p:tavLst>
                                    </p:anim>
                                    <p:anim calcmode="lin" valueType="num">
                                      <p:cBhvr>
                                        <p:cTn id="9" dur="500" fill="hold"/>
                                        <p:tgtEl>
                                          <p:spTgt spid="615478"/>
                                        </p:tgtEl>
                                        <p:attrNameLst>
                                          <p:attrName>ppt_w</p:attrName>
                                        </p:attrNameLst>
                                      </p:cBhvr>
                                      <p:tavLst>
                                        <p:tav tm="0">
                                          <p:val>
                                            <p:strVal val="#ppt_w"/>
                                          </p:val>
                                        </p:tav>
                                        <p:tav tm="100000">
                                          <p:val>
                                            <p:strVal val="#ppt_w"/>
                                          </p:val>
                                        </p:tav>
                                      </p:tavLst>
                                    </p:anim>
                                    <p:anim calcmode="lin" valueType="num">
                                      <p:cBhvr>
                                        <p:cTn id="10" dur="500" fill="hold"/>
                                        <p:tgtEl>
                                          <p:spTgt spid="61547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7474" name="Rectangle 2"/>
          <p:cNvSpPr>
            <a:spLocks noGrp="1" noChangeArrowheads="1"/>
          </p:cNvSpPr>
          <p:nvPr>
            <p:ph type="body" idx="1"/>
          </p:nvPr>
        </p:nvSpPr>
        <p:spPr>
          <a:xfrm>
            <a:off x="228600" y="1925638"/>
            <a:ext cx="8610600" cy="2874962"/>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90000"/>
              </a:lnSpc>
              <a:buFont typeface="Times" panose="02020603050405020304" pitchFamily="18" charset="0"/>
              <a:buNone/>
            </a:pPr>
            <a:r>
              <a:rPr lang="en-US"/>
              <a:t>     ColaCo’s actual production required 3,200</a:t>
            </a:r>
            <a:br>
              <a:rPr lang="en-US"/>
            </a:br>
            <a:r>
              <a:rPr lang="en-US"/>
              <a:t> </a:t>
            </a:r>
            <a:r>
              <a:rPr lang="en-US">
                <a:solidFill>
                  <a:srgbClr val="FF0000"/>
                </a:solidFill>
              </a:rPr>
              <a:t>standard</a:t>
            </a:r>
            <a:r>
              <a:rPr lang="en-US"/>
              <a:t> machine hours. Actual fixed overhead was $8,450. The predetermined overhead rate is based on 3,000 machine hours.</a:t>
            </a:r>
          </a:p>
          <a:p>
            <a:pPr algn="ctr">
              <a:lnSpc>
                <a:spcPct val="90000"/>
              </a:lnSpc>
              <a:buFont typeface="Times" panose="02020603050405020304" pitchFamily="18" charset="0"/>
              <a:buNone/>
            </a:pPr>
            <a:r>
              <a:rPr lang="en-US"/>
              <a:t/>
            </a:r>
            <a:br>
              <a:rPr lang="en-US"/>
            </a:br>
            <a:endParaRPr lang="en-US"/>
          </a:p>
        </p:txBody>
      </p:sp>
      <p:sp>
        <p:nvSpPr>
          <p:cNvPr id="617475" name="Rectangle 3"/>
          <p:cNvSpPr>
            <a:spLocks noGrp="1" noChangeArrowheads="1"/>
          </p:cNvSpPr>
          <p:nvPr>
            <p:ph type="title"/>
          </p:nvPr>
        </p:nvSpPr>
        <p:spPr>
          <a:xfrm>
            <a:off x="457200" y="609600"/>
            <a:ext cx="8229600" cy="6096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 Example</a:t>
            </a:r>
          </a:p>
        </p:txBody>
      </p:sp>
      <p:pic>
        <p:nvPicPr>
          <p:cNvPr id="617477" name="Picture 5" descr="pe01561_"/>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43200" y="3886200"/>
            <a:ext cx="3592513" cy="23844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10F4023A-0CEB-4DFE-879A-340D91F32512}" type="slidenum">
              <a:rPr lang="en-US" smtClean="0"/>
              <a:pPr/>
              <a:t>26</a:t>
            </a:fld>
            <a:endParaRPr lang="en-US"/>
          </a:p>
        </p:txBody>
      </p:sp>
    </p:spTree>
    <p:extLst>
      <p:ext uri="{BB962C8B-B14F-4D97-AF65-F5344CB8AC3E}">
        <p14:creationId xmlns:p14="http://schemas.microsoft.com/office/powerpoint/2010/main" xmlns="" val="241955625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19522" name="Object 2"/>
          <p:cNvGraphicFramePr>
            <a:graphicFrameLocks/>
          </p:cNvGraphicFramePr>
          <p:nvPr/>
        </p:nvGraphicFramePr>
        <p:xfrm>
          <a:off x="382588" y="1371600"/>
          <a:ext cx="7723187" cy="5148263"/>
        </p:xfrm>
        <a:graphic>
          <a:graphicData uri="http://schemas.openxmlformats.org/presentationml/2006/ole">
            <p:oleObj spid="_x0000_s93193" name="Clip" r:id="rId4" imgW="6276975" imgH="6010910" progId="">
              <p:embed/>
            </p:oleObj>
          </a:graphicData>
        </a:graphic>
      </p:graphicFrame>
      <p:sp>
        <p:nvSpPr>
          <p:cNvPr id="619523" name="Rectangle 3"/>
          <p:cNvSpPr>
            <a:spLocks noGrp="1" noChangeArrowheads="1"/>
          </p:cNvSpPr>
          <p:nvPr>
            <p:ph type="title"/>
          </p:nvPr>
        </p:nvSpPr>
        <p:spPr>
          <a:xfrm>
            <a:off x="457200" y="228600"/>
            <a:ext cx="83058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Overhead Variances</a:t>
            </a:r>
          </a:p>
        </p:txBody>
      </p:sp>
      <p:sp>
        <p:nvSpPr>
          <p:cNvPr id="619524" name="Rectangle 4"/>
          <p:cNvSpPr>
            <a:spLocks noChangeArrowheads="1"/>
          </p:cNvSpPr>
          <p:nvPr/>
        </p:nvSpPr>
        <p:spPr bwMode="auto">
          <a:xfrm>
            <a:off x="4038600" y="3276600"/>
            <a:ext cx="3121025" cy="2551981"/>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3200" b="1" dirty="0">
                <a:solidFill>
                  <a:schemeClr val="tx2"/>
                </a:solidFill>
                <a:latin typeface="+mn-lt"/>
              </a:rPr>
              <a:t>Now let’s turn our attention to calculating</a:t>
            </a:r>
            <a:r>
              <a:rPr lang="en-US" sz="3200" b="1" dirty="0">
                <a:solidFill>
                  <a:schemeClr val="bg2"/>
                </a:solidFill>
                <a:latin typeface="+mn-lt"/>
              </a:rPr>
              <a:t> </a:t>
            </a:r>
            <a:r>
              <a:rPr lang="en-US" sz="3200" b="1" dirty="0">
                <a:solidFill>
                  <a:srgbClr val="FC0128"/>
                </a:solidFill>
                <a:latin typeface="+mn-lt"/>
              </a:rPr>
              <a:t>fixed overhead variances</a:t>
            </a:r>
            <a:r>
              <a:rPr lang="en-US" sz="3200" b="1" dirty="0">
                <a:solidFill>
                  <a:schemeClr val="tx2"/>
                </a:solidFill>
                <a:latin typeface="+mn-lt"/>
              </a:rPr>
              <a:t>.</a:t>
            </a:r>
            <a:r>
              <a:rPr lang="en-US" sz="3200" b="1" dirty="0">
                <a:solidFill>
                  <a:schemeClr val="bg2"/>
                </a:solidFill>
                <a:latin typeface="+mn-lt"/>
              </a:rPr>
              <a:t>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27</a:t>
            </a:fld>
            <a:endParaRPr lang="en-US"/>
          </a:p>
        </p:txBody>
      </p:sp>
    </p:spTree>
    <p:extLst>
      <p:ext uri="{BB962C8B-B14F-4D97-AF65-F5344CB8AC3E}">
        <p14:creationId xmlns:p14="http://schemas.microsoft.com/office/powerpoint/2010/main" xmlns="" val="9849553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a:xfrm>
            <a:off x="457200" y="533400"/>
            <a:ext cx="8305800" cy="7040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dirty="0"/>
              <a:t>Fixed Overhead Variances – Example</a:t>
            </a:r>
          </a:p>
        </p:txBody>
      </p:sp>
      <p:sp>
        <p:nvSpPr>
          <p:cNvPr id="621572" name="Freeform 4"/>
          <p:cNvSpPr>
            <a:spLocks/>
          </p:cNvSpPr>
          <p:nvPr/>
        </p:nvSpPr>
        <p:spPr bwMode="auto">
          <a:xfrm>
            <a:off x="1293813" y="4773613"/>
            <a:ext cx="2820987"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1573" name="Rectangle 5"/>
          <p:cNvSpPr>
            <a:spLocks noChangeArrowheads="1"/>
          </p:cNvSpPr>
          <p:nvPr/>
        </p:nvSpPr>
        <p:spPr bwMode="auto">
          <a:xfrm>
            <a:off x="782638"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Budget variance</a:t>
            </a:r>
            <a:br>
              <a:rPr lang="en-US" sz="2400">
                <a:solidFill>
                  <a:srgbClr val="FF0000"/>
                </a:solidFill>
              </a:rPr>
            </a:br>
            <a:r>
              <a:rPr lang="en-US" sz="2400">
                <a:solidFill>
                  <a:srgbClr val="FF0000"/>
                </a:solidFill>
              </a:rPr>
              <a:t>$550 favorable</a:t>
            </a:r>
          </a:p>
        </p:txBody>
      </p:sp>
      <p:sp>
        <p:nvSpPr>
          <p:cNvPr id="621574" name="Rectangle 6"/>
          <p:cNvSpPr>
            <a:spLocks noChangeArrowheads="1"/>
          </p:cNvSpPr>
          <p:nvPr/>
        </p:nvSpPr>
        <p:spPr bwMode="auto">
          <a:xfrm>
            <a:off x="82232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$8,450</a:t>
            </a:r>
          </a:p>
        </p:txBody>
      </p:sp>
      <p:sp>
        <p:nvSpPr>
          <p:cNvPr id="621575" name="Rectangle 7"/>
          <p:cNvSpPr>
            <a:spLocks noChangeArrowheads="1"/>
          </p:cNvSpPr>
          <p:nvPr/>
        </p:nvSpPr>
        <p:spPr bwMode="auto">
          <a:xfrm>
            <a:off x="382587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$9,000</a:t>
            </a:r>
          </a:p>
        </p:txBody>
      </p:sp>
      <p:sp>
        <p:nvSpPr>
          <p:cNvPr id="621576" name="Line 8"/>
          <p:cNvSpPr>
            <a:spLocks noChangeShapeType="1"/>
          </p:cNvSpPr>
          <p:nvPr/>
        </p:nvSpPr>
        <p:spPr bwMode="auto">
          <a:xfrm>
            <a:off x="482600" y="2667000"/>
            <a:ext cx="1879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1577" name="Line 9"/>
          <p:cNvSpPr>
            <a:spLocks noChangeShapeType="1"/>
          </p:cNvSpPr>
          <p:nvPr/>
        </p:nvSpPr>
        <p:spPr bwMode="auto">
          <a:xfrm>
            <a:off x="3378200" y="266700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1578" name="Line 10"/>
          <p:cNvSpPr>
            <a:spLocks noChangeShapeType="1"/>
          </p:cNvSpPr>
          <p:nvPr/>
        </p:nvSpPr>
        <p:spPr bwMode="auto">
          <a:xfrm>
            <a:off x="6426200" y="2667000"/>
            <a:ext cx="2260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1579" name="Rectangle 11"/>
          <p:cNvSpPr>
            <a:spLocks noChangeArrowheads="1"/>
          </p:cNvSpPr>
          <p:nvPr/>
        </p:nvSpPr>
        <p:spPr bwMode="auto">
          <a:xfrm>
            <a:off x="228600" y="140811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br>
              <a:rPr lang="en-US" sz="2400" b="1">
                <a:solidFill>
                  <a:schemeClr val="tx2"/>
                </a:solidFill>
              </a:rPr>
            </a:br>
            <a:r>
              <a:rPr lang="en-US" sz="2400" b="1">
                <a:solidFill>
                  <a:schemeClr val="tx2"/>
                </a:solidFill>
              </a:rPr>
              <a:t>  Actual Fixed                     Fixed                          Fixed</a:t>
            </a:r>
            <a:br>
              <a:rPr lang="en-US" sz="2400" b="1">
                <a:solidFill>
                  <a:schemeClr val="tx2"/>
                </a:solidFill>
              </a:rPr>
            </a:br>
            <a:r>
              <a:rPr lang="en-US" sz="2400" b="1">
                <a:solidFill>
                  <a:schemeClr val="tx2"/>
                </a:solidFill>
              </a:rPr>
              <a:t>    Overhead                    Overhead                   Overhead                     </a:t>
            </a:r>
            <a:br>
              <a:rPr lang="en-US" sz="2400" b="1">
                <a:solidFill>
                  <a:schemeClr val="tx2"/>
                </a:solidFill>
              </a:rPr>
            </a:br>
            <a:r>
              <a:rPr lang="en-US" sz="2400" b="1">
                <a:solidFill>
                  <a:schemeClr val="tx2"/>
                </a:solidFill>
              </a:rPr>
              <a:t>     Incurred                       Budget                       Applied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28</a:t>
            </a:fld>
            <a:endParaRPr lang="en-US"/>
          </a:p>
        </p:txBody>
      </p:sp>
    </p:spTree>
    <p:extLst>
      <p:ext uri="{BB962C8B-B14F-4D97-AF65-F5344CB8AC3E}">
        <p14:creationId xmlns:p14="http://schemas.microsoft.com/office/powerpoint/2010/main" xmlns="" val="12704546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21574"/>
                                        </p:tgtEl>
                                        <p:attrNameLst>
                                          <p:attrName>style.visibility</p:attrName>
                                        </p:attrNameLst>
                                      </p:cBhvr>
                                      <p:to>
                                        <p:strVal val="visible"/>
                                      </p:to>
                                    </p:set>
                                    <p:anim calcmode="lin" valueType="num">
                                      <p:cBhvr additive="base">
                                        <p:cTn id="7" dur="500" fill="hold"/>
                                        <p:tgtEl>
                                          <p:spTgt spid="621574"/>
                                        </p:tgtEl>
                                        <p:attrNameLst>
                                          <p:attrName>ppt_x</p:attrName>
                                        </p:attrNameLst>
                                      </p:cBhvr>
                                      <p:tavLst>
                                        <p:tav tm="0">
                                          <p:val>
                                            <p:strVal val="0-#ppt_w/2"/>
                                          </p:val>
                                        </p:tav>
                                        <p:tav tm="100000">
                                          <p:val>
                                            <p:strVal val="#ppt_x"/>
                                          </p:val>
                                        </p:tav>
                                      </p:tavLst>
                                    </p:anim>
                                    <p:anim calcmode="lin" valueType="num">
                                      <p:cBhvr additive="base">
                                        <p:cTn id="8" dur="500" fill="hold"/>
                                        <p:tgtEl>
                                          <p:spTgt spid="62157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21575"/>
                                        </p:tgtEl>
                                        <p:attrNameLst>
                                          <p:attrName>style.visibility</p:attrName>
                                        </p:attrNameLst>
                                      </p:cBhvr>
                                      <p:to>
                                        <p:strVal val="visible"/>
                                      </p:to>
                                    </p:set>
                                    <p:anim calcmode="lin" valueType="num">
                                      <p:cBhvr>
                                        <p:cTn id="12" dur="500" fill="hold"/>
                                        <p:tgtEl>
                                          <p:spTgt spid="621575"/>
                                        </p:tgtEl>
                                        <p:attrNameLst>
                                          <p:attrName>ppt_w</p:attrName>
                                        </p:attrNameLst>
                                      </p:cBhvr>
                                      <p:tavLst>
                                        <p:tav tm="0">
                                          <p:val>
                                            <p:fltVal val="0"/>
                                          </p:val>
                                        </p:tav>
                                        <p:tav tm="100000">
                                          <p:val>
                                            <p:strVal val="#ppt_w"/>
                                          </p:val>
                                        </p:tav>
                                      </p:tavLst>
                                    </p:anim>
                                    <p:anim calcmode="lin" valueType="num">
                                      <p:cBhvr>
                                        <p:cTn id="13" dur="500" fill="hold"/>
                                        <p:tgtEl>
                                          <p:spTgt spid="621575"/>
                                        </p:tgtEl>
                                        <p:attrNameLst>
                                          <p:attrName>ppt_h</p:attrName>
                                        </p:attrNameLst>
                                      </p:cBhvr>
                                      <p:tavLst>
                                        <p:tav tm="0">
                                          <p:val>
                                            <p:fltVal val="0"/>
                                          </p:val>
                                        </p:tav>
                                        <p:tav tm="100000">
                                          <p:val>
                                            <p:strVal val="#ppt_h"/>
                                          </p:val>
                                        </p:tav>
                                      </p:tavLst>
                                    </p:anim>
                                  </p:childTnLst>
                                </p:cTn>
                              </p:par>
                            </p:childTnLst>
                          </p:cTn>
                        </p:par>
                        <p:par>
                          <p:cTn id="14" fill="hold" nodeType="afterGroup">
                            <p:stCondLst>
                              <p:cond delay="1000"/>
                            </p:stCondLst>
                            <p:childTnLst>
                              <p:par>
                                <p:cTn id="15" presetID="17" presetClass="entr" presetSubtype="1" fill="hold" grpId="0" nodeType="afterEffect">
                                  <p:stCondLst>
                                    <p:cond delay="0"/>
                                  </p:stCondLst>
                                  <p:childTnLst>
                                    <p:set>
                                      <p:cBhvr>
                                        <p:cTn id="16" dur="1" fill="hold">
                                          <p:stCondLst>
                                            <p:cond delay="0"/>
                                          </p:stCondLst>
                                        </p:cTn>
                                        <p:tgtEl>
                                          <p:spTgt spid="621572"/>
                                        </p:tgtEl>
                                        <p:attrNameLst>
                                          <p:attrName>style.visibility</p:attrName>
                                        </p:attrNameLst>
                                      </p:cBhvr>
                                      <p:to>
                                        <p:strVal val="visible"/>
                                      </p:to>
                                    </p:set>
                                    <p:anim calcmode="lin" valueType="num">
                                      <p:cBhvr>
                                        <p:cTn id="17" dur="500" fill="hold"/>
                                        <p:tgtEl>
                                          <p:spTgt spid="621572"/>
                                        </p:tgtEl>
                                        <p:attrNameLst>
                                          <p:attrName>ppt_x</p:attrName>
                                        </p:attrNameLst>
                                      </p:cBhvr>
                                      <p:tavLst>
                                        <p:tav tm="0">
                                          <p:val>
                                            <p:strVal val="#ppt_x"/>
                                          </p:val>
                                        </p:tav>
                                        <p:tav tm="100000">
                                          <p:val>
                                            <p:strVal val="#ppt_x"/>
                                          </p:val>
                                        </p:tav>
                                      </p:tavLst>
                                    </p:anim>
                                    <p:anim calcmode="lin" valueType="num">
                                      <p:cBhvr>
                                        <p:cTn id="18" dur="500" fill="hold"/>
                                        <p:tgtEl>
                                          <p:spTgt spid="621572"/>
                                        </p:tgtEl>
                                        <p:attrNameLst>
                                          <p:attrName>ppt_y</p:attrName>
                                        </p:attrNameLst>
                                      </p:cBhvr>
                                      <p:tavLst>
                                        <p:tav tm="0">
                                          <p:val>
                                            <p:strVal val="#ppt_y-#ppt_h/2"/>
                                          </p:val>
                                        </p:tav>
                                        <p:tav tm="100000">
                                          <p:val>
                                            <p:strVal val="#ppt_y"/>
                                          </p:val>
                                        </p:tav>
                                      </p:tavLst>
                                    </p:anim>
                                    <p:anim calcmode="lin" valueType="num">
                                      <p:cBhvr>
                                        <p:cTn id="19" dur="500" fill="hold"/>
                                        <p:tgtEl>
                                          <p:spTgt spid="621572"/>
                                        </p:tgtEl>
                                        <p:attrNameLst>
                                          <p:attrName>ppt_w</p:attrName>
                                        </p:attrNameLst>
                                      </p:cBhvr>
                                      <p:tavLst>
                                        <p:tav tm="0">
                                          <p:val>
                                            <p:strVal val="#ppt_w"/>
                                          </p:val>
                                        </p:tav>
                                        <p:tav tm="100000">
                                          <p:val>
                                            <p:strVal val="#ppt_w"/>
                                          </p:val>
                                        </p:tav>
                                      </p:tavLst>
                                    </p:anim>
                                    <p:anim calcmode="lin" valueType="num">
                                      <p:cBhvr>
                                        <p:cTn id="20" dur="500" fill="hold"/>
                                        <p:tgtEl>
                                          <p:spTgt spid="621572"/>
                                        </p:tgtEl>
                                        <p:attrNameLst>
                                          <p:attrName>ppt_h</p:attrName>
                                        </p:attrNameLst>
                                      </p:cBhvr>
                                      <p:tavLst>
                                        <p:tav tm="0">
                                          <p:val>
                                            <p:fltVal val="0"/>
                                          </p:val>
                                        </p:tav>
                                        <p:tav tm="100000">
                                          <p:val>
                                            <p:strVal val="#ppt_h"/>
                                          </p:val>
                                        </p:tav>
                                      </p:tavLst>
                                    </p:anim>
                                  </p:childTnLst>
                                </p:cTn>
                              </p:par>
                            </p:childTnLst>
                          </p:cTn>
                        </p:par>
                        <p:par>
                          <p:cTn id="21" fill="hold" nodeType="afterGroup">
                            <p:stCondLst>
                              <p:cond delay="1500"/>
                            </p:stCondLst>
                            <p:childTnLst>
                              <p:par>
                                <p:cTn id="22" presetID="12" presetClass="entr" presetSubtype="1" fill="hold" grpId="0" nodeType="afterEffect">
                                  <p:stCondLst>
                                    <p:cond delay="0"/>
                                  </p:stCondLst>
                                  <p:childTnLst>
                                    <p:set>
                                      <p:cBhvr>
                                        <p:cTn id="23" dur="1" fill="hold">
                                          <p:stCondLst>
                                            <p:cond delay="0"/>
                                          </p:stCondLst>
                                        </p:cTn>
                                        <p:tgtEl>
                                          <p:spTgt spid="621573"/>
                                        </p:tgtEl>
                                        <p:attrNameLst>
                                          <p:attrName>style.visibility</p:attrName>
                                        </p:attrNameLst>
                                      </p:cBhvr>
                                      <p:to>
                                        <p:strVal val="visible"/>
                                      </p:to>
                                    </p:set>
                                    <p:animEffect transition="in" filter="slide(fromTop)">
                                      <p:cBhvr>
                                        <p:cTn id="24" dur="500"/>
                                        <p:tgtEl>
                                          <p:spTgt spid="621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2" grpId="0" animBg="1"/>
      <p:bldP spid="621573" grpId="0" autoUpdateAnimBg="0"/>
      <p:bldP spid="621574" grpId="0" autoUpdateAnimBg="0"/>
      <p:bldP spid="621575"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23618" name="Rectangle 2"/>
          <p:cNvSpPr>
            <a:spLocks noGrp="1" noChangeArrowheads="1"/>
          </p:cNvSpPr>
          <p:nvPr>
            <p:ph type="title"/>
          </p:nvPr>
        </p:nvSpPr>
        <p:spPr>
          <a:xfrm>
            <a:off x="457200" y="304800"/>
            <a:ext cx="8229600" cy="6096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dirty="0"/>
              <a:t>Fixed Overhead Variances </a:t>
            </a:r>
            <a:r>
              <a:rPr lang="en-US" sz="4000" b="1" i="1" dirty="0" smtClean="0"/>
              <a:t>–A </a:t>
            </a:r>
            <a:r>
              <a:rPr lang="en-US" sz="4000" b="1" i="1" dirty="0"/>
              <a:t>Closer Look</a:t>
            </a:r>
          </a:p>
        </p:txBody>
      </p:sp>
      <p:sp>
        <p:nvSpPr>
          <p:cNvPr id="623619" name="Rectangle 3"/>
          <p:cNvSpPr>
            <a:spLocks noGrp="1" noChangeArrowheads="1"/>
          </p:cNvSpPr>
          <p:nvPr>
            <p:ph type="body" sz="half" idx="1"/>
          </p:nvPr>
        </p:nvSpPr>
        <p:spPr>
          <a:xfrm>
            <a:off x="381000" y="1619250"/>
            <a:ext cx="4000500" cy="4533900"/>
          </a:xfrm>
          <a:solidFill>
            <a:srgbClr val="CCECFF"/>
          </a:solidFill>
          <a:ln w="38100" cap="flat" cmpd="dbl">
            <a:solidFill>
              <a:schemeClr val="accent2"/>
            </a:solidFill>
            <a:miter lim="800000"/>
            <a:headEnd/>
            <a:tailEnd/>
          </a:ln>
        </p:spPr>
        <p:txBody>
          <a:bodyPr lIns="90488" tIns="44450" rIns="90488" bIns="44450"/>
          <a:lstStyle/>
          <a:p>
            <a:pPr algn="ctr">
              <a:lnSpc>
                <a:spcPct val="90000"/>
              </a:lnSpc>
              <a:spcBef>
                <a:spcPct val="50000"/>
              </a:spcBef>
              <a:buFont typeface="Times" panose="02020603050405020304" pitchFamily="18" charset="0"/>
              <a:buNone/>
            </a:pPr>
            <a:r>
              <a:rPr lang="en-US" sz="2600">
                <a:solidFill>
                  <a:srgbClr val="FF0000"/>
                </a:solidFill>
              </a:rPr>
              <a:t>Budget Variance</a:t>
            </a:r>
          </a:p>
          <a:p>
            <a:pPr lvl="1" algn="ctr">
              <a:buFont typeface="Wingdings" panose="05000000000000000000" pitchFamily="2" charset="2"/>
              <a:buNone/>
            </a:pPr>
            <a:endParaRPr lang="en-US"/>
          </a:p>
        </p:txBody>
      </p:sp>
      <p:sp>
        <p:nvSpPr>
          <p:cNvPr id="623620" name="Rectangle 4"/>
          <p:cNvSpPr>
            <a:spLocks noChangeArrowheads="1"/>
          </p:cNvSpPr>
          <p:nvPr/>
        </p:nvSpPr>
        <p:spPr bwMode="auto">
          <a:xfrm>
            <a:off x="800669" y="2424113"/>
            <a:ext cx="3138937" cy="156709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chemeClr val="tx2"/>
                </a:solidFill>
                <a:latin typeface="+mn-lt"/>
              </a:rPr>
              <a:t>Results from spending</a:t>
            </a:r>
            <a:br>
              <a:rPr lang="en-US" sz="2400">
                <a:solidFill>
                  <a:schemeClr val="tx2"/>
                </a:solidFill>
                <a:latin typeface="+mn-lt"/>
              </a:rPr>
            </a:br>
            <a:r>
              <a:rPr lang="en-US" sz="2400">
                <a:solidFill>
                  <a:schemeClr val="tx2"/>
                </a:solidFill>
                <a:latin typeface="+mn-lt"/>
              </a:rPr>
              <a:t>more or less than</a:t>
            </a:r>
            <a:br>
              <a:rPr lang="en-US" sz="2400">
                <a:solidFill>
                  <a:schemeClr val="tx2"/>
                </a:solidFill>
                <a:latin typeface="+mn-lt"/>
              </a:rPr>
            </a:br>
            <a:r>
              <a:rPr lang="en-US" sz="2400">
                <a:solidFill>
                  <a:schemeClr val="tx2"/>
                </a:solidFill>
                <a:latin typeface="+mn-lt"/>
              </a:rPr>
              <a:t>expected for fixed</a:t>
            </a:r>
            <a:br>
              <a:rPr lang="en-US" sz="2400">
                <a:solidFill>
                  <a:schemeClr val="tx2"/>
                </a:solidFill>
                <a:latin typeface="+mn-lt"/>
              </a:rPr>
            </a:br>
            <a:r>
              <a:rPr lang="en-US" sz="2400">
                <a:solidFill>
                  <a:schemeClr val="tx2"/>
                </a:solidFill>
                <a:latin typeface="+mn-lt"/>
              </a:rPr>
              <a:t>overhead items.</a:t>
            </a:r>
          </a:p>
        </p:txBody>
      </p:sp>
      <p:graphicFrame>
        <p:nvGraphicFramePr>
          <p:cNvPr id="623621" name="Object 5"/>
          <p:cNvGraphicFramePr>
            <a:graphicFrameLocks/>
          </p:cNvGraphicFramePr>
          <p:nvPr>
            <p:extLst>
              <p:ext uri="{D42A27DB-BD31-4B8C-83A1-F6EECF244321}">
                <p14:modId xmlns:p14="http://schemas.microsoft.com/office/powerpoint/2010/main" xmlns="" val="1015050794"/>
              </p:ext>
            </p:extLst>
          </p:nvPr>
        </p:nvGraphicFramePr>
        <p:xfrm>
          <a:off x="1047750" y="4087813"/>
          <a:ext cx="2646363" cy="1819275"/>
        </p:xfrm>
        <a:graphic>
          <a:graphicData uri="http://schemas.openxmlformats.org/presentationml/2006/ole">
            <p:oleObj spid="_x0000_s95241" name="Clip" r:id="rId4" imgW="8055610" imgH="5547995" progId="">
              <p:embed/>
            </p:oleObj>
          </a:graphicData>
        </a:graphic>
      </p:graphicFrame>
      <p:sp>
        <p:nvSpPr>
          <p:cNvPr id="623622" name="Text Box 6"/>
          <p:cNvSpPr txBox="1">
            <a:spLocks noChangeArrowheads="1"/>
          </p:cNvSpPr>
          <p:nvPr/>
        </p:nvSpPr>
        <p:spPr bwMode="auto">
          <a:xfrm>
            <a:off x="5257800" y="2971800"/>
            <a:ext cx="3429000" cy="1946275"/>
          </a:xfrm>
          <a:prstGeom prst="rect">
            <a:avLst/>
          </a:prstGeom>
          <a:solidFill>
            <a:schemeClr val="tx2"/>
          </a:solidFill>
          <a:ln w="28575">
            <a:solidFill>
              <a:schemeClr val="tx1"/>
            </a:solidFill>
            <a:miter lim="800000"/>
            <a:headEnd/>
            <a:tailEnd/>
          </a:ln>
          <a:effectLst>
            <a:outerShdw dist="107763" dir="2700000" algn="ctr" rotWithShape="0">
              <a:schemeClr val="bg2"/>
            </a:outerShdw>
          </a:effectLst>
        </p:spPr>
        <p:txBody>
          <a:bodyPr>
            <a:spAutoFit/>
          </a:bodyPr>
          <a:lstStyle/>
          <a:p>
            <a:pPr algn="ctr">
              <a:spcBef>
                <a:spcPct val="50000"/>
              </a:spcBef>
            </a:pPr>
            <a:r>
              <a:rPr lang="en-US" sz="2400">
                <a:solidFill>
                  <a:srgbClr val="CCECFF"/>
                </a:solidFill>
                <a:latin typeface="+mn-lt"/>
              </a:rPr>
              <a:t>Now, let’s use the standard hours allowed to compute the fixed overhead volume variance.</a:t>
            </a:r>
          </a:p>
        </p:txBody>
      </p:sp>
      <p:sp>
        <p:nvSpPr>
          <p:cNvPr id="2" name="Slide Number Placeholder 1"/>
          <p:cNvSpPr>
            <a:spLocks noGrp="1"/>
          </p:cNvSpPr>
          <p:nvPr>
            <p:ph type="sldNum" sz="quarter" idx="11"/>
          </p:nvPr>
        </p:nvSpPr>
        <p:spPr/>
        <p:txBody>
          <a:bodyPr/>
          <a:lstStyle/>
          <a:p>
            <a:fld id="{D31F1AA6-2E7A-4288-AAB8-40937853C164}" type="slidenum">
              <a:rPr lang="en-US" smtClean="0"/>
              <a:pPr/>
              <a:t>29</a:t>
            </a:fld>
            <a:endParaRPr lang="en-US"/>
          </a:p>
        </p:txBody>
      </p:sp>
    </p:spTree>
    <p:extLst>
      <p:ext uri="{BB962C8B-B14F-4D97-AF65-F5344CB8AC3E}">
        <p14:creationId xmlns:p14="http://schemas.microsoft.com/office/powerpoint/2010/main" xmlns="" val="27698078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623622"/>
                                        </p:tgtEl>
                                        <p:attrNameLst>
                                          <p:attrName>style.visibility</p:attrName>
                                        </p:attrNameLst>
                                      </p:cBhvr>
                                      <p:to>
                                        <p:strVal val="visible"/>
                                      </p:to>
                                    </p:set>
                                    <p:animEffect transition="in" filter="dissolve">
                                      <p:cBhvr>
                                        <p:cTn id="7" dur="500"/>
                                        <p:tgtEl>
                                          <p:spTgt spid="6236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622"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5666" name="Rectangle 2"/>
          <p:cNvSpPr>
            <a:spLocks noChangeArrowheads="1"/>
          </p:cNvSpPr>
          <p:nvPr/>
        </p:nvSpPr>
        <p:spPr bwMode="auto">
          <a:xfrm>
            <a:off x="152400" y="3067050"/>
            <a:ext cx="8607425"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rgbClr val="FF0000"/>
                </a:solidFill>
              </a:rPr>
              <a:t>                 		                                           3,200 hours</a:t>
            </a:r>
            <a:br>
              <a:rPr lang="en-US" sz="2400">
                <a:solidFill>
                  <a:srgbClr val="FF0000"/>
                </a:solidFill>
              </a:rPr>
            </a:br>
            <a:r>
              <a:rPr lang="en-US" sz="2400">
                <a:solidFill>
                  <a:srgbClr val="FF0000"/>
                </a:solidFill>
              </a:rPr>
              <a:t> 				                                         ×</a:t>
            </a:r>
            <a:br>
              <a:rPr lang="en-US" sz="2400">
                <a:solidFill>
                  <a:srgbClr val="FF0000"/>
                </a:solidFill>
              </a:rPr>
            </a:br>
            <a:r>
              <a:rPr lang="en-US" sz="2400">
                <a:solidFill>
                  <a:srgbClr val="FF0000"/>
                </a:solidFill>
              </a:rPr>
              <a:t>  			                                          $3.00 per hour       </a:t>
            </a:r>
          </a:p>
        </p:txBody>
      </p:sp>
      <p:sp>
        <p:nvSpPr>
          <p:cNvPr id="625667" name="Freeform 3"/>
          <p:cNvSpPr>
            <a:spLocks/>
          </p:cNvSpPr>
          <p:nvPr/>
        </p:nvSpPr>
        <p:spPr bwMode="auto">
          <a:xfrm>
            <a:off x="1293813" y="4773613"/>
            <a:ext cx="2820987"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5668" name="Rectangle 4"/>
          <p:cNvSpPr>
            <a:spLocks noChangeArrowheads="1"/>
          </p:cNvSpPr>
          <p:nvPr/>
        </p:nvSpPr>
        <p:spPr bwMode="auto">
          <a:xfrm>
            <a:off x="782638"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Budget variance</a:t>
            </a:r>
            <a:br>
              <a:rPr lang="en-US" sz="2400">
                <a:solidFill>
                  <a:srgbClr val="FF0000"/>
                </a:solidFill>
              </a:rPr>
            </a:br>
            <a:r>
              <a:rPr lang="en-US" sz="2400">
                <a:solidFill>
                  <a:srgbClr val="FF0000"/>
                </a:solidFill>
              </a:rPr>
              <a:t>$550 favorable</a:t>
            </a:r>
          </a:p>
        </p:txBody>
      </p:sp>
      <p:sp>
        <p:nvSpPr>
          <p:cNvPr id="625669" name="Rectangle 5"/>
          <p:cNvSpPr>
            <a:spLocks noGrp="1" noChangeArrowheads="1"/>
          </p:cNvSpPr>
          <p:nvPr>
            <p:ph type="title"/>
          </p:nvPr>
        </p:nvSpPr>
        <p:spPr>
          <a:xfrm>
            <a:off x="457200" y="704088"/>
            <a:ext cx="8305800" cy="62147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 Example</a:t>
            </a:r>
          </a:p>
        </p:txBody>
      </p:sp>
      <p:sp>
        <p:nvSpPr>
          <p:cNvPr id="625670" name="Rectangle 6"/>
          <p:cNvSpPr>
            <a:spLocks noChangeArrowheads="1"/>
          </p:cNvSpPr>
          <p:nvPr/>
        </p:nvSpPr>
        <p:spPr bwMode="auto">
          <a:xfrm>
            <a:off x="82232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$8,450</a:t>
            </a:r>
          </a:p>
        </p:txBody>
      </p:sp>
      <p:sp>
        <p:nvSpPr>
          <p:cNvPr id="625671" name="Rectangle 7"/>
          <p:cNvSpPr>
            <a:spLocks noChangeArrowheads="1"/>
          </p:cNvSpPr>
          <p:nvPr/>
        </p:nvSpPr>
        <p:spPr bwMode="auto">
          <a:xfrm>
            <a:off x="382587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$9,000</a:t>
            </a:r>
          </a:p>
        </p:txBody>
      </p:sp>
      <p:sp>
        <p:nvSpPr>
          <p:cNvPr id="625672" name="Rectangle 8"/>
          <p:cNvSpPr>
            <a:spLocks noChangeArrowheads="1"/>
          </p:cNvSpPr>
          <p:nvPr/>
        </p:nvSpPr>
        <p:spPr bwMode="auto">
          <a:xfrm>
            <a:off x="6937375" y="4333875"/>
            <a:ext cx="1114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$9,600</a:t>
            </a:r>
          </a:p>
        </p:txBody>
      </p:sp>
      <p:sp>
        <p:nvSpPr>
          <p:cNvPr id="625673" name="Rectangle 9"/>
          <p:cNvSpPr>
            <a:spLocks noChangeArrowheads="1"/>
          </p:cNvSpPr>
          <p:nvPr/>
        </p:nvSpPr>
        <p:spPr bwMode="auto">
          <a:xfrm>
            <a:off x="4210050"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Volume variance</a:t>
            </a:r>
            <a:br>
              <a:rPr lang="en-US" sz="2400">
                <a:solidFill>
                  <a:srgbClr val="FF0000"/>
                </a:solidFill>
              </a:rPr>
            </a:br>
            <a:r>
              <a:rPr lang="en-US" sz="2400">
                <a:solidFill>
                  <a:srgbClr val="FF0000"/>
                </a:solidFill>
              </a:rPr>
              <a:t>$600 favorable</a:t>
            </a:r>
          </a:p>
        </p:txBody>
      </p:sp>
      <p:sp>
        <p:nvSpPr>
          <p:cNvPr id="625674" name="Freeform 10"/>
          <p:cNvSpPr>
            <a:spLocks/>
          </p:cNvSpPr>
          <p:nvPr/>
        </p:nvSpPr>
        <p:spPr bwMode="auto">
          <a:xfrm>
            <a:off x="4591050" y="4773613"/>
            <a:ext cx="2820988"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25675" name="Line 11"/>
          <p:cNvSpPr>
            <a:spLocks noChangeShapeType="1"/>
          </p:cNvSpPr>
          <p:nvPr/>
        </p:nvSpPr>
        <p:spPr bwMode="auto">
          <a:xfrm>
            <a:off x="482600" y="2667000"/>
            <a:ext cx="1879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676" name="Line 12"/>
          <p:cNvSpPr>
            <a:spLocks noChangeShapeType="1"/>
          </p:cNvSpPr>
          <p:nvPr/>
        </p:nvSpPr>
        <p:spPr bwMode="auto">
          <a:xfrm>
            <a:off x="3378200" y="266700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677" name="Line 13"/>
          <p:cNvSpPr>
            <a:spLocks noChangeShapeType="1"/>
          </p:cNvSpPr>
          <p:nvPr/>
        </p:nvSpPr>
        <p:spPr bwMode="auto">
          <a:xfrm>
            <a:off x="6426200" y="2667000"/>
            <a:ext cx="22606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25678" name="Rectangle 14"/>
          <p:cNvSpPr>
            <a:spLocks noChangeArrowheads="1"/>
          </p:cNvSpPr>
          <p:nvPr/>
        </p:nvSpPr>
        <p:spPr bwMode="auto">
          <a:xfrm>
            <a:off x="6554788" y="2667000"/>
            <a:ext cx="1749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a:t>
            </a:r>
            <a:r>
              <a:rPr lang="en-US" sz="2400" b="1">
                <a:solidFill>
                  <a:schemeClr val="tx2"/>
                </a:solidFill>
              </a:rPr>
              <a:t>SH × FR</a:t>
            </a:r>
          </a:p>
        </p:txBody>
      </p:sp>
      <p:sp>
        <p:nvSpPr>
          <p:cNvPr id="625679" name="Rectangle 15"/>
          <p:cNvSpPr>
            <a:spLocks noChangeArrowheads="1"/>
          </p:cNvSpPr>
          <p:nvPr/>
        </p:nvSpPr>
        <p:spPr bwMode="auto">
          <a:xfrm>
            <a:off x="228600" y="140811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br>
              <a:rPr lang="en-US" sz="2400" b="1">
                <a:solidFill>
                  <a:schemeClr val="tx2"/>
                </a:solidFill>
              </a:rPr>
            </a:br>
            <a:r>
              <a:rPr lang="en-US" sz="2400" b="1">
                <a:solidFill>
                  <a:schemeClr val="tx2"/>
                </a:solidFill>
              </a:rPr>
              <a:t>  Actual Fixed                     Fixed                          Fixed</a:t>
            </a:r>
            <a:br>
              <a:rPr lang="en-US" sz="2400" b="1">
                <a:solidFill>
                  <a:schemeClr val="tx2"/>
                </a:solidFill>
              </a:rPr>
            </a:br>
            <a:r>
              <a:rPr lang="en-US" sz="2400" b="1">
                <a:solidFill>
                  <a:schemeClr val="tx2"/>
                </a:solidFill>
              </a:rPr>
              <a:t>    Overhead                    Overhead                   Overhead                     </a:t>
            </a:r>
            <a:br>
              <a:rPr lang="en-US" sz="2400" b="1">
                <a:solidFill>
                  <a:schemeClr val="tx2"/>
                </a:solidFill>
              </a:rPr>
            </a:br>
            <a:r>
              <a:rPr lang="en-US" sz="2400" b="1">
                <a:solidFill>
                  <a:schemeClr val="tx2"/>
                </a:solidFill>
              </a:rPr>
              <a:t>     Incurred                       Budget                       Applied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30</a:t>
            </a:fld>
            <a:endParaRPr lang="en-US"/>
          </a:p>
        </p:txBody>
      </p:sp>
    </p:spTree>
    <p:extLst>
      <p:ext uri="{BB962C8B-B14F-4D97-AF65-F5344CB8AC3E}">
        <p14:creationId xmlns:p14="http://schemas.microsoft.com/office/powerpoint/2010/main" xmlns="" val="32038133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625666"/>
                                        </p:tgtEl>
                                        <p:attrNameLst>
                                          <p:attrName>style.visibility</p:attrName>
                                        </p:attrNameLst>
                                      </p:cBhvr>
                                      <p:to>
                                        <p:strVal val="visible"/>
                                      </p:to>
                                    </p:set>
                                    <p:animEffect transition="in" filter="dissolve">
                                      <p:cBhvr>
                                        <p:cTn id="7" dur="500"/>
                                        <p:tgtEl>
                                          <p:spTgt spid="625666"/>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25672"/>
                                        </p:tgtEl>
                                        <p:attrNameLst>
                                          <p:attrName>style.visibility</p:attrName>
                                        </p:attrNameLst>
                                      </p:cBhvr>
                                      <p:to>
                                        <p:strVal val="visible"/>
                                      </p:to>
                                    </p:set>
                                    <p:anim calcmode="lin" valueType="num">
                                      <p:cBhvr>
                                        <p:cTn id="11" dur="500" fill="hold"/>
                                        <p:tgtEl>
                                          <p:spTgt spid="625672"/>
                                        </p:tgtEl>
                                        <p:attrNameLst>
                                          <p:attrName>ppt_w</p:attrName>
                                        </p:attrNameLst>
                                      </p:cBhvr>
                                      <p:tavLst>
                                        <p:tav tm="0">
                                          <p:val>
                                            <p:fltVal val="0"/>
                                          </p:val>
                                        </p:tav>
                                        <p:tav tm="100000">
                                          <p:val>
                                            <p:strVal val="#ppt_w"/>
                                          </p:val>
                                        </p:tav>
                                      </p:tavLst>
                                    </p:anim>
                                    <p:anim calcmode="lin" valueType="num">
                                      <p:cBhvr>
                                        <p:cTn id="12" dur="500" fill="hold"/>
                                        <p:tgtEl>
                                          <p:spTgt spid="625672"/>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17" presetClass="entr" presetSubtype="1" fill="hold" grpId="0" nodeType="afterEffect">
                                  <p:stCondLst>
                                    <p:cond delay="0"/>
                                  </p:stCondLst>
                                  <p:childTnLst>
                                    <p:set>
                                      <p:cBhvr>
                                        <p:cTn id="15" dur="1" fill="hold">
                                          <p:stCondLst>
                                            <p:cond delay="0"/>
                                          </p:stCondLst>
                                        </p:cTn>
                                        <p:tgtEl>
                                          <p:spTgt spid="625674"/>
                                        </p:tgtEl>
                                        <p:attrNameLst>
                                          <p:attrName>style.visibility</p:attrName>
                                        </p:attrNameLst>
                                      </p:cBhvr>
                                      <p:to>
                                        <p:strVal val="visible"/>
                                      </p:to>
                                    </p:set>
                                    <p:anim calcmode="lin" valueType="num">
                                      <p:cBhvr>
                                        <p:cTn id="16" dur="500" fill="hold"/>
                                        <p:tgtEl>
                                          <p:spTgt spid="625674"/>
                                        </p:tgtEl>
                                        <p:attrNameLst>
                                          <p:attrName>ppt_x</p:attrName>
                                        </p:attrNameLst>
                                      </p:cBhvr>
                                      <p:tavLst>
                                        <p:tav tm="0">
                                          <p:val>
                                            <p:strVal val="#ppt_x"/>
                                          </p:val>
                                        </p:tav>
                                        <p:tav tm="100000">
                                          <p:val>
                                            <p:strVal val="#ppt_x"/>
                                          </p:val>
                                        </p:tav>
                                      </p:tavLst>
                                    </p:anim>
                                    <p:anim calcmode="lin" valueType="num">
                                      <p:cBhvr>
                                        <p:cTn id="17" dur="500" fill="hold"/>
                                        <p:tgtEl>
                                          <p:spTgt spid="625674"/>
                                        </p:tgtEl>
                                        <p:attrNameLst>
                                          <p:attrName>ppt_y</p:attrName>
                                        </p:attrNameLst>
                                      </p:cBhvr>
                                      <p:tavLst>
                                        <p:tav tm="0">
                                          <p:val>
                                            <p:strVal val="#ppt_y-#ppt_h/2"/>
                                          </p:val>
                                        </p:tav>
                                        <p:tav tm="100000">
                                          <p:val>
                                            <p:strVal val="#ppt_y"/>
                                          </p:val>
                                        </p:tav>
                                      </p:tavLst>
                                    </p:anim>
                                    <p:anim calcmode="lin" valueType="num">
                                      <p:cBhvr>
                                        <p:cTn id="18" dur="500" fill="hold"/>
                                        <p:tgtEl>
                                          <p:spTgt spid="625674"/>
                                        </p:tgtEl>
                                        <p:attrNameLst>
                                          <p:attrName>ppt_w</p:attrName>
                                        </p:attrNameLst>
                                      </p:cBhvr>
                                      <p:tavLst>
                                        <p:tav tm="0">
                                          <p:val>
                                            <p:strVal val="#ppt_w"/>
                                          </p:val>
                                        </p:tav>
                                        <p:tav tm="100000">
                                          <p:val>
                                            <p:strVal val="#ppt_w"/>
                                          </p:val>
                                        </p:tav>
                                      </p:tavLst>
                                    </p:anim>
                                    <p:anim calcmode="lin" valueType="num">
                                      <p:cBhvr>
                                        <p:cTn id="19" dur="500" fill="hold"/>
                                        <p:tgtEl>
                                          <p:spTgt spid="625674"/>
                                        </p:tgtEl>
                                        <p:attrNameLst>
                                          <p:attrName>ppt_h</p:attrName>
                                        </p:attrNameLst>
                                      </p:cBhvr>
                                      <p:tavLst>
                                        <p:tav tm="0">
                                          <p:val>
                                            <p:fltVal val="0"/>
                                          </p:val>
                                        </p:tav>
                                        <p:tav tm="100000">
                                          <p:val>
                                            <p:strVal val="#ppt_h"/>
                                          </p:val>
                                        </p:tav>
                                      </p:tavLst>
                                    </p:anim>
                                  </p:childTnLst>
                                </p:cTn>
                              </p:par>
                            </p:childTnLst>
                          </p:cTn>
                        </p:par>
                        <p:par>
                          <p:cTn id="20" fill="hold" nodeType="afterGroup">
                            <p:stCondLst>
                              <p:cond delay="1500"/>
                            </p:stCondLst>
                            <p:childTnLst>
                              <p:par>
                                <p:cTn id="21" presetID="12" presetClass="entr" presetSubtype="1" fill="hold" grpId="0" nodeType="afterEffect">
                                  <p:stCondLst>
                                    <p:cond delay="0"/>
                                  </p:stCondLst>
                                  <p:childTnLst>
                                    <p:set>
                                      <p:cBhvr>
                                        <p:cTn id="22" dur="1" fill="hold">
                                          <p:stCondLst>
                                            <p:cond delay="0"/>
                                          </p:stCondLst>
                                        </p:cTn>
                                        <p:tgtEl>
                                          <p:spTgt spid="625673"/>
                                        </p:tgtEl>
                                        <p:attrNameLst>
                                          <p:attrName>style.visibility</p:attrName>
                                        </p:attrNameLst>
                                      </p:cBhvr>
                                      <p:to>
                                        <p:strVal val="visible"/>
                                      </p:to>
                                    </p:set>
                                    <p:animEffect transition="in" filter="slide(fromTop)">
                                      <p:cBhvr>
                                        <p:cTn id="23" dur="500"/>
                                        <p:tgtEl>
                                          <p:spTgt spid="6256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5666" grpId="0" autoUpdateAnimBg="0"/>
      <p:bldP spid="625672" grpId="0" autoUpdateAnimBg="0"/>
      <p:bldP spid="625673" grpId="0" autoUpdateAnimBg="0"/>
      <p:bldP spid="625674"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7714" name="Rectangle 2"/>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Volume Variance – A Closer Look</a:t>
            </a:r>
          </a:p>
        </p:txBody>
      </p:sp>
      <p:grpSp>
        <p:nvGrpSpPr>
          <p:cNvPr id="627715" name="Group 3"/>
          <p:cNvGrpSpPr>
            <a:grpSpLocks/>
          </p:cNvGrpSpPr>
          <p:nvPr/>
        </p:nvGrpSpPr>
        <p:grpSpPr bwMode="auto">
          <a:xfrm>
            <a:off x="3452813" y="1600200"/>
            <a:ext cx="2565400" cy="1187450"/>
            <a:chOff x="2175" y="1008"/>
            <a:chExt cx="1616" cy="748"/>
          </a:xfrm>
        </p:grpSpPr>
        <p:sp>
          <p:nvSpPr>
            <p:cNvPr id="627716" name="Oval 4"/>
            <p:cNvSpPr>
              <a:spLocks noChangeArrowheads="1"/>
            </p:cNvSpPr>
            <p:nvPr/>
          </p:nvSpPr>
          <p:spPr bwMode="auto">
            <a:xfrm>
              <a:off x="2175" y="1008"/>
              <a:ext cx="1616" cy="748"/>
            </a:xfrm>
            <a:prstGeom prst="ellipse">
              <a:avLst/>
            </a:prstGeom>
            <a:solidFill>
              <a:schemeClr val="bg1"/>
            </a:solidFill>
            <a:ln w="38100">
              <a:solidFill>
                <a:srgbClr val="FF006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chemeClr val="accent2"/>
                </a:solidFill>
                <a:latin typeface="+mn-lt"/>
              </a:endParaRPr>
            </a:p>
          </p:txBody>
        </p:sp>
        <p:sp>
          <p:nvSpPr>
            <p:cNvPr id="627717" name="Rectangle 5"/>
            <p:cNvSpPr>
              <a:spLocks noChangeArrowheads="1"/>
            </p:cNvSpPr>
            <p:nvPr/>
          </p:nvSpPr>
          <p:spPr bwMode="auto">
            <a:xfrm>
              <a:off x="2399" y="1104"/>
              <a:ext cx="1169" cy="61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3200" b="1">
                  <a:solidFill>
                    <a:schemeClr val="tx2"/>
                  </a:solidFill>
                  <a:latin typeface="+mn-lt"/>
                </a:rPr>
                <a:t>Volume</a:t>
              </a:r>
              <a:br>
                <a:rPr lang="en-US" sz="3200" b="1">
                  <a:solidFill>
                    <a:schemeClr val="tx2"/>
                  </a:solidFill>
                  <a:latin typeface="+mn-lt"/>
                </a:rPr>
              </a:br>
              <a:r>
                <a:rPr lang="en-US" sz="3200" b="1">
                  <a:solidFill>
                    <a:schemeClr val="tx2"/>
                  </a:solidFill>
                  <a:latin typeface="+mn-lt"/>
                </a:rPr>
                <a:t>Variance</a:t>
              </a:r>
            </a:p>
          </p:txBody>
        </p:sp>
      </p:grpSp>
      <p:grpSp>
        <p:nvGrpSpPr>
          <p:cNvPr id="627718" name="Group 6"/>
          <p:cNvGrpSpPr>
            <a:grpSpLocks/>
          </p:cNvGrpSpPr>
          <p:nvPr/>
        </p:nvGrpSpPr>
        <p:grpSpPr bwMode="auto">
          <a:xfrm>
            <a:off x="2157413" y="2806700"/>
            <a:ext cx="5149850" cy="1919288"/>
            <a:chOff x="1359" y="1672"/>
            <a:chExt cx="3244" cy="1209"/>
          </a:xfrm>
        </p:grpSpPr>
        <p:sp>
          <p:nvSpPr>
            <p:cNvPr id="627719" name="Rectangle 7"/>
            <p:cNvSpPr>
              <a:spLocks noChangeArrowheads="1"/>
            </p:cNvSpPr>
            <p:nvPr/>
          </p:nvSpPr>
          <p:spPr bwMode="auto">
            <a:xfrm>
              <a:off x="1359" y="2156"/>
              <a:ext cx="3244" cy="725"/>
            </a:xfrm>
            <a:prstGeom prst="rect">
              <a:avLst/>
            </a:prstGeom>
            <a:solidFill>
              <a:srgbClr val="FFFFCC"/>
            </a:solidFill>
            <a:ln w="38100">
              <a:solidFill>
                <a:srgbClr val="FF0066"/>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80000"/>
                </a:lnSpc>
              </a:pPr>
              <a:r>
                <a:rPr lang="en-US" sz="2800">
                  <a:solidFill>
                    <a:schemeClr val="tx2"/>
                  </a:solidFill>
                  <a:latin typeface="+mn-lt"/>
                </a:rPr>
                <a:t>Results when standard hours</a:t>
              </a:r>
              <a:br>
                <a:rPr lang="en-US" sz="2800">
                  <a:solidFill>
                    <a:schemeClr val="tx2"/>
                  </a:solidFill>
                  <a:latin typeface="+mn-lt"/>
                </a:rPr>
              </a:br>
              <a:r>
                <a:rPr lang="en-US" sz="2800">
                  <a:solidFill>
                    <a:schemeClr val="tx2"/>
                  </a:solidFill>
                  <a:latin typeface="+mn-lt"/>
                </a:rPr>
                <a:t>allowed for actual output differs</a:t>
              </a:r>
              <a:br>
                <a:rPr lang="en-US" sz="2800">
                  <a:solidFill>
                    <a:schemeClr val="tx2"/>
                  </a:solidFill>
                  <a:latin typeface="+mn-lt"/>
                </a:rPr>
              </a:br>
              <a:r>
                <a:rPr lang="en-US" sz="2800">
                  <a:solidFill>
                    <a:schemeClr val="tx2"/>
                  </a:solidFill>
                  <a:latin typeface="+mn-lt"/>
                </a:rPr>
                <a:t>from the denominator activity.</a:t>
              </a:r>
            </a:p>
          </p:txBody>
        </p:sp>
        <p:cxnSp>
          <p:nvCxnSpPr>
            <p:cNvPr id="627720" name="AutoShape 8"/>
            <p:cNvCxnSpPr>
              <a:cxnSpLocks noChangeShapeType="1"/>
              <a:stCxn id="627716" idx="4"/>
              <a:endCxn id="627719" idx="0"/>
            </p:cNvCxnSpPr>
            <p:nvPr/>
          </p:nvCxnSpPr>
          <p:spPr bwMode="auto">
            <a:xfrm flipH="1">
              <a:off x="2981" y="1672"/>
              <a:ext cx="2" cy="472"/>
            </a:xfrm>
            <a:prstGeom prst="straightConnector1">
              <a:avLst/>
            </a:prstGeom>
            <a:noFill/>
            <a:ln w="3810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7721" name="Group 9"/>
          <p:cNvGrpSpPr>
            <a:grpSpLocks/>
          </p:cNvGrpSpPr>
          <p:nvPr/>
        </p:nvGrpSpPr>
        <p:grpSpPr bwMode="auto">
          <a:xfrm>
            <a:off x="682625" y="4151313"/>
            <a:ext cx="3055938" cy="2249487"/>
            <a:chOff x="430" y="2519"/>
            <a:chExt cx="1925" cy="1417"/>
          </a:xfrm>
        </p:grpSpPr>
        <p:sp>
          <p:nvSpPr>
            <p:cNvPr id="627722" name="Rectangle 10"/>
            <p:cNvSpPr>
              <a:spLocks noChangeArrowheads="1"/>
            </p:cNvSpPr>
            <p:nvPr/>
          </p:nvSpPr>
          <p:spPr bwMode="auto">
            <a:xfrm>
              <a:off x="430" y="3243"/>
              <a:ext cx="1925" cy="693"/>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FF0000"/>
                  </a:solidFill>
                  <a:latin typeface="+mn-lt"/>
                </a:rPr>
                <a:t>Unfavorable</a:t>
              </a:r>
              <a:br>
                <a:rPr lang="en-US" sz="2400">
                  <a:solidFill>
                    <a:srgbClr val="FF0000"/>
                  </a:solidFill>
                  <a:latin typeface="+mn-lt"/>
                </a:rPr>
              </a:br>
              <a:r>
                <a:rPr lang="en-US" sz="2400">
                  <a:solidFill>
                    <a:schemeClr val="tx2"/>
                  </a:solidFill>
                  <a:latin typeface="+mn-lt"/>
                </a:rPr>
                <a:t>when standard hours</a:t>
              </a:r>
              <a:br>
                <a:rPr lang="en-US" sz="2400">
                  <a:solidFill>
                    <a:schemeClr val="tx2"/>
                  </a:solidFill>
                  <a:latin typeface="+mn-lt"/>
                </a:rPr>
              </a:br>
              <a:r>
                <a:rPr lang="en-US" sz="2400">
                  <a:solidFill>
                    <a:schemeClr val="tx2"/>
                  </a:solidFill>
                  <a:latin typeface="+mn-lt"/>
                </a:rPr>
                <a:t>&lt; denominator hours</a:t>
              </a:r>
            </a:p>
          </p:txBody>
        </p:sp>
        <p:cxnSp>
          <p:nvCxnSpPr>
            <p:cNvPr id="627723" name="AutoShape 11"/>
            <p:cNvCxnSpPr>
              <a:cxnSpLocks noChangeShapeType="1"/>
              <a:stCxn id="627719" idx="1"/>
              <a:endCxn id="627722" idx="0"/>
            </p:cNvCxnSpPr>
            <p:nvPr/>
          </p:nvCxnSpPr>
          <p:spPr bwMode="auto">
            <a:xfrm rot="10800000" flipH="1" flipV="1">
              <a:off x="1347" y="2519"/>
              <a:ext cx="46" cy="716"/>
            </a:xfrm>
            <a:prstGeom prst="bentConnector4">
              <a:avLst>
                <a:gd name="adj1" fmla="val -286958"/>
                <a:gd name="adj2" fmla="val 75838"/>
              </a:avLst>
            </a:prstGeom>
            <a:noFill/>
            <a:ln w="38100">
              <a:solidFill>
                <a:srgbClr val="FF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7724" name="Group 12"/>
          <p:cNvGrpSpPr>
            <a:grpSpLocks/>
          </p:cNvGrpSpPr>
          <p:nvPr/>
        </p:nvGrpSpPr>
        <p:grpSpPr bwMode="auto">
          <a:xfrm>
            <a:off x="5559425" y="4151313"/>
            <a:ext cx="3055938" cy="2249487"/>
            <a:chOff x="3502" y="2519"/>
            <a:chExt cx="1925" cy="1417"/>
          </a:xfrm>
        </p:grpSpPr>
        <p:sp>
          <p:nvSpPr>
            <p:cNvPr id="627725" name="Rectangle 13"/>
            <p:cNvSpPr>
              <a:spLocks noChangeArrowheads="1"/>
            </p:cNvSpPr>
            <p:nvPr/>
          </p:nvSpPr>
          <p:spPr bwMode="auto">
            <a:xfrm>
              <a:off x="3502" y="3243"/>
              <a:ext cx="1925" cy="693"/>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339933"/>
                  </a:solidFill>
                  <a:latin typeface="+mn-lt"/>
                </a:rPr>
                <a:t>Favorable</a:t>
              </a:r>
              <a:br>
                <a:rPr lang="en-US" sz="2400">
                  <a:solidFill>
                    <a:srgbClr val="339933"/>
                  </a:solidFill>
                  <a:latin typeface="+mn-lt"/>
                </a:rPr>
              </a:br>
              <a:r>
                <a:rPr lang="en-US" sz="2400">
                  <a:solidFill>
                    <a:schemeClr val="tx2"/>
                  </a:solidFill>
                  <a:latin typeface="+mn-lt"/>
                </a:rPr>
                <a:t>when standard hours</a:t>
              </a:r>
              <a:br>
                <a:rPr lang="en-US" sz="2400">
                  <a:solidFill>
                    <a:schemeClr val="tx2"/>
                  </a:solidFill>
                  <a:latin typeface="+mn-lt"/>
                </a:rPr>
              </a:br>
              <a:r>
                <a:rPr lang="en-US" sz="2400">
                  <a:solidFill>
                    <a:schemeClr val="tx2"/>
                  </a:solidFill>
                  <a:latin typeface="+mn-lt"/>
                </a:rPr>
                <a:t>&gt; denominator hours</a:t>
              </a:r>
            </a:p>
          </p:txBody>
        </p:sp>
        <p:cxnSp>
          <p:nvCxnSpPr>
            <p:cNvPr id="627726" name="AutoShape 14"/>
            <p:cNvCxnSpPr>
              <a:cxnSpLocks noChangeShapeType="1"/>
              <a:stCxn id="627719" idx="3"/>
              <a:endCxn id="627725" idx="0"/>
            </p:cNvCxnSpPr>
            <p:nvPr/>
          </p:nvCxnSpPr>
          <p:spPr bwMode="auto">
            <a:xfrm flipH="1">
              <a:off x="4465" y="2519"/>
              <a:ext cx="150" cy="716"/>
            </a:xfrm>
            <a:prstGeom prst="bentConnector4">
              <a:avLst>
                <a:gd name="adj1" fmla="val -88000"/>
                <a:gd name="adj2" fmla="val 75838"/>
              </a:avLst>
            </a:prstGeom>
            <a:noFill/>
            <a:ln w="38100">
              <a:solidFill>
                <a:srgbClr val="FF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10F4023A-0CEB-4DFE-879A-340D91F32512}" type="slidenum">
              <a:rPr lang="en-US" smtClean="0"/>
              <a:pPr/>
              <a:t>31</a:t>
            </a:fld>
            <a:endParaRPr lang="en-US"/>
          </a:p>
        </p:txBody>
      </p:sp>
    </p:spTree>
    <p:extLst>
      <p:ext uri="{BB962C8B-B14F-4D97-AF65-F5344CB8AC3E}">
        <p14:creationId xmlns:p14="http://schemas.microsoft.com/office/powerpoint/2010/main" xmlns="" val="6389021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627718"/>
                                        </p:tgtEl>
                                        <p:attrNameLst>
                                          <p:attrName>style.visibility</p:attrName>
                                        </p:attrNameLst>
                                      </p:cBhvr>
                                      <p:to>
                                        <p:strVal val="visible"/>
                                      </p:to>
                                    </p:set>
                                    <p:animEffect transition="in" filter="slide(fromTop)">
                                      <p:cBhvr>
                                        <p:cTn id="7" dur="500"/>
                                        <p:tgtEl>
                                          <p:spTgt spid="627718"/>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627721"/>
                                        </p:tgtEl>
                                        <p:attrNameLst>
                                          <p:attrName>style.visibility</p:attrName>
                                        </p:attrNameLst>
                                      </p:cBhvr>
                                      <p:to>
                                        <p:strVal val="visible"/>
                                      </p:to>
                                    </p:set>
                                    <p:animEffect transition="in" filter="slide(fromTop)">
                                      <p:cBhvr>
                                        <p:cTn id="11" dur="500"/>
                                        <p:tgtEl>
                                          <p:spTgt spid="627721"/>
                                        </p:tgtEl>
                                      </p:cBhvr>
                                    </p:animEffect>
                                  </p:childTnLst>
                                </p:cTn>
                              </p:par>
                            </p:childTnLst>
                          </p:cTn>
                        </p:par>
                        <p:par>
                          <p:cTn id="12" fill="hold" nodeType="afterGroup">
                            <p:stCondLst>
                              <p:cond delay="1000"/>
                            </p:stCondLst>
                            <p:childTnLst>
                              <p:par>
                                <p:cTn id="13" presetID="12" presetClass="entr" presetSubtype="1" fill="hold" nodeType="afterEffect">
                                  <p:stCondLst>
                                    <p:cond delay="0"/>
                                  </p:stCondLst>
                                  <p:childTnLst>
                                    <p:set>
                                      <p:cBhvr>
                                        <p:cTn id="14" dur="1" fill="hold">
                                          <p:stCondLst>
                                            <p:cond delay="0"/>
                                          </p:stCondLst>
                                        </p:cTn>
                                        <p:tgtEl>
                                          <p:spTgt spid="627724"/>
                                        </p:tgtEl>
                                        <p:attrNameLst>
                                          <p:attrName>style.visibility</p:attrName>
                                        </p:attrNameLst>
                                      </p:cBhvr>
                                      <p:to>
                                        <p:strVal val="visible"/>
                                      </p:to>
                                    </p:set>
                                    <p:animEffect transition="in" filter="slide(fromTop)">
                                      <p:cBhvr>
                                        <p:cTn id="15" dur="500"/>
                                        <p:tgtEl>
                                          <p:spTgt spid="627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9762" name="Rectangle 2"/>
          <p:cNvSpPr>
            <a:spLocks noGrp="1" noChangeArrowheads="1"/>
          </p:cNvSpPr>
          <p:nvPr>
            <p:ph type="title"/>
          </p:nvPr>
        </p:nvSpPr>
        <p:spPr>
          <a:xfrm>
            <a:off x="457200" y="152400"/>
            <a:ext cx="8229600" cy="80962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Volume Variance – A Closer Look</a:t>
            </a:r>
          </a:p>
        </p:txBody>
      </p:sp>
      <p:grpSp>
        <p:nvGrpSpPr>
          <p:cNvPr id="629763" name="Group 3"/>
          <p:cNvGrpSpPr>
            <a:grpSpLocks/>
          </p:cNvGrpSpPr>
          <p:nvPr/>
        </p:nvGrpSpPr>
        <p:grpSpPr bwMode="auto">
          <a:xfrm>
            <a:off x="3452813" y="1600200"/>
            <a:ext cx="2565400" cy="1187450"/>
            <a:chOff x="2175" y="1008"/>
            <a:chExt cx="1616" cy="748"/>
          </a:xfrm>
        </p:grpSpPr>
        <p:sp>
          <p:nvSpPr>
            <p:cNvPr id="629764" name="Oval 4"/>
            <p:cNvSpPr>
              <a:spLocks noChangeArrowheads="1"/>
            </p:cNvSpPr>
            <p:nvPr/>
          </p:nvSpPr>
          <p:spPr bwMode="auto">
            <a:xfrm>
              <a:off x="2175" y="1008"/>
              <a:ext cx="1616" cy="748"/>
            </a:xfrm>
            <a:prstGeom prst="ellipse">
              <a:avLst/>
            </a:prstGeom>
            <a:solidFill>
              <a:schemeClr val="bg1"/>
            </a:solidFill>
            <a:ln w="38100">
              <a:solidFill>
                <a:srgbClr val="FF006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chemeClr val="accent2"/>
                </a:solidFill>
                <a:latin typeface="+mn-lt"/>
              </a:endParaRPr>
            </a:p>
          </p:txBody>
        </p:sp>
        <p:sp>
          <p:nvSpPr>
            <p:cNvPr id="629765" name="Rectangle 5"/>
            <p:cNvSpPr>
              <a:spLocks noChangeArrowheads="1"/>
            </p:cNvSpPr>
            <p:nvPr/>
          </p:nvSpPr>
          <p:spPr bwMode="auto">
            <a:xfrm>
              <a:off x="2399" y="1104"/>
              <a:ext cx="1169" cy="61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3200" b="1">
                  <a:solidFill>
                    <a:schemeClr val="tx2"/>
                  </a:solidFill>
                  <a:latin typeface="+mn-lt"/>
                </a:rPr>
                <a:t>Volume</a:t>
              </a:r>
              <a:br>
                <a:rPr lang="en-US" sz="3200" b="1">
                  <a:solidFill>
                    <a:schemeClr val="tx2"/>
                  </a:solidFill>
                  <a:latin typeface="+mn-lt"/>
                </a:rPr>
              </a:br>
              <a:r>
                <a:rPr lang="en-US" sz="3200" b="1">
                  <a:solidFill>
                    <a:schemeClr val="tx2"/>
                  </a:solidFill>
                  <a:latin typeface="+mn-lt"/>
                </a:rPr>
                <a:t>Variance</a:t>
              </a:r>
            </a:p>
          </p:txBody>
        </p:sp>
      </p:grpSp>
      <p:grpSp>
        <p:nvGrpSpPr>
          <p:cNvPr id="629766" name="Group 6"/>
          <p:cNvGrpSpPr>
            <a:grpSpLocks/>
          </p:cNvGrpSpPr>
          <p:nvPr/>
        </p:nvGrpSpPr>
        <p:grpSpPr bwMode="auto">
          <a:xfrm>
            <a:off x="2157413" y="2806700"/>
            <a:ext cx="5149850" cy="1919288"/>
            <a:chOff x="1359" y="1672"/>
            <a:chExt cx="3244" cy="1209"/>
          </a:xfrm>
        </p:grpSpPr>
        <p:sp>
          <p:nvSpPr>
            <p:cNvPr id="629767" name="Rectangle 7"/>
            <p:cNvSpPr>
              <a:spLocks noChangeArrowheads="1"/>
            </p:cNvSpPr>
            <p:nvPr/>
          </p:nvSpPr>
          <p:spPr bwMode="auto">
            <a:xfrm>
              <a:off x="1359" y="2156"/>
              <a:ext cx="3244" cy="725"/>
            </a:xfrm>
            <a:prstGeom prst="rect">
              <a:avLst/>
            </a:prstGeom>
            <a:solidFill>
              <a:srgbClr val="FFFFCC"/>
            </a:solidFill>
            <a:ln w="38100">
              <a:solidFill>
                <a:srgbClr val="FF0066"/>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80000"/>
                </a:lnSpc>
              </a:pPr>
              <a:r>
                <a:rPr lang="en-US" sz="2800">
                  <a:solidFill>
                    <a:schemeClr val="tx2"/>
                  </a:solidFill>
                  <a:latin typeface="+mn-lt"/>
                </a:rPr>
                <a:t>Results when standard hours</a:t>
              </a:r>
              <a:br>
                <a:rPr lang="en-US" sz="2800">
                  <a:solidFill>
                    <a:schemeClr val="tx2"/>
                  </a:solidFill>
                  <a:latin typeface="+mn-lt"/>
                </a:rPr>
              </a:br>
              <a:r>
                <a:rPr lang="en-US" sz="2800">
                  <a:solidFill>
                    <a:schemeClr val="tx2"/>
                  </a:solidFill>
                  <a:latin typeface="+mn-lt"/>
                </a:rPr>
                <a:t>allowed for actual output differs</a:t>
              </a:r>
              <a:br>
                <a:rPr lang="en-US" sz="2800">
                  <a:solidFill>
                    <a:schemeClr val="tx2"/>
                  </a:solidFill>
                  <a:latin typeface="+mn-lt"/>
                </a:rPr>
              </a:br>
              <a:r>
                <a:rPr lang="en-US" sz="2800">
                  <a:solidFill>
                    <a:schemeClr val="tx2"/>
                  </a:solidFill>
                  <a:latin typeface="+mn-lt"/>
                </a:rPr>
                <a:t>from the denominator activity.</a:t>
              </a:r>
            </a:p>
          </p:txBody>
        </p:sp>
        <p:cxnSp>
          <p:nvCxnSpPr>
            <p:cNvPr id="629768" name="AutoShape 8"/>
            <p:cNvCxnSpPr>
              <a:cxnSpLocks noChangeShapeType="1"/>
              <a:stCxn id="629764" idx="4"/>
              <a:endCxn id="629767" idx="0"/>
            </p:cNvCxnSpPr>
            <p:nvPr/>
          </p:nvCxnSpPr>
          <p:spPr bwMode="auto">
            <a:xfrm flipH="1">
              <a:off x="2981" y="1672"/>
              <a:ext cx="2" cy="472"/>
            </a:xfrm>
            <a:prstGeom prst="straightConnector1">
              <a:avLst/>
            </a:prstGeom>
            <a:noFill/>
            <a:ln w="3810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9769" name="Group 9"/>
          <p:cNvGrpSpPr>
            <a:grpSpLocks/>
          </p:cNvGrpSpPr>
          <p:nvPr/>
        </p:nvGrpSpPr>
        <p:grpSpPr bwMode="auto">
          <a:xfrm>
            <a:off x="682625" y="4151313"/>
            <a:ext cx="3055938" cy="2249487"/>
            <a:chOff x="430" y="2519"/>
            <a:chExt cx="1925" cy="1417"/>
          </a:xfrm>
        </p:grpSpPr>
        <p:sp>
          <p:nvSpPr>
            <p:cNvPr id="629770" name="Rectangle 10"/>
            <p:cNvSpPr>
              <a:spLocks noChangeArrowheads="1"/>
            </p:cNvSpPr>
            <p:nvPr/>
          </p:nvSpPr>
          <p:spPr bwMode="auto">
            <a:xfrm>
              <a:off x="430" y="3243"/>
              <a:ext cx="1925" cy="693"/>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FF0000"/>
                  </a:solidFill>
                  <a:latin typeface="+mn-lt"/>
                </a:rPr>
                <a:t>Unfavorable</a:t>
              </a:r>
              <a:br>
                <a:rPr lang="en-US" sz="2400">
                  <a:solidFill>
                    <a:srgbClr val="FF0000"/>
                  </a:solidFill>
                  <a:latin typeface="+mn-lt"/>
                </a:rPr>
              </a:br>
              <a:r>
                <a:rPr lang="en-US" sz="2400">
                  <a:solidFill>
                    <a:schemeClr val="tx2"/>
                  </a:solidFill>
                  <a:latin typeface="+mn-lt"/>
                </a:rPr>
                <a:t>when standard hours</a:t>
              </a:r>
              <a:br>
                <a:rPr lang="en-US" sz="2400">
                  <a:solidFill>
                    <a:schemeClr val="tx2"/>
                  </a:solidFill>
                  <a:latin typeface="+mn-lt"/>
                </a:rPr>
              </a:br>
              <a:r>
                <a:rPr lang="en-US" sz="2400">
                  <a:solidFill>
                    <a:schemeClr val="tx2"/>
                  </a:solidFill>
                  <a:latin typeface="+mn-lt"/>
                </a:rPr>
                <a:t>&lt; denominator hours</a:t>
              </a:r>
            </a:p>
          </p:txBody>
        </p:sp>
        <p:cxnSp>
          <p:nvCxnSpPr>
            <p:cNvPr id="629771" name="AutoShape 11"/>
            <p:cNvCxnSpPr>
              <a:cxnSpLocks noChangeShapeType="1"/>
              <a:stCxn id="629767" idx="1"/>
              <a:endCxn id="629770" idx="0"/>
            </p:cNvCxnSpPr>
            <p:nvPr/>
          </p:nvCxnSpPr>
          <p:spPr bwMode="auto">
            <a:xfrm rot="10800000" flipH="1" flipV="1">
              <a:off x="1347" y="2519"/>
              <a:ext cx="46" cy="716"/>
            </a:xfrm>
            <a:prstGeom prst="bentConnector4">
              <a:avLst>
                <a:gd name="adj1" fmla="val -286958"/>
                <a:gd name="adj2" fmla="val 75838"/>
              </a:avLst>
            </a:prstGeom>
            <a:noFill/>
            <a:ln w="38100">
              <a:solidFill>
                <a:srgbClr val="FF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9772" name="Group 12"/>
          <p:cNvGrpSpPr>
            <a:grpSpLocks/>
          </p:cNvGrpSpPr>
          <p:nvPr/>
        </p:nvGrpSpPr>
        <p:grpSpPr bwMode="auto">
          <a:xfrm>
            <a:off x="5559425" y="4151313"/>
            <a:ext cx="3055938" cy="2249487"/>
            <a:chOff x="3502" y="2519"/>
            <a:chExt cx="1925" cy="1417"/>
          </a:xfrm>
        </p:grpSpPr>
        <p:sp>
          <p:nvSpPr>
            <p:cNvPr id="629773" name="Rectangle 13"/>
            <p:cNvSpPr>
              <a:spLocks noChangeArrowheads="1"/>
            </p:cNvSpPr>
            <p:nvPr/>
          </p:nvSpPr>
          <p:spPr bwMode="auto">
            <a:xfrm>
              <a:off x="3502" y="3243"/>
              <a:ext cx="1925" cy="693"/>
            </a:xfrm>
            <a:prstGeom prst="rect">
              <a:avLst/>
            </a:prstGeom>
            <a:solidFill>
              <a:srgbClr val="CCECFF"/>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339933"/>
                  </a:solidFill>
                  <a:latin typeface="+mn-lt"/>
                </a:rPr>
                <a:t>Favorable</a:t>
              </a:r>
              <a:br>
                <a:rPr lang="en-US" sz="2400">
                  <a:solidFill>
                    <a:srgbClr val="339933"/>
                  </a:solidFill>
                  <a:latin typeface="+mn-lt"/>
                </a:rPr>
              </a:br>
              <a:r>
                <a:rPr lang="en-US" sz="2400">
                  <a:solidFill>
                    <a:schemeClr val="tx2"/>
                  </a:solidFill>
                  <a:latin typeface="+mn-lt"/>
                </a:rPr>
                <a:t>when standard hours</a:t>
              </a:r>
              <a:br>
                <a:rPr lang="en-US" sz="2400">
                  <a:solidFill>
                    <a:schemeClr val="tx2"/>
                  </a:solidFill>
                  <a:latin typeface="+mn-lt"/>
                </a:rPr>
              </a:br>
              <a:r>
                <a:rPr lang="en-US" sz="2400">
                  <a:solidFill>
                    <a:schemeClr val="tx2"/>
                  </a:solidFill>
                  <a:latin typeface="+mn-lt"/>
                </a:rPr>
                <a:t>&gt; denominator hours</a:t>
              </a:r>
            </a:p>
          </p:txBody>
        </p:sp>
        <p:cxnSp>
          <p:nvCxnSpPr>
            <p:cNvPr id="629774" name="AutoShape 14"/>
            <p:cNvCxnSpPr>
              <a:cxnSpLocks noChangeShapeType="1"/>
              <a:stCxn id="629767" idx="3"/>
              <a:endCxn id="629773" idx="0"/>
            </p:cNvCxnSpPr>
            <p:nvPr/>
          </p:nvCxnSpPr>
          <p:spPr bwMode="auto">
            <a:xfrm flipH="1">
              <a:off x="4465" y="2519"/>
              <a:ext cx="150" cy="716"/>
            </a:xfrm>
            <a:prstGeom prst="bentConnector4">
              <a:avLst>
                <a:gd name="adj1" fmla="val -88000"/>
                <a:gd name="adj2" fmla="val 75838"/>
              </a:avLst>
            </a:prstGeom>
            <a:noFill/>
            <a:ln w="38100">
              <a:solidFill>
                <a:srgbClr val="FF0066"/>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29775" name="Group 15"/>
          <p:cNvGrpSpPr>
            <a:grpSpLocks/>
          </p:cNvGrpSpPr>
          <p:nvPr/>
        </p:nvGrpSpPr>
        <p:grpSpPr bwMode="auto">
          <a:xfrm>
            <a:off x="685800" y="1066800"/>
            <a:ext cx="8077200" cy="5486400"/>
            <a:chOff x="432" y="624"/>
            <a:chExt cx="5088" cy="3456"/>
          </a:xfrm>
        </p:grpSpPr>
        <p:sp>
          <p:nvSpPr>
            <p:cNvPr id="629776" name="AutoShape 16"/>
            <p:cNvSpPr>
              <a:spLocks noChangeArrowheads="1"/>
            </p:cNvSpPr>
            <p:nvPr/>
          </p:nvSpPr>
          <p:spPr bwMode="auto">
            <a:xfrm>
              <a:off x="432" y="624"/>
              <a:ext cx="5088" cy="3456"/>
            </a:xfrm>
            <a:prstGeom prst="star16">
              <a:avLst>
                <a:gd name="adj" fmla="val 37500"/>
              </a:avLst>
            </a:prstGeom>
            <a:solidFill>
              <a:srgbClr val="FFFF99"/>
            </a:solidFill>
            <a:ln w="508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lang="en-US" sz="2800">
                <a:solidFill>
                  <a:schemeClr val="accent2"/>
                </a:solidFill>
                <a:latin typeface="Times New Roman" panose="02020603050405020304" pitchFamily="18" charset="0"/>
              </a:endParaRPr>
            </a:p>
          </p:txBody>
        </p:sp>
        <p:sp>
          <p:nvSpPr>
            <p:cNvPr id="629777" name="Rectangle 17"/>
            <p:cNvSpPr>
              <a:spLocks noChangeArrowheads="1"/>
            </p:cNvSpPr>
            <p:nvPr/>
          </p:nvSpPr>
          <p:spPr bwMode="auto">
            <a:xfrm>
              <a:off x="1486" y="1366"/>
              <a:ext cx="3026" cy="67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3200" b="1">
                  <a:solidFill>
                    <a:srgbClr val="FF0000"/>
                  </a:solidFill>
                </a:rPr>
                <a:t>Does not measure over-</a:t>
              </a:r>
              <a:br>
                <a:rPr lang="en-US" sz="3200" b="1">
                  <a:solidFill>
                    <a:srgbClr val="FF0000"/>
                  </a:solidFill>
                </a:rPr>
              </a:br>
              <a:r>
                <a:rPr lang="en-US" sz="3200" b="1">
                  <a:solidFill>
                    <a:srgbClr val="FF0000"/>
                  </a:solidFill>
                </a:rPr>
                <a:t> or under spending</a:t>
              </a:r>
            </a:p>
          </p:txBody>
        </p:sp>
        <p:sp>
          <p:nvSpPr>
            <p:cNvPr id="629778" name="Rectangle 18"/>
            <p:cNvSpPr>
              <a:spLocks noChangeArrowheads="1"/>
            </p:cNvSpPr>
            <p:nvPr/>
          </p:nvSpPr>
          <p:spPr bwMode="auto">
            <a:xfrm>
              <a:off x="1233" y="2383"/>
              <a:ext cx="3494" cy="97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3200" b="1">
                  <a:solidFill>
                    <a:srgbClr val="FF0000"/>
                  </a:solidFill>
                </a:rPr>
                <a:t>It results from treating fixed</a:t>
              </a:r>
              <a:br>
                <a:rPr lang="en-US" sz="3200" b="1">
                  <a:solidFill>
                    <a:srgbClr val="FF0000"/>
                  </a:solidFill>
                </a:rPr>
              </a:br>
              <a:r>
                <a:rPr lang="en-US" sz="3200" b="1">
                  <a:solidFill>
                    <a:srgbClr val="FF0000"/>
                  </a:solidFill>
                </a:rPr>
                <a:t>overhead as if it were a</a:t>
              </a:r>
              <a:br>
                <a:rPr lang="en-US" sz="3200" b="1">
                  <a:solidFill>
                    <a:srgbClr val="FF0000"/>
                  </a:solidFill>
                </a:rPr>
              </a:br>
              <a:r>
                <a:rPr lang="en-US" sz="3200" b="1">
                  <a:solidFill>
                    <a:srgbClr val="FF0000"/>
                  </a:solidFill>
                </a:rPr>
                <a:t>variable cost.</a:t>
              </a:r>
            </a:p>
          </p:txBody>
        </p:sp>
      </p:grpSp>
      <p:sp>
        <p:nvSpPr>
          <p:cNvPr id="2" name="Slide Number Placeholder 1"/>
          <p:cNvSpPr>
            <a:spLocks noGrp="1"/>
          </p:cNvSpPr>
          <p:nvPr>
            <p:ph type="sldNum" sz="quarter" idx="11"/>
          </p:nvPr>
        </p:nvSpPr>
        <p:spPr/>
        <p:txBody>
          <a:bodyPr/>
          <a:lstStyle/>
          <a:p>
            <a:fld id="{10F4023A-0CEB-4DFE-879A-340D91F32512}" type="slidenum">
              <a:rPr lang="en-US" smtClean="0"/>
              <a:pPr/>
              <a:t>32</a:t>
            </a:fld>
            <a:endParaRPr lang="en-US"/>
          </a:p>
        </p:txBody>
      </p:sp>
    </p:spTree>
    <p:extLst>
      <p:ext uri="{BB962C8B-B14F-4D97-AF65-F5344CB8AC3E}">
        <p14:creationId xmlns:p14="http://schemas.microsoft.com/office/powerpoint/2010/main" xmlns="" val="27727415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457200" y="70485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631811" name="Rectangle 3"/>
          <p:cNvSpPr>
            <a:spLocks noGrp="1" noChangeArrowheads="1"/>
          </p:cNvSpPr>
          <p:nvPr>
            <p:ph type="body" idx="1"/>
          </p:nvPr>
        </p:nvSpPr>
        <p:spPr>
          <a:xfrm>
            <a:off x="495300" y="1409700"/>
            <a:ext cx="8153400" cy="50673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a:t> 	Yoder Enterprises’ actual production for the period required 2,100 standard direct labor hours. Actual fixed overhead for the period was $14,800. The budgeted fixed overhead was $14,450. The predetermined fixed overhead rate was $7 per direct labor hour. What was the budget variance?</a:t>
            </a:r>
          </a:p>
          <a:p>
            <a:pPr lvl="1">
              <a:lnSpc>
                <a:spcPct val="90000"/>
              </a:lnSpc>
              <a:buFont typeface="Wingdings" panose="05000000000000000000" pitchFamily="2" charset="2"/>
              <a:buNone/>
            </a:pPr>
            <a:r>
              <a:rPr lang="en-US" sz="3000"/>
              <a:t>a. $350 U</a:t>
            </a:r>
          </a:p>
          <a:p>
            <a:pPr lvl="1">
              <a:lnSpc>
                <a:spcPct val="90000"/>
              </a:lnSpc>
              <a:buFont typeface="Wingdings" panose="05000000000000000000" pitchFamily="2" charset="2"/>
              <a:buNone/>
            </a:pPr>
            <a:r>
              <a:rPr lang="en-US" sz="3000"/>
              <a:t>b. $350 F</a:t>
            </a:r>
          </a:p>
          <a:p>
            <a:pPr lvl="1">
              <a:lnSpc>
                <a:spcPct val="90000"/>
              </a:lnSpc>
              <a:buFont typeface="Wingdings" panose="05000000000000000000" pitchFamily="2" charset="2"/>
              <a:buNone/>
            </a:pPr>
            <a:r>
              <a:rPr lang="en-US" sz="3000"/>
              <a:t>c. $100 F</a:t>
            </a:r>
          </a:p>
          <a:p>
            <a:pPr lvl="1">
              <a:lnSpc>
                <a:spcPct val="90000"/>
              </a:lnSpc>
              <a:buFont typeface="Wingdings" panose="05000000000000000000" pitchFamily="2" charset="2"/>
              <a:buNone/>
            </a:pPr>
            <a:r>
              <a:rPr lang="en-US" sz="3000"/>
              <a:t>d. $100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33</a:t>
            </a:fld>
            <a:endParaRPr lang="en-US"/>
          </a:p>
        </p:txBody>
      </p:sp>
    </p:spTree>
    <p:extLst>
      <p:ext uri="{BB962C8B-B14F-4D97-AF65-F5344CB8AC3E}">
        <p14:creationId xmlns:p14="http://schemas.microsoft.com/office/powerpoint/2010/main" xmlns="" val="29952089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3858" name="Rectangle 2"/>
          <p:cNvSpPr>
            <a:spLocks noGrp="1" noChangeArrowheads="1"/>
          </p:cNvSpPr>
          <p:nvPr>
            <p:ph type="body" idx="1"/>
          </p:nvPr>
        </p:nvSpPr>
        <p:spPr>
          <a:xfrm>
            <a:off x="495300" y="1409700"/>
            <a:ext cx="8153400" cy="5067300"/>
          </a:xfrm>
          <a:solidFill>
            <a:srgbClr val="EDECD2"/>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a:t> 	Yoder Enterprises’ actual production for the period required 2,100 standard direct labor hours. Actual fixed overhead for the period was $14,800. The budgeted fixed overhead was $14,450. The predetermined fixed overhead rate was $7 per direct labor hour. What was the budget variance?</a:t>
            </a:r>
          </a:p>
          <a:p>
            <a:pPr lvl="1">
              <a:lnSpc>
                <a:spcPct val="90000"/>
              </a:lnSpc>
              <a:buFont typeface="Wingdings" panose="05000000000000000000" pitchFamily="2" charset="2"/>
              <a:buNone/>
            </a:pPr>
            <a:r>
              <a:rPr lang="en-US" sz="3000"/>
              <a:t>a. $350 U</a:t>
            </a:r>
          </a:p>
          <a:p>
            <a:pPr lvl="1">
              <a:lnSpc>
                <a:spcPct val="90000"/>
              </a:lnSpc>
              <a:buFont typeface="Wingdings" panose="05000000000000000000" pitchFamily="2" charset="2"/>
              <a:buNone/>
            </a:pPr>
            <a:r>
              <a:rPr lang="en-US" sz="3000">
                <a:solidFill>
                  <a:schemeClr val="hlink"/>
                </a:solidFill>
              </a:rPr>
              <a:t>b. $350 F</a:t>
            </a:r>
          </a:p>
          <a:p>
            <a:pPr lvl="1">
              <a:lnSpc>
                <a:spcPct val="90000"/>
              </a:lnSpc>
              <a:buFont typeface="Wingdings" panose="05000000000000000000" pitchFamily="2" charset="2"/>
              <a:buNone/>
            </a:pPr>
            <a:r>
              <a:rPr lang="en-US" sz="3000">
                <a:solidFill>
                  <a:schemeClr val="hlink"/>
                </a:solidFill>
              </a:rPr>
              <a:t>c. $100 F</a:t>
            </a:r>
          </a:p>
          <a:p>
            <a:pPr lvl="1">
              <a:lnSpc>
                <a:spcPct val="90000"/>
              </a:lnSpc>
              <a:buFont typeface="Wingdings" panose="05000000000000000000" pitchFamily="2" charset="2"/>
              <a:buNone/>
            </a:pPr>
            <a:r>
              <a:rPr lang="en-US" sz="3000">
                <a:solidFill>
                  <a:schemeClr val="hlink"/>
                </a:solidFill>
              </a:rPr>
              <a:t>d. $100 U</a:t>
            </a:r>
          </a:p>
        </p:txBody>
      </p:sp>
      <p:sp>
        <p:nvSpPr>
          <p:cNvPr id="633859" name="Rectangle 3"/>
          <p:cNvSpPr>
            <a:spLocks noGrp="1" noChangeArrowheads="1"/>
          </p:cNvSpPr>
          <p:nvPr>
            <p:ph type="title"/>
          </p:nvPr>
        </p:nvSpPr>
        <p:spPr>
          <a:xfrm>
            <a:off x="419100" y="43815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633860" name="Oval 4"/>
          <p:cNvSpPr>
            <a:spLocks noChangeArrowheads="1"/>
          </p:cNvSpPr>
          <p:nvPr/>
        </p:nvSpPr>
        <p:spPr bwMode="auto">
          <a:xfrm>
            <a:off x="762000" y="3538538"/>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3861" name="Text Box 5"/>
          <p:cNvSpPr txBox="1">
            <a:spLocks noChangeArrowheads="1"/>
          </p:cNvSpPr>
          <p:nvPr/>
        </p:nvSpPr>
        <p:spPr bwMode="auto">
          <a:xfrm>
            <a:off x="914400" y="1295400"/>
            <a:ext cx="7696200" cy="2128838"/>
          </a:xfrm>
          <a:prstGeom prst="rect">
            <a:avLst/>
          </a:prstGeom>
          <a:solidFill>
            <a:srgbClr val="CCECFF"/>
          </a:solidFill>
          <a:ln w="28575">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a:t>Budget variance </a:t>
            </a:r>
          </a:p>
          <a:p>
            <a:pPr eaLnBrk="1" hangingPunct="1">
              <a:spcBef>
                <a:spcPct val="50000"/>
              </a:spcBef>
            </a:pPr>
            <a:r>
              <a:rPr lang="en-US" sz="2400"/>
              <a:t>      = Actual fixed overhead </a:t>
            </a:r>
            <a:r>
              <a:rPr lang="en-US" sz="2400">
                <a:cs typeface="Arial" panose="020B0604020202020204" pitchFamily="34" charset="0"/>
              </a:rPr>
              <a:t>–</a:t>
            </a:r>
            <a:r>
              <a:rPr lang="en-US" sz="2400"/>
              <a:t> Budgeted fixed overhead</a:t>
            </a:r>
          </a:p>
          <a:p>
            <a:pPr eaLnBrk="1" hangingPunct="1">
              <a:spcBef>
                <a:spcPct val="50000"/>
              </a:spcBef>
            </a:pPr>
            <a:r>
              <a:rPr lang="en-US" sz="2400"/>
              <a:t>      = </a:t>
            </a:r>
            <a:r>
              <a:rPr lang="en-US" sz="2400">
                <a:sym typeface="Symbol" panose="05050102010706020507" pitchFamily="18" charset="2"/>
              </a:rPr>
              <a:t>$14,800 </a:t>
            </a:r>
            <a:r>
              <a:rPr lang="en-US" sz="2400">
                <a:cs typeface="Arial" panose="020B0604020202020204" pitchFamily="34" charset="0"/>
              </a:rPr>
              <a:t>–</a:t>
            </a:r>
            <a:r>
              <a:rPr lang="en-US" sz="2400">
                <a:sym typeface="Symbol" panose="05050102010706020507" pitchFamily="18" charset="2"/>
              </a:rPr>
              <a:t> $14,450</a:t>
            </a:r>
          </a:p>
          <a:p>
            <a:pPr eaLnBrk="1" hangingPunct="1">
              <a:spcBef>
                <a:spcPct val="50000"/>
              </a:spcBef>
            </a:pPr>
            <a:r>
              <a:rPr lang="en-US" sz="2400">
                <a:sym typeface="Symbol" panose="05050102010706020507" pitchFamily="18" charset="2"/>
              </a:rPr>
              <a:t>      = $350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34</a:t>
            </a:fld>
            <a:endParaRPr lang="en-US"/>
          </a:p>
        </p:txBody>
      </p:sp>
    </p:spTree>
    <p:extLst>
      <p:ext uri="{BB962C8B-B14F-4D97-AF65-F5344CB8AC3E}">
        <p14:creationId xmlns:p14="http://schemas.microsoft.com/office/powerpoint/2010/main" xmlns="" val="36694703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633861"/>
                                        </p:tgtEl>
                                        <p:attrNameLst>
                                          <p:attrName>style.visibility</p:attrName>
                                        </p:attrNameLst>
                                      </p:cBhvr>
                                      <p:to>
                                        <p:strVal val="visible"/>
                                      </p:to>
                                    </p:set>
                                    <p:animEffect transition="in" filter="blinds(vertical)">
                                      <p:cBhvr>
                                        <p:cTn id="7" dur="500"/>
                                        <p:tgtEl>
                                          <p:spTgt spid="6338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61" grpId="0" animBg="1"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5906" name="Rectangle 2"/>
          <p:cNvSpPr>
            <a:spLocks noGrp="1" noChangeArrowheads="1"/>
          </p:cNvSpPr>
          <p:nvPr>
            <p:ph type="title"/>
          </p:nvPr>
        </p:nvSpPr>
        <p:spPr>
          <a:xfrm>
            <a:off x="498348" y="457200"/>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635907" name="Rectangle 3"/>
          <p:cNvSpPr>
            <a:spLocks noGrp="1" noChangeArrowheads="1"/>
          </p:cNvSpPr>
          <p:nvPr>
            <p:ph type="body" idx="1"/>
          </p:nvPr>
        </p:nvSpPr>
        <p:spPr>
          <a:xfrm>
            <a:off x="495300" y="1409700"/>
            <a:ext cx="8153400" cy="5067300"/>
          </a:xfrm>
          <a:solidFill>
            <a:srgbClr val="CCECFF"/>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a:t> 	Yoder Enterprises’ actual production for the period required 2,100 standard direct labor hours. Actual fixed overhead for the period was $14,800. The budgeted fixed overhead was $14,450. The predetermined fixed overhead rate was $7 per direct labor hour. What was the volume variance?</a:t>
            </a:r>
          </a:p>
          <a:p>
            <a:pPr lvl="1">
              <a:lnSpc>
                <a:spcPct val="90000"/>
              </a:lnSpc>
              <a:buFont typeface="Wingdings" panose="05000000000000000000" pitchFamily="2" charset="2"/>
              <a:buNone/>
            </a:pPr>
            <a:r>
              <a:rPr lang="en-US" sz="3000"/>
              <a:t>a. $250 U</a:t>
            </a:r>
          </a:p>
          <a:p>
            <a:pPr lvl="1">
              <a:lnSpc>
                <a:spcPct val="90000"/>
              </a:lnSpc>
              <a:buFont typeface="Wingdings" panose="05000000000000000000" pitchFamily="2" charset="2"/>
              <a:buNone/>
            </a:pPr>
            <a:r>
              <a:rPr lang="en-US" sz="3000"/>
              <a:t>b. $250 F</a:t>
            </a:r>
          </a:p>
          <a:p>
            <a:pPr lvl="1">
              <a:lnSpc>
                <a:spcPct val="90000"/>
              </a:lnSpc>
              <a:buFont typeface="Wingdings" panose="05000000000000000000" pitchFamily="2" charset="2"/>
              <a:buNone/>
            </a:pPr>
            <a:r>
              <a:rPr lang="en-US" sz="3000"/>
              <a:t>c. $100 F</a:t>
            </a:r>
          </a:p>
          <a:p>
            <a:pPr lvl="1">
              <a:lnSpc>
                <a:spcPct val="90000"/>
              </a:lnSpc>
              <a:buFont typeface="Wingdings" panose="05000000000000000000" pitchFamily="2" charset="2"/>
              <a:buNone/>
            </a:pPr>
            <a:r>
              <a:rPr lang="en-US" sz="3000"/>
              <a:t>d. $100 U</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35</a:t>
            </a:fld>
            <a:endParaRPr lang="en-US"/>
          </a:p>
        </p:txBody>
      </p:sp>
    </p:spTree>
    <p:extLst>
      <p:ext uri="{BB962C8B-B14F-4D97-AF65-F5344CB8AC3E}">
        <p14:creationId xmlns:p14="http://schemas.microsoft.com/office/powerpoint/2010/main" xmlns="" val="313780954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7954" name="Rectangle 2"/>
          <p:cNvSpPr>
            <a:spLocks noGrp="1" noChangeArrowheads="1"/>
          </p:cNvSpPr>
          <p:nvPr>
            <p:ph type="body" idx="1"/>
          </p:nvPr>
        </p:nvSpPr>
        <p:spPr>
          <a:xfrm>
            <a:off x="495300" y="1409700"/>
            <a:ext cx="8153400" cy="5067300"/>
          </a:xfrm>
          <a:solidFill>
            <a:srgbClr val="CCECFF"/>
          </a:solidFill>
          <a:ln w="28575">
            <a:solidFill>
              <a:srgbClr val="3333CC"/>
            </a:solidFill>
            <a:miter lim="800000"/>
            <a:headEnd/>
            <a:tailEnd/>
          </a:ln>
          <a:effectLst>
            <a:outerShdw dist="71842" dir="2700000" algn="ctr" rotWithShape="0">
              <a:srgbClr val="3333CC"/>
            </a:outerShdw>
          </a:effectLst>
        </p:spPr>
        <p:txBody>
          <a:bodyPr lIns="90488" tIns="44450" rIns="90488" bIns="44450"/>
          <a:lstStyle/>
          <a:p>
            <a:pPr>
              <a:lnSpc>
                <a:spcPct val="90000"/>
              </a:lnSpc>
              <a:buFont typeface="Times" panose="02020603050405020304" pitchFamily="18" charset="0"/>
              <a:buNone/>
            </a:pPr>
            <a:r>
              <a:rPr lang="en-US" dirty="0"/>
              <a:t> 	Yoder Enterprises’ actual production for the period required 2,100 standard direct labor hours. Actual fixed overhead for the period was $14,800. The budgeted fixed overhead was $14,450. The predetermined fixed overhead rate was $7 per direct labor hour. What was the volume variance?</a:t>
            </a:r>
          </a:p>
          <a:p>
            <a:pPr lvl="1">
              <a:lnSpc>
                <a:spcPct val="90000"/>
              </a:lnSpc>
              <a:buFont typeface="Wingdings" panose="05000000000000000000" pitchFamily="2" charset="2"/>
              <a:buNone/>
            </a:pPr>
            <a:r>
              <a:rPr lang="en-US" sz="3000" dirty="0">
                <a:solidFill>
                  <a:schemeClr val="hlink"/>
                </a:solidFill>
              </a:rPr>
              <a:t>a. $250 U</a:t>
            </a:r>
          </a:p>
          <a:p>
            <a:pPr lvl="1">
              <a:lnSpc>
                <a:spcPct val="90000"/>
              </a:lnSpc>
              <a:buFont typeface="Wingdings" panose="05000000000000000000" pitchFamily="2" charset="2"/>
              <a:buNone/>
            </a:pPr>
            <a:r>
              <a:rPr lang="en-US" sz="3000" dirty="0"/>
              <a:t>b. $250 F</a:t>
            </a:r>
          </a:p>
          <a:p>
            <a:pPr lvl="1">
              <a:lnSpc>
                <a:spcPct val="90000"/>
              </a:lnSpc>
              <a:buFont typeface="Wingdings" panose="05000000000000000000" pitchFamily="2" charset="2"/>
              <a:buNone/>
            </a:pPr>
            <a:r>
              <a:rPr lang="en-US" sz="3000" dirty="0">
                <a:solidFill>
                  <a:schemeClr val="hlink"/>
                </a:solidFill>
              </a:rPr>
              <a:t>c. $100 F</a:t>
            </a:r>
          </a:p>
          <a:p>
            <a:pPr lvl="1">
              <a:lnSpc>
                <a:spcPct val="90000"/>
              </a:lnSpc>
              <a:buFont typeface="Wingdings" panose="05000000000000000000" pitchFamily="2" charset="2"/>
              <a:buNone/>
            </a:pPr>
            <a:r>
              <a:rPr lang="en-US" sz="3000" dirty="0">
                <a:solidFill>
                  <a:schemeClr val="hlink"/>
                </a:solidFill>
              </a:rPr>
              <a:t>d. $100 U</a:t>
            </a:r>
          </a:p>
        </p:txBody>
      </p:sp>
      <p:sp>
        <p:nvSpPr>
          <p:cNvPr id="637955" name="Rectangle 3"/>
          <p:cNvSpPr>
            <a:spLocks noGrp="1" noChangeArrowheads="1"/>
          </p:cNvSpPr>
          <p:nvPr>
            <p:ph type="title"/>
          </p:nvPr>
        </p:nvSpPr>
        <p:spPr>
          <a:xfrm>
            <a:off x="431292" y="462534"/>
            <a:ext cx="8229600" cy="7810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a:t>
            </a:r>
            <a:r>
              <a:rPr lang="en-US" sz="4000" b="1" i="1">
                <a:sym typeface="Wingdings" panose="05000000000000000000" pitchFamily="2" charset="2"/>
              </a:rPr>
              <a:t></a:t>
            </a:r>
          </a:p>
        </p:txBody>
      </p:sp>
      <p:sp>
        <p:nvSpPr>
          <p:cNvPr id="637956" name="Oval 4"/>
          <p:cNvSpPr>
            <a:spLocks noChangeArrowheads="1"/>
          </p:cNvSpPr>
          <p:nvPr/>
        </p:nvSpPr>
        <p:spPr bwMode="auto">
          <a:xfrm>
            <a:off x="762000" y="41148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37957" name="Text Box 5"/>
          <p:cNvSpPr txBox="1">
            <a:spLocks noChangeArrowheads="1"/>
          </p:cNvSpPr>
          <p:nvPr/>
        </p:nvSpPr>
        <p:spPr bwMode="auto">
          <a:xfrm>
            <a:off x="1447800" y="1219200"/>
            <a:ext cx="6553200" cy="2314575"/>
          </a:xfrm>
          <a:prstGeom prst="rect">
            <a:avLst/>
          </a:prstGeom>
          <a:solidFill>
            <a:srgbClr val="CCFFCC"/>
          </a:solidFill>
          <a:ln w="28575">
            <a:solidFill>
              <a:srgbClr val="3333CC"/>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eaLnBrk="1" hangingPunct="1">
              <a:spcBef>
                <a:spcPct val="25000"/>
              </a:spcBef>
            </a:pPr>
            <a:r>
              <a:rPr lang="en-US" sz="2400"/>
              <a:t>Volume variance </a:t>
            </a:r>
          </a:p>
          <a:p>
            <a:pPr eaLnBrk="1" hangingPunct="1">
              <a:spcBef>
                <a:spcPct val="25000"/>
              </a:spcBef>
            </a:pPr>
            <a:r>
              <a:rPr lang="en-US" sz="2400"/>
              <a:t>      = Budgeted fixed overhead </a:t>
            </a:r>
            <a:r>
              <a:rPr lang="en-US" sz="2400">
                <a:cs typeface="Arial" panose="020B0604020202020204" pitchFamily="34" charset="0"/>
              </a:rPr>
              <a:t>–</a:t>
            </a:r>
            <a:r>
              <a:rPr lang="en-US" sz="2400"/>
              <a:t> (SH </a:t>
            </a:r>
            <a:r>
              <a:rPr lang="en-US" sz="2400">
                <a:sym typeface="Symbol" panose="05050102010706020507" pitchFamily="18" charset="2"/>
              </a:rPr>
              <a:t> FR)</a:t>
            </a:r>
            <a:endParaRPr lang="en-US" sz="2400"/>
          </a:p>
          <a:p>
            <a:pPr eaLnBrk="1" hangingPunct="1">
              <a:spcBef>
                <a:spcPct val="25000"/>
              </a:spcBef>
            </a:pPr>
            <a:r>
              <a:rPr lang="en-US" sz="2400"/>
              <a:t>      = </a:t>
            </a:r>
            <a:r>
              <a:rPr lang="en-US" sz="2400">
                <a:sym typeface="Symbol" panose="05050102010706020507" pitchFamily="18" charset="2"/>
              </a:rPr>
              <a:t>$14,450 </a:t>
            </a:r>
            <a:r>
              <a:rPr lang="en-US" sz="2400">
                <a:cs typeface="Arial" panose="020B0604020202020204" pitchFamily="34" charset="0"/>
              </a:rPr>
              <a:t>–</a:t>
            </a:r>
            <a:r>
              <a:rPr lang="en-US" sz="2400">
                <a:sym typeface="Symbol" panose="05050102010706020507" pitchFamily="18" charset="2"/>
              </a:rPr>
              <a:t> (2,100 hours  $7 per hour)</a:t>
            </a:r>
          </a:p>
          <a:p>
            <a:pPr eaLnBrk="1" hangingPunct="1">
              <a:spcBef>
                <a:spcPct val="25000"/>
              </a:spcBef>
            </a:pPr>
            <a:r>
              <a:rPr lang="en-US" sz="2400">
                <a:sym typeface="Symbol" panose="05050102010706020507" pitchFamily="18" charset="2"/>
              </a:rPr>
              <a:t>      = $14,450 </a:t>
            </a:r>
            <a:r>
              <a:rPr lang="en-US" sz="2400">
                <a:cs typeface="Arial" panose="020B0604020202020204" pitchFamily="34" charset="0"/>
              </a:rPr>
              <a:t>–</a:t>
            </a:r>
            <a:r>
              <a:rPr lang="en-US" sz="2400">
                <a:sym typeface="Symbol" panose="05050102010706020507" pitchFamily="18" charset="2"/>
              </a:rPr>
              <a:t> $14,700</a:t>
            </a:r>
          </a:p>
          <a:p>
            <a:pPr eaLnBrk="1" hangingPunct="1">
              <a:spcBef>
                <a:spcPct val="25000"/>
              </a:spcBef>
            </a:pPr>
            <a:r>
              <a:rPr lang="en-US" sz="2400">
                <a:sym typeface="Symbol" panose="05050102010706020507" pitchFamily="18" charset="2"/>
              </a:rPr>
              <a:t>      = $250 F</a:t>
            </a:r>
          </a:p>
        </p:txBody>
      </p:sp>
      <p:sp>
        <p:nvSpPr>
          <p:cNvPr id="2" name="Slide Number Placeholder 1"/>
          <p:cNvSpPr>
            <a:spLocks noGrp="1"/>
          </p:cNvSpPr>
          <p:nvPr>
            <p:ph type="sldNum" sz="quarter" idx="11"/>
          </p:nvPr>
        </p:nvSpPr>
        <p:spPr/>
        <p:txBody>
          <a:bodyPr/>
          <a:lstStyle/>
          <a:p>
            <a:fld id="{10F4023A-0CEB-4DFE-879A-340D91F32512}" type="slidenum">
              <a:rPr lang="en-US" smtClean="0"/>
              <a:pPr/>
              <a:t>36</a:t>
            </a:fld>
            <a:endParaRPr lang="en-US"/>
          </a:p>
        </p:txBody>
      </p:sp>
    </p:spTree>
    <p:extLst>
      <p:ext uri="{BB962C8B-B14F-4D97-AF65-F5344CB8AC3E}">
        <p14:creationId xmlns:p14="http://schemas.microsoft.com/office/powerpoint/2010/main" xmlns="" val="17325479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637957"/>
                                        </p:tgtEl>
                                        <p:attrNameLst>
                                          <p:attrName>style.visibility</p:attrName>
                                        </p:attrNameLst>
                                      </p:cBhvr>
                                      <p:to>
                                        <p:strVal val="visible"/>
                                      </p:to>
                                    </p:set>
                                    <p:animEffect transition="in" filter="blinds(vertical)">
                                      <p:cBhvr>
                                        <p:cTn id="7" dur="500"/>
                                        <p:tgtEl>
                                          <p:spTgt spid="637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7" grpId="0" animBg="1"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0002" name="Rectangle 2"/>
          <p:cNvSpPr>
            <a:spLocks noChangeArrowheads="1"/>
          </p:cNvSpPr>
          <p:nvPr/>
        </p:nvSpPr>
        <p:spPr bwMode="auto">
          <a:xfrm>
            <a:off x="307975" y="3067050"/>
            <a:ext cx="8607425"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rgbClr val="FF0000"/>
                </a:solidFill>
              </a:rPr>
              <a:t>                 		                                           2,100 hours</a:t>
            </a:r>
            <a:br>
              <a:rPr lang="en-US" sz="2400">
                <a:solidFill>
                  <a:srgbClr val="FF0000"/>
                </a:solidFill>
              </a:rPr>
            </a:br>
            <a:r>
              <a:rPr lang="en-US" sz="2400">
                <a:solidFill>
                  <a:srgbClr val="FF0000"/>
                </a:solidFill>
              </a:rPr>
              <a:t> 				                                         ×</a:t>
            </a:r>
            <a:br>
              <a:rPr lang="en-US" sz="2400">
                <a:solidFill>
                  <a:srgbClr val="FF0000"/>
                </a:solidFill>
              </a:rPr>
            </a:br>
            <a:r>
              <a:rPr lang="en-US" sz="2400">
                <a:solidFill>
                  <a:srgbClr val="FF0000"/>
                </a:solidFill>
              </a:rPr>
              <a:t>  			                                          $7.00 per hour       </a:t>
            </a:r>
          </a:p>
        </p:txBody>
      </p:sp>
      <p:sp>
        <p:nvSpPr>
          <p:cNvPr id="640003" name="Freeform 3"/>
          <p:cNvSpPr>
            <a:spLocks/>
          </p:cNvSpPr>
          <p:nvPr/>
        </p:nvSpPr>
        <p:spPr bwMode="auto">
          <a:xfrm>
            <a:off x="1449388" y="4773613"/>
            <a:ext cx="2820987"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0004" name="Rectangle 4"/>
          <p:cNvSpPr>
            <a:spLocks noChangeArrowheads="1"/>
          </p:cNvSpPr>
          <p:nvPr/>
        </p:nvSpPr>
        <p:spPr bwMode="auto">
          <a:xfrm>
            <a:off x="938213"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Budget variance</a:t>
            </a:r>
            <a:br>
              <a:rPr lang="en-US" sz="2400">
                <a:solidFill>
                  <a:srgbClr val="FF0000"/>
                </a:solidFill>
              </a:rPr>
            </a:br>
            <a:r>
              <a:rPr lang="en-US" sz="2400">
                <a:solidFill>
                  <a:srgbClr val="FF0000"/>
                </a:solidFill>
              </a:rPr>
              <a:t>$350 unfavorable</a:t>
            </a:r>
          </a:p>
        </p:txBody>
      </p:sp>
      <p:sp>
        <p:nvSpPr>
          <p:cNvPr id="640005" name="Rectangle 5"/>
          <p:cNvSpPr>
            <a:spLocks noChangeArrowheads="1"/>
          </p:cNvSpPr>
          <p:nvPr/>
        </p:nvSpPr>
        <p:spPr bwMode="auto">
          <a:xfrm>
            <a:off x="977900" y="4333875"/>
            <a:ext cx="128428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$14,800</a:t>
            </a:r>
          </a:p>
        </p:txBody>
      </p:sp>
      <p:sp>
        <p:nvSpPr>
          <p:cNvPr id="640006" name="Rectangle 6"/>
          <p:cNvSpPr>
            <a:spLocks noChangeArrowheads="1"/>
          </p:cNvSpPr>
          <p:nvPr/>
        </p:nvSpPr>
        <p:spPr bwMode="auto">
          <a:xfrm>
            <a:off x="3981450" y="4333875"/>
            <a:ext cx="128428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$14,450</a:t>
            </a:r>
          </a:p>
        </p:txBody>
      </p:sp>
      <p:sp>
        <p:nvSpPr>
          <p:cNvPr id="640007" name="Rectangle 7"/>
          <p:cNvSpPr>
            <a:spLocks noChangeArrowheads="1"/>
          </p:cNvSpPr>
          <p:nvPr/>
        </p:nvSpPr>
        <p:spPr bwMode="auto">
          <a:xfrm>
            <a:off x="6934200" y="4343400"/>
            <a:ext cx="1284288"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$14,700</a:t>
            </a:r>
          </a:p>
        </p:txBody>
      </p:sp>
      <p:sp>
        <p:nvSpPr>
          <p:cNvPr id="640008" name="Line 8"/>
          <p:cNvSpPr>
            <a:spLocks noChangeShapeType="1"/>
          </p:cNvSpPr>
          <p:nvPr/>
        </p:nvSpPr>
        <p:spPr bwMode="auto">
          <a:xfrm>
            <a:off x="630238" y="2667000"/>
            <a:ext cx="1879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0009" name="Line 9"/>
          <p:cNvSpPr>
            <a:spLocks noChangeShapeType="1"/>
          </p:cNvSpPr>
          <p:nvPr/>
        </p:nvSpPr>
        <p:spPr bwMode="auto">
          <a:xfrm>
            <a:off x="3525838" y="2667000"/>
            <a:ext cx="21844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0010" name="Line 10"/>
          <p:cNvSpPr>
            <a:spLocks noChangeShapeType="1"/>
          </p:cNvSpPr>
          <p:nvPr/>
        </p:nvSpPr>
        <p:spPr bwMode="auto">
          <a:xfrm>
            <a:off x="6573838" y="2667000"/>
            <a:ext cx="22606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0011" name="Rectangle 11"/>
          <p:cNvSpPr>
            <a:spLocks noChangeArrowheads="1"/>
          </p:cNvSpPr>
          <p:nvPr/>
        </p:nvSpPr>
        <p:spPr bwMode="auto">
          <a:xfrm>
            <a:off x="376238" y="1408113"/>
            <a:ext cx="8759825" cy="1257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t>
            </a:r>
            <a:br>
              <a:rPr lang="en-US" sz="2400" b="1">
                <a:solidFill>
                  <a:schemeClr val="tx2"/>
                </a:solidFill>
              </a:rPr>
            </a:br>
            <a:r>
              <a:rPr lang="en-US" sz="2400" b="1">
                <a:solidFill>
                  <a:schemeClr val="tx2"/>
                </a:solidFill>
              </a:rPr>
              <a:t>  Actual Fixed                    Fixed                           Fixed</a:t>
            </a:r>
            <a:br>
              <a:rPr lang="en-US" sz="2400" b="1">
                <a:solidFill>
                  <a:schemeClr val="tx2"/>
                </a:solidFill>
              </a:rPr>
            </a:br>
            <a:r>
              <a:rPr lang="en-US" sz="2400" b="1">
                <a:solidFill>
                  <a:schemeClr val="tx2"/>
                </a:solidFill>
              </a:rPr>
              <a:t>    Overhead                   Overhead                    Overhead                     </a:t>
            </a:r>
            <a:br>
              <a:rPr lang="en-US" sz="2400" b="1">
                <a:solidFill>
                  <a:schemeClr val="tx2"/>
                </a:solidFill>
              </a:rPr>
            </a:br>
            <a:r>
              <a:rPr lang="en-US" sz="2400" b="1">
                <a:solidFill>
                  <a:schemeClr val="tx2"/>
                </a:solidFill>
              </a:rPr>
              <a:t>     Incurred                       Budget                       Applied </a:t>
            </a:r>
          </a:p>
        </p:txBody>
      </p:sp>
      <p:sp>
        <p:nvSpPr>
          <p:cNvPr id="640012" name="Rectangle 12"/>
          <p:cNvSpPr>
            <a:spLocks noChangeArrowheads="1"/>
          </p:cNvSpPr>
          <p:nvPr/>
        </p:nvSpPr>
        <p:spPr bwMode="auto">
          <a:xfrm>
            <a:off x="4365625" y="5505450"/>
            <a:ext cx="38830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Volume variance</a:t>
            </a:r>
            <a:br>
              <a:rPr lang="en-US" sz="2400">
                <a:solidFill>
                  <a:srgbClr val="FF0000"/>
                </a:solidFill>
              </a:rPr>
            </a:br>
            <a:r>
              <a:rPr lang="en-US" sz="2400">
                <a:solidFill>
                  <a:srgbClr val="FF0000"/>
                </a:solidFill>
              </a:rPr>
              <a:t>$250 favorable</a:t>
            </a:r>
          </a:p>
        </p:txBody>
      </p:sp>
      <p:sp>
        <p:nvSpPr>
          <p:cNvPr id="640013" name="Freeform 13"/>
          <p:cNvSpPr>
            <a:spLocks/>
          </p:cNvSpPr>
          <p:nvPr/>
        </p:nvSpPr>
        <p:spPr bwMode="auto">
          <a:xfrm>
            <a:off x="4746625" y="4773613"/>
            <a:ext cx="2820988" cy="619125"/>
          </a:xfrm>
          <a:custGeom>
            <a:avLst/>
            <a:gdLst>
              <a:gd name="T0" fmla="*/ 1476 w 1777"/>
              <a:gd name="T1" fmla="*/ 255 h 390"/>
              <a:gd name="T2" fmla="*/ 1542 w 1777"/>
              <a:gd name="T3" fmla="*/ 244 h 390"/>
              <a:gd name="T4" fmla="*/ 1604 w 1777"/>
              <a:gd name="T5" fmla="*/ 224 h 390"/>
              <a:gd name="T6" fmla="*/ 1659 w 1777"/>
              <a:gd name="T7" fmla="*/ 194 h 390"/>
              <a:gd name="T8" fmla="*/ 1705 w 1777"/>
              <a:gd name="T9" fmla="*/ 156 h 390"/>
              <a:gd name="T10" fmla="*/ 1741 w 1777"/>
              <a:gd name="T11" fmla="*/ 112 h 390"/>
              <a:gd name="T12" fmla="*/ 1764 w 1777"/>
              <a:gd name="T13" fmla="*/ 64 h 390"/>
              <a:gd name="T14" fmla="*/ 1776 w 1777"/>
              <a:gd name="T15" fmla="*/ 13 h 390"/>
              <a:gd name="T16" fmla="*/ 1775 w 1777"/>
              <a:gd name="T17" fmla="*/ 21 h 390"/>
              <a:gd name="T18" fmla="*/ 1760 w 1777"/>
              <a:gd name="T19" fmla="*/ 64 h 390"/>
              <a:gd name="T20" fmla="*/ 1735 w 1777"/>
              <a:gd name="T21" fmla="*/ 102 h 390"/>
              <a:gd name="T22" fmla="*/ 1697 w 1777"/>
              <a:gd name="T23" fmla="*/ 134 h 390"/>
              <a:gd name="T24" fmla="*/ 1650 w 1777"/>
              <a:gd name="T25" fmla="*/ 159 h 390"/>
              <a:gd name="T26" fmla="*/ 1598 w 1777"/>
              <a:gd name="T27" fmla="*/ 174 h 390"/>
              <a:gd name="T28" fmla="*/ 1543 w 1777"/>
              <a:gd name="T29" fmla="*/ 180 h 390"/>
              <a:gd name="T30" fmla="*/ 1064 w 1777"/>
              <a:gd name="T31" fmla="*/ 182 h 390"/>
              <a:gd name="T32" fmla="*/ 1014 w 1777"/>
              <a:gd name="T33" fmla="*/ 193 h 390"/>
              <a:gd name="T34" fmla="*/ 969 w 1777"/>
              <a:gd name="T35" fmla="*/ 213 h 390"/>
              <a:gd name="T36" fmla="*/ 932 w 1777"/>
              <a:gd name="T37" fmla="*/ 242 h 390"/>
              <a:gd name="T38" fmla="*/ 906 w 1777"/>
              <a:gd name="T39" fmla="*/ 276 h 390"/>
              <a:gd name="T40" fmla="*/ 892 w 1777"/>
              <a:gd name="T41" fmla="*/ 316 h 390"/>
              <a:gd name="T42" fmla="*/ 888 w 1777"/>
              <a:gd name="T43" fmla="*/ 338 h 390"/>
              <a:gd name="T44" fmla="*/ 885 w 1777"/>
              <a:gd name="T45" fmla="*/ 316 h 390"/>
              <a:gd name="T46" fmla="*/ 871 w 1777"/>
              <a:gd name="T47" fmla="*/ 276 h 390"/>
              <a:gd name="T48" fmla="*/ 844 w 1777"/>
              <a:gd name="T49" fmla="*/ 242 h 390"/>
              <a:gd name="T50" fmla="*/ 808 w 1777"/>
              <a:gd name="T51" fmla="*/ 213 h 390"/>
              <a:gd name="T52" fmla="*/ 763 w 1777"/>
              <a:gd name="T53" fmla="*/ 193 h 390"/>
              <a:gd name="T54" fmla="*/ 713 w 1777"/>
              <a:gd name="T55" fmla="*/ 182 h 390"/>
              <a:gd name="T56" fmla="*/ 234 w 1777"/>
              <a:gd name="T57" fmla="*/ 180 h 390"/>
              <a:gd name="T58" fmla="*/ 179 w 1777"/>
              <a:gd name="T59" fmla="*/ 174 h 390"/>
              <a:gd name="T60" fmla="*/ 127 w 1777"/>
              <a:gd name="T61" fmla="*/ 159 h 390"/>
              <a:gd name="T62" fmla="*/ 81 w 1777"/>
              <a:gd name="T63" fmla="*/ 134 h 390"/>
              <a:gd name="T64" fmla="*/ 43 w 1777"/>
              <a:gd name="T65" fmla="*/ 102 h 390"/>
              <a:gd name="T66" fmla="*/ 17 w 1777"/>
              <a:gd name="T67" fmla="*/ 64 h 390"/>
              <a:gd name="T68" fmla="*/ 2 w 1777"/>
              <a:gd name="T69" fmla="*/ 21 h 390"/>
              <a:gd name="T70" fmla="*/ 1 w 1777"/>
              <a:gd name="T71" fmla="*/ 13 h 390"/>
              <a:gd name="T72" fmla="*/ 12 w 1777"/>
              <a:gd name="T73" fmla="*/ 64 h 390"/>
              <a:gd name="T74" fmla="*/ 36 w 1777"/>
              <a:gd name="T75" fmla="*/ 112 h 390"/>
              <a:gd name="T76" fmla="*/ 73 w 1777"/>
              <a:gd name="T77" fmla="*/ 156 h 390"/>
              <a:gd name="T78" fmla="*/ 118 w 1777"/>
              <a:gd name="T79" fmla="*/ 194 h 390"/>
              <a:gd name="T80" fmla="*/ 173 w 1777"/>
              <a:gd name="T81" fmla="*/ 224 h 390"/>
              <a:gd name="T82" fmla="*/ 235 w 1777"/>
              <a:gd name="T83" fmla="*/ 244 h 390"/>
              <a:gd name="T84" fmla="*/ 300 w 1777"/>
              <a:gd name="T85" fmla="*/ 255 h 390"/>
              <a:gd name="T86" fmla="*/ 721 w 1777"/>
              <a:gd name="T87" fmla="*/ 257 h 390"/>
              <a:gd name="T88" fmla="*/ 768 w 1777"/>
              <a:gd name="T89" fmla="*/ 262 h 390"/>
              <a:gd name="T90" fmla="*/ 810 w 1777"/>
              <a:gd name="T91" fmla="*/ 277 h 390"/>
              <a:gd name="T92" fmla="*/ 846 w 1777"/>
              <a:gd name="T93" fmla="*/ 302 h 390"/>
              <a:gd name="T94" fmla="*/ 871 w 1777"/>
              <a:gd name="T95" fmla="*/ 333 h 390"/>
              <a:gd name="T96" fmla="*/ 885 w 1777"/>
              <a:gd name="T97" fmla="*/ 369 h 390"/>
              <a:gd name="T98" fmla="*/ 888 w 1777"/>
              <a:gd name="T99" fmla="*/ 389 h 390"/>
              <a:gd name="T100" fmla="*/ 895 w 1777"/>
              <a:gd name="T101" fmla="*/ 352 h 390"/>
              <a:gd name="T102" fmla="*/ 914 w 1777"/>
              <a:gd name="T103" fmla="*/ 318 h 390"/>
              <a:gd name="T104" fmla="*/ 945 w 1777"/>
              <a:gd name="T105" fmla="*/ 290 h 390"/>
              <a:gd name="T106" fmla="*/ 985 w 1777"/>
              <a:gd name="T107" fmla="*/ 270 h 390"/>
              <a:gd name="T108" fmla="*/ 1029 w 1777"/>
              <a:gd name="T109" fmla="*/ 259 h 390"/>
              <a:gd name="T110" fmla="*/ 1054 w 1777"/>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7" h="390">
                <a:moveTo>
                  <a:pt x="1443" y="257"/>
                </a:moveTo>
                <a:lnTo>
                  <a:pt x="1476" y="255"/>
                </a:lnTo>
                <a:lnTo>
                  <a:pt x="1509" y="251"/>
                </a:lnTo>
                <a:lnTo>
                  <a:pt x="1542" y="244"/>
                </a:lnTo>
                <a:lnTo>
                  <a:pt x="1573" y="235"/>
                </a:lnTo>
                <a:lnTo>
                  <a:pt x="1604" y="224"/>
                </a:lnTo>
                <a:lnTo>
                  <a:pt x="1632" y="209"/>
                </a:lnTo>
                <a:lnTo>
                  <a:pt x="1659" y="194"/>
                </a:lnTo>
                <a:lnTo>
                  <a:pt x="1683" y="176"/>
                </a:lnTo>
                <a:lnTo>
                  <a:pt x="1705" y="156"/>
                </a:lnTo>
                <a:lnTo>
                  <a:pt x="1725" y="135"/>
                </a:lnTo>
                <a:lnTo>
                  <a:pt x="1741" y="112"/>
                </a:lnTo>
                <a:lnTo>
                  <a:pt x="1755" y="89"/>
                </a:lnTo>
                <a:lnTo>
                  <a:pt x="1764" y="64"/>
                </a:lnTo>
                <a:lnTo>
                  <a:pt x="1772" y="39"/>
                </a:lnTo>
                <a:lnTo>
                  <a:pt x="1776" y="13"/>
                </a:lnTo>
                <a:lnTo>
                  <a:pt x="1776" y="0"/>
                </a:lnTo>
                <a:lnTo>
                  <a:pt x="1775" y="21"/>
                </a:lnTo>
                <a:lnTo>
                  <a:pt x="1769" y="43"/>
                </a:lnTo>
                <a:lnTo>
                  <a:pt x="1760" y="64"/>
                </a:lnTo>
                <a:lnTo>
                  <a:pt x="1749" y="83"/>
                </a:lnTo>
                <a:lnTo>
                  <a:pt x="1735" y="102"/>
                </a:lnTo>
                <a:lnTo>
                  <a:pt x="1717" y="119"/>
                </a:lnTo>
                <a:lnTo>
                  <a:pt x="1697" y="134"/>
                </a:lnTo>
                <a:lnTo>
                  <a:pt x="1675" y="148"/>
                </a:lnTo>
                <a:lnTo>
                  <a:pt x="1650" y="159"/>
                </a:lnTo>
                <a:lnTo>
                  <a:pt x="1625" y="168"/>
                </a:lnTo>
                <a:lnTo>
                  <a:pt x="1598" y="174"/>
                </a:lnTo>
                <a:lnTo>
                  <a:pt x="1571" y="179"/>
                </a:lnTo>
                <a:lnTo>
                  <a:pt x="1543" y="180"/>
                </a:lnTo>
                <a:lnTo>
                  <a:pt x="1090" y="180"/>
                </a:lnTo>
                <a:lnTo>
                  <a:pt x="1064" y="182"/>
                </a:lnTo>
                <a:lnTo>
                  <a:pt x="1038" y="186"/>
                </a:lnTo>
                <a:lnTo>
                  <a:pt x="1014" y="193"/>
                </a:lnTo>
                <a:lnTo>
                  <a:pt x="990" y="202"/>
                </a:lnTo>
                <a:lnTo>
                  <a:pt x="969" y="213"/>
                </a:lnTo>
                <a:lnTo>
                  <a:pt x="950" y="227"/>
                </a:lnTo>
                <a:lnTo>
                  <a:pt x="932" y="242"/>
                </a:lnTo>
                <a:lnTo>
                  <a:pt x="917" y="258"/>
                </a:lnTo>
                <a:lnTo>
                  <a:pt x="906" y="276"/>
                </a:lnTo>
                <a:lnTo>
                  <a:pt x="898" y="295"/>
                </a:lnTo>
                <a:lnTo>
                  <a:pt x="892" y="316"/>
                </a:lnTo>
                <a:lnTo>
                  <a:pt x="889" y="335"/>
                </a:lnTo>
                <a:lnTo>
                  <a:pt x="888" y="338"/>
                </a:lnTo>
                <a:lnTo>
                  <a:pt x="888" y="335"/>
                </a:lnTo>
                <a:lnTo>
                  <a:pt x="885" y="316"/>
                </a:lnTo>
                <a:lnTo>
                  <a:pt x="880" y="295"/>
                </a:lnTo>
                <a:lnTo>
                  <a:pt x="871" y="276"/>
                </a:lnTo>
                <a:lnTo>
                  <a:pt x="859" y="258"/>
                </a:lnTo>
                <a:lnTo>
                  <a:pt x="844" y="242"/>
                </a:lnTo>
                <a:lnTo>
                  <a:pt x="828" y="227"/>
                </a:lnTo>
                <a:lnTo>
                  <a:pt x="808" y="213"/>
                </a:lnTo>
                <a:lnTo>
                  <a:pt x="786" y="202"/>
                </a:lnTo>
                <a:lnTo>
                  <a:pt x="763" y="193"/>
                </a:lnTo>
                <a:lnTo>
                  <a:pt x="739" y="186"/>
                </a:lnTo>
                <a:lnTo>
                  <a:pt x="713" y="182"/>
                </a:lnTo>
                <a:lnTo>
                  <a:pt x="687" y="180"/>
                </a:lnTo>
                <a:lnTo>
                  <a:pt x="234" y="180"/>
                </a:lnTo>
                <a:lnTo>
                  <a:pt x="207" y="179"/>
                </a:lnTo>
                <a:lnTo>
                  <a:pt x="179" y="174"/>
                </a:lnTo>
                <a:lnTo>
                  <a:pt x="152" y="168"/>
                </a:lnTo>
                <a:lnTo>
                  <a:pt x="127" y="159"/>
                </a:lnTo>
                <a:lnTo>
                  <a:pt x="103" y="148"/>
                </a:lnTo>
                <a:lnTo>
                  <a:pt x="81" y="134"/>
                </a:lnTo>
                <a:lnTo>
                  <a:pt x="60" y="119"/>
                </a:lnTo>
                <a:lnTo>
                  <a:pt x="43" y="102"/>
                </a:lnTo>
                <a:lnTo>
                  <a:pt x="29" y="83"/>
                </a:lnTo>
                <a:lnTo>
                  <a:pt x="17" y="64"/>
                </a:lnTo>
                <a:lnTo>
                  <a:pt x="8" y="43"/>
                </a:lnTo>
                <a:lnTo>
                  <a:pt x="2" y="21"/>
                </a:lnTo>
                <a:lnTo>
                  <a:pt x="0" y="0"/>
                </a:lnTo>
                <a:lnTo>
                  <a:pt x="1" y="13"/>
                </a:lnTo>
                <a:lnTo>
                  <a:pt x="5" y="39"/>
                </a:lnTo>
                <a:lnTo>
                  <a:pt x="12" y="64"/>
                </a:lnTo>
                <a:lnTo>
                  <a:pt x="23" y="89"/>
                </a:lnTo>
                <a:lnTo>
                  <a:pt x="36" y="112"/>
                </a:lnTo>
                <a:lnTo>
                  <a:pt x="53" y="135"/>
                </a:lnTo>
                <a:lnTo>
                  <a:pt x="73" y="156"/>
                </a:lnTo>
                <a:lnTo>
                  <a:pt x="94" y="176"/>
                </a:lnTo>
                <a:lnTo>
                  <a:pt x="118" y="194"/>
                </a:lnTo>
                <a:lnTo>
                  <a:pt x="145" y="209"/>
                </a:lnTo>
                <a:lnTo>
                  <a:pt x="173" y="224"/>
                </a:lnTo>
                <a:lnTo>
                  <a:pt x="204" y="235"/>
                </a:lnTo>
                <a:lnTo>
                  <a:pt x="235" y="244"/>
                </a:lnTo>
                <a:lnTo>
                  <a:pt x="268" y="251"/>
                </a:lnTo>
                <a:lnTo>
                  <a:pt x="300" y="255"/>
                </a:lnTo>
                <a:lnTo>
                  <a:pt x="334" y="257"/>
                </a:lnTo>
                <a:lnTo>
                  <a:pt x="721" y="257"/>
                </a:lnTo>
                <a:lnTo>
                  <a:pt x="745" y="259"/>
                </a:lnTo>
                <a:lnTo>
                  <a:pt x="768" y="262"/>
                </a:lnTo>
                <a:lnTo>
                  <a:pt x="789" y="269"/>
                </a:lnTo>
                <a:lnTo>
                  <a:pt x="810" y="277"/>
                </a:lnTo>
                <a:lnTo>
                  <a:pt x="828" y="289"/>
                </a:lnTo>
                <a:lnTo>
                  <a:pt x="846" y="302"/>
                </a:lnTo>
                <a:lnTo>
                  <a:pt x="859" y="317"/>
                </a:lnTo>
                <a:lnTo>
                  <a:pt x="871" y="333"/>
                </a:lnTo>
                <a:lnTo>
                  <a:pt x="880" y="350"/>
                </a:lnTo>
                <a:lnTo>
                  <a:pt x="885" y="369"/>
                </a:lnTo>
                <a:lnTo>
                  <a:pt x="888" y="387"/>
                </a:lnTo>
                <a:lnTo>
                  <a:pt x="888" y="389"/>
                </a:lnTo>
                <a:lnTo>
                  <a:pt x="890" y="370"/>
                </a:lnTo>
                <a:lnTo>
                  <a:pt x="895" y="352"/>
                </a:lnTo>
                <a:lnTo>
                  <a:pt x="904" y="335"/>
                </a:lnTo>
                <a:lnTo>
                  <a:pt x="914" y="318"/>
                </a:lnTo>
                <a:lnTo>
                  <a:pt x="929" y="304"/>
                </a:lnTo>
                <a:lnTo>
                  <a:pt x="945" y="290"/>
                </a:lnTo>
                <a:lnTo>
                  <a:pt x="963" y="279"/>
                </a:lnTo>
                <a:lnTo>
                  <a:pt x="985" y="270"/>
                </a:lnTo>
                <a:lnTo>
                  <a:pt x="1005" y="263"/>
                </a:lnTo>
                <a:lnTo>
                  <a:pt x="1029" y="259"/>
                </a:lnTo>
                <a:lnTo>
                  <a:pt x="1052" y="257"/>
                </a:lnTo>
                <a:lnTo>
                  <a:pt x="1054" y="257"/>
                </a:lnTo>
                <a:lnTo>
                  <a:pt x="1443"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0014" name="Rectangle 14"/>
          <p:cNvSpPr>
            <a:spLocks noChangeArrowheads="1"/>
          </p:cNvSpPr>
          <p:nvPr/>
        </p:nvSpPr>
        <p:spPr bwMode="auto">
          <a:xfrm>
            <a:off x="6710363" y="2667000"/>
            <a:ext cx="1749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chemeClr val="tx2"/>
                </a:solidFill>
              </a:rPr>
              <a:t>   SH × FR                        </a:t>
            </a:r>
          </a:p>
        </p:txBody>
      </p:sp>
      <p:sp>
        <p:nvSpPr>
          <p:cNvPr id="640015" name="Rectangle 15"/>
          <p:cNvSpPr>
            <a:spLocks noGrp="1" noChangeArrowheads="1"/>
          </p:cNvSpPr>
          <p:nvPr>
            <p:ph type="title"/>
          </p:nvPr>
        </p:nvSpPr>
        <p:spPr>
          <a:xfrm>
            <a:off x="528638" y="700088"/>
            <a:ext cx="830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a:t>Quick Check Summary</a:t>
            </a:r>
            <a:endParaRPr lang="en-US" sz="4000" b="1" i="1">
              <a:sym typeface="Wingdings" panose="05000000000000000000" pitchFamily="2" charset="2"/>
            </a:endParaRPr>
          </a:p>
        </p:txBody>
      </p:sp>
      <p:sp>
        <p:nvSpPr>
          <p:cNvPr id="2" name="Slide Number Placeholder 1"/>
          <p:cNvSpPr>
            <a:spLocks noGrp="1"/>
          </p:cNvSpPr>
          <p:nvPr>
            <p:ph type="sldNum" sz="quarter" idx="11"/>
          </p:nvPr>
        </p:nvSpPr>
        <p:spPr/>
        <p:txBody>
          <a:bodyPr/>
          <a:lstStyle/>
          <a:p>
            <a:fld id="{9A50D7FF-FF3E-48B3-B163-4B17B2257AE3}" type="slidenum">
              <a:rPr lang="en-US" smtClean="0"/>
              <a:pPr/>
              <a:t>37</a:t>
            </a:fld>
            <a:endParaRPr lang="en-US"/>
          </a:p>
        </p:txBody>
      </p:sp>
    </p:spTree>
    <p:extLst>
      <p:ext uri="{BB962C8B-B14F-4D97-AF65-F5344CB8AC3E}">
        <p14:creationId xmlns:p14="http://schemas.microsoft.com/office/powerpoint/2010/main" xmlns="" val="250665166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42050" name="Object 2"/>
          <p:cNvGraphicFramePr>
            <a:graphicFrameLocks/>
          </p:cNvGraphicFramePr>
          <p:nvPr/>
        </p:nvGraphicFramePr>
        <p:xfrm>
          <a:off x="382588" y="1252538"/>
          <a:ext cx="7723187" cy="5148262"/>
        </p:xfrm>
        <a:graphic>
          <a:graphicData uri="http://schemas.openxmlformats.org/presentationml/2006/ole">
            <p:oleObj spid="_x0000_s97289" name="Clip" r:id="rId4" imgW="6276975" imgH="6010910" progId="">
              <p:embed/>
            </p:oleObj>
          </a:graphicData>
        </a:graphic>
      </p:graphicFrame>
      <p:sp>
        <p:nvSpPr>
          <p:cNvPr id="642051" name="Rectangle 3"/>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a:t>
            </a:r>
            <a:br>
              <a:rPr lang="en-US" sz="4000" b="1" i="1"/>
            </a:br>
            <a:r>
              <a:rPr lang="en-US" sz="4000" b="1" i="1"/>
              <a:t>A Graphic Approach </a:t>
            </a:r>
          </a:p>
        </p:txBody>
      </p:sp>
      <p:sp>
        <p:nvSpPr>
          <p:cNvPr id="642052" name="Rectangle 4"/>
          <p:cNvSpPr>
            <a:spLocks noChangeArrowheads="1"/>
          </p:cNvSpPr>
          <p:nvPr/>
        </p:nvSpPr>
        <p:spPr bwMode="auto">
          <a:xfrm>
            <a:off x="3887788" y="2895600"/>
            <a:ext cx="3425825" cy="30781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800" b="1" dirty="0">
                <a:solidFill>
                  <a:srgbClr val="333333"/>
                </a:solidFill>
                <a:latin typeface="+mn-lt"/>
              </a:rPr>
              <a:t>Let’s look at a graph showing fixed overhead variances. We will use </a:t>
            </a:r>
            <a:r>
              <a:rPr lang="en-US" sz="2800" b="1" dirty="0" err="1">
                <a:solidFill>
                  <a:srgbClr val="333333"/>
                </a:solidFill>
                <a:latin typeface="+mn-lt"/>
              </a:rPr>
              <a:t>ColaCo’s</a:t>
            </a:r>
            <a:r>
              <a:rPr lang="en-US" sz="2800" b="1" dirty="0">
                <a:solidFill>
                  <a:srgbClr val="333333"/>
                </a:solidFill>
                <a:latin typeface="+mn-lt"/>
              </a:rPr>
              <a:t>  numbers from the previous example.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38</a:t>
            </a:fld>
            <a:endParaRPr lang="en-US"/>
          </a:p>
        </p:txBody>
      </p:sp>
    </p:spTree>
    <p:extLst>
      <p:ext uri="{BB962C8B-B14F-4D97-AF65-F5344CB8AC3E}">
        <p14:creationId xmlns:p14="http://schemas.microsoft.com/office/powerpoint/2010/main" xmlns="" val="194571686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4099" name="Line 3"/>
          <p:cNvSpPr>
            <a:spLocks noChangeShapeType="1"/>
          </p:cNvSpPr>
          <p:nvPr/>
        </p:nvSpPr>
        <p:spPr bwMode="auto">
          <a:xfrm flipH="1">
            <a:off x="1816100" y="2906713"/>
            <a:ext cx="406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44100" name="Group 4"/>
          <p:cNvGrpSpPr>
            <a:grpSpLocks/>
          </p:cNvGrpSpPr>
          <p:nvPr/>
        </p:nvGrpSpPr>
        <p:grpSpPr bwMode="auto">
          <a:xfrm>
            <a:off x="992188" y="1460500"/>
            <a:ext cx="7921625" cy="5213350"/>
            <a:chOff x="625" y="920"/>
            <a:chExt cx="4990" cy="3284"/>
          </a:xfrm>
        </p:grpSpPr>
        <p:sp>
          <p:nvSpPr>
            <p:cNvPr id="644101" name="Rectangle 5"/>
            <p:cNvSpPr>
              <a:spLocks noChangeArrowheads="1"/>
            </p:cNvSpPr>
            <p:nvPr/>
          </p:nvSpPr>
          <p:spPr bwMode="auto">
            <a:xfrm>
              <a:off x="4657" y="3272"/>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Activity</a:t>
              </a:r>
            </a:p>
          </p:txBody>
        </p:sp>
        <p:sp>
          <p:nvSpPr>
            <p:cNvPr id="644102" name="Rectangle 6"/>
            <p:cNvSpPr>
              <a:spLocks noChangeArrowheads="1"/>
            </p:cNvSpPr>
            <p:nvPr/>
          </p:nvSpPr>
          <p:spPr bwMode="auto">
            <a:xfrm>
              <a:off x="625" y="920"/>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Cost</a:t>
              </a:r>
            </a:p>
          </p:txBody>
        </p:sp>
        <p:grpSp>
          <p:nvGrpSpPr>
            <p:cNvPr id="644103" name="Group 7"/>
            <p:cNvGrpSpPr>
              <a:grpSpLocks/>
            </p:cNvGrpSpPr>
            <p:nvPr/>
          </p:nvGrpSpPr>
          <p:grpSpPr bwMode="auto">
            <a:xfrm>
              <a:off x="1105" y="1263"/>
              <a:ext cx="4311" cy="2941"/>
              <a:chOff x="1105" y="1263"/>
              <a:chExt cx="4311" cy="2941"/>
            </a:xfrm>
          </p:grpSpPr>
          <p:grpSp>
            <p:nvGrpSpPr>
              <p:cNvPr id="644104" name="Group 8"/>
              <p:cNvGrpSpPr>
                <a:grpSpLocks/>
              </p:cNvGrpSpPr>
              <p:nvPr/>
            </p:nvGrpSpPr>
            <p:grpSpPr bwMode="auto">
              <a:xfrm>
                <a:off x="3208" y="3615"/>
                <a:ext cx="496" cy="280"/>
                <a:chOff x="3208" y="3615"/>
                <a:chExt cx="496" cy="280"/>
              </a:xfrm>
            </p:grpSpPr>
            <p:sp>
              <p:nvSpPr>
                <p:cNvPr id="644105" name="Line 9"/>
                <p:cNvSpPr>
                  <a:spLocks noChangeShapeType="1"/>
                </p:cNvSpPr>
                <p:nvPr/>
              </p:nvSpPr>
              <p:spPr bwMode="auto">
                <a:xfrm>
                  <a:off x="3696" y="3615"/>
                  <a:ext cx="0" cy="272"/>
                </a:xfrm>
                <a:prstGeom prst="line">
                  <a:avLst/>
                </a:prstGeom>
                <a:noFill/>
                <a:ln w="25400">
                  <a:solidFill>
                    <a:schemeClr val="tx2"/>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4106" name="Line 10"/>
                <p:cNvSpPr>
                  <a:spLocks noChangeShapeType="1"/>
                </p:cNvSpPr>
                <p:nvPr/>
              </p:nvSpPr>
              <p:spPr bwMode="auto">
                <a:xfrm flipH="1">
                  <a:off x="3208" y="3895"/>
                  <a:ext cx="496"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44107" name="Rectangle 11"/>
              <p:cNvSpPr>
                <a:spLocks noChangeArrowheads="1"/>
              </p:cNvSpPr>
              <p:nvPr/>
            </p:nvSpPr>
            <p:spPr bwMode="auto">
              <a:xfrm>
                <a:off x="1873" y="3560"/>
                <a:ext cx="1294" cy="64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30000"/>
                  </a:spcBef>
                </a:pPr>
                <a:r>
                  <a:rPr lang="en-US" sz="2400">
                    <a:solidFill>
                      <a:schemeClr val="tx2"/>
                    </a:solidFill>
                  </a:rPr>
                  <a:t>3,000 Hours Expected</a:t>
                </a:r>
                <a:br>
                  <a:rPr lang="en-US" sz="2400">
                    <a:solidFill>
                      <a:schemeClr val="tx2"/>
                    </a:solidFill>
                  </a:rPr>
                </a:br>
                <a:r>
                  <a:rPr lang="en-US" sz="2400">
                    <a:solidFill>
                      <a:schemeClr val="tx2"/>
                    </a:solidFill>
                  </a:rPr>
                  <a:t>Activity</a:t>
                </a:r>
              </a:p>
            </p:txBody>
          </p:sp>
          <p:grpSp>
            <p:nvGrpSpPr>
              <p:cNvPr id="644108" name="Group 12"/>
              <p:cNvGrpSpPr>
                <a:grpSpLocks/>
              </p:cNvGrpSpPr>
              <p:nvPr/>
            </p:nvGrpSpPr>
            <p:grpSpPr bwMode="auto">
              <a:xfrm>
                <a:off x="1105" y="1263"/>
                <a:ext cx="4311" cy="2256"/>
                <a:chOff x="1105" y="1263"/>
                <a:chExt cx="4311" cy="2256"/>
              </a:xfrm>
            </p:grpSpPr>
            <p:sp>
              <p:nvSpPr>
                <p:cNvPr id="644109" name="Rectangle 13"/>
                <p:cNvSpPr>
                  <a:spLocks noChangeArrowheads="1"/>
                </p:cNvSpPr>
                <p:nvPr/>
              </p:nvSpPr>
              <p:spPr bwMode="auto">
                <a:xfrm>
                  <a:off x="1153" y="1566"/>
                  <a:ext cx="254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t>$9,000 budgeted fixed OH</a:t>
                  </a:r>
                </a:p>
              </p:txBody>
            </p:sp>
            <p:sp>
              <p:nvSpPr>
                <p:cNvPr id="644110" name="Line 14"/>
                <p:cNvSpPr>
                  <a:spLocks noChangeShapeType="1"/>
                </p:cNvSpPr>
                <p:nvPr/>
              </p:nvSpPr>
              <p:spPr bwMode="auto">
                <a:xfrm>
                  <a:off x="3696" y="1839"/>
                  <a:ext cx="0" cy="1664"/>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4111" name="Line 15"/>
                <p:cNvSpPr>
                  <a:spLocks noChangeShapeType="1"/>
                </p:cNvSpPr>
                <p:nvPr/>
              </p:nvSpPr>
              <p:spPr bwMode="auto">
                <a:xfrm flipV="1">
                  <a:off x="1152" y="1343"/>
                  <a:ext cx="3296" cy="2176"/>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4112" name="Rectangle 16"/>
                <p:cNvSpPr>
                  <a:spLocks noChangeArrowheads="1"/>
                </p:cNvSpPr>
                <p:nvPr/>
              </p:nvSpPr>
              <p:spPr bwMode="auto">
                <a:xfrm rot="19620000">
                  <a:off x="1105" y="2552"/>
                  <a:ext cx="2158" cy="58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30000"/>
                    </a:spcBef>
                  </a:pPr>
                  <a:r>
                    <a:rPr lang="en-US" sz="2400">
                      <a:solidFill>
                        <a:srgbClr val="FF0000"/>
                      </a:solidFill>
                    </a:rPr>
                    <a:t>Fixed overhead</a:t>
                  </a:r>
                </a:p>
                <a:p>
                  <a:pPr algn="ctr" eaLnBrk="1" hangingPunct="1">
                    <a:spcBef>
                      <a:spcPct val="30000"/>
                    </a:spcBef>
                  </a:pPr>
                  <a:r>
                    <a:rPr lang="en-US" sz="2400">
                      <a:solidFill>
                        <a:srgbClr val="FF0000"/>
                      </a:solidFill>
                    </a:rPr>
                    <a:t>applied to products</a:t>
                  </a:r>
                </a:p>
              </p:txBody>
            </p:sp>
            <p:grpSp>
              <p:nvGrpSpPr>
                <p:cNvPr id="644113" name="Group 17"/>
                <p:cNvGrpSpPr>
                  <a:grpSpLocks/>
                </p:cNvGrpSpPr>
                <p:nvPr/>
              </p:nvGrpSpPr>
              <p:grpSpPr bwMode="auto">
                <a:xfrm>
                  <a:off x="1152" y="1263"/>
                  <a:ext cx="4264" cy="2248"/>
                  <a:chOff x="1152" y="1182"/>
                  <a:chExt cx="4264" cy="2248"/>
                </a:xfrm>
              </p:grpSpPr>
              <p:sp>
                <p:nvSpPr>
                  <p:cNvPr id="644114" name="Line 18"/>
                  <p:cNvSpPr>
                    <a:spLocks noChangeShapeType="1"/>
                  </p:cNvSpPr>
                  <p:nvPr/>
                </p:nvSpPr>
                <p:spPr bwMode="auto">
                  <a:xfrm>
                    <a:off x="1152" y="1182"/>
                    <a:ext cx="0" cy="224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4115" name="Line 19"/>
                  <p:cNvSpPr>
                    <a:spLocks noChangeShapeType="1"/>
                  </p:cNvSpPr>
                  <p:nvPr/>
                </p:nvSpPr>
                <p:spPr bwMode="auto">
                  <a:xfrm>
                    <a:off x="1160" y="3430"/>
                    <a:ext cx="425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grpSp>
      <p:sp>
        <p:nvSpPr>
          <p:cNvPr id="644118" name="Rectangle 22"/>
          <p:cNvSpPr>
            <a:spLocks noGrp="1" noChangeArrowheads="1"/>
          </p:cNvSpPr>
          <p:nvPr>
            <p:ph type="title"/>
          </p:nvPr>
        </p:nvSpPr>
        <p:spPr>
          <a:xfrm>
            <a:off x="453168" y="274223"/>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a:t>
            </a:r>
            <a:br>
              <a:rPr lang="en-US" sz="4000" b="1" i="1"/>
            </a:br>
            <a:r>
              <a:rPr lang="en-US" sz="4000" b="1" i="1"/>
              <a:t>A Graphic Approach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39</a:t>
            </a:fld>
            <a:endParaRPr lang="en-US"/>
          </a:p>
        </p:txBody>
      </p:sp>
    </p:spTree>
    <p:extLst>
      <p:ext uri="{BB962C8B-B14F-4D97-AF65-F5344CB8AC3E}">
        <p14:creationId xmlns:p14="http://schemas.microsoft.com/office/powerpoint/2010/main" xmlns="" val="36059867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6147" name="Rectangle 3"/>
          <p:cNvSpPr>
            <a:spLocks noChangeArrowheads="1"/>
          </p:cNvSpPr>
          <p:nvPr/>
        </p:nvSpPr>
        <p:spPr bwMode="auto">
          <a:xfrm>
            <a:off x="1581150" y="3005138"/>
            <a:ext cx="4035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FFFF"/>
                </a:solidFill>
              </a:rPr>
              <a:t>$8,450 actual fixed OH</a:t>
            </a:r>
          </a:p>
        </p:txBody>
      </p:sp>
      <p:sp>
        <p:nvSpPr>
          <p:cNvPr id="646148" name="Line 4"/>
          <p:cNvSpPr>
            <a:spLocks noChangeShapeType="1"/>
          </p:cNvSpPr>
          <p:nvPr/>
        </p:nvSpPr>
        <p:spPr bwMode="auto">
          <a:xfrm flipH="1">
            <a:off x="1816100" y="2906713"/>
            <a:ext cx="406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646149" name="Group 5"/>
          <p:cNvGrpSpPr>
            <a:grpSpLocks/>
          </p:cNvGrpSpPr>
          <p:nvPr/>
        </p:nvGrpSpPr>
        <p:grpSpPr bwMode="auto">
          <a:xfrm>
            <a:off x="992188" y="1460500"/>
            <a:ext cx="7921625" cy="5213350"/>
            <a:chOff x="625" y="920"/>
            <a:chExt cx="4990" cy="3284"/>
          </a:xfrm>
        </p:grpSpPr>
        <p:sp>
          <p:nvSpPr>
            <p:cNvPr id="646150" name="Rectangle 6"/>
            <p:cNvSpPr>
              <a:spLocks noChangeArrowheads="1"/>
            </p:cNvSpPr>
            <p:nvPr/>
          </p:nvSpPr>
          <p:spPr bwMode="auto">
            <a:xfrm>
              <a:off x="4657" y="3272"/>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Activity</a:t>
              </a:r>
            </a:p>
          </p:txBody>
        </p:sp>
        <p:sp>
          <p:nvSpPr>
            <p:cNvPr id="646151" name="Rectangle 7"/>
            <p:cNvSpPr>
              <a:spLocks noChangeArrowheads="1"/>
            </p:cNvSpPr>
            <p:nvPr/>
          </p:nvSpPr>
          <p:spPr bwMode="auto">
            <a:xfrm>
              <a:off x="625" y="920"/>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Cost</a:t>
              </a:r>
            </a:p>
          </p:txBody>
        </p:sp>
        <p:grpSp>
          <p:nvGrpSpPr>
            <p:cNvPr id="646152" name="Group 8"/>
            <p:cNvGrpSpPr>
              <a:grpSpLocks/>
            </p:cNvGrpSpPr>
            <p:nvPr/>
          </p:nvGrpSpPr>
          <p:grpSpPr bwMode="auto">
            <a:xfrm>
              <a:off x="1105" y="1263"/>
              <a:ext cx="4311" cy="2941"/>
              <a:chOff x="1105" y="1263"/>
              <a:chExt cx="4311" cy="2941"/>
            </a:xfrm>
          </p:grpSpPr>
          <p:grpSp>
            <p:nvGrpSpPr>
              <p:cNvPr id="646153" name="Group 9"/>
              <p:cNvGrpSpPr>
                <a:grpSpLocks/>
              </p:cNvGrpSpPr>
              <p:nvPr/>
            </p:nvGrpSpPr>
            <p:grpSpPr bwMode="auto">
              <a:xfrm>
                <a:off x="3208" y="3615"/>
                <a:ext cx="496" cy="280"/>
                <a:chOff x="3208" y="3534"/>
                <a:chExt cx="496" cy="280"/>
              </a:xfrm>
            </p:grpSpPr>
            <p:sp>
              <p:nvSpPr>
                <p:cNvPr id="646154" name="Line 10"/>
                <p:cNvSpPr>
                  <a:spLocks noChangeShapeType="1"/>
                </p:cNvSpPr>
                <p:nvPr/>
              </p:nvSpPr>
              <p:spPr bwMode="auto">
                <a:xfrm>
                  <a:off x="3696" y="3534"/>
                  <a:ext cx="0" cy="272"/>
                </a:xfrm>
                <a:prstGeom prst="line">
                  <a:avLst/>
                </a:prstGeom>
                <a:noFill/>
                <a:ln w="25400">
                  <a:solidFill>
                    <a:schemeClr val="tx2"/>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55" name="Line 11"/>
                <p:cNvSpPr>
                  <a:spLocks noChangeShapeType="1"/>
                </p:cNvSpPr>
                <p:nvPr/>
              </p:nvSpPr>
              <p:spPr bwMode="auto">
                <a:xfrm flipH="1">
                  <a:off x="3208" y="3814"/>
                  <a:ext cx="496"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46156" name="Rectangle 12"/>
              <p:cNvSpPr>
                <a:spLocks noChangeArrowheads="1"/>
              </p:cNvSpPr>
              <p:nvPr/>
            </p:nvSpPr>
            <p:spPr bwMode="auto">
              <a:xfrm>
                <a:off x="1873" y="3560"/>
                <a:ext cx="1294" cy="64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30000"/>
                  </a:spcBef>
                </a:pPr>
                <a:r>
                  <a:rPr lang="en-US" sz="2400">
                    <a:solidFill>
                      <a:schemeClr val="tx2"/>
                    </a:solidFill>
                  </a:rPr>
                  <a:t>3,000 Hours Expected</a:t>
                </a:r>
                <a:br>
                  <a:rPr lang="en-US" sz="2400">
                    <a:solidFill>
                      <a:schemeClr val="tx2"/>
                    </a:solidFill>
                  </a:rPr>
                </a:br>
                <a:r>
                  <a:rPr lang="en-US" sz="2400">
                    <a:solidFill>
                      <a:schemeClr val="tx2"/>
                    </a:solidFill>
                  </a:rPr>
                  <a:t>Activity</a:t>
                </a:r>
              </a:p>
            </p:txBody>
          </p:sp>
          <p:grpSp>
            <p:nvGrpSpPr>
              <p:cNvPr id="646157" name="Group 13"/>
              <p:cNvGrpSpPr>
                <a:grpSpLocks/>
              </p:cNvGrpSpPr>
              <p:nvPr/>
            </p:nvGrpSpPr>
            <p:grpSpPr bwMode="auto">
              <a:xfrm>
                <a:off x="1105" y="1263"/>
                <a:ext cx="4311" cy="2256"/>
                <a:chOff x="1105" y="1263"/>
                <a:chExt cx="4311" cy="2256"/>
              </a:xfrm>
            </p:grpSpPr>
            <p:sp>
              <p:nvSpPr>
                <p:cNvPr id="646158" name="Rectangle 14"/>
                <p:cNvSpPr>
                  <a:spLocks noChangeArrowheads="1"/>
                </p:cNvSpPr>
                <p:nvPr/>
              </p:nvSpPr>
              <p:spPr bwMode="auto">
                <a:xfrm>
                  <a:off x="1153" y="1566"/>
                  <a:ext cx="254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t>$9,000 budgeted fixed OH</a:t>
                  </a:r>
                </a:p>
              </p:txBody>
            </p:sp>
            <p:sp>
              <p:nvSpPr>
                <p:cNvPr id="646159" name="Line 15"/>
                <p:cNvSpPr>
                  <a:spLocks noChangeShapeType="1"/>
                </p:cNvSpPr>
                <p:nvPr/>
              </p:nvSpPr>
              <p:spPr bwMode="auto">
                <a:xfrm>
                  <a:off x="3696" y="1839"/>
                  <a:ext cx="0" cy="1664"/>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60" name="Line 16"/>
                <p:cNvSpPr>
                  <a:spLocks noChangeShapeType="1"/>
                </p:cNvSpPr>
                <p:nvPr/>
              </p:nvSpPr>
              <p:spPr bwMode="auto">
                <a:xfrm flipV="1">
                  <a:off x="1152" y="1343"/>
                  <a:ext cx="3296" cy="2176"/>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61" name="Rectangle 17"/>
                <p:cNvSpPr>
                  <a:spLocks noChangeArrowheads="1"/>
                </p:cNvSpPr>
                <p:nvPr/>
              </p:nvSpPr>
              <p:spPr bwMode="auto">
                <a:xfrm rot="19620000">
                  <a:off x="1105" y="2552"/>
                  <a:ext cx="2158" cy="58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30000"/>
                    </a:spcBef>
                  </a:pPr>
                  <a:r>
                    <a:rPr lang="en-US" sz="2400">
                      <a:solidFill>
                        <a:srgbClr val="FF0000"/>
                      </a:solidFill>
                    </a:rPr>
                    <a:t>Fixed overhead</a:t>
                  </a:r>
                </a:p>
                <a:p>
                  <a:pPr algn="ctr" eaLnBrk="1" hangingPunct="1">
                    <a:spcBef>
                      <a:spcPct val="30000"/>
                    </a:spcBef>
                  </a:pPr>
                  <a:r>
                    <a:rPr lang="en-US" sz="2400">
                      <a:solidFill>
                        <a:srgbClr val="FF0000"/>
                      </a:solidFill>
                    </a:rPr>
                    <a:t>applied to products</a:t>
                  </a:r>
                </a:p>
              </p:txBody>
            </p:sp>
            <p:grpSp>
              <p:nvGrpSpPr>
                <p:cNvPr id="646162" name="Group 18"/>
                <p:cNvGrpSpPr>
                  <a:grpSpLocks/>
                </p:cNvGrpSpPr>
                <p:nvPr/>
              </p:nvGrpSpPr>
              <p:grpSpPr bwMode="auto">
                <a:xfrm>
                  <a:off x="1152" y="1263"/>
                  <a:ext cx="4264" cy="2248"/>
                  <a:chOff x="1152" y="1263"/>
                  <a:chExt cx="4264" cy="2248"/>
                </a:xfrm>
              </p:grpSpPr>
              <p:sp>
                <p:nvSpPr>
                  <p:cNvPr id="646163" name="Line 19"/>
                  <p:cNvSpPr>
                    <a:spLocks noChangeShapeType="1"/>
                  </p:cNvSpPr>
                  <p:nvPr/>
                </p:nvSpPr>
                <p:spPr bwMode="auto">
                  <a:xfrm>
                    <a:off x="1152" y="1263"/>
                    <a:ext cx="0" cy="224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64" name="Line 20"/>
                  <p:cNvSpPr>
                    <a:spLocks noChangeShapeType="1"/>
                  </p:cNvSpPr>
                  <p:nvPr/>
                </p:nvSpPr>
                <p:spPr bwMode="auto">
                  <a:xfrm>
                    <a:off x="1160" y="3511"/>
                    <a:ext cx="425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grpSp>
      <p:sp>
        <p:nvSpPr>
          <p:cNvPr id="646165" name="Rectangle 21"/>
          <p:cNvSpPr>
            <a:spLocks noChangeArrowheads="1"/>
          </p:cNvSpPr>
          <p:nvPr/>
        </p:nvSpPr>
        <p:spPr bwMode="auto">
          <a:xfrm>
            <a:off x="1581150" y="3005138"/>
            <a:ext cx="4035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009900"/>
                </a:solidFill>
              </a:rPr>
              <a:t>$8,450 actual fixed OH</a:t>
            </a:r>
          </a:p>
        </p:txBody>
      </p:sp>
      <p:sp>
        <p:nvSpPr>
          <p:cNvPr id="646166" name="Line 22"/>
          <p:cNvSpPr>
            <a:spLocks noChangeShapeType="1"/>
          </p:cNvSpPr>
          <p:nvPr/>
        </p:nvSpPr>
        <p:spPr bwMode="auto">
          <a:xfrm>
            <a:off x="1841500" y="3405188"/>
            <a:ext cx="4864100" cy="0"/>
          </a:xfrm>
          <a:prstGeom prst="line">
            <a:avLst/>
          </a:prstGeom>
          <a:noFill/>
          <a:ln w="25400">
            <a:solidFill>
              <a:schemeClr val="tx1"/>
            </a:solidFill>
            <a:prstDash val="dash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6167" name="Rectangle 23"/>
          <p:cNvSpPr>
            <a:spLocks noChangeArrowheads="1"/>
          </p:cNvSpPr>
          <p:nvPr/>
        </p:nvSpPr>
        <p:spPr bwMode="auto">
          <a:xfrm>
            <a:off x="307975" y="3100388"/>
            <a:ext cx="1673225" cy="11620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200">
                <a:solidFill>
                  <a:srgbClr val="009900"/>
                </a:solidFill>
              </a:rPr>
              <a:t>$550</a:t>
            </a:r>
            <a:br>
              <a:rPr lang="en-US" sz="2200">
                <a:solidFill>
                  <a:srgbClr val="009900"/>
                </a:solidFill>
              </a:rPr>
            </a:br>
            <a:r>
              <a:rPr lang="en-US" sz="2200">
                <a:solidFill>
                  <a:srgbClr val="009900"/>
                </a:solidFill>
              </a:rPr>
              <a:t>Favorable</a:t>
            </a:r>
            <a:br>
              <a:rPr lang="en-US" sz="2200">
                <a:solidFill>
                  <a:srgbClr val="009900"/>
                </a:solidFill>
              </a:rPr>
            </a:br>
            <a:r>
              <a:rPr lang="en-US" sz="2200">
                <a:solidFill>
                  <a:srgbClr val="009900"/>
                </a:solidFill>
              </a:rPr>
              <a:t>Budget Variance</a:t>
            </a:r>
          </a:p>
        </p:txBody>
      </p:sp>
      <p:sp>
        <p:nvSpPr>
          <p:cNvPr id="646168" name="Rectangle 24"/>
          <p:cNvSpPr>
            <a:spLocks noChangeArrowheads="1"/>
          </p:cNvSpPr>
          <p:nvPr/>
        </p:nvSpPr>
        <p:spPr bwMode="auto">
          <a:xfrm>
            <a:off x="1524000" y="2755900"/>
            <a:ext cx="3016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4400">
                <a:solidFill>
                  <a:srgbClr val="009900"/>
                </a:solidFill>
              </a:rPr>
              <a:t>{</a:t>
            </a:r>
          </a:p>
        </p:txBody>
      </p:sp>
      <p:sp>
        <p:nvSpPr>
          <p:cNvPr id="646171" name="Rectangle 27"/>
          <p:cNvSpPr>
            <a:spLocks noGrp="1" noChangeArrowheads="1"/>
          </p:cNvSpPr>
          <p:nvPr>
            <p:ph type="title"/>
          </p:nvPr>
        </p:nvSpPr>
        <p:spPr>
          <a:xfrm>
            <a:off x="489744" y="2921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a:t>
            </a:r>
            <a:br>
              <a:rPr lang="en-US" sz="4000" b="1" i="1"/>
            </a:br>
            <a:r>
              <a:rPr lang="en-US" sz="4000" b="1" i="1"/>
              <a:t>A Graphic Approach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40</a:t>
            </a:fld>
            <a:endParaRPr lang="en-US"/>
          </a:p>
        </p:txBody>
      </p:sp>
    </p:spTree>
    <p:extLst>
      <p:ext uri="{BB962C8B-B14F-4D97-AF65-F5344CB8AC3E}">
        <p14:creationId xmlns:p14="http://schemas.microsoft.com/office/powerpoint/2010/main" xmlns="" val="303174447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8194" name="Rectangle 2"/>
          <p:cNvSpPr>
            <a:spLocks noChangeArrowheads="1"/>
          </p:cNvSpPr>
          <p:nvPr/>
        </p:nvSpPr>
        <p:spPr bwMode="auto">
          <a:xfrm>
            <a:off x="1525588" y="2222500"/>
            <a:ext cx="3016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4400"/>
              <a:t>{</a:t>
            </a:r>
          </a:p>
        </p:txBody>
      </p:sp>
      <p:sp>
        <p:nvSpPr>
          <p:cNvPr id="648196" name="Rectangle 4"/>
          <p:cNvSpPr>
            <a:spLocks noChangeArrowheads="1"/>
          </p:cNvSpPr>
          <p:nvPr/>
        </p:nvSpPr>
        <p:spPr bwMode="auto">
          <a:xfrm>
            <a:off x="1581150" y="3005138"/>
            <a:ext cx="4035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FFFF"/>
                </a:solidFill>
              </a:rPr>
              <a:t>$8,450 actual fixed OH</a:t>
            </a:r>
          </a:p>
        </p:txBody>
      </p:sp>
      <p:sp>
        <p:nvSpPr>
          <p:cNvPr id="648197" name="Line 5"/>
          <p:cNvSpPr>
            <a:spLocks noChangeShapeType="1"/>
          </p:cNvSpPr>
          <p:nvPr/>
        </p:nvSpPr>
        <p:spPr bwMode="auto">
          <a:xfrm flipH="1">
            <a:off x="1816100" y="2906713"/>
            <a:ext cx="40640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198" name="Freeform 6"/>
          <p:cNvSpPr>
            <a:spLocks/>
          </p:cNvSpPr>
          <p:nvPr/>
        </p:nvSpPr>
        <p:spPr bwMode="auto">
          <a:xfrm>
            <a:off x="5948363" y="1557338"/>
            <a:ext cx="815975" cy="736600"/>
          </a:xfrm>
          <a:custGeom>
            <a:avLst/>
            <a:gdLst>
              <a:gd name="T0" fmla="*/ 104 w 514"/>
              <a:gd name="T1" fmla="*/ 424 h 464"/>
              <a:gd name="T2" fmla="*/ 126 w 514"/>
              <a:gd name="T3" fmla="*/ 414 h 464"/>
              <a:gd name="T4" fmla="*/ 160 w 514"/>
              <a:gd name="T5" fmla="*/ 402 h 464"/>
              <a:gd name="T6" fmla="*/ 197 w 514"/>
              <a:gd name="T7" fmla="*/ 384 h 464"/>
              <a:gd name="T8" fmla="*/ 233 w 514"/>
              <a:gd name="T9" fmla="*/ 365 h 464"/>
              <a:gd name="T10" fmla="*/ 266 w 514"/>
              <a:gd name="T11" fmla="*/ 345 h 464"/>
              <a:gd name="T12" fmla="*/ 299 w 514"/>
              <a:gd name="T13" fmla="*/ 322 h 464"/>
              <a:gd name="T14" fmla="*/ 331 w 514"/>
              <a:gd name="T15" fmla="*/ 298 h 464"/>
              <a:gd name="T16" fmla="*/ 361 w 514"/>
              <a:gd name="T17" fmla="*/ 271 h 464"/>
              <a:gd name="T18" fmla="*/ 387 w 514"/>
              <a:gd name="T19" fmla="*/ 245 h 464"/>
              <a:gd name="T20" fmla="*/ 412 w 514"/>
              <a:gd name="T21" fmla="*/ 216 h 464"/>
              <a:gd name="T22" fmla="*/ 433 w 514"/>
              <a:gd name="T23" fmla="*/ 188 h 464"/>
              <a:gd name="T24" fmla="*/ 454 w 514"/>
              <a:gd name="T25" fmla="*/ 158 h 464"/>
              <a:gd name="T26" fmla="*/ 474 w 514"/>
              <a:gd name="T27" fmla="*/ 128 h 464"/>
              <a:gd name="T28" fmla="*/ 484 w 514"/>
              <a:gd name="T29" fmla="*/ 99 h 464"/>
              <a:gd name="T30" fmla="*/ 498 w 514"/>
              <a:gd name="T31" fmla="*/ 67 h 464"/>
              <a:gd name="T32" fmla="*/ 506 w 514"/>
              <a:gd name="T33" fmla="*/ 39 h 464"/>
              <a:gd name="T34" fmla="*/ 513 w 514"/>
              <a:gd name="T35" fmla="*/ 9 h 464"/>
              <a:gd name="T36" fmla="*/ 513 w 514"/>
              <a:gd name="T37" fmla="*/ 0 h 464"/>
              <a:gd name="T38" fmla="*/ 502 w 514"/>
              <a:gd name="T39" fmla="*/ 39 h 464"/>
              <a:gd name="T40" fmla="*/ 491 w 514"/>
              <a:gd name="T41" fmla="*/ 66 h 464"/>
              <a:gd name="T42" fmla="*/ 474 w 514"/>
              <a:gd name="T43" fmla="*/ 93 h 464"/>
              <a:gd name="T44" fmla="*/ 456 w 514"/>
              <a:gd name="T45" fmla="*/ 120 h 464"/>
              <a:gd name="T46" fmla="*/ 433 w 514"/>
              <a:gd name="T47" fmla="*/ 146 h 464"/>
              <a:gd name="T48" fmla="*/ 404 w 514"/>
              <a:gd name="T49" fmla="*/ 174 h 464"/>
              <a:gd name="T50" fmla="*/ 376 w 514"/>
              <a:gd name="T51" fmla="*/ 201 h 464"/>
              <a:gd name="T52" fmla="*/ 344 w 514"/>
              <a:gd name="T53" fmla="*/ 225 h 464"/>
              <a:gd name="T54" fmla="*/ 306 w 514"/>
              <a:gd name="T55" fmla="*/ 249 h 464"/>
              <a:gd name="T56" fmla="*/ 267 w 514"/>
              <a:gd name="T57" fmla="*/ 272 h 464"/>
              <a:gd name="T58" fmla="*/ 230 w 514"/>
              <a:gd name="T59" fmla="*/ 293 h 464"/>
              <a:gd name="T60" fmla="*/ 191 w 514"/>
              <a:gd name="T61" fmla="*/ 311 h 464"/>
              <a:gd name="T62" fmla="*/ 147 w 514"/>
              <a:gd name="T63" fmla="*/ 328 h 464"/>
              <a:gd name="T64" fmla="*/ 106 w 514"/>
              <a:gd name="T65" fmla="*/ 344 h 464"/>
              <a:gd name="T66" fmla="*/ 106 w 514"/>
              <a:gd name="T67" fmla="*/ 303 h 464"/>
              <a:gd name="T68" fmla="*/ 0 w 514"/>
              <a:gd name="T69" fmla="*/ 413 h 464"/>
              <a:gd name="T70" fmla="*/ 102 w 514"/>
              <a:gd name="T71" fmla="*/ 463 h 464"/>
              <a:gd name="T72" fmla="*/ 104 w 514"/>
              <a:gd name="T73" fmla="*/ 42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14" h="464">
                <a:moveTo>
                  <a:pt x="104" y="424"/>
                </a:moveTo>
                <a:lnTo>
                  <a:pt x="126" y="414"/>
                </a:lnTo>
                <a:lnTo>
                  <a:pt x="160" y="402"/>
                </a:lnTo>
                <a:lnTo>
                  <a:pt x="197" y="384"/>
                </a:lnTo>
                <a:lnTo>
                  <a:pt x="233" y="365"/>
                </a:lnTo>
                <a:lnTo>
                  <a:pt x="266" y="345"/>
                </a:lnTo>
                <a:lnTo>
                  <a:pt x="299" y="322"/>
                </a:lnTo>
                <a:lnTo>
                  <a:pt x="331" y="298"/>
                </a:lnTo>
                <a:lnTo>
                  <a:pt x="361" y="271"/>
                </a:lnTo>
                <a:lnTo>
                  <a:pt x="387" y="245"/>
                </a:lnTo>
                <a:lnTo>
                  <a:pt x="412" y="216"/>
                </a:lnTo>
                <a:lnTo>
                  <a:pt x="433" y="188"/>
                </a:lnTo>
                <a:lnTo>
                  <a:pt x="454" y="158"/>
                </a:lnTo>
                <a:lnTo>
                  <a:pt x="474" y="128"/>
                </a:lnTo>
                <a:lnTo>
                  <a:pt x="484" y="99"/>
                </a:lnTo>
                <a:lnTo>
                  <a:pt x="498" y="67"/>
                </a:lnTo>
                <a:lnTo>
                  <a:pt x="506" y="39"/>
                </a:lnTo>
                <a:lnTo>
                  <a:pt x="513" y="9"/>
                </a:lnTo>
                <a:lnTo>
                  <a:pt x="513" y="0"/>
                </a:lnTo>
                <a:lnTo>
                  <a:pt x="502" y="39"/>
                </a:lnTo>
                <a:lnTo>
                  <a:pt x="491" y="66"/>
                </a:lnTo>
                <a:lnTo>
                  <a:pt x="474" y="93"/>
                </a:lnTo>
                <a:lnTo>
                  <a:pt x="456" y="120"/>
                </a:lnTo>
                <a:lnTo>
                  <a:pt x="433" y="146"/>
                </a:lnTo>
                <a:lnTo>
                  <a:pt x="404" y="174"/>
                </a:lnTo>
                <a:lnTo>
                  <a:pt x="376" y="201"/>
                </a:lnTo>
                <a:lnTo>
                  <a:pt x="344" y="225"/>
                </a:lnTo>
                <a:lnTo>
                  <a:pt x="306" y="249"/>
                </a:lnTo>
                <a:lnTo>
                  <a:pt x="267" y="272"/>
                </a:lnTo>
                <a:lnTo>
                  <a:pt x="230" y="293"/>
                </a:lnTo>
                <a:lnTo>
                  <a:pt x="191" y="311"/>
                </a:lnTo>
                <a:lnTo>
                  <a:pt x="147" y="328"/>
                </a:lnTo>
                <a:lnTo>
                  <a:pt x="106" y="344"/>
                </a:lnTo>
                <a:lnTo>
                  <a:pt x="106" y="303"/>
                </a:lnTo>
                <a:lnTo>
                  <a:pt x="0" y="413"/>
                </a:lnTo>
                <a:lnTo>
                  <a:pt x="102" y="463"/>
                </a:lnTo>
                <a:lnTo>
                  <a:pt x="104" y="424"/>
                </a:lnTo>
              </a:path>
            </a:pathLst>
          </a:custGeom>
          <a:solidFill>
            <a:srgbClr val="FC0128"/>
          </a:solidFill>
          <a:ln w="12700" cap="rnd" cmpd="sng">
            <a:solidFill>
              <a:srgbClr val="FC0128"/>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648199" name="Rectangle 7"/>
          <p:cNvSpPr>
            <a:spLocks noChangeArrowheads="1"/>
          </p:cNvSpPr>
          <p:nvPr/>
        </p:nvSpPr>
        <p:spPr bwMode="auto">
          <a:xfrm>
            <a:off x="2227263" y="1295400"/>
            <a:ext cx="6823075" cy="449263"/>
          </a:xfrm>
          <a:prstGeom prst="rect">
            <a:avLst/>
          </a:prstGeom>
          <a:solidFill>
            <a:srgbClr val="CCECFF"/>
          </a:solidFill>
          <a:ln w="25400">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200" b="1">
                <a:solidFill>
                  <a:srgbClr val="FF0000"/>
                </a:solidFill>
              </a:rPr>
              <a:t>3,200 machine hours × $3.00 fixed overhead rate</a:t>
            </a:r>
          </a:p>
        </p:txBody>
      </p:sp>
      <p:sp>
        <p:nvSpPr>
          <p:cNvPr id="648200" name="Rectangle 8"/>
          <p:cNvSpPr>
            <a:spLocks noChangeArrowheads="1"/>
          </p:cNvSpPr>
          <p:nvPr/>
        </p:nvSpPr>
        <p:spPr bwMode="auto">
          <a:xfrm>
            <a:off x="231775" y="1862138"/>
            <a:ext cx="1673225" cy="11620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200"/>
              <a:t>$600</a:t>
            </a:r>
            <a:br>
              <a:rPr lang="en-US" sz="2200"/>
            </a:br>
            <a:r>
              <a:rPr lang="en-US" sz="2200"/>
              <a:t>Favorable</a:t>
            </a:r>
            <a:br>
              <a:rPr lang="en-US" sz="2200"/>
            </a:br>
            <a:r>
              <a:rPr lang="en-US" sz="2200"/>
              <a:t>Volume Variance</a:t>
            </a:r>
          </a:p>
        </p:txBody>
      </p:sp>
      <p:sp>
        <p:nvSpPr>
          <p:cNvPr id="648201" name="Line 9"/>
          <p:cNvSpPr>
            <a:spLocks noChangeShapeType="1"/>
          </p:cNvSpPr>
          <p:nvPr/>
        </p:nvSpPr>
        <p:spPr bwMode="auto">
          <a:xfrm flipH="1">
            <a:off x="1816100" y="2373313"/>
            <a:ext cx="4902200"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02" name="Rectangle 10"/>
          <p:cNvSpPr>
            <a:spLocks noChangeArrowheads="1"/>
          </p:cNvSpPr>
          <p:nvPr/>
        </p:nvSpPr>
        <p:spPr bwMode="auto">
          <a:xfrm>
            <a:off x="2058988" y="1993900"/>
            <a:ext cx="43402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chemeClr val="tx2"/>
                </a:solidFill>
              </a:rPr>
              <a:t>$9,600 applied fixed OH</a:t>
            </a:r>
          </a:p>
        </p:txBody>
      </p:sp>
      <p:sp>
        <p:nvSpPr>
          <p:cNvPr id="648203" name="Line 11"/>
          <p:cNvSpPr>
            <a:spLocks noChangeShapeType="1"/>
          </p:cNvSpPr>
          <p:nvPr/>
        </p:nvSpPr>
        <p:spPr bwMode="auto">
          <a:xfrm>
            <a:off x="6705600" y="2386013"/>
            <a:ext cx="0" cy="317500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04" name="Rectangle 12"/>
          <p:cNvSpPr>
            <a:spLocks noChangeArrowheads="1"/>
          </p:cNvSpPr>
          <p:nvPr/>
        </p:nvSpPr>
        <p:spPr bwMode="auto">
          <a:xfrm>
            <a:off x="7316788" y="5651500"/>
            <a:ext cx="1749425" cy="10223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30000"/>
              </a:spcBef>
            </a:pPr>
            <a:r>
              <a:rPr lang="en-US" sz="2400">
                <a:solidFill>
                  <a:schemeClr val="tx2"/>
                </a:solidFill>
              </a:rPr>
              <a:t>3,200 Standard</a:t>
            </a:r>
            <a:br>
              <a:rPr lang="en-US" sz="2400">
                <a:solidFill>
                  <a:schemeClr val="tx2"/>
                </a:solidFill>
              </a:rPr>
            </a:br>
            <a:r>
              <a:rPr lang="en-US" sz="2400">
                <a:solidFill>
                  <a:schemeClr val="tx2"/>
                </a:solidFill>
              </a:rPr>
              <a:t>Hours</a:t>
            </a:r>
          </a:p>
        </p:txBody>
      </p:sp>
      <p:grpSp>
        <p:nvGrpSpPr>
          <p:cNvPr id="648205" name="Group 13"/>
          <p:cNvGrpSpPr>
            <a:grpSpLocks/>
          </p:cNvGrpSpPr>
          <p:nvPr/>
        </p:nvGrpSpPr>
        <p:grpSpPr bwMode="auto">
          <a:xfrm>
            <a:off x="6692900" y="5738813"/>
            <a:ext cx="787400" cy="444500"/>
            <a:chOff x="4216" y="3534"/>
            <a:chExt cx="496" cy="280"/>
          </a:xfrm>
        </p:grpSpPr>
        <p:sp>
          <p:nvSpPr>
            <p:cNvPr id="648206" name="Line 14"/>
            <p:cNvSpPr>
              <a:spLocks noChangeShapeType="1"/>
            </p:cNvSpPr>
            <p:nvPr/>
          </p:nvSpPr>
          <p:spPr bwMode="auto">
            <a:xfrm>
              <a:off x="4224" y="3534"/>
              <a:ext cx="0" cy="272"/>
            </a:xfrm>
            <a:prstGeom prst="line">
              <a:avLst/>
            </a:prstGeom>
            <a:noFill/>
            <a:ln w="25400">
              <a:solidFill>
                <a:schemeClr val="tx2"/>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07" name="Line 15"/>
            <p:cNvSpPr>
              <a:spLocks noChangeShapeType="1"/>
            </p:cNvSpPr>
            <p:nvPr/>
          </p:nvSpPr>
          <p:spPr bwMode="auto">
            <a:xfrm flipH="1">
              <a:off x="4216" y="3814"/>
              <a:ext cx="496"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648208" name="Group 16"/>
          <p:cNvGrpSpPr>
            <a:grpSpLocks/>
          </p:cNvGrpSpPr>
          <p:nvPr/>
        </p:nvGrpSpPr>
        <p:grpSpPr bwMode="auto">
          <a:xfrm>
            <a:off x="992188" y="1460500"/>
            <a:ext cx="7921625" cy="5213350"/>
            <a:chOff x="625" y="920"/>
            <a:chExt cx="4990" cy="3284"/>
          </a:xfrm>
        </p:grpSpPr>
        <p:sp>
          <p:nvSpPr>
            <p:cNvPr id="648209" name="Rectangle 17"/>
            <p:cNvSpPr>
              <a:spLocks noChangeArrowheads="1"/>
            </p:cNvSpPr>
            <p:nvPr/>
          </p:nvSpPr>
          <p:spPr bwMode="auto">
            <a:xfrm>
              <a:off x="4657" y="3272"/>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Activity</a:t>
              </a:r>
            </a:p>
          </p:txBody>
        </p:sp>
        <p:sp>
          <p:nvSpPr>
            <p:cNvPr id="648210" name="Rectangle 18"/>
            <p:cNvSpPr>
              <a:spLocks noChangeArrowheads="1"/>
            </p:cNvSpPr>
            <p:nvPr/>
          </p:nvSpPr>
          <p:spPr bwMode="auto">
            <a:xfrm>
              <a:off x="625" y="920"/>
              <a:ext cx="958"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1">
                  <a:solidFill>
                    <a:schemeClr val="tx2"/>
                  </a:solidFill>
                </a:rPr>
                <a:t>Cost</a:t>
              </a:r>
            </a:p>
          </p:txBody>
        </p:sp>
        <p:grpSp>
          <p:nvGrpSpPr>
            <p:cNvPr id="648211" name="Group 19"/>
            <p:cNvGrpSpPr>
              <a:grpSpLocks/>
            </p:cNvGrpSpPr>
            <p:nvPr/>
          </p:nvGrpSpPr>
          <p:grpSpPr bwMode="auto">
            <a:xfrm>
              <a:off x="1105" y="1263"/>
              <a:ext cx="4311" cy="2941"/>
              <a:chOff x="1105" y="1263"/>
              <a:chExt cx="4311" cy="2941"/>
            </a:xfrm>
          </p:grpSpPr>
          <p:grpSp>
            <p:nvGrpSpPr>
              <p:cNvPr id="648212" name="Group 20"/>
              <p:cNvGrpSpPr>
                <a:grpSpLocks/>
              </p:cNvGrpSpPr>
              <p:nvPr/>
            </p:nvGrpSpPr>
            <p:grpSpPr bwMode="auto">
              <a:xfrm>
                <a:off x="3208" y="3615"/>
                <a:ext cx="496" cy="280"/>
                <a:chOff x="3208" y="3615"/>
                <a:chExt cx="496" cy="280"/>
              </a:xfrm>
            </p:grpSpPr>
            <p:sp>
              <p:nvSpPr>
                <p:cNvPr id="648213" name="Line 21"/>
                <p:cNvSpPr>
                  <a:spLocks noChangeShapeType="1"/>
                </p:cNvSpPr>
                <p:nvPr/>
              </p:nvSpPr>
              <p:spPr bwMode="auto">
                <a:xfrm>
                  <a:off x="3696" y="3615"/>
                  <a:ext cx="0" cy="272"/>
                </a:xfrm>
                <a:prstGeom prst="line">
                  <a:avLst/>
                </a:prstGeom>
                <a:noFill/>
                <a:ln w="25400">
                  <a:solidFill>
                    <a:schemeClr val="tx2"/>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14" name="Line 22"/>
                <p:cNvSpPr>
                  <a:spLocks noChangeShapeType="1"/>
                </p:cNvSpPr>
                <p:nvPr/>
              </p:nvSpPr>
              <p:spPr bwMode="auto">
                <a:xfrm flipH="1">
                  <a:off x="3208" y="3895"/>
                  <a:ext cx="496"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648215" name="Rectangle 23"/>
              <p:cNvSpPr>
                <a:spLocks noChangeArrowheads="1"/>
              </p:cNvSpPr>
              <p:nvPr/>
            </p:nvSpPr>
            <p:spPr bwMode="auto">
              <a:xfrm>
                <a:off x="1873" y="3560"/>
                <a:ext cx="1294" cy="64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5000"/>
                  </a:lnSpc>
                  <a:spcBef>
                    <a:spcPct val="30000"/>
                  </a:spcBef>
                </a:pPr>
                <a:r>
                  <a:rPr lang="en-US" sz="2400">
                    <a:solidFill>
                      <a:schemeClr val="tx2"/>
                    </a:solidFill>
                  </a:rPr>
                  <a:t>3,000 Hours Expected</a:t>
                </a:r>
                <a:br>
                  <a:rPr lang="en-US" sz="2400">
                    <a:solidFill>
                      <a:schemeClr val="tx2"/>
                    </a:solidFill>
                  </a:rPr>
                </a:br>
                <a:r>
                  <a:rPr lang="en-US" sz="2400">
                    <a:solidFill>
                      <a:schemeClr val="tx2"/>
                    </a:solidFill>
                  </a:rPr>
                  <a:t>Activity</a:t>
                </a:r>
              </a:p>
            </p:txBody>
          </p:sp>
          <p:grpSp>
            <p:nvGrpSpPr>
              <p:cNvPr id="648216" name="Group 24"/>
              <p:cNvGrpSpPr>
                <a:grpSpLocks/>
              </p:cNvGrpSpPr>
              <p:nvPr/>
            </p:nvGrpSpPr>
            <p:grpSpPr bwMode="auto">
              <a:xfrm>
                <a:off x="1105" y="1263"/>
                <a:ext cx="4311" cy="2256"/>
                <a:chOff x="1105" y="1263"/>
                <a:chExt cx="4311" cy="2256"/>
              </a:xfrm>
            </p:grpSpPr>
            <p:sp>
              <p:nvSpPr>
                <p:cNvPr id="648217" name="Rectangle 25"/>
                <p:cNvSpPr>
                  <a:spLocks noChangeArrowheads="1"/>
                </p:cNvSpPr>
                <p:nvPr/>
              </p:nvSpPr>
              <p:spPr bwMode="auto">
                <a:xfrm>
                  <a:off x="1153" y="1566"/>
                  <a:ext cx="2542"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t>$9,000 budgeted fixed OH</a:t>
                  </a:r>
                </a:p>
              </p:txBody>
            </p:sp>
            <p:sp>
              <p:nvSpPr>
                <p:cNvPr id="648218" name="Line 26"/>
                <p:cNvSpPr>
                  <a:spLocks noChangeShapeType="1"/>
                </p:cNvSpPr>
                <p:nvPr/>
              </p:nvSpPr>
              <p:spPr bwMode="auto">
                <a:xfrm>
                  <a:off x="3696" y="1839"/>
                  <a:ext cx="0" cy="1664"/>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19" name="Line 27"/>
                <p:cNvSpPr>
                  <a:spLocks noChangeShapeType="1"/>
                </p:cNvSpPr>
                <p:nvPr/>
              </p:nvSpPr>
              <p:spPr bwMode="auto">
                <a:xfrm flipV="1">
                  <a:off x="1152" y="1343"/>
                  <a:ext cx="3296" cy="2176"/>
                </a:xfrm>
                <a:prstGeom prst="line">
                  <a:avLst/>
                </a:prstGeom>
                <a:noFill/>
                <a:ln w="254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20" name="Rectangle 28"/>
                <p:cNvSpPr>
                  <a:spLocks noChangeArrowheads="1"/>
                </p:cNvSpPr>
                <p:nvPr/>
              </p:nvSpPr>
              <p:spPr bwMode="auto">
                <a:xfrm rot="19620000">
                  <a:off x="1105" y="2552"/>
                  <a:ext cx="2158" cy="58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30000"/>
                    </a:spcBef>
                  </a:pPr>
                  <a:r>
                    <a:rPr lang="en-US" sz="2400">
                      <a:solidFill>
                        <a:srgbClr val="FF0000"/>
                      </a:solidFill>
                    </a:rPr>
                    <a:t>Fixed overhead</a:t>
                  </a:r>
                </a:p>
                <a:p>
                  <a:pPr algn="ctr" eaLnBrk="1" hangingPunct="1">
                    <a:spcBef>
                      <a:spcPct val="30000"/>
                    </a:spcBef>
                  </a:pPr>
                  <a:r>
                    <a:rPr lang="en-US" sz="2400">
                      <a:solidFill>
                        <a:srgbClr val="FF0000"/>
                      </a:solidFill>
                    </a:rPr>
                    <a:t>applied to products</a:t>
                  </a:r>
                </a:p>
              </p:txBody>
            </p:sp>
            <p:grpSp>
              <p:nvGrpSpPr>
                <p:cNvPr id="648221" name="Group 29"/>
                <p:cNvGrpSpPr>
                  <a:grpSpLocks/>
                </p:cNvGrpSpPr>
                <p:nvPr/>
              </p:nvGrpSpPr>
              <p:grpSpPr bwMode="auto">
                <a:xfrm>
                  <a:off x="1152" y="1263"/>
                  <a:ext cx="4264" cy="2248"/>
                  <a:chOff x="1152" y="1263"/>
                  <a:chExt cx="4264" cy="2248"/>
                </a:xfrm>
              </p:grpSpPr>
              <p:sp>
                <p:nvSpPr>
                  <p:cNvPr id="648222" name="Line 30"/>
                  <p:cNvSpPr>
                    <a:spLocks noChangeShapeType="1"/>
                  </p:cNvSpPr>
                  <p:nvPr/>
                </p:nvSpPr>
                <p:spPr bwMode="auto">
                  <a:xfrm>
                    <a:off x="1152" y="1263"/>
                    <a:ext cx="0" cy="224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23" name="Line 31"/>
                  <p:cNvSpPr>
                    <a:spLocks noChangeShapeType="1"/>
                  </p:cNvSpPr>
                  <p:nvPr/>
                </p:nvSpPr>
                <p:spPr bwMode="auto">
                  <a:xfrm>
                    <a:off x="1160" y="3511"/>
                    <a:ext cx="425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grpSp>
      </p:grpSp>
      <p:sp>
        <p:nvSpPr>
          <p:cNvPr id="648224" name="Rectangle 32"/>
          <p:cNvSpPr>
            <a:spLocks noChangeArrowheads="1"/>
          </p:cNvSpPr>
          <p:nvPr/>
        </p:nvSpPr>
        <p:spPr bwMode="auto">
          <a:xfrm>
            <a:off x="307975" y="3100388"/>
            <a:ext cx="1673225" cy="11620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200">
                <a:solidFill>
                  <a:srgbClr val="009900"/>
                </a:solidFill>
              </a:rPr>
              <a:t>$550</a:t>
            </a:r>
            <a:br>
              <a:rPr lang="en-US" sz="2200">
                <a:solidFill>
                  <a:srgbClr val="009900"/>
                </a:solidFill>
              </a:rPr>
            </a:br>
            <a:r>
              <a:rPr lang="en-US" sz="2200">
                <a:solidFill>
                  <a:srgbClr val="009900"/>
                </a:solidFill>
              </a:rPr>
              <a:t>Favorable</a:t>
            </a:r>
            <a:br>
              <a:rPr lang="en-US" sz="2200">
                <a:solidFill>
                  <a:srgbClr val="009900"/>
                </a:solidFill>
              </a:rPr>
            </a:br>
            <a:r>
              <a:rPr lang="en-US" sz="2200">
                <a:solidFill>
                  <a:srgbClr val="009900"/>
                </a:solidFill>
              </a:rPr>
              <a:t>Budget Variance</a:t>
            </a:r>
          </a:p>
        </p:txBody>
      </p:sp>
      <p:sp>
        <p:nvSpPr>
          <p:cNvPr id="648225" name="Rectangle 33"/>
          <p:cNvSpPr>
            <a:spLocks noChangeArrowheads="1"/>
          </p:cNvSpPr>
          <p:nvPr/>
        </p:nvSpPr>
        <p:spPr bwMode="auto">
          <a:xfrm>
            <a:off x="1527175" y="2755900"/>
            <a:ext cx="3016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4400">
                <a:solidFill>
                  <a:srgbClr val="009900"/>
                </a:solidFill>
              </a:rPr>
              <a:t>{</a:t>
            </a:r>
          </a:p>
        </p:txBody>
      </p:sp>
      <p:sp>
        <p:nvSpPr>
          <p:cNvPr id="648226" name="Rectangle 34"/>
          <p:cNvSpPr>
            <a:spLocks noChangeArrowheads="1"/>
          </p:cNvSpPr>
          <p:nvPr/>
        </p:nvSpPr>
        <p:spPr bwMode="auto">
          <a:xfrm>
            <a:off x="1581150" y="3005138"/>
            <a:ext cx="4035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009900"/>
                </a:solidFill>
              </a:rPr>
              <a:t>$8,450 actual fixed OH</a:t>
            </a:r>
          </a:p>
        </p:txBody>
      </p:sp>
      <p:sp>
        <p:nvSpPr>
          <p:cNvPr id="648227" name="Line 35"/>
          <p:cNvSpPr>
            <a:spLocks noChangeShapeType="1"/>
          </p:cNvSpPr>
          <p:nvPr/>
        </p:nvSpPr>
        <p:spPr bwMode="auto">
          <a:xfrm>
            <a:off x="1841500" y="3405188"/>
            <a:ext cx="4864100" cy="0"/>
          </a:xfrm>
          <a:prstGeom prst="line">
            <a:avLst/>
          </a:prstGeom>
          <a:noFill/>
          <a:ln w="25400">
            <a:solidFill>
              <a:schemeClr val="tx1"/>
            </a:solidFill>
            <a:prstDash val="dash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648230" name="Rectangle 38"/>
          <p:cNvSpPr>
            <a:spLocks noGrp="1" noChangeArrowheads="1"/>
          </p:cNvSpPr>
          <p:nvPr>
            <p:ph type="title"/>
          </p:nvPr>
        </p:nvSpPr>
        <p:spPr>
          <a:xfrm>
            <a:off x="480600" y="535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a:t>Fixed Overhead Variances –</a:t>
            </a:r>
            <a:br>
              <a:rPr lang="en-US" sz="4000" b="1" i="1"/>
            </a:br>
            <a:r>
              <a:rPr lang="en-US" sz="4000" b="1" i="1"/>
              <a:t>A Graphic Approach </a:t>
            </a:r>
          </a:p>
        </p:txBody>
      </p:sp>
      <p:sp>
        <p:nvSpPr>
          <p:cNvPr id="2" name="Slide Number Placeholder 1"/>
          <p:cNvSpPr>
            <a:spLocks noGrp="1"/>
          </p:cNvSpPr>
          <p:nvPr>
            <p:ph type="sldNum" sz="quarter" idx="11"/>
          </p:nvPr>
        </p:nvSpPr>
        <p:spPr/>
        <p:txBody>
          <a:bodyPr/>
          <a:lstStyle/>
          <a:p>
            <a:fld id="{9A50D7FF-FF3E-48B3-B163-4B17B2257AE3}" type="slidenum">
              <a:rPr lang="en-US" smtClean="0"/>
              <a:pPr/>
              <a:t>41</a:t>
            </a:fld>
            <a:endParaRPr lang="en-US"/>
          </a:p>
        </p:txBody>
      </p:sp>
    </p:spTree>
    <p:extLst>
      <p:ext uri="{BB962C8B-B14F-4D97-AF65-F5344CB8AC3E}">
        <p14:creationId xmlns:p14="http://schemas.microsoft.com/office/powerpoint/2010/main" xmlns="" val="38746306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0242" name="Rectangle 2"/>
          <p:cNvSpPr>
            <a:spLocks noGrp="1" noChangeArrowheads="1"/>
          </p:cNvSpPr>
          <p:nvPr>
            <p:ph type="title"/>
          </p:nvPr>
        </p:nvSpPr>
        <p:spPr>
          <a:xfrm>
            <a:off x="685800" y="228600"/>
            <a:ext cx="77724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dirty="0"/>
              <a:t>Overhead Variances and Under- or </a:t>
            </a:r>
            <a:r>
              <a:rPr lang="en-US" sz="4000" b="1" i="1" dirty="0" err="1"/>
              <a:t>Overapplied</a:t>
            </a:r>
            <a:r>
              <a:rPr lang="en-US" sz="4000" b="1" i="1" dirty="0"/>
              <a:t> Overhead Cost</a:t>
            </a:r>
          </a:p>
        </p:txBody>
      </p:sp>
      <p:sp>
        <p:nvSpPr>
          <p:cNvPr id="650243" name="Oval 3"/>
          <p:cNvSpPr>
            <a:spLocks noChangeArrowheads="1"/>
          </p:cNvSpPr>
          <p:nvPr/>
        </p:nvSpPr>
        <p:spPr bwMode="auto">
          <a:xfrm>
            <a:off x="3046413" y="1524000"/>
            <a:ext cx="3276600" cy="1295400"/>
          </a:xfrm>
          <a:prstGeom prst="ellipse">
            <a:avLst/>
          </a:prstGeom>
          <a:solidFill>
            <a:srgbClr val="009900"/>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800" b="1">
                <a:solidFill>
                  <a:srgbClr val="FFFF99"/>
                </a:solidFill>
                <a:latin typeface="+mn-lt"/>
              </a:rPr>
              <a:t>In a standard</a:t>
            </a:r>
            <a:br>
              <a:rPr lang="en-US" sz="2800" b="1">
                <a:solidFill>
                  <a:srgbClr val="FFFF99"/>
                </a:solidFill>
                <a:latin typeface="+mn-lt"/>
              </a:rPr>
            </a:br>
            <a:r>
              <a:rPr lang="en-US" sz="2800" b="1">
                <a:solidFill>
                  <a:srgbClr val="FFFF99"/>
                </a:solidFill>
                <a:latin typeface="+mn-lt"/>
              </a:rPr>
              <a:t>cost system:</a:t>
            </a:r>
          </a:p>
        </p:txBody>
      </p:sp>
      <p:grpSp>
        <p:nvGrpSpPr>
          <p:cNvPr id="650244" name="Group 4"/>
          <p:cNvGrpSpPr>
            <a:grpSpLocks/>
          </p:cNvGrpSpPr>
          <p:nvPr/>
        </p:nvGrpSpPr>
        <p:grpSpPr bwMode="auto">
          <a:xfrm>
            <a:off x="352425" y="2171700"/>
            <a:ext cx="3765550" cy="2178050"/>
            <a:chOff x="364" y="1368"/>
            <a:chExt cx="2372" cy="1372"/>
          </a:xfrm>
        </p:grpSpPr>
        <p:sp>
          <p:nvSpPr>
            <p:cNvPr id="650245" name="Rectangle 5"/>
            <p:cNvSpPr>
              <a:spLocks noChangeArrowheads="1"/>
            </p:cNvSpPr>
            <p:nvPr/>
          </p:nvSpPr>
          <p:spPr bwMode="auto">
            <a:xfrm>
              <a:off x="364" y="2039"/>
              <a:ext cx="2372" cy="701"/>
            </a:xfrm>
            <a:prstGeom prst="rect">
              <a:avLst/>
            </a:prstGeom>
            <a:solidFill>
              <a:srgbClr val="FFFF99"/>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b="1">
                  <a:solidFill>
                    <a:srgbClr val="FF0000"/>
                  </a:solidFill>
                  <a:latin typeface="+mn-lt"/>
                </a:rPr>
                <a:t>Unfavorable</a:t>
              </a:r>
              <a:r>
                <a:rPr lang="en-US" sz="2400" b="1">
                  <a:solidFill>
                    <a:srgbClr val="FF0066"/>
                  </a:solidFill>
                  <a:latin typeface="+mn-lt"/>
                </a:rPr>
                <a:t/>
              </a:r>
              <a:br>
                <a:rPr lang="en-US" sz="2400" b="1">
                  <a:solidFill>
                    <a:srgbClr val="FF0066"/>
                  </a:solidFill>
                  <a:latin typeface="+mn-lt"/>
                </a:rPr>
              </a:br>
              <a:r>
                <a:rPr lang="en-US" sz="2400">
                  <a:solidFill>
                    <a:schemeClr val="tx2"/>
                  </a:solidFill>
                  <a:latin typeface="+mn-lt"/>
                </a:rPr>
                <a:t>variances are equivalent</a:t>
              </a:r>
              <a:br>
                <a:rPr lang="en-US" sz="2400">
                  <a:solidFill>
                    <a:schemeClr val="tx2"/>
                  </a:solidFill>
                  <a:latin typeface="+mn-lt"/>
                </a:rPr>
              </a:br>
              <a:r>
                <a:rPr lang="en-US" sz="2400">
                  <a:solidFill>
                    <a:schemeClr val="tx2"/>
                  </a:solidFill>
                  <a:latin typeface="+mn-lt"/>
                </a:rPr>
                <a:t>to underapplied overhead.</a:t>
              </a:r>
            </a:p>
          </p:txBody>
        </p:sp>
        <p:cxnSp>
          <p:nvCxnSpPr>
            <p:cNvPr id="650246" name="AutoShape 6"/>
            <p:cNvCxnSpPr>
              <a:cxnSpLocks noChangeShapeType="1"/>
              <a:stCxn id="650243" idx="2"/>
              <a:endCxn id="650245" idx="0"/>
            </p:cNvCxnSpPr>
            <p:nvPr/>
          </p:nvCxnSpPr>
          <p:spPr bwMode="auto">
            <a:xfrm rot="10800000" flipV="1">
              <a:off x="1550" y="1368"/>
              <a:ext cx="499" cy="659"/>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50247" name="Group 7"/>
          <p:cNvGrpSpPr>
            <a:grpSpLocks/>
          </p:cNvGrpSpPr>
          <p:nvPr/>
        </p:nvGrpSpPr>
        <p:grpSpPr bwMode="auto">
          <a:xfrm>
            <a:off x="5259388" y="2171700"/>
            <a:ext cx="3429000" cy="2152650"/>
            <a:chOff x="3455" y="1368"/>
            <a:chExt cx="2160" cy="1356"/>
          </a:xfrm>
        </p:grpSpPr>
        <p:sp>
          <p:nvSpPr>
            <p:cNvPr id="650248" name="Rectangle 8"/>
            <p:cNvSpPr>
              <a:spLocks noChangeArrowheads="1"/>
            </p:cNvSpPr>
            <p:nvPr/>
          </p:nvSpPr>
          <p:spPr bwMode="auto">
            <a:xfrm>
              <a:off x="3455" y="2039"/>
              <a:ext cx="2160" cy="685"/>
            </a:xfrm>
            <a:prstGeom prst="rect">
              <a:avLst/>
            </a:prstGeom>
            <a:solidFill>
              <a:srgbClr val="CCFFFF"/>
            </a:solidFill>
            <a:ln w="381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b="1">
                  <a:solidFill>
                    <a:srgbClr val="339933"/>
                  </a:solidFill>
                  <a:latin typeface="+mn-lt"/>
                </a:rPr>
                <a:t>Favorable</a:t>
              </a:r>
              <a:br>
                <a:rPr lang="en-US" sz="2400" b="1">
                  <a:solidFill>
                    <a:srgbClr val="339933"/>
                  </a:solidFill>
                  <a:latin typeface="+mn-lt"/>
                </a:rPr>
              </a:br>
              <a:r>
                <a:rPr lang="en-US" sz="2400">
                  <a:solidFill>
                    <a:schemeClr val="tx2"/>
                  </a:solidFill>
                  <a:latin typeface="+mn-lt"/>
                </a:rPr>
                <a:t>variances are equivalent</a:t>
              </a:r>
              <a:br>
                <a:rPr lang="en-US" sz="2400">
                  <a:solidFill>
                    <a:schemeClr val="tx2"/>
                  </a:solidFill>
                  <a:latin typeface="+mn-lt"/>
                </a:rPr>
              </a:br>
              <a:r>
                <a:rPr lang="en-US" sz="2400">
                  <a:solidFill>
                    <a:schemeClr val="tx2"/>
                  </a:solidFill>
                  <a:latin typeface="+mn-lt"/>
                </a:rPr>
                <a:t>to overapplied overhead.</a:t>
              </a:r>
            </a:p>
          </p:txBody>
        </p:sp>
        <p:cxnSp>
          <p:nvCxnSpPr>
            <p:cNvPr id="650249" name="AutoShape 9"/>
            <p:cNvCxnSpPr>
              <a:cxnSpLocks noChangeShapeType="1"/>
              <a:stCxn id="650243" idx="6"/>
              <a:endCxn id="650248" idx="0"/>
            </p:cNvCxnSpPr>
            <p:nvPr/>
          </p:nvCxnSpPr>
          <p:spPr bwMode="auto">
            <a:xfrm>
              <a:off x="4125" y="1368"/>
              <a:ext cx="410" cy="671"/>
            </a:xfrm>
            <a:prstGeom prst="bentConnector2">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650250" name="Group 10"/>
          <p:cNvGrpSpPr>
            <a:grpSpLocks/>
          </p:cNvGrpSpPr>
          <p:nvPr/>
        </p:nvGrpSpPr>
        <p:grpSpPr bwMode="auto">
          <a:xfrm>
            <a:off x="1576388" y="4325938"/>
            <a:ext cx="6199187" cy="2114551"/>
            <a:chOff x="1135" y="2725"/>
            <a:chExt cx="3905" cy="1332"/>
          </a:xfrm>
        </p:grpSpPr>
        <p:sp>
          <p:nvSpPr>
            <p:cNvPr id="650251" name="Text Box 11"/>
            <p:cNvSpPr txBox="1">
              <a:spLocks noChangeArrowheads="1"/>
            </p:cNvSpPr>
            <p:nvPr/>
          </p:nvSpPr>
          <p:spPr bwMode="auto">
            <a:xfrm>
              <a:off x="1147" y="3168"/>
              <a:ext cx="3893" cy="889"/>
            </a:xfrm>
            <a:prstGeom prst="rect">
              <a:avLst/>
            </a:prstGeom>
            <a:solidFill>
              <a:srgbClr val="CCECFF"/>
            </a:solidFill>
            <a:ln w="38100">
              <a:solidFill>
                <a:schemeClr val="accent2"/>
              </a:solidFill>
              <a:miter lim="800000"/>
              <a:headEnd/>
              <a:tailEnd/>
            </a:ln>
            <a:effectLst/>
            <a:extLst>
              <a:ext uri="{AF507438-7753-43E0-B8FC-AC1667EBCBE1}">
                <a14:hiddenEffects xmlns:a14="http://schemas.microsoft.com/office/drawing/2010/main" xmlns="">
                  <a:effectLst>
                    <a:outerShdw dist="107763" dir="2700000" algn="ctr" rotWithShape="0">
                      <a:schemeClr val="accent2"/>
                    </a:outerShdw>
                  </a:effectLst>
                </a14:hiddenEffects>
              </a:ext>
            </a:extLst>
          </p:spPr>
          <p:txBody>
            <a:bodyPr wrap="none">
              <a:spAutoFit/>
            </a:bodyPr>
            <a:lstStyle/>
            <a:p>
              <a:pPr algn="ctr" eaLnBrk="1" hangingPunct="1"/>
              <a:r>
                <a:rPr lang="en-US" sz="2800" b="1">
                  <a:solidFill>
                    <a:schemeClr val="tx2"/>
                  </a:solidFill>
                  <a:latin typeface="+mn-lt"/>
                </a:rPr>
                <a:t>The sum of the overhead variances</a:t>
              </a:r>
              <a:br>
                <a:rPr lang="en-US" sz="2800" b="1">
                  <a:solidFill>
                    <a:schemeClr val="tx2"/>
                  </a:solidFill>
                  <a:latin typeface="+mn-lt"/>
                </a:rPr>
              </a:br>
              <a:r>
                <a:rPr lang="en-US" sz="2800" b="1">
                  <a:solidFill>
                    <a:schemeClr val="tx2"/>
                  </a:solidFill>
                  <a:latin typeface="+mn-lt"/>
                </a:rPr>
                <a:t>equals the under- or overapplied</a:t>
              </a:r>
              <a:br>
                <a:rPr lang="en-US" sz="2800" b="1">
                  <a:solidFill>
                    <a:schemeClr val="tx2"/>
                  </a:solidFill>
                  <a:latin typeface="+mn-lt"/>
                </a:rPr>
              </a:br>
              <a:r>
                <a:rPr lang="en-US" sz="2800" b="1">
                  <a:solidFill>
                    <a:schemeClr val="tx2"/>
                  </a:solidFill>
                  <a:latin typeface="+mn-lt"/>
                </a:rPr>
                <a:t>overhead cost for a period.</a:t>
              </a:r>
            </a:p>
          </p:txBody>
        </p:sp>
        <p:cxnSp>
          <p:nvCxnSpPr>
            <p:cNvPr id="650252" name="AutoShape 12"/>
            <p:cNvCxnSpPr>
              <a:cxnSpLocks noChangeShapeType="1"/>
              <a:stCxn id="650245" idx="2"/>
              <a:endCxn id="650251" idx="1"/>
            </p:cNvCxnSpPr>
            <p:nvPr/>
          </p:nvCxnSpPr>
          <p:spPr bwMode="auto">
            <a:xfrm rot="5400000">
              <a:off x="912" y="2975"/>
              <a:ext cx="861" cy="415"/>
            </a:xfrm>
            <a:prstGeom prst="bentConnector4">
              <a:avLst>
                <a:gd name="adj1" fmla="val 23463"/>
                <a:gd name="adj2" fmla="val 131806"/>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650253" name="AutoShape 13"/>
            <p:cNvCxnSpPr>
              <a:cxnSpLocks noChangeShapeType="1"/>
              <a:stCxn id="650248" idx="2"/>
              <a:endCxn id="650251" idx="3"/>
            </p:cNvCxnSpPr>
            <p:nvPr/>
          </p:nvCxnSpPr>
          <p:spPr bwMode="auto">
            <a:xfrm rot="16200000" flipH="1">
              <a:off x="4343" y="2916"/>
              <a:ext cx="888" cy="505"/>
            </a:xfrm>
            <a:prstGeom prst="bentConnector4">
              <a:avLst>
                <a:gd name="adj1" fmla="val 24986"/>
                <a:gd name="adj2" fmla="val 242376"/>
              </a:avLst>
            </a:prstGeom>
            <a:noFill/>
            <a:ln w="38100">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9A50D7FF-FF3E-48B3-B163-4B17B2257AE3}" type="slidenum">
              <a:rPr lang="en-US" smtClean="0"/>
              <a:pPr/>
              <a:t>42</a:t>
            </a:fld>
            <a:endParaRPr lang="en-US"/>
          </a:p>
        </p:txBody>
      </p:sp>
    </p:spTree>
    <p:extLst>
      <p:ext uri="{BB962C8B-B14F-4D97-AF65-F5344CB8AC3E}">
        <p14:creationId xmlns:p14="http://schemas.microsoft.com/office/powerpoint/2010/main" xmlns="" val="163408848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nodeType="afterEffect">
                                  <p:stCondLst>
                                    <p:cond delay="0"/>
                                  </p:stCondLst>
                                  <p:childTnLst>
                                    <p:set>
                                      <p:cBhvr>
                                        <p:cTn id="6" dur="1" fill="hold">
                                          <p:stCondLst>
                                            <p:cond delay="0"/>
                                          </p:stCondLst>
                                        </p:cTn>
                                        <p:tgtEl>
                                          <p:spTgt spid="650244"/>
                                        </p:tgtEl>
                                        <p:attrNameLst>
                                          <p:attrName>style.visibility</p:attrName>
                                        </p:attrNameLst>
                                      </p:cBhvr>
                                      <p:to>
                                        <p:strVal val="visible"/>
                                      </p:to>
                                    </p:set>
                                    <p:animEffect transition="in" filter="strips(downLeft)">
                                      <p:cBhvr>
                                        <p:cTn id="7" dur="500"/>
                                        <p:tgtEl>
                                          <p:spTgt spid="650244"/>
                                        </p:tgtEl>
                                      </p:cBhvr>
                                    </p:animEffect>
                                  </p:childTnLst>
                                </p:cTn>
                              </p:par>
                            </p:childTnLst>
                          </p:cTn>
                        </p:par>
                        <p:par>
                          <p:cTn id="8" fill="hold" nodeType="afterGroup">
                            <p:stCondLst>
                              <p:cond delay="500"/>
                            </p:stCondLst>
                            <p:childTnLst>
                              <p:par>
                                <p:cTn id="9" presetID="18" presetClass="entr" presetSubtype="6" fill="hold" nodeType="afterEffect">
                                  <p:stCondLst>
                                    <p:cond delay="0"/>
                                  </p:stCondLst>
                                  <p:childTnLst>
                                    <p:set>
                                      <p:cBhvr>
                                        <p:cTn id="10" dur="1" fill="hold">
                                          <p:stCondLst>
                                            <p:cond delay="0"/>
                                          </p:stCondLst>
                                        </p:cTn>
                                        <p:tgtEl>
                                          <p:spTgt spid="650247"/>
                                        </p:tgtEl>
                                        <p:attrNameLst>
                                          <p:attrName>style.visibility</p:attrName>
                                        </p:attrNameLst>
                                      </p:cBhvr>
                                      <p:to>
                                        <p:strVal val="visible"/>
                                      </p:to>
                                    </p:set>
                                    <p:animEffect transition="in" filter="strips(downRight)">
                                      <p:cBhvr>
                                        <p:cTn id="11" dur="500"/>
                                        <p:tgtEl>
                                          <p:spTgt spid="650247"/>
                                        </p:tgtEl>
                                      </p:cBhvr>
                                    </p:animEffect>
                                  </p:childTnLst>
                                </p:cTn>
                              </p:par>
                            </p:childTnLst>
                          </p:cTn>
                        </p:par>
                        <p:par>
                          <p:cTn id="12" fill="hold" nodeType="afterGroup">
                            <p:stCondLst>
                              <p:cond delay="1000"/>
                            </p:stCondLst>
                            <p:childTnLst>
                              <p:par>
                                <p:cTn id="13" presetID="17" presetClass="entr" presetSubtype="1" fill="hold" nodeType="afterEffect">
                                  <p:stCondLst>
                                    <p:cond delay="0"/>
                                  </p:stCondLst>
                                  <p:childTnLst>
                                    <p:set>
                                      <p:cBhvr>
                                        <p:cTn id="14" dur="1" fill="hold">
                                          <p:stCondLst>
                                            <p:cond delay="0"/>
                                          </p:stCondLst>
                                        </p:cTn>
                                        <p:tgtEl>
                                          <p:spTgt spid="650250"/>
                                        </p:tgtEl>
                                        <p:attrNameLst>
                                          <p:attrName>style.visibility</p:attrName>
                                        </p:attrNameLst>
                                      </p:cBhvr>
                                      <p:to>
                                        <p:strVal val="visible"/>
                                      </p:to>
                                    </p:set>
                                    <p:anim calcmode="lin" valueType="num">
                                      <p:cBhvr>
                                        <p:cTn id="15" dur="500" fill="hold"/>
                                        <p:tgtEl>
                                          <p:spTgt spid="650250"/>
                                        </p:tgtEl>
                                        <p:attrNameLst>
                                          <p:attrName>ppt_x</p:attrName>
                                        </p:attrNameLst>
                                      </p:cBhvr>
                                      <p:tavLst>
                                        <p:tav tm="0">
                                          <p:val>
                                            <p:strVal val="#ppt_x"/>
                                          </p:val>
                                        </p:tav>
                                        <p:tav tm="100000">
                                          <p:val>
                                            <p:strVal val="#ppt_x"/>
                                          </p:val>
                                        </p:tav>
                                      </p:tavLst>
                                    </p:anim>
                                    <p:anim calcmode="lin" valueType="num">
                                      <p:cBhvr>
                                        <p:cTn id="16" dur="500" fill="hold"/>
                                        <p:tgtEl>
                                          <p:spTgt spid="650250"/>
                                        </p:tgtEl>
                                        <p:attrNameLst>
                                          <p:attrName>ppt_y</p:attrName>
                                        </p:attrNameLst>
                                      </p:cBhvr>
                                      <p:tavLst>
                                        <p:tav tm="0">
                                          <p:val>
                                            <p:strVal val="#ppt_y-#ppt_h/2"/>
                                          </p:val>
                                        </p:tav>
                                        <p:tav tm="100000">
                                          <p:val>
                                            <p:strVal val="#ppt_y"/>
                                          </p:val>
                                        </p:tav>
                                      </p:tavLst>
                                    </p:anim>
                                    <p:anim calcmode="lin" valueType="num">
                                      <p:cBhvr>
                                        <p:cTn id="17" dur="500" fill="hold"/>
                                        <p:tgtEl>
                                          <p:spTgt spid="650250"/>
                                        </p:tgtEl>
                                        <p:attrNameLst>
                                          <p:attrName>ppt_w</p:attrName>
                                        </p:attrNameLst>
                                      </p:cBhvr>
                                      <p:tavLst>
                                        <p:tav tm="0">
                                          <p:val>
                                            <p:strVal val="#ppt_w"/>
                                          </p:val>
                                        </p:tav>
                                        <p:tav tm="100000">
                                          <p:val>
                                            <p:strVal val="#ppt_w"/>
                                          </p:val>
                                        </p:tav>
                                      </p:tavLst>
                                    </p:anim>
                                    <p:anim calcmode="lin" valueType="num">
                                      <p:cBhvr>
                                        <p:cTn id="18" dur="500" fill="hold"/>
                                        <p:tgtEl>
                                          <p:spTgt spid="6502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6"/>
          <p:cNvSpPr>
            <a:spLocks noChangeArrowheads="1"/>
          </p:cNvSpPr>
          <p:nvPr/>
        </p:nvSpPr>
        <p:spPr bwMode="auto">
          <a:xfrm>
            <a:off x="609600" y="1371600"/>
            <a:ext cx="8077200" cy="2255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200">
                <a:solidFill>
                  <a:schemeClr val="tx1"/>
                </a:solidFill>
                <a:latin typeface="Times New Roman" panose="02020603050405020304" pitchFamily="18" charset="0"/>
              </a:defRPr>
            </a:lvl1pPr>
            <a:lvl2pPr marL="685800" indent="-45720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15000"/>
              </a:lnSpc>
              <a:spcBef>
                <a:spcPct val="35000"/>
              </a:spcBef>
            </a:pPr>
            <a:r>
              <a:rPr lang="en-US">
                <a:latin typeface="+mn-lt"/>
              </a:rPr>
              <a:t>A </a:t>
            </a:r>
            <a:r>
              <a:rPr lang="en-US" b="1">
                <a:solidFill>
                  <a:schemeClr val="hlink"/>
                </a:solidFill>
                <a:latin typeface="+mn-lt"/>
              </a:rPr>
              <a:t>standard cost accounting system</a:t>
            </a:r>
            <a:r>
              <a:rPr lang="en-US" b="1">
                <a:latin typeface="+mn-lt"/>
              </a:rPr>
              <a:t> </a:t>
            </a:r>
            <a:r>
              <a:rPr lang="en-US">
                <a:latin typeface="+mn-lt"/>
              </a:rPr>
              <a:t>is a double-entry system of accounting. Companies may use a standard cost system with either </a:t>
            </a:r>
          </a:p>
          <a:p>
            <a:pPr lvl="1" algn="l">
              <a:lnSpc>
                <a:spcPct val="115000"/>
              </a:lnSpc>
              <a:spcBef>
                <a:spcPct val="35000"/>
              </a:spcBef>
              <a:buClr>
                <a:srgbClr val="800000"/>
              </a:buClr>
              <a:buSzPct val="80000"/>
              <a:buFont typeface="Wingdings" panose="05000000000000000000" pitchFamily="2" charset="2"/>
              <a:buChar char="u"/>
            </a:pPr>
            <a:r>
              <a:rPr lang="en-US">
                <a:latin typeface="+mn-lt"/>
              </a:rPr>
              <a:t>job order or </a:t>
            </a:r>
          </a:p>
          <a:p>
            <a:pPr lvl="1" algn="l">
              <a:lnSpc>
                <a:spcPct val="115000"/>
              </a:lnSpc>
              <a:spcBef>
                <a:spcPct val="35000"/>
              </a:spcBef>
              <a:buClr>
                <a:srgbClr val="800000"/>
              </a:buClr>
              <a:buSzPct val="80000"/>
              <a:buFont typeface="Wingdings" panose="05000000000000000000" pitchFamily="2" charset="2"/>
              <a:buChar char="u"/>
            </a:pPr>
            <a:r>
              <a:rPr lang="en-US">
                <a:latin typeface="+mn-lt"/>
              </a:rPr>
              <a:t>process costing.</a:t>
            </a:r>
          </a:p>
        </p:txBody>
      </p:sp>
      <p:sp>
        <p:nvSpPr>
          <p:cNvPr id="54276" name="Rectangle 7"/>
          <p:cNvSpPr>
            <a:spLocks noChangeArrowheads="1"/>
          </p:cNvSpPr>
          <p:nvPr/>
        </p:nvSpPr>
        <p:spPr bwMode="auto">
          <a:xfrm>
            <a:off x="609600" y="3840163"/>
            <a:ext cx="8229600" cy="2176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200">
                <a:solidFill>
                  <a:schemeClr val="tx1"/>
                </a:solidFill>
                <a:latin typeface="Times New Roman" panose="02020603050405020304" pitchFamily="18" charset="0"/>
              </a:defRPr>
            </a:lvl1pPr>
            <a:lvl2pPr marL="685800" indent="-45720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15000"/>
              </a:lnSpc>
              <a:spcBef>
                <a:spcPct val="35000"/>
              </a:spcBef>
            </a:pPr>
            <a:r>
              <a:rPr lang="en-US">
                <a:latin typeface="+mn-lt"/>
              </a:rPr>
              <a:t>The system is based on two important assumptions:</a:t>
            </a:r>
          </a:p>
          <a:p>
            <a:pPr lvl="1" algn="l">
              <a:lnSpc>
                <a:spcPct val="115000"/>
              </a:lnSpc>
              <a:spcBef>
                <a:spcPct val="35000"/>
              </a:spcBef>
              <a:buFontTx/>
              <a:buAutoNum type="arabicPeriod"/>
            </a:pPr>
            <a:r>
              <a:rPr lang="en-US" sz="2100">
                <a:latin typeface="+mn-lt"/>
              </a:rPr>
              <a:t>Variances from standards are recognized at the earliest opportunity.</a:t>
            </a:r>
          </a:p>
          <a:p>
            <a:pPr lvl="1" algn="l">
              <a:lnSpc>
                <a:spcPct val="115000"/>
              </a:lnSpc>
              <a:spcBef>
                <a:spcPct val="35000"/>
              </a:spcBef>
              <a:buFontTx/>
              <a:buAutoNum type="arabicPeriod"/>
            </a:pPr>
            <a:r>
              <a:rPr lang="en-US" sz="2100">
                <a:latin typeface="+mn-lt"/>
              </a:rPr>
              <a:t>The Work in Process account is maintained exclusively on the basis of standard costs.</a:t>
            </a:r>
          </a:p>
        </p:txBody>
      </p:sp>
      <p:sp>
        <p:nvSpPr>
          <p:cNvPr id="54277" name="Rectangle 16"/>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Standard cost accounting system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43</a:t>
            </a:fld>
            <a:endParaRPr lang="en-US"/>
          </a:p>
        </p:txBody>
      </p:sp>
    </p:spTree>
    <p:extLst>
      <p:ext uri="{BB962C8B-B14F-4D97-AF65-F5344CB8AC3E}">
        <p14:creationId xmlns:p14="http://schemas.microsoft.com/office/powerpoint/2010/main" xmlns="" val="11507569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5"/>
          <p:cNvSpPr>
            <a:spLocks noChangeArrowheads="1"/>
          </p:cNvSpPr>
          <p:nvPr/>
        </p:nvSpPr>
        <p:spPr bwMode="auto">
          <a:xfrm>
            <a:off x="609600" y="1371600"/>
            <a:ext cx="8077200" cy="82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15000"/>
              </a:lnSpc>
              <a:spcBef>
                <a:spcPct val="35000"/>
              </a:spcBef>
            </a:pPr>
            <a:r>
              <a:rPr lang="en-US" sz="2100" b="1">
                <a:solidFill>
                  <a:srgbClr val="800000"/>
                </a:solidFill>
                <a:latin typeface="+mn-lt"/>
              </a:rPr>
              <a:t>Illustration:</a:t>
            </a:r>
            <a:r>
              <a:rPr lang="en-US" sz="2100">
                <a:latin typeface="+mn-lt"/>
              </a:rPr>
              <a:t>  1.  Purchase raw materials on account for $13,020 when the standard cost is $12,600.</a:t>
            </a:r>
          </a:p>
        </p:txBody>
      </p:sp>
      <p:sp>
        <p:nvSpPr>
          <p:cNvPr id="606214" name="Rectangle 6"/>
          <p:cNvSpPr>
            <a:spLocks noChangeArrowheads="1"/>
          </p:cNvSpPr>
          <p:nvPr/>
        </p:nvSpPr>
        <p:spPr bwMode="auto">
          <a:xfrm>
            <a:off x="990600" y="2300288"/>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Raw materials inventory	12,600</a:t>
            </a:r>
          </a:p>
        </p:txBody>
      </p:sp>
      <p:sp>
        <p:nvSpPr>
          <p:cNvPr id="606216" name="Rectangle 8"/>
          <p:cNvSpPr>
            <a:spLocks noChangeArrowheads="1"/>
          </p:cNvSpPr>
          <p:nvPr/>
        </p:nvSpPr>
        <p:spPr bwMode="auto">
          <a:xfrm>
            <a:off x="990600" y="2703513"/>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Materials price variance	420</a:t>
            </a:r>
          </a:p>
        </p:txBody>
      </p:sp>
      <p:sp>
        <p:nvSpPr>
          <p:cNvPr id="606217" name="Rectangle 9"/>
          <p:cNvSpPr>
            <a:spLocks noChangeArrowheads="1"/>
          </p:cNvSpPr>
          <p:nvPr/>
        </p:nvSpPr>
        <p:spPr bwMode="auto">
          <a:xfrm>
            <a:off x="990600" y="3138488"/>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715000" algn="r"/>
                <a:tab pos="6972300" algn="r"/>
              </a:tabLst>
              <a:defRPr sz="2200">
                <a:solidFill>
                  <a:schemeClr val="tx1"/>
                </a:solidFill>
                <a:latin typeface="Times New Roman" panose="02020603050405020304" pitchFamily="18" charset="0"/>
              </a:defRPr>
            </a:lvl1pPr>
            <a:lvl2pPr marL="742950" indent="-285750">
              <a:tabLst>
                <a:tab pos="5715000" algn="r"/>
                <a:tab pos="6972300" algn="r"/>
              </a:tabLst>
              <a:defRPr sz="2200">
                <a:solidFill>
                  <a:schemeClr val="tx1"/>
                </a:solidFill>
                <a:latin typeface="Times New Roman" panose="02020603050405020304" pitchFamily="18" charset="0"/>
              </a:defRPr>
            </a:lvl2pPr>
            <a:lvl3pPr marL="1143000" indent="-228600">
              <a:tabLst>
                <a:tab pos="5715000" algn="r"/>
                <a:tab pos="6972300" algn="r"/>
              </a:tabLst>
              <a:defRPr sz="2200">
                <a:solidFill>
                  <a:schemeClr val="tx1"/>
                </a:solidFill>
                <a:latin typeface="Times New Roman" panose="02020603050405020304" pitchFamily="18" charset="0"/>
              </a:defRPr>
            </a:lvl3pPr>
            <a:lvl4pPr marL="1600200" indent="-228600">
              <a:tabLst>
                <a:tab pos="5715000" algn="r"/>
                <a:tab pos="6972300" algn="r"/>
              </a:tabLst>
              <a:defRPr sz="2200">
                <a:solidFill>
                  <a:schemeClr val="tx1"/>
                </a:solidFill>
                <a:latin typeface="Times New Roman" panose="02020603050405020304" pitchFamily="18" charset="0"/>
              </a:defRPr>
            </a:lvl4pPr>
            <a:lvl5pPr marL="2057400" indent="-228600">
              <a:tabLst>
                <a:tab pos="57150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Accounts payable		13,020</a:t>
            </a:r>
          </a:p>
        </p:txBody>
      </p:sp>
      <p:sp>
        <p:nvSpPr>
          <p:cNvPr id="55303" name="Rectangle 10"/>
          <p:cNvSpPr>
            <a:spLocks noChangeArrowheads="1"/>
          </p:cNvSpPr>
          <p:nvPr/>
        </p:nvSpPr>
        <p:spPr bwMode="auto">
          <a:xfrm>
            <a:off x="609600" y="3886200"/>
            <a:ext cx="8077200" cy="82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15000"/>
              </a:lnSpc>
              <a:spcBef>
                <a:spcPct val="35000"/>
              </a:spcBef>
            </a:pPr>
            <a:r>
              <a:rPr lang="en-US" sz="2100">
                <a:latin typeface="+mn-lt"/>
              </a:rPr>
              <a:t>2.  Incur direct labor costs of $31,080 when the standard labor cost is $31,500.</a:t>
            </a:r>
          </a:p>
        </p:txBody>
      </p:sp>
      <p:sp>
        <p:nvSpPr>
          <p:cNvPr id="606222" name="Rectangle 14"/>
          <p:cNvSpPr>
            <a:spLocks noChangeArrowheads="1"/>
          </p:cNvSpPr>
          <p:nvPr/>
        </p:nvSpPr>
        <p:spPr bwMode="auto">
          <a:xfrm>
            <a:off x="990600" y="4800600"/>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Factory labor	31,500</a:t>
            </a:r>
          </a:p>
        </p:txBody>
      </p:sp>
      <p:sp>
        <p:nvSpPr>
          <p:cNvPr id="606223" name="Rectangle 15"/>
          <p:cNvSpPr>
            <a:spLocks noChangeArrowheads="1"/>
          </p:cNvSpPr>
          <p:nvPr/>
        </p:nvSpPr>
        <p:spPr bwMode="auto">
          <a:xfrm>
            <a:off x="990600" y="5203825"/>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Labor price variance		420</a:t>
            </a:r>
          </a:p>
        </p:txBody>
      </p:sp>
      <p:sp>
        <p:nvSpPr>
          <p:cNvPr id="606224" name="Rectangle 16"/>
          <p:cNvSpPr>
            <a:spLocks noChangeArrowheads="1"/>
          </p:cNvSpPr>
          <p:nvPr/>
        </p:nvSpPr>
        <p:spPr bwMode="auto">
          <a:xfrm>
            <a:off x="990600" y="5638800"/>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715000" algn="r"/>
                <a:tab pos="6972300" algn="r"/>
              </a:tabLst>
              <a:defRPr sz="2200">
                <a:solidFill>
                  <a:schemeClr val="tx1"/>
                </a:solidFill>
                <a:latin typeface="Times New Roman" panose="02020603050405020304" pitchFamily="18" charset="0"/>
              </a:defRPr>
            </a:lvl1pPr>
            <a:lvl2pPr marL="742950" indent="-285750">
              <a:tabLst>
                <a:tab pos="5715000" algn="r"/>
                <a:tab pos="6972300" algn="r"/>
              </a:tabLst>
              <a:defRPr sz="2200">
                <a:solidFill>
                  <a:schemeClr val="tx1"/>
                </a:solidFill>
                <a:latin typeface="Times New Roman" panose="02020603050405020304" pitchFamily="18" charset="0"/>
              </a:defRPr>
            </a:lvl2pPr>
            <a:lvl3pPr marL="1143000" indent="-228600">
              <a:tabLst>
                <a:tab pos="5715000" algn="r"/>
                <a:tab pos="6972300" algn="r"/>
              </a:tabLst>
              <a:defRPr sz="2200">
                <a:solidFill>
                  <a:schemeClr val="tx1"/>
                </a:solidFill>
                <a:latin typeface="Times New Roman" panose="02020603050405020304" pitchFamily="18" charset="0"/>
              </a:defRPr>
            </a:lvl3pPr>
            <a:lvl4pPr marL="1600200" indent="-228600">
              <a:tabLst>
                <a:tab pos="5715000" algn="r"/>
                <a:tab pos="6972300" algn="r"/>
              </a:tabLst>
              <a:defRPr sz="2200">
                <a:solidFill>
                  <a:schemeClr val="tx1"/>
                </a:solidFill>
                <a:latin typeface="Times New Roman" panose="02020603050405020304" pitchFamily="18" charset="0"/>
              </a:defRPr>
            </a:lvl4pPr>
            <a:lvl5pPr marL="2057400" indent="-228600">
              <a:tabLst>
                <a:tab pos="57150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Wages payable		31,080</a:t>
            </a:r>
          </a:p>
        </p:txBody>
      </p:sp>
      <p:sp>
        <p:nvSpPr>
          <p:cNvPr id="55307" name="Rectangle 23"/>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Standard cost accounting system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44</a:t>
            </a:fld>
            <a:endParaRPr lang="en-US"/>
          </a:p>
        </p:txBody>
      </p:sp>
    </p:spTree>
    <p:extLst>
      <p:ext uri="{BB962C8B-B14F-4D97-AF65-F5344CB8AC3E}">
        <p14:creationId xmlns:p14="http://schemas.microsoft.com/office/powerpoint/2010/main" xmlns="" val="10685654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6214"/>
                                        </p:tgtEl>
                                        <p:attrNameLst>
                                          <p:attrName>style.visibility</p:attrName>
                                        </p:attrNameLst>
                                      </p:cBhvr>
                                      <p:to>
                                        <p:strVal val="visible"/>
                                      </p:to>
                                    </p:set>
                                    <p:animEffect transition="in" filter="wipe(left)">
                                      <p:cBhvr>
                                        <p:cTn id="7" dur="500"/>
                                        <p:tgtEl>
                                          <p:spTgt spid="6062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6216"/>
                                        </p:tgtEl>
                                        <p:attrNameLst>
                                          <p:attrName>style.visibility</p:attrName>
                                        </p:attrNameLst>
                                      </p:cBhvr>
                                      <p:to>
                                        <p:strVal val="visible"/>
                                      </p:to>
                                    </p:set>
                                    <p:animEffect transition="in" filter="wipe(left)">
                                      <p:cBhvr>
                                        <p:cTn id="12" dur="500"/>
                                        <p:tgtEl>
                                          <p:spTgt spid="6062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6217"/>
                                        </p:tgtEl>
                                        <p:attrNameLst>
                                          <p:attrName>style.visibility</p:attrName>
                                        </p:attrNameLst>
                                      </p:cBhvr>
                                      <p:to>
                                        <p:strVal val="visible"/>
                                      </p:to>
                                    </p:set>
                                    <p:animEffect transition="in" filter="wipe(left)">
                                      <p:cBhvr>
                                        <p:cTn id="17" dur="500"/>
                                        <p:tgtEl>
                                          <p:spTgt spid="6062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6222"/>
                                        </p:tgtEl>
                                        <p:attrNameLst>
                                          <p:attrName>style.visibility</p:attrName>
                                        </p:attrNameLst>
                                      </p:cBhvr>
                                      <p:to>
                                        <p:strVal val="visible"/>
                                      </p:to>
                                    </p:set>
                                    <p:animEffect transition="in" filter="wipe(left)">
                                      <p:cBhvr>
                                        <p:cTn id="22" dur="500"/>
                                        <p:tgtEl>
                                          <p:spTgt spid="60622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6223"/>
                                        </p:tgtEl>
                                        <p:attrNameLst>
                                          <p:attrName>style.visibility</p:attrName>
                                        </p:attrNameLst>
                                      </p:cBhvr>
                                      <p:to>
                                        <p:strVal val="visible"/>
                                      </p:to>
                                    </p:set>
                                    <p:animEffect transition="in" filter="wipe(left)">
                                      <p:cBhvr>
                                        <p:cTn id="27" dur="500"/>
                                        <p:tgtEl>
                                          <p:spTgt spid="6062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06224"/>
                                        </p:tgtEl>
                                        <p:attrNameLst>
                                          <p:attrName>style.visibility</p:attrName>
                                        </p:attrNameLst>
                                      </p:cBhvr>
                                      <p:to>
                                        <p:strVal val="visible"/>
                                      </p:to>
                                    </p:set>
                                    <p:animEffect transition="in" filter="wipe(left)">
                                      <p:cBhvr>
                                        <p:cTn id="32" dur="500"/>
                                        <p:tgtEl>
                                          <p:spTgt spid="606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6214" grpId="0"/>
      <p:bldP spid="606216" grpId="0"/>
      <p:bldP spid="606217" grpId="0"/>
      <p:bldP spid="606222" grpId="0"/>
      <p:bldP spid="606223" grpId="0"/>
      <p:bldP spid="60622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5"/>
          <p:cNvSpPr>
            <a:spLocks noChangeArrowheads="1"/>
          </p:cNvSpPr>
          <p:nvPr/>
        </p:nvSpPr>
        <p:spPr bwMode="auto">
          <a:xfrm>
            <a:off x="609600" y="1371600"/>
            <a:ext cx="80772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15000"/>
              </a:lnSpc>
              <a:spcBef>
                <a:spcPct val="35000"/>
              </a:spcBef>
            </a:pPr>
            <a:r>
              <a:rPr lang="en-US" sz="2100">
                <a:latin typeface="+mn-lt"/>
              </a:rPr>
              <a:t>3.  Incur actual manufacturing overhead costs of $10,900.</a:t>
            </a:r>
          </a:p>
        </p:txBody>
      </p:sp>
      <p:sp>
        <p:nvSpPr>
          <p:cNvPr id="607238" name="Rectangle 6"/>
          <p:cNvSpPr>
            <a:spLocks noChangeArrowheads="1"/>
          </p:cNvSpPr>
          <p:nvPr/>
        </p:nvSpPr>
        <p:spPr bwMode="auto">
          <a:xfrm>
            <a:off x="990600" y="1905000"/>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Manufacturing overhead	10,900</a:t>
            </a:r>
          </a:p>
        </p:txBody>
      </p:sp>
      <p:sp>
        <p:nvSpPr>
          <p:cNvPr id="607239" name="Rectangle 7"/>
          <p:cNvSpPr>
            <a:spLocks noChangeArrowheads="1"/>
          </p:cNvSpPr>
          <p:nvPr/>
        </p:nvSpPr>
        <p:spPr bwMode="auto">
          <a:xfrm>
            <a:off x="990600" y="2308225"/>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Accounts payable/Cash/Acc. Deprec.		10,900</a:t>
            </a:r>
          </a:p>
        </p:txBody>
      </p:sp>
      <p:sp>
        <p:nvSpPr>
          <p:cNvPr id="56326" name="Rectangle 9"/>
          <p:cNvSpPr>
            <a:spLocks noChangeArrowheads="1"/>
          </p:cNvSpPr>
          <p:nvPr/>
        </p:nvSpPr>
        <p:spPr bwMode="auto">
          <a:xfrm>
            <a:off x="609600" y="3235325"/>
            <a:ext cx="8077200" cy="82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15000"/>
              </a:lnSpc>
              <a:spcBef>
                <a:spcPct val="35000"/>
              </a:spcBef>
            </a:pPr>
            <a:r>
              <a:rPr lang="en-US" sz="2100">
                <a:latin typeface="+mn-lt"/>
              </a:rPr>
              <a:t>4.  Issue raw materials for production at a cost of $12,600 when the standard cost is $12,000.</a:t>
            </a:r>
          </a:p>
        </p:txBody>
      </p:sp>
      <p:sp>
        <p:nvSpPr>
          <p:cNvPr id="607242" name="Rectangle 10"/>
          <p:cNvSpPr>
            <a:spLocks noChangeArrowheads="1"/>
          </p:cNvSpPr>
          <p:nvPr/>
        </p:nvSpPr>
        <p:spPr bwMode="auto">
          <a:xfrm>
            <a:off x="990600" y="4205288"/>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Work in process inventory	12,000</a:t>
            </a:r>
          </a:p>
        </p:txBody>
      </p:sp>
      <p:sp>
        <p:nvSpPr>
          <p:cNvPr id="607243" name="Rectangle 11"/>
          <p:cNvSpPr>
            <a:spLocks noChangeArrowheads="1"/>
          </p:cNvSpPr>
          <p:nvPr/>
        </p:nvSpPr>
        <p:spPr bwMode="auto">
          <a:xfrm>
            <a:off x="990600" y="4608513"/>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Materials quantity variance	600</a:t>
            </a:r>
          </a:p>
        </p:txBody>
      </p:sp>
      <p:sp>
        <p:nvSpPr>
          <p:cNvPr id="607244" name="Rectangle 12"/>
          <p:cNvSpPr>
            <a:spLocks noChangeArrowheads="1"/>
          </p:cNvSpPr>
          <p:nvPr/>
        </p:nvSpPr>
        <p:spPr bwMode="auto">
          <a:xfrm>
            <a:off x="990600" y="5043488"/>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715000" algn="r"/>
                <a:tab pos="6972300" algn="r"/>
              </a:tabLst>
              <a:defRPr sz="2200">
                <a:solidFill>
                  <a:schemeClr val="tx1"/>
                </a:solidFill>
                <a:latin typeface="Times New Roman" panose="02020603050405020304" pitchFamily="18" charset="0"/>
              </a:defRPr>
            </a:lvl1pPr>
            <a:lvl2pPr marL="742950" indent="-285750">
              <a:tabLst>
                <a:tab pos="5715000" algn="r"/>
                <a:tab pos="6972300" algn="r"/>
              </a:tabLst>
              <a:defRPr sz="2200">
                <a:solidFill>
                  <a:schemeClr val="tx1"/>
                </a:solidFill>
                <a:latin typeface="Times New Roman" panose="02020603050405020304" pitchFamily="18" charset="0"/>
              </a:defRPr>
            </a:lvl2pPr>
            <a:lvl3pPr marL="1143000" indent="-228600">
              <a:tabLst>
                <a:tab pos="5715000" algn="r"/>
                <a:tab pos="6972300" algn="r"/>
              </a:tabLst>
              <a:defRPr sz="2200">
                <a:solidFill>
                  <a:schemeClr val="tx1"/>
                </a:solidFill>
                <a:latin typeface="Times New Roman" panose="02020603050405020304" pitchFamily="18" charset="0"/>
              </a:defRPr>
            </a:lvl3pPr>
            <a:lvl4pPr marL="1600200" indent="-228600">
              <a:tabLst>
                <a:tab pos="5715000" algn="r"/>
                <a:tab pos="6972300" algn="r"/>
              </a:tabLst>
              <a:defRPr sz="2200">
                <a:solidFill>
                  <a:schemeClr val="tx1"/>
                </a:solidFill>
                <a:latin typeface="Times New Roman" panose="02020603050405020304" pitchFamily="18" charset="0"/>
              </a:defRPr>
            </a:lvl4pPr>
            <a:lvl5pPr marL="2057400" indent="-228600">
              <a:tabLst>
                <a:tab pos="57150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Raw materials inventory		12,600</a:t>
            </a:r>
          </a:p>
        </p:txBody>
      </p:sp>
      <p:sp>
        <p:nvSpPr>
          <p:cNvPr id="56330" name="Rectangle 20"/>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Standard cost accounting system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45</a:t>
            </a:fld>
            <a:endParaRPr lang="en-US"/>
          </a:p>
        </p:txBody>
      </p:sp>
    </p:spTree>
    <p:extLst>
      <p:ext uri="{BB962C8B-B14F-4D97-AF65-F5344CB8AC3E}">
        <p14:creationId xmlns:p14="http://schemas.microsoft.com/office/powerpoint/2010/main" xmlns="" val="113951468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7238"/>
                                        </p:tgtEl>
                                        <p:attrNameLst>
                                          <p:attrName>style.visibility</p:attrName>
                                        </p:attrNameLst>
                                      </p:cBhvr>
                                      <p:to>
                                        <p:strVal val="visible"/>
                                      </p:to>
                                    </p:set>
                                    <p:animEffect transition="in" filter="wipe(left)">
                                      <p:cBhvr>
                                        <p:cTn id="7" dur="500"/>
                                        <p:tgtEl>
                                          <p:spTgt spid="60723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7239"/>
                                        </p:tgtEl>
                                        <p:attrNameLst>
                                          <p:attrName>style.visibility</p:attrName>
                                        </p:attrNameLst>
                                      </p:cBhvr>
                                      <p:to>
                                        <p:strVal val="visible"/>
                                      </p:to>
                                    </p:set>
                                    <p:animEffect transition="in" filter="wipe(left)">
                                      <p:cBhvr>
                                        <p:cTn id="12" dur="500"/>
                                        <p:tgtEl>
                                          <p:spTgt spid="6072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7242"/>
                                        </p:tgtEl>
                                        <p:attrNameLst>
                                          <p:attrName>style.visibility</p:attrName>
                                        </p:attrNameLst>
                                      </p:cBhvr>
                                      <p:to>
                                        <p:strVal val="visible"/>
                                      </p:to>
                                    </p:set>
                                    <p:animEffect transition="in" filter="wipe(left)">
                                      <p:cBhvr>
                                        <p:cTn id="17" dur="500"/>
                                        <p:tgtEl>
                                          <p:spTgt spid="60724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7243"/>
                                        </p:tgtEl>
                                        <p:attrNameLst>
                                          <p:attrName>style.visibility</p:attrName>
                                        </p:attrNameLst>
                                      </p:cBhvr>
                                      <p:to>
                                        <p:strVal val="visible"/>
                                      </p:to>
                                    </p:set>
                                    <p:animEffect transition="in" filter="wipe(left)">
                                      <p:cBhvr>
                                        <p:cTn id="22" dur="500"/>
                                        <p:tgtEl>
                                          <p:spTgt spid="60724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7244"/>
                                        </p:tgtEl>
                                        <p:attrNameLst>
                                          <p:attrName>style.visibility</p:attrName>
                                        </p:attrNameLst>
                                      </p:cBhvr>
                                      <p:to>
                                        <p:strVal val="visible"/>
                                      </p:to>
                                    </p:set>
                                    <p:animEffect transition="in" filter="wipe(left)">
                                      <p:cBhvr>
                                        <p:cTn id="27" dur="500"/>
                                        <p:tgtEl>
                                          <p:spTgt spid="607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7238" grpId="0"/>
      <p:bldP spid="607239" grpId="0"/>
      <p:bldP spid="607242" grpId="0"/>
      <p:bldP spid="607243" grpId="0"/>
      <p:bldP spid="60724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5"/>
          <p:cNvSpPr>
            <a:spLocks noChangeArrowheads="1"/>
          </p:cNvSpPr>
          <p:nvPr/>
        </p:nvSpPr>
        <p:spPr bwMode="auto">
          <a:xfrm>
            <a:off x="609600" y="1371600"/>
            <a:ext cx="8077200" cy="828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400050" algn="l"/>
              </a:tabLst>
              <a:defRPr sz="2200">
                <a:solidFill>
                  <a:schemeClr val="tx1"/>
                </a:solidFill>
                <a:latin typeface="Times New Roman" panose="02020603050405020304" pitchFamily="18" charset="0"/>
              </a:defRPr>
            </a:lvl1pPr>
            <a:lvl2pPr marL="742950" indent="-285750">
              <a:tabLst>
                <a:tab pos="400050" algn="l"/>
              </a:tabLst>
              <a:defRPr sz="2200">
                <a:solidFill>
                  <a:schemeClr val="tx1"/>
                </a:solidFill>
                <a:latin typeface="Times New Roman" panose="02020603050405020304" pitchFamily="18" charset="0"/>
              </a:defRPr>
            </a:lvl2pPr>
            <a:lvl3pPr marL="1143000" indent="-228600">
              <a:tabLst>
                <a:tab pos="400050" algn="l"/>
              </a:tabLst>
              <a:defRPr sz="2200">
                <a:solidFill>
                  <a:schemeClr val="tx1"/>
                </a:solidFill>
                <a:latin typeface="Times New Roman" panose="02020603050405020304" pitchFamily="18" charset="0"/>
              </a:defRPr>
            </a:lvl3pPr>
            <a:lvl4pPr marL="1600200" indent="-228600">
              <a:tabLst>
                <a:tab pos="400050" algn="l"/>
              </a:tabLst>
              <a:defRPr sz="2200">
                <a:solidFill>
                  <a:schemeClr val="tx1"/>
                </a:solidFill>
                <a:latin typeface="Times New Roman" panose="02020603050405020304" pitchFamily="18" charset="0"/>
              </a:defRPr>
            </a:lvl4pPr>
            <a:lvl5pPr marL="2057400" indent="-228600">
              <a:tabLst>
                <a:tab pos="400050" algn="l"/>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9pPr>
          </a:lstStyle>
          <a:p>
            <a:pPr algn="l">
              <a:lnSpc>
                <a:spcPct val="115000"/>
              </a:lnSpc>
              <a:spcBef>
                <a:spcPct val="35000"/>
              </a:spcBef>
            </a:pPr>
            <a:r>
              <a:rPr lang="en-US" sz="2100">
                <a:latin typeface="+mn-lt"/>
              </a:rPr>
              <a:t>5.  Assign factory labor to production at a cost of $31,500 when standard cost is $30,000.</a:t>
            </a:r>
          </a:p>
        </p:txBody>
      </p:sp>
      <p:sp>
        <p:nvSpPr>
          <p:cNvPr id="609286" name="Rectangle 6"/>
          <p:cNvSpPr>
            <a:spLocks noChangeArrowheads="1"/>
          </p:cNvSpPr>
          <p:nvPr/>
        </p:nvSpPr>
        <p:spPr bwMode="auto">
          <a:xfrm>
            <a:off x="990600" y="2300288"/>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Work in process inventory	30,000</a:t>
            </a:r>
          </a:p>
        </p:txBody>
      </p:sp>
      <p:sp>
        <p:nvSpPr>
          <p:cNvPr id="609287" name="Rectangle 7"/>
          <p:cNvSpPr>
            <a:spLocks noChangeArrowheads="1"/>
          </p:cNvSpPr>
          <p:nvPr/>
        </p:nvSpPr>
        <p:spPr bwMode="auto">
          <a:xfrm>
            <a:off x="990600" y="2703513"/>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Labor quantity variance 	1,500</a:t>
            </a:r>
          </a:p>
        </p:txBody>
      </p:sp>
      <p:sp>
        <p:nvSpPr>
          <p:cNvPr id="609288" name="Rectangle 8"/>
          <p:cNvSpPr>
            <a:spLocks noChangeArrowheads="1"/>
          </p:cNvSpPr>
          <p:nvPr/>
        </p:nvSpPr>
        <p:spPr bwMode="auto">
          <a:xfrm>
            <a:off x="990600" y="3138488"/>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715000" algn="r"/>
                <a:tab pos="6972300" algn="r"/>
              </a:tabLst>
              <a:defRPr sz="2200">
                <a:solidFill>
                  <a:schemeClr val="tx1"/>
                </a:solidFill>
                <a:latin typeface="Times New Roman" panose="02020603050405020304" pitchFamily="18" charset="0"/>
              </a:defRPr>
            </a:lvl1pPr>
            <a:lvl2pPr marL="742950" indent="-285750">
              <a:tabLst>
                <a:tab pos="5715000" algn="r"/>
                <a:tab pos="6972300" algn="r"/>
              </a:tabLst>
              <a:defRPr sz="2200">
                <a:solidFill>
                  <a:schemeClr val="tx1"/>
                </a:solidFill>
                <a:latin typeface="Times New Roman" panose="02020603050405020304" pitchFamily="18" charset="0"/>
              </a:defRPr>
            </a:lvl2pPr>
            <a:lvl3pPr marL="1143000" indent="-228600">
              <a:tabLst>
                <a:tab pos="5715000" algn="r"/>
                <a:tab pos="6972300" algn="r"/>
              </a:tabLst>
              <a:defRPr sz="2200">
                <a:solidFill>
                  <a:schemeClr val="tx1"/>
                </a:solidFill>
                <a:latin typeface="Times New Roman" panose="02020603050405020304" pitchFamily="18" charset="0"/>
              </a:defRPr>
            </a:lvl3pPr>
            <a:lvl4pPr marL="1600200" indent="-228600">
              <a:tabLst>
                <a:tab pos="5715000" algn="r"/>
                <a:tab pos="6972300" algn="r"/>
              </a:tabLst>
              <a:defRPr sz="2200">
                <a:solidFill>
                  <a:schemeClr val="tx1"/>
                </a:solidFill>
                <a:latin typeface="Times New Roman" panose="02020603050405020304" pitchFamily="18" charset="0"/>
              </a:defRPr>
            </a:lvl4pPr>
            <a:lvl5pPr marL="2057400" indent="-228600">
              <a:tabLst>
                <a:tab pos="57150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7150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Factory labor		31,500</a:t>
            </a:r>
          </a:p>
        </p:txBody>
      </p:sp>
      <p:sp>
        <p:nvSpPr>
          <p:cNvPr id="57351" name="Rectangle 9"/>
          <p:cNvSpPr>
            <a:spLocks noChangeArrowheads="1"/>
          </p:cNvSpPr>
          <p:nvPr/>
        </p:nvSpPr>
        <p:spPr bwMode="auto">
          <a:xfrm>
            <a:off x="609600" y="3886200"/>
            <a:ext cx="80772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00050" indent="-400050">
              <a:tabLst>
                <a:tab pos="400050" algn="l"/>
              </a:tabLst>
              <a:defRPr sz="2200">
                <a:solidFill>
                  <a:schemeClr val="tx1"/>
                </a:solidFill>
                <a:latin typeface="Times New Roman" panose="02020603050405020304" pitchFamily="18" charset="0"/>
              </a:defRPr>
            </a:lvl1pPr>
            <a:lvl2pPr marL="742950" indent="-285750">
              <a:tabLst>
                <a:tab pos="400050" algn="l"/>
              </a:tabLst>
              <a:defRPr sz="2200">
                <a:solidFill>
                  <a:schemeClr val="tx1"/>
                </a:solidFill>
                <a:latin typeface="Times New Roman" panose="02020603050405020304" pitchFamily="18" charset="0"/>
              </a:defRPr>
            </a:lvl2pPr>
            <a:lvl3pPr marL="1143000" indent="-228600">
              <a:tabLst>
                <a:tab pos="400050" algn="l"/>
              </a:tabLst>
              <a:defRPr sz="2200">
                <a:solidFill>
                  <a:schemeClr val="tx1"/>
                </a:solidFill>
                <a:latin typeface="Times New Roman" panose="02020603050405020304" pitchFamily="18" charset="0"/>
              </a:defRPr>
            </a:lvl3pPr>
            <a:lvl4pPr marL="1600200" indent="-228600">
              <a:tabLst>
                <a:tab pos="400050" algn="l"/>
              </a:tabLst>
              <a:defRPr sz="2200">
                <a:solidFill>
                  <a:schemeClr val="tx1"/>
                </a:solidFill>
                <a:latin typeface="Times New Roman" panose="02020603050405020304" pitchFamily="18" charset="0"/>
              </a:defRPr>
            </a:lvl4pPr>
            <a:lvl5pPr marL="2057400" indent="-228600">
              <a:tabLst>
                <a:tab pos="400050" algn="l"/>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9pPr>
          </a:lstStyle>
          <a:p>
            <a:pPr algn="l">
              <a:lnSpc>
                <a:spcPct val="115000"/>
              </a:lnSpc>
              <a:spcBef>
                <a:spcPct val="35000"/>
              </a:spcBef>
            </a:pPr>
            <a:r>
              <a:rPr lang="en-US" sz="2100">
                <a:latin typeface="+mn-lt"/>
              </a:rPr>
              <a:t>6.  Applying manufacturing overhead to production $10,000.</a:t>
            </a:r>
          </a:p>
        </p:txBody>
      </p:sp>
      <p:sp>
        <p:nvSpPr>
          <p:cNvPr id="609290" name="Rectangle 10"/>
          <p:cNvSpPr>
            <a:spLocks noChangeArrowheads="1"/>
          </p:cNvSpPr>
          <p:nvPr/>
        </p:nvSpPr>
        <p:spPr bwMode="auto">
          <a:xfrm>
            <a:off x="990600" y="4495800"/>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Work in process inventory	10,000</a:t>
            </a:r>
          </a:p>
        </p:txBody>
      </p:sp>
      <p:sp>
        <p:nvSpPr>
          <p:cNvPr id="609291" name="Rectangle 11"/>
          <p:cNvSpPr>
            <a:spLocks noChangeArrowheads="1"/>
          </p:cNvSpPr>
          <p:nvPr/>
        </p:nvSpPr>
        <p:spPr bwMode="auto">
          <a:xfrm>
            <a:off x="990600" y="4899025"/>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Manufacturing overhead		10,000</a:t>
            </a:r>
          </a:p>
        </p:txBody>
      </p:sp>
      <p:sp>
        <p:nvSpPr>
          <p:cNvPr id="57354" name="Rectangle 18"/>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Standard cost accounting system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46</a:t>
            </a:fld>
            <a:endParaRPr lang="en-US"/>
          </a:p>
        </p:txBody>
      </p:sp>
    </p:spTree>
    <p:extLst>
      <p:ext uri="{BB962C8B-B14F-4D97-AF65-F5344CB8AC3E}">
        <p14:creationId xmlns:p14="http://schemas.microsoft.com/office/powerpoint/2010/main" xmlns="" val="278597381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9286"/>
                                        </p:tgtEl>
                                        <p:attrNameLst>
                                          <p:attrName>style.visibility</p:attrName>
                                        </p:attrNameLst>
                                      </p:cBhvr>
                                      <p:to>
                                        <p:strVal val="visible"/>
                                      </p:to>
                                    </p:set>
                                    <p:animEffect transition="in" filter="wipe(left)">
                                      <p:cBhvr>
                                        <p:cTn id="7" dur="500"/>
                                        <p:tgtEl>
                                          <p:spTgt spid="60928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9287"/>
                                        </p:tgtEl>
                                        <p:attrNameLst>
                                          <p:attrName>style.visibility</p:attrName>
                                        </p:attrNameLst>
                                      </p:cBhvr>
                                      <p:to>
                                        <p:strVal val="visible"/>
                                      </p:to>
                                    </p:set>
                                    <p:animEffect transition="in" filter="wipe(left)">
                                      <p:cBhvr>
                                        <p:cTn id="12" dur="500"/>
                                        <p:tgtEl>
                                          <p:spTgt spid="60928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9288"/>
                                        </p:tgtEl>
                                        <p:attrNameLst>
                                          <p:attrName>style.visibility</p:attrName>
                                        </p:attrNameLst>
                                      </p:cBhvr>
                                      <p:to>
                                        <p:strVal val="visible"/>
                                      </p:to>
                                    </p:set>
                                    <p:animEffect transition="in" filter="wipe(left)">
                                      <p:cBhvr>
                                        <p:cTn id="17" dur="500"/>
                                        <p:tgtEl>
                                          <p:spTgt spid="6092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9290"/>
                                        </p:tgtEl>
                                        <p:attrNameLst>
                                          <p:attrName>style.visibility</p:attrName>
                                        </p:attrNameLst>
                                      </p:cBhvr>
                                      <p:to>
                                        <p:strVal val="visible"/>
                                      </p:to>
                                    </p:set>
                                    <p:animEffect transition="in" filter="wipe(left)">
                                      <p:cBhvr>
                                        <p:cTn id="22" dur="500"/>
                                        <p:tgtEl>
                                          <p:spTgt spid="60929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9291"/>
                                        </p:tgtEl>
                                        <p:attrNameLst>
                                          <p:attrName>style.visibility</p:attrName>
                                        </p:attrNameLst>
                                      </p:cBhvr>
                                      <p:to>
                                        <p:strVal val="visible"/>
                                      </p:to>
                                    </p:set>
                                    <p:animEffect transition="in" filter="wipe(left)">
                                      <p:cBhvr>
                                        <p:cTn id="27" dur="500"/>
                                        <p:tgtEl>
                                          <p:spTgt spid="609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9286" grpId="0"/>
      <p:bldP spid="609287" grpId="0"/>
      <p:bldP spid="609288" grpId="0"/>
      <p:bldP spid="609290" grpId="0"/>
      <p:bldP spid="60929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5"/>
          <p:cNvSpPr>
            <a:spLocks noChangeArrowheads="1"/>
          </p:cNvSpPr>
          <p:nvPr/>
        </p:nvSpPr>
        <p:spPr bwMode="auto">
          <a:xfrm>
            <a:off x="609600" y="1371600"/>
            <a:ext cx="80772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00050" indent="-400050">
              <a:tabLst>
                <a:tab pos="400050" algn="l"/>
              </a:tabLst>
              <a:defRPr sz="2200">
                <a:solidFill>
                  <a:schemeClr val="tx1"/>
                </a:solidFill>
                <a:latin typeface="Times New Roman" panose="02020603050405020304" pitchFamily="18" charset="0"/>
              </a:defRPr>
            </a:lvl1pPr>
            <a:lvl2pPr marL="742950" indent="-285750">
              <a:tabLst>
                <a:tab pos="400050" algn="l"/>
              </a:tabLst>
              <a:defRPr sz="2200">
                <a:solidFill>
                  <a:schemeClr val="tx1"/>
                </a:solidFill>
                <a:latin typeface="Times New Roman" panose="02020603050405020304" pitchFamily="18" charset="0"/>
              </a:defRPr>
            </a:lvl2pPr>
            <a:lvl3pPr marL="1143000" indent="-228600">
              <a:tabLst>
                <a:tab pos="400050" algn="l"/>
              </a:tabLst>
              <a:defRPr sz="2200">
                <a:solidFill>
                  <a:schemeClr val="tx1"/>
                </a:solidFill>
                <a:latin typeface="Times New Roman" panose="02020603050405020304" pitchFamily="18" charset="0"/>
              </a:defRPr>
            </a:lvl3pPr>
            <a:lvl4pPr marL="1600200" indent="-228600">
              <a:tabLst>
                <a:tab pos="400050" algn="l"/>
              </a:tabLst>
              <a:defRPr sz="2200">
                <a:solidFill>
                  <a:schemeClr val="tx1"/>
                </a:solidFill>
                <a:latin typeface="Times New Roman" panose="02020603050405020304" pitchFamily="18" charset="0"/>
              </a:defRPr>
            </a:lvl4pPr>
            <a:lvl5pPr marL="2057400" indent="-228600">
              <a:tabLst>
                <a:tab pos="400050" algn="l"/>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9pPr>
          </a:lstStyle>
          <a:p>
            <a:pPr algn="l">
              <a:lnSpc>
                <a:spcPct val="115000"/>
              </a:lnSpc>
              <a:spcBef>
                <a:spcPct val="35000"/>
              </a:spcBef>
            </a:pPr>
            <a:r>
              <a:rPr lang="en-US" sz="2100">
                <a:latin typeface="+mn-lt"/>
              </a:rPr>
              <a:t>7.  Transfer completed work to finished goods $52,000.</a:t>
            </a:r>
          </a:p>
        </p:txBody>
      </p:sp>
      <p:sp>
        <p:nvSpPr>
          <p:cNvPr id="610310" name="Rectangle 6"/>
          <p:cNvSpPr>
            <a:spLocks noChangeArrowheads="1"/>
          </p:cNvSpPr>
          <p:nvPr/>
        </p:nvSpPr>
        <p:spPr bwMode="auto">
          <a:xfrm>
            <a:off x="990600" y="1981200"/>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Finished goods inventory	52,000</a:t>
            </a:r>
          </a:p>
        </p:txBody>
      </p:sp>
      <p:sp>
        <p:nvSpPr>
          <p:cNvPr id="610311" name="Rectangle 7"/>
          <p:cNvSpPr>
            <a:spLocks noChangeArrowheads="1"/>
          </p:cNvSpPr>
          <p:nvPr/>
        </p:nvSpPr>
        <p:spPr bwMode="auto">
          <a:xfrm>
            <a:off x="990600" y="2384425"/>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Work in process inventory 		52,000</a:t>
            </a:r>
          </a:p>
        </p:txBody>
      </p:sp>
      <p:sp>
        <p:nvSpPr>
          <p:cNvPr id="58374" name="Rectangle 9"/>
          <p:cNvSpPr>
            <a:spLocks noChangeArrowheads="1"/>
          </p:cNvSpPr>
          <p:nvPr/>
        </p:nvSpPr>
        <p:spPr bwMode="auto">
          <a:xfrm>
            <a:off x="609600" y="3200400"/>
            <a:ext cx="80772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00050" indent="-400050">
              <a:tabLst>
                <a:tab pos="400050" algn="l"/>
              </a:tabLst>
              <a:defRPr sz="2200">
                <a:solidFill>
                  <a:schemeClr val="tx1"/>
                </a:solidFill>
                <a:latin typeface="Times New Roman" panose="02020603050405020304" pitchFamily="18" charset="0"/>
              </a:defRPr>
            </a:lvl1pPr>
            <a:lvl2pPr marL="742950" indent="-285750">
              <a:tabLst>
                <a:tab pos="400050" algn="l"/>
              </a:tabLst>
              <a:defRPr sz="2200">
                <a:solidFill>
                  <a:schemeClr val="tx1"/>
                </a:solidFill>
                <a:latin typeface="Times New Roman" panose="02020603050405020304" pitchFamily="18" charset="0"/>
              </a:defRPr>
            </a:lvl2pPr>
            <a:lvl3pPr marL="1143000" indent="-228600">
              <a:tabLst>
                <a:tab pos="400050" algn="l"/>
              </a:tabLst>
              <a:defRPr sz="2200">
                <a:solidFill>
                  <a:schemeClr val="tx1"/>
                </a:solidFill>
                <a:latin typeface="Times New Roman" panose="02020603050405020304" pitchFamily="18" charset="0"/>
              </a:defRPr>
            </a:lvl3pPr>
            <a:lvl4pPr marL="1600200" indent="-228600">
              <a:tabLst>
                <a:tab pos="400050" algn="l"/>
              </a:tabLst>
              <a:defRPr sz="2200">
                <a:solidFill>
                  <a:schemeClr val="tx1"/>
                </a:solidFill>
                <a:latin typeface="Times New Roman" panose="02020603050405020304" pitchFamily="18" charset="0"/>
              </a:defRPr>
            </a:lvl4pPr>
            <a:lvl5pPr marL="2057400" indent="-228600">
              <a:tabLst>
                <a:tab pos="400050" algn="l"/>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9pPr>
          </a:lstStyle>
          <a:p>
            <a:pPr algn="l">
              <a:lnSpc>
                <a:spcPct val="115000"/>
              </a:lnSpc>
              <a:spcBef>
                <a:spcPct val="35000"/>
              </a:spcBef>
            </a:pPr>
            <a:r>
              <a:rPr lang="en-US" sz="2100">
                <a:latin typeface="+mn-lt"/>
              </a:rPr>
              <a:t>8.  The 1,000 gallons of Xonic Tonic are sold for $70,000.</a:t>
            </a:r>
          </a:p>
        </p:txBody>
      </p:sp>
      <p:sp>
        <p:nvSpPr>
          <p:cNvPr id="610314" name="Rectangle 10"/>
          <p:cNvSpPr>
            <a:spLocks noChangeArrowheads="1"/>
          </p:cNvSpPr>
          <p:nvPr/>
        </p:nvSpPr>
        <p:spPr bwMode="auto">
          <a:xfrm>
            <a:off x="990600" y="3810000"/>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Accounts receivable	70,000</a:t>
            </a:r>
          </a:p>
        </p:txBody>
      </p:sp>
      <p:sp>
        <p:nvSpPr>
          <p:cNvPr id="610315" name="Rectangle 11"/>
          <p:cNvSpPr>
            <a:spLocks noChangeArrowheads="1"/>
          </p:cNvSpPr>
          <p:nvPr/>
        </p:nvSpPr>
        <p:spPr bwMode="auto">
          <a:xfrm>
            <a:off x="990600" y="4213225"/>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Cost of goods sold	52,000</a:t>
            </a:r>
          </a:p>
        </p:txBody>
      </p:sp>
      <p:sp>
        <p:nvSpPr>
          <p:cNvPr id="610316" name="Rectangle 12"/>
          <p:cNvSpPr>
            <a:spLocks noChangeArrowheads="1"/>
          </p:cNvSpPr>
          <p:nvPr/>
        </p:nvSpPr>
        <p:spPr bwMode="auto">
          <a:xfrm>
            <a:off x="990600" y="4627563"/>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Sales		60,000</a:t>
            </a:r>
          </a:p>
        </p:txBody>
      </p:sp>
      <p:sp>
        <p:nvSpPr>
          <p:cNvPr id="610317" name="Rectangle 13"/>
          <p:cNvSpPr>
            <a:spLocks noChangeArrowheads="1"/>
          </p:cNvSpPr>
          <p:nvPr/>
        </p:nvSpPr>
        <p:spPr bwMode="auto">
          <a:xfrm>
            <a:off x="990600" y="5030788"/>
            <a:ext cx="7772400" cy="442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Finished goods inventory		52,000</a:t>
            </a:r>
          </a:p>
        </p:txBody>
      </p:sp>
      <p:sp>
        <p:nvSpPr>
          <p:cNvPr id="58379" name="Rectangle 19"/>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Standard cost accounting system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47</a:t>
            </a:fld>
            <a:endParaRPr lang="en-US"/>
          </a:p>
        </p:txBody>
      </p:sp>
    </p:spTree>
    <p:extLst>
      <p:ext uri="{BB962C8B-B14F-4D97-AF65-F5344CB8AC3E}">
        <p14:creationId xmlns:p14="http://schemas.microsoft.com/office/powerpoint/2010/main" xmlns="" val="14543275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0310"/>
                                        </p:tgtEl>
                                        <p:attrNameLst>
                                          <p:attrName>style.visibility</p:attrName>
                                        </p:attrNameLst>
                                      </p:cBhvr>
                                      <p:to>
                                        <p:strVal val="visible"/>
                                      </p:to>
                                    </p:set>
                                    <p:animEffect transition="in" filter="wipe(left)">
                                      <p:cBhvr>
                                        <p:cTn id="7" dur="500"/>
                                        <p:tgtEl>
                                          <p:spTgt spid="6103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0311"/>
                                        </p:tgtEl>
                                        <p:attrNameLst>
                                          <p:attrName>style.visibility</p:attrName>
                                        </p:attrNameLst>
                                      </p:cBhvr>
                                      <p:to>
                                        <p:strVal val="visible"/>
                                      </p:to>
                                    </p:set>
                                    <p:animEffect transition="in" filter="wipe(left)">
                                      <p:cBhvr>
                                        <p:cTn id="12" dur="500"/>
                                        <p:tgtEl>
                                          <p:spTgt spid="6103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0314"/>
                                        </p:tgtEl>
                                        <p:attrNameLst>
                                          <p:attrName>style.visibility</p:attrName>
                                        </p:attrNameLst>
                                      </p:cBhvr>
                                      <p:to>
                                        <p:strVal val="visible"/>
                                      </p:to>
                                    </p:set>
                                    <p:animEffect transition="in" filter="wipe(left)">
                                      <p:cBhvr>
                                        <p:cTn id="17" dur="500"/>
                                        <p:tgtEl>
                                          <p:spTgt spid="6103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0315"/>
                                        </p:tgtEl>
                                        <p:attrNameLst>
                                          <p:attrName>style.visibility</p:attrName>
                                        </p:attrNameLst>
                                      </p:cBhvr>
                                      <p:to>
                                        <p:strVal val="visible"/>
                                      </p:to>
                                    </p:set>
                                    <p:animEffect transition="in" filter="wipe(left)">
                                      <p:cBhvr>
                                        <p:cTn id="22" dur="500"/>
                                        <p:tgtEl>
                                          <p:spTgt spid="6103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10316"/>
                                        </p:tgtEl>
                                        <p:attrNameLst>
                                          <p:attrName>style.visibility</p:attrName>
                                        </p:attrNameLst>
                                      </p:cBhvr>
                                      <p:to>
                                        <p:strVal val="visible"/>
                                      </p:to>
                                    </p:set>
                                    <p:animEffect transition="in" filter="wipe(left)">
                                      <p:cBhvr>
                                        <p:cTn id="27" dur="500"/>
                                        <p:tgtEl>
                                          <p:spTgt spid="6103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10317"/>
                                        </p:tgtEl>
                                        <p:attrNameLst>
                                          <p:attrName>style.visibility</p:attrName>
                                        </p:attrNameLst>
                                      </p:cBhvr>
                                      <p:to>
                                        <p:strVal val="visible"/>
                                      </p:to>
                                    </p:set>
                                    <p:animEffect transition="in" filter="wipe(left)">
                                      <p:cBhvr>
                                        <p:cTn id="32" dur="500"/>
                                        <p:tgtEl>
                                          <p:spTgt spid="610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0310" grpId="0"/>
      <p:bldP spid="610311" grpId="0"/>
      <p:bldP spid="610314" grpId="0"/>
      <p:bldP spid="610315" grpId="0"/>
      <p:bldP spid="610316" grpId="0"/>
      <p:bldP spid="61031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5"/>
          <p:cNvSpPr>
            <a:spLocks noChangeArrowheads="1"/>
          </p:cNvSpPr>
          <p:nvPr/>
        </p:nvSpPr>
        <p:spPr bwMode="auto">
          <a:xfrm>
            <a:off x="609600" y="1371600"/>
            <a:ext cx="8077200"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00050" indent="-400050">
              <a:tabLst>
                <a:tab pos="400050" algn="l"/>
              </a:tabLst>
              <a:defRPr sz="2200">
                <a:solidFill>
                  <a:schemeClr val="tx1"/>
                </a:solidFill>
                <a:latin typeface="Times New Roman" panose="02020603050405020304" pitchFamily="18" charset="0"/>
              </a:defRPr>
            </a:lvl1pPr>
            <a:lvl2pPr marL="742950" indent="-285750">
              <a:tabLst>
                <a:tab pos="400050" algn="l"/>
              </a:tabLst>
              <a:defRPr sz="2200">
                <a:solidFill>
                  <a:schemeClr val="tx1"/>
                </a:solidFill>
                <a:latin typeface="Times New Roman" panose="02020603050405020304" pitchFamily="18" charset="0"/>
              </a:defRPr>
            </a:lvl2pPr>
            <a:lvl3pPr marL="1143000" indent="-228600">
              <a:tabLst>
                <a:tab pos="400050" algn="l"/>
              </a:tabLst>
              <a:defRPr sz="2200">
                <a:solidFill>
                  <a:schemeClr val="tx1"/>
                </a:solidFill>
                <a:latin typeface="Times New Roman" panose="02020603050405020304" pitchFamily="18" charset="0"/>
              </a:defRPr>
            </a:lvl3pPr>
            <a:lvl4pPr marL="1600200" indent="-228600">
              <a:tabLst>
                <a:tab pos="400050" algn="l"/>
              </a:tabLst>
              <a:defRPr sz="2200">
                <a:solidFill>
                  <a:schemeClr val="tx1"/>
                </a:solidFill>
                <a:latin typeface="Times New Roman" panose="02020603050405020304" pitchFamily="18" charset="0"/>
              </a:defRPr>
            </a:lvl4pPr>
            <a:lvl5pPr marL="2057400" indent="-228600">
              <a:tabLst>
                <a:tab pos="400050" algn="l"/>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400050" algn="l"/>
              </a:tabLst>
              <a:defRPr sz="2200">
                <a:solidFill>
                  <a:schemeClr val="tx1"/>
                </a:solidFill>
                <a:latin typeface="Times New Roman" panose="02020603050405020304" pitchFamily="18" charset="0"/>
              </a:defRPr>
            </a:lvl9pPr>
          </a:lstStyle>
          <a:p>
            <a:pPr algn="l">
              <a:lnSpc>
                <a:spcPct val="115000"/>
              </a:lnSpc>
              <a:spcBef>
                <a:spcPct val="35000"/>
              </a:spcBef>
            </a:pPr>
            <a:r>
              <a:rPr lang="en-US" sz="2100">
                <a:latin typeface="+mn-lt"/>
              </a:rPr>
              <a:t>9.  Recognize unfavorable total overhead variance:</a:t>
            </a:r>
          </a:p>
        </p:txBody>
      </p:sp>
      <p:sp>
        <p:nvSpPr>
          <p:cNvPr id="611334" name="Rectangle 6"/>
          <p:cNvSpPr>
            <a:spLocks noChangeArrowheads="1"/>
          </p:cNvSpPr>
          <p:nvPr/>
        </p:nvSpPr>
        <p:spPr bwMode="auto">
          <a:xfrm>
            <a:off x="990600" y="1981200"/>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Overhead variance	900</a:t>
            </a:r>
          </a:p>
        </p:txBody>
      </p:sp>
      <p:sp>
        <p:nvSpPr>
          <p:cNvPr id="611335" name="Rectangle 7"/>
          <p:cNvSpPr>
            <a:spLocks noChangeArrowheads="1"/>
          </p:cNvSpPr>
          <p:nvPr/>
        </p:nvSpPr>
        <p:spPr bwMode="auto">
          <a:xfrm>
            <a:off x="990600" y="2384425"/>
            <a:ext cx="7772400" cy="44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type="none" w="sm" len="sm"/>
                <a:tailEnd type="none" w="sm" len="sm"/>
              </a14:hiddenLine>
            </a:ext>
          </a:extLst>
        </p:spPr>
        <p:txBody>
          <a:bodyPr>
            <a:spAutoFit/>
          </a:bodyPr>
          <a:lstStyle>
            <a:lvl1pPr marL="457200" indent="-457200">
              <a:tabLst>
                <a:tab pos="5486400" algn="r"/>
                <a:tab pos="6972300" algn="r"/>
              </a:tabLst>
              <a:defRPr sz="2200">
                <a:solidFill>
                  <a:schemeClr val="tx1"/>
                </a:solidFill>
                <a:latin typeface="Times New Roman" panose="02020603050405020304" pitchFamily="18" charset="0"/>
              </a:defRPr>
            </a:lvl1pPr>
            <a:lvl2pPr marL="742950" indent="-285750">
              <a:tabLst>
                <a:tab pos="5486400" algn="r"/>
                <a:tab pos="6972300" algn="r"/>
              </a:tabLst>
              <a:defRPr sz="2200">
                <a:solidFill>
                  <a:schemeClr val="tx1"/>
                </a:solidFill>
                <a:latin typeface="Times New Roman" panose="02020603050405020304" pitchFamily="18" charset="0"/>
              </a:defRPr>
            </a:lvl2pPr>
            <a:lvl3pPr marL="1143000" indent="-228600">
              <a:tabLst>
                <a:tab pos="5486400" algn="r"/>
                <a:tab pos="6972300" algn="r"/>
              </a:tabLst>
              <a:defRPr sz="2200">
                <a:solidFill>
                  <a:schemeClr val="tx1"/>
                </a:solidFill>
                <a:latin typeface="Times New Roman" panose="02020603050405020304" pitchFamily="18" charset="0"/>
              </a:defRPr>
            </a:lvl3pPr>
            <a:lvl4pPr marL="1600200" indent="-228600">
              <a:tabLst>
                <a:tab pos="5486400" algn="r"/>
                <a:tab pos="6972300" algn="r"/>
              </a:tabLst>
              <a:defRPr sz="2200">
                <a:solidFill>
                  <a:schemeClr val="tx1"/>
                </a:solidFill>
                <a:latin typeface="Times New Roman" panose="02020603050405020304" pitchFamily="18" charset="0"/>
              </a:defRPr>
            </a:lvl4pPr>
            <a:lvl5pPr marL="2057400" indent="-228600">
              <a:tabLst>
                <a:tab pos="5486400" algn="r"/>
                <a:tab pos="6972300" algn="r"/>
              </a:tabLst>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tabLst>
                <a:tab pos="5486400" algn="r"/>
                <a:tab pos="6972300" algn="r"/>
              </a:tabLst>
              <a:defRPr sz="2200">
                <a:solidFill>
                  <a:schemeClr val="tx1"/>
                </a:solidFill>
                <a:latin typeface="Times New Roman" panose="02020603050405020304" pitchFamily="18" charset="0"/>
              </a:defRPr>
            </a:lvl9pPr>
          </a:lstStyle>
          <a:p>
            <a:pPr algn="l">
              <a:lnSpc>
                <a:spcPct val="115000"/>
              </a:lnSpc>
              <a:spcBef>
                <a:spcPct val="35000"/>
              </a:spcBef>
            </a:pPr>
            <a:r>
              <a:rPr lang="en-US" sz="2000">
                <a:latin typeface="+mn-lt"/>
              </a:rPr>
              <a:t>	Manufacturing overhead 		900</a:t>
            </a:r>
          </a:p>
        </p:txBody>
      </p:sp>
      <p:sp>
        <p:nvSpPr>
          <p:cNvPr id="59398" name="Rectangle 18"/>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Standard cost accounting system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48</a:t>
            </a:fld>
            <a:endParaRPr lang="en-US"/>
          </a:p>
        </p:txBody>
      </p:sp>
    </p:spTree>
    <p:extLst>
      <p:ext uri="{BB962C8B-B14F-4D97-AF65-F5344CB8AC3E}">
        <p14:creationId xmlns:p14="http://schemas.microsoft.com/office/powerpoint/2010/main" xmlns="" val="42812186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1334"/>
                                        </p:tgtEl>
                                        <p:attrNameLst>
                                          <p:attrName>style.visibility</p:attrName>
                                        </p:attrNameLst>
                                      </p:cBhvr>
                                      <p:to>
                                        <p:strVal val="visible"/>
                                      </p:to>
                                    </p:set>
                                    <p:animEffect transition="in" filter="wipe(left)">
                                      <p:cBhvr>
                                        <p:cTn id="7" dur="500"/>
                                        <p:tgtEl>
                                          <p:spTgt spid="61133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1335"/>
                                        </p:tgtEl>
                                        <p:attrNameLst>
                                          <p:attrName>style.visibility</p:attrName>
                                        </p:attrNameLst>
                                      </p:cBhvr>
                                      <p:to>
                                        <p:strVal val="visible"/>
                                      </p:to>
                                    </p:set>
                                    <p:animEffect transition="in" filter="wipe(left)">
                                      <p:cBhvr>
                                        <p:cTn id="12" dur="500"/>
                                        <p:tgtEl>
                                          <p:spTgt spid="6113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1334" grpId="0"/>
      <p:bldP spid="61133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590800" y="434975"/>
            <a:ext cx="6477000" cy="6042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60419" name="Rectangle 2"/>
          <p:cNvSpPr>
            <a:spLocks noGrp="1" noChangeArrowheads="1"/>
          </p:cNvSpPr>
          <p:nvPr>
            <p:ph type="title"/>
          </p:nvPr>
        </p:nvSpPr>
        <p:spPr bwMode="auto">
          <a:xfrm>
            <a:off x="158496" y="1676400"/>
            <a:ext cx="2438400" cy="109378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000" b="1" i="1" dirty="0"/>
              <a:t>Standard Cost Accounting System</a:t>
            </a:r>
          </a:p>
        </p:txBody>
      </p:sp>
      <p:sp>
        <p:nvSpPr>
          <p:cNvPr id="2" name="Slide Number Placeholder 1"/>
          <p:cNvSpPr>
            <a:spLocks noGrp="1"/>
          </p:cNvSpPr>
          <p:nvPr>
            <p:ph type="sldNum" sz="quarter" idx="11"/>
          </p:nvPr>
        </p:nvSpPr>
        <p:spPr/>
        <p:txBody>
          <a:bodyPr/>
          <a:lstStyle/>
          <a:p>
            <a:fld id="{10F4023A-0CEB-4DFE-879A-340D91F32512}" type="slidenum">
              <a:rPr lang="en-US" smtClean="0"/>
              <a:pPr/>
              <a:t>49</a:t>
            </a:fld>
            <a:endParaRPr lang="en-US"/>
          </a:p>
        </p:txBody>
      </p:sp>
    </p:spTree>
    <p:extLst>
      <p:ext uri="{BB962C8B-B14F-4D97-AF65-F5344CB8AC3E}">
        <p14:creationId xmlns:p14="http://schemas.microsoft.com/office/powerpoint/2010/main" xmlns="" val="38184527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ChangeArrowheads="1"/>
          </p:cNvSpPr>
          <p:nvPr/>
        </p:nvSpPr>
        <p:spPr bwMode="auto">
          <a:xfrm>
            <a:off x="609600" y="1466850"/>
            <a:ext cx="8382000" cy="27888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685800" indent="-45720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15000"/>
              </a:lnSpc>
              <a:spcBef>
                <a:spcPct val="70000"/>
              </a:spcBef>
              <a:buClr>
                <a:schemeClr val="accent2"/>
              </a:buClr>
              <a:buSzPct val="75000"/>
              <a:buFont typeface="Wingdings" panose="05000000000000000000" pitchFamily="2" charset="2"/>
              <a:buNone/>
            </a:pPr>
            <a:r>
              <a:rPr lang="en-US">
                <a:latin typeface="+mn-lt"/>
              </a:rPr>
              <a:t>The </a:t>
            </a:r>
            <a:r>
              <a:rPr lang="en-US" b="1">
                <a:latin typeface="+mn-lt"/>
              </a:rPr>
              <a:t>overhead variance </a:t>
            </a:r>
            <a:r>
              <a:rPr lang="en-US">
                <a:latin typeface="+mn-lt"/>
              </a:rPr>
              <a:t>is generally analyzed through a price variance and a quantity variance.  </a:t>
            </a:r>
          </a:p>
          <a:p>
            <a:pPr lvl="1" algn="l">
              <a:lnSpc>
                <a:spcPct val="115000"/>
              </a:lnSpc>
              <a:spcBef>
                <a:spcPct val="70000"/>
              </a:spcBef>
              <a:buClr>
                <a:srgbClr val="800000"/>
              </a:buClr>
              <a:buSzPct val="80000"/>
              <a:buFont typeface="Wingdings" panose="05000000000000000000" pitchFamily="2" charset="2"/>
              <a:buChar char="u"/>
            </a:pPr>
            <a:r>
              <a:rPr lang="en-US" sz="2100" b="1">
                <a:latin typeface="+mn-lt"/>
              </a:rPr>
              <a:t>Overhead controllable variance</a:t>
            </a:r>
            <a:r>
              <a:rPr lang="en-US" sz="2100">
                <a:latin typeface="+mn-lt"/>
              </a:rPr>
              <a:t> </a:t>
            </a:r>
            <a:r>
              <a:rPr lang="en-US" sz="2100" i="1">
                <a:latin typeface="+mn-lt"/>
              </a:rPr>
              <a:t>(price variance)</a:t>
            </a:r>
            <a:r>
              <a:rPr lang="en-US" sz="2100">
                <a:latin typeface="+mn-lt"/>
              </a:rPr>
              <a:t> shows whether overhead costs are effectively controlled.</a:t>
            </a:r>
          </a:p>
          <a:p>
            <a:pPr lvl="1" algn="l">
              <a:lnSpc>
                <a:spcPct val="115000"/>
              </a:lnSpc>
              <a:spcBef>
                <a:spcPct val="70000"/>
              </a:spcBef>
              <a:buClr>
                <a:srgbClr val="800000"/>
              </a:buClr>
              <a:buSzPct val="80000"/>
              <a:buFont typeface="Wingdings" panose="05000000000000000000" pitchFamily="2" charset="2"/>
              <a:buChar char="u"/>
            </a:pPr>
            <a:r>
              <a:rPr lang="en-US" sz="2100" b="1">
                <a:latin typeface="+mn-lt"/>
              </a:rPr>
              <a:t>Overhead volume variance</a:t>
            </a:r>
            <a:r>
              <a:rPr lang="en-US" sz="2100">
                <a:latin typeface="+mn-lt"/>
              </a:rPr>
              <a:t> </a:t>
            </a:r>
            <a:r>
              <a:rPr lang="en-US" sz="2100" i="1">
                <a:latin typeface="+mn-lt"/>
              </a:rPr>
              <a:t>(quantity variance)</a:t>
            </a:r>
            <a:r>
              <a:rPr lang="en-US" sz="2100">
                <a:latin typeface="+mn-lt"/>
              </a:rPr>
              <a:t> relates to whether fixed costs were under- or over-applied during the year.</a:t>
            </a:r>
          </a:p>
        </p:txBody>
      </p:sp>
      <p:sp>
        <p:nvSpPr>
          <p:cNvPr id="61444" name="Rectangle 1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a:solidFill>
                  <a:schemeClr val="tx2"/>
                </a:solidFill>
                <a:latin typeface="+mj-lt"/>
                <a:ea typeface="+mj-ea"/>
                <a:cs typeface="+mj-cs"/>
              </a:rPr>
              <a:t>Closer look at overhead variances  </a:t>
            </a:r>
          </a:p>
        </p:txBody>
      </p:sp>
      <p:sp>
        <p:nvSpPr>
          <p:cNvPr id="2" name="Slide Number Placeholder 1"/>
          <p:cNvSpPr>
            <a:spLocks noGrp="1"/>
          </p:cNvSpPr>
          <p:nvPr>
            <p:ph type="sldNum" sz="quarter" idx="11"/>
          </p:nvPr>
        </p:nvSpPr>
        <p:spPr/>
        <p:txBody>
          <a:bodyPr/>
          <a:lstStyle/>
          <a:p>
            <a:fld id="{10F4023A-0CEB-4DFE-879A-340D91F32512}" type="slidenum">
              <a:rPr lang="en-US" smtClean="0"/>
              <a:pPr/>
              <a:t>50</a:t>
            </a:fld>
            <a:endParaRPr lang="en-US"/>
          </a:p>
        </p:txBody>
      </p:sp>
    </p:spTree>
    <p:extLst>
      <p:ext uri="{BB962C8B-B14F-4D97-AF65-F5344CB8AC3E}">
        <p14:creationId xmlns:p14="http://schemas.microsoft.com/office/powerpoint/2010/main" xmlns="" val="13649024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609600" y="2057400"/>
            <a:ext cx="7924800" cy="3373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70000"/>
              </a:spcBef>
              <a:buClr>
                <a:schemeClr val="accent2"/>
              </a:buClr>
              <a:buSzPct val="75000"/>
              <a:buFont typeface="Wingdings" panose="05000000000000000000" pitchFamily="2" charset="2"/>
              <a:buNone/>
            </a:pPr>
            <a:r>
              <a:rPr lang="en-US">
                <a:latin typeface="+mn-lt"/>
              </a:rPr>
              <a:t>The </a:t>
            </a:r>
            <a:r>
              <a:rPr lang="en-US" b="1">
                <a:solidFill>
                  <a:schemeClr val="hlink"/>
                </a:solidFill>
                <a:latin typeface="+mn-lt"/>
              </a:rPr>
              <a:t>overhead controllable variance</a:t>
            </a:r>
            <a:r>
              <a:rPr lang="en-US">
                <a:latin typeface="+mn-lt"/>
              </a:rPr>
              <a:t> shows whether overhead costs are effectively controlled.  </a:t>
            </a:r>
          </a:p>
          <a:p>
            <a:pPr algn="l">
              <a:lnSpc>
                <a:spcPct val="120000"/>
              </a:lnSpc>
              <a:spcBef>
                <a:spcPct val="70000"/>
              </a:spcBef>
              <a:buClr>
                <a:schemeClr val="accent2"/>
              </a:buClr>
              <a:buSzPct val="75000"/>
              <a:buFont typeface="Wingdings" panose="05000000000000000000" pitchFamily="2" charset="2"/>
              <a:buNone/>
            </a:pPr>
            <a:r>
              <a:rPr lang="en-US">
                <a:latin typeface="+mn-lt"/>
              </a:rPr>
              <a:t>To compute this variance, the company compares actual overhead costs incurred with budgeted costs for the standard hours allowed. </a:t>
            </a:r>
          </a:p>
          <a:p>
            <a:pPr algn="l">
              <a:lnSpc>
                <a:spcPct val="120000"/>
              </a:lnSpc>
              <a:spcBef>
                <a:spcPct val="70000"/>
              </a:spcBef>
              <a:buClr>
                <a:schemeClr val="accent2"/>
              </a:buClr>
              <a:buSzPct val="75000"/>
              <a:buFont typeface="Wingdings" panose="05000000000000000000" pitchFamily="2" charset="2"/>
              <a:buNone/>
            </a:pPr>
            <a:r>
              <a:rPr lang="en-US">
                <a:latin typeface="+mn-lt"/>
              </a:rPr>
              <a:t>The budgeted costs are determined from a flexible manufacturing overhead budget.</a:t>
            </a:r>
          </a:p>
        </p:txBody>
      </p:sp>
      <p:sp>
        <p:nvSpPr>
          <p:cNvPr id="62468" name="Rectangle 15"/>
          <p:cNvSpPr>
            <a:spLocks noChangeArrowheads="1"/>
          </p:cNvSpPr>
          <p:nvPr/>
        </p:nvSpPr>
        <p:spPr bwMode="auto">
          <a:xfrm>
            <a:off x="609600" y="1447800"/>
            <a:ext cx="6934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r>
              <a:rPr lang="en-US" sz="2800" b="1">
                <a:solidFill>
                  <a:srgbClr val="800000"/>
                </a:solidFill>
                <a:latin typeface="+mn-lt"/>
              </a:rPr>
              <a:t>Overhead Controllable Variance</a:t>
            </a:r>
          </a:p>
        </p:txBody>
      </p:sp>
      <p:sp>
        <p:nvSpPr>
          <p:cNvPr id="62469" name="Rectangle 16"/>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51</a:t>
            </a:fld>
            <a:endParaRPr lang="en-US"/>
          </a:p>
        </p:txBody>
      </p:sp>
    </p:spTree>
    <p:extLst>
      <p:ext uri="{BB962C8B-B14F-4D97-AF65-F5344CB8AC3E}">
        <p14:creationId xmlns:p14="http://schemas.microsoft.com/office/powerpoint/2010/main" xmlns="" val="1183613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609600" y="1371600"/>
            <a:ext cx="8077200" cy="129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70000"/>
              </a:spcBef>
              <a:buClr>
                <a:schemeClr val="accent2"/>
              </a:buClr>
              <a:buSzPct val="75000"/>
              <a:buFont typeface="Wingdings" panose="05000000000000000000" pitchFamily="2" charset="2"/>
              <a:buNone/>
            </a:pPr>
            <a:r>
              <a:rPr lang="en-US" dirty="0">
                <a:latin typeface="+mn-lt"/>
              </a:rPr>
              <a:t>For </a:t>
            </a:r>
            <a:r>
              <a:rPr lang="en-US" dirty="0" err="1">
                <a:latin typeface="+mn-lt"/>
              </a:rPr>
              <a:t>Xonic</a:t>
            </a:r>
            <a:r>
              <a:rPr lang="en-US" dirty="0">
                <a:latin typeface="+mn-lt"/>
              </a:rPr>
              <a:t> the budget formula for manufacturing overhead is variable manufacturing overhead cost of $3 per hour of labor plus fixed manufacturing overhead costs of $4,400.</a:t>
            </a:r>
          </a:p>
        </p:txBody>
      </p:sp>
      <p:sp>
        <p:nvSpPr>
          <p:cNvPr id="63493" name="Rectangle 1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pic>
        <p:nvPicPr>
          <p:cNvPr id="63495"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43000" y="2951163"/>
            <a:ext cx="6005513" cy="3616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pic>
      <p:sp>
        <p:nvSpPr>
          <p:cNvPr id="2" name="Slide Number Placeholder 1"/>
          <p:cNvSpPr>
            <a:spLocks noGrp="1"/>
          </p:cNvSpPr>
          <p:nvPr>
            <p:ph type="sldNum" sz="quarter" idx="11"/>
          </p:nvPr>
        </p:nvSpPr>
        <p:spPr/>
        <p:txBody>
          <a:bodyPr/>
          <a:lstStyle/>
          <a:p>
            <a:fld id="{10F4023A-0CEB-4DFE-879A-340D91F32512}" type="slidenum">
              <a:rPr lang="en-US" smtClean="0"/>
              <a:pPr/>
              <a:t>52</a:t>
            </a:fld>
            <a:endParaRPr lang="en-US"/>
          </a:p>
        </p:txBody>
      </p:sp>
    </p:spTree>
    <p:extLst>
      <p:ext uri="{BB962C8B-B14F-4D97-AF65-F5344CB8AC3E}">
        <p14:creationId xmlns:p14="http://schemas.microsoft.com/office/powerpoint/2010/main" xmlns="" val="136698211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1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429000"/>
            <a:ext cx="8077200" cy="2047875"/>
          </a:xfrm>
          <a:prstGeom prst="rect">
            <a:avLst/>
          </a:prstGeom>
          <a:noFill/>
          <a:ln w="19050" cap="sq">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4515" name="Rectangle 2"/>
          <p:cNvSpPr>
            <a:spLocks noChangeArrowheads="1"/>
          </p:cNvSpPr>
          <p:nvPr/>
        </p:nvSpPr>
        <p:spPr bwMode="auto">
          <a:xfrm>
            <a:off x="609600" y="2057400"/>
            <a:ext cx="7239000" cy="9055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70000"/>
              </a:spcBef>
              <a:buClr>
                <a:schemeClr val="accent2"/>
              </a:buClr>
              <a:buSzPct val="75000"/>
              <a:buFont typeface="Wingdings" panose="05000000000000000000" pitchFamily="2" charset="2"/>
              <a:buNone/>
            </a:pPr>
            <a:r>
              <a:rPr lang="en-US">
                <a:latin typeface="+mn-lt"/>
              </a:rPr>
              <a:t>Illustration 11B-2 shows the formula for the overhead controllable variance and the calculation for Xonic, Inc.</a:t>
            </a:r>
          </a:p>
        </p:txBody>
      </p:sp>
      <p:sp>
        <p:nvSpPr>
          <p:cNvPr id="64518" name="Rectangle 1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64520" name="Rectangle 14"/>
          <p:cNvSpPr>
            <a:spLocks noChangeArrowheads="1"/>
          </p:cNvSpPr>
          <p:nvPr/>
        </p:nvSpPr>
        <p:spPr bwMode="auto">
          <a:xfrm>
            <a:off x="609600" y="1447800"/>
            <a:ext cx="6934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r>
              <a:rPr lang="en-US" sz="2800" b="1">
                <a:solidFill>
                  <a:srgbClr val="800000"/>
                </a:solidFill>
                <a:latin typeface="+mn-lt"/>
              </a:rPr>
              <a:t>Overhead Controllable Variance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53</a:t>
            </a:fld>
            <a:endParaRPr lang="en-US"/>
          </a:p>
        </p:txBody>
      </p:sp>
    </p:spTree>
    <p:extLst>
      <p:ext uri="{BB962C8B-B14F-4D97-AF65-F5344CB8AC3E}">
        <p14:creationId xmlns:p14="http://schemas.microsoft.com/office/powerpoint/2010/main" xmlns="" val="230153450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3429000"/>
            <a:ext cx="8077200" cy="1027113"/>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5539" name="Rectangle 2"/>
          <p:cNvSpPr>
            <a:spLocks noChangeArrowheads="1"/>
          </p:cNvSpPr>
          <p:nvPr/>
        </p:nvSpPr>
        <p:spPr bwMode="auto">
          <a:xfrm>
            <a:off x="609600" y="2057400"/>
            <a:ext cx="8229600" cy="9055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lgn="ctr">
                <a:solidFill>
                  <a:srgbClr val="000000"/>
                </a:solidFill>
                <a:miter lim="800000"/>
                <a:headEnd/>
                <a:tailEnd/>
              </a14:hiddenLine>
            </a:ext>
          </a:extLst>
        </p:spPr>
        <p:txBody>
          <a:bodyPr tIns="46038" bIns="46038">
            <a:spAutoFit/>
          </a:bodyPr>
          <a:lstStyle>
            <a:lvl1pPr marL="3175">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70000"/>
              </a:spcBef>
              <a:buClr>
                <a:schemeClr val="accent2"/>
              </a:buClr>
              <a:buSzPct val="75000"/>
              <a:buFont typeface="Wingdings" panose="05000000000000000000" pitchFamily="2" charset="2"/>
              <a:buNone/>
            </a:pPr>
            <a:r>
              <a:rPr lang="en-US">
                <a:latin typeface="+mn-lt"/>
              </a:rPr>
              <a:t>Difference between normal capacity hours and standard hours allowed times the fixed overhead rate.</a:t>
            </a:r>
          </a:p>
        </p:txBody>
      </p:sp>
      <p:sp>
        <p:nvSpPr>
          <p:cNvPr id="65541" name="Rectangle 15"/>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65543" name="Rectangle 17"/>
          <p:cNvSpPr>
            <a:spLocks noChangeArrowheads="1"/>
          </p:cNvSpPr>
          <p:nvPr/>
        </p:nvSpPr>
        <p:spPr bwMode="auto">
          <a:xfrm>
            <a:off x="609600" y="1447800"/>
            <a:ext cx="6934200" cy="519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lgn="ctr">
                <a:solidFill>
                  <a:srgbClr val="000000"/>
                </a:solidFill>
                <a:miter lim="800000"/>
                <a:headEnd/>
                <a:tailEnd/>
              </a14:hiddenLine>
            </a:ext>
          </a:extLst>
        </p:spPr>
        <p:txBody>
          <a:bodyPr>
            <a:spAutoFit/>
          </a:bodyPr>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r>
              <a:rPr lang="en-US" sz="2800" b="1">
                <a:solidFill>
                  <a:srgbClr val="800000"/>
                </a:solidFill>
                <a:latin typeface="+mn-lt"/>
              </a:rPr>
              <a:t>Overhead Volume Variance</a:t>
            </a:r>
          </a:p>
        </p:txBody>
      </p:sp>
      <p:sp>
        <p:nvSpPr>
          <p:cNvPr id="2" name="Slide Number Placeholder 1"/>
          <p:cNvSpPr>
            <a:spLocks noGrp="1"/>
          </p:cNvSpPr>
          <p:nvPr>
            <p:ph type="sldNum" sz="quarter" idx="11"/>
          </p:nvPr>
        </p:nvSpPr>
        <p:spPr/>
        <p:txBody>
          <a:bodyPr/>
          <a:lstStyle/>
          <a:p>
            <a:fld id="{10F4023A-0CEB-4DFE-879A-340D91F32512}" type="slidenum">
              <a:rPr lang="en-US" smtClean="0"/>
              <a:pPr/>
              <a:t>54</a:t>
            </a:fld>
            <a:endParaRPr lang="en-US"/>
          </a:p>
        </p:txBody>
      </p:sp>
    </p:spTree>
    <p:extLst>
      <p:ext uri="{BB962C8B-B14F-4D97-AF65-F5344CB8AC3E}">
        <p14:creationId xmlns:p14="http://schemas.microsoft.com/office/powerpoint/2010/main" xmlns="" val="83452054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1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4597400"/>
            <a:ext cx="8077200" cy="1346200"/>
          </a:xfrm>
          <a:prstGeom prst="rect">
            <a:avLst/>
          </a:prstGeom>
          <a:noFill/>
          <a:ln w="19050" cap="sq" algn="ctr">
            <a:solidFill>
              <a:schemeClr val="tx1"/>
            </a:solidFill>
            <a:miter lim="800000"/>
            <a:headEnd type="none" w="sm" len="sm"/>
            <a:tailEnd type="none" w="sm" len="sm"/>
          </a:ln>
          <a:extLst>
            <a:ext uri="{909E8E84-426E-40DD-AFC4-6F175D3DCCD1}">
              <a14:hiddenFill xmlns:a14="http://schemas.microsoft.com/office/drawing/2010/main" xmlns="">
                <a:solidFill>
                  <a:srgbClr val="FFFFFF"/>
                </a:solidFill>
              </a14:hiddenFill>
            </a:ext>
          </a:extLst>
        </p:spPr>
      </p:pic>
      <p:sp>
        <p:nvSpPr>
          <p:cNvPr id="66563" name="Rectangle 2"/>
          <p:cNvSpPr>
            <a:spLocks noChangeArrowheads="1"/>
          </p:cNvSpPr>
          <p:nvPr/>
        </p:nvSpPr>
        <p:spPr bwMode="auto">
          <a:xfrm>
            <a:off x="533400" y="1447800"/>
            <a:ext cx="81534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a:defRPr sz="2200">
                <a:solidFill>
                  <a:schemeClr val="tx1"/>
                </a:solidFill>
                <a:latin typeface="Times New Roman" panose="02020603050405020304" pitchFamily="18" charset="0"/>
              </a:defRPr>
            </a:lvl1pPr>
            <a:lvl2pPr marL="742950" indent="-28575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05000"/>
              </a:lnSpc>
              <a:spcBef>
                <a:spcPct val="35000"/>
              </a:spcBef>
              <a:buClr>
                <a:schemeClr val="accent2"/>
              </a:buClr>
              <a:buSzPct val="75000"/>
              <a:buFont typeface="Wingdings" panose="05000000000000000000" pitchFamily="2" charset="2"/>
              <a:buNone/>
            </a:pPr>
            <a:r>
              <a:rPr lang="en-US" sz="2100" b="1" dirty="0">
                <a:solidFill>
                  <a:srgbClr val="800000"/>
                </a:solidFill>
                <a:latin typeface="+mn-lt"/>
              </a:rPr>
              <a:t>Illustration:</a:t>
            </a:r>
            <a:r>
              <a:rPr lang="en-US" sz="2100" dirty="0">
                <a:solidFill>
                  <a:srgbClr val="000000"/>
                </a:solidFill>
                <a:latin typeface="+mn-lt"/>
              </a:rPr>
              <a:t>  </a:t>
            </a:r>
            <a:r>
              <a:rPr lang="en-US" sz="2100" dirty="0" err="1">
                <a:solidFill>
                  <a:srgbClr val="000000"/>
                </a:solidFill>
                <a:latin typeface="+mn-lt"/>
              </a:rPr>
              <a:t>Xonic</a:t>
            </a:r>
            <a:r>
              <a:rPr lang="en-US" sz="2100" dirty="0">
                <a:solidFill>
                  <a:srgbClr val="000000"/>
                </a:solidFill>
                <a:latin typeface="+mn-lt"/>
              </a:rPr>
              <a:t> Inc. budgeted fixed overhead cost for the year of $52,800.  At normal capacity, 26,400 standard direct labor hours are required. </a:t>
            </a:r>
            <a:r>
              <a:rPr lang="en-US" sz="2100" dirty="0" err="1">
                <a:solidFill>
                  <a:srgbClr val="000000"/>
                </a:solidFill>
                <a:latin typeface="+mn-lt"/>
              </a:rPr>
              <a:t>Xonic</a:t>
            </a:r>
            <a:r>
              <a:rPr lang="en-US" sz="2100" dirty="0">
                <a:solidFill>
                  <a:srgbClr val="000000"/>
                </a:solidFill>
                <a:latin typeface="+mn-lt"/>
              </a:rPr>
              <a:t> produced 1,000 units of </a:t>
            </a:r>
            <a:r>
              <a:rPr lang="en-US" sz="2100" dirty="0" err="1">
                <a:solidFill>
                  <a:srgbClr val="000000"/>
                </a:solidFill>
                <a:latin typeface="+mn-lt"/>
              </a:rPr>
              <a:t>Xonic</a:t>
            </a:r>
            <a:r>
              <a:rPr lang="en-US" sz="2100" dirty="0">
                <a:solidFill>
                  <a:srgbClr val="000000"/>
                </a:solidFill>
                <a:latin typeface="+mn-lt"/>
              </a:rPr>
              <a:t> Tonic in June. The standard hours allowed for the 1,000 gallons produced in June is 2,000 (1,000 gallons x 2 hours). For </a:t>
            </a:r>
            <a:r>
              <a:rPr lang="en-US" sz="2100" dirty="0" err="1">
                <a:solidFill>
                  <a:srgbClr val="000000"/>
                </a:solidFill>
                <a:latin typeface="+mn-lt"/>
              </a:rPr>
              <a:t>Xonic</a:t>
            </a:r>
            <a:r>
              <a:rPr lang="en-US" sz="2100" dirty="0">
                <a:solidFill>
                  <a:srgbClr val="000000"/>
                </a:solidFill>
                <a:latin typeface="+mn-lt"/>
              </a:rPr>
              <a:t>, standard direct labor hours for June at normal capacity is 2,200 (26,400 annual hours ÷ 12 months). The computation of the overhead volume variance in this case is as follows.</a:t>
            </a:r>
          </a:p>
        </p:txBody>
      </p:sp>
      <p:sp>
        <p:nvSpPr>
          <p:cNvPr id="66566" name="Rectangle 14"/>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55</a:t>
            </a:fld>
            <a:endParaRPr lang="en-US"/>
          </a:p>
        </p:txBody>
      </p:sp>
    </p:spTree>
    <p:extLst>
      <p:ext uri="{BB962C8B-B14F-4D97-AF65-F5344CB8AC3E}">
        <p14:creationId xmlns:p14="http://schemas.microsoft.com/office/powerpoint/2010/main" xmlns="" val="44245531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533400" y="1447800"/>
            <a:ext cx="8153400" cy="472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182562" tIns="46038" rIns="182562" bIns="46038"/>
          <a:lstStyle>
            <a:lvl1pPr>
              <a:defRPr sz="2200">
                <a:solidFill>
                  <a:schemeClr val="tx1"/>
                </a:solidFill>
                <a:latin typeface="Times New Roman" panose="02020603050405020304" pitchFamily="18" charset="0"/>
              </a:defRPr>
            </a:lvl1pPr>
            <a:lvl2pPr marL="692150" indent="-457200">
              <a:defRPr sz="2200">
                <a:solidFill>
                  <a:schemeClr val="tx1"/>
                </a:solidFill>
                <a:latin typeface="Times New Roman" panose="02020603050405020304" pitchFamily="18" charset="0"/>
              </a:defRPr>
            </a:lvl2pPr>
            <a:lvl3pPr marL="1143000" indent="-228600">
              <a:defRPr sz="2200">
                <a:solidFill>
                  <a:schemeClr val="tx1"/>
                </a:solidFill>
                <a:latin typeface="Times New Roman" panose="02020603050405020304" pitchFamily="18" charset="0"/>
              </a:defRPr>
            </a:lvl3pPr>
            <a:lvl4pPr marL="1600200" indent="-228600">
              <a:defRPr sz="2200">
                <a:solidFill>
                  <a:schemeClr val="tx1"/>
                </a:solidFill>
                <a:latin typeface="Times New Roman" panose="02020603050405020304" pitchFamily="18" charset="0"/>
              </a:defRPr>
            </a:lvl4pPr>
            <a:lvl5pPr marL="2057400" indent="-228600">
              <a:defRPr sz="2200">
                <a:solidFill>
                  <a:schemeClr val="tx1"/>
                </a:solidFill>
                <a:latin typeface="Times New Roman" panose="02020603050405020304" pitchFamily="18" charset="0"/>
              </a:defRPr>
            </a:lvl5pPr>
            <a:lvl6pPr marL="2514600" indent="-228600" algn="ctr" eaLnBrk="0" fontAlgn="base" hangingPunct="0">
              <a:spcBef>
                <a:spcPct val="0"/>
              </a:spcBef>
              <a:spcAft>
                <a:spcPct val="0"/>
              </a:spcAft>
              <a:defRPr sz="2200">
                <a:solidFill>
                  <a:schemeClr val="tx1"/>
                </a:solidFill>
                <a:latin typeface="Times New Roman" panose="02020603050405020304" pitchFamily="18" charset="0"/>
              </a:defRPr>
            </a:lvl6pPr>
            <a:lvl7pPr marL="2971800" indent="-228600" algn="ctr" eaLnBrk="0" fontAlgn="base" hangingPunct="0">
              <a:spcBef>
                <a:spcPct val="0"/>
              </a:spcBef>
              <a:spcAft>
                <a:spcPct val="0"/>
              </a:spcAft>
              <a:defRPr sz="2200">
                <a:solidFill>
                  <a:schemeClr val="tx1"/>
                </a:solidFill>
                <a:latin typeface="Times New Roman" panose="02020603050405020304" pitchFamily="18" charset="0"/>
              </a:defRPr>
            </a:lvl7pPr>
            <a:lvl8pPr marL="3429000" indent="-228600" algn="ctr" eaLnBrk="0" fontAlgn="base" hangingPunct="0">
              <a:spcBef>
                <a:spcPct val="0"/>
              </a:spcBef>
              <a:spcAft>
                <a:spcPct val="0"/>
              </a:spcAft>
              <a:defRPr sz="2200">
                <a:solidFill>
                  <a:schemeClr val="tx1"/>
                </a:solidFill>
                <a:latin typeface="Times New Roman" panose="02020603050405020304" pitchFamily="18" charset="0"/>
              </a:defRPr>
            </a:lvl8pPr>
            <a:lvl9pPr marL="3886200" indent="-228600" algn="ctr" eaLnBrk="0" fontAlgn="base" hangingPunct="0">
              <a:spcBef>
                <a:spcPct val="0"/>
              </a:spcBef>
              <a:spcAft>
                <a:spcPct val="0"/>
              </a:spcAft>
              <a:defRPr sz="2200">
                <a:solidFill>
                  <a:schemeClr val="tx1"/>
                </a:solidFill>
                <a:latin typeface="Times New Roman" panose="02020603050405020304" pitchFamily="18" charset="0"/>
              </a:defRPr>
            </a:lvl9pPr>
          </a:lstStyle>
          <a:p>
            <a:pPr algn="l">
              <a:lnSpc>
                <a:spcPct val="120000"/>
              </a:lnSpc>
              <a:spcBef>
                <a:spcPct val="60000"/>
              </a:spcBef>
              <a:buClr>
                <a:schemeClr val="accent2"/>
              </a:buClr>
              <a:buSzPct val="75000"/>
              <a:buFont typeface="Wingdings" panose="05000000000000000000" pitchFamily="2" charset="2"/>
              <a:buNone/>
            </a:pPr>
            <a:r>
              <a:rPr lang="en-US" sz="2100">
                <a:solidFill>
                  <a:srgbClr val="000000"/>
                </a:solidFill>
                <a:latin typeface="+mn-lt"/>
              </a:rPr>
              <a:t>In computing the overhead variances, it is important to remember the following.</a:t>
            </a:r>
          </a:p>
          <a:p>
            <a:pPr lvl="1" algn="l">
              <a:lnSpc>
                <a:spcPct val="120000"/>
              </a:lnSpc>
              <a:spcBef>
                <a:spcPct val="60000"/>
              </a:spcBef>
              <a:buClr>
                <a:schemeClr val="tx1"/>
              </a:buClr>
              <a:buFont typeface="Wingdings" panose="05000000000000000000" pitchFamily="2" charset="2"/>
              <a:buAutoNum type="arabicPeriod"/>
            </a:pPr>
            <a:r>
              <a:rPr lang="en-US" sz="2100">
                <a:solidFill>
                  <a:srgbClr val="000000"/>
                </a:solidFill>
                <a:latin typeface="+mn-lt"/>
              </a:rPr>
              <a:t>Standard hours allowed are used in each of the variances.</a:t>
            </a:r>
          </a:p>
          <a:p>
            <a:pPr lvl="1" algn="l">
              <a:lnSpc>
                <a:spcPct val="120000"/>
              </a:lnSpc>
              <a:spcBef>
                <a:spcPct val="60000"/>
              </a:spcBef>
              <a:buClr>
                <a:schemeClr val="tx1"/>
              </a:buClr>
              <a:buFont typeface="Wingdings" panose="05000000000000000000" pitchFamily="2" charset="2"/>
              <a:buAutoNum type="arabicPeriod"/>
            </a:pPr>
            <a:r>
              <a:rPr lang="en-US" sz="2100">
                <a:solidFill>
                  <a:srgbClr val="000000"/>
                </a:solidFill>
                <a:latin typeface="+mn-lt"/>
              </a:rPr>
              <a:t>Budgeted costs for the controllable variance are derived from the flexible budget.</a:t>
            </a:r>
          </a:p>
          <a:p>
            <a:pPr lvl="1" algn="l">
              <a:lnSpc>
                <a:spcPct val="120000"/>
              </a:lnSpc>
              <a:spcBef>
                <a:spcPct val="60000"/>
              </a:spcBef>
              <a:buClr>
                <a:schemeClr val="tx1"/>
              </a:buClr>
              <a:buFont typeface="Wingdings" panose="05000000000000000000" pitchFamily="2" charset="2"/>
              <a:buAutoNum type="arabicPeriod"/>
            </a:pPr>
            <a:r>
              <a:rPr lang="en-US" sz="2100">
                <a:solidFill>
                  <a:srgbClr val="000000"/>
                </a:solidFill>
                <a:latin typeface="+mn-lt"/>
              </a:rPr>
              <a:t>The controllable variance generally pertains to variable costs.</a:t>
            </a:r>
          </a:p>
          <a:p>
            <a:pPr lvl="1" algn="l">
              <a:lnSpc>
                <a:spcPct val="120000"/>
              </a:lnSpc>
              <a:spcBef>
                <a:spcPct val="60000"/>
              </a:spcBef>
              <a:buClr>
                <a:schemeClr val="tx1"/>
              </a:buClr>
              <a:buFont typeface="Wingdings" panose="05000000000000000000" pitchFamily="2" charset="2"/>
              <a:buAutoNum type="arabicPeriod"/>
            </a:pPr>
            <a:r>
              <a:rPr lang="en-US" sz="2100">
                <a:solidFill>
                  <a:srgbClr val="000000"/>
                </a:solidFill>
                <a:latin typeface="+mn-lt"/>
              </a:rPr>
              <a:t>The volume variance pertains solely to fixed costs.</a:t>
            </a:r>
          </a:p>
        </p:txBody>
      </p:sp>
      <p:sp>
        <p:nvSpPr>
          <p:cNvPr id="67588" name="Rectangle 12"/>
          <p:cNvSpPr>
            <a:spLocks noChangeArrowheads="1"/>
          </p:cNvSpPr>
          <p:nvPr/>
        </p:nvSpPr>
        <p:spPr bwMode="auto">
          <a:xfrm>
            <a:off x="304800" y="457200"/>
            <a:ext cx="8534400" cy="53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lnSpcReduction="20000"/>
            <a:scene3d>
              <a:camera prst="orthographicFront"/>
              <a:lightRig rig="freezing" dir="t">
                <a:rot lat="0" lon="0" rev="5640000"/>
              </a:lightRig>
            </a:scene3d>
            <a:sp3d prstMaterial="flat">
              <a:contourClr>
                <a:schemeClr val="tx2"/>
              </a:contourClr>
            </a:sp3d>
          </a:bodyPr>
          <a:lstStyle/>
          <a:p>
            <a:pPr eaLnBrk="0" hangingPunct="0"/>
            <a:r>
              <a:rPr lang="en-US" sz="4000" b="1" i="1" dirty="0" smtClean="0">
                <a:solidFill>
                  <a:schemeClr val="tx2"/>
                </a:solidFill>
                <a:latin typeface="+mj-lt"/>
                <a:ea typeface="+mj-ea"/>
                <a:cs typeface="+mj-cs"/>
              </a:rPr>
              <a:t>Closer look at overhead variances  </a:t>
            </a:r>
            <a:endParaRPr lang="en-US" sz="4000" b="1" i="1" dirty="0">
              <a:solidFill>
                <a:schemeClr val="tx2"/>
              </a:solidFill>
              <a:latin typeface="+mj-lt"/>
              <a:ea typeface="+mj-ea"/>
              <a:cs typeface="+mj-cs"/>
            </a:endParaRPr>
          </a:p>
        </p:txBody>
      </p:sp>
      <p:sp>
        <p:nvSpPr>
          <p:cNvPr id="2" name="Slide Number Placeholder 1"/>
          <p:cNvSpPr>
            <a:spLocks noGrp="1"/>
          </p:cNvSpPr>
          <p:nvPr>
            <p:ph type="sldNum" sz="quarter" idx="11"/>
          </p:nvPr>
        </p:nvSpPr>
        <p:spPr/>
        <p:txBody>
          <a:bodyPr/>
          <a:lstStyle/>
          <a:p>
            <a:fld id="{10F4023A-0CEB-4DFE-879A-340D91F32512}" type="slidenum">
              <a:rPr lang="en-US" smtClean="0"/>
              <a:pPr/>
              <a:t>56</a:t>
            </a:fld>
            <a:endParaRPr lang="en-US"/>
          </a:p>
        </p:txBody>
      </p:sp>
    </p:spTree>
    <p:extLst>
      <p:ext uri="{BB962C8B-B14F-4D97-AF65-F5344CB8AC3E}">
        <p14:creationId xmlns:p14="http://schemas.microsoft.com/office/powerpoint/2010/main" xmlns="" val="32225873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43" name="Rectangle 3"/>
          <p:cNvSpPr>
            <a:spLocks noGrp="1" noChangeArrowheads="1"/>
          </p:cNvSpPr>
          <p:nvPr>
            <p:ph type="title"/>
          </p:nvPr>
        </p:nvSpPr>
        <p:spPr>
          <a:xfrm>
            <a:off x="2362200" y="2667000"/>
            <a:ext cx="4233863"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000" b="1" i="1" dirty="0"/>
              <a:t>End of </a:t>
            </a:r>
            <a:r>
              <a:rPr lang="en-US" sz="4000" b="1" i="1" dirty="0" smtClean="0"/>
              <a:t>Lecture 19</a:t>
            </a:r>
            <a:endParaRPr lang="en-US" sz="4000" b="1" i="1" dirty="0"/>
          </a:p>
        </p:txBody>
      </p:sp>
      <p:sp>
        <p:nvSpPr>
          <p:cNvPr id="2" name="Slide Number Placeholder 1"/>
          <p:cNvSpPr>
            <a:spLocks noGrp="1"/>
          </p:cNvSpPr>
          <p:nvPr>
            <p:ph type="sldNum" sz="quarter" idx="11"/>
          </p:nvPr>
        </p:nvSpPr>
        <p:spPr/>
        <p:txBody>
          <a:bodyPr/>
          <a:lstStyle/>
          <a:p>
            <a:fld id="{9A50D7FF-FF3E-48B3-B163-4B17B2257AE3}" type="slidenum">
              <a:rPr lang="en-US" smtClean="0"/>
              <a:pPr/>
              <a:t>57</a:t>
            </a:fld>
            <a:endParaRPr lang="en-US"/>
          </a:p>
        </p:txBody>
      </p:sp>
    </p:spTree>
    <p:extLst>
      <p:ext uri="{BB962C8B-B14F-4D97-AF65-F5344CB8AC3E}">
        <p14:creationId xmlns:p14="http://schemas.microsoft.com/office/powerpoint/2010/main" xmlns="" val="26625078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455</TotalTime>
  <Words>3709</Words>
  <Application>Microsoft Office PowerPoint</Application>
  <PresentationFormat>On-screen Show (4:3)</PresentationFormat>
  <Paragraphs>682</Paragraphs>
  <Slides>57</Slides>
  <Notes>56</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57</vt:i4>
      </vt:variant>
    </vt:vector>
  </HeadingPairs>
  <TitlesOfParts>
    <vt:vector size="61" baseType="lpstr">
      <vt:lpstr>Flow</vt:lpstr>
      <vt:lpstr>1_Flow</vt:lpstr>
      <vt:lpstr>Clip</vt:lpstr>
      <vt:lpstr>WordArt 2.0</vt:lpstr>
      <vt:lpstr>Chapter 8-Continued</vt:lpstr>
      <vt:lpstr>Learning Objectives</vt:lpstr>
      <vt:lpstr>Variable Overhead Variances – A Closer Look</vt:lpstr>
      <vt:lpstr>Variable Overhead Variances – Example</vt:lpstr>
      <vt:lpstr>Variable Overhead Variances</vt:lpstr>
      <vt:lpstr>Variable Overhead Variances – Example</vt:lpstr>
      <vt:lpstr>Variable Overhead Variances –A Closer Look</vt:lpstr>
      <vt:lpstr>Variable Overhead Variances</vt:lpstr>
      <vt:lpstr>Variable Overhead Variances – Example</vt:lpstr>
      <vt:lpstr>Variable Overhead Variances –A Closer Look</vt:lpstr>
      <vt:lpstr>Quick Check </vt:lpstr>
      <vt:lpstr>Quick Check </vt:lpstr>
      <vt:lpstr>Quick Check </vt:lpstr>
      <vt:lpstr>Quick Check </vt:lpstr>
      <vt:lpstr>Slide 15</vt:lpstr>
      <vt:lpstr>Quick Check Summary</vt:lpstr>
      <vt:lpstr>Activity-based Costing and the Flexible Budget</vt:lpstr>
      <vt:lpstr>Overhead Rates and Overhead Analysis</vt:lpstr>
      <vt:lpstr>Overhead Rates and Overhead Analysis</vt:lpstr>
      <vt:lpstr>Normal versus Standard Cost Systems</vt:lpstr>
      <vt:lpstr>Slide 21</vt:lpstr>
      <vt:lpstr>Overhead Rates and Overhead Analysis – Example</vt:lpstr>
      <vt:lpstr>Overhead Rates and Overhead Analysis – Example</vt:lpstr>
      <vt:lpstr>Overhead Rates and Overhead Analysis – Example</vt:lpstr>
      <vt:lpstr>Overhead Rates and Overhead Analysis – Example</vt:lpstr>
      <vt:lpstr>Fixed Overhead Variances – Example</vt:lpstr>
      <vt:lpstr>Overhead Variances</vt:lpstr>
      <vt:lpstr>Fixed Overhead Variances – Example</vt:lpstr>
      <vt:lpstr>Fixed Overhead Variances –A Closer Look</vt:lpstr>
      <vt:lpstr>Fixed Overhead Variances – Example</vt:lpstr>
      <vt:lpstr>Volume Variance – A Closer Look</vt:lpstr>
      <vt:lpstr>Volume Variance – A Closer Look</vt:lpstr>
      <vt:lpstr>Quick Check </vt:lpstr>
      <vt:lpstr>Quick Check </vt:lpstr>
      <vt:lpstr>Quick Check </vt:lpstr>
      <vt:lpstr>Quick Check </vt:lpstr>
      <vt:lpstr>Quick Check Summary</vt:lpstr>
      <vt:lpstr>Fixed Overhead Variances – A Graphic Approach </vt:lpstr>
      <vt:lpstr>Fixed Overhead Variances – A Graphic Approach </vt:lpstr>
      <vt:lpstr>Fixed Overhead Variances – A Graphic Approach </vt:lpstr>
      <vt:lpstr>Fixed Overhead Variances – A Graphic Approach </vt:lpstr>
      <vt:lpstr>Overhead Variances and Under- or Overapplied Overhead Cost</vt:lpstr>
      <vt:lpstr>Slide 43</vt:lpstr>
      <vt:lpstr>Slide 44</vt:lpstr>
      <vt:lpstr>Slide 45</vt:lpstr>
      <vt:lpstr>Slide 46</vt:lpstr>
      <vt:lpstr>Slide 47</vt:lpstr>
      <vt:lpstr>Slide 48</vt:lpstr>
      <vt:lpstr>Standard Cost Accounting System</vt:lpstr>
      <vt:lpstr>Slide 50</vt:lpstr>
      <vt:lpstr>Slide 51</vt:lpstr>
      <vt:lpstr>Slide 52</vt:lpstr>
      <vt:lpstr>Slide 53</vt:lpstr>
      <vt:lpstr>Slide 54</vt:lpstr>
      <vt:lpstr>Slide 55</vt:lpstr>
      <vt:lpstr>Slide 56</vt:lpstr>
      <vt:lpstr>End of Lecture 19</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Flores</dc:creator>
  <cp:lastModifiedBy>vcomsats</cp:lastModifiedBy>
  <cp:revision>31</cp:revision>
  <dcterms:created xsi:type="dcterms:W3CDTF">2004-12-01T00:36:34Z</dcterms:created>
  <dcterms:modified xsi:type="dcterms:W3CDTF">2013-11-21T10:20:18Z</dcterms:modified>
</cp:coreProperties>
</file>