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Default Extension="wav" ContentType="audio/wav"/>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xls" ContentType="application/vnd.ms-exce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09" r:id="rId2"/>
  </p:sldMasterIdLst>
  <p:notesMasterIdLst>
    <p:notesMasterId r:id="rId57"/>
  </p:notesMasterIdLst>
  <p:sldIdLst>
    <p:sldId id="356" r:id="rId3"/>
    <p:sldId id="355" r:id="rId4"/>
    <p:sldId id="258" r:id="rId5"/>
    <p:sldId id="259" r:id="rId6"/>
    <p:sldId id="260" r:id="rId7"/>
    <p:sldId id="261" r:id="rId8"/>
    <p:sldId id="263" r:id="rId9"/>
    <p:sldId id="269" r:id="rId10"/>
    <p:sldId id="262" r:id="rId11"/>
    <p:sldId id="264" r:id="rId12"/>
    <p:sldId id="265" r:id="rId13"/>
    <p:sldId id="271" r:id="rId14"/>
    <p:sldId id="266" r:id="rId15"/>
    <p:sldId id="267" r:id="rId16"/>
    <p:sldId id="272" r:id="rId17"/>
    <p:sldId id="273" r:id="rId18"/>
    <p:sldId id="274" r:id="rId19"/>
    <p:sldId id="275" r:id="rId20"/>
    <p:sldId id="276" r:id="rId21"/>
    <p:sldId id="35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58" r:id="rId49"/>
    <p:sldId id="306" r:id="rId50"/>
    <p:sldId id="307" r:id="rId51"/>
    <p:sldId id="308" r:id="rId52"/>
    <p:sldId id="309" r:id="rId53"/>
    <p:sldId id="310" r:id="rId54"/>
    <p:sldId id="359" r:id="rId55"/>
    <p:sldId id="354"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3.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242B446-AAA2-447A-BD8D-7058C1E9A8BD}" type="datetimeFigureOut">
              <a:rPr lang="en-US"/>
              <a:pPr>
                <a:defRPr/>
              </a:pPr>
              <a:t>20-Nov-13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50C5379-3B3B-4B41-A12C-D5C970558405}" type="slidenum">
              <a:rPr lang="en-US"/>
              <a:pPr/>
              <a:t>‹#›</a:t>
            </a:fld>
            <a:endParaRPr lang="en-US"/>
          </a:p>
        </p:txBody>
      </p:sp>
    </p:spTree>
    <p:extLst>
      <p:ext uri="{BB962C8B-B14F-4D97-AF65-F5344CB8AC3E}">
        <p14:creationId xmlns:p14="http://schemas.microsoft.com/office/powerpoint/2010/main" xmlns="" val="209348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057680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97E748-71A2-49C7-B89D-69C09C56CFD4}" type="slidenum">
              <a:rPr lang="en-US"/>
              <a:pPr eaLnBrk="1" hangingPunct="1"/>
              <a:t>3</a:t>
            </a:fld>
            <a:endParaRPr lang="en-US"/>
          </a:p>
        </p:txBody>
      </p:sp>
    </p:spTree>
    <p:extLst>
      <p:ext uri="{BB962C8B-B14F-4D97-AF65-F5344CB8AC3E}">
        <p14:creationId xmlns:p14="http://schemas.microsoft.com/office/powerpoint/2010/main" xmlns="" val="3879191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F4ED04-7520-47B2-AA25-4EF3667C8545}" type="slidenum">
              <a:rPr lang="en-US"/>
              <a:pPr eaLnBrk="1" hangingPunct="1"/>
              <a:t>4</a:t>
            </a:fld>
            <a:endParaRPr lang="en-US"/>
          </a:p>
        </p:txBody>
      </p:sp>
    </p:spTree>
    <p:extLst>
      <p:ext uri="{BB962C8B-B14F-4D97-AF65-F5344CB8AC3E}">
        <p14:creationId xmlns:p14="http://schemas.microsoft.com/office/powerpoint/2010/main" xmlns="" val="2094453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B0B542-2EC3-4CBD-A5C8-29E4641EA9AC}" type="slidenum">
              <a:rPr lang="en-US"/>
              <a:pPr eaLnBrk="1" hangingPunct="1"/>
              <a:t>5</a:t>
            </a:fld>
            <a:endParaRPr lang="en-US"/>
          </a:p>
        </p:txBody>
      </p:sp>
    </p:spTree>
    <p:extLst>
      <p:ext uri="{BB962C8B-B14F-4D97-AF65-F5344CB8AC3E}">
        <p14:creationId xmlns:p14="http://schemas.microsoft.com/office/powerpoint/2010/main" xmlns="" val="45715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1CFAD7-F704-4142-8FF1-7195134914E0}" type="slidenum">
              <a:rPr lang="en-US"/>
              <a:pPr eaLnBrk="1" hangingPunct="1"/>
              <a:t>6</a:t>
            </a:fld>
            <a:endParaRPr lang="en-US"/>
          </a:p>
        </p:txBody>
      </p:sp>
    </p:spTree>
    <p:extLst>
      <p:ext uri="{BB962C8B-B14F-4D97-AF65-F5344CB8AC3E}">
        <p14:creationId xmlns:p14="http://schemas.microsoft.com/office/powerpoint/2010/main" xmlns="" val="1150277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4722C5-3601-4EB3-8E4F-7208B1F5B53E}" type="slidenum">
              <a:rPr lang="en-US"/>
              <a:pPr eaLnBrk="1" hangingPunct="1"/>
              <a:t>7</a:t>
            </a:fld>
            <a:endParaRPr lang="en-US"/>
          </a:p>
        </p:txBody>
      </p:sp>
    </p:spTree>
    <p:extLst>
      <p:ext uri="{BB962C8B-B14F-4D97-AF65-F5344CB8AC3E}">
        <p14:creationId xmlns:p14="http://schemas.microsoft.com/office/powerpoint/2010/main" xmlns="" val="4282198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543284C-D4FF-4D52-82EB-EF992087EB44}" type="slidenum">
              <a:rPr lang="en-US"/>
              <a:pPr eaLnBrk="1" hangingPunct="1"/>
              <a:t>8</a:t>
            </a:fld>
            <a:endParaRPr lang="en-US"/>
          </a:p>
        </p:txBody>
      </p:sp>
    </p:spTree>
    <p:extLst>
      <p:ext uri="{BB962C8B-B14F-4D97-AF65-F5344CB8AC3E}">
        <p14:creationId xmlns:p14="http://schemas.microsoft.com/office/powerpoint/2010/main" xmlns="" val="1863794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E9A3C3-7A56-4BD1-9406-A7C418082162}" type="slidenum">
              <a:rPr lang="en-US"/>
              <a:pPr eaLnBrk="1" hangingPunct="1"/>
              <a:t>9</a:t>
            </a:fld>
            <a:endParaRPr lang="en-US"/>
          </a:p>
        </p:txBody>
      </p:sp>
    </p:spTree>
    <p:extLst>
      <p:ext uri="{BB962C8B-B14F-4D97-AF65-F5344CB8AC3E}">
        <p14:creationId xmlns:p14="http://schemas.microsoft.com/office/powerpoint/2010/main" xmlns="" val="324184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C72F44-C8E3-46EB-ADD8-CD0AF76F014B}" type="slidenum">
              <a:rPr lang="en-US"/>
              <a:pPr eaLnBrk="1" hangingPunct="1"/>
              <a:t>10</a:t>
            </a:fld>
            <a:endParaRPr lang="en-US"/>
          </a:p>
        </p:txBody>
      </p:sp>
    </p:spTree>
    <p:extLst>
      <p:ext uri="{BB962C8B-B14F-4D97-AF65-F5344CB8AC3E}">
        <p14:creationId xmlns:p14="http://schemas.microsoft.com/office/powerpoint/2010/main" xmlns="" val="2777878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810D08B-E1E1-45A5-B939-34C63C39385F}" type="slidenum">
              <a:rPr lang="en-US"/>
              <a:pPr eaLnBrk="1" hangingPunct="1"/>
              <a:t>11</a:t>
            </a:fld>
            <a:endParaRPr lang="en-US"/>
          </a:p>
        </p:txBody>
      </p:sp>
    </p:spTree>
    <p:extLst>
      <p:ext uri="{BB962C8B-B14F-4D97-AF65-F5344CB8AC3E}">
        <p14:creationId xmlns:p14="http://schemas.microsoft.com/office/powerpoint/2010/main" xmlns="" val="2369567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4CB4C3A-E32C-4B22-98D1-B022DBA68F05}" type="slidenum">
              <a:rPr lang="en-US"/>
              <a:pPr eaLnBrk="1" hangingPunct="1"/>
              <a:t>12</a:t>
            </a:fld>
            <a:endParaRPr lang="en-US"/>
          </a:p>
        </p:txBody>
      </p:sp>
    </p:spTree>
    <p:extLst>
      <p:ext uri="{BB962C8B-B14F-4D97-AF65-F5344CB8AC3E}">
        <p14:creationId xmlns:p14="http://schemas.microsoft.com/office/powerpoint/2010/main" xmlns="" val="4191048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5B3AA3-2936-4CC9-826D-4E28C3DC54C7}" type="slidenum">
              <a:rPr lang="en-US"/>
              <a:pPr eaLnBrk="1" hangingPunct="1"/>
              <a:t>13</a:t>
            </a:fld>
            <a:endParaRPr lang="en-US"/>
          </a:p>
        </p:txBody>
      </p:sp>
    </p:spTree>
    <p:extLst>
      <p:ext uri="{BB962C8B-B14F-4D97-AF65-F5344CB8AC3E}">
        <p14:creationId xmlns:p14="http://schemas.microsoft.com/office/powerpoint/2010/main" xmlns="" val="1660966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A536CF5-16EF-4883-A1D4-BCCBC885C196}" type="slidenum">
              <a:rPr lang="en-US"/>
              <a:pPr eaLnBrk="1" hangingPunct="1"/>
              <a:t>14</a:t>
            </a:fld>
            <a:endParaRPr lang="en-US"/>
          </a:p>
        </p:txBody>
      </p:sp>
    </p:spTree>
    <p:extLst>
      <p:ext uri="{BB962C8B-B14F-4D97-AF65-F5344CB8AC3E}">
        <p14:creationId xmlns:p14="http://schemas.microsoft.com/office/powerpoint/2010/main" xmlns="" val="1727789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F5AC02-EA95-4F64-875A-41E282C1311A}" type="slidenum">
              <a:rPr lang="en-US"/>
              <a:pPr eaLnBrk="1" hangingPunct="1"/>
              <a:t>15</a:t>
            </a:fld>
            <a:endParaRPr lang="en-US"/>
          </a:p>
        </p:txBody>
      </p:sp>
    </p:spTree>
    <p:extLst>
      <p:ext uri="{BB962C8B-B14F-4D97-AF65-F5344CB8AC3E}">
        <p14:creationId xmlns:p14="http://schemas.microsoft.com/office/powerpoint/2010/main" xmlns="" val="3777282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17EB05D-B64C-4127-ACE4-1C07462CC63B}" type="slidenum">
              <a:rPr lang="en-US"/>
              <a:pPr eaLnBrk="1" hangingPunct="1"/>
              <a:t>16</a:t>
            </a:fld>
            <a:endParaRPr lang="en-US"/>
          </a:p>
        </p:txBody>
      </p:sp>
    </p:spTree>
    <p:extLst>
      <p:ext uri="{BB962C8B-B14F-4D97-AF65-F5344CB8AC3E}">
        <p14:creationId xmlns:p14="http://schemas.microsoft.com/office/powerpoint/2010/main" xmlns="" val="472659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FC1053-B820-4735-B8A1-631CB74D48BF}" type="slidenum">
              <a:rPr lang="en-US"/>
              <a:pPr eaLnBrk="1" hangingPunct="1"/>
              <a:t>17</a:t>
            </a:fld>
            <a:endParaRPr lang="en-US"/>
          </a:p>
        </p:txBody>
      </p:sp>
    </p:spTree>
    <p:extLst>
      <p:ext uri="{BB962C8B-B14F-4D97-AF65-F5344CB8AC3E}">
        <p14:creationId xmlns:p14="http://schemas.microsoft.com/office/powerpoint/2010/main" xmlns="" val="114182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A59BF2-E312-472E-A384-FDED2449E98A}" type="slidenum">
              <a:rPr lang="en-US"/>
              <a:pPr eaLnBrk="1" hangingPunct="1"/>
              <a:t>18</a:t>
            </a:fld>
            <a:endParaRPr lang="en-US"/>
          </a:p>
        </p:txBody>
      </p:sp>
    </p:spTree>
    <p:extLst>
      <p:ext uri="{BB962C8B-B14F-4D97-AF65-F5344CB8AC3E}">
        <p14:creationId xmlns:p14="http://schemas.microsoft.com/office/powerpoint/2010/main" xmlns="" val="4272026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1A1B37-F6C9-416C-B302-EBEF6FBE928B}" type="slidenum">
              <a:rPr lang="en-US"/>
              <a:pPr eaLnBrk="1" hangingPunct="1"/>
              <a:t>19</a:t>
            </a:fld>
            <a:endParaRPr lang="en-US"/>
          </a:p>
        </p:txBody>
      </p:sp>
    </p:spTree>
    <p:extLst>
      <p:ext uri="{BB962C8B-B14F-4D97-AF65-F5344CB8AC3E}">
        <p14:creationId xmlns:p14="http://schemas.microsoft.com/office/powerpoint/2010/main" xmlns="" val="165024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23043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C0EF8D0-1546-4407-88AA-837430CBC73C}" type="slidenum">
              <a:rPr lang="en-US"/>
              <a:pPr/>
              <a:t>21</a:t>
            </a:fld>
            <a:endParaRPr lang="en-US"/>
          </a:p>
        </p:txBody>
      </p:sp>
      <p:sp>
        <p:nvSpPr>
          <p:cNvPr id="7" name="Rectangle 7"/>
          <p:cNvSpPr>
            <a:spLocks noGrp="1" noChangeArrowheads="1"/>
          </p:cNvSpPr>
          <p:nvPr>
            <p:ph type="sldNum" sz="quarter" idx="5"/>
          </p:nvPr>
        </p:nvSpPr>
        <p:spPr>
          <a:ln/>
        </p:spPr>
        <p:txBody>
          <a:bodyPr/>
          <a:lstStyle/>
          <a:p>
            <a:fld id="{7B134A09-CB50-419B-B47F-8259550B125C}" type="slidenum">
              <a:rPr lang="en-US"/>
              <a:pPr/>
              <a:t>21</a:t>
            </a:fld>
            <a:endParaRPr lang="en-US"/>
          </a:p>
        </p:txBody>
      </p:sp>
      <p:sp>
        <p:nvSpPr>
          <p:cNvPr id="509956" name="Rectangle 4"/>
          <p:cNvSpPr>
            <a:spLocks noGrp="1" noRot="1" noChangeAspect="1" noChangeArrowheads="1" noTextEdit="1"/>
          </p:cNvSpPr>
          <p:nvPr>
            <p:ph type="sldImg"/>
          </p:nvPr>
        </p:nvSpPr>
        <p:spPr>
          <a:ln/>
        </p:spPr>
      </p:sp>
      <p:sp>
        <p:nvSpPr>
          <p:cNvPr id="509957" name="Rectangle 5"/>
          <p:cNvSpPr>
            <a:spLocks noGrp="1" noChangeArrowheads="1"/>
          </p:cNvSpPr>
          <p:nvPr>
            <p:ph type="body" idx="1"/>
          </p:nvPr>
        </p:nvSpPr>
        <p:spPr>
          <a:ln/>
        </p:spPr>
        <p:txBody>
          <a:bodyPr/>
          <a:lstStyle/>
          <a:p>
            <a:r>
              <a:rPr lang="en-US"/>
              <a:t>A static budget is prepared at the beginning of the budgeting period and is valid for only the planned level of activity. It is suitable for planning, but it is inadequate for evaluating how well costs are controlled because the actual level of activity is unlikely to equal the planned level of activity, thus resulting in “apples-to-oranges” cost comparisons.</a:t>
            </a:r>
          </a:p>
          <a:p>
            <a:endParaRPr lang="en-US"/>
          </a:p>
        </p:txBody>
      </p:sp>
    </p:spTree>
    <p:extLst>
      <p:ext uri="{BB962C8B-B14F-4D97-AF65-F5344CB8AC3E}">
        <p14:creationId xmlns:p14="http://schemas.microsoft.com/office/powerpoint/2010/main" xmlns="" val="980476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5A5E51C6-6D20-4132-BE27-4BEB9E474C54}" type="slidenum">
              <a:rPr lang="en-US"/>
              <a:pPr/>
              <a:t>22</a:t>
            </a:fld>
            <a:endParaRPr lang="en-US"/>
          </a:p>
        </p:txBody>
      </p:sp>
      <p:sp>
        <p:nvSpPr>
          <p:cNvPr id="7" name="Rectangle 7"/>
          <p:cNvSpPr>
            <a:spLocks noGrp="1" noChangeArrowheads="1"/>
          </p:cNvSpPr>
          <p:nvPr>
            <p:ph type="sldNum" sz="quarter" idx="5"/>
          </p:nvPr>
        </p:nvSpPr>
        <p:spPr>
          <a:ln/>
        </p:spPr>
        <p:txBody>
          <a:bodyPr/>
          <a:lstStyle/>
          <a:p>
            <a:fld id="{DBD3BC68-1872-4636-9156-13E1D49F973A}" type="slidenum">
              <a:rPr lang="en-US"/>
              <a:pPr/>
              <a:t>22</a:t>
            </a:fld>
            <a:endParaRPr lang="en-US"/>
          </a:p>
        </p:txBody>
      </p:sp>
      <p:sp>
        <p:nvSpPr>
          <p:cNvPr id="512006" name="Rectangle 6"/>
          <p:cNvSpPr>
            <a:spLocks noGrp="1" noRot="1" noChangeAspect="1" noChangeArrowheads="1" noTextEdit="1"/>
          </p:cNvSpPr>
          <p:nvPr>
            <p:ph type="sldImg"/>
          </p:nvPr>
        </p:nvSpPr>
        <p:spPr>
          <a:ln/>
        </p:spPr>
      </p:sp>
      <p:sp>
        <p:nvSpPr>
          <p:cNvPr id="512007" name="Rectangle 7"/>
          <p:cNvSpPr>
            <a:spLocks noGrp="1" noChangeArrowheads="1"/>
          </p:cNvSpPr>
          <p:nvPr>
            <p:ph type="body" idx="1"/>
          </p:nvPr>
        </p:nvSpPr>
        <p:spPr>
          <a:ln/>
        </p:spPr>
        <p:txBody>
          <a:bodyPr/>
          <a:lstStyle/>
          <a:p>
            <a:r>
              <a:rPr lang="en-US"/>
              <a:t>A flexible budget provides estimates of what costs should be for any level of activity, within a specified range. When used for performance evaluation purposes, actual costs are compared to what the costs should have been for the actual level of activity during the period. This enables “apples-to-apples” cost comparisons.</a:t>
            </a:r>
          </a:p>
          <a:p>
            <a:endParaRPr lang="en-US"/>
          </a:p>
          <a:p>
            <a:endParaRPr lang="en-US"/>
          </a:p>
        </p:txBody>
      </p:sp>
    </p:spTree>
    <p:extLst>
      <p:ext uri="{BB962C8B-B14F-4D97-AF65-F5344CB8AC3E}">
        <p14:creationId xmlns:p14="http://schemas.microsoft.com/office/powerpoint/2010/main" xmlns="" val="3399245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848FE777-ABC2-4ABA-A727-CF3B6716EC0D}" type="slidenum">
              <a:rPr lang="en-US"/>
              <a:pPr/>
              <a:t>23</a:t>
            </a:fld>
            <a:endParaRPr lang="en-US"/>
          </a:p>
        </p:txBody>
      </p:sp>
      <p:sp>
        <p:nvSpPr>
          <p:cNvPr id="7" name="Rectangle 7"/>
          <p:cNvSpPr>
            <a:spLocks noGrp="1" noChangeArrowheads="1"/>
          </p:cNvSpPr>
          <p:nvPr>
            <p:ph type="sldNum" sz="quarter" idx="5"/>
          </p:nvPr>
        </p:nvSpPr>
        <p:spPr>
          <a:ln/>
        </p:spPr>
        <p:txBody>
          <a:bodyPr/>
          <a:lstStyle/>
          <a:p>
            <a:fld id="{6F6CE529-B9D3-492A-A750-770D67900754}" type="slidenum">
              <a:rPr lang="en-US"/>
              <a:pPr/>
              <a:t>23</a:t>
            </a:fld>
            <a:endParaRPr lang="en-US"/>
          </a:p>
        </p:txBody>
      </p:sp>
      <p:sp>
        <p:nvSpPr>
          <p:cNvPr id="514052" name="Rectangle 4"/>
          <p:cNvSpPr>
            <a:spLocks noGrp="1" noRot="1" noChangeAspect="1" noChangeArrowheads="1" noTextEdit="1"/>
          </p:cNvSpPr>
          <p:nvPr>
            <p:ph type="sldImg"/>
          </p:nvPr>
        </p:nvSpPr>
        <p:spPr>
          <a:ln/>
        </p:spPr>
      </p:sp>
      <p:sp>
        <p:nvSpPr>
          <p:cNvPr id="514053" name="Rectangle 5"/>
          <p:cNvSpPr>
            <a:spLocks noGrp="1" noChangeArrowheads="1"/>
          </p:cNvSpPr>
          <p:nvPr>
            <p:ph type="body" idx="1"/>
          </p:nvPr>
        </p:nvSpPr>
        <p:spPr>
          <a:ln/>
        </p:spPr>
        <p:txBody>
          <a:bodyPr/>
          <a:lstStyle/>
          <a:p>
            <a:r>
              <a:rPr lang="en-US"/>
              <a:t>Assume that CheeseCo prepared the static budget as shown. Notice that the budget is based on an activity level of 10,000 machine hours.</a:t>
            </a:r>
          </a:p>
          <a:p>
            <a:endParaRPr lang="en-US"/>
          </a:p>
        </p:txBody>
      </p:sp>
    </p:spTree>
    <p:extLst>
      <p:ext uri="{BB962C8B-B14F-4D97-AF65-F5344CB8AC3E}">
        <p14:creationId xmlns:p14="http://schemas.microsoft.com/office/powerpoint/2010/main" xmlns="" val="236655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54C4811D-C3C4-4DB9-AD5F-01AE79C7B0E5}" type="slidenum">
              <a:rPr lang="en-US"/>
              <a:pPr/>
              <a:t>24</a:t>
            </a:fld>
            <a:endParaRPr lang="en-US"/>
          </a:p>
        </p:txBody>
      </p:sp>
      <p:sp>
        <p:nvSpPr>
          <p:cNvPr id="7" name="Rectangle 7"/>
          <p:cNvSpPr>
            <a:spLocks noGrp="1" noChangeArrowheads="1"/>
          </p:cNvSpPr>
          <p:nvPr>
            <p:ph type="sldNum" sz="quarter" idx="5"/>
          </p:nvPr>
        </p:nvSpPr>
        <p:spPr>
          <a:ln/>
        </p:spPr>
        <p:txBody>
          <a:bodyPr/>
          <a:lstStyle/>
          <a:p>
            <a:fld id="{D600EB24-9B87-4BF0-98BC-FC26F956742B}" type="slidenum">
              <a:rPr lang="en-US"/>
              <a:pPr/>
              <a:t>24</a:t>
            </a:fld>
            <a:endParaRPr lang="en-US"/>
          </a:p>
        </p:txBody>
      </p:sp>
      <p:sp>
        <p:nvSpPr>
          <p:cNvPr id="516100" name="Rectangle 4"/>
          <p:cNvSpPr>
            <a:spLocks noGrp="1" noRot="1" noChangeAspect="1" noChangeArrowheads="1" noTextEdit="1"/>
          </p:cNvSpPr>
          <p:nvPr>
            <p:ph type="sldImg"/>
          </p:nvPr>
        </p:nvSpPr>
        <p:spPr>
          <a:ln/>
        </p:spPr>
      </p:sp>
      <p:sp>
        <p:nvSpPr>
          <p:cNvPr id="516101" name="Rectangle 5"/>
          <p:cNvSpPr>
            <a:spLocks noGrp="1" noChangeArrowheads="1"/>
          </p:cNvSpPr>
          <p:nvPr>
            <p:ph type="body" idx="1"/>
          </p:nvPr>
        </p:nvSpPr>
        <p:spPr>
          <a:ln/>
        </p:spPr>
        <p:txBody>
          <a:bodyPr/>
          <a:lstStyle/>
          <a:p>
            <a:r>
              <a:rPr lang="en-US"/>
              <a:t>Assume that the actual results for the period were as shown. Notice that only 8,000 machine hours were actually worked, thus resulting in “apples-to-oranges” comparisons with the static budget.</a:t>
            </a:r>
          </a:p>
          <a:p>
            <a:endParaRPr lang="en-US"/>
          </a:p>
        </p:txBody>
      </p:sp>
    </p:spTree>
    <p:extLst>
      <p:ext uri="{BB962C8B-B14F-4D97-AF65-F5344CB8AC3E}">
        <p14:creationId xmlns:p14="http://schemas.microsoft.com/office/powerpoint/2010/main" xmlns="" val="2616532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2AB5587-D995-4A46-A5B3-4979FBCC4620}" type="slidenum">
              <a:rPr lang="en-US"/>
              <a:pPr/>
              <a:t>25</a:t>
            </a:fld>
            <a:endParaRPr lang="en-US"/>
          </a:p>
        </p:txBody>
      </p:sp>
      <p:sp>
        <p:nvSpPr>
          <p:cNvPr id="7" name="Rectangle 7"/>
          <p:cNvSpPr>
            <a:spLocks noGrp="1" noChangeArrowheads="1"/>
          </p:cNvSpPr>
          <p:nvPr>
            <p:ph type="sldNum" sz="quarter" idx="5"/>
          </p:nvPr>
        </p:nvSpPr>
        <p:spPr>
          <a:ln/>
        </p:spPr>
        <p:txBody>
          <a:bodyPr/>
          <a:lstStyle/>
          <a:p>
            <a:fld id="{2FA27D80-CCA2-4513-9AFF-10B54A23BB21}" type="slidenum">
              <a:rPr lang="en-US"/>
              <a:pPr/>
              <a:t>25</a:t>
            </a:fld>
            <a:endParaRPr lang="en-US"/>
          </a:p>
        </p:txBody>
      </p:sp>
      <p:sp>
        <p:nvSpPr>
          <p:cNvPr id="518148" name="Rectangle 4"/>
          <p:cNvSpPr>
            <a:spLocks noGrp="1" noRot="1" noChangeAspect="1" noChangeArrowheads="1" noTextEdit="1"/>
          </p:cNvSpPr>
          <p:nvPr>
            <p:ph type="sldImg"/>
          </p:nvPr>
        </p:nvSpPr>
        <p:spPr>
          <a:ln/>
        </p:spPr>
      </p:sp>
      <p:sp>
        <p:nvSpPr>
          <p:cNvPr id="518149" name="Rectangle 5"/>
          <p:cNvSpPr>
            <a:spLocks noGrp="1" noChangeArrowheads="1"/>
          </p:cNvSpPr>
          <p:nvPr>
            <p:ph type="body" idx="1"/>
          </p:nvPr>
        </p:nvSpPr>
        <p:spPr>
          <a:ln/>
        </p:spPr>
        <p:txBody>
          <a:bodyPr/>
          <a:lstStyle/>
          <a:p>
            <a:r>
              <a:rPr lang="en-US"/>
              <a:t>The variances between the static budget and actual results would be as shown. Notice that the machine hour variance is 2,000 unfavorable because CheeseCo was unable to achieve the budgeted level of activity.</a:t>
            </a:r>
          </a:p>
          <a:p>
            <a:endParaRPr lang="en-US"/>
          </a:p>
        </p:txBody>
      </p:sp>
    </p:spTree>
    <p:extLst>
      <p:ext uri="{BB962C8B-B14F-4D97-AF65-F5344CB8AC3E}">
        <p14:creationId xmlns:p14="http://schemas.microsoft.com/office/powerpoint/2010/main" xmlns="" val="28045088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2FA9E533-F31E-45D4-9644-AFA762E61572}" type="slidenum">
              <a:rPr lang="en-US"/>
              <a:pPr/>
              <a:t>26</a:t>
            </a:fld>
            <a:endParaRPr lang="en-US"/>
          </a:p>
        </p:txBody>
      </p:sp>
      <p:sp>
        <p:nvSpPr>
          <p:cNvPr id="7" name="Rectangle 7"/>
          <p:cNvSpPr>
            <a:spLocks noGrp="1" noChangeArrowheads="1"/>
          </p:cNvSpPr>
          <p:nvPr>
            <p:ph type="sldNum" sz="quarter" idx="5"/>
          </p:nvPr>
        </p:nvSpPr>
        <p:spPr>
          <a:ln/>
        </p:spPr>
        <p:txBody>
          <a:bodyPr/>
          <a:lstStyle/>
          <a:p>
            <a:fld id="{99911AD5-94BB-4634-9739-AFDD293A1FDE}" type="slidenum">
              <a:rPr lang="en-US"/>
              <a:pPr/>
              <a:t>26</a:t>
            </a:fld>
            <a:endParaRPr lang="en-US"/>
          </a:p>
        </p:txBody>
      </p:sp>
      <p:sp>
        <p:nvSpPr>
          <p:cNvPr id="520196" name="Rectangle 4"/>
          <p:cNvSpPr>
            <a:spLocks noGrp="1" noRot="1" noChangeAspect="1" noChangeArrowheads="1" noTextEdit="1"/>
          </p:cNvSpPr>
          <p:nvPr>
            <p:ph type="sldImg"/>
          </p:nvPr>
        </p:nvSpPr>
        <p:spPr>
          <a:ln/>
        </p:spPr>
      </p:sp>
      <p:sp>
        <p:nvSpPr>
          <p:cNvPr id="520197" name="Rectangle 5"/>
          <p:cNvSpPr>
            <a:spLocks noGrp="1" noChangeArrowheads="1"/>
          </p:cNvSpPr>
          <p:nvPr>
            <p:ph type="body" idx="1"/>
          </p:nvPr>
        </p:nvSpPr>
        <p:spPr>
          <a:ln/>
        </p:spPr>
        <p:txBody>
          <a:bodyPr/>
          <a:lstStyle/>
          <a:p>
            <a:r>
              <a:rPr lang="en-US"/>
              <a:t>All of the variable manufacturing overhead variances are favorable because the actual costs are less than the budgeted costs.  </a:t>
            </a:r>
          </a:p>
        </p:txBody>
      </p:sp>
    </p:spTree>
    <p:extLst>
      <p:ext uri="{BB962C8B-B14F-4D97-AF65-F5344CB8AC3E}">
        <p14:creationId xmlns:p14="http://schemas.microsoft.com/office/powerpoint/2010/main" xmlns="" val="1468467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F0D8682-E382-4447-81CA-A6774A7B5063}" type="slidenum">
              <a:rPr lang="en-US"/>
              <a:pPr/>
              <a:t>27</a:t>
            </a:fld>
            <a:endParaRPr lang="en-US"/>
          </a:p>
        </p:txBody>
      </p:sp>
      <p:sp>
        <p:nvSpPr>
          <p:cNvPr id="7" name="Rectangle 7"/>
          <p:cNvSpPr>
            <a:spLocks noGrp="1" noChangeArrowheads="1"/>
          </p:cNvSpPr>
          <p:nvPr>
            <p:ph type="sldNum" sz="quarter" idx="5"/>
          </p:nvPr>
        </p:nvSpPr>
        <p:spPr>
          <a:ln/>
        </p:spPr>
        <p:txBody>
          <a:bodyPr/>
          <a:lstStyle/>
          <a:p>
            <a:fld id="{67C817F1-B894-4F67-A28C-F34AB0F00BDA}" type="slidenum">
              <a:rPr lang="en-US"/>
              <a:pPr/>
              <a:t>27</a:t>
            </a:fld>
            <a:endParaRPr lang="en-US"/>
          </a:p>
        </p:txBody>
      </p:sp>
      <p:sp>
        <p:nvSpPr>
          <p:cNvPr id="522244" name="Rectangle 4"/>
          <p:cNvSpPr>
            <a:spLocks noGrp="1" noRot="1" noChangeAspect="1" noChangeArrowheads="1" noTextEdit="1"/>
          </p:cNvSpPr>
          <p:nvPr>
            <p:ph type="sldImg"/>
          </p:nvPr>
        </p:nvSpPr>
        <p:spPr>
          <a:ln/>
        </p:spPr>
      </p:sp>
      <p:sp>
        <p:nvSpPr>
          <p:cNvPr id="522245" name="Rectangle 5"/>
          <p:cNvSpPr>
            <a:spLocks noGrp="1" noChangeArrowheads="1"/>
          </p:cNvSpPr>
          <p:nvPr>
            <p:ph type="body" idx="1"/>
          </p:nvPr>
        </p:nvSpPr>
        <p:spPr>
          <a:ln/>
        </p:spPr>
        <p:txBody>
          <a:bodyPr/>
          <a:lstStyle/>
          <a:p>
            <a:r>
              <a:rPr lang="en-US"/>
              <a:t>These favorable variances beg the question – Has CheeseCo done a good job of controlling costs?</a:t>
            </a:r>
          </a:p>
          <a:p>
            <a:endParaRPr lang="en-US"/>
          </a:p>
        </p:txBody>
      </p:sp>
    </p:spTree>
    <p:extLst>
      <p:ext uri="{BB962C8B-B14F-4D97-AF65-F5344CB8AC3E}">
        <p14:creationId xmlns:p14="http://schemas.microsoft.com/office/powerpoint/2010/main" xmlns="" val="344986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A51D074-9F45-4F29-82A5-66B19C9431E6}" type="slidenum">
              <a:rPr lang="en-US"/>
              <a:pPr/>
              <a:t>28</a:t>
            </a:fld>
            <a:endParaRPr lang="en-US"/>
          </a:p>
        </p:txBody>
      </p:sp>
      <p:sp>
        <p:nvSpPr>
          <p:cNvPr id="7" name="Rectangle 7"/>
          <p:cNvSpPr>
            <a:spLocks noGrp="1" noChangeArrowheads="1"/>
          </p:cNvSpPr>
          <p:nvPr>
            <p:ph type="sldNum" sz="quarter" idx="5"/>
          </p:nvPr>
        </p:nvSpPr>
        <p:spPr>
          <a:ln/>
        </p:spPr>
        <p:txBody>
          <a:bodyPr/>
          <a:lstStyle/>
          <a:p>
            <a:fld id="{E6F18A0B-1144-46F6-892D-32E9C89D812A}" type="slidenum">
              <a:rPr lang="en-US"/>
              <a:pPr/>
              <a:t>28</a:t>
            </a:fld>
            <a:endParaRPr lang="en-US"/>
          </a:p>
        </p:txBody>
      </p:sp>
      <p:sp>
        <p:nvSpPr>
          <p:cNvPr id="524292" name="Rectangle 4"/>
          <p:cNvSpPr>
            <a:spLocks noGrp="1" noRot="1" noChangeAspect="1" noChangeArrowheads="1" noTextEdit="1"/>
          </p:cNvSpPr>
          <p:nvPr>
            <p:ph type="sldImg"/>
          </p:nvPr>
        </p:nvSpPr>
        <p:spPr>
          <a:ln/>
        </p:spPr>
      </p:sp>
      <p:sp>
        <p:nvSpPr>
          <p:cNvPr id="524293" name="Rectangle 5"/>
          <p:cNvSpPr>
            <a:spLocks noGrp="1" noChangeArrowheads="1"/>
          </p:cNvSpPr>
          <p:nvPr>
            <p:ph type="body" idx="1"/>
          </p:nvPr>
        </p:nvSpPr>
        <p:spPr>
          <a:ln/>
        </p:spPr>
        <p:txBody>
          <a:bodyPr/>
          <a:lstStyle/>
          <a:p>
            <a:r>
              <a:rPr lang="en-US"/>
              <a:t>The answer is unclear because the actual activity level (8,000 machine hours) does not equal the budgeted activity level (10,000 machine hours).</a:t>
            </a:r>
          </a:p>
          <a:p>
            <a:endParaRPr lang="en-US"/>
          </a:p>
        </p:txBody>
      </p:sp>
    </p:spTree>
    <p:extLst>
      <p:ext uri="{BB962C8B-B14F-4D97-AF65-F5344CB8AC3E}">
        <p14:creationId xmlns:p14="http://schemas.microsoft.com/office/powerpoint/2010/main" xmlns="" val="1826378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79C590C-5815-4E55-B697-030CE821ABD4}" type="slidenum">
              <a:rPr lang="en-US"/>
              <a:pPr/>
              <a:t>29</a:t>
            </a:fld>
            <a:endParaRPr lang="en-US"/>
          </a:p>
        </p:txBody>
      </p:sp>
      <p:sp>
        <p:nvSpPr>
          <p:cNvPr id="7" name="Rectangle 7"/>
          <p:cNvSpPr>
            <a:spLocks noGrp="1" noChangeArrowheads="1"/>
          </p:cNvSpPr>
          <p:nvPr>
            <p:ph type="sldNum" sz="quarter" idx="5"/>
          </p:nvPr>
        </p:nvSpPr>
        <p:spPr>
          <a:ln/>
        </p:spPr>
        <p:txBody>
          <a:bodyPr/>
          <a:lstStyle/>
          <a:p>
            <a:fld id="{4EE9EB22-2801-4893-9027-439E01B5E990}" type="slidenum">
              <a:rPr lang="en-US"/>
              <a:pPr/>
              <a:t>29</a:t>
            </a:fld>
            <a:endParaRPr lang="en-US"/>
          </a:p>
        </p:txBody>
      </p:sp>
      <p:sp>
        <p:nvSpPr>
          <p:cNvPr id="526340" name="Rectangle 4"/>
          <p:cNvSpPr>
            <a:spLocks noGrp="1" noRot="1" noChangeAspect="1" noChangeArrowheads="1" noTextEdit="1"/>
          </p:cNvSpPr>
          <p:nvPr>
            <p:ph type="sldImg"/>
          </p:nvPr>
        </p:nvSpPr>
        <p:spPr>
          <a:ln/>
        </p:spPr>
      </p:sp>
      <p:sp>
        <p:nvSpPr>
          <p:cNvPr id="526341" name="Rectangle 5"/>
          <p:cNvSpPr>
            <a:spLocks noGrp="1" noChangeArrowheads="1"/>
          </p:cNvSpPr>
          <p:nvPr>
            <p:ph type="body" idx="1"/>
          </p:nvPr>
        </p:nvSpPr>
        <p:spPr>
          <a:ln/>
        </p:spPr>
        <p:txBody>
          <a:bodyPr/>
          <a:lstStyle/>
          <a:p>
            <a:r>
              <a:rPr lang="en-US"/>
              <a:t>This raises an additional question, namely – How much of the favorable cost variance is due to lower activity, and how much is due to good cost control? To answer this question, we must “flex” the budget.</a:t>
            </a:r>
          </a:p>
          <a:p>
            <a:endParaRPr lang="en-US"/>
          </a:p>
        </p:txBody>
      </p:sp>
    </p:spTree>
    <p:extLst>
      <p:ext uri="{BB962C8B-B14F-4D97-AF65-F5344CB8AC3E}">
        <p14:creationId xmlns:p14="http://schemas.microsoft.com/office/powerpoint/2010/main" xmlns="" val="3171395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F2D35D93-F7B0-4937-93CB-DEF6912EA804}" type="slidenum">
              <a:rPr lang="en-US"/>
              <a:pPr/>
              <a:t>30</a:t>
            </a:fld>
            <a:endParaRPr lang="en-US"/>
          </a:p>
        </p:txBody>
      </p:sp>
      <p:sp>
        <p:nvSpPr>
          <p:cNvPr id="7" name="Rectangle 7"/>
          <p:cNvSpPr>
            <a:spLocks noGrp="1" noChangeArrowheads="1"/>
          </p:cNvSpPr>
          <p:nvPr>
            <p:ph type="sldNum" sz="quarter" idx="5"/>
          </p:nvPr>
        </p:nvSpPr>
        <p:spPr>
          <a:ln/>
        </p:spPr>
        <p:txBody>
          <a:bodyPr/>
          <a:lstStyle/>
          <a:p>
            <a:fld id="{9FC91AC9-20EB-4CA7-91ED-5DF38C539425}" type="slidenum">
              <a:rPr lang="en-US"/>
              <a:pPr/>
              <a:t>30</a:t>
            </a:fld>
            <a:endParaRPr lang="en-US"/>
          </a:p>
        </p:txBody>
      </p:sp>
      <p:sp>
        <p:nvSpPr>
          <p:cNvPr id="528388" name="Rectangle 4"/>
          <p:cNvSpPr>
            <a:spLocks noGrp="1" noRot="1" noChangeAspect="1" noChangeArrowheads="1" noTextEdit="1"/>
          </p:cNvSpPr>
          <p:nvPr>
            <p:ph type="sldImg"/>
          </p:nvPr>
        </p:nvSpPr>
        <p:spPr>
          <a:ln/>
        </p:spPr>
      </p:sp>
      <p:sp>
        <p:nvSpPr>
          <p:cNvPr id="528389" name="Rectangle 5"/>
          <p:cNvSpPr>
            <a:spLocks noGrp="1" noChangeArrowheads="1"/>
          </p:cNvSpPr>
          <p:nvPr>
            <p:ph type="body" idx="1"/>
          </p:nvPr>
        </p:nvSpPr>
        <p:spPr>
          <a:ln/>
        </p:spPr>
        <p:txBody>
          <a:bodyPr/>
          <a:lstStyle/>
          <a:p>
            <a:r>
              <a:rPr lang="en-US"/>
              <a:t>Flexing a budget involves two key assumptions about cost behavior:</a:t>
            </a:r>
          </a:p>
          <a:p>
            <a:pPr>
              <a:buFontTx/>
              <a:buChar char="•"/>
            </a:pPr>
            <a:r>
              <a:rPr lang="en-US"/>
              <a:t>  Total variable costs change in direct proportion to changes in activity; and </a:t>
            </a:r>
          </a:p>
          <a:p>
            <a:pPr>
              <a:buFontTx/>
              <a:buChar char="•"/>
            </a:pPr>
            <a:r>
              <a:rPr lang="en-US"/>
              <a:t>  Total fixed costs remain unchanged within a specified activity range.</a:t>
            </a:r>
          </a:p>
        </p:txBody>
      </p:sp>
    </p:spTree>
    <p:extLst>
      <p:ext uri="{BB962C8B-B14F-4D97-AF65-F5344CB8AC3E}">
        <p14:creationId xmlns:p14="http://schemas.microsoft.com/office/powerpoint/2010/main" xmlns="" val="2393337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9534B36-B7B7-4A22-80CE-5A025645486D}" type="slidenum">
              <a:rPr lang="en-US"/>
              <a:pPr/>
              <a:t>31</a:t>
            </a:fld>
            <a:endParaRPr lang="en-US"/>
          </a:p>
        </p:txBody>
      </p:sp>
      <p:sp>
        <p:nvSpPr>
          <p:cNvPr id="7" name="Rectangle 7"/>
          <p:cNvSpPr>
            <a:spLocks noGrp="1" noChangeArrowheads="1"/>
          </p:cNvSpPr>
          <p:nvPr>
            <p:ph type="sldNum" sz="quarter" idx="5"/>
          </p:nvPr>
        </p:nvSpPr>
        <p:spPr>
          <a:ln/>
        </p:spPr>
        <p:txBody>
          <a:bodyPr/>
          <a:lstStyle/>
          <a:p>
            <a:fld id="{1C67FA84-A313-446B-A0A3-51672DC9B118}" type="slidenum">
              <a:rPr lang="en-US"/>
              <a:pPr/>
              <a:t>31</a:t>
            </a:fld>
            <a:endParaRPr lang="en-US"/>
          </a:p>
        </p:txBody>
      </p:sp>
      <p:sp>
        <p:nvSpPr>
          <p:cNvPr id="530436" name="Rectangle 4"/>
          <p:cNvSpPr>
            <a:spLocks noGrp="1" noRot="1" noChangeAspect="1" noChangeArrowheads="1" noTextEdit="1"/>
          </p:cNvSpPr>
          <p:nvPr>
            <p:ph type="sldImg"/>
          </p:nvPr>
        </p:nvSpPr>
        <p:spPr>
          <a:ln/>
        </p:spPr>
      </p:sp>
      <p:sp>
        <p:nvSpPr>
          <p:cNvPr id="530437" name="Rectangle 5"/>
          <p:cNvSpPr>
            <a:spLocks noGrp="1" noChangeArrowheads="1"/>
          </p:cNvSpPr>
          <p:nvPr>
            <p:ph type="body" idx="1"/>
          </p:nvPr>
        </p:nvSpPr>
        <p:spPr>
          <a:ln/>
        </p:spPr>
        <p:txBody>
          <a:bodyPr/>
          <a:lstStyle/>
          <a:p>
            <a:r>
              <a:rPr lang="en-US"/>
              <a:t>Let’s continue the CheeseCo example by preparing flexible budgets at several different levels of activity.</a:t>
            </a:r>
          </a:p>
        </p:txBody>
      </p:sp>
    </p:spTree>
    <p:extLst>
      <p:ext uri="{BB962C8B-B14F-4D97-AF65-F5344CB8AC3E}">
        <p14:creationId xmlns:p14="http://schemas.microsoft.com/office/powerpoint/2010/main" xmlns="" val="93341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051B001-32EF-4DC8-8296-517EF6F73974}" type="slidenum">
              <a:rPr lang="en-US"/>
              <a:pPr/>
              <a:t>32</a:t>
            </a:fld>
            <a:endParaRPr lang="en-US"/>
          </a:p>
        </p:txBody>
      </p:sp>
      <p:sp>
        <p:nvSpPr>
          <p:cNvPr id="7" name="Rectangle 7"/>
          <p:cNvSpPr>
            <a:spLocks noGrp="1" noChangeArrowheads="1"/>
          </p:cNvSpPr>
          <p:nvPr>
            <p:ph type="sldNum" sz="quarter" idx="5"/>
          </p:nvPr>
        </p:nvSpPr>
        <p:spPr>
          <a:ln/>
        </p:spPr>
        <p:txBody>
          <a:bodyPr/>
          <a:lstStyle/>
          <a:p>
            <a:fld id="{F8190C61-505D-47CF-9A09-1374E2526590}" type="slidenum">
              <a:rPr lang="en-US"/>
              <a:pPr/>
              <a:t>32</a:t>
            </a:fld>
            <a:endParaRPr lang="en-US"/>
          </a:p>
        </p:txBody>
      </p:sp>
      <p:sp>
        <p:nvSpPr>
          <p:cNvPr id="532484" name="Rectangle 4"/>
          <p:cNvSpPr>
            <a:spLocks noGrp="1" noRot="1" noChangeAspect="1" noChangeArrowheads="1" noTextEdit="1"/>
          </p:cNvSpPr>
          <p:nvPr>
            <p:ph type="sldImg"/>
          </p:nvPr>
        </p:nvSpPr>
        <p:spPr>
          <a:ln/>
        </p:spPr>
      </p:sp>
      <p:sp>
        <p:nvSpPr>
          <p:cNvPr id="532485" name="Rectangle 5"/>
          <p:cNvSpPr>
            <a:spLocks noGrp="1" noChangeArrowheads="1"/>
          </p:cNvSpPr>
          <p:nvPr>
            <p:ph type="body" idx="1"/>
          </p:nvPr>
        </p:nvSpPr>
        <p:spPr>
          <a:ln/>
        </p:spPr>
        <p:txBody>
          <a:bodyPr/>
          <a:lstStyle/>
          <a:p>
            <a:r>
              <a:rPr lang="en-US"/>
              <a:t>The key to preparing a flexible budget is to specify the amount of each variable cost per unit of activity. Notice that indirect labor is $4.00 per machine hour, indirect material is $3.00 per machine hour, and power is $0.50 per machine hour.  We can verify these numbers by dividing the total cost according to the static budget by the total amount of the activity per the static budget.</a:t>
            </a:r>
            <a:br>
              <a:rPr lang="en-US"/>
            </a:br>
            <a:r>
              <a:rPr lang="en-US"/>
              <a:t/>
            </a:r>
            <a:br>
              <a:rPr lang="en-US"/>
            </a:br>
            <a:r>
              <a:rPr lang="en-US"/>
              <a:t>While variable costs are expressed per unit of activity, fixed costs are not. They are expressed as a total amount.</a:t>
            </a:r>
          </a:p>
          <a:p>
            <a:endParaRPr lang="en-US"/>
          </a:p>
        </p:txBody>
      </p:sp>
    </p:spTree>
    <p:extLst>
      <p:ext uri="{BB962C8B-B14F-4D97-AF65-F5344CB8AC3E}">
        <p14:creationId xmlns:p14="http://schemas.microsoft.com/office/powerpoint/2010/main" xmlns="" val="1110301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8F00EDB-C22E-426E-8070-A42D9E5E0CA7}" type="slidenum">
              <a:rPr lang="en-US"/>
              <a:pPr/>
              <a:t>33</a:t>
            </a:fld>
            <a:endParaRPr lang="en-US"/>
          </a:p>
        </p:txBody>
      </p:sp>
      <p:sp>
        <p:nvSpPr>
          <p:cNvPr id="7" name="Rectangle 7"/>
          <p:cNvSpPr>
            <a:spLocks noGrp="1" noChangeArrowheads="1"/>
          </p:cNvSpPr>
          <p:nvPr>
            <p:ph type="sldNum" sz="quarter" idx="5"/>
          </p:nvPr>
        </p:nvSpPr>
        <p:spPr>
          <a:ln/>
        </p:spPr>
        <p:txBody>
          <a:bodyPr/>
          <a:lstStyle/>
          <a:p>
            <a:fld id="{4B3BA932-6677-488A-91B0-5B48D49C2AB2}" type="slidenum">
              <a:rPr lang="en-US"/>
              <a:pPr/>
              <a:t>33</a:t>
            </a:fld>
            <a:endParaRPr lang="en-US"/>
          </a:p>
        </p:txBody>
      </p:sp>
      <p:sp>
        <p:nvSpPr>
          <p:cNvPr id="534532" name="Rectangle 4"/>
          <p:cNvSpPr>
            <a:spLocks noGrp="1" noRot="1" noChangeAspect="1" noChangeArrowheads="1" noTextEdit="1"/>
          </p:cNvSpPr>
          <p:nvPr>
            <p:ph type="sldImg"/>
          </p:nvPr>
        </p:nvSpPr>
        <p:spPr>
          <a:ln/>
        </p:spPr>
      </p:sp>
      <p:sp>
        <p:nvSpPr>
          <p:cNvPr id="534533" name="Rectangle 5"/>
          <p:cNvSpPr>
            <a:spLocks noGrp="1" noChangeArrowheads="1"/>
          </p:cNvSpPr>
          <p:nvPr>
            <p:ph type="body" idx="1"/>
          </p:nvPr>
        </p:nvSpPr>
        <p:spPr>
          <a:ln/>
        </p:spPr>
        <p:txBody>
          <a:bodyPr/>
          <a:lstStyle/>
          <a:p>
            <a:r>
              <a:rPr lang="en-US"/>
              <a:t>The flexible budget for an activity level of 8,000 machine hours would be prepared by multiplying the cost per hour for each type of variable cost by the activity level of 8,000 hours.  In the case of indirect labor, multiply $4.00 per hour by 8,000 hours to yield a budgeted amount of $32,000.</a:t>
            </a:r>
          </a:p>
          <a:p>
            <a:endParaRPr lang="en-US"/>
          </a:p>
        </p:txBody>
      </p:sp>
    </p:spTree>
    <p:extLst>
      <p:ext uri="{BB962C8B-B14F-4D97-AF65-F5344CB8AC3E}">
        <p14:creationId xmlns:p14="http://schemas.microsoft.com/office/powerpoint/2010/main" xmlns="" val="981019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C2DC2D3-2883-4123-A51E-8D935E711C1F}" type="slidenum">
              <a:rPr lang="en-US"/>
              <a:pPr/>
              <a:t>34</a:t>
            </a:fld>
            <a:endParaRPr lang="en-US"/>
          </a:p>
        </p:txBody>
      </p:sp>
      <p:sp>
        <p:nvSpPr>
          <p:cNvPr id="7" name="Rectangle 7"/>
          <p:cNvSpPr>
            <a:spLocks noGrp="1" noChangeArrowheads="1"/>
          </p:cNvSpPr>
          <p:nvPr>
            <p:ph type="sldNum" sz="quarter" idx="5"/>
          </p:nvPr>
        </p:nvSpPr>
        <p:spPr>
          <a:ln/>
        </p:spPr>
        <p:txBody>
          <a:bodyPr/>
          <a:lstStyle/>
          <a:p>
            <a:fld id="{0E34EFFE-2685-4DD2-9517-C4C93A941515}" type="slidenum">
              <a:rPr lang="en-US"/>
              <a:pPr/>
              <a:t>34</a:t>
            </a:fld>
            <a:endParaRPr lang="en-US"/>
          </a:p>
        </p:txBody>
      </p:sp>
      <p:sp>
        <p:nvSpPr>
          <p:cNvPr id="536580" name="Rectangle 4"/>
          <p:cNvSpPr>
            <a:spLocks noGrp="1" noRot="1" noChangeAspect="1" noChangeArrowheads="1" noTextEdit="1"/>
          </p:cNvSpPr>
          <p:nvPr>
            <p:ph type="sldImg"/>
          </p:nvPr>
        </p:nvSpPr>
        <p:spPr>
          <a:ln/>
        </p:spPr>
      </p:sp>
      <p:sp>
        <p:nvSpPr>
          <p:cNvPr id="536581" name="Rectangle 5"/>
          <p:cNvSpPr>
            <a:spLocks noGrp="1" noChangeArrowheads="1"/>
          </p:cNvSpPr>
          <p:nvPr>
            <p:ph type="body" idx="1"/>
          </p:nvPr>
        </p:nvSpPr>
        <p:spPr>
          <a:ln/>
        </p:spPr>
        <p:txBody>
          <a:bodyPr/>
          <a:lstStyle/>
          <a:p>
            <a:r>
              <a:rPr lang="en-US"/>
              <a:t>Add the fixed costs, which remain unchanged, to yield a total overhead of $74,000.</a:t>
            </a:r>
          </a:p>
          <a:p>
            <a:endParaRPr lang="en-US"/>
          </a:p>
        </p:txBody>
      </p:sp>
    </p:spTree>
    <p:extLst>
      <p:ext uri="{BB962C8B-B14F-4D97-AF65-F5344CB8AC3E}">
        <p14:creationId xmlns:p14="http://schemas.microsoft.com/office/powerpoint/2010/main" xmlns="" val="1900397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DBAD60E-2ED2-4AF0-9B3E-6DB0B7F5A97E}" type="slidenum">
              <a:rPr lang="en-US"/>
              <a:pPr/>
              <a:t>35</a:t>
            </a:fld>
            <a:endParaRPr lang="en-US"/>
          </a:p>
        </p:txBody>
      </p:sp>
      <p:sp>
        <p:nvSpPr>
          <p:cNvPr id="7" name="Rectangle 7"/>
          <p:cNvSpPr>
            <a:spLocks noGrp="1" noChangeArrowheads="1"/>
          </p:cNvSpPr>
          <p:nvPr>
            <p:ph type="sldNum" sz="quarter" idx="5"/>
          </p:nvPr>
        </p:nvSpPr>
        <p:spPr>
          <a:ln/>
        </p:spPr>
        <p:txBody>
          <a:bodyPr/>
          <a:lstStyle/>
          <a:p>
            <a:fld id="{172E101C-309B-476B-920C-8BA3D14C7080}" type="slidenum">
              <a:rPr lang="en-US"/>
              <a:pPr/>
              <a:t>35</a:t>
            </a:fld>
            <a:endParaRPr lang="en-US"/>
          </a:p>
        </p:txBody>
      </p:sp>
      <p:sp>
        <p:nvSpPr>
          <p:cNvPr id="538628" name="Rectangle 4"/>
          <p:cNvSpPr>
            <a:spLocks noGrp="1" noRot="1" noChangeAspect="1" noChangeArrowheads="1" noTextEdit="1"/>
          </p:cNvSpPr>
          <p:nvPr>
            <p:ph type="sldImg"/>
          </p:nvPr>
        </p:nvSpPr>
        <p:spPr>
          <a:ln/>
        </p:spPr>
      </p:sp>
      <p:sp>
        <p:nvSpPr>
          <p:cNvPr id="538629" name="Rectangle 5"/>
          <p:cNvSpPr>
            <a:spLocks noGrp="1" noChangeArrowheads="1"/>
          </p:cNvSpPr>
          <p:nvPr>
            <p:ph type="body" idx="1"/>
          </p:nvPr>
        </p:nvSpPr>
        <p:spPr>
          <a:ln/>
        </p:spPr>
        <p:txBody>
          <a:bodyPr/>
          <a:lstStyle/>
          <a:p>
            <a:r>
              <a:rPr lang="en-US"/>
              <a:t>The flexible budget at 10,000 hours of activity is $89,000. This equals the amount from the static budget that was presented earlier in this example.  Notice that the total variable costs changed (compared to the flexible budget at 8,000 hours), while the total fixed costs did not change.</a:t>
            </a:r>
          </a:p>
          <a:p>
            <a:endParaRPr lang="en-US"/>
          </a:p>
          <a:p>
            <a:r>
              <a:rPr lang="en-US"/>
              <a:t>Can you prepare a flexible budget for 12,000 machine hours?  The question on the following screen will ask you to do that.</a:t>
            </a:r>
          </a:p>
        </p:txBody>
      </p:sp>
    </p:spTree>
    <p:extLst>
      <p:ext uri="{BB962C8B-B14F-4D97-AF65-F5344CB8AC3E}">
        <p14:creationId xmlns:p14="http://schemas.microsoft.com/office/powerpoint/2010/main" xmlns="" val="3188125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9FA5AF8-3E04-457D-8364-93F3D3DECDEE}" type="slidenum">
              <a:rPr lang="en-US"/>
              <a:pPr/>
              <a:t>36</a:t>
            </a:fld>
            <a:endParaRPr lang="en-US"/>
          </a:p>
        </p:txBody>
      </p:sp>
      <p:sp>
        <p:nvSpPr>
          <p:cNvPr id="7" name="Rectangle 7"/>
          <p:cNvSpPr>
            <a:spLocks noGrp="1" noChangeArrowheads="1"/>
          </p:cNvSpPr>
          <p:nvPr>
            <p:ph type="sldNum" sz="quarter" idx="5"/>
          </p:nvPr>
        </p:nvSpPr>
        <p:spPr>
          <a:ln/>
        </p:spPr>
        <p:txBody>
          <a:bodyPr/>
          <a:lstStyle/>
          <a:p>
            <a:fld id="{0DD625A9-F7B3-4EE2-AAB4-ED852FE4986F}" type="slidenum">
              <a:rPr lang="en-US"/>
              <a:pPr/>
              <a:t>36</a:t>
            </a:fld>
            <a:endParaRPr lang="en-US"/>
          </a:p>
        </p:txBody>
      </p:sp>
      <p:sp>
        <p:nvSpPr>
          <p:cNvPr id="540676" name="Rectangle 4"/>
          <p:cNvSpPr>
            <a:spLocks noGrp="1" noRot="1" noChangeAspect="1" noChangeArrowheads="1" noTextEdit="1"/>
          </p:cNvSpPr>
          <p:nvPr>
            <p:ph type="sldImg"/>
          </p:nvPr>
        </p:nvSpPr>
        <p:spPr>
          <a:ln/>
        </p:spPr>
      </p:sp>
      <p:sp>
        <p:nvSpPr>
          <p:cNvPr id="540677" name="Rectangle 5"/>
          <p:cNvSpPr>
            <a:spLocks noGrp="1" noChangeArrowheads="1"/>
          </p:cNvSpPr>
          <p:nvPr>
            <p:ph type="body" idx="1"/>
          </p:nvPr>
        </p:nvSpPr>
        <p:spPr>
          <a:ln/>
        </p:spPr>
        <p:txBody>
          <a:bodyPr/>
          <a:lstStyle/>
          <a:p>
            <a:r>
              <a:rPr lang="en-US"/>
              <a:t>Here’s the question. You can compute the total overhead amount directly, or you can flex the budget to 12,000 machine hours and sum the amounts to get the total overhead costs for 12,000 hours.</a:t>
            </a:r>
          </a:p>
          <a:p>
            <a:r>
              <a:rPr lang="en-US"/>
              <a:t>  </a:t>
            </a:r>
          </a:p>
        </p:txBody>
      </p:sp>
    </p:spTree>
    <p:extLst>
      <p:ext uri="{BB962C8B-B14F-4D97-AF65-F5344CB8AC3E}">
        <p14:creationId xmlns:p14="http://schemas.microsoft.com/office/powerpoint/2010/main" xmlns="" val="688268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6BCC7E0-044B-42FC-A2AE-14F2C2C7C4EA}" type="slidenum">
              <a:rPr lang="en-US"/>
              <a:pPr/>
              <a:t>37</a:t>
            </a:fld>
            <a:endParaRPr lang="en-US"/>
          </a:p>
        </p:txBody>
      </p:sp>
      <p:sp>
        <p:nvSpPr>
          <p:cNvPr id="7" name="Rectangle 7"/>
          <p:cNvSpPr>
            <a:spLocks noGrp="1" noChangeArrowheads="1"/>
          </p:cNvSpPr>
          <p:nvPr>
            <p:ph type="sldNum" sz="quarter" idx="5"/>
          </p:nvPr>
        </p:nvSpPr>
        <p:spPr>
          <a:ln/>
        </p:spPr>
        <p:txBody>
          <a:bodyPr/>
          <a:lstStyle/>
          <a:p>
            <a:fld id="{7A04DE22-22E7-487C-93F2-0793A7D4A063}" type="slidenum">
              <a:rPr lang="en-US"/>
              <a:pPr/>
              <a:t>37</a:t>
            </a:fld>
            <a:endParaRPr lang="en-US"/>
          </a:p>
        </p:txBody>
      </p:sp>
      <p:sp>
        <p:nvSpPr>
          <p:cNvPr id="542724" name="Rectangle 2052"/>
          <p:cNvSpPr>
            <a:spLocks noGrp="1" noRot="1" noChangeAspect="1" noChangeArrowheads="1" noTextEdit="1"/>
          </p:cNvSpPr>
          <p:nvPr>
            <p:ph type="sldImg"/>
          </p:nvPr>
        </p:nvSpPr>
        <p:spPr>
          <a:ln/>
        </p:spPr>
      </p:sp>
      <p:sp>
        <p:nvSpPr>
          <p:cNvPr id="542725" name="Rectangle 2053"/>
          <p:cNvSpPr>
            <a:spLocks noGrp="1" noChangeArrowheads="1"/>
          </p:cNvSpPr>
          <p:nvPr>
            <p:ph type="body" idx="1"/>
          </p:nvPr>
        </p:nvSpPr>
        <p:spPr>
          <a:ln/>
        </p:spPr>
        <p:txBody>
          <a:bodyPr/>
          <a:lstStyle/>
          <a:p>
            <a:r>
              <a:rPr lang="en-US"/>
              <a:t>Total overhead is the sum of the $14,000 of total fixed overhead plus the $90,000 of total variable overhead. The total variable overhead is computed by multiplying the $7.50 total variable overhead rate per machine hour times 12,000 machine hours.  </a:t>
            </a:r>
          </a:p>
        </p:txBody>
      </p:sp>
    </p:spTree>
    <p:extLst>
      <p:ext uri="{BB962C8B-B14F-4D97-AF65-F5344CB8AC3E}">
        <p14:creationId xmlns:p14="http://schemas.microsoft.com/office/powerpoint/2010/main" xmlns="" val="3894588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F1D9C78-D8EF-4397-8EBE-612C390C1C81}" type="slidenum">
              <a:rPr lang="en-US"/>
              <a:pPr/>
              <a:t>38</a:t>
            </a:fld>
            <a:endParaRPr lang="en-US"/>
          </a:p>
        </p:txBody>
      </p:sp>
      <p:sp>
        <p:nvSpPr>
          <p:cNvPr id="7" name="Rectangle 7"/>
          <p:cNvSpPr>
            <a:spLocks noGrp="1" noChangeArrowheads="1"/>
          </p:cNvSpPr>
          <p:nvPr>
            <p:ph type="sldNum" sz="quarter" idx="5"/>
          </p:nvPr>
        </p:nvSpPr>
        <p:spPr>
          <a:ln/>
        </p:spPr>
        <p:txBody>
          <a:bodyPr/>
          <a:lstStyle/>
          <a:p>
            <a:fld id="{836A3424-4030-470F-955A-9009CD13739C}" type="slidenum">
              <a:rPr lang="en-US"/>
              <a:pPr/>
              <a:t>38</a:t>
            </a:fld>
            <a:endParaRPr lang="en-US"/>
          </a:p>
        </p:txBody>
      </p:sp>
      <p:sp>
        <p:nvSpPr>
          <p:cNvPr id="544772" name="Rectangle 4"/>
          <p:cNvSpPr>
            <a:spLocks noGrp="1" noRot="1" noChangeAspect="1" noChangeArrowheads="1" noTextEdit="1"/>
          </p:cNvSpPr>
          <p:nvPr>
            <p:ph type="sldImg"/>
          </p:nvPr>
        </p:nvSpPr>
        <p:spPr>
          <a:ln/>
        </p:spPr>
      </p:sp>
      <p:sp>
        <p:nvSpPr>
          <p:cNvPr id="544773" name="Rectangle 5"/>
          <p:cNvSpPr>
            <a:spLocks noGrp="1" noChangeArrowheads="1"/>
          </p:cNvSpPr>
          <p:nvPr>
            <p:ph type="body" idx="1"/>
          </p:nvPr>
        </p:nvSpPr>
        <p:spPr>
          <a:ln/>
        </p:spPr>
        <p:txBody>
          <a:bodyPr/>
          <a:lstStyle/>
          <a:p>
            <a:r>
              <a:rPr lang="en-US"/>
              <a:t>The flexible budget at 12,000 hours is as shown. The answer to the Quick Check of $104,000 is shown in the bottom right-hand corner. </a:t>
            </a:r>
          </a:p>
        </p:txBody>
      </p:sp>
    </p:spTree>
    <p:extLst>
      <p:ext uri="{BB962C8B-B14F-4D97-AF65-F5344CB8AC3E}">
        <p14:creationId xmlns:p14="http://schemas.microsoft.com/office/powerpoint/2010/main" xmlns="" val="3863093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33F1050-0703-4C63-BA93-2E210A7B7293}" type="slidenum">
              <a:rPr lang="en-US"/>
              <a:pPr/>
              <a:t>39</a:t>
            </a:fld>
            <a:endParaRPr lang="en-US"/>
          </a:p>
        </p:txBody>
      </p:sp>
      <p:sp>
        <p:nvSpPr>
          <p:cNvPr id="7" name="Rectangle 7"/>
          <p:cNvSpPr>
            <a:spLocks noGrp="1" noChangeArrowheads="1"/>
          </p:cNvSpPr>
          <p:nvPr>
            <p:ph type="sldNum" sz="quarter" idx="5"/>
          </p:nvPr>
        </p:nvSpPr>
        <p:spPr>
          <a:ln/>
        </p:spPr>
        <p:txBody>
          <a:bodyPr/>
          <a:lstStyle/>
          <a:p>
            <a:fld id="{F5F8C1B8-4894-4879-9891-A2FBE3AD9141}" type="slidenum">
              <a:rPr lang="en-US"/>
              <a:pPr/>
              <a:t>39</a:t>
            </a:fld>
            <a:endParaRPr lang="en-US"/>
          </a:p>
        </p:txBody>
      </p:sp>
      <p:sp>
        <p:nvSpPr>
          <p:cNvPr id="546820" name="Rectangle 4"/>
          <p:cNvSpPr>
            <a:spLocks noGrp="1" noRot="1" noChangeAspect="1" noChangeArrowheads="1" noTextEdit="1"/>
          </p:cNvSpPr>
          <p:nvPr>
            <p:ph type="sldImg"/>
          </p:nvPr>
        </p:nvSpPr>
        <p:spPr>
          <a:ln/>
        </p:spPr>
      </p:sp>
      <p:sp>
        <p:nvSpPr>
          <p:cNvPr id="546821" name="Rectangle 5"/>
          <p:cNvSpPr>
            <a:spLocks noGrp="1" noChangeArrowheads="1"/>
          </p:cNvSpPr>
          <p:nvPr>
            <p:ph type="body" idx="1"/>
          </p:nvPr>
        </p:nvSpPr>
        <p:spPr>
          <a:ln/>
        </p:spPr>
        <p:txBody>
          <a:bodyPr/>
          <a:lstStyle/>
          <a:p>
            <a:r>
              <a:rPr lang="en-US"/>
              <a:t>Now that we can prepare flexible budgets, let’s see how we can use them to develop performance reports.  We will again use the CheeseCo data.</a:t>
            </a:r>
          </a:p>
        </p:txBody>
      </p:sp>
    </p:spTree>
    <p:extLst>
      <p:ext uri="{BB962C8B-B14F-4D97-AF65-F5344CB8AC3E}">
        <p14:creationId xmlns:p14="http://schemas.microsoft.com/office/powerpoint/2010/main" xmlns="" val="1952801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E25F750-BEB2-4371-BE6E-5778CA4E7675}" type="slidenum">
              <a:rPr lang="en-US"/>
              <a:pPr/>
              <a:t>40</a:t>
            </a:fld>
            <a:endParaRPr lang="en-US"/>
          </a:p>
        </p:txBody>
      </p:sp>
      <p:sp>
        <p:nvSpPr>
          <p:cNvPr id="7" name="Rectangle 7"/>
          <p:cNvSpPr>
            <a:spLocks noGrp="1" noChangeArrowheads="1"/>
          </p:cNvSpPr>
          <p:nvPr>
            <p:ph type="sldNum" sz="quarter" idx="5"/>
          </p:nvPr>
        </p:nvSpPr>
        <p:spPr>
          <a:ln/>
        </p:spPr>
        <p:txBody>
          <a:bodyPr/>
          <a:lstStyle/>
          <a:p>
            <a:fld id="{BAECC676-CCE2-4F32-AF3C-5B837A74267D}" type="slidenum">
              <a:rPr lang="en-US"/>
              <a:pPr/>
              <a:t>40</a:t>
            </a:fld>
            <a:endParaRPr lang="en-US"/>
          </a:p>
        </p:txBody>
      </p:sp>
      <p:sp>
        <p:nvSpPr>
          <p:cNvPr id="548868" name="Rectangle 4"/>
          <p:cNvSpPr>
            <a:spLocks noGrp="1" noRot="1" noChangeAspect="1" noChangeArrowheads="1" noTextEdit="1"/>
          </p:cNvSpPr>
          <p:nvPr>
            <p:ph type="sldImg"/>
          </p:nvPr>
        </p:nvSpPr>
        <p:spPr>
          <a:ln/>
        </p:spPr>
      </p:sp>
      <p:sp>
        <p:nvSpPr>
          <p:cNvPr id="548869" name="Rectangle 5"/>
          <p:cNvSpPr>
            <a:spLocks noGrp="1" noChangeArrowheads="1"/>
          </p:cNvSpPr>
          <p:nvPr>
            <p:ph type="body" idx="1"/>
          </p:nvPr>
        </p:nvSpPr>
        <p:spPr>
          <a:ln/>
        </p:spPr>
        <p:txBody>
          <a:bodyPr/>
          <a:lstStyle/>
          <a:p>
            <a:r>
              <a:rPr lang="en-US"/>
              <a:t>Recall from earlier in our example that CheeseCo’s actual level of activity was 8,000 machine hours and its actual costs were as shown.  To enable an “apples to apples” comparison, a flexible budget based on an activity level of 8,000 machine hours should be used to calculate variances that will be used to evaluate performance.</a:t>
            </a:r>
          </a:p>
          <a:p>
            <a:r>
              <a:rPr lang="en-US"/>
              <a:t> </a:t>
            </a:r>
          </a:p>
          <a:p>
            <a:r>
              <a:rPr lang="en-US"/>
              <a:t>Now, let’s look at some questions that will require us to compute cost variances. </a:t>
            </a:r>
          </a:p>
        </p:txBody>
      </p:sp>
    </p:spTree>
    <p:extLst>
      <p:ext uri="{BB962C8B-B14F-4D97-AF65-F5344CB8AC3E}">
        <p14:creationId xmlns:p14="http://schemas.microsoft.com/office/powerpoint/2010/main" xmlns="" val="2256873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D33E4B3B-4CA7-4185-802B-F022AD6D0BBE}" type="slidenum">
              <a:rPr lang="en-US"/>
              <a:pPr/>
              <a:t>41</a:t>
            </a:fld>
            <a:endParaRPr lang="en-US"/>
          </a:p>
        </p:txBody>
      </p:sp>
      <p:sp>
        <p:nvSpPr>
          <p:cNvPr id="7" name="Rectangle 7"/>
          <p:cNvSpPr>
            <a:spLocks noGrp="1" noChangeArrowheads="1"/>
          </p:cNvSpPr>
          <p:nvPr>
            <p:ph type="sldNum" sz="quarter" idx="5"/>
          </p:nvPr>
        </p:nvSpPr>
        <p:spPr>
          <a:ln/>
        </p:spPr>
        <p:txBody>
          <a:bodyPr/>
          <a:lstStyle/>
          <a:p>
            <a:fld id="{7F9E7D33-49D4-4125-8567-FA1411F73F62}" type="slidenum">
              <a:rPr lang="en-US"/>
              <a:pPr/>
              <a:t>41</a:t>
            </a:fld>
            <a:endParaRPr lang="en-US"/>
          </a:p>
        </p:txBody>
      </p:sp>
      <p:sp>
        <p:nvSpPr>
          <p:cNvPr id="550916" name="Rectangle 4"/>
          <p:cNvSpPr>
            <a:spLocks noGrp="1" noRot="1" noChangeAspect="1" noChangeArrowheads="1" noTextEdit="1"/>
          </p:cNvSpPr>
          <p:nvPr>
            <p:ph type="sldImg"/>
          </p:nvPr>
        </p:nvSpPr>
        <p:spPr>
          <a:ln/>
        </p:spPr>
      </p:sp>
      <p:sp>
        <p:nvSpPr>
          <p:cNvPr id="550917" name="Rectangle 5"/>
          <p:cNvSpPr>
            <a:spLocks noGrp="1" noChangeArrowheads="1"/>
          </p:cNvSpPr>
          <p:nvPr>
            <p:ph type="body" idx="1"/>
          </p:nvPr>
        </p:nvSpPr>
        <p:spPr>
          <a:ln/>
        </p:spPr>
        <p:txBody>
          <a:bodyPr/>
          <a:lstStyle/>
          <a:p>
            <a:r>
              <a:rPr lang="en-US"/>
              <a:t>Here’s your first question. </a:t>
            </a:r>
          </a:p>
        </p:txBody>
      </p:sp>
    </p:spTree>
    <p:extLst>
      <p:ext uri="{BB962C8B-B14F-4D97-AF65-F5344CB8AC3E}">
        <p14:creationId xmlns:p14="http://schemas.microsoft.com/office/powerpoint/2010/main" xmlns="" val="41686648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D58D4ED1-A8A0-4F89-B027-3E606410DD31}" type="slidenum">
              <a:rPr lang="en-US"/>
              <a:pPr/>
              <a:t>42</a:t>
            </a:fld>
            <a:endParaRPr lang="en-US"/>
          </a:p>
        </p:txBody>
      </p:sp>
      <p:sp>
        <p:nvSpPr>
          <p:cNvPr id="7" name="Rectangle 7"/>
          <p:cNvSpPr>
            <a:spLocks noGrp="1" noChangeArrowheads="1"/>
          </p:cNvSpPr>
          <p:nvPr>
            <p:ph type="sldNum" sz="quarter" idx="5"/>
          </p:nvPr>
        </p:nvSpPr>
        <p:spPr>
          <a:ln/>
        </p:spPr>
        <p:txBody>
          <a:bodyPr/>
          <a:lstStyle/>
          <a:p>
            <a:fld id="{57649B67-A68C-4F80-88C3-26AC6B14A6E4}" type="slidenum">
              <a:rPr lang="en-US"/>
              <a:pPr/>
              <a:t>42</a:t>
            </a:fld>
            <a:endParaRPr lang="en-US"/>
          </a:p>
        </p:txBody>
      </p:sp>
      <p:sp>
        <p:nvSpPr>
          <p:cNvPr id="552964" name="Rectangle 4"/>
          <p:cNvSpPr>
            <a:spLocks noGrp="1" noRot="1" noChangeAspect="1" noChangeArrowheads="1" noTextEdit="1"/>
          </p:cNvSpPr>
          <p:nvPr>
            <p:ph type="sldImg"/>
          </p:nvPr>
        </p:nvSpPr>
        <p:spPr>
          <a:ln/>
        </p:spPr>
      </p:sp>
      <p:sp>
        <p:nvSpPr>
          <p:cNvPr id="552965" name="Rectangle 5"/>
          <p:cNvSpPr>
            <a:spLocks noGrp="1" noChangeArrowheads="1"/>
          </p:cNvSpPr>
          <p:nvPr>
            <p:ph type="body" idx="1"/>
          </p:nvPr>
        </p:nvSpPr>
        <p:spPr>
          <a:ln/>
        </p:spPr>
        <p:txBody>
          <a:bodyPr/>
          <a:lstStyle/>
          <a:p>
            <a:r>
              <a:rPr lang="en-US"/>
              <a:t>To flex the budget for indirect labor, we multiply $4.00 per machine hour times 8,000 machine hours to get $32,000.  When we compare the flexed budget amount of $32,000 with the actual cost of $34,000, we see that the indirect labor cost variance is $2,000 unfavorable. </a:t>
            </a:r>
          </a:p>
          <a:p>
            <a:endParaRPr lang="en-US"/>
          </a:p>
        </p:txBody>
      </p:sp>
    </p:spTree>
    <p:extLst>
      <p:ext uri="{BB962C8B-B14F-4D97-AF65-F5344CB8AC3E}">
        <p14:creationId xmlns:p14="http://schemas.microsoft.com/office/powerpoint/2010/main" xmlns="" val="39181003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AE0D445-08F3-488E-8EED-24C94ADD2FC5}" type="slidenum">
              <a:rPr lang="en-US"/>
              <a:pPr/>
              <a:t>43</a:t>
            </a:fld>
            <a:endParaRPr lang="en-US"/>
          </a:p>
        </p:txBody>
      </p:sp>
      <p:sp>
        <p:nvSpPr>
          <p:cNvPr id="7" name="Rectangle 7"/>
          <p:cNvSpPr>
            <a:spLocks noGrp="1" noChangeArrowheads="1"/>
          </p:cNvSpPr>
          <p:nvPr>
            <p:ph type="sldNum" sz="quarter" idx="5"/>
          </p:nvPr>
        </p:nvSpPr>
        <p:spPr>
          <a:ln/>
        </p:spPr>
        <p:txBody>
          <a:bodyPr/>
          <a:lstStyle/>
          <a:p>
            <a:fld id="{E765A425-8CD4-4DE0-AE10-C5AAF5D1B23C}" type="slidenum">
              <a:rPr lang="en-US"/>
              <a:pPr/>
              <a:t>43</a:t>
            </a:fld>
            <a:endParaRPr lang="en-US"/>
          </a:p>
        </p:txBody>
      </p:sp>
      <p:sp>
        <p:nvSpPr>
          <p:cNvPr id="555012" name="Rectangle 4"/>
          <p:cNvSpPr>
            <a:spLocks noGrp="1" noRot="1" noChangeAspect="1" noChangeArrowheads="1" noTextEdit="1"/>
          </p:cNvSpPr>
          <p:nvPr>
            <p:ph type="sldImg"/>
          </p:nvPr>
        </p:nvSpPr>
        <p:spPr>
          <a:ln/>
        </p:spPr>
      </p:sp>
      <p:sp>
        <p:nvSpPr>
          <p:cNvPr id="555013" name="Rectangle 5"/>
          <p:cNvSpPr>
            <a:spLocks noGrp="1" noChangeArrowheads="1"/>
          </p:cNvSpPr>
          <p:nvPr>
            <p:ph type="body" idx="1"/>
          </p:nvPr>
        </p:nvSpPr>
        <p:spPr>
          <a:ln/>
        </p:spPr>
        <p:txBody>
          <a:bodyPr/>
          <a:lstStyle/>
          <a:p>
            <a:r>
              <a:rPr lang="en-US"/>
              <a:t>As shown in the solution to the Quick Check question, the indirect labor variance is $2,000 unfavorable.</a:t>
            </a:r>
          </a:p>
          <a:p>
            <a:endParaRPr lang="en-US"/>
          </a:p>
        </p:txBody>
      </p:sp>
    </p:spTree>
    <p:extLst>
      <p:ext uri="{BB962C8B-B14F-4D97-AF65-F5344CB8AC3E}">
        <p14:creationId xmlns:p14="http://schemas.microsoft.com/office/powerpoint/2010/main" xmlns="" val="1394370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B34B6ED-5EEA-4550-B940-F0A10132F589}" type="slidenum">
              <a:rPr lang="en-US"/>
              <a:pPr/>
              <a:t>44</a:t>
            </a:fld>
            <a:endParaRPr lang="en-US"/>
          </a:p>
        </p:txBody>
      </p:sp>
      <p:sp>
        <p:nvSpPr>
          <p:cNvPr id="7" name="Rectangle 7"/>
          <p:cNvSpPr>
            <a:spLocks noGrp="1" noChangeArrowheads="1"/>
          </p:cNvSpPr>
          <p:nvPr>
            <p:ph type="sldNum" sz="quarter" idx="5"/>
          </p:nvPr>
        </p:nvSpPr>
        <p:spPr>
          <a:ln/>
        </p:spPr>
        <p:txBody>
          <a:bodyPr/>
          <a:lstStyle/>
          <a:p>
            <a:fld id="{A8AF2B64-DAB5-452E-8A02-D8D4E21E964E}" type="slidenum">
              <a:rPr lang="en-US"/>
              <a:pPr/>
              <a:t>44</a:t>
            </a:fld>
            <a:endParaRPr lang="en-US"/>
          </a:p>
        </p:txBody>
      </p:sp>
      <p:sp>
        <p:nvSpPr>
          <p:cNvPr id="557060" name="Rectangle 4"/>
          <p:cNvSpPr>
            <a:spLocks noGrp="1" noRot="1" noChangeAspect="1" noChangeArrowheads="1" noTextEdit="1"/>
          </p:cNvSpPr>
          <p:nvPr>
            <p:ph type="sldImg"/>
          </p:nvPr>
        </p:nvSpPr>
        <p:spPr>
          <a:ln/>
        </p:spPr>
      </p:sp>
      <p:sp>
        <p:nvSpPr>
          <p:cNvPr id="557061" name="Rectangle 5"/>
          <p:cNvSpPr>
            <a:spLocks noGrp="1" noChangeArrowheads="1"/>
          </p:cNvSpPr>
          <p:nvPr>
            <p:ph type="body" idx="1"/>
          </p:nvPr>
        </p:nvSpPr>
        <p:spPr>
          <a:ln/>
        </p:spPr>
        <p:txBody>
          <a:bodyPr/>
          <a:lstStyle/>
          <a:p>
            <a:r>
              <a:rPr lang="en-US"/>
              <a:t>Here’s your second question.</a:t>
            </a:r>
          </a:p>
        </p:txBody>
      </p:sp>
    </p:spTree>
    <p:extLst>
      <p:ext uri="{BB962C8B-B14F-4D97-AF65-F5344CB8AC3E}">
        <p14:creationId xmlns:p14="http://schemas.microsoft.com/office/powerpoint/2010/main" xmlns="" val="25744108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5143042-6260-43F4-95C7-1FD41C524D64}" type="slidenum">
              <a:rPr lang="en-US"/>
              <a:pPr/>
              <a:t>45</a:t>
            </a:fld>
            <a:endParaRPr lang="en-US"/>
          </a:p>
        </p:txBody>
      </p:sp>
      <p:sp>
        <p:nvSpPr>
          <p:cNvPr id="7" name="Rectangle 7"/>
          <p:cNvSpPr>
            <a:spLocks noGrp="1" noChangeArrowheads="1"/>
          </p:cNvSpPr>
          <p:nvPr>
            <p:ph type="sldNum" sz="quarter" idx="5"/>
          </p:nvPr>
        </p:nvSpPr>
        <p:spPr>
          <a:ln/>
        </p:spPr>
        <p:txBody>
          <a:bodyPr/>
          <a:lstStyle/>
          <a:p>
            <a:fld id="{1309C7A2-E637-43AB-81C4-D7C0AFD9DFCC}" type="slidenum">
              <a:rPr lang="en-US"/>
              <a:pPr/>
              <a:t>45</a:t>
            </a:fld>
            <a:endParaRPr lang="en-US"/>
          </a:p>
        </p:txBody>
      </p:sp>
      <p:sp>
        <p:nvSpPr>
          <p:cNvPr id="559108" name="Rectangle 4"/>
          <p:cNvSpPr>
            <a:spLocks noGrp="1" noRot="1" noChangeAspect="1" noChangeArrowheads="1" noTextEdit="1"/>
          </p:cNvSpPr>
          <p:nvPr>
            <p:ph type="sldImg"/>
          </p:nvPr>
        </p:nvSpPr>
        <p:spPr>
          <a:ln/>
        </p:spPr>
      </p:sp>
      <p:sp>
        <p:nvSpPr>
          <p:cNvPr id="559109" name="Rectangle 5"/>
          <p:cNvSpPr>
            <a:spLocks noGrp="1" noChangeArrowheads="1"/>
          </p:cNvSpPr>
          <p:nvPr>
            <p:ph type="body" idx="1"/>
          </p:nvPr>
        </p:nvSpPr>
        <p:spPr>
          <a:ln/>
        </p:spPr>
        <p:txBody>
          <a:bodyPr/>
          <a:lstStyle/>
          <a:p>
            <a:r>
              <a:rPr lang="en-US"/>
              <a:t>To flex the budget for indirect material, we multiply $3.00 per machine hour times 8,000 machine hours to get $24,000.  When we compare the flexed budget amount of $24,000 with the actual cost of $25,500, we see that the indirect material cost variance is $1,500 unfavorable. </a:t>
            </a:r>
          </a:p>
          <a:p>
            <a:endParaRPr lang="en-US"/>
          </a:p>
        </p:txBody>
      </p:sp>
    </p:spTree>
    <p:extLst>
      <p:ext uri="{BB962C8B-B14F-4D97-AF65-F5344CB8AC3E}">
        <p14:creationId xmlns:p14="http://schemas.microsoft.com/office/powerpoint/2010/main" xmlns="" val="757606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F93B0737-DE7E-4486-A16C-B7688A5D3246}" type="slidenum">
              <a:rPr lang="en-US"/>
              <a:pPr/>
              <a:t>46</a:t>
            </a:fld>
            <a:endParaRPr lang="en-US"/>
          </a:p>
        </p:txBody>
      </p:sp>
      <p:sp>
        <p:nvSpPr>
          <p:cNvPr id="7" name="Rectangle 7"/>
          <p:cNvSpPr>
            <a:spLocks noGrp="1" noChangeArrowheads="1"/>
          </p:cNvSpPr>
          <p:nvPr>
            <p:ph type="sldNum" sz="quarter" idx="5"/>
          </p:nvPr>
        </p:nvSpPr>
        <p:spPr>
          <a:ln/>
        </p:spPr>
        <p:txBody>
          <a:bodyPr/>
          <a:lstStyle/>
          <a:p>
            <a:fld id="{4747DAFE-784F-471E-8F95-19ECC1AF4CBE}" type="slidenum">
              <a:rPr lang="en-US"/>
              <a:pPr/>
              <a:t>46</a:t>
            </a:fld>
            <a:endParaRPr lang="en-US"/>
          </a:p>
        </p:txBody>
      </p:sp>
      <p:sp>
        <p:nvSpPr>
          <p:cNvPr id="561156" name="Rectangle 4"/>
          <p:cNvSpPr>
            <a:spLocks noGrp="1" noRot="1" noChangeAspect="1" noChangeArrowheads="1" noTextEdit="1"/>
          </p:cNvSpPr>
          <p:nvPr>
            <p:ph type="sldImg"/>
          </p:nvPr>
        </p:nvSpPr>
        <p:spPr>
          <a:ln/>
        </p:spPr>
      </p:sp>
      <p:sp>
        <p:nvSpPr>
          <p:cNvPr id="561157" name="Rectangle 5"/>
          <p:cNvSpPr>
            <a:spLocks noGrp="1" noChangeArrowheads="1"/>
          </p:cNvSpPr>
          <p:nvPr>
            <p:ph type="body" idx="1"/>
          </p:nvPr>
        </p:nvSpPr>
        <p:spPr>
          <a:ln/>
        </p:spPr>
        <p:txBody>
          <a:bodyPr/>
          <a:lstStyle/>
          <a:p>
            <a:r>
              <a:rPr lang="en-US"/>
              <a:t>As shown in the Quick Check question, the indirect material and power variances are $1,500 unfavorable and $200 favorable. In addition, the fixed cost variances for Depreciation and Insurance are $0 and $50 unfavorable, respectively.</a:t>
            </a:r>
          </a:p>
          <a:p>
            <a:endParaRPr lang="en-US"/>
          </a:p>
        </p:txBody>
      </p:sp>
    </p:spTree>
    <p:extLst>
      <p:ext uri="{BB962C8B-B14F-4D97-AF65-F5344CB8AC3E}">
        <p14:creationId xmlns:p14="http://schemas.microsoft.com/office/powerpoint/2010/main" xmlns="" val="32510358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472834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9757806-5FA4-4965-B45C-7EEE1351EAF4}" type="slidenum">
              <a:rPr lang="en-US"/>
              <a:pPr/>
              <a:t>48</a:t>
            </a:fld>
            <a:endParaRPr lang="en-US"/>
          </a:p>
        </p:txBody>
      </p:sp>
      <p:sp>
        <p:nvSpPr>
          <p:cNvPr id="7" name="Rectangle 7"/>
          <p:cNvSpPr>
            <a:spLocks noGrp="1" noChangeArrowheads="1"/>
          </p:cNvSpPr>
          <p:nvPr>
            <p:ph type="sldNum" sz="quarter" idx="5"/>
          </p:nvPr>
        </p:nvSpPr>
        <p:spPr>
          <a:ln/>
        </p:spPr>
        <p:txBody>
          <a:bodyPr/>
          <a:lstStyle/>
          <a:p>
            <a:fld id="{A5118350-1675-430C-A8A4-DE310E9D8FC6}" type="slidenum">
              <a:rPr lang="en-US"/>
              <a:pPr/>
              <a:t>48</a:t>
            </a:fld>
            <a:endParaRPr lang="en-US"/>
          </a:p>
        </p:txBody>
      </p:sp>
      <p:sp>
        <p:nvSpPr>
          <p:cNvPr id="563204" name="Rectangle 4"/>
          <p:cNvSpPr>
            <a:spLocks noGrp="1" noRot="1" noChangeAspect="1" noChangeArrowheads="1" noTextEdit="1"/>
          </p:cNvSpPr>
          <p:nvPr>
            <p:ph type="sldImg"/>
          </p:nvPr>
        </p:nvSpPr>
        <p:spPr>
          <a:ln/>
        </p:spPr>
      </p:sp>
      <p:sp>
        <p:nvSpPr>
          <p:cNvPr id="563205" name="Rectangle 5"/>
          <p:cNvSpPr>
            <a:spLocks noGrp="1" noChangeArrowheads="1"/>
          </p:cNvSpPr>
          <p:nvPr>
            <p:ph type="body" idx="1"/>
          </p:nvPr>
        </p:nvSpPr>
        <p:spPr>
          <a:ln/>
        </p:spPr>
        <p:txBody>
          <a:bodyPr/>
          <a:lstStyle/>
          <a:p>
            <a:r>
              <a:rPr lang="en-US"/>
              <a:t>The flexible budget that we just prepared enables us to answer the previously posed compound question:  How much of the the total variance is due to lower activity and how much is due to cost control?</a:t>
            </a:r>
          </a:p>
        </p:txBody>
      </p:sp>
    </p:spTree>
    <p:extLst>
      <p:ext uri="{BB962C8B-B14F-4D97-AF65-F5344CB8AC3E}">
        <p14:creationId xmlns:p14="http://schemas.microsoft.com/office/powerpoint/2010/main" xmlns="" val="14606052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5DF9A834-0AE7-40DA-8969-0356859932BB}" type="slidenum">
              <a:rPr lang="en-US"/>
              <a:pPr/>
              <a:t>49</a:t>
            </a:fld>
            <a:endParaRPr lang="en-US"/>
          </a:p>
        </p:txBody>
      </p:sp>
      <p:sp>
        <p:nvSpPr>
          <p:cNvPr id="7" name="Rectangle 7"/>
          <p:cNvSpPr>
            <a:spLocks noGrp="1" noChangeArrowheads="1"/>
          </p:cNvSpPr>
          <p:nvPr>
            <p:ph type="sldNum" sz="quarter" idx="5"/>
          </p:nvPr>
        </p:nvSpPr>
        <p:spPr>
          <a:ln/>
        </p:spPr>
        <p:txBody>
          <a:bodyPr/>
          <a:lstStyle/>
          <a:p>
            <a:fld id="{8E9F2974-B906-4CEE-B30F-B2B0819C9318}" type="slidenum">
              <a:rPr lang="en-US"/>
              <a:pPr/>
              <a:t>49</a:t>
            </a:fld>
            <a:endParaRPr lang="en-US"/>
          </a:p>
        </p:txBody>
      </p:sp>
      <p:sp>
        <p:nvSpPr>
          <p:cNvPr id="565252" name="Rectangle 4"/>
          <p:cNvSpPr>
            <a:spLocks noGrp="1" noRot="1" noChangeAspect="1" noChangeArrowheads="1" noTextEdit="1"/>
          </p:cNvSpPr>
          <p:nvPr>
            <p:ph type="sldImg"/>
          </p:nvPr>
        </p:nvSpPr>
        <p:spPr>
          <a:ln/>
        </p:spPr>
      </p:sp>
      <p:sp>
        <p:nvSpPr>
          <p:cNvPr id="565253" name="Rectangle 5"/>
          <p:cNvSpPr>
            <a:spLocks noGrp="1" noChangeArrowheads="1"/>
          </p:cNvSpPr>
          <p:nvPr>
            <p:ph type="body" idx="1"/>
          </p:nvPr>
        </p:nvSpPr>
        <p:spPr>
          <a:ln/>
        </p:spPr>
        <p:txBody>
          <a:bodyPr/>
          <a:lstStyle/>
          <a:p>
            <a:r>
              <a:rPr lang="en-US"/>
              <a:t>Recall from our “apples-to-oranges” comparison which was presented earlier that CheeseCo’s static budget variance was $11,650 favorable. How much of the $11,650 favorable variance is due to lower activity and how much is due to cost control?</a:t>
            </a:r>
          </a:p>
          <a:p>
            <a:r>
              <a:rPr lang="en-US"/>
              <a:t>  </a:t>
            </a:r>
          </a:p>
        </p:txBody>
      </p:sp>
    </p:spTree>
    <p:extLst>
      <p:ext uri="{BB962C8B-B14F-4D97-AF65-F5344CB8AC3E}">
        <p14:creationId xmlns:p14="http://schemas.microsoft.com/office/powerpoint/2010/main" xmlns="" val="38790131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4A0CBF3-536A-4FFB-B26C-28B2F5CF23DA}" type="slidenum">
              <a:rPr lang="en-US"/>
              <a:pPr/>
              <a:t>50</a:t>
            </a:fld>
            <a:endParaRPr lang="en-US"/>
          </a:p>
        </p:txBody>
      </p:sp>
      <p:sp>
        <p:nvSpPr>
          <p:cNvPr id="7" name="Rectangle 7"/>
          <p:cNvSpPr>
            <a:spLocks noGrp="1" noChangeArrowheads="1"/>
          </p:cNvSpPr>
          <p:nvPr>
            <p:ph type="sldNum" sz="quarter" idx="5"/>
          </p:nvPr>
        </p:nvSpPr>
        <p:spPr>
          <a:ln/>
        </p:spPr>
        <p:txBody>
          <a:bodyPr/>
          <a:lstStyle/>
          <a:p>
            <a:fld id="{7C6519B6-48BB-46F8-8469-DE6FE32FA0BD}" type="slidenum">
              <a:rPr lang="en-US"/>
              <a:pPr/>
              <a:t>50</a:t>
            </a:fld>
            <a:endParaRPr lang="en-US"/>
          </a:p>
        </p:txBody>
      </p:sp>
      <p:sp>
        <p:nvSpPr>
          <p:cNvPr id="567300" name="Rectangle 4"/>
          <p:cNvSpPr>
            <a:spLocks noGrp="1" noRot="1" noChangeAspect="1" noChangeArrowheads="1" noTextEdit="1"/>
          </p:cNvSpPr>
          <p:nvPr>
            <p:ph type="sldImg"/>
          </p:nvPr>
        </p:nvSpPr>
        <p:spPr>
          <a:ln/>
        </p:spPr>
      </p:sp>
      <p:sp>
        <p:nvSpPr>
          <p:cNvPr id="567301" name="Rectangle 5"/>
          <p:cNvSpPr>
            <a:spLocks noGrp="1" noChangeArrowheads="1"/>
          </p:cNvSpPr>
          <p:nvPr>
            <p:ph type="body" idx="1"/>
          </p:nvPr>
        </p:nvSpPr>
        <p:spPr>
          <a:ln/>
        </p:spPr>
        <p:txBody>
          <a:bodyPr/>
          <a:lstStyle/>
          <a:p>
            <a:r>
              <a:rPr lang="en-US"/>
              <a:t>The difference of $11,650 can be depicted pictorially as shown.  If we insert the flexible budget at 8,000 machine hours in the middle of this diagram, it enables us to </a:t>
            </a:r>
            <a:r>
              <a:rPr lang="en-US">
                <a:cs typeface="Times New Roman" panose="02020603050405020304" pitchFamily="18" charset="0"/>
              </a:rPr>
              <a:t>compute two variances that answer the aforementioned question.</a:t>
            </a:r>
            <a:endParaRPr lang="en-US"/>
          </a:p>
        </p:txBody>
      </p:sp>
    </p:spTree>
    <p:extLst>
      <p:ext uri="{BB962C8B-B14F-4D97-AF65-F5344CB8AC3E}">
        <p14:creationId xmlns:p14="http://schemas.microsoft.com/office/powerpoint/2010/main" xmlns="" val="26545377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DC71986-26FF-4811-90B4-1A2B0DF95F88}" type="slidenum">
              <a:rPr lang="en-US"/>
              <a:pPr/>
              <a:t>51</a:t>
            </a:fld>
            <a:endParaRPr lang="en-US"/>
          </a:p>
        </p:txBody>
      </p:sp>
      <p:sp>
        <p:nvSpPr>
          <p:cNvPr id="7" name="Rectangle 7"/>
          <p:cNvSpPr>
            <a:spLocks noGrp="1" noChangeArrowheads="1"/>
          </p:cNvSpPr>
          <p:nvPr>
            <p:ph type="sldNum" sz="quarter" idx="5"/>
          </p:nvPr>
        </p:nvSpPr>
        <p:spPr>
          <a:ln/>
        </p:spPr>
        <p:txBody>
          <a:bodyPr/>
          <a:lstStyle/>
          <a:p>
            <a:fld id="{1AEE5C77-C3C8-4215-8B9C-DE73FF9BD8AC}" type="slidenum">
              <a:rPr lang="en-US"/>
              <a:pPr/>
              <a:t>51</a:t>
            </a:fld>
            <a:endParaRPr lang="en-US"/>
          </a:p>
        </p:txBody>
      </p:sp>
      <p:sp>
        <p:nvSpPr>
          <p:cNvPr id="569351" name="Rectangle 7"/>
          <p:cNvSpPr>
            <a:spLocks noGrp="1" noRot="1" noChangeAspect="1" noChangeArrowheads="1" noTextEdit="1"/>
          </p:cNvSpPr>
          <p:nvPr>
            <p:ph type="sldImg"/>
          </p:nvPr>
        </p:nvSpPr>
        <p:spPr>
          <a:ln/>
        </p:spPr>
      </p:sp>
      <p:sp>
        <p:nvSpPr>
          <p:cNvPr id="569352" name="Rectangle 8"/>
          <p:cNvSpPr>
            <a:spLocks noGrp="1" noChangeArrowheads="1"/>
          </p:cNvSpPr>
          <p:nvPr>
            <p:ph type="body" idx="1"/>
          </p:nvPr>
        </p:nvSpPr>
        <p:spPr>
          <a:ln/>
        </p:spPr>
        <p:txBody>
          <a:bodyPr/>
          <a:lstStyle/>
          <a:p>
            <a:r>
              <a:rPr lang="en-US"/>
              <a:t>The $15,000 favorable variance resulting from the difference between the static budget at 10,000 hours and the flexible budget at 8,000 hours is due to lower activity. The $3,350 unfavorable variance resulting from the difference between the flexible budget at 8,000 hours and actual costs at 8,000 hours is due to poor cost control. These two amounts net to $11,650 favorable.  </a:t>
            </a:r>
          </a:p>
        </p:txBody>
      </p:sp>
    </p:spTree>
    <p:extLst>
      <p:ext uri="{BB962C8B-B14F-4D97-AF65-F5344CB8AC3E}">
        <p14:creationId xmlns:p14="http://schemas.microsoft.com/office/powerpoint/2010/main" xmlns="" val="25137707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E094E2F-4BEF-44FC-A408-9CCB01F5FEF2}" type="slidenum">
              <a:rPr lang="en-US"/>
              <a:pPr/>
              <a:t>52</a:t>
            </a:fld>
            <a:endParaRPr lang="en-US"/>
          </a:p>
        </p:txBody>
      </p:sp>
      <p:sp>
        <p:nvSpPr>
          <p:cNvPr id="7" name="Rectangle 7"/>
          <p:cNvSpPr>
            <a:spLocks noGrp="1" noChangeArrowheads="1"/>
          </p:cNvSpPr>
          <p:nvPr>
            <p:ph type="sldNum" sz="quarter" idx="5"/>
          </p:nvPr>
        </p:nvSpPr>
        <p:spPr>
          <a:ln/>
        </p:spPr>
        <p:txBody>
          <a:bodyPr/>
          <a:lstStyle/>
          <a:p>
            <a:fld id="{B3D60C91-B465-43AD-823F-484FC0ADFB75}" type="slidenum">
              <a:rPr lang="en-US"/>
              <a:pPr/>
              <a:t>52</a:t>
            </a:fld>
            <a:endParaRPr lang="en-US"/>
          </a:p>
        </p:txBody>
      </p:sp>
      <p:sp>
        <p:nvSpPr>
          <p:cNvPr id="571396" name="Rectangle 4"/>
          <p:cNvSpPr>
            <a:spLocks noGrp="1" noRot="1" noChangeAspect="1" noChangeArrowheads="1" noTextEdit="1"/>
          </p:cNvSpPr>
          <p:nvPr>
            <p:ph type="sldImg"/>
          </p:nvPr>
        </p:nvSpPr>
        <p:spPr>
          <a:ln/>
        </p:spPr>
      </p:sp>
      <p:sp>
        <p:nvSpPr>
          <p:cNvPr id="571397" name="Rectangle 5"/>
          <p:cNvSpPr>
            <a:spLocks noGrp="1" noChangeArrowheads="1"/>
          </p:cNvSpPr>
          <p:nvPr>
            <p:ph type="body" idx="1"/>
          </p:nvPr>
        </p:nvSpPr>
        <p:spPr>
          <a:ln/>
        </p:spPr>
        <p:txBody>
          <a:bodyPr/>
          <a:lstStyle/>
          <a:p>
            <a:r>
              <a:rPr lang="en-US"/>
              <a:t>At least three factors are important in selecting an activity base for an overhead flexible budget:</a:t>
            </a:r>
          </a:p>
          <a:p>
            <a:endParaRPr lang="en-US"/>
          </a:p>
          <a:p>
            <a:pPr>
              <a:buFontTx/>
              <a:buChar char="•"/>
            </a:pPr>
            <a:r>
              <a:rPr lang="en-US"/>
              <a:t>  The activity base and variable overhead should be causally related.</a:t>
            </a:r>
          </a:p>
          <a:p>
            <a:pPr>
              <a:buFontTx/>
              <a:buChar char="•"/>
            </a:pPr>
            <a:endParaRPr lang="en-US"/>
          </a:p>
          <a:p>
            <a:pPr>
              <a:buFontTx/>
              <a:buChar char="•"/>
            </a:pPr>
            <a:r>
              <a:rPr lang="en-US"/>
              <a:t>  The activity base should not be expressed in dollars or other currency.  For</a:t>
            </a:r>
            <a:br>
              <a:rPr lang="en-US"/>
            </a:br>
            <a:r>
              <a:rPr lang="en-US"/>
              <a:t>    example, direct labor cost is usually a poor choice for an activity base</a:t>
            </a:r>
            <a:br>
              <a:rPr lang="en-US"/>
            </a:br>
            <a:r>
              <a:rPr lang="en-US"/>
              <a:t>    because changes in wage rates do not result in proportionate changes in</a:t>
            </a:r>
            <a:br>
              <a:rPr lang="en-US"/>
            </a:br>
            <a:r>
              <a:rPr lang="en-US"/>
              <a:t>    overhead. </a:t>
            </a:r>
          </a:p>
          <a:p>
            <a:pPr>
              <a:buFontTx/>
              <a:buChar char="•"/>
            </a:pPr>
            <a:endParaRPr lang="en-US"/>
          </a:p>
          <a:p>
            <a:pPr>
              <a:buFontTx/>
              <a:buChar char="•"/>
            </a:pPr>
            <a:r>
              <a:rPr lang="en-US"/>
              <a:t>  The activity base should be simple and easily understood.</a:t>
            </a:r>
          </a:p>
        </p:txBody>
      </p:sp>
    </p:spTree>
    <p:extLst>
      <p:ext uri="{BB962C8B-B14F-4D97-AF65-F5344CB8AC3E}">
        <p14:creationId xmlns:p14="http://schemas.microsoft.com/office/powerpoint/2010/main" xmlns="" val="23115620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312542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0CE9D78-E58A-41BB-A6F6-3768C12320BF}" type="slidenum">
              <a:rPr lang="en-US"/>
              <a:pPr/>
              <a:t>54</a:t>
            </a:fld>
            <a:endParaRPr lang="en-US"/>
          </a:p>
        </p:txBody>
      </p:sp>
      <p:sp>
        <p:nvSpPr>
          <p:cNvPr id="7" name="Rectangle 7"/>
          <p:cNvSpPr>
            <a:spLocks noGrp="1" noChangeArrowheads="1"/>
          </p:cNvSpPr>
          <p:nvPr>
            <p:ph type="sldNum" sz="quarter" idx="5"/>
          </p:nvPr>
        </p:nvSpPr>
        <p:spPr>
          <a:ln/>
        </p:spPr>
        <p:txBody>
          <a:bodyPr/>
          <a:lstStyle/>
          <a:p>
            <a:fld id="{D75C164F-70B2-4579-82A4-6068E5593175}" type="slidenum">
              <a:rPr lang="en-US"/>
              <a:pPr/>
              <a:t>54</a:t>
            </a:fld>
            <a:endParaRPr lang="en-US"/>
          </a:p>
        </p:txBody>
      </p:sp>
      <p:sp>
        <p:nvSpPr>
          <p:cNvPr id="369668" name="Rectangle 4"/>
          <p:cNvSpPr>
            <a:spLocks noGrp="1" noRot="1" noChangeAspect="1" noChangeArrowheads="1" noTextEdit="1"/>
          </p:cNvSpPr>
          <p:nvPr>
            <p:ph type="sldImg"/>
          </p:nvPr>
        </p:nvSpPr>
        <p:spPr>
          <a:ln/>
        </p:spPr>
      </p:sp>
      <p:sp>
        <p:nvSpPr>
          <p:cNvPr id="369669" name="Rectangle 5"/>
          <p:cNvSpPr>
            <a:spLocks noGrp="1" noChangeArrowheads="1"/>
          </p:cNvSpPr>
          <p:nvPr>
            <p:ph type="body" idx="1"/>
          </p:nvPr>
        </p:nvSpPr>
        <p:spPr>
          <a:ln/>
        </p:spPr>
        <p:txBody>
          <a:bodyPr/>
          <a:lstStyle/>
          <a:p>
            <a:r>
              <a:rPr lang="en-US"/>
              <a:t>End of Chapter 11.</a:t>
            </a:r>
          </a:p>
          <a:p>
            <a:endParaRPr lang="en-US"/>
          </a:p>
        </p:txBody>
      </p:sp>
    </p:spTree>
    <p:extLst>
      <p:ext uri="{BB962C8B-B14F-4D97-AF65-F5344CB8AC3E}">
        <p14:creationId xmlns:p14="http://schemas.microsoft.com/office/powerpoint/2010/main" xmlns="" val="2679664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F48669A1-0F2E-4C15-8102-4E791441234F}" type="slidenum">
              <a:rPr lang="en-US"/>
              <a:pPr/>
              <a:t>‹#›</a:t>
            </a:fld>
            <a:endParaRPr lang="en-US"/>
          </a:p>
        </p:txBody>
      </p:sp>
    </p:spTree>
    <p:extLst>
      <p:ext uri="{BB962C8B-B14F-4D97-AF65-F5344CB8AC3E}">
        <p14:creationId xmlns:p14="http://schemas.microsoft.com/office/powerpoint/2010/main" xmlns="" val="18624393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10F4023A-0CEB-4DFE-879A-340D91F32512}" type="slidenum">
              <a:rPr lang="en-US"/>
              <a:pPr/>
              <a:t>‹#›</a:t>
            </a:fld>
            <a:endParaRPr lang="en-US"/>
          </a:p>
        </p:txBody>
      </p:sp>
    </p:spTree>
    <p:extLst>
      <p:ext uri="{BB962C8B-B14F-4D97-AF65-F5344CB8AC3E}">
        <p14:creationId xmlns:p14="http://schemas.microsoft.com/office/powerpoint/2010/main" xmlns="" val="221489961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165458C-B2E1-45FB-9C27-C80BD119E00A}" type="slidenum">
              <a:rPr lang="en-US"/>
              <a:pPr/>
              <a:t>‹#›</a:t>
            </a:fld>
            <a:endParaRPr lang="en-US"/>
          </a:p>
        </p:txBody>
      </p:sp>
    </p:spTree>
    <p:extLst>
      <p:ext uri="{BB962C8B-B14F-4D97-AF65-F5344CB8AC3E}">
        <p14:creationId xmlns:p14="http://schemas.microsoft.com/office/powerpoint/2010/main" xmlns="" val="223330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D31F1AA6-2E7A-4288-AAB8-40937853C164}" type="slidenum">
              <a:rPr lang="en-US"/>
              <a:pPr/>
              <a:t>‹#›</a:t>
            </a:fld>
            <a:endParaRPr lang="en-US"/>
          </a:p>
        </p:txBody>
      </p:sp>
    </p:spTree>
    <p:extLst>
      <p:ext uri="{BB962C8B-B14F-4D97-AF65-F5344CB8AC3E}">
        <p14:creationId xmlns:p14="http://schemas.microsoft.com/office/powerpoint/2010/main" xmlns="" val="331972909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66309F35-732F-46A5-889A-6E4980AB208A}" type="slidenum">
              <a:rPr lang="en-US"/>
              <a:pPr/>
              <a:t>‹#›</a:t>
            </a:fld>
            <a:endParaRPr lang="en-US"/>
          </a:p>
        </p:txBody>
      </p:sp>
    </p:spTree>
    <p:extLst>
      <p:ext uri="{BB962C8B-B14F-4D97-AF65-F5344CB8AC3E}">
        <p14:creationId xmlns:p14="http://schemas.microsoft.com/office/powerpoint/2010/main" xmlns="" val="6068215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9A50D7FF-FF3E-48B3-B163-4B17B2257AE3}" type="slidenum">
              <a:rPr lang="en-US"/>
              <a:pPr/>
              <a:t>‹#›</a:t>
            </a:fld>
            <a:endParaRPr lang="en-US"/>
          </a:p>
        </p:txBody>
      </p:sp>
    </p:spTree>
    <p:extLst>
      <p:ext uri="{BB962C8B-B14F-4D97-AF65-F5344CB8AC3E}">
        <p14:creationId xmlns:p14="http://schemas.microsoft.com/office/powerpoint/2010/main" xmlns="" val="174682835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C8318F0F-6494-4A87-A574-33BA2B7E21C1}" type="slidenum">
              <a:rPr lang="en-US"/>
              <a:pPr/>
              <a:t>‹#›</a:t>
            </a:fld>
            <a:endParaRPr lang="en-US"/>
          </a:p>
        </p:txBody>
      </p:sp>
    </p:spTree>
    <p:extLst>
      <p:ext uri="{BB962C8B-B14F-4D97-AF65-F5344CB8AC3E}">
        <p14:creationId xmlns:p14="http://schemas.microsoft.com/office/powerpoint/2010/main" xmlns="" val="207311257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B67B6E9-E365-469F-983C-D8DB1B4AE0E8}" type="slidenum">
              <a:rPr lang="en-US"/>
              <a:pPr/>
              <a:t>‹#›</a:t>
            </a:fld>
            <a:endParaRPr lang="en-US"/>
          </a:p>
        </p:txBody>
      </p:sp>
    </p:spTree>
    <p:extLst>
      <p:ext uri="{BB962C8B-B14F-4D97-AF65-F5344CB8AC3E}">
        <p14:creationId xmlns:p14="http://schemas.microsoft.com/office/powerpoint/2010/main" xmlns="" val="339645239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Footer Placeholder 21"/>
          <p:cNvSpPr>
            <a:spLocks/>
          </p:cNvSpPr>
          <p:nvPr userDrawn="1"/>
        </p:nvSpPr>
        <p:spPr bwMode="auto">
          <a:xfrm>
            <a:off x="2667000" y="6477000"/>
            <a:ext cx="5181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p>
            <a:r>
              <a:rPr lang="en-US" sz="1200">
                <a:solidFill>
                  <a:srgbClr val="045C75"/>
                </a:solidFill>
              </a:rPr>
              <a:t>(c) 2009 Pearson Prentice Hall. All rights reserved.</a:t>
            </a:r>
          </a:p>
          <a:p>
            <a:endParaRPr lang="en-US" sz="1200">
              <a:solidFill>
                <a:srgbClr val="045C75"/>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8CDCFBD4-6EE0-4D9D-81B1-710D32E54C60}" type="slidenum">
              <a:rPr lang="en-US"/>
              <a:pPr/>
              <a:t>‹#›</a:t>
            </a:fld>
            <a:endParaRPr lang="en-US"/>
          </a:p>
        </p:txBody>
      </p:sp>
    </p:spTree>
    <p:extLst>
      <p:ext uri="{BB962C8B-B14F-4D97-AF65-F5344CB8AC3E}">
        <p14:creationId xmlns:p14="http://schemas.microsoft.com/office/powerpoint/2010/main" xmlns="" val="399687095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CA32161F-F7C1-48A5-B94D-146C0A6AE775}" type="slidenum">
              <a:rPr lang="en-US"/>
              <a:pPr/>
              <a:t>‹#›</a:t>
            </a:fld>
            <a:endParaRPr lang="en-US"/>
          </a:p>
        </p:txBody>
      </p:sp>
    </p:spTree>
    <p:extLst>
      <p:ext uri="{BB962C8B-B14F-4D97-AF65-F5344CB8AC3E}">
        <p14:creationId xmlns:p14="http://schemas.microsoft.com/office/powerpoint/2010/main" xmlns="" val="347315236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BFBD0AB-8970-46F4-A5B1-B7A5617EDF1E}" type="slidenum">
              <a:rPr lang="en-US"/>
              <a:pPr/>
              <a:t>‹#›</a:t>
            </a:fld>
            <a:endParaRPr lang="en-US"/>
          </a:p>
        </p:txBody>
      </p:sp>
    </p:spTree>
    <p:extLst>
      <p:ext uri="{BB962C8B-B14F-4D97-AF65-F5344CB8AC3E}">
        <p14:creationId xmlns:p14="http://schemas.microsoft.com/office/powerpoint/2010/main" xmlns="" val="345073080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 y="39243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0"/>
          </p:nvPr>
        </p:nvSpPr>
        <p:spPr>
          <a:xfrm>
            <a:off x="533400" y="6248400"/>
            <a:ext cx="2057400" cy="457200"/>
          </a:xfrm>
        </p:spPr>
        <p:txBody>
          <a:bodyPr/>
          <a:lstStyle>
            <a:lvl1pPr>
              <a:defRPr/>
            </a:lvl1pPr>
          </a:lstStyle>
          <a:p>
            <a:pPr>
              <a:defRPr/>
            </a:pPr>
            <a:endParaRPr lang="en-US"/>
          </a:p>
        </p:txBody>
      </p:sp>
      <p:sp>
        <p:nvSpPr>
          <p:cNvPr id="12" name="Slide Number Placeholder 6"/>
          <p:cNvSpPr>
            <a:spLocks noGrp="1"/>
          </p:cNvSpPr>
          <p:nvPr>
            <p:ph type="sldNum" sz="quarter" idx="11"/>
          </p:nvPr>
        </p:nvSpPr>
        <p:spPr>
          <a:xfrm>
            <a:off x="6781800" y="6248400"/>
            <a:ext cx="1905000" cy="457200"/>
          </a:xfrm>
        </p:spPr>
        <p:txBody>
          <a:bodyPr/>
          <a:lstStyle>
            <a:lvl1pPr>
              <a:defRPr/>
            </a:lvl1pPr>
          </a:lstStyle>
          <a:p>
            <a:fld id="{AB6728DA-C1E7-4968-9EBE-21688B4337EC}" type="slidenum">
              <a:rPr lang="en-US"/>
              <a:pPr/>
              <a:t>‹#›</a:t>
            </a:fld>
            <a:endParaRPr lang="en-US"/>
          </a:p>
        </p:txBody>
      </p:sp>
    </p:spTree>
    <p:extLst>
      <p:ext uri="{BB962C8B-B14F-4D97-AF65-F5344CB8AC3E}">
        <p14:creationId xmlns:p14="http://schemas.microsoft.com/office/powerpoint/2010/main" xmlns="" val="403136649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589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6C2CB286-69B7-48EC-8FA7-8BFD43B512A2}" type="slidenum">
              <a:rPr lang="en-US"/>
              <a:pPr/>
              <a:t>‹#›</a:t>
            </a:fld>
            <a:endParaRPr lang="en-US"/>
          </a:p>
        </p:txBody>
      </p:sp>
    </p:spTree>
    <p:extLst>
      <p:ext uri="{BB962C8B-B14F-4D97-AF65-F5344CB8AC3E}">
        <p14:creationId xmlns:p14="http://schemas.microsoft.com/office/powerpoint/2010/main" xmlns="" val="183312647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19200"/>
            <a:ext cx="4267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219200"/>
            <a:ext cx="4267200" cy="5257800"/>
          </a:xfrm>
        </p:spPr>
        <p:txBody>
          <a:bodyPr/>
          <a:lstStyle/>
          <a:p>
            <a:endParaRPr lang="en-US"/>
          </a:p>
        </p:txBody>
      </p:sp>
    </p:spTree>
    <p:extLst>
      <p:ext uri="{BB962C8B-B14F-4D97-AF65-F5344CB8AC3E}">
        <p14:creationId xmlns:p14="http://schemas.microsoft.com/office/powerpoint/2010/main" xmlns="" val="190957122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6795102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3687067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92906918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18835281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25978674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26686171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3782478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0346398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57367118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71039842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83906956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06035499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75782431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9491132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6140801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05000"/>
            <a:ext cx="8229600" cy="438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9DF38D1-E38C-4259-ABD8-00467FBCB28D}" type="slidenum">
              <a:rPr lang="en-US"/>
              <a:pPr/>
              <a:t>‹#›</a:t>
            </a:fld>
            <a:endParaRPr lang="en-US"/>
          </a:p>
        </p:txBody>
      </p:sp>
      <p:grpSp>
        <p:nvGrpSpPr>
          <p:cNvPr id="820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4" r:id="rId1"/>
    <p:sldLayoutId id="2147483695" r:id="rId2"/>
    <p:sldLayoutId id="2147483705" r:id="rId3"/>
    <p:sldLayoutId id="2147483696" r:id="rId4"/>
    <p:sldLayoutId id="2147483697" r:id="rId5"/>
    <p:sldLayoutId id="2147483698" r:id="rId6"/>
    <p:sldLayoutId id="2147483699" r:id="rId7"/>
    <p:sldLayoutId id="2147483700" r:id="rId8"/>
    <p:sldLayoutId id="2147483706" r:id="rId9"/>
    <p:sldLayoutId id="2147483701" r:id="rId10"/>
    <p:sldLayoutId id="2147483702" r:id="rId11"/>
    <p:sldLayoutId id="2147483707" r:id="rId12"/>
    <p:sldLayoutId id="2147483703" r:id="rId13"/>
    <p:sldLayoutId id="2147483708" r:id="rId14"/>
    <p:sldLayoutId id="2147483724" r:id="rId15"/>
  </p:sldLayoutIdLst>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0360644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Lst>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oleObject" Target="../embeddings/Microsoft_Office_Excel_97-2003_Worksheet1.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oleObject" Target="../embeddings/Microsoft_Office_Excel_97-2003_Worksheet2.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oleObject" Target="../embeddings/Microsoft_Office_Excel_97-2003_Worksheet3.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vmlDrawing" Target="../drawings/vmlDrawing10.vml"/><Relationship Id="rId4" Type="http://schemas.openxmlformats.org/officeDocument/2006/relationships/oleObject" Target="../embeddings/Microsoft_Office_Excel_97-2003_Worksheet4.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1.vml"/><Relationship Id="rId4" Type="http://schemas.openxmlformats.org/officeDocument/2006/relationships/oleObject" Target="../embeddings/Microsoft_Office_Excel_97-2003_Worksheet5.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vmlDrawing" Target="../drawings/vmlDrawing17.vml"/><Relationship Id="rId6" Type="http://schemas.openxmlformats.org/officeDocument/2006/relationships/image" Target="../media/image17.wmf"/><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Microsoft_Office_Excel_97-2003_Worksheet6.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Microsoft_Office_Excel_97-2003_Worksheet7.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Microsoft_Office_Excel_97-2003_Worksheet8.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Microsoft_Office_Excel_97-2003_Worksheet9.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Microsoft_Office_Excel_97-2003_Worksheet10.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6.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7.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Microsoft_Office_Excel_97-2003_Worksheet11.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oleObject" Target="../embeddings/Microsoft_Office_Excel_97-2003_Worksheet12.xls"/></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Microsoft_Office_Excel_97-2003_Worksheet13.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Microsoft_Office_Excel_97-2003_Worksheet14.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oleObject" Target="../embeddings/Microsoft_Office_Excel_97-2003_Worksheet15.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6.vml"/><Relationship Id="rId4" Type="http://schemas.openxmlformats.org/officeDocument/2006/relationships/oleObject" Target="../embeddings/Microsoft_Office_Excel_97-2003_Worksheet16.xls"/></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oleObject" Target="../embeddings/Microsoft_Office_Excel_97-2003_Worksheet17.xls"/></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Microsoft_Office_Excel_97-2003_Worksheet18.xls"/></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38.png"/><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1.vml"/><Relationship Id="rId4" Type="http://schemas.openxmlformats.org/officeDocument/2006/relationships/oleObject" Target="../embeddings/oleObject14.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Microsoft_Office_Excel_97-2003_Worksheet19.xls"/></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43.vml"/><Relationship Id="rId5" Type="http://schemas.openxmlformats.org/officeDocument/2006/relationships/oleObject" Target="../embeddings/Microsoft_Office_Excel_97-2003_Worksheet20.xls"/><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Microsoft_Office_Excel_97-2003_Worksheet21.xls"/></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45.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5.xml"/><Relationship Id="rId1" Type="http://schemas.openxmlformats.org/officeDocument/2006/relationships/vmlDrawing" Target="../drawings/vmlDrawing46.v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8</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Flexible Budget,</a:t>
            </a:r>
          </a:p>
          <a:p>
            <a:pPr marL="109538" marR="0" algn="ctr">
              <a:lnSpc>
                <a:spcPct val="90000"/>
              </a:lnSpc>
              <a:spcBef>
                <a:spcPct val="0"/>
              </a:spcBef>
            </a:pPr>
            <a:r>
              <a:rPr lang="en-US" sz="3900" b="1" i="1" dirty="0" smtClean="0">
                <a:solidFill>
                  <a:schemeClr val="bg2"/>
                </a:solidFill>
                <a:latin typeface="Calibri" panose="020F0502020204030204" pitchFamily="34" charset="0"/>
              </a:rPr>
              <a:t>Overhead Cost Variances and Management Control</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18</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8,Cost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None/>
            </a:pPr>
            <a:r>
              <a:rPr lang="en-US" sz="1400" b="1" i="1" dirty="0">
                <a:solidFill>
                  <a:schemeClr val="bg2"/>
                </a:solidFill>
                <a:latin typeface="Calibri" panose="020F0502020204030204" pitchFamily="34" charset="0"/>
              </a:rPr>
              <a:t>Chapter </a:t>
            </a:r>
            <a:r>
              <a:rPr lang="en-US" sz="1400" b="1" i="1" dirty="0" smtClean="0">
                <a:solidFill>
                  <a:schemeClr val="bg2"/>
                </a:solidFill>
                <a:latin typeface="Calibri" panose="020F0502020204030204" pitchFamily="34" charset="0"/>
              </a:rPr>
              <a:t>11, </a:t>
            </a:r>
            <a:r>
              <a:rPr lang="en-US" sz="1400" b="1" i="1" dirty="0">
                <a:solidFill>
                  <a:schemeClr val="bg2"/>
                </a:solidFill>
                <a:latin typeface="Calibri" panose="020F0502020204030204" pitchFamily="34" charset="0"/>
              </a:rPr>
              <a:t>Managerial Accounting 6</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a:t>
            </a:r>
            <a:r>
              <a:rPr lang="en-US" sz="1400" b="1" i="1" dirty="0" err="1">
                <a:solidFill>
                  <a:schemeClr val="bg2"/>
                </a:solidFill>
                <a:latin typeface="Calibri" panose="020F0502020204030204" pitchFamily="34" charset="0"/>
              </a:rPr>
              <a:t>Weygandt</a:t>
            </a:r>
            <a:r>
              <a:rPr lang="en-US" sz="1400" b="1" i="1" dirty="0">
                <a:solidFill>
                  <a:schemeClr val="bg2"/>
                </a:solidFill>
                <a:latin typeface="Calibri" panose="020F0502020204030204" pitchFamily="34" charset="0"/>
              </a:rPr>
              <a:t>, </a:t>
            </a:r>
            <a:r>
              <a:rPr lang="en-US" sz="1400" b="1" i="1" dirty="0" err="1">
                <a:solidFill>
                  <a:schemeClr val="bg2"/>
                </a:solidFill>
                <a:latin typeface="Calibri" panose="020F0502020204030204" pitchFamily="34" charset="0"/>
              </a:rPr>
              <a:t>kimmel</a:t>
            </a:r>
            <a:r>
              <a:rPr lang="en-US" sz="1400" b="1" i="1" dirty="0">
                <a:solidFill>
                  <a:schemeClr val="bg2"/>
                </a:solidFill>
                <a:latin typeface="Calibri" panose="020F0502020204030204" pitchFamily="34" charset="0"/>
              </a:rPr>
              <a:t>, </a:t>
            </a:r>
            <a:r>
              <a:rPr lang="en-US" sz="1400" b="1" i="1" dirty="0" err="1" smtClean="0">
                <a:solidFill>
                  <a:schemeClr val="bg2"/>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3910461679"/>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a:t>Prepare a flexible budget and explain the advantages of the flexible budget approach over the static budget approach.</a:t>
            </a:r>
          </a:p>
          <a:p>
            <a:pPr eaLnBrk="1" hangingPunct="1"/>
            <a:r>
              <a:rPr lang="en-US" sz="2000" dirty="0"/>
              <a:t>Prepare a performance report for both variable and fixed overhead costs using the flexible budget approach.</a:t>
            </a:r>
          </a:p>
          <a:p>
            <a:pPr eaLnBrk="1" hangingPunct="1"/>
            <a:r>
              <a:rPr lang="en-US" sz="2000" dirty="0"/>
              <a:t>Use a flexible budget to prepare a variable overhead performance report containing only</a:t>
            </a:r>
            <a:br>
              <a:rPr lang="en-US" sz="2000" dirty="0"/>
            </a:br>
            <a:r>
              <a:rPr lang="en-US" sz="2000" dirty="0"/>
              <a:t>a spending variance</a:t>
            </a:r>
          </a:p>
          <a:p>
            <a:pPr eaLnBrk="1" hangingPunct="1"/>
            <a:r>
              <a:rPr lang="en-US" sz="2000" dirty="0"/>
              <a:t>Use a flexible budget to prepare a variable overhead performance report containing both a spending and an efficiency variance.</a:t>
            </a:r>
          </a:p>
          <a:p>
            <a:pPr eaLnBrk="1" hangingPunct="1"/>
            <a:r>
              <a:rPr lang="en-US" sz="2000" dirty="0"/>
              <a:t>Compute the predetermined overhead rate and apply overhead to products in a standard cost system.</a:t>
            </a:r>
          </a:p>
          <a:p>
            <a:pPr eaLnBrk="1" hangingPunct="1"/>
            <a:r>
              <a:rPr lang="en-US" sz="2000" dirty="0"/>
              <a:t>Compute and interpret the fixed overhead budget and volume variances.  </a:t>
            </a:r>
          </a:p>
        </p:txBody>
      </p:sp>
      <p:sp>
        <p:nvSpPr>
          <p:cNvPr id="4" name="Slide Number Placeholder 3"/>
          <p:cNvSpPr>
            <a:spLocks noGrp="1"/>
          </p:cNvSpPr>
          <p:nvPr>
            <p:ph type="sldNum" sz="quarter" idx="11"/>
          </p:nvPr>
        </p:nvSpPr>
        <p:spPr/>
        <p:txBody>
          <a:bodyPr/>
          <a:lstStyle/>
          <a:p>
            <a:fld id="{10F4023A-0CEB-4DFE-879A-340D91F32512}" type="slidenum">
              <a:rPr lang="en-US" smtClean="0"/>
              <a:pPr/>
              <a:t>2</a:t>
            </a:fld>
            <a:endParaRPr lang="en-US"/>
          </a:p>
        </p:txBody>
      </p:sp>
    </p:spTree>
    <p:extLst>
      <p:ext uri="{BB962C8B-B14F-4D97-AF65-F5344CB8AC3E}">
        <p14:creationId xmlns:p14="http://schemas.microsoft.com/office/powerpoint/2010/main" xmlns="" val="408787136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Planning and Overhead</a:t>
            </a:r>
          </a:p>
        </p:txBody>
      </p:sp>
      <p:sp>
        <p:nvSpPr>
          <p:cNvPr id="14339" name="Rectangle 3"/>
          <p:cNvSpPr>
            <a:spLocks noGrp="1" noChangeArrowheads="1"/>
          </p:cNvSpPr>
          <p:nvPr>
            <p:ph idx="1"/>
          </p:nvPr>
        </p:nvSpPr>
        <p:spPr/>
        <p:txBody>
          <a:bodyPr/>
          <a:lstStyle/>
          <a:p>
            <a:pPr eaLnBrk="1" hangingPunct="1"/>
            <a:r>
              <a:rPr lang="en-US" dirty="0" smtClean="0"/>
              <a:t>Variable Overhead: as efficiently as possible, plan only essential activities</a:t>
            </a:r>
          </a:p>
          <a:p>
            <a:pPr eaLnBrk="1" hangingPunct="1"/>
            <a:r>
              <a:rPr lang="en-US" dirty="0" smtClean="0"/>
              <a:t>Fixed Overhead: as efficiently as possible, plan only essential activities, especially since fixed costs are predetermined well before the budget period begins</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Standard Costing</a:t>
            </a:r>
          </a:p>
        </p:txBody>
      </p:sp>
      <p:sp>
        <p:nvSpPr>
          <p:cNvPr id="15363" name="Rectangle 3"/>
          <p:cNvSpPr>
            <a:spLocks noGrp="1" noChangeArrowheads="1"/>
          </p:cNvSpPr>
          <p:nvPr>
            <p:ph idx="1"/>
          </p:nvPr>
        </p:nvSpPr>
        <p:spPr/>
        <p:txBody>
          <a:bodyPr/>
          <a:lstStyle/>
          <a:p>
            <a:pPr eaLnBrk="1" hangingPunct="1"/>
            <a:r>
              <a:rPr lang="en-US" smtClean="0"/>
              <a:t>Traces direct costs to output by multiplying the standard prices or rate by the standard quantities of inputs </a:t>
            </a:r>
            <a:r>
              <a:rPr lang="en-US" i="1" u="sng" smtClean="0"/>
              <a:t>allowed</a:t>
            </a:r>
            <a:r>
              <a:rPr lang="en-US" smtClean="0"/>
              <a:t> for actual outputs produced</a:t>
            </a:r>
          </a:p>
          <a:p>
            <a:pPr eaLnBrk="1" hangingPunct="1"/>
            <a:r>
              <a:rPr lang="en-US" smtClean="0"/>
              <a:t>Allocates overhead costs on the basis of the standard overhead-cost rates time the standard quantities of the allocation bases </a:t>
            </a:r>
            <a:r>
              <a:rPr lang="en-US" i="1" u="sng" smtClean="0"/>
              <a:t>allowed</a:t>
            </a:r>
            <a:r>
              <a:rPr lang="en-US" smtClean="0"/>
              <a:t> for the actual outputs produced</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 Roadmap: Variable Overhead</a:t>
            </a:r>
          </a:p>
        </p:txBody>
      </p:sp>
      <p:graphicFrame>
        <p:nvGraphicFramePr>
          <p:cNvPr id="1026" name="Object 4"/>
          <p:cNvGraphicFramePr>
            <a:graphicFrameLocks noGrp="1" noChangeAspect="1"/>
          </p:cNvGraphicFramePr>
          <p:nvPr>
            <p:ph idx="1"/>
          </p:nvPr>
        </p:nvGraphicFramePr>
        <p:xfrm>
          <a:off x="1039813" y="1905000"/>
          <a:ext cx="7064375" cy="4389438"/>
        </p:xfrm>
        <a:graphic>
          <a:graphicData uri="http://schemas.openxmlformats.org/presentationml/2006/ole">
            <p:oleObj spid="_x0000_s1035" name="Visio" r:id="rId4" imgW="8721522" imgH="5420243" progId="">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5</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 Roadmap: Fixed Overhead</a:t>
            </a:r>
          </a:p>
        </p:txBody>
      </p:sp>
      <p:graphicFrame>
        <p:nvGraphicFramePr>
          <p:cNvPr id="2050" name="Object 4"/>
          <p:cNvGraphicFramePr>
            <a:graphicFrameLocks noGrp="1" noChangeAspect="1"/>
          </p:cNvGraphicFramePr>
          <p:nvPr>
            <p:ph idx="1"/>
          </p:nvPr>
        </p:nvGraphicFramePr>
        <p:xfrm>
          <a:off x="1039813" y="1905000"/>
          <a:ext cx="7064375" cy="4389438"/>
        </p:xfrm>
        <a:graphic>
          <a:graphicData uri="http://schemas.openxmlformats.org/presentationml/2006/ole">
            <p:oleObj spid="_x0000_s2059" name="Visio" r:id="rId4" imgW="8721522" imgH="5420243" progId="">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Overhead Variances</a:t>
            </a:r>
          </a:p>
        </p:txBody>
      </p:sp>
      <p:sp>
        <p:nvSpPr>
          <p:cNvPr id="16387" name="Rectangle 3"/>
          <p:cNvSpPr>
            <a:spLocks noGrp="1" noChangeArrowheads="1"/>
          </p:cNvSpPr>
          <p:nvPr>
            <p:ph idx="1"/>
          </p:nvPr>
        </p:nvSpPr>
        <p:spPr/>
        <p:txBody>
          <a:bodyPr/>
          <a:lstStyle/>
          <a:p>
            <a:pPr eaLnBrk="1" hangingPunct="1"/>
            <a:r>
              <a:rPr lang="en-US" smtClean="0"/>
              <a:t>Overhead is the most difficult cost to manage, and is the least understood</a:t>
            </a:r>
          </a:p>
          <a:p>
            <a:pPr eaLnBrk="1" hangingPunct="1"/>
            <a:r>
              <a:rPr lang="en-US" smtClean="0"/>
              <a:t>Overhead variances involve taking differences between equations as the analysis moves back and forth between actual results and budgeted amounts</a:t>
            </a:r>
          </a:p>
        </p:txBody>
      </p:sp>
      <p:sp>
        <p:nvSpPr>
          <p:cNvPr id="2" name="Slide Number Placeholder 1"/>
          <p:cNvSpPr>
            <a:spLocks noGrp="1"/>
          </p:cNvSpPr>
          <p:nvPr>
            <p:ph type="sldNum" sz="quarter" idx="11"/>
          </p:nvPr>
        </p:nvSpPr>
        <p:spPr/>
        <p:txBody>
          <a:bodyPr/>
          <a:lstStyle/>
          <a:p>
            <a:fld id="{10F4023A-0CEB-4DFE-879A-340D91F32512}" type="slidenum">
              <a:rPr lang="en-US" smtClean="0"/>
              <a:pPr/>
              <a:t>7</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Developing Budgeted Variable Overhead Cost Rates</a:t>
            </a:r>
          </a:p>
        </p:txBody>
      </p:sp>
      <p:sp>
        <p:nvSpPr>
          <p:cNvPr id="17411" name="Rectangle 3"/>
          <p:cNvSpPr>
            <a:spLocks noGrp="1" noChangeArrowheads="1"/>
          </p:cNvSpPr>
          <p:nvPr>
            <p:ph idx="1"/>
          </p:nvPr>
        </p:nvSpPr>
        <p:spPr/>
        <p:txBody>
          <a:bodyPr/>
          <a:lstStyle/>
          <a:p>
            <a:pPr marL="590550" indent="-590550" eaLnBrk="1" hangingPunct="1">
              <a:lnSpc>
                <a:spcPct val="90000"/>
              </a:lnSpc>
              <a:buFont typeface="Wingdings" panose="05000000000000000000" pitchFamily="2" charset="2"/>
              <a:buAutoNum type="arabicPeriod"/>
            </a:pPr>
            <a:r>
              <a:rPr lang="en-US" sz="2700" smtClean="0"/>
              <a:t>Choose the period to be used for the budget</a:t>
            </a:r>
          </a:p>
          <a:p>
            <a:pPr marL="590550" indent="-590550" eaLnBrk="1" hangingPunct="1">
              <a:lnSpc>
                <a:spcPct val="90000"/>
              </a:lnSpc>
              <a:buFont typeface="Wingdings" panose="05000000000000000000" pitchFamily="2" charset="2"/>
              <a:buAutoNum type="arabicPeriod"/>
            </a:pPr>
            <a:r>
              <a:rPr lang="en-US" sz="2700" smtClean="0"/>
              <a:t>Select the cost-allocation bases to use in allocating variable overhead costs to output produced</a:t>
            </a:r>
          </a:p>
          <a:p>
            <a:pPr marL="590550" indent="-590550" eaLnBrk="1" hangingPunct="1">
              <a:lnSpc>
                <a:spcPct val="90000"/>
              </a:lnSpc>
              <a:buFont typeface="Wingdings" panose="05000000000000000000" pitchFamily="2" charset="2"/>
              <a:buAutoNum type="arabicPeriod"/>
            </a:pPr>
            <a:r>
              <a:rPr lang="en-US" sz="2700" smtClean="0"/>
              <a:t>Identify the variable overhead costs associated with each cost-allocation base</a:t>
            </a:r>
          </a:p>
          <a:p>
            <a:pPr marL="590550" indent="-590550" eaLnBrk="1" hangingPunct="1">
              <a:lnSpc>
                <a:spcPct val="90000"/>
              </a:lnSpc>
              <a:buFont typeface="Wingdings" panose="05000000000000000000" pitchFamily="2" charset="2"/>
              <a:buAutoNum type="arabicPeriod"/>
            </a:pPr>
            <a:r>
              <a:rPr lang="en-US" sz="2700" smtClean="0"/>
              <a:t>Compute the rate per unit of each cost-allocation base used to allocate variable overhead costs to output produced</a:t>
            </a:r>
          </a:p>
        </p:txBody>
      </p:sp>
      <p:sp>
        <p:nvSpPr>
          <p:cNvPr id="2" name="Slide Number Placeholder 1"/>
          <p:cNvSpPr>
            <a:spLocks noGrp="1"/>
          </p:cNvSpPr>
          <p:nvPr>
            <p:ph type="sldNum" sz="quarter" idx="11"/>
          </p:nvPr>
        </p:nvSpPr>
        <p:spPr/>
        <p:txBody>
          <a:bodyPr/>
          <a:lstStyle/>
          <a:p>
            <a:fld id="{10F4023A-0CEB-4DFE-879A-340D91F32512}" type="slidenum">
              <a:rPr lang="en-US" smtClean="0"/>
              <a:pPr/>
              <a:t>8</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609600" y="685800"/>
            <a:ext cx="81534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The Details: Variable OH Variances</a:t>
            </a:r>
          </a:p>
        </p:txBody>
      </p:sp>
      <p:sp>
        <p:nvSpPr>
          <p:cNvPr id="3076" name="Rectangle 4"/>
          <p:cNvSpPr>
            <a:spLocks noGrp="1" noChangeArrowheads="1"/>
          </p:cNvSpPr>
          <p:nvPr>
            <p:ph type="body" sz="half" idx="1"/>
          </p:nvPr>
        </p:nvSpPr>
        <p:spPr>
          <a:xfrm>
            <a:off x="533400" y="2095500"/>
            <a:ext cx="8153400" cy="1943100"/>
          </a:xfrm>
        </p:spPr>
        <p:txBody>
          <a:bodyPr/>
          <a:lstStyle/>
          <a:p>
            <a:pPr eaLnBrk="1" hangingPunct="1"/>
            <a:r>
              <a:rPr lang="en-US" sz="2700" smtClean="0"/>
              <a:t>Variable Overhead Flexible-Budget Variance measures the difference between actual variable overhead costs incurred and flexible-budget variable overhead amounts</a:t>
            </a:r>
          </a:p>
        </p:txBody>
      </p:sp>
      <p:graphicFrame>
        <p:nvGraphicFramePr>
          <p:cNvPr id="3074" name="Object 5"/>
          <p:cNvGraphicFramePr>
            <a:graphicFrameLocks noGrp="1" noChangeAspect="1"/>
          </p:cNvGraphicFramePr>
          <p:nvPr>
            <p:ph sz="half" idx="2"/>
          </p:nvPr>
        </p:nvGraphicFramePr>
        <p:xfrm>
          <a:off x="1066800" y="4191000"/>
          <a:ext cx="7392988" cy="896938"/>
        </p:xfrm>
        <a:graphic>
          <a:graphicData uri="http://schemas.openxmlformats.org/presentationml/2006/ole">
            <p:oleObj spid="_x0000_s3084" name="Worksheet" r:id="rId4" imgW="4422473" imgH="536293" progId="Excel.Sheet.8">
              <p:embed/>
            </p:oleObj>
          </a:graphicData>
        </a:graphic>
      </p:graphicFrame>
      <p:sp>
        <p:nvSpPr>
          <p:cNvPr id="2" name="Slide Number Placeholder 1"/>
          <p:cNvSpPr>
            <a:spLocks noGrp="1"/>
          </p:cNvSpPr>
          <p:nvPr>
            <p:ph type="sldNum" sz="quarter" idx="11"/>
          </p:nvPr>
        </p:nvSpPr>
        <p:spPr/>
        <p:txBody>
          <a:bodyPr/>
          <a:lstStyle/>
          <a:p>
            <a:fld id="{AB6728DA-C1E7-4968-9EBE-21688B4337EC}"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533400" y="533400"/>
            <a:ext cx="81534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The Details: Variable OH Variances</a:t>
            </a:r>
          </a:p>
        </p:txBody>
      </p:sp>
      <p:sp>
        <p:nvSpPr>
          <p:cNvPr id="4100" name="Rectangle 4"/>
          <p:cNvSpPr>
            <a:spLocks noGrp="1" noChangeArrowheads="1"/>
          </p:cNvSpPr>
          <p:nvPr>
            <p:ph type="body" sz="half" idx="1"/>
          </p:nvPr>
        </p:nvSpPr>
        <p:spPr>
          <a:xfrm>
            <a:off x="533400" y="2057400"/>
            <a:ext cx="8153400" cy="1943100"/>
          </a:xfrm>
        </p:spPr>
        <p:txBody>
          <a:bodyPr/>
          <a:lstStyle/>
          <a:p>
            <a:pPr eaLnBrk="1" hangingPunct="1"/>
            <a:r>
              <a:rPr lang="en-US" sz="2700" smtClean="0"/>
              <a:t>Variable Overhead Efficiency Variance is the difference between actual quantity of the cost-allocation base used and budgeted quantity of the cost per unit of the cost-allocation base</a:t>
            </a:r>
          </a:p>
        </p:txBody>
      </p:sp>
      <p:graphicFrame>
        <p:nvGraphicFramePr>
          <p:cNvPr id="4098" name="Object 5"/>
          <p:cNvGraphicFramePr>
            <a:graphicFrameLocks noGrp="1" noChangeAspect="1"/>
          </p:cNvGraphicFramePr>
          <p:nvPr>
            <p:ph sz="half" idx="2"/>
          </p:nvPr>
        </p:nvGraphicFramePr>
        <p:xfrm>
          <a:off x="223838" y="4343400"/>
          <a:ext cx="8480425" cy="1066800"/>
        </p:xfrm>
        <a:graphic>
          <a:graphicData uri="http://schemas.openxmlformats.org/presentationml/2006/ole">
            <p:oleObj spid="_x0000_s4108" name="Worksheet" r:id="rId4" imgW="7609292" imgH="957126" progId="Excel.Sheet.8">
              <p:embed/>
            </p:oleObj>
          </a:graphicData>
        </a:graphic>
      </p:graphicFrame>
      <p:sp>
        <p:nvSpPr>
          <p:cNvPr id="2" name="Slide Number Placeholder 1"/>
          <p:cNvSpPr>
            <a:spLocks noGrp="1"/>
          </p:cNvSpPr>
          <p:nvPr>
            <p:ph type="sldNum" sz="quarter" idx="11"/>
          </p:nvPr>
        </p:nvSpPr>
        <p:spPr/>
        <p:txBody>
          <a:bodyPr/>
          <a:lstStyle/>
          <a:p>
            <a:fld id="{AB6728DA-C1E7-4968-9EBE-21688B4337EC}"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533400"/>
            <a:ext cx="81534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The Details: Variable OH Variances</a:t>
            </a:r>
          </a:p>
        </p:txBody>
      </p:sp>
      <p:sp>
        <p:nvSpPr>
          <p:cNvPr id="5124" name="Rectangle 4"/>
          <p:cNvSpPr>
            <a:spLocks noGrp="1" noChangeArrowheads="1"/>
          </p:cNvSpPr>
          <p:nvPr>
            <p:ph type="body" sz="half" idx="1"/>
          </p:nvPr>
        </p:nvSpPr>
        <p:spPr>
          <a:xfrm>
            <a:off x="533400" y="1866900"/>
            <a:ext cx="8153400" cy="1943100"/>
          </a:xfrm>
        </p:spPr>
        <p:txBody>
          <a:bodyPr/>
          <a:lstStyle/>
          <a:p>
            <a:pPr eaLnBrk="1" hangingPunct="1">
              <a:lnSpc>
                <a:spcPct val="90000"/>
              </a:lnSpc>
            </a:pPr>
            <a:r>
              <a:rPr lang="en-US" sz="2700" smtClean="0"/>
              <a:t>Variable Overhead Spending Variance is the difference between actual and budgeted variable overhead cost per unit of the cost-allocation base, multiplied by actual quantity of variable overhead cost-allocation based used for actual output</a:t>
            </a:r>
          </a:p>
        </p:txBody>
      </p:sp>
      <p:graphicFrame>
        <p:nvGraphicFramePr>
          <p:cNvPr id="5122" name="Object 5"/>
          <p:cNvGraphicFramePr>
            <a:graphicFrameLocks noGrp="1" noChangeAspect="1"/>
          </p:cNvGraphicFramePr>
          <p:nvPr>
            <p:ph sz="half" idx="2"/>
          </p:nvPr>
        </p:nvGraphicFramePr>
        <p:xfrm>
          <a:off x="381000" y="4343400"/>
          <a:ext cx="8326438" cy="1025525"/>
        </p:xfrm>
        <a:graphic>
          <a:graphicData uri="http://schemas.openxmlformats.org/presentationml/2006/ole">
            <p:oleObj spid="_x0000_s5132" name="Worksheet" r:id="rId4" imgW="7694721" imgH="947774" progId="Excel.Sheet.8">
              <p:embed/>
            </p:oleObj>
          </a:graphicData>
        </a:graphic>
      </p:graphicFrame>
      <p:sp>
        <p:nvSpPr>
          <p:cNvPr id="2" name="Slide Number Placeholder 1"/>
          <p:cNvSpPr>
            <a:spLocks noGrp="1"/>
          </p:cNvSpPr>
          <p:nvPr>
            <p:ph type="sldNum" sz="quarter" idx="11"/>
          </p:nvPr>
        </p:nvSpPr>
        <p:spPr/>
        <p:txBody>
          <a:bodyPr/>
          <a:lstStyle/>
          <a:p>
            <a:fld id="{AB6728DA-C1E7-4968-9EBE-21688B4337EC}" type="slidenum">
              <a:rPr lang="en-US" smtClean="0"/>
              <a:pPr/>
              <a:t>11</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Developing Budgeted Fixed Overhead Cost Rates</a:t>
            </a:r>
          </a:p>
        </p:txBody>
      </p:sp>
      <p:sp>
        <p:nvSpPr>
          <p:cNvPr id="18435" name="Rectangle 3"/>
          <p:cNvSpPr>
            <a:spLocks noGrp="1" noChangeArrowheads="1"/>
          </p:cNvSpPr>
          <p:nvPr>
            <p:ph idx="1"/>
          </p:nvPr>
        </p:nvSpPr>
        <p:spPr/>
        <p:txBody>
          <a:bodyPr/>
          <a:lstStyle/>
          <a:p>
            <a:pPr marL="590550" indent="-590550" eaLnBrk="1" hangingPunct="1">
              <a:lnSpc>
                <a:spcPct val="90000"/>
              </a:lnSpc>
              <a:buFont typeface="Wingdings" panose="05000000000000000000" pitchFamily="2" charset="2"/>
              <a:buAutoNum type="arabicPeriod"/>
            </a:pPr>
            <a:r>
              <a:rPr lang="en-US" sz="2700" smtClean="0"/>
              <a:t>Choose the period to be used for the budget</a:t>
            </a:r>
          </a:p>
          <a:p>
            <a:pPr marL="590550" indent="-590550" eaLnBrk="1" hangingPunct="1">
              <a:lnSpc>
                <a:spcPct val="90000"/>
              </a:lnSpc>
              <a:buFont typeface="Wingdings" panose="05000000000000000000" pitchFamily="2" charset="2"/>
              <a:buAutoNum type="arabicPeriod"/>
            </a:pPr>
            <a:r>
              <a:rPr lang="en-US" sz="2700" smtClean="0"/>
              <a:t>Select the cost-allocation bases to use in allocating fixed overhead costs to output produced</a:t>
            </a:r>
          </a:p>
          <a:p>
            <a:pPr marL="590550" indent="-590550" eaLnBrk="1" hangingPunct="1">
              <a:lnSpc>
                <a:spcPct val="90000"/>
              </a:lnSpc>
              <a:buFont typeface="Wingdings" panose="05000000000000000000" pitchFamily="2" charset="2"/>
              <a:buAutoNum type="arabicPeriod"/>
            </a:pPr>
            <a:r>
              <a:rPr lang="en-US" sz="2700" smtClean="0"/>
              <a:t>Identify the fixed overhead costs associated with each cost-allocation base</a:t>
            </a:r>
          </a:p>
          <a:p>
            <a:pPr marL="590550" indent="-590550" eaLnBrk="1" hangingPunct="1">
              <a:lnSpc>
                <a:spcPct val="90000"/>
              </a:lnSpc>
              <a:buFont typeface="Wingdings" panose="05000000000000000000" pitchFamily="2" charset="2"/>
              <a:buAutoNum type="arabicPeriod"/>
            </a:pPr>
            <a:r>
              <a:rPr lang="en-US" sz="2700" smtClean="0"/>
              <a:t>Compute the rate per unit of each cost-allocation base used to allocate fixed overhead costs to output produced</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12</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The Details: Fixed OH Variances</a:t>
            </a:r>
          </a:p>
        </p:txBody>
      </p:sp>
      <p:sp>
        <p:nvSpPr>
          <p:cNvPr id="6148" name="Rectangle 4"/>
          <p:cNvSpPr>
            <a:spLocks noGrp="1" noChangeArrowheads="1"/>
          </p:cNvSpPr>
          <p:nvPr>
            <p:ph type="body" sz="half" idx="1"/>
          </p:nvPr>
        </p:nvSpPr>
        <p:spPr>
          <a:xfrm>
            <a:off x="533400" y="1828800"/>
            <a:ext cx="8153400" cy="2362200"/>
          </a:xfrm>
        </p:spPr>
        <p:txBody>
          <a:bodyPr/>
          <a:lstStyle/>
          <a:p>
            <a:pPr eaLnBrk="1" hangingPunct="1"/>
            <a:r>
              <a:rPr lang="en-US" sz="2700" smtClean="0"/>
              <a:t>Fixed Overhead Flexible-Budget Variance is the difference between actual fixed overhead costs and fixed overhead costs in the flexible budget</a:t>
            </a:r>
          </a:p>
          <a:p>
            <a:pPr eaLnBrk="1" hangingPunct="1"/>
            <a:r>
              <a:rPr lang="en-US" sz="2700" smtClean="0"/>
              <a:t>This is the same amount for the Fixed Overhead Spending Variance</a:t>
            </a:r>
          </a:p>
        </p:txBody>
      </p:sp>
      <p:graphicFrame>
        <p:nvGraphicFramePr>
          <p:cNvPr id="6146" name="Object 5"/>
          <p:cNvGraphicFramePr>
            <a:graphicFrameLocks noGrp="1" noChangeAspect="1"/>
          </p:cNvGraphicFramePr>
          <p:nvPr>
            <p:ph sz="half" idx="2"/>
          </p:nvPr>
        </p:nvGraphicFramePr>
        <p:xfrm>
          <a:off x="1066800" y="4495800"/>
          <a:ext cx="7175500" cy="914400"/>
        </p:xfrm>
        <a:graphic>
          <a:graphicData uri="http://schemas.openxmlformats.org/presentationml/2006/ole">
            <p:oleObj spid="_x0000_s6156" name="Worksheet" r:id="rId4" imgW="4422473" imgH="563988" progId="Excel.Sheet.8">
              <p:embed/>
            </p:oleObj>
          </a:graphicData>
        </a:graphic>
      </p:graphicFrame>
      <p:sp>
        <p:nvSpPr>
          <p:cNvPr id="2" name="Slide Number Placeholder 1"/>
          <p:cNvSpPr>
            <a:spLocks noGrp="1"/>
          </p:cNvSpPr>
          <p:nvPr>
            <p:ph type="sldNum" sz="quarter" idx="11"/>
          </p:nvPr>
        </p:nvSpPr>
        <p:spPr/>
        <p:txBody>
          <a:bodyPr/>
          <a:lstStyle/>
          <a:p>
            <a:fld id="{AB6728DA-C1E7-4968-9EBE-21688B4337EC}" type="slidenum">
              <a:rPr lang="en-US" smtClean="0"/>
              <a:pPr/>
              <a:t>13</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The Details: Fixed OH Variances</a:t>
            </a:r>
          </a:p>
        </p:txBody>
      </p:sp>
      <p:sp>
        <p:nvSpPr>
          <p:cNvPr id="7172" name="Rectangle 4"/>
          <p:cNvSpPr>
            <a:spLocks noGrp="1" noChangeArrowheads="1"/>
          </p:cNvSpPr>
          <p:nvPr>
            <p:ph type="body" sz="half" idx="1"/>
          </p:nvPr>
        </p:nvSpPr>
        <p:spPr>
          <a:xfrm>
            <a:off x="533400" y="1828800"/>
            <a:ext cx="8153400" cy="2743200"/>
          </a:xfrm>
        </p:spPr>
        <p:txBody>
          <a:bodyPr/>
          <a:lstStyle/>
          <a:p>
            <a:pPr eaLnBrk="1" hangingPunct="1"/>
            <a:r>
              <a:rPr lang="en-US" smtClean="0"/>
              <a:t>Production-Volume Variance is the difference between budgeted fixed overhead and fixed overhead allocated on the basis of actual output produced</a:t>
            </a:r>
          </a:p>
          <a:p>
            <a:pPr eaLnBrk="1" hangingPunct="1"/>
            <a:r>
              <a:rPr lang="en-US" smtClean="0"/>
              <a:t>This variance is also known as the Denominator-Level Variance or the Output-Level Overhead Variance</a:t>
            </a:r>
          </a:p>
        </p:txBody>
      </p:sp>
      <p:graphicFrame>
        <p:nvGraphicFramePr>
          <p:cNvPr id="7170" name="Object 5"/>
          <p:cNvGraphicFramePr>
            <a:graphicFrameLocks noGrp="1" noChangeAspect="1"/>
          </p:cNvGraphicFramePr>
          <p:nvPr>
            <p:ph sz="half" idx="2"/>
          </p:nvPr>
        </p:nvGraphicFramePr>
        <p:xfrm>
          <a:off x="762000" y="4495800"/>
          <a:ext cx="7416800" cy="966788"/>
        </p:xfrm>
        <a:graphic>
          <a:graphicData uri="http://schemas.openxmlformats.org/presentationml/2006/ole">
            <p:oleObj spid="_x0000_s7180" name="Worksheet" r:id="rId4" imgW="5771965" imgH="752268" progId="Excel.Sheet.8">
              <p:embed/>
            </p:oleObj>
          </a:graphicData>
        </a:graphic>
      </p:graphicFrame>
      <p:sp>
        <p:nvSpPr>
          <p:cNvPr id="2" name="Slide Number Placeholder 1"/>
          <p:cNvSpPr>
            <a:spLocks noGrp="1"/>
          </p:cNvSpPr>
          <p:nvPr>
            <p:ph type="sldNum" sz="quarter" idx="11"/>
          </p:nvPr>
        </p:nvSpPr>
        <p:spPr/>
        <p:txBody>
          <a:bodyPr/>
          <a:lstStyle/>
          <a:p>
            <a:fld id="{AB6728DA-C1E7-4968-9EBE-21688B4337EC}" type="slidenum">
              <a:rPr lang="en-US" smtClean="0"/>
              <a:pPr/>
              <a:t>14</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Production-Volume Variance</a:t>
            </a:r>
          </a:p>
        </p:txBody>
      </p:sp>
      <p:sp>
        <p:nvSpPr>
          <p:cNvPr id="19459" name="Rectangle 3"/>
          <p:cNvSpPr>
            <a:spLocks noGrp="1" noChangeArrowheads="1"/>
          </p:cNvSpPr>
          <p:nvPr>
            <p:ph idx="1"/>
          </p:nvPr>
        </p:nvSpPr>
        <p:spPr/>
        <p:txBody>
          <a:bodyPr/>
          <a:lstStyle/>
          <a:p>
            <a:pPr eaLnBrk="1" hangingPunct="1">
              <a:lnSpc>
                <a:spcPct val="90000"/>
              </a:lnSpc>
            </a:pPr>
            <a:r>
              <a:rPr lang="en-US" sz="2400" smtClean="0"/>
              <a:t>Interpretation of this variance is difficult due to the nature of the costs involved and how they are budgeted</a:t>
            </a:r>
          </a:p>
          <a:p>
            <a:pPr eaLnBrk="1" hangingPunct="1">
              <a:lnSpc>
                <a:spcPct val="90000"/>
              </a:lnSpc>
            </a:pPr>
            <a:r>
              <a:rPr lang="en-US" sz="2400" smtClean="0"/>
              <a:t>Fixed costs are by definition somewhat inflexible.  While market conditions may cause production to flex up or down, the associated fixed costs remain the same</a:t>
            </a:r>
          </a:p>
          <a:p>
            <a:pPr eaLnBrk="1" hangingPunct="1">
              <a:lnSpc>
                <a:spcPct val="90000"/>
              </a:lnSpc>
            </a:pPr>
            <a:r>
              <a:rPr lang="en-US" sz="2400" smtClean="0"/>
              <a:t>Fixed costs may be set years in advance, and may be difficult to change quickly</a:t>
            </a:r>
          </a:p>
          <a:p>
            <a:pPr eaLnBrk="1" hangingPunct="1">
              <a:lnSpc>
                <a:spcPct val="90000"/>
              </a:lnSpc>
            </a:pPr>
            <a:r>
              <a:rPr lang="en-US" sz="2400" i="1" u="sng" smtClean="0"/>
              <a:t>Contradiction</a:t>
            </a:r>
            <a:r>
              <a:rPr lang="en-US" sz="2400" smtClean="0"/>
              <a:t>: Despite this, examination of the fixed overhead budget formulae reveals that it is budgeted similar to a </a:t>
            </a:r>
            <a:r>
              <a:rPr lang="en-US" sz="2400" i="1" u="sng" smtClean="0"/>
              <a:t>variable</a:t>
            </a:r>
            <a:r>
              <a:rPr lang="en-US" sz="2400" smtClean="0"/>
              <a:t> cost</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15</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914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Variable Overhead </a:t>
            </a:r>
            <a:br>
              <a:rPr lang="en-US" b="1" i="1"/>
            </a:br>
            <a:r>
              <a:rPr lang="en-US" b="1" i="1"/>
              <a:t>Variance Analysis Illustrated</a:t>
            </a:r>
          </a:p>
        </p:txBody>
      </p:sp>
      <p:pic>
        <p:nvPicPr>
          <p:cNvPr id="20486" name="Picture 6" descr="horngren13_8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433638"/>
            <a:ext cx="8153400" cy="312896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914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Fixed Overhead </a:t>
            </a:r>
            <a:br>
              <a:rPr lang="en-US" b="1" i="1"/>
            </a:br>
            <a:r>
              <a:rPr lang="en-US" b="1" i="1"/>
              <a:t>Variance Analysis Illustrated</a:t>
            </a:r>
          </a:p>
        </p:txBody>
      </p:sp>
      <p:pic>
        <p:nvPicPr>
          <p:cNvPr id="21510" name="Picture 6" descr="horngren13_8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2162175"/>
            <a:ext cx="7772400" cy="401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Fixed Overhead Behavior</a:t>
            </a:r>
          </a:p>
        </p:txBody>
      </p:sp>
      <p:pic>
        <p:nvPicPr>
          <p:cNvPr id="22534" name="Picture 6" descr="horngren13_8_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8200" y="1573213"/>
            <a:ext cx="6019800" cy="47513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18</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228600" y="762000"/>
            <a:ext cx="2971800" cy="2743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Integrated </a:t>
            </a:r>
            <a:br>
              <a:rPr lang="en-US" b="1" i="1" dirty="0"/>
            </a:br>
            <a:r>
              <a:rPr lang="en-US" b="1" i="1" dirty="0"/>
              <a:t>Variance </a:t>
            </a:r>
            <a:br>
              <a:rPr lang="en-US" b="1" i="1" dirty="0"/>
            </a:br>
            <a:r>
              <a:rPr lang="en-US" b="1" i="1" dirty="0"/>
              <a:t>Analysis </a:t>
            </a:r>
            <a:br>
              <a:rPr lang="en-US" b="1" i="1" dirty="0"/>
            </a:br>
            <a:r>
              <a:rPr lang="en-US" b="1" i="1" dirty="0"/>
              <a:t>Illustrated</a:t>
            </a:r>
          </a:p>
        </p:txBody>
      </p:sp>
      <p:pic>
        <p:nvPicPr>
          <p:cNvPr id="23558" name="Picture 6" descr="horngren13_8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76575" y="609600"/>
            <a:ext cx="5534025" cy="5715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4724400"/>
            <a:ext cx="2133600" cy="1598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9219"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05200" y="4724400"/>
            <a:ext cx="2133600" cy="1598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9220"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0" y="4724400"/>
            <a:ext cx="2133600" cy="1598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9221" name="Picture 1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457200"/>
            <a:ext cx="8001000" cy="399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9222" name="Rectangle 19"/>
          <p:cNvSpPr>
            <a:spLocks noChangeArrowheads="1"/>
          </p:cNvSpPr>
          <p:nvPr/>
        </p:nvSpPr>
        <p:spPr bwMode="auto">
          <a:xfrm>
            <a:off x="1219200" y="38862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10F4023A-0CEB-4DFE-879A-340D91F32512}" type="slidenum">
              <a:rPr lang="en-US" smtClean="0"/>
              <a:pPr/>
              <a:t>20</a:t>
            </a:fld>
            <a:endParaRPr lang="en-US"/>
          </a:p>
        </p:txBody>
      </p:sp>
    </p:spTree>
    <p:extLst>
      <p:ext uri="{BB962C8B-B14F-4D97-AF65-F5344CB8AC3E}">
        <p14:creationId xmlns:p14="http://schemas.microsoft.com/office/powerpoint/2010/main" xmlns="" val="182481895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8930" name="Rectangle 2"/>
          <p:cNvSpPr>
            <a:spLocks noGrp="1" noChangeArrowheads="1"/>
          </p:cNvSpPr>
          <p:nvPr>
            <p:ph type="title"/>
          </p:nvPr>
        </p:nvSpPr>
        <p:spPr>
          <a:xfrm>
            <a:off x="76200" y="152400"/>
            <a:ext cx="91440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sz="4000" b="1" i="1" dirty="0"/>
              <a:t>Static Budgets and Performance Reports</a:t>
            </a:r>
          </a:p>
        </p:txBody>
      </p:sp>
      <p:sp>
        <p:nvSpPr>
          <p:cNvPr id="508931" name="Rectangle 3"/>
          <p:cNvSpPr>
            <a:spLocks noGrp="1" noChangeArrowheads="1"/>
          </p:cNvSpPr>
          <p:nvPr>
            <p:ph type="body" sz="half" idx="1"/>
          </p:nvPr>
        </p:nvSpPr>
        <p:spPr>
          <a:xfrm>
            <a:off x="0" y="2133600"/>
            <a:ext cx="3810000" cy="1752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spcBef>
                <a:spcPct val="40000"/>
              </a:spcBef>
              <a:buFont typeface="Times" panose="02020603050405020304" pitchFamily="18" charset="0"/>
              <a:buNone/>
            </a:pPr>
            <a:r>
              <a:rPr lang="en-US" sz="2800"/>
              <a:t>   Static budgets</a:t>
            </a:r>
            <a:br>
              <a:rPr lang="en-US" sz="2800"/>
            </a:br>
            <a:r>
              <a:rPr lang="en-US" sz="2800"/>
              <a:t>are prepared for</a:t>
            </a:r>
            <a:br>
              <a:rPr lang="en-US" sz="2800"/>
            </a:br>
            <a:r>
              <a:rPr lang="en-US" sz="2800"/>
              <a:t>a single, </a:t>
            </a:r>
            <a:r>
              <a:rPr lang="en-US" sz="2800">
                <a:solidFill>
                  <a:srgbClr val="FF0000"/>
                </a:solidFill>
              </a:rPr>
              <a:t>planned</a:t>
            </a:r>
            <a:br>
              <a:rPr lang="en-US" sz="2800">
                <a:solidFill>
                  <a:srgbClr val="FF0000"/>
                </a:solidFill>
              </a:rPr>
            </a:br>
            <a:r>
              <a:rPr lang="en-US" sz="2800">
                <a:solidFill>
                  <a:srgbClr val="FF0000"/>
                </a:solidFill>
              </a:rPr>
              <a:t>level</a:t>
            </a:r>
            <a:r>
              <a:rPr lang="en-US" sz="2800">
                <a:solidFill>
                  <a:schemeClr val="accent2"/>
                </a:solidFill>
              </a:rPr>
              <a:t> </a:t>
            </a:r>
            <a:r>
              <a:rPr lang="en-US" sz="2800"/>
              <a:t>of activity. </a:t>
            </a:r>
          </a:p>
        </p:txBody>
      </p:sp>
      <p:sp>
        <p:nvSpPr>
          <p:cNvPr id="508932" name="Rectangle 4"/>
          <p:cNvSpPr>
            <a:spLocks noChangeArrowheads="1"/>
          </p:cNvSpPr>
          <p:nvPr/>
        </p:nvSpPr>
        <p:spPr bwMode="auto">
          <a:xfrm>
            <a:off x="0" y="3886200"/>
            <a:ext cx="381000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26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2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a:solidFill>
                  <a:schemeClr val="tx1"/>
                </a:solidFill>
                <a:latin typeface="Arial" panose="020B0604020202020204" pitchFamily="34" charset="0"/>
              </a:defRPr>
            </a:lvl9pPr>
          </a:lstStyle>
          <a:p>
            <a:pPr algn="ctr" eaLnBrk="1" hangingPunct="1">
              <a:lnSpc>
                <a:spcPct val="90000"/>
              </a:lnSpc>
              <a:spcBef>
                <a:spcPct val="40000"/>
              </a:spcBef>
              <a:buFont typeface="Times" panose="02020603050405020304" pitchFamily="18" charset="0"/>
              <a:buNone/>
            </a:pPr>
            <a:r>
              <a:rPr lang="en-US" sz="2800" dirty="0">
                <a:latin typeface="+mn-lt"/>
              </a:rPr>
              <a:t>     Performance evaluation is difficult when actual activity differs from the planned level of activity.</a:t>
            </a:r>
          </a:p>
        </p:txBody>
      </p:sp>
      <p:graphicFrame>
        <p:nvGraphicFramePr>
          <p:cNvPr id="508933" name="Object 5"/>
          <p:cNvGraphicFramePr>
            <a:graphicFrameLocks noGrp="1"/>
          </p:cNvGraphicFramePr>
          <p:nvPr>
            <p:ph type="clipArt" sz="half" idx="2"/>
          </p:nvPr>
        </p:nvGraphicFramePr>
        <p:xfrm>
          <a:off x="5867400" y="3983038"/>
          <a:ext cx="2244725" cy="2417762"/>
        </p:xfrm>
        <a:graphic>
          <a:graphicData uri="http://schemas.openxmlformats.org/presentationml/2006/ole">
            <p:oleObj spid="_x0000_s58382" name="Clip" r:id="rId4" imgW="4360320" imgH="4594320" progId="">
              <p:embed/>
            </p:oleObj>
          </a:graphicData>
        </a:graphic>
      </p:graphicFrame>
      <p:grpSp>
        <p:nvGrpSpPr>
          <p:cNvPr id="508934" name="Group 6"/>
          <p:cNvGrpSpPr>
            <a:grpSpLocks/>
          </p:cNvGrpSpPr>
          <p:nvPr/>
        </p:nvGrpSpPr>
        <p:grpSpPr bwMode="auto">
          <a:xfrm>
            <a:off x="3886200" y="914400"/>
            <a:ext cx="5183188" cy="3811588"/>
            <a:chOff x="2448" y="576"/>
            <a:chExt cx="3265" cy="2401"/>
          </a:xfrm>
        </p:grpSpPr>
        <p:sp>
          <p:nvSpPr>
            <p:cNvPr id="508935" name="Freeform 7"/>
            <p:cNvSpPr>
              <a:spLocks/>
            </p:cNvSpPr>
            <p:nvPr/>
          </p:nvSpPr>
          <p:spPr bwMode="auto">
            <a:xfrm>
              <a:off x="4761" y="2721"/>
              <a:ext cx="253" cy="256"/>
            </a:xfrm>
            <a:custGeom>
              <a:avLst/>
              <a:gdLst>
                <a:gd name="T0" fmla="*/ 228 w 253"/>
                <a:gd name="T1" fmla="*/ 39 h 256"/>
                <a:gd name="T2" fmla="*/ 234 w 253"/>
                <a:gd name="T3" fmla="*/ 45 h 256"/>
                <a:gd name="T4" fmla="*/ 246 w 253"/>
                <a:gd name="T5" fmla="*/ 61 h 256"/>
                <a:gd name="T6" fmla="*/ 252 w 253"/>
                <a:gd name="T7" fmla="*/ 81 h 256"/>
                <a:gd name="T8" fmla="*/ 250 w 253"/>
                <a:gd name="T9" fmla="*/ 101 h 256"/>
                <a:gd name="T10" fmla="*/ 240 w 253"/>
                <a:gd name="T11" fmla="*/ 120 h 256"/>
                <a:gd name="T12" fmla="*/ 226 w 253"/>
                <a:gd name="T13" fmla="*/ 135 h 256"/>
                <a:gd name="T14" fmla="*/ 223 w 253"/>
                <a:gd name="T15" fmla="*/ 138 h 256"/>
                <a:gd name="T16" fmla="*/ 223 w 253"/>
                <a:gd name="T17" fmla="*/ 167 h 256"/>
                <a:gd name="T18" fmla="*/ 217 w 253"/>
                <a:gd name="T19" fmla="*/ 193 h 256"/>
                <a:gd name="T20" fmla="*/ 203 w 253"/>
                <a:gd name="T21" fmla="*/ 216 h 256"/>
                <a:gd name="T22" fmla="*/ 185 w 253"/>
                <a:gd name="T23" fmla="*/ 235 h 256"/>
                <a:gd name="T24" fmla="*/ 162 w 253"/>
                <a:gd name="T25" fmla="*/ 248 h 256"/>
                <a:gd name="T26" fmla="*/ 135 w 253"/>
                <a:gd name="T27" fmla="*/ 255 h 256"/>
                <a:gd name="T28" fmla="*/ 107 w 253"/>
                <a:gd name="T29" fmla="*/ 255 h 256"/>
                <a:gd name="T30" fmla="*/ 80 w 253"/>
                <a:gd name="T31" fmla="*/ 248 h 256"/>
                <a:gd name="T32" fmla="*/ 56 w 253"/>
                <a:gd name="T33" fmla="*/ 235 h 256"/>
                <a:gd name="T34" fmla="*/ 54 w 253"/>
                <a:gd name="T35" fmla="*/ 231 h 256"/>
                <a:gd name="T36" fmla="*/ 31 w 253"/>
                <a:gd name="T37" fmla="*/ 210 h 256"/>
                <a:gd name="T38" fmla="*/ 13 w 253"/>
                <a:gd name="T39" fmla="*/ 186 h 256"/>
                <a:gd name="T40" fmla="*/ 2 w 253"/>
                <a:gd name="T41" fmla="*/ 156 h 256"/>
                <a:gd name="T42" fmla="*/ 0 w 253"/>
                <a:gd name="T43" fmla="*/ 126 h 256"/>
                <a:gd name="T44" fmla="*/ 2 w 253"/>
                <a:gd name="T45" fmla="*/ 97 h 256"/>
                <a:gd name="T46" fmla="*/ 13 w 253"/>
                <a:gd name="T47" fmla="*/ 69 h 256"/>
                <a:gd name="T48" fmla="*/ 31 w 253"/>
                <a:gd name="T49" fmla="*/ 43 h 256"/>
                <a:gd name="T50" fmla="*/ 54 w 253"/>
                <a:gd name="T51" fmla="*/ 21 h 256"/>
                <a:gd name="T52" fmla="*/ 80 w 253"/>
                <a:gd name="T53" fmla="*/ 6 h 256"/>
                <a:gd name="T54" fmla="*/ 111 w 253"/>
                <a:gd name="T55" fmla="*/ 0 h 256"/>
                <a:gd name="T56" fmla="*/ 141 w 253"/>
                <a:gd name="T57" fmla="*/ 0 h 256"/>
                <a:gd name="T58" fmla="*/ 170 w 253"/>
                <a:gd name="T59" fmla="*/ 6 h 256"/>
                <a:gd name="T60" fmla="*/ 199 w 253"/>
                <a:gd name="T61" fmla="*/ 18 h 256"/>
                <a:gd name="T62" fmla="*/ 228 w 253"/>
                <a:gd name="T63"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3" h="256">
                  <a:moveTo>
                    <a:pt x="228" y="39"/>
                  </a:moveTo>
                  <a:lnTo>
                    <a:pt x="234" y="45"/>
                  </a:lnTo>
                  <a:lnTo>
                    <a:pt x="246" y="61"/>
                  </a:lnTo>
                  <a:lnTo>
                    <a:pt x="252" y="81"/>
                  </a:lnTo>
                  <a:lnTo>
                    <a:pt x="250" y="101"/>
                  </a:lnTo>
                  <a:lnTo>
                    <a:pt x="240" y="120"/>
                  </a:lnTo>
                  <a:lnTo>
                    <a:pt x="226" y="135"/>
                  </a:lnTo>
                  <a:lnTo>
                    <a:pt x="223" y="138"/>
                  </a:lnTo>
                  <a:lnTo>
                    <a:pt x="223" y="167"/>
                  </a:lnTo>
                  <a:lnTo>
                    <a:pt x="217" y="193"/>
                  </a:lnTo>
                  <a:lnTo>
                    <a:pt x="203" y="216"/>
                  </a:lnTo>
                  <a:lnTo>
                    <a:pt x="185" y="235"/>
                  </a:lnTo>
                  <a:lnTo>
                    <a:pt x="162" y="248"/>
                  </a:lnTo>
                  <a:lnTo>
                    <a:pt x="135" y="255"/>
                  </a:lnTo>
                  <a:lnTo>
                    <a:pt x="107" y="255"/>
                  </a:lnTo>
                  <a:lnTo>
                    <a:pt x="80" y="248"/>
                  </a:lnTo>
                  <a:lnTo>
                    <a:pt x="56" y="235"/>
                  </a:lnTo>
                  <a:lnTo>
                    <a:pt x="54" y="231"/>
                  </a:lnTo>
                  <a:lnTo>
                    <a:pt x="31" y="210"/>
                  </a:lnTo>
                  <a:lnTo>
                    <a:pt x="13" y="186"/>
                  </a:lnTo>
                  <a:lnTo>
                    <a:pt x="2" y="156"/>
                  </a:lnTo>
                  <a:lnTo>
                    <a:pt x="0" y="126"/>
                  </a:lnTo>
                  <a:lnTo>
                    <a:pt x="2" y="97"/>
                  </a:lnTo>
                  <a:lnTo>
                    <a:pt x="13" y="69"/>
                  </a:lnTo>
                  <a:lnTo>
                    <a:pt x="31" y="43"/>
                  </a:lnTo>
                  <a:lnTo>
                    <a:pt x="54" y="21"/>
                  </a:lnTo>
                  <a:lnTo>
                    <a:pt x="80" y="6"/>
                  </a:lnTo>
                  <a:lnTo>
                    <a:pt x="111" y="0"/>
                  </a:lnTo>
                  <a:lnTo>
                    <a:pt x="141" y="0"/>
                  </a:lnTo>
                  <a:lnTo>
                    <a:pt x="170" y="6"/>
                  </a:lnTo>
                  <a:lnTo>
                    <a:pt x="199" y="18"/>
                  </a:lnTo>
                  <a:lnTo>
                    <a:pt x="228" y="39"/>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08936" name="Freeform 8"/>
            <p:cNvSpPr>
              <a:spLocks/>
            </p:cNvSpPr>
            <p:nvPr/>
          </p:nvSpPr>
          <p:spPr bwMode="auto">
            <a:xfrm>
              <a:off x="4968" y="2496"/>
              <a:ext cx="361" cy="241"/>
            </a:xfrm>
            <a:custGeom>
              <a:avLst/>
              <a:gdLst>
                <a:gd name="T0" fmla="*/ 11 w 361"/>
                <a:gd name="T1" fmla="*/ 83 h 241"/>
                <a:gd name="T2" fmla="*/ 2 w 361"/>
                <a:gd name="T3" fmla="*/ 101 h 241"/>
                <a:gd name="T4" fmla="*/ 0 w 361"/>
                <a:gd name="T5" fmla="*/ 120 h 241"/>
                <a:gd name="T6" fmla="*/ 2 w 361"/>
                <a:gd name="T7" fmla="*/ 138 h 241"/>
                <a:gd name="T8" fmla="*/ 12 w 361"/>
                <a:gd name="T9" fmla="*/ 156 h 241"/>
                <a:gd name="T10" fmla="*/ 26 w 361"/>
                <a:gd name="T11" fmla="*/ 170 h 241"/>
                <a:gd name="T12" fmla="*/ 44 w 361"/>
                <a:gd name="T13" fmla="*/ 183 h 241"/>
                <a:gd name="T14" fmla="*/ 68 w 361"/>
                <a:gd name="T15" fmla="*/ 192 h 241"/>
                <a:gd name="T16" fmla="*/ 92 w 361"/>
                <a:gd name="T17" fmla="*/ 196 h 241"/>
                <a:gd name="T18" fmla="*/ 116 w 361"/>
                <a:gd name="T19" fmla="*/ 194 h 241"/>
                <a:gd name="T20" fmla="*/ 140 w 361"/>
                <a:gd name="T21" fmla="*/ 189 h 241"/>
                <a:gd name="T22" fmla="*/ 159 w 361"/>
                <a:gd name="T23" fmla="*/ 180 h 241"/>
                <a:gd name="T24" fmla="*/ 168 w 361"/>
                <a:gd name="T25" fmla="*/ 177 h 241"/>
                <a:gd name="T26" fmla="*/ 173 w 361"/>
                <a:gd name="T27" fmla="*/ 192 h 241"/>
                <a:gd name="T28" fmla="*/ 183 w 361"/>
                <a:gd name="T29" fmla="*/ 210 h 241"/>
                <a:gd name="T30" fmla="*/ 198 w 361"/>
                <a:gd name="T31" fmla="*/ 223 h 241"/>
                <a:gd name="T32" fmla="*/ 217 w 361"/>
                <a:gd name="T33" fmla="*/ 233 h 241"/>
                <a:gd name="T34" fmla="*/ 239 w 361"/>
                <a:gd name="T35" fmla="*/ 239 h 241"/>
                <a:gd name="T36" fmla="*/ 262 w 361"/>
                <a:gd name="T37" fmla="*/ 240 h 241"/>
                <a:gd name="T38" fmla="*/ 285 w 361"/>
                <a:gd name="T39" fmla="*/ 237 h 241"/>
                <a:gd name="T40" fmla="*/ 306 w 361"/>
                <a:gd name="T41" fmla="*/ 230 h 241"/>
                <a:gd name="T42" fmla="*/ 327 w 361"/>
                <a:gd name="T43" fmla="*/ 216 h 241"/>
                <a:gd name="T44" fmla="*/ 343 w 361"/>
                <a:gd name="T45" fmla="*/ 194 h 241"/>
                <a:gd name="T46" fmla="*/ 355 w 361"/>
                <a:gd name="T47" fmla="*/ 170 h 241"/>
                <a:gd name="T48" fmla="*/ 360 w 361"/>
                <a:gd name="T49" fmla="*/ 145 h 241"/>
                <a:gd name="T50" fmla="*/ 358 w 361"/>
                <a:gd name="T51" fmla="*/ 121 h 241"/>
                <a:gd name="T52" fmla="*/ 351 w 361"/>
                <a:gd name="T53" fmla="*/ 96 h 241"/>
                <a:gd name="T54" fmla="*/ 338 w 361"/>
                <a:gd name="T55" fmla="*/ 73 h 241"/>
                <a:gd name="T56" fmla="*/ 320 w 361"/>
                <a:gd name="T57" fmla="*/ 51 h 241"/>
                <a:gd name="T58" fmla="*/ 298 w 361"/>
                <a:gd name="T59" fmla="*/ 34 h 241"/>
                <a:gd name="T60" fmla="*/ 271 w 361"/>
                <a:gd name="T61" fmla="*/ 18 h 241"/>
                <a:gd name="T62" fmla="*/ 241 w 361"/>
                <a:gd name="T63" fmla="*/ 8 h 241"/>
                <a:gd name="T64" fmla="*/ 209 w 361"/>
                <a:gd name="T65" fmla="*/ 3 h 241"/>
                <a:gd name="T66" fmla="*/ 175 w 361"/>
                <a:gd name="T67" fmla="*/ 0 h 241"/>
                <a:gd name="T68" fmla="*/ 142 w 361"/>
                <a:gd name="T69" fmla="*/ 3 h 241"/>
                <a:gd name="T70" fmla="*/ 109 w 361"/>
                <a:gd name="T71" fmla="*/ 10 h 241"/>
                <a:gd name="T72" fmla="*/ 81 w 361"/>
                <a:gd name="T73" fmla="*/ 21 h 241"/>
                <a:gd name="T74" fmla="*/ 55 w 361"/>
                <a:gd name="T75" fmla="*/ 36 h 241"/>
                <a:gd name="T76" fmla="*/ 32 w 361"/>
                <a:gd name="T77" fmla="*/ 55 h 241"/>
                <a:gd name="T78" fmla="*/ 14 w 361"/>
                <a:gd name="T79" fmla="*/ 77 h 241"/>
                <a:gd name="T80" fmla="*/ 11 w 361"/>
                <a:gd name="T81" fmla="*/ 8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1" h="241">
                  <a:moveTo>
                    <a:pt x="11" y="83"/>
                  </a:moveTo>
                  <a:lnTo>
                    <a:pt x="2" y="101"/>
                  </a:lnTo>
                  <a:lnTo>
                    <a:pt x="0" y="120"/>
                  </a:lnTo>
                  <a:lnTo>
                    <a:pt x="2" y="138"/>
                  </a:lnTo>
                  <a:lnTo>
                    <a:pt x="12" y="156"/>
                  </a:lnTo>
                  <a:lnTo>
                    <a:pt x="26" y="170"/>
                  </a:lnTo>
                  <a:lnTo>
                    <a:pt x="44" y="183"/>
                  </a:lnTo>
                  <a:lnTo>
                    <a:pt x="68" y="192"/>
                  </a:lnTo>
                  <a:lnTo>
                    <a:pt x="92" y="196"/>
                  </a:lnTo>
                  <a:lnTo>
                    <a:pt x="116" y="194"/>
                  </a:lnTo>
                  <a:lnTo>
                    <a:pt x="140" y="189"/>
                  </a:lnTo>
                  <a:lnTo>
                    <a:pt x="159" y="180"/>
                  </a:lnTo>
                  <a:lnTo>
                    <a:pt x="168" y="177"/>
                  </a:lnTo>
                  <a:lnTo>
                    <a:pt x="173" y="192"/>
                  </a:lnTo>
                  <a:lnTo>
                    <a:pt x="183" y="210"/>
                  </a:lnTo>
                  <a:lnTo>
                    <a:pt x="198" y="223"/>
                  </a:lnTo>
                  <a:lnTo>
                    <a:pt x="217" y="233"/>
                  </a:lnTo>
                  <a:lnTo>
                    <a:pt x="239" y="239"/>
                  </a:lnTo>
                  <a:lnTo>
                    <a:pt x="262" y="240"/>
                  </a:lnTo>
                  <a:lnTo>
                    <a:pt x="285" y="237"/>
                  </a:lnTo>
                  <a:lnTo>
                    <a:pt x="306" y="230"/>
                  </a:lnTo>
                  <a:lnTo>
                    <a:pt x="327" y="216"/>
                  </a:lnTo>
                  <a:lnTo>
                    <a:pt x="343" y="194"/>
                  </a:lnTo>
                  <a:lnTo>
                    <a:pt x="355" y="170"/>
                  </a:lnTo>
                  <a:lnTo>
                    <a:pt x="360" y="145"/>
                  </a:lnTo>
                  <a:lnTo>
                    <a:pt x="358" y="121"/>
                  </a:lnTo>
                  <a:lnTo>
                    <a:pt x="351" y="96"/>
                  </a:lnTo>
                  <a:lnTo>
                    <a:pt x="338" y="73"/>
                  </a:lnTo>
                  <a:lnTo>
                    <a:pt x="320" y="51"/>
                  </a:lnTo>
                  <a:lnTo>
                    <a:pt x="298" y="34"/>
                  </a:lnTo>
                  <a:lnTo>
                    <a:pt x="271" y="18"/>
                  </a:lnTo>
                  <a:lnTo>
                    <a:pt x="241" y="8"/>
                  </a:lnTo>
                  <a:lnTo>
                    <a:pt x="209" y="3"/>
                  </a:lnTo>
                  <a:lnTo>
                    <a:pt x="175" y="0"/>
                  </a:lnTo>
                  <a:lnTo>
                    <a:pt x="142" y="3"/>
                  </a:lnTo>
                  <a:lnTo>
                    <a:pt x="109" y="10"/>
                  </a:lnTo>
                  <a:lnTo>
                    <a:pt x="81" y="21"/>
                  </a:lnTo>
                  <a:lnTo>
                    <a:pt x="55" y="36"/>
                  </a:lnTo>
                  <a:lnTo>
                    <a:pt x="32" y="55"/>
                  </a:lnTo>
                  <a:lnTo>
                    <a:pt x="14" y="77"/>
                  </a:lnTo>
                  <a:lnTo>
                    <a:pt x="11" y="83"/>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08937" name="Freeform 9"/>
            <p:cNvSpPr>
              <a:spLocks/>
            </p:cNvSpPr>
            <p:nvPr/>
          </p:nvSpPr>
          <p:spPr bwMode="auto">
            <a:xfrm>
              <a:off x="5226" y="2112"/>
              <a:ext cx="391" cy="388"/>
            </a:xfrm>
            <a:custGeom>
              <a:avLst/>
              <a:gdLst>
                <a:gd name="T0" fmla="*/ 336 w 391"/>
                <a:gd name="T1" fmla="*/ 74 h 388"/>
                <a:gd name="T2" fmla="*/ 323 w 391"/>
                <a:gd name="T3" fmla="*/ 54 h 388"/>
                <a:gd name="T4" fmla="*/ 309 w 391"/>
                <a:gd name="T5" fmla="*/ 35 h 388"/>
                <a:gd name="T6" fmla="*/ 288 w 391"/>
                <a:gd name="T7" fmla="*/ 21 h 388"/>
                <a:gd name="T8" fmla="*/ 268 w 391"/>
                <a:gd name="T9" fmla="*/ 9 h 388"/>
                <a:gd name="T10" fmla="*/ 243 w 391"/>
                <a:gd name="T11" fmla="*/ 2 h 388"/>
                <a:gd name="T12" fmla="*/ 219 w 391"/>
                <a:gd name="T13" fmla="*/ 0 h 388"/>
                <a:gd name="T14" fmla="*/ 195 w 391"/>
                <a:gd name="T15" fmla="*/ 2 h 388"/>
                <a:gd name="T16" fmla="*/ 170 w 391"/>
                <a:gd name="T17" fmla="*/ 8 h 388"/>
                <a:gd name="T18" fmla="*/ 147 w 391"/>
                <a:gd name="T19" fmla="*/ 18 h 388"/>
                <a:gd name="T20" fmla="*/ 128 w 391"/>
                <a:gd name="T21" fmla="*/ 33 h 388"/>
                <a:gd name="T22" fmla="*/ 112 w 391"/>
                <a:gd name="T23" fmla="*/ 51 h 388"/>
                <a:gd name="T24" fmla="*/ 100 w 391"/>
                <a:gd name="T25" fmla="*/ 70 h 388"/>
                <a:gd name="T26" fmla="*/ 91 w 391"/>
                <a:gd name="T27" fmla="*/ 93 h 388"/>
                <a:gd name="T28" fmla="*/ 87 w 391"/>
                <a:gd name="T29" fmla="*/ 117 h 388"/>
                <a:gd name="T30" fmla="*/ 87 w 391"/>
                <a:gd name="T31" fmla="*/ 129 h 388"/>
                <a:gd name="T32" fmla="*/ 65 w 391"/>
                <a:gd name="T33" fmla="*/ 137 h 388"/>
                <a:gd name="T34" fmla="*/ 46 w 391"/>
                <a:gd name="T35" fmla="*/ 147 h 388"/>
                <a:gd name="T36" fmla="*/ 27 w 391"/>
                <a:gd name="T37" fmla="*/ 164 h 388"/>
                <a:gd name="T38" fmla="*/ 14 w 391"/>
                <a:gd name="T39" fmla="*/ 183 h 388"/>
                <a:gd name="T40" fmla="*/ 6 w 391"/>
                <a:gd name="T41" fmla="*/ 202 h 388"/>
                <a:gd name="T42" fmla="*/ 0 w 391"/>
                <a:gd name="T43" fmla="*/ 224 h 388"/>
                <a:gd name="T44" fmla="*/ 0 w 391"/>
                <a:gd name="T45" fmla="*/ 248 h 388"/>
                <a:gd name="T46" fmla="*/ 4 w 391"/>
                <a:gd name="T47" fmla="*/ 270 h 388"/>
                <a:gd name="T48" fmla="*/ 14 w 391"/>
                <a:gd name="T49" fmla="*/ 290 h 388"/>
                <a:gd name="T50" fmla="*/ 26 w 391"/>
                <a:gd name="T51" fmla="*/ 309 h 388"/>
                <a:gd name="T52" fmla="*/ 43 w 391"/>
                <a:gd name="T53" fmla="*/ 325 h 388"/>
                <a:gd name="T54" fmla="*/ 65 w 391"/>
                <a:gd name="T55" fmla="*/ 346 h 388"/>
                <a:gd name="T56" fmla="*/ 91 w 391"/>
                <a:gd name="T57" fmla="*/ 361 h 388"/>
                <a:gd name="T58" fmla="*/ 118 w 391"/>
                <a:gd name="T59" fmla="*/ 375 h 388"/>
                <a:gd name="T60" fmla="*/ 147 w 391"/>
                <a:gd name="T61" fmla="*/ 383 h 388"/>
                <a:gd name="T62" fmla="*/ 179 w 391"/>
                <a:gd name="T63" fmla="*/ 387 h 388"/>
                <a:gd name="T64" fmla="*/ 208 w 391"/>
                <a:gd name="T65" fmla="*/ 387 h 388"/>
                <a:gd name="T66" fmla="*/ 239 w 391"/>
                <a:gd name="T67" fmla="*/ 382 h 388"/>
                <a:gd name="T68" fmla="*/ 268 w 391"/>
                <a:gd name="T69" fmla="*/ 373 h 388"/>
                <a:gd name="T70" fmla="*/ 297 w 391"/>
                <a:gd name="T71" fmla="*/ 360 h 388"/>
                <a:gd name="T72" fmla="*/ 321 w 391"/>
                <a:gd name="T73" fmla="*/ 342 h 388"/>
                <a:gd name="T74" fmla="*/ 342 w 391"/>
                <a:gd name="T75" fmla="*/ 323 h 388"/>
                <a:gd name="T76" fmla="*/ 360 w 391"/>
                <a:gd name="T77" fmla="*/ 300 h 388"/>
                <a:gd name="T78" fmla="*/ 374 w 391"/>
                <a:gd name="T79" fmla="*/ 273 h 388"/>
                <a:gd name="T80" fmla="*/ 385 w 391"/>
                <a:gd name="T81" fmla="*/ 245 h 388"/>
                <a:gd name="T82" fmla="*/ 389 w 391"/>
                <a:gd name="T83" fmla="*/ 216 h 388"/>
                <a:gd name="T84" fmla="*/ 390 w 391"/>
                <a:gd name="T85" fmla="*/ 187 h 388"/>
                <a:gd name="T86" fmla="*/ 385 w 391"/>
                <a:gd name="T87" fmla="*/ 159 h 388"/>
                <a:gd name="T88" fmla="*/ 377 w 391"/>
                <a:gd name="T89" fmla="*/ 130 h 388"/>
                <a:gd name="T90" fmla="*/ 372 w 391"/>
                <a:gd name="T91" fmla="*/ 119 h 388"/>
                <a:gd name="T92" fmla="*/ 336 w 391"/>
                <a:gd name="T93" fmla="*/ 7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 h="388">
                  <a:moveTo>
                    <a:pt x="336" y="74"/>
                  </a:moveTo>
                  <a:lnTo>
                    <a:pt x="323" y="54"/>
                  </a:lnTo>
                  <a:lnTo>
                    <a:pt x="309" y="35"/>
                  </a:lnTo>
                  <a:lnTo>
                    <a:pt x="288" y="21"/>
                  </a:lnTo>
                  <a:lnTo>
                    <a:pt x="268" y="9"/>
                  </a:lnTo>
                  <a:lnTo>
                    <a:pt x="243" y="2"/>
                  </a:lnTo>
                  <a:lnTo>
                    <a:pt x="219" y="0"/>
                  </a:lnTo>
                  <a:lnTo>
                    <a:pt x="195" y="2"/>
                  </a:lnTo>
                  <a:lnTo>
                    <a:pt x="170" y="8"/>
                  </a:lnTo>
                  <a:lnTo>
                    <a:pt x="147" y="18"/>
                  </a:lnTo>
                  <a:lnTo>
                    <a:pt x="128" y="33"/>
                  </a:lnTo>
                  <a:lnTo>
                    <a:pt x="112" y="51"/>
                  </a:lnTo>
                  <a:lnTo>
                    <a:pt x="100" y="70"/>
                  </a:lnTo>
                  <a:lnTo>
                    <a:pt x="91" y="93"/>
                  </a:lnTo>
                  <a:lnTo>
                    <a:pt x="87" y="117"/>
                  </a:lnTo>
                  <a:lnTo>
                    <a:pt x="87" y="129"/>
                  </a:lnTo>
                  <a:lnTo>
                    <a:pt x="65" y="137"/>
                  </a:lnTo>
                  <a:lnTo>
                    <a:pt x="46" y="147"/>
                  </a:lnTo>
                  <a:lnTo>
                    <a:pt x="27" y="164"/>
                  </a:lnTo>
                  <a:lnTo>
                    <a:pt x="14" y="183"/>
                  </a:lnTo>
                  <a:lnTo>
                    <a:pt x="6" y="202"/>
                  </a:lnTo>
                  <a:lnTo>
                    <a:pt x="0" y="224"/>
                  </a:lnTo>
                  <a:lnTo>
                    <a:pt x="0" y="248"/>
                  </a:lnTo>
                  <a:lnTo>
                    <a:pt x="4" y="270"/>
                  </a:lnTo>
                  <a:lnTo>
                    <a:pt x="14" y="290"/>
                  </a:lnTo>
                  <a:lnTo>
                    <a:pt x="26" y="309"/>
                  </a:lnTo>
                  <a:lnTo>
                    <a:pt x="43" y="325"/>
                  </a:lnTo>
                  <a:lnTo>
                    <a:pt x="65" y="346"/>
                  </a:lnTo>
                  <a:lnTo>
                    <a:pt x="91" y="361"/>
                  </a:lnTo>
                  <a:lnTo>
                    <a:pt x="118" y="375"/>
                  </a:lnTo>
                  <a:lnTo>
                    <a:pt x="147" y="383"/>
                  </a:lnTo>
                  <a:lnTo>
                    <a:pt x="179" y="387"/>
                  </a:lnTo>
                  <a:lnTo>
                    <a:pt x="208" y="387"/>
                  </a:lnTo>
                  <a:lnTo>
                    <a:pt x="239" y="382"/>
                  </a:lnTo>
                  <a:lnTo>
                    <a:pt x="268" y="373"/>
                  </a:lnTo>
                  <a:lnTo>
                    <a:pt x="297" y="360"/>
                  </a:lnTo>
                  <a:lnTo>
                    <a:pt x="321" y="342"/>
                  </a:lnTo>
                  <a:lnTo>
                    <a:pt x="342" y="323"/>
                  </a:lnTo>
                  <a:lnTo>
                    <a:pt x="360" y="300"/>
                  </a:lnTo>
                  <a:lnTo>
                    <a:pt x="374" y="273"/>
                  </a:lnTo>
                  <a:lnTo>
                    <a:pt x="385" y="245"/>
                  </a:lnTo>
                  <a:lnTo>
                    <a:pt x="389" y="216"/>
                  </a:lnTo>
                  <a:lnTo>
                    <a:pt x="390" y="187"/>
                  </a:lnTo>
                  <a:lnTo>
                    <a:pt x="385" y="159"/>
                  </a:lnTo>
                  <a:lnTo>
                    <a:pt x="377" y="130"/>
                  </a:lnTo>
                  <a:lnTo>
                    <a:pt x="372" y="119"/>
                  </a:lnTo>
                  <a:lnTo>
                    <a:pt x="336" y="74"/>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08938" name="Freeform 10"/>
            <p:cNvSpPr>
              <a:spLocks/>
            </p:cNvSpPr>
            <p:nvPr/>
          </p:nvSpPr>
          <p:spPr bwMode="auto">
            <a:xfrm>
              <a:off x="2448" y="576"/>
              <a:ext cx="3265" cy="1776"/>
            </a:xfrm>
            <a:custGeom>
              <a:avLst/>
              <a:gdLst>
                <a:gd name="T0" fmla="*/ 3054 w 3073"/>
                <a:gd name="T1" fmla="*/ 965 h 1729"/>
                <a:gd name="T2" fmla="*/ 3046 w 3073"/>
                <a:gd name="T3" fmla="*/ 1114 h 1729"/>
                <a:gd name="T4" fmla="*/ 2893 w 3073"/>
                <a:gd name="T5" fmla="*/ 1201 h 1729"/>
                <a:gd name="T6" fmla="*/ 2785 w 3073"/>
                <a:gd name="T7" fmla="*/ 1219 h 1729"/>
                <a:gd name="T8" fmla="*/ 2801 w 3073"/>
                <a:gd name="T9" fmla="*/ 1366 h 1729"/>
                <a:gd name="T10" fmla="*/ 2667 w 3073"/>
                <a:gd name="T11" fmla="*/ 1470 h 1729"/>
                <a:gd name="T12" fmla="*/ 2478 w 3073"/>
                <a:gd name="T13" fmla="*/ 1458 h 1729"/>
                <a:gd name="T14" fmla="*/ 2420 w 3073"/>
                <a:gd name="T15" fmla="*/ 1470 h 1729"/>
                <a:gd name="T16" fmla="*/ 2344 w 3073"/>
                <a:gd name="T17" fmla="*/ 1604 h 1729"/>
                <a:gd name="T18" fmla="*/ 2161 w 3073"/>
                <a:gd name="T19" fmla="*/ 1646 h 1729"/>
                <a:gd name="T20" fmla="*/ 2005 w 3073"/>
                <a:gd name="T21" fmla="*/ 1560 h 1729"/>
                <a:gd name="T22" fmla="*/ 1969 w 3073"/>
                <a:gd name="T23" fmla="*/ 1614 h 1729"/>
                <a:gd name="T24" fmla="*/ 1833 w 3073"/>
                <a:gd name="T25" fmla="*/ 1718 h 1729"/>
                <a:gd name="T26" fmla="*/ 1645 w 3073"/>
                <a:gd name="T27" fmla="*/ 1703 h 1729"/>
                <a:gd name="T28" fmla="*/ 1538 w 3073"/>
                <a:gd name="T29" fmla="*/ 1580 h 1729"/>
                <a:gd name="T30" fmla="*/ 1486 w 3073"/>
                <a:gd name="T31" fmla="*/ 1659 h 1729"/>
                <a:gd name="T32" fmla="*/ 1318 w 3073"/>
                <a:gd name="T33" fmla="*/ 1724 h 1729"/>
                <a:gd name="T34" fmla="*/ 1143 w 3073"/>
                <a:gd name="T35" fmla="*/ 1663 h 1729"/>
                <a:gd name="T36" fmla="*/ 1089 w 3073"/>
                <a:gd name="T37" fmla="*/ 1524 h 1729"/>
                <a:gd name="T38" fmla="*/ 986 w 3073"/>
                <a:gd name="T39" fmla="*/ 1623 h 1729"/>
                <a:gd name="T40" fmla="*/ 793 w 3073"/>
                <a:gd name="T41" fmla="*/ 1632 h 1729"/>
                <a:gd name="T42" fmla="*/ 667 w 3073"/>
                <a:gd name="T43" fmla="*/ 1527 h 1729"/>
                <a:gd name="T44" fmla="*/ 654 w 3073"/>
                <a:gd name="T45" fmla="*/ 1417 h 1729"/>
                <a:gd name="T46" fmla="*/ 479 w 3073"/>
                <a:gd name="T47" fmla="*/ 1479 h 1729"/>
                <a:gd name="T48" fmla="*/ 311 w 3073"/>
                <a:gd name="T49" fmla="*/ 1413 h 1729"/>
                <a:gd name="T50" fmla="*/ 263 w 3073"/>
                <a:gd name="T51" fmla="*/ 1273 h 1729"/>
                <a:gd name="T52" fmla="*/ 256 w 3073"/>
                <a:gd name="T53" fmla="*/ 1198 h 1729"/>
                <a:gd name="T54" fmla="*/ 75 w 3073"/>
                <a:gd name="T55" fmla="*/ 1156 h 1729"/>
                <a:gd name="T56" fmla="*/ 0 w 3073"/>
                <a:gd name="T57" fmla="*/ 1021 h 1729"/>
                <a:gd name="T58" fmla="*/ 87 w 3073"/>
                <a:gd name="T59" fmla="*/ 891 h 1729"/>
                <a:gd name="T60" fmla="*/ 88 w 3073"/>
                <a:gd name="T61" fmla="*/ 834 h 1729"/>
                <a:gd name="T62" fmla="*/ 3 w 3073"/>
                <a:gd name="T63" fmla="*/ 703 h 1729"/>
                <a:gd name="T64" fmla="*/ 76 w 3073"/>
                <a:gd name="T65" fmla="*/ 569 h 1729"/>
                <a:gd name="T66" fmla="*/ 257 w 3073"/>
                <a:gd name="T67" fmla="*/ 526 h 1729"/>
                <a:gd name="T68" fmla="*/ 266 w 3073"/>
                <a:gd name="T69" fmla="*/ 453 h 1729"/>
                <a:gd name="T70" fmla="*/ 312 w 3073"/>
                <a:gd name="T71" fmla="*/ 311 h 1729"/>
                <a:gd name="T72" fmla="*/ 483 w 3073"/>
                <a:gd name="T73" fmla="*/ 246 h 1729"/>
                <a:gd name="T74" fmla="*/ 656 w 3073"/>
                <a:gd name="T75" fmla="*/ 309 h 1729"/>
                <a:gd name="T76" fmla="*/ 668 w 3073"/>
                <a:gd name="T77" fmla="*/ 198 h 1729"/>
                <a:gd name="T78" fmla="*/ 796 w 3073"/>
                <a:gd name="T79" fmla="*/ 93 h 1729"/>
                <a:gd name="T80" fmla="*/ 989 w 3073"/>
                <a:gd name="T81" fmla="*/ 102 h 1729"/>
                <a:gd name="T82" fmla="*/ 1090 w 3073"/>
                <a:gd name="T83" fmla="*/ 201 h 1729"/>
                <a:gd name="T84" fmla="*/ 1145 w 3073"/>
                <a:gd name="T85" fmla="*/ 63 h 1729"/>
                <a:gd name="T86" fmla="*/ 1318 w 3073"/>
                <a:gd name="T87" fmla="*/ 0 h 1729"/>
                <a:gd name="T88" fmla="*/ 1487 w 3073"/>
                <a:gd name="T89" fmla="*/ 66 h 1729"/>
                <a:gd name="T90" fmla="*/ 1547 w 3073"/>
                <a:gd name="T91" fmla="*/ 122 h 1729"/>
                <a:gd name="T92" fmla="*/ 1679 w 3073"/>
                <a:gd name="T93" fmla="*/ 14 h 1729"/>
                <a:gd name="T94" fmla="*/ 1866 w 3073"/>
                <a:gd name="T95" fmla="*/ 25 h 1729"/>
                <a:gd name="T96" fmla="*/ 1978 w 3073"/>
                <a:gd name="T97" fmla="*/ 145 h 1729"/>
                <a:gd name="T98" fmla="*/ 2025 w 3073"/>
                <a:gd name="T99" fmla="*/ 145 h 1729"/>
                <a:gd name="T100" fmla="*/ 2198 w 3073"/>
                <a:gd name="T101" fmla="*/ 84 h 1729"/>
                <a:gd name="T102" fmla="*/ 2369 w 3073"/>
                <a:gd name="T103" fmla="*/ 147 h 1729"/>
                <a:gd name="T104" fmla="*/ 2414 w 3073"/>
                <a:gd name="T105" fmla="*/ 292 h 1729"/>
                <a:gd name="T106" fmla="*/ 2512 w 3073"/>
                <a:gd name="T107" fmla="*/ 261 h 1729"/>
                <a:gd name="T108" fmla="*/ 2701 w 3073"/>
                <a:gd name="T109" fmla="*/ 274 h 1729"/>
                <a:gd name="T110" fmla="*/ 2807 w 3073"/>
                <a:gd name="T111" fmla="*/ 395 h 1729"/>
                <a:gd name="T112" fmla="*/ 2758 w 3073"/>
                <a:gd name="T113" fmla="*/ 541 h 1729"/>
                <a:gd name="T114" fmla="*/ 2927 w 3073"/>
                <a:gd name="T115" fmla="*/ 538 h 1729"/>
                <a:gd name="T116" fmla="*/ 3058 w 3073"/>
                <a:gd name="T117" fmla="*/ 648 h 1729"/>
                <a:gd name="T118" fmla="*/ 3035 w 3073"/>
                <a:gd name="T119" fmla="*/ 794 h 1729"/>
                <a:gd name="T120" fmla="*/ 2905 w 3073"/>
                <a:gd name="T121" fmla="*/ 864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73" h="1729">
                  <a:moveTo>
                    <a:pt x="2951" y="877"/>
                  </a:moveTo>
                  <a:lnTo>
                    <a:pt x="2986" y="894"/>
                  </a:lnTo>
                  <a:lnTo>
                    <a:pt x="3013" y="915"/>
                  </a:lnTo>
                  <a:lnTo>
                    <a:pt x="3037" y="937"/>
                  </a:lnTo>
                  <a:lnTo>
                    <a:pt x="3054" y="965"/>
                  </a:lnTo>
                  <a:lnTo>
                    <a:pt x="3067" y="995"/>
                  </a:lnTo>
                  <a:lnTo>
                    <a:pt x="3072" y="1024"/>
                  </a:lnTo>
                  <a:lnTo>
                    <a:pt x="3069" y="1055"/>
                  </a:lnTo>
                  <a:lnTo>
                    <a:pt x="3061" y="1084"/>
                  </a:lnTo>
                  <a:lnTo>
                    <a:pt x="3046" y="1114"/>
                  </a:lnTo>
                  <a:lnTo>
                    <a:pt x="3024" y="1137"/>
                  </a:lnTo>
                  <a:lnTo>
                    <a:pt x="2997" y="1159"/>
                  </a:lnTo>
                  <a:lnTo>
                    <a:pt x="2965" y="1179"/>
                  </a:lnTo>
                  <a:lnTo>
                    <a:pt x="2929" y="1193"/>
                  </a:lnTo>
                  <a:lnTo>
                    <a:pt x="2893" y="1201"/>
                  </a:lnTo>
                  <a:lnTo>
                    <a:pt x="2855" y="1205"/>
                  </a:lnTo>
                  <a:lnTo>
                    <a:pt x="2817" y="1201"/>
                  </a:lnTo>
                  <a:lnTo>
                    <a:pt x="2779" y="1197"/>
                  </a:lnTo>
                  <a:lnTo>
                    <a:pt x="2760" y="1191"/>
                  </a:lnTo>
                  <a:lnTo>
                    <a:pt x="2785" y="1219"/>
                  </a:lnTo>
                  <a:lnTo>
                    <a:pt x="2800" y="1246"/>
                  </a:lnTo>
                  <a:lnTo>
                    <a:pt x="2809" y="1275"/>
                  </a:lnTo>
                  <a:lnTo>
                    <a:pt x="2816" y="1307"/>
                  </a:lnTo>
                  <a:lnTo>
                    <a:pt x="2809" y="1336"/>
                  </a:lnTo>
                  <a:lnTo>
                    <a:pt x="2801" y="1366"/>
                  </a:lnTo>
                  <a:lnTo>
                    <a:pt x="2785" y="1392"/>
                  </a:lnTo>
                  <a:lnTo>
                    <a:pt x="2762" y="1417"/>
                  </a:lnTo>
                  <a:lnTo>
                    <a:pt x="2732" y="1440"/>
                  </a:lnTo>
                  <a:lnTo>
                    <a:pt x="2704" y="1458"/>
                  </a:lnTo>
                  <a:lnTo>
                    <a:pt x="2667" y="1470"/>
                  </a:lnTo>
                  <a:lnTo>
                    <a:pt x="2632" y="1480"/>
                  </a:lnTo>
                  <a:lnTo>
                    <a:pt x="2592" y="1481"/>
                  </a:lnTo>
                  <a:lnTo>
                    <a:pt x="2551" y="1477"/>
                  </a:lnTo>
                  <a:lnTo>
                    <a:pt x="2515" y="1470"/>
                  </a:lnTo>
                  <a:lnTo>
                    <a:pt x="2478" y="1458"/>
                  </a:lnTo>
                  <a:lnTo>
                    <a:pt x="2444" y="1439"/>
                  </a:lnTo>
                  <a:lnTo>
                    <a:pt x="2417" y="1420"/>
                  </a:lnTo>
                  <a:lnTo>
                    <a:pt x="2406" y="1409"/>
                  </a:lnTo>
                  <a:lnTo>
                    <a:pt x="2416" y="1439"/>
                  </a:lnTo>
                  <a:lnTo>
                    <a:pt x="2420" y="1470"/>
                  </a:lnTo>
                  <a:lnTo>
                    <a:pt x="2416" y="1500"/>
                  </a:lnTo>
                  <a:lnTo>
                    <a:pt x="2406" y="1530"/>
                  </a:lnTo>
                  <a:lnTo>
                    <a:pt x="2394" y="1556"/>
                  </a:lnTo>
                  <a:lnTo>
                    <a:pt x="2371" y="1584"/>
                  </a:lnTo>
                  <a:lnTo>
                    <a:pt x="2344" y="1604"/>
                  </a:lnTo>
                  <a:lnTo>
                    <a:pt x="2311" y="1622"/>
                  </a:lnTo>
                  <a:lnTo>
                    <a:pt x="2278" y="1636"/>
                  </a:lnTo>
                  <a:lnTo>
                    <a:pt x="2239" y="1645"/>
                  </a:lnTo>
                  <a:lnTo>
                    <a:pt x="2201" y="1646"/>
                  </a:lnTo>
                  <a:lnTo>
                    <a:pt x="2161" y="1646"/>
                  </a:lnTo>
                  <a:lnTo>
                    <a:pt x="2124" y="1639"/>
                  </a:lnTo>
                  <a:lnTo>
                    <a:pt x="2087" y="1627"/>
                  </a:lnTo>
                  <a:lnTo>
                    <a:pt x="2055" y="1609"/>
                  </a:lnTo>
                  <a:lnTo>
                    <a:pt x="2026" y="1586"/>
                  </a:lnTo>
                  <a:lnTo>
                    <a:pt x="2005" y="1560"/>
                  </a:lnTo>
                  <a:lnTo>
                    <a:pt x="1993" y="1543"/>
                  </a:lnTo>
                  <a:lnTo>
                    <a:pt x="1984" y="1527"/>
                  </a:lnTo>
                  <a:lnTo>
                    <a:pt x="1984" y="1555"/>
                  </a:lnTo>
                  <a:lnTo>
                    <a:pt x="1981" y="1586"/>
                  </a:lnTo>
                  <a:lnTo>
                    <a:pt x="1969" y="1614"/>
                  </a:lnTo>
                  <a:lnTo>
                    <a:pt x="1952" y="1642"/>
                  </a:lnTo>
                  <a:lnTo>
                    <a:pt x="1930" y="1667"/>
                  </a:lnTo>
                  <a:lnTo>
                    <a:pt x="1902" y="1688"/>
                  </a:lnTo>
                  <a:lnTo>
                    <a:pt x="1869" y="1705"/>
                  </a:lnTo>
                  <a:lnTo>
                    <a:pt x="1833" y="1718"/>
                  </a:lnTo>
                  <a:lnTo>
                    <a:pt x="1796" y="1724"/>
                  </a:lnTo>
                  <a:lnTo>
                    <a:pt x="1755" y="1728"/>
                  </a:lnTo>
                  <a:lnTo>
                    <a:pt x="1717" y="1724"/>
                  </a:lnTo>
                  <a:lnTo>
                    <a:pt x="1680" y="1716"/>
                  </a:lnTo>
                  <a:lnTo>
                    <a:pt x="1645" y="1703"/>
                  </a:lnTo>
                  <a:lnTo>
                    <a:pt x="1613" y="1684"/>
                  </a:lnTo>
                  <a:lnTo>
                    <a:pt x="1587" y="1662"/>
                  </a:lnTo>
                  <a:lnTo>
                    <a:pt x="1564" y="1637"/>
                  </a:lnTo>
                  <a:lnTo>
                    <a:pt x="1547" y="1609"/>
                  </a:lnTo>
                  <a:lnTo>
                    <a:pt x="1538" y="1580"/>
                  </a:lnTo>
                  <a:lnTo>
                    <a:pt x="1536" y="1536"/>
                  </a:lnTo>
                  <a:lnTo>
                    <a:pt x="1532" y="1577"/>
                  </a:lnTo>
                  <a:lnTo>
                    <a:pt x="1524" y="1606"/>
                  </a:lnTo>
                  <a:lnTo>
                    <a:pt x="1509" y="1634"/>
                  </a:lnTo>
                  <a:lnTo>
                    <a:pt x="1486" y="1659"/>
                  </a:lnTo>
                  <a:lnTo>
                    <a:pt x="1459" y="1681"/>
                  </a:lnTo>
                  <a:lnTo>
                    <a:pt x="1428" y="1700"/>
                  </a:lnTo>
                  <a:lnTo>
                    <a:pt x="1392" y="1715"/>
                  </a:lnTo>
                  <a:lnTo>
                    <a:pt x="1354" y="1721"/>
                  </a:lnTo>
                  <a:lnTo>
                    <a:pt x="1318" y="1724"/>
                  </a:lnTo>
                  <a:lnTo>
                    <a:pt x="1276" y="1723"/>
                  </a:lnTo>
                  <a:lnTo>
                    <a:pt x="1239" y="1715"/>
                  </a:lnTo>
                  <a:lnTo>
                    <a:pt x="1202" y="1703"/>
                  </a:lnTo>
                  <a:lnTo>
                    <a:pt x="1170" y="1687"/>
                  </a:lnTo>
                  <a:lnTo>
                    <a:pt x="1143" y="1663"/>
                  </a:lnTo>
                  <a:lnTo>
                    <a:pt x="1120" y="1640"/>
                  </a:lnTo>
                  <a:lnTo>
                    <a:pt x="1102" y="1612"/>
                  </a:lnTo>
                  <a:lnTo>
                    <a:pt x="1092" y="1582"/>
                  </a:lnTo>
                  <a:lnTo>
                    <a:pt x="1089" y="1552"/>
                  </a:lnTo>
                  <a:lnTo>
                    <a:pt x="1089" y="1524"/>
                  </a:lnTo>
                  <a:lnTo>
                    <a:pt x="1080" y="1539"/>
                  </a:lnTo>
                  <a:lnTo>
                    <a:pt x="1066" y="1558"/>
                  </a:lnTo>
                  <a:lnTo>
                    <a:pt x="1046" y="1584"/>
                  </a:lnTo>
                  <a:lnTo>
                    <a:pt x="1017" y="1606"/>
                  </a:lnTo>
                  <a:lnTo>
                    <a:pt x="986" y="1623"/>
                  </a:lnTo>
                  <a:lnTo>
                    <a:pt x="948" y="1636"/>
                  </a:lnTo>
                  <a:lnTo>
                    <a:pt x="911" y="1645"/>
                  </a:lnTo>
                  <a:lnTo>
                    <a:pt x="872" y="1645"/>
                  </a:lnTo>
                  <a:lnTo>
                    <a:pt x="834" y="1641"/>
                  </a:lnTo>
                  <a:lnTo>
                    <a:pt x="793" y="1632"/>
                  </a:lnTo>
                  <a:lnTo>
                    <a:pt x="761" y="1619"/>
                  </a:lnTo>
                  <a:lnTo>
                    <a:pt x="728" y="1600"/>
                  </a:lnTo>
                  <a:lnTo>
                    <a:pt x="702" y="1580"/>
                  </a:lnTo>
                  <a:lnTo>
                    <a:pt x="679" y="1552"/>
                  </a:lnTo>
                  <a:lnTo>
                    <a:pt x="667" y="1527"/>
                  </a:lnTo>
                  <a:lnTo>
                    <a:pt x="656" y="1497"/>
                  </a:lnTo>
                  <a:lnTo>
                    <a:pt x="652" y="1467"/>
                  </a:lnTo>
                  <a:lnTo>
                    <a:pt x="656" y="1434"/>
                  </a:lnTo>
                  <a:lnTo>
                    <a:pt x="667" y="1406"/>
                  </a:lnTo>
                  <a:lnTo>
                    <a:pt x="654" y="1417"/>
                  </a:lnTo>
                  <a:lnTo>
                    <a:pt x="628" y="1434"/>
                  </a:lnTo>
                  <a:lnTo>
                    <a:pt x="595" y="1454"/>
                  </a:lnTo>
                  <a:lnTo>
                    <a:pt x="558" y="1467"/>
                  </a:lnTo>
                  <a:lnTo>
                    <a:pt x="522" y="1474"/>
                  </a:lnTo>
                  <a:lnTo>
                    <a:pt x="479" y="1479"/>
                  </a:lnTo>
                  <a:lnTo>
                    <a:pt x="441" y="1477"/>
                  </a:lnTo>
                  <a:lnTo>
                    <a:pt x="406" y="1467"/>
                  </a:lnTo>
                  <a:lnTo>
                    <a:pt x="369" y="1454"/>
                  </a:lnTo>
                  <a:lnTo>
                    <a:pt x="339" y="1437"/>
                  </a:lnTo>
                  <a:lnTo>
                    <a:pt x="311" y="1413"/>
                  </a:lnTo>
                  <a:lnTo>
                    <a:pt x="285" y="1390"/>
                  </a:lnTo>
                  <a:lnTo>
                    <a:pt x="271" y="1363"/>
                  </a:lnTo>
                  <a:lnTo>
                    <a:pt x="263" y="1334"/>
                  </a:lnTo>
                  <a:lnTo>
                    <a:pt x="257" y="1303"/>
                  </a:lnTo>
                  <a:lnTo>
                    <a:pt x="263" y="1273"/>
                  </a:lnTo>
                  <a:lnTo>
                    <a:pt x="272" y="1243"/>
                  </a:lnTo>
                  <a:lnTo>
                    <a:pt x="287" y="1215"/>
                  </a:lnTo>
                  <a:lnTo>
                    <a:pt x="312" y="1187"/>
                  </a:lnTo>
                  <a:lnTo>
                    <a:pt x="294" y="1193"/>
                  </a:lnTo>
                  <a:lnTo>
                    <a:pt x="256" y="1198"/>
                  </a:lnTo>
                  <a:lnTo>
                    <a:pt x="217" y="1201"/>
                  </a:lnTo>
                  <a:lnTo>
                    <a:pt x="178" y="1198"/>
                  </a:lnTo>
                  <a:lnTo>
                    <a:pt x="142" y="1191"/>
                  </a:lnTo>
                  <a:lnTo>
                    <a:pt x="107" y="1178"/>
                  </a:lnTo>
                  <a:lnTo>
                    <a:pt x="75" y="1156"/>
                  </a:lnTo>
                  <a:lnTo>
                    <a:pt x="49" y="1135"/>
                  </a:lnTo>
                  <a:lnTo>
                    <a:pt x="26" y="1111"/>
                  </a:lnTo>
                  <a:lnTo>
                    <a:pt x="11" y="1082"/>
                  </a:lnTo>
                  <a:lnTo>
                    <a:pt x="3" y="1052"/>
                  </a:lnTo>
                  <a:lnTo>
                    <a:pt x="0" y="1021"/>
                  </a:lnTo>
                  <a:lnTo>
                    <a:pt x="6" y="991"/>
                  </a:lnTo>
                  <a:lnTo>
                    <a:pt x="17" y="963"/>
                  </a:lnTo>
                  <a:lnTo>
                    <a:pt x="35" y="936"/>
                  </a:lnTo>
                  <a:lnTo>
                    <a:pt x="60" y="911"/>
                  </a:lnTo>
                  <a:lnTo>
                    <a:pt x="87" y="891"/>
                  </a:lnTo>
                  <a:lnTo>
                    <a:pt x="120" y="874"/>
                  </a:lnTo>
                  <a:lnTo>
                    <a:pt x="144" y="868"/>
                  </a:lnTo>
                  <a:lnTo>
                    <a:pt x="167" y="864"/>
                  </a:lnTo>
                  <a:lnTo>
                    <a:pt x="122" y="851"/>
                  </a:lnTo>
                  <a:lnTo>
                    <a:pt x="88" y="834"/>
                  </a:lnTo>
                  <a:lnTo>
                    <a:pt x="62" y="813"/>
                  </a:lnTo>
                  <a:lnTo>
                    <a:pt x="37" y="791"/>
                  </a:lnTo>
                  <a:lnTo>
                    <a:pt x="21" y="763"/>
                  </a:lnTo>
                  <a:lnTo>
                    <a:pt x="8" y="734"/>
                  </a:lnTo>
                  <a:lnTo>
                    <a:pt x="3" y="703"/>
                  </a:lnTo>
                  <a:lnTo>
                    <a:pt x="4" y="673"/>
                  </a:lnTo>
                  <a:lnTo>
                    <a:pt x="14" y="644"/>
                  </a:lnTo>
                  <a:lnTo>
                    <a:pt x="27" y="615"/>
                  </a:lnTo>
                  <a:lnTo>
                    <a:pt x="50" y="590"/>
                  </a:lnTo>
                  <a:lnTo>
                    <a:pt x="76" y="569"/>
                  </a:lnTo>
                  <a:lnTo>
                    <a:pt x="109" y="549"/>
                  </a:lnTo>
                  <a:lnTo>
                    <a:pt x="144" y="535"/>
                  </a:lnTo>
                  <a:lnTo>
                    <a:pt x="180" y="528"/>
                  </a:lnTo>
                  <a:lnTo>
                    <a:pt x="221" y="524"/>
                  </a:lnTo>
                  <a:lnTo>
                    <a:pt x="257" y="526"/>
                  </a:lnTo>
                  <a:lnTo>
                    <a:pt x="295" y="532"/>
                  </a:lnTo>
                  <a:lnTo>
                    <a:pt x="315" y="538"/>
                  </a:lnTo>
                  <a:lnTo>
                    <a:pt x="290" y="510"/>
                  </a:lnTo>
                  <a:lnTo>
                    <a:pt x="274" y="482"/>
                  </a:lnTo>
                  <a:lnTo>
                    <a:pt x="266" y="453"/>
                  </a:lnTo>
                  <a:lnTo>
                    <a:pt x="260" y="421"/>
                  </a:lnTo>
                  <a:lnTo>
                    <a:pt x="266" y="392"/>
                  </a:lnTo>
                  <a:lnTo>
                    <a:pt x="272" y="361"/>
                  </a:lnTo>
                  <a:lnTo>
                    <a:pt x="287" y="336"/>
                  </a:lnTo>
                  <a:lnTo>
                    <a:pt x="312" y="311"/>
                  </a:lnTo>
                  <a:lnTo>
                    <a:pt x="340" y="288"/>
                  </a:lnTo>
                  <a:lnTo>
                    <a:pt x="371" y="271"/>
                  </a:lnTo>
                  <a:lnTo>
                    <a:pt x="406" y="260"/>
                  </a:lnTo>
                  <a:lnTo>
                    <a:pt x="443" y="249"/>
                  </a:lnTo>
                  <a:lnTo>
                    <a:pt x="483" y="246"/>
                  </a:lnTo>
                  <a:lnTo>
                    <a:pt x="524" y="251"/>
                  </a:lnTo>
                  <a:lnTo>
                    <a:pt x="560" y="260"/>
                  </a:lnTo>
                  <a:lnTo>
                    <a:pt x="595" y="271"/>
                  </a:lnTo>
                  <a:lnTo>
                    <a:pt x="629" y="291"/>
                  </a:lnTo>
                  <a:lnTo>
                    <a:pt x="656" y="309"/>
                  </a:lnTo>
                  <a:lnTo>
                    <a:pt x="668" y="319"/>
                  </a:lnTo>
                  <a:lnTo>
                    <a:pt x="658" y="291"/>
                  </a:lnTo>
                  <a:lnTo>
                    <a:pt x="654" y="260"/>
                  </a:lnTo>
                  <a:lnTo>
                    <a:pt x="658" y="229"/>
                  </a:lnTo>
                  <a:lnTo>
                    <a:pt x="668" y="198"/>
                  </a:lnTo>
                  <a:lnTo>
                    <a:pt x="681" y="173"/>
                  </a:lnTo>
                  <a:lnTo>
                    <a:pt x="702" y="145"/>
                  </a:lnTo>
                  <a:lnTo>
                    <a:pt x="729" y="124"/>
                  </a:lnTo>
                  <a:lnTo>
                    <a:pt x="763" y="105"/>
                  </a:lnTo>
                  <a:lnTo>
                    <a:pt x="796" y="93"/>
                  </a:lnTo>
                  <a:lnTo>
                    <a:pt x="835" y="84"/>
                  </a:lnTo>
                  <a:lnTo>
                    <a:pt x="873" y="81"/>
                  </a:lnTo>
                  <a:lnTo>
                    <a:pt x="913" y="81"/>
                  </a:lnTo>
                  <a:lnTo>
                    <a:pt x="950" y="90"/>
                  </a:lnTo>
                  <a:lnTo>
                    <a:pt x="989" y="102"/>
                  </a:lnTo>
                  <a:lnTo>
                    <a:pt x="1019" y="119"/>
                  </a:lnTo>
                  <a:lnTo>
                    <a:pt x="1048" y="142"/>
                  </a:lnTo>
                  <a:lnTo>
                    <a:pt x="1070" y="169"/>
                  </a:lnTo>
                  <a:lnTo>
                    <a:pt x="1080" y="186"/>
                  </a:lnTo>
                  <a:lnTo>
                    <a:pt x="1090" y="201"/>
                  </a:lnTo>
                  <a:lnTo>
                    <a:pt x="1090" y="173"/>
                  </a:lnTo>
                  <a:lnTo>
                    <a:pt x="1094" y="143"/>
                  </a:lnTo>
                  <a:lnTo>
                    <a:pt x="1106" y="114"/>
                  </a:lnTo>
                  <a:lnTo>
                    <a:pt x="1123" y="86"/>
                  </a:lnTo>
                  <a:lnTo>
                    <a:pt x="1145" y="63"/>
                  </a:lnTo>
                  <a:lnTo>
                    <a:pt x="1172" y="40"/>
                  </a:lnTo>
                  <a:lnTo>
                    <a:pt x="1205" y="22"/>
                  </a:lnTo>
                  <a:lnTo>
                    <a:pt x="1240" y="10"/>
                  </a:lnTo>
                  <a:lnTo>
                    <a:pt x="1279" y="4"/>
                  </a:lnTo>
                  <a:lnTo>
                    <a:pt x="1318" y="0"/>
                  </a:lnTo>
                  <a:lnTo>
                    <a:pt x="1356" y="4"/>
                  </a:lnTo>
                  <a:lnTo>
                    <a:pt x="1394" y="13"/>
                  </a:lnTo>
                  <a:lnTo>
                    <a:pt x="1429" y="25"/>
                  </a:lnTo>
                  <a:lnTo>
                    <a:pt x="1462" y="44"/>
                  </a:lnTo>
                  <a:lnTo>
                    <a:pt x="1487" y="66"/>
                  </a:lnTo>
                  <a:lnTo>
                    <a:pt x="1510" y="91"/>
                  </a:lnTo>
                  <a:lnTo>
                    <a:pt x="1526" y="119"/>
                  </a:lnTo>
                  <a:lnTo>
                    <a:pt x="1536" y="150"/>
                  </a:lnTo>
                  <a:lnTo>
                    <a:pt x="1538" y="167"/>
                  </a:lnTo>
                  <a:lnTo>
                    <a:pt x="1547" y="122"/>
                  </a:lnTo>
                  <a:lnTo>
                    <a:pt x="1562" y="94"/>
                  </a:lnTo>
                  <a:lnTo>
                    <a:pt x="1585" y="69"/>
                  </a:lnTo>
                  <a:lnTo>
                    <a:pt x="1611" y="48"/>
                  </a:lnTo>
                  <a:lnTo>
                    <a:pt x="1643" y="27"/>
                  </a:lnTo>
                  <a:lnTo>
                    <a:pt x="1679" y="14"/>
                  </a:lnTo>
                  <a:lnTo>
                    <a:pt x="1716" y="7"/>
                  </a:lnTo>
                  <a:lnTo>
                    <a:pt x="1754" y="4"/>
                  </a:lnTo>
                  <a:lnTo>
                    <a:pt x="1793" y="6"/>
                  </a:lnTo>
                  <a:lnTo>
                    <a:pt x="1832" y="13"/>
                  </a:lnTo>
                  <a:lnTo>
                    <a:pt x="1866" y="25"/>
                  </a:lnTo>
                  <a:lnTo>
                    <a:pt x="1900" y="44"/>
                  </a:lnTo>
                  <a:lnTo>
                    <a:pt x="1928" y="65"/>
                  </a:lnTo>
                  <a:lnTo>
                    <a:pt x="1949" y="89"/>
                  </a:lnTo>
                  <a:lnTo>
                    <a:pt x="1967" y="117"/>
                  </a:lnTo>
                  <a:lnTo>
                    <a:pt x="1978" y="145"/>
                  </a:lnTo>
                  <a:lnTo>
                    <a:pt x="1982" y="178"/>
                  </a:lnTo>
                  <a:lnTo>
                    <a:pt x="1982" y="205"/>
                  </a:lnTo>
                  <a:lnTo>
                    <a:pt x="1992" y="187"/>
                  </a:lnTo>
                  <a:lnTo>
                    <a:pt x="2003" y="171"/>
                  </a:lnTo>
                  <a:lnTo>
                    <a:pt x="2025" y="145"/>
                  </a:lnTo>
                  <a:lnTo>
                    <a:pt x="2054" y="122"/>
                  </a:lnTo>
                  <a:lnTo>
                    <a:pt x="2083" y="105"/>
                  </a:lnTo>
                  <a:lnTo>
                    <a:pt x="2123" y="93"/>
                  </a:lnTo>
                  <a:lnTo>
                    <a:pt x="2160" y="84"/>
                  </a:lnTo>
                  <a:lnTo>
                    <a:pt x="2198" y="84"/>
                  </a:lnTo>
                  <a:lnTo>
                    <a:pt x="2238" y="87"/>
                  </a:lnTo>
                  <a:lnTo>
                    <a:pt x="2276" y="96"/>
                  </a:lnTo>
                  <a:lnTo>
                    <a:pt x="2309" y="109"/>
                  </a:lnTo>
                  <a:lnTo>
                    <a:pt x="2343" y="127"/>
                  </a:lnTo>
                  <a:lnTo>
                    <a:pt x="2369" y="147"/>
                  </a:lnTo>
                  <a:lnTo>
                    <a:pt x="2392" y="176"/>
                  </a:lnTo>
                  <a:lnTo>
                    <a:pt x="2405" y="201"/>
                  </a:lnTo>
                  <a:lnTo>
                    <a:pt x="2414" y="232"/>
                  </a:lnTo>
                  <a:lnTo>
                    <a:pt x="2417" y="261"/>
                  </a:lnTo>
                  <a:lnTo>
                    <a:pt x="2414" y="292"/>
                  </a:lnTo>
                  <a:lnTo>
                    <a:pt x="2405" y="323"/>
                  </a:lnTo>
                  <a:lnTo>
                    <a:pt x="2416" y="311"/>
                  </a:lnTo>
                  <a:lnTo>
                    <a:pt x="2442" y="292"/>
                  </a:lnTo>
                  <a:lnTo>
                    <a:pt x="2476" y="274"/>
                  </a:lnTo>
                  <a:lnTo>
                    <a:pt x="2512" y="261"/>
                  </a:lnTo>
                  <a:lnTo>
                    <a:pt x="2548" y="255"/>
                  </a:lnTo>
                  <a:lnTo>
                    <a:pt x="2590" y="249"/>
                  </a:lnTo>
                  <a:lnTo>
                    <a:pt x="2630" y="251"/>
                  </a:lnTo>
                  <a:lnTo>
                    <a:pt x="2665" y="261"/>
                  </a:lnTo>
                  <a:lnTo>
                    <a:pt x="2701" y="274"/>
                  </a:lnTo>
                  <a:lnTo>
                    <a:pt x="2731" y="291"/>
                  </a:lnTo>
                  <a:lnTo>
                    <a:pt x="2760" y="315"/>
                  </a:lnTo>
                  <a:lnTo>
                    <a:pt x="2785" y="338"/>
                  </a:lnTo>
                  <a:lnTo>
                    <a:pt x="2800" y="364"/>
                  </a:lnTo>
                  <a:lnTo>
                    <a:pt x="2807" y="395"/>
                  </a:lnTo>
                  <a:lnTo>
                    <a:pt x="2812" y="425"/>
                  </a:lnTo>
                  <a:lnTo>
                    <a:pt x="2807" y="456"/>
                  </a:lnTo>
                  <a:lnTo>
                    <a:pt x="2798" y="485"/>
                  </a:lnTo>
                  <a:lnTo>
                    <a:pt x="2783" y="513"/>
                  </a:lnTo>
                  <a:lnTo>
                    <a:pt x="2758" y="541"/>
                  </a:lnTo>
                  <a:lnTo>
                    <a:pt x="2776" y="535"/>
                  </a:lnTo>
                  <a:lnTo>
                    <a:pt x="2816" y="530"/>
                  </a:lnTo>
                  <a:lnTo>
                    <a:pt x="2852" y="526"/>
                  </a:lnTo>
                  <a:lnTo>
                    <a:pt x="2891" y="530"/>
                  </a:lnTo>
                  <a:lnTo>
                    <a:pt x="2927" y="538"/>
                  </a:lnTo>
                  <a:lnTo>
                    <a:pt x="2963" y="551"/>
                  </a:lnTo>
                  <a:lnTo>
                    <a:pt x="2995" y="572"/>
                  </a:lnTo>
                  <a:lnTo>
                    <a:pt x="3022" y="594"/>
                  </a:lnTo>
                  <a:lnTo>
                    <a:pt x="3045" y="618"/>
                  </a:lnTo>
                  <a:lnTo>
                    <a:pt x="3058" y="648"/>
                  </a:lnTo>
                  <a:lnTo>
                    <a:pt x="3067" y="676"/>
                  </a:lnTo>
                  <a:lnTo>
                    <a:pt x="3069" y="707"/>
                  </a:lnTo>
                  <a:lnTo>
                    <a:pt x="3064" y="736"/>
                  </a:lnTo>
                  <a:lnTo>
                    <a:pt x="3052" y="766"/>
                  </a:lnTo>
                  <a:lnTo>
                    <a:pt x="3035" y="794"/>
                  </a:lnTo>
                  <a:lnTo>
                    <a:pt x="3011" y="818"/>
                  </a:lnTo>
                  <a:lnTo>
                    <a:pt x="2984" y="837"/>
                  </a:lnTo>
                  <a:lnTo>
                    <a:pt x="2950" y="854"/>
                  </a:lnTo>
                  <a:lnTo>
                    <a:pt x="2927" y="860"/>
                  </a:lnTo>
                  <a:lnTo>
                    <a:pt x="2905" y="864"/>
                  </a:lnTo>
                  <a:lnTo>
                    <a:pt x="2951" y="877"/>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08939" name="Rectangle 11"/>
            <p:cNvSpPr>
              <a:spLocks noChangeArrowheads="1"/>
            </p:cNvSpPr>
            <p:nvPr/>
          </p:nvSpPr>
          <p:spPr bwMode="auto">
            <a:xfrm>
              <a:off x="3259" y="848"/>
              <a:ext cx="1694" cy="12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t>Hmm!  Comparing</a:t>
              </a:r>
              <a:br>
                <a:rPr lang="en-US" sz="2400"/>
              </a:br>
              <a:r>
                <a:rPr lang="en-US" sz="2400"/>
                <a:t>static budgets with</a:t>
              </a:r>
              <a:br>
                <a:rPr lang="en-US" sz="2400"/>
              </a:br>
              <a:r>
                <a:rPr lang="en-US" sz="2400"/>
                <a:t>actual costs is like</a:t>
              </a:r>
              <a:br>
                <a:rPr lang="en-US" sz="2400"/>
              </a:br>
              <a:r>
                <a:rPr lang="en-US" sz="2400"/>
                <a:t>comparing apples</a:t>
              </a:r>
              <a:br>
                <a:rPr lang="en-US" sz="2400"/>
              </a:br>
              <a:r>
                <a:rPr lang="en-US" sz="2400"/>
                <a:t>and oranges.</a:t>
              </a:r>
              <a:endParaRPr lang="en-US" sz="2400">
                <a:solidFill>
                  <a:schemeClr val="bg2"/>
                </a:solidFill>
              </a:endParaRPr>
            </a:p>
          </p:txBody>
        </p:sp>
      </p:grpSp>
      <p:graphicFrame>
        <p:nvGraphicFramePr>
          <p:cNvPr id="508940" name="Object 12"/>
          <p:cNvGraphicFramePr>
            <a:graphicFrameLocks/>
          </p:cNvGraphicFramePr>
          <p:nvPr/>
        </p:nvGraphicFramePr>
        <p:xfrm>
          <a:off x="4343400" y="1600200"/>
          <a:ext cx="762000" cy="873125"/>
        </p:xfrm>
        <a:graphic>
          <a:graphicData uri="http://schemas.openxmlformats.org/presentationml/2006/ole">
            <p:oleObj spid="_x0000_s58383" name="Clip" r:id="rId5" imgW="2674938" imgH="3055938" progId="">
              <p:embed/>
            </p:oleObj>
          </a:graphicData>
        </a:graphic>
      </p:graphicFrame>
      <p:pic>
        <p:nvPicPr>
          <p:cNvPr id="508941" name="Picture 13"/>
          <p:cNvPicPr>
            <a:picLocks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848600" y="1752600"/>
            <a:ext cx="914400" cy="7921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9197254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2" fill="hold" nodeType="afterEffect">
                                  <p:stCondLst>
                                    <p:cond delay="1000"/>
                                  </p:stCondLst>
                                  <p:childTnLst>
                                    <p:set>
                                      <p:cBhvr>
                                        <p:cTn id="6" dur="1" fill="hold">
                                          <p:stCondLst>
                                            <p:cond delay="0"/>
                                          </p:stCondLst>
                                        </p:cTn>
                                        <p:tgtEl>
                                          <p:spTgt spid="508934"/>
                                        </p:tgtEl>
                                        <p:attrNameLst>
                                          <p:attrName>style.visibility</p:attrName>
                                        </p:attrNameLst>
                                      </p:cBhvr>
                                      <p:to>
                                        <p:strVal val="visible"/>
                                      </p:to>
                                    </p:set>
                                    <p:anim calcmode="lin" valueType="num">
                                      <p:cBhvr additive="base">
                                        <p:cTn id="7" dur="5000" fill="hold"/>
                                        <p:tgtEl>
                                          <p:spTgt spid="508934"/>
                                        </p:tgtEl>
                                        <p:attrNameLst>
                                          <p:attrName>ppt_x</p:attrName>
                                        </p:attrNameLst>
                                      </p:cBhvr>
                                      <p:tavLst>
                                        <p:tav tm="0">
                                          <p:val>
                                            <p:strVal val="1+#ppt_w/2"/>
                                          </p:val>
                                        </p:tav>
                                        <p:tav tm="100000">
                                          <p:val>
                                            <p:strVal val="#ppt_x"/>
                                          </p:val>
                                        </p:tav>
                                      </p:tavLst>
                                    </p:anim>
                                    <p:anim calcmode="lin" valueType="num">
                                      <p:cBhvr additive="base">
                                        <p:cTn id="8" dur="5000" fill="hold"/>
                                        <p:tgtEl>
                                          <p:spTgt spid="50893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6000"/>
                            </p:stCondLst>
                            <p:childTnLst>
                              <p:par>
                                <p:cTn id="10" presetID="23" presetClass="entr" presetSubtype="16" fill="hold" nodeType="afterEffect">
                                  <p:stCondLst>
                                    <p:cond delay="0"/>
                                  </p:stCondLst>
                                  <p:childTnLst>
                                    <p:set>
                                      <p:cBhvr>
                                        <p:cTn id="11" dur="1" fill="hold">
                                          <p:stCondLst>
                                            <p:cond delay="0"/>
                                          </p:stCondLst>
                                        </p:cTn>
                                        <p:tgtEl>
                                          <p:spTgt spid="508940"/>
                                        </p:tgtEl>
                                        <p:attrNameLst>
                                          <p:attrName>style.visibility</p:attrName>
                                        </p:attrNameLst>
                                      </p:cBhvr>
                                      <p:to>
                                        <p:strVal val="visible"/>
                                      </p:to>
                                    </p:set>
                                    <p:anim calcmode="lin" valueType="num">
                                      <p:cBhvr>
                                        <p:cTn id="12" dur="500" fill="hold"/>
                                        <p:tgtEl>
                                          <p:spTgt spid="508940"/>
                                        </p:tgtEl>
                                        <p:attrNameLst>
                                          <p:attrName>ppt_w</p:attrName>
                                        </p:attrNameLst>
                                      </p:cBhvr>
                                      <p:tavLst>
                                        <p:tav tm="0">
                                          <p:val>
                                            <p:fltVal val="0"/>
                                          </p:val>
                                        </p:tav>
                                        <p:tav tm="100000">
                                          <p:val>
                                            <p:strVal val="#ppt_w"/>
                                          </p:val>
                                        </p:tav>
                                      </p:tavLst>
                                    </p:anim>
                                    <p:anim calcmode="lin" valueType="num">
                                      <p:cBhvr>
                                        <p:cTn id="13" dur="500" fill="hold"/>
                                        <p:tgtEl>
                                          <p:spTgt spid="508940"/>
                                        </p:tgtEl>
                                        <p:attrNameLst>
                                          <p:attrName>ppt_h</p:attrName>
                                        </p:attrNameLst>
                                      </p:cBhvr>
                                      <p:tavLst>
                                        <p:tav tm="0">
                                          <p:val>
                                            <p:fltVal val="0"/>
                                          </p:val>
                                        </p:tav>
                                        <p:tav tm="100000">
                                          <p:val>
                                            <p:strVal val="#ppt_h"/>
                                          </p:val>
                                        </p:tav>
                                      </p:tavLst>
                                    </p:anim>
                                  </p:childTnLst>
                                </p:cTn>
                              </p:par>
                            </p:childTnLst>
                          </p:cTn>
                        </p:par>
                        <p:par>
                          <p:cTn id="14" fill="hold" nodeType="afterGroup">
                            <p:stCondLst>
                              <p:cond delay="6500"/>
                            </p:stCondLst>
                            <p:childTnLst>
                              <p:par>
                                <p:cTn id="15" presetID="23" presetClass="entr" presetSubtype="16" fill="hold" nodeType="afterEffect">
                                  <p:stCondLst>
                                    <p:cond delay="0"/>
                                  </p:stCondLst>
                                  <p:childTnLst>
                                    <p:set>
                                      <p:cBhvr>
                                        <p:cTn id="16" dur="1" fill="hold">
                                          <p:stCondLst>
                                            <p:cond delay="0"/>
                                          </p:stCondLst>
                                        </p:cTn>
                                        <p:tgtEl>
                                          <p:spTgt spid="508941"/>
                                        </p:tgtEl>
                                        <p:attrNameLst>
                                          <p:attrName>style.visibility</p:attrName>
                                        </p:attrNameLst>
                                      </p:cBhvr>
                                      <p:to>
                                        <p:strVal val="visible"/>
                                      </p:to>
                                    </p:set>
                                    <p:anim calcmode="lin" valueType="num">
                                      <p:cBhvr>
                                        <p:cTn id="17" dur="500" fill="hold"/>
                                        <p:tgtEl>
                                          <p:spTgt spid="508941"/>
                                        </p:tgtEl>
                                        <p:attrNameLst>
                                          <p:attrName>ppt_w</p:attrName>
                                        </p:attrNameLst>
                                      </p:cBhvr>
                                      <p:tavLst>
                                        <p:tav tm="0">
                                          <p:val>
                                            <p:fltVal val="0"/>
                                          </p:val>
                                        </p:tav>
                                        <p:tav tm="100000">
                                          <p:val>
                                            <p:strVal val="#ppt_w"/>
                                          </p:val>
                                        </p:tav>
                                      </p:tavLst>
                                    </p:anim>
                                    <p:anim calcmode="lin" valueType="num">
                                      <p:cBhvr>
                                        <p:cTn id="18" dur="500" fill="hold"/>
                                        <p:tgtEl>
                                          <p:spTgt spid="5089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457200" y="76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sz="4000" b="1" i="1"/>
              <a:t>Flexible Budgets</a:t>
            </a:r>
          </a:p>
        </p:txBody>
      </p:sp>
      <p:grpSp>
        <p:nvGrpSpPr>
          <p:cNvPr id="510979" name="Group 3"/>
          <p:cNvGrpSpPr>
            <a:grpSpLocks/>
          </p:cNvGrpSpPr>
          <p:nvPr/>
        </p:nvGrpSpPr>
        <p:grpSpPr bwMode="auto">
          <a:xfrm>
            <a:off x="228600" y="2336800"/>
            <a:ext cx="2654300" cy="2628900"/>
            <a:chOff x="296" y="1472"/>
            <a:chExt cx="1672" cy="1656"/>
          </a:xfrm>
        </p:grpSpPr>
        <p:sp>
          <p:nvSpPr>
            <p:cNvPr id="510980" name="Freeform 4"/>
            <p:cNvSpPr>
              <a:spLocks/>
            </p:cNvSpPr>
            <p:nvPr/>
          </p:nvSpPr>
          <p:spPr bwMode="auto">
            <a:xfrm>
              <a:off x="427" y="2965"/>
              <a:ext cx="299" cy="163"/>
            </a:xfrm>
            <a:custGeom>
              <a:avLst/>
              <a:gdLst>
                <a:gd name="T0" fmla="*/ 191 w 299"/>
                <a:gd name="T1" fmla="*/ 0 h 163"/>
                <a:gd name="T2" fmla="*/ 38 w 299"/>
                <a:gd name="T3" fmla="*/ 14 h 163"/>
                <a:gd name="T4" fmla="*/ 23 w 299"/>
                <a:gd name="T5" fmla="*/ 25 h 163"/>
                <a:gd name="T6" fmla="*/ 14 w 299"/>
                <a:gd name="T7" fmla="*/ 37 h 163"/>
                <a:gd name="T8" fmla="*/ 5 w 299"/>
                <a:gd name="T9" fmla="*/ 50 h 163"/>
                <a:gd name="T10" fmla="*/ 0 w 299"/>
                <a:gd name="T11" fmla="*/ 73 h 163"/>
                <a:gd name="T12" fmla="*/ 1 w 299"/>
                <a:gd name="T13" fmla="*/ 98 h 163"/>
                <a:gd name="T14" fmla="*/ 5 w 299"/>
                <a:gd name="T15" fmla="*/ 112 h 163"/>
                <a:gd name="T16" fmla="*/ 14 w 299"/>
                <a:gd name="T17" fmla="*/ 127 h 163"/>
                <a:gd name="T18" fmla="*/ 30 w 299"/>
                <a:gd name="T19" fmla="*/ 140 h 163"/>
                <a:gd name="T20" fmla="*/ 49 w 299"/>
                <a:gd name="T21" fmla="*/ 151 h 163"/>
                <a:gd name="T22" fmla="*/ 68 w 299"/>
                <a:gd name="T23" fmla="*/ 157 h 163"/>
                <a:gd name="T24" fmla="*/ 84 w 299"/>
                <a:gd name="T25" fmla="*/ 160 h 163"/>
                <a:gd name="T26" fmla="*/ 106 w 299"/>
                <a:gd name="T27" fmla="*/ 162 h 163"/>
                <a:gd name="T28" fmla="*/ 105 w 299"/>
                <a:gd name="T29" fmla="*/ 160 h 163"/>
                <a:gd name="T30" fmla="*/ 223 w 299"/>
                <a:gd name="T31" fmla="*/ 149 h 163"/>
                <a:gd name="T32" fmla="*/ 298 w 299"/>
                <a:gd name="T33" fmla="*/ 0 h 163"/>
                <a:gd name="T34" fmla="*/ 191 w 299"/>
                <a:gd name="T3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9" h="163">
                  <a:moveTo>
                    <a:pt x="191" y="0"/>
                  </a:moveTo>
                  <a:lnTo>
                    <a:pt x="38" y="14"/>
                  </a:lnTo>
                  <a:lnTo>
                    <a:pt x="23" y="25"/>
                  </a:lnTo>
                  <a:lnTo>
                    <a:pt x="14" y="37"/>
                  </a:lnTo>
                  <a:lnTo>
                    <a:pt x="5" y="50"/>
                  </a:lnTo>
                  <a:lnTo>
                    <a:pt x="0" y="73"/>
                  </a:lnTo>
                  <a:lnTo>
                    <a:pt x="1" y="98"/>
                  </a:lnTo>
                  <a:lnTo>
                    <a:pt x="5" y="112"/>
                  </a:lnTo>
                  <a:lnTo>
                    <a:pt x="14" y="127"/>
                  </a:lnTo>
                  <a:lnTo>
                    <a:pt x="30" y="140"/>
                  </a:lnTo>
                  <a:lnTo>
                    <a:pt x="49" y="151"/>
                  </a:lnTo>
                  <a:lnTo>
                    <a:pt x="68" y="157"/>
                  </a:lnTo>
                  <a:lnTo>
                    <a:pt x="84" y="160"/>
                  </a:lnTo>
                  <a:lnTo>
                    <a:pt x="106" y="162"/>
                  </a:lnTo>
                  <a:lnTo>
                    <a:pt x="105" y="160"/>
                  </a:lnTo>
                  <a:lnTo>
                    <a:pt x="223" y="149"/>
                  </a:lnTo>
                  <a:lnTo>
                    <a:pt x="298" y="0"/>
                  </a:lnTo>
                  <a:lnTo>
                    <a:pt x="191" y="0"/>
                  </a:lnTo>
                </a:path>
              </a:pathLst>
            </a:custGeom>
            <a:solidFill>
              <a:srgbClr val="CCECFF"/>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10981" name="Freeform 5"/>
            <p:cNvSpPr>
              <a:spLocks/>
            </p:cNvSpPr>
            <p:nvPr/>
          </p:nvSpPr>
          <p:spPr bwMode="auto">
            <a:xfrm>
              <a:off x="296" y="1472"/>
              <a:ext cx="1672" cy="1654"/>
            </a:xfrm>
            <a:custGeom>
              <a:avLst/>
              <a:gdLst>
                <a:gd name="T0" fmla="*/ 94 w 1672"/>
                <a:gd name="T1" fmla="*/ 6 h 1654"/>
                <a:gd name="T2" fmla="*/ 60 w 1672"/>
                <a:gd name="T3" fmla="*/ 28 h 1654"/>
                <a:gd name="T4" fmla="*/ 18 w 1672"/>
                <a:gd name="T5" fmla="*/ 74 h 1654"/>
                <a:gd name="T6" fmla="*/ 3 w 1672"/>
                <a:gd name="T7" fmla="*/ 121 h 1654"/>
                <a:gd name="T8" fmla="*/ 0 w 1672"/>
                <a:gd name="T9" fmla="*/ 179 h 1654"/>
                <a:gd name="T10" fmla="*/ 7 w 1672"/>
                <a:gd name="T11" fmla="*/ 227 h 1654"/>
                <a:gd name="T12" fmla="*/ 30 w 1672"/>
                <a:gd name="T13" fmla="*/ 304 h 1654"/>
                <a:gd name="T14" fmla="*/ 89 w 1672"/>
                <a:gd name="T15" fmla="*/ 435 h 1654"/>
                <a:gd name="T16" fmla="*/ 160 w 1672"/>
                <a:gd name="T17" fmla="*/ 582 h 1654"/>
                <a:gd name="T18" fmla="*/ 225 w 1672"/>
                <a:gd name="T19" fmla="*/ 733 h 1654"/>
                <a:gd name="T20" fmla="*/ 277 w 1672"/>
                <a:gd name="T21" fmla="*/ 930 h 1654"/>
                <a:gd name="T22" fmla="*/ 306 w 1672"/>
                <a:gd name="T23" fmla="*/ 1168 h 1654"/>
                <a:gd name="T24" fmla="*/ 322 w 1672"/>
                <a:gd name="T25" fmla="*/ 1338 h 1654"/>
                <a:gd name="T26" fmla="*/ 322 w 1672"/>
                <a:gd name="T27" fmla="*/ 1466 h 1654"/>
                <a:gd name="T28" fmla="*/ 302 w 1672"/>
                <a:gd name="T29" fmla="*/ 1562 h 1654"/>
                <a:gd name="T30" fmla="*/ 277 w 1672"/>
                <a:gd name="T31" fmla="*/ 1617 h 1654"/>
                <a:gd name="T32" fmla="*/ 252 w 1672"/>
                <a:gd name="T33" fmla="*/ 1643 h 1654"/>
                <a:gd name="T34" fmla="*/ 390 w 1672"/>
                <a:gd name="T35" fmla="*/ 1639 h 1654"/>
                <a:gd name="T36" fmla="*/ 915 w 1672"/>
                <a:gd name="T37" fmla="*/ 1575 h 1654"/>
                <a:gd name="T38" fmla="*/ 1392 w 1672"/>
                <a:gd name="T39" fmla="*/ 1539 h 1654"/>
                <a:gd name="T40" fmla="*/ 1590 w 1672"/>
                <a:gd name="T41" fmla="*/ 1543 h 1654"/>
                <a:gd name="T42" fmla="*/ 1630 w 1672"/>
                <a:gd name="T43" fmla="*/ 1516 h 1654"/>
                <a:gd name="T44" fmla="*/ 1658 w 1672"/>
                <a:gd name="T45" fmla="*/ 1454 h 1654"/>
                <a:gd name="T46" fmla="*/ 1671 w 1672"/>
                <a:gd name="T47" fmla="*/ 1365 h 1654"/>
                <a:gd name="T48" fmla="*/ 1669 w 1672"/>
                <a:gd name="T49" fmla="*/ 1252 h 1654"/>
                <a:gd name="T50" fmla="*/ 1651 w 1672"/>
                <a:gd name="T51" fmla="*/ 1085 h 1654"/>
                <a:gd name="T52" fmla="*/ 1595 w 1672"/>
                <a:gd name="T53" fmla="*/ 871 h 1654"/>
                <a:gd name="T54" fmla="*/ 1529 w 1672"/>
                <a:gd name="T55" fmla="*/ 678 h 1654"/>
                <a:gd name="T56" fmla="*/ 1453 w 1672"/>
                <a:gd name="T57" fmla="*/ 500 h 1654"/>
                <a:gd name="T58" fmla="*/ 1367 w 1672"/>
                <a:gd name="T59" fmla="*/ 303 h 1654"/>
                <a:gd name="T60" fmla="*/ 1338 w 1672"/>
                <a:gd name="T61" fmla="*/ 216 h 1654"/>
                <a:gd name="T62" fmla="*/ 1335 w 1672"/>
                <a:gd name="T63" fmla="*/ 149 h 1654"/>
                <a:gd name="T64" fmla="*/ 1367 w 1672"/>
                <a:gd name="T65" fmla="*/ 15 h 1654"/>
                <a:gd name="T66" fmla="*/ 106 w 1672"/>
                <a:gd name="T67" fmla="*/ 3 h 1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2" h="1654">
                  <a:moveTo>
                    <a:pt x="106" y="3"/>
                  </a:moveTo>
                  <a:lnTo>
                    <a:pt x="94" y="6"/>
                  </a:lnTo>
                  <a:lnTo>
                    <a:pt x="79" y="13"/>
                  </a:lnTo>
                  <a:lnTo>
                    <a:pt x="60" y="28"/>
                  </a:lnTo>
                  <a:lnTo>
                    <a:pt x="35" y="51"/>
                  </a:lnTo>
                  <a:lnTo>
                    <a:pt x="18" y="74"/>
                  </a:lnTo>
                  <a:lnTo>
                    <a:pt x="7" y="99"/>
                  </a:lnTo>
                  <a:lnTo>
                    <a:pt x="3" y="121"/>
                  </a:lnTo>
                  <a:lnTo>
                    <a:pt x="0" y="150"/>
                  </a:lnTo>
                  <a:lnTo>
                    <a:pt x="0" y="179"/>
                  </a:lnTo>
                  <a:lnTo>
                    <a:pt x="4" y="202"/>
                  </a:lnTo>
                  <a:lnTo>
                    <a:pt x="7" y="227"/>
                  </a:lnTo>
                  <a:lnTo>
                    <a:pt x="13" y="248"/>
                  </a:lnTo>
                  <a:lnTo>
                    <a:pt x="30" y="304"/>
                  </a:lnTo>
                  <a:lnTo>
                    <a:pt x="53" y="367"/>
                  </a:lnTo>
                  <a:lnTo>
                    <a:pt x="89" y="435"/>
                  </a:lnTo>
                  <a:lnTo>
                    <a:pt x="125" y="514"/>
                  </a:lnTo>
                  <a:lnTo>
                    <a:pt x="160" y="582"/>
                  </a:lnTo>
                  <a:lnTo>
                    <a:pt x="190" y="651"/>
                  </a:lnTo>
                  <a:lnTo>
                    <a:pt x="225" y="733"/>
                  </a:lnTo>
                  <a:lnTo>
                    <a:pt x="256" y="839"/>
                  </a:lnTo>
                  <a:lnTo>
                    <a:pt x="277" y="930"/>
                  </a:lnTo>
                  <a:lnTo>
                    <a:pt x="297" y="1044"/>
                  </a:lnTo>
                  <a:lnTo>
                    <a:pt x="306" y="1168"/>
                  </a:lnTo>
                  <a:lnTo>
                    <a:pt x="322" y="1277"/>
                  </a:lnTo>
                  <a:lnTo>
                    <a:pt x="322" y="1338"/>
                  </a:lnTo>
                  <a:lnTo>
                    <a:pt x="322" y="1415"/>
                  </a:lnTo>
                  <a:lnTo>
                    <a:pt x="322" y="1466"/>
                  </a:lnTo>
                  <a:lnTo>
                    <a:pt x="318" y="1513"/>
                  </a:lnTo>
                  <a:lnTo>
                    <a:pt x="302" y="1562"/>
                  </a:lnTo>
                  <a:lnTo>
                    <a:pt x="290" y="1591"/>
                  </a:lnTo>
                  <a:lnTo>
                    <a:pt x="277" y="1617"/>
                  </a:lnTo>
                  <a:lnTo>
                    <a:pt x="262" y="1633"/>
                  </a:lnTo>
                  <a:lnTo>
                    <a:pt x="252" y="1643"/>
                  </a:lnTo>
                  <a:lnTo>
                    <a:pt x="241" y="1653"/>
                  </a:lnTo>
                  <a:lnTo>
                    <a:pt x="390" y="1639"/>
                  </a:lnTo>
                  <a:lnTo>
                    <a:pt x="677" y="1603"/>
                  </a:lnTo>
                  <a:lnTo>
                    <a:pt x="915" y="1575"/>
                  </a:lnTo>
                  <a:lnTo>
                    <a:pt x="1189" y="1548"/>
                  </a:lnTo>
                  <a:lnTo>
                    <a:pt x="1392" y="1539"/>
                  </a:lnTo>
                  <a:lnTo>
                    <a:pt x="1549" y="1543"/>
                  </a:lnTo>
                  <a:lnTo>
                    <a:pt x="1590" y="1543"/>
                  </a:lnTo>
                  <a:lnTo>
                    <a:pt x="1615" y="1539"/>
                  </a:lnTo>
                  <a:lnTo>
                    <a:pt x="1630" y="1516"/>
                  </a:lnTo>
                  <a:lnTo>
                    <a:pt x="1645" y="1491"/>
                  </a:lnTo>
                  <a:lnTo>
                    <a:pt x="1658" y="1454"/>
                  </a:lnTo>
                  <a:lnTo>
                    <a:pt x="1666" y="1409"/>
                  </a:lnTo>
                  <a:lnTo>
                    <a:pt x="1671" y="1365"/>
                  </a:lnTo>
                  <a:lnTo>
                    <a:pt x="1671" y="1302"/>
                  </a:lnTo>
                  <a:lnTo>
                    <a:pt x="1669" y="1252"/>
                  </a:lnTo>
                  <a:lnTo>
                    <a:pt x="1666" y="1172"/>
                  </a:lnTo>
                  <a:lnTo>
                    <a:pt x="1651" y="1085"/>
                  </a:lnTo>
                  <a:lnTo>
                    <a:pt x="1625" y="973"/>
                  </a:lnTo>
                  <a:lnTo>
                    <a:pt x="1595" y="871"/>
                  </a:lnTo>
                  <a:lnTo>
                    <a:pt x="1570" y="779"/>
                  </a:lnTo>
                  <a:lnTo>
                    <a:pt x="1529" y="678"/>
                  </a:lnTo>
                  <a:lnTo>
                    <a:pt x="1488" y="587"/>
                  </a:lnTo>
                  <a:lnTo>
                    <a:pt x="1453" y="500"/>
                  </a:lnTo>
                  <a:lnTo>
                    <a:pt x="1398" y="376"/>
                  </a:lnTo>
                  <a:lnTo>
                    <a:pt x="1367" y="303"/>
                  </a:lnTo>
                  <a:lnTo>
                    <a:pt x="1349" y="254"/>
                  </a:lnTo>
                  <a:lnTo>
                    <a:pt x="1338" y="216"/>
                  </a:lnTo>
                  <a:lnTo>
                    <a:pt x="1335" y="180"/>
                  </a:lnTo>
                  <a:lnTo>
                    <a:pt x="1335" y="149"/>
                  </a:lnTo>
                  <a:lnTo>
                    <a:pt x="1357" y="38"/>
                  </a:lnTo>
                  <a:lnTo>
                    <a:pt x="1367" y="15"/>
                  </a:lnTo>
                  <a:lnTo>
                    <a:pt x="122" y="0"/>
                  </a:lnTo>
                  <a:lnTo>
                    <a:pt x="106" y="3"/>
                  </a:lnTo>
                </a:path>
              </a:pathLst>
            </a:custGeom>
            <a:solidFill>
              <a:srgbClr val="CCECFF"/>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10982" name="Freeform 6"/>
            <p:cNvSpPr>
              <a:spLocks/>
            </p:cNvSpPr>
            <p:nvPr/>
          </p:nvSpPr>
          <p:spPr bwMode="auto">
            <a:xfrm>
              <a:off x="385" y="1548"/>
              <a:ext cx="137" cy="109"/>
            </a:xfrm>
            <a:custGeom>
              <a:avLst/>
              <a:gdLst>
                <a:gd name="T0" fmla="*/ 136 w 137"/>
                <a:gd name="T1" fmla="*/ 7 h 109"/>
                <a:gd name="T2" fmla="*/ 101 w 137"/>
                <a:gd name="T3" fmla="*/ 99 h 109"/>
                <a:gd name="T4" fmla="*/ 66 w 137"/>
                <a:gd name="T5" fmla="*/ 108 h 109"/>
                <a:gd name="T6" fmla="*/ 48 w 137"/>
                <a:gd name="T7" fmla="*/ 106 h 109"/>
                <a:gd name="T8" fmla="*/ 31 w 137"/>
                <a:gd name="T9" fmla="*/ 100 h 109"/>
                <a:gd name="T10" fmla="*/ 17 w 137"/>
                <a:gd name="T11" fmla="*/ 90 h 109"/>
                <a:gd name="T12" fmla="*/ 7 w 137"/>
                <a:gd name="T13" fmla="*/ 79 h 109"/>
                <a:gd name="T14" fmla="*/ 2 w 137"/>
                <a:gd name="T15" fmla="*/ 65 h 109"/>
                <a:gd name="T16" fmla="*/ 0 w 137"/>
                <a:gd name="T17" fmla="*/ 53 h 109"/>
                <a:gd name="T18" fmla="*/ 0 w 137"/>
                <a:gd name="T19" fmla="*/ 37 h 109"/>
                <a:gd name="T20" fmla="*/ 5 w 137"/>
                <a:gd name="T21" fmla="*/ 26 h 109"/>
                <a:gd name="T22" fmla="*/ 16 w 137"/>
                <a:gd name="T23" fmla="*/ 16 h 109"/>
                <a:gd name="T24" fmla="*/ 28 w 137"/>
                <a:gd name="T25" fmla="*/ 9 h 109"/>
                <a:gd name="T26" fmla="*/ 44 w 137"/>
                <a:gd name="T27" fmla="*/ 5 h 109"/>
                <a:gd name="T28" fmla="*/ 55 w 137"/>
                <a:gd name="T29" fmla="*/ 3 h 109"/>
                <a:gd name="T30" fmla="*/ 70 w 137"/>
                <a:gd name="T31" fmla="*/ 0 h 109"/>
                <a:gd name="T32" fmla="*/ 81 w 137"/>
                <a:gd name="T33" fmla="*/ 0 h 109"/>
                <a:gd name="T34" fmla="*/ 96 w 137"/>
                <a:gd name="T35" fmla="*/ 0 h 109"/>
                <a:gd name="T36" fmla="*/ 136 w 137"/>
                <a:gd name="T37" fmla="*/ 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109">
                  <a:moveTo>
                    <a:pt x="136" y="7"/>
                  </a:moveTo>
                  <a:lnTo>
                    <a:pt x="101" y="99"/>
                  </a:lnTo>
                  <a:lnTo>
                    <a:pt x="66" y="108"/>
                  </a:lnTo>
                  <a:lnTo>
                    <a:pt x="48" y="106"/>
                  </a:lnTo>
                  <a:lnTo>
                    <a:pt x="31" y="100"/>
                  </a:lnTo>
                  <a:lnTo>
                    <a:pt x="17" y="90"/>
                  </a:lnTo>
                  <a:lnTo>
                    <a:pt x="7" y="79"/>
                  </a:lnTo>
                  <a:lnTo>
                    <a:pt x="2" y="65"/>
                  </a:lnTo>
                  <a:lnTo>
                    <a:pt x="0" y="53"/>
                  </a:lnTo>
                  <a:lnTo>
                    <a:pt x="0" y="37"/>
                  </a:lnTo>
                  <a:lnTo>
                    <a:pt x="5" y="26"/>
                  </a:lnTo>
                  <a:lnTo>
                    <a:pt x="16" y="16"/>
                  </a:lnTo>
                  <a:lnTo>
                    <a:pt x="28" y="9"/>
                  </a:lnTo>
                  <a:lnTo>
                    <a:pt x="44" y="5"/>
                  </a:lnTo>
                  <a:lnTo>
                    <a:pt x="55" y="3"/>
                  </a:lnTo>
                  <a:lnTo>
                    <a:pt x="70" y="0"/>
                  </a:lnTo>
                  <a:lnTo>
                    <a:pt x="81" y="0"/>
                  </a:lnTo>
                  <a:lnTo>
                    <a:pt x="96" y="0"/>
                  </a:lnTo>
                  <a:lnTo>
                    <a:pt x="136" y="7"/>
                  </a:lnTo>
                </a:path>
              </a:pathLst>
            </a:custGeom>
            <a:solidFill>
              <a:srgbClr val="CCECFF"/>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10983" name="Freeform 7"/>
            <p:cNvSpPr>
              <a:spLocks/>
            </p:cNvSpPr>
            <p:nvPr/>
          </p:nvSpPr>
          <p:spPr bwMode="auto">
            <a:xfrm>
              <a:off x="437" y="1542"/>
              <a:ext cx="97" cy="89"/>
            </a:xfrm>
            <a:custGeom>
              <a:avLst/>
              <a:gdLst>
                <a:gd name="T0" fmla="*/ 0 w 97"/>
                <a:gd name="T1" fmla="*/ 10 h 89"/>
                <a:gd name="T2" fmla="*/ 18 w 97"/>
                <a:gd name="T3" fmla="*/ 22 h 89"/>
                <a:gd name="T4" fmla="*/ 27 w 97"/>
                <a:gd name="T5" fmla="*/ 33 h 89"/>
                <a:gd name="T6" fmla="*/ 31 w 97"/>
                <a:gd name="T7" fmla="*/ 45 h 89"/>
                <a:gd name="T8" fmla="*/ 32 w 97"/>
                <a:gd name="T9" fmla="*/ 61 h 89"/>
                <a:gd name="T10" fmla="*/ 28 w 97"/>
                <a:gd name="T11" fmla="*/ 75 h 89"/>
                <a:gd name="T12" fmla="*/ 18 w 97"/>
                <a:gd name="T13" fmla="*/ 88 h 89"/>
                <a:gd name="T14" fmla="*/ 96 w 97"/>
                <a:gd name="T15" fmla="*/ 73 h 89"/>
                <a:gd name="T16" fmla="*/ 90 w 97"/>
                <a:gd name="T17" fmla="*/ 0 h 89"/>
                <a:gd name="T18" fmla="*/ 0 w 97"/>
                <a:gd name="T19" fmla="*/ 1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89">
                  <a:moveTo>
                    <a:pt x="0" y="10"/>
                  </a:moveTo>
                  <a:lnTo>
                    <a:pt x="18" y="22"/>
                  </a:lnTo>
                  <a:lnTo>
                    <a:pt x="27" y="33"/>
                  </a:lnTo>
                  <a:lnTo>
                    <a:pt x="31" y="45"/>
                  </a:lnTo>
                  <a:lnTo>
                    <a:pt x="32" y="61"/>
                  </a:lnTo>
                  <a:lnTo>
                    <a:pt x="28" y="75"/>
                  </a:lnTo>
                  <a:lnTo>
                    <a:pt x="18" y="88"/>
                  </a:lnTo>
                  <a:lnTo>
                    <a:pt x="96" y="73"/>
                  </a:lnTo>
                  <a:lnTo>
                    <a:pt x="90" y="0"/>
                  </a:lnTo>
                  <a:lnTo>
                    <a:pt x="0" y="10"/>
                  </a:lnTo>
                </a:path>
              </a:pathLst>
            </a:custGeom>
            <a:solidFill>
              <a:srgbClr val="CCECFF"/>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10984" name="Freeform 8"/>
            <p:cNvSpPr>
              <a:spLocks/>
            </p:cNvSpPr>
            <p:nvPr/>
          </p:nvSpPr>
          <p:spPr bwMode="auto">
            <a:xfrm>
              <a:off x="410" y="1473"/>
              <a:ext cx="1400" cy="184"/>
            </a:xfrm>
            <a:custGeom>
              <a:avLst/>
              <a:gdLst>
                <a:gd name="T0" fmla="*/ 1324 w 1400"/>
                <a:gd name="T1" fmla="*/ 14 h 184"/>
                <a:gd name="T2" fmla="*/ 0 w 1400"/>
                <a:gd name="T3" fmla="*/ 0 h 184"/>
                <a:gd name="T4" fmla="*/ 37 w 1400"/>
                <a:gd name="T5" fmla="*/ 5 h 184"/>
                <a:gd name="T6" fmla="*/ 50 w 1400"/>
                <a:gd name="T7" fmla="*/ 9 h 184"/>
                <a:gd name="T8" fmla="*/ 65 w 1400"/>
                <a:gd name="T9" fmla="*/ 14 h 184"/>
                <a:gd name="T10" fmla="*/ 75 w 1400"/>
                <a:gd name="T11" fmla="*/ 23 h 184"/>
                <a:gd name="T12" fmla="*/ 85 w 1400"/>
                <a:gd name="T13" fmla="*/ 35 h 184"/>
                <a:gd name="T14" fmla="*/ 91 w 1400"/>
                <a:gd name="T15" fmla="*/ 50 h 184"/>
                <a:gd name="T16" fmla="*/ 94 w 1400"/>
                <a:gd name="T17" fmla="*/ 65 h 184"/>
                <a:gd name="T18" fmla="*/ 95 w 1400"/>
                <a:gd name="T19" fmla="*/ 80 h 184"/>
                <a:gd name="T20" fmla="*/ 96 w 1400"/>
                <a:gd name="T21" fmla="*/ 93 h 184"/>
                <a:gd name="T22" fmla="*/ 94 w 1400"/>
                <a:gd name="T23" fmla="*/ 112 h 184"/>
                <a:gd name="T24" fmla="*/ 91 w 1400"/>
                <a:gd name="T25" fmla="*/ 130 h 184"/>
                <a:gd name="T26" fmla="*/ 81 w 1400"/>
                <a:gd name="T27" fmla="*/ 146 h 184"/>
                <a:gd name="T28" fmla="*/ 66 w 1400"/>
                <a:gd name="T29" fmla="*/ 162 h 184"/>
                <a:gd name="T30" fmla="*/ 49 w 1400"/>
                <a:gd name="T31" fmla="*/ 173 h 184"/>
                <a:gd name="T32" fmla="*/ 34 w 1400"/>
                <a:gd name="T33" fmla="*/ 183 h 184"/>
                <a:gd name="T34" fmla="*/ 122 w 1400"/>
                <a:gd name="T35" fmla="*/ 174 h 184"/>
                <a:gd name="T36" fmla="*/ 218 w 1400"/>
                <a:gd name="T37" fmla="*/ 160 h 184"/>
                <a:gd name="T38" fmla="*/ 371 w 1400"/>
                <a:gd name="T39" fmla="*/ 151 h 184"/>
                <a:gd name="T40" fmla="*/ 498 w 1400"/>
                <a:gd name="T41" fmla="*/ 142 h 184"/>
                <a:gd name="T42" fmla="*/ 649 w 1400"/>
                <a:gd name="T43" fmla="*/ 142 h 184"/>
                <a:gd name="T44" fmla="*/ 817 w 1400"/>
                <a:gd name="T45" fmla="*/ 146 h 184"/>
                <a:gd name="T46" fmla="*/ 1024 w 1400"/>
                <a:gd name="T47" fmla="*/ 151 h 184"/>
                <a:gd name="T48" fmla="*/ 1223 w 1400"/>
                <a:gd name="T49" fmla="*/ 165 h 184"/>
                <a:gd name="T50" fmla="*/ 1304 w 1400"/>
                <a:gd name="T51" fmla="*/ 178 h 184"/>
                <a:gd name="T52" fmla="*/ 1326 w 1400"/>
                <a:gd name="T53" fmla="*/ 181 h 184"/>
                <a:gd name="T54" fmla="*/ 1352 w 1400"/>
                <a:gd name="T55" fmla="*/ 182 h 184"/>
                <a:gd name="T56" fmla="*/ 1369 w 1400"/>
                <a:gd name="T57" fmla="*/ 178 h 184"/>
                <a:gd name="T58" fmla="*/ 1385 w 1400"/>
                <a:gd name="T59" fmla="*/ 165 h 184"/>
                <a:gd name="T60" fmla="*/ 1394 w 1400"/>
                <a:gd name="T61" fmla="*/ 148 h 184"/>
                <a:gd name="T62" fmla="*/ 1398 w 1400"/>
                <a:gd name="T63" fmla="*/ 133 h 184"/>
                <a:gd name="T64" fmla="*/ 1399 w 1400"/>
                <a:gd name="T65" fmla="*/ 117 h 184"/>
                <a:gd name="T66" fmla="*/ 1396 w 1400"/>
                <a:gd name="T67" fmla="*/ 88 h 184"/>
                <a:gd name="T68" fmla="*/ 1389 w 1400"/>
                <a:gd name="T69" fmla="*/ 70 h 184"/>
                <a:gd name="T70" fmla="*/ 1379 w 1400"/>
                <a:gd name="T71" fmla="*/ 51 h 184"/>
                <a:gd name="T72" fmla="*/ 1369 w 1400"/>
                <a:gd name="T73" fmla="*/ 39 h 184"/>
                <a:gd name="T74" fmla="*/ 1358 w 1400"/>
                <a:gd name="T75" fmla="*/ 29 h 184"/>
                <a:gd name="T76" fmla="*/ 1342 w 1400"/>
                <a:gd name="T77" fmla="*/ 19 h 184"/>
                <a:gd name="T78" fmla="*/ 1324 w 1400"/>
                <a:gd name="T79" fmla="*/ 1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0" h="184">
                  <a:moveTo>
                    <a:pt x="1324" y="14"/>
                  </a:moveTo>
                  <a:lnTo>
                    <a:pt x="0" y="0"/>
                  </a:lnTo>
                  <a:lnTo>
                    <a:pt x="37" y="5"/>
                  </a:lnTo>
                  <a:lnTo>
                    <a:pt x="50" y="9"/>
                  </a:lnTo>
                  <a:lnTo>
                    <a:pt x="65" y="14"/>
                  </a:lnTo>
                  <a:lnTo>
                    <a:pt x="75" y="23"/>
                  </a:lnTo>
                  <a:lnTo>
                    <a:pt x="85" y="35"/>
                  </a:lnTo>
                  <a:lnTo>
                    <a:pt x="91" y="50"/>
                  </a:lnTo>
                  <a:lnTo>
                    <a:pt x="94" y="65"/>
                  </a:lnTo>
                  <a:lnTo>
                    <a:pt x="95" y="80"/>
                  </a:lnTo>
                  <a:lnTo>
                    <a:pt x="96" y="93"/>
                  </a:lnTo>
                  <a:lnTo>
                    <a:pt x="94" y="112"/>
                  </a:lnTo>
                  <a:lnTo>
                    <a:pt x="91" y="130"/>
                  </a:lnTo>
                  <a:lnTo>
                    <a:pt x="81" y="146"/>
                  </a:lnTo>
                  <a:lnTo>
                    <a:pt x="66" y="162"/>
                  </a:lnTo>
                  <a:lnTo>
                    <a:pt x="49" y="173"/>
                  </a:lnTo>
                  <a:lnTo>
                    <a:pt x="34" y="183"/>
                  </a:lnTo>
                  <a:lnTo>
                    <a:pt x="122" y="174"/>
                  </a:lnTo>
                  <a:lnTo>
                    <a:pt x="218" y="160"/>
                  </a:lnTo>
                  <a:lnTo>
                    <a:pt x="371" y="151"/>
                  </a:lnTo>
                  <a:lnTo>
                    <a:pt x="498" y="142"/>
                  </a:lnTo>
                  <a:lnTo>
                    <a:pt x="649" y="142"/>
                  </a:lnTo>
                  <a:lnTo>
                    <a:pt x="817" y="146"/>
                  </a:lnTo>
                  <a:lnTo>
                    <a:pt x="1024" y="151"/>
                  </a:lnTo>
                  <a:lnTo>
                    <a:pt x="1223" y="165"/>
                  </a:lnTo>
                  <a:lnTo>
                    <a:pt x="1304" y="178"/>
                  </a:lnTo>
                  <a:lnTo>
                    <a:pt x="1326" y="181"/>
                  </a:lnTo>
                  <a:lnTo>
                    <a:pt x="1352" y="182"/>
                  </a:lnTo>
                  <a:lnTo>
                    <a:pt x="1369" y="178"/>
                  </a:lnTo>
                  <a:lnTo>
                    <a:pt x="1385" y="165"/>
                  </a:lnTo>
                  <a:lnTo>
                    <a:pt x="1394" y="148"/>
                  </a:lnTo>
                  <a:lnTo>
                    <a:pt x="1398" y="133"/>
                  </a:lnTo>
                  <a:lnTo>
                    <a:pt x="1399" y="117"/>
                  </a:lnTo>
                  <a:lnTo>
                    <a:pt x="1396" y="88"/>
                  </a:lnTo>
                  <a:lnTo>
                    <a:pt x="1389" y="70"/>
                  </a:lnTo>
                  <a:lnTo>
                    <a:pt x="1379" y="51"/>
                  </a:lnTo>
                  <a:lnTo>
                    <a:pt x="1369" y="39"/>
                  </a:lnTo>
                  <a:lnTo>
                    <a:pt x="1358" y="29"/>
                  </a:lnTo>
                  <a:lnTo>
                    <a:pt x="1342" y="19"/>
                  </a:lnTo>
                  <a:lnTo>
                    <a:pt x="1324" y="14"/>
                  </a:lnTo>
                </a:path>
              </a:pathLst>
            </a:custGeom>
            <a:solidFill>
              <a:srgbClr val="CCECFF"/>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grpSp>
      <p:sp>
        <p:nvSpPr>
          <p:cNvPr id="510985" name="AutoShape 9"/>
          <p:cNvSpPr>
            <a:spLocks noChangeArrowheads="1"/>
          </p:cNvSpPr>
          <p:nvPr/>
        </p:nvSpPr>
        <p:spPr bwMode="auto">
          <a:xfrm>
            <a:off x="2438400" y="3581400"/>
            <a:ext cx="368300" cy="292100"/>
          </a:xfrm>
          <a:prstGeom prst="star16">
            <a:avLst>
              <a:gd name="adj" fmla="val 37500"/>
            </a:avLst>
          </a:prstGeom>
          <a:solidFill>
            <a:srgbClr val="3333CC"/>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grpSp>
        <p:nvGrpSpPr>
          <p:cNvPr id="510986" name="Group 10"/>
          <p:cNvGrpSpPr>
            <a:grpSpLocks/>
          </p:cNvGrpSpPr>
          <p:nvPr/>
        </p:nvGrpSpPr>
        <p:grpSpPr bwMode="auto">
          <a:xfrm>
            <a:off x="728663" y="3017838"/>
            <a:ext cx="1685925" cy="1035050"/>
            <a:chOff x="611" y="1901"/>
            <a:chExt cx="1062" cy="652"/>
          </a:xfrm>
        </p:grpSpPr>
        <p:sp>
          <p:nvSpPr>
            <p:cNvPr id="510987" name="Freeform 11"/>
            <p:cNvSpPr>
              <a:spLocks/>
            </p:cNvSpPr>
            <p:nvPr/>
          </p:nvSpPr>
          <p:spPr bwMode="auto">
            <a:xfrm>
              <a:off x="687" y="1901"/>
              <a:ext cx="134" cy="200"/>
            </a:xfrm>
            <a:custGeom>
              <a:avLst/>
              <a:gdLst>
                <a:gd name="T0" fmla="*/ 0 w 671"/>
                <a:gd name="T1" fmla="*/ 16 h 1000"/>
                <a:gd name="T2" fmla="*/ 64 w 671"/>
                <a:gd name="T3" fmla="*/ 10 h 1000"/>
                <a:gd name="T4" fmla="*/ 138 w 671"/>
                <a:gd name="T5" fmla="*/ 5 h 1000"/>
                <a:gd name="T6" fmla="*/ 211 w 671"/>
                <a:gd name="T7" fmla="*/ 2 h 1000"/>
                <a:gd name="T8" fmla="*/ 285 w 671"/>
                <a:gd name="T9" fmla="*/ 0 h 1000"/>
                <a:gd name="T10" fmla="*/ 359 w 671"/>
                <a:gd name="T11" fmla="*/ 0 h 1000"/>
                <a:gd name="T12" fmla="*/ 433 w 671"/>
                <a:gd name="T13" fmla="*/ 2 h 1000"/>
                <a:gd name="T14" fmla="*/ 506 w 671"/>
                <a:gd name="T15" fmla="*/ 4 h 1000"/>
                <a:gd name="T16" fmla="*/ 580 w 671"/>
                <a:gd name="T17" fmla="*/ 9 h 1000"/>
                <a:gd name="T18" fmla="*/ 654 w 671"/>
                <a:gd name="T19" fmla="*/ 15 h 1000"/>
                <a:gd name="T20" fmla="*/ 671 w 671"/>
                <a:gd name="T21" fmla="*/ 183 h 1000"/>
                <a:gd name="T22" fmla="*/ 618 w 671"/>
                <a:gd name="T23" fmla="*/ 177 h 1000"/>
                <a:gd name="T24" fmla="*/ 543 w 671"/>
                <a:gd name="T25" fmla="*/ 172 h 1000"/>
                <a:gd name="T26" fmla="*/ 470 w 671"/>
                <a:gd name="T27" fmla="*/ 168 h 1000"/>
                <a:gd name="T28" fmla="*/ 396 w 671"/>
                <a:gd name="T29" fmla="*/ 166 h 1000"/>
                <a:gd name="T30" fmla="*/ 323 w 671"/>
                <a:gd name="T31" fmla="*/ 166 h 1000"/>
                <a:gd name="T32" fmla="*/ 248 w 671"/>
                <a:gd name="T33" fmla="*/ 166 h 1000"/>
                <a:gd name="T34" fmla="*/ 198 w 671"/>
                <a:gd name="T35" fmla="*/ 168 h 1000"/>
                <a:gd name="T36" fmla="*/ 211 w 671"/>
                <a:gd name="T37" fmla="*/ 400 h 1000"/>
                <a:gd name="T38" fmla="*/ 285 w 671"/>
                <a:gd name="T39" fmla="*/ 399 h 1000"/>
                <a:gd name="T40" fmla="*/ 359 w 671"/>
                <a:gd name="T41" fmla="*/ 399 h 1000"/>
                <a:gd name="T42" fmla="*/ 433 w 671"/>
                <a:gd name="T43" fmla="*/ 400 h 1000"/>
                <a:gd name="T44" fmla="*/ 506 w 671"/>
                <a:gd name="T45" fmla="*/ 403 h 1000"/>
                <a:gd name="T46" fmla="*/ 580 w 671"/>
                <a:gd name="T47" fmla="*/ 408 h 1000"/>
                <a:gd name="T48" fmla="*/ 607 w 671"/>
                <a:gd name="T49" fmla="*/ 576 h 1000"/>
                <a:gd name="T50" fmla="*/ 543 w 671"/>
                <a:gd name="T51" fmla="*/ 571 h 1000"/>
                <a:gd name="T52" fmla="*/ 470 w 671"/>
                <a:gd name="T53" fmla="*/ 567 h 1000"/>
                <a:gd name="T54" fmla="*/ 396 w 671"/>
                <a:gd name="T55" fmla="*/ 565 h 1000"/>
                <a:gd name="T56" fmla="*/ 323 w 671"/>
                <a:gd name="T57" fmla="*/ 565 h 1000"/>
                <a:gd name="T58" fmla="*/ 248 w 671"/>
                <a:gd name="T59" fmla="*/ 565 h 1000"/>
                <a:gd name="T60" fmla="*/ 198 w 671"/>
                <a:gd name="T61" fmla="*/ 567 h 1000"/>
                <a:gd name="T62" fmla="*/ 175 w 671"/>
                <a:gd name="T63" fmla="*/ 985 h 1000"/>
                <a:gd name="T64" fmla="*/ 101 w 671"/>
                <a:gd name="T65" fmla="*/ 990 h 1000"/>
                <a:gd name="T66" fmla="*/ 28 w 671"/>
                <a:gd name="T67" fmla="*/ 996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1" h="1000">
                  <a:moveTo>
                    <a:pt x="0" y="1000"/>
                  </a:moveTo>
                  <a:lnTo>
                    <a:pt x="0" y="16"/>
                  </a:lnTo>
                  <a:lnTo>
                    <a:pt x="28" y="14"/>
                  </a:lnTo>
                  <a:lnTo>
                    <a:pt x="64" y="10"/>
                  </a:lnTo>
                  <a:lnTo>
                    <a:pt x="101" y="8"/>
                  </a:lnTo>
                  <a:lnTo>
                    <a:pt x="138" y="5"/>
                  </a:lnTo>
                  <a:lnTo>
                    <a:pt x="175" y="3"/>
                  </a:lnTo>
                  <a:lnTo>
                    <a:pt x="211" y="2"/>
                  </a:lnTo>
                  <a:lnTo>
                    <a:pt x="248" y="0"/>
                  </a:lnTo>
                  <a:lnTo>
                    <a:pt x="285" y="0"/>
                  </a:lnTo>
                  <a:lnTo>
                    <a:pt x="323" y="0"/>
                  </a:lnTo>
                  <a:lnTo>
                    <a:pt x="359" y="0"/>
                  </a:lnTo>
                  <a:lnTo>
                    <a:pt x="396" y="0"/>
                  </a:lnTo>
                  <a:lnTo>
                    <a:pt x="433" y="2"/>
                  </a:lnTo>
                  <a:lnTo>
                    <a:pt x="470" y="3"/>
                  </a:lnTo>
                  <a:lnTo>
                    <a:pt x="506" y="4"/>
                  </a:lnTo>
                  <a:lnTo>
                    <a:pt x="543" y="6"/>
                  </a:lnTo>
                  <a:lnTo>
                    <a:pt x="580" y="9"/>
                  </a:lnTo>
                  <a:lnTo>
                    <a:pt x="618" y="11"/>
                  </a:lnTo>
                  <a:lnTo>
                    <a:pt x="654" y="15"/>
                  </a:lnTo>
                  <a:lnTo>
                    <a:pt x="671" y="16"/>
                  </a:lnTo>
                  <a:lnTo>
                    <a:pt x="671" y="183"/>
                  </a:lnTo>
                  <a:lnTo>
                    <a:pt x="654" y="181"/>
                  </a:lnTo>
                  <a:lnTo>
                    <a:pt x="618" y="177"/>
                  </a:lnTo>
                  <a:lnTo>
                    <a:pt x="580" y="175"/>
                  </a:lnTo>
                  <a:lnTo>
                    <a:pt x="543" y="172"/>
                  </a:lnTo>
                  <a:lnTo>
                    <a:pt x="506" y="170"/>
                  </a:lnTo>
                  <a:lnTo>
                    <a:pt x="470" y="168"/>
                  </a:lnTo>
                  <a:lnTo>
                    <a:pt x="433" y="167"/>
                  </a:lnTo>
                  <a:lnTo>
                    <a:pt x="396" y="166"/>
                  </a:lnTo>
                  <a:lnTo>
                    <a:pt x="359" y="166"/>
                  </a:lnTo>
                  <a:lnTo>
                    <a:pt x="323" y="166"/>
                  </a:lnTo>
                  <a:lnTo>
                    <a:pt x="285" y="166"/>
                  </a:lnTo>
                  <a:lnTo>
                    <a:pt x="248" y="166"/>
                  </a:lnTo>
                  <a:lnTo>
                    <a:pt x="211" y="167"/>
                  </a:lnTo>
                  <a:lnTo>
                    <a:pt x="198" y="168"/>
                  </a:lnTo>
                  <a:lnTo>
                    <a:pt x="198" y="400"/>
                  </a:lnTo>
                  <a:lnTo>
                    <a:pt x="211" y="400"/>
                  </a:lnTo>
                  <a:lnTo>
                    <a:pt x="248" y="399"/>
                  </a:lnTo>
                  <a:lnTo>
                    <a:pt x="285" y="399"/>
                  </a:lnTo>
                  <a:lnTo>
                    <a:pt x="323" y="399"/>
                  </a:lnTo>
                  <a:lnTo>
                    <a:pt x="359" y="399"/>
                  </a:lnTo>
                  <a:lnTo>
                    <a:pt x="396" y="399"/>
                  </a:lnTo>
                  <a:lnTo>
                    <a:pt x="433" y="400"/>
                  </a:lnTo>
                  <a:lnTo>
                    <a:pt x="470" y="402"/>
                  </a:lnTo>
                  <a:lnTo>
                    <a:pt x="506" y="403"/>
                  </a:lnTo>
                  <a:lnTo>
                    <a:pt x="543" y="405"/>
                  </a:lnTo>
                  <a:lnTo>
                    <a:pt x="580" y="408"/>
                  </a:lnTo>
                  <a:lnTo>
                    <a:pt x="607" y="409"/>
                  </a:lnTo>
                  <a:lnTo>
                    <a:pt x="607" y="576"/>
                  </a:lnTo>
                  <a:lnTo>
                    <a:pt x="580" y="574"/>
                  </a:lnTo>
                  <a:lnTo>
                    <a:pt x="543" y="571"/>
                  </a:lnTo>
                  <a:lnTo>
                    <a:pt x="506" y="569"/>
                  </a:lnTo>
                  <a:lnTo>
                    <a:pt x="470" y="567"/>
                  </a:lnTo>
                  <a:lnTo>
                    <a:pt x="433" y="566"/>
                  </a:lnTo>
                  <a:lnTo>
                    <a:pt x="396" y="565"/>
                  </a:lnTo>
                  <a:lnTo>
                    <a:pt x="359" y="565"/>
                  </a:lnTo>
                  <a:lnTo>
                    <a:pt x="323" y="565"/>
                  </a:lnTo>
                  <a:lnTo>
                    <a:pt x="285" y="565"/>
                  </a:lnTo>
                  <a:lnTo>
                    <a:pt x="248" y="565"/>
                  </a:lnTo>
                  <a:lnTo>
                    <a:pt x="211" y="566"/>
                  </a:lnTo>
                  <a:lnTo>
                    <a:pt x="198" y="567"/>
                  </a:lnTo>
                  <a:lnTo>
                    <a:pt x="198" y="985"/>
                  </a:lnTo>
                  <a:lnTo>
                    <a:pt x="175" y="985"/>
                  </a:lnTo>
                  <a:lnTo>
                    <a:pt x="138" y="987"/>
                  </a:lnTo>
                  <a:lnTo>
                    <a:pt x="101" y="990"/>
                  </a:lnTo>
                  <a:lnTo>
                    <a:pt x="64" y="992"/>
                  </a:lnTo>
                  <a:lnTo>
                    <a:pt x="28" y="996"/>
                  </a:lnTo>
                  <a:lnTo>
                    <a:pt x="0" y="1000"/>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88" name="Freeform 12"/>
            <p:cNvSpPr>
              <a:spLocks/>
            </p:cNvSpPr>
            <p:nvPr/>
          </p:nvSpPr>
          <p:spPr bwMode="auto">
            <a:xfrm>
              <a:off x="853" y="1908"/>
              <a:ext cx="38" cy="202"/>
            </a:xfrm>
            <a:custGeom>
              <a:avLst/>
              <a:gdLst>
                <a:gd name="T0" fmla="*/ 0 w 188"/>
                <a:gd name="T1" fmla="*/ 982 h 1010"/>
                <a:gd name="T2" fmla="*/ 0 w 188"/>
                <a:gd name="T3" fmla="*/ 0 h 1010"/>
                <a:gd name="T4" fmla="*/ 7 w 188"/>
                <a:gd name="T5" fmla="*/ 1 h 1010"/>
                <a:gd name="T6" fmla="*/ 44 w 188"/>
                <a:gd name="T7" fmla="*/ 6 h 1010"/>
                <a:gd name="T8" fmla="*/ 82 w 188"/>
                <a:gd name="T9" fmla="*/ 11 h 1010"/>
                <a:gd name="T10" fmla="*/ 118 w 188"/>
                <a:gd name="T11" fmla="*/ 17 h 1010"/>
                <a:gd name="T12" fmla="*/ 155 w 188"/>
                <a:gd name="T13" fmla="*/ 23 h 1010"/>
                <a:gd name="T14" fmla="*/ 188 w 188"/>
                <a:gd name="T15" fmla="*/ 29 h 1010"/>
                <a:gd name="T16" fmla="*/ 188 w 188"/>
                <a:gd name="T17" fmla="*/ 1010 h 1010"/>
                <a:gd name="T18" fmla="*/ 155 w 188"/>
                <a:gd name="T19" fmla="*/ 1005 h 1010"/>
                <a:gd name="T20" fmla="*/ 118 w 188"/>
                <a:gd name="T21" fmla="*/ 999 h 1010"/>
                <a:gd name="T22" fmla="*/ 82 w 188"/>
                <a:gd name="T23" fmla="*/ 993 h 1010"/>
                <a:gd name="T24" fmla="*/ 44 w 188"/>
                <a:gd name="T25" fmla="*/ 988 h 1010"/>
                <a:gd name="T26" fmla="*/ 7 w 188"/>
                <a:gd name="T27" fmla="*/ 983 h 1010"/>
                <a:gd name="T28" fmla="*/ 0 w 188"/>
                <a:gd name="T29" fmla="*/ 982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1010">
                  <a:moveTo>
                    <a:pt x="0" y="982"/>
                  </a:moveTo>
                  <a:lnTo>
                    <a:pt x="0" y="0"/>
                  </a:lnTo>
                  <a:lnTo>
                    <a:pt x="7" y="1"/>
                  </a:lnTo>
                  <a:lnTo>
                    <a:pt x="44" y="6"/>
                  </a:lnTo>
                  <a:lnTo>
                    <a:pt x="82" y="11"/>
                  </a:lnTo>
                  <a:lnTo>
                    <a:pt x="118" y="17"/>
                  </a:lnTo>
                  <a:lnTo>
                    <a:pt x="155" y="23"/>
                  </a:lnTo>
                  <a:lnTo>
                    <a:pt x="188" y="29"/>
                  </a:lnTo>
                  <a:lnTo>
                    <a:pt x="188" y="1010"/>
                  </a:lnTo>
                  <a:lnTo>
                    <a:pt x="155" y="1005"/>
                  </a:lnTo>
                  <a:lnTo>
                    <a:pt x="118" y="999"/>
                  </a:lnTo>
                  <a:lnTo>
                    <a:pt x="82" y="993"/>
                  </a:lnTo>
                  <a:lnTo>
                    <a:pt x="44" y="988"/>
                  </a:lnTo>
                  <a:lnTo>
                    <a:pt x="7" y="983"/>
                  </a:lnTo>
                  <a:lnTo>
                    <a:pt x="0" y="982"/>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89" name="Freeform 13"/>
            <p:cNvSpPr>
              <a:spLocks noEditPoints="1"/>
            </p:cNvSpPr>
            <p:nvPr/>
          </p:nvSpPr>
          <p:spPr bwMode="auto">
            <a:xfrm>
              <a:off x="918" y="1983"/>
              <a:ext cx="133" cy="154"/>
            </a:xfrm>
            <a:custGeom>
              <a:avLst/>
              <a:gdLst>
                <a:gd name="T0" fmla="*/ 531 w 663"/>
                <a:gd name="T1" fmla="*/ 575 h 770"/>
                <a:gd name="T2" fmla="*/ 641 w 663"/>
                <a:gd name="T3" fmla="*/ 624 h 770"/>
                <a:gd name="T4" fmla="*/ 631 w 663"/>
                <a:gd name="T5" fmla="*/ 672 h 770"/>
                <a:gd name="T6" fmla="*/ 575 w 663"/>
                <a:gd name="T7" fmla="*/ 735 h 770"/>
                <a:gd name="T8" fmla="*/ 531 w 663"/>
                <a:gd name="T9" fmla="*/ 758 h 770"/>
                <a:gd name="T10" fmla="*/ 458 w 663"/>
                <a:gd name="T11" fmla="*/ 770 h 770"/>
                <a:gd name="T12" fmla="*/ 400 w 663"/>
                <a:gd name="T13" fmla="*/ 767 h 770"/>
                <a:gd name="T14" fmla="*/ 344 w 663"/>
                <a:gd name="T15" fmla="*/ 756 h 770"/>
                <a:gd name="T16" fmla="*/ 258 w 663"/>
                <a:gd name="T17" fmla="*/ 729 h 770"/>
                <a:gd name="T18" fmla="*/ 183 w 663"/>
                <a:gd name="T19" fmla="*/ 688 h 770"/>
                <a:gd name="T20" fmla="*/ 121 w 663"/>
                <a:gd name="T21" fmla="*/ 637 h 770"/>
                <a:gd name="T22" fmla="*/ 51 w 663"/>
                <a:gd name="T23" fmla="*/ 536 h 770"/>
                <a:gd name="T24" fmla="*/ 15 w 663"/>
                <a:gd name="T25" fmla="*/ 434 h 770"/>
                <a:gd name="T26" fmla="*/ 6 w 663"/>
                <a:gd name="T27" fmla="*/ 230 h 770"/>
                <a:gd name="T28" fmla="*/ 51 w 663"/>
                <a:gd name="T29" fmla="*/ 104 h 770"/>
                <a:gd name="T30" fmla="*/ 93 w 663"/>
                <a:gd name="T31" fmla="*/ 56 h 770"/>
                <a:gd name="T32" fmla="*/ 163 w 663"/>
                <a:gd name="T33" fmla="*/ 16 h 770"/>
                <a:gd name="T34" fmla="*/ 236 w 663"/>
                <a:gd name="T35" fmla="*/ 1 h 770"/>
                <a:gd name="T36" fmla="*/ 309 w 663"/>
                <a:gd name="T37" fmla="*/ 7 h 770"/>
                <a:gd name="T38" fmla="*/ 384 w 663"/>
                <a:gd name="T39" fmla="*/ 29 h 770"/>
                <a:gd name="T40" fmla="*/ 458 w 663"/>
                <a:gd name="T41" fmla="*/ 66 h 770"/>
                <a:gd name="T42" fmla="*/ 525 w 663"/>
                <a:gd name="T43" fmla="*/ 120 h 770"/>
                <a:gd name="T44" fmla="*/ 575 w 663"/>
                <a:gd name="T45" fmla="*/ 180 h 770"/>
                <a:gd name="T46" fmla="*/ 641 w 663"/>
                <a:gd name="T47" fmla="*/ 327 h 770"/>
                <a:gd name="T48" fmla="*/ 663 w 663"/>
                <a:gd name="T49" fmla="*/ 526 h 770"/>
                <a:gd name="T50" fmla="*/ 568 w 663"/>
                <a:gd name="T51" fmla="*/ 499 h 770"/>
                <a:gd name="T52" fmla="*/ 458 w 663"/>
                <a:gd name="T53" fmla="*/ 470 h 770"/>
                <a:gd name="T54" fmla="*/ 346 w 663"/>
                <a:gd name="T55" fmla="*/ 440 h 770"/>
                <a:gd name="T56" fmla="*/ 236 w 663"/>
                <a:gd name="T57" fmla="*/ 415 h 770"/>
                <a:gd name="T58" fmla="*/ 196 w 663"/>
                <a:gd name="T59" fmla="*/ 444 h 770"/>
                <a:gd name="T60" fmla="*/ 219 w 663"/>
                <a:gd name="T61" fmla="*/ 514 h 770"/>
                <a:gd name="T62" fmla="*/ 261 w 663"/>
                <a:gd name="T63" fmla="*/ 570 h 770"/>
                <a:gd name="T64" fmla="*/ 309 w 663"/>
                <a:gd name="T65" fmla="*/ 601 h 770"/>
                <a:gd name="T66" fmla="*/ 384 w 663"/>
                <a:gd name="T67" fmla="*/ 621 h 770"/>
                <a:gd name="T68" fmla="*/ 421 w 663"/>
                <a:gd name="T69" fmla="*/ 612 h 770"/>
                <a:gd name="T70" fmla="*/ 466 w 663"/>
                <a:gd name="T71" fmla="*/ 547 h 770"/>
                <a:gd name="T72" fmla="*/ 473 w 663"/>
                <a:gd name="T73" fmla="*/ 320 h 770"/>
                <a:gd name="T74" fmla="*/ 451 w 663"/>
                <a:gd name="T75" fmla="*/ 252 h 770"/>
                <a:gd name="T76" fmla="*/ 413 w 663"/>
                <a:gd name="T77" fmla="*/ 200 h 770"/>
                <a:gd name="T78" fmla="*/ 346 w 663"/>
                <a:gd name="T79" fmla="*/ 159 h 770"/>
                <a:gd name="T80" fmla="*/ 280 w 663"/>
                <a:gd name="T81" fmla="*/ 154 h 770"/>
                <a:gd name="T82" fmla="*/ 236 w 663"/>
                <a:gd name="T83" fmla="*/ 176 h 770"/>
                <a:gd name="T84" fmla="*/ 205 w 663"/>
                <a:gd name="T85" fmla="*/ 222 h 770"/>
                <a:gd name="T86" fmla="*/ 196 w 663"/>
                <a:gd name="T87" fmla="*/ 288 h 770"/>
                <a:gd name="T88" fmla="*/ 273 w 663"/>
                <a:gd name="T89" fmla="*/ 308 h 770"/>
                <a:gd name="T90" fmla="*/ 384 w 663"/>
                <a:gd name="T91" fmla="*/ 335 h 770"/>
                <a:gd name="T92" fmla="*/ 477 w 663"/>
                <a:gd name="T93" fmla="*/ 359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3" h="770">
                  <a:moveTo>
                    <a:pt x="466" y="547"/>
                  </a:moveTo>
                  <a:lnTo>
                    <a:pt x="494" y="559"/>
                  </a:lnTo>
                  <a:lnTo>
                    <a:pt x="531" y="575"/>
                  </a:lnTo>
                  <a:lnTo>
                    <a:pt x="568" y="591"/>
                  </a:lnTo>
                  <a:lnTo>
                    <a:pt x="604" y="608"/>
                  </a:lnTo>
                  <a:lnTo>
                    <a:pt x="641" y="624"/>
                  </a:lnTo>
                  <a:lnTo>
                    <a:pt x="652" y="629"/>
                  </a:lnTo>
                  <a:lnTo>
                    <a:pt x="641" y="654"/>
                  </a:lnTo>
                  <a:lnTo>
                    <a:pt x="631" y="672"/>
                  </a:lnTo>
                  <a:lnTo>
                    <a:pt x="606" y="708"/>
                  </a:lnTo>
                  <a:lnTo>
                    <a:pt x="604" y="709"/>
                  </a:lnTo>
                  <a:lnTo>
                    <a:pt x="575" y="735"/>
                  </a:lnTo>
                  <a:lnTo>
                    <a:pt x="568" y="739"/>
                  </a:lnTo>
                  <a:lnTo>
                    <a:pt x="538" y="755"/>
                  </a:lnTo>
                  <a:lnTo>
                    <a:pt x="531" y="758"/>
                  </a:lnTo>
                  <a:lnTo>
                    <a:pt x="498" y="768"/>
                  </a:lnTo>
                  <a:lnTo>
                    <a:pt x="494" y="768"/>
                  </a:lnTo>
                  <a:lnTo>
                    <a:pt x="458" y="770"/>
                  </a:lnTo>
                  <a:lnTo>
                    <a:pt x="451" y="770"/>
                  </a:lnTo>
                  <a:lnTo>
                    <a:pt x="421" y="768"/>
                  </a:lnTo>
                  <a:lnTo>
                    <a:pt x="400" y="767"/>
                  </a:lnTo>
                  <a:lnTo>
                    <a:pt x="384" y="764"/>
                  </a:lnTo>
                  <a:lnTo>
                    <a:pt x="346" y="757"/>
                  </a:lnTo>
                  <a:lnTo>
                    <a:pt x="344" y="756"/>
                  </a:lnTo>
                  <a:lnTo>
                    <a:pt x="309" y="745"/>
                  </a:lnTo>
                  <a:lnTo>
                    <a:pt x="273" y="732"/>
                  </a:lnTo>
                  <a:lnTo>
                    <a:pt x="258" y="729"/>
                  </a:lnTo>
                  <a:lnTo>
                    <a:pt x="236" y="716"/>
                  </a:lnTo>
                  <a:lnTo>
                    <a:pt x="199" y="697"/>
                  </a:lnTo>
                  <a:lnTo>
                    <a:pt x="183" y="688"/>
                  </a:lnTo>
                  <a:lnTo>
                    <a:pt x="163" y="671"/>
                  </a:lnTo>
                  <a:lnTo>
                    <a:pt x="126" y="640"/>
                  </a:lnTo>
                  <a:lnTo>
                    <a:pt x="121" y="637"/>
                  </a:lnTo>
                  <a:lnTo>
                    <a:pt x="89" y="596"/>
                  </a:lnTo>
                  <a:lnTo>
                    <a:pt x="71" y="573"/>
                  </a:lnTo>
                  <a:lnTo>
                    <a:pt x="51" y="536"/>
                  </a:lnTo>
                  <a:lnTo>
                    <a:pt x="39" y="515"/>
                  </a:lnTo>
                  <a:lnTo>
                    <a:pt x="17" y="453"/>
                  </a:lnTo>
                  <a:lnTo>
                    <a:pt x="15" y="434"/>
                  </a:lnTo>
                  <a:lnTo>
                    <a:pt x="5" y="385"/>
                  </a:lnTo>
                  <a:lnTo>
                    <a:pt x="0" y="314"/>
                  </a:lnTo>
                  <a:lnTo>
                    <a:pt x="6" y="230"/>
                  </a:lnTo>
                  <a:lnTo>
                    <a:pt x="15" y="197"/>
                  </a:lnTo>
                  <a:lnTo>
                    <a:pt x="23" y="160"/>
                  </a:lnTo>
                  <a:lnTo>
                    <a:pt x="51" y="104"/>
                  </a:lnTo>
                  <a:lnTo>
                    <a:pt x="51" y="101"/>
                  </a:lnTo>
                  <a:lnTo>
                    <a:pt x="89" y="61"/>
                  </a:lnTo>
                  <a:lnTo>
                    <a:pt x="93" y="56"/>
                  </a:lnTo>
                  <a:lnTo>
                    <a:pt x="126" y="34"/>
                  </a:lnTo>
                  <a:lnTo>
                    <a:pt x="142" y="23"/>
                  </a:lnTo>
                  <a:lnTo>
                    <a:pt x="163" y="16"/>
                  </a:lnTo>
                  <a:lnTo>
                    <a:pt x="197" y="2"/>
                  </a:lnTo>
                  <a:lnTo>
                    <a:pt x="199" y="2"/>
                  </a:lnTo>
                  <a:lnTo>
                    <a:pt x="236" y="1"/>
                  </a:lnTo>
                  <a:lnTo>
                    <a:pt x="258" y="0"/>
                  </a:lnTo>
                  <a:lnTo>
                    <a:pt x="273" y="1"/>
                  </a:lnTo>
                  <a:lnTo>
                    <a:pt x="309" y="7"/>
                  </a:lnTo>
                  <a:lnTo>
                    <a:pt x="325" y="9"/>
                  </a:lnTo>
                  <a:lnTo>
                    <a:pt x="346" y="16"/>
                  </a:lnTo>
                  <a:lnTo>
                    <a:pt x="384" y="29"/>
                  </a:lnTo>
                  <a:lnTo>
                    <a:pt x="401" y="34"/>
                  </a:lnTo>
                  <a:lnTo>
                    <a:pt x="421" y="45"/>
                  </a:lnTo>
                  <a:lnTo>
                    <a:pt x="458" y="66"/>
                  </a:lnTo>
                  <a:lnTo>
                    <a:pt x="467" y="72"/>
                  </a:lnTo>
                  <a:lnTo>
                    <a:pt x="494" y="94"/>
                  </a:lnTo>
                  <a:lnTo>
                    <a:pt x="525" y="120"/>
                  </a:lnTo>
                  <a:lnTo>
                    <a:pt x="531" y="127"/>
                  </a:lnTo>
                  <a:lnTo>
                    <a:pt x="568" y="170"/>
                  </a:lnTo>
                  <a:lnTo>
                    <a:pt x="575" y="180"/>
                  </a:lnTo>
                  <a:lnTo>
                    <a:pt x="604" y="232"/>
                  </a:lnTo>
                  <a:lnTo>
                    <a:pt x="614" y="251"/>
                  </a:lnTo>
                  <a:lnTo>
                    <a:pt x="641" y="327"/>
                  </a:lnTo>
                  <a:lnTo>
                    <a:pt x="642" y="331"/>
                  </a:lnTo>
                  <a:lnTo>
                    <a:pt x="658" y="423"/>
                  </a:lnTo>
                  <a:lnTo>
                    <a:pt x="663" y="526"/>
                  </a:lnTo>
                  <a:lnTo>
                    <a:pt x="641" y="520"/>
                  </a:lnTo>
                  <a:lnTo>
                    <a:pt x="604" y="510"/>
                  </a:lnTo>
                  <a:lnTo>
                    <a:pt x="568" y="499"/>
                  </a:lnTo>
                  <a:lnTo>
                    <a:pt x="531" y="489"/>
                  </a:lnTo>
                  <a:lnTo>
                    <a:pt x="494" y="480"/>
                  </a:lnTo>
                  <a:lnTo>
                    <a:pt x="458" y="470"/>
                  </a:lnTo>
                  <a:lnTo>
                    <a:pt x="421" y="460"/>
                  </a:lnTo>
                  <a:lnTo>
                    <a:pt x="384" y="450"/>
                  </a:lnTo>
                  <a:lnTo>
                    <a:pt x="346" y="440"/>
                  </a:lnTo>
                  <a:lnTo>
                    <a:pt x="309" y="432"/>
                  </a:lnTo>
                  <a:lnTo>
                    <a:pt x="273" y="423"/>
                  </a:lnTo>
                  <a:lnTo>
                    <a:pt x="236" y="415"/>
                  </a:lnTo>
                  <a:lnTo>
                    <a:pt x="199" y="405"/>
                  </a:lnTo>
                  <a:lnTo>
                    <a:pt x="193" y="403"/>
                  </a:lnTo>
                  <a:lnTo>
                    <a:pt x="196" y="444"/>
                  </a:lnTo>
                  <a:lnTo>
                    <a:pt x="199" y="454"/>
                  </a:lnTo>
                  <a:lnTo>
                    <a:pt x="205" y="481"/>
                  </a:lnTo>
                  <a:lnTo>
                    <a:pt x="219" y="514"/>
                  </a:lnTo>
                  <a:lnTo>
                    <a:pt x="236" y="541"/>
                  </a:lnTo>
                  <a:lnTo>
                    <a:pt x="238" y="545"/>
                  </a:lnTo>
                  <a:lnTo>
                    <a:pt x="261" y="570"/>
                  </a:lnTo>
                  <a:lnTo>
                    <a:pt x="273" y="580"/>
                  </a:lnTo>
                  <a:lnTo>
                    <a:pt x="286" y="591"/>
                  </a:lnTo>
                  <a:lnTo>
                    <a:pt x="309" y="601"/>
                  </a:lnTo>
                  <a:lnTo>
                    <a:pt x="346" y="617"/>
                  </a:lnTo>
                  <a:lnTo>
                    <a:pt x="346" y="617"/>
                  </a:lnTo>
                  <a:lnTo>
                    <a:pt x="384" y="621"/>
                  </a:lnTo>
                  <a:lnTo>
                    <a:pt x="387" y="622"/>
                  </a:lnTo>
                  <a:lnTo>
                    <a:pt x="421" y="612"/>
                  </a:lnTo>
                  <a:lnTo>
                    <a:pt x="421" y="612"/>
                  </a:lnTo>
                  <a:lnTo>
                    <a:pt x="447" y="588"/>
                  </a:lnTo>
                  <a:lnTo>
                    <a:pt x="458" y="567"/>
                  </a:lnTo>
                  <a:lnTo>
                    <a:pt x="466" y="547"/>
                  </a:lnTo>
                  <a:lnTo>
                    <a:pt x="466" y="547"/>
                  </a:lnTo>
                  <a:close/>
                  <a:moveTo>
                    <a:pt x="477" y="359"/>
                  </a:moveTo>
                  <a:lnTo>
                    <a:pt x="473" y="320"/>
                  </a:lnTo>
                  <a:lnTo>
                    <a:pt x="465" y="284"/>
                  </a:lnTo>
                  <a:lnTo>
                    <a:pt x="458" y="265"/>
                  </a:lnTo>
                  <a:lnTo>
                    <a:pt x="451" y="252"/>
                  </a:lnTo>
                  <a:lnTo>
                    <a:pt x="434" y="224"/>
                  </a:lnTo>
                  <a:lnTo>
                    <a:pt x="421" y="207"/>
                  </a:lnTo>
                  <a:lnTo>
                    <a:pt x="413" y="200"/>
                  </a:lnTo>
                  <a:lnTo>
                    <a:pt x="390" y="180"/>
                  </a:lnTo>
                  <a:lnTo>
                    <a:pt x="384" y="176"/>
                  </a:lnTo>
                  <a:lnTo>
                    <a:pt x="346" y="159"/>
                  </a:lnTo>
                  <a:lnTo>
                    <a:pt x="336" y="156"/>
                  </a:lnTo>
                  <a:lnTo>
                    <a:pt x="309" y="154"/>
                  </a:lnTo>
                  <a:lnTo>
                    <a:pt x="280" y="154"/>
                  </a:lnTo>
                  <a:lnTo>
                    <a:pt x="273" y="157"/>
                  </a:lnTo>
                  <a:lnTo>
                    <a:pt x="257" y="162"/>
                  </a:lnTo>
                  <a:lnTo>
                    <a:pt x="236" y="176"/>
                  </a:lnTo>
                  <a:lnTo>
                    <a:pt x="235" y="176"/>
                  </a:lnTo>
                  <a:lnTo>
                    <a:pt x="218" y="197"/>
                  </a:lnTo>
                  <a:lnTo>
                    <a:pt x="205" y="222"/>
                  </a:lnTo>
                  <a:lnTo>
                    <a:pt x="199" y="250"/>
                  </a:lnTo>
                  <a:lnTo>
                    <a:pt x="198" y="252"/>
                  </a:lnTo>
                  <a:lnTo>
                    <a:pt x="196" y="288"/>
                  </a:lnTo>
                  <a:lnTo>
                    <a:pt x="199" y="289"/>
                  </a:lnTo>
                  <a:lnTo>
                    <a:pt x="236" y="299"/>
                  </a:lnTo>
                  <a:lnTo>
                    <a:pt x="273" y="308"/>
                  </a:lnTo>
                  <a:lnTo>
                    <a:pt x="309" y="316"/>
                  </a:lnTo>
                  <a:lnTo>
                    <a:pt x="346" y="325"/>
                  </a:lnTo>
                  <a:lnTo>
                    <a:pt x="384" y="335"/>
                  </a:lnTo>
                  <a:lnTo>
                    <a:pt x="421" y="345"/>
                  </a:lnTo>
                  <a:lnTo>
                    <a:pt x="458" y="354"/>
                  </a:lnTo>
                  <a:lnTo>
                    <a:pt x="477" y="359"/>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0" name="Freeform 14"/>
            <p:cNvSpPr>
              <a:spLocks/>
            </p:cNvSpPr>
            <p:nvPr/>
          </p:nvSpPr>
          <p:spPr bwMode="auto">
            <a:xfrm>
              <a:off x="1063" y="2010"/>
              <a:ext cx="148" cy="187"/>
            </a:xfrm>
            <a:custGeom>
              <a:avLst/>
              <a:gdLst>
                <a:gd name="T0" fmla="*/ 28 w 739"/>
                <a:gd name="T1" fmla="*/ 678 h 934"/>
                <a:gd name="T2" fmla="*/ 102 w 739"/>
                <a:gd name="T3" fmla="*/ 594 h 934"/>
                <a:gd name="T4" fmla="*/ 175 w 739"/>
                <a:gd name="T5" fmla="*/ 510 h 934"/>
                <a:gd name="T6" fmla="*/ 249 w 739"/>
                <a:gd name="T7" fmla="*/ 426 h 934"/>
                <a:gd name="T8" fmla="*/ 249 w 739"/>
                <a:gd name="T9" fmla="*/ 406 h 934"/>
                <a:gd name="T10" fmla="*/ 175 w 739"/>
                <a:gd name="T11" fmla="*/ 280 h 934"/>
                <a:gd name="T12" fmla="*/ 102 w 739"/>
                <a:gd name="T13" fmla="*/ 154 h 934"/>
                <a:gd name="T14" fmla="*/ 28 w 739"/>
                <a:gd name="T15" fmla="*/ 28 h 934"/>
                <a:gd name="T16" fmla="*/ 28 w 739"/>
                <a:gd name="T17" fmla="*/ 5 h 934"/>
                <a:gd name="T18" fmla="*/ 102 w 739"/>
                <a:gd name="T19" fmla="*/ 27 h 934"/>
                <a:gd name="T20" fmla="*/ 175 w 739"/>
                <a:gd name="T21" fmla="*/ 49 h 934"/>
                <a:gd name="T22" fmla="*/ 239 w 739"/>
                <a:gd name="T23" fmla="*/ 68 h 934"/>
                <a:gd name="T24" fmla="*/ 287 w 739"/>
                <a:gd name="T25" fmla="*/ 154 h 934"/>
                <a:gd name="T26" fmla="*/ 360 w 739"/>
                <a:gd name="T27" fmla="*/ 291 h 934"/>
                <a:gd name="T28" fmla="*/ 397 w 739"/>
                <a:gd name="T29" fmla="*/ 266 h 934"/>
                <a:gd name="T30" fmla="*/ 470 w 739"/>
                <a:gd name="T31" fmla="*/ 181 h 934"/>
                <a:gd name="T32" fmla="*/ 507 w 739"/>
                <a:gd name="T33" fmla="*/ 151 h 934"/>
                <a:gd name="T34" fmla="*/ 582 w 739"/>
                <a:gd name="T35" fmla="*/ 174 h 934"/>
                <a:gd name="T36" fmla="*/ 655 w 739"/>
                <a:gd name="T37" fmla="*/ 198 h 934"/>
                <a:gd name="T38" fmla="*/ 717 w 739"/>
                <a:gd name="T39" fmla="*/ 217 h 934"/>
                <a:gd name="T40" fmla="*/ 655 w 739"/>
                <a:gd name="T41" fmla="*/ 286 h 934"/>
                <a:gd name="T42" fmla="*/ 582 w 739"/>
                <a:gd name="T43" fmla="*/ 367 h 934"/>
                <a:gd name="T44" fmla="*/ 507 w 739"/>
                <a:gd name="T45" fmla="*/ 447 h 934"/>
                <a:gd name="T46" fmla="*/ 507 w 739"/>
                <a:gd name="T47" fmla="*/ 529 h 934"/>
                <a:gd name="T48" fmla="*/ 582 w 739"/>
                <a:gd name="T49" fmla="*/ 658 h 934"/>
                <a:gd name="T50" fmla="*/ 655 w 739"/>
                <a:gd name="T51" fmla="*/ 787 h 934"/>
                <a:gd name="T52" fmla="*/ 728 w 739"/>
                <a:gd name="T53" fmla="*/ 916 h 934"/>
                <a:gd name="T54" fmla="*/ 728 w 739"/>
                <a:gd name="T55" fmla="*/ 932 h 934"/>
                <a:gd name="T56" fmla="*/ 655 w 739"/>
                <a:gd name="T57" fmla="*/ 908 h 934"/>
                <a:gd name="T58" fmla="*/ 582 w 739"/>
                <a:gd name="T59" fmla="*/ 885 h 934"/>
                <a:gd name="T60" fmla="*/ 509 w 739"/>
                <a:gd name="T61" fmla="*/ 862 h 934"/>
                <a:gd name="T62" fmla="*/ 470 w 739"/>
                <a:gd name="T63" fmla="*/ 791 h 934"/>
                <a:gd name="T64" fmla="*/ 397 w 739"/>
                <a:gd name="T65" fmla="*/ 654 h 934"/>
                <a:gd name="T66" fmla="*/ 360 w 739"/>
                <a:gd name="T67" fmla="*/ 605 h 934"/>
                <a:gd name="T68" fmla="*/ 287 w 739"/>
                <a:gd name="T69" fmla="*/ 694 h 934"/>
                <a:gd name="T70" fmla="*/ 219 w 739"/>
                <a:gd name="T71" fmla="*/ 772 h 934"/>
                <a:gd name="T72" fmla="*/ 175 w 739"/>
                <a:gd name="T73" fmla="*/ 760 h 934"/>
                <a:gd name="T74" fmla="*/ 102 w 739"/>
                <a:gd name="T75" fmla="*/ 738 h 934"/>
                <a:gd name="T76" fmla="*/ 28 w 739"/>
                <a:gd name="T77" fmla="*/ 716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9" h="934">
                  <a:moveTo>
                    <a:pt x="0" y="707"/>
                  </a:moveTo>
                  <a:lnTo>
                    <a:pt x="28" y="678"/>
                  </a:lnTo>
                  <a:lnTo>
                    <a:pt x="65" y="636"/>
                  </a:lnTo>
                  <a:lnTo>
                    <a:pt x="102" y="594"/>
                  </a:lnTo>
                  <a:lnTo>
                    <a:pt x="139" y="551"/>
                  </a:lnTo>
                  <a:lnTo>
                    <a:pt x="175" y="510"/>
                  </a:lnTo>
                  <a:lnTo>
                    <a:pt x="212" y="468"/>
                  </a:lnTo>
                  <a:lnTo>
                    <a:pt x="249" y="426"/>
                  </a:lnTo>
                  <a:lnTo>
                    <a:pt x="256" y="419"/>
                  </a:lnTo>
                  <a:lnTo>
                    <a:pt x="249" y="406"/>
                  </a:lnTo>
                  <a:lnTo>
                    <a:pt x="212" y="343"/>
                  </a:lnTo>
                  <a:lnTo>
                    <a:pt x="175" y="280"/>
                  </a:lnTo>
                  <a:lnTo>
                    <a:pt x="139" y="217"/>
                  </a:lnTo>
                  <a:lnTo>
                    <a:pt x="102" y="154"/>
                  </a:lnTo>
                  <a:lnTo>
                    <a:pt x="65" y="91"/>
                  </a:lnTo>
                  <a:lnTo>
                    <a:pt x="28" y="28"/>
                  </a:lnTo>
                  <a:lnTo>
                    <a:pt x="11" y="0"/>
                  </a:lnTo>
                  <a:lnTo>
                    <a:pt x="28" y="5"/>
                  </a:lnTo>
                  <a:lnTo>
                    <a:pt x="65" y="16"/>
                  </a:lnTo>
                  <a:lnTo>
                    <a:pt x="102" y="27"/>
                  </a:lnTo>
                  <a:lnTo>
                    <a:pt x="139" y="38"/>
                  </a:lnTo>
                  <a:lnTo>
                    <a:pt x="175" y="49"/>
                  </a:lnTo>
                  <a:lnTo>
                    <a:pt x="212" y="60"/>
                  </a:lnTo>
                  <a:lnTo>
                    <a:pt x="239" y="68"/>
                  </a:lnTo>
                  <a:lnTo>
                    <a:pt x="249" y="85"/>
                  </a:lnTo>
                  <a:lnTo>
                    <a:pt x="287" y="154"/>
                  </a:lnTo>
                  <a:lnTo>
                    <a:pt x="323" y="222"/>
                  </a:lnTo>
                  <a:lnTo>
                    <a:pt x="360" y="291"/>
                  </a:lnTo>
                  <a:lnTo>
                    <a:pt x="365" y="303"/>
                  </a:lnTo>
                  <a:lnTo>
                    <a:pt x="397" y="266"/>
                  </a:lnTo>
                  <a:lnTo>
                    <a:pt x="434" y="224"/>
                  </a:lnTo>
                  <a:lnTo>
                    <a:pt x="470" y="181"/>
                  </a:lnTo>
                  <a:lnTo>
                    <a:pt x="497" y="147"/>
                  </a:lnTo>
                  <a:lnTo>
                    <a:pt x="507" y="151"/>
                  </a:lnTo>
                  <a:lnTo>
                    <a:pt x="544" y="163"/>
                  </a:lnTo>
                  <a:lnTo>
                    <a:pt x="582" y="174"/>
                  </a:lnTo>
                  <a:lnTo>
                    <a:pt x="618" y="187"/>
                  </a:lnTo>
                  <a:lnTo>
                    <a:pt x="655" y="198"/>
                  </a:lnTo>
                  <a:lnTo>
                    <a:pt x="692" y="209"/>
                  </a:lnTo>
                  <a:lnTo>
                    <a:pt x="717" y="217"/>
                  </a:lnTo>
                  <a:lnTo>
                    <a:pt x="692" y="246"/>
                  </a:lnTo>
                  <a:lnTo>
                    <a:pt x="655" y="286"/>
                  </a:lnTo>
                  <a:lnTo>
                    <a:pt x="618" y="327"/>
                  </a:lnTo>
                  <a:lnTo>
                    <a:pt x="582" y="367"/>
                  </a:lnTo>
                  <a:lnTo>
                    <a:pt x="544" y="408"/>
                  </a:lnTo>
                  <a:lnTo>
                    <a:pt x="507" y="447"/>
                  </a:lnTo>
                  <a:lnTo>
                    <a:pt x="478" y="479"/>
                  </a:lnTo>
                  <a:lnTo>
                    <a:pt x="507" y="529"/>
                  </a:lnTo>
                  <a:lnTo>
                    <a:pt x="544" y="594"/>
                  </a:lnTo>
                  <a:lnTo>
                    <a:pt x="582" y="658"/>
                  </a:lnTo>
                  <a:lnTo>
                    <a:pt x="618" y="723"/>
                  </a:lnTo>
                  <a:lnTo>
                    <a:pt x="655" y="787"/>
                  </a:lnTo>
                  <a:lnTo>
                    <a:pt x="692" y="851"/>
                  </a:lnTo>
                  <a:lnTo>
                    <a:pt x="728" y="916"/>
                  </a:lnTo>
                  <a:lnTo>
                    <a:pt x="739" y="934"/>
                  </a:lnTo>
                  <a:lnTo>
                    <a:pt x="728" y="932"/>
                  </a:lnTo>
                  <a:lnTo>
                    <a:pt x="692" y="920"/>
                  </a:lnTo>
                  <a:lnTo>
                    <a:pt x="655" y="908"/>
                  </a:lnTo>
                  <a:lnTo>
                    <a:pt x="618" y="897"/>
                  </a:lnTo>
                  <a:lnTo>
                    <a:pt x="582" y="885"/>
                  </a:lnTo>
                  <a:lnTo>
                    <a:pt x="544" y="874"/>
                  </a:lnTo>
                  <a:lnTo>
                    <a:pt x="509" y="862"/>
                  </a:lnTo>
                  <a:lnTo>
                    <a:pt x="507" y="858"/>
                  </a:lnTo>
                  <a:lnTo>
                    <a:pt x="470" y="791"/>
                  </a:lnTo>
                  <a:lnTo>
                    <a:pt x="434" y="723"/>
                  </a:lnTo>
                  <a:lnTo>
                    <a:pt x="397" y="654"/>
                  </a:lnTo>
                  <a:lnTo>
                    <a:pt x="365" y="598"/>
                  </a:lnTo>
                  <a:lnTo>
                    <a:pt x="360" y="605"/>
                  </a:lnTo>
                  <a:lnTo>
                    <a:pt x="323" y="651"/>
                  </a:lnTo>
                  <a:lnTo>
                    <a:pt x="287" y="694"/>
                  </a:lnTo>
                  <a:lnTo>
                    <a:pt x="249" y="739"/>
                  </a:lnTo>
                  <a:lnTo>
                    <a:pt x="219" y="772"/>
                  </a:lnTo>
                  <a:lnTo>
                    <a:pt x="212" y="771"/>
                  </a:lnTo>
                  <a:lnTo>
                    <a:pt x="175" y="760"/>
                  </a:lnTo>
                  <a:lnTo>
                    <a:pt x="139" y="749"/>
                  </a:lnTo>
                  <a:lnTo>
                    <a:pt x="102" y="738"/>
                  </a:lnTo>
                  <a:lnTo>
                    <a:pt x="65" y="727"/>
                  </a:lnTo>
                  <a:lnTo>
                    <a:pt x="28" y="716"/>
                  </a:lnTo>
                  <a:lnTo>
                    <a:pt x="0" y="707"/>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1" name="Freeform 15"/>
            <p:cNvSpPr>
              <a:spLocks noEditPoints="1"/>
            </p:cNvSpPr>
            <p:nvPr/>
          </p:nvSpPr>
          <p:spPr bwMode="auto">
            <a:xfrm>
              <a:off x="1233" y="2008"/>
              <a:ext cx="37" cy="207"/>
            </a:xfrm>
            <a:custGeom>
              <a:avLst/>
              <a:gdLst>
                <a:gd name="T0" fmla="*/ 0 w 187"/>
                <a:gd name="T1" fmla="*/ 174 h 1037"/>
                <a:gd name="T2" fmla="*/ 0 w 187"/>
                <a:gd name="T3" fmla="*/ 0 h 1037"/>
                <a:gd name="T4" fmla="*/ 27 w 187"/>
                <a:gd name="T5" fmla="*/ 7 h 1037"/>
                <a:gd name="T6" fmla="*/ 63 w 187"/>
                <a:gd name="T7" fmla="*/ 18 h 1037"/>
                <a:gd name="T8" fmla="*/ 100 w 187"/>
                <a:gd name="T9" fmla="*/ 29 h 1037"/>
                <a:gd name="T10" fmla="*/ 137 w 187"/>
                <a:gd name="T11" fmla="*/ 40 h 1037"/>
                <a:gd name="T12" fmla="*/ 173 w 187"/>
                <a:gd name="T13" fmla="*/ 51 h 1037"/>
                <a:gd name="T14" fmla="*/ 187 w 187"/>
                <a:gd name="T15" fmla="*/ 56 h 1037"/>
                <a:gd name="T16" fmla="*/ 187 w 187"/>
                <a:gd name="T17" fmla="*/ 231 h 1037"/>
                <a:gd name="T18" fmla="*/ 173 w 187"/>
                <a:gd name="T19" fmla="*/ 226 h 1037"/>
                <a:gd name="T20" fmla="*/ 137 w 187"/>
                <a:gd name="T21" fmla="*/ 215 h 1037"/>
                <a:gd name="T22" fmla="*/ 100 w 187"/>
                <a:gd name="T23" fmla="*/ 204 h 1037"/>
                <a:gd name="T24" fmla="*/ 63 w 187"/>
                <a:gd name="T25" fmla="*/ 193 h 1037"/>
                <a:gd name="T26" fmla="*/ 27 w 187"/>
                <a:gd name="T27" fmla="*/ 181 h 1037"/>
                <a:gd name="T28" fmla="*/ 0 w 187"/>
                <a:gd name="T29" fmla="*/ 174 h 1037"/>
                <a:gd name="T30" fmla="*/ 0 w 187"/>
                <a:gd name="T31" fmla="*/ 981 h 1037"/>
                <a:gd name="T32" fmla="*/ 0 w 187"/>
                <a:gd name="T33" fmla="*/ 270 h 1037"/>
                <a:gd name="T34" fmla="*/ 27 w 187"/>
                <a:gd name="T35" fmla="*/ 278 h 1037"/>
                <a:gd name="T36" fmla="*/ 63 w 187"/>
                <a:gd name="T37" fmla="*/ 290 h 1037"/>
                <a:gd name="T38" fmla="*/ 100 w 187"/>
                <a:gd name="T39" fmla="*/ 301 h 1037"/>
                <a:gd name="T40" fmla="*/ 137 w 187"/>
                <a:gd name="T41" fmla="*/ 312 h 1037"/>
                <a:gd name="T42" fmla="*/ 173 w 187"/>
                <a:gd name="T43" fmla="*/ 323 h 1037"/>
                <a:gd name="T44" fmla="*/ 187 w 187"/>
                <a:gd name="T45" fmla="*/ 326 h 1037"/>
                <a:gd name="T46" fmla="*/ 187 w 187"/>
                <a:gd name="T47" fmla="*/ 1037 h 1037"/>
                <a:gd name="T48" fmla="*/ 173 w 187"/>
                <a:gd name="T49" fmla="*/ 1033 h 1037"/>
                <a:gd name="T50" fmla="*/ 137 w 187"/>
                <a:gd name="T51" fmla="*/ 1022 h 1037"/>
                <a:gd name="T52" fmla="*/ 100 w 187"/>
                <a:gd name="T53" fmla="*/ 1011 h 1037"/>
                <a:gd name="T54" fmla="*/ 63 w 187"/>
                <a:gd name="T55" fmla="*/ 1000 h 1037"/>
                <a:gd name="T56" fmla="*/ 27 w 187"/>
                <a:gd name="T57" fmla="*/ 989 h 1037"/>
                <a:gd name="T58" fmla="*/ 0 w 187"/>
                <a:gd name="T59" fmla="*/ 981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7" h="1037">
                  <a:moveTo>
                    <a:pt x="0" y="174"/>
                  </a:moveTo>
                  <a:lnTo>
                    <a:pt x="0" y="0"/>
                  </a:lnTo>
                  <a:lnTo>
                    <a:pt x="27" y="7"/>
                  </a:lnTo>
                  <a:lnTo>
                    <a:pt x="63" y="18"/>
                  </a:lnTo>
                  <a:lnTo>
                    <a:pt x="100" y="29"/>
                  </a:lnTo>
                  <a:lnTo>
                    <a:pt x="137" y="40"/>
                  </a:lnTo>
                  <a:lnTo>
                    <a:pt x="173" y="51"/>
                  </a:lnTo>
                  <a:lnTo>
                    <a:pt x="187" y="56"/>
                  </a:lnTo>
                  <a:lnTo>
                    <a:pt x="187" y="231"/>
                  </a:lnTo>
                  <a:lnTo>
                    <a:pt x="173" y="226"/>
                  </a:lnTo>
                  <a:lnTo>
                    <a:pt x="137" y="215"/>
                  </a:lnTo>
                  <a:lnTo>
                    <a:pt x="100" y="204"/>
                  </a:lnTo>
                  <a:lnTo>
                    <a:pt x="63" y="193"/>
                  </a:lnTo>
                  <a:lnTo>
                    <a:pt x="27" y="181"/>
                  </a:lnTo>
                  <a:lnTo>
                    <a:pt x="0" y="174"/>
                  </a:lnTo>
                  <a:close/>
                  <a:moveTo>
                    <a:pt x="0" y="981"/>
                  </a:moveTo>
                  <a:lnTo>
                    <a:pt x="0" y="270"/>
                  </a:lnTo>
                  <a:lnTo>
                    <a:pt x="27" y="278"/>
                  </a:lnTo>
                  <a:lnTo>
                    <a:pt x="63" y="290"/>
                  </a:lnTo>
                  <a:lnTo>
                    <a:pt x="100" y="301"/>
                  </a:lnTo>
                  <a:lnTo>
                    <a:pt x="137" y="312"/>
                  </a:lnTo>
                  <a:lnTo>
                    <a:pt x="173" y="323"/>
                  </a:lnTo>
                  <a:lnTo>
                    <a:pt x="187" y="326"/>
                  </a:lnTo>
                  <a:lnTo>
                    <a:pt x="187" y="1037"/>
                  </a:lnTo>
                  <a:lnTo>
                    <a:pt x="173" y="1033"/>
                  </a:lnTo>
                  <a:lnTo>
                    <a:pt x="137" y="1022"/>
                  </a:lnTo>
                  <a:lnTo>
                    <a:pt x="100" y="1011"/>
                  </a:lnTo>
                  <a:lnTo>
                    <a:pt x="63" y="1000"/>
                  </a:lnTo>
                  <a:lnTo>
                    <a:pt x="27" y="989"/>
                  </a:lnTo>
                  <a:lnTo>
                    <a:pt x="0" y="981"/>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2" name="Freeform 16"/>
            <p:cNvSpPr>
              <a:spLocks noEditPoints="1"/>
            </p:cNvSpPr>
            <p:nvPr/>
          </p:nvSpPr>
          <p:spPr bwMode="auto">
            <a:xfrm>
              <a:off x="1307" y="2030"/>
              <a:ext cx="139" cy="221"/>
            </a:xfrm>
            <a:custGeom>
              <a:avLst/>
              <a:gdLst>
                <a:gd name="T0" fmla="*/ 0 w 691"/>
                <a:gd name="T1" fmla="*/ 0 h 1109"/>
                <a:gd name="T2" fmla="*/ 60 w 691"/>
                <a:gd name="T3" fmla="*/ 17 h 1109"/>
                <a:gd name="T4" fmla="*/ 133 w 691"/>
                <a:gd name="T5" fmla="*/ 38 h 1109"/>
                <a:gd name="T6" fmla="*/ 186 w 691"/>
                <a:gd name="T7" fmla="*/ 53 h 1109"/>
                <a:gd name="T8" fmla="*/ 206 w 691"/>
                <a:gd name="T9" fmla="*/ 393 h 1109"/>
                <a:gd name="T10" fmla="*/ 243 w 691"/>
                <a:gd name="T11" fmla="*/ 370 h 1109"/>
                <a:gd name="T12" fmla="*/ 281 w 691"/>
                <a:gd name="T13" fmla="*/ 356 h 1109"/>
                <a:gd name="T14" fmla="*/ 335 w 691"/>
                <a:gd name="T15" fmla="*/ 351 h 1109"/>
                <a:gd name="T16" fmla="*/ 391 w 691"/>
                <a:gd name="T17" fmla="*/ 359 h 1109"/>
                <a:gd name="T18" fmla="*/ 428 w 691"/>
                <a:gd name="T19" fmla="*/ 370 h 1109"/>
                <a:gd name="T20" fmla="*/ 465 w 691"/>
                <a:gd name="T21" fmla="*/ 384 h 1109"/>
                <a:gd name="T22" fmla="*/ 510 w 691"/>
                <a:gd name="T23" fmla="*/ 409 h 1109"/>
                <a:gd name="T24" fmla="*/ 560 w 691"/>
                <a:gd name="T25" fmla="*/ 449 h 1109"/>
                <a:gd name="T26" fmla="*/ 607 w 691"/>
                <a:gd name="T27" fmla="*/ 500 h 1109"/>
                <a:gd name="T28" fmla="*/ 643 w 691"/>
                <a:gd name="T29" fmla="*/ 560 h 1109"/>
                <a:gd name="T30" fmla="*/ 669 w 691"/>
                <a:gd name="T31" fmla="*/ 626 h 1109"/>
                <a:gd name="T32" fmla="*/ 686 w 691"/>
                <a:gd name="T33" fmla="*/ 703 h 1109"/>
                <a:gd name="T34" fmla="*/ 686 w 691"/>
                <a:gd name="T35" fmla="*/ 864 h 1109"/>
                <a:gd name="T36" fmla="*/ 669 w 691"/>
                <a:gd name="T37" fmla="*/ 944 h 1109"/>
                <a:gd name="T38" fmla="*/ 642 w 691"/>
                <a:gd name="T39" fmla="*/ 1004 h 1109"/>
                <a:gd name="T40" fmla="*/ 604 w 691"/>
                <a:gd name="T41" fmla="*/ 1051 h 1109"/>
                <a:gd name="T42" fmla="*/ 559 w 691"/>
                <a:gd name="T43" fmla="*/ 1084 h 1109"/>
                <a:gd name="T44" fmla="*/ 508 w 691"/>
                <a:gd name="T45" fmla="*/ 1105 h 1109"/>
                <a:gd name="T46" fmla="*/ 465 w 691"/>
                <a:gd name="T47" fmla="*/ 1109 h 1109"/>
                <a:gd name="T48" fmla="*/ 428 w 691"/>
                <a:gd name="T49" fmla="*/ 1106 h 1109"/>
                <a:gd name="T50" fmla="*/ 391 w 691"/>
                <a:gd name="T51" fmla="*/ 1100 h 1109"/>
                <a:gd name="T52" fmla="*/ 334 w 691"/>
                <a:gd name="T53" fmla="*/ 1080 h 1109"/>
                <a:gd name="T54" fmla="*/ 281 w 691"/>
                <a:gd name="T55" fmla="*/ 1046 h 1109"/>
                <a:gd name="T56" fmla="*/ 243 w 691"/>
                <a:gd name="T57" fmla="*/ 1013 h 1109"/>
                <a:gd name="T58" fmla="*/ 206 w 691"/>
                <a:gd name="T59" fmla="*/ 973 h 1109"/>
                <a:gd name="T60" fmla="*/ 172 w 691"/>
                <a:gd name="T61" fmla="*/ 1030 h 1109"/>
                <a:gd name="T62" fmla="*/ 133 w 691"/>
                <a:gd name="T63" fmla="*/ 1020 h 1109"/>
                <a:gd name="T64" fmla="*/ 60 w 691"/>
                <a:gd name="T65" fmla="*/ 999 h 1109"/>
                <a:gd name="T66" fmla="*/ 0 w 691"/>
                <a:gd name="T67" fmla="*/ 982 h 1109"/>
                <a:gd name="T68" fmla="*/ 187 w 691"/>
                <a:gd name="T69" fmla="*/ 716 h 1109"/>
                <a:gd name="T70" fmla="*/ 204 w 691"/>
                <a:gd name="T71" fmla="*/ 802 h 1109"/>
                <a:gd name="T72" fmla="*/ 219 w 691"/>
                <a:gd name="T73" fmla="*/ 836 h 1109"/>
                <a:gd name="T74" fmla="*/ 246 w 691"/>
                <a:gd name="T75" fmla="*/ 875 h 1109"/>
                <a:gd name="T76" fmla="*/ 281 w 691"/>
                <a:gd name="T77" fmla="*/ 908 h 1109"/>
                <a:gd name="T78" fmla="*/ 318 w 691"/>
                <a:gd name="T79" fmla="*/ 932 h 1109"/>
                <a:gd name="T80" fmla="*/ 355 w 691"/>
                <a:gd name="T81" fmla="*/ 944 h 1109"/>
                <a:gd name="T82" fmla="*/ 391 w 691"/>
                <a:gd name="T83" fmla="*/ 945 h 1109"/>
                <a:gd name="T84" fmla="*/ 428 w 691"/>
                <a:gd name="T85" fmla="*/ 934 h 1109"/>
                <a:gd name="T86" fmla="*/ 455 w 691"/>
                <a:gd name="T87" fmla="*/ 915 h 1109"/>
                <a:gd name="T88" fmla="*/ 473 w 691"/>
                <a:gd name="T89" fmla="*/ 889 h 1109"/>
                <a:gd name="T90" fmla="*/ 495 w 691"/>
                <a:gd name="T91" fmla="*/ 810 h 1109"/>
                <a:gd name="T92" fmla="*/ 495 w 691"/>
                <a:gd name="T93" fmla="*/ 700 h 1109"/>
                <a:gd name="T94" fmla="*/ 473 w 691"/>
                <a:gd name="T95" fmla="*/ 606 h 1109"/>
                <a:gd name="T96" fmla="*/ 454 w 691"/>
                <a:gd name="T97" fmla="*/ 571 h 1109"/>
                <a:gd name="T98" fmla="*/ 428 w 691"/>
                <a:gd name="T99" fmla="*/ 539 h 1109"/>
                <a:gd name="T100" fmla="*/ 391 w 691"/>
                <a:gd name="T101" fmla="*/ 511 h 1109"/>
                <a:gd name="T102" fmla="*/ 355 w 691"/>
                <a:gd name="T103" fmla="*/ 495 h 1109"/>
                <a:gd name="T104" fmla="*/ 318 w 691"/>
                <a:gd name="T105" fmla="*/ 487 h 1109"/>
                <a:gd name="T106" fmla="*/ 281 w 691"/>
                <a:gd name="T107" fmla="*/ 489 h 1109"/>
                <a:gd name="T108" fmla="*/ 253 w 691"/>
                <a:gd name="T109" fmla="*/ 497 h 1109"/>
                <a:gd name="T110" fmla="*/ 229 w 691"/>
                <a:gd name="T111" fmla="*/ 514 h 1109"/>
                <a:gd name="T112" fmla="*/ 206 w 691"/>
                <a:gd name="T113" fmla="*/ 548 h 1109"/>
                <a:gd name="T114" fmla="*/ 187 w 691"/>
                <a:gd name="T115" fmla="*/ 614 h 1109"/>
                <a:gd name="T116" fmla="*/ 184 w 691"/>
                <a:gd name="T117" fmla="*/ 663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1" h="1109">
                  <a:moveTo>
                    <a:pt x="0" y="982"/>
                  </a:moveTo>
                  <a:lnTo>
                    <a:pt x="0" y="0"/>
                  </a:lnTo>
                  <a:lnTo>
                    <a:pt x="23" y="7"/>
                  </a:lnTo>
                  <a:lnTo>
                    <a:pt x="60" y="17"/>
                  </a:lnTo>
                  <a:lnTo>
                    <a:pt x="96" y="27"/>
                  </a:lnTo>
                  <a:lnTo>
                    <a:pt x="133" y="38"/>
                  </a:lnTo>
                  <a:lnTo>
                    <a:pt x="170" y="48"/>
                  </a:lnTo>
                  <a:lnTo>
                    <a:pt x="186" y="53"/>
                  </a:lnTo>
                  <a:lnTo>
                    <a:pt x="186" y="406"/>
                  </a:lnTo>
                  <a:lnTo>
                    <a:pt x="206" y="393"/>
                  </a:lnTo>
                  <a:lnTo>
                    <a:pt x="231" y="374"/>
                  </a:lnTo>
                  <a:lnTo>
                    <a:pt x="243" y="370"/>
                  </a:lnTo>
                  <a:lnTo>
                    <a:pt x="281" y="356"/>
                  </a:lnTo>
                  <a:lnTo>
                    <a:pt x="281" y="356"/>
                  </a:lnTo>
                  <a:lnTo>
                    <a:pt x="318" y="352"/>
                  </a:lnTo>
                  <a:lnTo>
                    <a:pt x="335" y="351"/>
                  </a:lnTo>
                  <a:lnTo>
                    <a:pt x="355" y="354"/>
                  </a:lnTo>
                  <a:lnTo>
                    <a:pt x="391" y="359"/>
                  </a:lnTo>
                  <a:lnTo>
                    <a:pt x="391" y="359"/>
                  </a:lnTo>
                  <a:lnTo>
                    <a:pt x="428" y="370"/>
                  </a:lnTo>
                  <a:lnTo>
                    <a:pt x="454" y="378"/>
                  </a:lnTo>
                  <a:lnTo>
                    <a:pt x="465" y="384"/>
                  </a:lnTo>
                  <a:lnTo>
                    <a:pt x="501" y="404"/>
                  </a:lnTo>
                  <a:lnTo>
                    <a:pt x="510" y="409"/>
                  </a:lnTo>
                  <a:lnTo>
                    <a:pt x="538" y="431"/>
                  </a:lnTo>
                  <a:lnTo>
                    <a:pt x="560" y="449"/>
                  </a:lnTo>
                  <a:lnTo>
                    <a:pt x="576" y="465"/>
                  </a:lnTo>
                  <a:lnTo>
                    <a:pt x="607" y="500"/>
                  </a:lnTo>
                  <a:lnTo>
                    <a:pt x="613" y="509"/>
                  </a:lnTo>
                  <a:lnTo>
                    <a:pt x="643" y="560"/>
                  </a:lnTo>
                  <a:lnTo>
                    <a:pt x="649" y="573"/>
                  </a:lnTo>
                  <a:lnTo>
                    <a:pt x="669" y="626"/>
                  </a:lnTo>
                  <a:lnTo>
                    <a:pt x="685" y="702"/>
                  </a:lnTo>
                  <a:lnTo>
                    <a:pt x="686" y="703"/>
                  </a:lnTo>
                  <a:lnTo>
                    <a:pt x="691" y="786"/>
                  </a:lnTo>
                  <a:lnTo>
                    <a:pt x="686" y="864"/>
                  </a:lnTo>
                  <a:lnTo>
                    <a:pt x="685" y="870"/>
                  </a:lnTo>
                  <a:lnTo>
                    <a:pt x="669" y="944"/>
                  </a:lnTo>
                  <a:lnTo>
                    <a:pt x="649" y="989"/>
                  </a:lnTo>
                  <a:lnTo>
                    <a:pt x="642" y="1004"/>
                  </a:lnTo>
                  <a:lnTo>
                    <a:pt x="613" y="1042"/>
                  </a:lnTo>
                  <a:lnTo>
                    <a:pt x="604" y="1051"/>
                  </a:lnTo>
                  <a:lnTo>
                    <a:pt x="576" y="1073"/>
                  </a:lnTo>
                  <a:lnTo>
                    <a:pt x="559" y="1084"/>
                  </a:lnTo>
                  <a:lnTo>
                    <a:pt x="538" y="1093"/>
                  </a:lnTo>
                  <a:lnTo>
                    <a:pt x="508" y="1105"/>
                  </a:lnTo>
                  <a:lnTo>
                    <a:pt x="501" y="1105"/>
                  </a:lnTo>
                  <a:lnTo>
                    <a:pt x="465" y="1109"/>
                  </a:lnTo>
                  <a:lnTo>
                    <a:pt x="454" y="1109"/>
                  </a:lnTo>
                  <a:lnTo>
                    <a:pt x="428" y="1106"/>
                  </a:lnTo>
                  <a:lnTo>
                    <a:pt x="395" y="1101"/>
                  </a:lnTo>
                  <a:lnTo>
                    <a:pt x="391" y="1100"/>
                  </a:lnTo>
                  <a:lnTo>
                    <a:pt x="355" y="1086"/>
                  </a:lnTo>
                  <a:lnTo>
                    <a:pt x="334" y="1080"/>
                  </a:lnTo>
                  <a:lnTo>
                    <a:pt x="318" y="1069"/>
                  </a:lnTo>
                  <a:lnTo>
                    <a:pt x="281" y="1046"/>
                  </a:lnTo>
                  <a:lnTo>
                    <a:pt x="275" y="1043"/>
                  </a:lnTo>
                  <a:lnTo>
                    <a:pt x="243" y="1013"/>
                  </a:lnTo>
                  <a:lnTo>
                    <a:pt x="219" y="991"/>
                  </a:lnTo>
                  <a:lnTo>
                    <a:pt x="206" y="973"/>
                  </a:lnTo>
                  <a:lnTo>
                    <a:pt x="172" y="927"/>
                  </a:lnTo>
                  <a:lnTo>
                    <a:pt x="172" y="1030"/>
                  </a:lnTo>
                  <a:lnTo>
                    <a:pt x="170" y="1030"/>
                  </a:lnTo>
                  <a:lnTo>
                    <a:pt x="133" y="1020"/>
                  </a:lnTo>
                  <a:lnTo>
                    <a:pt x="96" y="1009"/>
                  </a:lnTo>
                  <a:lnTo>
                    <a:pt x="60" y="999"/>
                  </a:lnTo>
                  <a:lnTo>
                    <a:pt x="23" y="989"/>
                  </a:lnTo>
                  <a:lnTo>
                    <a:pt x="0" y="982"/>
                  </a:lnTo>
                  <a:close/>
                  <a:moveTo>
                    <a:pt x="184" y="663"/>
                  </a:moveTo>
                  <a:lnTo>
                    <a:pt x="187" y="716"/>
                  </a:lnTo>
                  <a:lnTo>
                    <a:pt x="193" y="762"/>
                  </a:lnTo>
                  <a:lnTo>
                    <a:pt x="204" y="802"/>
                  </a:lnTo>
                  <a:lnTo>
                    <a:pt x="206" y="807"/>
                  </a:lnTo>
                  <a:lnTo>
                    <a:pt x="219" y="836"/>
                  </a:lnTo>
                  <a:lnTo>
                    <a:pt x="243" y="870"/>
                  </a:lnTo>
                  <a:lnTo>
                    <a:pt x="246" y="875"/>
                  </a:lnTo>
                  <a:lnTo>
                    <a:pt x="276" y="906"/>
                  </a:lnTo>
                  <a:lnTo>
                    <a:pt x="281" y="908"/>
                  </a:lnTo>
                  <a:lnTo>
                    <a:pt x="311" y="929"/>
                  </a:lnTo>
                  <a:lnTo>
                    <a:pt x="318" y="932"/>
                  </a:lnTo>
                  <a:lnTo>
                    <a:pt x="350" y="943"/>
                  </a:lnTo>
                  <a:lnTo>
                    <a:pt x="355" y="944"/>
                  </a:lnTo>
                  <a:lnTo>
                    <a:pt x="379" y="946"/>
                  </a:lnTo>
                  <a:lnTo>
                    <a:pt x="391" y="945"/>
                  </a:lnTo>
                  <a:lnTo>
                    <a:pt x="406" y="943"/>
                  </a:lnTo>
                  <a:lnTo>
                    <a:pt x="428" y="934"/>
                  </a:lnTo>
                  <a:lnTo>
                    <a:pt x="432" y="933"/>
                  </a:lnTo>
                  <a:lnTo>
                    <a:pt x="455" y="915"/>
                  </a:lnTo>
                  <a:lnTo>
                    <a:pt x="465" y="902"/>
                  </a:lnTo>
                  <a:lnTo>
                    <a:pt x="473" y="889"/>
                  </a:lnTo>
                  <a:lnTo>
                    <a:pt x="487" y="853"/>
                  </a:lnTo>
                  <a:lnTo>
                    <a:pt x="495" y="810"/>
                  </a:lnTo>
                  <a:lnTo>
                    <a:pt x="498" y="757"/>
                  </a:lnTo>
                  <a:lnTo>
                    <a:pt x="495" y="700"/>
                  </a:lnTo>
                  <a:lnTo>
                    <a:pt x="487" y="649"/>
                  </a:lnTo>
                  <a:lnTo>
                    <a:pt x="473" y="606"/>
                  </a:lnTo>
                  <a:lnTo>
                    <a:pt x="465" y="589"/>
                  </a:lnTo>
                  <a:lnTo>
                    <a:pt x="454" y="571"/>
                  </a:lnTo>
                  <a:lnTo>
                    <a:pt x="430" y="541"/>
                  </a:lnTo>
                  <a:lnTo>
                    <a:pt x="428" y="539"/>
                  </a:lnTo>
                  <a:lnTo>
                    <a:pt x="404" y="518"/>
                  </a:lnTo>
                  <a:lnTo>
                    <a:pt x="391" y="511"/>
                  </a:lnTo>
                  <a:lnTo>
                    <a:pt x="374" y="502"/>
                  </a:lnTo>
                  <a:lnTo>
                    <a:pt x="355" y="495"/>
                  </a:lnTo>
                  <a:lnTo>
                    <a:pt x="342" y="491"/>
                  </a:lnTo>
                  <a:lnTo>
                    <a:pt x="318" y="487"/>
                  </a:lnTo>
                  <a:lnTo>
                    <a:pt x="309" y="486"/>
                  </a:lnTo>
                  <a:lnTo>
                    <a:pt x="281" y="489"/>
                  </a:lnTo>
                  <a:lnTo>
                    <a:pt x="280" y="489"/>
                  </a:lnTo>
                  <a:lnTo>
                    <a:pt x="253" y="497"/>
                  </a:lnTo>
                  <a:lnTo>
                    <a:pt x="243" y="505"/>
                  </a:lnTo>
                  <a:lnTo>
                    <a:pt x="229" y="514"/>
                  </a:lnTo>
                  <a:lnTo>
                    <a:pt x="209" y="539"/>
                  </a:lnTo>
                  <a:lnTo>
                    <a:pt x="206" y="548"/>
                  </a:lnTo>
                  <a:lnTo>
                    <a:pt x="195" y="572"/>
                  </a:lnTo>
                  <a:lnTo>
                    <a:pt x="187" y="614"/>
                  </a:lnTo>
                  <a:lnTo>
                    <a:pt x="184" y="663"/>
                  </a:lnTo>
                  <a:lnTo>
                    <a:pt x="184" y="663"/>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3" name="Freeform 17"/>
            <p:cNvSpPr>
              <a:spLocks/>
            </p:cNvSpPr>
            <p:nvPr/>
          </p:nvSpPr>
          <p:spPr bwMode="auto">
            <a:xfrm>
              <a:off x="1475" y="2068"/>
              <a:ext cx="38" cy="201"/>
            </a:xfrm>
            <a:custGeom>
              <a:avLst/>
              <a:gdLst>
                <a:gd name="T0" fmla="*/ 0 w 188"/>
                <a:gd name="T1" fmla="*/ 982 h 1006"/>
                <a:gd name="T2" fmla="*/ 0 w 188"/>
                <a:gd name="T3" fmla="*/ 0 h 1006"/>
                <a:gd name="T4" fmla="*/ 31 w 188"/>
                <a:gd name="T5" fmla="*/ 5 h 1006"/>
                <a:gd name="T6" fmla="*/ 68 w 188"/>
                <a:gd name="T7" fmla="*/ 10 h 1006"/>
                <a:gd name="T8" fmla="*/ 104 w 188"/>
                <a:gd name="T9" fmla="*/ 15 h 1006"/>
                <a:gd name="T10" fmla="*/ 141 w 188"/>
                <a:gd name="T11" fmla="*/ 19 h 1006"/>
                <a:gd name="T12" fmla="*/ 178 w 188"/>
                <a:gd name="T13" fmla="*/ 24 h 1006"/>
                <a:gd name="T14" fmla="*/ 188 w 188"/>
                <a:gd name="T15" fmla="*/ 26 h 1006"/>
                <a:gd name="T16" fmla="*/ 188 w 188"/>
                <a:gd name="T17" fmla="*/ 1006 h 1006"/>
                <a:gd name="T18" fmla="*/ 178 w 188"/>
                <a:gd name="T19" fmla="*/ 1006 h 1006"/>
                <a:gd name="T20" fmla="*/ 141 w 188"/>
                <a:gd name="T21" fmla="*/ 1001 h 1006"/>
                <a:gd name="T22" fmla="*/ 104 w 188"/>
                <a:gd name="T23" fmla="*/ 997 h 1006"/>
                <a:gd name="T24" fmla="*/ 68 w 188"/>
                <a:gd name="T25" fmla="*/ 992 h 1006"/>
                <a:gd name="T26" fmla="*/ 31 w 188"/>
                <a:gd name="T27" fmla="*/ 987 h 1006"/>
                <a:gd name="T28" fmla="*/ 0 w 188"/>
                <a:gd name="T29" fmla="*/ 982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1006">
                  <a:moveTo>
                    <a:pt x="0" y="982"/>
                  </a:moveTo>
                  <a:lnTo>
                    <a:pt x="0" y="0"/>
                  </a:lnTo>
                  <a:lnTo>
                    <a:pt x="31" y="5"/>
                  </a:lnTo>
                  <a:lnTo>
                    <a:pt x="68" y="10"/>
                  </a:lnTo>
                  <a:lnTo>
                    <a:pt x="104" y="15"/>
                  </a:lnTo>
                  <a:lnTo>
                    <a:pt x="141" y="19"/>
                  </a:lnTo>
                  <a:lnTo>
                    <a:pt x="178" y="24"/>
                  </a:lnTo>
                  <a:lnTo>
                    <a:pt x="188" y="26"/>
                  </a:lnTo>
                  <a:lnTo>
                    <a:pt x="188" y="1006"/>
                  </a:lnTo>
                  <a:lnTo>
                    <a:pt x="178" y="1006"/>
                  </a:lnTo>
                  <a:lnTo>
                    <a:pt x="141" y="1001"/>
                  </a:lnTo>
                  <a:lnTo>
                    <a:pt x="104" y="997"/>
                  </a:lnTo>
                  <a:lnTo>
                    <a:pt x="68" y="992"/>
                  </a:lnTo>
                  <a:lnTo>
                    <a:pt x="31" y="987"/>
                  </a:lnTo>
                  <a:lnTo>
                    <a:pt x="0" y="982"/>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4" name="Freeform 18"/>
            <p:cNvSpPr>
              <a:spLocks noEditPoints="1"/>
            </p:cNvSpPr>
            <p:nvPr/>
          </p:nvSpPr>
          <p:spPr bwMode="auto">
            <a:xfrm>
              <a:off x="1541" y="2130"/>
              <a:ext cx="132" cy="148"/>
            </a:xfrm>
            <a:custGeom>
              <a:avLst/>
              <a:gdLst>
                <a:gd name="T0" fmla="*/ 515 w 661"/>
                <a:gd name="T1" fmla="*/ 502 h 742"/>
                <a:gd name="T2" fmla="*/ 627 w 661"/>
                <a:gd name="T3" fmla="*/ 512 h 742"/>
                <a:gd name="T4" fmla="*/ 627 w 661"/>
                <a:gd name="T5" fmla="*/ 572 h 742"/>
                <a:gd name="T6" fmla="*/ 573 w 661"/>
                <a:gd name="T7" fmla="*/ 648 h 742"/>
                <a:gd name="T8" fmla="*/ 515 w 661"/>
                <a:gd name="T9" fmla="*/ 694 h 742"/>
                <a:gd name="T10" fmla="*/ 449 w 661"/>
                <a:gd name="T11" fmla="*/ 725 h 742"/>
                <a:gd name="T12" fmla="*/ 399 w 661"/>
                <a:gd name="T13" fmla="*/ 737 h 742"/>
                <a:gd name="T14" fmla="*/ 332 w 661"/>
                <a:gd name="T15" fmla="*/ 741 h 742"/>
                <a:gd name="T16" fmla="*/ 256 w 661"/>
                <a:gd name="T17" fmla="*/ 734 h 742"/>
                <a:gd name="T18" fmla="*/ 181 w 661"/>
                <a:gd name="T19" fmla="*/ 712 h 742"/>
                <a:gd name="T20" fmla="*/ 110 w 661"/>
                <a:gd name="T21" fmla="*/ 659 h 742"/>
                <a:gd name="T22" fmla="*/ 39 w 661"/>
                <a:gd name="T23" fmla="*/ 561 h 742"/>
                <a:gd name="T24" fmla="*/ 4 w 661"/>
                <a:gd name="T25" fmla="*/ 435 h 742"/>
                <a:gd name="T26" fmla="*/ 22 w 661"/>
                <a:gd name="T27" fmla="*/ 208 h 742"/>
                <a:gd name="T28" fmla="*/ 73 w 661"/>
                <a:gd name="T29" fmla="*/ 116 h 742"/>
                <a:gd name="T30" fmla="*/ 139 w 661"/>
                <a:gd name="T31" fmla="*/ 52 h 742"/>
                <a:gd name="T32" fmla="*/ 195 w 661"/>
                <a:gd name="T33" fmla="*/ 23 h 742"/>
                <a:gd name="T34" fmla="*/ 257 w 661"/>
                <a:gd name="T35" fmla="*/ 5 h 742"/>
                <a:gd name="T36" fmla="*/ 332 w 661"/>
                <a:gd name="T37" fmla="*/ 0 h 742"/>
                <a:gd name="T38" fmla="*/ 405 w 661"/>
                <a:gd name="T39" fmla="*/ 6 h 742"/>
                <a:gd name="T40" fmla="*/ 478 w 661"/>
                <a:gd name="T41" fmla="*/ 28 h 742"/>
                <a:gd name="T42" fmla="*/ 552 w 661"/>
                <a:gd name="T43" fmla="*/ 75 h 742"/>
                <a:gd name="T44" fmla="*/ 613 w 661"/>
                <a:gd name="T45" fmla="*/ 148 h 742"/>
                <a:gd name="T46" fmla="*/ 657 w 661"/>
                <a:gd name="T47" fmla="*/ 304 h 742"/>
                <a:gd name="T48" fmla="*/ 589 w 661"/>
                <a:gd name="T49" fmla="*/ 413 h 742"/>
                <a:gd name="T50" fmla="*/ 478 w 661"/>
                <a:gd name="T51" fmla="*/ 421 h 742"/>
                <a:gd name="T52" fmla="*/ 368 w 661"/>
                <a:gd name="T53" fmla="*/ 426 h 742"/>
                <a:gd name="T54" fmla="*/ 257 w 661"/>
                <a:gd name="T55" fmla="*/ 426 h 742"/>
                <a:gd name="T56" fmla="*/ 195 w 661"/>
                <a:gd name="T57" fmla="*/ 464 h 742"/>
                <a:gd name="T58" fmla="*/ 220 w 661"/>
                <a:gd name="T59" fmla="*/ 534 h 742"/>
                <a:gd name="T60" fmla="*/ 259 w 661"/>
                <a:gd name="T61" fmla="*/ 575 h 742"/>
                <a:gd name="T62" fmla="*/ 332 w 661"/>
                <a:gd name="T63" fmla="*/ 600 h 742"/>
                <a:gd name="T64" fmla="*/ 385 w 661"/>
                <a:gd name="T65" fmla="*/ 596 h 742"/>
                <a:gd name="T66" fmla="*/ 442 w 661"/>
                <a:gd name="T67" fmla="*/ 548 h 742"/>
                <a:gd name="T68" fmla="*/ 464 w 661"/>
                <a:gd name="T69" fmla="*/ 497 h 742"/>
                <a:gd name="T70" fmla="*/ 463 w 661"/>
                <a:gd name="T71" fmla="*/ 234 h 742"/>
                <a:gd name="T72" fmla="*/ 433 w 661"/>
                <a:gd name="T73" fmla="*/ 184 h 742"/>
                <a:gd name="T74" fmla="*/ 388 w 661"/>
                <a:gd name="T75" fmla="*/ 153 h 742"/>
                <a:gd name="T76" fmla="*/ 332 w 661"/>
                <a:gd name="T77" fmla="*/ 145 h 742"/>
                <a:gd name="T78" fmla="*/ 257 w 661"/>
                <a:gd name="T79" fmla="*/ 168 h 742"/>
                <a:gd name="T80" fmla="*/ 220 w 661"/>
                <a:gd name="T81" fmla="*/ 207 h 742"/>
                <a:gd name="T82" fmla="*/ 196 w 661"/>
                <a:gd name="T83" fmla="*/ 272 h 742"/>
                <a:gd name="T84" fmla="*/ 257 w 661"/>
                <a:gd name="T85" fmla="*/ 310 h 742"/>
                <a:gd name="T86" fmla="*/ 368 w 661"/>
                <a:gd name="T87" fmla="*/ 310 h 742"/>
                <a:gd name="T88" fmla="*/ 475 w 661"/>
                <a:gd name="T89" fmla="*/ 305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1" h="742">
                  <a:moveTo>
                    <a:pt x="464" y="497"/>
                  </a:moveTo>
                  <a:lnTo>
                    <a:pt x="478" y="498"/>
                  </a:lnTo>
                  <a:lnTo>
                    <a:pt x="515" y="502"/>
                  </a:lnTo>
                  <a:lnTo>
                    <a:pt x="552" y="505"/>
                  </a:lnTo>
                  <a:lnTo>
                    <a:pt x="589" y="509"/>
                  </a:lnTo>
                  <a:lnTo>
                    <a:pt x="627" y="512"/>
                  </a:lnTo>
                  <a:lnTo>
                    <a:pt x="651" y="513"/>
                  </a:lnTo>
                  <a:lnTo>
                    <a:pt x="630" y="563"/>
                  </a:lnTo>
                  <a:lnTo>
                    <a:pt x="627" y="572"/>
                  </a:lnTo>
                  <a:lnTo>
                    <a:pt x="604" y="609"/>
                  </a:lnTo>
                  <a:lnTo>
                    <a:pt x="589" y="628"/>
                  </a:lnTo>
                  <a:lnTo>
                    <a:pt x="573" y="648"/>
                  </a:lnTo>
                  <a:lnTo>
                    <a:pt x="552" y="667"/>
                  </a:lnTo>
                  <a:lnTo>
                    <a:pt x="537" y="680"/>
                  </a:lnTo>
                  <a:lnTo>
                    <a:pt x="515" y="694"/>
                  </a:lnTo>
                  <a:lnTo>
                    <a:pt x="496" y="707"/>
                  </a:lnTo>
                  <a:lnTo>
                    <a:pt x="478" y="714"/>
                  </a:lnTo>
                  <a:lnTo>
                    <a:pt x="449" y="725"/>
                  </a:lnTo>
                  <a:lnTo>
                    <a:pt x="442" y="728"/>
                  </a:lnTo>
                  <a:lnTo>
                    <a:pt x="405" y="736"/>
                  </a:lnTo>
                  <a:lnTo>
                    <a:pt x="399" y="737"/>
                  </a:lnTo>
                  <a:lnTo>
                    <a:pt x="368" y="740"/>
                  </a:lnTo>
                  <a:lnTo>
                    <a:pt x="343" y="742"/>
                  </a:lnTo>
                  <a:lnTo>
                    <a:pt x="332" y="741"/>
                  </a:lnTo>
                  <a:lnTo>
                    <a:pt x="294" y="737"/>
                  </a:lnTo>
                  <a:lnTo>
                    <a:pt x="257" y="734"/>
                  </a:lnTo>
                  <a:lnTo>
                    <a:pt x="256" y="734"/>
                  </a:lnTo>
                  <a:lnTo>
                    <a:pt x="220" y="724"/>
                  </a:lnTo>
                  <a:lnTo>
                    <a:pt x="184" y="712"/>
                  </a:lnTo>
                  <a:lnTo>
                    <a:pt x="181" y="712"/>
                  </a:lnTo>
                  <a:lnTo>
                    <a:pt x="147" y="688"/>
                  </a:lnTo>
                  <a:lnTo>
                    <a:pt x="120" y="670"/>
                  </a:lnTo>
                  <a:lnTo>
                    <a:pt x="110" y="659"/>
                  </a:lnTo>
                  <a:lnTo>
                    <a:pt x="73" y="618"/>
                  </a:lnTo>
                  <a:lnTo>
                    <a:pt x="70" y="615"/>
                  </a:lnTo>
                  <a:lnTo>
                    <a:pt x="39" y="561"/>
                  </a:lnTo>
                  <a:lnTo>
                    <a:pt x="37" y="553"/>
                  </a:lnTo>
                  <a:lnTo>
                    <a:pt x="17" y="501"/>
                  </a:lnTo>
                  <a:lnTo>
                    <a:pt x="4" y="435"/>
                  </a:lnTo>
                  <a:lnTo>
                    <a:pt x="0" y="364"/>
                  </a:lnTo>
                  <a:lnTo>
                    <a:pt x="5" y="281"/>
                  </a:lnTo>
                  <a:lnTo>
                    <a:pt x="22" y="208"/>
                  </a:lnTo>
                  <a:lnTo>
                    <a:pt x="37" y="178"/>
                  </a:lnTo>
                  <a:lnTo>
                    <a:pt x="51" y="145"/>
                  </a:lnTo>
                  <a:lnTo>
                    <a:pt x="73" y="116"/>
                  </a:lnTo>
                  <a:lnTo>
                    <a:pt x="90" y="93"/>
                  </a:lnTo>
                  <a:lnTo>
                    <a:pt x="110" y="78"/>
                  </a:lnTo>
                  <a:lnTo>
                    <a:pt x="139" y="52"/>
                  </a:lnTo>
                  <a:lnTo>
                    <a:pt x="147" y="49"/>
                  </a:lnTo>
                  <a:lnTo>
                    <a:pt x="184" y="29"/>
                  </a:lnTo>
                  <a:lnTo>
                    <a:pt x="195" y="23"/>
                  </a:lnTo>
                  <a:lnTo>
                    <a:pt x="220" y="17"/>
                  </a:lnTo>
                  <a:lnTo>
                    <a:pt x="256" y="5"/>
                  </a:lnTo>
                  <a:lnTo>
                    <a:pt x="257" y="5"/>
                  </a:lnTo>
                  <a:lnTo>
                    <a:pt x="294" y="2"/>
                  </a:lnTo>
                  <a:lnTo>
                    <a:pt x="324" y="0"/>
                  </a:lnTo>
                  <a:lnTo>
                    <a:pt x="332" y="0"/>
                  </a:lnTo>
                  <a:lnTo>
                    <a:pt x="368" y="3"/>
                  </a:lnTo>
                  <a:lnTo>
                    <a:pt x="399" y="5"/>
                  </a:lnTo>
                  <a:lnTo>
                    <a:pt x="405" y="6"/>
                  </a:lnTo>
                  <a:lnTo>
                    <a:pt x="442" y="16"/>
                  </a:lnTo>
                  <a:lnTo>
                    <a:pt x="465" y="22"/>
                  </a:lnTo>
                  <a:lnTo>
                    <a:pt x="478" y="28"/>
                  </a:lnTo>
                  <a:lnTo>
                    <a:pt x="515" y="46"/>
                  </a:lnTo>
                  <a:lnTo>
                    <a:pt x="522" y="50"/>
                  </a:lnTo>
                  <a:lnTo>
                    <a:pt x="552" y="75"/>
                  </a:lnTo>
                  <a:lnTo>
                    <a:pt x="573" y="93"/>
                  </a:lnTo>
                  <a:lnTo>
                    <a:pt x="589" y="114"/>
                  </a:lnTo>
                  <a:lnTo>
                    <a:pt x="613" y="148"/>
                  </a:lnTo>
                  <a:lnTo>
                    <a:pt x="627" y="180"/>
                  </a:lnTo>
                  <a:lnTo>
                    <a:pt x="641" y="218"/>
                  </a:lnTo>
                  <a:lnTo>
                    <a:pt x="657" y="304"/>
                  </a:lnTo>
                  <a:lnTo>
                    <a:pt x="661" y="405"/>
                  </a:lnTo>
                  <a:lnTo>
                    <a:pt x="627" y="410"/>
                  </a:lnTo>
                  <a:lnTo>
                    <a:pt x="589" y="413"/>
                  </a:lnTo>
                  <a:lnTo>
                    <a:pt x="552" y="416"/>
                  </a:lnTo>
                  <a:lnTo>
                    <a:pt x="515" y="418"/>
                  </a:lnTo>
                  <a:lnTo>
                    <a:pt x="478" y="421"/>
                  </a:lnTo>
                  <a:lnTo>
                    <a:pt x="442" y="423"/>
                  </a:lnTo>
                  <a:lnTo>
                    <a:pt x="405" y="424"/>
                  </a:lnTo>
                  <a:lnTo>
                    <a:pt x="368" y="426"/>
                  </a:lnTo>
                  <a:lnTo>
                    <a:pt x="332" y="426"/>
                  </a:lnTo>
                  <a:lnTo>
                    <a:pt x="294" y="426"/>
                  </a:lnTo>
                  <a:lnTo>
                    <a:pt x="257" y="426"/>
                  </a:lnTo>
                  <a:lnTo>
                    <a:pt x="220" y="426"/>
                  </a:lnTo>
                  <a:lnTo>
                    <a:pt x="191" y="424"/>
                  </a:lnTo>
                  <a:lnTo>
                    <a:pt x="195" y="464"/>
                  </a:lnTo>
                  <a:lnTo>
                    <a:pt x="203" y="499"/>
                  </a:lnTo>
                  <a:lnTo>
                    <a:pt x="217" y="530"/>
                  </a:lnTo>
                  <a:lnTo>
                    <a:pt x="220" y="534"/>
                  </a:lnTo>
                  <a:lnTo>
                    <a:pt x="236" y="556"/>
                  </a:lnTo>
                  <a:lnTo>
                    <a:pt x="257" y="574"/>
                  </a:lnTo>
                  <a:lnTo>
                    <a:pt x="259" y="575"/>
                  </a:lnTo>
                  <a:lnTo>
                    <a:pt x="285" y="590"/>
                  </a:lnTo>
                  <a:lnTo>
                    <a:pt x="294" y="593"/>
                  </a:lnTo>
                  <a:lnTo>
                    <a:pt x="332" y="600"/>
                  </a:lnTo>
                  <a:lnTo>
                    <a:pt x="345" y="602"/>
                  </a:lnTo>
                  <a:lnTo>
                    <a:pt x="368" y="599"/>
                  </a:lnTo>
                  <a:lnTo>
                    <a:pt x="385" y="596"/>
                  </a:lnTo>
                  <a:lnTo>
                    <a:pt x="405" y="585"/>
                  </a:lnTo>
                  <a:lnTo>
                    <a:pt x="418" y="577"/>
                  </a:lnTo>
                  <a:lnTo>
                    <a:pt x="442" y="548"/>
                  </a:lnTo>
                  <a:lnTo>
                    <a:pt x="445" y="543"/>
                  </a:lnTo>
                  <a:lnTo>
                    <a:pt x="464" y="497"/>
                  </a:lnTo>
                  <a:lnTo>
                    <a:pt x="464" y="497"/>
                  </a:lnTo>
                  <a:close/>
                  <a:moveTo>
                    <a:pt x="475" y="305"/>
                  </a:moveTo>
                  <a:lnTo>
                    <a:pt x="471" y="267"/>
                  </a:lnTo>
                  <a:lnTo>
                    <a:pt x="463" y="234"/>
                  </a:lnTo>
                  <a:lnTo>
                    <a:pt x="450" y="206"/>
                  </a:lnTo>
                  <a:lnTo>
                    <a:pt x="442" y="195"/>
                  </a:lnTo>
                  <a:lnTo>
                    <a:pt x="433" y="184"/>
                  </a:lnTo>
                  <a:lnTo>
                    <a:pt x="411" y="165"/>
                  </a:lnTo>
                  <a:lnTo>
                    <a:pt x="405" y="162"/>
                  </a:lnTo>
                  <a:lnTo>
                    <a:pt x="388" y="153"/>
                  </a:lnTo>
                  <a:lnTo>
                    <a:pt x="368" y="149"/>
                  </a:lnTo>
                  <a:lnTo>
                    <a:pt x="335" y="143"/>
                  </a:lnTo>
                  <a:lnTo>
                    <a:pt x="332" y="145"/>
                  </a:lnTo>
                  <a:lnTo>
                    <a:pt x="294" y="152"/>
                  </a:lnTo>
                  <a:lnTo>
                    <a:pt x="279" y="154"/>
                  </a:lnTo>
                  <a:lnTo>
                    <a:pt x="257" y="168"/>
                  </a:lnTo>
                  <a:lnTo>
                    <a:pt x="254" y="168"/>
                  </a:lnTo>
                  <a:lnTo>
                    <a:pt x="234" y="189"/>
                  </a:lnTo>
                  <a:lnTo>
                    <a:pt x="220" y="207"/>
                  </a:lnTo>
                  <a:lnTo>
                    <a:pt x="215" y="212"/>
                  </a:lnTo>
                  <a:lnTo>
                    <a:pt x="203" y="240"/>
                  </a:lnTo>
                  <a:lnTo>
                    <a:pt x="196" y="272"/>
                  </a:lnTo>
                  <a:lnTo>
                    <a:pt x="195" y="309"/>
                  </a:lnTo>
                  <a:lnTo>
                    <a:pt x="220" y="310"/>
                  </a:lnTo>
                  <a:lnTo>
                    <a:pt x="257" y="310"/>
                  </a:lnTo>
                  <a:lnTo>
                    <a:pt x="294" y="310"/>
                  </a:lnTo>
                  <a:lnTo>
                    <a:pt x="332" y="310"/>
                  </a:lnTo>
                  <a:lnTo>
                    <a:pt x="368" y="310"/>
                  </a:lnTo>
                  <a:lnTo>
                    <a:pt x="405" y="309"/>
                  </a:lnTo>
                  <a:lnTo>
                    <a:pt x="442" y="308"/>
                  </a:lnTo>
                  <a:lnTo>
                    <a:pt x="475" y="305"/>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5" name="Freeform 19"/>
            <p:cNvSpPr>
              <a:spLocks noEditPoints="1"/>
            </p:cNvSpPr>
            <p:nvPr/>
          </p:nvSpPr>
          <p:spPr bwMode="auto">
            <a:xfrm>
              <a:off x="611" y="2178"/>
              <a:ext cx="164" cy="211"/>
            </a:xfrm>
            <a:custGeom>
              <a:avLst/>
              <a:gdLst>
                <a:gd name="T0" fmla="*/ 38 w 820"/>
                <a:gd name="T1" fmla="*/ 64 h 1057"/>
                <a:gd name="T2" fmla="*/ 150 w 820"/>
                <a:gd name="T3" fmla="*/ 41 h 1057"/>
                <a:gd name="T4" fmla="*/ 260 w 820"/>
                <a:gd name="T5" fmla="*/ 22 h 1057"/>
                <a:gd name="T6" fmla="*/ 370 w 820"/>
                <a:gd name="T7" fmla="*/ 9 h 1057"/>
                <a:gd name="T8" fmla="*/ 444 w 820"/>
                <a:gd name="T9" fmla="*/ 3 h 1057"/>
                <a:gd name="T10" fmla="*/ 518 w 820"/>
                <a:gd name="T11" fmla="*/ 1 h 1057"/>
                <a:gd name="T12" fmla="*/ 591 w 820"/>
                <a:gd name="T13" fmla="*/ 10 h 1057"/>
                <a:gd name="T14" fmla="*/ 665 w 820"/>
                <a:gd name="T15" fmla="*/ 41 h 1057"/>
                <a:gd name="T16" fmla="*/ 709 w 820"/>
                <a:gd name="T17" fmla="*/ 78 h 1057"/>
                <a:gd name="T18" fmla="*/ 765 w 820"/>
                <a:gd name="T19" fmla="*/ 178 h 1057"/>
                <a:gd name="T20" fmla="*/ 739 w 820"/>
                <a:gd name="T21" fmla="*/ 359 h 1057"/>
                <a:gd name="T22" fmla="*/ 692 w 820"/>
                <a:gd name="T23" fmla="*/ 416 h 1057"/>
                <a:gd name="T24" fmla="*/ 665 w 820"/>
                <a:gd name="T25" fmla="*/ 463 h 1057"/>
                <a:gd name="T26" fmla="*/ 714 w 820"/>
                <a:gd name="T27" fmla="*/ 488 h 1057"/>
                <a:gd name="T28" fmla="*/ 772 w 820"/>
                <a:gd name="T29" fmla="*/ 542 h 1057"/>
                <a:gd name="T30" fmla="*/ 808 w 820"/>
                <a:gd name="T31" fmla="*/ 612 h 1057"/>
                <a:gd name="T32" fmla="*/ 820 w 820"/>
                <a:gd name="T33" fmla="*/ 691 h 1057"/>
                <a:gd name="T34" fmla="*/ 790 w 820"/>
                <a:gd name="T35" fmla="*/ 821 h 1057"/>
                <a:gd name="T36" fmla="*/ 739 w 820"/>
                <a:gd name="T37" fmla="*/ 890 h 1057"/>
                <a:gd name="T38" fmla="*/ 665 w 820"/>
                <a:gd name="T39" fmla="*/ 942 h 1057"/>
                <a:gd name="T40" fmla="*/ 591 w 820"/>
                <a:gd name="T41" fmla="*/ 966 h 1057"/>
                <a:gd name="T42" fmla="*/ 518 w 820"/>
                <a:gd name="T43" fmla="*/ 975 h 1057"/>
                <a:gd name="T44" fmla="*/ 408 w 820"/>
                <a:gd name="T45" fmla="*/ 987 h 1057"/>
                <a:gd name="T46" fmla="*/ 333 w 820"/>
                <a:gd name="T47" fmla="*/ 996 h 1057"/>
                <a:gd name="T48" fmla="*/ 223 w 820"/>
                <a:gd name="T49" fmla="*/ 1012 h 1057"/>
                <a:gd name="T50" fmla="*/ 113 w 820"/>
                <a:gd name="T51" fmla="*/ 1031 h 1057"/>
                <a:gd name="T52" fmla="*/ 1 w 820"/>
                <a:gd name="T53" fmla="*/ 1056 h 1057"/>
                <a:gd name="T54" fmla="*/ 198 w 820"/>
                <a:gd name="T55" fmla="*/ 197 h 1057"/>
                <a:gd name="T56" fmla="*/ 260 w 820"/>
                <a:gd name="T57" fmla="*/ 414 h 1057"/>
                <a:gd name="T58" fmla="*/ 333 w 820"/>
                <a:gd name="T59" fmla="*/ 404 h 1057"/>
                <a:gd name="T60" fmla="*/ 444 w 820"/>
                <a:gd name="T61" fmla="*/ 391 h 1057"/>
                <a:gd name="T62" fmla="*/ 517 w 820"/>
                <a:gd name="T63" fmla="*/ 372 h 1057"/>
                <a:gd name="T64" fmla="*/ 555 w 820"/>
                <a:gd name="T65" fmla="*/ 342 h 1057"/>
                <a:gd name="T66" fmla="*/ 573 w 820"/>
                <a:gd name="T67" fmla="*/ 227 h 1057"/>
                <a:gd name="T68" fmla="*/ 523 w 820"/>
                <a:gd name="T69" fmla="*/ 175 h 1057"/>
                <a:gd name="T70" fmla="*/ 480 w 820"/>
                <a:gd name="T71" fmla="*/ 166 h 1057"/>
                <a:gd name="T72" fmla="*/ 370 w 820"/>
                <a:gd name="T73" fmla="*/ 173 h 1057"/>
                <a:gd name="T74" fmla="*/ 296 w 820"/>
                <a:gd name="T75" fmla="*/ 182 h 1057"/>
                <a:gd name="T76" fmla="*/ 198 w 820"/>
                <a:gd name="T77" fmla="*/ 197 h 1057"/>
                <a:gd name="T78" fmla="*/ 223 w 820"/>
                <a:gd name="T79" fmla="*/ 846 h 1057"/>
                <a:gd name="T80" fmla="*/ 333 w 820"/>
                <a:gd name="T81" fmla="*/ 830 h 1057"/>
                <a:gd name="T82" fmla="*/ 408 w 820"/>
                <a:gd name="T83" fmla="*/ 823 h 1057"/>
                <a:gd name="T84" fmla="*/ 481 w 820"/>
                <a:gd name="T85" fmla="*/ 814 h 1057"/>
                <a:gd name="T86" fmla="*/ 555 w 820"/>
                <a:gd name="T87" fmla="*/ 793 h 1057"/>
                <a:gd name="T88" fmla="*/ 591 w 820"/>
                <a:gd name="T89" fmla="*/ 760 h 1057"/>
                <a:gd name="T90" fmla="*/ 610 w 820"/>
                <a:gd name="T91" fmla="*/ 641 h 1057"/>
                <a:gd name="T92" fmla="*/ 568 w 820"/>
                <a:gd name="T93" fmla="*/ 581 h 1057"/>
                <a:gd name="T94" fmla="*/ 518 w 820"/>
                <a:gd name="T95" fmla="*/ 564 h 1057"/>
                <a:gd name="T96" fmla="*/ 444 w 820"/>
                <a:gd name="T97" fmla="*/ 559 h 1057"/>
                <a:gd name="T98" fmla="*/ 358 w 820"/>
                <a:gd name="T99" fmla="*/ 565 h 1057"/>
                <a:gd name="T100" fmla="*/ 260 w 820"/>
                <a:gd name="T101" fmla="*/ 577 h 1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20" h="1057">
                  <a:moveTo>
                    <a:pt x="0" y="73"/>
                  </a:moveTo>
                  <a:lnTo>
                    <a:pt x="1" y="73"/>
                  </a:lnTo>
                  <a:lnTo>
                    <a:pt x="38" y="64"/>
                  </a:lnTo>
                  <a:lnTo>
                    <a:pt x="76" y="56"/>
                  </a:lnTo>
                  <a:lnTo>
                    <a:pt x="113" y="48"/>
                  </a:lnTo>
                  <a:lnTo>
                    <a:pt x="150" y="41"/>
                  </a:lnTo>
                  <a:lnTo>
                    <a:pt x="186" y="35"/>
                  </a:lnTo>
                  <a:lnTo>
                    <a:pt x="223" y="29"/>
                  </a:lnTo>
                  <a:lnTo>
                    <a:pt x="260" y="22"/>
                  </a:lnTo>
                  <a:lnTo>
                    <a:pt x="296" y="17"/>
                  </a:lnTo>
                  <a:lnTo>
                    <a:pt x="333" y="13"/>
                  </a:lnTo>
                  <a:lnTo>
                    <a:pt x="370" y="9"/>
                  </a:lnTo>
                  <a:lnTo>
                    <a:pt x="392" y="6"/>
                  </a:lnTo>
                  <a:lnTo>
                    <a:pt x="408" y="5"/>
                  </a:lnTo>
                  <a:lnTo>
                    <a:pt x="444" y="3"/>
                  </a:lnTo>
                  <a:lnTo>
                    <a:pt x="481" y="1"/>
                  </a:lnTo>
                  <a:lnTo>
                    <a:pt x="493" y="0"/>
                  </a:lnTo>
                  <a:lnTo>
                    <a:pt x="518" y="1"/>
                  </a:lnTo>
                  <a:lnTo>
                    <a:pt x="555" y="3"/>
                  </a:lnTo>
                  <a:lnTo>
                    <a:pt x="564" y="4"/>
                  </a:lnTo>
                  <a:lnTo>
                    <a:pt x="591" y="10"/>
                  </a:lnTo>
                  <a:lnTo>
                    <a:pt x="618" y="16"/>
                  </a:lnTo>
                  <a:lnTo>
                    <a:pt x="628" y="21"/>
                  </a:lnTo>
                  <a:lnTo>
                    <a:pt x="665" y="41"/>
                  </a:lnTo>
                  <a:lnTo>
                    <a:pt x="666" y="42"/>
                  </a:lnTo>
                  <a:lnTo>
                    <a:pt x="703" y="73"/>
                  </a:lnTo>
                  <a:lnTo>
                    <a:pt x="709" y="78"/>
                  </a:lnTo>
                  <a:lnTo>
                    <a:pt x="739" y="119"/>
                  </a:lnTo>
                  <a:lnTo>
                    <a:pt x="742" y="124"/>
                  </a:lnTo>
                  <a:lnTo>
                    <a:pt x="765" y="178"/>
                  </a:lnTo>
                  <a:lnTo>
                    <a:pt x="772" y="240"/>
                  </a:lnTo>
                  <a:lnTo>
                    <a:pt x="763" y="306"/>
                  </a:lnTo>
                  <a:lnTo>
                    <a:pt x="739" y="359"/>
                  </a:lnTo>
                  <a:lnTo>
                    <a:pt x="736" y="366"/>
                  </a:lnTo>
                  <a:lnTo>
                    <a:pt x="703" y="404"/>
                  </a:lnTo>
                  <a:lnTo>
                    <a:pt x="692" y="416"/>
                  </a:lnTo>
                  <a:lnTo>
                    <a:pt x="665" y="434"/>
                  </a:lnTo>
                  <a:lnTo>
                    <a:pt x="634" y="453"/>
                  </a:lnTo>
                  <a:lnTo>
                    <a:pt x="665" y="463"/>
                  </a:lnTo>
                  <a:lnTo>
                    <a:pt x="676" y="468"/>
                  </a:lnTo>
                  <a:lnTo>
                    <a:pt x="703" y="481"/>
                  </a:lnTo>
                  <a:lnTo>
                    <a:pt x="714" y="488"/>
                  </a:lnTo>
                  <a:lnTo>
                    <a:pt x="739" y="507"/>
                  </a:lnTo>
                  <a:lnTo>
                    <a:pt x="746" y="512"/>
                  </a:lnTo>
                  <a:lnTo>
                    <a:pt x="772" y="542"/>
                  </a:lnTo>
                  <a:lnTo>
                    <a:pt x="776" y="548"/>
                  </a:lnTo>
                  <a:lnTo>
                    <a:pt x="793" y="576"/>
                  </a:lnTo>
                  <a:lnTo>
                    <a:pt x="808" y="612"/>
                  </a:lnTo>
                  <a:lnTo>
                    <a:pt x="813" y="629"/>
                  </a:lnTo>
                  <a:lnTo>
                    <a:pt x="816" y="651"/>
                  </a:lnTo>
                  <a:lnTo>
                    <a:pt x="820" y="691"/>
                  </a:lnTo>
                  <a:lnTo>
                    <a:pt x="813" y="756"/>
                  </a:lnTo>
                  <a:lnTo>
                    <a:pt x="812" y="758"/>
                  </a:lnTo>
                  <a:lnTo>
                    <a:pt x="790" y="821"/>
                  </a:lnTo>
                  <a:lnTo>
                    <a:pt x="776" y="842"/>
                  </a:lnTo>
                  <a:lnTo>
                    <a:pt x="753" y="878"/>
                  </a:lnTo>
                  <a:lnTo>
                    <a:pt x="739" y="890"/>
                  </a:lnTo>
                  <a:lnTo>
                    <a:pt x="705" y="922"/>
                  </a:lnTo>
                  <a:lnTo>
                    <a:pt x="703" y="923"/>
                  </a:lnTo>
                  <a:lnTo>
                    <a:pt x="665" y="942"/>
                  </a:lnTo>
                  <a:lnTo>
                    <a:pt x="644" y="953"/>
                  </a:lnTo>
                  <a:lnTo>
                    <a:pt x="628" y="957"/>
                  </a:lnTo>
                  <a:lnTo>
                    <a:pt x="591" y="966"/>
                  </a:lnTo>
                  <a:lnTo>
                    <a:pt x="572" y="971"/>
                  </a:lnTo>
                  <a:lnTo>
                    <a:pt x="555" y="971"/>
                  </a:lnTo>
                  <a:lnTo>
                    <a:pt x="518" y="975"/>
                  </a:lnTo>
                  <a:lnTo>
                    <a:pt x="481" y="979"/>
                  </a:lnTo>
                  <a:lnTo>
                    <a:pt x="444" y="982"/>
                  </a:lnTo>
                  <a:lnTo>
                    <a:pt x="408" y="987"/>
                  </a:lnTo>
                  <a:lnTo>
                    <a:pt x="370" y="992"/>
                  </a:lnTo>
                  <a:lnTo>
                    <a:pt x="333" y="996"/>
                  </a:lnTo>
                  <a:lnTo>
                    <a:pt x="333" y="996"/>
                  </a:lnTo>
                  <a:lnTo>
                    <a:pt x="296" y="1001"/>
                  </a:lnTo>
                  <a:lnTo>
                    <a:pt x="260" y="1006"/>
                  </a:lnTo>
                  <a:lnTo>
                    <a:pt x="223" y="1012"/>
                  </a:lnTo>
                  <a:lnTo>
                    <a:pt x="186" y="1018"/>
                  </a:lnTo>
                  <a:lnTo>
                    <a:pt x="150" y="1024"/>
                  </a:lnTo>
                  <a:lnTo>
                    <a:pt x="113" y="1031"/>
                  </a:lnTo>
                  <a:lnTo>
                    <a:pt x="76" y="1039"/>
                  </a:lnTo>
                  <a:lnTo>
                    <a:pt x="38" y="1047"/>
                  </a:lnTo>
                  <a:lnTo>
                    <a:pt x="1" y="1056"/>
                  </a:lnTo>
                  <a:lnTo>
                    <a:pt x="0" y="1057"/>
                  </a:lnTo>
                  <a:lnTo>
                    <a:pt x="0" y="73"/>
                  </a:lnTo>
                  <a:close/>
                  <a:moveTo>
                    <a:pt x="198" y="197"/>
                  </a:moveTo>
                  <a:lnTo>
                    <a:pt x="198" y="424"/>
                  </a:lnTo>
                  <a:lnTo>
                    <a:pt x="223" y="420"/>
                  </a:lnTo>
                  <a:lnTo>
                    <a:pt x="260" y="414"/>
                  </a:lnTo>
                  <a:lnTo>
                    <a:pt x="296" y="409"/>
                  </a:lnTo>
                  <a:lnTo>
                    <a:pt x="327" y="404"/>
                  </a:lnTo>
                  <a:lnTo>
                    <a:pt x="333" y="404"/>
                  </a:lnTo>
                  <a:lnTo>
                    <a:pt x="370" y="399"/>
                  </a:lnTo>
                  <a:lnTo>
                    <a:pt x="408" y="394"/>
                  </a:lnTo>
                  <a:lnTo>
                    <a:pt x="444" y="391"/>
                  </a:lnTo>
                  <a:lnTo>
                    <a:pt x="471" y="388"/>
                  </a:lnTo>
                  <a:lnTo>
                    <a:pt x="481" y="384"/>
                  </a:lnTo>
                  <a:lnTo>
                    <a:pt x="517" y="372"/>
                  </a:lnTo>
                  <a:lnTo>
                    <a:pt x="518" y="372"/>
                  </a:lnTo>
                  <a:lnTo>
                    <a:pt x="551" y="348"/>
                  </a:lnTo>
                  <a:lnTo>
                    <a:pt x="555" y="342"/>
                  </a:lnTo>
                  <a:lnTo>
                    <a:pt x="572" y="312"/>
                  </a:lnTo>
                  <a:lnTo>
                    <a:pt x="579" y="269"/>
                  </a:lnTo>
                  <a:lnTo>
                    <a:pt x="573" y="227"/>
                  </a:lnTo>
                  <a:lnTo>
                    <a:pt x="555" y="195"/>
                  </a:lnTo>
                  <a:lnTo>
                    <a:pt x="555" y="195"/>
                  </a:lnTo>
                  <a:lnTo>
                    <a:pt x="523" y="175"/>
                  </a:lnTo>
                  <a:lnTo>
                    <a:pt x="518" y="173"/>
                  </a:lnTo>
                  <a:lnTo>
                    <a:pt x="481" y="166"/>
                  </a:lnTo>
                  <a:lnTo>
                    <a:pt x="480" y="166"/>
                  </a:lnTo>
                  <a:lnTo>
                    <a:pt x="444" y="168"/>
                  </a:lnTo>
                  <a:lnTo>
                    <a:pt x="408" y="171"/>
                  </a:lnTo>
                  <a:lnTo>
                    <a:pt x="370" y="173"/>
                  </a:lnTo>
                  <a:lnTo>
                    <a:pt x="333" y="177"/>
                  </a:lnTo>
                  <a:lnTo>
                    <a:pt x="311" y="179"/>
                  </a:lnTo>
                  <a:lnTo>
                    <a:pt x="296" y="182"/>
                  </a:lnTo>
                  <a:lnTo>
                    <a:pt x="260" y="187"/>
                  </a:lnTo>
                  <a:lnTo>
                    <a:pt x="223" y="193"/>
                  </a:lnTo>
                  <a:lnTo>
                    <a:pt x="198" y="197"/>
                  </a:lnTo>
                  <a:close/>
                  <a:moveTo>
                    <a:pt x="198" y="587"/>
                  </a:moveTo>
                  <a:lnTo>
                    <a:pt x="198" y="851"/>
                  </a:lnTo>
                  <a:lnTo>
                    <a:pt x="223" y="846"/>
                  </a:lnTo>
                  <a:lnTo>
                    <a:pt x="260" y="840"/>
                  </a:lnTo>
                  <a:lnTo>
                    <a:pt x="296" y="835"/>
                  </a:lnTo>
                  <a:lnTo>
                    <a:pt x="333" y="830"/>
                  </a:lnTo>
                  <a:lnTo>
                    <a:pt x="370" y="826"/>
                  </a:lnTo>
                  <a:lnTo>
                    <a:pt x="381" y="826"/>
                  </a:lnTo>
                  <a:lnTo>
                    <a:pt x="408" y="823"/>
                  </a:lnTo>
                  <a:lnTo>
                    <a:pt x="444" y="818"/>
                  </a:lnTo>
                  <a:lnTo>
                    <a:pt x="468" y="817"/>
                  </a:lnTo>
                  <a:lnTo>
                    <a:pt x="481" y="814"/>
                  </a:lnTo>
                  <a:lnTo>
                    <a:pt x="517" y="809"/>
                  </a:lnTo>
                  <a:lnTo>
                    <a:pt x="518" y="808"/>
                  </a:lnTo>
                  <a:lnTo>
                    <a:pt x="555" y="793"/>
                  </a:lnTo>
                  <a:lnTo>
                    <a:pt x="556" y="792"/>
                  </a:lnTo>
                  <a:lnTo>
                    <a:pt x="588" y="766"/>
                  </a:lnTo>
                  <a:lnTo>
                    <a:pt x="591" y="760"/>
                  </a:lnTo>
                  <a:lnTo>
                    <a:pt x="608" y="728"/>
                  </a:lnTo>
                  <a:lnTo>
                    <a:pt x="616" y="682"/>
                  </a:lnTo>
                  <a:lnTo>
                    <a:pt x="610" y="641"/>
                  </a:lnTo>
                  <a:lnTo>
                    <a:pt x="594" y="607"/>
                  </a:lnTo>
                  <a:lnTo>
                    <a:pt x="591" y="603"/>
                  </a:lnTo>
                  <a:lnTo>
                    <a:pt x="568" y="581"/>
                  </a:lnTo>
                  <a:lnTo>
                    <a:pt x="555" y="575"/>
                  </a:lnTo>
                  <a:lnTo>
                    <a:pt x="533" y="565"/>
                  </a:lnTo>
                  <a:lnTo>
                    <a:pt x="518" y="564"/>
                  </a:lnTo>
                  <a:lnTo>
                    <a:pt x="481" y="560"/>
                  </a:lnTo>
                  <a:lnTo>
                    <a:pt x="469" y="559"/>
                  </a:lnTo>
                  <a:lnTo>
                    <a:pt x="444" y="559"/>
                  </a:lnTo>
                  <a:lnTo>
                    <a:pt x="408" y="561"/>
                  </a:lnTo>
                  <a:lnTo>
                    <a:pt x="370" y="565"/>
                  </a:lnTo>
                  <a:lnTo>
                    <a:pt x="358" y="565"/>
                  </a:lnTo>
                  <a:lnTo>
                    <a:pt x="333" y="567"/>
                  </a:lnTo>
                  <a:lnTo>
                    <a:pt x="296" y="572"/>
                  </a:lnTo>
                  <a:lnTo>
                    <a:pt x="260" y="577"/>
                  </a:lnTo>
                  <a:lnTo>
                    <a:pt x="223" y="583"/>
                  </a:lnTo>
                  <a:lnTo>
                    <a:pt x="198" y="587"/>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6" name="Freeform 20"/>
            <p:cNvSpPr>
              <a:spLocks/>
            </p:cNvSpPr>
            <p:nvPr/>
          </p:nvSpPr>
          <p:spPr bwMode="auto">
            <a:xfrm>
              <a:off x="808" y="2232"/>
              <a:ext cx="129" cy="162"/>
            </a:xfrm>
            <a:custGeom>
              <a:avLst/>
              <a:gdLst>
                <a:gd name="T0" fmla="*/ 470 w 645"/>
                <a:gd name="T1" fmla="*/ 669 h 809"/>
                <a:gd name="T2" fmla="*/ 424 w 645"/>
                <a:gd name="T3" fmla="*/ 712 h 809"/>
                <a:gd name="T4" fmla="*/ 384 w 645"/>
                <a:gd name="T5" fmla="*/ 733 h 809"/>
                <a:gd name="T6" fmla="*/ 347 w 645"/>
                <a:gd name="T7" fmla="*/ 745 h 809"/>
                <a:gd name="T8" fmla="*/ 303 w 645"/>
                <a:gd name="T9" fmla="*/ 753 h 809"/>
                <a:gd name="T10" fmla="*/ 236 w 645"/>
                <a:gd name="T11" fmla="*/ 753 h 809"/>
                <a:gd name="T12" fmla="*/ 199 w 645"/>
                <a:gd name="T13" fmla="*/ 744 h 809"/>
                <a:gd name="T14" fmla="*/ 162 w 645"/>
                <a:gd name="T15" fmla="*/ 733 h 809"/>
                <a:gd name="T16" fmla="*/ 106 w 645"/>
                <a:gd name="T17" fmla="*/ 707 h 809"/>
                <a:gd name="T18" fmla="*/ 58 w 645"/>
                <a:gd name="T19" fmla="*/ 665 h 809"/>
                <a:gd name="T20" fmla="*/ 25 w 645"/>
                <a:gd name="T21" fmla="*/ 611 h 809"/>
                <a:gd name="T22" fmla="*/ 6 w 645"/>
                <a:gd name="T23" fmla="*/ 541 h 809"/>
                <a:gd name="T24" fmla="*/ 0 w 645"/>
                <a:gd name="T25" fmla="*/ 0 h 809"/>
                <a:gd name="T26" fmla="*/ 52 w 645"/>
                <a:gd name="T27" fmla="*/ 5 h 809"/>
                <a:gd name="T28" fmla="*/ 126 w 645"/>
                <a:gd name="T29" fmla="*/ 12 h 809"/>
                <a:gd name="T30" fmla="*/ 187 w 645"/>
                <a:gd name="T31" fmla="*/ 19 h 809"/>
                <a:gd name="T32" fmla="*/ 189 w 645"/>
                <a:gd name="T33" fmla="*/ 467 h 809"/>
                <a:gd name="T34" fmla="*/ 199 w 645"/>
                <a:gd name="T35" fmla="*/ 536 h 809"/>
                <a:gd name="T36" fmla="*/ 235 w 645"/>
                <a:gd name="T37" fmla="*/ 590 h 809"/>
                <a:gd name="T38" fmla="*/ 265 w 645"/>
                <a:gd name="T39" fmla="*/ 610 h 809"/>
                <a:gd name="T40" fmla="*/ 304 w 645"/>
                <a:gd name="T41" fmla="*/ 620 h 809"/>
                <a:gd name="T42" fmla="*/ 347 w 645"/>
                <a:gd name="T43" fmla="*/ 621 h 809"/>
                <a:gd name="T44" fmla="*/ 384 w 645"/>
                <a:gd name="T45" fmla="*/ 610 h 809"/>
                <a:gd name="T46" fmla="*/ 421 w 645"/>
                <a:gd name="T47" fmla="*/ 584 h 809"/>
                <a:gd name="T48" fmla="*/ 443 w 645"/>
                <a:gd name="T49" fmla="*/ 551 h 809"/>
                <a:gd name="T50" fmla="*/ 456 w 645"/>
                <a:gd name="T51" fmla="*/ 361 h 809"/>
                <a:gd name="T52" fmla="*/ 457 w 645"/>
                <a:gd name="T53" fmla="*/ 60 h 809"/>
                <a:gd name="T54" fmla="*/ 531 w 645"/>
                <a:gd name="T55" fmla="*/ 73 h 809"/>
                <a:gd name="T56" fmla="*/ 604 w 645"/>
                <a:gd name="T57" fmla="*/ 88 h 809"/>
                <a:gd name="T58" fmla="*/ 645 w 645"/>
                <a:gd name="T59" fmla="*/ 97 h 809"/>
                <a:gd name="T60" fmla="*/ 642 w 645"/>
                <a:gd name="T61" fmla="*/ 809 h 809"/>
                <a:gd name="T62" fmla="*/ 568 w 645"/>
                <a:gd name="T63" fmla="*/ 793 h 809"/>
                <a:gd name="T64" fmla="*/ 494 w 645"/>
                <a:gd name="T65" fmla="*/ 77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5" h="809">
                  <a:moveTo>
                    <a:pt x="470" y="774"/>
                  </a:moveTo>
                  <a:lnTo>
                    <a:pt x="470" y="669"/>
                  </a:lnTo>
                  <a:lnTo>
                    <a:pt x="457" y="680"/>
                  </a:lnTo>
                  <a:lnTo>
                    <a:pt x="424" y="712"/>
                  </a:lnTo>
                  <a:lnTo>
                    <a:pt x="421" y="714"/>
                  </a:lnTo>
                  <a:lnTo>
                    <a:pt x="384" y="733"/>
                  </a:lnTo>
                  <a:lnTo>
                    <a:pt x="368" y="741"/>
                  </a:lnTo>
                  <a:lnTo>
                    <a:pt x="347" y="745"/>
                  </a:lnTo>
                  <a:lnTo>
                    <a:pt x="311" y="752"/>
                  </a:lnTo>
                  <a:lnTo>
                    <a:pt x="303" y="753"/>
                  </a:lnTo>
                  <a:lnTo>
                    <a:pt x="273" y="753"/>
                  </a:lnTo>
                  <a:lnTo>
                    <a:pt x="236" y="753"/>
                  </a:lnTo>
                  <a:lnTo>
                    <a:pt x="235" y="753"/>
                  </a:lnTo>
                  <a:lnTo>
                    <a:pt x="199" y="744"/>
                  </a:lnTo>
                  <a:lnTo>
                    <a:pt x="167" y="736"/>
                  </a:lnTo>
                  <a:lnTo>
                    <a:pt x="162" y="733"/>
                  </a:lnTo>
                  <a:lnTo>
                    <a:pt x="126" y="717"/>
                  </a:lnTo>
                  <a:lnTo>
                    <a:pt x="106" y="707"/>
                  </a:lnTo>
                  <a:lnTo>
                    <a:pt x="89" y="691"/>
                  </a:lnTo>
                  <a:lnTo>
                    <a:pt x="58" y="665"/>
                  </a:lnTo>
                  <a:lnTo>
                    <a:pt x="52" y="654"/>
                  </a:lnTo>
                  <a:lnTo>
                    <a:pt x="25" y="611"/>
                  </a:lnTo>
                  <a:lnTo>
                    <a:pt x="16" y="574"/>
                  </a:lnTo>
                  <a:lnTo>
                    <a:pt x="6" y="541"/>
                  </a:lnTo>
                  <a:lnTo>
                    <a:pt x="0" y="450"/>
                  </a:lnTo>
                  <a:lnTo>
                    <a:pt x="0" y="0"/>
                  </a:lnTo>
                  <a:lnTo>
                    <a:pt x="16" y="1"/>
                  </a:lnTo>
                  <a:lnTo>
                    <a:pt x="52" y="5"/>
                  </a:lnTo>
                  <a:lnTo>
                    <a:pt x="89" y="8"/>
                  </a:lnTo>
                  <a:lnTo>
                    <a:pt x="126" y="12"/>
                  </a:lnTo>
                  <a:lnTo>
                    <a:pt x="162" y="16"/>
                  </a:lnTo>
                  <a:lnTo>
                    <a:pt x="187" y="19"/>
                  </a:lnTo>
                  <a:lnTo>
                    <a:pt x="187" y="346"/>
                  </a:lnTo>
                  <a:lnTo>
                    <a:pt x="189" y="467"/>
                  </a:lnTo>
                  <a:lnTo>
                    <a:pt x="197" y="533"/>
                  </a:lnTo>
                  <a:lnTo>
                    <a:pt x="199" y="536"/>
                  </a:lnTo>
                  <a:lnTo>
                    <a:pt x="211" y="564"/>
                  </a:lnTo>
                  <a:lnTo>
                    <a:pt x="235" y="590"/>
                  </a:lnTo>
                  <a:lnTo>
                    <a:pt x="236" y="591"/>
                  </a:lnTo>
                  <a:lnTo>
                    <a:pt x="265" y="610"/>
                  </a:lnTo>
                  <a:lnTo>
                    <a:pt x="273" y="611"/>
                  </a:lnTo>
                  <a:lnTo>
                    <a:pt x="304" y="620"/>
                  </a:lnTo>
                  <a:lnTo>
                    <a:pt x="311" y="620"/>
                  </a:lnTo>
                  <a:lnTo>
                    <a:pt x="347" y="621"/>
                  </a:lnTo>
                  <a:lnTo>
                    <a:pt x="350" y="621"/>
                  </a:lnTo>
                  <a:lnTo>
                    <a:pt x="384" y="610"/>
                  </a:lnTo>
                  <a:lnTo>
                    <a:pt x="390" y="607"/>
                  </a:lnTo>
                  <a:lnTo>
                    <a:pt x="421" y="584"/>
                  </a:lnTo>
                  <a:lnTo>
                    <a:pt x="422" y="583"/>
                  </a:lnTo>
                  <a:lnTo>
                    <a:pt x="443" y="551"/>
                  </a:lnTo>
                  <a:lnTo>
                    <a:pt x="452" y="485"/>
                  </a:lnTo>
                  <a:lnTo>
                    <a:pt x="456" y="361"/>
                  </a:lnTo>
                  <a:lnTo>
                    <a:pt x="456" y="60"/>
                  </a:lnTo>
                  <a:lnTo>
                    <a:pt x="457" y="60"/>
                  </a:lnTo>
                  <a:lnTo>
                    <a:pt x="494" y="67"/>
                  </a:lnTo>
                  <a:lnTo>
                    <a:pt x="531" y="73"/>
                  </a:lnTo>
                  <a:lnTo>
                    <a:pt x="568" y="81"/>
                  </a:lnTo>
                  <a:lnTo>
                    <a:pt x="604" y="88"/>
                  </a:lnTo>
                  <a:lnTo>
                    <a:pt x="642" y="97"/>
                  </a:lnTo>
                  <a:lnTo>
                    <a:pt x="645" y="97"/>
                  </a:lnTo>
                  <a:lnTo>
                    <a:pt x="645" y="809"/>
                  </a:lnTo>
                  <a:lnTo>
                    <a:pt x="642" y="809"/>
                  </a:lnTo>
                  <a:lnTo>
                    <a:pt x="604" y="800"/>
                  </a:lnTo>
                  <a:lnTo>
                    <a:pt x="568" y="793"/>
                  </a:lnTo>
                  <a:lnTo>
                    <a:pt x="531" y="785"/>
                  </a:lnTo>
                  <a:lnTo>
                    <a:pt x="494" y="779"/>
                  </a:lnTo>
                  <a:lnTo>
                    <a:pt x="470" y="774"/>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7" name="Freeform 21"/>
            <p:cNvSpPr>
              <a:spLocks noEditPoints="1"/>
            </p:cNvSpPr>
            <p:nvPr/>
          </p:nvSpPr>
          <p:spPr bwMode="auto">
            <a:xfrm>
              <a:off x="967" y="2231"/>
              <a:ext cx="138" cy="208"/>
            </a:xfrm>
            <a:custGeom>
              <a:avLst/>
              <a:gdLst>
                <a:gd name="T0" fmla="*/ 657 w 692"/>
                <a:gd name="T1" fmla="*/ 1029 h 1038"/>
                <a:gd name="T2" fmla="*/ 584 w 692"/>
                <a:gd name="T3" fmla="*/ 1006 h 1038"/>
                <a:gd name="T4" fmla="*/ 518 w 692"/>
                <a:gd name="T5" fmla="*/ 986 h 1038"/>
                <a:gd name="T6" fmla="*/ 510 w 692"/>
                <a:gd name="T7" fmla="*/ 890 h 1038"/>
                <a:gd name="T8" fmla="*/ 471 w 692"/>
                <a:gd name="T9" fmla="*/ 922 h 1038"/>
                <a:gd name="T10" fmla="*/ 415 w 692"/>
                <a:gd name="T11" fmla="*/ 944 h 1038"/>
                <a:gd name="T12" fmla="*/ 362 w 692"/>
                <a:gd name="T13" fmla="*/ 948 h 1038"/>
                <a:gd name="T14" fmla="*/ 326 w 692"/>
                <a:gd name="T15" fmla="*/ 944 h 1038"/>
                <a:gd name="T16" fmla="*/ 289 w 692"/>
                <a:gd name="T17" fmla="*/ 936 h 1038"/>
                <a:gd name="T18" fmla="*/ 238 w 692"/>
                <a:gd name="T19" fmla="*/ 917 h 1038"/>
                <a:gd name="T20" fmla="*/ 183 w 692"/>
                <a:gd name="T21" fmla="*/ 885 h 1038"/>
                <a:gd name="T22" fmla="*/ 142 w 692"/>
                <a:gd name="T23" fmla="*/ 848 h 1038"/>
                <a:gd name="T24" fmla="*/ 104 w 692"/>
                <a:gd name="T25" fmla="*/ 806 h 1038"/>
                <a:gd name="T26" fmla="*/ 67 w 692"/>
                <a:gd name="T27" fmla="*/ 754 h 1038"/>
                <a:gd name="T28" fmla="*/ 31 w 692"/>
                <a:gd name="T29" fmla="*/ 675 h 1038"/>
                <a:gd name="T30" fmla="*/ 5 w 692"/>
                <a:gd name="T31" fmla="*/ 574 h 1038"/>
                <a:gd name="T32" fmla="*/ 5 w 692"/>
                <a:gd name="T33" fmla="*/ 406 h 1038"/>
                <a:gd name="T34" fmla="*/ 31 w 692"/>
                <a:gd name="T35" fmla="*/ 314 h 1038"/>
                <a:gd name="T36" fmla="*/ 67 w 692"/>
                <a:gd name="T37" fmla="*/ 254 h 1038"/>
                <a:gd name="T38" fmla="*/ 104 w 692"/>
                <a:gd name="T39" fmla="*/ 221 h 1038"/>
                <a:gd name="T40" fmla="*/ 142 w 692"/>
                <a:gd name="T41" fmla="*/ 201 h 1038"/>
                <a:gd name="T42" fmla="*/ 181 w 692"/>
                <a:gd name="T43" fmla="*/ 189 h 1038"/>
                <a:gd name="T44" fmla="*/ 236 w 692"/>
                <a:gd name="T45" fmla="*/ 185 h 1038"/>
                <a:gd name="T46" fmla="*/ 289 w 692"/>
                <a:gd name="T47" fmla="*/ 195 h 1038"/>
                <a:gd name="T48" fmla="*/ 326 w 692"/>
                <a:gd name="T49" fmla="*/ 206 h 1038"/>
                <a:gd name="T50" fmla="*/ 362 w 692"/>
                <a:gd name="T51" fmla="*/ 222 h 1038"/>
                <a:gd name="T52" fmla="*/ 409 w 692"/>
                <a:gd name="T53" fmla="*/ 253 h 1038"/>
                <a:gd name="T54" fmla="*/ 459 w 692"/>
                <a:gd name="T55" fmla="*/ 297 h 1038"/>
                <a:gd name="T56" fmla="*/ 504 w 692"/>
                <a:gd name="T57" fmla="*/ 353 h 1038"/>
                <a:gd name="T58" fmla="*/ 510 w 692"/>
                <a:gd name="T59" fmla="*/ 1 h 1038"/>
                <a:gd name="T60" fmla="*/ 584 w 692"/>
                <a:gd name="T61" fmla="*/ 23 h 1038"/>
                <a:gd name="T62" fmla="*/ 657 w 692"/>
                <a:gd name="T63" fmla="*/ 45 h 1038"/>
                <a:gd name="T64" fmla="*/ 692 w 692"/>
                <a:gd name="T65" fmla="*/ 1038 h 1038"/>
                <a:gd name="T66" fmla="*/ 194 w 692"/>
                <a:gd name="T67" fmla="*/ 578 h 1038"/>
                <a:gd name="T68" fmla="*/ 216 w 692"/>
                <a:gd name="T69" fmla="*/ 674 h 1038"/>
                <a:gd name="T70" fmla="*/ 247 w 692"/>
                <a:gd name="T71" fmla="*/ 736 h 1038"/>
                <a:gd name="T72" fmla="*/ 277 w 692"/>
                <a:gd name="T73" fmla="*/ 768 h 1038"/>
                <a:gd name="T74" fmla="*/ 311 w 692"/>
                <a:gd name="T75" fmla="*/ 790 h 1038"/>
                <a:gd name="T76" fmla="*/ 349 w 692"/>
                <a:gd name="T77" fmla="*/ 806 h 1038"/>
                <a:gd name="T78" fmla="*/ 381 w 692"/>
                <a:gd name="T79" fmla="*/ 811 h 1038"/>
                <a:gd name="T80" fmla="*/ 409 w 692"/>
                <a:gd name="T81" fmla="*/ 809 h 1038"/>
                <a:gd name="T82" fmla="*/ 437 w 692"/>
                <a:gd name="T83" fmla="*/ 800 h 1038"/>
                <a:gd name="T84" fmla="*/ 474 w 692"/>
                <a:gd name="T85" fmla="*/ 765 h 1038"/>
                <a:gd name="T86" fmla="*/ 495 w 692"/>
                <a:gd name="T87" fmla="*/ 723 h 1038"/>
                <a:gd name="T88" fmla="*/ 506 w 692"/>
                <a:gd name="T89" fmla="*/ 630 h 1038"/>
                <a:gd name="T90" fmla="*/ 495 w 692"/>
                <a:gd name="T91" fmla="*/ 522 h 1038"/>
                <a:gd name="T92" fmla="*/ 474 w 692"/>
                <a:gd name="T93" fmla="*/ 463 h 1038"/>
                <a:gd name="T94" fmla="*/ 438 w 692"/>
                <a:gd name="T95" fmla="*/ 410 h 1038"/>
                <a:gd name="T96" fmla="*/ 410 w 692"/>
                <a:gd name="T97" fmla="*/ 385 h 1038"/>
                <a:gd name="T98" fmla="*/ 381 w 692"/>
                <a:gd name="T99" fmla="*/ 367 h 1038"/>
                <a:gd name="T100" fmla="*/ 348 w 692"/>
                <a:gd name="T101" fmla="*/ 355 h 1038"/>
                <a:gd name="T102" fmla="*/ 316 w 692"/>
                <a:gd name="T103" fmla="*/ 348 h 1038"/>
                <a:gd name="T104" fmla="*/ 287 w 692"/>
                <a:gd name="T105" fmla="*/ 351 h 1038"/>
                <a:gd name="T106" fmla="*/ 252 w 692"/>
                <a:gd name="T107" fmla="*/ 367 h 1038"/>
                <a:gd name="T108" fmla="*/ 217 w 692"/>
                <a:gd name="T109" fmla="*/ 402 h 1038"/>
                <a:gd name="T110" fmla="*/ 202 w 692"/>
                <a:gd name="T111" fmla="*/ 434 h 1038"/>
                <a:gd name="T112" fmla="*/ 192 w 692"/>
                <a:gd name="T113" fmla="*/ 525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2" h="1038">
                  <a:moveTo>
                    <a:pt x="692" y="1038"/>
                  </a:moveTo>
                  <a:lnTo>
                    <a:pt x="657" y="1029"/>
                  </a:lnTo>
                  <a:lnTo>
                    <a:pt x="621" y="1017"/>
                  </a:lnTo>
                  <a:lnTo>
                    <a:pt x="584" y="1006"/>
                  </a:lnTo>
                  <a:lnTo>
                    <a:pt x="547" y="995"/>
                  </a:lnTo>
                  <a:lnTo>
                    <a:pt x="518" y="986"/>
                  </a:lnTo>
                  <a:lnTo>
                    <a:pt x="518" y="882"/>
                  </a:lnTo>
                  <a:lnTo>
                    <a:pt x="510" y="890"/>
                  </a:lnTo>
                  <a:lnTo>
                    <a:pt x="474" y="919"/>
                  </a:lnTo>
                  <a:lnTo>
                    <a:pt x="471" y="922"/>
                  </a:lnTo>
                  <a:lnTo>
                    <a:pt x="437" y="936"/>
                  </a:lnTo>
                  <a:lnTo>
                    <a:pt x="415" y="944"/>
                  </a:lnTo>
                  <a:lnTo>
                    <a:pt x="399" y="945"/>
                  </a:lnTo>
                  <a:lnTo>
                    <a:pt x="362" y="948"/>
                  </a:lnTo>
                  <a:lnTo>
                    <a:pt x="355" y="949"/>
                  </a:lnTo>
                  <a:lnTo>
                    <a:pt x="326" y="944"/>
                  </a:lnTo>
                  <a:lnTo>
                    <a:pt x="296" y="939"/>
                  </a:lnTo>
                  <a:lnTo>
                    <a:pt x="289" y="936"/>
                  </a:lnTo>
                  <a:lnTo>
                    <a:pt x="252" y="923"/>
                  </a:lnTo>
                  <a:lnTo>
                    <a:pt x="238" y="917"/>
                  </a:lnTo>
                  <a:lnTo>
                    <a:pt x="216" y="903"/>
                  </a:lnTo>
                  <a:lnTo>
                    <a:pt x="183" y="885"/>
                  </a:lnTo>
                  <a:lnTo>
                    <a:pt x="179" y="881"/>
                  </a:lnTo>
                  <a:lnTo>
                    <a:pt x="142" y="848"/>
                  </a:lnTo>
                  <a:lnTo>
                    <a:pt x="132" y="841"/>
                  </a:lnTo>
                  <a:lnTo>
                    <a:pt x="104" y="806"/>
                  </a:lnTo>
                  <a:lnTo>
                    <a:pt x="87" y="787"/>
                  </a:lnTo>
                  <a:lnTo>
                    <a:pt x="67" y="754"/>
                  </a:lnTo>
                  <a:lnTo>
                    <a:pt x="48" y="723"/>
                  </a:lnTo>
                  <a:lnTo>
                    <a:pt x="31" y="675"/>
                  </a:lnTo>
                  <a:lnTo>
                    <a:pt x="21" y="653"/>
                  </a:lnTo>
                  <a:lnTo>
                    <a:pt x="5" y="574"/>
                  </a:lnTo>
                  <a:lnTo>
                    <a:pt x="0" y="490"/>
                  </a:lnTo>
                  <a:lnTo>
                    <a:pt x="5" y="406"/>
                  </a:lnTo>
                  <a:lnTo>
                    <a:pt x="21" y="335"/>
                  </a:lnTo>
                  <a:lnTo>
                    <a:pt x="31" y="314"/>
                  </a:lnTo>
                  <a:lnTo>
                    <a:pt x="47" y="277"/>
                  </a:lnTo>
                  <a:lnTo>
                    <a:pt x="67" y="254"/>
                  </a:lnTo>
                  <a:lnTo>
                    <a:pt x="85" y="234"/>
                  </a:lnTo>
                  <a:lnTo>
                    <a:pt x="104" y="221"/>
                  </a:lnTo>
                  <a:lnTo>
                    <a:pt x="130" y="205"/>
                  </a:lnTo>
                  <a:lnTo>
                    <a:pt x="142" y="201"/>
                  </a:lnTo>
                  <a:lnTo>
                    <a:pt x="179" y="189"/>
                  </a:lnTo>
                  <a:lnTo>
                    <a:pt x="181" y="189"/>
                  </a:lnTo>
                  <a:lnTo>
                    <a:pt x="216" y="186"/>
                  </a:lnTo>
                  <a:lnTo>
                    <a:pt x="236" y="185"/>
                  </a:lnTo>
                  <a:lnTo>
                    <a:pt x="252" y="188"/>
                  </a:lnTo>
                  <a:lnTo>
                    <a:pt x="289" y="195"/>
                  </a:lnTo>
                  <a:lnTo>
                    <a:pt x="299" y="196"/>
                  </a:lnTo>
                  <a:lnTo>
                    <a:pt x="326" y="206"/>
                  </a:lnTo>
                  <a:lnTo>
                    <a:pt x="356" y="218"/>
                  </a:lnTo>
                  <a:lnTo>
                    <a:pt x="362" y="222"/>
                  </a:lnTo>
                  <a:lnTo>
                    <a:pt x="399" y="245"/>
                  </a:lnTo>
                  <a:lnTo>
                    <a:pt x="409" y="253"/>
                  </a:lnTo>
                  <a:lnTo>
                    <a:pt x="437" y="276"/>
                  </a:lnTo>
                  <a:lnTo>
                    <a:pt x="459" y="297"/>
                  </a:lnTo>
                  <a:lnTo>
                    <a:pt x="474" y="314"/>
                  </a:lnTo>
                  <a:lnTo>
                    <a:pt x="504" y="353"/>
                  </a:lnTo>
                  <a:lnTo>
                    <a:pt x="504" y="0"/>
                  </a:lnTo>
                  <a:lnTo>
                    <a:pt x="510" y="1"/>
                  </a:lnTo>
                  <a:lnTo>
                    <a:pt x="547" y="12"/>
                  </a:lnTo>
                  <a:lnTo>
                    <a:pt x="584" y="23"/>
                  </a:lnTo>
                  <a:lnTo>
                    <a:pt x="621" y="34"/>
                  </a:lnTo>
                  <a:lnTo>
                    <a:pt x="657" y="45"/>
                  </a:lnTo>
                  <a:lnTo>
                    <a:pt x="692" y="56"/>
                  </a:lnTo>
                  <a:lnTo>
                    <a:pt x="692" y="1038"/>
                  </a:lnTo>
                  <a:close/>
                  <a:moveTo>
                    <a:pt x="192" y="525"/>
                  </a:moveTo>
                  <a:lnTo>
                    <a:pt x="194" y="578"/>
                  </a:lnTo>
                  <a:lnTo>
                    <a:pt x="200" y="625"/>
                  </a:lnTo>
                  <a:lnTo>
                    <a:pt x="216" y="674"/>
                  </a:lnTo>
                  <a:lnTo>
                    <a:pt x="223" y="698"/>
                  </a:lnTo>
                  <a:lnTo>
                    <a:pt x="247" y="736"/>
                  </a:lnTo>
                  <a:lnTo>
                    <a:pt x="252" y="741"/>
                  </a:lnTo>
                  <a:lnTo>
                    <a:pt x="277" y="768"/>
                  </a:lnTo>
                  <a:lnTo>
                    <a:pt x="289" y="776"/>
                  </a:lnTo>
                  <a:lnTo>
                    <a:pt x="311" y="790"/>
                  </a:lnTo>
                  <a:lnTo>
                    <a:pt x="326" y="797"/>
                  </a:lnTo>
                  <a:lnTo>
                    <a:pt x="349" y="806"/>
                  </a:lnTo>
                  <a:lnTo>
                    <a:pt x="362" y="809"/>
                  </a:lnTo>
                  <a:lnTo>
                    <a:pt x="381" y="811"/>
                  </a:lnTo>
                  <a:lnTo>
                    <a:pt x="399" y="810"/>
                  </a:lnTo>
                  <a:lnTo>
                    <a:pt x="409" y="809"/>
                  </a:lnTo>
                  <a:lnTo>
                    <a:pt x="436" y="800"/>
                  </a:lnTo>
                  <a:lnTo>
                    <a:pt x="437" y="800"/>
                  </a:lnTo>
                  <a:lnTo>
                    <a:pt x="460" y="782"/>
                  </a:lnTo>
                  <a:lnTo>
                    <a:pt x="474" y="765"/>
                  </a:lnTo>
                  <a:lnTo>
                    <a:pt x="480" y="756"/>
                  </a:lnTo>
                  <a:lnTo>
                    <a:pt x="495" y="723"/>
                  </a:lnTo>
                  <a:lnTo>
                    <a:pt x="502" y="680"/>
                  </a:lnTo>
                  <a:lnTo>
                    <a:pt x="506" y="630"/>
                  </a:lnTo>
                  <a:lnTo>
                    <a:pt x="502" y="572"/>
                  </a:lnTo>
                  <a:lnTo>
                    <a:pt x="495" y="522"/>
                  </a:lnTo>
                  <a:lnTo>
                    <a:pt x="480" y="477"/>
                  </a:lnTo>
                  <a:lnTo>
                    <a:pt x="474" y="463"/>
                  </a:lnTo>
                  <a:lnTo>
                    <a:pt x="462" y="441"/>
                  </a:lnTo>
                  <a:lnTo>
                    <a:pt x="438" y="410"/>
                  </a:lnTo>
                  <a:lnTo>
                    <a:pt x="437" y="409"/>
                  </a:lnTo>
                  <a:lnTo>
                    <a:pt x="410" y="385"/>
                  </a:lnTo>
                  <a:lnTo>
                    <a:pt x="399" y="378"/>
                  </a:lnTo>
                  <a:lnTo>
                    <a:pt x="381" y="367"/>
                  </a:lnTo>
                  <a:lnTo>
                    <a:pt x="362" y="361"/>
                  </a:lnTo>
                  <a:lnTo>
                    <a:pt x="348" y="355"/>
                  </a:lnTo>
                  <a:lnTo>
                    <a:pt x="326" y="350"/>
                  </a:lnTo>
                  <a:lnTo>
                    <a:pt x="316" y="348"/>
                  </a:lnTo>
                  <a:lnTo>
                    <a:pt x="289" y="351"/>
                  </a:lnTo>
                  <a:lnTo>
                    <a:pt x="287" y="351"/>
                  </a:lnTo>
                  <a:lnTo>
                    <a:pt x="260" y="361"/>
                  </a:lnTo>
                  <a:lnTo>
                    <a:pt x="252" y="367"/>
                  </a:lnTo>
                  <a:lnTo>
                    <a:pt x="236" y="378"/>
                  </a:lnTo>
                  <a:lnTo>
                    <a:pt x="217" y="402"/>
                  </a:lnTo>
                  <a:lnTo>
                    <a:pt x="216" y="406"/>
                  </a:lnTo>
                  <a:lnTo>
                    <a:pt x="202" y="434"/>
                  </a:lnTo>
                  <a:lnTo>
                    <a:pt x="195" y="475"/>
                  </a:lnTo>
                  <a:lnTo>
                    <a:pt x="192" y="525"/>
                  </a:lnTo>
                  <a:lnTo>
                    <a:pt x="192" y="525"/>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8" name="Freeform 22"/>
            <p:cNvSpPr>
              <a:spLocks noEditPoints="1"/>
            </p:cNvSpPr>
            <p:nvPr/>
          </p:nvSpPr>
          <p:spPr bwMode="auto">
            <a:xfrm>
              <a:off x="1133" y="2318"/>
              <a:ext cx="139" cy="215"/>
            </a:xfrm>
            <a:custGeom>
              <a:avLst/>
              <a:gdLst>
                <a:gd name="T0" fmla="*/ 82 w 691"/>
                <a:gd name="T1" fmla="*/ 728 h 1077"/>
                <a:gd name="T2" fmla="*/ 192 w 691"/>
                <a:gd name="T3" fmla="*/ 776 h 1077"/>
                <a:gd name="T4" fmla="*/ 248 w 691"/>
                <a:gd name="T5" fmla="*/ 830 h 1077"/>
                <a:gd name="T6" fmla="*/ 298 w 691"/>
                <a:gd name="T7" fmla="*/ 880 h 1077"/>
                <a:gd name="T8" fmla="*/ 347 w 691"/>
                <a:gd name="T9" fmla="*/ 901 h 1077"/>
                <a:gd name="T10" fmla="*/ 413 w 691"/>
                <a:gd name="T11" fmla="*/ 916 h 1077"/>
                <a:gd name="T12" fmla="*/ 478 w 691"/>
                <a:gd name="T13" fmla="*/ 901 h 1077"/>
                <a:gd name="T14" fmla="*/ 501 w 691"/>
                <a:gd name="T15" fmla="*/ 846 h 1077"/>
                <a:gd name="T16" fmla="*/ 487 w 691"/>
                <a:gd name="T17" fmla="*/ 705 h 1077"/>
                <a:gd name="T18" fmla="*/ 413 w 691"/>
                <a:gd name="T19" fmla="*/ 745 h 1077"/>
                <a:gd name="T20" fmla="*/ 352 w 691"/>
                <a:gd name="T21" fmla="*/ 751 h 1077"/>
                <a:gd name="T22" fmla="*/ 292 w 691"/>
                <a:gd name="T23" fmla="*/ 739 h 1077"/>
                <a:gd name="T24" fmla="*/ 224 w 691"/>
                <a:gd name="T25" fmla="*/ 710 h 1077"/>
                <a:gd name="T26" fmla="*/ 155 w 691"/>
                <a:gd name="T27" fmla="*/ 662 h 1077"/>
                <a:gd name="T28" fmla="*/ 82 w 691"/>
                <a:gd name="T29" fmla="*/ 573 h 1077"/>
                <a:gd name="T30" fmla="*/ 36 w 691"/>
                <a:gd name="T31" fmla="*/ 489 h 1077"/>
                <a:gd name="T32" fmla="*/ 3 w 691"/>
                <a:gd name="T33" fmla="*/ 360 h 1077"/>
                <a:gd name="T34" fmla="*/ 8 w 691"/>
                <a:gd name="T35" fmla="*/ 197 h 1077"/>
                <a:gd name="T36" fmla="*/ 47 w 691"/>
                <a:gd name="T37" fmla="*/ 84 h 1077"/>
                <a:gd name="T38" fmla="*/ 118 w 691"/>
                <a:gd name="T39" fmla="*/ 24 h 1077"/>
                <a:gd name="T40" fmla="*/ 181 w 691"/>
                <a:gd name="T41" fmla="*/ 1 h 1077"/>
                <a:gd name="T42" fmla="*/ 238 w 691"/>
                <a:gd name="T43" fmla="*/ 0 h 1077"/>
                <a:gd name="T44" fmla="*/ 303 w 691"/>
                <a:gd name="T45" fmla="*/ 15 h 1077"/>
                <a:gd name="T46" fmla="*/ 376 w 691"/>
                <a:gd name="T47" fmla="*/ 51 h 1077"/>
                <a:gd name="T48" fmla="*/ 450 w 691"/>
                <a:gd name="T49" fmla="*/ 112 h 1077"/>
                <a:gd name="T50" fmla="*/ 516 w 691"/>
                <a:gd name="T51" fmla="*/ 197 h 1077"/>
                <a:gd name="T52" fmla="*/ 561 w 691"/>
                <a:gd name="T53" fmla="*/ 111 h 1077"/>
                <a:gd name="T54" fmla="*/ 671 w 691"/>
                <a:gd name="T55" fmla="*/ 144 h 1077"/>
                <a:gd name="T56" fmla="*/ 686 w 691"/>
                <a:gd name="T57" fmla="*/ 896 h 1077"/>
                <a:gd name="T58" fmla="*/ 646 w 691"/>
                <a:gd name="T59" fmla="*/ 1019 h 1077"/>
                <a:gd name="T60" fmla="*/ 598 w 691"/>
                <a:gd name="T61" fmla="*/ 1057 h 1077"/>
                <a:gd name="T62" fmla="*/ 525 w 691"/>
                <a:gd name="T63" fmla="*/ 1075 h 1077"/>
                <a:gd name="T64" fmla="*/ 450 w 691"/>
                <a:gd name="T65" fmla="*/ 1072 h 1077"/>
                <a:gd name="T66" fmla="*/ 376 w 691"/>
                <a:gd name="T67" fmla="*/ 1053 h 1077"/>
                <a:gd name="T68" fmla="*/ 303 w 691"/>
                <a:gd name="T69" fmla="*/ 1029 h 1077"/>
                <a:gd name="T70" fmla="*/ 230 w 691"/>
                <a:gd name="T71" fmla="*/ 997 h 1077"/>
                <a:gd name="T72" fmla="*/ 155 w 691"/>
                <a:gd name="T73" fmla="*/ 955 h 1077"/>
                <a:gd name="T74" fmla="*/ 99 w 691"/>
                <a:gd name="T75" fmla="*/ 907 h 1077"/>
                <a:gd name="T76" fmla="*/ 45 w 691"/>
                <a:gd name="T77" fmla="*/ 823 h 1077"/>
                <a:gd name="T78" fmla="*/ 24 w 691"/>
                <a:gd name="T79" fmla="*/ 726 h 1077"/>
                <a:gd name="T80" fmla="*/ 192 w 691"/>
                <a:gd name="T81" fmla="*/ 339 h 1077"/>
                <a:gd name="T82" fmla="*/ 216 w 691"/>
                <a:gd name="T83" fmla="*/ 481 h 1077"/>
                <a:gd name="T84" fmla="*/ 259 w 691"/>
                <a:gd name="T85" fmla="*/ 548 h 1077"/>
                <a:gd name="T86" fmla="*/ 303 w 691"/>
                <a:gd name="T87" fmla="*/ 584 h 1077"/>
                <a:gd name="T88" fmla="*/ 343 w 691"/>
                <a:gd name="T89" fmla="*/ 604 h 1077"/>
                <a:gd name="T90" fmla="*/ 407 w 691"/>
                <a:gd name="T91" fmla="*/ 610 h 1077"/>
                <a:gd name="T92" fmla="*/ 450 w 691"/>
                <a:gd name="T93" fmla="*/ 593 h 1077"/>
                <a:gd name="T94" fmla="*/ 487 w 691"/>
                <a:gd name="T95" fmla="*/ 549 h 1077"/>
                <a:gd name="T96" fmla="*/ 507 w 691"/>
                <a:gd name="T97" fmla="*/ 441 h 1077"/>
                <a:gd name="T98" fmla="*/ 487 w 691"/>
                <a:gd name="T99" fmla="*/ 314 h 1077"/>
                <a:gd name="T100" fmla="*/ 450 w 691"/>
                <a:gd name="T101" fmla="*/ 248 h 1077"/>
                <a:gd name="T102" fmla="*/ 410 w 691"/>
                <a:gd name="T103" fmla="*/ 206 h 1077"/>
                <a:gd name="T104" fmla="*/ 347 w 691"/>
                <a:gd name="T105" fmla="*/ 172 h 1077"/>
                <a:gd name="T106" fmla="*/ 303 w 691"/>
                <a:gd name="T107" fmla="*/ 166 h 1077"/>
                <a:gd name="T108" fmla="*/ 259 w 691"/>
                <a:gd name="T109" fmla="*/ 176 h 1077"/>
                <a:gd name="T110" fmla="*/ 216 w 691"/>
                <a:gd name="T111" fmla="*/ 215 h 1077"/>
                <a:gd name="T112" fmla="*/ 192 w 691"/>
                <a:gd name="T113" fmla="*/ 339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1" h="1077">
                  <a:moveTo>
                    <a:pt x="24" y="704"/>
                  </a:moveTo>
                  <a:lnTo>
                    <a:pt x="45" y="712"/>
                  </a:lnTo>
                  <a:lnTo>
                    <a:pt x="82" y="728"/>
                  </a:lnTo>
                  <a:lnTo>
                    <a:pt x="118" y="744"/>
                  </a:lnTo>
                  <a:lnTo>
                    <a:pt x="155" y="760"/>
                  </a:lnTo>
                  <a:lnTo>
                    <a:pt x="192" y="776"/>
                  </a:lnTo>
                  <a:lnTo>
                    <a:pt x="230" y="791"/>
                  </a:lnTo>
                  <a:lnTo>
                    <a:pt x="239" y="796"/>
                  </a:lnTo>
                  <a:lnTo>
                    <a:pt x="248" y="830"/>
                  </a:lnTo>
                  <a:lnTo>
                    <a:pt x="264" y="856"/>
                  </a:lnTo>
                  <a:lnTo>
                    <a:pt x="266" y="857"/>
                  </a:lnTo>
                  <a:lnTo>
                    <a:pt x="298" y="880"/>
                  </a:lnTo>
                  <a:lnTo>
                    <a:pt x="303" y="883"/>
                  </a:lnTo>
                  <a:lnTo>
                    <a:pt x="340" y="898"/>
                  </a:lnTo>
                  <a:lnTo>
                    <a:pt x="347" y="901"/>
                  </a:lnTo>
                  <a:lnTo>
                    <a:pt x="376" y="907"/>
                  </a:lnTo>
                  <a:lnTo>
                    <a:pt x="411" y="916"/>
                  </a:lnTo>
                  <a:lnTo>
                    <a:pt x="413" y="916"/>
                  </a:lnTo>
                  <a:lnTo>
                    <a:pt x="450" y="915"/>
                  </a:lnTo>
                  <a:lnTo>
                    <a:pt x="457" y="913"/>
                  </a:lnTo>
                  <a:lnTo>
                    <a:pt x="478" y="901"/>
                  </a:lnTo>
                  <a:lnTo>
                    <a:pt x="487" y="890"/>
                  </a:lnTo>
                  <a:lnTo>
                    <a:pt x="494" y="878"/>
                  </a:lnTo>
                  <a:lnTo>
                    <a:pt x="501" y="846"/>
                  </a:lnTo>
                  <a:lnTo>
                    <a:pt x="504" y="794"/>
                  </a:lnTo>
                  <a:lnTo>
                    <a:pt x="504" y="691"/>
                  </a:lnTo>
                  <a:lnTo>
                    <a:pt x="487" y="705"/>
                  </a:lnTo>
                  <a:lnTo>
                    <a:pt x="458" y="728"/>
                  </a:lnTo>
                  <a:lnTo>
                    <a:pt x="450" y="732"/>
                  </a:lnTo>
                  <a:lnTo>
                    <a:pt x="413" y="745"/>
                  </a:lnTo>
                  <a:lnTo>
                    <a:pt x="408" y="748"/>
                  </a:lnTo>
                  <a:lnTo>
                    <a:pt x="376" y="750"/>
                  </a:lnTo>
                  <a:lnTo>
                    <a:pt x="352" y="751"/>
                  </a:lnTo>
                  <a:lnTo>
                    <a:pt x="340" y="749"/>
                  </a:lnTo>
                  <a:lnTo>
                    <a:pt x="303" y="742"/>
                  </a:lnTo>
                  <a:lnTo>
                    <a:pt x="292" y="739"/>
                  </a:lnTo>
                  <a:lnTo>
                    <a:pt x="266" y="729"/>
                  </a:lnTo>
                  <a:lnTo>
                    <a:pt x="230" y="713"/>
                  </a:lnTo>
                  <a:lnTo>
                    <a:pt x="224" y="710"/>
                  </a:lnTo>
                  <a:lnTo>
                    <a:pt x="192" y="690"/>
                  </a:lnTo>
                  <a:lnTo>
                    <a:pt x="162" y="670"/>
                  </a:lnTo>
                  <a:lnTo>
                    <a:pt x="155" y="662"/>
                  </a:lnTo>
                  <a:lnTo>
                    <a:pt x="118" y="624"/>
                  </a:lnTo>
                  <a:lnTo>
                    <a:pt x="110" y="616"/>
                  </a:lnTo>
                  <a:lnTo>
                    <a:pt x="82" y="573"/>
                  </a:lnTo>
                  <a:lnTo>
                    <a:pt x="64" y="549"/>
                  </a:lnTo>
                  <a:lnTo>
                    <a:pt x="45" y="505"/>
                  </a:lnTo>
                  <a:lnTo>
                    <a:pt x="36" y="489"/>
                  </a:lnTo>
                  <a:lnTo>
                    <a:pt x="17" y="426"/>
                  </a:lnTo>
                  <a:lnTo>
                    <a:pt x="8" y="379"/>
                  </a:lnTo>
                  <a:lnTo>
                    <a:pt x="3" y="360"/>
                  </a:lnTo>
                  <a:lnTo>
                    <a:pt x="0" y="290"/>
                  </a:lnTo>
                  <a:lnTo>
                    <a:pt x="6" y="206"/>
                  </a:lnTo>
                  <a:lnTo>
                    <a:pt x="8" y="197"/>
                  </a:lnTo>
                  <a:lnTo>
                    <a:pt x="22" y="139"/>
                  </a:lnTo>
                  <a:lnTo>
                    <a:pt x="45" y="90"/>
                  </a:lnTo>
                  <a:lnTo>
                    <a:pt x="47" y="84"/>
                  </a:lnTo>
                  <a:lnTo>
                    <a:pt x="82" y="48"/>
                  </a:lnTo>
                  <a:lnTo>
                    <a:pt x="85" y="43"/>
                  </a:lnTo>
                  <a:lnTo>
                    <a:pt x="118" y="24"/>
                  </a:lnTo>
                  <a:lnTo>
                    <a:pt x="131" y="15"/>
                  </a:lnTo>
                  <a:lnTo>
                    <a:pt x="155" y="9"/>
                  </a:lnTo>
                  <a:lnTo>
                    <a:pt x="181" y="1"/>
                  </a:lnTo>
                  <a:lnTo>
                    <a:pt x="192" y="1"/>
                  </a:lnTo>
                  <a:lnTo>
                    <a:pt x="230" y="0"/>
                  </a:lnTo>
                  <a:lnTo>
                    <a:pt x="238" y="0"/>
                  </a:lnTo>
                  <a:lnTo>
                    <a:pt x="266" y="6"/>
                  </a:lnTo>
                  <a:lnTo>
                    <a:pt x="299" y="14"/>
                  </a:lnTo>
                  <a:lnTo>
                    <a:pt x="303" y="15"/>
                  </a:lnTo>
                  <a:lnTo>
                    <a:pt x="340" y="31"/>
                  </a:lnTo>
                  <a:lnTo>
                    <a:pt x="362" y="41"/>
                  </a:lnTo>
                  <a:lnTo>
                    <a:pt x="376" y="51"/>
                  </a:lnTo>
                  <a:lnTo>
                    <a:pt x="413" y="76"/>
                  </a:lnTo>
                  <a:lnTo>
                    <a:pt x="418" y="80"/>
                  </a:lnTo>
                  <a:lnTo>
                    <a:pt x="450" y="112"/>
                  </a:lnTo>
                  <a:lnTo>
                    <a:pt x="469" y="133"/>
                  </a:lnTo>
                  <a:lnTo>
                    <a:pt x="487" y="156"/>
                  </a:lnTo>
                  <a:lnTo>
                    <a:pt x="516" y="197"/>
                  </a:lnTo>
                  <a:lnTo>
                    <a:pt x="516" y="97"/>
                  </a:lnTo>
                  <a:lnTo>
                    <a:pt x="525" y="100"/>
                  </a:lnTo>
                  <a:lnTo>
                    <a:pt x="561" y="111"/>
                  </a:lnTo>
                  <a:lnTo>
                    <a:pt x="598" y="122"/>
                  </a:lnTo>
                  <a:lnTo>
                    <a:pt x="635" y="133"/>
                  </a:lnTo>
                  <a:lnTo>
                    <a:pt x="671" y="144"/>
                  </a:lnTo>
                  <a:lnTo>
                    <a:pt x="691" y="150"/>
                  </a:lnTo>
                  <a:lnTo>
                    <a:pt x="691" y="789"/>
                  </a:lnTo>
                  <a:lnTo>
                    <a:pt x="686" y="896"/>
                  </a:lnTo>
                  <a:lnTo>
                    <a:pt x="671" y="967"/>
                  </a:lnTo>
                  <a:lnTo>
                    <a:pt x="670" y="970"/>
                  </a:lnTo>
                  <a:lnTo>
                    <a:pt x="646" y="1019"/>
                  </a:lnTo>
                  <a:lnTo>
                    <a:pt x="635" y="1030"/>
                  </a:lnTo>
                  <a:lnTo>
                    <a:pt x="613" y="1051"/>
                  </a:lnTo>
                  <a:lnTo>
                    <a:pt x="598" y="1057"/>
                  </a:lnTo>
                  <a:lnTo>
                    <a:pt x="569" y="1069"/>
                  </a:lnTo>
                  <a:lnTo>
                    <a:pt x="561" y="1071"/>
                  </a:lnTo>
                  <a:lnTo>
                    <a:pt x="525" y="1075"/>
                  </a:lnTo>
                  <a:lnTo>
                    <a:pt x="512" y="1077"/>
                  </a:lnTo>
                  <a:lnTo>
                    <a:pt x="487" y="1074"/>
                  </a:lnTo>
                  <a:lnTo>
                    <a:pt x="450" y="1072"/>
                  </a:lnTo>
                  <a:lnTo>
                    <a:pt x="441" y="1071"/>
                  </a:lnTo>
                  <a:lnTo>
                    <a:pt x="413" y="1062"/>
                  </a:lnTo>
                  <a:lnTo>
                    <a:pt x="376" y="1053"/>
                  </a:lnTo>
                  <a:lnTo>
                    <a:pt x="354" y="1047"/>
                  </a:lnTo>
                  <a:lnTo>
                    <a:pt x="340" y="1041"/>
                  </a:lnTo>
                  <a:lnTo>
                    <a:pt x="303" y="1029"/>
                  </a:lnTo>
                  <a:lnTo>
                    <a:pt x="271" y="1018"/>
                  </a:lnTo>
                  <a:lnTo>
                    <a:pt x="266" y="1015"/>
                  </a:lnTo>
                  <a:lnTo>
                    <a:pt x="230" y="997"/>
                  </a:lnTo>
                  <a:lnTo>
                    <a:pt x="200" y="985"/>
                  </a:lnTo>
                  <a:lnTo>
                    <a:pt x="192" y="980"/>
                  </a:lnTo>
                  <a:lnTo>
                    <a:pt x="155" y="955"/>
                  </a:lnTo>
                  <a:lnTo>
                    <a:pt x="143" y="948"/>
                  </a:lnTo>
                  <a:lnTo>
                    <a:pt x="118" y="925"/>
                  </a:lnTo>
                  <a:lnTo>
                    <a:pt x="99" y="907"/>
                  </a:lnTo>
                  <a:lnTo>
                    <a:pt x="82" y="884"/>
                  </a:lnTo>
                  <a:lnTo>
                    <a:pt x="66" y="863"/>
                  </a:lnTo>
                  <a:lnTo>
                    <a:pt x="45" y="823"/>
                  </a:lnTo>
                  <a:lnTo>
                    <a:pt x="42" y="819"/>
                  </a:lnTo>
                  <a:lnTo>
                    <a:pt x="29" y="772"/>
                  </a:lnTo>
                  <a:lnTo>
                    <a:pt x="24" y="726"/>
                  </a:lnTo>
                  <a:lnTo>
                    <a:pt x="24" y="704"/>
                  </a:lnTo>
                  <a:lnTo>
                    <a:pt x="24" y="704"/>
                  </a:lnTo>
                  <a:close/>
                  <a:moveTo>
                    <a:pt x="192" y="339"/>
                  </a:moveTo>
                  <a:lnTo>
                    <a:pt x="194" y="393"/>
                  </a:lnTo>
                  <a:lnTo>
                    <a:pt x="203" y="440"/>
                  </a:lnTo>
                  <a:lnTo>
                    <a:pt x="216" y="481"/>
                  </a:lnTo>
                  <a:lnTo>
                    <a:pt x="230" y="505"/>
                  </a:lnTo>
                  <a:lnTo>
                    <a:pt x="236" y="517"/>
                  </a:lnTo>
                  <a:lnTo>
                    <a:pt x="259" y="548"/>
                  </a:lnTo>
                  <a:lnTo>
                    <a:pt x="266" y="555"/>
                  </a:lnTo>
                  <a:lnTo>
                    <a:pt x="285" y="572"/>
                  </a:lnTo>
                  <a:lnTo>
                    <a:pt x="303" y="584"/>
                  </a:lnTo>
                  <a:lnTo>
                    <a:pt x="313" y="591"/>
                  </a:lnTo>
                  <a:lnTo>
                    <a:pt x="340" y="602"/>
                  </a:lnTo>
                  <a:lnTo>
                    <a:pt x="343" y="604"/>
                  </a:lnTo>
                  <a:lnTo>
                    <a:pt x="376" y="610"/>
                  </a:lnTo>
                  <a:lnTo>
                    <a:pt x="376" y="611"/>
                  </a:lnTo>
                  <a:lnTo>
                    <a:pt x="407" y="610"/>
                  </a:lnTo>
                  <a:lnTo>
                    <a:pt x="413" y="608"/>
                  </a:lnTo>
                  <a:lnTo>
                    <a:pt x="434" y="602"/>
                  </a:lnTo>
                  <a:lnTo>
                    <a:pt x="450" y="593"/>
                  </a:lnTo>
                  <a:lnTo>
                    <a:pt x="458" y="587"/>
                  </a:lnTo>
                  <a:lnTo>
                    <a:pt x="479" y="562"/>
                  </a:lnTo>
                  <a:lnTo>
                    <a:pt x="487" y="549"/>
                  </a:lnTo>
                  <a:lnTo>
                    <a:pt x="494" y="530"/>
                  </a:lnTo>
                  <a:lnTo>
                    <a:pt x="504" y="490"/>
                  </a:lnTo>
                  <a:lnTo>
                    <a:pt x="507" y="441"/>
                  </a:lnTo>
                  <a:lnTo>
                    <a:pt x="504" y="388"/>
                  </a:lnTo>
                  <a:lnTo>
                    <a:pt x="495" y="341"/>
                  </a:lnTo>
                  <a:lnTo>
                    <a:pt x="487" y="314"/>
                  </a:lnTo>
                  <a:lnTo>
                    <a:pt x="481" y="298"/>
                  </a:lnTo>
                  <a:lnTo>
                    <a:pt x="461" y="263"/>
                  </a:lnTo>
                  <a:lnTo>
                    <a:pt x="450" y="248"/>
                  </a:lnTo>
                  <a:lnTo>
                    <a:pt x="436" y="232"/>
                  </a:lnTo>
                  <a:lnTo>
                    <a:pt x="413" y="209"/>
                  </a:lnTo>
                  <a:lnTo>
                    <a:pt x="410" y="206"/>
                  </a:lnTo>
                  <a:lnTo>
                    <a:pt x="380" y="187"/>
                  </a:lnTo>
                  <a:lnTo>
                    <a:pt x="376" y="186"/>
                  </a:lnTo>
                  <a:lnTo>
                    <a:pt x="347" y="172"/>
                  </a:lnTo>
                  <a:lnTo>
                    <a:pt x="340" y="171"/>
                  </a:lnTo>
                  <a:lnTo>
                    <a:pt x="314" y="166"/>
                  </a:lnTo>
                  <a:lnTo>
                    <a:pt x="303" y="166"/>
                  </a:lnTo>
                  <a:lnTo>
                    <a:pt x="285" y="167"/>
                  </a:lnTo>
                  <a:lnTo>
                    <a:pt x="266" y="173"/>
                  </a:lnTo>
                  <a:lnTo>
                    <a:pt x="259" y="176"/>
                  </a:lnTo>
                  <a:lnTo>
                    <a:pt x="236" y="190"/>
                  </a:lnTo>
                  <a:lnTo>
                    <a:pt x="230" y="199"/>
                  </a:lnTo>
                  <a:lnTo>
                    <a:pt x="216" y="215"/>
                  </a:lnTo>
                  <a:lnTo>
                    <a:pt x="203" y="248"/>
                  </a:lnTo>
                  <a:lnTo>
                    <a:pt x="194" y="290"/>
                  </a:lnTo>
                  <a:lnTo>
                    <a:pt x="192" y="339"/>
                  </a:lnTo>
                  <a:lnTo>
                    <a:pt x="192" y="339"/>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0999" name="Freeform 23"/>
            <p:cNvSpPr>
              <a:spLocks noEditPoints="1"/>
            </p:cNvSpPr>
            <p:nvPr/>
          </p:nvSpPr>
          <p:spPr bwMode="auto">
            <a:xfrm>
              <a:off x="1298" y="2368"/>
              <a:ext cx="132" cy="154"/>
            </a:xfrm>
            <a:custGeom>
              <a:avLst/>
              <a:gdLst>
                <a:gd name="T0" fmla="*/ 514 w 662"/>
                <a:gd name="T1" fmla="*/ 566 h 771"/>
                <a:gd name="T2" fmla="*/ 625 w 662"/>
                <a:gd name="T3" fmla="*/ 610 h 771"/>
                <a:gd name="T4" fmla="*/ 625 w 662"/>
                <a:gd name="T5" fmla="*/ 674 h 771"/>
                <a:gd name="T6" fmla="*/ 574 w 662"/>
                <a:gd name="T7" fmla="*/ 731 h 771"/>
                <a:gd name="T8" fmla="*/ 514 w 662"/>
                <a:gd name="T9" fmla="*/ 761 h 771"/>
                <a:gd name="T10" fmla="*/ 450 w 662"/>
                <a:gd name="T11" fmla="*/ 771 h 771"/>
                <a:gd name="T12" fmla="*/ 400 w 662"/>
                <a:gd name="T13" fmla="*/ 770 h 771"/>
                <a:gd name="T14" fmla="*/ 330 w 662"/>
                <a:gd name="T15" fmla="*/ 755 h 771"/>
                <a:gd name="T16" fmla="*/ 255 w 662"/>
                <a:gd name="T17" fmla="*/ 730 h 771"/>
                <a:gd name="T18" fmla="*/ 182 w 662"/>
                <a:gd name="T19" fmla="*/ 688 h 771"/>
                <a:gd name="T20" fmla="*/ 109 w 662"/>
                <a:gd name="T21" fmla="*/ 617 h 771"/>
                <a:gd name="T22" fmla="*/ 40 w 662"/>
                <a:gd name="T23" fmla="*/ 506 h 771"/>
                <a:gd name="T24" fmla="*/ 5 w 662"/>
                <a:gd name="T25" fmla="*/ 374 h 771"/>
                <a:gd name="T26" fmla="*/ 23 w 662"/>
                <a:gd name="T27" fmla="*/ 149 h 771"/>
                <a:gd name="T28" fmla="*/ 72 w 662"/>
                <a:gd name="T29" fmla="*/ 73 h 771"/>
                <a:gd name="T30" fmla="*/ 140 w 662"/>
                <a:gd name="T31" fmla="*/ 19 h 771"/>
                <a:gd name="T32" fmla="*/ 196 w 662"/>
                <a:gd name="T33" fmla="*/ 3 h 771"/>
                <a:gd name="T34" fmla="*/ 257 w 662"/>
                <a:gd name="T35" fmla="*/ 0 h 771"/>
                <a:gd name="T36" fmla="*/ 330 w 662"/>
                <a:gd name="T37" fmla="*/ 13 h 771"/>
                <a:gd name="T38" fmla="*/ 404 w 662"/>
                <a:gd name="T39" fmla="*/ 38 h 771"/>
                <a:gd name="T40" fmla="*/ 477 w 662"/>
                <a:gd name="T41" fmla="*/ 80 h 771"/>
                <a:gd name="T42" fmla="*/ 550 w 662"/>
                <a:gd name="T43" fmla="*/ 148 h 771"/>
                <a:gd name="T44" fmla="*/ 614 w 662"/>
                <a:gd name="T45" fmla="*/ 243 h 771"/>
                <a:gd name="T46" fmla="*/ 658 w 662"/>
                <a:gd name="T47" fmla="*/ 413 h 771"/>
                <a:gd name="T48" fmla="*/ 662 w 662"/>
                <a:gd name="T49" fmla="*/ 516 h 771"/>
                <a:gd name="T50" fmla="*/ 550 w 662"/>
                <a:gd name="T51" fmla="*/ 493 h 771"/>
                <a:gd name="T52" fmla="*/ 440 w 662"/>
                <a:gd name="T53" fmla="*/ 467 h 771"/>
                <a:gd name="T54" fmla="*/ 330 w 662"/>
                <a:gd name="T55" fmla="*/ 440 h 771"/>
                <a:gd name="T56" fmla="*/ 219 w 662"/>
                <a:gd name="T57" fmla="*/ 412 h 771"/>
                <a:gd name="T58" fmla="*/ 204 w 662"/>
                <a:gd name="T59" fmla="*/ 482 h 771"/>
                <a:gd name="T60" fmla="*/ 237 w 662"/>
                <a:gd name="T61" fmla="*/ 547 h 771"/>
                <a:gd name="T62" fmla="*/ 286 w 662"/>
                <a:gd name="T63" fmla="*/ 593 h 771"/>
                <a:gd name="T64" fmla="*/ 346 w 662"/>
                <a:gd name="T65" fmla="*/ 620 h 771"/>
                <a:gd name="T66" fmla="*/ 404 w 662"/>
                <a:gd name="T67" fmla="*/ 619 h 771"/>
                <a:gd name="T68" fmla="*/ 446 w 662"/>
                <a:gd name="T69" fmla="*/ 590 h 771"/>
                <a:gd name="T70" fmla="*/ 476 w 662"/>
                <a:gd name="T71" fmla="*/ 359 h 771"/>
                <a:gd name="T72" fmla="*/ 451 w 662"/>
                <a:gd name="T73" fmla="*/ 252 h 771"/>
                <a:gd name="T74" fmla="*/ 412 w 662"/>
                <a:gd name="T75" fmla="*/ 202 h 771"/>
                <a:gd name="T76" fmla="*/ 367 w 662"/>
                <a:gd name="T77" fmla="*/ 172 h 771"/>
                <a:gd name="T78" fmla="*/ 292 w 662"/>
                <a:gd name="T79" fmla="*/ 155 h 771"/>
                <a:gd name="T80" fmla="*/ 255 w 662"/>
                <a:gd name="T81" fmla="*/ 164 h 771"/>
                <a:gd name="T82" fmla="*/ 216 w 662"/>
                <a:gd name="T83" fmla="*/ 198 h 771"/>
                <a:gd name="T84" fmla="*/ 196 w 662"/>
                <a:gd name="T85" fmla="*/ 289 h 771"/>
                <a:gd name="T86" fmla="*/ 292 w 662"/>
                <a:gd name="T87" fmla="*/ 313 h 771"/>
                <a:gd name="T88" fmla="*/ 404 w 662"/>
                <a:gd name="T89" fmla="*/ 342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2" h="771">
                  <a:moveTo>
                    <a:pt x="465" y="548"/>
                  </a:moveTo>
                  <a:lnTo>
                    <a:pt x="477" y="552"/>
                  </a:lnTo>
                  <a:lnTo>
                    <a:pt x="514" y="566"/>
                  </a:lnTo>
                  <a:lnTo>
                    <a:pt x="550" y="581"/>
                  </a:lnTo>
                  <a:lnTo>
                    <a:pt x="587" y="596"/>
                  </a:lnTo>
                  <a:lnTo>
                    <a:pt x="625" y="610"/>
                  </a:lnTo>
                  <a:lnTo>
                    <a:pt x="652" y="620"/>
                  </a:lnTo>
                  <a:lnTo>
                    <a:pt x="631" y="664"/>
                  </a:lnTo>
                  <a:lnTo>
                    <a:pt x="625" y="674"/>
                  </a:lnTo>
                  <a:lnTo>
                    <a:pt x="605" y="701"/>
                  </a:lnTo>
                  <a:lnTo>
                    <a:pt x="587" y="718"/>
                  </a:lnTo>
                  <a:lnTo>
                    <a:pt x="574" y="731"/>
                  </a:lnTo>
                  <a:lnTo>
                    <a:pt x="550" y="745"/>
                  </a:lnTo>
                  <a:lnTo>
                    <a:pt x="538" y="753"/>
                  </a:lnTo>
                  <a:lnTo>
                    <a:pt x="514" y="761"/>
                  </a:lnTo>
                  <a:lnTo>
                    <a:pt x="497" y="768"/>
                  </a:lnTo>
                  <a:lnTo>
                    <a:pt x="477" y="770"/>
                  </a:lnTo>
                  <a:lnTo>
                    <a:pt x="450" y="771"/>
                  </a:lnTo>
                  <a:lnTo>
                    <a:pt x="440" y="771"/>
                  </a:lnTo>
                  <a:lnTo>
                    <a:pt x="404" y="770"/>
                  </a:lnTo>
                  <a:lnTo>
                    <a:pt x="400" y="770"/>
                  </a:lnTo>
                  <a:lnTo>
                    <a:pt x="367" y="764"/>
                  </a:lnTo>
                  <a:lnTo>
                    <a:pt x="344" y="760"/>
                  </a:lnTo>
                  <a:lnTo>
                    <a:pt x="330" y="755"/>
                  </a:lnTo>
                  <a:lnTo>
                    <a:pt x="292" y="742"/>
                  </a:lnTo>
                  <a:lnTo>
                    <a:pt x="257" y="731"/>
                  </a:lnTo>
                  <a:lnTo>
                    <a:pt x="255" y="730"/>
                  </a:lnTo>
                  <a:lnTo>
                    <a:pt x="219" y="710"/>
                  </a:lnTo>
                  <a:lnTo>
                    <a:pt x="182" y="689"/>
                  </a:lnTo>
                  <a:lnTo>
                    <a:pt x="182" y="688"/>
                  </a:lnTo>
                  <a:lnTo>
                    <a:pt x="145" y="655"/>
                  </a:lnTo>
                  <a:lnTo>
                    <a:pt x="121" y="634"/>
                  </a:lnTo>
                  <a:lnTo>
                    <a:pt x="109" y="617"/>
                  </a:lnTo>
                  <a:lnTo>
                    <a:pt x="72" y="569"/>
                  </a:lnTo>
                  <a:lnTo>
                    <a:pt x="71" y="566"/>
                  </a:lnTo>
                  <a:lnTo>
                    <a:pt x="40" y="506"/>
                  </a:lnTo>
                  <a:lnTo>
                    <a:pt x="35" y="491"/>
                  </a:lnTo>
                  <a:lnTo>
                    <a:pt x="18" y="441"/>
                  </a:lnTo>
                  <a:lnTo>
                    <a:pt x="5" y="374"/>
                  </a:lnTo>
                  <a:lnTo>
                    <a:pt x="0" y="301"/>
                  </a:lnTo>
                  <a:lnTo>
                    <a:pt x="6" y="219"/>
                  </a:lnTo>
                  <a:lnTo>
                    <a:pt x="23" y="149"/>
                  </a:lnTo>
                  <a:lnTo>
                    <a:pt x="35" y="127"/>
                  </a:lnTo>
                  <a:lnTo>
                    <a:pt x="52" y="92"/>
                  </a:lnTo>
                  <a:lnTo>
                    <a:pt x="72" y="73"/>
                  </a:lnTo>
                  <a:lnTo>
                    <a:pt x="91" y="49"/>
                  </a:lnTo>
                  <a:lnTo>
                    <a:pt x="109" y="40"/>
                  </a:lnTo>
                  <a:lnTo>
                    <a:pt x="140" y="19"/>
                  </a:lnTo>
                  <a:lnTo>
                    <a:pt x="145" y="18"/>
                  </a:lnTo>
                  <a:lnTo>
                    <a:pt x="182" y="8"/>
                  </a:lnTo>
                  <a:lnTo>
                    <a:pt x="196" y="3"/>
                  </a:lnTo>
                  <a:lnTo>
                    <a:pt x="219" y="2"/>
                  </a:lnTo>
                  <a:lnTo>
                    <a:pt x="255" y="0"/>
                  </a:lnTo>
                  <a:lnTo>
                    <a:pt x="257" y="0"/>
                  </a:lnTo>
                  <a:lnTo>
                    <a:pt x="292" y="5"/>
                  </a:lnTo>
                  <a:lnTo>
                    <a:pt x="325" y="11"/>
                  </a:lnTo>
                  <a:lnTo>
                    <a:pt x="330" y="13"/>
                  </a:lnTo>
                  <a:lnTo>
                    <a:pt x="367" y="26"/>
                  </a:lnTo>
                  <a:lnTo>
                    <a:pt x="400" y="36"/>
                  </a:lnTo>
                  <a:lnTo>
                    <a:pt x="404" y="38"/>
                  </a:lnTo>
                  <a:lnTo>
                    <a:pt x="440" y="58"/>
                  </a:lnTo>
                  <a:lnTo>
                    <a:pt x="466" y="72"/>
                  </a:lnTo>
                  <a:lnTo>
                    <a:pt x="477" y="80"/>
                  </a:lnTo>
                  <a:lnTo>
                    <a:pt x="514" y="110"/>
                  </a:lnTo>
                  <a:lnTo>
                    <a:pt x="523" y="118"/>
                  </a:lnTo>
                  <a:lnTo>
                    <a:pt x="550" y="148"/>
                  </a:lnTo>
                  <a:lnTo>
                    <a:pt x="574" y="175"/>
                  </a:lnTo>
                  <a:lnTo>
                    <a:pt x="587" y="197"/>
                  </a:lnTo>
                  <a:lnTo>
                    <a:pt x="614" y="243"/>
                  </a:lnTo>
                  <a:lnTo>
                    <a:pt x="625" y="272"/>
                  </a:lnTo>
                  <a:lnTo>
                    <a:pt x="642" y="323"/>
                  </a:lnTo>
                  <a:lnTo>
                    <a:pt x="658" y="413"/>
                  </a:lnTo>
                  <a:lnTo>
                    <a:pt x="662" y="490"/>
                  </a:lnTo>
                  <a:lnTo>
                    <a:pt x="662" y="516"/>
                  </a:lnTo>
                  <a:lnTo>
                    <a:pt x="662" y="516"/>
                  </a:lnTo>
                  <a:lnTo>
                    <a:pt x="625" y="509"/>
                  </a:lnTo>
                  <a:lnTo>
                    <a:pt x="587" y="500"/>
                  </a:lnTo>
                  <a:lnTo>
                    <a:pt x="550" y="493"/>
                  </a:lnTo>
                  <a:lnTo>
                    <a:pt x="514" y="484"/>
                  </a:lnTo>
                  <a:lnTo>
                    <a:pt x="477" y="475"/>
                  </a:lnTo>
                  <a:lnTo>
                    <a:pt x="440" y="467"/>
                  </a:lnTo>
                  <a:lnTo>
                    <a:pt x="404" y="458"/>
                  </a:lnTo>
                  <a:lnTo>
                    <a:pt x="367" y="450"/>
                  </a:lnTo>
                  <a:lnTo>
                    <a:pt x="330" y="440"/>
                  </a:lnTo>
                  <a:lnTo>
                    <a:pt x="292" y="430"/>
                  </a:lnTo>
                  <a:lnTo>
                    <a:pt x="255" y="421"/>
                  </a:lnTo>
                  <a:lnTo>
                    <a:pt x="219" y="412"/>
                  </a:lnTo>
                  <a:lnTo>
                    <a:pt x="192" y="404"/>
                  </a:lnTo>
                  <a:lnTo>
                    <a:pt x="196" y="445"/>
                  </a:lnTo>
                  <a:lnTo>
                    <a:pt x="204" y="482"/>
                  </a:lnTo>
                  <a:lnTo>
                    <a:pt x="218" y="516"/>
                  </a:lnTo>
                  <a:lnTo>
                    <a:pt x="219" y="516"/>
                  </a:lnTo>
                  <a:lnTo>
                    <a:pt x="237" y="547"/>
                  </a:lnTo>
                  <a:lnTo>
                    <a:pt x="255" y="567"/>
                  </a:lnTo>
                  <a:lnTo>
                    <a:pt x="260" y="572"/>
                  </a:lnTo>
                  <a:lnTo>
                    <a:pt x="286" y="593"/>
                  </a:lnTo>
                  <a:lnTo>
                    <a:pt x="292" y="596"/>
                  </a:lnTo>
                  <a:lnTo>
                    <a:pt x="330" y="613"/>
                  </a:lnTo>
                  <a:lnTo>
                    <a:pt x="346" y="620"/>
                  </a:lnTo>
                  <a:lnTo>
                    <a:pt x="367" y="623"/>
                  </a:lnTo>
                  <a:lnTo>
                    <a:pt x="386" y="625"/>
                  </a:lnTo>
                  <a:lnTo>
                    <a:pt x="404" y="619"/>
                  </a:lnTo>
                  <a:lnTo>
                    <a:pt x="419" y="614"/>
                  </a:lnTo>
                  <a:lnTo>
                    <a:pt x="440" y="596"/>
                  </a:lnTo>
                  <a:lnTo>
                    <a:pt x="446" y="590"/>
                  </a:lnTo>
                  <a:lnTo>
                    <a:pt x="465" y="548"/>
                  </a:lnTo>
                  <a:lnTo>
                    <a:pt x="465" y="548"/>
                  </a:lnTo>
                  <a:close/>
                  <a:moveTo>
                    <a:pt x="476" y="359"/>
                  </a:moveTo>
                  <a:lnTo>
                    <a:pt x="472" y="320"/>
                  </a:lnTo>
                  <a:lnTo>
                    <a:pt x="464" y="284"/>
                  </a:lnTo>
                  <a:lnTo>
                    <a:pt x="451" y="252"/>
                  </a:lnTo>
                  <a:lnTo>
                    <a:pt x="440" y="235"/>
                  </a:lnTo>
                  <a:lnTo>
                    <a:pt x="434" y="225"/>
                  </a:lnTo>
                  <a:lnTo>
                    <a:pt x="412" y="202"/>
                  </a:lnTo>
                  <a:lnTo>
                    <a:pt x="404" y="193"/>
                  </a:lnTo>
                  <a:lnTo>
                    <a:pt x="389" y="182"/>
                  </a:lnTo>
                  <a:lnTo>
                    <a:pt x="367" y="172"/>
                  </a:lnTo>
                  <a:lnTo>
                    <a:pt x="336" y="159"/>
                  </a:lnTo>
                  <a:lnTo>
                    <a:pt x="330" y="159"/>
                  </a:lnTo>
                  <a:lnTo>
                    <a:pt x="292" y="155"/>
                  </a:lnTo>
                  <a:lnTo>
                    <a:pt x="280" y="155"/>
                  </a:lnTo>
                  <a:lnTo>
                    <a:pt x="255" y="164"/>
                  </a:lnTo>
                  <a:lnTo>
                    <a:pt x="255" y="164"/>
                  </a:lnTo>
                  <a:lnTo>
                    <a:pt x="235" y="178"/>
                  </a:lnTo>
                  <a:lnTo>
                    <a:pt x="219" y="196"/>
                  </a:lnTo>
                  <a:lnTo>
                    <a:pt x="216" y="198"/>
                  </a:lnTo>
                  <a:lnTo>
                    <a:pt x="204" y="223"/>
                  </a:lnTo>
                  <a:lnTo>
                    <a:pt x="197" y="253"/>
                  </a:lnTo>
                  <a:lnTo>
                    <a:pt x="196" y="289"/>
                  </a:lnTo>
                  <a:lnTo>
                    <a:pt x="219" y="295"/>
                  </a:lnTo>
                  <a:lnTo>
                    <a:pt x="255" y="305"/>
                  </a:lnTo>
                  <a:lnTo>
                    <a:pt x="292" y="313"/>
                  </a:lnTo>
                  <a:lnTo>
                    <a:pt x="330" y="323"/>
                  </a:lnTo>
                  <a:lnTo>
                    <a:pt x="367" y="333"/>
                  </a:lnTo>
                  <a:lnTo>
                    <a:pt x="404" y="342"/>
                  </a:lnTo>
                  <a:lnTo>
                    <a:pt x="440" y="350"/>
                  </a:lnTo>
                  <a:lnTo>
                    <a:pt x="476" y="359"/>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1000" name="Freeform 24"/>
            <p:cNvSpPr>
              <a:spLocks/>
            </p:cNvSpPr>
            <p:nvPr/>
          </p:nvSpPr>
          <p:spPr bwMode="auto">
            <a:xfrm>
              <a:off x="1445" y="2350"/>
              <a:ext cx="83" cy="196"/>
            </a:xfrm>
            <a:custGeom>
              <a:avLst/>
              <a:gdLst>
                <a:gd name="T0" fmla="*/ 402 w 418"/>
                <a:gd name="T1" fmla="*/ 267 h 981"/>
                <a:gd name="T2" fmla="*/ 402 w 418"/>
                <a:gd name="T3" fmla="*/ 417 h 981"/>
                <a:gd name="T4" fmla="*/ 368 w 418"/>
                <a:gd name="T5" fmla="*/ 412 h 981"/>
                <a:gd name="T6" fmla="*/ 331 w 418"/>
                <a:gd name="T7" fmla="*/ 409 h 981"/>
                <a:gd name="T8" fmla="*/ 294 w 418"/>
                <a:gd name="T9" fmla="*/ 404 h 981"/>
                <a:gd name="T10" fmla="*/ 275 w 418"/>
                <a:gd name="T11" fmla="*/ 401 h 981"/>
                <a:gd name="T12" fmla="*/ 275 w 418"/>
                <a:gd name="T13" fmla="*/ 688 h 981"/>
                <a:gd name="T14" fmla="*/ 278 w 418"/>
                <a:gd name="T15" fmla="*/ 792 h 981"/>
                <a:gd name="T16" fmla="*/ 294 w 418"/>
                <a:gd name="T17" fmla="*/ 815 h 981"/>
                <a:gd name="T18" fmla="*/ 295 w 418"/>
                <a:gd name="T19" fmla="*/ 817 h 981"/>
                <a:gd name="T20" fmla="*/ 327 w 418"/>
                <a:gd name="T21" fmla="*/ 831 h 981"/>
                <a:gd name="T22" fmla="*/ 331 w 418"/>
                <a:gd name="T23" fmla="*/ 831 h 981"/>
                <a:gd name="T24" fmla="*/ 358 w 418"/>
                <a:gd name="T25" fmla="*/ 830 h 981"/>
                <a:gd name="T26" fmla="*/ 368 w 418"/>
                <a:gd name="T27" fmla="*/ 827 h 981"/>
                <a:gd name="T28" fmla="*/ 402 w 418"/>
                <a:gd name="T29" fmla="*/ 821 h 981"/>
                <a:gd name="T30" fmla="*/ 404 w 418"/>
                <a:gd name="T31" fmla="*/ 839 h 981"/>
                <a:gd name="T32" fmla="*/ 418 w 418"/>
                <a:gd name="T33" fmla="*/ 968 h 981"/>
                <a:gd name="T34" fmla="*/ 404 w 418"/>
                <a:gd name="T35" fmla="*/ 972 h 981"/>
                <a:gd name="T36" fmla="*/ 368 w 418"/>
                <a:gd name="T37" fmla="*/ 977 h 981"/>
                <a:gd name="T38" fmla="*/ 348 w 418"/>
                <a:gd name="T39" fmla="*/ 981 h 981"/>
                <a:gd name="T40" fmla="*/ 331 w 418"/>
                <a:gd name="T41" fmla="*/ 981 h 981"/>
                <a:gd name="T42" fmla="*/ 294 w 418"/>
                <a:gd name="T43" fmla="*/ 979 h 981"/>
                <a:gd name="T44" fmla="*/ 270 w 418"/>
                <a:gd name="T45" fmla="*/ 978 h 981"/>
                <a:gd name="T46" fmla="*/ 257 w 418"/>
                <a:gd name="T47" fmla="*/ 976 h 981"/>
                <a:gd name="T48" fmla="*/ 222 w 418"/>
                <a:gd name="T49" fmla="*/ 967 h 981"/>
                <a:gd name="T50" fmla="*/ 221 w 418"/>
                <a:gd name="T51" fmla="*/ 967 h 981"/>
                <a:gd name="T52" fmla="*/ 184 w 418"/>
                <a:gd name="T53" fmla="*/ 951 h 981"/>
                <a:gd name="T54" fmla="*/ 179 w 418"/>
                <a:gd name="T55" fmla="*/ 949 h 981"/>
                <a:gd name="T56" fmla="*/ 146 w 418"/>
                <a:gd name="T57" fmla="*/ 927 h 981"/>
                <a:gd name="T58" fmla="*/ 142 w 418"/>
                <a:gd name="T59" fmla="*/ 924 h 981"/>
                <a:gd name="T60" fmla="*/ 118 w 418"/>
                <a:gd name="T61" fmla="*/ 896 h 981"/>
                <a:gd name="T62" fmla="*/ 109 w 418"/>
                <a:gd name="T63" fmla="*/ 875 h 981"/>
                <a:gd name="T64" fmla="*/ 102 w 418"/>
                <a:gd name="T65" fmla="*/ 860 h 981"/>
                <a:gd name="T66" fmla="*/ 92 w 418"/>
                <a:gd name="T67" fmla="*/ 817 h 981"/>
                <a:gd name="T68" fmla="*/ 86 w 418"/>
                <a:gd name="T69" fmla="*/ 683 h 981"/>
                <a:gd name="T70" fmla="*/ 86 w 418"/>
                <a:gd name="T71" fmla="*/ 373 h 981"/>
                <a:gd name="T72" fmla="*/ 73 w 418"/>
                <a:gd name="T73" fmla="*/ 370 h 981"/>
                <a:gd name="T74" fmla="*/ 36 w 418"/>
                <a:gd name="T75" fmla="*/ 364 h 981"/>
                <a:gd name="T76" fmla="*/ 0 w 418"/>
                <a:gd name="T77" fmla="*/ 358 h 981"/>
                <a:gd name="T78" fmla="*/ 0 w 418"/>
                <a:gd name="T79" fmla="*/ 207 h 981"/>
                <a:gd name="T80" fmla="*/ 36 w 418"/>
                <a:gd name="T81" fmla="*/ 215 h 981"/>
                <a:gd name="T82" fmla="*/ 73 w 418"/>
                <a:gd name="T83" fmla="*/ 221 h 981"/>
                <a:gd name="T84" fmla="*/ 86 w 418"/>
                <a:gd name="T85" fmla="*/ 223 h 981"/>
                <a:gd name="T86" fmla="*/ 86 w 418"/>
                <a:gd name="T87" fmla="*/ 82 h 981"/>
                <a:gd name="T88" fmla="*/ 109 w 418"/>
                <a:gd name="T89" fmla="*/ 72 h 981"/>
                <a:gd name="T90" fmla="*/ 146 w 418"/>
                <a:gd name="T91" fmla="*/ 56 h 981"/>
                <a:gd name="T92" fmla="*/ 184 w 418"/>
                <a:gd name="T93" fmla="*/ 41 h 981"/>
                <a:gd name="T94" fmla="*/ 221 w 418"/>
                <a:gd name="T95" fmla="*/ 24 h 981"/>
                <a:gd name="T96" fmla="*/ 257 w 418"/>
                <a:gd name="T97" fmla="*/ 8 h 981"/>
                <a:gd name="T98" fmla="*/ 275 w 418"/>
                <a:gd name="T99" fmla="*/ 0 h 981"/>
                <a:gd name="T100" fmla="*/ 275 w 418"/>
                <a:gd name="T101" fmla="*/ 251 h 981"/>
                <a:gd name="T102" fmla="*/ 294 w 418"/>
                <a:gd name="T103" fmla="*/ 254 h 981"/>
                <a:gd name="T104" fmla="*/ 331 w 418"/>
                <a:gd name="T105" fmla="*/ 259 h 981"/>
                <a:gd name="T106" fmla="*/ 368 w 418"/>
                <a:gd name="T107" fmla="*/ 262 h 981"/>
                <a:gd name="T108" fmla="*/ 402 w 418"/>
                <a:gd name="T109" fmla="*/ 267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8" h="981">
                  <a:moveTo>
                    <a:pt x="402" y="267"/>
                  </a:moveTo>
                  <a:lnTo>
                    <a:pt x="402" y="417"/>
                  </a:lnTo>
                  <a:lnTo>
                    <a:pt x="368" y="412"/>
                  </a:lnTo>
                  <a:lnTo>
                    <a:pt x="331" y="409"/>
                  </a:lnTo>
                  <a:lnTo>
                    <a:pt x="294" y="404"/>
                  </a:lnTo>
                  <a:lnTo>
                    <a:pt x="275" y="401"/>
                  </a:lnTo>
                  <a:lnTo>
                    <a:pt x="275" y="688"/>
                  </a:lnTo>
                  <a:lnTo>
                    <a:pt x="278" y="792"/>
                  </a:lnTo>
                  <a:lnTo>
                    <a:pt x="294" y="815"/>
                  </a:lnTo>
                  <a:lnTo>
                    <a:pt x="295" y="817"/>
                  </a:lnTo>
                  <a:lnTo>
                    <a:pt x="327" y="831"/>
                  </a:lnTo>
                  <a:lnTo>
                    <a:pt x="331" y="831"/>
                  </a:lnTo>
                  <a:lnTo>
                    <a:pt x="358" y="830"/>
                  </a:lnTo>
                  <a:lnTo>
                    <a:pt x="368" y="827"/>
                  </a:lnTo>
                  <a:lnTo>
                    <a:pt x="402" y="821"/>
                  </a:lnTo>
                  <a:lnTo>
                    <a:pt x="404" y="839"/>
                  </a:lnTo>
                  <a:lnTo>
                    <a:pt x="418" y="968"/>
                  </a:lnTo>
                  <a:lnTo>
                    <a:pt x="404" y="972"/>
                  </a:lnTo>
                  <a:lnTo>
                    <a:pt x="368" y="977"/>
                  </a:lnTo>
                  <a:lnTo>
                    <a:pt x="348" y="981"/>
                  </a:lnTo>
                  <a:lnTo>
                    <a:pt x="331" y="981"/>
                  </a:lnTo>
                  <a:lnTo>
                    <a:pt x="294" y="979"/>
                  </a:lnTo>
                  <a:lnTo>
                    <a:pt x="270" y="978"/>
                  </a:lnTo>
                  <a:lnTo>
                    <a:pt x="257" y="976"/>
                  </a:lnTo>
                  <a:lnTo>
                    <a:pt x="222" y="967"/>
                  </a:lnTo>
                  <a:lnTo>
                    <a:pt x="221" y="967"/>
                  </a:lnTo>
                  <a:lnTo>
                    <a:pt x="184" y="951"/>
                  </a:lnTo>
                  <a:lnTo>
                    <a:pt x="179" y="949"/>
                  </a:lnTo>
                  <a:lnTo>
                    <a:pt x="146" y="927"/>
                  </a:lnTo>
                  <a:lnTo>
                    <a:pt x="142" y="924"/>
                  </a:lnTo>
                  <a:lnTo>
                    <a:pt x="118" y="896"/>
                  </a:lnTo>
                  <a:lnTo>
                    <a:pt x="109" y="875"/>
                  </a:lnTo>
                  <a:lnTo>
                    <a:pt x="102" y="860"/>
                  </a:lnTo>
                  <a:lnTo>
                    <a:pt x="92" y="817"/>
                  </a:lnTo>
                  <a:lnTo>
                    <a:pt x="86" y="683"/>
                  </a:lnTo>
                  <a:lnTo>
                    <a:pt x="86" y="373"/>
                  </a:lnTo>
                  <a:lnTo>
                    <a:pt x="73" y="370"/>
                  </a:lnTo>
                  <a:lnTo>
                    <a:pt x="36" y="364"/>
                  </a:lnTo>
                  <a:lnTo>
                    <a:pt x="0" y="358"/>
                  </a:lnTo>
                  <a:lnTo>
                    <a:pt x="0" y="207"/>
                  </a:lnTo>
                  <a:lnTo>
                    <a:pt x="36" y="215"/>
                  </a:lnTo>
                  <a:lnTo>
                    <a:pt x="73" y="221"/>
                  </a:lnTo>
                  <a:lnTo>
                    <a:pt x="86" y="223"/>
                  </a:lnTo>
                  <a:lnTo>
                    <a:pt x="86" y="82"/>
                  </a:lnTo>
                  <a:lnTo>
                    <a:pt x="109" y="72"/>
                  </a:lnTo>
                  <a:lnTo>
                    <a:pt x="146" y="56"/>
                  </a:lnTo>
                  <a:lnTo>
                    <a:pt x="184" y="41"/>
                  </a:lnTo>
                  <a:lnTo>
                    <a:pt x="221" y="24"/>
                  </a:lnTo>
                  <a:lnTo>
                    <a:pt x="257" y="8"/>
                  </a:lnTo>
                  <a:lnTo>
                    <a:pt x="275" y="0"/>
                  </a:lnTo>
                  <a:lnTo>
                    <a:pt x="275" y="251"/>
                  </a:lnTo>
                  <a:lnTo>
                    <a:pt x="294" y="254"/>
                  </a:lnTo>
                  <a:lnTo>
                    <a:pt x="331" y="259"/>
                  </a:lnTo>
                  <a:lnTo>
                    <a:pt x="368" y="262"/>
                  </a:lnTo>
                  <a:lnTo>
                    <a:pt x="402" y="267"/>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511001" name="Freeform 25"/>
            <p:cNvSpPr>
              <a:spLocks/>
            </p:cNvSpPr>
            <p:nvPr/>
          </p:nvSpPr>
          <p:spPr bwMode="auto">
            <a:xfrm>
              <a:off x="1538" y="2404"/>
              <a:ext cx="133" cy="149"/>
            </a:xfrm>
            <a:custGeom>
              <a:avLst/>
              <a:gdLst>
                <a:gd name="T0" fmla="*/ 49 w 662"/>
                <a:gd name="T1" fmla="*/ 508 h 744"/>
                <a:gd name="T2" fmla="*/ 159 w 662"/>
                <a:gd name="T3" fmla="*/ 498 h 744"/>
                <a:gd name="T4" fmla="*/ 205 w 662"/>
                <a:gd name="T5" fmla="*/ 544 h 744"/>
                <a:gd name="T6" fmla="*/ 269 w 662"/>
                <a:gd name="T7" fmla="*/ 595 h 744"/>
                <a:gd name="T8" fmla="*/ 340 w 662"/>
                <a:gd name="T9" fmla="*/ 609 h 744"/>
                <a:gd name="T10" fmla="*/ 404 w 662"/>
                <a:gd name="T11" fmla="*/ 601 h 744"/>
                <a:gd name="T12" fmla="*/ 454 w 662"/>
                <a:gd name="T13" fmla="*/ 573 h 744"/>
                <a:gd name="T14" fmla="*/ 470 w 662"/>
                <a:gd name="T15" fmla="*/ 508 h 744"/>
                <a:gd name="T16" fmla="*/ 438 w 662"/>
                <a:gd name="T17" fmla="*/ 481 h 744"/>
                <a:gd name="T18" fmla="*/ 380 w 662"/>
                <a:gd name="T19" fmla="*/ 466 h 744"/>
                <a:gd name="T20" fmla="*/ 293 w 662"/>
                <a:gd name="T21" fmla="*/ 445 h 744"/>
                <a:gd name="T22" fmla="*/ 211 w 662"/>
                <a:gd name="T23" fmla="*/ 422 h 744"/>
                <a:gd name="T24" fmla="*/ 122 w 662"/>
                <a:gd name="T25" fmla="*/ 379 h 744"/>
                <a:gd name="T26" fmla="*/ 73 w 662"/>
                <a:gd name="T27" fmla="*/ 339 h 744"/>
                <a:gd name="T28" fmla="*/ 32 w 662"/>
                <a:gd name="T29" fmla="*/ 255 h 744"/>
                <a:gd name="T30" fmla="*/ 44 w 662"/>
                <a:gd name="T31" fmla="*/ 123 h 744"/>
                <a:gd name="T32" fmla="*/ 85 w 662"/>
                <a:gd name="T33" fmla="*/ 70 h 744"/>
                <a:gd name="T34" fmla="*/ 139 w 662"/>
                <a:gd name="T35" fmla="*/ 32 h 744"/>
                <a:gd name="T36" fmla="*/ 196 w 662"/>
                <a:gd name="T37" fmla="*/ 13 h 744"/>
                <a:gd name="T38" fmla="*/ 269 w 662"/>
                <a:gd name="T39" fmla="*/ 2 h 744"/>
                <a:gd name="T40" fmla="*/ 344 w 662"/>
                <a:gd name="T41" fmla="*/ 0 h 744"/>
                <a:gd name="T42" fmla="*/ 417 w 662"/>
                <a:gd name="T43" fmla="*/ 5 h 744"/>
                <a:gd name="T44" fmla="*/ 490 w 662"/>
                <a:gd name="T45" fmla="*/ 18 h 744"/>
                <a:gd name="T46" fmla="*/ 539 w 662"/>
                <a:gd name="T47" fmla="*/ 39 h 744"/>
                <a:gd name="T48" fmla="*/ 599 w 662"/>
                <a:gd name="T49" fmla="*/ 94 h 744"/>
                <a:gd name="T50" fmla="*/ 639 w 662"/>
                <a:gd name="T51" fmla="*/ 172 h 744"/>
                <a:gd name="T52" fmla="*/ 601 w 662"/>
                <a:gd name="T53" fmla="*/ 183 h 744"/>
                <a:gd name="T54" fmla="*/ 490 w 662"/>
                <a:gd name="T55" fmla="*/ 211 h 744"/>
                <a:gd name="T56" fmla="*/ 444 w 662"/>
                <a:gd name="T57" fmla="*/ 181 h 744"/>
                <a:gd name="T58" fmla="*/ 380 w 662"/>
                <a:gd name="T59" fmla="*/ 141 h 744"/>
                <a:gd name="T60" fmla="*/ 328 w 662"/>
                <a:gd name="T61" fmla="*/ 135 h 744"/>
                <a:gd name="T62" fmla="*/ 263 w 662"/>
                <a:gd name="T63" fmla="*/ 140 h 744"/>
                <a:gd name="T64" fmla="*/ 205 w 662"/>
                <a:gd name="T65" fmla="*/ 172 h 744"/>
                <a:gd name="T66" fmla="*/ 218 w 662"/>
                <a:gd name="T67" fmla="*/ 228 h 744"/>
                <a:gd name="T68" fmla="*/ 274 w 662"/>
                <a:gd name="T69" fmla="*/ 251 h 744"/>
                <a:gd name="T70" fmla="*/ 380 w 662"/>
                <a:gd name="T71" fmla="*/ 277 h 744"/>
                <a:gd name="T72" fmla="*/ 454 w 662"/>
                <a:gd name="T73" fmla="*/ 294 h 744"/>
                <a:gd name="T74" fmla="*/ 521 w 662"/>
                <a:gd name="T75" fmla="*/ 313 h 744"/>
                <a:gd name="T76" fmla="*/ 601 w 662"/>
                <a:gd name="T77" fmla="*/ 352 h 744"/>
                <a:gd name="T78" fmla="*/ 639 w 662"/>
                <a:gd name="T79" fmla="*/ 393 h 744"/>
                <a:gd name="T80" fmla="*/ 662 w 662"/>
                <a:gd name="T81" fmla="*/ 486 h 744"/>
                <a:gd name="T82" fmla="*/ 639 w 662"/>
                <a:gd name="T83" fmla="*/ 587 h 744"/>
                <a:gd name="T84" fmla="*/ 580 w 662"/>
                <a:gd name="T85" fmla="*/ 663 h 744"/>
                <a:gd name="T86" fmla="*/ 527 w 662"/>
                <a:gd name="T87" fmla="*/ 701 h 744"/>
                <a:gd name="T88" fmla="*/ 454 w 662"/>
                <a:gd name="T89" fmla="*/ 728 h 744"/>
                <a:gd name="T90" fmla="*/ 380 w 662"/>
                <a:gd name="T91" fmla="*/ 741 h 744"/>
                <a:gd name="T92" fmla="*/ 306 w 662"/>
                <a:gd name="T93" fmla="*/ 741 h 744"/>
                <a:gd name="T94" fmla="*/ 232 w 662"/>
                <a:gd name="T95" fmla="*/ 733 h 744"/>
                <a:gd name="T96" fmla="*/ 159 w 662"/>
                <a:gd name="T97" fmla="*/ 709 h 744"/>
                <a:gd name="T98" fmla="*/ 110 w 662"/>
                <a:gd name="T99" fmla="*/ 680 h 744"/>
                <a:gd name="T100" fmla="*/ 49 w 662"/>
                <a:gd name="T101" fmla="*/ 615 h 744"/>
                <a:gd name="T102" fmla="*/ 12 w 662"/>
                <a:gd name="T103" fmla="*/ 546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2" h="744">
                  <a:moveTo>
                    <a:pt x="0" y="512"/>
                  </a:moveTo>
                  <a:lnTo>
                    <a:pt x="12" y="510"/>
                  </a:lnTo>
                  <a:lnTo>
                    <a:pt x="49" y="508"/>
                  </a:lnTo>
                  <a:lnTo>
                    <a:pt x="85" y="504"/>
                  </a:lnTo>
                  <a:lnTo>
                    <a:pt x="122" y="502"/>
                  </a:lnTo>
                  <a:lnTo>
                    <a:pt x="159" y="498"/>
                  </a:lnTo>
                  <a:lnTo>
                    <a:pt x="187" y="495"/>
                  </a:lnTo>
                  <a:lnTo>
                    <a:pt x="196" y="515"/>
                  </a:lnTo>
                  <a:lnTo>
                    <a:pt x="205" y="544"/>
                  </a:lnTo>
                  <a:lnTo>
                    <a:pt x="232" y="574"/>
                  </a:lnTo>
                  <a:lnTo>
                    <a:pt x="236" y="579"/>
                  </a:lnTo>
                  <a:lnTo>
                    <a:pt x="269" y="595"/>
                  </a:lnTo>
                  <a:lnTo>
                    <a:pt x="280" y="601"/>
                  </a:lnTo>
                  <a:lnTo>
                    <a:pt x="306" y="604"/>
                  </a:lnTo>
                  <a:lnTo>
                    <a:pt x="340" y="609"/>
                  </a:lnTo>
                  <a:lnTo>
                    <a:pt x="344" y="607"/>
                  </a:lnTo>
                  <a:lnTo>
                    <a:pt x="380" y="604"/>
                  </a:lnTo>
                  <a:lnTo>
                    <a:pt x="404" y="601"/>
                  </a:lnTo>
                  <a:lnTo>
                    <a:pt x="417" y="594"/>
                  </a:lnTo>
                  <a:lnTo>
                    <a:pt x="449" y="579"/>
                  </a:lnTo>
                  <a:lnTo>
                    <a:pt x="454" y="573"/>
                  </a:lnTo>
                  <a:lnTo>
                    <a:pt x="467" y="556"/>
                  </a:lnTo>
                  <a:lnTo>
                    <a:pt x="473" y="528"/>
                  </a:lnTo>
                  <a:lnTo>
                    <a:pt x="470" y="508"/>
                  </a:lnTo>
                  <a:lnTo>
                    <a:pt x="460" y="492"/>
                  </a:lnTo>
                  <a:lnTo>
                    <a:pt x="454" y="490"/>
                  </a:lnTo>
                  <a:lnTo>
                    <a:pt x="438" y="481"/>
                  </a:lnTo>
                  <a:lnTo>
                    <a:pt x="417" y="475"/>
                  </a:lnTo>
                  <a:lnTo>
                    <a:pt x="397" y="470"/>
                  </a:lnTo>
                  <a:lnTo>
                    <a:pt x="380" y="466"/>
                  </a:lnTo>
                  <a:lnTo>
                    <a:pt x="344" y="458"/>
                  </a:lnTo>
                  <a:lnTo>
                    <a:pt x="306" y="449"/>
                  </a:lnTo>
                  <a:lnTo>
                    <a:pt x="293" y="445"/>
                  </a:lnTo>
                  <a:lnTo>
                    <a:pt x="269" y="438"/>
                  </a:lnTo>
                  <a:lnTo>
                    <a:pt x="232" y="428"/>
                  </a:lnTo>
                  <a:lnTo>
                    <a:pt x="211" y="422"/>
                  </a:lnTo>
                  <a:lnTo>
                    <a:pt x="196" y="413"/>
                  </a:lnTo>
                  <a:lnTo>
                    <a:pt x="159" y="398"/>
                  </a:lnTo>
                  <a:lnTo>
                    <a:pt x="122" y="379"/>
                  </a:lnTo>
                  <a:lnTo>
                    <a:pt x="110" y="373"/>
                  </a:lnTo>
                  <a:lnTo>
                    <a:pt x="85" y="350"/>
                  </a:lnTo>
                  <a:lnTo>
                    <a:pt x="73" y="339"/>
                  </a:lnTo>
                  <a:lnTo>
                    <a:pt x="49" y="302"/>
                  </a:lnTo>
                  <a:lnTo>
                    <a:pt x="47" y="299"/>
                  </a:lnTo>
                  <a:lnTo>
                    <a:pt x="32" y="255"/>
                  </a:lnTo>
                  <a:lnTo>
                    <a:pt x="25" y="207"/>
                  </a:lnTo>
                  <a:lnTo>
                    <a:pt x="30" y="163"/>
                  </a:lnTo>
                  <a:lnTo>
                    <a:pt x="44" y="123"/>
                  </a:lnTo>
                  <a:lnTo>
                    <a:pt x="49" y="116"/>
                  </a:lnTo>
                  <a:lnTo>
                    <a:pt x="67" y="87"/>
                  </a:lnTo>
                  <a:lnTo>
                    <a:pt x="85" y="70"/>
                  </a:lnTo>
                  <a:lnTo>
                    <a:pt x="99" y="56"/>
                  </a:lnTo>
                  <a:lnTo>
                    <a:pt x="122" y="43"/>
                  </a:lnTo>
                  <a:lnTo>
                    <a:pt x="139" y="32"/>
                  </a:lnTo>
                  <a:lnTo>
                    <a:pt x="159" y="26"/>
                  </a:lnTo>
                  <a:lnTo>
                    <a:pt x="191" y="15"/>
                  </a:lnTo>
                  <a:lnTo>
                    <a:pt x="196" y="13"/>
                  </a:lnTo>
                  <a:lnTo>
                    <a:pt x="232" y="7"/>
                  </a:lnTo>
                  <a:lnTo>
                    <a:pt x="252" y="4"/>
                  </a:lnTo>
                  <a:lnTo>
                    <a:pt x="269" y="2"/>
                  </a:lnTo>
                  <a:lnTo>
                    <a:pt x="306" y="1"/>
                  </a:lnTo>
                  <a:lnTo>
                    <a:pt x="324" y="0"/>
                  </a:lnTo>
                  <a:lnTo>
                    <a:pt x="344" y="0"/>
                  </a:lnTo>
                  <a:lnTo>
                    <a:pt x="380" y="2"/>
                  </a:lnTo>
                  <a:lnTo>
                    <a:pt x="393" y="2"/>
                  </a:lnTo>
                  <a:lnTo>
                    <a:pt x="417" y="5"/>
                  </a:lnTo>
                  <a:lnTo>
                    <a:pt x="450" y="8"/>
                  </a:lnTo>
                  <a:lnTo>
                    <a:pt x="454" y="10"/>
                  </a:lnTo>
                  <a:lnTo>
                    <a:pt x="490" y="18"/>
                  </a:lnTo>
                  <a:lnTo>
                    <a:pt x="500" y="21"/>
                  </a:lnTo>
                  <a:lnTo>
                    <a:pt x="527" y="33"/>
                  </a:lnTo>
                  <a:lnTo>
                    <a:pt x="539" y="39"/>
                  </a:lnTo>
                  <a:lnTo>
                    <a:pt x="564" y="56"/>
                  </a:lnTo>
                  <a:lnTo>
                    <a:pt x="572" y="64"/>
                  </a:lnTo>
                  <a:lnTo>
                    <a:pt x="599" y="94"/>
                  </a:lnTo>
                  <a:lnTo>
                    <a:pt x="601" y="96"/>
                  </a:lnTo>
                  <a:lnTo>
                    <a:pt x="621" y="130"/>
                  </a:lnTo>
                  <a:lnTo>
                    <a:pt x="639" y="172"/>
                  </a:lnTo>
                  <a:lnTo>
                    <a:pt x="639" y="172"/>
                  </a:lnTo>
                  <a:lnTo>
                    <a:pt x="639" y="172"/>
                  </a:lnTo>
                  <a:lnTo>
                    <a:pt x="601" y="183"/>
                  </a:lnTo>
                  <a:lnTo>
                    <a:pt x="564" y="193"/>
                  </a:lnTo>
                  <a:lnTo>
                    <a:pt x="527" y="201"/>
                  </a:lnTo>
                  <a:lnTo>
                    <a:pt x="490" y="211"/>
                  </a:lnTo>
                  <a:lnTo>
                    <a:pt x="461" y="218"/>
                  </a:lnTo>
                  <a:lnTo>
                    <a:pt x="454" y="202"/>
                  </a:lnTo>
                  <a:lnTo>
                    <a:pt x="444" y="181"/>
                  </a:lnTo>
                  <a:lnTo>
                    <a:pt x="418" y="156"/>
                  </a:lnTo>
                  <a:lnTo>
                    <a:pt x="417" y="156"/>
                  </a:lnTo>
                  <a:lnTo>
                    <a:pt x="380" y="141"/>
                  </a:lnTo>
                  <a:lnTo>
                    <a:pt x="379" y="141"/>
                  </a:lnTo>
                  <a:lnTo>
                    <a:pt x="344" y="137"/>
                  </a:lnTo>
                  <a:lnTo>
                    <a:pt x="328" y="135"/>
                  </a:lnTo>
                  <a:lnTo>
                    <a:pt x="306" y="137"/>
                  </a:lnTo>
                  <a:lnTo>
                    <a:pt x="269" y="140"/>
                  </a:lnTo>
                  <a:lnTo>
                    <a:pt x="263" y="140"/>
                  </a:lnTo>
                  <a:lnTo>
                    <a:pt x="232" y="152"/>
                  </a:lnTo>
                  <a:lnTo>
                    <a:pt x="221" y="156"/>
                  </a:lnTo>
                  <a:lnTo>
                    <a:pt x="205" y="172"/>
                  </a:lnTo>
                  <a:lnTo>
                    <a:pt x="199" y="194"/>
                  </a:lnTo>
                  <a:lnTo>
                    <a:pt x="204" y="212"/>
                  </a:lnTo>
                  <a:lnTo>
                    <a:pt x="218" y="228"/>
                  </a:lnTo>
                  <a:lnTo>
                    <a:pt x="232" y="234"/>
                  </a:lnTo>
                  <a:lnTo>
                    <a:pt x="269" y="249"/>
                  </a:lnTo>
                  <a:lnTo>
                    <a:pt x="274" y="251"/>
                  </a:lnTo>
                  <a:lnTo>
                    <a:pt x="306" y="259"/>
                  </a:lnTo>
                  <a:lnTo>
                    <a:pt x="344" y="269"/>
                  </a:lnTo>
                  <a:lnTo>
                    <a:pt x="380" y="277"/>
                  </a:lnTo>
                  <a:lnTo>
                    <a:pt x="394" y="281"/>
                  </a:lnTo>
                  <a:lnTo>
                    <a:pt x="417" y="286"/>
                  </a:lnTo>
                  <a:lnTo>
                    <a:pt x="454" y="294"/>
                  </a:lnTo>
                  <a:lnTo>
                    <a:pt x="462" y="296"/>
                  </a:lnTo>
                  <a:lnTo>
                    <a:pt x="490" y="304"/>
                  </a:lnTo>
                  <a:lnTo>
                    <a:pt x="521" y="313"/>
                  </a:lnTo>
                  <a:lnTo>
                    <a:pt x="527" y="315"/>
                  </a:lnTo>
                  <a:lnTo>
                    <a:pt x="564" y="334"/>
                  </a:lnTo>
                  <a:lnTo>
                    <a:pt x="601" y="352"/>
                  </a:lnTo>
                  <a:lnTo>
                    <a:pt x="602" y="353"/>
                  </a:lnTo>
                  <a:lnTo>
                    <a:pt x="629" y="378"/>
                  </a:lnTo>
                  <a:lnTo>
                    <a:pt x="639" y="393"/>
                  </a:lnTo>
                  <a:lnTo>
                    <a:pt x="647" y="409"/>
                  </a:lnTo>
                  <a:lnTo>
                    <a:pt x="658" y="444"/>
                  </a:lnTo>
                  <a:lnTo>
                    <a:pt x="662" y="486"/>
                  </a:lnTo>
                  <a:lnTo>
                    <a:pt x="657" y="534"/>
                  </a:lnTo>
                  <a:lnTo>
                    <a:pt x="642" y="580"/>
                  </a:lnTo>
                  <a:lnTo>
                    <a:pt x="639" y="587"/>
                  </a:lnTo>
                  <a:lnTo>
                    <a:pt x="615" y="623"/>
                  </a:lnTo>
                  <a:lnTo>
                    <a:pt x="601" y="641"/>
                  </a:lnTo>
                  <a:lnTo>
                    <a:pt x="580" y="663"/>
                  </a:lnTo>
                  <a:lnTo>
                    <a:pt x="564" y="675"/>
                  </a:lnTo>
                  <a:lnTo>
                    <a:pt x="534" y="697"/>
                  </a:lnTo>
                  <a:lnTo>
                    <a:pt x="527" y="701"/>
                  </a:lnTo>
                  <a:lnTo>
                    <a:pt x="490" y="718"/>
                  </a:lnTo>
                  <a:lnTo>
                    <a:pt x="479" y="723"/>
                  </a:lnTo>
                  <a:lnTo>
                    <a:pt x="454" y="728"/>
                  </a:lnTo>
                  <a:lnTo>
                    <a:pt x="417" y="736"/>
                  </a:lnTo>
                  <a:lnTo>
                    <a:pt x="415" y="738"/>
                  </a:lnTo>
                  <a:lnTo>
                    <a:pt x="380" y="741"/>
                  </a:lnTo>
                  <a:lnTo>
                    <a:pt x="344" y="742"/>
                  </a:lnTo>
                  <a:lnTo>
                    <a:pt x="340" y="744"/>
                  </a:lnTo>
                  <a:lnTo>
                    <a:pt x="306" y="741"/>
                  </a:lnTo>
                  <a:lnTo>
                    <a:pt x="270" y="740"/>
                  </a:lnTo>
                  <a:lnTo>
                    <a:pt x="269" y="739"/>
                  </a:lnTo>
                  <a:lnTo>
                    <a:pt x="232" y="733"/>
                  </a:lnTo>
                  <a:lnTo>
                    <a:pt x="209" y="728"/>
                  </a:lnTo>
                  <a:lnTo>
                    <a:pt x="196" y="724"/>
                  </a:lnTo>
                  <a:lnTo>
                    <a:pt x="159" y="709"/>
                  </a:lnTo>
                  <a:lnTo>
                    <a:pt x="155" y="708"/>
                  </a:lnTo>
                  <a:lnTo>
                    <a:pt x="122" y="687"/>
                  </a:lnTo>
                  <a:lnTo>
                    <a:pt x="110" y="680"/>
                  </a:lnTo>
                  <a:lnTo>
                    <a:pt x="85" y="657"/>
                  </a:lnTo>
                  <a:lnTo>
                    <a:pt x="72" y="645"/>
                  </a:lnTo>
                  <a:lnTo>
                    <a:pt x="49" y="615"/>
                  </a:lnTo>
                  <a:lnTo>
                    <a:pt x="40" y="605"/>
                  </a:lnTo>
                  <a:lnTo>
                    <a:pt x="17" y="561"/>
                  </a:lnTo>
                  <a:lnTo>
                    <a:pt x="12" y="546"/>
                  </a:lnTo>
                  <a:lnTo>
                    <a:pt x="0" y="512"/>
                  </a:lnTo>
                  <a:lnTo>
                    <a:pt x="0" y="512"/>
                  </a:lnTo>
                  <a:close/>
                </a:path>
              </a:pathLst>
            </a:custGeom>
            <a:solidFill>
              <a:srgbClr val="0000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grpSp>
      <p:grpSp>
        <p:nvGrpSpPr>
          <p:cNvPr id="511002" name="Group 26"/>
          <p:cNvGrpSpPr>
            <a:grpSpLocks/>
          </p:cNvGrpSpPr>
          <p:nvPr/>
        </p:nvGrpSpPr>
        <p:grpSpPr bwMode="auto">
          <a:xfrm>
            <a:off x="2603500" y="3746501"/>
            <a:ext cx="5835650" cy="2049463"/>
            <a:chOff x="1640" y="2360"/>
            <a:chExt cx="3676" cy="1291"/>
          </a:xfrm>
        </p:grpSpPr>
        <p:sp>
          <p:nvSpPr>
            <p:cNvPr id="511003" name="Line 27"/>
            <p:cNvSpPr>
              <a:spLocks noChangeShapeType="1"/>
            </p:cNvSpPr>
            <p:nvPr/>
          </p:nvSpPr>
          <p:spPr bwMode="auto">
            <a:xfrm>
              <a:off x="1640" y="2360"/>
              <a:ext cx="760" cy="1096"/>
            </a:xfrm>
            <a:prstGeom prst="line">
              <a:avLst/>
            </a:prstGeom>
            <a:noFill/>
            <a:ln w="381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511004" name="Rectangle 28"/>
            <p:cNvSpPr>
              <a:spLocks noChangeArrowheads="1"/>
            </p:cNvSpPr>
            <p:nvPr/>
          </p:nvSpPr>
          <p:spPr bwMode="auto">
            <a:xfrm>
              <a:off x="2431" y="3362"/>
              <a:ext cx="2885" cy="28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000000"/>
                  </a:solidFill>
                  <a:latin typeface="+mn-lt"/>
                </a:rPr>
                <a:t>Improve performance evaluation.</a:t>
              </a:r>
            </a:p>
          </p:txBody>
        </p:sp>
      </p:grpSp>
      <p:grpSp>
        <p:nvGrpSpPr>
          <p:cNvPr id="511005" name="Group 29"/>
          <p:cNvGrpSpPr>
            <a:grpSpLocks/>
          </p:cNvGrpSpPr>
          <p:nvPr/>
        </p:nvGrpSpPr>
        <p:grpSpPr bwMode="auto">
          <a:xfrm>
            <a:off x="2538413" y="1466850"/>
            <a:ext cx="5781675" cy="2355850"/>
            <a:chOff x="1599" y="924"/>
            <a:chExt cx="3642" cy="1484"/>
          </a:xfrm>
        </p:grpSpPr>
        <p:sp>
          <p:nvSpPr>
            <p:cNvPr id="511006" name="Rectangle 30"/>
            <p:cNvSpPr>
              <a:spLocks noChangeArrowheads="1"/>
            </p:cNvSpPr>
            <p:nvPr/>
          </p:nvSpPr>
          <p:spPr bwMode="auto">
            <a:xfrm>
              <a:off x="2420" y="924"/>
              <a:ext cx="2821" cy="52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009900"/>
                  </a:solidFill>
                  <a:latin typeface="+mn-lt"/>
                </a:rPr>
                <a:t>May be prepared for any activity </a:t>
              </a:r>
              <a:br>
                <a:rPr lang="en-US" sz="2400">
                  <a:solidFill>
                    <a:srgbClr val="009900"/>
                  </a:solidFill>
                  <a:latin typeface="+mn-lt"/>
                </a:rPr>
              </a:br>
              <a:r>
                <a:rPr lang="en-US" sz="2400">
                  <a:solidFill>
                    <a:srgbClr val="009900"/>
                  </a:solidFill>
                  <a:latin typeface="+mn-lt"/>
                </a:rPr>
                <a:t>level in the relevant range.</a:t>
              </a:r>
            </a:p>
          </p:txBody>
        </p:sp>
        <p:sp>
          <p:nvSpPr>
            <p:cNvPr id="511007" name="Line 31"/>
            <p:cNvSpPr>
              <a:spLocks noChangeShapeType="1"/>
            </p:cNvSpPr>
            <p:nvPr/>
          </p:nvSpPr>
          <p:spPr bwMode="auto">
            <a:xfrm flipV="1">
              <a:off x="1599" y="1248"/>
              <a:ext cx="849" cy="1160"/>
            </a:xfrm>
            <a:prstGeom prst="line">
              <a:avLst/>
            </a:prstGeom>
            <a:noFill/>
            <a:ln w="381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grpSp>
      <p:grpSp>
        <p:nvGrpSpPr>
          <p:cNvPr id="511008" name="Group 32"/>
          <p:cNvGrpSpPr>
            <a:grpSpLocks/>
          </p:cNvGrpSpPr>
          <p:nvPr/>
        </p:nvGrpSpPr>
        <p:grpSpPr bwMode="auto">
          <a:xfrm>
            <a:off x="2527300" y="2514601"/>
            <a:ext cx="6254750" cy="1566863"/>
            <a:chOff x="1592" y="1584"/>
            <a:chExt cx="3940" cy="987"/>
          </a:xfrm>
        </p:grpSpPr>
        <p:sp>
          <p:nvSpPr>
            <p:cNvPr id="511009" name="Line 33"/>
            <p:cNvSpPr>
              <a:spLocks noChangeShapeType="1"/>
            </p:cNvSpPr>
            <p:nvPr/>
          </p:nvSpPr>
          <p:spPr bwMode="auto">
            <a:xfrm flipV="1">
              <a:off x="1592" y="2104"/>
              <a:ext cx="848" cy="256"/>
            </a:xfrm>
            <a:prstGeom prst="line">
              <a:avLst/>
            </a:prstGeom>
            <a:noFill/>
            <a:ln w="381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511010" name="Rectangle 34"/>
            <p:cNvSpPr>
              <a:spLocks noChangeArrowheads="1"/>
            </p:cNvSpPr>
            <p:nvPr/>
          </p:nvSpPr>
          <p:spPr bwMode="auto">
            <a:xfrm>
              <a:off x="2488" y="1584"/>
              <a:ext cx="3044" cy="98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3333CC"/>
                  </a:solidFill>
                  <a:latin typeface="+mn-lt"/>
                </a:rPr>
                <a:t>Show costs that should have been</a:t>
              </a:r>
              <a:br>
                <a:rPr lang="en-US" sz="2400">
                  <a:solidFill>
                    <a:srgbClr val="3333CC"/>
                  </a:solidFill>
                  <a:latin typeface="+mn-lt"/>
                </a:rPr>
              </a:br>
              <a:r>
                <a:rPr lang="en-US" sz="2400">
                  <a:solidFill>
                    <a:srgbClr val="3333CC"/>
                  </a:solidFill>
                  <a:latin typeface="+mn-lt"/>
                </a:rPr>
                <a:t>incurred at the actual level of</a:t>
              </a:r>
              <a:br>
                <a:rPr lang="en-US" sz="2400">
                  <a:solidFill>
                    <a:srgbClr val="3333CC"/>
                  </a:solidFill>
                  <a:latin typeface="+mn-lt"/>
                </a:rPr>
              </a:br>
              <a:r>
                <a:rPr lang="en-US" sz="2400">
                  <a:solidFill>
                    <a:srgbClr val="3333CC"/>
                  </a:solidFill>
                  <a:latin typeface="+mn-lt"/>
                </a:rPr>
                <a:t>activity, enabling “apples to apples”</a:t>
              </a:r>
              <a:br>
                <a:rPr lang="en-US" sz="2400">
                  <a:solidFill>
                    <a:srgbClr val="3333CC"/>
                  </a:solidFill>
                  <a:latin typeface="+mn-lt"/>
                </a:rPr>
              </a:br>
              <a:r>
                <a:rPr lang="en-US" sz="2400">
                  <a:solidFill>
                    <a:srgbClr val="3333CC"/>
                  </a:solidFill>
                  <a:latin typeface="+mn-lt"/>
                </a:rPr>
                <a:t>cost comparisons.</a:t>
              </a:r>
            </a:p>
          </p:txBody>
        </p:sp>
      </p:grpSp>
      <p:grpSp>
        <p:nvGrpSpPr>
          <p:cNvPr id="511011" name="Group 35"/>
          <p:cNvGrpSpPr>
            <a:grpSpLocks/>
          </p:cNvGrpSpPr>
          <p:nvPr/>
        </p:nvGrpSpPr>
        <p:grpSpPr bwMode="auto">
          <a:xfrm>
            <a:off x="2590800" y="3733800"/>
            <a:ext cx="4948238" cy="1381125"/>
            <a:chOff x="1632" y="2352"/>
            <a:chExt cx="3117" cy="870"/>
          </a:xfrm>
        </p:grpSpPr>
        <p:sp>
          <p:nvSpPr>
            <p:cNvPr id="511012" name="Line 36"/>
            <p:cNvSpPr>
              <a:spLocks noChangeShapeType="1"/>
            </p:cNvSpPr>
            <p:nvPr/>
          </p:nvSpPr>
          <p:spPr bwMode="auto">
            <a:xfrm>
              <a:off x="1632" y="2352"/>
              <a:ext cx="760" cy="520"/>
            </a:xfrm>
            <a:prstGeom prst="line">
              <a:avLst/>
            </a:prstGeom>
            <a:noFill/>
            <a:ln w="38100">
              <a:solidFill>
                <a:srgbClr val="3333CC"/>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511013" name="Rectangle 37"/>
            <p:cNvSpPr>
              <a:spLocks noChangeArrowheads="1"/>
            </p:cNvSpPr>
            <p:nvPr/>
          </p:nvSpPr>
          <p:spPr bwMode="auto">
            <a:xfrm>
              <a:off x="2431" y="2700"/>
              <a:ext cx="2318" cy="52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latin typeface="+mn-lt"/>
                </a:rPr>
                <a:t>Reveal variances related to</a:t>
              </a:r>
              <a:br>
                <a:rPr lang="en-US" sz="2400">
                  <a:solidFill>
                    <a:srgbClr val="FF0000"/>
                  </a:solidFill>
                  <a:latin typeface="+mn-lt"/>
                </a:rPr>
              </a:br>
              <a:r>
                <a:rPr lang="en-US" sz="2400">
                  <a:solidFill>
                    <a:srgbClr val="FF0000"/>
                  </a:solidFill>
                  <a:latin typeface="+mn-lt"/>
                </a:rPr>
                <a:t>cost control.</a:t>
              </a:r>
            </a:p>
          </p:txBody>
        </p:sp>
      </p:grpSp>
      <p:grpSp>
        <p:nvGrpSpPr>
          <p:cNvPr id="511014" name="Group 38"/>
          <p:cNvGrpSpPr>
            <a:grpSpLocks/>
          </p:cNvGrpSpPr>
          <p:nvPr/>
        </p:nvGrpSpPr>
        <p:grpSpPr bwMode="auto">
          <a:xfrm>
            <a:off x="4865688" y="5867406"/>
            <a:ext cx="4033837" cy="523876"/>
            <a:chOff x="3065" y="3801"/>
            <a:chExt cx="2541" cy="330"/>
          </a:xfrm>
        </p:grpSpPr>
        <p:sp>
          <p:nvSpPr>
            <p:cNvPr id="511015" name="Text Box 39"/>
            <p:cNvSpPr txBox="1">
              <a:spLocks noChangeArrowheads="1"/>
            </p:cNvSpPr>
            <p:nvPr/>
          </p:nvSpPr>
          <p:spPr bwMode="auto">
            <a:xfrm>
              <a:off x="3065" y="3801"/>
              <a:ext cx="2541"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FF0000"/>
                  </a:solidFill>
                  <a:latin typeface="+mn-lt"/>
                </a:rPr>
                <a:t>Let’s look at CheeseCo.</a:t>
              </a:r>
            </a:p>
          </p:txBody>
        </p:sp>
        <p:sp>
          <p:nvSpPr>
            <p:cNvPr id="511016" name="Line 40"/>
            <p:cNvSpPr>
              <a:spLocks noChangeShapeType="1"/>
            </p:cNvSpPr>
            <p:nvPr/>
          </p:nvSpPr>
          <p:spPr bwMode="auto">
            <a:xfrm>
              <a:off x="3168" y="4128"/>
              <a:ext cx="2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grpSp>
      <p:sp>
        <p:nvSpPr>
          <p:cNvPr id="2" name="Slide Number Placeholder 1"/>
          <p:cNvSpPr>
            <a:spLocks noGrp="1"/>
          </p:cNvSpPr>
          <p:nvPr>
            <p:ph type="sldNum" sz="quarter" idx="11"/>
          </p:nvPr>
        </p:nvSpPr>
        <p:spPr/>
        <p:txBody>
          <a:bodyPr/>
          <a:lstStyle/>
          <a:p>
            <a:fld id="{10F4023A-0CEB-4DFE-879A-340D91F32512}" type="slidenum">
              <a:rPr lang="en-US" smtClean="0"/>
              <a:pPr/>
              <a:t>22</a:t>
            </a:fld>
            <a:endParaRPr lang="en-US"/>
          </a:p>
        </p:txBody>
      </p:sp>
    </p:spTree>
    <p:extLst>
      <p:ext uri="{BB962C8B-B14F-4D97-AF65-F5344CB8AC3E}">
        <p14:creationId xmlns:p14="http://schemas.microsoft.com/office/powerpoint/2010/main" xmlns="" val="12465633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0"/>
                                  </p:stCondLst>
                                  <p:childTnLst>
                                    <p:set>
                                      <p:cBhvr>
                                        <p:cTn id="6" dur="1" fill="hold">
                                          <p:stCondLst>
                                            <p:cond delay="0"/>
                                          </p:stCondLst>
                                        </p:cTn>
                                        <p:tgtEl>
                                          <p:spTgt spid="511005"/>
                                        </p:tgtEl>
                                        <p:attrNameLst>
                                          <p:attrName>style.visibility</p:attrName>
                                        </p:attrNameLst>
                                      </p:cBhvr>
                                      <p:to>
                                        <p:strVal val="visible"/>
                                      </p:to>
                                    </p:set>
                                    <p:animEffect transition="in" filter="strips(upRight)">
                                      <p:cBhvr>
                                        <p:cTn id="7" dur="500"/>
                                        <p:tgtEl>
                                          <p:spTgt spid="511005"/>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511008"/>
                                        </p:tgtEl>
                                        <p:attrNameLst>
                                          <p:attrName>style.visibility</p:attrName>
                                        </p:attrNameLst>
                                      </p:cBhvr>
                                      <p:to>
                                        <p:strVal val="visible"/>
                                      </p:to>
                                    </p:set>
                                    <p:animEffect transition="in" filter="strips(upRight)">
                                      <p:cBhvr>
                                        <p:cTn id="11" dur="500"/>
                                        <p:tgtEl>
                                          <p:spTgt spid="511008"/>
                                        </p:tgtEl>
                                      </p:cBhvr>
                                    </p:animEffect>
                                  </p:childTnLst>
                                </p:cTn>
                              </p:par>
                            </p:childTnLst>
                          </p:cTn>
                        </p:par>
                        <p:par>
                          <p:cTn id="12" fill="hold" nodeType="afterGroup">
                            <p:stCondLst>
                              <p:cond delay="1000"/>
                            </p:stCondLst>
                            <p:childTnLst>
                              <p:par>
                                <p:cTn id="13" presetID="18" presetClass="entr" presetSubtype="6" fill="hold" nodeType="afterEffect">
                                  <p:stCondLst>
                                    <p:cond delay="0"/>
                                  </p:stCondLst>
                                  <p:childTnLst>
                                    <p:set>
                                      <p:cBhvr>
                                        <p:cTn id="14" dur="1" fill="hold">
                                          <p:stCondLst>
                                            <p:cond delay="0"/>
                                          </p:stCondLst>
                                        </p:cTn>
                                        <p:tgtEl>
                                          <p:spTgt spid="511011"/>
                                        </p:tgtEl>
                                        <p:attrNameLst>
                                          <p:attrName>style.visibility</p:attrName>
                                        </p:attrNameLst>
                                      </p:cBhvr>
                                      <p:to>
                                        <p:strVal val="visible"/>
                                      </p:to>
                                    </p:set>
                                    <p:animEffect transition="in" filter="strips(downRight)">
                                      <p:cBhvr>
                                        <p:cTn id="15" dur="500"/>
                                        <p:tgtEl>
                                          <p:spTgt spid="511011"/>
                                        </p:tgtEl>
                                      </p:cBhvr>
                                    </p:animEffect>
                                  </p:childTnLst>
                                </p:cTn>
                              </p:par>
                            </p:childTnLst>
                          </p:cTn>
                        </p:par>
                        <p:par>
                          <p:cTn id="16" fill="hold" nodeType="afterGroup">
                            <p:stCondLst>
                              <p:cond delay="1500"/>
                            </p:stCondLst>
                            <p:childTnLst>
                              <p:par>
                                <p:cTn id="17" presetID="18" presetClass="entr" presetSubtype="6" fill="hold" nodeType="afterEffect">
                                  <p:stCondLst>
                                    <p:cond delay="0"/>
                                  </p:stCondLst>
                                  <p:childTnLst>
                                    <p:set>
                                      <p:cBhvr>
                                        <p:cTn id="18" dur="1" fill="hold">
                                          <p:stCondLst>
                                            <p:cond delay="0"/>
                                          </p:stCondLst>
                                        </p:cTn>
                                        <p:tgtEl>
                                          <p:spTgt spid="511002"/>
                                        </p:tgtEl>
                                        <p:attrNameLst>
                                          <p:attrName>style.visibility</p:attrName>
                                        </p:attrNameLst>
                                      </p:cBhvr>
                                      <p:to>
                                        <p:strVal val="visible"/>
                                      </p:to>
                                    </p:set>
                                    <p:animEffect transition="in" filter="strips(downRight)">
                                      <p:cBhvr>
                                        <p:cTn id="19" dur="500"/>
                                        <p:tgtEl>
                                          <p:spTgt spid="511002"/>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511014"/>
                                        </p:tgtEl>
                                        <p:attrNameLst>
                                          <p:attrName>style.visibility</p:attrName>
                                        </p:attrNameLst>
                                      </p:cBhvr>
                                      <p:to>
                                        <p:strVal val="visible"/>
                                      </p:to>
                                    </p:set>
                                    <p:animEffect transition="in" filter="wipe(left)">
                                      <p:cBhvr>
                                        <p:cTn id="23" dur="500"/>
                                        <p:tgtEl>
                                          <p:spTgt spid="511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3073" name="Text Box 49"/>
          <p:cNvSpPr txBox="1">
            <a:spLocks noChangeArrowheads="1"/>
          </p:cNvSpPr>
          <p:nvPr/>
        </p:nvSpPr>
        <p:spPr bwMode="auto">
          <a:xfrm>
            <a:off x="3581400" y="1439863"/>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t>CheeseCo</a:t>
            </a:r>
          </a:p>
        </p:txBody>
      </p:sp>
      <p:graphicFrame>
        <p:nvGraphicFramePr>
          <p:cNvPr id="513074" name="Object 50"/>
          <p:cNvGraphicFramePr>
            <a:graphicFrameLocks/>
          </p:cNvGraphicFramePr>
          <p:nvPr/>
        </p:nvGraphicFramePr>
        <p:xfrm>
          <a:off x="381000" y="1914525"/>
          <a:ext cx="8362950" cy="4629150"/>
        </p:xfrm>
        <a:graphic>
          <a:graphicData uri="http://schemas.openxmlformats.org/presentationml/2006/ole">
            <p:oleObj spid="_x0000_s59400" name="Worksheet" r:id="rId4" imgW="4533840" imgH="2688840" progId="Excel.Sheet.8">
              <p:embed/>
            </p:oleObj>
          </a:graphicData>
        </a:graphic>
      </p:graphicFrame>
      <p:sp>
        <p:nvSpPr>
          <p:cNvPr id="513075" name="Rectangle 51"/>
          <p:cNvSpPr>
            <a:spLocks noGrp="1" noChangeArrowheads="1"/>
          </p:cNvSpPr>
          <p:nvPr>
            <p:ph type="title"/>
          </p:nvPr>
        </p:nvSpPr>
        <p:spPr>
          <a:xfrm>
            <a:off x="0" y="76200"/>
            <a:ext cx="91440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23</a:t>
            </a:fld>
            <a:endParaRPr lang="en-US"/>
          </a:p>
        </p:txBody>
      </p:sp>
    </p:spTree>
    <p:extLst>
      <p:ext uri="{BB962C8B-B14F-4D97-AF65-F5344CB8AC3E}">
        <p14:creationId xmlns:p14="http://schemas.microsoft.com/office/powerpoint/2010/main" xmlns="" val="172171978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5074" name="Rectangle 2"/>
          <p:cNvSpPr>
            <a:spLocks noChangeArrowheads="1"/>
          </p:cNvSpPr>
          <p:nvPr/>
        </p:nvSpPr>
        <p:spPr bwMode="auto">
          <a:xfrm>
            <a:off x="1693863" y="375920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15075" name="Text Box 3"/>
          <p:cNvSpPr txBox="1">
            <a:spLocks noChangeArrowheads="1"/>
          </p:cNvSpPr>
          <p:nvPr/>
        </p:nvSpPr>
        <p:spPr bwMode="auto">
          <a:xfrm>
            <a:off x="3581400" y="1439863"/>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t>CheeseCo</a:t>
            </a:r>
          </a:p>
        </p:txBody>
      </p:sp>
      <p:graphicFrame>
        <p:nvGraphicFramePr>
          <p:cNvPr id="515076" name="Object 4"/>
          <p:cNvGraphicFramePr>
            <a:graphicFrameLocks/>
          </p:cNvGraphicFramePr>
          <p:nvPr/>
        </p:nvGraphicFramePr>
        <p:xfrm>
          <a:off x="381000" y="1914525"/>
          <a:ext cx="8362950" cy="4629150"/>
        </p:xfrm>
        <a:graphic>
          <a:graphicData uri="http://schemas.openxmlformats.org/presentationml/2006/ole">
            <p:oleObj spid="_x0000_s60427" name="Worksheet" r:id="rId4" imgW="3825360" imgH="2274120" progId="Excel.Sheet.8">
              <p:embed/>
            </p:oleObj>
          </a:graphicData>
        </a:graphic>
      </p:graphicFrame>
      <p:sp>
        <p:nvSpPr>
          <p:cNvPr id="515124" name="Rectangle 52"/>
          <p:cNvSpPr>
            <a:spLocks noGrp="1" noChangeArrowheads="1"/>
          </p:cNvSpPr>
          <p:nvPr>
            <p:ph type="title"/>
          </p:nvPr>
        </p:nvSpPr>
        <p:spPr>
          <a:xfrm>
            <a:off x="228600" y="76200"/>
            <a:ext cx="87630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24</a:t>
            </a:fld>
            <a:endParaRPr lang="en-US"/>
          </a:p>
        </p:txBody>
      </p:sp>
    </p:spTree>
    <p:extLst>
      <p:ext uri="{BB962C8B-B14F-4D97-AF65-F5344CB8AC3E}">
        <p14:creationId xmlns:p14="http://schemas.microsoft.com/office/powerpoint/2010/main" xmlns="" val="118576588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7122" name="Object 2"/>
          <p:cNvGraphicFramePr>
            <a:graphicFrameLocks/>
          </p:cNvGraphicFramePr>
          <p:nvPr/>
        </p:nvGraphicFramePr>
        <p:xfrm>
          <a:off x="381000" y="1914525"/>
          <a:ext cx="8362950" cy="4629150"/>
        </p:xfrm>
        <a:graphic>
          <a:graphicData uri="http://schemas.openxmlformats.org/presentationml/2006/ole">
            <p:oleObj spid="_x0000_s61449" name="Worksheet" r:id="rId4" imgW="3831120" imgH="2276640" progId="Excel.Sheet.8">
              <p:embed/>
            </p:oleObj>
          </a:graphicData>
        </a:graphic>
      </p:graphicFrame>
      <p:grpSp>
        <p:nvGrpSpPr>
          <p:cNvPr id="517123" name="Group 3"/>
          <p:cNvGrpSpPr>
            <a:grpSpLocks/>
          </p:cNvGrpSpPr>
          <p:nvPr/>
        </p:nvGrpSpPr>
        <p:grpSpPr bwMode="auto">
          <a:xfrm>
            <a:off x="1809750" y="3209925"/>
            <a:ext cx="6032500" cy="1438275"/>
            <a:chOff x="1200" y="1920"/>
            <a:chExt cx="3800" cy="906"/>
          </a:xfrm>
        </p:grpSpPr>
        <p:sp>
          <p:nvSpPr>
            <p:cNvPr id="517124" name="Freeform 4"/>
            <p:cNvSpPr>
              <a:spLocks/>
            </p:cNvSpPr>
            <p:nvPr/>
          </p:nvSpPr>
          <p:spPr bwMode="auto">
            <a:xfrm>
              <a:off x="4128" y="1920"/>
              <a:ext cx="872" cy="549"/>
            </a:xfrm>
            <a:custGeom>
              <a:avLst/>
              <a:gdLst>
                <a:gd name="T0" fmla="*/ 798 w 872"/>
                <a:gd name="T1" fmla="*/ 130 h 549"/>
                <a:gd name="T2" fmla="*/ 778 w 872"/>
                <a:gd name="T3" fmla="*/ 156 h 549"/>
                <a:gd name="T4" fmla="*/ 753 w 872"/>
                <a:gd name="T5" fmla="*/ 197 h 549"/>
                <a:gd name="T6" fmla="*/ 721 w 872"/>
                <a:gd name="T7" fmla="*/ 238 h 549"/>
                <a:gd name="T8" fmla="*/ 685 w 872"/>
                <a:gd name="T9" fmla="*/ 278 h 549"/>
                <a:gd name="T10" fmla="*/ 645 w 872"/>
                <a:gd name="T11" fmla="*/ 316 h 549"/>
                <a:gd name="T12" fmla="*/ 602 w 872"/>
                <a:gd name="T13" fmla="*/ 350 h 549"/>
                <a:gd name="T14" fmla="*/ 558 w 872"/>
                <a:gd name="T15" fmla="*/ 386 h 549"/>
                <a:gd name="T16" fmla="*/ 507 w 872"/>
                <a:gd name="T17" fmla="*/ 416 h 549"/>
                <a:gd name="T18" fmla="*/ 458 w 872"/>
                <a:gd name="T19" fmla="*/ 444 h 549"/>
                <a:gd name="T20" fmla="*/ 404 w 872"/>
                <a:gd name="T21" fmla="*/ 469 h 549"/>
                <a:gd name="T22" fmla="*/ 349 w 872"/>
                <a:gd name="T23" fmla="*/ 490 h 549"/>
                <a:gd name="T24" fmla="*/ 296 w 872"/>
                <a:gd name="T25" fmla="*/ 508 h 549"/>
                <a:gd name="T26" fmla="*/ 240 w 872"/>
                <a:gd name="T27" fmla="*/ 526 h 549"/>
                <a:gd name="T28" fmla="*/ 184 w 872"/>
                <a:gd name="T29" fmla="*/ 534 h 549"/>
                <a:gd name="T30" fmla="*/ 127 w 872"/>
                <a:gd name="T31" fmla="*/ 543 h 549"/>
                <a:gd name="T32" fmla="*/ 72 w 872"/>
                <a:gd name="T33" fmla="*/ 546 h 549"/>
                <a:gd name="T34" fmla="*/ 19 w 872"/>
                <a:gd name="T35" fmla="*/ 548 h 549"/>
                <a:gd name="T36" fmla="*/ 0 w 872"/>
                <a:gd name="T37" fmla="*/ 546 h 549"/>
                <a:gd name="T38" fmla="*/ 72 w 872"/>
                <a:gd name="T39" fmla="*/ 541 h 549"/>
                <a:gd name="T40" fmla="*/ 123 w 872"/>
                <a:gd name="T41" fmla="*/ 533 h 549"/>
                <a:gd name="T42" fmla="*/ 174 w 872"/>
                <a:gd name="T43" fmla="*/ 520 h 549"/>
                <a:gd name="T44" fmla="*/ 224 w 872"/>
                <a:gd name="T45" fmla="*/ 501 h 549"/>
                <a:gd name="T46" fmla="*/ 274 w 872"/>
                <a:gd name="T47" fmla="*/ 478 h 549"/>
                <a:gd name="T48" fmla="*/ 327 w 872"/>
                <a:gd name="T49" fmla="*/ 450 h 549"/>
                <a:gd name="T50" fmla="*/ 377 w 872"/>
                <a:gd name="T51" fmla="*/ 419 h 549"/>
                <a:gd name="T52" fmla="*/ 421 w 872"/>
                <a:gd name="T53" fmla="*/ 384 h 549"/>
                <a:gd name="T54" fmla="*/ 468 w 872"/>
                <a:gd name="T55" fmla="*/ 345 h 549"/>
                <a:gd name="T56" fmla="*/ 511 w 872"/>
                <a:gd name="T57" fmla="*/ 302 h 549"/>
                <a:gd name="T58" fmla="*/ 549 w 872"/>
                <a:gd name="T59" fmla="*/ 258 h 549"/>
                <a:gd name="T60" fmla="*/ 586 w 872"/>
                <a:gd name="T61" fmla="*/ 212 h 549"/>
                <a:gd name="T62" fmla="*/ 617 w 872"/>
                <a:gd name="T63" fmla="*/ 166 h 549"/>
                <a:gd name="T64" fmla="*/ 647 w 872"/>
                <a:gd name="T65" fmla="*/ 116 h 549"/>
                <a:gd name="T66" fmla="*/ 573 w 872"/>
                <a:gd name="T67" fmla="*/ 107 h 549"/>
                <a:gd name="T68" fmla="*/ 780 w 872"/>
                <a:gd name="T69" fmla="*/ 0 h 549"/>
                <a:gd name="T70" fmla="*/ 871 w 872"/>
                <a:gd name="T71" fmla="*/ 136 h 549"/>
                <a:gd name="T72" fmla="*/ 798 w 872"/>
                <a:gd name="T73" fmla="*/ 13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2" h="549">
                  <a:moveTo>
                    <a:pt x="798" y="130"/>
                  </a:moveTo>
                  <a:lnTo>
                    <a:pt x="778" y="156"/>
                  </a:lnTo>
                  <a:lnTo>
                    <a:pt x="753" y="197"/>
                  </a:lnTo>
                  <a:lnTo>
                    <a:pt x="721" y="238"/>
                  </a:lnTo>
                  <a:lnTo>
                    <a:pt x="685" y="278"/>
                  </a:lnTo>
                  <a:lnTo>
                    <a:pt x="645" y="316"/>
                  </a:lnTo>
                  <a:lnTo>
                    <a:pt x="602" y="350"/>
                  </a:lnTo>
                  <a:lnTo>
                    <a:pt x="558" y="386"/>
                  </a:lnTo>
                  <a:lnTo>
                    <a:pt x="507" y="416"/>
                  </a:lnTo>
                  <a:lnTo>
                    <a:pt x="458" y="444"/>
                  </a:lnTo>
                  <a:lnTo>
                    <a:pt x="404" y="469"/>
                  </a:lnTo>
                  <a:lnTo>
                    <a:pt x="349" y="490"/>
                  </a:lnTo>
                  <a:lnTo>
                    <a:pt x="296" y="508"/>
                  </a:lnTo>
                  <a:lnTo>
                    <a:pt x="240" y="526"/>
                  </a:lnTo>
                  <a:lnTo>
                    <a:pt x="184" y="534"/>
                  </a:lnTo>
                  <a:lnTo>
                    <a:pt x="127" y="543"/>
                  </a:lnTo>
                  <a:lnTo>
                    <a:pt x="72" y="546"/>
                  </a:lnTo>
                  <a:lnTo>
                    <a:pt x="19" y="548"/>
                  </a:lnTo>
                  <a:lnTo>
                    <a:pt x="0" y="546"/>
                  </a:lnTo>
                  <a:lnTo>
                    <a:pt x="72" y="541"/>
                  </a:lnTo>
                  <a:lnTo>
                    <a:pt x="123" y="533"/>
                  </a:lnTo>
                  <a:lnTo>
                    <a:pt x="174" y="520"/>
                  </a:lnTo>
                  <a:lnTo>
                    <a:pt x="224" y="501"/>
                  </a:lnTo>
                  <a:lnTo>
                    <a:pt x="274" y="478"/>
                  </a:lnTo>
                  <a:lnTo>
                    <a:pt x="327" y="450"/>
                  </a:lnTo>
                  <a:lnTo>
                    <a:pt x="377" y="419"/>
                  </a:lnTo>
                  <a:lnTo>
                    <a:pt x="421" y="384"/>
                  </a:lnTo>
                  <a:lnTo>
                    <a:pt x="468" y="345"/>
                  </a:lnTo>
                  <a:lnTo>
                    <a:pt x="511" y="302"/>
                  </a:lnTo>
                  <a:lnTo>
                    <a:pt x="549" y="258"/>
                  </a:lnTo>
                  <a:lnTo>
                    <a:pt x="586" y="212"/>
                  </a:lnTo>
                  <a:lnTo>
                    <a:pt x="617" y="166"/>
                  </a:lnTo>
                  <a:lnTo>
                    <a:pt x="647" y="116"/>
                  </a:lnTo>
                  <a:lnTo>
                    <a:pt x="573" y="107"/>
                  </a:lnTo>
                  <a:lnTo>
                    <a:pt x="780" y="0"/>
                  </a:lnTo>
                  <a:lnTo>
                    <a:pt x="871" y="136"/>
                  </a:lnTo>
                  <a:lnTo>
                    <a:pt x="798" y="130"/>
                  </a:lnTo>
                </a:path>
              </a:pathLst>
            </a:custGeom>
            <a:solidFill>
              <a:srgbClr val="FF0066"/>
            </a:solidFill>
            <a:ln w="12700" cap="rnd" cmpd="sng">
              <a:solidFill>
                <a:srgbClr val="FC0128"/>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17125" name="Rectangle 5"/>
            <p:cNvSpPr>
              <a:spLocks noChangeArrowheads="1"/>
            </p:cNvSpPr>
            <p:nvPr/>
          </p:nvSpPr>
          <p:spPr bwMode="auto">
            <a:xfrm>
              <a:off x="1200" y="2064"/>
              <a:ext cx="3362" cy="762"/>
            </a:xfrm>
            <a:prstGeom prst="rect">
              <a:avLst/>
            </a:prstGeom>
            <a:solidFill>
              <a:srgbClr val="FFFFCC"/>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U = Unfavorable variance</a:t>
              </a:r>
              <a:r>
                <a:rPr lang="en-US" sz="2400" b="1">
                  <a:solidFill>
                    <a:schemeClr val="accent2"/>
                  </a:solidFill>
                </a:rPr>
                <a:t> CheeseCo was unable to achieve the budgeted level of activity. </a:t>
              </a:r>
            </a:p>
          </p:txBody>
        </p:sp>
      </p:grpSp>
      <p:sp>
        <p:nvSpPr>
          <p:cNvPr id="517126" name="Text Box 6"/>
          <p:cNvSpPr txBox="1">
            <a:spLocks noChangeArrowheads="1"/>
          </p:cNvSpPr>
          <p:nvPr/>
        </p:nvSpPr>
        <p:spPr bwMode="auto">
          <a:xfrm>
            <a:off x="3581400" y="1439863"/>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t>CheeseCo</a:t>
            </a:r>
          </a:p>
        </p:txBody>
      </p:sp>
      <p:sp>
        <p:nvSpPr>
          <p:cNvPr id="517175" name="Rectangle 55"/>
          <p:cNvSpPr>
            <a:spLocks noGrp="1" noChangeArrowheads="1"/>
          </p:cNvSpPr>
          <p:nvPr>
            <p:ph type="title"/>
          </p:nvPr>
        </p:nvSpPr>
        <p:spPr>
          <a:xfrm>
            <a:off x="152400" y="76200"/>
            <a:ext cx="89154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25</a:t>
            </a:fld>
            <a:endParaRPr lang="en-US"/>
          </a:p>
        </p:txBody>
      </p:sp>
    </p:spTree>
    <p:extLst>
      <p:ext uri="{BB962C8B-B14F-4D97-AF65-F5344CB8AC3E}">
        <p14:creationId xmlns:p14="http://schemas.microsoft.com/office/powerpoint/2010/main" xmlns="" val="1026848247"/>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2000"/>
                                  </p:stCondLst>
                                  <p:childTnLst>
                                    <p:set>
                                      <p:cBhvr>
                                        <p:cTn id="6" dur="1" fill="hold">
                                          <p:stCondLst>
                                            <p:cond delay="0"/>
                                          </p:stCondLst>
                                        </p:cTn>
                                        <p:tgtEl>
                                          <p:spTgt spid="517123"/>
                                        </p:tgtEl>
                                        <p:attrNameLst>
                                          <p:attrName>style.visibility</p:attrName>
                                        </p:attrNameLst>
                                      </p:cBhvr>
                                      <p:to>
                                        <p:strVal val="visible"/>
                                      </p:to>
                                    </p:set>
                                    <p:anim calcmode="lin" valueType="num">
                                      <p:cBhvr additive="base">
                                        <p:cTn id="7" dur="500" fill="hold"/>
                                        <p:tgtEl>
                                          <p:spTgt spid="517123"/>
                                        </p:tgtEl>
                                        <p:attrNameLst>
                                          <p:attrName>ppt_x</p:attrName>
                                        </p:attrNameLst>
                                      </p:cBhvr>
                                      <p:tavLst>
                                        <p:tav tm="0">
                                          <p:val>
                                            <p:strVal val="0-#ppt_w/2"/>
                                          </p:val>
                                        </p:tav>
                                        <p:tav tm="100000">
                                          <p:val>
                                            <p:strVal val="#ppt_x"/>
                                          </p:val>
                                        </p:tav>
                                      </p:tavLst>
                                    </p:anim>
                                    <p:anim calcmode="lin" valueType="num">
                                      <p:cBhvr additive="base">
                                        <p:cTn id="8" dur="500" fill="hold"/>
                                        <p:tgtEl>
                                          <p:spTgt spid="517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19170" name="Object 2"/>
          <p:cNvGraphicFramePr>
            <a:graphicFrameLocks/>
          </p:cNvGraphicFramePr>
          <p:nvPr/>
        </p:nvGraphicFramePr>
        <p:xfrm>
          <a:off x="381000" y="1914525"/>
          <a:ext cx="8362950" cy="4629150"/>
        </p:xfrm>
        <a:graphic>
          <a:graphicData uri="http://schemas.openxmlformats.org/presentationml/2006/ole">
            <p:oleObj spid="_x0000_s62473" name="Worksheet" r:id="rId4" imgW="3831120" imgH="2276640" progId="Excel.Sheet.8">
              <p:embed/>
            </p:oleObj>
          </a:graphicData>
        </a:graphic>
      </p:graphicFrame>
      <p:sp>
        <p:nvSpPr>
          <p:cNvPr id="519171" name="Text Box 3"/>
          <p:cNvSpPr txBox="1">
            <a:spLocks noChangeArrowheads="1"/>
          </p:cNvSpPr>
          <p:nvPr/>
        </p:nvSpPr>
        <p:spPr bwMode="auto">
          <a:xfrm>
            <a:off x="3581400" y="1439863"/>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t>CheeseCo</a:t>
            </a:r>
          </a:p>
        </p:txBody>
      </p:sp>
      <p:sp>
        <p:nvSpPr>
          <p:cNvPr id="519172" name="Oval 4"/>
          <p:cNvSpPr>
            <a:spLocks noChangeArrowheads="1"/>
          </p:cNvSpPr>
          <p:nvPr/>
        </p:nvSpPr>
        <p:spPr bwMode="auto">
          <a:xfrm>
            <a:off x="8131175" y="5883275"/>
            <a:ext cx="334963" cy="508000"/>
          </a:xfrm>
          <a:prstGeom prst="ellipse">
            <a:avLst/>
          </a:prstGeom>
          <a:noFill/>
          <a:ln w="25400">
            <a:solidFill>
              <a:srgbClr val="339933"/>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9173" name="Oval 5"/>
          <p:cNvSpPr>
            <a:spLocks noChangeArrowheads="1"/>
          </p:cNvSpPr>
          <p:nvPr/>
        </p:nvSpPr>
        <p:spPr bwMode="auto">
          <a:xfrm>
            <a:off x="8083550" y="3667125"/>
            <a:ext cx="431800" cy="1117600"/>
          </a:xfrm>
          <a:prstGeom prst="ellipse">
            <a:avLst/>
          </a:prstGeom>
          <a:noFill/>
          <a:ln w="25400">
            <a:solidFill>
              <a:srgbClr val="339933"/>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9174" name="Line 6"/>
          <p:cNvSpPr>
            <a:spLocks noChangeShapeType="1"/>
          </p:cNvSpPr>
          <p:nvPr/>
        </p:nvSpPr>
        <p:spPr bwMode="auto">
          <a:xfrm flipV="1">
            <a:off x="6927850" y="4702175"/>
            <a:ext cx="1282700" cy="419100"/>
          </a:xfrm>
          <a:prstGeom prst="line">
            <a:avLst/>
          </a:prstGeom>
          <a:noFill/>
          <a:ln w="25400">
            <a:solidFill>
              <a:srgbClr val="3399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9175" name="Line 7"/>
          <p:cNvSpPr>
            <a:spLocks noChangeShapeType="1"/>
          </p:cNvSpPr>
          <p:nvPr/>
        </p:nvSpPr>
        <p:spPr bwMode="auto">
          <a:xfrm>
            <a:off x="6915150" y="5108575"/>
            <a:ext cx="1270000" cy="965200"/>
          </a:xfrm>
          <a:prstGeom prst="line">
            <a:avLst/>
          </a:prstGeom>
          <a:noFill/>
          <a:ln w="25400">
            <a:solidFill>
              <a:srgbClr val="3399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9176" name="Rectangle 8"/>
          <p:cNvSpPr>
            <a:spLocks noChangeArrowheads="1"/>
          </p:cNvSpPr>
          <p:nvPr/>
        </p:nvSpPr>
        <p:spPr bwMode="auto">
          <a:xfrm>
            <a:off x="625475" y="4640263"/>
            <a:ext cx="6365875" cy="844550"/>
          </a:xfrm>
          <a:prstGeom prst="rect">
            <a:avLst/>
          </a:prstGeom>
          <a:solidFill>
            <a:srgbClr val="CCECFF"/>
          </a:solidFill>
          <a:ln w="25400">
            <a:solidFill>
              <a:srgbClr val="339933"/>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009900"/>
                </a:solidFill>
              </a:rPr>
              <a:t>F = Favorable variance</a:t>
            </a:r>
            <a:r>
              <a:rPr lang="en-US" sz="2400" b="1">
                <a:solidFill>
                  <a:schemeClr val="tx2"/>
                </a:solidFill>
              </a:rPr>
              <a:t> that occurs when actual costs are less than budgeted costs.</a:t>
            </a:r>
          </a:p>
        </p:txBody>
      </p:sp>
      <p:sp>
        <p:nvSpPr>
          <p:cNvPr id="519225" name="Rectangle 57"/>
          <p:cNvSpPr>
            <a:spLocks noGrp="1" noChangeArrowheads="1"/>
          </p:cNvSpPr>
          <p:nvPr>
            <p:ph type="title"/>
          </p:nvPr>
        </p:nvSpPr>
        <p:spPr>
          <a:xfrm>
            <a:off x="104774" y="76200"/>
            <a:ext cx="8886826"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26</a:t>
            </a:fld>
            <a:endParaRPr lang="en-US"/>
          </a:p>
        </p:txBody>
      </p:sp>
    </p:spTree>
    <p:extLst>
      <p:ext uri="{BB962C8B-B14F-4D97-AF65-F5344CB8AC3E}">
        <p14:creationId xmlns:p14="http://schemas.microsoft.com/office/powerpoint/2010/main" xmlns="" val="409904968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19176"/>
                                        </p:tgtEl>
                                        <p:attrNameLst>
                                          <p:attrName>style.visibility</p:attrName>
                                        </p:attrNameLst>
                                      </p:cBhvr>
                                      <p:to>
                                        <p:strVal val="visible"/>
                                      </p:to>
                                    </p:set>
                                    <p:animEffect transition="in" filter="slide(fromLeft)">
                                      <p:cBhvr>
                                        <p:cTn id="7" dur="500"/>
                                        <p:tgtEl>
                                          <p:spTgt spid="519176"/>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19174"/>
                                        </p:tgtEl>
                                        <p:attrNameLst>
                                          <p:attrName>style.visibility</p:attrName>
                                        </p:attrNameLst>
                                      </p:cBhvr>
                                      <p:to>
                                        <p:strVal val="visible"/>
                                      </p:to>
                                    </p:set>
                                    <p:animEffect transition="in" filter="slide(fromLeft)">
                                      <p:cBhvr>
                                        <p:cTn id="11" dur="500"/>
                                        <p:tgtEl>
                                          <p:spTgt spid="519174"/>
                                        </p:tgtEl>
                                      </p:cBhvr>
                                    </p:animEffect>
                                  </p:childTnLst>
                                </p:cTn>
                              </p:par>
                            </p:childTnLst>
                          </p:cTn>
                        </p:par>
                        <p:par>
                          <p:cTn id="12" fill="hold" nodeType="afterGroup">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519175"/>
                                        </p:tgtEl>
                                        <p:attrNameLst>
                                          <p:attrName>style.visibility</p:attrName>
                                        </p:attrNameLst>
                                      </p:cBhvr>
                                      <p:to>
                                        <p:strVal val="visible"/>
                                      </p:to>
                                    </p:set>
                                    <p:animEffect transition="in" filter="slide(fromLeft)">
                                      <p:cBhvr>
                                        <p:cTn id="15" dur="500"/>
                                        <p:tgtEl>
                                          <p:spTgt spid="519175"/>
                                        </p:tgtEl>
                                      </p:cBhvr>
                                    </p:animEffect>
                                  </p:childTnLst>
                                </p:cTn>
                              </p:par>
                            </p:childTnLst>
                          </p:cTn>
                        </p:par>
                        <p:par>
                          <p:cTn id="16" fill="hold" nodeType="afterGroup">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519173"/>
                                        </p:tgtEl>
                                        <p:attrNameLst>
                                          <p:attrName>style.visibility</p:attrName>
                                        </p:attrNameLst>
                                      </p:cBhvr>
                                      <p:to>
                                        <p:strVal val="visible"/>
                                      </p:to>
                                    </p:set>
                                    <p:animEffect transition="in" filter="slide(fromLeft)">
                                      <p:cBhvr>
                                        <p:cTn id="19" dur="500"/>
                                        <p:tgtEl>
                                          <p:spTgt spid="519173"/>
                                        </p:tgtEl>
                                      </p:cBhvr>
                                    </p:animEffect>
                                  </p:childTnLst>
                                </p:cTn>
                              </p:par>
                            </p:childTnLst>
                          </p:cTn>
                        </p:par>
                        <p:par>
                          <p:cTn id="20" fill="hold" nodeType="afterGroup">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519172"/>
                                        </p:tgtEl>
                                        <p:attrNameLst>
                                          <p:attrName>style.visibility</p:attrName>
                                        </p:attrNameLst>
                                      </p:cBhvr>
                                      <p:to>
                                        <p:strVal val="visible"/>
                                      </p:to>
                                    </p:set>
                                    <p:animEffect transition="in" filter="slide(fromLeft)">
                                      <p:cBhvr>
                                        <p:cTn id="23" dur="500"/>
                                        <p:tgtEl>
                                          <p:spTgt spid="519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2" grpId="0" animBg="1"/>
      <p:bldP spid="519173" grpId="0" animBg="1"/>
      <p:bldP spid="519174" grpId="0" animBg="1"/>
      <p:bldP spid="519175" grpId="0" animBg="1"/>
      <p:bldP spid="51917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1218" name="Object 2"/>
          <p:cNvGraphicFramePr>
            <a:graphicFrameLocks/>
          </p:cNvGraphicFramePr>
          <p:nvPr/>
        </p:nvGraphicFramePr>
        <p:xfrm>
          <a:off x="381000" y="1914525"/>
          <a:ext cx="8362950" cy="4629150"/>
        </p:xfrm>
        <a:graphic>
          <a:graphicData uri="http://schemas.openxmlformats.org/presentationml/2006/ole">
            <p:oleObj spid="_x0000_s63497" name="Worksheet" r:id="rId4" imgW="3825360" imgH="2274120" progId="Excel.Sheet.8">
              <p:embed/>
            </p:oleObj>
          </a:graphicData>
        </a:graphic>
      </p:graphicFrame>
      <p:sp>
        <p:nvSpPr>
          <p:cNvPr id="521219" name="Oval 3"/>
          <p:cNvSpPr>
            <a:spLocks noChangeArrowheads="1"/>
          </p:cNvSpPr>
          <p:nvPr/>
        </p:nvSpPr>
        <p:spPr bwMode="auto">
          <a:xfrm>
            <a:off x="8131175" y="5883275"/>
            <a:ext cx="334963" cy="508000"/>
          </a:xfrm>
          <a:prstGeom prst="ellipse">
            <a:avLst/>
          </a:prstGeom>
          <a:noFill/>
          <a:ln w="25400">
            <a:solidFill>
              <a:srgbClr val="339933"/>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1220" name="Oval 4"/>
          <p:cNvSpPr>
            <a:spLocks noChangeArrowheads="1"/>
          </p:cNvSpPr>
          <p:nvPr/>
        </p:nvSpPr>
        <p:spPr bwMode="auto">
          <a:xfrm>
            <a:off x="8083550" y="3667125"/>
            <a:ext cx="431800" cy="1117600"/>
          </a:xfrm>
          <a:prstGeom prst="ellipse">
            <a:avLst/>
          </a:prstGeom>
          <a:noFill/>
          <a:ln w="25400">
            <a:solidFill>
              <a:srgbClr val="339933"/>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1221" name="Line 5"/>
          <p:cNvSpPr>
            <a:spLocks noChangeShapeType="1"/>
          </p:cNvSpPr>
          <p:nvPr/>
        </p:nvSpPr>
        <p:spPr bwMode="auto">
          <a:xfrm flipV="1">
            <a:off x="6927850" y="4702175"/>
            <a:ext cx="1282700" cy="419100"/>
          </a:xfrm>
          <a:prstGeom prst="line">
            <a:avLst/>
          </a:prstGeom>
          <a:noFill/>
          <a:ln w="25400">
            <a:solidFill>
              <a:srgbClr val="3399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1222" name="Line 6"/>
          <p:cNvSpPr>
            <a:spLocks noChangeShapeType="1"/>
          </p:cNvSpPr>
          <p:nvPr/>
        </p:nvSpPr>
        <p:spPr bwMode="auto">
          <a:xfrm>
            <a:off x="6915150" y="5108575"/>
            <a:ext cx="1270000" cy="965200"/>
          </a:xfrm>
          <a:prstGeom prst="line">
            <a:avLst/>
          </a:prstGeom>
          <a:noFill/>
          <a:ln w="25400">
            <a:solidFill>
              <a:srgbClr val="3399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1223" name="Rectangle 7"/>
          <p:cNvSpPr>
            <a:spLocks noChangeArrowheads="1"/>
          </p:cNvSpPr>
          <p:nvPr/>
        </p:nvSpPr>
        <p:spPr bwMode="auto">
          <a:xfrm>
            <a:off x="625475" y="4640263"/>
            <a:ext cx="6365875" cy="844550"/>
          </a:xfrm>
          <a:prstGeom prst="rect">
            <a:avLst/>
          </a:prstGeom>
          <a:solidFill>
            <a:srgbClr val="CCFFCC"/>
          </a:solidFill>
          <a:ln w="25400">
            <a:solidFill>
              <a:srgbClr val="339933"/>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3333CC"/>
                </a:solidFill>
              </a:rPr>
              <a:t>Since cost variances are favorable, have</a:t>
            </a:r>
            <a:br>
              <a:rPr lang="en-US" sz="2400" b="1">
                <a:solidFill>
                  <a:srgbClr val="3333CC"/>
                </a:solidFill>
              </a:rPr>
            </a:br>
            <a:r>
              <a:rPr lang="en-US" sz="2400" b="1">
                <a:solidFill>
                  <a:srgbClr val="3333CC"/>
                </a:solidFill>
              </a:rPr>
              <a:t>we done a good job controlling costs?</a:t>
            </a:r>
          </a:p>
        </p:txBody>
      </p:sp>
      <p:sp>
        <p:nvSpPr>
          <p:cNvPr id="521224" name="Text Box 8"/>
          <p:cNvSpPr txBox="1">
            <a:spLocks noChangeArrowheads="1"/>
          </p:cNvSpPr>
          <p:nvPr/>
        </p:nvSpPr>
        <p:spPr bwMode="auto">
          <a:xfrm>
            <a:off x="3581400" y="1439863"/>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t>CheeseCo</a:t>
            </a:r>
          </a:p>
        </p:txBody>
      </p:sp>
      <p:sp>
        <p:nvSpPr>
          <p:cNvPr id="521273" name="Rectangle 57"/>
          <p:cNvSpPr>
            <a:spLocks noGrp="1" noChangeArrowheads="1"/>
          </p:cNvSpPr>
          <p:nvPr>
            <p:ph type="title"/>
          </p:nvPr>
        </p:nvSpPr>
        <p:spPr>
          <a:xfrm>
            <a:off x="141287" y="76200"/>
            <a:ext cx="8697913"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27</a:t>
            </a:fld>
            <a:endParaRPr lang="en-US"/>
          </a:p>
        </p:txBody>
      </p:sp>
    </p:spTree>
    <p:extLst>
      <p:ext uri="{BB962C8B-B14F-4D97-AF65-F5344CB8AC3E}">
        <p14:creationId xmlns:p14="http://schemas.microsoft.com/office/powerpoint/2010/main" xmlns="" val="426624369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3266" name="Group 2"/>
          <p:cNvGrpSpPr>
            <a:grpSpLocks/>
          </p:cNvGrpSpPr>
          <p:nvPr/>
        </p:nvGrpSpPr>
        <p:grpSpPr bwMode="auto">
          <a:xfrm>
            <a:off x="228600" y="1522413"/>
            <a:ext cx="3657600" cy="3227387"/>
            <a:chOff x="240" y="959"/>
            <a:chExt cx="2304" cy="2033"/>
          </a:xfrm>
        </p:grpSpPr>
        <p:sp>
          <p:nvSpPr>
            <p:cNvPr id="523267" name="Freeform 3"/>
            <p:cNvSpPr>
              <a:spLocks/>
            </p:cNvSpPr>
            <p:nvPr/>
          </p:nvSpPr>
          <p:spPr bwMode="auto">
            <a:xfrm>
              <a:off x="1799" y="2640"/>
              <a:ext cx="361" cy="241"/>
            </a:xfrm>
            <a:custGeom>
              <a:avLst/>
              <a:gdLst>
                <a:gd name="T0" fmla="*/ 11 w 361"/>
                <a:gd name="T1" fmla="*/ 83 h 241"/>
                <a:gd name="T2" fmla="*/ 2 w 361"/>
                <a:gd name="T3" fmla="*/ 101 h 241"/>
                <a:gd name="T4" fmla="*/ 0 w 361"/>
                <a:gd name="T5" fmla="*/ 120 h 241"/>
                <a:gd name="T6" fmla="*/ 2 w 361"/>
                <a:gd name="T7" fmla="*/ 138 h 241"/>
                <a:gd name="T8" fmla="*/ 12 w 361"/>
                <a:gd name="T9" fmla="*/ 156 h 241"/>
                <a:gd name="T10" fmla="*/ 26 w 361"/>
                <a:gd name="T11" fmla="*/ 170 h 241"/>
                <a:gd name="T12" fmla="*/ 44 w 361"/>
                <a:gd name="T13" fmla="*/ 183 h 241"/>
                <a:gd name="T14" fmla="*/ 68 w 361"/>
                <a:gd name="T15" fmla="*/ 192 h 241"/>
                <a:gd name="T16" fmla="*/ 92 w 361"/>
                <a:gd name="T17" fmla="*/ 196 h 241"/>
                <a:gd name="T18" fmla="*/ 116 w 361"/>
                <a:gd name="T19" fmla="*/ 194 h 241"/>
                <a:gd name="T20" fmla="*/ 140 w 361"/>
                <a:gd name="T21" fmla="*/ 189 h 241"/>
                <a:gd name="T22" fmla="*/ 159 w 361"/>
                <a:gd name="T23" fmla="*/ 180 h 241"/>
                <a:gd name="T24" fmla="*/ 168 w 361"/>
                <a:gd name="T25" fmla="*/ 177 h 241"/>
                <a:gd name="T26" fmla="*/ 173 w 361"/>
                <a:gd name="T27" fmla="*/ 192 h 241"/>
                <a:gd name="T28" fmla="*/ 183 w 361"/>
                <a:gd name="T29" fmla="*/ 210 h 241"/>
                <a:gd name="T30" fmla="*/ 198 w 361"/>
                <a:gd name="T31" fmla="*/ 223 h 241"/>
                <a:gd name="T32" fmla="*/ 217 w 361"/>
                <a:gd name="T33" fmla="*/ 233 h 241"/>
                <a:gd name="T34" fmla="*/ 239 w 361"/>
                <a:gd name="T35" fmla="*/ 239 h 241"/>
                <a:gd name="T36" fmla="*/ 262 w 361"/>
                <a:gd name="T37" fmla="*/ 240 h 241"/>
                <a:gd name="T38" fmla="*/ 285 w 361"/>
                <a:gd name="T39" fmla="*/ 237 h 241"/>
                <a:gd name="T40" fmla="*/ 306 w 361"/>
                <a:gd name="T41" fmla="*/ 230 h 241"/>
                <a:gd name="T42" fmla="*/ 327 w 361"/>
                <a:gd name="T43" fmla="*/ 216 h 241"/>
                <a:gd name="T44" fmla="*/ 343 w 361"/>
                <a:gd name="T45" fmla="*/ 194 h 241"/>
                <a:gd name="T46" fmla="*/ 355 w 361"/>
                <a:gd name="T47" fmla="*/ 170 h 241"/>
                <a:gd name="T48" fmla="*/ 360 w 361"/>
                <a:gd name="T49" fmla="*/ 145 h 241"/>
                <a:gd name="T50" fmla="*/ 358 w 361"/>
                <a:gd name="T51" fmla="*/ 121 h 241"/>
                <a:gd name="T52" fmla="*/ 351 w 361"/>
                <a:gd name="T53" fmla="*/ 96 h 241"/>
                <a:gd name="T54" fmla="*/ 338 w 361"/>
                <a:gd name="T55" fmla="*/ 73 h 241"/>
                <a:gd name="T56" fmla="*/ 320 w 361"/>
                <a:gd name="T57" fmla="*/ 51 h 241"/>
                <a:gd name="T58" fmla="*/ 298 w 361"/>
                <a:gd name="T59" fmla="*/ 34 h 241"/>
                <a:gd name="T60" fmla="*/ 271 w 361"/>
                <a:gd name="T61" fmla="*/ 18 h 241"/>
                <a:gd name="T62" fmla="*/ 241 w 361"/>
                <a:gd name="T63" fmla="*/ 8 h 241"/>
                <a:gd name="T64" fmla="*/ 209 w 361"/>
                <a:gd name="T65" fmla="*/ 3 h 241"/>
                <a:gd name="T66" fmla="*/ 175 w 361"/>
                <a:gd name="T67" fmla="*/ 0 h 241"/>
                <a:gd name="T68" fmla="*/ 142 w 361"/>
                <a:gd name="T69" fmla="*/ 3 h 241"/>
                <a:gd name="T70" fmla="*/ 109 w 361"/>
                <a:gd name="T71" fmla="*/ 10 h 241"/>
                <a:gd name="T72" fmla="*/ 81 w 361"/>
                <a:gd name="T73" fmla="*/ 21 h 241"/>
                <a:gd name="T74" fmla="*/ 55 w 361"/>
                <a:gd name="T75" fmla="*/ 36 h 241"/>
                <a:gd name="T76" fmla="*/ 32 w 361"/>
                <a:gd name="T77" fmla="*/ 55 h 241"/>
                <a:gd name="T78" fmla="*/ 14 w 361"/>
                <a:gd name="T79" fmla="*/ 77 h 241"/>
                <a:gd name="T80" fmla="*/ 11 w 361"/>
                <a:gd name="T81" fmla="*/ 8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1" h="241">
                  <a:moveTo>
                    <a:pt x="11" y="83"/>
                  </a:moveTo>
                  <a:lnTo>
                    <a:pt x="2" y="101"/>
                  </a:lnTo>
                  <a:lnTo>
                    <a:pt x="0" y="120"/>
                  </a:lnTo>
                  <a:lnTo>
                    <a:pt x="2" y="138"/>
                  </a:lnTo>
                  <a:lnTo>
                    <a:pt x="12" y="156"/>
                  </a:lnTo>
                  <a:lnTo>
                    <a:pt x="26" y="170"/>
                  </a:lnTo>
                  <a:lnTo>
                    <a:pt x="44" y="183"/>
                  </a:lnTo>
                  <a:lnTo>
                    <a:pt x="68" y="192"/>
                  </a:lnTo>
                  <a:lnTo>
                    <a:pt x="92" y="196"/>
                  </a:lnTo>
                  <a:lnTo>
                    <a:pt x="116" y="194"/>
                  </a:lnTo>
                  <a:lnTo>
                    <a:pt x="140" y="189"/>
                  </a:lnTo>
                  <a:lnTo>
                    <a:pt x="159" y="180"/>
                  </a:lnTo>
                  <a:lnTo>
                    <a:pt x="168" y="177"/>
                  </a:lnTo>
                  <a:lnTo>
                    <a:pt x="173" y="192"/>
                  </a:lnTo>
                  <a:lnTo>
                    <a:pt x="183" y="210"/>
                  </a:lnTo>
                  <a:lnTo>
                    <a:pt x="198" y="223"/>
                  </a:lnTo>
                  <a:lnTo>
                    <a:pt x="217" y="233"/>
                  </a:lnTo>
                  <a:lnTo>
                    <a:pt x="239" y="239"/>
                  </a:lnTo>
                  <a:lnTo>
                    <a:pt x="262" y="240"/>
                  </a:lnTo>
                  <a:lnTo>
                    <a:pt x="285" y="237"/>
                  </a:lnTo>
                  <a:lnTo>
                    <a:pt x="306" y="230"/>
                  </a:lnTo>
                  <a:lnTo>
                    <a:pt x="327" y="216"/>
                  </a:lnTo>
                  <a:lnTo>
                    <a:pt x="343" y="194"/>
                  </a:lnTo>
                  <a:lnTo>
                    <a:pt x="355" y="170"/>
                  </a:lnTo>
                  <a:lnTo>
                    <a:pt x="360" y="145"/>
                  </a:lnTo>
                  <a:lnTo>
                    <a:pt x="358" y="121"/>
                  </a:lnTo>
                  <a:lnTo>
                    <a:pt x="351" y="96"/>
                  </a:lnTo>
                  <a:lnTo>
                    <a:pt x="338" y="73"/>
                  </a:lnTo>
                  <a:lnTo>
                    <a:pt x="320" y="51"/>
                  </a:lnTo>
                  <a:lnTo>
                    <a:pt x="298" y="34"/>
                  </a:lnTo>
                  <a:lnTo>
                    <a:pt x="271" y="18"/>
                  </a:lnTo>
                  <a:lnTo>
                    <a:pt x="241" y="8"/>
                  </a:lnTo>
                  <a:lnTo>
                    <a:pt x="209" y="3"/>
                  </a:lnTo>
                  <a:lnTo>
                    <a:pt x="175" y="0"/>
                  </a:lnTo>
                  <a:lnTo>
                    <a:pt x="142" y="3"/>
                  </a:lnTo>
                  <a:lnTo>
                    <a:pt x="109" y="10"/>
                  </a:lnTo>
                  <a:lnTo>
                    <a:pt x="81" y="21"/>
                  </a:lnTo>
                  <a:lnTo>
                    <a:pt x="55" y="36"/>
                  </a:lnTo>
                  <a:lnTo>
                    <a:pt x="32" y="55"/>
                  </a:lnTo>
                  <a:lnTo>
                    <a:pt x="14" y="77"/>
                  </a:lnTo>
                  <a:lnTo>
                    <a:pt x="11" y="83"/>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68" name="Freeform 4"/>
            <p:cNvSpPr>
              <a:spLocks/>
            </p:cNvSpPr>
            <p:nvPr/>
          </p:nvSpPr>
          <p:spPr bwMode="auto">
            <a:xfrm>
              <a:off x="1289" y="2304"/>
              <a:ext cx="391" cy="388"/>
            </a:xfrm>
            <a:custGeom>
              <a:avLst/>
              <a:gdLst>
                <a:gd name="T0" fmla="*/ 336 w 391"/>
                <a:gd name="T1" fmla="*/ 74 h 388"/>
                <a:gd name="T2" fmla="*/ 323 w 391"/>
                <a:gd name="T3" fmla="*/ 54 h 388"/>
                <a:gd name="T4" fmla="*/ 309 w 391"/>
                <a:gd name="T5" fmla="*/ 35 h 388"/>
                <a:gd name="T6" fmla="*/ 288 w 391"/>
                <a:gd name="T7" fmla="*/ 21 h 388"/>
                <a:gd name="T8" fmla="*/ 268 w 391"/>
                <a:gd name="T9" fmla="*/ 9 h 388"/>
                <a:gd name="T10" fmla="*/ 243 w 391"/>
                <a:gd name="T11" fmla="*/ 2 h 388"/>
                <a:gd name="T12" fmla="*/ 219 w 391"/>
                <a:gd name="T13" fmla="*/ 0 h 388"/>
                <a:gd name="T14" fmla="*/ 195 w 391"/>
                <a:gd name="T15" fmla="*/ 2 h 388"/>
                <a:gd name="T16" fmla="*/ 170 w 391"/>
                <a:gd name="T17" fmla="*/ 8 h 388"/>
                <a:gd name="T18" fmla="*/ 147 w 391"/>
                <a:gd name="T19" fmla="*/ 18 h 388"/>
                <a:gd name="T20" fmla="*/ 128 w 391"/>
                <a:gd name="T21" fmla="*/ 33 h 388"/>
                <a:gd name="T22" fmla="*/ 112 w 391"/>
                <a:gd name="T23" fmla="*/ 51 h 388"/>
                <a:gd name="T24" fmla="*/ 100 w 391"/>
                <a:gd name="T25" fmla="*/ 70 h 388"/>
                <a:gd name="T26" fmla="*/ 91 w 391"/>
                <a:gd name="T27" fmla="*/ 93 h 388"/>
                <a:gd name="T28" fmla="*/ 87 w 391"/>
                <a:gd name="T29" fmla="*/ 117 h 388"/>
                <a:gd name="T30" fmla="*/ 87 w 391"/>
                <a:gd name="T31" fmla="*/ 129 h 388"/>
                <a:gd name="T32" fmla="*/ 65 w 391"/>
                <a:gd name="T33" fmla="*/ 137 h 388"/>
                <a:gd name="T34" fmla="*/ 46 w 391"/>
                <a:gd name="T35" fmla="*/ 147 h 388"/>
                <a:gd name="T36" fmla="*/ 27 w 391"/>
                <a:gd name="T37" fmla="*/ 164 h 388"/>
                <a:gd name="T38" fmla="*/ 14 w 391"/>
                <a:gd name="T39" fmla="*/ 183 h 388"/>
                <a:gd name="T40" fmla="*/ 6 w 391"/>
                <a:gd name="T41" fmla="*/ 202 h 388"/>
                <a:gd name="T42" fmla="*/ 0 w 391"/>
                <a:gd name="T43" fmla="*/ 224 h 388"/>
                <a:gd name="T44" fmla="*/ 0 w 391"/>
                <a:gd name="T45" fmla="*/ 248 h 388"/>
                <a:gd name="T46" fmla="*/ 4 w 391"/>
                <a:gd name="T47" fmla="*/ 270 h 388"/>
                <a:gd name="T48" fmla="*/ 14 w 391"/>
                <a:gd name="T49" fmla="*/ 290 h 388"/>
                <a:gd name="T50" fmla="*/ 26 w 391"/>
                <a:gd name="T51" fmla="*/ 309 h 388"/>
                <a:gd name="T52" fmla="*/ 43 w 391"/>
                <a:gd name="T53" fmla="*/ 325 h 388"/>
                <a:gd name="T54" fmla="*/ 65 w 391"/>
                <a:gd name="T55" fmla="*/ 346 h 388"/>
                <a:gd name="T56" fmla="*/ 91 w 391"/>
                <a:gd name="T57" fmla="*/ 361 h 388"/>
                <a:gd name="T58" fmla="*/ 118 w 391"/>
                <a:gd name="T59" fmla="*/ 375 h 388"/>
                <a:gd name="T60" fmla="*/ 147 w 391"/>
                <a:gd name="T61" fmla="*/ 383 h 388"/>
                <a:gd name="T62" fmla="*/ 179 w 391"/>
                <a:gd name="T63" fmla="*/ 387 h 388"/>
                <a:gd name="T64" fmla="*/ 208 w 391"/>
                <a:gd name="T65" fmla="*/ 387 h 388"/>
                <a:gd name="T66" fmla="*/ 239 w 391"/>
                <a:gd name="T67" fmla="*/ 382 h 388"/>
                <a:gd name="T68" fmla="*/ 268 w 391"/>
                <a:gd name="T69" fmla="*/ 373 h 388"/>
                <a:gd name="T70" fmla="*/ 297 w 391"/>
                <a:gd name="T71" fmla="*/ 360 h 388"/>
                <a:gd name="T72" fmla="*/ 321 w 391"/>
                <a:gd name="T73" fmla="*/ 342 h 388"/>
                <a:gd name="T74" fmla="*/ 342 w 391"/>
                <a:gd name="T75" fmla="*/ 323 h 388"/>
                <a:gd name="T76" fmla="*/ 360 w 391"/>
                <a:gd name="T77" fmla="*/ 300 h 388"/>
                <a:gd name="T78" fmla="*/ 374 w 391"/>
                <a:gd name="T79" fmla="*/ 273 h 388"/>
                <a:gd name="T80" fmla="*/ 385 w 391"/>
                <a:gd name="T81" fmla="*/ 245 h 388"/>
                <a:gd name="T82" fmla="*/ 389 w 391"/>
                <a:gd name="T83" fmla="*/ 216 h 388"/>
                <a:gd name="T84" fmla="*/ 390 w 391"/>
                <a:gd name="T85" fmla="*/ 187 h 388"/>
                <a:gd name="T86" fmla="*/ 385 w 391"/>
                <a:gd name="T87" fmla="*/ 159 h 388"/>
                <a:gd name="T88" fmla="*/ 377 w 391"/>
                <a:gd name="T89" fmla="*/ 130 h 388"/>
                <a:gd name="T90" fmla="*/ 372 w 391"/>
                <a:gd name="T91" fmla="*/ 119 h 388"/>
                <a:gd name="T92" fmla="*/ 336 w 391"/>
                <a:gd name="T93" fmla="*/ 7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1" h="388">
                  <a:moveTo>
                    <a:pt x="336" y="74"/>
                  </a:moveTo>
                  <a:lnTo>
                    <a:pt x="323" y="54"/>
                  </a:lnTo>
                  <a:lnTo>
                    <a:pt x="309" y="35"/>
                  </a:lnTo>
                  <a:lnTo>
                    <a:pt x="288" y="21"/>
                  </a:lnTo>
                  <a:lnTo>
                    <a:pt x="268" y="9"/>
                  </a:lnTo>
                  <a:lnTo>
                    <a:pt x="243" y="2"/>
                  </a:lnTo>
                  <a:lnTo>
                    <a:pt x="219" y="0"/>
                  </a:lnTo>
                  <a:lnTo>
                    <a:pt x="195" y="2"/>
                  </a:lnTo>
                  <a:lnTo>
                    <a:pt x="170" y="8"/>
                  </a:lnTo>
                  <a:lnTo>
                    <a:pt x="147" y="18"/>
                  </a:lnTo>
                  <a:lnTo>
                    <a:pt x="128" y="33"/>
                  </a:lnTo>
                  <a:lnTo>
                    <a:pt x="112" y="51"/>
                  </a:lnTo>
                  <a:lnTo>
                    <a:pt x="100" y="70"/>
                  </a:lnTo>
                  <a:lnTo>
                    <a:pt x="91" y="93"/>
                  </a:lnTo>
                  <a:lnTo>
                    <a:pt x="87" y="117"/>
                  </a:lnTo>
                  <a:lnTo>
                    <a:pt x="87" y="129"/>
                  </a:lnTo>
                  <a:lnTo>
                    <a:pt x="65" y="137"/>
                  </a:lnTo>
                  <a:lnTo>
                    <a:pt x="46" y="147"/>
                  </a:lnTo>
                  <a:lnTo>
                    <a:pt x="27" y="164"/>
                  </a:lnTo>
                  <a:lnTo>
                    <a:pt x="14" y="183"/>
                  </a:lnTo>
                  <a:lnTo>
                    <a:pt x="6" y="202"/>
                  </a:lnTo>
                  <a:lnTo>
                    <a:pt x="0" y="224"/>
                  </a:lnTo>
                  <a:lnTo>
                    <a:pt x="0" y="248"/>
                  </a:lnTo>
                  <a:lnTo>
                    <a:pt x="4" y="270"/>
                  </a:lnTo>
                  <a:lnTo>
                    <a:pt x="14" y="290"/>
                  </a:lnTo>
                  <a:lnTo>
                    <a:pt x="26" y="309"/>
                  </a:lnTo>
                  <a:lnTo>
                    <a:pt x="43" y="325"/>
                  </a:lnTo>
                  <a:lnTo>
                    <a:pt x="65" y="346"/>
                  </a:lnTo>
                  <a:lnTo>
                    <a:pt x="91" y="361"/>
                  </a:lnTo>
                  <a:lnTo>
                    <a:pt x="118" y="375"/>
                  </a:lnTo>
                  <a:lnTo>
                    <a:pt x="147" y="383"/>
                  </a:lnTo>
                  <a:lnTo>
                    <a:pt x="179" y="387"/>
                  </a:lnTo>
                  <a:lnTo>
                    <a:pt x="208" y="387"/>
                  </a:lnTo>
                  <a:lnTo>
                    <a:pt x="239" y="382"/>
                  </a:lnTo>
                  <a:lnTo>
                    <a:pt x="268" y="373"/>
                  </a:lnTo>
                  <a:lnTo>
                    <a:pt x="297" y="360"/>
                  </a:lnTo>
                  <a:lnTo>
                    <a:pt x="321" y="342"/>
                  </a:lnTo>
                  <a:lnTo>
                    <a:pt x="342" y="323"/>
                  </a:lnTo>
                  <a:lnTo>
                    <a:pt x="360" y="300"/>
                  </a:lnTo>
                  <a:lnTo>
                    <a:pt x="374" y="273"/>
                  </a:lnTo>
                  <a:lnTo>
                    <a:pt x="385" y="245"/>
                  </a:lnTo>
                  <a:lnTo>
                    <a:pt x="389" y="216"/>
                  </a:lnTo>
                  <a:lnTo>
                    <a:pt x="390" y="187"/>
                  </a:lnTo>
                  <a:lnTo>
                    <a:pt x="385" y="159"/>
                  </a:lnTo>
                  <a:lnTo>
                    <a:pt x="377" y="130"/>
                  </a:lnTo>
                  <a:lnTo>
                    <a:pt x="372" y="119"/>
                  </a:lnTo>
                  <a:lnTo>
                    <a:pt x="336" y="74"/>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69" name="Freeform 5"/>
            <p:cNvSpPr>
              <a:spLocks/>
            </p:cNvSpPr>
            <p:nvPr/>
          </p:nvSpPr>
          <p:spPr bwMode="auto">
            <a:xfrm>
              <a:off x="240" y="959"/>
              <a:ext cx="1872" cy="1345"/>
            </a:xfrm>
            <a:custGeom>
              <a:avLst/>
              <a:gdLst>
                <a:gd name="T0" fmla="*/ 2386 w 2401"/>
                <a:gd name="T1" fmla="*/ 644 h 1153"/>
                <a:gd name="T2" fmla="*/ 2380 w 2401"/>
                <a:gd name="T3" fmla="*/ 743 h 1153"/>
                <a:gd name="T4" fmla="*/ 2260 w 2401"/>
                <a:gd name="T5" fmla="*/ 800 h 1153"/>
                <a:gd name="T6" fmla="*/ 2176 w 2401"/>
                <a:gd name="T7" fmla="*/ 813 h 1153"/>
                <a:gd name="T8" fmla="*/ 2188 w 2401"/>
                <a:gd name="T9" fmla="*/ 911 h 1153"/>
                <a:gd name="T10" fmla="*/ 2084 w 2401"/>
                <a:gd name="T11" fmla="*/ 980 h 1153"/>
                <a:gd name="T12" fmla="*/ 1936 w 2401"/>
                <a:gd name="T13" fmla="*/ 972 h 1153"/>
                <a:gd name="T14" fmla="*/ 1891 w 2401"/>
                <a:gd name="T15" fmla="*/ 980 h 1153"/>
                <a:gd name="T16" fmla="*/ 1831 w 2401"/>
                <a:gd name="T17" fmla="*/ 1069 h 1153"/>
                <a:gd name="T18" fmla="*/ 1688 w 2401"/>
                <a:gd name="T19" fmla="*/ 1097 h 1153"/>
                <a:gd name="T20" fmla="*/ 1566 w 2401"/>
                <a:gd name="T21" fmla="*/ 1040 h 1153"/>
                <a:gd name="T22" fmla="*/ 1538 w 2401"/>
                <a:gd name="T23" fmla="*/ 1076 h 1153"/>
                <a:gd name="T24" fmla="*/ 1432 w 2401"/>
                <a:gd name="T25" fmla="*/ 1146 h 1153"/>
                <a:gd name="T26" fmla="*/ 1285 w 2401"/>
                <a:gd name="T27" fmla="*/ 1135 h 1153"/>
                <a:gd name="T28" fmla="*/ 1201 w 2401"/>
                <a:gd name="T29" fmla="*/ 1053 h 1153"/>
                <a:gd name="T30" fmla="*/ 1161 w 2401"/>
                <a:gd name="T31" fmla="*/ 1106 h 1153"/>
                <a:gd name="T32" fmla="*/ 1030 w 2401"/>
                <a:gd name="T33" fmla="*/ 1150 h 1153"/>
                <a:gd name="T34" fmla="*/ 893 w 2401"/>
                <a:gd name="T35" fmla="*/ 1109 h 1153"/>
                <a:gd name="T36" fmla="*/ 851 w 2401"/>
                <a:gd name="T37" fmla="*/ 1016 h 1153"/>
                <a:gd name="T38" fmla="*/ 770 w 2401"/>
                <a:gd name="T39" fmla="*/ 1082 h 1153"/>
                <a:gd name="T40" fmla="*/ 620 w 2401"/>
                <a:gd name="T41" fmla="*/ 1088 h 1153"/>
                <a:gd name="T42" fmla="*/ 521 w 2401"/>
                <a:gd name="T43" fmla="*/ 1018 h 1153"/>
                <a:gd name="T44" fmla="*/ 511 w 2401"/>
                <a:gd name="T45" fmla="*/ 945 h 1153"/>
                <a:gd name="T46" fmla="*/ 374 w 2401"/>
                <a:gd name="T47" fmla="*/ 986 h 1153"/>
                <a:gd name="T48" fmla="*/ 243 w 2401"/>
                <a:gd name="T49" fmla="*/ 942 h 1153"/>
                <a:gd name="T50" fmla="*/ 205 w 2401"/>
                <a:gd name="T51" fmla="*/ 849 h 1153"/>
                <a:gd name="T52" fmla="*/ 200 w 2401"/>
                <a:gd name="T53" fmla="*/ 799 h 1153"/>
                <a:gd name="T54" fmla="*/ 58 w 2401"/>
                <a:gd name="T55" fmla="*/ 771 h 1153"/>
                <a:gd name="T56" fmla="*/ 0 w 2401"/>
                <a:gd name="T57" fmla="*/ 681 h 1153"/>
                <a:gd name="T58" fmla="*/ 68 w 2401"/>
                <a:gd name="T59" fmla="*/ 594 h 1153"/>
                <a:gd name="T60" fmla="*/ 69 w 2401"/>
                <a:gd name="T61" fmla="*/ 556 h 1153"/>
                <a:gd name="T62" fmla="*/ 2 w 2401"/>
                <a:gd name="T63" fmla="*/ 469 h 1153"/>
                <a:gd name="T64" fmla="*/ 59 w 2401"/>
                <a:gd name="T65" fmla="*/ 380 h 1153"/>
                <a:gd name="T66" fmla="*/ 201 w 2401"/>
                <a:gd name="T67" fmla="*/ 351 h 1153"/>
                <a:gd name="T68" fmla="*/ 208 w 2401"/>
                <a:gd name="T69" fmla="*/ 302 h 1153"/>
                <a:gd name="T70" fmla="*/ 244 w 2401"/>
                <a:gd name="T71" fmla="*/ 207 h 1153"/>
                <a:gd name="T72" fmla="*/ 377 w 2401"/>
                <a:gd name="T73" fmla="*/ 164 h 1153"/>
                <a:gd name="T74" fmla="*/ 512 w 2401"/>
                <a:gd name="T75" fmla="*/ 206 h 1153"/>
                <a:gd name="T76" fmla="*/ 522 w 2401"/>
                <a:gd name="T77" fmla="*/ 132 h 1153"/>
                <a:gd name="T78" fmla="*/ 622 w 2401"/>
                <a:gd name="T79" fmla="*/ 62 h 1153"/>
                <a:gd name="T80" fmla="*/ 772 w 2401"/>
                <a:gd name="T81" fmla="*/ 68 h 1153"/>
                <a:gd name="T82" fmla="*/ 851 w 2401"/>
                <a:gd name="T83" fmla="*/ 134 h 1153"/>
                <a:gd name="T84" fmla="*/ 895 w 2401"/>
                <a:gd name="T85" fmla="*/ 42 h 1153"/>
                <a:gd name="T86" fmla="*/ 1030 w 2401"/>
                <a:gd name="T87" fmla="*/ 0 h 1153"/>
                <a:gd name="T88" fmla="*/ 1162 w 2401"/>
                <a:gd name="T89" fmla="*/ 44 h 1153"/>
                <a:gd name="T90" fmla="*/ 1209 w 2401"/>
                <a:gd name="T91" fmla="*/ 82 h 1153"/>
                <a:gd name="T92" fmla="*/ 1312 w 2401"/>
                <a:gd name="T93" fmla="*/ 9 h 1153"/>
                <a:gd name="T94" fmla="*/ 1458 w 2401"/>
                <a:gd name="T95" fmla="*/ 17 h 1153"/>
                <a:gd name="T96" fmla="*/ 1545 w 2401"/>
                <a:gd name="T97" fmla="*/ 97 h 1153"/>
                <a:gd name="T98" fmla="*/ 1582 w 2401"/>
                <a:gd name="T99" fmla="*/ 96 h 1153"/>
                <a:gd name="T100" fmla="*/ 1717 w 2401"/>
                <a:gd name="T101" fmla="*/ 56 h 1153"/>
                <a:gd name="T102" fmla="*/ 1851 w 2401"/>
                <a:gd name="T103" fmla="*/ 98 h 1153"/>
                <a:gd name="T104" fmla="*/ 1886 w 2401"/>
                <a:gd name="T105" fmla="*/ 195 h 1153"/>
                <a:gd name="T106" fmla="*/ 1962 w 2401"/>
                <a:gd name="T107" fmla="*/ 174 h 1153"/>
                <a:gd name="T108" fmla="*/ 2110 w 2401"/>
                <a:gd name="T109" fmla="*/ 182 h 1153"/>
                <a:gd name="T110" fmla="*/ 2193 w 2401"/>
                <a:gd name="T111" fmla="*/ 264 h 1153"/>
                <a:gd name="T112" fmla="*/ 2154 w 2401"/>
                <a:gd name="T113" fmla="*/ 361 h 1153"/>
                <a:gd name="T114" fmla="*/ 2287 w 2401"/>
                <a:gd name="T115" fmla="*/ 359 h 1153"/>
                <a:gd name="T116" fmla="*/ 2389 w 2401"/>
                <a:gd name="T117" fmla="*/ 432 h 1153"/>
                <a:gd name="T118" fmla="*/ 2371 w 2401"/>
                <a:gd name="T119" fmla="*/ 529 h 1153"/>
                <a:gd name="T120" fmla="*/ 2270 w 2401"/>
                <a:gd name="T121" fmla="*/ 57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1" h="1153">
                  <a:moveTo>
                    <a:pt x="2306" y="585"/>
                  </a:moveTo>
                  <a:lnTo>
                    <a:pt x="2333" y="596"/>
                  </a:lnTo>
                  <a:lnTo>
                    <a:pt x="2354" y="610"/>
                  </a:lnTo>
                  <a:lnTo>
                    <a:pt x="2373" y="625"/>
                  </a:lnTo>
                  <a:lnTo>
                    <a:pt x="2386" y="644"/>
                  </a:lnTo>
                  <a:lnTo>
                    <a:pt x="2396" y="663"/>
                  </a:lnTo>
                  <a:lnTo>
                    <a:pt x="2400" y="683"/>
                  </a:lnTo>
                  <a:lnTo>
                    <a:pt x="2398" y="704"/>
                  </a:lnTo>
                  <a:lnTo>
                    <a:pt x="2391" y="723"/>
                  </a:lnTo>
                  <a:lnTo>
                    <a:pt x="2380" y="743"/>
                  </a:lnTo>
                  <a:lnTo>
                    <a:pt x="2363" y="758"/>
                  </a:lnTo>
                  <a:lnTo>
                    <a:pt x="2342" y="773"/>
                  </a:lnTo>
                  <a:lnTo>
                    <a:pt x="2317" y="786"/>
                  </a:lnTo>
                  <a:lnTo>
                    <a:pt x="2288" y="795"/>
                  </a:lnTo>
                  <a:lnTo>
                    <a:pt x="2260" y="800"/>
                  </a:lnTo>
                  <a:lnTo>
                    <a:pt x="2230" y="803"/>
                  </a:lnTo>
                  <a:lnTo>
                    <a:pt x="2200" y="801"/>
                  </a:lnTo>
                  <a:lnTo>
                    <a:pt x="2171" y="798"/>
                  </a:lnTo>
                  <a:lnTo>
                    <a:pt x="2156" y="794"/>
                  </a:lnTo>
                  <a:lnTo>
                    <a:pt x="2176" y="813"/>
                  </a:lnTo>
                  <a:lnTo>
                    <a:pt x="2187" y="831"/>
                  </a:lnTo>
                  <a:lnTo>
                    <a:pt x="2195" y="850"/>
                  </a:lnTo>
                  <a:lnTo>
                    <a:pt x="2200" y="871"/>
                  </a:lnTo>
                  <a:lnTo>
                    <a:pt x="2195" y="890"/>
                  </a:lnTo>
                  <a:lnTo>
                    <a:pt x="2188" y="911"/>
                  </a:lnTo>
                  <a:lnTo>
                    <a:pt x="2176" y="928"/>
                  </a:lnTo>
                  <a:lnTo>
                    <a:pt x="2158" y="945"/>
                  </a:lnTo>
                  <a:lnTo>
                    <a:pt x="2135" y="960"/>
                  </a:lnTo>
                  <a:lnTo>
                    <a:pt x="2113" y="972"/>
                  </a:lnTo>
                  <a:lnTo>
                    <a:pt x="2084" y="980"/>
                  </a:lnTo>
                  <a:lnTo>
                    <a:pt x="2057" y="987"/>
                  </a:lnTo>
                  <a:lnTo>
                    <a:pt x="2025" y="987"/>
                  </a:lnTo>
                  <a:lnTo>
                    <a:pt x="1993" y="984"/>
                  </a:lnTo>
                  <a:lnTo>
                    <a:pt x="1965" y="980"/>
                  </a:lnTo>
                  <a:lnTo>
                    <a:pt x="1936" y="972"/>
                  </a:lnTo>
                  <a:lnTo>
                    <a:pt x="1910" y="959"/>
                  </a:lnTo>
                  <a:lnTo>
                    <a:pt x="1888" y="946"/>
                  </a:lnTo>
                  <a:lnTo>
                    <a:pt x="1880" y="940"/>
                  </a:lnTo>
                  <a:lnTo>
                    <a:pt x="1888" y="959"/>
                  </a:lnTo>
                  <a:lnTo>
                    <a:pt x="1891" y="980"/>
                  </a:lnTo>
                  <a:lnTo>
                    <a:pt x="1888" y="1000"/>
                  </a:lnTo>
                  <a:lnTo>
                    <a:pt x="1880" y="1020"/>
                  </a:lnTo>
                  <a:lnTo>
                    <a:pt x="1870" y="1037"/>
                  </a:lnTo>
                  <a:lnTo>
                    <a:pt x="1853" y="1056"/>
                  </a:lnTo>
                  <a:lnTo>
                    <a:pt x="1831" y="1069"/>
                  </a:lnTo>
                  <a:lnTo>
                    <a:pt x="1805" y="1081"/>
                  </a:lnTo>
                  <a:lnTo>
                    <a:pt x="1780" y="1091"/>
                  </a:lnTo>
                  <a:lnTo>
                    <a:pt x="1749" y="1096"/>
                  </a:lnTo>
                  <a:lnTo>
                    <a:pt x="1720" y="1097"/>
                  </a:lnTo>
                  <a:lnTo>
                    <a:pt x="1688" y="1097"/>
                  </a:lnTo>
                  <a:lnTo>
                    <a:pt x="1660" y="1093"/>
                  </a:lnTo>
                  <a:lnTo>
                    <a:pt x="1630" y="1085"/>
                  </a:lnTo>
                  <a:lnTo>
                    <a:pt x="1606" y="1072"/>
                  </a:lnTo>
                  <a:lnTo>
                    <a:pt x="1583" y="1058"/>
                  </a:lnTo>
                  <a:lnTo>
                    <a:pt x="1566" y="1040"/>
                  </a:lnTo>
                  <a:lnTo>
                    <a:pt x="1557" y="1029"/>
                  </a:lnTo>
                  <a:lnTo>
                    <a:pt x="1550" y="1018"/>
                  </a:lnTo>
                  <a:lnTo>
                    <a:pt x="1550" y="1036"/>
                  </a:lnTo>
                  <a:lnTo>
                    <a:pt x="1548" y="1057"/>
                  </a:lnTo>
                  <a:lnTo>
                    <a:pt x="1538" y="1076"/>
                  </a:lnTo>
                  <a:lnTo>
                    <a:pt x="1525" y="1094"/>
                  </a:lnTo>
                  <a:lnTo>
                    <a:pt x="1508" y="1111"/>
                  </a:lnTo>
                  <a:lnTo>
                    <a:pt x="1486" y="1125"/>
                  </a:lnTo>
                  <a:lnTo>
                    <a:pt x="1460" y="1137"/>
                  </a:lnTo>
                  <a:lnTo>
                    <a:pt x="1432" y="1146"/>
                  </a:lnTo>
                  <a:lnTo>
                    <a:pt x="1403" y="1150"/>
                  </a:lnTo>
                  <a:lnTo>
                    <a:pt x="1371" y="1152"/>
                  </a:lnTo>
                  <a:lnTo>
                    <a:pt x="1342" y="1149"/>
                  </a:lnTo>
                  <a:lnTo>
                    <a:pt x="1313" y="1144"/>
                  </a:lnTo>
                  <a:lnTo>
                    <a:pt x="1285" y="1135"/>
                  </a:lnTo>
                  <a:lnTo>
                    <a:pt x="1260" y="1122"/>
                  </a:lnTo>
                  <a:lnTo>
                    <a:pt x="1239" y="1108"/>
                  </a:lnTo>
                  <a:lnTo>
                    <a:pt x="1222" y="1091"/>
                  </a:lnTo>
                  <a:lnTo>
                    <a:pt x="1209" y="1072"/>
                  </a:lnTo>
                  <a:lnTo>
                    <a:pt x="1201" y="1053"/>
                  </a:lnTo>
                  <a:lnTo>
                    <a:pt x="1200" y="1024"/>
                  </a:lnTo>
                  <a:lnTo>
                    <a:pt x="1197" y="1051"/>
                  </a:lnTo>
                  <a:lnTo>
                    <a:pt x="1190" y="1070"/>
                  </a:lnTo>
                  <a:lnTo>
                    <a:pt x="1179" y="1090"/>
                  </a:lnTo>
                  <a:lnTo>
                    <a:pt x="1161" y="1106"/>
                  </a:lnTo>
                  <a:lnTo>
                    <a:pt x="1140" y="1121"/>
                  </a:lnTo>
                  <a:lnTo>
                    <a:pt x="1116" y="1133"/>
                  </a:lnTo>
                  <a:lnTo>
                    <a:pt x="1087" y="1143"/>
                  </a:lnTo>
                  <a:lnTo>
                    <a:pt x="1057" y="1148"/>
                  </a:lnTo>
                  <a:lnTo>
                    <a:pt x="1030" y="1150"/>
                  </a:lnTo>
                  <a:lnTo>
                    <a:pt x="997" y="1149"/>
                  </a:lnTo>
                  <a:lnTo>
                    <a:pt x="968" y="1143"/>
                  </a:lnTo>
                  <a:lnTo>
                    <a:pt x="939" y="1135"/>
                  </a:lnTo>
                  <a:lnTo>
                    <a:pt x="914" y="1124"/>
                  </a:lnTo>
                  <a:lnTo>
                    <a:pt x="893" y="1109"/>
                  </a:lnTo>
                  <a:lnTo>
                    <a:pt x="875" y="1093"/>
                  </a:lnTo>
                  <a:lnTo>
                    <a:pt x="861" y="1075"/>
                  </a:lnTo>
                  <a:lnTo>
                    <a:pt x="853" y="1055"/>
                  </a:lnTo>
                  <a:lnTo>
                    <a:pt x="851" y="1034"/>
                  </a:lnTo>
                  <a:lnTo>
                    <a:pt x="851" y="1016"/>
                  </a:lnTo>
                  <a:lnTo>
                    <a:pt x="843" y="1026"/>
                  </a:lnTo>
                  <a:lnTo>
                    <a:pt x="833" y="1038"/>
                  </a:lnTo>
                  <a:lnTo>
                    <a:pt x="817" y="1056"/>
                  </a:lnTo>
                  <a:lnTo>
                    <a:pt x="794" y="1070"/>
                  </a:lnTo>
                  <a:lnTo>
                    <a:pt x="770" y="1082"/>
                  </a:lnTo>
                  <a:lnTo>
                    <a:pt x="740" y="1091"/>
                  </a:lnTo>
                  <a:lnTo>
                    <a:pt x="712" y="1096"/>
                  </a:lnTo>
                  <a:lnTo>
                    <a:pt x="681" y="1096"/>
                  </a:lnTo>
                  <a:lnTo>
                    <a:pt x="652" y="1094"/>
                  </a:lnTo>
                  <a:lnTo>
                    <a:pt x="620" y="1088"/>
                  </a:lnTo>
                  <a:lnTo>
                    <a:pt x="595" y="1079"/>
                  </a:lnTo>
                  <a:lnTo>
                    <a:pt x="569" y="1067"/>
                  </a:lnTo>
                  <a:lnTo>
                    <a:pt x="548" y="1054"/>
                  </a:lnTo>
                  <a:lnTo>
                    <a:pt x="531" y="1035"/>
                  </a:lnTo>
                  <a:lnTo>
                    <a:pt x="521" y="1018"/>
                  </a:lnTo>
                  <a:lnTo>
                    <a:pt x="512" y="998"/>
                  </a:lnTo>
                  <a:lnTo>
                    <a:pt x="509" y="978"/>
                  </a:lnTo>
                  <a:lnTo>
                    <a:pt x="512" y="956"/>
                  </a:lnTo>
                  <a:lnTo>
                    <a:pt x="521" y="938"/>
                  </a:lnTo>
                  <a:lnTo>
                    <a:pt x="511" y="945"/>
                  </a:lnTo>
                  <a:lnTo>
                    <a:pt x="490" y="956"/>
                  </a:lnTo>
                  <a:lnTo>
                    <a:pt x="465" y="970"/>
                  </a:lnTo>
                  <a:lnTo>
                    <a:pt x="436" y="978"/>
                  </a:lnTo>
                  <a:lnTo>
                    <a:pt x="408" y="983"/>
                  </a:lnTo>
                  <a:lnTo>
                    <a:pt x="374" y="986"/>
                  </a:lnTo>
                  <a:lnTo>
                    <a:pt x="344" y="984"/>
                  </a:lnTo>
                  <a:lnTo>
                    <a:pt x="317" y="978"/>
                  </a:lnTo>
                  <a:lnTo>
                    <a:pt x="288" y="970"/>
                  </a:lnTo>
                  <a:lnTo>
                    <a:pt x="265" y="958"/>
                  </a:lnTo>
                  <a:lnTo>
                    <a:pt x="243" y="942"/>
                  </a:lnTo>
                  <a:lnTo>
                    <a:pt x="223" y="927"/>
                  </a:lnTo>
                  <a:lnTo>
                    <a:pt x="212" y="909"/>
                  </a:lnTo>
                  <a:lnTo>
                    <a:pt x="205" y="889"/>
                  </a:lnTo>
                  <a:lnTo>
                    <a:pt x="201" y="869"/>
                  </a:lnTo>
                  <a:lnTo>
                    <a:pt x="205" y="849"/>
                  </a:lnTo>
                  <a:lnTo>
                    <a:pt x="213" y="828"/>
                  </a:lnTo>
                  <a:lnTo>
                    <a:pt x="224" y="810"/>
                  </a:lnTo>
                  <a:lnTo>
                    <a:pt x="244" y="792"/>
                  </a:lnTo>
                  <a:lnTo>
                    <a:pt x="229" y="795"/>
                  </a:lnTo>
                  <a:lnTo>
                    <a:pt x="200" y="799"/>
                  </a:lnTo>
                  <a:lnTo>
                    <a:pt x="170" y="801"/>
                  </a:lnTo>
                  <a:lnTo>
                    <a:pt x="139" y="798"/>
                  </a:lnTo>
                  <a:lnTo>
                    <a:pt x="111" y="794"/>
                  </a:lnTo>
                  <a:lnTo>
                    <a:pt x="83" y="785"/>
                  </a:lnTo>
                  <a:lnTo>
                    <a:pt x="58" y="771"/>
                  </a:lnTo>
                  <a:lnTo>
                    <a:pt x="38" y="757"/>
                  </a:lnTo>
                  <a:lnTo>
                    <a:pt x="20" y="740"/>
                  </a:lnTo>
                  <a:lnTo>
                    <a:pt x="9" y="721"/>
                  </a:lnTo>
                  <a:lnTo>
                    <a:pt x="2" y="702"/>
                  </a:lnTo>
                  <a:lnTo>
                    <a:pt x="0" y="681"/>
                  </a:lnTo>
                  <a:lnTo>
                    <a:pt x="4" y="661"/>
                  </a:lnTo>
                  <a:lnTo>
                    <a:pt x="13" y="642"/>
                  </a:lnTo>
                  <a:lnTo>
                    <a:pt x="27" y="624"/>
                  </a:lnTo>
                  <a:lnTo>
                    <a:pt x="47" y="607"/>
                  </a:lnTo>
                  <a:lnTo>
                    <a:pt x="68" y="594"/>
                  </a:lnTo>
                  <a:lnTo>
                    <a:pt x="94" y="583"/>
                  </a:lnTo>
                  <a:lnTo>
                    <a:pt x="113" y="579"/>
                  </a:lnTo>
                  <a:lnTo>
                    <a:pt x="131" y="576"/>
                  </a:lnTo>
                  <a:lnTo>
                    <a:pt x="95" y="567"/>
                  </a:lnTo>
                  <a:lnTo>
                    <a:pt x="69" y="556"/>
                  </a:lnTo>
                  <a:lnTo>
                    <a:pt x="48" y="542"/>
                  </a:lnTo>
                  <a:lnTo>
                    <a:pt x="29" y="527"/>
                  </a:lnTo>
                  <a:lnTo>
                    <a:pt x="16" y="509"/>
                  </a:lnTo>
                  <a:lnTo>
                    <a:pt x="7" y="489"/>
                  </a:lnTo>
                  <a:lnTo>
                    <a:pt x="2" y="469"/>
                  </a:lnTo>
                  <a:lnTo>
                    <a:pt x="3" y="448"/>
                  </a:lnTo>
                  <a:lnTo>
                    <a:pt x="11" y="429"/>
                  </a:lnTo>
                  <a:lnTo>
                    <a:pt x="21" y="410"/>
                  </a:lnTo>
                  <a:lnTo>
                    <a:pt x="39" y="393"/>
                  </a:lnTo>
                  <a:lnTo>
                    <a:pt x="59" y="380"/>
                  </a:lnTo>
                  <a:lnTo>
                    <a:pt x="86" y="366"/>
                  </a:lnTo>
                  <a:lnTo>
                    <a:pt x="113" y="356"/>
                  </a:lnTo>
                  <a:lnTo>
                    <a:pt x="140" y="352"/>
                  </a:lnTo>
                  <a:lnTo>
                    <a:pt x="172" y="350"/>
                  </a:lnTo>
                  <a:lnTo>
                    <a:pt x="201" y="351"/>
                  </a:lnTo>
                  <a:lnTo>
                    <a:pt x="230" y="355"/>
                  </a:lnTo>
                  <a:lnTo>
                    <a:pt x="246" y="359"/>
                  </a:lnTo>
                  <a:lnTo>
                    <a:pt x="227" y="340"/>
                  </a:lnTo>
                  <a:lnTo>
                    <a:pt x="214" y="322"/>
                  </a:lnTo>
                  <a:lnTo>
                    <a:pt x="208" y="302"/>
                  </a:lnTo>
                  <a:lnTo>
                    <a:pt x="203" y="281"/>
                  </a:lnTo>
                  <a:lnTo>
                    <a:pt x="208" y="262"/>
                  </a:lnTo>
                  <a:lnTo>
                    <a:pt x="213" y="241"/>
                  </a:lnTo>
                  <a:lnTo>
                    <a:pt x="224" y="224"/>
                  </a:lnTo>
                  <a:lnTo>
                    <a:pt x="244" y="207"/>
                  </a:lnTo>
                  <a:lnTo>
                    <a:pt x="265" y="192"/>
                  </a:lnTo>
                  <a:lnTo>
                    <a:pt x="290" y="180"/>
                  </a:lnTo>
                  <a:lnTo>
                    <a:pt x="317" y="173"/>
                  </a:lnTo>
                  <a:lnTo>
                    <a:pt x="346" y="166"/>
                  </a:lnTo>
                  <a:lnTo>
                    <a:pt x="377" y="164"/>
                  </a:lnTo>
                  <a:lnTo>
                    <a:pt x="409" y="167"/>
                  </a:lnTo>
                  <a:lnTo>
                    <a:pt x="438" y="173"/>
                  </a:lnTo>
                  <a:lnTo>
                    <a:pt x="465" y="180"/>
                  </a:lnTo>
                  <a:lnTo>
                    <a:pt x="491" y="194"/>
                  </a:lnTo>
                  <a:lnTo>
                    <a:pt x="512" y="206"/>
                  </a:lnTo>
                  <a:lnTo>
                    <a:pt x="522" y="212"/>
                  </a:lnTo>
                  <a:lnTo>
                    <a:pt x="514" y="194"/>
                  </a:lnTo>
                  <a:lnTo>
                    <a:pt x="511" y="173"/>
                  </a:lnTo>
                  <a:lnTo>
                    <a:pt x="514" y="152"/>
                  </a:lnTo>
                  <a:lnTo>
                    <a:pt x="522" y="132"/>
                  </a:lnTo>
                  <a:lnTo>
                    <a:pt x="532" y="115"/>
                  </a:lnTo>
                  <a:lnTo>
                    <a:pt x="548" y="96"/>
                  </a:lnTo>
                  <a:lnTo>
                    <a:pt x="569" y="83"/>
                  </a:lnTo>
                  <a:lnTo>
                    <a:pt x="596" y="70"/>
                  </a:lnTo>
                  <a:lnTo>
                    <a:pt x="622" y="62"/>
                  </a:lnTo>
                  <a:lnTo>
                    <a:pt x="653" y="56"/>
                  </a:lnTo>
                  <a:lnTo>
                    <a:pt x="682" y="54"/>
                  </a:lnTo>
                  <a:lnTo>
                    <a:pt x="713" y="54"/>
                  </a:lnTo>
                  <a:lnTo>
                    <a:pt x="743" y="60"/>
                  </a:lnTo>
                  <a:lnTo>
                    <a:pt x="772" y="68"/>
                  </a:lnTo>
                  <a:lnTo>
                    <a:pt x="796" y="79"/>
                  </a:lnTo>
                  <a:lnTo>
                    <a:pt x="819" y="94"/>
                  </a:lnTo>
                  <a:lnTo>
                    <a:pt x="836" y="113"/>
                  </a:lnTo>
                  <a:lnTo>
                    <a:pt x="844" y="124"/>
                  </a:lnTo>
                  <a:lnTo>
                    <a:pt x="851" y="134"/>
                  </a:lnTo>
                  <a:lnTo>
                    <a:pt x="851" y="116"/>
                  </a:lnTo>
                  <a:lnTo>
                    <a:pt x="854" y="95"/>
                  </a:lnTo>
                  <a:lnTo>
                    <a:pt x="864" y="76"/>
                  </a:lnTo>
                  <a:lnTo>
                    <a:pt x="877" y="58"/>
                  </a:lnTo>
                  <a:lnTo>
                    <a:pt x="895" y="42"/>
                  </a:lnTo>
                  <a:lnTo>
                    <a:pt x="916" y="27"/>
                  </a:lnTo>
                  <a:lnTo>
                    <a:pt x="941" y="15"/>
                  </a:lnTo>
                  <a:lnTo>
                    <a:pt x="969" y="7"/>
                  </a:lnTo>
                  <a:lnTo>
                    <a:pt x="999" y="2"/>
                  </a:lnTo>
                  <a:lnTo>
                    <a:pt x="1030" y="0"/>
                  </a:lnTo>
                  <a:lnTo>
                    <a:pt x="1060" y="3"/>
                  </a:lnTo>
                  <a:lnTo>
                    <a:pt x="1089" y="8"/>
                  </a:lnTo>
                  <a:lnTo>
                    <a:pt x="1117" y="17"/>
                  </a:lnTo>
                  <a:lnTo>
                    <a:pt x="1142" y="29"/>
                  </a:lnTo>
                  <a:lnTo>
                    <a:pt x="1162" y="44"/>
                  </a:lnTo>
                  <a:lnTo>
                    <a:pt x="1180" y="60"/>
                  </a:lnTo>
                  <a:lnTo>
                    <a:pt x="1192" y="79"/>
                  </a:lnTo>
                  <a:lnTo>
                    <a:pt x="1200" y="100"/>
                  </a:lnTo>
                  <a:lnTo>
                    <a:pt x="1201" y="111"/>
                  </a:lnTo>
                  <a:lnTo>
                    <a:pt x="1209" y="82"/>
                  </a:lnTo>
                  <a:lnTo>
                    <a:pt x="1220" y="63"/>
                  </a:lnTo>
                  <a:lnTo>
                    <a:pt x="1238" y="46"/>
                  </a:lnTo>
                  <a:lnTo>
                    <a:pt x="1258" y="32"/>
                  </a:lnTo>
                  <a:lnTo>
                    <a:pt x="1283" y="18"/>
                  </a:lnTo>
                  <a:lnTo>
                    <a:pt x="1312" y="9"/>
                  </a:lnTo>
                  <a:lnTo>
                    <a:pt x="1340" y="5"/>
                  </a:lnTo>
                  <a:lnTo>
                    <a:pt x="1370" y="2"/>
                  </a:lnTo>
                  <a:lnTo>
                    <a:pt x="1401" y="4"/>
                  </a:lnTo>
                  <a:lnTo>
                    <a:pt x="1431" y="9"/>
                  </a:lnTo>
                  <a:lnTo>
                    <a:pt x="1458" y="17"/>
                  </a:lnTo>
                  <a:lnTo>
                    <a:pt x="1484" y="29"/>
                  </a:lnTo>
                  <a:lnTo>
                    <a:pt x="1506" y="43"/>
                  </a:lnTo>
                  <a:lnTo>
                    <a:pt x="1523" y="59"/>
                  </a:lnTo>
                  <a:lnTo>
                    <a:pt x="1537" y="78"/>
                  </a:lnTo>
                  <a:lnTo>
                    <a:pt x="1545" y="97"/>
                  </a:lnTo>
                  <a:lnTo>
                    <a:pt x="1549" y="118"/>
                  </a:lnTo>
                  <a:lnTo>
                    <a:pt x="1549" y="137"/>
                  </a:lnTo>
                  <a:lnTo>
                    <a:pt x="1557" y="125"/>
                  </a:lnTo>
                  <a:lnTo>
                    <a:pt x="1565" y="114"/>
                  </a:lnTo>
                  <a:lnTo>
                    <a:pt x="1582" y="96"/>
                  </a:lnTo>
                  <a:lnTo>
                    <a:pt x="1605" y="82"/>
                  </a:lnTo>
                  <a:lnTo>
                    <a:pt x="1628" y="70"/>
                  </a:lnTo>
                  <a:lnTo>
                    <a:pt x="1658" y="62"/>
                  </a:lnTo>
                  <a:lnTo>
                    <a:pt x="1687" y="56"/>
                  </a:lnTo>
                  <a:lnTo>
                    <a:pt x="1717" y="56"/>
                  </a:lnTo>
                  <a:lnTo>
                    <a:pt x="1748" y="58"/>
                  </a:lnTo>
                  <a:lnTo>
                    <a:pt x="1778" y="64"/>
                  </a:lnTo>
                  <a:lnTo>
                    <a:pt x="1804" y="73"/>
                  </a:lnTo>
                  <a:lnTo>
                    <a:pt x="1831" y="85"/>
                  </a:lnTo>
                  <a:lnTo>
                    <a:pt x="1851" y="98"/>
                  </a:lnTo>
                  <a:lnTo>
                    <a:pt x="1869" y="117"/>
                  </a:lnTo>
                  <a:lnTo>
                    <a:pt x="1879" y="134"/>
                  </a:lnTo>
                  <a:lnTo>
                    <a:pt x="1886" y="154"/>
                  </a:lnTo>
                  <a:lnTo>
                    <a:pt x="1888" y="174"/>
                  </a:lnTo>
                  <a:lnTo>
                    <a:pt x="1886" y="195"/>
                  </a:lnTo>
                  <a:lnTo>
                    <a:pt x="1879" y="215"/>
                  </a:lnTo>
                  <a:lnTo>
                    <a:pt x="1888" y="207"/>
                  </a:lnTo>
                  <a:lnTo>
                    <a:pt x="1908" y="195"/>
                  </a:lnTo>
                  <a:lnTo>
                    <a:pt x="1934" y="182"/>
                  </a:lnTo>
                  <a:lnTo>
                    <a:pt x="1962" y="174"/>
                  </a:lnTo>
                  <a:lnTo>
                    <a:pt x="1991" y="170"/>
                  </a:lnTo>
                  <a:lnTo>
                    <a:pt x="2024" y="166"/>
                  </a:lnTo>
                  <a:lnTo>
                    <a:pt x="2054" y="167"/>
                  </a:lnTo>
                  <a:lnTo>
                    <a:pt x="2082" y="174"/>
                  </a:lnTo>
                  <a:lnTo>
                    <a:pt x="2110" y="182"/>
                  </a:lnTo>
                  <a:lnTo>
                    <a:pt x="2134" y="194"/>
                  </a:lnTo>
                  <a:lnTo>
                    <a:pt x="2156" y="210"/>
                  </a:lnTo>
                  <a:lnTo>
                    <a:pt x="2176" y="225"/>
                  </a:lnTo>
                  <a:lnTo>
                    <a:pt x="2187" y="243"/>
                  </a:lnTo>
                  <a:lnTo>
                    <a:pt x="2193" y="264"/>
                  </a:lnTo>
                  <a:lnTo>
                    <a:pt x="2197" y="283"/>
                  </a:lnTo>
                  <a:lnTo>
                    <a:pt x="2193" y="304"/>
                  </a:lnTo>
                  <a:lnTo>
                    <a:pt x="2186" y="324"/>
                  </a:lnTo>
                  <a:lnTo>
                    <a:pt x="2174" y="342"/>
                  </a:lnTo>
                  <a:lnTo>
                    <a:pt x="2154" y="361"/>
                  </a:lnTo>
                  <a:lnTo>
                    <a:pt x="2169" y="356"/>
                  </a:lnTo>
                  <a:lnTo>
                    <a:pt x="2200" y="353"/>
                  </a:lnTo>
                  <a:lnTo>
                    <a:pt x="2228" y="351"/>
                  </a:lnTo>
                  <a:lnTo>
                    <a:pt x="2259" y="354"/>
                  </a:lnTo>
                  <a:lnTo>
                    <a:pt x="2287" y="359"/>
                  </a:lnTo>
                  <a:lnTo>
                    <a:pt x="2315" y="367"/>
                  </a:lnTo>
                  <a:lnTo>
                    <a:pt x="2340" y="382"/>
                  </a:lnTo>
                  <a:lnTo>
                    <a:pt x="2361" y="396"/>
                  </a:lnTo>
                  <a:lnTo>
                    <a:pt x="2379" y="412"/>
                  </a:lnTo>
                  <a:lnTo>
                    <a:pt x="2389" y="432"/>
                  </a:lnTo>
                  <a:lnTo>
                    <a:pt x="2396" y="451"/>
                  </a:lnTo>
                  <a:lnTo>
                    <a:pt x="2398" y="472"/>
                  </a:lnTo>
                  <a:lnTo>
                    <a:pt x="2393" y="491"/>
                  </a:lnTo>
                  <a:lnTo>
                    <a:pt x="2385" y="511"/>
                  </a:lnTo>
                  <a:lnTo>
                    <a:pt x="2371" y="529"/>
                  </a:lnTo>
                  <a:lnTo>
                    <a:pt x="2352" y="545"/>
                  </a:lnTo>
                  <a:lnTo>
                    <a:pt x="2331" y="558"/>
                  </a:lnTo>
                  <a:lnTo>
                    <a:pt x="2305" y="569"/>
                  </a:lnTo>
                  <a:lnTo>
                    <a:pt x="2287" y="573"/>
                  </a:lnTo>
                  <a:lnTo>
                    <a:pt x="2270" y="576"/>
                  </a:lnTo>
                  <a:lnTo>
                    <a:pt x="2306" y="585"/>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70" name="Rectangle 6"/>
            <p:cNvSpPr>
              <a:spLocks noChangeArrowheads="1"/>
            </p:cNvSpPr>
            <p:nvPr/>
          </p:nvSpPr>
          <p:spPr bwMode="auto">
            <a:xfrm>
              <a:off x="529" y="1199"/>
              <a:ext cx="1417" cy="88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spcBef>
                  <a:spcPct val="40000"/>
                </a:spcBef>
              </a:pPr>
              <a:r>
                <a:rPr lang="en-US" sz="2400"/>
                <a:t>I don’t think I</a:t>
              </a:r>
              <a:br>
                <a:rPr lang="en-US" sz="2400"/>
              </a:br>
              <a:r>
                <a:rPr lang="en-US" sz="2400"/>
                <a:t>can answer the</a:t>
              </a:r>
              <a:br>
                <a:rPr lang="en-US" sz="2400"/>
              </a:br>
              <a:r>
                <a:rPr lang="en-US" sz="2400"/>
                <a:t>question using</a:t>
              </a:r>
              <a:br>
                <a:rPr lang="en-US" sz="2400"/>
              </a:br>
              <a:r>
                <a:rPr lang="en-US" sz="2400"/>
                <a:t>a static budget.</a:t>
              </a:r>
            </a:p>
          </p:txBody>
        </p:sp>
        <p:sp>
          <p:nvSpPr>
            <p:cNvPr id="523271" name="Freeform 7"/>
            <p:cNvSpPr>
              <a:spLocks/>
            </p:cNvSpPr>
            <p:nvPr/>
          </p:nvSpPr>
          <p:spPr bwMode="auto">
            <a:xfrm>
              <a:off x="2291" y="2736"/>
              <a:ext cx="253" cy="256"/>
            </a:xfrm>
            <a:custGeom>
              <a:avLst/>
              <a:gdLst>
                <a:gd name="T0" fmla="*/ 228 w 253"/>
                <a:gd name="T1" fmla="*/ 39 h 256"/>
                <a:gd name="T2" fmla="*/ 234 w 253"/>
                <a:gd name="T3" fmla="*/ 45 h 256"/>
                <a:gd name="T4" fmla="*/ 246 w 253"/>
                <a:gd name="T5" fmla="*/ 61 h 256"/>
                <a:gd name="T6" fmla="*/ 252 w 253"/>
                <a:gd name="T7" fmla="*/ 81 h 256"/>
                <a:gd name="T8" fmla="*/ 250 w 253"/>
                <a:gd name="T9" fmla="*/ 101 h 256"/>
                <a:gd name="T10" fmla="*/ 240 w 253"/>
                <a:gd name="T11" fmla="*/ 120 h 256"/>
                <a:gd name="T12" fmla="*/ 226 w 253"/>
                <a:gd name="T13" fmla="*/ 135 h 256"/>
                <a:gd name="T14" fmla="*/ 223 w 253"/>
                <a:gd name="T15" fmla="*/ 138 h 256"/>
                <a:gd name="T16" fmla="*/ 223 w 253"/>
                <a:gd name="T17" fmla="*/ 167 h 256"/>
                <a:gd name="T18" fmla="*/ 217 w 253"/>
                <a:gd name="T19" fmla="*/ 193 h 256"/>
                <a:gd name="T20" fmla="*/ 203 w 253"/>
                <a:gd name="T21" fmla="*/ 216 h 256"/>
                <a:gd name="T22" fmla="*/ 185 w 253"/>
                <a:gd name="T23" fmla="*/ 235 h 256"/>
                <a:gd name="T24" fmla="*/ 162 w 253"/>
                <a:gd name="T25" fmla="*/ 248 h 256"/>
                <a:gd name="T26" fmla="*/ 135 w 253"/>
                <a:gd name="T27" fmla="*/ 255 h 256"/>
                <a:gd name="T28" fmla="*/ 107 w 253"/>
                <a:gd name="T29" fmla="*/ 255 h 256"/>
                <a:gd name="T30" fmla="*/ 80 w 253"/>
                <a:gd name="T31" fmla="*/ 248 h 256"/>
                <a:gd name="T32" fmla="*/ 56 w 253"/>
                <a:gd name="T33" fmla="*/ 235 h 256"/>
                <a:gd name="T34" fmla="*/ 54 w 253"/>
                <a:gd name="T35" fmla="*/ 231 h 256"/>
                <a:gd name="T36" fmla="*/ 31 w 253"/>
                <a:gd name="T37" fmla="*/ 210 h 256"/>
                <a:gd name="T38" fmla="*/ 13 w 253"/>
                <a:gd name="T39" fmla="*/ 186 h 256"/>
                <a:gd name="T40" fmla="*/ 2 w 253"/>
                <a:gd name="T41" fmla="*/ 156 h 256"/>
                <a:gd name="T42" fmla="*/ 0 w 253"/>
                <a:gd name="T43" fmla="*/ 126 h 256"/>
                <a:gd name="T44" fmla="*/ 2 w 253"/>
                <a:gd name="T45" fmla="*/ 97 h 256"/>
                <a:gd name="T46" fmla="*/ 13 w 253"/>
                <a:gd name="T47" fmla="*/ 69 h 256"/>
                <a:gd name="T48" fmla="*/ 31 w 253"/>
                <a:gd name="T49" fmla="*/ 43 h 256"/>
                <a:gd name="T50" fmla="*/ 54 w 253"/>
                <a:gd name="T51" fmla="*/ 21 h 256"/>
                <a:gd name="T52" fmla="*/ 80 w 253"/>
                <a:gd name="T53" fmla="*/ 6 h 256"/>
                <a:gd name="T54" fmla="*/ 111 w 253"/>
                <a:gd name="T55" fmla="*/ 0 h 256"/>
                <a:gd name="T56" fmla="*/ 141 w 253"/>
                <a:gd name="T57" fmla="*/ 0 h 256"/>
                <a:gd name="T58" fmla="*/ 170 w 253"/>
                <a:gd name="T59" fmla="*/ 6 h 256"/>
                <a:gd name="T60" fmla="*/ 199 w 253"/>
                <a:gd name="T61" fmla="*/ 18 h 256"/>
                <a:gd name="T62" fmla="*/ 228 w 253"/>
                <a:gd name="T63"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3" h="256">
                  <a:moveTo>
                    <a:pt x="228" y="39"/>
                  </a:moveTo>
                  <a:lnTo>
                    <a:pt x="234" y="45"/>
                  </a:lnTo>
                  <a:lnTo>
                    <a:pt x="246" y="61"/>
                  </a:lnTo>
                  <a:lnTo>
                    <a:pt x="252" y="81"/>
                  </a:lnTo>
                  <a:lnTo>
                    <a:pt x="250" y="101"/>
                  </a:lnTo>
                  <a:lnTo>
                    <a:pt x="240" y="120"/>
                  </a:lnTo>
                  <a:lnTo>
                    <a:pt x="226" y="135"/>
                  </a:lnTo>
                  <a:lnTo>
                    <a:pt x="223" y="138"/>
                  </a:lnTo>
                  <a:lnTo>
                    <a:pt x="223" y="167"/>
                  </a:lnTo>
                  <a:lnTo>
                    <a:pt x="217" y="193"/>
                  </a:lnTo>
                  <a:lnTo>
                    <a:pt x="203" y="216"/>
                  </a:lnTo>
                  <a:lnTo>
                    <a:pt x="185" y="235"/>
                  </a:lnTo>
                  <a:lnTo>
                    <a:pt x="162" y="248"/>
                  </a:lnTo>
                  <a:lnTo>
                    <a:pt x="135" y="255"/>
                  </a:lnTo>
                  <a:lnTo>
                    <a:pt x="107" y="255"/>
                  </a:lnTo>
                  <a:lnTo>
                    <a:pt x="80" y="248"/>
                  </a:lnTo>
                  <a:lnTo>
                    <a:pt x="56" y="235"/>
                  </a:lnTo>
                  <a:lnTo>
                    <a:pt x="54" y="231"/>
                  </a:lnTo>
                  <a:lnTo>
                    <a:pt x="31" y="210"/>
                  </a:lnTo>
                  <a:lnTo>
                    <a:pt x="13" y="186"/>
                  </a:lnTo>
                  <a:lnTo>
                    <a:pt x="2" y="156"/>
                  </a:lnTo>
                  <a:lnTo>
                    <a:pt x="0" y="126"/>
                  </a:lnTo>
                  <a:lnTo>
                    <a:pt x="2" y="97"/>
                  </a:lnTo>
                  <a:lnTo>
                    <a:pt x="13" y="69"/>
                  </a:lnTo>
                  <a:lnTo>
                    <a:pt x="31" y="43"/>
                  </a:lnTo>
                  <a:lnTo>
                    <a:pt x="54" y="21"/>
                  </a:lnTo>
                  <a:lnTo>
                    <a:pt x="80" y="6"/>
                  </a:lnTo>
                  <a:lnTo>
                    <a:pt x="111" y="0"/>
                  </a:lnTo>
                  <a:lnTo>
                    <a:pt x="141" y="0"/>
                  </a:lnTo>
                  <a:lnTo>
                    <a:pt x="170" y="6"/>
                  </a:lnTo>
                  <a:lnTo>
                    <a:pt x="199" y="18"/>
                  </a:lnTo>
                  <a:lnTo>
                    <a:pt x="228" y="39"/>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523272" name="Group 8"/>
          <p:cNvGrpSpPr>
            <a:grpSpLocks/>
          </p:cNvGrpSpPr>
          <p:nvPr/>
        </p:nvGrpSpPr>
        <p:grpSpPr bwMode="auto">
          <a:xfrm>
            <a:off x="4114800" y="1524000"/>
            <a:ext cx="4802188" cy="3302000"/>
            <a:chOff x="2688" y="960"/>
            <a:chExt cx="3025" cy="2080"/>
          </a:xfrm>
        </p:grpSpPr>
        <p:sp>
          <p:nvSpPr>
            <p:cNvPr id="523273" name="Freeform 9"/>
            <p:cNvSpPr>
              <a:spLocks/>
            </p:cNvSpPr>
            <p:nvPr/>
          </p:nvSpPr>
          <p:spPr bwMode="auto">
            <a:xfrm>
              <a:off x="3480" y="2736"/>
              <a:ext cx="361" cy="241"/>
            </a:xfrm>
            <a:custGeom>
              <a:avLst/>
              <a:gdLst>
                <a:gd name="T0" fmla="*/ 11 w 361"/>
                <a:gd name="T1" fmla="*/ 157 h 241"/>
                <a:gd name="T2" fmla="*/ 2 w 361"/>
                <a:gd name="T3" fmla="*/ 139 h 241"/>
                <a:gd name="T4" fmla="*/ 0 w 361"/>
                <a:gd name="T5" fmla="*/ 120 h 241"/>
                <a:gd name="T6" fmla="*/ 2 w 361"/>
                <a:gd name="T7" fmla="*/ 102 h 241"/>
                <a:gd name="T8" fmla="*/ 12 w 361"/>
                <a:gd name="T9" fmla="*/ 84 h 241"/>
                <a:gd name="T10" fmla="*/ 26 w 361"/>
                <a:gd name="T11" fmla="*/ 70 h 241"/>
                <a:gd name="T12" fmla="*/ 44 w 361"/>
                <a:gd name="T13" fmla="*/ 57 h 241"/>
                <a:gd name="T14" fmla="*/ 68 w 361"/>
                <a:gd name="T15" fmla="*/ 48 h 241"/>
                <a:gd name="T16" fmla="*/ 92 w 361"/>
                <a:gd name="T17" fmla="*/ 44 h 241"/>
                <a:gd name="T18" fmla="*/ 116 w 361"/>
                <a:gd name="T19" fmla="*/ 46 h 241"/>
                <a:gd name="T20" fmla="*/ 140 w 361"/>
                <a:gd name="T21" fmla="*/ 51 h 241"/>
                <a:gd name="T22" fmla="*/ 159 w 361"/>
                <a:gd name="T23" fmla="*/ 60 h 241"/>
                <a:gd name="T24" fmla="*/ 168 w 361"/>
                <a:gd name="T25" fmla="*/ 63 h 241"/>
                <a:gd name="T26" fmla="*/ 173 w 361"/>
                <a:gd name="T27" fmla="*/ 48 h 241"/>
                <a:gd name="T28" fmla="*/ 183 w 361"/>
                <a:gd name="T29" fmla="*/ 30 h 241"/>
                <a:gd name="T30" fmla="*/ 198 w 361"/>
                <a:gd name="T31" fmla="*/ 17 h 241"/>
                <a:gd name="T32" fmla="*/ 217 w 361"/>
                <a:gd name="T33" fmla="*/ 7 h 241"/>
                <a:gd name="T34" fmla="*/ 239 w 361"/>
                <a:gd name="T35" fmla="*/ 1 h 241"/>
                <a:gd name="T36" fmla="*/ 262 w 361"/>
                <a:gd name="T37" fmla="*/ 0 h 241"/>
                <a:gd name="T38" fmla="*/ 285 w 361"/>
                <a:gd name="T39" fmla="*/ 3 h 241"/>
                <a:gd name="T40" fmla="*/ 306 w 361"/>
                <a:gd name="T41" fmla="*/ 10 h 241"/>
                <a:gd name="T42" fmla="*/ 327 w 361"/>
                <a:gd name="T43" fmla="*/ 24 h 241"/>
                <a:gd name="T44" fmla="*/ 343 w 361"/>
                <a:gd name="T45" fmla="*/ 46 h 241"/>
                <a:gd name="T46" fmla="*/ 355 w 361"/>
                <a:gd name="T47" fmla="*/ 70 h 241"/>
                <a:gd name="T48" fmla="*/ 360 w 361"/>
                <a:gd name="T49" fmla="*/ 95 h 241"/>
                <a:gd name="T50" fmla="*/ 358 w 361"/>
                <a:gd name="T51" fmla="*/ 119 h 241"/>
                <a:gd name="T52" fmla="*/ 351 w 361"/>
                <a:gd name="T53" fmla="*/ 144 h 241"/>
                <a:gd name="T54" fmla="*/ 338 w 361"/>
                <a:gd name="T55" fmla="*/ 167 h 241"/>
                <a:gd name="T56" fmla="*/ 320 w 361"/>
                <a:gd name="T57" fmla="*/ 189 h 241"/>
                <a:gd name="T58" fmla="*/ 298 w 361"/>
                <a:gd name="T59" fmla="*/ 206 h 241"/>
                <a:gd name="T60" fmla="*/ 271 w 361"/>
                <a:gd name="T61" fmla="*/ 222 h 241"/>
                <a:gd name="T62" fmla="*/ 241 w 361"/>
                <a:gd name="T63" fmla="*/ 232 h 241"/>
                <a:gd name="T64" fmla="*/ 209 w 361"/>
                <a:gd name="T65" fmla="*/ 237 h 241"/>
                <a:gd name="T66" fmla="*/ 175 w 361"/>
                <a:gd name="T67" fmla="*/ 240 h 241"/>
                <a:gd name="T68" fmla="*/ 142 w 361"/>
                <a:gd name="T69" fmla="*/ 237 h 241"/>
                <a:gd name="T70" fmla="*/ 109 w 361"/>
                <a:gd name="T71" fmla="*/ 230 h 241"/>
                <a:gd name="T72" fmla="*/ 81 w 361"/>
                <a:gd name="T73" fmla="*/ 219 h 241"/>
                <a:gd name="T74" fmla="*/ 55 w 361"/>
                <a:gd name="T75" fmla="*/ 204 h 241"/>
                <a:gd name="T76" fmla="*/ 32 w 361"/>
                <a:gd name="T77" fmla="*/ 185 h 241"/>
                <a:gd name="T78" fmla="*/ 14 w 361"/>
                <a:gd name="T79" fmla="*/ 163 h 241"/>
                <a:gd name="T80" fmla="*/ 11 w 361"/>
                <a:gd name="T81" fmla="*/ 15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1" h="241">
                  <a:moveTo>
                    <a:pt x="11" y="157"/>
                  </a:moveTo>
                  <a:lnTo>
                    <a:pt x="2" y="139"/>
                  </a:lnTo>
                  <a:lnTo>
                    <a:pt x="0" y="120"/>
                  </a:lnTo>
                  <a:lnTo>
                    <a:pt x="2" y="102"/>
                  </a:lnTo>
                  <a:lnTo>
                    <a:pt x="12" y="84"/>
                  </a:lnTo>
                  <a:lnTo>
                    <a:pt x="26" y="70"/>
                  </a:lnTo>
                  <a:lnTo>
                    <a:pt x="44" y="57"/>
                  </a:lnTo>
                  <a:lnTo>
                    <a:pt x="68" y="48"/>
                  </a:lnTo>
                  <a:lnTo>
                    <a:pt x="92" y="44"/>
                  </a:lnTo>
                  <a:lnTo>
                    <a:pt x="116" y="46"/>
                  </a:lnTo>
                  <a:lnTo>
                    <a:pt x="140" y="51"/>
                  </a:lnTo>
                  <a:lnTo>
                    <a:pt x="159" y="60"/>
                  </a:lnTo>
                  <a:lnTo>
                    <a:pt x="168" y="63"/>
                  </a:lnTo>
                  <a:lnTo>
                    <a:pt x="173" y="48"/>
                  </a:lnTo>
                  <a:lnTo>
                    <a:pt x="183" y="30"/>
                  </a:lnTo>
                  <a:lnTo>
                    <a:pt x="198" y="17"/>
                  </a:lnTo>
                  <a:lnTo>
                    <a:pt x="217" y="7"/>
                  </a:lnTo>
                  <a:lnTo>
                    <a:pt x="239" y="1"/>
                  </a:lnTo>
                  <a:lnTo>
                    <a:pt x="262" y="0"/>
                  </a:lnTo>
                  <a:lnTo>
                    <a:pt x="285" y="3"/>
                  </a:lnTo>
                  <a:lnTo>
                    <a:pt x="306" y="10"/>
                  </a:lnTo>
                  <a:lnTo>
                    <a:pt x="327" y="24"/>
                  </a:lnTo>
                  <a:lnTo>
                    <a:pt x="343" y="46"/>
                  </a:lnTo>
                  <a:lnTo>
                    <a:pt x="355" y="70"/>
                  </a:lnTo>
                  <a:lnTo>
                    <a:pt x="360" y="95"/>
                  </a:lnTo>
                  <a:lnTo>
                    <a:pt x="358" y="119"/>
                  </a:lnTo>
                  <a:lnTo>
                    <a:pt x="351" y="144"/>
                  </a:lnTo>
                  <a:lnTo>
                    <a:pt x="338" y="167"/>
                  </a:lnTo>
                  <a:lnTo>
                    <a:pt x="320" y="189"/>
                  </a:lnTo>
                  <a:lnTo>
                    <a:pt x="298" y="206"/>
                  </a:lnTo>
                  <a:lnTo>
                    <a:pt x="271" y="222"/>
                  </a:lnTo>
                  <a:lnTo>
                    <a:pt x="241" y="232"/>
                  </a:lnTo>
                  <a:lnTo>
                    <a:pt x="209" y="237"/>
                  </a:lnTo>
                  <a:lnTo>
                    <a:pt x="175" y="240"/>
                  </a:lnTo>
                  <a:lnTo>
                    <a:pt x="142" y="237"/>
                  </a:lnTo>
                  <a:lnTo>
                    <a:pt x="109" y="230"/>
                  </a:lnTo>
                  <a:lnTo>
                    <a:pt x="81" y="219"/>
                  </a:lnTo>
                  <a:lnTo>
                    <a:pt x="55" y="204"/>
                  </a:lnTo>
                  <a:lnTo>
                    <a:pt x="32" y="185"/>
                  </a:lnTo>
                  <a:lnTo>
                    <a:pt x="14" y="163"/>
                  </a:lnTo>
                  <a:lnTo>
                    <a:pt x="11" y="157"/>
                  </a:lnTo>
                </a:path>
              </a:pathLst>
            </a:custGeom>
            <a:solidFill>
              <a:srgbClr val="CC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74" name="Freeform 10"/>
            <p:cNvSpPr>
              <a:spLocks/>
            </p:cNvSpPr>
            <p:nvPr/>
          </p:nvSpPr>
          <p:spPr bwMode="auto">
            <a:xfrm>
              <a:off x="3072" y="2784"/>
              <a:ext cx="253" cy="256"/>
            </a:xfrm>
            <a:custGeom>
              <a:avLst/>
              <a:gdLst>
                <a:gd name="T0" fmla="*/ 228 w 253"/>
                <a:gd name="T1" fmla="*/ 39 h 256"/>
                <a:gd name="T2" fmla="*/ 234 w 253"/>
                <a:gd name="T3" fmla="*/ 45 h 256"/>
                <a:gd name="T4" fmla="*/ 246 w 253"/>
                <a:gd name="T5" fmla="*/ 61 h 256"/>
                <a:gd name="T6" fmla="*/ 252 w 253"/>
                <a:gd name="T7" fmla="*/ 81 h 256"/>
                <a:gd name="T8" fmla="*/ 250 w 253"/>
                <a:gd name="T9" fmla="*/ 101 h 256"/>
                <a:gd name="T10" fmla="*/ 240 w 253"/>
                <a:gd name="T11" fmla="*/ 120 h 256"/>
                <a:gd name="T12" fmla="*/ 226 w 253"/>
                <a:gd name="T13" fmla="*/ 135 h 256"/>
                <a:gd name="T14" fmla="*/ 223 w 253"/>
                <a:gd name="T15" fmla="*/ 138 h 256"/>
                <a:gd name="T16" fmla="*/ 223 w 253"/>
                <a:gd name="T17" fmla="*/ 167 h 256"/>
                <a:gd name="T18" fmla="*/ 217 w 253"/>
                <a:gd name="T19" fmla="*/ 193 h 256"/>
                <a:gd name="T20" fmla="*/ 203 w 253"/>
                <a:gd name="T21" fmla="*/ 216 h 256"/>
                <a:gd name="T22" fmla="*/ 185 w 253"/>
                <a:gd name="T23" fmla="*/ 235 h 256"/>
                <a:gd name="T24" fmla="*/ 162 w 253"/>
                <a:gd name="T25" fmla="*/ 248 h 256"/>
                <a:gd name="T26" fmla="*/ 135 w 253"/>
                <a:gd name="T27" fmla="*/ 255 h 256"/>
                <a:gd name="T28" fmla="*/ 107 w 253"/>
                <a:gd name="T29" fmla="*/ 255 h 256"/>
                <a:gd name="T30" fmla="*/ 80 w 253"/>
                <a:gd name="T31" fmla="*/ 248 h 256"/>
                <a:gd name="T32" fmla="*/ 56 w 253"/>
                <a:gd name="T33" fmla="*/ 235 h 256"/>
                <a:gd name="T34" fmla="*/ 54 w 253"/>
                <a:gd name="T35" fmla="*/ 231 h 256"/>
                <a:gd name="T36" fmla="*/ 31 w 253"/>
                <a:gd name="T37" fmla="*/ 210 h 256"/>
                <a:gd name="T38" fmla="*/ 13 w 253"/>
                <a:gd name="T39" fmla="*/ 186 h 256"/>
                <a:gd name="T40" fmla="*/ 2 w 253"/>
                <a:gd name="T41" fmla="*/ 156 h 256"/>
                <a:gd name="T42" fmla="*/ 0 w 253"/>
                <a:gd name="T43" fmla="*/ 126 h 256"/>
                <a:gd name="T44" fmla="*/ 2 w 253"/>
                <a:gd name="T45" fmla="*/ 97 h 256"/>
                <a:gd name="T46" fmla="*/ 13 w 253"/>
                <a:gd name="T47" fmla="*/ 69 h 256"/>
                <a:gd name="T48" fmla="*/ 31 w 253"/>
                <a:gd name="T49" fmla="*/ 43 h 256"/>
                <a:gd name="T50" fmla="*/ 54 w 253"/>
                <a:gd name="T51" fmla="*/ 21 h 256"/>
                <a:gd name="T52" fmla="*/ 80 w 253"/>
                <a:gd name="T53" fmla="*/ 6 h 256"/>
                <a:gd name="T54" fmla="*/ 111 w 253"/>
                <a:gd name="T55" fmla="*/ 0 h 256"/>
                <a:gd name="T56" fmla="*/ 141 w 253"/>
                <a:gd name="T57" fmla="*/ 0 h 256"/>
                <a:gd name="T58" fmla="*/ 170 w 253"/>
                <a:gd name="T59" fmla="*/ 6 h 256"/>
                <a:gd name="T60" fmla="*/ 199 w 253"/>
                <a:gd name="T61" fmla="*/ 18 h 256"/>
                <a:gd name="T62" fmla="*/ 228 w 253"/>
                <a:gd name="T63" fmla="*/ 3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3" h="256">
                  <a:moveTo>
                    <a:pt x="228" y="39"/>
                  </a:moveTo>
                  <a:lnTo>
                    <a:pt x="234" y="45"/>
                  </a:lnTo>
                  <a:lnTo>
                    <a:pt x="246" y="61"/>
                  </a:lnTo>
                  <a:lnTo>
                    <a:pt x="252" y="81"/>
                  </a:lnTo>
                  <a:lnTo>
                    <a:pt x="250" y="101"/>
                  </a:lnTo>
                  <a:lnTo>
                    <a:pt x="240" y="120"/>
                  </a:lnTo>
                  <a:lnTo>
                    <a:pt x="226" y="135"/>
                  </a:lnTo>
                  <a:lnTo>
                    <a:pt x="223" y="138"/>
                  </a:lnTo>
                  <a:lnTo>
                    <a:pt x="223" y="167"/>
                  </a:lnTo>
                  <a:lnTo>
                    <a:pt x="217" y="193"/>
                  </a:lnTo>
                  <a:lnTo>
                    <a:pt x="203" y="216"/>
                  </a:lnTo>
                  <a:lnTo>
                    <a:pt x="185" y="235"/>
                  </a:lnTo>
                  <a:lnTo>
                    <a:pt x="162" y="248"/>
                  </a:lnTo>
                  <a:lnTo>
                    <a:pt x="135" y="255"/>
                  </a:lnTo>
                  <a:lnTo>
                    <a:pt x="107" y="255"/>
                  </a:lnTo>
                  <a:lnTo>
                    <a:pt x="80" y="248"/>
                  </a:lnTo>
                  <a:lnTo>
                    <a:pt x="56" y="235"/>
                  </a:lnTo>
                  <a:lnTo>
                    <a:pt x="54" y="231"/>
                  </a:lnTo>
                  <a:lnTo>
                    <a:pt x="31" y="210"/>
                  </a:lnTo>
                  <a:lnTo>
                    <a:pt x="13" y="186"/>
                  </a:lnTo>
                  <a:lnTo>
                    <a:pt x="2" y="156"/>
                  </a:lnTo>
                  <a:lnTo>
                    <a:pt x="0" y="126"/>
                  </a:lnTo>
                  <a:lnTo>
                    <a:pt x="2" y="97"/>
                  </a:lnTo>
                  <a:lnTo>
                    <a:pt x="13" y="69"/>
                  </a:lnTo>
                  <a:lnTo>
                    <a:pt x="31" y="43"/>
                  </a:lnTo>
                  <a:lnTo>
                    <a:pt x="54" y="21"/>
                  </a:lnTo>
                  <a:lnTo>
                    <a:pt x="80" y="6"/>
                  </a:lnTo>
                  <a:lnTo>
                    <a:pt x="111" y="0"/>
                  </a:lnTo>
                  <a:lnTo>
                    <a:pt x="141" y="0"/>
                  </a:lnTo>
                  <a:lnTo>
                    <a:pt x="170" y="6"/>
                  </a:lnTo>
                  <a:lnTo>
                    <a:pt x="199" y="18"/>
                  </a:lnTo>
                  <a:lnTo>
                    <a:pt x="228" y="39"/>
                  </a:lnTo>
                </a:path>
              </a:pathLst>
            </a:custGeom>
            <a:solidFill>
              <a:srgbClr val="CC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75" name="Freeform 11"/>
            <p:cNvSpPr>
              <a:spLocks/>
            </p:cNvSpPr>
            <p:nvPr/>
          </p:nvSpPr>
          <p:spPr bwMode="auto">
            <a:xfrm>
              <a:off x="2688" y="960"/>
              <a:ext cx="3025" cy="1825"/>
            </a:xfrm>
            <a:custGeom>
              <a:avLst/>
              <a:gdLst>
                <a:gd name="T0" fmla="*/ 3007 w 3025"/>
                <a:gd name="T1" fmla="*/ 1260 h 2257"/>
                <a:gd name="T2" fmla="*/ 2998 w 3025"/>
                <a:gd name="T3" fmla="*/ 1455 h 2257"/>
                <a:gd name="T4" fmla="*/ 2848 w 3025"/>
                <a:gd name="T5" fmla="*/ 1568 h 2257"/>
                <a:gd name="T6" fmla="*/ 2741 w 3025"/>
                <a:gd name="T7" fmla="*/ 1592 h 2257"/>
                <a:gd name="T8" fmla="*/ 2757 w 3025"/>
                <a:gd name="T9" fmla="*/ 1783 h 2257"/>
                <a:gd name="T10" fmla="*/ 2625 w 3025"/>
                <a:gd name="T11" fmla="*/ 1919 h 2257"/>
                <a:gd name="T12" fmla="*/ 2439 w 3025"/>
                <a:gd name="T13" fmla="*/ 1904 h 2257"/>
                <a:gd name="T14" fmla="*/ 2382 w 3025"/>
                <a:gd name="T15" fmla="*/ 1919 h 2257"/>
                <a:gd name="T16" fmla="*/ 2308 w 3025"/>
                <a:gd name="T17" fmla="*/ 2094 h 2257"/>
                <a:gd name="T18" fmla="*/ 2127 w 3025"/>
                <a:gd name="T19" fmla="*/ 2149 h 2257"/>
                <a:gd name="T20" fmla="*/ 1973 w 3025"/>
                <a:gd name="T21" fmla="*/ 2036 h 2257"/>
                <a:gd name="T22" fmla="*/ 1938 w 3025"/>
                <a:gd name="T23" fmla="*/ 2108 h 2257"/>
                <a:gd name="T24" fmla="*/ 1805 w 3025"/>
                <a:gd name="T25" fmla="*/ 2243 h 2257"/>
                <a:gd name="T26" fmla="*/ 1619 w 3025"/>
                <a:gd name="T27" fmla="*/ 2223 h 2257"/>
                <a:gd name="T28" fmla="*/ 1514 w 3025"/>
                <a:gd name="T29" fmla="*/ 2062 h 2257"/>
                <a:gd name="T30" fmla="*/ 1463 w 3025"/>
                <a:gd name="T31" fmla="*/ 2166 h 2257"/>
                <a:gd name="T32" fmla="*/ 1297 w 3025"/>
                <a:gd name="T33" fmla="*/ 2251 h 2257"/>
                <a:gd name="T34" fmla="*/ 1125 w 3025"/>
                <a:gd name="T35" fmla="*/ 2171 h 2257"/>
                <a:gd name="T36" fmla="*/ 1072 w 3025"/>
                <a:gd name="T37" fmla="*/ 1989 h 2257"/>
                <a:gd name="T38" fmla="*/ 971 w 3025"/>
                <a:gd name="T39" fmla="*/ 2119 h 2257"/>
                <a:gd name="T40" fmla="*/ 781 w 3025"/>
                <a:gd name="T41" fmla="*/ 2131 h 2257"/>
                <a:gd name="T42" fmla="*/ 657 w 3025"/>
                <a:gd name="T43" fmla="*/ 1994 h 2257"/>
                <a:gd name="T44" fmla="*/ 644 w 3025"/>
                <a:gd name="T45" fmla="*/ 1850 h 2257"/>
                <a:gd name="T46" fmla="*/ 471 w 3025"/>
                <a:gd name="T47" fmla="*/ 1932 h 2257"/>
                <a:gd name="T48" fmla="*/ 306 w 3025"/>
                <a:gd name="T49" fmla="*/ 1845 h 2257"/>
                <a:gd name="T50" fmla="*/ 259 w 3025"/>
                <a:gd name="T51" fmla="*/ 1662 h 2257"/>
                <a:gd name="T52" fmla="*/ 252 w 3025"/>
                <a:gd name="T53" fmla="*/ 1565 h 2257"/>
                <a:gd name="T54" fmla="*/ 74 w 3025"/>
                <a:gd name="T55" fmla="*/ 1510 h 2257"/>
                <a:gd name="T56" fmla="*/ 0 w 3025"/>
                <a:gd name="T57" fmla="*/ 1334 h 2257"/>
                <a:gd name="T58" fmla="*/ 86 w 3025"/>
                <a:gd name="T59" fmla="*/ 1163 h 2257"/>
                <a:gd name="T60" fmla="*/ 87 w 3025"/>
                <a:gd name="T61" fmla="*/ 1089 h 2257"/>
                <a:gd name="T62" fmla="*/ 3 w 3025"/>
                <a:gd name="T63" fmla="*/ 918 h 2257"/>
                <a:gd name="T64" fmla="*/ 75 w 3025"/>
                <a:gd name="T65" fmla="*/ 743 h 2257"/>
                <a:gd name="T66" fmla="*/ 253 w 3025"/>
                <a:gd name="T67" fmla="*/ 687 h 2257"/>
                <a:gd name="T68" fmla="*/ 262 w 3025"/>
                <a:gd name="T69" fmla="*/ 591 h 2257"/>
                <a:gd name="T70" fmla="*/ 308 w 3025"/>
                <a:gd name="T71" fmla="*/ 406 h 2257"/>
                <a:gd name="T72" fmla="*/ 475 w 3025"/>
                <a:gd name="T73" fmla="*/ 322 h 2257"/>
                <a:gd name="T74" fmla="*/ 646 w 3025"/>
                <a:gd name="T75" fmla="*/ 403 h 2257"/>
                <a:gd name="T76" fmla="*/ 657 w 3025"/>
                <a:gd name="T77" fmla="*/ 259 h 2257"/>
                <a:gd name="T78" fmla="*/ 784 w 3025"/>
                <a:gd name="T79" fmla="*/ 121 h 2257"/>
                <a:gd name="T80" fmla="*/ 973 w 3025"/>
                <a:gd name="T81" fmla="*/ 133 h 2257"/>
                <a:gd name="T82" fmla="*/ 1073 w 3025"/>
                <a:gd name="T83" fmla="*/ 262 h 2257"/>
                <a:gd name="T84" fmla="*/ 1127 w 3025"/>
                <a:gd name="T85" fmla="*/ 82 h 2257"/>
                <a:gd name="T86" fmla="*/ 1297 w 3025"/>
                <a:gd name="T87" fmla="*/ 0 h 2257"/>
                <a:gd name="T88" fmla="*/ 1464 w 3025"/>
                <a:gd name="T89" fmla="*/ 87 h 2257"/>
                <a:gd name="T90" fmla="*/ 1523 w 3025"/>
                <a:gd name="T91" fmla="*/ 160 h 2257"/>
                <a:gd name="T92" fmla="*/ 1653 w 3025"/>
                <a:gd name="T93" fmla="*/ 18 h 2257"/>
                <a:gd name="T94" fmla="*/ 1837 w 3025"/>
                <a:gd name="T95" fmla="*/ 33 h 2257"/>
                <a:gd name="T96" fmla="*/ 1947 w 3025"/>
                <a:gd name="T97" fmla="*/ 190 h 2257"/>
                <a:gd name="T98" fmla="*/ 1994 w 3025"/>
                <a:gd name="T99" fmla="*/ 189 h 2257"/>
                <a:gd name="T100" fmla="*/ 2164 w 3025"/>
                <a:gd name="T101" fmla="*/ 110 h 2257"/>
                <a:gd name="T102" fmla="*/ 2332 w 3025"/>
                <a:gd name="T103" fmla="*/ 192 h 2257"/>
                <a:gd name="T104" fmla="*/ 2377 w 3025"/>
                <a:gd name="T105" fmla="*/ 381 h 2257"/>
                <a:gd name="T106" fmla="*/ 2472 w 3025"/>
                <a:gd name="T107" fmla="*/ 341 h 2257"/>
                <a:gd name="T108" fmla="*/ 2658 w 3025"/>
                <a:gd name="T109" fmla="*/ 357 h 2257"/>
                <a:gd name="T110" fmla="*/ 2763 w 3025"/>
                <a:gd name="T111" fmla="*/ 516 h 2257"/>
                <a:gd name="T112" fmla="*/ 2715 w 3025"/>
                <a:gd name="T113" fmla="*/ 707 h 2257"/>
                <a:gd name="T114" fmla="*/ 2881 w 3025"/>
                <a:gd name="T115" fmla="*/ 703 h 2257"/>
                <a:gd name="T116" fmla="*/ 3010 w 3025"/>
                <a:gd name="T117" fmla="*/ 845 h 2257"/>
                <a:gd name="T118" fmla="*/ 2987 w 3025"/>
                <a:gd name="T119" fmla="*/ 1036 h 2257"/>
                <a:gd name="T120" fmla="*/ 2860 w 3025"/>
                <a:gd name="T121" fmla="*/ 1128 h 2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25" h="2257">
                  <a:moveTo>
                    <a:pt x="2905" y="1145"/>
                  </a:moveTo>
                  <a:lnTo>
                    <a:pt x="2939" y="1167"/>
                  </a:lnTo>
                  <a:lnTo>
                    <a:pt x="2966" y="1194"/>
                  </a:lnTo>
                  <a:lnTo>
                    <a:pt x="2990" y="1224"/>
                  </a:lnTo>
                  <a:lnTo>
                    <a:pt x="3007" y="1260"/>
                  </a:lnTo>
                  <a:lnTo>
                    <a:pt x="3019" y="1299"/>
                  </a:lnTo>
                  <a:lnTo>
                    <a:pt x="3024" y="1337"/>
                  </a:lnTo>
                  <a:lnTo>
                    <a:pt x="3021" y="1378"/>
                  </a:lnTo>
                  <a:lnTo>
                    <a:pt x="3013" y="1415"/>
                  </a:lnTo>
                  <a:lnTo>
                    <a:pt x="2998" y="1455"/>
                  </a:lnTo>
                  <a:lnTo>
                    <a:pt x="2977" y="1485"/>
                  </a:lnTo>
                  <a:lnTo>
                    <a:pt x="2950" y="1514"/>
                  </a:lnTo>
                  <a:lnTo>
                    <a:pt x="2919" y="1540"/>
                  </a:lnTo>
                  <a:lnTo>
                    <a:pt x="2883" y="1557"/>
                  </a:lnTo>
                  <a:lnTo>
                    <a:pt x="2848" y="1568"/>
                  </a:lnTo>
                  <a:lnTo>
                    <a:pt x="2810" y="1573"/>
                  </a:lnTo>
                  <a:lnTo>
                    <a:pt x="2773" y="1569"/>
                  </a:lnTo>
                  <a:lnTo>
                    <a:pt x="2736" y="1563"/>
                  </a:lnTo>
                  <a:lnTo>
                    <a:pt x="2716" y="1555"/>
                  </a:lnTo>
                  <a:lnTo>
                    <a:pt x="2741" y="1592"/>
                  </a:lnTo>
                  <a:lnTo>
                    <a:pt x="2756" y="1627"/>
                  </a:lnTo>
                  <a:lnTo>
                    <a:pt x="2765" y="1665"/>
                  </a:lnTo>
                  <a:lnTo>
                    <a:pt x="2772" y="1706"/>
                  </a:lnTo>
                  <a:lnTo>
                    <a:pt x="2765" y="1744"/>
                  </a:lnTo>
                  <a:lnTo>
                    <a:pt x="2757" y="1783"/>
                  </a:lnTo>
                  <a:lnTo>
                    <a:pt x="2741" y="1818"/>
                  </a:lnTo>
                  <a:lnTo>
                    <a:pt x="2719" y="1850"/>
                  </a:lnTo>
                  <a:lnTo>
                    <a:pt x="2690" y="1880"/>
                  </a:lnTo>
                  <a:lnTo>
                    <a:pt x="2662" y="1904"/>
                  </a:lnTo>
                  <a:lnTo>
                    <a:pt x="2625" y="1919"/>
                  </a:lnTo>
                  <a:lnTo>
                    <a:pt x="2591" y="1932"/>
                  </a:lnTo>
                  <a:lnTo>
                    <a:pt x="2552" y="1933"/>
                  </a:lnTo>
                  <a:lnTo>
                    <a:pt x="2511" y="1928"/>
                  </a:lnTo>
                  <a:lnTo>
                    <a:pt x="2476" y="1919"/>
                  </a:lnTo>
                  <a:lnTo>
                    <a:pt x="2439" y="1904"/>
                  </a:lnTo>
                  <a:lnTo>
                    <a:pt x="2406" y="1879"/>
                  </a:lnTo>
                  <a:lnTo>
                    <a:pt x="2379" y="1854"/>
                  </a:lnTo>
                  <a:lnTo>
                    <a:pt x="2368" y="1840"/>
                  </a:lnTo>
                  <a:lnTo>
                    <a:pt x="2378" y="1879"/>
                  </a:lnTo>
                  <a:lnTo>
                    <a:pt x="2382" y="1919"/>
                  </a:lnTo>
                  <a:lnTo>
                    <a:pt x="2378" y="1958"/>
                  </a:lnTo>
                  <a:lnTo>
                    <a:pt x="2368" y="1998"/>
                  </a:lnTo>
                  <a:lnTo>
                    <a:pt x="2356" y="2032"/>
                  </a:lnTo>
                  <a:lnTo>
                    <a:pt x="2334" y="2068"/>
                  </a:lnTo>
                  <a:lnTo>
                    <a:pt x="2308" y="2094"/>
                  </a:lnTo>
                  <a:lnTo>
                    <a:pt x="2274" y="2117"/>
                  </a:lnTo>
                  <a:lnTo>
                    <a:pt x="2242" y="2136"/>
                  </a:lnTo>
                  <a:lnTo>
                    <a:pt x="2204" y="2147"/>
                  </a:lnTo>
                  <a:lnTo>
                    <a:pt x="2167" y="2149"/>
                  </a:lnTo>
                  <a:lnTo>
                    <a:pt x="2127" y="2149"/>
                  </a:lnTo>
                  <a:lnTo>
                    <a:pt x="2091" y="2140"/>
                  </a:lnTo>
                  <a:lnTo>
                    <a:pt x="2054" y="2124"/>
                  </a:lnTo>
                  <a:lnTo>
                    <a:pt x="2023" y="2100"/>
                  </a:lnTo>
                  <a:lnTo>
                    <a:pt x="1995" y="2071"/>
                  </a:lnTo>
                  <a:lnTo>
                    <a:pt x="1973" y="2036"/>
                  </a:lnTo>
                  <a:lnTo>
                    <a:pt x="1962" y="2014"/>
                  </a:lnTo>
                  <a:lnTo>
                    <a:pt x="1953" y="1994"/>
                  </a:lnTo>
                  <a:lnTo>
                    <a:pt x="1953" y="2030"/>
                  </a:lnTo>
                  <a:lnTo>
                    <a:pt x="1950" y="2070"/>
                  </a:lnTo>
                  <a:lnTo>
                    <a:pt x="1938" y="2108"/>
                  </a:lnTo>
                  <a:lnTo>
                    <a:pt x="1922" y="2143"/>
                  </a:lnTo>
                  <a:lnTo>
                    <a:pt x="1900" y="2176"/>
                  </a:lnTo>
                  <a:lnTo>
                    <a:pt x="1872" y="2204"/>
                  </a:lnTo>
                  <a:lnTo>
                    <a:pt x="1840" y="2226"/>
                  </a:lnTo>
                  <a:lnTo>
                    <a:pt x="1805" y="2243"/>
                  </a:lnTo>
                  <a:lnTo>
                    <a:pt x="1768" y="2251"/>
                  </a:lnTo>
                  <a:lnTo>
                    <a:pt x="1727" y="2256"/>
                  </a:lnTo>
                  <a:lnTo>
                    <a:pt x="1691" y="2250"/>
                  </a:lnTo>
                  <a:lnTo>
                    <a:pt x="1654" y="2241"/>
                  </a:lnTo>
                  <a:lnTo>
                    <a:pt x="1619" y="2223"/>
                  </a:lnTo>
                  <a:lnTo>
                    <a:pt x="1588" y="2198"/>
                  </a:lnTo>
                  <a:lnTo>
                    <a:pt x="1562" y="2170"/>
                  </a:lnTo>
                  <a:lnTo>
                    <a:pt x="1540" y="2137"/>
                  </a:lnTo>
                  <a:lnTo>
                    <a:pt x="1523" y="2100"/>
                  </a:lnTo>
                  <a:lnTo>
                    <a:pt x="1514" y="2062"/>
                  </a:lnTo>
                  <a:lnTo>
                    <a:pt x="1512" y="2006"/>
                  </a:lnTo>
                  <a:lnTo>
                    <a:pt x="1508" y="2059"/>
                  </a:lnTo>
                  <a:lnTo>
                    <a:pt x="1500" y="2096"/>
                  </a:lnTo>
                  <a:lnTo>
                    <a:pt x="1485" y="2134"/>
                  </a:lnTo>
                  <a:lnTo>
                    <a:pt x="1463" y="2166"/>
                  </a:lnTo>
                  <a:lnTo>
                    <a:pt x="1436" y="2194"/>
                  </a:lnTo>
                  <a:lnTo>
                    <a:pt x="1406" y="2219"/>
                  </a:lnTo>
                  <a:lnTo>
                    <a:pt x="1370" y="2239"/>
                  </a:lnTo>
                  <a:lnTo>
                    <a:pt x="1332" y="2247"/>
                  </a:lnTo>
                  <a:lnTo>
                    <a:pt x="1297" y="2251"/>
                  </a:lnTo>
                  <a:lnTo>
                    <a:pt x="1256" y="2249"/>
                  </a:lnTo>
                  <a:lnTo>
                    <a:pt x="1220" y="2239"/>
                  </a:lnTo>
                  <a:lnTo>
                    <a:pt x="1183" y="2223"/>
                  </a:lnTo>
                  <a:lnTo>
                    <a:pt x="1152" y="2202"/>
                  </a:lnTo>
                  <a:lnTo>
                    <a:pt x="1125" y="2171"/>
                  </a:lnTo>
                  <a:lnTo>
                    <a:pt x="1102" y="2141"/>
                  </a:lnTo>
                  <a:lnTo>
                    <a:pt x="1085" y="2105"/>
                  </a:lnTo>
                  <a:lnTo>
                    <a:pt x="1075" y="2065"/>
                  </a:lnTo>
                  <a:lnTo>
                    <a:pt x="1072" y="2026"/>
                  </a:lnTo>
                  <a:lnTo>
                    <a:pt x="1072" y="1989"/>
                  </a:lnTo>
                  <a:lnTo>
                    <a:pt x="1063" y="2010"/>
                  </a:lnTo>
                  <a:lnTo>
                    <a:pt x="1050" y="2034"/>
                  </a:lnTo>
                  <a:lnTo>
                    <a:pt x="1029" y="2068"/>
                  </a:lnTo>
                  <a:lnTo>
                    <a:pt x="1001" y="2096"/>
                  </a:lnTo>
                  <a:lnTo>
                    <a:pt x="971" y="2119"/>
                  </a:lnTo>
                  <a:lnTo>
                    <a:pt x="933" y="2136"/>
                  </a:lnTo>
                  <a:lnTo>
                    <a:pt x="897" y="2147"/>
                  </a:lnTo>
                  <a:lnTo>
                    <a:pt x="858" y="2147"/>
                  </a:lnTo>
                  <a:lnTo>
                    <a:pt x="821" y="2142"/>
                  </a:lnTo>
                  <a:lnTo>
                    <a:pt x="781" y="2131"/>
                  </a:lnTo>
                  <a:lnTo>
                    <a:pt x="750" y="2113"/>
                  </a:lnTo>
                  <a:lnTo>
                    <a:pt x="716" y="2089"/>
                  </a:lnTo>
                  <a:lnTo>
                    <a:pt x="691" y="2063"/>
                  </a:lnTo>
                  <a:lnTo>
                    <a:pt x="669" y="2027"/>
                  </a:lnTo>
                  <a:lnTo>
                    <a:pt x="657" y="1994"/>
                  </a:lnTo>
                  <a:lnTo>
                    <a:pt x="646" y="1955"/>
                  </a:lnTo>
                  <a:lnTo>
                    <a:pt x="642" y="1915"/>
                  </a:lnTo>
                  <a:lnTo>
                    <a:pt x="646" y="1873"/>
                  </a:lnTo>
                  <a:lnTo>
                    <a:pt x="657" y="1836"/>
                  </a:lnTo>
                  <a:lnTo>
                    <a:pt x="644" y="1850"/>
                  </a:lnTo>
                  <a:lnTo>
                    <a:pt x="618" y="1873"/>
                  </a:lnTo>
                  <a:lnTo>
                    <a:pt x="586" y="1899"/>
                  </a:lnTo>
                  <a:lnTo>
                    <a:pt x="549" y="1915"/>
                  </a:lnTo>
                  <a:lnTo>
                    <a:pt x="514" y="1925"/>
                  </a:lnTo>
                  <a:lnTo>
                    <a:pt x="471" y="1932"/>
                  </a:lnTo>
                  <a:lnTo>
                    <a:pt x="434" y="1928"/>
                  </a:lnTo>
                  <a:lnTo>
                    <a:pt x="400" y="1915"/>
                  </a:lnTo>
                  <a:lnTo>
                    <a:pt x="363" y="1899"/>
                  </a:lnTo>
                  <a:lnTo>
                    <a:pt x="333" y="1877"/>
                  </a:lnTo>
                  <a:lnTo>
                    <a:pt x="306" y="1845"/>
                  </a:lnTo>
                  <a:lnTo>
                    <a:pt x="281" y="1815"/>
                  </a:lnTo>
                  <a:lnTo>
                    <a:pt x="267" y="1779"/>
                  </a:lnTo>
                  <a:lnTo>
                    <a:pt x="259" y="1742"/>
                  </a:lnTo>
                  <a:lnTo>
                    <a:pt x="253" y="1701"/>
                  </a:lnTo>
                  <a:lnTo>
                    <a:pt x="259" y="1662"/>
                  </a:lnTo>
                  <a:lnTo>
                    <a:pt x="268" y="1622"/>
                  </a:lnTo>
                  <a:lnTo>
                    <a:pt x="283" y="1586"/>
                  </a:lnTo>
                  <a:lnTo>
                    <a:pt x="308" y="1550"/>
                  </a:lnTo>
                  <a:lnTo>
                    <a:pt x="289" y="1557"/>
                  </a:lnTo>
                  <a:lnTo>
                    <a:pt x="252" y="1565"/>
                  </a:lnTo>
                  <a:lnTo>
                    <a:pt x="214" y="1569"/>
                  </a:lnTo>
                  <a:lnTo>
                    <a:pt x="175" y="1564"/>
                  </a:lnTo>
                  <a:lnTo>
                    <a:pt x="140" y="1555"/>
                  </a:lnTo>
                  <a:lnTo>
                    <a:pt x="105" y="1538"/>
                  </a:lnTo>
                  <a:lnTo>
                    <a:pt x="74" y="1510"/>
                  </a:lnTo>
                  <a:lnTo>
                    <a:pt x="48" y="1482"/>
                  </a:lnTo>
                  <a:lnTo>
                    <a:pt x="26" y="1450"/>
                  </a:lnTo>
                  <a:lnTo>
                    <a:pt x="11" y="1413"/>
                  </a:lnTo>
                  <a:lnTo>
                    <a:pt x="3" y="1374"/>
                  </a:lnTo>
                  <a:lnTo>
                    <a:pt x="0" y="1334"/>
                  </a:lnTo>
                  <a:lnTo>
                    <a:pt x="6" y="1294"/>
                  </a:lnTo>
                  <a:lnTo>
                    <a:pt x="17" y="1258"/>
                  </a:lnTo>
                  <a:lnTo>
                    <a:pt x="34" y="1222"/>
                  </a:lnTo>
                  <a:lnTo>
                    <a:pt x="59" y="1189"/>
                  </a:lnTo>
                  <a:lnTo>
                    <a:pt x="86" y="1163"/>
                  </a:lnTo>
                  <a:lnTo>
                    <a:pt x="118" y="1141"/>
                  </a:lnTo>
                  <a:lnTo>
                    <a:pt x="142" y="1133"/>
                  </a:lnTo>
                  <a:lnTo>
                    <a:pt x="165" y="1128"/>
                  </a:lnTo>
                  <a:lnTo>
                    <a:pt x="120" y="1111"/>
                  </a:lnTo>
                  <a:lnTo>
                    <a:pt x="87" y="1089"/>
                  </a:lnTo>
                  <a:lnTo>
                    <a:pt x="61" y="1062"/>
                  </a:lnTo>
                  <a:lnTo>
                    <a:pt x="37" y="1032"/>
                  </a:lnTo>
                  <a:lnTo>
                    <a:pt x="20" y="997"/>
                  </a:lnTo>
                  <a:lnTo>
                    <a:pt x="8" y="958"/>
                  </a:lnTo>
                  <a:lnTo>
                    <a:pt x="3" y="918"/>
                  </a:lnTo>
                  <a:lnTo>
                    <a:pt x="4" y="878"/>
                  </a:lnTo>
                  <a:lnTo>
                    <a:pt x="14" y="841"/>
                  </a:lnTo>
                  <a:lnTo>
                    <a:pt x="27" y="803"/>
                  </a:lnTo>
                  <a:lnTo>
                    <a:pt x="49" y="770"/>
                  </a:lnTo>
                  <a:lnTo>
                    <a:pt x="75" y="743"/>
                  </a:lnTo>
                  <a:lnTo>
                    <a:pt x="108" y="716"/>
                  </a:lnTo>
                  <a:lnTo>
                    <a:pt x="142" y="698"/>
                  </a:lnTo>
                  <a:lnTo>
                    <a:pt x="177" y="689"/>
                  </a:lnTo>
                  <a:lnTo>
                    <a:pt x="217" y="685"/>
                  </a:lnTo>
                  <a:lnTo>
                    <a:pt x="253" y="687"/>
                  </a:lnTo>
                  <a:lnTo>
                    <a:pt x="290" y="695"/>
                  </a:lnTo>
                  <a:lnTo>
                    <a:pt x="310" y="703"/>
                  </a:lnTo>
                  <a:lnTo>
                    <a:pt x="285" y="666"/>
                  </a:lnTo>
                  <a:lnTo>
                    <a:pt x="270" y="630"/>
                  </a:lnTo>
                  <a:lnTo>
                    <a:pt x="262" y="591"/>
                  </a:lnTo>
                  <a:lnTo>
                    <a:pt x="256" y="550"/>
                  </a:lnTo>
                  <a:lnTo>
                    <a:pt x="262" y="512"/>
                  </a:lnTo>
                  <a:lnTo>
                    <a:pt x="268" y="472"/>
                  </a:lnTo>
                  <a:lnTo>
                    <a:pt x="283" y="439"/>
                  </a:lnTo>
                  <a:lnTo>
                    <a:pt x="308" y="406"/>
                  </a:lnTo>
                  <a:lnTo>
                    <a:pt x="334" y="376"/>
                  </a:lnTo>
                  <a:lnTo>
                    <a:pt x="366" y="353"/>
                  </a:lnTo>
                  <a:lnTo>
                    <a:pt x="400" y="339"/>
                  </a:lnTo>
                  <a:lnTo>
                    <a:pt x="436" y="325"/>
                  </a:lnTo>
                  <a:lnTo>
                    <a:pt x="475" y="322"/>
                  </a:lnTo>
                  <a:lnTo>
                    <a:pt x="516" y="327"/>
                  </a:lnTo>
                  <a:lnTo>
                    <a:pt x="552" y="339"/>
                  </a:lnTo>
                  <a:lnTo>
                    <a:pt x="586" y="353"/>
                  </a:lnTo>
                  <a:lnTo>
                    <a:pt x="619" y="379"/>
                  </a:lnTo>
                  <a:lnTo>
                    <a:pt x="646" y="403"/>
                  </a:lnTo>
                  <a:lnTo>
                    <a:pt x="657" y="416"/>
                  </a:lnTo>
                  <a:lnTo>
                    <a:pt x="647" y="379"/>
                  </a:lnTo>
                  <a:lnTo>
                    <a:pt x="644" y="339"/>
                  </a:lnTo>
                  <a:lnTo>
                    <a:pt x="647" y="298"/>
                  </a:lnTo>
                  <a:lnTo>
                    <a:pt x="657" y="259"/>
                  </a:lnTo>
                  <a:lnTo>
                    <a:pt x="670" y="225"/>
                  </a:lnTo>
                  <a:lnTo>
                    <a:pt x="691" y="189"/>
                  </a:lnTo>
                  <a:lnTo>
                    <a:pt x="717" y="162"/>
                  </a:lnTo>
                  <a:lnTo>
                    <a:pt x="751" y="138"/>
                  </a:lnTo>
                  <a:lnTo>
                    <a:pt x="784" y="121"/>
                  </a:lnTo>
                  <a:lnTo>
                    <a:pt x="822" y="110"/>
                  </a:lnTo>
                  <a:lnTo>
                    <a:pt x="859" y="106"/>
                  </a:lnTo>
                  <a:lnTo>
                    <a:pt x="899" y="106"/>
                  </a:lnTo>
                  <a:lnTo>
                    <a:pt x="936" y="117"/>
                  </a:lnTo>
                  <a:lnTo>
                    <a:pt x="973" y="133"/>
                  </a:lnTo>
                  <a:lnTo>
                    <a:pt x="1003" y="155"/>
                  </a:lnTo>
                  <a:lnTo>
                    <a:pt x="1031" y="185"/>
                  </a:lnTo>
                  <a:lnTo>
                    <a:pt x="1053" y="220"/>
                  </a:lnTo>
                  <a:lnTo>
                    <a:pt x="1064" y="243"/>
                  </a:lnTo>
                  <a:lnTo>
                    <a:pt x="1073" y="262"/>
                  </a:lnTo>
                  <a:lnTo>
                    <a:pt x="1073" y="226"/>
                  </a:lnTo>
                  <a:lnTo>
                    <a:pt x="1076" y="187"/>
                  </a:lnTo>
                  <a:lnTo>
                    <a:pt x="1088" y="148"/>
                  </a:lnTo>
                  <a:lnTo>
                    <a:pt x="1105" y="113"/>
                  </a:lnTo>
                  <a:lnTo>
                    <a:pt x="1127" y="82"/>
                  </a:lnTo>
                  <a:lnTo>
                    <a:pt x="1154" y="52"/>
                  </a:lnTo>
                  <a:lnTo>
                    <a:pt x="1186" y="29"/>
                  </a:lnTo>
                  <a:lnTo>
                    <a:pt x="1221" y="13"/>
                  </a:lnTo>
                  <a:lnTo>
                    <a:pt x="1259" y="5"/>
                  </a:lnTo>
                  <a:lnTo>
                    <a:pt x="1297" y="0"/>
                  </a:lnTo>
                  <a:lnTo>
                    <a:pt x="1335" y="6"/>
                  </a:lnTo>
                  <a:lnTo>
                    <a:pt x="1372" y="16"/>
                  </a:lnTo>
                  <a:lnTo>
                    <a:pt x="1407" y="33"/>
                  </a:lnTo>
                  <a:lnTo>
                    <a:pt x="1439" y="57"/>
                  </a:lnTo>
                  <a:lnTo>
                    <a:pt x="1464" y="87"/>
                  </a:lnTo>
                  <a:lnTo>
                    <a:pt x="1486" y="118"/>
                  </a:lnTo>
                  <a:lnTo>
                    <a:pt x="1502" y="155"/>
                  </a:lnTo>
                  <a:lnTo>
                    <a:pt x="1512" y="195"/>
                  </a:lnTo>
                  <a:lnTo>
                    <a:pt x="1514" y="218"/>
                  </a:lnTo>
                  <a:lnTo>
                    <a:pt x="1523" y="160"/>
                  </a:lnTo>
                  <a:lnTo>
                    <a:pt x="1538" y="123"/>
                  </a:lnTo>
                  <a:lnTo>
                    <a:pt x="1560" y="91"/>
                  </a:lnTo>
                  <a:lnTo>
                    <a:pt x="1586" y="63"/>
                  </a:lnTo>
                  <a:lnTo>
                    <a:pt x="1617" y="36"/>
                  </a:lnTo>
                  <a:lnTo>
                    <a:pt x="1653" y="18"/>
                  </a:lnTo>
                  <a:lnTo>
                    <a:pt x="1689" y="10"/>
                  </a:lnTo>
                  <a:lnTo>
                    <a:pt x="1727" y="5"/>
                  </a:lnTo>
                  <a:lnTo>
                    <a:pt x="1765" y="8"/>
                  </a:lnTo>
                  <a:lnTo>
                    <a:pt x="1803" y="17"/>
                  </a:lnTo>
                  <a:lnTo>
                    <a:pt x="1837" y="33"/>
                  </a:lnTo>
                  <a:lnTo>
                    <a:pt x="1870" y="57"/>
                  </a:lnTo>
                  <a:lnTo>
                    <a:pt x="1898" y="85"/>
                  </a:lnTo>
                  <a:lnTo>
                    <a:pt x="1919" y="117"/>
                  </a:lnTo>
                  <a:lnTo>
                    <a:pt x="1937" y="152"/>
                  </a:lnTo>
                  <a:lnTo>
                    <a:pt x="1947" y="190"/>
                  </a:lnTo>
                  <a:lnTo>
                    <a:pt x="1951" y="232"/>
                  </a:lnTo>
                  <a:lnTo>
                    <a:pt x="1951" y="268"/>
                  </a:lnTo>
                  <a:lnTo>
                    <a:pt x="1961" y="245"/>
                  </a:lnTo>
                  <a:lnTo>
                    <a:pt x="1971" y="223"/>
                  </a:lnTo>
                  <a:lnTo>
                    <a:pt x="1994" y="189"/>
                  </a:lnTo>
                  <a:lnTo>
                    <a:pt x="2022" y="160"/>
                  </a:lnTo>
                  <a:lnTo>
                    <a:pt x="2051" y="137"/>
                  </a:lnTo>
                  <a:lnTo>
                    <a:pt x="2089" y="121"/>
                  </a:lnTo>
                  <a:lnTo>
                    <a:pt x="2126" y="110"/>
                  </a:lnTo>
                  <a:lnTo>
                    <a:pt x="2164" y="110"/>
                  </a:lnTo>
                  <a:lnTo>
                    <a:pt x="2203" y="114"/>
                  </a:lnTo>
                  <a:lnTo>
                    <a:pt x="2240" y="125"/>
                  </a:lnTo>
                  <a:lnTo>
                    <a:pt x="2273" y="143"/>
                  </a:lnTo>
                  <a:lnTo>
                    <a:pt x="2307" y="166"/>
                  </a:lnTo>
                  <a:lnTo>
                    <a:pt x="2332" y="192"/>
                  </a:lnTo>
                  <a:lnTo>
                    <a:pt x="2355" y="229"/>
                  </a:lnTo>
                  <a:lnTo>
                    <a:pt x="2367" y="262"/>
                  </a:lnTo>
                  <a:lnTo>
                    <a:pt x="2377" y="302"/>
                  </a:lnTo>
                  <a:lnTo>
                    <a:pt x="2379" y="341"/>
                  </a:lnTo>
                  <a:lnTo>
                    <a:pt x="2377" y="381"/>
                  </a:lnTo>
                  <a:lnTo>
                    <a:pt x="2367" y="422"/>
                  </a:lnTo>
                  <a:lnTo>
                    <a:pt x="2378" y="406"/>
                  </a:lnTo>
                  <a:lnTo>
                    <a:pt x="2404" y="381"/>
                  </a:lnTo>
                  <a:lnTo>
                    <a:pt x="2437" y="357"/>
                  </a:lnTo>
                  <a:lnTo>
                    <a:pt x="2472" y="341"/>
                  </a:lnTo>
                  <a:lnTo>
                    <a:pt x="2508" y="333"/>
                  </a:lnTo>
                  <a:lnTo>
                    <a:pt x="2550" y="325"/>
                  </a:lnTo>
                  <a:lnTo>
                    <a:pt x="2588" y="327"/>
                  </a:lnTo>
                  <a:lnTo>
                    <a:pt x="2623" y="341"/>
                  </a:lnTo>
                  <a:lnTo>
                    <a:pt x="2658" y="357"/>
                  </a:lnTo>
                  <a:lnTo>
                    <a:pt x="2689" y="380"/>
                  </a:lnTo>
                  <a:lnTo>
                    <a:pt x="2716" y="411"/>
                  </a:lnTo>
                  <a:lnTo>
                    <a:pt x="2741" y="441"/>
                  </a:lnTo>
                  <a:lnTo>
                    <a:pt x="2756" y="476"/>
                  </a:lnTo>
                  <a:lnTo>
                    <a:pt x="2763" y="516"/>
                  </a:lnTo>
                  <a:lnTo>
                    <a:pt x="2768" y="555"/>
                  </a:lnTo>
                  <a:lnTo>
                    <a:pt x="2763" y="595"/>
                  </a:lnTo>
                  <a:lnTo>
                    <a:pt x="2754" y="634"/>
                  </a:lnTo>
                  <a:lnTo>
                    <a:pt x="2739" y="670"/>
                  </a:lnTo>
                  <a:lnTo>
                    <a:pt x="2715" y="707"/>
                  </a:lnTo>
                  <a:lnTo>
                    <a:pt x="2733" y="698"/>
                  </a:lnTo>
                  <a:lnTo>
                    <a:pt x="2772" y="691"/>
                  </a:lnTo>
                  <a:lnTo>
                    <a:pt x="2808" y="687"/>
                  </a:lnTo>
                  <a:lnTo>
                    <a:pt x="2846" y="692"/>
                  </a:lnTo>
                  <a:lnTo>
                    <a:pt x="2881" y="703"/>
                  </a:lnTo>
                  <a:lnTo>
                    <a:pt x="2917" y="719"/>
                  </a:lnTo>
                  <a:lnTo>
                    <a:pt x="2948" y="747"/>
                  </a:lnTo>
                  <a:lnTo>
                    <a:pt x="2975" y="775"/>
                  </a:lnTo>
                  <a:lnTo>
                    <a:pt x="2997" y="807"/>
                  </a:lnTo>
                  <a:lnTo>
                    <a:pt x="3010" y="845"/>
                  </a:lnTo>
                  <a:lnTo>
                    <a:pt x="3019" y="883"/>
                  </a:lnTo>
                  <a:lnTo>
                    <a:pt x="3021" y="923"/>
                  </a:lnTo>
                  <a:lnTo>
                    <a:pt x="3016" y="961"/>
                  </a:lnTo>
                  <a:lnTo>
                    <a:pt x="3005" y="1000"/>
                  </a:lnTo>
                  <a:lnTo>
                    <a:pt x="2987" y="1036"/>
                  </a:lnTo>
                  <a:lnTo>
                    <a:pt x="2964" y="1068"/>
                  </a:lnTo>
                  <a:lnTo>
                    <a:pt x="2937" y="1093"/>
                  </a:lnTo>
                  <a:lnTo>
                    <a:pt x="2904" y="1115"/>
                  </a:lnTo>
                  <a:lnTo>
                    <a:pt x="2881" y="1123"/>
                  </a:lnTo>
                  <a:lnTo>
                    <a:pt x="2860" y="1128"/>
                  </a:lnTo>
                  <a:lnTo>
                    <a:pt x="2905" y="1145"/>
                  </a:lnTo>
                </a:path>
              </a:pathLst>
            </a:custGeom>
            <a:solidFill>
              <a:srgbClr val="CCFFCC"/>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23276" name="Rectangle 12"/>
            <p:cNvSpPr>
              <a:spLocks noChangeArrowheads="1"/>
            </p:cNvSpPr>
            <p:nvPr/>
          </p:nvSpPr>
          <p:spPr bwMode="auto">
            <a:xfrm>
              <a:off x="3008" y="1313"/>
              <a:ext cx="2453" cy="118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spcBef>
                  <a:spcPct val="40000"/>
                </a:spcBef>
              </a:pPr>
              <a:r>
                <a:rPr lang="en-US" sz="2400"/>
                <a:t>Actual activity is below</a:t>
              </a:r>
              <a:br>
                <a:rPr lang="en-US" sz="2400"/>
              </a:br>
              <a:r>
                <a:rPr lang="en-US" sz="2400"/>
                <a:t>budgeted activity. </a:t>
              </a:r>
            </a:p>
            <a:p>
              <a:pPr algn="ctr" eaLnBrk="1" hangingPunct="1">
                <a:lnSpc>
                  <a:spcPct val="90000"/>
                </a:lnSpc>
                <a:spcBef>
                  <a:spcPct val="40000"/>
                </a:spcBef>
              </a:pPr>
              <a:r>
                <a:rPr lang="en-US" sz="2400"/>
                <a:t>So, shouldn’t variable costs</a:t>
              </a:r>
              <a:br>
                <a:rPr lang="en-US" sz="2400"/>
              </a:br>
              <a:r>
                <a:rPr lang="en-US" sz="2400"/>
                <a:t>be lower if actual activity</a:t>
              </a:r>
              <a:br>
                <a:rPr lang="en-US" sz="2400"/>
              </a:br>
              <a:r>
                <a:rPr lang="en-US" sz="2400"/>
                <a:t>is lower?</a:t>
              </a:r>
            </a:p>
          </p:txBody>
        </p:sp>
      </p:grpSp>
      <p:graphicFrame>
        <p:nvGraphicFramePr>
          <p:cNvPr id="523277" name="Object 13"/>
          <p:cNvGraphicFramePr>
            <a:graphicFrameLocks/>
          </p:cNvGraphicFramePr>
          <p:nvPr/>
        </p:nvGraphicFramePr>
        <p:xfrm>
          <a:off x="3352800" y="3962400"/>
          <a:ext cx="1905000" cy="2819400"/>
        </p:xfrm>
        <a:graphic>
          <a:graphicData uri="http://schemas.openxmlformats.org/presentationml/2006/ole">
            <p:oleObj spid="_x0000_s64519" name="Clip" r:id="rId4" imgW="3848100" imgH="5478463" progId="">
              <p:embed/>
            </p:oleObj>
          </a:graphicData>
        </a:graphic>
      </p:graphicFrame>
      <p:sp>
        <p:nvSpPr>
          <p:cNvPr id="523278" name="Rectangle 14"/>
          <p:cNvSpPr>
            <a:spLocks noGrp="1" noChangeArrowheads="1"/>
          </p:cNvSpPr>
          <p:nvPr>
            <p:ph type="title"/>
          </p:nvPr>
        </p:nvSpPr>
        <p:spPr>
          <a:xfrm>
            <a:off x="228600" y="76200"/>
            <a:ext cx="87630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28</a:t>
            </a:fld>
            <a:endParaRPr lang="en-US"/>
          </a:p>
        </p:txBody>
      </p:sp>
    </p:spTree>
    <p:extLst>
      <p:ext uri="{BB962C8B-B14F-4D97-AF65-F5344CB8AC3E}">
        <p14:creationId xmlns:p14="http://schemas.microsoft.com/office/powerpoint/2010/main" xmlns="" val="78825317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23266"/>
                                        </p:tgtEl>
                                        <p:attrNameLst>
                                          <p:attrName>style.visibility</p:attrName>
                                        </p:attrNameLst>
                                      </p:cBhvr>
                                      <p:to>
                                        <p:strVal val="visible"/>
                                      </p:to>
                                    </p:set>
                                    <p:animEffect transition="in" filter="dissolve">
                                      <p:cBhvr>
                                        <p:cTn id="7" dur="500"/>
                                        <p:tgtEl>
                                          <p:spTgt spid="523266"/>
                                        </p:tgtEl>
                                      </p:cBhvr>
                                    </p:animEffect>
                                  </p:childTnLst>
                                </p:cTn>
                              </p:par>
                            </p:childTnLst>
                          </p:cTn>
                        </p:par>
                        <p:par>
                          <p:cTn id="8" fill="hold" nodeType="afterGroup">
                            <p:stCondLst>
                              <p:cond delay="500"/>
                            </p:stCondLst>
                            <p:childTnLst>
                              <p:par>
                                <p:cTn id="9" presetID="2" presetClass="entr" presetSubtype="3" fill="hold" nodeType="afterEffect">
                                  <p:stCondLst>
                                    <p:cond delay="1000"/>
                                  </p:stCondLst>
                                  <p:childTnLst>
                                    <p:set>
                                      <p:cBhvr>
                                        <p:cTn id="10" dur="1" fill="hold">
                                          <p:stCondLst>
                                            <p:cond delay="0"/>
                                          </p:stCondLst>
                                        </p:cTn>
                                        <p:tgtEl>
                                          <p:spTgt spid="523272"/>
                                        </p:tgtEl>
                                        <p:attrNameLst>
                                          <p:attrName>style.visibility</p:attrName>
                                        </p:attrNameLst>
                                      </p:cBhvr>
                                      <p:to>
                                        <p:strVal val="visible"/>
                                      </p:to>
                                    </p:set>
                                    <p:anim calcmode="lin" valueType="num">
                                      <p:cBhvr additive="base">
                                        <p:cTn id="11" dur="500" fill="hold"/>
                                        <p:tgtEl>
                                          <p:spTgt spid="523272"/>
                                        </p:tgtEl>
                                        <p:attrNameLst>
                                          <p:attrName>ppt_x</p:attrName>
                                        </p:attrNameLst>
                                      </p:cBhvr>
                                      <p:tavLst>
                                        <p:tav tm="0">
                                          <p:val>
                                            <p:strVal val="1+#ppt_w/2"/>
                                          </p:val>
                                        </p:tav>
                                        <p:tav tm="100000">
                                          <p:val>
                                            <p:strVal val="#ppt_x"/>
                                          </p:val>
                                        </p:tav>
                                      </p:tavLst>
                                    </p:anim>
                                    <p:anim calcmode="lin" valueType="num">
                                      <p:cBhvr additive="base">
                                        <p:cTn id="12" dur="500" fill="hold"/>
                                        <p:tgtEl>
                                          <p:spTgt spid="5232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5314" name="Rectangle 2"/>
          <p:cNvSpPr>
            <a:spLocks noGrp="1" noChangeArrowheads="1"/>
          </p:cNvSpPr>
          <p:nvPr>
            <p:ph type="body" idx="1"/>
          </p:nvPr>
        </p:nvSpPr>
        <p:spPr>
          <a:xfrm>
            <a:off x="533400" y="1981200"/>
            <a:ext cx="8077200" cy="4419600"/>
          </a:xfrm>
          <a:solidFill>
            <a:srgbClr val="CCECFF"/>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5000"/>
              </a:lnSpc>
              <a:spcBef>
                <a:spcPct val="45000"/>
              </a:spcBef>
              <a:buSzPct val="70000"/>
              <a:buFont typeface="Wingdings" panose="05000000000000000000" pitchFamily="2" charset="2"/>
              <a:buBlip>
                <a:blip r:embed="rId4"/>
              </a:buBlip>
            </a:pPr>
            <a:r>
              <a:rPr lang="en-US"/>
              <a:t>The relevant question is . . .</a:t>
            </a:r>
          </a:p>
          <a:p>
            <a:pPr lvl="1">
              <a:lnSpc>
                <a:spcPct val="95000"/>
              </a:lnSpc>
              <a:spcBef>
                <a:spcPct val="40000"/>
              </a:spcBef>
              <a:buClr>
                <a:schemeClr val="tx1"/>
              </a:buClr>
              <a:buFont typeface="Wingdings" panose="05000000000000000000" pitchFamily="2" charset="2"/>
              <a:buNone/>
            </a:pPr>
            <a:r>
              <a:rPr lang="en-US"/>
              <a:t>	</a:t>
            </a:r>
            <a:r>
              <a:rPr lang="en-US" b="1">
                <a:solidFill>
                  <a:srgbClr val="FF0000"/>
                </a:solidFill>
              </a:rPr>
              <a:t>“How much of the favorable cost variance is due to lower activity, and how much is due to good cost control?”</a:t>
            </a:r>
          </a:p>
          <a:p>
            <a:pPr>
              <a:lnSpc>
                <a:spcPct val="95000"/>
              </a:lnSpc>
              <a:spcBef>
                <a:spcPct val="45000"/>
              </a:spcBef>
              <a:buSzPct val="70000"/>
              <a:buFont typeface="Wingdings" panose="05000000000000000000" pitchFamily="2" charset="2"/>
              <a:buBlip>
                <a:blip r:embed="rId4"/>
              </a:buBlip>
            </a:pPr>
            <a:r>
              <a:rPr lang="en-US"/>
              <a:t>To answer the question,</a:t>
            </a:r>
            <a:br>
              <a:rPr lang="en-US"/>
            </a:br>
            <a:r>
              <a:rPr lang="en-US"/>
              <a:t>we must</a:t>
            </a:r>
            <a:br>
              <a:rPr lang="en-US"/>
            </a:br>
            <a:r>
              <a:rPr lang="en-US"/>
              <a:t>the budget to the</a:t>
            </a:r>
            <a:br>
              <a:rPr lang="en-US"/>
            </a:br>
            <a:r>
              <a:rPr lang="en-US"/>
              <a:t>actual level of activity. </a:t>
            </a:r>
          </a:p>
        </p:txBody>
      </p:sp>
      <p:graphicFrame>
        <p:nvGraphicFramePr>
          <p:cNvPr id="525315" name="Object 3"/>
          <p:cNvGraphicFramePr>
            <a:graphicFrameLocks/>
          </p:cNvGraphicFramePr>
          <p:nvPr>
            <p:extLst>
              <p:ext uri="{D42A27DB-BD31-4B8C-83A1-F6EECF244321}">
                <p14:modId xmlns:p14="http://schemas.microsoft.com/office/powerpoint/2010/main" xmlns="" val="1316791388"/>
              </p:ext>
            </p:extLst>
          </p:nvPr>
        </p:nvGraphicFramePr>
        <p:xfrm>
          <a:off x="2146300" y="4167187"/>
          <a:ext cx="1054100" cy="404813"/>
        </p:xfrm>
        <a:graphic>
          <a:graphicData uri="http://schemas.openxmlformats.org/presentationml/2006/ole">
            <p:oleObj spid="_x0000_s65550" name="WordArt 2.0" r:id="rId5" imgW="6097030" imgH="4064343" progId="">
              <p:embed/>
            </p:oleObj>
          </a:graphicData>
        </a:graphic>
      </p:graphicFrame>
      <p:graphicFrame>
        <p:nvGraphicFramePr>
          <p:cNvPr id="525316" name="Object 4"/>
          <p:cNvGraphicFramePr>
            <a:graphicFrameLocks/>
          </p:cNvGraphicFramePr>
          <p:nvPr/>
        </p:nvGraphicFramePr>
        <p:xfrm>
          <a:off x="5943600" y="3886200"/>
          <a:ext cx="2705100" cy="2401888"/>
        </p:xfrm>
        <a:graphic>
          <a:graphicData uri="http://schemas.openxmlformats.org/presentationml/2006/ole">
            <p:oleObj spid="_x0000_s65551" name="Clip" r:id="rId6" imgW="9877680" imgH="7373880" progId="">
              <p:embed/>
            </p:oleObj>
          </a:graphicData>
        </a:graphic>
      </p:graphicFrame>
      <p:sp>
        <p:nvSpPr>
          <p:cNvPr id="525317" name="Rectangle 5"/>
          <p:cNvSpPr>
            <a:spLocks noGrp="1" noChangeArrowheads="1"/>
          </p:cNvSpPr>
          <p:nvPr>
            <p:ph type="title"/>
          </p:nvPr>
        </p:nvSpPr>
        <p:spPr>
          <a:xfrm>
            <a:off x="152400" y="76200"/>
            <a:ext cx="86868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 Reports</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29</a:t>
            </a:fld>
            <a:endParaRPr lang="en-US"/>
          </a:p>
        </p:txBody>
      </p:sp>
    </p:spTree>
    <p:extLst>
      <p:ext uri="{BB962C8B-B14F-4D97-AF65-F5344CB8AC3E}">
        <p14:creationId xmlns:p14="http://schemas.microsoft.com/office/powerpoint/2010/main" xmlns="" val="337095816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1000"/>
                                  </p:stCondLst>
                                  <p:childTnLst>
                                    <p:set>
                                      <p:cBhvr>
                                        <p:cTn id="6" dur="1" fill="hold">
                                          <p:stCondLst>
                                            <p:cond delay="0"/>
                                          </p:stCondLst>
                                        </p:cTn>
                                        <p:tgtEl>
                                          <p:spTgt spid="525315"/>
                                        </p:tgtEl>
                                        <p:attrNameLst>
                                          <p:attrName>style.visibility</p:attrName>
                                        </p:attrNameLst>
                                      </p:cBhvr>
                                      <p:to>
                                        <p:strVal val="visible"/>
                                      </p:to>
                                    </p:set>
                                    <p:anim calcmode="lin" valueType="num">
                                      <p:cBhvr>
                                        <p:cTn id="7" dur="500" fill="hold"/>
                                        <p:tgtEl>
                                          <p:spTgt spid="525315"/>
                                        </p:tgtEl>
                                        <p:attrNameLst>
                                          <p:attrName>ppt_w</p:attrName>
                                        </p:attrNameLst>
                                      </p:cBhvr>
                                      <p:tavLst>
                                        <p:tav tm="0">
                                          <p:val>
                                            <p:fltVal val="0"/>
                                          </p:val>
                                        </p:tav>
                                        <p:tav tm="100000">
                                          <p:val>
                                            <p:strVal val="#ppt_w"/>
                                          </p:val>
                                        </p:tav>
                                      </p:tavLst>
                                    </p:anim>
                                    <p:anim calcmode="lin" valueType="num">
                                      <p:cBhvr>
                                        <p:cTn id="8" dur="500" fill="hold"/>
                                        <p:tgtEl>
                                          <p:spTgt spid="5253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7362" name="Rectangle 2"/>
          <p:cNvSpPr>
            <a:spLocks noGrp="1" noChangeArrowheads="1"/>
          </p:cNvSpPr>
          <p:nvPr>
            <p:ph type="title"/>
          </p:nvPr>
        </p:nvSpPr>
        <p:spPr>
          <a:xfrm>
            <a:off x="457200" y="10668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Preparing a Flexible Budget</a:t>
            </a:r>
          </a:p>
        </p:txBody>
      </p:sp>
      <p:sp>
        <p:nvSpPr>
          <p:cNvPr id="527363" name="Rectangle 3"/>
          <p:cNvSpPr>
            <a:spLocks noGrp="1" noChangeArrowheads="1"/>
          </p:cNvSpPr>
          <p:nvPr>
            <p:ph type="body" idx="1"/>
          </p:nvPr>
        </p:nvSpPr>
        <p:spPr>
          <a:xfrm>
            <a:off x="76200" y="1981200"/>
            <a:ext cx="8001000" cy="3352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spcBef>
                <a:spcPct val="40000"/>
              </a:spcBef>
              <a:buFont typeface="Times" panose="02020603050405020304" pitchFamily="18" charset="0"/>
              <a:buNone/>
            </a:pPr>
            <a:r>
              <a:rPr lang="en-US"/>
              <a:t>   To          a budget we need to know that:</a:t>
            </a:r>
          </a:p>
          <a:p>
            <a:pPr lvl="1">
              <a:spcBef>
                <a:spcPct val="40000"/>
              </a:spcBef>
              <a:buClr>
                <a:schemeClr val="tx1"/>
              </a:buClr>
            </a:pPr>
            <a:r>
              <a:rPr lang="en-US">
                <a:solidFill>
                  <a:srgbClr val="FF0000"/>
                </a:solidFill>
              </a:rPr>
              <a:t>Total variable</a:t>
            </a:r>
            <a:r>
              <a:rPr lang="en-US">
                <a:solidFill>
                  <a:schemeClr val="accent2"/>
                </a:solidFill>
              </a:rPr>
              <a:t> </a:t>
            </a:r>
            <a:r>
              <a:rPr lang="en-US"/>
              <a:t>costs </a:t>
            </a:r>
            <a:r>
              <a:rPr lang="en-US">
                <a:solidFill>
                  <a:srgbClr val="FF0000"/>
                </a:solidFill>
              </a:rPr>
              <a:t>change</a:t>
            </a:r>
            <a:br>
              <a:rPr lang="en-US">
                <a:solidFill>
                  <a:srgbClr val="FF0000"/>
                </a:solidFill>
              </a:rPr>
            </a:br>
            <a:r>
              <a:rPr lang="en-US"/>
              <a:t>in direct proportion to </a:t>
            </a:r>
            <a:br>
              <a:rPr lang="en-US"/>
            </a:br>
            <a:r>
              <a:rPr lang="en-US"/>
              <a:t>changes in activity.</a:t>
            </a:r>
          </a:p>
          <a:p>
            <a:pPr lvl="1">
              <a:spcBef>
                <a:spcPct val="40000"/>
              </a:spcBef>
              <a:buClr>
                <a:schemeClr val="tx1"/>
              </a:buClr>
            </a:pPr>
            <a:r>
              <a:rPr lang="en-US">
                <a:solidFill>
                  <a:srgbClr val="FF0000"/>
                </a:solidFill>
              </a:rPr>
              <a:t>Total fixed</a:t>
            </a:r>
            <a:r>
              <a:rPr lang="en-US">
                <a:solidFill>
                  <a:schemeClr val="accent2"/>
                </a:solidFill>
              </a:rPr>
              <a:t> </a:t>
            </a:r>
            <a:r>
              <a:rPr lang="en-US"/>
              <a:t>costs remain</a:t>
            </a:r>
            <a:br>
              <a:rPr lang="en-US"/>
            </a:br>
            <a:r>
              <a:rPr lang="en-US">
                <a:solidFill>
                  <a:srgbClr val="FF0000"/>
                </a:solidFill>
              </a:rPr>
              <a:t>unchanged</a:t>
            </a:r>
            <a:r>
              <a:rPr lang="en-US"/>
              <a:t> within the</a:t>
            </a:r>
            <a:br>
              <a:rPr lang="en-US"/>
            </a:br>
            <a:r>
              <a:rPr lang="en-US"/>
              <a:t>relevant range. </a:t>
            </a:r>
          </a:p>
        </p:txBody>
      </p:sp>
      <p:graphicFrame>
        <p:nvGraphicFramePr>
          <p:cNvPr id="527364" name="Object 4">
            <a:hlinkClick r:id="" action="ppaction://ole?verb=0"/>
          </p:cNvPr>
          <p:cNvGraphicFramePr>
            <a:graphicFrameLocks/>
          </p:cNvGraphicFramePr>
          <p:nvPr>
            <p:extLst>
              <p:ext uri="{D42A27DB-BD31-4B8C-83A1-F6EECF244321}">
                <p14:modId xmlns:p14="http://schemas.microsoft.com/office/powerpoint/2010/main" xmlns="" val="3238254589"/>
              </p:ext>
            </p:extLst>
          </p:nvPr>
        </p:nvGraphicFramePr>
        <p:xfrm>
          <a:off x="838581" y="2017776"/>
          <a:ext cx="676275" cy="457200"/>
        </p:xfrm>
        <a:graphic>
          <a:graphicData uri="http://schemas.openxmlformats.org/presentationml/2006/ole">
            <p:oleObj spid="_x0000_s66574" name="WordArt 2.0" r:id="rId4" imgW="6097030" imgH="4064343" progId="">
              <p:embed/>
            </p:oleObj>
          </a:graphicData>
        </a:graphic>
      </p:graphicFrame>
      <p:graphicFrame>
        <p:nvGraphicFramePr>
          <p:cNvPr id="527365" name="Object 5"/>
          <p:cNvGraphicFramePr>
            <a:graphicFrameLocks/>
          </p:cNvGraphicFramePr>
          <p:nvPr/>
        </p:nvGraphicFramePr>
        <p:xfrm>
          <a:off x="4800600" y="3429000"/>
          <a:ext cx="4071938" cy="2938463"/>
        </p:xfrm>
        <a:graphic>
          <a:graphicData uri="http://schemas.openxmlformats.org/presentationml/2006/ole">
            <p:oleObj spid="_x0000_s66575" name="Clip" r:id="rId5" imgW="11098080" imgH="7995600" progId="">
              <p:embed/>
            </p:oleObj>
          </a:graphicData>
        </a:graphic>
      </p:graphicFrame>
      <p:sp>
        <p:nvSpPr>
          <p:cNvPr id="527366" name="Line 6"/>
          <p:cNvSpPr>
            <a:spLocks noChangeShapeType="1"/>
          </p:cNvSpPr>
          <p:nvPr/>
        </p:nvSpPr>
        <p:spPr bwMode="auto">
          <a:xfrm>
            <a:off x="5334000" y="4008438"/>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7367" name="Line 7"/>
          <p:cNvSpPr>
            <a:spLocks noChangeShapeType="1"/>
          </p:cNvSpPr>
          <p:nvPr/>
        </p:nvSpPr>
        <p:spPr bwMode="auto">
          <a:xfrm>
            <a:off x="5346700" y="5595938"/>
            <a:ext cx="19558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7368" name="Line 8"/>
          <p:cNvSpPr>
            <a:spLocks noChangeShapeType="1"/>
          </p:cNvSpPr>
          <p:nvPr/>
        </p:nvSpPr>
        <p:spPr bwMode="auto">
          <a:xfrm>
            <a:off x="5346700" y="5138738"/>
            <a:ext cx="1727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7369" name="Line 9"/>
          <p:cNvSpPr>
            <a:spLocks noChangeShapeType="1"/>
          </p:cNvSpPr>
          <p:nvPr/>
        </p:nvSpPr>
        <p:spPr bwMode="auto">
          <a:xfrm flipV="1">
            <a:off x="5346700" y="4135438"/>
            <a:ext cx="1574800" cy="1016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27370" name="Rectangle 10"/>
          <p:cNvSpPr>
            <a:spLocks noChangeArrowheads="1"/>
          </p:cNvSpPr>
          <p:nvPr/>
        </p:nvSpPr>
        <p:spPr bwMode="auto">
          <a:xfrm>
            <a:off x="6081713" y="4789488"/>
            <a:ext cx="865187"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200">
                <a:solidFill>
                  <a:srgbClr val="FFFFFF"/>
                </a:solidFill>
              </a:rPr>
              <a:t>Fixed</a:t>
            </a:r>
          </a:p>
        </p:txBody>
      </p:sp>
      <p:sp>
        <p:nvSpPr>
          <p:cNvPr id="527371" name="Rectangle 11"/>
          <p:cNvSpPr>
            <a:spLocks noChangeArrowheads="1"/>
          </p:cNvSpPr>
          <p:nvPr/>
        </p:nvSpPr>
        <p:spPr bwMode="auto">
          <a:xfrm rot="19740000">
            <a:off x="5548313" y="4133850"/>
            <a:ext cx="130175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FFFF"/>
                </a:solidFill>
              </a:rPr>
              <a:t>Variable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30</a:t>
            </a:fld>
            <a:endParaRPr lang="en-US"/>
          </a:p>
        </p:txBody>
      </p:sp>
    </p:spTree>
    <p:extLst>
      <p:ext uri="{BB962C8B-B14F-4D97-AF65-F5344CB8AC3E}">
        <p14:creationId xmlns:p14="http://schemas.microsoft.com/office/powerpoint/2010/main" xmlns="" val="358816458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527364"/>
                                        </p:tgtEl>
                                        <p:attrNameLst>
                                          <p:attrName>style.visibility</p:attrName>
                                        </p:attrNameLst>
                                      </p:cBhvr>
                                      <p:to>
                                        <p:strVal val="visible"/>
                                      </p:to>
                                    </p:set>
                                    <p:anim calcmode="lin" valueType="num">
                                      <p:cBhvr>
                                        <p:cTn id="7" dur="500" fill="hold"/>
                                        <p:tgtEl>
                                          <p:spTgt spid="527364"/>
                                        </p:tgtEl>
                                        <p:attrNameLst>
                                          <p:attrName>ppt_w</p:attrName>
                                        </p:attrNameLst>
                                      </p:cBhvr>
                                      <p:tavLst>
                                        <p:tav tm="0">
                                          <p:val>
                                            <p:fltVal val="0"/>
                                          </p:val>
                                        </p:tav>
                                        <p:tav tm="100000">
                                          <p:val>
                                            <p:strVal val="#ppt_w"/>
                                          </p:val>
                                        </p:tav>
                                      </p:tavLst>
                                    </p:anim>
                                    <p:anim calcmode="lin" valueType="num">
                                      <p:cBhvr>
                                        <p:cTn id="8" dur="500" fill="hold"/>
                                        <p:tgtEl>
                                          <p:spTgt spid="5273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29410" name="Object 2"/>
          <p:cNvGraphicFramePr>
            <a:graphicFrameLocks/>
          </p:cNvGraphicFramePr>
          <p:nvPr/>
        </p:nvGraphicFramePr>
        <p:xfrm>
          <a:off x="1371600" y="1501775"/>
          <a:ext cx="7620000" cy="5091113"/>
        </p:xfrm>
        <a:graphic>
          <a:graphicData uri="http://schemas.openxmlformats.org/presentationml/2006/ole">
            <p:oleObj spid="_x0000_s67598" name="Clip" r:id="rId4" imgW="6518275" imgH="5547995" progId="">
              <p:embed/>
            </p:oleObj>
          </a:graphicData>
        </a:graphic>
      </p:graphicFrame>
      <p:sp>
        <p:nvSpPr>
          <p:cNvPr id="529411" name="Rectangle 3"/>
          <p:cNvSpPr>
            <a:spLocks noGrp="1" noChangeArrowheads="1"/>
          </p:cNvSpPr>
          <p:nvPr>
            <p:ph type="title"/>
          </p:nvPr>
        </p:nvSpPr>
        <p:spPr>
          <a:xfrm>
            <a:off x="457200" y="304800"/>
            <a:ext cx="8229600" cy="836579"/>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sp>
        <p:nvSpPr>
          <p:cNvPr id="529412" name="Rectangle 4"/>
          <p:cNvSpPr>
            <a:spLocks noChangeArrowheads="1"/>
          </p:cNvSpPr>
          <p:nvPr/>
        </p:nvSpPr>
        <p:spPr bwMode="auto">
          <a:xfrm rot="180000">
            <a:off x="3505200" y="1882775"/>
            <a:ext cx="4416425" cy="155098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3200" b="1">
                <a:solidFill>
                  <a:schemeClr val="tx2"/>
                </a:solidFill>
              </a:rPr>
              <a:t>     Let’s prepare</a:t>
            </a:r>
            <a:br>
              <a:rPr lang="en-US" sz="3200" b="1">
                <a:solidFill>
                  <a:schemeClr val="tx2"/>
                </a:solidFill>
              </a:rPr>
            </a:br>
            <a:r>
              <a:rPr lang="en-US" sz="3200" b="1">
                <a:solidFill>
                  <a:schemeClr val="tx2"/>
                </a:solidFill>
              </a:rPr>
              <a:t>                 budgets</a:t>
            </a:r>
            <a:br>
              <a:rPr lang="en-US" sz="3200" b="1">
                <a:solidFill>
                  <a:schemeClr val="tx2"/>
                </a:solidFill>
              </a:rPr>
            </a:br>
            <a:r>
              <a:rPr lang="en-US" sz="3200" b="1">
                <a:solidFill>
                  <a:schemeClr val="tx2"/>
                </a:solidFill>
              </a:rPr>
              <a:t>     for CheeseCo.</a:t>
            </a:r>
          </a:p>
        </p:txBody>
      </p:sp>
      <p:graphicFrame>
        <p:nvGraphicFramePr>
          <p:cNvPr id="529413" name="Object 5"/>
          <p:cNvGraphicFramePr>
            <a:graphicFrameLocks/>
          </p:cNvGraphicFramePr>
          <p:nvPr>
            <p:extLst>
              <p:ext uri="{D42A27DB-BD31-4B8C-83A1-F6EECF244321}">
                <p14:modId xmlns:p14="http://schemas.microsoft.com/office/powerpoint/2010/main" xmlns="" val="4017666234"/>
              </p:ext>
            </p:extLst>
          </p:nvPr>
        </p:nvGraphicFramePr>
        <p:xfrm>
          <a:off x="4114800" y="2362200"/>
          <a:ext cx="1295400" cy="492125"/>
        </p:xfrm>
        <a:graphic>
          <a:graphicData uri="http://schemas.openxmlformats.org/presentationml/2006/ole">
            <p:oleObj spid="_x0000_s67599" name="WordArt 2.0" r:id="rId5" imgW="6094510" imgH="4061143" progId="">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31</a:t>
            </a:fld>
            <a:endParaRPr lang="en-US"/>
          </a:p>
        </p:txBody>
      </p:sp>
    </p:spTree>
    <p:extLst>
      <p:ext uri="{BB962C8B-B14F-4D97-AF65-F5344CB8AC3E}">
        <p14:creationId xmlns:p14="http://schemas.microsoft.com/office/powerpoint/2010/main" xmlns="" val="78597739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1458" name="Object 2"/>
          <p:cNvGraphicFramePr>
            <a:graphicFrameLocks noChangeAspect="1"/>
          </p:cNvGraphicFramePr>
          <p:nvPr/>
        </p:nvGraphicFramePr>
        <p:xfrm>
          <a:off x="114300" y="1600200"/>
          <a:ext cx="8915400" cy="4992688"/>
        </p:xfrm>
        <a:graphic>
          <a:graphicData uri="http://schemas.openxmlformats.org/presentationml/2006/ole">
            <p:oleObj spid="_x0000_s68616" name="Worksheet" r:id="rId4" imgW="5625000" imgH="3172680" progId="Excel.Sheet.8">
              <p:embed/>
            </p:oleObj>
          </a:graphicData>
        </a:graphic>
      </p:graphicFrame>
      <p:sp>
        <p:nvSpPr>
          <p:cNvPr id="531459" name="Rectangle 3"/>
          <p:cNvSpPr>
            <a:spLocks noGrp="1" noChangeArrowheads="1"/>
          </p:cNvSpPr>
          <p:nvPr>
            <p:ph type="title"/>
          </p:nvPr>
        </p:nvSpPr>
        <p:spPr>
          <a:xfrm>
            <a:off x="503238" y="90869"/>
            <a:ext cx="8305800" cy="9057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grpSp>
        <p:nvGrpSpPr>
          <p:cNvPr id="531460" name="Group 4"/>
          <p:cNvGrpSpPr>
            <a:grpSpLocks/>
          </p:cNvGrpSpPr>
          <p:nvPr/>
        </p:nvGrpSpPr>
        <p:grpSpPr bwMode="auto">
          <a:xfrm>
            <a:off x="4924425" y="4902200"/>
            <a:ext cx="3886200" cy="1212850"/>
            <a:chOff x="3072" y="2990"/>
            <a:chExt cx="2448" cy="764"/>
          </a:xfrm>
        </p:grpSpPr>
        <p:sp>
          <p:nvSpPr>
            <p:cNvPr id="531461" name="Line 5"/>
            <p:cNvSpPr>
              <a:spLocks noChangeShapeType="1"/>
            </p:cNvSpPr>
            <p:nvPr/>
          </p:nvSpPr>
          <p:spPr bwMode="auto">
            <a:xfrm flipH="1">
              <a:off x="3072" y="3360"/>
              <a:ext cx="816" cy="0"/>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1462" name="Rectangle 6"/>
            <p:cNvSpPr>
              <a:spLocks noChangeArrowheads="1"/>
            </p:cNvSpPr>
            <p:nvPr/>
          </p:nvSpPr>
          <p:spPr bwMode="auto">
            <a:xfrm>
              <a:off x="3862" y="2990"/>
              <a:ext cx="1658" cy="764"/>
            </a:xfrm>
            <a:prstGeom prst="rect">
              <a:avLst/>
            </a:prstGeom>
            <a:solidFill>
              <a:srgbClr val="CCECFF"/>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Fixed costs are</a:t>
              </a:r>
              <a:br>
                <a:rPr lang="en-US" sz="2400" b="1">
                  <a:solidFill>
                    <a:srgbClr val="FF0000"/>
                  </a:solidFill>
                </a:rPr>
              </a:br>
              <a:r>
                <a:rPr lang="en-US" sz="2400" b="1">
                  <a:solidFill>
                    <a:srgbClr val="FF0000"/>
                  </a:solidFill>
                </a:rPr>
                <a:t>expressed as a</a:t>
              </a:r>
              <a:br>
                <a:rPr lang="en-US" sz="2400" b="1">
                  <a:solidFill>
                    <a:srgbClr val="FF0000"/>
                  </a:solidFill>
                </a:rPr>
              </a:br>
              <a:r>
                <a:rPr lang="en-US" sz="2400" b="1">
                  <a:solidFill>
                    <a:srgbClr val="FF0000"/>
                  </a:solidFill>
                </a:rPr>
                <a:t>total amount.</a:t>
              </a:r>
            </a:p>
          </p:txBody>
        </p:sp>
      </p:grpSp>
      <p:grpSp>
        <p:nvGrpSpPr>
          <p:cNvPr id="531463" name="Group 7"/>
          <p:cNvGrpSpPr>
            <a:grpSpLocks/>
          </p:cNvGrpSpPr>
          <p:nvPr/>
        </p:nvGrpSpPr>
        <p:grpSpPr bwMode="auto">
          <a:xfrm>
            <a:off x="3705225" y="3043238"/>
            <a:ext cx="5240338" cy="1757362"/>
            <a:chOff x="2352" y="1824"/>
            <a:chExt cx="3301" cy="1228"/>
          </a:xfrm>
        </p:grpSpPr>
        <p:sp>
          <p:nvSpPr>
            <p:cNvPr id="531464" name="Line 8"/>
            <p:cNvSpPr>
              <a:spLocks noChangeShapeType="1"/>
            </p:cNvSpPr>
            <p:nvPr/>
          </p:nvSpPr>
          <p:spPr bwMode="auto">
            <a:xfrm flipH="1">
              <a:off x="2352" y="1920"/>
              <a:ext cx="480" cy="240"/>
            </a:xfrm>
            <a:prstGeom prst="line">
              <a:avLst/>
            </a:prstGeom>
            <a:noFill/>
            <a:ln w="762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1465" name="Rectangle 9"/>
            <p:cNvSpPr>
              <a:spLocks noChangeArrowheads="1"/>
            </p:cNvSpPr>
            <p:nvPr/>
          </p:nvSpPr>
          <p:spPr bwMode="auto">
            <a:xfrm>
              <a:off x="2603" y="1824"/>
              <a:ext cx="3050" cy="1228"/>
            </a:xfrm>
            <a:prstGeom prst="rect">
              <a:avLst/>
            </a:prstGeom>
            <a:solidFill>
              <a:srgbClr val="FFF3F9"/>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Variable costs are expressed as a constant amount per hour.</a:t>
              </a:r>
            </a:p>
            <a:p>
              <a:pPr algn="ctr" eaLnBrk="1" hangingPunct="1">
                <a:spcBef>
                  <a:spcPct val="50000"/>
                </a:spcBef>
              </a:pPr>
              <a:r>
                <a:rPr lang="en-US" sz="2400" b="1">
                  <a:solidFill>
                    <a:srgbClr val="FF0000"/>
                  </a:solidFill>
                </a:rPr>
                <a:t>$40,000 ÷ 10,000 hours is</a:t>
              </a:r>
              <a:br>
                <a:rPr lang="en-US" sz="2400" b="1">
                  <a:solidFill>
                    <a:srgbClr val="FF0000"/>
                  </a:solidFill>
                </a:rPr>
              </a:br>
              <a:r>
                <a:rPr lang="en-US" sz="2400" b="1">
                  <a:solidFill>
                    <a:srgbClr val="FF0000"/>
                  </a:solidFill>
                </a:rPr>
                <a:t>$4.00 per hour.</a:t>
              </a:r>
            </a:p>
          </p:txBody>
        </p:sp>
      </p:grpSp>
      <p:sp>
        <p:nvSpPr>
          <p:cNvPr id="531466" name="Text Box 10"/>
          <p:cNvSpPr txBox="1">
            <a:spLocks noChangeArrowheads="1"/>
          </p:cNvSpPr>
          <p:nvPr/>
        </p:nvSpPr>
        <p:spPr bwMode="auto">
          <a:xfrm>
            <a:off x="3609975" y="1157288"/>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p>
        </p:txBody>
      </p:sp>
      <p:sp>
        <p:nvSpPr>
          <p:cNvPr id="2" name="Slide Number Placeholder 1"/>
          <p:cNvSpPr>
            <a:spLocks noGrp="1"/>
          </p:cNvSpPr>
          <p:nvPr>
            <p:ph type="sldNum" sz="quarter" idx="11"/>
          </p:nvPr>
        </p:nvSpPr>
        <p:spPr/>
        <p:txBody>
          <a:bodyPr/>
          <a:lstStyle/>
          <a:p>
            <a:fld id="{9A50D7FF-FF3E-48B3-B163-4B17B2257AE3}" type="slidenum">
              <a:rPr lang="en-US" smtClean="0"/>
              <a:pPr/>
              <a:t>32</a:t>
            </a:fld>
            <a:endParaRPr lang="en-US"/>
          </a:p>
        </p:txBody>
      </p:sp>
    </p:spTree>
    <p:extLst>
      <p:ext uri="{BB962C8B-B14F-4D97-AF65-F5344CB8AC3E}">
        <p14:creationId xmlns:p14="http://schemas.microsoft.com/office/powerpoint/2010/main" xmlns="" val="180455622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afterEffect">
                                  <p:stCondLst>
                                    <p:cond delay="0"/>
                                  </p:stCondLst>
                                  <p:childTnLst>
                                    <p:set>
                                      <p:cBhvr>
                                        <p:cTn id="6" dur="1" fill="hold">
                                          <p:stCondLst>
                                            <p:cond delay="0"/>
                                          </p:stCondLst>
                                        </p:cTn>
                                        <p:tgtEl>
                                          <p:spTgt spid="531460"/>
                                        </p:tgtEl>
                                        <p:attrNameLst>
                                          <p:attrName>style.visibility</p:attrName>
                                        </p:attrNameLst>
                                      </p:cBhvr>
                                      <p:to>
                                        <p:strVal val="visible"/>
                                      </p:to>
                                    </p:set>
                                    <p:animEffect transition="in" filter="slide(fromRight)">
                                      <p:cBhvr>
                                        <p:cTn id="7" dur="500"/>
                                        <p:tgtEl>
                                          <p:spTgt spid="531460"/>
                                        </p:tgtEl>
                                      </p:cBhvr>
                                    </p:animEffect>
                                  </p:childTnLst>
                                </p:cTn>
                              </p:par>
                            </p:childTnLst>
                          </p:cTn>
                        </p:par>
                        <p:par>
                          <p:cTn id="8" fill="hold" nodeType="afterGroup">
                            <p:stCondLst>
                              <p:cond delay="500"/>
                            </p:stCondLst>
                            <p:childTnLst>
                              <p:par>
                                <p:cTn id="9" presetID="12" presetClass="entr" presetSubtype="2" fill="hold" nodeType="afterEffect">
                                  <p:stCondLst>
                                    <p:cond delay="0"/>
                                  </p:stCondLst>
                                  <p:childTnLst>
                                    <p:set>
                                      <p:cBhvr>
                                        <p:cTn id="10" dur="1" fill="hold">
                                          <p:stCondLst>
                                            <p:cond delay="0"/>
                                          </p:stCondLst>
                                        </p:cTn>
                                        <p:tgtEl>
                                          <p:spTgt spid="531463"/>
                                        </p:tgtEl>
                                        <p:attrNameLst>
                                          <p:attrName>style.visibility</p:attrName>
                                        </p:attrNameLst>
                                      </p:cBhvr>
                                      <p:to>
                                        <p:strVal val="visible"/>
                                      </p:to>
                                    </p:set>
                                    <p:animEffect transition="in" filter="slide(fromRight)">
                                      <p:cBhvr>
                                        <p:cTn id="11" dur="500"/>
                                        <p:tgtEl>
                                          <p:spTgt spid="53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3506" name="Object 2"/>
          <p:cNvGraphicFramePr>
            <a:graphicFrameLocks noChangeAspect="1"/>
          </p:cNvGraphicFramePr>
          <p:nvPr/>
        </p:nvGraphicFramePr>
        <p:xfrm>
          <a:off x="114300" y="1600200"/>
          <a:ext cx="8915400" cy="4992688"/>
        </p:xfrm>
        <a:graphic>
          <a:graphicData uri="http://schemas.openxmlformats.org/presentationml/2006/ole">
            <p:oleObj spid="_x0000_s69640" name="Worksheet" r:id="rId4" imgW="5625000" imgH="3172680" progId="Excel.Sheet.8">
              <p:embed/>
            </p:oleObj>
          </a:graphicData>
        </a:graphic>
      </p:graphicFrame>
      <p:sp>
        <p:nvSpPr>
          <p:cNvPr id="533507" name="Rectangle 3"/>
          <p:cNvSpPr>
            <a:spLocks noGrp="1" noChangeArrowheads="1"/>
          </p:cNvSpPr>
          <p:nvPr>
            <p:ph type="title"/>
          </p:nvPr>
        </p:nvSpPr>
        <p:spPr>
          <a:xfrm>
            <a:off x="486157" y="171228"/>
            <a:ext cx="8229600" cy="7985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sp>
        <p:nvSpPr>
          <p:cNvPr id="533508" name="Freeform 4"/>
          <p:cNvSpPr>
            <a:spLocks/>
          </p:cNvSpPr>
          <p:nvPr/>
        </p:nvSpPr>
        <p:spPr bwMode="auto">
          <a:xfrm>
            <a:off x="6248400" y="3581400"/>
            <a:ext cx="1238250" cy="1758950"/>
          </a:xfrm>
          <a:custGeom>
            <a:avLst/>
            <a:gdLst>
              <a:gd name="T0" fmla="*/ 240 w 871"/>
              <a:gd name="T1" fmla="*/ 89 h 1252"/>
              <a:gd name="T2" fmla="*/ 282 w 871"/>
              <a:gd name="T3" fmla="*/ 122 h 1252"/>
              <a:gd name="T4" fmla="*/ 353 w 871"/>
              <a:gd name="T5" fmla="*/ 170 h 1252"/>
              <a:gd name="T6" fmla="*/ 424 w 871"/>
              <a:gd name="T7" fmla="*/ 226 h 1252"/>
              <a:gd name="T8" fmla="*/ 486 w 871"/>
              <a:gd name="T9" fmla="*/ 286 h 1252"/>
              <a:gd name="T10" fmla="*/ 549 w 871"/>
              <a:gd name="T11" fmla="*/ 351 h 1252"/>
              <a:gd name="T12" fmla="*/ 602 w 871"/>
              <a:gd name="T13" fmla="*/ 418 h 1252"/>
              <a:gd name="T14" fmla="*/ 662 w 871"/>
              <a:gd name="T15" fmla="*/ 487 h 1252"/>
              <a:gd name="T16" fmla="*/ 706 w 871"/>
              <a:gd name="T17" fmla="*/ 562 h 1252"/>
              <a:gd name="T18" fmla="*/ 748 w 871"/>
              <a:gd name="T19" fmla="*/ 633 h 1252"/>
              <a:gd name="T20" fmla="*/ 788 w 871"/>
              <a:gd name="T21" fmla="*/ 712 h 1252"/>
              <a:gd name="T22" fmla="*/ 812 w 871"/>
              <a:gd name="T23" fmla="*/ 790 h 1252"/>
              <a:gd name="T24" fmla="*/ 838 w 871"/>
              <a:gd name="T25" fmla="*/ 862 h 1252"/>
              <a:gd name="T26" fmla="*/ 857 w 871"/>
              <a:gd name="T27" fmla="*/ 942 h 1252"/>
              <a:gd name="T28" fmla="*/ 864 w 871"/>
              <a:gd name="T29" fmla="*/ 1013 h 1252"/>
              <a:gd name="T30" fmla="*/ 870 w 871"/>
              <a:gd name="T31" fmla="*/ 1089 h 1252"/>
              <a:gd name="T32" fmla="*/ 868 w 871"/>
              <a:gd name="T33" fmla="*/ 1162 h 1252"/>
              <a:gd name="T34" fmla="*/ 862 w 871"/>
              <a:gd name="T35" fmla="*/ 1229 h 1252"/>
              <a:gd name="T36" fmla="*/ 853 w 871"/>
              <a:gd name="T37" fmla="*/ 1251 h 1252"/>
              <a:gd name="T38" fmla="*/ 859 w 871"/>
              <a:gd name="T39" fmla="*/ 1160 h 1252"/>
              <a:gd name="T40" fmla="*/ 852 w 871"/>
              <a:gd name="T41" fmla="*/ 1091 h 1252"/>
              <a:gd name="T42" fmla="*/ 836 w 871"/>
              <a:gd name="T43" fmla="*/ 1021 h 1252"/>
              <a:gd name="T44" fmla="*/ 812 w 871"/>
              <a:gd name="T45" fmla="*/ 952 h 1252"/>
              <a:gd name="T46" fmla="*/ 778 w 871"/>
              <a:gd name="T47" fmla="*/ 882 h 1252"/>
              <a:gd name="T48" fmla="*/ 738 w 871"/>
              <a:gd name="T49" fmla="*/ 803 h 1252"/>
              <a:gd name="T50" fmla="*/ 689 w 871"/>
              <a:gd name="T51" fmla="*/ 729 h 1252"/>
              <a:gd name="T52" fmla="*/ 632 w 871"/>
              <a:gd name="T53" fmla="*/ 661 h 1252"/>
              <a:gd name="T54" fmla="*/ 571 w 871"/>
              <a:gd name="T55" fmla="*/ 585 h 1252"/>
              <a:gd name="T56" fmla="*/ 500 w 871"/>
              <a:gd name="T57" fmla="*/ 514 h 1252"/>
              <a:gd name="T58" fmla="*/ 429 w 871"/>
              <a:gd name="T59" fmla="*/ 451 h 1252"/>
              <a:gd name="T60" fmla="*/ 352 w 871"/>
              <a:gd name="T61" fmla="*/ 387 h 1252"/>
              <a:gd name="T62" fmla="*/ 272 w 871"/>
              <a:gd name="T63" fmla="*/ 329 h 1252"/>
              <a:gd name="T64" fmla="*/ 187 w 871"/>
              <a:gd name="T65" fmla="*/ 274 h 1252"/>
              <a:gd name="T66" fmla="*/ 158 w 871"/>
              <a:gd name="T67" fmla="*/ 365 h 1252"/>
              <a:gd name="T68" fmla="*/ 0 w 871"/>
              <a:gd name="T69" fmla="*/ 65 h 1252"/>
              <a:gd name="T70" fmla="*/ 264 w 871"/>
              <a:gd name="T71" fmla="*/ 0 h 1252"/>
              <a:gd name="T72" fmla="*/ 240 w 871"/>
              <a:gd name="T73" fmla="*/ 89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1" h="1252">
                <a:moveTo>
                  <a:pt x="240" y="89"/>
                </a:moveTo>
                <a:lnTo>
                  <a:pt x="282" y="122"/>
                </a:lnTo>
                <a:lnTo>
                  <a:pt x="353" y="170"/>
                </a:lnTo>
                <a:lnTo>
                  <a:pt x="424" y="226"/>
                </a:lnTo>
                <a:lnTo>
                  <a:pt x="486" y="286"/>
                </a:lnTo>
                <a:lnTo>
                  <a:pt x="549" y="351"/>
                </a:lnTo>
                <a:lnTo>
                  <a:pt x="602" y="418"/>
                </a:lnTo>
                <a:lnTo>
                  <a:pt x="662" y="487"/>
                </a:lnTo>
                <a:lnTo>
                  <a:pt x="706" y="562"/>
                </a:lnTo>
                <a:lnTo>
                  <a:pt x="748" y="633"/>
                </a:lnTo>
                <a:lnTo>
                  <a:pt x="788" y="712"/>
                </a:lnTo>
                <a:lnTo>
                  <a:pt x="812" y="790"/>
                </a:lnTo>
                <a:lnTo>
                  <a:pt x="838" y="862"/>
                </a:lnTo>
                <a:lnTo>
                  <a:pt x="857" y="942"/>
                </a:lnTo>
                <a:lnTo>
                  <a:pt x="864" y="1013"/>
                </a:lnTo>
                <a:lnTo>
                  <a:pt x="870" y="1089"/>
                </a:lnTo>
                <a:lnTo>
                  <a:pt x="868" y="1162"/>
                </a:lnTo>
                <a:lnTo>
                  <a:pt x="862" y="1229"/>
                </a:lnTo>
                <a:lnTo>
                  <a:pt x="853" y="1251"/>
                </a:lnTo>
                <a:lnTo>
                  <a:pt x="859" y="1160"/>
                </a:lnTo>
                <a:lnTo>
                  <a:pt x="852" y="1091"/>
                </a:lnTo>
                <a:lnTo>
                  <a:pt x="836" y="1021"/>
                </a:lnTo>
                <a:lnTo>
                  <a:pt x="812" y="952"/>
                </a:lnTo>
                <a:lnTo>
                  <a:pt x="778" y="882"/>
                </a:lnTo>
                <a:lnTo>
                  <a:pt x="738" y="803"/>
                </a:lnTo>
                <a:lnTo>
                  <a:pt x="689" y="729"/>
                </a:lnTo>
                <a:lnTo>
                  <a:pt x="632" y="661"/>
                </a:lnTo>
                <a:lnTo>
                  <a:pt x="571" y="585"/>
                </a:lnTo>
                <a:lnTo>
                  <a:pt x="500" y="514"/>
                </a:lnTo>
                <a:lnTo>
                  <a:pt x="429" y="451"/>
                </a:lnTo>
                <a:lnTo>
                  <a:pt x="352" y="387"/>
                </a:lnTo>
                <a:lnTo>
                  <a:pt x="272" y="329"/>
                </a:lnTo>
                <a:lnTo>
                  <a:pt x="187" y="274"/>
                </a:lnTo>
                <a:lnTo>
                  <a:pt x="158" y="365"/>
                </a:lnTo>
                <a:lnTo>
                  <a:pt x="0" y="65"/>
                </a:lnTo>
                <a:lnTo>
                  <a:pt x="264" y="0"/>
                </a:lnTo>
                <a:lnTo>
                  <a:pt x="240" y="89"/>
                </a:lnTo>
              </a:path>
            </a:pathLst>
          </a:custGeom>
          <a:solidFill>
            <a:srgbClr val="FF0066"/>
          </a:solidFill>
          <a:ln w="12700" cap="rnd" cmpd="sng">
            <a:solidFill>
              <a:srgbClr val="FC0128"/>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33509" name="Oval 5"/>
          <p:cNvSpPr>
            <a:spLocks noChangeArrowheads="1"/>
          </p:cNvSpPr>
          <p:nvPr/>
        </p:nvSpPr>
        <p:spPr bwMode="auto">
          <a:xfrm>
            <a:off x="5359400" y="2616200"/>
            <a:ext cx="965200" cy="584200"/>
          </a:xfrm>
          <a:prstGeom prst="ellipse">
            <a:avLst/>
          </a:prstGeom>
          <a:noFill/>
          <a:ln w="25400">
            <a:solidFill>
              <a:srgbClr val="438E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0" name="Oval 6"/>
          <p:cNvSpPr>
            <a:spLocks noChangeArrowheads="1"/>
          </p:cNvSpPr>
          <p:nvPr/>
        </p:nvSpPr>
        <p:spPr bwMode="auto">
          <a:xfrm>
            <a:off x="2819400" y="3378200"/>
            <a:ext cx="1193800" cy="584200"/>
          </a:xfrm>
          <a:prstGeom prst="ellipse">
            <a:avLst/>
          </a:prstGeom>
          <a:noFill/>
          <a:ln w="254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533511" name="Group 7"/>
          <p:cNvGrpSpPr>
            <a:grpSpLocks/>
          </p:cNvGrpSpPr>
          <p:nvPr/>
        </p:nvGrpSpPr>
        <p:grpSpPr bwMode="auto">
          <a:xfrm>
            <a:off x="2082800" y="4749800"/>
            <a:ext cx="6375400" cy="736600"/>
            <a:chOff x="1112" y="2936"/>
            <a:chExt cx="4016" cy="464"/>
          </a:xfrm>
        </p:grpSpPr>
        <p:sp>
          <p:nvSpPr>
            <p:cNvPr id="533512" name="Rectangle 8"/>
            <p:cNvSpPr>
              <a:spLocks noChangeArrowheads="1"/>
            </p:cNvSpPr>
            <p:nvPr/>
          </p:nvSpPr>
          <p:spPr bwMode="auto">
            <a:xfrm>
              <a:off x="1112" y="2936"/>
              <a:ext cx="4016" cy="464"/>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3" name="Rectangle 9"/>
            <p:cNvSpPr>
              <a:spLocks noChangeArrowheads="1"/>
            </p:cNvSpPr>
            <p:nvPr/>
          </p:nvSpPr>
          <p:spPr bwMode="auto">
            <a:xfrm>
              <a:off x="1225" y="3025"/>
              <a:ext cx="3790" cy="286"/>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 $4.00 per hour × 8,000 hours = $32,000 </a:t>
              </a:r>
            </a:p>
          </p:txBody>
        </p:sp>
      </p:grpSp>
      <p:sp>
        <p:nvSpPr>
          <p:cNvPr id="533514" name="Oval 10"/>
          <p:cNvSpPr>
            <a:spLocks noChangeArrowheads="1"/>
          </p:cNvSpPr>
          <p:nvPr/>
        </p:nvSpPr>
        <p:spPr bwMode="auto">
          <a:xfrm>
            <a:off x="2387600" y="4826000"/>
            <a:ext cx="965200" cy="584200"/>
          </a:xfrm>
          <a:prstGeom prst="ellipse">
            <a:avLst/>
          </a:prstGeom>
          <a:noFill/>
          <a:ln w="254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5" name="Line 11"/>
          <p:cNvSpPr>
            <a:spLocks noChangeShapeType="1"/>
          </p:cNvSpPr>
          <p:nvPr/>
        </p:nvSpPr>
        <p:spPr bwMode="auto">
          <a:xfrm flipV="1">
            <a:off x="4965700" y="3060700"/>
            <a:ext cx="457200" cy="1828800"/>
          </a:xfrm>
          <a:prstGeom prst="line">
            <a:avLst/>
          </a:prstGeom>
          <a:noFill/>
          <a:ln w="25400">
            <a:solidFill>
              <a:srgbClr val="438E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6" name="Oval 12"/>
          <p:cNvSpPr>
            <a:spLocks noChangeArrowheads="1"/>
          </p:cNvSpPr>
          <p:nvPr/>
        </p:nvSpPr>
        <p:spPr bwMode="auto">
          <a:xfrm>
            <a:off x="4838700" y="4826000"/>
            <a:ext cx="965200" cy="584200"/>
          </a:xfrm>
          <a:prstGeom prst="ellipse">
            <a:avLst/>
          </a:prstGeom>
          <a:noFill/>
          <a:ln w="25400">
            <a:solidFill>
              <a:srgbClr val="339933"/>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7" name="Line 13"/>
          <p:cNvSpPr>
            <a:spLocks noChangeShapeType="1"/>
          </p:cNvSpPr>
          <p:nvPr/>
        </p:nvSpPr>
        <p:spPr bwMode="auto">
          <a:xfrm flipH="1">
            <a:off x="2832100" y="3962400"/>
            <a:ext cx="368300" cy="850900"/>
          </a:xfrm>
          <a:prstGeom prst="line">
            <a:avLst/>
          </a:prstGeom>
          <a:noFill/>
          <a:ln w="25400">
            <a:solidFill>
              <a:srgbClr val="FC0128"/>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33518" name="Text Box 14"/>
          <p:cNvSpPr txBox="1">
            <a:spLocks noChangeArrowheads="1"/>
          </p:cNvSpPr>
          <p:nvPr/>
        </p:nvSpPr>
        <p:spPr bwMode="auto">
          <a:xfrm>
            <a:off x="3609975" y="1157288"/>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33</a:t>
            </a:fld>
            <a:endParaRPr lang="en-US"/>
          </a:p>
        </p:txBody>
      </p:sp>
    </p:spTree>
    <p:extLst>
      <p:ext uri="{BB962C8B-B14F-4D97-AF65-F5344CB8AC3E}">
        <p14:creationId xmlns:p14="http://schemas.microsoft.com/office/powerpoint/2010/main" xmlns="" val="1628567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a:xfrm>
            <a:off x="402210" y="209550"/>
            <a:ext cx="8229600" cy="82391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sp>
        <p:nvSpPr>
          <p:cNvPr id="535555" name="Rectangle 3"/>
          <p:cNvSpPr>
            <a:spLocks noChangeArrowheads="1"/>
          </p:cNvSpPr>
          <p:nvPr/>
        </p:nvSpPr>
        <p:spPr bwMode="auto">
          <a:xfrm>
            <a:off x="8131175" y="263683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56" name="Rectangle 4"/>
          <p:cNvSpPr>
            <a:spLocks noChangeArrowheads="1"/>
          </p:cNvSpPr>
          <p:nvPr/>
        </p:nvSpPr>
        <p:spPr bwMode="auto">
          <a:xfrm>
            <a:off x="6696075" y="337820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57" name="Rectangle 5"/>
          <p:cNvSpPr>
            <a:spLocks noChangeArrowheads="1"/>
          </p:cNvSpPr>
          <p:nvPr/>
        </p:nvSpPr>
        <p:spPr bwMode="auto">
          <a:xfrm>
            <a:off x="6678613" y="337820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58" name="Rectangle 6"/>
          <p:cNvSpPr>
            <a:spLocks noChangeArrowheads="1"/>
          </p:cNvSpPr>
          <p:nvPr/>
        </p:nvSpPr>
        <p:spPr bwMode="auto">
          <a:xfrm>
            <a:off x="8131175" y="337820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59" name="Rectangle 7"/>
          <p:cNvSpPr>
            <a:spLocks noChangeArrowheads="1"/>
          </p:cNvSpPr>
          <p:nvPr/>
        </p:nvSpPr>
        <p:spPr bwMode="auto">
          <a:xfrm>
            <a:off x="6696075" y="367823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0" name="Rectangle 8"/>
          <p:cNvSpPr>
            <a:spLocks noChangeArrowheads="1"/>
          </p:cNvSpPr>
          <p:nvPr/>
        </p:nvSpPr>
        <p:spPr bwMode="auto">
          <a:xfrm>
            <a:off x="8131175" y="367823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1" name="Rectangle 9"/>
          <p:cNvSpPr>
            <a:spLocks noChangeArrowheads="1"/>
          </p:cNvSpPr>
          <p:nvPr/>
        </p:nvSpPr>
        <p:spPr bwMode="auto">
          <a:xfrm>
            <a:off x="6821488" y="397668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2" name="Rectangle 10"/>
          <p:cNvSpPr>
            <a:spLocks noChangeArrowheads="1"/>
          </p:cNvSpPr>
          <p:nvPr/>
        </p:nvSpPr>
        <p:spPr bwMode="auto">
          <a:xfrm>
            <a:off x="8256588" y="397668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3" name="Rectangle 11"/>
          <p:cNvSpPr>
            <a:spLocks noChangeArrowheads="1"/>
          </p:cNvSpPr>
          <p:nvPr/>
        </p:nvSpPr>
        <p:spPr bwMode="auto">
          <a:xfrm>
            <a:off x="6696075" y="427672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4" name="Rectangle 12"/>
          <p:cNvSpPr>
            <a:spLocks noChangeArrowheads="1"/>
          </p:cNvSpPr>
          <p:nvPr/>
        </p:nvSpPr>
        <p:spPr bwMode="auto">
          <a:xfrm>
            <a:off x="8131175" y="427672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5" name="Rectangle 13"/>
          <p:cNvSpPr>
            <a:spLocks noChangeArrowheads="1"/>
          </p:cNvSpPr>
          <p:nvPr/>
        </p:nvSpPr>
        <p:spPr bwMode="auto">
          <a:xfrm>
            <a:off x="6696075" y="503555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6" name="Rectangle 14"/>
          <p:cNvSpPr>
            <a:spLocks noChangeArrowheads="1"/>
          </p:cNvSpPr>
          <p:nvPr/>
        </p:nvSpPr>
        <p:spPr bwMode="auto">
          <a:xfrm>
            <a:off x="8131175" y="5035550"/>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7" name="Rectangle 15"/>
          <p:cNvSpPr>
            <a:spLocks noChangeArrowheads="1"/>
          </p:cNvSpPr>
          <p:nvPr/>
        </p:nvSpPr>
        <p:spPr bwMode="auto">
          <a:xfrm>
            <a:off x="6821488" y="533558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8" name="Rectangle 16"/>
          <p:cNvSpPr>
            <a:spLocks noChangeArrowheads="1"/>
          </p:cNvSpPr>
          <p:nvPr/>
        </p:nvSpPr>
        <p:spPr bwMode="auto">
          <a:xfrm>
            <a:off x="8256588" y="5335588"/>
            <a:ext cx="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69" name="Rectangle 17"/>
          <p:cNvSpPr>
            <a:spLocks noChangeArrowheads="1"/>
          </p:cNvSpPr>
          <p:nvPr/>
        </p:nvSpPr>
        <p:spPr bwMode="auto">
          <a:xfrm>
            <a:off x="6696075" y="563562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70" name="Rectangle 18"/>
          <p:cNvSpPr>
            <a:spLocks noChangeArrowheads="1"/>
          </p:cNvSpPr>
          <p:nvPr/>
        </p:nvSpPr>
        <p:spPr bwMode="auto">
          <a:xfrm>
            <a:off x="8131175" y="563562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71" name="Rectangle 19"/>
          <p:cNvSpPr>
            <a:spLocks noChangeArrowheads="1"/>
          </p:cNvSpPr>
          <p:nvPr/>
        </p:nvSpPr>
        <p:spPr bwMode="auto">
          <a:xfrm>
            <a:off x="6696075" y="593407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72" name="Rectangle 20"/>
          <p:cNvSpPr>
            <a:spLocks noChangeArrowheads="1"/>
          </p:cNvSpPr>
          <p:nvPr/>
        </p:nvSpPr>
        <p:spPr bwMode="auto">
          <a:xfrm>
            <a:off x="8005763" y="593407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73" name="Rectangle 21"/>
          <p:cNvSpPr>
            <a:spLocks noChangeArrowheads="1"/>
          </p:cNvSpPr>
          <p:nvPr/>
        </p:nvSpPr>
        <p:spPr bwMode="auto">
          <a:xfrm>
            <a:off x="7843838" y="5934075"/>
            <a:ext cx="0" cy="427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endParaRPr lang="en-US" sz="2800">
              <a:latin typeface="Times New Roman" panose="02020603050405020304" pitchFamily="18" charset="0"/>
            </a:endParaRPr>
          </a:p>
        </p:txBody>
      </p:sp>
      <p:sp>
        <p:nvSpPr>
          <p:cNvPr id="535574" name="Text Box 22"/>
          <p:cNvSpPr txBox="1">
            <a:spLocks noChangeArrowheads="1"/>
          </p:cNvSpPr>
          <p:nvPr/>
        </p:nvSpPr>
        <p:spPr bwMode="auto">
          <a:xfrm>
            <a:off x="3609975" y="1157288"/>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p>
        </p:txBody>
      </p:sp>
      <p:graphicFrame>
        <p:nvGraphicFramePr>
          <p:cNvPr id="535575" name="Object 23"/>
          <p:cNvGraphicFramePr>
            <a:graphicFrameLocks noChangeAspect="1"/>
          </p:cNvGraphicFramePr>
          <p:nvPr/>
        </p:nvGraphicFramePr>
        <p:xfrm>
          <a:off x="114300" y="1600200"/>
          <a:ext cx="8915400" cy="4992688"/>
        </p:xfrm>
        <a:graphic>
          <a:graphicData uri="http://schemas.openxmlformats.org/presentationml/2006/ole">
            <p:oleObj spid="_x0000_s70664" name="Worksheet" r:id="rId4" imgW="5625000" imgH="3172680" progId="Excel.Sheet.8">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34</a:t>
            </a:fld>
            <a:endParaRPr lang="en-US"/>
          </a:p>
        </p:txBody>
      </p:sp>
    </p:spTree>
    <p:extLst>
      <p:ext uri="{BB962C8B-B14F-4D97-AF65-F5344CB8AC3E}">
        <p14:creationId xmlns:p14="http://schemas.microsoft.com/office/powerpoint/2010/main" xmlns="" val="56942546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37602" name="Object 2"/>
          <p:cNvGraphicFramePr>
            <a:graphicFrameLocks noChangeAspect="1"/>
          </p:cNvGraphicFramePr>
          <p:nvPr/>
        </p:nvGraphicFramePr>
        <p:xfrm>
          <a:off x="114300" y="1600200"/>
          <a:ext cx="8915400" cy="4992688"/>
        </p:xfrm>
        <a:graphic>
          <a:graphicData uri="http://schemas.openxmlformats.org/presentationml/2006/ole">
            <p:oleObj spid="_x0000_s71688" name="Worksheet" r:id="rId4" imgW="5625000" imgH="3172680" progId="Excel.Sheet.8">
              <p:embed/>
            </p:oleObj>
          </a:graphicData>
        </a:graphic>
      </p:graphicFrame>
      <p:sp>
        <p:nvSpPr>
          <p:cNvPr id="537603" name="Rectangle 3"/>
          <p:cNvSpPr>
            <a:spLocks noGrp="1" noChangeArrowheads="1"/>
          </p:cNvSpPr>
          <p:nvPr>
            <p:ph type="title"/>
          </p:nvPr>
        </p:nvSpPr>
        <p:spPr>
          <a:xfrm>
            <a:off x="530226" y="222695"/>
            <a:ext cx="8229600" cy="7397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grpSp>
        <p:nvGrpSpPr>
          <p:cNvPr id="537604" name="Group 4"/>
          <p:cNvGrpSpPr>
            <a:grpSpLocks/>
          </p:cNvGrpSpPr>
          <p:nvPr/>
        </p:nvGrpSpPr>
        <p:grpSpPr bwMode="auto">
          <a:xfrm>
            <a:off x="2971800" y="3790950"/>
            <a:ext cx="3997325" cy="1466850"/>
            <a:chOff x="672" y="2105"/>
            <a:chExt cx="2518" cy="924"/>
          </a:xfrm>
        </p:grpSpPr>
        <p:sp>
          <p:nvSpPr>
            <p:cNvPr id="537605" name="Freeform 5"/>
            <p:cNvSpPr>
              <a:spLocks/>
            </p:cNvSpPr>
            <p:nvPr/>
          </p:nvSpPr>
          <p:spPr bwMode="auto">
            <a:xfrm>
              <a:off x="2202" y="2279"/>
              <a:ext cx="988" cy="750"/>
            </a:xfrm>
            <a:custGeom>
              <a:avLst/>
              <a:gdLst>
                <a:gd name="T0" fmla="*/ 901 w 988"/>
                <a:gd name="T1" fmla="*/ 591 h 750"/>
                <a:gd name="T2" fmla="*/ 881 w 988"/>
                <a:gd name="T3" fmla="*/ 558 h 750"/>
                <a:gd name="T4" fmla="*/ 855 w 988"/>
                <a:gd name="T5" fmla="*/ 506 h 750"/>
                <a:gd name="T6" fmla="*/ 822 w 988"/>
                <a:gd name="T7" fmla="*/ 451 h 750"/>
                <a:gd name="T8" fmla="*/ 784 w 988"/>
                <a:gd name="T9" fmla="*/ 401 h 750"/>
                <a:gd name="T10" fmla="*/ 740 w 988"/>
                <a:gd name="T11" fmla="*/ 349 h 750"/>
                <a:gd name="T12" fmla="*/ 692 w 988"/>
                <a:gd name="T13" fmla="*/ 304 h 750"/>
                <a:gd name="T14" fmla="*/ 643 w 988"/>
                <a:gd name="T15" fmla="*/ 254 h 750"/>
                <a:gd name="T16" fmla="*/ 586 w 988"/>
                <a:gd name="T17" fmla="*/ 214 h 750"/>
                <a:gd name="T18" fmla="*/ 532 w 988"/>
                <a:gd name="T19" fmla="*/ 175 h 750"/>
                <a:gd name="T20" fmla="*/ 471 w 988"/>
                <a:gd name="T21" fmla="*/ 136 h 750"/>
                <a:gd name="T22" fmla="*/ 407 w 988"/>
                <a:gd name="T23" fmla="*/ 106 h 750"/>
                <a:gd name="T24" fmla="*/ 347 w 988"/>
                <a:gd name="T25" fmla="*/ 78 h 750"/>
                <a:gd name="T26" fmla="*/ 281 w 988"/>
                <a:gd name="T27" fmla="*/ 51 h 750"/>
                <a:gd name="T28" fmla="*/ 218 w 988"/>
                <a:gd name="T29" fmla="*/ 35 h 750"/>
                <a:gd name="T30" fmla="*/ 150 w 988"/>
                <a:gd name="T31" fmla="*/ 18 h 750"/>
                <a:gd name="T32" fmla="*/ 84 w 988"/>
                <a:gd name="T33" fmla="*/ 7 h 750"/>
                <a:gd name="T34" fmla="*/ 23 w 988"/>
                <a:gd name="T35" fmla="*/ 0 h 750"/>
                <a:gd name="T36" fmla="*/ 0 w 988"/>
                <a:gd name="T37" fmla="*/ 1 h 750"/>
                <a:gd name="T38" fmla="*/ 84 w 988"/>
                <a:gd name="T39" fmla="*/ 13 h 750"/>
                <a:gd name="T40" fmla="*/ 144 w 988"/>
                <a:gd name="T41" fmla="*/ 29 h 750"/>
                <a:gd name="T42" fmla="*/ 203 w 988"/>
                <a:gd name="T43" fmla="*/ 51 h 750"/>
                <a:gd name="T44" fmla="*/ 260 w 988"/>
                <a:gd name="T45" fmla="*/ 79 h 750"/>
                <a:gd name="T46" fmla="*/ 316 w 988"/>
                <a:gd name="T47" fmla="*/ 112 h 750"/>
                <a:gd name="T48" fmla="*/ 377 w 988"/>
                <a:gd name="T49" fmla="*/ 152 h 750"/>
                <a:gd name="T50" fmla="*/ 432 w 988"/>
                <a:gd name="T51" fmla="*/ 195 h 750"/>
                <a:gd name="T52" fmla="*/ 480 w 988"/>
                <a:gd name="T53" fmla="*/ 243 h 750"/>
                <a:gd name="T54" fmla="*/ 533 w 988"/>
                <a:gd name="T55" fmla="*/ 296 h 750"/>
                <a:gd name="T56" fmla="*/ 580 w 988"/>
                <a:gd name="T57" fmla="*/ 353 h 750"/>
                <a:gd name="T58" fmla="*/ 621 w 988"/>
                <a:gd name="T59" fmla="*/ 409 h 750"/>
                <a:gd name="T60" fmla="*/ 659 w 988"/>
                <a:gd name="T61" fmla="*/ 469 h 750"/>
                <a:gd name="T62" fmla="*/ 692 w 988"/>
                <a:gd name="T63" fmla="*/ 530 h 750"/>
                <a:gd name="T64" fmla="*/ 721 w 988"/>
                <a:gd name="T65" fmla="*/ 594 h 750"/>
                <a:gd name="T66" fmla="*/ 631 w 988"/>
                <a:gd name="T67" fmla="*/ 596 h 750"/>
                <a:gd name="T68" fmla="*/ 866 w 988"/>
                <a:gd name="T69" fmla="*/ 749 h 750"/>
                <a:gd name="T70" fmla="*/ 987 w 988"/>
                <a:gd name="T71" fmla="*/ 591 h 750"/>
                <a:gd name="T72" fmla="*/ 901 w 988"/>
                <a:gd name="T73" fmla="*/ 59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8" h="750">
                  <a:moveTo>
                    <a:pt x="901" y="591"/>
                  </a:moveTo>
                  <a:lnTo>
                    <a:pt x="881" y="558"/>
                  </a:lnTo>
                  <a:lnTo>
                    <a:pt x="855" y="506"/>
                  </a:lnTo>
                  <a:lnTo>
                    <a:pt x="822" y="451"/>
                  </a:lnTo>
                  <a:lnTo>
                    <a:pt x="784" y="401"/>
                  </a:lnTo>
                  <a:lnTo>
                    <a:pt x="740" y="349"/>
                  </a:lnTo>
                  <a:lnTo>
                    <a:pt x="692" y="304"/>
                  </a:lnTo>
                  <a:lnTo>
                    <a:pt x="643" y="254"/>
                  </a:lnTo>
                  <a:lnTo>
                    <a:pt x="586" y="214"/>
                  </a:lnTo>
                  <a:lnTo>
                    <a:pt x="532" y="175"/>
                  </a:lnTo>
                  <a:lnTo>
                    <a:pt x="471" y="136"/>
                  </a:lnTo>
                  <a:lnTo>
                    <a:pt x="407" y="106"/>
                  </a:lnTo>
                  <a:lnTo>
                    <a:pt x="347" y="78"/>
                  </a:lnTo>
                  <a:lnTo>
                    <a:pt x="281" y="51"/>
                  </a:lnTo>
                  <a:lnTo>
                    <a:pt x="218" y="35"/>
                  </a:lnTo>
                  <a:lnTo>
                    <a:pt x="150" y="18"/>
                  </a:lnTo>
                  <a:lnTo>
                    <a:pt x="84" y="7"/>
                  </a:lnTo>
                  <a:lnTo>
                    <a:pt x="23" y="0"/>
                  </a:lnTo>
                  <a:lnTo>
                    <a:pt x="0" y="1"/>
                  </a:lnTo>
                  <a:lnTo>
                    <a:pt x="84" y="13"/>
                  </a:lnTo>
                  <a:lnTo>
                    <a:pt x="144" y="29"/>
                  </a:lnTo>
                  <a:lnTo>
                    <a:pt x="203" y="51"/>
                  </a:lnTo>
                  <a:lnTo>
                    <a:pt x="260" y="79"/>
                  </a:lnTo>
                  <a:lnTo>
                    <a:pt x="316" y="112"/>
                  </a:lnTo>
                  <a:lnTo>
                    <a:pt x="377" y="152"/>
                  </a:lnTo>
                  <a:lnTo>
                    <a:pt x="432" y="195"/>
                  </a:lnTo>
                  <a:lnTo>
                    <a:pt x="480" y="243"/>
                  </a:lnTo>
                  <a:lnTo>
                    <a:pt x="533" y="296"/>
                  </a:lnTo>
                  <a:lnTo>
                    <a:pt x="580" y="353"/>
                  </a:lnTo>
                  <a:lnTo>
                    <a:pt x="621" y="409"/>
                  </a:lnTo>
                  <a:lnTo>
                    <a:pt x="659" y="469"/>
                  </a:lnTo>
                  <a:lnTo>
                    <a:pt x="692" y="530"/>
                  </a:lnTo>
                  <a:lnTo>
                    <a:pt x="721" y="594"/>
                  </a:lnTo>
                  <a:lnTo>
                    <a:pt x="631" y="596"/>
                  </a:lnTo>
                  <a:lnTo>
                    <a:pt x="866" y="749"/>
                  </a:lnTo>
                  <a:lnTo>
                    <a:pt x="987" y="591"/>
                  </a:lnTo>
                  <a:lnTo>
                    <a:pt x="901" y="591"/>
                  </a:lnTo>
                </a:path>
              </a:pathLst>
            </a:custGeom>
            <a:solidFill>
              <a:srgbClr val="FF0066"/>
            </a:solidFill>
            <a:ln w="12700" cap="rnd" cmpd="sng">
              <a:solidFill>
                <a:srgbClr val="FC0128"/>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37606" name="Rectangle 6"/>
            <p:cNvSpPr>
              <a:spLocks noChangeArrowheads="1"/>
            </p:cNvSpPr>
            <p:nvPr/>
          </p:nvSpPr>
          <p:spPr bwMode="auto">
            <a:xfrm>
              <a:off x="672" y="2105"/>
              <a:ext cx="1873" cy="762"/>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accent2"/>
                  </a:solidFill>
                </a:rPr>
                <a:t>Total fixed costs</a:t>
              </a:r>
              <a:br>
                <a:rPr lang="en-US" sz="2400" b="1">
                  <a:solidFill>
                    <a:schemeClr val="accent2"/>
                  </a:solidFill>
                </a:rPr>
              </a:br>
              <a:r>
                <a:rPr lang="en-US" sz="2400" b="1">
                  <a:solidFill>
                    <a:schemeClr val="accent2"/>
                  </a:solidFill>
                </a:rPr>
                <a:t>do not change in</a:t>
              </a:r>
              <a:br>
                <a:rPr lang="en-US" sz="2400" b="1">
                  <a:solidFill>
                    <a:schemeClr val="accent2"/>
                  </a:solidFill>
                </a:rPr>
              </a:br>
              <a:r>
                <a:rPr lang="en-US" sz="2400" b="1">
                  <a:solidFill>
                    <a:schemeClr val="accent2"/>
                  </a:solidFill>
                </a:rPr>
                <a:t>the relevant range.</a:t>
              </a:r>
            </a:p>
          </p:txBody>
        </p:sp>
      </p:grpSp>
      <p:sp>
        <p:nvSpPr>
          <p:cNvPr id="537607" name="Text Box 7"/>
          <p:cNvSpPr txBox="1">
            <a:spLocks noChangeArrowheads="1"/>
          </p:cNvSpPr>
          <p:nvPr/>
        </p:nvSpPr>
        <p:spPr bwMode="auto">
          <a:xfrm>
            <a:off x="3609975" y="1157288"/>
            <a:ext cx="192722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35</a:t>
            </a:fld>
            <a:endParaRPr lang="en-US"/>
          </a:p>
        </p:txBody>
      </p:sp>
    </p:spTree>
    <p:extLst>
      <p:ext uri="{BB962C8B-B14F-4D97-AF65-F5344CB8AC3E}">
        <p14:creationId xmlns:p14="http://schemas.microsoft.com/office/powerpoint/2010/main" xmlns="" val="386275261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537604"/>
                                        </p:tgtEl>
                                        <p:attrNameLst>
                                          <p:attrName>style.visibility</p:attrName>
                                        </p:attrNameLst>
                                      </p:cBhvr>
                                      <p:to>
                                        <p:strVal val="visible"/>
                                      </p:to>
                                    </p:set>
                                    <p:animEffect transition="in" filter="slide(fromLeft)">
                                      <p:cBhvr>
                                        <p:cTn id="7" dur="500"/>
                                        <p:tgtEl>
                                          <p:spTgt spid="537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9650" name="Rectangle 2"/>
          <p:cNvSpPr>
            <a:spLocks noGrp="1" noChangeArrowheads="1"/>
          </p:cNvSpPr>
          <p:nvPr>
            <p:ph type="title"/>
          </p:nvPr>
        </p:nvSpPr>
        <p:spPr>
          <a:xfrm>
            <a:off x="457200" y="6096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39651" name="Rectangle 3"/>
          <p:cNvSpPr>
            <a:spLocks noGrp="1" noChangeArrowheads="1"/>
          </p:cNvSpPr>
          <p:nvPr>
            <p:ph type="body" idx="1"/>
          </p:nvPr>
        </p:nvSpPr>
        <p:spPr>
          <a:xfrm>
            <a:off x="685800" y="1676400"/>
            <a:ext cx="8153400" cy="32004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a:t> 	What should be the total overhead costs for the Flexible Budget at 12,000 hours?</a:t>
            </a:r>
          </a:p>
          <a:p>
            <a:pPr lvl="1">
              <a:buFont typeface="Wingdings" panose="05000000000000000000" pitchFamily="2" charset="2"/>
              <a:buNone/>
            </a:pPr>
            <a:r>
              <a:rPr lang="en-US"/>
              <a:t>a. $92,500.</a:t>
            </a:r>
          </a:p>
          <a:p>
            <a:pPr lvl="1">
              <a:buFont typeface="Wingdings" panose="05000000000000000000" pitchFamily="2" charset="2"/>
              <a:buNone/>
            </a:pPr>
            <a:r>
              <a:rPr lang="en-US"/>
              <a:t>b. $89,000.</a:t>
            </a:r>
          </a:p>
          <a:p>
            <a:pPr lvl="1">
              <a:buFont typeface="Wingdings" panose="05000000000000000000" pitchFamily="2" charset="2"/>
              <a:buNone/>
            </a:pPr>
            <a:r>
              <a:rPr lang="en-US"/>
              <a:t>c. $106,800.</a:t>
            </a:r>
          </a:p>
          <a:p>
            <a:pPr lvl="1">
              <a:buFont typeface="Wingdings" panose="05000000000000000000" pitchFamily="2" charset="2"/>
              <a:buNone/>
            </a:pPr>
            <a:r>
              <a:rPr lang="en-US"/>
              <a:t>d. $104,000.</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36</a:t>
            </a:fld>
            <a:endParaRPr lang="en-US"/>
          </a:p>
        </p:txBody>
      </p:sp>
    </p:spTree>
    <p:extLst>
      <p:ext uri="{BB962C8B-B14F-4D97-AF65-F5344CB8AC3E}">
        <p14:creationId xmlns:p14="http://schemas.microsoft.com/office/powerpoint/2010/main" xmlns="" val="246300469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1698" name="Rectangle 2"/>
          <p:cNvSpPr>
            <a:spLocks noGrp="1" noChangeArrowheads="1"/>
          </p:cNvSpPr>
          <p:nvPr>
            <p:ph type="body" idx="1"/>
          </p:nvPr>
        </p:nvSpPr>
        <p:spPr>
          <a:xfrm>
            <a:off x="685800" y="1676400"/>
            <a:ext cx="8153400" cy="32004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a:t> 	What should be the total overhead costs for the Flexible Budget at 12,000 hours?</a:t>
            </a:r>
          </a:p>
          <a:p>
            <a:pPr lvl="1">
              <a:buFont typeface="Wingdings" panose="05000000000000000000" pitchFamily="2" charset="2"/>
              <a:buNone/>
            </a:pPr>
            <a:r>
              <a:rPr lang="en-US">
                <a:solidFill>
                  <a:schemeClr val="hlink"/>
                </a:solidFill>
              </a:rPr>
              <a:t>a. $92,500.</a:t>
            </a:r>
          </a:p>
          <a:p>
            <a:pPr lvl="1">
              <a:buFont typeface="Wingdings" panose="05000000000000000000" pitchFamily="2" charset="2"/>
              <a:buNone/>
            </a:pPr>
            <a:r>
              <a:rPr lang="en-US">
                <a:solidFill>
                  <a:schemeClr val="hlink"/>
                </a:solidFill>
              </a:rPr>
              <a:t>b. $89,000.</a:t>
            </a:r>
          </a:p>
          <a:p>
            <a:pPr lvl="1">
              <a:buFont typeface="Wingdings" panose="05000000000000000000" pitchFamily="2" charset="2"/>
              <a:buNone/>
            </a:pPr>
            <a:r>
              <a:rPr lang="en-US">
                <a:solidFill>
                  <a:schemeClr val="hlink"/>
                </a:solidFill>
              </a:rPr>
              <a:t>c. $106,800.</a:t>
            </a:r>
          </a:p>
          <a:p>
            <a:pPr lvl="1">
              <a:buFont typeface="Wingdings" panose="05000000000000000000" pitchFamily="2" charset="2"/>
              <a:buNone/>
            </a:pPr>
            <a:r>
              <a:rPr lang="en-US"/>
              <a:t>d. $104,000.</a:t>
            </a:r>
          </a:p>
        </p:txBody>
      </p:sp>
      <p:sp>
        <p:nvSpPr>
          <p:cNvPr id="541699" name="Rectangle 3"/>
          <p:cNvSpPr>
            <a:spLocks noGrp="1" noChangeArrowheads="1"/>
          </p:cNvSpPr>
          <p:nvPr>
            <p:ph type="title"/>
          </p:nvPr>
        </p:nvSpPr>
        <p:spPr>
          <a:xfrm>
            <a:off x="533400" y="591312"/>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41700" name="Oval 4"/>
          <p:cNvSpPr>
            <a:spLocks noChangeArrowheads="1"/>
          </p:cNvSpPr>
          <p:nvPr/>
        </p:nvSpPr>
        <p:spPr bwMode="auto">
          <a:xfrm>
            <a:off x="889000" y="3810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41701" name="Text Box 5"/>
          <p:cNvSpPr txBox="1">
            <a:spLocks noChangeArrowheads="1"/>
          </p:cNvSpPr>
          <p:nvPr/>
        </p:nvSpPr>
        <p:spPr bwMode="auto">
          <a:xfrm>
            <a:off x="914400" y="4895850"/>
            <a:ext cx="7696200" cy="1581150"/>
          </a:xfrm>
          <a:prstGeom prst="rect">
            <a:avLst/>
          </a:prstGeom>
          <a:solidFill>
            <a:srgbClr val="CCECFF"/>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t>Total overhead cost</a:t>
            </a:r>
          </a:p>
          <a:p>
            <a:pPr eaLnBrk="1" hangingPunct="1">
              <a:spcBef>
                <a:spcPct val="50000"/>
              </a:spcBef>
            </a:pPr>
            <a:r>
              <a:rPr lang="en-US" sz="2400"/>
              <a:t>             = $14,000 + $7.50 per hour </a:t>
            </a:r>
            <a:r>
              <a:rPr lang="en-US" sz="2400">
                <a:sym typeface="Symbol" panose="05050102010706020507" pitchFamily="18" charset="2"/>
              </a:rPr>
              <a:t> 12,000 hours</a:t>
            </a:r>
          </a:p>
          <a:p>
            <a:pPr eaLnBrk="1" hangingPunct="1">
              <a:spcBef>
                <a:spcPct val="50000"/>
              </a:spcBef>
            </a:pPr>
            <a:r>
              <a:rPr lang="en-US" sz="2400">
                <a:sym typeface="Symbol" panose="05050102010706020507" pitchFamily="18" charset="2"/>
              </a:rPr>
              <a:t>             = $14,000 + $90,000 = $104,000</a:t>
            </a:r>
            <a:endParaRPr lang="en-US" sz="2400"/>
          </a:p>
        </p:txBody>
      </p:sp>
      <p:sp>
        <p:nvSpPr>
          <p:cNvPr id="2" name="Slide Number Placeholder 1"/>
          <p:cNvSpPr>
            <a:spLocks noGrp="1"/>
          </p:cNvSpPr>
          <p:nvPr>
            <p:ph type="sldNum" sz="quarter" idx="11"/>
          </p:nvPr>
        </p:nvSpPr>
        <p:spPr/>
        <p:txBody>
          <a:bodyPr/>
          <a:lstStyle/>
          <a:p>
            <a:fld id="{10F4023A-0CEB-4DFE-879A-340D91F32512}" type="slidenum">
              <a:rPr lang="en-US" smtClean="0"/>
              <a:pPr/>
              <a:t>37</a:t>
            </a:fld>
            <a:endParaRPr lang="en-US"/>
          </a:p>
        </p:txBody>
      </p:sp>
    </p:spTree>
    <p:extLst>
      <p:ext uri="{BB962C8B-B14F-4D97-AF65-F5344CB8AC3E}">
        <p14:creationId xmlns:p14="http://schemas.microsoft.com/office/powerpoint/2010/main" xmlns="" val="261207298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grpId="0" nodeType="afterEffect">
                                  <p:stCondLst>
                                    <p:cond delay="0"/>
                                  </p:stCondLst>
                                  <p:childTnLst>
                                    <p:set>
                                      <p:cBhvr>
                                        <p:cTn id="6" dur="1" fill="hold">
                                          <p:stCondLst>
                                            <p:cond delay="0"/>
                                          </p:stCondLst>
                                        </p:cTn>
                                        <p:tgtEl>
                                          <p:spTgt spid="541701"/>
                                        </p:tgtEl>
                                        <p:attrNameLst>
                                          <p:attrName>style.visibility</p:attrName>
                                        </p:attrNameLst>
                                      </p:cBhvr>
                                      <p:to>
                                        <p:strVal val="visible"/>
                                      </p:to>
                                    </p:set>
                                    <p:anim calcmode="lin" valueType="num">
                                      <p:cBhvr>
                                        <p:cTn id="7" dur="500" fill="hold"/>
                                        <p:tgtEl>
                                          <p:spTgt spid="541701"/>
                                        </p:tgtEl>
                                        <p:attrNameLst>
                                          <p:attrName>ppt_x</p:attrName>
                                        </p:attrNameLst>
                                      </p:cBhvr>
                                      <p:tavLst>
                                        <p:tav tm="0">
                                          <p:val>
                                            <p:strVal val="#ppt_x"/>
                                          </p:val>
                                        </p:tav>
                                        <p:tav tm="100000">
                                          <p:val>
                                            <p:strVal val="#ppt_x"/>
                                          </p:val>
                                        </p:tav>
                                      </p:tavLst>
                                    </p:anim>
                                    <p:anim calcmode="lin" valueType="num">
                                      <p:cBhvr>
                                        <p:cTn id="8" dur="500" fill="hold"/>
                                        <p:tgtEl>
                                          <p:spTgt spid="541701"/>
                                        </p:tgtEl>
                                        <p:attrNameLst>
                                          <p:attrName>ppt_y</p:attrName>
                                        </p:attrNameLst>
                                      </p:cBhvr>
                                      <p:tavLst>
                                        <p:tav tm="0">
                                          <p:val>
                                            <p:strVal val="#ppt_y+#ppt_h/2"/>
                                          </p:val>
                                        </p:tav>
                                        <p:tav tm="100000">
                                          <p:val>
                                            <p:strVal val="#ppt_y"/>
                                          </p:val>
                                        </p:tav>
                                      </p:tavLst>
                                    </p:anim>
                                    <p:anim calcmode="lin" valueType="num">
                                      <p:cBhvr>
                                        <p:cTn id="9" dur="500" fill="hold"/>
                                        <p:tgtEl>
                                          <p:spTgt spid="541701"/>
                                        </p:tgtEl>
                                        <p:attrNameLst>
                                          <p:attrName>ppt_w</p:attrName>
                                        </p:attrNameLst>
                                      </p:cBhvr>
                                      <p:tavLst>
                                        <p:tav tm="0">
                                          <p:val>
                                            <p:strVal val="#ppt_w"/>
                                          </p:val>
                                        </p:tav>
                                        <p:tav tm="100000">
                                          <p:val>
                                            <p:strVal val="#ppt_w"/>
                                          </p:val>
                                        </p:tav>
                                      </p:tavLst>
                                    </p:anim>
                                    <p:anim calcmode="lin" valueType="num">
                                      <p:cBhvr>
                                        <p:cTn id="10" dur="500" fill="hold"/>
                                        <p:tgtEl>
                                          <p:spTgt spid="54170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1"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475458" y="308547"/>
            <a:ext cx="8229600" cy="8159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Preparing a Flexible Budget</a:t>
            </a:r>
          </a:p>
        </p:txBody>
      </p:sp>
      <p:graphicFrame>
        <p:nvGraphicFramePr>
          <p:cNvPr id="543747" name="Object 3"/>
          <p:cNvGraphicFramePr>
            <a:graphicFrameLocks noChangeAspect="1"/>
          </p:cNvGraphicFramePr>
          <p:nvPr/>
        </p:nvGraphicFramePr>
        <p:xfrm>
          <a:off x="114300" y="1600200"/>
          <a:ext cx="8915400" cy="4992688"/>
        </p:xfrm>
        <a:graphic>
          <a:graphicData uri="http://schemas.openxmlformats.org/presentationml/2006/ole">
            <p:oleObj spid="_x0000_s72712" name="Worksheet" r:id="rId4" imgW="5625000" imgH="3172680" progId="Excel.Sheet.8">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38</a:t>
            </a:fld>
            <a:endParaRPr lang="en-US"/>
          </a:p>
        </p:txBody>
      </p:sp>
    </p:spTree>
    <p:extLst>
      <p:ext uri="{BB962C8B-B14F-4D97-AF65-F5344CB8AC3E}">
        <p14:creationId xmlns:p14="http://schemas.microsoft.com/office/powerpoint/2010/main" xmlns="" val="276734036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45794" name="Object 2"/>
          <p:cNvGraphicFramePr>
            <a:graphicFrameLocks/>
          </p:cNvGraphicFramePr>
          <p:nvPr/>
        </p:nvGraphicFramePr>
        <p:xfrm>
          <a:off x="0" y="1501775"/>
          <a:ext cx="9067800" cy="5091113"/>
        </p:xfrm>
        <a:graphic>
          <a:graphicData uri="http://schemas.openxmlformats.org/presentationml/2006/ole">
            <p:oleObj spid="_x0000_s73740" name="Clip" r:id="rId4" imgW="6518275" imgH="5547995" progId="">
              <p:embed/>
            </p:oleObj>
          </a:graphicData>
        </a:graphic>
      </p:graphicFrame>
      <p:sp>
        <p:nvSpPr>
          <p:cNvPr id="545795" name="Rectangle 3"/>
          <p:cNvSpPr>
            <a:spLocks noChangeArrowheads="1"/>
          </p:cNvSpPr>
          <p:nvPr/>
        </p:nvSpPr>
        <p:spPr bwMode="auto">
          <a:xfrm rot="180000">
            <a:off x="2482850" y="2073275"/>
            <a:ext cx="4830763" cy="12795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600" b="1">
                <a:solidFill>
                  <a:schemeClr val="accent2"/>
                </a:solidFill>
              </a:rPr>
              <a:t>       </a:t>
            </a:r>
            <a:r>
              <a:rPr lang="en-US" sz="2600" b="1">
                <a:solidFill>
                  <a:schemeClr val="tx2"/>
                </a:solidFill>
              </a:rPr>
              <a:t>Let’s prepare a</a:t>
            </a:r>
            <a:r>
              <a:rPr lang="en-US" sz="2600" b="1">
                <a:solidFill>
                  <a:schemeClr val="accent2"/>
                </a:solidFill>
              </a:rPr>
              <a:t>           </a:t>
            </a:r>
            <a:br>
              <a:rPr lang="en-US" sz="2600" b="1">
                <a:solidFill>
                  <a:schemeClr val="accent2"/>
                </a:solidFill>
              </a:rPr>
            </a:br>
            <a:r>
              <a:rPr lang="en-US" sz="2600" b="1">
                <a:solidFill>
                  <a:schemeClr val="accent2"/>
                </a:solidFill>
              </a:rPr>
              <a:t> </a:t>
            </a:r>
            <a:r>
              <a:rPr lang="en-US" sz="2600" b="1">
                <a:solidFill>
                  <a:schemeClr val="tx2"/>
                </a:solidFill>
              </a:rPr>
              <a:t>budget performance report</a:t>
            </a:r>
            <a:br>
              <a:rPr lang="en-US" sz="2600" b="1">
                <a:solidFill>
                  <a:schemeClr val="tx2"/>
                </a:solidFill>
              </a:rPr>
            </a:br>
            <a:r>
              <a:rPr lang="en-US" sz="2600" b="1">
                <a:solidFill>
                  <a:schemeClr val="tx2"/>
                </a:solidFill>
              </a:rPr>
              <a:t>           for CheeseCo.</a:t>
            </a:r>
          </a:p>
        </p:txBody>
      </p:sp>
      <p:sp>
        <p:nvSpPr>
          <p:cNvPr id="545796" name="Rectangle 4"/>
          <p:cNvSpPr>
            <a:spLocks noGrp="1" noChangeArrowheads="1"/>
          </p:cNvSpPr>
          <p:nvPr>
            <p:ph type="title"/>
          </p:nvPr>
        </p:nvSpPr>
        <p:spPr>
          <a:xfrm>
            <a:off x="533400" y="379739"/>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graphicFrame>
        <p:nvGraphicFramePr>
          <p:cNvPr id="545797" name="Object 5">
            <a:hlinkClick r:id="" action="ppaction://ole?verb=0"/>
          </p:cNvPr>
          <p:cNvGraphicFramePr>
            <a:graphicFrameLocks/>
          </p:cNvGraphicFramePr>
          <p:nvPr/>
        </p:nvGraphicFramePr>
        <p:xfrm>
          <a:off x="5715000" y="2097088"/>
          <a:ext cx="966788" cy="646112"/>
        </p:xfrm>
        <a:graphic>
          <a:graphicData uri="http://schemas.openxmlformats.org/presentationml/2006/ole">
            <p:oleObj spid="_x0000_s73741" name="WordArt 2.0" r:id="rId5" imgW="6094510" imgH="4061143" progId="">
              <p:embed/>
            </p:oleObj>
          </a:graphicData>
        </a:graphic>
      </p:graphicFrame>
      <p:sp>
        <p:nvSpPr>
          <p:cNvPr id="2" name="Slide Number Placeholder 1"/>
          <p:cNvSpPr>
            <a:spLocks noGrp="1"/>
          </p:cNvSpPr>
          <p:nvPr>
            <p:ph type="sldNum" sz="quarter" idx="11"/>
          </p:nvPr>
        </p:nvSpPr>
        <p:spPr/>
        <p:txBody>
          <a:bodyPr/>
          <a:lstStyle/>
          <a:p>
            <a:fld id="{10F4023A-0CEB-4DFE-879A-340D91F32512}" type="slidenum">
              <a:rPr lang="en-US" smtClean="0"/>
              <a:pPr/>
              <a:t>39</a:t>
            </a:fld>
            <a:endParaRPr lang="en-US"/>
          </a:p>
        </p:txBody>
      </p:sp>
    </p:spTree>
    <p:extLst>
      <p:ext uri="{BB962C8B-B14F-4D97-AF65-F5344CB8AC3E}">
        <p14:creationId xmlns:p14="http://schemas.microsoft.com/office/powerpoint/2010/main" xmlns="" val="248622138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47842" name="Object 2"/>
          <p:cNvGraphicFramePr>
            <a:graphicFrameLocks noChangeAspect="1"/>
          </p:cNvGraphicFramePr>
          <p:nvPr/>
        </p:nvGraphicFramePr>
        <p:xfrm>
          <a:off x="114300" y="1600200"/>
          <a:ext cx="8915400" cy="4992688"/>
        </p:xfrm>
        <a:graphic>
          <a:graphicData uri="http://schemas.openxmlformats.org/presentationml/2006/ole">
            <p:oleObj spid="_x0000_s74762" name="Worksheet" r:id="rId4" imgW="5625000" imgH="3172680" progId="Excel.Sheet.8">
              <p:embed/>
            </p:oleObj>
          </a:graphicData>
        </a:graphic>
      </p:graphicFrame>
      <p:sp>
        <p:nvSpPr>
          <p:cNvPr id="547843" name="Text Box 3"/>
          <p:cNvSpPr txBox="1">
            <a:spLocks noChangeArrowheads="1"/>
          </p:cNvSpPr>
          <p:nvPr/>
        </p:nvSpPr>
        <p:spPr bwMode="auto">
          <a:xfrm>
            <a:off x="3614738" y="1143000"/>
            <a:ext cx="19272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endParaRPr lang="en-US" sz="2800" b="1">
              <a:solidFill>
                <a:schemeClr val="accent2"/>
              </a:solidFill>
            </a:endParaRPr>
          </a:p>
        </p:txBody>
      </p:sp>
      <p:grpSp>
        <p:nvGrpSpPr>
          <p:cNvPr id="547844" name="Group 4"/>
          <p:cNvGrpSpPr>
            <a:grpSpLocks/>
          </p:cNvGrpSpPr>
          <p:nvPr/>
        </p:nvGrpSpPr>
        <p:grpSpPr bwMode="auto">
          <a:xfrm>
            <a:off x="457200" y="1524000"/>
            <a:ext cx="5054600" cy="1939925"/>
            <a:chOff x="288" y="960"/>
            <a:chExt cx="3184" cy="1222"/>
          </a:xfrm>
        </p:grpSpPr>
        <p:sp>
          <p:nvSpPr>
            <p:cNvPr id="547845" name="Rectangle 5"/>
            <p:cNvSpPr>
              <a:spLocks noChangeArrowheads="1"/>
            </p:cNvSpPr>
            <p:nvPr/>
          </p:nvSpPr>
          <p:spPr bwMode="auto">
            <a:xfrm>
              <a:off x="288" y="960"/>
              <a:ext cx="1946" cy="1222"/>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Flexible budget is prepared for the</a:t>
              </a:r>
              <a:br>
                <a:rPr lang="en-US" sz="2400" b="1">
                  <a:solidFill>
                    <a:srgbClr val="FF0000"/>
                  </a:solidFill>
                </a:rPr>
              </a:br>
              <a:r>
                <a:rPr lang="en-US" sz="2400" b="1">
                  <a:solidFill>
                    <a:srgbClr val="FF0000"/>
                  </a:solidFill>
                </a:rPr>
                <a:t>same activity level (8,000 hours) as</a:t>
              </a:r>
              <a:br>
                <a:rPr lang="en-US" sz="2400" b="1">
                  <a:solidFill>
                    <a:srgbClr val="FF0000"/>
                  </a:solidFill>
                </a:rPr>
              </a:br>
              <a:r>
                <a:rPr lang="en-US" sz="2400" b="1">
                  <a:solidFill>
                    <a:srgbClr val="FF0000"/>
                  </a:solidFill>
                </a:rPr>
                <a:t> actually achieved.</a:t>
              </a:r>
            </a:p>
          </p:txBody>
        </p:sp>
        <p:sp>
          <p:nvSpPr>
            <p:cNvPr id="547846" name="Line 6"/>
            <p:cNvSpPr>
              <a:spLocks noChangeShapeType="1"/>
            </p:cNvSpPr>
            <p:nvPr/>
          </p:nvSpPr>
          <p:spPr bwMode="auto">
            <a:xfrm>
              <a:off x="2224" y="1848"/>
              <a:ext cx="1248"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47849" name="Rectangle 9"/>
          <p:cNvSpPr>
            <a:spLocks noGrp="1" noChangeArrowheads="1"/>
          </p:cNvSpPr>
          <p:nvPr>
            <p:ph type="title"/>
          </p:nvPr>
        </p:nvSpPr>
        <p:spPr>
          <a:xfrm>
            <a:off x="565152" y="258445"/>
            <a:ext cx="8305800" cy="7548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sp>
        <p:nvSpPr>
          <p:cNvPr id="2" name="Slide Number Placeholder 1"/>
          <p:cNvSpPr>
            <a:spLocks noGrp="1"/>
          </p:cNvSpPr>
          <p:nvPr>
            <p:ph type="sldNum" sz="quarter" idx="11"/>
          </p:nvPr>
        </p:nvSpPr>
        <p:spPr/>
        <p:txBody>
          <a:bodyPr/>
          <a:lstStyle/>
          <a:p>
            <a:fld id="{9A50D7FF-FF3E-48B3-B163-4B17B2257AE3}" type="slidenum">
              <a:rPr lang="en-US" smtClean="0"/>
              <a:pPr/>
              <a:t>40</a:t>
            </a:fld>
            <a:endParaRPr lang="en-US"/>
          </a:p>
        </p:txBody>
      </p:sp>
    </p:spTree>
    <p:extLst>
      <p:ext uri="{BB962C8B-B14F-4D97-AF65-F5344CB8AC3E}">
        <p14:creationId xmlns:p14="http://schemas.microsoft.com/office/powerpoint/2010/main" xmlns="" val="191194400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9890" name="Rectangle 2"/>
          <p:cNvSpPr>
            <a:spLocks noGrp="1" noChangeArrowheads="1"/>
          </p:cNvSpPr>
          <p:nvPr>
            <p:ph type="title"/>
          </p:nvPr>
        </p:nvSpPr>
        <p:spPr>
          <a:xfrm>
            <a:off x="495300" y="5334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49891" name="Rectangle 3"/>
          <p:cNvSpPr>
            <a:spLocks noGrp="1" noChangeArrowheads="1"/>
          </p:cNvSpPr>
          <p:nvPr>
            <p:ph type="body" idx="1"/>
          </p:nvPr>
        </p:nvSpPr>
        <p:spPr>
          <a:xfrm>
            <a:off x="495300" y="1905000"/>
            <a:ext cx="8153400" cy="3581400"/>
          </a:xfrm>
          <a:solidFill>
            <a:srgbClr val="EDECD2"/>
          </a:solidFill>
          <a:ln w="28575">
            <a:solidFill>
              <a:srgbClr val="0000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a:t> 	What is the variance for indirect labor when the flexible budget for 8,000 hours is compared to the actual results?</a:t>
            </a:r>
          </a:p>
          <a:p>
            <a:pPr lvl="1">
              <a:buFont typeface="Wingdings" panose="05000000000000000000" pitchFamily="2" charset="2"/>
              <a:buNone/>
            </a:pPr>
            <a:r>
              <a:rPr lang="en-US"/>
              <a:t>a. $2,000 U</a:t>
            </a:r>
          </a:p>
          <a:p>
            <a:pPr lvl="1">
              <a:buFont typeface="Wingdings" panose="05000000000000000000" pitchFamily="2" charset="2"/>
              <a:buNone/>
            </a:pPr>
            <a:r>
              <a:rPr lang="en-US"/>
              <a:t>b. $2,000 F</a:t>
            </a:r>
          </a:p>
          <a:p>
            <a:pPr lvl="1">
              <a:buFont typeface="Wingdings" panose="05000000000000000000" pitchFamily="2" charset="2"/>
              <a:buNone/>
            </a:pPr>
            <a:r>
              <a:rPr lang="en-US"/>
              <a:t>c. $6,000 U</a:t>
            </a:r>
          </a:p>
          <a:p>
            <a:pPr lvl="1">
              <a:buFont typeface="Wingdings" panose="05000000000000000000" pitchFamily="2" charset="2"/>
              <a:buNone/>
            </a:pPr>
            <a:r>
              <a:rPr lang="en-US"/>
              <a:t>d. $6,000 F</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41</a:t>
            </a:fld>
            <a:endParaRPr lang="en-US"/>
          </a:p>
        </p:txBody>
      </p:sp>
    </p:spTree>
    <p:extLst>
      <p:ext uri="{BB962C8B-B14F-4D97-AF65-F5344CB8AC3E}">
        <p14:creationId xmlns:p14="http://schemas.microsoft.com/office/powerpoint/2010/main" xmlns="" val="174261713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1938" name="Rectangle 2"/>
          <p:cNvSpPr>
            <a:spLocks noGrp="1" noChangeArrowheads="1"/>
          </p:cNvSpPr>
          <p:nvPr>
            <p:ph type="body" idx="1"/>
          </p:nvPr>
        </p:nvSpPr>
        <p:spPr>
          <a:xfrm>
            <a:off x="495300" y="1905000"/>
            <a:ext cx="8153400" cy="3581400"/>
          </a:xfrm>
          <a:solidFill>
            <a:srgbClr val="EDECD2"/>
          </a:solidFill>
          <a:ln w="28575">
            <a:solidFill>
              <a:srgbClr val="0000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a:t> 	What is the variance for indirect labor when the flexible budget for 8,000 hours is compared to the actual results?</a:t>
            </a:r>
          </a:p>
          <a:p>
            <a:pPr lvl="1">
              <a:buFont typeface="Wingdings" panose="05000000000000000000" pitchFamily="2" charset="2"/>
              <a:buNone/>
            </a:pPr>
            <a:r>
              <a:rPr lang="en-US"/>
              <a:t>a. $2,000 U</a:t>
            </a:r>
          </a:p>
          <a:p>
            <a:pPr lvl="1">
              <a:buFont typeface="Wingdings" panose="05000000000000000000" pitchFamily="2" charset="2"/>
              <a:buNone/>
            </a:pPr>
            <a:r>
              <a:rPr lang="en-US">
                <a:solidFill>
                  <a:schemeClr val="hlink"/>
                </a:solidFill>
              </a:rPr>
              <a:t>b. $2,000 F</a:t>
            </a:r>
          </a:p>
          <a:p>
            <a:pPr lvl="1">
              <a:buFont typeface="Wingdings" panose="05000000000000000000" pitchFamily="2" charset="2"/>
              <a:buNone/>
            </a:pPr>
            <a:r>
              <a:rPr lang="en-US">
                <a:solidFill>
                  <a:schemeClr val="hlink"/>
                </a:solidFill>
              </a:rPr>
              <a:t>c. $6,000 U</a:t>
            </a:r>
          </a:p>
          <a:p>
            <a:pPr lvl="1">
              <a:buFont typeface="Wingdings" panose="05000000000000000000" pitchFamily="2" charset="2"/>
              <a:buNone/>
            </a:pPr>
            <a:r>
              <a:rPr lang="en-US">
                <a:solidFill>
                  <a:schemeClr val="hlink"/>
                </a:solidFill>
              </a:rPr>
              <a:t>d. $6,000 F</a:t>
            </a:r>
          </a:p>
        </p:txBody>
      </p:sp>
      <p:sp>
        <p:nvSpPr>
          <p:cNvPr id="551939" name="Rectangle 3"/>
          <p:cNvSpPr>
            <a:spLocks noGrp="1" noChangeArrowheads="1"/>
          </p:cNvSpPr>
          <p:nvPr>
            <p:ph type="title"/>
          </p:nvPr>
        </p:nvSpPr>
        <p:spPr>
          <a:xfrm>
            <a:off x="495300" y="53340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51940" name="Oval 4"/>
          <p:cNvSpPr>
            <a:spLocks noChangeArrowheads="1"/>
          </p:cNvSpPr>
          <p:nvPr/>
        </p:nvSpPr>
        <p:spPr bwMode="auto">
          <a:xfrm>
            <a:off x="660400" y="3048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10F4023A-0CEB-4DFE-879A-340D91F32512}" type="slidenum">
              <a:rPr lang="en-US" smtClean="0"/>
              <a:pPr/>
              <a:t>42</a:t>
            </a:fld>
            <a:endParaRPr lang="en-US"/>
          </a:p>
        </p:txBody>
      </p:sp>
    </p:spTree>
    <p:extLst>
      <p:ext uri="{BB962C8B-B14F-4D97-AF65-F5344CB8AC3E}">
        <p14:creationId xmlns:p14="http://schemas.microsoft.com/office/powerpoint/2010/main" xmlns="" val="412488174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53986" name="Object 2"/>
          <p:cNvGraphicFramePr>
            <a:graphicFrameLocks noChangeAspect="1"/>
          </p:cNvGraphicFramePr>
          <p:nvPr/>
        </p:nvGraphicFramePr>
        <p:xfrm>
          <a:off x="114300" y="1600200"/>
          <a:ext cx="8915400" cy="4992688"/>
        </p:xfrm>
        <a:graphic>
          <a:graphicData uri="http://schemas.openxmlformats.org/presentationml/2006/ole">
            <p:oleObj spid="_x0000_s75786" name="Worksheet" r:id="rId4" imgW="5625000" imgH="3172680" progId="Excel.Sheet.8">
              <p:embed/>
            </p:oleObj>
          </a:graphicData>
        </a:graphic>
      </p:graphicFrame>
      <p:sp>
        <p:nvSpPr>
          <p:cNvPr id="553987" name="Text Box 3"/>
          <p:cNvSpPr txBox="1">
            <a:spLocks noChangeArrowheads="1"/>
          </p:cNvSpPr>
          <p:nvPr/>
        </p:nvSpPr>
        <p:spPr bwMode="auto">
          <a:xfrm>
            <a:off x="3614738" y="1143000"/>
            <a:ext cx="19272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endParaRPr lang="en-US" sz="2800" b="1">
              <a:solidFill>
                <a:schemeClr val="accent2"/>
              </a:solidFill>
            </a:endParaRPr>
          </a:p>
        </p:txBody>
      </p:sp>
      <p:sp>
        <p:nvSpPr>
          <p:cNvPr id="553990" name="Rectangle 6"/>
          <p:cNvSpPr>
            <a:spLocks noGrp="1" noChangeArrowheads="1"/>
          </p:cNvSpPr>
          <p:nvPr>
            <p:ph type="title"/>
          </p:nvPr>
        </p:nvSpPr>
        <p:spPr>
          <a:xfrm>
            <a:off x="479426" y="235776"/>
            <a:ext cx="8305800" cy="7421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sp>
        <p:nvSpPr>
          <p:cNvPr id="2" name="Slide Number Placeholder 1"/>
          <p:cNvSpPr>
            <a:spLocks noGrp="1"/>
          </p:cNvSpPr>
          <p:nvPr>
            <p:ph type="sldNum" sz="quarter" idx="11"/>
          </p:nvPr>
        </p:nvSpPr>
        <p:spPr/>
        <p:txBody>
          <a:bodyPr/>
          <a:lstStyle/>
          <a:p>
            <a:fld id="{9A50D7FF-FF3E-48B3-B163-4B17B2257AE3}" type="slidenum">
              <a:rPr lang="en-US" smtClean="0"/>
              <a:pPr/>
              <a:t>43</a:t>
            </a:fld>
            <a:endParaRPr lang="en-US"/>
          </a:p>
        </p:txBody>
      </p:sp>
    </p:spTree>
    <p:extLst>
      <p:ext uri="{BB962C8B-B14F-4D97-AF65-F5344CB8AC3E}">
        <p14:creationId xmlns:p14="http://schemas.microsoft.com/office/powerpoint/2010/main" xmlns="" val="385939270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603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56035" name="Rectangle 3"/>
          <p:cNvSpPr>
            <a:spLocks noGrp="1" noChangeArrowheads="1"/>
          </p:cNvSpPr>
          <p:nvPr>
            <p:ph type="body" idx="1"/>
          </p:nvPr>
        </p:nvSpPr>
        <p:spPr>
          <a:xfrm>
            <a:off x="495300" y="1828800"/>
            <a:ext cx="8153400" cy="37338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a:t> 	What is the variance for indirect material when the flexible budget for 8,000 hours is compared to the actual results?</a:t>
            </a:r>
          </a:p>
          <a:p>
            <a:pPr lvl="1">
              <a:buFont typeface="Wingdings" panose="05000000000000000000" pitchFamily="2" charset="2"/>
              <a:buNone/>
            </a:pPr>
            <a:r>
              <a:rPr lang="en-US"/>
              <a:t>a. $1,500 U</a:t>
            </a:r>
          </a:p>
          <a:p>
            <a:pPr lvl="1">
              <a:buFont typeface="Wingdings" panose="05000000000000000000" pitchFamily="2" charset="2"/>
              <a:buNone/>
            </a:pPr>
            <a:r>
              <a:rPr lang="en-US"/>
              <a:t>b. $1,500 F</a:t>
            </a:r>
          </a:p>
          <a:p>
            <a:pPr lvl="1">
              <a:buFont typeface="Wingdings" panose="05000000000000000000" pitchFamily="2" charset="2"/>
              <a:buNone/>
            </a:pPr>
            <a:r>
              <a:rPr lang="en-US"/>
              <a:t>c. $4,500 U</a:t>
            </a:r>
          </a:p>
          <a:p>
            <a:pPr lvl="1">
              <a:buFont typeface="Wingdings" panose="05000000000000000000" pitchFamily="2" charset="2"/>
              <a:buNone/>
            </a:pPr>
            <a:r>
              <a:rPr lang="en-US"/>
              <a:t>d. $4,500 F</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44</a:t>
            </a:fld>
            <a:endParaRPr lang="en-US"/>
          </a:p>
        </p:txBody>
      </p:sp>
    </p:spTree>
    <p:extLst>
      <p:ext uri="{BB962C8B-B14F-4D97-AF65-F5344CB8AC3E}">
        <p14:creationId xmlns:p14="http://schemas.microsoft.com/office/powerpoint/2010/main" xmlns="" val="130478226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8082" name="Rectangle 2"/>
          <p:cNvSpPr>
            <a:spLocks noGrp="1" noChangeArrowheads="1"/>
          </p:cNvSpPr>
          <p:nvPr>
            <p:ph type="body" idx="1"/>
          </p:nvPr>
        </p:nvSpPr>
        <p:spPr>
          <a:xfrm>
            <a:off x="495300" y="1828800"/>
            <a:ext cx="8153400" cy="37338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buFont typeface="Times" panose="02020603050405020304" pitchFamily="18" charset="0"/>
              <a:buNone/>
            </a:pPr>
            <a:r>
              <a:rPr lang="en-US" sz="2600" dirty="0"/>
              <a:t> 	What is the variance for indirect material when the flexible budget for 8,000 hours is compared to the actual results?</a:t>
            </a:r>
          </a:p>
          <a:p>
            <a:pPr lvl="1">
              <a:buFont typeface="Wingdings" panose="05000000000000000000" pitchFamily="2" charset="2"/>
              <a:buNone/>
            </a:pPr>
            <a:r>
              <a:rPr lang="en-US" dirty="0"/>
              <a:t>a. $1,500 U</a:t>
            </a:r>
          </a:p>
          <a:p>
            <a:pPr lvl="1">
              <a:buFont typeface="Wingdings" panose="05000000000000000000" pitchFamily="2" charset="2"/>
              <a:buNone/>
            </a:pPr>
            <a:r>
              <a:rPr lang="en-US" dirty="0">
                <a:solidFill>
                  <a:schemeClr val="hlink"/>
                </a:solidFill>
              </a:rPr>
              <a:t>b. $1,500 F</a:t>
            </a:r>
          </a:p>
          <a:p>
            <a:pPr lvl="1">
              <a:buFont typeface="Wingdings" panose="05000000000000000000" pitchFamily="2" charset="2"/>
              <a:buNone/>
            </a:pPr>
            <a:r>
              <a:rPr lang="en-US" dirty="0">
                <a:solidFill>
                  <a:schemeClr val="hlink"/>
                </a:solidFill>
              </a:rPr>
              <a:t>c. $4,500 U</a:t>
            </a:r>
          </a:p>
          <a:p>
            <a:pPr lvl="1">
              <a:buFont typeface="Wingdings" panose="05000000000000000000" pitchFamily="2" charset="2"/>
              <a:buNone/>
            </a:pPr>
            <a:r>
              <a:rPr lang="en-US" dirty="0">
                <a:solidFill>
                  <a:schemeClr val="hlink"/>
                </a:solidFill>
              </a:rPr>
              <a:t>d. $4,500 F</a:t>
            </a:r>
          </a:p>
        </p:txBody>
      </p:sp>
      <p:sp>
        <p:nvSpPr>
          <p:cNvPr id="558083" name="Rectangle 3"/>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58084" name="Oval 4"/>
          <p:cNvSpPr>
            <a:spLocks noChangeArrowheads="1"/>
          </p:cNvSpPr>
          <p:nvPr/>
        </p:nvSpPr>
        <p:spPr bwMode="auto">
          <a:xfrm>
            <a:off x="660400" y="3048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fld id="{10F4023A-0CEB-4DFE-879A-340D91F32512}" type="slidenum">
              <a:rPr lang="en-US" smtClean="0"/>
              <a:pPr/>
              <a:t>45</a:t>
            </a:fld>
            <a:endParaRPr lang="en-US"/>
          </a:p>
        </p:txBody>
      </p:sp>
    </p:spTree>
    <p:extLst>
      <p:ext uri="{BB962C8B-B14F-4D97-AF65-F5344CB8AC3E}">
        <p14:creationId xmlns:p14="http://schemas.microsoft.com/office/powerpoint/2010/main" xmlns="" val="159053519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r>
              <a:rPr lang="en-US"/>
              <a:t> </a:t>
            </a:r>
          </a:p>
        </p:txBody>
      </p:sp>
      <p:graphicFrame>
        <p:nvGraphicFramePr>
          <p:cNvPr id="560131" name="Object 3"/>
          <p:cNvGraphicFramePr>
            <a:graphicFrameLocks noChangeAspect="1"/>
          </p:cNvGraphicFramePr>
          <p:nvPr/>
        </p:nvGraphicFramePr>
        <p:xfrm>
          <a:off x="114300" y="1600200"/>
          <a:ext cx="8915400" cy="4992688"/>
        </p:xfrm>
        <a:graphic>
          <a:graphicData uri="http://schemas.openxmlformats.org/presentationml/2006/ole">
            <p:oleObj spid="_x0000_s76810" name="Worksheet" r:id="rId4" imgW="5625000" imgH="3172680" progId="Excel.Sheet.8">
              <p:embed/>
            </p:oleObj>
          </a:graphicData>
        </a:graphic>
      </p:graphicFrame>
      <p:sp>
        <p:nvSpPr>
          <p:cNvPr id="560132" name="Text Box 4"/>
          <p:cNvSpPr txBox="1">
            <a:spLocks noChangeArrowheads="1"/>
          </p:cNvSpPr>
          <p:nvPr/>
        </p:nvSpPr>
        <p:spPr bwMode="auto">
          <a:xfrm>
            <a:off x="3614738" y="1143000"/>
            <a:ext cx="19272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r>
              <a:rPr lang="en-US" sz="2800" b="1">
                <a:solidFill>
                  <a:srgbClr val="3333CC"/>
                </a:solidFill>
              </a:rPr>
              <a:t>CheeseCo</a:t>
            </a:r>
            <a:endParaRPr lang="en-US" sz="2800" b="1">
              <a:solidFill>
                <a:schemeClr val="accent2"/>
              </a:solidFill>
            </a:endParaRPr>
          </a:p>
        </p:txBody>
      </p:sp>
      <p:sp>
        <p:nvSpPr>
          <p:cNvPr id="560135" name="Rectangle 7"/>
          <p:cNvSpPr>
            <a:spLocks noChangeArrowheads="1"/>
          </p:cNvSpPr>
          <p:nvPr/>
        </p:nvSpPr>
        <p:spPr bwMode="auto">
          <a:xfrm>
            <a:off x="114300" y="76200"/>
            <a:ext cx="8915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eaLnBrk="0" hangingPunct="0"/>
            <a:r>
              <a:rPr lang="en-US" sz="4000" b="1" i="1" dirty="0">
                <a:solidFill>
                  <a:schemeClr val="tx2"/>
                </a:solidFill>
                <a:latin typeface="+mj-lt"/>
                <a:ea typeface="+mj-ea"/>
                <a:cs typeface="+mj-cs"/>
              </a:rPr>
              <a:t>Flexible Budget Performance Report</a:t>
            </a:r>
          </a:p>
        </p:txBody>
      </p:sp>
      <p:sp>
        <p:nvSpPr>
          <p:cNvPr id="2" name="Slide Number Placeholder 1"/>
          <p:cNvSpPr>
            <a:spLocks noGrp="1"/>
          </p:cNvSpPr>
          <p:nvPr>
            <p:ph type="sldNum" sz="quarter" idx="11"/>
          </p:nvPr>
        </p:nvSpPr>
        <p:spPr/>
        <p:txBody>
          <a:bodyPr/>
          <a:lstStyle/>
          <a:p>
            <a:fld id="{9A50D7FF-FF3E-48B3-B163-4B17B2257AE3}" type="slidenum">
              <a:rPr lang="en-US" smtClean="0"/>
              <a:pPr/>
              <a:t>46</a:t>
            </a:fld>
            <a:endParaRPr lang="en-US"/>
          </a:p>
        </p:txBody>
      </p:sp>
    </p:spTree>
    <p:extLst>
      <p:ext uri="{BB962C8B-B14F-4D97-AF65-F5344CB8AC3E}">
        <p14:creationId xmlns:p14="http://schemas.microsoft.com/office/powerpoint/2010/main" xmlns="" val="63482620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0075" y="531813"/>
            <a:ext cx="7934325" cy="5713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20483"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934200" y="368300"/>
            <a:ext cx="15240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0484" name="Rectangle 11"/>
          <p:cNvSpPr>
            <a:spLocks noChangeArrowheads="1"/>
          </p:cNvSpPr>
          <p:nvPr/>
        </p:nvSpPr>
        <p:spPr bwMode="auto">
          <a:xfrm>
            <a:off x="6553200" y="54102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10F4023A-0CEB-4DFE-879A-340D91F32512}" type="slidenum">
              <a:rPr lang="en-US" smtClean="0"/>
              <a:pPr/>
              <a:t>47</a:t>
            </a:fld>
            <a:endParaRPr lang="en-US"/>
          </a:p>
        </p:txBody>
      </p:sp>
    </p:spTree>
    <p:extLst>
      <p:ext uri="{BB962C8B-B14F-4D97-AF65-F5344CB8AC3E}">
        <p14:creationId xmlns:p14="http://schemas.microsoft.com/office/powerpoint/2010/main" xmlns="" val="217866129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62178" name="Object 2"/>
          <p:cNvGraphicFramePr>
            <a:graphicFrameLocks/>
          </p:cNvGraphicFramePr>
          <p:nvPr/>
        </p:nvGraphicFramePr>
        <p:xfrm>
          <a:off x="0" y="1447800"/>
          <a:ext cx="9067800" cy="5221288"/>
        </p:xfrm>
        <a:graphic>
          <a:graphicData uri="http://schemas.openxmlformats.org/presentationml/2006/ole">
            <p:oleObj spid="_x0000_s77832" name="Clip" r:id="rId4" imgW="6518275" imgH="5547995" progId="">
              <p:embed/>
            </p:oleObj>
          </a:graphicData>
        </a:graphic>
      </p:graphicFrame>
      <p:sp>
        <p:nvSpPr>
          <p:cNvPr id="562179" name="Rectangle 3"/>
          <p:cNvSpPr>
            <a:spLocks noChangeArrowheads="1"/>
          </p:cNvSpPr>
          <p:nvPr/>
        </p:nvSpPr>
        <p:spPr bwMode="auto">
          <a:xfrm rot="180000">
            <a:off x="2516188" y="1752600"/>
            <a:ext cx="4567237"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40000"/>
              </a:spcBef>
            </a:pPr>
            <a:r>
              <a:rPr lang="en-US" sz="2400" b="1">
                <a:solidFill>
                  <a:srgbClr val="FF0000"/>
                </a:solidFill>
              </a:rPr>
              <a:t>Remember the question:</a:t>
            </a:r>
            <a:r>
              <a:rPr lang="en-US" sz="2400" b="1">
                <a:solidFill>
                  <a:schemeClr val="tx2"/>
                </a:solidFill>
              </a:rPr>
              <a:t>  “How much of the total variance is due to lower activity and how much is</a:t>
            </a:r>
            <a:br>
              <a:rPr lang="en-US" sz="2400" b="1">
                <a:solidFill>
                  <a:schemeClr val="tx2"/>
                </a:solidFill>
              </a:rPr>
            </a:br>
            <a:r>
              <a:rPr lang="en-US" sz="2400" b="1">
                <a:solidFill>
                  <a:schemeClr val="tx2"/>
                </a:solidFill>
              </a:rPr>
              <a:t>due to cost control?”</a:t>
            </a:r>
          </a:p>
        </p:txBody>
      </p:sp>
      <p:sp>
        <p:nvSpPr>
          <p:cNvPr id="562180" name="Rectangle 4"/>
          <p:cNvSpPr>
            <a:spLocks noGrp="1" noChangeArrowheads="1"/>
          </p:cNvSpPr>
          <p:nvPr>
            <p:ph type="title"/>
          </p:nvPr>
        </p:nvSpPr>
        <p:spPr>
          <a:xfrm>
            <a:off x="533400" y="255161"/>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48</a:t>
            </a:fld>
            <a:endParaRPr lang="en-US"/>
          </a:p>
        </p:txBody>
      </p:sp>
    </p:spTree>
    <p:extLst>
      <p:ext uri="{BB962C8B-B14F-4D97-AF65-F5344CB8AC3E}">
        <p14:creationId xmlns:p14="http://schemas.microsoft.com/office/powerpoint/2010/main" xmlns="" val="243997615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64226" name="Object 2"/>
          <p:cNvGraphicFramePr>
            <a:graphicFrameLocks/>
          </p:cNvGraphicFramePr>
          <p:nvPr/>
        </p:nvGraphicFramePr>
        <p:xfrm>
          <a:off x="381000" y="1914525"/>
          <a:ext cx="8362950" cy="4629150"/>
        </p:xfrm>
        <a:graphic>
          <a:graphicData uri="http://schemas.openxmlformats.org/presentationml/2006/ole">
            <p:oleObj spid="_x0000_s78859" name="Worksheet" r:id="rId4" imgW="3825360" imgH="2274120" progId="Excel.Sheet.8">
              <p:embed/>
            </p:oleObj>
          </a:graphicData>
        </a:graphic>
      </p:graphicFrame>
      <p:sp>
        <p:nvSpPr>
          <p:cNvPr id="564227" name="Rectangle 3"/>
          <p:cNvSpPr>
            <a:spLocks noGrp="1" noChangeArrowheads="1"/>
          </p:cNvSpPr>
          <p:nvPr>
            <p:ph type="title"/>
          </p:nvPr>
        </p:nvSpPr>
        <p:spPr>
          <a:xfrm>
            <a:off x="337947" y="96075"/>
            <a:ext cx="8305800" cy="75641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Static Budgets and Performance</a:t>
            </a:r>
          </a:p>
        </p:txBody>
      </p:sp>
      <p:grpSp>
        <p:nvGrpSpPr>
          <p:cNvPr id="564277" name="Group 53"/>
          <p:cNvGrpSpPr>
            <a:grpSpLocks/>
          </p:cNvGrpSpPr>
          <p:nvPr/>
        </p:nvGrpSpPr>
        <p:grpSpPr bwMode="auto">
          <a:xfrm>
            <a:off x="152400" y="1066800"/>
            <a:ext cx="8432800" cy="5334000"/>
            <a:chOff x="96" y="672"/>
            <a:chExt cx="5312" cy="3360"/>
          </a:xfrm>
        </p:grpSpPr>
        <p:sp>
          <p:nvSpPr>
            <p:cNvPr id="564278" name="Oval 54"/>
            <p:cNvSpPr>
              <a:spLocks noChangeArrowheads="1"/>
            </p:cNvSpPr>
            <p:nvPr/>
          </p:nvSpPr>
          <p:spPr bwMode="auto">
            <a:xfrm>
              <a:off x="4464" y="3664"/>
              <a:ext cx="944" cy="368"/>
            </a:xfrm>
            <a:prstGeom prst="ellipse">
              <a:avLst/>
            </a:prstGeom>
            <a:noFill/>
            <a:ln w="254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564279" name="Line 55"/>
            <p:cNvSpPr>
              <a:spLocks noChangeShapeType="1"/>
            </p:cNvSpPr>
            <p:nvPr/>
          </p:nvSpPr>
          <p:spPr bwMode="auto">
            <a:xfrm>
              <a:off x="4128" y="1152"/>
              <a:ext cx="576" cy="249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564280" name="Rectangle 56"/>
            <p:cNvSpPr>
              <a:spLocks noChangeArrowheads="1"/>
            </p:cNvSpPr>
            <p:nvPr/>
          </p:nvSpPr>
          <p:spPr bwMode="auto">
            <a:xfrm>
              <a:off x="96" y="672"/>
              <a:ext cx="4896" cy="514"/>
            </a:xfrm>
            <a:prstGeom prst="rect">
              <a:avLst/>
            </a:prstGeom>
            <a:solidFill>
              <a:srgbClr val="FFFFCC"/>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300" b="1">
                  <a:solidFill>
                    <a:srgbClr val="FF0000"/>
                  </a:solidFill>
                  <a:latin typeface="+mn-lt"/>
                </a:rPr>
                <a:t> How much of the $11,650 favorable variance is due to lower activity and how much is due to cost control?</a:t>
              </a:r>
            </a:p>
          </p:txBody>
        </p:sp>
      </p:grpSp>
      <p:sp>
        <p:nvSpPr>
          <p:cNvPr id="2" name="Slide Number Placeholder 1"/>
          <p:cNvSpPr>
            <a:spLocks noGrp="1"/>
          </p:cNvSpPr>
          <p:nvPr>
            <p:ph type="sldNum" sz="quarter" idx="11"/>
          </p:nvPr>
        </p:nvSpPr>
        <p:spPr/>
        <p:txBody>
          <a:bodyPr/>
          <a:lstStyle/>
          <a:p>
            <a:fld id="{9A50D7FF-FF3E-48B3-B163-4B17B2257AE3}" type="slidenum">
              <a:rPr lang="en-US" smtClean="0"/>
              <a:pPr/>
              <a:t>49</a:t>
            </a:fld>
            <a:endParaRPr lang="en-US"/>
          </a:p>
        </p:txBody>
      </p:sp>
    </p:spTree>
    <p:extLst>
      <p:ext uri="{BB962C8B-B14F-4D97-AF65-F5344CB8AC3E}">
        <p14:creationId xmlns:p14="http://schemas.microsoft.com/office/powerpoint/2010/main" xmlns="" val="414253780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0"/>
                                  </p:stCondLst>
                                  <p:childTnLst>
                                    <p:set>
                                      <p:cBhvr>
                                        <p:cTn id="6" dur="1" fill="hold">
                                          <p:stCondLst>
                                            <p:cond delay="0"/>
                                          </p:stCondLst>
                                        </p:cTn>
                                        <p:tgtEl>
                                          <p:spTgt spid="564277"/>
                                        </p:tgtEl>
                                        <p:attrNameLst>
                                          <p:attrName>style.visibility</p:attrName>
                                        </p:attrNameLst>
                                      </p:cBhvr>
                                      <p:to>
                                        <p:strVal val="visible"/>
                                      </p:to>
                                    </p:set>
                                    <p:animEffect transition="in" filter="strips(downRight)">
                                      <p:cBhvr>
                                        <p:cTn id="7" dur="500"/>
                                        <p:tgtEl>
                                          <p:spTgt spid="564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6274" name="Rectangle 2"/>
          <p:cNvSpPr>
            <a:spLocks noChangeArrowheads="1"/>
          </p:cNvSpPr>
          <p:nvPr/>
        </p:nvSpPr>
        <p:spPr bwMode="auto">
          <a:xfrm>
            <a:off x="762000" y="1714500"/>
            <a:ext cx="8001000" cy="4648200"/>
          </a:xfrm>
          <a:prstGeom prst="rect">
            <a:avLst/>
          </a:prstGeom>
          <a:solidFill>
            <a:srgbClr val="CCECFF"/>
          </a:solidFill>
          <a:ln w="76200" cmpd="tri">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rgbClr val="CCECFF"/>
              </a:solidFill>
              <a:latin typeface="Times New Roman" panose="02020603050405020304" pitchFamily="18" charset="0"/>
            </a:endParaRPr>
          </a:p>
        </p:txBody>
      </p:sp>
      <p:grpSp>
        <p:nvGrpSpPr>
          <p:cNvPr id="566275" name="Group 3"/>
          <p:cNvGrpSpPr>
            <a:grpSpLocks/>
          </p:cNvGrpSpPr>
          <p:nvPr/>
        </p:nvGrpSpPr>
        <p:grpSpPr bwMode="auto">
          <a:xfrm>
            <a:off x="1217613" y="4203700"/>
            <a:ext cx="7089775" cy="1735138"/>
            <a:chOff x="767" y="2648"/>
            <a:chExt cx="4466" cy="1093"/>
          </a:xfrm>
        </p:grpSpPr>
        <p:sp>
          <p:nvSpPr>
            <p:cNvPr id="566276" name="Rectangle 4"/>
            <p:cNvSpPr>
              <a:spLocks noChangeArrowheads="1"/>
            </p:cNvSpPr>
            <p:nvPr/>
          </p:nvSpPr>
          <p:spPr bwMode="auto">
            <a:xfrm>
              <a:off x="767" y="3209"/>
              <a:ext cx="4466" cy="532"/>
            </a:xfrm>
            <a:prstGeom prst="rect">
              <a:avLst/>
            </a:prstGeom>
            <a:solidFill>
              <a:srgbClr val="FFFFCC"/>
            </a:solidFill>
            <a:ln w="254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Difference between original static budget</a:t>
              </a:r>
              <a:br>
                <a:rPr lang="en-US" sz="2400" b="1">
                  <a:solidFill>
                    <a:srgbClr val="FF0000"/>
                  </a:solidFill>
                </a:rPr>
              </a:br>
              <a:r>
                <a:rPr lang="en-US" sz="2400" b="1">
                  <a:solidFill>
                    <a:srgbClr val="FF0000"/>
                  </a:solidFill>
                </a:rPr>
                <a:t>and actual overhead = $11,650 F.</a:t>
              </a:r>
            </a:p>
          </p:txBody>
        </p:sp>
        <p:grpSp>
          <p:nvGrpSpPr>
            <p:cNvPr id="566277" name="Group 5"/>
            <p:cNvGrpSpPr>
              <a:grpSpLocks/>
            </p:cNvGrpSpPr>
            <p:nvPr/>
          </p:nvGrpSpPr>
          <p:grpSpPr bwMode="auto">
            <a:xfrm>
              <a:off x="1704" y="2648"/>
              <a:ext cx="2603" cy="560"/>
              <a:chOff x="1632" y="2648"/>
              <a:chExt cx="2603" cy="560"/>
            </a:xfrm>
          </p:grpSpPr>
          <p:sp>
            <p:nvSpPr>
              <p:cNvPr id="566278" name="Line 6"/>
              <p:cNvSpPr>
                <a:spLocks noChangeShapeType="1"/>
              </p:cNvSpPr>
              <p:nvPr/>
            </p:nvSpPr>
            <p:spPr bwMode="auto">
              <a:xfrm>
                <a:off x="1632" y="2928"/>
                <a:ext cx="2603"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6279" name="Line 7"/>
              <p:cNvSpPr>
                <a:spLocks noChangeShapeType="1"/>
              </p:cNvSpPr>
              <p:nvPr/>
            </p:nvSpPr>
            <p:spPr bwMode="auto">
              <a:xfrm>
                <a:off x="2928" y="2936"/>
                <a:ext cx="0" cy="272"/>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6280" name="Line 8"/>
              <p:cNvSpPr>
                <a:spLocks noChangeShapeType="1"/>
              </p:cNvSpPr>
              <p:nvPr/>
            </p:nvSpPr>
            <p:spPr bwMode="auto">
              <a:xfrm>
                <a:off x="4224" y="2648"/>
                <a:ext cx="0" cy="272"/>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6281" name="Line 9"/>
              <p:cNvSpPr>
                <a:spLocks noChangeShapeType="1"/>
              </p:cNvSpPr>
              <p:nvPr/>
            </p:nvSpPr>
            <p:spPr bwMode="auto">
              <a:xfrm>
                <a:off x="1632" y="2648"/>
                <a:ext cx="0" cy="272"/>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sp>
        <p:nvSpPr>
          <p:cNvPr id="566282" name="Rectangle 10"/>
          <p:cNvSpPr>
            <a:spLocks noChangeArrowheads="1"/>
          </p:cNvSpPr>
          <p:nvPr/>
        </p:nvSpPr>
        <p:spPr bwMode="auto">
          <a:xfrm>
            <a:off x="1639888" y="1830388"/>
            <a:ext cx="6169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Overhead Variance Analysis</a:t>
            </a:r>
          </a:p>
        </p:txBody>
      </p:sp>
      <p:graphicFrame>
        <p:nvGraphicFramePr>
          <p:cNvPr id="566283" name="Object 11"/>
          <p:cNvGraphicFramePr>
            <a:graphicFrameLocks/>
          </p:cNvGraphicFramePr>
          <p:nvPr/>
        </p:nvGraphicFramePr>
        <p:xfrm>
          <a:off x="1655763" y="2295525"/>
          <a:ext cx="6019800" cy="2047875"/>
        </p:xfrm>
        <a:graphic>
          <a:graphicData uri="http://schemas.openxmlformats.org/presentationml/2006/ole">
            <p:oleObj spid="_x0000_s79883" name="Worksheet" r:id="rId5" imgW="2908800" imgH="1066680" progId="Excel.Sheet.8">
              <p:embed/>
            </p:oleObj>
          </a:graphicData>
        </a:graphic>
      </p:graphicFrame>
      <p:sp>
        <p:nvSpPr>
          <p:cNvPr id="566284" name="Text Box 12"/>
          <p:cNvSpPr txBox="1">
            <a:spLocks noChangeArrowheads="1"/>
          </p:cNvSpPr>
          <p:nvPr/>
        </p:nvSpPr>
        <p:spPr bwMode="auto">
          <a:xfrm>
            <a:off x="3771900" y="2362200"/>
            <a:ext cx="1905000" cy="1917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b="1">
                <a:solidFill>
                  <a:srgbClr val="FF0066"/>
                </a:solidFill>
              </a:rPr>
              <a:t>Let’s place the flexible budget for 8,000 hours here.</a:t>
            </a:r>
          </a:p>
        </p:txBody>
      </p:sp>
      <p:sp>
        <p:nvSpPr>
          <p:cNvPr id="566287" name="Rectangle 15"/>
          <p:cNvSpPr>
            <a:spLocks noGrp="1" noChangeArrowheads="1"/>
          </p:cNvSpPr>
          <p:nvPr>
            <p:ph type="title"/>
          </p:nvPr>
        </p:nvSpPr>
        <p:spPr>
          <a:xfrm>
            <a:off x="530226" y="161894"/>
            <a:ext cx="8305800" cy="8056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sp>
        <p:nvSpPr>
          <p:cNvPr id="2" name="Slide Number Placeholder 1"/>
          <p:cNvSpPr>
            <a:spLocks noGrp="1"/>
          </p:cNvSpPr>
          <p:nvPr>
            <p:ph type="sldNum" sz="quarter" idx="11"/>
          </p:nvPr>
        </p:nvSpPr>
        <p:spPr/>
        <p:txBody>
          <a:bodyPr/>
          <a:lstStyle/>
          <a:p>
            <a:fld id="{9A50D7FF-FF3E-48B3-B163-4B17B2257AE3}" type="slidenum">
              <a:rPr lang="en-US" smtClean="0"/>
              <a:pPr/>
              <a:t>50</a:t>
            </a:fld>
            <a:endParaRPr lang="en-US"/>
          </a:p>
        </p:txBody>
      </p:sp>
    </p:spTree>
    <p:extLst>
      <p:ext uri="{BB962C8B-B14F-4D97-AF65-F5344CB8AC3E}">
        <p14:creationId xmlns:p14="http://schemas.microsoft.com/office/powerpoint/2010/main" xmlns="" val="132710917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566284">
                                            <p:txEl>
                                              <p:pRg st="0" end="0"/>
                                            </p:txEl>
                                          </p:spTgt>
                                        </p:tgtEl>
                                        <p:attrNameLst>
                                          <p:attrName>style.visibility</p:attrName>
                                        </p:attrNameLst>
                                      </p:cBhvr>
                                      <p:to>
                                        <p:strVal val="visible"/>
                                      </p:to>
                                    </p:set>
                                    <p:animEffect transition="in" filter="box(out)">
                                      <p:cBhvr>
                                        <p:cTn id="7" dur="500"/>
                                        <p:tgtEl>
                                          <p:spTgt spid="566284">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CAMERA.WAV"/>
                                        </p:tgtEl>
                                      </p:cMediaNode>
                                    </p:audio>
                                  </p:sub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566275"/>
                                        </p:tgtEl>
                                        <p:attrNameLst>
                                          <p:attrName>style.visibility</p:attrName>
                                        </p:attrNameLst>
                                      </p:cBhvr>
                                      <p:to>
                                        <p:strVal val="visible"/>
                                      </p:to>
                                    </p:set>
                                    <p:animEffect transition="in" filter="slide(fromTop)">
                                      <p:cBhvr>
                                        <p:cTn id="11" dur="500"/>
                                        <p:tgtEl>
                                          <p:spTgt spid="566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84" grpId="0" build="p"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8322" name="Rectangle 2"/>
          <p:cNvSpPr>
            <a:spLocks noChangeArrowheads="1"/>
          </p:cNvSpPr>
          <p:nvPr/>
        </p:nvSpPr>
        <p:spPr bwMode="auto">
          <a:xfrm>
            <a:off x="762000" y="1714500"/>
            <a:ext cx="8001000" cy="4648200"/>
          </a:xfrm>
          <a:prstGeom prst="rect">
            <a:avLst/>
          </a:prstGeom>
          <a:solidFill>
            <a:srgbClr val="CCECFF"/>
          </a:solidFill>
          <a:ln w="76200" cmpd="tri">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rgbClr val="CCECFF"/>
              </a:solidFill>
              <a:latin typeface="Times New Roman" panose="02020603050405020304" pitchFamily="18" charset="0"/>
            </a:endParaRPr>
          </a:p>
        </p:txBody>
      </p:sp>
      <p:sp>
        <p:nvSpPr>
          <p:cNvPr id="568323" name="Rectangle 3"/>
          <p:cNvSpPr>
            <a:spLocks noChangeArrowheads="1"/>
          </p:cNvSpPr>
          <p:nvPr/>
        </p:nvSpPr>
        <p:spPr bwMode="auto">
          <a:xfrm>
            <a:off x="1639888" y="1830388"/>
            <a:ext cx="6169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Overhead Variance Analysis</a:t>
            </a:r>
          </a:p>
        </p:txBody>
      </p:sp>
      <p:grpSp>
        <p:nvGrpSpPr>
          <p:cNvPr id="568324" name="Group 4"/>
          <p:cNvGrpSpPr>
            <a:grpSpLocks/>
          </p:cNvGrpSpPr>
          <p:nvPr/>
        </p:nvGrpSpPr>
        <p:grpSpPr bwMode="auto">
          <a:xfrm>
            <a:off x="492125" y="4291013"/>
            <a:ext cx="4270375" cy="1571625"/>
            <a:chOff x="310" y="2703"/>
            <a:chExt cx="2690" cy="990"/>
          </a:xfrm>
        </p:grpSpPr>
        <p:sp>
          <p:nvSpPr>
            <p:cNvPr id="568325" name="Line 5"/>
            <p:cNvSpPr>
              <a:spLocks noChangeShapeType="1"/>
            </p:cNvSpPr>
            <p:nvPr/>
          </p:nvSpPr>
          <p:spPr bwMode="auto">
            <a:xfrm>
              <a:off x="1704" y="2972"/>
              <a:ext cx="1295" cy="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26" name="Line 6"/>
            <p:cNvSpPr>
              <a:spLocks noChangeShapeType="1"/>
            </p:cNvSpPr>
            <p:nvPr/>
          </p:nvSpPr>
          <p:spPr bwMode="auto">
            <a:xfrm>
              <a:off x="2376" y="298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27" name="Rectangle 7"/>
            <p:cNvSpPr>
              <a:spLocks noChangeArrowheads="1"/>
            </p:cNvSpPr>
            <p:nvPr/>
          </p:nvSpPr>
          <p:spPr bwMode="auto">
            <a:xfrm>
              <a:off x="310" y="3161"/>
              <a:ext cx="2570" cy="532"/>
            </a:xfrm>
            <a:prstGeom prst="rect">
              <a:avLst/>
            </a:prstGeom>
            <a:solidFill>
              <a:srgbClr val="FFFFCC"/>
            </a:solidFill>
            <a:ln w="25400">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This $15,000</a:t>
              </a:r>
              <a:r>
                <a:rPr lang="en-US" sz="2400" b="1">
                  <a:solidFill>
                    <a:srgbClr val="009900"/>
                  </a:solidFill>
                </a:rPr>
                <a:t>F</a:t>
              </a:r>
              <a:r>
                <a:rPr lang="en-US" sz="2400" b="1">
                  <a:solidFill>
                    <a:schemeClr val="tx2"/>
                  </a:solidFill>
                </a:rPr>
                <a:t> variance is due to lower activity. </a:t>
              </a:r>
            </a:p>
          </p:txBody>
        </p:sp>
        <p:sp>
          <p:nvSpPr>
            <p:cNvPr id="568328" name="Line 8"/>
            <p:cNvSpPr>
              <a:spLocks noChangeShapeType="1"/>
            </p:cNvSpPr>
            <p:nvPr/>
          </p:nvSpPr>
          <p:spPr bwMode="auto">
            <a:xfrm>
              <a:off x="3000" y="270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29" name="Line 9"/>
            <p:cNvSpPr>
              <a:spLocks noChangeShapeType="1"/>
            </p:cNvSpPr>
            <p:nvPr/>
          </p:nvSpPr>
          <p:spPr bwMode="auto">
            <a:xfrm>
              <a:off x="1704" y="270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30" name="Rectangle 10"/>
            <p:cNvSpPr>
              <a:spLocks noChangeArrowheads="1"/>
            </p:cNvSpPr>
            <p:nvPr/>
          </p:nvSpPr>
          <p:spPr bwMode="auto">
            <a:xfrm>
              <a:off x="1992" y="2703"/>
              <a:ext cx="80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solidFill>
                    <a:srgbClr val="FC0128"/>
                  </a:solidFill>
                </a:rPr>
                <a:t>Activity</a:t>
              </a:r>
            </a:p>
          </p:txBody>
        </p:sp>
      </p:grpSp>
      <p:grpSp>
        <p:nvGrpSpPr>
          <p:cNvPr id="568331" name="Group 11"/>
          <p:cNvGrpSpPr>
            <a:grpSpLocks/>
          </p:cNvGrpSpPr>
          <p:nvPr/>
        </p:nvGrpSpPr>
        <p:grpSpPr bwMode="auto">
          <a:xfrm>
            <a:off x="5105400" y="4291013"/>
            <a:ext cx="3810000" cy="1936750"/>
            <a:chOff x="3216" y="2703"/>
            <a:chExt cx="2400" cy="1220"/>
          </a:xfrm>
        </p:grpSpPr>
        <p:sp>
          <p:nvSpPr>
            <p:cNvPr id="568332" name="Line 12"/>
            <p:cNvSpPr>
              <a:spLocks noChangeShapeType="1"/>
            </p:cNvSpPr>
            <p:nvPr/>
          </p:nvSpPr>
          <p:spPr bwMode="auto">
            <a:xfrm flipV="1">
              <a:off x="3216" y="2972"/>
              <a:ext cx="1242" cy="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33" name="Line 13"/>
            <p:cNvSpPr>
              <a:spLocks noChangeShapeType="1"/>
            </p:cNvSpPr>
            <p:nvPr/>
          </p:nvSpPr>
          <p:spPr bwMode="auto">
            <a:xfrm>
              <a:off x="4464" y="270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34" name="Line 14"/>
            <p:cNvSpPr>
              <a:spLocks noChangeShapeType="1"/>
            </p:cNvSpPr>
            <p:nvPr/>
          </p:nvSpPr>
          <p:spPr bwMode="auto">
            <a:xfrm>
              <a:off x="3216" y="270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35" name="Line 15"/>
            <p:cNvSpPr>
              <a:spLocks noChangeShapeType="1"/>
            </p:cNvSpPr>
            <p:nvPr/>
          </p:nvSpPr>
          <p:spPr bwMode="auto">
            <a:xfrm>
              <a:off x="3840" y="2984"/>
              <a:ext cx="0" cy="2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8336" name="Rectangle 16"/>
            <p:cNvSpPr>
              <a:spLocks noChangeArrowheads="1"/>
            </p:cNvSpPr>
            <p:nvPr/>
          </p:nvSpPr>
          <p:spPr bwMode="auto">
            <a:xfrm>
              <a:off x="3286" y="3161"/>
              <a:ext cx="2330" cy="762"/>
            </a:xfrm>
            <a:prstGeom prst="rect">
              <a:avLst/>
            </a:prstGeom>
            <a:solidFill>
              <a:srgbClr val="FFFF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This $3,350</a:t>
              </a:r>
              <a:r>
                <a:rPr lang="en-US" sz="2400" b="1">
                  <a:solidFill>
                    <a:srgbClr val="FF0000"/>
                  </a:solidFill>
                </a:rPr>
                <a:t>U</a:t>
              </a:r>
              <a:br>
                <a:rPr lang="en-US" sz="2400" b="1">
                  <a:solidFill>
                    <a:srgbClr val="FF0000"/>
                  </a:solidFill>
                </a:rPr>
              </a:br>
              <a:r>
                <a:rPr lang="en-US" sz="2400" b="1">
                  <a:solidFill>
                    <a:schemeClr val="tx2"/>
                  </a:solidFill>
                </a:rPr>
                <a:t>variance is due</a:t>
              </a:r>
              <a:br>
                <a:rPr lang="en-US" sz="2400" b="1">
                  <a:solidFill>
                    <a:schemeClr val="tx2"/>
                  </a:solidFill>
                </a:rPr>
              </a:br>
              <a:r>
                <a:rPr lang="en-US" sz="2400" b="1">
                  <a:solidFill>
                    <a:schemeClr val="tx2"/>
                  </a:solidFill>
                </a:rPr>
                <a:t>to poor cost control.</a:t>
              </a:r>
            </a:p>
          </p:txBody>
        </p:sp>
        <p:sp>
          <p:nvSpPr>
            <p:cNvPr id="568337" name="Rectangle 17"/>
            <p:cNvSpPr>
              <a:spLocks noChangeArrowheads="1"/>
            </p:cNvSpPr>
            <p:nvPr/>
          </p:nvSpPr>
          <p:spPr bwMode="auto">
            <a:xfrm>
              <a:off x="3216" y="2703"/>
              <a:ext cx="1244"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solidFill>
                    <a:srgbClr val="FC0128"/>
                  </a:solidFill>
                </a:rPr>
                <a:t>Cost control</a:t>
              </a:r>
            </a:p>
          </p:txBody>
        </p:sp>
      </p:grpSp>
      <p:graphicFrame>
        <p:nvGraphicFramePr>
          <p:cNvPr id="568338" name="Object 18"/>
          <p:cNvGraphicFramePr>
            <a:graphicFrameLocks/>
          </p:cNvGraphicFramePr>
          <p:nvPr/>
        </p:nvGraphicFramePr>
        <p:xfrm>
          <a:off x="1655763" y="2295525"/>
          <a:ext cx="6019800" cy="2047875"/>
        </p:xfrm>
        <a:graphic>
          <a:graphicData uri="http://schemas.openxmlformats.org/presentationml/2006/ole">
            <p:oleObj spid="_x0000_s80907" name="Worksheet" r:id="rId4" imgW="3442680" imgH="1260000" progId="Excel.Sheet.8">
              <p:embed/>
            </p:oleObj>
          </a:graphicData>
        </a:graphic>
      </p:graphicFrame>
      <p:sp>
        <p:nvSpPr>
          <p:cNvPr id="568342" name="Rectangle 22"/>
          <p:cNvSpPr>
            <a:spLocks noGrp="1" noChangeArrowheads="1"/>
          </p:cNvSpPr>
          <p:nvPr>
            <p:ph type="title"/>
          </p:nvPr>
        </p:nvSpPr>
        <p:spPr>
          <a:xfrm>
            <a:off x="503238" y="248414"/>
            <a:ext cx="8305800" cy="77711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Flexible Budget Performance Report</a:t>
            </a:r>
          </a:p>
        </p:txBody>
      </p:sp>
      <p:sp>
        <p:nvSpPr>
          <p:cNvPr id="2" name="Slide Number Placeholder 1"/>
          <p:cNvSpPr>
            <a:spLocks noGrp="1"/>
          </p:cNvSpPr>
          <p:nvPr>
            <p:ph type="sldNum" sz="quarter" idx="11"/>
          </p:nvPr>
        </p:nvSpPr>
        <p:spPr/>
        <p:txBody>
          <a:bodyPr/>
          <a:lstStyle/>
          <a:p>
            <a:fld id="{9A50D7FF-FF3E-48B3-B163-4B17B2257AE3}" type="slidenum">
              <a:rPr lang="en-US" smtClean="0"/>
              <a:pPr/>
              <a:t>51</a:t>
            </a:fld>
            <a:endParaRPr lang="en-US"/>
          </a:p>
        </p:txBody>
      </p:sp>
    </p:spTree>
    <p:extLst>
      <p:ext uri="{BB962C8B-B14F-4D97-AF65-F5344CB8AC3E}">
        <p14:creationId xmlns:p14="http://schemas.microsoft.com/office/powerpoint/2010/main" xmlns="" val="794030636"/>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nodeType="afterEffect">
                                  <p:stCondLst>
                                    <p:cond delay="0"/>
                                  </p:stCondLst>
                                  <p:childTnLst>
                                    <p:set>
                                      <p:cBhvr>
                                        <p:cTn id="6" dur="1" fill="hold">
                                          <p:stCondLst>
                                            <p:cond delay="0"/>
                                          </p:stCondLst>
                                        </p:cTn>
                                        <p:tgtEl>
                                          <p:spTgt spid="568324"/>
                                        </p:tgtEl>
                                        <p:attrNameLst>
                                          <p:attrName>style.visibility</p:attrName>
                                        </p:attrNameLst>
                                      </p:cBhvr>
                                      <p:to>
                                        <p:strVal val="visible"/>
                                      </p:to>
                                    </p:set>
                                    <p:anim calcmode="lin" valueType="num">
                                      <p:cBhvr>
                                        <p:cTn id="7" dur="500" fill="hold"/>
                                        <p:tgtEl>
                                          <p:spTgt spid="568324"/>
                                        </p:tgtEl>
                                        <p:attrNameLst>
                                          <p:attrName>ppt_x</p:attrName>
                                        </p:attrNameLst>
                                      </p:cBhvr>
                                      <p:tavLst>
                                        <p:tav tm="0">
                                          <p:val>
                                            <p:strVal val="#ppt_x"/>
                                          </p:val>
                                        </p:tav>
                                        <p:tav tm="100000">
                                          <p:val>
                                            <p:strVal val="#ppt_x"/>
                                          </p:val>
                                        </p:tav>
                                      </p:tavLst>
                                    </p:anim>
                                    <p:anim calcmode="lin" valueType="num">
                                      <p:cBhvr>
                                        <p:cTn id="8" dur="500" fill="hold"/>
                                        <p:tgtEl>
                                          <p:spTgt spid="568324"/>
                                        </p:tgtEl>
                                        <p:attrNameLst>
                                          <p:attrName>ppt_y</p:attrName>
                                        </p:attrNameLst>
                                      </p:cBhvr>
                                      <p:tavLst>
                                        <p:tav tm="0">
                                          <p:val>
                                            <p:strVal val="#ppt_y-#ppt_h/2"/>
                                          </p:val>
                                        </p:tav>
                                        <p:tav tm="100000">
                                          <p:val>
                                            <p:strVal val="#ppt_y"/>
                                          </p:val>
                                        </p:tav>
                                      </p:tavLst>
                                    </p:anim>
                                    <p:anim calcmode="lin" valueType="num">
                                      <p:cBhvr>
                                        <p:cTn id="9" dur="500" fill="hold"/>
                                        <p:tgtEl>
                                          <p:spTgt spid="568324"/>
                                        </p:tgtEl>
                                        <p:attrNameLst>
                                          <p:attrName>ppt_w</p:attrName>
                                        </p:attrNameLst>
                                      </p:cBhvr>
                                      <p:tavLst>
                                        <p:tav tm="0">
                                          <p:val>
                                            <p:strVal val="#ppt_w"/>
                                          </p:val>
                                        </p:tav>
                                        <p:tav tm="100000">
                                          <p:val>
                                            <p:strVal val="#ppt_w"/>
                                          </p:val>
                                        </p:tav>
                                      </p:tavLst>
                                    </p:anim>
                                    <p:anim calcmode="lin" valueType="num">
                                      <p:cBhvr>
                                        <p:cTn id="10" dur="500" fill="hold"/>
                                        <p:tgtEl>
                                          <p:spTgt spid="568324"/>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7" presetClass="entr" presetSubtype="1" fill="hold" nodeType="afterEffect">
                                  <p:stCondLst>
                                    <p:cond delay="0"/>
                                  </p:stCondLst>
                                  <p:childTnLst>
                                    <p:set>
                                      <p:cBhvr>
                                        <p:cTn id="13" dur="1" fill="hold">
                                          <p:stCondLst>
                                            <p:cond delay="0"/>
                                          </p:stCondLst>
                                        </p:cTn>
                                        <p:tgtEl>
                                          <p:spTgt spid="568331"/>
                                        </p:tgtEl>
                                        <p:attrNameLst>
                                          <p:attrName>style.visibility</p:attrName>
                                        </p:attrNameLst>
                                      </p:cBhvr>
                                      <p:to>
                                        <p:strVal val="visible"/>
                                      </p:to>
                                    </p:set>
                                    <p:anim calcmode="lin" valueType="num">
                                      <p:cBhvr>
                                        <p:cTn id="14" dur="500" fill="hold"/>
                                        <p:tgtEl>
                                          <p:spTgt spid="568331"/>
                                        </p:tgtEl>
                                        <p:attrNameLst>
                                          <p:attrName>ppt_x</p:attrName>
                                        </p:attrNameLst>
                                      </p:cBhvr>
                                      <p:tavLst>
                                        <p:tav tm="0">
                                          <p:val>
                                            <p:strVal val="#ppt_x"/>
                                          </p:val>
                                        </p:tav>
                                        <p:tav tm="100000">
                                          <p:val>
                                            <p:strVal val="#ppt_x"/>
                                          </p:val>
                                        </p:tav>
                                      </p:tavLst>
                                    </p:anim>
                                    <p:anim calcmode="lin" valueType="num">
                                      <p:cBhvr>
                                        <p:cTn id="15" dur="500" fill="hold"/>
                                        <p:tgtEl>
                                          <p:spTgt spid="568331"/>
                                        </p:tgtEl>
                                        <p:attrNameLst>
                                          <p:attrName>ppt_y</p:attrName>
                                        </p:attrNameLst>
                                      </p:cBhvr>
                                      <p:tavLst>
                                        <p:tav tm="0">
                                          <p:val>
                                            <p:strVal val="#ppt_y-#ppt_h/2"/>
                                          </p:val>
                                        </p:tav>
                                        <p:tav tm="100000">
                                          <p:val>
                                            <p:strVal val="#ppt_y"/>
                                          </p:val>
                                        </p:tav>
                                      </p:tavLst>
                                    </p:anim>
                                    <p:anim calcmode="lin" valueType="num">
                                      <p:cBhvr>
                                        <p:cTn id="16" dur="500" fill="hold"/>
                                        <p:tgtEl>
                                          <p:spTgt spid="568331"/>
                                        </p:tgtEl>
                                        <p:attrNameLst>
                                          <p:attrName>ppt_w</p:attrName>
                                        </p:attrNameLst>
                                      </p:cBhvr>
                                      <p:tavLst>
                                        <p:tav tm="0">
                                          <p:val>
                                            <p:strVal val="#ppt_w"/>
                                          </p:val>
                                        </p:tav>
                                        <p:tav tm="100000">
                                          <p:val>
                                            <p:strVal val="#ppt_w"/>
                                          </p:val>
                                        </p:tav>
                                      </p:tavLst>
                                    </p:anim>
                                    <p:anim calcmode="lin" valueType="num">
                                      <p:cBhvr>
                                        <p:cTn id="17" dur="500" fill="hold"/>
                                        <p:tgtEl>
                                          <p:spTgt spid="5683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a:xfrm>
            <a:off x="76200" y="76200"/>
            <a:ext cx="88646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The Measure of Activity– A Critical Choice</a:t>
            </a:r>
          </a:p>
        </p:txBody>
      </p:sp>
      <p:sp>
        <p:nvSpPr>
          <p:cNvPr id="570371" name="Oval 3"/>
          <p:cNvSpPr>
            <a:spLocks noChangeArrowheads="1"/>
          </p:cNvSpPr>
          <p:nvPr/>
        </p:nvSpPr>
        <p:spPr bwMode="auto">
          <a:xfrm>
            <a:off x="2108200" y="1333500"/>
            <a:ext cx="4914900" cy="2209800"/>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800">
                <a:solidFill>
                  <a:srgbClr val="FFFF99"/>
                </a:solidFill>
                <a:latin typeface="+mn-lt"/>
              </a:rPr>
              <a:t>Three important</a:t>
            </a:r>
            <a:br>
              <a:rPr lang="en-US" sz="2800">
                <a:solidFill>
                  <a:srgbClr val="FFFF99"/>
                </a:solidFill>
                <a:latin typeface="+mn-lt"/>
              </a:rPr>
            </a:br>
            <a:r>
              <a:rPr lang="en-US" sz="2800">
                <a:solidFill>
                  <a:srgbClr val="FFFF99"/>
                </a:solidFill>
                <a:latin typeface="+mn-lt"/>
              </a:rPr>
              <a:t>factors in selecting an</a:t>
            </a:r>
            <a:br>
              <a:rPr lang="en-US" sz="2800">
                <a:solidFill>
                  <a:srgbClr val="FFFF99"/>
                </a:solidFill>
                <a:latin typeface="+mn-lt"/>
              </a:rPr>
            </a:br>
            <a:r>
              <a:rPr lang="en-US" sz="2800">
                <a:solidFill>
                  <a:srgbClr val="FFFF99"/>
                </a:solidFill>
                <a:latin typeface="+mn-lt"/>
              </a:rPr>
              <a:t>activity base for an overhead</a:t>
            </a:r>
            <a:br>
              <a:rPr lang="en-US" sz="2800">
                <a:solidFill>
                  <a:srgbClr val="FFFF99"/>
                </a:solidFill>
                <a:latin typeface="+mn-lt"/>
              </a:rPr>
            </a:br>
            <a:r>
              <a:rPr lang="en-US" sz="2800">
                <a:solidFill>
                  <a:srgbClr val="FFFF99"/>
                </a:solidFill>
                <a:latin typeface="+mn-lt"/>
              </a:rPr>
              <a:t>flexible budget</a:t>
            </a:r>
          </a:p>
        </p:txBody>
      </p:sp>
      <p:grpSp>
        <p:nvGrpSpPr>
          <p:cNvPr id="570372" name="Group 4"/>
          <p:cNvGrpSpPr>
            <a:grpSpLocks/>
          </p:cNvGrpSpPr>
          <p:nvPr/>
        </p:nvGrpSpPr>
        <p:grpSpPr bwMode="auto">
          <a:xfrm>
            <a:off x="228600" y="3543300"/>
            <a:ext cx="4337050" cy="1562100"/>
            <a:chOff x="144" y="2232"/>
            <a:chExt cx="2732" cy="984"/>
          </a:xfrm>
        </p:grpSpPr>
        <p:sp>
          <p:nvSpPr>
            <p:cNvPr id="570373" name="Rectangle 5"/>
            <p:cNvSpPr>
              <a:spLocks noChangeArrowheads="1"/>
            </p:cNvSpPr>
            <p:nvPr/>
          </p:nvSpPr>
          <p:spPr bwMode="auto">
            <a:xfrm>
              <a:off x="144" y="2256"/>
              <a:ext cx="1824" cy="960"/>
            </a:xfrm>
            <a:prstGeom prst="rect">
              <a:avLst/>
            </a:prstGeom>
            <a:solidFill>
              <a:srgbClr val="CCECFF"/>
            </a:solidFill>
            <a:ln w="28575">
              <a:solidFill>
                <a:schemeClr val="tx1"/>
              </a:solidFill>
              <a:miter lim="800000"/>
              <a:headEnd/>
              <a:tailEnd/>
            </a:ln>
            <a:effectLst>
              <a:outerShdw dist="71842" dir="2700000" algn="ctr" rotWithShape="0">
                <a:schemeClr val="bg2"/>
              </a:outerShdw>
            </a:effectLst>
          </p:spPr>
          <p:txBody>
            <a:bodyPr wrap="none" anchor="ctr"/>
            <a:lstStyle/>
            <a:p>
              <a:pPr algn="ctr"/>
              <a:r>
                <a:rPr lang="en-US" sz="2400">
                  <a:solidFill>
                    <a:schemeClr val="tx2"/>
                  </a:solidFill>
                  <a:latin typeface="+mn-lt"/>
                </a:rPr>
                <a:t>Activity base and</a:t>
              </a:r>
              <a:br>
                <a:rPr lang="en-US" sz="2400">
                  <a:solidFill>
                    <a:schemeClr val="tx2"/>
                  </a:solidFill>
                  <a:latin typeface="+mn-lt"/>
                </a:rPr>
              </a:br>
              <a:r>
                <a:rPr lang="en-US" sz="2400">
                  <a:solidFill>
                    <a:schemeClr val="tx2"/>
                  </a:solidFill>
                  <a:latin typeface="+mn-lt"/>
                </a:rPr>
                <a:t>variable overhead</a:t>
              </a:r>
              <a:br>
                <a:rPr lang="en-US" sz="2400">
                  <a:solidFill>
                    <a:schemeClr val="tx2"/>
                  </a:solidFill>
                  <a:latin typeface="+mn-lt"/>
                </a:rPr>
              </a:br>
              <a:r>
                <a:rPr lang="en-US" sz="2400">
                  <a:solidFill>
                    <a:schemeClr val="tx2"/>
                  </a:solidFill>
                  <a:latin typeface="+mn-lt"/>
                </a:rPr>
                <a:t>should be</a:t>
              </a:r>
              <a:br>
                <a:rPr lang="en-US" sz="2400">
                  <a:solidFill>
                    <a:schemeClr val="tx2"/>
                  </a:solidFill>
                  <a:latin typeface="+mn-lt"/>
                </a:rPr>
              </a:br>
              <a:r>
                <a:rPr lang="en-US" sz="2400">
                  <a:solidFill>
                    <a:schemeClr val="tx2"/>
                  </a:solidFill>
                  <a:latin typeface="+mn-lt"/>
                </a:rPr>
                <a:t>causally related.</a:t>
              </a:r>
            </a:p>
          </p:txBody>
        </p:sp>
        <p:cxnSp>
          <p:nvCxnSpPr>
            <p:cNvPr id="570374" name="AutoShape 6"/>
            <p:cNvCxnSpPr>
              <a:cxnSpLocks noChangeShapeType="1"/>
              <a:stCxn id="570371" idx="4"/>
              <a:endCxn id="570373" idx="3"/>
            </p:cNvCxnSpPr>
            <p:nvPr/>
          </p:nvCxnSpPr>
          <p:spPr bwMode="auto">
            <a:xfrm rot="5400000">
              <a:off x="2175" y="2034"/>
              <a:ext cx="504" cy="899"/>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570375" name="Group 7"/>
          <p:cNvGrpSpPr>
            <a:grpSpLocks/>
          </p:cNvGrpSpPr>
          <p:nvPr/>
        </p:nvGrpSpPr>
        <p:grpSpPr bwMode="auto">
          <a:xfrm>
            <a:off x="3124200" y="3543300"/>
            <a:ext cx="2895600" cy="3238500"/>
            <a:chOff x="1968" y="2232"/>
            <a:chExt cx="1824" cy="2040"/>
          </a:xfrm>
        </p:grpSpPr>
        <p:sp>
          <p:nvSpPr>
            <p:cNvPr id="570376" name="Rectangle 8"/>
            <p:cNvSpPr>
              <a:spLocks noChangeArrowheads="1"/>
            </p:cNvSpPr>
            <p:nvPr/>
          </p:nvSpPr>
          <p:spPr bwMode="auto">
            <a:xfrm>
              <a:off x="1968" y="3312"/>
              <a:ext cx="1824" cy="960"/>
            </a:xfrm>
            <a:prstGeom prst="rect">
              <a:avLst/>
            </a:prstGeom>
            <a:solidFill>
              <a:srgbClr val="CCECFF"/>
            </a:solidFill>
            <a:ln w="28575">
              <a:solidFill>
                <a:schemeClr val="tx1"/>
              </a:solidFill>
              <a:miter lim="800000"/>
              <a:headEnd/>
              <a:tailEnd/>
            </a:ln>
            <a:effectLst>
              <a:outerShdw dist="71842" dir="2700000" algn="ctr" rotWithShape="0">
                <a:schemeClr val="bg2"/>
              </a:outerShdw>
            </a:effectLst>
          </p:spPr>
          <p:txBody>
            <a:bodyPr wrap="none" anchor="ctr"/>
            <a:lstStyle/>
            <a:p>
              <a:pPr algn="ctr"/>
              <a:r>
                <a:rPr lang="en-US" sz="2400">
                  <a:solidFill>
                    <a:schemeClr val="tx2"/>
                  </a:solidFill>
                  <a:latin typeface="+mn-lt"/>
                </a:rPr>
                <a:t>Activity base should</a:t>
              </a:r>
              <a:br>
                <a:rPr lang="en-US" sz="2400">
                  <a:solidFill>
                    <a:schemeClr val="tx2"/>
                  </a:solidFill>
                  <a:latin typeface="+mn-lt"/>
                </a:rPr>
              </a:br>
              <a:r>
                <a:rPr lang="en-US" sz="2400">
                  <a:solidFill>
                    <a:schemeClr val="tx2"/>
                  </a:solidFill>
                  <a:latin typeface="+mn-lt"/>
                </a:rPr>
                <a:t>not be expressed</a:t>
              </a:r>
              <a:br>
                <a:rPr lang="en-US" sz="2400">
                  <a:solidFill>
                    <a:schemeClr val="tx2"/>
                  </a:solidFill>
                  <a:latin typeface="+mn-lt"/>
                </a:rPr>
              </a:br>
              <a:r>
                <a:rPr lang="en-US" sz="2400">
                  <a:solidFill>
                    <a:schemeClr val="tx2"/>
                  </a:solidFill>
                  <a:latin typeface="+mn-lt"/>
                </a:rPr>
                <a:t>in dollars or</a:t>
              </a:r>
              <a:br>
                <a:rPr lang="en-US" sz="2400">
                  <a:solidFill>
                    <a:schemeClr val="tx2"/>
                  </a:solidFill>
                  <a:latin typeface="+mn-lt"/>
                </a:rPr>
              </a:br>
              <a:r>
                <a:rPr lang="en-US" sz="2400">
                  <a:solidFill>
                    <a:schemeClr val="tx2"/>
                  </a:solidFill>
                  <a:latin typeface="+mn-lt"/>
                </a:rPr>
                <a:t>other currency.</a:t>
              </a:r>
            </a:p>
          </p:txBody>
        </p:sp>
        <p:cxnSp>
          <p:nvCxnSpPr>
            <p:cNvPr id="570377" name="AutoShape 9"/>
            <p:cNvCxnSpPr>
              <a:cxnSpLocks noChangeShapeType="1"/>
              <a:stCxn id="570371" idx="4"/>
              <a:endCxn id="570376" idx="0"/>
            </p:cNvCxnSpPr>
            <p:nvPr/>
          </p:nvCxnSpPr>
          <p:spPr bwMode="auto">
            <a:xfrm>
              <a:off x="2876" y="2232"/>
              <a:ext cx="4" cy="1071"/>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570378" name="Group 10"/>
          <p:cNvGrpSpPr>
            <a:grpSpLocks/>
          </p:cNvGrpSpPr>
          <p:nvPr/>
        </p:nvGrpSpPr>
        <p:grpSpPr bwMode="auto">
          <a:xfrm>
            <a:off x="4565650" y="3543300"/>
            <a:ext cx="4375150" cy="1562100"/>
            <a:chOff x="2876" y="2232"/>
            <a:chExt cx="2756" cy="984"/>
          </a:xfrm>
        </p:grpSpPr>
        <p:sp>
          <p:nvSpPr>
            <p:cNvPr id="570379" name="Rectangle 11"/>
            <p:cNvSpPr>
              <a:spLocks noChangeArrowheads="1"/>
            </p:cNvSpPr>
            <p:nvPr/>
          </p:nvSpPr>
          <p:spPr bwMode="auto">
            <a:xfrm>
              <a:off x="3808" y="2256"/>
              <a:ext cx="1824" cy="960"/>
            </a:xfrm>
            <a:prstGeom prst="rect">
              <a:avLst/>
            </a:prstGeom>
            <a:solidFill>
              <a:srgbClr val="CCECFF"/>
            </a:solidFill>
            <a:ln w="28575">
              <a:solidFill>
                <a:schemeClr val="tx1"/>
              </a:solidFill>
              <a:miter lim="800000"/>
              <a:headEnd/>
              <a:tailEnd/>
            </a:ln>
            <a:effectLst>
              <a:outerShdw dist="71842" dir="2700000" algn="ctr" rotWithShape="0">
                <a:schemeClr val="bg2"/>
              </a:outerShdw>
            </a:effectLst>
          </p:spPr>
          <p:txBody>
            <a:bodyPr wrap="none" anchor="ctr"/>
            <a:lstStyle/>
            <a:p>
              <a:pPr algn="ctr"/>
              <a:r>
                <a:rPr lang="en-US" sz="2400">
                  <a:solidFill>
                    <a:schemeClr val="tx2"/>
                  </a:solidFill>
                  <a:latin typeface="+mn-lt"/>
                </a:rPr>
                <a:t>Activity base should</a:t>
              </a:r>
              <a:br>
                <a:rPr lang="en-US" sz="2400">
                  <a:solidFill>
                    <a:schemeClr val="tx2"/>
                  </a:solidFill>
                  <a:latin typeface="+mn-lt"/>
                </a:rPr>
              </a:br>
              <a:r>
                <a:rPr lang="en-US" sz="2400">
                  <a:solidFill>
                    <a:schemeClr val="tx2"/>
                  </a:solidFill>
                  <a:latin typeface="+mn-lt"/>
                </a:rPr>
                <a:t>be simple and</a:t>
              </a:r>
              <a:br>
                <a:rPr lang="en-US" sz="2400">
                  <a:solidFill>
                    <a:schemeClr val="tx2"/>
                  </a:solidFill>
                  <a:latin typeface="+mn-lt"/>
                </a:rPr>
              </a:br>
              <a:r>
                <a:rPr lang="en-US" sz="2400">
                  <a:solidFill>
                    <a:schemeClr val="tx2"/>
                  </a:solidFill>
                  <a:latin typeface="+mn-lt"/>
                </a:rPr>
                <a:t>easily understood.</a:t>
              </a:r>
            </a:p>
          </p:txBody>
        </p:sp>
        <p:cxnSp>
          <p:nvCxnSpPr>
            <p:cNvPr id="570380" name="AutoShape 12"/>
            <p:cNvCxnSpPr>
              <a:cxnSpLocks noChangeShapeType="1"/>
              <a:stCxn id="570371" idx="4"/>
              <a:endCxn id="570379" idx="1"/>
            </p:cNvCxnSpPr>
            <p:nvPr/>
          </p:nvCxnSpPr>
          <p:spPr bwMode="auto">
            <a:xfrm rot="16200000" flipH="1">
              <a:off x="3086" y="2022"/>
              <a:ext cx="504" cy="92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9A50D7FF-FF3E-48B3-B163-4B17B2257AE3}" type="slidenum">
              <a:rPr lang="en-US" smtClean="0"/>
              <a:pPr/>
              <a:t>52</a:t>
            </a:fld>
            <a:endParaRPr lang="en-US"/>
          </a:p>
        </p:txBody>
      </p:sp>
    </p:spTree>
    <p:extLst>
      <p:ext uri="{BB962C8B-B14F-4D97-AF65-F5344CB8AC3E}">
        <p14:creationId xmlns:p14="http://schemas.microsoft.com/office/powerpoint/2010/main" xmlns="" val="371992740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1000"/>
                                  </p:stCondLst>
                                  <p:childTnLst>
                                    <p:set>
                                      <p:cBhvr>
                                        <p:cTn id="6" dur="1" fill="hold">
                                          <p:stCondLst>
                                            <p:cond delay="0"/>
                                          </p:stCondLst>
                                        </p:cTn>
                                        <p:tgtEl>
                                          <p:spTgt spid="570372"/>
                                        </p:tgtEl>
                                        <p:attrNameLst>
                                          <p:attrName>style.visibility</p:attrName>
                                        </p:attrNameLst>
                                      </p:cBhvr>
                                      <p:to>
                                        <p:strVal val="visible"/>
                                      </p:to>
                                    </p:set>
                                    <p:animEffect transition="in" filter="strips(downLeft)">
                                      <p:cBhvr>
                                        <p:cTn id="7" dur="500"/>
                                        <p:tgtEl>
                                          <p:spTgt spid="570372"/>
                                        </p:tgtEl>
                                      </p:cBhvr>
                                    </p:animEffect>
                                  </p:childTnLst>
                                </p:cTn>
                              </p:par>
                            </p:childTnLst>
                          </p:cTn>
                        </p:par>
                        <p:par>
                          <p:cTn id="8" fill="hold" nodeType="afterGroup">
                            <p:stCondLst>
                              <p:cond delay="1500"/>
                            </p:stCondLst>
                            <p:childTnLst>
                              <p:par>
                                <p:cTn id="9" presetID="12" presetClass="entr" presetSubtype="1" fill="hold" nodeType="afterEffect">
                                  <p:stCondLst>
                                    <p:cond delay="1000"/>
                                  </p:stCondLst>
                                  <p:childTnLst>
                                    <p:set>
                                      <p:cBhvr>
                                        <p:cTn id="10" dur="1" fill="hold">
                                          <p:stCondLst>
                                            <p:cond delay="0"/>
                                          </p:stCondLst>
                                        </p:cTn>
                                        <p:tgtEl>
                                          <p:spTgt spid="570375"/>
                                        </p:tgtEl>
                                        <p:attrNameLst>
                                          <p:attrName>style.visibility</p:attrName>
                                        </p:attrNameLst>
                                      </p:cBhvr>
                                      <p:to>
                                        <p:strVal val="visible"/>
                                      </p:to>
                                    </p:set>
                                    <p:animEffect transition="in" filter="slide(fromTop)">
                                      <p:cBhvr>
                                        <p:cTn id="11" dur="500"/>
                                        <p:tgtEl>
                                          <p:spTgt spid="570375"/>
                                        </p:tgtEl>
                                      </p:cBhvr>
                                    </p:animEffect>
                                  </p:childTnLst>
                                </p:cTn>
                              </p:par>
                            </p:childTnLst>
                          </p:cTn>
                        </p:par>
                        <p:par>
                          <p:cTn id="12" fill="hold" nodeType="afterGroup">
                            <p:stCondLst>
                              <p:cond delay="3000"/>
                            </p:stCondLst>
                            <p:childTnLst>
                              <p:par>
                                <p:cTn id="13" presetID="18" presetClass="entr" presetSubtype="6" fill="hold" nodeType="afterEffect">
                                  <p:stCondLst>
                                    <p:cond delay="1000"/>
                                  </p:stCondLst>
                                  <p:childTnLst>
                                    <p:set>
                                      <p:cBhvr>
                                        <p:cTn id="14" dur="1" fill="hold">
                                          <p:stCondLst>
                                            <p:cond delay="0"/>
                                          </p:stCondLst>
                                        </p:cTn>
                                        <p:tgtEl>
                                          <p:spTgt spid="570378"/>
                                        </p:tgtEl>
                                        <p:attrNameLst>
                                          <p:attrName>style.visibility</p:attrName>
                                        </p:attrNameLst>
                                      </p:cBhvr>
                                      <p:to>
                                        <p:strVal val="visible"/>
                                      </p:to>
                                    </p:set>
                                    <p:animEffect transition="in" filter="strips(downRight)">
                                      <p:cBhvr>
                                        <p:cTn id="15" dur="500"/>
                                        <p:tgtEl>
                                          <p:spTgt spid="570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6" name="Picture 1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411163"/>
            <a:ext cx="7772400" cy="5989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41987" name="Rectangle 20"/>
          <p:cNvSpPr>
            <a:spLocks noChangeArrowheads="1"/>
          </p:cNvSpPr>
          <p:nvPr/>
        </p:nvSpPr>
        <p:spPr bwMode="auto">
          <a:xfrm>
            <a:off x="4495800" y="5867400"/>
            <a:ext cx="1219200" cy="228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endParaRPr lang="en-US"/>
          </a:p>
        </p:txBody>
      </p:sp>
    </p:spTree>
    <p:extLst>
      <p:ext uri="{BB962C8B-B14F-4D97-AF65-F5344CB8AC3E}">
        <p14:creationId xmlns:p14="http://schemas.microsoft.com/office/powerpoint/2010/main" xmlns="" val="3268512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3" name="Rectangle 3"/>
          <p:cNvSpPr>
            <a:spLocks noGrp="1" noChangeArrowheads="1"/>
          </p:cNvSpPr>
          <p:nvPr>
            <p:ph type="title"/>
          </p:nvPr>
        </p:nvSpPr>
        <p:spPr>
          <a:xfrm>
            <a:off x="2362200" y="2667000"/>
            <a:ext cx="4233863"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End of </a:t>
            </a:r>
            <a:r>
              <a:rPr lang="en-US" sz="4000" b="1" i="1" dirty="0" smtClean="0"/>
              <a:t>Lecture 18</a:t>
            </a:r>
            <a:endParaRPr lang="en-US" sz="4000" b="1" i="1" dirty="0"/>
          </a:p>
        </p:txBody>
      </p:sp>
      <p:sp>
        <p:nvSpPr>
          <p:cNvPr id="2" name="Slide Number Placeholder 1"/>
          <p:cNvSpPr>
            <a:spLocks noGrp="1"/>
          </p:cNvSpPr>
          <p:nvPr>
            <p:ph type="sldNum" sz="quarter" idx="11"/>
          </p:nvPr>
        </p:nvSpPr>
        <p:spPr/>
        <p:txBody>
          <a:bodyPr/>
          <a:lstStyle/>
          <a:p>
            <a:fld id="{9A50D7FF-FF3E-48B3-B163-4B17B2257AE3}" type="slidenum">
              <a:rPr lang="en-US" smtClean="0"/>
              <a:pPr/>
              <a:t>54</a:t>
            </a:fld>
            <a:endParaRPr lang="en-US"/>
          </a:p>
        </p:txBody>
      </p:sp>
    </p:spTree>
    <p:extLst>
      <p:ext uri="{BB962C8B-B14F-4D97-AF65-F5344CB8AC3E}">
        <p14:creationId xmlns:p14="http://schemas.microsoft.com/office/powerpoint/2010/main" xmlns="" val="266250783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451</TotalTime>
  <Words>2429</Words>
  <Application>Microsoft Office PowerPoint</Application>
  <PresentationFormat>On-screen Show (4:3)</PresentationFormat>
  <Paragraphs>359</Paragraphs>
  <Slides>54</Slides>
  <Notes>53</Notes>
  <HiddenSlides>0</HiddenSlides>
  <MMClips>0</MMClips>
  <ScaleCrop>false</ScaleCrop>
  <HeadingPairs>
    <vt:vector size="6" baseType="variant">
      <vt:variant>
        <vt:lpstr>Theme</vt:lpstr>
      </vt:variant>
      <vt:variant>
        <vt:i4>2</vt:i4>
      </vt:variant>
      <vt:variant>
        <vt:lpstr>Embedded OLE Servers</vt:lpstr>
      </vt:variant>
      <vt:variant>
        <vt:i4>4</vt:i4>
      </vt:variant>
      <vt:variant>
        <vt:lpstr>Slide Titles</vt:lpstr>
      </vt:variant>
      <vt:variant>
        <vt:i4>54</vt:i4>
      </vt:variant>
    </vt:vector>
  </HeadingPairs>
  <TitlesOfParts>
    <vt:vector size="60" baseType="lpstr">
      <vt:lpstr>Flow</vt:lpstr>
      <vt:lpstr>1_Flow</vt:lpstr>
      <vt:lpstr>Visio</vt:lpstr>
      <vt:lpstr>Worksheet</vt:lpstr>
      <vt:lpstr>Clip</vt:lpstr>
      <vt:lpstr>WordArt 2.0</vt:lpstr>
      <vt:lpstr>Chapter 8</vt:lpstr>
      <vt:lpstr>Learning Objectives</vt:lpstr>
      <vt:lpstr>Planning and Overhead</vt:lpstr>
      <vt:lpstr>Standard Costing</vt:lpstr>
      <vt:lpstr>A Roadmap: Variable Overhead</vt:lpstr>
      <vt:lpstr>A Roadmap: Fixed Overhead</vt:lpstr>
      <vt:lpstr>Overhead Variances</vt:lpstr>
      <vt:lpstr>Developing Budgeted Variable Overhead Cost Rates</vt:lpstr>
      <vt:lpstr>The Details: Variable OH Variances</vt:lpstr>
      <vt:lpstr>The Details: Variable OH Variances</vt:lpstr>
      <vt:lpstr>The Details: Variable OH Variances</vt:lpstr>
      <vt:lpstr>Developing Budgeted Fixed Overhead Cost Rates</vt:lpstr>
      <vt:lpstr>The Details: Fixed OH Variances</vt:lpstr>
      <vt:lpstr>The Details: Fixed OH Variances</vt:lpstr>
      <vt:lpstr>Production-Volume Variance</vt:lpstr>
      <vt:lpstr>Variable Overhead  Variance Analysis Illustrated</vt:lpstr>
      <vt:lpstr>Fixed Overhead  Variance Analysis Illustrated</vt:lpstr>
      <vt:lpstr>Fixed Overhead Behavior</vt:lpstr>
      <vt:lpstr>Integrated  Variance  Analysis  Illustrated</vt:lpstr>
      <vt:lpstr>Slide 20</vt:lpstr>
      <vt:lpstr>Static Budgets and Performance Reports</vt:lpstr>
      <vt:lpstr>Flexible Budgets</vt:lpstr>
      <vt:lpstr>Static Budgets and Performance Reports</vt:lpstr>
      <vt:lpstr>Static Budgets and Performance Reports</vt:lpstr>
      <vt:lpstr>Static Budgets and Performance Reports</vt:lpstr>
      <vt:lpstr>Static Budgets and Performance Reports</vt:lpstr>
      <vt:lpstr>Static Budgets and Performance Reports</vt:lpstr>
      <vt:lpstr>Static Budgets and Performance Reports</vt:lpstr>
      <vt:lpstr>Static Budgets and Performance Reports</vt:lpstr>
      <vt:lpstr>Preparing a Flexible Budget</vt:lpstr>
      <vt:lpstr>Preparing a Flexible Budget</vt:lpstr>
      <vt:lpstr>Preparing a Flexible Budget</vt:lpstr>
      <vt:lpstr>Preparing a Flexible Budget</vt:lpstr>
      <vt:lpstr>Preparing a Flexible Budget</vt:lpstr>
      <vt:lpstr>Preparing a Flexible Budget</vt:lpstr>
      <vt:lpstr>Quick Check </vt:lpstr>
      <vt:lpstr>Quick Check </vt:lpstr>
      <vt:lpstr>Preparing a Flexible Budget</vt:lpstr>
      <vt:lpstr>Flexible Budget Performance Report</vt:lpstr>
      <vt:lpstr>Flexible Budget Performance Report</vt:lpstr>
      <vt:lpstr>Quick Check </vt:lpstr>
      <vt:lpstr>Quick Check </vt:lpstr>
      <vt:lpstr>Flexible Budget Performance Report</vt:lpstr>
      <vt:lpstr>Quick Check </vt:lpstr>
      <vt:lpstr>Quick Check </vt:lpstr>
      <vt:lpstr> </vt:lpstr>
      <vt:lpstr>Slide 47</vt:lpstr>
      <vt:lpstr>Flexible Budget Performance Report</vt:lpstr>
      <vt:lpstr>Static Budgets and Performance</vt:lpstr>
      <vt:lpstr>Flexible Budget Performance Report</vt:lpstr>
      <vt:lpstr>Flexible Budget Performance Report</vt:lpstr>
      <vt:lpstr>The Measure of Activity– A Critical Choice</vt:lpstr>
      <vt:lpstr>Slide 53</vt:lpstr>
      <vt:lpstr>End of Lecture 18</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Flores</dc:creator>
  <cp:lastModifiedBy>vcomsats</cp:lastModifiedBy>
  <cp:revision>30</cp:revision>
  <dcterms:created xsi:type="dcterms:W3CDTF">2004-12-01T00:36:34Z</dcterms:created>
  <dcterms:modified xsi:type="dcterms:W3CDTF">2013-11-20T12:42:56Z</dcterms:modified>
</cp:coreProperties>
</file>