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theme/themeOverride2.xml" ContentType="application/vnd.openxmlformats-officedocument.themeOverride+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xls" ContentType="application/vnd.ms-exce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slideLayouts/slideLayout16.xml" ContentType="application/vnd.openxmlformats-officedocument.presentationml.slideLayout+xml"/>
  <Override PartName="/ppt/theme/themeOverride4.xml" ContentType="application/vnd.openxmlformats-officedocument.themeOverride+xml"/>
  <Override PartName="/ppt/notesSlides/notesSlide37.xml" ContentType="application/vnd.openxmlformats-officedocument.presentationml.notesSlide+xml"/>
  <Override PartName="/ppt/notesSlides/notesSlide5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 id="2147483769" r:id="rId2"/>
  </p:sldMasterIdLst>
  <p:notesMasterIdLst>
    <p:notesMasterId r:id="rId59"/>
  </p:notesMasterIdLst>
  <p:sldIdLst>
    <p:sldId id="381" r:id="rId3"/>
    <p:sldId id="380" r:id="rId4"/>
    <p:sldId id="321" r:id="rId5"/>
    <p:sldId id="322" r:id="rId6"/>
    <p:sldId id="323" r:id="rId7"/>
    <p:sldId id="324" r:id="rId8"/>
    <p:sldId id="325" r:id="rId9"/>
    <p:sldId id="326" r:id="rId10"/>
    <p:sldId id="327" r:id="rId11"/>
    <p:sldId id="328" r:id="rId12"/>
    <p:sldId id="329" r:id="rId13"/>
    <p:sldId id="330" r:id="rId14"/>
    <p:sldId id="331" r:id="rId15"/>
    <p:sldId id="332" r:id="rId16"/>
    <p:sldId id="333" r:id="rId17"/>
    <p:sldId id="335" r:id="rId18"/>
    <p:sldId id="336" r:id="rId19"/>
    <p:sldId id="337" r:id="rId20"/>
    <p:sldId id="338" r:id="rId21"/>
    <p:sldId id="339" r:id="rId22"/>
    <p:sldId id="340" r:id="rId23"/>
    <p:sldId id="341" r:id="rId24"/>
    <p:sldId id="342" r:id="rId25"/>
    <p:sldId id="343" r:id="rId26"/>
    <p:sldId id="344" r:id="rId27"/>
    <p:sldId id="345" r:id="rId28"/>
    <p:sldId id="346" r:id="rId29"/>
    <p:sldId id="347" r:id="rId30"/>
    <p:sldId id="348" r:id="rId31"/>
    <p:sldId id="349" r:id="rId32"/>
    <p:sldId id="351" r:id="rId33"/>
    <p:sldId id="352" r:id="rId34"/>
    <p:sldId id="353" r:id="rId35"/>
    <p:sldId id="354" r:id="rId36"/>
    <p:sldId id="355" r:id="rId37"/>
    <p:sldId id="356" r:id="rId38"/>
    <p:sldId id="357" r:id="rId39"/>
    <p:sldId id="358" r:id="rId40"/>
    <p:sldId id="359" r:id="rId41"/>
    <p:sldId id="360" r:id="rId42"/>
    <p:sldId id="361" r:id="rId43"/>
    <p:sldId id="362" r:id="rId44"/>
    <p:sldId id="364" r:id="rId45"/>
    <p:sldId id="365" r:id="rId46"/>
    <p:sldId id="366" r:id="rId47"/>
    <p:sldId id="367" r:id="rId48"/>
    <p:sldId id="368" r:id="rId49"/>
    <p:sldId id="369" r:id="rId50"/>
    <p:sldId id="370" r:id="rId51"/>
    <p:sldId id="371" r:id="rId52"/>
    <p:sldId id="374" r:id="rId53"/>
    <p:sldId id="375" r:id="rId54"/>
    <p:sldId id="376" r:id="rId55"/>
    <p:sldId id="377" r:id="rId56"/>
    <p:sldId id="378" r:id="rId57"/>
    <p:sldId id="379" r:id="rId58"/>
  </p:sldIdLst>
  <p:sldSz cx="9144000" cy="6858000" type="screen4x3"/>
  <p:notesSz cx="6858000" cy="9144000"/>
  <p:defaultTextStyle>
    <a:defPPr>
      <a:defRPr lang="en-US"/>
    </a:defPPr>
    <a:lvl1pPr algn="l" rtl="0" fontAlgn="base">
      <a:spcBef>
        <a:spcPct val="5000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5000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5000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5000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5000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FF3300"/>
    <a:srgbClr val="33CC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976" autoAdjust="0"/>
    <p:restoredTop sz="93197" autoAdjust="0"/>
  </p:normalViewPr>
  <p:slideViewPr>
    <p:cSldViewPr>
      <p:cViewPr varScale="1">
        <p:scale>
          <a:sx n="62" d="100"/>
          <a:sy n="62" d="100"/>
        </p:scale>
        <p:origin x="-145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8.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4.w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26.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0C0C472A-8FA5-4F01-9AE7-5216C43F588E}" type="datetimeFigureOut">
              <a:rPr lang="en-US"/>
              <a:pPr>
                <a:defRPr/>
              </a:pPr>
              <a:t>20-Nov-13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BB3A069-FED3-4F88-8983-7CCA7A1AAEE2}" type="slidenum">
              <a:rPr lang="en-US"/>
              <a:pPr/>
              <a:t>‹#›</a:t>
            </a:fld>
            <a:endParaRPr lang="en-US"/>
          </a:p>
        </p:txBody>
      </p:sp>
    </p:spTree>
    <p:extLst>
      <p:ext uri="{BB962C8B-B14F-4D97-AF65-F5344CB8AC3E}">
        <p14:creationId xmlns:p14="http://schemas.microsoft.com/office/powerpoint/2010/main" xmlns="" val="43505582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42609E9-9C54-48AC-87A9-78F84F535249}" type="slidenum">
              <a:rPr lang="en-US">
                <a:solidFill>
                  <a:srgbClr val="000000"/>
                </a:solidFill>
                <a:latin typeface="Arial" panose="020B0604020202020204" pitchFamily="34" charset="0"/>
              </a:rPr>
              <a:pPr>
                <a:spcBef>
                  <a:spcPct val="0"/>
                </a:spcBef>
              </a:pPr>
              <a:t>1</a:t>
            </a:fld>
            <a:endParaRPr lang="en-US">
              <a:solidFill>
                <a:srgbClr val="000000"/>
              </a:solidFill>
              <a:latin typeface="Arial" panose="020B0604020202020204" pitchFamily="34" charset="0"/>
            </a:endParaRPr>
          </a:p>
        </p:txBody>
      </p:sp>
    </p:spTree>
    <p:extLst>
      <p:ext uri="{BB962C8B-B14F-4D97-AF65-F5344CB8AC3E}">
        <p14:creationId xmlns:p14="http://schemas.microsoft.com/office/powerpoint/2010/main" xmlns="" val="1349558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C237D652-8F3C-494A-91B3-21D5EFA05478}" type="slidenum">
              <a:rPr lang="en-US"/>
              <a:pPr/>
              <a:t>3</a:t>
            </a:fld>
            <a:endParaRPr lang="en-US"/>
          </a:p>
        </p:txBody>
      </p:sp>
      <p:sp>
        <p:nvSpPr>
          <p:cNvPr id="7" name="Rectangle 7"/>
          <p:cNvSpPr>
            <a:spLocks noGrp="1" noChangeArrowheads="1"/>
          </p:cNvSpPr>
          <p:nvPr>
            <p:ph type="sldNum" sz="quarter" idx="5"/>
          </p:nvPr>
        </p:nvSpPr>
        <p:spPr>
          <a:ln/>
        </p:spPr>
        <p:txBody>
          <a:bodyPr/>
          <a:lstStyle/>
          <a:p>
            <a:fld id="{7CA80EBD-BA0B-459C-AAC6-3436E3553B89}" type="slidenum">
              <a:rPr lang="en-US"/>
              <a:pPr/>
              <a:t>3</a:t>
            </a:fld>
            <a:endParaRPr lang="en-US"/>
          </a:p>
        </p:txBody>
      </p:sp>
      <p:sp>
        <p:nvSpPr>
          <p:cNvPr id="739330" name="Rectangle 2"/>
          <p:cNvSpPr>
            <a:spLocks noGrp="1" noRot="1" noChangeAspect="1" noChangeArrowheads="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73933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rgbClr val="000000"/>
            </a:solidFill>
            <a:miter lim="800000"/>
            <a:headEnd/>
            <a:tailEnd/>
          </a:ln>
        </p:spPr>
        <p:txBody>
          <a:bodyPr/>
          <a:lstStyle/>
          <a:p>
            <a:r>
              <a:rPr lang="en-US"/>
              <a:t>Now let’s turn our attention back to Glacier Peak Outfitters to illustrate the computation of labor rate and efficiency variances.   </a:t>
            </a:r>
          </a:p>
          <a:p>
            <a:endParaRPr lang="en-US"/>
          </a:p>
        </p:txBody>
      </p:sp>
    </p:spTree>
    <p:extLst>
      <p:ext uri="{BB962C8B-B14F-4D97-AF65-F5344CB8AC3E}">
        <p14:creationId xmlns:p14="http://schemas.microsoft.com/office/powerpoint/2010/main" xmlns="" val="41447666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EEBB811C-F688-4C8B-B9CB-ADBDD09A4BA4}" type="slidenum">
              <a:rPr lang="en-US"/>
              <a:pPr/>
              <a:t>4</a:t>
            </a:fld>
            <a:endParaRPr lang="en-US"/>
          </a:p>
        </p:txBody>
      </p:sp>
      <p:sp>
        <p:nvSpPr>
          <p:cNvPr id="7" name="Rectangle 7"/>
          <p:cNvSpPr>
            <a:spLocks noGrp="1" noChangeArrowheads="1"/>
          </p:cNvSpPr>
          <p:nvPr>
            <p:ph type="sldNum" sz="quarter" idx="5"/>
          </p:nvPr>
        </p:nvSpPr>
        <p:spPr>
          <a:ln/>
        </p:spPr>
        <p:txBody>
          <a:bodyPr/>
          <a:lstStyle/>
          <a:p>
            <a:fld id="{802F1E11-CF63-48A9-9975-918E584FB2E5}" type="slidenum">
              <a:rPr lang="en-US"/>
              <a:pPr/>
              <a:t>4</a:t>
            </a:fld>
            <a:endParaRPr lang="en-US"/>
          </a:p>
        </p:txBody>
      </p:sp>
      <p:sp>
        <p:nvSpPr>
          <p:cNvPr id="741380" name="Rectangle 4"/>
          <p:cNvSpPr>
            <a:spLocks noGrp="1" noRot="1" noChangeAspect="1" noChangeArrowheads="1" noTextEdit="1"/>
          </p:cNvSpPr>
          <p:nvPr>
            <p:ph type="sldImg"/>
          </p:nvPr>
        </p:nvSpPr>
        <p:spPr>
          <a:ln/>
        </p:spPr>
      </p:sp>
      <p:sp>
        <p:nvSpPr>
          <p:cNvPr id="741381" name="Rectangle 5"/>
          <p:cNvSpPr>
            <a:spLocks noGrp="1" noChangeArrowheads="1"/>
          </p:cNvSpPr>
          <p:nvPr>
            <p:ph type="body" idx="1"/>
          </p:nvPr>
        </p:nvSpPr>
        <p:spPr>
          <a:ln/>
        </p:spPr>
        <p:txBody>
          <a:bodyPr/>
          <a:lstStyle/>
          <a:p>
            <a:r>
              <a:rPr lang="en-US"/>
              <a:t>The labor rate variance, defined as the difference between the actual average hourly wage paid and the standard hourly wage, is $1,250 unfavorable.  The  rate variance is labeled unfavorable because the actual average wage rate was more than the standard wage rate by $0.50 per hour.</a:t>
            </a:r>
          </a:p>
          <a:p>
            <a:endParaRPr lang="en-US"/>
          </a:p>
          <a:p>
            <a:r>
              <a:rPr lang="en-US"/>
              <a:t>The labor efficiency variance, defined as the difference between the actual quantity of labor hours and the quantity allowed according to the standard, is $1,000 unfavorable.  The efficiency variance is labeled unfavorable because the actual quantity of hours exceeds the standard quantity allowed by 100 hours.</a:t>
            </a:r>
          </a:p>
        </p:txBody>
      </p:sp>
    </p:spTree>
    <p:extLst>
      <p:ext uri="{BB962C8B-B14F-4D97-AF65-F5344CB8AC3E}">
        <p14:creationId xmlns:p14="http://schemas.microsoft.com/office/powerpoint/2010/main" xmlns="" val="16738602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F6F4CAB4-2802-48EB-896E-5A1B0BD7A07D}" type="slidenum">
              <a:rPr lang="en-US"/>
              <a:pPr/>
              <a:t>5</a:t>
            </a:fld>
            <a:endParaRPr lang="en-US"/>
          </a:p>
        </p:txBody>
      </p:sp>
      <p:sp>
        <p:nvSpPr>
          <p:cNvPr id="7" name="Rectangle 7"/>
          <p:cNvSpPr>
            <a:spLocks noGrp="1" noChangeArrowheads="1"/>
          </p:cNvSpPr>
          <p:nvPr>
            <p:ph type="sldNum" sz="quarter" idx="5"/>
          </p:nvPr>
        </p:nvSpPr>
        <p:spPr>
          <a:ln/>
        </p:spPr>
        <p:txBody>
          <a:bodyPr/>
          <a:lstStyle/>
          <a:p>
            <a:fld id="{11AD03C3-CDC3-434F-9483-493CE455ADB6}" type="slidenum">
              <a:rPr lang="en-US"/>
              <a:pPr/>
              <a:t>5</a:t>
            </a:fld>
            <a:endParaRPr lang="en-US"/>
          </a:p>
        </p:txBody>
      </p:sp>
      <p:sp>
        <p:nvSpPr>
          <p:cNvPr id="743428" name="Rectangle 4"/>
          <p:cNvSpPr>
            <a:spLocks noGrp="1" noRot="1" noChangeAspect="1" noChangeArrowheads="1" noTextEdit="1"/>
          </p:cNvSpPr>
          <p:nvPr>
            <p:ph type="sldImg"/>
          </p:nvPr>
        </p:nvSpPr>
        <p:spPr>
          <a:ln/>
        </p:spPr>
      </p:sp>
      <p:sp>
        <p:nvSpPr>
          <p:cNvPr id="743429" name="Rectangle 5"/>
          <p:cNvSpPr>
            <a:spLocks noGrp="1" noChangeArrowheads="1"/>
          </p:cNvSpPr>
          <p:nvPr>
            <p:ph type="body" idx="1"/>
          </p:nvPr>
        </p:nvSpPr>
        <p:spPr>
          <a:ln/>
        </p:spPr>
        <p:txBody>
          <a:bodyPr/>
          <a:lstStyle/>
          <a:p>
            <a:r>
              <a:rPr lang="en-US"/>
              <a:t>The actual price (or rate) of $10.50 per hour is computed by dividing the actual total cost for labor by the actual number of hours worked. </a:t>
            </a:r>
          </a:p>
          <a:p>
            <a:endParaRPr lang="en-US"/>
          </a:p>
        </p:txBody>
      </p:sp>
    </p:spTree>
    <p:extLst>
      <p:ext uri="{BB962C8B-B14F-4D97-AF65-F5344CB8AC3E}">
        <p14:creationId xmlns:p14="http://schemas.microsoft.com/office/powerpoint/2010/main" xmlns="" val="14909761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DD006701-3A96-4A25-8939-EE40EACB6FF7}" type="slidenum">
              <a:rPr lang="en-US"/>
              <a:pPr/>
              <a:t>6</a:t>
            </a:fld>
            <a:endParaRPr lang="en-US"/>
          </a:p>
        </p:txBody>
      </p:sp>
      <p:sp>
        <p:nvSpPr>
          <p:cNvPr id="7" name="Rectangle 7"/>
          <p:cNvSpPr>
            <a:spLocks noGrp="1" noChangeArrowheads="1"/>
          </p:cNvSpPr>
          <p:nvPr>
            <p:ph type="sldNum" sz="quarter" idx="5"/>
          </p:nvPr>
        </p:nvSpPr>
        <p:spPr>
          <a:ln/>
        </p:spPr>
        <p:txBody>
          <a:bodyPr/>
          <a:lstStyle/>
          <a:p>
            <a:fld id="{88F6A37A-8786-47BA-BAD3-C0859DF90460}" type="slidenum">
              <a:rPr lang="en-US"/>
              <a:pPr/>
              <a:t>6</a:t>
            </a:fld>
            <a:endParaRPr lang="en-US"/>
          </a:p>
        </p:txBody>
      </p:sp>
      <p:sp>
        <p:nvSpPr>
          <p:cNvPr id="745476" name="Rectangle 4"/>
          <p:cNvSpPr>
            <a:spLocks noGrp="1" noRot="1" noChangeAspect="1" noChangeArrowheads="1" noTextEdit="1"/>
          </p:cNvSpPr>
          <p:nvPr>
            <p:ph type="sldImg"/>
          </p:nvPr>
        </p:nvSpPr>
        <p:spPr>
          <a:ln/>
        </p:spPr>
      </p:sp>
      <p:sp>
        <p:nvSpPr>
          <p:cNvPr id="745477" name="Rectangle 5"/>
          <p:cNvSpPr>
            <a:spLocks noGrp="1" noChangeArrowheads="1"/>
          </p:cNvSpPr>
          <p:nvPr>
            <p:ph type="body" idx="1"/>
          </p:nvPr>
        </p:nvSpPr>
        <p:spPr>
          <a:ln/>
        </p:spPr>
        <p:txBody>
          <a:bodyPr/>
          <a:lstStyle/>
          <a:p>
            <a:r>
              <a:rPr lang="en-US"/>
              <a:t>The standard quantity of 2,400 hours is computed by multiplying the standard hours for one parka times the number of parkas made.</a:t>
            </a:r>
          </a:p>
          <a:p>
            <a:endParaRPr lang="en-US"/>
          </a:p>
          <a:p>
            <a:endParaRPr lang="en-US"/>
          </a:p>
        </p:txBody>
      </p:sp>
    </p:spTree>
    <p:extLst>
      <p:ext uri="{BB962C8B-B14F-4D97-AF65-F5344CB8AC3E}">
        <p14:creationId xmlns:p14="http://schemas.microsoft.com/office/powerpoint/2010/main" xmlns="" val="28465358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F4B7F04B-E1CF-4F42-8D31-715E914D7BBB}" type="slidenum">
              <a:rPr lang="en-US"/>
              <a:pPr/>
              <a:t>7</a:t>
            </a:fld>
            <a:endParaRPr lang="en-US"/>
          </a:p>
        </p:txBody>
      </p:sp>
      <p:sp>
        <p:nvSpPr>
          <p:cNvPr id="7" name="Rectangle 7"/>
          <p:cNvSpPr>
            <a:spLocks noGrp="1" noChangeArrowheads="1"/>
          </p:cNvSpPr>
          <p:nvPr>
            <p:ph type="sldNum" sz="quarter" idx="5"/>
          </p:nvPr>
        </p:nvSpPr>
        <p:spPr>
          <a:ln/>
        </p:spPr>
        <p:txBody>
          <a:bodyPr/>
          <a:lstStyle/>
          <a:p>
            <a:fld id="{77755975-F2AA-42D1-8D5D-7C36B36804A9}" type="slidenum">
              <a:rPr lang="en-US"/>
              <a:pPr/>
              <a:t>7</a:t>
            </a:fld>
            <a:endParaRPr lang="en-US"/>
          </a:p>
        </p:txBody>
      </p:sp>
      <p:sp>
        <p:nvSpPr>
          <p:cNvPr id="747524" name="Rectangle 4"/>
          <p:cNvSpPr>
            <a:spLocks noGrp="1" noRot="1" noChangeAspect="1" noChangeArrowheads="1" noTextEdit="1"/>
          </p:cNvSpPr>
          <p:nvPr>
            <p:ph type="sldImg"/>
          </p:nvPr>
        </p:nvSpPr>
        <p:spPr>
          <a:ln/>
        </p:spPr>
      </p:sp>
      <p:sp>
        <p:nvSpPr>
          <p:cNvPr id="747525" name="Rectangle 5"/>
          <p:cNvSpPr>
            <a:spLocks noGrp="1" noChangeArrowheads="1"/>
          </p:cNvSpPr>
          <p:nvPr>
            <p:ph type="body" idx="1"/>
          </p:nvPr>
        </p:nvSpPr>
        <p:spPr>
          <a:ln/>
        </p:spPr>
        <p:txBody>
          <a:bodyPr/>
          <a:lstStyle/>
          <a:p>
            <a:r>
              <a:rPr lang="en-US"/>
              <a:t>Factored equations can also be used to compute the rate and efficiency variances.</a:t>
            </a:r>
          </a:p>
        </p:txBody>
      </p:sp>
    </p:spTree>
    <p:extLst>
      <p:ext uri="{BB962C8B-B14F-4D97-AF65-F5344CB8AC3E}">
        <p14:creationId xmlns:p14="http://schemas.microsoft.com/office/powerpoint/2010/main" xmlns="" val="79632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9BD32DEA-3629-4973-A0BC-C66343193C5A}" type="slidenum">
              <a:rPr lang="en-US"/>
              <a:pPr/>
              <a:t>8</a:t>
            </a:fld>
            <a:endParaRPr lang="en-US"/>
          </a:p>
        </p:txBody>
      </p:sp>
      <p:sp>
        <p:nvSpPr>
          <p:cNvPr id="7" name="Rectangle 7"/>
          <p:cNvSpPr>
            <a:spLocks noGrp="1" noChangeArrowheads="1"/>
          </p:cNvSpPr>
          <p:nvPr>
            <p:ph type="sldNum" sz="quarter" idx="5"/>
          </p:nvPr>
        </p:nvSpPr>
        <p:spPr>
          <a:ln/>
        </p:spPr>
        <p:txBody>
          <a:bodyPr/>
          <a:lstStyle/>
          <a:p>
            <a:fld id="{5C02848B-5957-4CCD-AE04-51BDDB21AC3B}" type="slidenum">
              <a:rPr lang="en-US"/>
              <a:pPr/>
              <a:t>8</a:t>
            </a:fld>
            <a:endParaRPr lang="en-US"/>
          </a:p>
        </p:txBody>
      </p:sp>
      <p:sp>
        <p:nvSpPr>
          <p:cNvPr id="749572" name="Rectangle 4"/>
          <p:cNvSpPr>
            <a:spLocks noGrp="1" noRot="1" noChangeAspect="1" noChangeArrowheads="1" noTextEdit="1"/>
          </p:cNvSpPr>
          <p:nvPr>
            <p:ph type="sldImg"/>
          </p:nvPr>
        </p:nvSpPr>
        <p:spPr>
          <a:ln/>
        </p:spPr>
      </p:sp>
      <p:sp>
        <p:nvSpPr>
          <p:cNvPr id="749573" name="Rectangle 5"/>
          <p:cNvSpPr>
            <a:spLocks noGrp="1" noChangeArrowheads="1"/>
          </p:cNvSpPr>
          <p:nvPr>
            <p:ph type="body" idx="1"/>
          </p:nvPr>
        </p:nvSpPr>
        <p:spPr>
          <a:ln/>
        </p:spPr>
        <p:txBody>
          <a:bodyPr/>
          <a:lstStyle/>
          <a:p>
            <a:r>
              <a:rPr lang="en-US"/>
              <a:t>Labor variances are partially controllable by employees within the Production Department. For example, production managers/supervisors can influence:</a:t>
            </a:r>
          </a:p>
          <a:p>
            <a:pPr>
              <a:buFontTx/>
              <a:buChar char="•"/>
            </a:pPr>
            <a:r>
              <a:rPr lang="en-US"/>
              <a:t>   The deployment of highly skilled workers and less skilled workers on tasks</a:t>
            </a:r>
            <a:br>
              <a:rPr lang="en-US"/>
            </a:br>
            <a:r>
              <a:rPr lang="en-US"/>
              <a:t>    consistent with their skill levels.</a:t>
            </a:r>
          </a:p>
          <a:p>
            <a:pPr>
              <a:buFontTx/>
              <a:buChar char="•"/>
            </a:pPr>
            <a:r>
              <a:rPr lang="en-US"/>
              <a:t>   The level of employee motivation within the department.</a:t>
            </a:r>
          </a:p>
          <a:p>
            <a:pPr>
              <a:buFontTx/>
              <a:buChar char="•"/>
            </a:pPr>
            <a:r>
              <a:rPr lang="en-US"/>
              <a:t>   The quality of production supervision.</a:t>
            </a:r>
          </a:p>
          <a:p>
            <a:pPr>
              <a:buFontTx/>
              <a:buChar char="•"/>
            </a:pPr>
            <a:r>
              <a:rPr lang="en-US"/>
              <a:t>   The quality of the training provided to the employees.  </a:t>
            </a:r>
          </a:p>
        </p:txBody>
      </p:sp>
    </p:spTree>
    <p:extLst>
      <p:ext uri="{BB962C8B-B14F-4D97-AF65-F5344CB8AC3E}">
        <p14:creationId xmlns:p14="http://schemas.microsoft.com/office/powerpoint/2010/main" xmlns="" val="3538089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AE9900E7-9B67-4039-A073-8110AFE1233C}" type="slidenum">
              <a:rPr lang="en-US"/>
              <a:pPr/>
              <a:t>9</a:t>
            </a:fld>
            <a:endParaRPr lang="en-US"/>
          </a:p>
        </p:txBody>
      </p:sp>
      <p:sp>
        <p:nvSpPr>
          <p:cNvPr id="7" name="Rectangle 7"/>
          <p:cNvSpPr>
            <a:spLocks noGrp="1" noChangeArrowheads="1"/>
          </p:cNvSpPr>
          <p:nvPr>
            <p:ph type="sldNum" sz="quarter" idx="5"/>
          </p:nvPr>
        </p:nvSpPr>
        <p:spPr>
          <a:ln/>
        </p:spPr>
        <p:txBody>
          <a:bodyPr/>
          <a:lstStyle/>
          <a:p>
            <a:fld id="{A7F64F42-E0C0-4C4F-AD45-D21E455B6507}" type="slidenum">
              <a:rPr lang="en-US"/>
              <a:pPr/>
              <a:t>9</a:t>
            </a:fld>
            <a:endParaRPr lang="en-US"/>
          </a:p>
        </p:txBody>
      </p:sp>
      <p:sp>
        <p:nvSpPr>
          <p:cNvPr id="751620" name="Rectangle 4"/>
          <p:cNvSpPr>
            <a:spLocks noGrp="1" noRot="1" noChangeAspect="1" noChangeArrowheads="1" noTextEdit="1"/>
          </p:cNvSpPr>
          <p:nvPr>
            <p:ph type="sldImg"/>
          </p:nvPr>
        </p:nvSpPr>
        <p:spPr>
          <a:ln/>
        </p:spPr>
      </p:sp>
      <p:sp>
        <p:nvSpPr>
          <p:cNvPr id="751621" name="Rectangle 5"/>
          <p:cNvSpPr>
            <a:spLocks noGrp="1" noChangeArrowheads="1"/>
          </p:cNvSpPr>
          <p:nvPr>
            <p:ph type="body" idx="1"/>
          </p:nvPr>
        </p:nvSpPr>
        <p:spPr>
          <a:ln/>
        </p:spPr>
        <p:txBody>
          <a:bodyPr/>
          <a:lstStyle/>
          <a:p>
            <a:r>
              <a:rPr lang="en-US"/>
              <a:t>However, labor variances are not entirely controllable by one person or department. For example:  </a:t>
            </a:r>
          </a:p>
          <a:p>
            <a:pPr>
              <a:buFontTx/>
              <a:buChar char="•"/>
            </a:pPr>
            <a:r>
              <a:rPr lang="en-US"/>
              <a:t>  The Maintenance Department may do a poor job of maintaining</a:t>
            </a:r>
            <a:br>
              <a:rPr lang="en-US"/>
            </a:br>
            <a:r>
              <a:rPr lang="en-US"/>
              <a:t>    production equipment. This may increase the processing time required per</a:t>
            </a:r>
            <a:br>
              <a:rPr lang="en-US"/>
            </a:br>
            <a:r>
              <a:rPr lang="en-US"/>
              <a:t>    unit, thereby causing an unfavorable labor efficiency variance. </a:t>
            </a:r>
          </a:p>
          <a:p>
            <a:pPr>
              <a:buFontTx/>
              <a:buChar char="•"/>
            </a:pPr>
            <a:r>
              <a:rPr lang="en-US"/>
              <a:t>  The purchasing manager may purchase lower quality raw materials</a:t>
            </a:r>
            <a:br>
              <a:rPr lang="en-US"/>
            </a:br>
            <a:r>
              <a:rPr lang="en-US"/>
              <a:t>    resulting in an unfavorable labor efficiency variance for the production</a:t>
            </a:r>
            <a:br>
              <a:rPr lang="en-US"/>
            </a:br>
            <a:r>
              <a:rPr lang="en-US"/>
              <a:t>    manager.  </a:t>
            </a:r>
          </a:p>
          <a:p>
            <a:endParaRPr lang="en-US"/>
          </a:p>
        </p:txBody>
      </p:sp>
    </p:spTree>
    <p:extLst>
      <p:ext uri="{BB962C8B-B14F-4D97-AF65-F5344CB8AC3E}">
        <p14:creationId xmlns:p14="http://schemas.microsoft.com/office/powerpoint/2010/main" xmlns="" val="2821129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F58724F0-257E-407B-AECF-F75E69BBBF62}" type="slidenum">
              <a:rPr lang="en-US"/>
              <a:pPr/>
              <a:t>10</a:t>
            </a:fld>
            <a:endParaRPr lang="en-US"/>
          </a:p>
        </p:txBody>
      </p:sp>
      <p:sp>
        <p:nvSpPr>
          <p:cNvPr id="7" name="Rectangle 7"/>
          <p:cNvSpPr>
            <a:spLocks noGrp="1" noChangeArrowheads="1"/>
          </p:cNvSpPr>
          <p:nvPr>
            <p:ph type="sldNum" sz="quarter" idx="5"/>
          </p:nvPr>
        </p:nvSpPr>
        <p:spPr>
          <a:ln/>
        </p:spPr>
        <p:txBody>
          <a:bodyPr/>
          <a:lstStyle/>
          <a:p>
            <a:fld id="{040FAB15-4C3D-4205-A164-CFE5CFC8ACA7}" type="slidenum">
              <a:rPr lang="en-US"/>
              <a:pPr/>
              <a:t>10</a:t>
            </a:fld>
            <a:endParaRPr lang="en-US"/>
          </a:p>
        </p:txBody>
      </p:sp>
      <p:sp>
        <p:nvSpPr>
          <p:cNvPr id="753668" name="Rectangle 4"/>
          <p:cNvSpPr>
            <a:spLocks noGrp="1" noRot="1" noChangeAspect="1" noChangeArrowheads="1" noTextEdit="1"/>
          </p:cNvSpPr>
          <p:nvPr>
            <p:ph type="sldImg"/>
          </p:nvPr>
        </p:nvSpPr>
        <p:spPr>
          <a:ln/>
        </p:spPr>
      </p:sp>
      <p:sp>
        <p:nvSpPr>
          <p:cNvPr id="753669" name="Rectangle 5"/>
          <p:cNvSpPr>
            <a:spLocks noGrp="1" noChangeArrowheads="1"/>
          </p:cNvSpPr>
          <p:nvPr>
            <p:ph type="body" idx="1"/>
          </p:nvPr>
        </p:nvSpPr>
        <p:spPr>
          <a:ln/>
        </p:spPr>
        <p:txBody>
          <a:bodyPr/>
          <a:lstStyle/>
          <a:p>
            <a:r>
              <a:rPr lang="en-US"/>
              <a:t>Let’s return to the Hanson Company and compute labor variances.</a:t>
            </a:r>
          </a:p>
          <a:p>
            <a:endParaRPr lang="en-US"/>
          </a:p>
          <a:p>
            <a:r>
              <a:rPr lang="en-US"/>
              <a:t>The direct labor standard to produce each Zippy is 1.5 hours at $12.00 per hour. Last week, it took 1,550 direct labor hours to produce 1,000 Zippies, and the total labor cost was $18,910.  </a:t>
            </a:r>
          </a:p>
          <a:p>
            <a:endParaRPr lang="en-US"/>
          </a:p>
          <a:p>
            <a:r>
              <a:rPr lang="en-US"/>
              <a:t>Next, we will see several questions based on the information on this screen.  Again, you may wish to take some notes to use as you answer the questions.  Also, just as you did with the material variance questions, try to answer each question before advancing to the solution.</a:t>
            </a:r>
          </a:p>
          <a:p>
            <a:endParaRPr lang="en-US"/>
          </a:p>
        </p:txBody>
      </p:sp>
    </p:spTree>
    <p:extLst>
      <p:ext uri="{BB962C8B-B14F-4D97-AF65-F5344CB8AC3E}">
        <p14:creationId xmlns:p14="http://schemas.microsoft.com/office/powerpoint/2010/main" xmlns="" val="8793503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59720BE4-EE16-404E-8FDE-0DECA6D292D3}" type="slidenum">
              <a:rPr lang="en-US"/>
              <a:pPr/>
              <a:t>11</a:t>
            </a:fld>
            <a:endParaRPr lang="en-US"/>
          </a:p>
        </p:txBody>
      </p:sp>
      <p:sp>
        <p:nvSpPr>
          <p:cNvPr id="7" name="Rectangle 7"/>
          <p:cNvSpPr>
            <a:spLocks noGrp="1" noChangeArrowheads="1"/>
          </p:cNvSpPr>
          <p:nvPr>
            <p:ph type="sldNum" sz="quarter" idx="5"/>
          </p:nvPr>
        </p:nvSpPr>
        <p:spPr>
          <a:ln/>
        </p:spPr>
        <p:txBody>
          <a:bodyPr/>
          <a:lstStyle/>
          <a:p>
            <a:fld id="{E08861A4-0875-4926-A7C0-3C8F3FB10A41}" type="slidenum">
              <a:rPr lang="en-US"/>
              <a:pPr/>
              <a:t>11</a:t>
            </a:fld>
            <a:endParaRPr lang="en-US"/>
          </a:p>
        </p:txBody>
      </p:sp>
      <p:sp>
        <p:nvSpPr>
          <p:cNvPr id="755716" name="Rectangle 4"/>
          <p:cNvSpPr>
            <a:spLocks noGrp="1" noRot="1" noChangeAspect="1" noChangeArrowheads="1" noTextEdit="1"/>
          </p:cNvSpPr>
          <p:nvPr>
            <p:ph type="sldImg"/>
          </p:nvPr>
        </p:nvSpPr>
        <p:spPr>
          <a:ln/>
        </p:spPr>
      </p:sp>
      <p:sp>
        <p:nvSpPr>
          <p:cNvPr id="755717" name="Rectangle 5"/>
          <p:cNvSpPr>
            <a:spLocks noGrp="1" noChangeArrowheads="1"/>
          </p:cNvSpPr>
          <p:nvPr>
            <p:ph type="body" idx="1"/>
          </p:nvPr>
        </p:nvSpPr>
        <p:spPr>
          <a:ln/>
        </p:spPr>
        <p:txBody>
          <a:bodyPr/>
          <a:lstStyle/>
          <a:p>
            <a:r>
              <a:rPr lang="en-US"/>
              <a:t>Here’s your first labor variance question.</a:t>
            </a:r>
          </a:p>
        </p:txBody>
      </p:sp>
    </p:spTree>
    <p:extLst>
      <p:ext uri="{BB962C8B-B14F-4D97-AF65-F5344CB8AC3E}">
        <p14:creationId xmlns:p14="http://schemas.microsoft.com/office/powerpoint/2010/main" xmlns="" val="3764137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CCB5F944-5163-4496-9625-684853C958A3}" type="slidenum">
              <a:rPr lang="en-US"/>
              <a:pPr/>
              <a:t>12</a:t>
            </a:fld>
            <a:endParaRPr lang="en-US"/>
          </a:p>
        </p:txBody>
      </p:sp>
      <p:sp>
        <p:nvSpPr>
          <p:cNvPr id="7" name="Rectangle 7"/>
          <p:cNvSpPr>
            <a:spLocks noGrp="1" noChangeArrowheads="1"/>
          </p:cNvSpPr>
          <p:nvPr>
            <p:ph type="sldNum" sz="quarter" idx="5"/>
          </p:nvPr>
        </p:nvSpPr>
        <p:spPr>
          <a:ln/>
        </p:spPr>
        <p:txBody>
          <a:bodyPr/>
          <a:lstStyle/>
          <a:p>
            <a:fld id="{B00F921F-0CAF-47E7-AF00-2C9899E0F239}" type="slidenum">
              <a:rPr lang="en-US"/>
              <a:pPr/>
              <a:t>12</a:t>
            </a:fld>
            <a:endParaRPr lang="en-US"/>
          </a:p>
        </p:txBody>
      </p:sp>
      <p:sp>
        <p:nvSpPr>
          <p:cNvPr id="757764" name="Rectangle 4"/>
          <p:cNvSpPr>
            <a:spLocks noGrp="1" noRot="1" noChangeAspect="1" noChangeArrowheads="1" noTextEdit="1"/>
          </p:cNvSpPr>
          <p:nvPr>
            <p:ph type="sldImg"/>
          </p:nvPr>
        </p:nvSpPr>
        <p:spPr>
          <a:ln/>
        </p:spPr>
      </p:sp>
      <p:sp>
        <p:nvSpPr>
          <p:cNvPr id="757765" name="Rectangle 5"/>
          <p:cNvSpPr>
            <a:spLocks noGrp="1" noChangeArrowheads="1"/>
          </p:cNvSpPr>
          <p:nvPr>
            <p:ph type="body" idx="1"/>
          </p:nvPr>
        </p:nvSpPr>
        <p:spPr>
          <a:ln/>
        </p:spPr>
        <p:txBody>
          <a:bodyPr/>
          <a:lstStyle/>
          <a:p>
            <a:r>
              <a:rPr lang="en-US"/>
              <a:t>We find the actual labor rate by dividing the $18,910 total labor cost by 1,550 direct labor hours actually worked. </a:t>
            </a:r>
          </a:p>
          <a:p>
            <a:endParaRPr lang="en-US"/>
          </a:p>
          <a:p>
            <a:r>
              <a:rPr lang="en-US"/>
              <a:t>Now that we know the actual labor rate, let’s calculate the labor rate variance. </a:t>
            </a:r>
          </a:p>
          <a:p>
            <a:endParaRPr lang="en-US"/>
          </a:p>
          <a:p>
            <a:r>
              <a:rPr lang="en-US"/>
              <a:t>We find the labor rate variance by multiplying the actual labor hours worked times the difference between the actual rate per labor hour and the standard rate per labor hour. The $310 unfavorable labor rate variance results because Hanson paid $0.20 per labor hour more than standard for 1,550 labor hours actually worked. </a:t>
            </a:r>
          </a:p>
          <a:p>
            <a:endParaRPr lang="en-US"/>
          </a:p>
        </p:txBody>
      </p:sp>
    </p:spTree>
    <p:extLst>
      <p:ext uri="{BB962C8B-B14F-4D97-AF65-F5344CB8AC3E}">
        <p14:creationId xmlns:p14="http://schemas.microsoft.com/office/powerpoint/2010/main" xmlns="" val="4098028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8979A7DA-53D4-462B-8522-1DCEE4764E97}" type="slidenum">
              <a:rPr lang="en-US"/>
              <a:pPr/>
              <a:t>13</a:t>
            </a:fld>
            <a:endParaRPr lang="en-US"/>
          </a:p>
        </p:txBody>
      </p:sp>
      <p:sp>
        <p:nvSpPr>
          <p:cNvPr id="7" name="Rectangle 7"/>
          <p:cNvSpPr>
            <a:spLocks noGrp="1" noChangeArrowheads="1"/>
          </p:cNvSpPr>
          <p:nvPr>
            <p:ph type="sldNum" sz="quarter" idx="5"/>
          </p:nvPr>
        </p:nvSpPr>
        <p:spPr>
          <a:ln/>
        </p:spPr>
        <p:txBody>
          <a:bodyPr/>
          <a:lstStyle/>
          <a:p>
            <a:fld id="{2A5BCC59-8BEA-4B48-A153-84E8AB6F4A10}" type="slidenum">
              <a:rPr lang="en-US"/>
              <a:pPr/>
              <a:t>13</a:t>
            </a:fld>
            <a:endParaRPr lang="en-US"/>
          </a:p>
        </p:txBody>
      </p:sp>
      <p:sp>
        <p:nvSpPr>
          <p:cNvPr id="759812" name="Rectangle 4"/>
          <p:cNvSpPr>
            <a:spLocks noGrp="1" noRot="1" noChangeAspect="1" noChangeArrowheads="1" noTextEdit="1"/>
          </p:cNvSpPr>
          <p:nvPr>
            <p:ph type="sldImg"/>
          </p:nvPr>
        </p:nvSpPr>
        <p:spPr>
          <a:ln/>
        </p:spPr>
      </p:sp>
      <p:sp>
        <p:nvSpPr>
          <p:cNvPr id="759813" name="Rectangle 5"/>
          <p:cNvSpPr>
            <a:spLocks noGrp="1" noChangeArrowheads="1"/>
          </p:cNvSpPr>
          <p:nvPr>
            <p:ph type="body" idx="1"/>
          </p:nvPr>
        </p:nvSpPr>
        <p:spPr>
          <a:ln/>
        </p:spPr>
        <p:txBody>
          <a:bodyPr/>
          <a:lstStyle/>
          <a:p>
            <a:r>
              <a:rPr lang="en-US"/>
              <a:t>Here’s your second labor variance question.</a:t>
            </a:r>
          </a:p>
          <a:p>
            <a:endParaRPr lang="en-US"/>
          </a:p>
        </p:txBody>
      </p:sp>
    </p:spTree>
    <p:extLst>
      <p:ext uri="{BB962C8B-B14F-4D97-AF65-F5344CB8AC3E}">
        <p14:creationId xmlns:p14="http://schemas.microsoft.com/office/powerpoint/2010/main" xmlns="" val="2670693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2FE965D9-3579-4766-BDDC-ECC0F7275AB7}" type="slidenum">
              <a:rPr lang="en-US"/>
              <a:pPr/>
              <a:t>14</a:t>
            </a:fld>
            <a:endParaRPr lang="en-US"/>
          </a:p>
        </p:txBody>
      </p:sp>
      <p:sp>
        <p:nvSpPr>
          <p:cNvPr id="7" name="Rectangle 7"/>
          <p:cNvSpPr>
            <a:spLocks noGrp="1" noChangeArrowheads="1"/>
          </p:cNvSpPr>
          <p:nvPr>
            <p:ph type="sldNum" sz="quarter" idx="5"/>
          </p:nvPr>
        </p:nvSpPr>
        <p:spPr>
          <a:ln/>
        </p:spPr>
        <p:txBody>
          <a:bodyPr/>
          <a:lstStyle/>
          <a:p>
            <a:fld id="{20E8F4F4-6BAC-4CBA-BBE2-537C81860450}" type="slidenum">
              <a:rPr lang="en-US"/>
              <a:pPr/>
              <a:t>14</a:t>
            </a:fld>
            <a:endParaRPr lang="en-US"/>
          </a:p>
        </p:txBody>
      </p:sp>
      <p:sp>
        <p:nvSpPr>
          <p:cNvPr id="761860" name="Rectangle 4"/>
          <p:cNvSpPr>
            <a:spLocks noGrp="1" noRot="1" noChangeAspect="1" noChangeArrowheads="1" noTextEdit="1"/>
          </p:cNvSpPr>
          <p:nvPr>
            <p:ph type="sldImg"/>
          </p:nvPr>
        </p:nvSpPr>
        <p:spPr>
          <a:ln/>
        </p:spPr>
      </p:sp>
      <p:sp>
        <p:nvSpPr>
          <p:cNvPr id="761861" name="Rectangle 5"/>
          <p:cNvSpPr>
            <a:spLocks noGrp="1" noChangeArrowheads="1"/>
          </p:cNvSpPr>
          <p:nvPr>
            <p:ph type="body" idx="1"/>
          </p:nvPr>
        </p:nvSpPr>
        <p:spPr>
          <a:ln/>
        </p:spPr>
        <p:txBody>
          <a:bodyPr/>
          <a:lstStyle/>
          <a:p>
            <a:r>
              <a:rPr lang="en-US"/>
              <a:t>The total standard hours for labor is the amount of time Hanson’s employees should have worked to make 1,000 Zippies.  We find the total standard hours by multiplying the 1.5 standard hours for one Zippy times the 1,000 Zippies made.</a:t>
            </a:r>
          </a:p>
          <a:p>
            <a:endParaRPr lang="en-US"/>
          </a:p>
          <a:p>
            <a:r>
              <a:rPr lang="en-US"/>
              <a:t>Now that we know the total standard hours, let’s calculate the labor efficiency variance. </a:t>
            </a:r>
          </a:p>
          <a:p>
            <a:endParaRPr lang="en-US"/>
          </a:p>
          <a:p>
            <a:r>
              <a:rPr lang="en-US"/>
              <a:t>We find the labor efficiency variance by multiplying the standard rate for one hour of labor times the difference between the actual hours of labor and the  standard hours of labor. The $600 unfavorable labor efficiency variance results because Hanson’s employees worked 50 hours more than standard to make 1,000 Zippies, and each hour of labor has a standard rate of $12.00. </a:t>
            </a:r>
          </a:p>
        </p:txBody>
      </p:sp>
    </p:spTree>
    <p:extLst>
      <p:ext uri="{BB962C8B-B14F-4D97-AF65-F5344CB8AC3E}">
        <p14:creationId xmlns:p14="http://schemas.microsoft.com/office/powerpoint/2010/main" xmlns="" val="19665129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8BEAC3A3-B056-47FE-BF3D-03CCFD5894D7}" type="slidenum">
              <a:rPr lang="en-US"/>
              <a:pPr/>
              <a:t>15</a:t>
            </a:fld>
            <a:endParaRPr lang="en-US"/>
          </a:p>
        </p:txBody>
      </p:sp>
      <p:sp>
        <p:nvSpPr>
          <p:cNvPr id="7" name="Rectangle 7"/>
          <p:cNvSpPr>
            <a:spLocks noGrp="1" noChangeArrowheads="1"/>
          </p:cNvSpPr>
          <p:nvPr>
            <p:ph type="sldNum" sz="quarter" idx="5"/>
          </p:nvPr>
        </p:nvSpPr>
        <p:spPr>
          <a:ln/>
        </p:spPr>
        <p:txBody>
          <a:bodyPr/>
          <a:lstStyle/>
          <a:p>
            <a:fld id="{F7795291-6DF9-49EC-88E3-6238E3C2DC2B}" type="slidenum">
              <a:rPr lang="en-US"/>
              <a:pPr/>
              <a:t>15</a:t>
            </a:fld>
            <a:endParaRPr lang="en-US"/>
          </a:p>
        </p:txBody>
      </p:sp>
      <p:sp>
        <p:nvSpPr>
          <p:cNvPr id="763908" name="Rectangle 4"/>
          <p:cNvSpPr>
            <a:spLocks noGrp="1" noRot="1" noChangeAspect="1" noChangeArrowheads="1" noTextEdit="1"/>
          </p:cNvSpPr>
          <p:nvPr>
            <p:ph type="sldImg"/>
          </p:nvPr>
        </p:nvSpPr>
        <p:spPr>
          <a:ln/>
        </p:spPr>
      </p:sp>
      <p:sp>
        <p:nvSpPr>
          <p:cNvPr id="763909" name="Rectangle 5"/>
          <p:cNvSpPr>
            <a:spLocks noGrp="1" noChangeArrowheads="1"/>
          </p:cNvSpPr>
          <p:nvPr>
            <p:ph type="body" idx="1"/>
          </p:nvPr>
        </p:nvSpPr>
        <p:spPr>
          <a:ln/>
        </p:spPr>
        <p:txBody>
          <a:bodyPr/>
          <a:lstStyle/>
          <a:p>
            <a:r>
              <a:rPr lang="en-US"/>
              <a:t>Here we see a summary of the labor rate and efficiency variance computations in a convenient three-column format.  You may find this three-column format more helpful than the equations that we used to answer the previous two questions.  </a:t>
            </a:r>
          </a:p>
          <a:p>
            <a:endParaRPr lang="en-US"/>
          </a:p>
          <a:p>
            <a:endParaRPr lang="en-US"/>
          </a:p>
        </p:txBody>
      </p:sp>
    </p:spTree>
    <p:extLst>
      <p:ext uri="{BB962C8B-B14F-4D97-AF65-F5344CB8AC3E}">
        <p14:creationId xmlns:p14="http://schemas.microsoft.com/office/powerpoint/2010/main" xmlns="" val="2248697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1150D691-A74B-43AE-AFF1-8CF52195F35C}" type="slidenum">
              <a:rPr lang="en-US"/>
              <a:pPr/>
              <a:t>16</a:t>
            </a:fld>
            <a:endParaRPr lang="en-US"/>
          </a:p>
        </p:txBody>
      </p:sp>
      <p:sp>
        <p:nvSpPr>
          <p:cNvPr id="7" name="Rectangle 7"/>
          <p:cNvSpPr>
            <a:spLocks noGrp="1" noChangeArrowheads="1"/>
          </p:cNvSpPr>
          <p:nvPr>
            <p:ph type="sldNum" sz="quarter" idx="5"/>
          </p:nvPr>
        </p:nvSpPr>
        <p:spPr>
          <a:ln/>
        </p:spPr>
        <p:txBody>
          <a:bodyPr/>
          <a:lstStyle/>
          <a:p>
            <a:fld id="{FBA17C72-EA65-4A5B-BF00-0B11916AC843}" type="slidenum">
              <a:rPr lang="en-US"/>
              <a:pPr/>
              <a:t>16</a:t>
            </a:fld>
            <a:endParaRPr lang="en-US"/>
          </a:p>
        </p:txBody>
      </p:sp>
      <p:sp>
        <p:nvSpPr>
          <p:cNvPr id="765956" name="Rectangle 4"/>
          <p:cNvSpPr>
            <a:spLocks noGrp="1" noRot="1" noChangeAspect="1" noChangeArrowheads="1" noTextEdit="1"/>
          </p:cNvSpPr>
          <p:nvPr>
            <p:ph type="sldImg"/>
          </p:nvPr>
        </p:nvSpPr>
        <p:spPr>
          <a:ln/>
        </p:spPr>
      </p:sp>
      <p:sp>
        <p:nvSpPr>
          <p:cNvPr id="765957" name="Rectangle 5"/>
          <p:cNvSpPr>
            <a:spLocks noGrp="1" noChangeArrowheads="1"/>
          </p:cNvSpPr>
          <p:nvPr>
            <p:ph type="body" idx="1"/>
          </p:nvPr>
        </p:nvSpPr>
        <p:spPr>
          <a:ln/>
        </p:spPr>
        <p:txBody>
          <a:bodyPr/>
          <a:lstStyle/>
          <a:p>
            <a:r>
              <a:rPr lang="en-US"/>
              <a:t>Now that we have studied material and labor variances, let’s take a look a variable manufacturing overhead variances. We will return to Glacier Peak Outfitters to illustrate the computation of variable manufacturing spending and efficiency variances.   </a:t>
            </a:r>
          </a:p>
          <a:p>
            <a:endParaRPr lang="en-US"/>
          </a:p>
        </p:txBody>
      </p:sp>
    </p:spTree>
    <p:extLst>
      <p:ext uri="{BB962C8B-B14F-4D97-AF65-F5344CB8AC3E}">
        <p14:creationId xmlns:p14="http://schemas.microsoft.com/office/powerpoint/2010/main" xmlns="" val="3091868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1D34BC3A-C1E2-412E-947A-859C2345C91C}" type="slidenum">
              <a:rPr lang="en-US"/>
              <a:pPr/>
              <a:t>17</a:t>
            </a:fld>
            <a:endParaRPr lang="en-US"/>
          </a:p>
        </p:txBody>
      </p:sp>
      <p:sp>
        <p:nvSpPr>
          <p:cNvPr id="7" name="Rectangle 7"/>
          <p:cNvSpPr>
            <a:spLocks noGrp="1" noChangeArrowheads="1"/>
          </p:cNvSpPr>
          <p:nvPr>
            <p:ph type="sldNum" sz="quarter" idx="5"/>
          </p:nvPr>
        </p:nvSpPr>
        <p:spPr>
          <a:ln/>
        </p:spPr>
        <p:txBody>
          <a:bodyPr/>
          <a:lstStyle/>
          <a:p>
            <a:fld id="{A1B0124D-472E-4B97-B05B-95DA953CA284}" type="slidenum">
              <a:rPr lang="en-US"/>
              <a:pPr/>
              <a:t>17</a:t>
            </a:fld>
            <a:endParaRPr lang="en-US"/>
          </a:p>
        </p:txBody>
      </p:sp>
      <p:sp>
        <p:nvSpPr>
          <p:cNvPr id="768006" name="Rectangle 6"/>
          <p:cNvSpPr>
            <a:spLocks noGrp="1" noRot="1" noChangeAspect="1" noChangeArrowheads="1" noTextEdit="1"/>
          </p:cNvSpPr>
          <p:nvPr>
            <p:ph type="sldImg"/>
          </p:nvPr>
        </p:nvSpPr>
        <p:spPr>
          <a:ln/>
        </p:spPr>
      </p:sp>
      <p:sp>
        <p:nvSpPr>
          <p:cNvPr id="768007" name="Rectangle 7"/>
          <p:cNvSpPr>
            <a:spLocks noGrp="1" noChangeArrowheads="1"/>
          </p:cNvSpPr>
          <p:nvPr>
            <p:ph type="body" idx="1"/>
          </p:nvPr>
        </p:nvSpPr>
        <p:spPr>
          <a:ln/>
        </p:spPr>
        <p:txBody>
          <a:bodyPr/>
          <a:lstStyle/>
          <a:p>
            <a:r>
              <a:rPr lang="en-US"/>
              <a:t>The variable overhead spending variance, defined as the difference between the actual variable overhead costs incurred during the period and the standard cost that should have been incurred based on the actual activity of the period, is $500 unfavorable.  The spending variance is labeled unfavorable because the actual variable overhead rate was more than the standard variable overhead rate by $0.20 per hour.</a:t>
            </a:r>
          </a:p>
          <a:p>
            <a:endParaRPr lang="en-US"/>
          </a:p>
          <a:p>
            <a:r>
              <a:rPr lang="en-US"/>
              <a:t>The variable overhead efficiency variance, defined as the difference between the actual activity of a period and the standard activity allowed, multiplied by the variable part of the predetermined overhead rate, is $400 unfavorable.  The efficiency variance is labeled unfavorable because the actual quantity of the activity (hours) exceeds the standard quantity of the activity allowed by 100 hours.</a:t>
            </a:r>
          </a:p>
          <a:p>
            <a:r>
              <a:rPr lang="en-US"/>
              <a:t/>
            </a:r>
            <a:br>
              <a:rPr lang="en-US"/>
            </a:br>
            <a:endParaRPr lang="en-US"/>
          </a:p>
        </p:txBody>
      </p:sp>
    </p:spTree>
    <p:extLst>
      <p:ext uri="{BB962C8B-B14F-4D97-AF65-F5344CB8AC3E}">
        <p14:creationId xmlns:p14="http://schemas.microsoft.com/office/powerpoint/2010/main" xmlns="" val="1102205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D9F52D14-84E5-4CEA-955E-9EBAA610B92E}" type="slidenum">
              <a:rPr lang="en-US"/>
              <a:pPr/>
              <a:t>18</a:t>
            </a:fld>
            <a:endParaRPr lang="en-US"/>
          </a:p>
        </p:txBody>
      </p:sp>
      <p:sp>
        <p:nvSpPr>
          <p:cNvPr id="7" name="Rectangle 7"/>
          <p:cNvSpPr>
            <a:spLocks noGrp="1" noChangeArrowheads="1"/>
          </p:cNvSpPr>
          <p:nvPr>
            <p:ph type="sldNum" sz="quarter" idx="5"/>
          </p:nvPr>
        </p:nvSpPr>
        <p:spPr>
          <a:ln/>
        </p:spPr>
        <p:txBody>
          <a:bodyPr/>
          <a:lstStyle/>
          <a:p>
            <a:fld id="{5A72439C-966E-4CBF-9DFC-3B7AE30172E4}" type="slidenum">
              <a:rPr lang="en-US"/>
              <a:pPr/>
              <a:t>18</a:t>
            </a:fld>
            <a:endParaRPr lang="en-US"/>
          </a:p>
        </p:txBody>
      </p:sp>
      <p:sp>
        <p:nvSpPr>
          <p:cNvPr id="770052" name="Rectangle 4"/>
          <p:cNvSpPr>
            <a:spLocks noGrp="1" noRot="1" noChangeAspect="1" noChangeArrowheads="1" noTextEdit="1"/>
          </p:cNvSpPr>
          <p:nvPr>
            <p:ph type="sldImg"/>
          </p:nvPr>
        </p:nvSpPr>
        <p:spPr>
          <a:ln/>
        </p:spPr>
      </p:sp>
      <p:sp>
        <p:nvSpPr>
          <p:cNvPr id="770053" name="Rectangle 5"/>
          <p:cNvSpPr>
            <a:spLocks noGrp="1" noChangeArrowheads="1"/>
          </p:cNvSpPr>
          <p:nvPr>
            <p:ph type="body" idx="1"/>
          </p:nvPr>
        </p:nvSpPr>
        <p:spPr>
          <a:ln/>
        </p:spPr>
        <p:txBody>
          <a:bodyPr/>
          <a:lstStyle/>
          <a:p>
            <a:r>
              <a:rPr lang="en-US"/>
              <a:t>The actual price of $4.20 per hour is computed by dividing the actual total cost for variable manufacturing overhead by the actual number of hours worked.</a:t>
            </a:r>
          </a:p>
        </p:txBody>
      </p:sp>
    </p:spTree>
    <p:extLst>
      <p:ext uri="{BB962C8B-B14F-4D97-AF65-F5344CB8AC3E}">
        <p14:creationId xmlns:p14="http://schemas.microsoft.com/office/powerpoint/2010/main" xmlns="" val="24936186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EABD74D5-D6E9-484D-85BA-1366DCB0FACC}" type="slidenum">
              <a:rPr lang="en-US"/>
              <a:pPr/>
              <a:t>19</a:t>
            </a:fld>
            <a:endParaRPr lang="en-US"/>
          </a:p>
        </p:txBody>
      </p:sp>
      <p:sp>
        <p:nvSpPr>
          <p:cNvPr id="7" name="Rectangle 7"/>
          <p:cNvSpPr>
            <a:spLocks noGrp="1" noChangeArrowheads="1"/>
          </p:cNvSpPr>
          <p:nvPr>
            <p:ph type="sldNum" sz="quarter" idx="5"/>
          </p:nvPr>
        </p:nvSpPr>
        <p:spPr>
          <a:ln/>
        </p:spPr>
        <p:txBody>
          <a:bodyPr/>
          <a:lstStyle/>
          <a:p>
            <a:fld id="{47EE929C-339B-4C17-80A7-84C662427BE6}" type="slidenum">
              <a:rPr lang="en-US"/>
              <a:pPr/>
              <a:t>19</a:t>
            </a:fld>
            <a:endParaRPr lang="en-US"/>
          </a:p>
        </p:txBody>
      </p:sp>
      <p:sp>
        <p:nvSpPr>
          <p:cNvPr id="772100" name="Rectangle 4"/>
          <p:cNvSpPr>
            <a:spLocks noGrp="1" noRot="1" noChangeAspect="1" noChangeArrowheads="1" noTextEdit="1"/>
          </p:cNvSpPr>
          <p:nvPr>
            <p:ph type="sldImg"/>
          </p:nvPr>
        </p:nvSpPr>
        <p:spPr>
          <a:ln/>
        </p:spPr>
      </p:sp>
      <p:sp>
        <p:nvSpPr>
          <p:cNvPr id="772101" name="Rectangle 5"/>
          <p:cNvSpPr>
            <a:spLocks noGrp="1" noChangeArrowheads="1"/>
          </p:cNvSpPr>
          <p:nvPr>
            <p:ph type="body" idx="1"/>
          </p:nvPr>
        </p:nvSpPr>
        <p:spPr>
          <a:ln/>
        </p:spPr>
        <p:txBody>
          <a:bodyPr/>
          <a:lstStyle/>
          <a:p>
            <a:r>
              <a:rPr lang="en-US"/>
              <a:t>The standard quantity of 2,400 hours is computed by multiplying the standard hours for one parka times the number of parkas made.</a:t>
            </a:r>
          </a:p>
          <a:p>
            <a:endParaRPr lang="en-US"/>
          </a:p>
          <a:p>
            <a:endParaRPr lang="en-US"/>
          </a:p>
        </p:txBody>
      </p:sp>
    </p:spTree>
    <p:extLst>
      <p:ext uri="{BB962C8B-B14F-4D97-AF65-F5344CB8AC3E}">
        <p14:creationId xmlns:p14="http://schemas.microsoft.com/office/powerpoint/2010/main" xmlns="" val="1194217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A9692C7F-335D-46CD-BB51-74140D9A5539}" type="slidenum">
              <a:rPr lang="en-US"/>
              <a:pPr/>
              <a:t>20</a:t>
            </a:fld>
            <a:endParaRPr lang="en-US"/>
          </a:p>
        </p:txBody>
      </p:sp>
      <p:sp>
        <p:nvSpPr>
          <p:cNvPr id="7" name="Rectangle 7"/>
          <p:cNvSpPr>
            <a:spLocks noGrp="1" noChangeArrowheads="1"/>
          </p:cNvSpPr>
          <p:nvPr>
            <p:ph type="sldNum" sz="quarter" idx="5"/>
          </p:nvPr>
        </p:nvSpPr>
        <p:spPr>
          <a:ln/>
        </p:spPr>
        <p:txBody>
          <a:bodyPr/>
          <a:lstStyle/>
          <a:p>
            <a:fld id="{E6004D88-BACC-4E94-AB1F-7ECA2F3CF383}" type="slidenum">
              <a:rPr lang="en-US"/>
              <a:pPr/>
              <a:t>20</a:t>
            </a:fld>
            <a:endParaRPr lang="en-US"/>
          </a:p>
        </p:txBody>
      </p:sp>
      <p:sp>
        <p:nvSpPr>
          <p:cNvPr id="774148" name="Rectangle 4"/>
          <p:cNvSpPr>
            <a:spLocks noGrp="1" noRot="1" noChangeAspect="1" noChangeArrowheads="1" noTextEdit="1"/>
          </p:cNvSpPr>
          <p:nvPr>
            <p:ph type="sldImg"/>
          </p:nvPr>
        </p:nvSpPr>
        <p:spPr>
          <a:ln/>
        </p:spPr>
      </p:sp>
      <p:sp>
        <p:nvSpPr>
          <p:cNvPr id="774149" name="Rectangle 5"/>
          <p:cNvSpPr>
            <a:spLocks noGrp="1" noChangeArrowheads="1"/>
          </p:cNvSpPr>
          <p:nvPr>
            <p:ph type="body" idx="1"/>
          </p:nvPr>
        </p:nvSpPr>
        <p:spPr>
          <a:ln/>
        </p:spPr>
        <p:txBody>
          <a:bodyPr/>
          <a:lstStyle/>
          <a:p>
            <a:r>
              <a:rPr lang="en-US"/>
              <a:t>Factored equations can be used to compute the spending and efficiency variances.</a:t>
            </a:r>
          </a:p>
          <a:p>
            <a:endParaRPr lang="en-US"/>
          </a:p>
        </p:txBody>
      </p:sp>
    </p:spTree>
    <p:extLst>
      <p:ext uri="{BB962C8B-B14F-4D97-AF65-F5344CB8AC3E}">
        <p14:creationId xmlns:p14="http://schemas.microsoft.com/office/powerpoint/2010/main" xmlns="" val="42474043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CE74EDC7-70FA-47AC-BE85-21EF65670A75}" type="slidenum">
              <a:rPr lang="en-US"/>
              <a:pPr/>
              <a:t>21</a:t>
            </a:fld>
            <a:endParaRPr lang="en-US"/>
          </a:p>
        </p:txBody>
      </p:sp>
      <p:sp>
        <p:nvSpPr>
          <p:cNvPr id="7" name="Rectangle 7"/>
          <p:cNvSpPr>
            <a:spLocks noGrp="1" noChangeArrowheads="1"/>
          </p:cNvSpPr>
          <p:nvPr>
            <p:ph type="sldNum" sz="quarter" idx="5"/>
          </p:nvPr>
        </p:nvSpPr>
        <p:spPr>
          <a:ln/>
        </p:spPr>
        <p:txBody>
          <a:bodyPr/>
          <a:lstStyle/>
          <a:p>
            <a:fld id="{FE6AAB5A-D380-4EAA-8CBB-49EC138D027A}" type="slidenum">
              <a:rPr lang="en-US"/>
              <a:pPr/>
              <a:t>21</a:t>
            </a:fld>
            <a:endParaRPr lang="en-US"/>
          </a:p>
        </p:txBody>
      </p:sp>
      <p:sp>
        <p:nvSpPr>
          <p:cNvPr id="776196" name="Rectangle 4"/>
          <p:cNvSpPr>
            <a:spLocks noGrp="1" noRot="1" noChangeAspect="1" noChangeArrowheads="1" noTextEdit="1"/>
          </p:cNvSpPr>
          <p:nvPr>
            <p:ph type="sldImg"/>
          </p:nvPr>
        </p:nvSpPr>
        <p:spPr>
          <a:ln/>
        </p:spPr>
      </p:sp>
      <p:sp>
        <p:nvSpPr>
          <p:cNvPr id="776197" name="Rectangle 5"/>
          <p:cNvSpPr>
            <a:spLocks noGrp="1" noChangeArrowheads="1"/>
          </p:cNvSpPr>
          <p:nvPr>
            <p:ph type="body" idx="1"/>
          </p:nvPr>
        </p:nvSpPr>
        <p:spPr>
          <a:ln/>
        </p:spPr>
        <p:txBody>
          <a:bodyPr/>
          <a:lstStyle/>
          <a:p>
            <a:r>
              <a:rPr lang="en-US"/>
              <a:t>Now let’s return to the Hanson company and compute the variable manufacturing overhead variances. </a:t>
            </a:r>
          </a:p>
          <a:p>
            <a:endParaRPr lang="en-US"/>
          </a:p>
          <a:p>
            <a:r>
              <a:rPr lang="en-US"/>
              <a:t>The variable manufacturing overhead standard to produce each Zippy is 1.5 hours at $3.00 per hour. Last week, it took 1,550 hours to produce 1,000 Zippies, and the total variable manufacturing overhead cost was $5,115.</a:t>
            </a:r>
          </a:p>
          <a:p>
            <a:endParaRPr lang="en-US"/>
          </a:p>
          <a:p>
            <a:r>
              <a:rPr lang="en-US"/>
              <a:t>Next, we will see several questions based on the information on this screen.  Again, you may wish to take some notes to use as you answer the questions.  Also, just as you did with the material and labor variance questions, try to answer each question before advancing to the solution.</a:t>
            </a:r>
          </a:p>
          <a:p>
            <a:endParaRPr lang="en-US"/>
          </a:p>
        </p:txBody>
      </p:sp>
    </p:spTree>
    <p:extLst>
      <p:ext uri="{BB962C8B-B14F-4D97-AF65-F5344CB8AC3E}">
        <p14:creationId xmlns:p14="http://schemas.microsoft.com/office/powerpoint/2010/main" xmlns="" val="35092400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00AAE597-2247-4607-B492-FD3EA3E5020D}" type="slidenum">
              <a:rPr lang="en-US"/>
              <a:pPr/>
              <a:t>22</a:t>
            </a:fld>
            <a:endParaRPr lang="en-US"/>
          </a:p>
        </p:txBody>
      </p:sp>
      <p:sp>
        <p:nvSpPr>
          <p:cNvPr id="7" name="Rectangle 7"/>
          <p:cNvSpPr>
            <a:spLocks noGrp="1" noChangeArrowheads="1"/>
          </p:cNvSpPr>
          <p:nvPr>
            <p:ph type="sldNum" sz="quarter" idx="5"/>
          </p:nvPr>
        </p:nvSpPr>
        <p:spPr>
          <a:ln/>
        </p:spPr>
        <p:txBody>
          <a:bodyPr/>
          <a:lstStyle/>
          <a:p>
            <a:fld id="{EE58B4FF-CF29-4318-AE07-76FFC8226BD6}" type="slidenum">
              <a:rPr lang="en-US"/>
              <a:pPr/>
              <a:t>22</a:t>
            </a:fld>
            <a:endParaRPr lang="en-US"/>
          </a:p>
        </p:txBody>
      </p:sp>
      <p:sp>
        <p:nvSpPr>
          <p:cNvPr id="778244" name="Rectangle 4"/>
          <p:cNvSpPr>
            <a:spLocks noGrp="1" noRot="1" noChangeAspect="1" noChangeArrowheads="1" noTextEdit="1"/>
          </p:cNvSpPr>
          <p:nvPr>
            <p:ph type="sldImg"/>
          </p:nvPr>
        </p:nvSpPr>
        <p:spPr>
          <a:ln/>
        </p:spPr>
      </p:sp>
      <p:sp>
        <p:nvSpPr>
          <p:cNvPr id="778245" name="Rectangle 5"/>
          <p:cNvSpPr>
            <a:spLocks noGrp="1" noChangeArrowheads="1"/>
          </p:cNvSpPr>
          <p:nvPr>
            <p:ph type="body" idx="1"/>
          </p:nvPr>
        </p:nvSpPr>
        <p:spPr>
          <a:ln/>
        </p:spPr>
        <p:txBody>
          <a:bodyPr/>
          <a:lstStyle/>
          <a:p>
            <a:r>
              <a:rPr lang="en-US"/>
              <a:t>Here’s your first variable manufacturing overhead variance question.</a:t>
            </a:r>
          </a:p>
          <a:p>
            <a:endParaRPr lang="en-US"/>
          </a:p>
        </p:txBody>
      </p:sp>
    </p:spTree>
    <p:extLst>
      <p:ext uri="{BB962C8B-B14F-4D97-AF65-F5344CB8AC3E}">
        <p14:creationId xmlns:p14="http://schemas.microsoft.com/office/powerpoint/2010/main" xmlns="" val="756223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9D3B021B-E677-4044-BE37-CF00AAFB490E}" type="slidenum">
              <a:rPr lang="en-US"/>
              <a:pPr/>
              <a:t>23</a:t>
            </a:fld>
            <a:endParaRPr lang="en-US"/>
          </a:p>
        </p:txBody>
      </p:sp>
      <p:sp>
        <p:nvSpPr>
          <p:cNvPr id="7" name="Rectangle 7"/>
          <p:cNvSpPr>
            <a:spLocks noGrp="1" noChangeArrowheads="1"/>
          </p:cNvSpPr>
          <p:nvPr>
            <p:ph type="sldNum" sz="quarter" idx="5"/>
          </p:nvPr>
        </p:nvSpPr>
        <p:spPr>
          <a:ln/>
        </p:spPr>
        <p:txBody>
          <a:bodyPr/>
          <a:lstStyle/>
          <a:p>
            <a:fld id="{84E4B652-628A-4547-9821-B2B40A4B7A4E}" type="slidenum">
              <a:rPr lang="en-US"/>
              <a:pPr/>
              <a:t>23</a:t>
            </a:fld>
            <a:endParaRPr lang="en-US"/>
          </a:p>
        </p:txBody>
      </p:sp>
      <p:sp>
        <p:nvSpPr>
          <p:cNvPr id="780292" name="Rectangle 4"/>
          <p:cNvSpPr>
            <a:spLocks noGrp="1" noRot="1" noChangeAspect="1" noChangeArrowheads="1" noTextEdit="1"/>
          </p:cNvSpPr>
          <p:nvPr>
            <p:ph type="sldImg"/>
          </p:nvPr>
        </p:nvSpPr>
        <p:spPr>
          <a:ln/>
        </p:spPr>
      </p:sp>
      <p:sp>
        <p:nvSpPr>
          <p:cNvPr id="780293" name="Rectangle 5"/>
          <p:cNvSpPr>
            <a:spLocks noGrp="1" noChangeArrowheads="1"/>
          </p:cNvSpPr>
          <p:nvPr>
            <p:ph type="body" idx="1"/>
          </p:nvPr>
        </p:nvSpPr>
        <p:spPr>
          <a:ln/>
        </p:spPr>
        <p:txBody>
          <a:bodyPr/>
          <a:lstStyle/>
          <a:p>
            <a:r>
              <a:rPr lang="en-US"/>
              <a:t>We find the actual variable manufacturing overhead rate by dividing the $5,115 total variable manufacturing overhead cost by $1,550 direct labor hours actually worked.</a:t>
            </a:r>
          </a:p>
          <a:p>
            <a:r>
              <a:rPr lang="en-US"/>
              <a:t> </a:t>
            </a:r>
          </a:p>
          <a:p>
            <a:r>
              <a:rPr lang="en-US"/>
              <a:t>Now that we know the actual variable manufacturing overhead rate, let’s calculate the variable manufacturing overhead spending variance. </a:t>
            </a:r>
          </a:p>
          <a:p>
            <a:endParaRPr lang="en-US"/>
          </a:p>
          <a:p>
            <a:r>
              <a:rPr lang="en-US"/>
              <a:t>We find the variable manufacturing overhead spending variance by multiplying the actual hours worked times the difference between the actual variable manufacturing overhead rate per hour and the standard variable manufacturing overhead rate per hour. The $465 unfavorable variable manufacturing overhead rate variance results because Hanson’s actual variable manufacturing overhead rate per labor hour is $0.30 per hour more than the standard variable manufacturing overhead rate per hour for the 1,550 hours actually worked.</a:t>
            </a:r>
          </a:p>
        </p:txBody>
      </p:sp>
    </p:spTree>
    <p:extLst>
      <p:ext uri="{BB962C8B-B14F-4D97-AF65-F5344CB8AC3E}">
        <p14:creationId xmlns:p14="http://schemas.microsoft.com/office/powerpoint/2010/main" xmlns="" val="28424655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8B24A4E9-0D72-4536-8240-860AF1562CA6}" type="slidenum">
              <a:rPr lang="en-US"/>
              <a:pPr/>
              <a:t>24</a:t>
            </a:fld>
            <a:endParaRPr lang="en-US"/>
          </a:p>
        </p:txBody>
      </p:sp>
      <p:sp>
        <p:nvSpPr>
          <p:cNvPr id="7" name="Rectangle 7"/>
          <p:cNvSpPr>
            <a:spLocks noGrp="1" noChangeArrowheads="1"/>
          </p:cNvSpPr>
          <p:nvPr>
            <p:ph type="sldNum" sz="quarter" idx="5"/>
          </p:nvPr>
        </p:nvSpPr>
        <p:spPr>
          <a:ln/>
        </p:spPr>
        <p:txBody>
          <a:bodyPr/>
          <a:lstStyle/>
          <a:p>
            <a:fld id="{14552057-5B4D-43CE-BF6B-8FB54493C998}" type="slidenum">
              <a:rPr lang="en-US"/>
              <a:pPr/>
              <a:t>24</a:t>
            </a:fld>
            <a:endParaRPr lang="en-US"/>
          </a:p>
        </p:txBody>
      </p:sp>
      <p:sp>
        <p:nvSpPr>
          <p:cNvPr id="782340" name="Rectangle 4"/>
          <p:cNvSpPr>
            <a:spLocks noGrp="1" noRot="1" noChangeAspect="1" noChangeArrowheads="1" noTextEdit="1"/>
          </p:cNvSpPr>
          <p:nvPr>
            <p:ph type="sldImg"/>
          </p:nvPr>
        </p:nvSpPr>
        <p:spPr>
          <a:ln/>
        </p:spPr>
      </p:sp>
      <p:sp>
        <p:nvSpPr>
          <p:cNvPr id="782341" name="Rectangle 5"/>
          <p:cNvSpPr>
            <a:spLocks noGrp="1" noChangeArrowheads="1"/>
          </p:cNvSpPr>
          <p:nvPr>
            <p:ph type="body" idx="1"/>
          </p:nvPr>
        </p:nvSpPr>
        <p:spPr>
          <a:ln/>
        </p:spPr>
        <p:txBody>
          <a:bodyPr/>
          <a:lstStyle/>
          <a:p>
            <a:r>
              <a:rPr lang="en-US"/>
              <a:t>Here’s your second variable manufacturing overhead variance question.</a:t>
            </a:r>
          </a:p>
        </p:txBody>
      </p:sp>
    </p:spTree>
    <p:extLst>
      <p:ext uri="{BB962C8B-B14F-4D97-AF65-F5344CB8AC3E}">
        <p14:creationId xmlns:p14="http://schemas.microsoft.com/office/powerpoint/2010/main" xmlns="" val="12102191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EC2FAB4D-C8C7-4DB5-AD73-810CFA0DF8FB}" type="slidenum">
              <a:rPr lang="en-US"/>
              <a:pPr/>
              <a:t>25</a:t>
            </a:fld>
            <a:endParaRPr lang="en-US"/>
          </a:p>
        </p:txBody>
      </p:sp>
      <p:sp>
        <p:nvSpPr>
          <p:cNvPr id="7" name="Rectangle 7"/>
          <p:cNvSpPr>
            <a:spLocks noGrp="1" noChangeArrowheads="1"/>
          </p:cNvSpPr>
          <p:nvPr>
            <p:ph type="sldNum" sz="quarter" idx="5"/>
          </p:nvPr>
        </p:nvSpPr>
        <p:spPr>
          <a:ln/>
        </p:spPr>
        <p:txBody>
          <a:bodyPr/>
          <a:lstStyle/>
          <a:p>
            <a:fld id="{9F8E481E-0F58-49A2-B71E-7E59EC5F2492}" type="slidenum">
              <a:rPr lang="en-US"/>
              <a:pPr/>
              <a:t>25</a:t>
            </a:fld>
            <a:endParaRPr lang="en-US"/>
          </a:p>
        </p:txBody>
      </p:sp>
      <p:sp>
        <p:nvSpPr>
          <p:cNvPr id="784388" name="Rectangle 4"/>
          <p:cNvSpPr>
            <a:spLocks noGrp="1" noRot="1" noChangeAspect="1" noChangeArrowheads="1" noTextEdit="1"/>
          </p:cNvSpPr>
          <p:nvPr>
            <p:ph type="sldImg"/>
          </p:nvPr>
        </p:nvSpPr>
        <p:spPr>
          <a:ln/>
        </p:spPr>
      </p:sp>
      <p:sp>
        <p:nvSpPr>
          <p:cNvPr id="784389" name="Rectangle 5"/>
          <p:cNvSpPr>
            <a:spLocks noGrp="1" noChangeArrowheads="1"/>
          </p:cNvSpPr>
          <p:nvPr>
            <p:ph type="body" idx="1"/>
          </p:nvPr>
        </p:nvSpPr>
        <p:spPr>
          <a:ln/>
        </p:spPr>
        <p:txBody>
          <a:bodyPr/>
          <a:lstStyle/>
          <a:p>
            <a:r>
              <a:rPr lang="en-US"/>
              <a:t>The total standard hours is the amount of time Hanson’s employees should have worked to make 1,000 Zippies.  We find the total standard hours by multiplying the 1.5 standard hours for one Zippy times the 1,000 Zippies made.</a:t>
            </a:r>
          </a:p>
          <a:p>
            <a:endParaRPr lang="en-US"/>
          </a:p>
          <a:p>
            <a:r>
              <a:rPr lang="en-US"/>
              <a:t>Now that we know the total standard hours, let’s calculate the variable manufacturing overhead efficiency variance. </a:t>
            </a:r>
          </a:p>
          <a:p>
            <a:endParaRPr lang="en-US"/>
          </a:p>
          <a:p>
            <a:r>
              <a:rPr lang="en-US"/>
              <a:t>We find the variable manufacturing overhead efficiency variance by multiplying the standard rate for variable manufacturing overhead times the difference between the actual hours of labor and standard hours of labor. The $150 unfavorable variable manufacturing overhead efficiency variance results because Hanson’s employees worked 50 hours more than standard to make 1,000 Zippies at a standard variable manufacturing overhead rate of $3.00 per hour. </a:t>
            </a:r>
          </a:p>
          <a:p>
            <a:endParaRPr lang="en-US"/>
          </a:p>
        </p:txBody>
      </p:sp>
    </p:spTree>
    <p:extLst>
      <p:ext uri="{BB962C8B-B14F-4D97-AF65-F5344CB8AC3E}">
        <p14:creationId xmlns:p14="http://schemas.microsoft.com/office/powerpoint/2010/main" xmlns="" val="13686476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1EA218B7-E209-49A4-A4A8-6AB8C5760648}" type="slidenum">
              <a:rPr lang="en-US"/>
              <a:pPr/>
              <a:t>26</a:t>
            </a:fld>
            <a:endParaRPr lang="en-US"/>
          </a:p>
        </p:txBody>
      </p:sp>
      <p:sp>
        <p:nvSpPr>
          <p:cNvPr id="7" name="Rectangle 7"/>
          <p:cNvSpPr>
            <a:spLocks noGrp="1" noChangeArrowheads="1"/>
          </p:cNvSpPr>
          <p:nvPr>
            <p:ph type="sldNum" sz="quarter" idx="5"/>
          </p:nvPr>
        </p:nvSpPr>
        <p:spPr>
          <a:ln/>
        </p:spPr>
        <p:txBody>
          <a:bodyPr/>
          <a:lstStyle/>
          <a:p>
            <a:fld id="{A4938F08-5A88-45E3-9495-D37801591B7F}" type="slidenum">
              <a:rPr lang="en-US"/>
              <a:pPr/>
              <a:t>26</a:t>
            </a:fld>
            <a:endParaRPr lang="en-US"/>
          </a:p>
        </p:txBody>
      </p:sp>
      <p:sp>
        <p:nvSpPr>
          <p:cNvPr id="786436" name="Rectangle 4"/>
          <p:cNvSpPr>
            <a:spLocks noGrp="1" noRot="1" noChangeAspect="1" noChangeArrowheads="1" noTextEdit="1"/>
          </p:cNvSpPr>
          <p:nvPr>
            <p:ph type="sldImg"/>
          </p:nvPr>
        </p:nvSpPr>
        <p:spPr>
          <a:ln/>
        </p:spPr>
      </p:sp>
      <p:sp>
        <p:nvSpPr>
          <p:cNvPr id="786437" name="Rectangle 5"/>
          <p:cNvSpPr>
            <a:spLocks noGrp="1" noChangeArrowheads="1"/>
          </p:cNvSpPr>
          <p:nvPr>
            <p:ph type="body" idx="1"/>
          </p:nvPr>
        </p:nvSpPr>
        <p:spPr>
          <a:ln/>
        </p:spPr>
        <p:txBody>
          <a:bodyPr/>
          <a:lstStyle/>
          <a:p>
            <a:r>
              <a:rPr lang="en-US"/>
              <a:t>Just as we did with labor and material variances, we can summarize the variable manufacturing overhead variance computations in a convenient three-column format.  You may find this three-column format more helpful than the equations that we used to answer the previous two questions.  </a:t>
            </a:r>
          </a:p>
          <a:p>
            <a:endParaRPr lang="en-US"/>
          </a:p>
          <a:p>
            <a:endParaRPr lang="en-US"/>
          </a:p>
        </p:txBody>
      </p:sp>
    </p:spTree>
    <p:extLst>
      <p:ext uri="{BB962C8B-B14F-4D97-AF65-F5344CB8AC3E}">
        <p14:creationId xmlns:p14="http://schemas.microsoft.com/office/powerpoint/2010/main" xmlns="" val="5515674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D29F0EA8-5D20-42E3-A7C6-BBDF7C57E595}" type="slidenum">
              <a:rPr lang="en-US"/>
              <a:pPr/>
              <a:t>27</a:t>
            </a:fld>
            <a:endParaRPr lang="en-US"/>
          </a:p>
        </p:txBody>
      </p:sp>
      <p:sp>
        <p:nvSpPr>
          <p:cNvPr id="7" name="Rectangle 7"/>
          <p:cNvSpPr>
            <a:spLocks noGrp="1" noChangeArrowheads="1"/>
          </p:cNvSpPr>
          <p:nvPr>
            <p:ph type="sldNum" sz="quarter" idx="5"/>
          </p:nvPr>
        </p:nvSpPr>
        <p:spPr>
          <a:ln/>
        </p:spPr>
        <p:txBody>
          <a:bodyPr/>
          <a:lstStyle/>
          <a:p>
            <a:fld id="{AE118F8D-6899-444E-A94A-ABCDD3C83EDB}" type="slidenum">
              <a:rPr lang="en-US"/>
              <a:pPr/>
              <a:t>27</a:t>
            </a:fld>
            <a:endParaRPr lang="en-US"/>
          </a:p>
        </p:txBody>
      </p:sp>
      <p:sp>
        <p:nvSpPr>
          <p:cNvPr id="788484" name="Rectangle 4"/>
          <p:cNvSpPr>
            <a:spLocks noGrp="1" noRot="1" noChangeAspect="1" noChangeArrowheads="1" noTextEdit="1"/>
          </p:cNvSpPr>
          <p:nvPr>
            <p:ph type="sldImg"/>
          </p:nvPr>
        </p:nvSpPr>
        <p:spPr>
          <a:ln/>
        </p:spPr>
      </p:sp>
      <p:sp>
        <p:nvSpPr>
          <p:cNvPr id="788485" name="Rectangle 5"/>
          <p:cNvSpPr>
            <a:spLocks noGrp="1" noChangeArrowheads="1"/>
          </p:cNvSpPr>
          <p:nvPr>
            <p:ph type="body" idx="1"/>
          </p:nvPr>
        </p:nvSpPr>
        <p:spPr>
          <a:ln/>
        </p:spPr>
        <p:txBody>
          <a:bodyPr/>
          <a:lstStyle/>
          <a:p>
            <a:r>
              <a:rPr lang="en-US"/>
              <a:t>All variances are not worth investigating. Methods for highlighting a subset of variances as exceptions include:  </a:t>
            </a:r>
          </a:p>
          <a:p>
            <a:pPr>
              <a:buFontTx/>
              <a:buChar char="•"/>
            </a:pPr>
            <a:r>
              <a:rPr lang="en-US"/>
              <a:t>  Looking at the size of the variance.</a:t>
            </a:r>
          </a:p>
          <a:p>
            <a:pPr>
              <a:buFontTx/>
              <a:buChar char="•"/>
            </a:pPr>
            <a:r>
              <a:rPr lang="en-US"/>
              <a:t>  Looking at the size of the variance relative to the amount of spending.  </a:t>
            </a:r>
          </a:p>
        </p:txBody>
      </p:sp>
    </p:spTree>
    <p:extLst>
      <p:ext uri="{BB962C8B-B14F-4D97-AF65-F5344CB8AC3E}">
        <p14:creationId xmlns:p14="http://schemas.microsoft.com/office/powerpoint/2010/main" xmlns="" val="4292135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F168A8EC-F554-4E81-8C38-CEED463D625C}" type="slidenum">
              <a:rPr lang="en-US"/>
              <a:pPr/>
              <a:t>28</a:t>
            </a:fld>
            <a:endParaRPr lang="en-US"/>
          </a:p>
        </p:txBody>
      </p:sp>
      <p:sp>
        <p:nvSpPr>
          <p:cNvPr id="7" name="Rectangle 7"/>
          <p:cNvSpPr>
            <a:spLocks noGrp="1" noChangeArrowheads="1"/>
          </p:cNvSpPr>
          <p:nvPr>
            <p:ph type="sldNum" sz="quarter" idx="5"/>
          </p:nvPr>
        </p:nvSpPr>
        <p:spPr>
          <a:ln/>
        </p:spPr>
        <p:txBody>
          <a:bodyPr/>
          <a:lstStyle/>
          <a:p>
            <a:fld id="{FAA8B2DF-11CE-416F-A28E-5E4B7DF7DD32}" type="slidenum">
              <a:rPr lang="en-US"/>
              <a:pPr/>
              <a:t>28</a:t>
            </a:fld>
            <a:endParaRPr lang="en-US"/>
          </a:p>
        </p:txBody>
      </p:sp>
      <p:sp>
        <p:nvSpPr>
          <p:cNvPr id="790532" name="Rectangle 4"/>
          <p:cNvSpPr>
            <a:spLocks noGrp="1" noRot="1" noChangeAspect="1" noChangeArrowheads="1" noTextEdit="1"/>
          </p:cNvSpPr>
          <p:nvPr>
            <p:ph type="sldImg"/>
          </p:nvPr>
        </p:nvSpPr>
        <p:spPr>
          <a:ln/>
        </p:spPr>
      </p:sp>
      <p:sp>
        <p:nvSpPr>
          <p:cNvPr id="790533" name="Rectangle 5"/>
          <p:cNvSpPr>
            <a:spLocks noGrp="1" noChangeArrowheads="1"/>
          </p:cNvSpPr>
          <p:nvPr>
            <p:ph type="body" idx="1"/>
          </p:nvPr>
        </p:nvSpPr>
        <p:spPr>
          <a:ln/>
        </p:spPr>
        <p:txBody>
          <a:bodyPr/>
          <a:lstStyle/>
          <a:p>
            <a:r>
              <a:rPr lang="en-US"/>
              <a:t>Plotting variance analysis data on a statistical control chart is helpful in variance investigation decisions. Variances are investigated if: </a:t>
            </a:r>
          </a:p>
          <a:p>
            <a:pPr>
              <a:buFontTx/>
              <a:buChar char="•"/>
            </a:pPr>
            <a:r>
              <a:rPr lang="en-US"/>
              <a:t>  They are unusual relative to the normal level of random fluctuation.</a:t>
            </a:r>
          </a:p>
          <a:p>
            <a:pPr>
              <a:buFontTx/>
              <a:buChar char="•"/>
            </a:pPr>
            <a:r>
              <a:rPr lang="en-US"/>
              <a:t>  An unusual pattern emerges in the data. </a:t>
            </a:r>
          </a:p>
        </p:txBody>
      </p:sp>
    </p:spTree>
    <p:extLst>
      <p:ext uri="{BB962C8B-B14F-4D97-AF65-F5344CB8AC3E}">
        <p14:creationId xmlns:p14="http://schemas.microsoft.com/office/powerpoint/2010/main" xmlns="" val="33833764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176A997A-1A83-4AEB-B19A-F985772EC39C}" type="slidenum">
              <a:rPr lang="en-US"/>
              <a:pPr/>
              <a:t>29</a:t>
            </a:fld>
            <a:endParaRPr lang="en-US"/>
          </a:p>
        </p:txBody>
      </p:sp>
      <p:sp>
        <p:nvSpPr>
          <p:cNvPr id="7" name="Rectangle 7"/>
          <p:cNvSpPr>
            <a:spLocks noGrp="1" noChangeArrowheads="1"/>
          </p:cNvSpPr>
          <p:nvPr>
            <p:ph type="sldNum" sz="quarter" idx="5"/>
          </p:nvPr>
        </p:nvSpPr>
        <p:spPr>
          <a:ln/>
        </p:spPr>
        <p:txBody>
          <a:bodyPr/>
          <a:lstStyle/>
          <a:p>
            <a:fld id="{FB19F14C-A03A-4B3D-BDEA-31AD3FC8C972}" type="slidenum">
              <a:rPr lang="en-US"/>
              <a:pPr/>
              <a:t>29</a:t>
            </a:fld>
            <a:endParaRPr lang="en-US"/>
          </a:p>
        </p:txBody>
      </p:sp>
      <p:sp>
        <p:nvSpPr>
          <p:cNvPr id="792580" name="Rectangle 4"/>
          <p:cNvSpPr>
            <a:spLocks noGrp="1" noRot="1" noChangeAspect="1" noChangeArrowheads="1" noTextEdit="1"/>
          </p:cNvSpPr>
          <p:nvPr>
            <p:ph type="sldImg"/>
          </p:nvPr>
        </p:nvSpPr>
        <p:spPr>
          <a:ln/>
        </p:spPr>
      </p:sp>
      <p:sp>
        <p:nvSpPr>
          <p:cNvPr id="792581" name="Rectangle 5"/>
          <p:cNvSpPr>
            <a:spLocks noGrp="1" noChangeArrowheads="1"/>
          </p:cNvSpPr>
          <p:nvPr>
            <p:ph type="body" idx="1"/>
          </p:nvPr>
        </p:nvSpPr>
        <p:spPr>
          <a:ln/>
        </p:spPr>
        <p:txBody>
          <a:bodyPr/>
          <a:lstStyle/>
          <a:p>
            <a:r>
              <a:rPr lang="en-US"/>
              <a:t>Research has shown that a substantial portion of companies in the United Kingdom, Canada, Japan, and the United States use standard cost systems. This is because standard cost systems offer many advantages including:</a:t>
            </a:r>
          </a:p>
          <a:p>
            <a:pPr>
              <a:buFontTx/>
              <a:buChar char="•"/>
            </a:pPr>
            <a:r>
              <a:rPr lang="en-US"/>
              <a:t>  Standard costs are a key element of the management by exception approach</a:t>
            </a:r>
            <a:br>
              <a:rPr lang="en-US"/>
            </a:br>
            <a:r>
              <a:rPr lang="en-US"/>
              <a:t>    that helps managers focus their attention on the most important issues.</a:t>
            </a:r>
          </a:p>
          <a:p>
            <a:pPr>
              <a:buFontTx/>
              <a:buChar char="•"/>
            </a:pPr>
            <a:r>
              <a:rPr lang="en-US"/>
              <a:t>  Standards that are viewed as reasonable by employees can serve as</a:t>
            </a:r>
            <a:br>
              <a:rPr lang="en-US"/>
            </a:br>
            <a:r>
              <a:rPr lang="en-US"/>
              <a:t>    benchmarks that promote economy and efficiency. </a:t>
            </a:r>
          </a:p>
          <a:p>
            <a:pPr>
              <a:buFontTx/>
              <a:buChar char="•"/>
            </a:pPr>
            <a:r>
              <a:rPr lang="en-US"/>
              <a:t>  Standard costs can greatly simplify bookkeeping. </a:t>
            </a:r>
          </a:p>
          <a:p>
            <a:pPr>
              <a:buFontTx/>
              <a:buChar char="•"/>
            </a:pPr>
            <a:r>
              <a:rPr lang="en-US"/>
              <a:t>  Standard costs fit naturally into a responsibility accounting system.</a:t>
            </a:r>
          </a:p>
          <a:p>
            <a:endParaRPr lang="en-US"/>
          </a:p>
        </p:txBody>
      </p:sp>
    </p:spTree>
    <p:extLst>
      <p:ext uri="{BB962C8B-B14F-4D97-AF65-F5344CB8AC3E}">
        <p14:creationId xmlns:p14="http://schemas.microsoft.com/office/powerpoint/2010/main" xmlns="" val="11980089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2019EBAB-A256-4828-936F-776433493027}" type="slidenum">
              <a:rPr lang="en-US"/>
              <a:pPr/>
              <a:t>30</a:t>
            </a:fld>
            <a:endParaRPr lang="en-US"/>
          </a:p>
        </p:txBody>
      </p:sp>
      <p:sp>
        <p:nvSpPr>
          <p:cNvPr id="7" name="Rectangle 7"/>
          <p:cNvSpPr>
            <a:spLocks noGrp="1" noChangeArrowheads="1"/>
          </p:cNvSpPr>
          <p:nvPr>
            <p:ph type="sldNum" sz="quarter" idx="5"/>
          </p:nvPr>
        </p:nvSpPr>
        <p:spPr>
          <a:ln/>
        </p:spPr>
        <p:txBody>
          <a:bodyPr/>
          <a:lstStyle/>
          <a:p>
            <a:fld id="{741B09F8-B1EE-4D17-ADC7-46F3CE9CB13D}" type="slidenum">
              <a:rPr lang="en-US"/>
              <a:pPr/>
              <a:t>30</a:t>
            </a:fld>
            <a:endParaRPr lang="en-US"/>
          </a:p>
        </p:txBody>
      </p:sp>
      <p:sp>
        <p:nvSpPr>
          <p:cNvPr id="794628" name="Rectangle 4"/>
          <p:cNvSpPr>
            <a:spLocks noGrp="1" noRot="1" noChangeAspect="1" noChangeArrowheads="1" noTextEdit="1"/>
          </p:cNvSpPr>
          <p:nvPr>
            <p:ph type="sldImg"/>
          </p:nvPr>
        </p:nvSpPr>
        <p:spPr>
          <a:ln/>
        </p:spPr>
      </p:sp>
      <p:sp>
        <p:nvSpPr>
          <p:cNvPr id="794629" name="Rectangle 5"/>
          <p:cNvSpPr>
            <a:spLocks noGrp="1" noChangeArrowheads="1"/>
          </p:cNvSpPr>
          <p:nvPr>
            <p:ph type="body" idx="1"/>
          </p:nvPr>
        </p:nvSpPr>
        <p:spPr>
          <a:ln/>
        </p:spPr>
        <p:txBody>
          <a:bodyPr/>
          <a:lstStyle/>
          <a:p>
            <a:r>
              <a:rPr lang="en-US"/>
              <a:t>The use of standard costs can also present a number of problems. For example:</a:t>
            </a:r>
          </a:p>
          <a:p>
            <a:pPr>
              <a:buFontTx/>
              <a:buChar char="•"/>
            </a:pPr>
            <a:r>
              <a:rPr lang="en-US"/>
              <a:t>  Standard cost variance reports are usually prepared on a monthly basis and</a:t>
            </a:r>
            <a:br>
              <a:rPr lang="en-US"/>
            </a:br>
            <a:r>
              <a:rPr lang="en-US"/>
              <a:t>    are often released days or weeks after the end of the month; hence, the</a:t>
            </a:r>
            <a:br>
              <a:rPr lang="en-US"/>
            </a:br>
            <a:r>
              <a:rPr lang="en-US"/>
              <a:t>    information can be outdated.</a:t>
            </a:r>
          </a:p>
          <a:p>
            <a:pPr>
              <a:buFontTx/>
              <a:buChar char="•"/>
            </a:pPr>
            <a:r>
              <a:rPr lang="en-US"/>
              <a:t>  If variances are misused as a club to negatively reinforce employees,</a:t>
            </a:r>
            <a:br>
              <a:rPr lang="en-US"/>
            </a:br>
            <a:r>
              <a:rPr lang="en-US"/>
              <a:t>   morale may suffer and employees may make dysfunctional decisions.</a:t>
            </a:r>
          </a:p>
          <a:p>
            <a:pPr>
              <a:buFontTx/>
              <a:buChar char="•"/>
            </a:pPr>
            <a:r>
              <a:rPr lang="en-US"/>
              <a:t>  Labor variances make two important assumptions. First, they assume that</a:t>
            </a:r>
            <a:br>
              <a:rPr lang="en-US"/>
            </a:br>
            <a:r>
              <a:rPr lang="en-US"/>
              <a:t>   the production process is labor-paced; if labor works faster, output will go</a:t>
            </a:r>
            <a:br>
              <a:rPr lang="en-US"/>
            </a:br>
            <a:r>
              <a:rPr lang="en-US"/>
              <a:t>   up. Second, the computations assume that labor is a variable cost. These</a:t>
            </a:r>
            <a:br>
              <a:rPr lang="en-US"/>
            </a:br>
            <a:r>
              <a:rPr lang="en-US"/>
              <a:t>   assumptions are often invalid in today’s automated manufacturing</a:t>
            </a:r>
            <a:br>
              <a:rPr lang="en-US"/>
            </a:br>
            <a:r>
              <a:rPr lang="en-US"/>
              <a:t>   environment where employees are essentially a fixed cost.</a:t>
            </a:r>
          </a:p>
          <a:p>
            <a:pPr>
              <a:buFontTx/>
              <a:buChar char="•"/>
            </a:pPr>
            <a:r>
              <a:rPr lang="en-US"/>
              <a:t>  In some cases, a “favorable” variance can be as bad or worse than an</a:t>
            </a:r>
            <a:br>
              <a:rPr lang="en-US"/>
            </a:br>
            <a:r>
              <a:rPr lang="en-US"/>
              <a:t>   unfavorable variance.</a:t>
            </a:r>
          </a:p>
          <a:p>
            <a:pPr>
              <a:buFontTx/>
              <a:buChar char="•"/>
            </a:pPr>
            <a:r>
              <a:rPr lang="en-US"/>
              <a:t>  Excessive emphasis on meeting the standards may overshadow other</a:t>
            </a:r>
            <a:br>
              <a:rPr lang="en-US"/>
            </a:br>
            <a:r>
              <a:rPr lang="en-US"/>
              <a:t>    important objectives such as maintaining and improving quality, on-time</a:t>
            </a:r>
            <a:br>
              <a:rPr lang="en-US"/>
            </a:br>
            <a:r>
              <a:rPr lang="en-US"/>
              <a:t>   delivery, and customer satisfaction. </a:t>
            </a:r>
          </a:p>
          <a:p>
            <a:pPr>
              <a:buFontTx/>
              <a:buChar char="•"/>
            </a:pPr>
            <a:r>
              <a:rPr lang="en-US"/>
              <a:t>  Just meeting standards may not be sufficient; continual improvement may be</a:t>
            </a:r>
            <a:br>
              <a:rPr lang="en-US"/>
            </a:br>
            <a:r>
              <a:rPr lang="en-US"/>
              <a:t>   necessary to survive in a competitive environment.</a:t>
            </a:r>
          </a:p>
        </p:txBody>
      </p:sp>
    </p:spTree>
    <p:extLst>
      <p:ext uri="{BB962C8B-B14F-4D97-AF65-F5344CB8AC3E}">
        <p14:creationId xmlns:p14="http://schemas.microsoft.com/office/powerpoint/2010/main" xmlns="" val="19478020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D0EDBB6D-E5A0-4A1F-BA5E-5E8C06E7C173}" type="slidenum">
              <a:rPr lang="en-US"/>
              <a:pPr/>
              <a:t>31</a:t>
            </a:fld>
            <a:endParaRPr lang="en-US"/>
          </a:p>
        </p:txBody>
      </p:sp>
      <p:sp>
        <p:nvSpPr>
          <p:cNvPr id="7" name="Rectangle 7"/>
          <p:cNvSpPr>
            <a:spLocks noGrp="1" noChangeArrowheads="1"/>
          </p:cNvSpPr>
          <p:nvPr>
            <p:ph type="sldNum" sz="quarter" idx="5"/>
          </p:nvPr>
        </p:nvSpPr>
        <p:spPr>
          <a:ln/>
        </p:spPr>
        <p:txBody>
          <a:bodyPr/>
          <a:lstStyle/>
          <a:p>
            <a:fld id="{E9D83ED0-76FE-4428-8D26-94E41B36B748}" type="slidenum">
              <a:rPr lang="en-US"/>
              <a:pPr/>
              <a:t>31</a:t>
            </a:fld>
            <a:endParaRPr lang="en-US"/>
          </a:p>
        </p:txBody>
      </p:sp>
      <p:sp>
        <p:nvSpPr>
          <p:cNvPr id="796676" name="Rectangle 4"/>
          <p:cNvSpPr>
            <a:spLocks noGrp="1" noRot="1" noChangeAspect="1" noChangeArrowheads="1" noTextEdit="1"/>
          </p:cNvSpPr>
          <p:nvPr>
            <p:ph type="sldImg"/>
          </p:nvPr>
        </p:nvSpPr>
        <p:spPr>
          <a:ln/>
        </p:spPr>
      </p:sp>
      <p:sp>
        <p:nvSpPr>
          <p:cNvPr id="796677" name="Rectangle 5"/>
          <p:cNvSpPr>
            <a:spLocks noGrp="1" noChangeArrowheads="1"/>
          </p:cNvSpPr>
          <p:nvPr>
            <p:ph type="body" idx="1"/>
          </p:nvPr>
        </p:nvSpPr>
        <p:spPr>
          <a:ln/>
        </p:spPr>
        <p:txBody>
          <a:bodyPr/>
          <a:lstStyle/>
          <a:p>
            <a:r>
              <a:rPr lang="en-US"/>
              <a:t>A balanced scorecard consists of an integrated set of performance measures that are derived from and support a company’s strategy. Importantly, the measures included in a company’s balanced scorecard are unique to its specific strategy.</a:t>
            </a:r>
          </a:p>
          <a:p>
            <a:endParaRPr lang="en-US"/>
          </a:p>
          <a:p>
            <a:r>
              <a:rPr lang="en-US"/>
              <a:t>The balanced scorecard enables top management to translate its strategy into four groups of performance measures – financial, customer, internal business processes, and learning and growth – that employees can understand and influence.</a:t>
            </a:r>
          </a:p>
        </p:txBody>
      </p:sp>
    </p:spTree>
    <p:extLst>
      <p:ext uri="{BB962C8B-B14F-4D97-AF65-F5344CB8AC3E}">
        <p14:creationId xmlns:p14="http://schemas.microsoft.com/office/powerpoint/2010/main" xmlns="" val="24933294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6C525347-D649-4B78-9B0C-16DF9B626375}" type="slidenum">
              <a:rPr lang="en-US"/>
              <a:pPr/>
              <a:t>32</a:t>
            </a:fld>
            <a:endParaRPr lang="en-US"/>
          </a:p>
        </p:txBody>
      </p:sp>
      <p:sp>
        <p:nvSpPr>
          <p:cNvPr id="7" name="Rectangle 7"/>
          <p:cNvSpPr>
            <a:spLocks noGrp="1" noChangeArrowheads="1"/>
          </p:cNvSpPr>
          <p:nvPr>
            <p:ph type="sldNum" sz="quarter" idx="5"/>
          </p:nvPr>
        </p:nvSpPr>
        <p:spPr>
          <a:ln/>
        </p:spPr>
        <p:txBody>
          <a:bodyPr/>
          <a:lstStyle/>
          <a:p>
            <a:fld id="{84B2B75D-7C96-40D7-962D-5AA279DA488C}" type="slidenum">
              <a:rPr lang="en-US"/>
              <a:pPr/>
              <a:t>32</a:t>
            </a:fld>
            <a:endParaRPr lang="en-US"/>
          </a:p>
        </p:txBody>
      </p:sp>
      <p:sp>
        <p:nvSpPr>
          <p:cNvPr id="798724" name="Rectangle 4"/>
          <p:cNvSpPr>
            <a:spLocks noGrp="1" noRot="1" noChangeAspect="1" noChangeArrowheads="1" noTextEdit="1"/>
          </p:cNvSpPr>
          <p:nvPr>
            <p:ph type="sldImg"/>
          </p:nvPr>
        </p:nvSpPr>
        <p:spPr>
          <a:ln/>
        </p:spPr>
      </p:sp>
      <p:sp>
        <p:nvSpPr>
          <p:cNvPr id="798725" name="Rectangle 5"/>
          <p:cNvSpPr>
            <a:spLocks noGrp="1" noChangeArrowheads="1"/>
          </p:cNvSpPr>
          <p:nvPr>
            <p:ph type="body" idx="1"/>
          </p:nvPr>
        </p:nvSpPr>
        <p:spPr>
          <a:ln/>
        </p:spPr>
        <p:txBody>
          <a:bodyPr/>
          <a:lstStyle/>
          <a:p>
            <a:r>
              <a:rPr lang="en-US"/>
              <a:t>The premise of these four groups of measures is that learning is necessary to improve internal business processes. This in turn improves the level of customer satisfaction, thereby improving financial results.  Note the emphasis on improvement, not just attaining some specific objective. </a:t>
            </a:r>
          </a:p>
        </p:txBody>
      </p:sp>
    </p:spTree>
    <p:extLst>
      <p:ext uri="{BB962C8B-B14F-4D97-AF65-F5344CB8AC3E}">
        <p14:creationId xmlns:p14="http://schemas.microsoft.com/office/powerpoint/2010/main" xmlns="" val="10907959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67CDB203-05CB-4DA1-BBDD-13DE7F76873F}" type="slidenum">
              <a:rPr lang="en-US"/>
              <a:pPr/>
              <a:t>33</a:t>
            </a:fld>
            <a:endParaRPr lang="en-US"/>
          </a:p>
        </p:txBody>
      </p:sp>
      <p:sp>
        <p:nvSpPr>
          <p:cNvPr id="7" name="Rectangle 7"/>
          <p:cNvSpPr>
            <a:spLocks noGrp="1" noChangeArrowheads="1"/>
          </p:cNvSpPr>
          <p:nvPr>
            <p:ph type="sldNum" sz="quarter" idx="5"/>
          </p:nvPr>
        </p:nvSpPr>
        <p:spPr>
          <a:ln/>
        </p:spPr>
        <p:txBody>
          <a:bodyPr/>
          <a:lstStyle/>
          <a:p>
            <a:fld id="{AA9FFD0C-56D2-4454-9C04-9D5D047E4E20}" type="slidenum">
              <a:rPr lang="en-US"/>
              <a:pPr/>
              <a:t>33</a:t>
            </a:fld>
            <a:endParaRPr lang="en-US"/>
          </a:p>
        </p:txBody>
      </p:sp>
      <p:sp>
        <p:nvSpPr>
          <p:cNvPr id="800772" name="Rectangle 4"/>
          <p:cNvSpPr>
            <a:spLocks noGrp="1" noRot="1" noChangeAspect="1" noChangeArrowheads="1" noTextEdit="1"/>
          </p:cNvSpPr>
          <p:nvPr>
            <p:ph type="sldImg"/>
          </p:nvPr>
        </p:nvSpPr>
        <p:spPr>
          <a:ln/>
        </p:spPr>
      </p:sp>
      <p:sp>
        <p:nvSpPr>
          <p:cNvPr id="800773" name="Rectangle 5"/>
          <p:cNvSpPr>
            <a:spLocks noGrp="1" noChangeArrowheads="1"/>
          </p:cNvSpPr>
          <p:nvPr>
            <p:ph type="body" idx="1"/>
          </p:nvPr>
        </p:nvSpPr>
        <p:spPr>
          <a:ln/>
        </p:spPr>
        <p:txBody>
          <a:bodyPr/>
          <a:lstStyle/>
          <a:p>
            <a:r>
              <a:rPr lang="en-US"/>
              <a:t>The balanced scorecard relies on non-financial measures in addition to financial measures for two reasons: </a:t>
            </a:r>
          </a:p>
          <a:p>
            <a:r>
              <a:rPr lang="en-US">
                <a:sym typeface="Wingdings" panose="05000000000000000000" pitchFamily="2" charset="2"/>
              </a:rPr>
              <a:t>  Financial measures are lag indicators that summarize the results of past</a:t>
            </a:r>
            <a:br>
              <a:rPr lang="en-US">
                <a:sym typeface="Wingdings" panose="05000000000000000000" pitchFamily="2" charset="2"/>
              </a:rPr>
            </a:br>
            <a:r>
              <a:rPr lang="en-US">
                <a:sym typeface="Wingdings" panose="05000000000000000000" pitchFamily="2" charset="2"/>
              </a:rPr>
              <a:t>      actions. Non-financial measures are leading indicators of future financial</a:t>
            </a:r>
            <a:br>
              <a:rPr lang="en-US">
                <a:sym typeface="Wingdings" panose="05000000000000000000" pitchFamily="2" charset="2"/>
              </a:rPr>
            </a:br>
            <a:r>
              <a:rPr lang="en-US">
                <a:sym typeface="Wingdings" panose="05000000000000000000" pitchFamily="2" charset="2"/>
              </a:rPr>
              <a:t>      performance.</a:t>
            </a:r>
          </a:p>
          <a:p>
            <a:r>
              <a:rPr lang="en-US">
                <a:sym typeface="Wingdings" panose="05000000000000000000" pitchFamily="2" charset="2"/>
              </a:rPr>
              <a:t>  Top managers are ordinarily responsible for financial performance</a:t>
            </a:r>
            <a:br>
              <a:rPr lang="en-US">
                <a:sym typeface="Wingdings" panose="05000000000000000000" pitchFamily="2" charset="2"/>
              </a:rPr>
            </a:br>
            <a:r>
              <a:rPr lang="en-US">
                <a:sym typeface="Wingdings" panose="05000000000000000000" pitchFamily="2" charset="2"/>
              </a:rPr>
              <a:t>      measures – not lower level managers. Non-financial measures are more</a:t>
            </a:r>
            <a:br>
              <a:rPr lang="en-US">
                <a:sym typeface="Wingdings" panose="05000000000000000000" pitchFamily="2" charset="2"/>
              </a:rPr>
            </a:br>
            <a:r>
              <a:rPr lang="en-US">
                <a:sym typeface="Wingdings" panose="05000000000000000000" pitchFamily="2" charset="2"/>
              </a:rPr>
              <a:t>      likely to be understood and controlled by lower level managers.</a:t>
            </a:r>
          </a:p>
          <a:p>
            <a:endParaRPr lang="en-US"/>
          </a:p>
        </p:txBody>
      </p:sp>
    </p:spTree>
    <p:extLst>
      <p:ext uri="{BB962C8B-B14F-4D97-AF65-F5344CB8AC3E}">
        <p14:creationId xmlns:p14="http://schemas.microsoft.com/office/powerpoint/2010/main" xmlns="" val="13235262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33F0F4D0-1E51-4C2A-BF70-1AFECE027386}" type="slidenum">
              <a:rPr lang="en-US"/>
              <a:pPr/>
              <a:t>34</a:t>
            </a:fld>
            <a:endParaRPr lang="en-US"/>
          </a:p>
        </p:txBody>
      </p:sp>
      <p:sp>
        <p:nvSpPr>
          <p:cNvPr id="7" name="Rectangle 7"/>
          <p:cNvSpPr>
            <a:spLocks noGrp="1" noChangeArrowheads="1"/>
          </p:cNvSpPr>
          <p:nvPr>
            <p:ph type="sldNum" sz="quarter" idx="5"/>
          </p:nvPr>
        </p:nvSpPr>
        <p:spPr>
          <a:ln/>
        </p:spPr>
        <p:txBody>
          <a:bodyPr/>
          <a:lstStyle/>
          <a:p>
            <a:fld id="{180C7597-83DC-4EE4-8322-445F7B90E7DA}" type="slidenum">
              <a:rPr lang="en-US"/>
              <a:pPr/>
              <a:t>34</a:t>
            </a:fld>
            <a:endParaRPr lang="en-US"/>
          </a:p>
        </p:txBody>
      </p:sp>
      <p:sp>
        <p:nvSpPr>
          <p:cNvPr id="802820" name="Rectangle 4"/>
          <p:cNvSpPr>
            <a:spLocks noGrp="1" noRot="1" noChangeAspect="1" noChangeArrowheads="1" noTextEdit="1"/>
          </p:cNvSpPr>
          <p:nvPr>
            <p:ph type="sldImg"/>
          </p:nvPr>
        </p:nvSpPr>
        <p:spPr>
          <a:ln/>
        </p:spPr>
      </p:sp>
      <p:sp>
        <p:nvSpPr>
          <p:cNvPr id="802821" name="Rectangle 5"/>
          <p:cNvSpPr>
            <a:spLocks noGrp="1" noChangeArrowheads="1"/>
          </p:cNvSpPr>
          <p:nvPr>
            <p:ph type="body" idx="1"/>
          </p:nvPr>
        </p:nvSpPr>
        <p:spPr>
          <a:ln/>
        </p:spPr>
        <p:txBody>
          <a:bodyPr/>
          <a:lstStyle/>
          <a:p>
            <a:r>
              <a:rPr lang="en-US"/>
              <a:t>While the entire organization has an overall balanced scorecard, each responsible individual should have his or her own personal scorecard as well. </a:t>
            </a:r>
          </a:p>
          <a:p>
            <a:endParaRPr lang="en-US"/>
          </a:p>
          <a:p>
            <a:r>
              <a:rPr lang="en-US"/>
              <a:t>A personal scorecard should contain measures that can be influenced by the individual being evaluated and that support the measures in the overall balanced scorecard.</a:t>
            </a:r>
          </a:p>
          <a:p>
            <a:endParaRPr lang="en-US"/>
          </a:p>
        </p:txBody>
      </p:sp>
    </p:spTree>
    <p:extLst>
      <p:ext uri="{BB962C8B-B14F-4D97-AF65-F5344CB8AC3E}">
        <p14:creationId xmlns:p14="http://schemas.microsoft.com/office/powerpoint/2010/main" xmlns="" val="41523116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4EB3CF12-17A3-4783-8955-DE6D81CF81AB}" type="slidenum">
              <a:rPr lang="en-US"/>
              <a:pPr/>
              <a:t>35</a:t>
            </a:fld>
            <a:endParaRPr lang="en-US"/>
          </a:p>
        </p:txBody>
      </p:sp>
      <p:sp>
        <p:nvSpPr>
          <p:cNvPr id="7" name="Rectangle 7"/>
          <p:cNvSpPr>
            <a:spLocks noGrp="1" noChangeArrowheads="1"/>
          </p:cNvSpPr>
          <p:nvPr>
            <p:ph type="sldNum" sz="quarter" idx="5"/>
          </p:nvPr>
        </p:nvSpPr>
        <p:spPr>
          <a:ln/>
        </p:spPr>
        <p:txBody>
          <a:bodyPr/>
          <a:lstStyle/>
          <a:p>
            <a:fld id="{871BD5DB-6843-45DE-8C07-5938174257A9}" type="slidenum">
              <a:rPr lang="en-US"/>
              <a:pPr/>
              <a:t>35</a:t>
            </a:fld>
            <a:endParaRPr lang="en-US"/>
          </a:p>
        </p:txBody>
      </p:sp>
      <p:sp>
        <p:nvSpPr>
          <p:cNvPr id="804868" name="Rectangle 4"/>
          <p:cNvSpPr>
            <a:spLocks noGrp="1" noRot="1" noChangeAspect="1" noChangeArrowheads="1" noTextEdit="1"/>
          </p:cNvSpPr>
          <p:nvPr>
            <p:ph type="sldImg"/>
          </p:nvPr>
        </p:nvSpPr>
        <p:spPr>
          <a:ln/>
        </p:spPr>
      </p:sp>
      <p:sp>
        <p:nvSpPr>
          <p:cNvPr id="804869" name="Rectangle 5"/>
          <p:cNvSpPr>
            <a:spLocks noGrp="1" noChangeArrowheads="1"/>
          </p:cNvSpPr>
          <p:nvPr>
            <p:ph type="body" idx="1"/>
          </p:nvPr>
        </p:nvSpPr>
        <p:spPr>
          <a:ln/>
        </p:spPr>
        <p:txBody>
          <a:bodyPr/>
          <a:lstStyle/>
          <a:p>
            <a:r>
              <a:rPr lang="en-US"/>
              <a:t>A balanced scorecard, whether for an individual or the company as a whole, should have measures that are linked together on a cause-and-effect basis. Each link can be read as a hypothesis in the form “If we improve this performance measure, then this other performance measure should also improve.” In essence, the balanced scorecard lays out a theory of how a company can take concrete actions to attain desired outcomes. If the theory proves false or the company alters its strategy, the measures within the scorecard are subject to change. </a:t>
            </a:r>
          </a:p>
          <a:p>
            <a:endParaRPr lang="en-US"/>
          </a:p>
        </p:txBody>
      </p:sp>
    </p:spTree>
    <p:extLst>
      <p:ext uri="{BB962C8B-B14F-4D97-AF65-F5344CB8AC3E}">
        <p14:creationId xmlns:p14="http://schemas.microsoft.com/office/powerpoint/2010/main" xmlns="" val="10106614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7C925B8C-D462-4578-A80D-0D1119F1BD9A}" type="slidenum">
              <a:rPr lang="en-US"/>
              <a:pPr/>
              <a:t>36</a:t>
            </a:fld>
            <a:endParaRPr lang="en-US"/>
          </a:p>
        </p:txBody>
      </p:sp>
      <p:sp>
        <p:nvSpPr>
          <p:cNvPr id="7" name="Rectangle 7"/>
          <p:cNvSpPr>
            <a:spLocks noGrp="1" noChangeArrowheads="1"/>
          </p:cNvSpPr>
          <p:nvPr>
            <p:ph type="sldNum" sz="quarter" idx="5"/>
          </p:nvPr>
        </p:nvSpPr>
        <p:spPr>
          <a:ln/>
        </p:spPr>
        <p:txBody>
          <a:bodyPr/>
          <a:lstStyle/>
          <a:p>
            <a:fld id="{E7DCB601-BC87-48BD-BC8A-CCF4CC9A98B8}" type="slidenum">
              <a:rPr lang="en-US"/>
              <a:pPr/>
              <a:t>36</a:t>
            </a:fld>
            <a:endParaRPr lang="en-US"/>
          </a:p>
        </p:txBody>
      </p:sp>
      <p:sp>
        <p:nvSpPr>
          <p:cNvPr id="806916" name="Rectangle 4"/>
          <p:cNvSpPr>
            <a:spLocks noGrp="1" noRot="1" noChangeAspect="1" noChangeArrowheads="1" noTextEdit="1"/>
          </p:cNvSpPr>
          <p:nvPr>
            <p:ph type="sldImg"/>
          </p:nvPr>
        </p:nvSpPr>
        <p:spPr>
          <a:ln/>
        </p:spPr>
      </p:sp>
      <p:sp>
        <p:nvSpPr>
          <p:cNvPr id="806917" name="Rectangle 5"/>
          <p:cNvSpPr>
            <a:spLocks noGrp="1" noChangeArrowheads="1"/>
          </p:cNvSpPr>
          <p:nvPr>
            <p:ph type="body" idx="1"/>
          </p:nvPr>
        </p:nvSpPr>
        <p:spPr>
          <a:ln/>
        </p:spPr>
        <p:txBody>
          <a:bodyPr/>
          <a:lstStyle/>
          <a:p>
            <a:r>
              <a:rPr lang="en-US"/>
              <a:t>Incentive compensation for employees probably should be linked to balanced scorecard performance measures. However, this should only be done after the organization has been successfully managed with the scorecard for some time – perhaps a year or more. Managers must be confident that the measures are reliable, not easily manipulated, and understandable by those being evaluated with them.</a:t>
            </a:r>
          </a:p>
          <a:p>
            <a:endParaRPr lang="en-US"/>
          </a:p>
        </p:txBody>
      </p:sp>
    </p:spTree>
    <p:extLst>
      <p:ext uri="{BB962C8B-B14F-4D97-AF65-F5344CB8AC3E}">
        <p14:creationId xmlns:p14="http://schemas.microsoft.com/office/powerpoint/2010/main" xmlns="" val="30638633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79D7C437-34D5-423C-AC99-403EA2C82E1C}" type="slidenum">
              <a:rPr lang="en-US"/>
              <a:pPr/>
              <a:t>37</a:t>
            </a:fld>
            <a:endParaRPr lang="en-US"/>
          </a:p>
        </p:txBody>
      </p:sp>
      <p:sp>
        <p:nvSpPr>
          <p:cNvPr id="7" name="Rectangle 7"/>
          <p:cNvSpPr>
            <a:spLocks noGrp="1" noChangeArrowheads="1"/>
          </p:cNvSpPr>
          <p:nvPr>
            <p:ph type="sldNum" sz="quarter" idx="5"/>
          </p:nvPr>
        </p:nvSpPr>
        <p:spPr>
          <a:ln/>
        </p:spPr>
        <p:txBody>
          <a:bodyPr/>
          <a:lstStyle/>
          <a:p>
            <a:fld id="{8EEC4532-F302-4939-9091-58B467468721}" type="slidenum">
              <a:rPr lang="en-US"/>
              <a:pPr/>
              <a:t>37</a:t>
            </a:fld>
            <a:endParaRPr lang="en-US"/>
          </a:p>
        </p:txBody>
      </p:sp>
      <p:sp>
        <p:nvSpPr>
          <p:cNvPr id="808964" name="Rectangle 4"/>
          <p:cNvSpPr>
            <a:spLocks noGrp="1" noRot="1" noChangeAspect="1" noChangeArrowheads="1" noTextEdit="1"/>
          </p:cNvSpPr>
          <p:nvPr>
            <p:ph type="sldImg"/>
          </p:nvPr>
        </p:nvSpPr>
        <p:spPr>
          <a:ln/>
        </p:spPr>
      </p:sp>
      <p:sp>
        <p:nvSpPr>
          <p:cNvPr id="808965" name="Rectangle 5"/>
          <p:cNvSpPr>
            <a:spLocks noGrp="1" noChangeArrowheads="1"/>
          </p:cNvSpPr>
          <p:nvPr>
            <p:ph type="body" idx="1"/>
          </p:nvPr>
        </p:nvSpPr>
        <p:spPr>
          <a:ln/>
        </p:spPr>
        <p:txBody>
          <a:bodyPr/>
          <a:lstStyle/>
          <a:p>
            <a:r>
              <a:rPr lang="en-US"/>
              <a:t>Assume that Jaguar pursues a strategy as shown on this slide. Examples of measures that Jaguar might select with their corresponding cause-and-effect linkages include those shown on the next four slides.</a:t>
            </a:r>
          </a:p>
          <a:p>
            <a:endParaRPr lang="en-US"/>
          </a:p>
        </p:txBody>
      </p:sp>
    </p:spTree>
    <p:extLst>
      <p:ext uri="{BB962C8B-B14F-4D97-AF65-F5344CB8AC3E}">
        <p14:creationId xmlns:p14="http://schemas.microsoft.com/office/powerpoint/2010/main" xmlns="" val="10122803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7DDA39D1-8AF0-4FDA-92BE-1E23ADE017CC}" type="slidenum">
              <a:rPr lang="en-US"/>
              <a:pPr/>
              <a:t>38</a:t>
            </a:fld>
            <a:endParaRPr lang="en-US"/>
          </a:p>
        </p:txBody>
      </p:sp>
      <p:sp>
        <p:nvSpPr>
          <p:cNvPr id="7" name="Rectangle 7"/>
          <p:cNvSpPr>
            <a:spLocks noGrp="1" noChangeArrowheads="1"/>
          </p:cNvSpPr>
          <p:nvPr>
            <p:ph type="sldNum" sz="quarter" idx="5"/>
          </p:nvPr>
        </p:nvSpPr>
        <p:spPr>
          <a:ln/>
        </p:spPr>
        <p:txBody>
          <a:bodyPr/>
          <a:lstStyle/>
          <a:p>
            <a:fld id="{650BEF49-E45C-4781-A597-F29B41B56C57}" type="slidenum">
              <a:rPr lang="en-US"/>
              <a:pPr/>
              <a:t>38</a:t>
            </a:fld>
            <a:endParaRPr lang="en-US"/>
          </a:p>
        </p:txBody>
      </p:sp>
      <p:sp>
        <p:nvSpPr>
          <p:cNvPr id="811012" name="Rectangle 4"/>
          <p:cNvSpPr>
            <a:spLocks noGrp="1" noRot="1" noChangeAspect="1" noChangeArrowheads="1" noTextEdit="1"/>
          </p:cNvSpPr>
          <p:nvPr>
            <p:ph type="sldImg"/>
          </p:nvPr>
        </p:nvSpPr>
        <p:spPr>
          <a:ln/>
        </p:spPr>
      </p:sp>
      <p:sp>
        <p:nvSpPr>
          <p:cNvPr id="811013" name="Rectangle 5"/>
          <p:cNvSpPr>
            <a:spLocks noGrp="1" noChangeArrowheads="1"/>
          </p:cNvSpPr>
          <p:nvPr>
            <p:ph type="body" idx="1"/>
          </p:nvPr>
        </p:nvSpPr>
        <p:spPr>
          <a:ln/>
        </p:spPr>
        <p:txBody>
          <a:bodyPr/>
          <a:lstStyle/>
          <a:p>
            <a:r>
              <a:rPr lang="en-US"/>
              <a:t>If “employee skills in installing options” increases, then the “number of options available” should increase and the “time to install an option” should decrease. </a:t>
            </a:r>
          </a:p>
          <a:p>
            <a:endParaRPr lang="en-US"/>
          </a:p>
          <a:p>
            <a:r>
              <a:rPr lang="en-US"/>
              <a:t>If the “number of options available” increases and the “time to install an option” decreases, then “customer satisfaction with options available” should increase.</a:t>
            </a:r>
          </a:p>
          <a:p>
            <a:endParaRPr lang="en-US"/>
          </a:p>
          <a:p>
            <a:endParaRPr lang="en-US"/>
          </a:p>
        </p:txBody>
      </p:sp>
    </p:spTree>
    <p:extLst>
      <p:ext uri="{BB962C8B-B14F-4D97-AF65-F5344CB8AC3E}">
        <p14:creationId xmlns:p14="http://schemas.microsoft.com/office/powerpoint/2010/main" xmlns="" val="7814480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6BA380C9-17B8-49A1-A377-E36BE114DE21}" type="slidenum">
              <a:rPr lang="en-US"/>
              <a:pPr/>
              <a:t>39</a:t>
            </a:fld>
            <a:endParaRPr lang="en-US"/>
          </a:p>
        </p:txBody>
      </p:sp>
      <p:sp>
        <p:nvSpPr>
          <p:cNvPr id="7" name="Rectangle 7"/>
          <p:cNvSpPr>
            <a:spLocks noGrp="1" noChangeArrowheads="1"/>
          </p:cNvSpPr>
          <p:nvPr>
            <p:ph type="sldNum" sz="quarter" idx="5"/>
          </p:nvPr>
        </p:nvSpPr>
        <p:spPr>
          <a:ln/>
        </p:spPr>
        <p:txBody>
          <a:bodyPr/>
          <a:lstStyle/>
          <a:p>
            <a:fld id="{6BCFC2A6-1613-4CC9-8D99-B543F9954803}" type="slidenum">
              <a:rPr lang="en-US"/>
              <a:pPr/>
              <a:t>39</a:t>
            </a:fld>
            <a:endParaRPr lang="en-US"/>
          </a:p>
        </p:txBody>
      </p:sp>
      <p:sp>
        <p:nvSpPr>
          <p:cNvPr id="813060" name="Rectangle 4"/>
          <p:cNvSpPr>
            <a:spLocks noGrp="1" noRot="1" noChangeAspect="1" noChangeArrowheads="1" noTextEdit="1"/>
          </p:cNvSpPr>
          <p:nvPr>
            <p:ph type="sldImg"/>
          </p:nvPr>
        </p:nvSpPr>
        <p:spPr>
          <a:ln/>
        </p:spPr>
      </p:sp>
      <p:sp>
        <p:nvSpPr>
          <p:cNvPr id="813061" name="Rectangle 5"/>
          <p:cNvSpPr>
            <a:spLocks noGrp="1" noChangeArrowheads="1"/>
          </p:cNvSpPr>
          <p:nvPr>
            <p:ph type="body" idx="1"/>
          </p:nvPr>
        </p:nvSpPr>
        <p:spPr>
          <a:ln/>
        </p:spPr>
        <p:txBody>
          <a:bodyPr/>
          <a:lstStyle/>
          <a:p>
            <a:r>
              <a:rPr lang="en-US"/>
              <a:t>If the “customer satisfaction with options available” increases, then the “number of cars sold” should increase.</a:t>
            </a:r>
          </a:p>
          <a:p>
            <a:endParaRPr lang="en-US"/>
          </a:p>
        </p:txBody>
      </p:sp>
    </p:spTree>
    <p:extLst>
      <p:ext uri="{BB962C8B-B14F-4D97-AF65-F5344CB8AC3E}">
        <p14:creationId xmlns:p14="http://schemas.microsoft.com/office/powerpoint/2010/main" xmlns="" val="3281296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D6E71B2C-218C-463A-AFB1-D5226D6BDC64}" type="slidenum">
              <a:rPr lang="en-US"/>
              <a:pPr/>
              <a:t>40</a:t>
            </a:fld>
            <a:endParaRPr lang="en-US"/>
          </a:p>
        </p:txBody>
      </p:sp>
      <p:sp>
        <p:nvSpPr>
          <p:cNvPr id="7" name="Rectangle 7"/>
          <p:cNvSpPr>
            <a:spLocks noGrp="1" noChangeArrowheads="1"/>
          </p:cNvSpPr>
          <p:nvPr>
            <p:ph type="sldNum" sz="quarter" idx="5"/>
          </p:nvPr>
        </p:nvSpPr>
        <p:spPr>
          <a:ln/>
        </p:spPr>
        <p:txBody>
          <a:bodyPr/>
          <a:lstStyle/>
          <a:p>
            <a:fld id="{0A3BACCD-EC45-46A5-ACD6-133505116B2F}" type="slidenum">
              <a:rPr lang="en-US"/>
              <a:pPr/>
              <a:t>40</a:t>
            </a:fld>
            <a:endParaRPr lang="en-US"/>
          </a:p>
        </p:txBody>
      </p:sp>
      <p:sp>
        <p:nvSpPr>
          <p:cNvPr id="815108" name="Rectangle 4"/>
          <p:cNvSpPr>
            <a:spLocks noGrp="1" noRot="1" noChangeAspect="1" noChangeArrowheads="1" noTextEdit="1"/>
          </p:cNvSpPr>
          <p:nvPr>
            <p:ph type="sldImg"/>
          </p:nvPr>
        </p:nvSpPr>
        <p:spPr>
          <a:ln/>
        </p:spPr>
      </p:sp>
      <p:sp>
        <p:nvSpPr>
          <p:cNvPr id="815109" name="Rectangle 5"/>
          <p:cNvSpPr>
            <a:spLocks noGrp="1" noChangeArrowheads="1"/>
          </p:cNvSpPr>
          <p:nvPr>
            <p:ph type="body" idx="1"/>
          </p:nvPr>
        </p:nvSpPr>
        <p:spPr>
          <a:ln/>
        </p:spPr>
        <p:txBody>
          <a:bodyPr/>
          <a:lstStyle/>
          <a:p>
            <a:r>
              <a:rPr lang="en-US"/>
              <a:t>If the “time to install an option” decreases and the “customer satisfaction with options available” increases, then the “contribution per car” should increase.</a:t>
            </a:r>
          </a:p>
          <a:p>
            <a:endParaRPr lang="en-US"/>
          </a:p>
        </p:txBody>
      </p:sp>
    </p:spTree>
    <p:extLst>
      <p:ext uri="{BB962C8B-B14F-4D97-AF65-F5344CB8AC3E}">
        <p14:creationId xmlns:p14="http://schemas.microsoft.com/office/powerpoint/2010/main" xmlns="" val="240747108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2741F6D7-4CB6-4E6B-A0CA-51127C2EF0A9}" type="slidenum">
              <a:rPr lang="en-US"/>
              <a:pPr/>
              <a:t>41</a:t>
            </a:fld>
            <a:endParaRPr lang="en-US"/>
          </a:p>
        </p:txBody>
      </p:sp>
      <p:sp>
        <p:nvSpPr>
          <p:cNvPr id="7" name="Rectangle 7"/>
          <p:cNvSpPr>
            <a:spLocks noGrp="1" noChangeArrowheads="1"/>
          </p:cNvSpPr>
          <p:nvPr>
            <p:ph type="sldNum" sz="quarter" idx="5"/>
          </p:nvPr>
        </p:nvSpPr>
        <p:spPr>
          <a:ln/>
        </p:spPr>
        <p:txBody>
          <a:bodyPr/>
          <a:lstStyle/>
          <a:p>
            <a:fld id="{4CBE324C-8B68-408A-8CE0-3F1CD71B6758}" type="slidenum">
              <a:rPr lang="en-US"/>
              <a:pPr/>
              <a:t>41</a:t>
            </a:fld>
            <a:endParaRPr lang="en-US"/>
          </a:p>
        </p:txBody>
      </p:sp>
      <p:sp>
        <p:nvSpPr>
          <p:cNvPr id="817156" name="Rectangle 4"/>
          <p:cNvSpPr>
            <a:spLocks noGrp="1" noRot="1" noChangeAspect="1" noChangeArrowheads="1" noTextEdit="1"/>
          </p:cNvSpPr>
          <p:nvPr>
            <p:ph type="sldImg"/>
          </p:nvPr>
        </p:nvSpPr>
        <p:spPr>
          <a:ln/>
        </p:spPr>
      </p:sp>
      <p:sp>
        <p:nvSpPr>
          <p:cNvPr id="817157" name="Rectangle 5"/>
          <p:cNvSpPr>
            <a:spLocks noGrp="1" noChangeArrowheads="1"/>
          </p:cNvSpPr>
          <p:nvPr>
            <p:ph type="body" idx="1"/>
          </p:nvPr>
        </p:nvSpPr>
        <p:spPr>
          <a:ln/>
        </p:spPr>
        <p:txBody>
          <a:bodyPr/>
          <a:lstStyle/>
          <a:p>
            <a:r>
              <a:rPr lang="en-US"/>
              <a:t>If the “number of cars sold” and the “contribution per car” increases, then the “profits” should increase. </a:t>
            </a:r>
          </a:p>
          <a:p>
            <a:endParaRPr lang="en-US"/>
          </a:p>
        </p:txBody>
      </p:sp>
    </p:spTree>
    <p:extLst>
      <p:ext uri="{BB962C8B-B14F-4D97-AF65-F5344CB8AC3E}">
        <p14:creationId xmlns:p14="http://schemas.microsoft.com/office/powerpoint/2010/main" xmlns="" val="5555964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F3EE690F-A71D-44CE-B13D-D4A386FE126B}" type="slidenum">
              <a:rPr lang="en-US"/>
              <a:pPr/>
              <a:t>42</a:t>
            </a:fld>
            <a:endParaRPr lang="en-US"/>
          </a:p>
        </p:txBody>
      </p:sp>
      <p:sp>
        <p:nvSpPr>
          <p:cNvPr id="7" name="Rectangle 7"/>
          <p:cNvSpPr>
            <a:spLocks noGrp="1" noChangeArrowheads="1"/>
          </p:cNvSpPr>
          <p:nvPr>
            <p:ph type="sldNum" sz="quarter" idx="5"/>
          </p:nvPr>
        </p:nvSpPr>
        <p:spPr>
          <a:ln/>
        </p:spPr>
        <p:txBody>
          <a:bodyPr/>
          <a:lstStyle/>
          <a:p>
            <a:fld id="{0B935DA9-7459-4573-8BA8-4D0A26875C16}" type="slidenum">
              <a:rPr lang="en-US"/>
              <a:pPr/>
              <a:t>42</a:t>
            </a:fld>
            <a:endParaRPr lang="en-US"/>
          </a:p>
        </p:txBody>
      </p:sp>
      <p:sp>
        <p:nvSpPr>
          <p:cNvPr id="819204" name="Rectangle 4"/>
          <p:cNvSpPr>
            <a:spLocks noGrp="1" noRot="1" noChangeAspect="1" noChangeArrowheads="1" noTextEdit="1"/>
          </p:cNvSpPr>
          <p:nvPr>
            <p:ph type="sldImg"/>
          </p:nvPr>
        </p:nvSpPr>
        <p:spPr>
          <a:ln/>
        </p:spPr>
      </p:sp>
      <p:sp>
        <p:nvSpPr>
          <p:cNvPr id="819205" name="Rectangle 5"/>
          <p:cNvSpPr>
            <a:spLocks noGrp="1" noChangeArrowheads="1"/>
          </p:cNvSpPr>
          <p:nvPr>
            <p:ph type="body" idx="1"/>
          </p:nvPr>
        </p:nvSpPr>
        <p:spPr>
          <a:ln/>
        </p:spPr>
        <p:txBody>
          <a:bodyPr/>
          <a:lstStyle/>
          <a:p>
            <a:r>
              <a:rPr lang="en-US"/>
              <a:t>When interpreting its performance, Jaguar will be looking for a trend of continual improvement. These trends are better identified with graphic feedback. For example: </a:t>
            </a:r>
          </a:p>
          <a:p>
            <a:pPr>
              <a:buFontTx/>
              <a:buChar char="•"/>
            </a:pPr>
            <a:r>
              <a:rPr lang="en-US"/>
              <a:t>  Assume that Jaguar’s “time to install an option” performance over ten weeks</a:t>
            </a:r>
            <a:br>
              <a:rPr lang="en-US"/>
            </a:br>
            <a:r>
              <a:rPr lang="en-US"/>
              <a:t>    is as shown.</a:t>
            </a:r>
          </a:p>
          <a:p>
            <a:pPr>
              <a:buFontTx/>
              <a:buChar char="•"/>
            </a:pPr>
            <a:r>
              <a:rPr lang="en-US"/>
              <a:t>  It is much easier to spot trends or unusual performance if these data are</a:t>
            </a:r>
            <a:br>
              <a:rPr lang="en-US"/>
            </a:br>
            <a:r>
              <a:rPr lang="en-US"/>
              <a:t>    presented graphically as shown. </a:t>
            </a:r>
          </a:p>
        </p:txBody>
      </p:sp>
    </p:spTree>
    <p:extLst>
      <p:ext uri="{BB962C8B-B14F-4D97-AF65-F5344CB8AC3E}">
        <p14:creationId xmlns:p14="http://schemas.microsoft.com/office/powerpoint/2010/main" xmlns="" val="21786821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D0E69CDE-D7A3-4E25-AD49-81DF1C13C345}" type="slidenum">
              <a:rPr lang="en-US"/>
              <a:pPr/>
              <a:t>43</a:t>
            </a:fld>
            <a:endParaRPr lang="en-US"/>
          </a:p>
        </p:txBody>
      </p:sp>
      <p:sp>
        <p:nvSpPr>
          <p:cNvPr id="7" name="Rectangle 7"/>
          <p:cNvSpPr>
            <a:spLocks noGrp="1" noChangeArrowheads="1"/>
          </p:cNvSpPr>
          <p:nvPr>
            <p:ph type="sldNum" sz="quarter" idx="5"/>
          </p:nvPr>
        </p:nvSpPr>
        <p:spPr>
          <a:ln/>
        </p:spPr>
        <p:txBody>
          <a:bodyPr/>
          <a:lstStyle/>
          <a:p>
            <a:fld id="{EC095DB1-6A7D-4897-AE84-D70B196C76E3}" type="slidenum">
              <a:rPr lang="en-US"/>
              <a:pPr/>
              <a:t>43</a:t>
            </a:fld>
            <a:endParaRPr lang="en-US"/>
          </a:p>
        </p:txBody>
      </p:sp>
      <p:sp>
        <p:nvSpPr>
          <p:cNvPr id="821252" name="Rectangle 4"/>
          <p:cNvSpPr>
            <a:spLocks noGrp="1" noRot="1" noChangeAspect="1" noChangeArrowheads="1" noTextEdit="1"/>
          </p:cNvSpPr>
          <p:nvPr>
            <p:ph type="sldImg"/>
          </p:nvPr>
        </p:nvSpPr>
        <p:spPr>
          <a:ln/>
        </p:spPr>
      </p:sp>
      <p:sp>
        <p:nvSpPr>
          <p:cNvPr id="821253" name="Rectangle 5"/>
          <p:cNvSpPr>
            <a:spLocks noGrp="1" noChangeArrowheads="1"/>
          </p:cNvSpPr>
          <p:nvPr>
            <p:ph type="body" idx="1"/>
          </p:nvPr>
        </p:nvSpPr>
        <p:spPr>
          <a:ln/>
        </p:spPr>
        <p:txBody>
          <a:bodyPr/>
          <a:lstStyle/>
          <a:p>
            <a:r>
              <a:rPr lang="en-US"/>
              <a:t>Delivery cycle time is the elapsed time from when a customer order is received to when the completed order is shipped. </a:t>
            </a:r>
          </a:p>
          <a:p>
            <a:endParaRPr lang="en-US"/>
          </a:p>
          <a:p>
            <a:r>
              <a:rPr lang="en-US"/>
              <a:t>Throughput (manufacturing cycle) time is the amount of time required to turn raw materials into completed products. This includes process time, inspection time, move time, and queue time. Process time is the only value-added activity of the four times mentioned. </a:t>
            </a:r>
          </a:p>
          <a:p>
            <a:endParaRPr lang="en-US"/>
          </a:p>
        </p:txBody>
      </p:sp>
    </p:spTree>
    <p:extLst>
      <p:ext uri="{BB962C8B-B14F-4D97-AF65-F5344CB8AC3E}">
        <p14:creationId xmlns:p14="http://schemas.microsoft.com/office/powerpoint/2010/main" xmlns="" val="42189434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683C7C79-CD3E-438D-9DDB-35AFCD67CABF}" type="slidenum">
              <a:rPr lang="en-US"/>
              <a:pPr/>
              <a:t>44</a:t>
            </a:fld>
            <a:endParaRPr lang="en-US"/>
          </a:p>
        </p:txBody>
      </p:sp>
      <p:sp>
        <p:nvSpPr>
          <p:cNvPr id="7" name="Rectangle 7"/>
          <p:cNvSpPr>
            <a:spLocks noGrp="1" noChangeArrowheads="1"/>
          </p:cNvSpPr>
          <p:nvPr>
            <p:ph type="sldNum" sz="quarter" idx="5"/>
          </p:nvPr>
        </p:nvSpPr>
        <p:spPr>
          <a:ln/>
        </p:spPr>
        <p:txBody>
          <a:bodyPr/>
          <a:lstStyle/>
          <a:p>
            <a:fld id="{EBEA73EF-D11B-4F77-87BF-450AA9495944}" type="slidenum">
              <a:rPr lang="en-US"/>
              <a:pPr/>
              <a:t>44</a:t>
            </a:fld>
            <a:endParaRPr lang="en-US"/>
          </a:p>
        </p:txBody>
      </p:sp>
      <p:sp>
        <p:nvSpPr>
          <p:cNvPr id="823300" name="Rectangle 4"/>
          <p:cNvSpPr>
            <a:spLocks noGrp="1" noRot="1" noChangeAspect="1" noChangeArrowheads="1" noTextEdit="1"/>
          </p:cNvSpPr>
          <p:nvPr>
            <p:ph type="sldImg"/>
          </p:nvPr>
        </p:nvSpPr>
        <p:spPr>
          <a:ln/>
        </p:spPr>
      </p:sp>
      <p:sp>
        <p:nvSpPr>
          <p:cNvPr id="823301" name="Rectangle 5"/>
          <p:cNvSpPr>
            <a:spLocks noGrp="1" noChangeArrowheads="1"/>
          </p:cNvSpPr>
          <p:nvPr>
            <p:ph type="body" idx="1"/>
          </p:nvPr>
        </p:nvSpPr>
        <p:spPr>
          <a:ln/>
        </p:spPr>
        <p:txBody>
          <a:bodyPr/>
          <a:lstStyle/>
          <a:p>
            <a:r>
              <a:rPr lang="en-US"/>
              <a:t>Manufacturing cycle efficiency (MCE) is computed by dividing value-added time by manufacturing cycle (throughput) time. An MCE less than one indicates that non-value-added time is present in the production process.</a:t>
            </a:r>
          </a:p>
          <a:p>
            <a:endParaRPr lang="en-US"/>
          </a:p>
          <a:p>
            <a:r>
              <a:rPr lang="en-US"/>
              <a:t>Next, we will look at a series of questions dealing with delivery performance measures.</a:t>
            </a:r>
          </a:p>
          <a:p>
            <a:r>
              <a:rPr lang="en-US"/>
              <a:t>  </a:t>
            </a:r>
          </a:p>
        </p:txBody>
      </p:sp>
    </p:spTree>
    <p:extLst>
      <p:ext uri="{BB962C8B-B14F-4D97-AF65-F5344CB8AC3E}">
        <p14:creationId xmlns:p14="http://schemas.microsoft.com/office/powerpoint/2010/main" xmlns="" val="25242270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60573FE5-8F14-45B2-A9C9-CC22D35C934A}" type="slidenum">
              <a:rPr lang="en-US"/>
              <a:pPr/>
              <a:t>45</a:t>
            </a:fld>
            <a:endParaRPr lang="en-US"/>
          </a:p>
        </p:txBody>
      </p:sp>
      <p:sp>
        <p:nvSpPr>
          <p:cNvPr id="7" name="Rectangle 7"/>
          <p:cNvSpPr>
            <a:spLocks noGrp="1" noChangeArrowheads="1"/>
          </p:cNvSpPr>
          <p:nvPr>
            <p:ph type="sldNum" sz="quarter" idx="5"/>
          </p:nvPr>
        </p:nvSpPr>
        <p:spPr>
          <a:ln/>
        </p:spPr>
        <p:txBody>
          <a:bodyPr/>
          <a:lstStyle/>
          <a:p>
            <a:fld id="{0963A943-25CB-4198-A6F6-94A23BDF4182}" type="slidenum">
              <a:rPr lang="en-US"/>
              <a:pPr/>
              <a:t>45</a:t>
            </a:fld>
            <a:endParaRPr lang="en-US"/>
          </a:p>
        </p:txBody>
      </p:sp>
      <p:sp>
        <p:nvSpPr>
          <p:cNvPr id="825348" name="Rectangle 4"/>
          <p:cNvSpPr>
            <a:spLocks noGrp="1" noRot="1" noChangeAspect="1" noChangeArrowheads="1" noTextEdit="1"/>
          </p:cNvSpPr>
          <p:nvPr>
            <p:ph type="sldImg"/>
          </p:nvPr>
        </p:nvSpPr>
        <p:spPr>
          <a:ln/>
        </p:spPr>
      </p:sp>
      <p:sp>
        <p:nvSpPr>
          <p:cNvPr id="825349" name="Rectangle 5"/>
          <p:cNvSpPr>
            <a:spLocks noGrp="1" noChangeArrowheads="1"/>
          </p:cNvSpPr>
          <p:nvPr>
            <p:ph type="body" idx="1"/>
          </p:nvPr>
        </p:nvSpPr>
        <p:spPr>
          <a:ln/>
        </p:spPr>
        <p:txBody>
          <a:bodyPr/>
          <a:lstStyle/>
          <a:p>
            <a:r>
              <a:rPr lang="en-US"/>
              <a:t>Here’s your first question on delivery performance measures asking for a computation of throughput time.</a:t>
            </a:r>
          </a:p>
        </p:txBody>
      </p:sp>
    </p:spTree>
    <p:extLst>
      <p:ext uri="{BB962C8B-B14F-4D97-AF65-F5344CB8AC3E}">
        <p14:creationId xmlns:p14="http://schemas.microsoft.com/office/powerpoint/2010/main" xmlns="" val="19757196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3EF87B14-B3FC-4131-9977-85F4DC57C1EC}" type="slidenum">
              <a:rPr lang="en-US"/>
              <a:pPr/>
              <a:t>46</a:t>
            </a:fld>
            <a:endParaRPr lang="en-US"/>
          </a:p>
        </p:txBody>
      </p:sp>
      <p:sp>
        <p:nvSpPr>
          <p:cNvPr id="7" name="Rectangle 7"/>
          <p:cNvSpPr>
            <a:spLocks noGrp="1" noChangeArrowheads="1"/>
          </p:cNvSpPr>
          <p:nvPr>
            <p:ph type="sldNum" sz="quarter" idx="5"/>
          </p:nvPr>
        </p:nvSpPr>
        <p:spPr>
          <a:ln/>
        </p:spPr>
        <p:txBody>
          <a:bodyPr/>
          <a:lstStyle/>
          <a:p>
            <a:fld id="{98215DF5-C465-4CBD-BAEC-97A16504BDFB}" type="slidenum">
              <a:rPr lang="en-US"/>
              <a:pPr/>
              <a:t>46</a:t>
            </a:fld>
            <a:endParaRPr lang="en-US"/>
          </a:p>
        </p:txBody>
      </p:sp>
      <p:sp>
        <p:nvSpPr>
          <p:cNvPr id="827396" name="Rectangle 4"/>
          <p:cNvSpPr>
            <a:spLocks noGrp="1" noRot="1" noChangeAspect="1" noChangeArrowheads="1" noTextEdit="1"/>
          </p:cNvSpPr>
          <p:nvPr>
            <p:ph type="sldImg"/>
          </p:nvPr>
        </p:nvSpPr>
        <p:spPr>
          <a:ln/>
        </p:spPr>
      </p:sp>
      <p:sp>
        <p:nvSpPr>
          <p:cNvPr id="827397" name="Rectangle 5"/>
          <p:cNvSpPr>
            <a:spLocks noGrp="1" noChangeArrowheads="1"/>
          </p:cNvSpPr>
          <p:nvPr>
            <p:ph type="body" idx="1"/>
          </p:nvPr>
        </p:nvSpPr>
        <p:spPr>
          <a:ln/>
        </p:spPr>
        <p:txBody>
          <a:bodyPr/>
          <a:lstStyle/>
          <a:p>
            <a:r>
              <a:rPr lang="en-US"/>
              <a:t>Throughput time is the sum of process time, inspection time, move time, and queue time.  The total for these four times is 10.4 days.</a:t>
            </a:r>
          </a:p>
        </p:txBody>
      </p:sp>
    </p:spTree>
    <p:extLst>
      <p:ext uri="{BB962C8B-B14F-4D97-AF65-F5344CB8AC3E}">
        <p14:creationId xmlns:p14="http://schemas.microsoft.com/office/powerpoint/2010/main" xmlns="" val="22879520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3D1E8AA1-4FB5-42A0-8B71-22A6587A9472}" type="slidenum">
              <a:rPr lang="en-US"/>
              <a:pPr/>
              <a:t>47</a:t>
            </a:fld>
            <a:endParaRPr lang="en-US"/>
          </a:p>
        </p:txBody>
      </p:sp>
      <p:sp>
        <p:nvSpPr>
          <p:cNvPr id="7" name="Rectangle 7"/>
          <p:cNvSpPr>
            <a:spLocks noGrp="1" noChangeArrowheads="1"/>
          </p:cNvSpPr>
          <p:nvPr>
            <p:ph type="sldNum" sz="quarter" idx="5"/>
          </p:nvPr>
        </p:nvSpPr>
        <p:spPr>
          <a:ln/>
        </p:spPr>
        <p:txBody>
          <a:bodyPr/>
          <a:lstStyle/>
          <a:p>
            <a:fld id="{F3DE2C13-6C53-477F-904B-EE55ED8C4E5E}" type="slidenum">
              <a:rPr lang="en-US"/>
              <a:pPr/>
              <a:t>47</a:t>
            </a:fld>
            <a:endParaRPr lang="en-US"/>
          </a:p>
        </p:txBody>
      </p:sp>
      <p:sp>
        <p:nvSpPr>
          <p:cNvPr id="829444" name="Rectangle 4"/>
          <p:cNvSpPr>
            <a:spLocks noGrp="1" noRot="1" noChangeAspect="1" noChangeArrowheads="1" noTextEdit="1"/>
          </p:cNvSpPr>
          <p:nvPr>
            <p:ph type="sldImg"/>
          </p:nvPr>
        </p:nvSpPr>
        <p:spPr>
          <a:ln/>
        </p:spPr>
      </p:sp>
      <p:sp>
        <p:nvSpPr>
          <p:cNvPr id="829445" name="Rectangle 5"/>
          <p:cNvSpPr>
            <a:spLocks noGrp="1" noChangeArrowheads="1"/>
          </p:cNvSpPr>
          <p:nvPr>
            <p:ph type="body" idx="1"/>
          </p:nvPr>
        </p:nvSpPr>
        <p:spPr>
          <a:ln/>
        </p:spPr>
        <p:txBody>
          <a:bodyPr/>
          <a:lstStyle/>
          <a:p>
            <a:r>
              <a:rPr lang="en-US"/>
              <a:t>Here’s your second question on delivery performance measures asking for a computation of manufacturing cycle efficiency.</a:t>
            </a:r>
          </a:p>
        </p:txBody>
      </p:sp>
    </p:spTree>
    <p:extLst>
      <p:ext uri="{BB962C8B-B14F-4D97-AF65-F5344CB8AC3E}">
        <p14:creationId xmlns:p14="http://schemas.microsoft.com/office/powerpoint/2010/main" xmlns="" val="18175252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176C231F-EB17-48B8-8EC8-D90B68440013}" type="slidenum">
              <a:rPr lang="en-US"/>
              <a:pPr/>
              <a:t>48</a:t>
            </a:fld>
            <a:endParaRPr lang="en-US"/>
          </a:p>
        </p:txBody>
      </p:sp>
      <p:sp>
        <p:nvSpPr>
          <p:cNvPr id="7" name="Rectangle 7"/>
          <p:cNvSpPr>
            <a:spLocks noGrp="1" noChangeArrowheads="1"/>
          </p:cNvSpPr>
          <p:nvPr>
            <p:ph type="sldNum" sz="quarter" idx="5"/>
          </p:nvPr>
        </p:nvSpPr>
        <p:spPr>
          <a:ln/>
        </p:spPr>
        <p:txBody>
          <a:bodyPr/>
          <a:lstStyle/>
          <a:p>
            <a:fld id="{A3C4EFFB-BD8F-4FAC-B7C9-623EC08B8B44}" type="slidenum">
              <a:rPr lang="en-US"/>
              <a:pPr/>
              <a:t>48</a:t>
            </a:fld>
            <a:endParaRPr lang="en-US"/>
          </a:p>
        </p:txBody>
      </p:sp>
      <p:sp>
        <p:nvSpPr>
          <p:cNvPr id="831492" name="Rectangle 4"/>
          <p:cNvSpPr>
            <a:spLocks noGrp="1" noRot="1" noChangeAspect="1" noChangeArrowheads="1" noTextEdit="1"/>
          </p:cNvSpPr>
          <p:nvPr>
            <p:ph type="sldImg"/>
          </p:nvPr>
        </p:nvSpPr>
        <p:spPr>
          <a:ln/>
        </p:spPr>
      </p:sp>
      <p:sp>
        <p:nvSpPr>
          <p:cNvPr id="831493" name="Rectangle 5"/>
          <p:cNvSpPr>
            <a:spLocks noGrp="1" noChangeArrowheads="1"/>
          </p:cNvSpPr>
          <p:nvPr>
            <p:ph type="body" idx="1"/>
          </p:nvPr>
        </p:nvSpPr>
        <p:spPr>
          <a:ln/>
        </p:spPr>
        <p:txBody>
          <a:bodyPr/>
          <a:lstStyle/>
          <a:p>
            <a:r>
              <a:rPr lang="en-US"/>
              <a:t>Manufacturing cycle efficiency is found by dividing value-added time by throughput time.  Process time is the only value-added time.  Process time of 0.2 days divided by throughput time of 10.4 days results in a manufacturing cycle efficiency of 1.9 percent.</a:t>
            </a:r>
          </a:p>
        </p:txBody>
      </p:sp>
    </p:spTree>
    <p:extLst>
      <p:ext uri="{BB962C8B-B14F-4D97-AF65-F5344CB8AC3E}">
        <p14:creationId xmlns:p14="http://schemas.microsoft.com/office/powerpoint/2010/main" xmlns="" val="4638267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A64256D1-0A29-4A6A-9BEB-451E17607050}" type="slidenum">
              <a:rPr lang="en-US"/>
              <a:pPr/>
              <a:t>49</a:t>
            </a:fld>
            <a:endParaRPr lang="en-US"/>
          </a:p>
        </p:txBody>
      </p:sp>
      <p:sp>
        <p:nvSpPr>
          <p:cNvPr id="7" name="Rectangle 7"/>
          <p:cNvSpPr>
            <a:spLocks noGrp="1" noChangeArrowheads="1"/>
          </p:cNvSpPr>
          <p:nvPr>
            <p:ph type="sldNum" sz="quarter" idx="5"/>
          </p:nvPr>
        </p:nvSpPr>
        <p:spPr>
          <a:ln/>
        </p:spPr>
        <p:txBody>
          <a:bodyPr/>
          <a:lstStyle/>
          <a:p>
            <a:fld id="{93E403F5-7924-4D2C-97DB-D630B7B9CEB2}" type="slidenum">
              <a:rPr lang="en-US"/>
              <a:pPr/>
              <a:t>49</a:t>
            </a:fld>
            <a:endParaRPr lang="en-US"/>
          </a:p>
        </p:txBody>
      </p:sp>
      <p:sp>
        <p:nvSpPr>
          <p:cNvPr id="833540" name="Rectangle 4"/>
          <p:cNvSpPr>
            <a:spLocks noGrp="1" noRot="1" noChangeAspect="1" noChangeArrowheads="1" noTextEdit="1"/>
          </p:cNvSpPr>
          <p:nvPr>
            <p:ph type="sldImg"/>
          </p:nvPr>
        </p:nvSpPr>
        <p:spPr>
          <a:ln/>
        </p:spPr>
      </p:sp>
      <p:sp>
        <p:nvSpPr>
          <p:cNvPr id="833541" name="Rectangle 5"/>
          <p:cNvSpPr>
            <a:spLocks noGrp="1" noChangeArrowheads="1"/>
          </p:cNvSpPr>
          <p:nvPr>
            <p:ph type="body" idx="1"/>
          </p:nvPr>
        </p:nvSpPr>
        <p:spPr>
          <a:ln/>
        </p:spPr>
        <p:txBody>
          <a:bodyPr/>
          <a:lstStyle/>
          <a:p>
            <a:r>
              <a:rPr lang="en-US"/>
              <a:t>Here’s your third question on delivery performance measures asking for a computation of delivery cycle time. </a:t>
            </a:r>
          </a:p>
        </p:txBody>
      </p:sp>
    </p:spTree>
    <p:extLst>
      <p:ext uri="{BB962C8B-B14F-4D97-AF65-F5344CB8AC3E}">
        <p14:creationId xmlns:p14="http://schemas.microsoft.com/office/powerpoint/2010/main" xmlns="" val="16935166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0E6A2F8D-B0D2-4E42-892A-D13A084862AE}" type="slidenum">
              <a:rPr lang="en-US"/>
              <a:pPr/>
              <a:t>50</a:t>
            </a:fld>
            <a:endParaRPr lang="en-US"/>
          </a:p>
        </p:txBody>
      </p:sp>
      <p:sp>
        <p:nvSpPr>
          <p:cNvPr id="7" name="Rectangle 7"/>
          <p:cNvSpPr>
            <a:spLocks noGrp="1" noChangeArrowheads="1"/>
          </p:cNvSpPr>
          <p:nvPr>
            <p:ph type="sldNum" sz="quarter" idx="5"/>
          </p:nvPr>
        </p:nvSpPr>
        <p:spPr>
          <a:ln/>
        </p:spPr>
        <p:txBody>
          <a:bodyPr/>
          <a:lstStyle/>
          <a:p>
            <a:fld id="{806359BF-7501-4420-B322-B9ADECE63CD6}" type="slidenum">
              <a:rPr lang="en-US"/>
              <a:pPr/>
              <a:t>50</a:t>
            </a:fld>
            <a:endParaRPr lang="en-US"/>
          </a:p>
        </p:txBody>
      </p:sp>
      <p:sp>
        <p:nvSpPr>
          <p:cNvPr id="835588" name="Rectangle 4"/>
          <p:cNvSpPr>
            <a:spLocks noGrp="1" noRot="1" noChangeAspect="1" noChangeArrowheads="1" noTextEdit="1"/>
          </p:cNvSpPr>
          <p:nvPr>
            <p:ph type="sldImg"/>
          </p:nvPr>
        </p:nvSpPr>
        <p:spPr>
          <a:ln/>
        </p:spPr>
      </p:sp>
      <p:sp>
        <p:nvSpPr>
          <p:cNvPr id="835589" name="Rectangle 5"/>
          <p:cNvSpPr>
            <a:spLocks noGrp="1" noChangeArrowheads="1"/>
          </p:cNvSpPr>
          <p:nvPr>
            <p:ph type="body" idx="1"/>
          </p:nvPr>
        </p:nvSpPr>
        <p:spPr>
          <a:ln/>
        </p:spPr>
        <p:txBody>
          <a:bodyPr/>
          <a:lstStyle/>
          <a:p>
            <a:r>
              <a:rPr lang="en-US"/>
              <a:t>Delivery cycle time is the sum of wait time plus throughput time. The total for these two times is 13.4 days.</a:t>
            </a:r>
          </a:p>
          <a:p>
            <a:endParaRPr lang="en-US"/>
          </a:p>
        </p:txBody>
      </p:sp>
    </p:spTree>
    <p:extLst>
      <p:ext uri="{BB962C8B-B14F-4D97-AF65-F5344CB8AC3E}">
        <p14:creationId xmlns:p14="http://schemas.microsoft.com/office/powerpoint/2010/main" xmlns="" val="65483664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4AEFCCB5-25DB-4118-9BC5-2AE575B2C7DE}" type="slidenum">
              <a:rPr lang="en-US"/>
              <a:pPr/>
              <a:t>51</a:t>
            </a:fld>
            <a:endParaRPr lang="en-US"/>
          </a:p>
        </p:txBody>
      </p:sp>
      <p:sp>
        <p:nvSpPr>
          <p:cNvPr id="7" name="Rectangle 7"/>
          <p:cNvSpPr>
            <a:spLocks noGrp="1" noChangeArrowheads="1"/>
          </p:cNvSpPr>
          <p:nvPr>
            <p:ph type="sldNum" sz="quarter" idx="5"/>
          </p:nvPr>
        </p:nvSpPr>
        <p:spPr>
          <a:ln/>
        </p:spPr>
        <p:txBody>
          <a:bodyPr/>
          <a:lstStyle/>
          <a:p>
            <a:fld id="{F1599DC5-096D-4972-BACB-8C09B2F496D0}" type="slidenum">
              <a:rPr lang="en-US"/>
              <a:pPr/>
              <a:t>51</a:t>
            </a:fld>
            <a:endParaRPr lang="en-US"/>
          </a:p>
        </p:txBody>
      </p:sp>
      <p:sp>
        <p:nvSpPr>
          <p:cNvPr id="837636" name="Rectangle 4"/>
          <p:cNvSpPr>
            <a:spLocks noGrp="1" noRot="1" noChangeAspect="1" noChangeArrowheads="1" noTextEdit="1"/>
          </p:cNvSpPr>
          <p:nvPr>
            <p:ph type="sldImg"/>
          </p:nvPr>
        </p:nvSpPr>
        <p:spPr>
          <a:ln/>
        </p:spPr>
      </p:sp>
      <p:sp>
        <p:nvSpPr>
          <p:cNvPr id="837637" name="Rectangle 5"/>
          <p:cNvSpPr>
            <a:spLocks noGrp="1" noChangeArrowheads="1"/>
          </p:cNvSpPr>
          <p:nvPr>
            <p:ph type="body" idx="1"/>
          </p:nvPr>
        </p:nvSpPr>
        <p:spPr>
          <a:ln/>
        </p:spPr>
        <p:txBody>
          <a:bodyPr/>
          <a:lstStyle/>
          <a:p>
            <a:r>
              <a:rPr lang="en-US"/>
              <a:t>Standard costs and variance analysis can be used without formal journal entries.  However, recording inventories and cost of goods sold using standard costs simplifies bookkeeping, since it eliminates the need to keep track of the actual costs of each unit.</a:t>
            </a:r>
          </a:p>
          <a:p>
            <a:endParaRPr lang="en-US"/>
          </a:p>
          <a:p>
            <a:r>
              <a:rPr lang="en-US"/>
              <a:t>We will use the information from the Glacier Peak Outfitters example presented earlier in the chapter to illustrate journal entries for labor and material variances.  A summary of the standard cost variance computations for Glacier Peak Outfitters’ labor and material variances is shown on your screen.</a:t>
            </a:r>
          </a:p>
        </p:txBody>
      </p:sp>
    </p:spTree>
    <p:extLst>
      <p:ext uri="{BB962C8B-B14F-4D97-AF65-F5344CB8AC3E}">
        <p14:creationId xmlns:p14="http://schemas.microsoft.com/office/powerpoint/2010/main" xmlns="" val="24544627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3E9B908F-B042-4DC6-88DE-47F630F14830}" type="slidenum">
              <a:rPr lang="en-US"/>
              <a:pPr/>
              <a:t>52</a:t>
            </a:fld>
            <a:endParaRPr lang="en-US"/>
          </a:p>
        </p:txBody>
      </p:sp>
      <p:sp>
        <p:nvSpPr>
          <p:cNvPr id="7" name="Rectangle 7"/>
          <p:cNvSpPr>
            <a:spLocks noGrp="1" noChangeArrowheads="1"/>
          </p:cNvSpPr>
          <p:nvPr>
            <p:ph type="sldNum" sz="quarter" idx="5"/>
          </p:nvPr>
        </p:nvSpPr>
        <p:spPr>
          <a:ln/>
        </p:spPr>
        <p:txBody>
          <a:bodyPr/>
          <a:lstStyle/>
          <a:p>
            <a:fld id="{8E1E4AA0-FD32-438F-9EB4-8F6614856062}" type="slidenum">
              <a:rPr lang="en-US"/>
              <a:pPr/>
              <a:t>52</a:t>
            </a:fld>
            <a:endParaRPr lang="en-US"/>
          </a:p>
        </p:txBody>
      </p:sp>
      <p:sp>
        <p:nvSpPr>
          <p:cNvPr id="839682"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839683" name="Rectangle 3"/>
          <p:cNvSpPr>
            <a:spLocks noGrp="1" noChangeArrowheads="1"/>
          </p:cNvSpPr>
          <p:nvPr>
            <p:ph type="body" idx="1"/>
          </p:nvPr>
        </p:nvSpPr>
        <p:spPr bwMode="auto">
          <a:xfrm>
            <a:off x="914400" y="4416425"/>
            <a:ext cx="5029200" cy="4183063"/>
          </a:xfrm>
          <a:prstGeom prst="rect">
            <a:avLst/>
          </a:prstGeom>
          <a:solidFill>
            <a:srgbClr val="FFFFFF"/>
          </a:solidFill>
          <a:ln>
            <a:solidFill>
              <a:schemeClr val="tx2"/>
            </a:solidFill>
            <a:miter lim="800000"/>
            <a:headEnd/>
            <a:tailEnd/>
          </a:ln>
        </p:spPr>
        <p:txBody>
          <a:bodyPr/>
          <a:lstStyle/>
          <a:p>
            <a:r>
              <a:rPr lang="en-US"/>
              <a:t>The first entry is to to record the purchase of materials.  A favorable materials price variance is recorded with a credit.</a:t>
            </a:r>
          </a:p>
          <a:p>
            <a:endParaRPr lang="en-US"/>
          </a:p>
          <a:p>
            <a:r>
              <a:rPr lang="en-US"/>
              <a:t>The second entry is to record the use of material.  The use of material involves a transfer of material from the asset account raw materials inventory to the asset account work-in-process inventory.  An unfavorable materials quantity variance is recorded with a debit.</a:t>
            </a:r>
          </a:p>
        </p:txBody>
      </p:sp>
    </p:spTree>
    <p:extLst>
      <p:ext uri="{BB962C8B-B14F-4D97-AF65-F5344CB8AC3E}">
        <p14:creationId xmlns:p14="http://schemas.microsoft.com/office/powerpoint/2010/main" xmlns="" val="41537741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6DAC8B00-BE71-486A-89F8-BF619C55A5DC}" type="slidenum">
              <a:rPr lang="en-US"/>
              <a:pPr/>
              <a:t>53</a:t>
            </a:fld>
            <a:endParaRPr lang="en-US"/>
          </a:p>
        </p:txBody>
      </p:sp>
      <p:sp>
        <p:nvSpPr>
          <p:cNvPr id="7" name="Rectangle 7"/>
          <p:cNvSpPr>
            <a:spLocks noGrp="1" noChangeArrowheads="1"/>
          </p:cNvSpPr>
          <p:nvPr>
            <p:ph type="sldNum" sz="quarter" idx="5"/>
          </p:nvPr>
        </p:nvSpPr>
        <p:spPr>
          <a:ln/>
        </p:spPr>
        <p:txBody>
          <a:bodyPr/>
          <a:lstStyle/>
          <a:p>
            <a:fld id="{F3148601-5EC9-4B97-A21F-49CAAF0B31DF}" type="slidenum">
              <a:rPr lang="en-US"/>
              <a:pPr/>
              <a:t>53</a:t>
            </a:fld>
            <a:endParaRPr lang="en-US"/>
          </a:p>
        </p:txBody>
      </p:sp>
      <p:sp>
        <p:nvSpPr>
          <p:cNvPr id="841730" name="Rectangle 2"/>
          <p:cNvSpPr>
            <a:spLocks noGrp="1" noRot="1" noChangeAspect="1" noChangeArrowheads="1" noTextEdit="1"/>
          </p:cNvSpPr>
          <p:nvPr>
            <p:ph type="sldImg"/>
          </p:nvPr>
        </p:nvSpPr>
        <p:spPr bwMode="auto">
          <a:xfrm>
            <a:off x="1104900" y="696913"/>
            <a:ext cx="4648200" cy="3486150"/>
          </a:xfrm>
          <a:prstGeom prst="rect">
            <a:avLst/>
          </a:prstGeom>
          <a:solidFill>
            <a:srgbClr val="FFFFFF"/>
          </a:solidFill>
          <a:ln>
            <a:solidFill>
              <a:srgbClr val="000000"/>
            </a:solidFill>
            <a:miter lim="800000"/>
            <a:headEnd/>
            <a:tailEnd/>
          </a:ln>
        </p:spPr>
      </p:sp>
      <p:sp>
        <p:nvSpPr>
          <p:cNvPr id="841731" name="Rectangle 3"/>
          <p:cNvSpPr>
            <a:spLocks noGrp="1" noChangeArrowheads="1"/>
          </p:cNvSpPr>
          <p:nvPr>
            <p:ph type="body" idx="1"/>
          </p:nvPr>
        </p:nvSpPr>
        <p:spPr bwMode="auto">
          <a:xfrm>
            <a:off x="914400" y="4416425"/>
            <a:ext cx="5029200" cy="4183063"/>
          </a:xfrm>
          <a:prstGeom prst="rect">
            <a:avLst/>
          </a:prstGeom>
          <a:solidFill>
            <a:srgbClr val="FFFFFF"/>
          </a:solidFill>
          <a:ln>
            <a:solidFill>
              <a:schemeClr val="tx2"/>
            </a:solidFill>
            <a:miter lim="800000"/>
            <a:headEnd/>
            <a:tailEnd/>
          </a:ln>
        </p:spPr>
        <p:txBody>
          <a:bodyPr/>
          <a:lstStyle/>
          <a:p>
            <a:r>
              <a:rPr lang="en-US">
                <a:latin typeface="Arial" panose="020B0604020202020204" pitchFamily="34" charset="0"/>
              </a:rPr>
              <a:t>Here we see the entry for the incurrence of direct labor.  Both labor variances are unfavorable and are recorded with debits. </a:t>
            </a:r>
          </a:p>
        </p:txBody>
      </p:sp>
    </p:spTree>
    <p:extLst>
      <p:ext uri="{BB962C8B-B14F-4D97-AF65-F5344CB8AC3E}">
        <p14:creationId xmlns:p14="http://schemas.microsoft.com/office/powerpoint/2010/main" xmlns="" val="3675812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BF488B63-AE94-412D-921E-1C9F0097D922}" type="slidenum">
              <a:rPr lang="en-US"/>
              <a:pPr/>
              <a:t>54</a:t>
            </a:fld>
            <a:endParaRPr lang="en-US"/>
          </a:p>
        </p:txBody>
      </p:sp>
      <p:sp>
        <p:nvSpPr>
          <p:cNvPr id="7" name="Rectangle 7"/>
          <p:cNvSpPr>
            <a:spLocks noGrp="1" noChangeArrowheads="1"/>
          </p:cNvSpPr>
          <p:nvPr>
            <p:ph type="sldNum" sz="quarter" idx="5"/>
          </p:nvPr>
        </p:nvSpPr>
        <p:spPr>
          <a:ln/>
        </p:spPr>
        <p:txBody>
          <a:bodyPr/>
          <a:lstStyle/>
          <a:p>
            <a:fld id="{0815E539-50F0-424F-9FBF-1B77DBC0D9DB}" type="slidenum">
              <a:rPr lang="en-US"/>
              <a:pPr/>
              <a:t>54</a:t>
            </a:fld>
            <a:endParaRPr lang="en-US"/>
          </a:p>
        </p:txBody>
      </p:sp>
      <p:sp>
        <p:nvSpPr>
          <p:cNvPr id="850948" name="Rectangle 4"/>
          <p:cNvSpPr>
            <a:spLocks noGrp="1" noRot="1" noChangeAspect="1" noChangeArrowheads="1" noTextEdit="1"/>
          </p:cNvSpPr>
          <p:nvPr>
            <p:ph type="sldImg"/>
          </p:nvPr>
        </p:nvSpPr>
        <p:spPr>
          <a:ln/>
        </p:spPr>
      </p:sp>
      <p:sp>
        <p:nvSpPr>
          <p:cNvPr id="850949" name="Rectangle 5"/>
          <p:cNvSpPr>
            <a:spLocks noGrp="1" noChangeArrowheads="1"/>
          </p:cNvSpPr>
          <p:nvPr>
            <p:ph type="body" idx="1"/>
          </p:nvPr>
        </p:nvSpPr>
        <p:spPr>
          <a:ln/>
        </p:spPr>
        <p:txBody>
          <a:bodyPr/>
          <a:lstStyle/>
          <a:p>
            <a:r>
              <a:rPr lang="en-US"/>
              <a:t>Variable manufacturing overhead variances are usually not recorded in the accounts separately, but are determined as part of the general analysis of overhead, which is discussed in the next chapter. </a:t>
            </a:r>
          </a:p>
        </p:txBody>
      </p:sp>
    </p:spTree>
    <p:extLst>
      <p:ext uri="{BB962C8B-B14F-4D97-AF65-F5344CB8AC3E}">
        <p14:creationId xmlns:p14="http://schemas.microsoft.com/office/powerpoint/2010/main" xmlns="" val="271646902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96102B73-FBEE-4B19-BF28-99B6066A449F}" type="slidenum">
              <a:rPr lang="en-US"/>
              <a:pPr/>
              <a:t>55</a:t>
            </a:fld>
            <a:endParaRPr lang="en-US"/>
          </a:p>
        </p:txBody>
      </p:sp>
      <p:sp>
        <p:nvSpPr>
          <p:cNvPr id="7" name="Rectangle 7"/>
          <p:cNvSpPr>
            <a:spLocks noGrp="1" noChangeArrowheads="1"/>
          </p:cNvSpPr>
          <p:nvPr>
            <p:ph type="sldNum" sz="quarter" idx="5"/>
          </p:nvPr>
        </p:nvSpPr>
        <p:spPr>
          <a:ln/>
        </p:spPr>
        <p:txBody>
          <a:bodyPr/>
          <a:lstStyle/>
          <a:p>
            <a:fld id="{A4796FB5-68B5-478C-A431-0DC069080691}" type="slidenum">
              <a:rPr lang="en-US"/>
              <a:pPr/>
              <a:t>55</a:t>
            </a:fld>
            <a:endParaRPr lang="en-US"/>
          </a:p>
        </p:txBody>
      </p:sp>
      <p:sp>
        <p:nvSpPr>
          <p:cNvPr id="843780" name="Rectangle 4"/>
          <p:cNvSpPr>
            <a:spLocks noGrp="1" noRot="1" noChangeAspect="1" noChangeArrowheads="1" noTextEdit="1"/>
          </p:cNvSpPr>
          <p:nvPr>
            <p:ph type="sldImg"/>
          </p:nvPr>
        </p:nvSpPr>
        <p:spPr>
          <a:ln/>
        </p:spPr>
      </p:sp>
      <p:sp>
        <p:nvSpPr>
          <p:cNvPr id="843781" name="Rectangle 5"/>
          <p:cNvSpPr>
            <a:spLocks noGrp="1" noChangeArrowheads="1"/>
          </p:cNvSpPr>
          <p:nvPr>
            <p:ph type="body" idx="1"/>
          </p:nvPr>
        </p:nvSpPr>
        <p:spPr>
          <a:ln/>
        </p:spPr>
        <p:txBody>
          <a:bodyPr/>
          <a:lstStyle/>
          <a:p>
            <a:r>
              <a:rPr lang="en-US"/>
              <a:t>The entries are made into the various accounts at standard cost – not actual cost.  The differences between actual and standard costs are entered into special accounts that accumulate the various standard cost variances.  The standard cost variance accounts usually are closed to Cost of Goods Sold at the end of the period. Unfavorable variances increase Cost of Goods Sold, and favorable variances decrease Cost of Goods Sold.  </a:t>
            </a:r>
          </a:p>
        </p:txBody>
      </p:sp>
    </p:spTree>
    <p:extLst>
      <p:ext uri="{BB962C8B-B14F-4D97-AF65-F5344CB8AC3E}">
        <p14:creationId xmlns:p14="http://schemas.microsoft.com/office/powerpoint/2010/main" xmlns="" val="41417872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r>
              <a:rPr lang="en-US"/>
              <a:t>10-</a:t>
            </a:r>
            <a:fld id="{2BA9F114-582A-4C37-93CA-8EE962555743}" type="slidenum">
              <a:rPr lang="en-US"/>
              <a:pPr/>
              <a:t>56</a:t>
            </a:fld>
            <a:endParaRPr lang="en-US"/>
          </a:p>
        </p:txBody>
      </p:sp>
      <p:sp>
        <p:nvSpPr>
          <p:cNvPr id="7" name="Rectangle 7"/>
          <p:cNvSpPr>
            <a:spLocks noGrp="1" noChangeArrowheads="1"/>
          </p:cNvSpPr>
          <p:nvPr>
            <p:ph type="sldNum" sz="quarter" idx="5"/>
          </p:nvPr>
        </p:nvSpPr>
        <p:spPr>
          <a:ln/>
        </p:spPr>
        <p:txBody>
          <a:bodyPr/>
          <a:lstStyle/>
          <a:p>
            <a:fld id="{59771F45-17C8-4029-BEDF-95DC84A302E1}" type="slidenum">
              <a:rPr lang="en-US"/>
              <a:pPr/>
              <a:t>56</a:t>
            </a:fld>
            <a:endParaRPr lang="en-US"/>
          </a:p>
        </p:txBody>
      </p:sp>
      <p:sp>
        <p:nvSpPr>
          <p:cNvPr id="369668" name="Rectangle 4"/>
          <p:cNvSpPr>
            <a:spLocks noGrp="1" noRot="1" noChangeAspect="1" noChangeArrowheads="1" noTextEdit="1"/>
          </p:cNvSpPr>
          <p:nvPr>
            <p:ph type="sldImg"/>
          </p:nvPr>
        </p:nvSpPr>
        <p:spPr>
          <a:ln/>
        </p:spPr>
      </p:sp>
      <p:sp>
        <p:nvSpPr>
          <p:cNvPr id="369669" name="Rectangle 5"/>
          <p:cNvSpPr>
            <a:spLocks noGrp="1" noChangeArrowheads="1"/>
          </p:cNvSpPr>
          <p:nvPr>
            <p:ph type="body" idx="1"/>
          </p:nvPr>
        </p:nvSpPr>
        <p:spPr>
          <a:ln/>
        </p:spPr>
        <p:txBody>
          <a:bodyPr/>
          <a:lstStyle/>
          <a:p>
            <a:r>
              <a:rPr lang="en-US"/>
              <a:t>End of Chapter 10.</a:t>
            </a:r>
          </a:p>
          <a:p>
            <a:endParaRPr lang="en-US"/>
          </a:p>
        </p:txBody>
      </p:sp>
    </p:spTree>
    <p:extLst>
      <p:ext uri="{BB962C8B-B14F-4D97-AF65-F5344CB8AC3E}">
        <p14:creationId xmlns:p14="http://schemas.microsoft.com/office/powerpoint/2010/main" xmlns="" val="33121856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1" name="Date Placeholder 29"/>
          <p:cNvSpPr>
            <a:spLocks noGrp="1"/>
          </p:cNvSpPr>
          <p:nvPr>
            <p:ph type="dt" sz="half" idx="10"/>
          </p:nvPr>
        </p:nvSpPr>
        <p:spPr/>
        <p:txBody>
          <a:bodyPr/>
          <a:lstStyle>
            <a:lvl1pPr>
              <a:defRPr/>
            </a:lvl1pPr>
          </a:lstStyle>
          <a:p>
            <a:pPr>
              <a:defRPr/>
            </a:pPr>
            <a:endParaRPr lang="en-US"/>
          </a:p>
        </p:txBody>
      </p:sp>
      <p:sp>
        <p:nvSpPr>
          <p:cNvPr id="12" name="Slide Number Placeholder 26"/>
          <p:cNvSpPr>
            <a:spLocks noGrp="1"/>
          </p:cNvSpPr>
          <p:nvPr>
            <p:ph type="sldNum" sz="quarter" idx="11"/>
          </p:nvPr>
        </p:nvSpPr>
        <p:spPr/>
        <p:txBody>
          <a:bodyPr/>
          <a:lstStyle>
            <a:lvl1pPr>
              <a:defRPr>
                <a:solidFill>
                  <a:srgbClr val="D1EAEE"/>
                </a:solidFill>
              </a:defRPr>
            </a:lvl1pPr>
          </a:lstStyle>
          <a:p>
            <a:fld id="{C02E0B5D-A523-4D97-9C2B-7F509E132732}" type="slidenum">
              <a:rPr lang="en-US"/>
              <a:pPr/>
              <a:t>‹#›</a:t>
            </a:fld>
            <a:endParaRPr lang="en-US"/>
          </a:p>
        </p:txBody>
      </p:sp>
    </p:spTree>
    <p:extLst>
      <p:ext uri="{BB962C8B-B14F-4D97-AF65-F5344CB8AC3E}">
        <p14:creationId xmlns:p14="http://schemas.microsoft.com/office/powerpoint/2010/main" xmlns="" val="288244806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0167BB2F-F977-434C-B61B-D7DDD0173E19}" type="slidenum">
              <a:rPr lang="en-US"/>
              <a:pPr/>
              <a:t>‹#›</a:t>
            </a:fld>
            <a:endParaRPr lang="en-US"/>
          </a:p>
        </p:txBody>
      </p:sp>
    </p:spTree>
    <p:extLst>
      <p:ext uri="{BB962C8B-B14F-4D97-AF65-F5344CB8AC3E}">
        <p14:creationId xmlns:p14="http://schemas.microsoft.com/office/powerpoint/2010/main" xmlns="" val="191860398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0" name="Date Placeholder 3"/>
          <p:cNvSpPr>
            <a:spLocks noGrp="1"/>
          </p:cNvSpPr>
          <p:nvPr>
            <p:ph type="dt" sz="half" idx="10"/>
          </p:nvPr>
        </p:nvSpPr>
        <p:spPr/>
        <p:txBody>
          <a:bodyPr/>
          <a:lstStyle>
            <a:lvl1pPr>
              <a:defRPr/>
            </a:lvl1pPr>
          </a:lstStyle>
          <a:p>
            <a:pPr>
              <a:defRPr/>
            </a:pPr>
            <a:endParaRPr lang="en-US"/>
          </a:p>
        </p:txBody>
      </p:sp>
      <p:sp>
        <p:nvSpPr>
          <p:cNvPr id="11" name="Slide Number Placeholder 5"/>
          <p:cNvSpPr>
            <a:spLocks noGrp="1"/>
          </p:cNvSpPr>
          <p:nvPr>
            <p:ph type="sldNum" sz="quarter" idx="11"/>
          </p:nvPr>
        </p:nvSpPr>
        <p:spPr/>
        <p:txBody>
          <a:bodyPr/>
          <a:lstStyle>
            <a:lvl1pPr>
              <a:defRPr>
                <a:solidFill>
                  <a:srgbClr val="D1EAEE"/>
                </a:solidFill>
              </a:defRPr>
            </a:lvl1pPr>
          </a:lstStyle>
          <a:p>
            <a:fld id="{94436D7D-9E25-43F3-B38B-9D2FE893610B}" type="slidenum">
              <a:rPr lang="en-US"/>
              <a:pPr/>
              <a:t>‹#›</a:t>
            </a:fld>
            <a:endParaRPr lang="en-US"/>
          </a:p>
        </p:txBody>
      </p:sp>
    </p:spTree>
    <p:extLst>
      <p:ext uri="{BB962C8B-B14F-4D97-AF65-F5344CB8AC3E}">
        <p14:creationId xmlns:p14="http://schemas.microsoft.com/office/powerpoint/2010/main" xmlns="" val="420103779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E44EDB79-1C1D-424D-A55E-B97E09685E91}" type="slidenum">
              <a:rPr lang="en-US"/>
              <a:pPr/>
              <a:t>‹#›</a:t>
            </a:fld>
            <a:endParaRPr lang="en-US"/>
          </a:p>
        </p:txBody>
      </p:sp>
    </p:spTree>
    <p:extLst>
      <p:ext uri="{BB962C8B-B14F-4D97-AF65-F5344CB8AC3E}">
        <p14:creationId xmlns:p14="http://schemas.microsoft.com/office/powerpoint/2010/main" xmlns="" val="223795165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
        <p:nvSpPr>
          <p:cNvPr id="8" name="Slide Number Placeholder 17"/>
          <p:cNvSpPr>
            <a:spLocks noGrp="1"/>
          </p:cNvSpPr>
          <p:nvPr>
            <p:ph type="sldNum" sz="quarter" idx="11"/>
          </p:nvPr>
        </p:nvSpPr>
        <p:spPr/>
        <p:txBody>
          <a:bodyPr/>
          <a:lstStyle>
            <a:lvl1pPr>
              <a:defRPr/>
            </a:lvl1pPr>
          </a:lstStyle>
          <a:p>
            <a:fld id="{DAEA6969-E22B-4CDA-B6D7-1D71F2CF47A4}" type="slidenum">
              <a:rPr lang="en-US"/>
              <a:pPr/>
              <a:t>‹#›</a:t>
            </a:fld>
            <a:endParaRPr lang="en-US"/>
          </a:p>
        </p:txBody>
      </p:sp>
    </p:spTree>
    <p:extLst>
      <p:ext uri="{BB962C8B-B14F-4D97-AF65-F5344CB8AC3E}">
        <p14:creationId xmlns:p14="http://schemas.microsoft.com/office/powerpoint/2010/main" xmlns="" val="8839213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
        <p:nvSpPr>
          <p:cNvPr id="4" name="Slide Number Placeholder 17"/>
          <p:cNvSpPr>
            <a:spLocks noGrp="1"/>
          </p:cNvSpPr>
          <p:nvPr>
            <p:ph type="sldNum" sz="quarter" idx="11"/>
          </p:nvPr>
        </p:nvSpPr>
        <p:spPr/>
        <p:txBody>
          <a:bodyPr/>
          <a:lstStyle>
            <a:lvl1pPr>
              <a:defRPr/>
            </a:lvl1pPr>
          </a:lstStyle>
          <a:p>
            <a:fld id="{FC3CEDF9-175D-44EB-8899-A113D70833E0}" type="slidenum">
              <a:rPr lang="en-US"/>
              <a:pPr/>
              <a:t>‹#›</a:t>
            </a:fld>
            <a:endParaRPr lang="en-US"/>
          </a:p>
        </p:txBody>
      </p:sp>
    </p:spTree>
    <p:extLst>
      <p:ext uri="{BB962C8B-B14F-4D97-AF65-F5344CB8AC3E}">
        <p14:creationId xmlns:p14="http://schemas.microsoft.com/office/powerpoint/2010/main" xmlns="" val="218124140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
        <p:nvSpPr>
          <p:cNvPr id="3" name="Slide Number Placeholder 17"/>
          <p:cNvSpPr>
            <a:spLocks noGrp="1"/>
          </p:cNvSpPr>
          <p:nvPr>
            <p:ph type="sldNum" sz="quarter" idx="11"/>
          </p:nvPr>
        </p:nvSpPr>
        <p:spPr/>
        <p:txBody>
          <a:bodyPr/>
          <a:lstStyle>
            <a:lvl1pPr>
              <a:defRPr/>
            </a:lvl1pPr>
          </a:lstStyle>
          <a:p>
            <a:fld id="{9283BA4A-DC5E-43B9-AD5C-6987C6290998}" type="slidenum">
              <a:rPr lang="en-US"/>
              <a:pPr/>
              <a:t>‹#›</a:t>
            </a:fld>
            <a:endParaRPr lang="en-US"/>
          </a:p>
        </p:txBody>
      </p:sp>
    </p:spTree>
    <p:extLst>
      <p:ext uri="{BB962C8B-B14F-4D97-AF65-F5344CB8AC3E}">
        <p14:creationId xmlns:p14="http://schemas.microsoft.com/office/powerpoint/2010/main" xmlns="" val="166922675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
        <p:nvSpPr>
          <p:cNvPr id="6" name="Slide Number Placeholder 17"/>
          <p:cNvSpPr>
            <a:spLocks noGrp="1"/>
          </p:cNvSpPr>
          <p:nvPr>
            <p:ph type="sldNum" sz="quarter" idx="11"/>
          </p:nvPr>
        </p:nvSpPr>
        <p:spPr/>
        <p:txBody>
          <a:bodyPr/>
          <a:lstStyle>
            <a:lvl1pPr>
              <a:defRPr/>
            </a:lvl1pPr>
          </a:lstStyle>
          <a:p>
            <a:fld id="{4E3798E2-FCAF-4879-BF98-A4AB44762FE9}" type="slidenum">
              <a:rPr lang="en-US"/>
              <a:pPr/>
              <a:t>‹#›</a:t>
            </a:fld>
            <a:endParaRPr lang="en-US"/>
          </a:p>
        </p:txBody>
      </p:sp>
    </p:spTree>
    <p:extLst>
      <p:ext uri="{BB962C8B-B14F-4D97-AF65-F5344CB8AC3E}">
        <p14:creationId xmlns:p14="http://schemas.microsoft.com/office/powerpoint/2010/main" xmlns="" val="275939434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10" name="Date Placeholder 4"/>
          <p:cNvSpPr>
            <a:spLocks noGrp="1"/>
          </p:cNvSpPr>
          <p:nvPr>
            <p:ph type="dt" sz="half" idx="10"/>
          </p:nvPr>
        </p:nvSpPr>
        <p:spPr/>
        <p:txBody>
          <a:bodyPr/>
          <a:lstStyle>
            <a:lvl1pPr>
              <a:defRPr/>
            </a:lvl1pPr>
          </a:lstStyle>
          <a:p>
            <a:pPr>
              <a:defRPr/>
            </a:pPr>
            <a:endParaRPr lang="en-US"/>
          </a:p>
        </p:txBody>
      </p:sp>
      <p:sp>
        <p:nvSpPr>
          <p:cNvPr id="11" name="Slide Number Placeholder 6"/>
          <p:cNvSpPr>
            <a:spLocks noGrp="1"/>
          </p:cNvSpPr>
          <p:nvPr>
            <p:ph type="sldNum" sz="quarter" idx="11"/>
          </p:nvPr>
        </p:nvSpPr>
        <p:spPr>
          <a:xfrm>
            <a:off x="8077200" y="6356350"/>
            <a:ext cx="609600" cy="365125"/>
          </a:xfrm>
        </p:spPr>
        <p:txBody>
          <a:bodyPr/>
          <a:lstStyle>
            <a:lvl1pPr>
              <a:defRPr/>
            </a:lvl1pPr>
          </a:lstStyle>
          <a:p>
            <a:fld id="{DD1485DF-6C21-477B-A1E5-A6F6FD562360}" type="slidenum">
              <a:rPr lang="en-US"/>
              <a:pPr/>
              <a:t>‹#›</a:t>
            </a:fld>
            <a:endParaRPr lang="en-US"/>
          </a:p>
        </p:txBody>
      </p:sp>
    </p:spTree>
    <p:extLst>
      <p:ext uri="{BB962C8B-B14F-4D97-AF65-F5344CB8AC3E}">
        <p14:creationId xmlns:p14="http://schemas.microsoft.com/office/powerpoint/2010/main" xmlns="" val="25663492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1F85908D-16C1-4CA9-B5C8-D53C56758CB9}" type="slidenum">
              <a:rPr lang="en-US"/>
              <a:pPr/>
              <a:t>‹#›</a:t>
            </a:fld>
            <a:endParaRPr lang="en-US"/>
          </a:p>
        </p:txBody>
      </p:sp>
    </p:spTree>
    <p:extLst>
      <p:ext uri="{BB962C8B-B14F-4D97-AF65-F5344CB8AC3E}">
        <p14:creationId xmlns:p14="http://schemas.microsoft.com/office/powerpoint/2010/main" xmlns="" val="23191701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
        <p:nvSpPr>
          <p:cNvPr id="5" name="Slide Number Placeholder 17"/>
          <p:cNvSpPr>
            <a:spLocks noGrp="1"/>
          </p:cNvSpPr>
          <p:nvPr>
            <p:ph type="sldNum" sz="quarter" idx="11"/>
          </p:nvPr>
        </p:nvSpPr>
        <p:spPr/>
        <p:txBody>
          <a:bodyPr/>
          <a:lstStyle>
            <a:lvl1pPr>
              <a:defRPr/>
            </a:lvl1pPr>
          </a:lstStyle>
          <a:p>
            <a:fld id="{037F4ACE-B5EE-4B3D-B1E3-73BB005BD9AC}" type="slidenum">
              <a:rPr lang="en-US"/>
              <a:pPr/>
              <a:t>‹#›</a:t>
            </a:fld>
            <a:endParaRPr lang="en-US"/>
          </a:p>
        </p:txBody>
      </p:sp>
    </p:spTree>
    <p:extLst>
      <p:ext uri="{BB962C8B-B14F-4D97-AF65-F5344CB8AC3E}">
        <p14:creationId xmlns:p14="http://schemas.microsoft.com/office/powerpoint/2010/main" xmlns="" val="3977196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endParaRPr lang="en-US"/>
          </a:p>
        </p:txBody>
      </p:sp>
      <p:sp>
        <p:nvSpPr>
          <p:cNvPr id="4" name="Slide Number Placeholder 3"/>
          <p:cNvSpPr>
            <a:spLocks noGrp="1"/>
          </p:cNvSpPr>
          <p:nvPr>
            <p:ph type="sldNum" sz="quarter" idx="11"/>
          </p:nvPr>
        </p:nvSpPr>
        <p:spPr>
          <a:xfrm>
            <a:off x="7924800" y="6356350"/>
            <a:ext cx="762000" cy="365125"/>
          </a:xfrm>
        </p:spPr>
        <p:txBody>
          <a:bodyPr/>
          <a:lstStyle>
            <a:lvl1pPr>
              <a:defRPr/>
            </a:lvl1pPr>
          </a:lstStyle>
          <a:p>
            <a:fld id="{6A3ED933-456F-4578-8A98-365A50A7F85B}" type="slidenum">
              <a:rPr lang="en-US"/>
              <a:pPr/>
              <a:t>‹#›</a:t>
            </a:fld>
            <a:endParaRPr lang="en-US"/>
          </a:p>
        </p:txBody>
      </p:sp>
    </p:spTree>
    <p:extLst>
      <p:ext uri="{BB962C8B-B14F-4D97-AF65-F5344CB8AC3E}">
        <p14:creationId xmlns:p14="http://schemas.microsoft.com/office/powerpoint/2010/main" xmlns="" val="132601414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154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228600" y="1219200"/>
            <a:ext cx="426720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Online Image Placeholder 3"/>
          <p:cNvSpPr>
            <a:spLocks noGrp="1"/>
          </p:cNvSpPr>
          <p:nvPr>
            <p:ph type="clipArt" sz="half" idx="2"/>
          </p:nvPr>
        </p:nvSpPr>
        <p:spPr>
          <a:xfrm>
            <a:off x="4648200" y="1219200"/>
            <a:ext cx="4267200" cy="5257800"/>
          </a:xfrm>
        </p:spPr>
        <p:txBody>
          <a:bodyPr/>
          <a:lstStyle/>
          <a:p>
            <a:endParaRPr lang="en-US"/>
          </a:p>
        </p:txBody>
      </p:sp>
    </p:spTree>
    <p:extLst>
      <p:ext uri="{BB962C8B-B14F-4D97-AF65-F5344CB8AC3E}">
        <p14:creationId xmlns:p14="http://schemas.microsoft.com/office/powerpoint/2010/main" xmlns="" val="121116799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spcBef>
                  <a:spcPct val="0"/>
                </a:spcBef>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spcBef>
                  <a:spcPct val="0"/>
                </a:spcBef>
                <a:defRPr/>
              </a:pPr>
              <a:endParaRPr lang="en-US">
                <a:solidFill>
                  <a:prstClr val="white"/>
                </a:solidFill>
                <a:latin typeface="Arial" charset="0"/>
                <a:cs typeface="Arial" charset="0"/>
              </a:endParaRPr>
            </a:p>
          </p:txBody>
        </p:sp>
      </p:gr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0" name="Date Placeholder 29"/>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1" name="Footer Placeholder 18"/>
          <p:cNvSpPr>
            <a:spLocks noGrp="1"/>
          </p:cNvSpPr>
          <p:nvPr>
            <p:ph type="ftr" sz="quarter" idx="11"/>
          </p:nvPr>
        </p:nvSpPr>
        <p:spPr>
          <a:xfrm>
            <a:off x="2667000" y="6324600"/>
            <a:ext cx="43434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spcBef>
                <a:spcPct val="0"/>
              </a:spcBef>
              <a:defRPr/>
            </a:pPr>
            <a:endParaRPr lang="en-US"/>
          </a:p>
        </p:txBody>
      </p:sp>
      <p:sp>
        <p:nvSpPr>
          <p:cNvPr id="12" name="Slide Number Placeholder 26"/>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spcBef>
                <a:spcPct val="0"/>
              </a:spcBef>
              <a:defRPr/>
            </a:pPr>
            <a:fld id="{2BF9DD19-9B21-4FBA-BB17-636307D1F3D8}" type="slidenum">
              <a:rPr lang="en-US"/>
              <a:pPr>
                <a:spcBef>
                  <a:spcPct val="0"/>
                </a:spcBef>
                <a:defRPr/>
              </a:pPr>
              <a:t>‹#›</a:t>
            </a:fld>
            <a:endParaRPr lang="en-US"/>
          </a:p>
        </p:txBody>
      </p:sp>
    </p:spTree>
    <p:extLst>
      <p:ext uri="{BB962C8B-B14F-4D97-AF65-F5344CB8AC3E}">
        <p14:creationId xmlns:p14="http://schemas.microsoft.com/office/powerpoint/2010/main" xmlns="" val="2782573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19443051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white"/>
              </a:solidFill>
              <a:latin typeface="Constantia"/>
              <a:cs typeface="+mn-cs"/>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white"/>
              </a:solidFill>
              <a:latin typeface="Constantia"/>
              <a:cs typeface="+mn-cs"/>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spcBef>
                  <a:spcPct val="0"/>
                </a:spcBef>
                <a:defRPr/>
              </a:pPr>
              <a:endParaRPr lang="en-US">
                <a:solidFill>
                  <a:prstClr val="white"/>
                </a:solidFill>
                <a:latin typeface="Arial" charset="0"/>
                <a:cs typeface="Arial" charset="0"/>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spcBef>
                  <a:spcPct val="0"/>
                </a:spcBef>
                <a:defRPr/>
              </a:pPr>
              <a:endParaRPr lang="en-US">
                <a:solidFill>
                  <a:prstClr val="white"/>
                </a:solidFill>
                <a:latin typeface="Arial" charset="0"/>
                <a:cs typeface="Arial" charset="0"/>
              </a:endParaRPr>
            </a:p>
          </p:txBody>
        </p:sp>
      </p:gr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4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solidFill>
                  <a:srgbClr val="DBF5F9">
                    <a:shade val="90000"/>
                  </a:srgbClr>
                </a:solidFill>
              </a:defRPr>
            </a:lvl1pPr>
          </a:lstStyle>
          <a:p>
            <a:pPr>
              <a:defRPr/>
            </a:pPr>
            <a:endParaRPr lang="en-US"/>
          </a:p>
        </p:txBody>
      </p:sp>
      <p:sp>
        <p:nvSpPr>
          <p:cNvPr id="10" name="Footer Placeholder 4"/>
          <p:cNvSpPr>
            <a:spLocks noGrp="1"/>
          </p:cNvSpPr>
          <p:nvPr>
            <p:ph type="ftr" sz="quarter" idx="11"/>
          </p:nvPr>
        </p:nvSpPr>
        <p:spPr>
          <a:xfrm>
            <a:off x="2667000" y="6356350"/>
            <a:ext cx="41910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D1EAEE"/>
                </a:solidFill>
              </a:defRPr>
            </a:lvl1pPr>
          </a:lstStyle>
          <a:p>
            <a:pPr>
              <a:spcBef>
                <a:spcPct val="0"/>
              </a:spcBef>
              <a:defRPr/>
            </a:pPr>
            <a:endParaRPr lang="en-US"/>
          </a:p>
        </p:txBody>
      </p:sp>
      <p:sp>
        <p:nvSpPr>
          <p:cNvPr id="11" name="Slide Number Placeholder 5"/>
          <p:cNvSpPr>
            <a:spLocks noGrp="1"/>
          </p:cNvSpPr>
          <p:nvPr>
            <p:ph type="sldNum" sz="quarter" idx="12"/>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D1EAEE"/>
                </a:solidFill>
              </a:defRPr>
            </a:lvl1pPr>
          </a:lstStyle>
          <a:p>
            <a:pPr>
              <a:spcBef>
                <a:spcPct val="0"/>
              </a:spcBef>
              <a:defRPr/>
            </a:pPr>
            <a:fld id="{477E903B-171A-46A7-A050-491D2610700D}" type="slidenum">
              <a:rPr lang="en-US"/>
              <a:pPr>
                <a:spcBef>
                  <a:spcPct val="0"/>
                </a:spcBef>
                <a:defRPr/>
              </a:pPr>
              <a:t>‹#›</a:t>
            </a:fld>
            <a:endParaRPr lang="en-US"/>
          </a:p>
        </p:txBody>
      </p:sp>
    </p:spTree>
    <p:extLst>
      <p:ext uri="{BB962C8B-B14F-4D97-AF65-F5344CB8AC3E}">
        <p14:creationId xmlns:p14="http://schemas.microsoft.com/office/powerpoint/2010/main" xmlns="" val="4555213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213643709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39682240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20984258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8538132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5482827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spcBef>
                <a:spcPct val="0"/>
              </a:spcBef>
              <a:defRPr/>
            </a:pPr>
            <a:endParaRPr lang="en-US">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spcBef>
                <a:spcPct val="0"/>
              </a:spcBef>
              <a:defRPr/>
            </a:pPr>
            <a:endParaRPr lang="en-US">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black"/>
              </a:solidFill>
              <a:latin typeface="Constantia"/>
              <a:cs typeface="+mn-cs"/>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black"/>
              </a:solidFill>
              <a:latin typeface="Constantia"/>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endParaRPr lang="en-US"/>
          </a:p>
        </p:txBody>
      </p:sp>
      <p:sp>
        <p:nvSpPr>
          <p:cNvPr id="10" name="Footer Placeholder 5"/>
          <p:cNvSpPr>
            <a:spLocks noGrp="1"/>
          </p:cNvSpPr>
          <p:nvPr>
            <p:ph type="ftr" sz="quarter" idx="11"/>
          </p:nvPr>
        </p:nvSpPr>
        <p:spPr>
          <a:xfrm>
            <a:off x="2667000" y="6324600"/>
            <a:ext cx="4267200" cy="365125"/>
          </a:xfrm>
          <a:prstGeom prst="rect">
            <a:avLst/>
          </a:prstGeom>
        </p:spPr>
        <p:txBody>
          <a:bodyPr vert="horz" wrap="square" lIns="0" tIns="0" rIns="0" bIns="0" numCol="1" anchor="b" anchorCtr="0" compatLnSpc="1">
            <a:prstTxWarp prst="textNoShape">
              <a:avLst/>
            </a:prstTxWarp>
          </a:bodyPr>
          <a:lstStyle>
            <a:lvl1pPr eaLnBrk="1" hangingPunct="1">
              <a:defRPr sz="1200">
                <a:solidFill>
                  <a:srgbClr val="045C75"/>
                </a:solidFill>
              </a:defRPr>
            </a:lvl1pPr>
          </a:lstStyle>
          <a:p>
            <a:pPr>
              <a:spcBef>
                <a:spcPct val="0"/>
              </a:spcBef>
              <a:defRPr/>
            </a:pPr>
            <a:endParaRPr lang="en-US"/>
          </a:p>
        </p:txBody>
      </p:sp>
      <p:sp>
        <p:nvSpPr>
          <p:cNvPr id="11" name="Slide Number Placeholder 6"/>
          <p:cNvSpPr>
            <a:spLocks noGrp="1"/>
          </p:cNvSpPr>
          <p:nvPr>
            <p:ph type="sldNum" sz="quarter" idx="12"/>
          </p:nvPr>
        </p:nvSpPr>
        <p:spPr>
          <a:xfrm>
            <a:off x="8077200" y="6356350"/>
            <a:ext cx="6096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defRPr>
            </a:lvl1pPr>
          </a:lstStyle>
          <a:p>
            <a:pPr>
              <a:spcBef>
                <a:spcPct val="0"/>
              </a:spcBef>
              <a:defRPr/>
            </a:pPr>
            <a:fld id="{193E36AF-2CDD-4A51-94C9-C066AB49AF82}" type="slidenum">
              <a:rPr lang="en-US"/>
              <a:pPr>
                <a:spcBef>
                  <a:spcPct val="0"/>
                </a:spcBef>
                <a:defRPr/>
              </a:pPr>
              <a:t>‹#›</a:t>
            </a:fld>
            <a:endParaRPr lang="en-US"/>
          </a:p>
        </p:txBody>
      </p:sp>
    </p:spTree>
    <p:extLst>
      <p:ext uri="{BB962C8B-B14F-4D97-AF65-F5344CB8AC3E}">
        <p14:creationId xmlns:p14="http://schemas.microsoft.com/office/powerpoint/2010/main" xmlns="" val="235601284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57810663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426048816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704850"/>
            <a:ext cx="8229600" cy="56197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9"/>
          <p:cNvSpPr>
            <a:spLocks noGrp="1"/>
          </p:cNvSpPr>
          <p:nvPr>
            <p:ph type="dt" sz="half" idx="10"/>
          </p:nvPr>
        </p:nvSpPr>
        <p:spPr/>
        <p:txBody>
          <a:bodyPr/>
          <a:lstStyle>
            <a:lvl1pPr>
              <a:defRPr/>
            </a:lvl1pPr>
          </a:lstStyle>
          <a:p>
            <a:pPr>
              <a:defRPr/>
            </a:pPr>
            <a:endParaRPr lang="en-US"/>
          </a:p>
        </p:txBody>
      </p:sp>
    </p:spTree>
    <p:extLst>
      <p:ext uri="{BB962C8B-B14F-4D97-AF65-F5344CB8AC3E}">
        <p14:creationId xmlns:p14="http://schemas.microsoft.com/office/powerpoint/2010/main" xmlns="" val="356963988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6356190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149350" y="354013"/>
            <a:ext cx="7607300" cy="5603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143000"/>
            <a:ext cx="41148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1430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619500"/>
            <a:ext cx="4114800" cy="2324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11703172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theme" Target="../theme/theme2.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9"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30"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a:defRPr sz="1200">
                <a:solidFill>
                  <a:srgbClr val="045C75"/>
                </a:solidFill>
              </a:defRPr>
            </a:lvl1pPr>
          </a:lstStyle>
          <a:p>
            <a:fld id="{93DCEC70-5EF5-475B-B5C1-95319489DB54}" type="slidenum">
              <a:rPr lang="en-US"/>
              <a:pPr/>
              <a:t>‹#›</a:t>
            </a:fld>
            <a:endParaRPr lang="en-US"/>
          </a:p>
        </p:txBody>
      </p:sp>
      <p:grpSp>
        <p:nvGrpSpPr>
          <p:cNvPr id="2057"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3764" r:id="rId1"/>
    <p:sldLayoutId id="2147483755" r:id="rId2"/>
    <p:sldLayoutId id="2147483765" r:id="rId3"/>
    <p:sldLayoutId id="2147483756" r:id="rId4"/>
    <p:sldLayoutId id="2147483757" r:id="rId5"/>
    <p:sldLayoutId id="2147483758" r:id="rId6"/>
    <p:sldLayoutId id="2147483759" r:id="rId7"/>
    <p:sldLayoutId id="2147483760" r:id="rId8"/>
    <p:sldLayoutId id="2147483766" r:id="rId9"/>
    <p:sldLayoutId id="2147483761" r:id="rId10"/>
    <p:sldLayoutId id="2147483762" r:id="rId11"/>
    <p:sldLayoutId id="2147483763" r:id="rId12"/>
    <p:sldLayoutId id="2147483768" r:id="rId13"/>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black"/>
              </a:solidFill>
              <a:latin typeface="Constantia"/>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0"/>
              </a:spcBef>
              <a:defRPr/>
            </a:pPr>
            <a:endParaRPr lang="en-US">
              <a:solidFill>
                <a:prstClr val="black"/>
              </a:solidFill>
              <a:latin typeface="Constantia"/>
              <a:cs typeface="+mn-cs"/>
            </a:endParaRPr>
          </a:p>
        </p:txBody>
      </p:sp>
      <p:sp>
        <p:nvSpPr>
          <p:cNvPr id="2052"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053"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04617B">
                    <a:shade val="90000"/>
                  </a:srgbClr>
                </a:solidFill>
                <a:latin typeface="Arial" charset="0"/>
                <a:cs typeface="Arial" charset="0"/>
              </a:defRPr>
            </a:lvl1pPr>
          </a:lstStyle>
          <a:p>
            <a:pPr>
              <a:spcBef>
                <a:spcPct val="0"/>
              </a:spcBef>
              <a:defRPr/>
            </a:pPr>
            <a:endParaRPr lang="en-US"/>
          </a:p>
        </p:txBody>
      </p:sp>
      <p:grpSp>
        <p:nvGrpSpPr>
          <p:cNvPr id="205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spcBef>
                  <a:spcPct val="0"/>
                </a:spcBef>
                <a:defRPr/>
              </a:pPr>
              <a:endParaRPr lang="en-US">
                <a:solidFill>
                  <a:prstClr val="black"/>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spcBef>
                  <a:spcPct val="0"/>
                </a:spcBef>
                <a:defRPr/>
              </a:pPr>
              <a:endParaRPr lang="en-US">
                <a:solidFill>
                  <a:prstClr val="black"/>
                </a:solidFill>
                <a:latin typeface="Arial" charset="0"/>
                <a:cs typeface="Arial" charset="0"/>
              </a:endParaRPr>
            </a:p>
          </p:txBody>
        </p:sp>
      </p:grpSp>
    </p:spTree>
    <p:extLst>
      <p:ext uri="{BB962C8B-B14F-4D97-AF65-F5344CB8AC3E}">
        <p14:creationId xmlns:p14="http://schemas.microsoft.com/office/powerpoint/2010/main" xmlns="" val="1202122400"/>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783" r:id="rId14"/>
  </p:sldLayoutIdLst>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Calibri" pitchFamily="34" charset="0"/>
        </a:defRPr>
      </a:lvl2pPr>
      <a:lvl3pPr algn="l" rtl="0" eaLnBrk="0" fontAlgn="base" hangingPunct="0">
        <a:spcBef>
          <a:spcPct val="0"/>
        </a:spcBef>
        <a:spcAft>
          <a:spcPct val="0"/>
        </a:spcAft>
        <a:defRPr sz="4400">
          <a:solidFill>
            <a:schemeClr val="tx2"/>
          </a:solidFill>
          <a:latin typeface="Calibri" pitchFamily="34" charset="0"/>
        </a:defRPr>
      </a:lvl3pPr>
      <a:lvl4pPr algn="l" rtl="0" eaLnBrk="0" fontAlgn="base" hangingPunct="0">
        <a:spcBef>
          <a:spcPct val="0"/>
        </a:spcBef>
        <a:spcAft>
          <a:spcPct val="0"/>
        </a:spcAft>
        <a:defRPr sz="4400">
          <a:solidFill>
            <a:schemeClr val="tx2"/>
          </a:solidFill>
          <a:latin typeface="Calibri" pitchFamily="34" charset="0"/>
        </a:defRPr>
      </a:lvl4pPr>
      <a:lvl5pPr algn="l" rtl="0" eaLnBrk="0" fontAlgn="base" hangingPunct="0">
        <a:spcBef>
          <a:spcPct val="0"/>
        </a:spcBef>
        <a:spcAft>
          <a:spcPct val="0"/>
        </a:spcAft>
        <a:defRPr sz="4400">
          <a:solidFill>
            <a:schemeClr val="tx2"/>
          </a:solidFill>
          <a:latin typeface="Calibri" pitchFamily="34" charset="0"/>
        </a:defRPr>
      </a:lvl5pPr>
      <a:lvl6pPr marL="457200" algn="l" rtl="0" fontAlgn="base">
        <a:spcBef>
          <a:spcPct val="0"/>
        </a:spcBef>
        <a:spcAft>
          <a:spcPct val="0"/>
        </a:spcAft>
        <a:defRPr sz="4400">
          <a:solidFill>
            <a:schemeClr val="tx2"/>
          </a:solidFill>
          <a:latin typeface="Calibri" pitchFamily="34" charset="0"/>
        </a:defRPr>
      </a:lvl6pPr>
      <a:lvl7pPr marL="914400" algn="l" rtl="0" fontAlgn="base">
        <a:spcBef>
          <a:spcPct val="0"/>
        </a:spcBef>
        <a:spcAft>
          <a:spcPct val="0"/>
        </a:spcAft>
        <a:defRPr sz="4400">
          <a:solidFill>
            <a:schemeClr val="tx2"/>
          </a:solidFill>
          <a:latin typeface="Calibri" pitchFamily="34" charset="0"/>
        </a:defRPr>
      </a:lvl7pPr>
      <a:lvl8pPr marL="1371600" algn="l" rtl="0" fontAlgn="base">
        <a:spcBef>
          <a:spcPct val="0"/>
        </a:spcBef>
        <a:spcAft>
          <a:spcPct val="0"/>
        </a:spcAft>
        <a:defRPr sz="4400">
          <a:solidFill>
            <a:schemeClr val="tx2"/>
          </a:solidFill>
          <a:latin typeface="Calibri" pitchFamily="34" charset="0"/>
        </a:defRPr>
      </a:lvl8pPr>
      <a:lvl9pPr marL="1828800" algn="l" rtl="0" fontAlgn="base">
        <a:spcBef>
          <a:spcPct val="0"/>
        </a:spcBef>
        <a:spcAft>
          <a:spcPct val="0"/>
        </a:spcAft>
        <a:defRPr sz="44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4.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vmlDrawing" Target="../drawings/vmlDrawing3.vml"/><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4.vml"/><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5.vml"/><Relationship Id="rId4" Type="http://schemas.openxmlformats.org/officeDocument/2006/relationships/oleObject" Target="../embeddings/oleObject4.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5.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6.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oleObject" Target="../embeddings/oleObject8.bin"/><Relationship Id="rId4" Type="http://schemas.openxmlformats.org/officeDocument/2006/relationships/oleObject" Target="../embeddings/oleObject7.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oleObject9.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vmlDrawing" Target="../drawings/vmlDrawing16.vml"/><Relationship Id="rId4" Type="http://schemas.openxmlformats.org/officeDocument/2006/relationships/oleObject" Target="../embeddings/oleObject10.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6.xml"/><Relationship Id="rId1" Type="http://schemas.openxmlformats.org/officeDocument/2006/relationships/vmlDrawing" Target="../drawings/vmlDrawing17.vml"/><Relationship Id="rId4" Type="http://schemas.openxmlformats.org/officeDocument/2006/relationships/oleObject" Target="../embeddings/oleObject11.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oleObject" Target="../embeddings/oleObject12.bin"/></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oleObject" Target="../embeddings/oleObject13.bin"/></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20.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23.v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6.xml"/><Relationship Id="rId1" Type="http://schemas.openxmlformats.org/officeDocument/2006/relationships/vmlDrawing" Target="../drawings/vmlDrawing24.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vmlDrawing" Target="../drawings/vmlDrawing25.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26.vml"/><Relationship Id="rId5" Type="http://schemas.openxmlformats.org/officeDocument/2006/relationships/oleObject" Target="../embeddings/oleObject15.bin"/><Relationship Id="rId4" Type="http://schemas.openxmlformats.org/officeDocument/2006/relationships/oleObject" Target="../embeddings/oleObject14.bin"/></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6.xml"/><Relationship Id="rId1" Type="http://schemas.openxmlformats.org/officeDocument/2006/relationships/vmlDrawing" Target="../drawings/vmlDrawing27.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28.vml"/><Relationship Id="rId4" Type="http://schemas.openxmlformats.org/officeDocument/2006/relationships/oleObject" Target="../embeddings/oleObject16.bin"/></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vmlDrawing" Target="../drawings/vmlDrawing29.vml"/><Relationship Id="rId4" Type="http://schemas.openxmlformats.org/officeDocument/2006/relationships/oleObject" Target="../embeddings/oleObject17.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6.xml"/><Relationship Id="rId1" Type="http://schemas.openxmlformats.org/officeDocument/2006/relationships/vmlDrawing" Target="../drawings/vmlDrawing30.v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vmlDrawing" Target="../drawings/vmlDrawing31.v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6.xml"/><Relationship Id="rId1" Type="http://schemas.openxmlformats.org/officeDocument/2006/relationships/vmlDrawing" Target="../drawings/vmlDrawing32.v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6.xml"/><Relationship Id="rId1" Type="http://schemas.openxmlformats.org/officeDocument/2006/relationships/vmlDrawing" Target="../drawings/vmlDrawing33.vml"/><Relationship Id="rId5" Type="http://schemas.openxmlformats.org/officeDocument/2006/relationships/image" Target="../media/image10.wmf"/><Relationship Id="rId4" Type="http://schemas.openxmlformats.org/officeDocument/2006/relationships/image" Target="../media/image9.wmf"/></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vmlDrawing" Target="../drawings/vmlDrawing34.vml"/></Relationships>
</file>

<file path=ppt/slides/_rels/slide3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vmlDrawing" Target="../drawings/vmlDrawing35.v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6.xml"/><Relationship Id="rId1" Type="http://schemas.openxmlformats.org/officeDocument/2006/relationships/vmlDrawing" Target="../drawings/vmlDrawing36.v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vmlDrawing" Target="../drawings/vmlDrawing37.v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6.xml"/><Relationship Id="rId1" Type="http://schemas.openxmlformats.org/officeDocument/2006/relationships/vmlDrawing" Target="../drawings/vmlDrawing38.v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6.xml"/><Relationship Id="rId1" Type="http://schemas.openxmlformats.org/officeDocument/2006/relationships/vmlDrawing" Target="../drawings/vmlDrawing39.v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vmlDrawing" Target="../drawings/vmlDrawing40.vml"/><Relationship Id="rId4" Type="http://schemas.openxmlformats.org/officeDocument/2006/relationships/oleObject" Target="../embeddings/Microsoft_Office_Excel_Chart1.xls"/></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6.xml"/><Relationship Id="rId1" Type="http://schemas.openxmlformats.org/officeDocument/2006/relationships/vmlDrawing" Target="../drawings/vmlDrawing41.v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vmlDrawing" Target="../drawings/vmlDrawing42.v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6.xml"/><Relationship Id="rId1" Type="http://schemas.openxmlformats.org/officeDocument/2006/relationships/vmlDrawing" Target="../drawings/vmlDrawing43.v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6.xml"/><Relationship Id="rId1" Type="http://schemas.openxmlformats.org/officeDocument/2006/relationships/vmlDrawing" Target="../drawings/vmlDrawing44.vml"/><Relationship Id="rId4" Type="http://schemas.openxmlformats.org/officeDocument/2006/relationships/oleObject" Target="../embeddings/Microsoft_Office_Excel_97-2003_Worksheet2.xls"/></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6.xml"/><Relationship Id="rId1" Type="http://schemas.openxmlformats.org/officeDocument/2006/relationships/vmlDrawing" Target="../drawings/vmlDrawing45.vml"/><Relationship Id="rId4" Type="http://schemas.openxmlformats.org/officeDocument/2006/relationships/oleObject" Target="../embeddings/Microsoft_Office_Excel_97-2003_Worksheet3.xls"/></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304800" y="2250800"/>
            <a:ext cx="6096000" cy="768350"/>
          </a:xfrm>
          <a:ln>
            <a:miter lim="800000"/>
            <a:headEnd/>
            <a:tailEnd/>
          </a:ln>
          <a:extLst/>
        </p:spPr>
        <p:txBody>
          <a:bodyPr>
            <a:normAutofit fontScale="90000"/>
          </a:bodyPr>
          <a:lstStyle/>
          <a:p>
            <a:pPr algn="l" eaLnBrk="1" fontAlgn="auto" hangingPunct="1">
              <a:spcAft>
                <a:spcPts val="0"/>
              </a:spcAft>
              <a:defRPr/>
            </a:pPr>
            <a:r>
              <a:rPr lang="en-US" dirty="0" smtClean="0"/>
              <a:t>Chapter 7-Continued</a:t>
            </a:r>
            <a:endParaRPr lang="en-US" dirty="0"/>
          </a:p>
        </p:txBody>
      </p:sp>
      <p:sp>
        <p:nvSpPr>
          <p:cNvPr id="33795" name="Rectangle 3"/>
          <p:cNvSpPr>
            <a:spLocks noGrp="1" noChangeArrowheads="1"/>
          </p:cNvSpPr>
          <p:nvPr>
            <p:ph type="subTitle" idx="1"/>
          </p:nvPr>
        </p:nvSpPr>
        <p:spPr>
          <a:xfrm>
            <a:off x="1676400" y="3959225"/>
            <a:ext cx="6172200" cy="655638"/>
          </a:xfrm>
          <a:extLs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p>
            <a:pPr marL="109538" marR="0" algn="ctr">
              <a:lnSpc>
                <a:spcPct val="90000"/>
              </a:lnSpc>
              <a:spcBef>
                <a:spcPct val="0"/>
              </a:spcBef>
            </a:pPr>
            <a:r>
              <a:rPr lang="en-US" sz="3900" b="1" i="1" dirty="0" smtClean="0">
                <a:solidFill>
                  <a:schemeClr val="bg2"/>
                </a:solidFill>
                <a:latin typeface="Calibri" panose="020F0502020204030204" pitchFamily="34" charset="0"/>
              </a:rPr>
              <a:t>Direct Cost Variance and Management Control</a:t>
            </a:r>
          </a:p>
        </p:txBody>
      </p:sp>
      <p:sp>
        <p:nvSpPr>
          <p:cNvPr id="2" name="Rectangle 1"/>
          <p:cNvSpPr/>
          <p:nvPr/>
        </p:nvSpPr>
        <p:spPr>
          <a:xfrm>
            <a:off x="990600" y="623888"/>
            <a:ext cx="71628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spcBef>
                <a:spcPct val="0"/>
              </a:spcBef>
              <a:defRPr/>
            </a:pPr>
            <a:r>
              <a:rPr lang="en-US" sz="3600" b="1" dirty="0">
                <a:solidFill>
                  <a:prstClr val="white"/>
                </a:solidFill>
              </a:rPr>
              <a:t>Lecture </a:t>
            </a:r>
            <a:r>
              <a:rPr lang="en-US" sz="3600" b="1" dirty="0" smtClean="0">
                <a:solidFill>
                  <a:prstClr val="white"/>
                </a:solidFill>
              </a:rPr>
              <a:t>17</a:t>
            </a:r>
            <a:endParaRPr lang="en-US" sz="3600" b="1" dirty="0">
              <a:solidFill>
                <a:prstClr val="white"/>
              </a:solidFill>
            </a:endParaRPr>
          </a:p>
        </p:txBody>
      </p:sp>
      <p:sp>
        <p:nvSpPr>
          <p:cNvPr id="33797" name="Slide Number Placeholder 2"/>
          <p:cNvSpPr>
            <a:spLocks noGrp="1"/>
          </p:cNvSpPr>
          <p:nvPr>
            <p:ph type="sldNum" sz="quarter" idx="12"/>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E7935FF-3A6A-4EF0-8920-D4154A65C4E8}" type="slidenum">
              <a:rPr lang="en-US" smtClean="0">
                <a:solidFill>
                  <a:srgbClr val="D1EAEE"/>
                </a:solidFill>
              </a:rPr>
              <a:pPr/>
              <a:t>1</a:t>
            </a:fld>
            <a:endParaRPr lang="en-US" smtClean="0">
              <a:solidFill>
                <a:srgbClr val="D1EAEE"/>
              </a:solidFill>
            </a:endParaRPr>
          </a:p>
        </p:txBody>
      </p:sp>
      <p:sp>
        <p:nvSpPr>
          <p:cNvPr id="33798" name="Rectangle 3"/>
          <p:cNvSpPr txBox="1">
            <a:spLocks noChangeArrowheads="1"/>
          </p:cNvSpPr>
          <p:nvPr/>
        </p:nvSpPr>
        <p:spPr bwMode="auto">
          <a:xfrm>
            <a:off x="838200" y="5105400"/>
            <a:ext cx="6172200" cy="121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nchor="b"/>
          <a:lstStyle>
            <a:lvl1pPr marL="109538">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0" hangingPunct="0">
              <a:lnSpc>
                <a:spcPct val="90000"/>
              </a:lnSpc>
              <a:spcBef>
                <a:spcPct val="0"/>
              </a:spcBef>
              <a:buFont typeface="Wingdings 2" panose="05020102010507070707" pitchFamily="18" charset="2"/>
              <a:buNone/>
            </a:pPr>
            <a:r>
              <a:rPr lang="en-US" sz="2000" b="1" i="1" u="sng">
                <a:solidFill>
                  <a:srgbClr val="04617B"/>
                </a:solidFill>
                <a:latin typeface="Calibri" panose="020F0502020204030204" pitchFamily="34" charset="0"/>
              </a:rPr>
              <a:t>Readings</a:t>
            </a:r>
          </a:p>
          <a:p>
            <a:pPr eaLnBrk="0" hangingPunct="0">
              <a:lnSpc>
                <a:spcPct val="90000"/>
              </a:lnSpc>
              <a:spcBef>
                <a:spcPct val="0"/>
              </a:spcBef>
              <a:buFont typeface="Wingdings 2" panose="05020102010507070707" pitchFamily="18" charset="2"/>
              <a:buNone/>
            </a:pPr>
            <a:r>
              <a:rPr lang="en-US" sz="1400" b="1" i="1">
                <a:solidFill>
                  <a:srgbClr val="04617B"/>
                </a:solidFill>
                <a:latin typeface="Calibri" panose="020F0502020204030204" pitchFamily="34" charset="0"/>
              </a:rPr>
              <a:t>Chapter 10,Cost Accounting, Managerial Emphasis, 14</a:t>
            </a:r>
            <a:r>
              <a:rPr lang="en-US" sz="1400" b="1" i="1" baseline="30000">
                <a:solidFill>
                  <a:srgbClr val="04617B"/>
                </a:solidFill>
                <a:latin typeface="Calibri" panose="020F0502020204030204" pitchFamily="34" charset="0"/>
              </a:rPr>
              <a:t>th</a:t>
            </a:r>
            <a:r>
              <a:rPr lang="en-US" sz="1400" b="1" i="1">
                <a:solidFill>
                  <a:srgbClr val="04617B"/>
                </a:solidFill>
                <a:latin typeface="Calibri" panose="020F0502020204030204" pitchFamily="34" charset="0"/>
              </a:rPr>
              <a:t> edition by Horengren</a:t>
            </a:r>
          </a:p>
          <a:p>
            <a:pPr eaLnBrk="0" hangingPunct="0">
              <a:lnSpc>
                <a:spcPct val="90000"/>
              </a:lnSpc>
              <a:spcBef>
                <a:spcPct val="0"/>
              </a:spcBef>
              <a:buFont typeface="Wingdings 2" panose="05020102010507070707" pitchFamily="18" charset="2"/>
              <a:buNone/>
            </a:pPr>
            <a:r>
              <a:rPr lang="en-US" sz="1400" b="1" i="1">
                <a:solidFill>
                  <a:srgbClr val="04617B"/>
                </a:solidFill>
                <a:latin typeface="Calibri" panose="020F0502020204030204" pitchFamily="34" charset="0"/>
              </a:rPr>
              <a:t>Chapter 5, Managerial Accounting 12</a:t>
            </a:r>
            <a:r>
              <a:rPr lang="en-US" sz="1400" b="1" i="1" baseline="30000">
                <a:solidFill>
                  <a:srgbClr val="04617B"/>
                </a:solidFill>
                <a:latin typeface="Calibri" panose="020F0502020204030204" pitchFamily="34" charset="0"/>
              </a:rPr>
              <a:t>th</a:t>
            </a:r>
            <a:r>
              <a:rPr lang="en-US" sz="1400" b="1" i="1">
                <a:solidFill>
                  <a:srgbClr val="04617B"/>
                </a:solidFill>
                <a:latin typeface="Calibri" panose="020F0502020204030204" pitchFamily="34" charset="0"/>
              </a:rPr>
              <a:t> edition by Garrison, Noreen, Brewer</a:t>
            </a:r>
          </a:p>
          <a:p>
            <a:pPr eaLnBrk="0" hangingPunct="0">
              <a:lnSpc>
                <a:spcPct val="90000"/>
              </a:lnSpc>
              <a:spcBef>
                <a:spcPct val="0"/>
              </a:spcBef>
              <a:buFont typeface="Wingdings 2" panose="05020102010507070707" pitchFamily="18" charset="2"/>
              <a:buNone/>
            </a:pPr>
            <a:endParaRPr lang="en-US" sz="1400" b="1" i="1">
              <a:solidFill>
                <a:srgbClr val="04617B"/>
              </a:solidFill>
              <a:latin typeface="Calibri" panose="020F0502020204030204" pitchFamily="34" charset="0"/>
            </a:endParaRPr>
          </a:p>
        </p:txBody>
      </p:sp>
    </p:spTree>
    <p:extLst>
      <p:ext uri="{BB962C8B-B14F-4D97-AF65-F5344CB8AC3E}">
        <p14:creationId xmlns:p14="http://schemas.microsoft.com/office/powerpoint/2010/main" xmlns="" val="147597259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048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r>
              <a:rPr lang="en-US" b="1" i="1" dirty="0"/>
              <a:t>Learning Objectives</a:t>
            </a:r>
          </a:p>
        </p:txBody>
      </p:sp>
      <p:sp>
        <p:nvSpPr>
          <p:cNvPr id="3" name="Content Placeholder 2"/>
          <p:cNvSpPr>
            <a:spLocks noGrp="1"/>
          </p:cNvSpPr>
          <p:nvPr>
            <p:ph idx="1"/>
          </p:nvPr>
        </p:nvSpPr>
        <p:spPr>
          <a:xfrm>
            <a:off x="228600" y="1371600"/>
            <a:ext cx="8610600" cy="4389437"/>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lnSpc>
                <a:spcPct val="90000"/>
              </a:lnSpc>
            </a:pPr>
            <a:r>
              <a:rPr lang="en-US" sz="2400" dirty="0"/>
              <a:t>Explain how direct materials </a:t>
            </a:r>
            <a:r>
              <a:rPr lang="en-US" sz="2400" dirty="0" smtClean="0"/>
              <a:t>standards and </a:t>
            </a:r>
            <a:r>
              <a:rPr lang="en-US" sz="2400" dirty="0"/>
              <a:t>direct labor standards are set.</a:t>
            </a:r>
          </a:p>
          <a:p>
            <a:pPr eaLnBrk="1" hangingPunct="1">
              <a:lnSpc>
                <a:spcPct val="90000"/>
              </a:lnSpc>
            </a:pPr>
            <a:r>
              <a:rPr lang="en-US" sz="2400" dirty="0"/>
              <a:t>Compute the direct materials price and quantity variances and explain their significance.</a:t>
            </a:r>
          </a:p>
          <a:p>
            <a:pPr eaLnBrk="1" hangingPunct="1">
              <a:lnSpc>
                <a:spcPct val="90000"/>
              </a:lnSpc>
            </a:pPr>
            <a:r>
              <a:rPr lang="en-US" sz="2400" dirty="0"/>
              <a:t>Compute the direct labor rate and efficiency variances and explain their significance.</a:t>
            </a:r>
          </a:p>
          <a:p>
            <a:pPr eaLnBrk="1" hangingPunct="1">
              <a:lnSpc>
                <a:spcPct val="90000"/>
              </a:lnSpc>
            </a:pPr>
            <a:r>
              <a:rPr lang="en-US" sz="2400" dirty="0"/>
              <a:t>Compute the variable manufacturing overhead spending and efficiency variances.</a:t>
            </a:r>
          </a:p>
          <a:p>
            <a:pPr eaLnBrk="1" hangingPunct="1">
              <a:lnSpc>
                <a:spcPct val="90000"/>
              </a:lnSpc>
            </a:pPr>
            <a:r>
              <a:rPr lang="en-US" sz="2400" dirty="0"/>
              <a:t>Understand how a balanced scorecard fits together and how it supports a company’s strategy.</a:t>
            </a:r>
          </a:p>
          <a:p>
            <a:pPr eaLnBrk="1" hangingPunct="1">
              <a:lnSpc>
                <a:spcPct val="90000"/>
              </a:lnSpc>
            </a:pPr>
            <a:r>
              <a:rPr lang="en-US" sz="2400" dirty="0"/>
              <a:t>Compute delivery cycle time, throughput time</a:t>
            </a:r>
            <a:r>
              <a:rPr lang="en-US" sz="2400" dirty="0" smtClean="0"/>
              <a:t>, and   manufacturing </a:t>
            </a:r>
            <a:r>
              <a:rPr lang="en-US" sz="2400" dirty="0"/>
              <a:t>cycle efficiency (MCE).</a:t>
            </a:r>
          </a:p>
          <a:p>
            <a:pPr eaLnBrk="1" hangingPunct="1">
              <a:lnSpc>
                <a:spcPct val="90000"/>
              </a:lnSpc>
            </a:pPr>
            <a:r>
              <a:rPr lang="en-US" sz="2400" dirty="0"/>
              <a:t>Prepare journal entries to record standard costs and </a:t>
            </a:r>
            <a:r>
              <a:rPr lang="en-US" sz="2400" dirty="0" smtClean="0"/>
              <a:t>variances</a:t>
            </a:r>
            <a:r>
              <a:rPr lang="en-US" sz="2400" dirty="0"/>
              <a:t>. </a:t>
            </a:r>
          </a:p>
          <a:p>
            <a:pPr eaLnBrk="1" hangingPunct="1">
              <a:lnSpc>
                <a:spcPct val="90000"/>
              </a:lnSpc>
            </a:pPr>
            <a:endParaRPr lang="en-US" sz="2400" dirty="0"/>
          </a:p>
          <a:p>
            <a:pPr eaLnBrk="1" hangingPunct="1">
              <a:lnSpc>
                <a:spcPct val="90000"/>
              </a:lnSpc>
            </a:pPr>
            <a:endParaRPr lang="en-US" sz="2400" dirty="0"/>
          </a:p>
          <a:p>
            <a:pPr eaLnBrk="1" hangingPunct="1">
              <a:lnSpc>
                <a:spcPct val="90000"/>
              </a:lnSpc>
            </a:pPr>
            <a:endParaRPr lang="en-US" sz="2400" dirty="0"/>
          </a:p>
          <a:p>
            <a:pPr eaLnBrk="1" hangingPunct="1">
              <a:lnSpc>
                <a:spcPct val="90000"/>
              </a:lnSpc>
            </a:pPr>
            <a:endParaRPr lang="en-US" sz="2400" dirty="0"/>
          </a:p>
        </p:txBody>
      </p:sp>
      <p:sp>
        <p:nvSpPr>
          <p:cNvPr id="4" name="Slide Number Placeholder 3"/>
          <p:cNvSpPr>
            <a:spLocks noGrp="1"/>
          </p:cNvSpPr>
          <p:nvPr>
            <p:ph type="sldNum" sz="quarter" idx="11"/>
          </p:nvPr>
        </p:nvSpPr>
        <p:spPr/>
        <p:txBody>
          <a:bodyPr/>
          <a:lstStyle/>
          <a:p>
            <a:fld id="{0167BB2F-F977-434C-B61B-D7DDD0173E19}" type="slidenum">
              <a:rPr lang="en-US" smtClean="0"/>
              <a:pPr/>
              <a:t>2</a:t>
            </a:fld>
            <a:endParaRPr lang="en-US"/>
          </a:p>
        </p:txBody>
      </p:sp>
    </p:spTree>
    <p:extLst>
      <p:ext uri="{BB962C8B-B14F-4D97-AF65-F5344CB8AC3E}">
        <p14:creationId xmlns:p14="http://schemas.microsoft.com/office/powerpoint/2010/main" xmlns="" val="30088690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38306" name="Rectangle 2"/>
          <p:cNvSpPr>
            <a:spLocks noGrp="1" noChangeArrowheads="1"/>
          </p:cNvSpPr>
          <p:nvPr>
            <p:ph type="body" idx="1"/>
          </p:nvPr>
        </p:nvSpPr>
        <p:spPr>
          <a:xfrm>
            <a:off x="228600" y="1828800"/>
            <a:ext cx="8610600" cy="38100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spcBef>
                <a:spcPct val="65000"/>
              </a:spcBef>
              <a:buFont typeface="Times" panose="02020603050405020304" pitchFamily="18" charset="0"/>
              <a:buNone/>
            </a:pPr>
            <a:r>
              <a:rPr lang="en-US"/>
              <a:t>  Glacier Peak Outfitters has the following direct labor standard for its mountain parka.</a:t>
            </a:r>
          </a:p>
          <a:p>
            <a:pPr algn="ctr">
              <a:spcBef>
                <a:spcPct val="65000"/>
              </a:spcBef>
              <a:buFont typeface="Times" panose="02020603050405020304" pitchFamily="18" charset="0"/>
              <a:buNone/>
            </a:pPr>
            <a:r>
              <a:rPr lang="en-US" sz="2600" b="1">
                <a:solidFill>
                  <a:srgbClr val="FF0000"/>
                </a:solidFill>
              </a:rPr>
              <a:t>1.2 standard hours per parka at $10.00 per hour</a:t>
            </a:r>
            <a:endParaRPr lang="en-US" b="1">
              <a:solidFill>
                <a:srgbClr val="FF0000"/>
              </a:solidFill>
            </a:endParaRPr>
          </a:p>
          <a:p>
            <a:pPr algn="ctr">
              <a:spcBef>
                <a:spcPct val="65000"/>
              </a:spcBef>
              <a:buFont typeface="Times" panose="02020603050405020304" pitchFamily="18" charset="0"/>
              <a:buNone/>
            </a:pPr>
            <a:r>
              <a:rPr lang="en-US">
                <a:solidFill>
                  <a:schemeClr val="accent2"/>
                </a:solidFill>
              </a:rPr>
              <a:t>  </a:t>
            </a:r>
            <a:r>
              <a:rPr lang="en-US"/>
              <a:t>Last month, employees actually worked 2,500 hours at a total labor cost of $26,250 to make 2,000 parkas.  </a:t>
            </a:r>
          </a:p>
        </p:txBody>
      </p:sp>
      <p:sp>
        <p:nvSpPr>
          <p:cNvPr id="738307" name="Rectangle 3"/>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Labor Variances Example</a:t>
            </a:r>
          </a:p>
        </p:txBody>
      </p:sp>
      <p:graphicFrame>
        <p:nvGraphicFramePr>
          <p:cNvPr id="738308" name="Object 4"/>
          <p:cNvGraphicFramePr>
            <a:graphicFrameLocks noChangeAspect="1"/>
          </p:cNvGraphicFramePr>
          <p:nvPr/>
        </p:nvGraphicFramePr>
        <p:xfrm>
          <a:off x="7239000" y="5867400"/>
          <a:ext cx="1600200" cy="711200"/>
        </p:xfrm>
        <a:graphic>
          <a:graphicData uri="http://schemas.openxmlformats.org/presentationml/2006/ole">
            <p:oleObj spid="_x0000_s79881" name="Clip" r:id="rId4" imgW="2286215" imgH="1017383" progId="">
              <p:embed/>
            </p:oleObj>
          </a:graphicData>
        </a:graphic>
      </p:graphicFrame>
      <p:sp>
        <p:nvSpPr>
          <p:cNvPr id="2" name="Slide Number Placeholder 1"/>
          <p:cNvSpPr>
            <a:spLocks noGrp="1"/>
          </p:cNvSpPr>
          <p:nvPr>
            <p:ph type="sldNum" sz="quarter" idx="11"/>
          </p:nvPr>
        </p:nvSpPr>
        <p:spPr/>
        <p:txBody>
          <a:bodyPr/>
          <a:lstStyle/>
          <a:p>
            <a:fld id="{0167BB2F-F977-434C-B61B-D7DDD0173E19}" type="slidenum">
              <a:rPr lang="en-US" smtClean="0"/>
              <a:pPr/>
              <a:t>3</a:t>
            </a:fld>
            <a:endParaRPr lang="en-US"/>
          </a:p>
        </p:txBody>
      </p:sp>
    </p:spTree>
    <p:extLst>
      <p:ext uri="{BB962C8B-B14F-4D97-AF65-F5344CB8AC3E}">
        <p14:creationId xmlns:p14="http://schemas.microsoft.com/office/powerpoint/2010/main" xmlns="" val="298663423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0354" name="Rectangle 2"/>
          <p:cNvSpPr>
            <a:spLocks noChangeArrowheads="1"/>
          </p:cNvSpPr>
          <p:nvPr/>
        </p:nvSpPr>
        <p:spPr bwMode="auto">
          <a:xfrm>
            <a:off x="266700" y="2590800"/>
            <a:ext cx="8607425" cy="17319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2,500 hours                 2,500 hours                  2,400 hours</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$10.50 per hour         $10.00 per hour.          $10.00 per hour</a:t>
            </a:r>
          </a:p>
          <a:p>
            <a:pPr eaLnBrk="1" hangingPunct="1">
              <a:spcBef>
                <a:spcPct val="50000"/>
              </a:spcBef>
            </a:pPr>
            <a:r>
              <a:rPr lang="en-US" sz="2400">
                <a:solidFill>
                  <a:schemeClr val="tx2"/>
                </a:solidFill>
              </a:rPr>
              <a:t>    </a:t>
            </a:r>
            <a:r>
              <a:rPr lang="en-US" sz="2400">
                <a:solidFill>
                  <a:srgbClr val="FF0000"/>
                </a:solidFill>
              </a:rPr>
              <a:t>= $26,250                  = $25,000                     = $24,000   </a:t>
            </a:r>
          </a:p>
        </p:txBody>
      </p:sp>
      <p:grpSp>
        <p:nvGrpSpPr>
          <p:cNvPr id="740355" name="Group 3"/>
          <p:cNvGrpSpPr>
            <a:grpSpLocks/>
          </p:cNvGrpSpPr>
          <p:nvPr/>
        </p:nvGrpSpPr>
        <p:grpSpPr bwMode="auto">
          <a:xfrm>
            <a:off x="876300" y="4341813"/>
            <a:ext cx="3883025" cy="1506537"/>
            <a:chOff x="552" y="2735"/>
            <a:chExt cx="2446" cy="949"/>
          </a:xfrm>
        </p:grpSpPr>
        <p:sp>
          <p:nvSpPr>
            <p:cNvPr id="740356" name="Freeform 4"/>
            <p:cNvSpPr>
              <a:spLocks/>
            </p:cNvSpPr>
            <p:nvPr/>
          </p:nvSpPr>
          <p:spPr bwMode="auto">
            <a:xfrm>
              <a:off x="778"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40357" name="Rectangle 5"/>
            <p:cNvSpPr>
              <a:spLocks noChangeArrowheads="1"/>
            </p:cNvSpPr>
            <p:nvPr/>
          </p:nvSpPr>
          <p:spPr bwMode="auto">
            <a:xfrm>
              <a:off x="552"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Rate variance</a:t>
              </a:r>
              <a:br>
                <a:rPr lang="en-US" sz="2400">
                  <a:solidFill>
                    <a:srgbClr val="FF0000"/>
                  </a:solidFill>
                </a:rPr>
              </a:br>
              <a:r>
                <a:rPr lang="en-US" sz="2400">
                  <a:solidFill>
                    <a:srgbClr val="FF0000"/>
                  </a:solidFill>
                </a:rPr>
                <a:t>$1,250 unfavorable</a:t>
              </a:r>
            </a:p>
          </p:txBody>
        </p:sp>
      </p:grpSp>
      <p:grpSp>
        <p:nvGrpSpPr>
          <p:cNvPr id="740358" name="Group 6"/>
          <p:cNvGrpSpPr>
            <a:grpSpLocks/>
          </p:cNvGrpSpPr>
          <p:nvPr/>
        </p:nvGrpSpPr>
        <p:grpSpPr bwMode="auto">
          <a:xfrm>
            <a:off x="4248150" y="4341813"/>
            <a:ext cx="3883025" cy="1506537"/>
            <a:chOff x="2676" y="2735"/>
            <a:chExt cx="2446" cy="949"/>
          </a:xfrm>
        </p:grpSpPr>
        <p:sp>
          <p:nvSpPr>
            <p:cNvPr id="740359" name="Rectangle 7"/>
            <p:cNvSpPr>
              <a:spLocks noChangeArrowheads="1"/>
            </p:cNvSpPr>
            <p:nvPr/>
          </p:nvSpPr>
          <p:spPr bwMode="auto">
            <a:xfrm>
              <a:off x="2676"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Efficiency variance</a:t>
              </a:r>
              <a:br>
                <a:rPr lang="en-US" sz="2400">
                  <a:solidFill>
                    <a:srgbClr val="FF0000"/>
                  </a:solidFill>
                </a:rPr>
              </a:br>
              <a:r>
                <a:rPr lang="en-US" sz="2400">
                  <a:solidFill>
                    <a:srgbClr val="FF0000"/>
                  </a:solidFill>
                </a:rPr>
                <a:t>$1,000 unfavorable</a:t>
              </a:r>
            </a:p>
          </p:txBody>
        </p:sp>
        <p:sp>
          <p:nvSpPr>
            <p:cNvPr id="740360" name="Freeform 8"/>
            <p:cNvSpPr>
              <a:spLocks/>
            </p:cNvSpPr>
            <p:nvPr/>
          </p:nvSpPr>
          <p:spPr bwMode="auto">
            <a:xfrm>
              <a:off x="2891"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740361" name="Rectangle 9"/>
          <p:cNvSpPr>
            <a:spLocks noChangeArrowheads="1"/>
          </p:cNvSpPr>
          <p:nvPr/>
        </p:nvSpPr>
        <p:spPr bwMode="auto">
          <a:xfrm>
            <a:off x="190500" y="1524000"/>
            <a:ext cx="8759825" cy="965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Hours            Actual Hours	       Standard Hours</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Rate             Standard Rate            Standard Rate</a:t>
            </a:r>
          </a:p>
        </p:txBody>
      </p:sp>
      <p:sp>
        <p:nvSpPr>
          <p:cNvPr id="740362" name="Line 10"/>
          <p:cNvSpPr>
            <a:spLocks noChangeShapeType="1"/>
          </p:cNvSpPr>
          <p:nvPr/>
        </p:nvSpPr>
        <p:spPr bwMode="auto">
          <a:xfrm>
            <a:off x="3794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40363" name="Line 11"/>
          <p:cNvSpPr>
            <a:spLocks noChangeShapeType="1"/>
          </p:cNvSpPr>
          <p:nvPr/>
        </p:nvSpPr>
        <p:spPr bwMode="auto">
          <a:xfrm>
            <a:off x="33258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40364" name="Line 12"/>
          <p:cNvSpPr>
            <a:spLocks noChangeShapeType="1"/>
          </p:cNvSpPr>
          <p:nvPr/>
        </p:nvSpPr>
        <p:spPr bwMode="auto">
          <a:xfrm>
            <a:off x="6273800" y="2436813"/>
            <a:ext cx="24130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40365" name="Rectangle 13"/>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Labor Variances Summary</a:t>
            </a:r>
          </a:p>
        </p:txBody>
      </p:sp>
      <p:graphicFrame>
        <p:nvGraphicFramePr>
          <p:cNvPr id="740366" name="Object 14"/>
          <p:cNvGraphicFramePr>
            <a:graphicFrameLocks noChangeAspect="1"/>
          </p:cNvGraphicFramePr>
          <p:nvPr/>
        </p:nvGraphicFramePr>
        <p:xfrm>
          <a:off x="7239000" y="5867400"/>
          <a:ext cx="1600200" cy="711200"/>
        </p:xfrm>
        <a:graphic>
          <a:graphicData uri="http://schemas.openxmlformats.org/presentationml/2006/ole">
            <p:oleObj spid="_x0000_s80905" name="Clip" r:id="rId4" imgW="2286215" imgH="1017383" progId="">
              <p:embed/>
            </p:oleObj>
          </a:graphicData>
        </a:graphic>
      </p:graphicFrame>
      <p:sp>
        <p:nvSpPr>
          <p:cNvPr id="2" name="Slide Number Placeholder 1"/>
          <p:cNvSpPr>
            <a:spLocks noGrp="1"/>
          </p:cNvSpPr>
          <p:nvPr>
            <p:ph type="sldNum" sz="quarter" idx="11"/>
          </p:nvPr>
        </p:nvSpPr>
        <p:spPr/>
        <p:txBody>
          <a:bodyPr/>
          <a:lstStyle/>
          <a:p>
            <a:fld id="{FC3CEDF9-175D-44EB-8899-A113D70833E0}" type="slidenum">
              <a:rPr lang="en-US" smtClean="0"/>
              <a:pPr/>
              <a:t>4</a:t>
            </a:fld>
            <a:endParaRPr lang="en-US"/>
          </a:p>
        </p:txBody>
      </p:sp>
    </p:spTree>
    <p:extLst>
      <p:ext uri="{BB962C8B-B14F-4D97-AF65-F5344CB8AC3E}">
        <p14:creationId xmlns:p14="http://schemas.microsoft.com/office/powerpoint/2010/main" xmlns="" val="379467432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40354"/>
                                        </p:tgtEl>
                                        <p:attrNameLst>
                                          <p:attrName>style.visibility</p:attrName>
                                        </p:attrNameLst>
                                      </p:cBhvr>
                                      <p:to>
                                        <p:strVal val="visible"/>
                                      </p:to>
                                    </p:set>
                                    <p:animEffect transition="in" filter="wipe(up)">
                                      <p:cBhvr>
                                        <p:cTn id="7" dur="500"/>
                                        <p:tgtEl>
                                          <p:spTgt spid="740354"/>
                                        </p:tgtEl>
                                      </p:cBhvr>
                                    </p:animEffect>
                                  </p:childTnLst>
                                </p:cTn>
                              </p:par>
                            </p:childTnLst>
                          </p:cTn>
                        </p:par>
                        <p:par>
                          <p:cTn id="8" fill="hold" nodeType="afterGroup">
                            <p:stCondLst>
                              <p:cond delay="500"/>
                            </p:stCondLst>
                            <p:childTnLst>
                              <p:par>
                                <p:cTn id="9" presetID="17" presetClass="entr" presetSubtype="1" fill="hold" nodeType="afterEffect">
                                  <p:stCondLst>
                                    <p:cond delay="0"/>
                                  </p:stCondLst>
                                  <p:childTnLst>
                                    <p:set>
                                      <p:cBhvr>
                                        <p:cTn id="10" dur="1" fill="hold">
                                          <p:stCondLst>
                                            <p:cond delay="0"/>
                                          </p:stCondLst>
                                        </p:cTn>
                                        <p:tgtEl>
                                          <p:spTgt spid="740355"/>
                                        </p:tgtEl>
                                        <p:attrNameLst>
                                          <p:attrName>style.visibility</p:attrName>
                                        </p:attrNameLst>
                                      </p:cBhvr>
                                      <p:to>
                                        <p:strVal val="visible"/>
                                      </p:to>
                                    </p:set>
                                    <p:anim calcmode="lin" valueType="num">
                                      <p:cBhvr>
                                        <p:cTn id="11" dur="500" fill="hold"/>
                                        <p:tgtEl>
                                          <p:spTgt spid="740355"/>
                                        </p:tgtEl>
                                        <p:attrNameLst>
                                          <p:attrName>ppt_x</p:attrName>
                                        </p:attrNameLst>
                                      </p:cBhvr>
                                      <p:tavLst>
                                        <p:tav tm="0">
                                          <p:val>
                                            <p:strVal val="#ppt_x"/>
                                          </p:val>
                                        </p:tav>
                                        <p:tav tm="100000">
                                          <p:val>
                                            <p:strVal val="#ppt_x"/>
                                          </p:val>
                                        </p:tav>
                                      </p:tavLst>
                                    </p:anim>
                                    <p:anim calcmode="lin" valueType="num">
                                      <p:cBhvr>
                                        <p:cTn id="12" dur="500" fill="hold"/>
                                        <p:tgtEl>
                                          <p:spTgt spid="740355"/>
                                        </p:tgtEl>
                                        <p:attrNameLst>
                                          <p:attrName>ppt_y</p:attrName>
                                        </p:attrNameLst>
                                      </p:cBhvr>
                                      <p:tavLst>
                                        <p:tav tm="0">
                                          <p:val>
                                            <p:strVal val="#ppt_y-#ppt_h/2"/>
                                          </p:val>
                                        </p:tav>
                                        <p:tav tm="100000">
                                          <p:val>
                                            <p:strVal val="#ppt_y"/>
                                          </p:val>
                                        </p:tav>
                                      </p:tavLst>
                                    </p:anim>
                                    <p:anim calcmode="lin" valueType="num">
                                      <p:cBhvr>
                                        <p:cTn id="13" dur="500" fill="hold"/>
                                        <p:tgtEl>
                                          <p:spTgt spid="740355"/>
                                        </p:tgtEl>
                                        <p:attrNameLst>
                                          <p:attrName>ppt_w</p:attrName>
                                        </p:attrNameLst>
                                      </p:cBhvr>
                                      <p:tavLst>
                                        <p:tav tm="0">
                                          <p:val>
                                            <p:strVal val="#ppt_w"/>
                                          </p:val>
                                        </p:tav>
                                        <p:tav tm="100000">
                                          <p:val>
                                            <p:strVal val="#ppt_w"/>
                                          </p:val>
                                        </p:tav>
                                      </p:tavLst>
                                    </p:anim>
                                    <p:anim calcmode="lin" valueType="num">
                                      <p:cBhvr>
                                        <p:cTn id="14" dur="500" fill="hold"/>
                                        <p:tgtEl>
                                          <p:spTgt spid="740355"/>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000"/>
                            </p:stCondLst>
                            <p:childTnLst>
                              <p:par>
                                <p:cTn id="16" presetID="17" presetClass="entr" presetSubtype="1" fill="hold" nodeType="afterEffect">
                                  <p:stCondLst>
                                    <p:cond delay="0"/>
                                  </p:stCondLst>
                                  <p:childTnLst>
                                    <p:set>
                                      <p:cBhvr>
                                        <p:cTn id="17" dur="1" fill="hold">
                                          <p:stCondLst>
                                            <p:cond delay="0"/>
                                          </p:stCondLst>
                                        </p:cTn>
                                        <p:tgtEl>
                                          <p:spTgt spid="740358"/>
                                        </p:tgtEl>
                                        <p:attrNameLst>
                                          <p:attrName>style.visibility</p:attrName>
                                        </p:attrNameLst>
                                      </p:cBhvr>
                                      <p:to>
                                        <p:strVal val="visible"/>
                                      </p:to>
                                    </p:set>
                                    <p:anim calcmode="lin" valueType="num">
                                      <p:cBhvr>
                                        <p:cTn id="18" dur="500" fill="hold"/>
                                        <p:tgtEl>
                                          <p:spTgt spid="740358"/>
                                        </p:tgtEl>
                                        <p:attrNameLst>
                                          <p:attrName>ppt_x</p:attrName>
                                        </p:attrNameLst>
                                      </p:cBhvr>
                                      <p:tavLst>
                                        <p:tav tm="0">
                                          <p:val>
                                            <p:strVal val="#ppt_x"/>
                                          </p:val>
                                        </p:tav>
                                        <p:tav tm="100000">
                                          <p:val>
                                            <p:strVal val="#ppt_x"/>
                                          </p:val>
                                        </p:tav>
                                      </p:tavLst>
                                    </p:anim>
                                    <p:anim calcmode="lin" valueType="num">
                                      <p:cBhvr>
                                        <p:cTn id="19" dur="500" fill="hold"/>
                                        <p:tgtEl>
                                          <p:spTgt spid="740358"/>
                                        </p:tgtEl>
                                        <p:attrNameLst>
                                          <p:attrName>ppt_y</p:attrName>
                                        </p:attrNameLst>
                                      </p:cBhvr>
                                      <p:tavLst>
                                        <p:tav tm="0">
                                          <p:val>
                                            <p:strVal val="#ppt_y-#ppt_h/2"/>
                                          </p:val>
                                        </p:tav>
                                        <p:tav tm="100000">
                                          <p:val>
                                            <p:strVal val="#ppt_y"/>
                                          </p:val>
                                        </p:tav>
                                      </p:tavLst>
                                    </p:anim>
                                    <p:anim calcmode="lin" valueType="num">
                                      <p:cBhvr>
                                        <p:cTn id="20" dur="500" fill="hold"/>
                                        <p:tgtEl>
                                          <p:spTgt spid="740358"/>
                                        </p:tgtEl>
                                        <p:attrNameLst>
                                          <p:attrName>ppt_w</p:attrName>
                                        </p:attrNameLst>
                                      </p:cBhvr>
                                      <p:tavLst>
                                        <p:tav tm="0">
                                          <p:val>
                                            <p:strVal val="#ppt_w"/>
                                          </p:val>
                                        </p:tav>
                                        <p:tav tm="100000">
                                          <p:val>
                                            <p:strVal val="#ppt_w"/>
                                          </p:val>
                                        </p:tav>
                                      </p:tavLst>
                                    </p:anim>
                                    <p:anim calcmode="lin" valueType="num">
                                      <p:cBhvr>
                                        <p:cTn id="21" dur="500" fill="hold"/>
                                        <p:tgtEl>
                                          <p:spTgt spid="740358"/>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354"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42402" name="Object 2"/>
          <p:cNvGraphicFramePr>
            <a:graphicFrameLocks noChangeAspect="1"/>
          </p:cNvGraphicFramePr>
          <p:nvPr/>
        </p:nvGraphicFramePr>
        <p:xfrm>
          <a:off x="7239000" y="5867400"/>
          <a:ext cx="1600200" cy="711200"/>
        </p:xfrm>
        <a:graphic>
          <a:graphicData uri="http://schemas.openxmlformats.org/presentationml/2006/ole">
            <p:oleObj spid="_x0000_s81929" name="Clip" r:id="rId4" imgW="2286215" imgH="1017383" progId="">
              <p:embed/>
            </p:oleObj>
          </a:graphicData>
        </a:graphic>
      </p:graphicFrame>
      <p:sp>
        <p:nvSpPr>
          <p:cNvPr id="742403" name="Rectangle 3"/>
          <p:cNvSpPr>
            <a:spLocks noGrp="1" noChangeArrowheads="1"/>
          </p:cNvSpPr>
          <p:nvPr>
            <p:ph type="title"/>
          </p:nvPr>
        </p:nvSpPr>
        <p:spPr>
          <a:xfrm>
            <a:off x="457200" y="304800"/>
            <a:ext cx="8305800" cy="8382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Labor Variances Summary</a:t>
            </a:r>
          </a:p>
        </p:txBody>
      </p:sp>
      <p:sp>
        <p:nvSpPr>
          <p:cNvPr id="742404" name="Rectangle 4"/>
          <p:cNvSpPr>
            <a:spLocks noChangeArrowheads="1"/>
          </p:cNvSpPr>
          <p:nvPr/>
        </p:nvSpPr>
        <p:spPr bwMode="auto">
          <a:xfrm>
            <a:off x="266700" y="2590800"/>
            <a:ext cx="8607425" cy="17319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2,500 hours                 2,500 hours                  2,400 hours</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$10.50 per hour         $10.00 per hour.          $10.00 per hour</a:t>
            </a:r>
          </a:p>
          <a:p>
            <a:pPr eaLnBrk="1" hangingPunct="1">
              <a:spcBef>
                <a:spcPct val="50000"/>
              </a:spcBef>
            </a:pPr>
            <a:r>
              <a:rPr lang="en-US" sz="2400">
                <a:solidFill>
                  <a:schemeClr val="tx2"/>
                </a:solidFill>
              </a:rPr>
              <a:t>    </a:t>
            </a:r>
            <a:r>
              <a:rPr lang="en-US" sz="2400">
                <a:solidFill>
                  <a:srgbClr val="FF0000"/>
                </a:solidFill>
              </a:rPr>
              <a:t>= $26,250                  = $25,000                     = $24,000   </a:t>
            </a:r>
          </a:p>
        </p:txBody>
      </p:sp>
      <p:sp>
        <p:nvSpPr>
          <p:cNvPr id="742405" name="Rectangle 5"/>
          <p:cNvSpPr>
            <a:spLocks noChangeArrowheads="1"/>
          </p:cNvSpPr>
          <p:nvPr/>
        </p:nvSpPr>
        <p:spPr bwMode="auto">
          <a:xfrm>
            <a:off x="190500" y="1524000"/>
            <a:ext cx="8759825" cy="965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Hours            Actual Hours	       Standard Hours</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Rate             Standard Rate            Standard Rate</a:t>
            </a:r>
          </a:p>
        </p:txBody>
      </p:sp>
      <p:sp>
        <p:nvSpPr>
          <p:cNvPr id="742406" name="Line 6"/>
          <p:cNvSpPr>
            <a:spLocks noChangeShapeType="1"/>
          </p:cNvSpPr>
          <p:nvPr/>
        </p:nvSpPr>
        <p:spPr bwMode="auto">
          <a:xfrm>
            <a:off x="3794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42407" name="Line 7"/>
          <p:cNvSpPr>
            <a:spLocks noChangeShapeType="1"/>
          </p:cNvSpPr>
          <p:nvPr/>
        </p:nvSpPr>
        <p:spPr bwMode="auto">
          <a:xfrm>
            <a:off x="33258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42408" name="Line 8"/>
          <p:cNvSpPr>
            <a:spLocks noChangeShapeType="1"/>
          </p:cNvSpPr>
          <p:nvPr/>
        </p:nvSpPr>
        <p:spPr bwMode="auto">
          <a:xfrm>
            <a:off x="6273800" y="2436813"/>
            <a:ext cx="24130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742409" name="Group 9"/>
          <p:cNvGrpSpPr>
            <a:grpSpLocks/>
          </p:cNvGrpSpPr>
          <p:nvPr/>
        </p:nvGrpSpPr>
        <p:grpSpPr bwMode="auto">
          <a:xfrm>
            <a:off x="2549525" y="3048000"/>
            <a:ext cx="4003675" cy="850900"/>
            <a:chOff x="1632" y="1920"/>
            <a:chExt cx="1920" cy="536"/>
          </a:xfrm>
        </p:grpSpPr>
        <p:sp>
          <p:nvSpPr>
            <p:cNvPr id="742410" name="Line 10"/>
            <p:cNvSpPr>
              <a:spLocks noChangeShapeType="1"/>
            </p:cNvSpPr>
            <p:nvPr/>
          </p:nvSpPr>
          <p:spPr bwMode="auto">
            <a:xfrm flipH="1">
              <a:off x="1632" y="2160"/>
              <a:ext cx="336" cy="4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42411" name="Text Box 11"/>
            <p:cNvSpPr txBox="1">
              <a:spLocks noChangeArrowheads="1"/>
            </p:cNvSpPr>
            <p:nvPr/>
          </p:nvSpPr>
          <p:spPr bwMode="auto">
            <a:xfrm>
              <a:off x="1920" y="1920"/>
              <a:ext cx="1632" cy="536"/>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2400"/>
                <a:t>$26,250 </a:t>
              </a:r>
              <a:r>
                <a:rPr lang="en-US" sz="2400">
                  <a:sym typeface="Symbol" panose="05050102010706020507" pitchFamily="18" charset="2"/>
                </a:rPr>
                <a:t> 2,500 hours = $10.50 per hour</a:t>
              </a:r>
              <a:endParaRPr lang="en-US" sz="2800">
                <a:latin typeface="Times New Roman" panose="02020603050405020304" pitchFamily="18" charset="0"/>
              </a:endParaRPr>
            </a:p>
          </p:txBody>
        </p:sp>
      </p:grpSp>
      <p:grpSp>
        <p:nvGrpSpPr>
          <p:cNvPr id="742412" name="Group 12"/>
          <p:cNvGrpSpPr>
            <a:grpSpLocks/>
          </p:cNvGrpSpPr>
          <p:nvPr/>
        </p:nvGrpSpPr>
        <p:grpSpPr bwMode="auto">
          <a:xfrm>
            <a:off x="876300" y="4341813"/>
            <a:ext cx="3883025" cy="1506537"/>
            <a:chOff x="552" y="2735"/>
            <a:chExt cx="2446" cy="949"/>
          </a:xfrm>
        </p:grpSpPr>
        <p:sp>
          <p:nvSpPr>
            <p:cNvPr id="742413" name="Freeform 13"/>
            <p:cNvSpPr>
              <a:spLocks/>
            </p:cNvSpPr>
            <p:nvPr/>
          </p:nvSpPr>
          <p:spPr bwMode="auto">
            <a:xfrm>
              <a:off x="778"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42414" name="Rectangle 14"/>
            <p:cNvSpPr>
              <a:spLocks noChangeArrowheads="1"/>
            </p:cNvSpPr>
            <p:nvPr/>
          </p:nvSpPr>
          <p:spPr bwMode="auto">
            <a:xfrm>
              <a:off x="552"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Rate variance</a:t>
              </a:r>
              <a:br>
                <a:rPr lang="en-US" sz="2400">
                  <a:solidFill>
                    <a:srgbClr val="FF0000"/>
                  </a:solidFill>
                </a:rPr>
              </a:br>
              <a:r>
                <a:rPr lang="en-US" sz="2400">
                  <a:solidFill>
                    <a:srgbClr val="FF0000"/>
                  </a:solidFill>
                </a:rPr>
                <a:t>$1,250 unfavorable</a:t>
              </a:r>
            </a:p>
          </p:txBody>
        </p:sp>
      </p:grpSp>
      <p:grpSp>
        <p:nvGrpSpPr>
          <p:cNvPr id="742415" name="Group 15"/>
          <p:cNvGrpSpPr>
            <a:grpSpLocks/>
          </p:cNvGrpSpPr>
          <p:nvPr/>
        </p:nvGrpSpPr>
        <p:grpSpPr bwMode="auto">
          <a:xfrm>
            <a:off x="4248150" y="4341813"/>
            <a:ext cx="3883025" cy="1506537"/>
            <a:chOff x="2676" y="2735"/>
            <a:chExt cx="2446" cy="949"/>
          </a:xfrm>
        </p:grpSpPr>
        <p:sp>
          <p:nvSpPr>
            <p:cNvPr id="742416" name="Rectangle 16"/>
            <p:cNvSpPr>
              <a:spLocks noChangeArrowheads="1"/>
            </p:cNvSpPr>
            <p:nvPr/>
          </p:nvSpPr>
          <p:spPr bwMode="auto">
            <a:xfrm>
              <a:off x="2676"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Efficiency variance</a:t>
              </a:r>
              <a:br>
                <a:rPr lang="en-US" sz="2400">
                  <a:solidFill>
                    <a:srgbClr val="FF0000"/>
                  </a:solidFill>
                </a:rPr>
              </a:br>
              <a:r>
                <a:rPr lang="en-US" sz="2400">
                  <a:solidFill>
                    <a:srgbClr val="FF0000"/>
                  </a:solidFill>
                </a:rPr>
                <a:t>$1,000 unfavorable</a:t>
              </a:r>
            </a:p>
          </p:txBody>
        </p:sp>
        <p:sp>
          <p:nvSpPr>
            <p:cNvPr id="742417" name="Freeform 17"/>
            <p:cNvSpPr>
              <a:spLocks/>
            </p:cNvSpPr>
            <p:nvPr/>
          </p:nvSpPr>
          <p:spPr bwMode="auto">
            <a:xfrm>
              <a:off x="2891"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1"/>
          </p:nvPr>
        </p:nvSpPr>
        <p:spPr/>
        <p:txBody>
          <a:bodyPr/>
          <a:lstStyle/>
          <a:p>
            <a:fld id="{FC3CEDF9-175D-44EB-8899-A113D70833E0}" type="slidenum">
              <a:rPr lang="en-US" smtClean="0"/>
              <a:pPr/>
              <a:t>5</a:t>
            </a:fld>
            <a:endParaRPr lang="en-US"/>
          </a:p>
        </p:txBody>
      </p:sp>
    </p:spTree>
    <p:extLst>
      <p:ext uri="{BB962C8B-B14F-4D97-AF65-F5344CB8AC3E}">
        <p14:creationId xmlns:p14="http://schemas.microsoft.com/office/powerpoint/2010/main" xmlns="" val="326815546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44450" name="Object 2"/>
          <p:cNvGraphicFramePr>
            <a:graphicFrameLocks noChangeAspect="1"/>
          </p:cNvGraphicFramePr>
          <p:nvPr/>
        </p:nvGraphicFramePr>
        <p:xfrm>
          <a:off x="7239000" y="5867400"/>
          <a:ext cx="1600200" cy="711200"/>
        </p:xfrm>
        <a:graphic>
          <a:graphicData uri="http://schemas.openxmlformats.org/presentationml/2006/ole">
            <p:oleObj spid="_x0000_s82953" name="Clip" r:id="rId4" imgW="2286215" imgH="1017383" progId="">
              <p:embed/>
            </p:oleObj>
          </a:graphicData>
        </a:graphic>
      </p:graphicFrame>
      <p:sp>
        <p:nvSpPr>
          <p:cNvPr id="744451" name="Rectangle 3"/>
          <p:cNvSpPr>
            <a:spLocks noGrp="1" noChangeArrowheads="1"/>
          </p:cNvSpPr>
          <p:nvPr>
            <p:ph type="title"/>
          </p:nvPr>
        </p:nvSpPr>
        <p:spPr>
          <a:xfrm>
            <a:off x="457200" y="533400"/>
            <a:ext cx="8305800" cy="800925"/>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Labor Variances Summary</a:t>
            </a:r>
          </a:p>
        </p:txBody>
      </p:sp>
      <p:sp>
        <p:nvSpPr>
          <p:cNvPr id="744452" name="Rectangle 4"/>
          <p:cNvSpPr>
            <a:spLocks noChangeArrowheads="1"/>
          </p:cNvSpPr>
          <p:nvPr/>
        </p:nvSpPr>
        <p:spPr bwMode="auto">
          <a:xfrm>
            <a:off x="266700" y="2590800"/>
            <a:ext cx="8607425" cy="17319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2,500 hours                 2,500 hours                  2,400 hours</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$10.50 per hour         $10.00 per hour.          $10.00 per hour</a:t>
            </a:r>
          </a:p>
          <a:p>
            <a:pPr eaLnBrk="1" hangingPunct="1">
              <a:spcBef>
                <a:spcPct val="50000"/>
              </a:spcBef>
            </a:pPr>
            <a:r>
              <a:rPr lang="en-US" sz="2400">
                <a:solidFill>
                  <a:schemeClr val="tx2"/>
                </a:solidFill>
              </a:rPr>
              <a:t>    </a:t>
            </a:r>
            <a:r>
              <a:rPr lang="en-US" sz="2400">
                <a:solidFill>
                  <a:srgbClr val="FF0000"/>
                </a:solidFill>
              </a:rPr>
              <a:t>= $26,250                  = $25,000                     = $24,000   </a:t>
            </a:r>
          </a:p>
        </p:txBody>
      </p:sp>
      <p:sp>
        <p:nvSpPr>
          <p:cNvPr id="744453" name="Rectangle 5"/>
          <p:cNvSpPr>
            <a:spLocks noChangeArrowheads="1"/>
          </p:cNvSpPr>
          <p:nvPr/>
        </p:nvSpPr>
        <p:spPr bwMode="auto">
          <a:xfrm>
            <a:off x="190500" y="1524000"/>
            <a:ext cx="8759825" cy="965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Hours            Actual Hours	       Standard Hours</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Rate             Standard Rate            Standard Rate</a:t>
            </a:r>
          </a:p>
        </p:txBody>
      </p:sp>
      <p:sp>
        <p:nvSpPr>
          <p:cNvPr id="744454" name="Line 6"/>
          <p:cNvSpPr>
            <a:spLocks noChangeShapeType="1"/>
          </p:cNvSpPr>
          <p:nvPr/>
        </p:nvSpPr>
        <p:spPr bwMode="auto">
          <a:xfrm>
            <a:off x="3794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44455" name="Line 7"/>
          <p:cNvSpPr>
            <a:spLocks noChangeShapeType="1"/>
          </p:cNvSpPr>
          <p:nvPr/>
        </p:nvSpPr>
        <p:spPr bwMode="auto">
          <a:xfrm>
            <a:off x="33258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44456" name="Line 8"/>
          <p:cNvSpPr>
            <a:spLocks noChangeShapeType="1"/>
          </p:cNvSpPr>
          <p:nvPr/>
        </p:nvSpPr>
        <p:spPr bwMode="auto">
          <a:xfrm>
            <a:off x="6273800" y="2436813"/>
            <a:ext cx="24130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744457" name="Group 9"/>
          <p:cNvGrpSpPr>
            <a:grpSpLocks/>
          </p:cNvGrpSpPr>
          <p:nvPr/>
        </p:nvGrpSpPr>
        <p:grpSpPr bwMode="auto">
          <a:xfrm>
            <a:off x="2016125" y="3048000"/>
            <a:ext cx="4876800" cy="850900"/>
            <a:chOff x="1392" y="1920"/>
            <a:chExt cx="3072" cy="536"/>
          </a:xfrm>
        </p:grpSpPr>
        <p:sp>
          <p:nvSpPr>
            <p:cNvPr id="744458" name="Line 10"/>
            <p:cNvSpPr>
              <a:spLocks noChangeShapeType="1"/>
            </p:cNvSpPr>
            <p:nvPr/>
          </p:nvSpPr>
          <p:spPr bwMode="auto">
            <a:xfrm flipV="1">
              <a:off x="4032" y="1920"/>
              <a:ext cx="432" cy="28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44459" name="Text Box 11"/>
            <p:cNvSpPr txBox="1">
              <a:spLocks noChangeArrowheads="1"/>
            </p:cNvSpPr>
            <p:nvPr/>
          </p:nvSpPr>
          <p:spPr bwMode="auto">
            <a:xfrm>
              <a:off x="1392" y="1920"/>
              <a:ext cx="2832" cy="536"/>
            </a:xfrm>
            <a:prstGeom prst="rect">
              <a:avLst/>
            </a:prstGeom>
            <a:solidFill>
              <a:srgbClr val="CCFFCC"/>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2400"/>
                <a:t>1.2 hours per parka </a:t>
              </a:r>
              <a:r>
                <a:rPr lang="en-US" sz="2400">
                  <a:sym typeface="Symbol" panose="05050102010706020507" pitchFamily="18" charset="2"/>
                </a:rPr>
                <a:t> 2,000 parkas = 2,400 hours</a:t>
              </a:r>
              <a:endParaRPr lang="en-US" sz="2800">
                <a:latin typeface="Times New Roman" panose="02020603050405020304" pitchFamily="18" charset="0"/>
              </a:endParaRPr>
            </a:p>
          </p:txBody>
        </p:sp>
      </p:grpSp>
      <p:grpSp>
        <p:nvGrpSpPr>
          <p:cNvPr id="744460" name="Group 12"/>
          <p:cNvGrpSpPr>
            <a:grpSpLocks/>
          </p:cNvGrpSpPr>
          <p:nvPr/>
        </p:nvGrpSpPr>
        <p:grpSpPr bwMode="auto">
          <a:xfrm>
            <a:off x="876300" y="4341813"/>
            <a:ext cx="3883025" cy="1506537"/>
            <a:chOff x="552" y="2735"/>
            <a:chExt cx="2446" cy="949"/>
          </a:xfrm>
        </p:grpSpPr>
        <p:sp>
          <p:nvSpPr>
            <p:cNvPr id="744461" name="Freeform 13"/>
            <p:cNvSpPr>
              <a:spLocks/>
            </p:cNvSpPr>
            <p:nvPr/>
          </p:nvSpPr>
          <p:spPr bwMode="auto">
            <a:xfrm>
              <a:off x="778"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44462" name="Rectangle 14"/>
            <p:cNvSpPr>
              <a:spLocks noChangeArrowheads="1"/>
            </p:cNvSpPr>
            <p:nvPr/>
          </p:nvSpPr>
          <p:spPr bwMode="auto">
            <a:xfrm>
              <a:off x="552"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Rate variance</a:t>
              </a:r>
              <a:br>
                <a:rPr lang="en-US" sz="2400">
                  <a:solidFill>
                    <a:srgbClr val="FF0000"/>
                  </a:solidFill>
                </a:rPr>
              </a:br>
              <a:r>
                <a:rPr lang="en-US" sz="2400">
                  <a:solidFill>
                    <a:srgbClr val="FF0000"/>
                  </a:solidFill>
                </a:rPr>
                <a:t>$1,250 unfavorable</a:t>
              </a:r>
            </a:p>
          </p:txBody>
        </p:sp>
      </p:grpSp>
      <p:grpSp>
        <p:nvGrpSpPr>
          <p:cNvPr id="744463" name="Group 15"/>
          <p:cNvGrpSpPr>
            <a:grpSpLocks/>
          </p:cNvGrpSpPr>
          <p:nvPr/>
        </p:nvGrpSpPr>
        <p:grpSpPr bwMode="auto">
          <a:xfrm>
            <a:off x="4248150" y="4341813"/>
            <a:ext cx="3883025" cy="1506537"/>
            <a:chOff x="2676" y="2735"/>
            <a:chExt cx="2446" cy="949"/>
          </a:xfrm>
        </p:grpSpPr>
        <p:sp>
          <p:nvSpPr>
            <p:cNvPr id="744464" name="Rectangle 16"/>
            <p:cNvSpPr>
              <a:spLocks noChangeArrowheads="1"/>
            </p:cNvSpPr>
            <p:nvPr/>
          </p:nvSpPr>
          <p:spPr bwMode="auto">
            <a:xfrm>
              <a:off x="2676"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Efficiency variance</a:t>
              </a:r>
              <a:br>
                <a:rPr lang="en-US" sz="2400">
                  <a:solidFill>
                    <a:srgbClr val="FF0000"/>
                  </a:solidFill>
                </a:rPr>
              </a:br>
              <a:r>
                <a:rPr lang="en-US" sz="2400">
                  <a:solidFill>
                    <a:srgbClr val="FF0000"/>
                  </a:solidFill>
                </a:rPr>
                <a:t>$1,000 unfavorable</a:t>
              </a:r>
            </a:p>
          </p:txBody>
        </p:sp>
        <p:sp>
          <p:nvSpPr>
            <p:cNvPr id="744465" name="Freeform 17"/>
            <p:cNvSpPr>
              <a:spLocks/>
            </p:cNvSpPr>
            <p:nvPr/>
          </p:nvSpPr>
          <p:spPr bwMode="auto">
            <a:xfrm>
              <a:off x="2891"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1"/>
          </p:nvPr>
        </p:nvSpPr>
        <p:spPr/>
        <p:txBody>
          <a:bodyPr/>
          <a:lstStyle/>
          <a:p>
            <a:fld id="{FC3CEDF9-175D-44EB-8899-A113D70833E0}" type="slidenum">
              <a:rPr lang="en-US" smtClean="0"/>
              <a:pPr/>
              <a:t>6</a:t>
            </a:fld>
            <a:endParaRPr lang="en-US"/>
          </a:p>
        </p:txBody>
      </p:sp>
    </p:spTree>
    <p:extLst>
      <p:ext uri="{BB962C8B-B14F-4D97-AF65-F5344CB8AC3E}">
        <p14:creationId xmlns:p14="http://schemas.microsoft.com/office/powerpoint/2010/main" xmlns="" val="214858695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6498" name="Rectangle 2"/>
          <p:cNvSpPr>
            <a:spLocks noGrp="1" noChangeArrowheads="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Labor Variances:</a:t>
            </a:r>
            <a:br>
              <a:rPr lang="en-US" b="1" i="1"/>
            </a:br>
            <a:r>
              <a:rPr lang="en-US" b="1" i="1"/>
              <a:t>Using the Factored Equations</a:t>
            </a:r>
          </a:p>
        </p:txBody>
      </p:sp>
      <p:sp>
        <p:nvSpPr>
          <p:cNvPr id="746499" name="Rectangle 3"/>
          <p:cNvSpPr>
            <a:spLocks noGrp="1" noChangeArrowheads="1"/>
          </p:cNvSpPr>
          <p:nvPr>
            <p:ph type="body" idx="1"/>
          </p:nvPr>
        </p:nvSpPr>
        <p:spPr>
          <a:xfrm>
            <a:off x="533400" y="1524000"/>
            <a:ext cx="8382000" cy="4953000"/>
          </a:xfrm>
        </p:spPr>
        <p:txBody>
          <a:bodyPr/>
          <a:lstStyle/>
          <a:p>
            <a:pPr>
              <a:buSzPct val="70000"/>
              <a:buFont typeface="Wingdings" panose="05000000000000000000" pitchFamily="2" charset="2"/>
              <a:buNone/>
              <a:tabLst>
                <a:tab pos="2057400" algn="ctr"/>
                <a:tab pos="5029200" algn="ctr"/>
              </a:tabLst>
            </a:pPr>
            <a:r>
              <a:rPr lang="en-US" sz="2600" u="sng"/>
              <a:t>Labor rate variance</a:t>
            </a:r>
          </a:p>
          <a:p>
            <a:pPr lvl="1">
              <a:buFont typeface="Wingdings" panose="05000000000000000000" pitchFamily="2" charset="2"/>
              <a:buNone/>
              <a:tabLst>
                <a:tab pos="2057400" algn="ctr"/>
                <a:tab pos="5029200" algn="ctr"/>
              </a:tabLst>
            </a:pPr>
            <a:r>
              <a:rPr lang="en-US" sz="2200"/>
              <a:t>LRV = AH (AR - SR)</a:t>
            </a:r>
          </a:p>
          <a:p>
            <a:pPr lvl="1">
              <a:buFont typeface="Wingdings" panose="05000000000000000000" pitchFamily="2" charset="2"/>
              <a:buNone/>
              <a:tabLst>
                <a:tab pos="2057400" algn="ctr"/>
                <a:tab pos="5029200" algn="ctr"/>
              </a:tabLst>
            </a:pPr>
            <a:r>
              <a:rPr lang="en-US" sz="2200"/>
              <a:t>        = 2,500 hours ($10.50 per hour </a:t>
            </a:r>
            <a:r>
              <a:rPr lang="en-US" sz="2200">
                <a:cs typeface="Arial" panose="020B0604020202020204" pitchFamily="34" charset="0"/>
              </a:rPr>
              <a:t>–</a:t>
            </a:r>
            <a:r>
              <a:rPr lang="en-US" sz="2200"/>
              <a:t> $10.00 per hour)</a:t>
            </a:r>
          </a:p>
          <a:p>
            <a:pPr lvl="1">
              <a:buFont typeface="Wingdings" panose="05000000000000000000" pitchFamily="2" charset="2"/>
              <a:buNone/>
              <a:tabLst>
                <a:tab pos="2057400" algn="ctr"/>
                <a:tab pos="5029200" algn="ctr"/>
              </a:tabLst>
            </a:pPr>
            <a:r>
              <a:rPr lang="en-US" sz="2200"/>
              <a:t>        = 2,500 hours ($0.50 per hour)</a:t>
            </a:r>
          </a:p>
          <a:p>
            <a:pPr lvl="1">
              <a:buFont typeface="Wingdings" panose="05000000000000000000" pitchFamily="2" charset="2"/>
              <a:buNone/>
              <a:tabLst>
                <a:tab pos="2057400" algn="ctr"/>
                <a:tab pos="5029200" algn="ctr"/>
              </a:tabLst>
            </a:pPr>
            <a:r>
              <a:rPr lang="en-US" sz="2200"/>
              <a:t>        = $1,250 unfavorable</a:t>
            </a:r>
          </a:p>
          <a:p>
            <a:pPr>
              <a:buSzPct val="70000"/>
              <a:buFont typeface="Wingdings" panose="05000000000000000000" pitchFamily="2" charset="2"/>
              <a:buNone/>
              <a:tabLst>
                <a:tab pos="2057400" algn="ctr"/>
                <a:tab pos="5029200" algn="ctr"/>
              </a:tabLst>
            </a:pPr>
            <a:r>
              <a:rPr lang="en-US" sz="2600" u="sng"/>
              <a:t>Labor efficiency variance</a:t>
            </a:r>
          </a:p>
          <a:p>
            <a:pPr lvl="1">
              <a:buFont typeface="Wingdings" panose="05000000000000000000" pitchFamily="2" charset="2"/>
              <a:buNone/>
              <a:tabLst>
                <a:tab pos="2057400" algn="ctr"/>
                <a:tab pos="5029200" algn="ctr"/>
              </a:tabLst>
            </a:pPr>
            <a:r>
              <a:rPr lang="en-US" sz="2200"/>
              <a:t>LEV = SR (AH - SH)</a:t>
            </a:r>
          </a:p>
          <a:p>
            <a:pPr lvl="1">
              <a:buFont typeface="Wingdings" panose="05000000000000000000" pitchFamily="2" charset="2"/>
              <a:buNone/>
              <a:tabLst>
                <a:tab pos="2057400" algn="ctr"/>
                <a:tab pos="5029200" algn="ctr"/>
              </a:tabLst>
            </a:pPr>
            <a:r>
              <a:rPr lang="en-US" sz="2200"/>
              <a:t>        = $10.00 per hour (2,500 hours </a:t>
            </a:r>
            <a:r>
              <a:rPr lang="en-US" sz="2200">
                <a:cs typeface="Arial" panose="020B0604020202020204" pitchFamily="34" charset="0"/>
              </a:rPr>
              <a:t>–</a:t>
            </a:r>
            <a:r>
              <a:rPr lang="en-US" sz="2200"/>
              <a:t> 2,400 hours)</a:t>
            </a:r>
          </a:p>
          <a:p>
            <a:pPr lvl="1">
              <a:buFont typeface="Wingdings" panose="05000000000000000000" pitchFamily="2" charset="2"/>
              <a:buNone/>
              <a:tabLst>
                <a:tab pos="2057400" algn="ctr"/>
                <a:tab pos="5029200" algn="ctr"/>
              </a:tabLst>
            </a:pPr>
            <a:r>
              <a:rPr lang="en-US" sz="2200"/>
              <a:t>        = $10.00 per hour (100 hours) </a:t>
            </a:r>
          </a:p>
          <a:p>
            <a:pPr lvl="1">
              <a:buFont typeface="Wingdings" panose="05000000000000000000" pitchFamily="2" charset="2"/>
              <a:buNone/>
              <a:tabLst>
                <a:tab pos="2057400" algn="ctr"/>
                <a:tab pos="5029200" algn="ctr"/>
              </a:tabLst>
            </a:pPr>
            <a:r>
              <a:rPr lang="en-US" sz="2200"/>
              <a:t>        = $1,000 unfavorable</a:t>
            </a:r>
          </a:p>
        </p:txBody>
      </p:sp>
      <p:graphicFrame>
        <p:nvGraphicFramePr>
          <p:cNvPr id="746500" name="Object 4"/>
          <p:cNvGraphicFramePr>
            <a:graphicFrameLocks noChangeAspect="1"/>
          </p:cNvGraphicFramePr>
          <p:nvPr/>
        </p:nvGraphicFramePr>
        <p:xfrm>
          <a:off x="7239000" y="5867400"/>
          <a:ext cx="1600200" cy="711200"/>
        </p:xfrm>
        <a:graphic>
          <a:graphicData uri="http://schemas.openxmlformats.org/presentationml/2006/ole">
            <p:oleObj spid="_x0000_s83977" name="Clip" r:id="rId4" imgW="2286215" imgH="1017383" progId="">
              <p:embed/>
            </p:oleObj>
          </a:graphicData>
        </a:graphic>
      </p:graphicFrame>
      <p:sp>
        <p:nvSpPr>
          <p:cNvPr id="2" name="Slide Number Placeholder 1"/>
          <p:cNvSpPr>
            <a:spLocks noGrp="1"/>
          </p:cNvSpPr>
          <p:nvPr>
            <p:ph type="sldNum" sz="quarter" idx="11"/>
          </p:nvPr>
        </p:nvSpPr>
        <p:spPr/>
        <p:txBody>
          <a:bodyPr/>
          <a:lstStyle/>
          <a:p>
            <a:fld id="{0167BB2F-F977-434C-B61B-D7DDD0173E19}" type="slidenum">
              <a:rPr lang="en-US" smtClean="0"/>
              <a:pPr/>
              <a:t>7</a:t>
            </a:fld>
            <a:endParaRPr lang="en-US"/>
          </a:p>
        </p:txBody>
      </p:sp>
    </p:spTree>
    <p:extLst>
      <p:ext uri="{BB962C8B-B14F-4D97-AF65-F5344CB8AC3E}">
        <p14:creationId xmlns:p14="http://schemas.microsoft.com/office/powerpoint/2010/main" xmlns="" val="427535599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48546" name="Rectangle 2"/>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Responsibility for Labor Variances</a:t>
            </a:r>
          </a:p>
        </p:txBody>
      </p:sp>
      <p:grpSp>
        <p:nvGrpSpPr>
          <p:cNvPr id="748547" name="Group 3"/>
          <p:cNvGrpSpPr>
            <a:grpSpLocks/>
          </p:cNvGrpSpPr>
          <p:nvPr/>
        </p:nvGrpSpPr>
        <p:grpSpPr bwMode="auto">
          <a:xfrm>
            <a:off x="838200" y="3733800"/>
            <a:ext cx="3124200" cy="2514600"/>
            <a:chOff x="672" y="1584"/>
            <a:chExt cx="1968" cy="1584"/>
          </a:xfrm>
        </p:grpSpPr>
        <p:graphicFrame>
          <p:nvGraphicFramePr>
            <p:cNvPr id="748548" name="Object 4"/>
            <p:cNvGraphicFramePr>
              <a:graphicFrameLocks noChangeAspect="1"/>
            </p:cNvGraphicFramePr>
            <p:nvPr/>
          </p:nvGraphicFramePr>
          <p:xfrm>
            <a:off x="672" y="1584"/>
            <a:ext cx="1968" cy="1311"/>
          </p:xfrm>
          <a:graphic>
            <a:graphicData uri="http://schemas.openxmlformats.org/presentationml/2006/ole">
              <p:oleObj spid="_x0000_s85002" name="Clip" r:id="rId4" imgW="3657600" imgH="2437790" progId="">
                <p:embed/>
              </p:oleObj>
            </a:graphicData>
          </a:graphic>
        </p:graphicFrame>
        <p:sp>
          <p:nvSpPr>
            <p:cNvPr id="748549" name="Text Box 5"/>
            <p:cNvSpPr txBox="1">
              <a:spLocks noChangeArrowheads="1"/>
            </p:cNvSpPr>
            <p:nvPr/>
          </p:nvSpPr>
          <p:spPr bwMode="auto">
            <a:xfrm>
              <a:off x="704" y="2874"/>
              <a:ext cx="1853" cy="294"/>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400">
                  <a:solidFill>
                    <a:srgbClr val="CCFFFF"/>
                  </a:solidFill>
                </a:rPr>
                <a:t>Production Manager</a:t>
              </a:r>
            </a:p>
          </p:txBody>
        </p:sp>
      </p:grpSp>
      <p:sp>
        <p:nvSpPr>
          <p:cNvPr id="748550" name="Text Box 6"/>
          <p:cNvSpPr txBox="1">
            <a:spLocks noChangeArrowheads="1"/>
          </p:cNvSpPr>
          <p:nvPr/>
        </p:nvSpPr>
        <p:spPr bwMode="auto">
          <a:xfrm>
            <a:off x="393094" y="1600200"/>
            <a:ext cx="3835024" cy="19389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400" b="1" dirty="0">
                <a:solidFill>
                  <a:schemeClr val="tx2"/>
                </a:solidFill>
                <a:latin typeface="+mn-lt"/>
              </a:rPr>
              <a:t>Production managers are</a:t>
            </a:r>
            <a:br>
              <a:rPr lang="en-US" sz="2400" b="1" dirty="0">
                <a:solidFill>
                  <a:schemeClr val="tx2"/>
                </a:solidFill>
                <a:latin typeface="+mn-lt"/>
              </a:rPr>
            </a:br>
            <a:r>
              <a:rPr lang="en-US" sz="2400" b="1" dirty="0">
                <a:solidFill>
                  <a:schemeClr val="tx2"/>
                </a:solidFill>
                <a:latin typeface="+mn-lt"/>
              </a:rPr>
              <a:t>usually held accountable</a:t>
            </a:r>
            <a:br>
              <a:rPr lang="en-US" sz="2400" b="1" dirty="0">
                <a:solidFill>
                  <a:schemeClr val="tx2"/>
                </a:solidFill>
                <a:latin typeface="+mn-lt"/>
              </a:rPr>
            </a:br>
            <a:r>
              <a:rPr lang="en-US" sz="2400" b="1" dirty="0">
                <a:solidFill>
                  <a:schemeClr val="tx2"/>
                </a:solidFill>
                <a:latin typeface="+mn-lt"/>
              </a:rPr>
              <a:t>for labor variances</a:t>
            </a:r>
            <a:br>
              <a:rPr lang="en-US" sz="2400" b="1" dirty="0">
                <a:solidFill>
                  <a:schemeClr val="tx2"/>
                </a:solidFill>
                <a:latin typeface="+mn-lt"/>
              </a:rPr>
            </a:br>
            <a:r>
              <a:rPr lang="en-US" sz="2400" b="1" dirty="0">
                <a:solidFill>
                  <a:schemeClr val="tx2"/>
                </a:solidFill>
                <a:latin typeface="+mn-lt"/>
              </a:rPr>
              <a:t>because they can</a:t>
            </a:r>
            <a:br>
              <a:rPr lang="en-US" sz="2400" b="1" dirty="0">
                <a:solidFill>
                  <a:schemeClr val="tx2"/>
                </a:solidFill>
                <a:latin typeface="+mn-lt"/>
              </a:rPr>
            </a:br>
            <a:r>
              <a:rPr lang="en-US" sz="2400" b="1" dirty="0">
                <a:solidFill>
                  <a:schemeClr val="tx2"/>
                </a:solidFill>
                <a:latin typeface="+mn-lt"/>
              </a:rPr>
              <a:t>influence the:</a:t>
            </a:r>
          </a:p>
        </p:txBody>
      </p:sp>
      <p:grpSp>
        <p:nvGrpSpPr>
          <p:cNvPr id="748551" name="Group 7"/>
          <p:cNvGrpSpPr>
            <a:grpSpLocks/>
          </p:cNvGrpSpPr>
          <p:nvPr/>
        </p:nvGrpSpPr>
        <p:grpSpPr bwMode="auto">
          <a:xfrm>
            <a:off x="3429000" y="1677988"/>
            <a:ext cx="5272088" cy="1636712"/>
            <a:chOff x="2160" y="1057"/>
            <a:chExt cx="3321" cy="1031"/>
          </a:xfrm>
        </p:grpSpPr>
        <p:sp>
          <p:nvSpPr>
            <p:cNvPr id="748552" name="AutoShape 8"/>
            <p:cNvSpPr>
              <a:spLocks noChangeArrowheads="1"/>
            </p:cNvSpPr>
            <p:nvPr/>
          </p:nvSpPr>
          <p:spPr bwMode="auto">
            <a:xfrm>
              <a:off x="3256" y="1057"/>
              <a:ext cx="2225" cy="586"/>
            </a:xfrm>
            <a:prstGeom prst="roundRect">
              <a:avLst>
                <a:gd name="adj" fmla="val 16667"/>
              </a:avLst>
            </a:prstGeom>
            <a:solidFill>
              <a:srgbClr val="FFFF99"/>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2400"/>
                <a:t>Mix of skill levels</a:t>
              </a:r>
              <a:br>
                <a:rPr lang="en-US" sz="2400"/>
              </a:br>
              <a:r>
                <a:rPr lang="en-US" sz="2400"/>
                <a:t>assigned to work tasks. </a:t>
              </a:r>
            </a:p>
          </p:txBody>
        </p:sp>
        <p:cxnSp>
          <p:nvCxnSpPr>
            <p:cNvPr id="748553" name="AutoShape 9"/>
            <p:cNvCxnSpPr>
              <a:cxnSpLocks noChangeShapeType="1"/>
              <a:endCxn id="748552" idx="1"/>
            </p:cNvCxnSpPr>
            <p:nvPr/>
          </p:nvCxnSpPr>
          <p:spPr bwMode="auto">
            <a:xfrm flipV="1">
              <a:off x="2160" y="1350"/>
              <a:ext cx="1087" cy="738"/>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748554" name="Group 10"/>
          <p:cNvGrpSpPr>
            <a:grpSpLocks/>
          </p:cNvGrpSpPr>
          <p:nvPr/>
        </p:nvGrpSpPr>
        <p:grpSpPr bwMode="auto">
          <a:xfrm>
            <a:off x="3429000" y="2855913"/>
            <a:ext cx="5257800" cy="930275"/>
            <a:chOff x="2160" y="1799"/>
            <a:chExt cx="3312" cy="586"/>
          </a:xfrm>
        </p:grpSpPr>
        <p:sp>
          <p:nvSpPr>
            <p:cNvPr id="748555" name="AutoShape 11"/>
            <p:cNvSpPr>
              <a:spLocks noChangeArrowheads="1"/>
            </p:cNvSpPr>
            <p:nvPr/>
          </p:nvSpPr>
          <p:spPr bwMode="auto">
            <a:xfrm>
              <a:off x="3264" y="1799"/>
              <a:ext cx="2208" cy="586"/>
            </a:xfrm>
            <a:prstGeom prst="roundRect">
              <a:avLst>
                <a:gd name="adj" fmla="val 16667"/>
              </a:avLst>
            </a:prstGeom>
            <a:solidFill>
              <a:srgbClr val="FFCCFF"/>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a:cs typeface="Times New Roman" panose="02020603050405020304" pitchFamily="18" charset="0"/>
                </a:rPr>
                <a:t>Level of employee motivation.</a:t>
              </a:r>
            </a:p>
          </p:txBody>
        </p:sp>
        <p:cxnSp>
          <p:nvCxnSpPr>
            <p:cNvPr id="748556" name="AutoShape 12"/>
            <p:cNvCxnSpPr>
              <a:cxnSpLocks noChangeShapeType="1"/>
              <a:endCxn id="748555" idx="1"/>
            </p:cNvCxnSpPr>
            <p:nvPr/>
          </p:nvCxnSpPr>
          <p:spPr bwMode="auto">
            <a:xfrm>
              <a:off x="2160" y="2088"/>
              <a:ext cx="1095" cy="4"/>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748557" name="Group 13"/>
          <p:cNvGrpSpPr>
            <a:grpSpLocks/>
          </p:cNvGrpSpPr>
          <p:nvPr/>
        </p:nvGrpSpPr>
        <p:grpSpPr bwMode="auto">
          <a:xfrm>
            <a:off x="3429000" y="3314700"/>
            <a:ext cx="5257800" cy="1649413"/>
            <a:chOff x="2160" y="2088"/>
            <a:chExt cx="3312" cy="1039"/>
          </a:xfrm>
        </p:grpSpPr>
        <p:sp>
          <p:nvSpPr>
            <p:cNvPr id="748558" name="AutoShape 14"/>
            <p:cNvSpPr>
              <a:spLocks noChangeArrowheads="1"/>
            </p:cNvSpPr>
            <p:nvPr/>
          </p:nvSpPr>
          <p:spPr bwMode="auto">
            <a:xfrm>
              <a:off x="3264" y="2541"/>
              <a:ext cx="2208" cy="586"/>
            </a:xfrm>
            <a:prstGeom prst="roundRect">
              <a:avLst>
                <a:gd name="adj" fmla="val 16667"/>
              </a:avLst>
            </a:prstGeom>
            <a:solidFill>
              <a:srgbClr val="CCECFF"/>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30000"/>
                </a:spcBef>
              </a:pPr>
              <a:r>
                <a:rPr lang="en-US" sz="2400">
                  <a:cs typeface="Times New Roman" panose="02020603050405020304" pitchFamily="18" charset="0"/>
                </a:rPr>
                <a:t>Quality of production supervision.</a:t>
              </a:r>
              <a:endParaRPr lang="en-US" sz="2400"/>
            </a:p>
          </p:txBody>
        </p:sp>
        <p:cxnSp>
          <p:nvCxnSpPr>
            <p:cNvPr id="748559" name="AutoShape 15"/>
            <p:cNvCxnSpPr>
              <a:cxnSpLocks noChangeShapeType="1"/>
              <a:endCxn id="748558" idx="1"/>
            </p:cNvCxnSpPr>
            <p:nvPr/>
          </p:nvCxnSpPr>
          <p:spPr bwMode="auto">
            <a:xfrm>
              <a:off x="2160" y="2088"/>
              <a:ext cx="1095" cy="746"/>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748560" name="Group 16"/>
          <p:cNvGrpSpPr>
            <a:grpSpLocks/>
          </p:cNvGrpSpPr>
          <p:nvPr/>
        </p:nvGrpSpPr>
        <p:grpSpPr bwMode="auto">
          <a:xfrm>
            <a:off x="3429000" y="3314700"/>
            <a:ext cx="5259388" cy="2827338"/>
            <a:chOff x="2160" y="2088"/>
            <a:chExt cx="3313" cy="1781"/>
          </a:xfrm>
        </p:grpSpPr>
        <p:sp>
          <p:nvSpPr>
            <p:cNvPr id="748561" name="AutoShape 17"/>
            <p:cNvSpPr>
              <a:spLocks noChangeArrowheads="1"/>
            </p:cNvSpPr>
            <p:nvPr/>
          </p:nvSpPr>
          <p:spPr bwMode="auto">
            <a:xfrm>
              <a:off x="3263" y="3283"/>
              <a:ext cx="2210" cy="586"/>
            </a:xfrm>
            <a:prstGeom prst="roundRect">
              <a:avLst>
                <a:gd name="adj" fmla="val 16667"/>
              </a:avLst>
            </a:prstGeom>
            <a:solidFill>
              <a:srgbClr val="FFCC99"/>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30000"/>
                </a:spcBef>
              </a:pPr>
              <a:r>
                <a:rPr lang="en-US" sz="2400">
                  <a:cs typeface="Times New Roman" panose="02020603050405020304" pitchFamily="18" charset="0"/>
                </a:rPr>
                <a:t>Quality of training provided to employees.</a:t>
              </a:r>
              <a:endParaRPr lang="en-US" sz="2400"/>
            </a:p>
          </p:txBody>
        </p:sp>
        <p:cxnSp>
          <p:nvCxnSpPr>
            <p:cNvPr id="748562" name="AutoShape 18"/>
            <p:cNvCxnSpPr>
              <a:cxnSpLocks noChangeShapeType="1"/>
              <a:endCxn id="748561" idx="1"/>
            </p:cNvCxnSpPr>
            <p:nvPr/>
          </p:nvCxnSpPr>
          <p:spPr bwMode="auto">
            <a:xfrm>
              <a:off x="2160" y="2088"/>
              <a:ext cx="1094" cy="1488"/>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0167BB2F-F977-434C-B61B-D7DDD0173E19}" type="slidenum">
              <a:rPr lang="en-US" smtClean="0"/>
              <a:pPr/>
              <a:t>8</a:t>
            </a:fld>
            <a:endParaRPr lang="en-US"/>
          </a:p>
        </p:txBody>
      </p:sp>
    </p:spTree>
    <p:extLst>
      <p:ext uri="{BB962C8B-B14F-4D97-AF65-F5344CB8AC3E}">
        <p14:creationId xmlns:p14="http://schemas.microsoft.com/office/powerpoint/2010/main" xmlns="" val="12823215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nodeType="afterEffect">
                                  <p:stCondLst>
                                    <p:cond delay="1000"/>
                                  </p:stCondLst>
                                  <p:childTnLst>
                                    <p:set>
                                      <p:cBhvr>
                                        <p:cTn id="6" dur="1" fill="hold">
                                          <p:stCondLst>
                                            <p:cond delay="0"/>
                                          </p:stCondLst>
                                        </p:cTn>
                                        <p:tgtEl>
                                          <p:spTgt spid="748551"/>
                                        </p:tgtEl>
                                        <p:attrNameLst>
                                          <p:attrName>style.visibility</p:attrName>
                                        </p:attrNameLst>
                                      </p:cBhvr>
                                      <p:to>
                                        <p:strVal val="visible"/>
                                      </p:to>
                                    </p:set>
                                    <p:animEffect transition="in" filter="strips(upRight)">
                                      <p:cBhvr>
                                        <p:cTn id="7" dur="500"/>
                                        <p:tgtEl>
                                          <p:spTgt spid="748551"/>
                                        </p:tgtEl>
                                      </p:cBhvr>
                                    </p:animEffect>
                                  </p:childTnLst>
                                </p:cTn>
                              </p:par>
                            </p:childTnLst>
                          </p:cTn>
                        </p:par>
                        <p:par>
                          <p:cTn id="8" fill="hold" nodeType="afterGroup">
                            <p:stCondLst>
                              <p:cond delay="1500"/>
                            </p:stCondLst>
                            <p:childTnLst>
                              <p:par>
                                <p:cTn id="9" presetID="22" presetClass="entr" presetSubtype="8" fill="hold" nodeType="afterEffect">
                                  <p:stCondLst>
                                    <p:cond delay="1000"/>
                                  </p:stCondLst>
                                  <p:childTnLst>
                                    <p:set>
                                      <p:cBhvr>
                                        <p:cTn id="10" dur="1" fill="hold">
                                          <p:stCondLst>
                                            <p:cond delay="0"/>
                                          </p:stCondLst>
                                        </p:cTn>
                                        <p:tgtEl>
                                          <p:spTgt spid="748554"/>
                                        </p:tgtEl>
                                        <p:attrNameLst>
                                          <p:attrName>style.visibility</p:attrName>
                                        </p:attrNameLst>
                                      </p:cBhvr>
                                      <p:to>
                                        <p:strVal val="visible"/>
                                      </p:to>
                                    </p:set>
                                    <p:animEffect transition="in" filter="wipe(left)">
                                      <p:cBhvr>
                                        <p:cTn id="11" dur="500"/>
                                        <p:tgtEl>
                                          <p:spTgt spid="748554"/>
                                        </p:tgtEl>
                                      </p:cBhvr>
                                    </p:animEffect>
                                  </p:childTnLst>
                                </p:cTn>
                              </p:par>
                            </p:childTnLst>
                          </p:cTn>
                        </p:par>
                        <p:par>
                          <p:cTn id="12" fill="hold" nodeType="afterGroup">
                            <p:stCondLst>
                              <p:cond delay="3000"/>
                            </p:stCondLst>
                            <p:childTnLst>
                              <p:par>
                                <p:cTn id="13" presetID="18" presetClass="entr" presetSubtype="6" fill="hold" nodeType="afterEffect">
                                  <p:stCondLst>
                                    <p:cond delay="1000"/>
                                  </p:stCondLst>
                                  <p:childTnLst>
                                    <p:set>
                                      <p:cBhvr>
                                        <p:cTn id="14" dur="1" fill="hold">
                                          <p:stCondLst>
                                            <p:cond delay="0"/>
                                          </p:stCondLst>
                                        </p:cTn>
                                        <p:tgtEl>
                                          <p:spTgt spid="748557"/>
                                        </p:tgtEl>
                                        <p:attrNameLst>
                                          <p:attrName>style.visibility</p:attrName>
                                        </p:attrNameLst>
                                      </p:cBhvr>
                                      <p:to>
                                        <p:strVal val="visible"/>
                                      </p:to>
                                    </p:set>
                                    <p:animEffect transition="in" filter="strips(downRight)">
                                      <p:cBhvr>
                                        <p:cTn id="15" dur="500"/>
                                        <p:tgtEl>
                                          <p:spTgt spid="748557"/>
                                        </p:tgtEl>
                                      </p:cBhvr>
                                    </p:animEffect>
                                  </p:childTnLst>
                                </p:cTn>
                              </p:par>
                            </p:childTnLst>
                          </p:cTn>
                        </p:par>
                        <p:par>
                          <p:cTn id="16" fill="hold" nodeType="afterGroup">
                            <p:stCondLst>
                              <p:cond delay="4500"/>
                            </p:stCondLst>
                            <p:childTnLst>
                              <p:par>
                                <p:cTn id="17" presetID="18" presetClass="entr" presetSubtype="6" fill="hold" nodeType="afterEffect">
                                  <p:stCondLst>
                                    <p:cond delay="1000"/>
                                  </p:stCondLst>
                                  <p:childTnLst>
                                    <p:set>
                                      <p:cBhvr>
                                        <p:cTn id="18" dur="1" fill="hold">
                                          <p:stCondLst>
                                            <p:cond delay="0"/>
                                          </p:stCondLst>
                                        </p:cTn>
                                        <p:tgtEl>
                                          <p:spTgt spid="748560"/>
                                        </p:tgtEl>
                                        <p:attrNameLst>
                                          <p:attrName>style.visibility</p:attrName>
                                        </p:attrNameLst>
                                      </p:cBhvr>
                                      <p:to>
                                        <p:strVal val="visible"/>
                                      </p:to>
                                    </p:set>
                                    <p:animEffect transition="in" filter="strips(downRight)">
                                      <p:cBhvr>
                                        <p:cTn id="19" dur="500"/>
                                        <p:tgtEl>
                                          <p:spTgt spid="7485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0594" name="Rectangle 2"/>
          <p:cNvSpPr>
            <a:spLocks noGrp="1" noChangeArrowheads="1"/>
          </p:cNvSpPr>
          <p:nvPr>
            <p:ph type="title"/>
          </p:nvPr>
        </p:nvSpPr>
        <p:spPr>
          <a:xfrm>
            <a:off x="457200" y="228600"/>
            <a:ext cx="8229600" cy="9144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Responsibility </a:t>
            </a:r>
            <a:r>
              <a:rPr lang="en-US" b="1" i="1" dirty="0" smtClean="0"/>
              <a:t>for Labor </a:t>
            </a:r>
            <a:r>
              <a:rPr lang="en-US" b="1" i="1" dirty="0"/>
              <a:t>Variances</a:t>
            </a:r>
          </a:p>
        </p:txBody>
      </p:sp>
      <p:grpSp>
        <p:nvGrpSpPr>
          <p:cNvPr id="750595" name="Group 3"/>
          <p:cNvGrpSpPr>
            <a:grpSpLocks/>
          </p:cNvGrpSpPr>
          <p:nvPr/>
        </p:nvGrpSpPr>
        <p:grpSpPr bwMode="auto">
          <a:xfrm>
            <a:off x="587375" y="1981200"/>
            <a:ext cx="4060825" cy="3006725"/>
            <a:chOff x="178" y="1248"/>
            <a:chExt cx="2558" cy="1894"/>
          </a:xfrm>
        </p:grpSpPr>
        <p:sp>
          <p:nvSpPr>
            <p:cNvPr id="750596" name="Freeform 4"/>
            <p:cNvSpPr>
              <a:spLocks/>
            </p:cNvSpPr>
            <p:nvPr/>
          </p:nvSpPr>
          <p:spPr bwMode="auto">
            <a:xfrm>
              <a:off x="178" y="1248"/>
              <a:ext cx="2558" cy="1894"/>
            </a:xfrm>
            <a:custGeom>
              <a:avLst/>
              <a:gdLst>
                <a:gd name="T0" fmla="*/ 2567 w 2751"/>
                <a:gd name="T1" fmla="*/ 0 h 1894"/>
                <a:gd name="T2" fmla="*/ 2597 w 2751"/>
                <a:gd name="T3" fmla="*/ 8 h 1894"/>
                <a:gd name="T4" fmla="*/ 2632 w 2751"/>
                <a:gd name="T5" fmla="*/ 23 h 1894"/>
                <a:gd name="T6" fmla="*/ 2663 w 2751"/>
                <a:gd name="T7" fmla="*/ 42 h 1894"/>
                <a:gd name="T8" fmla="*/ 2687 w 2751"/>
                <a:gd name="T9" fmla="*/ 66 h 1894"/>
                <a:gd name="T10" fmla="*/ 2709 w 2751"/>
                <a:gd name="T11" fmla="*/ 93 h 1894"/>
                <a:gd name="T12" fmla="*/ 2728 w 2751"/>
                <a:gd name="T13" fmla="*/ 125 h 1894"/>
                <a:gd name="T14" fmla="*/ 2742 w 2751"/>
                <a:gd name="T15" fmla="*/ 159 h 1894"/>
                <a:gd name="T16" fmla="*/ 2750 w 2751"/>
                <a:gd name="T17" fmla="*/ 194 h 1894"/>
                <a:gd name="T18" fmla="*/ 2750 w 2751"/>
                <a:gd name="T19" fmla="*/ 1314 h 1894"/>
                <a:gd name="T20" fmla="*/ 2740 w 2751"/>
                <a:gd name="T21" fmla="*/ 1361 h 1894"/>
                <a:gd name="T22" fmla="*/ 2726 w 2751"/>
                <a:gd name="T23" fmla="*/ 1422 h 1894"/>
                <a:gd name="T24" fmla="*/ 2705 w 2751"/>
                <a:gd name="T25" fmla="*/ 1481 h 1894"/>
                <a:gd name="T26" fmla="*/ 2679 w 2751"/>
                <a:gd name="T27" fmla="*/ 1536 h 1894"/>
                <a:gd name="T28" fmla="*/ 2650 w 2751"/>
                <a:gd name="T29" fmla="*/ 1591 h 1894"/>
                <a:gd name="T30" fmla="*/ 2616 w 2751"/>
                <a:gd name="T31" fmla="*/ 1642 h 1894"/>
                <a:gd name="T32" fmla="*/ 2575 w 2751"/>
                <a:gd name="T33" fmla="*/ 1688 h 1894"/>
                <a:gd name="T34" fmla="*/ 2532 w 2751"/>
                <a:gd name="T35" fmla="*/ 1735 h 1894"/>
                <a:gd name="T36" fmla="*/ 2485 w 2751"/>
                <a:gd name="T37" fmla="*/ 1771 h 1894"/>
                <a:gd name="T38" fmla="*/ 2436 w 2751"/>
                <a:gd name="T39" fmla="*/ 1804 h 1894"/>
                <a:gd name="T40" fmla="*/ 2384 w 2751"/>
                <a:gd name="T41" fmla="*/ 1836 h 1894"/>
                <a:gd name="T42" fmla="*/ 2326 w 2751"/>
                <a:gd name="T43" fmla="*/ 1859 h 1894"/>
                <a:gd name="T44" fmla="*/ 2271 w 2751"/>
                <a:gd name="T45" fmla="*/ 1879 h 1894"/>
                <a:gd name="T46" fmla="*/ 2212 w 2751"/>
                <a:gd name="T47" fmla="*/ 1893 h 1894"/>
                <a:gd name="T48" fmla="*/ 2243 w 2751"/>
                <a:gd name="T49" fmla="*/ 1885 h 1894"/>
                <a:gd name="T50" fmla="*/ 2274 w 2751"/>
                <a:gd name="T51" fmla="*/ 1872 h 1894"/>
                <a:gd name="T52" fmla="*/ 2302 w 2751"/>
                <a:gd name="T53" fmla="*/ 1853 h 1894"/>
                <a:gd name="T54" fmla="*/ 2325 w 2751"/>
                <a:gd name="T55" fmla="*/ 1832 h 1894"/>
                <a:gd name="T56" fmla="*/ 2343 w 2751"/>
                <a:gd name="T57" fmla="*/ 1804 h 1894"/>
                <a:gd name="T58" fmla="*/ 2361 w 2751"/>
                <a:gd name="T59" fmla="*/ 1777 h 1894"/>
                <a:gd name="T60" fmla="*/ 2371 w 2751"/>
                <a:gd name="T61" fmla="*/ 1745 h 1894"/>
                <a:gd name="T62" fmla="*/ 2373 w 2751"/>
                <a:gd name="T63" fmla="*/ 1711 h 1894"/>
                <a:gd name="T64" fmla="*/ 2373 w 2751"/>
                <a:gd name="T65" fmla="*/ 1677 h 1894"/>
                <a:gd name="T66" fmla="*/ 2369 w 2751"/>
                <a:gd name="T67" fmla="*/ 1644 h 1894"/>
                <a:gd name="T68" fmla="*/ 2357 w 2751"/>
                <a:gd name="T69" fmla="*/ 1617 h 1894"/>
                <a:gd name="T70" fmla="*/ 2341 w 2751"/>
                <a:gd name="T71" fmla="*/ 1585 h 1894"/>
                <a:gd name="T72" fmla="*/ 2318 w 2751"/>
                <a:gd name="T73" fmla="*/ 1559 h 1894"/>
                <a:gd name="T74" fmla="*/ 2294 w 2751"/>
                <a:gd name="T75" fmla="*/ 1540 h 1894"/>
                <a:gd name="T76" fmla="*/ 2267 w 2751"/>
                <a:gd name="T77" fmla="*/ 1523 h 1894"/>
                <a:gd name="T78" fmla="*/ 2237 w 2751"/>
                <a:gd name="T79" fmla="*/ 1513 h 1894"/>
                <a:gd name="T80" fmla="*/ 2212 w 2751"/>
                <a:gd name="T81" fmla="*/ 1506 h 1894"/>
                <a:gd name="T82" fmla="*/ 181 w 2751"/>
                <a:gd name="T83" fmla="*/ 1506 h 1894"/>
                <a:gd name="T84" fmla="*/ 149 w 2751"/>
                <a:gd name="T85" fmla="*/ 1500 h 1894"/>
                <a:gd name="T86" fmla="*/ 118 w 2751"/>
                <a:gd name="T87" fmla="*/ 1485 h 1894"/>
                <a:gd name="T88" fmla="*/ 87 w 2751"/>
                <a:gd name="T89" fmla="*/ 1466 h 1894"/>
                <a:gd name="T90" fmla="*/ 61 w 2751"/>
                <a:gd name="T91" fmla="*/ 1441 h 1894"/>
                <a:gd name="T92" fmla="*/ 41 w 2751"/>
                <a:gd name="T93" fmla="*/ 1413 h 1894"/>
                <a:gd name="T94" fmla="*/ 20 w 2751"/>
                <a:gd name="T95" fmla="*/ 1384 h 1894"/>
                <a:gd name="T96" fmla="*/ 8 w 2751"/>
                <a:gd name="T97" fmla="*/ 1350 h 1894"/>
                <a:gd name="T98" fmla="*/ 0 w 2751"/>
                <a:gd name="T99" fmla="*/ 1314 h 1894"/>
                <a:gd name="T100" fmla="*/ 0 w 2751"/>
                <a:gd name="T101" fmla="*/ 194 h 1894"/>
                <a:gd name="T102" fmla="*/ 8 w 2751"/>
                <a:gd name="T103" fmla="*/ 159 h 1894"/>
                <a:gd name="T104" fmla="*/ 20 w 2751"/>
                <a:gd name="T105" fmla="*/ 125 h 1894"/>
                <a:gd name="T106" fmla="*/ 39 w 2751"/>
                <a:gd name="T107" fmla="*/ 95 h 1894"/>
                <a:gd name="T108" fmla="*/ 59 w 2751"/>
                <a:gd name="T109" fmla="*/ 66 h 1894"/>
                <a:gd name="T110" fmla="*/ 87 w 2751"/>
                <a:gd name="T111" fmla="*/ 42 h 1894"/>
                <a:gd name="T112" fmla="*/ 116 w 2751"/>
                <a:gd name="T113" fmla="*/ 23 h 1894"/>
                <a:gd name="T114" fmla="*/ 149 w 2751"/>
                <a:gd name="T115" fmla="*/ 8 h 1894"/>
                <a:gd name="T116" fmla="*/ 181 w 2751"/>
                <a:gd name="T117" fmla="*/ 0 h 1894"/>
                <a:gd name="T118" fmla="*/ 2567 w 2751"/>
                <a:gd name="T119" fmla="*/ 0 h 18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51" h="1894">
                  <a:moveTo>
                    <a:pt x="2567" y="0"/>
                  </a:moveTo>
                  <a:lnTo>
                    <a:pt x="2597" y="8"/>
                  </a:lnTo>
                  <a:lnTo>
                    <a:pt x="2632" y="23"/>
                  </a:lnTo>
                  <a:lnTo>
                    <a:pt x="2663" y="42"/>
                  </a:lnTo>
                  <a:lnTo>
                    <a:pt x="2687" y="66"/>
                  </a:lnTo>
                  <a:lnTo>
                    <a:pt x="2709" y="93"/>
                  </a:lnTo>
                  <a:lnTo>
                    <a:pt x="2728" y="125"/>
                  </a:lnTo>
                  <a:lnTo>
                    <a:pt x="2742" y="159"/>
                  </a:lnTo>
                  <a:lnTo>
                    <a:pt x="2750" y="194"/>
                  </a:lnTo>
                  <a:lnTo>
                    <a:pt x="2750" y="1314"/>
                  </a:lnTo>
                  <a:lnTo>
                    <a:pt x="2740" y="1361"/>
                  </a:lnTo>
                  <a:lnTo>
                    <a:pt x="2726" y="1422"/>
                  </a:lnTo>
                  <a:lnTo>
                    <a:pt x="2705" y="1481"/>
                  </a:lnTo>
                  <a:lnTo>
                    <a:pt x="2679" y="1536"/>
                  </a:lnTo>
                  <a:lnTo>
                    <a:pt x="2650" y="1591"/>
                  </a:lnTo>
                  <a:lnTo>
                    <a:pt x="2616" y="1642"/>
                  </a:lnTo>
                  <a:lnTo>
                    <a:pt x="2575" y="1688"/>
                  </a:lnTo>
                  <a:lnTo>
                    <a:pt x="2532" y="1735"/>
                  </a:lnTo>
                  <a:lnTo>
                    <a:pt x="2485" y="1771"/>
                  </a:lnTo>
                  <a:lnTo>
                    <a:pt x="2436" y="1804"/>
                  </a:lnTo>
                  <a:lnTo>
                    <a:pt x="2384" y="1836"/>
                  </a:lnTo>
                  <a:lnTo>
                    <a:pt x="2326" y="1859"/>
                  </a:lnTo>
                  <a:lnTo>
                    <a:pt x="2271" y="1879"/>
                  </a:lnTo>
                  <a:lnTo>
                    <a:pt x="2212" y="1893"/>
                  </a:lnTo>
                  <a:lnTo>
                    <a:pt x="2243" y="1885"/>
                  </a:lnTo>
                  <a:lnTo>
                    <a:pt x="2274" y="1872"/>
                  </a:lnTo>
                  <a:lnTo>
                    <a:pt x="2302" y="1853"/>
                  </a:lnTo>
                  <a:lnTo>
                    <a:pt x="2325" y="1832"/>
                  </a:lnTo>
                  <a:lnTo>
                    <a:pt x="2343" y="1804"/>
                  </a:lnTo>
                  <a:lnTo>
                    <a:pt x="2361" y="1777"/>
                  </a:lnTo>
                  <a:lnTo>
                    <a:pt x="2371" y="1745"/>
                  </a:lnTo>
                  <a:lnTo>
                    <a:pt x="2373" y="1711"/>
                  </a:lnTo>
                  <a:lnTo>
                    <a:pt x="2373" y="1677"/>
                  </a:lnTo>
                  <a:lnTo>
                    <a:pt x="2369" y="1644"/>
                  </a:lnTo>
                  <a:lnTo>
                    <a:pt x="2357" y="1617"/>
                  </a:lnTo>
                  <a:lnTo>
                    <a:pt x="2341" y="1585"/>
                  </a:lnTo>
                  <a:lnTo>
                    <a:pt x="2318" y="1559"/>
                  </a:lnTo>
                  <a:lnTo>
                    <a:pt x="2294" y="1540"/>
                  </a:lnTo>
                  <a:lnTo>
                    <a:pt x="2267" y="1523"/>
                  </a:lnTo>
                  <a:lnTo>
                    <a:pt x="2237" y="1513"/>
                  </a:lnTo>
                  <a:lnTo>
                    <a:pt x="2212" y="1506"/>
                  </a:lnTo>
                  <a:lnTo>
                    <a:pt x="181" y="1506"/>
                  </a:lnTo>
                  <a:lnTo>
                    <a:pt x="149" y="1500"/>
                  </a:lnTo>
                  <a:lnTo>
                    <a:pt x="118" y="1485"/>
                  </a:lnTo>
                  <a:lnTo>
                    <a:pt x="87" y="1466"/>
                  </a:lnTo>
                  <a:lnTo>
                    <a:pt x="61" y="1441"/>
                  </a:lnTo>
                  <a:lnTo>
                    <a:pt x="41" y="1413"/>
                  </a:lnTo>
                  <a:lnTo>
                    <a:pt x="20" y="1384"/>
                  </a:lnTo>
                  <a:lnTo>
                    <a:pt x="8" y="1350"/>
                  </a:lnTo>
                  <a:lnTo>
                    <a:pt x="0" y="1314"/>
                  </a:lnTo>
                  <a:lnTo>
                    <a:pt x="0" y="194"/>
                  </a:lnTo>
                  <a:lnTo>
                    <a:pt x="8" y="159"/>
                  </a:lnTo>
                  <a:lnTo>
                    <a:pt x="20" y="125"/>
                  </a:lnTo>
                  <a:lnTo>
                    <a:pt x="39" y="95"/>
                  </a:lnTo>
                  <a:lnTo>
                    <a:pt x="59" y="66"/>
                  </a:lnTo>
                  <a:lnTo>
                    <a:pt x="87" y="42"/>
                  </a:lnTo>
                  <a:lnTo>
                    <a:pt x="116" y="23"/>
                  </a:lnTo>
                  <a:lnTo>
                    <a:pt x="149" y="8"/>
                  </a:lnTo>
                  <a:lnTo>
                    <a:pt x="181" y="0"/>
                  </a:lnTo>
                  <a:lnTo>
                    <a:pt x="2567" y="0"/>
                  </a:lnTo>
                </a:path>
              </a:pathLst>
            </a:custGeom>
            <a:solidFill>
              <a:srgbClr val="CCECFF"/>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750597" name="Rectangle 5"/>
            <p:cNvSpPr>
              <a:spLocks noChangeArrowheads="1"/>
            </p:cNvSpPr>
            <p:nvPr/>
          </p:nvSpPr>
          <p:spPr bwMode="auto">
            <a:xfrm>
              <a:off x="361" y="1347"/>
              <a:ext cx="2162" cy="140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spcBef>
                  <a:spcPct val="40000"/>
                </a:spcBef>
              </a:pPr>
              <a:r>
                <a:rPr lang="en-US" sz="2400">
                  <a:latin typeface="+mn-lt"/>
                </a:rPr>
                <a:t>I am not responsible for</a:t>
              </a:r>
              <a:br>
                <a:rPr lang="en-US" sz="2400">
                  <a:latin typeface="+mn-lt"/>
                </a:rPr>
              </a:br>
              <a:r>
                <a:rPr lang="en-US" sz="2400">
                  <a:latin typeface="+mn-lt"/>
                </a:rPr>
                <a:t> the unfavorable labor</a:t>
              </a:r>
              <a:br>
                <a:rPr lang="en-US" sz="2400">
                  <a:latin typeface="+mn-lt"/>
                </a:rPr>
              </a:br>
              <a:r>
                <a:rPr lang="en-US" sz="2400">
                  <a:latin typeface="+mn-lt"/>
                </a:rPr>
                <a:t>efficiency variance!</a:t>
              </a:r>
            </a:p>
            <a:p>
              <a:pPr algn="ctr" eaLnBrk="1" hangingPunct="1">
                <a:lnSpc>
                  <a:spcPct val="90000"/>
                </a:lnSpc>
                <a:spcBef>
                  <a:spcPct val="40000"/>
                </a:spcBef>
              </a:pPr>
              <a:r>
                <a:rPr lang="en-US" sz="2400">
                  <a:latin typeface="+mn-lt"/>
                </a:rPr>
                <a:t> You purchased cheap</a:t>
              </a:r>
              <a:br>
                <a:rPr lang="en-US" sz="2400">
                  <a:latin typeface="+mn-lt"/>
                </a:rPr>
              </a:br>
              <a:r>
                <a:rPr lang="en-US" sz="2400">
                  <a:latin typeface="+mn-lt"/>
                </a:rPr>
                <a:t>material, so it took more</a:t>
              </a:r>
              <a:br>
                <a:rPr lang="en-US" sz="2400">
                  <a:latin typeface="+mn-lt"/>
                </a:rPr>
              </a:br>
              <a:r>
                <a:rPr lang="en-US" sz="2400">
                  <a:latin typeface="+mn-lt"/>
                </a:rPr>
                <a:t>time to process it. </a:t>
              </a:r>
            </a:p>
          </p:txBody>
        </p:sp>
      </p:grpSp>
      <p:grpSp>
        <p:nvGrpSpPr>
          <p:cNvPr id="750598" name="Group 6"/>
          <p:cNvGrpSpPr>
            <a:grpSpLocks/>
          </p:cNvGrpSpPr>
          <p:nvPr/>
        </p:nvGrpSpPr>
        <p:grpSpPr bwMode="auto">
          <a:xfrm>
            <a:off x="5334000" y="1295400"/>
            <a:ext cx="3430588" cy="3363913"/>
            <a:chOff x="3360" y="816"/>
            <a:chExt cx="2161" cy="2119"/>
          </a:xfrm>
        </p:grpSpPr>
        <p:sp>
          <p:nvSpPr>
            <p:cNvPr id="750599" name="Freeform 7"/>
            <p:cNvSpPr>
              <a:spLocks/>
            </p:cNvSpPr>
            <p:nvPr/>
          </p:nvSpPr>
          <p:spPr bwMode="auto">
            <a:xfrm>
              <a:off x="3360" y="816"/>
              <a:ext cx="2161" cy="2119"/>
            </a:xfrm>
            <a:custGeom>
              <a:avLst/>
              <a:gdLst>
                <a:gd name="T0" fmla="*/ 144 w 2161"/>
                <a:gd name="T1" fmla="*/ 0 h 1687"/>
                <a:gd name="T2" fmla="*/ 120 w 2161"/>
                <a:gd name="T3" fmla="*/ 8 h 1687"/>
                <a:gd name="T4" fmla="*/ 93 w 2161"/>
                <a:gd name="T5" fmla="*/ 21 h 1687"/>
                <a:gd name="T6" fmla="*/ 69 w 2161"/>
                <a:gd name="T7" fmla="*/ 38 h 1687"/>
                <a:gd name="T8" fmla="*/ 50 w 2161"/>
                <a:gd name="T9" fmla="*/ 58 h 1687"/>
                <a:gd name="T10" fmla="*/ 32 w 2161"/>
                <a:gd name="T11" fmla="*/ 83 h 1687"/>
                <a:gd name="T12" fmla="*/ 17 w 2161"/>
                <a:gd name="T13" fmla="*/ 111 h 1687"/>
                <a:gd name="T14" fmla="*/ 6 w 2161"/>
                <a:gd name="T15" fmla="*/ 142 h 1687"/>
                <a:gd name="T16" fmla="*/ 0 w 2161"/>
                <a:gd name="T17" fmla="*/ 173 h 1687"/>
                <a:gd name="T18" fmla="*/ 0 w 2161"/>
                <a:gd name="T19" fmla="*/ 1171 h 1687"/>
                <a:gd name="T20" fmla="*/ 8 w 2161"/>
                <a:gd name="T21" fmla="*/ 1212 h 1687"/>
                <a:gd name="T22" fmla="*/ 19 w 2161"/>
                <a:gd name="T23" fmla="*/ 1267 h 1687"/>
                <a:gd name="T24" fmla="*/ 35 w 2161"/>
                <a:gd name="T25" fmla="*/ 1319 h 1687"/>
                <a:gd name="T26" fmla="*/ 56 w 2161"/>
                <a:gd name="T27" fmla="*/ 1368 h 1687"/>
                <a:gd name="T28" fmla="*/ 78 w 2161"/>
                <a:gd name="T29" fmla="*/ 1417 h 1687"/>
                <a:gd name="T30" fmla="*/ 105 w 2161"/>
                <a:gd name="T31" fmla="*/ 1462 h 1687"/>
                <a:gd name="T32" fmla="*/ 138 w 2161"/>
                <a:gd name="T33" fmla="*/ 1504 h 1687"/>
                <a:gd name="T34" fmla="*/ 171 w 2161"/>
                <a:gd name="T35" fmla="*/ 1545 h 1687"/>
                <a:gd name="T36" fmla="*/ 208 w 2161"/>
                <a:gd name="T37" fmla="*/ 1577 h 1687"/>
                <a:gd name="T38" fmla="*/ 246 w 2161"/>
                <a:gd name="T39" fmla="*/ 1607 h 1687"/>
                <a:gd name="T40" fmla="*/ 288 w 2161"/>
                <a:gd name="T41" fmla="*/ 1636 h 1687"/>
                <a:gd name="T42" fmla="*/ 333 w 2161"/>
                <a:gd name="T43" fmla="*/ 1656 h 1687"/>
                <a:gd name="T44" fmla="*/ 376 w 2161"/>
                <a:gd name="T45" fmla="*/ 1673 h 1687"/>
                <a:gd name="T46" fmla="*/ 422 w 2161"/>
                <a:gd name="T47" fmla="*/ 1686 h 1687"/>
                <a:gd name="T48" fmla="*/ 398 w 2161"/>
                <a:gd name="T49" fmla="*/ 1678 h 1687"/>
                <a:gd name="T50" fmla="*/ 374 w 2161"/>
                <a:gd name="T51" fmla="*/ 1667 h 1687"/>
                <a:gd name="T52" fmla="*/ 352 w 2161"/>
                <a:gd name="T53" fmla="*/ 1650 h 1687"/>
                <a:gd name="T54" fmla="*/ 334 w 2161"/>
                <a:gd name="T55" fmla="*/ 1631 h 1687"/>
                <a:gd name="T56" fmla="*/ 320 w 2161"/>
                <a:gd name="T57" fmla="*/ 1607 h 1687"/>
                <a:gd name="T58" fmla="*/ 306 w 2161"/>
                <a:gd name="T59" fmla="*/ 1583 h 1687"/>
                <a:gd name="T60" fmla="*/ 298 w 2161"/>
                <a:gd name="T61" fmla="*/ 1555 h 1687"/>
                <a:gd name="T62" fmla="*/ 296 w 2161"/>
                <a:gd name="T63" fmla="*/ 1524 h 1687"/>
                <a:gd name="T64" fmla="*/ 296 w 2161"/>
                <a:gd name="T65" fmla="*/ 1494 h 1687"/>
                <a:gd name="T66" fmla="*/ 299 w 2161"/>
                <a:gd name="T67" fmla="*/ 1465 h 1687"/>
                <a:gd name="T68" fmla="*/ 309 w 2161"/>
                <a:gd name="T69" fmla="*/ 1440 h 1687"/>
                <a:gd name="T70" fmla="*/ 321 w 2161"/>
                <a:gd name="T71" fmla="*/ 1411 h 1687"/>
                <a:gd name="T72" fmla="*/ 339 w 2161"/>
                <a:gd name="T73" fmla="*/ 1389 h 1687"/>
                <a:gd name="T74" fmla="*/ 358 w 2161"/>
                <a:gd name="T75" fmla="*/ 1372 h 1687"/>
                <a:gd name="T76" fmla="*/ 379 w 2161"/>
                <a:gd name="T77" fmla="*/ 1357 h 1687"/>
                <a:gd name="T78" fmla="*/ 403 w 2161"/>
                <a:gd name="T79" fmla="*/ 1348 h 1687"/>
                <a:gd name="T80" fmla="*/ 422 w 2161"/>
                <a:gd name="T81" fmla="*/ 1342 h 1687"/>
                <a:gd name="T82" fmla="*/ 2018 w 2161"/>
                <a:gd name="T83" fmla="*/ 1342 h 1687"/>
                <a:gd name="T84" fmla="*/ 2043 w 2161"/>
                <a:gd name="T85" fmla="*/ 1336 h 1687"/>
                <a:gd name="T86" fmla="*/ 2067 w 2161"/>
                <a:gd name="T87" fmla="*/ 1323 h 1687"/>
                <a:gd name="T88" fmla="*/ 2091 w 2161"/>
                <a:gd name="T89" fmla="*/ 1306 h 1687"/>
                <a:gd name="T90" fmla="*/ 2112 w 2161"/>
                <a:gd name="T91" fmla="*/ 1283 h 1687"/>
                <a:gd name="T92" fmla="*/ 2128 w 2161"/>
                <a:gd name="T93" fmla="*/ 1259 h 1687"/>
                <a:gd name="T94" fmla="*/ 2144 w 2161"/>
                <a:gd name="T95" fmla="*/ 1233 h 1687"/>
                <a:gd name="T96" fmla="*/ 2154 w 2161"/>
                <a:gd name="T97" fmla="*/ 1202 h 1687"/>
                <a:gd name="T98" fmla="*/ 2160 w 2161"/>
                <a:gd name="T99" fmla="*/ 1171 h 1687"/>
                <a:gd name="T100" fmla="*/ 2160 w 2161"/>
                <a:gd name="T101" fmla="*/ 173 h 1687"/>
                <a:gd name="T102" fmla="*/ 2154 w 2161"/>
                <a:gd name="T103" fmla="*/ 142 h 1687"/>
                <a:gd name="T104" fmla="*/ 2144 w 2161"/>
                <a:gd name="T105" fmla="*/ 111 h 1687"/>
                <a:gd name="T106" fmla="*/ 2130 w 2161"/>
                <a:gd name="T107" fmla="*/ 85 h 1687"/>
                <a:gd name="T108" fmla="*/ 2114 w 2161"/>
                <a:gd name="T109" fmla="*/ 58 h 1687"/>
                <a:gd name="T110" fmla="*/ 2091 w 2161"/>
                <a:gd name="T111" fmla="*/ 38 h 1687"/>
                <a:gd name="T112" fmla="*/ 2069 w 2161"/>
                <a:gd name="T113" fmla="*/ 21 h 1687"/>
                <a:gd name="T114" fmla="*/ 2043 w 2161"/>
                <a:gd name="T115" fmla="*/ 8 h 1687"/>
                <a:gd name="T116" fmla="*/ 2018 w 2161"/>
                <a:gd name="T117" fmla="*/ 0 h 1687"/>
                <a:gd name="T118" fmla="*/ 144 w 2161"/>
                <a:gd name="T119" fmla="*/ 0 h 1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61" h="1687">
                  <a:moveTo>
                    <a:pt x="144" y="0"/>
                  </a:moveTo>
                  <a:lnTo>
                    <a:pt x="120" y="8"/>
                  </a:lnTo>
                  <a:lnTo>
                    <a:pt x="93" y="21"/>
                  </a:lnTo>
                  <a:lnTo>
                    <a:pt x="69" y="38"/>
                  </a:lnTo>
                  <a:lnTo>
                    <a:pt x="50" y="58"/>
                  </a:lnTo>
                  <a:lnTo>
                    <a:pt x="32" y="83"/>
                  </a:lnTo>
                  <a:lnTo>
                    <a:pt x="17" y="111"/>
                  </a:lnTo>
                  <a:lnTo>
                    <a:pt x="6" y="142"/>
                  </a:lnTo>
                  <a:lnTo>
                    <a:pt x="0" y="173"/>
                  </a:lnTo>
                  <a:lnTo>
                    <a:pt x="0" y="1171"/>
                  </a:lnTo>
                  <a:lnTo>
                    <a:pt x="8" y="1212"/>
                  </a:lnTo>
                  <a:lnTo>
                    <a:pt x="19" y="1267"/>
                  </a:lnTo>
                  <a:lnTo>
                    <a:pt x="35" y="1319"/>
                  </a:lnTo>
                  <a:lnTo>
                    <a:pt x="56" y="1368"/>
                  </a:lnTo>
                  <a:lnTo>
                    <a:pt x="78" y="1417"/>
                  </a:lnTo>
                  <a:lnTo>
                    <a:pt x="105" y="1462"/>
                  </a:lnTo>
                  <a:lnTo>
                    <a:pt x="138" y="1504"/>
                  </a:lnTo>
                  <a:lnTo>
                    <a:pt x="171" y="1545"/>
                  </a:lnTo>
                  <a:lnTo>
                    <a:pt x="208" y="1577"/>
                  </a:lnTo>
                  <a:lnTo>
                    <a:pt x="246" y="1607"/>
                  </a:lnTo>
                  <a:lnTo>
                    <a:pt x="288" y="1636"/>
                  </a:lnTo>
                  <a:lnTo>
                    <a:pt x="333" y="1656"/>
                  </a:lnTo>
                  <a:lnTo>
                    <a:pt x="376" y="1673"/>
                  </a:lnTo>
                  <a:lnTo>
                    <a:pt x="422" y="1686"/>
                  </a:lnTo>
                  <a:lnTo>
                    <a:pt x="398" y="1678"/>
                  </a:lnTo>
                  <a:lnTo>
                    <a:pt x="374" y="1667"/>
                  </a:lnTo>
                  <a:lnTo>
                    <a:pt x="352" y="1650"/>
                  </a:lnTo>
                  <a:lnTo>
                    <a:pt x="334" y="1631"/>
                  </a:lnTo>
                  <a:lnTo>
                    <a:pt x="320" y="1607"/>
                  </a:lnTo>
                  <a:lnTo>
                    <a:pt x="306" y="1583"/>
                  </a:lnTo>
                  <a:lnTo>
                    <a:pt x="298" y="1555"/>
                  </a:lnTo>
                  <a:lnTo>
                    <a:pt x="296" y="1524"/>
                  </a:lnTo>
                  <a:lnTo>
                    <a:pt x="296" y="1494"/>
                  </a:lnTo>
                  <a:lnTo>
                    <a:pt x="299" y="1465"/>
                  </a:lnTo>
                  <a:lnTo>
                    <a:pt x="309" y="1440"/>
                  </a:lnTo>
                  <a:lnTo>
                    <a:pt x="321" y="1411"/>
                  </a:lnTo>
                  <a:lnTo>
                    <a:pt x="339" y="1389"/>
                  </a:lnTo>
                  <a:lnTo>
                    <a:pt x="358" y="1372"/>
                  </a:lnTo>
                  <a:lnTo>
                    <a:pt x="379" y="1357"/>
                  </a:lnTo>
                  <a:lnTo>
                    <a:pt x="403" y="1348"/>
                  </a:lnTo>
                  <a:lnTo>
                    <a:pt x="422" y="1342"/>
                  </a:lnTo>
                  <a:lnTo>
                    <a:pt x="2018" y="1342"/>
                  </a:lnTo>
                  <a:lnTo>
                    <a:pt x="2043" y="1336"/>
                  </a:lnTo>
                  <a:lnTo>
                    <a:pt x="2067" y="1323"/>
                  </a:lnTo>
                  <a:lnTo>
                    <a:pt x="2091" y="1306"/>
                  </a:lnTo>
                  <a:lnTo>
                    <a:pt x="2112" y="1283"/>
                  </a:lnTo>
                  <a:lnTo>
                    <a:pt x="2128" y="1259"/>
                  </a:lnTo>
                  <a:lnTo>
                    <a:pt x="2144" y="1233"/>
                  </a:lnTo>
                  <a:lnTo>
                    <a:pt x="2154" y="1202"/>
                  </a:lnTo>
                  <a:lnTo>
                    <a:pt x="2160" y="1171"/>
                  </a:lnTo>
                  <a:lnTo>
                    <a:pt x="2160" y="173"/>
                  </a:lnTo>
                  <a:lnTo>
                    <a:pt x="2154" y="142"/>
                  </a:lnTo>
                  <a:lnTo>
                    <a:pt x="2144" y="111"/>
                  </a:lnTo>
                  <a:lnTo>
                    <a:pt x="2130" y="85"/>
                  </a:lnTo>
                  <a:lnTo>
                    <a:pt x="2114" y="58"/>
                  </a:lnTo>
                  <a:lnTo>
                    <a:pt x="2091" y="38"/>
                  </a:lnTo>
                  <a:lnTo>
                    <a:pt x="2069" y="21"/>
                  </a:lnTo>
                  <a:lnTo>
                    <a:pt x="2043" y="8"/>
                  </a:lnTo>
                  <a:lnTo>
                    <a:pt x="2018" y="0"/>
                  </a:lnTo>
                  <a:lnTo>
                    <a:pt x="144" y="0"/>
                  </a:lnTo>
                </a:path>
              </a:pathLst>
            </a:custGeom>
            <a:solidFill>
              <a:srgbClr val="EAEAEA"/>
            </a:solidFill>
            <a:ln w="12700" cap="rnd" cmpd="sng">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latin typeface="+mn-lt"/>
              </a:endParaRPr>
            </a:p>
          </p:txBody>
        </p:sp>
        <p:sp>
          <p:nvSpPr>
            <p:cNvPr id="750600" name="Rectangle 8"/>
            <p:cNvSpPr>
              <a:spLocks noChangeArrowheads="1"/>
            </p:cNvSpPr>
            <p:nvPr/>
          </p:nvSpPr>
          <p:spPr bwMode="auto">
            <a:xfrm>
              <a:off x="3399" y="912"/>
              <a:ext cx="2120" cy="152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90000"/>
                </a:lnSpc>
                <a:spcBef>
                  <a:spcPct val="40000"/>
                </a:spcBef>
              </a:pPr>
              <a:r>
                <a:rPr lang="en-US" sz="2400">
                  <a:latin typeface="+mn-lt"/>
                </a:rPr>
                <a:t>I think it took more time to process the materials because the Maintenance Department has poorly maintained your equipment.</a:t>
              </a:r>
            </a:p>
          </p:txBody>
        </p:sp>
      </p:grpSp>
      <p:graphicFrame>
        <p:nvGraphicFramePr>
          <p:cNvPr id="750601" name="Object 9"/>
          <p:cNvGraphicFramePr>
            <a:graphicFrameLocks noChangeAspect="1"/>
          </p:cNvGraphicFramePr>
          <p:nvPr/>
        </p:nvGraphicFramePr>
        <p:xfrm>
          <a:off x="5251450" y="4114800"/>
          <a:ext cx="2292350" cy="2438400"/>
        </p:xfrm>
        <a:graphic>
          <a:graphicData uri="http://schemas.openxmlformats.org/presentationml/2006/ole">
            <p:oleObj spid="_x0000_s86034" name="Clip" r:id="rId4" imgW="16404336" imgH="17445228" progId="">
              <p:embed/>
            </p:oleObj>
          </a:graphicData>
        </a:graphic>
      </p:graphicFrame>
      <p:graphicFrame>
        <p:nvGraphicFramePr>
          <p:cNvPr id="750602" name="Object 10"/>
          <p:cNvGraphicFramePr>
            <a:graphicFrameLocks noChangeAspect="1"/>
          </p:cNvGraphicFramePr>
          <p:nvPr/>
        </p:nvGraphicFramePr>
        <p:xfrm>
          <a:off x="1371600" y="4495800"/>
          <a:ext cx="3124200" cy="2081213"/>
        </p:xfrm>
        <a:graphic>
          <a:graphicData uri="http://schemas.openxmlformats.org/presentationml/2006/ole">
            <p:oleObj spid="_x0000_s86035" name="Clip" r:id="rId5" imgW="3657600" imgH="2437790" progId="">
              <p:embed/>
            </p:oleObj>
          </a:graphicData>
        </a:graphic>
      </p:graphicFrame>
      <p:sp>
        <p:nvSpPr>
          <p:cNvPr id="2" name="Slide Number Placeholder 1"/>
          <p:cNvSpPr>
            <a:spLocks noGrp="1"/>
          </p:cNvSpPr>
          <p:nvPr>
            <p:ph type="sldNum" sz="quarter" idx="11"/>
          </p:nvPr>
        </p:nvSpPr>
        <p:spPr/>
        <p:txBody>
          <a:bodyPr/>
          <a:lstStyle/>
          <a:p>
            <a:fld id="{0167BB2F-F977-434C-B61B-D7DDD0173E19}" type="slidenum">
              <a:rPr lang="en-US" smtClean="0"/>
              <a:pPr/>
              <a:t>9</a:t>
            </a:fld>
            <a:endParaRPr lang="en-US"/>
          </a:p>
        </p:txBody>
      </p:sp>
    </p:spTree>
    <p:extLst>
      <p:ext uri="{BB962C8B-B14F-4D97-AF65-F5344CB8AC3E}">
        <p14:creationId xmlns:p14="http://schemas.microsoft.com/office/powerpoint/2010/main" xmlns="" val="323760819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2" fill="hold" nodeType="afterEffect">
                                  <p:stCondLst>
                                    <p:cond delay="2000"/>
                                  </p:stCondLst>
                                  <p:childTnLst>
                                    <p:set>
                                      <p:cBhvr>
                                        <p:cTn id="6" dur="1" fill="hold">
                                          <p:stCondLst>
                                            <p:cond delay="0"/>
                                          </p:stCondLst>
                                        </p:cTn>
                                        <p:tgtEl>
                                          <p:spTgt spid="750598"/>
                                        </p:tgtEl>
                                        <p:attrNameLst>
                                          <p:attrName>style.visibility</p:attrName>
                                        </p:attrNameLst>
                                      </p:cBhvr>
                                      <p:to>
                                        <p:strVal val="visible"/>
                                      </p:to>
                                    </p:set>
                                    <p:animEffect transition="in" filter="slide(fromRight)">
                                      <p:cBhvr>
                                        <p:cTn id="7" dur="500"/>
                                        <p:tgtEl>
                                          <p:spTgt spid="7505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2642" name="Rectangle 2"/>
          <p:cNvSpPr>
            <a:spLocks noChangeArrowheads="1"/>
          </p:cNvSpPr>
          <p:nvPr/>
        </p:nvSpPr>
        <p:spPr bwMode="auto">
          <a:xfrm>
            <a:off x="152400" y="2209800"/>
            <a:ext cx="8686800" cy="3429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lnSpc>
                <a:spcPct val="90000"/>
              </a:lnSpc>
              <a:spcBef>
                <a:spcPct val="65000"/>
              </a:spcBef>
            </a:pPr>
            <a:r>
              <a:rPr lang="en-US" sz="3200" b="1" dirty="0">
                <a:solidFill>
                  <a:schemeClr val="bg2"/>
                </a:solidFill>
                <a:latin typeface="Arial" panose="020B0604020202020204" pitchFamily="34" charset="0"/>
              </a:rPr>
              <a:t>  </a:t>
            </a:r>
            <a:r>
              <a:rPr lang="en-US" sz="3200" dirty="0">
                <a:latin typeface="+mn-lt"/>
              </a:rPr>
              <a:t>Hanson Inc. has the following direct labor standard to manufacture one Zippy:</a:t>
            </a:r>
          </a:p>
          <a:p>
            <a:pPr algn="ctr" eaLnBrk="1" hangingPunct="1">
              <a:lnSpc>
                <a:spcPct val="90000"/>
              </a:lnSpc>
              <a:spcBef>
                <a:spcPct val="65000"/>
              </a:spcBef>
            </a:pPr>
            <a:r>
              <a:rPr lang="en-US" sz="2800" b="1" dirty="0">
                <a:solidFill>
                  <a:srgbClr val="00FF00"/>
                </a:solidFill>
                <a:latin typeface="+mn-lt"/>
              </a:rPr>
              <a:t> </a:t>
            </a:r>
            <a:r>
              <a:rPr lang="en-US" sz="2800" b="1" dirty="0">
                <a:solidFill>
                  <a:srgbClr val="FF0000"/>
                </a:solidFill>
                <a:latin typeface="+mn-lt"/>
              </a:rPr>
              <a:t>1.5 standard hours per Zippy at $12.00 per</a:t>
            </a:r>
            <a:br>
              <a:rPr lang="en-US" sz="2800" b="1" dirty="0">
                <a:solidFill>
                  <a:srgbClr val="FF0000"/>
                </a:solidFill>
                <a:latin typeface="+mn-lt"/>
              </a:rPr>
            </a:br>
            <a:r>
              <a:rPr lang="en-US" sz="2800" b="1" dirty="0">
                <a:solidFill>
                  <a:srgbClr val="FF0000"/>
                </a:solidFill>
                <a:latin typeface="+mn-lt"/>
              </a:rPr>
              <a:t>direct labor hour</a:t>
            </a:r>
            <a:endParaRPr lang="en-US" sz="3200" b="1" dirty="0">
              <a:solidFill>
                <a:srgbClr val="FF0000"/>
              </a:solidFill>
              <a:latin typeface="+mn-lt"/>
            </a:endParaRPr>
          </a:p>
          <a:p>
            <a:pPr algn="ctr" eaLnBrk="1" hangingPunct="1">
              <a:lnSpc>
                <a:spcPct val="90000"/>
              </a:lnSpc>
              <a:spcBef>
                <a:spcPct val="65000"/>
              </a:spcBef>
            </a:pPr>
            <a:r>
              <a:rPr lang="en-US" sz="3200" b="1" dirty="0">
                <a:solidFill>
                  <a:srgbClr val="00FF00"/>
                </a:solidFill>
                <a:latin typeface="+mn-lt"/>
              </a:rPr>
              <a:t>   </a:t>
            </a:r>
            <a:r>
              <a:rPr lang="en-US" sz="3200" dirty="0">
                <a:latin typeface="+mn-lt"/>
              </a:rPr>
              <a:t>Last week, 1,550 direct labor hours were worked at a total labor cost of $18,910</a:t>
            </a:r>
            <a:br>
              <a:rPr lang="en-US" sz="3200" dirty="0">
                <a:latin typeface="+mn-lt"/>
              </a:rPr>
            </a:br>
            <a:r>
              <a:rPr lang="en-US" sz="3200" dirty="0">
                <a:latin typeface="+mn-lt"/>
              </a:rPr>
              <a:t>to make 1,000 </a:t>
            </a:r>
            <a:r>
              <a:rPr lang="en-US" sz="3200" dirty="0" err="1">
                <a:latin typeface="+mn-lt"/>
              </a:rPr>
              <a:t>Zippies</a:t>
            </a:r>
            <a:r>
              <a:rPr lang="en-US" sz="3200" dirty="0">
                <a:latin typeface="+mn-lt"/>
              </a:rPr>
              <a:t>. </a:t>
            </a:r>
          </a:p>
        </p:txBody>
      </p:sp>
      <p:sp>
        <p:nvSpPr>
          <p:cNvPr id="752655" name="Rectangle 15"/>
          <p:cNvSpPr>
            <a:spLocks noGrp="1" noChangeArrowheads="1"/>
          </p:cNvSpPr>
          <p:nvPr>
            <p:ph type="title"/>
          </p:nvPr>
        </p:nvSpPr>
        <p:spPr>
          <a:xfrm>
            <a:off x="457200" y="4572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Quick Check </a:t>
            </a:r>
            <a:r>
              <a:rPr lang="en-US" sz="4400" b="1" i="1" dirty="0">
                <a:sym typeface="Wingdings" panose="05000000000000000000" pitchFamily="2" charset="2"/>
              </a:rPr>
              <a:t></a:t>
            </a:r>
          </a:p>
        </p:txBody>
      </p:sp>
      <p:sp>
        <p:nvSpPr>
          <p:cNvPr id="2" name="Slide Number Placeholder 1"/>
          <p:cNvSpPr>
            <a:spLocks noGrp="1"/>
          </p:cNvSpPr>
          <p:nvPr>
            <p:ph type="sldNum" sz="quarter" idx="11"/>
          </p:nvPr>
        </p:nvSpPr>
        <p:spPr/>
        <p:txBody>
          <a:bodyPr/>
          <a:lstStyle/>
          <a:p>
            <a:fld id="{FC3CEDF9-175D-44EB-8899-A113D70833E0}" type="slidenum">
              <a:rPr lang="en-US" smtClean="0"/>
              <a:pPr/>
              <a:t>10</a:t>
            </a:fld>
            <a:endParaRPr lang="en-US"/>
          </a:p>
        </p:txBody>
      </p:sp>
    </p:spTree>
    <p:extLst>
      <p:ext uri="{BB962C8B-B14F-4D97-AF65-F5344CB8AC3E}">
        <p14:creationId xmlns:p14="http://schemas.microsoft.com/office/powerpoint/2010/main" xmlns="" val="128432546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4690" name="Rectangle 2"/>
          <p:cNvSpPr>
            <a:spLocks noChangeArrowheads="1"/>
          </p:cNvSpPr>
          <p:nvPr/>
        </p:nvSpPr>
        <p:spPr bwMode="auto">
          <a:xfrm>
            <a:off x="914400" y="2209800"/>
            <a:ext cx="7315200" cy="3886200"/>
          </a:xfrm>
          <a:prstGeom prst="rect">
            <a:avLst/>
          </a:prstGeom>
          <a:solidFill>
            <a:srgbClr val="CCFFCC"/>
          </a:solidFill>
          <a:ln w="28575">
            <a:solidFill>
              <a:schemeClr val="tx1"/>
            </a:solidFill>
            <a:miter lim="800000"/>
            <a:headEnd/>
            <a:tailEnd/>
          </a:ln>
          <a:effectLst>
            <a:outerShdw dist="107763" dir="2700000" algn="ctr" rotWithShape="0">
              <a:schemeClr val="bg2"/>
            </a:outerShdw>
          </a:effec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sz="3000">
                <a:latin typeface="Arial" panose="020B0604020202020204" pitchFamily="34" charset="0"/>
              </a:rPr>
              <a:t>   Hanson’s labor rate variance (LRV) for the week was:</a:t>
            </a:r>
          </a:p>
          <a:p>
            <a:pPr eaLnBrk="1" hangingPunct="1">
              <a:spcBef>
                <a:spcPct val="20000"/>
              </a:spcBef>
            </a:pPr>
            <a:r>
              <a:rPr lang="en-US" sz="3000">
                <a:latin typeface="Arial" panose="020B0604020202020204" pitchFamily="34" charset="0"/>
              </a:rPr>
              <a:t>	a. $310 unfavorable.</a:t>
            </a:r>
          </a:p>
          <a:p>
            <a:pPr eaLnBrk="1" hangingPunct="1">
              <a:spcBef>
                <a:spcPct val="20000"/>
              </a:spcBef>
            </a:pPr>
            <a:r>
              <a:rPr lang="en-US" sz="3000">
                <a:latin typeface="Arial" panose="020B0604020202020204" pitchFamily="34" charset="0"/>
              </a:rPr>
              <a:t>	b. $310 favorable.</a:t>
            </a:r>
          </a:p>
          <a:p>
            <a:pPr eaLnBrk="1" hangingPunct="1">
              <a:spcBef>
                <a:spcPct val="20000"/>
              </a:spcBef>
            </a:pPr>
            <a:r>
              <a:rPr lang="en-US" sz="3000">
                <a:latin typeface="Arial" panose="020B0604020202020204" pitchFamily="34" charset="0"/>
              </a:rPr>
              <a:t>	c. $300 unfavorable.</a:t>
            </a:r>
          </a:p>
          <a:p>
            <a:pPr eaLnBrk="1" hangingPunct="1">
              <a:spcBef>
                <a:spcPct val="20000"/>
              </a:spcBef>
            </a:pPr>
            <a:r>
              <a:rPr lang="en-US" sz="3000">
                <a:latin typeface="Arial" panose="020B0604020202020204" pitchFamily="34" charset="0"/>
              </a:rPr>
              <a:t>	d. $300 favorable.</a:t>
            </a:r>
          </a:p>
        </p:txBody>
      </p:sp>
      <p:sp>
        <p:nvSpPr>
          <p:cNvPr id="754691" name="Rectangle 3"/>
          <p:cNvSpPr>
            <a:spLocks noGrp="1" noChangeArrowheads="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2" name="Slide Number Placeholder 1"/>
          <p:cNvSpPr>
            <a:spLocks noGrp="1"/>
          </p:cNvSpPr>
          <p:nvPr>
            <p:ph type="sldNum" sz="quarter" idx="11"/>
          </p:nvPr>
        </p:nvSpPr>
        <p:spPr/>
        <p:txBody>
          <a:bodyPr/>
          <a:lstStyle/>
          <a:p>
            <a:fld id="{0167BB2F-F977-434C-B61B-D7DDD0173E19}" type="slidenum">
              <a:rPr lang="en-US" smtClean="0"/>
              <a:pPr/>
              <a:t>11</a:t>
            </a:fld>
            <a:endParaRPr lang="en-US"/>
          </a:p>
        </p:txBody>
      </p:sp>
    </p:spTree>
    <p:extLst>
      <p:ext uri="{BB962C8B-B14F-4D97-AF65-F5344CB8AC3E}">
        <p14:creationId xmlns:p14="http://schemas.microsoft.com/office/powerpoint/2010/main" xmlns="" val="415987433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54690"/>
                                        </p:tgtEl>
                                        <p:attrNameLst>
                                          <p:attrName>style.visibility</p:attrName>
                                        </p:attrNameLst>
                                      </p:cBhvr>
                                      <p:to>
                                        <p:strVal val="visible"/>
                                      </p:to>
                                    </p:set>
                                    <p:animEffect transition="in" filter="wipe(up)">
                                      <p:cBhvr>
                                        <p:cTn id="7" dur="500"/>
                                        <p:tgtEl>
                                          <p:spTgt spid="7546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4690"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6738" name="Rectangle 2"/>
          <p:cNvSpPr>
            <a:spLocks noChangeArrowheads="1"/>
          </p:cNvSpPr>
          <p:nvPr/>
        </p:nvSpPr>
        <p:spPr bwMode="auto">
          <a:xfrm>
            <a:off x="914400" y="2209800"/>
            <a:ext cx="7315200" cy="3886200"/>
          </a:xfrm>
          <a:prstGeom prst="rect">
            <a:avLst/>
          </a:prstGeom>
          <a:solidFill>
            <a:srgbClr val="CCFFCC"/>
          </a:solidFill>
          <a:ln w="28575">
            <a:solidFill>
              <a:schemeClr val="tx1"/>
            </a:solidFill>
            <a:miter lim="800000"/>
            <a:headEnd/>
            <a:tailEnd/>
          </a:ln>
          <a:effectLst>
            <a:outerShdw dist="107763" dir="2700000" algn="ctr" rotWithShape="0">
              <a:schemeClr val="bg2"/>
            </a:outerShdw>
          </a:effec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sz="3000">
                <a:solidFill>
                  <a:schemeClr val="tx2"/>
                </a:solidFill>
                <a:latin typeface="Arial" panose="020B0604020202020204" pitchFamily="34" charset="0"/>
              </a:rPr>
              <a:t>   </a:t>
            </a:r>
            <a:r>
              <a:rPr lang="en-US" sz="3000">
                <a:latin typeface="Arial" panose="020B0604020202020204" pitchFamily="34" charset="0"/>
              </a:rPr>
              <a:t>Hanson’s labor rate variance (LRV) for the week was:</a:t>
            </a:r>
          </a:p>
          <a:p>
            <a:pPr eaLnBrk="1" hangingPunct="1">
              <a:spcBef>
                <a:spcPct val="20000"/>
              </a:spcBef>
            </a:pPr>
            <a:r>
              <a:rPr lang="en-US" sz="3000">
                <a:latin typeface="Arial" panose="020B0604020202020204" pitchFamily="34" charset="0"/>
              </a:rPr>
              <a:t>	a. $310 unfavorable.</a:t>
            </a:r>
          </a:p>
          <a:p>
            <a:pPr eaLnBrk="1" hangingPunct="1">
              <a:spcBef>
                <a:spcPct val="20000"/>
              </a:spcBef>
            </a:pPr>
            <a:r>
              <a:rPr lang="en-US" sz="3000">
                <a:solidFill>
                  <a:schemeClr val="hlink"/>
                </a:solidFill>
                <a:latin typeface="Arial" panose="020B0604020202020204" pitchFamily="34" charset="0"/>
              </a:rPr>
              <a:t>	b. $310 favorable.</a:t>
            </a:r>
          </a:p>
          <a:p>
            <a:pPr eaLnBrk="1" hangingPunct="1">
              <a:spcBef>
                <a:spcPct val="20000"/>
              </a:spcBef>
            </a:pPr>
            <a:r>
              <a:rPr lang="en-US" sz="3000">
                <a:solidFill>
                  <a:schemeClr val="hlink"/>
                </a:solidFill>
                <a:latin typeface="Arial" panose="020B0604020202020204" pitchFamily="34" charset="0"/>
              </a:rPr>
              <a:t>	c. $300 unfavorable.</a:t>
            </a:r>
          </a:p>
          <a:p>
            <a:pPr eaLnBrk="1" hangingPunct="1">
              <a:spcBef>
                <a:spcPct val="20000"/>
              </a:spcBef>
            </a:pPr>
            <a:r>
              <a:rPr lang="en-US" sz="3000">
                <a:solidFill>
                  <a:schemeClr val="hlink"/>
                </a:solidFill>
                <a:latin typeface="Arial" panose="020B0604020202020204" pitchFamily="34" charset="0"/>
              </a:rPr>
              <a:t>	d. $300 favorable.</a:t>
            </a:r>
          </a:p>
        </p:txBody>
      </p:sp>
      <p:sp>
        <p:nvSpPr>
          <p:cNvPr id="756739" name="Rectangle 3"/>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756740" name="Oval 4"/>
          <p:cNvSpPr>
            <a:spLocks noChangeArrowheads="1"/>
          </p:cNvSpPr>
          <p:nvPr/>
        </p:nvSpPr>
        <p:spPr bwMode="auto">
          <a:xfrm>
            <a:off x="1117600" y="3200400"/>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756741" name="Group 5"/>
          <p:cNvGrpSpPr>
            <a:grpSpLocks/>
          </p:cNvGrpSpPr>
          <p:nvPr/>
        </p:nvGrpSpPr>
        <p:grpSpPr bwMode="auto">
          <a:xfrm>
            <a:off x="3886200" y="3429000"/>
            <a:ext cx="5029200" cy="2125663"/>
            <a:chOff x="2448" y="2160"/>
            <a:chExt cx="3168" cy="1339"/>
          </a:xfrm>
        </p:grpSpPr>
        <p:sp>
          <p:nvSpPr>
            <p:cNvPr id="756742" name="Freeform 6"/>
            <p:cNvSpPr>
              <a:spLocks/>
            </p:cNvSpPr>
            <p:nvPr/>
          </p:nvSpPr>
          <p:spPr bwMode="auto">
            <a:xfrm>
              <a:off x="3024" y="2160"/>
              <a:ext cx="750" cy="988"/>
            </a:xfrm>
            <a:custGeom>
              <a:avLst/>
              <a:gdLst>
                <a:gd name="T0" fmla="*/ 158 w 750"/>
                <a:gd name="T1" fmla="*/ 86 h 988"/>
                <a:gd name="T2" fmla="*/ 191 w 750"/>
                <a:gd name="T3" fmla="*/ 106 h 988"/>
                <a:gd name="T4" fmla="*/ 243 w 750"/>
                <a:gd name="T5" fmla="*/ 132 h 988"/>
                <a:gd name="T6" fmla="*/ 298 w 750"/>
                <a:gd name="T7" fmla="*/ 165 h 988"/>
                <a:gd name="T8" fmla="*/ 348 w 750"/>
                <a:gd name="T9" fmla="*/ 203 h 988"/>
                <a:gd name="T10" fmla="*/ 400 w 750"/>
                <a:gd name="T11" fmla="*/ 247 h 988"/>
                <a:gd name="T12" fmla="*/ 445 w 750"/>
                <a:gd name="T13" fmla="*/ 295 h 988"/>
                <a:gd name="T14" fmla="*/ 495 w 750"/>
                <a:gd name="T15" fmla="*/ 344 h 988"/>
                <a:gd name="T16" fmla="*/ 535 w 750"/>
                <a:gd name="T17" fmla="*/ 401 h 988"/>
                <a:gd name="T18" fmla="*/ 574 w 750"/>
                <a:gd name="T19" fmla="*/ 455 h 988"/>
                <a:gd name="T20" fmla="*/ 613 w 750"/>
                <a:gd name="T21" fmla="*/ 516 h 988"/>
                <a:gd name="T22" fmla="*/ 643 w 750"/>
                <a:gd name="T23" fmla="*/ 580 h 988"/>
                <a:gd name="T24" fmla="*/ 671 w 750"/>
                <a:gd name="T25" fmla="*/ 640 h 988"/>
                <a:gd name="T26" fmla="*/ 698 w 750"/>
                <a:gd name="T27" fmla="*/ 706 h 988"/>
                <a:gd name="T28" fmla="*/ 714 w 750"/>
                <a:gd name="T29" fmla="*/ 769 h 988"/>
                <a:gd name="T30" fmla="*/ 731 w 750"/>
                <a:gd name="T31" fmla="*/ 837 h 988"/>
                <a:gd name="T32" fmla="*/ 742 w 750"/>
                <a:gd name="T33" fmla="*/ 903 h 988"/>
                <a:gd name="T34" fmla="*/ 749 w 750"/>
                <a:gd name="T35" fmla="*/ 964 h 988"/>
                <a:gd name="T36" fmla="*/ 748 w 750"/>
                <a:gd name="T37" fmla="*/ 987 h 988"/>
                <a:gd name="T38" fmla="*/ 736 w 750"/>
                <a:gd name="T39" fmla="*/ 903 h 988"/>
                <a:gd name="T40" fmla="*/ 720 w 750"/>
                <a:gd name="T41" fmla="*/ 843 h 988"/>
                <a:gd name="T42" fmla="*/ 698 w 750"/>
                <a:gd name="T43" fmla="*/ 784 h 988"/>
                <a:gd name="T44" fmla="*/ 670 w 750"/>
                <a:gd name="T45" fmla="*/ 727 h 988"/>
                <a:gd name="T46" fmla="*/ 637 w 750"/>
                <a:gd name="T47" fmla="*/ 671 h 988"/>
                <a:gd name="T48" fmla="*/ 597 w 750"/>
                <a:gd name="T49" fmla="*/ 610 h 988"/>
                <a:gd name="T50" fmla="*/ 554 w 750"/>
                <a:gd name="T51" fmla="*/ 555 h 988"/>
                <a:gd name="T52" fmla="*/ 506 w 750"/>
                <a:gd name="T53" fmla="*/ 507 h 988"/>
                <a:gd name="T54" fmla="*/ 453 w 750"/>
                <a:gd name="T55" fmla="*/ 454 h 988"/>
                <a:gd name="T56" fmla="*/ 396 w 750"/>
                <a:gd name="T57" fmla="*/ 407 h 988"/>
                <a:gd name="T58" fmla="*/ 340 w 750"/>
                <a:gd name="T59" fmla="*/ 366 h 988"/>
                <a:gd name="T60" fmla="*/ 280 w 750"/>
                <a:gd name="T61" fmla="*/ 328 h 988"/>
                <a:gd name="T62" fmla="*/ 219 w 750"/>
                <a:gd name="T63" fmla="*/ 295 h 988"/>
                <a:gd name="T64" fmla="*/ 155 w 750"/>
                <a:gd name="T65" fmla="*/ 266 h 988"/>
                <a:gd name="T66" fmla="*/ 153 w 750"/>
                <a:gd name="T67" fmla="*/ 356 h 988"/>
                <a:gd name="T68" fmla="*/ 0 w 750"/>
                <a:gd name="T69" fmla="*/ 121 h 988"/>
                <a:gd name="T70" fmla="*/ 158 w 750"/>
                <a:gd name="T71" fmla="*/ 0 h 988"/>
                <a:gd name="T72" fmla="*/ 158 w 750"/>
                <a:gd name="T73" fmla="*/ 86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50" h="988">
                  <a:moveTo>
                    <a:pt x="158" y="86"/>
                  </a:moveTo>
                  <a:lnTo>
                    <a:pt x="191" y="106"/>
                  </a:lnTo>
                  <a:lnTo>
                    <a:pt x="243" y="132"/>
                  </a:lnTo>
                  <a:lnTo>
                    <a:pt x="298" y="165"/>
                  </a:lnTo>
                  <a:lnTo>
                    <a:pt x="348" y="203"/>
                  </a:lnTo>
                  <a:lnTo>
                    <a:pt x="400" y="247"/>
                  </a:lnTo>
                  <a:lnTo>
                    <a:pt x="445" y="295"/>
                  </a:lnTo>
                  <a:lnTo>
                    <a:pt x="495" y="344"/>
                  </a:lnTo>
                  <a:lnTo>
                    <a:pt x="535" y="401"/>
                  </a:lnTo>
                  <a:lnTo>
                    <a:pt x="574" y="455"/>
                  </a:lnTo>
                  <a:lnTo>
                    <a:pt x="613" y="516"/>
                  </a:lnTo>
                  <a:lnTo>
                    <a:pt x="643" y="580"/>
                  </a:lnTo>
                  <a:lnTo>
                    <a:pt x="671" y="640"/>
                  </a:lnTo>
                  <a:lnTo>
                    <a:pt x="698" y="706"/>
                  </a:lnTo>
                  <a:lnTo>
                    <a:pt x="714" y="769"/>
                  </a:lnTo>
                  <a:lnTo>
                    <a:pt x="731" y="837"/>
                  </a:lnTo>
                  <a:lnTo>
                    <a:pt x="742" y="903"/>
                  </a:lnTo>
                  <a:lnTo>
                    <a:pt x="749" y="964"/>
                  </a:lnTo>
                  <a:lnTo>
                    <a:pt x="748" y="987"/>
                  </a:lnTo>
                  <a:lnTo>
                    <a:pt x="736" y="903"/>
                  </a:lnTo>
                  <a:lnTo>
                    <a:pt x="720" y="843"/>
                  </a:lnTo>
                  <a:lnTo>
                    <a:pt x="698" y="784"/>
                  </a:lnTo>
                  <a:lnTo>
                    <a:pt x="670" y="727"/>
                  </a:lnTo>
                  <a:lnTo>
                    <a:pt x="637" y="671"/>
                  </a:lnTo>
                  <a:lnTo>
                    <a:pt x="597" y="610"/>
                  </a:lnTo>
                  <a:lnTo>
                    <a:pt x="554" y="555"/>
                  </a:lnTo>
                  <a:lnTo>
                    <a:pt x="506" y="507"/>
                  </a:lnTo>
                  <a:lnTo>
                    <a:pt x="453" y="454"/>
                  </a:lnTo>
                  <a:lnTo>
                    <a:pt x="396" y="407"/>
                  </a:lnTo>
                  <a:lnTo>
                    <a:pt x="340" y="366"/>
                  </a:lnTo>
                  <a:lnTo>
                    <a:pt x="280" y="328"/>
                  </a:lnTo>
                  <a:lnTo>
                    <a:pt x="219" y="295"/>
                  </a:lnTo>
                  <a:lnTo>
                    <a:pt x="155" y="266"/>
                  </a:lnTo>
                  <a:lnTo>
                    <a:pt x="153" y="356"/>
                  </a:lnTo>
                  <a:lnTo>
                    <a:pt x="0" y="121"/>
                  </a:lnTo>
                  <a:lnTo>
                    <a:pt x="158" y="0"/>
                  </a:lnTo>
                  <a:lnTo>
                    <a:pt x="158" y="86"/>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56743" name="Rectangle 7"/>
            <p:cNvSpPr>
              <a:spLocks noChangeArrowheads="1"/>
            </p:cNvSpPr>
            <p:nvPr/>
          </p:nvSpPr>
          <p:spPr bwMode="auto">
            <a:xfrm>
              <a:off x="2448" y="2721"/>
              <a:ext cx="3168" cy="778"/>
            </a:xfrm>
            <a:prstGeom prst="rect">
              <a:avLst/>
            </a:prstGeom>
            <a:solidFill>
              <a:srgbClr val="EAEAEA"/>
            </a:solidFill>
            <a:ln w="508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rgbClr val="FF0000"/>
                  </a:solidFill>
                </a:rPr>
                <a:t> LRV = AH(AR - SR)</a:t>
              </a:r>
              <a:br>
                <a:rPr lang="en-US" sz="2400" b="1">
                  <a:solidFill>
                    <a:srgbClr val="FF0000"/>
                  </a:solidFill>
                </a:rPr>
              </a:br>
              <a:r>
                <a:rPr lang="en-US" sz="2400" b="1">
                  <a:solidFill>
                    <a:srgbClr val="FF0000"/>
                  </a:solidFill>
                </a:rPr>
                <a:t> LRV = 1,550 hrs($12.20 - $12.00)</a:t>
              </a:r>
              <a:br>
                <a:rPr lang="en-US" sz="2400" b="1">
                  <a:solidFill>
                    <a:srgbClr val="FF0000"/>
                  </a:solidFill>
                </a:rPr>
              </a:br>
              <a:r>
                <a:rPr lang="en-US" sz="2400" b="1">
                  <a:solidFill>
                    <a:srgbClr val="FF0000"/>
                  </a:solidFill>
                </a:rPr>
                <a:t> LRV = $310 unfavorable</a:t>
              </a:r>
            </a:p>
          </p:txBody>
        </p:sp>
      </p:grpSp>
      <p:sp>
        <p:nvSpPr>
          <p:cNvPr id="2" name="Slide Number Placeholder 1"/>
          <p:cNvSpPr>
            <a:spLocks noGrp="1"/>
          </p:cNvSpPr>
          <p:nvPr>
            <p:ph type="sldNum" sz="quarter" idx="11"/>
          </p:nvPr>
        </p:nvSpPr>
        <p:spPr/>
        <p:txBody>
          <a:bodyPr/>
          <a:lstStyle/>
          <a:p>
            <a:fld id="{0167BB2F-F977-434C-B61B-D7DDD0173E19}" type="slidenum">
              <a:rPr lang="en-US" smtClean="0"/>
              <a:pPr/>
              <a:t>12</a:t>
            </a:fld>
            <a:endParaRPr lang="en-US"/>
          </a:p>
        </p:txBody>
      </p:sp>
    </p:spTree>
    <p:extLst>
      <p:ext uri="{BB962C8B-B14F-4D97-AF65-F5344CB8AC3E}">
        <p14:creationId xmlns:p14="http://schemas.microsoft.com/office/powerpoint/2010/main" xmlns="" val="106892498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58786" name="Rectangle 2"/>
          <p:cNvSpPr>
            <a:spLocks noChangeArrowheads="1"/>
          </p:cNvSpPr>
          <p:nvPr/>
        </p:nvSpPr>
        <p:spPr bwMode="auto">
          <a:xfrm>
            <a:off x="685800" y="2057400"/>
            <a:ext cx="7772400" cy="3810000"/>
          </a:xfrm>
          <a:prstGeom prst="rect">
            <a:avLst/>
          </a:prstGeom>
          <a:solidFill>
            <a:srgbClr val="FFCCFF"/>
          </a:solidFill>
          <a:ln w="28575">
            <a:solidFill>
              <a:schemeClr val="tx1"/>
            </a:solidFill>
            <a:miter lim="800000"/>
            <a:headEnd/>
            <a:tailEnd/>
          </a:ln>
          <a:effectLst>
            <a:outerShdw dist="107763" dir="2700000" algn="ctr" rotWithShape="0">
              <a:schemeClr val="bg2"/>
            </a:outerShdw>
          </a:effec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sz="3000">
                <a:latin typeface="Arial" panose="020B0604020202020204" pitchFamily="34" charset="0"/>
              </a:rPr>
              <a:t>   Hanson’s labor efficiency variance (LEV)</a:t>
            </a:r>
            <a:br>
              <a:rPr lang="en-US" sz="3000">
                <a:latin typeface="Arial" panose="020B0604020202020204" pitchFamily="34" charset="0"/>
              </a:rPr>
            </a:br>
            <a:r>
              <a:rPr lang="en-US" sz="3000">
                <a:latin typeface="Arial" panose="020B0604020202020204" pitchFamily="34" charset="0"/>
              </a:rPr>
              <a:t>for the week was:</a:t>
            </a:r>
          </a:p>
          <a:p>
            <a:pPr eaLnBrk="1" hangingPunct="1">
              <a:spcBef>
                <a:spcPct val="20000"/>
              </a:spcBef>
            </a:pPr>
            <a:r>
              <a:rPr lang="en-US" sz="3000">
                <a:latin typeface="Arial" panose="020B0604020202020204" pitchFamily="34" charset="0"/>
              </a:rPr>
              <a:t>	a. $590 unfavorable.</a:t>
            </a:r>
          </a:p>
          <a:p>
            <a:pPr eaLnBrk="1" hangingPunct="1">
              <a:spcBef>
                <a:spcPct val="20000"/>
              </a:spcBef>
            </a:pPr>
            <a:r>
              <a:rPr lang="en-US" sz="3000">
                <a:latin typeface="Arial" panose="020B0604020202020204" pitchFamily="34" charset="0"/>
              </a:rPr>
              <a:t>	b. $590 favorable.</a:t>
            </a:r>
          </a:p>
          <a:p>
            <a:pPr eaLnBrk="1" hangingPunct="1">
              <a:spcBef>
                <a:spcPct val="20000"/>
              </a:spcBef>
            </a:pPr>
            <a:r>
              <a:rPr lang="en-US" sz="3000">
                <a:latin typeface="Arial" panose="020B0604020202020204" pitchFamily="34" charset="0"/>
              </a:rPr>
              <a:t>	c. $600 unfavorable.</a:t>
            </a:r>
          </a:p>
          <a:p>
            <a:pPr eaLnBrk="1" hangingPunct="1">
              <a:spcBef>
                <a:spcPct val="20000"/>
              </a:spcBef>
            </a:pPr>
            <a:r>
              <a:rPr lang="en-US" sz="3000">
                <a:latin typeface="Arial" panose="020B0604020202020204" pitchFamily="34" charset="0"/>
              </a:rPr>
              <a:t>	d. $600 favorable.</a:t>
            </a:r>
          </a:p>
        </p:txBody>
      </p:sp>
      <p:sp>
        <p:nvSpPr>
          <p:cNvPr id="758787" name="Rectangle 3"/>
          <p:cNvSpPr>
            <a:spLocks noGrp="1" noChangeArrowheads="1"/>
          </p:cNvSpPr>
          <p:nvPr>
            <p:ph type="title"/>
          </p:nvPr>
        </p:nvSpPr>
        <p:spPr>
          <a:xfrm>
            <a:off x="457200" y="2286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sp>
        <p:nvSpPr>
          <p:cNvPr id="2" name="Slide Number Placeholder 1"/>
          <p:cNvSpPr>
            <a:spLocks noGrp="1"/>
          </p:cNvSpPr>
          <p:nvPr>
            <p:ph type="sldNum" sz="quarter" idx="11"/>
          </p:nvPr>
        </p:nvSpPr>
        <p:spPr/>
        <p:txBody>
          <a:bodyPr/>
          <a:lstStyle/>
          <a:p>
            <a:fld id="{FC3CEDF9-175D-44EB-8899-A113D70833E0}" type="slidenum">
              <a:rPr lang="en-US" smtClean="0"/>
              <a:pPr/>
              <a:t>13</a:t>
            </a:fld>
            <a:endParaRPr lang="en-US"/>
          </a:p>
        </p:txBody>
      </p:sp>
    </p:spTree>
    <p:extLst>
      <p:ext uri="{BB962C8B-B14F-4D97-AF65-F5344CB8AC3E}">
        <p14:creationId xmlns:p14="http://schemas.microsoft.com/office/powerpoint/2010/main" xmlns="" val="58154758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58786"/>
                                        </p:tgtEl>
                                        <p:attrNameLst>
                                          <p:attrName>style.visibility</p:attrName>
                                        </p:attrNameLst>
                                      </p:cBhvr>
                                      <p:to>
                                        <p:strVal val="visible"/>
                                      </p:to>
                                    </p:set>
                                    <p:animEffect transition="in" filter="wipe(up)">
                                      <p:cBhvr>
                                        <p:cTn id="7" dur="500"/>
                                        <p:tgtEl>
                                          <p:spTgt spid="7587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8786"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0834" name="Rectangle 2"/>
          <p:cNvSpPr>
            <a:spLocks noChangeArrowheads="1"/>
          </p:cNvSpPr>
          <p:nvPr/>
        </p:nvSpPr>
        <p:spPr bwMode="auto">
          <a:xfrm>
            <a:off x="685800" y="2057400"/>
            <a:ext cx="7772400" cy="3810000"/>
          </a:xfrm>
          <a:prstGeom prst="rect">
            <a:avLst/>
          </a:prstGeom>
          <a:solidFill>
            <a:srgbClr val="FFCCFF"/>
          </a:solidFill>
          <a:ln w="28575">
            <a:solidFill>
              <a:schemeClr val="tx1"/>
            </a:solidFill>
            <a:miter lim="800000"/>
            <a:headEnd/>
            <a:tailEnd/>
          </a:ln>
          <a:effectLst>
            <a:outerShdw dist="107763" dir="2700000" algn="ctr" rotWithShape="0">
              <a:schemeClr val="bg2"/>
            </a:outerShdw>
          </a:effec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sz="3000">
                <a:latin typeface="Arial" panose="020B0604020202020204" pitchFamily="34" charset="0"/>
              </a:rPr>
              <a:t>   Hanson’s labor efficiency variance (LEV)</a:t>
            </a:r>
            <a:br>
              <a:rPr lang="en-US" sz="3000">
                <a:latin typeface="Arial" panose="020B0604020202020204" pitchFamily="34" charset="0"/>
              </a:rPr>
            </a:br>
            <a:r>
              <a:rPr lang="en-US" sz="3000">
                <a:latin typeface="Arial" panose="020B0604020202020204" pitchFamily="34" charset="0"/>
              </a:rPr>
              <a:t>for the week was:</a:t>
            </a:r>
          </a:p>
          <a:p>
            <a:pPr eaLnBrk="1" hangingPunct="1">
              <a:spcBef>
                <a:spcPct val="20000"/>
              </a:spcBef>
            </a:pPr>
            <a:r>
              <a:rPr lang="en-US" sz="3000">
                <a:latin typeface="Arial" panose="020B0604020202020204" pitchFamily="34" charset="0"/>
              </a:rPr>
              <a:t>	</a:t>
            </a:r>
            <a:r>
              <a:rPr lang="en-US" sz="3000">
                <a:solidFill>
                  <a:schemeClr val="hlink"/>
                </a:solidFill>
                <a:latin typeface="Arial" panose="020B0604020202020204" pitchFamily="34" charset="0"/>
              </a:rPr>
              <a:t>a. $590 unfavorable.</a:t>
            </a:r>
          </a:p>
          <a:p>
            <a:pPr eaLnBrk="1" hangingPunct="1">
              <a:spcBef>
                <a:spcPct val="20000"/>
              </a:spcBef>
            </a:pPr>
            <a:r>
              <a:rPr lang="en-US" sz="3000">
                <a:solidFill>
                  <a:schemeClr val="hlink"/>
                </a:solidFill>
                <a:latin typeface="Arial" panose="020B0604020202020204" pitchFamily="34" charset="0"/>
              </a:rPr>
              <a:t>	b. $590 favorable.</a:t>
            </a:r>
          </a:p>
          <a:p>
            <a:pPr eaLnBrk="1" hangingPunct="1">
              <a:spcBef>
                <a:spcPct val="20000"/>
              </a:spcBef>
            </a:pPr>
            <a:r>
              <a:rPr lang="en-US" sz="3000">
                <a:latin typeface="Arial" panose="020B0604020202020204" pitchFamily="34" charset="0"/>
              </a:rPr>
              <a:t>	c. $600 unfavorable.</a:t>
            </a:r>
          </a:p>
          <a:p>
            <a:pPr eaLnBrk="1" hangingPunct="1">
              <a:spcBef>
                <a:spcPct val="20000"/>
              </a:spcBef>
            </a:pPr>
            <a:r>
              <a:rPr lang="en-US" sz="3000">
                <a:latin typeface="Arial" panose="020B0604020202020204" pitchFamily="34" charset="0"/>
              </a:rPr>
              <a:t>	</a:t>
            </a:r>
            <a:r>
              <a:rPr lang="en-US" sz="3000">
                <a:solidFill>
                  <a:schemeClr val="hlink"/>
                </a:solidFill>
                <a:latin typeface="Arial" panose="020B0604020202020204" pitchFamily="34" charset="0"/>
              </a:rPr>
              <a:t>d. $600 favorable.</a:t>
            </a:r>
          </a:p>
        </p:txBody>
      </p:sp>
      <p:sp>
        <p:nvSpPr>
          <p:cNvPr id="760835" name="Rectangle 3"/>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sp>
        <p:nvSpPr>
          <p:cNvPr id="760836" name="Oval 4"/>
          <p:cNvSpPr>
            <a:spLocks noChangeArrowheads="1"/>
          </p:cNvSpPr>
          <p:nvPr/>
        </p:nvSpPr>
        <p:spPr bwMode="auto">
          <a:xfrm>
            <a:off x="914400" y="4191000"/>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760837" name="Group 5"/>
          <p:cNvGrpSpPr>
            <a:grpSpLocks/>
          </p:cNvGrpSpPr>
          <p:nvPr/>
        </p:nvGrpSpPr>
        <p:grpSpPr bwMode="auto">
          <a:xfrm>
            <a:off x="3657600" y="4375150"/>
            <a:ext cx="5334000" cy="2025650"/>
            <a:chOff x="2304" y="2756"/>
            <a:chExt cx="3360" cy="1276"/>
          </a:xfrm>
        </p:grpSpPr>
        <p:sp>
          <p:nvSpPr>
            <p:cNvPr id="760838" name="Freeform 6"/>
            <p:cNvSpPr>
              <a:spLocks/>
            </p:cNvSpPr>
            <p:nvPr/>
          </p:nvSpPr>
          <p:spPr bwMode="auto">
            <a:xfrm flipV="1">
              <a:off x="3009" y="2756"/>
              <a:ext cx="750" cy="988"/>
            </a:xfrm>
            <a:custGeom>
              <a:avLst/>
              <a:gdLst>
                <a:gd name="T0" fmla="*/ 158 w 750"/>
                <a:gd name="T1" fmla="*/ 901 h 988"/>
                <a:gd name="T2" fmla="*/ 191 w 750"/>
                <a:gd name="T3" fmla="*/ 881 h 988"/>
                <a:gd name="T4" fmla="*/ 243 w 750"/>
                <a:gd name="T5" fmla="*/ 855 h 988"/>
                <a:gd name="T6" fmla="*/ 298 w 750"/>
                <a:gd name="T7" fmla="*/ 822 h 988"/>
                <a:gd name="T8" fmla="*/ 348 w 750"/>
                <a:gd name="T9" fmla="*/ 784 h 988"/>
                <a:gd name="T10" fmla="*/ 400 w 750"/>
                <a:gd name="T11" fmla="*/ 740 h 988"/>
                <a:gd name="T12" fmla="*/ 445 w 750"/>
                <a:gd name="T13" fmla="*/ 692 h 988"/>
                <a:gd name="T14" fmla="*/ 495 w 750"/>
                <a:gd name="T15" fmla="*/ 643 h 988"/>
                <a:gd name="T16" fmla="*/ 535 w 750"/>
                <a:gd name="T17" fmla="*/ 586 h 988"/>
                <a:gd name="T18" fmla="*/ 574 w 750"/>
                <a:gd name="T19" fmla="*/ 532 h 988"/>
                <a:gd name="T20" fmla="*/ 613 w 750"/>
                <a:gd name="T21" fmla="*/ 471 h 988"/>
                <a:gd name="T22" fmla="*/ 643 w 750"/>
                <a:gd name="T23" fmla="*/ 407 h 988"/>
                <a:gd name="T24" fmla="*/ 671 w 750"/>
                <a:gd name="T25" fmla="*/ 347 h 988"/>
                <a:gd name="T26" fmla="*/ 698 w 750"/>
                <a:gd name="T27" fmla="*/ 281 h 988"/>
                <a:gd name="T28" fmla="*/ 714 w 750"/>
                <a:gd name="T29" fmla="*/ 218 h 988"/>
                <a:gd name="T30" fmla="*/ 731 w 750"/>
                <a:gd name="T31" fmla="*/ 150 h 988"/>
                <a:gd name="T32" fmla="*/ 742 w 750"/>
                <a:gd name="T33" fmla="*/ 84 h 988"/>
                <a:gd name="T34" fmla="*/ 749 w 750"/>
                <a:gd name="T35" fmla="*/ 23 h 988"/>
                <a:gd name="T36" fmla="*/ 748 w 750"/>
                <a:gd name="T37" fmla="*/ 0 h 988"/>
                <a:gd name="T38" fmla="*/ 736 w 750"/>
                <a:gd name="T39" fmla="*/ 84 h 988"/>
                <a:gd name="T40" fmla="*/ 720 w 750"/>
                <a:gd name="T41" fmla="*/ 144 h 988"/>
                <a:gd name="T42" fmla="*/ 698 w 750"/>
                <a:gd name="T43" fmla="*/ 203 h 988"/>
                <a:gd name="T44" fmla="*/ 670 w 750"/>
                <a:gd name="T45" fmla="*/ 260 h 988"/>
                <a:gd name="T46" fmla="*/ 637 w 750"/>
                <a:gd name="T47" fmla="*/ 316 h 988"/>
                <a:gd name="T48" fmla="*/ 597 w 750"/>
                <a:gd name="T49" fmla="*/ 377 h 988"/>
                <a:gd name="T50" fmla="*/ 554 w 750"/>
                <a:gd name="T51" fmla="*/ 432 h 988"/>
                <a:gd name="T52" fmla="*/ 506 w 750"/>
                <a:gd name="T53" fmla="*/ 480 h 988"/>
                <a:gd name="T54" fmla="*/ 453 w 750"/>
                <a:gd name="T55" fmla="*/ 533 h 988"/>
                <a:gd name="T56" fmla="*/ 396 w 750"/>
                <a:gd name="T57" fmla="*/ 580 h 988"/>
                <a:gd name="T58" fmla="*/ 340 w 750"/>
                <a:gd name="T59" fmla="*/ 621 h 988"/>
                <a:gd name="T60" fmla="*/ 280 w 750"/>
                <a:gd name="T61" fmla="*/ 659 h 988"/>
                <a:gd name="T62" fmla="*/ 219 w 750"/>
                <a:gd name="T63" fmla="*/ 692 h 988"/>
                <a:gd name="T64" fmla="*/ 155 w 750"/>
                <a:gd name="T65" fmla="*/ 721 h 988"/>
                <a:gd name="T66" fmla="*/ 153 w 750"/>
                <a:gd name="T67" fmla="*/ 631 h 988"/>
                <a:gd name="T68" fmla="*/ 0 w 750"/>
                <a:gd name="T69" fmla="*/ 866 h 988"/>
                <a:gd name="T70" fmla="*/ 158 w 750"/>
                <a:gd name="T71" fmla="*/ 987 h 988"/>
                <a:gd name="T72" fmla="*/ 158 w 750"/>
                <a:gd name="T73" fmla="*/ 901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50" h="988">
                  <a:moveTo>
                    <a:pt x="158" y="901"/>
                  </a:moveTo>
                  <a:lnTo>
                    <a:pt x="191" y="881"/>
                  </a:lnTo>
                  <a:lnTo>
                    <a:pt x="243" y="855"/>
                  </a:lnTo>
                  <a:lnTo>
                    <a:pt x="298" y="822"/>
                  </a:lnTo>
                  <a:lnTo>
                    <a:pt x="348" y="784"/>
                  </a:lnTo>
                  <a:lnTo>
                    <a:pt x="400" y="740"/>
                  </a:lnTo>
                  <a:lnTo>
                    <a:pt x="445" y="692"/>
                  </a:lnTo>
                  <a:lnTo>
                    <a:pt x="495" y="643"/>
                  </a:lnTo>
                  <a:lnTo>
                    <a:pt x="535" y="586"/>
                  </a:lnTo>
                  <a:lnTo>
                    <a:pt x="574" y="532"/>
                  </a:lnTo>
                  <a:lnTo>
                    <a:pt x="613" y="471"/>
                  </a:lnTo>
                  <a:lnTo>
                    <a:pt x="643" y="407"/>
                  </a:lnTo>
                  <a:lnTo>
                    <a:pt x="671" y="347"/>
                  </a:lnTo>
                  <a:lnTo>
                    <a:pt x="698" y="281"/>
                  </a:lnTo>
                  <a:lnTo>
                    <a:pt x="714" y="218"/>
                  </a:lnTo>
                  <a:lnTo>
                    <a:pt x="731" y="150"/>
                  </a:lnTo>
                  <a:lnTo>
                    <a:pt x="742" y="84"/>
                  </a:lnTo>
                  <a:lnTo>
                    <a:pt x="749" y="23"/>
                  </a:lnTo>
                  <a:lnTo>
                    <a:pt x="748" y="0"/>
                  </a:lnTo>
                  <a:lnTo>
                    <a:pt x="736" y="84"/>
                  </a:lnTo>
                  <a:lnTo>
                    <a:pt x="720" y="144"/>
                  </a:lnTo>
                  <a:lnTo>
                    <a:pt x="698" y="203"/>
                  </a:lnTo>
                  <a:lnTo>
                    <a:pt x="670" y="260"/>
                  </a:lnTo>
                  <a:lnTo>
                    <a:pt x="637" y="316"/>
                  </a:lnTo>
                  <a:lnTo>
                    <a:pt x="597" y="377"/>
                  </a:lnTo>
                  <a:lnTo>
                    <a:pt x="554" y="432"/>
                  </a:lnTo>
                  <a:lnTo>
                    <a:pt x="506" y="480"/>
                  </a:lnTo>
                  <a:lnTo>
                    <a:pt x="453" y="533"/>
                  </a:lnTo>
                  <a:lnTo>
                    <a:pt x="396" y="580"/>
                  </a:lnTo>
                  <a:lnTo>
                    <a:pt x="340" y="621"/>
                  </a:lnTo>
                  <a:lnTo>
                    <a:pt x="280" y="659"/>
                  </a:lnTo>
                  <a:lnTo>
                    <a:pt x="219" y="692"/>
                  </a:lnTo>
                  <a:lnTo>
                    <a:pt x="155" y="721"/>
                  </a:lnTo>
                  <a:lnTo>
                    <a:pt x="153" y="631"/>
                  </a:lnTo>
                  <a:lnTo>
                    <a:pt x="0" y="866"/>
                  </a:lnTo>
                  <a:lnTo>
                    <a:pt x="158" y="987"/>
                  </a:lnTo>
                  <a:lnTo>
                    <a:pt x="158" y="901"/>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0839" name="Rectangle 7"/>
            <p:cNvSpPr>
              <a:spLocks noChangeArrowheads="1"/>
            </p:cNvSpPr>
            <p:nvPr/>
          </p:nvSpPr>
          <p:spPr bwMode="auto">
            <a:xfrm>
              <a:off x="2304" y="3254"/>
              <a:ext cx="3360" cy="778"/>
            </a:xfrm>
            <a:prstGeom prst="rect">
              <a:avLst/>
            </a:prstGeom>
            <a:solidFill>
              <a:srgbClr val="CCECFF"/>
            </a:solidFill>
            <a:ln w="508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rgbClr val="FF0000"/>
                  </a:solidFill>
                </a:rPr>
                <a:t> LEV = SR(AH - SH)</a:t>
              </a:r>
              <a:br>
                <a:rPr lang="en-US" sz="2400" b="1">
                  <a:solidFill>
                    <a:srgbClr val="FF0000"/>
                  </a:solidFill>
                </a:rPr>
              </a:br>
              <a:r>
                <a:rPr lang="en-US" sz="2400" b="1">
                  <a:solidFill>
                    <a:srgbClr val="FF0000"/>
                  </a:solidFill>
                </a:rPr>
                <a:t> LEV = $12.00(1,550 hrs - 1,500 hrs)</a:t>
              </a:r>
              <a:br>
                <a:rPr lang="en-US" sz="2400" b="1">
                  <a:solidFill>
                    <a:srgbClr val="FF0000"/>
                  </a:solidFill>
                </a:rPr>
              </a:br>
              <a:r>
                <a:rPr lang="en-US" sz="2400" b="1">
                  <a:solidFill>
                    <a:srgbClr val="FF0000"/>
                  </a:solidFill>
                </a:rPr>
                <a:t> LEV = $600 unfavorable</a:t>
              </a:r>
            </a:p>
          </p:txBody>
        </p:sp>
      </p:grpSp>
      <p:sp>
        <p:nvSpPr>
          <p:cNvPr id="2" name="Slide Number Placeholder 1"/>
          <p:cNvSpPr>
            <a:spLocks noGrp="1"/>
          </p:cNvSpPr>
          <p:nvPr>
            <p:ph type="sldNum" sz="quarter" idx="11"/>
          </p:nvPr>
        </p:nvSpPr>
        <p:spPr/>
        <p:txBody>
          <a:bodyPr/>
          <a:lstStyle/>
          <a:p>
            <a:fld id="{FC3CEDF9-175D-44EB-8899-A113D70833E0}" type="slidenum">
              <a:rPr lang="en-US" smtClean="0"/>
              <a:pPr/>
              <a:t>14</a:t>
            </a:fld>
            <a:endParaRPr lang="en-US"/>
          </a:p>
        </p:txBody>
      </p:sp>
    </p:spTree>
    <p:extLst>
      <p:ext uri="{BB962C8B-B14F-4D97-AF65-F5344CB8AC3E}">
        <p14:creationId xmlns:p14="http://schemas.microsoft.com/office/powerpoint/2010/main" xmlns="" val="20015525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2882" name="Rectangle 2"/>
          <p:cNvSpPr>
            <a:spLocks noChangeArrowheads="1"/>
          </p:cNvSpPr>
          <p:nvPr/>
        </p:nvSpPr>
        <p:spPr bwMode="auto">
          <a:xfrm>
            <a:off x="306388" y="1982788"/>
            <a:ext cx="8759825" cy="965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Hours              Actual Hours	         Standard Hours</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Rate              Standard Rate            Standard Rate</a:t>
            </a:r>
          </a:p>
        </p:txBody>
      </p:sp>
      <p:sp>
        <p:nvSpPr>
          <p:cNvPr id="762883" name="Line 3"/>
          <p:cNvSpPr>
            <a:spLocks noChangeShapeType="1"/>
          </p:cNvSpPr>
          <p:nvPr/>
        </p:nvSpPr>
        <p:spPr bwMode="auto">
          <a:xfrm>
            <a:off x="609600" y="2895600"/>
            <a:ext cx="2057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2884" name="Line 4"/>
          <p:cNvSpPr>
            <a:spLocks noChangeShapeType="1"/>
          </p:cNvSpPr>
          <p:nvPr/>
        </p:nvSpPr>
        <p:spPr bwMode="auto">
          <a:xfrm>
            <a:off x="3606800" y="2895600"/>
            <a:ext cx="2184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2885" name="Line 5"/>
          <p:cNvSpPr>
            <a:spLocks noChangeShapeType="1"/>
          </p:cNvSpPr>
          <p:nvPr/>
        </p:nvSpPr>
        <p:spPr bwMode="auto">
          <a:xfrm>
            <a:off x="6553200" y="2895600"/>
            <a:ext cx="22860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762886" name="Group 6"/>
          <p:cNvGrpSpPr>
            <a:grpSpLocks/>
          </p:cNvGrpSpPr>
          <p:nvPr/>
        </p:nvGrpSpPr>
        <p:grpSpPr bwMode="auto">
          <a:xfrm>
            <a:off x="917575" y="4800600"/>
            <a:ext cx="3883025" cy="1506538"/>
            <a:chOff x="578" y="3024"/>
            <a:chExt cx="2446" cy="949"/>
          </a:xfrm>
        </p:grpSpPr>
        <p:sp>
          <p:nvSpPr>
            <p:cNvPr id="762887" name="Freeform 7"/>
            <p:cNvSpPr>
              <a:spLocks/>
            </p:cNvSpPr>
            <p:nvPr/>
          </p:nvSpPr>
          <p:spPr bwMode="auto">
            <a:xfrm>
              <a:off x="805" y="3024"/>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2888" name="Rectangle 8"/>
            <p:cNvSpPr>
              <a:spLocks noChangeArrowheads="1"/>
            </p:cNvSpPr>
            <p:nvPr/>
          </p:nvSpPr>
          <p:spPr bwMode="auto">
            <a:xfrm>
              <a:off x="578" y="3457"/>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Rate variance</a:t>
              </a:r>
              <a:br>
                <a:rPr lang="en-US" sz="2400">
                  <a:solidFill>
                    <a:srgbClr val="FF0000"/>
                  </a:solidFill>
                </a:rPr>
              </a:br>
              <a:r>
                <a:rPr lang="en-US" sz="2400">
                  <a:solidFill>
                    <a:srgbClr val="FF0000"/>
                  </a:solidFill>
                </a:rPr>
                <a:t>$310 unfavorable</a:t>
              </a:r>
            </a:p>
          </p:txBody>
        </p:sp>
      </p:grpSp>
      <p:grpSp>
        <p:nvGrpSpPr>
          <p:cNvPr id="762889" name="Group 9"/>
          <p:cNvGrpSpPr>
            <a:grpSpLocks/>
          </p:cNvGrpSpPr>
          <p:nvPr/>
        </p:nvGrpSpPr>
        <p:grpSpPr bwMode="auto">
          <a:xfrm>
            <a:off x="4365625" y="4800600"/>
            <a:ext cx="3883025" cy="1506538"/>
            <a:chOff x="2750" y="3024"/>
            <a:chExt cx="2446" cy="949"/>
          </a:xfrm>
        </p:grpSpPr>
        <p:sp>
          <p:nvSpPr>
            <p:cNvPr id="762890" name="Rectangle 10"/>
            <p:cNvSpPr>
              <a:spLocks noChangeArrowheads="1"/>
            </p:cNvSpPr>
            <p:nvPr/>
          </p:nvSpPr>
          <p:spPr bwMode="auto">
            <a:xfrm>
              <a:off x="2750" y="3457"/>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Efficiency variance</a:t>
              </a:r>
              <a:br>
                <a:rPr lang="en-US" sz="2400">
                  <a:solidFill>
                    <a:srgbClr val="FF0000"/>
                  </a:solidFill>
                </a:rPr>
              </a:br>
              <a:r>
                <a:rPr lang="en-US" sz="2400">
                  <a:solidFill>
                    <a:srgbClr val="FF0000"/>
                  </a:solidFill>
                </a:rPr>
                <a:t>$600 unfavorable</a:t>
              </a:r>
            </a:p>
          </p:txBody>
        </p:sp>
        <p:sp>
          <p:nvSpPr>
            <p:cNvPr id="762891" name="Freeform 11"/>
            <p:cNvSpPr>
              <a:spLocks/>
            </p:cNvSpPr>
            <p:nvPr/>
          </p:nvSpPr>
          <p:spPr bwMode="auto">
            <a:xfrm>
              <a:off x="2965" y="3024"/>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762892" name="Rectangle 12"/>
          <p:cNvSpPr>
            <a:spLocks noChangeArrowheads="1"/>
          </p:cNvSpPr>
          <p:nvPr/>
        </p:nvSpPr>
        <p:spPr bwMode="auto">
          <a:xfrm>
            <a:off x="230188" y="3049588"/>
            <a:ext cx="8607425" cy="17319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1,550 hours                 1,550 hours                 1,500 hours</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  $12.20 per hour          $12.00 per hour           $12.00 per hour</a:t>
            </a:r>
          </a:p>
          <a:p>
            <a:pPr eaLnBrk="1" hangingPunct="1">
              <a:spcBef>
                <a:spcPct val="50000"/>
              </a:spcBef>
            </a:pPr>
            <a:r>
              <a:rPr lang="en-US" sz="2400">
                <a:solidFill>
                  <a:schemeClr val="tx2"/>
                </a:solidFill>
              </a:rPr>
              <a:t>      </a:t>
            </a:r>
            <a:r>
              <a:rPr lang="en-US" sz="2400">
                <a:solidFill>
                  <a:srgbClr val="FF0000"/>
                </a:solidFill>
              </a:rPr>
              <a:t>= $18,910                     = $18,600                     = $18,000   </a:t>
            </a:r>
          </a:p>
        </p:txBody>
      </p:sp>
      <p:sp>
        <p:nvSpPr>
          <p:cNvPr id="762905" name="Rectangle 25"/>
          <p:cNvSpPr>
            <a:spLocks noGrp="1" noChangeArrowheads="1"/>
          </p:cNvSpPr>
          <p:nvPr>
            <p:ph type="title"/>
          </p:nvPr>
        </p:nvSpPr>
        <p:spPr>
          <a:xfrm>
            <a:off x="457200" y="2286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sp>
        <p:nvSpPr>
          <p:cNvPr id="2" name="Slide Number Placeholder 1"/>
          <p:cNvSpPr>
            <a:spLocks noGrp="1"/>
          </p:cNvSpPr>
          <p:nvPr>
            <p:ph type="sldNum" sz="quarter" idx="11"/>
          </p:nvPr>
        </p:nvSpPr>
        <p:spPr/>
        <p:txBody>
          <a:bodyPr/>
          <a:lstStyle/>
          <a:p>
            <a:fld id="{FC3CEDF9-175D-44EB-8899-A113D70833E0}" type="slidenum">
              <a:rPr lang="en-US" smtClean="0"/>
              <a:pPr/>
              <a:t>15</a:t>
            </a:fld>
            <a:endParaRPr lang="en-US"/>
          </a:p>
        </p:txBody>
      </p:sp>
    </p:spTree>
    <p:extLst>
      <p:ext uri="{BB962C8B-B14F-4D97-AF65-F5344CB8AC3E}">
        <p14:creationId xmlns:p14="http://schemas.microsoft.com/office/powerpoint/2010/main" xmlns="" val="51999423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62892"/>
                                        </p:tgtEl>
                                        <p:attrNameLst>
                                          <p:attrName>style.visibility</p:attrName>
                                        </p:attrNameLst>
                                      </p:cBhvr>
                                      <p:to>
                                        <p:strVal val="visible"/>
                                      </p:to>
                                    </p:set>
                                    <p:animEffect transition="in" filter="wipe(up)">
                                      <p:cBhvr>
                                        <p:cTn id="7" dur="500"/>
                                        <p:tgtEl>
                                          <p:spTgt spid="762892"/>
                                        </p:tgtEl>
                                      </p:cBhvr>
                                    </p:animEffect>
                                  </p:childTnLst>
                                </p:cTn>
                              </p:par>
                            </p:childTnLst>
                          </p:cTn>
                        </p:par>
                        <p:par>
                          <p:cTn id="8" fill="hold" nodeType="afterGroup">
                            <p:stCondLst>
                              <p:cond delay="500"/>
                            </p:stCondLst>
                            <p:childTnLst>
                              <p:par>
                                <p:cTn id="9" presetID="17" presetClass="entr" presetSubtype="1" fill="hold" nodeType="afterEffect">
                                  <p:stCondLst>
                                    <p:cond delay="0"/>
                                  </p:stCondLst>
                                  <p:childTnLst>
                                    <p:set>
                                      <p:cBhvr>
                                        <p:cTn id="10" dur="1" fill="hold">
                                          <p:stCondLst>
                                            <p:cond delay="0"/>
                                          </p:stCondLst>
                                        </p:cTn>
                                        <p:tgtEl>
                                          <p:spTgt spid="762886"/>
                                        </p:tgtEl>
                                        <p:attrNameLst>
                                          <p:attrName>style.visibility</p:attrName>
                                        </p:attrNameLst>
                                      </p:cBhvr>
                                      <p:to>
                                        <p:strVal val="visible"/>
                                      </p:to>
                                    </p:set>
                                    <p:anim calcmode="lin" valueType="num">
                                      <p:cBhvr>
                                        <p:cTn id="11" dur="500" fill="hold"/>
                                        <p:tgtEl>
                                          <p:spTgt spid="762886"/>
                                        </p:tgtEl>
                                        <p:attrNameLst>
                                          <p:attrName>ppt_x</p:attrName>
                                        </p:attrNameLst>
                                      </p:cBhvr>
                                      <p:tavLst>
                                        <p:tav tm="0">
                                          <p:val>
                                            <p:strVal val="#ppt_x"/>
                                          </p:val>
                                        </p:tav>
                                        <p:tav tm="100000">
                                          <p:val>
                                            <p:strVal val="#ppt_x"/>
                                          </p:val>
                                        </p:tav>
                                      </p:tavLst>
                                    </p:anim>
                                    <p:anim calcmode="lin" valueType="num">
                                      <p:cBhvr>
                                        <p:cTn id="12" dur="500" fill="hold"/>
                                        <p:tgtEl>
                                          <p:spTgt spid="762886"/>
                                        </p:tgtEl>
                                        <p:attrNameLst>
                                          <p:attrName>ppt_y</p:attrName>
                                        </p:attrNameLst>
                                      </p:cBhvr>
                                      <p:tavLst>
                                        <p:tav tm="0">
                                          <p:val>
                                            <p:strVal val="#ppt_y-#ppt_h/2"/>
                                          </p:val>
                                        </p:tav>
                                        <p:tav tm="100000">
                                          <p:val>
                                            <p:strVal val="#ppt_y"/>
                                          </p:val>
                                        </p:tav>
                                      </p:tavLst>
                                    </p:anim>
                                    <p:anim calcmode="lin" valueType="num">
                                      <p:cBhvr>
                                        <p:cTn id="13" dur="500" fill="hold"/>
                                        <p:tgtEl>
                                          <p:spTgt spid="762886"/>
                                        </p:tgtEl>
                                        <p:attrNameLst>
                                          <p:attrName>ppt_w</p:attrName>
                                        </p:attrNameLst>
                                      </p:cBhvr>
                                      <p:tavLst>
                                        <p:tav tm="0">
                                          <p:val>
                                            <p:strVal val="#ppt_w"/>
                                          </p:val>
                                        </p:tav>
                                        <p:tav tm="100000">
                                          <p:val>
                                            <p:strVal val="#ppt_w"/>
                                          </p:val>
                                        </p:tav>
                                      </p:tavLst>
                                    </p:anim>
                                    <p:anim calcmode="lin" valueType="num">
                                      <p:cBhvr>
                                        <p:cTn id="14" dur="500" fill="hold"/>
                                        <p:tgtEl>
                                          <p:spTgt spid="762886"/>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000"/>
                            </p:stCondLst>
                            <p:childTnLst>
                              <p:par>
                                <p:cTn id="16" presetID="17" presetClass="entr" presetSubtype="1" fill="hold" nodeType="afterEffect">
                                  <p:stCondLst>
                                    <p:cond delay="0"/>
                                  </p:stCondLst>
                                  <p:childTnLst>
                                    <p:set>
                                      <p:cBhvr>
                                        <p:cTn id="17" dur="1" fill="hold">
                                          <p:stCondLst>
                                            <p:cond delay="0"/>
                                          </p:stCondLst>
                                        </p:cTn>
                                        <p:tgtEl>
                                          <p:spTgt spid="762889"/>
                                        </p:tgtEl>
                                        <p:attrNameLst>
                                          <p:attrName>style.visibility</p:attrName>
                                        </p:attrNameLst>
                                      </p:cBhvr>
                                      <p:to>
                                        <p:strVal val="visible"/>
                                      </p:to>
                                    </p:set>
                                    <p:anim calcmode="lin" valueType="num">
                                      <p:cBhvr>
                                        <p:cTn id="18" dur="500" fill="hold"/>
                                        <p:tgtEl>
                                          <p:spTgt spid="762889"/>
                                        </p:tgtEl>
                                        <p:attrNameLst>
                                          <p:attrName>ppt_x</p:attrName>
                                        </p:attrNameLst>
                                      </p:cBhvr>
                                      <p:tavLst>
                                        <p:tav tm="0">
                                          <p:val>
                                            <p:strVal val="#ppt_x"/>
                                          </p:val>
                                        </p:tav>
                                        <p:tav tm="100000">
                                          <p:val>
                                            <p:strVal val="#ppt_x"/>
                                          </p:val>
                                        </p:tav>
                                      </p:tavLst>
                                    </p:anim>
                                    <p:anim calcmode="lin" valueType="num">
                                      <p:cBhvr>
                                        <p:cTn id="19" dur="500" fill="hold"/>
                                        <p:tgtEl>
                                          <p:spTgt spid="762889"/>
                                        </p:tgtEl>
                                        <p:attrNameLst>
                                          <p:attrName>ppt_y</p:attrName>
                                        </p:attrNameLst>
                                      </p:cBhvr>
                                      <p:tavLst>
                                        <p:tav tm="0">
                                          <p:val>
                                            <p:strVal val="#ppt_y-#ppt_h/2"/>
                                          </p:val>
                                        </p:tav>
                                        <p:tav tm="100000">
                                          <p:val>
                                            <p:strVal val="#ppt_y"/>
                                          </p:val>
                                        </p:tav>
                                      </p:tavLst>
                                    </p:anim>
                                    <p:anim calcmode="lin" valueType="num">
                                      <p:cBhvr>
                                        <p:cTn id="20" dur="500" fill="hold"/>
                                        <p:tgtEl>
                                          <p:spTgt spid="762889"/>
                                        </p:tgtEl>
                                        <p:attrNameLst>
                                          <p:attrName>ppt_w</p:attrName>
                                        </p:attrNameLst>
                                      </p:cBhvr>
                                      <p:tavLst>
                                        <p:tav tm="0">
                                          <p:val>
                                            <p:strVal val="#ppt_w"/>
                                          </p:val>
                                        </p:tav>
                                        <p:tav tm="100000">
                                          <p:val>
                                            <p:strVal val="#ppt_w"/>
                                          </p:val>
                                        </p:tav>
                                      </p:tavLst>
                                    </p:anim>
                                    <p:anim calcmode="lin" valueType="num">
                                      <p:cBhvr>
                                        <p:cTn id="21" dur="500" fill="hold"/>
                                        <p:tgtEl>
                                          <p:spTgt spid="76288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2892"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4930" name="Rectangle 2"/>
          <p:cNvSpPr>
            <a:spLocks noGrp="1" noChangeArrowheads="1"/>
          </p:cNvSpPr>
          <p:nvPr>
            <p:ph type="body" idx="1"/>
          </p:nvPr>
        </p:nvSpPr>
        <p:spPr>
          <a:xfrm>
            <a:off x="228600" y="1828800"/>
            <a:ext cx="8610600" cy="4343400"/>
          </a:xfrm>
          <a:noFill/>
          <a:ln/>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algn="ctr">
              <a:lnSpc>
                <a:spcPct val="90000"/>
              </a:lnSpc>
              <a:spcBef>
                <a:spcPct val="65000"/>
              </a:spcBef>
              <a:buFont typeface="Times" panose="02020603050405020304" pitchFamily="18" charset="0"/>
              <a:buNone/>
            </a:pPr>
            <a:r>
              <a:rPr lang="en-US"/>
              <a:t>  Glacier Peak Outfitters has the following direct variable manufacturing overhead labor standard for its mountain parka.</a:t>
            </a:r>
          </a:p>
          <a:p>
            <a:pPr algn="ctr">
              <a:lnSpc>
                <a:spcPct val="90000"/>
              </a:lnSpc>
              <a:spcBef>
                <a:spcPct val="65000"/>
              </a:spcBef>
              <a:buFont typeface="Times" panose="02020603050405020304" pitchFamily="18" charset="0"/>
              <a:buNone/>
            </a:pPr>
            <a:r>
              <a:rPr lang="en-US" sz="2600" b="1">
                <a:solidFill>
                  <a:srgbClr val="FF0000"/>
                </a:solidFill>
              </a:rPr>
              <a:t>1.2 standard hours per parka at $4.00 per hour</a:t>
            </a:r>
            <a:endParaRPr lang="en-US" b="1">
              <a:solidFill>
                <a:srgbClr val="FF0000"/>
              </a:solidFill>
            </a:endParaRPr>
          </a:p>
          <a:p>
            <a:pPr algn="ctr">
              <a:lnSpc>
                <a:spcPct val="90000"/>
              </a:lnSpc>
              <a:spcBef>
                <a:spcPct val="65000"/>
              </a:spcBef>
              <a:buFont typeface="Times" panose="02020603050405020304" pitchFamily="18" charset="0"/>
              <a:buNone/>
            </a:pPr>
            <a:r>
              <a:rPr lang="en-US">
                <a:solidFill>
                  <a:schemeClr val="accent2"/>
                </a:solidFill>
              </a:rPr>
              <a:t>  </a:t>
            </a:r>
            <a:r>
              <a:rPr lang="en-US"/>
              <a:t>Last month, employees actually worked 2,500 hours to make 2,000 parkas.  Actual variable manufacturing overhead for the month was $10,500.</a:t>
            </a:r>
            <a:br>
              <a:rPr lang="en-US"/>
            </a:br>
            <a:r>
              <a:rPr lang="en-US"/>
              <a:t> </a:t>
            </a:r>
          </a:p>
        </p:txBody>
      </p:sp>
      <p:sp>
        <p:nvSpPr>
          <p:cNvPr id="764931" name="Rectangle 3"/>
          <p:cNvSpPr>
            <a:spLocks noGrp="1" noChangeArrowheads="1"/>
          </p:cNvSpPr>
          <p:nvPr>
            <p:ph type="title"/>
          </p:nvPr>
        </p:nvSpPr>
        <p:spPr>
          <a:xfrm>
            <a:off x="457200" y="533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Variable Manufacturing Overhead Variances Example</a:t>
            </a:r>
          </a:p>
        </p:txBody>
      </p:sp>
      <p:graphicFrame>
        <p:nvGraphicFramePr>
          <p:cNvPr id="764932" name="Object 4"/>
          <p:cNvGraphicFramePr>
            <a:graphicFrameLocks noChangeAspect="1"/>
          </p:cNvGraphicFramePr>
          <p:nvPr/>
        </p:nvGraphicFramePr>
        <p:xfrm>
          <a:off x="7086600" y="5689600"/>
          <a:ext cx="1600200" cy="711200"/>
        </p:xfrm>
        <a:graphic>
          <a:graphicData uri="http://schemas.openxmlformats.org/presentationml/2006/ole">
            <p:oleObj spid="_x0000_s87049" name="Clip" r:id="rId4" imgW="2286215" imgH="1017383" progId="">
              <p:embed/>
            </p:oleObj>
          </a:graphicData>
        </a:graphic>
      </p:graphicFrame>
      <p:sp>
        <p:nvSpPr>
          <p:cNvPr id="2" name="Slide Number Placeholder 1"/>
          <p:cNvSpPr>
            <a:spLocks noGrp="1"/>
          </p:cNvSpPr>
          <p:nvPr>
            <p:ph type="sldNum" sz="quarter" idx="11"/>
          </p:nvPr>
        </p:nvSpPr>
        <p:spPr/>
        <p:txBody>
          <a:bodyPr/>
          <a:lstStyle/>
          <a:p>
            <a:fld id="{0167BB2F-F977-434C-B61B-D7DDD0173E19}" type="slidenum">
              <a:rPr lang="en-US" smtClean="0"/>
              <a:pPr/>
              <a:t>16</a:t>
            </a:fld>
            <a:endParaRPr lang="en-US"/>
          </a:p>
        </p:txBody>
      </p:sp>
    </p:spTree>
    <p:extLst>
      <p:ext uri="{BB962C8B-B14F-4D97-AF65-F5344CB8AC3E}">
        <p14:creationId xmlns:p14="http://schemas.microsoft.com/office/powerpoint/2010/main" xmlns="" val="25742617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6978" name="Rectangle 2"/>
          <p:cNvSpPr>
            <a:spLocks noChangeArrowheads="1"/>
          </p:cNvSpPr>
          <p:nvPr/>
        </p:nvSpPr>
        <p:spPr bwMode="auto">
          <a:xfrm>
            <a:off x="266700" y="2590800"/>
            <a:ext cx="8607425" cy="17319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2,500 hours                 2,500 hours                  2,400 hours</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 $4.20 per hour            $4.00 per hour              $4.00 per hour</a:t>
            </a:r>
          </a:p>
          <a:p>
            <a:pPr eaLnBrk="1" hangingPunct="1">
              <a:spcBef>
                <a:spcPct val="50000"/>
              </a:spcBef>
            </a:pPr>
            <a:r>
              <a:rPr lang="en-US" sz="2400">
                <a:solidFill>
                  <a:schemeClr val="tx2"/>
                </a:solidFill>
              </a:rPr>
              <a:t>    </a:t>
            </a:r>
            <a:r>
              <a:rPr lang="en-US" sz="2400">
                <a:solidFill>
                  <a:srgbClr val="FF0000"/>
                </a:solidFill>
              </a:rPr>
              <a:t>= $10,500                   = $10,000                       = $9,600   </a:t>
            </a:r>
          </a:p>
        </p:txBody>
      </p:sp>
      <p:grpSp>
        <p:nvGrpSpPr>
          <p:cNvPr id="766979" name="Group 3"/>
          <p:cNvGrpSpPr>
            <a:grpSpLocks/>
          </p:cNvGrpSpPr>
          <p:nvPr/>
        </p:nvGrpSpPr>
        <p:grpSpPr bwMode="auto">
          <a:xfrm>
            <a:off x="876300" y="4341813"/>
            <a:ext cx="3883025" cy="1506537"/>
            <a:chOff x="552" y="2735"/>
            <a:chExt cx="2446" cy="949"/>
          </a:xfrm>
        </p:grpSpPr>
        <p:sp>
          <p:nvSpPr>
            <p:cNvPr id="766980" name="Freeform 4"/>
            <p:cNvSpPr>
              <a:spLocks/>
            </p:cNvSpPr>
            <p:nvPr/>
          </p:nvSpPr>
          <p:spPr bwMode="auto">
            <a:xfrm>
              <a:off x="778"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6981" name="Rectangle 5"/>
            <p:cNvSpPr>
              <a:spLocks noChangeArrowheads="1"/>
            </p:cNvSpPr>
            <p:nvPr/>
          </p:nvSpPr>
          <p:spPr bwMode="auto">
            <a:xfrm>
              <a:off x="552"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Spending variance</a:t>
              </a:r>
              <a:br>
                <a:rPr lang="en-US" sz="2400">
                  <a:solidFill>
                    <a:srgbClr val="FF0000"/>
                  </a:solidFill>
                </a:rPr>
              </a:br>
              <a:r>
                <a:rPr lang="en-US" sz="2400">
                  <a:solidFill>
                    <a:srgbClr val="FF0000"/>
                  </a:solidFill>
                </a:rPr>
                <a:t>$500 unfavorable</a:t>
              </a:r>
            </a:p>
          </p:txBody>
        </p:sp>
      </p:grpSp>
      <p:grpSp>
        <p:nvGrpSpPr>
          <p:cNvPr id="766982" name="Group 6"/>
          <p:cNvGrpSpPr>
            <a:grpSpLocks/>
          </p:cNvGrpSpPr>
          <p:nvPr/>
        </p:nvGrpSpPr>
        <p:grpSpPr bwMode="auto">
          <a:xfrm>
            <a:off x="4248150" y="4341813"/>
            <a:ext cx="3883025" cy="1506537"/>
            <a:chOff x="2676" y="2735"/>
            <a:chExt cx="2446" cy="949"/>
          </a:xfrm>
        </p:grpSpPr>
        <p:sp>
          <p:nvSpPr>
            <p:cNvPr id="766983" name="Rectangle 7"/>
            <p:cNvSpPr>
              <a:spLocks noChangeArrowheads="1"/>
            </p:cNvSpPr>
            <p:nvPr/>
          </p:nvSpPr>
          <p:spPr bwMode="auto">
            <a:xfrm>
              <a:off x="2676"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Efficiency variance</a:t>
              </a:r>
              <a:br>
                <a:rPr lang="en-US" sz="2400">
                  <a:solidFill>
                    <a:srgbClr val="FF0000"/>
                  </a:solidFill>
                </a:rPr>
              </a:br>
              <a:r>
                <a:rPr lang="en-US" sz="2400">
                  <a:solidFill>
                    <a:srgbClr val="FF0000"/>
                  </a:solidFill>
                </a:rPr>
                <a:t>$400 unfavorable</a:t>
              </a:r>
            </a:p>
          </p:txBody>
        </p:sp>
        <p:sp>
          <p:nvSpPr>
            <p:cNvPr id="766984" name="Freeform 8"/>
            <p:cNvSpPr>
              <a:spLocks/>
            </p:cNvSpPr>
            <p:nvPr/>
          </p:nvSpPr>
          <p:spPr bwMode="auto">
            <a:xfrm>
              <a:off x="2891"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766985" name="Rectangle 9"/>
          <p:cNvSpPr>
            <a:spLocks noChangeArrowheads="1"/>
          </p:cNvSpPr>
          <p:nvPr/>
        </p:nvSpPr>
        <p:spPr bwMode="auto">
          <a:xfrm>
            <a:off x="190500" y="1524000"/>
            <a:ext cx="8759825" cy="965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Hours            Actual Hours	       Standard Hours</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Rate             Standard Rate            Standard Rate</a:t>
            </a:r>
          </a:p>
        </p:txBody>
      </p:sp>
      <p:sp>
        <p:nvSpPr>
          <p:cNvPr id="766986" name="Line 10"/>
          <p:cNvSpPr>
            <a:spLocks noChangeShapeType="1"/>
          </p:cNvSpPr>
          <p:nvPr/>
        </p:nvSpPr>
        <p:spPr bwMode="auto">
          <a:xfrm>
            <a:off x="3794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6987" name="Line 11"/>
          <p:cNvSpPr>
            <a:spLocks noChangeShapeType="1"/>
          </p:cNvSpPr>
          <p:nvPr/>
        </p:nvSpPr>
        <p:spPr bwMode="auto">
          <a:xfrm>
            <a:off x="33258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6988" name="Line 12"/>
          <p:cNvSpPr>
            <a:spLocks noChangeShapeType="1"/>
          </p:cNvSpPr>
          <p:nvPr/>
        </p:nvSpPr>
        <p:spPr bwMode="auto">
          <a:xfrm>
            <a:off x="6273800" y="2436813"/>
            <a:ext cx="24130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766989" name="Object 13"/>
          <p:cNvGraphicFramePr>
            <a:graphicFrameLocks noChangeAspect="1"/>
          </p:cNvGraphicFramePr>
          <p:nvPr/>
        </p:nvGraphicFramePr>
        <p:xfrm>
          <a:off x="7086600" y="5689600"/>
          <a:ext cx="1600200" cy="711200"/>
        </p:xfrm>
        <a:graphic>
          <a:graphicData uri="http://schemas.openxmlformats.org/presentationml/2006/ole">
            <p:oleObj spid="_x0000_s88073" name="Clip" r:id="rId4" imgW="2286215" imgH="1017383" progId="">
              <p:embed/>
            </p:oleObj>
          </a:graphicData>
        </a:graphic>
      </p:graphicFrame>
      <p:sp>
        <p:nvSpPr>
          <p:cNvPr id="766990" name="Rectangle 14"/>
          <p:cNvSpPr>
            <a:spLocks noGrp="1" noChangeArrowheads="1"/>
          </p:cNvSpPr>
          <p:nvPr>
            <p:ph type="title"/>
          </p:nvPr>
        </p:nvSpPr>
        <p:spPr>
          <a:xfrm>
            <a:off x="457200" y="3048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Variable Manufacturing Overhead Variances Summary</a:t>
            </a:r>
          </a:p>
        </p:txBody>
      </p:sp>
      <p:sp>
        <p:nvSpPr>
          <p:cNvPr id="2" name="Slide Number Placeholder 1"/>
          <p:cNvSpPr>
            <a:spLocks noGrp="1"/>
          </p:cNvSpPr>
          <p:nvPr>
            <p:ph type="sldNum" sz="quarter" idx="11"/>
          </p:nvPr>
        </p:nvSpPr>
        <p:spPr/>
        <p:txBody>
          <a:bodyPr/>
          <a:lstStyle/>
          <a:p>
            <a:fld id="{FC3CEDF9-175D-44EB-8899-A113D70833E0}" type="slidenum">
              <a:rPr lang="en-US" smtClean="0"/>
              <a:pPr/>
              <a:t>17</a:t>
            </a:fld>
            <a:endParaRPr lang="en-US"/>
          </a:p>
        </p:txBody>
      </p:sp>
    </p:spTree>
    <p:extLst>
      <p:ext uri="{BB962C8B-B14F-4D97-AF65-F5344CB8AC3E}">
        <p14:creationId xmlns:p14="http://schemas.microsoft.com/office/powerpoint/2010/main" xmlns="" val="96130356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66978"/>
                                        </p:tgtEl>
                                        <p:attrNameLst>
                                          <p:attrName>style.visibility</p:attrName>
                                        </p:attrNameLst>
                                      </p:cBhvr>
                                      <p:to>
                                        <p:strVal val="visible"/>
                                      </p:to>
                                    </p:set>
                                    <p:animEffect transition="in" filter="wipe(up)">
                                      <p:cBhvr>
                                        <p:cTn id="7" dur="500"/>
                                        <p:tgtEl>
                                          <p:spTgt spid="766978"/>
                                        </p:tgtEl>
                                      </p:cBhvr>
                                    </p:animEffect>
                                  </p:childTnLst>
                                </p:cTn>
                              </p:par>
                            </p:childTnLst>
                          </p:cTn>
                        </p:par>
                        <p:par>
                          <p:cTn id="8" fill="hold" nodeType="afterGroup">
                            <p:stCondLst>
                              <p:cond delay="500"/>
                            </p:stCondLst>
                            <p:childTnLst>
                              <p:par>
                                <p:cTn id="9" presetID="17" presetClass="entr" presetSubtype="1" fill="hold" nodeType="afterEffect">
                                  <p:stCondLst>
                                    <p:cond delay="0"/>
                                  </p:stCondLst>
                                  <p:childTnLst>
                                    <p:set>
                                      <p:cBhvr>
                                        <p:cTn id="10" dur="1" fill="hold">
                                          <p:stCondLst>
                                            <p:cond delay="0"/>
                                          </p:stCondLst>
                                        </p:cTn>
                                        <p:tgtEl>
                                          <p:spTgt spid="766979"/>
                                        </p:tgtEl>
                                        <p:attrNameLst>
                                          <p:attrName>style.visibility</p:attrName>
                                        </p:attrNameLst>
                                      </p:cBhvr>
                                      <p:to>
                                        <p:strVal val="visible"/>
                                      </p:to>
                                    </p:set>
                                    <p:anim calcmode="lin" valueType="num">
                                      <p:cBhvr>
                                        <p:cTn id="11" dur="500" fill="hold"/>
                                        <p:tgtEl>
                                          <p:spTgt spid="766979"/>
                                        </p:tgtEl>
                                        <p:attrNameLst>
                                          <p:attrName>ppt_x</p:attrName>
                                        </p:attrNameLst>
                                      </p:cBhvr>
                                      <p:tavLst>
                                        <p:tav tm="0">
                                          <p:val>
                                            <p:strVal val="#ppt_x"/>
                                          </p:val>
                                        </p:tav>
                                        <p:tav tm="100000">
                                          <p:val>
                                            <p:strVal val="#ppt_x"/>
                                          </p:val>
                                        </p:tav>
                                      </p:tavLst>
                                    </p:anim>
                                    <p:anim calcmode="lin" valueType="num">
                                      <p:cBhvr>
                                        <p:cTn id="12" dur="500" fill="hold"/>
                                        <p:tgtEl>
                                          <p:spTgt spid="766979"/>
                                        </p:tgtEl>
                                        <p:attrNameLst>
                                          <p:attrName>ppt_y</p:attrName>
                                        </p:attrNameLst>
                                      </p:cBhvr>
                                      <p:tavLst>
                                        <p:tav tm="0">
                                          <p:val>
                                            <p:strVal val="#ppt_y-#ppt_h/2"/>
                                          </p:val>
                                        </p:tav>
                                        <p:tav tm="100000">
                                          <p:val>
                                            <p:strVal val="#ppt_y"/>
                                          </p:val>
                                        </p:tav>
                                      </p:tavLst>
                                    </p:anim>
                                    <p:anim calcmode="lin" valueType="num">
                                      <p:cBhvr>
                                        <p:cTn id="13" dur="500" fill="hold"/>
                                        <p:tgtEl>
                                          <p:spTgt spid="766979"/>
                                        </p:tgtEl>
                                        <p:attrNameLst>
                                          <p:attrName>ppt_w</p:attrName>
                                        </p:attrNameLst>
                                      </p:cBhvr>
                                      <p:tavLst>
                                        <p:tav tm="0">
                                          <p:val>
                                            <p:strVal val="#ppt_w"/>
                                          </p:val>
                                        </p:tav>
                                        <p:tav tm="100000">
                                          <p:val>
                                            <p:strVal val="#ppt_w"/>
                                          </p:val>
                                        </p:tav>
                                      </p:tavLst>
                                    </p:anim>
                                    <p:anim calcmode="lin" valueType="num">
                                      <p:cBhvr>
                                        <p:cTn id="14" dur="500" fill="hold"/>
                                        <p:tgtEl>
                                          <p:spTgt spid="766979"/>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000"/>
                            </p:stCondLst>
                            <p:childTnLst>
                              <p:par>
                                <p:cTn id="16" presetID="17" presetClass="entr" presetSubtype="1" fill="hold" nodeType="afterEffect">
                                  <p:stCondLst>
                                    <p:cond delay="0"/>
                                  </p:stCondLst>
                                  <p:childTnLst>
                                    <p:set>
                                      <p:cBhvr>
                                        <p:cTn id="17" dur="1" fill="hold">
                                          <p:stCondLst>
                                            <p:cond delay="0"/>
                                          </p:stCondLst>
                                        </p:cTn>
                                        <p:tgtEl>
                                          <p:spTgt spid="766982"/>
                                        </p:tgtEl>
                                        <p:attrNameLst>
                                          <p:attrName>style.visibility</p:attrName>
                                        </p:attrNameLst>
                                      </p:cBhvr>
                                      <p:to>
                                        <p:strVal val="visible"/>
                                      </p:to>
                                    </p:set>
                                    <p:anim calcmode="lin" valueType="num">
                                      <p:cBhvr>
                                        <p:cTn id="18" dur="500" fill="hold"/>
                                        <p:tgtEl>
                                          <p:spTgt spid="766982"/>
                                        </p:tgtEl>
                                        <p:attrNameLst>
                                          <p:attrName>ppt_x</p:attrName>
                                        </p:attrNameLst>
                                      </p:cBhvr>
                                      <p:tavLst>
                                        <p:tav tm="0">
                                          <p:val>
                                            <p:strVal val="#ppt_x"/>
                                          </p:val>
                                        </p:tav>
                                        <p:tav tm="100000">
                                          <p:val>
                                            <p:strVal val="#ppt_x"/>
                                          </p:val>
                                        </p:tav>
                                      </p:tavLst>
                                    </p:anim>
                                    <p:anim calcmode="lin" valueType="num">
                                      <p:cBhvr>
                                        <p:cTn id="19" dur="500" fill="hold"/>
                                        <p:tgtEl>
                                          <p:spTgt spid="766982"/>
                                        </p:tgtEl>
                                        <p:attrNameLst>
                                          <p:attrName>ppt_y</p:attrName>
                                        </p:attrNameLst>
                                      </p:cBhvr>
                                      <p:tavLst>
                                        <p:tav tm="0">
                                          <p:val>
                                            <p:strVal val="#ppt_y-#ppt_h/2"/>
                                          </p:val>
                                        </p:tav>
                                        <p:tav tm="100000">
                                          <p:val>
                                            <p:strVal val="#ppt_y"/>
                                          </p:val>
                                        </p:tav>
                                      </p:tavLst>
                                    </p:anim>
                                    <p:anim calcmode="lin" valueType="num">
                                      <p:cBhvr>
                                        <p:cTn id="20" dur="500" fill="hold"/>
                                        <p:tgtEl>
                                          <p:spTgt spid="766982"/>
                                        </p:tgtEl>
                                        <p:attrNameLst>
                                          <p:attrName>ppt_w</p:attrName>
                                        </p:attrNameLst>
                                      </p:cBhvr>
                                      <p:tavLst>
                                        <p:tav tm="0">
                                          <p:val>
                                            <p:strVal val="#ppt_w"/>
                                          </p:val>
                                        </p:tav>
                                        <p:tav tm="100000">
                                          <p:val>
                                            <p:strVal val="#ppt_w"/>
                                          </p:val>
                                        </p:tav>
                                      </p:tavLst>
                                    </p:anim>
                                    <p:anim calcmode="lin" valueType="num">
                                      <p:cBhvr>
                                        <p:cTn id="21" dur="500" fill="hold"/>
                                        <p:tgtEl>
                                          <p:spTgt spid="76698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6978"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69026" name="Rectangle 2"/>
          <p:cNvSpPr>
            <a:spLocks noChangeArrowheads="1"/>
          </p:cNvSpPr>
          <p:nvPr/>
        </p:nvSpPr>
        <p:spPr bwMode="auto">
          <a:xfrm>
            <a:off x="190500" y="1524000"/>
            <a:ext cx="8759825" cy="965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Hours            Actual Hours	       Standard Hours</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Rate             Standard Rate            Standard Rate</a:t>
            </a:r>
          </a:p>
        </p:txBody>
      </p:sp>
      <p:sp>
        <p:nvSpPr>
          <p:cNvPr id="769027" name="Line 3"/>
          <p:cNvSpPr>
            <a:spLocks noChangeShapeType="1"/>
          </p:cNvSpPr>
          <p:nvPr/>
        </p:nvSpPr>
        <p:spPr bwMode="auto">
          <a:xfrm>
            <a:off x="3794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9028" name="Line 4"/>
          <p:cNvSpPr>
            <a:spLocks noChangeShapeType="1"/>
          </p:cNvSpPr>
          <p:nvPr/>
        </p:nvSpPr>
        <p:spPr bwMode="auto">
          <a:xfrm>
            <a:off x="33258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9029" name="Line 5"/>
          <p:cNvSpPr>
            <a:spLocks noChangeShapeType="1"/>
          </p:cNvSpPr>
          <p:nvPr/>
        </p:nvSpPr>
        <p:spPr bwMode="auto">
          <a:xfrm>
            <a:off x="6273800" y="2436813"/>
            <a:ext cx="24130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9030" name="Rectangle 6"/>
          <p:cNvSpPr>
            <a:spLocks noChangeArrowheads="1"/>
          </p:cNvSpPr>
          <p:nvPr/>
        </p:nvSpPr>
        <p:spPr bwMode="auto">
          <a:xfrm>
            <a:off x="266700" y="2590800"/>
            <a:ext cx="8607425" cy="17319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2,500 hours                 2,500 hours                  2,400 hours</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 $4.20 per hour            $4.00 per hour              $4.00 per hour</a:t>
            </a:r>
          </a:p>
          <a:p>
            <a:pPr eaLnBrk="1" hangingPunct="1">
              <a:spcBef>
                <a:spcPct val="50000"/>
              </a:spcBef>
            </a:pPr>
            <a:r>
              <a:rPr lang="en-US" sz="2400">
                <a:solidFill>
                  <a:schemeClr val="tx2"/>
                </a:solidFill>
              </a:rPr>
              <a:t>    </a:t>
            </a:r>
            <a:r>
              <a:rPr lang="en-US" sz="2400">
                <a:solidFill>
                  <a:srgbClr val="FF0000"/>
                </a:solidFill>
              </a:rPr>
              <a:t>= $10,500                   = $10,000                       = $9,600   </a:t>
            </a:r>
          </a:p>
        </p:txBody>
      </p:sp>
      <p:grpSp>
        <p:nvGrpSpPr>
          <p:cNvPr id="769031" name="Group 7"/>
          <p:cNvGrpSpPr>
            <a:grpSpLocks/>
          </p:cNvGrpSpPr>
          <p:nvPr/>
        </p:nvGrpSpPr>
        <p:grpSpPr bwMode="auto">
          <a:xfrm>
            <a:off x="876300" y="4341813"/>
            <a:ext cx="3883025" cy="1506537"/>
            <a:chOff x="552" y="2735"/>
            <a:chExt cx="2446" cy="949"/>
          </a:xfrm>
        </p:grpSpPr>
        <p:sp>
          <p:nvSpPr>
            <p:cNvPr id="769032" name="Freeform 8"/>
            <p:cNvSpPr>
              <a:spLocks/>
            </p:cNvSpPr>
            <p:nvPr/>
          </p:nvSpPr>
          <p:spPr bwMode="auto">
            <a:xfrm>
              <a:off x="778"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69033" name="Rectangle 9"/>
            <p:cNvSpPr>
              <a:spLocks noChangeArrowheads="1"/>
            </p:cNvSpPr>
            <p:nvPr/>
          </p:nvSpPr>
          <p:spPr bwMode="auto">
            <a:xfrm>
              <a:off x="552"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Spending variance</a:t>
              </a:r>
              <a:br>
                <a:rPr lang="en-US" sz="2400">
                  <a:solidFill>
                    <a:srgbClr val="FF0000"/>
                  </a:solidFill>
                </a:rPr>
              </a:br>
              <a:r>
                <a:rPr lang="en-US" sz="2400">
                  <a:solidFill>
                    <a:srgbClr val="FF0000"/>
                  </a:solidFill>
                </a:rPr>
                <a:t>$500 unfavorable</a:t>
              </a:r>
            </a:p>
          </p:txBody>
        </p:sp>
      </p:grpSp>
      <p:grpSp>
        <p:nvGrpSpPr>
          <p:cNvPr id="769034" name="Group 10"/>
          <p:cNvGrpSpPr>
            <a:grpSpLocks/>
          </p:cNvGrpSpPr>
          <p:nvPr/>
        </p:nvGrpSpPr>
        <p:grpSpPr bwMode="auto">
          <a:xfrm>
            <a:off x="4248150" y="4341813"/>
            <a:ext cx="3883025" cy="1506537"/>
            <a:chOff x="2676" y="2735"/>
            <a:chExt cx="2446" cy="949"/>
          </a:xfrm>
        </p:grpSpPr>
        <p:sp>
          <p:nvSpPr>
            <p:cNvPr id="769035" name="Rectangle 11"/>
            <p:cNvSpPr>
              <a:spLocks noChangeArrowheads="1"/>
            </p:cNvSpPr>
            <p:nvPr/>
          </p:nvSpPr>
          <p:spPr bwMode="auto">
            <a:xfrm>
              <a:off x="2676"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Efficiency variance</a:t>
              </a:r>
              <a:br>
                <a:rPr lang="en-US" sz="2400">
                  <a:solidFill>
                    <a:srgbClr val="FF0000"/>
                  </a:solidFill>
                </a:rPr>
              </a:br>
              <a:r>
                <a:rPr lang="en-US" sz="2400">
                  <a:solidFill>
                    <a:srgbClr val="FF0000"/>
                  </a:solidFill>
                </a:rPr>
                <a:t>$400 unfavorable</a:t>
              </a:r>
            </a:p>
          </p:txBody>
        </p:sp>
        <p:sp>
          <p:nvSpPr>
            <p:cNvPr id="769036" name="Freeform 12"/>
            <p:cNvSpPr>
              <a:spLocks/>
            </p:cNvSpPr>
            <p:nvPr/>
          </p:nvSpPr>
          <p:spPr bwMode="auto">
            <a:xfrm>
              <a:off x="2891"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aphicFrame>
        <p:nvGraphicFramePr>
          <p:cNvPr id="769037" name="Object 13"/>
          <p:cNvGraphicFramePr>
            <a:graphicFrameLocks noChangeAspect="1"/>
          </p:cNvGraphicFramePr>
          <p:nvPr/>
        </p:nvGraphicFramePr>
        <p:xfrm>
          <a:off x="7086600" y="5689600"/>
          <a:ext cx="1600200" cy="711200"/>
        </p:xfrm>
        <a:graphic>
          <a:graphicData uri="http://schemas.openxmlformats.org/presentationml/2006/ole">
            <p:oleObj spid="_x0000_s89097" name="Clip" r:id="rId4" imgW="2286215" imgH="1017383" progId="">
              <p:embed/>
            </p:oleObj>
          </a:graphicData>
        </a:graphic>
      </p:graphicFrame>
      <p:grpSp>
        <p:nvGrpSpPr>
          <p:cNvPr id="769038" name="Group 14"/>
          <p:cNvGrpSpPr>
            <a:grpSpLocks/>
          </p:cNvGrpSpPr>
          <p:nvPr/>
        </p:nvGrpSpPr>
        <p:grpSpPr bwMode="auto">
          <a:xfrm>
            <a:off x="2473325" y="3048000"/>
            <a:ext cx="4003675" cy="850900"/>
            <a:chOff x="1632" y="1920"/>
            <a:chExt cx="1920" cy="536"/>
          </a:xfrm>
        </p:grpSpPr>
        <p:sp>
          <p:nvSpPr>
            <p:cNvPr id="769039" name="Line 15"/>
            <p:cNvSpPr>
              <a:spLocks noChangeShapeType="1"/>
            </p:cNvSpPr>
            <p:nvPr/>
          </p:nvSpPr>
          <p:spPr bwMode="auto">
            <a:xfrm flipH="1">
              <a:off x="1632" y="2160"/>
              <a:ext cx="336" cy="4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69040" name="Text Box 16"/>
            <p:cNvSpPr txBox="1">
              <a:spLocks noChangeArrowheads="1"/>
            </p:cNvSpPr>
            <p:nvPr/>
          </p:nvSpPr>
          <p:spPr bwMode="auto">
            <a:xfrm>
              <a:off x="1920" y="1920"/>
              <a:ext cx="1632" cy="536"/>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2400"/>
                <a:t>$10,500 </a:t>
              </a:r>
              <a:r>
                <a:rPr lang="en-US" sz="2400">
                  <a:sym typeface="Symbol" panose="05050102010706020507" pitchFamily="18" charset="2"/>
                </a:rPr>
                <a:t> 2,500 hours = $4.20 per hour</a:t>
              </a:r>
              <a:endParaRPr lang="en-US" sz="2800">
                <a:latin typeface="Times New Roman" panose="02020603050405020304" pitchFamily="18" charset="0"/>
              </a:endParaRPr>
            </a:p>
          </p:txBody>
        </p:sp>
      </p:grpSp>
      <p:sp>
        <p:nvSpPr>
          <p:cNvPr id="769041" name="Rectangle 17"/>
          <p:cNvSpPr>
            <a:spLocks noGrp="1" noChangeArrowheads="1"/>
          </p:cNvSpPr>
          <p:nvPr>
            <p:ph type="title"/>
          </p:nvPr>
        </p:nvSpPr>
        <p:spPr>
          <a:xfrm>
            <a:off x="457200" y="2286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Variable Manufacturing Overhead Variances Summary</a:t>
            </a:r>
          </a:p>
        </p:txBody>
      </p:sp>
      <p:sp>
        <p:nvSpPr>
          <p:cNvPr id="2" name="Slide Number Placeholder 1"/>
          <p:cNvSpPr>
            <a:spLocks noGrp="1"/>
          </p:cNvSpPr>
          <p:nvPr>
            <p:ph type="sldNum" sz="quarter" idx="11"/>
          </p:nvPr>
        </p:nvSpPr>
        <p:spPr/>
        <p:txBody>
          <a:bodyPr/>
          <a:lstStyle/>
          <a:p>
            <a:fld id="{FC3CEDF9-175D-44EB-8899-A113D70833E0}" type="slidenum">
              <a:rPr lang="en-US" smtClean="0"/>
              <a:pPr/>
              <a:t>18</a:t>
            </a:fld>
            <a:endParaRPr lang="en-US"/>
          </a:p>
        </p:txBody>
      </p:sp>
    </p:spTree>
    <p:extLst>
      <p:ext uri="{BB962C8B-B14F-4D97-AF65-F5344CB8AC3E}">
        <p14:creationId xmlns:p14="http://schemas.microsoft.com/office/powerpoint/2010/main" xmlns="" val="10863147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1074" name="Rectangle 2"/>
          <p:cNvSpPr>
            <a:spLocks noChangeArrowheads="1"/>
          </p:cNvSpPr>
          <p:nvPr/>
        </p:nvSpPr>
        <p:spPr bwMode="auto">
          <a:xfrm>
            <a:off x="190500" y="1524000"/>
            <a:ext cx="8759825" cy="965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chemeClr val="tx2"/>
                </a:solidFill>
              </a:rPr>
              <a:t>   Actual Hours            Actual Hours	       Standard Hours</a:t>
            </a:r>
            <a:br>
              <a:rPr lang="en-US" sz="2400" b="1">
                <a:solidFill>
                  <a:schemeClr val="tx2"/>
                </a:solidFill>
              </a:rPr>
            </a:br>
            <a:r>
              <a:rPr lang="en-US" sz="2400" b="1">
                <a:solidFill>
                  <a:schemeClr val="tx2"/>
                </a:solidFill>
              </a:rPr>
              <a:t>            ×                                 ×                                   × </a:t>
            </a:r>
            <a:br>
              <a:rPr lang="en-US" sz="2400" b="1">
                <a:solidFill>
                  <a:schemeClr val="tx2"/>
                </a:solidFill>
              </a:rPr>
            </a:br>
            <a:r>
              <a:rPr lang="en-US" sz="2400" b="1">
                <a:solidFill>
                  <a:schemeClr val="tx2"/>
                </a:solidFill>
              </a:rPr>
              <a:t>    Actual Rate             Standard Rate            Standard Rate</a:t>
            </a:r>
          </a:p>
        </p:txBody>
      </p:sp>
      <p:sp>
        <p:nvSpPr>
          <p:cNvPr id="771075" name="Line 3"/>
          <p:cNvSpPr>
            <a:spLocks noChangeShapeType="1"/>
          </p:cNvSpPr>
          <p:nvPr/>
        </p:nvSpPr>
        <p:spPr bwMode="auto">
          <a:xfrm>
            <a:off x="3794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71076" name="Line 4"/>
          <p:cNvSpPr>
            <a:spLocks noChangeShapeType="1"/>
          </p:cNvSpPr>
          <p:nvPr/>
        </p:nvSpPr>
        <p:spPr bwMode="auto">
          <a:xfrm>
            <a:off x="3325813" y="2436813"/>
            <a:ext cx="21844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71077" name="Line 5"/>
          <p:cNvSpPr>
            <a:spLocks noChangeShapeType="1"/>
          </p:cNvSpPr>
          <p:nvPr/>
        </p:nvSpPr>
        <p:spPr bwMode="auto">
          <a:xfrm>
            <a:off x="6273800" y="2436813"/>
            <a:ext cx="2413000" cy="0"/>
          </a:xfrm>
          <a:prstGeom prst="line">
            <a:avLst/>
          </a:prstGeom>
          <a:noFill/>
          <a:ln w="28575">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71078" name="Rectangle 6"/>
          <p:cNvSpPr>
            <a:spLocks noChangeArrowheads="1"/>
          </p:cNvSpPr>
          <p:nvPr/>
        </p:nvSpPr>
        <p:spPr bwMode="auto">
          <a:xfrm>
            <a:off x="266700" y="2590800"/>
            <a:ext cx="8607425" cy="173196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2,500 hours                 2,500 hours                  2,400 hours</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 $4.20 per hour            $4.00 per hour              $4.00 per hour</a:t>
            </a:r>
          </a:p>
          <a:p>
            <a:pPr eaLnBrk="1" hangingPunct="1">
              <a:spcBef>
                <a:spcPct val="50000"/>
              </a:spcBef>
            </a:pPr>
            <a:r>
              <a:rPr lang="en-US" sz="2400">
                <a:solidFill>
                  <a:schemeClr val="tx2"/>
                </a:solidFill>
              </a:rPr>
              <a:t>    </a:t>
            </a:r>
            <a:r>
              <a:rPr lang="en-US" sz="2400">
                <a:solidFill>
                  <a:srgbClr val="FF0000"/>
                </a:solidFill>
              </a:rPr>
              <a:t>= $10,500                   = $10,000                       = $9,600   </a:t>
            </a:r>
          </a:p>
        </p:txBody>
      </p:sp>
      <p:grpSp>
        <p:nvGrpSpPr>
          <p:cNvPr id="771079" name="Group 7"/>
          <p:cNvGrpSpPr>
            <a:grpSpLocks/>
          </p:cNvGrpSpPr>
          <p:nvPr/>
        </p:nvGrpSpPr>
        <p:grpSpPr bwMode="auto">
          <a:xfrm>
            <a:off x="876300" y="4341813"/>
            <a:ext cx="3883025" cy="1506537"/>
            <a:chOff x="552" y="2735"/>
            <a:chExt cx="2446" cy="949"/>
          </a:xfrm>
        </p:grpSpPr>
        <p:sp>
          <p:nvSpPr>
            <p:cNvPr id="771080" name="Freeform 8"/>
            <p:cNvSpPr>
              <a:spLocks/>
            </p:cNvSpPr>
            <p:nvPr/>
          </p:nvSpPr>
          <p:spPr bwMode="auto">
            <a:xfrm>
              <a:off x="778"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71081" name="Rectangle 9"/>
            <p:cNvSpPr>
              <a:spLocks noChangeArrowheads="1"/>
            </p:cNvSpPr>
            <p:nvPr/>
          </p:nvSpPr>
          <p:spPr bwMode="auto">
            <a:xfrm>
              <a:off x="552"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Spending variance</a:t>
              </a:r>
              <a:br>
                <a:rPr lang="en-US" sz="2400">
                  <a:solidFill>
                    <a:srgbClr val="FF0000"/>
                  </a:solidFill>
                </a:rPr>
              </a:br>
              <a:r>
                <a:rPr lang="en-US" sz="2400">
                  <a:solidFill>
                    <a:srgbClr val="FF0000"/>
                  </a:solidFill>
                </a:rPr>
                <a:t>$500 unfavorable</a:t>
              </a:r>
            </a:p>
          </p:txBody>
        </p:sp>
      </p:grpSp>
      <p:grpSp>
        <p:nvGrpSpPr>
          <p:cNvPr id="771082" name="Group 10"/>
          <p:cNvGrpSpPr>
            <a:grpSpLocks/>
          </p:cNvGrpSpPr>
          <p:nvPr/>
        </p:nvGrpSpPr>
        <p:grpSpPr bwMode="auto">
          <a:xfrm>
            <a:off x="4248150" y="4341813"/>
            <a:ext cx="3883025" cy="1506537"/>
            <a:chOff x="2676" y="2735"/>
            <a:chExt cx="2446" cy="949"/>
          </a:xfrm>
        </p:grpSpPr>
        <p:sp>
          <p:nvSpPr>
            <p:cNvPr id="771083" name="Rectangle 11"/>
            <p:cNvSpPr>
              <a:spLocks noChangeArrowheads="1"/>
            </p:cNvSpPr>
            <p:nvPr/>
          </p:nvSpPr>
          <p:spPr bwMode="auto">
            <a:xfrm>
              <a:off x="2676" y="3168"/>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Efficiency variance</a:t>
              </a:r>
              <a:br>
                <a:rPr lang="en-US" sz="2400">
                  <a:solidFill>
                    <a:srgbClr val="FF0000"/>
                  </a:solidFill>
                </a:rPr>
              </a:br>
              <a:r>
                <a:rPr lang="en-US" sz="2400">
                  <a:solidFill>
                    <a:srgbClr val="FF0000"/>
                  </a:solidFill>
                </a:rPr>
                <a:t>$400 unfavorable</a:t>
              </a:r>
            </a:p>
          </p:txBody>
        </p:sp>
        <p:sp>
          <p:nvSpPr>
            <p:cNvPr id="771084" name="Freeform 12"/>
            <p:cNvSpPr>
              <a:spLocks/>
            </p:cNvSpPr>
            <p:nvPr/>
          </p:nvSpPr>
          <p:spPr bwMode="auto">
            <a:xfrm>
              <a:off x="2891" y="2735"/>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771085" name="Group 13"/>
          <p:cNvGrpSpPr>
            <a:grpSpLocks/>
          </p:cNvGrpSpPr>
          <p:nvPr/>
        </p:nvGrpSpPr>
        <p:grpSpPr bwMode="auto">
          <a:xfrm>
            <a:off x="2016125" y="2971800"/>
            <a:ext cx="4876800" cy="850900"/>
            <a:chOff x="1392" y="1920"/>
            <a:chExt cx="3072" cy="536"/>
          </a:xfrm>
        </p:grpSpPr>
        <p:sp>
          <p:nvSpPr>
            <p:cNvPr id="771086" name="Line 14"/>
            <p:cNvSpPr>
              <a:spLocks noChangeShapeType="1"/>
            </p:cNvSpPr>
            <p:nvPr/>
          </p:nvSpPr>
          <p:spPr bwMode="auto">
            <a:xfrm flipV="1">
              <a:off x="4032" y="1920"/>
              <a:ext cx="432" cy="288"/>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71087" name="Text Box 15"/>
            <p:cNvSpPr txBox="1">
              <a:spLocks noChangeArrowheads="1"/>
            </p:cNvSpPr>
            <p:nvPr/>
          </p:nvSpPr>
          <p:spPr bwMode="auto">
            <a:xfrm>
              <a:off x="1392" y="1920"/>
              <a:ext cx="2832" cy="536"/>
            </a:xfrm>
            <a:prstGeom prst="rect">
              <a:avLst/>
            </a:prstGeom>
            <a:solidFill>
              <a:srgbClr val="CCFFCC"/>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spcBef>
                  <a:spcPct val="50000"/>
                </a:spcBef>
              </a:pPr>
              <a:r>
                <a:rPr lang="en-US" sz="2400"/>
                <a:t>1.2 hours per parka </a:t>
              </a:r>
              <a:r>
                <a:rPr lang="en-US" sz="2400">
                  <a:sym typeface="Symbol" panose="05050102010706020507" pitchFamily="18" charset="2"/>
                </a:rPr>
                <a:t> 2,000 parkas = 2,400 hours</a:t>
              </a:r>
              <a:endParaRPr lang="en-US" sz="2800">
                <a:latin typeface="Times New Roman" panose="02020603050405020304" pitchFamily="18" charset="0"/>
              </a:endParaRPr>
            </a:p>
          </p:txBody>
        </p:sp>
      </p:grpSp>
      <p:sp>
        <p:nvSpPr>
          <p:cNvPr id="771088" name="Rectangle 16"/>
          <p:cNvSpPr>
            <a:spLocks noGrp="1" noChangeArrowheads="1"/>
          </p:cNvSpPr>
          <p:nvPr>
            <p:ph type="title"/>
          </p:nvPr>
        </p:nvSpPr>
        <p:spPr>
          <a:xfrm>
            <a:off x="457200" y="2286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Variable Manufacturing Overhead Variances Summary</a:t>
            </a:r>
          </a:p>
        </p:txBody>
      </p:sp>
      <p:graphicFrame>
        <p:nvGraphicFramePr>
          <p:cNvPr id="771089" name="Object 17"/>
          <p:cNvGraphicFramePr>
            <a:graphicFrameLocks noChangeAspect="1"/>
          </p:cNvGraphicFramePr>
          <p:nvPr/>
        </p:nvGraphicFramePr>
        <p:xfrm>
          <a:off x="7086600" y="5689600"/>
          <a:ext cx="1600200" cy="711200"/>
        </p:xfrm>
        <a:graphic>
          <a:graphicData uri="http://schemas.openxmlformats.org/presentationml/2006/ole">
            <p:oleObj spid="_x0000_s90121" name="Clip" r:id="rId4" imgW="2286215" imgH="1017383" progId="">
              <p:embed/>
            </p:oleObj>
          </a:graphicData>
        </a:graphic>
      </p:graphicFrame>
      <p:sp>
        <p:nvSpPr>
          <p:cNvPr id="2" name="Slide Number Placeholder 1"/>
          <p:cNvSpPr>
            <a:spLocks noGrp="1"/>
          </p:cNvSpPr>
          <p:nvPr>
            <p:ph type="sldNum" sz="quarter" idx="11"/>
          </p:nvPr>
        </p:nvSpPr>
        <p:spPr/>
        <p:txBody>
          <a:bodyPr/>
          <a:lstStyle/>
          <a:p>
            <a:fld id="{FC3CEDF9-175D-44EB-8899-A113D70833E0}" type="slidenum">
              <a:rPr lang="en-US" smtClean="0"/>
              <a:pPr/>
              <a:t>19</a:t>
            </a:fld>
            <a:endParaRPr lang="en-US"/>
          </a:p>
        </p:txBody>
      </p:sp>
    </p:spTree>
    <p:extLst>
      <p:ext uri="{BB962C8B-B14F-4D97-AF65-F5344CB8AC3E}">
        <p14:creationId xmlns:p14="http://schemas.microsoft.com/office/powerpoint/2010/main" xmlns="" val="109584086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3122" name="Rectangle 2"/>
          <p:cNvSpPr>
            <a:spLocks noGrp="1" noChangeArrowheads="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a:t>Variable Manufacturing Overhead Variances: Using Factored Equations</a:t>
            </a:r>
          </a:p>
        </p:txBody>
      </p:sp>
      <p:sp>
        <p:nvSpPr>
          <p:cNvPr id="773123" name="Rectangle 3"/>
          <p:cNvSpPr>
            <a:spLocks noGrp="1" noChangeArrowheads="1"/>
          </p:cNvSpPr>
          <p:nvPr>
            <p:ph type="body" idx="1"/>
          </p:nvPr>
        </p:nvSpPr>
        <p:spPr>
          <a:xfrm>
            <a:off x="533400" y="1524000"/>
            <a:ext cx="8382000" cy="4953000"/>
          </a:xfrm>
        </p:spPr>
        <p:txBody>
          <a:bodyPr/>
          <a:lstStyle/>
          <a:p>
            <a:pPr>
              <a:buSzPct val="70000"/>
              <a:buFont typeface="Wingdings" panose="05000000000000000000" pitchFamily="2" charset="2"/>
              <a:buNone/>
              <a:tabLst>
                <a:tab pos="2057400" algn="ctr"/>
                <a:tab pos="5029200" algn="ctr"/>
              </a:tabLst>
            </a:pPr>
            <a:r>
              <a:rPr lang="en-US" sz="2600" u="sng"/>
              <a:t>Variable manufacturing overhead spending variance</a:t>
            </a:r>
          </a:p>
          <a:p>
            <a:pPr lvl="1">
              <a:buFont typeface="Wingdings" panose="05000000000000000000" pitchFamily="2" charset="2"/>
              <a:buNone/>
              <a:tabLst>
                <a:tab pos="2057400" algn="ctr"/>
                <a:tab pos="5029200" algn="ctr"/>
              </a:tabLst>
            </a:pPr>
            <a:r>
              <a:rPr lang="en-US" sz="2200"/>
              <a:t>VMSV  = AH (AR - SR)</a:t>
            </a:r>
          </a:p>
          <a:p>
            <a:pPr lvl="1">
              <a:buFont typeface="Wingdings" panose="05000000000000000000" pitchFamily="2" charset="2"/>
              <a:buNone/>
              <a:tabLst>
                <a:tab pos="2057400" algn="ctr"/>
                <a:tab pos="5029200" algn="ctr"/>
              </a:tabLst>
            </a:pPr>
            <a:r>
              <a:rPr lang="en-US" sz="2200"/>
              <a:t>            = 2,500 hours ($4.20 per hour </a:t>
            </a:r>
            <a:r>
              <a:rPr lang="en-US" sz="2200">
                <a:cs typeface="Arial" panose="020B0604020202020204" pitchFamily="34" charset="0"/>
              </a:rPr>
              <a:t>–</a:t>
            </a:r>
            <a:r>
              <a:rPr lang="en-US" sz="2200"/>
              <a:t> $4.00 per hour)</a:t>
            </a:r>
          </a:p>
          <a:p>
            <a:pPr lvl="1">
              <a:buFont typeface="Wingdings" panose="05000000000000000000" pitchFamily="2" charset="2"/>
              <a:buNone/>
              <a:tabLst>
                <a:tab pos="2057400" algn="ctr"/>
                <a:tab pos="5029200" algn="ctr"/>
              </a:tabLst>
            </a:pPr>
            <a:r>
              <a:rPr lang="en-US" sz="2200"/>
              <a:t>            = 2,500 hours ($0.20 per hour)</a:t>
            </a:r>
          </a:p>
          <a:p>
            <a:pPr lvl="1">
              <a:buFont typeface="Wingdings" panose="05000000000000000000" pitchFamily="2" charset="2"/>
              <a:buNone/>
              <a:tabLst>
                <a:tab pos="2057400" algn="ctr"/>
                <a:tab pos="5029200" algn="ctr"/>
              </a:tabLst>
            </a:pPr>
            <a:r>
              <a:rPr lang="en-US" sz="2200"/>
              <a:t>            = $500 unfavorable</a:t>
            </a:r>
          </a:p>
          <a:p>
            <a:pPr>
              <a:buSzPct val="70000"/>
              <a:buFont typeface="Wingdings" panose="05000000000000000000" pitchFamily="2" charset="2"/>
              <a:buNone/>
              <a:tabLst>
                <a:tab pos="2057400" algn="ctr"/>
                <a:tab pos="5029200" algn="ctr"/>
              </a:tabLst>
            </a:pPr>
            <a:r>
              <a:rPr lang="en-US" sz="2600" u="sng"/>
              <a:t>Variable manufacturing overhead efficiency variance</a:t>
            </a:r>
          </a:p>
          <a:p>
            <a:pPr lvl="1">
              <a:buFont typeface="Wingdings" panose="05000000000000000000" pitchFamily="2" charset="2"/>
              <a:buNone/>
              <a:tabLst>
                <a:tab pos="2057400" algn="ctr"/>
                <a:tab pos="5029200" algn="ctr"/>
              </a:tabLst>
            </a:pPr>
            <a:r>
              <a:rPr lang="en-US" sz="2200"/>
              <a:t>VMEV = SR (AH - SH)</a:t>
            </a:r>
          </a:p>
          <a:p>
            <a:pPr lvl="1">
              <a:buFont typeface="Wingdings" panose="05000000000000000000" pitchFamily="2" charset="2"/>
              <a:buNone/>
              <a:tabLst>
                <a:tab pos="2057400" algn="ctr"/>
                <a:tab pos="5029200" algn="ctr"/>
              </a:tabLst>
            </a:pPr>
            <a:r>
              <a:rPr lang="en-US" sz="2200"/>
              <a:t>           = $4.00 per hour (2,500 hours </a:t>
            </a:r>
            <a:r>
              <a:rPr lang="en-US" sz="2200">
                <a:cs typeface="Arial" panose="020B0604020202020204" pitchFamily="34" charset="0"/>
              </a:rPr>
              <a:t>–</a:t>
            </a:r>
            <a:r>
              <a:rPr lang="en-US" sz="2200"/>
              <a:t> 2,400 hours)</a:t>
            </a:r>
          </a:p>
          <a:p>
            <a:pPr lvl="1">
              <a:buFont typeface="Wingdings" panose="05000000000000000000" pitchFamily="2" charset="2"/>
              <a:buNone/>
              <a:tabLst>
                <a:tab pos="2057400" algn="ctr"/>
                <a:tab pos="5029200" algn="ctr"/>
              </a:tabLst>
            </a:pPr>
            <a:r>
              <a:rPr lang="en-US" sz="2200"/>
              <a:t>           = $4.00 per hour (100 hours) </a:t>
            </a:r>
          </a:p>
          <a:p>
            <a:pPr lvl="1">
              <a:buFont typeface="Wingdings" panose="05000000000000000000" pitchFamily="2" charset="2"/>
              <a:buNone/>
              <a:tabLst>
                <a:tab pos="2057400" algn="ctr"/>
                <a:tab pos="5029200" algn="ctr"/>
              </a:tabLst>
            </a:pPr>
            <a:r>
              <a:rPr lang="en-US" sz="2200"/>
              <a:t>           = $400 unfavorable</a:t>
            </a:r>
          </a:p>
        </p:txBody>
      </p:sp>
      <p:graphicFrame>
        <p:nvGraphicFramePr>
          <p:cNvPr id="773124" name="Object 4"/>
          <p:cNvGraphicFramePr>
            <a:graphicFrameLocks noChangeAspect="1"/>
          </p:cNvGraphicFramePr>
          <p:nvPr/>
        </p:nvGraphicFramePr>
        <p:xfrm>
          <a:off x="7086600" y="5689600"/>
          <a:ext cx="1600200" cy="711200"/>
        </p:xfrm>
        <a:graphic>
          <a:graphicData uri="http://schemas.openxmlformats.org/presentationml/2006/ole">
            <p:oleObj spid="_x0000_s91145" name="Clip" r:id="rId4" imgW="2286215" imgH="1017383" progId="">
              <p:embed/>
            </p:oleObj>
          </a:graphicData>
        </a:graphic>
      </p:graphicFrame>
      <p:sp>
        <p:nvSpPr>
          <p:cNvPr id="2" name="Slide Number Placeholder 1"/>
          <p:cNvSpPr>
            <a:spLocks noGrp="1"/>
          </p:cNvSpPr>
          <p:nvPr>
            <p:ph type="sldNum" sz="quarter" idx="11"/>
          </p:nvPr>
        </p:nvSpPr>
        <p:spPr/>
        <p:txBody>
          <a:bodyPr/>
          <a:lstStyle/>
          <a:p>
            <a:fld id="{0167BB2F-F977-434C-B61B-D7DDD0173E19}" type="slidenum">
              <a:rPr lang="en-US" smtClean="0"/>
              <a:pPr/>
              <a:t>20</a:t>
            </a:fld>
            <a:endParaRPr lang="en-US"/>
          </a:p>
        </p:txBody>
      </p:sp>
    </p:spTree>
    <p:extLst>
      <p:ext uri="{BB962C8B-B14F-4D97-AF65-F5344CB8AC3E}">
        <p14:creationId xmlns:p14="http://schemas.microsoft.com/office/powerpoint/2010/main" xmlns="" val="75742839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5170" name="Rectangle 2"/>
          <p:cNvSpPr>
            <a:spLocks noChangeArrowheads="1"/>
          </p:cNvSpPr>
          <p:nvPr/>
        </p:nvSpPr>
        <p:spPr bwMode="auto">
          <a:xfrm>
            <a:off x="0" y="1905000"/>
            <a:ext cx="8915400" cy="39624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algn="ctr" eaLnBrk="1" hangingPunct="1">
              <a:lnSpc>
                <a:spcPct val="90000"/>
              </a:lnSpc>
              <a:spcBef>
                <a:spcPct val="65000"/>
              </a:spcBef>
            </a:pPr>
            <a:r>
              <a:rPr lang="en-US" sz="3200" b="1" dirty="0">
                <a:solidFill>
                  <a:schemeClr val="bg2"/>
                </a:solidFill>
                <a:latin typeface="+mn-lt"/>
              </a:rPr>
              <a:t>  </a:t>
            </a:r>
            <a:r>
              <a:rPr lang="en-US" sz="3000" dirty="0">
                <a:latin typeface="+mn-lt"/>
              </a:rPr>
              <a:t>Hanson Inc. has the following variable manufacturing overhead standard to</a:t>
            </a:r>
            <a:br>
              <a:rPr lang="en-US" sz="3000" dirty="0">
                <a:latin typeface="+mn-lt"/>
              </a:rPr>
            </a:br>
            <a:r>
              <a:rPr lang="en-US" sz="3000" dirty="0">
                <a:latin typeface="+mn-lt"/>
              </a:rPr>
              <a:t>manufacture one Zippy:</a:t>
            </a:r>
            <a:endParaRPr lang="en-US" sz="3200" dirty="0">
              <a:latin typeface="+mn-lt"/>
            </a:endParaRPr>
          </a:p>
          <a:p>
            <a:pPr algn="ctr" eaLnBrk="1" hangingPunct="1">
              <a:lnSpc>
                <a:spcPct val="90000"/>
              </a:lnSpc>
              <a:spcBef>
                <a:spcPct val="65000"/>
              </a:spcBef>
            </a:pPr>
            <a:r>
              <a:rPr lang="en-US" sz="2800" b="1" dirty="0">
                <a:solidFill>
                  <a:srgbClr val="00FF00"/>
                </a:solidFill>
                <a:latin typeface="+mn-lt"/>
              </a:rPr>
              <a:t> </a:t>
            </a:r>
            <a:r>
              <a:rPr lang="en-US" sz="2800" b="1" dirty="0">
                <a:solidFill>
                  <a:srgbClr val="FF0000"/>
                </a:solidFill>
                <a:latin typeface="+mn-lt"/>
              </a:rPr>
              <a:t>1.5 standard hours per Zippy at $3.00 per</a:t>
            </a:r>
            <a:br>
              <a:rPr lang="en-US" sz="2800" b="1" dirty="0">
                <a:solidFill>
                  <a:srgbClr val="FF0000"/>
                </a:solidFill>
                <a:latin typeface="+mn-lt"/>
              </a:rPr>
            </a:br>
            <a:r>
              <a:rPr lang="en-US" sz="2800" b="1" dirty="0">
                <a:solidFill>
                  <a:srgbClr val="FF0000"/>
                </a:solidFill>
                <a:latin typeface="+mn-lt"/>
              </a:rPr>
              <a:t>direct labor hour</a:t>
            </a:r>
            <a:endParaRPr lang="en-US" sz="3200" b="1" dirty="0">
              <a:solidFill>
                <a:srgbClr val="FF0000"/>
              </a:solidFill>
              <a:latin typeface="+mn-lt"/>
            </a:endParaRPr>
          </a:p>
          <a:p>
            <a:pPr algn="ctr" eaLnBrk="1" hangingPunct="1">
              <a:lnSpc>
                <a:spcPct val="90000"/>
              </a:lnSpc>
              <a:spcBef>
                <a:spcPct val="65000"/>
              </a:spcBef>
            </a:pPr>
            <a:r>
              <a:rPr lang="en-US" sz="3200" b="1" dirty="0">
                <a:solidFill>
                  <a:srgbClr val="00FF00"/>
                </a:solidFill>
                <a:latin typeface="+mn-lt"/>
              </a:rPr>
              <a:t>   </a:t>
            </a:r>
            <a:r>
              <a:rPr lang="en-US" sz="3000" dirty="0">
                <a:latin typeface="+mn-lt"/>
              </a:rPr>
              <a:t>Last week, 1,550 hours were worked to make 1,000 </a:t>
            </a:r>
            <a:r>
              <a:rPr lang="en-US" sz="3000" dirty="0" err="1">
                <a:latin typeface="+mn-lt"/>
              </a:rPr>
              <a:t>Zippies</a:t>
            </a:r>
            <a:r>
              <a:rPr lang="en-US" sz="3000" dirty="0">
                <a:latin typeface="+mn-lt"/>
              </a:rPr>
              <a:t>, and $5,115 was spent for</a:t>
            </a:r>
            <a:br>
              <a:rPr lang="en-US" sz="3000" dirty="0">
                <a:latin typeface="+mn-lt"/>
              </a:rPr>
            </a:br>
            <a:r>
              <a:rPr lang="en-US" sz="3000" dirty="0">
                <a:latin typeface="+mn-lt"/>
              </a:rPr>
              <a:t>variable manufacturing overhead.</a:t>
            </a:r>
          </a:p>
        </p:txBody>
      </p:sp>
      <p:sp>
        <p:nvSpPr>
          <p:cNvPr id="775183" name="Rectangle 15"/>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sp>
        <p:nvSpPr>
          <p:cNvPr id="2" name="Slide Number Placeholder 1"/>
          <p:cNvSpPr>
            <a:spLocks noGrp="1"/>
          </p:cNvSpPr>
          <p:nvPr>
            <p:ph type="sldNum" sz="quarter" idx="11"/>
          </p:nvPr>
        </p:nvSpPr>
        <p:spPr/>
        <p:txBody>
          <a:bodyPr/>
          <a:lstStyle/>
          <a:p>
            <a:fld id="{FC3CEDF9-175D-44EB-8899-A113D70833E0}" type="slidenum">
              <a:rPr lang="en-US" smtClean="0"/>
              <a:pPr/>
              <a:t>21</a:t>
            </a:fld>
            <a:endParaRPr lang="en-US"/>
          </a:p>
        </p:txBody>
      </p:sp>
    </p:spTree>
    <p:extLst>
      <p:ext uri="{BB962C8B-B14F-4D97-AF65-F5344CB8AC3E}">
        <p14:creationId xmlns:p14="http://schemas.microsoft.com/office/powerpoint/2010/main" xmlns="" val="306217484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7218" name="Rectangle 2"/>
          <p:cNvSpPr>
            <a:spLocks noChangeArrowheads="1"/>
          </p:cNvSpPr>
          <p:nvPr/>
        </p:nvSpPr>
        <p:spPr bwMode="auto">
          <a:xfrm>
            <a:off x="647700" y="1981200"/>
            <a:ext cx="7848600" cy="4191000"/>
          </a:xfrm>
          <a:prstGeom prst="rect">
            <a:avLst/>
          </a:prstGeom>
          <a:solidFill>
            <a:srgbClr val="CCECFF"/>
          </a:solidFill>
          <a:ln w="28575">
            <a:solidFill>
              <a:schemeClr val="tx1"/>
            </a:solidFill>
            <a:miter lim="800000"/>
            <a:headEnd/>
            <a:tailEnd/>
          </a:ln>
          <a:effectLst>
            <a:outerShdw dist="107763" dir="2700000" algn="ctr" rotWithShape="0">
              <a:schemeClr val="bg2"/>
            </a:outerShdw>
          </a:effec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sz="3000">
                <a:solidFill>
                  <a:schemeClr val="tx2"/>
                </a:solidFill>
                <a:latin typeface="Arial" panose="020B0604020202020204" pitchFamily="34" charset="0"/>
              </a:rPr>
              <a:t>   Hanson’s spending variance (VOSV) for variable manufacturing overhead for</a:t>
            </a:r>
            <a:br>
              <a:rPr lang="en-US" sz="3000">
                <a:solidFill>
                  <a:schemeClr val="tx2"/>
                </a:solidFill>
                <a:latin typeface="Arial" panose="020B0604020202020204" pitchFamily="34" charset="0"/>
              </a:rPr>
            </a:br>
            <a:r>
              <a:rPr lang="en-US" sz="3000">
                <a:solidFill>
                  <a:schemeClr val="tx2"/>
                </a:solidFill>
                <a:latin typeface="Arial" panose="020B0604020202020204" pitchFamily="34" charset="0"/>
              </a:rPr>
              <a:t>the week was:</a:t>
            </a:r>
          </a:p>
          <a:p>
            <a:pPr eaLnBrk="1" hangingPunct="1">
              <a:spcBef>
                <a:spcPct val="20000"/>
              </a:spcBef>
            </a:pPr>
            <a:r>
              <a:rPr lang="en-US" sz="3000">
                <a:solidFill>
                  <a:schemeClr val="tx2"/>
                </a:solidFill>
                <a:latin typeface="Arial" panose="020B0604020202020204" pitchFamily="34" charset="0"/>
              </a:rPr>
              <a:t>	a.	$465 unfavorable.</a:t>
            </a:r>
          </a:p>
          <a:p>
            <a:pPr eaLnBrk="1" hangingPunct="1">
              <a:spcBef>
                <a:spcPct val="20000"/>
              </a:spcBef>
            </a:pPr>
            <a:r>
              <a:rPr lang="en-US" sz="3000">
                <a:solidFill>
                  <a:schemeClr val="tx2"/>
                </a:solidFill>
                <a:latin typeface="Arial" panose="020B0604020202020204" pitchFamily="34" charset="0"/>
              </a:rPr>
              <a:t>	b.	$400 favorable.</a:t>
            </a:r>
          </a:p>
          <a:p>
            <a:pPr eaLnBrk="1" hangingPunct="1">
              <a:spcBef>
                <a:spcPct val="20000"/>
              </a:spcBef>
            </a:pPr>
            <a:r>
              <a:rPr lang="en-US" sz="3000">
                <a:solidFill>
                  <a:schemeClr val="tx2"/>
                </a:solidFill>
                <a:latin typeface="Arial" panose="020B0604020202020204" pitchFamily="34" charset="0"/>
              </a:rPr>
              <a:t>	c.	$335 unfavorable.</a:t>
            </a:r>
          </a:p>
          <a:p>
            <a:pPr eaLnBrk="1" hangingPunct="1">
              <a:spcBef>
                <a:spcPct val="20000"/>
              </a:spcBef>
            </a:pPr>
            <a:r>
              <a:rPr lang="en-US" sz="3000">
                <a:solidFill>
                  <a:schemeClr val="tx2"/>
                </a:solidFill>
                <a:latin typeface="Arial" panose="020B0604020202020204" pitchFamily="34" charset="0"/>
              </a:rPr>
              <a:t>	d.	$300 favorable.</a:t>
            </a:r>
          </a:p>
        </p:txBody>
      </p:sp>
      <p:sp>
        <p:nvSpPr>
          <p:cNvPr id="777219" name="Rectangle 3"/>
          <p:cNvSpPr>
            <a:spLocks noGrp="1" noChangeArrowheads="1"/>
          </p:cNvSpPr>
          <p:nvPr>
            <p:ph type="title"/>
          </p:nvPr>
        </p:nvSpPr>
        <p:spPr>
          <a:xfrm>
            <a:off x="457200" y="1524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2" name="Slide Number Placeholder 1"/>
          <p:cNvSpPr>
            <a:spLocks noGrp="1"/>
          </p:cNvSpPr>
          <p:nvPr>
            <p:ph type="sldNum" sz="quarter" idx="11"/>
          </p:nvPr>
        </p:nvSpPr>
        <p:spPr/>
        <p:txBody>
          <a:bodyPr/>
          <a:lstStyle/>
          <a:p>
            <a:fld id="{0167BB2F-F977-434C-B61B-D7DDD0173E19}" type="slidenum">
              <a:rPr lang="en-US" smtClean="0"/>
              <a:pPr/>
              <a:t>22</a:t>
            </a:fld>
            <a:endParaRPr lang="en-US"/>
          </a:p>
        </p:txBody>
      </p:sp>
    </p:spTree>
    <p:extLst>
      <p:ext uri="{BB962C8B-B14F-4D97-AF65-F5344CB8AC3E}">
        <p14:creationId xmlns:p14="http://schemas.microsoft.com/office/powerpoint/2010/main" xmlns="" val="71062846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77218"/>
                                        </p:tgtEl>
                                        <p:attrNameLst>
                                          <p:attrName>style.visibility</p:attrName>
                                        </p:attrNameLst>
                                      </p:cBhvr>
                                      <p:to>
                                        <p:strVal val="visible"/>
                                      </p:to>
                                    </p:set>
                                    <p:animEffect transition="in" filter="wipe(up)">
                                      <p:cBhvr>
                                        <p:cTn id="7" dur="500"/>
                                        <p:tgtEl>
                                          <p:spTgt spid="777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218"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9266" name="Rectangle 2"/>
          <p:cNvSpPr>
            <a:spLocks noChangeArrowheads="1"/>
          </p:cNvSpPr>
          <p:nvPr/>
        </p:nvSpPr>
        <p:spPr bwMode="auto">
          <a:xfrm>
            <a:off x="647700" y="1981200"/>
            <a:ext cx="7848600" cy="4191000"/>
          </a:xfrm>
          <a:prstGeom prst="rect">
            <a:avLst/>
          </a:prstGeom>
          <a:solidFill>
            <a:srgbClr val="CCECFF"/>
          </a:solidFill>
          <a:ln w="28575">
            <a:solidFill>
              <a:schemeClr val="tx1"/>
            </a:solidFill>
            <a:miter lim="800000"/>
            <a:headEnd/>
            <a:tailEnd/>
          </a:ln>
          <a:effectLst>
            <a:outerShdw dist="107763" dir="2700000" algn="ctr" rotWithShape="0">
              <a:schemeClr val="bg2"/>
            </a:outerShdw>
          </a:effec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sz="3000">
                <a:solidFill>
                  <a:schemeClr val="tx2"/>
                </a:solidFill>
                <a:latin typeface="Arial" panose="020B0604020202020204" pitchFamily="34" charset="0"/>
              </a:rPr>
              <a:t>   Hanson’s spending variance (VOSV) for variable manufacturing overhead for</a:t>
            </a:r>
            <a:br>
              <a:rPr lang="en-US" sz="3000">
                <a:solidFill>
                  <a:schemeClr val="tx2"/>
                </a:solidFill>
                <a:latin typeface="Arial" panose="020B0604020202020204" pitchFamily="34" charset="0"/>
              </a:rPr>
            </a:br>
            <a:r>
              <a:rPr lang="en-US" sz="3000">
                <a:solidFill>
                  <a:schemeClr val="tx2"/>
                </a:solidFill>
                <a:latin typeface="Arial" panose="020B0604020202020204" pitchFamily="34" charset="0"/>
              </a:rPr>
              <a:t>the week was:</a:t>
            </a:r>
          </a:p>
          <a:p>
            <a:pPr eaLnBrk="1" hangingPunct="1">
              <a:spcBef>
                <a:spcPct val="20000"/>
              </a:spcBef>
            </a:pPr>
            <a:r>
              <a:rPr lang="en-US" sz="3000">
                <a:solidFill>
                  <a:schemeClr val="tx2"/>
                </a:solidFill>
                <a:latin typeface="Arial" panose="020B0604020202020204" pitchFamily="34" charset="0"/>
              </a:rPr>
              <a:t>	a.	$465 unfavorable.</a:t>
            </a:r>
          </a:p>
          <a:p>
            <a:pPr eaLnBrk="1" hangingPunct="1">
              <a:spcBef>
                <a:spcPct val="20000"/>
              </a:spcBef>
            </a:pPr>
            <a:r>
              <a:rPr lang="en-US" sz="3000">
                <a:solidFill>
                  <a:schemeClr val="tx2"/>
                </a:solidFill>
                <a:latin typeface="Arial" panose="020B0604020202020204" pitchFamily="34" charset="0"/>
              </a:rPr>
              <a:t>	</a:t>
            </a:r>
            <a:r>
              <a:rPr lang="en-US" sz="3000">
                <a:solidFill>
                  <a:schemeClr val="hlink"/>
                </a:solidFill>
                <a:latin typeface="Arial" panose="020B0604020202020204" pitchFamily="34" charset="0"/>
              </a:rPr>
              <a:t>b.	$400 favorable.</a:t>
            </a:r>
          </a:p>
          <a:p>
            <a:pPr eaLnBrk="1" hangingPunct="1">
              <a:spcBef>
                <a:spcPct val="20000"/>
              </a:spcBef>
            </a:pPr>
            <a:r>
              <a:rPr lang="en-US" sz="3000">
                <a:solidFill>
                  <a:schemeClr val="hlink"/>
                </a:solidFill>
                <a:latin typeface="Arial" panose="020B0604020202020204" pitchFamily="34" charset="0"/>
              </a:rPr>
              <a:t>	c.	$335 unfavorable.</a:t>
            </a:r>
          </a:p>
          <a:p>
            <a:pPr eaLnBrk="1" hangingPunct="1">
              <a:spcBef>
                <a:spcPct val="20000"/>
              </a:spcBef>
            </a:pPr>
            <a:r>
              <a:rPr lang="en-US" sz="3000">
                <a:solidFill>
                  <a:schemeClr val="hlink"/>
                </a:solidFill>
                <a:latin typeface="Arial" panose="020B0604020202020204" pitchFamily="34" charset="0"/>
              </a:rPr>
              <a:t>	d.	$300 favorable.</a:t>
            </a:r>
          </a:p>
        </p:txBody>
      </p:sp>
      <p:sp>
        <p:nvSpPr>
          <p:cNvPr id="779267" name="Oval 3"/>
          <p:cNvSpPr>
            <a:spLocks noChangeArrowheads="1"/>
          </p:cNvSpPr>
          <p:nvPr/>
        </p:nvSpPr>
        <p:spPr bwMode="auto">
          <a:xfrm>
            <a:off x="876300" y="3479800"/>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79268" name="Rectangle 4"/>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grpSp>
        <p:nvGrpSpPr>
          <p:cNvPr id="779269" name="Group 5"/>
          <p:cNvGrpSpPr>
            <a:grpSpLocks/>
          </p:cNvGrpSpPr>
          <p:nvPr/>
        </p:nvGrpSpPr>
        <p:grpSpPr bwMode="auto">
          <a:xfrm>
            <a:off x="4114800" y="3581400"/>
            <a:ext cx="4872038" cy="2017713"/>
            <a:chOff x="2739" y="2256"/>
            <a:chExt cx="2922" cy="1271"/>
          </a:xfrm>
        </p:grpSpPr>
        <p:sp>
          <p:nvSpPr>
            <p:cNvPr id="779270" name="Freeform 6"/>
            <p:cNvSpPr>
              <a:spLocks/>
            </p:cNvSpPr>
            <p:nvPr/>
          </p:nvSpPr>
          <p:spPr bwMode="auto">
            <a:xfrm>
              <a:off x="3090" y="2256"/>
              <a:ext cx="750" cy="988"/>
            </a:xfrm>
            <a:custGeom>
              <a:avLst/>
              <a:gdLst>
                <a:gd name="T0" fmla="*/ 158 w 750"/>
                <a:gd name="T1" fmla="*/ 86 h 988"/>
                <a:gd name="T2" fmla="*/ 191 w 750"/>
                <a:gd name="T3" fmla="*/ 106 h 988"/>
                <a:gd name="T4" fmla="*/ 243 w 750"/>
                <a:gd name="T5" fmla="*/ 132 h 988"/>
                <a:gd name="T6" fmla="*/ 298 w 750"/>
                <a:gd name="T7" fmla="*/ 165 h 988"/>
                <a:gd name="T8" fmla="*/ 348 w 750"/>
                <a:gd name="T9" fmla="*/ 203 h 988"/>
                <a:gd name="T10" fmla="*/ 400 w 750"/>
                <a:gd name="T11" fmla="*/ 247 h 988"/>
                <a:gd name="T12" fmla="*/ 445 w 750"/>
                <a:gd name="T13" fmla="*/ 295 h 988"/>
                <a:gd name="T14" fmla="*/ 495 w 750"/>
                <a:gd name="T15" fmla="*/ 344 h 988"/>
                <a:gd name="T16" fmla="*/ 535 w 750"/>
                <a:gd name="T17" fmla="*/ 401 h 988"/>
                <a:gd name="T18" fmla="*/ 574 w 750"/>
                <a:gd name="T19" fmla="*/ 455 h 988"/>
                <a:gd name="T20" fmla="*/ 613 w 750"/>
                <a:gd name="T21" fmla="*/ 516 h 988"/>
                <a:gd name="T22" fmla="*/ 643 w 750"/>
                <a:gd name="T23" fmla="*/ 580 h 988"/>
                <a:gd name="T24" fmla="*/ 671 w 750"/>
                <a:gd name="T25" fmla="*/ 640 h 988"/>
                <a:gd name="T26" fmla="*/ 698 w 750"/>
                <a:gd name="T27" fmla="*/ 706 h 988"/>
                <a:gd name="T28" fmla="*/ 714 w 750"/>
                <a:gd name="T29" fmla="*/ 769 h 988"/>
                <a:gd name="T30" fmla="*/ 731 w 750"/>
                <a:gd name="T31" fmla="*/ 837 h 988"/>
                <a:gd name="T32" fmla="*/ 742 w 750"/>
                <a:gd name="T33" fmla="*/ 903 h 988"/>
                <a:gd name="T34" fmla="*/ 749 w 750"/>
                <a:gd name="T35" fmla="*/ 964 h 988"/>
                <a:gd name="T36" fmla="*/ 748 w 750"/>
                <a:gd name="T37" fmla="*/ 987 h 988"/>
                <a:gd name="T38" fmla="*/ 736 w 750"/>
                <a:gd name="T39" fmla="*/ 903 h 988"/>
                <a:gd name="T40" fmla="*/ 720 w 750"/>
                <a:gd name="T41" fmla="*/ 843 h 988"/>
                <a:gd name="T42" fmla="*/ 698 w 750"/>
                <a:gd name="T43" fmla="*/ 784 h 988"/>
                <a:gd name="T44" fmla="*/ 670 w 750"/>
                <a:gd name="T45" fmla="*/ 727 h 988"/>
                <a:gd name="T46" fmla="*/ 637 w 750"/>
                <a:gd name="T47" fmla="*/ 671 h 988"/>
                <a:gd name="T48" fmla="*/ 597 w 750"/>
                <a:gd name="T49" fmla="*/ 610 h 988"/>
                <a:gd name="T50" fmla="*/ 554 w 750"/>
                <a:gd name="T51" fmla="*/ 555 h 988"/>
                <a:gd name="T52" fmla="*/ 506 w 750"/>
                <a:gd name="T53" fmla="*/ 507 h 988"/>
                <a:gd name="T54" fmla="*/ 453 w 750"/>
                <a:gd name="T55" fmla="*/ 454 h 988"/>
                <a:gd name="T56" fmla="*/ 396 w 750"/>
                <a:gd name="T57" fmla="*/ 407 h 988"/>
                <a:gd name="T58" fmla="*/ 340 w 750"/>
                <a:gd name="T59" fmla="*/ 366 h 988"/>
                <a:gd name="T60" fmla="*/ 280 w 750"/>
                <a:gd name="T61" fmla="*/ 328 h 988"/>
                <a:gd name="T62" fmla="*/ 219 w 750"/>
                <a:gd name="T63" fmla="*/ 295 h 988"/>
                <a:gd name="T64" fmla="*/ 155 w 750"/>
                <a:gd name="T65" fmla="*/ 266 h 988"/>
                <a:gd name="T66" fmla="*/ 153 w 750"/>
                <a:gd name="T67" fmla="*/ 356 h 988"/>
                <a:gd name="T68" fmla="*/ 0 w 750"/>
                <a:gd name="T69" fmla="*/ 121 h 988"/>
                <a:gd name="T70" fmla="*/ 158 w 750"/>
                <a:gd name="T71" fmla="*/ 0 h 988"/>
                <a:gd name="T72" fmla="*/ 158 w 750"/>
                <a:gd name="T73" fmla="*/ 86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50" h="988">
                  <a:moveTo>
                    <a:pt x="158" y="86"/>
                  </a:moveTo>
                  <a:lnTo>
                    <a:pt x="191" y="106"/>
                  </a:lnTo>
                  <a:lnTo>
                    <a:pt x="243" y="132"/>
                  </a:lnTo>
                  <a:lnTo>
                    <a:pt x="298" y="165"/>
                  </a:lnTo>
                  <a:lnTo>
                    <a:pt x="348" y="203"/>
                  </a:lnTo>
                  <a:lnTo>
                    <a:pt x="400" y="247"/>
                  </a:lnTo>
                  <a:lnTo>
                    <a:pt x="445" y="295"/>
                  </a:lnTo>
                  <a:lnTo>
                    <a:pt x="495" y="344"/>
                  </a:lnTo>
                  <a:lnTo>
                    <a:pt x="535" y="401"/>
                  </a:lnTo>
                  <a:lnTo>
                    <a:pt x="574" y="455"/>
                  </a:lnTo>
                  <a:lnTo>
                    <a:pt x="613" y="516"/>
                  </a:lnTo>
                  <a:lnTo>
                    <a:pt x="643" y="580"/>
                  </a:lnTo>
                  <a:lnTo>
                    <a:pt x="671" y="640"/>
                  </a:lnTo>
                  <a:lnTo>
                    <a:pt x="698" y="706"/>
                  </a:lnTo>
                  <a:lnTo>
                    <a:pt x="714" y="769"/>
                  </a:lnTo>
                  <a:lnTo>
                    <a:pt x="731" y="837"/>
                  </a:lnTo>
                  <a:lnTo>
                    <a:pt x="742" y="903"/>
                  </a:lnTo>
                  <a:lnTo>
                    <a:pt x="749" y="964"/>
                  </a:lnTo>
                  <a:lnTo>
                    <a:pt x="748" y="987"/>
                  </a:lnTo>
                  <a:lnTo>
                    <a:pt x="736" y="903"/>
                  </a:lnTo>
                  <a:lnTo>
                    <a:pt x="720" y="843"/>
                  </a:lnTo>
                  <a:lnTo>
                    <a:pt x="698" y="784"/>
                  </a:lnTo>
                  <a:lnTo>
                    <a:pt x="670" y="727"/>
                  </a:lnTo>
                  <a:lnTo>
                    <a:pt x="637" y="671"/>
                  </a:lnTo>
                  <a:lnTo>
                    <a:pt x="597" y="610"/>
                  </a:lnTo>
                  <a:lnTo>
                    <a:pt x="554" y="555"/>
                  </a:lnTo>
                  <a:lnTo>
                    <a:pt x="506" y="507"/>
                  </a:lnTo>
                  <a:lnTo>
                    <a:pt x="453" y="454"/>
                  </a:lnTo>
                  <a:lnTo>
                    <a:pt x="396" y="407"/>
                  </a:lnTo>
                  <a:lnTo>
                    <a:pt x="340" y="366"/>
                  </a:lnTo>
                  <a:lnTo>
                    <a:pt x="280" y="328"/>
                  </a:lnTo>
                  <a:lnTo>
                    <a:pt x="219" y="295"/>
                  </a:lnTo>
                  <a:lnTo>
                    <a:pt x="155" y="266"/>
                  </a:lnTo>
                  <a:lnTo>
                    <a:pt x="153" y="356"/>
                  </a:lnTo>
                  <a:lnTo>
                    <a:pt x="0" y="121"/>
                  </a:lnTo>
                  <a:lnTo>
                    <a:pt x="158" y="0"/>
                  </a:lnTo>
                  <a:lnTo>
                    <a:pt x="158" y="86"/>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79271" name="Rectangle 7"/>
            <p:cNvSpPr>
              <a:spLocks noChangeArrowheads="1"/>
            </p:cNvSpPr>
            <p:nvPr/>
          </p:nvSpPr>
          <p:spPr bwMode="auto">
            <a:xfrm>
              <a:off x="2739" y="2749"/>
              <a:ext cx="2922" cy="778"/>
            </a:xfrm>
            <a:prstGeom prst="rect">
              <a:avLst/>
            </a:prstGeom>
            <a:solidFill>
              <a:srgbClr val="FFFFCC"/>
            </a:solidFill>
            <a:ln w="508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rgbClr val="FF0000"/>
                  </a:solidFill>
                </a:rPr>
                <a:t> VOSV = AH(AR - SR)</a:t>
              </a:r>
              <a:br>
                <a:rPr lang="en-US" sz="2400" b="1">
                  <a:solidFill>
                    <a:srgbClr val="FF0000"/>
                  </a:solidFill>
                </a:rPr>
              </a:br>
              <a:r>
                <a:rPr lang="en-US" sz="2400" b="1">
                  <a:solidFill>
                    <a:srgbClr val="FF0000"/>
                  </a:solidFill>
                </a:rPr>
                <a:t> VOSV = 1,550 hrs($3.30 - $3.00)</a:t>
              </a:r>
              <a:br>
                <a:rPr lang="en-US" sz="2400" b="1">
                  <a:solidFill>
                    <a:srgbClr val="FF0000"/>
                  </a:solidFill>
                </a:rPr>
              </a:br>
              <a:r>
                <a:rPr lang="en-US" sz="2400" b="1">
                  <a:solidFill>
                    <a:srgbClr val="FF0000"/>
                  </a:solidFill>
                </a:rPr>
                <a:t> VOSV = $465 unfavorable</a:t>
              </a:r>
            </a:p>
          </p:txBody>
        </p:sp>
      </p:grpSp>
      <p:sp>
        <p:nvSpPr>
          <p:cNvPr id="2" name="Slide Number Placeholder 1"/>
          <p:cNvSpPr>
            <a:spLocks noGrp="1"/>
          </p:cNvSpPr>
          <p:nvPr>
            <p:ph type="sldNum" sz="quarter" idx="11"/>
          </p:nvPr>
        </p:nvSpPr>
        <p:spPr/>
        <p:txBody>
          <a:bodyPr/>
          <a:lstStyle/>
          <a:p>
            <a:fld id="{0167BB2F-F977-434C-B61B-D7DDD0173E19}" type="slidenum">
              <a:rPr lang="en-US" smtClean="0"/>
              <a:pPr/>
              <a:t>23</a:t>
            </a:fld>
            <a:endParaRPr lang="en-US"/>
          </a:p>
        </p:txBody>
      </p:sp>
    </p:spTree>
    <p:extLst>
      <p:ext uri="{BB962C8B-B14F-4D97-AF65-F5344CB8AC3E}">
        <p14:creationId xmlns:p14="http://schemas.microsoft.com/office/powerpoint/2010/main" xmlns="" val="220953653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1314" name="Rectangle 2"/>
          <p:cNvSpPr>
            <a:spLocks noChangeArrowheads="1"/>
          </p:cNvSpPr>
          <p:nvPr/>
        </p:nvSpPr>
        <p:spPr bwMode="auto">
          <a:xfrm>
            <a:off x="571500" y="1981200"/>
            <a:ext cx="8001000" cy="3733800"/>
          </a:xfrm>
          <a:prstGeom prst="rect">
            <a:avLst/>
          </a:prstGeom>
          <a:solidFill>
            <a:srgbClr val="FFCCCC"/>
          </a:solidFill>
          <a:ln w="28575">
            <a:solidFill>
              <a:schemeClr val="tx1"/>
            </a:solidFill>
            <a:miter lim="800000"/>
            <a:headEnd/>
            <a:tailEnd/>
          </a:ln>
          <a:effectLst>
            <a:outerShdw dist="107763" dir="2700000" algn="ctr" rotWithShape="0">
              <a:schemeClr val="bg2"/>
            </a:outerShdw>
          </a:effec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sz="3000">
                <a:latin typeface="Arial" panose="020B0604020202020204" pitchFamily="34" charset="0"/>
              </a:rPr>
              <a:t>   Hanson’s efficiency variance (VOEV) for variable manufacturing overhead for the week was:</a:t>
            </a:r>
          </a:p>
          <a:p>
            <a:pPr eaLnBrk="1" hangingPunct="1">
              <a:spcBef>
                <a:spcPct val="20000"/>
              </a:spcBef>
            </a:pPr>
            <a:r>
              <a:rPr lang="en-US" sz="3000">
                <a:latin typeface="Arial" panose="020B0604020202020204" pitchFamily="34" charset="0"/>
              </a:rPr>
              <a:t>	a.	$435 unfavorable.</a:t>
            </a:r>
          </a:p>
          <a:p>
            <a:pPr eaLnBrk="1" hangingPunct="1">
              <a:spcBef>
                <a:spcPct val="20000"/>
              </a:spcBef>
            </a:pPr>
            <a:r>
              <a:rPr lang="en-US" sz="3000">
                <a:latin typeface="Arial" panose="020B0604020202020204" pitchFamily="34" charset="0"/>
              </a:rPr>
              <a:t>	b.	$435 favorable.</a:t>
            </a:r>
          </a:p>
          <a:p>
            <a:pPr eaLnBrk="1" hangingPunct="1">
              <a:spcBef>
                <a:spcPct val="20000"/>
              </a:spcBef>
            </a:pPr>
            <a:r>
              <a:rPr lang="en-US" sz="3000">
                <a:latin typeface="Arial" panose="020B0604020202020204" pitchFamily="34" charset="0"/>
              </a:rPr>
              <a:t>	c.	$150 unfavorable.</a:t>
            </a:r>
          </a:p>
          <a:p>
            <a:pPr eaLnBrk="1" hangingPunct="1">
              <a:spcBef>
                <a:spcPct val="20000"/>
              </a:spcBef>
            </a:pPr>
            <a:r>
              <a:rPr lang="en-US" sz="3000">
                <a:latin typeface="Arial" panose="020B0604020202020204" pitchFamily="34" charset="0"/>
              </a:rPr>
              <a:t>	d.	$150 favorable.</a:t>
            </a:r>
          </a:p>
        </p:txBody>
      </p:sp>
      <p:sp>
        <p:nvSpPr>
          <p:cNvPr id="781315" name="Rectangle 3"/>
          <p:cNvSpPr>
            <a:spLocks noGrp="1" noChangeArrowheads="1"/>
          </p:cNvSpPr>
          <p:nvPr>
            <p:ph type="title"/>
          </p:nvPr>
        </p:nvSpPr>
        <p:spPr>
          <a:xfrm>
            <a:off x="457200" y="5334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sp>
        <p:nvSpPr>
          <p:cNvPr id="2" name="Slide Number Placeholder 1"/>
          <p:cNvSpPr>
            <a:spLocks noGrp="1"/>
          </p:cNvSpPr>
          <p:nvPr>
            <p:ph type="sldNum" sz="quarter" idx="11"/>
          </p:nvPr>
        </p:nvSpPr>
        <p:spPr/>
        <p:txBody>
          <a:bodyPr/>
          <a:lstStyle/>
          <a:p>
            <a:fld id="{FC3CEDF9-175D-44EB-8899-A113D70833E0}" type="slidenum">
              <a:rPr lang="en-US" smtClean="0"/>
              <a:pPr/>
              <a:t>24</a:t>
            </a:fld>
            <a:endParaRPr lang="en-US"/>
          </a:p>
        </p:txBody>
      </p:sp>
    </p:spTree>
    <p:extLst>
      <p:ext uri="{BB962C8B-B14F-4D97-AF65-F5344CB8AC3E}">
        <p14:creationId xmlns:p14="http://schemas.microsoft.com/office/powerpoint/2010/main" xmlns="" val="18490300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81314"/>
                                        </p:tgtEl>
                                        <p:attrNameLst>
                                          <p:attrName>style.visibility</p:attrName>
                                        </p:attrNameLst>
                                      </p:cBhvr>
                                      <p:to>
                                        <p:strVal val="visible"/>
                                      </p:to>
                                    </p:set>
                                    <p:animEffect transition="in" filter="wipe(up)">
                                      <p:cBhvr>
                                        <p:cTn id="7" dur="500"/>
                                        <p:tgtEl>
                                          <p:spTgt spid="781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1314"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3362" name="Rectangle 2"/>
          <p:cNvSpPr>
            <a:spLocks noChangeArrowheads="1"/>
          </p:cNvSpPr>
          <p:nvPr/>
        </p:nvSpPr>
        <p:spPr bwMode="auto">
          <a:xfrm>
            <a:off x="571500" y="1981200"/>
            <a:ext cx="8001000" cy="3733800"/>
          </a:xfrm>
          <a:prstGeom prst="rect">
            <a:avLst/>
          </a:prstGeom>
          <a:solidFill>
            <a:srgbClr val="FFCCCC"/>
          </a:solidFill>
          <a:ln w="28575">
            <a:solidFill>
              <a:schemeClr val="tx1"/>
            </a:solidFill>
            <a:miter lim="800000"/>
            <a:headEnd/>
            <a:tailEnd/>
          </a:ln>
          <a:effectLst>
            <a:outerShdw dist="107763" dir="2700000" algn="ctr" rotWithShape="0">
              <a:schemeClr val="bg2"/>
            </a:outerShdw>
          </a:effectLst>
        </p:spPr>
        <p:txBody>
          <a:bodyPr lIns="90488" tIns="44450" rIns="90488" bIns="44450"/>
          <a:lstStyle>
            <a:lvl1pPr marL="342900" indent="-342900">
              <a:defRPr sz="2400">
                <a:solidFill>
                  <a:schemeClr val="tx1"/>
                </a:solidFill>
                <a:latin typeface="Times" panose="02020603050405020304" pitchFamily="18" charset="0"/>
              </a:defRPr>
            </a:lvl1pPr>
            <a:lvl2pPr marL="742950" indent="-285750">
              <a:defRPr sz="2400">
                <a:solidFill>
                  <a:schemeClr val="tx1"/>
                </a:solidFill>
                <a:latin typeface="Times" panose="02020603050405020304" pitchFamily="18" charset="0"/>
              </a:defRPr>
            </a:lvl2pPr>
            <a:lvl3pPr marL="1143000" indent="-228600">
              <a:defRPr sz="2400">
                <a:solidFill>
                  <a:schemeClr val="tx1"/>
                </a:solidFill>
                <a:latin typeface="Times" panose="02020603050405020304" pitchFamily="18" charset="0"/>
              </a:defRPr>
            </a:lvl3pPr>
            <a:lvl4pPr marL="1600200" indent="-228600">
              <a:defRPr sz="2400">
                <a:solidFill>
                  <a:schemeClr val="tx1"/>
                </a:solidFill>
                <a:latin typeface="Times" panose="02020603050405020304" pitchFamily="18" charset="0"/>
              </a:defRPr>
            </a:lvl4pPr>
            <a:lvl5pPr marL="2057400" indent="-228600">
              <a:defRPr sz="2400">
                <a:solidFill>
                  <a:schemeClr val="tx1"/>
                </a:solidFill>
                <a:latin typeface="Times" panose="02020603050405020304" pitchFamily="18" charset="0"/>
              </a:defRPr>
            </a:lvl5pPr>
            <a:lvl6pPr marL="2514600" indent="-228600" eaLnBrk="0" fontAlgn="base" hangingPunct="0">
              <a:spcBef>
                <a:spcPct val="0"/>
              </a:spcBef>
              <a:spcAft>
                <a:spcPct val="0"/>
              </a:spcAft>
              <a:defRPr sz="2400">
                <a:solidFill>
                  <a:schemeClr val="tx1"/>
                </a:solidFill>
                <a:latin typeface="Times" panose="02020603050405020304" pitchFamily="18" charset="0"/>
              </a:defRPr>
            </a:lvl6pPr>
            <a:lvl7pPr marL="2971800" indent="-228600" eaLnBrk="0" fontAlgn="base" hangingPunct="0">
              <a:spcBef>
                <a:spcPct val="0"/>
              </a:spcBef>
              <a:spcAft>
                <a:spcPct val="0"/>
              </a:spcAft>
              <a:defRPr sz="2400">
                <a:solidFill>
                  <a:schemeClr val="tx1"/>
                </a:solidFill>
                <a:latin typeface="Times" panose="02020603050405020304" pitchFamily="18" charset="0"/>
              </a:defRPr>
            </a:lvl7pPr>
            <a:lvl8pPr marL="3429000" indent="-228600" eaLnBrk="0" fontAlgn="base" hangingPunct="0">
              <a:spcBef>
                <a:spcPct val="0"/>
              </a:spcBef>
              <a:spcAft>
                <a:spcPct val="0"/>
              </a:spcAft>
              <a:defRPr sz="2400">
                <a:solidFill>
                  <a:schemeClr val="tx1"/>
                </a:solidFill>
                <a:latin typeface="Times" panose="02020603050405020304" pitchFamily="18" charset="0"/>
              </a:defRPr>
            </a:lvl8pPr>
            <a:lvl9pPr marL="3886200" indent="-228600" eaLnBrk="0" fontAlgn="base" hangingPunct="0">
              <a:spcBef>
                <a:spcPct val="0"/>
              </a:spcBef>
              <a:spcAft>
                <a:spcPct val="0"/>
              </a:spcAft>
              <a:defRPr sz="2400">
                <a:solidFill>
                  <a:schemeClr val="tx1"/>
                </a:solidFill>
                <a:latin typeface="Times" panose="02020603050405020304" pitchFamily="18" charset="0"/>
              </a:defRPr>
            </a:lvl9pPr>
          </a:lstStyle>
          <a:p>
            <a:pPr eaLnBrk="1" hangingPunct="1">
              <a:spcBef>
                <a:spcPct val="20000"/>
              </a:spcBef>
            </a:pPr>
            <a:r>
              <a:rPr lang="en-US" sz="3000">
                <a:solidFill>
                  <a:schemeClr val="tx2"/>
                </a:solidFill>
                <a:latin typeface="Arial" panose="020B0604020202020204" pitchFamily="34" charset="0"/>
              </a:rPr>
              <a:t>   </a:t>
            </a:r>
            <a:r>
              <a:rPr lang="en-US" sz="3000">
                <a:latin typeface="Arial" panose="020B0604020202020204" pitchFamily="34" charset="0"/>
              </a:rPr>
              <a:t>Hanson’s efficiency variance (VOEV) for variable manufacturing overhead for the week was:</a:t>
            </a:r>
          </a:p>
          <a:p>
            <a:pPr eaLnBrk="1" hangingPunct="1">
              <a:spcBef>
                <a:spcPct val="20000"/>
              </a:spcBef>
            </a:pPr>
            <a:r>
              <a:rPr lang="en-US" sz="3000">
                <a:solidFill>
                  <a:schemeClr val="tx2"/>
                </a:solidFill>
                <a:latin typeface="Arial" panose="020B0604020202020204" pitchFamily="34" charset="0"/>
              </a:rPr>
              <a:t>	</a:t>
            </a:r>
            <a:r>
              <a:rPr lang="en-US" sz="3000">
                <a:solidFill>
                  <a:schemeClr val="hlink"/>
                </a:solidFill>
                <a:latin typeface="Arial" panose="020B0604020202020204" pitchFamily="34" charset="0"/>
              </a:rPr>
              <a:t>a.	$435 unfavorable.</a:t>
            </a:r>
          </a:p>
          <a:p>
            <a:pPr eaLnBrk="1" hangingPunct="1">
              <a:spcBef>
                <a:spcPct val="20000"/>
              </a:spcBef>
            </a:pPr>
            <a:r>
              <a:rPr lang="en-US" sz="3000">
                <a:solidFill>
                  <a:schemeClr val="hlink"/>
                </a:solidFill>
                <a:latin typeface="Arial" panose="020B0604020202020204" pitchFamily="34" charset="0"/>
              </a:rPr>
              <a:t>	b.	$435 favorable.</a:t>
            </a:r>
          </a:p>
          <a:p>
            <a:pPr eaLnBrk="1" hangingPunct="1">
              <a:spcBef>
                <a:spcPct val="20000"/>
              </a:spcBef>
            </a:pPr>
            <a:r>
              <a:rPr lang="en-US" sz="3000">
                <a:solidFill>
                  <a:schemeClr val="tx2"/>
                </a:solidFill>
                <a:latin typeface="Arial" panose="020B0604020202020204" pitchFamily="34" charset="0"/>
              </a:rPr>
              <a:t>	</a:t>
            </a:r>
            <a:r>
              <a:rPr lang="en-US" sz="3000">
                <a:latin typeface="Arial" panose="020B0604020202020204" pitchFamily="34" charset="0"/>
              </a:rPr>
              <a:t>c.	$150 unfavorable.</a:t>
            </a:r>
          </a:p>
          <a:p>
            <a:pPr eaLnBrk="1" hangingPunct="1">
              <a:spcBef>
                <a:spcPct val="20000"/>
              </a:spcBef>
            </a:pPr>
            <a:r>
              <a:rPr lang="en-US" sz="3000">
                <a:solidFill>
                  <a:schemeClr val="tx2"/>
                </a:solidFill>
                <a:latin typeface="Arial" panose="020B0604020202020204" pitchFamily="34" charset="0"/>
              </a:rPr>
              <a:t>	</a:t>
            </a:r>
            <a:r>
              <a:rPr lang="en-US" sz="3000">
                <a:solidFill>
                  <a:schemeClr val="hlink"/>
                </a:solidFill>
                <a:latin typeface="Arial" panose="020B0604020202020204" pitchFamily="34" charset="0"/>
              </a:rPr>
              <a:t>d.	$150 favorable.</a:t>
            </a:r>
          </a:p>
        </p:txBody>
      </p:sp>
      <p:sp>
        <p:nvSpPr>
          <p:cNvPr id="783363" name="Oval 3"/>
          <p:cNvSpPr>
            <a:spLocks noChangeArrowheads="1"/>
          </p:cNvSpPr>
          <p:nvPr/>
        </p:nvSpPr>
        <p:spPr bwMode="auto">
          <a:xfrm>
            <a:off x="812800" y="4572000"/>
            <a:ext cx="635000" cy="635000"/>
          </a:xfrm>
          <a:prstGeom prst="ellipse">
            <a:avLst/>
          </a:prstGeom>
          <a:noFill/>
          <a:ln w="50800">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3364" name="Rectangle 4"/>
          <p:cNvSpPr>
            <a:spLocks noGrp="1" noChangeArrowheads="1"/>
          </p:cNvSpPr>
          <p:nvPr>
            <p:ph type="title"/>
          </p:nvPr>
        </p:nvSpPr>
        <p:spPr>
          <a:xfrm>
            <a:off x="457200" y="3048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grpSp>
        <p:nvGrpSpPr>
          <p:cNvPr id="783365" name="Group 5"/>
          <p:cNvGrpSpPr>
            <a:grpSpLocks/>
          </p:cNvGrpSpPr>
          <p:nvPr/>
        </p:nvGrpSpPr>
        <p:grpSpPr bwMode="auto">
          <a:xfrm>
            <a:off x="3124200" y="4749800"/>
            <a:ext cx="5843588" cy="1727200"/>
            <a:chOff x="1968" y="2992"/>
            <a:chExt cx="3681" cy="1088"/>
          </a:xfrm>
        </p:grpSpPr>
        <p:sp>
          <p:nvSpPr>
            <p:cNvPr id="783366" name="Freeform 6"/>
            <p:cNvSpPr>
              <a:spLocks/>
            </p:cNvSpPr>
            <p:nvPr/>
          </p:nvSpPr>
          <p:spPr bwMode="auto">
            <a:xfrm flipV="1">
              <a:off x="2857" y="2992"/>
              <a:ext cx="871" cy="720"/>
            </a:xfrm>
            <a:custGeom>
              <a:avLst/>
              <a:gdLst>
                <a:gd name="T0" fmla="*/ 158 w 750"/>
                <a:gd name="T1" fmla="*/ 901 h 988"/>
                <a:gd name="T2" fmla="*/ 191 w 750"/>
                <a:gd name="T3" fmla="*/ 881 h 988"/>
                <a:gd name="T4" fmla="*/ 243 w 750"/>
                <a:gd name="T5" fmla="*/ 855 h 988"/>
                <a:gd name="T6" fmla="*/ 298 w 750"/>
                <a:gd name="T7" fmla="*/ 822 h 988"/>
                <a:gd name="T8" fmla="*/ 348 w 750"/>
                <a:gd name="T9" fmla="*/ 784 h 988"/>
                <a:gd name="T10" fmla="*/ 400 w 750"/>
                <a:gd name="T11" fmla="*/ 740 h 988"/>
                <a:gd name="T12" fmla="*/ 445 w 750"/>
                <a:gd name="T13" fmla="*/ 692 h 988"/>
                <a:gd name="T14" fmla="*/ 495 w 750"/>
                <a:gd name="T15" fmla="*/ 643 h 988"/>
                <a:gd name="T16" fmla="*/ 535 w 750"/>
                <a:gd name="T17" fmla="*/ 586 h 988"/>
                <a:gd name="T18" fmla="*/ 574 w 750"/>
                <a:gd name="T19" fmla="*/ 532 h 988"/>
                <a:gd name="T20" fmla="*/ 613 w 750"/>
                <a:gd name="T21" fmla="*/ 471 h 988"/>
                <a:gd name="T22" fmla="*/ 643 w 750"/>
                <a:gd name="T23" fmla="*/ 407 h 988"/>
                <a:gd name="T24" fmla="*/ 671 w 750"/>
                <a:gd name="T25" fmla="*/ 347 h 988"/>
                <a:gd name="T26" fmla="*/ 698 w 750"/>
                <a:gd name="T27" fmla="*/ 281 h 988"/>
                <a:gd name="T28" fmla="*/ 714 w 750"/>
                <a:gd name="T29" fmla="*/ 218 h 988"/>
                <a:gd name="T30" fmla="*/ 731 w 750"/>
                <a:gd name="T31" fmla="*/ 150 h 988"/>
                <a:gd name="T32" fmla="*/ 742 w 750"/>
                <a:gd name="T33" fmla="*/ 84 h 988"/>
                <a:gd name="T34" fmla="*/ 749 w 750"/>
                <a:gd name="T35" fmla="*/ 23 h 988"/>
                <a:gd name="T36" fmla="*/ 748 w 750"/>
                <a:gd name="T37" fmla="*/ 0 h 988"/>
                <a:gd name="T38" fmla="*/ 736 w 750"/>
                <a:gd name="T39" fmla="*/ 84 h 988"/>
                <a:gd name="T40" fmla="*/ 720 w 750"/>
                <a:gd name="T41" fmla="*/ 144 h 988"/>
                <a:gd name="T42" fmla="*/ 698 w 750"/>
                <a:gd name="T43" fmla="*/ 203 h 988"/>
                <a:gd name="T44" fmla="*/ 670 w 750"/>
                <a:gd name="T45" fmla="*/ 260 h 988"/>
                <a:gd name="T46" fmla="*/ 637 w 750"/>
                <a:gd name="T47" fmla="*/ 316 h 988"/>
                <a:gd name="T48" fmla="*/ 597 w 750"/>
                <a:gd name="T49" fmla="*/ 377 h 988"/>
                <a:gd name="T50" fmla="*/ 554 w 750"/>
                <a:gd name="T51" fmla="*/ 432 h 988"/>
                <a:gd name="T52" fmla="*/ 506 w 750"/>
                <a:gd name="T53" fmla="*/ 480 h 988"/>
                <a:gd name="T54" fmla="*/ 453 w 750"/>
                <a:gd name="T55" fmla="*/ 533 h 988"/>
                <a:gd name="T56" fmla="*/ 396 w 750"/>
                <a:gd name="T57" fmla="*/ 580 h 988"/>
                <a:gd name="T58" fmla="*/ 340 w 750"/>
                <a:gd name="T59" fmla="*/ 621 h 988"/>
                <a:gd name="T60" fmla="*/ 280 w 750"/>
                <a:gd name="T61" fmla="*/ 659 h 988"/>
                <a:gd name="T62" fmla="*/ 219 w 750"/>
                <a:gd name="T63" fmla="*/ 692 h 988"/>
                <a:gd name="T64" fmla="*/ 155 w 750"/>
                <a:gd name="T65" fmla="*/ 721 h 988"/>
                <a:gd name="T66" fmla="*/ 153 w 750"/>
                <a:gd name="T67" fmla="*/ 631 h 988"/>
                <a:gd name="T68" fmla="*/ 0 w 750"/>
                <a:gd name="T69" fmla="*/ 866 h 988"/>
                <a:gd name="T70" fmla="*/ 158 w 750"/>
                <a:gd name="T71" fmla="*/ 987 h 988"/>
                <a:gd name="T72" fmla="*/ 158 w 750"/>
                <a:gd name="T73" fmla="*/ 901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50" h="988">
                  <a:moveTo>
                    <a:pt x="158" y="901"/>
                  </a:moveTo>
                  <a:lnTo>
                    <a:pt x="191" y="881"/>
                  </a:lnTo>
                  <a:lnTo>
                    <a:pt x="243" y="855"/>
                  </a:lnTo>
                  <a:lnTo>
                    <a:pt x="298" y="822"/>
                  </a:lnTo>
                  <a:lnTo>
                    <a:pt x="348" y="784"/>
                  </a:lnTo>
                  <a:lnTo>
                    <a:pt x="400" y="740"/>
                  </a:lnTo>
                  <a:lnTo>
                    <a:pt x="445" y="692"/>
                  </a:lnTo>
                  <a:lnTo>
                    <a:pt x="495" y="643"/>
                  </a:lnTo>
                  <a:lnTo>
                    <a:pt x="535" y="586"/>
                  </a:lnTo>
                  <a:lnTo>
                    <a:pt x="574" y="532"/>
                  </a:lnTo>
                  <a:lnTo>
                    <a:pt x="613" y="471"/>
                  </a:lnTo>
                  <a:lnTo>
                    <a:pt x="643" y="407"/>
                  </a:lnTo>
                  <a:lnTo>
                    <a:pt x="671" y="347"/>
                  </a:lnTo>
                  <a:lnTo>
                    <a:pt x="698" y="281"/>
                  </a:lnTo>
                  <a:lnTo>
                    <a:pt x="714" y="218"/>
                  </a:lnTo>
                  <a:lnTo>
                    <a:pt x="731" y="150"/>
                  </a:lnTo>
                  <a:lnTo>
                    <a:pt x="742" y="84"/>
                  </a:lnTo>
                  <a:lnTo>
                    <a:pt x="749" y="23"/>
                  </a:lnTo>
                  <a:lnTo>
                    <a:pt x="748" y="0"/>
                  </a:lnTo>
                  <a:lnTo>
                    <a:pt x="736" y="84"/>
                  </a:lnTo>
                  <a:lnTo>
                    <a:pt x="720" y="144"/>
                  </a:lnTo>
                  <a:lnTo>
                    <a:pt x="698" y="203"/>
                  </a:lnTo>
                  <a:lnTo>
                    <a:pt x="670" y="260"/>
                  </a:lnTo>
                  <a:lnTo>
                    <a:pt x="637" y="316"/>
                  </a:lnTo>
                  <a:lnTo>
                    <a:pt x="597" y="377"/>
                  </a:lnTo>
                  <a:lnTo>
                    <a:pt x="554" y="432"/>
                  </a:lnTo>
                  <a:lnTo>
                    <a:pt x="506" y="480"/>
                  </a:lnTo>
                  <a:lnTo>
                    <a:pt x="453" y="533"/>
                  </a:lnTo>
                  <a:lnTo>
                    <a:pt x="396" y="580"/>
                  </a:lnTo>
                  <a:lnTo>
                    <a:pt x="340" y="621"/>
                  </a:lnTo>
                  <a:lnTo>
                    <a:pt x="280" y="659"/>
                  </a:lnTo>
                  <a:lnTo>
                    <a:pt x="219" y="692"/>
                  </a:lnTo>
                  <a:lnTo>
                    <a:pt x="155" y="721"/>
                  </a:lnTo>
                  <a:lnTo>
                    <a:pt x="153" y="631"/>
                  </a:lnTo>
                  <a:lnTo>
                    <a:pt x="0" y="866"/>
                  </a:lnTo>
                  <a:lnTo>
                    <a:pt x="158" y="987"/>
                  </a:lnTo>
                  <a:lnTo>
                    <a:pt x="158" y="901"/>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83367" name="Rectangle 7"/>
            <p:cNvSpPr>
              <a:spLocks noChangeArrowheads="1"/>
            </p:cNvSpPr>
            <p:nvPr/>
          </p:nvSpPr>
          <p:spPr bwMode="auto">
            <a:xfrm>
              <a:off x="1968" y="3302"/>
              <a:ext cx="3681" cy="778"/>
            </a:xfrm>
            <a:prstGeom prst="rect">
              <a:avLst/>
            </a:prstGeom>
            <a:solidFill>
              <a:srgbClr val="FFFFCC"/>
            </a:solidFill>
            <a:ln w="508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rgbClr val="FF0000"/>
                  </a:solidFill>
                </a:rPr>
                <a:t> VOEV = SR(AH - SH)</a:t>
              </a:r>
              <a:br>
                <a:rPr lang="en-US" sz="2400" b="1">
                  <a:solidFill>
                    <a:srgbClr val="FF0000"/>
                  </a:solidFill>
                </a:rPr>
              </a:br>
              <a:r>
                <a:rPr lang="en-US" sz="2400" b="1">
                  <a:solidFill>
                    <a:srgbClr val="FF0000"/>
                  </a:solidFill>
                </a:rPr>
                <a:t> VOEV = $3.00(1,550 hrs - 1,500 hrs)</a:t>
              </a:r>
              <a:br>
                <a:rPr lang="en-US" sz="2400" b="1">
                  <a:solidFill>
                    <a:srgbClr val="FF0000"/>
                  </a:solidFill>
                </a:rPr>
              </a:br>
              <a:r>
                <a:rPr lang="en-US" sz="2400" b="1">
                  <a:solidFill>
                    <a:srgbClr val="FF0000"/>
                  </a:solidFill>
                </a:rPr>
                <a:t> VOEV = $150 unfavorable</a:t>
              </a:r>
            </a:p>
          </p:txBody>
        </p:sp>
      </p:grpSp>
      <p:grpSp>
        <p:nvGrpSpPr>
          <p:cNvPr id="783368" name="Group 8"/>
          <p:cNvGrpSpPr>
            <a:grpSpLocks/>
          </p:cNvGrpSpPr>
          <p:nvPr/>
        </p:nvGrpSpPr>
        <p:grpSpPr bwMode="auto">
          <a:xfrm>
            <a:off x="4624388" y="4067175"/>
            <a:ext cx="4419600" cy="1571625"/>
            <a:chOff x="2913" y="2562"/>
            <a:chExt cx="2784" cy="990"/>
          </a:xfrm>
        </p:grpSpPr>
        <p:sp>
          <p:nvSpPr>
            <p:cNvPr id="783369" name="AutoShape 9"/>
            <p:cNvSpPr>
              <a:spLocks noChangeArrowheads="1"/>
            </p:cNvSpPr>
            <p:nvPr/>
          </p:nvSpPr>
          <p:spPr bwMode="auto">
            <a:xfrm rot="5400000" flipV="1">
              <a:off x="4419" y="3021"/>
              <a:ext cx="816" cy="245"/>
            </a:xfrm>
            <a:prstGeom prst="rightArrow">
              <a:avLst>
                <a:gd name="adj1" fmla="val 50000"/>
                <a:gd name="adj2" fmla="val 166546"/>
              </a:avLst>
            </a:prstGeom>
            <a:solidFill>
              <a:srgbClr val="FF0000"/>
            </a:solidFill>
            <a:ln w="127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3370" name="Rectangle 10"/>
            <p:cNvSpPr>
              <a:spLocks noChangeArrowheads="1"/>
            </p:cNvSpPr>
            <p:nvPr/>
          </p:nvSpPr>
          <p:spPr bwMode="auto">
            <a:xfrm>
              <a:off x="2913" y="2562"/>
              <a:ext cx="2784" cy="318"/>
            </a:xfrm>
            <a:prstGeom prst="rect">
              <a:avLst/>
            </a:prstGeom>
            <a:solidFill>
              <a:srgbClr val="009900"/>
            </a:solidFill>
            <a:ln w="50800">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b="1">
                  <a:solidFill>
                    <a:srgbClr val="FFFF99"/>
                  </a:solidFill>
                </a:rPr>
                <a:t>1,000 units × 1.5 hrs per unit</a:t>
              </a:r>
            </a:p>
          </p:txBody>
        </p:sp>
      </p:grpSp>
      <p:sp>
        <p:nvSpPr>
          <p:cNvPr id="2" name="Slide Number Placeholder 1"/>
          <p:cNvSpPr>
            <a:spLocks noGrp="1"/>
          </p:cNvSpPr>
          <p:nvPr>
            <p:ph type="sldNum" sz="quarter" idx="11"/>
          </p:nvPr>
        </p:nvSpPr>
        <p:spPr/>
        <p:txBody>
          <a:bodyPr/>
          <a:lstStyle/>
          <a:p>
            <a:fld id="{FC3CEDF9-175D-44EB-8899-A113D70833E0}" type="slidenum">
              <a:rPr lang="en-US" smtClean="0"/>
              <a:pPr/>
              <a:t>25</a:t>
            </a:fld>
            <a:endParaRPr lang="en-US"/>
          </a:p>
        </p:txBody>
      </p:sp>
    </p:spTree>
    <p:extLst>
      <p:ext uri="{BB962C8B-B14F-4D97-AF65-F5344CB8AC3E}">
        <p14:creationId xmlns:p14="http://schemas.microsoft.com/office/powerpoint/2010/main" xmlns="" val="9178568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0"/>
                                  </p:stCondLst>
                                  <p:childTnLst>
                                    <p:set>
                                      <p:cBhvr>
                                        <p:cTn id="6" dur="1" fill="hold">
                                          <p:stCondLst>
                                            <p:cond delay="0"/>
                                          </p:stCondLst>
                                        </p:cTn>
                                        <p:tgtEl>
                                          <p:spTgt spid="783365"/>
                                        </p:tgtEl>
                                        <p:attrNameLst>
                                          <p:attrName>style.visibility</p:attrName>
                                        </p:attrNameLst>
                                      </p:cBhvr>
                                      <p:to>
                                        <p:strVal val="visible"/>
                                      </p:to>
                                    </p:set>
                                    <p:animEffect transition="in" filter="wipe(right)">
                                      <p:cBhvr>
                                        <p:cTn id="7" dur="500"/>
                                        <p:tgtEl>
                                          <p:spTgt spid="783365"/>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783368"/>
                                        </p:tgtEl>
                                        <p:attrNameLst>
                                          <p:attrName>style.visibility</p:attrName>
                                        </p:attrNameLst>
                                      </p:cBhvr>
                                      <p:to>
                                        <p:strVal val="visible"/>
                                      </p:to>
                                    </p:set>
                                    <p:animEffect transition="in" filter="slide(fromTop)">
                                      <p:cBhvr>
                                        <p:cTn id="11" dur="500"/>
                                        <p:tgtEl>
                                          <p:spTgt spid="7833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85410" name="Group 2"/>
          <p:cNvGrpSpPr>
            <a:grpSpLocks/>
          </p:cNvGrpSpPr>
          <p:nvPr/>
        </p:nvGrpSpPr>
        <p:grpSpPr bwMode="auto">
          <a:xfrm>
            <a:off x="917575" y="4800600"/>
            <a:ext cx="3883025" cy="1506538"/>
            <a:chOff x="578" y="3024"/>
            <a:chExt cx="2446" cy="949"/>
          </a:xfrm>
        </p:grpSpPr>
        <p:sp>
          <p:nvSpPr>
            <p:cNvPr id="785411" name="Freeform 3"/>
            <p:cNvSpPr>
              <a:spLocks/>
            </p:cNvSpPr>
            <p:nvPr/>
          </p:nvSpPr>
          <p:spPr bwMode="auto">
            <a:xfrm>
              <a:off x="805" y="3024"/>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785412" name="Rectangle 4"/>
            <p:cNvSpPr>
              <a:spLocks noChangeArrowheads="1"/>
            </p:cNvSpPr>
            <p:nvPr/>
          </p:nvSpPr>
          <p:spPr bwMode="auto">
            <a:xfrm>
              <a:off x="578" y="3457"/>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Spending variance</a:t>
              </a:r>
              <a:br>
                <a:rPr lang="en-US" sz="2400">
                  <a:solidFill>
                    <a:srgbClr val="FF0000"/>
                  </a:solidFill>
                </a:rPr>
              </a:br>
              <a:r>
                <a:rPr lang="en-US" sz="2400">
                  <a:solidFill>
                    <a:srgbClr val="FF0000"/>
                  </a:solidFill>
                </a:rPr>
                <a:t>$465 unfavorable</a:t>
              </a:r>
            </a:p>
          </p:txBody>
        </p:sp>
      </p:grpSp>
      <p:grpSp>
        <p:nvGrpSpPr>
          <p:cNvPr id="785413" name="Group 5"/>
          <p:cNvGrpSpPr>
            <a:grpSpLocks/>
          </p:cNvGrpSpPr>
          <p:nvPr/>
        </p:nvGrpSpPr>
        <p:grpSpPr bwMode="auto">
          <a:xfrm>
            <a:off x="4365625" y="4800600"/>
            <a:ext cx="3883025" cy="1506538"/>
            <a:chOff x="2750" y="3024"/>
            <a:chExt cx="2446" cy="949"/>
          </a:xfrm>
        </p:grpSpPr>
        <p:sp>
          <p:nvSpPr>
            <p:cNvPr id="785414" name="Rectangle 6"/>
            <p:cNvSpPr>
              <a:spLocks noChangeArrowheads="1"/>
            </p:cNvSpPr>
            <p:nvPr/>
          </p:nvSpPr>
          <p:spPr bwMode="auto">
            <a:xfrm>
              <a:off x="2750" y="3457"/>
              <a:ext cx="2446" cy="51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rgbClr val="FF0000"/>
                  </a:solidFill>
                </a:rPr>
                <a:t>Efficiency variance</a:t>
              </a:r>
              <a:br>
                <a:rPr lang="en-US" sz="2400">
                  <a:solidFill>
                    <a:srgbClr val="FF0000"/>
                  </a:solidFill>
                </a:rPr>
              </a:br>
              <a:r>
                <a:rPr lang="en-US" sz="2400">
                  <a:solidFill>
                    <a:srgbClr val="FF0000"/>
                  </a:solidFill>
                </a:rPr>
                <a:t>$150 unfavorable</a:t>
              </a:r>
            </a:p>
          </p:txBody>
        </p:sp>
        <p:sp>
          <p:nvSpPr>
            <p:cNvPr id="785415" name="Freeform 7"/>
            <p:cNvSpPr>
              <a:spLocks/>
            </p:cNvSpPr>
            <p:nvPr/>
          </p:nvSpPr>
          <p:spPr bwMode="auto">
            <a:xfrm>
              <a:off x="2965" y="3024"/>
              <a:ext cx="1980" cy="390"/>
            </a:xfrm>
            <a:custGeom>
              <a:avLst/>
              <a:gdLst>
                <a:gd name="T0" fmla="*/ 1645 w 1980"/>
                <a:gd name="T1" fmla="*/ 255 h 390"/>
                <a:gd name="T2" fmla="*/ 1718 w 1980"/>
                <a:gd name="T3" fmla="*/ 244 h 390"/>
                <a:gd name="T4" fmla="*/ 1787 w 1980"/>
                <a:gd name="T5" fmla="*/ 224 h 390"/>
                <a:gd name="T6" fmla="*/ 1849 w 1980"/>
                <a:gd name="T7" fmla="*/ 194 h 390"/>
                <a:gd name="T8" fmla="*/ 1900 w 1980"/>
                <a:gd name="T9" fmla="*/ 156 h 390"/>
                <a:gd name="T10" fmla="*/ 1940 w 1980"/>
                <a:gd name="T11" fmla="*/ 112 h 390"/>
                <a:gd name="T12" fmla="*/ 1966 w 1980"/>
                <a:gd name="T13" fmla="*/ 64 h 390"/>
                <a:gd name="T14" fmla="*/ 1978 w 1980"/>
                <a:gd name="T15" fmla="*/ 13 h 390"/>
                <a:gd name="T16" fmla="*/ 1978 w 1980"/>
                <a:gd name="T17" fmla="*/ 21 h 390"/>
                <a:gd name="T18" fmla="*/ 1961 w 1980"/>
                <a:gd name="T19" fmla="*/ 64 h 390"/>
                <a:gd name="T20" fmla="*/ 1933 w 1980"/>
                <a:gd name="T21" fmla="*/ 102 h 390"/>
                <a:gd name="T22" fmla="*/ 1891 w 1980"/>
                <a:gd name="T23" fmla="*/ 134 h 390"/>
                <a:gd name="T24" fmla="*/ 1839 w 1980"/>
                <a:gd name="T25" fmla="*/ 159 h 390"/>
                <a:gd name="T26" fmla="*/ 1781 w 1980"/>
                <a:gd name="T27" fmla="*/ 174 h 390"/>
                <a:gd name="T28" fmla="*/ 1719 w 1980"/>
                <a:gd name="T29" fmla="*/ 180 h 390"/>
                <a:gd name="T30" fmla="*/ 1185 w 1980"/>
                <a:gd name="T31" fmla="*/ 182 h 390"/>
                <a:gd name="T32" fmla="*/ 1129 w 1980"/>
                <a:gd name="T33" fmla="*/ 193 h 390"/>
                <a:gd name="T34" fmla="*/ 1080 w 1980"/>
                <a:gd name="T35" fmla="*/ 213 h 390"/>
                <a:gd name="T36" fmla="*/ 1038 w 1980"/>
                <a:gd name="T37" fmla="*/ 242 h 390"/>
                <a:gd name="T38" fmla="*/ 1010 w 1980"/>
                <a:gd name="T39" fmla="*/ 276 h 390"/>
                <a:gd name="T40" fmla="*/ 994 w 1980"/>
                <a:gd name="T41" fmla="*/ 316 h 390"/>
                <a:gd name="T42" fmla="*/ 990 w 1980"/>
                <a:gd name="T43" fmla="*/ 338 h 390"/>
                <a:gd name="T44" fmla="*/ 986 w 1980"/>
                <a:gd name="T45" fmla="*/ 316 h 390"/>
                <a:gd name="T46" fmla="*/ 971 w 1980"/>
                <a:gd name="T47" fmla="*/ 276 h 390"/>
                <a:gd name="T48" fmla="*/ 941 w 1980"/>
                <a:gd name="T49" fmla="*/ 242 h 390"/>
                <a:gd name="T50" fmla="*/ 900 w 1980"/>
                <a:gd name="T51" fmla="*/ 213 h 390"/>
                <a:gd name="T52" fmla="*/ 851 w 1980"/>
                <a:gd name="T53" fmla="*/ 193 h 390"/>
                <a:gd name="T54" fmla="*/ 795 w 1980"/>
                <a:gd name="T55" fmla="*/ 182 h 390"/>
                <a:gd name="T56" fmla="*/ 261 w 1980"/>
                <a:gd name="T57" fmla="*/ 180 h 390"/>
                <a:gd name="T58" fmla="*/ 199 w 1980"/>
                <a:gd name="T59" fmla="*/ 174 h 390"/>
                <a:gd name="T60" fmla="*/ 141 w 1980"/>
                <a:gd name="T61" fmla="*/ 159 h 390"/>
                <a:gd name="T62" fmla="*/ 90 w 1980"/>
                <a:gd name="T63" fmla="*/ 134 h 390"/>
                <a:gd name="T64" fmla="*/ 48 w 1980"/>
                <a:gd name="T65" fmla="*/ 102 h 390"/>
                <a:gd name="T66" fmla="*/ 19 w 1980"/>
                <a:gd name="T67" fmla="*/ 64 h 390"/>
                <a:gd name="T68" fmla="*/ 3 w 1980"/>
                <a:gd name="T69" fmla="*/ 21 h 390"/>
                <a:gd name="T70" fmla="*/ 2 w 1980"/>
                <a:gd name="T71" fmla="*/ 13 h 390"/>
                <a:gd name="T72" fmla="*/ 13 w 1980"/>
                <a:gd name="T73" fmla="*/ 64 h 390"/>
                <a:gd name="T74" fmla="*/ 40 w 1980"/>
                <a:gd name="T75" fmla="*/ 112 h 390"/>
                <a:gd name="T76" fmla="*/ 81 w 1980"/>
                <a:gd name="T77" fmla="*/ 156 h 390"/>
                <a:gd name="T78" fmla="*/ 132 w 1980"/>
                <a:gd name="T79" fmla="*/ 194 h 390"/>
                <a:gd name="T80" fmla="*/ 193 w 1980"/>
                <a:gd name="T81" fmla="*/ 224 h 390"/>
                <a:gd name="T82" fmla="*/ 262 w 1980"/>
                <a:gd name="T83" fmla="*/ 244 h 390"/>
                <a:gd name="T84" fmla="*/ 334 w 1980"/>
                <a:gd name="T85" fmla="*/ 255 h 390"/>
                <a:gd name="T86" fmla="*/ 803 w 1980"/>
                <a:gd name="T87" fmla="*/ 257 h 390"/>
                <a:gd name="T88" fmla="*/ 856 w 1980"/>
                <a:gd name="T89" fmla="*/ 262 h 390"/>
                <a:gd name="T90" fmla="*/ 903 w 1980"/>
                <a:gd name="T91" fmla="*/ 277 h 390"/>
                <a:gd name="T92" fmla="*/ 943 w 1980"/>
                <a:gd name="T93" fmla="*/ 302 h 390"/>
                <a:gd name="T94" fmla="*/ 971 w 1980"/>
                <a:gd name="T95" fmla="*/ 333 h 390"/>
                <a:gd name="T96" fmla="*/ 986 w 1980"/>
                <a:gd name="T97" fmla="*/ 369 h 390"/>
                <a:gd name="T98" fmla="*/ 990 w 1980"/>
                <a:gd name="T99" fmla="*/ 389 h 390"/>
                <a:gd name="T100" fmla="*/ 997 w 1980"/>
                <a:gd name="T101" fmla="*/ 352 h 390"/>
                <a:gd name="T102" fmla="*/ 1019 w 1980"/>
                <a:gd name="T103" fmla="*/ 318 h 390"/>
                <a:gd name="T104" fmla="*/ 1053 w 1980"/>
                <a:gd name="T105" fmla="*/ 290 h 390"/>
                <a:gd name="T106" fmla="*/ 1097 w 1980"/>
                <a:gd name="T107" fmla="*/ 270 h 390"/>
                <a:gd name="T108" fmla="*/ 1146 w 1980"/>
                <a:gd name="T109" fmla="*/ 259 h 390"/>
                <a:gd name="T110" fmla="*/ 1175 w 1980"/>
                <a:gd name="T111" fmla="*/ 2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80" h="390">
                  <a:moveTo>
                    <a:pt x="1608" y="257"/>
                  </a:moveTo>
                  <a:lnTo>
                    <a:pt x="1645" y="255"/>
                  </a:lnTo>
                  <a:lnTo>
                    <a:pt x="1681" y="251"/>
                  </a:lnTo>
                  <a:lnTo>
                    <a:pt x="1718" y="244"/>
                  </a:lnTo>
                  <a:lnTo>
                    <a:pt x="1753" y="235"/>
                  </a:lnTo>
                  <a:lnTo>
                    <a:pt x="1787" y="224"/>
                  </a:lnTo>
                  <a:lnTo>
                    <a:pt x="1819" y="209"/>
                  </a:lnTo>
                  <a:lnTo>
                    <a:pt x="1849" y="194"/>
                  </a:lnTo>
                  <a:lnTo>
                    <a:pt x="1876" y="176"/>
                  </a:lnTo>
                  <a:lnTo>
                    <a:pt x="1900" y="156"/>
                  </a:lnTo>
                  <a:lnTo>
                    <a:pt x="1922" y="135"/>
                  </a:lnTo>
                  <a:lnTo>
                    <a:pt x="1940" y="112"/>
                  </a:lnTo>
                  <a:lnTo>
                    <a:pt x="1955" y="89"/>
                  </a:lnTo>
                  <a:lnTo>
                    <a:pt x="1966" y="64"/>
                  </a:lnTo>
                  <a:lnTo>
                    <a:pt x="1975" y="39"/>
                  </a:lnTo>
                  <a:lnTo>
                    <a:pt x="1978" y="13"/>
                  </a:lnTo>
                  <a:lnTo>
                    <a:pt x="1979" y="0"/>
                  </a:lnTo>
                  <a:lnTo>
                    <a:pt x="1978" y="21"/>
                  </a:lnTo>
                  <a:lnTo>
                    <a:pt x="1972" y="43"/>
                  </a:lnTo>
                  <a:lnTo>
                    <a:pt x="1961" y="64"/>
                  </a:lnTo>
                  <a:lnTo>
                    <a:pt x="1949" y="83"/>
                  </a:lnTo>
                  <a:lnTo>
                    <a:pt x="1933" y="102"/>
                  </a:lnTo>
                  <a:lnTo>
                    <a:pt x="1913" y="119"/>
                  </a:lnTo>
                  <a:lnTo>
                    <a:pt x="1891" y="134"/>
                  </a:lnTo>
                  <a:lnTo>
                    <a:pt x="1866" y="148"/>
                  </a:lnTo>
                  <a:lnTo>
                    <a:pt x="1839" y="159"/>
                  </a:lnTo>
                  <a:lnTo>
                    <a:pt x="1810" y="168"/>
                  </a:lnTo>
                  <a:lnTo>
                    <a:pt x="1781" y="174"/>
                  </a:lnTo>
                  <a:lnTo>
                    <a:pt x="1751" y="179"/>
                  </a:lnTo>
                  <a:lnTo>
                    <a:pt x="1719" y="180"/>
                  </a:lnTo>
                  <a:lnTo>
                    <a:pt x="1214" y="180"/>
                  </a:lnTo>
                  <a:lnTo>
                    <a:pt x="1185" y="182"/>
                  </a:lnTo>
                  <a:lnTo>
                    <a:pt x="1157" y="186"/>
                  </a:lnTo>
                  <a:lnTo>
                    <a:pt x="1129" y="193"/>
                  </a:lnTo>
                  <a:lnTo>
                    <a:pt x="1103" y="202"/>
                  </a:lnTo>
                  <a:lnTo>
                    <a:pt x="1080" y="213"/>
                  </a:lnTo>
                  <a:lnTo>
                    <a:pt x="1058" y="227"/>
                  </a:lnTo>
                  <a:lnTo>
                    <a:pt x="1038" y="242"/>
                  </a:lnTo>
                  <a:lnTo>
                    <a:pt x="1022" y="258"/>
                  </a:lnTo>
                  <a:lnTo>
                    <a:pt x="1010" y="276"/>
                  </a:lnTo>
                  <a:lnTo>
                    <a:pt x="1000" y="295"/>
                  </a:lnTo>
                  <a:lnTo>
                    <a:pt x="994" y="316"/>
                  </a:lnTo>
                  <a:lnTo>
                    <a:pt x="991" y="335"/>
                  </a:lnTo>
                  <a:lnTo>
                    <a:pt x="990" y="338"/>
                  </a:lnTo>
                  <a:lnTo>
                    <a:pt x="990" y="335"/>
                  </a:lnTo>
                  <a:lnTo>
                    <a:pt x="986" y="316"/>
                  </a:lnTo>
                  <a:lnTo>
                    <a:pt x="980" y="295"/>
                  </a:lnTo>
                  <a:lnTo>
                    <a:pt x="971" y="276"/>
                  </a:lnTo>
                  <a:lnTo>
                    <a:pt x="958" y="258"/>
                  </a:lnTo>
                  <a:lnTo>
                    <a:pt x="941" y="242"/>
                  </a:lnTo>
                  <a:lnTo>
                    <a:pt x="922" y="227"/>
                  </a:lnTo>
                  <a:lnTo>
                    <a:pt x="900" y="213"/>
                  </a:lnTo>
                  <a:lnTo>
                    <a:pt x="876" y="202"/>
                  </a:lnTo>
                  <a:lnTo>
                    <a:pt x="851" y="193"/>
                  </a:lnTo>
                  <a:lnTo>
                    <a:pt x="824" y="186"/>
                  </a:lnTo>
                  <a:lnTo>
                    <a:pt x="795" y="182"/>
                  </a:lnTo>
                  <a:lnTo>
                    <a:pt x="766" y="180"/>
                  </a:lnTo>
                  <a:lnTo>
                    <a:pt x="261" y="180"/>
                  </a:lnTo>
                  <a:lnTo>
                    <a:pt x="231" y="179"/>
                  </a:lnTo>
                  <a:lnTo>
                    <a:pt x="199" y="174"/>
                  </a:lnTo>
                  <a:lnTo>
                    <a:pt x="169" y="168"/>
                  </a:lnTo>
                  <a:lnTo>
                    <a:pt x="141" y="159"/>
                  </a:lnTo>
                  <a:lnTo>
                    <a:pt x="115" y="148"/>
                  </a:lnTo>
                  <a:lnTo>
                    <a:pt x="90" y="134"/>
                  </a:lnTo>
                  <a:lnTo>
                    <a:pt x="67" y="119"/>
                  </a:lnTo>
                  <a:lnTo>
                    <a:pt x="48" y="102"/>
                  </a:lnTo>
                  <a:lnTo>
                    <a:pt x="32" y="83"/>
                  </a:lnTo>
                  <a:lnTo>
                    <a:pt x="19" y="64"/>
                  </a:lnTo>
                  <a:lnTo>
                    <a:pt x="9" y="43"/>
                  </a:lnTo>
                  <a:lnTo>
                    <a:pt x="3" y="21"/>
                  </a:lnTo>
                  <a:lnTo>
                    <a:pt x="0" y="0"/>
                  </a:lnTo>
                  <a:lnTo>
                    <a:pt x="2" y="13"/>
                  </a:lnTo>
                  <a:lnTo>
                    <a:pt x="6" y="39"/>
                  </a:lnTo>
                  <a:lnTo>
                    <a:pt x="13" y="64"/>
                  </a:lnTo>
                  <a:lnTo>
                    <a:pt x="25" y="89"/>
                  </a:lnTo>
                  <a:lnTo>
                    <a:pt x="40" y="112"/>
                  </a:lnTo>
                  <a:lnTo>
                    <a:pt x="59" y="135"/>
                  </a:lnTo>
                  <a:lnTo>
                    <a:pt x="81" y="156"/>
                  </a:lnTo>
                  <a:lnTo>
                    <a:pt x="105" y="176"/>
                  </a:lnTo>
                  <a:lnTo>
                    <a:pt x="132" y="194"/>
                  </a:lnTo>
                  <a:lnTo>
                    <a:pt x="161" y="209"/>
                  </a:lnTo>
                  <a:lnTo>
                    <a:pt x="193" y="224"/>
                  </a:lnTo>
                  <a:lnTo>
                    <a:pt x="227" y="235"/>
                  </a:lnTo>
                  <a:lnTo>
                    <a:pt x="262" y="244"/>
                  </a:lnTo>
                  <a:lnTo>
                    <a:pt x="299" y="251"/>
                  </a:lnTo>
                  <a:lnTo>
                    <a:pt x="334" y="255"/>
                  </a:lnTo>
                  <a:lnTo>
                    <a:pt x="372" y="257"/>
                  </a:lnTo>
                  <a:lnTo>
                    <a:pt x="803" y="257"/>
                  </a:lnTo>
                  <a:lnTo>
                    <a:pt x="830" y="259"/>
                  </a:lnTo>
                  <a:lnTo>
                    <a:pt x="856" y="262"/>
                  </a:lnTo>
                  <a:lnTo>
                    <a:pt x="879" y="269"/>
                  </a:lnTo>
                  <a:lnTo>
                    <a:pt x="903" y="277"/>
                  </a:lnTo>
                  <a:lnTo>
                    <a:pt x="923" y="289"/>
                  </a:lnTo>
                  <a:lnTo>
                    <a:pt x="943" y="302"/>
                  </a:lnTo>
                  <a:lnTo>
                    <a:pt x="958" y="317"/>
                  </a:lnTo>
                  <a:lnTo>
                    <a:pt x="971" y="333"/>
                  </a:lnTo>
                  <a:lnTo>
                    <a:pt x="980" y="350"/>
                  </a:lnTo>
                  <a:lnTo>
                    <a:pt x="986" y="369"/>
                  </a:lnTo>
                  <a:lnTo>
                    <a:pt x="990" y="387"/>
                  </a:lnTo>
                  <a:lnTo>
                    <a:pt x="990" y="389"/>
                  </a:lnTo>
                  <a:lnTo>
                    <a:pt x="992" y="370"/>
                  </a:lnTo>
                  <a:lnTo>
                    <a:pt x="997" y="352"/>
                  </a:lnTo>
                  <a:lnTo>
                    <a:pt x="1007" y="335"/>
                  </a:lnTo>
                  <a:lnTo>
                    <a:pt x="1019" y="318"/>
                  </a:lnTo>
                  <a:lnTo>
                    <a:pt x="1035" y="304"/>
                  </a:lnTo>
                  <a:lnTo>
                    <a:pt x="1053" y="290"/>
                  </a:lnTo>
                  <a:lnTo>
                    <a:pt x="1073" y="279"/>
                  </a:lnTo>
                  <a:lnTo>
                    <a:pt x="1097" y="270"/>
                  </a:lnTo>
                  <a:lnTo>
                    <a:pt x="1120" y="263"/>
                  </a:lnTo>
                  <a:lnTo>
                    <a:pt x="1146" y="259"/>
                  </a:lnTo>
                  <a:lnTo>
                    <a:pt x="1172" y="257"/>
                  </a:lnTo>
                  <a:lnTo>
                    <a:pt x="1175" y="257"/>
                  </a:lnTo>
                  <a:lnTo>
                    <a:pt x="1608" y="257"/>
                  </a:lnTo>
                </a:path>
              </a:pathLst>
            </a:custGeom>
            <a:solidFill>
              <a:srgbClr val="FF0000"/>
            </a:solidFill>
            <a:ln w="12700" cap="rnd" cmpd="sng">
              <a:solidFill>
                <a:srgbClr val="FF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785416" name="Rectangle 8"/>
          <p:cNvSpPr>
            <a:spLocks noChangeArrowheads="1"/>
          </p:cNvSpPr>
          <p:nvPr/>
        </p:nvSpPr>
        <p:spPr bwMode="auto">
          <a:xfrm>
            <a:off x="230188" y="3049588"/>
            <a:ext cx="8607425" cy="173196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400">
                <a:solidFill>
                  <a:schemeClr val="tx2"/>
                </a:solidFill>
              </a:rPr>
              <a:t>      1,550 hours                 1,550 hours                 1,500 hours</a:t>
            </a:r>
            <a:br>
              <a:rPr lang="en-US" sz="2400">
                <a:solidFill>
                  <a:schemeClr val="tx2"/>
                </a:solidFill>
              </a:rPr>
            </a:br>
            <a:r>
              <a:rPr lang="en-US" sz="2400">
                <a:solidFill>
                  <a:schemeClr val="tx2"/>
                </a:solidFill>
              </a:rPr>
              <a:t>             ×                                  ×                                   ×</a:t>
            </a:r>
            <a:br>
              <a:rPr lang="en-US" sz="2400">
                <a:solidFill>
                  <a:schemeClr val="tx2"/>
                </a:solidFill>
              </a:rPr>
            </a:br>
            <a:r>
              <a:rPr lang="en-US" sz="2400">
                <a:solidFill>
                  <a:schemeClr val="tx2"/>
                </a:solidFill>
              </a:rPr>
              <a:t>    $3.30 per hour            $3.00 per hour             $3.00 per hour</a:t>
            </a:r>
          </a:p>
          <a:p>
            <a:pPr eaLnBrk="1" hangingPunct="1">
              <a:spcBef>
                <a:spcPct val="50000"/>
              </a:spcBef>
            </a:pPr>
            <a:r>
              <a:rPr lang="en-US" sz="2400">
                <a:solidFill>
                  <a:schemeClr val="tx2"/>
                </a:solidFill>
              </a:rPr>
              <a:t>        </a:t>
            </a:r>
            <a:r>
              <a:rPr lang="en-US" sz="2400">
                <a:solidFill>
                  <a:srgbClr val="FF0000"/>
                </a:solidFill>
              </a:rPr>
              <a:t>= $5,115                     = $4,650                       = $4,500   </a:t>
            </a:r>
          </a:p>
        </p:txBody>
      </p:sp>
      <p:sp>
        <p:nvSpPr>
          <p:cNvPr id="785417" name="Rectangle 9"/>
          <p:cNvSpPr>
            <a:spLocks noChangeArrowheads="1"/>
          </p:cNvSpPr>
          <p:nvPr/>
        </p:nvSpPr>
        <p:spPr bwMode="auto">
          <a:xfrm>
            <a:off x="306388" y="1982788"/>
            <a:ext cx="8759825" cy="9652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lnSpc>
                <a:spcPct val="80000"/>
              </a:lnSpc>
              <a:spcBef>
                <a:spcPct val="20000"/>
              </a:spcBef>
            </a:pPr>
            <a:r>
              <a:rPr lang="en-US" sz="2400" b="1">
                <a:solidFill>
                  <a:srgbClr val="FF0000"/>
                </a:solidFill>
              </a:rPr>
              <a:t>    Actual Hours              Actual Hours	       Standard Hours</a:t>
            </a:r>
            <a:br>
              <a:rPr lang="en-US" sz="2400" b="1">
                <a:solidFill>
                  <a:srgbClr val="FF0000"/>
                </a:solidFill>
              </a:rPr>
            </a:br>
            <a:r>
              <a:rPr lang="en-US" sz="2400" b="1">
                <a:solidFill>
                  <a:srgbClr val="FF0000"/>
                </a:solidFill>
              </a:rPr>
              <a:t>            ×                                  ×                                   × </a:t>
            </a:r>
            <a:br>
              <a:rPr lang="en-US" sz="2400" b="1">
                <a:solidFill>
                  <a:srgbClr val="FF0000"/>
                </a:solidFill>
              </a:rPr>
            </a:br>
            <a:r>
              <a:rPr lang="en-US" sz="2400" b="1">
                <a:solidFill>
                  <a:srgbClr val="FF0000"/>
                </a:solidFill>
              </a:rPr>
              <a:t>     Actual Rate              Standard Rate            Standard Rate</a:t>
            </a:r>
          </a:p>
        </p:txBody>
      </p:sp>
      <p:sp>
        <p:nvSpPr>
          <p:cNvPr id="785418" name="Line 10"/>
          <p:cNvSpPr>
            <a:spLocks noChangeShapeType="1"/>
          </p:cNvSpPr>
          <p:nvPr/>
        </p:nvSpPr>
        <p:spPr bwMode="auto">
          <a:xfrm>
            <a:off x="609600" y="2895600"/>
            <a:ext cx="2057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5419" name="Line 11"/>
          <p:cNvSpPr>
            <a:spLocks noChangeShapeType="1"/>
          </p:cNvSpPr>
          <p:nvPr/>
        </p:nvSpPr>
        <p:spPr bwMode="auto">
          <a:xfrm>
            <a:off x="3606800" y="2895600"/>
            <a:ext cx="21844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5420" name="Line 12"/>
          <p:cNvSpPr>
            <a:spLocks noChangeShapeType="1"/>
          </p:cNvSpPr>
          <p:nvPr/>
        </p:nvSpPr>
        <p:spPr bwMode="auto">
          <a:xfrm>
            <a:off x="6553200" y="2895600"/>
            <a:ext cx="2286000" cy="0"/>
          </a:xfrm>
          <a:prstGeom prst="line">
            <a:avLst/>
          </a:prstGeom>
          <a:noFill/>
          <a:ln w="25400">
            <a:solidFill>
              <a:schemeClr val="tx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5433" name="Rectangle 25"/>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Quick Check </a:t>
            </a:r>
            <a:r>
              <a:rPr lang="en-US" sz="4400" b="1" i="1">
                <a:sym typeface="Wingdings" panose="05000000000000000000" pitchFamily="2" charset="2"/>
              </a:rPr>
              <a:t></a:t>
            </a:r>
          </a:p>
        </p:txBody>
      </p:sp>
      <p:sp>
        <p:nvSpPr>
          <p:cNvPr id="2" name="Slide Number Placeholder 1"/>
          <p:cNvSpPr>
            <a:spLocks noGrp="1"/>
          </p:cNvSpPr>
          <p:nvPr>
            <p:ph type="sldNum" sz="quarter" idx="11"/>
          </p:nvPr>
        </p:nvSpPr>
        <p:spPr/>
        <p:txBody>
          <a:bodyPr/>
          <a:lstStyle/>
          <a:p>
            <a:fld id="{FC3CEDF9-175D-44EB-8899-A113D70833E0}" type="slidenum">
              <a:rPr lang="en-US" smtClean="0"/>
              <a:pPr/>
              <a:t>26</a:t>
            </a:fld>
            <a:endParaRPr lang="en-US"/>
          </a:p>
        </p:txBody>
      </p:sp>
    </p:spTree>
    <p:extLst>
      <p:ext uri="{BB962C8B-B14F-4D97-AF65-F5344CB8AC3E}">
        <p14:creationId xmlns:p14="http://schemas.microsoft.com/office/powerpoint/2010/main" xmlns="" val="3195123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85416"/>
                                        </p:tgtEl>
                                        <p:attrNameLst>
                                          <p:attrName>style.visibility</p:attrName>
                                        </p:attrNameLst>
                                      </p:cBhvr>
                                      <p:to>
                                        <p:strVal val="visible"/>
                                      </p:to>
                                    </p:set>
                                    <p:animEffect transition="in" filter="wipe(up)">
                                      <p:cBhvr>
                                        <p:cTn id="7" dur="500"/>
                                        <p:tgtEl>
                                          <p:spTgt spid="785416"/>
                                        </p:tgtEl>
                                      </p:cBhvr>
                                    </p:animEffect>
                                  </p:childTnLst>
                                </p:cTn>
                              </p:par>
                            </p:childTnLst>
                          </p:cTn>
                        </p:par>
                        <p:par>
                          <p:cTn id="8" fill="hold" nodeType="afterGroup">
                            <p:stCondLst>
                              <p:cond delay="500"/>
                            </p:stCondLst>
                            <p:childTnLst>
                              <p:par>
                                <p:cTn id="9" presetID="17" presetClass="entr" presetSubtype="1" fill="hold" nodeType="afterEffect">
                                  <p:stCondLst>
                                    <p:cond delay="0"/>
                                  </p:stCondLst>
                                  <p:childTnLst>
                                    <p:set>
                                      <p:cBhvr>
                                        <p:cTn id="10" dur="1" fill="hold">
                                          <p:stCondLst>
                                            <p:cond delay="0"/>
                                          </p:stCondLst>
                                        </p:cTn>
                                        <p:tgtEl>
                                          <p:spTgt spid="785410"/>
                                        </p:tgtEl>
                                        <p:attrNameLst>
                                          <p:attrName>style.visibility</p:attrName>
                                        </p:attrNameLst>
                                      </p:cBhvr>
                                      <p:to>
                                        <p:strVal val="visible"/>
                                      </p:to>
                                    </p:set>
                                    <p:anim calcmode="lin" valueType="num">
                                      <p:cBhvr>
                                        <p:cTn id="11" dur="500" fill="hold"/>
                                        <p:tgtEl>
                                          <p:spTgt spid="785410"/>
                                        </p:tgtEl>
                                        <p:attrNameLst>
                                          <p:attrName>ppt_x</p:attrName>
                                        </p:attrNameLst>
                                      </p:cBhvr>
                                      <p:tavLst>
                                        <p:tav tm="0">
                                          <p:val>
                                            <p:strVal val="#ppt_x"/>
                                          </p:val>
                                        </p:tav>
                                        <p:tav tm="100000">
                                          <p:val>
                                            <p:strVal val="#ppt_x"/>
                                          </p:val>
                                        </p:tav>
                                      </p:tavLst>
                                    </p:anim>
                                    <p:anim calcmode="lin" valueType="num">
                                      <p:cBhvr>
                                        <p:cTn id="12" dur="500" fill="hold"/>
                                        <p:tgtEl>
                                          <p:spTgt spid="785410"/>
                                        </p:tgtEl>
                                        <p:attrNameLst>
                                          <p:attrName>ppt_y</p:attrName>
                                        </p:attrNameLst>
                                      </p:cBhvr>
                                      <p:tavLst>
                                        <p:tav tm="0">
                                          <p:val>
                                            <p:strVal val="#ppt_y-#ppt_h/2"/>
                                          </p:val>
                                        </p:tav>
                                        <p:tav tm="100000">
                                          <p:val>
                                            <p:strVal val="#ppt_y"/>
                                          </p:val>
                                        </p:tav>
                                      </p:tavLst>
                                    </p:anim>
                                    <p:anim calcmode="lin" valueType="num">
                                      <p:cBhvr>
                                        <p:cTn id="13" dur="500" fill="hold"/>
                                        <p:tgtEl>
                                          <p:spTgt spid="785410"/>
                                        </p:tgtEl>
                                        <p:attrNameLst>
                                          <p:attrName>ppt_w</p:attrName>
                                        </p:attrNameLst>
                                      </p:cBhvr>
                                      <p:tavLst>
                                        <p:tav tm="0">
                                          <p:val>
                                            <p:strVal val="#ppt_w"/>
                                          </p:val>
                                        </p:tav>
                                        <p:tav tm="100000">
                                          <p:val>
                                            <p:strVal val="#ppt_w"/>
                                          </p:val>
                                        </p:tav>
                                      </p:tavLst>
                                    </p:anim>
                                    <p:anim calcmode="lin" valueType="num">
                                      <p:cBhvr>
                                        <p:cTn id="14" dur="500" fill="hold"/>
                                        <p:tgtEl>
                                          <p:spTgt spid="785410"/>
                                        </p:tgtEl>
                                        <p:attrNameLst>
                                          <p:attrName>ppt_h</p:attrName>
                                        </p:attrNameLst>
                                      </p:cBhvr>
                                      <p:tavLst>
                                        <p:tav tm="0">
                                          <p:val>
                                            <p:fltVal val="0"/>
                                          </p:val>
                                        </p:tav>
                                        <p:tav tm="100000">
                                          <p:val>
                                            <p:strVal val="#ppt_h"/>
                                          </p:val>
                                        </p:tav>
                                      </p:tavLst>
                                    </p:anim>
                                  </p:childTnLst>
                                </p:cTn>
                              </p:par>
                            </p:childTnLst>
                          </p:cTn>
                        </p:par>
                        <p:par>
                          <p:cTn id="15" fill="hold" nodeType="afterGroup">
                            <p:stCondLst>
                              <p:cond delay="1000"/>
                            </p:stCondLst>
                            <p:childTnLst>
                              <p:par>
                                <p:cTn id="16" presetID="17" presetClass="entr" presetSubtype="1" fill="hold" nodeType="afterEffect">
                                  <p:stCondLst>
                                    <p:cond delay="0"/>
                                  </p:stCondLst>
                                  <p:childTnLst>
                                    <p:set>
                                      <p:cBhvr>
                                        <p:cTn id="17" dur="1" fill="hold">
                                          <p:stCondLst>
                                            <p:cond delay="0"/>
                                          </p:stCondLst>
                                        </p:cTn>
                                        <p:tgtEl>
                                          <p:spTgt spid="785413"/>
                                        </p:tgtEl>
                                        <p:attrNameLst>
                                          <p:attrName>style.visibility</p:attrName>
                                        </p:attrNameLst>
                                      </p:cBhvr>
                                      <p:to>
                                        <p:strVal val="visible"/>
                                      </p:to>
                                    </p:set>
                                    <p:anim calcmode="lin" valueType="num">
                                      <p:cBhvr>
                                        <p:cTn id="18" dur="500" fill="hold"/>
                                        <p:tgtEl>
                                          <p:spTgt spid="785413"/>
                                        </p:tgtEl>
                                        <p:attrNameLst>
                                          <p:attrName>ppt_x</p:attrName>
                                        </p:attrNameLst>
                                      </p:cBhvr>
                                      <p:tavLst>
                                        <p:tav tm="0">
                                          <p:val>
                                            <p:strVal val="#ppt_x"/>
                                          </p:val>
                                        </p:tav>
                                        <p:tav tm="100000">
                                          <p:val>
                                            <p:strVal val="#ppt_x"/>
                                          </p:val>
                                        </p:tav>
                                      </p:tavLst>
                                    </p:anim>
                                    <p:anim calcmode="lin" valueType="num">
                                      <p:cBhvr>
                                        <p:cTn id="19" dur="500" fill="hold"/>
                                        <p:tgtEl>
                                          <p:spTgt spid="785413"/>
                                        </p:tgtEl>
                                        <p:attrNameLst>
                                          <p:attrName>ppt_y</p:attrName>
                                        </p:attrNameLst>
                                      </p:cBhvr>
                                      <p:tavLst>
                                        <p:tav tm="0">
                                          <p:val>
                                            <p:strVal val="#ppt_y-#ppt_h/2"/>
                                          </p:val>
                                        </p:tav>
                                        <p:tav tm="100000">
                                          <p:val>
                                            <p:strVal val="#ppt_y"/>
                                          </p:val>
                                        </p:tav>
                                      </p:tavLst>
                                    </p:anim>
                                    <p:anim calcmode="lin" valueType="num">
                                      <p:cBhvr>
                                        <p:cTn id="20" dur="500" fill="hold"/>
                                        <p:tgtEl>
                                          <p:spTgt spid="785413"/>
                                        </p:tgtEl>
                                        <p:attrNameLst>
                                          <p:attrName>ppt_w</p:attrName>
                                        </p:attrNameLst>
                                      </p:cBhvr>
                                      <p:tavLst>
                                        <p:tav tm="0">
                                          <p:val>
                                            <p:strVal val="#ppt_w"/>
                                          </p:val>
                                        </p:tav>
                                        <p:tav tm="100000">
                                          <p:val>
                                            <p:strVal val="#ppt_w"/>
                                          </p:val>
                                        </p:tav>
                                      </p:tavLst>
                                    </p:anim>
                                    <p:anim calcmode="lin" valueType="num">
                                      <p:cBhvr>
                                        <p:cTn id="21" dur="500" fill="hold"/>
                                        <p:tgtEl>
                                          <p:spTgt spid="7854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5416"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87458" name="Rectangle 2"/>
          <p:cNvSpPr>
            <a:spLocks noGrp="1" noChangeArrowheads="1"/>
          </p:cNvSpPr>
          <p:nvPr>
            <p:ph type="title"/>
          </p:nvPr>
        </p:nvSpPr>
        <p:spPr>
          <a:xfrm>
            <a:off x="457200" y="3810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Variance Analysis </a:t>
            </a:r>
            <a:r>
              <a:rPr lang="en-US" sz="4400" b="1" i="1" dirty="0" smtClean="0"/>
              <a:t>and Management </a:t>
            </a:r>
            <a:r>
              <a:rPr lang="en-US" sz="4400" b="1" i="1" dirty="0"/>
              <a:t>by Exception</a:t>
            </a:r>
          </a:p>
        </p:txBody>
      </p:sp>
      <p:sp>
        <p:nvSpPr>
          <p:cNvPr id="787459" name="Rectangle 3"/>
          <p:cNvSpPr>
            <a:spLocks noChangeArrowheads="1"/>
          </p:cNvSpPr>
          <p:nvPr/>
        </p:nvSpPr>
        <p:spPr bwMode="auto">
          <a:xfrm>
            <a:off x="457200" y="1689100"/>
            <a:ext cx="3708400" cy="4622800"/>
          </a:xfrm>
          <a:prstGeom prst="rect">
            <a:avLst/>
          </a:prstGeom>
          <a:solidFill>
            <a:srgbClr val="CCECFF"/>
          </a:solidFill>
          <a:ln w="25400">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7460" name="Rectangle 4"/>
          <p:cNvSpPr>
            <a:spLocks noChangeArrowheads="1"/>
          </p:cNvSpPr>
          <p:nvPr/>
        </p:nvSpPr>
        <p:spPr bwMode="auto">
          <a:xfrm>
            <a:off x="762000" y="4683125"/>
            <a:ext cx="3048000" cy="1197764"/>
          </a:xfrm>
          <a:prstGeom prst="rect">
            <a:avLst/>
          </a:prstGeom>
          <a:noFill/>
          <a:ln>
            <a:noFill/>
          </a:ln>
          <a:effectLst/>
          <a:extLst>
            <a:ext uri="{909E8E84-426E-40DD-AFC4-6F175D3DCCD1}">
              <a14:hiddenFill xmlns:a14="http://schemas.microsoft.com/office/drawing/2010/main" xmlns="">
                <a:solidFill>
                  <a:srgbClr val="CCEC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20000"/>
              </a:spcBef>
            </a:pPr>
            <a:r>
              <a:rPr lang="en-US" sz="2400" b="1" dirty="0">
                <a:solidFill>
                  <a:schemeClr val="tx2"/>
                </a:solidFill>
                <a:latin typeface="+mn-lt"/>
              </a:rPr>
              <a:t>How do I know</a:t>
            </a:r>
            <a:br>
              <a:rPr lang="en-US" sz="2400" b="1" dirty="0">
                <a:solidFill>
                  <a:schemeClr val="tx2"/>
                </a:solidFill>
                <a:latin typeface="+mn-lt"/>
              </a:rPr>
            </a:br>
            <a:r>
              <a:rPr lang="en-US" sz="2400" b="1" dirty="0">
                <a:solidFill>
                  <a:schemeClr val="tx2"/>
                </a:solidFill>
                <a:latin typeface="+mn-lt"/>
              </a:rPr>
              <a:t>which variances to  investigate? </a:t>
            </a:r>
          </a:p>
        </p:txBody>
      </p:sp>
      <p:graphicFrame>
        <p:nvGraphicFramePr>
          <p:cNvPr id="787461" name="Object 5"/>
          <p:cNvGraphicFramePr>
            <a:graphicFrameLocks/>
          </p:cNvGraphicFramePr>
          <p:nvPr/>
        </p:nvGraphicFramePr>
        <p:xfrm>
          <a:off x="685800" y="1981200"/>
          <a:ext cx="3335338" cy="2286000"/>
        </p:xfrm>
        <a:graphic>
          <a:graphicData uri="http://schemas.openxmlformats.org/presentationml/2006/ole">
            <p:oleObj spid="_x0000_s92178" name="Clip" r:id="rId4" imgW="8322945" imgH="5132070" progId="">
              <p:embed/>
            </p:oleObj>
          </a:graphicData>
        </a:graphic>
      </p:graphicFrame>
      <p:grpSp>
        <p:nvGrpSpPr>
          <p:cNvPr id="787462" name="Group 6"/>
          <p:cNvGrpSpPr>
            <a:grpSpLocks/>
          </p:cNvGrpSpPr>
          <p:nvPr/>
        </p:nvGrpSpPr>
        <p:grpSpPr bwMode="auto">
          <a:xfrm>
            <a:off x="4927600" y="1689100"/>
            <a:ext cx="3795713" cy="4622800"/>
            <a:chOff x="3104" y="1064"/>
            <a:chExt cx="2391" cy="2912"/>
          </a:xfrm>
        </p:grpSpPr>
        <p:sp>
          <p:nvSpPr>
            <p:cNvPr id="787463" name="Rectangle 7"/>
            <p:cNvSpPr>
              <a:spLocks noChangeArrowheads="1"/>
            </p:cNvSpPr>
            <p:nvPr/>
          </p:nvSpPr>
          <p:spPr bwMode="auto">
            <a:xfrm>
              <a:off x="3159" y="1064"/>
              <a:ext cx="2336" cy="2912"/>
            </a:xfrm>
            <a:prstGeom prst="rect">
              <a:avLst/>
            </a:prstGeom>
            <a:solidFill>
              <a:srgbClr val="CCFFCC"/>
            </a:solidFill>
            <a:ln w="25400">
              <a:solidFill>
                <a:schemeClr val="tx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7464" name="Rectangle 8"/>
            <p:cNvSpPr>
              <a:spLocks noChangeArrowheads="1"/>
            </p:cNvSpPr>
            <p:nvPr/>
          </p:nvSpPr>
          <p:spPr bwMode="auto">
            <a:xfrm>
              <a:off x="3104" y="2785"/>
              <a:ext cx="2254" cy="1151"/>
            </a:xfrm>
            <a:prstGeom prst="rect">
              <a:avLst/>
            </a:prstGeom>
            <a:noFill/>
            <a:ln>
              <a:noFill/>
            </a:ln>
            <a:effectLst/>
            <a:extLst>
              <a:ext uri="{909E8E84-426E-40DD-AFC4-6F175D3DCCD1}">
                <a14:hiddenFill xmlns:a14="http://schemas.microsoft.com/office/drawing/2010/main" xmlns="">
                  <a:solidFill>
                    <a:srgbClr val="CCFFCC"/>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lvl="1" algn="ctr" eaLnBrk="1" hangingPunct="1">
                <a:lnSpc>
                  <a:spcPct val="95000"/>
                </a:lnSpc>
                <a:spcBef>
                  <a:spcPct val="20000"/>
                </a:spcBef>
              </a:pPr>
              <a:r>
                <a:rPr lang="en-US" sz="2400" b="1" dirty="0">
                  <a:solidFill>
                    <a:schemeClr val="tx2"/>
                  </a:solidFill>
                  <a:latin typeface="+mn-lt"/>
                </a:rPr>
                <a:t>Larger variances, in dollar amount or as a percentage of the standard, are investigated first.  </a:t>
              </a:r>
            </a:p>
          </p:txBody>
        </p:sp>
        <p:graphicFrame>
          <p:nvGraphicFramePr>
            <p:cNvPr id="787465" name="Object 9"/>
            <p:cNvGraphicFramePr>
              <a:graphicFrameLocks/>
            </p:cNvGraphicFramePr>
            <p:nvPr/>
          </p:nvGraphicFramePr>
          <p:xfrm>
            <a:off x="3682" y="1097"/>
            <a:ext cx="1389" cy="1530"/>
          </p:xfrm>
          <a:graphic>
            <a:graphicData uri="http://schemas.openxmlformats.org/presentationml/2006/ole">
              <p:oleObj spid="_x0000_s92179" name="Clip" r:id="rId5" imgW="3985033" imgH="5544145" progId="">
                <p:embed/>
              </p:oleObj>
            </a:graphicData>
          </a:graphic>
        </p:graphicFrame>
      </p:grpSp>
      <p:sp>
        <p:nvSpPr>
          <p:cNvPr id="2" name="Slide Number Placeholder 1"/>
          <p:cNvSpPr>
            <a:spLocks noGrp="1"/>
          </p:cNvSpPr>
          <p:nvPr>
            <p:ph type="sldNum" sz="quarter" idx="11"/>
          </p:nvPr>
        </p:nvSpPr>
        <p:spPr/>
        <p:txBody>
          <a:bodyPr/>
          <a:lstStyle/>
          <a:p>
            <a:fld id="{FC3CEDF9-175D-44EB-8899-A113D70833E0}" type="slidenum">
              <a:rPr lang="en-US" smtClean="0"/>
              <a:pPr/>
              <a:t>27</a:t>
            </a:fld>
            <a:endParaRPr lang="en-US"/>
          </a:p>
        </p:txBody>
      </p:sp>
    </p:spTree>
    <p:extLst>
      <p:ext uri="{BB962C8B-B14F-4D97-AF65-F5344CB8AC3E}">
        <p14:creationId xmlns:p14="http://schemas.microsoft.com/office/powerpoint/2010/main" xmlns="" val="129941615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89506" name="Rectangle 2"/>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A Statistical Control Chart</a:t>
            </a:r>
          </a:p>
        </p:txBody>
      </p:sp>
      <p:sp>
        <p:nvSpPr>
          <p:cNvPr id="789507" name="Line 3"/>
          <p:cNvSpPr>
            <a:spLocks noChangeShapeType="1"/>
          </p:cNvSpPr>
          <p:nvPr/>
        </p:nvSpPr>
        <p:spPr bwMode="auto">
          <a:xfrm>
            <a:off x="1308100" y="2895600"/>
            <a:ext cx="7213600" cy="0"/>
          </a:xfrm>
          <a:prstGeom prst="line">
            <a:avLst/>
          </a:prstGeom>
          <a:noFill/>
          <a:ln w="25399">
            <a:solidFill>
              <a:srgbClr val="FF0000"/>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9508" name="Line 4"/>
          <p:cNvSpPr>
            <a:spLocks noChangeShapeType="1"/>
          </p:cNvSpPr>
          <p:nvPr/>
        </p:nvSpPr>
        <p:spPr bwMode="auto">
          <a:xfrm>
            <a:off x="1308100" y="4876800"/>
            <a:ext cx="7213600" cy="0"/>
          </a:xfrm>
          <a:prstGeom prst="line">
            <a:avLst/>
          </a:prstGeom>
          <a:noFill/>
          <a:ln w="25399">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9509" name="Line 5"/>
          <p:cNvSpPr>
            <a:spLocks noChangeShapeType="1"/>
          </p:cNvSpPr>
          <p:nvPr/>
        </p:nvSpPr>
        <p:spPr bwMode="auto">
          <a:xfrm>
            <a:off x="1308100" y="2438400"/>
            <a:ext cx="7213600" cy="0"/>
          </a:xfrm>
          <a:prstGeom prst="line">
            <a:avLst/>
          </a:prstGeom>
          <a:noFill/>
          <a:ln w="25399">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9510" name="Line 6"/>
          <p:cNvSpPr>
            <a:spLocks noChangeShapeType="1"/>
          </p:cNvSpPr>
          <p:nvPr/>
        </p:nvSpPr>
        <p:spPr bwMode="auto">
          <a:xfrm>
            <a:off x="1308100" y="4343400"/>
            <a:ext cx="7213600" cy="0"/>
          </a:xfrm>
          <a:prstGeom prst="line">
            <a:avLst/>
          </a:prstGeom>
          <a:noFill/>
          <a:ln w="25399">
            <a:solidFill>
              <a:srgbClr val="FF0000"/>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9511" name="Rectangle 7"/>
          <p:cNvSpPr>
            <a:spLocks noChangeArrowheads="1"/>
          </p:cNvSpPr>
          <p:nvPr/>
        </p:nvSpPr>
        <p:spPr bwMode="auto">
          <a:xfrm>
            <a:off x="1585913" y="5091113"/>
            <a:ext cx="35083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t>1</a:t>
            </a:r>
          </a:p>
        </p:txBody>
      </p:sp>
      <p:sp>
        <p:nvSpPr>
          <p:cNvPr id="789512" name="Rectangle 8"/>
          <p:cNvSpPr>
            <a:spLocks noChangeArrowheads="1"/>
          </p:cNvSpPr>
          <p:nvPr/>
        </p:nvSpPr>
        <p:spPr bwMode="auto">
          <a:xfrm>
            <a:off x="2333625" y="5091113"/>
            <a:ext cx="350838"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t>2</a:t>
            </a:r>
          </a:p>
        </p:txBody>
      </p:sp>
      <p:sp>
        <p:nvSpPr>
          <p:cNvPr id="789513" name="Rectangle 9"/>
          <p:cNvSpPr>
            <a:spLocks noChangeArrowheads="1"/>
          </p:cNvSpPr>
          <p:nvPr/>
        </p:nvSpPr>
        <p:spPr bwMode="auto">
          <a:xfrm>
            <a:off x="3095625" y="5091113"/>
            <a:ext cx="350838"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t>3</a:t>
            </a:r>
          </a:p>
        </p:txBody>
      </p:sp>
      <p:sp>
        <p:nvSpPr>
          <p:cNvPr id="789514" name="Rectangle 10"/>
          <p:cNvSpPr>
            <a:spLocks noChangeArrowheads="1"/>
          </p:cNvSpPr>
          <p:nvPr/>
        </p:nvSpPr>
        <p:spPr bwMode="auto">
          <a:xfrm>
            <a:off x="3857625" y="5091113"/>
            <a:ext cx="350838"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t>4</a:t>
            </a:r>
          </a:p>
        </p:txBody>
      </p:sp>
      <p:sp>
        <p:nvSpPr>
          <p:cNvPr id="789515" name="Rectangle 11"/>
          <p:cNvSpPr>
            <a:spLocks noChangeArrowheads="1"/>
          </p:cNvSpPr>
          <p:nvPr/>
        </p:nvSpPr>
        <p:spPr bwMode="auto">
          <a:xfrm>
            <a:off x="4619625" y="5091113"/>
            <a:ext cx="350838"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t>5</a:t>
            </a:r>
          </a:p>
        </p:txBody>
      </p:sp>
      <p:sp>
        <p:nvSpPr>
          <p:cNvPr id="789516" name="Rectangle 12"/>
          <p:cNvSpPr>
            <a:spLocks noChangeArrowheads="1"/>
          </p:cNvSpPr>
          <p:nvPr/>
        </p:nvSpPr>
        <p:spPr bwMode="auto">
          <a:xfrm>
            <a:off x="5402263" y="5091113"/>
            <a:ext cx="35083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t>6</a:t>
            </a:r>
          </a:p>
        </p:txBody>
      </p:sp>
      <p:sp>
        <p:nvSpPr>
          <p:cNvPr id="789517" name="Rectangle 13"/>
          <p:cNvSpPr>
            <a:spLocks noChangeArrowheads="1"/>
          </p:cNvSpPr>
          <p:nvPr/>
        </p:nvSpPr>
        <p:spPr bwMode="auto">
          <a:xfrm>
            <a:off x="6143625" y="5091113"/>
            <a:ext cx="350838"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t>7</a:t>
            </a:r>
          </a:p>
        </p:txBody>
      </p:sp>
      <p:sp>
        <p:nvSpPr>
          <p:cNvPr id="789518" name="Rectangle 14"/>
          <p:cNvSpPr>
            <a:spLocks noChangeArrowheads="1"/>
          </p:cNvSpPr>
          <p:nvPr/>
        </p:nvSpPr>
        <p:spPr bwMode="auto">
          <a:xfrm>
            <a:off x="6926263" y="5091113"/>
            <a:ext cx="35083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t>8</a:t>
            </a:r>
          </a:p>
        </p:txBody>
      </p:sp>
      <p:sp>
        <p:nvSpPr>
          <p:cNvPr id="789519" name="Rectangle 15"/>
          <p:cNvSpPr>
            <a:spLocks noChangeArrowheads="1"/>
          </p:cNvSpPr>
          <p:nvPr/>
        </p:nvSpPr>
        <p:spPr bwMode="auto">
          <a:xfrm>
            <a:off x="7688263" y="5091113"/>
            <a:ext cx="35083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t>9</a:t>
            </a:r>
          </a:p>
        </p:txBody>
      </p:sp>
      <p:sp>
        <p:nvSpPr>
          <p:cNvPr id="789520" name="Line 16"/>
          <p:cNvSpPr>
            <a:spLocks noChangeShapeType="1"/>
          </p:cNvSpPr>
          <p:nvPr/>
        </p:nvSpPr>
        <p:spPr bwMode="auto">
          <a:xfrm>
            <a:off x="1308100" y="3581400"/>
            <a:ext cx="7213600" cy="0"/>
          </a:xfrm>
          <a:prstGeom prst="line">
            <a:avLst/>
          </a:prstGeom>
          <a:noFill/>
          <a:ln w="25399">
            <a:solidFill>
              <a:srgbClr val="0066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9521" name="Rectangle 17"/>
          <p:cNvSpPr>
            <a:spLocks noChangeArrowheads="1"/>
          </p:cNvSpPr>
          <p:nvPr/>
        </p:nvSpPr>
        <p:spPr bwMode="auto">
          <a:xfrm>
            <a:off x="1449388" y="5564188"/>
            <a:ext cx="62452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spcBef>
                <a:spcPct val="50000"/>
              </a:spcBef>
            </a:pPr>
            <a:r>
              <a:rPr lang="en-US" sz="2400" b="1"/>
              <a:t>Variance Measurements</a:t>
            </a:r>
          </a:p>
        </p:txBody>
      </p:sp>
      <p:sp>
        <p:nvSpPr>
          <p:cNvPr id="789522" name="Rectangle 18"/>
          <p:cNvSpPr>
            <a:spLocks noChangeArrowheads="1"/>
          </p:cNvSpPr>
          <p:nvPr/>
        </p:nvSpPr>
        <p:spPr bwMode="auto">
          <a:xfrm>
            <a:off x="65088" y="2509838"/>
            <a:ext cx="34385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rgbClr val="FF0000"/>
                </a:solidFill>
              </a:rPr>
              <a:t>Favorable Limit  </a:t>
            </a:r>
          </a:p>
        </p:txBody>
      </p:sp>
      <p:sp>
        <p:nvSpPr>
          <p:cNvPr id="789523" name="Rectangle 19"/>
          <p:cNvSpPr>
            <a:spLocks noChangeArrowheads="1"/>
          </p:cNvSpPr>
          <p:nvPr/>
        </p:nvSpPr>
        <p:spPr bwMode="auto">
          <a:xfrm>
            <a:off x="65088" y="3949700"/>
            <a:ext cx="3362325"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2400" b="1">
                <a:solidFill>
                  <a:srgbClr val="FF0000"/>
                </a:solidFill>
              </a:rPr>
              <a:t>Unfavorable Limit </a:t>
            </a:r>
          </a:p>
        </p:txBody>
      </p:sp>
      <p:sp>
        <p:nvSpPr>
          <p:cNvPr id="789524" name="Rectangle 20"/>
          <p:cNvSpPr>
            <a:spLocks noChangeArrowheads="1"/>
          </p:cNvSpPr>
          <p:nvPr/>
        </p:nvSpPr>
        <p:spPr bwMode="auto">
          <a:xfrm>
            <a:off x="1525588" y="2759075"/>
            <a:ext cx="530225" cy="820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4800" b="1"/>
              <a:t>•</a:t>
            </a:r>
          </a:p>
        </p:txBody>
      </p:sp>
      <p:sp>
        <p:nvSpPr>
          <p:cNvPr id="789525" name="Rectangle 21"/>
          <p:cNvSpPr>
            <a:spLocks noChangeArrowheads="1"/>
          </p:cNvSpPr>
          <p:nvPr/>
        </p:nvSpPr>
        <p:spPr bwMode="auto">
          <a:xfrm>
            <a:off x="2314575" y="3089275"/>
            <a:ext cx="530225" cy="820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4800" b="1"/>
              <a:t>•</a:t>
            </a:r>
          </a:p>
        </p:txBody>
      </p:sp>
      <p:sp>
        <p:nvSpPr>
          <p:cNvPr id="789526" name="Rectangle 22"/>
          <p:cNvSpPr>
            <a:spLocks noChangeArrowheads="1"/>
          </p:cNvSpPr>
          <p:nvPr/>
        </p:nvSpPr>
        <p:spPr bwMode="auto">
          <a:xfrm>
            <a:off x="3082925" y="2759075"/>
            <a:ext cx="530225" cy="820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4800" b="1"/>
              <a:t>•</a:t>
            </a:r>
          </a:p>
        </p:txBody>
      </p:sp>
      <p:sp>
        <p:nvSpPr>
          <p:cNvPr id="789527" name="Rectangle 23"/>
          <p:cNvSpPr>
            <a:spLocks noChangeArrowheads="1"/>
          </p:cNvSpPr>
          <p:nvPr/>
        </p:nvSpPr>
        <p:spPr bwMode="auto">
          <a:xfrm>
            <a:off x="3857625" y="2378075"/>
            <a:ext cx="530225" cy="820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4800" b="1">
                <a:solidFill>
                  <a:srgbClr val="CF0E30"/>
                </a:solidFill>
              </a:rPr>
              <a:t>•</a:t>
            </a:r>
          </a:p>
        </p:txBody>
      </p:sp>
      <p:sp>
        <p:nvSpPr>
          <p:cNvPr id="789528" name="Rectangle 24"/>
          <p:cNvSpPr>
            <a:spLocks noChangeArrowheads="1"/>
          </p:cNvSpPr>
          <p:nvPr/>
        </p:nvSpPr>
        <p:spPr bwMode="auto">
          <a:xfrm>
            <a:off x="4573588" y="2181225"/>
            <a:ext cx="530225" cy="820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4800" b="1">
                <a:solidFill>
                  <a:srgbClr val="CF0E30"/>
                </a:solidFill>
              </a:rPr>
              <a:t>•</a:t>
            </a:r>
          </a:p>
        </p:txBody>
      </p:sp>
      <p:sp>
        <p:nvSpPr>
          <p:cNvPr id="789529" name="Rectangle 25"/>
          <p:cNvSpPr>
            <a:spLocks noChangeArrowheads="1"/>
          </p:cNvSpPr>
          <p:nvPr/>
        </p:nvSpPr>
        <p:spPr bwMode="auto">
          <a:xfrm>
            <a:off x="5373688" y="2759075"/>
            <a:ext cx="530225" cy="820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4800" b="1"/>
              <a:t>•</a:t>
            </a:r>
          </a:p>
        </p:txBody>
      </p:sp>
      <p:sp>
        <p:nvSpPr>
          <p:cNvPr id="789530" name="Rectangle 26"/>
          <p:cNvSpPr>
            <a:spLocks noChangeArrowheads="1"/>
          </p:cNvSpPr>
          <p:nvPr/>
        </p:nvSpPr>
        <p:spPr bwMode="auto">
          <a:xfrm>
            <a:off x="6129338" y="3171825"/>
            <a:ext cx="242887" cy="820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4800" b="1"/>
              <a:t>•</a:t>
            </a:r>
          </a:p>
        </p:txBody>
      </p:sp>
      <p:sp>
        <p:nvSpPr>
          <p:cNvPr id="789531" name="Rectangle 27"/>
          <p:cNvSpPr>
            <a:spLocks noChangeArrowheads="1"/>
          </p:cNvSpPr>
          <p:nvPr/>
        </p:nvSpPr>
        <p:spPr bwMode="auto">
          <a:xfrm>
            <a:off x="6896100" y="3582988"/>
            <a:ext cx="530225" cy="8207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4800" b="1"/>
              <a:t>•</a:t>
            </a:r>
          </a:p>
        </p:txBody>
      </p:sp>
      <p:sp>
        <p:nvSpPr>
          <p:cNvPr id="789532" name="Rectangle 28"/>
          <p:cNvSpPr>
            <a:spLocks noChangeArrowheads="1"/>
          </p:cNvSpPr>
          <p:nvPr/>
        </p:nvSpPr>
        <p:spPr bwMode="auto">
          <a:xfrm>
            <a:off x="7672388" y="4222750"/>
            <a:ext cx="530225" cy="8207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en-US" sz="4800" b="1">
                <a:solidFill>
                  <a:srgbClr val="CF0E30"/>
                </a:solidFill>
              </a:rPr>
              <a:t>•</a:t>
            </a:r>
          </a:p>
        </p:txBody>
      </p:sp>
      <p:sp>
        <p:nvSpPr>
          <p:cNvPr id="789533" name="Line 29"/>
          <p:cNvSpPr>
            <a:spLocks noChangeShapeType="1"/>
          </p:cNvSpPr>
          <p:nvPr/>
        </p:nvSpPr>
        <p:spPr bwMode="auto">
          <a:xfrm flipH="1">
            <a:off x="4102100" y="2070100"/>
            <a:ext cx="177800" cy="508000"/>
          </a:xfrm>
          <a:prstGeom prst="line">
            <a:avLst/>
          </a:prstGeom>
          <a:noFill/>
          <a:ln w="25399">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9534" name="Line 30"/>
          <p:cNvSpPr>
            <a:spLocks noChangeShapeType="1"/>
          </p:cNvSpPr>
          <p:nvPr/>
        </p:nvSpPr>
        <p:spPr bwMode="auto">
          <a:xfrm flipH="1">
            <a:off x="4802188" y="1897063"/>
            <a:ext cx="177800" cy="508000"/>
          </a:xfrm>
          <a:prstGeom prst="line">
            <a:avLst/>
          </a:prstGeom>
          <a:noFill/>
          <a:ln w="25399">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9535" name="Line 31"/>
          <p:cNvSpPr>
            <a:spLocks noChangeShapeType="1"/>
          </p:cNvSpPr>
          <p:nvPr/>
        </p:nvSpPr>
        <p:spPr bwMode="auto">
          <a:xfrm>
            <a:off x="7064375" y="1958975"/>
            <a:ext cx="736600" cy="2489200"/>
          </a:xfrm>
          <a:prstGeom prst="line">
            <a:avLst/>
          </a:prstGeom>
          <a:noFill/>
          <a:ln w="25399">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89536" name="Rectangle 32"/>
          <p:cNvSpPr>
            <a:spLocks noChangeArrowheads="1"/>
          </p:cNvSpPr>
          <p:nvPr/>
        </p:nvSpPr>
        <p:spPr bwMode="auto">
          <a:xfrm>
            <a:off x="3706813" y="1579563"/>
            <a:ext cx="5010150" cy="479425"/>
          </a:xfrm>
          <a:prstGeom prst="rect">
            <a:avLst/>
          </a:prstGeom>
          <a:solidFill>
            <a:schemeClr val="bg1"/>
          </a:solidFill>
          <a:ln w="25399">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t>Warning signals for investigation</a:t>
            </a:r>
          </a:p>
        </p:txBody>
      </p:sp>
      <p:sp>
        <p:nvSpPr>
          <p:cNvPr id="789537" name="Rectangle 33"/>
          <p:cNvSpPr>
            <a:spLocks noChangeArrowheads="1"/>
          </p:cNvSpPr>
          <p:nvPr/>
        </p:nvSpPr>
        <p:spPr bwMode="auto">
          <a:xfrm>
            <a:off x="20638" y="3214688"/>
            <a:ext cx="228123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699">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en-US" sz="2400" b="1">
                <a:solidFill>
                  <a:srgbClr val="006600"/>
                </a:solidFill>
              </a:rPr>
              <a:t>Desired Value </a:t>
            </a:r>
          </a:p>
        </p:txBody>
      </p:sp>
      <p:sp>
        <p:nvSpPr>
          <p:cNvPr id="2" name="Slide Number Placeholder 1"/>
          <p:cNvSpPr>
            <a:spLocks noGrp="1"/>
          </p:cNvSpPr>
          <p:nvPr>
            <p:ph type="sldNum" sz="quarter" idx="11"/>
          </p:nvPr>
        </p:nvSpPr>
        <p:spPr/>
        <p:txBody>
          <a:bodyPr/>
          <a:lstStyle/>
          <a:p>
            <a:fld id="{FC3CEDF9-175D-44EB-8899-A113D70833E0}" type="slidenum">
              <a:rPr lang="en-US" smtClean="0"/>
              <a:pPr/>
              <a:t>28</a:t>
            </a:fld>
            <a:endParaRPr lang="en-US"/>
          </a:p>
        </p:txBody>
      </p:sp>
    </p:spTree>
    <p:extLst>
      <p:ext uri="{BB962C8B-B14F-4D97-AF65-F5344CB8AC3E}">
        <p14:creationId xmlns:p14="http://schemas.microsoft.com/office/powerpoint/2010/main" xmlns="" val="113905128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1554" name="Rectangle 2"/>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Advantages of Standard Costs</a:t>
            </a:r>
          </a:p>
        </p:txBody>
      </p:sp>
      <p:sp>
        <p:nvSpPr>
          <p:cNvPr id="791555" name="Rectangle 3"/>
          <p:cNvSpPr>
            <a:spLocks noChangeArrowheads="1"/>
          </p:cNvSpPr>
          <p:nvPr/>
        </p:nvSpPr>
        <p:spPr bwMode="auto">
          <a:xfrm>
            <a:off x="533400" y="1676400"/>
            <a:ext cx="2873375" cy="9429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800" b="1">
                <a:solidFill>
                  <a:schemeClr val="tx2"/>
                </a:solidFill>
              </a:rPr>
              <a:t>Management by</a:t>
            </a:r>
            <a:br>
              <a:rPr lang="en-US" sz="2800" b="1">
                <a:solidFill>
                  <a:schemeClr val="tx2"/>
                </a:solidFill>
              </a:rPr>
            </a:br>
            <a:r>
              <a:rPr lang="en-US" sz="2800" b="1">
                <a:solidFill>
                  <a:schemeClr val="tx2"/>
                </a:solidFill>
              </a:rPr>
              <a:t>exception</a:t>
            </a:r>
          </a:p>
        </p:txBody>
      </p:sp>
      <p:grpSp>
        <p:nvGrpSpPr>
          <p:cNvPr id="791556" name="Group 4"/>
          <p:cNvGrpSpPr>
            <a:grpSpLocks/>
          </p:cNvGrpSpPr>
          <p:nvPr/>
        </p:nvGrpSpPr>
        <p:grpSpPr bwMode="auto">
          <a:xfrm>
            <a:off x="2844800" y="1905000"/>
            <a:ext cx="3479800" cy="2794000"/>
            <a:chOff x="1792" y="1200"/>
            <a:chExt cx="2192" cy="1760"/>
          </a:xfrm>
        </p:grpSpPr>
        <p:sp>
          <p:nvSpPr>
            <p:cNvPr id="791557" name="AutoShape 5"/>
            <p:cNvSpPr>
              <a:spLocks noChangeArrowheads="1"/>
            </p:cNvSpPr>
            <p:nvPr/>
          </p:nvSpPr>
          <p:spPr bwMode="auto">
            <a:xfrm rot="16200000">
              <a:off x="2008" y="984"/>
              <a:ext cx="1760" cy="2192"/>
            </a:xfrm>
            <a:prstGeom prst="rightArrow">
              <a:avLst>
                <a:gd name="adj1" fmla="val 75000"/>
                <a:gd name="adj2" fmla="val 50005"/>
              </a:avLst>
            </a:prstGeom>
            <a:solidFill>
              <a:schemeClr val="bg1"/>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791558" name="Rectangle 6"/>
            <p:cNvSpPr>
              <a:spLocks noChangeArrowheads="1"/>
            </p:cNvSpPr>
            <p:nvPr/>
          </p:nvSpPr>
          <p:spPr bwMode="auto">
            <a:xfrm>
              <a:off x="2189" y="2594"/>
              <a:ext cx="1387" cy="325"/>
            </a:xfrm>
            <a:prstGeom prst="rect">
              <a:avLst/>
            </a:prstGeom>
            <a:solidFill>
              <a:schemeClr val="bg1"/>
            </a:solidFill>
            <a:ln>
              <a:noFill/>
            </a:ln>
            <a:effectLst/>
            <a:extLs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800" b="1">
                  <a:solidFill>
                    <a:srgbClr val="3333FF"/>
                  </a:solidFill>
                </a:rPr>
                <a:t>Advantages</a:t>
              </a:r>
            </a:p>
          </p:txBody>
        </p:sp>
        <p:graphicFrame>
          <p:nvGraphicFramePr>
            <p:cNvPr id="791559" name="Object 7"/>
            <p:cNvGraphicFramePr>
              <a:graphicFrameLocks noChangeAspect="1"/>
            </p:cNvGraphicFramePr>
            <p:nvPr/>
          </p:nvGraphicFramePr>
          <p:xfrm>
            <a:off x="2360" y="1528"/>
            <a:ext cx="1030" cy="1006"/>
          </p:xfrm>
          <a:graphic>
            <a:graphicData uri="http://schemas.openxmlformats.org/presentationml/2006/ole">
              <p:oleObj spid="_x0000_s93193" name="Clip" r:id="rId4" imgW="6164580" imgH="6024245" progId="">
                <p:embed/>
              </p:oleObj>
            </a:graphicData>
          </a:graphic>
        </p:graphicFrame>
      </p:grpSp>
      <p:sp>
        <p:nvSpPr>
          <p:cNvPr id="791560" name="Rectangle 8"/>
          <p:cNvSpPr>
            <a:spLocks noChangeArrowheads="1"/>
          </p:cNvSpPr>
          <p:nvPr/>
        </p:nvSpPr>
        <p:spPr bwMode="auto">
          <a:xfrm>
            <a:off x="5257800" y="1673225"/>
            <a:ext cx="3487738"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800" b="1">
                <a:solidFill>
                  <a:schemeClr val="tx2"/>
                </a:solidFill>
                <a:cs typeface="Times New Roman" panose="02020603050405020304" pitchFamily="18" charset="0"/>
              </a:rPr>
              <a:t>Promotes economy</a:t>
            </a:r>
            <a:br>
              <a:rPr lang="en-US" sz="2800" b="1">
                <a:solidFill>
                  <a:schemeClr val="tx2"/>
                </a:solidFill>
                <a:cs typeface="Times New Roman" panose="02020603050405020304" pitchFamily="18" charset="0"/>
              </a:rPr>
            </a:br>
            <a:r>
              <a:rPr lang="en-US" sz="2800" b="1">
                <a:solidFill>
                  <a:schemeClr val="tx2"/>
                </a:solidFill>
                <a:cs typeface="Times New Roman" panose="02020603050405020304" pitchFamily="18" charset="0"/>
              </a:rPr>
              <a:t> and efficiency</a:t>
            </a:r>
          </a:p>
        </p:txBody>
      </p:sp>
      <p:sp>
        <p:nvSpPr>
          <p:cNvPr id="791561" name="Text Box 9"/>
          <p:cNvSpPr txBox="1">
            <a:spLocks noChangeArrowheads="1"/>
          </p:cNvSpPr>
          <p:nvPr/>
        </p:nvSpPr>
        <p:spPr bwMode="auto">
          <a:xfrm>
            <a:off x="609600" y="5075238"/>
            <a:ext cx="2743200" cy="946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b="1">
                <a:solidFill>
                  <a:schemeClr val="tx2"/>
                </a:solidFill>
                <a:cs typeface="Times New Roman" panose="02020603050405020304" pitchFamily="18" charset="0"/>
              </a:rPr>
              <a:t>Simplified</a:t>
            </a:r>
            <a:br>
              <a:rPr lang="en-US" sz="2800" b="1">
                <a:solidFill>
                  <a:schemeClr val="tx2"/>
                </a:solidFill>
                <a:cs typeface="Times New Roman" panose="02020603050405020304" pitchFamily="18" charset="0"/>
              </a:rPr>
            </a:br>
            <a:r>
              <a:rPr lang="en-US" sz="2800" b="1">
                <a:solidFill>
                  <a:schemeClr val="tx2"/>
                </a:solidFill>
                <a:cs typeface="Times New Roman" panose="02020603050405020304" pitchFamily="18" charset="0"/>
              </a:rPr>
              <a:t>bookkeeping</a:t>
            </a:r>
          </a:p>
        </p:txBody>
      </p:sp>
      <p:sp>
        <p:nvSpPr>
          <p:cNvPr id="791562" name="Text Box 10"/>
          <p:cNvSpPr txBox="1">
            <a:spLocks noChangeArrowheads="1"/>
          </p:cNvSpPr>
          <p:nvPr/>
        </p:nvSpPr>
        <p:spPr bwMode="auto">
          <a:xfrm>
            <a:off x="6019800" y="4648200"/>
            <a:ext cx="2498725" cy="180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eaLnBrk="1" hangingPunct="1">
              <a:spcBef>
                <a:spcPct val="50000"/>
              </a:spcBef>
            </a:pPr>
            <a:r>
              <a:rPr lang="en-US" sz="2800" b="1">
                <a:solidFill>
                  <a:schemeClr val="tx2"/>
                </a:solidFill>
                <a:cs typeface="Times New Roman" panose="02020603050405020304" pitchFamily="18" charset="0"/>
              </a:rPr>
              <a:t>Enhances </a:t>
            </a:r>
            <a:br>
              <a:rPr lang="en-US" sz="2800" b="1">
                <a:solidFill>
                  <a:schemeClr val="tx2"/>
                </a:solidFill>
                <a:cs typeface="Times New Roman" panose="02020603050405020304" pitchFamily="18" charset="0"/>
              </a:rPr>
            </a:br>
            <a:r>
              <a:rPr lang="en-US" sz="2800" b="1">
                <a:solidFill>
                  <a:schemeClr val="tx2"/>
                </a:solidFill>
                <a:cs typeface="Times New Roman" panose="02020603050405020304" pitchFamily="18" charset="0"/>
              </a:rPr>
              <a:t>responsibility</a:t>
            </a:r>
            <a:br>
              <a:rPr lang="en-US" sz="2800" b="1">
                <a:solidFill>
                  <a:schemeClr val="tx2"/>
                </a:solidFill>
                <a:cs typeface="Times New Roman" panose="02020603050405020304" pitchFamily="18" charset="0"/>
              </a:rPr>
            </a:br>
            <a:r>
              <a:rPr lang="en-US" sz="2800" b="1">
                <a:solidFill>
                  <a:schemeClr val="tx2"/>
                </a:solidFill>
                <a:cs typeface="Times New Roman" panose="02020603050405020304" pitchFamily="18" charset="0"/>
              </a:rPr>
              <a:t>accounting</a:t>
            </a:r>
          </a:p>
          <a:p>
            <a:pPr algn="ctr"/>
            <a:endParaRPr lang="en-US" sz="2800" b="1">
              <a:solidFill>
                <a:schemeClr val="tx2"/>
              </a:solidFill>
            </a:endParaRPr>
          </a:p>
        </p:txBody>
      </p:sp>
      <p:sp>
        <p:nvSpPr>
          <p:cNvPr id="2" name="Slide Number Placeholder 1"/>
          <p:cNvSpPr>
            <a:spLocks noGrp="1"/>
          </p:cNvSpPr>
          <p:nvPr>
            <p:ph type="sldNum" sz="quarter" idx="11"/>
          </p:nvPr>
        </p:nvSpPr>
        <p:spPr/>
        <p:txBody>
          <a:bodyPr/>
          <a:lstStyle/>
          <a:p>
            <a:fld id="{0167BB2F-F977-434C-B61B-D7DDD0173E19}" type="slidenum">
              <a:rPr lang="en-US" smtClean="0"/>
              <a:pPr/>
              <a:t>29</a:t>
            </a:fld>
            <a:endParaRPr lang="en-US"/>
          </a:p>
        </p:txBody>
      </p:sp>
    </p:spTree>
    <p:extLst>
      <p:ext uri="{BB962C8B-B14F-4D97-AF65-F5344CB8AC3E}">
        <p14:creationId xmlns:p14="http://schemas.microsoft.com/office/powerpoint/2010/main" xmlns="" val="370368215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afterEffect">
                                  <p:stCondLst>
                                    <p:cond delay="0"/>
                                  </p:stCondLst>
                                  <p:childTnLst>
                                    <p:set>
                                      <p:cBhvr>
                                        <p:cTn id="6" dur="1" fill="hold">
                                          <p:stCondLst>
                                            <p:cond delay="0"/>
                                          </p:stCondLst>
                                        </p:cTn>
                                        <p:tgtEl>
                                          <p:spTgt spid="791556"/>
                                        </p:tgtEl>
                                        <p:attrNameLst>
                                          <p:attrName>style.visibility</p:attrName>
                                        </p:attrNameLst>
                                      </p:cBhvr>
                                      <p:to>
                                        <p:strVal val="visible"/>
                                      </p:to>
                                    </p:set>
                                    <p:animEffect transition="in" filter="slide(fromBottom)">
                                      <p:cBhvr>
                                        <p:cTn id="7" dur="500"/>
                                        <p:tgtEl>
                                          <p:spTgt spid="791556"/>
                                        </p:tgtEl>
                                      </p:cBhvr>
                                    </p:animEffect>
                                  </p:childTnLst>
                                </p:cTn>
                              </p:par>
                            </p:childTnLst>
                          </p:cTn>
                        </p:par>
                        <p:par>
                          <p:cTn id="8" fill="hold" nodeType="afterGroup">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791555"/>
                                        </p:tgtEl>
                                        <p:attrNameLst>
                                          <p:attrName>style.visibility</p:attrName>
                                        </p:attrNameLst>
                                      </p:cBhvr>
                                      <p:to>
                                        <p:strVal val="visible"/>
                                      </p:to>
                                    </p:set>
                                    <p:anim calcmode="lin" valueType="num">
                                      <p:cBhvr>
                                        <p:cTn id="11" dur="500" fill="hold"/>
                                        <p:tgtEl>
                                          <p:spTgt spid="791555"/>
                                        </p:tgtEl>
                                        <p:attrNameLst>
                                          <p:attrName>ppt_w</p:attrName>
                                        </p:attrNameLst>
                                      </p:cBhvr>
                                      <p:tavLst>
                                        <p:tav tm="0">
                                          <p:val>
                                            <p:fltVal val="0"/>
                                          </p:val>
                                        </p:tav>
                                        <p:tav tm="100000">
                                          <p:val>
                                            <p:strVal val="#ppt_w"/>
                                          </p:val>
                                        </p:tav>
                                      </p:tavLst>
                                    </p:anim>
                                    <p:anim calcmode="lin" valueType="num">
                                      <p:cBhvr>
                                        <p:cTn id="12" dur="500" fill="hold"/>
                                        <p:tgtEl>
                                          <p:spTgt spid="791555"/>
                                        </p:tgtEl>
                                        <p:attrNameLst>
                                          <p:attrName>ppt_h</p:attrName>
                                        </p:attrNameLst>
                                      </p:cBhvr>
                                      <p:tavLst>
                                        <p:tav tm="0">
                                          <p:val>
                                            <p:fltVal val="0"/>
                                          </p:val>
                                        </p:tav>
                                        <p:tav tm="100000">
                                          <p:val>
                                            <p:strVal val="#ppt_h"/>
                                          </p:val>
                                        </p:tav>
                                      </p:tavLst>
                                    </p:anim>
                                  </p:childTnLst>
                                </p:cTn>
                              </p:par>
                            </p:childTnLst>
                          </p:cTn>
                        </p:par>
                        <p:par>
                          <p:cTn id="13" fill="hold" nodeType="afterGroup">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791561"/>
                                        </p:tgtEl>
                                        <p:attrNameLst>
                                          <p:attrName>style.visibility</p:attrName>
                                        </p:attrNameLst>
                                      </p:cBhvr>
                                      <p:to>
                                        <p:strVal val="visible"/>
                                      </p:to>
                                    </p:set>
                                    <p:anim calcmode="lin" valueType="num">
                                      <p:cBhvr>
                                        <p:cTn id="16" dur="500" fill="hold"/>
                                        <p:tgtEl>
                                          <p:spTgt spid="791561"/>
                                        </p:tgtEl>
                                        <p:attrNameLst>
                                          <p:attrName>ppt_w</p:attrName>
                                        </p:attrNameLst>
                                      </p:cBhvr>
                                      <p:tavLst>
                                        <p:tav tm="0">
                                          <p:val>
                                            <p:fltVal val="0"/>
                                          </p:val>
                                        </p:tav>
                                        <p:tav tm="100000">
                                          <p:val>
                                            <p:strVal val="#ppt_w"/>
                                          </p:val>
                                        </p:tav>
                                      </p:tavLst>
                                    </p:anim>
                                    <p:anim calcmode="lin" valueType="num">
                                      <p:cBhvr>
                                        <p:cTn id="17" dur="500" fill="hold"/>
                                        <p:tgtEl>
                                          <p:spTgt spid="791561"/>
                                        </p:tgtEl>
                                        <p:attrNameLst>
                                          <p:attrName>ppt_h</p:attrName>
                                        </p:attrNameLst>
                                      </p:cBhvr>
                                      <p:tavLst>
                                        <p:tav tm="0">
                                          <p:val>
                                            <p:fltVal val="0"/>
                                          </p:val>
                                        </p:tav>
                                        <p:tav tm="100000">
                                          <p:val>
                                            <p:strVal val="#ppt_h"/>
                                          </p:val>
                                        </p:tav>
                                      </p:tavLst>
                                    </p:anim>
                                  </p:childTnLst>
                                </p:cTn>
                              </p:par>
                            </p:childTnLst>
                          </p:cTn>
                        </p:par>
                        <p:par>
                          <p:cTn id="18" fill="hold" nodeType="afterGroup">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791562"/>
                                        </p:tgtEl>
                                        <p:attrNameLst>
                                          <p:attrName>style.visibility</p:attrName>
                                        </p:attrNameLst>
                                      </p:cBhvr>
                                      <p:to>
                                        <p:strVal val="visible"/>
                                      </p:to>
                                    </p:set>
                                    <p:anim calcmode="lin" valueType="num">
                                      <p:cBhvr>
                                        <p:cTn id="21" dur="500" fill="hold"/>
                                        <p:tgtEl>
                                          <p:spTgt spid="791562"/>
                                        </p:tgtEl>
                                        <p:attrNameLst>
                                          <p:attrName>ppt_w</p:attrName>
                                        </p:attrNameLst>
                                      </p:cBhvr>
                                      <p:tavLst>
                                        <p:tav tm="0">
                                          <p:val>
                                            <p:fltVal val="0"/>
                                          </p:val>
                                        </p:tav>
                                        <p:tav tm="100000">
                                          <p:val>
                                            <p:strVal val="#ppt_w"/>
                                          </p:val>
                                        </p:tav>
                                      </p:tavLst>
                                    </p:anim>
                                    <p:anim calcmode="lin" valueType="num">
                                      <p:cBhvr>
                                        <p:cTn id="22" dur="500" fill="hold"/>
                                        <p:tgtEl>
                                          <p:spTgt spid="791562"/>
                                        </p:tgtEl>
                                        <p:attrNameLst>
                                          <p:attrName>ppt_h</p:attrName>
                                        </p:attrNameLst>
                                      </p:cBhvr>
                                      <p:tavLst>
                                        <p:tav tm="0">
                                          <p:val>
                                            <p:fltVal val="0"/>
                                          </p:val>
                                        </p:tav>
                                        <p:tav tm="100000">
                                          <p:val>
                                            <p:strVal val="#ppt_h"/>
                                          </p:val>
                                        </p:tav>
                                      </p:tavLst>
                                    </p:anim>
                                  </p:childTnLst>
                                </p:cTn>
                              </p:par>
                            </p:childTnLst>
                          </p:cTn>
                        </p:par>
                        <p:par>
                          <p:cTn id="23" fill="hold" nodeType="afterGroup">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791560"/>
                                        </p:tgtEl>
                                        <p:attrNameLst>
                                          <p:attrName>style.visibility</p:attrName>
                                        </p:attrNameLst>
                                      </p:cBhvr>
                                      <p:to>
                                        <p:strVal val="visible"/>
                                      </p:to>
                                    </p:set>
                                    <p:anim calcmode="lin" valueType="num">
                                      <p:cBhvr>
                                        <p:cTn id="26" dur="500" fill="hold"/>
                                        <p:tgtEl>
                                          <p:spTgt spid="791560"/>
                                        </p:tgtEl>
                                        <p:attrNameLst>
                                          <p:attrName>ppt_w</p:attrName>
                                        </p:attrNameLst>
                                      </p:cBhvr>
                                      <p:tavLst>
                                        <p:tav tm="0">
                                          <p:val>
                                            <p:fltVal val="0"/>
                                          </p:val>
                                        </p:tav>
                                        <p:tav tm="100000">
                                          <p:val>
                                            <p:strVal val="#ppt_w"/>
                                          </p:val>
                                        </p:tav>
                                      </p:tavLst>
                                    </p:anim>
                                    <p:anim calcmode="lin" valueType="num">
                                      <p:cBhvr>
                                        <p:cTn id="27" dur="500" fill="hold"/>
                                        <p:tgtEl>
                                          <p:spTgt spid="79156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1555" grpId="0" autoUpdateAnimBg="0"/>
      <p:bldP spid="791560" grpId="0" autoUpdateAnimBg="0"/>
      <p:bldP spid="791561" grpId="0" autoUpdateAnimBg="0"/>
      <p:bldP spid="791562"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93602" name="Group 2"/>
          <p:cNvGrpSpPr>
            <a:grpSpLocks/>
          </p:cNvGrpSpPr>
          <p:nvPr/>
        </p:nvGrpSpPr>
        <p:grpSpPr bwMode="auto">
          <a:xfrm>
            <a:off x="2755900" y="2133600"/>
            <a:ext cx="3632200" cy="3022600"/>
            <a:chOff x="1736" y="1592"/>
            <a:chExt cx="2288" cy="1904"/>
          </a:xfrm>
        </p:grpSpPr>
        <p:sp>
          <p:nvSpPr>
            <p:cNvPr id="793603" name="AutoShape 3"/>
            <p:cNvSpPr>
              <a:spLocks noChangeArrowheads="1"/>
            </p:cNvSpPr>
            <p:nvPr/>
          </p:nvSpPr>
          <p:spPr bwMode="auto">
            <a:xfrm rot="16200000" flipH="1">
              <a:off x="1928" y="1400"/>
              <a:ext cx="1904" cy="2288"/>
            </a:xfrm>
            <a:prstGeom prst="rightArrow">
              <a:avLst>
                <a:gd name="adj1" fmla="val 75000"/>
                <a:gd name="adj2" fmla="val 50005"/>
              </a:avLst>
            </a:prstGeom>
            <a:solidFill>
              <a:srgbClr val="FFCCCC"/>
            </a:solidFill>
            <a:ln w="25400">
              <a:solidFill>
                <a:schemeClr val="accent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793604" name="Object 4">
              <a:hlinkClick r:id="" action="ppaction://ole?verb=0"/>
            </p:cNvPr>
            <p:cNvGraphicFramePr>
              <a:graphicFrameLocks/>
            </p:cNvGraphicFramePr>
            <p:nvPr/>
          </p:nvGraphicFramePr>
          <p:xfrm>
            <a:off x="2400" y="2177"/>
            <a:ext cx="1130" cy="895"/>
          </p:xfrm>
          <a:graphic>
            <a:graphicData uri="http://schemas.openxmlformats.org/presentationml/2006/ole">
              <p:oleObj spid="_x0000_s94218" name="Clip" r:id="rId4" imgW="7597140" imgH="6023610" progId="">
                <p:embed/>
              </p:oleObj>
            </a:graphicData>
          </a:graphic>
        </p:graphicFrame>
        <p:sp>
          <p:nvSpPr>
            <p:cNvPr id="793605" name="Rectangle 5"/>
            <p:cNvSpPr>
              <a:spLocks noChangeArrowheads="1"/>
            </p:cNvSpPr>
            <p:nvPr/>
          </p:nvSpPr>
          <p:spPr bwMode="auto">
            <a:xfrm>
              <a:off x="2312" y="1642"/>
              <a:ext cx="1135" cy="594"/>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800" b="1">
                  <a:solidFill>
                    <a:srgbClr val="3333FF"/>
                  </a:solidFill>
                </a:rPr>
                <a:t>Potential</a:t>
              </a:r>
              <a:br>
                <a:rPr lang="en-US" sz="2800" b="1">
                  <a:solidFill>
                    <a:srgbClr val="3333FF"/>
                  </a:solidFill>
                </a:rPr>
              </a:br>
              <a:r>
                <a:rPr lang="en-US" sz="2800" b="1">
                  <a:solidFill>
                    <a:srgbClr val="3333FF"/>
                  </a:solidFill>
                </a:rPr>
                <a:t>Problems</a:t>
              </a:r>
              <a:endParaRPr lang="en-US" sz="2800" b="1">
                <a:solidFill>
                  <a:schemeClr val="accent2"/>
                </a:solidFill>
              </a:endParaRPr>
            </a:p>
          </p:txBody>
        </p:sp>
      </p:grpSp>
      <p:sp>
        <p:nvSpPr>
          <p:cNvPr id="793606" name="Rectangle 6"/>
          <p:cNvSpPr>
            <a:spLocks noChangeArrowheads="1"/>
          </p:cNvSpPr>
          <p:nvPr/>
        </p:nvSpPr>
        <p:spPr bwMode="auto">
          <a:xfrm>
            <a:off x="6553200" y="3352800"/>
            <a:ext cx="2181225" cy="10747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rgbClr val="CC3300"/>
                </a:solidFill>
              </a:rPr>
              <a:t>Emphasis on</a:t>
            </a:r>
            <a:br>
              <a:rPr lang="en-US" sz="2400">
                <a:solidFill>
                  <a:srgbClr val="CC3300"/>
                </a:solidFill>
              </a:rPr>
            </a:br>
            <a:r>
              <a:rPr lang="en-US" sz="2400">
                <a:solidFill>
                  <a:srgbClr val="CC3300"/>
                </a:solidFill>
              </a:rPr>
              <a:t>negative may</a:t>
            </a:r>
            <a:br>
              <a:rPr lang="en-US" sz="2400">
                <a:solidFill>
                  <a:srgbClr val="CC3300"/>
                </a:solidFill>
              </a:rPr>
            </a:br>
            <a:r>
              <a:rPr lang="en-US" sz="2400">
                <a:solidFill>
                  <a:srgbClr val="CC3300"/>
                </a:solidFill>
              </a:rPr>
              <a:t>impact morale.</a:t>
            </a:r>
          </a:p>
        </p:txBody>
      </p:sp>
      <p:sp>
        <p:nvSpPr>
          <p:cNvPr id="793607" name="Rectangle 7"/>
          <p:cNvSpPr>
            <a:spLocks noChangeArrowheads="1"/>
          </p:cNvSpPr>
          <p:nvPr/>
        </p:nvSpPr>
        <p:spPr bwMode="auto">
          <a:xfrm>
            <a:off x="76200" y="1447800"/>
            <a:ext cx="3352800" cy="10747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rgbClr val="009900"/>
                </a:solidFill>
              </a:rPr>
              <a:t>Emphasizing standards</a:t>
            </a:r>
            <a:br>
              <a:rPr lang="en-US" sz="2400">
                <a:solidFill>
                  <a:srgbClr val="009900"/>
                </a:solidFill>
              </a:rPr>
            </a:br>
            <a:r>
              <a:rPr lang="en-US" sz="2400">
                <a:solidFill>
                  <a:srgbClr val="009900"/>
                </a:solidFill>
              </a:rPr>
              <a:t>may exclude other</a:t>
            </a:r>
            <a:br>
              <a:rPr lang="en-US" sz="2400">
                <a:solidFill>
                  <a:srgbClr val="009900"/>
                </a:solidFill>
              </a:rPr>
            </a:br>
            <a:r>
              <a:rPr lang="en-US" sz="2400">
                <a:solidFill>
                  <a:srgbClr val="009900"/>
                </a:solidFill>
              </a:rPr>
              <a:t>important objectives.</a:t>
            </a:r>
          </a:p>
        </p:txBody>
      </p:sp>
      <p:sp>
        <p:nvSpPr>
          <p:cNvPr id="793608" name="Rectangle 8"/>
          <p:cNvSpPr>
            <a:spLocks noChangeArrowheads="1"/>
          </p:cNvSpPr>
          <p:nvPr/>
        </p:nvSpPr>
        <p:spPr bwMode="auto">
          <a:xfrm>
            <a:off x="6173788" y="1524000"/>
            <a:ext cx="2622550" cy="10747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rgbClr val="CC00FF"/>
                </a:solidFill>
              </a:rPr>
              <a:t>Favorable</a:t>
            </a:r>
            <a:br>
              <a:rPr lang="en-US" sz="2400">
                <a:solidFill>
                  <a:srgbClr val="CC00FF"/>
                </a:solidFill>
              </a:rPr>
            </a:br>
            <a:r>
              <a:rPr lang="en-US" sz="2400">
                <a:solidFill>
                  <a:srgbClr val="CC00FF"/>
                </a:solidFill>
              </a:rPr>
              <a:t>variances may</a:t>
            </a:r>
            <a:br>
              <a:rPr lang="en-US" sz="2400">
                <a:solidFill>
                  <a:srgbClr val="CC00FF"/>
                </a:solidFill>
              </a:rPr>
            </a:br>
            <a:r>
              <a:rPr lang="en-US" sz="2400">
                <a:solidFill>
                  <a:srgbClr val="CC00FF"/>
                </a:solidFill>
              </a:rPr>
              <a:t>be misinterpreted.</a:t>
            </a:r>
          </a:p>
        </p:txBody>
      </p:sp>
      <p:sp>
        <p:nvSpPr>
          <p:cNvPr id="793609" name="Rectangle 9"/>
          <p:cNvSpPr>
            <a:spLocks noChangeArrowheads="1"/>
          </p:cNvSpPr>
          <p:nvPr/>
        </p:nvSpPr>
        <p:spPr bwMode="auto">
          <a:xfrm>
            <a:off x="5410200" y="4997450"/>
            <a:ext cx="3452813" cy="14033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rgbClr val="FF0066"/>
                </a:solidFill>
              </a:rPr>
              <a:t>Continuous</a:t>
            </a:r>
            <a:br>
              <a:rPr lang="en-US" sz="2400">
                <a:solidFill>
                  <a:srgbClr val="FF0066"/>
                </a:solidFill>
              </a:rPr>
            </a:br>
            <a:r>
              <a:rPr lang="en-US" sz="2400">
                <a:solidFill>
                  <a:srgbClr val="FF0066"/>
                </a:solidFill>
              </a:rPr>
              <a:t> improvement may</a:t>
            </a:r>
            <a:br>
              <a:rPr lang="en-US" sz="2400">
                <a:solidFill>
                  <a:srgbClr val="FF0066"/>
                </a:solidFill>
              </a:rPr>
            </a:br>
            <a:r>
              <a:rPr lang="en-US" sz="2400">
                <a:solidFill>
                  <a:srgbClr val="FF0066"/>
                </a:solidFill>
              </a:rPr>
              <a:t>be more important</a:t>
            </a:r>
            <a:br>
              <a:rPr lang="en-US" sz="2400">
                <a:solidFill>
                  <a:srgbClr val="FF0066"/>
                </a:solidFill>
              </a:rPr>
            </a:br>
            <a:r>
              <a:rPr lang="en-US" sz="2400">
                <a:solidFill>
                  <a:srgbClr val="FF0066"/>
                </a:solidFill>
              </a:rPr>
              <a:t>than meeting standards.</a:t>
            </a:r>
          </a:p>
        </p:txBody>
      </p:sp>
      <p:sp>
        <p:nvSpPr>
          <p:cNvPr id="793610" name="Rectangle 10"/>
          <p:cNvSpPr>
            <a:spLocks noChangeArrowheads="1"/>
          </p:cNvSpPr>
          <p:nvPr/>
        </p:nvSpPr>
        <p:spPr bwMode="auto">
          <a:xfrm>
            <a:off x="381000" y="3352800"/>
            <a:ext cx="2062163" cy="10747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t>Standard cost</a:t>
            </a:r>
            <a:br>
              <a:rPr lang="en-US" sz="2400"/>
            </a:br>
            <a:r>
              <a:rPr lang="en-US" sz="2400"/>
              <a:t>reports may</a:t>
            </a:r>
            <a:br>
              <a:rPr lang="en-US" sz="2400"/>
            </a:br>
            <a:r>
              <a:rPr lang="en-US" sz="2400"/>
              <a:t>not be timely.</a:t>
            </a:r>
          </a:p>
        </p:txBody>
      </p:sp>
      <p:sp>
        <p:nvSpPr>
          <p:cNvPr id="793611" name="Rectangle 11"/>
          <p:cNvSpPr>
            <a:spLocks noChangeArrowheads="1"/>
          </p:cNvSpPr>
          <p:nvPr/>
        </p:nvSpPr>
        <p:spPr bwMode="auto">
          <a:xfrm>
            <a:off x="339725" y="5181600"/>
            <a:ext cx="3098800" cy="14033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lnSpc>
                <a:spcPct val="90000"/>
              </a:lnSpc>
            </a:pPr>
            <a:r>
              <a:rPr lang="en-US" sz="2400">
                <a:solidFill>
                  <a:schemeClr val="accent2"/>
                </a:solidFill>
              </a:rPr>
              <a:t>Invalid assumptions</a:t>
            </a:r>
            <a:br>
              <a:rPr lang="en-US" sz="2400">
                <a:solidFill>
                  <a:schemeClr val="accent2"/>
                </a:solidFill>
              </a:rPr>
            </a:br>
            <a:r>
              <a:rPr lang="en-US" sz="2400">
                <a:solidFill>
                  <a:schemeClr val="accent2"/>
                </a:solidFill>
              </a:rPr>
              <a:t>about the relationship</a:t>
            </a:r>
            <a:br>
              <a:rPr lang="en-US" sz="2400">
                <a:solidFill>
                  <a:schemeClr val="accent2"/>
                </a:solidFill>
              </a:rPr>
            </a:br>
            <a:r>
              <a:rPr lang="en-US" sz="2400">
                <a:solidFill>
                  <a:schemeClr val="accent2"/>
                </a:solidFill>
              </a:rPr>
              <a:t>between labor</a:t>
            </a:r>
            <a:br>
              <a:rPr lang="en-US" sz="2400">
                <a:solidFill>
                  <a:schemeClr val="accent2"/>
                </a:solidFill>
              </a:rPr>
            </a:br>
            <a:r>
              <a:rPr lang="en-US" sz="2400">
                <a:solidFill>
                  <a:schemeClr val="accent2"/>
                </a:solidFill>
              </a:rPr>
              <a:t>cost and output.</a:t>
            </a:r>
          </a:p>
        </p:txBody>
      </p:sp>
      <p:sp>
        <p:nvSpPr>
          <p:cNvPr id="793612" name="Rectangle 12"/>
          <p:cNvSpPr>
            <a:spLocks noGrp="1" noChangeArrowheads="1"/>
          </p:cNvSpPr>
          <p:nvPr>
            <p:ph type="title"/>
          </p:nvPr>
        </p:nvSpPr>
        <p:spPr>
          <a:xfrm>
            <a:off x="457199" y="304800"/>
            <a:ext cx="8405813" cy="8382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Potential Problems with Standard Costs</a:t>
            </a:r>
          </a:p>
        </p:txBody>
      </p:sp>
      <p:sp>
        <p:nvSpPr>
          <p:cNvPr id="2" name="Slide Number Placeholder 1"/>
          <p:cNvSpPr>
            <a:spLocks noGrp="1"/>
          </p:cNvSpPr>
          <p:nvPr>
            <p:ph type="sldNum" sz="quarter" idx="11"/>
          </p:nvPr>
        </p:nvSpPr>
        <p:spPr/>
        <p:txBody>
          <a:bodyPr/>
          <a:lstStyle/>
          <a:p>
            <a:fld id="{0167BB2F-F977-434C-B61B-D7DDD0173E19}" type="slidenum">
              <a:rPr lang="en-US" smtClean="0"/>
              <a:pPr/>
              <a:t>30</a:t>
            </a:fld>
            <a:endParaRPr lang="en-US"/>
          </a:p>
        </p:txBody>
      </p:sp>
    </p:spTree>
    <p:extLst>
      <p:ext uri="{BB962C8B-B14F-4D97-AF65-F5344CB8AC3E}">
        <p14:creationId xmlns:p14="http://schemas.microsoft.com/office/powerpoint/2010/main" xmlns="" val="181923406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7" presetClass="entr" presetSubtype="1" fill="hold" nodeType="afterEffect">
                                  <p:stCondLst>
                                    <p:cond delay="0"/>
                                  </p:stCondLst>
                                  <p:childTnLst>
                                    <p:set>
                                      <p:cBhvr>
                                        <p:cTn id="6" dur="1" fill="hold">
                                          <p:stCondLst>
                                            <p:cond delay="0"/>
                                          </p:stCondLst>
                                        </p:cTn>
                                        <p:tgtEl>
                                          <p:spTgt spid="793602"/>
                                        </p:tgtEl>
                                        <p:attrNameLst>
                                          <p:attrName>style.visibility</p:attrName>
                                        </p:attrNameLst>
                                      </p:cBhvr>
                                      <p:to>
                                        <p:strVal val="visible"/>
                                      </p:to>
                                    </p:set>
                                    <p:anim calcmode="lin" valueType="num">
                                      <p:cBhvr>
                                        <p:cTn id="7" dur="500" fill="hold"/>
                                        <p:tgtEl>
                                          <p:spTgt spid="793602"/>
                                        </p:tgtEl>
                                        <p:attrNameLst>
                                          <p:attrName>ppt_x</p:attrName>
                                        </p:attrNameLst>
                                      </p:cBhvr>
                                      <p:tavLst>
                                        <p:tav tm="0">
                                          <p:val>
                                            <p:strVal val="#ppt_x"/>
                                          </p:val>
                                        </p:tav>
                                        <p:tav tm="100000">
                                          <p:val>
                                            <p:strVal val="#ppt_x"/>
                                          </p:val>
                                        </p:tav>
                                      </p:tavLst>
                                    </p:anim>
                                    <p:anim calcmode="lin" valueType="num">
                                      <p:cBhvr>
                                        <p:cTn id="8" dur="500" fill="hold"/>
                                        <p:tgtEl>
                                          <p:spTgt spid="793602"/>
                                        </p:tgtEl>
                                        <p:attrNameLst>
                                          <p:attrName>ppt_y</p:attrName>
                                        </p:attrNameLst>
                                      </p:cBhvr>
                                      <p:tavLst>
                                        <p:tav tm="0">
                                          <p:val>
                                            <p:strVal val="#ppt_y-#ppt_h/2"/>
                                          </p:val>
                                        </p:tav>
                                        <p:tav tm="100000">
                                          <p:val>
                                            <p:strVal val="#ppt_y"/>
                                          </p:val>
                                        </p:tav>
                                      </p:tavLst>
                                    </p:anim>
                                    <p:anim calcmode="lin" valueType="num">
                                      <p:cBhvr>
                                        <p:cTn id="9" dur="500" fill="hold"/>
                                        <p:tgtEl>
                                          <p:spTgt spid="793602"/>
                                        </p:tgtEl>
                                        <p:attrNameLst>
                                          <p:attrName>ppt_w</p:attrName>
                                        </p:attrNameLst>
                                      </p:cBhvr>
                                      <p:tavLst>
                                        <p:tav tm="0">
                                          <p:val>
                                            <p:strVal val="#ppt_w"/>
                                          </p:val>
                                        </p:tav>
                                        <p:tav tm="100000">
                                          <p:val>
                                            <p:strVal val="#ppt_w"/>
                                          </p:val>
                                        </p:tav>
                                      </p:tavLst>
                                    </p:anim>
                                    <p:anim calcmode="lin" valueType="num">
                                      <p:cBhvr>
                                        <p:cTn id="10" dur="500" fill="hold"/>
                                        <p:tgtEl>
                                          <p:spTgt spid="793602"/>
                                        </p:tgtEl>
                                        <p:attrNameLst>
                                          <p:attrName>ppt_h</p:attrName>
                                        </p:attrNameLst>
                                      </p:cBhvr>
                                      <p:tavLst>
                                        <p:tav tm="0">
                                          <p:val>
                                            <p:fltVal val="0"/>
                                          </p:val>
                                        </p:tav>
                                        <p:tav tm="100000">
                                          <p:val>
                                            <p:strVal val="#ppt_h"/>
                                          </p:val>
                                        </p:tav>
                                      </p:tavLst>
                                    </p:anim>
                                  </p:childTnLst>
                                </p:cTn>
                              </p:par>
                            </p:childTnLst>
                          </p:cTn>
                        </p:par>
                        <p:par>
                          <p:cTn id="11" fill="hold" nodeType="afterGroup">
                            <p:stCondLst>
                              <p:cond delay="500"/>
                            </p:stCondLst>
                            <p:childTnLst>
                              <p:par>
                                <p:cTn id="12" presetID="23" presetClass="entr" presetSubtype="16" fill="hold" grpId="0" nodeType="afterEffect">
                                  <p:stCondLst>
                                    <p:cond delay="0"/>
                                  </p:stCondLst>
                                  <p:childTnLst>
                                    <p:set>
                                      <p:cBhvr>
                                        <p:cTn id="13" dur="1" fill="hold">
                                          <p:stCondLst>
                                            <p:cond delay="0"/>
                                          </p:stCondLst>
                                        </p:cTn>
                                        <p:tgtEl>
                                          <p:spTgt spid="793606"/>
                                        </p:tgtEl>
                                        <p:attrNameLst>
                                          <p:attrName>style.visibility</p:attrName>
                                        </p:attrNameLst>
                                      </p:cBhvr>
                                      <p:to>
                                        <p:strVal val="visible"/>
                                      </p:to>
                                    </p:set>
                                    <p:anim calcmode="lin" valueType="num">
                                      <p:cBhvr>
                                        <p:cTn id="14" dur="500" fill="hold"/>
                                        <p:tgtEl>
                                          <p:spTgt spid="793606"/>
                                        </p:tgtEl>
                                        <p:attrNameLst>
                                          <p:attrName>ppt_w</p:attrName>
                                        </p:attrNameLst>
                                      </p:cBhvr>
                                      <p:tavLst>
                                        <p:tav tm="0">
                                          <p:val>
                                            <p:fltVal val="0"/>
                                          </p:val>
                                        </p:tav>
                                        <p:tav tm="100000">
                                          <p:val>
                                            <p:strVal val="#ppt_w"/>
                                          </p:val>
                                        </p:tav>
                                      </p:tavLst>
                                    </p:anim>
                                    <p:anim calcmode="lin" valueType="num">
                                      <p:cBhvr>
                                        <p:cTn id="15" dur="500" fill="hold"/>
                                        <p:tgtEl>
                                          <p:spTgt spid="793606"/>
                                        </p:tgtEl>
                                        <p:attrNameLst>
                                          <p:attrName>ppt_h</p:attrName>
                                        </p:attrNameLst>
                                      </p:cBhvr>
                                      <p:tavLst>
                                        <p:tav tm="0">
                                          <p:val>
                                            <p:fltVal val="0"/>
                                          </p:val>
                                        </p:tav>
                                        <p:tav tm="100000">
                                          <p:val>
                                            <p:strVal val="#ppt_h"/>
                                          </p:val>
                                        </p:tav>
                                      </p:tavLst>
                                    </p:anim>
                                  </p:childTnLst>
                                </p:cTn>
                              </p:par>
                            </p:childTnLst>
                          </p:cTn>
                        </p:par>
                        <p:par>
                          <p:cTn id="16" fill="hold" nodeType="afterGroup">
                            <p:stCondLst>
                              <p:cond delay="1000"/>
                            </p:stCondLst>
                            <p:childTnLst>
                              <p:par>
                                <p:cTn id="17" presetID="23" presetClass="entr" presetSubtype="16" fill="hold" grpId="0" nodeType="afterEffect">
                                  <p:stCondLst>
                                    <p:cond delay="0"/>
                                  </p:stCondLst>
                                  <p:childTnLst>
                                    <p:set>
                                      <p:cBhvr>
                                        <p:cTn id="18" dur="1" fill="hold">
                                          <p:stCondLst>
                                            <p:cond delay="0"/>
                                          </p:stCondLst>
                                        </p:cTn>
                                        <p:tgtEl>
                                          <p:spTgt spid="793608"/>
                                        </p:tgtEl>
                                        <p:attrNameLst>
                                          <p:attrName>style.visibility</p:attrName>
                                        </p:attrNameLst>
                                      </p:cBhvr>
                                      <p:to>
                                        <p:strVal val="visible"/>
                                      </p:to>
                                    </p:set>
                                    <p:anim calcmode="lin" valueType="num">
                                      <p:cBhvr>
                                        <p:cTn id="19" dur="500" fill="hold"/>
                                        <p:tgtEl>
                                          <p:spTgt spid="793608"/>
                                        </p:tgtEl>
                                        <p:attrNameLst>
                                          <p:attrName>ppt_w</p:attrName>
                                        </p:attrNameLst>
                                      </p:cBhvr>
                                      <p:tavLst>
                                        <p:tav tm="0">
                                          <p:val>
                                            <p:fltVal val="0"/>
                                          </p:val>
                                        </p:tav>
                                        <p:tav tm="100000">
                                          <p:val>
                                            <p:strVal val="#ppt_w"/>
                                          </p:val>
                                        </p:tav>
                                      </p:tavLst>
                                    </p:anim>
                                    <p:anim calcmode="lin" valueType="num">
                                      <p:cBhvr>
                                        <p:cTn id="20" dur="500" fill="hold"/>
                                        <p:tgtEl>
                                          <p:spTgt spid="793608"/>
                                        </p:tgtEl>
                                        <p:attrNameLst>
                                          <p:attrName>ppt_h</p:attrName>
                                        </p:attrNameLst>
                                      </p:cBhvr>
                                      <p:tavLst>
                                        <p:tav tm="0">
                                          <p:val>
                                            <p:fltVal val="0"/>
                                          </p:val>
                                        </p:tav>
                                        <p:tav tm="100000">
                                          <p:val>
                                            <p:strVal val="#ppt_h"/>
                                          </p:val>
                                        </p:tav>
                                      </p:tavLst>
                                    </p:anim>
                                  </p:childTnLst>
                                </p:cTn>
                              </p:par>
                            </p:childTnLst>
                          </p:cTn>
                        </p:par>
                        <p:par>
                          <p:cTn id="21" fill="hold" nodeType="afterGroup">
                            <p:stCondLst>
                              <p:cond delay="1500"/>
                            </p:stCondLst>
                            <p:childTnLst>
                              <p:par>
                                <p:cTn id="22" presetID="23" presetClass="entr" presetSubtype="16" fill="hold" grpId="0" nodeType="afterEffect">
                                  <p:stCondLst>
                                    <p:cond delay="0"/>
                                  </p:stCondLst>
                                  <p:childTnLst>
                                    <p:set>
                                      <p:cBhvr>
                                        <p:cTn id="23" dur="1" fill="hold">
                                          <p:stCondLst>
                                            <p:cond delay="0"/>
                                          </p:stCondLst>
                                        </p:cTn>
                                        <p:tgtEl>
                                          <p:spTgt spid="793609"/>
                                        </p:tgtEl>
                                        <p:attrNameLst>
                                          <p:attrName>style.visibility</p:attrName>
                                        </p:attrNameLst>
                                      </p:cBhvr>
                                      <p:to>
                                        <p:strVal val="visible"/>
                                      </p:to>
                                    </p:set>
                                    <p:anim calcmode="lin" valueType="num">
                                      <p:cBhvr>
                                        <p:cTn id="24" dur="500" fill="hold"/>
                                        <p:tgtEl>
                                          <p:spTgt spid="793609"/>
                                        </p:tgtEl>
                                        <p:attrNameLst>
                                          <p:attrName>ppt_w</p:attrName>
                                        </p:attrNameLst>
                                      </p:cBhvr>
                                      <p:tavLst>
                                        <p:tav tm="0">
                                          <p:val>
                                            <p:fltVal val="0"/>
                                          </p:val>
                                        </p:tav>
                                        <p:tav tm="100000">
                                          <p:val>
                                            <p:strVal val="#ppt_w"/>
                                          </p:val>
                                        </p:tav>
                                      </p:tavLst>
                                    </p:anim>
                                    <p:anim calcmode="lin" valueType="num">
                                      <p:cBhvr>
                                        <p:cTn id="25" dur="500" fill="hold"/>
                                        <p:tgtEl>
                                          <p:spTgt spid="793609"/>
                                        </p:tgtEl>
                                        <p:attrNameLst>
                                          <p:attrName>ppt_h</p:attrName>
                                        </p:attrNameLst>
                                      </p:cBhvr>
                                      <p:tavLst>
                                        <p:tav tm="0">
                                          <p:val>
                                            <p:fltVal val="0"/>
                                          </p:val>
                                        </p:tav>
                                        <p:tav tm="100000">
                                          <p:val>
                                            <p:strVal val="#ppt_h"/>
                                          </p:val>
                                        </p:tav>
                                      </p:tavLst>
                                    </p:anim>
                                  </p:childTnLst>
                                </p:cTn>
                              </p:par>
                            </p:childTnLst>
                          </p:cTn>
                        </p:par>
                        <p:par>
                          <p:cTn id="26" fill="hold" nodeType="afterGroup">
                            <p:stCondLst>
                              <p:cond delay="2000"/>
                            </p:stCondLst>
                            <p:childTnLst>
                              <p:par>
                                <p:cTn id="27" presetID="23" presetClass="entr" presetSubtype="16" fill="hold" grpId="0" nodeType="afterEffect">
                                  <p:stCondLst>
                                    <p:cond delay="0"/>
                                  </p:stCondLst>
                                  <p:childTnLst>
                                    <p:set>
                                      <p:cBhvr>
                                        <p:cTn id="28" dur="1" fill="hold">
                                          <p:stCondLst>
                                            <p:cond delay="0"/>
                                          </p:stCondLst>
                                        </p:cTn>
                                        <p:tgtEl>
                                          <p:spTgt spid="793610"/>
                                        </p:tgtEl>
                                        <p:attrNameLst>
                                          <p:attrName>style.visibility</p:attrName>
                                        </p:attrNameLst>
                                      </p:cBhvr>
                                      <p:to>
                                        <p:strVal val="visible"/>
                                      </p:to>
                                    </p:set>
                                    <p:anim calcmode="lin" valueType="num">
                                      <p:cBhvr>
                                        <p:cTn id="29" dur="500" fill="hold"/>
                                        <p:tgtEl>
                                          <p:spTgt spid="793610"/>
                                        </p:tgtEl>
                                        <p:attrNameLst>
                                          <p:attrName>ppt_w</p:attrName>
                                        </p:attrNameLst>
                                      </p:cBhvr>
                                      <p:tavLst>
                                        <p:tav tm="0">
                                          <p:val>
                                            <p:fltVal val="0"/>
                                          </p:val>
                                        </p:tav>
                                        <p:tav tm="100000">
                                          <p:val>
                                            <p:strVal val="#ppt_w"/>
                                          </p:val>
                                        </p:tav>
                                      </p:tavLst>
                                    </p:anim>
                                    <p:anim calcmode="lin" valueType="num">
                                      <p:cBhvr>
                                        <p:cTn id="30" dur="500" fill="hold"/>
                                        <p:tgtEl>
                                          <p:spTgt spid="793610"/>
                                        </p:tgtEl>
                                        <p:attrNameLst>
                                          <p:attrName>ppt_h</p:attrName>
                                        </p:attrNameLst>
                                      </p:cBhvr>
                                      <p:tavLst>
                                        <p:tav tm="0">
                                          <p:val>
                                            <p:fltVal val="0"/>
                                          </p:val>
                                        </p:tav>
                                        <p:tav tm="100000">
                                          <p:val>
                                            <p:strVal val="#ppt_h"/>
                                          </p:val>
                                        </p:tav>
                                      </p:tavLst>
                                    </p:anim>
                                  </p:childTnLst>
                                </p:cTn>
                              </p:par>
                            </p:childTnLst>
                          </p:cTn>
                        </p:par>
                        <p:par>
                          <p:cTn id="31" fill="hold" nodeType="afterGroup">
                            <p:stCondLst>
                              <p:cond delay="2500"/>
                            </p:stCondLst>
                            <p:childTnLst>
                              <p:par>
                                <p:cTn id="32" presetID="23" presetClass="entr" presetSubtype="16" fill="hold" grpId="0" nodeType="afterEffect">
                                  <p:stCondLst>
                                    <p:cond delay="0"/>
                                  </p:stCondLst>
                                  <p:childTnLst>
                                    <p:set>
                                      <p:cBhvr>
                                        <p:cTn id="33" dur="1" fill="hold">
                                          <p:stCondLst>
                                            <p:cond delay="0"/>
                                          </p:stCondLst>
                                        </p:cTn>
                                        <p:tgtEl>
                                          <p:spTgt spid="793611"/>
                                        </p:tgtEl>
                                        <p:attrNameLst>
                                          <p:attrName>style.visibility</p:attrName>
                                        </p:attrNameLst>
                                      </p:cBhvr>
                                      <p:to>
                                        <p:strVal val="visible"/>
                                      </p:to>
                                    </p:set>
                                    <p:anim calcmode="lin" valueType="num">
                                      <p:cBhvr>
                                        <p:cTn id="34" dur="500" fill="hold"/>
                                        <p:tgtEl>
                                          <p:spTgt spid="793611"/>
                                        </p:tgtEl>
                                        <p:attrNameLst>
                                          <p:attrName>ppt_w</p:attrName>
                                        </p:attrNameLst>
                                      </p:cBhvr>
                                      <p:tavLst>
                                        <p:tav tm="0">
                                          <p:val>
                                            <p:fltVal val="0"/>
                                          </p:val>
                                        </p:tav>
                                        <p:tav tm="100000">
                                          <p:val>
                                            <p:strVal val="#ppt_w"/>
                                          </p:val>
                                        </p:tav>
                                      </p:tavLst>
                                    </p:anim>
                                    <p:anim calcmode="lin" valueType="num">
                                      <p:cBhvr>
                                        <p:cTn id="35" dur="500" fill="hold"/>
                                        <p:tgtEl>
                                          <p:spTgt spid="793611"/>
                                        </p:tgtEl>
                                        <p:attrNameLst>
                                          <p:attrName>ppt_h</p:attrName>
                                        </p:attrNameLst>
                                      </p:cBhvr>
                                      <p:tavLst>
                                        <p:tav tm="0">
                                          <p:val>
                                            <p:fltVal val="0"/>
                                          </p:val>
                                        </p:tav>
                                        <p:tav tm="100000">
                                          <p:val>
                                            <p:strVal val="#ppt_h"/>
                                          </p:val>
                                        </p:tav>
                                      </p:tavLst>
                                    </p:anim>
                                  </p:childTnLst>
                                </p:cTn>
                              </p:par>
                            </p:childTnLst>
                          </p:cTn>
                        </p:par>
                        <p:par>
                          <p:cTn id="36" fill="hold" nodeType="afterGroup">
                            <p:stCondLst>
                              <p:cond delay="3000"/>
                            </p:stCondLst>
                            <p:childTnLst>
                              <p:par>
                                <p:cTn id="37" presetID="23" presetClass="entr" presetSubtype="16" fill="hold" grpId="0" nodeType="afterEffect">
                                  <p:stCondLst>
                                    <p:cond delay="0"/>
                                  </p:stCondLst>
                                  <p:childTnLst>
                                    <p:set>
                                      <p:cBhvr>
                                        <p:cTn id="38" dur="1" fill="hold">
                                          <p:stCondLst>
                                            <p:cond delay="0"/>
                                          </p:stCondLst>
                                        </p:cTn>
                                        <p:tgtEl>
                                          <p:spTgt spid="793607"/>
                                        </p:tgtEl>
                                        <p:attrNameLst>
                                          <p:attrName>style.visibility</p:attrName>
                                        </p:attrNameLst>
                                      </p:cBhvr>
                                      <p:to>
                                        <p:strVal val="visible"/>
                                      </p:to>
                                    </p:set>
                                    <p:anim calcmode="lin" valueType="num">
                                      <p:cBhvr>
                                        <p:cTn id="39" dur="500" fill="hold"/>
                                        <p:tgtEl>
                                          <p:spTgt spid="793607"/>
                                        </p:tgtEl>
                                        <p:attrNameLst>
                                          <p:attrName>ppt_w</p:attrName>
                                        </p:attrNameLst>
                                      </p:cBhvr>
                                      <p:tavLst>
                                        <p:tav tm="0">
                                          <p:val>
                                            <p:fltVal val="0"/>
                                          </p:val>
                                        </p:tav>
                                        <p:tav tm="100000">
                                          <p:val>
                                            <p:strVal val="#ppt_w"/>
                                          </p:val>
                                        </p:tav>
                                      </p:tavLst>
                                    </p:anim>
                                    <p:anim calcmode="lin" valueType="num">
                                      <p:cBhvr>
                                        <p:cTn id="40" dur="500" fill="hold"/>
                                        <p:tgtEl>
                                          <p:spTgt spid="79360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3606" grpId="0" autoUpdateAnimBg="0"/>
      <p:bldP spid="793607" grpId="0" autoUpdateAnimBg="0"/>
      <p:bldP spid="793608" grpId="0" autoUpdateAnimBg="0"/>
      <p:bldP spid="793609" grpId="0" autoUpdateAnimBg="0"/>
      <p:bldP spid="793610" grpId="0" autoUpdateAnimBg="0"/>
      <p:bldP spid="793611"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5650" name="Rectangle 2"/>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The Balanced Scorecard</a:t>
            </a:r>
          </a:p>
        </p:txBody>
      </p:sp>
      <p:sp>
        <p:nvSpPr>
          <p:cNvPr id="795651" name="Text Box 3"/>
          <p:cNvSpPr txBox="1">
            <a:spLocks noChangeArrowheads="1"/>
          </p:cNvSpPr>
          <p:nvPr/>
        </p:nvSpPr>
        <p:spPr bwMode="auto">
          <a:xfrm>
            <a:off x="571500" y="1646238"/>
            <a:ext cx="8001000" cy="1401762"/>
          </a:xfrm>
          <a:prstGeom prst="rect">
            <a:avLst/>
          </a:prstGeom>
          <a:solidFill>
            <a:srgbClr val="CCFFCC"/>
          </a:solidFill>
          <a:ln w="28575">
            <a:solidFill>
              <a:schemeClr val="tx1"/>
            </a:solidFill>
            <a:miter lim="800000"/>
            <a:headEnd/>
            <a:tailEnd/>
          </a:ln>
          <a:effectLst>
            <a:outerShdw dist="107763" dir="2700000" algn="ctr" rotWithShape="0">
              <a:schemeClr val="bg2"/>
            </a:outerShdw>
          </a:effectLst>
        </p:spPr>
        <p:txBody>
          <a:bodyPr>
            <a:spAutoFit/>
          </a:bodyPr>
          <a:lstStyle/>
          <a:p>
            <a:pPr algn="ctr" eaLnBrk="1" hangingPunct="1">
              <a:spcBef>
                <a:spcPct val="50000"/>
              </a:spcBef>
            </a:pPr>
            <a:r>
              <a:rPr lang="en-US" sz="2800" b="1"/>
              <a:t>Management translates its strategy into performance measures that employees understand and accept.</a:t>
            </a:r>
          </a:p>
        </p:txBody>
      </p:sp>
      <p:sp>
        <p:nvSpPr>
          <p:cNvPr id="795652" name="Oval 4"/>
          <p:cNvSpPr>
            <a:spLocks noChangeArrowheads="1"/>
          </p:cNvSpPr>
          <p:nvPr/>
        </p:nvSpPr>
        <p:spPr bwMode="auto">
          <a:xfrm>
            <a:off x="3124200" y="4267200"/>
            <a:ext cx="2895600" cy="1371600"/>
          </a:xfrm>
          <a:prstGeom prst="ellipse">
            <a:avLst/>
          </a:prstGeom>
          <a:solidFill>
            <a:srgbClr val="3333FF"/>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800" b="1">
                <a:solidFill>
                  <a:srgbClr val="FFFFFF"/>
                </a:solidFill>
              </a:rPr>
              <a:t>Performance</a:t>
            </a:r>
            <a:br>
              <a:rPr lang="en-US" sz="2800" b="1">
                <a:solidFill>
                  <a:srgbClr val="FFFFFF"/>
                </a:solidFill>
              </a:rPr>
            </a:br>
            <a:r>
              <a:rPr lang="en-US" sz="2800" b="1">
                <a:solidFill>
                  <a:srgbClr val="FFFFFF"/>
                </a:solidFill>
              </a:rPr>
              <a:t>measures</a:t>
            </a:r>
          </a:p>
        </p:txBody>
      </p:sp>
      <p:grpSp>
        <p:nvGrpSpPr>
          <p:cNvPr id="795653" name="Group 5"/>
          <p:cNvGrpSpPr>
            <a:grpSpLocks/>
          </p:cNvGrpSpPr>
          <p:nvPr/>
        </p:nvGrpSpPr>
        <p:grpSpPr bwMode="auto">
          <a:xfrm>
            <a:off x="5595938" y="3352800"/>
            <a:ext cx="3052762" cy="1143000"/>
            <a:chOff x="3645" y="2016"/>
            <a:chExt cx="1923" cy="720"/>
          </a:xfrm>
        </p:grpSpPr>
        <p:sp>
          <p:nvSpPr>
            <p:cNvPr id="795654" name="AutoShape 6"/>
            <p:cNvSpPr>
              <a:spLocks noChangeArrowheads="1"/>
            </p:cNvSpPr>
            <p:nvPr/>
          </p:nvSpPr>
          <p:spPr bwMode="auto">
            <a:xfrm>
              <a:off x="4224" y="2016"/>
              <a:ext cx="1344" cy="720"/>
            </a:xfrm>
            <a:prstGeom prst="roundRect">
              <a:avLst>
                <a:gd name="adj" fmla="val 16667"/>
              </a:avLst>
            </a:prstGeom>
            <a:solidFill>
              <a:srgbClr val="CC00FF"/>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400" b="1">
                  <a:solidFill>
                    <a:srgbClr val="FFFFFF"/>
                  </a:solidFill>
                </a:rPr>
                <a:t>Customers</a:t>
              </a:r>
            </a:p>
          </p:txBody>
        </p:sp>
        <p:cxnSp>
          <p:nvCxnSpPr>
            <p:cNvPr id="795655" name="AutoShape 7"/>
            <p:cNvCxnSpPr>
              <a:cxnSpLocks noChangeShapeType="1"/>
              <a:stCxn id="795652" idx="7"/>
              <a:endCxn id="795654" idx="1"/>
            </p:cNvCxnSpPr>
            <p:nvPr/>
          </p:nvCxnSpPr>
          <p:spPr bwMode="auto">
            <a:xfrm flipV="1">
              <a:off x="3645" y="2376"/>
              <a:ext cx="567" cy="331"/>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795656" name="Group 8"/>
          <p:cNvGrpSpPr>
            <a:grpSpLocks/>
          </p:cNvGrpSpPr>
          <p:nvPr/>
        </p:nvGrpSpPr>
        <p:grpSpPr bwMode="auto">
          <a:xfrm>
            <a:off x="5595938" y="5257800"/>
            <a:ext cx="3052762" cy="1143000"/>
            <a:chOff x="3645" y="3216"/>
            <a:chExt cx="1923" cy="720"/>
          </a:xfrm>
        </p:grpSpPr>
        <p:sp>
          <p:nvSpPr>
            <p:cNvPr id="795657" name="AutoShape 9"/>
            <p:cNvSpPr>
              <a:spLocks noChangeArrowheads="1"/>
            </p:cNvSpPr>
            <p:nvPr/>
          </p:nvSpPr>
          <p:spPr bwMode="auto">
            <a:xfrm>
              <a:off x="4224" y="3216"/>
              <a:ext cx="1344" cy="720"/>
            </a:xfrm>
            <a:prstGeom prst="roundRect">
              <a:avLst>
                <a:gd name="adj" fmla="val 16667"/>
              </a:avLst>
            </a:prstGeom>
            <a:solidFill>
              <a:srgbClr val="FF0000"/>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400" b="1">
                  <a:solidFill>
                    <a:srgbClr val="FFFFFF"/>
                  </a:solidFill>
                </a:rPr>
                <a:t>Learning</a:t>
              </a:r>
              <a:br>
                <a:rPr lang="en-US" sz="2400" b="1">
                  <a:solidFill>
                    <a:srgbClr val="FFFFFF"/>
                  </a:solidFill>
                </a:rPr>
              </a:br>
              <a:r>
                <a:rPr lang="en-US" sz="2400" b="1">
                  <a:solidFill>
                    <a:srgbClr val="FFFFFF"/>
                  </a:solidFill>
                </a:rPr>
                <a:t>and growth</a:t>
              </a:r>
            </a:p>
          </p:txBody>
        </p:sp>
        <p:cxnSp>
          <p:nvCxnSpPr>
            <p:cNvPr id="795658" name="AutoShape 10"/>
            <p:cNvCxnSpPr>
              <a:cxnSpLocks noChangeShapeType="1"/>
              <a:stCxn id="795652" idx="5"/>
              <a:endCxn id="795657" idx="1"/>
            </p:cNvCxnSpPr>
            <p:nvPr/>
          </p:nvCxnSpPr>
          <p:spPr bwMode="auto">
            <a:xfrm>
              <a:off x="3645" y="3341"/>
              <a:ext cx="567" cy="235"/>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795659" name="Group 11"/>
          <p:cNvGrpSpPr>
            <a:grpSpLocks/>
          </p:cNvGrpSpPr>
          <p:nvPr/>
        </p:nvGrpSpPr>
        <p:grpSpPr bwMode="auto">
          <a:xfrm>
            <a:off x="571500" y="5334000"/>
            <a:ext cx="2976563" cy="1143000"/>
            <a:chOff x="480" y="3264"/>
            <a:chExt cx="1875" cy="720"/>
          </a:xfrm>
        </p:grpSpPr>
        <p:sp>
          <p:nvSpPr>
            <p:cNvPr id="795660" name="AutoShape 12"/>
            <p:cNvSpPr>
              <a:spLocks noChangeArrowheads="1"/>
            </p:cNvSpPr>
            <p:nvPr/>
          </p:nvSpPr>
          <p:spPr bwMode="auto">
            <a:xfrm>
              <a:off x="480" y="3264"/>
              <a:ext cx="1344" cy="720"/>
            </a:xfrm>
            <a:prstGeom prst="roundRect">
              <a:avLst>
                <a:gd name="adj" fmla="val 16667"/>
              </a:avLst>
            </a:prstGeom>
            <a:solidFill>
              <a:srgbClr val="996633"/>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400" b="1">
                  <a:solidFill>
                    <a:srgbClr val="FFFFFF"/>
                  </a:solidFill>
                </a:rPr>
                <a:t>Internal</a:t>
              </a:r>
              <a:br>
                <a:rPr lang="en-US" sz="2400" b="1">
                  <a:solidFill>
                    <a:srgbClr val="FFFFFF"/>
                  </a:solidFill>
                </a:rPr>
              </a:br>
              <a:r>
                <a:rPr lang="en-US" sz="2400" b="1">
                  <a:solidFill>
                    <a:srgbClr val="FFFFFF"/>
                  </a:solidFill>
                </a:rPr>
                <a:t>business</a:t>
              </a:r>
              <a:br>
                <a:rPr lang="en-US" sz="2400" b="1">
                  <a:solidFill>
                    <a:srgbClr val="FFFFFF"/>
                  </a:solidFill>
                </a:rPr>
              </a:br>
              <a:r>
                <a:rPr lang="en-US" sz="2400" b="1">
                  <a:solidFill>
                    <a:srgbClr val="FFFFFF"/>
                  </a:solidFill>
                </a:rPr>
                <a:t>processes</a:t>
              </a:r>
            </a:p>
          </p:txBody>
        </p:sp>
        <p:cxnSp>
          <p:nvCxnSpPr>
            <p:cNvPr id="795661" name="AutoShape 13"/>
            <p:cNvCxnSpPr>
              <a:cxnSpLocks noChangeShapeType="1"/>
              <a:stCxn id="795652" idx="3"/>
              <a:endCxn id="795660" idx="3"/>
            </p:cNvCxnSpPr>
            <p:nvPr/>
          </p:nvCxnSpPr>
          <p:spPr bwMode="auto">
            <a:xfrm flipH="1">
              <a:off x="1836" y="3341"/>
              <a:ext cx="519" cy="283"/>
            </a:xfrm>
            <a:prstGeom prst="straightConnector1">
              <a:avLst/>
            </a:prstGeom>
            <a:noFill/>
            <a:ln w="38100">
              <a:solidFill>
                <a:schemeClr val="tx1"/>
              </a:solidFill>
              <a:round/>
              <a:headEnd/>
              <a:tailEnd type="triangl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795662" name="Group 14"/>
          <p:cNvGrpSpPr>
            <a:grpSpLocks/>
          </p:cNvGrpSpPr>
          <p:nvPr/>
        </p:nvGrpSpPr>
        <p:grpSpPr bwMode="auto">
          <a:xfrm>
            <a:off x="571500" y="3429000"/>
            <a:ext cx="2976563" cy="1143000"/>
            <a:chOff x="480" y="2064"/>
            <a:chExt cx="1875" cy="720"/>
          </a:xfrm>
        </p:grpSpPr>
        <p:sp>
          <p:nvSpPr>
            <p:cNvPr id="795663" name="AutoShape 15"/>
            <p:cNvSpPr>
              <a:spLocks noChangeArrowheads="1"/>
            </p:cNvSpPr>
            <p:nvPr/>
          </p:nvSpPr>
          <p:spPr bwMode="auto">
            <a:xfrm>
              <a:off x="480" y="2064"/>
              <a:ext cx="1344" cy="720"/>
            </a:xfrm>
            <a:prstGeom prst="roundRect">
              <a:avLst>
                <a:gd name="adj" fmla="val 16667"/>
              </a:avLst>
            </a:prstGeom>
            <a:solidFill>
              <a:srgbClr val="009900"/>
            </a:solidFill>
            <a:ln w="381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400" b="1">
                  <a:solidFill>
                    <a:srgbClr val="FFFFFF"/>
                  </a:solidFill>
                </a:rPr>
                <a:t>Financial</a:t>
              </a:r>
            </a:p>
          </p:txBody>
        </p:sp>
        <p:cxnSp>
          <p:nvCxnSpPr>
            <p:cNvPr id="795664" name="AutoShape 16"/>
            <p:cNvCxnSpPr>
              <a:cxnSpLocks noChangeShapeType="1"/>
              <a:stCxn id="795652" idx="1"/>
              <a:endCxn id="795663" idx="3"/>
            </p:cNvCxnSpPr>
            <p:nvPr/>
          </p:nvCxnSpPr>
          <p:spPr bwMode="auto">
            <a:xfrm flipH="1" flipV="1">
              <a:off x="1836" y="2424"/>
              <a:ext cx="519" cy="283"/>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FC3CEDF9-175D-44EB-8899-A113D70833E0}" type="slidenum">
              <a:rPr lang="en-US" smtClean="0"/>
              <a:pPr/>
              <a:t>31</a:t>
            </a:fld>
            <a:endParaRPr lang="en-US"/>
          </a:p>
        </p:txBody>
      </p:sp>
    </p:spTree>
    <p:extLst>
      <p:ext uri="{BB962C8B-B14F-4D97-AF65-F5344CB8AC3E}">
        <p14:creationId xmlns:p14="http://schemas.microsoft.com/office/powerpoint/2010/main" xmlns="" val="408284619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9" fill="hold" nodeType="afterEffect">
                                  <p:stCondLst>
                                    <p:cond delay="0"/>
                                  </p:stCondLst>
                                  <p:childTnLst>
                                    <p:set>
                                      <p:cBhvr>
                                        <p:cTn id="6" dur="1" fill="hold">
                                          <p:stCondLst>
                                            <p:cond delay="0"/>
                                          </p:stCondLst>
                                        </p:cTn>
                                        <p:tgtEl>
                                          <p:spTgt spid="795662"/>
                                        </p:tgtEl>
                                        <p:attrNameLst>
                                          <p:attrName>style.visibility</p:attrName>
                                        </p:attrNameLst>
                                      </p:cBhvr>
                                      <p:to>
                                        <p:strVal val="visible"/>
                                      </p:to>
                                    </p:set>
                                    <p:animEffect transition="in" filter="strips(upLeft)">
                                      <p:cBhvr>
                                        <p:cTn id="7" dur="500"/>
                                        <p:tgtEl>
                                          <p:spTgt spid="795662"/>
                                        </p:tgtEl>
                                      </p:cBhvr>
                                    </p:animEffect>
                                  </p:childTnLst>
                                </p:cTn>
                              </p:par>
                            </p:childTnLst>
                          </p:cTn>
                        </p:par>
                        <p:par>
                          <p:cTn id="8" fill="hold" nodeType="afterGroup">
                            <p:stCondLst>
                              <p:cond delay="500"/>
                            </p:stCondLst>
                            <p:childTnLst>
                              <p:par>
                                <p:cTn id="9" presetID="18" presetClass="entr" presetSubtype="3" fill="hold" nodeType="afterEffect">
                                  <p:stCondLst>
                                    <p:cond delay="0"/>
                                  </p:stCondLst>
                                  <p:childTnLst>
                                    <p:set>
                                      <p:cBhvr>
                                        <p:cTn id="10" dur="1" fill="hold">
                                          <p:stCondLst>
                                            <p:cond delay="0"/>
                                          </p:stCondLst>
                                        </p:cTn>
                                        <p:tgtEl>
                                          <p:spTgt spid="795653"/>
                                        </p:tgtEl>
                                        <p:attrNameLst>
                                          <p:attrName>style.visibility</p:attrName>
                                        </p:attrNameLst>
                                      </p:cBhvr>
                                      <p:to>
                                        <p:strVal val="visible"/>
                                      </p:to>
                                    </p:set>
                                    <p:animEffect transition="in" filter="strips(upRight)">
                                      <p:cBhvr>
                                        <p:cTn id="11" dur="500"/>
                                        <p:tgtEl>
                                          <p:spTgt spid="795653"/>
                                        </p:tgtEl>
                                      </p:cBhvr>
                                    </p:animEffect>
                                  </p:childTnLst>
                                </p:cTn>
                              </p:par>
                            </p:childTnLst>
                          </p:cTn>
                        </p:par>
                        <p:par>
                          <p:cTn id="12" fill="hold" nodeType="afterGroup">
                            <p:stCondLst>
                              <p:cond delay="1000"/>
                            </p:stCondLst>
                            <p:childTnLst>
                              <p:par>
                                <p:cTn id="13" presetID="18" presetClass="entr" presetSubtype="12" fill="hold" nodeType="afterEffect">
                                  <p:stCondLst>
                                    <p:cond delay="0"/>
                                  </p:stCondLst>
                                  <p:childTnLst>
                                    <p:set>
                                      <p:cBhvr>
                                        <p:cTn id="14" dur="1" fill="hold">
                                          <p:stCondLst>
                                            <p:cond delay="0"/>
                                          </p:stCondLst>
                                        </p:cTn>
                                        <p:tgtEl>
                                          <p:spTgt spid="795659"/>
                                        </p:tgtEl>
                                        <p:attrNameLst>
                                          <p:attrName>style.visibility</p:attrName>
                                        </p:attrNameLst>
                                      </p:cBhvr>
                                      <p:to>
                                        <p:strVal val="visible"/>
                                      </p:to>
                                    </p:set>
                                    <p:animEffect transition="in" filter="strips(downLeft)">
                                      <p:cBhvr>
                                        <p:cTn id="15" dur="500"/>
                                        <p:tgtEl>
                                          <p:spTgt spid="795659"/>
                                        </p:tgtEl>
                                      </p:cBhvr>
                                    </p:animEffect>
                                  </p:childTnLst>
                                </p:cTn>
                              </p:par>
                            </p:childTnLst>
                          </p:cTn>
                        </p:par>
                        <p:par>
                          <p:cTn id="16" fill="hold" nodeType="afterGroup">
                            <p:stCondLst>
                              <p:cond delay="1500"/>
                            </p:stCondLst>
                            <p:childTnLst>
                              <p:par>
                                <p:cTn id="17" presetID="18" presetClass="entr" presetSubtype="6" fill="hold" nodeType="afterEffect">
                                  <p:stCondLst>
                                    <p:cond delay="0"/>
                                  </p:stCondLst>
                                  <p:childTnLst>
                                    <p:set>
                                      <p:cBhvr>
                                        <p:cTn id="18" dur="1" fill="hold">
                                          <p:stCondLst>
                                            <p:cond delay="0"/>
                                          </p:stCondLst>
                                        </p:cTn>
                                        <p:tgtEl>
                                          <p:spTgt spid="795656"/>
                                        </p:tgtEl>
                                        <p:attrNameLst>
                                          <p:attrName>style.visibility</p:attrName>
                                        </p:attrNameLst>
                                      </p:cBhvr>
                                      <p:to>
                                        <p:strVal val="visible"/>
                                      </p:to>
                                    </p:set>
                                    <p:animEffect transition="in" filter="strips(downRight)">
                                      <p:cBhvr>
                                        <p:cTn id="19" dur="500"/>
                                        <p:tgtEl>
                                          <p:spTgt spid="7956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7698" name="Rectangle 2"/>
          <p:cNvSpPr>
            <a:spLocks noGrp="1" noChangeArrowheads="1"/>
          </p:cNvSpPr>
          <p:nvPr>
            <p:ph type="title"/>
          </p:nvPr>
        </p:nvSpPr>
        <p:spPr>
          <a:xfrm>
            <a:off x="457200" y="762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The Balanced Scorecard:  From</a:t>
            </a:r>
            <a:br>
              <a:rPr lang="en-US" sz="4400" b="1" i="1"/>
            </a:br>
            <a:r>
              <a:rPr lang="en-US" sz="4400" b="1" i="1"/>
              <a:t>Strategy to Performance Measures</a:t>
            </a:r>
          </a:p>
        </p:txBody>
      </p:sp>
      <p:sp>
        <p:nvSpPr>
          <p:cNvPr id="797700" name="Text Box 4"/>
          <p:cNvSpPr txBox="1">
            <a:spLocks noChangeArrowheads="1"/>
          </p:cNvSpPr>
          <p:nvPr/>
        </p:nvSpPr>
        <p:spPr bwMode="auto">
          <a:xfrm>
            <a:off x="228600" y="1600200"/>
            <a:ext cx="3738563" cy="890588"/>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90000"/>
              </a:lnSpc>
              <a:spcBef>
                <a:spcPts val="0"/>
              </a:spcBef>
            </a:pPr>
            <a:r>
              <a:rPr lang="en-US" sz="2000" b="1" dirty="0">
                <a:solidFill>
                  <a:schemeClr val="tx2"/>
                </a:solidFill>
              </a:rPr>
              <a:t>Financial</a:t>
            </a:r>
          </a:p>
          <a:p>
            <a:pPr algn="ctr">
              <a:lnSpc>
                <a:spcPct val="90000"/>
              </a:lnSpc>
              <a:spcBef>
                <a:spcPts val="0"/>
              </a:spcBef>
            </a:pPr>
            <a:r>
              <a:rPr lang="en-US" sz="1800" dirty="0"/>
              <a:t>Has our financial</a:t>
            </a:r>
            <a:br>
              <a:rPr lang="en-US" sz="1800" dirty="0"/>
            </a:br>
            <a:r>
              <a:rPr lang="en-US" sz="1800" dirty="0"/>
              <a:t>performance improved?</a:t>
            </a:r>
          </a:p>
        </p:txBody>
      </p:sp>
      <p:sp>
        <p:nvSpPr>
          <p:cNvPr id="797701" name="Text Box 5"/>
          <p:cNvSpPr txBox="1">
            <a:spLocks noChangeArrowheads="1"/>
          </p:cNvSpPr>
          <p:nvPr/>
        </p:nvSpPr>
        <p:spPr bwMode="auto">
          <a:xfrm>
            <a:off x="238125" y="2903538"/>
            <a:ext cx="3721100" cy="890587"/>
          </a:xfrm>
          <a:prstGeom prst="rect">
            <a:avLst/>
          </a:prstGeom>
          <a:solidFill>
            <a:srgbClr val="FFFF99"/>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90000"/>
              </a:lnSpc>
              <a:spcBef>
                <a:spcPts val="0"/>
              </a:spcBef>
            </a:pPr>
            <a:r>
              <a:rPr lang="en-US" sz="2000" b="1" dirty="0">
                <a:solidFill>
                  <a:schemeClr val="tx2"/>
                </a:solidFill>
              </a:rPr>
              <a:t>Customer</a:t>
            </a:r>
          </a:p>
          <a:p>
            <a:pPr algn="ctr">
              <a:lnSpc>
                <a:spcPct val="90000"/>
              </a:lnSpc>
              <a:spcBef>
                <a:spcPts val="0"/>
              </a:spcBef>
            </a:pPr>
            <a:r>
              <a:rPr lang="en-US" sz="1800" dirty="0"/>
              <a:t>Do customers recognize that</a:t>
            </a:r>
            <a:br>
              <a:rPr lang="en-US" sz="1800" dirty="0"/>
            </a:br>
            <a:r>
              <a:rPr lang="en-US" sz="1800" dirty="0"/>
              <a:t>we are delivering more value?</a:t>
            </a:r>
          </a:p>
        </p:txBody>
      </p:sp>
      <p:sp>
        <p:nvSpPr>
          <p:cNvPr id="797702" name="Text Box 6"/>
          <p:cNvSpPr txBox="1">
            <a:spLocks noChangeArrowheads="1"/>
          </p:cNvSpPr>
          <p:nvPr/>
        </p:nvSpPr>
        <p:spPr bwMode="auto">
          <a:xfrm>
            <a:off x="238125" y="4206875"/>
            <a:ext cx="3721100" cy="1138238"/>
          </a:xfrm>
          <a:prstGeom prst="rect">
            <a:avLst/>
          </a:prstGeom>
          <a:solidFill>
            <a:srgbClr val="FFC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90000"/>
              </a:lnSpc>
              <a:spcBef>
                <a:spcPts val="0"/>
              </a:spcBef>
            </a:pPr>
            <a:r>
              <a:rPr lang="en-US" sz="2000" b="1" dirty="0">
                <a:solidFill>
                  <a:schemeClr val="tx2"/>
                </a:solidFill>
              </a:rPr>
              <a:t>Internal Business Processes</a:t>
            </a:r>
          </a:p>
          <a:p>
            <a:pPr algn="ctr">
              <a:lnSpc>
                <a:spcPct val="90000"/>
              </a:lnSpc>
              <a:spcBef>
                <a:spcPts val="0"/>
              </a:spcBef>
            </a:pPr>
            <a:r>
              <a:rPr lang="en-US" sz="1800" dirty="0"/>
              <a:t>Have we improved key business processes so that we can deliver more value to customers?</a:t>
            </a:r>
          </a:p>
        </p:txBody>
      </p:sp>
      <p:sp>
        <p:nvSpPr>
          <p:cNvPr id="797703" name="Text Box 7"/>
          <p:cNvSpPr txBox="1">
            <a:spLocks noChangeArrowheads="1"/>
          </p:cNvSpPr>
          <p:nvPr/>
        </p:nvSpPr>
        <p:spPr bwMode="auto">
          <a:xfrm>
            <a:off x="228600" y="5757863"/>
            <a:ext cx="3738563" cy="890587"/>
          </a:xfrm>
          <a:prstGeom prst="rect">
            <a:avLst/>
          </a:prstGeom>
          <a:solidFill>
            <a:srgbClr val="CCFFCC"/>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90000"/>
              </a:lnSpc>
              <a:spcBef>
                <a:spcPts val="0"/>
              </a:spcBef>
            </a:pPr>
            <a:r>
              <a:rPr lang="en-US" sz="2000" b="1" dirty="0">
                <a:solidFill>
                  <a:schemeClr val="tx2"/>
                </a:solidFill>
              </a:rPr>
              <a:t>Learning and Growth</a:t>
            </a:r>
          </a:p>
          <a:p>
            <a:pPr algn="ctr">
              <a:lnSpc>
                <a:spcPct val="90000"/>
              </a:lnSpc>
              <a:spcBef>
                <a:spcPts val="0"/>
              </a:spcBef>
            </a:pPr>
            <a:r>
              <a:rPr lang="en-US" sz="1800" dirty="0"/>
              <a:t>Are we maintaining our ability</a:t>
            </a:r>
            <a:br>
              <a:rPr lang="en-US" sz="1800" dirty="0"/>
            </a:br>
            <a:r>
              <a:rPr lang="en-US" sz="1800" dirty="0"/>
              <a:t>to change and improve?</a:t>
            </a:r>
          </a:p>
        </p:txBody>
      </p:sp>
      <p:sp>
        <p:nvSpPr>
          <p:cNvPr id="797704" name="Text Box 8"/>
          <p:cNvSpPr txBox="1">
            <a:spLocks noChangeArrowheads="1"/>
          </p:cNvSpPr>
          <p:nvPr/>
        </p:nvSpPr>
        <p:spPr bwMode="auto">
          <a:xfrm>
            <a:off x="420688" y="1182688"/>
            <a:ext cx="335438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400">
                <a:solidFill>
                  <a:schemeClr val="tx2"/>
                </a:solidFill>
              </a:rPr>
              <a:t>Performance Measures</a:t>
            </a:r>
          </a:p>
        </p:txBody>
      </p:sp>
      <p:cxnSp>
        <p:nvCxnSpPr>
          <p:cNvPr id="797705" name="AutoShape 9"/>
          <p:cNvCxnSpPr>
            <a:cxnSpLocks noChangeShapeType="1"/>
            <a:stCxn id="797703" idx="0"/>
            <a:endCxn id="797702" idx="2"/>
          </p:cNvCxnSpPr>
          <p:nvPr/>
        </p:nvCxnSpPr>
        <p:spPr bwMode="auto">
          <a:xfrm flipV="1">
            <a:off x="2098675" y="5359400"/>
            <a:ext cx="0" cy="384175"/>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97706" name="AutoShape 10"/>
          <p:cNvCxnSpPr>
            <a:cxnSpLocks noChangeShapeType="1"/>
            <a:stCxn id="797702" idx="0"/>
            <a:endCxn id="797701" idx="2"/>
          </p:cNvCxnSpPr>
          <p:nvPr/>
        </p:nvCxnSpPr>
        <p:spPr bwMode="auto">
          <a:xfrm flipV="1">
            <a:off x="2098675" y="3808413"/>
            <a:ext cx="0" cy="384175"/>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97707" name="AutoShape 11"/>
          <p:cNvCxnSpPr>
            <a:cxnSpLocks noChangeShapeType="1"/>
            <a:stCxn id="797701" idx="0"/>
            <a:endCxn id="797700" idx="2"/>
          </p:cNvCxnSpPr>
          <p:nvPr/>
        </p:nvCxnSpPr>
        <p:spPr bwMode="auto">
          <a:xfrm flipV="1">
            <a:off x="2098675" y="2505075"/>
            <a:ext cx="0" cy="384175"/>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97708" name="AutoShape 12"/>
          <p:cNvSpPr>
            <a:spLocks noChangeArrowheads="1"/>
          </p:cNvSpPr>
          <p:nvPr/>
        </p:nvSpPr>
        <p:spPr bwMode="auto">
          <a:xfrm>
            <a:off x="4927600" y="1717675"/>
            <a:ext cx="2022475" cy="663575"/>
          </a:xfrm>
          <a:prstGeom prst="roundRect">
            <a:avLst>
              <a:gd name="adj" fmla="val 16667"/>
            </a:avLst>
          </a:prstGeom>
          <a:solidFill>
            <a:srgbClr val="DDDDDD"/>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80000"/>
              </a:lnSpc>
            </a:pPr>
            <a:r>
              <a:rPr lang="en-US" sz="2000"/>
              <a:t>What are our</a:t>
            </a:r>
            <a:br>
              <a:rPr lang="en-US" sz="2000"/>
            </a:br>
            <a:r>
              <a:rPr lang="en-US" sz="2000"/>
              <a:t>financial goals?</a:t>
            </a:r>
          </a:p>
        </p:txBody>
      </p:sp>
      <p:sp>
        <p:nvSpPr>
          <p:cNvPr id="797709" name="AutoShape 13"/>
          <p:cNvSpPr>
            <a:spLocks noChangeArrowheads="1"/>
          </p:cNvSpPr>
          <p:nvPr/>
        </p:nvSpPr>
        <p:spPr bwMode="auto">
          <a:xfrm>
            <a:off x="4579938" y="2749550"/>
            <a:ext cx="2717800" cy="1206500"/>
          </a:xfrm>
          <a:prstGeom prst="roundRect">
            <a:avLst>
              <a:gd name="adj" fmla="val 16667"/>
            </a:avLst>
          </a:prstGeom>
          <a:solidFill>
            <a:srgbClr val="DDDDDD"/>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80000"/>
              </a:lnSpc>
            </a:pPr>
            <a:r>
              <a:rPr lang="en-US" sz="2000"/>
              <a:t>What customers do</a:t>
            </a:r>
            <a:br>
              <a:rPr lang="en-US" sz="2000"/>
            </a:br>
            <a:r>
              <a:rPr lang="en-US" sz="2000"/>
              <a:t>we want to serve and</a:t>
            </a:r>
            <a:br>
              <a:rPr lang="en-US" sz="2000"/>
            </a:br>
            <a:r>
              <a:rPr lang="en-US" sz="2000"/>
              <a:t>how are we going to</a:t>
            </a:r>
            <a:br>
              <a:rPr lang="en-US" sz="2000"/>
            </a:br>
            <a:r>
              <a:rPr lang="en-US" sz="2000"/>
              <a:t>win and retain them?</a:t>
            </a:r>
          </a:p>
        </p:txBody>
      </p:sp>
      <p:sp>
        <p:nvSpPr>
          <p:cNvPr id="797710" name="AutoShape 14"/>
          <p:cNvSpPr>
            <a:spLocks noChangeArrowheads="1"/>
          </p:cNvSpPr>
          <p:nvPr/>
        </p:nvSpPr>
        <p:spPr bwMode="auto">
          <a:xfrm>
            <a:off x="4645025" y="4173538"/>
            <a:ext cx="2590800" cy="1206500"/>
          </a:xfrm>
          <a:prstGeom prst="roundRect">
            <a:avLst>
              <a:gd name="adj" fmla="val 16667"/>
            </a:avLst>
          </a:prstGeom>
          <a:solidFill>
            <a:srgbClr val="DDDDDD"/>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80000"/>
              </a:lnSpc>
            </a:pPr>
            <a:r>
              <a:rPr lang="en-US" sz="2000"/>
              <a:t>What internal busi-</a:t>
            </a:r>
            <a:br>
              <a:rPr lang="en-US" sz="2000"/>
            </a:br>
            <a:r>
              <a:rPr lang="en-US" sz="2000"/>
              <a:t>ness processes are</a:t>
            </a:r>
            <a:br>
              <a:rPr lang="en-US" sz="2000"/>
            </a:br>
            <a:r>
              <a:rPr lang="en-US" sz="2000"/>
              <a:t>critical to providing</a:t>
            </a:r>
            <a:br>
              <a:rPr lang="en-US" sz="2000"/>
            </a:br>
            <a:r>
              <a:rPr lang="en-US" sz="2000"/>
              <a:t>value to customers?</a:t>
            </a:r>
          </a:p>
        </p:txBody>
      </p:sp>
      <p:cxnSp>
        <p:nvCxnSpPr>
          <p:cNvPr id="797711" name="AutoShape 15"/>
          <p:cNvCxnSpPr>
            <a:cxnSpLocks noChangeShapeType="1"/>
            <a:stCxn id="797708" idx="1"/>
            <a:endCxn id="797700" idx="3"/>
          </p:cNvCxnSpPr>
          <p:nvPr/>
        </p:nvCxnSpPr>
        <p:spPr bwMode="auto">
          <a:xfrm flipH="1" flipV="1">
            <a:off x="3981450" y="2046288"/>
            <a:ext cx="931863" cy="3175"/>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97712" name="AutoShape 16"/>
          <p:cNvCxnSpPr>
            <a:cxnSpLocks noChangeShapeType="1"/>
            <a:stCxn id="797709" idx="1"/>
            <a:endCxn id="797701" idx="3"/>
          </p:cNvCxnSpPr>
          <p:nvPr/>
        </p:nvCxnSpPr>
        <p:spPr bwMode="auto">
          <a:xfrm flipH="1" flipV="1">
            <a:off x="3973513" y="3349625"/>
            <a:ext cx="592137" cy="3175"/>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97713" name="AutoShape 17"/>
          <p:cNvCxnSpPr>
            <a:cxnSpLocks noChangeShapeType="1"/>
            <a:stCxn id="797710" idx="1"/>
            <a:endCxn id="797702" idx="3"/>
          </p:cNvCxnSpPr>
          <p:nvPr/>
        </p:nvCxnSpPr>
        <p:spPr bwMode="auto">
          <a:xfrm flipH="1">
            <a:off x="3973513" y="4776788"/>
            <a:ext cx="657225" cy="0"/>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797714" name="AutoShape 18"/>
          <p:cNvSpPr>
            <a:spLocks noChangeArrowheads="1"/>
          </p:cNvSpPr>
          <p:nvPr/>
        </p:nvSpPr>
        <p:spPr bwMode="auto">
          <a:xfrm>
            <a:off x="7726363" y="2779713"/>
            <a:ext cx="1311275" cy="1136650"/>
          </a:xfrm>
          <a:prstGeom prst="roundRect">
            <a:avLst>
              <a:gd name="adj" fmla="val 16667"/>
            </a:avLst>
          </a:prstGeom>
          <a:solidFill>
            <a:srgbClr val="FFCC66"/>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000"/>
              <a:t>Vision and Strategy</a:t>
            </a:r>
          </a:p>
        </p:txBody>
      </p:sp>
      <p:cxnSp>
        <p:nvCxnSpPr>
          <p:cNvPr id="797715" name="AutoShape 19"/>
          <p:cNvCxnSpPr>
            <a:cxnSpLocks noChangeShapeType="1"/>
            <a:stCxn id="797714" idx="1"/>
            <a:endCxn id="797709" idx="3"/>
          </p:cNvCxnSpPr>
          <p:nvPr/>
        </p:nvCxnSpPr>
        <p:spPr bwMode="auto">
          <a:xfrm flipH="1">
            <a:off x="7312025" y="3348038"/>
            <a:ext cx="400050" cy="4762"/>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97716" name="AutoShape 20"/>
          <p:cNvCxnSpPr>
            <a:cxnSpLocks noChangeShapeType="1"/>
            <a:stCxn id="797714" idx="0"/>
            <a:endCxn id="797708" idx="3"/>
          </p:cNvCxnSpPr>
          <p:nvPr/>
        </p:nvCxnSpPr>
        <p:spPr bwMode="auto">
          <a:xfrm flipH="1" flipV="1">
            <a:off x="6964363" y="2049463"/>
            <a:ext cx="1417637" cy="715962"/>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797717" name="AutoShape 21"/>
          <p:cNvCxnSpPr>
            <a:cxnSpLocks noChangeShapeType="1"/>
            <a:stCxn id="797714" idx="2"/>
            <a:endCxn id="797710" idx="3"/>
          </p:cNvCxnSpPr>
          <p:nvPr/>
        </p:nvCxnSpPr>
        <p:spPr bwMode="auto">
          <a:xfrm flipH="1">
            <a:off x="7250113" y="3930650"/>
            <a:ext cx="1131887" cy="846138"/>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 name="Slide Number Placeholder 1"/>
          <p:cNvSpPr>
            <a:spLocks noGrp="1"/>
          </p:cNvSpPr>
          <p:nvPr>
            <p:ph type="sldNum" sz="quarter" idx="11"/>
          </p:nvPr>
        </p:nvSpPr>
        <p:spPr/>
        <p:txBody>
          <a:bodyPr/>
          <a:lstStyle/>
          <a:p>
            <a:fld id="{FC3CEDF9-175D-44EB-8899-A113D70833E0}" type="slidenum">
              <a:rPr lang="en-US" smtClean="0"/>
              <a:pPr/>
              <a:t>32</a:t>
            </a:fld>
            <a:endParaRPr lang="en-US"/>
          </a:p>
        </p:txBody>
      </p:sp>
    </p:spTree>
    <p:extLst>
      <p:ext uri="{BB962C8B-B14F-4D97-AF65-F5344CB8AC3E}">
        <p14:creationId xmlns:p14="http://schemas.microsoft.com/office/powerpoint/2010/main" xmlns="" val="258037737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9746" name="Rectangle 2"/>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The Balanced Scorecard</a:t>
            </a:r>
            <a:r>
              <a:rPr lang="en-US" sz="4400" b="1" i="1" dirty="0" smtClean="0"/>
              <a:t>: Non-financial </a:t>
            </a:r>
            <a:r>
              <a:rPr lang="en-US" sz="4400" b="1" i="1" dirty="0"/>
              <a:t>Measures</a:t>
            </a:r>
          </a:p>
        </p:txBody>
      </p:sp>
      <p:sp>
        <p:nvSpPr>
          <p:cNvPr id="799747" name="AutoShape 3"/>
          <p:cNvSpPr>
            <a:spLocks noChangeArrowheads="1"/>
          </p:cNvSpPr>
          <p:nvPr/>
        </p:nvSpPr>
        <p:spPr bwMode="auto">
          <a:xfrm>
            <a:off x="228600" y="1447800"/>
            <a:ext cx="8686800" cy="930275"/>
          </a:xfrm>
          <a:prstGeom prst="roundRect">
            <a:avLst>
              <a:gd name="adj" fmla="val 16667"/>
            </a:avLst>
          </a:prstGeom>
          <a:solidFill>
            <a:srgbClr val="CCECFF"/>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b="1">
                <a:latin typeface="+mn-lt"/>
                <a:cs typeface="Times New Roman" panose="02020603050405020304" pitchFamily="18" charset="0"/>
              </a:rPr>
              <a:t>The balanced scorecard relies on non-financial measures in addition to financial measures for two reasons:</a:t>
            </a:r>
          </a:p>
        </p:txBody>
      </p:sp>
      <p:grpSp>
        <p:nvGrpSpPr>
          <p:cNvPr id="799748" name="Group 4"/>
          <p:cNvGrpSpPr>
            <a:grpSpLocks/>
          </p:cNvGrpSpPr>
          <p:nvPr/>
        </p:nvGrpSpPr>
        <p:grpSpPr bwMode="auto">
          <a:xfrm>
            <a:off x="508000" y="2395538"/>
            <a:ext cx="8153400" cy="1887537"/>
            <a:chOff x="320" y="1643"/>
            <a:chExt cx="5136" cy="1189"/>
          </a:xfrm>
        </p:grpSpPr>
        <p:sp>
          <p:nvSpPr>
            <p:cNvPr id="799749" name="Text Box 5"/>
            <p:cNvSpPr txBox="1">
              <a:spLocks noChangeArrowheads="1"/>
            </p:cNvSpPr>
            <p:nvPr/>
          </p:nvSpPr>
          <p:spPr bwMode="auto">
            <a:xfrm>
              <a:off x="320" y="2066"/>
              <a:ext cx="5136" cy="766"/>
            </a:xfrm>
            <a:prstGeom prst="rect">
              <a:avLst/>
            </a:prstGeom>
            <a:solidFill>
              <a:srgbClr val="FFFF99"/>
            </a:solidFill>
            <a:ln w="28575">
              <a:solidFill>
                <a:schemeClr val="tx1"/>
              </a:solidFill>
              <a:miter lim="800000"/>
              <a:headEnd/>
              <a:tailEnd/>
            </a:ln>
            <a:effectLst>
              <a:outerShdw dist="89803" dir="2700000" algn="ctr" rotWithShape="0">
                <a:schemeClr val="bg2"/>
              </a:outerShdw>
            </a:effectLst>
          </p:spPr>
          <p:txBody>
            <a:bodyPr>
              <a:spAutoFit/>
            </a:bodyPr>
            <a:lstStyle/>
            <a:p>
              <a:pPr eaLnBrk="1" hangingPunct="1">
                <a:spcBef>
                  <a:spcPct val="30000"/>
                </a:spcBef>
                <a:buFont typeface="Wingdings" panose="05000000000000000000" pitchFamily="2" charset="2"/>
                <a:buChar char=""/>
              </a:pPr>
              <a:r>
                <a:rPr lang="en-US" sz="2400">
                  <a:latin typeface="+mn-lt"/>
                  <a:cs typeface="Times New Roman" panose="02020603050405020304" pitchFamily="18" charset="0"/>
                  <a:sym typeface="Wingdings" panose="05000000000000000000" pitchFamily="2" charset="2"/>
                </a:rPr>
                <a:t> Financial measures are lag indicators that summarize</a:t>
              </a:r>
              <a:br>
                <a:rPr lang="en-US" sz="2400">
                  <a:latin typeface="+mn-lt"/>
                  <a:cs typeface="Times New Roman" panose="02020603050405020304" pitchFamily="18" charset="0"/>
                  <a:sym typeface="Wingdings" panose="05000000000000000000" pitchFamily="2" charset="2"/>
                </a:rPr>
              </a:br>
              <a:r>
                <a:rPr lang="en-US" sz="2400">
                  <a:latin typeface="+mn-lt"/>
                  <a:cs typeface="Times New Roman" panose="02020603050405020304" pitchFamily="18" charset="0"/>
                  <a:sym typeface="Wingdings" panose="05000000000000000000" pitchFamily="2" charset="2"/>
                </a:rPr>
                <a:t>    the results of past actions. Non-financial measures are</a:t>
              </a:r>
              <a:br>
                <a:rPr lang="en-US" sz="2400">
                  <a:latin typeface="+mn-lt"/>
                  <a:cs typeface="Times New Roman" panose="02020603050405020304" pitchFamily="18" charset="0"/>
                  <a:sym typeface="Wingdings" panose="05000000000000000000" pitchFamily="2" charset="2"/>
                </a:rPr>
              </a:br>
              <a:r>
                <a:rPr lang="en-US" sz="2400">
                  <a:latin typeface="+mn-lt"/>
                  <a:cs typeface="Times New Roman" panose="02020603050405020304" pitchFamily="18" charset="0"/>
                  <a:sym typeface="Wingdings" panose="05000000000000000000" pitchFamily="2" charset="2"/>
                </a:rPr>
                <a:t>    leading indicators of future financial performance.</a:t>
              </a:r>
              <a:endParaRPr lang="en-US" sz="2400">
                <a:latin typeface="+mn-lt"/>
              </a:endParaRPr>
            </a:p>
          </p:txBody>
        </p:sp>
        <p:cxnSp>
          <p:nvCxnSpPr>
            <p:cNvPr id="799750" name="AutoShape 6"/>
            <p:cNvCxnSpPr>
              <a:cxnSpLocks noChangeShapeType="1"/>
              <a:stCxn id="799747" idx="2"/>
              <a:endCxn id="799749" idx="0"/>
            </p:cNvCxnSpPr>
            <p:nvPr/>
          </p:nvCxnSpPr>
          <p:spPr bwMode="auto">
            <a:xfrm>
              <a:off x="2888" y="1643"/>
              <a:ext cx="0" cy="414"/>
            </a:xfrm>
            <a:prstGeom prst="straightConnector1">
              <a:avLst/>
            </a:prstGeom>
            <a:noFill/>
            <a:ln w="762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799751" name="Group 7"/>
          <p:cNvGrpSpPr>
            <a:grpSpLocks/>
          </p:cNvGrpSpPr>
          <p:nvPr/>
        </p:nvGrpSpPr>
        <p:grpSpPr bwMode="auto">
          <a:xfrm>
            <a:off x="508000" y="4297363"/>
            <a:ext cx="8153400" cy="2255837"/>
            <a:chOff x="320" y="2841"/>
            <a:chExt cx="5136" cy="1421"/>
          </a:xfrm>
        </p:grpSpPr>
        <p:sp>
          <p:nvSpPr>
            <p:cNvPr id="799752" name="Text Box 8"/>
            <p:cNvSpPr txBox="1">
              <a:spLocks noChangeArrowheads="1"/>
            </p:cNvSpPr>
            <p:nvPr/>
          </p:nvSpPr>
          <p:spPr bwMode="auto">
            <a:xfrm>
              <a:off x="320" y="3266"/>
              <a:ext cx="5136" cy="996"/>
            </a:xfrm>
            <a:prstGeom prst="rect">
              <a:avLst/>
            </a:prstGeom>
            <a:solidFill>
              <a:srgbClr val="FFCCFF"/>
            </a:solidFill>
            <a:ln w="28575">
              <a:solidFill>
                <a:schemeClr val="tx1"/>
              </a:solidFill>
              <a:miter lim="800000"/>
              <a:headEnd/>
              <a:tailEnd/>
            </a:ln>
            <a:effectLst>
              <a:outerShdw dist="89803" dir="2700000" algn="ctr" rotWithShape="0">
                <a:schemeClr val="bg2"/>
              </a:outerShdw>
            </a:effectLst>
          </p:spPr>
          <p:txBody>
            <a:bodyPr>
              <a:spAutoFit/>
            </a:bodyPr>
            <a:lstStyle/>
            <a:p>
              <a:pPr eaLnBrk="1" hangingPunct="1">
                <a:spcBef>
                  <a:spcPct val="30000"/>
                </a:spcBef>
                <a:buFont typeface="Wingdings" panose="05000000000000000000" pitchFamily="2" charset="2"/>
                <a:buChar char=""/>
              </a:pPr>
              <a:r>
                <a:rPr lang="en-US" sz="2400">
                  <a:latin typeface="+mn-lt"/>
                  <a:cs typeface="Times New Roman" panose="02020603050405020304" pitchFamily="18" charset="0"/>
                  <a:sym typeface="Wingdings" panose="05000000000000000000" pitchFamily="2" charset="2"/>
                </a:rPr>
                <a:t> Top managers are ordinarily responsible for financial</a:t>
              </a:r>
              <a:br>
                <a:rPr lang="en-US" sz="2400">
                  <a:latin typeface="+mn-lt"/>
                  <a:cs typeface="Times New Roman" panose="02020603050405020304" pitchFamily="18" charset="0"/>
                  <a:sym typeface="Wingdings" panose="05000000000000000000" pitchFamily="2" charset="2"/>
                </a:rPr>
              </a:br>
              <a:r>
                <a:rPr lang="en-US" sz="2400">
                  <a:latin typeface="+mn-lt"/>
                  <a:cs typeface="Times New Roman" panose="02020603050405020304" pitchFamily="18" charset="0"/>
                  <a:sym typeface="Wingdings" panose="05000000000000000000" pitchFamily="2" charset="2"/>
                </a:rPr>
                <a:t>    performance measures – not lower level managers. </a:t>
              </a:r>
              <a:br>
                <a:rPr lang="en-US" sz="2400">
                  <a:latin typeface="+mn-lt"/>
                  <a:cs typeface="Times New Roman" panose="02020603050405020304" pitchFamily="18" charset="0"/>
                  <a:sym typeface="Wingdings" panose="05000000000000000000" pitchFamily="2" charset="2"/>
                </a:rPr>
              </a:br>
              <a:r>
                <a:rPr lang="en-US" sz="2400">
                  <a:latin typeface="+mn-lt"/>
                  <a:cs typeface="Times New Roman" panose="02020603050405020304" pitchFamily="18" charset="0"/>
                  <a:sym typeface="Wingdings" panose="05000000000000000000" pitchFamily="2" charset="2"/>
                </a:rPr>
                <a:t>    Non-financial measures are more likely to be</a:t>
              </a:r>
              <a:br>
                <a:rPr lang="en-US" sz="2400">
                  <a:latin typeface="+mn-lt"/>
                  <a:cs typeface="Times New Roman" panose="02020603050405020304" pitchFamily="18" charset="0"/>
                  <a:sym typeface="Wingdings" panose="05000000000000000000" pitchFamily="2" charset="2"/>
                </a:rPr>
              </a:br>
              <a:r>
                <a:rPr lang="en-US" sz="2400">
                  <a:latin typeface="+mn-lt"/>
                  <a:cs typeface="Times New Roman" panose="02020603050405020304" pitchFamily="18" charset="0"/>
                  <a:sym typeface="Wingdings" panose="05000000000000000000" pitchFamily="2" charset="2"/>
                </a:rPr>
                <a:t>    understood and controlled by lower level managers.</a:t>
              </a:r>
              <a:endParaRPr lang="en-US" sz="2400">
                <a:latin typeface="+mn-lt"/>
              </a:endParaRPr>
            </a:p>
          </p:txBody>
        </p:sp>
        <p:cxnSp>
          <p:nvCxnSpPr>
            <p:cNvPr id="799753" name="AutoShape 9"/>
            <p:cNvCxnSpPr>
              <a:cxnSpLocks noChangeShapeType="1"/>
              <a:stCxn id="799749" idx="2"/>
              <a:endCxn id="799752" idx="0"/>
            </p:cNvCxnSpPr>
            <p:nvPr/>
          </p:nvCxnSpPr>
          <p:spPr bwMode="auto">
            <a:xfrm>
              <a:off x="2888" y="2841"/>
              <a:ext cx="0" cy="416"/>
            </a:xfrm>
            <a:prstGeom prst="straightConnector1">
              <a:avLst/>
            </a:prstGeom>
            <a:noFill/>
            <a:ln w="762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FC3CEDF9-175D-44EB-8899-A113D70833E0}" type="slidenum">
              <a:rPr lang="en-US" smtClean="0"/>
              <a:pPr/>
              <a:t>33</a:t>
            </a:fld>
            <a:endParaRPr lang="en-US"/>
          </a:p>
        </p:txBody>
      </p:sp>
    </p:spTree>
    <p:extLst>
      <p:ext uri="{BB962C8B-B14F-4D97-AF65-F5344CB8AC3E}">
        <p14:creationId xmlns:p14="http://schemas.microsoft.com/office/powerpoint/2010/main" xmlns="" val="83254531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1794" name="Rectangle 2"/>
          <p:cNvSpPr>
            <a:spLocks noGrp="1" noChangeArrowheads="1"/>
          </p:cNvSpPr>
          <p:nvPr>
            <p:ph type="title"/>
          </p:nvPr>
        </p:nvSpPr>
        <p:spPr>
          <a:xfrm>
            <a:off x="457200" y="-762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The Balanced Scorecard for Individuals</a:t>
            </a:r>
          </a:p>
        </p:txBody>
      </p:sp>
      <p:sp>
        <p:nvSpPr>
          <p:cNvPr id="801795" name="Text Box 3"/>
          <p:cNvSpPr txBox="1">
            <a:spLocks noChangeArrowheads="1"/>
          </p:cNvSpPr>
          <p:nvPr/>
        </p:nvSpPr>
        <p:spPr bwMode="auto">
          <a:xfrm>
            <a:off x="642389" y="5365750"/>
            <a:ext cx="7848109" cy="1089529"/>
          </a:xfrm>
          <a:prstGeom prst="rect">
            <a:avLst/>
          </a:prstGeom>
          <a:solidFill>
            <a:srgbClr val="DDDDDD"/>
          </a:solidFill>
          <a:ln w="28575">
            <a:solidFill>
              <a:schemeClr val="tx1"/>
            </a:solidFill>
            <a:miter lim="800000"/>
            <a:headEnd/>
            <a:tailEnd/>
          </a:ln>
          <a:effectLst>
            <a:outerShdw dist="89803" dir="2700000" algn="ctr" rotWithShape="0">
              <a:schemeClr val="bg2"/>
            </a:outerShdw>
          </a:effectLst>
        </p:spPr>
        <p:txBody>
          <a:bodyPr wrap="none">
            <a:spAutoFit/>
          </a:bodyPr>
          <a:lstStyle/>
          <a:p>
            <a:pPr algn="ctr" eaLnBrk="1" hangingPunct="1">
              <a:lnSpc>
                <a:spcPct val="90000"/>
              </a:lnSpc>
              <a:spcBef>
                <a:spcPct val="30000"/>
              </a:spcBef>
            </a:pPr>
            <a:r>
              <a:rPr lang="en-US" sz="2400">
                <a:latin typeface="+mn-lt"/>
                <a:cs typeface="Times New Roman" panose="02020603050405020304" pitchFamily="18" charset="0"/>
              </a:rPr>
              <a:t>A personal scorecard should contain measures that can be</a:t>
            </a:r>
            <a:br>
              <a:rPr lang="en-US" sz="2400">
                <a:latin typeface="+mn-lt"/>
                <a:cs typeface="Times New Roman" panose="02020603050405020304" pitchFamily="18" charset="0"/>
              </a:rPr>
            </a:br>
            <a:r>
              <a:rPr lang="en-US" sz="2400">
                <a:latin typeface="+mn-lt"/>
                <a:cs typeface="Times New Roman" panose="02020603050405020304" pitchFamily="18" charset="0"/>
              </a:rPr>
              <a:t>influenced by the individual being evaluated and that</a:t>
            </a:r>
            <a:br>
              <a:rPr lang="en-US" sz="2400">
                <a:latin typeface="+mn-lt"/>
                <a:cs typeface="Times New Roman" panose="02020603050405020304" pitchFamily="18" charset="0"/>
              </a:rPr>
            </a:br>
            <a:r>
              <a:rPr lang="en-US" sz="2400">
                <a:latin typeface="+mn-lt"/>
                <a:cs typeface="Times New Roman" panose="02020603050405020304" pitchFamily="18" charset="0"/>
              </a:rPr>
              <a:t>support the measures in the overall balanced scorecard.</a:t>
            </a:r>
            <a:endParaRPr lang="en-US" sz="2400">
              <a:latin typeface="+mn-lt"/>
            </a:endParaRPr>
          </a:p>
        </p:txBody>
      </p:sp>
      <p:pic>
        <p:nvPicPr>
          <p:cNvPr id="801796" name="Picture 4" descr="READIN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867400" y="3429000"/>
            <a:ext cx="2046288" cy="1703388"/>
          </a:xfrm>
          <a:prstGeom prst="rect">
            <a:avLst/>
          </a:prstGeom>
          <a:noFill/>
          <a:extLst>
            <a:ext uri="{909E8E84-426E-40DD-AFC4-6F175D3DCCD1}">
              <a14:hiddenFill xmlns:a14="http://schemas.microsoft.com/office/drawing/2010/main" xmlns="">
                <a:solidFill>
                  <a:srgbClr val="FFFFFF"/>
                </a:solidFill>
              </a14:hiddenFill>
            </a:ext>
          </a:extLst>
        </p:spPr>
      </p:pic>
      <p:pic>
        <p:nvPicPr>
          <p:cNvPr id="801797" name="Picture 5" descr="bd06982_"/>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33400" y="3457575"/>
            <a:ext cx="3581400" cy="1724025"/>
          </a:xfrm>
          <a:prstGeom prst="rect">
            <a:avLst/>
          </a:prstGeom>
          <a:noFill/>
          <a:extLst>
            <a:ext uri="{909E8E84-426E-40DD-AFC4-6F175D3DCCD1}">
              <a14:hiddenFill xmlns:a14="http://schemas.microsoft.com/office/drawing/2010/main" xmlns="">
                <a:solidFill>
                  <a:srgbClr val="FFFFFF"/>
                </a:solidFill>
              </a14:hiddenFill>
            </a:ext>
          </a:extLst>
        </p:spPr>
      </p:pic>
      <p:sp>
        <p:nvSpPr>
          <p:cNvPr id="801798" name="Text Box 6"/>
          <p:cNvSpPr txBox="1">
            <a:spLocks noChangeArrowheads="1"/>
          </p:cNvSpPr>
          <p:nvPr/>
        </p:nvSpPr>
        <p:spPr bwMode="auto">
          <a:xfrm>
            <a:off x="533400" y="1752600"/>
            <a:ext cx="3581400"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b="1" dirty="0">
                <a:solidFill>
                  <a:schemeClr val="tx2"/>
                </a:solidFill>
                <a:latin typeface="+mn-lt"/>
                <a:cs typeface="Times New Roman" panose="02020603050405020304" pitchFamily="18" charset="0"/>
              </a:rPr>
              <a:t>The entire organization should have an overall balanced scorecard.</a:t>
            </a:r>
          </a:p>
        </p:txBody>
      </p:sp>
      <p:sp>
        <p:nvSpPr>
          <p:cNvPr id="801799" name="Text Box 7"/>
          <p:cNvSpPr txBox="1">
            <a:spLocks noChangeArrowheads="1"/>
          </p:cNvSpPr>
          <p:nvPr/>
        </p:nvSpPr>
        <p:spPr bwMode="auto">
          <a:xfrm>
            <a:off x="5105400" y="1752600"/>
            <a:ext cx="3581400"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b="1" dirty="0">
                <a:solidFill>
                  <a:schemeClr val="tx2"/>
                </a:solidFill>
                <a:latin typeface="+mn-lt"/>
                <a:cs typeface="Times New Roman" panose="02020603050405020304" pitchFamily="18" charset="0"/>
              </a:rPr>
              <a:t>Each individual should have a personal balanced scorecard.</a:t>
            </a:r>
          </a:p>
        </p:txBody>
      </p:sp>
      <p:sp>
        <p:nvSpPr>
          <p:cNvPr id="2" name="Slide Number Placeholder 1"/>
          <p:cNvSpPr>
            <a:spLocks noGrp="1"/>
          </p:cNvSpPr>
          <p:nvPr>
            <p:ph type="sldNum" sz="quarter" idx="11"/>
          </p:nvPr>
        </p:nvSpPr>
        <p:spPr/>
        <p:txBody>
          <a:bodyPr/>
          <a:lstStyle/>
          <a:p>
            <a:fld id="{FC3CEDF9-175D-44EB-8899-A113D70833E0}" type="slidenum">
              <a:rPr lang="en-US" smtClean="0"/>
              <a:pPr/>
              <a:t>34</a:t>
            </a:fld>
            <a:endParaRPr lang="en-US"/>
          </a:p>
        </p:txBody>
      </p:sp>
    </p:spTree>
    <p:extLst>
      <p:ext uri="{BB962C8B-B14F-4D97-AF65-F5344CB8AC3E}">
        <p14:creationId xmlns:p14="http://schemas.microsoft.com/office/powerpoint/2010/main" xmlns="" val="414150899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3842" name="AutoShape 2"/>
          <p:cNvSpPr>
            <a:spLocks noChangeArrowheads="1"/>
          </p:cNvSpPr>
          <p:nvPr/>
        </p:nvSpPr>
        <p:spPr bwMode="auto">
          <a:xfrm>
            <a:off x="1333500" y="5410200"/>
            <a:ext cx="6464300" cy="930275"/>
          </a:xfrm>
          <a:prstGeom prst="roundRect">
            <a:avLst>
              <a:gd name="adj" fmla="val 16667"/>
            </a:avLst>
          </a:prstGeom>
          <a:solidFill>
            <a:srgbClr val="FFFF99"/>
          </a:solidFill>
          <a:ln w="28575">
            <a:solidFill>
              <a:schemeClr val="tx2"/>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2400" b="1">
                <a:solidFill>
                  <a:schemeClr val="tx2"/>
                </a:solidFill>
              </a:rPr>
              <a:t>T</a:t>
            </a:r>
            <a:r>
              <a:rPr lang="en-US" sz="2400" b="1">
                <a:solidFill>
                  <a:schemeClr val="tx2"/>
                </a:solidFill>
                <a:cs typeface="Times New Roman" panose="02020603050405020304" pitchFamily="18" charset="0"/>
              </a:rPr>
              <a:t>he balanced scorecard lays out concrete actions to attain desired outcomes.</a:t>
            </a:r>
          </a:p>
        </p:txBody>
      </p:sp>
      <p:sp>
        <p:nvSpPr>
          <p:cNvPr id="803843" name="AutoShape 3"/>
          <p:cNvSpPr>
            <a:spLocks noChangeArrowheads="1"/>
          </p:cNvSpPr>
          <p:nvPr/>
        </p:nvSpPr>
        <p:spPr bwMode="auto">
          <a:xfrm>
            <a:off x="657225" y="1524000"/>
            <a:ext cx="7835900" cy="930275"/>
          </a:xfrm>
          <a:prstGeom prst="roundRect">
            <a:avLst>
              <a:gd name="adj" fmla="val 16667"/>
            </a:avLst>
          </a:prstGeom>
          <a:solidFill>
            <a:srgbClr val="DDDDDD"/>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400" b="1">
                <a:cs typeface="Times New Roman" panose="02020603050405020304" pitchFamily="18" charset="0"/>
              </a:rPr>
              <a:t>A balanced scorecard should have measures</a:t>
            </a:r>
            <a:br>
              <a:rPr lang="en-US" sz="2400" b="1">
                <a:cs typeface="Times New Roman" panose="02020603050405020304" pitchFamily="18" charset="0"/>
              </a:rPr>
            </a:br>
            <a:r>
              <a:rPr lang="en-US" sz="2400" b="1">
                <a:cs typeface="Times New Roman" panose="02020603050405020304" pitchFamily="18" charset="0"/>
              </a:rPr>
              <a:t>that are linked together on a cause-and-effect basis.</a:t>
            </a:r>
          </a:p>
        </p:txBody>
      </p:sp>
      <p:sp>
        <p:nvSpPr>
          <p:cNvPr id="803844" name="Oval 4"/>
          <p:cNvSpPr>
            <a:spLocks noChangeArrowheads="1"/>
          </p:cNvSpPr>
          <p:nvPr/>
        </p:nvSpPr>
        <p:spPr bwMode="auto">
          <a:xfrm>
            <a:off x="457200" y="3276600"/>
            <a:ext cx="3276600" cy="1600200"/>
          </a:xfrm>
          <a:prstGeom prst="ellipse">
            <a:avLst/>
          </a:prstGeom>
          <a:solidFill>
            <a:schemeClr val="tx2"/>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rgbClr val="FFFFFF"/>
                </a:solidFill>
              </a:rPr>
              <a:t>If we improve</a:t>
            </a:r>
            <a:br>
              <a:rPr lang="en-US" sz="2400">
                <a:solidFill>
                  <a:srgbClr val="FFFFFF"/>
                </a:solidFill>
              </a:rPr>
            </a:br>
            <a:r>
              <a:rPr lang="en-US" sz="2400">
                <a:solidFill>
                  <a:srgbClr val="FFFFFF"/>
                </a:solidFill>
              </a:rPr>
              <a:t>one performance</a:t>
            </a:r>
            <a:br>
              <a:rPr lang="en-US" sz="2400">
                <a:solidFill>
                  <a:srgbClr val="FFFFFF"/>
                </a:solidFill>
              </a:rPr>
            </a:br>
            <a:r>
              <a:rPr lang="en-US" sz="2400">
                <a:solidFill>
                  <a:srgbClr val="FFFFFF"/>
                </a:solidFill>
              </a:rPr>
              <a:t>measure . . .</a:t>
            </a:r>
          </a:p>
        </p:txBody>
      </p:sp>
      <p:sp>
        <p:nvSpPr>
          <p:cNvPr id="803845" name="Oval 5"/>
          <p:cNvSpPr>
            <a:spLocks noChangeArrowheads="1"/>
          </p:cNvSpPr>
          <p:nvPr/>
        </p:nvSpPr>
        <p:spPr bwMode="auto">
          <a:xfrm>
            <a:off x="5486400" y="3276600"/>
            <a:ext cx="3276600" cy="1600200"/>
          </a:xfrm>
          <a:prstGeom prst="ellipse">
            <a:avLst/>
          </a:prstGeom>
          <a:solidFill>
            <a:srgbClr val="009900"/>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rgbClr val="FFFFFF"/>
                </a:solidFill>
              </a:rPr>
              <a:t>Another desired</a:t>
            </a:r>
            <a:br>
              <a:rPr lang="en-US" sz="2400">
                <a:solidFill>
                  <a:srgbClr val="FFFFFF"/>
                </a:solidFill>
              </a:rPr>
            </a:br>
            <a:r>
              <a:rPr lang="en-US" sz="2400">
                <a:solidFill>
                  <a:srgbClr val="FFFFFF"/>
                </a:solidFill>
              </a:rPr>
              <a:t>performance measure</a:t>
            </a:r>
            <a:br>
              <a:rPr lang="en-US" sz="2400">
                <a:solidFill>
                  <a:srgbClr val="FFFFFF"/>
                </a:solidFill>
              </a:rPr>
            </a:br>
            <a:r>
              <a:rPr lang="en-US" sz="2400">
                <a:solidFill>
                  <a:srgbClr val="FFFFFF"/>
                </a:solidFill>
              </a:rPr>
              <a:t>will improve.</a:t>
            </a:r>
          </a:p>
        </p:txBody>
      </p:sp>
      <p:sp>
        <p:nvSpPr>
          <p:cNvPr id="803846" name="Rectangle 6"/>
          <p:cNvSpPr>
            <a:spLocks noGrp="1" noChangeArrowheads="1"/>
          </p:cNvSpPr>
          <p:nvPr>
            <p:ph type="title"/>
          </p:nvPr>
        </p:nvSpPr>
        <p:spPr>
          <a:xfrm>
            <a:off x="457200" y="152400"/>
            <a:ext cx="83058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The Balanced Scorecard</a:t>
            </a:r>
          </a:p>
        </p:txBody>
      </p:sp>
      <p:grpSp>
        <p:nvGrpSpPr>
          <p:cNvPr id="803847" name="Group 7"/>
          <p:cNvGrpSpPr>
            <a:grpSpLocks/>
          </p:cNvGrpSpPr>
          <p:nvPr/>
        </p:nvGrpSpPr>
        <p:grpSpPr bwMode="auto">
          <a:xfrm>
            <a:off x="3748088" y="3657600"/>
            <a:ext cx="1724025" cy="457200"/>
            <a:chOff x="2361" y="2304"/>
            <a:chExt cx="1086" cy="288"/>
          </a:xfrm>
        </p:grpSpPr>
        <p:cxnSp>
          <p:nvCxnSpPr>
            <p:cNvPr id="803848" name="AutoShape 8"/>
            <p:cNvCxnSpPr>
              <a:cxnSpLocks noChangeShapeType="1"/>
              <a:stCxn id="803844" idx="6"/>
              <a:endCxn id="803845" idx="2"/>
            </p:cNvCxnSpPr>
            <p:nvPr/>
          </p:nvCxnSpPr>
          <p:spPr bwMode="auto">
            <a:xfrm>
              <a:off x="2361" y="2568"/>
              <a:ext cx="1086" cy="0"/>
            </a:xfrm>
            <a:prstGeom prst="straightConnector1">
              <a:avLst/>
            </a:prstGeom>
            <a:noFill/>
            <a:ln w="381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803849" name="Text Box 9"/>
            <p:cNvSpPr txBox="1">
              <a:spLocks noChangeArrowheads="1"/>
            </p:cNvSpPr>
            <p:nvPr/>
          </p:nvSpPr>
          <p:spPr bwMode="auto">
            <a:xfrm>
              <a:off x="2552" y="2304"/>
              <a:ext cx="672" cy="2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b="1"/>
                <a:t>Then</a:t>
              </a:r>
            </a:p>
          </p:txBody>
        </p:sp>
      </p:grpSp>
      <p:sp>
        <p:nvSpPr>
          <p:cNvPr id="2" name="Slide Number Placeholder 1"/>
          <p:cNvSpPr>
            <a:spLocks noGrp="1"/>
          </p:cNvSpPr>
          <p:nvPr>
            <p:ph type="sldNum" sz="quarter" idx="11"/>
          </p:nvPr>
        </p:nvSpPr>
        <p:spPr/>
        <p:txBody>
          <a:bodyPr/>
          <a:lstStyle/>
          <a:p>
            <a:fld id="{FC3CEDF9-175D-44EB-8899-A113D70833E0}" type="slidenum">
              <a:rPr lang="en-US" smtClean="0"/>
              <a:pPr/>
              <a:t>35</a:t>
            </a:fld>
            <a:endParaRPr lang="en-US"/>
          </a:p>
        </p:txBody>
      </p:sp>
    </p:spTree>
    <p:extLst>
      <p:ext uri="{BB962C8B-B14F-4D97-AF65-F5344CB8AC3E}">
        <p14:creationId xmlns:p14="http://schemas.microsoft.com/office/powerpoint/2010/main" xmlns="" val="251372432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5890" name="Rectangle 2"/>
          <p:cNvSpPr>
            <a:spLocks noGrp="1" noChangeArrowheads="1"/>
          </p:cNvSpPr>
          <p:nvPr>
            <p:ph type="title"/>
          </p:nvPr>
        </p:nvSpPr>
        <p:spPr>
          <a:xfrm>
            <a:off x="152400" y="457200"/>
            <a:ext cx="8915400" cy="762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b="1" i="1" dirty="0"/>
              <a:t>The Balanced </a:t>
            </a:r>
            <a:r>
              <a:rPr lang="en-US" b="1" i="1" dirty="0" smtClean="0"/>
              <a:t>Scorecard and </a:t>
            </a:r>
            <a:r>
              <a:rPr lang="en-US" b="1" i="1" dirty="0"/>
              <a:t>Compensation</a:t>
            </a:r>
          </a:p>
        </p:txBody>
      </p:sp>
      <p:sp>
        <p:nvSpPr>
          <p:cNvPr id="805891" name="Text Box 3"/>
          <p:cNvSpPr txBox="1">
            <a:spLocks noGrp="1" noChangeArrowheads="1"/>
          </p:cNvSpPr>
          <p:nvPr>
            <p:ph type="body" sz="half" idx="1"/>
          </p:nvPr>
        </p:nvSpPr>
        <p:spPr>
          <a:xfrm>
            <a:off x="1828800" y="1524000"/>
            <a:ext cx="4876800" cy="4953000"/>
          </a:xfrm>
          <a:solidFill>
            <a:srgbClr val="DDDDDD"/>
          </a:solidFill>
          <a:ln w="28575">
            <a:solidFill>
              <a:schemeClr val="tx1"/>
            </a:solidFill>
            <a:miter lim="800000"/>
            <a:headEnd/>
            <a:tailEnd/>
          </a:ln>
        </p:spPr>
        <p:txBody>
          <a:bodyPr/>
          <a:lstStyle/>
          <a:p>
            <a:pPr algn="ctr">
              <a:spcBef>
                <a:spcPct val="30000"/>
              </a:spcBef>
              <a:buClrTx/>
              <a:buFontTx/>
              <a:buNone/>
            </a:pPr>
            <a:r>
              <a:rPr lang="en-US" sz="3200">
                <a:cs typeface="Times New Roman" panose="02020603050405020304" pitchFamily="18" charset="0"/>
              </a:rPr>
              <a:t> Incentive compensation should be linked to </a:t>
            </a:r>
            <a:br>
              <a:rPr lang="en-US" sz="3200">
                <a:cs typeface="Times New Roman" panose="02020603050405020304" pitchFamily="18" charset="0"/>
              </a:rPr>
            </a:br>
            <a:r>
              <a:rPr lang="en-US" sz="3200">
                <a:cs typeface="Times New Roman" panose="02020603050405020304" pitchFamily="18" charset="0"/>
              </a:rPr>
              <a:t>balanced scorecard performance measures.</a:t>
            </a:r>
            <a:r>
              <a:rPr lang="en-US" sz="3200"/>
              <a:t> </a:t>
            </a:r>
            <a:br>
              <a:rPr lang="en-US" sz="3200"/>
            </a:br>
            <a:endParaRPr lang="en-US" sz="3200"/>
          </a:p>
        </p:txBody>
      </p:sp>
      <p:pic>
        <p:nvPicPr>
          <p:cNvPr id="805892" name="Picture 4" descr="MESSAG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67000" y="4191000"/>
            <a:ext cx="3362325" cy="17208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39008000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7938" name="Rectangle 2"/>
          <p:cNvSpPr>
            <a:spLocks noGrp="1" noChangeArrowheads="1"/>
          </p:cNvSpPr>
          <p:nvPr>
            <p:ph type="title"/>
          </p:nvPr>
        </p:nvSpPr>
        <p:spPr>
          <a:xfrm>
            <a:off x="255588" y="152400"/>
            <a:ext cx="8507412"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The Balanced </a:t>
            </a:r>
            <a:r>
              <a:rPr lang="en-US" sz="4400" b="1" i="1" dirty="0" smtClean="0"/>
              <a:t>Scorecard Jaguar </a:t>
            </a:r>
            <a:r>
              <a:rPr lang="en-US" sz="4400" b="1" i="1" dirty="0"/>
              <a:t>Example </a:t>
            </a:r>
          </a:p>
        </p:txBody>
      </p:sp>
      <p:sp>
        <p:nvSpPr>
          <p:cNvPr id="807939" name="Text Box 3"/>
          <p:cNvSpPr txBox="1">
            <a:spLocks noChangeArrowheads="1"/>
          </p:cNvSpPr>
          <p:nvPr/>
        </p:nvSpPr>
        <p:spPr bwMode="auto">
          <a:xfrm>
            <a:off x="3489325" y="5953125"/>
            <a:ext cx="28194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Employee skills in installing options</a:t>
            </a:r>
          </a:p>
        </p:txBody>
      </p:sp>
      <p:sp>
        <p:nvSpPr>
          <p:cNvPr id="807940" name="Text Box 4"/>
          <p:cNvSpPr txBox="1">
            <a:spLocks noChangeArrowheads="1"/>
          </p:cNvSpPr>
          <p:nvPr/>
        </p:nvSpPr>
        <p:spPr bwMode="auto">
          <a:xfrm>
            <a:off x="2389188" y="4876800"/>
            <a:ext cx="22860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Number of</a:t>
            </a:r>
            <a:br>
              <a:rPr lang="en-US" sz="2000" b="1"/>
            </a:br>
            <a:r>
              <a:rPr lang="en-US" sz="2000" b="1"/>
              <a:t>options available</a:t>
            </a:r>
          </a:p>
        </p:txBody>
      </p:sp>
      <p:sp>
        <p:nvSpPr>
          <p:cNvPr id="807941" name="Text Box 5"/>
          <p:cNvSpPr txBox="1">
            <a:spLocks noChangeArrowheads="1"/>
          </p:cNvSpPr>
          <p:nvPr/>
        </p:nvSpPr>
        <p:spPr bwMode="auto">
          <a:xfrm>
            <a:off x="5357813" y="4876800"/>
            <a:ext cx="17907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80000"/>
              </a:lnSpc>
            </a:pPr>
            <a:r>
              <a:rPr lang="en-US" sz="2000" b="1"/>
              <a:t>Time to</a:t>
            </a:r>
            <a:br>
              <a:rPr lang="en-US" sz="2000" b="1"/>
            </a:br>
            <a:r>
              <a:rPr lang="en-US" sz="2000" b="1"/>
              <a:t>install option</a:t>
            </a:r>
          </a:p>
        </p:txBody>
      </p:sp>
      <p:sp>
        <p:nvSpPr>
          <p:cNvPr id="807942" name="Text Box 6"/>
          <p:cNvSpPr txBox="1">
            <a:spLocks noChangeArrowheads="1"/>
          </p:cNvSpPr>
          <p:nvPr/>
        </p:nvSpPr>
        <p:spPr bwMode="auto">
          <a:xfrm>
            <a:off x="3392488" y="3752850"/>
            <a:ext cx="3011487"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Customer satisfaction</a:t>
            </a:r>
            <a:br>
              <a:rPr lang="en-US" sz="2000" b="1"/>
            </a:br>
            <a:r>
              <a:rPr lang="en-US" sz="2000" b="1"/>
              <a:t>with options</a:t>
            </a:r>
          </a:p>
        </p:txBody>
      </p:sp>
      <p:sp>
        <p:nvSpPr>
          <p:cNvPr id="807943" name="Text Box 7"/>
          <p:cNvSpPr txBox="1">
            <a:spLocks noChangeArrowheads="1"/>
          </p:cNvSpPr>
          <p:nvPr/>
        </p:nvSpPr>
        <p:spPr bwMode="auto">
          <a:xfrm>
            <a:off x="3565525" y="2946400"/>
            <a:ext cx="2667000"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b="1"/>
              <a:t>Number of cars sold</a:t>
            </a:r>
          </a:p>
        </p:txBody>
      </p:sp>
      <p:sp>
        <p:nvSpPr>
          <p:cNvPr id="807944" name="Text Box 8"/>
          <p:cNvSpPr txBox="1">
            <a:spLocks noChangeArrowheads="1"/>
          </p:cNvSpPr>
          <p:nvPr/>
        </p:nvSpPr>
        <p:spPr bwMode="auto">
          <a:xfrm>
            <a:off x="3473450" y="2108200"/>
            <a:ext cx="2849563"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000" b="1"/>
              <a:t>Contribution per car</a:t>
            </a:r>
          </a:p>
        </p:txBody>
      </p:sp>
      <p:sp>
        <p:nvSpPr>
          <p:cNvPr id="807945" name="Text Box 9"/>
          <p:cNvSpPr txBox="1">
            <a:spLocks noChangeArrowheads="1"/>
          </p:cNvSpPr>
          <p:nvPr/>
        </p:nvSpPr>
        <p:spPr bwMode="auto">
          <a:xfrm>
            <a:off x="4460875" y="1343025"/>
            <a:ext cx="874713"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b="1"/>
              <a:t>Profit</a:t>
            </a:r>
          </a:p>
        </p:txBody>
      </p:sp>
      <p:cxnSp>
        <p:nvCxnSpPr>
          <p:cNvPr id="807946" name="AutoShape 10"/>
          <p:cNvCxnSpPr>
            <a:cxnSpLocks noChangeShapeType="1"/>
            <a:stCxn id="807939" idx="0"/>
            <a:endCxn id="807940" idx="2"/>
          </p:cNvCxnSpPr>
          <p:nvPr/>
        </p:nvCxnSpPr>
        <p:spPr bwMode="auto">
          <a:xfrm rot="5400000" flipH="1">
            <a:off x="3996532" y="5036344"/>
            <a:ext cx="438150" cy="1366837"/>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7947" name="AutoShape 11"/>
          <p:cNvCxnSpPr>
            <a:cxnSpLocks noChangeShapeType="1"/>
            <a:stCxn id="807939" idx="0"/>
            <a:endCxn id="807941" idx="2"/>
          </p:cNvCxnSpPr>
          <p:nvPr/>
        </p:nvCxnSpPr>
        <p:spPr bwMode="auto">
          <a:xfrm rot="16200000">
            <a:off x="5357019" y="5042694"/>
            <a:ext cx="438150" cy="1354138"/>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7948" name="AutoShape 12"/>
          <p:cNvCxnSpPr>
            <a:cxnSpLocks noChangeShapeType="1"/>
            <a:stCxn id="807940" idx="0"/>
            <a:endCxn id="807942" idx="2"/>
          </p:cNvCxnSpPr>
          <p:nvPr/>
        </p:nvCxnSpPr>
        <p:spPr bwMode="auto">
          <a:xfrm rot="16200000">
            <a:off x="3972719" y="3936207"/>
            <a:ext cx="485775" cy="1366837"/>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7949" name="AutoShape 13"/>
          <p:cNvCxnSpPr>
            <a:cxnSpLocks noChangeShapeType="1"/>
            <a:stCxn id="807941" idx="0"/>
            <a:endCxn id="807942" idx="2"/>
          </p:cNvCxnSpPr>
          <p:nvPr/>
        </p:nvCxnSpPr>
        <p:spPr bwMode="auto">
          <a:xfrm rot="5400000" flipH="1">
            <a:off x="5333206" y="3942557"/>
            <a:ext cx="485775" cy="1354138"/>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7950" name="AutoShape 14"/>
          <p:cNvCxnSpPr>
            <a:cxnSpLocks noChangeShapeType="1"/>
            <a:stCxn id="807942" idx="0"/>
            <a:endCxn id="807943" idx="2"/>
          </p:cNvCxnSpPr>
          <p:nvPr/>
        </p:nvCxnSpPr>
        <p:spPr bwMode="auto">
          <a:xfrm flipV="1">
            <a:off x="4899025" y="3386138"/>
            <a:ext cx="0" cy="352425"/>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7951" name="AutoShape 15"/>
          <p:cNvCxnSpPr>
            <a:cxnSpLocks noChangeShapeType="1"/>
            <a:stCxn id="807941" idx="3"/>
            <a:endCxn id="807944" idx="3"/>
          </p:cNvCxnSpPr>
          <p:nvPr/>
        </p:nvCxnSpPr>
        <p:spPr bwMode="auto">
          <a:xfrm flipH="1" flipV="1">
            <a:off x="6337300" y="2320925"/>
            <a:ext cx="825500" cy="2860675"/>
          </a:xfrm>
          <a:prstGeom prst="bentConnector3">
            <a:avLst>
              <a:gd name="adj1" fmla="val -25963"/>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7952" name="AutoShape 16"/>
          <p:cNvCxnSpPr>
            <a:cxnSpLocks noChangeShapeType="1"/>
            <a:stCxn id="807942" idx="3"/>
            <a:endCxn id="807944" idx="3"/>
          </p:cNvCxnSpPr>
          <p:nvPr/>
        </p:nvCxnSpPr>
        <p:spPr bwMode="auto">
          <a:xfrm flipH="1" flipV="1">
            <a:off x="6337300" y="2320925"/>
            <a:ext cx="80963" cy="1736725"/>
          </a:xfrm>
          <a:prstGeom prst="bentConnector3">
            <a:avLst>
              <a:gd name="adj1" fmla="val -264704"/>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7953" name="AutoShape 17"/>
          <p:cNvCxnSpPr>
            <a:cxnSpLocks noChangeShapeType="1"/>
            <a:stCxn id="807943" idx="1"/>
            <a:endCxn id="807945" idx="1"/>
          </p:cNvCxnSpPr>
          <p:nvPr/>
        </p:nvCxnSpPr>
        <p:spPr bwMode="auto">
          <a:xfrm rot="10800000" flipH="1">
            <a:off x="3551238" y="1555750"/>
            <a:ext cx="895350" cy="1603375"/>
          </a:xfrm>
          <a:prstGeom prst="bentConnector3">
            <a:avLst>
              <a:gd name="adj1" fmla="val -23935"/>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7954" name="AutoShape 18"/>
          <p:cNvCxnSpPr>
            <a:cxnSpLocks noChangeShapeType="1"/>
            <a:stCxn id="807944" idx="0"/>
            <a:endCxn id="807945" idx="2"/>
          </p:cNvCxnSpPr>
          <p:nvPr/>
        </p:nvCxnSpPr>
        <p:spPr bwMode="auto">
          <a:xfrm flipV="1">
            <a:off x="4899025" y="1782763"/>
            <a:ext cx="0" cy="311150"/>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807955" name="Group 19"/>
          <p:cNvGrpSpPr>
            <a:grpSpLocks/>
          </p:cNvGrpSpPr>
          <p:nvPr/>
        </p:nvGrpSpPr>
        <p:grpSpPr bwMode="auto">
          <a:xfrm>
            <a:off x="228600" y="5867400"/>
            <a:ext cx="3200400" cy="704850"/>
            <a:chOff x="144" y="3696"/>
            <a:chExt cx="2016" cy="444"/>
          </a:xfrm>
        </p:grpSpPr>
        <p:sp>
          <p:nvSpPr>
            <p:cNvPr id="807956" name="Text Box 20"/>
            <p:cNvSpPr txBox="1">
              <a:spLocks noChangeArrowheads="1"/>
            </p:cNvSpPr>
            <p:nvPr/>
          </p:nvSpPr>
          <p:spPr bwMode="auto">
            <a:xfrm>
              <a:off x="144" y="3696"/>
              <a:ext cx="1248" cy="444"/>
            </a:xfrm>
            <a:prstGeom prst="rect">
              <a:avLst/>
            </a:prstGeom>
            <a:solidFill>
              <a:srgbClr val="FFFF99"/>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400">
                  <a:solidFill>
                    <a:schemeClr val="tx2"/>
                  </a:solidFill>
                </a:rPr>
                <a:t>Learning</a:t>
              </a:r>
              <a:br>
                <a:rPr lang="en-US" sz="2400">
                  <a:solidFill>
                    <a:schemeClr val="tx2"/>
                  </a:solidFill>
                </a:rPr>
              </a:br>
              <a:r>
                <a:rPr lang="en-US" sz="2400">
                  <a:solidFill>
                    <a:schemeClr val="tx2"/>
                  </a:solidFill>
                </a:rPr>
                <a:t>and Growth</a:t>
              </a:r>
            </a:p>
          </p:txBody>
        </p:sp>
        <p:sp>
          <p:nvSpPr>
            <p:cNvPr id="807957" name="Line 21"/>
            <p:cNvSpPr>
              <a:spLocks noChangeShapeType="1"/>
            </p:cNvSpPr>
            <p:nvPr/>
          </p:nvSpPr>
          <p:spPr bwMode="auto">
            <a:xfrm flipV="1">
              <a:off x="1392" y="3936"/>
              <a:ext cx="768"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807958" name="Group 22"/>
          <p:cNvGrpSpPr>
            <a:grpSpLocks/>
          </p:cNvGrpSpPr>
          <p:nvPr/>
        </p:nvGrpSpPr>
        <p:grpSpPr bwMode="auto">
          <a:xfrm>
            <a:off x="76200" y="4670425"/>
            <a:ext cx="2209800" cy="996950"/>
            <a:chOff x="48" y="2942"/>
            <a:chExt cx="1392" cy="628"/>
          </a:xfrm>
        </p:grpSpPr>
        <p:sp>
          <p:nvSpPr>
            <p:cNvPr id="807959" name="Text Box 23"/>
            <p:cNvSpPr txBox="1">
              <a:spLocks noChangeArrowheads="1"/>
            </p:cNvSpPr>
            <p:nvPr/>
          </p:nvSpPr>
          <p:spPr bwMode="auto">
            <a:xfrm>
              <a:off x="48" y="2942"/>
              <a:ext cx="1200" cy="628"/>
            </a:xfrm>
            <a:prstGeom prst="rect">
              <a:avLst/>
            </a:prstGeom>
            <a:solidFill>
              <a:srgbClr val="FFFF99"/>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400">
                  <a:solidFill>
                    <a:schemeClr val="tx2"/>
                  </a:solidFill>
                </a:rPr>
                <a:t>Internal Business Processes</a:t>
              </a:r>
            </a:p>
          </p:txBody>
        </p:sp>
        <p:sp>
          <p:nvSpPr>
            <p:cNvPr id="807960" name="Line 24"/>
            <p:cNvSpPr>
              <a:spLocks noChangeShapeType="1"/>
            </p:cNvSpPr>
            <p:nvPr/>
          </p:nvSpPr>
          <p:spPr bwMode="auto">
            <a:xfrm>
              <a:off x="1248" y="3264"/>
              <a:ext cx="192"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807961" name="Group 25"/>
          <p:cNvGrpSpPr>
            <a:grpSpLocks/>
          </p:cNvGrpSpPr>
          <p:nvPr/>
        </p:nvGrpSpPr>
        <p:grpSpPr bwMode="auto">
          <a:xfrm>
            <a:off x="381000" y="3149600"/>
            <a:ext cx="2908300" cy="889000"/>
            <a:chOff x="240" y="1984"/>
            <a:chExt cx="1832" cy="560"/>
          </a:xfrm>
        </p:grpSpPr>
        <p:sp>
          <p:nvSpPr>
            <p:cNvPr id="807962" name="Text Box 26"/>
            <p:cNvSpPr txBox="1">
              <a:spLocks noChangeArrowheads="1"/>
            </p:cNvSpPr>
            <p:nvPr/>
          </p:nvSpPr>
          <p:spPr bwMode="auto">
            <a:xfrm>
              <a:off x="240" y="2064"/>
              <a:ext cx="1056" cy="306"/>
            </a:xfrm>
            <a:prstGeom prst="rect">
              <a:avLst/>
            </a:prstGeom>
            <a:solidFill>
              <a:srgbClr val="FFFF99"/>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400">
                  <a:solidFill>
                    <a:schemeClr val="tx2"/>
                  </a:solidFill>
                </a:rPr>
                <a:t>Customer</a:t>
              </a:r>
            </a:p>
          </p:txBody>
        </p:sp>
        <p:cxnSp>
          <p:nvCxnSpPr>
            <p:cNvPr id="807963" name="AutoShape 27"/>
            <p:cNvCxnSpPr>
              <a:cxnSpLocks noChangeShapeType="1"/>
              <a:stCxn id="807962" idx="3"/>
            </p:cNvCxnSpPr>
            <p:nvPr/>
          </p:nvCxnSpPr>
          <p:spPr bwMode="auto">
            <a:xfrm>
              <a:off x="1305" y="2217"/>
              <a:ext cx="759" cy="327"/>
            </a:xfrm>
            <a:prstGeom prst="bentConnector3">
              <a:avLst>
                <a:gd name="adj1" fmla="val 49407"/>
              </a:avLst>
            </a:prstGeom>
            <a:noFill/>
            <a:ln w="28575">
              <a:solidFill>
                <a:srgbClr val="FF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7964" name="AutoShape 28"/>
            <p:cNvCxnSpPr>
              <a:cxnSpLocks noChangeShapeType="1"/>
              <a:stCxn id="807962" idx="3"/>
            </p:cNvCxnSpPr>
            <p:nvPr/>
          </p:nvCxnSpPr>
          <p:spPr bwMode="auto">
            <a:xfrm flipV="1">
              <a:off x="1305" y="1984"/>
              <a:ext cx="767" cy="233"/>
            </a:xfrm>
            <a:prstGeom prst="bentConnector3">
              <a:avLst>
                <a:gd name="adj1" fmla="val 49412"/>
              </a:avLst>
            </a:prstGeom>
            <a:noFill/>
            <a:ln w="28575">
              <a:solidFill>
                <a:srgbClr val="FF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807965" name="Group 29"/>
          <p:cNvGrpSpPr>
            <a:grpSpLocks/>
          </p:cNvGrpSpPr>
          <p:nvPr/>
        </p:nvGrpSpPr>
        <p:grpSpPr bwMode="auto">
          <a:xfrm>
            <a:off x="546100" y="1562100"/>
            <a:ext cx="2667000" cy="762000"/>
            <a:chOff x="344" y="984"/>
            <a:chExt cx="1680" cy="480"/>
          </a:xfrm>
        </p:grpSpPr>
        <p:sp>
          <p:nvSpPr>
            <p:cNvPr id="807966" name="Text Box 30"/>
            <p:cNvSpPr txBox="1">
              <a:spLocks noChangeArrowheads="1"/>
            </p:cNvSpPr>
            <p:nvPr/>
          </p:nvSpPr>
          <p:spPr bwMode="auto">
            <a:xfrm>
              <a:off x="344" y="1056"/>
              <a:ext cx="904" cy="306"/>
            </a:xfrm>
            <a:prstGeom prst="rect">
              <a:avLst/>
            </a:prstGeom>
            <a:solidFill>
              <a:srgbClr val="FFFF99"/>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400">
                  <a:solidFill>
                    <a:schemeClr val="tx2"/>
                  </a:solidFill>
                </a:rPr>
                <a:t>Financial</a:t>
              </a:r>
            </a:p>
          </p:txBody>
        </p:sp>
        <p:cxnSp>
          <p:nvCxnSpPr>
            <p:cNvPr id="807967" name="AutoShape 31"/>
            <p:cNvCxnSpPr>
              <a:cxnSpLocks noChangeShapeType="1"/>
              <a:stCxn id="807966" idx="3"/>
            </p:cNvCxnSpPr>
            <p:nvPr/>
          </p:nvCxnSpPr>
          <p:spPr bwMode="auto">
            <a:xfrm>
              <a:off x="1257" y="1209"/>
              <a:ext cx="759" cy="255"/>
            </a:xfrm>
            <a:prstGeom prst="bentConnector3">
              <a:avLst>
                <a:gd name="adj1" fmla="val 49407"/>
              </a:avLst>
            </a:prstGeom>
            <a:noFill/>
            <a:ln w="28575">
              <a:solidFill>
                <a:srgbClr val="FF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7968" name="AutoShape 32"/>
            <p:cNvCxnSpPr>
              <a:cxnSpLocks noChangeShapeType="1"/>
              <a:stCxn id="807966" idx="3"/>
            </p:cNvCxnSpPr>
            <p:nvPr/>
          </p:nvCxnSpPr>
          <p:spPr bwMode="auto">
            <a:xfrm flipV="1">
              <a:off x="1257" y="984"/>
              <a:ext cx="767" cy="225"/>
            </a:xfrm>
            <a:prstGeom prst="bentConnector3">
              <a:avLst>
                <a:gd name="adj1" fmla="val 49412"/>
              </a:avLst>
            </a:prstGeom>
            <a:noFill/>
            <a:ln w="28575">
              <a:solidFill>
                <a:srgbClr val="FF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2" name="Slide Number Placeholder 1"/>
          <p:cNvSpPr>
            <a:spLocks noGrp="1"/>
          </p:cNvSpPr>
          <p:nvPr>
            <p:ph type="sldNum" sz="quarter" idx="11"/>
          </p:nvPr>
        </p:nvSpPr>
        <p:spPr/>
        <p:txBody>
          <a:bodyPr/>
          <a:lstStyle/>
          <a:p>
            <a:fld id="{FC3CEDF9-175D-44EB-8899-A113D70833E0}" type="slidenum">
              <a:rPr lang="en-US" smtClean="0"/>
              <a:pPr/>
              <a:t>37</a:t>
            </a:fld>
            <a:endParaRPr lang="en-US"/>
          </a:p>
        </p:txBody>
      </p:sp>
    </p:spTree>
    <p:extLst>
      <p:ext uri="{BB962C8B-B14F-4D97-AF65-F5344CB8AC3E}">
        <p14:creationId xmlns:p14="http://schemas.microsoft.com/office/powerpoint/2010/main" xmlns="" val="266284032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nodeType="afterEffect">
                                  <p:stCondLst>
                                    <p:cond delay="2000"/>
                                  </p:stCondLst>
                                  <p:childTnLst>
                                    <p:set>
                                      <p:cBhvr>
                                        <p:cTn id="6" dur="1" fill="hold">
                                          <p:stCondLst>
                                            <p:cond delay="0"/>
                                          </p:stCondLst>
                                        </p:cTn>
                                        <p:tgtEl>
                                          <p:spTgt spid="807955"/>
                                        </p:tgtEl>
                                        <p:attrNameLst>
                                          <p:attrName>style.visibility</p:attrName>
                                        </p:attrNameLst>
                                      </p:cBhvr>
                                      <p:to>
                                        <p:strVal val="visible"/>
                                      </p:to>
                                    </p:set>
                                    <p:animEffect transition="in" filter="slide(fromLeft)">
                                      <p:cBhvr>
                                        <p:cTn id="7" dur="500"/>
                                        <p:tgtEl>
                                          <p:spTgt spid="807955"/>
                                        </p:tgtEl>
                                      </p:cBhvr>
                                    </p:animEffect>
                                  </p:childTnLst>
                                </p:cTn>
                              </p:par>
                            </p:childTnLst>
                          </p:cTn>
                        </p:par>
                        <p:par>
                          <p:cTn id="8" fill="hold" nodeType="afterGroup">
                            <p:stCondLst>
                              <p:cond delay="2500"/>
                            </p:stCondLst>
                            <p:childTnLst>
                              <p:par>
                                <p:cTn id="9" presetID="12" presetClass="entr" presetSubtype="8" fill="hold" nodeType="afterEffect">
                                  <p:stCondLst>
                                    <p:cond delay="2000"/>
                                  </p:stCondLst>
                                  <p:childTnLst>
                                    <p:set>
                                      <p:cBhvr>
                                        <p:cTn id="10" dur="1" fill="hold">
                                          <p:stCondLst>
                                            <p:cond delay="0"/>
                                          </p:stCondLst>
                                        </p:cTn>
                                        <p:tgtEl>
                                          <p:spTgt spid="807958"/>
                                        </p:tgtEl>
                                        <p:attrNameLst>
                                          <p:attrName>style.visibility</p:attrName>
                                        </p:attrNameLst>
                                      </p:cBhvr>
                                      <p:to>
                                        <p:strVal val="visible"/>
                                      </p:to>
                                    </p:set>
                                    <p:animEffect transition="in" filter="slide(fromLeft)">
                                      <p:cBhvr>
                                        <p:cTn id="11" dur="500"/>
                                        <p:tgtEl>
                                          <p:spTgt spid="807958"/>
                                        </p:tgtEl>
                                      </p:cBhvr>
                                    </p:animEffect>
                                  </p:childTnLst>
                                </p:cTn>
                              </p:par>
                            </p:childTnLst>
                          </p:cTn>
                        </p:par>
                        <p:par>
                          <p:cTn id="12" fill="hold" nodeType="afterGroup">
                            <p:stCondLst>
                              <p:cond delay="5000"/>
                            </p:stCondLst>
                            <p:childTnLst>
                              <p:par>
                                <p:cTn id="13" presetID="12" presetClass="entr" presetSubtype="8" fill="hold" nodeType="afterEffect">
                                  <p:stCondLst>
                                    <p:cond delay="2000"/>
                                  </p:stCondLst>
                                  <p:childTnLst>
                                    <p:set>
                                      <p:cBhvr>
                                        <p:cTn id="14" dur="1" fill="hold">
                                          <p:stCondLst>
                                            <p:cond delay="0"/>
                                          </p:stCondLst>
                                        </p:cTn>
                                        <p:tgtEl>
                                          <p:spTgt spid="807961"/>
                                        </p:tgtEl>
                                        <p:attrNameLst>
                                          <p:attrName>style.visibility</p:attrName>
                                        </p:attrNameLst>
                                      </p:cBhvr>
                                      <p:to>
                                        <p:strVal val="visible"/>
                                      </p:to>
                                    </p:set>
                                    <p:animEffect transition="in" filter="slide(fromLeft)">
                                      <p:cBhvr>
                                        <p:cTn id="15" dur="500"/>
                                        <p:tgtEl>
                                          <p:spTgt spid="807961"/>
                                        </p:tgtEl>
                                      </p:cBhvr>
                                    </p:animEffect>
                                  </p:childTnLst>
                                </p:cTn>
                              </p:par>
                            </p:childTnLst>
                          </p:cTn>
                        </p:par>
                        <p:par>
                          <p:cTn id="16" fill="hold" nodeType="afterGroup">
                            <p:stCondLst>
                              <p:cond delay="7500"/>
                            </p:stCondLst>
                            <p:childTnLst>
                              <p:par>
                                <p:cTn id="17" presetID="12" presetClass="entr" presetSubtype="8" fill="hold" nodeType="afterEffect">
                                  <p:stCondLst>
                                    <p:cond delay="2000"/>
                                  </p:stCondLst>
                                  <p:childTnLst>
                                    <p:set>
                                      <p:cBhvr>
                                        <p:cTn id="18" dur="1" fill="hold">
                                          <p:stCondLst>
                                            <p:cond delay="0"/>
                                          </p:stCondLst>
                                        </p:cTn>
                                        <p:tgtEl>
                                          <p:spTgt spid="807965"/>
                                        </p:tgtEl>
                                        <p:attrNameLst>
                                          <p:attrName>style.visibility</p:attrName>
                                        </p:attrNameLst>
                                      </p:cBhvr>
                                      <p:to>
                                        <p:strVal val="visible"/>
                                      </p:to>
                                    </p:set>
                                    <p:animEffect transition="in" filter="slide(fromLeft)">
                                      <p:cBhvr>
                                        <p:cTn id="19" dur="500"/>
                                        <p:tgtEl>
                                          <p:spTgt spid="8079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09986" name="Rectangle 2"/>
          <p:cNvSpPr>
            <a:spLocks noGrp="1" noChangeArrowheads="1"/>
          </p:cNvSpPr>
          <p:nvPr>
            <p:ph type="title"/>
          </p:nvPr>
        </p:nvSpPr>
        <p:spPr>
          <a:xfrm>
            <a:off x="218209" y="353187"/>
            <a:ext cx="8534400" cy="73583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The Balanced </a:t>
            </a:r>
            <a:r>
              <a:rPr lang="en-US" sz="4400" b="1" i="1" dirty="0" smtClean="0"/>
              <a:t>Scorecard Jaguar </a:t>
            </a:r>
            <a:r>
              <a:rPr lang="en-US" sz="4400" b="1" i="1" dirty="0"/>
              <a:t>Example </a:t>
            </a:r>
          </a:p>
        </p:txBody>
      </p:sp>
      <p:sp>
        <p:nvSpPr>
          <p:cNvPr id="809987" name="Text Box 3"/>
          <p:cNvSpPr txBox="1">
            <a:spLocks noChangeArrowheads="1"/>
          </p:cNvSpPr>
          <p:nvPr/>
        </p:nvSpPr>
        <p:spPr bwMode="auto">
          <a:xfrm>
            <a:off x="3489325" y="5953125"/>
            <a:ext cx="28194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Employee skills in installing options</a:t>
            </a:r>
          </a:p>
        </p:txBody>
      </p:sp>
      <p:sp>
        <p:nvSpPr>
          <p:cNvPr id="809988" name="Text Box 4"/>
          <p:cNvSpPr txBox="1">
            <a:spLocks noChangeArrowheads="1"/>
          </p:cNvSpPr>
          <p:nvPr/>
        </p:nvSpPr>
        <p:spPr bwMode="auto">
          <a:xfrm>
            <a:off x="2389188" y="4876800"/>
            <a:ext cx="22860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Number of</a:t>
            </a:r>
            <a:br>
              <a:rPr lang="en-US" sz="2000" b="1"/>
            </a:br>
            <a:r>
              <a:rPr lang="en-US" sz="2000" b="1"/>
              <a:t>options available</a:t>
            </a:r>
          </a:p>
        </p:txBody>
      </p:sp>
      <p:sp>
        <p:nvSpPr>
          <p:cNvPr id="809989" name="Text Box 5"/>
          <p:cNvSpPr txBox="1">
            <a:spLocks noChangeArrowheads="1"/>
          </p:cNvSpPr>
          <p:nvPr/>
        </p:nvSpPr>
        <p:spPr bwMode="auto">
          <a:xfrm>
            <a:off x="5357813" y="4876800"/>
            <a:ext cx="17907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80000"/>
              </a:lnSpc>
            </a:pPr>
            <a:r>
              <a:rPr lang="en-US" sz="2000" b="1"/>
              <a:t>Time to</a:t>
            </a:r>
            <a:br>
              <a:rPr lang="en-US" sz="2000" b="1"/>
            </a:br>
            <a:r>
              <a:rPr lang="en-US" sz="2000" b="1"/>
              <a:t>install option</a:t>
            </a:r>
          </a:p>
        </p:txBody>
      </p:sp>
      <p:sp>
        <p:nvSpPr>
          <p:cNvPr id="809990" name="Text Box 6"/>
          <p:cNvSpPr txBox="1">
            <a:spLocks noChangeArrowheads="1"/>
          </p:cNvSpPr>
          <p:nvPr/>
        </p:nvSpPr>
        <p:spPr bwMode="auto">
          <a:xfrm>
            <a:off x="3392488" y="3752850"/>
            <a:ext cx="3011487"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Customer satisfaction</a:t>
            </a:r>
            <a:br>
              <a:rPr lang="en-US" sz="2000" b="1"/>
            </a:br>
            <a:r>
              <a:rPr lang="en-US" sz="2000" b="1"/>
              <a:t>with options</a:t>
            </a:r>
          </a:p>
        </p:txBody>
      </p:sp>
      <p:sp>
        <p:nvSpPr>
          <p:cNvPr id="809991" name="Text Box 7"/>
          <p:cNvSpPr txBox="1">
            <a:spLocks noChangeArrowheads="1"/>
          </p:cNvSpPr>
          <p:nvPr/>
        </p:nvSpPr>
        <p:spPr bwMode="auto">
          <a:xfrm>
            <a:off x="3565525" y="2946400"/>
            <a:ext cx="2667000"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b="1"/>
              <a:t>Number of cars sold</a:t>
            </a:r>
          </a:p>
        </p:txBody>
      </p:sp>
      <p:sp>
        <p:nvSpPr>
          <p:cNvPr id="809992" name="Text Box 8"/>
          <p:cNvSpPr txBox="1">
            <a:spLocks noChangeArrowheads="1"/>
          </p:cNvSpPr>
          <p:nvPr/>
        </p:nvSpPr>
        <p:spPr bwMode="auto">
          <a:xfrm>
            <a:off x="3473450" y="2108200"/>
            <a:ext cx="2849563"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000" b="1"/>
              <a:t>Contribution per car</a:t>
            </a:r>
          </a:p>
        </p:txBody>
      </p:sp>
      <p:sp>
        <p:nvSpPr>
          <p:cNvPr id="809993" name="Text Box 9"/>
          <p:cNvSpPr txBox="1">
            <a:spLocks noChangeArrowheads="1"/>
          </p:cNvSpPr>
          <p:nvPr/>
        </p:nvSpPr>
        <p:spPr bwMode="auto">
          <a:xfrm>
            <a:off x="4460875" y="1343025"/>
            <a:ext cx="874713"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b="1"/>
              <a:t>Profit</a:t>
            </a:r>
          </a:p>
        </p:txBody>
      </p:sp>
      <p:cxnSp>
        <p:nvCxnSpPr>
          <p:cNvPr id="809994" name="AutoShape 10"/>
          <p:cNvCxnSpPr>
            <a:cxnSpLocks noChangeShapeType="1"/>
            <a:stCxn id="809987" idx="0"/>
            <a:endCxn id="809988" idx="2"/>
          </p:cNvCxnSpPr>
          <p:nvPr/>
        </p:nvCxnSpPr>
        <p:spPr bwMode="auto">
          <a:xfrm rot="5400000" flipH="1">
            <a:off x="3996532" y="5036344"/>
            <a:ext cx="438150" cy="1366837"/>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9995" name="AutoShape 11"/>
          <p:cNvCxnSpPr>
            <a:cxnSpLocks noChangeShapeType="1"/>
            <a:stCxn id="809987" idx="0"/>
            <a:endCxn id="809989" idx="2"/>
          </p:cNvCxnSpPr>
          <p:nvPr/>
        </p:nvCxnSpPr>
        <p:spPr bwMode="auto">
          <a:xfrm rot="16200000">
            <a:off x="5357019" y="5042694"/>
            <a:ext cx="438150" cy="1354138"/>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9996" name="AutoShape 12"/>
          <p:cNvCxnSpPr>
            <a:cxnSpLocks noChangeShapeType="1"/>
            <a:stCxn id="809988" idx="0"/>
            <a:endCxn id="809990" idx="2"/>
          </p:cNvCxnSpPr>
          <p:nvPr/>
        </p:nvCxnSpPr>
        <p:spPr bwMode="auto">
          <a:xfrm rot="16200000">
            <a:off x="3972719" y="3936207"/>
            <a:ext cx="485775" cy="1366837"/>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9997" name="AutoShape 13"/>
          <p:cNvCxnSpPr>
            <a:cxnSpLocks noChangeShapeType="1"/>
            <a:stCxn id="809989" idx="0"/>
            <a:endCxn id="809990" idx="2"/>
          </p:cNvCxnSpPr>
          <p:nvPr/>
        </p:nvCxnSpPr>
        <p:spPr bwMode="auto">
          <a:xfrm rot="5400000" flipH="1">
            <a:off x="5333206" y="3942557"/>
            <a:ext cx="485775" cy="1354138"/>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9998" name="AutoShape 14"/>
          <p:cNvCxnSpPr>
            <a:cxnSpLocks noChangeShapeType="1"/>
            <a:stCxn id="809990" idx="0"/>
            <a:endCxn id="809991" idx="2"/>
          </p:cNvCxnSpPr>
          <p:nvPr/>
        </p:nvCxnSpPr>
        <p:spPr bwMode="auto">
          <a:xfrm flipV="1">
            <a:off x="4899025" y="3386138"/>
            <a:ext cx="0" cy="352425"/>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09999" name="AutoShape 15"/>
          <p:cNvCxnSpPr>
            <a:cxnSpLocks noChangeShapeType="1"/>
            <a:stCxn id="809989" idx="3"/>
            <a:endCxn id="809992" idx="3"/>
          </p:cNvCxnSpPr>
          <p:nvPr/>
        </p:nvCxnSpPr>
        <p:spPr bwMode="auto">
          <a:xfrm flipH="1" flipV="1">
            <a:off x="6337300" y="2320925"/>
            <a:ext cx="825500" cy="2860675"/>
          </a:xfrm>
          <a:prstGeom prst="bentConnector3">
            <a:avLst>
              <a:gd name="adj1" fmla="val -25963"/>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0000" name="AutoShape 16"/>
          <p:cNvCxnSpPr>
            <a:cxnSpLocks noChangeShapeType="1"/>
            <a:stCxn id="809990" idx="3"/>
            <a:endCxn id="809992" idx="3"/>
          </p:cNvCxnSpPr>
          <p:nvPr/>
        </p:nvCxnSpPr>
        <p:spPr bwMode="auto">
          <a:xfrm flipH="1" flipV="1">
            <a:off x="6337300" y="2320925"/>
            <a:ext cx="80963" cy="1736725"/>
          </a:xfrm>
          <a:prstGeom prst="bentConnector3">
            <a:avLst>
              <a:gd name="adj1" fmla="val -264704"/>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0001" name="AutoShape 17"/>
          <p:cNvCxnSpPr>
            <a:cxnSpLocks noChangeShapeType="1"/>
            <a:stCxn id="809991" idx="1"/>
            <a:endCxn id="809993" idx="1"/>
          </p:cNvCxnSpPr>
          <p:nvPr/>
        </p:nvCxnSpPr>
        <p:spPr bwMode="auto">
          <a:xfrm rot="10800000" flipH="1">
            <a:off x="3551238" y="1555750"/>
            <a:ext cx="895350" cy="1603375"/>
          </a:xfrm>
          <a:prstGeom prst="bentConnector3">
            <a:avLst>
              <a:gd name="adj1" fmla="val -23935"/>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0002" name="AutoShape 18"/>
          <p:cNvCxnSpPr>
            <a:cxnSpLocks noChangeShapeType="1"/>
            <a:stCxn id="809992" idx="0"/>
            <a:endCxn id="809993" idx="2"/>
          </p:cNvCxnSpPr>
          <p:nvPr/>
        </p:nvCxnSpPr>
        <p:spPr bwMode="auto">
          <a:xfrm flipV="1">
            <a:off x="4899025" y="1782763"/>
            <a:ext cx="0" cy="311150"/>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810003" name="Group 19"/>
          <p:cNvGrpSpPr>
            <a:grpSpLocks/>
          </p:cNvGrpSpPr>
          <p:nvPr/>
        </p:nvGrpSpPr>
        <p:grpSpPr bwMode="auto">
          <a:xfrm>
            <a:off x="546100" y="4845050"/>
            <a:ext cx="1676400" cy="609600"/>
            <a:chOff x="240" y="3052"/>
            <a:chExt cx="1200" cy="384"/>
          </a:xfrm>
        </p:grpSpPr>
        <p:sp>
          <p:nvSpPr>
            <p:cNvPr id="810004" name="Text Box 20"/>
            <p:cNvSpPr txBox="1">
              <a:spLocks noChangeArrowheads="1"/>
            </p:cNvSpPr>
            <p:nvPr/>
          </p:nvSpPr>
          <p:spPr bwMode="auto">
            <a:xfrm>
              <a:off x="240" y="3052"/>
              <a:ext cx="1008" cy="384"/>
            </a:xfrm>
            <a:prstGeom prst="rect">
              <a:avLst/>
            </a:prstGeom>
            <a:solidFill>
              <a:srgbClr val="009900"/>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solidFill>
                    <a:srgbClr val="FFFFFF"/>
                  </a:solidFill>
                </a:rPr>
                <a:t>Increase Options</a:t>
              </a:r>
            </a:p>
          </p:txBody>
        </p:sp>
        <p:sp>
          <p:nvSpPr>
            <p:cNvPr id="810005" name="Line 21"/>
            <p:cNvSpPr>
              <a:spLocks noChangeShapeType="1"/>
            </p:cNvSpPr>
            <p:nvPr/>
          </p:nvSpPr>
          <p:spPr bwMode="auto">
            <a:xfrm>
              <a:off x="1248" y="3264"/>
              <a:ext cx="192"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810006" name="Group 22"/>
          <p:cNvGrpSpPr>
            <a:grpSpLocks/>
          </p:cNvGrpSpPr>
          <p:nvPr/>
        </p:nvGrpSpPr>
        <p:grpSpPr bwMode="auto">
          <a:xfrm>
            <a:off x="7162800" y="5016500"/>
            <a:ext cx="1905000" cy="609600"/>
            <a:chOff x="4512" y="3160"/>
            <a:chExt cx="1200" cy="384"/>
          </a:xfrm>
        </p:grpSpPr>
        <p:sp>
          <p:nvSpPr>
            <p:cNvPr id="810007" name="Text Box 23"/>
            <p:cNvSpPr txBox="1">
              <a:spLocks noChangeArrowheads="1"/>
            </p:cNvSpPr>
            <p:nvPr/>
          </p:nvSpPr>
          <p:spPr bwMode="auto">
            <a:xfrm>
              <a:off x="4704" y="3160"/>
              <a:ext cx="1008" cy="384"/>
            </a:xfrm>
            <a:prstGeom prst="rect">
              <a:avLst/>
            </a:prstGeom>
            <a:solidFill>
              <a:schemeClr val="tx2"/>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solidFill>
                    <a:srgbClr val="FFFFFF"/>
                  </a:solidFill>
                </a:rPr>
                <a:t>Time</a:t>
              </a:r>
              <a:br>
                <a:rPr lang="en-US" sz="2000" b="1">
                  <a:solidFill>
                    <a:srgbClr val="FFFFFF"/>
                  </a:solidFill>
                </a:rPr>
              </a:br>
              <a:r>
                <a:rPr lang="en-US" sz="2000" b="1">
                  <a:solidFill>
                    <a:srgbClr val="FFFFFF"/>
                  </a:solidFill>
                </a:rPr>
                <a:t>Decreases</a:t>
              </a:r>
            </a:p>
          </p:txBody>
        </p:sp>
        <p:sp>
          <p:nvSpPr>
            <p:cNvPr id="810008" name="Line 24"/>
            <p:cNvSpPr>
              <a:spLocks noChangeShapeType="1"/>
            </p:cNvSpPr>
            <p:nvPr/>
          </p:nvSpPr>
          <p:spPr bwMode="auto">
            <a:xfrm flipH="1">
              <a:off x="4512" y="3348"/>
              <a:ext cx="192"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810009" name="Text Box 25"/>
          <p:cNvSpPr txBox="1">
            <a:spLocks noChangeArrowheads="1"/>
          </p:cNvSpPr>
          <p:nvPr/>
        </p:nvSpPr>
        <p:spPr bwMode="auto">
          <a:xfrm>
            <a:off x="431800" y="4419600"/>
            <a:ext cx="16764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2400" b="1">
                <a:solidFill>
                  <a:srgbClr val="FF0000"/>
                </a:solidFill>
              </a:rPr>
              <a:t>Strategies</a:t>
            </a:r>
          </a:p>
        </p:txBody>
      </p:sp>
      <p:grpSp>
        <p:nvGrpSpPr>
          <p:cNvPr id="810010" name="Group 26"/>
          <p:cNvGrpSpPr>
            <a:grpSpLocks/>
          </p:cNvGrpSpPr>
          <p:nvPr/>
        </p:nvGrpSpPr>
        <p:grpSpPr bwMode="auto">
          <a:xfrm>
            <a:off x="6477000" y="3962400"/>
            <a:ext cx="2438400" cy="609600"/>
            <a:chOff x="4080" y="2496"/>
            <a:chExt cx="1536" cy="384"/>
          </a:xfrm>
        </p:grpSpPr>
        <p:sp>
          <p:nvSpPr>
            <p:cNvPr id="810011" name="Line 27"/>
            <p:cNvSpPr>
              <a:spLocks noChangeShapeType="1"/>
            </p:cNvSpPr>
            <p:nvPr/>
          </p:nvSpPr>
          <p:spPr bwMode="auto">
            <a:xfrm flipH="1">
              <a:off x="4080" y="2688"/>
              <a:ext cx="480"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10012" name="Text Box 28"/>
            <p:cNvSpPr txBox="1">
              <a:spLocks noChangeArrowheads="1"/>
            </p:cNvSpPr>
            <p:nvPr/>
          </p:nvSpPr>
          <p:spPr bwMode="auto">
            <a:xfrm>
              <a:off x="4560" y="2496"/>
              <a:ext cx="1056" cy="384"/>
            </a:xfrm>
            <a:prstGeom prst="rect">
              <a:avLst/>
            </a:prstGeom>
            <a:solidFill>
              <a:schemeClr val="tx2"/>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solidFill>
                    <a:srgbClr val="FFFFFF"/>
                  </a:solidFill>
                </a:rPr>
                <a:t>Satisfaction Increases</a:t>
              </a:r>
            </a:p>
          </p:txBody>
        </p:sp>
      </p:grpSp>
      <p:grpSp>
        <p:nvGrpSpPr>
          <p:cNvPr id="810013" name="Group 29"/>
          <p:cNvGrpSpPr>
            <a:grpSpLocks/>
          </p:cNvGrpSpPr>
          <p:nvPr/>
        </p:nvGrpSpPr>
        <p:grpSpPr bwMode="auto">
          <a:xfrm>
            <a:off x="546100" y="5930900"/>
            <a:ext cx="2882900" cy="609600"/>
            <a:chOff x="344" y="3736"/>
            <a:chExt cx="1816" cy="384"/>
          </a:xfrm>
        </p:grpSpPr>
        <p:sp>
          <p:nvSpPr>
            <p:cNvPr id="810014" name="Line 30"/>
            <p:cNvSpPr>
              <a:spLocks noChangeShapeType="1"/>
            </p:cNvSpPr>
            <p:nvPr/>
          </p:nvSpPr>
          <p:spPr bwMode="auto">
            <a:xfrm flipV="1">
              <a:off x="1152" y="3936"/>
              <a:ext cx="1008"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10015" name="Text Box 31"/>
            <p:cNvSpPr txBox="1">
              <a:spLocks noChangeArrowheads="1"/>
            </p:cNvSpPr>
            <p:nvPr/>
          </p:nvSpPr>
          <p:spPr bwMode="auto">
            <a:xfrm>
              <a:off x="344" y="3736"/>
              <a:ext cx="864" cy="384"/>
            </a:xfrm>
            <a:prstGeom prst="rect">
              <a:avLst/>
            </a:prstGeom>
            <a:solidFill>
              <a:srgbClr val="009900"/>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solidFill>
                    <a:srgbClr val="FFFFFF"/>
                  </a:solidFill>
                </a:rPr>
                <a:t>Increase</a:t>
              </a:r>
              <a:br>
                <a:rPr lang="en-US" sz="2000" b="1">
                  <a:solidFill>
                    <a:srgbClr val="FFFFFF"/>
                  </a:solidFill>
                </a:rPr>
              </a:br>
              <a:r>
                <a:rPr lang="en-US" sz="2000" b="1">
                  <a:solidFill>
                    <a:srgbClr val="FFFFFF"/>
                  </a:solidFill>
                </a:rPr>
                <a:t> Skills</a:t>
              </a:r>
            </a:p>
          </p:txBody>
        </p:sp>
      </p:grpSp>
      <p:sp>
        <p:nvSpPr>
          <p:cNvPr id="810016" name="Text Box 32"/>
          <p:cNvSpPr txBox="1">
            <a:spLocks noChangeArrowheads="1"/>
          </p:cNvSpPr>
          <p:nvPr/>
        </p:nvSpPr>
        <p:spPr bwMode="auto">
          <a:xfrm>
            <a:off x="7378700" y="3556000"/>
            <a:ext cx="1371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b="1">
                <a:solidFill>
                  <a:srgbClr val="FF0000"/>
                </a:solidFill>
              </a:rPr>
              <a:t>Results</a:t>
            </a:r>
          </a:p>
        </p:txBody>
      </p:sp>
      <p:sp>
        <p:nvSpPr>
          <p:cNvPr id="2" name="Slide Number Placeholder 1"/>
          <p:cNvSpPr>
            <a:spLocks noGrp="1"/>
          </p:cNvSpPr>
          <p:nvPr>
            <p:ph type="sldNum" sz="quarter" idx="11"/>
          </p:nvPr>
        </p:nvSpPr>
        <p:spPr/>
        <p:txBody>
          <a:bodyPr/>
          <a:lstStyle/>
          <a:p>
            <a:fld id="{FC3CEDF9-175D-44EB-8899-A113D70833E0}" type="slidenum">
              <a:rPr lang="en-US" smtClean="0"/>
              <a:pPr/>
              <a:t>38</a:t>
            </a:fld>
            <a:endParaRPr lang="en-US"/>
          </a:p>
        </p:txBody>
      </p:sp>
    </p:spTree>
    <p:extLst>
      <p:ext uri="{BB962C8B-B14F-4D97-AF65-F5344CB8AC3E}">
        <p14:creationId xmlns:p14="http://schemas.microsoft.com/office/powerpoint/2010/main" xmlns="" val="1140595550"/>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10009"/>
                                        </p:tgtEl>
                                        <p:attrNameLst>
                                          <p:attrName>style.visibility</p:attrName>
                                        </p:attrNameLst>
                                      </p:cBhvr>
                                      <p:to>
                                        <p:strVal val="visible"/>
                                      </p:to>
                                    </p:set>
                                    <p:animEffect transition="in" filter="wipe(left)">
                                      <p:cBhvr>
                                        <p:cTn id="7" dur="500"/>
                                        <p:tgtEl>
                                          <p:spTgt spid="810009"/>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810003"/>
                                        </p:tgtEl>
                                        <p:attrNameLst>
                                          <p:attrName>style.visibility</p:attrName>
                                        </p:attrNameLst>
                                      </p:cBhvr>
                                      <p:to>
                                        <p:strVal val="visible"/>
                                      </p:to>
                                    </p:set>
                                    <p:animEffect transition="in" filter="wipe(left)">
                                      <p:cBhvr>
                                        <p:cTn id="11" dur="500"/>
                                        <p:tgtEl>
                                          <p:spTgt spid="810003"/>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810013"/>
                                        </p:tgtEl>
                                        <p:attrNameLst>
                                          <p:attrName>style.visibility</p:attrName>
                                        </p:attrNameLst>
                                      </p:cBhvr>
                                      <p:to>
                                        <p:strVal val="visible"/>
                                      </p:to>
                                    </p:set>
                                    <p:animEffect transition="in" filter="wipe(left)">
                                      <p:cBhvr>
                                        <p:cTn id="15" dur="500"/>
                                        <p:tgtEl>
                                          <p:spTgt spid="810013"/>
                                        </p:tgtEl>
                                      </p:cBhvr>
                                    </p:animEffect>
                                  </p:childTnLst>
                                </p:cTn>
                              </p:par>
                            </p:childTnLst>
                          </p:cTn>
                        </p:par>
                        <p:par>
                          <p:cTn id="16" fill="hold" nodeType="afterGroup">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810016"/>
                                        </p:tgtEl>
                                        <p:attrNameLst>
                                          <p:attrName>style.visibility</p:attrName>
                                        </p:attrNameLst>
                                      </p:cBhvr>
                                      <p:to>
                                        <p:strVal val="visible"/>
                                      </p:to>
                                    </p:set>
                                    <p:animEffect transition="in" filter="wipe(right)">
                                      <p:cBhvr>
                                        <p:cTn id="19" dur="500"/>
                                        <p:tgtEl>
                                          <p:spTgt spid="810016"/>
                                        </p:tgtEl>
                                      </p:cBhvr>
                                    </p:animEffect>
                                  </p:childTnLst>
                                </p:cTn>
                              </p:par>
                            </p:childTnLst>
                          </p:cTn>
                        </p:par>
                        <p:par>
                          <p:cTn id="20" fill="hold" nodeType="afterGroup">
                            <p:stCondLst>
                              <p:cond delay="2000"/>
                            </p:stCondLst>
                            <p:childTnLst>
                              <p:par>
                                <p:cTn id="21" presetID="22" presetClass="entr" presetSubtype="2" fill="hold" nodeType="afterEffect">
                                  <p:stCondLst>
                                    <p:cond delay="0"/>
                                  </p:stCondLst>
                                  <p:childTnLst>
                                    <p:set>
                                      <p:cBhvr>
                                        <p:cTn id="22" dur="1" fill="hold">
                                          <p:stCondLst>
                                            <p:cond delay="0"/>
                                          </p:stCondLst>
                                        </p:cTn>
                                        <p:tgtEl>
                                          <p:spTgt spid="810006"/>
                                        </p:tgtEl>
                                        <p:attrNameLst>
                                          <p:attrName>style.visibility</p:attrName>
                                        </p:attrNameLst>
                                      </p:cBhvr>
                                      <p:to>
                                        <p:strVal val="visible"/>
                                      </p:to>
                                    </p:set>
                                    <p:animEffect transition="in" filter="wipe(right)">
                                      <p:cBhvr>
                                        <p:cTn id="23" dur="500"/>
                                        <p:tgtEl>
                                          <p:spTgt spid="810006"/>
                                        </p:tgtEl>
                                      </p:cBhvr>
                                    </p:animEffect>
                                  </p:childTnLst>
                                </p:cTn>
                              </p:par>
                            </p:childTnLst>
                          </p:cTn>
                        </p:par>
                        <p:par>
                          <p:cTn id="24" fill="hold" nodeType="afterGroup">
                            <p:stCondLst>
                              <p:cond delay="2500"/>
                            </p:stCondLst>
                            <p:childTnLst>
                              <p:par>
                                <p:cTn id="25" presetID="22" presetClass="entr" presetSubtype="2" fill="hold" nodeType="afterEffect">
                                  <p:stCondLst>
                                    <p:cond delay="0"/>
                                  </p:stCondLst>
                                  <p:childTnLst>
                                    <p:set>
                                      <p:cBhvr>
                                        <p:cTn id="26" dur="1" fill="hold">
                                          <p:stCondLst>
                                            <p:cond delay="0"/>
                                          </p:stCondLst>
                                        </p:cTn>
                                        <p:tgtEl>
                                          <p:spTgt spid="810010"/>
                                        </p:tgtEl>
                                        <p:attrNameLst>
                                          <p:attrName>style.visibility</p:attrName>
                                        </p:attrNameLst>
                                      </p:cBhvr>
                                      <p:to>
                                        <p:strVal val="visible"/>
                                      </p:to>
                                    </p:set>
                                    <p:animEffect transition="in" filter="wipe(right)">
                                      <p:cBhvr>
                                        <p:cTn id="27" dur="500"/>
                                        <p:tgtEl>
                                          <p:spTgt spid="8100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0009" grpId="0" autoUpdateAnimBg="0"/>
      <p:bldP spid="810016" grpId="0"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2034" name="Text Box 2"/>
          <p:cNvSpPr txBox="1">
            <a:spLocks noChangeArrowheads="1"/>
          </p:cNvSpPr>
          <p:nvPr/>
        </p:nvSpPr>
        <p:spPr bwMode="auto">
          <a:xfrm>
            <a:off x="3489325" y="5953125"/>
            <a:ext cx="28194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Employee skills in installing options</a:t>
            </a:r>
          </a:p>
        </p:txBody>
      </p:sp>
      <p:sp>
        <p:nvSpPr>
          <p:cNvPr id="812035" name="Text Box 3"/>
          <p:cNvSpPr txBox="1">
            <a:spLocks noChangeArrowheads="1"/>
          </p:cNvSpPr>
          <p:nvPr/>
        </p:nvSpPr>
        <p:spPr bwMode="auto">
          <a:xfrm>
            <a:off x="2389188" y="4876800"/>
            <a:ext cx="22860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Number of</a:t>
            </a:r>
            <a:br>
              <a:rPr lang="en-US" sz="2000" b="1"/>
            </a:br>
            <a:r>
              <a:rPr lang="en-US" sz="2000" b="1"/>
              <a:t>options available</a:t>
            </a:r>
          </a:p>
        </p:txBody>
      </p:sp>
      <p:sp>
        <p:nvSpPr>
          <p:cNvPr id="812036" name="Text Box 4"/>
          <p:cNvSpPr txBox="1">
            <a:spLocks noChangeArrowheads="1"/>
          </p:cNvSpPr>
          <p:nvPr/>
        </p:nvSpPr>
        <p:spPr bwMode="auto">
          <a:xfrm>
            <a:off x="5357813" y="4876800"/>
            <a:ext cx="17907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80000"/>
              </a:lnSpc>
            </a:pPr>
            <a:r>
              <a:rPr lang="en-US" sz="2000" b="1"/>
              <a:t>Time to</a:t>
            </a:r>
            <a:br>
              <a:rPr lang="en-US" sz="2000" b="1"/>
            </a:br>
            <a:r>
              <a:rPr lang="en-US" sz="2000" b="1"/>
              <a:t>install option</a:t>
            </a:r>
          </a:p>
        </p:txBody>
      </p:sp>
      <p:sp>
        <p:nvSpPr>
          <p:cNvPr id="812037" name="Text Box 5"/>
          <p:cNvSpPr txBox="1">
            <a:spLocks noChangeArrowheads="1"/>
          </p:cNvSpPr>
          <p:nvPr/>
        </p:nvSpPr>
        <p:spPr bwMode="auto">
          <a:xfrm>
            <a:off x="3392488" y="3752850"/>
            <a:ext cx="3011487"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Customer satisfaction</a:t>
            </a:r>
            <a:br>
              <a:rPr lang="en-US" sz="2000" b="1"/>
            </a:br>
            <a:r>
              <a:rPr lang="en-US" sz="2000" b="1"/>
              <a:t>with options</a:t>
            </a:r>
          </a:p>
        </p:txBody>
      </p:sp>
      <p:sp>
        <p:nvSpPr>
          <p:cNvPr id="812038" name="Text Box 6"/>
          <p:cNvSpPr txBox="1">
            <a:spLocks noChangeArrowheads="1"/>
          </p:cNvSpPr>
          <p:nvPr/>
        </p:nvSpPr>
        <p:spPr bwMode="auto">
          <a:xfrm>
            <a:off x="3565525" y="2946400"/>
            <a:ext cx="2667000"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b="1"/>
              <a:t>Number of cars sold</a:t>
            </a:r>
          </a:p>
        </p:txBody>
      </p:sp>
      <p:sp>
        <p:nvSpPr>
          <p:cNvPr id="812039" name="Text Box 7"/>
          <p:cNvSpPr txBox="1">
            <a:spLocks noChangeArrowheads="1"/>
          </p:cNvSpPr>
          <p:nvPr/>
        </p:nvSpPr>
        <p:spPr bwMode="auto">
          <a:xfrm>
            <a:off x="3473450" y="2108200"/>
            <a:ext cx="2849563"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000" b="1"/>
              <a:t>Contribution per car</a:t>
            </a:r>
          </a:p>
        </p:txBody>
      </p:sp>
      <p:sp>
        <p:nvSpPr>
          <p:cNvPr id="812040" name="Text Box 8"/>
          <p:cNvSpPr txBox="1">
            <a:spLocks noChangeArrowheads="1"/>
          </p:cNvSpPr>
          <p:nvPr/>
        </p:nvSpPr>
        <p:spPr bwMode="auto">
          <a:xfrm>
            <a:off x="4460875" y="1343025"/>
            <a:ext cx="874713"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b="1"/>
              <a:t>Profit</a:t>
            </a:r>
          </a:p>
        </p:txBody>
      </p:sp>
      <p:cxnSp>
        <p:nvCxnSpPr>
          <p:cNvPr id="812041" name="AutoShape 9"/>
          <p:cNvCxnSpPr>
            <a:cxnSpLocks noChangeShapeType="1"/>
            <a:stCxn id="812034" idx="0"/>
            <a:endCxn id="812035" idx="2"/>
          </p:cNvCxnSpPr>
          <p:nvPr/>
        </p:nvCxnSpPr>
        <p:spPr bwMode="auto">
          <a:xfrm rot="5400000" flipH="1">
            <a:off x="3996532" y="5036344"/>
            <a:ext cx="438150" cy="1366837"/>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2042" name="AutoShape 10"/>
          <p:cNvCxnSpPr>
            <a:cxnSpLocks noChangeShapeType="1"/>
            <a:stCxn id="812034" idx="0"/>
            <a:endCxn id="812036" idx="2"/>
          </p:cNvCxnSpPr>
          <p:nvPr/>
        </p:nvCxnSpPr>
        <p:spPr bwMode="auto">
          <a:xfrm rot="16200000">
            <a:off x="5357019" y="5042694"/>
            <a:ext cx="438150" cy="1354138"/>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2043" name="AutoShape 11"/>
          <p:cNvCxnSpPr>
            <a:cxnSpLocks noChangeShapeType="1"/>
            <a:stCxn id="812035" idx="0"/>
            <a:endCxn id="812037" idx="2"/>
          </p:cNvCxnSpPr>
          <p:nvPr/>
        </p:nvCxnSpPr>
        <p:spPr bwMode="auto">
          <a:xfrm rot="16200000">
            <a:off x="3972719" y="3936207"/>
            <a:ext cx="485775" cy="1366837"/>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2044" name="AutoShape 12"/>
          <p:cNvCxnSpPr>
            <a:cxnSpLocks noChangeShapeType="1"/>
            <a:stCxn id="812036" idx="0"/>
            <a:endCxn id="812037" idx="2"/>
          </p:cNvCxnSpPr>
          <p:nvPr/>
        </p:nvCxnSpPr>
        <p:spPr bwMode="auto">
          <a:xfrm rot="5400000" flipH="1">
            <a:off x="5333206" y="3942557"/>
            <a:ext cx="485775" cy="1354138"/>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2045" name="AutoShape 13"/>
          <p:cNvCxnSpPr>
            <a:cxnSpLocks noChangeShapeType="1"/>
            <a:stCxn id="812037" idx="0"/>
            <a:endCxn id="812038" idx="2"/>
          </p:cNvCxnSpPr>
          <p:nvPr/>
        </p:nvCxnSpPr>
        <p:spPr bwMode="auto">
          <a:xfrm flipV="1">
            <a:off x="4899025" y="3386138"/>
            <a:ext cx="0" cy="352425"/>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2046" name="AutoShape 14"/>
          <p:cNvCxnSpPr>
            <a:cxnSpLocks noChangeShapeType="1"/>
            <a:stCxn id="812036" idx="3"/>
            <a:endCxn id="812039" idx="3"/>
          </p:cNvCxnSpPr>
          <p:nvPr/>
        </p:nvCxnSpPr>
        <p:spPr bwMode="auto">
          <a:xfrm flipH="1" flipV="1">
            <a:off x="6337300" y="2320925"/>
            <a:ext cx="825500" cy="2860675"/>
          </a:xfrm>
          <a:prstGeom prst="bentConnector3">
            <a:avLst>
              <a:gd name="adj1" fmla="val -25963"/>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2047" name="AutoShape 15"/>
          <p:cNvCxnSpPr>
            <a:cxnSpLocks noChangeShapeType="1"/>
            <a:stCxn id="812037" idx="3"/>
            <a:endCxn id="812039" idx="3"/>
          </p:cNvCxnSpPr>
          <p:nvPr/>
        </p:nvCxnSpPr>
        <p:spPr bwMode="auto">
          <a:xfrm flipH="1" flipV="1">
            <a:off x="6337300" y="2320925"/>
            <a:ext cx="80963" cy="1736725"/>
          </a:xfrm>
          <a:prstGeom prst="bentConnector3">
            <a:avLst>
              <a:gd name="adj1" fmla="val -264704"/>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2048" name="AutoShape 16"/>
          <p:cNvCxnSpPr>
            <a:cxnSpLocks noChangeShapeType="1"/>
            <a:stCxn id="812038" idx="1"/>
            <a:endCxn id="812040" idx="1"/>
          </p:cNvCxnSpPr>
          <p:nvPr/>
        </p:nvCxnSpPr>
        <p:spPr bwMode="auto">
          <a:xfrm rot="10800000" flipH="1">
            <a:off x="3551238" y="1555750"/>
            <a:ext cx="895350" cy="1603375"/>
          </a:xfrm>
          <a:prstGeom prst="bentConnector3">
            <a:avLst>
              <a:gd name="adj1" fmla="val -23935"/>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2049" name="AutoShape 17"/>
          <p:cNvCxnSpPr>
            <a:cxnSpLocks noChangeShapeType="1"/>
            <a:stCxn id="812039" idx="0"/>
            <a:endCxn id="812040" idx="2"/>
          </p:cNvCxnSpPr>
          <p:nvPr/>
        </p:nvCxnSpPr>
        <p:spPr bwMode="auto">
          <a:xfrm flipV="1">
            <a:off x="4899025" y="1782763"/>
            <a:ext cx="0" cy="311150"/>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nvGrpSpPr>
          <p:cNvPr id="812054" name="Group 22"/>
          <p:cNvGrpSpPr>
            <a:grpSpLocks/>
          </p:cNvGrpSpPr>
          <p:nvPr/>
        </p:nvGrpSpPr>
        <p:grpSpPr bwMode="auto">
          <a:xfrm>
            <a:off x="6477000" y="3962400"/>
            <a:ext cx="2438400" cy="609600"/>
            <a:chOff x="4080" y="2496"/>
            <a:chExt cx="1536" cy="384"/>
          </a:xfrm>
        </p:grpSpPr>
        <p:sp>
          <p:nvSpPr>
            <p:cNvPr id="812055" name="Line 23"/>
            <p:cNvSpPr>
              <a:spLocks noChangeShapeType="1"/>
            </p:cNvSpPr>
            <p:nvPr/>
          </p:nvSpPr>
          <p:spPr bwMode="auto">
            <a:xfrm flipH="1">
              <a:off x="4080" y="2688"/>
              <a:ext cx="480"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12056" name="Text Box 24"/>
            <p:cNvSpPr txBox="1">
              <a:spLocks noChangeArrowheads="1"/>
            </p:cNvSpPr>
            <p:nvPr/>
          </p:nvSpPr>
          <p:spPr bwMode="auto">
            <a:xfrm>
              <a:off x="4560" y="2496"/>
              <a:ext cx="1056" cy="384"/>
            </a:xfrm>
            <a:prstGeom prst="rect">
              <a:avLst/>
            </a:prstGeom>
            <a:solidFill>
              <a:schemeClr val="tx2"/>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solidFill>
                    <a:srgbClr val="FFFFFF"/>
                  </a:solidFill>
                </a:rPr>
                <a:t>Satisfaction Increases</a:t>
              </a:r>
            </a:p>
          </p:txBody>
        </p:sp>
      </p:grpSp>
      <p:sp>
        <p:nvSpPr>
          <p:cNvPr id="812057" name="Text Box 25"/>
          <p:cNvSpPr txBox="1">
            <a:spLocks noChangeArrowheads="1"/>
          </p:cNvSpPr>
          <p:nvPr/>
        </p:nvSpPr>
        <p:spPr bwMode="auto">
          <a:xfrm>
            <a:off x="7543800" y="2438400"/>
            <a:ext cx="1371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b="1">
                <a:solidFill>
                  <a:srgbClr val="FF0000"/>
                </a:solidFill>
              </a:rPr>
              <a:t>Results</a:t>
            </a:r>
          </a:p>
        </p:txBody>
      </p:sp>
      <p:grpSp>
        <p:nvGrpSpPr>
          <p:cNvPr id="812058" name="Group 26"/>
          <p:cNvGrpSpPr>
            <a:grpSpLocks/>
          </p:cNvGrpSpPr>
          <p:nvPr/>
        </p:nvGrpSpPr>
        <p:grpSpPr bwMode="auto">
          <a:xfrm>
            <a:off x="6426200" y="2870200"/>
            <a:ext cx="2641600" cy="609600"/>
            <a:chOff x="4048" y="1808"/>
            <a:chExt cx="1664" cy="384"/>
          </a:xfrm>
        </p:grpSpPr>
        <p:sp>
          <p:nvSpPr>
            <p:cNvPr id="812059" name="Line 27"/>
            <p:cNvSpPr>
              <a:spLocks noChangeShapeType="1"/>
            </p:cNvSpPr>
            <p:nvPr/>
          </p:nvSpPr>
          <p:spPr bwMode="auto">
            <a:xfrm flipH="1">
              <a:off x="4048" y="2000"/>
              <a:ext cx="672"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12060" name="Text Box 28"/>
            <p:cNvSpPr txBox="1">
              <a:spLocks noChangeArrowheads="1"/>
            </p:cNvSpPr>
            <p:nvPr/>
          </p:nvSpPr>
          <p:spPr bwMode="auto">
            <a:xfrm>
              <a:off x="4722" y="1808"/>
              <a:ext cx="990" cy="384"/>
            </a:xfrm>
            <a:prstGeom prst="rect">
              <a:avLst/>
            </a:prstGeom>
            <a:solidFill>
              <a:schemeClr val="tx2"/>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solidFill>
                    <a:srgbClr val="FFFFFF"/>
                  </a:solidFill>
                </a:rPr>
                <a:t>Cars sold Increase</a:t>
              </a:r>
            </a:p>
          </p:txBody>
        </p:sp>
      </p:grpSp>
      <p:sp>
        <p:nvSpPr>
          <p:cNvPr id="812061" name="Rectangle 29"/>
          <p:cNvSpPr>
            <a:spLocks noGrp="1" noChangeArrowheads="1"/>
          </p:cNvSpPr>
          <p:nvPr>
            <p:ph type="title"/>
          </p:nvPr>
        </p:nvSpPr>
        <p:spPr>
          <a:xfrm>
            <a:off x="228600" y="228600"/>
            <a:ext cx="8534400" cy="831087"/>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The Balanced </a:t>
            </a:r>
            <a:r>
              <a:rPr lang="en-US" sz="4400" b="1" i="1" dirty="0" smtClean="0"/>
              <a:t>Scorecard Jaguar </a:t>
            </a:r>
            <a:r>
              <a:rPr lang="en-US" sz="4400" b="1" i="1" dirty="0"/>
              <a:t>Example </a:t>
            </a:r>
          </a:p>
        </p:txBody>
      </p:sp>
      <p:sp>
        <p:nvSpPr>
          <p:cNvPr id="2" name="Slide Number Placeholder 1"/>
          <p:cNvSpPr>
            <a:spLocks noGrp="1"/>
          </p:cNvSpPr>
          <p:nvPr>
            <p:ph type="sldNum" sz="quarter" idx="11"/>
          </p:nvPr>
        </p:nvSpPr>
        <p:spPr/>
        <p:txBody>
          <a:bodyPr/>
          <a:lstStyle/>
          <a:p>
            <a:fld id="{FC3CEDF9-175D-44EB-8899-A113D70833E0}" type="slidenum">
              <a:rPr lang="en-US" smtClean="0"/>
              <a:pPr/>
              <a:t>39</a:t>
            </a:fld>
            <a:endParaRPr lang="en-US"/>
          </a:p>
        </p:txBody>
      </p:sp>
    </p:spTree>
    <p:extLst>
      <p:ext uri="{BB962C8B-B14F-4D97-AF65-F5344CB8AC3E}">
        <p14:creationId xmlns:p14="http://schemas.microsoft.com/office/powerpoint/2010/main" xmlns="" val="717109403"/>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812057"/>
                                        </p:tgtEl>
                                        <p:attrNameLst>
                                          <p:attrName>style.visibility</p:attrName>
                                        </p:attrNameLst>
                                      </p:cBhvr>
                                      <p:to>
                                        <p:strVal val="visible"/>
                                      </p:to>
                                    </p:set>
                                    <p:animEffect transition="in" filter="wipe(right)">
                                      <p:cBhvr>
                                        <p:cTn id="7" dur="500"/>
                                        <p:tgtEl>
                                          <p:spTgt spid="812057"/>
                                        </p:tgtEl>
                                      </p:cBhvr>
                                    </p:animEffect>
                                  </p:childTnLst>
                                </p:cTn>
                              </p:par>
                            </p:childTnLst>
                          </p:cTn>
                        </p:par>
                        <p:par>
                          <p:cTn id="8" fill="hold" nodeType="afterGroup">
                            <p:stCondLst>
                              <p:cond delay="500"/>
                            </p:stCondLst>
                            <p:childTnLst>
                              <p:par>
                                <p:cTn id="9" presetID="22" presetClass="entr" presetSubtype="2" fill="hold" nodeType="afterEffect">
                                  <p:stCondLst>
                                    <p:cond delay="0"/>
                                  </p:stCondLst>
                                  <p:childTnLst>
                                    <p:set>
                                      <p:cBhvr>
                                        <p:cTn id="10" dur="1" fill="hold">
                                          <p:stCondLst>
                                            <p:cond delay="0"/>
                                          </p:stCondLst>
                                        </p:cTn>
                                        <p:tgtEl>
                                          <p:spTgt spid="812058"/>
                                        </p:tgtEl>
                                        <p:attrNameLst>
                                          <p:attrName>style.visibility</p:attrName>
                                        </p:attrNameLst>
                                      </p:cBhvr>
                                      <p:to>
                                        <p:strVal val="visible"/>
                                      </p:to>
                                    </p:set>
                                    <p:animEffect transition="in" filter="wipe(right)">
                                      <p:cBhvr>
                                        <p:cTn id="11" dur="500"/>
                                        <p:tgtEl>
                                          <p:spTgt spid="81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2057"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4082" name="Text Box 2"/>
          <p:cNvSpPr txBox="1">
            <a:spLocks noChangeArrowheads="1"/>
          </p:cNvSpPr>
          <p:nvPr/>
        </p:nvSpPr>
        <p:spPr bwMode="auto">
          <a:xfrm>
            <a:off x="3489325" y="5953125"/>
            <a:ext cx="28194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Employee skills in installing options</a:t>
            </a:r>
          </a:p>
        </p:txBody>
      </p:sp>
      <p:sp>
        <p:nvSpPr>
          <p:cNvPr id="814083" name="Text Box 3"/>
          <p:cNvSpPr txBox="1">
            <a:spLocks noChangeArrowheads="1"/>
          </p:cNvSpPr>
          <p:nvPr/>
        </p:nvSpPr>
        <p:spPr bwMode="auto">
          <a:xfrm>
            <a:off x="2389188" y="4876800"/>
            <a:ext cx="22860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Number of</a:t>
            </a:r>
            <a:br>
              <a:rPr lang="en-US" sz="2000" b="1"/>
            </a:br>
            <a:r>
              <a:rPr lang="en-US" sz="2000" b="1"/>
              <a:t>options available</a:t>
            </a:r>
          </a:p>
        </p:txBody>
      </p:sp>
      <p:sp>
        <p:nvSpPr>
          <p:cNvPr id="814084" name="Text Box 4"/>
          <p:cNvSpPr txBox="1">
            <a:spLocks noChangeArrowheads="1"/>
          </p:cNvSpPr>
          <p:nvPr/>
        </p:nvSpPr>
        <p:spPr bwMode="auto">
          <a:xfrm>
            <a:off x="5357813" y="4876800"/>
            <a:ext cx="17907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80000"/>
              </a:lnSpc>
            </a:pPr>
            <a:r>
              <a:rPr lang="en-US" sz="2000" b="1"/>
              <a:t>Time to</a:t>
            </a:r>
            <a:br>
              <a:rPr lang="en-US" sz="2000" b="1"/>
            </a:br>
            <a:r>
              <a:rPr lang="en-US" sz="2000" b="1"/>
              <a:t>install option</a:t>
            </a:r>
          </a:p>
        </p:txBody>
      </p:sp>
      <p:sp>
        <p:nvSpPr>
          <p:cNvPr id="814085" name="Text Box 5"/>
          <p:cNvSpPr txBox="1">
            <a:spLocks noChangeArrowheads="1"/>
          </p:cNvSpPr>
          <p:nvPr/>
        </p:nvSpPr>
        <p:spPr bwMode="auto">
          <a:xfrm>
            <a:off x="3392488" y="3752850"/>
            <a:ext cx="3011487"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Customer satisfaction</a:t>
            </a:r>
            <a:br>
              <a:rPr lang="en-US" sz="2000" b="1"/>
            </a:br>
            <a:r>
              <a:rPr lang="en-US" sz="2000" b="1"/>
              <a:t>with options</a:t>
            </a:r>
          </a:p>
        </p:txBody>
      </p:sp>
      <p:sp>
        <p:nvSpPr>
          <p:cNvPr id="814086" name="Text Box 6"/>
          <p:cNvSpPr txBox="1">
            <a:spLocks noChangeArrowheads="1"/>
          </p:cNvSpPr>
          <p:nvPr/>
        </p:nvSpPr>
        <p:spPr bwMode="auto">
          <a:xfrm>
            <a:off x="3565525" y="2946400"/>
            <a:ext cx="2667000"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b="1"/>
              <a:t>Number of cars sold</a:t>
            </a:r>
          </a:p>
        </p:txBody>
      </p:sp>
      <p:sp>
        <p:nvSpPr>
          <p:cNvPr id="814087" name="Text Box 7"/>
          <p:cNvSpPr txBox="1">
            <a:spLocks noChangeArrowheads="1"/>
          </p:cNvSpPr>
          <p:nvPr/>
        </p:nvSpPr>
        <p:spPr bwMode="auto">
          <a:xfrm>
            <a:off x="3473450" y="2108200"/>
            <a:ext cx="2849563"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000" b="1"/>
              <a:t>Contribution per car</a:t>
            </a:r>
          </a:p>
        </p:txBody>
      </p:sp>
      <p:sp>
        <p:nvSpPr>
          <p:cNvPr id="814088" name="Text Box 8"/>
          <p:cNvSpPr txBox="1">
            <a:spLocks noChangeArrowheads="1"/>
          </p:cNvSpPr>
          <p:nvPr/>
        </p:nvSpPr>
        <p:spPr bwMode="auto">
          <a:xfrm>
            <a:off x="4460875" y="1343025"/>
            <a:ext cx="874713"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b="1"/>
              <a:t>Profit</a:t>
            </a:r>
          </a:p>
        </p:txBody>
      </p:sp>
      <p:cxnSp>
        <p:nvCxnSpPr>
          <p:cNvPr id="814089" name="AutoShape 9"/>
          <p:cNvCxnSpPr>
            <a:cxnSpLocks noChangeShapeType="1"/>
            <a:stCxn id="814082" idx="0"/>
            <a:endCxn id="814083" idx="2"/>
          </p:cNvCxnSpPr>
          <p:nvPr/>
        </p:nvCxnSpPr>
        <p:spPr bwMode="auto">
          <a:xfrm rot="5400000" flipH="1">
            <a:off x="3996532" y="5036344"/>
            <a:ext cx="438150" cy="1366837"/>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4090" name="AutoShape 10"/>
          <p:cNvCxnSpPr>
            <a:cxnSpLocks noChangeShapeType="1"/>
            <a:stCxn id="814082" idx="0"/>
            <a:endCxn id="814084" idx="2"/>
          </p:cNvCxnSpPr>
          <p:nvPr/>
        </p:nvCxnSpPr>
        <p:spPr bwMode="auto">
          <a:xfrm rot="16200000">
            <a:off x="5357019" y="5042694"/>
            <a:ext cx="438150" cy="1354138"/>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4091" name="AutoShape 11"/>
          <p:cNvCxnSpPr>
            <a:cxnSpLocks noChangeShapeType="1"/>
            <a:stCxn id="814083" idx="0"/>
            <a:endCxn id="814085" idx="2"/>
          </p:cNvCxnSpPr>
          <p:nvPr/>
        </p:nvCxnSpPr>
        <p:spPr bwMode="auto">
          <a:xfrm rot="16200000">
            <a:off x="3972719" y="3936207"/>
            <a:ext cx="485775" cy="1366837"/>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4092" name="AutoShape 12"/>
          <p:cNvCxnSpPr>
            <a:cxnSpLocks noChangeShapeType="1"/>
            <a:stCxn id="814084" idx="0"/>
            <a:endCxn id="814085" idx="2"/>
          </p:cNvCxnSpPr>
          <p:nvPr/>
        </p:nvCxnSpPr>
        <p:spPr bwMode="auto">
          <a:xfrm rot="5400000" flipH="1">
            <a:off x="5333206" y="3942557"/>
            <a:ext cx="485775" cy="1354138"/>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4093" name="AutoShape 13"/>
          <p:cNvCxnSpPr>
            <a:cxnSpLocks noChangeShapeType="1"/>
            <a:stCxn id="814085" idx="0"/>
            <a:endCxn id="814086" idx="2"/>
          </p:cNvCxnSpPr>
          <p:nvPr/>
        </p:nvCxnSpPr>
        <p:spPr bwMode="auto">
          <a:xfrm flipV="1">
            <a:off x="4899025" y="3386138"/>
            <a:ext cx="0" cy="352425"/>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4094" name="AutoShape 14"/>
          <p:cNvCxnSpPr>
            <a:cxnSpLocks noChangeShapeType="1"/>
            <a:stCxn id="814084" idx="3"/>
            <a:endCxn id="814087" idx="3"/>
          </p:cNvCxnSpPr>
          <p:nvPr/>
        </p:nvCxnSpPr>
        <p:spPr bwMode="auto">
          <a:xfrm flipH="1" flipV="1">
            <a:off x="6337300" y="2320925"/>
            <a:ext cx="825500" cy="2860675"/>
          </a:xfrm>
          <a:prstGeom prst="bentConnector3">
            <a:avLst>
              <a:gd name="adj1" fmla="val -25963"/>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4095" name="AutoShape 15"/>
          <p:cNvCxnSpPr>
            <a:cxnSpLocks noChangeShapeType="1"/>
            <a:stCxn id="814085" idx="3"/>
            <a:endCxn id="814087" idx="3"/>
          </p:cNvCxnSpPr>
          <p:nvPr/>
        </p:nvCxnSpPr>
        <p:spPr bwMode="auto">
          <a:xfrm flipH="1" flipV="1">
            <a:off x="6337300" y="2320925"/>
            <a:ext cx="80963" cy="1736725"/>
          </a:xfrm>
          <a:prstGeom prst="bentConnector3">
            <a:avLst>
              <a:gd name="adj1" fmla="val -264704"/>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4096" name="AutoShape 16"/>
          <p:cNvCxnSpPr>
            <a:cxnSpLocks noChangeShapeType="1"/>
            <a:stCxn id="814086" idx="1"/>
            <a:endCxn id="814088" idx="1"/>
          </p:cNvCxnSpPr>
          <p:nvPr/>
        </p:nvCxnSpPr>
        <p:spPr bwMode="auto">
          <a:xfrm rot="10800000" flipH="1">
            <a:off x="3551238" y="1555750"/>
            <a:ext cx="895350" cy="1603375"/>
          </a:xfrm>
          <a:prstGeom prst="bentConnector3">
            <a:avLst>
              <a:gd name="adj1" fmla="val -23935"/>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4097" name="AutoShape 17"/>
          <p:cNvCxnSpPr>
            <a:cxnSpLocks noChangeShapeType="1"/>
            <a:stCxn id="814087" idx="0"/>
            <a:endCxn id="814088" idx="2"/>
          </p:cNvCxnSpPr>
          <p:nvPr/>
        </p:nvCxnSpPr>
        <p:spPr bwMode="auto">
          <a:xfrm flipV="1">
            <a:off x="4899025" y="1782763"/>
            <a:ext cx="0" cy="311150"/>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814099" name="Text Box 19"/>
          <p:cNvSpPr txBox="1">
            <a:spLocks noChangeArrowheads="1"/>
          </p:cNvSpPr>
          <p:nvPr/>
        </p:nvSpPr>
        <p:spPr bwMode="auto">
          <a:xfrm>
            <a:off x="7543800" y="1600200"/>
            <a:ext cx="1371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b="1">
                <a:solidFill>
                  <a:srgbClr val="FF0000"/>
                </a:solidFill>
              </a:rPr>
              <a:t>Results</a:t>
            </a:r>
          </a:p>
        </p:txBody>
      </p:sp>
      <p:sp>
        <p:nvSpPr>
          <p:cNvPr id="814100" name="Rectangle 20"/>
          <p:cNvSpPr>
            <a:spLocks noGrp="1" noChangeArrowheads="1"/>
          </p:cNvSpPr>
          <p:nvPr>
            <p:ph type="title"/>
          </p:nvPr>
        </p:nvSpPr>
        <p:spPr>
          <a:xfrm>
            <a:off x="152400" y="66964"/>
            <a:ext cx="87630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The Balanced </a:t>
            </a:r>
            <a:r>
              <a:rPr lang="en-US" sz="4400" b="1" i="1" dirty="0" smtClean="0"/>
              <a:t>Scorecard  Jaguar </a:t>
            </a:r>
            <a:r>
              <a:rPr lang="en-US" sz="4400" b="1" i="1" dirty="0"/>
              <a:t>Example </a:t>
            </a:r>
          </a:p>
        </p:txBody>
      </p:sp>
      <p:grpSp>
        <p:nvGrpSpPr>
          <p:cNvPr id="814101" name="Group 21"/>
          <p:cNvGrpSpPr>
            <a:grpSpLocks/>
          </p:cNvGrpSpPr>
          <p:nvPr/>
        </p:nvGrpSpPr>
        <p:grpSpPr bwMode="auto">
          <a:xfrm>
            <a:off x="7162800" y="5016500"/>
            <a:ext cx="1905000" cy="609600"/>
            <a:chOff x="4512" y="3160"/>
            <a:chExt cx="1200" cy="384"/>
          </a:xfrm>
        </p:grpSpPr>
        <p:sp>
          <p:nvSpPr>
            <p:cNvPr id="814102" name="Text Box 22"/>
            <p:cNvSpPr txBox="1">
              <a:spLocks noChangeArrowheads="1"/>
            </p:cNvSpPr>
            <p:nvPr/>
          </p:nvSpPr>
          <p:spPr bwMode="auto">
            <a:xfrm>
              <a:off x="4704" y="3160"/>
              <a:ext cx="1008" cy="384"/>
            </a:xfrm>
            <a:prstGeom prst="rect">
              <a:avLst/>
            </a:prstGeom>
            <a:solidFill>
              <a:schemeClr val="tx2"/>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solidFill>
                    <a:srgbClr val="FFFFFF"/>
                  </a:solidFill>
                </a:rPr>
                <a:t>Time</a:t>
              </a:r>
              <a:br>
                <a:rPr lang="en-US" sz="2000" b="1">
                  <a:solidFill>
                    <a:srgbClr val="FFFFFF"/>
                  </a:solidFill>
                </a:rPr>
              </a:br>
              <a:r>
                <a:rPr lang="en-US" sz="2000" b="1">
                  <a:solidFill>
                    <a:srgbClr val="FFFFFF"/>
                  </a:solidFill>
                </a:rPr>
                <a:t>Decreases</a:t>
              </a:r>
            </a:p>
          </p:txBody>
        </p:sp>
        <p:sp>
          <p:nvSpPr>
            <p:cNvPr id="814103" name="Line 23"/>
            <p:cNvSpPr>
              <a:spLocks noChangeShapeType="1"/>
            </p:cNvSpPr>
            <p:nvPr/>
          </p:nvSpPr>
          <p:spPr bwMode="auto">
            <a:xfrm flipH="1">
              <a:off x="4512" y="3348"/>
              <a:ext cx="192"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814107" name="Group 27"/>
          <p:cNvGrpSpPr>
            <a:grpSpLocks/>
          </p:cNvGrpSpPr>
          <p:nvPr/>
        </p:nvGrpSpPr>
        <p:grpSpPr bwMode="auto">
          <a:xfrm>
            <a:off x="6400800" y="2159000"/>
            <a:ext cx="2743200" cy="609600"/>
            <a:chOff x="4032" y="1200"/>
            <a:chExt cx="1728" cy="384"/>
          </a:xfrm>
        </p:grpSpPr>
        <p:sp>
          <p:nvSpPr>
            <p:cNvPr id="814108" name="Text Box 28"/>
            <p:cNvSpPr txBox="1">
              <a:spLocks noChangeArrowheads="1"/>
            </p:cNvSpPr>
            <p:nvPr/>
          </p:nvSpPr>
          <p:spPr bwMode="auto">
            <a:xfrm>
              <a:off x="4631" y="1200"/>
              <a:ext cx="1129" cy="384"/>
            </a:xfrm>
            <a:prstGeom prst="rect">
              <a:avLst/>
            </a:prstGeom>
            <a:solidFill>
              <a:schemeClr val="tx2"/>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solidFill>
                    <a:srgbClr val="FFFFFF"/>
                  </a:solidFill>
                </a:rPr>
                <a:t>Contribution</a:t>
              </a:r>
              <a:br>
                <a:rPr lang="en-US" sz="2000" b="1">
                  <a:solidFill>
                    <a:srgbClr val="FFFFFF"/>
                  </a:solidFill>
                </a:rPr>
              </a:br>
              <a:r>
                <a:rPr lang="en-US" sz="2000" b="1">
                  <a:solidFill>
                    <a:srgbClr val="FFFFFF"/>
                  </a:solidFill>
                </a:rPr>
                <a:t>Increases</a:t>
              </a:r>
            </a:p>
          </p:txBody>
        </p:sp>
        <p:sp>
          <p:nvSpPr>
            <p:cNvPr id="814109" name="Line 29"/>
            <p:cNvSpPr>
              <a:spLocks noChangeShapeType="1"/>
            </p:cNvSpPr>
            <p:nvPr/>
          </p:nvSpPr>
          <p:spPr bwMode="auto">
            <a:xfrm flipH="1">
              <a:off x="4032" y="1388"/>
              <a:ext cx="599" cy="4"/>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814112" name="Group 32"/>
          <p:cNvGrpSpPr>
            <a:grpSpLocks/>
          </p:cNvGrpSpPr>
          <p:nvPr/>
        </p:nvGrpSpPr>
        <p:grpSpPr bwMode="auto">
          <a:xfrm>
            <a:off x="6477000" y="3962400"/>
            <a:ext cx="2438400" cy="609600"/>
            <a:chOff x="4080" y="2496"/>
            <a:chExt cx="1536" cy="384"/>
          </a:xfrm>
        </p:grpSpPr>
        <p:sp>
          <p:nvSpPr>
            <p:cNvPr id="814113" name="Line 33"/>
            <p:cNvSpPr>
              <a:spLocks noChangeShapeType="1"/>
            </p:cNvSpPr>
            <p:nvPr/>
          </p:nvSpPr>
          <p:spPr bwMode="auto">
            <a:xfrm flipH="1">
              <a:off x="4080" y="2688"/>
              <a:ext cx="480"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814114" name="Text Box 34"/>
            <p:cNvSpPr txBox="1">
              <a:spLocks noChangeArrowheads="1"/>
            </p:cNvSpPr>
            <p:nvPr/>
          </p:nvSpPr>
          <p:spPr bwMode="auto">
            <a:xfrm>
              <a:off x="4560" y="2496"/>
              <a:ext cx="1056" cy="384"/>
            </a:xfrm>
            <a:prstGeom prst="rect">
              <a:avLst/>
            </a:prstGeom>
            <a:solidFill>
              <a:schemeClr val="tx2"/>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solidFill>
                    <a:srgbClr val="FFFFFF"/>
                  </a:solidFill>
                </a:rPr>
                <a:t>Satisfaction Increases</a:t>
              </a:r>
            </a:p>
          </p:txBody>
        </p:sp>
      </p:grpSp>
      <p:sp>
        <p:nvSpPr>
          <p:cNvPr id="2" name="Slide Number Placeholder 1"/>
          <p:cNvSpPr>
            <a:spLocks noGrp="1"/>
          </p:cNvSpPr>
          <p:nvPr>
            <p:ph type="sldNum" sz="quarter" idx="11"/>
          </p:nvPr>
        </p:nvSpPr>
        <p:spPr/>
        <p:txBody>
          <a:bodyPr/>
          <a:lstStyle/>
          <a:p>
            <a:fld id="{FC3CEDF9-175D-44EB-8899-A113D70833E0}" type="slidenum">
              <a:rPr lang="en-US" smtClean="0"/>
              <a:pPr/>
              <a:t>40</a:t>
            </a:fld>
            <a:endParaRPr lang="en-US"/>
          </a:p>
        </p:txBody>
      </p:sp>
    </p:spTree>
    <p:extLst>
      <p:ext uri="{BB962C8B-B14F-4D97-AF65-F5344CB8AC3E}">
        <p14:creationId xmlns:p14="http://schemas.microsoft.com/office/powerpoint/2010/main" xmlns="" val="352609691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nodeType="afterEffect">
                                  <p:stCondLst>
                                    <p:cond delay="0"/>
                                  </p:stCondLst>
                                  <p:childTnLst>
                                    <p:set>
                                      <p:cBhvr>
                                        <p:cTn id="6" dur="1" fill="hold">
                                          <p:stCondLst>
                                            <p:cond delay="0"/>
                                          </p:stCondLst>
                                        </p:cTn>
                                        <p:tgtEl>
                                          <p:spTgt spid="814101"/>
                                        </p:tgtEl>
                                        <p:attrNameLst>
                                          <p:attrName>style.visibility</p:attrName>
                                        </p:attrNameLst>
                                      </p:cBhvr>
                                      <p:to>
                                        <p:strVal val="visible"/>
                                      </p:to>
                                    </p:set>
                                    <p:animEffect transition="in" filter="wipe(right)">
                                      <p:cBhvr>
                                        <p:cTn id="7" dur="500"/>
                                        <p:tgtEl>
                                          <p:spTgt spid="814101"/>
                                        </p:tgtEl>
                                      </p:cBhvr>
                                    </p:animEffect>
                                  </p:childTnLst>
                                </p:cTn>
                              </p:par>
                            </p:childTnLst>
                          </p:cTn>
                        </p:par>
                        <p:par>
                          <p:cTn id="8" fill="hold" nodeType="afterGroup">
                            <p:stCondLst>
                              <p:cond delay="500"/>
                            </p:stCondLst>
                            <p:childTnLst>
                              <p:par>
                                <p:cTn id="9" presetID="22" presetClass="entr" presetSubtype="2" fill="hold" nodeType="afterEffect">
                                  <p:stCondLst>
                                    <p:cond delay="0"/>
                                  </p:stCondLst>
                                  <p:childTnLst>
                                    <p:set>
                                      <p:cBhvr>
                                        <p:cTn id="10" dur="1" fill="hold">
                                          <p:stCondLst>
                                            <p:cond delay="0"/>
                                          </p:stCondLst>
                                        </p:cTn>
                                        <p:tgtEl>
                                          <p:spTgt spid="814107"/>
                                        </p:tgtEl>
                                        <p:attrNameLst>
                                          <p:attrName>style.visibility</p:attrName>
                                        </p:attrNameLst>
                                      </p:cBhvr>
                                      <p:to>
                                        <p:strVal val="visible"/>
                                      </p:to>
                                    </p:set>
                                    <p:animEffect transition="in" filter="wipe(right)">
                                      <p:cBhvr>
                                        <p:cTn id="11" dur="500"/>
                                        <p:tgtEl>
                                          <p:spTgt spid="814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6130" name="Rectangle 2"/>
          <p:cNvSpPr>
            <a:spLocks noGrp="1" noChangeArrowheads="1"/>
          </p:cNvSpPr>
          <p:nvPr>
            <p:ph type="title"/>
          </p:nvPr>
        </p:nvSpPr>
        <p:spPr>
          <a:xfrm>
            <a:off x="228600" y="170675"/>
            <a:ext cx="8763001"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a:t>The Balanced </a:t>
            </a:r>
            <a:r>
              <a:rPr lang="en-US" sz="4400" b="1" i="1" dirty="0" smtClean="0"/>
              <a:t>Scorecard Jaguar </a:t>
            </a:r>
            <a:r>
              <a:rPr lang="en-US" sz="4400" b="1" i="1" dirty="0"/>
              <a:t>Example </a:t>
            </a:r>
          </a:p>
        </p:txBody>
      </p:sp>
      <p:sp>
        <p:nvSpPr>
          <p:cNvPr id="816131" name="Text Box 3"/>
          <p:cNvSpPr txBox="1">
            <a:spLocks noChangeArrowheads="1"/>
          </p:cNvSpPr>
          <p:nvPr/>
        </p:nvSpPr>
        <p:spPr bwMode="auto">
          <a:xfrm>
            <a:off x="3489325" y="5953125"/>
            <a:ext cx="28194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Employee skills in installing options</a:t>
            </a:r>
          </a:p>
        </p:txBody>
      </p:sp>
      <p:sp>
        <p:nvSpPr>
          <p:cNvPr id="816132" name="Text Box 4"/>
          <p:cNvSpPr txBox="1">
            <a:spLocks noChangeArrowheads="1"/>
          </p:cNvSpPr>
          <p:nvPr/>
        </p:nvSpPr>
        <p:spPr bwMode="auto">
          <a:xfrm>
            <a:off x="2389188" y="4876800"/>
            <a:ext cx="22860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Number of</a:t>
            </a:r>
            <a:br>
              <a:rPr lang="en-US" sz="2000" b="1"/>
            </a:br>
            <a:r>
              <a:rPr lang="en-US" sz="2000" b="1"/>
              <a:t>options available</a:t>
            </a:r>
          </a:p>
        </p:txBody>
      </p:sp>
      <p:sp>
        <p:nvSpPr>
          <p:cNvPr id="816133" name="Text Box 5"/>
          <p:cNvSpPr txBox="1">
            <a:spLocks noChangeArrowheads="1"/>
          </p:cNvSpPr>
          <p:nvPr/>
        </p:nvSpPr>
        <p:spPr bwMode="auto">
          <a:xfrm>
            <a:off x="5357813" y="4876800"/>
            <a:ext cx="1790700"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lnSpc>
                <a:spcPct val="80000"/>
              </a:lnSpc>
            </a:pPr>
            <a:r>
              <a:rPr lang="en-US" sz="2000" b="1"/>
              <a:t>Time to</a:t>
            </a:r>
            <a:br>
              <a:rPr lang="en-US" sz="2000" b="1"/>
            </a:br>
            <a:r>
              <a:rPr lang="en-US" sz="2000" b="1"/>
              <a:t>install option</a:t>
            </a:r>
          </a:p>
        </p:txBody>
      </p:sp>
      <p:sp>
        <p:nvSpPr>
          <p:cNvPr id="816134" name="Text Box 6"/>
          <p:cNvSpPr txBox="1">
            <a:spLocks noChangeArrowheads="1"/>
          </p:cNvSpPr>
          <p:nvPr/>
        </p:nvSpPr>
        <p:spPr bwMode="auto">
          <a:xfrm>
            <a:off x="3392488" y="3752850"/>
            <a:ext cx="3011487" cy="60960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t>Customer satisfaction</a:t>
            </a:r>
            <a:br>
              <a:rPr lang="en-US" sz="2000" b="1"/>
            </a:br>
            <a:r>
              <a:rPr lang="en-US" sz="2000" b="1"/>
              <a:t>with options</a:t>
            </a:r>
          </a:p>
        </p:txBody>
      </p:sp>
      <p:sp>
        <p:nvSpPr>
          <p:cNvPr id="816135" name="Text Box 7"/>
          <p:cNvSpPr txBox="1">
            <a:spLocks noChangeArrowheads="1"/>
          </p:cNvSpPr>
          <p:nvPr/>
        </p:nvSpPr>
        <p:spPr bwMode="auto">
          <a:xfrm>
            <a:off x="3565525" y="2946400"/>
            <a:ext cx="2667000"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b="1"/>
              <a:t>Number of cars sold</a:t>
            </a:r>
          </a:p>
        </p:txBody>
      </p:sp>
      <p:sp>
        <p:nvSpPr>
          <p:cNvPr id="816136" name="Text Box 8"/>
          <p:cNvSpPr txBox="1">
            <a:spLocks noChangeArrowheads="1"/>
          </p:cNvSpPr>
          <p:nvPr/>
        </p:nvSpPr>
        <p:spPr bwMode="auto">
          <a:xfrm>
            <a:off x="3473450" y="2108200"/>
            <a:ext cx="2849563"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000" b="1"/>
              <a:t>Contribution per car</a:t>
            </a:r>
          </a:p>
        </p:txBody>
      </p:sp>
      <p:sp>
        <p:nvSpPr>
          <p:cNvPr id="816137" name="Text Box 9"/>
          <p:cNvSpPr txBox="1">
            <a:spLocks noChangeArrowheads="1"/>
          </p:cNvSpPr>
          <p:nvPr/>
        </p:nvSpPr>
        <p:spPr bwMode="auto">
          <a:xfrm>
            <a:off x="4460875" y="1343025"/>
            <a:ext cx="874713" cy="425450"/>
          </a:xfrm>
          <a:prstGeom prst="rect">
            <a:avLst/>
          </a:prstGeom>
          <a:solidFill>
            <a:schemeClr val="bg1"/>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000" b="1"/>
              <a:t>Profit</a:t>
            </a:r>
          </a:p>
        </p:txBody>
      </p:sp>
      <p:cxnSp>
        <p:nvCxnSpPr>
          <p:cNvPr id="816138" name="AutoShape 10"/>
          <p:cNvCxnSpPr>
            <a:cxnSpLocks noChangeShapeType="1"/>
            <a:stCxn id="816131" idx="0"/>
            <a:endCxn id="816132" idx="2"/>
          </p:cNvCxnSpPr>
          <p:nvPr/>
        </p:nvCxnSpPr>
        <p:spPr bwMode="auto">
          <a:xfrm rot="5400000" flipH="1">
            <a:off x="3996532" y="5036344"/>
            <a:ext cx="438150" cy="1366837"/>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6139" name="AutoShape 11"/>
          <p:cNvCxnSpPr>
            <a:cxnSpLocks noChangeShapeType="1"/>
            <a:stCxn id="816131" idx="0"/>
            <a:endCxn id="816133" idx="2"/>
          </p:cNvCxnSpPr>
          <p:nvPr/>
        </p:nvCxnSpPr>
        <p:spPr bwMode="auto">
          <a:xfrm rot="16200000">
            <a:off x="5357019" y="5042694"/>
            <a:ext cx="438150" cy="1354138"/>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6140" name="AutoShape 12"/>
          <p:cNvCxnSpPr>
            <a:cxnSpLocks noChangeShapeType="1"/>
            <a:stCxn id="816132" idx="0"/>
            <a:endCxn id="816134" idx="2"/>
          </p:cNvCxnSpPr>
          <p:nvPr/>
        </p:nvCxnSpPr>
        <p:spPr bwMode="auto">
          <a:xfrm rot="16200000">
            <a:off x="3972719" y="3936207"/>
            <a:ext cx="485775" cy="1366837"/>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6141" name="AutoShape 13"/>
          <p:cNvCxnSpPr>
            <a:cxnSpLocks noChangeShapeType="1"/>
            <a:stCxn id="816133" idx="0"/>
            <a:endCxn id="816134" idx="2"/>
          </p:cNvCxnSpPr>
          <p:nvPr/>
        </p:nvCxnSpPr>
        <p:spPr bwMode="auto">
          <a:xfrm rot="5400000" flipH="1">
            <a:off x="5333206" y="3942557"/>
            <a:ext cx="485775" cy="1354138"/>
          </a:xfrm>
          <a:prstGeom prst="bentConnector3">
            <a:avLst>
              <a:gd name="adj1" fmla="val 50000"/>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6142" name="AutoShape 14"/>
          <p:cNvCxnSpPr>
            <a:cxnSpLocks noChangeShapeType="1"/>
            <a:stCxn id="816134" idx="0"/>
            <a:endCxn id="816135" idx="2"/>
          </p:cNvCxnSpPr>
          <p:nvPr/>
        </p:nvCxnSpPr>
        <p:spPr bwMode="auto">
          <a:xfrm flipV="1">
            <a:off x="4899025" y="3386138"/>
            <a:ext cx="0" cy="352425"/>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6143" name="AutoShape 15"/>
          <p:cNvCxnSpPr>
            <a:cxnSpLocks noChangeShapeType="1"/>
            <a:stCxn id="816133" idx="3"/>
            <a:endCxn id="816136" idx="3"/>
          </p:cNvCxnSpPr>
          <p:nvPr/>
        </p:nvCxnSpPr>
        <p:spPr bwMode="auto">
          <a:xfrm flipH="1" flipV="1">
            <a:off x="6337300" y="2320925"/>
            <a:ext cx="825500" cy="2860675"/>
          </a:xfrm>
          <a:prstGeom prst="bentConnector3">
            <a:avLst>
              <a:gd name="adj1" fmla="val -25963"/>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6144" name="AutoShape 16"/>
          <p:cNvCxnSpPr>
            <a:cxnSpLocks noChangeShapeType="1"/>
            <a:stCxn id="816134" idx="3"/>
            <a:endCxn id="816136" idx="3"/>
          </p:cNvCxnSpPr>
          <p:nvPr/>
        </p:nvCxnSpPr>
        <p:spPr bwMode="auto">
          <a:xfrm flipH="1" flipV="1">
            <a:off x="6337300" y="2320925"/>
            <a:ext cx="80963" cy="1736725"/>
          </a:xfrm>
          <a:prstGeom prst="bentConnector3">
            <a:avLst>
              <a:gd name="adj1" fmla="val -264704"/>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6145" name="AutoShape 17"/>
          <p:cNvCxnSpPr>
            <a:cxnSpLocks noChangeShapeType="1"/>
            <a:stCxn id="816135" idx="1"/>
            <a:endCxn id="816137" idx="1"/>
          </p:cNvCxnSpPr>
          <p:nvPr/>
        </p:nvCxnSpPr>
        <p:spPr bwMode="auto">
          <a:xfrm rot="10800000" flipH="1">
            <a:off x="3551238" y="1555750"/>
            <a:ext cx="895350" cy="1603375"/>
          </a:xfrm>
          <a:prstGeom prst="bentConnector3">
            <a:avLst>
              <a:gd name="adj1" fmla="val -23935"/>
            </a:avLst>
          </a:prstGeom>
          <a:noFill/>
          <a:ln w="28575">
            <a:solidFill>
              <a:schemeClr val="tx1"/>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816146" name="AutoShape 18"/>
          <p:cNvCxnSpPr>
            <a:cxnSpLocks noChangeShapeType="1"/>
            <a:stCxn id="816136" idx="0"/>
            <a:endCxn id="816137" idx="2"/>
          </p:cNvCxnSpPr>
          <p:nvPr/>
        </p:nvCxnSpPr>
        <p:spPr bwMode="auto">
          <a:xfrm flipV="1">
            <a:off x="4899025" y="1782763"/>
            <a:ext cx="0" cy="311150"/>
          </a:xfrm>
          <a:prstGeom prst="straightConnector1">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816147" name="Text Box 19"/>
          <p:cNvSpPr txBox="1">
            <a:spLocks noChangeArrowheads="1"/>
          </p:cNvSpPr>
          <p:nvPr/>
        </p:nvSpPr>
        <p:spPr bwMode="auto">
          <a:xfrm>
            <a:off x="7543800" y="1092200"/>
            <a:ext cx="1371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400" b="1">
                <a:solidFill>
                  <a:srgbClr val="FF0000"/>
                </a:solidFill>
              </a:rPr>
              <a:t>Results</a:t>
            </a:r>
          </a:p>
        </p:txBody>
      </p:sp>
      <p:grpSp>
        <p:nvGrpSpPr>
          <p:cNvPr id="816154" name="Group 26"/>
          <p:cNvGrpSpPr>
            <a:grpSpLocks/>
          </p:cNvGrpSpPr>
          <p:nvPr/>
        </p:nvGrpSpPr>
        <p:grpSpPr bwMode="auto">
          <a:xfrm>
            <a:off x="6400800" y="2159000"/>
            <a:ext cx="2743200" cy="609600"/>
            <a:chOff x="4032" y="1200"/>
            <a:chExt cx="1728" cy="384"/>
          </a:xfrm>
        </p:grpSpPr>
        <p:sp>
          <p:nvSpPr>
            <p:cNvPr id="816155" name="Text Box 27"/>
            <p:cNvSpPr txBox="1">
              <a:spLocks noChangeArrowheads="1"/>
            </p:cNvSpPr>
            <p:nvPr/>
          </p:nvSpPr>
          <p:spPr bwMode="auto">
            <a:xfrm>
              <a:off x="4631" y="1200"/>
              <a:ext cx="1129" cy="384"/>
            </a:xfrm>
            <a:prstGeom prst="rect">
              <a:avLst/>
            </a:prstGeom>
            <a:solidFill>
              <a:schemeClr val="tx2"/>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solidFill>
                    <a:srgbClr val="FFFFFF"/>
                  </a:solidFill>
                </a:rPr>
                <a:t>Contribution</a:t>
              </a:r>
              <a:br>
                <a:rPr lang="en-US" sz="2000" b="1">
                  <a:solidFill>
                    <a:srgbClr val="FFFFFF"/>
                  </a:solidFill>
                </a:rPr>
              </a:br>
              <a:r>
                <a:rPr lang="en-US" sz="2000" b="1">
                  <a:solidFill>
                    <a:srgbClr val="FFFFFF"/>
                  </a:solidFill>
                </a:rPr>
                <a:t>Increases</a:t>
              </a:r>
            </a:p>
          </p:txBody>
        </p:sp>
        <p:sp>
          <p:nvSpPr>
            <p:cNvPr id="816156" name="Line 28"/>
            <p:cNvSpPr>
              <a:spLocks noChangeShapeType="1"/>
            </p:cNvSpPr>
            <p:nvPr/>
          </p:nvSpPr>
          <p:spPr bwMode="auto">
            <a:xfrm flipH="1">
              <a:off x="4032" y="1388"/>
              <a:ext cx="599" cy="4"/>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816157" name="Group 29"/>
          <p:cNvGrpSpPr>
            <a:grpSpLocks/>
          </p:cNvGrpSpPr>
          <p:nvPr/>
        </p:nvGrpSpPr>
        <p:grpSpPr bwMode="auto">
          <a:xfrm>
            <a:off x="5349875" y="1460500"/>
            <a:ext cx="3565525" cy="609600"/>
            <a:chOff x="3370" y="920"/>
            <a:chExt cx="2246" cy="384"/>
          </a:xfrm>
        </p:grpSpPr>
        <p:sp>
          <p:nvSpPr>
            <p:cNvPr id="816158" name="Text Box 30"/>
            <p:cNvSpPr txBox="1">
              <a:spLocks noChangeArrowheads="1"/>
            </p:cNvSpPr>
            <p:nvPr/>
          </p:nvSpPr>
          <p:spPr bwMode="auto">
            <a:xfrm>
              <a:off x="4775" y="920"/>
              <a:ext cx="841" cy="384"/>
            </a:xfrm>
            <a:prstGeom prst="rect">
              <a:avLst/>
            </a:prstGeom>
            <a:solidFill>
              <a:schemeClr val="tx2"/>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solidFill>
                    <a:srgbClr val="FFFFFF"/>
                  </a:solidFill>
                </a:rPr>
                <a:t>Profits</a:t>
              </a:r>
              <a:br>
                <a:rPr lang="en-US" sz="2000" b="1">
                  <a:solidFill>
                    <a:srgbClr val="FFFFFF"/>
                  </a:solidFill>
                </a:rPr>
              </a:br>
              <a:r>
                <a:rPr lang="en-US" sz="2000" b="1">
                  <a:solidFill>
                    <a:srgbClr val="FFFFFF"/>
                  </a:solidFill>
                </a:rPr>
                <a:t>Increase</a:t>
              </a:r>
            </a:p>
          </p:txBody>
        </p:sp>
        <p:cxnSp>
          <p:nvCxnSpPr>
            <p:cNvPr id="816159" name="AutoShape 31"/>
            <p:cNvCxnSpPr>
              <a:cxnSpLocks noChangeShapeType="1"/>
              <a:stCxn id="816158" idx="1"/>
              <a:endCxn id="816137" idx="3"/>
            </p:cNvCxnSpPr>
            <p:nvPr/>
          </p:nvCxnSpPr>
          <p:spPr bwMode="auto">
            <a:xfrm rot="10800000">
              <a:off x="3370" y="980"/>
              <a:ext cx="1396" cy="132"/>
            </a:xfrm>
            <a:prstGeom prst="bentConnector3">
              <a:avLst>
                <a:gd name="adj1" fmla="val 50000"/>
              </a:avLst>
            </a:prstGeom>
            <a:noFill/>
            <a:ln w="28575">
              <a:solidFill>
                <a:srgbClr val="FF0000"/>
              </a:solidFill>
              <a:miter lim="800000"/>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816160" name="Oval 32"/>
          <p:cNvSpPr>
            <a:spLocks noChangeArrowheads="1"/>
          </p:cNvSpPr>
          <p:nvPr/>
        </p:nvSpPr>
        <p:spPr bwMode="auto">
          <a:xfrm>
            <a:off x="228600" y="1600200"/>
            <a:ext cx="2743200" cy="2743200"/>
          </a:xfrm>
          <a:prstGeom prst="ellipse">
            <a:avLst/>
          </a:prstGeom>
          <a:solidFill>
            <a:srgbClr val="FF0000"/>
          </a:solidFill>
          <a:ln w="2857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rgbClr val="FFFFFF"/>
                </a:solidFill>
              </a:rPr>
              <a:t>If number</a:t>
            </a:r>
            <a:br>
              <a:rPr lang="en-US" sz="2400">
                <a:solidFill>
                  <a:srgbClr val="FFFFFF"/>
                </a:solidFill>
              </a:rPr>
            </a:br>
            <a:r>
              <a:rPr lang="en-US" sz="2400">
                <a:solidFill>
                  <a:srgbClr val="FFFFFF"/>
                </a:solidFill>
              </a:rPr>
              <a:t>of cars sold</a:t>
            </a:r>
            <a:br>
              <a:rPr lang="en-US" sz="2400">
                <a:solidFill>
                  <a:srgbClr val="FFFFFF"/>
                </a:solidFill>
              </a:rPr>
            </a:br>
            <a:r>
              <a:rPr lang="en-US" sz="2400">
                <a:solidFill>
                  <a:srgbClr val="FFFFFF"/>
                </a:solidFill>
              </a:rPr>
              <a:t>and contribution</a:t>
            </a:r>
            <a:br>
              <a:rPr lang="en-US" sz="2400">
                <a:solidFill>
                  <a:srgbClr val="FFFFFF"/>
                </a:solidFill>
              </a:rPr>
            </a:br>
            <a:r>
              <a:rPr lang="en-US" sz="2400">
                <a:solidFill>
                  <a:srgbClr val="FFFFFF"/>
                </a:solidFill>
              </a:rPr>
              <a:t>per car increase,</a:t>
            </a:r>
            <a:br>
              <a:rPr lang="en-US" sz="2400">
                <a:solidFill>
                  <a:srgbClr val="FFFFFF"/>
                </a:solidFill>
              </a:rPr>
            </a:br>
            <a:r>
              <a:rPr lang="en-US" sz="2400">
                <a:solidFill>
                  <a:srgbClr val="FFFFFF"/>
                </a:solidFill>
              </a:rPr>
              <a:t>profits</a:t>
            </a:r>
            <a:br>
              <a:rPr lang="en-US" sz="2400">
                <a:solidFill>
                  <a:srgbClr val="FFFFFF"/>
                </a:solidFill>
              </a:rPr>
            </a:br>
            <a:r>
              <a:rPr lang="en-US" sz="2400">
                <a:solidFill>
                  <a:srgbClr val="FFFFFF"/>
                </a:solidFill>
              </a:rPr>
              <a:t> increase.</a:t>
            </a:r>
          </a:p>
        </p:txBody>
      </p:sp>
      <p:grpSp>
        <p:nvGrpSpPr>
          <p:cNvPr id="816168" name="Group 40"/>
          <p:cNvGrpSpPr>
            <a:grpSpLocks/>
          </p:cNvGrpSpPr>
          <p:nvPr/>
        </p:nvGrpSpPr>
        <p:grpSpPr bwMode="auto">
          <a:xfrm>
            <a:off x="6400800" y="2895600"/>
            <a:ext cx="2743200" cy="609600"/>
            <a:chOff x="4032" y="1200"/>
            <a:chExt cx="1728" cy="384"/>
          </a:xfrm>
        </p:grpSpPr>
        <p:sp>
          <p:nvSpPr>
            <p:cNvPr id="816169" name="Text Box 41"/>
            <p:cNvSpPr txBox="1">
              <a:spLocks noChangeArrowheads="1"/>
            </p:cNvSpPr>
            <p:nvPr/>
          </p:nvSpPr>
          <p:spPr bwMode="auto">
            <a:xfrm>
              <a:off x="4631" y="1200"/>
              <a:ext cx="1129" cy="384"/>
            </a:xfrm>
            <a:prstGeom prst="rect">
              <a:avLst/>
            </a:prstGeom>
            <a:solidFill>
              <a:schemeClr val="tx2"/>
            </a:solidFill>
            <a:ln w="2857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lnSpc>
                  <a:spcPct val="80000"/>
                </a:lnSpc>
                <a:spcBef>
                  <a:spcPct val="50000"/>
                </a:spcBef>
              </a:pPr>
              <a:r>
                <a:rPr lang="en-US" sz="2000" b="1">
                  <a:solidFill>
                    <a:srgbClr val="FFFFFF"/>
                  </a:solidFill>
                </a:rPr>
                <a:t>Cars Sold Increases</a:t>
              </a:r>
            </a:p>
          </p:txBody>
        </p:sp>
        <p:sp>
          <p:nvSpPr>
            <p:cNvPr id="816170" name="Line 42"/>
            <p:cNvSpPr>
              <a:spLocks noChangeShapeType="1"/>
            </p:cNvSpPr>
            <p:nvPr/>
          </p:nvSpPr>
          <p:spPr bwMode="auto">
            <a:xfrm flipH="1">
              <a:off x="4032" y="1388"/>
              <a:ext cx="599" cy="4"/>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2" name="Slide Number Placeholder 1"/>
          <p:cNvSpPr>
            <a:spLocks noGrp="1"/>
          </p:cNvSpPr>
          <p:nvPr>
            <p:ph type="sldNum" sz="quarter" idx="11"/>
          </p:nvPr>
        </p:nvSpPr>
        <p:spPr/>
        <p:txBody>
          <a:bodyPr/>
          <a:lstStyle/>
          <a:p>
            <a:fld id="{FC3CEDF9-175D-44EB-8899-A113D70833E0}" type="slidenum">
              <a:rPr lang="en-US" smtClean="0"/>
              <a:pPr/>
              <a:t>41</a:t>
            </a:fld>
            <a:endParaRPr lang="en-US"/>
          </a:p>
        </p:txBody>
      </p:sp>
    </p:spTree>
    <p:extLst>
      <p:ext uri="{BB962C8B-B14F-4D97-AF65-F5344CB8AC3E}">
        <p14:creationId xmlns:p14="http://schemas.microsoft.com/office/powerpoint/2010/main" xmlns="" val="42693870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528" fill="hold" grpId="0" nodeType="afterEffect">
                                  <p:stCondLst>
                                    <p:cond delay="1000"/>
                                  </p:stCondLst>
                                  <p:childTnLst>
                                    <p:set>
                                      <p:cBhvr>
                                        <p:cTn id="6" dur="1" fill="hold">
                                          <p:stCondLst>
                                            <p:cond delay="0"/>
                                          </p:stCondLst>
                                        </p:cTn>
                                        <p:tgtEl>
                                          <p:spTgt spid="816160"/>
                                        </p:tgtEl>
                                        <p:attrNameLst>
                                          <p:attrName>style.visibility</p:attrName>
                                        </p:attrNameLst>
                                      </p:cBhvr>
                                      <p:to>
                                        <p:strVal val="visible"/>
                                      </p:to>
                                    </p:set>
                                    <p:anim calcmode="lin" valueType="num">
                                      <p:cBhvr>
                                        <p:cTn id="7" dur="500" fill="hold"/>
                                        <p:tgtEl>
                                          <p:spTgt spid="816160"/>
                                        </p:tgtEl>
                                        <p:attrNameLst>
                                          <p:attrName>ppt_w</p:attrName>
                                        </p:attrNameLst>
                                      </p:cBhvr>
                                      <p:tavLst>
                                        <p:tav tm="0">
                                          <p:val>
                                            <p:fltVal val="0"/>
                                          </p:val>
                                        </p:tav>
                                        <p:tav tm="100000">
                                          <p:val>
                                            <p:strVal val="#ppt_w"/>
                                          </p:val>
                                        </p:tav>
                                      </p:tavLst>
                                    </p:anim>
                                    <p:anim calcmode="lin" valueType="num">
                                      <p:cBhvr>
                                        <p:cTn id="8" dur="500" fill="hold"/>
                                        <p:tgtEl>
                                          <p:spTgt spid="816160"/>
                                        </p:tgtEl>
                                        <p:attrNameLst>
                                          <p:attrName>ppt_h</p:attrName>
                                        </p:attrNameLst>
                                      </p:cBhvr>
                                      <p:tavLst>
                                        <p:tav tm="0">
                                          <p:val>
                                            <p:fltVal val="0"/>
                                          </p:val>
                                        </p:tav>
                                        <p:tav tm="100000">
                                          <p:val>
                                            <p:strVal val="#ppt_h"/>
                                          </p:val>
                                        </p:tav>
                                      </p:tavLst>
                                    </p:anim>
                                    <p:anim calcmode="lin" valueType="num">
                                      <p:cBhvr>
                                        <p:cTn id="9" dur="500" fill="hold"/>
                                        <p:tgtEl>
                                          <p:spTgt spid="816160"/>
                                        </p:tgtEl>
                                        <p:attrNameLst>
                                          <p:attrName>ppt_x</p:attrName>
                                        </p:attrNameLst>
                                      </p:cBhvr>
                                      <p:tavLst>
                                        <p:tav tm="0">
                                          <p:val>
                                            <p:fltVal val="0.5"/>
                                          </p:val>
                                        </p:tav>
                                        <p:tav tm="100000">
                                          <p:val>
                                            <p:strVal val="#ppt_x"/>
                                          </p:val>
                                        </p:tav>
                                      </p:tavLst>
                                    </p:anim>
                                    <p:anim calcmode="lin" valueType="num">
                                      <p:cBhvr>
                                        <p:cTn id="10" dur="500" fill="hold"/>
                                        <p:tgtEl>
                                          <p:spTgt spid="81616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6160" grpId="0" animBg="1"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8178" name="Rectangle 2"/>
          <p:cNvSpPr>
            <a:spLocks noGrp="1" noChangeArrowheads="1"/>
          </p:cNvSpPr>
          <p:nvPr>
            <p:ph type="title"/>
          </p:nvPr>
        </p:nvSpPr>
        <p:spPr>
          <a:xfrm>
            <a:off x="457200" y="0"/>
            <a:ext cx="8305800" cy="9144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Advantages of Graphic Feedbck</a:t>
            </a:r>
          </a:p>
        </p:txBody>
      </p:sp>
      <p:sp>
        <p:nvSpPr>
          <p:cNvPr id="818179" name="Rectangle 3"/>
          <p:cNvSpPr>
            <a:spLocks noChangeArrowheads="1"/>
          </p:cNvSpPr>
          <p:nvPr/>
        </p:nvSpPr>
        <p:spPr bwMode="auto">
          <a:xfrm>
            <a:off x="304800" y="5486400"/>
            <a:ext cx="8229600" cy="10064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eaLnBrk="1" hangingPunct="1">
              <a:lnSpc>
                <a:spcPct val="90000"/>
              </a:lnSpc>
              <a:spcBef>
                <a:spcPct val="50000"/>
              </a:spcBef>
            </a:pPr>
            <a:r>
              <a:rPr lang="en-US" sz="2200" b="1" dirty="0">
                <a:latin typeface="+mn-lt"/>
                <a:cs typeface="Times New Roman" panose="02020603050405020304" pitchFamily="18" charset="0"/>
              </a:rPr>
              <a:t>When interpreting its performance, Jaguar will look for</a:t>
            </a:r>
            <a:br>
              <a:rPr lang="en-US" sz="2200" b="1" dirty="0">
                <a:latin typeface="+mn-lt"/>
                <a:cs typeface="Times New Roman" panose="02020603050405020304" pitchFamily="18" charset="0"/>
              </a:rPr>
            </a:br>
            <a:r>
              <a:rPr lang="en-US" sz="2200" b="1" dirty="0">
                <a:latin typeface="+mn-lt"/>
                <a:cs typeface="Times New Roman" panose="02020603050405020304" pitchFamily="18" charset="0"/>
              </a:rPr>
              <a:t>continual improvement.  It is easier to spot trends or unusual performance if these data are presented graphically.</a:t>
            </a:r>
            <a:r>
              <a:rPr lang="en-US" sz="2200" b="1" dirty="0">
                <a:latin typeface="+mn-lt"/>
              </a:rPr>
              <a:t> </a:t>
            </a:r>
          </a:p>
        </p:txBody>
      </p:sp>
      <p:graphicFrame>
        <p:nvGraphicFramePr>
          <p:cNvPr id="818180" name="Object 4"/>
          <p:cNvGraphicFramePr>
            <a:graphicFrameLocks noChangeAspect="1"/>
          </p:cNvGraphicFramePr>
          <p:nvPr/>
        </p:nvGraphicFramePr>
        <p:xfrm>
          <a:off x="1409700" y="1314450"/>
          <a:ext cx="6324600" cy="4178300"/>
        </p:xfrm>
        <a:graphic>
          <a:graphicData uri="http://schemas.openxmlformats.org/presentationml/2006/ole">
            <p:oleObj spid="_x0000_s95243" name="Chart" r:id="rId4" imgW="4477680" imgH="2958840" progId="Excel.Chart.8">
              <p:embed/>
            </p:oleObj>
          </a:graphicData>
        </a:graphic>
      </p:graphicFrame>
      <p:sp>
        <p:nvSpPr>
          <p:cNvPr id="2" name="Slide Number Placeholder 1"/>
          <p:cNvSpPr>
            <a:spLocks noGrp="1"/>
          </p:cNvSpPr>
          <p:nvPr>
            <p:ph type="sldNum" sz="quarter" idx="11"/>
          </p:nvPr>
        </p:nvSpPr>
        <p:spPr/>
        <p:txBody>
          <a:bodyPr/>
          <a:lstStyle/>
          <a:p>
            <a:fld id="{FC3CEDF9-175D-44EB-8899-A113D70833E0}" type="slidenum">
              <a:rPr lang="en-US" smtClean="0"/>
              <a:pPr/>
              <a:t>42</a:t>
            </a:fld>
            <a:endParaRPr lang="en-US"/>
          </a:p>
        </p:txBody>
      </p:sp>
    </p:spTree>
    <p:extLst>
      <p:ext uri="{BB962C8B-B14F-4D97-AF65-F5344CB8AC3E}">
        <p14:creationId xmlns:p14="http://schemas.microsoft.com/office/powerpoint/2010/main" xmlns="" val="179245344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0226" name="Rectangle 2"/>
          <p:cNvSpPr>
            <a:spLocks noChangeArrowheads="1"/>
          </p:cNvSpPr>
          <p:nvPr/>
        </p:nvSpPr>
        <p:spPr bwMode="auto">
          <a:xfrm>
            <a:off x="1587500" y="5791200"/>
            <a:ext cx="5978525" cy="492125"/>
          </a:xfrm>
          <a:prstGeom prst="rect">
            <a:avLst/>
          </a:prstGeom>
          <a:solidFill>
            <a:srgbClr val="CCECFF"/>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spcBef>
                <a:spcPct val="50000"/>
              </a:spcBef>
            </a:pPr>
            <a:r>
              <a:rPr lang="en-US" sz="2400">
                <a:solidFill>
                  <a:schemeClr val="tx2"/>
                </a:solidFill>
              </a:rPr>
              <a:t>Process time is the only value-added time.</a:t>
            </a:r>
          </a:p>
        </p:txBody>
      </p:sp>
      <p:sp>
        <p:nvSpPr>
          <p:cNvPr id="820227" name="Rectangle 3"/>
          <p:cNvSpPr>
            <a:spLocks noGrp="1" noChangeArrowheads="1"/>
          </p:cNvSpPr>
          <p:nvPr>
            <p:ph type="title"/>
          </p:nvPr>
        </p:nvSpPr>
        <p:spPr>
          <a:xfrm>
            <a:off x="457200" y="304800"/>
            <a:ext cx="8305800" cy="902525"/>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Delivery Performance Measures</a:t>
            </a:r>
          </a:p>
        </p:txBody>
      </p:sp>
      <p:sp>
        <p:nvSpPr>
          <p:cNvPr id="820228" name="Rectangle 4"/>
          <p:cNvSpPr>
            <a:spLocks noChangeArrowheads="1"/>
          </p:cNvSpPr>
          <p:nvPr/>
        </p:nvSpPr>
        <p:spPr bwMode="auto">
          <a:xfrm>
            <a:off x="504825" y="3051175"/>
            <a:ext cx="155257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Wait Time</a:t>
            </a:r>
          </a:p>
        </p:txBody>
      </p:sp>
      <p:sp>
        <p:nvSpPr>
          <p:cNvPr id="820229" name="Rectangle 5"/>
          <p:cNvSpPr>
            <a:spLocks noChangeArrowheads="1"/>
          </p:cNvSpPr>
          <p:nvPr/>
        </p:nvSpPr>
        <p:spPr bwMode="auto">
          <a:xfrm>
            <a:off x="3151188" y="2822575"/>
            <a:ext cx="45434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a:solidFill>
                  <a:srgbClr val="FF0000"/>
                </a:solidFill>
              </a:rPr>
              <a:t>Process Time + Inspection Time</a:t>
            </a:r>
            <a:br>
              <a:rPr lang="en-US" sz="2400">
                <a:solidFill>
                  <a:srgbClr val="FF0000"/>
                </a:solidFill>
              </a:rPr>
            </a:br>
            <a:r>
              <a:rPr lang="en-US" sz="2400">
                <a:solidFill>
                  <a:srgbClr val="FF0000"/>
                </a:solidFill>
              </a:rPr>
              <a:t>+ Move Time + Queue Time</a:t>
            </a:r>
          </a:p>
        </p:txBody>
      </p:sp>
      <p:grpSp>
        <p:nvGrpSpPr>
          <p:cNvPr id="820230" name="Group 6"/>
          <p:cNvGrpSpPr>
            <a:grpSpLocks/>
          </p:cNvGrpSpPr>
          <p:nvPr/>
        </p:nvGrpSpPr>
        <p:grpSpPr bwMode="auto">
          <a:xfrm>
            <a:off x="431800" y="4727575"/>
            <a:ext cx="8356600" cy="454025"/>
            <a:chOff x="368" y="2879"/>
            <a:chExt cx="5264" cy="286"/>
          </a:xfrm>
        </p:grpSpPr>
        <p:sp>
          <p:nvSpPr>
            <p:cNvPr id="820231" name="Rectangle 7"/>
            <p:cNvSpPr>
              <a:spLocks noChangeArrowheads="1"/>
            </p:cNvSpPr>
            <p:nvPr/>
          </p:nvSpPr>
          <p:spPr bwMode="auto">
            <a:xfrm>
              <a:off x="2112" y="2879"/>
              <a:ext cx="1823"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chemeClr val="tx2"/>
                  </a:solidFill>
                </a:rPr>
                <a:t>Delivery Cycle Time</a:t>
              </a:r>
            </a:p>
          </p:txBody>
        </p:sp>
        <p:sp>
          <p:nvSpPr>
            <p:cNvPr id="820232" name="Line 8"/>
            <p:cNvSpPr>
              <a:spLocks noChangeShapeType="1"/>
            </p:cNvSpPr>
            <p:nvPr/>
          </p:nvSpPr>
          <p:spPr bwMode="auto">
            <a:xfrm flipH="1">
              <a:off x="368" y="3022"/>
              <a:ext cx="16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0233" name="Line 9"/>
            <p:cNvSpPr>
              <a:spLocks noChangeShapeType="1"/>
            </p:cNvSpPr>
            <p:nvPr/>
          </p:nvSpPr>
          <p:spPr bwMode="auto">
            <a:xfrm flipH="1">
              <a:off x="4032" y="3032"/>
              <a:ext cx="1600" cy="0"/>
            </a:xfrm>
            <a:prstGeom prst="line">
              <a:avLst/>
            </a:prstGeom>
            <a:noFill/>
            <a:ln w="25400">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820234" name="Group 10"/>
          <p:cNvGrpSpPr>
            <a:grpSpLocks/>
          </p:cNvGrpSpPr>
          <p:nvPr/>
        </p:nvGrpSpPr>
        <p:grpSpPr bwMode="auto">
          <a:xfrm>
            <a:off x="381000" y="1600200"/>
            <a:ext cx="8382000" cy="3586163"/>
            <a:chOff x="336" y="1138"/>
            <a:chExt cx="5280" cy="2259"/>
          </a:xfrm>
        </p:grpSpPr>
        <p:sp>
          <p:nvSpPr>
            <p:cNvPr id="820235" name="Line 11"/>
            <p:cNvSpPr>
              <a:spLocks noChangeShapeType="1"/>
            </p:cNvSpPr>
            <p:nvPr/>
          </p:nvSpPr>
          <p:spPr bwMode="auto">
            <a:xfrm flipV="1">
              <a:off x="352" y="1573"/>
              <a:ext cx="512" cy="304"/>
            </a:xfrm>
            <a:prstGeom prst="line">
              <a:avLst/>
            </a:prstGeom>
            <a:noFill/>
            <a:ln w="25400">
              <a:solidFill>
                <a:srgbClr val="FF0066"/>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0236" name="Line 12"/>
            <p:cNvSpPr>
              <a:spLocks noChangeShapeType="1"/>
            </p:cNvSpPr>
            <p:nvPr/>
          </p:nvSpPr>
          <p:spPr bwMode="auto">
            <a:xfrm flipV="1">
              <a:off x="1496" y="1525"/>
              <a:ext cx="560" cy="352"/>
            </a:xfrm>
            <a:prstGeom prst="line">
              <a:avLst/>
            </a:prstGeom>
            <a:noFill/>
            <a:ln w="25400">
              <a:solidFill>
                <a:srgbClr val="FF0066"/>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0237" name="Line 13"/>
            <p:cNvSpPr>
              <a:spLocks noChangeShapeType="1"/>
            </p:cNvSpPr>
            <p:nvPr/>
          </p:nvSpPr>
          <p:spPr bwMode="auto">
            <a:xfrm>
              <a:off x="336" y="1925"/>
              <a:ext cx="0" cy="147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0238" name="Line 14"/>
            <p:cNvSpPr>
              <a:spLocks noChangeShapeType="1"/>
            </p:cNvSpPr>
            <p:nvPr/>
          </p:nvSpPr>
          <p:spPr bwMode="auto">
            <a:xfrm>
              <a:off x="1440" y="1925"/>
              <a:ext cx="0" cy="99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0239" name="Line 15"/>
            <p:cNvSpPr>
              <a:spLocks noChangeShapeType="1"/>
            </p:cNvSpPr>
            <p:nvPr/>
          </p:nvSpPr>
          <p:spPr bwMode="auto">
            <a:xfrm>
              <a:off x="5616" y="1925"/>
              <a:ext cx="0" cy="147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0240" name="Rectangle 16"/>
            <p:cNvSpPr>
              <a:spLocks noChangeArrowheads="1"/>
            </p:cNvSpPr>
            <p:nvPr/>
          </p:nvSpPr>
          <p:spPr bwMode="auto">
            <a:xfrm>
              <a:off x="362" y="1138"/>
              <a:ext cx="1174" cy="448"/>
            </a:xfrm>
            <a:prstGeom prst="rect">
              <a:avLst/>
            </a:prstGeom>
            <a:solidFill>
              <a:srgbClr val="FFCCFF"/>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spcBef>
                  <a:spcPct val="20000"/>
                </a:spcBef>
              </a:pPr>
              <a:r>
                <a:rPr lang="en-US" sz="2400"/>
                <a:t> Order Received</a:t>
              </a:r>
            </a:p>
          </p:txBody>
        </p:sp>
        <p:sp>
          <p:nvSpPr>
            <p:cNvPr id="820241" name="Rectangle 17"/>
            <p:cNvSpPr>
              <a:spLocks noChangeArrowheads="1"/>
            </p:cNvSpPr>
            <p:nvPr/>
          </p:nvSpPr>
          <p:spPr bwMode="auto">
            <a:xfrm>
              <a:off x="1776" y="1149"/>
              <a:ext cx="1174" cy="448"/>
            </a:xfrm>
            <a:prstGeom prst="rect">
              <a:avLst/>
            </a:prstGeom>
            <a:solidFill>
              <a:srgbClr val="CCECFF"/>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spcBef>
                  <a:spcPct val="20000"/>
                </a:spcBef>
              </a:pPr>
              <a:r>
                <a:rPr lang="en-US" sz="2400"/>
                <a:t>Production</a:t>
              </a:r>
              <a:br>
                <a:rPr lang="en-US" sz="2400"/>
              </a:br>
              <a:r>
                <a:rPr lang="en-US" sz="2400"/>
                <a:t>Started</a:t>
              </a:r>
            </a:p>
          </p:txBody>
        </p:sp>
        <p:sp>
          <p:nvSpPr>
            <p:cNvPr id="820242" name="Rectangle 18"/>
            <p:cNvSpPr>
              <a:spLocks noChangeArrowheads="1"/>
            </p:cNvSpPr>
            <p:nvPr/>
          </p:nvSpPr>
          <p:spPr bwMode="auto">
            <a:xfrm>
              <a:off x="4309" y="1138"/>
              <a:ext cx="1174" cy="448"/>
            </a:xfrm>
            <a:prstGeom prst="rect">
              <a:avLst/>
            </a:prstGeom>
            <a:solidFill>
              <a:srgbClr val="CCFFCC"/>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spcBef>
                  <a:spcPct val="20000"/>
                </a:spcBef>
              </a:pPr>
              <a:r>
                <a:rPr lang="en-US" sz="2400"/>
                <a:t>Goods Shipped</a:t>
              </a:r>
            </a:p>
          </p:txBody>
        </p:sp>
        <p:sp>
          <p:nvSpPr>
            <p:cNvPr id="820243" name="Line 19"/>
            <p:cNvSpPr>
              <a:spLocks noChangeShapeType="1"/>
            </p:cNvSpPr>
            <p:nvPr/>
          </p:nvSpPr>
          <p:spPr bwMode="auto">
            <a:xfrm>
              <a:off x="5000" y="1589"/>
              <a:ext cx="560" cy="272"/>
            </a:xfrm>
            <a:prstGeom prst="line">
              <a:avLst/>
            </a:prstGeom>
            <a:noFill/>
            <a:ln w="25400">
              <a:solidFill>
                <a:srgbClr val="FF006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0244" name="Line 20"/>
            <p:cNvSpPr>
              <a:spLocks noChangeShapeType="1"/>
            </p:cNvSpPr>
            <p:nvPr/>
          </p:nvSpPr>
          <p:spPr bwMode="auto">
            <a:xfrm>
              <a:off x="336" y="2445"/>
              <a:ext cx="528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820245" name="Group 21"/>
          <p:cNvGrpSpPr>
            <a:grpSpLocks/>
          </p:cNvGrpSpPr>
          <p:nvPr/>
        </p:nvGrpSpPr>
        <p:grpSpPr bwMode="auto">
          <a:xfrm>
            <a:off x="2120900" y="3965575"/>
            <a:ext cx="6654800" cy="454025"/>
            <a:chOff x="1432" y="2399"/>
            <a:chExt cx="4192" cy="286"/>
          </a:xfrm>
        </p:grpSpPr>
        <p:sp>
          <p:nvSpPr>
            <p:cNvPr id="820246" name="Rectangle 22"/>
            <p:cNvSpPr>
              <a:spLocks noChangeArrowheads="1"/>
            </p:cNvSpPr>
            <p:nvPr/>
          </p:nvSpPr>
          <p:spPr bwMode="auto">
            <a:xfrm>
              <a:off x="2743" y="2399"/>
              <a:ext cx="1577"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chemeClr val="tx2"/>
                  </a:solidFill>
                </a:rPr>
                <a:t>Throughput Time</a:t>
              </a:r>
            </a:p>
          </p:txBody>
        </p:sp>
        <p:sp>
          <p:nvSpPr>
            <p:cNvPr id="820247" name="Line 23"/>
            <p:cNvSpPr>
              <a:spLocks noChangeShapeType="1"/>
            </p:cNvSpPr>
            <p:nvPr/>
          </p:nvSpPr>
          <p:spPr bwMode="auto">
            <a:xfrm flipH="1">
              <a:off x="1432" y="2542"/>
              <a:ext cx="1208"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0248" name="Line 24"/>
            <p:cNvSpPr>
              <a:spLocks noChangeShapeType="1"/>
            </p:cNvSpPr>
            <p:nvPr/>
          </p:nvSpPr>
          <p:spPr bwMode="auto">
            <a:xfrm flipH="1">
              <a:off x="4368" y="2542"/>
              <a:ext cx="1256" cy="0"/>
            </a:xfrm>
            <a:prstGeom prst="line">
              <a:avLst/>
            </a:prstGeom>
            <a:noFill/>
            <a:ln w="25400">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 name="Slide Number Placeholder 1"/>
          <p:cNvSpPr>
            <a:spLocks noGrp="1"/>
          </p:cNvSpPr>
          <p:nvPr>
            <p:ph type="sldNum" sz="quarter" idx="11"/>
          </p:nvPr>
        </p:nvSpPr>
        <p:spPr/>
        <p:txBody>
          <a:bodyPr/>
          <a:lstStyle/>
          <a:p>
            <a:fld id="{FC3CEDF9-175D-44EB-8899-A113D70833E0}" type="slidenum">
              <a:rPr lang="en-US" smtClean="0"/>
              <a:pPr/>
              <a:t>43</a:t>
            </a:fld>
            <a:endParaRPr lang="en-US"/>
          </a:p>
        </p:txBody>
      </p:sp>
    </p:spTree>
    <p:extLst>
      <p:ext uri="{BB962C8B-B14F-4D97-AF65-F5344CB8AC3E}">
        <p14:creationId xmlns:p14="http://schemas.microsoft.com/office/powerpoint/2010/main" xmlns="" val="134472366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820228"/>
                                        </p:tgtEl>
                                        <p:attrNameLst>
                                          <p:attrName>style.visibility</p:attrName>
                                        </p:attrNameLst>
                                      </p:cBhvr>
                                      <p:to>
                                        <p:strVal val="visible"/>
                                      </p:to>
                                    </p:set>
                                    <p:animEffect transition="in" filter="dissolve">
                                      <p:cBhvr>
                                        <p:cTn id="7" dur="500"/>
                                        <p:tgtEl>
                                          <p:spTgt spid="820228"/>
                                        </p:tgtEl>
                                      </p:cBhvr>
                                    </p:animEffect>
                                  </p:childTnLst>
                                </p:cTn>
                              </p:par>
                            </p:childTnLst>
                          </p:cTn>
                        </p:par>
                        <p:par>
                          <p:cTn id="8" fill="hold" nodeType="afterGroup">
                            <p:stCondLst>
                              <p:cond delay="500"/>
                            </p:stCondLst>
                            <p:childTnLst>
                              <p:par>
                                <p:cTn id="9" presetID="3" presetClass="entr" presetSubtype="5" fill="hold" grpId="0" nodeType="afterEffect">
                                  <p:stCondLst>
                                    <p:cond delay="0"/>
                                  </p:stCondLst>
                                  <p:childTnLst>
                                    <p:set>
                                      <p:cBhvr>
                                        <p:cTn id="10" dur="1" fill="hold">
                                          <p:stCondLst>
                                            <p:cond delay="0"/>
                                          </p:stCondLst>
                                        </p:cTn>
                                        <p:tgtEl>
                                          <p:spTgt spid="820229"/>
                                        </p:tgtEl>
                                        <p:attrNameLst>
                                          <p:attrName>style.visibility</p:attrName>
                                        </p:attrNameLst>
                                      </p:cBhvr>
                                      <p:to>
                                        <p:strVal val="visible"/>
                                      </p:to>
                                    </p:set>
                                    <p:animEffect transition="in" filter="blinds(vertical)">
                                      <p:cBhvr>
                                        <p:cTn id="11" dur="500"/>
                                        <p:tgtEl>
                                          <p:spTgt spid="820229"/>
                                        </p:tgtEl>
                                      </p:cBhvr>
                                    </p:animEffect>
                                  </p:childTnLst>
                                </p:cTn>
                              </p:par>
                            </p:childTnLst>
                          </p:cTn>
                        </p:par>
                        <p:par>
                          <p:cTn id="12" fill="hold" nodeType="afterGroup">
                            <p:stCondLst>
                              <p:cond delay="1000"/>
                            </p:stCondLst>
                            <p:childTnLst>
                              <p:par>
                                <p:cTn id="13" presetID="16" presetClass="entr" presetSubtype="37" fill="hold" nodeType="afterEffect">
                                  <p:stCondLst>
                                    <p:cond delay="0"/>
                                  </p:stCondLst>
                                  <p:childTnLst>
                                    <p:set>
                                      <p:cBhvr>
                                        <p:cTn id="14" dur="1" fill="hold">
                                          <p:stCondLst>
                                            <p:cond delay="0"/>
                                          </p:stCondLst>
                                        </p:cTn>
                                        <p:tgtEl>
                                          <p:spTgt spid="820245"/>
                                        </p:tgtEl>
                                        <p:attrNameLst>
                                          <p:attrName>style.visibility</p:attrName>
                                        </p:attrNameLst>
                                      </p:cBhvr>
                                      <p:to>
                                        <p:strVal val="visible"/>
                                      </p:to>
                                    </p:set>
                                    <p:animEffect transition="in" filter="barn(outVertical)">
                                      <p:cBhvr>
                                        <p:cTn id="15" dur="500"/>
                                        <p:tgtEl>
                                          <p:spTgt spid="820245"/>
                                        </p:tgtEl>
                                      </p:cBhvr>
                                    </p:animEffect>
                                  </p:childTnLst>
                                </p:cTn>
                              </p:par>
                            </p:childTnLst>
                          </p:cTn>
                        </p:par>
                        <p:par>
                          <p:cTn id="16" fill="hold" nodeType="afterGroup">
                            <p:stCondLst>
                              <p:cond delay="1500"/>
                            </p:stCondLst>
                            <p:childTnLst>
                              <p:par>
                                <p:cTn id="17" presetID="16" presetClass="entr" presetSubtype="37" fill="hold" nodeType="afterEffect">
                                  <p:stCondLst>
                                    <p:cond delay="0"/>
                                  </p:stCondLst>
                                  <p:childTnLst>
                                    <p:set>
                                      <p:cBhvr>
                                        <p:cTn id="18" dur="1" fill="hold">
                                          <p:stCondLst>
                                            <p:cond delay="0"/>
                                          </p:stCondLst>
                                        </p:cTn>
                                        <p:tgtEl>
                                          <p:spTgt spid="820230"/>
                                        </p:tgtEl>
                                        <p:attrNameLst>
                                          <p:attrName>style.visibility</p:attrName>
                                        </p:attrNameLst>
                                      </p:cBhvr>
                                      <p:to>
                                        <p:strVal val="visible"/>
                                      </p:to>
                                    </p:set>
                                    <p:animEffect transition="in" filter="barn(outVertical)">
                                      <p:cBhvr>
                                        <p:cTn id="19" dur="500"/>
                                        <p:tgtEl>
                                          <p:spTgt spid="820230"/>
                                        </p:tgtEl>
                                      </p:cBhvr>
                                    </p:animEffect>
                                  </p:childTnLst>
                                </p:cTn>
                              </p:par>
                            </p:childTnLst>
                          </p:cTn>
                        </p:par>
                        <p:par>
                          <p:cTn id="20" fill="hold" nodeType="afterGroup">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820226"/>
                                        </p:tgtEl>
                                        <p:attrNameLst>
                                          <p:attrName>style.visibility</p:attrName>
                                        </p:attrNameLst>
                                      </p:cBhvr>
                                      <p:to>
                                        <p:strVal val="visible"/>
                                      </p:to>
                                    </p:set>
                                    <p:animEffect transition="in" filter="barn(outVertical)">
                                      <p:cBhvr>
                                        <p:cTn id="23" dur="500"/>
                                        <p:tgtEl>
                                          <p:spTgt spid="820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0226" grpId="0" animBg="1" autoUpdateAnimBg="0"/>
      <p:bldP spid="820228" grpId="0" autoUpdateAnimBg="0"/>
      <p:bldP spid="820229"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2274" name="Rectangle 2"/>
          <p:cNvSpPr>
            <a:spLocks noGrp="1" noChangeArrowheads="1"/>
          </p:cNvSpPr>
          <p:nvPr>
            <p:ph type="title"/>
          </p:nvPr>
        </p:nvSpPr>
        <p:spPr>
          <a:xfrm>
            <a:off x="457200" y="319851"/>
            <a:ext cx="8305800" cy="746949"/>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a:t>Delivery Performance Measures</a:t>
            </a:r>
          </a:p>
        </p:txBody>
      </p:sp>
      <p:grpSp>
        <p:nvGrpSpPr>
          <p:cNvPr id="822275" name="Group 3"/>
          <p:cNvGrpSpPr>
            <a:grpSpLocks/>
          </p:cNvGrpSpPr>
          <p:nvPr/>
        </p:nvGrpSpPr>
        <p:grpSpPr bwMode="auto">
          <a:xfrm>
            <a:off x="1295400" y="5292725"/>
            <a:ext cx="6515100" cy="1196975"/>
            <a:chOff x="912" y="3334"/>
            <a:chExt cx="4104" cy="754"/>
          </a:xfrm>
        </p:grpSpPr>
        <p:sp>
          <p:nvSpPr>
            <p:cNvPr id="822276" name="Rectangle 4"/>
            <p:cNvSpPr>
              <a:spLocks noChangeArrowheads="1"/>
            </p:cNvSpPr>
            <p:nvPr/>
          </p:nvSpPr>
          <p:spPr bwMode="auto">
            <a:xfrm>
              <a:off x="912" y="3335"/>
              <a:ext cx="4104" cy="744"/>
            </a:xfrm>
            <a:prstGeom prst="rect">
              <a:avLst/>
            </a:prstGeom>
            <a:solidFill>
              <a:srgbClr val="EAEAEA"/>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277" name="Rectangle 5"/>
            <p:cNvSpPr>
              <a:spLocks noChangeArrowheads="1"/>
            </p:cNvSpPr>
            <p:nvPr/>
          </p:nvSpPr>
          <p:spPr bwMode="auto">
            <a:xfrm>
              <a:off x="979" y="3334"/>
              <a:ext cx="1345" cy="754"/>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spcBef>
                  <a:spcPts val="0"/>
                </a:spcBef>
              </a:pPr>
              <a:r>
                <a:rPr lang="en-US" sz="2400" dirty="0">
                  <a:solidFill>
                    <a:schemeClr val="tx2"/>
                  </a:solidFill>
                </a:rPr>
                <a:t>Manufacturing</a:t>
              </a:r>
            </a:p>
            <a:p>
              <a:pPr algn="ctr" eaLnBrk="1" hangingPunct="1">
                <a:spcBef>
                  <a:spcPts val="0"/>
                </a:spcBef>
              </a:pPr>
              <a:r>
                <a:rPr lang="en-US" sz="2400" dirty="0">
                  <a:solidFill>
                    <a:schemeClr val="tx2"/>
                  </a:solidFill>
                </a:rPr>
                <a:t>Cycle</a:t>
              </a:r>
            </a:p>
            <a:p>
              <a:pPr algn="ctr" eaLnBrk="1" hangingPunct="1">
                <a:spcBef>
                  <a:spcPts val="0"/>
                </a:spcBef>
              </a:pPr>
              <a:r>
                <a:rPr lang="en-US" sz="2400" dirty="0">
                  <a:solidFill>
                    <a:schemeClr val="tx2"/>
                  </a:solidFill>
                </a:rPr>
                <a:t>Efficiency</a:t>
              </a:r>
            </a:p>
          </p:txBody>
        </p:sp>
        <p:sp>
          <p:nvSpPr>
            <p:cNvPr id="822278" name="Rectangle 6"/>
            <p:cNvSpPr>
              <a:spLocks noChangeArrowheads="1"/>
            </p:cNvSpPr>
            <p:nvPr/>
          </p:nvSpPr>
          <p:spPr bwMode="auto">
            <a:xfrm>
              <a:off x="2667" y="3403"/>
              <a:ext cx="2239" cy="608"/>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lnSpc>
                  <a:spcPct val="120000"/>
                </a:lnSpc>
              </a:pPr>
              <a:r>
                <a:rPr lang="en-US" sz="2400">
                  <a:solidFill>
                    <a:schemeClr val="tx2"/>
                  </a:solidFill>
                </a:rPr>
                <a:t>      Value-added time</a:t>
              </a:r>
              <a:br>
                <a:rPr lang="en-US" sz="2400">
                  <a:solidFill>
                    <a:schemeClr val="tx2"/>
                  </a:solidFill>
                </a:rPr>
              </a:br>
              <a:r>
                <a:rPr lang="en-US" sz="2400">
                  <a:solidFill>
                    <a:schemeClr val="tx2"/>
                  </a:solidFill>
                </a:rPr>
                <a:t>Manufacturing cycle time</a:t>
              </a:r>
            </a:p>
          </p:txBody>
        </p:sp>
        <p:sp>
          <p:nvSpPr>
            <p:cNvPr id="822279" name="Line 7"/>
            <p:cNvSpPr>
              <a:spLocks noChangeShapeType="1"/>
            </p:cNvSpPr>
            <p:nvPr/>
          </p:nvSpPr>
          <p:spPr bwMode="auto">
            <a:xfrm>
              <a:off x="2732" y="3709"/>
              <a:ext cx="2096" cy="0"/>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280" name="Rectangle 8"/>
            <p:cNvSpPr>
              <a:spLocks noChangeArrowheads="1"/>
            </p:cNvSpPr>
            <p:nvPr/>
          </p:nvSpPr>
          <p:spPr bwMode="auto">
            <a:xfrm>
              <a:off x="2341" y="3547"/>
              <a:ext cx="190" cy="325"/>
            </a:xfrm>
            <a:prstGeom prst="rect">
              <a:avLst/>
            </a:prstGeom>
            <a:noFill/>
            <a:ln>
              <a:noFill/>
            </a:ln>
            <a:effectLst/>
            <a:extLst>
              <a:ext uri="{909E8E84-426E-40DD-AFC4-6F175D3DCCD1}">
                <a14:hiddenFill xmlns:a14="http://schemas.microsoft.com/office/drawing/2010/main" xmlns="">
                  <a:solidFill>
                    <a:srgbClr val="EAEAEA"/>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1" hangingPunct="1">
                <a:spcBef>
                  <a:spcPct val="50000"/>
                </a:spcBef>
              </a:pPr>
              <a:r>
                <a:rPr lang="en-US" sz="2800">
                  <a:solidFill>
                    <a:schemeClr val="tx2"/>
                  </a:solidFill>
                </a:rPr>
                <a:t>=</a:t>
              </a:r>
            </a:p>
          </p:txBody>
        </p:sp>
      </p:grpSp>
      <p:sp>
        <p:nvSpPr>
          <p:cNvPr id="822281" name="Line 9"/>
          <p:cNvSpPr>
            <a:spLocks noChangeShapeType="1"/>
          </p:cNvSpPr>
          <p:nvPr/>
        </p:nvSpPr>
        <p:spPr bwMode="auto">
          <a:xfrm>
            <a:off x="4572000" y="3352800"/>
            <a:ext cx="990600" cy="1905000"/>
          </a:xfrm>
          <a:prstGeom prst="line">
            <a:avLst/>
          </a:prstGeom>
          <a:noFill/>
          <a:ln w="38100">
            <a:solidFill>
              <a:srgbClr val="FF0000"/>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282" name="Oval 10"/>
          <p:cNvSpPr>
            <a:spLocks noChangeArrowheads="1"/>
          </p:cNvSpPr>
          <p:nvPr/>
        </p:nvSpPr>
        <p:spPr bwMode="auto">
          <a:xfrm>
            <a:off x="3124200" y="2743200"/>
            <a:ext cx="2057400" cy="609600"/>
          </a:xfrm>
          <a:prstGeom prst="ellipse">
            <a:avLst/>
          </a:prstGeom>
          <a:noFill/>
          <a:ln w="38100">
            <a:solidFill>
              <a:srgbClr val="FF0000"/>
            </a:solidFill>
            <a:round/>
            <a:headEnd/>
            <a:tailEnd/>
          </a:ln>
          <a:effectLst/>
          <a:extLst>
            <a:ext uri="{909E8E84-426E-40DD-AFC4-6F175D3DCCD1}">
              <a14:hiddenFill xmlns:a14="http://schemas.microsoft.com/office/drawing/2010/main" xmlns="">
                <a:solidFill>
                  <a:srgbClr val="FF0000">
                    <a:alpha val="50000"/>
                  </a:srgbClr>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283" name="Oval 11"/>
          <p:cNvSpPr>
            <a:spLocks noChangeArrowheads="1"/>
          </p:cNvSpPr>
          <p:nvPr/>
        </p:nvSpPr>
        <p:spPr bwMode="auto">
          <a:xfrm>
            <a:off x="4495800" y="5257800"/>
            <a:ext cx="2743200" cy="762000"/>
          </a:xfrm>
          <a:prstGeom prst="ellipse">
            <a:avLst/>
          </a:prstGeom>
          <a:noFill/>
          <a:ln w="38100">
            <a:solidFill>
              <a:srgbClr val="FF0000"/>
            </a:solidFill>
            <a:round/>
            <a:headEnd/>
            <a:tailEnd/>
          </a:ln>
          <a:effectLst/>
          <a:extLst>
            <a:ext uri="{909E8E84-426E-40DD-AFC4-6F175D3DCCD1}">
              <a14:hiddenFill xmlns:a14="http://schemas.microsoft.com/office/drawing/2010/main" xmlns="">
                <a:solidFill>
                  <a:srgbClr val="FF0000">
                    <a:alpha val="50000"/>
                  </a:srgbClr>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284" name="Rectangle 12"/>
          <p:cNvSpPr>
            <a:spLocks noChangeArrowheads="1"/>
          </p:cNvSpPr>
          <p:nvPr/>
        </p:nvSpPr>
        <p:spPr bwMode="auto">
          <a:xfrm>
            <a:off x="504825" y="3051175"/>
            <a:ext cx="1552575" cy="4540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rgbClr val="FF0000"/>
                </a:solidFill>
              </a:rPr>
              <a:t>Wait Time</a:t>
            </a:r>
          </a:p>
        </p:txBody>
      </p:sp>
      <p:sp>
        <p:nvSpPr>
          <p:cNvPr id="822285" name="Rectangle 13"/>
          <p:cNvSpPr>
            <a:spLocks noChangeArrowheads="1"/>
          </p:cNvSpPr>
          <p:nvPr/>
        </p:nvSpPr>
        <p:spPr bwMode="auto">
          <a:xfrm>
            <a:off x="3151188" y="2822575"/>
            <a:ext cx="4543425" cy="81915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eaLnBrk="1" hangingPunct="1"/>
            <a:r>
              <a:rPr lang="en-US" sz="2400">
                <a:solidFill>
                  <a:srgbClr val="FF0000"/>
                </a:solidFill>
              </a:rPr>
              <a:t>Process Time + Inspection Time</a:t>
            </a:r>
            <a:br>
              <a:rPr lang="en-US" sz="2400">
                <a:solidFill>
                  <a:srgbClr val="FF0000"/>
                </a:solidFill>
              </a:rPr>
            </a:br>
            <a:r>
              <a:rPr lang="en-US" sz="2400">
                <a:solidFill>
                  <a:srgbClr val="FF0000"/>
                </a:solidFill>
              </a:rPr>
              <a:t>+ Move Time + Queue Time</a:t>
            </a:r>
          </a:p>
        </p:txBody>
      </p:sp>
      <p:grpSp>
        <p:nvGrpSpPr>
          <p:cNvPr id="822286" name="Group 14"/>
          <p:cNvGrpSpPr>
            <a:grpSpLocks/>
          </p:cNvGrpSpPr>
          <p:nvPr/>
        </p:nvGrpSpPr>
        <p:grpSpPr bwMode="auto">
          <a:xfrm>
            <a:off x="431800" y="4727575"/>
            <a:ext cx="8356600" cy="454025"/>
            <a:chOff x="368" y="2879"/>
            <a:chExt cx="5264" cy="286"/>
          </a:xfrm>
        </p:grpSpPr>
        <p:sp>
          <p:nvSpPr>
            <p:cNvPr id="822287" name="Rectangle 15"/>
            <p:cNvSpPr>
              <a:spLocks noChangeArrowheads="1"/>
            </p:cNvSpPr>
            <p:nvPr/>
          </p:nvSpPr>
          <p:spPr bwMode="auto">
            <a:xfrm>
              <a:off x="2112" y="2879"/>
              <a:ext cx="1823"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chemeClr val="tx2"/>
                  </a:solidFill>
                </a:rPr>
                <a:t>Delivery Cycle Time</a:t>
              </a:r>
            </a:p>
          </p:txBody>
        </p:sp>
        <p:sp>
          <p:nvSpPr>
            <p:cNvPr id="822288" name="Line 16"/>
            <p:cNvSpPr>
              <a:spLocks noChangeShapeType="1"/>
            </p:cNvSpPr>
            <p:nvPr/>
          </p:nvSpPr>
          <p:spPr bwMode="auto">
            <a:xfrm flipH="1">
              <a:off x="368" y="3022"/>
              <a:ext cx="16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289" name="Line 17"/>
            <p:cNvSpPr>
              <a:spLocks noChangeShapeType="1"/>
            </p:cNvSpPr>
            <p:nvPr/>
          </p:nvSpPr>
          <p:spPr bwMode="auto">
            <a:xfrm flipH="1">
              <a:off x="4032" y="3032"/>
              <a:ext cx="1600" cy="0"/>
            </a:xfrm>
            <a:prstGeom prst="line">
              <a:avLst/>
            </a:prstGeom>
            <a:noFill/>
            <a:ln w="25400">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822290" name="Group 18"/>
          <p:cNvGrpSpPr>
            <a:grpSpLocks/>
          </p:cNvGrpSpPr>
          <p:nvPr/>
        </p:nvGrpSpPr>
        <p:grpSpPr bwMode="auto">
          <a:xfrm>
            <a:off x="381000" y="1600200"/>
            <a:ext cx="8382000" cy="3586163"/>
            <a:chOff x="336" y="1138"/>
            <a:chExt cx="5280" cy="2259"/>
          </a:xfrm>
        </p:grpSpPr>
        <p:sp>
          <p:nvSpPr>
            <p:cNvPr id="822291" name="Line 19"/>
            <p:cNvSpPr>
              <a:spLocks noChangeShapeType="1"/>
            </p:cNvSpPr>
            <p:nvPr/>
          </p:nvSpPr>
          <p:spPr bwMode="auto">
            <a:xfrm flipV="1">
              <a:off x="352" y="1573"/>
              <a:ext cx="512" cy="304"/>
            </a:xfrm>
            <a:prstGeom prst="line">
              <a:avLst/>
            </a:prstGeom>
            <a:noFill/>
            <a:ln w="25400">
              <a:solidFill>
                <a:srgbClr val="FF0066"/>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292" name="Line 20"/>
            <p:cNvSpPr>
              <a:spLocks noChangeShapeType="1"/>
            </p:cNvSpPr>
            <p:nvPr/>
          </p:nvSpPr>
          <p:spPr bwMode="auto">
            <a:xfrm flipV="1">
              <a:off x="1496" y="1525"/>
              <a:ext cx="560" cy="352"/>
            </a:xfrm>
            <a:prstGeom prst="line">
              <a:avLst/>
            </a:prstGeom>
            <a:noFill/>
            <a:ln w="25400">
              <a:solidFill>
                <a:srgbClr val="FF0066"/>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293" name="Line 21"/>
            <p:cNvSpPr>
              <a:spLocks noChangeShapeType="1"/>
            </p:cNvSpPr>
            <p:nvPr/>
          </p:nvSpPr>
          <p:spPr bwMode="auto">
            <a:xfrm>
              <a:off x="336" y="1925"/>
              <a:ext cx="0" cy="147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294" name="Line 22"/>
            <p:cNvSpPr>
              <a:spLocks noChangeShapeType="1"/>
            </p:cNvSpPr>
            <p:nvPr/>
          </p:nvSpPr>
          <p:spPr bwMode="auto">
            <a:xfrm>
              <a:off x="1440" y="1925"/>
              <a:ext cx="0" cy="99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295" name="Line 23"/>
            <p:cNvSpPr>
              <a:spLocks noChangeShapeType="1"/>
            </p:cNvSpPr>
            <p:nvPr/>
          </p:nvSpPr>
          <p:spPr bwMode="auto">
            <a:xfrm>
              <a:off x="5616" y="1925"/>
              <a:ext cx="0" cy="1472"/>
            </a:xfrm>
            <a:prstGeom prst="line">
              <a:avLst/>
            </a:prstGeom>
            <a:noFill/>
            <a:ln w="254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296" name="Rectangle 24"/>
            <p:cNvSpPr>
              <a:spLocks noChangeArrowheads="1"/>
            </p:cNvSpPr>
            <p:nvPr/>
          </p:nvSpPr>
          <p:spPr bwMode="auto">
            <a:xfrm>
              <a:off x="362" y="1138"/>
              <a:ext cx="1174" cy="448"/>
            </a:xfrm>
            <a:prstGeom prst="rect">
              <a:avLst/>
            </a:prstGeom>
            <a:solidFill>
              <a:srgbClr val="FFCCFF"/>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spcBef>
                  <a:spcPct val="20000"/>
                </a:spcBef>
              </a:pPr>
              <a:r>
                <a:rPr lang="en-US" sz="2400"/>
                <a:t> Order Received</a:t>
              </a:r>
            </a:p>
          </p:txBody>
        </p:sp>
        <p:sp>
          <p:nvSpPr>
            <p:cNvPr id="822297" name="Rectangle 25"/>
            <p:cNvSpPr>
              <a:spLocks noChangeArrowheads="1"/>
            </p:cNvSpPr>
            <p:nvPr/>
          </p:nvSpPr>
          <p:spPr bwMode="auto">
            <a:xfrm>
              <a:off x="1776" y="1149"/>
              <a:ext cx="1174" cy="448"/>
            </a:xfrm>
            <a:prstGeom prst="rect">
              <a:avLst/>
            </a:prstGeom>
            <a:solidFill>
              <a:srgbClr val="CCECFF"/>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spcBef>
                  <a:spcPct val="20000"/>
                </a:spcBef>
              </a:pPr>
              <a:r>
                <a:rPr lang="en-US" sz="2400"/>
                <a:t>Production</a:t>
              </a:r>
              <a:br>
                <a:rPr lang="en-US" sz="2400"/>
              </a:br>
              <a:r>
                <a:rPr lang="en-US" sz="2400"/>
                <a:t>Started</a:t>
              </a:r>
            </a:p>
          </p:txBody>
        </p:sp>
        <p:sp>
          <p:nvSpPr>
            <p:cNvPr id="822298" name="Rectangle 26"/>
            <p:cNvSpPr>
              <a:spLocks noChangeArrowheads="1"/>
            </p:cNvSpPr>
            <p:nvPr/>
          </p:nvSpPr>
          <p:spPr bwMode="auto">
            <a:xfrm>
              <a:off x="4309" y="1138"/>
              <a:ext cx="1174" cy="448"/>
            </a:xfrm>
            <a:prstGeom prst="rect">
              <a:avLst/>
            </a:prstGeom>
            <a:solidFill>
              <a:srgbClr val="CCFFCC"/>
            </a:solidFill>
            <a:ln w="38100" cmpd="dbl">
              <a:solidFill>
                <a:srgbClr val="FC0128"/>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eaLnBrk="1" hangingPunct="1">
                <a:lnSpc>
                  <a:spcPct val="80000"/>
                </a:lnSpc>
                <a:spcBef>
                  <a:spcPct val="20000"/>
                </a:spcBef>
              </a:pPr>
              <a:r>
                <a:rPr lang="en-US" sz="2400"/>
                <a:t>Goods Shipped</a:t>
              </a:r>
            </a:p>
          </p:txBody>
        </p:sp>
        <p:sp>
          <p:nvSpPr>
            <p:cNvPr id="822299" name="Line 27"/>
            <p:cNvSpPr>
              <a:spLocks noChangeShapeType="1"/>
            </p:cNvSpPr>
            <p:nvPr/>
          </p:nvSpPr>
          <p:spPr bwMode="auto">
            <a:xfrm>
              <a:off x="5000" y="1589"/>
              <a:ext cx="560" cy="272"/>
            </a:xfrm>
            <a:prstGeom prst="line">
              <a:avLst/>
            </a:prstGeom>
            <a:noFill/>
            <a:ln w="25400">
              <a:solidFill>
                <a:srgbClr val="FF0066"/>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300" name="Line 28"/>
            <p:cNvSpPr>
              <a:spLocks noChangeShapeType="1"/>
            </p:cNvSpPr>
            <p:nvPr/>
          </p:nvSpPr>
          <p:spPr bwMode="auto">
            <a:xfrm>
              <a:off x="336" y="2445"/>
              <a:ext cx="5280" cy="0"/>
            </a:xfrm>
            <a:prstGeom prst="line">
              <a:avLst/>
            </a:prstGeom>
            <a:noFill/>
            <a:ln w="2857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grpSp>
        <p:nvGrpSpPr>
          <p:cNvPr id="822301" name="Group 29"/>
          <p:cNvGrpSpPr>
            <a:grpSpLocks/>
          </p:cNvGrpSpPr>
          <p:nvPr/>
        </p:nvGrpSpPr>
        <p:grpSpPr bwMode="auto">
          <a:xfrm>
            <a:off x="2120900" y="3965575"/>
            <a:ext cx="6654800" cy="454025"/>
            <a:chOff x="1432" y="2399"/>
            <a:chExt cx="4192" cy="286"/>
          </a:xfrm>
        </p:grpSpPr>
        <p:sp>
          <p:nvSpPr>
            <p:cNvPr id="822302" name="Rectangle 30"/>
            <p:cNvSpPr>
              <a:spLocks noChangeArrowheads="1"/>
            </p:cNvSpPr>
            <p:nvPr/>
          </p:nvSpPr>
          <p:spPr bwMode="auto">
            <a:xfrm>
              <a:off x="2743" y="2399"/>
              <a:ext cx="1577" cy="286"/>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1" hangingPunct="1"/>
              <a:r>
                <a:rPr lang="en-US" sz="2400">
                  <a:solidFill>
                    <a:schemeClr val="tx2"/>
                  </a:solidFill>
                </a:rPr>
                <a:t>Throughput Time</a:t>
              </a:r>
            </a:p>
          </p:txBody>
        </p:sp>
        <p:sp>
          <p:nvSpPr>
            <p:cNvPr id="822303" name="Line 31"/>
            <p:cNvSpPr>
              <a:spLocks noChangeShapeType="1"/>
            </p:cNvSpPr>
            <p:nvPr/>
          </p:nvSpPr>
          <p:spPr bwMode="auto">
            <a:xfrm flipH="1">
              <a:off x="1432" y="2542"/>
              <a:ext cx="1208"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2304" name="Line 32"/>
            <p:cNvSpPr>
              <a:spLocks noChangeShapeType="1"/>
            </p:cNvSpPr>
            <p:nvPr/>
          </p:nvSpPr>
          <p:spPr bwMode="auto">
            <a:xfrm flipH="1">
              <a:off x="4368" y="2542"/>
              <a:ext cx="1256" cy="0"/>
            </a:xfrm>
            <a:prstGeom prst="line">
              <a:avLst/>
            </a:prstGeom>
            <a:noFill/>
            <a:ln w="25400">
              <a:solidFill>
                <a:schemeClr val="tx1"/>
              </a:soli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
        <p:nvSpPr>
          <p:cNvPr id="2" name="Slide Number Placeholder 1"/>
          <p:cNvSpPr>
            <a:spLocks noGrp="1"/>
          </p:cNvSpPr>
          <p:nvPr>
            <p:ph type="sldNum" sz="quarter" idx="11"/>
          </p:nvPr>
        </p:nvSpPr>
        <p:spPr/>
        <p:txBody>
          <a:bodyPr/>
          <a:lstStyle/>
          <a:p>
            <a:fld id="{FC3CEDF9-175D-44EB-8899-A113D70833E0}" type="slidenum">
              <a:rPr lang="en-US" smtClean="0"/>
              <a:pPr/>
              <a:t>44</a:t>
            </a:fld>
            <a:endParaRPr lang="en-US"/>
          </a:p>
        </p:txBody>
      </p:sp>
    </p:spTree>
    <p:extLst>
      <p:ext uri="{BB962C8B-B14F-4D97-AF65-F5344CB8AC3E}">
        <p14:creationId xmlns:p14="http://schemas.microsoft.com/office/powerpoint/2010/main" xmlns="" val="132059793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37" fill="hold" nodeType="afterEffect">
                                  <p:stCondLst>
                                    <p:cond delay="0"/>
                                  </p:stCondLst>
                                  <p:childTnLst>
                                    <p:set>
                                      <p:cBhvr>
                                        <p:cTn id="6" dur="1" fill="hold">
                                          <p:stCondLst>
                                            <p:cond delay="0"/>
                                          </p:stCondLst>
                                        </p:cTn>
                                        <p:tgtEl>
                                          <p:spTgt spid="822275"/>
                                        </p:tgtEl>
                                        <p:attrNameLst>
                                          <p:attrName>style.visibility</p:attrName>
                                        </p:attrNameLst>
                                      </p:cBhvr>
                                      <p:to>
                                        <p:strVal val="visible"/>
                                      </p:to>
                                    </p:set>
                                    <p:animEffect transition="in" filter="barn(outVertical)">
                                      <p:cBhvr>
                                        <p:cTn id="7" dur="500"/>
                                        <p:tgtEl>
                                          <p:spTgt spid="822275"/>
                                        </p:tgtEl>
                                      </p:cBhvr>
                                    </p:animEffect>
                                  </p:childTnLst>
                                </p:cTn>
                              </p:par>
                            </p:childTnLst>
                          </p:cTn>
                        </p:par>
                        <p:par>
                          <p:cTn id="8" fill="hold" nodeType="afterGroup">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822282"/>
                                        </p:tgtEl>
                                        <p:attrNameLst>
                                          <p:attrName>style.visibility</p:attrName>
                                        </p:attrNameLst>
                                      </p:cBhvr>
                                      <p:to>
                                        <p:strVal val="visible"/>
                                      </p:to>
                                    </p:set>
                                    <p:animEffect transition="in" filter="strips(downRight)">
                                      <p:cBhvr>
                                        <p:cTn id="11" dur="500"/>
                                        <p:tgtEl>
                                          <p:spTgt spid="822282"/>
                                        </p:tgtEl>
                                      </p:cBhvr>
                                    </p:animEffect>
                                  </p:childTnLst>
                                </p:cTn>
                              </p:par>
                            </p:childTnLst>
                          </p:cTn>
                        </p:par>
                        <p:par>
                          <p:cTn id="12" fill="hold" nodeType="afterGroup">
                            <p:stCondLst>
                              <p:cond delay="1000"/>
                            </p:stCondLst>
                            <p:childTnLst>
                              <p:par>
                                <p:cTn id="13" presetID="18" presetClass="entr" presetSubtype="6" fill="hold" grpId="0" nodeType="afterEffect">
                                  <p:stCondLst>
                                    <p:cond delay="0"/>
                                  </p:stCondLst>
                                  <p:childTnLst>
                                    <p:set>
                                      <p:cBhvr>
                                        <p:cTn id="14" dur="1" fill="hold">
                                          <p:stCondLst>
                                            <p:cond delay="0"/>
                                          </p:stCondLst>
                                        </p:cTn>
                                        <p:tgtEl>
                                          <p:spTgt spid="822281"/>
                                        </p:tgtEl>
                                        <p:attrNameLst>
                                          <p:attrName>style.visibility</p:attrName>
                                        </p:attrNameLst>
                                      </p:cBhvr>
                                      <p:to>
                                        <p:strVal val="visible"/>
                                      </p:to>
                                    </p:set>
                                    <p:animEffect transition="in" filter="strips(downRight)">
                                      <p:cBhvr>
                                        <p:cTn id="15" dur="500"/>
                                        <p:tgtEl>
                                          <p:spTgt spid="822281"/>
                                        </p:tgtEl>
                                      </p:cBhvr>
                                    </p:animEffect>
                                  </p:childTnLst>
                                </p:cTn>
                              </p:par>
                            </p:childTnLst>
                          </p:cTn>
                        </p:par>
                        <p:par>
                          <p:cTn id="16" fill="hold" nodeType="afterGroup">
                            <p:stCondLst>
                              <p:cond delay="1500"/>
                            </p:stCondLst>
                            <p:childTnLst>
                              <p:par>
                                <p:cTn id="17" presetID="18" presetClass="entr" presetSubtype="6" fill="hold" grpId="0" nodeType="afterEffect">
                                  <p:stCondLst>
                                    <p:cond delay="0"/>
                                  </p:stCondLst>
                                  <p:childTnLst>
                                    <p:set>
                                      <p:cBhvr>
                                        <p:cTn id="18" dur="1" fill="hold">
                                          <p:stCondLst>
                                            <p:cond delay="0"/>
                                          </p:stCondLst>
                                        </p:cTn>
                                        <p:tgtEl>
                                          <p:spTgt spid="822283"/>
                                        </p:tgtEl>
                                        <p:attrNameLst>
                                          <p:attrName>style.visibility</p:attrName>
                                        </p:attrNameLst>
                                      </p:cBhvr>
                                      <p:to>
                                        <p:strVal val="visible"/>
                                      </p:to>
                                    </p:set>
                                    <p:animEffect transition="in" filter="strips(downRight)">
                                      <p:cBhvr>
                                        <p:cTn id="19" dur="500"/>
                                        <p:tgtEl>
                                          <p:spTgt spid="8222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2281" grpId="0" animBg="1"/>
      <p:bldP spid="822282" grpId="0" animBg="1"/>
      <p:bldP spid="822283"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4322" name="Rectangle 2"/>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824323" name="Rectangle 3"/>
          <p:cNvSpPr>
            <a:spLocks noGrp="1" noChangeArrowheads="1"/>
          </p:cNvSpPr>
          <p:nvPr>
            <p:ph type="body" idx="1"/>
          </p:nvPr>
        </p:nvSpPr>
        <p:spPr>
          <a:xfrm>
            <a:off x="495300" y="1524000"/>
            <a:ext cx="8153400" cy="4953000"/>
          </a:xfrm>
          <a:solidFill>
            <a:srgbClr val="EDECD2"/>
          </a:solidFill>
          <a:ln w="28575">
            <a:solidFill>
              <a:schemeClr val="tx1"/>
            </a:solidFill>
            <a:miter lim="800000"/>
            <a:headEnd/>
            <a:tailEnd/>
          </a:ln>
          <a:effectLst>
            <a:outerShdw dist="71842" dir="2700000" algn="ctr" rotWithShape="0">
              <a:schemeClr val="bg2"/>
            </a:outerShdw>
          </a:effectLst>
        </p:spPr>
        <p:txBody>
          <a:bodyPr lIns="90488" tIns="44450" rIns="90488" bIns="44450"/>
          <a:lstStyle/>
          <a:p>
            <a:pPr marL="0" indent="0">
              <a:spcBef>
                <a:spcPct val="50000"/>
              </a:spcBef>
              <a:buFont typeface="Times" panose="02020603050405020304" pitchFamily="18" charset="0"/>
              <a:buNone/>
            </a:pPr>
            <a:r>
              <a:rPr lang="en-US" sz="2600"/>
              <a:t>A TQM team at Narton Corp has recorded the following average times for production:</a:t>
            </a:r>
          </a:p>
          <a:p>
            <a:pPr marL="0" indent="0">
              <a:spcBef>
                <a:spcPct val="40000"/>
              </a:spcBef>
              <a:buFont typeface="Times" panose="02020603050405020304" pitchFamily="18" charset="0"/>
              <a:buNone/>
            </a:pPr>
            <a:r>
              <a:rPr lang="en-US" sz="2600"/>
              <a:t>   Wait           3.0 days      Move     0.5 days</a:t>
            </a:r>
          </a:p>
          <a:p>
            <a:pPr marL="0" indent="0">
              <a:spcBef>
                <a:spcPct val="10000"/>
              </a:spcBef>
              <a:buFont typeface="Times" panose="02020603050405020304" pitchFamily="18" charset="0"/>
              <a:buNone/>
            </a:pPr>
            <a:r>
              <a:rPr lang="en-US" sz="2600"/>
              <a:t>   Inspection  0.4 days      Queue   9.3 days</a:t>
            </a:r>
          </a:p>
          <a:p>
            <a:pPr marL="0" indent="0">
              <a:spcBef>
                <a:spcPct val="10000"/>
              </a:spcBef>
              <a:buFont typeface="Times" panose="02020603050405020304" pitchFamily="18" charset="0"/>
              <a:buNone/>
            </a:pPr>
            <a:r>
              <a:rPr lang="en-US" sz="2600"/>
              <a:t>   Process     0.2 days</a:t>
            </a:r>
          </a:p>
          <a:p>
            <a:pPr marL="0" indent="0">
              <a:spcBef>
                <a:spcPct val="50000"/>
              </a:spcBef>
              <a:buFont typeface="Times" panose="02020603050405020304" pitchFamily="18" charset="0"/>
              <a:buNone/>
            </a:pPr>
            <a:r>
              <a:rPr lang="en-US" sz="2600"/>
              <a:t>What is the throughput time?   </a:t>
            </a:r>
          </a:p>
          <a:p>
            <a:pPr lvl="1">
              <a:buFont typeface="Wingdings" panose="05000000000000000000" pitchFamily="2" charset="2"/>
              <a:buNone/>
            </a:pPr>
            <a:r>
              <a:rPr lang="en-US"/>
              <a:t>a. 10.4 days</a:t>
            </a:r>
          </a:p>
          <a:p>
            <a:pPr lvl="1">
              <a:buFont typeface="Wingdings" panose="05000000000000000000" pitchFamily="2" charset="2"/>
              <a:buNone/>
            </a:pPr>
            <a:r>
              <a:rPr lang="en-US"/>
              <a:t>b.   0.2 days</a:t>
            </a:r>
          </a:p>
          <a:p>
            <a:pPr lvl="1">
              <a:buFont typeface="Wingdings" panose="05000000000000000000" pitchFamily="2" charset="2"/>
              <a:buNone/>
            </a:pPr>
            <a:r>
              <a:rPr lang="en-US"/>
              <a:t>c.   4.1 days</a:t>
            </a:r>
          </a:p>
          <a:p>
            <a:pPr lvl="1">
              <a:buFont typeface="Wingdings" panose="05000000000000000000" pitchFamily="2" charset="2"/>
              <a:buNone/>
            </a:pPr>
            <a:r>
              <a:rPr lang="en-US"/>
              <a:t>d. 13.4 days</a:t>
            </a:r>
          </a:p>
        </p:txBody>
      </p:sp>
      <p:sp>
        <p:nvSpPr>
          <p:cNvPr id="2" name="Slide Number Placeholder 1"/>
          <p:cNvSpPr>
            <a:spLocks noGrp="1"/>
          </p:cNvSpPr>
          <p:nvPr>
            <p:ph type="sldNum" sz="quarter" idx="11"/>
          </p:nvPr>
        </p:nvSpPr>
        <p:spPr/>
        <p:txBody>
          <a:bodyPr/>
          <a:lstStyle/>
          <a:p>
            <a:fld id="{0167BB2F-F977-434C-B61B-D7DDD0173E19}" type="slidenum">
              <a:rPr lang="en-US" smtClean="0"/>
              <a:pPr/>
              <a:t>45</a:t>
            </a:fld>
            <a:endParaRPr lang="en-US"/>
          </a:p>
        </p:txBody>
      </p:sp>
    </p:spTree>
    <p:extLst>
      <p:ext uri="{BB962C8B-B14F-4D97-AF65-F5344CB8AC3E}">
        <p14:creationId xmlns:p14="http://schemas.microsoft.com/office/powerpoint/2010/main" xmlns="" val="250588963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6370" name="Rectangle 2"/>
          <p:cNvSpPr>
            <a:spLocks noGrp="1" noChangeArrowheads="1"/>
          </p:cNvSpPr>
          <p:nvPr>
            <p:ph type="body" idx="1"/>
          </p:nvPr>
        </p:nvSpPr>
        <p:spPr>
          <a:xfrm>
            <a:off x="495300" y="1524000"/>
            <a:ext cx="8153400" cy="4953000"/>
          </a:xfrm>
          <a:solidFill>
            <a:srgbClr val="EDECD2"/>
          </a:solidFill>
          <a:ln w="28575">
            <a:solidFill>
              <a:schemeClr val="tx1"/>
            </a:solidFill>
            <a:miter lim="800000"/>
            <a:headEnd/>
            <a:tailEnd/>
          </a:ln>
          <a:effectLst>
            <a:outerShdw dist="71842" dir="2700000" algn="ctr" rotWithShape="0">
              <a:schemeClr val="bg2"/>
            </a:outerShdw>
          </a:effectLst>
        </p:spPr>
        <p:txBody>
          <a:bodyPr lIns="90488" tIns="44450" rIns="90488" bIns="44450"/>
          <a:lstStyle/>
          <a:p>
            <a:pPr marL="0" indent="0">
              <a:spcBef>
                <a:spcPct val="50000"/>
              </a:spcBef>
              <a:buFont typeface="Times" panose="02020603050405020304" pitchFamily="18" charset="0"/>
              <a:buNone/>
            </a:pPr>
            <a:r>
              <a:rPr lang="en-US" sz="2600"/>
              <a:t>A TQM team at Narton Corp has recorded the following average times for production:</a:t>
            </a:r>
          </a:p>
          <a:p>
            <a:pPr marL="0" indent="0">
              <a:spcBef>
                <a:spcPct val="40000"/>
              </a:spcBef>
              <a:buFont typeface="Times" panose="02020603050405020304" pitchFamily="18" charset="0"/>
              <a:buNone/>
            </a:pPr>
            <a:r>
              <a:rPr lang="en-US" sz="2600"/>
              <a:t>   Wait           3.0 days      Move     0.5 days</a:t>
            </a:r>
          </a:p>
          <a:p>
            <a:pPr marL="0" indent="0">
              <a:spcBef>
                <a:spcPct val="10000"/>
              </a:spcBef>
              <a:buFont typeface="Times" panose="02020603050405020304" pitchFamily="18" charset="0"/>
              <a:buNone/>
            </a:pPr>
            <a:r>
              <a:rPr lang="en-US" sz="2600"/>
              <a:t>   Inspection  0.4 days      Queue   9.3 days</a:t>
            </a:r>
          </a:p>
          <a:p>
            <a:pPr marL="0" indent="0">
              <a:spcBef>
                <a:spcPct val="10000"/>
              </a:spcBef>
              <a:buFont typeface="Times" panose="02020603050405020304" pitchFamily="18" charset="0"/>
              <a:buNone/>
            </a:pPr>
            <a:r>
              <a:rPr lang="en-US" sz="2600"/>
              <a:t>   Process     0.2 days</a:t>
            </a:r>
          </a:p>
          <a:p>
            <a:pPr marL="0" indent="0">
              <a:spcBef>
                <a:spcPct val="50000"/>
              </a:spcBef>
              <a:buFont typeface="Times" panose="02020603050405020304" pitchFamily="18" charset="0"/>
              <a:buNone/>
            </a:pPr>
            <a:r>
              <a:rPr lang="en-US" sz="2600"/>
              <a:t>What is the throughput time?   </a:t>
            </a:r>
          </a:p>
          <a:p>
            <a:pPr lvl="1">
              <a:buFont typeface="Wingdings" panose="05000000000000000000" pitchFamily="2" charset="2"/>
              <a:buNone/>
            </a:pPr>
            <a:r>
              <a:rPr lang="en-US"/>
              <a:t>a. 10.4 days</a:t>
            </a:r>
          </a:p>
          <a:p>
            <a:pPr lvl="1">
              <a:buFont typeface="Wingdings" panose="05000000000000000000" pitchFamily="2" charset="2"/>
              <a:buNone/>
            </a:pPr>
            <a:r>
              <a:rPr lang="en-US">
                <a:solidFill>
                  <a:schemeClr val="accent1"/>
                </a:solidFill>
              </a:rPr>
              <a:t>b.   0.2 days</a:t>
            </a:r>
          </a:p>
          <a:p>
            <a:pPr lvl="1">
              <a:buFont typeface="Wingdings" panose="05000000000000000000" pitchFamily="2" charset="2"/>
              <a:buNone/>
            </a:pPr>
            <a:r>
              <a:rPr lang="en-US">
                <a:solidFill>
                  <a:schemeClr val="accent1"/>
                </a:solidFill>
              </a:rPr>
              <a:t>c.   4.1 days</a:t>
            </a:r>
          </a:p>
          <a:p>
            <a:pPr lvl="1">
              <a:buFont typeface="Wingdings" panose="05000000000000000000" pitchFamily="2" charset="2"/>
              <a:buNone/>
            </a:pPr>
            <a:r>
              <a:rPr lang="en-US">
                <a:solidFill>
                  <a:schemeClr val="accent1"/>
                </a:solidFill>
              </a:rPr>
              <a:t>d. 13.4 days</a:t>
            </a:r>
          </a:p>
        </p:txBody>
      </p:sp>
      <p:sp>
        <p:nvSpPr>
          <p:cNvPr id="826371" name="Rectangle 3"/>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826372" name="Oval 4"/>
          <p:cNvSpPr>
            <a:spLocks noChangeArrowheads="1"/>
          </p:cNvSpPr>
          <p:nvPr/>
        </p:nvSpPr>
        <p:spPr bwMode="auto">
          <a:xfrm>
            <a:off x="812800" y="43434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26373" name="Text Box 5"/>
          <p:cNvSpPr txBox="1">
            <a:spLocks noChangeArrowheads="1"/>
          </p:cNvSpPr>
          <p:nvPr/>
        </p:nvSpPr>
        <p:spPr bwMode="auto">
          <a:xfrm>
            <a:off x="571500" y="5029200"/>
            <a:ext cx="8001000" cy="1125538"/>
          </a:xfrm>
          <a:prstGeom prst="rect">
            <a:avLst/>
          </a:prstGeom>
          <a:solidFill>
            <a:srgbClr val="CCFFCC"/>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tabLst>
                <a:tab pos="2201863" algn="l"/>
              </a:tabLst>
              <a:defRPr sz="2400">
                <a:solidFill>
                  <a:schemeClr val="tx1"/>
                </a:solidFill>
                <a:latin typeface="Times" panose="02020603050405020304" pitchFamily="18" charset="0"/>
              </a:defRPr>
            </a:lvl1pPr>
            <a:lvl2pPr>
              <a:tabLst>
                <a:tab pos="2201863" algn="l"/>
              </a:tabLst>
              <a:defRPr sz="2400">
                <a:solidFill>
                  <a:schemeClr val="tx1"/>
                </a:solidFill>
                <a:latin typeface="Times" panose="02020603050405020304" pitchFamily="18" charset="0"/>
              </a:defRPr>
            </a:lvl2pPr>
            <a:lvl3pPr>
              <a:tabLst>
                <a:tab pos="2201863" algn="l"/>
              </a:tabLst>
              <a:defRPr sz="2400">
                <a:solidFill>
                  <a:schemeClr val="tx1"/>
                </a:solidFill>
                <a:latin typeface="Times" panose="02020603050405020304" pitchFamily="18" charset="0"/>
              </a:defRPr>
            </a:lvl3pPr>
            <a:lvl4pPr>
              <a:tabLst>
                <a:tab pos="2201863" algn="l"/>
              </a:tabLst>
              <a:defRPr sz="2400">
                <a:solidFill>
                  <a:schemeClr val="tx1"/>
                </a:solidFill>
                <a:latin typeface="Times" panose="02020603050405020304" pitchFamily="18" charset="0"/>
              </a:defRPr>
            </a:lvl4pPr>
            <a:lvl5pPr>
              <a:tabLst>
                <a:tab pos="2201863" algn="l"/>
              </a:tabLst>
              <a:defRPr sz="2400">
                <a:solidFill>
                  <a:schemeClr val="tx1"/>
                </a:solidFill>
                <a:latin typeface="Times" panose="02020603050405020304" pitchFamily="18" charset="0"/>
              </a:defRPr>
            </a:lvl5pPr>
            <a:lvl6pPr eaLnBrk="0" fontAlgn="base" hangingPunct="0">
              <a:spcBef>
                <a:spcPct val="0"/>
              </a:spcBef>
              <a:spcAft>
                <a:spcPct val="0"/>
              </a:spcAft>
              <a:tabLst>
                <a:tab pos="2201863" algn="l"/>
              </a:tabLst>
              <a:defRPr sz="2400">
                <a:solidFill>
                  <a:schemeClr val="tx1"/>
                </a:solidFill>
                <a:latin typeface="Times" panose="02020603050405020304" pitchFamily="18" charset="0"/>
              </a:defRPr>
            </a:lvl6pPr>
            <a:lvl7pPr eaLnBrk="0" fontAlgn="base" hangingPunct="0">
              <a:spcBef>
                <a:spcPct val="0"/>
              </a:spcBef>
              <a:spcAft>
                <a:spcPct val="0"/>
              </a:spcAft>
              <a:tabLst>
                <a:tab pos="2201863" algn="l"/>
              </a:tabLst>
              <a:defRPr sz="2400">
                <a:solidFill>
                  <a:schemeClr val="tx1"/>
                </a:solidFill>
                <a:latin typeface="Times" panose="02020603050405020304" pitchFamily="18" charset="0"/>
              </a:defRPr>
            </a:lvl7pPr>
            <a:lvl8pPr eaLnBrk="0" fontAlgn="base" hangingPunct="0">
              <a:spcBef>
                <a:spcPct val="0"/>
              </a:spcBef>
              <a:spcAft>
                <a:spcPct val="0"/>
              </a:spcAft>
              <a:tabLst>
                <a:tab pos="2201863" algn="l"/>
              </a:tabLst>
              <a:defRPr sz="2400">
                <a:solidFill>
                  <a:schemeClr val="tx1"/>
                </a:solidFill>
                <a:latin typeface="Times" panose="02020603050405020304" pitchFamily="18" charset="0"/>
              </a:defRPr>
            </a:lvl8pPr>
            <a:lvl9pPr eaLnBrk="0" fontAlgn="base" hangingPunct="0">
              <a:spcBef>
                <a:spcPct val="0"/>
              </a:spcBef>
              <a:spcAft>
                <a:spcPct val="0"/>
              </a:spcAft>
              <a:tabLst>
                <a:tab pos="2201863" algn="l"/>
              </a:tabLst>
              <a:defRPr sz="2400">
                <a:solidFill>
                  <a:schemeClr val="tx1"/>
                </a:solidFill>
                <a:latin typeface="Times" panose="02020603050405020304" pitchFamily="18" charset="0"/>
              </a:defRPr>
            </a:lvl9pPr>
          </a:lstStyle>
          <a:p>
            <a:pPr eaLnBrk="1" hangingPunct="1"/>
            <a:r>
              <a:rPr lang="en-US" sz="2200">
                <a:latin typeface="Arial" panose="020B0604020202020204" pitchFamily="34" charset="0"/>
              </a:rPr>
              <a:t>Throughput time  = Process + Inspection + Move + Queue</a:t>
            </a:r>
          </a:p>
          <a:p>
            <a:pPr eaLnBrk="1" hangingPunct="1"/>
            <a:r>
              <a:rPr lang="en-US" sz="2200">
                <a:latin typeface="Arial" panose="020B0604020202020204" pitchFamily="34" charset="0"/>
              </a:rPr>
              <a:t>               	= 0.2 days + 0.4 days + 0.5 days + 9.3 days</a:t>
            </a:r>
          </a:p>
          <a:p>
            <a:pPr eaLnBrk="1" hangingPunct="1"/>
            <a:r>
              <a:rPr lang="en-US" sz="2200">
                <a:latin typeface="Arial" panose="020B0604020202020204" pitchFamily="34" charset="0"/>
              </a:rPr>
              <a:t>                         	= 10.4 days</a:t>
            </a:r>
          </a:p>
        </p:txBody>
      </p:sp>
      <p:sp>
        <p:nvSpPr>
          <p:cNvPr id="2" name="Slide Number Placeholder 1"/>
          <p:cNvSpPr>
            <a:spLocks noGrp="1"/>
          </p:cNvSpPr>
          <p:nvPr>
            <p:ph type="sldNum" sz="quarter" idx="11"/>
          </p:nvPr>
        </p:nvSpPr>
        <p:spPr/>
        <p:txBody>
          <a:bodyPr/>
          <a:lstStyle/>
          <a:p>
            <a:fld id="{0167BB2F-F977-434C-B61B-D7DDD0173E19}" type="slidenum">
              <a:rPr lang="en-US" smtClean="0"/>
              <a:pPr/>
              <a:t>46</a:t>
            </a:fld>
            <a:endParaRPr lang="en-US"/>
          </a:p>
        </p:txBody>
      </p:sp>
    </p:spTree>
    <p:extLst>
      <p:ext uri="{BB962C8B-B14F-4D97-AF65-F5344CB8AC3E}">
        <p14:creationId xmlns:p14="http://schemas.microsoft.com/office/powerpoint/2010/main" xmlns="" val="373862127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826373"/>
                                        </p:tgtEl>
                                        <p:attrNameLst>
                                          <p:attrName>style.visibility</p:attrName>
                                        </p:attrNameLst>
                                      </p:cBhvr>
                                      <p:to>
                                        <p:strVal val="visible"/>
                                      </p:to>
                                    </p:set>
                                    <p:animEffect transition="in" filter="blinds(vertical)">
                                      <p:cBhvr>
                                        <p:cTn id="7" dur="500"/>
                                        <p:tgtEl>
                                          <p:spTgt spid="826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73" grpId="0" animBg="1"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8418" name="Rectangle 2"/>
          <p:cNvSpPr>
            <a:spLocks noGrp="1" noChangeArrowheads="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828419" name="Rectangle 3"/>
          <p:cNvSpPr>
            <a:spLocks noGrp="1" noChangeArrowheads="1"/>
          </p:cNvSpPr>
          <p:nvPr>
            <p:ph type="body" idx="1"/>
          </p:nvPr>
        </p:nvSpPr>
        <p:spPr>
          <a:xfrm>
            <a:off x="495300" y="1524000"/>
            <a:ext cx="8153400" cy="4953000"/>
          </a:xfrm>
          <a:solidFill>
            <a:srgbClr val="CCECFF"/>
          </a:solidFill>
          <a:ln w="28575">
            <a:solidFill>
              <a:schemeClr val="tx1"/>
            </a:solidFill>
            <a:miter lim="800000"/>
            <a:headEnd/>
            <a:tailEnd/>
          </a:ln>
          <a:effectLst>
            <a:outerShdw dist="71842" dir="2700000" algn="ctr" rotWithShape="0">
              <a:schemeClr val="bg2"/>
            </a:outerShdw>
          </a:effectLst>
        </p:spPr>
        <p:txBody>
          <a:bodyPr lIns="90488" tIns="44450" rIns="90488" bIns="44450"/>
          <a:lstStyle/>
          <a:p>
            <a:pPr marL="0" indent="0">
              <a:spcBef>
                <a:spcPct val="40000"/>
              </a:spcBef>
              <a:buFont typeface="Times" panose="02020603050405020304" pitchFamily="18" charset="0"/>
              <a:buNone/>
            </a:pPr>
            <a:r>
              <a:rPr lang="en-US" sz="2600"/>
              <a:t>A TQM team at Narton Corp has recorded the following average times for production:</a:t>
            </a:r>
          </a:p>
          <a:p>
            <a:pPr marL="0" indent="0">
              <a:spcBef>
                <a:spcPct val="40000"/>
              </a:spcBef>
              <a:buFont typeface="Times" panose="02020603050405020304" pitchFamily="18" charset="0"/>
              <a:buNone/>
            </a:pPr>
            <a:r>
              <a:rPr lang="en-US" sz="2600"/>
              <a:t>   Wait           3.0 days      Move     0.5 days</a:t>
            </a:r>
          </a:p>
          <a:p>
            <a:pPr marL="0" indent="0">
              <a:spcBef>
                <a:spcPct val="15000"/>
              </a:spcBef>
              <a:buFont typeface="Times" panose="02020603050405020304" pitchFamily="18" charset="0"/>
              <a:buNone/>
            </a:pPr>
            <a:r>
              <a:rPr lang="en-US" sz="2600"/>
              <a:t>   Inspection  0.4 days      Queue   9.3 days</a:t>
            </a:r>
          </a:p>
          <a:p>
            <a:pPr marL="0" indent="0">
              <a:spcBef>
                <a:spcPct val="15000"/>
              </a:spcBef>
              <a:buFont typeface="Times" panose="02020603050405020304" pitchFamily="18" charset="0"/>
              <a:buNone/>
            </a:pPr>
            <a:r>
              <a:rPr lang="en-US" sz="2600"/>
              <a:t>   Process     0.2 days</a:t>
            </a:r>
          </a:p>
          <a:p>
            <a:pPr marL="0" indent="0">
              <a:spcBef>
                <a:spcPct val="40000"/>
              </a:spcBef>
              <a:buFont typeface="Times" panose="02020603050405020304" pitchFamily="18" charset="0"/>
              <a:buNone/>
            </a:pPr>
            <a:r>
              <a:rPr lang="en-US" sz="2600"/>
              <a:t>What is the Manufacturing Cycle Efficiency?   </a:t>
            </a:r>
          </a:p>
          <a:p>
            <a:pPr lvl="1">
              <a:buFont typeface="Wingdings" panose="05000000000000000000" pitchFamily="2" charset="2"/>
              <a:buNone/>
            </a:pPr>
            <a:r>
              <a:rPr lang="en-US"/>
              <a:t>a. 50.0%</a:t>
            </a:r>
          </a:p>
          <a:p>
            <a:pPr lvl="1">
              <a:buFont typeface="Wingdings" panose="05000000000000000000" pitchFamily="2" charset="2"/>
              <a:buNone/>
            </a:pPr>
            <a:r>
              <a:rPr lang="en-US"/>
              <a:t>b.   1.9%</a:t>
            </a:r>
          </a:p>
          <a:p>
            <a:pPr lvl="1">
              <a:buFont typeface="Wingdings" panose="05000000000000000000" pitchFamily="2" charset="2"/>
              <a:buNone/>
            </a:pPr>
            <a:r>
              <a:rPr lang="en-US"/>
              <a:t>c. 52.0%</a:t>
            </a:r>
          </a:p>
          <a:p>
            <a:pPr lvl="1">
              <a:buFont typeface="Wingdings" panose="05000000000000000000" pitchFamily="2" charset="2"/>
              <a:buNone/>
            </a:pPr>
            <a:r>
              <a:rPr lang="en-US"/>
              <a:t>d.   5.1%</a:t>
            </a:r>
          </a:p>
        </p:txBody>
      </p:sp>
      <p:sp>
        <p:nvSpPr>
          <p:cNvPr id="2" name="Slide Number Placeholder 1"/>
          <p:cNvSpPr>
            <a:spLocks noGrp="1"/>
          </p:cNvSpPr>
          <p:nvPr>
            <p:ph type="sldNum" sz="quarter" idx="11"/>
          </p:nvPr>
        </p:nvSpPr>
        <p:spPr/>
        <p:txBody>
          <a:bodyPr/>
          <a:lstStyle/>
          <a:p>
            <a:fld id="{0167BB2F-F977-434C-B61B-D7DDD0173E19}" type="slidenum">
              <a:rPr lang="en-US" smtClean="0"/>
              <a:pPr/>
              <a:t>47</a:t>
            </a:fld>
            <a:endParaRPr lang="en-US"/>
          </a:p>
        </p:txBody>
      </p:sp>
    </p:spTree>
    <p:extLst>
      <p:ext uri="{BB962C8B-B14F-4D97-AF65-F5344CB8AC3E}">
        <p14:creationId xmlns:p14="http://schemas.microsoft.com/office/powerpoint/2010/main" xmlns="" val="559357047"/>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0466" name="Rectangle 2"/>
          <p:cNvSpPr>
            <a:spLocks noGrp="1" noChangeArrowheads="1"/>
          </p:cNvSpPr>
          <p:nvPr>
            <p:ph type="body" idx="1"/>
          </p:nvPr>
        </p:nvSpPr>
        <p:spPr>
          <a:xfrm>
            <a:off x="495300" y="1524000"/>
            <a:ext cx="8153400" cy="4953000"/>
          </a:xfrm>
          <a:solidFill>
            <a:srgbClr val="CCECFF"/>
          </a:solidFill>
          <a:ln w="28575">
            <a:solidFill>
              <a:schemeClr val="tx1"/>
            </a:solidFill>
            <a:miter lim="800000"/>
            <a:headEnd/>
            <a:tailEnd/>
          </a:ln>
          <a:effectLst>
            <a:outerShdw dist="71842" dir="2700000" algn="ctr" rotWithShape="0">
              <a:schemeClr val="bg2"/>
            </a:outerShdw>
          </a:effectLst>
        </p:spPr>
        <p:txBody>
          <a:bodyPr lIns="90488" tIns="44450" rIns="90488" bIns="44450"/>
          <a:lstStyle/>
          <a:p>
            <a:pPr marL="0" indent="0">
              <a:spcBef>
                <a:spcPct val="40000"/>
              </a:spcBef>
              <a:buFont typeface="Times" panose="02020603050405020304" pitchFamily="18" charset="0"/>
              <a:buNone/>
            </a:pPr>
            <a:r>
              <a:rPr lang="en-US" sz="2600"/>
              <a:t>A TQM team at Narton Corp has recorded the following average times for production:</a:t>
            </a:r>
          </a:p>
          <a:p>
            <a:pPr marL="0" indent="0">
              <a:spcBef>
                <a:spcPct val="40000"/>
              </a:spcBef>
              <a:buFont typeface="Times" panose="02020603050405020304" pitchFamily="18" charset="0"/>
              <a:buNone/>
            </a:pPr>
            <a:r>
              <a:rPr lang="en-US" sz="2600"/>
              <a:t>   Wait           3.0 days      Move     0.5 days</a:t>
            </a:r>
          </a:p>
          <a:p>
            <a:pPr marL="0" indent="0">
              <a:spcBef>
                <a:spcPct val="15000"/>
              </a:spcBef>
              <a:buFont typeface="Times" panose="02020603050405020304" pitchFamily="18" charset="0"/>
              <a:buNone/>
            </a:pPr>
            <a:r>
              <a:rPr lang="en-US" sz="2600"/>
              <a:t>   Inspection  0.4 days      Queue   9.3 days</a:t>
            </a:r>
          </a:p>
          <a:p>
            <a:pPr marL="0" indent="0">
              <a:spcBef>
                <a:spcPct val="15000"/>
              </a:spcBef>
              <a:buFont typeface="Times" panose="02020603050405020304" pitchFamily="18" charset="0"/>
              <a:buNone/>
            </a:pPr>
            <a:r>
              <a:rPr lang="en-US" sz="2600"/>
              <a:t>   Process     0.2 days</a:t>
            </a:r>
          </a:p>
          <a:p>
            <a:pPr marL="0" indent="0">
              <a:spcBef>
                <a:spcPct val="40000"/>
              </a:spcBef>
              <a:buFont typeface="Times" panose="02020603050405020304" pitchFamily="18" charset="0"/>
              <a:buNone/>
            </a:pPr>
            <a:r>
              <a:rPr lang="en-US" sz="2600"/>
              <a:t>What is the Manufacturing Cycle Efficiency?    </a:t>
            </a:r>
          </a:p>
          <a:p>
            <a:pPr lvl="1">
              <a:buFont typeface="Wingdings" panose="05000000000000000000" pitchFamily="2" charset="2"/>
              <a:buNone/>
            </a:pPr>
            <a:r>
              <a:rPr lang="en-US">
                <a:solidFill>
                  <a:schemeClr val="accent1"/>
                </a:solidFill>
              </a:rPr>
              <a:t>a. 50.0%</a:t>
            </a:r>
          </a:p>
          <a:p>
            <a:pPr lvl="1">
              <a:buFont typeface="Wingdings" panose="05000000000000000000" pitchFamily="2" charset="2"/>
              <a:buNone/>
            </a:pPr>
            <a:r>
              <a:rPr lang="en-US"/>
              <a:t>b.   1.9%</a:t>
            </a:r>
          </a:p>
          <a:p>
            <a:pPr lvl="1">
              <a:buFont typeface="Wingdings" panose="05000000000000000000" pitchFamily="2" charset="2"/>
              <a:buNone/>
            </a:pPr>
            <a:r>
              <a:rPr lang="en-US">
                <a:solidFill>
                  <a:schemeClr val="accent1"/>
                </a:solidFill>
              </a:rPr>
              <a:t>c. 52.0%</a:t>
            </a:r>
          </a:p>
          <a:p>
            <a:pPr lvl="1">
              <a:buFont typeface="Wingdings" panose="05000000000000000000" pitchFamily="2" charset="2"/>
              <a:buNone/>
            </a:pPr>
            <a:r>
              <a:rPr lang="en-US">
                <a:solidFill>
                  <a:schemeClr val="accent1"/>
                </a:solidFill>
              </a:rPr>
              <a:t>d.   5.1%</a:t>
            </a:r>
          </a:p>
        </p:txBody>
      </p:sp>
      <p:sp>
        <p:nvSpPr>
          <p:cNvPr id="830467" name="Rectangle 3"/>
          <p:cNvSpPr>
            <a:spLocks noGrp="1" noChangeArrowheads="1"/>
          </p:cNvSpPr>
          <p:nvPr>
            <p:ph type="title"/>
          </p:nvPr>
        </p:nvSpPr>
        <p:spPr>
          <a:xfrm>
            <a:off x="457200" y="2286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830468" name="Oval 4"/>
          <p:cNvSpPr>
            <a:spLocks noChangeArrowheads="1"/>
          </p:cNvSpPr>
          <p:nvPr/>
        </p:nvSpPr>
        <p:spPr bwMode="auto">
          <a:xfrm>
            <a:off x="825500" y="48514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30469" name="Text Box 5"/>
          <p:cNvSpPr txBox="1">
            <a:spLocks noChangeArrowheads="1"/>
          </p:cNvSpPr>
          <p:nvPr/>
        </p:nvSpPr>
        <p:spPr bwMode="auto">
          <a:xfrm>
            <a:off x="2743200" y="4619625"/>
            <a:ext cx="6324600" cy="1766888"/>
          </a:xfrm>
          <a:prstGeom prst="rect">
            <a:avLst/>
          </a:prstGeom>
          <a:solidFill>
            <a:srgbClr val="FFFF99"/>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a:tabLst>
                <a:tab pos="742950" algn="l"/>
              </a:tabLst>
              <a:defRPr sz="2400">
                <a:solidFill>
                  <a:schemeClr val="tx1"/>
                </a:solidFill>
                <a:latin typeface="Times" panose="02020603050405020304" pitchFamily="18" charset="0"/>
              </a:defRPr>
            </a:lvl1pPr>
            <a:lvl2pPr>
              <a:tabLst>
                <a:tab pos="742950" algn="l"/>
              </a:tabLst>
              <a:defRPr sz="2400">
                <a:solidFill>
                  <a:schemeClr val="tx1"/>
                </a:solidFill>
                <a:latin typeface="Times" panose="02020603050405020304" pitchFamily="18" charset="0"/>
              </a:defRPr>
            </a:lvl2pPr>
            <a:lvl3pPr>
              <a:tabLst>
                <a:tab pos="742950" algn="l"/>
              </a:tabLst>
              <a:defRPr sz="2400">
                <a:solidFill>
                  <a:schemeClr val="tx1"/>
                </a:solidFill>
                <a:latin typeface="Times" panose="02020603050405020304" pitchFamily="18" charset="0"/>
              </a:defRPr>
            </a:lvl3pPr>
            <a:lvl4pPr>
              <a:tabLst>
                <a:tab pos="742950" algn="l"/>
              </a:tabLst>
              <a:defRPr sz="2400">
                <a:solidFill>
                  <a:schemeClr val="tx1"/>
                </a:solidFill>
                <a:latin typeface="Times" panose="02020603050405020304" pitchFamily="18" charset="0"/>
              </a:defRPr>
            </a:lvl4pPr>
            <a:lvl5pPr>
              <a:tabLst>
                <a:tab pos="742950" algn="l"/>
              </a:tabLst>
              <a:defRPr sz="2400">
                <a:solidFill>
                  <a:schemeClr val="tx1"/>
                </a:solidFill>
                <a:latin typeface="Times" panose="02020603050405020304" pitchFamily="18" charset="0"/>
              </a:defRPr>
            </a:lvl5pPr>
            <a:lvl6pPr eaLnBrk="0" fontAlgn="base" hangingPunct="0">
              <a:spcBef>
                <a:spcPct val="0"/>
              </a:spcBef>
              <a:spcAft>
                <a:spcPct val="0"/>
              </a:spcAft>
              <a:tabLst>
                <a:tab pos="742950" algn="l"/>
              </a:tabLst>
              <a:defRPr sz="2400">
                <a:solidFill>
                  <a:schemeClr val="tx1"/>
                </a:solidFill>
                <a:latin typeface="Times" panose="02020603050405020304" pitchFamily="18" charset="0"/>
              </a:defRPr>
            </a:lvl6pPr>
            <a:lvl7pPr eaLnBrk="0" fontAlgn="base" hangingPunct="0">
              <a:spcBef>
                <a:spcPct val="0"/>
              </a:spcBef>
              <a:spcAft>
                <a:spcPct val="0"/>
              </a:spcAft>
              <a:tabLst>
                <a:tab pos="742950" algn="l"/>
              </a:tabLst>
              <a:defRPr sz="2400">
                <a:solidFill>
                  <a:schemeClr val="tx1"/>
                </a:solidFill>
                <a:latin typeface="Times" panose="02020603050405020304" pitchFamily="18" charset="0"/>
              </a:defRPr>
            </a:lvl7pPr>
            <a:lvl8pPr eaLnBrk="0" fontAlgn="base" hangingPunct="0">
              <a:spcBef>
                <a:spcPct val="0"/>
              </a:spcBef>
              <a:spcAft>
                <a:spcPct val="0"/>
              </a:spcAft>
              <a:tabLst>
                <a:tab pos="742950" algn="l"/>
              </a:tabLst>
              <a:defRPr sz="2400">
                <a:solidFill>
                  <a:schemeClr val="tx1"/>
                </a:solidFill>
                <a:latin typeface="Times" panose="02020603050405020304" pitchFamily="18" charset="0"/>
              </a:defRPr>
            </a:lvl8pPr>
            <a:lvl9pPr eaLnBrk="0" fontAlgn="base" hangingPunct="0">
              <a:spcBef>
                <a:spcPct val="0"/>
              </a:spcBef>
              <a:spcAft>
                <a:spcPct val="0"/>
              </a:spcAft>
              <a:tabLst>
                <a:tab pos="742950" algn="l"/>
              </a:tabLst>
              <a:defRPr sz="2400">
                <a:solidFill>
                  <a:schemeClr val="tx1"/>
                </a:solidFill>
                <a:latin typeface="Times" panose="02020603050405020304" pitchFamily="18" charset="0"/>
              </a:defRPr>
            </a:lvl9pPr>
          </a:lstStyle>
          <a:p>
            <a:pPr eaLnBrk="1" hangingPunct="1"/>
            <a:r>
              <a:rPr lang="en-US">
                <a:latin typeface="Arial" panose="020B0604020202020204" pitchFamily="34" charset="0"/>
              </a:rPr>
              <a:t>MCE	= Value-added time </a:t>
            </a:r>
            <a:r>
              <a:rPr lang="en-US" sz="2800">
                <a:latin typeface="Arial" panose="020B0604020202020204" pitchFamily="34" charset="0"/>
              </a:rPr>
              <a:t>÷</a:t>
            </a:r>
            <a:r>
              <a:rPr lang="en-US">
                <a:latin typeface="Arial" panose="020B0604020202020204" pitchFamily="34" charset="0"/>
              </a:rPr>
              <a:t> Throughput time</a:t>
            </a:r>
          </a:p>
          <a:p>
            <a:pPr eaLnBrk="1" hangingPunct="1"/>
            <a:r>
              <a:rPr lang="en-US">
                <a:latin typeface="Arial" panose="020B0604020202020204" pitchFamily="34" charset="0"/>
              </a:rPr>
              <a:t>       	= Process time </a:t>
            </a:r>
            <a:r>
              <a:rPr lang="en-US" sz="2800">
                <a:latin typeface="Arial" panose="020B0604020202020204" pitchFamily="34" charset="0"/>
              </a:rPr>
              <a:t>÷</a:t>
            </a:r>
            <a:r>
              <a:rPr lang="en-US">
                <a:latin typeface="Arial" panose="020B0604020202020204" pitchFamily="34" charset="0"/>
              </a:rPr>
              <a:t> Throughput time</a:t>
            </a:r>
          </a:p>
          <a:p>
            <a:pPr eaLnBrk="1" hangingPunct="1"/>
            <a:r>
              <a:rPr lang="en-US">
                <a:latin typeface="Arial" panose="020B0604020202020204" pitchFamily="34" charset="0"/>
              </a:rPr>
              <a:t>        	= 0.2 days</a:t>
            </a:r>
            <a:r>
              <a:rPr lang="en-US" sz="2800">
                <a:latin typeface="Arial" panose="020B0604020202020204" pitchFamily="34" charset="0"/>
              </a:rPr>
              <a:t> ÷</a:t>
            </a:r>
            <a:r>
              <a:rPr lang="en-US">
                <a:latin typeface="Arial" panose="020B0604020202020204" pitchFamily="34" charset="0"/>
              </a:rPr>
              <a:t> 10.4 days</a:t>
            </a:r>
          </a:p>
          <a:p>
            <a:pPr eaLnBrk="1" hangingPunct="1"/>
            <a:r>
              <a:rPr lang="en-US">
                <a:latin typeface="Arial" panose="020B0604020202020204" pitchFamily="34" charset="0"/>
              </a:rPr>
              <a:t>        	= 1.9%</a:t>
            </a:r>
          </a:p>
        </p:txBody>
      </p:sp>
      <p:sp>
        <p:nvSpPr>
          <p:cNvPr id="2" name="Slide Number Placeholder 1"/>
          <p:cNvSpPr>
            <a:spLocks noGrp="1"/>
          </p:cNvSpPr>
          <p:nvPr>
            <p:ph type="sldNum" sz="quarter" idx="11"/>
          </p:nvPr>
        </p:nvSpPr>
        <p:spPr/>
        <p:txBody>
          <a:bodyPr/>
          <a:lstStyle/>
          <a:p>
            <a:fld id="{0167BB2F-F977-434C-B61B-D7DDD0173E19}" type="slidenum">
              <a:rPr lang="en-US" smtClean="0"/>
              <a:pPr/>
              <a:t>48</a:t>
            </a:fld>
            <a:endParaRPr lang="en-US"/>
          </a:p>
        </p:txBody>
      </p:sp>
    </p:spTree>
    <p:extLst>
      <p:ext uri="{BB962C8B-B14F-4D97-AF65-F5344CB8AC3E}">
        <p14:creationId xmlns:p14="http://schemas.microsoft.com/office/powerpoint/2010/main" xmlns="" val="355811433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830469"/>
                                        </p:tgtEl>
                                        <p:attrNameLst>
                                          <p:attrName>style.visibility</p:attrName>
                                        </p:attrNameLst>
                                      </p:cBhvr>
                                      <p:to>
                                        <p:strVal val="visible"/>
                                      </p:to>
                                    </p:set>
                                    <p:animEffect transition="in" filter="blinds(vertical)">
                                      <p:cBhvr>
                                        <p:cTn id="7" dur="500"/>
                                        <p:tgtEl>
                                          <p:spTgt spid="830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9" grpId="0" animBg="1"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2514" name="Rectangle 2"/>
          <p:cNvSpPr>
            <a:spLocks noGrp="1" noChangeArrowheads="1"/>
          </p:cNvSpPr>
          <p:nvPr>
            <p:ph type="title"/>
          </p:nvPr>
        </p:nvSpPr>
        <p:spPr>
          <a:xfrm>
            <a:off x="457200" y="304800"/>
            <a:ext cx="8229600" cy="11430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a:t>Quick Check </a:t>
            </a:r>
            <a:r>
              <a:rPr lang="en-US" b="1" i="1">
                <a:sym typeface="Wingdings" panose="05000000000000000000" pitchFamily="2" charset="2"/>
              </a:rPr>
              <a:t></a:t>
            </a:r>
          </a:p>
        </p:txBody>
      </p:sp>
      <p:sp>
        <p:nvSpPr>
          <p:cNvPr id="832515" name="Rectangle 3"/>
          <p:cNvSpPr>
            <a:spLocks noGrp="1" noChangeArrowheads="1"/>
          </p:cNvSpPr>
          <p:nvPr>
            <p:ph type="body" idx="1"/>
          </p:nvPr>
        </p:nvSpPr>
        <p:spPr>
          <a:xfrm>
            <a:off x="495300" y="1473200"/>
            <a:ext cx="8153400" cy="5067300"/>
          </a:xfrm>
          <a:solidFill>
            <a:srgbClr val="EDECD2"/>
          </a:solidFill>
          <a:ln w="28575">
            <a:solidFill>
              <a:schemeClr val="tx1"/>
            </a:solidFill>
            <a:miter lim="800000"/>
            <a:headEnd/>
            <a:tailEnd/>
          </a:ln>
          <a:effectLst>
            <a:outerShdw dist="71842" dir="2700000" algn="ctr" rotWithShape="0">
              <a:schemeClr val="bg2"/>
            </a:outerShdw>
          </a:effectLst>
        </p:spPr>
        <p:txBody>
          <a:bodyPr lIns="90488" tIns="44450" rIns="90488" bIns="44450"/>
          <a:lstStyle/>
          <a:p>
            <a:pPr marL="0" indent="0">
              <a:spcBef>
                <a:spcPct val="40000"/>
              </a:spcBef>
              <a:buFont typeface="Times" panose="02020603050405020304" pitchFamily="18" charset="0"/>
              <a:buNone/>
            </a:pPr>
            <a:r>
              <a:rPr lang="en-US" sz="2600"/>
              <a:t>A TQM team at Narton Corp has recorded the following average times for production:</a:t>
            </a:r>
          </a:p>
          <a:p>
            <a:pPr marL="0" indent="0">
              <a:spcBef>
                <a:spcPct val="40000"/>
              </a:spcBef>
              <a:buFont typeface="Times" panose="02020603050405020304" pitchFamily="18" charset="0"/>
              <a:buNone/>
            </a:pPr>
            <a:r>
              <a:rPr lang="en-US" sz="2600"/>
              <a:t>   Wait           3.0 days      Move     0.5 days</a:t>
            </a:r>
          </a:p>
          <a:p>
            <a:pPr marL="0" indent="0">
              <a:spcBef>
                <a:spcPct val="15000"/>
              </a:spcBef>
              <a:buFont typeface="Times" panose="02020603050405020304" pitchFamily="18" charset="0"/>
              <a:buNone/>
            </a:pPr>
            <a:r>
              <a:rPr lang="en-US" sz="2600"/>
              <a:t>   Inspection  0.4 days      Queue   9.3 days</a:t>
            </a:r>
          </a:p>
          <a:p>
            <a:pPr marL="0" indent="0">
              <a:spcBef>
                <a:spcPct val="15000"/>
              </a:spcBef>
              <a:buFont typeface="Times" panose="02020603050405020304" pitchFamily="18" charset="0"/>
              <a:buNone/>
            </a:pPr>
            <a:r>
              <a:rPr lang="en-US" sz="2600"/>
              <a:t>   Process     0.2 days</a:t>
            </a:r>
          </a:p>
          <a:p>
            <a:pPr marL="0" indent="0">
              <a:spcBef>
                <a:spcPct val="40000"/>
              </a:spcBef>
              <a:buFont typeface="Times" panose="02020603050405020304" pitchFamily="18" charset="0"/>
              <a:buNone/>
            </a:pPr>
            <a:r>
              <a:rPr lang="en-US" sz="2600"/>
              <a:t>What is the delivery cycle time?   </a:t>
            </a:r>
          </a:p>
          <a:p>
            <a:pPr lvl="1">
              <a:buFont typeface="Wingdings" panose="05000000000000000000" pitchFamily="2" charset="2"/>
              <a:buNone/>
            </a:pPr>
            <a:r>
              <a:rPr lang="en-US"/>
              <a:t>a.   0.5 days</a:t>
            </a:r>
          </a:p>
          <a:p>
            <a:pPr lvl="1">
              <a:buFont typeface="Wingdings" panose="05000000000000000000" pitchFamily="2" charset="2"/>
              <a:buNone/>
            </a:pPr>
            <a:r>
              <a:rPr lang="en-US"/>
              <a:t>b.   0.7 days</a:t>
            </a:r>
          </a:p>
          <a:p>
            <a:pPr lvl="1">
              <a:buFont typeface="Wingdings" panose="05000000000000000000" pitchFamily="2" charset="2"/>
              <a:buNone/>
            </a:pPr>
            <a:r>
              <a:rPr lang="en-US"/>
              <a:t>c. 13.4 days</a:t>
            </a:r>
          </a:p>
          <a:p>
            <a:pPr lvl="1">
              <a:buFont typeface="Wingdings" panose="05000000000000000000" pitchFamily="2" charset="2"/>
              <a:buNone/>
            </a:pPr>
            <a:r>
              <a:rPr lang="en-US"/>
              <a:t>d. 10.4 days</a:t>
            </a:r>
          </a:p>
        </p:txBody>
      </p:sp>
      <p:sp>
        <p:nvSpPr>
          <p:cNvPr id="2" name="Slide Number Placeholder 1"/>
          <p:cNvSpPr>
            <a:spLocks noGrp="1"/>
          </p:cNvSpPr>
          <p:nvPr>
            <p:ph type="sldNum" sz="quarter" idx="11"/>
          </p:nvPr>
        </p:nvSpPr>
        <p:spPr/>
        <p:txBody>
          <a:bodyPr/>
          <a:lstStyle/>
          <a:p>
            <a:fld id="{0167BB2F-F977-434C-B61B-D7DDD0173E19}" type="slidenum">
              <a:rPr lang="en-US" smtClean="0"/>
              <a:pPr/>
              <a:t>49</a:t>
            </a:fld>
            <a:endParaRPr lang="en-US"/>
          </a:p>
        </p:txBody>
      </p:sp>
    </p:spTree>
    <p:extLst>
      <p:ext uri="{BB962C8B-B14F-4D97-AF65-F5344CB8AC3E}">
        <p14:creationId xmlns:p14="http://schemas.microsoft.com/office/powerpoint/2010/main" xmlns="" val="109298346"/>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4562" name="Rectangle 2"/>
          <p:cNvSpPr>
            <a:spLocks noGrp="1" noChangeArrowheads="1"/>
          </p:cNvSpPr>
          <p:nvPr>
            <p:ph type="body" idx="1"/>
          </p:nvPr>
        </p:nvSpPr>
        <p:spPr>
          <a:xfrm>
            <a:off x="495300" y="1473200"/>
            <a:ext cx="8153400" cy="5067300"/>
          </a:xfrm>
          <a:solidFill>
            <a:srgbClr val="EDECD2"/>
          </a:solidFill>
          <a:ln w="28575">
            <a:solidFill>
              <a:schemeClr val="tx1"/>
            </a:solidFill>
            <a:miter lim="800000"/>
            <a:headEnd/>
            <a:tailEnd/>
          </a:ln>
          <a:effectLst>
            <a:outerShdw dist="71842" dir="2700000" algn="ctr" rotWithShape="0">
              <a:schemeClr val="bg2"/>
            </a:outerShdw>
          </a:effectLst>
        </p:spPr>
        <p:txBody>
          <a:bodyPr lIns="90488" tIns="44450" rIns="90488" bIns="44450"/>
          <a:lstStyle/>
          <a:p>
            <a:pPr marL="0" indent="0">
              <a:spcBef>
                <a:spcPct val="40000"/>
              </a:spcBef>
              <a:buFont typeface="Times" panose="02020603050405020304" pitchFamily="18" charset="0"/>
              <a:buNone/>
            </a:pPr>
            <a:r>
              <a:rPr lang="en-US" sz="2600"/>
              <a:t>A TQM team at Narton Corp has recorded the following average times for production:</a:t>
            </a:r>
          </a:p>
          <a:p>
            <a:pPr marL="0" indent="0">
              <a:spcBef>
                <a:spcPct val="40000"/>
              </a:spcBef>
              <a:buFont typeface="Times" panose="02020603050405020304" pitchFamily="18" charset="0"/>
              <a:buNone/>
            </a:pPr>
            <a:r>
              <a:rPr lang="en-US" sz="2600"/>
              <a:t>   Wait           3.0 days      Move     0.5 days</a:t>
            </a:r>
          </a:p>
          <a:p>
            <a:pPr marL="0" indent="0">
              <a:spcBef>
                <a:spcPct val="15000"/>
              </a:spcBef>
              <a:buFont typeface="Times" panose="02020603050405020304" pitchFamily="18" charset="0"/>
              <a:buNone/>
            </a:pPr>
            <a:r>
              <a:rPr lang="en-US" sz="2600"/>
              <a:t>   Inspection  0.4 days      Queue   9.3 days</a:t>
            </a:r>
          </a:p>
          <a:p>
            <a:pPr marL="0" indent="0">
              <a:spcBef>
                <a:spcPct val="15000"/>
              </a:spcBef>
              <a:buFont typeface="Times" panose="02020603050405020304" pitchFamily="18" charset="0"/>
              <a:buNone/>
            </a:pPr>
            <a:r>
              <a:rPr lang="en-US" sz="2600"/>
              <a:t>   Process     0.2 days</a:t>
            </a:r>
          </a:p>
          <a:p>
            <a:pPr marL="0" indent="0">
              <a:spcBef>
                <a:spcPct val="40000"/>
              </a:spcBef>
              <a:buFont typeface="Times" panose="02020603050405020304" pitchFamily="18" charset="0"/>
              <a:buNone/>
            </a:pPr>
            <a:r>
              <a:rPr lang="en-US" sz="2600"/>
              <a:t>What is the delivery cycle time?   </a:t>
            </a:r>
          </a:p>
          <a:p>
            <a:pPr lvl="1">
              <a:buFont typeface="Wingdings" panose="05000000000000000000" pitchFamily="2" charset="2"/>
              <a:buNone/>
            </a:pPr>
            <a:r>
              <a:rPr lang="en-US">
                <a:solidFill>
                  <a:schemeClr val="hlink"/>
                </a:solidFill>
              </a:rPr>
              <a:t>a.   0.5 days</a:t>
            </a:r>
          </a:p>
          <a:p>
            <a:pPr lvl="1">
              <a:buFont typeface="Wingdings" panose="05000000000000000000" pitchFamily="2" charset="2"/>
              <a:buNone/>
            </a:pPr>
            <a:r>
              <a:rPr lang="en-US">
                <a:solidFill>
                  <a:schemeClr val="hlink"/>
                </a:solidFill>
              </a:rPr>
              <a:t>b.   0.7 days</a:t>
            </a:r>
          </a:p>
          <a:p>
            <a:pPr lvl="1">
              <a:buFont typeface="Wingdings" panose="05000000000000000000" pitchFamily="2" charset="2"/>
              <a:buNone/>
            </a:pPr>
            <a:r>
              <a:rPr lang="en-US"/>
              <a:t>c. 13.4 days</a:t>
            </a:r>
          </a:p>
          <a:p>
            <a:pPr lvl="1">
              <a:buFont typeface="Wingdings" panose="05000000000000000000" pitchFamily="2" charset="2"/>
              <a:buNone/>
            </a:pPr>
            <a:r>
              <a:rPr lang="en-US">
                <a:solidFill>
                  <a:schemeClr val="hlink"/>
                </a:solidFill>
              </a:rPr>
              <a:t>d. 10.4 days</a:t>
            </a:r>
          </a:p>
        </p:txBody>
      </p:sp>
      <p:sp>
        <p:nvSpPr>
          <p:cNvPr id="834563" name="Rectangle 3"/>
          <p:cNvSpPr>
            <a:spLocks noGrp="1" noChangeArrowheads="1"/>
          </p:cNvSpPr>
          <p:nvPr>
            <p:ph type="title"/>
          </p:nvPr>
        </p:nvSpPr>
        <p:spPr>
          <a:xfrm>
            <a:off x="495300" y="636732"/>
            <a:ext cx="8229600" cy="85725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b="1" i="1" dirty="0"/>
              <a:t>Quick Check </a:t>
            </a:r>
            <a:r>
              <a:rPr lang="en-US" b="1" i="1" dirty="0">
                <a:sym typeface="Wingdings" panose="05000000000000000000" pitchFamily="2" charset="2"/>
              </a:rPr>
              <a:t></a:t>
            </a:r>
          </a:p>
        </p:txBody>
      </p:sp>
      <p:sp>
        <p:nvSpPr>
          <p:cNvPr id="834564" name="Oval 4"/>
          <p:cNvSpPr>
            <a:spLocks noChangeArrowheads="1"/>
          </p:cNvSpPr>
          <p:nvPr/>
        </p:nvSpPr>
        <p:spPr bwMode="auto">
          <a:xfrm>
            <a:off x="787400" y="5257800"/>
            <a:ext cx="635000" cy="635000"/>
          </a:xfrm>
          <a:prstGeom prst="ellipse">
            <a:avLst/>
          </a:prstGeom>
          <a:noFill/>
          <a:ln w="50799">
            <a:solidFill>
              <a:srgbClr val="FF0000"/>
            </a:solidFill>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834565" name="Text Box 5"/>
          <p:cNvSpPr txBox="1">
            <a:spLocks noChangeArrowheads="1"/>
          </p:cNvSpPr>
          <p:nvPr/>
        </p:nvSpPr>
        <p:spPr bwMode="auto">
          <a:xfrm>
            <a:off x="1066800" y="381000"/>
            <a:ext cx="7010400" cy="1569660"/>
          </a:xfrm>
          <a:prstGeom prst="rect">
            <a:avLst/>
          </a:prstGeom>
          <a:solidFill>
            <a:srgbClr val="CCECFF"/>
          </a:solidFill>
          <a:ln w="2857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tabLst>
                <a:tab pos="2635250" algn="l"/>
              </a:tabLst>
              <a:defRPr sz="2400">
                <a:solidFill>
                  <a:schemeClr val="tx1"/>
                </a:solidFill>
                <a:latin typeface="Times" panose="02020603050405020304" pitchFamily="18" charset="0"/>
              </a:defRPr>
            </a:lvl1pPr>
            <a:lvl2pPr>
              <a:tabLst>
                <a:tab pos="2635250" algn="l"/>
              </a:tabLst>
              <a:defRPr sz="2400">
                <a:solidFill>
                  <a:schemeClr val="tx1"/>
                </a:solidFill>
                <a:latin typeface="Times" panose="02020603050405020304" pitchFamily="18" charset="0"/>
              </a:defRPr>
            </a:lvl2pPr>
            <a:lvl3pPr>
              <a:tabLst>
                <a:tab pos="2635250" algn="l"/>
              </a:tabLst>
              <a:defRPr sz="2400">
                <a:solidFill>
                  <a:schemeClr val="tx1"/>
                </a:solidFill>
                <a:latin typeface="Times" panose="02020603050405020304" pitchFamily="18" charset="0"/>
              </a:defRPr>
            </a:lvl3pPr>
            <a:lvl4pPr>
              <a:tabLst>
                <a:tab pos="2635250" algn="l"/>
              </a:tabLst>
              <a:defRPr sz="2400">
                <a:solidFill>
                  <a:schemeClr val="tx1"/>
                </a:solidFill>
                <a:latin typeface="Times" panose="02020603050405020304" pitchFamily="18" charset="0"/>
              </a:defRPr>
            </a:lvl4pPr>
            <a:lvl5pPr>
              <a:tabLst>
                <a:tab pos="2635250" algn="l"/>
              </a:tabLst>
              <a:defRPr sz="2400">
                <a:solidFill>
                  <a:schemeClr val="tx1"/>
                </a:solidFill>
                <a:latin typeface="Times" panose="02020603050405020304" pitchFamily="18" charset="0"/>
              </a:defRPr>
            </a:lvl5pPr>
            <a:lvl6pPr eaLnBrk="0" fontAlgn="base" hangingPunct="0">
              <a:spcBef>
                <a:spcPct val="0"/>
              </a:spcBef>
              <a:spcAft>
                <a:spcPct val="0"/>
              </a:spcAft>
              <a:tabLst>
                <a:tab pos="2635250" algn="l"/>
              </a:tabLst>
              <a:defRPr sz="2400">
                <a:solidFill>
                  <a:schemeClr val="tx1"/>
                </a:solidFill>
                <a:latin typeface="Times" panose="02020603050405020304" pitchFamily="18" charset="0"/>
              </a:defRPr>
            </a:lvl6pPr>
            <a:lvl7pPr eaLnBrk="0" fontAlgn="base" hangingPunct="0">
              <a:spcBef>
                <a:spcPct val="0"/>
              </a:spcBef>
              <a:spcAft>
                <a:spcPct val="0"/>
              </a:spcAft>
              <a:tabLst>
                <a:tab pos="2635250" algn="l"/>
              </a:tabLst>
              <a:defRPr sz="2400">
                <a:solidFill>
                  <a:schemeClr val="tx1"/>
                </a:solidFill>
                <a:latin typeface="Times" panose="02020603050405020304" pitchFamily="18" charset="0"/>
              </a:defRPr>
            </a:lvl7pPr>
            <a:lvl8pPr eaLnBrk="0" fontAlgn="base" hangingPunct="0">
              <a:spcBef>
                <a:spcPct val="0"/>
              </a:spcBef>
              <a:spcAft>
                <a:spcPct val="0"/>
              </a:spcAft>
              <a:tabLst>
                <a:tab pos="2635250" algn="l"/>
              </a:tabLst>
              <a:defRPr sz="2400">
                <a:solidFill>
                  <a:schemeClr val="tx1"/>
                </a:solidFill>
                <a:latin typeface="Times" panose="02020603050405020304" pitchFamily="18" charset="0"/>
              </a:defRPr>
            </a:lvl8pPr>
            <a:lvl9pPr eaLnBrk="0" fontAlgn="base" hangingPunct="0">
              <a:spcBef>
                <a:spcPct val="0"/>
              </a:spcBef>
              <a:spcAft>
                <a:spcPct val="0"/>
              </a:spcAft>
              <a:tabLst>
                <a:tab pos="2635250" algn="l"/>
              </a:tabLst>
              <a:defRPr sz="2400">
                <a:solidFill>
                  <a:schemeClr val="tx1"/>
                </a:solidFill>
                <a:latin typeface="Times" panose="02020603050405020304" pitchFamily="18" charset="0"/>
              </a:defRPr>
            </a:lvl9pPr>
          </a:lstStyle>
          <a:p>
            <a:pPr eaLnBrk="1" hangingPunct="1"/>
            <a:r>
              <a:rPr lang="en-US">
                <a:latin typeface="Arial" panose="020B0604020202020204" pitchFamily="34" charset="0"/>
              </a:rPr>
              <a:t>Delivery cycle time	= Wait time + Throughput time</a:t>
            </a:r>
          </a:p>
          <a:p>
            <a:pPr eaLnBrk="1" hangingPunct="1"/>
            <a:r>
              <a:rPr lang="en-US">
                <a:latin typeface="Arial" panose="020B0604020202020204" pitchFamily="34" charset="0"/>
              </a:rPr>
              <a:t>                               	= 3.0 days + 10.4 days</a:t>
            </a:r>
          </a:p>
          <a:p>
            <a:pPr eaLnBrk="1" hangingPunct="1"/>
            <a:r>
              <a:rPr lang="en-US">
                <a:latin typeface="Arial" panose="020B0604020202020204" pitchFamily="34" charset="0"/>
              </a:rPr>
              <a:t>                               	= 13.4 days</a:t>
            </a:r>
          </a:p>
        </p:txBody>
      </p:sp>
      <p:sp>
        <p:nvSpPr>
          <p:cNvPr id="2" name="Slide Number Placeholder 1"/>
          <p:cNvSpPr>
            <a:spLocks noGrp="1"/>
          </p:cNvSpPr>
          <p:nvPr>
            <p:ph type="sldNum" sz="quarter" idx="11"/>
          </p:nvPr>
        </p:nvSpPr>
        <p:spPr/>
        <p:txBody>
          <a:bodyPr/>
          <a:lstStyle/>
          <a:p>
            <a:fld id="{0167BB2F-F977-434C-B61B-D7DDD0173E19}" type="slidenum">
              <a:rPr lang="en-US" smtClean="0"/>
              <a:pPr/>
              <a:t>50</a:t>
            </a:fld>
            <a:endParaRPr lang="en-US"/>
          </a:p>
        </p:txBody>
      </p:sp>
    </p:spTree>
    <p:extLst>
      <p:ext uri="{BB962C8B-B14F-4D97-AF65-F5344CB8AC3E}">
        <p14:creationId xmlns:p14="http://schemas.microsoft.com/office/powerpoint/2010/main" xmlns="" val="4045587752"/>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834565"/>
                                        </p:tgtEl>
                                        <p:attrNameLst>
                                          <p:attrName>style.visibility</p:attrName>
                                        </p:attrNameLst>
                                      </p:cBhvr>
                                      <p:to>
                                        <p:strVal val="visible"/>
                                      </p:to>
                                    </p:set>
                                    <p:animEffect transition="in" filter="blinds(vertical)">
                                      <p:cBhvr>
                                        <p:cTn id="7" dur="500"/>
                                        <p:tgtEl>
                                          <p:spTgt spid="8345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4565" grpId="0" animBg="1"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a:xfrm>
            <a:off x="457200" y="704088"/>
            <a:ext cx="8305800" cy="743712"/>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smtClean="0"/>
              <a:t>Journal </a:t>
            </a:r>
            <a:r>
              <a:rPr lang="en-US" sz="4400" b="1" i="1" dirty="0"/>
              <a:t>Entries to Record Variances</a:t>
            </a:r>
          </a:p>
        </p:txBody>
      </p:sp>
      <p:sp>
        <p:nvSpPr>
          <p:cNvPr id="836611" name="Text Box 3"/>
          <p:cNvSpPr txBox="1">
            <a:spLocks noChangeArrowheads="1"/>
          </p:cNvSpPr>
          <p:nvPr/>
        </p:nvSpPr>
        <p:spPr bwMode="auto">
          <a:xfrm>
            <a:off x="531420" y="1371600"/>
            <a:ext cx="8111323"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400" dirty="0">
                <a:latin typeface="+mn-lt"/>
              </a:rPr>
              <a:t>We will use information from the Glacier Peak Outfitters</a:t>
            </a:r>
            <a:br>
              <a:rPr lang="en-US" sz="2400" dirty="0">
                <a:latin typeface="+mn-lt"/>
              </a:rPr>
            </a:br>
            <a:r>
              <a:rPr lang="en-US" sz="2400" dirty="0">
                <a:latin typeface="+mn-lt"/>
              </a:rPr>
              <a:t>example presented earlier in the chapter to illustrate journal</a:t>
            </a:r>
            <a:br>
              <a:rPr lang="en-US" sz="2400" dirty="0">
                <a:latin typeface="+mn-lt"/>
              </a:rPr>
            </a:br>
            <a:r>
              <a:rPr lang="en-US" sz="2400" dirty="0">
                <a:latin typeface="+mn-lt"/>
              </a:rPr>
              <a:t>entries for standard cost variances.  Recall the following:</a:t>
            </a:r>
          </a:p>
        </p:txBody>
      </p:sp>
      <p:sp>
        <p:nvSpPr>
          <p:cNvPr id="836612" name="Text Box 4"/>
          <p:cNvSpPr txBox="1">
            <a:spLocks noChangeArrowheads="1"/>
          </p:cNvSpPr>
          <p:nvPr/>
        </p:nvSpPr>
        <p:spPr bwMode="auto">
          <a:xfrm>
            <a:off x="838200" y="2819400"/>
            <a:ext cx="3048000" cy="2474913"/>
          </a:xfrm>
          <a:prstGeom prst="rect">
            <a:avLst/>
          </a:prstGeom>
          <a:solidFill>
            <a:srgbClr val="FFFF99"/>
          </a:solidFill>
          <a:ln w="9525">
            <a:solidFill>
              <a:schemeClr val="tx1"/>
            </a:solidFill>
            <a:miter lim="800000"/>
            <a:headEnd/>
            <a:tailEnd/>
          </a:ln>
          <a:effectLst>
            <a:outerShdw dist="89803" dir="2700000" algn="ctr" rotWithShape="0">
              <a:schemeClr val="bg2"/>
            </a:outerShdw>
          </a:effectLst>
        </p:spPr>
        <p:txBody>
          <a:bodyPr>
            <a:spAutoFit/>
          </a:bodyPr>
          <a:lstStyle/>
          <a:p>
            <a:pPr algn="ctr">
              <a:spcBef>
                <a:spcPct val="50000"/>
              </a:spcBef>
            </a:pPr>
            <a:r>
              <a:rPr lang="en-US" sz="2400" u="sng"/>
              <a:t>Material</a:t>
            </a:r>
          </a:p>
          <a:p>
            <a:pPr>
              <a:spcBef>
                <a:spcPct val="50000"/>
              </a:spcBef>
            </a:pPr>
            <a:r>
              <a:rPr lang="en-US" sz="2400"/>
              <a:t>AQ </a:t>
            </a:r>
            <a:r>
              <a:rPr lang="en-US" sz="2400">
                <a:cs typeface="Arial" panose="020B0604020202020204" pitchFamily="34" charset="0"/>
              </a:rPr>
              <a:t>× AP = $1,029</a:t>
            </a:r>
            <a:br>
              <a:rPr lang="en-US" sz="2400">
                <a:cs typeface="Arial" panose="020B0604020202020204" pitchFamily="34" charset="0"/>
              </a:rPr>
            </a:br>
            <a:r>
              <a:rPr lang="en-US" sz="2400">
                <a:cs typeface="Arial" panose="020B0604020202020204" pitchFamily="34" charset="0"/>
              </a:rPr>
              <a:t>AQ × SP = $1,050</a:t>
            </a:r>
            <a:br>
              <a:rPr lang="en-US" sz="2400">
                <a:cs typeface="Arial" panose="020B0604020202020204" pitchFamily="34" charset="0"/>
              </a:rPr>
            </a:br>
            <a:r>
              <a:rPr lang="en-US" sz="2400">
                <a:cs typeface="Arial" panose="020B0604020202020204" pitchFamily="34" charset="0"/>
              </a:rPr>
              <a:t>SQ × SP = $1,000</a:t>
            </a:r>
            <a:br>
              <a:rPr lang="en-US" sz="2400">
                <a:cs typeface="Arial" panose="020B0604020202020204" pitchFamily="34" charset="0"/>
              </a:rPr>
            </a:br>
            <a:r>
              <a:rPr lang="en-US" sz="2400">
                <a:cs typeface="Arial" panose="020B0604020202020204" pitchFamily="34" charset="0"/>
              </a:rPr>
              <a:t>MPV = $21 F</a:t>
            </a:r>
            <a:br>
              <a:rPr lang="en-US" sz="2400">
                <a:cs typeface="Arial" panose="020B0604020202020204" pitchFamily="34" charset="0"/>
              </a:rPr>
            </a:br>
            <a:r>
              <a:rPr lang="en-US" sz="2400">
                <a:cs typeface="Arial" panose="020B0604020202020204" pitchFamily="34" charset="0"/>
              </a:rPr>
              <a:t>MQV = $50 U</a:t>
            </a:r>
            <a:endParaRPr lang="en-US" sz="2400"/>
          </a:p>
        </p:txBody>
      </p:sp>
      <p:sp>
        <p:nvSpPr>
          <p:cNvPr id="836613" name="Text Box 5"/>
          <p:cNvSpPr txBox="1">
            <a:spLocks noChangeArrowheads="1"/>
          </p:cNvSpPr>
          <p:nvPr/>
        </p:nvSpPr>
        <p:spPr bwMode="auto">
          <a:xfrm>
            <a:off x="5334000" y="2819400"/>
            <a:ext cx="3048000" cy="2474913"/>
          </a:xfrm>
          <a:prstGeom prst="rect">
            <a:avLst/>
          </a:prstGeom>
          <a:solidFill>
            <a:srgbClr val="FFFF99"/>
          </a:solidFill>
          <a:ln w="9525">
            <a:solidFill>
              <a:schemeClr val="tx1"/>
            </a:solidFill>
            <a:miter lim="800000"/>
            <a:headEnd/>
            <a:tailEnd/>
          </a:ln>
          <a:effectLst>
            <a:outerShdw dist="89803" dir="2700000" algn="ctr" rotWithShape="0">
              <a:schemeClr val="bg2"/>
            </a:outerShdw>
          </a:effectLst>
        </p:spPr>
        <p:txBody>
          <a:bodyPr>
            <a:spAutoFit/>
          </a:bodyPr>
          <a:lstStyle/>
          <a:p>
            <a:pPr algn="ctr">
              <a:spcBef>
                <a:spcPct val="50000"/>
              </a:spcBef>
            </a:pPr>
            <a:r>
              <a:rPr lang="en-US" sz="2400" u="sng"/>
              <a:t>Labor</a:t>
            </a:r>
          </a:p>
          <a:p>
            <a:pPr>
              <a:spcBef>
                <a:spcPct val="50000"/>
              </a:spcBef>
            </a:pPr>
            <a:r>
              <a:rPr lang="en-US" sz="2400"/>
              <a:t>AH </a:t>
            </a:r>
            <a:r>
              <a:rPr lang="en-US" sz="2400">
                <a:cs typeface="Arial" panose="020B0604020202020204" pitchFamily="34" charset="0"/>
              </a:rPr>
              <a:t>× AR = $26,250</a:t>
            </a:r>
            <a:br>
              <a:rPr lang="en-US" sz="2400">
                <a:cs typeface="Arial" panose="020B0604020202020204" pitchFamily="34" charset="0"/>
              </a:rPr>
            </a:br>
            <a:r>
              <a:rPr lang="en-US" sz="2400">
                <a:cs typeface="Arial" panose="020B0604020202020204" pitchFamily="34" charset="0"/>
              </a:rPr>
              <a:t>AH × SR = $25,000</a:t>
            </a:r>
            <a:br>
              <a:rPr lang="en-US" sz="2400">
                <a:cs typeface="Arial" panose="020B0604020202020204" pitchFamily="34" charset="0"/>
              </a:rPr>
            </a:br>
            <a:r>
              <a:rPr lang="en-US" sz="2400">
                <a:cs typeface="Arial" panose="020B0604020202020204" pitchFamily="34" charset="0"/>
              </a:rPr>
              <a:t>SH × SR = $24,000</a:t>
            </a:r>
            <a:br>
              <a:rPr lang="en-US" sz="2400">
                <a:cs typeface="Arial" panose="020B0604020202020204" pitchFamily="34" charset="0"/>
              </a:rPr>
            </a:br>
            <a:r>
              <a:rPr lang="en-US" sz="2400">
                <a:cs typeface="Arial" panose="020B0604020202020204" pitchFamily="34" charset="0"/>
              </a:rPr>
              <a:t>LRV = $1,250 U</a:t>
            </a:r>
            <a:br>
              <a:rPr lang="en-US" sz="2400">
                <a:cs typeface="Arial" panose="020B0604020202020204" pitchFamily="34" charset="0"/>
              </a:rPr>
            </a:br>
            <a:r>
              <a:rPr lang="en-US" sz="2400">
                <a:cs typeface="Arial" panose="020B0604020202020204" pitchFamily="34" charset="0"/>
              </a:rPr>
              <a:t>LEV = $1,000 U </a:t>
            </a:r>
            <a:endParaRPr lang="en-US" sz="2400"/>
          </a:p>
        </p:txBody>
      </p:sp>
      <p:sp>
        <p:nvSpPr>
          <p:cNvPr id="836614" name="Text Box 6"/>
          <p:cNvSpPr txBox="1">
            <a:spLocks noChangeArrowheads="1"/>
          </p:cNvSpPr>
          <p:nvPr/>
        </p:nvSpPr>
        <p:spPr bwMode="auto">
          <a:xfrm>
            <a:off x="4479925" y="5754688"/>
            <a:ext cx="1841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endParaRPr lang="en-US" sz="2400"/>
          </a:p>
        </p:txBody>
      </p:sp>
      <p:sp>
        <p:nvSpPr>
          <p:cNvPr id="836615" name="Text Box 7"/>
          <p:cNvSpPr txBox="1">
            <a:spLocks noChangeArrowheads="1"/>
          </p:cNvSpPr>
          <p:nvPr/>
        </p:nvSpPr>
        <p:spPr bwMode="auto">
          <a:xfrm>
            <a:off x="1944744" y="5678488"/>
            <a:ext cx="5260863"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2400" dirty="0">
                <a:latin typeface="+mn-lt"/>
              </a:rPr>
              <a:t>Now, let’s prepare the entries to record</a:t>
            </a:r>
            <a:br>
              <a:rPr lang="en-US" sz="2400" dirty="0">
                <a:latin typeface="+mn-lt"/>
              </a:rPr>
            </a:br>
            <a:r>
              <a:rPr lang="en-US" sz="2400" dirty="0">
                <a:latin typeface="+mn-lt"/>
              </a:rPr>
              <a:t>the labor and material variances.</a:t>
            </a:r>
          </a:p>
        </p:txBody>
      </p:sp>
      <p:sp>
        <p:nvSpPr>
          <p:cNvPr id="2" name="Slide Number Placeholder 1"/>
          <p:cNvSpPr>
            <a:spLocks noGrp="1"/>
          </p:cNvSpPr>
          <p:nvPr>
            <p:ph type="sldNum" sz="quarter" idx="11"/>
          </p:nvPr>
        </p:nvSpPr>
        <p:spPr/>
        <p:txBody>
          <a:bodyPr/>
          <a:lstStyle/>
          <a:p>
            <a:fld id="{FC3CEDF9-175D-44EB-8899-A113D70833E0}" type="slidenum">
              <a:rPr lang="en-US" smtClean="0"/>
              <a:pPr/>
              <a:t>51</a:t>
            </a:fld>
            <a:endParaRPr lang="en-US"/>
          </a:p>
        </p:txBody>
      </p:sp>
    </p:spTree>
    <p:extLst>
      <p:ext uri="{BB962C8B-B14F-4D97-AF65-F5344CB8AC3E}">
        <p14:creationId xmlns:p14="http://schemas.microsoft.com/office/powerpoint/2010/main" xmlns="" val="35699880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38658" name="Object 2"/>
          <p:cNvGraphicFramePr>
            <a:graphicFrameLocks/>
          </p:cNvGraphicFramePr>
          <p:nvPr/>
        </p:nvGraphicFramePr>
        <p:xfrm>
          <a:off x="317500" y="1524000"/>
          <a:ext cx="8509000" cy="4737100"/>
        </p:xfrm>
        <a:graphic>
          <a:graphicData uri="http://schemas.openxmlformats.org/presentationml/2006/ole">
            <p:oleObj spid="_x0000_s96265" name="Worksheet" r:id="rId4" imgW="5557680" imgH="3093840" progId="Excel.Sheet.8">
              <p:embed/>
            </p:oleObj>
          </a:graphicData>
        </a:graphic>
      </p:graphicFrame>
      <p:sp>
        <p:nvSpPr>
          <p:cNvPr id="838659" name="Rectangle 3"/>
          <p:cNvSpPr>
            <a:spLocks noGrp="1" noChangeArrowheads="1"/>
          </p:cNvSpPr>
          <p:nvPr>
            <p:ph type="title"/>
          </p:nvPr>
        </p:nvSpPr>
        <p:spPr>
          <a:xfrm>
            <a:off x="520700" y="533400"/>
            <a:ext cx="8305800" cy="8564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smtClean="0"/>
              <a:t>Recording </a:t>
            </a:r>
            <a:r>
              <a:rPr lang="en-US" sz="4400" b="1" i="1" dirty="0"/>
              <a:t>Material Variances</a:t>
            </a:r>
          </a:p>
        </p:txBody>
      </p:sp>
      <p:sp>
        <p:nvSpPr>
          <p:cNvPr id="2" name="Slide Number Placeholder 1"/>
          <p:cNvSpPr>
            <a:spLocks noGrp="1"/>
          </p:cNvSpPr>
          <p:nvPr>
            <p:ph type="sldNum" sz="quarter" idx="11"/>
          </p:nvPr>
        </p:nvSpPr>
        <p:spPr/>
        <p:txBody>
          <a:bodyPr/>
          <a:lstStyle/>
          <a:p>
            <a:fld id="{FC3CEDF9-175D-44EB-8899-A113D70833E0}" type="slidenum">
              <a:rPr lang="en-US" smtClean="0"/>
              <a:pPr/>
              <a:t>52</a:t>
            </a:fld>
            <a:endParaRPr lang="en-US"/>
          </a:p>
        </p:txBody>
      </p:sp>
    </p:spTree>
    <p:extLst>
      <p:ext uri="{BB962C8B-B14F-4D97-AF65-F5344CB8AC3E}">
        <p14:creationId xmlns:p14="http://schemas.microsoft.com/office/powerpoint/2010/main" xmlns="" val="2899841934"/>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840706" name="Object 2"/>
          <p:cNvGraphicFramePr>
            <a:graphicFrameLocks/>
          </p:cNvGraphicFramePr>
          <p:nvPr/>
        </p:nvGraphicFramePr>
        <p:xfrm>
          <a:off x="317500" y="2044700"/>
          <a:ext cx="8509000" cy="3594100"/>
        </p:xfrm>
        <a:graphic>
          <a:graphicData uri="http://schemas.openxmlformats.org/presentationml/2006/ole">
            <p:oleObj spid="_x0000_s97289" name="Worksheet" r:id="rId4" imgW="5557680" imgH="2351160" progId="Excel.Sheet.8">
              <p:embed/>
            </p:oleObj>
          </a:graphicData>
        </a:graphic>
      </p:graphicFrame>
      <p:sp>
        <p:nvSpPr>
          <p:cNvPr id="840707" name="Rectangle 3"/>
          <p:cNvSpPr>
            <a:spLocks noGrp="1" noChangeArrowheads="1"/>
          </p:cNvSpPr>
          <p:nvPr>
            <p:ph type="title"/>
          </p:nvPr>
        </p:nvSpPr>
        <p:spPr>
          <a:xfrm>
            <a:off x="419100" y="609600"/>
            <a:ext cx="8305800" cy="9144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smtClean="0"/>
              <a:t>Recording </a:t>
            </a:r>
            <a:r>
              <a:rPr lang="en-US" sz="4400" b="1" i="1" dirty="0"/>
              <a:t>Labor Variances </a:t>
            </a:r>
          </a:p>
        </p:txBody>
      </p:sp>
      <p:sp>
        <p:nvSpPr>
          <p:cNvPr id="2" name="Slide Number Placeholder 1"/>
          <p:cNvSpPr>
            <a:spLocks noGrp="1"/>
          </p:cNvSpPr>
          <p:nvPr>
            <p:ph type="sldNum" sz="quarter" idx="11"/>
          </p:nvPr>
        </p:nvSpPr>
        <p:spPr/>
        <p:txBody>
          <a:bodyPr/>
          <a:lstStyle/>
          <a:p>
            <a:fld id="{FC3CEDF9-175D-44EB-8899-A113D70833E0}" type="slidenum">
              <a:rPr lang="en-US" smtClean="0"/>
              <a:pPr/>
              <a:t>53</a:t>
            </a:fld>
            <a:endParaRPr lang="en-US"/>
          </a:p>
        </p:txBody>
      </p:sp>
    </p:spTree>
    <p:extLst>
      <p:ext uri="{BB962C8B-B14F-4D97-AF65-F5344CB8AC3E}">
        <p14:creationId xmlns:p14="http://schemas.microsoft.com/office/powerpoint/2010/main" xmlns="" val="760639098"/>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9923" name="AutoShape 1027"/>
          <p:cNvSpPr>
            <a:spLocks noChangeArrowheads="1"/>
          </p:cNvSpPr>
          <p:nvPr/>
        </p:nvSpPr>
        <p:spPr bwMode="auto">
          <a:xfrm>
            <a:off x="928688" y="1944688"/>
            <a:ext cx="7275512" cy="3371136"/>
          </a:xfrm>
          <a:prstGeom prst="roundRect">
            <a:avLst>
              <a:gd name="adj" fmla="val 16667"/>
            </a:avLst>
          </a:prstGeom>
          <a:solidFill>
            <a:srgbClr val="003399"/>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3200">
                <a:solidFill>
                  <a:srgbClr val="FFFFD5"/>
                </a:solidFill>
                <a:latin typeface="+mn-lt"/>
              </a:rPr>
              <a:t>Variable manufacturing</a:t>
            </a:r>
            <a:br>
              <a:rPr lang="en-US" sz="3200">
                <a:solidFill>
                  <a:srgbClr val="FFFFD5"/>
                </a:solidFill>
                <a:latin typeface="+mn-lt"/>
              </a:rPr>
            </a:br>
            <a:r>
              <a:rPr lang="en-US" sz="3200">
                <a:solidFill>
                  <a:srgbClr val="FFFFD5"/>
                </a:solidFill>
                <a:latin typeface="+mn-lt"/>
              </a:rPr>
              <a:t>overhead variances are usually not recorded in the accounts separately, but are determined as part of the general analysis of overhead that is covered in the next chapter.</a:t>
            </a:r>
          </a:p>
        </p:txBody>
      </p:sp>
      <p:sp>
        <p:nvSpPr>
          <p:cNvPr id="849924" name="Rectangle 1028"/>
          <p:cNvSpPr>
            <a:spLocks noGrp="1" noChangeArrowheads="1"/>
          </p:cNvSpPr>
          <p:nvPr>
            <p:ph type="title"/>
          </p:nvPr>
        </p:nvSpPr>
        <p:spPr>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dirty="0" smtClean="0"/>
              <a:t>Recording </a:t>
            </a:r>
            <a:r>
              <a:rPr lang="en-US" sz="4400" b="1" i="1" dirty="0"/>
              <a:t>Variable Manufacturing Overhead Variances</a:t>
            </a:r>
          </a:p>
        </p:txBody>
      </p:sp>
      <p:sp>
        <p:nvSpPr>
          <p:cNvPr id="2" name="Slide Number Placeholder 1"/>
          <p:cNvSpPr>
            <a:spLocks noGrp="1"/>
          </p:cNvSpPr>
          <p:nvPr>
            <p:ph type="sldNum" sz="quarter" idx="11"/>
          </p:nvPr>
        </p:nvSpPr>
        <p:spPr/>
        <p:txBody>
          <a:bodyPr/>
          <a:lstStyle/>
          <a:p>
            <a:fld id="{FC3CEDF9-175D-44EB-8899-A113D70833E0}" type="slidenum">
              <a:rPr lang="en-US" smtClean="0"/>
              <a:pPr/>
              <a:t>54</a:t>
            </a:fld>
            <a:endParaRPr lang="en-US"/>
          </a:p>
        </p:txBody>
      </p:sp>
    </p:spTree>
    <p:extLst>
      <p:ext uri="{BB962C8B-B14F-4D97-AF65-F5344CB8AC3E}">
        <p14:creationId xmlns:p14="http://schemas.microsoft.com/office/powerpoint/2010/main" xmlns="" val="3418640729"/>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42754" name="Rectangle 2"/>
          <p:cNvSpPr>
            <a:spLocks noGrp="1" noChangeArrowheads="1"/>
          </p:cNvSpPr>
          <p:nvPr>
            <p:ph type="title"/>
          </p:nvPr>
        </p:nvSpPr>
        <p:spPr>
          <a:xfrm>
            <a:off x="457200" y="381000"/>
            <a:ext cx="8305800" cy="838200"/>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fontScale="90000"/>
            <a:scene3d>
              <a:camera prst="orthographicFront"/>
              <a:lightRig rig="freezing" dir="t">
                <a:rot lat="0" lon="0" rev="5640000"/>
              </a:lightRig>
            </a:scene3d>
            <a:sp3d prstMaterial="flat">
              <a:contourClr>
                <a:schemeClr val="tx2"/>
              </a:contourClr>
            </a:sp3d>
          </a:bodyPr>
          <a:lstStyle/>
          <a:p>
            <a:r>
              <a:rPr lang="en-US" sz="4400" b="1" i="1"/>
              <a:t>Cost Flows in a Standard Cost System</a:t>
            </a:r>
          </a:p>
        </p:txBody>
      </p:sp>
      <p:sp>
        <p:nvSpPr>
          <p:cNvPr id="842755" name="Rectangle 3"/>
          <p:cNvSpPr>
            <a:spLocks noChangeArrowheads="1"/>
          </p:cNvSpPr>
          <p:nvPr/>
        </p:nvSpPr>
        <p:spPr bwMode="auto">
          <a:xfrm>
            <a:off x="304800" y="1638300"/>
            <a:ext cx="8534400" cy="4572000"/>
          </a:xfrm>
          <a:prstGeom prst="rect">
            <a:avLst/>
          </a:prstGeom>
          <a:solidFill>
            <a:schemeClr val="bg1"/>
          </a:solidFill>
          <a:ln w="28575">
            <a:solidFill>
              <a:srgbClr val="000099"/>
            </a:solidFill>
            <a:miter lim="800000"/>
            <a:headEnd/>
            <a:tailEnd/>
          </a:ln>
          <a:effectLst>
            <a:outerShdw dist="89803" dir="2700000" algn="ctr" rotWithShape="0">
              <a:srgbClr val="000099"/>
            </a:outerShdw>
          </a:effectLst>
        </p:spPr>
        <p:txBody>
          <a:bodyPr lIns="92075" tIns="46038" rIns="92075" bIns="46038"/>
          <a:lstStyle>
            <a:lvl1pPr marL="342900" indent="-342900">
              <a:spcBef>
                <a:spcPct val="20000"/>
              </a:spcBef>
              <a:buClr>
                <a:schemeClr val="accent1"/>
              </a:buClr>
              <a:buFont typeface="Times" panose="02020603050405020304" pitchFamily="18" charset="0"/>
              <a:buChar char="•"/>
              <a:defRPr sz="3000">
                <a:solidFill>
                  <a:schemeClr val="tx1"/>
                </a:solidFill>
                <a:latin typeface="Arial" panose="020B0604020202020204" pitchFamily="34" charset="0"/>
              </a:defRPr>
            </a:lvl1pPr>
            <a:lvl2pPr marL="742950" indent="-285750">
              <a:spcBef>
                <a:spcPct val="20000"/>
              </a:spcBef>
              <a:buClr>
                <a:schemeClr val="accent2"/>
              </a:buClr>
              <a:buFont typeface="Wingdings" panose="05000000000000000000" pitchFamily="2" charset="2"/>
              <a:buChar char="w"/>
              <a:defRPr sz="2600">
                <a:solidFill>
                  <a:schemeClr val="tx1"/>
                </a:solidFill>
                <a:latin typeface="Arial" panose="020B0604020202020204" pitchFamily="34" charset="0"/>
              </a:defRPr>
            </a:lvl2pPr>
            <a:lvl3pPr marL="1085850" indent="-228600">
              <a:spcBef>
                <a:spcPct val="20000"/>
              </a:spcBef>
              <a:buClr>
                <a:schemeClr val="accent1"/>
              </a:buClr>
              <a:buFont typeface="Wingdings" panose="05000000000000000000" pitchFamily="2" charset="2"/>
              <a:buChar char="§"/>
              <a:defRPr sz="2400">
                <a:solidFill>
                  <a:schemeClr val="tx1"/>
                </a:solidFill>
                <a:latin typeface="Arial" panose="020B0604020202020204" pitchFamily="34" charset="0"/>
              </a:defRPr>
            </a:lvl3pPr>
            <a:lvl4pPr marL="1428750" indent="-228600">
              <a:spcBef>
                <a:spcPct val="20000"/>
              </a:spcBef>
              <a:buClr>
                <a:schemeClr val="accent2"/>
              </a:buClr>
              <a:buFont typeface="Times" panose="02020603050405020304" pitchFamily="18" charset="0"/>
              <a:buChar char="•"/>
              <a:defRPr sz="2000">
                <a:solidFill>
                  <a:schemeClr val="tx1"/>
                </a:solidFill>
                <a:latin typeface="Arial" panose="020B0604020202020204" pitchFamily="34" charset="0"/>
              </a:defRPr>
            </a:lvl4pPr>
            <a:lvl5pPr marL="1771650" indent="-228600">
              <a:spcBef>
                <a:spcPct val="20000"/>
              </a:spcBef>
              <a:buClr>
                <a:schemeClr val="tx2"/>
              </a:buClr>
              <a:buFont typeface="Wingdings" panose="05000000000000000000" pitchFamily="2" charset="2"/>
              <a:buChar char="§"/>
              <a:defRPr sz="2000">
                <a:solidFill>
                  <a:schemeClr val="tx1"/>
                </a:solidFill>
                <a:latin typeface="Arial" panose="020B0604020202020204" pitchFamily="34" charset="0"/>
              </a:defRPr>
            </a:lvl5pPr>
            <a:lvl6pPr marL="22288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6pPr>
            <a:lvl7pPr marL="26860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7pPr>
            <a:lvl8pPr marL="31432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8pPr>
            <a:lvl9pPr marL="3600450" indent="-228600" fontAlgn="base">
              <a:spcBef>
                <a:spcPct val="20000"/>
              </a:spcBef>
              <a:spcAft>
                <a:spcPct val="0"/>
              </a:spcAft>
              <a:buClr>
                <a:schemeClr val="tx2"/>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r>
              <a:rPr lang="en-US" sz="2800" b="1">
                <a:latin typeface="+mn-lt"/>
              </a:rPr>
              <a:t>Inventories are recorded at standard cost.</a:t>
            </a:r>
          </a:p>
          <a:p>
            <a:pPr eaLnBrk="1" hangingPunct="1"/>
            <a:r>
              <a:rPr lang="en-US" sz="2800" b="1">
                <a:latin typeface="+mn-lt"/>
              </a:rPr>
              <a:t>Variances are recorded as follows:</a:t>
            </a:r>
          </a:p>
          <a:p>
            <a:pPr lvl="1" eaLnBrk="1" hangingPunct="1"/>
            <a:r>
              <a:rPr lang="en-US" sz="2400" b="1">
                <a:latin typeface="+mn-lt"/>
              </a:rPr>
              <a:t>Favorable variances are credits, representing savings in production costs.</a:t>
            </a:r>
          </a:p>
          <a:p>
            <a:pPr lvl="1" eaLnBrk="1" hangingPunct="1"/>
            <a:r>
              <a:rPr lang="en-US" sz="2400" b="1">
                <a:latin typeface="+mn-lt"/>
              </a:rPr>
              <a:t>Unfavorable variances are debits, representing excess production costs.</a:t>
            </a:r>
          </a:p>
          <a:p>
            <a:pPr eaLnBrk="1" hangingPunct="1"/>
            <a:r>
              <a:rPr lang="en-US" sz="2800" b="1">
                <a:latin typeface="+mn-lt"/>
              </a:rPr>
              <a:t>Standard cost variances are usually closed to cost of goods sold.</a:t>
            </a:r>
          </a:p>
          <a:p>
            <a:pPr lvl="1" eaLnBrk="1" hangingPunct="1"/>
            <a:r>
              <a:rPr lang="en-US" sz="2400" b="1">
                <a:latin typeface="+mn-lt"/>
              </a:rPr>
              <a:t>Unfavorable variances increase cost of goods sold.</a:t>
            </a:r>
          </a:p>
          <a:p>
            <a:pPr lvl="1" eaLnBrk="1" hangingPunct="1"/>
            <a:r>
              <a:rPr lang="en-US" sz="2400" b="1">
                <a:latin typeface="+mn-lt"/>
              </a:rPr>
              <a:t>Favorable variances decrease cost of goods sold.</a:t>
            </a:r>
          </a:p>
        </p:txBody>
      </p:sp>
      <p:sp>
        <p:nvSpPr>
          <p:cNvPr id="2" name="Slide Number Placeholder 1"/>
          <p:cNvSpPr>
            <a:spLocks noGrp="1"/>
          </p:cNvSpPr>
          <p:nvPr>
            <p:ph type="sldNum" sz="quarter" idx="11"/>
          </p:nvPr>
        </p:nvSpPr>
        <p:spPr/>
        <p:txBody>
          <a:bodyPr/>
          <a:lstStyle/>
          <a:p>
            <a:fld id="{FC3CEDF9-175D-44EB-8899-A113D70833E0}" type="slidenum">
              <a:rPr lang="en-US" smtClean="0"/>
              <a:pPr/>
              <a:t>55</a:t>
            </a:fld>
            <a:endParaRPr lang="en-US"/>
          </a:p>
        </p:txBody>
      </p:sp>
    </p:spTree>
    <p:extLst>
      <p:ext uri="{BB962C8B-B14F-4D97-AF65-F5344CB8AC3E}">
        <p14:creationId xmlns:p14="http://schemas.microsoft.com/office/powerpoint/2010/main" xmlns="" val="2148534455"/>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43" name="Rectangle 3"/>
          <p:cNvSpPr>
            <a:spLocks noGrp="1" noChangeArrowheads="1"/>
          </p:cNvSpPr>
          <p:nvPr>
            <p:ph type="title"/>
          </p:nvPr>
        </p:nvSpPr>
        <p:spPr>
          <a:xfrm>
            <a:off x="2362200" y="3048000"/>
            <a:ext cx="4495800" cy="780288"/>
          </a:xfr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45720" rIns="0" bIns="0" numCol="1" anchor="b" anchorCtr="0" compatLnSpc="1">
            <a:prstTxWarp prst="textNoShape">
              <a:avLst/>
            </a:prstTxWarp>
            <a:normAutofit/>
            <a:scene3d>
              <a:camera prst="orthographicFront"/>
              <a:lightRig rig="freezing" dir="t">
                <a:rot lat="0" lon="0" rev="5640000"/>
              </a:lightRig>
            </a:scene3d>
            <a:sp3d prstMaterial="flat">
              <a:contourClr>
                <a:schemeClr val="tx2"/>
              </a:contourClr>
            </a:sp3d>
          </a:bodyPr>
          <a:lstStyle/>
          <a:p>
            <a:r>
              <a:rPr lang="en-US" sz="4400" b="1" i="1" dirty="0"/>
              <a:t>End of </a:t>
            </a:r>
            <a:r>
              <a:rPr lang="en-US" sz="4400" b="1" i="1" dirty="0" smtClean="0"/>
              <a:t>Lecture 17</a:t>
            </a:r>
            <a:endParaRPr lang="en-US" sz="4400" b="1" i="1" dirty="0"/>
          </a:p>
        </p:txBody>
      </p:sp>
      <p:sp>
        <p:nvSpPr>
          <p:cNvPr id="2" name="Slide Number Placeholder 1"/>
          <p:cNvSpPr>
            <a:spLocks noGrp="1"/>
          </p:cNvSpPr>
          <p:nvPr>
            <p:ph type="sldNum" sz="quarter" idx="11"/>
          </p:nvPr>
        </p:nvSpPr>
        <p:spPr/>
        <p:txBody>
          <a:bodyPr/>
          <a:lstStyle/>
          <a:p>
            <a:fld id="{FC3CEDF9-175D-44EB-8899-A113D70833E0}" type="slidenum">
              <a:rPr lang="en-US" smtClean="0"/>
              <a:pPr/>
              <a:t>56</a:t>
            </a:fld>
            <a:endParaRPr lang="en-US"/>
          </a:p>
        </p:txBody>
      </p:sp>
    </p:spTree>
    <p:extLst>
      <p:ext uri="{BB962C8B-B14F-4D97-AF65-F5344CB8AC3E}">
        <p14:creationId xmlns:p14="http://schemas.microsoft.com/office/powerpoint/2010/main" xmlns="" val="3299978991"/>
      </p:ext>
    </p:extLst>
  </p:cSld>
  <p:clrMapOvr>
    <a:masterClrMapping/>
  </p:clrMapOvr>
  <mc:AlternateContent xmlns:mc="http://schemas.openxmlformats.org/markup-compatibility/2006">
    <mc:Choice xmlns:p14="http://schemas.microsoft.com/office/powerpoint/2010/main" xmlns="" Requires="p14">
      <p:transition p14:dur="0"/>
    </mc:Choice>
    <mc:Fallback>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688</TotalTime>
  <Words>4608</Words>
  <Application>Microsoft Office PowerPoint</Application>
  <PresentationFormat>On-screen Show (4:3)</PresentationFormat>
  <Paragraphs>710</Paragraphs>
  <Slides>56</Slides>
  <Notes>55</Notes>
  <HiddenSlides>0</HiddenSlides>
  <MMClips>0</MMClips>
  <ScaleCrop>false</ScaleCrop>
  <HeadingPairs>
    <vt:vector size="6" baseType="variant">
      <vt:variant>
        <vt:lpstr>Theme</vt:lpstr>
      </vt:variant>
      <vt:variant>
        <vt:i4>2</vt:i4>
      </vt:variant>
      <vt:variant>
        <vt:lpstr>Embedded OLE Servers</vt:lpstr>
      </vt:variant>
      <vt:variant>
        <vt:i4>3</vt:i4>
      </vt:variant>
      <vt:variant>
        <vt:lpstr>Slide Titles</vt:lpstr>
      </vt:variant>
      <vt:variant>
        <vt:i4>56</vt:i4>
      </vt:variant>
    </vt:vector>
  </HeadingPairs>
  <TitlesOfParts>
    <vt:vector size="61" baseType="lpstr">
      <vt:lpstr>Flow</vt:lpstr>
      <vt:lpstr>1_Flow</vt:lpstr>
      <vt:lpstr>Clip</vt:lpstr>
      <vt:lpstr>Chart</vt:lpstr>
      <vt:lpstr>Worksheet</vt:lpstr>
      <vt:lpstr>Chapter 7-Continued</vt:lpstr>
      <vt:lpstr>Learning Objectives</vt:lpstr>
      <vt:lpstr>Labor Variances Example</vt:lpstr>
      <vt:lpstr>Labor Variances Summary</vt:lpstr>
      <vt:lpstr>Labor Variances Summary</vt:lpstr>
      <vt:lpstr>Labor Variances Summary</vt:lpstr>
      <vt:lpstr>Labor Variances: Using the Factored Equations</vt:lpstr>
      <vt:lpstr>Responsibility for Labor Variances</vt:lpstr>
      <vt:lpstr>Responsibility for Labor Variances</vt:lpstr>
      <vt:lpstr>Quick Check </vt:lpstr>
      <vt:lpstr>Quick Check </vt:lpstr>
      <vt:lpstr>Quick Check </vt:lpstr>
      <vt:lpstr>Quick Check </vt:lpstr>
      <vt:lpstr>Quick Check </vt:lpstr>
      <vt:lpstr>Quick Check </vt:lpstr>
      <vt:lpstr>Variable Manufacturing Overhead Variances Example</vt:lpstr>
      <vt:lpstr>Variable Manufacturing Overhead Variances Summary</vt:lpstr>
      <vt:lpstr>Variable Manufacturing Overhead Variances Summary</vt:lpstr>
      <vt:lpstr>Variable Manufacturing Overhead Variances Summary</vt:lpstr>
      <vt:lpstr>Variable Manufacturing Overhead Variances: Using Factored Equations</vt:lpstr>
      <vt:lpstr>Quick Check </vt:lpstr>
      <vt:lpstr>Quick Check </vt:lpstr>
      <vt:lpstr>Quick Check </vt:lpstr>
      <vt:lpstr>Quick Check </vt:lpstr>
      <vt:lpstr>Quick Check </vt:lpstr>
      <vt:lpstr>Quick Check </vt:lpstr>
      <vt:lpstr>Variance Analysis and Management by Exception</vt:lpstr>
      <vt:lpstr>A Statistical Control Chart</vt:lpstr>
      <vt:lpstr>Advantages of Standard Costs</vt:lpstr>
      <vt:lpstr>Potential Problems with Standard Costs</vt:lpstr>
      <vt:lpstr>The Balanced Scorecard</vt:lpstr>
      <vt:lpstr>The Balanced Scorecard:  From Strategy to Performance Measures</vt:lpstr>
      <vt:lpstr>The Balanced Scorecard: Non-financial Measures</vt:lpstr>
      <vt:lpstr>The Balanced Scorecard for Individuals</vt:lpstr>
      <vt:lpstr>The Balanced Scorecard</vt:lpstr>
      <vt:lpstr>The Balanced Scorecard and Compensation</vt:lpstr>
      <vt:lpstr>The Balanced Scorecard Jaguar Example </vt:lpstr>
      <vt:lpstr>The Balanced Scorecard Jaguar Example </vt:lpstr>
      <vt:lpstr>The Balanced Scorecard Jaguar Example </vt:lpstr>
      <vt:lpstr>The Balanced Scorecard  Jaguar Example </vt:lpstr>
      <vt:lpstr>The Balanced Scorecard Jaguar Example </vt:lpstr>
      <vt:lpstr>Advantages of Graphic Feedbck</vt:lpstr>
      <vt:lpstr>Delivery Performance Measures</vt:lpstr>
      <vt:lpstr>Delivery Performance Measures</vt:lpstr>
      <vt:lpstr>Quick Check </vt:lpstr>
      <vt:lpstr>Quick Check </vt:lpstr>
      <vt:lpstr>Quick Check </vt:lpstr>
      <vt:lpstr>Quick Check </vt:lpstr>
      <vt:lpstr>Quick Check </vt:lpstr>
      <vt:lpstr>Quick Check </vt:lpstr>
      <vt:lpstr>Journal Entries to Record Variances</vt:lpstr>
      <vt:lpstr>Recording Material Variances</vt:lpstr>
      <vt:lpstr>Recording Labor Variances </vt:lpstr>
      <vt:lpstr>Recording Variable Manufacturing Overhead Variances</vt:lpstr>
      <vt:lpstr>Cost Flows in a Standard Cost System</vt:lpstr>
      <vt:lpstr>End of Lecture 17</vt:lpstr>
    </vt:vector>
  </TitlesOfParts>
  <Company>Wichita State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7</dc:title>
  <dc:creator>Michael Flores</dc:creator>
  <cp:lastModifiedBy>vcomsats</cp:lastModifiedBy>
  <cp:revision>28</cp:revision>
  <dcterms:created xsi:type="dcterms:W3CDTF">2004-11-28T23:19:09Z</dcterms:created>
  <dcterms:modified xsi:type="dcterms:W3CDTF">2013-11-20T11:30:46Z</dcterms:modified>
</cp:coreProperties>
</file>