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heme/themeOverride2.xml" ContentType="application/vnd.openxmlformats-officedocument.themeOverr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Default Extension="xls" ContentType="application/vnd.ms-exce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theme/themeOverride4.xml" ContentType="application/vnd.openxmlformats-officedocument.themeOverr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 id="2147483769" r:id="rId2"/>
  </p:sldMasterIdLst>
  <p:notesMasterIdLst>
    <p:notesMasterId r:id="rId63"/>
  </p:notesMasterIdLst>
  <p:sldIdLst>
    <p:sldId id="381" r:id="rId3"/>
    <p:sldId id="380" r:id="rId4"/>
    <p:sldId id="257" r:id="rId5"/>
    <p:sldId id="258" r:id="rId6"/>
    <p:sldId id="260" r:id="rId7"/>
    <p:sldId id="261" r:id="rId8"/>
    <p:sldId id="274" r:id="rId9"/>
    <p:sldId id="265" r:id="rId10"/>
    <p:sldId id="259" r:id="rId11"/>
    <p:sldId id="275" r:id="rId12"/>
    <p:sldId id="276" r:id="rId13"/>
    <p:sldId id="266" r:id="rId14"/>
    <p:sldId id="277" r:id="rId15"/>
    <p:sldId id="267" r:id="rId16"/>
    <p:sldId id="268" r:id="rId17"/>
    <p:sldId id="269" r:id="rId18"/>
    <p:sldId id="270" r:id="rId19"/>
    <p:sldId id="271" r:id="rId20"/>
    <p:sldId id="272" r:id="rId21"/>
    <p:sldId id="273" r:id="rId22"/>
    <p:sldId id="278"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79" r:id="rId62"/>
  </p:sldIdLst>
  <p:sldSz cx="9144000" cy="6858000" type="screen4x3"/>
  <p:notesSz cx="6858000" cy="9144000"/>
  <p:defaultTextStyle>
    <a:defPPr>
      <a:defRPr lang="en-US"/>
    </a:defPPr>
    <a:lvl1pPr algn="l" rtl="0" fontAlgn="base">
      <a:spcBef>
        <a:spcPct val="5000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5000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5000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5000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5000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33CC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976" autoAdjust="0"/>
    <p:restoredTop sz="93197" autoAdjust="0"/>
  </p:normalViewPr>
  <p:slideViewPr>
    <p:cSldViewPr>
      <p:cViewPr varScale="1">
        <p:scale>
          <a:sx n="62" d="100"/>
          <a:sy n="62" d="100"/>
        </p:scale>
        <p:origin x="-145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46.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47.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6.wmf"/></Relationships>
</file>

<file path=ppt/drawings/_rels/vmlDrawing48.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7.wmf"/></Relationships>
</file>

<file path=ppt/drawings/_rels/vmlDrawing49.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0C0C472A-8FA5-4F01-9AE7-5216C43F588E}" type="datetimeFigureOut">
              <a:rPr lang="en-US"/>
              <a:pPr>
                <a:defRPr/>
              </a:pPr>
              <a:t>20-Nov-13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BB3A069-FED3-4F88-8983-7CCA7A1AAEE2}" type="slidenum">
              <a:rPr lang="en-US"/>
              <a:pPr/>
              <a:t>‹#›</a:t>
            </a:fld>
            <a:endParaRPr lang="en-US"/>
          </a:p>
        </p:txBody>
      </p:sp>
    </p:spTree>
    <p:extLst>
      <p:ext uri="{BB962C8B-B14F-4D97-AF65-F5344CB8AC3E}">
        <p14:creationId xmlns:p14="http://schemas.microsoft.com/office/powerpoint/2010/main" xmlns="" val="4350558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1349558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A0E1BD7-C5E2-47C2-A208-FA6376D4976D}" type="slidenum">
              <a:rPr lang="en-US"/>
              <a:pPr eaLnBrk="1" hangingPunct="1"/>
              <a:t>3</a:t>
            </a:fld>
            <a:endParaRPr lang="en-US"/>
          </a:p>
        </p:txBody>
      </p:sp>
    </p:spTree>
    <p:extLst>
      <p:ext uri="{BB962C8B-B14F-4D97-AF65-F5344CB8AC3E}">
        <p14:creationId xmlns:p14="http://schemas.microsoft.com/office/powerpoint/2010/main" xmlns="" val="3769103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F9F2DE8-2626-437E-BD21-1AEBA84DBB31}" type="slidenum">
              <a:rPr lang="en-US"/>
              <a:pPr eaLnBrk="1" hangingPunct="1"/>
              <a:t>4</a:t>
            </a:fld>
            <a:endParaRPr lang="en-US"/>
          </a:p>
        </p:txBody>
      </p:sp>
    </p:spTree>
    <p:extLst>
      <p:ext uri="{BB962C8B-B14F-4D97-AF65-F5344CB8AC3E}">
        <p14:creationId xmlns:p14="http://schemas.microsoft.com/office/powerpoint/2010/main" xmlns="" val="318068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64DA576-8F1C-4178-BF15-EA02B9F2BD83}" type="slidenum">
              <a:rPr lang="en-US"/>
              <a:pPr eaLnBrk="1" hangingPunct="1"/>
              <a:t>5</a:t>
            </a:fld>
            <a:endParaRPr lang="en-US"/>
          </a:p>
        </p:txBody>
      </p:sp>
    </p:spTree>
    <p:extLst>
      <p:ext uri="{BB962C8B-B14F-4D97-AF65-F5344CB8AC3E}">
        <p14:creationId xmlns:p14="http://schemas.microsoft.com/office/powerpoint/2010/main" xmlns="" val="3150777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70979A6-0ABB-4A1B-9F78-41AB08446F32}" type="slidenum">
              <a:rPr lang="en-US"/>
              <a:pPr eaLnBrk="1" hangingPunct="1"/>
              <a:t>6</a:t>
            </a:fld>
            <a:endParaRPr lang="en-US"/>
          </a:p>
        </p:txBody>
      </p:sp>
    </p:spTree>
    <p:extLst>
      <p:ext uri="{BB962C8B-B14F-4D97-AF65-F5344CB8AC3E}">
        <p14:creationId xmlns:p14="http://schemas.microsoft.com/office/powerpoint/2010/main" xmlns="" val="4091854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70B030F-936E-494C-B3F5-10AE1AB91729}" type="slidenum">
              <a:rPr lang="en-US"/>
              <a:pPr eaLnBrk="1" hangingPunct="1"/>
              <a:t>7</a:t>
            </a:fld>
            <a:endParaRPr lang="en-US"/>
          </a:p>
        </p:txBody>
      </p:sp>
    </p:spTree>
    <p:extLst>
      <p:ext uri="{BB962C8B-B14F-4D97-AF65-F5344CB8AC3E}">
        <p14:creationId xmlns:p14="http://schemas.microsoft.com/office/powerpoint/2010/main" xmlns="" val="2882074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E824D6E-5AB6-484A-BCA8-3E0B0D2F3431}" type="slidenum">
              <a:rPr lang="en-US"/>
              <a:pPr eaLnBrk="1" hangingPunct="1"/>
              <a:t>8</a:t>
            </a:fld>
            <a:endParaRPr lang="en-US"/>
          </a:p>
        </p:txBody>
      </p:sp>
    </p:spTree>
    <p:extLst>
      <p:ext uri="{BB962C8B-B14F-4D97-AF65-F5344CB8AC3E}">
        <p14:creationId xmlns:p14="http://schemas.microsoft.com/office/powerpoint/2010/main" xmlns="" val="2851387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657D60F-C391-4DD3-AC9A-3886AD792EAD}" type="slidenum">
              <a:rPr lang="en-US"/>
              <a:pPr eaLnBrk="1" hangingPunct="1"/>
              <a:t>9</a:t>
            </a:fld>
            <a:endParaRPr lang="en-US"/>
          </a:p>
        </p:txBody>
      </p:sp>
    </p:spTree>
    <p:extLst>
      <p:ext uri="{BB962C8B-B14F-4D97-AF65-F5344CB8AC3E}">
        <p14:creationId xmlns:p14="http://schemas.microsoft.com/office/powerpoint/2010/main" xmlns="" val="3176301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EEC3890-C71F-4259-A047-43A8C685F15F}" type="slidenum">
              <a:rPr lang="en-US"/>
              <a:pPr eaLnBrk="1" hangingPunct="1"/>
              <a:t>10</a:t>
            </a:fld>
            <a:endParaRPr lang="en-US"/>
          </a:p>
        </p:txBody>
      </p:sp>
    </p:spTree>
    <p:extLst>
      <p:ext uri="{BB962C8B-B14F-4D97-AF65-F5344CB8AC3E}">
        <p14:creationId xmlns:p14="http://schemas.microsoft.com/office/powerpoint/2010/main" xmlns="" val="2160434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1B6E76A-CAD9-4D65-81AD-FC0D60AB8F7C}" type="slidenum">
              <a:rPr lang="en-US"/>
              <a:pPr eaLnBrk="1" hangingPunct="1"/>
              <a:t>11</a:t>
            </a:fld>
            <a:endParaRPr lang="en-US"/>
          </a:p>
        </p:txBody>
      </p:sp>
    </p:spTree>
    <p:extLst>
      <p:ext uri="{BB962C8B-B14F-4D97-AF65-F5344CB8AC3E}">
        <p14:creationId xmlns:p14="http://schemas.microsoft.com/office/powerpoint/2010/main" xmlns="" val="2237361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7A65E36-407A-447C-B29A-A863AC962233}" type="slidenum">
              <a:rPr lang="en-US"/>
              <a:pPr eaLnBrk="1" hangingPunct="1"/>
              <a:t>12</a:t>
            </a:fld>
            <a:endParaRPr lang="en-US"/>
          </a:p>
        </p:txBody>
      </p:sp>
    </p:spTree>
    <p:extLst>
      <p:ext uri="{BB962C8B-B14F-4D97-AF65-F5344CB8AC3E}">
        <p14:creationId xmlns:p14="http://schemas.microsoft.com/office/powerpoint/2010/main" xmlns="" val="682135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CA49161-D872-4821-89F6-43D8456A1B9A}" type="slidenum">
              <a:rPr lang="en-US"/>
              <a:pPr eaLnBrk="1" hangingPunct="1"/>
              <a:t>13</a:t>
            </a:fld>
            <a:endParaRPr lang="en-US"/>
          </a:p>
        </p:txBody>
      </p:sp>
    </p:spTree>
    <p:extLst>
      <p:ext uri="{BB962C8B-B14F-4D97-AF65-F5344CB8AC3E}">
        <p14:creationId xmlns:p14="http://schemas.microsoft.com/office/powerpoint/2010/main" xmlns="" val="2354110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35535D-942F-4823-9B71-AA97EBD691FF}" type="slidenum">
              <a:rPr lang="en-US"/>
              <a:pPr eaLnBrk="1" hangingPunct="1"/>
              <a:t>14</a:t>
            </a:fld>
            <a:endParaRPr lang="en-US"/>
          </a:p>
        </p:txBody>
      </p:sp>
    </p:spTree>
    <p:extLst>
      <p:ext uri="{BB962C8B-B14F-4D97-AF65-F5344CB8AC3E}">
        <p14:creationId xmlns:p14="http://schemas.microsoft.com/office/powerpoint/2010/main" xmlns="" val="1334847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01D5BFB-CA3D-4A0C-9B6D-6893B24E30C8}" type="slidenum">
              <a:rPr lang="en-US"/>
              <a:pPr eaLnBrk="1" hangingPunct="1"/>
              <a:t>15</a:t>
            </a:fld>
            <a:endParaRPr lang="en-US"/>
          </a:p>
        </p:txBody>
      </p:sp>
    </p:spTree>
    <p:extLst>
      <p:ext uri="{BB962C8B-B14F-4D97-AF65-F5344CB8AC3E}">
        <p14:creationId xmlns:p14="http://schemas.microsoft.com/office/powerpoint/2010/main" xmlns="" val="528614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C4093F1-3991-4912-93D6-C211DED2932A}" type="slidenum">
              <a:rPr lang="en-US"/>
              <a:pPr eaLnBrk="1" hangingPunct="1"/>
              <a:t>16</a:t>
            </a:fld>
            <a:endParaRPr lang="en-US"/>
          </a:p>
        </p:txBody>
      </p:sp>
    </p:spTree>
    <p:extLst>
      <p:ext uri="{BB962C8B-B14F-4D97-AF65-F5344CB8AC3E}">
        <p14:creationId xmlns:p14="http://schemas.microsoft.com/office/powerpoint/2010/main" xmlns="" val="1754662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30575C7-2529-4DD8-9149-59A384502020}" type="slidenum">
              <a:rPr lang="en-US"/>
              <a:pPr eaLnBrk="1" hangingPunct="1"/>
              <a:t>17</a:t>
            </a:fld>
            <a:endParaRPr lang="en-US"/>
          </a:p>
        </p:txBody>
      </p:sp>
    </p:spTree>
    <p:extLst>
      <p:ext uri="{BB962C8B-B14F-4D97-AF65-F5344CB8AC3E}">
        <p14:creationId xmlns:p14="http://schemas.microsoft.com/office/powerpoint/2010/main" xmlns="" val="24124602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2F2C2D5-6B25-4E1B-9C93-09EF06115677}" type="slidenum">
              <a:rPr lang="en-US"/>
              <a:pPr eaLnBrk="1" hangingPunct="1"/>
              <a:t>18</a:t>
            </a:fld>
            <a:endParaRPr lang="en-US"/>
          </a:p>
        </p:txBody>
      </p:sp>
    </p:spTree>
    <p:extLst>
      <p:ext uri="{BB962C8B-B14F-4D97-AF65-F5344CB8AC3E}">
        <p14:creationId xmlns:p14="http://schemas.microsoft.com/office/powerpoint/2010/main" xmlns="" val="1177347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35E8C05-1955-4C34-9C13-F12A3E4D62F4}" type="slidenum">
              <a:rPr lang="en-US"/>
              <a:pPr eaLnBrk="1" hangingPunct="1"/>
              <a:t>19</a:t>
            </a:fld>
            <a:endParaRPr lang="en-US"/>
          </a:p>
        </p:txBody>
      </p:sp>
    </p:spTree>
    <p:extLst>
      <p:ext uri="{BB962C8B-B14F-4D97-AF65-F5344CB8AC3E}">
        <p14:creationId xmlns:p14="http://schemas.microsoft.com/office/powerpoint/2010/main" xmlns="" val="1651532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FF5613-0C24-45F9-BEBB-D418507E3EC1}" type="slidenum">
              <a:rPr lang="en-US"/>
              <a:pPr eaLnBrk="1" hangingPunct="1"/>
              <a:t>20</a:t>
            </a:fld>
            <a:endParaRPr lang="en-US"/>
          </a:p>
        </p:txBody>
      </p:sp>
    </p:spTree>
    <p:extLst>
      <p:ext uri="{BB962C8B-B14F-4D97-AF65-F5344CB8AC3E}">
        <p14:creationId xmlns:p14="http://schemas.microsoft.com/office/powerpoint/2010/main" xmlns="" val="456237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554CF34-D72D-420D-BC15-8AAAD91FA919}" type="slidenum">
              <a:rPr lang="en-US"/>
              <a:pPr eaLnBrk="1" hangingPunct="1"/>
              <a:t>21</a:t>
            </a:fld>
            <a:endParaRPr lang="en-US"/>
          </a:p>
        </p:txBody>
      </p:sp>
    </p:spTree>
    <p:extLst>
      <p:ext uri="{BB962C8B-B14F-4D97-AF65-F5344CB8AC3E}">
        <p14:creationId xmlns:p14="http://schemas.microsoft.com/office/powerpoint/2010/main" xmlns="" val="3322189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FBDDBF6F-31AC-40A3-B2C0-92D1787DFFE1}" type="slidenum">
              <a:rPr lang="en-US"/>
              <a:pPr/>
              <a:t>22</a:t>
            </a:fld>
            <a:endParaRPr lang="en-US"/>
          </a:p>
        </p:txBody>
      </p:sp>
      <p:sp>
        <p:nvSpPr>
          <p:cNvPr id="7" name="Rectangle 7"/>
          <p:cNvSpPr>
            <a:spLocks noGrp="1" noChangeArrowheads="1"/>
          </p:cNvSpPr>
          <p:nvPr>
            <p:ph type="sldNum" sz="quarter" idx="5"/>
          </p:nvPr>
        </p:nvSpPr>
        <p:spPr>
          <a:ln/>
        </p:spPr>
        <p:txBody>
          <a:bodyPr/>
          <a:lstStyle/>
          <a:p>
            <a:fld id="{6477527A-46B1-4147-AFD0-40F7BBF0C6A4}" type="slidenum">
              <a:rPr lang="en-US"/>
              <a:pPr/>
              <a:t>22</a:t>
            </a:fld>
            <a:endParaRPr lang="en-US"/>
          </a:p>
        </p:txBody>
      </p:sp>
      <p:sp>
        <p:nvSpPr>
          <p:cNvPr id="661508" name="Rectangle 4"/>
          <p:cNvSpPr>
            <a:spLocks noGrp="1" noRot="1" noChangeAspect="1" noChangeArrowheads="1" noTextEdit="1"/>
          </p:cNvSpPr>
          <p:nvPr>
            <p:ph type="sldImg"/>
          </p:nvPr>
        </p:nvSpPr>
        <p:spPr>
          <a:ln/>
        </p:spPr>
      </p:sp>
      <p:sp>
        <p:nvSpPr>
          <p:cNvPr id="661509" name="Rectangle 5"/>
          <p:cNvSpPr>
            <a:spLocks noGrp="1" noChangeArrowheads="1"/>
          </p:cNvSpPr>
          <p:nvPr>
            <p:ph type="body" idx="1"/>
          </p:nvPr>
        </p:nvSpPr>
        <p:spPr>
          <a:ln/>
        </p:spPr>
        <p:txBody>
          <a:bodyPr/>
          <a:lstStyle/>
          <a:p>
            <a:r>
              <a:rPr lang="en-US"/>
              <a:t>A standard is a benchmark or “norm” for measuring performance.  In managerial accounting, two types of standards are commonly used by manufacturing, service, food and not-for-profit organizations:</a:t>
            </a:r>
          </a:p>
          <a:p>
            <a:r>
              <a:rPr lang="en-US">
                <a:sym typeface="Wingdings" panose="05000000000000000000" pitchFamily="2" charset="2"/>
              </a:rPr>
              <a:t> </a:t>
            </a:r>
            <a:r>
              <a:rPr lang="en-US"/>
              <a:t>Quantity standards specify how much of an input should be used to make a</a:t>
            </a:r>
            <a:br>
              <a:rPr lang="en-US"/>
            </a:br>
            <a:r>
              <a:rPr lang="en-US"/>
              <a:t>     product or provide a service.  For example:</a:t>
            </a:r>
            <a:br>
              <a:rPr lang="en-US"/>
            </a:br>
            <a:r>
              <a:rPr lang="en-US"/>
              <a:t>    a.  Auto service centers like Firestone and Sears set labor time standards</a:t>
            </a:r>
            <a:br>
              <a:rPr lang="en-US"/>
            </a:br>
            <a:r>
              <a:rPr lang="en-US"/>
              <a:t>         for the completion of work tasks.</a:t>
            </a:r>
            <a:br>
              <a:rPr lang="en-US"/>
            </a:br>
            <a:r>
              <a:rPr lang="en-US"/>
              <a:t>    b.  Fast-food outlets such as McDonald’s have exacting standards for the</a:t>
            </a:r>
            <a:br>
              <a:rPr lang="en-US"/>
            </a:br>
            <a:r>
              <a:rPr lang="en-US"/>
              <a:t>         quantity of meat going into a sandwich.</a:t>
            </a:r>
          </a:p>
          <a:p>
            <a:r>
              <a:rPr lang="en-US">
                <a:sym typeface="Wingdings" panose="05000000000000000000" pitchFamily="2" charset="2"/>
              </a:rPr>
              <a:t> </a:t>
            </a:r>
            <a:r>
              <a:rPr lang="en-US"/>
              <a:t>Cost (price) standards specify how much should be paid for each unit of the</a:t>
            </a:r>
            <a:br>
              <a:rPr lang="en-US"/>
            </a:br>
            <a:r>
              <a:rPr lang="en-US"/>
              <a:t>     input.  For example:</a:t>
            </a:r>
            <a:br>
              <a:rPr lang="en-US"/>
            </a:br>
            <a:r>
              <a:rPr lang="en-US"/>
              <a:t>     a.  Hospitals have standard costs for food, laundry, and other items.</a:t>
            </a:r>
            <a:br>
              <a:rPr lang="en-US"/>
            </a:br>
            <a:r>
              <a:rPr lang="en-US"/>
              <a:t>     b.  Home construction companies have standard labor costs that they apply</a:t>
            </a:r>
            <a:br>
              <a:rPr lang="en-US"/>
            </a:br>
            <a:r>
              <a:rPr lang="en-US"/>
              <a:t>          to sub-contractors such as framers, roofers, and electricians.</a:t>
            </a:r>
            <a:br>
              <a:rPr lang="en-US"/>
            </a:br>
            <a:r>
              <a:rPr lang="en-US"/>
              <a:t>     c.  Manufacturing companies often have highly developed standard</a:t>
            </a:r>
            <a:br>
              <a:rPr lang="en-US"/>
            </a:br>
            <a:r>
              <a:rPr lang="en-US"/>
              <a:t>          costing systems that establish quantity and cost (price) standards for</a:t>
            </a:r>
            <a:br>
              <a:rPr lang="en-US"/>
            </a:br>
            <a:r>
              <a:rPr lang="en-US"/>
              <a:t>          each separate product’s material, labor and overhead inputs. These</a:t>
            </a:r>
            <a:br>
              <a:rPr lang="en-US"/>
            </a:br>
            <a:r>
              <a:rPr lang="en-US"/>
              <a:t>          standards are listed on a standard cost card.</a:t>
            </a:r>
          </a:p>
          <a:p>
            <a:r>
              <a:rPr lang="en-US"/>
              <a:t>		</a:t>
            </a:r>
          </a:p>
          <a:p>
            <a:endParaRPr lang="en-US"/>
          </a:p>
          <a:p>
            <a:endParaRPr lang="en-US"/>
          </a:p>
          <a:p>
            <a:endParaRPr lang="en-US"/>
          </a:p>
        </p:txBody>
      </p:sp>
    </p:spTree>
    <p:extLst>
      <p:ext uri="{BB962C8B-B14F-4D97-AF65-F5344CB8AC3E}">
        <p14:creationId xmlns:p14="http://schemas.microsoft.com/office/powerpoint/2010/main" xmlns="" val="3451779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3A490B14-02E1-4678-8787-F9798A3FC08C}" type="slidenum">
              <a:rPr lang="en-US"/>
              <a:pPr/>
              <a:t>23</a:t>
            </a:fld>
            <a:endParaRPr lang="en-US"/>
          </a:p>
        </p:txBody>
      </p:sp>
      <p:sp>
        <p:nvSpPr>
          <p:cNvPr id="7" name="Rectangle 7"/>
          <p:cNvSpPr>
            <a:spLocks noGrp="1" noChangeArrowheads="1"/>
          </p:cNvSpPr>
          <p:nvPr>
            <p:ph type="sldNum" sz="quarter" idx="5"/>
          </p:nvPr>
        </p:nvSpPr>
        <p:spPr>
          <a:ln/>
        </p:spPr>
        <p:txBody>
          <a:bodyPr/>
          <a:lstStyle/>
          <a:p>
            <a:fld id="{496C89F2-4513-423B-9BA9-1E828EBA4240}" type="slidenum">
              <a:rPr lang="en-US"/>
              <a:pPr/>
              <a:t>23</a:t>
            </a:fld>
            <a:endParaRPr lang="en-US"/>
          </a:p>
        </p:txBody>
      </p:sp>
      <p:sp>
        <p:nvSpPr>
          <p:cNvPr id="663556" name="Rectangle 4"/>
          <p:cNvSpPr>
            <a:spLocks noGrp="1" noRot="1" noChangeAspect="1" noChangeArrowheads="1" noTextEdit="1"/>
          </p:cNvSpPr>
          <p:nvPr>
            <p:ph type="sldImg"/>
          </p:nvPr>
        </p:nvSpPr>
        <p:spPr>
          <a:ln/>
        </p:spPr>
      </p:sp>
      <p:sp>
        <p:nvSpPr>
          <p:cNvPr id="663557" name="Rectangle 5"/>
          <p:cNvSpPr>
            <a:spLocks noGrp="1" noChangeArrowheads="1"/>
          </p:cNvSpPr>
          <p:nvPr>
            <p:ph type="body" idx="1"/>
          </p:nvPr>
        </p:nvSpPr>
        <p:spPr>
          <a:ln/>
        </p:spPr>
        <p:txBody>
          <a:bodyPr/>
          <a:lstStyle/>
          <a:p>
            <a:r>
              <a:rPr lang="en-US"/>
              <a:t>Management by exception is a system of management in which standards are set for various operating activities, with actual results compared to these standards.  Any deviations that are deemed significant are brought to the attention of management as “exceptions.”  </a:t>
            </a:r>
          </a:p>
          <a:p>
            <a:endParaRPr lang="en-US"/>
          </a:p>
          <a:p>
            <a:r>
              <a:rPr lang="en-US"/>
              <a:t>This chapter applies the management by exception principle to quantity and cost (price) standards with an emphasis on manufacturing applications.</a:t>
            </a:r>
          </a:p>
        </p:txBody>
      </p:sp>
    </p:spTree>
    <p:extLst>
      <p:ext uri="{BB962C8B-B14F-4D97-AF65-F5344CB8AC3E}">
        <p14:creationId xmlns:p14="http://schemas.microsoft.com/office/powerpoint/2010/main" xmlns="" val="31821518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8CED3909-C925-4889-AA9A-EA7BDA708E5C}" type="slidenum">
              <a:rPr lang="en-US"/>
              <a:pPr/>
              <a:t>24</a:t>
            </a:fld>
            <a:endParaRPr lang="en-US"/>
          </a:p>
        </p:txBody>
      </p:sp>
      <p:sp>
        <p:nvSpPr>
          <p:cNvPr id="7" name="Rectangle 7"/>
          <p:cNvSpPr>
            <a:spLocks noGrp="1" noChangeArrowheads="1"/>
          </p:cNvSpPr>
          <p:nvPr>
            <p:ph type="sldNum" sz="quarter" idx="5"/>
          </p:nvPr>
        </p:nvSpPr>
        <p:spPr>
          <a:ln/>
        </p:spPr>
        <p:txBody>
          <a:bodyPr/>
          <a:lstStyle/>
          <a:p>
            <a:fld id="{0C9D13AD-5E46-472F-AC8A-A594DB5B84F2}" type="slidenum">
              <a:rPr lang="en-US"/>
              <a:pPr/>
              <a:t>24</a:t>
            </a:fld>
            <a:endParaRPr lang="en-US"/>
          </a:p>
        </p:txBody>
      </p:sp>
      <p:sp>
        <p:nvSpPr>
          <p:cNvPr id="665606" name="Rectangle 6"/>
          <p:cNvSpPr>
            <a:spLocks noGrp="1" noRot="1" noChangeAspect="1" noChangeArrowheads="1" noTextEdit="1"/>
          </p:cNvSpPr>
          <p:nvPr>
            <p:ph type="sldImg"/>
          </p:nvPr>
        </p:nvSpPr>
        <p:spPr>
          <a:ln/>
        </p:spPr>
      </p:sp>
      <p:sp>
        <p:nvSpPr>
          <p:cNvPr id="665607" name="Rectangle 7"/>
          <p:cNvSpPr>
            <a:spLocks noGrp="1" noChangeArrowheads="1"/>
          </p:cNvSpPr>
          <p:nvPr>
            <p:ph type="body" idx="1"/>
          </p:nvPr>
        </p:nvSpPr>
        <p:spPr>
          <a:ln/>
        </p:spPr>
        <p:txBody>
          <a:bodyPr/>
          <a:lstStyle/>
          <a:p>
            <a:r>
              <a:rPr lang="en-US"/>
              <a:t>The variance analysis cycle is a continuous five-step process:</a:t>
            </a:r>
          </a:p>
          <a:p>
            <a:r>
              <a:rPr lang="en-US">
                <a:sym typeface="Wingdings" panose="05000000000000000000" pitchFamily="2" charset="2"/>
              </a:rPr>
              <a:t>  The cycle begins with the preparation of standard cost performance reports</a:t>
            </a:r>
            <a:br>
              <a:rPr lang="en-US">
                <a:sym typeface="Wingdings" panose="05000000000000000000" pitchFamily="2" charset="2"/>
              </a:rPr>
            </a:br>
            <a:r>
              <a:rPr lang="en-US">
                <a:sym typeface="Wingdings" panose="05000000000000000000" pitchFamily="2" charset="2"/>
              </a:rPr>
              <a:t>      in the accounting department.</a:t>
            </a:r>
          </a:p>
          <a:p>
            <a:r>
              <a:rPr lang="en-US">
                <a:sym typeface="Wingdings" panose="05000000000000000000" pitchFamily="2" charset="2"/>
              </a:rPr>
              <a:t>  </a:t>
            </a:r>
            <a:r>
              <a:rPr lang="en-US"/>
              <a:t>These reports highlight variances that are differences between actual results and</a:t>
            </a:r>
            <a:br>
              <a:rPr lang="en-US"/>
            </a:br>
            <a:r>
              <a:rPr lang="en-US"/>
              <a:t>      what should have occurred according to standards.</a:t>
            </a:r>
          </a:p>
          <a:p>
            <a:r>
              <a:rPr lang="en-US">
                <a:sym typeface="Wingdings" panose="05000000000000000000" pitchFamily="2" charset="2"/>
              </a:rPr>
              <a:t> </a:t>
            </a:r>
            <a:r>
              <a:rPr lang="en-US"/>
              <a:t>The Variances raise questions such as:</a:t>
            </a:r>
            <a:br>
              <a:rPr lang="en-US"/>
            </a:br>
            <a:r>
              <a:rPr lang="en-US"/>
              <a:t>     a.  Why did this variance occur?</a:t>
            </a:r>
            <a:br>
              <a:rPr lang="en-US"/>
            </a:br>
            <a:r>
              <a:rPr lang="en-US"/>
              <a:t>     b.  Why is this variance larger than it was last period?</a:t>
            </a:r>
          </a:p>
          <a:p>
            <a:r>
              <a:rPr lang="en-US">
                <a:sym typeface="Wingdings" panose="05000000000000000000" pitchFamily="2" charset="2"/>
              </a:rPr>
              <a:t>  </a:t>
            </a:r>
            <a:r>
              <a:rPr lang="en-US"/>
              <a:t>The significant variances are investigated to discover their root causes.</a:t>
            </a:r>
          </a:p>
          <a:p>
            <a:r>
              <a:rPr lang="en-US">
                <a:sym typeface="Wingdings" panose="05000000000000000000" pitchFamily="2" charset="2"/>
              </a:rPr>
              <a:t>  </a:t>
            </a:r>
            <a:r>
              <a:rPr lang="en-US"/>
              <a:t>Corrective actions are taken and the next period’s operations are carried out.</a:t>
            </a:r>
          </a:p>
        </p:txBody>
      </p:sp>
    </p:spTree>
    <p:extLst>
      <p:ext uri="{BB962C8B-B14F-4D97-AF65-F5344CB8AC3E}">
        <p14:creationId xmlns:p14="http://schemas.microsoft.com/office/powerpoint/2010/main" xmlns="" val="40936196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6C643C0A-A9E8-4B07-B5A8-56311F64895E}" type="slidenum">
              <a:rPr lang="en-US"/>
              <a:pPr/>
              <a:t>25</a:t>
            </a:fld>
            <a:endParaRPr lang="en-US"/>
          </a:p>
        </p:txBody>
      </p:sp>
      <p:sp>
        <p:nvSpPr>
          <p:cNvPr id="7" name="Rectangle 7"/>
          <p:cNvSpPr>
            <a:spLocks noGrp="1" noChangeArrowheads="1"/>
          </p:cNvSpPr>
          <p:nvPr>
            <p:ph type="sldNum" sz="quarter" idx="5"/>
          </p:nvPr>
        </p:nvSpPr>
        <p:spPr>
          <a:ln/>
        </p:spPr>
        <p:txBody>
          <a:bodyPr/>
          <a:lstStyle/>
          <a:p>
            <a:fld id="{87AD3833-0EB4-4788-9800-2AEB53DF17EE}" type="slidenum">
              <a:rPr lang="en-US"/>
              <a:pPr/>
              <a:t>25</a:t>
            </a:fld>
            <a:endParaRPr lang="en-US"/>
          </a:p>
        </p:txBody>
      </p:sp>
      <p:sp>
        <p:nvSpPr>
          <p:cNvPr id="667652" name="Rectangle 4"/>
          <p:cNvSpPr>
            <a:spLocks noGrp="1" noRot="1" noChangeAspect="1" noChangeArrowheads="1" noTextEdit="1"/>
          </p:cNvSpPr>
          <p:nvPr>
            <p:ph type="sldImg"/>
          </p:nvPr>
        </p:nvSpPr>
        <p:spPr>
          <a:ln/>
        </p:spPr>
      </p:sp>
      <p:sp>
        <p:nvSpPr>
          <p:cNvPr id="667653" name="Rectangle 5"/>
          <p:cNvSpPr>
            <a:spLocks noGrp="1" noChangeArrowheads="1"/>
          </p:cNvSpPr>
          <p:nvPr>
            <p:ph type="body" idx="1"/>
          </p:nvPr>
        </p:nvSpPr>
        <p:spPr>
          <a:ln/>
        </p:spPr>
        <p:txBody>
          <a:bodyPr/>
          <a:lstStyle/>
          <a:p>
            <a:r>
              <a:rPr lang="en-US"/>
              <a:t>Setting price and quantity standards requires the combined expertise of everyone who has responsibility for purchasing and using inputs.  In a manufacturing setting, this might include accountants, engineers, purchasing managers, production supervisors, line managers, and production workers. </a:t>
            </a:r>
          </a:p>
          <a:p>
            <a:r>
              <a:rPr lang="en-US"/>
              <a:t> </a:t>
            </a:r>
          </a:p>
          <a:p>
            <a:r>
              <a:rPr lang="en-US"/>
              <a:t>Standards should be designed to encourage efficient future operations, not just a repetition of past inefficient operations.</a:t>
            </a:r>
          </a:p>
        </p:txBody>
      </p:sp>
    </p:spTree>
    <p:extLst>
      <p:ext uri="{BB962C8B-B14F-4D97-AF65-F5344CB8AC3E}">
        <p14:creationId xmlns:p14="http://schemas.microsoft.com/office/powerpoint/2010/main" xmlns="" val="40365777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4E948708-AEF1-4DEA-B6DC-756ECB2E01A7}" type="slidenum">
              <a:rPr lang="en-US"/>
              <a:pPr/>
              <a:t>26</a:t>
            </a:fld>
            <a:endParaRPr lang="en-US"/>
          </a:p>
        </p:txBody>
      </p:sp>
      <p:sp>
        <p:nvSpPr>
          <p:cNvPr id="7" name="Rectangle 7"/>
          <p:cNvSpPr>
            <a:spLocks noGrp="1" noChangeArrowheads="1"/>
          </p:cNvSpPr>
          <p:nvPr>
            <p:ph type="sldNum" sz="quarter" idx="5"/>
          </p:nvPr>
        </p:nvSpPr>
        <p:spPr>
          <a:ln/>
        </p:spPr>
        <p:txBody>
          <a:bodyPr/>
          <a:lstStyle/>
          <a:p>
            <a:fld id="{57E527BA-DAEB-4CB8-833F-F0F2E2E8C781}" type="slidenum">
              <a:rPr lang="en-US"/>
              <a:pPr/>
              <a:t>26</a:t>
            </a:fld>
            <a:endParaRPr lang="en-US"/>
          </a:p>
        </p:txBody>
      </p:sp>
      <p:sp>
        <p:nvSpPr>
          <p:cNvPr id="669700" name="Rectangle 4"/>
          <p:cNvSpPr>
            <a:spLocks noGrp="1" noRot="1" noChangeAspect="1" noChangeArrowheads="1" noTextEdit="1"/>
          </p:cNvSpPr>
          <p:nvPr>
            <p:ph type="sldImg"/>
          </p:nvPr>
        </p:nvSpPr>
        <p:spPr>
          <a:ln/>
        </p:spPr>
      </p:sp>
      <p:sp>
        <p:nvSpPr>
          <p:cNvPr id="669701" name="Rectangle 5"/>
          <p:cNvSpPr>
            <a:spLocks noGrp="1" noChangeArrowheads="1"/>
          </p:cNvSpPr>
          <p:nvPr>
            <p:ph type="body" idx="1"/>
          </p:nvPr>
        </p:nvSpPr>
        <p:spPr>
          <a:ln/>
        </p:spPr>
        <p:txBody>
          <a:bodyPr/>
          <a:lstStyle/>
          <a:p>
            <a:r>
              <a:rPr lang="en-US"/>
              <a:t>Standards tend to fall into one of two categories:</a:t>
            </a:r>
          </a:p>
          <a:p>
            <a:r>
              <a:rPr lang="en-US">
                <a:sym typeface="Wingdings" panose="05000000000000000000" pitchFamily="2" charset="2"/>
              </a:rPr>
              <a:t>  </a:t>
            </a:r>
            <a:r>
              <a:rPr lang="en-US"/>
              <a:t>Ideal standards can only be attained under the best of circumstances.  They allow</a:t>
            </a:r>
            <a:br>
              <a:rPr lang="en-US"/>
            </a:br>
            <a:r>
              <a:rPr lang="en-US"/>
              <a:t>      for no work interruptions, and they require employees to continually work at 100</a:t>
            </a:r>
            <a:br>
              <a:rPr lang="en-US"/>
            </a:br>
            <a:r>
              <a:rPr lang="en-US"/>
              <a:t>      percent peak efficiency.</a:t>
            </a:r>
          </a:p>
          <a:p>
            <a:r>
              <a:rPr lang="en-US">
                <a:sym typeface="Wingdings" panose="05000000000000000000" pitchFamily="2" charset="2"/>
              </a:rPr>
              <a:t>  </a:t>
            </a:r>
            <a:r>
              <a:rPr lang="en-US"/>
              <a:t>Practical standards are tight, but attainable.  They allow for normal machine</a:t>
            </a:r>
            <a:br>
              <a:rPr lang="en-US"/>
            </a:br>
            <a:r>
              <a:rPr lang="en-US"/>
              <a:t>      downtime and employee rest periods and can be attained through reasonable,</a:t>
            </a:r>
            <a:br>
              <a:rPr lang="en-US"/>
            </a:br>
            <a:r>
              <a:rPr lang="en-US"/>
              <a:t>      highly efficient efforts of the average worker.  Practical standards can also be used</a:t>
            </a:r>
            <a:br>
              <a:rPr lang="en-US"/>
            </a:br>
            <a:r>
              <a:rPr lang="en-US"/>
              <a:t>      for forecasting cash flows and in planning inventory.</a:t>
            </a:r>
          </a:p>
        </p:txBody>
      </p:sp>
    </p:spTree>
    <p:extLst>
      <p:ext uri="{BB962C8B-B14F-4D97-AF65-F5344CB8AC3E}">
        <p14:creationId xmlns:p14="http://schemas.microsoft.com/office/powerpoint/2010/main" xmlns="" val="1200193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DF9F7185-3752-47BA-8B67-CC0126B155F8}" type="slidenum">
              <a:rPr lang="en-US"/>
              <a:pPr/>
              <a:t>27</a:t>
            </a:fld>
            <a:endParaRPr lang="en-US"/>
          </a:p>
        </p:txBody>
      </p:sp>
      <p:sp>
        <p:nvSpPr>
          <p:cNvPr id="7" name="Rectangle 7"/>
          <p:cNvSpPr>
            <a:spLocks noGrp="1" noChangeArrowheads="1"/>
          </p:cNvSpPr>
          <p:nvPr>
            <p:ph type="sldNum" sz="quarter" idx="5"/>
          </p:nvPr>
        </p:nvSpPr>
        <p:spPr>
          <a:ln/>
        </p:spPr>
        <p:txBody>
          <a:bodyPr/>
          <a:lstStyle/>
          <a:p>
            <a:fld id="{3A6B4BB6-9A4A-4E9C-9F10-29516951E2DA}" type="slidenum">
              <a:rPr lang="en-US"/>
              <a:pPr/>
              <a:t>27</a:t>
            </a:fld>
            <a:endParaRPr lang="en-US"/>
          </a:p>
        </p:txBody>
      </p:sp>
      <p:sp>
        <p:nvSpPr>
          <p:cNvPr id="671748" name="Rectangle 4"/>
          <p:cNvSpPr>
            <a:spLocks noGrp="1" noRot="1" noChangeAspect="1" noChangeArrowheads="1" noTextEdit="1"/>
          </p:cNvSpPr>
          <p:nvPr>
            <p:ph type="sldImg"/>
          </p:nvPr>
        </p:nvSpPr>
        <p:spPr>
          <a:ln/>
        </p:spPr>
      </p:sp>
      <p:sp>
        <p:nvSpPr>
          <p:cNvPr id="671749" name="Rectangle 5"/>
          <p:cNvSpPr>
            <a:spLocks noGrp="1" noChangeArrowheads="1"/>
          </p:cNvSpPr>
          <p:nvPr>
            <p:ph type="body" idx="1"/>
          </p:nvPr>
        </p:nvSpPr>
        <p:spPr>
          <a:ln/>
        </p:spPr>
        <p:txBody>
          <a:bodyPr/>
          <a:lstStyle/>
          <a:p>
            <a:r>
              <a:rPr lang="en-US"/>
              <a:t>The standard price per unit for direct materials should reflect the final, delivered cost of the materials, net of applicable discounts.</a:t>
            </a:r>
          </a:p>
          <a:p>
            <a:r>
              <a:rPr lang="en-US"/>
              <a:t> </a:t>
            </a:r>
          </a:p>
          <a:p>
            <a:r>
              <a:rPr lang="en-US"/>
              <a:t>The standard quantity per unit for direct materials should reflect the amount of material required for each unit of finished product, as well as an allowance for unavoidable waste, spoilage, and other normal inefficiencies.</a:t>
            </a:r>
          </a:p>
          <a:p>
            <a:endParaRPr lang="en-US"/>
          </a:p>
          <a:p>
            <a:r>
              <a:rPr lang="en-US"/>
              <a:t>A bill of materials is a list that shows the quantity of each type of material in a unit of finished product. </a:t>
            </a:r>
          </a:p>
          <a:p>
            <a:endParaRPr lang="en-US"/>
          </a:p>
        </p:txBody>
      </p:sp>
    </p:spTree>
    <p:extLst>
      <p:ext uri="{BB962C8B-B14F-4D97-AF65-F5344CB8AC3E}">
        <p14:creationId xmlns:p14="http://schemas.microsoft.com/office/powerpoint/2010/main" xmlns="" val="3955639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2F7610A9-FB03-493F-A25A-B4AADDF8325F}" type="slidenum">
              <a:rPr lang="en-US"/>
              <a:pPr/>
              <a:t>28</a:t>
            </a:fld>
            <a:endParaRPr lang="en-US"/>
          </a:p>
        </p:txBody>
      </p:sp>
      <p:sp>
        <p:nvSpPr>
          <p:cNvPr id="7" name="Rectangle 7"/>
          <p:cNvSpPr>
            <a:spLocks noGrp="1" noChangeArrowheads="1"/>
          </p:cNvSpPr>
          <p:nvPr>
            <p:ph type="sldNum" sz="quarter" idx="5"/>
          </p:nvPr>
        </p:nvSpPr>
        <p:spPr>
          <a:ln/>
        </p:spPr>
        <p:txBody>
          <a:bodyPr/>
          <a:lstStyle/>
          <a:p>
            <a:fld id="{E577DE0B-3A28-4A7A-A631-F087971E7BF4}" type="slidenum">
              <a:rPr lang="en-US"/>
              <a:pPr/>
              <a:t>28</a:t>
            </a:fld>
            <a:endParaRPr lang="en-US"/>
          </a:p>
        </p:txBody>
      </p:sp>
      <p:sp>
        <p:nvSpPr>
          <p:cNvPr id="673796" name="Rectangle 4"/>
          <p:cNvSpPr>
            <a:spLocks noGrp="1" noRot="1" noChangeAspect="1" noChangeArrowheads="1" noTextEdit="1"/>
          </p:cNvSpPr>
          <p:nvPr>
            <p:ph type="sldImg"/>
          </p:nvPr>
        </p:nvSpPr>
        <p:spPr>
          <a:ln/>
        </p:spPr>
      </p:sp>
      <p:sp>
        <p:nvSpPr>
          <p:cNvPr id="673797" name="Rectangle 5"/>
          <p:cNvSpPr>
            <a:spLocks noGrp="1" noChangeArrowheads="1"/>
          </p:cNvSpPr>
          <p:nvPr>
            <p:ph type="body" idx="1"/>
          </p:nvPr>
        </p:nvSpPr>
        <p:spPr>
          <a:ln/>
        </p:spPr>
        <p:txBody>
          <a:bodyPr/>
          <a:lstStyle/>
          <a:p>
            <a:r>
              <a:rPr lang="en-US"/>
              <a:t>Six Sigma advocates argue that waste and spoilage should not be tolerated.  If allowances for waste and spoilage are built into the standard quantity, the level of those allowances should be reduced over time.</a:t>
            </a:r>
          </a:p>
          <a:p>
            <a:endParaRPr lang="en-US"/>
          </a:p>
        </p:txBody>
      </p:sp>
    </p:spTree>
    <p:extLst>
      <p:ext uri="{BB962C8B-B14F-4D97-AF65-F5344CB8AC3E}">
        <p14:creationId xmlns:p14="http://schemas.microsoft.com/office/powerpoint/2010/main" xmlns="" val="18633826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B25B3F38-B726-4357-992B-DD96DAEFC5C5}" type="slidenum">
              <a:rPr lang="en-US"/>
              <a:pPr/>
              <a:t>29</a:t>
            </a:fld>
            <a:endParaRPr lang="en-US"/>
          </a:p>
        </p:txBody>
      </p:sp>
      <p:sp>
        <p:nvSpPr>
          <p:cNvPr id="7" name="Rectangle 7"/>
          <p:cNvSpPr>
            <a:spLocks noGrp="1" noChangeArrowheads="1"/>
          </p:cNvSpPr>
          <p:nvPr>
            <p:ph type="sldNum" sz="quarter" idx="5"/>
          </p:nvPr>
        </p:nvSpPr>
        <p:spPr>
          <a:ln/>
        </p:spPr>
        <p:txBody>
          <a:bodyPr/>
          <a:lstStyle/>
          <a:p>
            <a:fld id="{64BC7075-15C5-4A3B-9A92-E03857A5F80C}" type="slidenum">
              <a:rPr lang="en-US"/>
              <a:pPr/>
              <a:t>29</a:t>
            </a:fld>
            <a:endParaRPr lang="en-US"/>
          </a:p>
        </p:txBody>
      </p:sp>
      <p:sp>
        <p:nvSpPr>
          <p:cNvPr id="675844" name="Rectangle 4"/>
          <p:cNvSpPr>
            <a:spLocks noGrp="1" noRot="1" noChangeAspect="1" noChangeArrowheads="1" noTextEdit="1"/>
          </p:cNvSpPr>
          <p:nvPr>
            <p:ph type="sldImg"/>
          </p:nvPr>
        </p:nvSpPr>
        <p:spPr>
          <a:ln/>
        </p:spPr>
      </p:sp>
      <p:sp>
        <p:nvSpPr>
          <p:cNvPr id="675845" name="Rectangle 5"/>
          <p:cNvSpPr>
            <a:spLocks noGrp="1" noChangeArrowheads="1"/>
          </p:cNvSpPr>
          <p:nvPr>
            <p:ph type="body" idx="1"/>
          </p:nvPr>
        </p:nvSpPr>
        <p:spPr>
          <a:ln/>
        </p:spPr>
        <p:txBody>
          <a:bodyPr/>
          <a:lstStyle/>
          <a:p>
            <a:r>
              <a:rPr lang="en-US"/>
              <a:t>The standard rate per hour for direct labor includes not only wages earned but also fringe benefits and other labor costs.  Many companies prepare a single rate for all employees within a department that reflects the “mix” of wage rates earned.</a:t>
            </a:r>
          </a:p>
          <a:p>
            <a:r>
              <a:rPr lang="en-US"/>
              <a:t> </a:t>
            </a:r>
          </a:p>
          <a:p>
            <a:r>
              <a:rPr lang="en-US"/>
              <a:t>The standard hours per unit reflects the labor hours required to complete one unit of product.  Standards can be determined by using available references that estimate the time needed to perform a given task, or by relying on time and motion studies.</a:t>
            </a:r>
          </a:p>
        </p:txBody>
      </p:sp>
    </p:spTree>
    <p:extLst>
      <p:ext uri="{BB962C8B-B14F-4D97-AF65-F5344CB8AC3E}">
        <p14:creationId xmlns:p14="http://schemas.microsoft.com/office/powerpoint/2010/main" xmlns="" val="1162048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A47466B8-4733-46AC-811D-A2BD7222B64C}" type="slidenum">
              <a:rPr lang="en-US"/>
              <a:pPr/>
              <a:t>30</a:t>
            </a:fld>
            <a:endParaRPr lang="en-US"/>
          </a:p>
        </p:txBody>
      </p:sp>
      <p:sp>
        <p:nvSpPr>
          <p:cNvPr id="7" name="Rectangle 7"/>
          <p:cNvSpPr>
            <a:spLocks noGrp="1" noChangeArrowheads="1"/>
          </p:cNvSpPr>
          <p:nvPr>
            <p:ph type="sldNum" sz="quarter" idx="5"/>
          </p:nvPr>
        </p:nvSpPr>
        <p:spPr>
          <a:ln/>
        </p:spPr>
        <p:txBody>
          <a:bodyPr/>
          <a:lstStyle/>
          <a:p>
            <a:fld id="{A147E0F0-1DD7-4C3C-83D1-2FEDEBF38315}" type="slidenum">
              <a:rPr lang="en-US"/>
              <a:pPr/>
              <a:t>30</a:t>
            </a:fld>
            <a:endParaRPr lang="en-US"/>
          </a:p>
        </p:txBody>
      </p:sp>
      <p:sp>
        <p:nvSpPr>
          <p:cNvPr id="677892" name="Rectangle 4"/>
          <p:cNvSpPr>
            <a:spLocks noGrp="1" noRot="1" noChangeAspect="1" noChangeArrowheads="1" noTextEdit="1"/>
          </p:cNvSpPr>
          <p:nvPr>
            <p:ph type="sldImg"/>
          </p:nvPr>
        </p:nvSpPr>
        <p:spPr>
          <a:ln/>
        </p:spPr>
      </p:sp>
      <p:sp>
        <p:nvSpPr>
          <p:cNvPr id="677893" name="Rectangle 5"/>
          <p:cNvSpPr>
            <a:spLocks noGrp="1" noChangeArrowheads="1"/>
          </p:cNvSpPr>
          <p:nvPr>
            <p:ph type="body" idx="1"/>
          </p:nvPr>
        </p:nvSpPr>
        <p:spPr>
          <a:ln/>
        </p:spPr>
        <p:txBody>
          <a:bodyPr/>
          <a:lstStyle/>
          <a:p>
            <a:r>
              <a:rPr lang="en-US"/>
              <a:t>The price standard for variable manufacturing overhead comes from the variable portion of the predetermined overhead rate.</a:t>
            </a:r>
          </a:p>
          <a:p>
            <a:r>
              <a:rPr lang="en-US"/>
              <a:t>The quantity standard for variable manufacturing overhead is usually expressed in either direct labor hours or machine hours depending on which is used as the allocation base in the predetermined overhead rate.</a:t>
            </a:r>
          </a:p>
          <a:p>
            <a:endParaRPr lang="en-US"/>
          </a:p>
        </p:txBody>
      </p:sp>
    </p:spTree>
    <p:extLst>
      <p:ext uri="{BB962C8B-B14F-4D97-AF65-F5344CB8AC3E}">
        <p14:creationId xmlns:p14="http://schemas.microsoft.com/office/powerpoint/2010/main" xmlns="" val="40858480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26D81E1B-B6BD-429D-8548-6F4EA0714D91}" type="slidenum">
              <a:rPr lang="en-US"/>
              <a:pPr/>
              <a:t>31</a:t>
            </a:fld>
            <a:endParaRPr lang="en-US"/>
          </a:p>
        </p:txBody>
      </p:sp>
      <p:sp>
        <p:nvSpPr>
          <p:cNvPr id="7" name="Rectangle 7"/>
          <p:cNvSpPr>
            <a:spLocks noGrp="1" noChangeArrowheads="1"/>
          </p:cNvSpPr>
          <p:nvPr>
            <p:ph type="sldNum" sz="quarter" idx="5"/>
          </p:nvPr>
        </p:nvSpPr>
        <p:spPr>
          <a:ln/>
        </p:spPr>
        <p:txBody>
          <a:bodyPr/>
          <a:lstStyle/>
          <a:p>
            <a:fld id="{66AD9741-5211-4714-8A70-0CA99765E983}" type="slidenum">
              <a:rPr lang="en-US"/>
              <a:pPr/>
              <a:t>31</a:t>
            </a:fld>
            <a:endParaRPr lang="en-US"/>
          </a:p>
        </p:txBody>
      </p:sp>
      <p:sp>
        <p:nvSpPr>
          <p:cNvPr id="679938" name="Rectangle 2"/>
          <p:cNvSpPr>
            <a:spLocks noGrp="1" noRot="1" noChangeAspect="1"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67993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standard cost card is a detailed listing of the standard amounts of direct materials, direct labor, and variable overhead inputs that should go into a unit of product, multiplied by the standard price or rate that has been set for each input.</a:t>
            </a:r>
          </a:p>
          <a:p>
            <a:endParaRPr lang="en-US"/>
          </a:p>
        </p:txBody>
      </p:sp>
    </p:spTree>
    <p:extLst>
      <p:ext uri="{BB962C8B-B14F-4D97-AF65-F5344CB8AC3E}">
        <p14:creationId xmlns:p14="http://schemas.microsoft.com/office/powerpoint/2010/main" xmlns="" val="3381411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11A791FB-3750-46DF-9E58-20AAC31C7ED5}" type="slidenum">
              <a:rPr lang="en-US"/>
              <a:pPr/>
              <a:t>32</a:t>
            </a:fld>
            <a:endParaRPr lang="en-US"/>
          </a:p>
        </p:txBody>
      </p:sp>
      <p:sp>
        <p:nvSpPr>
          <p:cNvPr id="7" name="Rectangle 7"/>
          <p:cNvSpPr>
            <a:spLocks noGrp="1" noChangeArrowheads="1"/>
          </p:cNvSpPr>
          <p:nvPr>
            <p:ph type="sldNum" sz="quarter" idx="5"/>
          </p:nvPr>
        </p:nvSpPr>
        <p:spPr>
          <a:ln/>
        </p:spPr>
        <p:txBody>
          <a:bodyPr/>
          <a:lstStyle/>
          <a:p>
            <a:fld id="{6EDBC20F-ED3F-40B2-BE69-38C6B74A1EC6}" type="slidenum">
              <a:rPr lang="en-US"/>
              <a:pPr/>
              <a:t>32</a:t>
            </a:fld>
            <a:endParaRPr lang="en-US"/>
          </a:p>
        </p:txBody>
      </p:sp>
      <p:sp>
        <p:nvSpPr>
          <p:cNvPr id="681988" name="Rectangle 4"/>
          <p:cNvSpPr>
            <a:spLocks noGrp="1" noRot="1" noChangeAspect="1" noChangeArrowheads="1" noTextEdit="1"/>
          </p:cNvSpPr>
          <p:nvPr>
            <p:ph type="sldImg"/>
          </p:nvPr>
        </p:nvSpPr>
        <p:spPr>
          <a:ln/>
        </p:spPr>
      </p:sp>
      <p:sp>
        <p:nvSpPr>
          <p:cNvPr id="681989" name="Rectangle 5"/>
          <p:cNvSpPr>
            <a:spLocks noGrp="1" noChangeArrowheads="1"/>
          </p:cNvSpPr>
          <p:nvPr>
            <p:ph type="body" idx="1"/>
          </p:nvPr>
        </p:nvSpPr>
        <p:spPr>
          <a:ln/>
        </p:spPr>
        <p:txBody>
          <a:bodyPr/>
          <a:lstStyle/>
          <a:p>
            <a:r>
              <a:rPr lang="en-US"/>
              <a:t>A standard is a unit amount, whereas a budget is a total amount. A standard can be viewed as the budgeted cost for one unit of product.</a:t>
            </a:r>
          </a:p>
          <a:p>
            <a:endParaRPr lang="en-US"/>
          </a:p>
        </p:txBody>
      </p:sp>
    </p:spTree>
    <p:extLst>
      <p:ext uri="{BB962C8B-B14F-4D97-AF65-F5344CB8AC3E}">
        <p14:creationId xmlns:p14="http://schemas.microsoft.com/office/powerpoint/2010/main" xmlns="" val="2918673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A75B977C-0F3D-4A64-BAFD-EEE039E768D7}" type="slidenum">
              <a:rPr lang="en-US"/>
              <a:pPr/>
              <a:t>33</a:t>
            </a:fld>
            <a:endParaRPr lang="en-US"/>
          </a:p>
        </p:txBody>
      </p:sp>
      <p:sp>
        <p:nvSpPr>
          <p:cNvPr id="7" name="Rectangle 7"/>
          <p:cNvSpPr>
            <a:spLocks noGrp="1" noChangeArrowheads="1"/>
          </p:cNvSpPr>
          <p:nvPr>
            <p:ph type="sldNum" sz="quarter" idx="5"/>
          </p:nvPr>
        </p:nvSpPr>
        <p:spPr>
          <a:ln/>
        </p:spPr>
        <p:txBody>
          <a:bodyPr/>
          <a:lstStyle/>
          <a:p>
            <a:fld id="{19E4B9A8-B96E-44A8-B03C-E6DF059C48D9}" type="slidenum">
              <a:rPr lang="en-US"/>
              <a:pPr/>
              <a:t>33</a:t>
            </a:fld>
            <a:endParaRPr lang="en-US"/>
          </a:p>
        </p:txBody>
      </p:sp>
      <p:sp>
        <p:nvSpPr>
          <p:cNvPr id="684036" name="Rectangle 4"/>
          <p:cNvSpPr>
            <a:spLocks noGrp="1" noRot="1" noChangeAspect="1" noChangeArrowheads="1" noTextEdit="1"/>
          </p:cNvSpPr>
          <p:nvPr>
            <p:ph type="sldImg"/>
          </p:nvPr>
        </p:nvSpPr>
        <p:spPr>
          <a:ln/>
        </p:spPr>
      </p:sp>
      <p:sp>
        <p:nvSpPr>
          <p:cNvPr id="684037" name="Rectangle 5"/>
          <p:cNvSpPr>
            <a:spLocks noGrp="1" noChangeArrowheads="1"/>
          </p:cNvSpPr>
          <p:nvPr>
            <p:ph type="body" idx="1"/>
          </p:nvPr>
        </p:nvSpPr>
        <p:spPr>
          <a:ln/>
        </p:spPr>
        <p:txBody>
          <a:bodyPr/>
          <a:lstStyle/>
          <a:p>
            <a:r>
              <a:rPr lang="en-US"/>
              <a:t>Price and and quantity standards are determined separately for two reasons:</a:t>
            </a:r>
          </a:p>
          <a:p>
            <a:r>
              <a:rPr lang="en-US">
                <a:sym typeface="Wingdings" panose="05000000000000000000" pitchFamily="2" charset="2"/>
              </a:rPr>
              <a:t>  Different managers are usually responsible for buying and for using inputs.</a:t>
            </a:r>
            <a:br>
              <a:rPr lang="en-US">
                <a:sym typeface="Wingdings" panose="05000000000000000000" pitchFamily="2" charset="2"/>
              </a:rPr>
            </a:br>
            <a:r>
              <a:rPr lang="en-US">
                <a:sym typeface="Wingdings" panose="05000000000000000000" pitchFamily="2" charset="2"/>
              </a:rPr>
              <a:t>      For example: The purchasing manager is responsible for raw material</a:t>
            </a:r>
            <a:br>
              <a:rPr lang="en-US">
                <a:sym typeface="Wingdings" panose="05000000000000000000" pitchFamily="2" charset="2"/>
              </a:rPr>
            </a:br>
            <a:r>
              <a:rPr lang="en-US">
                <a:sym typeface="Wingdings" panose="05000000000000000000" pitchFamily="2" charset="2"/>
              </a:rPr>
              <a:t>      purchase prices and the production manager is responsible for the quantity</a:t>
            </a:r>
            <a:br>
              <a:rPr lang="en-US">
                <a:sym typeface="Wingdings" panose="05000000000000000000" pitchFamily="2" charset="2"/>
              </a:rPr>
            </a:br>
            <a:r>
              <a:rPr lang="en-US">
                <a:sym typeface="Wingdings" panose="05000000000000000000" pitchFamily="2" charset="2"/>
              </a:rPr>
              <a:t>      of raw material used.</a:t>
            </a:r>
          </a:p>
          <a:p>
            <a:r>
              <a:rPr lang="en-US">
                <a:sym typeface="Wingdings" panose="05000000000000000000" pitchFamily="2" charset="2"/>
              </a:rPr>
              <a:t>  The buying and using activities occur at different points in time. For</a:t>
            </a:r>
            <a:br>
              <a:rPr lang="en-US">
                <a:sym typeface="Wingdings" panose="05000000000000000000" pitchFamily="2" charset="2"/>
              </a:rPr>
            </a:br>
            <a:r>
              <a:rPr lang="en-US">
                <a:sym typeface="Wingdings" panose="05000000000000000000" pitchFamily="2" charset="2"/>
              </a:rPr>
              <a:t>      example:  Raw material purchases may be held in inventory for a period of </a:t>
            </a:r>
            <a:br>
              <a:rPr lang="en-US">
                <a:sym typeface="Wingdings" panose="05000000000000000000" pitchFamily="2" charset="2"/>
              </a:rPr>
            </a:br>
            <a:r>
              <a:rPr lang="en-US">
                <a:sym typeface="Wingdings" panose="05000000000000000000" pitchFamily="2" charset="2"/>
              </a:rPr>
              <a:t>      time before being used in production.  </a:t>
            </a:r>
          </a:p>
          <a:p>
            <a:endParaRPr lang="en-US">
              <a:sym typeface="Wingdings" panose="05000000000000000000" pitchFamily="2" charset="2"/>
            </a:endParaRPr>
          </a:p>
          <a:p>
            <a:endParaRPr lang="en-US">
              <a:sym typeface="Wingdings" panose="05000000000000000000" pitchFamily="2" charset="2"/>
            </a:endParaRPr>
          </a:p>
          <a:p>
            <a:r>
              <a:rPr lang="en-US"/>
              <a:t>  </a:t>
            </a:r>
          </a:p>
          <a:p>
            <a:endParaRPr lang="en-US"/>
          </a:p>
        </p:txBody>
      </p:sp>
    </p:spTree>
    <p:extLst>
      <p:ext uri="{BB962C8B-B14F-4D97-AF65-F5344CB8AC3E}">
        <p14:creationId xmlns:p14="http://schemas.microsoft.com/office/powerpoint/2010/main" xmlns="" val="11243381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3BC16973-DB1A-456F-8141-A68CB4C294D4}" type="slidenum">
              <a:rPr lang="en-US"/>
              <a:pPr/>
              <a:t>34</a:t>
            </a:fld>
            <a:endParaRPr lang="en-US"/>
          </a:p>
        </p:txBody>
      </p:sp>
      <p:sp>
        <p:nvSpPr>
          <p:cNvPr id="7" name="Rectangle 7"/>
          <p:cNvSpPr>
            <a:spLocks noGrp="1" noChangeArrowheads="1"/>
          </p:cNvSpPr>
          <p:nvPr>
            <p:ph type="sldNum" sz="quarter" idx="5"/>
          </p:nvPr>
        </p:nvSpPr>
        <p:spPr>
          <a:ln/>
        </p:spPr>
        <p:txBody>
          <a:bodyPr/>
          <a:lstStyle/>
          <a:p>
            <a:fld id="{9ED28CA4-5020-4B88-A55C-17718DC7E7C9}" type="slidenum">
              <a:rPr lang="en-US"/>
              <a:pPr/>
              <a:t>34</a:t>
            </a:fld>
            <a:endParaRPr lang="en-US"/>
          </a:p>
        </p:txBody>
      </p:sp>
      <p:sp>
        <p:nvSpPr>
          <p:cNvPr id="686084" name="Rectangle 4"/>
          <p:cNvSpPr>
            <a:spLocks noGrp="1" noRot="1" noChangeAspect="1" noChangeArrowheads="1" noTextEdit="1"/>
          </p:cNvSpPr>
          <p:nvPr>
            <p:ph type="sldImg"/>
          </p:nvPr>
        </p:nvSpPr>
        <p:spPr>
          <a:ln/>
        </p:spPr>
      </p:sp>
      <p:sp>
        <p:nvSpPr>
          <p:cNvPr id="686085" name="Rectangle 5"/>
          <p:cNvSpPr>
            <a:spLocks noGrp="1" noChangeArrowheads="1"/>
          </p:cNvSpPr>
          <p:nvPr>
            <p:ph type="body" idx="1"/>
          </p:nvPr>
        </p:nvSpPr>
        <p:spPr>
          <a:ln/>
        </p:spPr>
        <p:txBody>
          <a:bodyPr/>
          <a:lstStyle/>
          <a:p>
            <a:r>
              <a:rPr lang="en-US"/>
              <a:t>Differences between standard prices and actual prices and standard quantities and actual quantities are called variances.  The act of computing and interpreting variances is called variance analysis.</a:t>
            </a:r>
          </a:p>
          <a:p>
            <a:endParaRPr lang="en-US"/>
          </a:p>
        </p:txBody>
      </p:sp>
    </p:spTree>
    <p:extLst>
      <p:ext uri="{BB962C8B-B14F-4D97-AF65-F5344CB8AC3E}">
        <p14:creationId xmlns:p14="http://schemas.microsoft.com/office/powerpoint/2010/main" xmlns="" val="2930684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EAA90424-417F-43B7-9B34-8DF243193E99}" type="slidenum">
              <a:rPr lang="en-US"/>
              <a:pPr/>
              <a:t>35</a:t>
            </a:fld>
            <a:endParaRPr lang="en-US"/>
          </a:p>
        </p:txBody>
      </p:sp>
      <p:sp>
        <p:nvSpPr>
          <p:cNvPr id="7" name="Rectangle 7"/>
          <p:cNvSpPr>
            <a:spLocks noGrp="1" noChangeArrowheads="1"/>
          </p:cNvSpPr>
          <p:nvPr>
            <p:ph type="sldNum" sz="quarter" idx="5"/>
          </p:nvPr>
        </p:nvSpPr>
        <p:spPr>
          <a:ln/>
        </p:spPr>
        <p:txBody>
          <a:bodyPr/>
          <a:lstStyle/>
          <a:p>
            <a:fld id="{D2712EA3-90F4-4159-A10E-290F2B14CC4E}" type="slidenum">
              <a:rPr lang="en-US"/>
              <a:pPr/>
              <a:t>35</a:t>
            </a:fld>
            <a:endParaRPr lang="en-US"/>
          </a:p>
        </p:txBody>
      </p:sp>
      <p:sp>
        <p:nvSpPr>
          <p:cNvPr id="68813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68813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chemeClr val="tx1"/>
            </a:solidFill>
            <a:miter lim="800000"/>
            <a:headEnd/>
            <a:tailEnd/>
          </a:ln>
        </p:spPr>
        <p:txBody>
          <a:bodyPr/>
          <a:lstStyle/>
          <a:p>
            <a:r>
              <a:rPr lang="en-US">
                <a:cs typeface="Times New Roman" panose="02020603050405020304" pitchFamily="18" charset="0"/>
              </a:rPr>
              <a:t>Price and quantity variances can be computed for all three variable cost elements – direct materials, direct labor, and variable manufacturing overhead – even though the variances have different names as shown. </a:t>
            </a:r>
          </a:p>
        </p:txBody>
      </p:sp>
    </p:spTree>
    <p:extLst>
      <p:ext uri="{BB962C8B-B14F-4D97-AF65-F5344CB8AC3E}">
        <p14:creationId xmlns:p14="http://schemas.microsoft.com/office/powerpoint/2010/main" xmlns="" val="18119765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74F08503-B183-4838-A599-9AA5A16ED689}" type="slidenum">
              <a:rPr lang="en-US"/>
              <a:pPr/>
              <a:t>36</a:t>
            </a:fld>
            <a:endParaRPr lang="en-US"/>
          </a:p>
        </p:txBody>
      </p:sp>
      <p:sp>
        <p:nvSpPr>
          <p:cNvPr id="7" name="Rectangle 7"/>
          <p:cNvSpPr>
            <a:spLocks noGrp="1" noChangeArrowheads="1"/>
          </p:cNvSpPr>
          <p:nvPr>
            <p:ph type="sldNum" sz="quarter" idx="5"/>
          </p:nvPr>
        </p:nvSpPr>
        <p:spPr>
          <a:ln/>
        </p:spPr>
        <p:txBody>
          <a:bodyPr/>
          <a:lstStyle/>
          <a:p>
            <a:fld id="{5B0E70A9-49EA-49D2-A27C-E28C5D80D647}" type="slidenum">
              <a:rPr lang="en-US"/>
              <a:pPr/>
              <a:t>36</a:t>
            </a:fld>
            <a:endParaRPr lang="en-US"/>
          </a:p>
        </p:txBody>
      </p:sp>
      <p:sp>
        <p:nvSpPr>
          <p:cNvPr id="690180" name="Rectangle 4"/>
          <p:cNvSpPr>
            <a:spLocks noGrp="1" noRot="1" noChangeAspect="1" noChangeArrowheads="1" noTextEdit="1"/>
          </p:cNvSpPr>
          <p:nvPr>
            <p:ph type="sldImg"/>
          </p:nvPr>
        </p:nvSpPr>
        <p:spPr>
          <a:ln/>
        </p:spPr>
      </p:sp>
      <p:sp>
        <p:nvSpPr>
          <p:cNvPr id="690181" name="Rectangle 5"/>
          <p:cNvSpPr>
            <a:spLocks noGrp="1" noChangeArrowheads="1"/>
          </p:cNvSpPr>
          <p:nvPr>
            <p:ph type="body" idx="1"/>
          </p:nvPr>
        </p:nvSpPr>
        <p:spPr>
          <a:ln/>
        </p:spPr>
        <p:txBody>
          <a:bodyPr/>
          <a:lstStyle/>
          <a:p>
            <a:r>
              <a:rPr lang="en-US"/>
              <a:t>Although price and quantity variances are known by different names, they are computed exactly the same way (as shown on this slide) for direct materials, direct labor, and variable manufacturing overhead. </a:t>
            </a:r>
          </a:p>
          <a:p>
            <a:endParaRPr lang="en-US"/>
          </a:p>
        </p:txBody>
      </p:sp>
    </p:spTree>
    <p:extLst>
      <p:ext uri="{BB962C8B-B14F-4D97-AF65-F5344CB8AC3E}">
        <p14:creationId xmlns:p14="http://schemas.microsoft.com/office/powerpoint/2010/main" xmlns="" val="20670545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07217239-A89C-4433-845D-B256AC1A9353}" type="slidenum">
              <a:rPr lang="en-US"/>
              <a:pPr/>
              <a:t>37</a:t>
            </a:fld>
            <a:endParaRPr lang="en-US"/>
          </a:p>
        </p:txBody>
      </p:sp>
      <p:sp>
        <p:nvSpPr>
          <p:cNvPr id="7" name="Rectangle 7"/>
          <p:cNvSpPr>
            <a:spLocks noGrp="1" noChangeArrowheads="1"/>
          </p:cNvSpPr>
          <p:nvPr>
            <p:ph type="sldNum" sz="quarter" idx="5"/>
          </p:nvPr>
        </p:nvSpPr>
        <p:spPr>
          <a:ln/>
        </p:spPr>
        <p:txBody>
          <a:bodyPr/>
          <a:lstStyle/>
          <a:p>
            <a:fld id="{280DF167-07EE-450F-AF8A-EC37A354A0FB}" type="slidenum">
              <a:rPr lang="en-US"/>
              <a:pPr/>
              <a:t>37</a:t>
            </a:fld>
            <a:endParaRPr lang="en-US"/>
          </a:p>
        </p:txBody>
      </p:sp>
      <p:sp>
        <p:nvSpPr>
          <p:cNvPr id="692228" name="Rectangle 4"/>
          <p:cNvSpPr>
            <a:spLocks noGrp="1" noRot="1" noChangeAspect="1" noChangeArrowheads="1" noTextEdit="1"/>
          </p:cNvSpPr>
          <p:nvPr>
            <p:ph type="sldImg"/>
          </p:nvPr>
        </p:nvSpPr>
        <p:spPr>
          <a:ln/>
        </p:spPr>
      </p:sp>
      <p:sp>
        <p:nvSpPr>
          <p:cNvPr id="692229" name="Rectangle 5"/>
          <p:cNvSpPr>
            <a:spLocks noGrp="1" noChangeArrowheads="1"/>
          </p:cNvSpPr>
          <p:nvPr>
            <p:ph type="body" idx="1"/>
          </p:nvPr>
        </p:nvSpPr>
        <p:spPr>
          <a:ln/>
        </p:spPr>
        <p:txBody>
          <a:bodyPr/>
          <a:lstStyle/>
          <a:p>
            <a:r>
              <a:rPr lang="en-US"/>
              <a:t>The actual quantity represents the amount of direct materials, direct labor, and variable manufacturing overhead actually used. </a:t>
            </a:r>
          </a:p>
        </p:txBody>
      </p:sp>
    </p:spTree>
    <p:extLst>
      <p:ext uri="{BB962C8B-B14F-4D97-AF65-F5344CB8AC3E}">
        <p14:creationId xmlns:p14="http://schemas.microsoft.com/office/powerpoint/2010/main" xmlns="" val="36889336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659FA38F-D444-48F6-8606-32DB994B496C}" type="slidenum">
              <a:rPr lang="en-US"/>
              <a:pPr/>
              <a:t>38</a:t>
            </a:fld>
            <a:endParaRPr lang="en-US"/>
          </a:p>
        </p:txBody>
      </p:sp>
      <p:sp>
        <p:nvSpPr>
          <p:cNvPr id="7" name="Rectangle 7"/>
          <p:cNvSpPr>
            <a:spLocks noGrp="1" noChangeArrowheads="1"/>
          </p:cNvSpPr>
          <p:nvPr>
            <p:ph type="sldNum" sz="quarter" idx="5"/>
          </p:nvPr>
        </p:nvSpPr>
        <p:spPr>
          <a:ln/>
        </p:spPr>
        <p:txBody>
          <a:bodyPr/>
          <a:lstStyle/>
          <a:p>
            <a:fld id="{9C58C276-94C4-486A-B631-B395837A85B2}" type="slidenum">
              <a:rPr lang="en-US"/>
              <a:pPr/>
              <a:t>38</a:t>
            </a:fld>
            <a:endParaRPr lang="en-US"/>
          </a:p>
        </p:txBody>
      </p:sp>
      <p:sp>
        <p:nvSpPr>
          <p:cNvPr id="694276" name="Rectangle 4"/>
          <p:cNvSpPr>
            <a:spLocks noGrp="1" noRot="1" noChangeAspect="1" noChangeArrowheads="1" noTextEdit="1"/>
          </p:cNvSpPr>
          <p:nvPr>
            <p:ph type="sldImg"/>
          </p:nvPr>
        </p:nvSpPr>
        <p:spPr>
          <a:ln/>
        </p:spPr>
      </p:sp>
      <p:sp>
        <p:nvSpPr>
          <p:cNvPr id="694277" name="Rectangle 5"/>
          <p:cNvSpPr>
            <a:spLocks noGrp="1" noChangeArrowheads="1"/>
          </p:cNvSpPr>
          <p:nvPr>
            <p:ph type="body" idx="1"/>
          </p:nvPr>
        </p:nvSpPr>
        <p:spPr>
          <a:ln/>
        </p:spPr>
        <p:txBody>
          <a:bodyPr/>
          <a:lstStyle/>
          <a:p>
            <a:r>
              <a:rPr lang="en-US"/>
              <a:t>The standard quantity represents the standard quantity allowed for the actual output of the period. </a:t>
            </a:r>
          </a:p>
        </p:txBody>
      </p:sp>
    </p:spTree>
    <p:extLst>
      <p:ext uri="{BB962C8B-B14F-4D97-AF65-F5344CB8AC3E}">
        <p14:creationId xmlns:p14="http://schemas.microsoft.com/office/powerpoint/2010/main" xmlns="" val="31932605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45EB6138-B00B-45C3-A8AC-AFA09A70579A}" type="slidenum">
              <a:rPr lang="en-US"/>
              <a:pPr/>
              <a:t>39</a:t>
            </a:fld>
            <a:endParaRPr lang="en-US"/>
          </a:p>
        </p:txBody>
      </p:sp>
      <p:sp>
        <p:nvSpPr>
          <p:cNvPr id="7" name="Rectangle 7"/>
          <p:cNvSpPr>
            <a:spLocks noGrp="1" noChangeArrowheads="1"/>
          </p:cNvSpPr>
          <p:nvPr>
            <p:ph type="sldNum" sz="quarter" idx="5"/>
          </p:nvPr>
        </p:nvSpPr>
        <p:spPr>
          <a:ln/>
        </p:spPr>
        <p:txBody>
          <a:bodyPr/>
          <a:lstStyle/>
          <a:p>
            <a:fld id="{9C07A662-5886-4DE9-8BE5-9C05A343D60D}" type="slidenum">
              <a:rPr lang="en-US"/>
              <a:pPr/>
              <a:t>39</a:t>
            </a:fld>
            <a:endParaRPr lang="en-US"/>
          </a:p>
        </p:txBody>
      </p:sp>
      <p:sp>
        <p:nvSpPr>
          <p:cNvPr id="696324" name="Rectangle 4"/>
          <p:cNvSpPr>
            <a:spLocks noGrp="1" noRot="1" noChangeAspect="1" noChangeArrowheads="1" noTextEdit="1"/>
          </p:cNvSpPr>
          <p:nvPr>
            <p:ph type="sldImg"/>
          </p:nvPr>
        </p:nvSpPr>
        <p:spPr>
          <a:ln/>
        </p:spPr>
      </p:sp>
      <p:sp>
        <p:nvSpPr>
          <p:cNvPr id="696325" name="Rectangle 5"/>
          <p:cNvSpPr>
            <a:spLocks noGrp="1" noChangeArrowheads="1"/>
          </p:cNvSpPr>
          <p:nvPr>
            <p:ph type="body" idx="1"/>
          </p:nvPr>
        </p:nvSpPr>
        <p:spPr>
          <a:ln/>
        </p:spPr>
        <p:txBody>
          <a:bodyPr/>
          <a:lstStyle/>
          <a:p>
            <a:r>
              <a:rPr lang="en-US"/>
              <a:t>The actual price represents the actual amount paid for the input used. </a:t>
            </a:r>
          </a:p>
        </p:txBody>
      </p:sp>
    </p:spTree>
    <p:extLst>
      <p:ext uri="{BB962C8B-B14F-4D97-AF65-F5344CB8AC3E}">
        <p14:creationId xmlns:p14="http://schemas.microsoft.com/office/powerpoint/2010/main" xmlns="" val="33842609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FF8B95D9-5BF7-48DC-8DF1-7D9D5AF5C78B}" type="slidenum">
              <a:rPr lang="en-US"/>
              <a:pPr/>
              <a:t>40</a:t>
            </a:fld>
            <a:endParaRPr lang="en-US"/>
          </a:p>
        </p:txBody>
      </p:sp>
      <p:sp>
        <p:nvSpPr>
          <p:cNvPr id="7" name="Rectangle 7"/>
          <p:cNvSpPr>
            <a:spLocks noGrp="1" noChangeArrowheads="1"/>
          </p:cNvSpPr>
          <p:nvPr>
            <p:ph type="sldNum" sz="quarter" idx="5"/>
          </p:nvPr>
        </p:nvSpPr>
        <p:spPr>
          <a:ln/>
        </p:spPr>
        <p:txBody>
          <a:bodyPr/>
          <a:lstStyle/>
          <a:p>
            <a:fld id="{174BDA3A-1B69-4BB3-A7C8-BA8C76EB9CFB}" type="slidenum">
              <a:rPr lang="en-US"/>
              <a:pPr/>
              <a:t>40</a:t>
            </a:fld>
            <a:endParaRPr lang="en-US"/>
          </a:p>
        </p:txBody>
      </p:sp>
      <p:sp>
        <p:nvSpPr>
          <p:cNvPr id="698372" name="Rectangle 4"/>
          <p:cNvSpPr>
            <a:spLocks noGrp="1" noRot="1" noChangeAspect="1" noChangeArrowheads="1" noTextEdit="1"/>
          </p:cNvSpPr>
          <p:nvPr>
            <p:ph type="sldImg"/>
          </p:nvPr>
        </p:nvSpPr>
        <p:spPr>
          <a:ln/>
        </p:spPr>
      </p:sp>
      <p:sp>
        <p:nvSpPr>
          <p:cNvPr id="698373" name="Rectangle 5"/>
          <p:cNvSpPr>
            <a:spLocks noGrp="1" noChangeArrowheads="1"/>
          </p:cNvSpPr>
          <p:nvPr>
            <p:ph type="body" idx="1"/>
          </p:nvPr>
        </p:nvSpPr>
        <p:spPr>
          <a:ln/>
        </p:spPr>
        <p:txBody>
          <a:bodyPr/>
          <a:lstStyle/>
          <a:p>
            <a:r>
              <a:rPr lang="en-US"/>
              <a:t>The standard price represents the amount that should have been paid for the input used. </a:t>
            </a:r>
          </a:p>
        </p:txBody>
      </p:sp>
    </p:spTree>
    <p:extLst>
      <p:ext uri="{BB962C8B-B14F-4D97-AF65-F5344CB8AC3E}">
        <p14:creationId xmlns:p14="http://schemas.microsoft.com/office/powerpoint/2010/main" xmlns="" val="33580688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F91DB327-7060-4338-AA6C-697E372A9FBA}" type="slidenum">
              <a:rPr lang="en-US"/>
              <a:pPr/>
              <a:t>41</a:t>
            </a:fld>
            <a:endParaRPr lang="en-US"/>
          </a:p>
        </p:txBody>
      </p:sp>
      <p:sp>
        <p:nvSpPr>
          <p:cNvPr id="7" name="Rectangle 7"/>
          <p:cNvSpPr>
            <a:spLocks noGrp="1" noChangeArrowheads="1"/>
          </p:cNvSpPr>
          <p:nvPr>
            <p:ph type="sldNum" sz="quarter" idx="5"/>
          </p:nvPr>
        </p:nvSpPr>
        <p:spPr>
          <a:ln/>
        </p:spPr>
        <p:txBody>
          <a:bodyPr/>
          <a:lstStyle/>
          <a:p>
            <a:fld id="{72B6BF45-65F0-4EF2-887B-DA0AFD0DA63F}" type="slidenum">
              <a:rPr lang="en-US"/>
              <a:pPr/>
              <a:t>41</a:t>
            </a:fld>
            <a:endParaRPr lang="en-US"/>
          </a:p>
        </p:txBody>
      </p:sp>
      <p:sp>
        <p:nvSpPr>
          <p:cNvPr id="700420" name="Rectangle 4"/>
          <p:cNvSpPr>
            <a:spLocks noGrp="1" noRot="1" noChangeAspect="1" noChangeArrowheads="1" noTextEdit="1"/>
          </p:cNvSpPr>
          <p:nvPr>
            <p:ph type="sldImg"/>
          </p:nvPr>
        </p:nvSpPr>
        <p:spPr>
          <a:ln/>
        </p:spPr>
      </p:sp>
      <p:sp>
        <p:nvSpPr>
          <p:cNvPr id="700421" name="Rectangle 5"/>
          <p:cNvSpPr>
            <a:spLocks noGrp="1" noChangeArrowheads="1"/>
          </p:cNvSpPr>
          <p:nvPr>
            <p:ph type="body" idx="1"/>
          </p:nvPr>
        </p:nvSpPr>
        <p:spPr>
          <a:ln/>
        </p:spPr>
        <p:txBody>
          <a:bodyPr/>
          <a:lstStyle/>
          <a:p>
            <a:r>
              <a:rPr lang="en-US"/>
              <a:t>In equation form, price and quantity variances are calculated as shown.</a:t>
            </a:r>
          </a:p>
          <a:p>
            <a:endParaRPr lang="en-US"/>
          </a:p>
        </p:txBody>
      </p:sp>
    </p:spTree>
    <p:extLst>
      <p:ext uri="{BB962C8B-B14F-4D97-AF65-F5344CB8AC3E}">
        <p14:creationId xmlns:p14="http://schemas.microsoft.com/office/powerpoint/2010/main" xmlns="" val="26343109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A4173D37-5E58-4986-B996-312A9BDEBA11}" type="slidenum">
              <a:rPr lang="en-US"/>
              <a:pPr/>
              <a:t>42</a:t>
            </a:fld>
            <a:endParaRPr lang="en-US"/>
          </a:p>
        </p:txBody>
      </p:sp>
      <p:sp>
        <p:nvSpPr>
          <p:cNvPr id="7" name="Rectangle 7"/>
          <p:cNvSpPr>
            <a:spLocks noGrp="1" noChangeArrowheads="1"/>
          </p:cNvSpPr>
          <p:nvPr>
            <p:ph type="sldNum" sz="quarter" idx="5"/>
          </p:nvPr>
        </p:nvSpPr>
        <p:spPr>
          <a:ln/>
        </p:spPr>
        <p:txBody>
          <a:bodyPr/>
          <a:lstStyle/>
          <a:p>
            <a:fld id="{C9B54806-E786-42F2-9FA8-E805C88D7587}" type="slidenum">
              <a:rPr lang="en-US"/>
              <a:pPr/>
              <a:t>42</a:t>
            </a:fld>
            <a:endParaRPr lang="en-US"/>
          </a:p>
        </p:txBody>
      </p:sp>
      <p:sp>
        <p:nvSpPr>
          <p:cNvPr id="702468" name="Rectangle 4"/>
          <p:cNvSpPr>
            <a:spLocks noGrp="1" noRot="1" noChangeAspect="1" noChangeArrowheads="1" noTextEdit="1"/>
          </p:cNvSpPr>
          <p:nvPr>
            <p:ph type="sldImg"/>
          </p:nvPr>
        </p:nvSpPr>
        <p:spPr>
          <a:ln/>
        </p:spPr>
      </p:sp>
      <p:sp>
        <p:nvSpPr>
          <p:cNvPr id="702469" name="Rectangle 5"/>
          <p:cNvSpPr>
            <a:spLocks noGrp="1" noChangeArrowheads="1"/>
          </p:cNvSpPr>
          <p:nvPr>
            <p:ph type="body" idx="1"/>
          </p:nvPr>
        </p:nvSpPr>
        <p:spPr>
          <a:ln/>
        </p:spPr>
        <p:txBody>
          <a:bodyPr/>
          <a:lstStyle/>
          <a:p>
            <a:r>
              <a:rPr lang="en-US"/>
              <a:t>Here’s an example that will give us an opportunity to compute material price and quantity variances.   </a:t>
            </a:r>
          </a:p>
        </p:txBody>
      </p:sp>
    </p:spTree>
    <p:extLst>
      <p:ext uri="{BB962C8B-B14F-4D97-AF65-F5344CB8AC3E}">
        <p14:creationId xmlns:p14="http://schemas.microsoft.com/office/powerpoint/2010/main" xmlns="" val="30766620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146BC1CB-6568-44E1-8D49-C1FCD5097FDB}" type="slidenum">
              <a:rPr lang="en-US"/>
              <a:pPr/>
              <a:t>43</a:t>
            </a:fld>
            <a:endParaRPr lang="en-US"/>
          </a:p>
        </p:txBody>
      </p:sp>
      <p:sp>
        <p:nvSpPr>
          <p:cNvPr id="7" name="Rectangle 7"/>
          <p:cNvSpPr>
            <a:spLocks noGrp="1" noChangeArrowheads="1"/>
          </p:cNvSpPr>
          <p:nvPr>
            <p:ph type="sldNum" sz="quarter" idx="5"/>
          </p:nvPr>
        </p:nvSpPr>
        <p:spPr>
          <a:ln/>
        </p:spPr>
        <p:txBody>
          <a:bodyPr/>
          <a:lstStyle/>
          <a:p>
            <a:fld id="{33CBADEF-A7B3-41C6-8DA0-ED35CB4ED420}" type="slidenum">
              <a:rPr lang="en-US"/>
              <a:pPr/>
              <a:t>43</a:t>
            </a:fld>
            <a:endParaRPr lang="en-US"/>
          </a:p>
        </p:txBody>
      </p:sp>
      <p:sp>
        <p:nvSpPr>
          <p:cNvPr id="704518" name="Rectangle 6"/>
          <p:cNvSpPr>
            <a:spLocks noGrp="1" noRot="1" noChangeAspect="1" noChangeArrowheads="1" noTextEdit="1"/>
          </p:cNvSpPr>
          <p:nvPr>
            <p:ph type="sldImg"/>
          </p:nvPr>
        </p:nvSpPr>
        <p:spPr>
          <a:ln/>
        </p:spPr>
      </p:sp>
      <p:sp>
        <p:nvSpPr>
          <p:cNvPr id="704519" name="Rectangle 7"/>
          <p:cNvSpPr>
            <a:spLocks noGrp="1" noChangeArrowheads="1"/>
          </p:cNvSpPr>
          <p:nvPr>
            <p:ph type="body" idx="1"/>
          </p:nvPr>
        </p:nvSpPr>
        <p:spPr>
          <a:ln/>
        </p:spPr>
        <p:txBody>
          <a:bodyPr/>
          <a:lstStyle/>
          <a:p>
            <a:r>
              <a:rPr lang="en-US"/>
              <a:t>The materials price variance, defined as the difference between what is paid for a quantity of materials and what should have been paid according to the standard, is $21 favorable. The price variance is labeled favorable because the actual price was less than the standard price by $0.10 per kilogram. </a:t>
            </a:r>
          </a:p>
          <a:p>
            <a:endParaRPr lang="en-US"/>
          </a:p>
          <a:p>
            <a:r>
              <a:rPr lang="en-US"/>
              <a:t>The materials quantity variance, defined as the difference between the quantity of materials used in production and the quantity that should have been used according to the standard, is $50 unfavorable.  </a:t>
            </a:r>
            <a:r>
              <a:rPr lang="en-US">
                <a:cs typeface="Times New Roman" panose="02020603050405020304" pitchFamily="18" charset="0"/>
              </a:rPr>
              <a:t>The quantity variance is labeled unfavorable because the actual quantity exceeds the standard quantity allowed by 10 kilograms</a:t>
            </a:r>
            <a:r>
              <a:rPr lang="en-US"/>
              <a:t> </a:t>
            </a:r>
          </a:p>
        </p:txBody>
      </p:sp>
    </p:spTree>
    <p:extLst>
      <p:ext uri="{BB962C8B-B14F-4D97-AF65-F5344CB8AC3E}">
        <p14:creationId xmlns:p14="http://schemas.microsoft.com/office/powerpoint/2010/main" xmlns="" val="37540638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8EE8FBE6-A30D-4FA5-9346-4842825700DB}" type="slidenum">
              <a:rPr lang="en-US"/>
              <a:pPr/>
              <a:t>44</a:t>
            </a:fld>
            <a:endParaRPr lang="en-US"/>
          </a:p>
        </p:txBody>
      </p:sp>
      <p:sp>
        <p:nvSpPr>
          <p:cNvPr id="7" name="Rectangle 7"/>
          <p:cNvSpPr>
            <a:spLocks noGrp="1" noChangeArrowheads="1"/>
          </p:cNvSpPr>
          <p:nvPr>
            <p:ph type="sldNum" sz="quarter" idx="5"/>
          </p:nvPr>
        </p:nvSpPr>
        <p:spPr>
          <a:ln/>
        </p:spPr>
        <p:txBody>
          <a:bodyPr/>
          <a:lstStyle/>
          <a:p>
            <a:fld id="{2283C667-7685-42BC-B40A-B5A3E368F1DE}" type="slidenum">
              <a:rPr lang="en-US"/>
              <a:pPr/>
              <a:t>44</a:t>
            </a:fld>
            <a:endParaRPr lang="en-US"/>
          </a:p>
        </p:txBody>
      </p:sp>
      <p:sp>
        <p:nvSpPr>
          <p:cNvPr id="706564" name="Rectangle 4"/>
          <p:cNvSpPr>
            <a:spLocks noGrp="1" noRot="1" noChangeAspect="1" noChangeArrowheads="1" noTextEdit="1"/>
          </p:cNvSpPr>
          <p:nvPr>
            <p:ph type="sldImg"/>
          </p:nvPr>
        </p:nvSpPr>
        <p:spPr>
          <a:ln/>
        </p:spPr>
      </p:sp>
      <p:sp>
        <p:nvSpPr>
          <p:cNvPr id="706565" name="Rectangle 5"/>
          <p:cNvSpPr>
            <a:spLocks noGrp="1" noChangeArrowheads="1"/>
          </p:cNvSpPr>
          <p:nvPr>
            <p:ph type="body" idx="1"/>
          </p:nvPr>
        </p:nvSpPr>
        <p:spPr>
          <a:ln/>
        </p:spPr>
        <p:txBody>
          <a:bodyPr/>
          <a:lstStyle/>
          <a:p>
            <a:r>
              <a:rPr lang="en-US"/>
              <a:t>The actual price of $4.90 per kilogram is computed by dividing the actual cost of the material by the actual number of kilograms purchased. </a:t>
            </a:r>
          </a:p>
        </p:txBody>
      </p:sp>
    </p:spTree>
    <p:extLst>
      <p:ext uri="{BB962C8B-B14F-4D97-AF65-F5344CB8AC3E}">
        <p14:creationId xmlns:p14="http://schemas.microsoft.com/office/powerpoint/2010/main" xmlns="" val="9012580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C96B6B01-EC97-418A-ADF2-959191D1E80E}" type="slidenum">
              <a:rPr lang="en-US"/>
              <a:pPr/>
              <a:t>45</a:t>
            </a:fld>
            <a:endParaRPr lang="en-US"/>
          </a:p>
        </p:txBody>
      </p:sp>
      <p:sp>
        <p:nvSpPr>
          <p:cNvPr id="7" name="Rectangle 7"/>
          <p:cNvSpPr>
            <a:spLocks noGrp="1" noChangeArrowheads="1"/>
          </p:cNvSpPr>
          <p:nvPr>
            <p:ph type="sldNum" sz="quarter" idx="5"/>
          </p:nvPr>
        </p:nvSpPr>
        <p:spPr>
          <a:ln/>
        </p:spPr>
        <p:txBody>
          <a:bodyPr/>
          <a:lstStyle/>
          <a:p>
            <a:fld id="{7993AD1B-5A46-42A1-956E-B31FCDE0BA09}" type="slidenum">
              <a:rPr lang="en-US"/>
              <a:pPr/>
              <a:t>45</a:t>
            </a:fld>
            <a:endParaRPr lang="en-US"/>
          </a:p>
        </p:txBody>
      </p:sp>
      <p:sp>
        <p:nvSpPr>
          <p:cNvPr id="708612" name="Rectangle 4"/>
          <p:cNvSpPr>
            <a:spLocks noGrp="1" noRot="1" noChangeAspect="1" noChangeArrowheads="1" noTextEdit="1"/>
          </p:cNvSpPr>
          <p:nvPr>
            <p:ph type="sldImg"/>
          </p:nvPr>
        </p:nvSpPr>
        <p:spPr>
          <a:ln/>
        </p:spPr>
      </p:sp>
      <p:sp>
        <p:nvSpPr>
          <p:cNvPr id="708613" name="Rectangle 5"/>
          <p:cNvSpPr>
            <a:spLocks noGrp="1" noChangeArrowheads="1"/>
          </p:cNvSpPr>
          <p:nvPr>
            <p:ph type="body" idx="1"/>
          </p:nvPr>
        </p:nvSpPr>
        <p:spPr>
          <a:ln/>
        </p:spPr>
        <p:txBody>
          <a:bodyPr/>
          <a:lstStyle/>
          <a:p>
            <a:r>
              <a:rPr lang="en-US"/>
              <a:t>The standard quantity of 200 kilograms is computed by multiplying the standard quantity per parka times the number of parkas made.</a:t>
            </a:r>
          </a:p>
          <a:p>
            <a:endParaRPr lang="en-US"/>
          </a:p>
        </p:txBody>
      </p:sp>
    </p:spTree>
    <p:extLst>
      <p:ext uri="{BB962C8B-B14F-4D97-AF65-F5344CB8AC3E}">
        <p14:creationId xmlns:p14="http://schemas.microsoft.com/office/powerpoint/2010/main" xmlns="" val="25713337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48214786-CC62-4C99-9F17-8125587EF329}" type="slidenum">
              <a:rPr lang="en-US"/>
              <a:pPr/>
              <a:t>46</a:t>
            </a:fld>
            <a:endParaRPr lang="en-US"/>
          </a:p>
        </p:txBody>
      </p:sp>
      <p:sp>
        <p:nvSpPr>
          <p:cNvPr id="7" name="Rectangle 7"/>
          <p:cNvSpPr>
            <a:spLocks noGrp="1" noChangeArrowheads="1"/>
          </p:cNvSpPr>
          <p:nvPr>
            <p:ph type="sldNum" sz="quarter" idx="5"/>
          </p:nvPr>
        </p:nvSpPr>
        <p:spPr>
          <a:ln/>
        </p:spPr>
        <p:txBody>
          <a:bodyPr/>
          <a:lstStyle/>
          <a:p>
            <a:fld id="{5AD7C175-895A-4BAE-ADF2-3F6AEB37D9D1}" type="slidenum">
              <a:rPr lang="en-US"/>
              <a:pPr/>
              <a:t>46</a:t>
            </a:fld>
            <a:endParaRPr lang="en-US"/>
          </a:p>
        </p:txBody>
      </p:sp>
      <p:sp>
        <p:nvSpPr>
          <p:cNvPr id="710660" name="Rectangle 4"/>
          <p:cNvSpPr>
            <a:spLocks noGrp="1" noRot="1" noChangeAspect="1" noChangeArrowheads="1" noTextEdit="1"/>
          </p:cNvSpPr>
          <p:nvPr>
            <p:ph type="sldImg"/>
          </p:nvPr>
        </p:nvSpPr>
        <p:spPr>
          <a:ln/>
        </p:spPr>
      </p:sp>
      <p:sp>
        <p:nvSpPr>
          <p:cNvPr id="710661" name="Rectangle 5"/>
          <p:cNvSpPr>
            <a:spLocks noGrp="1" noChangeArrowheads="1"/>
          </p:cNvSpPr>
          <p:nvPr>
            <p:ph type="body" idx="1"/>
          </p:nvPr>
        </p:nvSpPr>
        <p:spPr>
          <a:ln/>
        </p:spPr>
        <p:txBody>
          <a:bodyPr/>
          <a:lstStyle/>
          <a:p>
            <a:r>
              <a:rPr lang="en-US"/>
              <a:t>The equations that we have been using thus far can be factored as shown and used to compute price and quantity variances.</a:t>
            </a:r>
          </a:p>
          <a:p>
            <a:endParaRPr lang="en-US"/>
          </a:p>
        </p:txBody>
      </p:sp>
    </p:spTree>
    <p:extLst>
      <p:ext uri="{BB962C8B-B14F-4D97-AF65-F5344CB8AC3E}">
        <p14:creationId xmlns:p14="http://schemas.microsoft.com/office/powerpoint/2010/main" xmlns="" val="5635755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578D6F3C-87C5-4ACA-80F9-4D2B0157DF09}" type="slidenum">
              <a:rPr lang="en-US"/>
              <a:pPr/>
              <a:t>47</a:t>
            </a:fld>
            <a:endParaRPr lang="en-US"/>
          </a:p>
        </p:txBody>
      </p:sp>
      <p:sp>
        <p:nvSpPr>
          <p:cNvPr id="7" name="Rectangle 7"/>
          <p:cNvSpPr>
            <a:spLocks noGrp="1" noChangeArrowheads="1"/>
          </p:cNvSpPr>
          <p:nvPr>
            <p:ph type="sldNum" sz="quarter" idx="5"/>
          </p:nvPr>
        </p:nvSpPr>
        <p:spPr>
          <a:ln/>
        </p:spPr>
        <p:txBody>
          <a:bodyPr/>
          <a:lstStyle/>
          <a:p>
            <a:fld id="{6AA60EBE-D5CA-4A3B-82D5-5B796D285D36}" type="slidenum">
              <a:rPr lang="en-US"/>
              <a:pPr/>
              <a:t>47</a:t>
            </a:fld>
            <a:endParaRPr lang="en-US"/>
          </a:p>
        </p:txBody>
      </p:sp>
      <p:sp>
        <p:nvSpPr>
          <p:cNvPr id="712708" name="Rectangle 4"/>
          <p:cNvSpPr>
            <a:spLocks noGrp="1" noRot="1" noChangeAspect="1" noChangeArrowheads="1" noTextEdit="1"/>
          </p:cNvSpPr>
          <p:nvPr>
            <p:ph type="sldImg"/>
          </p:nvPr>
        </p:nvSpPr>
        <p:spPr>
          <a:ln/>
        </p:spPr>
      </p:sp>
      <p:sp>
        <p:nvSpPr>
          <p:cNvPr id="712709" name="Rectangle 5"/>
          <p:cNvSpPr>
            <a:spLocks noGrp="1" noChangeArrowheads="1"/>
          </p:cNvSpPr>
          <p:nvPr>
            <p:ph type="body" idx="1"/>
          </p:nvPr>
        </p:nvSpPr>
        <p:spPr>
          <a:ln/>
        </p:spPr>
        <p:txBody>
          <a:bodyPr/>
          <a:lstStyle/>
          <a:p>
            <a:r>
              <a:rPr lang="en-US"/>
              <a:t>Most companies compute the materials price variance when materials are purchased. They calculate the materials quantity variance after materials are used in production. </a:t>
            </a:r>
          </a:p>
        </p:txBody>
      </p:sp>
    </p:spTree>
    <p:extLst>
      <p:ext uri="{BB962C8B-B14F-4D97-AF65-F5344CB8AC3E}">
        <p14:creationId xmlns:p14="http://schemas.microsoft.com/office/powerpoint/2010/main" xmlns="" val="14138614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068F89A5-8A32-41D2-A10F-68886CC2C691}" type="slidenum">
              <a:rPr lang="en-US"/>
              <a:pPr/>
              <a:t>48</a:t>
            </a:fld>
            <a:endParaRPr lang="en-US"/>
          </a:p>
        </p:txBody>
      </p:sp>
      <p:sp>
        <p:nvSpPr>
          <p:cNvPr id="7" name="Rectangle 7"/>
          <p:cNvSpPr>
            <a:spLocks noGrp="1" noChangeArrowheads="1"/>
          </p:cNvSpPr>
          <p:nvPr>
            <p:ph type="sldNum" sz="quarter" idx="5"/>
          </p:nvPr>
        </p:nvSpPr>
        <p:spPr>
          <a:ln/>
        </p:spPr>
        <p:txBody>
          <a:bodyPr/>
          <a:lstStyle/>
          <a:p>
            <a:fld id="{031910B3-72FD-4AC7-A3F2-5D2212FDD9F4}" type="slidenum">
              <a:rPr lang="en-US"/>
              <a:pPr/>
              <a:t>48</a:t>
            </a:fld>
            <a:endParaRPr lang="en-US"/>
          </a:p>
        </p:txBody>
      </p:sp>
      <p:sp>
        <p:nvSpPr>
          <p:cNvPr id="714756" name="Rectangle 4"/>
          <p:cNvSpPr>
            <a:spLocks noGrp="1" noRot="1" noChangeAspect="1" noChangeArrowheads="1" noTextEdit="1"/>
          </p:cNvSpPr>
          <p:nvPr>
            <p:ph type="sldImg"/>
          </p:nvPr>
        </p:nvSpPr>
        <p:spPr>
          <a:ln/>
        </p:spPr>
      </p:sp>
      <p:sp>
        <p:nvSpPr>
          <p:cNvPr id="714757" name="Rectangle 5"/>
          <p:cNvSpPr>
            <a:spLocks noGrp="1" noChangeArrowheads="1"/>
          </p:cNvSpPr>
          <p:nvPr>
            <p:ph type="body" idx="1"/>
          </p:nvPr>
        </p:nvSpPr>
        <p:spPr>
          <a:ln/>
        </p:spPr>
        <p:txBody>
          <a:bodyPr/>
          <a:lstStyle/>
          <a:p>
            <a:r>
              <a:rPr lang="en-US"/>
              <a:t>The materials price variance is computed using the entire amount of material purchased during the period. The materials quantity variance is computed using only the portion of materials that was used in production during the period. </a:t>
            </a:r>
          </a:p>
        </p:txBody>
      </p:sp>
    </p:spTree>
    <p:extLst>
      <p:ext uri="{BB962C8B-B14F-4D97-AF65-F5344CB8AC3E}">
        <p14:creationId xmlns:p14="http://schemas.microsoft.com/office/powerpoint/2010/main" xmlns="" val="45573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77288EC0-21E1-421A-A177-981A9B37EA43}" type="slidenum">
              <a:rPr lang="en-US"/>
              <a:pPr/>
              <a:t>49</a:t>
            </a:fld>
            <a:endParaRPr lang="en-US"/>
          </a:p>
        </p:txBody>
      </p:sp>
      <p:sp>
        <p:nvSpPr>
          <p:cNvPr id="7" name="Rectangle 7"/>
          <p:cNvSpPr>
            <a:spLocks noGrp="1" noChangeArrowheads="1"/>
          </p:cNvSpPr>
          <p:nvPr>
            <p:ph type="sldNum" sz="quarter" idx="5"/>
          </p:nvPr>
        </p:nvSpPr>
        <p:spPr>
          <a:ln/>
        </p:spPr>
        <p:txBody>
          <a:bodyPr/>
          <a:lstStyle/>
          <a:p>
            <a:fld id="{BA75D36C-3A4A-42C3-B793-DC9E39D4F314}" type="slidenum">
              <a:rPr lang="en-US"/>
              <a:pPr/>
              <a:t>49</a:t>
            </a:fld>
            <a:endParaRPr lang="en-US"/>
          </a:p>
        </p:txBody>
      </p:sp>
      <p:sp>
        <p:nvSpPr>
          <p:cNvPr id="716804" name="Rectangle 4"/>
          <p:cNvSpPr>
            <a:spLocks noGrp="1" noRot="1" noChangeAspect="1" noChangeArrowheads="1" noTextEdit="1"/>
          </p:cNvSpPr>
          <p:nvPr>
            <p:ph type="sldImg"/>
          </p:nvPr>
        </p:nvSpPr>
        <p:spPr>
          <a:ln/>
        </p:spPr>
      </p:sp>
      <p:sp>
        <p:nvSpPr>
          <p:cNvPr id="716805" name="Rectangle 5"/>
          <p:cNvSpPr>
            <a:spLocks noGrp="1" noChangeArrowheads="1"/>
          </p:cNvSpPr>
          <p:nvPr>
            <p:ph type="body" idx="1"/>
          </p:nvPr>
        </p:nvSpPr>
        <p:spPr>
          <a:ln/>
        </p:spPr>
        <p:txBody>
          <a:bodyPr/>
          <a:lstStyle/>
          <a:p>
            <a:r>
              <a:rPr lang="en-US"/>
              <a:t>The purchasing manager and production manager are usually held responsible for the materials price variance and materials quantity variance, respectively. The standard price is used to compute the quantity variance so that the production manager is not held responsible for the performance of the purchasing manager.  </a:t>
            </a:r>
          </a:p>
        </p:txBody>
      </p:sp>
    </p:spTree>
    <p:extLst>
      <p:ext uri="{BB962C8B-B14F-4D97-AF65-F5344CB8AC3E}">
        <p14:creationId xmlns:p14="http://schemas.microsoft.com/office/powerpoint/2010/main" xmlns="" val="30321564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2995B537-132A-4598-9DC3-4791889723F3}" type="slidenum">
              <a:rPr lang="en-US"/>
              <a:pPr/>
              <a:t>50</a:t>
            </a:fld>
            <a:endParaRPr lang="en-US"/>
          </a:p>
        </p:txBody>
      </p:sp>
      <p:sp>
        <p:nvSpPr>
          <p:cNvPr id="7" name="Rectangle 7"/>
          <p:cNvSpPr>
            <a:spLocks noGrp="1" noChangeArrowheads="1"/>
          </p:cNvSpPr>
          <p:nvPr>
            <p:ph type="sldNum" sz="quarter" idx="5"/>
          </p:nvPr>
        </p:nvSpPr>
        <p:spPr>
          <a:ln/>
        </p:spPr>
        <p:txBody>
          <a:bodyPr/>
          <a:lstStyle/>
          <a:p>
            <a:fld id="{7476E651-CEE2-4FCC-A0B5-036B958F7A2B}" type="slidenum">
              <a:rPr lang="en-US"/>
              <a:pPr/>
              <a:t>50</a:t>
            </a:fld>
            <a:endParaRPr lang="en-US"/>
          </a:p>
        </p:txBody>
      </p:sp>
      <p:sp>
        <p:nvSpPr>
          <p:cNvPr id="718852" name="Rectangle 4"/>
          <p:cNvSpPr>
            <a:spLocks noGrp="1" noRot="1" noChangeAspect="1" noChangeArrowheads="1" noTextEdit="1"/>
          </p:cNvSpPr>
          <p:nvPr>
            <p:ph type="sldImg"/>
          </p:nvPr>
        </p:nvSpPr>
        <p:spPr>
          <a:ln/>
        </p:spPr>
      </p:sp>
      <p:sp>
        <p:nvSpPr>
          <p:cNvPr id="718853" name="Rectangle 5"/>
          <p:cNvSpPr>
            <a:spLocks noGrp="1" noChangeArrowheads="1"/>
          </p:cNvSpPr>
          <p:nvPr>
            <p:ph type="body" idx="1"/>
          </p:nvPr>
        </p:nvSpPr>
        <p:spPr>
          <a:ln/>
        </p:spPr>
        <p:txBody>
          <a:bodyPr/>
          <a:lstStyle/>
          <a:p>
            <a:r>
              <a:rPr lang="en-US"/>
              <a:t>The materials variances are not always entirely controllable by one person or department. For example, the production manager may schedule production in such a way that it requires express delivery of raw materials resulting in an unfavorable materials price variance. The purchasing manager may purchase lower quality raw materials resulting in an unfavorable materials quantity variance for the production manager. </a:t>
            </a:r>
          </a:p>
        </p:txBody>
      </p:sp>
    </p:spTree>
    <p:extLst>
      <p:ext uri="{BB962C8B-B14F-4D97-AF65-F5344CB8AC3E}">
        <p14:creationId xmlns:p14="http://schemas.microsoft.com/office/powerpoint/2010/main" xmlns="" val="25698488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820F63A5-2DE0-4B3D-B6A7-C1806142808C}" type="slidenum">
              <a:rPr lang="en-US"/>
              <a:pPr/>
              <a:t>51</a:t>
            </a:fld>
            <a:endParaRPr lang="en-US"/>
          </a:p>
        </p:txBody>
      </p:sp>
      <p:sp>
        <p:nvSpPr>
          <p:cNvPr id="7" name="Rectangle 7"/>
          <p:cNvSpPr>
            <a:spLocks noGrp="1" noChangeArrowheads="1"/>
          </p:cNvSpPr>
          <p:nvPr>
            <p:ph type="sldNum" sz="quarter" idx="5"/>
          </p:nvPr>
        </p:nvSpPr>
        <p:spPr>
          <a:ln/>
        </p:spPr>
        <p:txBody>
          <a:bodyPr/>
          <a:lstStyle/>
          <a:p>
            <a:fld id="{A29F5972-7E57-4DA5-963C-C6A7681AE7C6}" type="slidenum">
              <a:rPr lang="en-US"/>
              <a:pPr/>
              <a:t>51</a:t>
            </a:fld>
            <a:endParaRPr lang="en-US"/>
          </a:p>
        </p:txBody>
      </p:sp>
      <p:sp>
        <p:nvSpPr>
          <p:cNvPr id="720900" name="Rectangle 4"/>
          <p:cNvSpPr>
            <a:spLocks noGrp="1" noRot="1" noChangeAspect="1" noChangeArrowheads="1" noTextEdit="1"/>
          </p:cNvSpPr>
          <p:nvPr>
            <p:ph type="sldImg"/>
          </p:nvPr>
        </p:nvSpPr>
        <p:spPr>
          <a:ln/>
        </p:spPr>
      </p:sp>
      <p:sp>
        <p:nvSpPr>
          <p:cNvPr id="720901" name="Rectangle 5"/>
          <p:cNvSpPr>
            <a:spLocks noGrp="1" noChangeArrowheads="1"/>
          </p:cNvSpPr>
          <p:nvPr>
            <p:ph type="body" idx="1"/>
          </p:nvPr>
        </p:nvSpPr>
        <p:spPr>
          <a:ln/>
        </p:spPr>
        <p:txBody>
          <a:bodyPr/>
          <a:lstStyle/>
          <a:p>
            <a:r>
              <a:rPr lang="en-US"/>
              <a:t>In this example, the company produces a Zippy. The direct materials standard calls for 1.5 pounds per Zippy at $4.00 per pound. Last week, Hanson purchased and used 1,700 pounds of material to produce 1,000 Zippies. The 1,700 pounds of material cost a total of $6,630. Now, we will see several questions based on the information on this screen.  You may wish to take some notes to use as you answer the questions.  Try to answer each question before advancing to the solution. </a:t>
            </a:r>
          </a:p>
          <a:p>
            <a:endParaRPr lang="en-US"/>
          </a:p>
        </p:txBody>
      </p:sp>
    </p:spTree>
    <p:extLst>
      <p:ext uri="{BB962C8B-B14F-4D97-AF65-F5344CB8AC3E}">
        <p14:creationId xmlns:p14="http://schemas.microsoft.com/office/powerpoint/2010/main" xmlns="" val="2486716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53E0A085-F9D7-4502-AF15-D24A3413B4CB}" type="slidenum">
              <a:rPr lang="en-US"/>
              <a:pPr/>
              <a:t>52</a:t>
            </a:fld>
            <a:endParaRPr lang="en-US"/>
          </a:p>
        </p:txBody>
      </p:sp>
      <p:sp>
        <p:nvSpPr>
          <p:cNvPr id="7" name="Rectangle 7"/>
          <p:cNvSpPr>
            <a:spLocks noGrp="1" noChangeArrowheads="1"/>
          </p:cNvSpPr>
          <p:nvPr>
            <p:ph type="sldNum" sz="quarter" idx="5"/>
          </p:nvPr>
        </p:nvSpPr>
        <p:spPr>
          <a:ln/>
        </p:spPr>
        <p:txBody>
          <a:bodyPr/>
          <a:lstStyle/>
          <a:p>
            <a:fld id="{63277C8D-4CB7-4AC3-BDA3-040F7DA28A24}" type="slidenum">
              <a:rPr lang="en-US"/>
              <a:pPr/>
              <a:t>52</a:t>
            </a:fld>
            <a:endParaRPr lang="en-US"/>
          </a:p>
        </p:txBody>
      </p:sp>
      <p:sp>
        <p:nvSpPr>
          <p:cNvPr id="722948" name="Rectangle 4"/>
          <p:cNvSpPr>
            <a:spLocks noGrp="1" noRot="1" noChangeAspect="1" noChangeArrowheads="1" noTextEdit="1"/>
          </p:cNvSpPr>
          <p:nvPr>
            <p:ph type="sldImg"/>
          </p:nvPr>
        </p:nvSpPr>
        <p:spPr>
          <a:ln/>
        </p:spPr>
      </p:sp>
      <p:sp>
        <p:nvSpPr>
          <p:cNvPr id="722949" name="Rectangle 5"/>
          <p:cNvSpPr>
            <a:spLocks noGrp="1" noChangeArrowheads="1"/>
          </p:cNvSpPr>
          <p:nvPr>
            <p:ph type="body" idx="1"/>
          </p:nvPr>
        </p:nvSpPr>
        <p:spPr>
          <a:ln/>
        </p:spPr>
        <p:txBody>
          <a:bodyPr/>
          <a:lstStyle/>
          <a:p>
            <a:r>
              <a:rPr lang="en-US"/>
              <a:t>Here’s your first question.</a:t>
            </a:r>
          </a:p>
        </p:txBody>
      </p:sp>
    </p:spTree>
    <p:extLst>
      <p:ext uri="{BB962C8B-B14F-4D97-AF65-F5344CB8AC3E}">
        <p14:creationId xmlns:p14="http://schemas.microsoft.com/office/powerpoint/2010/main" xmlns="" val="19051153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CC63DFBD-C00F-4E0C-9ABE-D483FDF5F96F}" type="slidenum">
              <a:rPr lang="en-US"/>
              <a:pPr/>
              <a:t>53</a:t>
            </a:fld>
            <a:endParaRPr lang="en-US"/>
          </a:p>
        </p:txBody>
      </p:sp>
      <p:sp>
        <p:nvSpPr>
          <p:cNvPr id="7" name="Rectangle 7"/>
          <p:cNvSpPr>
            <a:spLocks noGrp="1" noChangeArrowheads="1"/>
          </p:cNvSpPr>
          <p:nvPr>
            <p:ph type="sldNum" sz="quarter" idx="5"/>
          </p:nvPr>
        </p:nvSpPr>
        <p:spPr>
          <a:ln/>
        </p:spPr>
        <p:txBody>
          <a:bodyPr/>
          <a:lstStyle/>
          <a:p>
            <a:fld id="{720D6D52-8B85-4AA8-8CC1-0A5C36FC0617}" type="slidenum">
              <a:rPr lang="en-US"/>
              <a:pPr/>
              <a:t>53</a:t>
            </a:fld>
            <a:endParaRPr lang="en-US"/>
          </a:p>
        </p:txBody>
      </p:sp>
      <p:sp>
        <p:nvSpPr>
          <p:cNvPr id="724996" name="Rectangle 4"/>
          <p:cNvSpPr>
            <a:spLocks noGrp="1" noRot="1" noChangeAspect="1" noChangeArrowheads="1" noTextEdit="1"/>
          </p:cNvSpPr>
          <p:nvPr>
            <p:ph type="sldImg"/>
          </p:nvPr>
        </p:nvSpPr>
        <p:spPr>
          <a:ln/>
        </p:spPr>
      </p:sp>
      <p:sp>
        <p:nvSpPr>
          <p:cNvPr id="724997" name="Rectangle 5"/>
          <p:cNvSpPr>
            <a:spLocks noGrp="1" noChangeArrowheads="1"/>
          </p:cNvSpPr>
          <p:nvPr>
            <p:ph type="body" idx="1"/>
          </p:nvPr>
        </p:nvSpPr>
        <p:spPr>
          <a:ln/>
        </p:spPr>
        <p:txBody>
          <a:bodyPr/>
          <a:lstStyle/>
          <a:p>
            <a:r>
              <a:rPr lang="en-US"/>
              <a:t>We find the material price variance by multiplying the actual quantity of material purchased times the difference between the actual price per pound and the standard price per pound. We find the actual price per pound by dividing the $6,630 total actual price paid for the material by the 1,700 pounds purchased.</a:t>
            </a:r>
          </a:p>
          <a:p>
            <a:endParaRPr lang="en-US"/>
          </a:p>
          <a:p>
            <a:r>
              <a:rPr lang="en-US"/>
              <a:t>The $170 favorable material price variance results because Hanson paid 10 cents per pound less than standard for 1,700 pounds of material.</a:t>
            </a:r>
          </a:p>
          <a:p>
            <a:endParaRPr lang="en-US"/>
          </a:p>
        </p:txBody>
      </p:sp>
    </p:spTree>
    <p:extLst>
      <p:ext uri="{BB962C8B-B14F-4D97-AF65-F5344CB8AC3E}">
        <p14:creationId xmlns:p14="http://schemas.microsoft.com/office/powerpoint/2010/main" xmlns="" val="1088393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6CDF4C58-CFDA-41CC-A13B-47B070D705D2}" type="slidenum">
              <a:rPr lang="en-US"/>
              <a:pPr/>
              <a:t>54</a:t>
            </a:fld>
            <a:endParaRPr lang="en-US"/>
          </a:p>
        </p:txBody>
      </p:sp>
      <p:sp>
        <p:nvSpPr>
          <p:cNvPr id="7" name="Rectangle 7"/>
          <p:cNvSpPr>
            <a:spLocks noGrp="1" noChangeArrowheads="1"/>
          </p:cNvSpPr>
          <p:nvPr>
            <p:ph type="sldNum" sz="quarter" idx="5"/>
          </p:nvPr>
        </p:nvSpPr>
        <p:spPr>
          <a:ln/>
        </p:spPr>
        <p:txBody>
          <a:bodyPr/>
          <a:lstStyle/>
          <a:p>
            <a:fld id="{98A69176-81F4-4191-ADE1-CC394A995CE6}" type="slidenum">
              <a:rPr lang="en-US"/>
              <a:pPr/>
              <a:t>54</a:t>
            </a:fld>
            <a:endParaRPr lang="en-US"/>
          </a:p>
        </p:txBody>
      </p:sp>
      <p:sp>
        <p:nvSpPr>
          <p:cNvPr id="727044" name="Rectangle 4"/>
          <p:cNvSpPr>
            <a:spLocks noGrp="1" noRot="1" noChangeAspect="1" noChangeArrowheads="1" noTextEdit="1"/>
          </p:cNvSpPr>
          <p:nvPr>
            <p:ph type="sldImg"/>
          </p:nvPr>
        </p:nvSpPr>
        <p:spPr>
          <a:ln/>
        </p:spPr>
      </p:sp>
      <p:sp>
        <p:nvSpPr>
          <p:cNvPr id="727045" name="Rectangle 5"/>
          <p:cNvSpPr>
            <a:spLocks noGrp="1" noChangeArrowheads="1"/>
          </p:cNvSpPr>
          <p:nvPr>
            <p:ph type="body" idx="1"/>
          </p:nvPr>
        </p:nvSpPr>
        <p:spPr>
          <a:ln/>
        </p:spPr>
        <p:txBody>
          <a:bodyPr/>
          <a:lstStyle/>
          <a:p>
            <a:r>
              <a:rPr lang="en-US"/>
              <a:t>Here’s your second question.</a:t>
            </a:r>
          </a:p>
          <a:p>
            <a:endParaRPr lang="en-US"/>
          </a:p>
        </p:txBody>
      </p:sp>
    </p:spTree>
    <p:extLst>
      <p:ext uri="{BB962C8B-B14F-4D97-AF65-F5344CB8AC3E}">
        <p14:creationId xmlns:p14="http://schemas.microsoft.com/office/powerpoint/2010/main" xmlns="" val="25951819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77F02D8B-026C-4EE8-BB1C-5FA4807EE6A0}" type="slidenum">
              <a:rPr lang="en-US"/>
              <a:pPr/>
              <a:t>55</a:t>
            </a:fld>
            <a:endParaRPr lang="en-US"/>
          </a:p>
        </p:txBody>
      </p:sp>
      <p:sp>
        <p:nvSpPr>
          <p:cNvPr id="7" name="Rectangle 7"/>
          <p:cNvSpPr>
            <a:spLocks noGrp="1" noChangeArrowheads="1"/>
          </p:cNvSpPr>
          <p:nvPr>
            <p:ph type="sldNum" sz="quarter" idx="5"/>
          </p:nvPr>
        </p:nvSpPr>
        <p:spPr>
          <a:ln/>
        </p:spPr>
        <p:txBody>
          <a:bodyPr/>
          <a:lstStyle/>
          <a:p>
            <a:fld id="{9577C1CA-3DF4-4C34-93D2-0DAF1C609025}" type="slidenum">
              <a:rPr lang="en-US"/>
              <a:pPr/>
              <a:t>55</a:t>
            </a:fld>
            <a:endParaRPr lang="en-US"/>
          </a:p>
        </p:txBody>
      </p:sp>
      <p:sp>
        <p:nvSpPr>
          <p:cNvPr id="729092" name="Rectangle 4"/>
          <p:cNvSpPr>
            <a:spLocks noGrp="1" noRot="1" noChangeAspect="1" noChangeArrowheads="1" noTextEdit="1"/>
          </p:cNvSpPr>
          <p:nvPr>
            <p:ph type="sldImg"/>
          </p:nvPr>
        </p:nvSpPr>
        <p:spPr>
          <a:ln/>
        </p:spPr>
      </p:sp>
      <p:sp>
        <p:nvSpPr>
          <p:cNvPr id="729093" name="Rectangle 5"/>
          <p:cNvSpPr>
            <a:spLocks noGrp="1" noChangeArrowheads="1"/>
          </p:cNvSpPr>
          <p:nvPr>
            <p:ph type="body" idx="1"/>
          </p:nvPr>
        </p:nvSpPr>
        <p:spPr>
          <a:ln/>
        </p:spPr>
        <p:txBody>
          <a:bodyPr/>
          <a:lstStyle/>
          <a:p>
            <a:r>
              <a:rPr lang="en-US"/>
              <a:t>The standard quantity is the amount of material that Hanson should have used to make 1,000 Zippies.  We find the standard quantity by multiplying the 1.5 pounds per unit standard for one Zippy times the 1,000 Zippies.</a:t>
            </a:r>
          </a:p>
          <a:p>
            <a:endParaRPr lang="en-US"/>
          </a:p>
          <a:p>
            <a:r>
              <a:rPr lang="en-US"/>
              <a:t>Now that we know the standard quantity, let’s calculate the material quantity variance. We find the material quantity variance by multiplying the standard price for one pound of material times the difference between the actual quantity of material and the standard quantity of material. The $800 unfavorable material quantity variance results because Hanson used 200 pounds more than standard to make the 1,000 Zippies, and each pound of material has a standard price of $4.00. </a:t>
            </a:r>
          </a:p>
          <a:p>
            <a:endParaRPr lang="en-US"/>
          </a:p>
        </p:txBody>
      </p:sp>
    </p:spTree>
    <p:extLst>
      <p:ext uri="{BB962C8B-B14F-4D97-AF65-F5344CB8AC3E}">
        <p14:creationId xmlns:p14="http://schemas.microsoft.com/office/powerpoint/2010/main" xmlns="" val="35863294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68DCD22C-106A-4AB7-929D-C0B90B3FBF80}" type="slidenum">
              <a:rPr lang="en-US"/>
              <a:pPr/>
              <a:t>56</a:t>
            </a:fld>
            <a:endParaRPr lang="en-US"/>
          </a:p>
        </p:txBody>
      </p:sp>
      <p:sp>
        <p:nvSpPr>
          <p:cNvPr id="7" name="Rectangle 7"/>
          <p:cNvSpPr>
            <a:spLocks noGrp="1" noChangeArrowheads="1"/>
          </p:cNvSpPr>
          <p:nvPr>
            <p:ph type="sldNum" sz="quarter" idx="5"/>
          </p:nvPr>
        </p:nvSpPr>
        <p:spPr>
          <a:ln/>
        </p:spPr>
        <p:txBody>
          <a:bodyPr/>
          <a:lstStyle/>
          <a:p>
            <a:fld id="{4DA88AE7-AF35-4F51-9354-819ABA34A0B9}" type="slidenum">
              <a:rPr lang="en-US"/>
              <a:pPr/>
              <a:t>56</a:t>
            </a:fld>
            <a:endParaRPr lang="en-US"/>
          </a:p>
        </p:txBody>
      </p:sp>
      <p:sp>
        <p:nvSpPr>
          <p:cNvPr id="731140" name="Rectangle 4"/>
          <p:cNvSpPr>
            <a:spLocks noGrp="1" noRot="1" noChangeAspect="1" noChangeArrowheads="1" noTextEdit="1"/>
          </p:cNvSpPr>
          <p:nvPr>
            <p:ph type="sldImg"/>
          </p:nvPr>
        </p:nvSpPr>
        <p:spPr>
          <a:ln/>
        </p:spPr>
      </p:sp>
      <p:sp>
        <p:nvSpPr>
          <p:cNvPr id="731141" name="Rectangle 5"/>
          <p:cNvSpPr>
            <a:spLocks noGrp="1" noChangeArrowheads="1"/>
          </p:cNvSpPr>
          <p:nvPr>
            <p:ph type="body" idx="1"/>
          </p:nvPr>
        </p:nvSpPr>
        <p:spPr>
          <a:ln/>
        </p:spPr>
        <p:txBody>
          <a:bodyPr/>
          <a:lstStyle/>
          <a:p>
            <a:r>
              <a:rPr lang="en-US"/>
              <a:t>Here we see a summary of the material price and quantity variance computations in a convenient three-column format.  You may find this three-column format more helpful than the equations that we used to answer the previous two questions.  </a:t>
            </a:r>
          </a:p>
          <a:p>
            <a:endParaRPr lang="en-US"/>
          </a:p>
        </p:txBody>
      </p:sp>
    </p:spTree>
    <p:extLst>
      <p:ext uri="{BB962C8B-B14F-4D97-AF65-F5344CB8AC3E}">
        <p14:creationId xmlns:p14="http://schemas.microsoft.com/office/powerpoint/2010/main" xmlns="" val="14720493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B3A9B33C-FE79-4000-8630-84C185842F93}" type="slidenum">
              <a:rPr lang="en-US"/>
              <a:pPr/>
              <a:t>57</a:t>
            </a:fld>
            <a:endParaRPr lang="en-US"/>
          </a:p>
        </p:txBody>
      </p:sp>
      <p:sp>
        <p:nvSpPr>
          <p:cNvPr id="7" name="Rectangle 7"/>
          <p:cNvSpPr>
            <a:spLocks noGrp="1" noChangeArrowheads="1"/>
          </p:cNvSpPr>
          <p:nvPr>
            <p:ph type="sldNum" sz="quarter" idx="5"/>
          </p:nvPr>
        </p:nvSpPr>
        <p:spPr>
          <a:ln/>
        </p:spPr>
        <p:txBody>
          <a:bodyPr/>
          <a:lstStyle/>
          <a:p>
            <a:fld id="{2A6E9ECD-F101-4BDE-9FF9-8A8A2A151EE7}" type="slidenum">
              <a:rPr lang="en-US"/>
              <a:pPr/>
              <a:t>57</a:t>
            </a:fld>
            <a:endParaRPr lang="en-US"/>
          </a:p>
        </p:txBody>
      </p:sp>
      <p:sp>
        <p:nvSpPr>
          <p:cNvPr id="733188" name="Rectangle 4"/>
          <p:cNvSpPr>
            <a:spLocks noGrp="1" noRot="1" noChangeAspect="1" noChangeArrowheads="1" noTextEdit="1"/>
          </p:cNvSpPr>
          <p:nvPr>
            <p:ph type="sldImg"/>
          </p:nvPr>
        </p:nvSpPr>
        <p:spPr>
          <a:ln/>
        </p:spPr>
      </p:sp>
      <p:sp>
        <p:nvSpPr>
          <p:cNvPr id="733189" name="Rectangle 5"/>
          <p:cNvSpPr>
            <a:spLocks noGrp="1" noChangeArrowheads="1"/>
          </p:cNvSpPr>
          <p:nvPr>
            <p:ph type="body" idx="1"/>
          </p:nvPr>
        </p:nvSpPr>
        <p:spPr>
          <a:ln/>
        </p:spPr>
        <p:txBody>
          <a:bodyPr/>
          <a:lstStyle/>
          <a:p>
            <a:r>
              <a:rPr lang="en-US"/>
              <a:t>Let’s extend the Hanson example by increasing the quantity of material purchased to 2,800 pounds at a total cost of $10,920.  All other information is the same as before.  </a:t>
            </a:r>
          </a:p>
        </p:txBody>
      </p:sp>
    </p:spTree>
    <p:extLst>
      <p:ext uri="{BB962C8B-B14F-4D97-AF65-F5344CB8AC3E}">
        <p14:creationId xmlns:p14="http://schemas.microsoft.com/office/powerpoint/2010/main" xmlns="" val="13645551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0D2E342C-3EB2-4824-9A18-59E30B4D3DDD}" type="slidenum">
              <a:rPr lang="en-US"/>
              <a:pPr/>
              <a:t>58</a:t>
            </a:fld>
            <a:endParaRPr lang="en-US"/>
          </a:p>
        </p:txBody>
      </p:sp>
      <p:sp>
        <p:nvSpPr>
          <p:cNvPr id="7" name="Rectangle 7"/>
          <p:cNvSpPr>
            <a:spLocks noGrp="1" noChangeArrowheads="1"/>
          </p:cNvSpPr>
          <p:nvPr>
            <p:ph type="sldNum" sz="quarter" idx="5"/>
          </p:nvPr>
        </p:nvSpPr>
        <p:spPr>
          <a:ln/>
        </p:spPr>
        <p:txBody>
          <a:bodyPr/>
          <a:lstStyle/>
          <a:p>
            <a:fld id="{4990EF42-60EE-4B35-9A0F-1122161E500B}" type="slidenum">
              <a:rPr lang="en-US"/>
              <a:pPr/>
              <a:t>58</a:t>
            </a:fld>
            <a:endParaRPr lang="en-US"/>
          </a:p>
        </p:txBody>
      </p:sp>
      <p:sp>
        <p:nvSpPr>
          <p:cNvPr id="735236" name="Rectangle 4"/>
          <p:cNvSpPr>
            <a:spLocks noGrp="1" noRot="1" noChangeAspect="1" noChangeArrowheads="1" noTextEdit="1"/>
          </p:cNvSpPr>
          <p:nvPr>
            <p:ph type="sldImg"/>
          </p:nvPr>
        </p:nvSpPr>
        <p:spPr>
          <a:ln/>
        </p:spPr>
      </p:sp>
      <p:sp>
        <p:nvSpPr>
          <p:cNvPr id="735237" name="Rectangle 5"/>
          <p:cNvSpPr>
            <a:spLocks noGrp="1" noChangeArrowheads="1"/>
          </p:cNvSpPr>
          <p:nvPr>
            <p:ph type="body" idx="1"/>
          </p:nvPr>
        </p:nvSpPr>
        <p:spPr>
          <a:ln/>
        </p:spPr>
        <p:txBody>
          <a:bodyPr/>
          <a:lstStyle/>
          <a:p>
            <a:r>
              <a:rPr lang="en-US"/>
              <a:t>Hanson actually paid $10,920 for the 2,800 pounds of material.  Multiplying the standard price of $4.00 per pound times the 2,800 pounds of material purchased, we find that Hanson should have paid $11,200.  The price variance is now $280 favorable. The price variance increases in this example because the quantity purchased increased.</a:t>
            </a:r>
          </a:p>
          <a:p>
            <a:endParaRPr lang="en-US"/>
          </a:p>
          <a:p>
            <a:r>
              <a:rPr lang="en-US"/>
              <a:t>The $280 favorable material price variance results because Hanson paid $0.10 per pound less than standard for 2,800 pounds of material.</a:t>
            </a:r>
          </a:p>
          <a:p>
            <a:endParaRPr lang="en-US"/>
          </a:p>
        </p:txBody>
      </p:sp>
    </p:spTree>
    <p:extLst>
      <p:ext uri="{BB962C8B-B14F-4D97-AF65-F5344CB8AC3E}">
        <p14:creationId xmlns:p14="http://schemas.microsoft.com/office/powerpoint/2010/main" xmlns="" val="9688958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AB4460D0-70A5-41C1-9634-0FD9455101DC}" type="slidenum">
              <a:rPr lang="en-US"/>
              <a:pPr/>
              <a:t>59</a:t>
            </a:fld>
            <a:endParaRPr lang="en-US"/>
          </a:p>
        </p:txBody>
      </p:sp>
      <p:sp>
        <p:nvSpPr>
          <p:cNvPr id="7" name="Rectangle 7"/>
          <p:cNvSpPr>
            <a:spLocks noGrp="1" noChangeArrowheads="1"/>
          </p:cNvSpPr>
          <p:nvPr>
            <p:ph type="sldNum" sz="quarter" idx="5"/>
          </p:nvPr>
        </p:nvSpPr>
        <p:spPr>
          <a:ln/>
        </p:spPr>
        <p:txBody>
          <a:bodyPr/>
          <a:lstStyle/>
          <a:p>
            <a:fld id="{A2E76705-AAA7-4258-8423-B806931E93FE}" type="slidenum">
              <a:rPr lang="en-US"/>
              <a:pPr/>
              <a:t>59</a:t>
            </a:fld>
            <a:endParaRPr lang="en-US"/>
          </a:p>
        </p:txBody>
      </p:sp>
      <p:sp>
        <p:nvSpPr>
          <p:cNvPr id="737284" name="Rectangle 4"/>
          <p:cNvSpPr>
            <a:spLocks noGrp="1" noRot="1" noChangeAspect="1" noChangeArrowheads="1" noTextEdit="1"/>
          </p:cNvSpPr>
          <p:nvPr>
            <p:ph type="sldImg"/>
          </p:nvPr>
        </p:nvSpPr>
        <p:spPr>
          <a:ln/>
        </p:spPr>
      </p:sp>
      <p:sp>
        <p:nvSpPr>
          <p:cNvPr id="737285" name="Rectangle 5"/>
          <p:cNvSpPr>
            <a:spLocks noGrp="1" noChangeArrowheads="1"/>
          </p:cNvSpPr>
          <p:nvPr>
            <p:ph type="body" idx="1"/>
          </p:nvPr>
        </p:nvSpPr>
        <p:spPr>
          <a:ln/>
        </p:spPr>
        <p:txBody>
          <a:bodyPr/>
          <a:lstStyle/>
          <a:p>
            <a:r>
              <a:rPr lang="en-US"/>
              <a:t>The material quantity variance is the same as before because Hanson again used the same amount of material as before to make the same number of Zippies. </a:t>
            </a:r>
          </a:p>
          <a:p>
            <a:endParaRPr lang="en-US"/>
          </a:p>
          <a:p>
            <a:endParaRPr lang="en-US"/>
          </a:p>
        </p:txBody>
      </p:sp>
    </p:spTree>
    <p:extLst>
      <p:ext uri="{BB962C8B-B14F-4D97-AF65-F5344CB8AC3E}">
        <p14:creationId xmlns:p14="http://schemas.microsoft.com/office/powerpoint/2010/main" xmlns="" val="24753188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2BA9F114-582A-4C37-93CA-8EE962555743}" type="slidenum">
              <a:rPr lang="en-US"/>
              <a:pPr/>
              <a:t>60</a:t>
            </a:fld>
            <a:endParaRPr lang="en-US"/>
          </a:p>
        </p:txBody>
      </p:sp>
      <p:sp>
        <p:nvSpPr>
          <p:cNvPr id="7" name="Rectangle 7"/>
          <p:cNvSpPr>
            <a:spLocks noGrp="1" noChangeArrowheads="1"/>
          </p:cNvSpPr>
          <p:nvPr>
            <p:ph type="sldNum" sz="quarter" idx="5"/>
          </p:nvPr>
        </p:nvSpPr>
        <p:spPr>
          <a:ln/>
        </p:spPr>
        <p:txBody>
          <a:bodyPr/>
          <a:lstStyle/>
          <a:p>
            <a:fld id="{59771F45-17C8-4029-BEDF-95DC84A302E1}" type="slidenum">
              <a:rPr lang="en-US"/>
              <a:pPr/>
              <a:t>60</a:t>
            </a:fld>
            <a:endParaRPr lang="en-US"/>
          </a:p>
        </p:txBody>
      </p:sp>
      <p:sp>
        <p:nvSpPr>
          <p:cNvPr id="369668" name="Rectangle 4"/>
          <p:cNvSpPr>
            <a:spLocks noGrp="1" noRot="1" noChangeAspect="1" noChangeArrowheads="1" noTextEdit="1"/>
          </p:cNvSpPr>
          <p:nvPr>
            <p:ph type="sldImg"/>
          </p:nvPr>
        </p:nvSpPr>
        <p:spPr>
          <a:ln/>
        </p:spPr>
      </p:sp>
      <p:sp>
        <p:nvSpPr>
          <p:cNvPr id="369669" name="Rectangle 5"/>
          <p:cNvSpPr>
            <a:spLocks noGrp="1" noChangeArrowheads="1"/>
          </p:cNvSpPr>
          <p:nvPr>
            <p:ph type="body" idx="1"/>
          </p:nvPr>
        </p:nvSpPr>
        <p:spPr>
          <a:ln/>
        </p:spPr>
        <p:txBody>
          <a:bodyPr/>
          <a:lstStyle/>
          <a:p>
            <a:r>
              <a:rPr lang="en-US"/>
              <a:t>End of Chapter 10.</a:t>
            </a:r>
          </a:p>
          <a:p>
            <a:endParaRPr lang="en-US"/>
          </a:p>
        </p:txBody>
      </p:sp>
    </p:spTree>
    <p:extLst>
      <p:ext uri="{BB962C8B-B14F-4D97-AF65-F5344CB8AC3E}">
        <p14:creationId xmlns:p14="http://schemas.microsoft.com/office/powerpoint/2010/main" xmlns="" val="33121856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C02E0B5D-A523-4D97-9C2B-7F509E132732}" type="slidenum">
              <a:rPr lang="en-US"/>
              <a:pPr/>
              <a:t>‹#›</a:t>
            </a:fld>
            <a:endParaRPr lang="en-US"/>
          </a:p>
        </p:txBody>
      </p:sp>
    </p:spTree>
    <p:extLst>
      <p:ext uri="{BB962C8B-B14F-4D97-AF65-F5344CB8AC3E}">
        <p14:creationId xmlns:p14="http://schemas.microsoft.com/office/powerpoint/2010/main" xmlns="" val="28824480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0167BB2F-F977-434C-B61B-D7DDD0173E19}" type="slidenum">
              <a:rPr lang="en-US"/>
              <a:pPr/>
              <a:t>‹#›</a:t>
            </a:fld>
            <a:endParaRPr lang="en-US"/>
          </a:p>
        </p:txBody>
      </p:sp>
    </p:spTree>
    <p:extLst>
      <p:ext uri="{BB962C8B-B14F-4D97-AF65-F5344CB8AC3E}">
        <p14:creationId xmlns:p14="http://schemas.microsoft.com/office/powerpoint/2010/main" xmlns="" val="1918603987"/>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94436D7D-9E25-43F3-B38B-9D2FE893610B}" type="slidenum">
              <a:rPr lang="en-US"/>
              <a:pPr/>
              <a:t>‹#›</a:t>
            </a:fld>
            <a:endParaRPr lang="en-US"/>
          </a:p>
        </p:txBody>
      </p:sp>
    </p:spTree>
    <p:extLst>
      <p:ext uri="{BB962C8B-B14F-4D97-AF65-F5344CB8AC3E}">
        <p14:creationId xmlns:p14="http://schemas.microsoft.com/office/powerpoint/2010/main" xmlns="" val="42010377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E44EDB79-1C1D-424D-A55E-B97E09685E91}" type="slidenum">
              <a:rPr lang="en-US"/>
              <a:pPr/>
              <a:t>‹#›</a:t>
            </a:fld>
            <a:endParaRPr lang="en-US"/>
          </a:p>
        </p:txBody>
      </p:sp>
    </p:spTree>
    <p:extLst>
      <p:ext uri="{BB962C8B-B14F-4D97-AF65-F5344CB8AC3E}">
        <p14:creationId xmlns:p14="http://schemas.microsoft.com/office/powerpoint/2010/main" xmlns="" val="223795165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DAEA6969-E22B-4CDA-B6D7-1D71F2CF47A4}" type="slidenum">
              <a:rPr lang="en-US"/>
              <a:pPr/>
              <a:t>‹#›</a:t>
            </a:fld>
            <a:endParaRPr lang="en-US"/>
          </a:p>
        </p:txBody>
      </p:sp>
    </p:spTree>
    <p:extLst>
      <p:ext uri="{BB962C8B-B14F-4D97-AF65-F5344CB8AC3E}">
        <p14:creationId xmlns:p14="http://schemas.microsoft.com/office/powerpoint/2010/main" xmlns="" val="88392139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FC3CEDF9-175D-44EB-8899-A113D70833E0}" type="slidenum">
              <a:rPr lang="en-US"/>
              <a:pPr/>
              <a:t>‹#›</a:t>
            </a:fld>
            <a:endParaRPr lang="en-US"/>
          </a:p>
        </p:txBody>
      </p:sp>
    </p:spTree>
    <p:extLst>
      <p:ext uri="{BB962C8B-B14F-4D97-AF65-F5344CB8AC3E}">
        <p14:creationId xmlns:p14="http://schemas.microsoft.com/office/powerpoint/2010/main" xmlns="" val="218124140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9283BA4A-DC5E-43B9-AD5C-6987C6290998}" type="slidenum">
              <a:rPr lang="en-US"/>
              <a:pPr/>
              <a:t>‹#›</a:t>
            </a:fld>
            <a:endParaRPr lang="en-US"/>
          </a:p>
        </p:txBody>
      </p:sp>
    </p:spTree>
    <p:extLst>
      <p:ext uri="{BB962C8B-B14F-4D97-AF65-F5344CB8AC3E}">
        <p14:creationId xmlns:p14="http://schemas.microsoft.com/office/powerpoint/2010/main" xmlns="" val="166922675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4E3798E2-FCAF-4879-BF98-A4AB44762FE9}" type="slidenum">
              <a:rPr lang="en-US"/>
              <a:pPr/>
              <a:t>‹#›</a:t>
            </a:fld>
            <a:endParaRPr lang="en-US"/>
          </a:p>
        </p:txBody>
      </p:sp>
    </p:spTree>
    <p:extLst>
      <p:ext uri="{BB962C8B-B14F-4D97-AF65-F5344CB8AC3E}">
        <p14:creationId xmlns:p14="http://schemas.microsoft.com/office/powerpoint/2010/main" xmlns="" val="275939434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DD1485DF-6C21-477B-A1E5-A6F6FD562360}" type="slidenum">
              <a:rPr lang="en-US"/>
              <a:pPr/>
              <a:t>‹#›</a:t>
            </a:fld>
            <a:endParaRPr lang="en-US"/>
          </a:p>
        </p:txBody>
      </p:sp>
    </p:spTree>
    <p:extLst>
      <p:ext uri="{BB962C8B-B14F-4D97-AF65-F5344CB8AC3E}">
        <p14:creationId xmlns:p14="http://schemas.microsoft.com/office/powerpoint/2010/main" xmlns="" val="256634922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1F85908D-16C1-4CA9-B5C8-D53C56758CB9}" type="slidenum">
              <a:rPr lang="en-US"/>
              <a:pPr/>
              <a:t>‹#›</a:t>
            </a:fld>
            <a:endParaRPr lang="en-US"/>
          </a:p>
        </p:txBody>
      </p:sp>
    </p:spTree>
    <p:extLst>
      <p:ext uri="{BB962C8B-B14F-4D97-AF65-F5344CB8AC3E}">
        <p14:creationId xmlns:p14="http://schemas.microsoft.com/office/powerpoint/2010/main" xmlns="" val="231917018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037F4ACE-B5EE-4B3D-B1E3-73BB005BD9AC}" type="slidenum">
              <a:rPr lang="en-US"/>
              <a:pPr/>
              <a:t>‹#›</a:t>
            </a:fld>
            <a:endParaRPr lang="en-US"/>
          </a:p>
        </p:txBody>
      </p:sp>
    </p:spTree>
    <p:extLst>
      <p:ext uri="{BB962C8B-B14F-4D97-AF65-F5344CB8AC3E}">
        <p14:creationId xmlns:p14="http://schemas.microsoft.com/office/powerpoint/2010/main" xmlns="" val="39771967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6" name="Freeform 5"/>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7" name="Freeform 6"/>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8" name="Group 1"/>
          <p:cNvGrpSpPr>
            <a:grpSpLocks/>
          </p:cNvGrpSpPr>
          <p:nvPr/>
        </p:nvGrpSpPr>
        <p:grpSpPr bwMode="auto">
          <a:xfrm>
            <a:off x="-19050" y="203200"/>
            <a:ext cx="9180513" cy="647700"/>
            <a:chOff x="-19045" y="216550"/>
            <a:chExt cx="9180548" cy="649224"/>
          </a:xfrm>
        </p:grpSpPr>
        <p:sp>
          <p:nvSpPr>
            <p:cNvPr id="9" name="Freeform 8"/>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0" name="Freeform 9"/>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3400" y="473075"/>
            <a:ext cx="8153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828800"/>
            <a:ext cx="40005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86300" y="1828800"/>
            <a:ext cx="40005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86300" y="3924300"/>
            <a:ext cx="40005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ate Placeholder 5"/>
          <p:cNvSpPr>
            <a:spLocks noGrp="1"/>
          </p:cNvSpPr>
          <p:nvPr>
            <p:ph type="dt" sz="half" idx="10"/>
          </p:nvPr>
        </p:nvSpPr>
        <p:spPr>
          <a:xfrm>
            <a:off x="533400" y="6248400"/>
            <a:ext cx="2057400" cy="457200"/>
          </a:xfrm>
        </p:spPr>
        <p:txBody>
          <a:bodyPr/>
          <a:lstStyle>
            <a:lvl1pPr>
              <a:defRPr/>
            </a:lvl1pPr>
          </a:lstStyle>
          <a:p>
            <a:pPr>
              <a:defRPr/>
            </a:pPr>
            <a:endParaRPr lang="en-US"/>
          </a:p>
        </p:txBody>
      </p:sp>
      <p:sp>
        <p:nvSpPr>
          <p:cNvPr id="13" name="Slide Number Placeholder 7"/>
          <p:cNvSpPr>
            <a:spLocks noGrp="1"/>
          </p:cNvSpPr>
          <p:nvPr>
            <p:ph type="sldNum" sz="quarter" idx="11"/>
          </p:nvPr>
        </p:nvSpPr>
        <p:spPr>
          <a:xfrm>
            <a:off x="6781800" y="6248400"/>
            <a:ext cx="1905000" cy="457200"/>
          </a:xfrm>
        </p:spPr>
        <p:txBody>
          <a:bodyPr/>
          <a:lstStyle>
            <a:lvl1pPr>
              <a:defRPr/>
            </a:lvl1pPr>
          </a:lstStyle>
          <a:p>
            <a:fld id="{D0BD6D86-9C9B-4FA9-8BF7-BA4C5518F984}" type="slidenum">
              <a:rPr lang="en-US"/>
              <a:pPr/>
              <a:t>‹#›</a:t>
            </a:fld>
            <a:endParaRPr lang="en-US"/>
          </a:p>
        </p:txBody>
      </p:sp>
    </p:spTree>
    <p:extLst>
      <p:ext uri="{BB962C8B-B14F-4D97-AF65-F5344CB8AC3E}">
        <p14:creationId xmlns:p14="http://schemas.microsoft.com/office/powerpoint/2010/main" xmlns="" val="151264073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6A3ED933-456F-4578-8A98-365A50A7F85B}" type="slidenum">
              <a:rPr lang="en-US"/>
              <a:pPr/>
              <a:t>‹#›</a:t>
            </a:fld>
            <a:endParaRPr lang="en-US"/>
          </a:p>
        </p:txBody>
      </p:sp>
    </p:spTree>
    <p:extLst>
      <p:ext uri="{BB962C8B-B14F-4D97-AF65-F5344CB8AC3E}">
        <p14:creationId xmlns:p14="http://schemas.microsoft.com/office/powerpoint/2010/main" xmlns="" val="132601414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spcBef>
                  <a:spcPct val="0"/>
                </a:spcBef>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spcBef>
                  <a:spcPct val="0"/>
                </a:spcBef>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spcBef>
                <a:spcPct val="0"/>
              </a:spcBef>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spcBef>
                <a:spcPct val="0"/>
              </a:spcBef>
              <a:defRPr/>
            </a:pPr>
            <a:fld id="{2BF9DD19-9B21-4FBA-BB17-636307D1F3D8}" type="slidenum">
              <a:rPr lang="en-US"/>
              <a:pPr>
                <a:spcBef>
                  <a:spcPct val="0"/>
                </a:spcBef>
                <a:defRPr/>
              </a:pPr>
              <a:t>‹#›</a:t>
            </a:fld>
            <a:endParaRPr lang="en-US"/>
          </a:p>
        </p:txBody>
      </p:sp>
    </p:spTree>
    <p:extLst>
      <p:ext uri="{BB962C8B-B14F-4D97-AF65-F5344CB8AC3E}">
        <p14:creationId xmlns:p14="http://schemas.microsoft.com/office/powerpoint/2010/main" xmlns="" val="2782573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94430518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spcBef>
                  <a:spcPct val="0"/>
                </a:spcBef>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spcBef>
                  <a:spcPct val="0"/>
                </a:spcBef>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spcBef>
                <a:spcPct val="0"/>
              </a:spcBef>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spcBef>
                <a:spcPct val="0"/>
              </a:spcBef>
              <a:defRPr/>
            </a:pPr>
            <a:fld id="{477E903B-171A-46A7-A050-491D2610700D}" type="slidenum">
              <a:rPr lang="en-US"/>
              <a:pPr>
                <a:spcBef>
                  <a:spcPct val="0"/>
                </a:spcBef>
                <a:defRPr/>
              </a:pPr>
              <a:t>‹#›</a:t>
            </a:fld>
            <a:endParaRPr lang="en-US"/>
          </a:p>
        </p:txBody>
      </p:sp>
    </p:spTree>
    <p:extLst>
      <p:ext uri="{BB962C8B-B14F-4D97-AF65-F5344CB8AC3E}">
        <p14:creationId xmlns:p14="http://schemas.microsoft.com/office/powerpoint/2010/main" xmlns="" val="4555213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13643709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39682240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20984258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85381329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5482827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spcBef>
                <a:spcPct val="0"/>
              </a:spcBef>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spcBef>
                <a:spcPct val="0"/>
              </a:spcBef>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spcBef>
                <a:spcPct val="0"/>
              </a:spcBef>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spcBef>
                <a:spcPct val="0"/>
              </a:spcBef>
              <a:defRPr/>
            </a:pPr>
            <a:fld id="{193E36AF-2CDD-4A51-94C9-C066AB49AF82}" type="slidenum">
              <a:rPr lang="en-US"/>
              <a:pPr>
                <a:spcBef>
                  <a:spcPct val="0"/>
                </a:spcBef>
                <a:defRPr/>
              </a:pPr>
              <a:t>‹#›</a:t>
            </a:fld>
            <a:endParaRPr lang="en-US"/>
          </a:p>
        </p:txBody>
      </p:sp>
    </p:spTree>
    <p:extLst>
      <p:ext uri="{BB962C8B-B14F-4D97-AF65-F5344CB8AC3E}">
        <p14:creationId xmlns:p14="http://schemas.microsoft.com/office/powerpoint/2010/main" xmlns="" val="235601284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57810663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26048816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56963988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63561902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11703172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93DCEC70-5EF5-475B-B5C1-95319489DB54}" type="slidenum">
              <a:rPr lang="en-US"/>
              <a:pPr/>
              <a:t>‹#›</a:t>
            </a:fld>
            <a:endParaRPr lang="en-US"/>
          </a:p>
        </p:txBody>
      </p:sp>
      <p:grpSp>
        <p:nvGrpSpPr>
          <p:cNvPr id="2057"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64" r:id="rId1"/>
    <p:sldLayoutId id="2147483755" r:id="rId2"/>
    <p:sldLayoutId id="2147483765" r:id="rId3"/>
    <p:sldLayoutId id="2147483756" r:id="rId4"/>
    <p:sldLayoutId id="2147483757" r:id="rId5"/>
    <p:sldLayoutId id="2147483758" r:id="rId6"/>
    <p:sldLayoutId id="2147483759" r:id="rId7"/>
    <p:sldLayoutId id="2147483760" r:id="rId8"/>
    <p:sldLayoutId id="2147483766" r:id="rId9"/>
    <p:sldLayoutId id="2147483761" r:id="rId10"/>
    <p:sldLayoutId id="2147483762" r:id="rId11"/>
    <p:sldLayoutId id="2147483767" r:id="rId12"/>
    <p:sldLayoutId id="2147483763" r:id="rId13"/>
  </p:sldLayoutIdLst>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spcBef>
                <a:spcPct val="0"/>
              </a:spcBef>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spcBef>
                  <a:spcPct val="0"/>
                </a:spcBef>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spcBef>
                  <a:spcPct val="0"/>
                </a:spcBef>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120212240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Lst>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mlDrawing" Target="../drawings/vmlDrawing13.vml"/><Relationship Id="rId5" Type="http://schemas.openxmlformats.org/officeDocument/2006/relationships/oleObject" Target="../embeddings/Microsoft_Office_Excel_97-2003_Worksheet2.xls"/><Relationship Id="rId4" Type="http://schemas.openxmlformats.org/officeDocument/2006/relationships/oleObject" Target="../embeddings/Microsoft_Office_Excel_97-2003_Worksheet1.xls"/></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21.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22.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oleObject2.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oleObject" Target="../embeddings/oleObject3.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image" Target="../media/image13.w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image" Target="../media/image17.jpeg"/><Relationship Id="rId5" Type="http://schemas.openxmlformats.org/officeDocument/2006/relationships/oleObject" Target="../embeddings/oleObject6.bin"/><Relationship Id="rId4" Type="http://schemas.openxmlformats.org/officeDocument/2006/relationships/image" Target="../media/image16.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30.vml"/><Relationship Id="rId4" Type="http://schemas.openxmlformats.org/officeDocument/2006/relationships/oleObject" Target="../embeddings/Microsoft_Office_Excel_97-2003_Worksheet3.xls"/></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31.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32.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171.jpeg"/><Relationship Id="rId4" Type="http://schemas.openxmlformats.org/officeDocument/2006/relationships/image" Target="../media/image17.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34.vml"/><Relationship Id="rId5" Type="http://schemas.openxmlformats.org/officeDocument/2006/relationships/image" Target="../media/image171.jpeg"/><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35.v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36.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37.v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38.v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39.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40.v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41.vml"/><Relationship Id="rId4" Type="http://schemas.openxmlformats.org/officeDocument/2006/relationships/oleObject" Target="../embeddings/oleObject12.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42.vml"/><Relationship Id="rId4" Type="http://schemas.openxmlformats.org/officeDocument/2006/relationships/oleObject" Target="../embeddings/oleObject13.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43.vml"/><Relationship Id="rId4" Type="http://schemas.openxmlformats.org/officeDocument/2006/relationships/oleObject" Target="../embeddings/oleObject14.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44.vml"/><Relationship Id="rId4" Type="http://schemas.openxmlformats.org/officeDocument/2006/relationships/oleObject" Target="../embeddings/oleObject15.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45.vml"/><Relationship Id="rId4" Type="http://schemas.openxmlformats.org/officeDocument/2006/relationships/oleObject" Target="../embeddings/oleObject16.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46.vml"/><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47.vml"/><Relationship Id="rId5" Type="http://schemas.openxmlformats.org/officeDocument/2006/relationships/oleObject" Target="../embeddings/oleObject20.bin"/><Relationship Id="rId4" Type="http://schemas.openxmlformats.org/officeDocument/2006/relationships/oleObject" Target="../embeddings/oleObject19.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vmlDrawing" Target="../drawings/vmlDrawing48.vml"/><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49.vml"/><Relationship Id="rId5" Type="http://schemas.openxmlformats.org/officeDocument/2006/relationships/oleObject" Target="../embeddings/oleObject24.bin"/><Relationship Id="rId4" Type="http://schemas.openxmlformats.org/officeDocument/2006/relationships/oleObject" Target="../embeddings/oleObject23.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50.v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51.v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mlDrawing" Target="../drawings/vmlDrawing52.v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6.xml"/><Relationship Id="rId1" Type="http://schemas.openxmlformats.org/officeDocument/2006/relationships/vmlDrawing" Target="../drawings/vmlDrawing53.v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6.xml"/><Relationship Id="rId1" Type="http://schemas.openxmlformats.org/officeDocument/2006/relationships/vmlDrawing" Target="../drawings/vmlDrawing54.v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6.xml"/><Relationship Id="rId1" Type="http://schemas.openxmlformats.org/officeDocument/2006/relationships/vmlDrawing" Target="../drawings/vmlDrawing55.v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7</a:t>
            </a:r>
            <a:endParaRPr lang="en-US" dirty="0"/>
          </a:p>
        </p:txBody>
      </p:sp>
      <p:sp>
        <p:nvSpPr>
          <p:cNvPr id="33795"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Direct Cost Variance and Management Control</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spcBef>
                <a:spcPct val="0"/>
              </a:spcBef>
              <a:defRPr/>
            </a:pPr>
            <a:r>
              <a:rPr lang="en-US" sz="3600" b="1" dirty="0">
                <a:solidFill>
                  <a:prstClr val="white"/>
                </a:solidFill>
              </a:rPr>
              <a:t>Lecture </a:t>
            </a:r>
            <a:r>
              <a:rPr lang="en-US" sz="3600" b="1" dirty="0" smtClean="0">
                <a:solidFill>
                  <a:prstClr val="white"/>
                </a:solidFill>
              </a:rPr>
              <a:t>16</a:t>
            </a:r>
            <a:endParaRPr lang="en-US" sz="3600" b="1" dirty="0">
              <a:solidFill>
                <a:prstClr val="white"/>
              </a:solidFill>
            </a:endParaRPr>
          </a:p>
        </p:txBody>
      </p:sp>
      <p:sp>
        <p:nvSpPr>
          <p:cNvPr id="3379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7,Cost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a:solidFill>
                  <a:srgbClr val="04617B"/>
                </a:solidFill>
                <a:latin typeface="Calibri" panose="020F0502020204030204" pitchFamily="34" charset="0"/>
              </a:rPr>
              <a:t>Chapter </a:t>
            </a:r>
            <a:r>
              <a:rPr lang="en-US" sz="1400" b="1" i="1" smtClean="0">
                <a:solidFill>
                  <a:srgbClr val="04617B"/>
                </a:solidFill>
                <a:latin typeface="Calibri" panose="020F0502020204030204" pitchFamily="34" charset="0"/>
              </a:rPr>
              <a:t>10, </a:t>
            </a:r>
            <a:r>
              <a:rPr lang="en-US" sz="1400" b="1" i="1" dirty="0">
                <a:solidFill>
                  <a:srgbClr val="04617B"/>
                </a:solidFill>
                <a:latin typeface="Calibri" panose="020F0502020204030204" pitchFamily="34" charset="0"/>
              </a:rPr>
              <a:t>Managerial Accounting 12</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Garrison, Noreen, Brewer</a:t>
            </a: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1475972597"/>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Learning Objectives</a:t>
            </a:r>
          </a:p>
        </p:txBody>
      </p:sp>
      <p:sp>
        <p:nvSpPr>
          <p:cNvPr id="3" name="Content Placeholder 2"/>
          <p:cNvSpPr>
            <a:spLocks noGrp="1"/>
          </p:cNvSpPr>
          <p:nvPr>
            <p:ph idx="1"/>
          </p:nvPr>
        </p:nvSpPr>
        <p:spPr>
          <a:xfrm>
            <a:off x="228600" y="1371600"/>
            <a:ext cx="8610600" cy="4389437"/>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n-US" sz="2400" dirty="0"/>
              <a:t>Explain how direct materials </a:t>
            </a:r>
            <a:r>
              <a:rPr lang="en-US" sz="2400" dirty="0" smtClean="0"/>
              <a:t>standards and </a:t>
            </a:r>
            <a:r>
              <a:rPr lang="en-US" sz="2400" dirty="0"/>
              <a:t>direct labor standards are set.</a:t>
            </a:r>
          </a:p>
          <a:p>
            <a:pPr eaLnBrk="1" hangingPunct="1">
              <a:lnSpc>
                <a:spcPct val="90000"/>
              </a:lnSpc>
            </a:pPr>
            <a:r>
              <a:rPr lang="en-US" sz="2400" dirty="0"/>
              <a:t>Compute the direct materials price and quantity variances and explain their significance.</a:t>
            </a:r>
          </a:p>
          <a:p>
            <a:pPr eaLnBrk="1" hangingPunct="1">
              <a:lnSpc>
                <a:spcPct val="90000"/>
              </a:lnSpc>
            </a:pPr>
            <a:r>
              <a:rPr lang="en-US" sz="2400" dirty="0"/>
              <a:t>Compute the direct labor rate and efficiency variances and explain their significance.</a:t>
            </a:r>
          </a:p>
          <a:p>
            <a:pPr eaLnBrk="1" hangingPunct="1">
              <a:lnSpc>
                <a:spcPct val="90000"/>
              </a:lnSpc>
            </a:pPr>
            <a:r>
              <a:rPr lang="en-US" sz="2400" dirty="0"/>
              <a:t>Compute the variable manufacturing overhead spending and efficiency variances.</a:t>
            </a:r>
          </a:p>
          <a:p>
            <a:pPr eaLnBrk="1" hangingPunct="1">
              <a:lnSpc>
                <a:spcPct val="90000"/>
              </a:lnSpc>
            </a:pPr>
            <a:r>
              <a:rPr lang="en-US" sz="2400" dirty="0"/>
              <a:t>Understand how a balanced scorecard fits together and how it supports a company’s strategy.</a:t>
            </a:r>
          </a:p>
          <a:p>
            <a:pPr eaLnBrk="1" hangingPunct="1">
              <a:lnSpc>
                <a:spcPct val="90000"/>
              </a:lnSpc>
            </a:pPr>
            <a:r>
              <a:rPr lang="en-US" sz="2400" dirty="0"/>
              <a:t>Compute delivery cycle time, throughput time</a:t>
            </a:r>
            <a:r>
              <a:rPr lang="en-US" sz="2400" dirty="0" smtClean="0"/>
              <a:t>, and   manufacturing </a:t>
            </a:r>
            <a:r>
              <a:rPr lang="en-US" sz="2400" dirty="0"/>
              <a:t>cycle efficiency (MCE).</a:t>
            </a:r>
          </a:p>
          <a:p>
            <a:pPr eaLnBrk="1" hangingPunct="1">
              <a:lnSpc>
                <a:spcPct val="90000"/>
              </a:lnSpc>
            </a:pPr>
            <a:r>
              <a:rPr lang="en-US" sz="2400" dirty="0"/>
              <a:t>Prepare journal entries to record standard costs and </a:t>
            </a:r>
            <a:r>
              <a:rPr lang="en-US" sz="2400" dirty="0" smtClean="0"/>
              <a:t>variances</a:t>
            </a:r>
            <a:r>
              <a:rPr lang="en-US" sz="2400" dirty="0"/>
              <a:t>. </a:t>
            </a:r>
          </a:p>
          <a:p>
            <a:pPr eaLnBrk="1" hangingPunct="1">
              <a:lnSpc>
                <a:spcPct val="90000"/>
              </a:lnSpc>
            </a:pPr>
            <a:endParaRPr lang="en-US" sz="2400" dirty="0"/>
          </a:p>
          <a:p>
            <a:pPr eaLnBrk="1" hangingPunct="1">
              <a:lnSpc>
                <a:spcPct val="90000"/>
              </a:lnSpc>
            </a:pPr>
            <a:endParaRPr lang="en-US" sz="2400" dirty="0"/>
          </a:p>
          <a:p>
            <a:pPr eaLnBrk="1" hangingPunct="1">
              <a:lnSpc>
                <a:spcPct val="90000"/>
              </a:lnSpc>
            </a:pPr>
            <a:endParaRPr lang="en-US" sz="2400" dirty="0"/>
          </a:p>
          <a:p>
            <a:pPr eaLnBrk="1" hangingPunct="1">
              <a:lnSpc>
                <a:spcPct val="90000"/>
              </a:lnSpc>
            </a:pPr>
            <a:endParaRPr lang="en-US" sz="2400" dirty="0"/>
          </a:p>
        </p:txBody>
      </p:sp>
      <p:sp>
        <p:nvSpPr>
          <p:cNvPr id="4" name="Slide Number Placeholder 3"/>
          <p:cNvSpPr>
            <a:spLocks noGrp="1"/>
          </p:cNvSpPr>
          <p:nvPr>
            <p:ph type="sldNum" sz="quarter" idx="11"/>
          </p:nvPr>
        </p:nvSpPr>
        <p:spPr/>
        <p:txBody>
          <a:bodyPr/>
          <a:lstStyle/>
          <a:p>
            <a:fld id="{0167BB2F-F977-434C-B61B-D7DDD0173E19}" type="slidenum">
              <a:rPr lang="en-US" smtClean="0"/>
              <a:pPr/>
              <a:t>2</a:t>
            </a:fld>
            <a:endParaRPr lang="en-US"/>
          </a:p>
        </p:txBody>
      </p:sp>
    </p:spTree>
    <p:extLst>
      <p:ext uri="{BB962C8B-B14F-4D97-AF65-F5344CB8AC3E}">
        <p14:creationId xmlns:p14="http://schemas.microsoft.com/office/powerpoint/2010/main" xmlns="" val="300886907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6858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Basic Concepts</a:t>
            </a:r>
          </a:p>
        </p:txBody>
      </p:sp>
      <p:sp>
        <p:nvSpPr>
          <p:cNvPr id="8195" name="Rectangle 3"/>
          <p:cNvSpPr>
            <a:spLocks noGrp="1" noChangeArrowheads="1"/>
          </p:cNvSpPr>
          <p:nvPr>
            <p:ph idx="1"/>
          </p:nvPr>
        </p:nvSpPr>
        <p:spPr/>
        <p:txBody>
          <a:bodyPr/>
          <a:lstStyle/>
          <a:p>
            <a:pPr eaLnBrk="1" hangingPunct="1">
              <a:lnSpc>
                <a:spcPct val="90000"/>
              </a:lnSpc>
            </a:pPr>
            <a:r>
              <a:rPr lang="en-US" dirty="0" smtClean="0"/>
              <a:t>Variance – difference between an actual and an expected (budgeted) amount</a:t>
            </a:r>
          </a:p>
          <a:p>
            <a:pPr eaLnBrk="1" hangingPunct="1">
              <a:lnSpc>
                <a:spcPct val="90000"/>
              </a:lnSpc>
            </a:pPr>
            <a:r>
              <a:rPr lang="en-US" dirty="0" smtClean="0"/>
              <a:t>Management by Exception – the practice of focusing attention on areas not operating as expected (budgeted)</a:t>
            </a:r>
          </a:p>
          <a:p>
            <a:pPr eaLnBrk="1" hangingPunct="1">
              <a:lnSpc>
                <a:spcPct val="90000"/>
              </a:lnSpc>
            </a:pPr>
            <a:r>
              <a:rPr lang="en-US" dirty="0" smtClean="0"/>
              <a:t>Static (Master) Budget – is based on the output planned at the start of the budget period</a:t>
            </a:r>
          </a:p>
        </p:txBody>
      </p:sp>
      <p:sp>
        <p:nvSpPr>
          <p:cNvPr id="2" name="Slide Number Placeholder 1"/>
          <p:cNvSpPr>
            <a:spLocks noGrp="1"/>
          </p:cNvSpPr>
          <p:nvPr>
            <p:ph type="sldNum" sz="quarter" idx="11"/>
          </p:nvPr>
        </p:nvSpPr>
        <p:spPr/>
        <p:txBody>
          <a:bodyPr/>
          <a:lstStyle/>
          <a:p>
            <a:fld id="{0167BB2F-F977-434C-B61B-D7DDD0173E19}" type="slidenum">
              <a:rPr lang="en-US" smtClean="0"/>
              <a:pPr/>
              <a:t>3</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685800"/>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Basic Concepts</a:t>
            </a:r>
          </a:p>
        </p:txBody>
      </p:sp>
      <p:sp>
        <p:nvSpPr>
          <p:cNvPr id="9219" name="Rectangle 3"/>
          <p:cNvSpPr>
            <a:spLocks noGrp="1" noChangeArrowheads="1"/>
          </p:cNvSpPr>
          <p:nvPr>
            <p:ph idx="1"/>
          </p:nvPr>
        </p:nvSpPr>
        <p:spPr/>
        <p:txBody>
          <a:bodyPr/>
          <a:lstStyle/>
          <a:p>
            <a:pPr eaLnBrk="1" hangingPunct="1"/>
            <a:r>
              <a:rPr lang="en-US" sz="2700" smtClean="0"/>
              <a:t>Static-Budget Variance (Level 0) – the difference between the actual result and the corresponding static budget amount</a:t>
            </a:r>
          </a:p>
          <a:p>
            <a:pPr eaLnBrk="1" hangingPunct="1"/>
            <a:r>
              <a:rPr lang="en-US" sz="2700" smtClean="0"/>
              <a:t>Favorable Variance (F) – has the effect of increasing operating income relative to the budget amount</a:t>
            </a:r>
          </a:p>
          <a:p>
            <a:pPr eaLnBrk="1" hangingPunct="1"/>
            <a:r>
              <a:rPr lang="en-US" sz="2700" smtClean="0"/>
              <a:t>Unfavorable Variance (U) – has the effect of decreasing operating income relative to the budget amount</a:t>
            </a:r>
          </a:p>
        </p:txBody>
      </p:sp>
      <p:sp>
        <p:nvSpPr>
          <p:cNvPr id="2" name="Slide Number Placeholder 1"/>
          <p:cNvSpPr>
            <a:spLocks noGrp="1"/>
          </p:cNvSpPr>
          <p:nvPr>
            <p:ph type="sldNum" sz="quarter" idx="11"/>
          </p:nvPr>
        </p:nvSpPr>
        <p:spPr/>
        <p:txBody>
          <a:bodyPr/>
          <a:lstStyle/>
          <a:p>
            <a:fld id="{0167BB2F-F977-434C-B61B-D7DDD0173E19}" type="slidenum">
              <a:rPr lang="en-US" smtClean="0"/>
              <a:pPr/>
              <a:t>4</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685800"/>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Variances</a:t>
            </a:r>
          </a:p>
        </p:txBody>
      </p:sp>
      <p:sp>
        <p:nvSpPr>
          <p:cNvPr id="10243" name="Rectangle 3"/>
          <p:cNvSpPr>
            <a:spLocks noGrp="1" noChangeArrowheads="1"/>
          </p:cNvSpPr>
          <p:nvPr>
            <p:ph idx="1"/>
          </p:nvPr>
        </p:nvSpPr>
        <p:spPr/>
        <p:txBody>
          <a:bodyPr/>
          <a:lstStyle/>
          <a:p>
            <a:pPr eaLnBrk="1" hangingPunct="1"/>
            <a:r>
              <a:rPr lang="en-US" smtClean="0"/>
              <a:t>Variances may start out “at the top” with a Level 0 analysis.  </a:t>
            </a:r>
          </a:p>
          <a:p>
            <a:pPr eaLnBrk="1" hangingPunct="1"/>
            <a:r>
              <a:rPr lang="en-US" smtClean="0"/>
              <a:t>This is the highest level of analysis, a super-macro view of operating results.  </a:t>
            </a:r>
          </a:p>
          <a:p>
            <a:pPr eaLnBrk="1" hangingPunct="1"/>
            <a:r>
              <a:rPr lang="en-US" smtClean="0"/>
              <a:t>The Level 0 analysis is nothing more than the difference between actual and static-budget operating income</a:t>
            </a:r>
          </a:p>
        </p:txBody>
      </p:sp>
      <p:sp>
        <p:nvSpPr>
          <p:cNvPr id="2" name="Slide Number Placeholder 1"/>
          <p:cNvSpPr>
            <a:spLocks noGrp="1"/>
          </p:cNvSpPr>
          <p:nvPr>
            <p:ph type="sldNum" sz="quarter" idx="11"/>
          </p:nvPr>
        </p:nvSpPr>
        <p:spPr/>
        <p:txBody>
          <a:bodyPr/>
          <a:lstStyle/>
          <a:p>
            <a:fld id="{0167BB2F-F977-434C-B61B-D7DDD0173E19}" type="slidenum">
              <a:rPr lang="en-US" smtClean="0"/>
              <a:pPr/>
              <a:t>5</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685800"/>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Variances</a:t>
            </a:r>
          </a:p>
        </p:txBody>
      </p:sp>
      <p:sp>
        <p:nvSpPr>
          <p:cNvPr id="11267" name="Rectangle 3"/>
          <p:cNvSpPr>
            <a:spLocks noGrp="1" noChangeArrowheads="1"/>
          </p:cNvSpPr>
          <p:nvPr>
            <p:ph idx="1"/>
          </p:nvPr>
        </p:nvSpPr>
        <p:spPr/>
        <p:txBody>
          <a:bodyPr/>
          <a:lstStyle/>
          <a:p>
            <a:pPr eaLnBrk="1" hangingPunct="1">
              <a:lnSpc>
                <a:spcPct val="90000"/>
              </a:lnSpc>
            </a:pPr>
            <a:r>
              <a:rPr lang="en-US" smtClean="0"/>
              <a:t>Further analysis decomposes (breaks down) the Level 0 analysis down into progressively smaller and smaller components</a:t>
            </a:r>
          </a:p>
          <a:p>
            <a:pPr lvl="1" eaLnBrk="1" hangingPunct="1">
              <a:lnSpc>
                <a:spcPct val="90000"/>
              </a:lnSpc>
            </a:pPr>
            <a:r>
              <a:rPr lang="en-US" smtClean="0"/>
              <a:t>Answers: “How much were we off?”</a:t>
            </a:r>
          </a:p>
          <a:p>
            <a:pPr eaLnBrk="1" hangingPunct="1">
              <a:lnSpc>
                <a:spcPct val="90000"/>
              </a:lnSpc>
            </a:pPr>
            <a:r>
              <a:rPr lang="en-US" smtClean="0"/>
              <a:t>Levels 1, 2, and 3 examine the Level 0 variance into progressively more-detailed levels of analysis</a:t>
            </a:r>
          </a:p>
          <a:p>
            <a:pPr lvl="1" eaLnBrk="1" hangingPunct="1">
              <a:lnSpc>
                <a:spcPct val="90000"/>
              </a:lnSpc>
            </a:pPr>
            <a:r>
              <a:rPr lang="en-US" smtClean="0"/>
              <a:t>Answers: “Where and why were we off?”</a:t>
            </a:r>
          </a:p>
        </p:txBody>
      </p:sp>
      <p:sp>
        <p:nvSpPr>
          <p:cNvPr id="2" name="Slide Number Placeholder 1"/>
          <p:cNvSpPr>
            <a:spLocks noGrp="1"/>
          </p:cNvSpPr>
          <p:nvPr>
            <p:ph type="sldNum" sz="quarter" idx="11"/>
          </p:nvPr>
        </p:nvSpPr>
        <p:spPr/>
        <p:txBody>
          <a:bodyPr/>
          <a:lstStyle/>
          <a:p>
            <a:fld id="{0167BB2F-F977-434C-B61B-D7DDD0173E19}" type="slidenum">
              <a:rPr lang="en-US" smtClean="0"/>
              <a:pPr/>
              <a:t>6</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533400"/>
            <a:ext cx="82296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Level 1 Analysis, Illustrated</a:t>
            </a:r>
          </a:p>
        </p:txBody>
      </p:sp>
      <p:pic>
        <p:nvPicPr>
          <p:cNvPr id="12294" name="Picture 6" descr="horngren13_7_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1462088"/>
            <a:ext cx="7467600" cy="493871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167BB2F-F977-434C-B61B-D7DDD0173E19}" type="slidenum">
              <a:rPr lang="en-US" smtClean="0"/>
              <a:pPr/>
              <a:t>7</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9509" y="7620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Evaluation</a:t>
            </a:r>
          </a:p>
        </p:txBody>
      </p:sp>
      <p:sp>
        <p:nvSpPr>
          <p:cNvPr id="13315" name="Rectangle 3"/>
          <p:cNvSpPr>
            <a:spLocks noGrp="1" noChangeArrowheads="1"/>
          </p:cNvSpPr>
          <p:nvPr>
            <p:ph idx="1"/>
          </p:nvPr>
        </p:nvSpPr>
        <p:spPr/>
        <p:txBody>
          <a:bodyPr/>
          <a:lstStyle/>
          <a:p>
            <a:pPr eaLnBrk="1" hangingPunct="1"/>
            <a:r>
              <a:rPr lang="en-US" sz="2700" smtClean="0"/>
              <a:t>Level 0 tells the user very little other than how much Contribution Margin was off from budget.</a:t>
            </a:r>
          </a:p>
          <a:p>
            <a:pPr lvl="1" eaLnBrk="1" hangingPunct="1"/>
            <a:r>
              <a:rPr lang="en-US" sz="2200" smtClean="0"/>
              <a:t>Level 0 answers the question: “How much were we off in total?”</a:t>
            </a:r>
          </a:p>
          <a:p>
            <a:pPr eaLnBrk="1" hangingPunct="1"/>
            <a:r>
              <a:rPr lang="en-US" sz="2700" smtClean="0"/>
              <a:t>Level 1 gives the user a little more information: it shows which line-items led to the total Level 0 variance.  </a:t>
            </a:r>
          </a:p>
          <a:p>
            <a:pPr lvl="1" eaLnBrk="1" hangingPunct="1"/>
            <a:r>
              <a:rPr lang="en-US" sz="2200" smtClean="0"/>
              <a:t>Level 1 answers the question: “Where were we off?”</a:t>
            </a:r>
          </a:p>
        </p:txBody>
      </p:sp>
      <p:sp>
        <p:nvSpPr>
          <p:cNvPr id="2" name="Slide Number Placeholder 1"/>
          <p:cNvSpPr>
            <a:spLocks noGrp="1"/>
          </p:cNvSpPr>
          <p:nvPr>
            <p:ph type="sldNum" sz="quarter" idx="11"/>
          </p:nvPr>
        </p:nvSpPr>
        <p:spPr/>
        <p:txBody>
          <a:bodyPr/>
          <a:lstStyle/>
          <a:p>
            <a:fld id="{0167BB2F-F977-434C-B61B-D7DDD0173E19}" type="slidenum">
              <a:rPr lang="en-US" smtClean="0"/>
              <a:pPr/>
              <a:t>8</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68745" y="6858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Flexible Budget</a:t>
            </a:r>
          </a:p>
        </p:txBody>
      </p:sp>
      <p:sp>
        <p:nvSpPr>
          <p:cNvPr id="14339" name="Rectangle 3"/>
          <p:cNvSpPr>
            <a:spLocks noGrp="1" noChangeArrowheads="1"/>
          </p:cNvSpPr>
          <p:nvPr>
            <p:ph idx="1"/>
          </p:nvPr>
        </p:nvSpPr>
        <p:spPr/>
        <p:txBody>
          <a:bodyPr/>
          <a:lstStyle/>
          <a:p>
            <a:pPr eaLnBrk="1" hangingPunct="1">
              <a:lnSpc>
                <a:spcPct val="90000"/>
              </a:lnSpc>
            </a:pPr>
            <a:r>
              <a:rPr lang="en-US" smtClean="0"/>
              <a:t>Flexible Budget – shifts budgeted revenues and costs up and down based actual operating results (activities)</a:t>
            </a:r>
          </a:p>
          <a:p>
            <a:pPr eaLnBrk="1" hangingPunct="1">
              <a:lnSpc>
                <a:spcPct val="90000"/>
              </a:lnSpc>
            </a:pPr>
            <a:r>
              <a:rPr lang="en-US" smtClean="0"/>
              <a:t>Represents a blending of actual activities and budgeted dollar amounts</a:t>
            </a:r>
          </a:p>
          <a:p>
            <a:pPr eaLnBrk="1" hangingPunct="1">
              <a:lnSpc>
                <a:spcPct val="90000"/>
              </a:lnSpc>
            </a:pPr>
            <a:r>
              <a:rPr lang="en-US" smtClean="0"/>
              <a:t>Will allow for preparation of Level 2 and 3 variances</a:t>
            </a:r>
          </a:p>
          <a:p>
            <a:pPr lvl="1" eaLnBrk="1" hangingPunct="1">
              <a:lnSpc>
                <a:spcPct val="90000"/>
              </a:lnSpc>
            </a:pPr>
            <a:r>
              <a:rPr lang="en-US" smtClean="0"/>
              <a:t>Answers the question: “Why were we off?”</a:t>
            </a:r>
          </a:p>
        </p:txBody>
      </p:sp>
      <p:sp>
        <p:nvSpPr>
          <p:cNvPr id="2" name="Slide Number Placeholder 1"/>
          <p:cNvSpPr>
            <a:spLocks noGrp="1"/>
          </p:cNvSpPr>
          <p:nvPr>
            <p:ph type="sldNum" sz="quarter" idx="11"/>
          </p:nvPr>
        </p:nvSpPr>
        <p:spPr/>
        <p:txBody>
          <a:bodyPr/>
          <a:lstStyle/>
          <a:p>
            <a:fld id="{0167BB2F-F977-434C-B61B-D7DDD0173E19}" type="slidenum">
              <a:rPr lang="en-US" smtClean="0"/>
              <a:pPr/>
              <a:t>9</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a:xfrm>
            <a:off x="533400" y="533400"/>
            <a:ext cx="82296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Level 2 Analysis, Illustrated</a:t>
            </a:r>
          </a:p>
        </p:txBody>
      </p:sp>
      <p:pic>
        <p:nvPicPr>
          <p:cNvPr id="15366" name="Picture 6" descr="horngren13_7_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922463"/>
            <a:ext cx="7924800" cy="424973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167BB2F-F977-434C-B61B-D7DDD0173E19}" type="slidenum">
              <a:rPr lang="en-US" smtClean="0"/>
              <a:pPr/>
              <a:t>10</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457200"/>
            <a:ext cx="8229600" cy="8382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Level 3 Analysis, Illustrated</a:t>
            </a:r>
          </a:p>
        </p:txBody>
      </p:sp>
      <p:pic>
        <p:nvPicPr>
          <p:cNvPr id="16390" name="Picture 6" descr="horngren13_7_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676400"/>
            <a:ext cx="7620000" cy="4572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167BB2F-F977-434C-B61B-D7DDD0173E19}" type="slidenum">
              <a:rPr lang="en-US" smtClean="0"/>
              <a:pPr/>
              <a:t>11</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7620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Level 3 Variances</a:t>
            </a:r>
          </a:p>
        </p:txBody>
      </p:sp>
      <p:sp>
        <p:nvSpPr>
          <p:cNvPr id="17411" name="Rectangle 3"/>
          <p:cNvSpPr>
            <a:spLocks noGrp="1" noChangeArrowheads="1"/>
          </p:cNvSpPr>
          <p:nvPr>
            <p:ph idx="1"/>
          </p:nvPr>
        </p:nvSpPr>
        <p:spPr/>
        <p:txBody>
          <a:bodyPr/>
          <a:lstStyle/>
          <a:p>
            <a:pPr eaLnBrk="1" hangingPunct="1"/>
            <a:r>
              <a:rPr lang="en-US" smtClean="0"/>
              <a:t>All Product Costs can have Level 3 Variances.  Direct Materials and Direct Labor will be handled next.  Overhead Variances are discussed in detail in a later chapter</a:t>
            </a:r>
          </a:p>
          <a:p>
            <a:pPr eaLnBrk="1" hangingPunct="1"/>
            <a:r>
              <a:rPr lang="en-US" smtClean="0"/>
              <a:t>Both Direct Materials and Direct Labor have both Price and Efficiency Variances, and their formulae are the same</a:t>
            </a:r>
          </a:p>
        </p:txBody>
      </p:sp>
      <p:sp>
        <p:nvSpPr>
          <p:cNvPr id="2" name="Slide Number Placeholder 1"/>
          <p:cNvSpPr>
            <a:spLocks noGrp="1"/>
          </p:cNvSpPr>
          <p:nvPr>
            <p:ph type="sldNum" sz="quarter" idx="11"/>
          </p:nvPr>
        </p:nvSpPr>
        <p:spPr/>
        <p:txBody>
          <a:bodyPr/>
          <a:lstStyle/>
          <a:p>
            <a:fld id="{0167BB2F-F977-434C-B61B-D7DDD0173E19}" type="slidenum">
              <a:rPr lang="en-US" smtClean="0"/>
              <a:pPr/>
              <a:t>12</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762000"/>
            <a:ext cx="8229600" cy="6858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Variance Summary</a:t>
            </a:r>
          </a:p>
        </p:txBody>
      </p:sp>
      <p:pic>
        <p:nvPicPr>
          <p:cNvPr id="18438" name="Picture 6" descr="horngren13_7_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1609725"/>
            <a:ext cx="7620000" cy="41814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167BB2F-F977-434C-B61B-D7DDD0173E19}" type="slidenum">
              <a:rPr lang="en-US" smtClean="0"/>
              <a:pPr/>
              <a:t>13</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712787"/>
            <a:ext cx="8153400" cy="701675"/>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Level 3 Variances</a:t>
            </a:r>
          </a:p>
        </p:txBody>
      </p:sp>
      <p:sp>
        <p:nvSpPr>
          <p:cNvPr id="20483" name="Rectangle 3"/>
          <p:cNvSpPr>
            <a:spLocks noGrp="1" noChangeArrowheads="1"/>
          </p:cNvSpPr>
          <p:nvPr>
            <p:ph type="body" sz="half" idx="1"/>
          </p:nvPr>
        </p:nvSpPr>
        <p:spPr>
          <a:xfrm>
            <a:off x="533400" y="1828800"/>
            <a:ext cx="8153400" cy="4038600"/>
          </a:xfrm>
        </p:spPr>
        <p:txBody>
          <a:bodyPr/>
          <a:lstStyle/>
          <a:p>
            <a:pPr eaLnBrk="1" hangingPunct="1"/>
            <a:r>
              <a:rPr lang="en-US" sz="2700" smtClean="0"/>
              <a:t>Price Variance formula:</a:t>
            </a:r>
          </a:p>
          <a:p>
            <a:pPr eaLnBrk="1" hangingPunct="1"/>
            <a:endParaRPr lang="en-US" sz="2700" smtClean="0"/>
          </a:p>
          <a:p>
            <a:pPr eaLnBrk="1" hangingPunct="1"/>
            <a:endParaRPr lang="en-US" sz="2700" smtClean="0"/>
          </a:p>
          <a:p>
            <a:pPr eaLnBrk="1" hangingPunct="1"/>
            <a:endParaRPr lang="en-US" sz="2700" smtClean="0"/>
          </a:p>
          <a:p>
            <a:pPr eaLnBrk="1" hangingPunct="1"/>
            <a:r>
              <a:rPr lang="en-US" sz="2700" smtClean="0"/>
              <a:t>Efficiency Variance formula:</a:t>
            </a:r>
          </a:p>
        </p:txBody>
      </p:sp>
      <p:graphicFrame>
        <p:nvGraphicFramePr>
          <p:cNvPr id="20484" name="Object 4"/>
          <p:cNvGraphicFramePr>
            <a:graphicFrameLocks noGrp="1" noChangeAspect="1"/>
          </p:cNvGraphicFramePr>
          <p:nvPr>
            <p:ph sz="quarter" idx="2"/>
          </p:nvPr>
        </p:nvGraphicFramePr>
        <p:xfrm>
          <a:off x="619125" y="2441575"/>
          <a:ext cx="7980363" cy="831850"/>
        </p:xfrm>
        <a:graphic>
          <a:graphicData uri="http://schemas.openxmlformats.org/presentationml/2006/ole">
            <p:oleObj spid="_x0000_s1048" name="Worksheet" r:id="rId4" imgW="5848515" imgH="609641" progId="Excel.Sheet.8">
              <p:embed/>
            </p:oleObj>
          </a:graphicData>
        </a:graphic>
      </p:graphicFrame>
      <p:graphicFrame>
        <p:nvGraphicFramePr>
          <p:cNvPr id="20486" name="Object 6"/>
          <p:cNvGraphicFramePr>
            <a:graphicFrameLocks noGrp="1" noChangeAspect="1"/>
          </p:cNvGraphicFramePr>
          <p:nvPr>
            <p:ph sz="quarter" idx="3"/>
          </p:nvPr>
        </p:nvGraphicFramePr>
        <p:xfrm>
          <a:off x="636588" y="4421188"/>
          <a:ext cx="7869237" cy="681037"/>
        </p:xfrm>
        <a:graphic>
          <a:graphicData uri="http://schemas.openxmlformats.org/presentationml/2006/ole">
            <p:oleObj spid="_x0000_s1049" name="Worksheet" r:id="rId5" imgW="6934152" imgH="600317" progId="Excel.Sheet.8">
              <p:embed/>
            </p:oleObj>
          </a:graphicData>
        </a:graphic>
      </p:graphicFrame>
      <p:sp>
        <p:nvSpPr>
          <p:cNvPr id="2" name="Slide Number Placeholder 1"/>
          <p:cNvSpPr>
            <a:spLocks noGrp="1"/>
          </p:cNvSpPr>
          <p:nvPr>
            <p:ph type="sldNum" sz="quarter" idx="11"/>
          </p:nvPr>
        </p:nvSpPr>
        <p:spPr/>
        <p:txBody>
          <a:bodyPr/>
          <a:lstStyle/>
          <a:p>
            <a:fld id="{D0BD6D86-9C9B-4FA9-8BF7-BA4C5518F984}" type="slidenum">
              <a:rPr lang="en-US" smtClean="0"/>
              <a:pPr/>
              <a:t>14</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7620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Variances &amp; Journal Entries</a:t>
            </a:r>
          </a:p>
        </p:txBody>
      </p:sp>
      <p:sp>
        <p:nvSpPr>
          <p:cNvPr id="19459" name="Rectangle 3"/>
          <p:cNvSpPr>
            <a:spLocks noGrp="1" noChangeArrowheads="1"/>
          </p:cNvSpPr>
          <p:nvPr>
            <p:ph idx="1"/>
          </p:nvPr>
        </p:nvSpPr>
        <p:spPr/>
        <p:txBody>
          <a:bodyPr/>
          <a:lstStyle/>
          <a:p>
            <a:pPr eaLnBrk="1" hangingPunct="1"/>
            <a:r>
              <a:rPr lang="en-US" smtClean="0"/>
              <a:t>Each variance may be journalized</a:t>
            </a:r>
          </a:p>
          <a:p>
            <a:pPr eaLnBrk="1" hangingPunct="1"/>
            <a:r>
              <a:rPr lang="en-US" smtClean="0"/>
              <a:t>Each variance has its own account</a:t>
            </a:r>
          </a:p>
          <a:p>
            <a:pPr eaLnBrk="1" hangingPunct="1"/>
            <a:r>
              <a:rPr lang="en-US" smtClean="0"/>
              <a:t>Favorable variances are credits; Unfavorable variances are debits</a:t>
            </a:r>
          </a:p>
          <a:p>
            <a:pPr eaLnBrk="1" hangingPunct="1"/>
            <a:r>
              <a:rPr lang="en-US" smtClean="0"/>
              <a:t>Variance accounts are generally closed into Cost of Goods Sold at the end of the period, if immaterial</a:t>
            </a:r>
          </a:p>
        </p:txBody>
      </p:sp>
      <p:sp>
        <p:nvSpPr>
          <p:cNvPr id="2" name="Slide Number Placeholder 1"/>
          <p:cNvSpPr>
            <a:spLocks noGrp="1"/>
          </p:cNvSpPr>
          <p:nvPr>
            <p:ph type="sldNum" sz="quarter" idx="11"/>
          </p:nvPr>
        </p:nvSpPr>
        <p:spPr/>
        <p:txBody>
          <a:bodyPr/>
          <a:lstStyle/>
          <a:p>
            <a:fld id="{0167BB2F-F977-434C-B61B-D7DDD0173E19}" type="slidenum">
              <a:rPr lang="en-US" smtClean="0"/>
              <a:pPr/>
              <a:t>15</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685800"/>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Standard Costing</a:t>
            </a:r>
          </a:p>
        </p:txBody>
      </p:sp>
      <p:sp>
        <p:nvSpPr>
          <p:cNvPr id="20483" name="Rectangle 3"/>
          <p:cNvSpPr>
            <a:spLocks noGrp="1" noChangeArrowheads="1"/>
          </p:cNvSpPr>
          <p:nvPr>
            <p:ph idx="1"/>
          </p:nvPr>
        </p:nvSpPr>
        <p:spPr/>
        <p:txBody>
          <a:bodyPr/>
          <a:lstStyle/>
          <a:p>
            <a:pPr eaLnBrk="1" hangingPunct="1"/>
            <a:r>
              <a:rPr lang="en-US" smtClean="0"/>
              <a:t>Budgeted amounts and rates are actually booked into the accounting system</a:t>
            </a:r>
          </a:p>
          <a:p>
            <a:pPr eaLnBrk="1" hangingPunct="1"/>
            <a:r>
              <a:rPr lang="en-US" smtClean="0"/>
              <a:t>These budgeted amounts contrast with actual activity and give rise to Variance Accounts.</a:t>
            </a:r>
          </a:p>
        </p:txBody>
      </p:sp>
      <p:sp>
        <p:nvSpPr>
          <p:cNvPr id="2" name="Slide Number Placeholder 1"/>
          <p:cNvSpPr>
            <a:spLocks noGrp="1"/>
          </p:cNvSpPr>
          <p:nvPr>
            <p:ph type="sldNum" sz="quarter" idx="11"/>
          </p:nvPr>
        </p:nvSpPr>
        <p:spPr/>
        <p:txBody>
          <a:bodyPr/>
          <a:lstStyle/>
          <a:p>
            <a:fld id="{0167BB2F-F977-434C-B61B-D7DDD0173E19}" type="slidenum">
              <a:rPr lang="en-US" smtClean="0"/>
              <a:pPr/>
              <a:t>16</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61818" y="7620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Standard Costing</a:t>
            </a:r>
          </a:p>
        </p:txBody>
      </p:sp>
      <p:sp>
        <p:nvSpPr>
          <p:cNvPr id="21507" name="Rectangle 3"/>
          <p:cNvSpPr>
            <a:spLocks noGrp="1" noChangeArrowheads="1"/>
          </p:cNvSpPr>
          <p:nvPr>
            <p:ph idx="1"/>
          </p:nvPr>
        </p:nvSpPr>
        <p:spPr/>
        <p:txBody>
          <a:bodyPr/>
          <a:lstStyle/>
          <a:p>
            <a:pPr eaLnBrk="1" hangingPunct="1"/>
            <a:r>
              <a:rPr lang="en-US" smtClean="0"/>
              <a:t>Reasons for implementation:</a:t>
            </a:r>
          </a:p>
          <a:p>
            <a:pPr lvl="1" eaLnBrk="1" hangingPunct="1"/>
            <a:r>
              <a:rPr lang="en-US" smtClean="0"/>
              <a:t>Improved software systems</a:t>
            </a:r>
          </a:p>
          <a:p>
            <a:pPr lvl="1" eaLnBrk="1" hangingPunct="1"/>
            <a:r>
              <a:rPr lang="en-US" smtClean="0"/>
              <a:t>Wide usefulness of variance information</a:t>
            </a:r>
          </a:p>
        </p:txBody>
      </p:sp>
      <p:sp>
        <p:nvSpPr>
          <p:cNvPr id="2" name="Slide Number Placeholder 1"/>
          <p:cNvSpPr>
            <a:spLocks noGrp="1"/>
          </p:cNvSpPr>
          <p:nvPr>
            <p:ph type="sldNum" sz="quarter" idx="11"/>
          </p:nvPr>
        </p:nvSpPr>
        <p:spPr/>
        <p:txBody>
          <a:bodyPr/>
          <a:lstStyle/>
          <a:p>
            <a:fld id="{0167BB2F-F977-434C-B61B-D7DDD0173E19}" type="slidenum">
              <a:rPr lang="en-US" smtClean="0"/>
              <a:pPr/>
              <a:t>17</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609600"/>
            <a:ext cx="8229600" cy="6858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Management Uses of Variances</a:t>
            </a:r>
          </a:p>
        </p:txBody>
      </p:sp>
      <p:sp>
        <p:nvSpPr>
          <p:cNvPr id="22531" name="Rectangle 3"/>
          <p:cNvSpPr>
            <a:spLocks noGrp="1" noChangeArrowheads="1"/>
          </p:cNvSpPr>
          <p:nvPr>
            <p:ph idx="1"/>
          </p:nvPr>
        </p:nvSpPr>
        <p:spPr/>
        <p:txBody>
          <a:bodyPr/>
          <a:lstStyle/>
          <a:p>
            <a:pPr eaLnBrk="1" hangingPunct="1"/>
            <a:r>
              <a:rPr lang="en-US" smtClean="0"/>
              <a:t>To understand underlying causes of variances.</a:t>
            </a:r>
          </a:p>
          <a:p>
            <a:pPr eaLnBrk="1" hangingPunct="1"/>
            <a:r>
              <a:rPr lang="en-US" smtClean="0"/>
              <a:t>Recognition of inter-relatedness of variances</a:t>
            </a:r>
          </a:p>
          <a:p>
            <a:pPr eaLnBrk="1" hangingPunct="1"/>
            <a:r>
              <a:rPr lang="en-US" smtClean="0"/>
              <a:t>Performance Measurement</a:t>
            </a:r>
          </a:p>
          <a:p>
            <a:pPr lvl="1" eaLnBrk="1" hangingPunct="1"/>
            <a:r>
              <a:rPr lang="en-US" smtClean="0"/>
              <a:t>Managers ability to be Effective</a:t>
            </a:r>
          </a:p>
          <a:p>
            <a:pPr lvl="1" eaLnBrk="1" hangingPunct="1"/>
            <a:r>
              <a:rPr lang="en-US" smtClean="0"/>
              <a:t>Managers ability to be Efficient</a:t>
            </a:r>
          </a:p>
        </p:txBody>
      </p:sp>
      <p:sp>
        <p:nvSpPr>
          <p:cNvPr id="2" name="Slide Number Placeholder 1"/>
          <p:cNvSpPr>
            <a:spLocks noGrp="1"/>
          </p:cNvSpPr>
          <p:nvPr>
            <p:ph type="sldNum" sz="quarter" idx="11"/>
          </p:nvPr>
        </p:nvSpPr>
        <p:spPr/>
        <p:txBody>
          <a:bodyPr/>
          <a:lstStyle/>
          <a:p>
            <a:fld id="{0167BB2F-F977-434C-B61B-D7DDD0173E19}" type="slidenum">
              <a:rPr lang="en-US" smtClean="0"/>
              <a:pPr/>
              <a:t>18</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52400" y="381000"/>
            <a:ext cx="8610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Activity-Based Costing and Variances</a:t>
            </a:r>
          </a:p>
        </p:txBody>
      </p:sp>
      <p:sp>
        <p:nvSpPr>
          <p:cNvPr id="23555" name="Rectangle 3"/>
          <p:cNvSpPr>
            <a:spLocks noGrp="1" noChangeArrowheads="1"/>
          </p:cNvSpPr>
          <p:nvPr>
            <p:ph idx="1"/>
          </p:nvPr>
        </p:nvSpPr>
        <p:spPr/>
        <p:txBody>
          <a:bodyPr/>
          <a:lstStyle/>
          <a:p>
            <a:pPr eaLnBrk="1" hangingPunct="1">
              <a:lnSpc>
                <a:spcPct val="90000"/>
              </a:lnSpc>
            </a:pPr>
            <a:r>
              <a:rPr lang="en-US" smtClean="0"/>
              <a:t>ABC easily lends its to budgeting and variance analysis.</a:t>
            </a:r>
          </a:p>
          <a:p>
            <a:pPr eaLnBrk="1" hangingPunct="1">
              <a:lnSpc>
                <a:spcPct val="90000"/>
              </a:lnSpc>
            </a:pPr>
            <a:r>
              <a:rPr lang="en-US" smtClean="0"/>
              <a:t>Budgeting is not conducted on the departmental-wide basis (or other macro approaches)</a:t>
            </a:r>
          </a:p>
          <a:p>
            <a:pPr eaLnBrk="1" hangingPunct="1">
              <a:lnSpc>
                <a:spcPct val="90000"/>
              </a:lnSpc>
            </a:pPr>
            <a:r>
              <a:rPr lang="en-US" smtClean="0"/>
              <a:t>Instead, budgets are built from the bottom-up with activities serving as the building blocks of the process</a:t>
            </a:r>
          </a:p>
        </p:txBody>
      </p:sp>
      <p:sp>
        <p:nvSpPr>
          <p:cNvPr id="2" name="Slide Number Placeholder 1"/>
          <p:cNvSpPr>
            <a:spLocks noGrp="1"/>
          </p:cNvSpPr>
          <p:nvPr>
            <p:ph type="sldNum" sz="quarter" idx="11"/>
          </p:nvPr>
        </p:nvSpPr>
        <p:spPr/>
        <p:txBody>
          <a:bodyPr/>
          <a:lstStyle/>
          <a:p>
            <a:fld id="{0167BB2F-F977-434C-B61B-D7DDD0173E19}" type="slidenum">
              <a:rPr lang="en-US" smtClean="0"/>
              <a:pPr/>
              <a:t>19</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6858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Benchmarking and Variances</a:t>
            </a:r>
          </a:p>
        </p:txBody>
      </p:sp>
      <p:sp>
        <p:nvSpPr>
          <p:cNvPr id="24579" name="Rectangle 3"/>
          <p:cNvSpPr>
            <a:spLocks noGrp="1" noChangeArrowheads="1"/>
          </p:cNvSpPr>
          <p:nvPr>
            <p:ph idx="1"/>
          </p:nvPr>
        </p:nvSpPr>
        <p:spPr/>
        <p:txBody>
          <a:bodyPr/>
          <a:lstStyle/>
          <a:p>
            <a:pPr eaLnBrk="1" hangingPunct="1"/>
            <a:r>
              <a:rPr lang="en-US" smtClean="0"/>
              <a:t>Benchmarking is the continuous process of comparing the levels of performance in producing products &amp; services against the best levels of performance in competing companies</a:t>
            </a:r>
          </a:p>
          <a:p>
            <a:pPr eaLnBrk="1" hangingPunct="1"/>
            <a:r>
              <a:rPr lang="en-US" smtClean="0"/>
              <a:t>Variances can be extended to include comparison to other entities</a:t>
            </a:r>
          </a:p>
        </p:txBody>
      </p:sp>
      <p:sp>
        <p:nvSpPr>
          <p:cNvPr id="2" name="Slide Number Placeholder 1"/>
          <p:cNvSpPr>
            <a:spLocks noGrp="1"/>
          </p:cNvSpPr>
          <p:nvPr>
            <p:ph type="sldNum" sz="quarter" idx="11"/>
          </p:nvPr>
        </p:nvSpPr>
        <p:spPr/>
        <p:txBody>
          <a:bodyPr/>
          <a:lstStyle/>
          <a:p>
            <a:fld id="{0167BB2F-F977-434C-B61B-D7DDD0173E19}" type="slidenum">
              <a:rPr lang="en-US" smtClean="0"/>
              <a:pPr/>
              <a:t>20</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762000"/>
            <a:ext cx="82296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Benchmarking Example: Airlines</a:t>
            </a:r>
          </a:p>
        </p:txBody>
      </p:sp>
      <p:pic>
        <p:nvPicPr>
          <p:cNvPr id="25606" name="Picture 6" descr="horngren13_7_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1828800"/>
            <a:ext cx="8305800" cy="3733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167BB2F-F977-434C-B61B-D7DDD0173E19}" type="slidenum">
              <a:rPr lang="en-US" smtClean="0"/>
              <a:pPr/>
              <a:t>21</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0482" name="Rectangle 2"/>
          <p:cNvSpPr>
            <a:spLocks noGrp="1" noChangeArrowheads="1"/>
          </p:cNvSpPr>
          <p:nvPr>
            <p:ph type="title"/>
          </p:nvPr>
        </p:nvSpPr>
        <p:spPr>
          <a:xfrm>
            <a:off x="457200" y="618155"/>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sz="4400" b="1" i="1"/>
              <a:t>Standard Costs</a:t>
            </a:r>
          </a:p>
        </p:txBody>
      </p:sp>
      <p:sp>
        <p:nvSpPr>
          <p:cNvPr id="660483" name="Text Box 3"/>
          <p:cNvSpPr txBox="1">
            <a:spLocks noChangeArrowheads="1"/>
          </p:cNvSpPr>
          <p:nvPr/>
        </p:nvSpPr>
        <p:spPr bwMode="auto">
          <a:xfrm>
            <a:off x="904875" y="1717675"/>
            <a:ext cx="7318375" cy="1463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b="1"/>
              <a:t>Standards are benchmarks or “norms”</a:t>
            </a:r>
            <a:br>
              <a:rPr lang="en-US" b="1"/>
            </a:br>
            <a:r>
              <a:rPr lang="en-US" b="1"/>
              <a:t>for measuring performance.  Two types</a:t>
            </a:r>
            <a:br>
              <a:rPr lang="en-US" b="1"/>
            </a:br>
            <a:r>
              <a:rPr lang="en-US" b="1"/>
              <a:t>of standards are commonly used.</a:t>
            </a:r>
          </a:p>
        </p:txBody>
      </p:sp>
      <p:sp>
        <p:nvSpPr>
          <p:cNvPr id="660484" name="Oval 4"/>
          <p:cNvSpPr>
            <a:spLocks noChangeArrowheads="1"/>
          </p:cNvSpPr>
          <p:nvPr/>
        </p:nvSpPr>
        <p:spPr bwMode="auto">
          <a:xfrm>
            <a:off x="419100" y="3505200"/>
            <a:ext cx="3810000" cy="2514600"/>
          </a:xfrm>
          <a:prstGeom prst="ellipse">
            <a:avLst/>
          </a:prstGeom>
          <a:solidFill>
            <a:schemeClr val="accent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rgbClr val="FFFFFF"/>
                </a:solidFill>
              </a:rPr>
              <a:t>Quantity standards</a:t>
            </a:r>
            <a:br>
              <a:rPr lang="en-US" sz="2400">
                <a:solidFill>
                  <a:srgbClr val="FFFFFF"/>
                </a:solidFill>
              </a:rPr>
            </a:br>
            <a:r>
              <a:rPr lang="en-US" sz="2400">
                <a:solidFill>
                  <a:srgbClr val="FFFFFF"/>
                </a:solidFill>
              </a:rPr>
              <a:t>specify how much of an</a:t>
            </a:r>
            <a:br>
              <a:rPr lang="en-US" sz="2400">
                <a:solidFill>
                  <a:srgbClr val="FFFFFF"/>
                </a:solidFill>
              </a:rPr>
            </a:br>
            <a:r>
              <a:rPr lang="en-US" sz="2400">
                <a:solidFill>
                  <a:srgbClr val="FFFFFF"/>
                </a:solidFill>
              </a:rPr>
              <a:t>input should be used to</a:t>
            </a:r>
            <a:br>
              <a:rPr lang="en-US" sz="2400">
                <a:solidFill>
                  <a:srgbClr val="FFFFFF"/>
                </a:solidFill>
              </a:rPr>
            </a:br>
            <a:r>
              <a:rPr lang="en-US" sz="2400">
                <a:solidFill>
                  <a:srgbClr val="FFFFFF"/>
                </a:solidFill>
              </a:rPr>
              <a:t>make a product or</a:t>
            </a:r>
            <a:br>
              <a:rPr lang="en-US" sz="2400">
                <a:solidFill>
                  <a:srgbClr val="FFFFFF"/>
                </a:solidFill>
              </a:rPr>
            </a:br>
            <a:r>
              <a:rPr lang="en-US" sz="2400">
                <a:solidFill>
                  <a:srgbClr val="FFFFFF"/>
                </a:solidFill>
              </a:rPr>
              <a:t>provide a service.</a:t>
            </a:r>
          </a:p>
        </p:txBody>
      </p:sp>
      <p:sp>
        <p:nvSpPr>
          <p:cNvPr id="660485" name="Oval 5"/>
          <p:cNvSpPr>
            <a:spLocks noChangeArrowheads="1"/>
          </p:cNvSpPr>
          <p:nvPr/>
        </p:nvSpPr>
        <p:spPr bwMode="auto">
          <a:xfrm>
            <a:off x="4953000" y="3505200"/>
            <a:ext cx="3810000" cy="2514600"/>
          </a:xfrm>
          <a:prstGeom prst="ellipse">
            <a:avLst/>
          </a:prstGeom>
          <a:solidFill>
            <a:schemeClr val="accent1"/>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rgbClr val="FFFFFF"/>
                </a:solidFill>
              </a:rPr>
              <a:t>Cost (price)</a:t>
            </a:r>
            <a:br>
              <a:rPr lang="en-US" sz="2400">
                <a:solidFill>
                  <a:srgbClr val="FFFFFF"/>
                </a:solidFill>
              </a:rPr>
            </a:br>
            <a:r>
              <a:rPr lang="en-US" sz="2400">
                <a:solidFill>
                  <a:srgbClr val="FFFFFF"/>
                </a:solidFill>
              </a:rPr>
              <a:t>standards specify </a:t>
            </a:r>
            <a:br>
              <a:rPr lang="en-US" sz="2400">
                <a:solidFill>
                  <a:srgbClr val="FFFFFF"/>
                </a:solidFill>
              </a:rPr>
            </a:br>
            <a:r>
              <a:rPr lang="en-US" sz="2400">
                <a:solidFill>
                  <a:srgbClr val="FFFFFF"/>
                </a:solidFill>
              </a:rPr>
              <a:t> how much should be</a:t>
            </a:r>
            <a:br>
              <a:rPr lang="en-US" sz="2400">
                <a:solidFill>
                  <a:srgbClr val="FFFFFF"/>
                </a:solidFill>
              </a:rPr>
            </a:br>
            <a:r>
              <a:rPr lang="en-US" sz="2400">
                <a:solidFill>
                  <a:srgbClr val="FFFFFF"/>
                </a:solidFill>
              </a:rPr>
              <a:t> paid for each unit</a:t>
            </a:r>
            <a:br>
              <a:rPr lang="en-US" sz="2400">
                <a:solidFill>
                  <a:srgbClr val="FFFFFF"/>
                </a:solidFill>
              </a:rPr>
            </a:br>
            <a:r>
              <a:rPr lang="en-US" sz="2400">
                <a:solidFill>
                  <a:srgbClr val="FFFFFF"/>
                </a:solidFill>
              </a:rPr>
              <a:t>of the input.</a:t>
            </a:r>
          </a:p>
        </p:txBody>
      </p:sp>
      <p:sp>
        <p:nvSpPr>
          <p:cNvPr id="2" name="Slide Number Placeholder 1"/>
          <p:cNvSpPr>
            <a:spLocks noGrp="1"/>
          </p:cNvSpPr>
          <p:nvPr>
            <p:ph type="sldNum" sz="quarter" idx="11"/>
          </p:nvPr>
        </p:nvSpPr>
        <p:spPr/>
        <p:txBody>
          <a:bodyPr/>
          <a:lstStyle/>
          <a:p>
            <a:fld id="{FC3CEDF9-175D-44EB-8899-A113D70833E0}" type="slidenum">
              <a:rPr lang="en-US" smtClean="0"/>
              <a:pPr/>
              <a:t>22</a:t>
            </a:fld>
            <a:endParaRPr lang="en-US"/>
          </a:p>
        </p:txBody>
      </p:sp>
    </p:spTree>
    <p:extLst>
      <p:ext uri="{BB962C8B-B14F-4D97-AF65-F5344CB8AC3E}">
        <p14:creationId xmlns:p14="http://schemas.microsoft.com/office/powerpoint/2010/main" xmlns="" val="277024618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1000"/>
                                  </p:stCondLst>
                                  <p:childTnLst>
                                    <p:set>
                                      <p:cBhvr>
                                        <p:cTn id="6" dur="1" fill="hold">
                                          <p:stCondLst>
                                            <p:cond delay="0"/>
                                          </p:stCondLst>
                                        </p:cTn>
                                        <p:tgtEl>
                                          <p:spTgt spid="660484"/>
                                        </p:tgtEl>
                                        <p:attrNameLst>
                                          <p:attrName>style.visibility</p:attrName>
                                        </p:attrNameLst>
                                      </p:cBhvr>
                                      <p:to>
                                        <p:strVal val="visible"/>
                                      </p:to>
                                    </p:set>
                                    <p:anim calcmode="lin" valueType="num">
                                      <p:cBhvr>
                                        <p:cTn id="7" dur="500" fill="hold"/>
                                        <p:tgtEl>
                                          <p:spTgt spid="660484"/>
                                        </p:tgtEl>
                                        <p:attrNameLst>
                                          <p:attrName>ppt_w</p:attrName>
                                        </p:attrNameLst>
                                      </p:cBhvr>
                                      <p:tavLst>
                                        <p:tav tm="0">
                                          <p:val>
                                            <p:fltVal val="0"/>
                                          </p:val>
                                        </p:tav>
                                        <p:tav tm="100000">
                                          <p:val>
                                            <p:strVal val="#ppt_w"/>
                                          </p:val>
                                        </p:tav>
                                      </p:tavLst>
                                    </p:anim>
                                    <p:anim calcmode="lin" valueType="num">
                                      <p:cBhvr>
                                        <p:cTn id="8" dur="500" fill="hold"/>
                                        <p:tgtEl>
                                          <p:spTgt spid="660484"/>
                                        </p:tgtEl>
                                        <p:attrNameLst>
                                          <p:attrName>ppt_h</p:attrName>
                                        </p:attrNameLst>
                                      </p:cBhvr>
                                      <p:tavLst>
                                        <p:tav tm="0">
                                          <p:val>
                                            <p:fltVal val="0"/>
                                          </p:val>
                                        </p:tav>
                                        <p:tav tm="100000">
                                          <p:val>
                                            <p:strVal val="#ppt_h"/>
                                          </p:val>
                                        </p:tav>
                                      </p:tavLst>
                                    </p:anim>
                                    <p:anim calcmode="lin" valueType="num">
                                      <p:cBhvr>
                                        <p:cTn id="9" dur="500" fill="hold"/>
                                        <p:tgtEl>
                                          <p:spTgt spid="660484"/>
                                        </p:tgtEl>
                                        <p:attrNameLst>
                                          <p:attrName>ppt_x</p:attrName>
                                        </p:attrNameLst>
                                      </p:cBhvr>
                                      <p:tavLst>
                                        <p:tav tm="0">
                                          <p:val>
                                            <p:fltVal val="0.5"/>
                                          </p:val>
                                        </p:tav>
                                        <p:tav tm="100000">
                                          <p:val>
                                            <p:strVal val="#ppt_x"/>
                                          </p:val>
                                        </p:tav>
                                      </p:tavLst>
                                    </p:anim>
                                    <p:anim calcmode="lin" valueType="num">
                                      <p:cBhvr>
                                        <p:cTn id="10" dur="500" fill="hold"/>
                                        <p:tgtEl>
                                          <p:spTgt spid="660484"/>
                                        </p:tgtEl>
                                        <p:attrNameLst>
                                          <p:attrName>ppt_y</p:attrName>
                                        </p:attrNameLst>
                                      </p:cBhvr>
                                      <p:tavLst>
                                        <p:tav tm="0">
                                          <p:val>
                                            <p:fltVal val="0.5"/>
                                          </p:val>
                                        </p:tav>
                                        <p:tav tm="100000">
                                          <p:val>
                                            <p:strVal val="#ppt_y"/>
                                          </p:val>
                                        </p:tav>
                                      </p:tavLst>
                                    </p:anim>
                                  </p:childTnLst>
                                </p:cTn>
                              </p:par>
                            </p:childTnLst>
                          </p:cTn>
                        </p:par>
                        <p:par>
                          <p:cTn id="11" fill="hold" nodeType="afterGroup">
                            <p:stCondLst>
                              <p:cond delay="1500"/>
                            </p:stCondLst>
                            <p:childTnLst>
                              <p:par>
                                <p:cTn id="12" presetID="23" presetClass="entr" presetSubtype="528" fill="hold" grpId="0" nodeType="afterEffect">
                                  <p:stCondLst>
                                    <p:cond delay="2000"/>
                                  </p:stCondLst>
                                  <p:childTnLst>
                                    <p:set>
                                      <p:cBhvr>
                                        <p:cTn id="13" dur="1" fill="hold">
                                          <p:stCondLst>
                                            <p:cond delay="0"/>
                                          </p:stCondLst>
                                        </p:cTn>
                                        <p:tgtEl>
                                          <p:spTgt spid="660485"/>
                                        </p:tgtEl>
                                        <p:attrNameLst>
                                          <p:attrName>style.visibility</p:attrName>
                                        </p:attrNameLst>
                                      </p:cBhvr>
                                      <p:to>
                                        <p:strVal val="visible"/>
                                      </p:to>
                                    </p:set>
                                    <p:anim calcmode="lin" valueType="num">
                                      <p:cBhvr>
                                        <p:cTn id="14" dur="500" fill="hold"/>
                                        <p:tgtEl>
                                          <p:spTgt spid="660485"/>
                                        </p:tgtEl>
                                        <p:attrNameLst>
                                          <p:attrName>ppt_w</p:attrName>
                                        </p:attrNameLst>
                                      </p:cBhvr>
                                      <p:tavLst>
                                        <p:tav tm="0">
                                          <p:val>
                                            <p:fltVal val="0"/>
                                          </p:val>
                                        </p:tav>
                                        <p:tav tm="100000">
                                          <p:val>
                                            <p:strVal val="#ppt_w"/>
                                          </p:val>
                                        </p:tav>
                                      </p:tavLst>
                                    </p:anim>
                                    <p:anim calcmode="lin" valueType="num">
                                      <p:cBhvr>
                                        <p:cTn id="15" dur="500" fill="hold"/>
                                        <p:tgtEl>
                                          <p:spTgt spid="660485"/>
                                        </p:tgtEl>
                                        <p:attrNameLst>
                                          <p:attrName>ppt_h</p:attrName>
                                        </p:attrNameLst>
                                      </p:cBhvr>
                                      <p:tavLst>
                                        <p:tav tm="0">
                                          <p:val>
                                            <p:fltVal val="0"/>
                                          </p:val>
                                        </p:tav>
                                        <p:tav tm="100000">
                                          <p:val>
                                            <p:strVal val="#ppt_h"/>
                                          </p:val>
                                        </p:tav>
                                      </p:tavLst>
                                    </p:anim>
                                    <p:anim calcmode="lin" valueType="num">
                                      <p:cBhvr>
                                        <p:cTn id="16" dur="500" fill="hold"/>
                                        <p:tgtEl>
                                          <p:spTgt spid="660485"/>
                                        </p:tgtEl>
                                        <p:attrNameLst>
                                          <p:attrName>ppt_x</p:attrName>
                                        </p:attrNameLst>
                                      </p:cBhvr>
                                      <p:tavLst>
                                        <p:tav tm="0">
                                          <p:val>
                                            <p:fltVal val="0.5"/>
                                          </p:val>
                                        </p:tav>
                                        <p:tav tm="100000">
                                          <p:val>
                                            <p:strVal val="#ppt_x"/>
                                          </p:val>
                                        </p:tav>
                                      </p:tavLst>
                                    </p:anim>
                                    <p:anim calcmode="lin" valueType="num">
                                      <p:cBhvr>
                                        <p:cTn id="17" dur="500" fill="hold"/>
                                        <p:tgtEl>
                                          <p:spTgt spid="66048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84" grpId="0" animBg="1" autoUpdateAnimBg="0"/>
      <p:bldP spid="660485"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2530" name="Rectangle 2"/>
          <p:cNvSpPr>
            <a:spLocks noGrp="1" noChangeArrowheads="1"/>
          </p:cNvSpPr>
          <p:nvPr>
            <p:ph type="title"/>
          </p:nvPr>
        </p:nvSpPr>
        <p:spPr>
          <a:xfrm>
            <a:off x="368300" y="361230"/>
            <a:ext cx="8305800" cy="8025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Standard Costs</a:t>
            </a:r>
          </a:p>
        </p:txBody>
      </p:sp>
      <p:sp>
        <p:nvSpPr>
          <p:cNvPr id="662531" name="Line 3"/>
          <p:cNvSpPr>
            <a:spLocks noChangeShapeType="1"/>
          </p:cNvSpPr>
          <p:nvPr/>
        </p:nvSpPr>
        <p:spPr bwMode="auto">
          <a:xfrm>
            <a:off x="1143000" y="2146300"/>
            <a:ext cx="0" cy="3556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2532" name="Line 4"/>
          <p:cNvSpPr>
            <a:spLocks noChangeShapeType="1"/>
          </p:cNvSpPr>
          <p:nvPr/>
        </p:nvSpPr>
        <p:spPr bwMode="auto">
          <a:xfrm flipV="1">
            <a:off x="3706813" y="3386138"/>
            <a:ext cx="0" cy="2336800"/>
          </a:xfrm>
          <a:prstGeom prst="line">
            <a:avLst/>
          </a:prstGeom>
          <a:noFill/>
          <a:ln w="127000">
            <a:solidFill>
              <a:srgbClr val="0099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2533" name="Rectangle 5"/>
          <p:cNvSpPr>
            <a:spLocks noChangeArrowheads="1"/>
          </p:cNvSpPr>
          <p:nvPr/>
        </p:nvSpPr>
        <p:spPr bwMode="auto">
          <a:xfrm>
            <a:off x="3027363" y="3963988"/>
            <a:ext cx="1358900" cy="771525"/>
          </a:xfrm>
          <a:prstGeom prst="rect">
            <a:avLst/>
          </a:prstGeom>
          <a:solidFill>
            <a:srgbClr val="CCFFCC"/>
          </a:solidFill>
          <a:ln w="25400">
            <a:solidFill>
              <a:srgbClr val="0099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b="1">
                <a:solidFill>
                  <a:srgbClr val="009900"/>
                </a:solidFill>
              </a:rPr>
              <a:t>Direct</a:t>
            </a:r>
            <a:br>
              <a:rPr lang="en-US" sz="2400" b="1">
                <a:solidFill>
                  <a:srgbClr val="009900"/>
                </a:solidFill>
              </a:rPr>
            </a:br>
            <a:r>
              <a:rPr lang="en-US" sz="2400" b="1">
                <a:solidFill>
                  <a:srgbClr val="009900"/>
                </a:solidFill>
              </a:rPr>
              <a:t>Material</a:t>
            </a:r>
          </a:p>
        </p:txBody>
      </p:sp>
      <p:sp>
        <p:nvSpPr>
          <p:cNvPr id="662534" name="Line 6"/>
          <p:cNvSpPr>
            <a:spLocks noChangeShapeType="1"/>
          </p:cNvSpPr>
          <p:nvPr/>
        </p:nvSpPr>
        <p:spPr bwMode="auto">
          <a:xfrm>
            <a:off x="1155700" y="5715000"/>
            <a:ext cx="5994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662535" name="Group 7"/>
          <p:cNvGrpSpPr>
            <a:grpSpLocks/>
          </p:cNvGrpSpPr>
          <p:nvPr/>
        </p:nvGrpSpPr>
        <p:grpSpPr bwMode="auto">
          <a:xfrm>
            <a:off x="2143125" y="1268413"/>
            <a:ext cx="6894513" cy="2162175"/>
            <a:chOff x="1350" y="799"/>
            <a:chExt cx="4343" cy="1362"/>
          </a:xfrm>
        </p:grpSpPr>
        <p:sp>
          <p:nvSpPr>
            <p:cNvPr id="662536" name="Freeform 8"/>
            <p:cNvSpPr>
              <a:spLocks/>
            </p:cNvSpPr>
            <p:nvPr/>
          </p:nvSpPr>
          <p:spPr bwMode="auto">
            <a:xfrm>
              <a:off x="2496" y="960"/>
              <a:ext cx="768" cy="1201"/>
            </a:xfrm>
            <a:custGeom>
              <a:avLst/>
              <a:gdLst>
                <a:gd name="T0" fmla="*/ 160 w 768"/>
                <a:gd name="T1" fmla="*/ 864 h 1201"/>
                <a:gd name="T2" fmla="*/ 194 w 768"/>
                <a:gd name="T3" fmla="*/ 858 h 1201"/>
                <a:gd name="T4" fmla="*/ 246 w 768"/>
                <a:gd name="T5" fmla="*/ 849 h 1201"/>
                <a:gd name="T6" fmla="*/ 301 w 768"/>
                <a:gd name="T7" fmla="*/ 829 h 1201"/>
                <a:gd name="T8" fmla="*/ 354 w 768"/>
                <a:gd name="T9" fmla="*/ 805 h 1201"/>
                <a:gd name="T10" fmla="*/ 405 w 768"/>
                <a:gd name="T11" fmla="*/ 774 h 1201"/>
                <a:gd name="T12" fmla="*/ 453 w 768"/>
                <a:gd name="T13" fmla="*/ 736 h 1201"/>
                <a:gd name="T14" fmla="*/ 501 w 768"/>
                <a:gd name="T15" fmla="*/ 695 h 1201"/>
                <a:gd name="T16" fmla="*/ 545 w 768"/>
                <a:gd name="T17" fmla="*/ 646 h 1201"/>
                <a:gd name="T18" fmla="*/ 585 w 768"/>
                <a:gd name="T19" fmla="*/ 590 h 1201"/>
                <a:gd name="T20" fmla="*/ 622 w 768"/>
                <a:gd name="T21" fmla="*/ 531 h 1201"/>
                <a:gd name="T22" fmla="*/ 655 w 768"/>
                <a:gd name="T23" fmla="*/ 469 h 1201"/>
                <a:gd name="T24" fmla="*/ 685 w 768"/>
                <a:gd name="T25" fmla="*/ 402 h 1201"/>
                <a:gd name="T26" fmla="*/ 711 w 768"/>
                <a:gd name="T27" fmla="*/ 330 h 1201"/>
                <a:gd name="T28" fmla="*/ 732 w 768"/>
                <a:gd name="T29" fmla="*/ 258 h 1201"/>
                <a:gd name="T30" fmla="*/ 747 w 768"/>
                <a:gd name="T31" fmla="*/ 182 h 1201"/>
                <a:gd name="T32" fmla="*/ 758 w 768"/>
                <a:gd name="T33" fmla="*/ 104 h 1201"/>
                <a:gd name="T34" fmla="*/ 766 w 768"/>
                <a:gd name="T35" fmla="*/ 24 h 1201"/>
                <a:gd name="T36" fmla="*/ 767 w 768"/>
                <a:gd name="T37" fmla="*/ 0 h 1201"/>
                <a:gd name="T38" fmla="*/ 763 w 768"/>
                <a:gd name="T39" fmla="*/ 87 h 1201"/>
                <a:gd name="T40" fmla="*/ 755 w 768"/>
                <a:gd name="T41" fmla="*/ 177 h 1201"/>
                <a:gd name="T42" fmla="*/ 744 w 768"/>
                <a:gd name="T43" fmla="*/ 261 h 1201"/>
                <a:gd name="T44" fmla="*/ 729 w 768"/>
                <a:gd name="T45" fmla="*/ 345 h 1201"/>
                <a:gd name="T46" fmla="*/ 711 w 768"/>
                <a:gd name="T47" fmla="*/ 428 h 1201"/>
                <a:gd name="T48" fmla="*/ 686 w 768"/>
                <a:gd name="T49" fmla="*/ 507 h 1201"/>
                <a:gd name="T50" fmla="*/ 663 w 768"/>
                <a:gd name="T51" fmla="*/ 583 h 1201"/>
                <a:gd name="T52" fmla="*/ 631 w 768"/>
                <a:gd name="T53" fmla="*/ 655 h 1201"/>
                <a:gd name="T54" fmla="*/ 600 w 768"/>
                <a:gd name="T55" fmla="*/ 723 h 1201"/>
                <a:gd name="T56" fmla="*/ 566 w 768"/>
                <a:gd name="T57" fmla="*/ 786 h 1201"/>
                <a:gd name="T58" fmla="*/ 529 w 768"/>
                <a:gd name="T59" fmla="*/ 843 h 1201"/>
                <a:gd name="T60" fmla="*/ 488 w 768"/>
                <a:gd name="T61" fmla="*/ 897 h 1201"/>
                <a:gd name="T62" fmla="*/ 446 w 768"/>
                <a:gd name="T63" fmla="*/ 942 h 1201"/>
                <a:gd name="T64" fmla="*/ 401 w 768"/>
                <a:gd name="T65" fmla="*/ 984 h 1201"/>
                <a:gd name="T66" fmla="*/ 356 w 768"/>
                <a:gd name="T67" fmla="*/ 1018 h 1201"/>
                <a:gd name="T68" fmla="*/ 310 w 768"/>
                <a:gd name="T69" fmla="*/ 1048 h 1201"/>
                <a:gd name="T70" fmla="*/ 260 w 768"/>
                <a:gd name="T71" fmla="*/ 1067 h 1201"/>
                <a:gd name="T72" fmla="*/ 212 w 768"/>
                <a:gd name="T73" fmla="*/ 1082 h 1201"/>
                <a:gd name="T74" fmla="*/ 160 w 768"/>
                <a:gd name="T75" fmla="*/ 1090 h 1201"/>
                <a:gd name="T76" fmla="*/ 157 w 768"/>
                <a:gd name="T77" fmla="*/ 1200 h 1201"/>
                <a:gd name="T78" fmla="*/ 0 w 768"/>
                <a:gd name="T79" fmla="*/ 975 h 1201"/>
                <a:gd name="T80" fmla="*/ 157 w 768"/>
                <a:gd name="T81" fmla="*/ 748 h 1201"/>
                <a:gd name="T82" fmla="*/ 160 w 768"/>
                <a:gd name="T83" fmla="*/ 864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68" h="1201">
                  <a:moveTo>
                    <a:pt x="160" y="864"/>
                  </a:moveTo>
                  <a:lnTo>
                    <a:pt x="194" y="858"/>
                  </a:lnTo>
                  <a:lnTo>
                    <a:pt x="246" y="849"/>
                  </a:lnTo>
                  <a:lnTo>
                    <a:pt x="301" y="829"/>
                  </a:lnTo>
                  <a:lnTo>
                    <a:pt x="354" y="805"/>
                  </a:lnTo>
                  <a:lnTo>
                    <a:pt x="405" y="774"/>
                  </a:lnTo>
                  <a:lnTo>
                    <a:pt x="453" y="736"/>
                  </a:lnTo>
                  <a:lnTo>
                    <a:pt x="501" y="695"/>
                  </a:lnTo>
                  <a:lnTo>
                    <a:pt x="545" y="646"/>
                  </a:lnTo>
                  <a:lnTo>
                    <a:pt x="585" y="590"/>
                  </a:lnTo>
                  <a:lnTo>
                    <a:pt x="622" y="531"/>
                  </a:lnTo>
                  <a:lnTo>
                    <a:pt x="655" y="469"/>
                  </a:lnTo>
                  <a:lnTo>
                    <a:pt x="685" y="402"/>
                  </a:lnTo>
                  <a:lnTo>
                    <a:pt x="711" y="330"/>
                  </a:lnTo>
                  <a:lnTo>
                    <a:pt x="732" y="258"/>
                  </a:lnTo>
                  <a:lnTo>
                    <a:pt x="747" y="182"/>
                  </a:lnTo>
                  <a:lnTo>
                    <a:pt x="758" y="104"/>
                  </a:lnTo>
                  <a:lnTo>
                    <a:pt x="766" y="24"/>
                  </a:lnTo>
                  <a:lnTo>
                    <a:pt x="767" y="0"/>
                  </a:lnTo>
                  <a:lnTo>
                    <a:pt x="763" y="87"/>
                  </a:lnTo>
                  <a:lnTo>
                    <a:pt x="755" y="177"/>
                  </a:lnTo>
                  <a:lnTo>
                    <a:pt x="744" y="261"/>
                  </a:lnTo>
                  <a:lnTo>
                    <a:pt x="729" y="345"/>
                  </a:lnTo>
                  <a:lnTo>
                    <a:pt x="711" y="428"/>
                  </a:lnTo>
                  <a:lnTo>
                    <a:pt x="686" y="507"/>
                  </a:lnTo>
                  <a:lnTo>
                    <a:pt x="663" y="583"/>
                  </a:lnTo>
                  <a:lnTo>
                    <a:pt x="631" y="655"/>
                  </a:lnTo>
                  <a:lnTo>
                    <a:pt x="600" y="723"/>
                  </a:lnTo>
                  <a:lnTo>
                    <a:pt x="566" y="786"/>
                  </a:lnTo>
                  <a:lnTo>
                    <a:pt x="529" y="843"/>
                  </a:lnTo>
                  <a:lnTo>
                    <a:pt x="488" y="897"/>
                  </a:lnTo>
                  <a:lnTo>
                    <a:pt x="446" y="942"/>
                  </a:lnTo>
                  <a:lnTo>
                    <a:pt x="401" y="984"/>
                  </a:lnTo>
                  <a:lnTo>
                    <a:pt x="356" y="1018"/>
                  </a:lnTo>
                  <a:lnTo>
                    <a:pt x="310" y="1048"/>
                  </a:lnTo>
                  <a:lnTo>
                    <a:pt x="260" y="1067"/>
                  </a:lnTo>
                  <a:lnTo>
                    <a:pt x="212" y="1082"/>
                  </a:lnTo>
                  <a:lnTo>
                    <a:pt x="160" y="1090"/>
                  </a:lnTo>
                  <a:lnTo>
                    <a:pt x="157" y="1200"/>
                  </a:lnTo>
                  <a:lnTo>
                    <a:pt x="0" y="975"/>
                  </a:lnTo>
                  <a:lnTo>
                    <a:pt x="157" y="748"/>
                  </a:lnTo>
                  <a:lnTo>
                    <a:pt x="160" y="864"/>
                  </a:lnTo>
                </a:path>
              </a:pathLst>
            </a:custGeom>
            <a:solidFill>
              <a:srgbClr val="FF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2537" name="Rectangle 9"/>
            <p:cNvSpPr>
              <a:spLocks noChangeArrowheads="1"/>
            </p:cNvSpPr>
            <p:nvPr/>
          </p:nvSpPr>
          <p:spPr bwMode="auto">
            <a:xfrm>
              <a:off x="1350" y="799"/>
              <a:ext cx="4343" cy="762"/>
            </a:xfrm>
            <a:prstGeom prst="rect">
              <a:avLst/>
            </a:prstGeom>
            <a:solidFill>
              <a:srgbClr val="FCFEB9"/>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b="1">
                  <a:solidFill>
                    <a:schemeClr val="tx2"/>
                  </a:solidFill>
                </a:rPr>
                <a:t>Deviations from standards deemed significant</a:t>
              </a:r>
              <a:br>
                <a:rPr lang="en-US" sz="2400" b="1">
                  <a:solidFill>
                    <a:schemeClr val="tx2"/>
                  </a:solidFill>
                </a:rPr>
              </a:br>
              <a:r>
                <a:rPr lang="en-US" sz="2400" b="1">
                  <a:solidFill>
                    <a:schemeClr val="tx2"/>
                  </a:solidFill>
                </a:rPr>
                <a:t>are brought to the attention of management, a</a:t>
              </a:r>
              <a:br>
                <a:rPr lang="en-US" sz="2400" b="1">
                  <a:solidFill>
                    <a:schemeClr val="tx2"/>
                  </a:solidFill>
                </a:rPr>
              </a:br>
              <a:r>
                <a:rPr lang="en-US" sz="2400" b="1">
                  <a:solidFill>
                    <a:schemeClr val="tx2"/>
                  </a:solidFill>
                </a:rPr>
                <a:t>practice known as </a:t>
              </a:r>
              <a:r>
                <a:rPr lang="en-US" sz="2400" b="1">
                  <a:solidFill>
                    <a:srgbClr val="FF0000"/>
                  </a:solidFill>
                </a:rPr>
                <a:t>management by exception</a:t>
              </a:r>
              <a:r>
                <a:rPr lang="en-US" sz="2400" b="1">
                  <a:solidFill>
                    <a:schemeClr val="tx2"/>
                  </a:solidFill>
                </a:rPr>
                <a:t>.</a:t>
              </a:r>
            </a:p>
          </p:txBody>
        </p:sp>
      </p:grpSp>
      <p:sp>
        <p:nvSpPr>
          <p:cNvPr id="662538" name="Rectangle 10"/>
          <p:cNvSpPr>
            <a:spLocks noChangeArrowheads="1"/>
          </p:cNvSpPr>
          <p:nvPr/>
        </p:nvSpPr>
        <p:spPr bwMode="auto">
          <a:xfrm>
            <a:off x="2352675" y="5853113"/>
            <a:ext cx="32607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b="1"/>
              <a:t>Type of Product Cost</a:t>
            </a:r>
          </a:p>
        </p:txBody>
      </p:sp>
      <p:sp>
        <p:nvSpPr>
          <p:cNvPr id="662539" name="Rectangle 11"/>
          <p:cNvSpPr>
            <a:spLocks noChangeArrowheads="1"/>
          </p:cNvSpPr>
          <p:nvPr/>
        </p:nvSpPr>
        <p:spPr bwMode="auto">
          <a:xfrm rot="16200000">
            <a:off x="113507" y="3793331"/>
            <a:ext cx="1331912"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b="1"/>
              <a:t>Amount</a:t>
            </a:r>
          </a:p>
        </p:txBody>
      </p:sp>
      <p:sp>
        <p:nvSpPr>
          <p:cNvPr id="662540" name="Line 12"/>
          <p:cNvSpPr>
            <a:spLocks noChangeShapeType="1"/>
          </p:cNvSpPr>
          <p:nvPr/>
        </p:nvSpPr>
        <p:spPr bwMode="auto">
          <a:xfrm flipV="1">
            <a:off x="1803400" y="4114800"/>
            <a:ext cx="0" cy="1630363"/>
          </a:xfrm>
          <a:prstGeom prst="line">
            <a:avLst/>
          </a:prstGeom>
          <a:noFill/>
          <a:ln w="1270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2541" name="Line 13"/>
          <p:cNvSpPr>
            <a:spLocks noChangeShapeType="1"/>
          </p:cNvSpPr>
          <p:nvPr/>
        </p:nvSpPr>
        <p:spPr bwMode="auto">
          <a:xfrm flipV="1">
            <a:off x="6069013" y="3733800"/>
            <a:ext cx="0" cy="2011363"/>
          </a:xfrm>
          <a:prstGeom prst="line">
            <a:avLst/>
          </a:prstGeom>
          <a:noFill/>
          <a:ln w="127000">
            <a:solidFill>
              <a:srgbClr val="CC00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2542" name="Rectangle 14"/>
          <p:cNvSpPr>
            <a:spLocks noChangeArrowheads="1"/>
          </p:cNvSpPr>
          <p:nvPr/>
        </p:nvSpPr>
        <p:spPr bwMode="auto">
          <a:xfrm>
            <a:off x="1268413" y="4464050"/>
            <a:ext cx="1071562" cy="771525"/>
          </a:xfrm>
          <a:prstGeom prst="rect">
            <a:avLst/>
          </a:prstGeom>
          <a:solidFill>
            <a:srgbClr val="CCECFF"/>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lnSpc>
                <a:spcPct val="90000"/>
              </a:lnSpc>
            </a:pPr>
            <a:r>
              <a:rPr lang="en-US" sz="2400" b="1">
                <a:solidFill>
                  <a:schemeClr val="accent2"/>
                </a:solidFill>
              </a:rPr>
              <a:t>Direct</a:t>
            </a:r>
            <a:br>
              <a:rPr lang="en-US" sz="2400" b="1">
                <a:solidFill>
                  <a:schemeClr val="accent2"/>
                </a:solidFill>
              </a:rPr>
            </a:br>
            <a:r>
              <a:rPr lang="en-US" sz="2400" b="1">
                <a:solidFill>
                  <a:schemeClr val="accent2"/>
                </a:solidFill>
              </a:rPr>
              <a:t>Labor</a:t>
            </a:r>
          </a:p>
        </p:txBody>
      </p:sp>
      <p:sp>
        <p:nvSpPr>
          <p:cNvPr id="662543" name="Rectangle 15"/>
          <p:cNvSpPr>
            <a:spLocks noChangeArrowheads="1"/>
          </p:cNvSpPr>
          <p:nvPr/>
        </p:nvSpPr>
        <p:spPr bwMode="auto">
          <a:xfrm>
            <a:off x="4922838" y="4470400"/>
            <a:ext cx="2292350" cy="758825"/>
          </a:xfrm>
          <a:prstGeom prst="rect">
            <a:avLst/>
          </a:prstGeom>
          <a:solidFill>
            <a:srgbClr val="FFFFCC"/>
          </a:solidFill>
          <a:ln w="12700">
            <a:solidFill>
              <a:srgbClr val="CC00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b="1">
                <a:solidFill>
                  <a:srgbClr val="CC00CC"/>
                </a:solidFill>
              </a:rPr>
              <a:t>Manufacturing</a:t>
            </a:r>
            <a:br>
              <a:rPr lang="en-US" sz="2400" b="1">
                <a:solidFill>
                  <a:srgbClr val="CC00CC"/>
                </a:solidFill>
              </a:rPr>
            </a:br>
            <a:r>
              <a:rPr lang="en-US" sz="2400" b="1">
                <a:solidFill>
                  <a:srgbClr val="CC00CC"/>
                </a:solidFill>
              </a:rPr>
              <a:t>Overhead</a:t>
            </a:r>
          </a:p>
        </p:txBody>
      </p:sp>
      <p:sp>
        <p:nvSpPr>
          <p:cNvPr id="662544" name="Line 16"/>
          <p:cNvSpPr>
            <a:spLocks noChangeShapeType="1"/>
          </p:cNvSpPr>
          <p:nvPr/>
        </p:nvSpPr>
        <p:spPr bwMode="auto">
          <a:xfrm>
            <a:off x="3109913" y="3484563"/>
            <a:ext cx="11938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2545" name="Line 17"/>
          <p:cNvSpPr>
            <a:spLocks noChangeShapeType="1"/>
          </p:cNvSpPr>
          <p:nvPr/>
        </p:nvSpPr>
        <p:spPr bwMode="auto">
          <a:xfrm flipV="1">
            <a:off x="3706813" y="2590800"/>
            <a:ext cx="0" cy="889000"/>
          </a:xfrm>
          <a:prstGeom prst="line">
            <a:avLst/>
          </a:prstGeom>
          <a:noFill/>
          <a:ln w="127000">
            <a:solidFill>
              <a:srgbClr val="FC012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2546" name="Line 18"/>
          <p:cNvSpPr>
            <a:spLocks noChangeShapeType="1"/>
          </p:cNvSpPr>
          <p:nvPr/>
        </p:nvSpPr>
        <p:spPr bwMode="auto">
          <a:xfrm>
            <a:off x="1473200" y="3962400"/>
            <a:ext cx="660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2547" name="Line 19"/>
          <p:cNvSpPr>
            <a:spLocks noChangeShapeType="1"/>
          </p:cNvSpPr>
          <p:nvPr/>
        </p:nvSpPr>
        <p:spPr bwMode="auto">
          <a:xfrm>
            <a:off x="5716588" y="3581400"/>
            <a:ext cx="660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2548" name="Line 20"/>
          <p:cNvSpPr>
            <a:spLocks noChangeShapeType="1"/>
          </p:cNvSpPr>
          <p:nvPr/>
        </p:nvSpPr>
        <p:spPr bwMode="auto">
          <a:xfrm>
            <a:off x="6642100" y="3581400"/>
            <a:ext cx="2032000" cy="0"/>
          </a:xfrm>
          <a:prstGeom prst="line">
            <a:avLst/>
          </a:prstGeom>
          <a:noFill/>
          <a:ln w="25400">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2549" name="Rectangle 21"/>
          <p:cNvSpPr>
            <a:spLocks noChangeArrowheads="1"/>
          </p:cNvSpPr>
          <p:nvPr/>
        </p:nvSpPr>
        <p:spPr bwMode="auto">
          <a:xfrm>
            <a:off x="7075488" y="3187700"/>
            <a:ext cx="1444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t>Standard</a:t>
            </a:r>
          </a:p>
        </p:txBody>
      </p:sp>
      <p:sp>
        <p:nvSpPr>
          <p:cNvPr id="2" name="Slide Number Placeholder 1"/>
          <p:cNvSpPr>
            <a:spLocks noGrp="1"/>
          </p:cNvSpPr>
          <p:nvPr>
            <p:ph type="sldNum" sz="quarter" idx="11"/>
          </p:nvPr>
        </p:nvSpPr>
        <p:spPr/>
        <p:txBody>
          <a:bodyPr/>
          <a:lstStyle/>
          <a:p>
            <a:fld id="{FC3CEDF9-175D-44EB-8899-A113D70833E0}" type="slidenum">
              <a:rPr lang="en-US" smtClean="0"/>
              <a:pPr/>
              <a:t>23</a:t>
            </a:fld>
            <a:endParaRPr lang="en-US"/>
          </a:p>
        </p:txBody>
      </p:sp>
    </p:spTree>
    <p:extLst>
      <p:ext uri="{BB962C8B-B14F-4D97-AF65-F5344CB8AC3E}">
        <p14:creationId xmlns:p14="http://schemas.microsoft.com/office/powerpoint/2010/main" xmlns="" val="21520453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1000"/>
                                  </p:stCondLst>
                                  <p:childTnLst>
                                    <p:set>
                                      <p:cBhvr>
                                        <p:cTn id="6" dur="1" fill="hold">
                                          <p:stCondLst>
                                            <p:cond delay="0"/>
                                          </p:stCondLst>
                                        </p:cTn>
                                        <p:tgtEl>
                                          <p:spTgt spid="662535"/>
                                        </p:tgtEl>
                                        <p:attrNameLst>
                                          <p:attrName>style.visibility</p:attrName>
                                        </p:attrNameLst>
                                      </p:cBhvr>
                                      <p:to>
                                        <p:strVal val="visible"/>
                                      </p:to>
                                    </p:set>
                                    <p:animEffect transition="in" filter="strips(downLeft)">
                                      <p:cBhvr>
                                        <p:cTn id="7" dur="500"/>
                                        <p:tgtEl>
                                          <p:spTgt spid="662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4578" name="Rectangle 2"/>
          <p:cNvSpPr>
            <a:spLocks noGrp="1" noChangeArrowheads="1"/>
          </p:cNvSpPr>
          <p:nvPr>
            <p:ph type="title"/>
          </p:nvPr>
        </p:nvSpPr>
        <p:spPr>
          <a:xfrm>
            <a:off x="468745" y="448684"/>
            <a:ext cx="8305800" cy="7723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Variance Analysis Cycle</a:t>
            </a:r>
          </a:p>
        </p:txBody>
      </p:sp>
      <p:sp>
        <p:nvSpPr>
          <p:cNvPr id="664579" name="Rectangle 3"/>
          <p:cNvSpPr>
            <a:spLocks noChangeArrowheads="1"/>
          </p:cNvSpPr>
          <p:nvPr/>
        </p:nvSpPr>
        <p:spPr bwMode="auto">
          <a:xfrm>
            <a:off x="3429000" y="5059363"/>
            <a:ext cx="2606675" cy="1131887"/>
          </a:xfrm>
          <a:prstGeom prst="rect">
            <a:avLst/>
          </a:prstGeom>
          <a:solidFill>
            <a:schemeClr val="tx2"/>
          </a:solidFill>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b="1">
                <a:solidFill>
                  <a:srgbClr val="FFFFFF"/>
                </a:solidFill>
              </a:rPr>
              <a:t>Prepare standard cost performance report</a:t>
            </a:r>
          </a:p>
        </p:txBody>
      </p:sp>
      <p:grpSp>
        <p:nvGrpSpPr>
          <p:cNvPr id="664580" name="Group 4"/>
          <p:cNvGrpSpPr>
            <a:grpSpLocks/>
          </p:cNvGrpSpPr>
          <p:nvPr/>
        </p:nvGrpSpPr>
        <p:grpSpPr bwMode="auto">
          <a:xfrm>
            <a:off x="533400" y="3687763"/>
            <a:ext cx="2438400" cy="1131887"/>
            <a:chOff x="336" y="2323"/>
            <a:chExt cx="1536" cy="713"/>
          </a:xfrm>
        </p:grpSpPr>
        <p:sp>
          <p:nvSpPr>
            <p:cNvPr id="664581" name="Rectangle 5"/>
            <p:cNvSpPr>
              <a:spLocks noChangeArrowheads="1"/>
            </p:cNvSpPr>
            <p:nvPr/>
          </p:nvSpPr>
          <p:spPr bwMode="auto">
            <a:xfrm>
              <a:off x="336" y="2323"/>
              <a:ext cx="1536" cy="713"/>
            </a:xfrm>
            <a:prstGeom prst="rect">
              <a:avLst/>
            </a:prstGeom>
            <a:solidFill>
              <a:srgbClr val="EAEAEA"/>
            </a:solidFill>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b="1">
                  <a:solidFill>
                    <a:schemeClr val="bg1"/>
                  </a:solidFill>
                </a:rPr>
                <a:t/>
              </a:r>
              <a:br>
                <a:rPr lang="en-US" sz="2200" b="1">
                  <a:solidFill>
                    <a:schemeClr val="bg1"/>
                  </a:solidFill>
                </a:rPr>
              </a:br>
              <a:r>
                <a:rPr lang="en-US" sz="2200" b="1">
                  <a:solidFill>
                    <a:schemeClr val="bg1"/>
                  </a:solidFill>
                </a:rPr>
                <a:t/>
              </a:r>
              <a:br>
                <a:rPr lang="en-US" sz="2200" b="1">
                  <a:solidFill>
                    <a:schemeClr val="bg1"/>
                  </a:solidFill>
                </a:rPr>
              </a:br>
              <a:endParaRPr lang="en-US" sz="2200" b="1">
                <a:solidFill>
                  <a:schemeClr val="bg1"/>
                </a:solidFill>
              </a:endParaRPr>
            </a:p>
          </p:txBody>
        </p:sp>
        <p:sp>
          <p:nvSpPr>
            <p:cNvPr id="664582" name="Rectangle 6"/>
            <p:cNvSpPr>
              <a:spLocks noChangeArrowheads="1"/>
            </p:cNvSpPr>
            <p:nvPr/>
          </p:nvSpPr>
          <p:spPr bwMode="auto">
            <a:xfrm>
              <a:off x="366" y="2449"/>
              <a:ext cx="1390" cy="478"/>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b="1">
                  <a:solidFill>
                    <a:schemeClr val="tx2"/>
                  </a:solidFill>
                </a:rPr>
                <a:t>Analyze variances</a:t>
              </a:r>
            </a:p>
          </p:txBody>
        </p:sp>
      </p:grpSp>
      <p:sp>
        <p:nvSpPr>
          <p:cNvPr id="664583" name="Rectangle 7"/>
          <p:cNvSpPr>
            <a:spLocks noChangeArrowheads="1"/>
          </p:cNvSpPr>
          <p:nvPr/>
        </p:nvSpPr>
        <p:spPr bwMode="auto">
          <a:xfrm>
            <a:off x="6019800" y="5181600"/>
            <a:ext cx="1597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3300"/>
                </a:solidFill>
              </a:rPr>
              <a:t>Begin</a:t>
            </a:r>
          </a:p>
        </p:txBody>
      </p:sp>
      <p:cxnSp>
        <p:nvCxnSpPr>
          <p:cNvPr id="664584" name="AutoShape 8"/>
          <p:cNvCxnSpPr>
            <a:cxnSpLocks noChangeShapeType="1"/>
            <a:stCxn id="664579" idx="1"/>
            <a:endCxn id="664581" idx="2"/>
          </p:cNvCxnSpPr>
          <p:nvPr/>
        </p:nvCxnSpPr>
        <p:spPr bwMode="auto">
          <a:xfrm rot="10800000">
            <a:off x="1752600" y="4838700"/>
            <a:ext cx="1657350" cy="787400"/>
          </a:xfrm>
          <a:prstGeom prst="bentConnector2">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664585" name="Group 9"/>
          <p:cNvGrpSpPr>
            <a:grpSpLocks/>
          </p:cNvGrpSpPr>
          <p:nvPr/>
        </p:nvGrpSpPr>
        <p:grpSpPr bwMode="auto">
          <a:xfrm>
            <a:off x="533400" y="1630363"/>
            <a:ext cx="2438400" cy="2038350"/>
            <a:chOff x="336" y="1027"/>
            <a:chExt cx="1536" cy="1284"/>
          </a:xfrm>
        </p:grpSpPr>
        <p:sp>
          <p:nvSpPr>
            <p:cNvPr id="664586" name="Rectangle 10"/>
            <p:cNvSpPr>
              <a:spLocks noChangeArrowheads="1"/>
            </p:cNvSpPr>
            <p:nvPr/>
          </p:nvSpPr>
          <p:spPr bwMode="auto">
            <a:xfrm>
              <a:off x="336" y="1027"/>
              <a:ext cx="1536" cy="713"/>
            </a:xfrm>
            <a:prstGeom prst="rect">
              <a:avLst/>
            </a:prstGeom>
            <a:solidFill>
              <a:srgbClr val="EAEAEA"/>
            </a:solidFill>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b="1">
                  <a:solidFill>
                    <a:schemeClr val="bg1"/>
                  </a:solidFill>
                </a:rPr>
                <a:t/>
              </a:r>
              <a:br>
                <a:rPr lang="en-US" sz="2200" b="1">
                  <a:solidFill>
                    <a:schemeClr val="bg1"/>
                  </a:solidFill>
                </a:rPr>
              </a:br>
              <a:r>
                <a:rPr lang="en-US" sz="2200" b="1">
                  <a:solidFill>
                    <a:schemeClr val="bg1"/>
                  </a:solidFill>
                </a:rPr>
                <a:t/>
              </a:r>
              <a:br>
                <a:rPr lang="en-US" sz="2200" b="1">
                  <a:solidFill>
                    <a:schemeClr val="bg1"/>
                  </a:solidFill>
                </a:rPr>
              </a:br>
              <a:endParaRPr lang="en-US" sz="2200" b="1">
                <a:solidFill>
                  <a:schemeClr val="bg1"/>
                </a:solidFill>
              </a:endParaRPr>
            </a:p>
          </p:txBody>
        </p:sp>
        <p:sp>
          <p:nvSpPr>
            <p:cNvPr id="664587" name="Rectangle 11"/>
            <p:cNvSpPr>
              <a:spLocks noChangeArrowheads="1"/>
            </p:cNvSpPr>
            <p:nvPr/>
          </p:nvSpPr>
          <p:spPr bwMode="auto">
            <a:xfrm>
              <a:off x="366" y="1153"/>
              <a:ext cx="1390" cy="478"/>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b="1">
                  <a:solidFill>
                    <a:schemeClr val="tx2"/>
                  </a:solidFill>
                </a:rPr>
                <a:t>Identify</a:t>
              </a:r>
              <a:br>
                <a:rPr lang="en-US" sz="2200" b="1">
                  <a:solidFill>
                    <a:schemeClr val="tx2"/>
                  </a:solidFill>
                </a:rPr>
              </a:br>
              <a:r>
                <a:rPr lang="en-US" sz="2200" b="1">
                  <a:solidFill>
                    <a:schemeClr val="tx2"/>
                  </a:solidFill>
                </a:rPr>
                <a:t>questions</a:t>
              </a:r>
            </a:p>
          </p:txBody>
        </p:sp>
        <p:cxnSp>
          <p:nvCxnSpPr>
            <p:cNvPr id="664588" name="AutoShape 12"/>
            <p:cNvCxnSpPr>
              <a:cxnSpLocks noChangeShapeType="1"/>
              <a:stCxn id="664581" idx="0"/>
              <a:endCxn id="664586" idx="2"/>
            </p:cNvCxnSpPr>
            <p:nvPr/>
          </p:nvCxnSpPr>
          <p:spPr bwMode="auto">
            <a:xfrm flipV="1">
              <a:off x="1104" y="1752"/>
              <a:ext cx="0" cy="559"/>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64589" name="Group 13"/>
          <p:cNvGrpSpPr>
            <a:grpSpLocks/>
          </p:cNvGrpSpPr>
          <p:nvPr/>
        </p:nvGrpSpPr>
        <p:grpSpPr bwMode="auto">
          <a:xfrm>
            <a:off x="2990850" y="1630363"/>
            <a:ext cx="3044825" cy="1131887"/>
            <a:chOff x="1884" y="1027"/>
            <a:chExt cx="1918" cy="713"/>
          </a:xfrm>
        </p:grpSpPr>
        <p:sp>
          <p:nvSpPr>
            <p:cNvPr id="664590" name="Rectangle 14"/>
            <p:cNvSpPr>
              <a:spLocks noChangeArrowheads="1"/>
            </p:cNvSpPr>
            <p:nvPr/>
          </p:nvSpPr>
          <p:spPr bwMode="auto">
            <a:xfrm>
              <a:off x="2160" y="1027"/>
              <a:ext cx="1642" cy="713"/>
            </a:xfrm>
            <a:prstGeom prst="rect">
              <a:avLst/>
            </a:prstGeom>
            <a:solidFill>
              <a:srgbClr val="EAEAEA"/>
            </a:solidFill>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b="1">
                  <a:solidFill>
                    <a:schemeClr val="bg1"/>
                  </a:solidFill>
                </a:rPr>
                <a:t/>
              </a:r>
              <a:br>
                <a:rPr lang="en-US" sz="2200" b="1">
                  <a:solidFill>
                    <a:schemeClr val="bg1"/>
                  </a:solidFill>
                </a:rPr>
              </a:br>
              <a:r>
                <a:rPr lang="en-US" sz="2200" b="1">
                  <a:solidFill>
                    <a:schemeClr val="bg1"/>
                  </a:solidFill>
                </a:rPr>
                <a:t/>
              </a:r>
              <a:br>
                <a:rPr lang="en-US" sz="2200" b="1">
                  <a:solidFill>
                    <a:schemeClr val="bg1"/>
                  </a:solidFill>
                </a:rPr>
              </a:br>
              <a:endParaRPr lang="en-US" sz="2200" b="1">
                <a:solidFill>
                  <a:schemeClr val="bg1"/>
                </a:solidFill>
              </a:endParaRPr>
            </a:p>
          </p:txBody>
        </p:sp>
        <p:sp>
          <p:nvSpPr>
            <p:cNvPr id="664591" name="Rectangle 15"/>
            <p:cNvSpPr>
              <a:spLocks noChangeArrowheads="1"/>
            </p:cNvSpPr>
            <p:nvPr/>
          </p:nvSpPr>
          <p:spPr bwMode="auto">
            <a:xfrm>
              <a:off x="2286" y="1153"/>
              <a:ext cx="1390" cy="478"/>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b="1">
                  <a:solidFill>
                    <a:schemeClr val="tx2"/>
                  </a:solidFill>
                </a:rPr>
                <a:t>Receive explanations</a:t>
              </a:r>
            </a:p>
          </p:txBody>
        </p:sp>
        <p:cxnSp>
          <p:nvCxnSpPr>
            <p:cNvPr id="664592" name="AutoShape 16"/>
            <p:cNvCxnSpPr>
              <a:cxnSpLocks noChangeShapeType="1"/>
              <a:stCxn id="664586" idx="3"/>
              <a:endCxn id="664590" idx="1"/>
            </p:cNvCxnSpPr>
            <p:nvPr/>
          </p:nvCxnSpPr>
          <p:spPr bwMode="auto">
            <a:xfrm>
              <a:off x="1884" y="1384"/>
              <a:ext cx="264" cy="0"/>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64593" name="Group 17"/>
          <p:cNvGrpSpPr>
            <a:grpSpLocks/>
          </p:cNvGrpSpPr>
          <p:nvPr/>
        </p:nvGrpSpPr>
        <p:grpSpPr bwMode="auto">
          <a:xfrm>
            <a:off x="6054725" y="1630363"/>
            <a:ext cx="2860675" cy="1131887"/>
            <a:chOff x="3814" y="1027"/>
            <a:chExt cx="1802" cy="713"/>
          </a:xfrm>
        </p:grpSpPr>
        <p:sp>
          <p:nvSpPr>
            <p:cNvPr id="664594" name="Rectangle 18"/>
            <p:cNvSpPr>
              <a:spLocks noChangeArrowheads="1"/>
            </p:cNvSpPr>
            <p:nvPr/>
          </p:nvSpPr>
          <p:spPr bwMode="auto">
            <a:xfrm>
              <a:off x="4104" y="1027"/>
              <a:ext cx="1512" cy="713"/>
            </a:xfrm>
            <a:prstGeom prst="rect">
              <a:avLst/>
            </a:prstGeom>
            <a:solidFill>
              <a:srgbClr val="EAEAEA"/>
            </a:solidFill>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b="1">
                  <a:solidFill>
                    <a:schemeClr val="tx2"/>
                  </a:solidFill>
                </a:rPr>
                <a:t>Take</a:t>
              </a:r>
              <a:br>
                <a:rPr lang="en-US" sz="2200" b="1">
                  <a:solidFill>
                    <a:schemeClr val="tx2"/>
                  </a:solidFill>
                </a:rPr>
              </a:br>
              <a:r>
                <a:rPr lang="en-US" sz="2200" b="1">
                  <a:solidFill>
                    <a:schemeClr val="tx2"/>
                  </a:solidFill>
                </a:rPr>
                <a:t>corrective  actions</a:t>
              </a:r>
            </a:p>
          </p:txBody>
        </p:sp>
        <p:cxnSp>
          <p:nvCxnSpPr>
            <p:cNvPr id="664595" name="AutoShape 19"/>
            <p:cNvCxnSpPr>
              <a:cxnSpLocks noChangeShapeType="1"/>
              <a:stCxn id="664590" idx="3"/>
              <a:endCxn id="664594" idx="1"/>
            </p:cNvCxnSpPr>
            <p:nvPr/>
          </p:nvCxnSpPr>
          <p:spPr bwMode="auto">
            <a:xfrm>
              <a:off x="3814" y="1384"/>
              <a:ext cx="278" cy="0"/>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64596" name="Group 20"/>
          <p:cNvGrpSpPr>
            <a:grpSpLocks/>
          </p:cNvGrpSpPr>
          <p:nvPr/>
        </p:nvGrpSpPr>
        <p:grpSpPr bwMode="auto">
          <a:xfrm>
            <a:off x="6515100" y="2781300"/>
            <a:ext cx="2400300" cy="2038350"/>
            <a:chOff x="4104" y="1752"/>
            <a:chExt cx="1512" cy="1284"/>
          </a:xfrm>
        </p:grpSpPr>
        <p:sp>
          <p:nvSpPr>
            <p:cNvPr id="664597" name="Rectangle 21"/>
            <p:cNvSpPr>
              <a:spLocks noChangeArrowheads="1"/>
            </p:cNvSpPr>
            <p:nvPr/>
          </p:nvSpPr>
          <p:spPr bwMode="auto">
            <a:xfrm>
              <a:off x="4104" y="2323"/>
              <a:ext cx="1512" cy="713"/>
            </a:xfrm>
            <a:prstGeom prst="rect">
              <a:avLst/>
            </a:prstGeom>
            <a:solidFill>
              <a:srgbClr val="EAEAEA"/>
            </a:solidFill>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b="1">
                  <a:solidFill>
                    <a:schemeClr val="tx2"/>
                  </a:solidFill>
                </a:rPr>
                <a:t>Conduct next period’s operations</a:t>
              </a:r>
            </a:p>
          </p:txBody>
        </p:sp>
        <p:cxnSp>
          <p:nvCxnSpPr>
            <p:cNvPr id="664598" name="AutoShape 22"/>
            <p:cNvCxnSpPr>
              <a:cxnSpLocks noChangeShapeType="1"/>
              <a:stCxn id="664594" idx="2"/>
              <a:endCxn id="664597" idx="0"/>
            </p:cNvCxnSpPr>
            <p:nvPr/>
          </p:nvCxnSpPr>
          <p:spPr bwMode="auto">
            <a:xfrm>
              <a:off x="4860" y="1752"/>
              <a:ext cx="0" cy="559"/>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cxnSp>
        <p:nvCxnSpPr>
          <p:cNvPr id="664599" name="AutoShape 23"/>
          <p:cNvCxnSpPr>
            <a:cxnSpLocks noChangeShapeType="1"/>
            <a:stCxn id="664597" idx="2"/>
            <a:endCxn id="664579" idx="3"/>
          </p:cNvCxnSpPr>
          <p:nvPr/>
        </p:nvCxnSpPr>
        <p:spPr bwMode="auto">
          <a:xfrm rot="5400000">
            <a:off x="6491288" y="4402137"/>
            <a:ext cx="787400" cy="1660525"/>
          </a:xfrm>
          <a:prstGeom prst="bentConnector2">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aphicFrame>
        <p:nvGraphicFramePr>
          <p:cNvPr id="664600" name="Object 24"/>
          <p:cNvGraphicFramePr>
            <a:graphicFrameLocks noChangeAspect="1"/>
          </p:cNvGraphicFramePr>
          <p:nvPr/>
        </p:nvGraphicFramePr>
        <p:xfrm>
          <a:off x="3721100" y="2895600"/>
          <a:ext cx="2006600" cy="2011363"/>
        </p:xfrm>
        <a:graphic>
          <a:graphicData uri="http://schemas.openxmlformats.org/presentationml/2006/ole">
            <p:oleObj spid="_x0000_s62474" name="Clip" r:id="rId4" imgW="3452813" imgH="3459163" progId="">
              <p:embed/>
            </p:oleObj>
          </a:graphicData>
        </a:graphic>
      </p:graphicFrame>
      <p:sp>
        <p:nvSpPr>
          <p:cNvPr id="2" name="Slide Number Placeholder 1"/>
          <p:cNvSpPr>
            <a:spLocks noGrp="1"/>
          </p:cNvSpPr>
          <p:nvPr>
            <p:ph type="sldNum" sz="quarter" idx="11"/>
          </p:nvPr>
        </p:nvSpPr>
        <p:spPr/>
        <p:txBody>
          <a:bodyPr/>
          <a:lstStyle/>
          <a:p>
            <a:fld id="{FC3CEDF9-175D-44EB-8899-A113D70833E0}" type="slidenum">
              <a:rPr lang="en-US" smtClean="0"/>
              <a:pPr/>
              <a:t>24</a:t>
            </a:fld>
            <a:endParaRPr lang="en-US"/>
          </a:p>
        </p:txBody>
      </p:sp>
    </p:spTree>
    <p:extLst>
      <p:ext uri="{BB962C8B-B14F-4D97-AF65-F5344CB8AC3E}">
        <p14:creationId xmlns:p14="http://schemas.microsoft.com/office/powerpoint/2010/main" xmlns="" val="372753341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0"/>
                                  </p:stCondLst>
                                  <p:childTnLst>
                                    <p:set>
                                      <p:cBhvr>
                                        <p:cTn id="6" dur="1" fill="hold">
                                          <p:stCondLst>
                                            <p:cond delay="0"/>
                                          </p:stCondLst>
                                        </p:cTn>
                                        <p:tgtEl>
                                          <p:spTgt spid="664585"/>
                                        </p:tgtEl>
                                        <p:attrNameLst>
                                          <p:attrName>style.visibility</p:attrName>
                                        </p:attrNameLst>
                                      </p:cBhvr>
                                      <p:to>
                                        <p:strVal val="visible"/>
                                      </p:to>
                                    </p:set>
                                    <p:animEffect transition="in" filter="slide(fromBottom)">
                                      <p:cBhvr>
                                        <p:cTn id="7" dur="500"/>
                                        <p:tgtEl>
                                          <p:spTgt spid="664585"/>
                                        </p:tgtEl>
                                      </p:cBhvr>
                                    </p:animEffect>
                                  </p:childTnLst>
                                </p:cTn>
                              </p:par>
                            </p:childTnLst>
                          </p:cTn>
                        </p:par>
                        <p:par>
                          <p:cTn id="8" fill="hold" nodeType="afterGroup">
                            <p:stCondLst>
                              <p:cond delay="500"/>
                            </p:stCondLst>
                            <p:childTnLst>
                              <p:par>
                                <p:cTn id="9" presetID="12" presetClass="entr" presetSubtype="8" fill="hold" nodeType="afterEffect">
                                  <p:stCondLst>
                                    <p:cond delay="0"/>
                                  </p:stCondLst>
                                  <p:childTnLst>
                                    <p:set>
                                      <p:cBhvr>
                                        <p:cTn id="10" dur="1" fill="hold">
                                          <p:stCondLst>
                                            <p:cond delay="0"/>
                                          </p:stCondLst>
                                        </p:cTn>
                                        <p:tgtEl>
                                          <p:spTgt spid="664589"/>
                                        </p:tgtEl>
                                        <p:attrNameLst>
                                          <p:attrName>style.visibility</p:attrName>
                                        </p:attrNameLst>
                                      </p:cBhvr>
                                      <p:to>
                                        <p:strVal val="visible"/>
                                      </p:to>
                                    </p:set>
                                    <p:animEffect transition="in" filter="slide(fromLeft)">
                                      <p:cBhvr>
                                        <p:cTn id="11" dur="500"/>
                                        <p:tgtEl>
                                          <p:spTgt spid="664589"/>
                                        </p:tgtEl>
                                      </p:cBhvr>
                                    </p:animEffect>
                                  </p:childTnLst>
                                </p:cTn>
                              </p:par>
                            </p:childTnLst>
                          </p:cTn>
                        </p:par>
                        <p:par>
                          <p:cTn id="12" fill="hold" nodeType="afterGroup">
                            <p:stCondLst>
                              <p:cond delay="1000"/>
                            </p:stCondLst>
                            <p:childTnLst>
                              <p:par>
                                <p:cTn id="13" presetID="12" presetClass="entr" presetSubtype="8" fill="hold" nodeType="afterEffect">
                                  <p:stCondLst>
                                    <p:cond delay="0"/>
                                  </p:stCondLst>
                                  <p:childTnLst>
                                    <p:set>
                                      <p:cBhvr>
                                        <p:cTn id="14" dur="1" fill="hold">
                                          <p:stCondLst>
                                            <p:cond delay="0"/>
                                          </p:stCondLst>
                                        </p:cTn>
                                        <p:tgtEl>
                                          <p:spTgt spid="664593"/>
                                        </p:tgtEl>
                                        <p:attrNameLst>
                                          <p:attrName>style.visibility</p:attrName>
                                        </p:attrNameLst>
                                      </p:cBhvr>
                                      <p:to>
                                        <p:strVal val="visible"/>
                                      </p:to>
                                    </p:set>
                                    <p:animEffect transition="in" filter="slide(fromLeft)">
                                      <p:cBhvr>
                                        <p:cTn id="15" dur="500"/>
                                        <p:tgtEl>
                                          <p:spTgt spid="664593"/>
                                        </p:tgtEl>
                                      </p:cBhvr>
                                    </p:animEffect>
                                  </p:childTnLst>
                                </p:cTn>
                              </p:par>
                            </p:childTnLst>
                          </p:cTn>
                        </p:par>
                        <p:par>
                          <p:cTn id="16" fill="hold" nodeType="afterGroup">
                            <p:stCondLst>
                              <p:cond delay="1500"/>
                            </p:stCondLst>
                            <p:childTnLst>
                              <p:par>
                                <p:cTn id="17" presetID="12" presetClass="entr" presetSubtype="1" fill="hold" nodeType="afterEffect">
                                  <p:stCondLst>
                                    <p:cond delay="0"/>
                                  </p:stCondLst>
                                  <p:childTnLst>
                                    <p:set>
                                      <p:cBhvr>
                                        <p:cTn id="18" dur="1" fill="hold">
                                          <p:stCondLst>
                                            <p:cond delay="0"/>
                                          </p:stCondLst>
                                        </p:cTn>
                                        <p:tgtEl>
                                          <p:spTgt spid="664596"/>
                                        </p:tgtEl>
                                        <p:attrNameLst>
                                          <p:attrName>style.visibility</p:attrName>
                                        </p:attrNameLst>
                                      </p:cBhvr>
                                      <p:to>
                                        <p:strVal val="visible"/>
                                      </p:to>
                                    </p:set>
                                    <p:animEffect transition="in" filter="slide(fromTop)">
                                      <p:cBhvr>
                                        <p:cTn id="19" dur="500"/>
                                        <p:tgtEl>
                                          <p:spTgt spid="664596"/>
                                        </p:tgtEl>
                                      </p:cBhvr>
                                    </p:animEffect>
                                  </p:childTnLst>
                                </p:cTn>
                              </p:par>
                            </p:childTnLst>
                          </p:cTn>
                        </p:par>
                        <p:par>
                          <p:cTn id="20" fill="hold" nodeType="afterGroup">
                            <p:stCondLst>
                              <p:cond delay="2000"/>
                            </p:stCondLst>
                            <p:childTnLst>
                              <p:par>
                                <p:cTn id="21" presetID="18" presetClass="entr" presetSubtype="12" fill="hold" nodeType="afterEffect">
                                  <p:stCondLst>
                                    <p:cond delay="0"/>
                                  </p:stCondLst>
                                  <p:childTnLst>
                                    <p:set>
                                      <p:cBhvr>
                                        <p:cTn id="22" dur="1" fill="hold">
                                          <p:stCondLst>
                                            <p:cond delay="0"/>
                                          </p:stCondLst>
                                        </p:cTn>
                                        <p:tgtEl>
                                          <p:spTgt spid="664599"/>
                                        </p:tgtEl>
                                        <p:attrNameLst>
                                          <p:attrName>style.visibility</p:attrName>
                                        </p:attrNameLst>
                                      </p:cBhvr>
                                      <p:to>
                                        <p:strVal val="visible"/>
                                      </p:to>
                                    </p:set>
                                    <p:animEffect transition="in" filter="strips(downLeft)">
                                      <p:cBhvr>
                                        <p:cTn id="23" dur="500"/>
                                        <p:tgtEl>
                                          <p:spTgt spid="664599"/>
                                        </p:tgtEl>
                                      </p:cBhvr>
                                    </p:animEffect>
                                  </p:childTnLst>
                                </p:cTn>
                              </p:par>
                            </p:childTnLst>
                          </p:cTn>
                        </p:par>
                        <p:par>
                          <p:cTn id="24" fill="hold" nodeType="afterGroup">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664583"/>
                                        </p:tgtEl>
                                        <p:attrNameLst>
                                          <p:attrName>style.visibility</p:attrName>
                                        </p:attrNameLst>
                                      </p:cBhvr>
                                      <p:to>
                                        <p:strVal val="visible"/>
                                      </p:to>
                                    </p:set>
                                    <p:animEffect transition="in" filter="dissolve">
                                      <p:cBhvr>
                                        <p:cTn id="27" dur="500"/>
                                        <p:tgtEl>
                                          <p:spTgt spid="664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83"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6626" name="Rectangle 2"/>
          <p:cNvSpPr>
            <a:spLocks noGrp="1" noChangeArrowheads="1"/>
          </p:cNvSpPr>
          <p:nvPr>
            <p:ph type="body" idx="1"/>
          </p:nvPr>
        </p:nvSpPr>
        <p:spPr>
          <a:xfrm>
            <a:off x="228600" y="1460500"/>
            <a:ext cx="8534400" cy="1981200"/>
          </a:xfrm>
          <a:noFill/>
          <a:ln/>
          <a:extLst>
            <a:ext uri="{91240B29-F687-4F45-9708-019B960494DF}">
              <a14:hiddenLine xmlns:a14="http://schemas.microsoft.com/office/drawing/2010/main" xmlns="" w="12700">
                <a:solidFill>
                  <a:schemeClr val="tx2"/>
                </a:solidFill>
                <a:miter lim="800000"/>
                <a:headEnd/>
                <a:tailEnd/>
              </a14:hiddenLine>
            </a:ext>
          </a:extLst>
        </p:spPr>
        <p:txBody>
          <a:bodyPr lIns="90488" tIns="44450" rIns="90488" bIns="44450"/>
          <a:lstStyle/>
          <a:p>
            <a:pPr algn="ctr">
              <a:lnSpc>
                <a:spcPct val="110000"/>
              </a:lnSpc>
              <a:spcBef>
                <a:spcPct val="50000"/>
              </a:spcBef>
              <a:buFont typeface="Times" panose="02020603050405020304" pitchFamily="18" charset="0"/>
              <a:buNone/>
            </a:pPr>
            <a:r>
              <a:rPr lang="en-US" sz="2800" dirty="0">
                <a:solidFill>
                  <a:schemeClr val="tx2"/>
                </a:solidFill>
              </a:rPr>
              <a:t>   Accountants, engineers, purchasing</a:t>
            </a:r>
            <a:br>
              <a:rPr lang="en-US" sz="2800" dirty="0">
                <a:solidFill>
                  <a:schemeClr val="tx2"/>
                </a:solidFill>
              </a:rPr>
            </a:br>
            <a:r>
              <a:rPr lang="en-US" sz="2800" dirty="0">
                <a:solidFill>
                  <a:schemeClr val="tx2"/>
                </a:solidFill>
              </a:rPr>
              <a:t>agents, and production managers</a:t>
            </a:r>
            <a:br>
              <a:rPr lang="en-US" sz="2800" dirty="0">
                <a:solidFill>
                  <a:schemeClr val="tx2"/>
                </a:solidFill>
              </a:rPr>
            </a:br>
            <a:r>
              <a:rPr lang="en-US" sz="2800" dirty="0">
                <a:solidFill>
                  <a:schemeClr val="tx2"/>
                </a:solidFill>
              </a:rPr>
              <a:t>combine efforts to set standards that encourage efficient future production.</a:t>
            </a:r>
          </a:p>
        </p:txBody>
      </p:sp>
      <p:sp>
        <p:nvSpPr>
          <p:cNvPr id="666627" name="Rectangle 3"/>
          <p:cNvSpPr>
            <a:spLocks noGrp="1" noChangeArrowheads="1"/>
          </p:cNvSpPr>
          <p:nvPr>
            <p:ph type="title"/>
          </p:nvPr>
        </p:nvSpPr>
        <p:spPr>
          <a:xfrm>
            <a:off x="381000" y="625475"/>
            <a:ext cx="8229600" cy="6858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Setting Standard Costs</a:t>
            </a:r>
          </a:p>
        </p:txBody>
      </p:sp>
      <p:graphicFrame>
        <p:nvGraphicFramePr>
          <p:cNvPr id="666628" name="Object 4"/>
          <p:cNvGraphicFramePr>
            <a:graphicFrameLocks noChangeAspect="1"/>
          </p:cNvGraphicFramePr>
          <p:nvPr/>
        </p:nvGraphicFramePr>
        <p:xfrm>
          <a:off x="2057400" y="3740150"/>
          <a:ext cx="4583113" cy="3041650"/>
        </p:xfrm>
        <a:graphic>
          <a:graphicData uri="http://schemas.openxmlformats.org/presentationml/2006/ole">
            <p:oleObj spid="_x0000_s63499" name="Clip" r:id="rId4" imgW="4582562" imgH="3041964" progId="">
              <p:embed/>
            </p:oleObj>
          </a:graphicData>
        </a:graphic>
      </p:graphicFrame>
      <p:sp>
        <p:nvSpPr>
          <p:cNvPr id="2" name="Slide Number Placeholder 1"/>
          <p:cNvSpPr>
            <a:spLocks noGrp="1"/>
          </p:cNvSpPr>
          <p:nvPr>
            <p:ph type="sldNum" sz="quarter" idx="11"/>
          </p:nvPr>
        </p:nvSpPr>
        <p:spPr/>
        <p:txBody>
          <a:bodyPr/>
          <a:lstStyle/>
          <a:p>
            <a:fld id="{0167BB2F-F977-434C-B61B-D7DDD0173E19}" type="slidenum">
              <a:rPr lang="en-US" smtClean="0"/>
              <a:pPr/>
              <a:t>25</a:t>
            </a:fld>
            <a:endParaRPr lang="en-US"/>
          </a:p>
        </p:txBody>
      </p:sp>
    </p:spTree>
    <p:extLst>
      <p:ext uri="{BB962C8B-B14F-4D97-AF65-F5344CB8AC3E}">
        <p14:creationId xmlns:p14="http://schemas.microsoft.com/office/powerpoint/2010/main" xmlns="" val="143268762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8674" name="Rectangle 2"/>
          <p:cNvSpPr>
            <a:spLocks noGrp="1" noChangeArrowheads="1"/>
          </p:cNvSpPr>
          <p:nvPr>
            <p:ph type="title"/>
          </p:nvPr>
        </p:nvSpPr>
        <p:spPr>
          <a:xfrm>
            <a:off x="442912" y="142875"/>
            <a:ext cx="8229600" cy="8382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Setting Standard Costs</a:t>
            </a:r>
          </a:p>
        </p:txBody>
      </p:sp>
      <p:grpSp>
        <p:nvGrpSpPr>
          <p:cNvPr id="668675" name="Group 3"/>
          <p:cNvGrpSpPr>
            <a:grpSpLocks/>
          </p:cNvGrpSpPr>
          <p:nvPr/>
        </p:nvGrpSpPr>
        <p:grpSpPr bwMode="auto">
          <a:xfrm>
            <a:off x="76200" y="1162050"/>
            <a:ext cx="3849688" cy="2571750"/>
            <a:chOff x="503" y="684"/>
            <a:chExt cx="2425" cy="1620"/>
          </a:xfrm>
        </p:grpSpPr>
        <p:sp>
          <p:nvSpPr>
            <p:cNvPr id="668676" name="Freeform 4"/>
            <p:cNvSpPr>
              <a:spLocks/>
            </p:cNvSpPr>
            <p:nvPr/>
          </p:nvSpPr>
          <p:spPr bwMode="auto">
            <a:xfrm>
              <a:off x="503" y="684"/>
              <a:ext cx="2425" cy="1620"/>
            </a:xfrm>
            <a:custGeom>
              <a:avLst/>
              <a:gdLst>
                <a:gd name="T0" fmla="*/ 829 w 2137"/>
                <a:gd name="T1" fmla="*/ 1369 h 1389"/>
                <a:gd name="T2" fmla="*/ 693 w 2137"/>
                <a:gd name="T3" fmla="*/ 1333 h 1389"/>
                <a:gd name="T4" fmla="*/ 562 w 2137"/>
                <a:gd name="T5" fmla="*/ 1285 h 1389"/>
                <a:gd name="T6" fmla="*/ 442 w 2137"/>
                <a:gd name="T7" fmla="*/ 1225 h 1389"/>
                <a:gd name="T8" fmla="*/ 330 w 2137"/>
                <a:gd name="T9" fmla="*/ 1158 h 1389"/>
                <a:gd name="T10" fmla="*/ 237 w 2137"/>
                <a:gd name="T11" fmla="*/ 1083 h 1389"/>
                <a:gd name="T12" fmla="*/ 154 w 2137"/>
                <a:gd name="T13" fmla="*/ 997 h 1389"/>
                <a:gd name="T14" fmla="*/ 92 w 2137"/>
                <a:gd name="T15" fmla="*/ 910 h 1389"/>
                <a:gd name="T16" fmla="*/ 42 w 2137"/>
                <a:gd name="T17" fmla="*/ 816 h 1389"/>
                <a:gd name="T18" fmla="*/ 12 w 2137"/>
                <a:gd name="T19" fmla="*/ 719 h 1389"/>
                <a:gd name="T20" fmla="*/ 0 w 2137"/>
                <a:gd name="T21" fmla="*/ 617 h 1389"/>
                <a:gd name="T22" fmla="*/ 3 w 2137"/>
                <a:gd name="T23" fmla="*/ 566 h 1389"/>
                <a:gd name="T24" fmla="*/ 19 w 2137"/>
                <a:gd name="T25" fmla="*/ 491 h 1389"/>
                <a:gd name="T26" fmla="*/ 53 w 2137"/>
                <a:gd name="T27" fmla="*/ 416 h 1389"/>
                <a:gd name="T28" fmla="*/ 104 w 2137"/>
                <a:gd name="T29" fmla="*/ 344 h 1389"/>
                <a:gd name="T30" fmla="*/ 170 w 2137"/>
                <a:gd name="T31" fmla="*/ 279 h 1389"/>
                <a:gd name="T32" fmla="*/ 247 w 2137"/>
                <a:gd name="T33" fmla="*/ 219 h 1389"/>
                <a:gd name="T34" fmla="*/ 343 w 2137"/>
                <a:gd name="T35" fmla="*/ 161 h 1389"/>
                <a:gd name="T36" fmla="*/ 447 w 2137"/>
                <a:gd name="T37" fmla="*/ 113 h 1389"/>
                <a:gd name="T38" fmla="*/ 562 w 2137"/>
                <a:gd name="T39" fmla="*/ 74 h 1389"/>
                <a:gd name="T40" fmla="*/ 684 w 2137"/>
                <a:gd name="T41" fmla="*/ 41 h 1389"/>
                <a:gd name="T42" fmla="*/ 811 w 2137"/>
                <a:gd name="T43" fmla="*/ 19 h 1389"/>
                <a:gd name="T44" fmla="*/ 944 w 2137"/>
                <a:gd name="T45" fmla="*/ 5 h 1389"/>
                <a:gd name="T46" fmla="*/ 1080 w 2137"/>
                <a:gd name="T47" fmla="*/ 0 h 1389"/>
                <a:gd name="T48" fmla="*/ 1214 w 2137"/>
                <a:gd name="T49" fmla="*/ 6 h 1389"/>
                <a:gd name="T50" fmla="*/ 1345 w 2137"/>
                <a:gd name="T51" fmla="*/ 22 h 1389"/>
                <a:gd name="T52" fmla="*/ 1475 w 2137"/>
                <a:gd name="T53" fmla="*/ 47 h 1389"/>
                <a:gd name="T54" fmla="*/ 1597 w 2137"/>
                <a:gd name="T55" fmla="*/ 80 h 1389"/>
                <a:gd name="T56" fmla="*/ 1710 w 2137"/>
                <a:gd name="T57" fmla="*/ 122 h 1389"/>
                <a:gd name="T58" fmla="*/ 1810 w 2137"/>
                <a:gd name="T59" fmla="*/ 171 h 1389"/>
                <a:gd name="T60" fmla="*/ 1901 w 2137"/>
                <a:gd name="T61" fmla="*/ 227 h 1389"/>
                <a:gd name="T62" fmla="*/ 1978 w 2137"/>
                <a:gd name="T63" fmla="*/ 289 h 1389"/>
                <a:gd name="T64" fmla="*/ 2042 w 2137"/>
                <a:gd name="T65" fmla="*/ 357 h 1389"/>
                <a:gd name="T66" fmla="*/ 2090 w 2137"/>
                <a:gd name="T67" fmla="*/ 430 h 1389"/>
                <a:gd name="T68" fmla="*/ 2122 w 2137"/>
                <a:gd name="T69" fmla="*/ 502 h 1389"/>
                <a:gd name="T70" fmla="*/ 2136 w 2137"/>
                <a:gd name="T71" fmla="*/ 580 h 1389"/>
                <a:gd name="T72" fmla="*/ 2132 w 2137"/>
                <a:gd name="T73" fmla="*/ 655 h 1389"/>
                <a:gd name="T74" fmla="*/ 2111 w 2137"/>
                <a:gd name="T75" fmla="*/ 730 h 1389"/>
                <a:gd name="T76" fmla="*/ 2076 w 2137"/>
                <a:gd name="T77" fmla="*/ 803 h 1389"/>
                <a:gd name="T78" fmla="*/ 2023 w 2137"/>
                <a:gd name="T79" fmla="*/ 875 h 1389"/>
                <a:gd name="T80" fmla="*/ 1955 w 2137"/>
                <a:gd name="T81" fmla="*/ 939 h 1389"/>
                <a:gd name="T82" fmla="*/ 1872 w 2137"/>
                <a:gd name="T83" fmla="*/ 1000 h 1389"/>
                <a:gd name="T84" fmla="*/ 1779 w 2137"/>
                <a:gd name="T85" fmla="*/ 1054 h 1389"/>
                <a:gd name="T86" fmla="*/ 1673 w 2137"/>
                <a:gd name="T87" fmla="*/ 1102 h 1389"/>
                <a:gd name="T88" fmla="*/ 1555 w 2137"/>
                <a:gd name="T89" fmla="*/ 1139 h 1389"/>
                <a:gd name="T90" fmla="*/ 1432 w 2137"/>
                <a:gd name="T91" fmla="*/ 1170 h 1389"/>
                <a:gd name="T92" fmla="*/ 1301 w 2137"/>
                <a:gd name="T93" fmla="*/ 1191 h 1389"/>
                <a:gd name="T94" fmla="*/ 1169 w 2137"/>
                <a:gd name="T95" fmla="*/ 1205 h 1389"/>
                <a:gd name="T96" fmla="*/ 1034 w 2137"/>
                <a:gd name="T97" fmla="*/ 1206 h 1389"/>
                <a:gd name="T98" fmla="*/ 900 w 2137"/>
                <a:gd name="T99" fmla="*/ 1200 h 1389"/>
                <a:gd name="T100" fmla="*/ 769 w 2137"/>
                <a:gd name="T101" fmla="*/ 1183 h 1389"/>
                <a:gd name="T102" fmla="*/ 723 w 2137"/>
                <a:gd name="T103" fmla="*/ 1181 h 1389"/>
                <a:gd name="T104" fmla="*/ 762 w 2137"/>
                <a:gd name="T105" fmla="*/ 1249 h 1389"/>
                <a:gd name="T106" fmla="*/ 815 w 2137"/>
                <a:gd name="T107" fmla="*/ 1307 h 1389"/>
                <a:gd name="T108" fmla="*/ 884 w 2137"/>
                <a:gd name="T109" fmla="*/ 1354 h 1389"/>
                <a:gd name="T110" fmla="*/ 960 w 2137"/>
                <a:gd name="T111" fmla="*/ 1388 h 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37" h="1389">
                  <a:moveTo>
                    <a:pt x="901" y="1383"/>
                  </a:moveTo>
                  <a:lnTo>
                    <a:pt x="829" y="1369"/>
                  </a:lnTo>
                  <a:lnTo>
                    <a:pt x="760" y="1352"/>
                  </a:lnTo>
                  <a:lnTo>
                    <a:pt x="693" y="1333"/>
                  </a:lnTo>
                  <a:lnTo>
                    <a:pt x="624" y="1310"/>
                  </a:lnTo>
                  <a:lnTo>
                    <a:pt x="562" y="1285"/>
                  </a:lnTo>
                  <a:lnTo>
                    <a:pt x="498" y="1255"/>
                  </a:lnTo>
                  <a:lnTo>
                    <a:pt x="442" y="1225"/>
                  </a:lnTo>
                  <a:lnTo>
                    <a:pt x="385" y="1193"/>
                  </a:lnTo>
                  <a:lnTo>
                    <a:pt x="330" y="1158"/>
                  </a:lnTo>
                  <a:lnTo>
                    <a:pt x="282" y="1121"/>
                  </a:lnTo>
                  <a:lnTo>
                    <a:pt x="237" y="1083"/>
                  </a:lnTo>
                  <a:lnTo>
                    <a:pt x="194" y="1042"/>
                  </a:lnTo>
                  <a:lnTo>
                    <a:pt x="154" y="997"/>
                  </a:lnTo>
                  <a:lnTo>
                    <a:pt x="120" y="955"/>
                  </a:lnTo>
                  <a:lnTo>
                    <a:pt x="92" y="910"/>
                  </a:lnTo>
                  <a:lnTo>
                    <a:pt x="65" y="863"/>
                  </a:lnTo>
                  <a:lnTo>
                    <a:pt x="42" y="816"/>
                  </a:lnTo>
                  <a:lnTo>
                    <a:pt x="25" y="767"/>
                  </a:lnTo>
                  <a:lnTo>
                    <a:pt x="12" y="719"/>
                  </a:lnTo>
                  <a:lnTo>
                    <a:pt x="3" y="668"/>
                  </a:lnTo>
                  <a:lnTo>
                    <a:pt x="0" y="617"/>
                  </a:lnTo>
                  <a:lnTo>
                    <a:pt x="0" y="603"/>
                  </a:lnTo>
                  <a:lnTo>
                    <a:pt x="3" y="566"/>
                  </a:lnTo>
                  <a:lnTo>
                    <a:pt x="9" y="527"/>
                  </a:lnTo>
                  <a:lnTo>
                    <a:pt x="19" y="491"/>
                  </a:lnTo>
                  <a:lnTo>
                    <a:pt x="33" y="453"/>
                  </a:lnTo>
                  <a:lnTo>
                    <a:pt x="53" y="416"/>
                  </a:lnTo>
                  <a:lnTo>
                    <a:pt x="76" y="381"/>
                  </a:lnTo>
                  <a:lnTo>
                    <a:pt x="104" y="344"/>
                  </a:lnTo>
                  <a:lnTo>
                    <a:pt x="136" y="311"/>
                  </a:lnTo>
                  <a:lnTo>
                    <a:pt x="170" y="279"/>
                  </a:lnTo>
                  <a:lnTo>
                    <a:pt x="205" y="249"/>
                  </a:lnTo>
                  <a:lnTo>
                    <a:pt x="247" y="219"/>
                  </a:lnTo>
                  <a:lnTo>
                    <a:pt x="295" y="189"/>
                  </a:lnTo>
                  <a:lnTo>
                    <a:pt x="343" y="161"/>
                  </a:lnTo>
                  <a:lnTo>
                    <a:pt x="392" y="136"/>
                  </a:lnTo>
                  <a:lnTo>
                    <a:pt x="447" y="113"/>
                  </a:lnTo>
                  <a:lnTo>
                    <a:pt x="502" y="92"/>
                  </a:lnTo>
                  <a:lnTo>
                    <a:pt x="562" y="74"/>
                  </a:lnTo>
                  <a:lnTo>
                    <a:pt x="620" y="57"/>
                  </a:lnTo>
                  <a:lnTo>
                    <a:pt x="684" y="41"/>
                  </a:lnTo>
                  <a:lnTo>
                    <a:pt x="746" y="28"/>
                  </a:lnTo>
                  <a:lnTo>
                    <a:pt x="811" y="19"/>
                  </a:lnTo>
                  <a:lnTo>
                    <a:pt x="877" y="11"/>
                  </a:lnTo>
                  <a:lnTo>
                    <a:pt x="944" y="5"/>
                  </a:lnTo>
                  <a:lnTo>
                    <a:pt x="1011" y="2"/>
                  </a:lnTo>
                  <a:lnTo>
                    <a:pt x="1080" y="0"/>
                  </a:lnTo>
                  <a:lnTo>
                    <a:pt x="1147" y="3"/>
                  </a:lnTo>
                  <a:lnTo>
                    <a:pt x="1214" y="6"/>
                  </a:lnTo>
                  <a:lnTo>
                    <a:pt x="1280" y="13"/>
                  </a:lnTo>
                  <a:lnTo>
                    <a:pt x="1345" y="22"/>
                  </a:lnTo>
                  <a:lnTo>
                    <a:pt x="1411" y="33"/>
                  </a:lnTo>
                  <a:lnTo>
                    <a:pt x="1475" y="47"/>
                  </a:lnTo>
                  <a:lnTo>
                    <a:pt x="1538" y="63"/>
                  </a:lnTo>
                  <a:lnTo>
                    <a:pt x="1597" y="80"/>
                  </a:lnTo>
                  <a:lnTo>
                    <a:pt x="1655" y="100"/>
                  </a:lnTo>
                  <a:lnTo>
                    <a:pt x="1710" y="122"/>
                  </a:lnTo>
                  <a:lnTo>
                    <a:pt x="1761" y="144"/>
                  </a:lnTo>
                  <a:lnTo>
                    <a:pt x="1810" y="171"/>
                  </a:lnTo>
                  <a:lnTo>
                    <a:pt x="1858" y="199"/>
                  </a:lnTo>
                  <a:lnTo>
                    <a:pt x="1901" y="227"/>
                  </a:lnTo>
                  <a:lnTo>
                    <a:pt x="1941" y="258"/>
                  </a:lnTo>
                  <a:lnTo>
                    <a:pt x="1978" y="289"/>
                  </a:lnTo>
                  <a:lnTo>
                    <a:pt x="2012" y="323"/>
                  </a:lnTo>
                  <a:lnTo>
                    <a:pt x="2042" y="357"/>
                  </a:lnTo>
                  <a:lnTo>
                    <a:pt x="2068" y="393"/>
                  </a:lnTo>
                  <a:lnTo>
                    <a:pt x="2090" y="430"/>
                  </a:lnTo>
                  <a:lnTo>
                    <a:pt x="2108" y="464"/>
                  </a:lnTo>
                  <a:lnTo>
                    <a:pt x="2122" y="502"/>
                  </a:lnTo>
                  <a:lnTo>
                    <a:pt x="2131" y="541"/>
                  </a:lnTo>
                  <a:lnTo>
                    <a:pt x="2136" y="580"/>
                  </a:lnTo>
                  <a:lnTo>
                    <a:pt x="2136" y="616"/>
                  </a:lnTo>
                  <a:lnTo>
                    <a:pt x="2132" y="655"/>
                  </a:lnTo>
                  <a:lnTo>
                    <a:pt x="2125" y="693"/>
                  </a:lnTo>
                  <a:lnTo>
                    <a:pt x="2111" y="730"/>
                  </a:lnTo>
                  <a:lnTo>
                    <a:pt x="2095" y="767"/>
                  </a:lnTo>
                  <a:lnTo>
                    <a:pt x="2076" y="803"/>
                  </a:lnTo>
                  <a:lnTo>
                    <a:pt x="2051" y="839"/>
                  </a:lnTo>
                  <a:lnTo>
                    <a:pt x="2023" y="875"/>
                  </a:lnTo>
                  <a:lnTo>
                    <a:pt x="1992" y="908"/>
                  </a:lnTo>
                  <a:lnTo>
                    <a:pt x="1955" y="939"/>
                  </a:lnTo>
                  <a:lnTo>
                    <a:pt x="1917" y="972"/>
                  </a:lnTo>
                  <a:lnTo>
                    <a:pt x="1872" y="1000"/>
                  </a:lnTo>
                  <a:lnTo>
                    <a:pt x="1827" y="1027"/>
                  </a:lnTo>
                  <a:lnTo>
                    <a:pt x="1779" y="1054"/>
                  </a:lnTo>
                  <a:lnTo>
                    <a:pt x="1726" y="1079"/>
                  </a:lnTo>
                  <a:lnTo>
                    <a:pt x="1673" y="1102"/>
                  </a:lnTo>
                  <a:lnTo>
                    <a:pt x="1614" y="1121"/>
                  </a:lnTo>
                  <a:lnTo>
                    <a:pt x="1555" y="1139"/>
                  </a:lnTo>
                  <a:lnTo>
                    <a:pt x="1496" y="1157"/>
                  </a:lnTo>
                  <a:lnTo>
                    <a:pt x="1432" y="1170"/>
                  </a:lnTo>
                  <a:lnTo>
                    <a:pt x="1368" y="1183"/>
                  </a:lnTo>
                  <a:lnTo>
                    <a:pt x="1301" y="1191"/>
                  </a:lnTo>
                  <a:lnTo>
                    <a:pt x="1237" y="1200"/>
                  </a:lnTo>
                  <a:lnTo>
                    <a:pt x="1169" y="1205"/>
                  </a:lnTo>
                  <a:lnTo>
                    <a:pt x="1103" y="1206"/>
                  </a:lnTo>
                  <a:lnTo>
                    <a:pt x="1034" y="1206"/>
                  </a:lnTo>
                  <a:lnTo>
                    <a:pt x="965" y="1205"/>
                  </a:lnTo>
                  <a:lnTo>
                    <a:pt x="900" y="1200"/>
                  </a:lnTo>
                  <a:lnTo>
                    <a:pt x="834" y="1191"/>
                  </a:lnTo>
                  <a:lnTo>
                    <a:pt x="769" y="1183"/>
                  </a:lnTo>
                  <a:lnTo>
                    <a:pt x="719" y="1174"/>
                  </a:lnTo>
                  <a:lnTo>
                    <a:pt x="723" y="1181"/>
                  </a:lnTo>
                  <a:lnTo>
                    <a:pt x="739" y="1216"/>
                  </a:lnTo>
                  <a:lnTo>
                    <a:pt x="762" y="1249"/>
                  </a:lnTo>
                  <a:lnTo>
                    <a:pt x="787" y="1278"/>
                  </a:lnTo>
                  <a:lnTo>
                    <a:pt x="815" y="1307"/>
                  </a:lnTo>
                  <a:lnTo>
                    <a:pt x="848" y="1329"/>
                  </a:lnTo>
                  <a:lnTo>
                    <a:pt x="884" y="1354"/>
                  </a:lnTo>
                  <a:lnTo>
                    <a:pt x="919" y="1374"/>
                  </a:lnTo>
                  <a:lnTo>
                    <a:pt x="960" y="1388"/>
                  </a:lnTo>
                  <a:lnTo>
                    <a:pt x="901" y="1383"/>
                  </a:lnTo>
                </a:path>
              </a:pathLst>
            </a:custGeom>
            <a:solidFill>
              <a:srgbClr val="EAEAEA"/>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8677" name="Rectangle 5"/>
            <p:cNvSpPr>
              <a:spLocks noChangeArrowheads="1"/>
            </p:cNvSpPr>
            <p:nvPr/>
          </p:nvSpPr>
          <p:spPr bwMode="auto">
            <a:xfrm>
              <a:off x="663" y="764"/>
              <a:ext cx="2045" cy="120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b="1"/>
                <a:t>Should we use</a:t>
              </a:r>
              <a:br>
                <a:rPr lang="en-US" sz="2400" b="1"/>
              </a:br>
              <a:r>
                <a:rPr lang="en-US" sz="2400" b="1">
                  <a:solidFill>
                    <a:srgbClr val="FF0000"/>
                  </a:solidFill>
                </a:rPr>
                <a:t>ideal standards</a:t>
              </a:r>
              <a:r>
                <a:rPr lang="en-US" sz="2400" b="1"/>
                <a:t> that </a:t>
              </a:r>
              <a:br>
                <a:rPr lang="en-US" sz="2400" b="1"/>
              </a:br>
              <a:r>
                <a:rPr lang="en-US" sz="2400" b="1"/>
                <a:t>require employees to</a:t>
              </a:r>
              <a:br>
                <a:rPr lang="en-US" sz="2400" b="1"/>
              </a:br>
              <a:r>
                <a:rPr lang="en-US" sz="2400" b="1"/>
                <a:t>work at 100 percent</a:t>
              </a:r>
              <a:br>
                <a:rPr lang="en-US" sz="2400" b="1"/>
              </a:br>
              <a:r>
                <a:rPr lang="en-US" sz="2400" b="1"/>
                <a:t> peak efficiency?</a:t>
              </a:r>
            </a:p>
          </p:txBody>
        </p:sp>
      </p:grpSp>
      <p:sp>
        <p:nvSpPr>
          <p:cNvPr id="668678" name="Rectangle 6"/>
          <p:cNvSpPr>
            <a:spLocks noChangeArrowheads="1"/>
          </p:cNvSpPr>
          <p:nvPr/>
        </p:nvSpPr>
        <p:spPr bwMode="auto">
          <a:xfrm>
            <a:off x="1600200" y="5867400"/>
            <a:ext cx="14843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b="1"/>
              <a:t>Engineer</a:t>
            </a:r>
          </a:p>
        </p:txBody>
      </p:sp>
      <p:sp>
        <p:nvSpPr>
          <p:cNvPr id="668679" name="Rectangle 7"/>
          <p:cNvSpPr>
            <a:spLocks noChangeArrowheads="1"/>
          </p:cNvSpPr>
          <p:nvPr/>
        </p:nvSpPr>
        <p:spPr bwMode="auto">
          <a:xfrm>
            <a:off x="3629025" y="5959475"/>
            <a:ext cx="1857375" cy="746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lnSpc>
                <a:spcPct val="90000"/>
              </a:lnSpc>
            </a:pPr>
            <a:r>
              <a:rPr lang="en-US" sz="2400" b="1"/>
              <a:t>Managerial</a:t>
            </a:r>
            <a:br>
              <a:rPr lang="en-US" sz="2400" b="1"/>
            </a:br>
            <a:r>
              <a:rPr lang="en-US" sz="2400" b="1"/>
              <a:t>Accountant</a:t>
            </a:r>
          </a:p>
        </p:txBody>
      </p:sp>
      <p:graphicFrame>
        <p:nvGraphicFramePr>
          <p:cNvPr id="668680" name="Object 8"/>
          <p:cNvGraphicFramePr>
            <a:graphicFrameLocks noChangeAspect="1"/>
          </p:cNvGraphicFramePr>
          <p:nvPr/>
        </p:nvGraphicFramePr>
        <p:xfrm>
          <a:off x="1600200" y="2971800"/>
          <a:ext cx="4583113" cy="3041650"/>
        </p:xfrm>
        <a:graphic>
          <a:graphicData uri="http://schemas.openxmlformats.org/presentationml/2006/ole">
            <p:oleObj spid="_x0000_s64522" name="Clip" r:id="rId4" imgW="4582562" imgH="3041964" progId="">
              <p:embed/>
            </p:oleObj>
          </a:graphicData>
        </a:graphic>
      </p:graphicFrame>
      <p:grpSp>
        <p:nvGrpSpPr>
          <p:cNvPr id="668681" name="Group 9"/>
          <p:cNvGrpSpPr>
            <a:grpSpLocks/>
          </p:cNvGrpSpPr>
          <p:nvPr/>
        </p:nvGrpSpPr>
        <p:grpSpPr bwMode="auto">
          <a:xfrm>
            <a:off x="4343400" y="1219200"/>
            <a:ext cx="4953000" cy="1676400"/>
            <a:chOff x="384" y="672"/>
            <a:chExt cx="3120" cy="1056"/>
          </a:xfrm>
        </p:grpSpPr>
        <p:sp>
          <p:nvSpPr>
            <p:cNvPr id="668682" name="AutoShape 10"/>
            <p:cNvSpPr>
              <a:spLocks noChangeArrowheads="1"/>
            </p:cNvSpPr>
            <p:nvPr/>
          </p:nvSpPr>
          <p:spPr bwMode="auto">
            <a:xfrm>
              <a:off x="432" y="672"/>
              <a:ext cx="2928" cy="1056"/>
            </a:xfrm>
            <a:prstGeom prst="wedgeRoundRectCallout">
              <a:avLst>
                <a:gd name="adj1" fmla="val -44056"/>
                <a:gd name="adj2" fmla="val 69981"/>
                <a:gd name="adj3" fmla="val 16667"/>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en-US" sz="2400">
                <a:solidFill>
                  <a:schemeClr val="tx2"/>
                </a:solidFill>
                <a:latin typeface="Times New Roman" panose="02020603050405020304" pitchFamily="18" charset="0"/>
              </a:endParaRPr>
            </a:p>
          </p:txBody>
        </p:sp>
        <p:sp>
          <p:nvSpPr>
            <p:cNvPr id="668683" name="Rectangle 11"/>
            <p:cNvSpPr>
              <a:spLocks noChangeArrowheads="1"/>
            </p:cNvSpPr>
            <p:nvPr/>
          </p:nvSpPr>
          <p:spPr bwMode="auto">
            <a:xfrm>
              <a:off x="384" y="704"/>
              <a:ext cx="3120" cy="97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r>
                <a:rPr lang="en-US" sz="2400" b="1">
                  <a:solidFill>
                    <a:schemeClr val="tx2"/>
                  </a:solidFill>
                </a:rPr>
                <a:t>I recommend using </a:t>
              </a:r>
              <a:r>
                <a:rPr lang="en-US" sz="2400" b="1">
                  <a:solidFill>
                    <a:srgbClr val="FF0000"/>
                  </a:solidFill>
                </a:rPr>
                <a:t>practical standards</a:t>
              </a:r>
              <a:r>
                <a:rPr lang="en-US" sz="2400" b="1">
                  <a:solidFill>
                    <a:schemeClr val="tx2"/>
                  </a:solidFill>
                </a:rPr>
                <a:t> that are currently attainable with reasonable and efficient effort.</a:t>
              </a:r>
            </a:p>
          </p:txBody>
        </p:sp>
      </p:grpSp>
      <p:sp>
        <p:nvSpPr>
          <p:cNvPr id="2" name="Slide Number Placeholder 1"/>
          <p:cNvSpPr>
            <a:spLocks noGrp="1"/>
          </p:cNvSpPr>
          <p:nvPr>
            <p:ph type="sldNum" sz="quarter" idx="11"/>
          </p:nvPr>
        </p:nvSpPr>
        <p:spPr/>
        <p:txBody>
          <a:bodyPr/>
          <a:lstStyle/>
          <a:p>
            <a:fld id="{0167BB2F-F977-434C-B61B-D7DDD0173E19}" type="slidenum">
              <a:rPr lang="en-US" smtClean="0"/>
              <a:pPr/>
              <a:t>26</a:t>
            </a:fld>
            <a:endParaRPr lang="en-US"/>
          </a:p>
        </p:txBody>
      </p:sp>
    </p:spTree>
    <p:extLst>
      <p:ext uri="{BB962C8B-B14F-4D97-AF65-F5344CB8AC3E}">
        <p14:creationId xmlns:p14="http://schemas.microsoft.com/office/powerpoint/2010/main" xmlns="" val="322330062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2000"/>
                                  </p:stCondLst>
                                  <p:childTnLst>
                                    <p:set>
                                      <p:cBhvr>
                                        <p:cTn id="6" dur="1" fill="hold">
                                          <p:stCondLst>
                                            <p:cond delay="0"/>
                                          </p:stCondLst>
                                        </p:cTn>
                                        <p:tgtEl>
                                          <p:spTgt spid="668681"/>
                                        </p:tgtEl>
                                        <p:attrNameLst>
                                          <p:attrName>style.visibility</p:attrName>
                                        </p:attrNameLst>
                                      </p:cBhvr>
                                      <p:to>
                                        <p:strVal val="visible"/>
                                      </p:to>
                                    </p:set>
                                    <p:animEffect transition="in" filter="slide(fromTop)">
                                      <p:cBhvr>
                                        <p:cTn id="7" dur="500"/>
                                        <p:tgtEl>
                                          <p:spTgt spid="668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0722" name="Rectangle 2"/>
          <p:cNvSpPr>
            <a:spLocks noGrp="1" noChangeArrowheads="1"/>
          </p:cNvSpPr>
          <p:nvPr>
            <p:ph type="title"/>
          </p:nvPr>
        </p:nvSpPr>
        <p:spPr>
          <a:xfrm>
            <a:off x="367145" y="440930"/>
            <a:ext cx="8229600" cy="75168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Setting Direct Material Standards </a:t>
            </a:r>
          </a:p>
        </p:txBody>
      </p:sp>
      <p:sp>
        <p:nvSpPr>
          <p:cNvPr id="670723" name="AutoShape 3"/>
          <p:cNvSpPr>
            <a:spLocks noChangeArrowheads="1"/>
          </p:cNvSpPr>
          <p:nvPr/>
        </p:nvSpPr>
        <p:spPr bwMode="auto">
          <a:xfrm>
            <a:off x="1257300" y="1574800"/>
            <a:ext cx="2108200" cy="1041400"/>
          </a:xfrm>
          <a:prstGeom prst="roundRect">
            <a:avLst>
              <a:gd name="adj" fmla="val 12495"/>
            </a:avLst>
          </a:prstGeom>
          <a:solidFill>
            <a:schemeClr val="tx2"/>
          </a:solidFill>
          <a:ln w="254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2400">
              <a:solidFill>
                <a:schemeClr val="tx2"/>
              </a:solidFill>
            </a:endParaRPr>
          </a:p>
        </p:txBody>
      </p:sp>
      <p:sp>
        <p:nvSpPr>
          <p:cNvPr id="670724" name="Rectangle 4"/>
          <p:cNvSpPr>
            <a:spLocks noChangeArrowheads="1"/>
          </p:cNvSpPr>
          <p:nvPr/>
        </p:nvSpPr>
        <p:spPr bwMode="auto">
          <a:xfrm>
            <a:off x="1349375" y="1624013"/>
            <a:ext cx="1922463" cy="942975"/>
          </a:xfrm>
          <a:prstGeom prst="rect">
            <a:avLst/>
          </a:prstGeom>
          <a:noFill/>
          <a:ln>
            <a:noFill/>
          </a:ln>
          <a:effectLst/>
          <a:extLst>
            <a:ext uri="{909E8E84-426E-40DD-AFC4-6F175D3DCCD1}">
              <a14:hiddenFill xmlns:a14="http://schemas.microsoft.com/office/drawing/2010/main" xmlns="">
                <a:solidFill>
                  <a:schemeClr val="accent2"/>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800" b="1">
                <a:solidFill>
                  <a:srgbClr val="FFFF99"/>
                </a:solidFill>
              </a:rPr>
              <a:t>Price</a:t>
            </a:r>
            <a:br>
              <a:rPr lang="en-US" sz="2800" b="1">
                <a:solidFill>
                  <a:srgbClr val="FFFF99"/>
                </a:solidFill>
              </a:rPr>
            </a:br>
            <a:r>
              <a:rPr lang="en-US" sz="2800" b="1">
                <a:solidFill>
                  <a:srgbClr val="FFFF99"/>
                </a:solidFill>
              </a:rPr>
              <a:t>Standards</a:t>
            </a:r>
          </a:p>
        </p:txBody>
      </p:sp>
      <p:grpSp>
        <p:nvGrpSpPr>
          <p:cNvPr id="670725" name="Group 5"/>
          <p:cNvGrpSpPr>
            <a:grpSpLocks/>
          </p:cNvGrpSpPr>
          <p:nvPr/>
        </p:nvGrpSpPr>
        <p:grpSpPr bwMode="auto">
          <a:xfrm>
            <a:off x="4937125" y="2566988"/>
            <a:ext cx="3913188" cy="3668712"/>
            <a:chOff x="3134" y="1617"/>
            <a:chExt cx="2465" cy="2311"/>
          </a:xfrm>
        </p:grpSpPr>
        <p:cxnSp>
          <p:nvCxnSpPr>
            <p:cNvPr id="670726" name="AutoShape 6"/>
            <p:cNvCxnSpPr>
              <a:cxnSpLocks noChangeShapeType="1"/>
              <a:stCxn id="670737" idx="2"/>
              <a:endCxn id="670727" idx="0"/>
            </p:cNvCxnSpPr>
            <p:nvPr/>
          </p:nvCxnSpPr>
          <p:spPr bwMode="auto">
            <a:xfrm rot="5400000">
              <a:off x="4150" y="1817"/>
              <a:ext cx="399" cy="0"/>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670727" name="AutoShape 7"/>
            <p:cNvSpPr>
              <a:spLocks noChangeArrowheads="1"/>
            </p:cNvSpPr>
            <p:nvPr/>
          </p:nvSpPr>
          <p:spPr bwMode="auto">
            <a:xfrm>
              <a:off x="3134" y="2024"/>
              <a:ext cx="2432" cy="1904"/>
            </a:xfrm>
            <a:prstGeom prst="octagon">
              <a:avLst>
                <a:gd name="adj" fmla="val 29282"/>
              </a:avLst>
            </a:prstGeom>
            <a:solidFill>
              <a:srgbClr val="CCFFFF"/>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70728" name="Rectangle 8"/>
            <p:cNvSpPr>
              <a:spLocks noChangeArrowheads="1"/>
            </p:cNvSpPr>
            <p:nvPr/>
          </p:nvSpPr>
          <p:spPr bwMode="auto">
            <a:xfrm>
              <a:off x="3201" y="2271"/>
              <a:ext cx="2398"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r>
                <a:rPr lang="en-US" sz="2400" b="1">
                  <a:solidFill>
                    <a:schemeClr val="tx2"/>
                  </a:solidFill>
                </a:rPr>
                <a:t>Summarized in </a:t>
              </a:r>
              <a:br>
                <a:rPr lang="en-US" sz="2400" b="1">
                  <a:solidFill>
                    <a:schemeClr val="tx2"/>
                  </a:solidFill>
                </a:rPr>
              </a:br>
              <a:r>
                <a:rPr lang="en-US" sz="2400" b="1">
                  <a:solidFill>
                    <a:schemeClr val="tx2"/>
                  </a:solidFill>
                </a:rPr>
                <a:t>a Bill of Materials.</a:t>
              </a:r>
            </a:p>
          </p:txBody>
        </p:sp>
        <p:graphicFrame>
          <p:nvGraphicFramePr>
            <p:cNvPr id="670729" name="Object 9"/>
            <p:cNvGraphicFramePr>
              <a:graphicFrameLocks noChangeAspect="1"/>
            </p:cNvGraphicFramePr>
            <p:nvPr/>
          </p:nvGraphicFramePr>
          <p:xfrm>
            <a:off x="3544" y="2761"/>
            <a:ext cx="1728" cy="1151"/>
          </p:xfrm>
          <a:graphic>
            <a:graphicData uri="http://schemas.openxmlformats.org/presentationml/2006/ole">
              <p:oleObj spid="_x0000_s65554" name="Clip" r:id="rId4" imgW="3657600" imgH="2437790" progId="">
                <p:embed/>
              </p:oleObj>
            </a:graphicData>
          </a:graphic>
        </p:graphicFrame>
      </p:grpSp>
      <p:grpSp>
        <p:nvGrpSpPr>
          <p:cNvPr id="670730" name="Group 10"/>
          <p:cNvGrpSpPr>
            <a:grpSpLocks/>
          </p:cNvGrpSpPr>
          <p:nvPr/>
        </p:nvGrpSpPr>
        <p:grpSpPr bwMode="auto">
          <a:xfrm>
            <a:off x="381000" y="2628900"/>
            <a:ext cx="3860800" cy="3606800"/>
            <a:chOff x="352" y="1656"/>
            <a:chExt cx="2432" cy="2272"/>
          </a:xfrm>
        </p:grpSpPr>
        <p:sp>
          <p:nvSpPr>
            <p:cNvPr id="670731" name="AutoShape 11"/>
            <p:cNvSpPr>
              <a:spLocks noChangeArrowheads="1"/>
            </p:cNvSpPr>
            <p:nvPr/>
          </p:nvSpPr>
          <p:spPr bwMode="auto">
            <a:xfrm>
              <a:off x="352" y="2024"/>
              <a:ext cx="2432" cy="1904"/>
            </a:xfrm>
            <a:prstGeom prst="octagon">
              <a:avLst>
                <a:gd name="adj" fmla="val 29282"/>
              </a:avLst>
            </a:prstGeom>
            <a:solidFill>
              <a:srgbClr val="EAEAEA"/>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70732" name="Rectangle 12"/>
            <p:cNvSpPr>
              <a:spLocks noChangeArrowheads="1"/>
            </p:cNvSpPr>
            <p:nvPr/>
          </p:nvSpPr>
          <p:spPr bwMode="auto">
            <a:xfrm>
              <a:off x="721" y="2247"/>
              <a:ext cx="1693" cy="7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b="1">
                  <a:solidFill>
                    <a:schemeClr val="tx2"/>
                  </a:solidFill>
                </a:rPr>
                <a:t>Final, delivered</a:t>
              </a:r>
              <a:br>
                <a:rPr lang="en-US" sz="2400" b="1">
                  <a:solidFill>
                    <a:schemeClr val="tx2"/>
                  </a:solidFill>
                </a:rPr>
              </a:br>
              <a:r>
                <a:rPr lang="en-US" sz="2400" b="1">
                  <a:solidFill>
                    <a:schemeClr val="tx2"/>
                  </a:solidFill>
                </a:rPr>
                <a:t>cost of materials,</a:t>
              </a:r>
              <a:br>
                <a:rPr lang="en-US" sz="2400" b="1">
                  <a:solidFill>
                    <a:schemeClr val="tx2"/>
                  </a:solidFill>
                </a:rPr>
              </a:br>
              <a:r>
                <a:rPr lang="en-US" sz="2400" b="1">
                  <a:solidFill>
                    <a:schemeClr val="tx2"/>
                  </a:solidFill>
                </a:rPr>
                <a:t>net of discounts.</a:t>
              </a:r>
            </a:p>
          </p:txBody>
        </p:sp>
        <p:graphicFrame>
          <p:nvGraphicFramePr>
            <p:cNvPr id="670733" name="Object 13"/>
            <p:cNvGraphicFramePr>
              <a:graphicFrameLocks noChangeAspect="1"/>
            </p:cNvGraphicFramePr>
            <p:nvPr/>
          </p:nvGraphicFramePr>
          <p:xfrm>
            <a:off x="960" y="2976"/>
            <a:ext cx="1231" cy="944"/>
          </p:xfrm>
          <a:graphic>
            <a:graphicData uri="http://schemas.openxmlformats.org/presentationml/2006/ole">
              <p:oleObj spid="_x0000_s65555" name="Clip" r:id="rId5" imgW="4519613" imgH="3467100" progId="">
                <p:embed/>
              </p:oleObj>
            </a:graphicData>
          </a:graphic>
        </p:graphicFrame>
        <p:cxnSp>
          <p:nvCxnSpPr>
            <p:cNvPr id="670734" name="AutoShape 14"/>
            <p:cNvCxnSpPr>
              <a:cxnSpLocks noChangeShapeType="1"/>
              <a:stCxn id="670723" idx="2"/>
              <a:endCxn id="670731" idx="0"/>
            </p:cNvCxnSpPr>
            <p:nvPr/>
          </p:nvCxnSpPr>
          <p:spPr bwMode="auto">
            <a:xfrm rot="5400000">
              <a:off x="1388" y="1836"/>
              <a:ext cx="360" cy="0"/>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70735" name="Group 15"/>
          <p:cNvGrpSpPr>
            <a:grpSpLocks/>
          </p:cNvGrpSpPr>
          <p:nvPr/>
        </p:nvGrpSpPr>
        <p:grpSpPr bwMode="auto">
          <a:xfrm>
            <a:off x="5826125" y="1574800"/>
            <a:ext cx="2108200" cy="1041400"/>
            <a:chOff x="3694" y="992"/>
            <a:chExt cx="1328" cy="656"/>
          </a:xfrm>
        </p:grpSpPr>
        <p:sp>
          <p:nvSpPr>
            <p:cNvPr id="670736" name="AutoShape 16"/>
            <p:cNvSpPr>
              <a:spLocks noChangeArrowheads="1"/>
            </p:cNvSpPr>
            <p:nvPr/>
          </p:nvSpPr>
          <p:spPr bwMode="auto">
            <a:xfrm>
              <a:off x="3694" y="992"/>
              <a:ext cx="1328" cy="656"/>
            </a:xfrm>
            <a:prstGeom prst="roundRect">
              <a:avLst>
                <a:gd name="adj" fmla="val 12495"/>
              </a:avLst>
            </a:prstGeom>
            <a:solidFill>
              <a:srgbClr val="009900"/>
            </a:solidFill>
            <a:ln w="254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70737" name="Rectangle 17"/>
            <p:cNvSpPr>
              <a:spLocks noChangeArrowheads="1"/>
            </p:cNvSpPr>
            <p:nvPr/>
          </p:nvSpPr>
          <p:spPr bwMode="auto">
            <a:xfrm>
              <a:off x="3744" y="1023"/>
              <a:ext cx="1211" cy="594"/>
            </a:xfrm>
            <a:prstGeom prst="rect">
              <a:avLst/>
            </a:prstGeom>
            <a:noFill/>
            <a:ln>
              <a:noFill/>
            </a:ln>
            <a:effectLst/>
            <a:extLst>
              <a:ext uri="{909E8E84-426E-40DD-AFC4-6F175D3DCCD1}">
                <a14:hiddenFill xmlns:a14="http://schemas.microsoft.com/office/drawing/2010/main" xmlns="">
                  <a:solidFill>
                    <a:srgbClr val="009900"/>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800" b="1">
                  <a:solidFill>
                    <a:srgbClr val="FFFF99"/>
                  </a:solidFill>
                </a:rPr>
                <a:t>Quantity</a:t>
              </a:r>
              <a:br>
                <a:rPr lang="en-US" sz="2800" b="1">
                  <a:solidFill>
                    <a:srgbClr val="FFFF99"/>
                  </a:solidFill>
                </a:rPr>
              </a:br>
              <a:r>
                <a:rPr lang="en-US" sz="2800" b="1">
                  <a:solidFill>
                    <a:srgbClr val="FFFF99"/>
                  </a:solidFill>
                </a:rPr>
                <a:t>Standards</a:t>
              </a:r>
            </a:p>
          </p:txBody>
        </p:sp>
      </p:grpSp>
      <p:sp>
        <p:nvSpPr>
          <p:cNvPr id="2" name="Slide Number Placeholder 1"/>
          <p:cNvSpPr>
            <a:spLocks noGrp="1"/>
          </p:cNvSpPr>
          <p:nvPr>
            <p:ph type="sldNum" sz="quarter" idx="11"/>
          </p:nvPr>
        </p:nvSpPr>
        <p:spPr/>
        <p:txBody>
          <a:bodyPr/>
          <a:lstStyle/>
          <a:p>
            <a:fld id="{0167BB2F-F977-434C-B61B-D7DDD0173E19}" type="slidenum">
              <a:rPr lang="en-US" smtClean="0"/>
              <a:pPr/>
              <a:t>27</a:t>
            </a:fld>
            <a:endParaRPr lang="en-US"/>
          </a:p>
        </p:txBody>
      </p:sp>
    </p:spTree>
    <p:extLst>
      <p:ext uri="{BB962C8B-B14F-4D97-AF65-F5344CB8AC3E}">
        <p14:creationId xmlns:p14="http://schemas.microsoft.com/office/powerpoint/2010/main" xmlns="" val="87126509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670730"/>
                                        </p:tgtEl>
                                        <p:attrNameLst>
                                          <p:attrName>style.visibility</p:attrName>
                                        </p:attrNameLst>
                                      </p:cBhvr>
                                      <p:to>
                                        <p:strVal val="visible"/>
                                      </p:to>
                                    </p:set>
                                    <p:animEffect transition="in" filter="slide(fromTop)">
                                      <p:cBhvr>
                                        <p:cTn id="7" dur="500"/>
                                        <p:tgtEl>
                                          <p:spTgt spid="670730"/>
                                        </p:tgtEl>
                                      </p:cBhvr>
                                    </p:animEffect>
                                  </p:childTnLst>
                                </p:cTn>
                              </p:par>
                            </p:childTnLst>
                          </p:cTn>
                        </p:par>
                        <p:par>
                          <p:cTn id="8" fill="hold" nodeType="afterGroup">
                            <p:stCondLst>
                              <p:cond delay="500"/>
                            </p:stCondLst>
                            <p:childTnLst>
                              <p:par>
                                <p:cTn id="9" presetID="12" presetClass="entr" presetSubtype="1" fill="hold" nodeType="afterEffect">
                                  <p:stCondLst>
                                    <p:cond delay="1000"/>
                                  </p:stCondLst>
                                  <p:childTnLst>
                                    <p:set>
                                      <p:cBhvr>
                                        <p:cTn id="10" dur="1" fill="hold">
                                          <p:stCondLst>
                                            <p:cond delay="0"/>
                                          </p:stCondLst>
                                        </p:cTn>
                                        <p:tgtEl>
                                          <p:spTgt spid="670725"/>
                                        </p:tgtEl>
                                        <p:attrNameLst>
                                          <p:attrName>style.visibility</p:attrName>
                                        </p:attrNameLst>
                                      </p:cBhvr>
                                      <p:to>
                                        <p:strVal val="visible"/>
                                      </p:to>
                                    </p:set>
                                    <p:animEffect transition="in" filter="slide(fromTop)">
                                      <p:cBhvr>
                                        <p:cTn id="11" dur="500"/>
                                        <p:tgtEl>
                                          <p:spTgt spid="6707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2770" name="Rectangle 2"/>
          <p:cNvSpPr>
            <a:spLocks noGrp="1" noChangeArrowheads="1"/>
          </p:cNvSpPr>
          <p:nvPr>
            <p:ph type="title"/>
          </p:nvPr>
        </p:nvSpPr>
        <p:spPr>
          <a:xfrm>
            <a:off x="457200" y="704088"/>
            <a:ext cx="8305800" cy="8199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Setting Standards</a:t>
            </a:r>
          </a:p>
        </p:txBody>
      </p:sp>
      <p:sp>
        <p:nvSpPr>
          <p:cNvPr id="672771" name="Text Box 3"/>
          <p:cNvSpPr txBox="1">
            <a:spLocks noChangeArrowheads="1"/>
          </p:cNvSpPr>
          <p:nvPr/>
        </p:nvSpPr>
        <p:spPr bwMode="auto">
          <a:xfrm>
            <a:off x="647700" y="1600200"/>
            <a:ext cx="7848600" cy="2677656"/>
          </a:xfrm>
          <a:prstGeom prst="rect">
            <a:avLst/>
          </a:prstGeom>
          <a:solidFill>
            <a:srgbClr val="CCECFF"/>
          </a:solidFill>
          <a:ln w="28575">
            <a:solidFill>
              <a:schemeClr val="tx1"/>
            </a:solidFill>
            <a:miter lim="800000"/>
            <a:headEnd/>
            <a:tailEnd/>
          </a:ln>
          <a:effectLst>
            <a:outerShdw dist="89803" dir="2700000" algn="ctr" rotWithShape="0">
              <a:schemeClr val="bg2"/>
            </a:outerShdw>
          </a:effectLst>
        </p:spPr>
        <p:txBody>
          <a:bodyPr>
            <a:spAutoFit/>
          </a:bodyPr>
          <a:lstStyle/>
          <a:p>
            <a:pPr algn="ctr"/>
            <a:r>
              <a:rPr lang="en-US" sz="2800" dirty="0">
                <a:solidFill>
                  <a:schemeClr val="tx2"/>
                </a:solidFill>
                <a:latin typeface="+mn-lt"/>
              </a:rPr>
              <a:t>Six Sigma advocates have sought to</a:t>
            </a:r>
            <a:br>
              <a:rPr lang="en-US" sz="2800" dirty="0">
                <a:solidFill>
                  <a:schemeClr val="tx2"/>
                </a:solidFill>
                <a:latin typeface="+mn-lt"/>
              </a:rPr>
            </a:br>
            <a:r>
              <a:rPr lang="en-US" sz="2800" dirty="0">
                <a:solidFill>
                  <a:schemeClr val="tx2"/>
                </a:solidFill>
                <a:latin typeface="+mn-lt"/>
              </a:rPr>
              <a:t>eliminate all defects and waste, rather than continually build them into standards.</a:t>
            </a:r>
            <a:br>
              <a:rPr lang="en-US" sz="2800" dirty="0">
                <a:solidFill>
                  <a:schemeClr val="tx2"/>
                </a:solidFill>
                <a:latin typeface="+mn-lt"/>
              </a:rPr>
            </a:br>
            <a:r>
              <a:rPr lang="en-US" sz="2800" dirty="0" smtClean="0">
                <a:solidFill>
                  <a:schemeClr val="tx2"/>
                </a:solidFill>
                <a:latin typeface="+mn-lt"/>
              </a:rPr>
              <a:t>  </a:t>
            </a:r>
            <a:r>
              <a:rPr lang="en-US" sz="2800" dirty="0">
                <a:solidFill>
                  <a:schemeClr val="tx2"/>
                </a:solidFill>
                <a:latin typeface="+mn-lt"/>
              </a:rPr>
              <a:t>As a result allowances for waste and</a:t>
            </a:r>
            <a:br>
              <a:rPr lang="en-US" sz="2800" dirty="0">
                <a:solidFill>
                  <a:schemeClr val="tx2"/>
                </a:solidFill>
                <a:latin typeface="+mn-lt"/>
              </a:rPr>
            </a:br>
            <a:r>
              <a:rPr lang="en-US" sz="2800" dirty="0">
                <a:solidFill>
                  <a:schemeClr val="tx2"/>
                </a:solidFill>
                <a:latin typeface="+mn-lt"/>
              </a:rPr>
              <a:t>spoilage that are built into standards</a:t>
            </a:r>
            <a:br>
              <a:rPr lang="en-US" sz="2800" dirty="0">
                <a:solidFill>
                  <a:schemeClr val="tx2"/>
                </a:solidFill>
                <a:latin typeface="+mn-lt"/>
              </a:rPr>
            </a:br>
            <a:r>
              <a:rPr lang="en-US" sz="2800" dirty="0">
                <a:solidFill>
                  <a:schemeClr val="tx2"/>
                </a:solidFill>
                <a:latin typeface="+mn-lt"/>
              </a:rPr>
              <a:t>should be reduced over time.</a:t>
            </a:r>
          </a:p>
        </p:txBody>
      </p:sp>
      <p:pic>
        <p:nvPicPr>
          <p:cNvPr id="672772" name="Picture 4" descr="EXCELNC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33600" y="4953000"/>
            <a:ext cx="4700588" cy="133191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FC3CEDF9-175D-44EB-8899-A113D70833E0}" type="slidenum">
              <a:rPr lang="en-US" smtClean="0"/>
              <a:pPr/>
              <a:t>28</a:t>
            </a:fld>
            <a:endParaRPr lang="en-US"/>
          </a:p>
        </p:txBody>
      </p:sp>
    </p:spTree>
    <p:extLst>
      <p:ext uri="{BB962C8B-B14F-4D97-AF65-F5344CB8AC3E}">
        <p14:creationId xmlns:p14="http://schemas.microsoft.com/office/powerpoint/2010/main" xmlns="" val="353627545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4818" name="Rectangle 2"/>
          <p:cNvSpPr>
            <a:spLocks noGrp="1" noChangeArrowheads="1"/>
          </p:cNvSpPr>
          <p:nvPr>
            <p:ph type="title"/>
          </p:nvPr>
        </p:nvSpPr>
        <p:spPr>
          <a:xfrm>
            <a:off x="457200" y="609600"/>
            <a:ext cx="8229600" cy="7874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Setting Direct Labor Standards </a:t>
            </a:r>
          </a:p>
        </p:txBody>
      </p:sp>
      <p:grpSp>
        <p:nvGrpSpPr>
          <p:cNvPr id="674819" name="Group 3"/>
          <p:cNvGrpSpPr>
            <a:grpSpLocks/>
          </p:cNvGrpSpPr>
          <p:nvPr/>
        </p:nvGrpSpPr>
        <p:grpSpPr bwMode="auto">
          <a:xfrm>
            <a:off x="381000" y="1574800"/>
            <a:ext cx="3860800" cy="4660900"/>
            <a:chOff x="352" y="992"/>
            <a:chExt cx="2432" cy="2936"/>
          </a:xfrm>
        </p:grpSpPr>
        <p:sp>
          <p:nvSpPr>
            <p:cNvPr id="674820" name="AutoShape 4"/>
            <p:cNvSpPr>
              <a:spLocks noChangeArrowheads="1"/>
            </p:cNvSpPr>
            <p:nvPr/>
          </p:nvSpPr>
          <p:spPr bwMode="auto">
            <a:xfrm>
              <a:off x="904" y="992"/>
              <a:ext cx="1328" cy="656"/>
            </a:xfrm>
            <a:prstGeom prst="roundRect">
              <a:avLst>
                <a:gd name="adj" fmla="val 12495"/>
              </a:avLst>
            </a:prstGeom>
            <a:solidFill>
              <a:srgbClr val="CC00CC"/>
            </a:solidFill>
            <a:ln w="254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800" b="1">
                  <a:solidFill>
                    <a:srgbClr val="CCFFCC"/>
                  </a:solidFill>
                </a:rPr>
                <a:t>Rate</a:t>
              </a:r>
              <a:br>
                <a:rPr lang="en-US" sz="2800" b="1">
                  <a:solidFill>
                    <a:srgbClr val="CCFFCC"/>
                  </a:solidFill>
                </a:rPr>
              </a:br>
              <a:r>
                <a:rPr lang="en-US" sz="2800" b="1">
                  <a:solidFill>
                    <a:srgbClr val="CCFFCC"/>
                  </a:solidFill>
                </a:rPr>
                <a:t>Standards</a:t>
              </a:r>
            </a:p>
          </p:txBody>
        </p:sp>
        <p:sp>
          <p:nvSpPr>
            <p:cNvPr id="674821" name="AutoShape 5" descr="White marble"/>
            <p:cNvSpPr>
              <a:spLocks noChangeArrowheads="1"/>
            </p:cNvSpPr>
            <p:nvPr/>
          </p:nvSpPr>
          <p:spPr bwMode="auto">
            <a:xfrm>
              <a:off x="352" y="2024"/>
              <a:ext cx="2432" cy="1904"/>
            </a:xfrm>
            <a:prstGeom prst="octagon">
              <a:avLst>
                <a:gd name="adj" fmla="val 29282"/>
              </a:avLst>
            </a:prstGeom>
            <a:blipFill dpi="0" rotWithShape="0">
              <a:blip r:embed="rId4"/>
              <a:srcRect/>
              <a:tile tx="0" ty="0" sx="100000" sy="100000" flip="none" algn="tl"/>
            </a:blip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74822" name="Rectangle 6"/>
            <p:cNvSpPr>
              <a:spLocks noChangeArrowheads="1"/>
            </p:cNvSpPr>
            <p:nvPr/>
          </p:nvSpPr>
          <p:spPr bwMode="auto">
            <a:xfrm>
              <a:off x="379" y="2208"/>
              <a:ext cx="2396" cy="7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b="1"/>
                <a:t>Often a single</a:t>
              </a:r>
              <a:br>
                <a:rPr lang="en-US" sz="2400" b="1"/>
              </a:br>
              <a:r>
                <a:rPr lang="en-US" sz="2400" b="1"/>
                <a:t>rate is used that reflects</a:t>
              </a:r>
              <a:br>
                <a:rPr lang="en-US" sz="2400" b="1"/>
              </a:br>
              <a:r>
                <a:rPr lang="en-US" sz="2400" b="1"/>
                <a:t>the mix of wages earned.</a:t>
              </a:r>
            </a:p>
          </p:txBody>
        </p:sp>
        <p:sp>
          <p:nvSpPr>
            <p:cNvPr id="674823" name="Line 7"/>
            <p:cNvSpPr>
              <a:spLocks noChangeShapeType="1"/>
            </p:cNvSpPr>
            <p:nvPr/>
          </p:nvSpPr>
          <p:spPr bwMode="auto">
            <a:xfrm>
              <a:off x="1568" y="1668"/>
              <a:ext cx="0" cy="368"/>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674824" name="Object 8"/>
            <p:cNvGraphicFramePr>
              <a:graphicFrameLocks noChangeAspect="1"/>
            </p:cNvGraphicFramePr>
            <p:nvPr/>
          </p:nvGraphicFramePr>
          <p:xfrm>
            <a:off x="864" y="2938"/>
            <a:ext cx="1383" cy="950"/>
          </p:xfrm>
          <a:graphic>
            <a:graphicData uri="http://schemas.openxmlformats.org/presentationml/2006/ole">
              <p:oleObj spid="_x0000_s66579" name="Clip" r:id="rId5" imgW="19461480" imgH="13371576" progId="">
                <p:embed/>
              </p:oleObj>
            </a:graphicData>
          </a:graphic>
        </p:graphicFrame>
      </p:grpSp>
      <p:grpSp>
        <p:nvGrpSpPr>
          <p:cNvPr id="674826" name="Group 10"/>
          <p:cNvGrpSpPr>
            <a:grpSpLocks/>
          </p:cNvGrpSpPr>
          <p:nvPr/>
        </p:nvGrpSpPr>
        <p:grpSpPr bwMode="auto">
          <a:xfrm>
            <a:off x="4927600" y="1574800"/>
            <a:ext cx="3860800" cy="4673600"/>
            <a:chOff x="3158" y="992"/>
            <a:chExt cx="2432" cy="2944"/>
          </a:xfrm>
        </p:grpSpPr>
        <p:sp>
          <p:nvSpPr>
            <p:cNvPr id="674827" name="AutoShape 11" descr="Bouquet"/>
            <p:cNvSpPr>
              <a:spLocks noChangeArrowheads="1"/>
            </p:cNvSpPr>
            <p:nvPr/>
          </p:nvSpPr>
          <p:spPr bwMode="auto">
            <a:xfrm>
              <a:off x="3158" y="2024"/>
              <a:ext cx="2432" cy="1904"/>
            </a:xfrm>
            <a:prstGeom prst="octagon">
              <a:avLst>
                <a:gd name="adj" fmla="val 29282"/>
              </a:avLst>
            </a:prstGeom>
            <a:blipFill dpi="0" rotWithShape="0">
              <a:blip r:embed="rId6"/>
              <a:srcRect/>
              <a:tile tx="0" ty="0" sx="100000" sy="100000" flip="none" algn="tl"/>
            </a:blip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74828" name="AutoShape 12"/>
            <p:cNvSpPr>
              <a:spLocks noChangeArrowheads="1"/>
            </p:cNvSpPr>
            <p:nvPr/>
          </p:nvSpPr>
          <p:spPr bwMode="auto">
            <a:xfrm>
              <a:off x="3710" y="992"/>
              <a:ext cx="1328" cy="656"/>
            </a:xfrm>
            <a:prstGeom prst="roundRect">
              <a:avLst>
                <a:gd name="adj" fmla="val 12495"/>
              </a:avLst>
            </a:prstGeom>
            <a:solidFill>
              <a:srgbClr val="CC3300"/>
            </a:solidFill>
            <a:ln w="254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800" b="1">
                  <a:solidFill>
                    <a:srgbClr val="CCFFFF"/>
                  </a:solidFill>
                </a:rPr>
                <a:t>Time</a:t>
              </a:r>
              <a:br>
                <a:rPr lang="en-US" sz="2800" b="1">
                  <a:solidFill>
                    <a:srgbClr val="CCFFFF"/>
                  </a:solidFill>
                </a:rPr>
              </a:br>
              <a:r>
                <a:rPr lang="en-US" sz="2800" b="1">
                  <a:solidFill>
                    <a:srgbClr val="CCFFFF"/>
                  </a:solidFill>
                </a:rPr>
                <a:t>Standards</a:t>
              </a:r>
            </a:p>
          </p:txBody>
        </p:sp>
        <p:sp>
          <p:nvSpPr>
            <p:cNvPr id="674829" name="Rectangle 13"/>
            <p:cNvSpPr>
              <a:spLocks noChangeArrowheads="1"/>
            </p:cNvSpPr>
            <p:nvPr/>
          </p:nvSpPr>
          <p:spPr bwMode="auto">
            <a:xfrm>
              <a:off x="3175" y="2232"/>
              <a:ext cx="2398" cy="7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r>
                <a:rPr lang="en-US" sz="2400" b="1">
                  <a:solidFill>
                    <a:schemeClr val="tx2"/>
                  </a:solidFill>
                </a:rPr>
                <a:t>Use time and </a:t>
              </a:r>
              <a:br>
                <a:rPr lang="en-US" sz="2400" b="1">
                  <a:solidFill>
                    <a:schemeClr val="tx2"/>
                  </a:solidFill>
                </a:rPr>
              </a:br>
              <a:r>
                <a:rPr lang="en-US" sz="2400" b="1">
                  <a:solidFill>
                    <a:schemeClr val="tx2"/>
                  </a:solidFill>
                </a:rPr>
                <a:t>motion studies for</a:t>
              </a:r>
              <a:br>
                <a:rPr lang="en-US" sz="2400" b="1">
                  <a:solidFill>
                    <a:schemeClr val="tx2"/>
                  </a:solidFill>
                </a:rPr>
              </a:br>
              <a:r>
                <a:rPr lang="en-US" sz="2400" b="1">
                  <a:solidFill>
                    <a:schemeClr val="tx2"/>
                  </a:solidFill>
                </a:rPr>
                <a:t>each labor operation.</a:t>
              </a:r>
            </a:p>
          </p:txBody>
        </p:sp>
        <p:sp>
          <p:nvSpPr>
            <p:cNvPr id="674830" name="Line 14"/>
            <p:cNvSpPr>
              <a:spLocks noChangeShapeType="1"/>
            </p:cNvSpPr>
            <p:nvPr/>
          </p:nvSpPr>
          <p:spPr bwMode="auto">
            <a:xfrm>
              <a:off x="4374" y="1668"/>
              <a:ext cx="0" cy="368"/>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674831" name="Object 15"/>
            <p:cNvGraphicFramePr>
              <a:graphicFrameLocks noChangeAspect="1"/>
            </p:cNvGraphicFramePr>
            <p:nvPr/>
          </p:nvGraphicFramePr>
          <p:xfrm>
            <a:off x="4137" y="2935"/>
            <a:ext cx="519" cy="1001"/>
          </p:xfrm>
          <a:graphic>
            <a:graphicData uri="http://schemas.openxmlformats.org/presentationml/2006/ole">
              <p:oleObj spid="_x0000_s66580" name="Clip" r:id="rId7" imgW="4700257" imgH="9071572" progId="">
                <p:embed/>
              </p:oleObj>
            </a:graphicData>
          </a:graphic>
        </p:graphicFrame>
      </p:grpSp>
      <p:sp>
        <p:nvSpPr>
          <p:cNvPr id="2" name="Slide Number Placeholder 1"/>
          <p:cNvSpPr>
            <a:spLocks noGrp="1"/>
          </p:cNvSpPr>
          <p:nvPr>
            <p:ph type="sldNum" sz="quarter" idx="11"/>
          </p:nvPr>
        </p:nvSpPr>
        <p:spPr/>
        <p:txBody>
          <a:bodyPr/>
          <a:lstStyle/>
          <a:p>
            <a:fld id="{0167BB2F-F977-434C-B61B-D7DDD0173E19}" type="slidenum">
              <a:rPr lang="en-US" smtClean="0"/>
              <a:pPr/>
              <a:t>29</a:t>
            </a:fld>
            <a:endParaRPr lang="en-US"/>
          </a:p>
        </p:txBody>
      </p:sp>
    </p:spTree>
    <p:extLst>
      <p:ext uri="{BB962C8B-B14F-4D97-AF65-F5344CB8AC3E}">
        <p14:creationId xmlns:p14="http://schemas.microsoft.com/office/powerpoint/2010/main" xmlns="" val="361934601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 fill="hold" nodeType="afterEffect">
                                  <p:stCondLst>
                                    <p:cond delay="0"/>
                                  </p:stCondLst>
                                  <p:childTnLst>
                                    <p:set>
                                      <p:cBhvr>
                                        <p:cTn id="6" dur="1" fill="hold">
                                          <p:stCondLst>
                                            <p:cond delay="0"/>
                                          </p:stCondLst>
                                        </p:cTn>
                                        <p:tgtEl>
                                          <p:spTgt spid="674819"/>
                                        </p:tgtEl>
                                        <p:attrNameLst>
                                          <p:attrName>style.visibility</p:attrName>
                                        </p:attrNameLst>
                                      </p:cBhvr>
                                      <p:to>
                                        <p:strVal val="visible"/>
                                      </p:to>
                                    </p:set>
                                    <p:anim calcmode="lin" valueType="num">
                                      <p:cBhvr>
                                        <p:cTn id="7" dur="500" fill="hold"/>
                                        <p:tgtEl>
                                          <p:spTgt spid="674819"/>
                                        </p:tgtEl>
                                        <p:attrNameLst>
                                          <p:attrName>ppt_x</p:attrName>
                                        </p:attrNameLst>
                                      </p:cBhvr>
                                      <p:tavLst>
                                        <p:tav tm="0">
                                          <p:val>
                                            <p:strVal val="#ppt_x"/>
                                          </p:val>
                                        </p:tav>
                                        <p:tav tm="100000">
                                          <p:val>
                                            <p:strVal val="#ppt_x"/>
                                          </p:val>
                                        </p:tav>
                                      </p:tavLst>
                                    </p:anim>
                                    <p:anim calcmode="lin" valueType="num">
                                      <p:cBhvr>
                                        <p:cTn id="8" dur="500" fill="hold"/>
                                        <p:tgtEl>
                                          <p:spTgt spid="674819"/>
                                        </p:tgtEl>
                                        <p:attrNameLst>
                                          <p:attrName>ppt_y</p:attrName>
                                        </p:attrNameLst>
                                      </p:cBhvr>
                                      <p:tavLst>
                                        <p:tav tm="0">
                                          <p:val>
                                            <p:strVal val="#ppt_y-#ppt_h/2"/>
                                          </p:val>
                                        </p:tav>
                                        <p:tav tm="100000">
                                          <p:val>
                                            <p:strVal val="#ppt_y"/>
                                          </p:val>
                                        </p:tav>
                                      </p:tavLst>
                                    </p:anim>
                                    <p:anim calcmode="lin" valueType="num">
                                      <p:cBhvr>
                                        <p:cTn id="9" dur="500" fill="hold"/>
                                        <p:tgtEl>
                                          <p:spTgt spid="674819"/>
                                        </p:tgtEl>
                                        <p:attrNameLst>
                                          <p:attrName>ppt_w</p:attrName>
                                        </p:attrNameLst>
                                      </p:cBhvr>
                                      <p:tavLst>
                                        <p:tav tm="0">
                                          <p:val>
                                            <p:strVal val="#ppt_w"/>
                                          </p:val>
                                        </p:tav>
                                        <p:tav tm="100000">
                                          <p:val>
                                            <p:strVal val="#ppt_w"/>
                                          </p:val>
                                        </p:tav>
                                      </p:tavLst>
                                    </p:anim>
                                    <p:anim calcmode="lin" valueType="num">
                                      <p:cBhvr>
                                        <p:cTn id="10" dur="500" fill="hold"/>
                                        <p:tgtEl>
                                          <p:spTgt spid="674819"/>
                                        </p:tgtEl>
                                        <p:attrNameLst>
                                          <p:attrName>ppt_h</p:attrName>
                                        </p:attrNameLst>
                                      </p:cBhvr>
                                      <p:tavLst>
                                        <p:tav tm="0">
                                          <p:val>
                                            <p:fltVal val="0"/>
                                          </p:val>
                                        </p:tav>
                                        <p:tav tm="100000">
                                          <p:val>
                                            <p:strVal val="#ppt_h"/>
                                          </p:val>
                                        </p:tav>
                                      </p:tavLst>
                                    </p:anim>
                                  </p:childTnLst>
                                </p:cTn>
                              </p:par>
                            </p:childTnLst>
                          </p:cTn>
                        </p:par>
                        <p:par>
                          <p:cTn id="11" fill="hold" nodeType="afterGroup">
                            <p:stCondLst>
                              <p:cond delay="500"/>
                            </p:stCondLst>
                            <p:childTnLst>
                              <p:par>
                                <p:cTn id="12" presetID="17" presetClass="entr" presetSubtype="1" fill="hold" nodeType="afterEffect">
                                  <p:stCondLst>
                                    <p:cond delay="1000"/>
                                  </p:stCondLst>
                                  <p:childTnLst>
                                    <p:set>
                                      <p:cBhvr>
                                        <p:cTn id="13" dur="1" fill="hold">
                                          <p:stCondLst>
                                            <p:cond delay="0"/>
                                          </p:stCondLst>
                                        </p:cTn>
                                        <p:tgtEl>
                                          <p:spTgt spid="674826"/>
                                        </p:tgtEl>
                                        <p:attrNameLst>
                                          <p:attrName>style.visibility</p:attrName>
                                        </p:attrNameLst>
                                      </p:cBhvr>
                                      <p:to>
                                        <p:strVal val="visible"/>
                                      </p:to>
                                    </p:set>
                                    <p:anim calcmode="lin" valueType="num">
                                      <p:cBhvr>
                                        <p:cTn id="14" dur="500" fill="hold"/>
                                        <p:tgtEl>
                                          <p:spTgt spid="674826"/>
                                        </p:tgtEl>
                                        <p:attrNameLst>
                                          <p:attrName>ppt_x</p:attrName>
                                        </p:attrNameLst>
                                      </p:cBhvr>
                                      <p:tavLst>
                                        <p:tav tm="0">
                                          <p:val>
                                            <p:strVal val="#ppt_x"/>
                                          </p:val>
                                        </p:tav>
                                        <p:tav tm="100000">
                                          <p:val>
                                            <p:strVal val="#ppt_x"/>
                                          </p:val>
                                        </p:tav>
                                      </p:tavLst>
                                    </p:anim>
                                    <p:anim calcmode="lin" valueType="num">
                                      <p:cBhvr>
                                        <p:cTn id="15" dur="500" fill="hold"/>
                                        <p:tgtEl>
                                          <p:spTgt spid="674826"/>
                                        </p:tgtEl>
                                        <p:attrNameLst>
                                          <p:attrName>ppt_y</p:attrName>
                                        </p:attrNameLst>
                                      </p:cBhvr>
                                      <p:tavLst>
                                        <p:tav tm="0">
                                          <p:val>
                                            <p:strVal val="#ppt_y-#ppt_h/2"/>
                                          </p:val>
                                        </p:tav>
                                        <p:tav tm="100000">
                                          <p:val>
                                            <p:strVal val="#ppt_y"/>
                                          </p:val>
                                        </p:tav>
                                      </p:tavLst>
                                    </p:anim>
                                    <p:anim calcmode="lin" valueType="num">
                                      <p:cBhvr>
                                        <p:cTn id="16" dur="500" fill="hold"/>
                                        <p:tgtEl>
                                          <p:spTgt spid="674826"/>
                                        </p:tgtEl>
                                        <p:attrNameLst>
                                          <p:attrName>ppt_w</p:attrName>
                                        </p:attrNameLst>
                                      </p:cBhvr>
                                      <p:tavLst>
                                        <p:tav tm="0">
                                          <p:val>
                                            <p:strVal val="#ppt_w"/>
                                          </p:val>
                                        </p:tav>
                                        <p:tav tm="100000">
                                          <p:val>
                                            <p:strVal val="#ppt_w"/>
                                          </p:val>
                                        </p:tav>
                                      </p:tavLst>
                                    </p:anim>
                                    <p:anim calcmode="lin" valueType="num">
                                      <p:cBhvr>
                                        <p:cTn id="17" dur="500" fill="hold"/>
                                        <p:tgtEl>
                                          <p:spTgt spid="6748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6866" name="Rectangle 2"/>
          <p:cNvSpPr>
            <a:spLocks noGrp="1" noChangeArrowheads="1"/>
          </p:cNvSpPr>
          <p:nvPr>
            <p:ph type="title"/>
          </p:nvPr>
        </p:nvSpPr>
        <p:spPr>
          <a:xfrm>
            <a:off x="442913" y="392834"/>
            <a:ext cx="8229600" cy="747713"/>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Setting Variable Overhead Standards </a:t>
            </a:r>
          </a:p>
        </p:txBody>
      </p:sp>
      <p:grpSp>
        <p:nvGrpSpPr>
          <p:cNvPr id="676867" name="Group 3"/>
          <p:cNvGrpSpPr>
            <a:grpSpLocks/>
          </p:cNvGrpSpPr>
          <p:nvPr/>
        </p:nvGrpSpPr>
        <p:grpSpPr bwMode="auto">
          <a:xfrm>
            <a:off x="381000" y="1574800"/>
            <a:ext cx="3860800" cy="4660900"/>
            <a:chOff x="432" y="992"/>
            <a:chExt cx="2432" cy="2936"/>
          </a:xfrm>
        </p:grpSpPr>
        <p:sp>
          <p:nvSpPr>
            <p:cNvPr id="676868" name="AutoShape 4"/>
            <p:cNvSpPr>
              <a:spLocks noChangeArrowheads="1"/>
            </p:cNvSpPr>
            <p:nvPr/>
          </p:nvSpPr>
          <p:spPr bwMode="auto">
            <a:xfrm>
              <a:off x="984" y="992"/>
              <a:ext cx="1328" cy="656"/>
            </a:xfrm>
            <a:prstGeom prst="roundRect">
              <a:avLst>
                <a:gd name="adj" fmla="val 12495"/>
              </a:avLst>
            </a:prstGeom>
            <a:solidFill>
              <a:srgbClr val="FFCCCC"/>
            </a:solidFill>
            <a:ln w="254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800" b="1"/>
                <a:t>Rate</a:t>
              </a:r>
              <a:br>
                <a:rPr lang="en-US" sz="2800" b="1"/>
              </a:br>
              <a:r>
                <a:rPr lang="en-US" sz="2800" b="1"/>
                <a:t>Standards</a:t>
              </a:r>
            </a:p>
          </p:txBody>
        </p:sp>
        <p:sp>
          <p:nvSpPr>
            <p:cNvPr id="676869" name="AutoShape 5"/>
            <p:cNvSpPr>
              <a:spLocks noChangeArrowheads="1"/>
            </p:cNvSpPr>
            <p:nvPr/>
          </p:nvSpPr>
          <p:spPr bwMode="auto">
            <a:xfrm>
              <a:off x="432" y="2024"/>
              <a:ext cx="2432" cy="1904"/>
            </a:xfrm>
            <a:prstGeom prst="octagon">
              <a:avLst>
                <a:gd name="adj" fmla="val 29282"/>
              </a:avLst>
            </a:prstGeom>
            <a:solidFill>
              <a:srgbClr val="FFCC00"/>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76870" name="Rectangle 6"/>
            <p:cNvSpPr>
              <a:spLocks noChangeArrowheads="1"/>
            </p:cNvSpPr>
            <p:nvPr/>
          </p:nvSpPr>
          <p:spPr bwMode="auto">
            <a:xfrm>
              <a:off x="471" y="2163"/>
              <a:ext cx="2355" cy="97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b="1"/>
                <a:t>The rate is the </a:t>
              </a:r>
              <a:br>
                <a:rPr lang="en-US" sz="2400" b="1"/>
              </a:br>
              <a:r>
                <a:rPr lang="en-US" sz="2400" b="1"/>
                <a:t>variable portion of the </a:t>
              </a:r>
              <a:br>
                <a:rPr lang="en-US" sz="2400" b="1"/>
              </a:br>
              <a:r>
                <a:rPr lang="en-US" sz="2400" b="1"/>
                <a:t>predetermined overhead</a:t>
              </a:r>
              <a:br>
                <a:rPr lang="en-US" sz="2400" b="1"/>
              </a:br>
              <a:r>
                <a:rPr lang="en-US" sz="2400" b="1"/>
                <a:t> rate.</a:t>
              </a:r>
            </a:p>
          </p:txBody>
        </p:sp>
        <p:sp>
          <p:nvSpPr>
            <p:cNvPr id="676871" name="Line 7"/>
            <p:cNvSpPr>
              <a:spLocks noChangeShapeType="1"/>
            </p:cNvSpPr>
            <p:nvPr/>
          </p:nvSpPr>
          <p:spPr bwMode="auto">
            <a:xfrm>
              <a:off x="1648" y="1668"/>
              <a:ext cx="0" cy="368"/>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676872" name="Object 8"/>
            <p:cNvGraphicFramePr>
              <a:graphicFrameLocks noChangeAspect="1"/>
            </p:cNvGraphicFramePr>
            <p:nvPr/>
          </p:nvGraphicFramePr>
          <p:xfrm>
            <a:off x="1344" y="3122"/>
            <a:ext cx="1056" cy="763"/>
          </p:xfrm>
          <a:graphic>
            <a:graphicData uri="http://schemas.openxmlformats.org/presentationml/2006/ole">
              <p:oleObj spid="_x0000_s67602" name="Clip" r:id="rId4" imgW="3657600" imgH="2640787" progId="">
                <p:embed/>
              </p:oleObj>
            </a:graphicData>
          </a:graphic>
        </p:graphicFrame>
      </p:grpSp>
      <p:grpSp>
        <p:nvGrpSpPr>
          <p:cNvPr id="676873" name="Group 9"/>
          <p:cNvGrpSpPr>
            <a:grpSpLocks/>
          </p:cNvGrpSpPr>
          <p:nvPr/>
        </p:nvGrpSpPr>
        <p:grpSpPr bwMode="auto">
          <a:xfrm>
            <a:off x="4940300" y="1574800"/>
            <a:ext cx="3860800" cy="4660900"/>
            <a:chOff x="3158" y="992"/>
            <a:chExt cx="2432" cy="2936"/>
          </a:xfrm>
        </p:grpSpPr>
        <p:sp>
          <p:nvSpPr>
            <p:cNvPr id="676874" name="AutoShape 10"/>
            <p:cNvSpPr>
              <a:spLocks noChangeArrowheads="1"/>
            </p:cNvSpPr>
            <p:nvPr/>
          </p:nvSpPr>
          <p:spPr bwMode="auto">
            <a:xfrm>
              <a:off x="3158" y="2024"/>
              <a:ext cx="2432" cy="1904"/>
            </a:xfrm>
            <a:prstGeom prst="octagon">
              <a:avLst>
                <a:gd name="adj" fmla="val 29282"/>
              </a:avLst>
            </a:prstGeom>
            <a:solidFill>
              <a:srgbClr val="FFCCFF"/>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en-US" sz="2800">
                <a:solidFill>
                  <a:schemeClr val="accent2"/>
                </a:solidFill>
                <a:latin typeface="Times New Roman" panose="02020603050405020304" pitchFamily="18" charset="0"/>
              </a:endParaRPr>
            </a:p>
          </p:txBody>
        </p:sp>
        <p:sp>
          <p:nvSpPr>
            <p:cNvPr id="676875" name="AutoShape 11"/>
            <p:cNvSpPr>
              <a:spLocks noChangeArrowheads="1"/>
            </p:cNvSpPr>
            <p:nvPr/>
          </p:nvSpPr>
          <p:spPr bwMode="auto">
            <a:xfrm>
              <a:off x="3710" y="992"/>
              <a:ext cx="1328" cy="656"/>
            </a:xfrm>
            <a:prstGeom prst="roundRect">
              <a:avLst>
                <a:gd name="adj" fmla="val 12495"/>
              </a:avLst>
            </a:prstGeom>
            <a:solidFill>
              <a:srgbClr val="CCFFCC"/>
            </a:solidFill>
            <a:ln w="254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800" b="1"/>
                <a:t>Activity</a:t>
              </a:r>
              <a:br>
                <a:rPr lang="en-US" sz="2800" b="1"/>
              </a:br>
              <a:r>
                <a:rPr lang="en-US" sz="2800" b="1"/>
                <a:t>Standards</a:t>
              </a:r>
            </a:p>
          </p:txBody>
        </p:sp>
        <p:sp>
          <p:nvSpPr>
            <p:cNvPr id="676876" name="Rectangle 12"/>
            <p:cNvSpPr>
              <a:spLocks noChangeArrowheads="1"/>
            </p:cNvSpPr>
            <p:nvPr/>
          </p:nvSpPr>
          <p:spPr bwMode="auto">
            <a:xfrm>
              <a:off x="3175" y="2187"/>
              <a:ext cx="2398" cy="97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r>
                <a:rPr lang="en-US" sz="2400" b="1"/>
                <a:t>The activity is the</a:t>
              </a:r>
              <a:br>
                <a:rPr lang="en-US" sz="2400" b="1"/>
              </a:br>
              <a:r>
                <a:rPr lang="en-US" sz="2400" b="1"/>
                <a:t> base used to calculate the predetermined overhead.</a:t>
              </a:r>
            </a:p>
          </p:txBody>
        </p:sp>
        <p:sp>
          <p:nvSpPr>
            <p:cNvPr id="676877" name="Line 13"/>
            <p:cNvSpPr>
              <a:spLocks noChangeShapeType="1"/>
            </p:cNvSpPr>
            <p:nvPr/>
          </p:nvSpPr>
          <p:spPr bwMode="auto">
            <a:xfrm>
              <a:off x="4374" y="1668"/>
              <a:ext cx="0" cy="368"/>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676878" name="Object 14"/>
            <p:cNvGraphicFramePr>
              <a:graphicFrameLocks noChangeAspect="1"/>
            </p:cNvGraphicFramePr>
            <p:nvPr/>
          </p:nvGraphicFramePr>
          <p:xfrm>
            <a:off x="3888" y="3168"/>
            <a:ext cx="1104" cy="703"/>
          </p:xfrm>
          <a:graphic>
            <a:graphicData uri="http://schemas.openxmlformats.org/presentationml/2006/ole">
              <p:oleObj spid="_x0000_s67603" name="Clip" r:id="rId5" imgW="3657600" imgH="2640787" progId="">
                <p:embed/>
              </p:oleObj>
            </a:graphicData>
          </a:graphic>
        </p:graphicFrame>
      </p:grpSp>
      <p:sp>
        <p:nvSpPr>
          <p:cNvPr id="2" name="Slide Number Placeholder 1"/>
          <p:cNvSpPr>
            <a:spLocks noGrp="1"/>
          </p:cNvSpPr>
          <p:nvPr>
            <p:ph type="sldNum" sz="quarter" idx="11"/>
          </p:nvPr>
        </p:nvSpPr>
        <p:spPr/>
        <p:txBody>
          <a:bodyPr/>
          <a:lstStyle/>
          <a:p>
            <a:fld id="{0167BB2F-F977-434C-B61B-D7DDD0173E19}" type="slidenum">
              <a:rPr lang="en-US" smtClean="0"/>
              <a:pPr/>
              <a:t>30</a:t>
            </a:fld>
            <a:endParaRPr lang="en-US"/>
          </a:p>
        </p:txBody>
      </p:sp>
    </p:spTree>
    <p:extLst>
      <p:ext uri="{BB962C8B-B14F-4D97-AF65-F5344CB8AC3E}">
        <p14:creationId xmlns:p14="http://schemas.microsoft.com/office/powerpoint/2010/main" xmlns="" val="314779771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676867"/>
                                        </p:tgtEl>
                                        <p:attrNameLst>
                                          <p:attrName>style.visibility</p:attrName>
                                        </p:attrNameLst>
                                      </p:cBhvr>
                                      <p:to>
                                        <p:strVal val="visible"/>
                                      </p:to>
                                    </p:set>
                                    <p:animEffect transition="in" filter="wipe(up)">
                                      <p:cBhvr>
                                        <p:cTn id="7" dur="500"/>
                                        <p:tgtEl>
                                          <p:spTgt spid="676867"/>
                                        </p:tgtEl>
                                      </p:cBhvr>
                                    </p:animEffect>
                                  </p:childTnLst>
                                </p:cTn>
                              </p:par>
                            </p:childTnLst>
                          </p:cTn>
                        </p:par>
                        <p:par>
                          <p:cTn id="8" fill="hold" nodeType="afterGroup">
                            <p:stCondLst>
                              <p:cond delay="500"/>
                            </p:stCondLst>
                            <p:childTnLst>
                              <p:par>
                                <p:cTn id="9" presetID="22" presetClass="entr" presetSubtype="1" fill="hold" nodeType="afterEffect">
                                  <p:stCondLst>
                                    <p:cond delay="1000"/>
                                  </p:stCondLst>
                                  <p:childTnLst>
                                    <p:set>
                                      <p:cBhvr>
                                        <p:cTn id="10" dur="1" fill="hold">
                                          <p:stCondLst>
                                            <p:cond delay="0"/>
                                          </p:stCondLst>
                                        </p:cTn>
                                        <p:tgtEl>
                                          <p:spTgt spid="676873"/>
                                        </p:tgtEl>
                                        <p:attrNameLst>
                                          <p:attrName>style.visibility</p:attrName>
                                        </p:attrNameLst>
                                      </p:cBhvr>
                                      <p:to>
                                        <p:strVal val="visible"/>
                                      </p:to>
                                    </p:set>
                                    <p:animEffect transition="in" filter="wipe(up)">
                                      <p:cBhvr>
                                        <p:cTn id="11" dur="500"/>
                                        <p:tgtEl>
                                          <p:spTgt spid="6768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8914" name="Rectangle 2"/>
          <p:cNvSpPr>
            <a:spLocks noGrp="1" noChangeArrowheads="1"/>
          </p:cNvSpPr>
          <p:nvPr>
            <p:ph type="title"/>
          </p:nvPr>
        </p:nvSpPr>
        <p:spPr>
          <a:xfrm>
            <a:off x="186531" y="428181"/>
            <a:ext cx="8763000" cy="7040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3600" b="1" i="1"/>
              <a:t>Standard Cost Card – Variable Production Cost</a:t>
            </a:r>
          </a:p>
        </p:txBody>
      </p:sp>
      <p:sp>
        <p:nvSpPr>
          <p:cNvPr id="678915" name="Rectangle 3"/>
          <p:cNvSpPr>
            <a:spLocks noChangeArrowheads="1"/>
          </p:cNvSpPr>
          <p:nvPr/>
        </p:nvSpPr>
        <p:spPr bwMode="auto">
          <a:xfrm>
            <a:off x="876300" y="1555750"/>
            <a:ext cx="7389813" cy="1187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3600">
                <a:solidFill>
                  <a:schemeClr val="accent2"/>
                </a:solidFill>
              </a:rPr>
              <a:t> </a:t>
            </a:r>
            <a:r>
              <a:rPr lang="en-US" sz="3600">
                <a:solidFill>
                  <a:schemeClr val="tx2"/>
                </a:solidFill>
              </a:rPr>
              <a:t>A standard cost card for one unit of product might look like this:</a:t>
            </a:r>
          </a:p>
        </p:txBody>
      </p:sp>
      <p:graphicFrame>
        <p:nvGraphicFramePr>
          <p:cNvPr id="678916" name="Object 4"/>
          <p:cNvGraphicFramePr>
            <a:graphicFrameLocks/>
          </p:cNvGraphicFramePr>
          <p:nvPr/>
        </p:nvGraphicFramePr>
        <p:xfrm>
          <a:off x="368300" y="2886075"/>
          <a:ext cx="8399463" cy="3521075"/>
        </p:xfrm>
        <a:graphic>
          <a:graphicData uri="http://schemas.openxmlformats.org/presentationml/2006/ole">
            <p:oleObj spid="_x0000_s68618" name="Worksheet" r:id="rId4" imgW="4144680" imgH="1743120" progId="Excel.Sheet.8">
              <p:embed/>
            </p:oleObj>
          </a:graphicData>
        </a:graphic>
      </p:graphicFrame>
      <p:sp>
        <p:nvSpPr>
          <p:cNvPr id="2" name="Slide Number Placeholder 1"/>
          <p:cNvSpPr>
            <a:spLocks noGrp="1"/>
          </p:cNvSpPr>
          <p:nvPr>
            <p:ph type="sldNum" sz="quarter" idx="11"/>
          </p:nvPr>
        </p:nvSpPr>
        <p:spPr/>
        <p:txBody>
          <a:bodyPr/>
          <a:lstStyle/>
          <a:p>
            <a:fld id="{FC3CEDF9-175D-44EB-8899-A113D70833E0}" type="slidenum">
              <a:rPr lang="en-US" smtClean="0"/>
              <a:pPr/>
              <a:t>31</a:t>
            </a:fld>
            <a:endParaRPr lang="en-US"/>
          </a:p>
        </p:txBody>
      </p:sp>
    </p:spTree>
    <p:extLst>
      <p:ext uri="{BB962C8B-B14F-4D97-AF65-F5344CB8AC3E}">
        <p14:creationId xmlns:p14="http://schemas.microsoft.com/office/powerpoint/2010/main" xmlns="" val="23647143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0962" name="Rectangle 2"/>
          <p:cNvSpPr>
            <a:spLocks noChangeArrowheads="1"/>
          </p:cNvSpPr>
          <p:nvPr/>
        </p:nvSpPr>
        <p:spPr bwMode="auto">
          <a:xfrm>
            <a:off x="469900" y="1689100"/>
            <a:ext cx="3708400" cy="4622800"/>
          </a:xfrm>
          <a:prstGeom prst="rect">
            <a:avLst/>
          </a:prstGeom>
          <a:solidFill>
            <a:srgbClr val="CCECFF"/>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0963" name="Rectangle 3"/>
          <p:cNvSpPr>
            <a:spLocks noChangeArrowheads="1"/>
          </p:cNvSpPr>
          <p:nvPr/>
        </p:nvSpPr>
        <p:spPr bwMode="auto">
          <a:xfrm>
            <a:off x="763588" y="4268788"/>
            <a:ext cx="3121025" cy="20605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20000"/>
              </a:spcBef>
            </a:pPr>
            <a:r>
              <a:rPr lang="en-US" sz="2400" b="1">
                <a:solidFill>
                  <a:schemeClr val="tx2"/>
                </a:solidFill>
              </a:rPr>
              <a:t>Are standards the same as budgets? </a:t>
            </a:r>
          </a:p>
          <a:p>
            <a:pPr algn="ctr" eaLnBrk="1" hangingPunct="1">
              <a:spcBef>
                <a:spcPct val="20000"/>
              </a:spcBef>
            </a:pPr>
            <a:r>
              <a:rPr lang="en-US" sz="2400" b="1">
                <a:solidFill>
                  <a:schemeClr val="tx2"/>
                </a:solidFill>
              </a:rPr>
              <a:t>A </a:t>
            </a:r>
            <a:r>
              <a:rPr lang="en-US" sz="2400" b="1">
                <a:solidFill>
                  <a:srgbClr val="FF0066"/>
                </a:solidFill>
              </a:rPr>
              <a:t>budget</a:t>
            </a:r>
            <a:r>
              <a:rPr lang="en-US" sz="2400" b="1">
                <a:solidFill>
                  <a:schemeClr val="tx2"/>
                </a:solidFill>
              </a:rPr>
              <a:t> is set for total costs.</a:t>
            </a:r>
          </a:p>
          <a:p>
            <a:pPr algn="ctr" eaLnBrk="1" hangingPunct="1">
              <a:spcBef>
                <a:spcPct val="20000"/>
              </a:spcBef>
            </a:pPr>
            <a:endParaRPr lang="en-US" sz="2400" b="1">
              <a:solidFill>
                <a:schemeClr val="tx2"/>
              </a:solidFill>
            </a:endParaRPr>
          </a:p>
        </p:txBody>
      </p:sp>
      <p:sp>
        <p:nvSpPr>
          <p:cNvPr id="680964" name="Rectangle 4"/>
          <p:cNvSpPr>
            <a:spLocks noGrp="1" noChangeArrowheads="1"/>
          </p:cNvSpPr>
          <p:nvPr>
            <p:ph type="title"/>
          </p:nvPr>
        </p:nvSpPr>
        <p:spPr>
          <a:xfrm>
            <a:off x="457200" y="704088"/>
            <a:ext cx="8305800" cy="6929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3600" b="1" i="1"/>
              <a:t>Standards vs. Budgets</a:t>
            </a:r>
          </a:p>
        </p:txBody>
      </p:sp>
      <p:graphicFrame>
        <p:nvGraphicFramePr>
          <p:cNvPr id="680965" name="Object 5"/>
          <p:cNvGraphicFramePr>
            <a:graphicFrameLocks noChangeAspect="1"/>
          </p:cNvGraphicFramePr>
          <p:nvPr/>
        </p:nvGraphicFramePr>
        <p:xfrm>
          <a:off x="1130300" y="1905000"/>
          <a:ext cx="2514600" cy="2436813"/>
        </p:xfrm>
        <a:graphic>
          <a:graphicData uri="http://schemas.openxmlformats.org/presentationml/2006/ole">
            <p:oleObj spid="_x0000_s69650" name="Clip" r:id="rId4" imgW="3657600" imgH="2437790" progId="">
              <p:embed/>
            </p:oleObj>
          </a:graphicData>
        </a:graphic>
      </p:graphicFrame>
      <p:grpSp>
        <p:nvGrpSpPr>
          <p:cNvPr id="680966" name="Group 6"/>
          <p:cNvGrpSpPr>
            <a:grpSpLocks/>
          </p:cNvGrpSpPr>
          <p:nvPr/>
        </p:nvGrpSpPr>
        <p:grpSpPr bwMode="auto">
          <a:xfrm>
            <a:off x="4965700" y="1689100"/>
            <a:ext cx="3733800" cy="4622800"/>
            <a:chOff x="3168" y="1064"/>
            <a:chExt cx="2352" cy="2912"/>
          </a:xfrm>
        </p:grpSpPr>
        <p:sp>
          <p:nvSpPr>
            <p:cNvPr id="680967" name="Rectangle 7"/>
            <p:cNvSpPr>
              <a:spLocks noChangeArrowheads="1"/>
            </p:cNvSpPr>
            <p:nvPr/>
          </p:nvSpPr>
          <p:spPr bwMode="auto">
            <a:xfrm>
              <a:off x="3184" y="1064"/>
              <a:ext cx="2336" cy="2912"/>
            </a:xfrm>
            <a:prstGeom prst="rect">
              <a:avLst/>
            </a:prstGeom>
            <a:solidFill>
              <a:srgbClr val="CCFFCC"/>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0968" name="Rectangle 8"/>
            <p:cNvSpPr>
              <a:spLocks noChangeArrowheads="1"/>
            </p:cNvSpPr>
            <p:nvPr/>
          </p:nvSpPr>
          <p:spPr bwMode="auto">
            <a:xfrm>
              <a:off x="3168" y="2664"/>
              <a:ext cx="2207" cy="112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lvl="1" algn="ctr" eaLnBrk="1" hangingPunct="1">
                <a:lnSpc>
                  <a:spcPct val="85000"/>
                </a:lnSpc>
                <a:spcBef>
                  <a:spcPct val="40000"/>
                </a:spcBef>
              </a:pPr>
              <a:r>
                <a:rPr lang="en-US" sz="2400" b="1">
                  <a:solidFill>
                    <a:schemeClr val="tx2"/>
                  </a:solidFill>
                </a:rPr>
                <a:t>A</a:t>
              </a:r>
              <a:r>
                <a:rPr lang="en-US" sz="2400" b="1">
                  <a:solidFill>
                    <a:schemeClr val="bg2"/>
                  </a:solidFill>
                </a:rPr>
                <a:t> </a:t>
              </a:r>
              <a:r>
                <a:rPr lang="en-US" sz="2400" b="1">
                  <a:solidFill>
                    <a:srgbClr val="FF0066"/>
                  </a:solidFill>
                </a:rPr>
                <a:t>standard</a:t>
              </a:r>
              <a:r>
                <a:rPr lang="en-US" sz="2400" b="1">
                  <a:solidFill>
                    <a:schemeClr val="bg2"/>
                  </a:solidFill>
                </a:rPr>
                <a:t> </a:t>
              </a:r>
              <a:r>
                <a:rPr lang="en-US" sz="2400" b="1">
                  <a:solidFill>
                    <a:schemeClr val="tx2"/>
                  </a:solidFill>
                </a:rPr>
                <a:t>is a per unit cost.</a:t>
              </a:r>
            </a:p>
            <a:p>
              <a:pPr lvl="1" algn="ctr" eaLnBrk="1" hangingPunct="1">
                <a:lnSpc>
                  <a:spcPct val="85000"/>
                </a:lnSpc>
                <a:spcBef>
                  <a:spcPct val="40000"/>
                </a:spcBef>
              </a:pPr>
              <a:r>
                <a:rPr lang="en-US" sz="2400" b="1">
                  <a:solidFill>
                    <a:schemeClr val="tx2"/>
                  </a:solidFill>
                </a:rPr>
                <a:t>Standards are often used when preparing budgets.</a:t>
              </a:r>
            </a:p>
          </p:txBody>
        </p:sp>
        <p:graphicFrame>
          <p:nvGraphicFramePr>
            <p:cNvPr id="680969" name="Object 9"/>
            <p:cNvGraphicFramePr>
              <a:graphicFrameLocks noChangeAspect="1"/>
            </p:cNvGraphicFramePr>
            <p:nvPr/>
          </p:nvGraphicFramePr>
          <p:xfrm>
            <a:off x="3552" y="1200"/>
            <a:ext cx="1632" cy="1375"/>
          </p:xfrm>
          <a:graphic>
            <a:graphicData uri="http://schemas.openxmlformats.org/presentationml/2006/ole">
              <p:oleObj spid="_x0000_s69651" name="Clip" r:id="rId5" imgW="3657600" imgH="2437790" progId="">
                <p:embed/>
              </p:oleObj>
            </a:graphicData>
          </a:graphic>
        </p:graphicFrame>
      </p:grpSp>
      <p:sp>
        <p:nvSpPr>
          <p:cNvPr id="2" name="Slide Number Placeholder 1"/>
          <p:cNvSpPr>
            <a:spLocks noGrp="1"/>
          </p:cNvSpPr>
          <p:nvPr>
            <p:ph type="sldNum" sz="quarter" idx="11"/>
          </p:nvPr>
        </p:nvSpPr>
        <p:spPr/>
        <p:txBody>
          <a:bodyPr/>
          <a:lstStyle/>
          <a:p>
            <a:fld id="{FC3CEDF9-175D-44EB-8899-A113D70833E0}" type="slidenum">
              <a:rPr lang="en-US" smtClean="0"/>
              <a:pPr/>
              <a:t>32</a:t>
            </a:fld>
            <a:endParaRPr lang="en-US"/>
          </a:p>
        </p:txBody>
      </p:sp>
    </p:spTree>
    <p:extLst>
      <p:ext uri="{BB962C8B-B14F-4D97-AF65-F5344CB8AC3E}">
        <p14:creationId xmlns:p14="http://schemas.microsoft.com/office/powerpoint/2010/main" xmlns="" val="165413617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3010" name="Rectangle 2"/>
          <p:cNvSpPr>
            <a:spLocks noGrp="1" noChangeArrowheads="1"/>
          </p:cNvSpPr>
          <p:nvPr>
            <p:ph type="title"/>
          </p:nvPr>
        </p:nvSpPr>
        <p:spPr>
          <a:xfrm>
            <a:off x="508000" y="368681"/>
            <a:ext cx="8305800" cy="9326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Price and Quantity Standards</a:t>
            </a:r>
          </a:p>
        </p:txBody>
      </p:sp>
      <p:sp>
        <p:nvSpPr>
          <p:cNvPr id="683011" name="AutoShape 3"/>
          <p:cNvSpPr>
            <a:spLocks noChangeArrowheads="1"/>
          </p:cNvSpPr>
          <p:nvPr/>
        </p:nvSpPr>
        <p:spPr bwMode="auto">
          <a:xfrm>
            <a:off x="1036638" y="1524000"/>
            <a:ext cx="7094537" cy="1069975"/>
          </a:xfrm>
          <a:prstGeom prst="roundRect">
            <a:avLst>
              <a:gd name="adj" fmla="val 16667"/>
            </a:avLst>
          </a:prstGeom>
          <a:solidFill>
            <a:srgbClr val="CCECFF"/>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b="1">
                <a:latin typeface="+mn-lt"/>
                <a:cs typeface="Times New Roman" panose="02020603050405020304" pitchFamily="18" charset="0"/>
              </a:rPr>
              <a:t>Price and and quantity standards are determined separately for two reasons:</a:t>
            </a:r>
          </a:p>
        </p:txBody>
      </p:sp>
      <p:grpSp>
        <p:nvGrpSpPr>
          <p:cNvPr id="683012" name="Group 4"/>
          <p:cNvGrpSpPr>
            <a:grpSpLocks/>
          </p:cNvGrpSpPr>
          <p:nvPr/>
        </p:nvGrpSpPr>
        <p:grpSpPr bwMode="auto">
          <a:xfrm>
            <a:off x="508000" y="2608263"/>
            <a:ext cx="8153400" cy="1887537"/>
            <a:chOff x="320" y="1643"/>
            <a:chExt cx="5136" cy="1189"/>
          </a:xfrm>
        </p:grpSpPr>
        <p:sp>
          <p:nvSpPr>
            <p:cNvPr id="683013" name="Text Box 5"/>
            <p:cNvSpPr txBox="1">
              <a:spLocks noChangeArrowheads="1"/>
            </p:cNvSpPr>
            <p:nvPr/>
          </p:nvSpPr>
          <p:spPr bwMode="auto">
            <a:xfrm>
              <a:off x="320" y="2066"/>
              <a:ext cx="5136" cy="766"/>
            </a:xfrm>
            <a:prstGeom prst="rect">
              <a:avLst/>
            </a:prstGeom>
            <a:solidFill>
              <a:srgbClr val="FFFF99"/>
            </a:solidFill>
            <a:ln w="28575">
              <a:solidFill>
                <a:schemeClr val="tx1"/>
              </a:solidFill>
              <a:miter lim="800000"/>
              <a:headEnd/>
              <a:tailEnd/>
            </a:ln>
            <a:effectLst>
              <a:outerShdw dist="89803" dir="2700000" algn="ctr" rotWithShape="0">
                <a:schemeClr val="bg2"/>
              </a:outerShdw>
            </a:effectLst>
          </p:spPr>
          <p:txBody>
            <a:bodyPr>
              <a:spAutoFit/>
            </a:bodyPr>
            <a:lstStyle/>
            <a:p>
              <a:pPr eaLnBrk="1" hangingPunct="1">
                <a:spcBef>
                  <a:spcPct val="30000"/>
                </a:spcBef>
                <a:buFont typeface="Wingdings" panose="05000000000000000000" pitchFamily="2" charset="2"/>
                <a:buChar char=""/>
              </a:pPr>
              <a:r>
                <a:rPr lang="en-US" sz="2400">
                  <a:latin typeface="+mn-lt"/>
                  <a:cs typeface="Times New Roman" panose="02020603050405020304" pitchFamily="18" charset="0"/>
                  <a:sym typeface="Wingdings" panose="05000000000000000000" pitchFamily="2" charset="2"/>
                </a:rPr>
                <a:t> The purchasing manager is responsible for raw</a:t>
              </a:r>
              <a:br>
                <a:rPr lang="en-US" sz="2400">
                  <a:latin typeface="+mn-lt"/>
                  <a:cs typeface="Times New Roman" panose="02020603050405020304" pitchFamily="18" charset="0"/>
                  <a:sym typeface="Wingdings" panose="05000000000000000000" pitchFamily="2" charset="2"/>
                </a:rPr>
              </a:br>
              <a:r>
                <a:rPr lang="en-US" sz="2400">
                  <a:latin typeface="+mn-lt"/>
                  <a:cs typeface="Times New Roman" panose="02020603050405020304" pitchFamily="18" charset="0"/>
                  <a:sym typeface="Wingdings" panose="05000000000000000000" pitchFamily="2" charset="2"/>
                </a:rPr>
                <a:t>     material purchase prices and the production manager</a:t>
              </a:r>
              <a:br>
                <a:rPr lang="en-US" sz="2400">
                  <a:latin typeface="+mn-lt"/>
                  <a:cs typeface="Times New Roman" panose="02020603050405020304" pitchFamily="18" charset="0"/>
                  <a:sym typeface="Wingdings" panose="05000000000000000000" pitchFamily="2" charset="2"/>
                </a:rPr>
              </a:br>
              <a:r>
                <a:rPr lang="en-US" sz="2400">
                  <a:latin typeface="+mn-lt"/>
                  <a:cs typeface="Times New Roman" panose="02020603050405020304" pitchFamily="18" charset="0"/>
                  <a:sym typeface="Wingdings" panose="05000000000000000000" pitchFamily="2" charset="2"/>
                </a:rPr>
                <a:t>     is responsible for the quantity of raw material used.</a:t>
              </a:r>
              <a:endParaRPr lang="en-US" sz="2400">
                <a:latin typeface="+mn-lt"/>
              </a:endParaRPr>
            </a:p>
          </p:txBody>
        </p:sp>
        <p:cxnSp>
          <p:nvCxnSpPr>
            <p:cNvPr id="683014" name="AutoShape 6"/>
            <p:cNvCxnSpPr>
              <a:cxnSpLocks noChangeShapeType="1"/>
              <a:stCxn id="683011" idx="2"/>
              <a:endCxn id="683013" idx="0"/>
            </p:cNvCxnSpPr>
            <p:nvPr/>
          </p:nvCxnSpPr>
          <p:spPr bwMode="auto">
            <a:xfrm>
              <a:off x="2888" y="1643"/>
              <a:ext cx="0" cy="414"/>
            </a:xfrm>
            <a:prstGeom prst="straightConnector1">
              <a:avLst/>
            </a:prstGeom>
            <a:noFill/>
            <a:ln w="762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83015" name="Group 7"/>
          <p:cNvGrpSpPr>
            <a:grpSpLocks/>
          </p:cNvGrpSpPr>
          <p:nvPr/>
        </p:nvGrpSpPr>
        <p:grpSpPr bwMode="auto">
          <a:xfrm>
            <a:off x="508000" y="4510088"/>
            <a:ext cx="8153400" cy="1890712"/>
            <a:chOff x="320" y="2841"/>
            <a:chExt cx="5136" cy="1191"/>
          </a:xfrm>
        </p:grpSpPr>
        <p:sp>
          <p:nvSpPr>
            <p:cNvPr id="683016" name="Text Box 8"/>
            <p:cNvSpPr txBox="1">
              <a:spLocks noChangeArrowheads="1"/>
            </p:cNvSpPr>
            <p:nvPr/>
          </p:nvSpPr>
          <p:spPr bwMode="auto">
            <a:xfrm>
              <a:off x="320" y="3266"/>
              <a:ext cx="5136" cy="766"/>
            </a:xfrm>
            <a:prstGeom prst="rect">
              <a:avLst/>
            </a:prstGeom>
            <a:solidFill>
              <a:srgbClr val="FFCCFF"/>
            </a:solidFill>
            <a:ln w="28575">
              <a:solidFill>
                <a:schemeClr val="tx1"/>
              </a:solidFill>
              <a:miter lim="800000"/>
              <a:headEnd/>
              <a:tailEnd/>
            </a:ln>
            <a:effectLst>
              <a:outerShdw dist="89803" dir="2700000" algn="ctr" rotWithShape="0">
                <a:schemeClr val="bg2"/>
              </a:outerShdw>
            </a:effectLst>
          </p:spPr>
          <p:txBody>
            <a:bodyPr>
              <a:spAutoFit/>
            </a:bodyPr>
            <a:lstStyle/>
            <a:p>
              <a:pPr eaLnBrk="1" hangingPunct="1">
                <a:spcBef>
                  <a:spcPct val="30000"/>
                </a:spcBef>
                <a:buFont typeface="Wingdings" panose="05000000000000000000" pitchFamily="2" charset="2"/>
                <a:buChar char=""/>
              </a:pPr>
              <a:r>
                <a:rPr lang="en-US" sz="2400">
                  <a:latin typeface="+mn-lt"/>
                  <a:cs typeface="Times New Roman" panose="02020603050405020304" pitchFamily="18" charset="0"/>
                  <a:sym typeface="Wingdings" panose="05000000000000000000" pitchFamily="2" charset="2"/>
                </a:rPr>
                <a:t> The buying and using activities occur at different times.</a:t>
              </a:r>
              <a:br>
                <a:rPr lang="en-US" sz="2400">
                  <a:latin typeface="+mn-lt"/>
                  <a:cs typeface="Times New Roman" panose="02020603050405020304" pitchFamily="18" charset="0"/>
                  <a:sym typeface="Wingdings" panose="05000000000000000000" pitchFamily="2" charset="2"/>
                </a:rPr>
              </a:br>
              <a:r>
                <a:rPr lang="en-US" sz="2400">
                  <a:latin typeface="+mn-lt"/>
                  <a:cs typeface="Times New Roman" panose="02020603050405020304" pitchFamily="18" charset="0"/>
                  <a:sym typeface="Wingdings" panose="05000000000000000000" pitchFamily="2" charset="2"/>
                </a:rPr>
                <a:t>    Raw material purchases may be held in inventory for a</a:t>
              </a:r>
              <a:br>
                <a:rPr lang="en-US" sz="2400">
                  <a:latin typeface="+mn-lt"/>
                  <a:cs typeface="Times New Roman" panose="02020603050405020304" pitchFamily="18" charset="0"/>
                  <a:sym typeface="Wingdings" panose="05000000000000000000" pitchFamily="2" charset="2"/>
                </a:rPr>
              </a:br>
              <a:r>
                <a:rPr lang="en-US" sz="2400">
                  <a:latin typeface="+mn-lt"/>
                  <a:cs typeface="Times New Roman" panose="02020603050405020304" pitchFamily="18" charset="0"/>
                  <a:sym typeface="Wingdings" panose="05000000000000000000" pitchFamily="2" charset="2"/>
                </a:rPr>
                <a:t>    period of time before being used in production. </a:t>
              </a:r>
              <a:endParaRPr lang="en-US" sz="2400">
                <a:latin typeface="+mn-lt"/>
              </a:endParaRPr>
            </a:p>
          </p:txBody>
        </p:sp>
        <p:cxnSp>
          <p:nvCxnSpPr>
            <p:cNvPr id="683017" name="AutoShape 9"/>
            <p:cNvCxnSpPr>
              <a:cxnSpLocks noChangeShapeType="1"/>
              <a:stCxn id="683013" idx="2"/>
              <a:endCxn id="683016" idx="0"/>
            </p:cNvCxnSpPr>
            <p:nvPr/>
          </p:nvCxnSpPr>
          <p:spPr bwMode="auto">
            <a:xfrm>
              <a:off x="2888" y="2841"/>
              <a:ext cx="0" cy="416"/>
            </a:xfrm>
            <a:prstGeom prst="straightConnector1">
              <a:avLst/>
            </a:prstGeom>
            <a:noFill/>
            <a:ln w="762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FC3CEDF9-175D-44EB-8899-A113D70833E0}" type="slidenum">
              <a:rPr lang="en-US" smtClean="0"/>
              <a:pPr/>
              <a:t>33</a:t>
            </a:fld>
            <a:endParaRPr lang="en-US"/>
          </a:p>
        </p:txBody>
      </p:sp>
    </p:spTree>
    <p:extLst>
      <p:ext uri="{BB962C8B-B14F-4D97-AF65-F5344CB8AC3E}">
        <p14:creationId xmlns:p14="http://schemas.microsoft.com/office/powerpoint/2010/main" xmlns="" val="42160185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5058" name="Rectangle 1026"/>
          <p:cNvSpPr>
            <a:spLocks noGrp="1" noChangeArrowheads="1"/>
          </p:cNvSpPr>
          <p:nvPr>
            <p:ph type="title"/>
          </p:nvPr>
        </p:nvSpPr>
        <p:spPr>
          <a:xfrm>
            <a:off x="444500" y="473869"/>
            <a:ext cx="8229600" cy="8763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A General Model for Variance Analysis</a:t>
            </a:r>
          </a:p>
        </p:txBody>
      </p:sp>
      <p:sp>
        <p:nvSpPr>
          <p:cNvPr id="685059" name="AutoShape 1027" descr="Bouquet"/>
          <p:cNvSpPr>
            <a:spLocks noChangeArrowheads="1"/>
          </p:cNvSpPr>
          <p:nvPr/>
        </p:nvSpPr>
        <p:spPr bwMode="auto">
          <a:xfrm>
            <a:off x="1781175" y="1619250"/>
            <a:ext cx="5591175" cy="1104900"/>
          </a:xfrm>
          <a:prstGeom prst="roundRect">
            <a:avLst>
              <a:gd name="adj" fmla="val 12495"/>
            </a:avLst>
          </a:prstGeom>
          <a:blipFill dpi="0" rotWithShape="0">
            <a:blip r:embed="rId4"/>
            <a:srcRect/>
            <a:tile tx="0" ty="0" sx="100000" sy="100000" flip="none" algn="tl"/>
          </a:blipFill>
          <a:ln w="38100" cmpd="dbl">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5060" name="Rectangle 1028" descr="Bouquet"/>
          <p:cNvSpPr>
            <a:spLocks noChangeArrowheads="1"/>
          </p:cNvSpPr>
          <p:nvPr/>
        </p:nvSpPr>
        <p:spPr bwMode="auto">
          <a:xfrm>
            <a:off x="2451100" y="1908175"/>
            <a:ext cx="4232275" cy="527050"/>
          </a:xfrm>
          <a:prstGeom prst="rect">
            <a:avLst/>
          </a:prstGeom>
          <a:noFill/>
          <a:ln>
            <a:noFill/>
          </a:ln>
          <a:effectLst/>
          <a:extLst>
            <a:ext uri="{909E8E84-426E-40DD-AFC4-6F175D3DCCD1}">
              <a14:hiddenFill xmlns:a14="http://schemas.microsoft.com/office/drawing/2010/main" xmlns="">
                <a:blipFill dpi="0" rotWithShape="0">
                  <a:blip r:embed="rId5"/>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45000"/>
              </a:spcBef>
            </a:pPr>
            <a:r>
              <a:rPr lang="en-US" sz="3200">
                <a:solidFill>
                  <a:schemeClr val="tx2"/>
                </a:solidFill>
              </a:rPr>
              <a:t>Variance Analysis</a:t>
            </a:r>
          </a:p>
        </p:txBody>
      </p:sp>
      <p:grpSp>
        <p:nvGrpSpPr>
          <p:cNvPr id="685061" name="Group 1029"/>
          <p:cNvGrpSpPr>
            <a:grpSpLocks/>
          </p:cNvGrpSpPr>
          <p:nvPr/>
        </p:nvGrpSpPr>
        <p:grpSpPr bwMode="auto">
          <a:xfrm>
            <a:off x="444500" y="2730500"/>
            <a:ext cx="3543300" cy="3433763"/>
            <a:chOff x="280" y="1720"/>
            <a:chExt cx="2232" cy="2163"/>
          </a:xfrm>
        </p:grpSpPr>
        <p:grpSp>
          <p:nvGrpSpPr>
            <p:cNvPr id="685062" name="Group 1030"/>
            <p:cNvGrpSpPr>
              <a:grpSpLocks/>
            </p:cNvGrpSpPr>
            <p:nvPr/>
          </p:nvGrpSpPr>
          <p:grpSpPr bwMode="auto">
            <a:xfrm>
              <a:off x="520" y="2124"/>
              <a:ext cx="1752" cy="456"/>
              <a:chOff x="600" y="2124"/>
              <a:chExt cx="1752" cy="456"/>
            </a:xfrm>
          </p:grpSpPr>
          <p:grpSp>
            <p:nvGrpSpPr>
              <p:cNvPr id="685063" name="Group 1031"/>
              <p:cNvGrpSpPr>
                <a:grpSpLocks/>
              </p:cNvGrpSpPr>
              <p:nvPr/>
            </p:nvGrpSpPr>
            <p:grpSpPr bwMode="auto">
              <a:xfrm>
                <a:off x="600" y="2124"/>
                <a:ext cx="1752" cy="456"/>
                <a:chOff x="492" y="2124"/>
                <a:chExt cx="1752" cy="456"/>
              </a:xfrm>
            </p:grpSpPr>
            <p:sp>
              <p:nvSpPr>
                <p:cNvPr id="685064" name="Rectangle 1032"/>
                <p:cNvSpPr>
                  <a:spLocks noChangeArrowheads="1"/>
                </p:cNvSpPr>
                <p:nvPr/>
              </p:nvSpPr>
              <p:spPr bwMode="auto">
                <a:xfrm>
                  <a:off x="517" y="2144"/>
                  <a:ext cx="1702" cy="416"/>
                </a:xfrm>
                <a:prstGeom prst="rect">
                  <a:avLst/>
                </a:prstGeom>
                <a:solidFill>
                  <a:srgbClr val="CC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5065" name="AutoShape 1033"/>
                <p:cNvSpPr>
                  <a:spLocks noChangeArrowheads="1"/>
                </p:cNvSpPr>
                <p:nvPr/>
              </p:nvSpPr>
              <p:spPr bwMode="auto">
                <a:xfrm>
                  <a:off x="492" y="2124"/>
                  <a:ext cx="1752" cy="456"/>
                </a:xfrm>
                <a:prstGeom prst="roundRect">
                  <a:avLst>
                    <a:gd name="adj" fmla="val 12495"/>
                  </a:avLst>
                </a:prstGeom>
                <a:solidFill>
                  <a:srgbClr val="CCFFFF"/>
                </a:solidFill>
                <a:ln w="38100" cmpd="dbl">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685066" name="Rectangle 1034"/>
              <p:cNvSpPr>
                <a:spLocks noChangeArrowheads="1"/>
              </p:cNvSpPr>
              <p:nvPr/>
            </p:nvSpPr>
            <p:spPr bwMode="auto">
              <a:xfrm>
                <a:off x="768" y="2209"/>
                <a:ext cx="1364" cy="286"/>
              </a:xfrm>
              <a:prstGeom prst="rect">
                <a:avLst/>
              </a:prstGeom>
              <a:noFill/>
              <a:ln>
                <a:noFill/>
              </a:ln>
              <a:effectLst/>
              <a:extLst>
                <a:ext uri="{909E8E84-426E-40DD-AFC4-6F175D3DCCD1}">
                  <a14:hiddenFill xmlns:a14="http://schemas.microsoft.com/office/drawing/2010/main" xmlns="">
                    <a:solidFill>
                      <a:srgbClr val="CC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chemeClr val="tx2"/>
                    </a:solidFill>
                  </a:rPr>
                  <a:t>Price Variance</a:t>
                </a:r>
              </a:p>
            </p:txBody>
          </p:sp>
        </p:grpSp>
        <p:grpSp>
          <p:nvGrpSpPr>
            <p:cNvPr id="685067" name="Group 1035"/>
            <p:cNvGrpSpPr>
              <a:grpSpLocks/>
            </p:cNvGrpSpPr>
            <p:nvPr/>
          </p:nvGrpSpPr>
          <p:grpSpPr bwMode="auto">
            <a:xfrm>
              <a:off x="280" y="2971"/>
              <a:ext cx="2232" cy="912"/>
              <a:chOff x="360" y="2971"/>
              <a:chExt cx="2232" cy="912"/>
            </a:xfrm>
          </p:grpSpPr>
          <p:sp>
            <p:nvSpPr>
              <p:cNvPr id="685068" name="AutoShape 1036"/>
              <p:cNvSpPr>
                <a:spLocks noChangeArrowheads="1"/>
              </p:cNvSpPr>
              <p:nvPr/>
            </p:nvSpPr>
            <p:spPr bwMode="auto">
              <a:xfrm>
                <a:off x="360" y="2971"/>
                <a:ext cx="2232" cy="912"/>
              </a:xfrm>
              <a:prstGeom prst="roundRect">
                <a:avLst>
                  <a:gd name="adj" fmla="val 12495"/>
                </a:avLst>
              </a:prstGeom>
              <a:solidFill>
                <a:srgbClr val="009900"/>
              </a:solidFill>
              <a:ln w="38100" cmpd="dbl">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5069" name="Rectangle 1037"/>
              <p:cNvSpPr>
                <a:spLocks noChangeArrowheads="1"/>
              </p:cNvSpPr>
              <p:nvPr/>
            </p:nvSpPr>
            <p:spPr bwMode="auto">
              <a:xfrm>
                <a:off x="571" y="3054"/>
                <a:ext cx="1770" cy="746"/>
              </a:xfrm>
              <a:prstGeom prst="rect">
                <a:avLst/>
              </a:prstGeom>
              <a:noFill/>
              <a:ln>
                <a:noFill/>
              </a:ln>
              <a:effectLst/>
              <a:extLst>
                <a:ext uri="{909E8E84-426E-40DD-AFC4-6F175D3DCCD1}">
                  <a14:hiddenFill xmlns:a14="http://schemas.microsoft.com/office/drawing/2010/main" xmlns="">
                    <a:solidFill>
                      <a:srgbClr val="009900"/>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a:solidFill>
                      <a:srgbClr val="FFFFFF"/>
                    </a:solidFill>
                  </a:rPr>
                  <a:t>Difference between</a:t>
                </a:r>
                <a:br>
                  <a:rPr lang="en-US" sz="2400">
                    <a:solidFill>
                      <a:srgbClr val="FFFFFF"/>
                    </a:solidFill>
                  </a:rPr>
                </a:br>
                <a:r>
                  <a:rPr lang="en-US" sz="2400">
                    <a:solidFill>
                      <a:srgbClr val="FFFFFF"/>
                    </a:solidFill>
                  </a:rPr>
                  <a:t>actual price and </a:t>
                </a:r>
                <a:br>
                  <a:rPr lang="en-US" sz="2400">
                    <a:solidFill>
                      <a:srgbClr val="FFFFFF"/>
                    </a:solidFill>
                  </a:rPr>
                </a:br>
                <a:r>
                  <a:rPr lang="en-US" sz="2400">
                    <a:solidFill>
                      <a:srgbClr val="FFFFFF"/>
                    </a:solidFill>
                  </a:rPr>
                  <a:t>standard price</a:t>
                </a:r>
              </a:p>
            </p:txBody>
          </p:sp>
        </p:grpSp>
        <p:sp>
          <p:nvSpPr>
            <p:cNvPr id="685070" name="Line 1038"/>
            <p:cNvSpPr>
              <a:spLocks noChangeShapeType="1"/>
            </p:cNvSpPr>
            <p:nvPr/>
          </p:nvSpPr>
          <p:spPr bwMode="auto">
            <a:xfrm flipV="1">
              <a:off x="1396" y="1720"/>
              <a:ext cx="848" cy="40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cxnSp>
          <p:nvCxnSpPr>
            <p:cNvPr id="685071" name="AutoShape 1039"/>
            <p:cNvCxnSpPr>
              <a:cxnSpLocks noChangeShapeType="1"/>
              <a:stCxn id="685065" idx="2"/>
              <a:endCxn id="685068" idx="0"/>
            </p:cNvCxnSpPr>
            <p:nvPr/>
          </p:nvCxnSpPr>
          <p:spPr bwMode="auto">
            <a:xfrm>
              <a:off x="1396" y="2592"/>
              <a:ext cx="0" cy="367"/>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85072" name="Group 1040"/>
          <p:cNvGrpSpPr>
            <a:grpSpLocks/>
          </p:cNvGrpSpPr>
          <p:nvPr/>
        </p:nvGrpSpPr>
        <p:grpSpPr bwMode="auto">
          <a:xfrm>
            <a:off x="5105400" y="2730500"/>
            <a:ext cx="3619500" cy="3441700"/>
            <a:chOff x="3216" y="1720"/>
            <a:chExt cx="2280" cy="2168"/>
          </a:xfrm>
        </p:grpSpPr>
        <p:sp>
          <p:nvSpPr>
            <p:cNvPr id="685073" name="Line 1041"/>
            <p:cNvSpPr>
              <a:spLocks noChangeShapeType="1"/>
            </p:cNvSpPr>
            <p:nvPr/>
          </p:nvSpPr>
          <p:spPr bwMode="auto">
            <a:xfrm flipH="1" flipV="1">
              <a:off x="3484" y="1720"/>
              <a:ext cx="880" cy="40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685074" name="Group 1042"/>
            <p:cNvGrpSpPr>
              <a:grpSpLocks/>
            </p:cNvGrpSpPr>
            <p:nvPr/>
          </p:nvGrpSpPr>
          <p:grpSpPr bwMode="auto">
            <a:xfrm>
              <a:off x="3480" y="2124"/>
              <a:ext cx="1752" cy="456"/>
              <a:chOff x="3648" y="2124"/>
              <a:chExt cx="1752" cy="456"/>
            </a:xfrm>
          </p:grpSpPr>
          <p:grpSp>
            <p:nvGrpSpPr>
              <p:cNvPr id="685075" name="Group 1043"/>
              <p:cNvGrpSpPr>
                <a:grpSpLocks/>
              </p:cNvGrpSpPr>
              <p:nvPr/>
            </p:nvGrpSpPr>
            <p:grpSpPr bwMode="auto">
              <a:xfrm>
                <a:off x="3648" y="2124"/>
                <a:ext cx="1752" cy="456"/>
                <a:chOff x="3540" y="2124"/>
                <a:chExt cx="1752" cy="456"/>
              </a:xfrm>
            </p:grpSpPr>
            <p:sp>
              <p:nvSpPr>
                <p:cNvPr id="685076" name="Rectangle 1044"/>
                <p:cNvSpPr>
                  <a:spLocks noChangeArrowheads="1"/>
                </p:cNvSpPr>
                <p:nvPr/>
              </p:nvSpPr>
              <p:spPr bwMode="auto">
                <a:xfrm>
                  <a:off x="3565" y="2144"/>
                  <a:ext cx="1702" cy="416"/>
                </a:xfrm>
                <a:prstGeom prst="rect">
                  <a:avLst/>
                </a:prstGeom>
                <a:solidFill>
                  <a:srgbClr val="FFFFCC"/>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5077" name="AutoShape 1045"/>
                <p:cNvSpPr>
                  <a:spLocks noChangeArrowheads="1"/>
                </p:cNvSpPr>
                <p:nvPr/>
              </p:nvSpPr>
              <p:spPr bwMode="auto">
                <a:xfrm>
                  <a:off x="3540" y="2124"/>
                  <a:ext cx="1752" cy="456"/>
                </a:xfrm>
                <a:prstGeom prst="roundRect">
                  <a:avLst>
                    <a:gd name="adj" fmla="val 12495"/>
                  </a:avLst>
                </a:prstGeom>
                <a:solidFill>
                  <a:srgbClr val="FFFFCC"/>
                </a:solidFill>
                <a:ln w="38100" cmpd="dbl">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685078" name="Rectangle 1046"/>
              <p:cNvSpPr>
                <a:spLocks noChangeArrowheads="1"/>
              </p:cNvSpPr>
              <p:nvPr/>
            </p:nvSpPr>
            <p:spPr bwMode="auto">
              <a:xfrm>
                <a:off x="3704" y="2209"/>
                <a:ext cx="1641" cy="286"/>
              </a:xfrm>
              <a:prstGeom prst="rect">
                <a:avLst/>
              </a:prstGeom>
              <a:noFill/>
              <a:ln>
                <a:noFill/>
              </a:ln>
              <a:effectLst/>
              <a:extLst>
                <a:ext uri="{909E8E84-426E-40DD-AFC4-6F175D3DCCD1}">
                  <a14:hiddenFill xmlns:a14="http://schemas.microsoft.com/office/drawing/2010/main" xmlns="">
                    <a:solidFill>
                      <a:srgbClr val="FFFFCC"/>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chemeClr val="tx2"/>
                    </a:solidFill>
                  </a:rPr>
                  <a:t>Quantity Variance</a:t>
                </a:r>
              </a:p>
            </p:txBody>
          </p:sp>
        </p:grpSp>
        <p:grpSp>
          <p:nvGrpSpPr>
            <p:cNvPr id="685079" name="Group 1047"/>
            <p:cNvGrpSpPr>
              <a:grpSpLocks/>
            </p:cNvGrpSpPr>
            <p:nvPr/>
          </p:nvGrpSpPr>
          <p:grpSpPr bwMode="auto">
            <a:xfrm>
              <a:off x="3216" y="2971"/>
              <a:ext cx="2280" cy="917"/>
              <a:chOff x="3384" y="2971"/>
              <a:chExt cx="2280" cy="953"/>
            </a:xfrm>
          </p:grpSpPr>
          <p:sp>
            <p:nvSpPr>
              <p:cNvPr id="685080" name="AutoShape 1048"/>
              <p:cNvSpPr>
                <a:spLocks noChangeArrowheads="1"/>
              </p:cNvSpPr>
              <p:nvPr/>
            </p:nvSpPr>
            <p:spPr bwMode="auto">
              <a:xfrm>
                <a:off x="3384" y="2971"/>
                <a:ext cx="2280" cy="953"/>
              </a:xfrm>
              <a:prstGeom prst="roundRect">
                <a:avLst>
                  <a:gd name="adj" fmla="val 12495"/>
                </a:avLst>
              </a:prstGeom>
              <a:solidFill>
                <a:srgbClr val="CC3300"/>
              </a:solidFill>
              <a:ln w="38100" cmpd="dbl">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5081" name="Rectangle 1049"/>
              <p:cNvSpPr>
                <a:spLocks noChangeArrowheads="1"/>
              </p:cNvSpPr>
              <p:nvPr/>
            </p:nvSpPr>
            <p:spPr bwMode="auto">
              <a:xfrm>
                <a:off x="3639" y="3059"/>
                <a:ext cx="1770" cy="776"/>
              </a:xfrm>
              <a:prstGeom prst="rect">
                <a:avLst/>
              </a:prstGeom>
              <a:noFill/>
              <a:ln>
                <a:noFill/>
              </a:ln>
              <a:effectLst/>
              <a:extLst>
                <a:ext uri="{909E8E84-426E-40DD-AFC4-6F175D3DCCD1}">
                  <a14:hiddenFill xmlns:a14="http://schemas.microsoft.com/office/drawing/2010/main" xmlns="">
                    <a:solidFill>
                      <a:srgbClr val="CC3300"/>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a:solidFill>
                      <a:srgbClr val="FFFFFF"/>
                    </a:solidFill>
                  </a:rPr>
                  <a:t>Difference between</a:t>
                </a:r>
                <a:br>
                  <a:rPr lang="en-US" sz="2400">
                    <a:solidFill>
                      <a:srgbClr val="FFFFFF"/>
                    </a:solidFill>
                  </a:rPr>
                </a:br>
                <a:r>
                  <a:rPr lang="en-US" sz="2400">
                    <a:solidFill>
                      <a:srgbClr val="FFFFFF"/>
                    </a:solidFill>
                  </a:rPr>
                  <a:t>actual quantity and</a:t>
                </a:r>
                <a:br>
                  <a:rPr lang="en-US" sz="2400">
                    <a:solidFill>
                      <a:srgbClr val="FFFFFF"/>
                    </a:solidFill>
                  </a:rPr>
                </a:br>
                <a:r>
                  <a:rPr lang="en-US" sz="2400">
                    <a:solidFill>
                      <a:srgbClr val="FFFFFF"/>
                    </a:solidFill>
                  </a:rPr>
                  <a:t>standard quantity</a:t>
                </a:r>
              </a:p>
            </p:txBody>
          </p:sp>
        </p:grpSp>
        <p:cxnSp>
          <p:nvCxnSpPr>
            <p:cNvPr id="685082" name="AutoShape 1050"/>
            <p:cNvCxnSpPr>
              <a:cxnSpLocks noChangeShapeType="1"/>
              <a:stCxn id="685077" idx="2"/>
              <a:endCxn id="685080" idx="0"/>
            </p:cNvCxnSpPr>
            <p:nvPr/>
          </p:nvCxnSpPr>
          <p:spPr bwMode="auto">
            <a:xfrm>
              <a:off x="4356" y="2592"/>
              <a:ext cx="0" cy="367"/>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0167BB2F-F977-434C-B61B-D7DDD0173E19}" type="slidenum">
              <a:rPr lang="en-US" smtClean="0"/>
              <a:pPr/>
              <a:t>34</a:t>
            </a:fld>
            <a:endParaRPr lang="en-US"/>
          </a:p>
        </p:txBody>
      </p:sp>
    </p:spTree>
    <p:extLst>
      <p:ext uri="{BB962C8B-B14F-4D97-AF65-F5344CB8AC3E}">
        <p14:creationId xmlns:p14="http://schemas.microsoft.com/office/powerpoint/2010/main" xmlns="" val="407112149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0"/>
                                  </p:stCondLst>
                                  <p:childTnLst>
                                    <p:set>
                                      <p:cBhvr>
                                        <p:cTn id="6" dur="1" fill="hold">
                                          <p:stCondLst>
                                            <p:cond delay="0"/>
                                          </p:stCondLst>
                                        </p:cTn>
                                        <p:tgtEl>
                                          <p:spTgt spid="685061"/>
                                        </p:tgtEl>
                                        <p:attrNameLst>
                                          <p:attrName>style.visibility</p:attrName>
                                        </p:attrNameLst>
                                      </p:cBhvr>
                                      <p:to>
                                        <p:strVal val="visible"/>
                                      </p:to>
                                    </p:set>
                                    <p:animEffect transition="in" filter="strips(downLeft)">
                                      <p:cBhvr>
                                        <p:cTn id="7" dur="500"/>
                                        <p:tgtEl>
                                          <p:spTgt spid="685061"/>
                                        </p:tgtEl>
                                      </p:cBhvr>
                                    </p:animEffect>
                                  </p:childTnLst>
                                </p:cTn>
                              </p:par>
                            </p:childTnLst>
                          </p:cTn>
                        </p:par>
                        <p:par>
                          <p:cTn id="8" fill="hold" nodeType="afterGroup">
                            <p:stCondLst>
                              <p:cond delay="500"/>
                            </p:stCondLst>
                            <p:childTnLst>
                              <p:par>
                                <p:cTn id="9" presetID="18" presetClass="entr" presetSubtype="6" fill="hold" nodeType="afterEffect">
                                  <p:stCondLst>
                                    <p:cond delay="1000"/>
                                  </p:stCondLst>
                                  <p:childTnLst>
                                    <p:set>
                                      <p:cBhvr>
                                        <p:cTn id="10" dur="1" fill="hold">
                                          <p:stCondLst>
                                            <p:cond delay="0"/>
                                          </p:stCondLst>
                                        </p:cTn>
                                        <p:tgtEl>
                                          <p:spTgt spid="685072"/>
                                        </p:tgtEl>
                                        <p:attrNameLst>
                                          <p:attrName>style.visibility</p:attrName>
                                        </p:attrNameLst>
                                      </p:cBhvr>
                                      <p:to>
                                        <p:strVal val="visible"/>
                                      </p:to>
                                    </p:set>
                                    <p:animEffect transition="in" filter="strips(downRight)">
                                      <p:cBhvr>
                                        <p:cTn id="11" dur="500"/>
                                        <p:tgtEl>
                                          <p:spTgt spid="685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7106" name="AutoShape 2" descr="Bouquet"/>
          <p:cNvSpPr>
            <a:spLocks noChangeArrowheads="1"/>
          </p:cNvSpPr>
          <p:nvPr/>
        </p:nvSpPr>
        <p:spPr bwMode="auto">
          <a:xfrm>
            <a:off x="1781175" y="1619250"/>
            <a:ext cx="5591175" cy="1104900"/>
          </a:xfrm>
          <a:prstGeom prst="roundRect">
            <a:avLst>
              <a:gd name="adj" fmla="val 12495"/>
            </a:avLst>
          </a:prstGeom>
          <a:blipFill dpi="0" rotWithShape="0">
            <a:blip r:embed="rId4"/>
            <a:srcRect/>
            <a:tile tx="0" ty="0" sx="100000" sy="100000" flip="none" algn="tl"/>
          </a:blipFill>
          <a:ln w="38100" cmpd="dbl">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7107" name="Rectangle 3" descr="Bouquet"/>
          <p:cNvSpPr>
            <a:spLocks noChangeArrowheads="1"/>
          </p:cNvSpPr>
          <p:nvPr/>
        </p:nvSpPr>
        <p:spPr bwMode="auto">
          <a:xfrm>
            <a:off x="2451100" y="1908175"/>
            <a:ext cx="4232275" cy="527050"/>
          </a:xfrm>
          <a:prstGeom prst="rect">
            <a:avLst/>
          </a:prstGeom>
          <a:noFill/>
          <a:ln>
            <a:noFill/>
          </a:ln>
          <a:effectLst/>
          <a:extLst>
            <a:ext uri="{909E8E84-426E-40DD-AFC4-6F175D3DCCD1}">
              <a14:hiddenFill xmlns:a14="http://schemas.microsoft.com/office/drawing/2010/main" xmlns="">
                <a:blipFill dpi="0" rotWithShape="0">
                  <a:blip r:embed="rId5"/>
                  <a:srcRect/>
                  <a:tile tx="0" ty="0" sx="100000" sy="100000" flip="none" algn="tl"/>
                </a:blip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45000"/>
              </a:spcBef>
            </a:pPr>
            <a:r>
              <a:rPr lang="en-US" sz="3200">
                <a:solidFill>
                  <a:schemeClr val="tx2"/>
                </a:solidFill>
              </a:rPr>
              <a:t>Variance Analysis</a:t>
            </a:r>
          </a:p>
        </p:txBody>
      </p:sp>
      <p:grpSp>
        <p:nvGrpSpPr>
          <p:cNvPr id="687108" name="Group 4"/>
          <p:cNvGrpSpPr>
            <a:grpSpLocks/>
          </p:cNvGrpSpPr>
          <p:nvPr/>
        </p:nvGrpSpPr>
        <p:grpSpPr bwMode="auto">
          <a:xfrm>
            <a:off x="825500" y="3371850"/>
            <a:ext cx="2781300" cy="723900"/>
            <a:chOff x="600" y="2124"/>
            <a:chExt cx="1752" cy="456"/>
          </a:xfrm>
        </p:grpSpPr>
        <p:grpSp>
          <p:nvGrpSpPr>
            <p:cNvPr id="687109" name="Group 5"/>
            <p:cNvGrpSpPr>
              <a:grpSpLocks/>
            </p:cNvGrpSpPr>
            <p:nvPr/>
          </p:nvGrpSpPr>
          <p:grpSpPr bwMode="auto">
            <a:xfrm>
              <a:off x="600" y="2124"/>
              <a:ext cx="1752" cy="456"/>
              <a:chOff x="492" y="2124"/>
              <a:chExt cx="1752" cy="456"/>
            </a:xfrm>
          </p:grpSpPr>
          <p:sp>
            <p:nvSpPr>
              <p:cNvPr id="687110" name="Rectangle 6"/>
              <p:cNvSpPr>
                <a:spLocks noChangeArrowheads="1"/>
              </p:cNvSpPr>
              <p:nvPr/>
            </p:nvSpPr>
            <p:spPr bwMode="auto">
              <a:xfrm>
                <a:off x="517" y="2144"/>
                <a:ext cx="1702" cy="416"/>
              </a:xfrm>
              <a:prstGeom prst="rect">
                <a:avLst/>
              </a:prstGeom>
              <a:solidFill>
                <a:srgbClr val="CCFFFF"/>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7111" name="AutoShape 7"/>
              <p:cNvSpPr>
                <a:spLocks noChangeArrowheads="1"/>
              </p:cNvSpPr>
              <p:nvPr/>
            </p:nvSpPr>
            <p:spPr bwMode="auto">
              <a:xfrm>
                <a:off x="492" y="2124"/>
                <a:ext cx="1752" cy="456"/>
              </a:xfrm>
              <a:prstGeom prst="roundRect">
                <a:avLst>
                  <a:gd name="adj" fmla="val 12495"/>
                </a:avLst>
              </a:prstGeom>
              <a:solidFill>
                <a:srgbClr val="CCFFFF"/>
              </a:solidFill>
              <a:ln w="38100" cmpd="dbl">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687112" name="Rectangle 8"/>
            <p:cNvSpPr>
              <a:spLocks noChangeArrowheads="1"/>
            </p:cNvSpPr>
            <p:nvPr/>
          </p:nvSpPr>
          <p:spPr bwMode="auto">
            <a:xfrm>
              <a:off x="768" y="2209"/>
              <a:ext cx="1364" cy="286"/>
            </a:xfrm>
            <a:prstGeom prst="rect">
              <a:avLst/>
            </a:prstGeom>
            <a:noFill/>
            <a:ln>
              <a:noFill/>
            </a:ln>
            <a:effectLst/>
            <a:extLst>
              <a:ext uri="{909E8E84-426E-40DD-AFC4-6F175D3DCCD1}">
                <a14:hiddenFill xmlns:a14="http://schemas.microsoft.com/office/drawing/2010/main" xmlns="">
                  <a:solidFill>
                    <a:srgbClr val="CC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chemeClr val="tx2"/>
                  </a:solidFill>
                </a:rPr>
                <a:t>Price Variance</a:t>
              </a:r>
            </a:p>
          </p:txBody>
        </p:sp>
      </p:grpSp>
      <p:sp>
        <p:nvSpPr>
          <p:cNvPr id="687113" name="Line 9"/>
          <p:cNvSpPr>
            <a:spLocks noChangeShapeType="1"/>
          </p:cNvSpPr>
          <p:nvPr/>
        </p:nvSpPr>
        <p:spPr bwMode="auto">
          <a:xfrm flipV="1">
            <a:off x="2216150" y="2730500"/>
            <a:ext cx="1346200" cy="63500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cxnSp>
        <p:nvCxnSpPr>
          <p:cNvPr id="687114" name="AutoShape 10"/>
          <p:cNvCxnSpPr>
            <a:cxnSpLocks noChangeShapeType="1"/>
            <a:stCxn id="687111" idx="2"/>
          </p:cNvCxnSpPr>
          <p:nvPr/>
        </p:nvCxnSpPr>
        <p:spPr bwMode="auto">
          <a:xfrm>
            <a:off x="2216150" y="4114800"/>
            <a:ext cx="0" cy="582613"/>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687115" name="Line 11"/>
          <p:cNvSpPr>
            <a:spLocks noChangeShapeType="1"/>
          </p:cNvSpPr>
          <p:nvPr/>
        </p:nvSpPr>
        <p:spPr bwMode="auto">
          <a:xfrm flipH="1" flipV="1">
            <a:off x="5530850" y="2730500"/>
            <a:ext cx="1397000" cy="63500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687116" name="Group 12"/>
          <p:cNvGrpSpPr>
            <a:grpSpLocks/>
          </p:cNvGrpSpPr>
          <p:nvPr/>
        </p:nvGrpSpPr>
        <p:grpSpPr bwMode="auto">
          <a:xfrm>
            <a:off x="5524500" y="3371850"/>
            <a:ext cx="2781300" cy="723900"/>
            <a:chOff x="3648" y="2124"/>
            <a:chExt cx="1752" cy="456"/>
          </a:xfrm>
        </p:grpSpPr>
        <p:grpSp>
          <p:nvGrpSpPr>
            <p:cNvPr id="687117" name="Group 13"/>
            <p:cNvGrpSpPr>
              <a:grpSpLocks/>
            </p:cNvGrpSpPr>
            <p:nvPr/>
          </p:nvGrpSpPr>
          <p:grpSpPr bwMode="auto">
            <a:xfrm>
              <a:off x="3648" y="2124"/>
              <a:ext cx="1752" cy="456"/>
              <a:chOff x="3540" y="2124"/>
              <a:chExt cx="1752" cy="456"/>
            </a:xfrm>
          </p:grpSpPr>
          <p:sp>
            <p:nvSpPr>
              <p:cNvPr id="687118" name="Rectangle 14"/>
              <p:cNvSpPr>
                <a:spLocks noChangeArrowheads="1"/>
              </p:cNvSpPr>
              <p:nvPr/>
            </p:nvSpPr>
            <p:spPr bwMode="auto">
              <a:xfrm>
                <a:off x="3565" y="2144"/>
                <a:ext cx="1702" cy="416"/>
              </a:xfrm>
              <a:prstGeom prst="rect">
                <a:avLst/>
              </a:prstGeom>
              <a:solidFill>
                <a:srgbClr val="FFFFCC"/>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7119" name="AutoShape 15"/>
              <p:cNvSpPr>
                <a:spLocks noChangeArrowheads="1"/>
              </p:cNvSpPr>
              <p:nvPr/>
            </p:nvSpPr>
            <p:spPr bwMode="auto">
              <a:xfrm>
                <a:off x="3540" y="2124"/>
                <a:ext cx="1752" cy="456"/>
              </a:xfrm>
              <a:prstGeom prst="roundRect">
                <a:avLst>
                  <a:gd name="adj" fmla="val 12495"/>
                </a:avLst>
              </a:prstGeom>
              <a:solidFill>
                <a:srgbClr val="FFFFCC"/>
              </a:solidFill>
              <a:ln w="38100" cmpd="dbl">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687120" name="Rectangle 16"/>
            <p:cNvSpPr>
              <a:spLocks noChangeArrowheads="1"/>
            </p:cNvSpPr>
            <p:nvPr/>
          </p:nvSpPr>
          <p:spPr bwMode="auto">
            <a:xfrm>
              <a:off x="3704" y="2209"/>
              <a:ext cx="1641" cy="286"/>
            </a:xfrm>
            <a:prstGeom prst="rect">
              <a:avLst/>
            </a:prstGeom>
            <a:noFill/>
            <a:ln>
              <a:noFill/>
            </a:ln>
            <a:effectLst/>
            <a:extLst>
              <a:ext uri="{909E8E84-426E-40DD-AFC4-6F175D3DCCD1}">
                <a14:hiddenFill xmlns:a14="http://schemas.microsoft.com/office/drawing/2010/main" xmlns="">
                  <a:solidFill>
                    <a:srgbClr val="FFFFCC"/>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chemeClr val="tx2"/>
                  </a:solidFill>
                </a:rPr>
                <a:t>Quantity Variance</a:t>
              </a:r>
            </a:p>
          </p:txBody>
        </p:sp>
      </p:grpSp>
      <p:cxnSp>
        <p:nvCxnSpPr>
          <p:cNvPr id="687121" name="AutoShape 17"/>
          <p:cNvCxnSpPr>
            <a:cxnSpLocks noChangeShapeType="1"/>
            <a:stCxn id="687119" idx="2"/>
          </p:cNvCxnSpPr>
          <p:nvPr/>
        </p:nvCxnSpPr>
        <p:spPr bwMode="auto">
          <a:xfrm>
            <a:off x="6915150" y="4114800"/>
            <a:ext cx="0" cy="582613"/>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687122" name="Group 18"/>
          <p:cNvGrpSpPr>
            <a:grpSpLocks/>
          </p:cNvGrpSpPr>
          <p:nvPr/>
        </p:nvGrpSpPr>
        <p:grpSpPr bwMode="auto">
          <a:xfrm>
            <a:off x="317500" y="4724400"/>
            <a:ext cx="3797300" cy="1447800"/>
            <a:chOff x="360" y="2971"/>
            <a:chExt cx="2232" cy="912"/>
          </a:xfrm>
        </p:grpSpPr>
        <p:sp>
          <p:nvSpPr>
            <p:cNvPr id="687123" name="AutoShape 19"/>
            <p:cNvSpPr>
              <a:spLocks noChangeArrowheads="1"/>
            </p:cNvSpPr>
            <p:nvPr/>
          </p:nvSpPr>
          <p:spPr bwMode="auto">
            <a:xfrm>
              <a:off x="360" y="2971"/>
              <a:ext cx="2232" cy="912"/>
            </a:xfrm>
            <a:prstGeom prst="roundRect">
              <a:avLst>
                <a:gd name="adj" fmla="val 12495"/>
              </a:avLst>
            </a:prstGeom>
            <a:solidFill>
              <a:schemeClr val="tx2"/>
            </a:solidFill>
            <a:ln w="38100" cmpd="dbl">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7124" name="Rectangle 20"/>
            <p:cNvSpPr>
              <a:spLocks noChangeArrowheads="1"/>
            </p:cNvSpPr>
            <p:nvPr/>
          </p:nvSpPr>
          <p:spPr bwMode="auto">
            <a:xfrm>
              <a:off x="454" y="3054"/>
              <a:ext cx="2001" cy="746"/>
            </a:xfrm>
            <a:prstGeom prst="rect">
              <a:avLst/>
            </a:prstGeom>
            <a:solidFill>
              <a:schemeClr val="tx2"/>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a:solidFill>
                    <a:srgbClr val="FFFFFF"/>
                  </a:solidFill>
                </a:rPr>
                <a:t>Materials price variance</a:t>
              </a:r>
              <a:br>
                <a:rPr lang="en-US" sz="2400">
                  <a:solidFill>
                    <a:srgbClr val="FFFFFF"/>
                  </a:solidFill>
                </a:rPr>
              </a:br>
              <a:r>
                <a:rPr lang="en-US" sz="2400">
                  <a:solidFill>
                    <a:srgbClr val="FFFFFF"/>
                  </a:solidFill>
                </a:rPr>
                <a:t>Labor rate variance</a:t>
              </a:r>
              <a:br>
                <a:rPr lang="en-US" sz="2400">
                  <a:solidFill>
                    <a:srgbClr val="FFFFFF"/>
                  </a:solidFill>
                </a:rPr>
              </a:br>
              <a:r>
                <a:rPr lang="en-US" sz="2400">
                  <a:solidFill>
                    <a:srgbClr val="FFFFFF"/>
                  </a:solidFill>
                </a:rPr>
                <a:t>VOH spending variance</a:t>
              </a:r>
            </a:p>
          </p:txBody>
        </p:sp>
      </p:grpSp>
      <p:sp>
        <p:nvSpPr>
          <p:cNvPr id="687125" name="AutoShape 21"/>
          <p:cNvSpPr>
            <a:spLocks noChangeArrowheads="1"/>
          </p:cNvSpPr>
          <p:nvPr/>
        </p:nvSpPr>
        <p:spPr bwMode="auto">
          <a:xfrm>
            <a:off x="5029200" y="4710113"/>
            <a:ext cx="3775075" cy="1462087"/>
          </a:xfrm>
          <a:prstGeom prst="roundRect">
            <a:avLst>
              <a:gd name="adj" fmla="val 12495"/>
            </a:avLst>
          </a:prstGeom>
          <a:solidFill>
            <a:srgbClr val="008000"/>
          </a:solidFill>
          <a:ln w="38100" cmpd="dbl">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spcBef>
                <a:spcPts val="0"/>
              </a:spcBef>
            </a:pPr>
            <a:endParaRPr lang="en-US" sz="2400" dirty="0">
              <a:solidFill>
                <a:srgbClr val="FFFF99"/>
              </a:solidFill>
            </a:endParaRPr>
          </a:p>
        </p:txBody>
      </p:sp>
      <p:sp>
        <p:nvSpPr>
          <p:cNvPr id="687126" name="Rectangle 22"/>
          <p:cNvSpPr>
            <a:spLocks noChangeArrowheads="1"/>
          </p:cNvSpPr>
          <p:nvPr/>
        </p:nvSpPr>
        <p:spPr bwMode="auto">
          <a:xfrm>
            <a:off x="5010596" y="4846638"/>
            <a:ext cx="3847208" cy="1197764"/>
          </a:xfrm>
          <a:prstGeom prst="rect">
            <a:avLst/>
          </a:prstGeom>
          <a:noFill/>
          <a:ln>
            <a:noFill/>
          </a:ln>
          <a:effectLst/>
          <a:extLst>
            <a:ext uri="{909E8E84-426E-40DD-AFC4-6F175D3DCCD1}">
              <a14:hiddenFill xmlns:a14="http://schemas.microsoft.com/office/drawing/2010/main" xmlns="">
                <a:solidFill>
                  <a:srgbClr val="CCCC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spcBef>
                <a:spcPts val="0"/>
              </a:spcBef>
            </a:pPr>
            <a:r>
              <a:rPr lang="en-US" sz="2400" dirty="0">
                <a:solidFill>
                  <a:srgbClr val="FFFF99"/>
                </a:solidFill>
              </a:rPr>
              <a:t>Materials quantity variance</a:t>
            </a:r>
          </a:p>
          <a:p>
            <a:pPr algn="ctr" eaLnBrk="1" hangingPunct="1">
              <a:spcBef>
                <a:spcPts val="0"/>
              </a:spcBef>
            </a:pPr>
            <a:r>
              <a:rPr lang="en-US" sz="2400" dirty="0">
                <a:solidFill>
                  <a:srgbClr val="FFFF99"/>
                </a:solidFill>
              </a:rPr>
              <a:t>Labor efficiency variance</a:t>
            </a:r>
          </a:p>
          <a:p>
            <a:pPr algn="ctr" eaLnBrk="1" hangingPunct="1">
              <a:spcBef>
                <a:spcPts val="0"/>
              </a:spcBef>
            </a:pPr>
            <a:r>
              <a:rPr lang="en-US" sz="2400" dirty="0">
                <a:solidFill>
                  <a:srgbClr val="FFFF99"/>
                </a:solidFill>
              </a:rPr>
              <a:t>VOH efficiency variance</a:t>
            </a:r>
          </a:p>
        </p:txBody>
      </p:sp>
      <p:sp>
        <p:nvSpPr>
          <p:cNvPr id="687127" name="Rectangle 23"/>
          <p:cNvSpPr>
            <a:spLocks noGrp="1" noChangeArrowheads="1"/>
          </p:cNvSpPr>
          <p:nvPr>
            <p:ph type="title"/>
          </p:nvPr>
        </p:nvSpPr>
        <p:spPr>
          <a:xfrm>
            <a:off x="423862" y="304500"/>
            <a:ext cx="8305800" cy="87553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A General Model for Variance Analysis</a:t>
            </a:r>
          </a:p>
        </p:txBody>
      </p:sp>
      <p:sp>
        <p:nvSpPr>
          <p:cNvPr id="2" name="Slide Number Placeholder 1"/>
          <p:cNvSpPr>
            <a:spLocks noGrp="1"/>
          </p:cNvSpPr>
          <p:nvPr>
            <p:ph type="sldNum" sz="quarter" idx="11"/>
          </p:nvPr>
        </p:nvSpPr>
        <p:spPr/>
        <p:txBody>
          <a:bodyPr/>
          <a:lstStyle/>
          <a:p>
            <a:fld id="{FC3CEDF9-175D-44EB-8899-A113D70833E0}" type="slidenum">
              <a:rPr lang="en-US" smtClean="0"/>
              <a:pPr/>
              <a:t>35</a:t>
            </a:fld>
            <a:endParaRPr lang="en-US"/>
          </a:p>
        </p:txBody>
      </p:sp>
    </p:spTree>
    <p:extLst>
      <p:ext uri="{BB962C8B-B14F-4D97-AF65-F5344CB8AC3E}">
        <p14:creationId xmlns:p14="http://schemas.microsoft.com/office/powerpoint/2010/main" xmlns="" val="137801631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89154" name="Group 2"/>
          <p:cNvGrpSpPr>
            <a:grpSpLocks/>
          </p:cNvGrpSpPr>
          <p:nvPr/>
        </p:nvGrpSpPr>
        <p:grpSpPr bwMode="auto">
          <a:xfrm>
            <a:off x="190500" y="1982788"/>
            <a:ext cx="8759825" cy="2268537"/>
            <a:chOff x="120" y="1249"/>
            <a:chExt cx="5518" cy="1429"/>
          </a:xfrm>
        </p:grpSpPr>
        <p:sp>
          <p:nvSpPr>
            <p:cNvPr id="689155" name="Rectangle 3"/>
            <p:cNvSpPr>
              <a:spLocks noChangeArrowheads="1"/>
            </p:cNvSpPr>
            <p:nvPr/>
          </p:nvSpPr>
          <p:spPr bwMode="auto">
            <a:xfrm>
              <a:off x="760" y="2353"/>
              <a:ext cx="1797"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chemeClr val="tx2"/>
                  </a:solidFill>
                </a:rPr>
                <a:t>Price Variance</a:t>
              </a:r>
            </a:p>
          </p:txBody>
        </p:sp>
        <p:sp>
          <p:nvSpPr>
            <p:cNvPr id="689156" name="Rectangle 4"/>
            <p:cNvSpPr>
              <a:spLocks noChangeArrowheads="1"/>
            </p:cNvSpPr>
            <p:nvPr/>
          </p:nvSpPr>
          <p:spPr bwMode="auto">
            <a:xfrm>
              <a:off x="2944" y="2353"/>
              <a:ext cx="2037"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chemeClr val="tx2"/>
                  </a:solidFill>
                </a:rPr>
                <a:t>Quantity Variance</a:t>
              </a:r>
            </a:p>
          </p:txBody>
        </p:sp>
        <p:sp>
          <p:nvSpPr>
            <p:cNvPr id="689157" name="Rectangle 5"/>
            <p:cNvSpPr>
              <a:spLocks noChangeArrowheads="1"/>
            </p:cNvSpPr>
            <p:nvPr/>
          </p:nvSpPr>
          <p:spPr bwMode="auto">
            <a:xfrm>
              <a:off x="120" y="1249"/>
              <a:ext cx="5518" cy="60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Quantity       Actual Quantity	    Standard Quantity</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Price           Standard Price          Standard Price</a:t>
              </a:r>
            </a:p>
          </p:txBody>
        </p:sp>
        <p:sp>
          <p:nvSpPr>
            <p:cNvPr id="689158" name="Line 6"/>
            <p:cNvSpPr>
              <a:spLocks noChangeShapeType="1"/>
            </p:cNvSpPr>
            <p:nvPr/>
          </p:nvSpPr>
          <p:spPr bwMode="auto">
            <a:xfrm>
              <a:off x="279" y="1824"/>
              <a:ext cx="1376"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9159" name="Line 7"/>
            <p:cNvSpPr>
              <a:spLocks noChangeShapeType="1"/>
            </p:cNvSpPr>
            <p:nvPr/>
          </p:nvSpPr>
          <p:spPr bwMode="auto">
            <a:xfrm>
              <a:off x="2095" y="1824"/>
              <a:ext cx="1376"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9160" name="Line 8"/>
            <p:cNvSpPr>
              <a:spLocks noChangeShapeType="1"/>
            </p:cNvSpPr>
            <p:nvPr/>
          </p:nvSpPr>
          <p:spPr bwMode="auto">
            <a:xfrm>
              <a:off x="3911" y="1824"/>
              <a:ext cx="152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9161" name="Line 9"/>
            <p:cNvSpPr>
              <a:spLocks noChangeShapeType="1"/>
            </p:cNvSpPr>
            <p:nvPr/>
          </p:nvSpPr>
          <p:spPr bwMode="auto">
            <a:xfrm>
              <a:off x="967" y="1824"/>
              <a:ext cx="0" cy="296"/>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9162" name="Line 10"/>
            <p:cNvSpPr>
              <a:spLocks noChangeShapeType="1"/>
            </p:cNvSpPr>
            <p:nvPr/>
          </p:nvSpPr>
          <p:spPr bwMode="auto">
            <a:xfrm flipV="1">
              <a:off x="2375" y="1816"/>
              <a:ext cx="0" cy="304"/>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9163" name="Line 11"/>
            <p:cNvSpPr>
              <a:spLocks noChangeShapeType="1"/>
            </p:cNvSpPr>
            <p:nvPr/>
          </p:nvSpPr>
          <p:spPr bwMode="auto">
            <a:xfrm>
              <a:off x="3191" y="1824"/>
              <a:ext cx="0" cy="296"/>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9164" name="Line 12"/>
            <p:cNvSpPr>
              <a:spLocks noChangeShapeType="1"/>
            </p:cNvSpPr>
            <p:nvPr/>
          </p:nvSpPr>
          <p:spPr bwMode="auto">
            <a:xfrm flipV="1">
              <a:off x="4671" y="1816"/>
              <a:ext cx="0" cy="304"/>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9165" name="Line 13"/>
            <p:cNvSpPr>
              <a:spLocks noChangeShapeType="1"/>
            </p:cNvSpPr>
            <p:nvPr/>
          </p:nvSpPr>
          <p:spPr bwMode="auto">
            <a:xfrm>
              <a:off x="3958" y="2128"/>
              <a:ext cx="0" cy="224"/>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9166" name="Line 14"/>
            <p:cNvSpPr>
              <a:spLocks noChangeShapeType="1"/>
            </p:cNvSpPr>
            <p:nvPr/>
          </p:nvSpPr>
          <p:spPr bwMode="auto">
            <a:xfrm>
              <a:off x="1654" y="2128"/>
              <a:ext cx="0" cy="224"/>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cxnSp>
          <p:nvCxnSpPr>
            <p:cNvPr id="689167" name="AutoShape 15"/>
            <p:cNvCxnSpPr>
              <a:cxnSpLocks noChangeShapeType="1"/>
              <a:stCxn id="689161" idx="1"/>
              <a:endCxn id="689162" idx="0"/>
            </p:cNvCxnSpPr>
            <p:nvPr/>
          </p:nvCxnSpPr>
          <p:spPr bwMode="auto">
            <a:xfrm>
              <a:off x="967" y="2129"/>
              <a:ext cx="1408"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89168" name="AutoShape 16"/>
            <p:cNvCxnSpPr>
              <a:cxnSpLocks noChangeShapeType="1"/>
              <a:stCxn id="689163" idx="1"/>
              <a:endCxn id="689164" idx="0"/>
            </p:cNvCxnSpPr>
            <p:nvPr/>
          </p:nvCxnSpPr>
          <p:spPr bwMode="auto">
            <a:xfrm>
              <a:off x="3191" y="2129"/>
              <a:ext cx="1480"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689169" name="Rectangle 17"/>
          <p:cNvSpPr>
            <a:spLocks noGrp="1" noChangeArrowheads="1"/>
          </p:cNvSpPr>
          <p:nvPr>
            <p:ph type="title"/>
          </p:nvPr>
        </p:nvSpPr>
        <p:spPr>
          <a:xfrm>
            <a:off x="442913" y="5334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A General Model for Variance Analysis</a:t>
            </a:r>
          </a:p>
        </p:txBody>
      </p:sp>
      <p:sp>
        <p:nvSpPr>
          <p:cNvPr id="2" name="Slide Number Placeholder 1"/>
          <p:cNvSpPr>
            <a:spLocks noGrp="1"/>
          </p:cNvSpPr>
          <p:nvPr>
            <p:ph type="sldNum" sz="quarter" idx="11"/>
          </p:nvPr>
        </p:nvSpPr>
        <p:spPr/>
        <p:txBody>
          <a:bodyPr/>
          <a:lstStyle/>
          <a:p>
            <a:fld id="{FC3CEDF9-175D-44EB-8899-A113D70833E0}" type="slidenum">
              <a:rPr lang="en-US" smtClean="0"/>
              <a:pPr/>
              <a:t>36</a:t>
            </a:fld>
            <a:endParaRPr lang="en-US"/>
          </a:p>
        </p:txBody>
      </p:sp>
    </p:spTree>
    <p:extLst>
      <p:ext uri="{BB962C8B-B14F-4D97-AF65-F5344CB8AC3E}">
        <p14:creationId xmlns:p14="http://schemas.microsoft.com/office/powerpoint/2010/main" xmlns="" val="424192460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91202" name="Group 2"/>
          <p:cNvGrpSpPr>
            <a:grpSpLocks/>
          </p:cNvGrpSpPr>
          <p:nvPr/>
        </p:nvGrpSpPr>
        <p:grpSpPr bwMode="auto">
          <a:xfrm>
            <a:off x="190500" y="1982788"/>
            <a:ext cx="8759825" cy="2268537"/>
            <a:chOff x="120" y="1249"/>
            <a:chExt cx="5518" cy="1429"/>
          </a:xfrm>
        </p:grpSpPr>
        <p:sp>
          <p:nvSpPr>
            <p:cNvPr id="691203" name="Rectangle 3"/>
            <p:cNvSpPr>
              <a:spLocks noChangeArrowheads="1"/>
            </p:cNvSpPr>
            <p:nvPr/>
          </p:nvSpPr>
          <p:spPr bwMode="auto">
            <a:xfrm>
              <a:off x="760" y="2353"/>
              <a:ext cx="1797"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chemeClr val="tx2"/>
                  </a:solidFill>
                </a:rPr>
                <a:t>Price Variance</a:t>
              </a:r>
            </a:p>
          </p:txBody>
        </p:sp>
        <p:sp>
          <p:nvSpPr>
            <p:cNvPr id="691204" name="Rectangle 4"/>
            <p:cNvSpPr>
              <a:spLocks noChangeArrowheads="1"/>
            </p:cNvSpPr>
            <p:nvPr/>
          </p:nvSpPr>
          <p:spPr bwMode="auto">
            <a:xfrm>
              <a:off x="2944" y="2353"/>
              <a:ext cx="2037"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chemeClr val="tx2"/>
                  </a:solidFill>
                </a:rPr>
                <a:t>Quantity Variance</a:t>
              </a:r>
            </a:p>
          </p:txBody>
        </p:sp>
        <p:sp>
          <p:nvSpPr>
            <p:cNvPr id="691205" name="Rectangle 5"/>
            <p:cNvSpPr>
              <a:spLocks noChangeArrowheads="1"/>
            </p:cNvSpPr>
            <p:nvPr/>
          </p:nvSpPr>
          <p:spPr bwMode="auto">
            <a:xfrm>
              <a:off x="120" y="1249"/>
              <a:ext cx="5518" cy="60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rgbClr val="FF0000"/>
                  </a:solidFill>
                </a:rPr>
                <a:t>  Actual Quantity       Actual Quantity	    </a:t>
              </a:r>
              <a:r>
                <a:rPr lang="en-US" sz="2400" b="1">
                  <a:solidFill>
                    <a:schemeClr val="tx2"/>
                  </a:solidFill>
                </a:rPr>
                <a:t>Standard Quantity</a:t>
              </a:r>
              <a:r>
                <a:rPr lang="en-US" sz="2400" b="1">
                  <a:solidFill>
                    <a:srgbClr val="FF0000"/>
                  </a:solidFill>
                </a:rPr>
                <a:t/>
              </a:r>
              <a:br>
                <a:rPr lang="en-US" sz="2400" b="1">
                  <a:solidFill>
                    <a:srgbClr val="FF0000"/>
                  </a:solidFill>
                </a:rPr>
              </a:br>
              <a:r>
                <a:rPr lang="en-US" sz="2400" b="1">
                  <a:solidFill>
                    <a:srgbClr val="FF0000"/>
                  </a:solidFill>
                </a:rPr>
                <a:t>            </a:t>
              </a:r>
              <a:r>
                <a:rPr lang="en-US" sz="2400" b="1">
                  <a:solidFill>
                    <a:schemeClr val="tx2"/>
                  </a:solidFill>
                </a:rPr>
                <a:t>×                                 ×                                   × </a:t>
              </a:r>
              <a:br>
                <a:rPr lang="en-US" sz="2400" b="1">
                  <a:solidFill>
                    <a:schemeClr val="tx2"/>
                  </a:solidFill>
                </a:rPr>
              </a:br>
              <a:r>
                <a:rPr lang="en-US" sz="2400" b="1">
                  <a:solidFill>
                    <a:schemeClr val="tx2"/>
                  </a:solidFill>
                </a:rPr>
                <a:t>    Actual Price           Standard Price          Standard Price</a:t>
              </a:r>
            </a:p>
          </p:txBody>
        </p:sp>
        <p:sp>
          <p:nvSpPr>
            <p:cNvPr id="691206" name="Line 6"/>
            <p:cNvSpPr>
              <a:spLocks noChangeShapeType="1"/>
            </p:cNvSpPr>
            <p:nvPr/>
          </p:nvSpPr>
          <p:spPr bwMode="auto">
            <a:xfrm>
              <a:off x="279" y="1824"/>
              <a:ext cx="1376"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1207" name="Line 7"/>
            <p:cNvSpPr>
              <a:spLocks noChangeShapeType="1"/>
            </p:cNvSpPr>
            <p:nvPr/>
          </p:nvSpPr>
          <p:spPr bwMode="auto">
            <a:xfrm>
              <a:off x="2095" y="1824"/>
              <a:ext cx="1376"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1208" name="Line 8"/>
            <p:cNvSpPr>
              <a:spLocks noChangeShapeType="1"/>
            </p:cNvSpPr>
            <p:nvPr/>
          </p:nvSpPr>
          <p:spPr bwMode="auto">
            <a:xfrm>
              <a:off x="3911" y="1824"/>
              <a:ext cx="152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1209" name="Line 9"/>
            <p:cNvSpPr>
              <a:spLocks noChangeShapeType="1"/>
            </p:cNvSpPr>
            <p:nvPr/>
          </p:nvSpPr>
          <p:spPr bwMode="auto">
            <a:xfrm>
              <a:off x="967" y="1824"/>
              <a:ext cx="0" cy="296"/>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1210" name="Line 10"/>
            <p:cNvSpPr>
              <a:spLocks noChangeShapeType="1"/>
            </p:cNvSpPr>
            <p:nvPr/>
          </p:nvSpPr>
          <p:spPr bwMode="auto">
            <a:xfrm flipV="1">
              <a:off x="2375" y="1816"/>
              <a:ext cx="0" cy="304"/>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1211" name="Line 11"/>
            <p:cNvSpPr>
              <a:spLocks noChangeShapeType="1"/>
            </p:cNvSpPr>
            <p:nvPr/>
          </p:nvSpPr>
          <p:spPr bwMode="auto">
            <a:xfrm>
              <a:off x="3191" y="1824"/>
              <a:ext cx="0" cy="296"/>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1212" name="Line 12"/>
            <p:cNvSpPr>
              <a:spLocks noChangeShapeType="1"/>
            </p:cNvSpPr>
            <p:nvPr/>
          </p:nvSpPr>
          <p:spPr bwMode="auto">
            <a:xfrm flipV="1">
              <a:off x="4671" y="1816"/>
              <a:ext cx="0" cy="304"/>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1213" name="Line 13"/>
            <p:cNvSpPr>
              <a:spLocks noChangeShapeType="1"/>
            </p:cNvSpPr>
            <p:nvPr/>
          </p:nvSpPr>
          <p:spPr bwMode="auto">
            <a:xfrm>
              <a:off x="3958" y="2128"/>
              <a:ext cx="0" cy="224"/>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1214" name="Line 14"/>
            <p:cNvSpPr>
              <a:spLocks noChangeShapeType="1"/>
            </p:cNvSpPr>
            <p:nvPr/>
          </p:nvSpPr>
          <p:spPr bwMode="auto">
            <a:xfrm>
              <a:off x="1654" y="2128"/>
              <a:ext cx="0" cy="224"/>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cxnSp>
          <p:nvCxnSpPr>
            <p:cNvPr id="691215" name="AutoShape 15"/>
            <p:cNvCxnSpPr>
              <a:cxnSpLocks noChangeShapeType="1"/>
              <a:stCxn id="691209" idx="1"/>
              <a:endCxn id="691210" idx="0"/>
            </p:cNvCxnSpPr>
            <p:nvPr/>
          </p:nvCxnSpPr>
          <p:spPr bwMode="auto">
            <a:xfrm>
              <a:off x="967" y="2129"/>
              <a:ext cx="1408"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91216" name="AutoShape 16"/>
            <p:cNvCxnSpPr>
              <a:cxnSpLocks noChangeShapeType="1"/>
              <a:stCxn id="691211" idx="1"/>
              <a:endCxn id="691212" idx="0"/>
            </p:cNvCxnSpPr>
            <p:nvPr/>
          </p:nvCxnSpPr>
          <p:spPr bwMode="auto">
            <a:xfrm>
              <a:off x="3191" y="2129"/>
              <a:ext cx="1480"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691217" name="Rectangle 17"/>
          <p:cNvSpPr>
            <a:spLocks noGrp="1" noChangeArrowheads="1"/>
          </p:cNvSpPr>
          <p:nvPr>
            <p:ph type="title"/>
          </p:nvPr>
        </p:nvSpPr>
        <p:spPr>
          <a:xfrm>
            <a:off x="457200" y="533400"/>
            <a:ext cx="8305800" cy="923163"/>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A General Model for Variance Analysis</a:t>
            </a:r>
          </a:p>
        </p:txBody>
      </p:sp>
      <p:grpSp>
        <p:nvGrpSpPr>
          <p:cNvPr id="691218" name="Group 18"/>
          <p:cNvGrpSpPr>
            <a:grpSpLocks/>
          </p:cNvGrpSpPr>
          <p:nvPr/>
        </p:nvGrpSpPr>
        <p:grpSpPr bwMode="auto">
          <a:xfrm>
            <a:off x="711200" y="2286000"/>
            <a:ext cx="7820025" cy="3783013"/>
            <a:chOff x="448" y="1440"/>
            <a:chExt cx="4926" cy="2383"/>
          </a:xfrm>
        </p:grpSpPr>
        <p:sp>
          <p:nvSpPr>
            <p:cNvPr id="691219" name="Freeform 19"/>
            <p:cNvSpPr>
              <a:spLocks/>
            </p:cNvSpPr>
            <p:nvPr/>
          </p:nvSpPr>
          <p:spPr bwMode="auto">
            <a:xfrm>
              <a:off x="2464" y="1456"/>
              <a:ext cx="528" cy="1700"/>
            </a:xfrm>
            <a:custGeom>
              <a:avLst/>
              <a:gdLst>
                <a:gd name="T0" fmla="*/ 3798 w 7565"/>
                <a:gd name="T1" fmla="*/ 0 h 9643"/>
                <a:gd name="T2" fmla="*/ 0 w 7565"/>
                <a:gd name="T3" fmla="*/ 3837 h 9643"/>
                <a:gd name="T4" fmla="*/ 2049 w 7565"/>
                <a:gd name="T5" fmla="*/ 3837 h 9643"/>
                <a:gd name="T6" fmla="*/ 2059 w 7565"/>
                <a:gd name="T7" fmla="*/ 9643 h 9643"/>
                <a:gd name="T8" fmla="*/ 5488 w 7565"/>
                <a:gd name="T9" fmla="*/ 9643 h 9643"/>
                <a:gd name="T10" fmla="*/ 5507 w 7565"/>
                <a:gd name="T11" fmla="*/ 3837 h 9643"/>
                <a:gd name="T12" fmla="*/ 7565 w 7565"/>
                <a:gd name="T13" fmla="*/ 3837 h 9643"/>
                <a:gd name="T14" fmla="*/ 3798 w 7565"/>
                <a:gd name="T15" fmla="*/ 0 h 96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65" h="9643">
                  <a:moveTo>
                    <a:pt x="3798" y="0"/>
                  </a:moveTo>
                  <a:lnTo>
                    <a:pt x="0" y="3837"/>
                  </a:lnTo>
                  <a:lnTo>
                    <a:pt x="2049" y="3837"/>
                  </a:lnTo>
                  <a:lnTo>
                    <a:pt x="2059" y="9643"/>
                  </a:lnTo>
                  <a:lnTo>
                    <a:pt x="5488" y="9643"/>
                  </a:lnTo>
                  <a:lnTo>
                    <a:pt x="5507" y="3837"/>
                  </a:lnTo>
                  <a:lnTo>
                    <a:pt x="7565" y="3837"/>
                  </a:lnTo>
                  <a:lnTo>
                    <a:pt x="3798" y="0"/>
                  </a:lnTo>
                  <a:close/>
                </a:path>
              </a:pathLst>
            </a:custGeom>
            <a:solidFill>
              <a:srgbClr val="FF0000"/>
            </a:solidFill>
            <a:ln w="0">
              <a:solidFill>
                <a:srgbClr val="FF0000"/>
              </a:solidFill>
              <a:prstDash val="solid"/>
              <a:round/>
              <a:headEnd/>
              <a:tailEnd/>
            </a:ln>
          </p:spPr>
          <p:txBody>
            <a:bodyPr/>
            <a:lstStyle/>
            <a:p>
              <a:endParaRPr lang="en-US"/>
            </a:p>
          </p:txBody>
        </p:sp>
        <p:sp>
          <p:nvSpPr>
            <p:cNvPr id="691220" name="Freeform 20"/>
            <p:cNvSpPr>
              <a:spLocks/>
            </p:cNvSpPr>
            <p:nvPr/>
          </p:nvSpPr>
          <p:spPr bwMode="auto">
            <a:xfrm>
              <a:off x="624" y="1440"/>
              <a:ext cx="528" cy="1700"/>
            </a:xfrm>
            <a:custGeom>
              <a:avLst/>
              <a:gdLst>
                <a:gd name="T0" fmla="*/ 3798 w 7565"/>
                <a:gd name="T1" fmla="*/ 0 h 9643"/>
                <a:gd name="T2" fmla="*/ 0 w 7565"/>
                <a:gd name="T3" fmla="*/ 3837 h 9643"/>
                <a:gd name="T4" fmla="*/ 2049 w 7565"/>
                <a:gd name="T5" fmla="*/ 3837 h 9643"/>
                <a:gd name="T6" fmla="*/ 2059 w 7565"/>
                <a:gd name="T7" fmla="*/ 9643 h 9643"/>
                <a:gd name="T8" fmla="*/ 5488 w 7565"/>
                <a:gd name="T9" fmla="*/ 9643 h 9643"/>
                <a:gd name="T10" fmla="*/ 5507 w 7565"/>
                <a:gd name="T11" fmla="*/ 3837 h 9643"/>
                <a:gd name="T12" fmla="*/ 7565 w 7565"/>
                <a:gd name="T13" fmla="*/ 3837 h 9643"/>
                <a:gd name="T14" fmla="*/ 3798 w 7565"/>
                <a:gd name="T15" fmla="*/ 0 h 96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65" h="9643">
                  <a:moveTo>
                    <a:pt x="3798" y="0"/>
                  </a:moveTo>
                  <a:lnTo>
                    <a:pt x="0" y="3837"/>
                  </a:lnTo>
                  <a:lnTo>
                    <a:pt x="2049" y="3837"/>
                  </a:lnTo>
                  <a:lnTo>
                    <a:pt x="2059" y="9643"/>
                  </a:lnTo>
                  <a:lnTo>
                    <a:pt x="5488" y="9643"/>
                  </a:lnTo>
                  <a:lnTo>
                    <a:pt x="5507" y="3837"/>
                  </a:lnTo>
                  <a:lnTo>
                    <a:pt x="7565" y="3837"/>
                  </a:lnTo>
                  <a:lnTo>
                    <a:pt x="3798" y="0"/>
                  </a:lnTo>
                  <a:close/>
                </a:path>
              </a:pathLst>
            </a:custGeom>
            <a:solidFill>
              <a:srgbClr val="FF0000"/>
            </a:solidFill>
            <a:ln w="0">
              <a:solidFill>
                <a:srgbClr val="FF0000"/>
              </a:solidFill>
              <a:prstDash val="solid"/>
              <a:round/>
              <a:headEnd/>
              <a:tailEnd/>
            </a:ln>
          </p:spPr>
          <p:txBody>
            <a:bodyPr/>
            <a:lstStyle/>
            <a:p>
              <a:endParaRPr lang="en-US"/>
            </a:p>
          </p:txBody>
        </p:sp>
        <p:sp>
          <p:nvSpPr>
            <p:cNvPr id="691221" name="Rectangle 21"/>
            <p:cNvSpPr>
              <a:spLocks noChangeArrowheads="1"/>
            </p:cNvSpPr>
            <p:nvPr/>
          </p:nvSpPr>
          <p:spPr bwMode="auto">
            <a:xfrm>
              <a:off x="448" y="2928"/>
              <a:ext cx="4926" cy="895"/>
            </a:xfrm>
            <a:prstGeom prst="rect">
              <a:avLst/>
            </a:prstGeom>
            <a:solidFill>
              <a:srgbClr val="FFFF99"/>
            </a:solidFill>
            <a:ln w="508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rgbClr val="FF0000"/>
                  </a:solidFill>
                </a:rPr>
                <a:t>Actual quantity </a:t>
              </a:r>
              <a:r>
                <a:rPr lang="en-US" sz="2800" b="1">
                  <a:solidFill>
                    <a:schemeClr val="tx2"/>
                  </a:solidFill>
                </a:rPr>
                <a:t>is the amount of direct materials, direct labor, and variable manufacturing overhead actually used.</a:t>
              </a:r>
            </a:p>
          </p:txBody>
        </p:sp>
      </p:grpSp>
      <p:sp>
        <p:nvSpPr>
          <p:cNvPr id="2" name="Slide Number Placeholder 1"/>
          <p:cNvSpPr>
            <a:spLocks noGrp="1"/>
          </p:cNvSpPr>
          <p:nvPr>
            <p:ph type="sldNum" sz="quarter" idx="11"/>
          </p:nvPr>
        </p:nvSpPr>
        <p:spPr/>
        <p:txBody>
          <a:bodyPr/>
          <a:lstStyle/>
          <a:p>
            <a:fld id="{FC3CEDF9-175D-44EB-8899-A113D70833E0}" type="slidenum">
              <a:rPr lang="en-US" smtClean="0"/>
              <a:pPr/>
              <a:t>37</a:t>
            </a:fld>
            <a:endParaRPr lang="en-US"/>
          </a:p>
        </p:txBody>
      </p:sp>
    </p:spTree>
    <p:extLst>
      <p:ext uri="{BB962C8B-B14F-4D97-AF65-F5344CB8AC3E}">
        <p14:creationId xmlns:p14="http://schemas.microsoft.com/office/powerpoint/2010/main" xmlns="" val="410045195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9" fill="hold" nodeType="afterEffect">
                                  <p:stCondLst>
                                    <p:cond delay="0"/>
                                  </p:stCondLst>
                                  <p:childTnLst>
                                    <p:set>
                                      <p:cBhvr>
                                        <p:cTn id="6" dur="1" fill="hold">
                                          <p:stCondLst>
                                            <p:cond delay="0"/>
                                          </p:stCondLst>
                                        </p:cTn>
                                        <p:tgtEl>
                                          <p:spTgt spid="691218"/>
                                        </p:tgtEl>
                                        <p:attrNameLst>
                                          <p:attrName>style.visibility</p:attrName>
                                        </p:attrNameLst>
                                      </p:cBhvr>
                                      <p:to>
                                        <p:strVal val="visible"/>
                                      </p:to>
                                    </p:set>
                                    <p:animEffect transition="in" filter="strips(upLeft)">
                                      <p:cBhvr>
                                        <p:cTn id="7" dur="500"/>
                                        <p:tgtEl>
                                          <p:spTgt spid="691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93250" name="Group 2"/>
          <p:cNvGrpSpPr>
            <a:grpSpLocks/>
          </p:cNvGrpSpPr>
          <p:nvPr/>
        </p:nvGrpSpPr>
        <p:grpSpPr bwMode="auto">
          <a:xfrm>
            <a:off x="190500" y="1982788"/>
            <a:ext cx="8759825" cy="2268537"/>
            <a:chOff x="120" y="1249"/>
            <a:chExt cx="5518" cy="1429"/>
          </a:xfrm>
        </p:grpSpPr>
        <p:sp>
          <p:nvSpPr>
            <p:cNvPr id="693251" name="Rectangle 3"/>
            <p:cNvSpPr>
              <a:spLocks noChangeArrowheads="1"/>
            </p:cNvSpPr>
            <p:nvPr/>
          </p:nvSpPr>
          <p:spPr bwMode="auto">
            <a:xfrm>
              <a:off x="760" y="2353"/>
              <a:ext cx="1797"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chemeClr val="tx2"/>
                  </a:solidFill>
                </a:rPr>
                <a:t>Price Variance</a:t>
              </a:r>
            </a:p>
          </p:txBody>
        </p:sp>
        <p:sp>
          <p:nvSpPr>
            <p:cNvPr id="693252" name="Rectangle 4"/>
            <p:cNvSpPr>
              <a:spLocks noChangeArrowheads="1"/>
            </p:cNvSpPr>
            <p:nvPr/>
          </p:nvSpPr>
          <p:spPr bwMode="auto">
            <a:xfrm>
              <a:off x="2944" y="2353"/>
              <a:ext cx="2037"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chemeClr val="tx2"/>
                  </a:solidFill>
                </a:rPr>
                <a:t>Quantity Variance</a:t>
              </a:r>
            </a:p>
          </p:txBody>
        </p:sp>
        <p:sp>
          <p:nvSpPr>
            <p:cNvPr id="693253" name="Rectangle 5"/>
            <p:cNvSpPr>
              <a:spLocks noChangeArrowheads="1"/>
            </p:cNvSpPr>
            <p:nvPr/>
          </p:nvSpPr>
          <p:spPr bwMode="auto">
            <a:xfrm>
              <a:off x="120" y="1249"/>
              <a:ext cx="5518" cy="60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rgbClr val="FF0000"/>
                  </a:solidFill>
                </a:rPr>
                <a:t>  </a:t>
              </a:r>
              <a:r>
                <a:rPr lang="en-US" sz="2400" b="1">
                  <a:solidFill>
                    <a:schemeClr val="tx2"/>
                  </a:solidFill>
                </a:rPr>
                <a:t>Actual Quantity       Actual Quantity</a:t>
              </a:r>
              <a:r>
                <a:rPr lang="en-US" sz="2400" b="1">
                  <a:solidFill>
                    <a:srgbClr val="FF0000"/>
                  </a:solidFill>
                </a:rPr>
                <a:t>	    Standard Quantity</a:t>
              </a:r>
              <a:br>
                <a:rPr lang="en-US" sz="2400" b="1">
                  <a:solidFill>
                    <a:srgbClr val="FF0000"/>
                  </a:solidFill>
                </a:rPr>
              </a:br>
              <a:r>
                <a:rPr lang="en-US" sz="2400" b="1">
                  <a:solidFill>
                    <a:srgbClr val="FF0000"/>
                  </a:solidFill>
                </a:rPr>
                <a:t>            </a:t>
              </a:r>
              <a:r>
                <a:rPr lang="en-US" sz="2400" b="1">
                  <a:solidFill>
                    <a:schemeClr val="tx2"/>
                  </a:solidFill>
                </a:rPr>
                <a:t>×                                 ×                                   × </a:t>
              </a:r>
              <a:br>
                <a:rPr lang="en-US" sz="2400" b="1">
                  <a:solidFill>
                    <a:schemeClr val="tx2"/>
                  </a:solidFill>
                </a:rPr>
              </a:br>
              <a:r>
                <a:rPr lang="en-US" sz="2400" b="1">
                  <a:solidFill>
                    <a:schemeClr val="tx2"/>
                  </a:solidFill>
                </a:rPr>
                <a:t>    Actual Price           Standard Price          Standard Price</a:t>
              </a:r>
            </a:p>
          </p:txBody>
        </p:sp>
        <p:sp>
          <p:nvSpPr>
            <p:cNvPr id="693254" name="Line 6"/>
            <p:cNvSpPr>
              <a:spLocks noChangeShapeType="1"/>
            </p:cNvSpPr>
            <p:nvPr/>
          </p:nvSpPr>
          <p:spPr bwMode="auto">
            <a:xfrm>
              <a:off x="279" y="1824"/>
              <a:ext cx="1376"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3255" name="Line 7"/>
            <p:cNvSpPr>
              <a:spLocks noChangeShapeType="1"/>
            </p:cNvSpPr>
            <p:nvPr/>
          </p:nvSpPr>
          <p:spPr bwMode="auto">
            <a:xfrm>
              <a:off x="2095" y="1824"/>
              <a:ext cx="1376"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3256" name="Line 8"/>
            <p:cNvSpPr>
              <a:spLocks noChangeShapeType="1"/>
            </p:cNvSpPr>
            <p:nvPr/>
          </p:nvSpPr>
          <p:spPr bwMode="auto">
            <a:xfrm>
              <a:off x="3911" y="1824"/>
              <a:ext cx="152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3257" name="Line 9"/>
            <p:cNvSpPr>
              <a:spLocks noChangeShapeType="1"/>
            </p:cNvSpPr>
            <p:nvPr/>
          </p:nvSpPr>
          <p:spPr bwMode="auto">
            <a:xfrm>
              <a:off x="967" y="1824"/>
              <a:ext cx="0" cy="296"/>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3258" name="Line 10"/>
            <p:cNvSpPr>
              <a:spLocks noChangeShapeType="1"/>
            </p:cNvSpPr>
            <p:nvPr/>
          </p:nvSpPr>
          <p:spPr bwMode="auto">
            <a:xfrm flipV="1">
              <a:off x="2375" y="1816"/>
              <a:ext cx="0" cy="304"/>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3259" name="Line 11"/>
            <p:cNvSpPr>
              <a:spLocks noChangeShapeType="1"/>
            </p:cNvSpPr>
            <p:nvPr/>
          </p:nvSpPr>
          <p:spPr bwMode="auto">
            <a:xfrm>
              <a:off x="3191" y="1824"/>
              <a:ext cx="0" cy="296"/>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3260" name="Line 12"/>
            <p:cNvSpPr>
              <a:spLocks noChangeShapeType="1"/>
            </p:cNvSpPr>
            <p:nvPr/>
          </p:nvSpPr>
          <p:spPr bwMode="auto">
            <a:xfrm flipV="1">
              <a:off x="4671" y="1816"/>
              <a:ext cx="0" cy="304"/>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3261" name="Line 13"/>
            <p:cNvSpPr>
              <a:spLocks noChangeShapeType="1"/>
            </p:cNvSpPr>
            <p:nvPr/>
          </p:nvSpPr>
          <p:spPr bwMode="auto">
            <a:xfrm>
              <a:off x="3958" y="2128"/>
              <a:ext cx="0" cy="224"/>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3262" name="Line 14"/>
            <p:cNvSpPr>
              <a:spLocks noChangeShapeType="1"/>
            </p:cNvSpPr>
            <p:nvPr/>
          </p:nvSpPr>
          <p:spPr bwMode="auto">
            <a:xfrm>
              <a:off x="1654" y="2128"/>
              <a:ext cx="0" cy="224"/>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cxnSp>
          <p:nvCxnSpPr>
            <p:cNvPr id="693263" name="AutoShape 15"/>
            <p:cNvCxnSpPr>
              <a:cxnSpLocks noChangeShapeType="1"/>
              <a:stCxn id="693257" idx="1"/>
              <a:endCxn id="693258" idx="0"/>
            </p:cNvCxnSpPr>
            <p:nvPr/>
          </p:nvCxnSpPr>
          <p:spPr bwMode="auto">
            <a:xfrm>
              <a:off x="967" y="2129"/>
              <a:ext cx="1408"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93264" name="AutoShape 16"/>
            <p:cNvCxnSpPr>
              <a:cxnSpLocks noChangeShapeType="1"/>
              <a:stCxn id="693259" idx="1"/>
              <a:endCxn id="693260" idx="0"/>
            </p:cNvCxnSpPr>
            <p:nvPr/>
          </p:nvCxnSpPr>
          <p:spPr bwMode="auto">
            <a:xfrm>
              <a:off x="3191" y="2129"/>
              <a:ext cx="1480"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693265" name="Rectangle 17"/>
          <p:cNvSpPr>
            <a:spLocks noGrp="1" noChangeArrowheads="1"/>
          </p:cNvSpPr>
          <p:nvPr>
            <p:ph type="title"/>
          </p:nvPr>
        </p:nvSpPr>
        <p:spPr>
          <a:xfrm>
            <a:off x="422131" y="471384"/>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A General Model for Variance Analysis </a:t>
            </a:r>
          </a:p>
        </p:txBody>
      </p:sp>
      <p:grpSp>
        <p:nvGrpSpPr>
          <p:cNvPr id="693266" name="Group 18"/>
          <p:cNvGrpSpPr>
            <a:grpSpLocks/>
          </p:cNvGrpSpPr>
          <p:nvPr/>
        </p:nvGrpSpPr>
        <p:grpSpPr bwMode="auto">
          <a:xfrm>
            <a:off x="711200" y="2286000"/>
            <a:ext cx="7820025" cy="3355975"/>
            <a:chOff x="528" y="1440"/>
            <a:chExt cx="4926" cy="2114"/>
          </a:xfrm>
        </p:grpSpPr>
        <p:sp>
          <p:nvSpPr>
            <p:cNvPr id="693267" name="Freeform 19"/>
            <p:cNvSpPr>
              <a:spLocks/>
            </p:cNvSpPr>
            <p:nvPr/>
          </p:nvSpPr>
          <p:spPr bwMode="auto">
            <a:xfrm>
              <a:off x="4512" y="1440"/>
              <a:ext cx="528" cy="1700"/>
            </a:xfrm>
            <a:custGeom>
              <a:avLst/>
              <a:gdLst>
                <a:gd name="T0" fmla="*/ 3798 w 7565"/>
                <a:gd name="T1" fmla="*/ 0 h 9643"/>
                <a:gd name="T2" fmla="*/ 0 w 7565"/>
                <a:gd name="T3" fmla="*/ 3837 h 9643"/>
                <a:gd name="T4" fmla="*/ 2049 w 7565"/>
                <a:gd name="T5" fmla="*/ 3837 h 9643"/>
                <a:gd name="T6" fmla="*/ 2059 w 7565"/>
                <a:gd name="T7" fmla="*/ 9643 h 9643"/>
                <a:gd name="T8" fmla="*/ 5488 w 7565"/>
                <a:gd name="T9" fmla="*/ 9643 h 9643"/>
                <a:gd name="T10" fmla="*/ 5507 w 7565"/>
                <a:gd name="T11" fmla="*/ 3837 h 9643"/>
                <a:gd name="T12" fmla="*/ 7565 w 7565"/>
                <a:gd name="T13" fmla="*/ 3837 h 9643"/>
                <a:gd name="T14" fmla="*/ 3798 w 7565"/>
                <a:gd name="T15" fmla="*/ 0 h 96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65" h="9643">
                  <a:moveTo>
                    <a:pt x="3798" y="0"/>
                  </a:moveTo>
                  <a:lnTo>
                    <a:pt x="0" y="3837"/>
                  </a:lnTo>
                  <a:lnTo>
                    <a:pt x="2049" y="3837"/>
                  </a:lnTo>
                  <a:lnTo>
                    <a:pt x="2059" y="9643"/>
                  </a:lnTo>
                  <a:lnTo>
                    <a:pt x="5488" y="9643"/>
                  </a:lnTo>
                  <a:lnTo>
                    <a:pt x="5507" y="3837"/>
                  </a:lnTo>
                  <a:lnTo>
                    <a:pt x="7565" y="3837"/>
                  </a:lnTo>
                  <a:lnTo>
                    <a:pt x="3798" y="0"/>
                  </a:lnTo>
                  <a:close/>
                </a:path>
              </a:pathLst>
            </a:custGeom>
            <a:solidFill>
              <a:srgbClr val="FF0000"/>
            </a:solidFill>
            <a:ln w="0">
              <a:solidFill>
                <a:srgbClr val="FF0000"/>
              </a:solidFill>
              <a:prstDash val="solid"/>
              <a:round/>
              <a:headEnd/>
              <a:tailEnd/>
            </a:ln>
          </p:spPr>
          <p:txBody>
            <a:bodyPr/>
            <a:lstStyle/>
            <a:p>
              <a:endParaRPr lang="en-US"/>
            </a:p>
          </p:txBody>
        </p:sp>
        <p:sp>
          <p:nvSpPr>
            <p:cNvPr id="693268" name="Rectangle 20"/>
            <p:cNvSpPr>
              <a:spLocks noChangeArrowheads="1"/>
            </p:cNvSpPr>
            <p:nvPr/>
          </p:nvSpPr>
          <p:spPr bwMode="auto">
            <a:xfrm>
              <a:off x="528" y="2928"/>
              <a:ext cx="4926" cy="626"/>
            </a:xfrm>
            <a:prstGeom prst="rect">
              <a:avLst/>
            </a:prstGeom>
            <a:solidFill>
              <a:srgbClr val="CCFFFF"/>
            </a:solidFill>
            <a:ln w="508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rgbClr val="FF0000"/>
                  </a:solidFill>
                </a:rPr>
                <a:t>Standard quantity </a:t>
              </a:r>
              <a:r>
                <a:rPr lang="en-US" sz="2800" b="1">
                  <a:solidFill>
                    <a:schemeClr val="tx2"/>
                  </a:solidFill>
                </a:rPr>
                <a:t>is the standard quantity allowed for the actual output of the period.</a:t>
              </a:r>
            </a:p>
          </p:txBody>
        </p:sp>
      </p:grpSp>
      <p:sp>
        <p:nvSpPr>
          <p:cNvPr id="2" name="Slide Number Placeholder 1"/>
          <p:cNvSpPr>
            <a:spLocks noGrp="1"/>
          </p:cNvSpPr>
          <p:nvPr>
            <p:ph type="sldNum" sz="quarter" idx="11"/>
          </p:nvPr>
        </p:nvSpPr>
        <p:spPr/>
        <p:txBody>
          <a:bodyPr/>
          <a:lstStyle/>
          <a:p>
            <a:fld id="{FC3CEDF9-175D-44EB-8899-A113D70833E0}" type="slidenum">
              <a:rPr lang="en-US" smtClean="0"/>
              <a:pPr/>
              <a:t>38</a:t>
            </a:fld>
            <a:endParaRPr lang="en-US"/>
          </a:p>
        </p:txBody>
      </p:sp>
    </p:spTree>
    <p:extLst>
      <p:ext uri="{BB962C8B-B14F-4D97-AF65-F5344CB8AC3E}">
        <p14:creationId xmlns:p14="http://schemas.microsoft.com/office/powerpoint/2010/main" xmlns="" val="367254167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693266"/>
                                        </p:tgtEl>
                                        <p:attrNameLst>
                                          <p:attrName>style.visibility</p:attrName>
                                        </p:attrNameLst>
                                      </p:cBhvr>
                                      <p:to>
                                        <p:strVal val="visible"/>
                                      </p:to>
                                    </p:set>
                                    <p:animEffect transition="in" filter="wipe(down)">
                                      <p:cBhvr>
                                        <p:cTn id="7" dur="500"/>
                                        <p:tgtEl>
                                          <p:spTgt spid="693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95298" name="Group 1026"/>
          <p:cNvGrpSpPr>
            <a:grpSpLocks/>
          </p:cNvGrpSpPr>
          <p:nvPr/>
        </p:nvGrpSpPr>
        <p:grpSpPr bwMode="auto">
          <a:xfrm>
            <a:off x="190500" y="1982788"/>
            <a:ext cx="8759825" cy="2268537"/>
            <a:chOff x="120" y="1249"/>
            <a:chExt cx="5518" cy="1429"/>
          </a:xfrm>
        </p:grpSpPr>
        <p:sp>
          <p:nvSpPr>
            <p:cNvPr id="695299" name="Rectangle 1027"/>
            <p:cNvSpPr>
              <a:spLocks noChangeArrowheads="1"/>
            </p:cNvSpPr>
            <p:nvPr/>
          </p:nvSpPr>
          <p:spPr bwMode="auto">
            <a:xfrm>
              <a:off x="760" y="2353"/>
              <a:ext cx="1797"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chemeClr val="tx2"/>
                  </a:solidFill>
                </a:rPr>
                <a:t>Price Variance</a:t>
              </a:r>
            </a:p>
          </p:txBody>
        </p:sp>
        <p:sp>
          <p:nvSpPr>
            <p:cNvPr id="695300" name="Rectangle 1028"/>
            <p:cNvSpPr>
              <a:spLocks noChangeArrowheads="1"/>
            </p:cNvSpPr>
            <p:nvPr/>
          </p:nvSpPr>
          <p:spPr bwMode="auto">
            <a:xfrm>
              <a:off x="2944" y="2353"/>
              <a:ext cx="2037"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chemeClr val="tx2"/>
                  </a:solidFill>
                </a:rPr>
                <a:t>Quantity Variance</a:t>
              </a:r>
            </a:p>
          </p:txBody>
        </p:sp>
        <p:sp>
          <p:nvSpPr>
            <p:cNvPr id="695301" name="Rectangle 1029"/>
            <p:cNvSpPr>
              <a:spLocks noChangeArrowheads="1"/>
            </p:cNvSpPr>
            <p:nvPr/>
          </p:nvSpPr>
          <p:spPr bwMode="auto">
            <a:xfrm>
              <a:off x="120" y="1249"/>
              <a:ext cx="5518" cy="60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rgbClr val="FF0000"/>
                  </a:solidFill>
                </a:rPr>
                <a:t>  </a:t>
              </a:r>
              <a:r>
                <a:rPr lang="en-US" sz="2400" b="1">
                  <a:solidFill>
                    <a:schemeClr val="tx2"/>
                  </a:solidFill>
                </a:rPr>
                <a:t>Actual Quantity       Actual Quantity	    Standard Quantity</a:t>
              </a:r>
              <a:br>
                <a:rPr lang="en-US" sz="2400" b="1">
                  <a:solidFill>
                    <a:schemeClr val="tx2"/>
                  </a:solidFill>
                </a:rPr>
              </a:br>
              <a:r>
                <a:rPr lang="en-US" sz="2400" b="1">
                  <a:solidFill>
                    <a:schemeClr val="tx2"/>
                  </a:solidFill>
                </a:rPr>
                <a:t>            ×                                 ×                                   ×</a:t>
              </a:r>
              <a:r>
                <a:rPr lang="en-US" sz="2400" b="1">
                  <a:solidFill>
                    <a:srgbClr val="FF0000"/>
                  </a:solidFill>
                </a:rPr>
                <a:t> </a:t>
              </a:r>
              <a:br>
                <a:rPr lang="en-US" sz="2400" b="1">
                  <a:solidFill>
                    <a:srgbClr val="FF0000"/>
                  </a:solidFill>
                </a:rPr>
              </a:br>
              <a:r>
                <a:rPr lang="en-US" sz="2400" b="1">
                  <a:solidFill>
                    <a:srgbClr val="FF0000"/>
                  </a:solidFill>
                </a:rPr>
                <a:t>    Actual Price           </a:t>
              </a:r>
              <a:r>
                <a:rPr lang="en-US" sz="2400" b="1">
                  <a:solidFill>
                    <a:schemeClr val="tx2"/>
                  </a:solidFill>
                </a:rPr>
                <a:t>Standard Price          Standard Price</a:t>
              </a:r>
            </a:p>
          </p:txBody>
        </p:sp>
        <p:sp>
          <p:nvSpPr>
            <p:cNvPr id="695302" name="Line 1030"/>
            <p:cNvSpPr>
              <a:spLocks noChangeShapeType="1"/>
            </p:cNvSpPr>
            <p:nvPr/>
          </p:nvSpPr>
          <p:spPr bwMode="auto">
            <a:xfrm>
              <a:off x="279" y="1824"/>
              <a:ext cx="1376"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5303" name="Line 1031"/>
            <p:cNvSpPr>
              <a:spLocks noChangeShapeType="1"/>
            </p:cNvSpPr>
            <p:nvPr/>
          </p:nvSpPr>
          <p:spPr bwMode="auto">
            <a:xfrm>
              <a:off x="2095" y="1824"/>
              <a:ext cx="1376"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5304" name="Line 1032"/>
            <p:cNvSpPr>
              <a:spLocks noChangeShapeType="1"/>
            </p:cNvSpPr>
            <p:nvPr/>
          </p:nvSpPr>
          <p:spPr bwMode="auto">
            <a:xfrm>
              <a:off x="3911" y="1824"/>
              <a:ext cx="152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5305" name="Line 1033"/>
            <p:cNvSpPr>
              <a:spLocks noChangeShapeType="1"/>
            </p:cNvSpPr>
            <p:nvPr/>
          </p:nvSpPr>
          <p:spPr bwMode="auto">
            <a:xfrm>
              <a:off x="967" y="1824"/>
              <a:ext cx="0" cy="296"/>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5306" name="Line 1034"/>
            <p:cNvSpPr>
              <a:spLocks noChangeShapeType="1"/>
            </p:cNvSpPr>
            <p:nvPr/>
          </p:nvSpPr>
          <p:spPr bwMode="auto">
            <a:xfrm flipV="1">
              <a:off x="2375" y="1816"/>
              <a:ext cx="0" cy="304"/>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5307" name="Line 1035"/>
            <p:cNvSpPr>
              <a:spLocks noChangeShapeType="1"/>
            </p:cNvSpPr>
            <p:nvPr/>
          </p:nvSpPr>
          <p:spPr bwMode="auto">
            <a:xfrm>
              <a:off x="3191" y="1824"/>
              <a:ext cx="0" cy="296"/>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5308" name="Line 1036"/>
            <p:cNvSpPr>
              <a:spLocks noChangeShapeType="1"/>
            </p:cNvSpPr>
            <p:nvPr/>
          </p:nvSpPr>
          <p:spPr bwMode="auto">
            <a:xfrm flipV="1">
              <a:off x="4671" y="1816"/>
              <a:ext cx="0" cy="304"/>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5309" name="Line 1037"/>
            <p:cNvSpPr>
              <a:spLocks noChangeShapeType="1"/>
            </p:cNvSpPr>
            <p:nvPr/>
          </p:nvSpPr>
          <p:spPr bwMode="auto">
            <a:xfrm>
              <a:off x="3958" y="2128"/>
              <a:ext cx="0" cy="224"/>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5310" name="Line 1038"/>
            <p:cNvSpPr>
              <a:spLocks noChangeShapeType="1"/>
            </p:cNvSpPr>
            <p:nvPr/>
          </p:nvSpPr>
          <p:spPr bwMode="auto">
            <a:xfrm>
              <a:off x="1654" y="2128"/>
              <a:ext cx="0" cy="224"/>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cxnSp>
          <p:nvCxnSpPr>
            <p:cNvPr id="695311" name="AutoShape 1039"/>
            <p:cNvCxnSpPr>
              <a:cxnSpLocks noChangeShapeType="1"/>
              <a:stCxn id="695305" idx="1"/>
              <a:endCxn id="695306" idx="0"/>
            </p:cNvCxnSpPr>
            <p:nvPr/>
          </p:nvCxnSpPr>
          <p:spPr bwMode="auto">
            <a:xfrm>
              <a:off x="967" y="2129"/>
              <a:ext cx="1408"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95312" name="AutoShape 1040"/>
            <p:cNvCxnSpPr>
              <a:cxnSpLocks noChangeShapeType="1"/>
              <a:stCxn id="695307" idx="1"/>
              <a:endCxn id="695308" idx="0"/>
            </p:cNvCxnSpPr>
            <p:nvPr/>
          </p:nvCxnSpPr>
          <p:spPr bwMode="auto">
            <a:xfrm>
              <a:off x="3191" y="2129"/>
              <a:ext cx="1480"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695313" name="Rectangle 1041"/>
          <p:cNvSpPr>
            <a:spLocks noGrp="1" noChangeArrowheads="1"/>
          </p:cNvSpPr>
          <p:nvPr>
            <p:ph type="title"/>
          </p:nvPr>
        </p:nvSpPr>
        <p:spPr>
          <a:xfrm>
            <a:off x="442913" y="5334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A General Model for Variance Analysis </a:t>
            </a:r>
          </a:p>
        </p:txBody>
      </p:sp>
      <p:sp>
        <p:nvSpPr>
          <p:cNvPr id="695314" name="Freeform 1042"/>
          <p:cNvSpPr>
            <a:spLocks/>
          </p:cNvSpPr>
          <p:nvPr/>
        </p:nvSpPr>
        <p:spPr bwMode="auto">
          <a:xfrm>
            <a:off x="533400" y="2914650"/>
            <a:ext cx="838200" cy="2698750"/>
          </a:xfrm>
          <a:custGeom>
            <a:avLst/>
            <a:gdLst>
              <a:gd name="T0" fmla="*/ 3798 w 7565"/>
              <a:gd name="T1" fmla="*/ 0 h 9643"/>
              <a:gd name="T2" fmla="*/ 0 w 7565"/>
              <a:gd name="T3" fmla="*/ 3837 h 9643"/>
              <a:gd name="T4" fmla="*/ 2049 w 7565"/>
              <a:gd name="T5" fmla="*/ 3837 h 9643"/>
              <a:gd name="T6" fmla="*/ 2059 w 7565"/>
              <a:gd name="T7" fmla="*/ 9643 h 9643"/>
              <a:gd name="T8" fmla="*/ 5488 w 7565"/>
              <a:gd name="T9" fmla="*/ 9643 h 9643"/>
              <a:gd name="T10" fmla="*/ 5507 w 7565"/>
              <a:gd name="T11" fmla="*/ 3837 h 9643"/>
              <a:gd name="T12" fmla="*/ 7565 w 7565"/>
              <a:gd name="T13" fmla="*/ 3837 h 9643"/>
              <a:gd name="T14" fmla="*/ 3798 w 7565"/>
              <a:gd name="T15" fmla="*/ 0 h 96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65" h="9643">
                <a:moveTo>
                  <a:pt x="3798" y="0"/>
                </a:moveTo>
                <a:lnTo>
                  <a:pt x="0" y="3837"/>
                </a:lnTo>
                <a:lnTo>
                  <a:pt x="2049" y="3837"/>
                </a:lnTo>
                <a:lnTo>
                  <a:pt x="2059" y="9643"/>
                </a:lnTo>
                <a:lnTo>
                  <a:pt x="5488" y="9643"/>
                </a:lnTo>
                <a:lnTo>
                  <a:pt x="5507" y="3837"/>
                </a:lnTo>
                <a:lnTo>
                  <a:pt x="7565" y="3837"/>
                </a:lnTo>
                <a:lnTo>
                  <a:pt x="3798" y="0"/>
                </a:lnTo>
                <a:close/>
              </a:path>
            </a:pathLst>
          </a:custGeom>
          <a:solidFill>
            <a:srgbClr val="FF0000"/>
          </a:solidFill>
          <a:ln w="0">
            <a:solidFill>
              <a:srgbClr val="FF0000"/>
            </a:solidFill>
            <a:prstDash val="solid"/>
            <a:round/>
            <a:headEnd/>
            <a:tailEnd/>
          </a:ln>
        </p:spPr>
        <p:txBody>
          <a:bodyPr/>
          <a:lstStyle/>
          <a:p>
            <a:endParaRPr lang="en-US"/>
          </a:p>
        </p:txBody>
      </p:sp>
      <p:sp>
        <p:nvSpPr>
          <p:cNvPr id="695315" name="Rectangle 1043"/>
          <p:cNvSpPr>
            <a:spLocks noChangeArrowheads="1"/>
          </p:cNvSpPr>
          <p:nvPr/>
        </p:nvSpPr>
        <p:spPr bwMode="auto">
          <a:xfrm>
            <a:off x="711200" y="4648200"/>
            <a:ext cx="7820025" cy="993775"/>
          </a:xfrm>
          <a:prstGeom prst="rect">
            <a:avLst/>
          </a:prstGeom>
          <a:solidFill>
            <a:srgbClr val="CCFFFF"/>
          </a:solidFill>
          <a:ln w="508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rgbClr val="FF0000"/>
                </a:solidFill>
              </a:rPr>
              <a:t>Actual price </a:t>
            </a:r>
            <a:r>
              <a:rPr lang="en-US" sz="2800" b="1">
                <a:solidFill>
                  <a:schemeClr val="tx2"/>
                </a:solidFill>
              </a:rPr>
              <a:t>is the amount actually</a:t>
            </a:r>
            <a:br>
              <a:rPr lang="en-US" sz="2800" b="1">
                <a:solidFill>
                  <a:schemeClr val="tx2"/>
                </a:solidFill>
              </a:rPr>
            </a:br>
            <a:r>
              <a:rPr lang="en-US" sz="2800" b="1">
                <a:solidFill>
                  <a:schemeClr val="tx2"/>
                </a:solidFill>
              </a:rPr>
              <a:t>paid for the input used.</a:t>
            </a:r>
          </a:p>
        </p:txBody>
      </p:sp>
      <p:sp>
        <p:nvSpPr>
          <p:cNvPr id="2" name="Slide Number Placeholder 1"/>
          <p:cNvSpPr>
            <a:spLocks noGrp="1"/>
          </p:cNvSpPr>
          <p:nvPr>
            <p:ph type="sldNum" sz="quarter" idx="11"/>
          </p:nvPr>
        </p:nvSpPr>
        <p:spPr/>
        <p:txBody>
          <a:bodyPr/>
          <a:lstStyle/>
          <a:p>
            <a:fld id="{FC3CEDF9-175D-44EB-8899-A113D70833E0}" type="slidenum">
              <a:rPr lang="en-US" smtClean="0"/>
              <a:pPr/>
              <a:t>39</a:t>
            </a:fld>
            <a:endParaRPr lang="en-US"/>
          </a:p>
        </p:txBody>
      </p:sp>
    </p:spTree>
    <p:extLst>
      <p:ext uri="{BB962C8B-B14F-4D97-AF65-F5344CB8AC3E}">
        <p14:creationId xmlns:p14="http://schemas.microsoft.com/office/powerpoint/2010/main" xmlns="" val="141598326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7346" name="Rectangle 2"/>
          <p:cNvSpPr>
            <a:spLocks noGrp="1" noChangeArrowheads="1"/>
          </p:cNvSpPr>
          <p:nvPr>
            <p:ph type="title"/>
          </p:nvPr>
        </p:nvSpPr>
        <p:spPr>
          <a:xfrm>
            <a:off x="442913" y="532719"/>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A General Model for Variance Analysis </a:t>
            </a:r>
          </a:p>
        </p:txBody>
      </p:sp>
      <p:sp>
        <p:nvSpPr>
          <p:cNvPr id="697347" name="Freeform 3"/>
          <p:cNvSpPr>
            <a:spLocks/>
          </p:cNvSpPr>
          <p:nvPr/>
        </p:nvSpPr>
        <p:spPr bwMode="auto">
          <a:xfrm>
            <a:off x="4038600" y="2940050"/>
            <a:ext cx="838200" cy="2012950"/>
          </a:xfrm>
          <a:custGeom>
            <a:avLst/>
            <a:gdLst>
              <a:gd name="T0" fmla="*/ 3798 w 7565"/>
              <a:gd name="T1" fmla="*/ 0 h 9643"/>
              <a:gd name="T2" fmla="*/ 0 w 7565"/>
              <a:gd name="T3" fmla="*/ 3837 h 9643"/>
              <a:gd name="T4" fmla="*/ 2049 w 7565"/>
              <a:gd name="T5" fmla="*/ 3837 h 9643"/>
              <a:gd name="T6" fmla="*/ 2059 w 7565"/>
              <a:gd name="T7" fmla="*/ 9643 h 9643"/>
              <a:gd name="T8" fmla="*/ 5488 w 7565"/>
              <a:gd name="T9" fmla="*/ 9643 h 9643"/>
              <a:gd name="T10" fmla="*/ 5507 w 7565"/>
              <a:gd name="T11" fmla="*/ 3837 h 9643"/>
              <a:gd name="T12" fmla="*/ 7565 w 7565"/>
              <a:gd name="T13" fmla="*/ 3837 h 9643"/>
              <a:gd name="T14" fmla="*/ 3798 w 7565"/>
              <a:gd name="T15" fmla="*/ 0 h 96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65" h="9643">
                <a:moveTo>
                  <a:pt x="3798" y="0"/>
                </a:moveTo>
                <a:lnTo>
                  <a:pt x="0" y="3837"/>
                </a:lnTo>
                <a:lnTo>
                  <a:pt x="2049" y="3837"/>
                </a:lnTo>
                <a:lnTo>
                  <a:pt x="2059" y="9643"/>
                </a:lnTo>
                <a:lnTo>
                  <a:pt x="5488" y="9643"/>
                </a:lnTo>
                <a:lnTo>
                  <a:pt x="5507" y="3837"/>
                </a:lnTo>
                <a:lnTo>
                  <a:pt x="7565" y="3837"/>
                </a:lnTo>
                <a:lnTo>
                  <a:pt x="3798" y="0"/>
                </a:lnTo>
                <a:close/>
              </a:path>
            </a:pathLst>
          </a:custGeom>
          <a:solidFill>
            <a:srgbClr val="FF0000"/>
          </a:solidFill>
          <a:ln w="0">
            <a:solidFill>
              <a:srgbClr val="FF0000"/>
            </a:solidFill>
            <a:prstDash val="solid"/>
            <a:round/>
            <a:headEnd/>
            <a:tailEnd/>
          </a:ln>
        </p:spPr>
        <p:txBody>
          <a:bodyPr/>
          <a:lstStyle/>
          <a:p>
            <a:endParaRPr lang="en-US"/>
          </a:p>
        </p:txBody>
      </p:sp>
      <p:sp>
        <p:nvSpPr>
          <p:cNvPr id="697348" name="Freeform 4"/>
          <p:cNvSpPr>
            <a:spLocks/>
          </p:cNvSpPr>
          <p:nvPr/>
        </p:nvSpPr>
        <p:spPr bwMode="auto">
          <a:xfrm>
            <a:off x="7594600" y="2940050"/>
            <a:ext cx="838200" cy="2012950"/>
          </a:xfrm>
          <a:custGeom>
            <a:avLst/>
            <a:gdLst>
              <a:gd name="T0" fmla="*/ 3798 w 7565"/>
              <a:gd name="T1" fmla="*/ 0 h 9643"/>
              <a:gd name="T2" fmla="*/ 0 w 7565"/>
              <a:gd name="T3" fmla="*/ 3837 h 9643"/>
              <a:gd name="T4" fmla="*/ 2049 w 7565"/>
              <a:gd name="T5" fmla="*/ 3837 h 9643"/>
              <a:gd name="T6" fmla="*/ 2059 w 7565"/>
              <a:gd name="T7" fmla="*/ 9643 h 9643"/>
              <a:gd name="T8" fmla="*/ 5488 w 7565"/>
              <a:gd name="T9" fmla="*/ 9643 h 9643"/>
              <a:gd name="T10" fmla="*/ 5507 w 7565"/>
              <a:gd name="T11" fmla="*/ 3837 h 9643"/>
              <a:gd name="T12" fmla="*/ 7565 w 7565"/>
              <a:gd name="T13" fmla="*/ 3837 h 9643"/>
              <a:gd name="T14" fmla="*/ 3798 w 7565"/>
              <a:gd name="T15" fmla="*/ 0 h 96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65" h="9643">
                <a:moveTo>
                  <a:pt x="3798" y="0"/>
                </a:moveTo>
                <a:lnTo>
                  <a:pt x="0" y="3837"/>
                </a:lnTo>
                <a:lnTo>
                  <a:pt x="2049" y="3837"/>
                </a:lnTo>
                <a:lnTo>
                  <a:pt x="2059" y="9643"/>
                </a:lnTo>
                <a:lnTo>
                  <a:pt x="5488" y="9643"/>
                </a:lnTo>
                <a:lnTo>
                  <a:pt x="5507" y="3837"/>
                </a:lnTo>
                <a:lnTo>
                  <a:pt x="7565" y="3837"/>
                </a:lnTo>
                <a:lnTo>
                  <a:pt x="3798" y="0"/>
                </a:lnTo>
                <a:close/>
              </a:path>
            </a:pathLst>
          </a:custGeom>
          <a:solidFill>
            <a:srgbClr val="FF0000"/>
          </a:solidFill>
          <a:ln w="0">
            <a:solidFill>
              <a:srgbClr val="FF0000"/>
            </a:solidFill>
            <a:prstDash val="solid"/>
            <a:round/>
            <a:headEnd/>
            <a:tailEnd/>
          </a:ln>
        </p:spPr>
        <p:txBody>
          <a:bodyPr/>
          <a:lstStyle/>
          <a:p>
            <a:endParaRPr lang="en-US"/>
          </a:p>
        </p:txBody>
      </p:sp>
      <p:sp>
        <p:nvSpPr>
          <p:cNvPr id="697349" name="Rectangle 5"/>
          <p:cNvSpPr>
            <a:spLocks noChangeArrowheads="1"/>
          </p:cNvSpPr>
          <p:nvPr/>
        </p:nvSpPr>
        <p:spPr bwMode="auto">
          <a:xfrm>
            <a:off x="739775" y="4624388"/>
            <a:ext cx="7820025" cy="993775"/>
          </a:xfrm>
          <a:prstGeom prst="rect">
            <a:avLst/>
          </a:prstGeom>
          <a:solidFill>
            <a:srgbClr val="FFFFCC"/>
          </a:solidFill>
          <a:ln w="508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rgbClr val="FF0000"/>
                </a:solidFill>
              </a:rPr>
              <a:t>Standard price</a:t>
            </a:r>
            <a:r>
              <a:rPr lang="en-US" sz="2800" b="1">
                <a:solidFill>
                  <a:schemeClr val="accent2"/>
                </a:solidFill>
              </a:rPr>
              <a:t> </a:t>
            </a:r>
            <a:r>
              <a:rPr lang="en-US" sz="2800" b="1">
                <a:solidFill>
                  <a:schemeClr val="tx2"/>
                </a:solidFill>
              </a:rPr>
              <a:t>is the amount that should have been paid for the input used.</a:t>
            </a:r>
          </a:p>
        </p:txBody>
      </p:sp>
      <p:grpSp>
        <p:nvGrpSpPr>
          <p:cNvPr id="697350" name="Group 6"/>
          <p:cNvGrpSpPr>
            <a:grpSpLocks/>
          </p:cNvGrpSpPr>
          <p:nvPr/>
        </p:nvGrpSpPr>
        <p:grpSpPr bwMode="auto">
          <a:xfrm>
            <a:off x="190500" y="1982788"/>
            <a:ext cx="8759825" cy="2268537"/>
            <a:chOff x="120" y="1249"/>
            <a:chExt cx="5518" cy="1429"/>
          </a:xfrm>
        </p:grpSpPr>
        <p:sp>
          <p:nvSpPr>
            <p:cNvPr id="697351" name="Rectangle 7"/>
            <p:cNvSpPr>
              <a:spLocks noChangeArrowheads="1"/>
            </p:cNvSpPr>
            <p:nvPr/>
          </p:nvSpPr>
          <p:spPr bwMode="auto">
            <a:xfrm>
              <a:off x="760" y="2353"/>
              <a:ext cx="1797"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chemeClr val="tx2"/>
                  </a:solidFill>
                </a:rPr>
                <a:t>Price Variance</a:t>
              </a:r>
            </a:p>
          </p:txBody>
        </p:sp>
        <p:sp>
          <p:nvSpPr>
            <p:cNvPr id="697352" name="Rectangle 8"/>
            <p:cNvSpPr>
              <a:spLocks noChangeArrowheads="1"/>
            </p:cNvSpPr>
            <p:nvPr/>
          </p:nvSpPr>
          <p:spPr bwMode="auto">
            <a:xfrm>
              <a:off x="2944" y="2353"/>
              <a:ext cx="2037"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chemeClr val="tx2"/>
                  </a:solidFill>
                </a:rPr>
                <a:t>Quantity Variance</a:t>
              </a:r>
            </a:p>
          </p:txBody>
        </p:sp>
        <p:sp>
          <p:nvSpPr>
            <p:cNvPr id="697353" name="Rectangle 9"/>
            <p:cNvSpPr>
              <a:spLocks noChangeArrowheads="1"/>
            </p:cNvSpPr>
            <p:nvPr/>
          </p:nvSpPr>
          <p:spPr bwMode="auto">
            <a:xfrm>
              <a:off x="120" y="1249"/>
              <a:ext cx="5518" cy="60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rgbClr val="FF0000"/>
                  </a:solidFill>
                </a:rPr>
                <a:t>  </a:t>
              </a:r>
              <a:r>
                <a:rPr lang="en-US" sz="2400" b="1">
                  <a:solidFill>
                    <a:schemeClr val="tx2"/>
                  </a:solidFill>
                </a:rPr>
                <a:t>Actual Quantity       Actual Quantity	    Standard Quantity</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Price</a:t>
              </a:r>
              <a:r>
                <a:rPr lang="en-US" sz="2400" b="1">
                  <a:solidFill>
                    <a:srgbClr val="FF0000"/>
                  </a:solidFill>
                </a:rPr>
                <a:t>           Standard Price          Standard Price</a:t>
              </a:r>
            </a:p>
          </p:txBody>
        </p:sp>
        <p:sp>
          <p:nvSpPr>
            <p:cNvPr id="697354" name="Line 10"/>
            <p:cNvSpPr>
              <a:spLocks noChangeShapeType="1"/>
            </p:cNvSpPr>
            <p:nvPr/>
          </p:nvSpPr>
          <p:spPr bwMode="auto">
            <a:xfrm>
              <a:off x="279" y="1824"/>
              <a:ext cx="1376"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7355" name="Line 11"/>
            <p:cNvSpPr>
              <a:spLocks noChangeShapeType="1"/>
            </p:cNvSpPr>
            <p:nvPr/>
          </p:nvSpPr>
          <p:spPr bwMode="auto">
            <a:xfrm>
              <a:off x="2095" y="1824"/>
              <a:ext cx="1376"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7356" name="Line 12"/>
            <p:cNvSpPr>
              <a:spLocks noChangeShapeType="1"/>
            </p:cNvSpPr>
            <p:nvPr/>
          </p:nvSpPr>
          <p:spPr bwMode="auto">
            <a:xfrm>
              <a:off x="3911" y="1824"/>
              <a:ext cx="152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7357" name="Line 13"/>
            <p:cNvSpPr>
              <a:spLocks noChangeShapeType="1"/>
            </p:cNvSpPr>
            <p:nvPr/>
          </p:nvSpPr>
          <p:spPr bwMode="auto">
            <a:xfrm>
              <a:off x="967" y="1824"/>
              <a:ext cx="0" cy="296"/>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7358" name="Line 14"/>
            <p:cNvSpPr>
              <a:spLocks noChangeShapeType="1"/>
            </p:cNvSpPr>
            <p:nvPr/>
          </p:nvSpPr>
          <p:spPr bwMode="auto">
            <a:xfrm flipV="1">
              <a:off x="2375" y="1816"/>
              <a:ext cx="0" cy="304"/>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7359" name="Line 15"/>
            <p:cNvSpPr>
              <a:spLocks noChangeShapeType="1"/>
            </p:cNvSpPr>
            <p:nvPr/>
          </p:nvSpPr>
          <p:spPr bwMode="auto">
            <a:xfrm>
              <a:off x="3191" y="1824"/>
              <a:ext cx="0" cy="296"/>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7360" name="Line 16"/>
            <p:cNvSpPr>
              <a:spLocks noChangeShapeType="1"/>
            </p:cNvSpPr>
            <p:nvPr/>
          </p:nvSpPr>
          <p:spPr bwMode="auto">
            <a:xfrm flipV="1">
              <a:off x="4671" y="1816"/>
              <a:ext cx="0" cy="304"/>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7361" name="Line 17"/>
            <p:cNvSpPr>
              <a:spLocks noChangeShapeType="1"/>
            </p:cNvSpPr>
            <p:nvPr/>
          </p:nvSpPr>
          <p:spPr bwMode="auto">
            <a:xfrm>
              <a:off x="3958" y="2128"/>
              <a:ext cx="0" cy="224"/>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7362" name="Line 18"/>
            <p:cNvSpPr>
              <a:spLocks noChangeShapeType="1"/>
            </p:cNvSpPr>
            <p:nvPr/>
          </p:nvSpPr>
          <p:spPr bwMode="auto">
            <a:xfrm>
              <a:off x="1654" y="2128"/>
              <a:ext cx="0" cy="224"/>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cxnSp>
          <p:nvCxnSpPr>
            <p:cNvPr id="697363" name="AutoShape 19"/>
            <p:cNvCxnSpPr>
              <a:cxnSpLocks noChangeShapeType="1"/>
              <a:stCxn id="697357" idx="1"/>
              <a:endCxn id="697358" idx="0"/>
            </p:cNvCxnSpPr>
            <p:nvPr/>
          </p:nvCxnSpPr>
          <p:spPr bwMode="auto">
            <a:xfrm>
              <a:off x="967" y="2129"/>
              <a:ext cx="1408"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97364" name="AutoShape 20"/>
            <p:cNvCxnSpPr>
              <a:cxnSpLocks noChangeShapeType="1"/>
              <a:stCxn id="697359" idx="1"/>
              <a:endCxn id="697360" idx="0"/>
            </p:cNvCxnSpPr>
            <p:nvPr/>
          </p:nvCxnSpPr>
          <p:spPr bwMode="auto">
            <a:xfrm>
              <a:off x="3191" y="2129"/>
              <a:ext cx="1480"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FC3CEDF9-175D-44EB-8899-A113D70833E0}" type="slidenum">
              <a:rPr lang="en-US" smtClean="0"/>
              <a:pPr/>
              <a:t>40</a:t>
            </a:fld>
            <a:endParaRPr lang="en-US"/>
          </a:p>
        </p:txBody>
      </p:sp>
    </p:spTree>
    <p:extLst>
      <p:ext uri="{BB962C8B-B14F-4D97-AF65-F5344CB8AC3E}">
        <p14:creationId xmlns:p14="http://schemas.microsoft.com/office/powerpoint/2010/main" xmlns="" val="305152075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9394" name="Rectangle 2"/>
          <p:cNvSpPr>
            <a:spLocks noGrp="1" noChangeArrowheads="1"/>
          </p:cNvSpPr>
          <p:nvPr>
            <p:ph type="title"/>
          </p:nvPr>
        </p:nvSpPr>
        <p:spPr>
          <a:xfrm>
            <a:off x="442913" y="3810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A General Model for Variance Analysis </a:t>
            </a:r>
          </a:p>
        </p:txBody>
      </p:sp>
      <p:sp>
        <p:nvSpPr>
          <p:cNvPr id="699395" name="Rectangle 3"/>
          <p:cNvSpPr>
            <a:spLocks noChangeArrowheads="1"/>
          </p:cNvSpPr>
          <p:nvPr/>
        </p:nvSpPr>
        <p:spPr bwMode="auto">
          <a:xfrm>
            <a:off x="304800" y="4681538"/>
            <a:ext cx="8534400" cy="1506537"/>
          </a:xfrm>
          <a:prstGeom prst="rect">
            <a:avLst/>
          </a:prstGeom>
          <a:solidFill>
            <a:srgbClr val="CCECFF"/>
          </a:solidFill>
          <a:ln w="2857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600" b="1">
                <a:solidFill>
                  <a:srgbClr val="FF0000"/>
                </a:solidFill>
              </a:rPr>
              <a:t>   (AQ </a:t>
            </a:r>
            <a:r>
              <a:rPr lang="en-US" sz="2600" b="1">
                <a:solidFill>
                  <a:srgbClr val="FF0000"/>
                </a:solidFill>
                <a:cs typeface="Arial" panose="020B0604020202020204" pitchFamily="34" charset="0"/>
              </a:rPr>
              <a:t>× AP) – </a:t>
            </a:r>
            <a:r>
              <a:rPr lang="en-US" sz="2600" b="1">
                <a:solidFill>
                  <a:srgbClr val="FF0000"/>
                </a:solidFill>
              </a:rPr>
              <a:t>(AQ </a:t>
            </a:r>
            <a:r>
              <a:rPr lang="en-US" sz="2600" b="1">
                <a:solidFill>
                  <a:srgbClr val="FF0000"/>
                </a:solidFill>
                <a:cs typeface="Arial" panose="020B0604020202020204" pitchFamily="34" charset="0"/>
              </a:rPr>
              <a:t>×</a:t>
            </a:r>
            <a:r>
              <a:rPr lang="en-US" sz="2600" b="1">
                <a:solidFill>
                  <a:srgbClr val="FF0000"/>
                </a:solidFill>
              </a:rPr>
              <a:t> SP)        (AQ </a:t>
            </a:r>
            <a:r>
              <a:rPr lang="en-US" sz="2600" b="1">
                <a:solidFill>
                  <a:srgbClr val="FF0000"/>
                </a:solidFill>
                <a:cs typeface="Arial" panose="020B0604020202020204" pitchFamily="34" charset="0"/>
              </a:rPr>
              <a:t>×</a:t>
            </a:r>
            <a:r>
              <a:rPr lang="en-US" sz="2600" b="1">
                <a:solidFill>
                  <a:srgbClr val="FF0000"/>
                </a:solidFill>
              </a:rPr>
              <a:t> SP) </a:t>
            </a:r>
            <a:r>
              <a:rPr lang="en-US" sz="2600" b="1">
                <a:solidFill>
                  <a:srgbClr val="FF0000"/>
                </a:solidFill>
                <a:cs typeface="Arial" panose="020B0604020202020204" pitchFamily="34" charset="0"/>
              </a:rPr>
              <a:t>– </a:t>
            </a:r>
            <a:r>
              <a:rPr lang="en-US" sz="2600" b="1">
                <a:solidFill>
                  <a:srgbClr val="FF0000"/>
                </a:solidFill>
              </a:rPr>
              <a:t>(SQ </a:t>
            </a:r>
            <a:r>
              <a:rPr lang="en-US" sz="2600" b="1">
                <a:solidFill>
                  <a:srgbClr val="FF0000"/>
                </a:solidFill>
                <a:cs typeface="Arial" panose="020B0604020202020204" pitchFamily="34" charset="0"/>
              </a:rPr>
              <a:t>×</a:t>
            </a:r>
            <a:r>
              <a:rPr lang="en-US" sz="2600" b="1">
                <a:solidFill>
                  <a:srgbClr val="FF0000"/>
                </a:solidFill>
              </a:rPr>
              <a:t> SP)</a:t>
            </a:r>
          </a:p>
          <a:p>
            <a:pPr eaLnBrk="1" hangingPunct="1">
              <a:spcBef>
                <a:spcPct val="50000"/>
              </a:spcBef>
            </a:pPr>
            <a:r>
              <a:rPr lang="en-US" sz="2600" b="1">
                <a:solidFill>
                  <a:srgbClr val="FF0000"/>
                </a:solidFill>
              </a:rPr>
              <a:t>   AQ = A</a:t>
            </a:r>
            <a:r>
              <a:rPr lang="en-US" sz="2600" b="1">
                <a:solidFill>
                  <a:schemeClr val="tx2"/>
                </a:solidFill>
              </a:rPr>
              <a:t>ctual </a:t>
            </a:r>
            <a:r>
              <a:rPr lang="en-US" sz="2600" b="1">
                <a:solidFill>
                  <a:srgbClr val="FF0000"/>
                </a:solidFill>
              </a:rPr>
              <a:t>Q</a:t>
            </a:r>
            <a:r>
              <a:rPr lang="en-US" sz="2600" b="1">
                <a:solidFill>
                  <a:schemeClr val="tx2"/>
                </a:solidFill>
              </a:rPr>
              <a:t>uantity</a:t>
            </a:r>
            <a:r>
              <a:rPr lang="en-US" sz="2600" b="1">
                <a:solidFill>
                  <a:srgbClr val="FF0000"/>
                </a:solidFill>
              </a:rPr>
              <a:t>         SP = S</a:t>
            </a:r>
            <a:r>
              <a:rPr lang="en-US" sz="2600" b="1">
                <a:solidFill>
                  <a:schemeClr val="tx2"/>
                </a:solidFill>
              </a:rPr>
              <a:t>tandard </a:t>
            </a:r>
            <a:r>
              <a:rPr lang="en-US" sz="2600" b="1">
                <a:solidFill>
                  <a:srgbClr val="FF0000"/>
                </a:solidFill>
              </a:rPr>
              <a:t>P</a:t>
            </a:r>
            <a:r>
              <a:rPr lang="en-US" sz="2600" b="1">
                <a:solidFill>
                  <a:schemeClr val="tx2"/>
                </a:solidFill>
              </a:rPr>
              <a:t>rice</a:t>
            </a:r>
            <a:r>
              <a:rPr lang="en-US" sz="2600" b="1">
                <a:solidFill>
                  <a:srgbClr val="FF0000"/>
                </a:solidFill>
              </a:rPr>
              <a:t/>
            </a:r>
            <a:br>
              <a:rPr lang="en-US" sz="2600" b="1">
                <a:solidFill>
                  <a:srgbClr val="FF0000"/>
                </a:solidFill>
              </a:rPr>
            </a:br>
            <a:r>
              <a:rPr lang="en-US" sz="2600" b="1">
                <a:solidFill>
                  <a:srgbClr val="FF0000"/>
                </a:solidFill>
              </a:rPr>
              <a:t>   AP = A</a:t>
            </a:r>
            <a:r>
              <a:rPr lang="en-US" sz="2600" b="1">
                <a:solidFill>
                  <a:schemeClr val="tx2"/>
                </a:solidFill>
              </a:rPr>
              <a:t>ctual </a:t>
            </a:r>
            <a:r>
              <a:rPr lang="en-US" sz="2600" b="1">
                <a:solidFill>
                  <a:srgbClr val="FF0000"/>
                </a:solidFill>
              </a:rPr>
              <a:t>P</a:t>
            </a:r>
            <a:r>
              <a:rPr lang="en-US" sz="2600" b="1">
                <a:solidFill>
                  <a:schemeClr val="tx2"/>
                </a:solidFill>
              </a:rPr>
              <a:t>rice</a:t>
            </a:r>
            <a:r>
              <a:rPr lang="en-US" sz="2600" b="1">
                <a:solidFill>
                  <a:srgbClr val="FF0000"/>
                </a:solidFill>
              </a:rPr>
              <a:t>               SQ = S</a:t>
            </a:r>
            <a:r>
              <a:rPr lang="en-US" sz="2600" b="1">
                <a:solidFill>
                  <a:schemeClr val="tx2"/>
                </a:solidFill>
              </a:rPr>
              <a:t>tandard </a:t>
            </a:r>
            <a:r>
              <a:rPr lang="en-US" sz="2600" b="1">
                <a:solidFill>
                  <a:srgbClr val="FF0000"/>
                </a:solidFill>
              </a:rPr>
              <a:t>Q</a:t>
            </a:r>
            <a:r>
              <a:rPr lang="en-US" sz="2600" b="1">
                <a:solidFill>
                  <a:schemeClr val="tx2"/>
                </a:solidFill>
              </a:rPr>
              <a:t>uantity</a:t>
            </a:r>
            <a:r>
              <a:rPr lang="en-US" sz="2600" b="1">
                <a:solidFill>
                  <a:srgbClr val="FF0000"/>
                </a:solidFill>
              </a:rPr>
              <a:t>  </a:t>
            </a:r>
          </a:p>
        </p:txBody>
      </p:sp>
      <p:grpSp>
        <p:nvGrpSpPr>
          <p:cNvPr id="699396" name="Group 4"/>
          <p:cNvGrpSpPr>
            <a:grpSpLocks/>
          </p:cNvGrpSpPr>
          <p:nvPr/>
        </p:nvGrpSpPr>
        <p:grpSpPr bwMode="auto">
          <a:xfrm>
            <a:off x="190500" y="1982788"/>
            <a:ext cx="8759825" cy="2268537"/>
            <a:chOff x="120" y="1249"/>
            <a:chExt cx="5518" cy="1429"/>
          </a:xfrm>
        </p:grpSpPr>
        <p:sp>
          <p:nvSpPr>
            <p:cNvPr id="699397" name="Rectangle 5"/>
            <p:cNvSpPr>
              <a:spLocks noChangeArrowheads="1"/>
            </p:cNvSpPr>
            <p:nvPr/>
          </p:nvSpPr>
          <p:spPr bwMode="auto">
            <a:xfrm>
              <a:off x="760" y="2353"/>
              <a:ext cx="1797"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chemeClr val="tx2"/>
                  </a:solidFill>
                </a:rPr>
                <a:t>Price Variance</a:t>
              </a:r>
            </a:p>
          </p:txBody>
        </p:sp>
        <p:sp>
          <p:nvSpPr>
            <p:cNvPr id="699398" name="Rectangle 6"/>
            <p:cNvSpPr>
              <a:spLocks noChangeArrowheads="1"/>
            </p:cNvSpPr>
            <p:nvPr/>
          </p:nvSpPr>
          <p:spPr bwMode="auto">
            <a:xfrm>
              <a:off x="2944" y="2353"/>
              <a:ext cx="2037"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a:solidFill>
                    <a:schemeClr val="tx2"/>
                  </a:solidFill>
                </a:rPr>
                <a:t>Quantity Variance</a:t>
              </a:r>
            </a:p>
          </p:txBody>
        </p:sp>
        <p:sp>
          <p:nvSpPr>
            <p:cNvPr id="699399" name="Rectangle 7"/>
            <p:cNvSpPr>
              <a:spLocks noChangeArrowheads="1"/>
            </p:cNvSpPr>
            <p:nvPr/>
          </p:nvSpPr>
          <p:spPr bwMode="auto">
            <a:xfrm>
              <a:off x="120" y="1249"/>
              <a:ext cx="5518" cy="60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t>
              </a:r>
              <a:r>
                <a:rPr lang="en-US" sz="2400" b="1">
                  <a:solidFill>
                    <a:srgbClr val="FF0000"/>
                  </a:solidFill>
                </a:rPr>
                <a:t>A</a:t>
              </a:r>
              <a:r>
                <a:rPr lang="en-US" sz="2400" b="1">
                  <a:solidFill>
                    <a:schemeClr val="tx2"/>
                  </a:solidFill>
                </a:rPr>
                <a:t>ctual </a:t>
              </a:r>
              <a:r>
                <a:rPr lang="en-US" sz="2400" b="1">
                  <a:solidFill>
                    <a:srgbClr val="FF0000"/>
                  </a:solidFill>
                </a:rPr>
                <a:t>Q</a:t>
              </a:r>
              <a:r>
                <a:rPr lang="en-US" sz="2400" b="1">
                  <a:solidFill>
                    <a:schemeClr val="tx2"/>
                  </a:solidFill>
                </a:rPr>
                <a:t>uantity       </a:t>
              </a:r>
              <a:r>
                <a:rPr lang="en-US" sz="2400" b="1">
                  <a:solidFill>
                    <a:srgbClr val="FF0000"/>
                  </a:solidFill>
                </a:rPr>
                <a:t>A</a:t>
              </a:r>
              <a:r>
                <a:rPr lang="en-US" sz="2400" b="1">
                  <a:solidFill>
                    <a:schemeClr val="tx2"/>
                  </a:solidFill>
                </a:rPr>
                <a:t>ctual Quantity	    </a:t>
              </a:r>
              <a:r>
                <a:rPr lang="en-US" sz="2400" b="1">
                  <a:solidFill>
                    <a:srgbClr val="FF0000"/>
                  </a:solidFill>
                </a:rPr>
                <a:t>S</a:t>
              </a:r>
              <a:r>
                <a:rPr lang="en-US" sz="2400" b="1">
                  <a:solidFill>
                    <a:schemeClr val="tx2"/>
                  </a:solidFill>
                </a:rPr>
                <a:t>tandard </a:t>
              </a:r>
              <a:r>
                <a:rPr lang="en-US" sz="2400" b="1">
                  <a:solidFill>
                    <a:srgbClr val="FF0000"/>
                  </a:solidFill>
                </a:rPr>
                <a:t>Q</a:t>
              </a:r>
              <a:r>
                <a:rPr lang="en-US" sz="2400" b="1">
                  <a:solidFill>
                    <a:schemeClr val="tx2"/>
                  </a:solidFill>
                </a:rPr>
                <a:t>uantity</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t>
              </a:r>
              <a:r>
                <a:rPr lang="en-US" sz="2400" b="1">
                  <a:solidFill>
                    <a:srgbClr val="FF0000"/>
                  </a:solidFill>
                </a:rPr>
                <a:t>A</a:t>
              </a:r>
              <a:r>
                <a:rPr lang="en-US" sz="2400" b="1">
                  <a:solidFill>
                    <a:schemeClr val="tx2"/>
                  </a:solidFill>
                </a:rPr>
                <a:t>ctual </a:t>
              </a:r>
              <a:r>
                <a:rPr lang="en-US" sz="2400" b="1">
                  <a:solidFill>
                    <a:srgbClr val="FF0000"/>
                  </a:solidFill>
                </a:rPr>
                <a:t>P</a:t>
              </a:r>
              <a:r>
                <a:rPr lang="en-US" sz="2400" b="1">
                  <a:solidFill>
                    <a:schemeClr val="tx2"/>
                  </a:solidFill>
                </a:rPr>
                <a:t>rice           </a:t>
              </a:r>
              <a:r>
                <a:rPr lang="en-US" sz="2400" b="1">
                  <a:solidFill>
                    <a:srgbClr val="FF0000"/>
                  </a:solidFill>
                </a:rPr>
                <a:t>S</a:t>
              </a:r>
              <a:r>
                <a:rPr lang="en-US" sz="2400" b="1">
                  <a:solidFill>
                    <a:schemeClr val="tx2"/>
                  </a:solidFill>
                </a:rPr>
                <a:t>tandard </a:t>
              </a:r>
              <a:r>
                <a:rPr lang="en-US" sz="2400" b="1">
                  <a:solidFill>
                    <a:srgbClr val="FF0000"/>
                  </a:solidFill>
                </a:rPr>
                <a:t>P</a:t>
              </a:r>
              <a:r>
                <a:rPr lang="en-US" sz="2400" b="1">
                  <a:solidFill>
                    <a:schemeClr val="tx2"/>
                  </a:solidFill>
                </a:rPr>
                <a:t>rice          </a:t>
              </a:r>
              <a:r>
                <a:rPr lang="en-US" sz="2400" b="1">
                  <a:solidFill>
                    <a:srgbClr val="FF0000"/>
                  </a:solidFill>
                </a:rPr>
                <a:t>S</a:t>
              </a:r>
              <a:r>
                <a:rPr lang="en-US" sz="2400" b="1">
                  <a:solidFill>
                    <a:schemeClr val="tx2"/>
                  </a:solidFill>
                </a:rPr>
                <a:t>tandard </a:t>
              </a:r>
              <a:r>
                <a:rPr lang="en-US" sz="2400" b="1">
                  <a:solidFill>
                    <a:srgbClr val="FF0000"/>
                  </a:solidFill>
                </a:rPr>
                <a:t>P</a:t>
              </a:r>
              <a:r>
                <a:rPr lang="en-US" sz="2400" b="1">
                  <a:solidFill>
                    <a:schemeClr val="tx2"/>
                  </a:solidFill>
                </a:rPr>
                <a:t>rice</a:t>
              </a:r>
            </a:p>
          </p:txBody>
        </p:sp>
        <p:sp>
          <p:nvSpPr>
            <p:cNvPr id="699400" name="Line 8"/>
            <p:cNvSpPr>
              <a:spLocks noChangeShapeType="1"/>
            </p:cNvSpPr>
            <p:nvPr/>
          </p:nvSpPr>
          <p:spPr bwMode="auto">
            <a:xfrm>
              <a:off x="279" y="1824"/>
              <a:ext cx="1376"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9401" name="Line 9"/>
            <p:cNvSpPr>
              <a:spLocks noChangeShapeType="1"/>
            </p:cNvSpPr>
            <p:nvPr/>
          </p:nvSpPr>
          <p:spPr bwMode="auto">
            <a:xfrm>
              <a:off x="2095" y="1824"/>
              <a:ext cx="1376"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9402" name="Line 10"/>
            <p:cNvSpPr>
              <a:spLocks noChangeShapeType="1"/>
            </p:cNvSpPr>
            <p:nvPr/>
          </p:nvSpPr>
          <p:spPr bwMode="auto">
            <a:xfrm>
              <a:off x="3911" y="1824"/>
              <a:ext cx="152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9403" name="Line 11"/>
            <p:cNvSpPr>
              <a:spLocks noChangeShapeType="1"/>
            </p:cNvSpPr>
            <p:nvPr/>
          </p:nvSpPr>
          <p:spPr bwMode="auto">
            <a:xfrm>
              <a:off x="967" y="1824"/>
              <a:ext cx="0" cy="296"/>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9404" name="Line 12"/>
            <p:cNvSpPr>
              <a:spLocks noChangeShapeType="1"/>
            </p:cNvSpPr>
            <p:nvPr/>
          </p:nvSpPr>
          <p:spPr bwMode="auto">
            <a:xfrm flipV="1">
              <a:off x="2375" y="1816"/>
              <a:ext cx="0" cy="304"/>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9405" name="Line 13"/>
            <p:cNvSpPr>
              <a:spLocks noChangeShapeType="1"/>
            </p:cNvSpPr>
            <p:nvPr/>
          </p:nvSpPr>
          <p:spPr bwMode="auto">
            <a:xfrm>
              <a:off x="3191" y="1824"/>
              <a:ext cx="0" cy="296"/>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9406" name="Line 14"/>
            <p:cNvSpPr>
              <a:spLocks noChangeShapeType="1"/>
            </p:cNvSpPr>
            <p:nvPr/>
          </p:nvSpPr>
          <p:spPr bwMode="auto">
            <a:xfrm flipV="1">
              <a:off x="4671" y="1816"/>
              <a:ext cx="0" cy="304"/>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9407" name="Line 15"/>
            <p:cNvSpPr>
              <a:spLocks noChangeShapeType="1"/>
            </p:cNvSpPr>
            <p:nvPr/>
          </p:nvSpPr>
          <p:spPr bwMode="auto">
            <a:xfrm>
              <a:off x="3958" y="2128"/>
              <a:ext cx="0" cy="224"/>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9408" name="Line 16"/>
            <p:cNvSpPr>
              <a:spLocks noChangeShapeType="1"/>
            </p:cNvSpPr>
            <p:nvPr/>
          </p:nvSpPr>
          <p:spPr bwMode="auto">
            <a:xfrm>
              <a:off x="1654" y="2128"/>
              <a:ext cx="0" cy="224"/>
            </a:xfrm>
            <a:prstGeom prst="line">
              <a:avLst/>
            </a:prstGeom>
            <a:noFill/>
            <a:ln w="2857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cxnSp>
          <p:nvCxnSpPr>
            <p:cNvPr id="699409" name="AutoShape 17"/>
            <p:cNvCxnSpPr>
              <a:cxnSpLocks noChangeShapeType="1"/>
              <a:stCxn id="699403" idx="1"/>
              <a:endCxn id="699404" idx="0"/>
            </p:cNvCxnSpPr>
            <p:nvPr/>
          </p:nvCxnSpPr>
          <p:spPr bwMode="auto">
            <a:xfrm>
              <a:off x="967" y="2129"/>
              <a:ext cx="1408"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99410" name="AutoShape 18"/>
            <p:cNvCxnSpPr>
              <a:cxnSpLocks noChangeShapeType="1"/>
              <a:stCxn id="699405" idx="1"/>
              <a:endCxn id="699406" idx="0"/>
            </p:cNvCxnSpPr>
            <p:nvPr/>
          </p:nvCxnSpPr>
          <p:spPr bwMode="auto">
            <a:xfrm>
              <a:off x="3191" y="2129"/>
              <a:ext cx="1480"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FC3CEDF9-175D-44EB-8899-A113D70833E0}" type="slidenum">
              <a:rPr lang="en-US" smtClean="0"/>
              <a:pPr/>
              <a:t>41</a:t>
            </a:fld>
            <a:endParaRPr lang="en-US"/>
          </a:p>
        </p:txBody>
      </p:sp>
    </p:spTree>
    <p:extLst>
      <p:ext uri="{BB962C8B-B14F-4D97-AF65-F5344CB8AC3E}">
        <p14:creationId xmlns:p14="http://schemas.microsoft.com/office/powerpoint/2010/main" xmlns="" val="231601885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1000"/>
                                  </p:stCondLst>
                                  <p:childTnLst>
                                    <p:set>
                                      <p:cBhvr>
                                        <p:cTn id="6" dur="1" fill="hold">
                                          <p:stCondLst>
                                            <p:cond delay="0"/>
                                          </p:stCondLst>
                                        </p:cTn>
                                        <p:tgtEl>
                                          <p:spTgt spid="699395"/>
                                        </p:tgtEl>
                                        <p:attrNameLst>
                                          <p:attrName>style.visibility</p:attrName>
                                        </p:attrNameLst>
                                      </p:cBhvr>
                                      <p:to>
                                        <p:strVal val="visible"/>
                                      </p:to>
                                    </p:set>
                                    <p:anim calcmode="lin" valueType="num">
                                      <p:cBhvr>
                                        <p:cTn id="7" dur="500" fill="hold"/>
                                        <p:tgtEl>
                                          <p:spTgt spid="699395"/>
                                        </p:tgtEl>
                                        <p:attrNameLst>
                                          <p:attrName>ppt_w</p:attrName>
                                        </p:attrNameLst>
                                      </p:cBhvr>
                                      <p:tavLst>
                                        <p:tav tm="0">
                                          <p:val>
                                            <p:fltVal val="0"/>
                                          </p:val>
                                        </p:tav>
                                        <p:tav tm="100000">
                                          <p:val>
                                            <p:strVal val="#ppt_w"/>
                                          </p:val>
                                        </p:tav>
                                      </p:tavLst>
                                    </p:anim>
                                    <p:anim calcmode="lin" valueType="num">
                                      <p:cBhvr>
                                        <p:cTn id="8" dur="500" fill="hold"/>
                                        <p:tgtEl>
                                          <p:spTgt spid="69939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395"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1442" name="Rectangle 1026"/>
          <p:cNvSpPr>
            <a:spLocks noGrp="1" noChangeArrowheads="1"/>
          </p:cNvSpPr>
          <p:nvPr>
            <p:ph type="body" idx="1"/>
          </p:nvPr>
        </p:nvSpPr>
        <p:spPr>
          <a:xfrm>
            <a:off x="228600" y="1828800"/>
            <a:ext cx="8610600" cy="3810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spcBef>
                <a:spcPct val="65000"/>
              </a:spcBef>
              <a:buFont typeface="Times" panose="02020603050405020304" pitchFamily="18" charset="0"/>
              <a:buNone/>
            </a:pPr>
            <a:r>
              <a:rPr lang="en-US"/>
              <a:t>  Glacier Peak Outfitters has the following direct material standard for the fiberfill in its mountain parka.</a:t>
            </a:r>
          </a:p>
          <a:p>
            <a:pPr algn="ctr">
              <a:spcBef>
                <a:spcPct val="65000"/>
              </a:spcBef>
              <a:buFont typeface="Times" panose="02020603050405020304" pitchFamily="18" charset="0"/>
              <a:buNone/>
            </a:pPr>
            <a:r>
              <a:rPr lang="en-US" sz="2600" b="1">
                <a:solidFill>
                  <a:srgbClr val="FF0000"/>
                </a:solidFill>
              </a:rPr>
              <a:t>0.1 kg. of fiberfill per parka at $5.00 per kg.</a:t>
            </a:r>
            <a:endParaRPr lang="en-US" b="1">
              <a:solidFill>
                <a:srgbClr val="FF0000"/>
              </a:solidFill>
            </a:endParaRPr>
          </a:p>
          <a:p>
            <a:pPr algn="ctr">
              <a:spcBef>
                <a:spcPct val="65000"/>
              </a:spcBef>
              <a:buFont typeface="Times" panose="02020603050405020304" pitchFamily="18" charset="0"/>
              <a:buNone/>
            </a:pPr>
            <a:r>
              <a:rPr lang="en-US">
                <a:solidFill>
                  <a:schemeClr val="accent2"/>
                </a:solidFill>
              </a:rPr>
              <a:t>  </a:t>
            </a:r>
            <a:r>
              <a:rPr lang="en-US"/>
              <a:t>Last month 210 kgs of fiberfill were purchased and used to make 2,000 parkas.  The material cost a total of $1,029.</a:t>
            </a:r>
          </a:p>
        </p:txBody>
      </p:sp>
      <p:sp>
        <p:nvSpPr>
          <p:cNvPr id="701443" name="Rectangle 1027"/>
          <p:cNvSpPr>
            <a:spLocks noGrp="1" noChangeArrowheads="1"/>
          </p:cNvSpPr>
          <p:nvPr>
            <p:ph type="title"/>
          </p:nvPr>
        </p:nvSpPr>
        <p:spPr>
          <a:xfrm>
            <a:off x="457200" y="609600"/>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Material Variances Example</a:t>
            </a:r>
          </a:p>
        </p:txBody>
      </p:sp>
      <p:graphicFrame>
        <p:nvGraphicFramePr>
          <p:cNvPr id="701444" name="Object 1028"/>
          <p:cNvGraphicFramePr>
            <a:graphicFrameLocks noChangeAspect="1"/>
          </p:cNvGraphicFramePr>
          <p:nvPr/>
        </p:nvGraphicFramePr>
        <p:xfrm>
          <a:off x="7086600" y="5689600"/>
          <a:ext cx="1600200" cy="711200"/>
        </p:xfrm>
        <a:graphic>
          <a:graphicData uri="http://schemas.openxmlformats.org/presentationml/2006/ole">
            <p:oleObj spid="_x0000_s70666" name="Clip" r:id="rId4" imgW="2286215" imgH="1017383" progId="">
              <p:embed/>
            </p:oleObj>
          </a:graphicData>
        </a:graphic>
      </p:graphicFrame>
      <p:sp>
        <p:nvSpPr>
          <p:cNvPr id="2" name="Slide Number Placeholder 1"/>
          <p:cNvSpPr>
            <a:spLocks noGrp="1"/>
          </p:cNvSpPr>
          <p:nvPr>
            <p:ph type="sldNum" sz="quarter" idx="11"/>
          </p:nvPr>
        </p:nvSpPr>
        <p:spPr/>
        <p:txBody>
          <a:bodyPr/>
          <a:lstStyle/>
          <a:p>
            <a:fld id="{0167BB2F-F977-434C-B61B-D7DDD0173E19}" type="slidenum">
              <a:rPr lang="en-US" smtClean="0"/>
              <a:pPr/>
              <a:t>42</a:t>
            </a:fld>
            <a:endParaRPr lang="en-US"/>
          </a:p>
        </p:txBody>
      </p:sp>
    </p:spTree>
    <p:extLst>
      <p:ext uri="{BB962C8B-B14F-4D97-AF65-F5344CB8AC3E}">
        <p14:creationId xmlns:p14="http://schemas.microsoft.com/office/powerpoint/2010/main" xmlns="" val="72378168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3490" name="Rectangle 2"/>
          <p:cNvSpPr>
            <a:spLocks noChangeArrowheads="1"/>
          </p:cNvSpPr>
          <p:nvPr/>
        </p:nvSpPr>
        <p:spPr bwMode="auto">
          <a:xfrm>
            <a:off x="266700" y="2590800"/>
            <a:ext cx="8607425" cy="17319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210 kgs.                     210 kgs.                       200 kgs.</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    $4.90 per kg.             $5.00 per kg.                $5.00 per kg.</a:t>
            </a:r>
          </a:p>
          <a:p>
            <a:pPr eaLnBrk="1" hangingPunct="1">
              <a:spcBef>
                <a:spcPct val="50000"/>
              </a:spcBef>
            </a:pPr>
            <a:r>
              <a:rPr lang="en-US" sz="2400">
                <a:solidFill>
                  <a:schemeClr val="tx2"/>
                </a:solidFill>
              </a:rPr>
              <a:t>      </a:t>
            </a:r>
            <a:r>
              <a:rPr lang="en-US" sz="2400">
                <a:solidFill>
                  <a:srgbClr val="FF0000"/>
                </a:solidFill>
              </a:rPr>
              <a:t>= $1,029                     = $1,050                   = $1,000   </a:t>
            </a:r>
          </a:p>
        </p:txBody>
      </p:sp>
      <p:grpSp>
        <p:nvGrpSpPr>
          <p:cNvPr id="703491" name="Group 3"/>
          <p:cNvGrpSpPr>
            <a:grpSpLocks/>
          </p:cNvGrpSpPr>
          <p:nvPr/>
        </p:nvGrpSpPr>
        <p:grpSpPr bwMode="auto">
          <a:xfrm>
            <a:off x="876300" y="4341813"/>
            <a:ext cx="3883025" cy="1506537"/>
            <a:chOff x="552" y="2735"/>
            <a:chExt cx="2446" cy="949"/>
          </a:xfrm>
        </p:grpSpPr>
        <p:sp>
          <p:nvSpPr>
            <p:cNvPr id="703492" name="Freeform 4"/>
            <p:cNvSpPr>
              <a:spLocks/>
            </p:cNvSpPr>
            <p:nvPr/>
          </p:nvSpPr>
          <p:spPr bwMode="auto">
            <a:xfrm>
              <a:off x="778"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03493" name="Rectangle 5"/>
            <p:cNvSpPr>
              <a:spLocks noChangeArrowheads="1"/>
            </p:cNvSpPr>
            <p:nvPr/>
          </p:nvSpPr>
          <p:spPr bwMode="auto">
            <a:xfrm>
              <a:off x="552"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Price variance</a:t>
              </a:r>
              <a:br>
                <a:rPr lang="en-US" sz="2400">
                  <a:solidFill>
                    <a:srgbClr val="FF0000"/>
                  </a:solidFill>
                </a:rPr>
              </a:br>
              <a:r>
                <a:rPr lang="en-US" sz="2400">
                  <a:solidFill>
                    <a:srgbClr val="FF0000"/>
                  </a:solidFill>
                </a:rPr>
                <a:t>$21 favorable</a:t>
              </a:r>
            </a:p>
          </p:txBody>
        </p:sp>
      </p:grpSp>
      <p:grpSp>
        <p:nvGrpSpPr>
          <p:cNvPr id="703494" name="Group 6"/>
          <p:cNvGrpSpPr>
            <a:grpSpLocks/>
          </p:cNvGrpSpPr>
          <p:nvPr/>
        </p:nvGrpSpPr>
        <p:grpSpPr bwMode="auto">
          <a:xfrm>
            <a:off x="4248150" y="4341813"/>
            <a:ext cx="3883025" cy="1506537"/>
            <a:chOff x="2676" y="2735"/>
            <a:chExt cx="2446" cy="949"/>
          </a:xfrm>
        </p:grpSpPr>
        <p:sp>
          <p:nvSpPr>
            <p:cNvPr id="703495" name="Rectangle 7"/>
            <p:cNvSpPr>
              <a:spLocks noChangeArrowheads="1"/>
            </p:cNvSpPr>
            <p:nvPr/>
          </p:nvSpPr>
          <p:spPr bwMode="auto">
            <a:xfrm>
              <a:off x="2676"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Quantity variance</a:t>
              </a:r>
              <a:br>
                <a:rPr lang="en-US" sz="2400">
                  <a:solidFill>
                    <a:srgbClr val="FF0000"/>
                  </a:solidFill>
                </a:rPr>
              </a:br>
              <a:r>
                <a:rPr lang="en-US" sz="2400">
                  <a:solidFill>
                    <a:srgbClr val="FF0000"/>
                  </a:solidFill>
                </a:rPr>
                <a:t>$50 unfavorable</a:t>
              </a:r>
            </a:p>
          </p:txBody>
        </p:sp>
        <p:sp>
          <p:nvSpPr>
            <p:cNvPr id="703496" name="Freeform 8"/>
            <p:cNvSpPr>
              <a:spLocks/>
            </p:cNvSpPr>
            <p:nvPr/>
          </p:nvSpPr>
          <p:spPr bwMode="auto">
            <a:xfrm>
              <a:off x="2891"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703497" name="Rectangle 9"/>
          <p:cNvSpPr>
            <a:spLocks noChangeArrowheads="1"/>
          </p:cNvSpPr>
          <p:nvPr/>
        </p:nvSpPr>
        <p:spPr bwMode="auto">
          <a:xfrm>
            <a:off x="190500" y="1524000"/>
            <a:ext cx="8759825" cy="965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Quantity       Actual Quantity	    Standard Quantity</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Price           Standard Price          Standard Price</a:t>
            </a:r>
          </a:p>
        </p:txBody>
      </p:sp>
      <p:sp>
        <p:nvSpPr>
          <p:cNvPr id="703498" name="Line 10"/>
          <p:cNvSpPr>
            <a:spLocks noChangeShapeType="1"/>
          </p:cNvSpPr>
          <p:nvPr/>
        </p:nvSpPr>
        <p:spPr bwMode="auto">
          <a:xfrm>
            <a:off x="4429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03499" name="Line 11"/>
          <p:cNvSpPr>
            <a:spLocks noChangeShapeType="1"/>
          </p:cNvSpPr>
          <p:nvPr/>
        </p:nvSpPr>
        <p:spPr bwMode="auto">
          <a:xfrm>
            <a:off x="33258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03500" name="Line 12"/>
          <p:cNvSpPr>
            <a:spLocks noChangeShapeType="1"/>
          </p:cNvSpPr>
          <p:nvPr/>
        </p:nvSpPr>
        <p:spPr bwMode="auto">
          <a:xfrm>
            <a:off x="6208713" y="2436813"/>
            <a:ext cx="24130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703501" name="Object 13"/>
          <p:cNvGraphicFramePr>
            <a:graphicFrameLocks noChangeAspect="1"/>
          </p:cNvGraphicFramePr>
          <p:nvPr/>
        </p:nvGraphicFramePr>
        <p:xfrm>
          <a:off x="7086600" y="5689600"/>
          <a:ext cx="1600200" cy="711200"/>
        </p:xfrm>
        <a:graphic>
          <a:graphicData uri="http://schemas.openxmlformats.org/presentationml/2006/ole">
            <p:oleObj spid="_x0000_s71690" name="Clip" r:id="rId4" imgW="2286215" imgH="1017383" progId="">
              <p:embed/>
            </p:oleObj>
          </a:graphicData>
        </a:graphic>
      </p:graphicFrame>
      <p:sp>
        <p:nvSpPr>
          <p:cNvPr id="703502" name="Rectangle 14"/>
          <p:cNvSpPr>
            <a:spLocks noGrp="1" noChangeArrowheads="1"/>
          </p:cNvSpPr>
          <p:nvPr>
            <p:ph type="title"/>
          </p:nvPr>
        </p:nvSpPr>
        <p:spPr>
          <a:xfrm>
            <a:off x="457200" y="704088"/>
            <a:ext cx="8305800" cy="7183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Material Variances Summary</a:t>
            </a:r>
          </a:p>
        </p:txBody>
      </p:sp>
      <p:sp>
        <p:nvSpPr>
          <p:cNvPr id="2" name="Slide Number Placeholder 1"/>
          <p:cNvSpPr>
            <a:spLocks noGrp="1"/>
          </p:cNvSpPr>
          <p:nvPr>
            <p:ph type="sldNum" sz="quarter" idx="11"/>
          </p:nvPr>
        </p:nvSpPr>
        <p:spPr/>
        <p:txBody>
          <a:bodyPr/>
          <a:lstStyle/>
          <a:p>
            <a:fld id="{FC3CEDF9-175D-44EB-8899-A113D70833E0}" type="slidenum">
              <a:rPr lang="en-US" smtClean="0"/>
              <a:pPr/>
              <a:t>43</a:t>
            </a:fld>
            <a:endParaRPr lang="en-US"/>
          </a:p>
        </p:txBody>
      </p:sp>
    </p:spTree>
    <p:extLst>
      <p:ext uri="{BB962C8B-B14F-4D97-AF65-F5344CB8AC3E}">
        <p14:creationId xmlns:p14="http://schemas.microsoft.com/office/powerpoint/2010/main" xmlns="" val="8068238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03490"/>
                                        </p:tgtEl>
                                        <p:attrNameLst>
                                          <p:attrName>style.visibility</p:attrName>
                                        </p:attrNameLst>
                                      </p:cBhvr>
                                      <p:to>
                                        <p:strVal val="visible"/>
                                      </p:to>
                                    </p:set>
                                    <p:animEffect transition="in" filter="wipe(up)">
                                      <p:cBhvr>
                                        <p:cTn id="7" dur="500"/>
                                        <p:tgtEl>
                                          <p:spTgt spid="703490"/>
                                        </p:tgtEl>
                                      </p:cBhvr>
                                    </p:animEffect>
                                  </p:childTnLst>
                                </p:cTn>
                              </p:par>
                            </p:childTnLst>
                          </p:cTn>
                        </p:par>
                        <p:par>
                          <p:cTn id="8" fill="hold" nodeType="afterGroup">
                            <p:stCondLst>
                              <p:cond delay="500"/>
                            </p:stCondLst>
                            <p:childTnLst>
                              <p:par>
                                <p:cTn id="9" presetID="17" presetClass="entr" presetSubtype="1" fill="hold" nodeType="afterEffect">
                                  <p:stCondLst>
                                    <p:cond delay="0"/>
                                  </p:stCondLst>
                                  <p:childTnLst>
                                    <p:set>
                                      <p:cBhvr>
                                        <p:cTn id="10" dur="1" fill="hold">
                                          <p:stCondLst>
                                            <p:cond delay="0"/>
                                          </p:stCondLst>
                                        </p:cTn>
                                        <p:tgtEl>
                                          <p:spTgt spid="703491"/>
                                        </p:tgtEl>
                                        <p:attrNameLst>
                                          <p:attrName>style.visibility</p:attrName>
                                        </p:attrNameLst>
                                      </p:cBhvr>
                                      <p:to>
                                        <p:strVal val="visible"/>
                                      </p:to>
                                    </p:set>
                                    <p:anim calcmode="lin" valueType="num">
                                      <p:cBhvr>
                                        <p:cTn id="11" dur="500" fill="hold"/>
                                        <p:tgtEl>
                                          <p:spTgt spid="703491"/>
                                        </p:tgtEl>
                                        <p:attrNameLst>
                                          <p:attrName>ppt_x</p:attrName>
                                        </p:attrNameLst>
                                      </p:cBhvr>
                                      <p:tavLst>
                                        <p:tav tm="0">
                                          <p:val>
                                            <p:strVal val="#ppt_x"/>
                                          </p:val>
                                        </p:tav>
                                        <p:tav tm="100000">
                                          <p:val>
                                            <p:strVal val="#ppt_x"/>
                                          </p:val>
                                        </p:tav>
                                      </p:tavLst>
                                    </p:anim>
                                    <p:anim calcmode="lin" valueType="num">
                                      <p:cBhvr>
                                        <p:cTn id="12" dur="500" fill="hold"/>
                                        <p:tgtEl>
                                          <p:spTgt spid="703491"/>
                                        </p:tgtEl>
                                        <p:attrNameLst>
                                          <p:attrName>ppt_y</p:attrName>
                                        </p:attrNameLst>
                                      </p:cBhvr>
                                      <p:tavLst>
                                        <p:tav tm="0">
                                          <p:val>
                                            <p:strVal val="#ppt_y-#ppt_h/2"/>
                                          </p:val>
                                        </p:tav>
                                        <p:tav tm="100000">
                                          <p:val>
                                            <p:strVal val="#ppt_y"/>
                                          </p:val>
                                        </p:tav>
                                      </p:tavLst>
                                    </p:anim>
                                    <p:anim calcmode="lin" valueType="num">
                                      <p:cBhvr>
                                        <p:cTn id="13" dur="500" fill="hold"/>
                                        <p:tgtEl>
                                          <p:spTgt spid="703491"/>
                                        </p:tgtEl>
                                        <p:attrNameLst>
                                          <p:attrName>ppt_w</p:attrName>
                                        </p:attrNameLst>
                                      </p:cBhvr>
                                      <p:tavLst>
                                        <p:tav tm="0">
                                          <p:val>
                                            <p:strVal val="#ppt_w"/>
                                          </p:val>
                                        </p:tav>
                                        <p:tav tm="100000">
                                          <p:val>
                                            <p:strVal val="#ppt_w"/>
                                          </p:val>
                                        </p:tav>
                                      </p:tavLst>
                                    </p:anim>
                                    <p:anim calcmode="lin" valueType="num">
                                      <p:cBhvr>
                                        <p:cTn id="14" dur="500" fill="hold"/>
                                        <p:tgtEl>
                                          <p:spTgt spid="703491"/>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000"/>
                            </p:stCondLst>
                            <p:childTnLst>
                              <p:par>
                                <p:cTn id="16" presetID="17" presetClass="entr" presetSubtype="1" fill="hold" nodeType="afterEffect">
                                  <p:stCondLst>
                                    <p:cond delay="0"/>
                                  </p:stCondLst>
                                  <p:childTnLst>
                                    <p:set>
                                      <p:cBhvr>
                                        <p:cTn id="17" dur="1" fill="hold">
                                          <p:stCondLst>
                                            <p:cond delay="0"/>
                                          </p:stCondLst>
                                        </p:cTn>
                                        <p:tgtEl>
                                          <p:spTgt spid="703494"/>
                                        </p:tgtEl>
                                        <p:attrNameLst>
                                          <p:attrName>style.visibility</p:attrName>
                                        </p:attrNameLst>
                                      </p:cBhvr>
                                      <p:to>
                                        <p:strVal val="visible"/>
                                      </p:to>
                                    </p:set>
                                    <p:anim calcmode="lin" valueType="num">
                                      <p:cBhvr>
                                        <p:cTn id="18" dur="500" fill="hold"/>
                                        <p:tgtEl>
                                          <p:spTgt spid="703494"/>
                                        </p:tgtEl>
                                        <p:attrNameLst>
                                          <p:attrName>ppt_x</p:attrName>
                                        </p:attrNameLst>
                                      </p:cBhvr>
                                      <p:tavLst>
                                        <p:tav tm="0">
                                          <p:val>
                                            <p:strVal val="#ppt_x"/>
                                          </p:val>
                                        </p:tav>
                                        <p:tav tm="100000">
                                          <p:val>
                                            <p:strVal val="#ppt_x"/>
                                          </p:val>
                                        </p:tav>
                                      </p:tavLst>
                                    </p:anim>
                                    <p:anim calcmode="lin" valueType="num">
                                      <p:cBhvr>
                                        <p:cTn id="19" dur="500" fill="hold"/>
                                        <p:tgtEl>
                                          <p:spTgt spid="703494"/>
                                        </p:tgtEl>
                                        <p:attrNameLst>
                                          <p:attrName>ppt_y</p:attrName>
                                        </p:attrNameLst>
                                      </p:cBhvr>
                                      <p:tavLst>
                                        <p:tav tm="0">
                                          <p:val>
                                            <p:strVal val="#ppt_y-#ppt_h/2"/>
                                          </p:val>
                                        </p:tav>
                                        <p:tav tm="100000">
                                          <p:val>
                                            <p:strVal val="#ppt_y"/>
                                          </p:val>
                                        </p:tav>
                                      </p:tavLst>
                                    </p:anim>
                                    <p:anim calcmode="lin" valueType="num">
                                      <p:cBhvr>
                                        <p:cTn id="20" dur="500" fill="hold"/>
                                        <p:tgtEl>
                                          <p:spTgt spid="703494"/>
                                        </p:tgtEl>
                                        <p:attrNameLst>
                                          <p:attrName>ppt_w</p:attrName>
                                        </p:attrNameLst>
                                      </p:cBhvr>
                                      <p:tavLst>
                                        <p:tav tm="0">
                                          <p:val>
                                            <p:strVal val="#ppt_w"/>
                                          </p:val>
                                        </p:tav>
                                        <p:tav tm="100000">
                                          <p:val>
                                            <p:strVal val="#ppt_w"/>
                                          </p:val>
                                        </p:tav>
                                      </p:tavLst>
                                    </p:anim>
                                    <p:anim calcmode="lin" valueType="num">
                                      <p:cBhvr>
                                        <p:cTn id="21" dur="500" fill="hold"/>
                                        <p:tgtEl>
                                          <p:spTgt spid="70349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3490"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5538" name="Rectangle 2"/>
          <p:cNvSpPr>
            <a:spLocks noChangeArrowheads="1"/>
          </p:cNvSpPr>
          <p:nvPr/>
        </p:nvSpPr>
        <p:spPr bwMode="auto">
          <a:xfrm>
            <a:off x="266700" y="2590800"/>
            <a:ext cx="8607425" cy="17319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210 kgs.                     210 kgs.                       200 kgs.</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    $4.90 per kg.             $5.00 per kg.                $5.00 per kg.</a:t>
            </a:r>
          </a:p>
          <a:p>
            <a:pPr eaLnBrk="1" hangingPunct="1">
              <a:spcBef>
                <a:spcPct val="50000"/>
              </a:spcBef>
            </a:pPr>
            <a:r>
              <a:rPr lang="en-US" sz="2400">
                <a:solidFill>
                  <a:schemeClr val="tx2"/>
                </a:solidFill>
              </a:rPr>
              <a:t>      </a:t>
            </a:r>
            <a:r>
              <a:rPr lang="en-US" sz="2400">
                <a:solidFill>
                  <a:srgbClr val="FF0000"/>
                </a:solidFill>
              </a:rPr>
              <a:t>= $1,029                     = $1,050                   = $1,000   </a:t>
            </a:r>
          </a:p>
        </p:txBody>
      </p:sp>
      <p:sp>
        <p:nvSpPr>
          <p:cNvPr id="705539" name="Freeform 3"/>
          <p:cNvSpPr>
            <a:spLocks/>
          </p:cNvSpPr>
          <p:nvPr/>
        </p:nvSpPr>
        <p:spPr bwMode="auto">
          <a:xfrm>
            <a:off x="1235075" y="4341813"/>
            <a:ext cx="3143250" cy="619125"/>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05540" name="Rectangle 4"/>
          <p:cNvSpPr>
            <a:spLocks noChangeArrowheads="1"/>
          </p:cNvSpPr>
          <p:nvPr/>
        </p:nvSpPr>
        <p:spPr bwMode="auto">
          <a:xfrm>
            <a:off x="876300" y="502920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Price variance</a:t>
            </a:r>
            <a:br>
              <a:rPr lang="en-US" sz="2400">
                <a:solidFill>
                  <a:srgbClr val="FF0000"/>
                </a:solidFill>
              </a:rPr>
            </a:br>
            <a:r>
              <a:rPr lang="en-US" sz="2400">
                <a:solidFill>
                  <a:srgbClr val="FF0000"/>
                </a:solidFill>
              </a:rPr>
              <a:t>$21 favorable</a:t>
            </a:r>
          </a:p>
        </p:txBody>
      </p:sp>
      <p:sp>
        <p:nvSpPr>
          <p:cNvPr id="705541" name="Rectangle 5"/>
          <p:cNvSpPr>
            <a:spLocks noChangeArrowheads="1"/>
          </p:cNvSpPr>
          <p:nvPr/>
        </p:nvSpPr>
        <p:spPr bwMode="auto">
          <a:xfrm>
            <a:off x="4248150" y="502920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Quantity variance</a:t>
            </a:r>
            <a:br>
              <a:rPr lang="en-US" sz="2400">
                <a:solidFill>
                  <a:srgbClr val="FF0000"/>
                </a:solidFill>
              </a:rPr>
            </a:br>
            <a:r>
              <a:rPr lang="en-US" sz="2400">
                <a:solidFill>
                  <a:srgbClr val="FF0000"/>
                </a:solidFill>
              </a:rPr>
              <a:t>$50 unfavorable</a:t>
            </a:r>
          </a:p>
        </p:txBody>
      </p:sp>
      <p:sp>
        <p:nvSpPr>
          <p:cNvPr id="705542" name="Freeform 6"/>
          <p:cNvSpPr>
            <a:spLocks/>
          </p:cNvSpPr>
          <p:nvPr/>
        </p:nvSpPr>
        <p:spPr bwMode="auto">
          <a:xfrm>
            <a:off x="4589463" y="4341813"/>
            <a:ext cx="3143250" cy="619125"/>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05543" name="Rectangle 7"/>
          <p:cNvSpPr>
            <a:spLocks noChangeArrowheads="1"/>
          </p:cNvSpPr>
          <p:nvPr/>
        </p:nvSpPr>
        <p:spPr bwMode="auto">
          <a:xfrm>
            <a:off x="190500" y="1524000"/>
            <a:ext cx="8759825" cy="965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Quantity       Actual Quantity	    Standard Quantity</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Price           Standard Price          Standard Price</a:t>
            </a:r>
          </a:p>
        </p:txBody>
      </p:sp>
      <p:sp>
        <p:nvSpPr>
          <p:cNvPr id="705544" name="Line 8"/>
          <p:cNvSpPr>
            <a:spLocks noChangeShapeType="1"/>
          </p:cNvSpPr>
          <p:nvPr/>
        </p:nvSpPr>
        <p:spPr bwMode="auto">
          <a:xfrm>
            <a:off x="4429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05545" name="Line 9"/>
          <p:cNvSpPr>
            <a:spLocks noChangeShapeType="1"/>
          </p:cNvSpPr>
          <p:nvPr/>
        </p:nvSpPr>
        <p:spPr bwMode="auto">
          <a:xfrm>
            <a:off x="33258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05546" name="Line 10"/>
          <p:cNvSpPr>
            <a:spLocks noChangeShapeType="1"/>
          </p:cNvSpPr>
          <p:nvPr/>
        </p:nvSpPr>
        <p:spPr bwMode="auto">
          <a:xfrm>
            <a:off x="6208713" y="2436813"/>
            <a:ext cx="24130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705547" name="Group 11"/>
          <p:cNvGrpSpPr>
            <a:grpSpLocks/>
          </p:cNvGrpSpPr>
          <p:nvPr/>
        </p:nvGrpSpPr>
        <p:grpSpPr bwMode="auto">
          <a:xfrm>
            <a:off x="2397125" y="3048000"/>
            <a:ext cx="3048000" cy="850900"/>
            <a:chOff x="1632" y="1920"/>
            <a:chExt cx="1920" cy="536"/>
          </a:xfrm>
        </p:grpSpPr>
        <p:sp>
          <p:nvSpPr>
            <p:cNvPr id="705548" name="Line 12"/>
            <p:cNvSpPr>
              <a:spLocks noChangeShapeType="1"/>
            </p:cNvSpPr>
            <p:nvPr/>
          </p:nvSpPr>
          <p:spPr bwMode="auto">
            <a:xfrm flipH="1">
              <a:off x="1632" y="2160"/>
              <a:ext cx="336" cy="4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05549" name="Text Box 13"/>
            <p:cNvSpPr txBox="1">
              <a:spLocks noChangeArrowheads="1"/>
            </p:cNvSpPr>
            <p:nvPr/>
          </p:nvSpPr>
          <p:spPr bwMode="auto">
            <a:xfrm>
              <a:off x="1920" y="1920"/>
              <a:ext cx="1632" cy="536"/>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2400"/>
                <a:t>$1,029 </a:t>
              </a:r>
              <a:r>
                <a:rPr lang="en-US" sz="2400">
                  <a:sym typeface="Symbol" panose="05050102010706020507" pitchFamily="18" charset="2"/>
                </a:rPr>
                <a:t> 210 kgs = $4.90 per kg</a:t>
              </a:r>
              <a:endParaRPr lang="en-US" sz="2800">
                <a:latin typeface="Times New Roman" panose="02020603050405020304" pitchFamily="18" charset="0"/>
              </a:endParaRPr>
            </a:p>
          </p:txBody>
        </p:sp>
      </p:grpSp>
      <p:sp>
        <p:nvSpPr>
          <p:cNvPr id="705550" name="Rectangle 14"/>
          <p:cNvSpPr>
            <a:spLocks noGrp="1" noChangeArrowheads="1"/>
          </p:cNvSpPr>
          <p:nvPr>
            <p:ph type="title"/>
          </p:nvPr>
        </p:nvSpPr>
        <p:spPr>
          <a:xfrm>
            <a:off x="457200" y="457200"/>
            <a:ext cx="8305800" cy="8382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Material Variances Summary</a:t>
            </a:r>
          </a:p>
        </p:txBody>
      </p:sp>
      <p:graphicFrame>
        <p:nvGraphicFramePr>
          <p:cNvPr id="705551" name="Object 15"/>
          <p:cNvGraphicFramePr>
            <a:graphicFrameLocks noChangeAspect="1"/>
          </p:cNvGraphicFramePr>
          <p:nvPr/>
        </p:nvGraphicFramePr>
        <p:xfrm>
          <a:off x="7086600" y="5689600"/>
          <a:ext cx="1600200" cy="711200"/>
        </p:xfrm>
        <a:graphic>
          <a:graphicData uri="http://schemas.openxmlformats.org/presentationml/2006/ole">
            <p:oleObj spid="_x0000_s72714" name="Clip" r:id="rId4" imgW="2286215" imgH="1017383" progId="">
              <p:embed/>
            </p:oleObj>
          </a:graphicData>
        </a:graphic>
      </p:graphicFrame>
      <p:sp>
        <p:nvSpPr>
          <p:cNvPr id="2" name="Slide Number Placeholder 1"/>
          <p:cNvSpPr>
            <a:spLocks noGrp="1"/>
          </p:cNvSpPr>
          <p:nvPr>
            <p:ph type="sldNum" sz="quarter" idx="11"/>
          </p:nvPr>
        </p:nvSpPr>
        <p:spPr/>
        <p:txBody>
          <a:bodyPr/>
          <a:lstStyle/>
          <a:p>
            <a:fld id="{FC3CEDF9-175D-44EB-8899-A113D70833E0}" type="slidenum">
              <a:rPr lang="en-US" smtClean="0"/>
              <a:pPr/>
              <a:t>44</a:t>
            </a:fld>
            <a:endParaRPr lang="en-US"/>
          </a:p>
        </p:txBody>
      </p:sp>
    </p:spTree>
    <p:extLst>
      <p:ext uri="{BB962C8B-B14F-4D97-AF65-F5344CB8AC3E}">
        <p14:creationId xmlns:p14="http://schemas.microsoft.com/office/powerpoint/2010/main" xmlns="" val="125746761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7586" name="Rectangle 2"/>
          <p:cNvSpPr>
            <a:spLocks noChangeArrowheads="1"/>
          </p:cNvSpPr>
          <p:nvPr/>
        </p:nvSpPr>
        <p:spPr bwMode="auto">
          <a:xfrm>
            <a:off x="266700" y="2590800"/>
            <a:ext cx="8607425" cy="17319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210 kgs.                     210 kgs.                       200 kgs.</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    $4.90 per kg.             $5.00 per kg.                $5.00 per kg.</a:t>
            </a:r>
          </a:p>
          <a:p>
            <a:pPr eaLnBrk="1" hangingPunct="1">
              <a:spcBef>
                <a:spcPct val="50000"/>
              </a:spcBef>
            </a:pPr>
            <a:r>
              <a:rPr lang="en-US" sz="2400">
                <a:solidFill>
                  <a:schemeClr val="tx2"/>
                </a:solidFill>
              </a:rPr>
              <a:t>      </a:t>
            </a:r>
            <a:r>
              <a:rPr lang="en-US" sz="2400">
                <a:solidFill>
                  <a:srgbClr val="FF0000"/>
                </a:solidFill>
              </a:rPr>
              <a:t>= $1,029                     = $1,050                   = $1,000   </a:t>
            </a:r>
          </a:p>
        </p:txBody>
      </p:sp>
      <p:sp>
        <p:nvSpPr>
          <p:cNvPr id="707587" name="Freeform 3"/>
          <p:cNvSpPr>
            <a:spLocks/>
          </p:cNvSpPr>
          <p:nvPr/>
        </p:nvSpPr>
        <p:spPr bwMode="auto">
          <a:xfrm>
            <a:off x="1235075" y="4341813"/>
            <a:ext cx="3143250" cy="619125"/>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07588" name="Rectangle 4"/>
          <p:cNvSpPr>
            <a:spLocks noChangeArrowheads="1"/>
          </p:cNvSpPr>
          <p:nvPr/>
        </p:nvSpPr>
        <p:spPr bwMode="auto">
          <a:xfrm>
            <a:off x="876300" y="502920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Price variance</a:t>
            </a:r>
            <a:br>
              <a:rPr lang="en-US" sz="2400">
                <a:solidFill>
                  <a:srgbClr val="FF0000"/>
                </a:solidFill>
              </a:rPr>
            </a:br>
            <a:r>
              <a:rPr lang="en-US" sz="2400">
                <a:solidFill>
                  <a:srgbClr val="FF0000"/>
                </a:solidFill>
              </a:rPr>
              <a:t>$21 favorable</a:t>
            </a:r>
          </a:p>
        </p:txBody>
      </p:sp>
      <p:sp>
        <p:nvSpPr>
          <p:cNvPr id="707589" name="Rectangle 5"/>
          <p:cNvSpPr>
            <a:spLocks noChangeArrowheads="1"/>
          </p:cNvSpPr>
          <p:nvPr/>
        </p:nvSpPr>
        <p:spPr bwMode="auto">
          <a:xfrm>
            <a:off x="4248150" y="502920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Quantity variance</a:t>
            </a:r>
            <a:br>
              <a:rPr lang="en-US" sz="2400">
                <a:solidFill>
                  <a:srgbClr val="FF0000"/>
                </a:solidFill>
              </a:rPr>
            </a:br>
            <a:r>
              <a:rPr lang="en-US" sz="2400">
                <a:solidFill>
                  <a:srgbClr val="FF0000"/>
                </a:solidFill>
              </a:rPr>
              <a:t>$50 unfavorable</a:t>
            </a:r>
          </a:p>
        </p:txBody>
      </p:sp>
      <p:sp>
        <p:nvSpPr>
          <p:cNvPr id="707590" name="Freeform 6"/>
          <p:cNvSpPr>
            <a:spLocks/>
          </p:cNvSpPr>
          <p:nvPr/>
        </p:nvSpPr>
        <p:spPr bwMode="auto">
          <a:xfrm>
            <a:off x="4589463" y="4341813"/>
            <a:ext cx="3143250" cy="619125"/>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07591" name="Rectangle 7"/>
          <p:cNvSpPr>
            <a:spLocks noChangeArrowheads="1"/>
          </p:cNvSpPr>
          <p:nvPr/>
        </p:nvSpPr>
        <p:spPr bwMode="auto">
          <a:xfrm>
            <a:off x="190500" y="1524000"/>
            <a:ext cx="8759825" cy="965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Quantity       Actual Quantity	    Standard Quantity</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Price           Standard Price          Standard Price</a:t>
            </a:r>
          </a:p>
        </p:txBody>
      </p:sp>
      <p:sp>
        <p:nvSpPr>
          <p:cNvPr id="707592" name="Line 8"/>
          <p:cNvSpPr>
            <a:spLocks noChangeShapeType="1"/>
          </p:cNvSpPr>
          <p:nvPr/>
        </p:nvSpPr>
        <p:spPr bwMode="auto">
          <a:xfrm>
            <a:off x="4429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07593" name="Line 9"/>
          <p:cNvSpPr>
            <a:spLocks noChangeShapeType="1"/>
          </p:cNvSpPr>
          <p:nvPr/>
        </p:nvSpPr>
        <p:spPr bwMode="auto">
          <a:xfrm>
            <a:off x="33258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07594" name="Line 10"/>
          <p:cNvSpPr>
            <a:spLocks noChangeShapeType="1"/>
          </p:cNvSpPr>
          <p:nvPr/>
        </p:nvSpPr>
        <p:spPr bwMode="auto">
          <a:xfrm>
            <a:off x="6208713" y="2436813"/>
            <a:ext cx="24130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707595" name="Group 11"/>
          <p:cNvGrpSpPr>
            <a:grpSpLocks/>
          </p:cNvGrpSpPr>
          <p:nvPr/>
        </p:nvGrpSpPr>
        <p:grpSpPr bwMode="auto">
          <a:xfrm>
            <a:off x="2016125" y="3048000"/>
            <a:ext cx="4876800" cy="850900"/>
            <a:chOff x="1392" y="1920"/>
            <a:chExt cx="3072" cy="536"/>
          </a:xfrm>
        </p:grpSpPr>
        <p:sp>
          <p:nvSpPr>
            <p:cNvPr id="707596" name="Line 12"/>
            <p:cNvSpPr>
              <a:spLocks noChangeShapeType="1"/>
            </p:cNvSpPr>
            <p:nvPr/>
          </p:nvSpPr>
          <p:spPr bwMode="auto">
            <a:xfrm flipV="1">
              <a:off x="4032" y="1920"/>
              <a:ext cx="432" cy="28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07597" name="Text Box 13"/>
            <p:cNvSpPr txBox="1">
              <a:spLocks noChangeArrowheads="1"/>
            </p:cNvSpPr>
            <p:nvPr/>
          </p:nvSpPr>
          <p:spPr bwMode="auto">
            <a:xfrm>
              <a:off x="1392" y="1920"/>
              <a:ext cx="2832" cy="536"/>
            </a:xfrm>
            <a:prstGeom prst="rect">
              <a:avLst/>
            </a:prstGeom>
            <a:solidFill>
              <a:srgbClr val="CCFFCC"/>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2400"/>
                <a:t>0.1 kg per parka </a:t>
              </a:r>
              <a:r>
                <a:rPr lang="en-US" sz="2400">
                  <a:sym typeface="Symbol" panose="05050102010706020507" pitchFamily="18" charset="2"/>
                </a:rPr>
                <a:t> 2,000 parkas = 200 kgs</a:t>
              </a:r>
              <a:endParaRPr lang="en-US" sz="2800">
                <a:latin typeface="Times New Roman" panose="02020603050405020304" pitchFamily="18" charset="0"/>
              </a:endParaRPr>
            </a:p>
          </p:txBody>
        </p:sp>
      </p:grpSp>
      <p:sp>
        <p:nvSpPr>
          <p:cNvPr id="707598" name="Rectangle 14"/>
          <p:cNvSpPr>
            <a:spLocks noGrp="1" noChangeArrowheads="1"/>
          </p:cNvSpPr>
          <p:nvPr>
            <p:ph type="title"/>
          </p:nvPr>
        </p:nvSpPr>
        <p:spPr>
          <a:xfrm>
            <a:off x="457200" y="704088"/>
            <a:ext cx="8305800" cy="8199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Material Variances Summary</a:t>
            </a:r>
          </a:p>
        </p:txBody>
      </p:sp>
      <p:graphicFrame>
        <p:nvGraphicFramePr>
          <p:cNvPr id="707599" name="Object 15"/>
          <p:cNvGraphicFramePr>
            <a:graphicFrameLocks noChangeAspect="1"/>
          </p:cNvGraphicFramePr>
          <p:nvPr/>
        </p:nvGraphicFramePr>
        <p:xfrm>
          <a:off x="7086600" y="5689600"/>
          <a:ext cx="1600200" cy="711200"/>
        </p:xfrm>
        <a:graphic>
          <a:graphicData uri="http://schemas.openxmlformats.org/presentationml/2006/ole">
            <p:oleObj spid="_x0000_s73738" name="Clip" r:id="rId4" imgW="2286215" imgH="1017383" progId="">
              <p:embed/>
            </p:oleObj>
          </a:graphicData>
        </a:graphic>
      </p:graphicFrame>
      <p:sp>
        <p:nvSpPr>
          <p:cNvPr id="2" name="Slide Number Placeholder 1"/>
          <p:cNvSpPr>
            <a:spLocks noGrp="1"/>
          </p:cNvSpPr>
          <p:nvPr>
            <p:ph type="sldNum" sz="quarter" idx="11"/>
          </p:nvPr>
        </p:nvSpPr>
        <p:spPr/>
        <p:txBody>
          <a:bodyPr/>
          <a:lstStyle/>
          <a:p>
            <a:fld id="{FC3CEDF9-175D-44EB-8899-A113D70833E0}" type="slidenum">
              <a:rPr lang="en-US" smtClean="0"/>
              <a:pPr/>
              <a:t>45</a:t>
            </a:fld>
            <a:endParaRPr lang="en-US"/>
          </a:p>
        </p:txBody>
      </p:sp>
    </p:spTree>
    <p:extLst>
      <p:ext uri="{BB962C8B-B14F-4D97-AF65-F5344CB8AC3E}">
        <p14:creationId xmlns:p14="http://schemas.microsoft.com/office/powerpoint/2010/main" xmlns="" val="301278622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9634" name="Rectangle 2"/>
          <p:cNvSpPr>
            <a:spLocks noGrp="1" noChangeArrowheads="1"/>
          </p:cNvSpPr>
          <p:nvPr>
            <p:ph type="title"/>
          </p:nvPr>
        </p:nvSpPr>
        <p:spPr>
          <a:xfrm>
            <a:off x="457200" y="152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Material Variances:</a:t>
            </a:r>
            <a:br>
              <a:rPr lang="en-US" b="1" i="1"/>
            </a:br>
            <a:r>
              <a:rPr lang="en-US" b="1" i="1"/>
              <a:t>Using the Factored Equations</a:t>
            </a:r>
          </a:p>
        </p:txBody>
      </p:sp>
      <p:sp>
        <p:nvSpPr>
          <p:cNvPr id="709635" name="Rectangle 3"/>
          <p:cNvSpPr>
            <a:spLocks noGrp="1" noChangeArrowheads="1"/>
          </p:cNvSpPr>
          <p:nvPr>
            <p:ph type="body" idx="1"/>
          </p:nvPr>
        </p:nvSpPr>
        <p:spPr>
          <a:xfrm>
            <a:off x="533400" y="1524000"/>
            <a:ext cx="8382000" cy="4953000"/>
          </a:xfrm>
        </p:spPr>
        <p:txBody>
          <a:bodyPr/>
          <a:lstStyle/>
          <a:p>
            <a:pPr>
              <a:buSzPct val="70000"/>
              <a:buFont typeface="Wingdings" panose="05000000000000000000" pitchFamily="2" charset="2"/>
              <a:buNone/>
              <a:tabLst>
                <a:tab pos="2057400" algn="ctr"/>
                <a:tab pos="5029200" algn="ctr"/>
              </a:tabLst>
            </a:pPr>
            <a:r>
              <a:rPr lang="en-US" sz="2600" u="sng"/>
              <a:t>Materials price variance</a:t>
            </a:r>
          </a:p>
          <a:p>
            <a:pPr lvl="1">
              <a:buFont typeface="Wingdings" panose="05000000000000000000" pitchFamily="2" charset="2"/>
              <a:buNone/>
              <a:tabLst>
                <a:tab pos="2057400" algn="ctr"/>
                <a:tab pos="5029200" algn="ctr"/>
              </a:tabLst>
            </a:pPr>
            <a:r>
              <a:rPr lang="en-US" sz="2200"/>
              <a:t>MPV = AQ (AP - SP)</a:t>
            </a:r>
          </a:p>
          <a:p>
            <a:pPr lvl="1">
              <a:buFont typeface="Wingdings" panose="05000000000000000000" pitchFamily="2" charset="2"/>
              <a:buNone/>
              <a:tabLst>
                <a:tab pos="2057400" algn="ctr"/>
                <a:tab pos="5029200" algn="ctr"/>
              </a:tabLst>
            </a:pPr>
            <a:r>
              <a:rPr lang="en-US" sz="2200"/>
              <a:t>         = 210 kgs ($4.90/kg - $5.00/kg)</a:t>
            </a:r>
          </a:p>
          <a:p>
            <a:pPr lvl="1">
              <a:buFont typeface="Wingdings" panose="05000000000000000000" pitchFamily="2" charset="2"/>
              <a:buNone/>
              <a:tabLst>
                <a:tab pos="2057400" algn="ctr"/>
                <a:tab pos="5029200" algn="ctr"/>
              </a:tabLst>
            </a:pPr>
            <a:r>
              <a:rPr lang="en-US" sz="2200"/>
              <a:t>         = 210 kgs (-$0.10/kg)</a:t>
            </a:r>
          </a:p>
          <a:p>
            <a:pPr lvl="1">
              <a:buFont typeface="Wingdings" panose="05000000000000000000" pitchFamily="2" charset="2"/>
              <a:buNone/>
              <a:tabLst>
                <a:tab pos="2057400" algn="ctr"/>
                <a:tab pos="5029200" algn="ctr"/>
              </a:tabLst>
            </a:pPr>
            <a:r>
              <a:rPr lang="en-US" sz="2200"/>
              <a:t>         = $21 F</a:t>
            </a:r>
          </a:p>
          <a:p>
            <a:pPr>
              <a:buSzPct val="70000"/>
              <a:buFont typeface="Wingdings" panose="05000000000000000000" pitchFamily="2" charset="2"/>
              <a:buNone/>
              <a:tabLst>
                <a:tab pos="2057400" algn="ctr"/>
                <a:tab pos="5029200" algn="ctr"/>
              </a:tabLst>
            </a:pPr>
            <a:r>
              <a:rPr lang="en-US" sz="2600" u="sng"/>
              <a:t>Materials quantity variance</a:t>
            </a:r>
          </a:p>
          <a:p>
            <a:pPr lvl="1">
              <a:buFont typeface="Wingdings" panose="05000000000000000000" pitchFamily="2" charset="2"/>
              <a:buNone/>
              <a:tabLst>
                <a:tab pos="2057400" algn="ctr"/>
                <a:tab pos="5029200" algn="ctr"/>
              </a:tabLst>
            </a:pPr>
            <a:r>
              <a:rPr lang="en-US" sz="2200"/>
              <a:t>MQV = SP (AQ - </a:t>
            </a:r>
            <a:r>
              <a:rPr lang="en-US" sz="2200">
                <a:solidFill>
                  <a:srgbClr val="FF0000"/>
                </a:solidFill>
              </a:rPr>
              <a:t>SQ</a:t>
            </a:r>
            <a:r>
              <a:rPr lang="en-US" sz="2200"/>
              <a:t>)</a:t>
            </a:r>
          </a:p>
          <a:p>
            <a:pPr lvl="1">
              <a:buFont typeface="Wingdings" panose="05000000000000000000" pitchFamily="2" charset="2"/>
              <a:buNone/>
              <a:tabLst>
                <a:tab pos="2057400" algn="ctr"/>
                <a:tab pos="5029200" algn="ctr"/>
              </a:tabLst>
            </a:pPr>
            <a:r>
              <a:rPr lang="en-US" sz="2200"/>
              <a:t>         = $5.00/kg (210 kgs-(</a:t>
            </a:r>
            <a:r>
              <a:rPr lang="en-US" sz="2200">
                <a:solidFill>
                  <a:srgbClr val="FF0000"/>
                </a:solidFill>
              </a:rPr>
              <a:t>0.1 kg/parka</a:t>
            </a:r>
            <a:r>
              <a:rPr lang="en-US" sz="2200">
                <a:solidFill>
                  <a:srgbClr val="FF0000"/>
                </a:solidFill>
                <a:sym typeface="Symbol" panose="05050102010706020507" pitchFamily="18" charset="2"/>
              </a:rPr>
              <a:t> 2,000 parkas</a:t>
            </a:r>
            <a:r>
              <a:rPr lang="en-US" sz="2200">
                <a:sym typeface="Symbol" panose="05050102010706020507" pitchFamily="18" charset="2"/>
              </a:rPr>
              <a:t>))</a:t>
            </a:r>
            <a:endParaRPr lang="en-US" sz="2200"/>
          </a:p>
          <a:p>
            <a:pPr lvl="1">
              <a:buFont typeface="Wingdings" panose="05000000000000000000" pitchFamily="2" charset="2"/>
              <a:buNone/>
              <a:tabLst>
                <a:tab pos="2057400" algn="ctr"/>
                <a:tab pos="5029200" algn="ctr"/>
              </a:tabLst>
            </a:pPr>
            <a:r>
              <a:rPr lang="en-US" sz="2200"/>
              <a:t>         = $5.00/kg (210 kgs - 200 kgs</a:t>
            </a:r>
            <a:r>
              <a:rPr lang="en-US" sz="2200">
                <a:sym typeface="Symbol" panose="05050102010706020507" pitchFamily="18" charset="2"/>
              </a:rPr>
              <a:t>)</a:t>
            </a:r>
            <a:endParaRPr lang="en-US" sz="2200"/>
          </a:p>
          <a:p>
            <a:pPr lvl="1">
              <a:buFont typeface="Wingdings" panose="05000000000000000000" pitchFamily="2" charset="2"/>
              <a:buNone/>
              <a:tabLst>
                <a:tab pos="2057400" algn="ctr"/>
                <a:tab pos="5029200" algn="ctr"/>
              </a:tabLst>
            </a:pPr>
            <a:r>
              <a:rPr lang="en-US" sz="2200"/>
              <a:t>         = $5.00/kg (10 kgs) </a:t>
            </a:r>
          </a:p>
          <a:p>
            <a:pPr lvl="1">
              <a:buFont typeface="Wingdings" panose="05000000000000000000" pitchFamily="2" charset="2"/>
              <a:buNone/>
              <a:tabLst>
                <a:tab pos="2057400" algn="ctr"/>
                <a:tab pos="5029200" algn="ctr"/>
              </a:tabLst>
            </a:pPr>
            <a:r>
              <a:rPr lang="en-US" sz="2200"/>
              <a:t>         = $50 U</a:t>
            </a:r>
          </a:p>
        </p:txBody>
      </p:sp>
      <p:graphicFrame>
        <p:nvGraphicFramePr>
          <p:cNvPr id="709636" name="Object 4"/>
          <p:cNvGraphicFramePr>
            <a:graphicFrameLocks noChangeAspect="1"/>
          </p:cNvGraphicFramePr>
          <p:nvPr/>
        </p:nvGraphicFramePr>
        <p:xfrm>
          <a:off x="7086600" y="5689600"/>
          <a:ext cx="1600200" cy="711200"/>
        </p:xfrm>
        <a:graphic>
          <a:graphicData uri="http://schemas.openxmlformats.org/presentationml/2006/ole">
            <p:oleObj spid="_x0000_s74762" name="Clip" r:id="rId4" imgW="2286215" imgH="1017383" progId="">
              <p:embed/>
            </p:oleObj>
          </a:graphicData>
        </a:graphic>
      </p:graphicFrame>
      <p:sp>
        <p:nvSpPr>
          <p:cNvPr id="2" name="Slide Number Placeholder 1"/>
          <p:cNvSpPr>
            <a:spLocks noGrp="1"/>
          </p:cNvSpPr>
          <p:nvPr>
            <p:ph type="sldNum" sz="quarter" idx="11"/>
          </p:nvPr>
        </p:nvSpPr>
        <p:spPr/>
        <p:txBody>
          <a:bodyPr/>
          <a:lstStyle/>
          <a:p>
            <a:fld id="{0167BB2F-F977-434C-B61B-D7DDD0173E19}" type="slidenum">
              <a:rPr lang="en-US" smtClean="0"/>
              <a:pPr/>
              <a:t>46</a:t>
            </a:fld>
            <a:endParaRPr lang="en-US"/>
          </a:p>
        </p:txBody>
      </p:sp>
    </p:spTree>
    <p:extLst>
      <p:ext uri="{BB962C8B-B14F-4D97-AF65-F5344CB8AC3E}">
        <p14:creationId xmlns:p14="http://schemas.microsoft.com/office/powerpoint/2010/main" xmlns="" val="362901295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1682" name="Rectangle 2"/>
          <p:cNvSpPr>
            <a:spLocks noGrp="1" noChangeArrowheads="1"/>
          </p:cNvSpPr>
          <p:nvPr>
            <p:ph type="title"/>
          </p:nvPr>
        </p:nvSpPr>
        <p:spPr>
          <a:xfrm>
            <a:off x="457200" y="228600"/>
            <a:ext cx="8229600" cy="8382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Isolation of  Material Variances</a:t>
            </a:r>
          </a:p>
        </p:txBody>
      </p:sp>
      <p:grpSp>
        <p:nvGrpSpPr>
          <p:cNvPr id="711683" name="Group 3"/>
          <p:cNvGrpSpPr>
            <a:grpSpLocks/>
          </p:cNvGrpSpPr>
          <p:nvPr/>
        </p:nvGrpSpPr>
        <p:grpSpPr bwMode="auto">
          <a:xfrm>
            <a:off x="509588" y="1371600"/>
            <a:ext cx="4367212" cy="3276600"/>
            <a:chOff x="321" y="864"/>
            <a:chExt cx="2751" cy="2064"/>
          </a:xfrm>
        </p:grpSpPr>
        <p:sp>
          <p:nvSpPr>
            <p:cNvPr id="711684" name="Freeform 4"/>
            <p:cNvSpPr>
              <a:spLocks/>
            </p:cNvSpPr>
            <p:nvPr/>
          </p:nvSpPr>
          <p:spPr bwMode="auto">
            <a:xfrm>
              <a:off x="321" y="864"/>
              <a:ext cx="2751" cy="2064"/>
            </a:xfrm>
            <a:custGeom>
              <a:avLst/>
              <a:gdLst>
                <a:gd name="T0" fmla="*/ 2567 w 2751"/>
                <a:gd name="T1" fmla="*/ 0 h 2326"/>
                <a:gd name="T2" fmla="*/ 2597 w 2751"/>
                <a:gd name="T3" fmla="*/ 10 h 2326"/>
                <a:gd name="T4" fmla="*/ 2632 w 2751"/>
                <a:gd name="T5" fmla="*/ 29 h 2326"/>
                <a:gd name="T6" fmla="*/ 2663 w 2751"/>
                <a:gd name="T7" fmla="*/ 52 h 2326"/>
                <a:gd name="T8" fmla="*/ 2687 w 2751"/>
                <a:gd name="T9" fmla="*/ 81 h 2326"/>
                <a:gd name="T10" fmla="*/ 2709 w 2751"/>
                <a:gd name="T11" fmla="*/ 115 h 2326"/>
                <a:gd name="T12" fmla="*/ 2728 w 2751"/>
                <a:gd name="T13" fmla="*/ 153 h 2326"/>
                <a:gd name="T14" fmla="*/ 2742 w 2751"/>
                <a:gd name="T15" fmla="*/ 195 h 2326"/>
                <a:gd name="T16" fmla="*/ 2750 w 2751"/>
                <a:gd name="T17" fmla="*/ 239 h 2326"/>
                <a:gd name="T18" fmla="*/ 2750 w 2751"/>
                <a:gd name="T19" fmla="*/ 1614 h 2326"/>
                <a:gd name="T20" fmla="*/ 2740 w 2751"/>
                <a:gd name="T21" fmla="*/ 1671 h 2326"/>
                <a:gd name="T22" fmla="*/ 2726 w 2751"/>
                <a:gd name="T23" fmla="*/ 1747 h 2326"/>
                <a:gd name="T24" fmla="*/ 2705 w 2751"/>
                <a:gd name="T25" fmla="*/ 1819 h 2326"/>
                <a:gd name="T26" fmla="*/ 2679 w 2751"/>
                <a:gd name="T27" fmla="*/ 1886 h 2326"/>
                <a:gd name="T28" fmla="*/ 2650 w 2751"/>
                <a:gd name="T29" fmla="*/ 1954 h 2326"/>
                <a:gd name="T30" fmla="*/ 2616 w 2751"/>
                <a:gd name="T31" fmla="*/ 2017 h 2326"/>
                <a:gd name="T32" fmla="*/ 2575 w 2751"/>
                <a:gd name="T33" fmla="*/ 2074 h 2326"/>
                <a:gd name="T34" fmla="*/ 2532 w 2751"/>
                <a:gd name="T35" fmla="*/ 2131 h 2326"/>
                <a:gd name="T36" fmla="*/ 2485 w 2751"/>
                <a:gd name="T37" fmla="*/ 2175 h 2326"/>
                <a:gd name="T38" fmla="*/ 2436 w 2751"/>
                <a:gd name="T39" fmla="*/ 2216 h 2326"/>
                <a:gd name="T40" fmla="*/ 2384 w 2751"/>
                <a:gd name="T41" fmla="*/ 2255 h 2326"/>
                <a:gd name="T42" fmla="*/ 2326 w 2751"/>
                <a:gd name="T43" fmla="*/ 2284 h 2326"/>
                <a:gd name="T44" fmla="*/ 2271 w 2751"/>
                <a:gd name="T45" fmla="*/ 2307 h 2326"/>
                <a:gd name="T46" fmla="*/ 2212 w 2751"/>
                <a:gd name="T47" fmla="*/ 2325 h 2326"/>
                <a:gd name="T48" fmla="*/ 2243 w 2751"/>
                <a:gd name="T49" fmla="*/ 2315 h 2326"/>
                <a:gd name="T50" fmla="*/ 2274 w 2751"/>
                <a:gd name="T51" fmla="*/ 2299 h 2326"/>
                <a:gd name="T52" fmla="*/ 2302 w 2751"/>
                <a:gd name="T53" fmla="*/ 2275 h 2326"/>
                <a:gd name="T54" fmla="*/ 2325 w 2751"/>
                <a:gd name="T55" fmla="*/ 2250 h 2326"/>
                <a:gd name="T56" fmla="*/ 2343 w 2751"/>
                <a:gd name="T57" fmla="*/ 2216 h 2326"/>
                <a:gd name="T58" fmla="*/ 2361 w 2751"/>
                <a:gd name="T59" fmla="*/ 2182 h 2326"/>
                <a:gd name="T60" fmla="*/ 2371 w 2751"/>
                <a:gd name="T61" fmla="*/ 2144 h 2326"/>
                <a:gd name="T62" fmla="*/ 2373 w 2751"/>
                <a:gd name="T63" fmla="*/ 2102 h 2326"/>
                <a:gd name="T64" fmla="*/ 2373 w 2751"/>
                <a:gd name="T65" fmla="*/ 2060 h 2326"/>
                <a:gd name="T66" fmla="*/ 2369 w 2751"/>
                <a:gd name="T67" fmla="*/ 2020 h 2326"/>
                <a:gd name="T68" fmla="*/ 2357 w 2751"/>
                <a:gd name="T69" fmla="*/ 1986 h 2326"/>
                <a:gd name="T70" fmla="*/ 2341 w 2751"/>
                <a:gd name="T71" fmla="*/ 1946 h 2326"/>
                <a:gd name="T72" fmla="*/ 2318 w 2751"/>
                <a:gd name="T73" fmla="*/ 1915 h 2326"/>
                <a:gd name="T74" fmla="*/ 2294 w 2751"/>
                <a:gd name="T75" fmla="*/ 1892 h 2326"/>
                <a:gd name="T76" fmla="*/ 2267 w 2751"/>
                <a:gd name="T77" fmla="*/ 1871 h 2326"/>
                <a:gd name="T78" fmla="*/ 2237 w 2751"/>
                <a:gd name="T79" fmla="*/ 1858 h 2326"/>
                <a:gd name="T80" fmla="*/ 2212 w 2751"/>
                <a:gd name="T81" fmla="*/ 1850 h 2326"/>
                <a:gd name="T82" fmla="*/ 181 w 2751"/>
                <a:gd name="T83" fmla="*/ 1850 h 2326"/>
                <a:gd name="T84" fmla="*/ 149 w 2751"/>
                <a:gd name="T85" fmla="*/ 1843 h 2326"/>
                <a:gd name="T86" fmla="*/ 118 w 2751"/>
                <a:gd name="T87" fmla="*/ 1824 h 2326"/>
                <a:gd name="T88" fmla="*/ 87 w 2751"/>
                <a:gd name="T89" fmla="*/ 1801 h 2326"/>
                <a:gd name="T90" fmla="*/ 61 w 2751"/>
                <a:gd name="T91" fmla="*/ 1770 h 2326"/>
                <a:gd name="T92" fmla="*/ 41 w 2751"/>
                <a:gd name="T93" fmla="*/ 1736 h 2326"/>
                <a:gd name="T94" fmla="*/ 20 w 2751"/>
                <a:gd name="T95" fmla="*/ 1700 h 2326"/>
                <a:gd name="T96" fmla="*/ 8 w 2751"/>
                <a:gd name="T97" fmla="*/ 1658 h 2326"/>
                <a:gd name="T98" fmla="*/ 0 w 2751"/>
                <a:gd name="T99" fmla="*/ 1614 h 2326"/>
                <a:gd name="T100" fmla="*/ 0 w 2751"/>
                <a:gd name="T101" fmla="*/ 239 h 2326"/>
                <a:gd name="T102" fmla="*/ 8 w 2751"/>
                <a:gd name="T103" fmla="*/ 195 h 2326"/>
                <a:gd name="T104" fmla="*/ 20 w 2751"/>
                <a:gd name="T105" fmla="*/ 153 h 2326"/>
                <a:gd name="T106" fmla="*/ 39 w 2751"/>
                <a:gd name="T107" fmla="*/ 117 h 2326"/>
                <a:gd name="T108" fmla="*/ 59 w 2751"/>
                <a:gd name="T109" fmla="*/ 81 h 2326"/>
                <a:gd name="T110" fmla="*/ 87 w 2751"/>
                <a:gd name="T111" fmla="*/ 52 h 2326"/>
                <a:gd name="T112" fmla="*/ 116 w 2751"/>
                <a:gd name="T113" fmla="*/ 29 h 2326"/>
                <a:gd name="T114" fmla="*/ 149 w 2751"/>
                <a:gd name="T115" fmla="*/ 10 h 2326"/>
                <a:gd name="T116" fmla="*/ 181 w 2751"/>
                <a:gd name="T117" fmla="*/ 0 h 2326"/>
                <a:gd name="T118" fmla="*/ 2567 w 2751"/>
                <a:gd name="T119" fmla="*/ 0 h 2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1" h="2326">
                  <a:moveTo>
                    <a:pt x="2567" y="0"/>
                  </a:moveTo>
                  <a:lnTo>
                    <a:pt x="2597" y="10"/>
                  </a:lnTo>
                  <a:lnTo>
                    <a:pt x="2632" y="29"/>
                  </a:lnTo>
                  <a:lnTo>
                    <a:pt x="2663" y="52"/>
                  </a:lnTo>
                  <a:lnTo>
                    <a:pt x="2687" y="81"/>
                  </a:lnTo>
                  <a:lnTo>
                    <a:pt x="2709" y="115"/>
                  </a:lnTo>
                  <a:lnTo>
                    <a:pt x="2728" y="153"/>
                  </a:lnTo>
                  <a:lnTo>
                    <a:pt x="2742" y="195"/>
                  </a:lnTo>
                  <a:lnTo>
                    <a:pt x="2750" y="239"/>
                  </a:lnTo>
                  <a:lnTo>
                    <a:pt x="2750" y="1614"/>
                  </a:lnTo>
                  <a:lnTo>
                    <a:pt x="2740" y="1671"/>
                  </a:lnTo>
                  <a:lnTo>
                    <a:pt x="2726" y="1747"/>
                  </a:lnTo>
                  <a:lnTo>
                    <a:pt x="2705" y="1819"/>
                  </a:lnTo>
                  <a:lnTo>
                    <a:pt x="2679" y="1886"/>
                  </a:lnTo>
                  <a:lnTo>
                    <a:pt x="2650" y="1954"/>
                  </a:lnTo>
                  <a:lnTo>
                    <a:pt x="2616" y="2017"/>
                  </a:lnTo>
                  <a:lnTo>
                    <a:pt x="2575" y="2074"/>
                  </a:lnTo>
                  <a:lnTo>
                    <a:pt x="2532" y="2131"/>
                  </a:lnTo>
                  <a:lnTo>
                    <a:pt x="2485" y="2175"/>
                  </a:lnTo>
                  <a:lnTo>
                    <a:pt x="2436" y="2216"/>
                  </a:lnTo>
                  <a:lnTo>
                    <a:pt x="2384" y="2255"/>
                  </a:lnTo>
                  <a:lnTo>
                    <a:pt x="2326" y="2284"/>
                  </a:lnTo>
                  <a:lnTo>
                    <a:pt x="2271" y="2307"/>
                  </a:lnTo>
                  <a:lnTo>
                    <a:pt x="2212" y="2325"/>
                  </a:lnTo>
                  <a:lnTo>
                    <a:pt x="2243" y="2315"/>
                  </a:lnTo>
                  <a:lnTo>
                    <a:pt x="2274" y="2299"/>
                  </a:lnTo>
                  <a:lnTo>
                    <a:pt x="2302" y="2275"/>
                  </a:lnTo>
                  <a:lnTo>
                    <a:pt x="2325" y="2250"/>
                  </a:lnTo>
                  <a:lnTo>
                    <a:pt x="2343" y="2216"/>
                  </a:lnTo>
                  <a:lnTo>
                    <a:pt x="2361" y="2182"/>
                  </a:lnTo>
                  <a:lnTo>
                    <a:pt x="2371" y="2144"/>
                  </a:lnTo>
                  <a:lnTo>
                    <a:pt x="2373" y="2102"/>
                  </a:lnTo>
                  <a:lnTo>
                    <a:pt x="2373" y="2060"/>
                  </a:lnTo>
                  <a:lnTo>
                    <a:pt x="2369" y="2020"/>
                  </a:lnTo>
                  <a:lnTo>
                    <a:pt x="2357" y="1986"/>
                  </a:lnTo>
                  <a:lnTo>
                    <a:pt x="2341" y="1946"/>
                  </a:lnTo>
                  <a:lnTo>
                    <a:pt x="2318" y="1915"/>
                  </a:lnTo>
                  <a:lnTo>
                    <a:pt x="2294" y="1892"/>
                  </a:lnTo>
                  <a:lnTo>
                    <a:pt x="2267" y="1871"/>
                  </a:lnTo>
                  <a:lnTo>
                    <a:pt x="2237" y="1858"/>
                  </a:lnTo>
                  <a:lnTo>
                    <a:pt x="2212" y="1850"/>
                  </a:lnTo>
                  <a:lnTo>
                    <a:pt x="181" y="1850"/>
                  </a:lnTo>
                  <a:lnTo>
                    <a:pt x="149" y="1843"/>
                  </a:lnTo>
                  <a:lnTo>
                    <a:pt x="118" y="1824"/>
                  </a:lnTo>
                  <a:lnTo>
                    <a:pt x="87" y="1801"/>
                  </a:lnTo>
                  <a:lnTo>
                    <a:pt x="61" y="1770"/>
                  </a:lnTo>
                  <a:lnTo>
                    <a:pt x="41" y="1736"/>
                  </a:lnTo>
                  <a:lnTo>
                    <a:pt x="20" y="1700"/>
                  </a:lnTo>
                  <a:lnTo>
                    <a:pt x="8" y="1658"/>
                  </a:lnTo>
                  <a:lnTo>
                    <a:pt x="0" y="1614"/>
                  </a:lnTo>
                  <a:lnTo>
                    <a:pt x="0" y="239"/>
                  </a:lnTo>
                  <a:lnTo>
                    <a:pt x="8" y="195"/>
                  </a:lnTo>
                  <a:lnTo>
                    <a:pt x="20" y="153"/>
                  </a:lnTo>
                  <a:lnTo>
                    <a:pt x="39" y="117"/>
                  </a:lnTo>
                  <a:lnTo>
                    <a:pt x="59" y="81"/>
                  </a:lnTo>
                  <a:lnTo>
                    <a:pt x="87" y="52"/>
                  </a:lnTo>
                  <a:lnTo>
                    <a:pt x="116" y="29"/>
                  </a:lnTo>
                  <a:lnTo>
                    <a:pt x="149" y="10"/>
                  </a:lnTo>
                  <a:lnTo>
                    <a:pt x="181" y="0"/>
                  </a:lnTo>
                  <a:lnTo>
                    <a:pt x="2567" y="0"/>
                  </a:lnTo>
                </a:path>
              </a:pathLst>
            </a:custGeom>
            <a:solidFill>
              <a:srgbClr val="EAEAEA"/>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711685" name="Rectangle 5"/>
            <p:cNvSpPr>
              <a:spLocks noChangeArrowheads="1"/>
            </p:cNvSpPr>
            <p:nvPr/>
          </p:nvSpPr>
          <p:spPr bwMode="auto">
            <a:xfrm>
              <a:off x="408" y="977"/>
              <a:ext cx="2618" cy="1406"/>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spcBef>
                  <a:spcPct val="40000"/>
                </a:spcBef>
              </a:pPr>
              <a:r>
                <a:rPr lang="en-US" sz="2400">
                  <a:solidFill>
                    <a:schemeClr val="tx2"/>
                  </a:solidFill>
                  <a:latin typeface="+mn-lt"/>
                </a:rPr>
                <a:t>I need the price variance</a:t>
              </a:r>
              <a:br>
                <a:rPr lang="en-US" sz="2400">
                  <a:solidFill>
                    <a:schemeClr val="tx2"/>
                  </a:solidFill>
                  <a:latin typeface="+mn-lt"/>
                </a:rPr>
              </a:br>
              <a:r>
                <a:rPr lang="en-US" sz="2400">
                  <a:solidFill>
                    <a:schemeClr val="tx2"/>
                  </a:solidFill>
                  <a:latin typeface="+mn-lt"/>
                </a:rPr>
                <a:t>sooner so that I can better</a:t>
              </a:r>
              <a:br>
                <a:rPr lang="en-US" sz="2400">
                  <a:solidFill>
                    <a:schemeClr val="tx2"/>
                  </a:solidFill>
                  <a:latin typeface="+mn-lt"/>
                </a:rPr>
              </a:br>
              <a:r>
                <a:rPr lang="en-US" sz="2400">
                  <a:solidFill>
                    <a:schemeClr val="tx2"/>
                  </a:solidFill>
                  <a:latin typeface="+mn-lt"/>
                </a:rPr>
                <a:t>identify purchasing problems.</a:t>
              </a:r>
            </a:p>
            <a:p>
              <a:pPr algn="ctr" eaLnBrk="1" hangingPunct="1">
                <a:lnSpc>
                  <a:spcPct val="90000"/>
                </a:lnSpc>
                <a:spcBef>
                  <a:spcPct val="40000"/>
                </a:spcBef>
              </a:pPr>
              <a:r>
                <a:rPr lang="en-US" sz="2400">
                  <a:solidFill>
                    <a:schemeClr val="tx2"/>
                  </a:solidFill>
                  <a:latin typeface="+mn-lt"/>
                </a:rPr>
                <a:t>You accountants just don’t</a:t>
              </a:r>
              <a:br>
                <a:rPr lang="en-US" sz="2400">
                  <a:solidFill>
                    <a:schemeClr val="tx2"/>
                  </a:solidFill>
                  <a:latin typeface="+mn-lt"/>
                </a:rPr>
              </a:br>
              <a:r>
                <a:rPr lang="en-US" sz="2400">
                  <a:solidFill>
                    <a:schemeClr val="tx2"/>
                  </a:solidFill>
                  <a:latin typeface="+mn-lt"/>
                </a:rPr>
                <a:t>understand the problems that</a:t>
              </a:r>
              <a:br>
                <a:rPr lang="en-US" sz="2400">
                  <a:solidFill>
                    <a:schemeClr val="tx2"/>
                  </a:solidFill>
                  <a:latin typeface="+mn-lt"/>
                </a:rPr>
              </a:br>
              <a:r>
                <a:rPr lang="en-US" sz="2400">
                  <a:solidFill>
                    <a:srgbClr val="FF0066"/>
                  </a:solidFill>
                  <a:latin typeface="+mn-lt"/>
                </a:rPr>
                <a:t>purchasing managers</a:t>
              </a:r>
              <a:r>
                <a:rPr lang="en-US" sz="2400">
                  <a:solidFill>
                    <a:schemeClr val="tx2"/>
                  </a:solidFill>
                  <a:latin typeface="+mn-lt"/>
                </a:rPr>
                <a:t> have.</a:t>
              </a:r>
            </a:p>
          </p:txBody>
        </p:sp>
      </p:grpSp>
      <p:grpSp>
        <p:nvGrpSpPr>
          <p:cNvPr id="711686" name="Group 6"/>
          <p:cNvGrpSpPr>
            <a:grpSpLocks/>
          </p:cNvGrpSpPr>
          <p:nvPr/>
        </p:nvGrpSpPr>
        <p:grpSpPr bwMode="auto">
          <a:xfrm>
            <a:off x="5486401" y="1143000"/>
            <a:ext cx="3144838" cy="2778125"/>
            <a:chOff x="3456" y="720"/>
            <a:chExt cx="1981" cy="1750"/>
          </a:xfrm>
        </p:grpSpPr>
        <p:sp>
          <p:nvSpPr>
            <p:cNvPr id="711687" name="Freeform 7"/>
            <p:cNvSpPr>
              <a:spLocks/>
            </p:cNvSpPr>
            <p:nvPr/>
          </p:nvSpPr>
          <p:spPr bwMode="auto">
            <a:xfrm flipH="1">
              <a:off x="3456" y="720"/>
              <a:ext cx="1968" cy="1750"/>
            </a:xfrm>
            <a:custGeom>
              <a:avLst/>
              <a:gdLst>
                <a:gd name="T0" fmla="*/ 183 w 2751"/>
                <a:gd name="T1" fmla="*/ 0 h 1750"/>
                <a:gd name="T2" fmla="*/ 153 w 2751"/>
                <a:gd name="T3" fmla="*/ 8 h 1750"/>
                <a:gd name="T4" fmla="*/ 118 w 2751"/>
                <a:gd name="T5" fmla="*/ 22 h 1750"/>
                <a:gd name="T6" fmla="*/ 87 w 2751"/>
                <a:gd name="T7" fmla="*/ 39 h 1750"/>
                <a:gd name="T8" fmla="*/ 63 w 2751"/>
                <a:gd name="T9" fmla="*/ 61 h 1750"/>
                <a:gd name="T10" fmla="*/ 41 w 2751"/>
                <a:gd name="T11" fmla="*/ 86 h 1750"/>
                <a:gd name="T12" fmla="*/ 22 w 2751"/>
                <a:gd name="T13" fmla="*/ 115 h 1750"/>
                <a:gd name="T14" fmla="*/ 8 w 2751"/>
                <a:gd name="T15" fmla="*/ 147 h 1750"/>
                <a:gd name="T16" fmla="*/ 0 w 2751"/>
                <a:gd name="T17" fmla="*/ 180 h 1750"/>
                <a:gd name="T18" fmla="*/ 0 w 2751"/>
                <a:gd name="T19" fmla="*/ 1214 h 1750"/>
                <a:gd name="T20" fmla="*/ 10 w 2751"/>
                <a:gd name="T21" fmla="*/ 1257 h 1750"/>
                <a:gd name="T22" fmla="*/ 24 w 2751"/>
                <a:gd name="T23" fmla="*/ 1314 h 1750"/>
                <a:gd name="T24" fmla="*/ 45 w 2751"/>
                <a:gd name="T25" fmla="*/ 1368 h 1750"/>
                <a:gd name="T26" fmla="*/ 71 w 2751"/>
                <a:gd name="T27" fmla="*/ 1419 h 1750"/>
                <a:gd name="T28" fmla="*/ 100 w 2751"/>
                <a:gd name="T29" fmla="*/ 1470 h 1750"/>
                <a:gd name="T30" fmla="*/ 134 w 2751"/>
                <a:gd name="T31" fmla="*/ 1517 h 1750"/>
                <a:gd name="T32" fmla="*/ 175 w 2751"/>
                <a:gd name="T33" fmla="*/ 1560 h 1750"/>
                <a:gd name="T34" fmla="*/ 218 w 2751"/>
                <a:gd name="T35" fmla="*/ 1603 h 1750"/>
                <a:gd name="T36" fmla="*/ 265 w 2751"/>
                <a:gd name="T37" fmla="*/ 1636 h 1750"/>
                <a:gd name="T38" fmla="*/ 314 w 2751"/>
                <a:gd name="T39" fmla="*/ 1667 h 1750"/>
                <a:gd name="T40" fmla="*/ 366 w 2751"/>
                <a:gd name="T41" fmla="*/ 1697 h 1750"/>
                <a:gd name="T42" fmla="*/ 424 w 2751"/>
                <a:gd name="T43" fmla="*/ 1718 h 1750"/>
                <a:gd name="T44" fmla="*/ 479 w 2751"/>
                <a:gd name="T45" fmla="*/ 1736 h 1750"/>
                <a:gd name="T46" fmla="*/ 538 w 2751"/>
                <a:gd name="T47" fmla="*/ 1749 h 1750"/>
                <a:gd name="T48" fmla="*/ 507 w 2751"/>
                <a:gd name="T49" fmla="*/ 1741 h 1750"/>
                <a:gd name="T50" fmla="*/ 476 w 2751"/>
                <a:gd name="T51" fmla="*/ 1730 h 1750"/>
                <a:gd name="T52" fmla="*/ 448 w 2751"/>
                <a:gd name="T53" fmla="*/ 1712 h 1750"/>
                <a:gd name="T54" fmla="*/ 425 w 2751"/>
                <a:gd name="T55" fmla="*/ 1692 h 1750"/>
                <a:gd name="T56" fmla="*/ 407 w 2751"/>
                <a:gd name="T57" fmla="*/ 1667 h 1750"/>
                <a:gd name="T58" fmla="*/ 389 w 2751"/>
                <a:gd name="T59" fmla="*/ 1642 h 1750"/>
                <a:gd name="T60" fmla="*/ 379 w 2751"/>
                <a:gd name="T61" fmla="*/ 1613 h 1750"/>
                <a:gd name="T62" fmla="*/ 377 w 2751"/>
                <a:gd name="T63" fmla="*/ 1581 h 1750"/>
                <a:gd name="T64" fmla="*/ 377 w 2751"/>
                <a:gd name="T65" fmla="*/ 1550 h 1750"/>
                <a:gd name="T66" fmla="*/ 381 w 2751"/>
                <a:gd name="T67" fmla="*/ 1519 h 1750"/>
                <a:gd name="T68" fmla="*/ 393 w 2751"/>
                <a:gd name="T69" fmla="*/ 1494 h 1750"/>
                <a:gd name="T70" fmla="*/ 409 w 2751"/>
                <a:gd name="T71" fmla="*/ 1464 h 1750"/>
                <a:gd name="T72" fmla="*/ 432 w 2751"/>
                <a:gd name="T73" fmla="*/ 1441 h 1750"/>
                <a:gd name="T74" fmla="*/ 456 w 2751"/>
                <a:gd name="T75" fmla="*/ 1423 h 1750"/>
                <a:gd name="T76" fmla="*/ 483 w 2751"/>
                <a:gd name="T77" fmla="*/ 1407 h 1750"/>
                <a:gd name="T78" fmla="*/ 513 w 2751"/>
                <a:gd name="T79" fmla="*/ 1398 h 1750"/>
                <a:gd name="T80" fmla="*/ 538 w 2751"/>
                <a:gd name="T81" fmla="*/ 1392 h 1750"/>
                <a:gd name="T82" fmla="*/ 2569 w 2751"/>
                <a:gd name="T83" fmla="*/ 1392 h 1750"/>
                <a:gd name="T84" fmla="*/ 2601 w 2751"/>
                <a:gd name="T85" fmla="*/ 1386 h 1750"/>
                <a:gd name="T86" fmla="*/ 2632 w 2751"/>
                <a:gd name="T87" fmla="*/ 1372 h 1750"/>
                <a:gd name="T88" fmla="*/ 2663 w 2751"/>
                <a:gd name="T89" fmla="*/ 1355 h 1750"/>
                <a:gd name="T90" fmla="*/ 2689 w 2751"/>
                <a:gd name="T91" fmla="*/ 1331 h 1750"/>
                <a:gd name="T92" fmla="*/ 2709 w 2751"/>
                <a:gd name="T93" fmla="*/ 1306 h 1750"/>
                <a:gd name="T94" fmla="*/ 2730 w 2751"/>
                <a:gd name="T95" fmla="*/ 1279 h 1750"/>
                <a:gd name="T96" fmla="*/ 2742 w 2751"/>
                <a:gd name="T97" fmla="*/ 1247 h 1750"/>
                <a:gd name="T98" fmla="*/ 2750 w 2751"/>
                <a:gd name="T99" fmla="*/ 1214 h 1750"/>
                <a:gd name="T100" fmla="*/ 2750 w 2751"/>
                <a:gd name="T101" fmla="*/ 180 h 1750"/>
                <a:gd name="T102" fmla="*/ 2742 w 2751"/>
                <a:gd name="T103" fmla="*/ 147 h 1750"/>
                <a:gd name="T104" fmla="*/ 2730 w 2751"/>
                <a:gd name="T105" fmla="*/ 115 h 1750"/>
                <a:gd name="T106" fmla="*/ 2711 w 2751"/>
                <a:gd name="T107" fmla="*/ 88 h 1750"/>
                <a:gd name="T108" fmla="*/ 2691 w 2751"/>
                <a:gd name="T109" fmla="*/ 61 h 1750"/>
                <a:gd name="T110" fmla="*/ 2663 w 2751"/>
                <a:gd name="T111" fmla="*/ 39 h 1750"/>
                <a:gd name="T112" fmla="*/ 2634 w 2751"/>
                <a:gd name="T113" fmla="*/ 22 h 1750"/>
                <a:gd name="T114" fmla="*/ 2601 w 2751"/>
                <a:gd name="T115" fmla="*/ 8 h 1750"/>
                <a:gd name="T116" fmla="*/ 2569 w 2751"/>
                <a:gd name="T117" fmla="*/ 0 h 1750"/>
                <a:gd name="T118" fmla="*/ 183 w 2751"/>
                <a:gd name="T119" fmla="*/ 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1" h="1750">
                  <a:moveTo>
                    <a:pt x="183" y="0"/>
                  </a:moveTo>
                  <a:lnTo>
                    <a:pt x="153" y="8"/>
                  </a:lnTo>
                  <a:lnTo>
                    <a:pt x="118" y="22"/>
                  </a:lnTo>
                  <a:lnTo>
                    <a:pt x="87" y="39"/>
                  </a:lnTo>
                  <a:lnTo>
                    <a:pt x="63" y="61"/>
                  </a:lnTo>
                  <a:lnTo>
                    <a:pt x="41" y="86"/>
                  </a:lnTo>
                  <a:lnTo>
                    <a:pt x="22" y="115"/>
                  </a:lnTo>
                  <a:lnTo>
                    <a:pt x="8" y="147"/>
                  </a:lnTo>
                  <a:lnTo>
                    <a:pt x="0" y="180"/>
                  </a:lnTo>
                  <a:lnTo>
                    <a:pt x="0" y="1214"/>
                  </a:lnTo>
                  <a:lnTo>
                    <a:pt x="10" y="1257"/>
                  </a:lnTo>
                  <a:lnTo>
                    <a:pt x="24" y="1314"/>
                  </a:lnTo>
                  <a:lnTo>
                    <a:pt x="45" y="1368"/>
                  </a:lnTo>
                  <a:lnTo>
                    <a:pt x="71" y="1419"/>
                  </a:lnTo>
                  <a:lnTo>
                    <a:pt x="100" y="1470"/>
                  </a:lnTo>
                  <a:lnTo>
                    <a:pt x="134" y="1517"/>
                  </a:lnTo>
                  <a:lnTo>
                    <a:pt x="175" y="1560"/>
                  </a:lnTo>
                  <a:lnTo>
                    <a:pt x="218" y="1603"/>
                  </a:lnTo>
                  <a:lnTo>
                    <a:pt x="265" y="1636"/>
                  </a:lnTo>
                  <a:lnTo>
                    <a:pt x="314" y="1667"/>
                  </a:lnTo>
                  <a:lnTo>
                    <a:pt x="366" y="1697"/>
                  </a:lnTo>
                  <a:lnTo>
                    <a:pt x="424" y="1718"/>
                  </a:lnTo>
                  <a:lnTo>
                    <a:pt x="479" y="1736"/>
                  </a:lnTo>
                  <a:lnTo>
                    <a:pt x="538" y="1749"/>
                  </a:lnTo>
                  <a:lnTo>
                    <a:pt x="507" y="1741"/>
                  </a:lnTo>
                  <a:lnTo>
                    <a:pt x="476" y="1730"/>
                  </a:lnTo>
                  <a:lnTo>
                    <a:pt x="448" y="1712"/>
                  </a:lnTo>
                  <a:lnTo>
                    <a:pt x="425" y="1692"/>
                  </a:lnTo>
                  <a:lnTo>
                    <a:pt x="407" y="1667"/>
                  </a:lnTo>
                  <a:lnTo>
                    <a:pt x="389" y="1642"/>
                  </a:lnTo>
                  <a:lnTo>
                    <a:pt x="379" y="1613"/>
                  </a:lnTo>
                  <a:lnTo>
                    <a:pt x="377" y="1581"/>
                  </a:lnTo>
                  <a:lnTo>
                    <a:pt x="377" y="1550"/>
                  </a:lnTo>
                  <a:lnTo>
                    <a:pt x="381" y="1519"/>
                  </a:lnTo>
                  <a:lnTo>
                    <a:pt x="393" y="1494"/>
                  </a:lnTo>
                  <a:lnTo>
                    <a:pt x="409" y="1464"/>
                  </a:lnTo>
                  <a:lnTo>
                    <a:pt x="432" y="1441"/>
                  </a:lnTo>
                  <a:lnTo>
                    <a:pt x="456" y="1423"/>
                  </a:lnTo>
                  <a:lnTo>
                    <a:pt x="483" y="1407"/>
                  </a:lnTo>
                  <a:lnTo>
                    <a:pt x="513" y="1398"/>
                  </a:lnTo>
                  <a:lnTo>
                    <a:pt x="538" y="1392"/>
                  </a:lnTo>
                  <a:lnTo>
                    <a:pt x="2569" y="1392"/>
                  </a:lnTo>
                  <a:lnTo>
                    <a:pt x="2601" y="1386"/>
                  </a:lnTo>
                  <a:lnTo>
                    <a:pt x="2632" y="1372"/>
                  </a:lnTo>
                  <a:lnTo>
                    <a:pt x="2663" y="1355"/>
                  </a:lnTo>
                  <a:lnTo>
                    <a:pt x="2689" y="1331"/>
                  </a:lnTo>
                  <a:lnTo>
                    <a:pt x="2709" y="1306"/>
                  </a:lnTo>
                  <a:lnTo>
                    <a:pt x="2730" y="1279"/>
                  </a:lnTo>
                  <a:lnTo>
                    <a:pt x="2742" y="1247"/>
                  </a:lnTo>
                  <a:lnTo>
                    <a:pt x="2750" y="1214"/>
                  </a:lnTo>
                  <a:lnTo>
                    <a:pt x="2750" y="180"/>
                  </a:lnTo>
                  <a:lnTo>
                    <a:pt x="2742" y="147"/>
                  </a:lnTo>
                  <a:lnTo>
                    <a:pt x="2730" y="115"/>
                  </a:lnTo>
                  <a:lnTo>
                    <a:pt x="2711" y="88"/>
                  </a:lnTo>
                  <a:lnTo>
                    <a:pt x="2691" y="61"/>
                  </a:lnTo>
                  <a:lnTo>
                    <a:pt x="2663" y="39"/>
                  </a:lnTo>
                  <a:lnTo>
                    <a:pt x="2634" y="22"/>
                  </a:lnTo>
                  <a:lnTo>
                    <a:pt x="2601" y="8"/>
                  </a:lnTo>
                  <a:lnTo>
                    <a:pt x="2569" y="0"/>
                  </a:lnTo>
                  <a:lnTo>
                    <a:pt x="183" y="0"/>
                  </a:lnTo>
                </a:path>
              </a:pathLst>
            </a:custGeom>
            <a:solidFill>
              <a:srgbClr val="CC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711688" name="Rectangle 8"/>
            <p:cNvSpPr>
              <a:spLocks noChangeArrowheads="1"/>
            </p:cNvSpPr>
            <p:nvPr/>
          </p:nvSpPr>
          <p:spPr bwMode="auto">
            <a:xfrm>
              <a:off x="3470" y="802"/>
              <a:ext cx="1967" cy="122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a:solidFill>
                    <a:schemeClr val="tx2"/>
                  </a:solidFill>
                  <a:latin typeface="+mn-lt"/>
                </a:rPr>
                <a:t>I’ll start computing</a:t>
              </a:r>
              <a:br>
                <a:rPr lang="en-US" sz="2400">
                  <a:solidFill>
                    <a:schemeClr val="tx2"/>
                  </a:solidFill>
                  <a:latin typeface="+mn-lt"/>
                </a:rPr>
              </a:br>
              <a:r>
                <a:rPr lang="en-US" sz="2400">
                  <a:solidFill>
                    <a:schemeClr val="tx2"/>
                  </a:solidFill>
                  <a:latin typeface="+mn-lt"/>
                </a:rPr>
                <a:t>the price variance</a:t>
              </a:r>
              <a:br>
                <a:rPr lang="en-US" sz="2400">
                  <a:solidFill>
                    <a:schemeClr val="tx2"/>
                  </a:solidFill>
                  <a:latin typeface="+mn-lt"/>
                </a:rPr>
              </a:br>
              <a:r>
                <a:rPr lang="en-US" sz="2400">
                  <a:solidFill>
                    <a:schemeClr val="tx2"/>
                  </a:solidFill>
                  <a:latin typeface="+mn-lt"/>
                </a:rPr>
                <a:t>when material is</a:t>
              </a:r>
              <a:br>
                <a:rPr lang="en-US" sz="2400">
                  <a:solidFill>
                    <a:schemeClr val="tx2"/>
                  </a:solidFill>
                  <a:latin typeface="+mn-lt"/>
                </a:rPr>
              </a:br>
              <a:r>
                <a:rPr lang="en-US" sz="2400">
                  <a:solidFill>
                    <a:schemeClr val="tx2"/>
                  </a:solidFill>
                  <a:latin typeface="+mn-lt"/>
                </a:rPr>
                <a:t>purchased rather than</a:t>
              </a:r>
              <a:br>
                <a:rPr lang="en-US" sz="2400">
                  <a:solidFill>
                    <a:schemeClr val="tx2"/>
                  </a:solidFill>
                  <a:latin typeface="+mn-lt"/>
                </a:rPr>
              </a:br>
              <a:r>
                <a:rPr lang="en-US" sz="2400">
                  <a:solidFill>
                    <a:schemeClr val="tx2"/>
                  </a:solidFill>
                  <a:latin typeface="+mn-lt"/>
                </a:rPr>
                <a:t>when it’s used.</a:t>
              </a:r>
            </a:p>
          </p:txBody>
        </p:sp>
      </p:grpSp>
      <p:graphicFrame>
        <p:nvGraphicFramePr>
          <p:cNvPr id="711689" name="Object 9"/>
          <p:cNvGraphicFramePr>
            <a:graphicFrameLocks noChangeAspect="1"/>
          </p:cNvGraphicFramePr>
          <p:nvPr/>
        </p:nvGraphicFramePr>
        <p:xfrm>
          <a:off x="6248400" y="3657600"/>
          <a:ext cx="2217738" cy="2413000"/>
        </p:xfrm>
        <a:graphic>
          <a:graphicData uri="http://schemas.openxmlformats.org/presentationml/2006/ole">
            <p:oleObj spid="_x0000_s75796" name="Clip" r:id="rId4" imgW="13037820" imgH="14189964" progId="">
              <p:embed/>
            </p:oleObj>
          </a:graphicData>
        </a:graphic>
      </p:graphicFrame>
      <p:graphicFrame>
        <p:nvGraphicFramePr>
          <p:cNvPr id="711690" name="Object 10"/>
          <p:cNvGraphicFramePr>
            <a:graphicFrameLocks noChangeAspect="1"/>
          </p:cNvGraphicFramePr>
          <p:nvPr/>
        </p:nvGraphicFramePr>
        <p:xfrm>
          <a:off x="2057400" y="4038600"/>
          <a:ext cx="2435225" cy="2590800"/>
        </p:xfrm>
        <a:graphic>
          <a:graphicData uri="http://schemas.openxmlformats.org/presentationml/2006/ole">
            <p:oleObj spid="_x0000_s75797" name="Clip" r:id="rId5" imgW="16404336" imgH="17445228" progId="">
              <p:embed/>
            </p:oleObj>
          </a:graphicData>
        </a:graphic>
      </p:graphicFrame>
      <p:sp>
        <p:nvSpPr>
          <p:cNvPr id="2" name="Slide Number Placeholder 1"/>
          <p:cNvSpPr>
            <a:spLocks noGrp="1"/>
          </p:cNvSpPr>
          <p:nvPr>
            <p:ph type="sldNum" sz="quarter" idx="11"/>
          </p:nvPr>
        </p:nvSpPr>
        <p:spPr/>
        <p:txBody>
          <a:bodyPr/>
          <a:lstStyle/>
          <a:p>
            <a:fld id="{0167BB2F-F977-434C-B61B-D7DDD0173E19}" type="slidenum">
              <a:rPr lang="en-US" smtClean="0"/>
              <a:pPr/>
              <a:t>47</a:t>
            </a:fld>
            <a:endParaRPr lang="en-US"/>
          </a:p>
        </p:txBody>
      </p:sp>
    </p:spTree>
    <p:extLst>
      <p:ext uri="{BB962C8B-B14F-4D97-AF65-F5344CB8AC3E}">
        <p14:creationId xmlns:p14="http://schemas.microsoft.com/office/powerpoint/2010/main" xmlns="" val="196956190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3" fill="hold" nodeType="afterEffect">
                                  <p:stCondLst>
                                    <p:cond delay="1000"/>
                                  </p:stCondLst>
                                  <p:childTnLst>
                                    <p:set>
                                      <p:cBhvr>
                                        <p:cTn id="6" dur="1" fill="hold">
                                          <p:stCondLst>
                                            <p:cond delay="0"/>
                                          </p:stCondLst>
                                        </p:cTn>
                                        <p:tgtEl>
                                          <p:spTgt spid="711686"/>
                                        </p:tgtEl>
                                        <p:attrNameLst>
                                          <p:attrName>style.visibility</p:attrName>
                                        </p:attrNameLst>
                                      </p:cBhvr>
                                      <p:to>
                                        <p:strVal val="visible"/>
                                      </p:to>
                                    </p:set>
                                    <p:anim calcmode="lin" valueType="num">
                                      <p:cBhvr additive="base">
                                        <p:cTn id="7" dur="500" fill="hold"/>
                                        <p:tgtEl>
                                          <p:spTgt spid="711686"/>
                                        </p:tgtEl>
                                        <p:attrNameLst>
                                          <p:attrName>ppt_x</p:attrName>
                                        </p:attrNameLst>
                                      </p:cBhvr>
                                      <p:tavLst>
                                        <p:tav tm="0">
                                          <p:val>
                                            <p:strVal val="1+#ppt_w/2"/>
                                          </p:val>
                                        </p:tav>
                                        <p:tav tm="100000">
                                          <p:val>
                                            <p:strVal val="#ppt_x"/>
                                          </p:val>
                                        </p:tav>
                                      </p:tavLst>
                                    </p:anim>
                                    <p:anim calcmode="lin" valueType="num">
                                      <p:cBhvr additive="base">
                                        <p:cTn id="8" dur="500" fill="hold"/>
                                        <p:tgtEl>
                                          <p:spTgt spid="71168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3730" name="Rectangle 2"/>
          <p:cNvSpPr>
            <a:spLocks noGrp="1" noChangeArrowheads="1"/>
          </p:cNvSpPr>
          <p:nvPr>
            <p:ph type="title"/>
          </p:nvPr>
        </p:nvSpPr>
        <p:spPr>
          <a:xfrm>
            <a:off x="457200" y="3048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Material Variances</a:t>
            </a:r>
          </a:p>
        </p:txBody>
      </p:sp>
      <p:sp>
        <p:nvSpPr>
          <p:cNvPr id="713731" name="Rectangle 3"/>
          <p:cNvSpPr>
            <a:spLocks noChangeArrowheads="1"/>
          </p:cNvSpPr>
          <p:nvPr/>
        </p:nvSpPr>
        <p:spPr bwMode="auto">
          <a:xfrm>
            <a:off x="381000" y="1689100"/>
            <a:ext cx="3860800" cy="4622800"/>
          </a:xfrm>
          <a:prstGeom prst="rect">
            <a:avLst/>
          </a:prstGeom>
          <a:solidFill>
            <a:srgbClr val="CCECFF"/>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latin typeface="+mn-lt"/>
            </a:endParaRPr>
          </a:p>
        </p:txBody>
      </p:sp>
      <p:sp>
        <p:nvSpPr>
          <p:cNvPr id="713732" name="Rectangle 4"/>
          <p:cNvSpPr>
            <a:spLocks noChangeArrowheads="1"/>
          </p:cNvSpPr>
          <p:nvPr/>
        </p:nvSpPr>
        <p:spPr bwMode="auto">
          <a:xfrm>
            <a:off x="436563" y="4040188"/>
            <a:ext cx="3730625" cy="21748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5000"/>
              </a:lnSpc>
              <a:spcBef>
                <a:spcPct val="45000"/>
              </a:spcBef>
            </a:pPr>
            <a:r>
              <a:rPr lang="en-US" sz="2400" b="1" dirty="0">
                <a:latin typeface="+mn-lt"/>
              </a:rPr>
              <a:t>Hanson purchased and used 1,700 pounds.  How are the variances computed if the amount purchased</a:t>
            </a:r>
            <a:r>
              <a:rPr lang="en-US" sz="2400" b="1" dirty="0">
                <a:solidFill>
                  <a:schemeClr val="bg2"/>
                </a:solidFill>
                <a:latin typeface="+mn-lt"/>
              </a:rPr>
              <a:t> </a:t>
            </a:r>
            <a:r>
              <a:rPr lang="en-US" sz="2400" b="1" dirty="0">
                <a:solidFill>
                  <a:srgbClr val="FF0066"/>
                </a:solidFill>
                <a:latin typeface="+mn-lt"/>
              </a:rPr>
              <a:t>differs </a:t>
            </a:r>
            <a:r>
              <a:rPr lang="en-US" sz="2400" b="1" dirty="0">
                <a:latin typeface="+mn-lt"/>
              </a:rPr>
              <a:t>from the amount used?</a:t>
            </a:r>
            <a:r>
              <a:rPr lang="en-US" sz="2400" b="1" dirty="0">
                <a:solidFill>
                  <a:schemeClr val="bg2"/>
                </a:solidFill>
                <a:latin typeface="+mn-lt"/>
              </a:rPr>
              <a:t> </a:t>
            </a:r>
          </a:p>
        </p:txBody>
      </p:sp>
      <p:graphicFrame>
        <p:nvGraphicFramePr>
          <p:cNvPr id="713733" name="Object 5"/>
          <p:cNvGraphicFramePr>
            <a:graphicFrameLocks noChangeAspect="1"/>
          </p:cNvGraphicFramePr>
          <p:nvPr/>
        </p:nvGraphicFramePr>
        <p:xfrm>
          <a:off x="1193800" y="1828800"/>
          <a:ext cx="2438400" cy="2081213"/>
        </p:xfrm>
        <a:graphic>
          <a:graphicData uri="http://schemas.openxmlformats.org/presentationml/2006/ole">
            <p:oleObj spid="_x0000_s76820" name="Clip" r:id="rId4" imgW="3657600" imgH="2437790" progId="">
              <p:embed/>
            </p:oleObj>
          </a:graphicData>
        </a:graphic>
      </p:graphicFrame>
      <p:grpSp>
        <p:nvGrpSpPr>
          <p:cNvPr id="713734" name="Group 6"/>
          <p:cNvGrpSpPr>
            <a:grpSpLocks/>
          </p:cNvGrpSpPr>
          <p:nvPr/>
        </p:nvGrpSpPr>
        <p:grpSpPr bwMode="auto">
          <a:xfrm>
            <a:off x="4800600" y="1689100"/>
            <a:ext cx="4038600" cy="4622800"/>
            <a:chOff x="3024" y="1064"/>
            <a:chExt cx="2544" cy="2912"/>
          </a:xfrm>
        </p:grpSpPr>
        <p:sp>
          <p:nvSpPr>
            <p:cNvPr id="713735" name="Rectangle 7"/>
            <p:cNvSpPr>
              <a:spLocks noChangeArrowheads="1"/>
            </p:cNvSpPr>
            <p:nvPr/>
          </p:nvSpPr>
          <p:spPr bwMode="auto">
            <a:xfrm>
              <a:off x="3088" y="1064"/>
              <a:ext cx="2480" cy="2912"/>
            </a:xfrm>
            <a:prstGeom prst="rect">
              <a:avLst/>
            </a:prstGeom>
            <a:solidFill>
              <a:srgbClr val="EAEAEA"/>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mn-lt"/>
              </a:endParaRPr>
            </a:p>
          </p:txBody>
        </p:sp>
        <p:sp>
          <p:nvSpPr>
            <p:cNvPr id="713736" name="Rectangle 8"/>
            <p:cNvSpPr>
              <a:spLocks noChangeArrowheads="1"/>
            </p:cNvSpPr>
            <p:nvPr/>
          </p:nvSpPr>
          <p:spPr bwMode="auto">
            <a:xfrm>
              <a:off x="3024" y="2449"/>
              <a:ext cx="2538" cy="147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lvl="1" algn="ctr" eaLnBrk="1" hangingPunct="1">
                <a:lnSpc>
                  <a:spcPct val="95000"/>
                </a:lnSpc>
                <a:spcBef>
                  <a:spcPct val="45000"/>
                </a:spcBef>
              </a:pPr>
              <a:r>
                <a:rPr lang="en-US" sz="2400" b="1">
                  <a:solidFill>
                    <a:schemeClr val="tx2"/>
                  </a:solidFill>
                  <a:latin typeface="+mn-lt"/>
                </a:rPr>
                <a:t>The price variance is computed on the entire quantity</a:t>
              </a:r>
              <a:r>
                <a:rPr lang="en-US" sz="2400" b="1">
                  <a:solidFill>
                    <a:srgbClr val="FFFFFF"/>
                  </a:solidFill>
                  <a:latin typeface="+mn-lt"/>
                </a:rPr>
                <a:t> </a:t>
              </a:r>
              <a:r>
                <a:rPr lang="en-US" sz="2400" b="1">
                  <a:solidFill>
                    <a:srgbClr val="FF0066"/>
                  </a:solidFill>
                  <a:latin typeface="+mn-lt"/>
                </a:rPr>
                <a:t>purchased</a:t>
              </a:r>
              <a:r>
                <a:rPr lang="en-US" sz="2400" b="1">
                  <a:solidFill>
                    <a:schemeClr val="tx2"/>
                  </a:solidFill>
                  <a:latin typeface="+mn-lt"/>
                </a:rPr>
                <a:t>.</a:t>
              </a:r>
            </a:p>
            <a:p>
              <a:pPr lvl="1" algn="ctr" eaLnBrk="1" hangingPunct="1">
                <a:lnSpc>
                  <a:spcPct val="95000"/>
                </a:lnSpc>
                <a:spcBef>
                  <a:spcPct val="45000"/>
                </a:spcBef>
              </a:pPr>
              <a:r>
                <a:rPr lang="en-US" sz="2400" b="1">
                  <a:solidFill>
                    <a:schemeClr val="tx2"/>
                  </a:solidFill>
                  <a:latin typeface="+mn-lt"/>
                </a:rPr>
                <a:t>The quantity variance is computed only on the quantity</a:t>
              </a:r>
              <a:r>
                <a:rPr lang="en-US" sz="2400" b="1">
                  <a:solidFill>
                    <a:schemeClr val="bg2"/>
                  </a:solidFill>
                  <a:latin typeface="+mn-lt"/>
                </a:rPr>
                <a:t> </a:t>
              </a:r>
              <a:r>
                <a:rPr lang="en-US" sz="2400" b="1">
                  <a:solidFill>
                    <a:srgbClr val="FF0066"/>
                  </a:solidFill>
                  <a:latin typeface="+mn-lt"/>
                </a:rPr>
                <a:t>used</a:t>
              </a:r>
              <a:r>
                <a:rPr lang="en-US" sz="2400" b="1">
                  <a:solidFill>
                    <a:schemeClr val="tx2"/>
                  </a:solidFill>
                  <a:latin typeface="+mn-lt"/>
                </a:rPr>
                <a:t>.</a:t>
              </a:r>
              <a:endParaRPr lang="en-US" sz="2400" b="1">
                <a:solidFill>
                  <a:schemeClr val="bg2"/>
                </a:solidFill>
                <a:latin typeface="+mn-lt"/>
              </a:endParaRPr>
            </a:p>
          </p:txBody>
        </p:sp>
        <p:graphicFrame>
          <p:nvGraphicFramePr>
            <p:cNvPr id="713737" name="Object 9"/>
            <p:cNvGraphicFramePr>
              <a:graphicFrameLocks noChangeAspect="1"/>
            </p:cNvGraphicFramePr>
            <p:nvPr/>
          </p:nvGraphicFramePr>
          <p:xfrm>
            <a:off x="3504" y="1104"/>
            <a:ext cx="1824" cy="1423"/>
          </p:xfrm>
          <a:graphic>
            <a:graphicData uri="http://schemas.openxmlformats.org/presentationml/2006/ole">
              <p:oleObj spid="_x0000_s76821" name="Clip" r:id="rId5" imgW="3657600" imgH="2437790" progId="">
                <p:embed/>
              </p:oleObj>
            </a:graphicData>
          </a:graphic>
        </p:graphicFrame>
      </p:grpSp>
      <p:sp>
        <p:nvSpPr>
          <p:cNvPr id="2" name="Slide Number Placeholder 1"/>
          <p:cNvSpPr>
            <a:spLocks noGrp="1"/>
          </p:cNvSpPr>
          <p:nvPr>
            <p:ph type="sldNum" sz="quarter" idx="11"/>
          </p:nvPr>
        </p:nvSpPr>
        <p:spPr/>
        <p:txBody>
          <a:bodyPr/>
          <a:lstStyle/>
          <a:p>
            <a:fld id="{FC3CEDF9-175D-44EB-8899-A113D70833E0}" type="slidenum">
              <a:rPr lang="en-US" smtClean="0"/>
              <a:pPr/>
              <a:t>48</a:t>
            </a:fld>
            <a:endParaRPr lang="en-US"/>
          </a:p>
        </p:txBody>
      </p:sp>
    </p:spTree>
    <p:extLst>
      <p:ext uri="{BB962C8B-B14F-4D97-AF65-F5344CB8AC3E}">
        <p14:creationId xmlns:p14="http://schemas.microsoft.com/office/powerpoint/2010/main" xmlns="" val="36545770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713734"/>
                                        </p:tgtEl>
                                        <p:attrNameLst>
                                          <p:attrName>style.visibility</p:attrName>
                                        </p:attrNameLst>
                                      </p:cBhvr>
                                      <p:to>
                                        <p:strVal val="visible"/>
                                      </p:to>
                                    </p:set>
                                    <p:animEffect transition="in" filter="dissolve">
                                      <p:cBhvr>
                                        <p:cTn id="7" dur="500"/>
                                        <p:tgtEl>
                                          <p:spTgt spid="713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5778" name="Rectangle 2"/>
          <p:cNvSpPr>
            <a:spLocks noGrp="1" noChangeArrowheads="1"/>
          </p:cNvSpPr>
          <p:nvPr>
            <p:ph type="title"/>
          </p:nvPr>
        </p:nvSpPr>
        <p:spPr/>
        <p:txBody>
          <a:bodyPr>
            <a:normAutofit fontScale="90000"/>
          </a:bodyPr>
          <a:lstStyle/>
          <a:p>
            <a:r>
              <a:rPr lang="en-US"/>
              <a:t/>
            </a:r>
            <a:br>
              <a:rPr lang="en-US"/>
            </a:br>
            <a:endParaRPr lang="en-US"/>
          </a:p>
        </p:txBody>
      </p:sp>
      <p:sp>
        <p:nvSpPr>
          <p:cNvPr id="715779" name="Rectangle 3"/>
          <p:cNvSpPr>
            <a:spLocks noChangeArrowheads="1"/>
          </p:cNvSpPr>
          <p:nvPr/>
        </p:nvSpPr>
        <p:spPr bwMode="auto">
          <a:xfrm>
            <a:off x="114300" y="304800"/>
            <a:ext cx="8915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pPr eaLnBrk="0" hangingPunct="0">
              <a:spcBef>
                <a:spcPct val="0"/>
              </a:spcBef>
            </a:pPr>
            <a:r>
              <a:rPr lang="en-US" sz="4400" b="1" i="1" dirty="0">
                <a:solidFill>
                  <a:schemeClr val="tx2"/>
                </a:solidFill>
                <a:latin typeface="+mj-lt"/>
                <a:ea typeface="+mj-ea"/>
                <a:cs typeface="+mj-cs"/>
              </a:rPr>
              <a:t>Responsibility for Material Variances</a:t>
            </a:r>
          </a:p>
        </p:txBody>
      </p:sp>
      <p:sp>
        <p:nvSpPr>
          <p:cNvPr id="715780" name="Text Box 4"/>
          <p:cNvSpPr txBox="1">
            <a:spLocks noChangeArrowheads="1"/>
          </p:cNvSpPr>
          <p:nvPr/>
        </p:nvSpPr>
        <p:spPr bwMode="auto">
          <a:xfrm>
            <a:off x="5233988" y="1600200"/>
            <a:ext cx="36925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400" b="1">
                <a:solidFill>
                  <a:schemeClr val="tx2"/>
                </a:solidFill>
              </a:rPr>
              <a:t>Materials Price Variance</a:t>
            </a:r>
          </a:p>
        </p:txBody>
      </p:sp>
      <p:sp>
        <p:nvSpPr>
          <p:cNvPr id="715781" name="Text Box 5"/>
          <p:cNvSpPr txBox="1">
            <a:spLocks noChangeArrowheads="1"/>
          </p:cNvSpPr>
          <p:nvPr/>
        </p:nvSpPr>
        <p:spPr bwMode="auto">
          <a:xfrm>
            <a:off x="255588" y="1600200"/>
            <a:ext cx="41814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400" b="1">
                <a:solidFill>
                  <a:schemeClr val="tx2"/>
                </a:solidFill>
              </a:rPr>
              <a:t>Materials Quantity Variance</a:t>
            </a:r>
          </a:p>
        </p:txBody>
      </p:sp>
      <p:grpSp>
        <p:nvGrpSpPr>
          <p:cNvPr id="715782" name="Group 6"/>
          <p:cNvGrpSpPr>
            <a:grpSpLocks/>
          </p:cNvGrpSpPr>
          <p:nvPr/>
        </p:nvGrpSpPr>
        <p:grpSpPr bwMode="auto">
          <a:xfrm>
            <a:off x="838200" y="2193925"/>
            <a:ext cx="3124200" cy="2514600"/>
            <a:chOff x="672" y="1584"/>
            <a:chExt cx="1968" cy="1584"/>
          </a:xfrm>
        </p:grpSpPr>
        <p:graphicFrame>
          <p:nvGraphicFramePr>
            <p:cNvPr id="715783" name="Object 7"/>
            <p:cNvGraphicFramePr>
              <a:graphicFrameLocks noChangeAspect="1"/>
            </p:cNvGraphicFramePr>
            <p:nvPr/>
          </p:nvGraphicFramePr>
          <p:xfrm>
            <a:off x="672" y="1584"/>
            <a:ext cx="1968" cy="1311"/>
          </p:xfrm>
          <a:graphic>
            <a:graphicData uri="http://schemas.openxmlformats.org/presentationml/2006/ole">
              <p:oleObj spid="_x0000_s77844" name="Clip" r:id="rId4" imgW="3657600" imgH="2437790" progId="">
                <p:embed/>
              </p:oleObj>
            </a:graphicData>
          </a:graphic>
        </p:graphicFrame>
        <p:sp>
          <p:nvSpPr>
            <p:cNvPr id="715784" name="Text Box 8"/>
            <p:cNvSpPr txBox="1">
              <a:spLocks noChangeArrowheads="1"/>
            </p:cNvSpPr>
            <p:nvPr/>
          </p:nvSpPr>
          <p:spPr bwMode="auto">
            <a:xfrm>
              <a:off x="704" y="2874"/>
              <a:ext cx="1853" cy="294"/>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400">
                  <a:solidFill>
                    <a:srgbClr val="CCFFFF"/>
                  </a:solidFill>
                </a:rPr>
                <a:t>Production Manager</a:t>
              </a:r>
            </a:p>
          </p:txBody>
        </p:sp>
      </p:grpSp>
      <p:grpSp>
        <p:nvGrpSpPr>
          <p:cNvPr id="715785" name="Group 9"/>
          <p:cNvGrpSpPr>
            <a:grpSpLocks/>
          </p:cNvGrpSpPr>
          <p:nvPr/>
        </p:nvGrpSpPr>
        <p:grpSpPr bwMode="auto">
          <a:xfrm>
            <a:off x="5410200" y="2057400"/>
            <a:ext cx="3009900" cy="2651125"/>
            <a:chOff x="3539" y="1488"/>
            <a:chExt cx="1896" cy="1670"/>
          </a:xfrm>
        </p:grpSpPr>
        <p:graphicFrame>
          <p:nvGraphicFramePr>
            <p:cNvPr id="715786" name="Object 10"/>
            <p:cNvGraphicFramePr>
              <a:graphicFrameLocks noChangeAspect="1"/>
            </p:cNvGraphicFramePr>
            <p:nvPr/>
          </p:nvGraphicFramePr>
          <p:xfrm>
            <a:off x="3879" y="1488"/>
            <a:ext cx="1309" cy="1392"/>
          </p:xfrm>
          <a:graphic>
            <a:graphicData uri="http://schemas.openxmlformats.org/presentationml/2006/ole">
              <p:oleObj spid="_x0000_s77845" name="Clip" r:id="rId5" imgW="16404336" imgH="17445228" progId="">
                <p:embed/>
              </p:oleObj>
            </a:graphicData>
          </a:graphic>
        </p:graphicFrame>
        <p:sp>
          <p:nvSpPr>
            <p:cNvPr id="715787" name="Text Box 11"/>
            <p:cNvSpPr txBox="1">
              <a:spLocks noChangeArrowheads="1"/>
            </p:cNvSpPr>
            <p:nvPr/>
          </p:nvSpPr>
          <p:spPr bwMode="auto">
            <a:xfrm>
              <a:off x="3539" y="2864"/>
              <a:ext cx="1896" cy="294"/>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400">
                  <a:solidFill>
                    <a:srgbClr val="CCFFFF"/>
                  </a:solidFill>
                </a:rPr>
                <a:t>Purchasing Manager</a:t>
              </a:r>
            </a:p>
          </p:txBody>
        </p:sp>
      </p:grpSp>
      <p:sp>
        <p:nvSpPr>
          <p:cNvPr id="715788" name="Text Box 12"/>
          <p:cNvSpPr txBox="1">
            <a:spLocks noChangeArrowheads="1"/>
          </p:cNvSpPr>
          <p:nvPr/>
        </p:nvSpPr>
        <p:spPr bwMode="auto">
          <a:xfrm>
            <a:off x="417513" y="5219700"/>
            <a:ext cx="8297862" cy="1216025"/>
          </a:xfrm>
          <a:prstGeom prst="rect">
            <a:avLst/>
          </a:prstGeom>
          <a:solidFill>
            <a:srgbClr val="CCFFCC"/>
          </a:solidFill>
          <a:ln w="28575">
            <a:solidFill>
              <a:schemeClr val="tx1"/>
            </a:solidFill>
            <a:miter lim="800000"/>
            <a:headEnd/>
            <a:tailEnd/>
          </a:ln>
          <a:effectLst>
            <a:outerShdw dist="89803" dir="2700000" algn="ctr" rotWithShape="0">
              <a:schemeClr val="bg2"/>
            </a:outerShdw>
          </a:effectLst>
        </p:spPr>
        <p:txBody>
          <a:bodyPr wrap="none">
            <a:spAutoFit/>
          </a:bodyPr>
          <a:lstStyle/>
          <a:p>
            <a:pPr algn="ctr" eaLnBrk="1" hangingPunct="1">
              <a:spcBef>
                <a:spcPct val="30000"/>
              </a:spcBef>
            </a:pPr>
            <a:r>
              <a:rPr lang="en-US" sz="2400">
                <a:solidFill>
                  <a:schemeClr val="tx2"/>
                </a:solidFill>
                <a:latin typeface="+mn-lt"/>
                <a:cs typeface="Times New Roman" panose="02020603050405020304" pitchFamily="18" charset="0"/>
              </a:rPr>
              <a:t>The standard price is used to compute the quantity variance</a:t>
            </a:r>
            <a:br>
              <a:rPr lang="en-US" sz="2400">
                <a:solidFill>
                  <a:schemeClr val="tx2"/>
                </a:solidFill>
                <a:latin typeface="+mn-lt"/>
                <a:cs typeface="Times New Roman" panose="02020603050405020304" pitchFamily="18" charset="0"/>
              </a:rPr>
            </a:br>
            <a:r>
              <a:rPr lang="en-US" sz="2400">
                <a:solidFill>
                  <a:schemeClr val="tx2"/>
                </a:solidFill>
                <a:latin typeface="+mn-lt"/>
                <a:cs typeface="Times New Roman" panose="02020603050405020304" pitchFamily="18" charset="0"/>
              </a:rPr>
              <a:t>so that the production manager is not held responsible for</a:t>
            </a:r>
            <a:br>
              <a:rPr lang="en-US" sz="2400">
                <a:solidFill>
                  <a:schemeClr val="tx2"/>
                </a:solidFill>
                <a:latin typeface="+mn-lt"/>
                <a:cs typeface="Times New Roman" panose="02020603050405020304" pitchFamily="18" charset="0"/>
              </a:rPr>
            </a:br>
            <a:r>
              <a:rPr lang="en-US" sz="2400">
                <a:solidFill>
                  <a:schemeClr val="tx2"/>
                </a:solidFill>
                <a:latin typeface="+mn-lt"/>
                <a:cs typeface="Times New Roman" panose="02020603050405020304" pitchFamily="18" charset="0"/>
              </a:rPr>
              <a:t>the purchasing manager’s performance.</a:t>
            </a:r>
          </a:p>
        </p:txBody>
      </p:sp>
      <p:sp>
        <p:nvSpPr>
          <p:cNvPr id="2" name="Slide Number Placeholder 1"/>
          <p:cNvSpPr>
            <a:spLocks noGrp="1"/>
          </p:cNvSpPr>
          <p:nvPr>
            <p:ph type="sldNum" sz="quarter" idx="11"/>
          </p:nvPr>
        </p:nvSpPr>
        <p:spPr/>
        <p:txBody>
          <a:bodyPr/>
          <a:lstStyle/>
          <a:p>
            <a:fld id="{FC3CEDF9-175D-44EB-8899-A113D70833E0}" type="slidenum">
              <a:rPr lang="en-US" smtClean="0"/>
              <a:pPr/>
              <a:t>49</a:t>
            </a:fld>
            <a:endParaRPr lang="en-US"/>
          </a:p>
        </p:txBody>
      </p:sp>
    </p:spTree>
    <p:extLst>
      <p:ext uri="{BB962C8B-B14F-4D97-AF65-F5344CB8AC3E}">
        <p14:creationId xmlns:p14="http://schemas.microsoft.com/office/powerpoint/2010/main" xmlns="" val="195929206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715788"/>
                                        </p:tgtEl>
                                        <p:attrNameLst>
                                          <p:attrName>style.visibility</p:attrName>
                                        </p:attrNameLst>
                                      </p:cBhvr>
                                      <p:to>
                                        <p:strVal val="visible"/>
                                      </p:to>
                                    </p:set>
                                    <p:animEffect transition="in" filter="wipe(up)">
                                      <p:cBhvr>
                                        <p:cTn id="7" dur="500"/>
                                        <p:tgtEl>
                                          <p:spTgt spid="7157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88" grpId="0" animBg="1"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17826" name="Group 2"/>
          <p:cNvGrpSpPr>
            <a:grpSpLocks/>
          </p:cNvGrpSpPr>
          <p:nvPr/>
        </p:nvGrpSpPr>
        <p:grpSpPr bwMode="auto">
          <a:xfrm>
            <a:off x="228600" y="1752600"/>
            <a:ext cx="3810000" cy="3006725"/>
            <a:chOff x="384" y="1248"/>
            <a:chExt cx="2400" cy="1894"/>
          </a:xfrm>
        </p:grpSpPr>
        <p:sp>
          <p:nvSpPr>
            <p:cNvPr id="717827" name="Freeform 3"/>
            <p:cNvSpPr>
              <a:spLocks/>
            </p:cNvSpPr>
            <p:nvPr/>
          </p:nvSpPr>
          <p:spPr bwMode="auto">
            <a:xfrm>
              <a:off x="384" y="1248"/>
              <a:ext cx="2400" cy="1894"/>
            </a:xfrm>
            <a:custGeom>
              <a:avLst/>
              <a:gdLst>
                <a:gd name="T0" fmla="*/ 2567 w 2751"/>
                <a:gd name="T1" fmla="*/ 0 h 1894"/>
                <a:gd name="T2" fmla="*/ 2597 w 2751"/>
                <a:gd name="T3" fmla="*/ 8 h 1894"/>
                <a:gd name="T4" fmla="*/ 2632 w 2751"/>
                <a:gd name="T5" fmla="*/ 23 h 1894"/>
                <a:gd name="T6" fmla="*/ 2663 w 2751"/>
                <a:gd name="T7" fmla="*/ 42 h 1894"/>
                <a:gd name="T8" fmla="*/ 2687 w 2751"/>
                <a:gd name="T9" fmla="*/ 66 h 1894"/>
                <a:gd name="T10" fmla="*/ 2709 w 2751"/>
                <a:gd name="T11" fmla="*/ 93 h 1894"/>
                <a:gd name="T12" fmla="*/ 2728 w 2751"/>
                <a:gd name="T13" fmla="*/ 125 h 1894"/>
                <a:gd name="T14" fmla="*/ 2742 w 2751"/>
                <a:gd name="T15" fmla="*/ 159 h 1894"/>
                <a:gd name="T16" fmla="*/ 2750 w 2751"/>
                <a:gd name="T17" fmla="*/ 194 h 1894"/>
                <a:gd name="T18" fmla="*/ 2750 w 2751"/>
                <a:gd name="T19" fmla="*/ 1314 h 1894"/>
                <a:gd name="T20" fmla="*/ 2740 w 2751"/>
                <a:gd name="T21" fmla="*/ 1361 h 1894"/>
                <a:gd name="T22" fmla="*/ 2726 w 2751"/>
                <a:gd name="T23" fmla="*/ 1422 h 1894"/>
                <a:gd name="T24" fmla="*/ 2705 w 2751"/>
                <a:gd name="T25" fmla="*/ 1481 h 1894"/>
                <a:gd name="T26" fmla="*/ 2679 w 2751"/>
                <a:gd name="T27" fmla="*/ 1536 h 1894"/>
                <a:gd name="T28" fmla="*/ 2650 w 2751"/>
                <a:gd name="T29" fmla="*/ 1591 h 1894"/>
                <a:gd name="T30" fmla="*/ 2616 w 2751"/>
                <a:gd name="T31" fmla="*/ 1642 h 1894"/>
                <a:gd name="T32" fmla="*/ 2575 w 2751"/>
                <a:gd name="T33" fmla="*/ 1688 h 1894"/>
                <a:gd name="T34" fmla="*/ 2532 w 2751"/>
                <a:gd name="T35" fmla="*/ 1735 h 1894"/>
                <a:gd name="T36" fmla="*/ 2485 w 2751"/>
                <a:gd name="T37" fmla="*/ 1771 h 1894"/>
                <a:gd name="T38" fmla="*/ 2436 w 2751"/>
                <a:gd name="T39" fmla="*/ 1804 h 1894"/>
                <a:gd name="T40" fmla="*/ 2384 w 2751"/>
                <a:gd name="T41" fmla="*/ 1836 h 1894"/>
                <a:gd name="T42" fmla="*/ 2326 w 2751"/>
                <a:gd name="T43" fmla="*/ 1859 h 1894"/>
                <a:gd name="T44" fmla="*/ 2271 w 2751"/>
                <a:gd name="T45" fmla="*/ 1879 h 1894"/>
                <a:gd name="T46" fmla="*/ 2212 w 2751"/>
                <a:gd name="T47" fmla="*/ 1893 h 1894"/>
                <a:gd name="T48" fmla="*/ 2243 w 2751"/>
                <a:gd name="T49" fmla="*/ 1885 h 1894"/>
                <a:gd name="T50" fmla="*/ 2274 w 2751"/>
                <a:gd name="T51" fmla="*/ 1872 h 1894"/>
                <a:gd name="T52" fmla="*/ 2302 w 2751"/>
                <a:gd name="T53" fmla="*/ 1853 h 1894"/>
                <a:gd name="T54" fmla="*/ 2325 w 2751"/>
                <a:gd name="T55" fmla="*/ 1832 h 1894"/>
                <a:gd name="T56" fmla="*/ 2343 w 2751"/>
                <a:gd name="T57" fmla="*/ 1804 h 1894"/>
                <a:gd name="T58" fmla="*/ 2361 w 2751"/>
                <a:gd name="T59" fmla="*/ 1777 h 1894"/>
                <a:gd name="T60" fmla="*/ 2371 w 2751"/>
                <a:gd name="T61" fmla="*/ 1745 h 1894"/>
                <a:gd name="T62" fmla="*/ 2373 w 2751"/>
                <a:gd name="T63" fmla="*/ 1711 h 1894"/>
                <a:gd name="T64" fmla="*/ 2373 w 2751"/>
                <a:gd name="T65" fmla="*/ 1677 h 1894"/>
                <a:gd name="T66" fmla="*/ 2369 w 2751"/>
                <a:gd name="T67" fmla="*/ 1644 h 1894"/>
                <a:gd name="T68" fmla="*/ 2357 w 2751"/>
                <a:gd name="T69" fmla="*/ 1617 h 1894"/>
                <a:gd name="T70" fmla="*/ 2341 w 2751"/>
                <a:gd name="T71" fmla="*/ 1585 h 1894"/>
                <a:gd name="T72" fmla="*/ 2318 w 2751"/>
                <a:gd name="T73" fmla="*/ 1559 h 1894"/>
                <a:gd name="T74" fmla="*/ 2294 w 2751"/>
                <a:gd name="T75" fmla="*/ 1540 h 1894"/>
                <a:gd name="T76" fmla="*/ 2267 w 2751"/>
                <a:gd name="T77" fmla="*/ 1523 h 1894"/>
                <a:gd name="T78" fmla="*/ 2237 w 2751"/>
                <a:gd name="T79" fmla="*/ 1513 h 1894"/>
                <a:gd name="T80" fmla="*/ 2212 w 2751"/>
                <a:gd name="T81" fmla="*/ 1506 h 1894"/>
                <a:gd name="T82" fmla="*/ 181 w 2751"/>
                <a:gd name="T83" fmla="*/ 1506 h 1894"/>
                <a:gd name="T84" fmla="*/ 149 w 2751"/>
                <a:gd name="T85" fmla="*/ 1500 h 1894"/>
                <a:gd name="T86" fmla="*/ 118 w 2751"/>
                <a:gd name="T87" fmla="*/ 1485 h 1894"/>
                <a:gd name="T88" fmla="*/ 87 w 2751"/>
                <a:gd name="T89" fmla="*/ 1466 h 1894"/>
                <a:gd name="T90" fmla="*/ 61 w 2751"/>
                <a:gd name="T91" fmla="*/ 1441 h 1894"/>
                <a:gd name="T92" fmla="*/ 41 w 2751"/>
                <a:gd name="T93" fmla="*/ 1413 h 1894"/>
                <a:gd name="T94" fmla="*/ 20 w 2751"/>
                <a:gd name="T95" fmla="*/ 1384 h 1894"/>
                <a:gd name="T96" fmla="*/ 8 w 2751"/>
                <a:gd name="T97" fmla="*/ 1350 h 1894"/>
                <a:gd name="T98" fmla="*/ 0 w 2751"/>
                <a:gd name="T99" fmla="*/ 1314 h 1894"/>
                <a:gd name="T100" fmla="*/ 0 w 2751"/>
                <a:gd name="T101" fmla="*/ 194 h 1894"/>
                <a:gd name="T102" fmla="*/ 8 w 2751"/>
                <a:gd name="T103" fmla="*/ 159 h 1894"/>
                <a:gd name="T104" fmla="*/ 20 w 2751"/>
                <a:gd name="T105" fmla="*/ 125 h 1894"/>
                <a:gd name="T106" fmla="*/ 39 w 2751"/>
                <a:gd name="T107" fmla="*/ 95 h 1894"/>
                <a:gd name="T108" fmla="*/ 59 w 2751"/>
                <a:gd name="T109" fmla="*/ 66 h 1894"/>
                <a:gd name="T110" fmla="*/ 87 w 2751"/>
                <a:gd name="T111" fmla="*/ 42 h 1894"/>
                <a:gd name="T112" fmla="*/ 116 w 2751"/>
                <a:gd name="T113" fmla="*/ 23 h 1894"/>
                <a:gd name="T114" fmla="*/ 149 w 2751"/>
                <a:gd name="T115" fmla="*/ 8 h 1894"/>
                <a:gd name="T116" fmla="*/ 181 w 2751"/>
                <a:gd name="T117" fmla="*/ 0 h 1894"/>
                <a:gd name="T118" fmla="*/ 2567 w 2751"/>
                <a:gd name="T119" fmla="*/ 0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1" h="1894">
                  <a:moveTo>
                    <a:pt x="2567" y="0"/>
                  </a:moveTo>
                  <a:lnTo>
                    <a:pt x="2597" y="8"/>
                  </a:lnTo>
                  <a:lnTo>
                    <a:pt x="2632" y="23"/>
                  </a:lnTo>
                  <a:lnTo>
                    <a:pt x="2663" y="42"/>
                  </a:lnTo>
                  <a:lnTo>
                    <a:pt x="2687" y="66"/>
                  </a:lnTo>
                  <a:lnTo>
                    <a:pt x="2709" y="93"/>
                  </a:lnTo>
                  <a:lnTo>
                    <a:pt x="2728" y="125"/>
                  </a:lnTo>
                  <a:lnTo>
                    <a:pt x="2742" y="159"/>
                  </a:lnTo>
                  <a:lnTo>
                    <a:pt x="2750" y="194"/>
                  </a:lnTo>
                  <a:lnTo>
                    <a:pt x="2750" y="1314"/>
                  </a:lnTo>
                  <a:lnTo>
                    <a:pt x="2740" y="1361"/>
                  </a:lnTo>
                  <a:lnTo>
                    <a:pt x="2726" y="1422"/>
                  </a:lnTo>
                  <a:lnTo>
                    <a:pt x="2705" y="1481"/>
                  </a:lnTo>
                  <a:lnTo>
                    <a:pt x="2679" y="1536"/>
                  </a:lnTo>
                  <a:lnTo>
                    <a:pt x="2650" y="1591"/>
                  </a:lnTo>
                  <a:lnTo>
                    <a:pt x="2616" y="1642"/>
                  </a:lnTo>
                  <a:lnTo>
                    <a:pt x="2575" y="1688"/>
                  </a:lnTo>
                  <a:lnTo>
                    <a:pt x="2532" y="1735"/>
                  </a:lnTo>
                  <a:lnTo>
                    <a:pt x="2485" y="1771"/>
                  </a:lnTo>
                  <a:lnTo>
                    <a:pt x="2436" y="1804"/>
                  </a:lnTo>
                  <a:lnTo>
                    <a:pt x="2384" y="1836"/>
                  </a:lnTo>
                  <a:lnTo>
                    <a:pt x="2326" y="1859"/>
                  </a:lnTo>
                  <a:lnTo>
                    <a:pt x="2271" y="1879"/>
                  </a:lnTo>
                  <a:lnTo>
                    <a:pt x="2212" y="1893"/>
                  </a:lnTo>
                  <a:lnTo>
                    <a:pt x="2243" y="1885"/>
                  </a:lnTo>
                  <a:lnTo>
                    <a:pt x="2274" y="1872"/>
                  </a:lnTo>
                  <a:lnTo>
                    <a:pt x="2302" y="1853"/>
                  </a:lnTo>
                  <a:lnTo>
                    <a:pt x="2325" y="1832"/>
                  </a:lnTo>
                  <a:lnTo>
                    <a:pt x="2343" y="1804"/>
                  </a:lnTo>
                  <a:lnTo>
                    <a:pt x="2361" y="1777"/>
                  </a:lnTo>
                  <a:lnTo>
                    <a:pt x="2371" y="1745"/>
                  </a:lnTo>
                  <a:lnTo>
                    <a:pt x="2373" y="1711"/>
                  </a:lnTo>
                  <a:lnTo>
                    <a:pt x="2373" y="1677"/>
                  </a:lnTo>
                  <a:lnTo>
                    <a:pt x="2369" y="1644"/>
                  </a:lnTo>
                  <a:lnTo>
                    <a:pt x="2357" y="1617"/>
                  </a:lnTo>
                  <a:lnTo>
                    <a:pt x="2341" y="1585"/>
                  </a:lnTo>
                  <a:lnTo>
                    <a:pt x="2318" y="1559"/>
                  </a:lnTo>
                  <a:lnTo>
                    <a:pt x="2294" y="1540"/>
                  </a:lnTo>
                  <a:lnTo>
                    <a:pt x="2267" y="1523"/>
                  </a:lnTo>
                  <a:lnTo>
                    <a:pt x="2237" y="1513"/>
                  </a:lnTo>
                  <a:lnTo>
                    <a:pt x="2212" y="1506"/>
                  </a:lnTo>
                  <a:lnTo>
                    <a:pt x="181" y="1506"/>
                  </a:lnTo>
                  <a:lnTo>
                    <a:pt x="149" y="1500"/>
                  </a:lnTo>
                  <a:lnTo>
                    <a:pt x="118" y="1485"/>
                  </a:lnTo>
                  <a:lnTo>
                    <a:pt x="87" y="1466"/>
                  </a:lnTo>
                  <a:lnTo>
                    <a:pt x="61" y="1441"/>
                  </a:lnTo>
                  <a:lnTo>
                    <a:pt x="41" y="1413"/>
                  </a:lnTo>
                  <a:lnTo>
                    <a:pt x="20" y="1384"/>
                  </a:lnTo>
                  <a:lnTo>
                    <a:pt x="8" y="1350"/>
                  </a:lnTo>
                  <a:lnTo>
                    <a:pt x="0" y="1314"/>
                  </a:lnTo>
                  <a:lnTo>
                    <a:pt x="0" y="194"/>
                  </a:lnTo>
                  <a:lnTo>
                    <a:pt x="8" y="159"/>
                  </a:lnTo>
                  <a:lnTo>
                    <a:pt x="20" y="125"/>
                  </a:lnTo>
                  <a:lnTo>
                    <a:pt x="39" y="95"/>
                  </a:lnTo>
                  <a:lnTo>
                    <a:pt x="59" y="66"/>
                  </a:lnTo>
                  <a:lnTo>
                    <a:pt x="87" y="42"/>
                  </a:lnTo>
                  <a:lnTo>
                    <a:pt x="116" y="23"/>
                  </a:lnTo>
                  <a:lnTo>
                    <a:pt x="149" y="8"/>
                  </a:lnTo>
                  <a:lnTo>
                    <a:pt x="181" y="0"/>
                  </a:lnTo>
                  <a:lnTo>
                    <a:pt x="2567" y="0"/>
                  </a:lnTo>
                </a:path>
              </a:pathLst>
            </a:custGeom>
            <a:solidFill>
              <a:srgbClr val="FFCC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717828" name="Rectangle 4"/>
            <p:cNvSpPr>
              <a:spLocks noChangeArrowheads="1"/>
            </p:cNvSpPr>
            <p:nvPr/>
          </p:nvSpPr>
          <p:spPr bwMode="auto">
            <a:xfrm>
              <a:off x="416" y="1347"/>
              <a:ext cx="2242" cy="140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spcBef>
                  <a:spcPct val="40000"/>
                </a:spcBef>
              </a:pPr>
              <a:r>
                <a:rPr lang="en-US" sz="2400">
                  <a:solidFill>
                    <a:schemeClr val="tx2"/>
                  </a:solidFill>
                  <a:latin typeface="+mn-lt"/>
                </a:rPr>
                <a:t>I am not responsible for</a:t>
              </a:r>
              <a:br>
                <a:rPr lang="en-US" sz="2400">
                  <a:solidFill>
                    <a:schemeClr val="tx2"/>
                  </a:solidFill>
                  <a:latin typeface="+mn-lt"/>
                </a:rPr>
              </a:br>
              <a:r>
                <a:rPr lang="en-US" sz="2400">
                  <a:solidFill>
                    <a:schemeClr val="tx2"/>
                  </a:solidFill>
                  <a:latin typeface="+mn-lt"/>
                </a:rPr>
                <a:t> this unfavorable material</a:t>
              </a:r>
              <a:br>
                <a:rPr lang="en-US" sz="2400">
                  <a:solidFill>
                    <a:schemeClr val="tx2"/>
                  </a:solidFill>
                  <a:latin typeface="+mn-lt"/>
                </a:rPr>
              </a:br>
              <a:r>
                <a:rPr lang="en-US" sz="2400">
                  <a:solidFill>
                    <a:schemeClr val="tx2"/>
                  </a:solidFill>
                  <a:latin typeface="+mn-lt"/>
                </a:rPr>
                <a:t>quantity variance.</a:t>
              </a:r>
            </a:p>
            <a:p>
              <a:pPr algn="ctr" eaLnBrk="1" hangingPunct="1">
                <a:lnSpc>
                  <a:spcPct val="90000"/>
                </a:lnSpc>
                <a:spcBef>
                  <a:spcPct val="40000"/>
                </a:spcBef>
              </a:pPr>
              <a:r>
                <a:rPr lang="en-US" sz="2400">
                  <a:solidFill>
                    <a:schemeClr val="tx2"/>
                  </a:solidFill>
                  <a:latin typeface="+mn-lt"/>
                </a:rPr>
                <a:t> You purchased cheap</a:t>
              </a:r>
              <a:br>
                <a:rPr lang="en-US" sz="2400">
                  <a:solidFill>
                    <a:schemeClr val="tx2"/>
                  </a:solidFill>
                  <a:latin typeface="+mn-lt"/>
                </a:rPr>
              </a:br>
              <a:r>
                <a:rPr lang="en-US" sz="2400">
                  <a:solidFill>
                    <a:schemeClr val="tx2"/>
                  </a:solidFill>
                  <a:latin typeface="+mn-lt"/>
                </a:rPr>
                <a:t>material, so my people</a:t>
              </a:r>
              <a:br>
                <a:rPr lang="en-US" sz="2400">
                  <a:solidFill>
                    <a:schemeClr val="tx2"/>
                  </a:solidFill>
                  <a:latin typeface="+mn-lt"/>
                </a:rPr>
              </a:br>
              <a:r>
                <a:rPr lang="en-US" sz="2400">
                  <a:solidFill>
                    <a:schemeClr val="tx2"/>
                  </a:solidFill>
                  <a:latin typeface="+mn-lt"/>
                </a:rPr>
                <a:t>had to use more of it.</a:t>
              </a:r>
            </a:p>
          </p:txBody>
        </p:sp>
      </p:grpSp>
      <p:grpSp>
        <p:nvGrpSpPr>
          <p:cNvPr id="717829" name="Group 5"/>
          <p:cNvGrpSpPr>
            <a:grpSpLocks/>
          </p:cNvGrpSpPr>
          <p:nvPr/>
        </p:nvGrpSpPr>
        <p:grpSpPr bwMode="auto">
          <a:xfrm>
            <a:off x="4572000" y="1524000"/>
            <a:ext cx="4367213" cy="2592388"/>
            <a:chOff x="2962" y="480"/>
            <a:chExt cx="2751" cy="2593"/>
          </a:xfrm>
        </p:grpSpPr>
        <p:sp>
          <p:nvSpPr>
            <p:cNvPr id="717830" name="Freeform 6"/>
            <p:cNvSpPr>
              <a:spLocks/>
            </p:cNvSpPr>
            <p:nvPr/>
          </p:nvSpPr>
          <p:spPr bwMode="auto">
            <a:xfrm>
              <a:off x="2962" y="480"/>
              <a:ext cx="2751" cy="2593"/>
            </a:xfrm>
            <a:custGeom>
              <a:avLst/>
              <a:gdLst>
                <a:gd name="T0" fmla="*/ 183 w 2751"/>
                <a:gd name="T1" fmla="*/ 0 h 2593"/>
                <a:gd name="T2" fmla="*/ 153 w 2751"/>
                <a:gd name="T3" fmla="*/ 12 h 2593"/>
                <a:gd name="T4" fmla="*/ 118 w 2751"/>
                <a:gd name="T5" fmla="*/ 32 h 2593"/>
                <a:gd name="T6" fmla="*/ 87 w 2751"/>
                <a:gd name="T7" fmla="*/ 58 h 2593"/>
                <a:gd name="T8" fmla="*/ 63 w 2751"/>
                <a:gd name="T9" fmla="*/ 90 h 2593"/>
                <a:gd name="T10" fmla="*/ 41 w 2751"/>
                <a:gd name="T11" fmla="*/ 128 h 2593"/>
                <a:gd name="T12" fmla="*/ 22 w 2751"/>
                <a:gd name="T13" fmla="*/ 171 h 2593"/>
                <a:gd name="T14" fmla="*/ 8 w 2751"/>
                <a:gd name="T15" fmla="*/ 218 h 2593"/>
                <a:gd name="T16" fmla="*/ 0 w 2751"/>
                <a:gd name="T17" fmla="*/ 266 h 2593"/>
                <a:gd name="T18" fmla="*/ 0 w 2751"/>
                <a:gd name="T19" fmla="*/ 1800 h 2593"/>
                <a:gd name="T20" fmla="*/ 10 w 2751"/>
                <a:gd name="T21" fmla="*/ 1863 h 2593"/>
                <a:gd name="T22" fmla="*/ 24 w 2751"/>
                <a:gd name="T23" fmla="*/ 1947 h 2593"/>
                <a:gd name="T24" fmla="*/ 45 w 2751"/>
                <a:gd name="T25" fmla="*/ 2028 h 2593"/>
                <a:gd name="T26" fmla="*/ 71 w 2751"/>
                <a:gd name="T27" fmla="*/ 2103 h 2593"/>
                <a:gd name="T28" fmla="*/ 100 w 2751"/>
                <a:gd name="T29" fmla="*/ 2178 h 2593"/>
                <a:gd name="T30" fmla="*/ 134 w 2751"/>
                <a:gd name="T31" fmla="*/ 2248 h 2593"/>
                <a:gd name="T32" fmla="*/ 175 w 2751"/>
                <a:gd name="T33" fmla="*/ 2312 h 2593"/>
                <a:gd name="T34" fmla="*/ 218 w 2751"/>
                <a:gd name="T35" fmla="*/ 2375 h 2593"/>
                <a:gd name="T36" fmla="*/ 265 w 2751"/>
                <a:gd name="T37" fmla="*/ 2425 h 2593"/>
                <a:gd name="T38" fmla="*/ 314 w 2751"/>
                <a:gd name="T39" fmla="*/ 2471 h 2593"/>
                <a:gd name="T40" fmla="*/ 366 w 2751"/>
                <a:gd name="T41" fmla="*/ 2515 h 2593"/>
                <a:gd name="T42" fmla="*/ 424 w 2751"/>
                <a:gd name="T43" fmla="*/ 2546 h 2593"/>
                <a:gd name="T44" fmla="*/ 479 w 2751"/>
                <a:gd name="T45" fmla="*/ 2572 h 2593"/>
                <a:gd name="T46" fmla="*/ 538 w 2751"/>
                <a:gd name="T47" fmla="*/ 2592 h 2593"/>
                <a:gd name="T48" fmla="*/ 507 w 2751"/>
                <a:gd name="T49" fmla="*/ 2580 h 2593"/>
                <a:gd name="T50" fmla="*/ 476 w 2751"/>
                <a:gd name="T51" fmla="*/ 2563 h 2593"/>
                <a:gd name="T52" fmla="*/ 448 w 2751"/>
                <a:gd name="T53" fmla="*/ 2537 h 2593"/>
                <a:gd name="T54" fmla="*/ 425 w 2751"/>
                <a:gd name="T55" fmla="*/ 2508 h 2593"/>
                <a:gd name="T56" fmla="*/ 407 w 2751"/>
                <a:gd name="T57" fmla="*/ 2471 h 2593"/>
                <a:gd name="T58" fmla="*/ 389 w 2751"/>
                <a:gd name="T59" fmla="*/ 2433 h 2593"/>
                <a:gd name="T60" fmla="*/ 379 w 2751"/>
                <a:gd name="T61" fmla="*/ 2390 h 2593"/>
                <a:gd name="T62" fmla="*/ 377 w 2751"/>
                <a:gd name="T63" fmla="*/ 2343 h 2593"/>
                <a:gd name="T64" fmla="*/ 377 w 2751"/>
                <a:gd name="T65" fmla="*/ 2297 h 2593"/>
                <a:gd name="T66" fmla="*/ 381 w 2751"/>
                <a:gd name="T67" fmla="*/ 2252 h 2593"/>
                <a:gd name="T68" fmla="*/ 393 w 2751"/>
                <a:gd name="T69" fmla="*/ 2214 h 2593"/>
                <a:gd name="T70" fmla="*/ 409 w 2751"/>
                <a:gd name="T71" fmla="*/ 2170 h 2593"/>
                <a:gd name="T72" fmla="*/ 432 w 2751"/>
                <a:gd name="T73" fmla="*/ 2135 h 2593"/>
                <a:gd name="T74" fmla="*/ 456 w 2751"/>
                <a:gd name="T75" fmla="*/ 2109 h 2593"/>
                <a:gd name="T76" fmla="*/ 483 w 2751"/>
                <a:gd name="T77" fmla="*/ 2086 h 2593"/>
                <a:gd name="T78" fmla="*/ 513 w 2751"/>
                <a:gd name="T79" fmla="*/ 2072 h 2593"/>
                <a:gd name="T80" fmla="*/ 538 w 2751"/>
                <a:gd name="T81" fmla="*/ 2063 h 2593"/>
                <a:gd name="T82" fmla="*/ 2569 w 2751"/>
                <a:gd name="T83" fmla="*/ 2063 h 2593"/>
                <a:gd name="T84" fmla="*/ 2601 w 2751"/>
                <a:gd name="T85" fmla="*/ 2054 h 2593"/>
                <a:gd name="T86" fmla="*/ 2632 w 2751"/>
                <a:gd name="T87" fmla="*/ 2034 h 2593"/>
                <a:gd name="T88" fmla="*/ 2663 w 2751"/>
                <a:gd name="T89" fmla="*/ 2007 h 2593"/>
                <a:gd name="T90" fmla="*/ 2689 w 2751"/>
                <a:gd name="T91" fmla="*/ 1973 h 2593"/>
                <a:gd name="T92" fmla="*/ 2709 w 2751"/>
                <a:gd name="T93" fmla="*/ 1935 h 2593"/>
                <a:gd name="T94" fmla="*/ 2730 w 2751"/>
                <a:gd name="T95" fmla="*/ 1895 h 2593"/>
                <a:gd name="T96" fmla="*/ 2742 w 2751"/>
                <a:gd name="T97" fmla="*/ 1848 h 2593"/>
                <a:gd name="T98" fmla="*/ 2750 w 2751"/>
                <a:gd name="T99" fmla="*/ 1800 h 2593"/>
                <a:gd name="T100" fmla="*/ 2750 w 2751"/>
                <a:gd name="T101" fmla="*/ 266 h 2593"/>
                <a:gd name="T102" fmla="*/ 2742 w 2751"/>
                <a:gd name="T103" fmla="*/ 218 h 2593"/>
                <a:gd name="T104" fmla="*/ 2730 w 2751"/>
                <a:gd name="T105" fmla="*/ 171 h 2593"/>
                <a:gd name="T106" fmla="*/ 2711 w 2751"/>
                <a:gd name="T107" fmla="*/ 130 h 2593"/>
                <a:gd name="T108" fmla="*/ 2691 w 2751"/>
                <a:gd name="T109" fmla="*/ 90 h 2593"/>
                <a:gd name="T110" fmla="*/ 2663 w 2751"/>
                <a:gd name="T111" fmla="*/ 58 h 2593"/>
                <a:gd name="T112" fmla="*/ 2634 w 2751"/>
                <a:gd name="T113" fmla="*/ 32 h 2593"/>
                <a:gd name="T114" fmla="*/ 2601 w 2751"/>
                <a:gd name="T115" fmla="*/ 12 h 2593"/>
                <a:gd name="T116" fmla="*/ 2569 w 2751"/>
                <a:gd name="T117" fmla="*/ 0 h 2593"/>
                <a:gd name="T118" fmla="*/ 183 w 2751"/>
                <a:gd name="T119" fmla="*/ 0 h 2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1" h="2593">
                  <a:moveTo>
                    <a:pt x="183" y="0"/>
                  </a:moveTo>
                  <a:lnTo>
                    <a:pt x="153" y="12"/>
                  </a:lnTo>
                  <a:lnTo>
                    <a:pt x="118" y="32"/>
                  </a:lnTo>
                  <a:lnTo>
                    <a:pt x="87" y="58"/>
                  </a:lnTo>
                  <a:lnTo>
                    <a:pt x="63" y="90"/>
                  </a:lnTo>
                  <a:lnTo>
                    <a:pt x="41" y="128"/>
                  </a:lnTo>
                  <a:lnTo>
                    <a:pt x="22" y="171"/>
                  </a:lnTo>
                  <a:lnTo>
                    <a:pt x="8" y="218"/>
                  </a:lnTo>
                  <a:lnTo>
                    <a:pt x="0" y="266"/>
                  </a:lnTo>
                  <a:lnTo>
                    <a:pt x="0" y="1800"/>
                  </a:lnTo>
                  <a:lnTo>
                    <a:pt x="10" y="1863"/>
                  </a:lnTo>
                  <a:lnTo>
                    <a:pt x="24" y="1947"/>
                  </a:lnTo>
                  <a:lnTo>
                    <a:pt x="45" y="2028"/>
                  </a:lnTo>
                  <a:lnTo>
                    <a:pt x="71" y="2103"/>
                  </a:lnTo>
                  <a:lnTo>
                    <a:pt x="100" y="2178"/>
                  </a:lnTo>
                  <a:lnTo>
                    <a:pt x="134" y="2248"/>
                  </a:lnTo>
                  <a:lnTo>
                    <a:pt x="175" y="2312"/>
                  </a:lnTo>
                  <a:lnTo>
                    <a:pt x="218" y="2375"/>
                  </a:lnTo>
                  <a:lnTo>
                    <a:pt x="265" y="2425"/>
                  </a:lnTo>
                  <a:lnTo>
                    <a:pt x="314" y="2471"/>
                  </a:lnTo>
                  <a:lnTo>
                    <a:pt x="366" y="2515"/>
                  </a:lnTo>
                  <a:lnTo>
                    <a:pt x="424" y="2546"/>
                  </a:lnTo>
                  <a:lnTo>
                    <a:pt x="479" y="2572"/>
                  </a:lnTo>
                  <a:lnTo>
                    <a:pt x="538" y="2592"/>
                  </a:lnTo>
                  <a:lnTo>
                    <a:pt x="507" y="2580"/>
                  </a:lnTo>
                  <a:lnTo>
                    <a:pt x="476" y="2563"/>
                  </a:lnTo>
                  <a:lnTo>
                    <a:pt x="448" y="2537"/>
                  </a:lnTo>
                  <a:lnTo>
                    <a:pt x="425" y="2508"/>
                  </a:lnTo>
                  <a:lnTo>
                    <a:pt x="407" y="2471"/>
                  </a:lnTo>
                  <a:lnTo>
                    <a:pt x="389" y="2433"/>
                  </a:lnTo>
                  <a:lnTo>
                    <a:pt x="379" y="2390"/>
                  </a:lnTo>
                  <a:lnTo>
                    <a:pt x="377" y="2343"/>
                  </a:lnTo>
                  <a:lnTo>
                    <a:pt x="377" y="2297"/>
                  </a:lnTo>
                  <a:lnTo>
                    <a:pt x="381" y="2252"/>
                  </a:lnTo>
                  <a:lnTo>
                    <a:pt x="393" y="2214"/>
                  </a:lnTo>
                  <a:lnTo>
                    <a:pt x="409" y="2170"/>
                  </a:lnTo>
                  <a:lnTo>
                    <a:pt x="432" y="2135"/>
                  </a:lnTo>
                  <a:lnTo>
                    <a:pt x="456" y="2109"/>
                  </a:lnTo>
                  <a:lnTo>
                    <a:pt x="483" y="2086"/>
                  </a:lnTo>
                  <a:lnTo>
                    <a:pt x="513" y="2072"/>
                  </a:lnTo>
                  <a:lnTo>
                    <a:pt x="538" y="2063"/>
                  </a:lnTo>
                  <a:lnTo>
                    <a:pt x="2569" y="2063"/>
                  </a:lnTo>
                  <a:lnTo>
                    <a:pt x="2601" y="2054"/>
                  </a:lnTo>
                  <a:lnTo>
                    <a:pt x="2632" y="2034"/>
                  </a:lnTo>
                  <a:lnTo>
                    <a:pt x="2663" y="2007"/>
                  </a:lnTo>
                  <a:lnTo>
                    <a:pt x="2689" y="1973"/>
                  </a:lnTo>
                  <a:lnTo>
                    <a:pt x="2709" y="1935"/>
                  </a:lnTo>
                  <a:lnTo>
                    <a:pt x="2730" y="1895"/>
                  </a:lnTo>
                  <a:lnTo>
                    <a:pt x="2742" y="1848"/>
                  </a:lnTo>
                  <a:lnTo>
                    <a:pt x="2750" y="1800"/>
                  </a:lnTo>
                  <a:lnTo>
                    <a:pt x="2750" y="266"/>
                  </a:lnTo>
                  <a:lnTo>
                    <a:pt x="2742" y="218"/>
                  </a:lnTo>
                  <a:lnTo>
                    <a:pt x="2730" y="171"/>
                  </a:lnTo>
                  <a:lnTo>
                    <a:pt x="2711" y="130"/>
                  </a:lnTo>
                  <a:lnTo>
                    <a:pt x="2691" y="90"/>
                  </a:lnTo>
                  <a:lnTo>
                    <a:pt x="2663" y="58"/>
                  </a:lnTo>
                  <a:lnTo>
                    <a:pt x="2634" y="32"/>
                  </a:lnTo>
                  <a:lnTo>
                    <a:pt x="2601" y="12"/>
                  </a:lnTo>
                  <a:lnTo>
                    <a:pt x="2569" y="0"/>
                  </a:lnTo>
                  <a:lnTo>
                    <a:pt x="183" y="0"/>
                  </a:lnTo>
                </a:path>
              </a:pathLst>
            </a:custGeom>
            <a:solidFill>
              <a:srgbClr val="CC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717831" name="Rectangle 7"/>
            <p:cNvSpPr>
              <a:spLocks noChangeArrowheads="1"/>
            </p:cNvSpPr>
            <p:nvPr/>
          </p:nvSpPr>
          <p:spPr bwMode="auto">
            <a:xfrm>
              <a:off x="3063" y="536"/>
              <a:ext cx="2643" cy="17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40000"/>
                </a:spcBef>
              </a:pPr>
              <a:r>
                <a:rPr lang="en-US" sz="2400">
                  <a:solidFill>
                    <a:schemeClr val="tx2"/>
                  </a:solidFill>
                  <a:latin typeface="+mn-lt"/>
                </a:rPr>
                <a:t>Your poor scheduling sometimes requires me to rush order material at a higher price, causing unfavorable price variances.  </a:t>
              </a:r>
            </a:p>
          </p:txBody>
        </p:sp>
      </p:grpSp>
      <p:graphicFrame>
        <p:nvGraphicFramePr>
          <p:cNvPr id="717832" name="Object 8"/>
          <p:cNvGraphicFramePr>
            <a:graphicFrameLocks noChangeAspect="1"/>
          </p:cNvGraphicFramePr>
          <p:nvPr/>
        </p:nvGraphicFramePr>
        <p:xfrm>
          <a:off x="4794250" y="3886200"/>
          <a:ext cx="2292350" cy="2438400"/>
        </p:xfrm>
        <a:graphic>
          <a:graphicData uri="http://schemas.openxmlformats.org/presentationml/2006/ole">
            <p:oleObj spid="_x0000_s78868" name="Clip" r:id="rId4" imgW="16404336" imgH="17445228" progId="">
              <p:embed/>
            </p:oleObj>
          </a:graphicData>
        </a:graphic>
      </p:graphicFrame>
      <p:graphicFrame>
        <p:nvGraphicFramePr>
          <p:cNvPr id="717833" name="Object 9"/>
          <p:cNvGraphicFramePr>
            <a:graphicFrameLocks noChangeAspect="1"/>
          </p:cNvGraphicFramePr>
          <p:nvPr/>
        </p:nvGraphicFramePr>
        <p:xfrm>
          <a:off x="990600" y="4267200"/>
          <a:ext cx="3124200" cy="2081213"/>
        </p:xfrm>
        <a:graphic>
          <a:graphicData uri="http://schemas.openxmlformats.org/presentationml/2006/ole">
            <p:oleObj spid="_x0000_s78869" name="Clip" r:id="rId5" imgW="3657600" imgH="2437790" progId="">
              <p:embed/>
            </p:oleObj>
          </a:graphicData>
        </a:graphic>
      </p:graphicFrame>
      <p:sp>
        <p:nvSpPr>
          <p:cNvPr id="717834" name="Rectangle 10"/>
          <p:cNvSpPr>
            <a:spLocks noChangeArrowheads="1"/>
          </p:cNvSpPr>
          <p:nvPr/>
        </p:nvSpPr>
        <p:spPr bwMode="auto">
          <a:xfrm>
            <a:off x="114300" y="304800"/>
            <a:ext cx="8915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pPr eaLnBrk="0" hangingPunct="0">
              <a:spcBef>
                <a:spcPct val="0"/>
              </a:spcBef>
            </a:pPr>
            <a:r>
              <a:rPr lang="en-US" sz="4400" b="1" i="1" dirty="0">
                <a:solidFill>
                  <a:schemeClr val="tx2"/>
                </a:solidFill>
                <a:latin typeface="+mj-lt"/>
                <a:ea typeface="+mj-ea"/>
                <a:cs typeface="+mj-cs"/>
              </a:rPr>
              <a:t>Responsibility for Material Variances</a:t>
            </a:r>
          </a:p>
        </p:txBody>
      </p:sp>
      <p:sp>
        <p:nvSpPr>
          <p:cNvPr id="2" name="Slide Number Placeholder 1"/>
          <p:cNvSpPr>
            <a:spLocks noGrp="1"/>
          </p:cNvSpPr>
          <p:nvPr>
            <p:ph type="sldNum" sz="quarter" idx="11"/>
          </p:nvPr>
        </p:nvSpPr>
        <p:spPr/>
        <p:txBody>
          <a:bodyPr/>
          <a:lstStyle/>
          <a:p>
            <a:fld id="{0167BB2F-F977-434C-B61B-D7DDD0173E19}" type="slidenum">
              <a:rPr lang="en-US" smtClean="0"/>
              <a:pPr/>
              <a:t>50</a:t>
            </a:fld>
            <a:endParaRPr lang="en-US"/>
          </a:p>
        </p:txBody>
      </p:sp>
    </p:spTree>
    <p:extLst>
      <p:ext uri="{BB962C8B-B14F-4D97-AF65-F5344CB8AC3E}">
        <p14:creationId xmlns:p14="http://schemas.microsoft.com/office/powerpoint/2010/main" xmlns="" val="212542498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717829"/>
                                        </p:tgtEl>
                                        <p:attrNameLst>
                                          <p:attrName>style.visibility</p:attrName>
                                        </p:attrNameLst>
                                      </p:cBhvr>
                                      <p:to>
                                        <p:strVal val="visible"/>
                                      </p:to>
                                    </p:set>
                                    <p:animEffect transition="in" filter="dissolve">
                                      <p:cBhvr>
                                        <p:cTn id="7" dur="500"/>
                                        <p:tgtEl>
                                          <p:spTgt spid="717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9874" name="Rectangle 2"/>
          <p:cNvSpPr>
            <a:spLocks noGrp="1" noChangeArrowheads="1"/>
          </p:cNvSpPr>
          <p:nvPr>
            <p:ph type="body" idx="1"/>
          </p:nvPr>
        </p:nvSpPr>
        <p:spPr>
          <a:xfrm>
            <a:off x="304800" y="1943100"/>
            <a:ext cx="8610600" cy="38481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lnSpc>
                <a:spcPct val="90000"/>
              </a:lnSpc>
              <a:spcBef>
                <a:spcPct val="65000"/>
              </a:spcBef>
              <a:buFont typeface="Times" panose="02020603050405020304" pitchFamily="18" charset="0"/>
              <a:buNone/>
            </a:pPr>
            <a:r>
              <a:rPr lang="en-US"/>
              <a:t>  Hanson Inc. has the following direct material standard to manufacture one Zippy:</a:t>
            </a:r>
          </a:p>
          <a:p>
            <a:pPr algn="ctr">
              <a:lnSpc>
                <a:spcPct val="90000"/>
              </a:lnSpc>
              <a:spcBef>
                <a:spcPct val="65000"/>
              </a:spcBef>
              <a:buFont typeface="Times" panose="02020603050405020304" pitchFamily="18" charset="0"/>
              <a:buNone/>
            </a:pPr>
            <a:r>
              <a:rPr lang="en-US" sz="2600">
                <a:solidFill>
                  <a:srgbClr val="FF0000"/>
                </a:solidFill>
              </a:rPr>
              <a:t>1.5 pounds per Zippy at $4.00 per pound</a:t>
            </a:r>
            <a:endParaRPr lang="en-US">
              <a:solidFill>
                <a:srgbClr val="FF0000"/>
              </a:solidFill>
            </a:endParaRPr>
          </a:p>
          <a:p>
            <a:pPr algn="ctr">
              <a:lnSpc>
                <a:spcPct val="90000"/>
              </a:lnSpc>
              <a:spcBef>
                <a:spcPct val="65000"/>
              </a:spcBef>
              <a:buFont typeface="Times" panose="02020603050405020304" pitchFamily="18" charset="0"/>
              <a:buNone/>
            </a:pPr>
            <a:r>
              <a:rPr lang="en-US">
                <a:solidFill>
                  <a:schemeClr val="accent2"/>
                </a:solidFill>
              </a:rPr>
              <a:t>  </a:t>
            </a:r>
            <a:r>
              <a:rPr lang="en-US"/>
              <a:t>Last week, 1,700 pounds of material were purchased and used to make 1,000 Zippies.  The material cost a total of $6,630. </a:t>
            </a:r>
          </a:p>
        </p:txBody>
      </p:sp>
      <p:grpSp>
        <p:nvGrpSpPr>
          <p:cNvPr id="719875" name="Group 3"/>
          <p:cNvGrpSpPr>
            <a:grpSpLocks/>
          </p:cNvGrpSpPr>
          <p:nvPr/>
        </p:nvGrpSpPr>
        <p:grpSpPr bwMode="auto">
          <a:xfrm>
            <a:off x="7789863" y="39688"/>
            <a:ext cx="1201737" cy="1408112"/>
            <a:chOff x="4667" y="210"/>
            <a:chExt cx="757" cy="887"/>
          </a:xfrm>
        </p:grpSpPr>
        <p:grpSp>
          <p:nvGrpSpPr>
            <p:cNvPr id="719876" name="Group 4"/>
            <p:cNvGrpSpPr>
              <a:grpSpLocks/>
            </p:cNvGrpSpPr>
            <p:nvPr/>
          </p:nvGrpSpPr>
          <p:grpSpPr bwMode="auto">
            <a:xfrm>
              <a:off x="4667" y="210"/>
              <a:ext cx="648" cy="887"/>
              <a:chOff x="4667" y="210"/>
              <a:chExt cx="648" cy="887"/>
            </a:xfrm>
          </p:grpSpPr>
          <p:grpSp>
            <p:nvGrpSpPr>
              <p:cNvPr id="719877" name="Group 5"/>
              <p:cNvGrpSpPr>
                <a:grpSpLocks/>
              </p:cNvGrpSpPr>
              <p:nvPr/>
            </p:nvGrpSpPr>
            <p:grpSpPr bwMode="auto">
              <a:xfrm>
                <a:off x="4667" y="260"/>
                <a:ext cx="87" cy="788"/>
                <a:chOff x="4667" y="260"/>
                <a:chExt cx="87" cy="788"/>
              </a:xfrm>
            </p:grpSpPr>
            <p:sp>
              <p:nvSpPr>
                <p:cNvPr id="719878" name="Freeform 6"/>
                <p:cNvSpPr>
                  <a:spLocks/>
                </p:cNvSpPr>
                <p:nvPr/>
              </p:nvSpPr>
              <p:spPr bwMode="auto">
                <a:xfrm>
                  <a:off x="4667" y="260"/>
                  <a:ext cx="87" cy="788"/>
                </a:xfrm>
                <a:custGeom>
                  <a:avLst/>
                  <a:gdLst>
                    <a:gd name="T0" fmla="*/ 111 w 261"/>
                    <a:gd name="T1" fmla="*/ 0 h 2363"/>
                    <a:gd name="T2" fmla="*/ 0 w 261"/>
                    <a:gd name="T3" fmla="*/ 262 h 2363"/>
                    <a:gd name="T4" fmla="*/ 0 w 261"/>
                    <a:gd name="T5" fmla="*/ 2100 h 2363"/>
                    <a:gd name="T6" fmla="*/ 149 w 261"/>
                    <a:gd name="T7" fmla="*/ 2363 h 2363"/>
                    <a:gd name="T8" fmla="*/ 261 w 261"/>
                    <a:gd name="T9" fmla="*/ 2100 h 2363"/>
                    <a:gd name="T10" fmla="*/ 261 w 261"/>
                    <a:gd name="T11" fmla="*/ 226 h 2363"/>
                    <a:gd name="T12" fmla="*/ 111 w 261"/>
                    <a:gd name="T13" fmla="*/ 0 h 2363"/>
                  </a:gdLst>
                  <a:ahLst/>
                  <a:cxnLst>
                    <a:cxn ang="0">
                      <a:pos x="T0" y="T1"/>
                    </a:cxn>
                    <a:cxn ang="0">
                      <a:pos x="T2" y="T3"/>
                    </a:cxn>
                    <a:cxn ang="0">
                      <a:pos x="T4" y="T5"/>
                    </a:cxn>
                    <a:cxn ang="0">
                      <a:pos x="T6" y="T7"/>
                    </a:cxn>
                    <a:cxn ang="0">
                      <a:pos x="T8" y="T9"/>
                    </a:cxn>
                    <a:cxn ang="0">
                      <a:pos x="T10" y="T11"/>
                    </a:cxn>
                    <a:cxn ang="0">
                      <a:pos x="T12" y="T13"/>
                    </a:cxn>
                  </a:cxnLst>
                  <a:rect l="0" t="0" r="r" b="b"/>
                  <a:pathLst>
                    <a:path w="261" h="2363">
                      <a:moveTo>
                        <a:pt x="111" y="0"/>
                      </a:moveTo>
                      <a:lnTo>
                        <a:pt x="0" y="262"/>
                      </a:lnTo>
                      <a:lnTo>
                        <a:pt x="0" y="2100"/>
                      </a:lnTo>
                      <a:lnTo>
                        <a:pt x="149" y="2363"/>
                      </a:lnTo>
                      <a:lnTo>
                        <a:pt x="261" y="2100"/>
                      </a:lnTo>
                      <a:lnTo>
                        <a:pt x="261" y="226"/>
                      </a:lnTo>
                      <a:lnTo>
                        <a:pt x="111" y="0"/>
                      </a:lnTo>
                      <a:close/>
                    </a:path>
                  </a:pathLst>
                </a:custGeom>
                <a:solidFill>
                  <a:srgbClr val="9F9FBF"/>
                </a:solidFill>
                <a:ln w="4763">
                  <a:solidFill>
                    <a:srgbClr val="000000"/>
                  </a:solidFill>
                  <a:prstDash val="solid"/>
                  <a:round/>
                  <a:headEnd/>
                  <a:tailEnd/>
                </a:ln>
              </p:spPr>
              <p:txBody>
                <a:bodyPr/>
                <a:lstStyle/>
                <a:p>
                  <a:endParaRPr lang="en-US"/>
                </a:p>
              </p:txBody>
            </p:sp>
            <p:sp>
              <p:nvSpPr>
                <p:cNvPr id="719879" name="Freeform 7"/>
                <p:cNvSpPr>
                  <a:spLocks/>
                </p:cNvSpPr>
                <p:nvPr/>
              </p:nvSpPr>
              <p:spPr bwMode="auto">
                <a:xfrm>
                  <a:off x="4667" y="260"/>
                  <a:ext cx="75" cy="788"/>
                </a:xfrm>
                <a:custGeom>
                  <a:avLst/>
                  <a:gdLst>
                    <a:gd name="T0" fmla="*/ 111 w 225"/>
                    <a:gd name="T1" fmla="*/ 0 h 2363"/>
                    <a:gd name="T2" fmla="*/ 185 w 225"/>
                    <a:gd name="T3" fmla="*/ 112 h 2363"/>
                    <a:gd name="T4" fmla="*/ 111 w 225"/>
                    <a:gd name="T5" fmla="*/ 262 h 2363"/>
                    <a:gd name="T6" fmla="*/ 111 w 225"/>
                    <a:gd name="T7" fmla="*/ 1988 h 2363"/>
                    <a:gd name="T8" fmla="*/ 225 w 225"/>
                    <a:gd name="T9" fmla="*/ 2213 h 2363"/>
                    <a:gd name="T10" fmla="*/ 149 w 225"/>
                    <a:gd name="T11" fmla="*/ 2363 h 2363"/>
                    <a:gd name="T12" fmla="*/ 0 w 225"/>
                    <a:gd name="T13" fmla="*/ 2100 h 2363"/>
                    <a:gd name="T14" fmla="*/ 0 w 225"/>
                    <a:gd name="T15" fmla="*/ 262 h 2363"/>
                    <a:gd name="T16" fmla="*/ 111 w 225"/>
                    <a:gd name="T17" fmla="*/ 0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2363">
                      <a:moveTo>
                        <a:pt x="111" y="0"/>
                      </a:moveTo>
                      <a:lnTo>
                        <a:pt x="185" y="112"/>
                      </a:lnTo>
                      <a:lnTo>
                        <a:pt x="111" y="262"/>
                      </a:lnTo>
                      <a:lnTo>
                        <a:pt x="111" y="1988"/>
                      </a:lnTo>
                      <a:lnTo>
                        <a:pt x="225" y="2213"/>
                      </a:lnTo>
                      <a:lnTo>
                        <a:pt x="149" y="2363"/>
                      </a:lnTo>
                      <a:lnTo>
                        <a:pt x="0" y="2100"/>
                      </a:lnTo>
                      <a:lnTo>
                        <a:pt x="0" y="262"/>
                      </a:lnTo>
                      <a:lnTo>
                        <a:pt x="111" y="0"/>
                      </a:lnTo>
                      <a:close/>
                    </a:path>
                  </a:pathLst>
                </a:custGeom>
                <a:solidFill>
                  <a:srgbClr val="BFBFDF"/>
                </a:solidFill>
                <a:ln w="4763">
                  <a:solidFill>
                    <a:srgbClr val="000000"/>
                  </a:solidFill>
                  <a:prstDash val="solid"/>
                  <a:round/>
                  <a:headEnd/>
                  <a:tailEnd/>
                </a:ln>
              </p:spPr>
              <p:txBody>
                <a:bodyPr/>
                <a:lstStyle/>
                <a:p>
                  <a:endParaRPr lang="en-US"/>
                </a:p>
              </p:txBody>
            </p:sp>
          </p:grpSp>
          <p:grpSp>
            <p:nvGrpSpPr>
              <p:cNvPr id="719880" name="Group 8"/>
              <p:cNvGrpSpPr>
                <a:grpSpLocks/>
              </p:cNvGrpSpPr>
              <p:nvPr/>
            </p:nvGrpSpPr>
            <p:grpSpPr bwMode="auto">
              <a:xfrm>
                <a:off x="4679" y="210"/>
                <a:ext cx="636" cy="887"/>
                <a:chOff x="4679" y="210"/>
                <a:chExt cx="636" cy="887"/>
              </a:xfrm>
            </p:grpSpPr>
            <p:sp>
              <p:nvSpPr>
                <p:cNvPr id="719881" name="Freeform 9"/>
                <p:cNvSpPr>
                  <a:spLocks/>
                </p:cNvSpPr>
                <p:nvPr/>
              </p:nvSpPr>
              <p:spPr bwMode="auto">
                <a:xfrm>
                  <a:off x="4679" y="210"/>
                  <a:ext cx="611" cy="50"/>
                </a:xfrm>
                <a:custGeom>
                  <a:avLst/>
                  <a:gdLst>
                    <a:gd name="T0" fmla="*/ 75 w 1834"/>
                    <a:gd name="T1" fmla="*/ 149 h 149"/>
                    <a:gd name="T2" fmla="*/ 0 w 1834"/>
                    <a:gd name="T3" fmla="*/ 0 h 149"/>
                    <a:gd name="T4" fmla="*/ 1834 w 1834"/>
                    <a:gd name="T5" fmla="*/ 0 h 149"/>
                    <a:gd name="T6" fmla="*/ 1760 w 1834"/>
                    <a:gd name="T7" fmla="*/ 149 h 149"/>
                    <a:gd name="T8" fmla="*/ 75 w 1834"/>
                    <a:gd name="T9" fmla="*/ 149 h 149"/>
                  </a:gdLst>
                  <a:ahLst/>
                  <a:cxnLst>
                    <a:cxn ang="0">
                      <a:pos x="T0" y="T1"/>
                    </a:cxn>
                    <a:cxn ang="0">
                      <a:pos x="T2" y="T3"/>
                    </a:cxn>
                    <a:cxn ang="0">
                      <a:pos x="T4" y="T5"/>
                    </a:cxn>
                    <a:cxn ang="0">
                      <a:pos x="T6" y="T7"/>
                    </a:cxn>
                    <a:cxn ang="0">
                      <a:pos x="T8" y="T9"/>
                    </a:cxn>
                  </a:cxnLst>
                  <a:rect l="0" t="0" r="r" b="b"/>
                  <a:pathLst>
                    <a:path w="1834" h="149">
                      <a:moveTo>
                        <a:pt x="75" y="149"/>
                      </a:moveTo>
                      <a:lnTo>
                        <a:pt x="0" y="0"/>
                      </a:lnTo>
                      <a:lnTo>
                        <a:pt x="1834" y="0"/>
                      </a:lnTo>
                      <a:lnTo>
                        <a:pt x="1760" y="149"/>
                      </a:lnTo>
                      <a:lnTo>
                        <a:pt x="75" y="149"/>
                      </a:lnTo>
                      <a:close/>
                    </a:path>
                  </a:pathLst>
                </a:custGeom>
                <a:solidFill>
                  <a:srgbClr val="DFDFFF"/>
                </a:solidFill>
                <a:ln w="4763">
                  <a:solidFill>
                    <a:srgbClr val="000000"/>
                  </a:solidFill>
                  <a:prstDash val="solid"/>
                  <a:round/>
                  <a:headEnd/>
                  <a:tailEnd/>
                </a:ln>
              </p:spPr>
              <p:txBody>
                <a:bodyPr/>
                <a:lstStyle/>
                <a:p>
                  <a:endParaRPr lang="en-US"/>
                </a:p>
              </p:txBody>
            </p:sp>
            <p:sp>
              <p:nvSpPr>
                <p:cNvPr id="719882" name="Freeform 10"/>
                <p:cNvSpPr>
                  <a:spLocks/>
                </p:cNvSpPr>
                <p:nvPr/>
              </p:nvSpPr>
              <p:spPr bwMode="auto">
                <a:xfrm>
                  <a:off x="4692" y="1048"/>
                  <a:ext cx="611" cy="49"/>
                </a:xfrm>
                <a:custGeom>
                  <a:avLst/>
                  <a:gdLst>
                    <a:gd name="T0" fmla="*/ 75 w 1834"/>
                    <a:gd name="T1" fmla="*/ 0 h 149"/>
                    <a:gd name="T2" fmla="*/ 1722 w 1834"/>
                    <a:gd name="T3" fmla="*/ 0 h 149"/>
                    <a:gd name="T4" fmla="*/ 1834 w 1834"/>
                    <a:gd name="T5" fmla="*/ 113 h 149"/>
                    <a:gd name="T6" fmla="*/ 1760 w 1834"/>
                    <a:gd name="T7" fmla="*/ 149 h 149"/>
                    <a:gd name="T8" fmla="*/ 0 w 1834"/>
                    <a:gd name="T9" fmla="*/ 149 h 149"/>
                    <a:gd name="T10" fmla="*/ 75 w 1834"/>
                    <a:gd name="T11" fmla="*/ 0 h 149"/>
                  </a:gdLst>
                  <a:ahLst/>
                  <a:cxnLst>
                    <a:cxn ang="0">
                      <a:pos x="T0" y="T1"/>
                    </a:cxn>
                    <a:cxn ang="0">
                      <a:pos x="T2" y="T3"/>
                    </a:cxn>
                    <a:cxn ang="0">
                      <a:pos x="T4" y="T5"/>
                    </a:cxn>
                    <a:cxn ang="0">
                      <a:pos x="T6" y="T7"/>
                    </a:cxn>
                    <a:cxn ang="0">
                      <a:pos x="T8" y="T9"/>
                    </a:cxn>
                    <a:cxn ang="0">
                      <a:pos x="T10" y="T11"/>
                    </a:cxn>
                  </a:cxnLst>
                  <a:rect l="0" t="0" r="r" b="b"/>
                  <a:pathLst>
                    <a:path w="1834" h="149">
                      <a:moveTo>
                        <a:pt x="75" y="0"/>
                      </a:moveTo>
                      <a:lnTo>
                        <a:pt x="1722" y="0"/>
                      </a:lnTo>
                      <a:lnTo>
                        <a:pt x="1834" y="113"/>
                      </a:lnTo>
                      <a:lnTo>
                        <a:pt x="1760" y="149"/>
                      </a:lnTo>
                      <a:lnTo>
                        <a:pt x="0" y="149"/>
                      </a:lnTo>
                      <a:lnTo>
                        <a:pt x="75" y="0"/>
                      </a:lnTo>
                      <a:close/>
                    </a:path>
                  </a:pathLst>
                </a:custGeom>
                <a:solidFill>
                  <a:srgbClr val="9F9FBF"/>
                </a:solidFill>
                <a:ln w="4763">
                  <a:solidFill>
                    <a:srgbClr val="000000"/>
                  </a:solidFill>
                  <a:prstDash val="solid"/>
                  <a:round/>
                  <a:headEnd/>
                  <a:tailEnd/>
                </a:ln>
              </p:spPr>
              <p:txBody>
                <a:bodyPr/>
                <a:lstStyle/>
                <a:p>
                  <a:endParaRPr lang="en-US"/>
                </a:p>
              </p:txBody>
            </p:sp>
            <p:sp>
              <p:nvSpPr>
                <p:cNvPr id="719883" name="Freeform 11"/>
                <p:cNvSpPr>
                  <a:spLocks/>
                </p:cNvSpPr>
                <p:nvPr/>
              </p:nvSpPr>
              <p:spPr bwMode="auto">
                <a:xfrm>
                  <a:off x="4704" y="260"/>
                  <a:ext cx="611" cy="788"/>
                </a:xfrm>
                <a:custGeom>
                  <a:avLst/>
                  <a:gdLst>
                    <a:gd name="T0" fmla="*/ 38 w 1834"/>
                    <a:gd name="T1" fmla="*/ 2363 h 2363"/>
                    <a:gd name="T2" fmla="*/ 1685 w 1834"/>
                    <a:gd name="T3" fmla="*/ 2363 h 2363"/>
                    <a:gd name="T4" fmla="*/ 1834 w 1834"/>
                    <a:gd name="T5" fmla="*/ 2100 h 2363"/>
                    <a:gd name="T6" fmla="*/ 1834 w 1834"/>
                    <a:gd name="T7" fmla="*/ 226 h 2363"/>
                    <a:gd name="T8" fmla="*/ 1685 w 1834"/>
                    <a:gd name="T9" fmla="*/ 0 h 2363"/>
                    <a:gd name="T10" fmla="*/ 0 w 1834"/>
                    <a:gd name="T11" fmla="*/ 0 h 2363"/>
                    <a:gd name="T12" fmla="*/ 150 w 1834"/>
                    <a:gd name="T13" fmla="*/ 226 h 2363"/>
                    <a:gd name="T14" fmla="*/ 150 w 1834"/>
                    <a:gd name="T15" fmla="*/ 2100 h 2363"/>
                    <a:gd name="T16" fmla="*/ 38 w 1834"/>
                    <a:gd name="T17" fmla="*/ 2363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4" h="2363">
                      <a:moveTo>
                        <a:pt x="38" y="2363"/>
                      </a:moveTo>
                      <a:lnTo>
                        <a:pt x="1685" y="2363"/>
                      </a:lnTo>
                      <a:lnTo>
                        <a:pt x="1834" y="2100"/>
                      </a:lnTo>
                      <a:lnTo>
                        <a:pt x="1834" y="226"/>
                      </a:lnTo>
                      <a:lnTo>
                        <a:pt x="1685" y="0"/>
                      </a:lnTo>
                      <a:lnTo>
                        <a:pt x="0" y="0"/>
                      </a:lnTo>
                      <a:lnTo>
                        <a:pt x="150" y="226"/>
                      </a:lnTo>
                      <a:lnTo>
                        <a:pt x="150" y="2100"/>
                      </a:lnTo>
                      <a:lnTo>
                        <a:pt x="38" y="2363"/>
                      </a:lnTo>
                      <a:close/>
                    </a:path>
                  </a:pathLst>
                </a:custGeom>
                <a:solidFill>
                  <a:srgbClr val="DFDFFF"/>
                </a:solidFill>
                <a:ln w="4763">
                  <a:solidFill>
                    <a:srgbClr val="000000"/>
                  </a:solidFill>
                  <a:prstDash val="solid"/>
                  <a:round/>
                  <a:headEnd/>
                  <a:tailEnd/>
                </a:ln>
              </p:spPr>
              <p:txBody>
                <a:bodyPr/>
                <a:lstStyle/>
                <a:p>
                  <a:endParaRPr lang="en-US"/>
                </a:p>
              </p:txBody>
            </p:sp>
            <p:sp>
              <p:nvSpPr>
                <p:cNvPr id="719884" name="Rectangle 12"/>
                <p:cNvSpPr>
                  <a:spLocks noChangeArrowheads="1"/>
                </p:cNvSpPr>
                <p:nvPr/>
              </p:nvSpPr>
              <p:spPr bwMode="auto">
                <a:xfrm>
                  <a:off x="4755" y="511"/>
                  <a:ext cx="559" cy="160"/>
                </a:xfrm>
                <a:prstGeom prst="rect">
                  <a:avLst/>
                </a:prstGeom>
                <a:solidFill>
                  <a:srgbClr val="FF0000"/>
                </a:solidFill>
                <a:ln w="4763">
                  <a:solidFill>
                    <a:srgbClr val="000000"/>
                  </a:solidFill>
                  <a:miter lim="800000"/>
                  <a:headEnd/>
                  <a:tailEnd/>
                </a:ln>
              </p:spPr>
              <p:txBody>
                <a:bodyPr/>
                <a:lstStyle/>
                <a:p>
                  <a:endParaRPr lang="en-US"/>
                </a:p>
              </p:txBody>
            </p:sp>
            <p:sp>
              <p:nvSpPr>
                <p:cNvPr id="719885" name="Freeform 13"/>
                <p:cNvSpPr>
                  <a:spLocks/>
                </p:cNvSpPr>
                <p:nvPr/>
              </p:nvSpPr>
              <p:spPr bwMode="auto">
                <a:xfrm>
                  <a:off x="4717" y="960"/>
                  <a:ext cx="598" cy="88"/>
                </a:xfrm>
                <a:custGeom>
                  <a:avLst/>
                  <a:gdLst>
                    <a:gd name="T0" fmla="*/ 112 w 1796"/>
                    <a:gd name="T1" fmla="*/ 0 h 263"/>
                    <a:gd name="T2" fmla="*/ 0 w 1796"/>
                    <a:gd name="T3" fmla="*/ 263 h 263"/>
                    <a:gd name="T4" fmla="*/ 1647 w 1796"/>
                    <a:gd name="T5" fmla="*/ 263 h 263"/>
                    <a:gd name="T6" fmla="*/ 1796 w 1796"/>
                    <a:gd name="T7" fmla="*/ 0 h 263"/>
                    <a:gd name="T8" fmla="*/ 112 w 1796"/>
                    <a:gd name="T9" fmla="*/ 0 h 263"/>
                  </a:gdLst>
                  <a:ahLst/>
                  <a:cxnLst>
                    <a:cxn ang="0">
                      <a:pos x="T0" y="T1"/>
                    </a:cxn>
                    <a:cxn ang="0">
                      <a:pos x="T2" y="T3"/>
                    </a:cxn>
                    <a:cxn ang="0">
                      <a:pos x="T4" y="T5"/>
                    </a:cxn>
                    <a:cxn ang="0">
                      <a:pos x="T6" y="T7"/>
                    </a:cxn>
                    <a:cxn ang="0">
                      <a:pos x="T8" y="T9"/>
                    </a:cxn>
                  </a:cxnLst>
                  <a:rect l="0" t="0" r="r" b="b"/>
                  <a:pathLst>
                    <a:path w="1796" h="263">
                      <a:moveTo>
                        <a:pt x="112" y="0"/>
                      </a:moveTo>
                      <a:lnTo>
                        <a:pt x="0" y="263"/>
                      </a:lnTo>
                      <a:lnTo>
                        <a:pt x="1647" y="263"/>
                      </a:lnTo>
                      <a:lnTo>
                        <a:pt x="1796" y="0"/>
                      </a:lnTo>
                      <a:lnTo>
                        <a:pt x="112" y="0"/>
                      </a:lnTo>
                      <a:close/>
                    </a:path>
                  </a:pathLst>
                </a:custGeom>
                <a:solidFill>
                  <a:srgbClr val="DFDFFF"/>
                </a:solidFill>
                <a:ln w="4763">
                  <a:solidFill>
                    <a:srgbClr val="000000"/>
                  </a:solidFill>
                  <a:prstDash val="solid"/>
                  <a:round/>
                  <a:headEnd/>
                  <a:tailEnd/>
                </a:ln>
              </p:spPr>
              <p:txBody>
                <a:bodyPr/>
                <a:lstStyle/>
                <a:p>
                  <a:endParaRPr lang="en-US"/>
                </a:p>
              </p:txBody>
            </p:sp>
          </p:grpSp>
        </p:grpSp>
        <p:sp>
          <p:nvSpPr>
            <p:cNvPr id="719886" name="Rectangle 14"/>
            <p:cNvSpPr>
              <a:spLocks noChangeArrowheads="1"/>
            </p:cNvSpPr>
            <p:nvPr/>
          </p:nvSpPr>
          <p:spPr bwMode="auto">
            <a:xfrm>
              <a:off x="4802" y="478"/>
              <a:ext cx="622" cy="22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1800" b="1"/>
                <a:t>Zippy</a:t>
              </a:r>
            </a:p>
          </p:txBody>
        </p:sp>
      </p:grpSp>
      <p:sp>
        <p:nvSpPr>
          <p:cNvPr id="719887" name="Rectangle 15"/>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2" name="Slide Number Placeholder 1"/>
          <p:cNvSpPr>
            <a:spLocks noGrp="1"/>
          </p:cNvSpPr>
          <p:nvPr>
            <p:ph type="sldNum" sz="quarter" idx="11"/>
          </p:nvPr>
        </p:nvSpPr>
        <p:spPr/>
        <p:txBody>
          <a:bodyPr/>
          <a:lstStyle/>
          <a:p>
            <a:fld id="{0167BB2F-F977-434C-B61B-D7DDD0173E19}" type="slidenum">
              <a:rPr lang="en-US" smtClean="0"/>
              <a:pPr/>
              <a:t>51</a:t>
            </a:fld>
            <a:endParaRPr lang="en-US"/>
          </a:p>
        </p:txBody>
      </p:sp>
    </p:spTree>
    <p:extLst>
      <p:ext uri="{BB962C8B-B14F-4D97-AF65-F5344CB8AC3E}">
        <p14:creationId xmlns:p14="http://schemas.microsoft.com/office/powerpoint/2010/main" xmlns="" val="1510188357"/>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1922"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grpSp>
        <p:nvGrpSpPr>
          <p:cNvPr id="721923" name="Group 3"/>
          <p:cNvGrpSpPr>
            <a:grpSpLocks/>
          </p:cNvGrpSpPr>
          <p:nvPr/>
        </p:nvGrpSpPr>
        <p:grpSpPr bwMode="auto">
          <a:xfrm>
            <a:off x="7789863" y="39688"/>
            <a:ext cx="1201737" cy="1408112"/>
            <a:chOff x="4667" y="210"/>
            <a:chExt cx="757" cy="887"/>
          </a:xfrm>
        </p:grpSpPr>
        <p:grpSp>
          <p:nvGrpSpPr>
            <p:cNvPr id="721924" name="Group 4"/>
            <p:cNvGrpSpPr>
              <a:grpSpLocks/>
            </p:cNvGrpSpPr>
            <p:nvPr/>
          </p:nvGrpSpPr>
          <p:grpSpPr bwMode="auto">
            <a:xfrm>
              <a:off x="4667" y="210"/>
              <a:ext cx="648" cy="887"/>
              <a:chOff x="4667" y="210"/>
              <a:chExt cx="648" cy="887"/>
            </a:xfrm>
          </p:grpSpPr>
          <p:grpSp>
            <p:nvGrpSpPr>
              <p:cNvPr id="721925" name="Group 5"/>
              <p:cNvGrpSpPr>
                <a:grpSpLocks/>
              </p:cNvGrpSpPr>
              <p:nvPr/>
            </p:nvGrpSpPr>
            <p:grpSpPr bwMode="auto">
              <a:xfrm>
                <a:off x="4667" y="260"/>
                <a:ext cx="87" cy="788"/>
                <a:chOff x="4667" y="260"/>
                <a:chExt cx="87" cy="788"/>
              </a:xfrm>
            </p:grpSpPr>
            <p:sp>
              <p:nvSpPr>
                <p:cNvPr id="721926" name="Freeform 6"/>
                <p:cNvSpPr>
                  <a:spLocks/>
                </p:cNvSpPr>
                <p:nvPr/>
              </p:nvSpPr>
              <p:spPr bwMode="auto">
                <a:xfrm>
                  <a:off x="4667" y="260"/>
                  <a:ext cx="87" cy="788"/>
                </a:xfrm>
                <a:custGeom>
                  <a:avLst/>
                  <a:gdLst>
                    <a:gd name="T0" fmla="*/ 111 w 261"/>
                    <a:gd name="T1" fmla="*/ 0 h 2363"/>
                    <a:gd name="T2" fmla="*/ 0 w 261"/>
                    <a:gd name="T3" fmla="*/ 262 h 2363"/>
                    <a:gd name="T4" fmla="*/ 0 w 261"/>
                    <a:gd name="T5" fmla="*/ 2100 h 2363"/>
                    <a:gd name="T6" fmla="*/ 149 w 261"/>
                    <a:gd name="T7" fmla="*/ 2363 h 2363"/>
                    <a:gd name="T8" fmla="*/ 261 w 261"/>
                    <a:gd name="T9" fmla="*/ 2100 h 2363"/>
                    <a:gd name="T10" fmla="*/ 261 w 261"/>
                    <a:gd name="T11" fmla="*/ 226 h 2363"/>
                    <a:gd name="T12" fmla="*/ 111 w 261"/>
                    <a:gd name="T13" fmla="*/ 0 h 2363"/>
                  </a:gdLst>
                  <a:ahLst/>
                  <a:cxnLst>
                    <a:cxn ang="0">
                      <a:pos x="T0" y="T1"/>
                    </a:cxn>
                    <a:cxn ang="0">
                      <a:pos x="T2" y="T3"/>
                    </a:cxn>
                    <a:cxn ang="0">
                      <a:pos x="T4" y="T5"/>
                    </a:cxn>
                    <a:cxn ang="0">
                      <a:pos x="T6" y="T7"/>
                    </a:cxn>
                    <a:cxn ang="0">
                      <a:pos x="T8" y="T9"/>
                    </a:cxn>
                    <a:cxn ang="0">
                      <a:pos x="T10" y="T11"/>
                    </a:cxn>
                    <a:cxn ang="0">
                      <a:pos x="T12" y="T13"/>
                    </a:cxn>
                  </a:cxnLst>
                  <a:rect l="0" t="0" r="r" b="b"/>
                  <a:pathLst>
                    <a:path w="261" h="2363">
                      <a:moveTo>
                        <a:pt x="111" y="0"/>
                      </a:moveTo>
                      <a:lnTo>
                        <a:pt x="0" y="262"/>
                      </a:lnTo>
                      <a:lnTo>
                        <a:pt x="0" y="2100"/>
                      </a:lnTo>
                      <a:lnTo>
                        <a:pt x="149" y="2363"/>
                      </a:lnTo>
                      <a:lnTo>
                        <a:pt x="261" y="2100"/>
                      </a:lnTo>
                      <a:lnTo>
                        <a:pt x="261" y="226"/>
                      </a:lnTo>
                      <a:lnTo>
                        <a:pt x="111" y="0"/>
                      </a:lnTo>
                      <a:close/>
                    </a:path>
                  </a:pathLst>
                </a:custGeom>
                <a:solidFill>
                  <a:srgbClr val="9F9FBF"/>
                </a:solidFill>
                <a:ln w="4763">
                  <a:solidFill>
                    <a:srgbClr val="000000"/>
                  </a:solidFill>
                  <a:prstDash val="solid"/>
                  <a:round/>
                  <a:headEnd/>
                  <a:tailEnd/>
                </a:ln>
              </p:spPr>
              <p:txBody>
                <a:bodyPr/>
                <a:lstStyle/>
                <a:p>
                  <a:endParaRPr lang="en-US"/>
                </a:p>
              </p:txBody>
            </p:sp>
            <p:sp>
              <p:nvSpPr>
                <p:cNvPr id="721927" name="Freeform 7"/>
                <p:cNvSpPr>
                  <a:spLocks/>
                </p:cNvSpPr>
                <p:nvPr/>
              </p:nvSpPr>
              <p:spPr bwMode="auto">
                <a:xfrm>
                  <a:off x="4667" y="260"/>
                  <a:ext cx="75" cy="788"/>
                </a:xfrm>
                <a:custGeom>
                  <a:avLst/>
                  <a:gdLst>
                    <a:gd name="T0" fmla="*/ 111 w 225"/>
                    <a:gd name="T1" fmla="*/ 0 h 2363"/>
                    <a:gd name="T2" fmla="*/ 185 w 225"/>
                    <a:gd name="T3" fmla="*/ 112 h 2363"/>
                    <a:gd name="T4" fmla="*/ 111 w 225"/>
                    <a:gd name="T5" fmla="*/ 262 h 2363"/>
                    <a:gd name="T6" fmla="*/ 111 w 225"/>
                    <a:gd name="T7" fmla="*/ 1988 h 2363"/>
                    <a:gd name="T8" fmla="*/ 225 w 225"/>
                    <a:gd name="T9" fmla="*/ 2213 h 2363"/>
                    <a:gd name="T10" fmla="*/ 149 w 225"/>
                    <a:gd name="T11" fmla="*/ 2363 h 2363"/>
                    <a:gd name="T12" fmla="*/ 0 w 225"/>
                    <a:gd name="T13" fmla="*/ 2100 h 2363"/>
                    <a:gd name="T14" fmla="*/ 0 w 225"/>
                    <a:gd name="T15" fmla="*/ 262 h 2363"/>
                    <a:gd name="T16" fmla="*/ 111 w 225"/>
                    <a:gd name="T17" fmla="*/ 0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2363">
                      <a:moveTo>
                        <a:pt x="111" y="0"/>
                      </a:moveTo>
                      <a:lnTo>
                        <a:pt x="185" y="112"/>
                      </a:lnTo>
                      <a:lnTo>
                        <a:pt x="111" y="262"/>
                      </a:lnTo>
                      <a:lnTo>
                        <a:pt x="111" y="1988"/>
                      </a:lnTo>
                      <a:lnTo>
                        <a:pt x="225" y="2213"/>
                      </a:lnTo>
                      <a:lnTo>
                        <a:pt x="149" y="2363"/>
                      </a:lnTo>
                      <a:lnTo>
                        <a:pt x="0" y="2100"/>
                      </a:lnTo>
                      <a:lnTo>
                        <a:pt x="0" y="262"/>
                      </a:lnTo>
                      <a:lnTo>
                        <a:pt x="111" y="0"/>
                      </a:lnTo>
                      <a:close/>
                    </a:path>
                  </a:pathLst>
                </a:custGeom>
                <a:solidFill>
                  <a:srgbClr val="BFBFDF"/>
                </a:solidFill>
                <a:ln w="4763">
                  <a:solidFill>
                    <a:srgbClr val="000000"/>
                  </a:solidFill>
                  <a:prstDash val="solid"/>
                  <a:round/>
                  <a:headEnd/>
                  <a:tailEnd/>
                </a:ln>
              </p:spPr>
              <p:txBody>
                <a:bodyPr/>
                <a:lstStyle/>
                <a:p>
                  <a:endParaRPr lang="en-US"/>
                </a:p>
              </p:txBody>
            </p:sp>
          </p:grpSp>
          <p:grpSp>
            <p:nvGrpSpPr>
              <p:cNvPr id="721928" name="Group 8"/>
              <p:cNvGrpSpPr>
                <a:grpSpLocks/>
              </p:cNvGrpSpPr>
              <p:nvPr/>
            </p:nvGrpSpPr>
            <p:grpSpPr bwMode="auto">
              <a:xfrm>
                <a:off x="4679" y="210"/>
                <a:ext cx="636" cy="887"/>
                <a:chOff x="4679" y="210"/>
                <a:chExt cx="636" cy="887"/>
              </a:xfrm>
            </p:grpSpPr>
            <p:sp>
              <p:nvSpPr>
                <p:cNvPr id="721929" name="Freeform 9"/>
                <p:cNvSpPr>
                  <a:spLocks/>
                </p:cNvSpPr>
                <p:nvPr/>
              </p:nvSpPr>
              <p:spPr bwMode="auto">
                <a:xfrm>
                  <a:off x="4679" y="210"/>
                  <a:ext cx="611" cy="50"/>
                </a:xfrm>
                <a:custGeom>
                  <a:avLst/>
                  <a:gdLst>
                    <a:gd name="T0" fmla="*/ 75 w 1834"/>
                    <a:gd name="T1" fmla="*/ 149 h 149"/>
                    <a:gd name="T2" fmla="*/ 0 w 1834"/>
                    <a:gd name="T3" fmla="*/ 0 h 149"/>
                    <a:gd name="T4" fmla="*/ 1834 w 1834"/>
                    <a:gd name="T5" fmla="*/ 0 h 149"/>
                    <a:gd name="T6" fmla="*/ 1760 w 1834"/>
                    <a:gd name="T7" fmla="*/ 149 h 149"/>
                    <a:gd name="T8" fmla="*/ 75 w 1834"/>
                    <a:gd name="T9" fmla="*/ 149 h 149"/>
                  </a:gdLst>
                  <a:ahLst/>
                  <a:cxnLst>
                    <a:cxn ang="0">
                      <a:pos x="T0" y="T1"/>
                    </a:cxn>
                    <a:cxn ang="0">
                      <a:pos x="T2" y="T3"/>
                    </a:cxn>
                    <a:cxn ang="0">
                      <a:pos x="T4" y="T5"/>
                    </a:cxn>
                    <a:cxn ang="0">
                      <a:pos x="T6" y="T7"/>
                    </a:cxn>
                    <a:cxn ang="0">
                      <a:pos x="T8" y="T9"/>
                    </a:cxn>
                  </a:cxnLst>
                  <a:rect l="0" t="0" r="r" b="b"/>
                  <a:pathLst>
                    <a:path w="1834" h="149">
                      <a:moveTo>
                        <a:pt x="75" y="149"/>
                      </a:moveTo>
                      <a:lnTo>
                        <a:pt x="0" y="0"/>
                      </a:lnTo>
                      <a:lnTo>
                        <a:pt x="1834" y="0"/>
                      </a:lnTo>
                      <a:lnTo>
                        <a:pt x="1760" y="149"/>
                      </a:lnTo>
                      <a:lnTo>
                        <a:pt x="75" y="149"/>
                      </a:lnTo>
                      <a:close/>
                    </a:path>
                  </a:pathLst>
                </a:custGeom>
                <a:solidFill>
                  <a:srgbClr val="DFDFFF"/>
                </a:solidFill>
                <a:ln w="4763">
                  <a:solidFill>
                    <a:srgbClr val="000000"/>
                  </a:solidFill>
                  <a:prstDash val="solid"/>
                  <a:round/>
                  <a:headEnd/>
                  <a:tailEnd/>
                </a:ln>
              </p:spPr>
              <p:txBody>
                <a:bodyPr/>
                <a:lstStyle/>
                <a:p>
                  <a:endParaRPr lang="en-US"/>
                </a:p>
              </p:txBody>
            </p:sp>
            <p:sp>
              <p:nvSpPr>
                <p:cNvPr id="721930" name="Freeform 10"/>
                <p:cNvSpPr>
                  <a:spLocks/>
                </p:cNvSpPr>
                <p:nvPr/>
              </p:nvSpPr>
              <p:spPr bwMode="auto">
                <a:xfrm>
                  <a:off x="4692" y="1048"/>
                  <a:ext cx="611" cy="49"/>
                </a:xfrm>
                <a:custGeom>
                  <a:avLst/>
                  <a:gdLst>
                    <a:gd name="T0" fmla="*/ 75 w 1834"/>
                    <a:gd name="T1" fmla="*/ 0 h 149"/>
                    <a:gd name="T2" fmla="*/ 1722 w 1834"/>
                    <a:gd name="T3" fmla="*/ 0 h 149"/>
                    <a:gd name="T4" fmla="*/ 1834 w 1834"/>
                    <a:gd name="T5" fmla="*/ 113 h 149"/>
                    <a:gd name="T6" fmla="*/ 1760 w 1834"/>
                    <a:gd name="T7" fmla="*/ 149 h 149"/>
                    <a:gd name="T8" fmla="*/ 0 w 1834"/>
                    <a:gd name="T9" fmla="*/ 149 h 149"/>
                    <a:gd name="T10" fmla="*/ 75 w 1834"/>
                    <a:gd name="T11" fmla="*/ 0 h 149"/>
                  </a:gdLst>
                  <a:ahLst/>
                  <a:cxnLst>
                    <a:cxn ang="0">
                      <a:pos x="T0" y="T1"/>
                    </a:cxn>
                    <a:cxn ang="0">
                      <a:pos x="T2" y="T3"/>
                    </a:cxn>
                    <a:cxn ang="0">
                      <a:pos x="T4" y="T5"/>
                    </a:cxn>
                    <a:cxn ang="0">
                      <a:pos x="T6" y="T7"/>
                    </a:cxn>
                    <a:cxn ang="0">
                      <a:pos x="T8" y="T9"/>
                    </a:cxn>
                    <a:cxn ang="0">
                      <a:pos x="T10" y="T11"/>
                    </a:cxn>
                  </a:cxnLst>
                  <a:rect l="0" t="0" r="r" b="b"/>
                  <a:pathLst>
                    <a:path w="1834" h="149">
                      <a:moveTo>
                        <a:pt x="75" y="0"/>
                      </a:moveTo>
                      <a:lnTo>
                        <a:pt x="1722" y="0"/>
                      </a:lnTo>
                      <a:lnTo>
                        <a:pt x="1834" y="113"/>
                      </a:lnTo>
                      <a:lnTo>
                        <a:pt x="1760" y="149"/>
                      </a:lnTo>
                      <a:lnTo>
                        <a:pt x="0" y="149"/>
                      </a:lnTo>
                      <a:lnTo>
                        <a:pt x="75" y="0"/>
                      </a:lnTo>
                      <a:close/>
                    </a:path>
                  </a:pathLst>
                </a:custGeom>
                <a:solidFill>
                  <a:srgbClr val="9F9FBF"/>
                </a:solidFill>
                <a:ln w="4763">
                  <a:solidFill>
                    <a:srgbClr val="000000"/>
                  </a:solidFill>
                  <a:prstDash val="solid"/>
                  <a:round/>
                  <a:headEnd/>
                  <a:tailEnd/>
                </a:ln>
              </p:spPr>
              <p:txBody>
                <a:bodyPr/>
                <a:lstStyle/>
                <a:p>
                  <a:endParaRPr lang="en-US"/>
                </a:p>
              </p:txBody>
            </p:sp>
            <p:sp>
              <p:nvSpPr>
                <p:cNvPr id="721931" name="Freeform 11"/>
                <p:cNvSpPr>
                  <a:spLocks/>
                </p:cNvSpPr>
                <p:nvPr/>
              </p:nvSpPr>
              <p:spPr bwMode="auto">
                <a:xfrm>
                  <a:off x="4704" y="260"/>
                  <a:ext cx="611" cy="788"/>
                </a:xfrm>
                <a:custGeom>
                  <a:avLst/>
                  <a:gdLst>
                    <a:gd name="T0" fmla="*/ 38 w 1834"/>
                    <a:gd name="T1" fmla="*/ 2363 h 2363"/>
                    <a:gd name="T2" fmla="*/ 1685 w 1834"/>
                    <a:gd name="T3" fmla="*/ 2363 h 2363"/>
                    <a:gd name="T4" fmla="*/ 1834 w 1834"/>
                    <a:gd name="T5" fmla="*/ 2100 h 2363"/>
                    <a:gd name="T6" fmla="*/ 1834 w 1834"/>
                    <a:gd name="T7" fmla="*/ 226 h 2363"/>
                    <a:gd name="T8" fmla="*/ 1685 w 1834"/>
                    <a:gd name="T9" fmla="*/ 0 h 2363"/>
                    <a:gd name="T10" fmla="*/ 0 w 1834"/>
                    <a:gd name="T11" fmla="*/ 0 h 2363"/>
                    <a:gd name="T12" fmla="*/ 150 w 1834"/>
                    <a:gd name="T13" fmla="*/ 226 h 2363"/>
                    <a:gd name="T14" fmla="*/ 150 w 1834"/>
                    <a:gd name="T15" fmla="*/ 2100 h 2363"/>
                    <a:gd name="T16" fmla="*/ 38 w 1834"/>
                    <a:gd name="T17" fmla="*/ 2363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4" h="2363">
                      <a:moveTo>
                        <a:pt x="38" y="2363"/>
                      </a:moveTo>
                      <a:lnTo>
                        <a:pt x="1685" y="2363"/>
                      </a:lnTo>
                      <a:lnTo>
                        <a:pt x="1834" y="2100"/>
                      </a:lnTo>
                      <a:lnTo>
                        <a:pt x="1834" y="226"/>
                      </a:lnTo>
                      <a:lnTo>
                        <a:pt x="1685" y="0"/>
                      </a:lnTo>
                      <a:lnTo>
                        <a:pt x="0" y="0"/>
                      </a:lnTo>
                      <a:lnTo>
                        <a:pt x="150" y="226"/>
                      </a:lnTo>
                      <a:lnTo>
                        <a:pt x="150" y="2100"/>
                      </a:lnTo>
                      <a:lnTo>
                        <a:pt x="38" y="2363"/>
                      </a:lnTo>
                      <a:close/>
                    </a:path>
                  </a:pathLst>
                </a:custGeom>
                <a:solidFill>
                  <a:srgbClr val="DFDFFF"/>
                </a:solidFill>
                <a:ln w="4763">
                  <a:solidFill>
                    <a:srgbClr val="000000"/>
                  </a:solidFill>
                  <a:prstDash val="solid"/>
                  <a:round/>
                  <a:headEnd/>
                  <a:tailEnd/>
                </a:ln>
              </p:spPr>
              <p:txBody>
                <a:bodyPr/>
                <a:lstStyle/>
                <a:p>
                  <a:endParaRPr lang="en-US"/>
                </a:p>
              </p:txBody>
            </p:sp>
            <p:sp>
              <p:nvSpPr>
                <p:cNvPr id="721932" name="Rectangle 12"/>
                <p:cNvSpPr>
                  <a:spLocks noChangeArrowheads="1"/>
                </p:cNvSpPr>
                <p:nvPr/>
              </p:nvSpPr>
              <p:spPr bwMode="auto">
                <a:xfrm>
                  <a:off x="4755" y="511"/>
                  <a:ext cx="559" cy="160"/>
                </a:xfrm>
                <a:prstGeom prst="rect">
                  <a:avLst/>
                </a:prstGeom>
                <a:solidFill>
                  <a:srgbClr val="FF0000"/>
                </a:solidFill>
                <a:ln w="4763">
                  <a:solidFill>
                    <a:srgbClr val="000000"/>
                  </a:solidFill>
                  <a:miter lim="800000"/>
                  <a:headEnd/>
                  <a:tailEnd/>
                </a:ln>
              </p:spPr>
              <p:txBody>
                <a:bodyPr/>
                <a:lstStyle/>
                <a:p>
                  <a:endParaRPr lang="en-US"/>
                </a:p>
              </p:txBody>
            </p:sp>
            <p:sp>
              <p:nvSpPr>
                <p:cNvPr id="721933" name="Freeform 13"/>
                <p:cNvSpPr>
                  <a:spLocks/>
                </p:cNvSpPr>
                <p:nvPr/>
              </p:nvSpPr>
              <p:spPr bwMode="auto">
                <a:xfrm>
                  <a:off x="4717" y="960"/>
                  <a:ext cx="598" cy="88"/>
                </a:xfrm>
                <a:custGeom>
                  <a:avLst/>
                  <a:gdLst>
                    <a:gd name="T0" fmla="*/ 112 w 1796"/>
                    <a:gd name="T1" fmla="*/ 0 h 263"/>
                    <a:gd name="T2" fmla="*/ 0 w 1796"/>
                    <a:gd name="T3" fmla="*/ 263 h 263"/>
                    <a:gd name="T4" fmla="*/ 1647 w 1796"/>
                    <a:gd name="T5" fmla="*/ 263 h 263"/>
                    <a:gd name="T6" fmla="*/ 1796 w 1796"/>
                    <a:gd name="T7" fmla="*/ 0 h 263"/>
                    <a:gd name="T8" fmla="*/ 112 w 1796"/>
                    <a:gd name="T9" fmla="*/ 0 h 263"/>
                  </a:gdLst>
                  <a:ahLst/>
                  <a:cxnLst>
                    <a:cxn ang="0">
                      <a:pos x="T0" y="T1"/>
                    </a:cxn>
                    <a:cxn ang="0">
                      <a:pos x="T2" y="T3"/>
                    </a:cxn>
                    <a:cxn ang="0">
                      <a:pos x="T4" y="T5"/>
                    </a:cxn>
                    <a:cxn ang="0">
                      <a:pos x="T6" y="T7"/>
                    </a:cxn>
                    <a:cxn ang="0">
                      <a:pos x="T8" y="T9"/>
                    </a:cxn>
                  </a:cxnLst>
                  <a:rect l="0" t="0" r="r" b="b"/>
                  <a:pathLst>
                    <a:path w="1796" h="263">
                      <a:moveTo>
                        <a:pt x="112" y="0"/>
                      </a:moveTo>
                      <a:lnTo>
                        <a:pt x="0" y="263"/>
                      </a:lnTo>
                      <a:lnTo>
                        <a:pt x="1647" y="263"/>
                      </a:lnTo>
                      <a:lnTo>
                        <a:pt x="1796" y="0"/>
                      </a:lnTo>
                      <a:lnTo>
                        <a:pt x="112" y="0"/>
                      </a:lnTo>
                      <a:close/>
                    </a:path>
                  </a:pathLst>
                </a:custGeom>
                <a:solidFill>
                  <a:srgbClr val="DFDFFF"/>
                </a:solidFill>
                <a:ln w="4763">
                  <a:solidFill>
                    <a:srgbClr val="000000"/>
                  </a:solidFill>
                  <a:prstDash val="solid"/>
                  <a:round/>
                  <a:headEnd/>
                  <a:tailEnd/>
                </a:ln>
              </p:spPr>
              <p:txBody>
                <a:bodyPr/>
                <a:lstStyle/>
                <a:p>
                  <a:endParaRPr lang="en-US"/>
                </a:p>
              </p:txBody>
            </p:sp>
          </p:grpSp>
        </p:grpSp>
        <p:sp>
          <p:nvSpPr>
            <p:cNvPr id="721934" name="Rectangle 14"/>
            <p:cNvSpPr>
              <a:spLocks noChangeArrowheads="1"/>
            </p:cNvSpPr>
            <p:nvPr/>
          </p:nvSpPr>
          <p:spPr bwMode="auto">
            <a:xfrm>
              <a:off x="4802" y="478"/>
              <a:ext cx="622" cy="22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1800" b="1"/>
                <a:t>Zippy</a:t>
              </a:r>
            </a:p>
          </p:txBody>
        </p:sp>
      </p:grpSp>
      <p:sp>
        <p:nvSpPr>
          <p:cNvPr id="721935" name="Rectangle 15"/>
          <p:cNvSpPr>
            <a:spLocks noGrp="1" noChangeArrowheads="1"/>
          </p:cNvSpPr>
          <p:nvPr>
            <p:ph type="body" idx="1"/>
          </p:nvPr>
        </p:nvSpPr>
        <p:spPr>
          <a:xfrm>
            <a:off x="723900" y="2057400"/>
            <a:ext cx="7697788" cy="3525838"/>
          </a:xfrm>
          <a:solidFill>
            <a:srgbClr val="CCECFF"/>
          </a:solidFill>
          <a:ln w="28575">
            <a:solidFill>
              <a:schemeClr val="tx1"/>
            </a:solidFill>
            <a:miter lim="800000"/>
            <a:headEnd/>
            <a:tailEnd/>
          </a:ln>
          <a:effectLst>
            <a:outerShdw dist="107763" dir="2700000" algn="ctr" rotWithShape="0">
              <a:schemeClr val="bg2"/>
            </a:outerShdw>
          </a:effectLst>
        </p:spPr>
        <p:txBody>
          <a:bodyPr lIns="90488" tIns="44450" rIns="90488" bIns="44450"/>
          <a:lstStyle/>
          <a:p>
            <a:pPr>
              <a:buFont typeface="Times" panose="02020603050405020304" pitchFamily="18" charset="0"/>
              <a:buNone/>
            </a:pPr>
            <a:r>
              <a:rPr lang="en-US"/>
              <a:t>   Hanson’s material price variance (MPV)</a:t>
            </a:r>
            <a:br>
              <a:rPr lang="en-US"/>
            </a:br>
            <a:r>
              <a:rPr lang="en-US"/>
              <a:t>for the week was:</a:t>
            </a:r>
          </a:p>
          <a:p>
            <a:pPr>
              <a:buFont typeface="Times" panose="02020603050405020304" pitchFamily="18" charset="0"/>
              <a:buNone/>
            </a:pPr>
            <a:r>
              <a:rPr lang="en-US"/>
              <a:t>	a.	$170 unfavorable.</a:t>
            </a:r>
          </a:p>
          <a:p>
            <a:pPr>
              <a:buFont typeface="Times" panose="02020603050405020304" pitchFamily="18" charset="0"/>
              <a:buNone/>
            </a:pPr>
            <a:r>
              <a:rPr lang="en-US"/>
              <a:t>	b.	$170 favorable.</a:t>
            </a:r>
          </a:p>
          <a:p>
            <a:pPr>
              <a:buFont typeface="Times" panose="02020603050405020304" pitchFamily="18" charset="0"/>
              <a:buNone/>
            </a:pPr>
            <a:r>
              <a:rPr lang="en-US"/>
              <a:t>	c.	$800 unfavorable.</a:t>
            </a:r>
          </a:p>
          <a:p>
            <a:pPr>
              <a:buFont typeface="Times" panose="02020603050405020304" pitchFamily="18" charset="0"/>
              <a:buNone/>
            </a:pPr>
            <a:r>
              <a:rPr lang="en-US"/>
              <a:t>	d.	$800 favorable.</a:t>
            </a:r>
          </a:p>
        </p:txBody>
      </p:sp>
      <p:sp>
        <p:nvSpPr>
          <p:cNvPr id="2" name="Slide Number Placeholder 1"/>
          <p:cNvSpPr>
            <a:spLocks noGrp="1"/>
          </p:cNvSpPr>
          <p:nvPr>
            <p:ph type="sldNum" sz="quarter" idx="11"/>
          </p:nvPr>
        </p:nvSpPr>
        <p:spPr/>
        <p:txBody>
          <a:bodyPr/>
          <a:lstStyle/>
          <a:p>
            <a:fld id="{0167BB2F-F977-434C-B61B-D7DDD0173E19}" type="slidenum">
              <a:rPr lang="en-US" smtClean="0"/>
              <a:pPr/>
              <a:t>52</a:t>
            </a:fld>
            <a:endParaRPr lang="en-US"/>
          </a:p>
        </p:txBody>
      </p:sp>
    </p:spTree>
    <p:extLst>
      <p:ext uri="{BB962C8B-B14F-4D97-AF65-F5344CB8AC3E}">
        <p14:creationId xmlns:p14="http://schemas.microsoft.com/office/powerpoint/2010/main" xmlns="" val="327543021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3970" name="Rectangle 2"/>
          <p:cNvSpPr>
            <a:spLocks noGrp="1" noChangeArrowheads="1"/>
          </p:cNvSpPr>
          <p:nvPr>
            <p:ph type="body" idx="1"/>
          </p:nvPr>
        </p:nvSpPr>
        <p:spPr>
          <a:xfrm>
            <a:off x="723900" y="2057400"/>
            <a:ext cx="7697788" cy="3525838"/>
          </a:xfrm>
          <a:solidFill>
            <a:srgbClr val="CCECFF"/>
          </a:solidFill>
          <a:ln w="28575">
            <a:solidFill>
              <a:schemeClr val="tx1"/>
            </a:solidFill>
            <a:miter lim="800000"/>
            <a:headEnd/>
            <a:tailEnd/>
          </a:ln>
          <a:effectLst>
            <a:outerShdw dist="107763" dir="2700000" algn="ctr" rotWithShape="0">
              <a:schemeClr val="bg2"/>
            </a:outerShdw>
          </a:effectLst>
        </p:spPr>
        <p:txBody>
          <a:bodyPr lIns="90488" tIns="44450" rIns="90488" bIns="44450"/>
          <a:lstStyle/>
          <a:p>
            <a:pPr>
              <a:buFont typeface="Times" panose="02020603050405020304" pitchFamily="18" charset="0"/>
              <a:buNone/>
            </a:pPr>
            <a:r>
              <a:rPr lang="en-US"/>
              <a:t>   Hanson’s material price variance (MPV)</a:t>
            </a:r>
            <a:br>
              <a:rPr lang="en-US"/>
            </a:br>
            <a:r>
              <a:rPr lang="en-US"/>
              <a:t>for the week was:</a:t>
            </a:r>
          </a:p>
          <a:p>
            <a:pPr>
              <a:buFont typeface="Times" panose="02020603050405020304" pitchFamily="18" charset="0"/>
              <a:buNone/>
            </a:pPr>
            <a:r>
              <a:rPr lang="en-US"/>
              <a:t>	</a:t>
            </a:r>
            <a:r>
              <a:rPr lang="en-US">
                <a:solidFill>
                  <a:schemeClr val="hlink"/>
                </a:solidFill>
              </a:rPr>
              <a:t>a.	$170 unfavorable</a:t>
            </a:r>
            <a:r>
              <a:rPr lang="en-US">
                <a:solidFill>
                  <a:srgbClr val="FFCC66"/>
                </a:solidFill>
              </a:rPr>
              <a:t>.</a:t>
            </a:r>
          </a:p>
          <a:p>
            <a:pPr>
              <a:buFont typeface="Times" panose="02020603050405020304" pitchFamily="18" charset="0"/>
              <a:buNone/>
            </a:pPr>
            <a:r>
              <a:rPr lang="en-US"/>
              <a:t>	b.	$170 favorable.</a:t>
            </a:r>
          </a:p>
          <a:p>
            <a:pPr>
              <a:buFont typeface="Times" panose="02020603050405020304" pitchFamily="18" charset="0"/>
              <a:buNone/>
            </a:pPr>
            <a:r>
              <a:rPr lang="en-US"/>
              <a:t>	</a:t>
            </a:r>
            <a:r>
              <a:rPr lang="en-US">
                <a:solidFill>
                  <a:schemeClr val="hlink"/>
                </a:solidFill>
              </a:rPr>
              <a:t>c.	$800 unfavorable.</a:t>
            </a:r>
          </a:p>
          <a:p>
            <a:pPr>
              <a:buFont typeface="Times" panose="02020603050405020304" pitchFamily="18" charset="0"/>
              <a:buNone/>
            </a:pPr>
            <a:r>
              <a:rPr lang="en-US">
                <a:solidFill>
                  <a:schemeClr val="hlink"/>
                </a:solidFill>
              </a:rPr>
              <a:t>	d.	$800 favorable.</a:t>
            </a:r>
          </a:p>
        </p:txBody>
      </p:sp>
      <p:sp>
        <p:nvSpPr>
          <p:cNvPr id="723971" name="Oval 3"/>
          <p:cNvSpPr>
            <a:spLocks noChangeArrowheads="1"/>
          </p:cNvSpPr>
          <p:nvPr/>
        </p:nvSpPr>
        <p:spPr bwMode="auto">
          <a:xfrm>
            <a:off x="952500" y="3594100"/>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723972" name="Group 4"/>
          <p:cNvGrpSpPr>
            <a:grpSpLocks/>
          </p:cNvGrpSpPr>
          <p:nvPr/>
        </p:nvGrpSpPr>
        <p:grpSpPr bwMode="auto">
          <a:xfrm>
            <a:off x="4038600" y="3733800"/>
            <a:ext cx="4943475" cy="1846263"/>
            <a:chOff x="2646" y="2629"/>
            <a:chExt cx="3114" cy="1163"/>
          </a:xfrm>
        </p:grpSpPr>
        <p:sp>
          <p:nvSpPr>
            <p:cNvPr id="723973" name="Freeform 5"/>
            <p:cNvSpPr>
              <a:spLocks/>
            </p:cNvSpPr>
            <p:nvPr/>
          </p:nvSpPr>
          <p:spPr bwMode="auto">
            <a:xfrm>
              <a:off x="2928" y="2629"/>
              <a:ext cx="1230" cy="769"/>
            </a:xfrm>
            <a:custGeom>
              <a:avLst/>
              <a:gdLst>
                <a:gd name="T0" fmla="*/ 259 w 1230"/>
                <a:gd name="T1" fmla="*/ 67 h 769"/>
                <a:gd name="T2" fmla="*/ 313 w 1230"/>
                <a:gd name="T3" fmla="*/ 82 h 769"/>
                <a:gd name="T4" fmla="*/ 399 w 1230"/>
                <a:gd name="T5" fmla="*/ 103 h 769"/>
                <a:gd name="T6" fmla="*/ 489 w 1230"/>
                <a:gd name="T7" fmla="*/ 129 h 769"/>
                <a:gd name="T8" fmla="*/ 571 w 1230"/>
                <a:gd name="T9" fmla="*/ 158 h 769"/>
                <a:gd name="T10" fmla="*/ 656 w 1230"/>
                <a:gd name="T11" fmla="*/ 192 h 769"/>
                <a:gd name="T12" fmla="*/ 730 w 1230"/>
                <a:gd name="T13" fmla="*/ 229 h 769"/>
                <a:gd name="T14" fmla="*/ 812 w 1230"/>
                <a:gd name="T15" fmla="*/ 267 h 769"/>
                <a:gd name="T16" fmla="*/ 878 w 1230"/>
                <a:gd name="T17" fmla="*/ 312 h 769"/>
                <a:gd name="T18" fmla="*/ 942 w 1230"/>
                <a:gd name="T19" fmla="*/ 354 h 769"/>
                <a:gd name="T20" fmla="*/ 1006 w 1230"/>
                <a:gd name="T21" fmla="*/ 402 h 769"/>
                <a:gd name="T22" fmla="*/ 1055 w 1230"/>
                <a:gd name="T23" fmla="*/ 452 h 769"/>
                <a:gd name="T24" fmla="*/ 1101 w 1230"/>
                <a:gd name="T25" fmla="*/ 498 h 769"/>
                <a:gd name="T26" fmla="*/ 1145 w 1230"/>
                <a:gd name="T27" fmla="*/ 550 h 769"/>
                <a:gd name="T28" fmla="*/ 1171 w 1230"/>
                <a:gd name="T29" fmla="*/ 599 h 769"/>
                <a:gd name="T30" fmla="*/ 1199 w 1230"/>
                <a:gd name="T31" fmla="*/ 651 h 769"/>
                <a:gd name="T32" fmla="*/ 1217 w 1230"/>
                <a:gd name="T33" fmla="*/ 702 h 769"/>
                <a:gd name="T34" fmla="*/ 1229 w 1230"/>
                <a:gd name="T35" fmla="*/ 750 h 769"/>
                <a:gd name="T36" fmla="*/ 1227 w 1230"/>
                <a:gd name="T37" fmla="*/ 768 h 769"/>
                <a:gd name="T38" fmla="*/ 1207 w 1230"/>
                <a:gd name="T39" fmla="*/ 702 h 769"/>
                <a:gd name="T40" fmla="*/ 1181 w 1230"/>
                <a:gd name="T41" fmla="*/ 656 h 769"/>
                <a:gd name="T42" fmla="*/ 1145 w 1230"/>
                <a:gd name="T43" fmla="*/ 610 h 769"/>
                <a:gd name="T44" fmla="*/ 1099 w 1230"/>
                <a:gd name="T45" fmla="*/ 565 h 769"/>
                <a:gd name="T46" fmla="*/ 1045 w 1230"/>
                <a:gd name="T47" fmla="*/ 522 h 769"/>
                <a:gd name="T48" fmla="*/ 980 w 1230"/>
                <a:gd name="T49" fmla="*/ 475 h 769"/>
                <a:gd name="T50" fmla="*/ 908 w 1230"/>
                <a:gd name="T51" fmla="*/ 432 h 769"/>
                <a:gd name="T52" fmla="*/ 830 w 1230"/>
                <a:gd name="T53" fmla="*/ 394 h 769"/>
                <a:gd name="T54" fmla="*/ 744 w 1230"/>
                <a:gd name="T55" fmla="*/ 353 h 769"/>
                <a:gd name="T56" fmla="*/ 650 w 1230"/>
                <a:gd name="T57" fmla="*/ 316 h 769"/>
                <a:gd name="T58" fmla="*/ 557 w 1230"/>
                <a:gd name="T59" fmla="*/ 285 h 769"/>
                <a:gd name="T60" fmla="*/ 459 w 1230"/>
                <a:gd name="T61" fmla="*/ 255 h 769"/>
                <a:gd name="T62" fmla="*/ 359 w 1230"/>
                <a:gd name="T63" fmla="*/ 229 h 769"/>
                <a:gd name="T64" fmla="*/ 255 w 1230"/>
                <a:gd name="T65" fmla="*/ 207 h 769"/>
                <a:gd name="T66" fmla="*/ 251 w 1230"/>
                <a:gd name="T67" fmla="*/ 277 h 769"/>
                <a:gd name="T68" fmla="*/ 0 w 1230"/>
                <a:gd name="T69" fmla="*/ 94 h 769"/>
                <a:gd name="T70" fmla="*/ 259 w 1230"/>
                <a:gd name="T71" fmla="*/ 0 h 769"/>
                <a:gd name="T72" fmla="*/ 259 w 1230"/>
                <a:gd name="T73" fmla="*/ 67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0" h="769">
                  <a:moveTo>
                    <a:pt x="259" y="67"/>
                  </a:moveTo>
                  <a:lnTo>
                    <a:pt x="313" y="82"/>
                  </a:lnTo>
                  <a:lnTo>
                    <a:pt x="399" y="103"/>
                  </a:lnTo>
                  <a:lnTo>
                    <a:pt x="489" y="129"/>
                  </a:lnTo>
                  <a:lnTo>
                    <a:pt x="571" y="158"/>
                  </a:lnTo>
                  <a:lnTo>
                    <a:pt x="656" y="192"/>
                  </a:lnTo>
                  <a:lnTo>
                    <a:pt x="730" y="229"/>
                  </a:lnTo>
                  <a:lnTo>
                    <a:pt x="812" y="267"/>
                  </a:lnTo>
                  <a:lnTo>
                    <a:pt x="878" y="312"/>
                  </a:lnTo>
                  <a:lnTo>
                    <a:pt x="942" y="354"/>
                  </a:lnTo>
                  <a:lnTo>
                    <a:pt x="1006" y="402"/>
                  </a:lnTo>
                  <a:lnTo>
                    <a:pt x="1055" y="452"/>
                  </a:lnTo>
                  <a:lnTo>
                    <a:pt x="1101" y="498"/>
                  </a:lnTo>
                  <a:lnTo>
                    <a:pt x="1145" y="550"/>
                  </a:lnTo>
                  <a:lnTo>
                    <a:pt x="1171" y="599"/>
                  </a:lnTo>
                  <a:lnTo>
                    <a:pt x="1199" y="651"/>
                  </a:lnTo>
                  <a:lnTo>
                    <a:pt x="1217" y="702"/>
                  </a:lnTo>
                  <a:lnTo>
                    <a:pt x="1229" y="750"/>
                  </a:lnTo>
                  <a:lnTo>
                    <a:pt x="1227" y="768"/>
                  </a:lnTo>
                  <a:lnTo>
                    <a:pt x="1207" y="702"/>
                  </a:lnTo>
                  <a:lnTo>
                    <a:pt x="1181" y="656"/>
                  </a:lnTo>
                  <a:lnTo>
                    <a:pt x="1145" y="610"/>
                  </a:lnTo>
                  <a:lnTo>
                    <a:pt x="1099" y="565"/>
                  </a:lnTo>
                  <a:lnTo>
                    <a:pt x="1045" y="522"/>
                  </a:lnTo>
                  <a:lnTo>
                    <a:pt x="980" y="475"/>
                  </a:lnTo>
                  <a:lnTo>
                    <a:pt x="908" y="432"/>
                  </a:lnTo>
                  <a:lnTo>
                    <a:pt x="830" y="394"/>
                  </a:lnTo>
                  <a:lnTo>
                    <a:pt x="744" y="353"/>
                  </a:lnTo>
                  <a:lnTo>
                    <a:pt x="650" y="316"/>
                  </a:lnTo>
                  <a:lnTo>
                    <a:pt x="557" y="285"/>
                  </a:lnTo>
                  <a:lnTo>
                    <a:pt x="459" y="255"/>
                  </a:lnTo>
                  <a:lnTo>
                    <a:pt x="359" y="229"/>
                  </a:lnTo>
                  <a:lnTo>
                    <a:pt x="255" y="207"/>
                  </a:lnTo>
                  <a:lnTo>
                    <a:pt x="251" y="277"/>
                  </a:lnTo>
                  <a:lnTo>
                    <a:pt x="0" y="94"/>
                  </a:lnTo>
                  <a:lnTo>
                    <a:pt x="259" y="0"/>
                  </a:lnTo>
                  <a:lnTo>
                    <a:pt x="259" y="6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23974" name="Rectangle 6"/>
            <p:cNvSpPr>
              <a:spLocks noChangeArrowheads="1"/>
            </p:cNvSpPr>
            <p:nvPr/>
          </p:nvSpPr>
          <p:spPr bwMode="auto">
            <a:xfrm>
              <a:off x="2646" y="3014"/>
              <a:ext cx="3114" cy="778"/>
            </a:xfrm>
            <a:prstGeom prst="rect">
              <a:avLst/>
            </a:prstGeom>
            <a:solidFill>
              <a:srgbClr val="FFFF99"/>
            </a:solidFill>
            <a:ln w="508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rgbClr val="FF0000"/>
                  </a:solidFill>
                </a:rPr>
                <a:t> MPV = AQ(AP - SP)</a:t>
              </a:r>
              <a:br>
                <a:rPr lang="en-US" sz="2400" b="1">
                  <a:solidFill>
                    <a:srgbClr val="FF0000"/>
                  </a:solidFill>
                </a:rPr>
              </a:br>
              <a:r>
                <a:rPr lang="en-US" sz="2400" b="1">
                  <a:solidFill>
                    <a:srgbClr val="FF0000"/>
                  </a:solidFill>
                </a:rPr>
                <a:t> MPV = 1,700 lbs. × ($3.90 - 4.00)</a:t>
              </a:r>
              <a:br>
                <a:rPr lang="en-US" sz="2400" b="1">
                  <a:solidFill>
                    <a:srgbClr val="FF0000"/>
                  </a:solidFill>
                </a:rPr>
              </a:br>
              <a:r>
                <a:rPr lang="en-US" sz="2400" b="1">
                  <a:solidFill>
                    <a:srgbClr val="FF0000"/>
                  </a:solidFill>
                </a:rPr>
                <a:t> MPV = $170 Favorable</a:t>
              </a:r>
            </a:p>
          </p:txBody>
        </p:sp>
      </p:grpSp>
      <p:sp>
        <p:nvSpPr>
          <p:cNvPr id="723975" name="Rectangle 7"/>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grpSp>
        <p:nvGrpSpPr>
          <p:cNvPr id="723976" name="Group 8"/>
          <p:cNvGrpSpPr>
            <a:grpSpLocks/>
          </p:cNvGrpSpPr>
          <p:nvPr/>
        </p:nvGrpSpPr>
        <p:grpSpPr bwMode="auto">
          <a:xfrm>
            <a:off x="7789863" y="39688"/>
            <a:ext cx="1201737" cy="1408112"/>
            <a:chOff x="4667" y="210"/>
            <a:chExt cx="757" cy="887"/>
          </a:xfrm>
        </p:grpSpPr>
        <p:grpSp>
          <p:nvGrpSpPr>
            <p:cNvPr id="723977" name="Group 9"/>
            <p:cNvGrpSpPr>
              <a:grpSpLocks/>
            </p:cNvGrpSpPr>
            <p:nvPr/>
          </p:nvGrpSpPr>
          <p:grpSpPr bwMode="auto">
            <a:xfrm>
              <a:off x="4667" y="210"/>
              <a:ext cx="648" cy="887"/>
              <a:chOff x="4667" y="210"/>
              <a:chExt cx="648" cy="887"/>
            </a:xfrm>
          </p:grpSpPr>
          <p:grpSp>
            <p:nvGrpSpPr>
              <p:cNvPr id="723978" name="Group 10"/>
              <p:cNvGrpSpPr>
                <a:grpSpLocks/>
              </p:cNvGrpSpPr>
              <p:nvPr/>
            </p:nvGrpSpPr>
            <p:grpSpPr bwMode="auto">
              <a:xfrm>
                <a:off x="4667" y="260"/>
                <a:ext cx="87" cy="788"/>
                <a:chOff x="4667" y="260"/>
                <a:chExt cx="87" cy="788"/>
              </a:xfrm>
            </p:grpSpPr>
            <p:sp>
              <p:nvSpPr>
                <p:cNvPr id="723979" name="Freeform 11"/>
                <p:cNvSpPr>
                  <a:spLocks/>
                </p:cNvSpPr>
                <p:nvPr/>
              </p:nvSpPr>
              <p:spPr bwMode="auto">
                <a:xfrm>
                  <a:off x="4667" y="260"/>
                  <a:ext cx="87" cy="788"/>
                </a:xfrm>
                <a:custGeom>
                  <a:avLst/>
                  <a:gdLst>
                    <a:gd name="T0" fmla="*/ 111 w 261"/>
                    <a:gd name="T1" fmla="*/ 0 h 2363"/>
                    <a:gd name="T2" fmla="*/ 0 w 261"/>
                    <a:gd name="T3" fmla="*/ 262 h 2363"/>
                    <a:gd name="T4" fmla="*/ 0 w 261"/>
                    <a:gd name="T5" fmla="*/ 2100 h 2363"/>
                    <a:gd name="T6" fmla="*/ 149 w 261"/>
                    <a:gd name="T7" fmla="*/ 2363 h 2363"/>
                    <a:gd name="T8" fmla="*/ 261 w 261"/>
                    <a:gd name="T9" fmla="*/ 2100 h 2363"/>
                    <a:gd name="T10" fmla="*/ 261 w 261"/>
                    <a:gd name="T11" fmla="*/ 226 h 2363"/>
                    <a:gd name="T12" fmla="*/ 111 w 261"/>
                    <a:gd name="T13" fmla="*/ 0 h 2363"/>
                  </a:gdLst>
                  <a:ahLst/>
                  <a:cxnLst>
                    <a:cxn ang="0">
                      <a:pos x="T0" y="T1"/>
                    </a:cxn>
                    <a:cxn ang="0">
                      <a:pos x="T2" y="T3"/>
                    </a:cxn>
                    <a:cxn ang="0">
                      <a:pos x="T4" y="T5"/>
                    </a:cxn>
                    <a:cxn ang="0">
                      <a:pos x="T6" y="T7"/>
                    </a:cxn>
                    <a:cxn ang="0">
                      <a:pos x="T8" y="T9"/>
                    </a:cxn>
                    <a:cxn ang="0">
                      <a:pos x="T10" y="T11"/>
                    </a:cxn>
                    <a:cxn ang="0">
                      <a:pos x="T12" y="T13"/>
                    </a:cxn>
                  </a:cxnLst>
                  <a:rect l="0" t="0" r="r" b="b"/>
                  <a:pathLst>
                    <a:path w="261" h="2363">
                      <a:moveTo>
                        <a:pt x="111" y="0"/>
                      </a:moveTo>
                      <a:lnTo>
                        <a:pt x="0" y="262"/>
                      </a:lnTo>
                      <a:lnTo>
                        <a:pt x="0" y="2100"/>
                      </a:lnTo>
                      <a:lnTo>
                        <a:pt x="149" y="2363"/>
                      </a:lnTo>
                      <a:lnTo>
                        <a:pt x="261" y="2100"/>
                      </a:lnTo>
                      <a:lnTo>
                        <a:pt x="261" y="226"/>
                      </a:lnTo>
                      <a:lnTo>
                        <a:pt x="111" y="0"/>
                      </a:lnTo>
                      <a:close/>
                    </a:path>
                  </a:pathLst>
                </a:custGeom>
                <a:solidFill>
                  <a:srgbClr val="9F9FBF"/>
                </a:solidFill>
                <a:ln w="4763">
                  <a:solidFill>
                    <a:srgbClr val="000000"/>
                  </a:solidFill>
                  <a:prstDash val="solid"/>
                  <a:round/>
                  <a:headEnd/>
                  <a:tailEnd/>
                </a:ln>
              </p:spPr>
              <p:txBody>
                <a:bodyPr/>
                <a:lstStyle/>
                <a:p>
                  <a:endParaRPr lang="en-US"/>
                </a:p>
              </p:txBody>
            </p:sp>
            <p:sp>
              <p:nvSpPr>
                <p:cNvPr id="723980" name="Freeform 12"/>
                <p:cNvSpPr>
                  <a:spLocks/>
                </p:cNvSpPr>
                <p:nvPr/>
              </p:nvSpPr>
              <p:spPr bwMode="auto">
                <a:xfrm>
                  <a:off x="4667" y="260"/>
                  <a:ext cx="75" cy="788"/>
                </a:xfrm>
                <a:custGeom>
                  <a:avLst/>
                  <a:gdLst>
                    <a:gd name="T0" fmla="*/ 111 w 225"/>
                    <a:gd name="T1" fmla="*/ 0 h 2363"/>
                    <a:gd name="T2" fmla="*/ 185 w 225"/>
                    <a:gd name="T3" fmla="*/ 112 h 2363"/>
                    <a:gd name="T4" fmla="*/ 111 w 225"/>
                    <a:gd name="T5" fmla="*/ 262 h 2363"/>
                    <a:gd name="T6" fmla="*/ 111 w 225"/>
                    <a:gd name="T7" fmla="*/ 1988 h 2363"/>
                    <a:gd name="T8" fmla="*/ 225 w 225"/>
                    <a:gd name="T9" fmla="*/ 2213 h 2363"/>
                    <a:gd name="T10" fmla="*/ 149 w 225"/>
                    <a:gd name="T11" fmla="*/ 2363 h 2363"/>
                    <a:gd name="T12" fmla="*/ 0 w 225"/>
                    <a:gd name="T13" fmla="*/ 2100 h 2363"/>
                    <a:gd name="T14" fmla="*/ 0 w 225"/>
                    <a:gd name="T15" fmla="*/ 262 h 2363"/>
                    <a:gd name="T16" fmla="*/ 111 w 225"/>
                    <a:gd name="T17" fmla="*/ 0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2363">
                      <a:moveTo>
                        <a:pt x="111" y="0"/>
                      </a:moveTo>
                      <a:lnTo>
                        <a:pt x="185" y="112"/>
                      </a:lnTo>
                      <a:lnTo>
                        <a:pt x="111" y="262"/>
                      </a:lnTo>
                      <a:lnTo>
                        <a:pt x="111" y="1988"/>
                      </a:lnTo>
                      <a:lnTo>
                        <a:pt x="225" y="2213"/>
                      </a:lnTo>
                      <a:lnTo>
                        <a:pt x="149" y="2363"/>
                      </a:lnTo>
                      <a:lnTo>
                        <a:pt x="0" y="2100"/>
                      </a:lnTo>
                      <a:lnTo>
                        <a:pt x="0" y="262"/>
                      </a:lnTo>
                      <a:lnTo>
                        <a:pt x="111" y="0"/>
                      </a:lnTo>
                      <a:close/>
                    </a:path>
                  </a:pathLst>
                </a:custGeom>
                <a:solidFill>
                  <a:srgbClr val="BFBFDF"/>
                </a:solidFill>
                <a:ln w="4763">
                  <a:solidFill>
                    <a:srgbClr val="000000"/>
                  </a:solidFill>
                  <a:prstDash val="solid"/>
                  <a:round/>
                  <a:headEnd/>
                  <a:tailEnd/>
                </a:ln>
              </p:spPr>
              <p:txBody>
                <a:bodyPr/>
                <a:lstStyle/>
                <a:p>
                  <a:endParaRPr lang="en-US"/>
                </a:p>
              </p:txBody>
            </p:sp>
          </p:grpSp>
          <p:grpSp>
            <p:nvGrpSpPr>
              <p:cNvPr id="723981" name="Group 13"/>
              <p:cNvGrpSpPr>
                <a:grpSpLocks/>
              </p:cNvGrpSpPr>
              <p:nvPr/>
            </p:nvGrpSpPr>
            <p:grpSpPr bwMode="auto">
              <a:xfrm>
                <a:off x="4679" y="210"/>
                <a:ext cx="636" cy="887"/>
                <a:chOff x="4679" y="210"/>
                <a:chExt cx="636" cy="887"/>
              </a:xfrm>
            </p:grpSpPr>
            <p:sp>
              <p:nvSpPr>
                <p:cNvPr id="723982" name="Freeform 14"/>
                <p:cNvSpPr>
                  <a:spLocks/>
                </p:cNvSpPr>
                <p:nvPr/>
              </p:nvSpPr>
              <p:spPr bwMode="auto">
                <a:xfrm>
                  <a:off x="4679" y="210"/>
                  <a:ext cx="611" cy="50"/>
                </a:xfrm>
                <a:custGeom>
                  <a:avLst/>
                  <a:gdLst>
                    <a:gd name="T0" fmla="*/ 75 w 1834"/>
                    <a:gd name="T1" fmla="*/ 149 h 149"/>
                    <a:gd name="T2" fmla="*/ 0 w 1834"/>
                    <a:gd name="T3" fmla="*/ 0 h 149"/>
                    <a:gd name="T4" fmla="*/ 1834 w 1834"/>
                    <a:gd name="T5" fmla="*/ 0 h 149"/>
                    <a:gd name="T6" fmla="*/ 1760 w 1834"/>
                    <a:gd name="T7" fmla="*/ 149 h 149"/>
                    <a:gd name="T8" fmla="*/ 75 w 1834"/>
                    <a:gd name="T9" fmla="*/ 149 h 149"/>
                  </a:gdLst>
                  <a:ahLst/>
                  <a:cxnLst>
                    <a:cxn ang="0">
                      <a:pos x="T0" y="T1"/>
                    </a:cxn>
                    <a:cxn ang="0">
                      <a:pos x="T2" y="T3"/>
                    </a:cxn>
                    <a:cxn ang="0">
                      <a:pos x="T4" y="T5"/>
                    </a:cxn>
                    <a:cxn ang="0">
                      <a:pos x="T6" y="T7"/>
                    </a:cxn>
                    <a:cxn ang="0">
                      <a:pos x="T8" y="T9"/>
                    </a:cxn>
                  </a:cxnLst>
                  <a:rect l="0" t="0" r="r" b="b"/>
                  <a:pathLst>
                    <a:path w="1834" h="149">
                      <a:moveTo>
                        <a:pt x="75" y="149"/>
                      </a:moveTo>
                      <a:lnTo>
                        <a:pt x="0" y="0"/>
                      </a:lnTo>
                      <a:lnTo>
                        <a:pt x="1834" y="0"/>
                      </a:lnTo>
                      <a:lnTo>
                        <a:pt x="1760" y="149"/>
                      </a:lnTo>
                      <a:lnTo>
                        <a:pt x="75" y="149"/>
                      </a:lnTo>
                      <a:close/>
                    </a:path>
                  </a:pathLst>
                </a:custGeom>
                <a:solidFill>
                  <a:srgbClr val="DFDFFF"/>
                </a:solidFill>
                <a:ln w="4763">
                  <a:solidFill>
                    <a:srgbClr val="000000"/>
                  </a:solidFill>
                  <a:prstDash val="solid"/>
                  <a:round/>
                  <a:headEnd/>
                  <a:tailEnd/>
                </a:ln>
              </p:spPr>
              <p:txBody>
                <a:bodyPr/>
                <a:lstStyle/>
                <a:p>
                  <a:endParaRPr lang="en-US"/>
                </a:p>
              </p:txBody>
            </p:sp>
            <p:sp>
              <p:nvSpPr>
                <p:cNvPr id="723983" name="Freeform 15"/>
                <p:cNvSpPr>
                  <a:spLocks/>
                </p:cNvSpPr>
                <p:nvPr/>
              </p:nvSpPr>
              <p:spPr bwMode="auto">
                <a:xfrm>
                  <a:off x="4692" y="1048"/>
                  <a:ext cx="611" cy="49"/>
                </a:xfrm>
                <a:custGeom>
                  <a:avLst/>
                  <a:gdLst>
                    <a:gd name="T0" fmla="*/ 75 w 1834"/>
                    <a:gd name="T1" fmla="*/ 0 h 149"/>
                    <a:gd name="T2" fmla="*/ 1722 w 1834"/>
                    <a:gd name="T3" fmla="*/ 0 h 149"/>
                    <a:gd name="T4" fmla="*/ 1834 w 1834"/>
                    <a:gd name="T5" fmla="*/ 113 h 149"/>
                    <a:gd name="T6" fmla="*/ 1760 w 1834"/>
                    <a:gd name="T7" fmla="*/ 149 h 149"/>
                    <a:gd name="T8" fmla="*/ 0 w 1834"/>
                    <a:gd name="T9" fmla="*/ 149 h 149"/>
                    <a:gd name="T10" fmla="*/ 75 w 1834"/>
                    <a:gd name="T11" fmla="*/ 0 h 149"/>
                  </a:gdLst>
                  <a:ahLst/>
                  <a:cxnLst>
                    <a:cxn ang="0">
                      <a:pos x="T0" y="T1"/>
                    </a:cxn>
                    <a:cxn ang="0">
                      <a:pos x="T2" y="T3"/>
                    </a:cxn>
                    <a:cxn ang="0">
                      <a:pos x="T4" y="T5"/>
                    </a:cxn>
                    <a:cxn ang="0">
                      <a:pos x="T6" y="T7"/>
                    </a:cxn>
                    <a:cxn ang="0">
                      <a:pos x="T8" y="T9"/>
                    </a:cxn>
                    <a:cxn ang="0">
                      <a:pos x="T10" y="T11"/>
                    </a:cxn>
                  </a:cxnLst>
                  <a:rect l="0" t="0" r="r" b="b"/>
                  <a:pathLst>
                    <a:path w="1834" h="149">
                      <a:moveTo>
                        <a:pt x="75" y="0"/>
                      </a:moveTo>
                      <a:lnTo>
                        <a:pt x="1722" y="0"/>
                      </a:lnTo>
                      <a:lnTo>
                        <a:pt x="1834" y="113"/>
                      </a:lnTo>
                      <a:lnTo>
                        <a:pt x="1760" y="149"/>
                      </a:lnTo>
                      <a:lnTo>
                        <a:pt x="0" y="149"/>
                      </a:lnTo>
                      <a:lnTo>
                        <a:pt x="75" y="0"/>
                      </a:lnTo>
                      <a:close/>
                    </a:path>
                  </a:pathLst>
                </a:custGeom>
                <a:solidFill>
                  <a:srgbClr val="9F9FBF"/>
                </a:solidFill>
                <a:ln w="4763">
                  <a:solidFill>
                    <a:srgbClr val="000000"/>
                  </a:solidFill>
                  <a:prstDash val="solid"/>
                  <a:round/>
                  <a:headEnd/>
                  <a:tailEnd/>
                </a:ln>
              </p:spPr>
              <p:txBody>
                <a:bodyPr/>
                <a:lstStyle/>
                <a:p>
                  <a:endParaRPr lang="en-US"/>
                </a:p>
              </p:txBody>
            </p:sp>
            <p:sp>
              <p:nvSpPr>
                <p:cNvPr id="723984" name="Freeform 16"/>
                <p:cNvSpPr>
                  <a:spLocks/>
                </p:cNvSpPr>
                <p:nvPr/>
              </p:nvSpPr>
              <p:spPr bwMode="auto">
                <a:xfrm>
                  <a:off x="4704" y="260"/>
                  <a:ext cx="611" cy="788"/>
                </a:xfrm>
                <a:custGeom>
                  <a:avLst/>
                  <a:gdLst>
                    <a:gd name="T0" fmla="*/ 38 w 1834"/>
                    <a:gd name="T1" fmla="*/ 2363 h 2363"/>
                    <a:gd name="T2" fmla="*/ 1685 w 1834"/>
                    <a:gd name="T3" fmla="*/ 2363 h 2363"/>
                    <a:gd name="T4" fmla="*/ 1834 w 1834"/>
                    <a:gd name="T5" fmla="*/ 2100 h 2363"/>
                    <a:gd name="T6" fmla="*/ 1834 w 1834"/>
                    <a:gd name="T7" fmla="*/ 226 h 2363"/>
                    <a:gd name="T8" fmla="*/ 1685 w 1834"/>
                    <a:gd name="T9" fmla="*/ 0 h 2363"/>
                    <a:gd name="T10" fmla="*/ 0 w 1834"/>
                    <a:gd name="T11" fmla="*/ 0 h 2363"/>
                    <a:gd name="T12" fmla="*/ 150 w 1834"/>
                    <a:gd name="T13" fmla="*/ 226 h 2363"/>
                    <a:gd name="T14" fmla="*/ 150 w 1834"/>
                    <a:gd name="T15" fmla="*/ 2100 h 2363"/>
                    <a:gd name="T16" fmla="*/ 38 w 1834"/>
                    <a:gd name="T17" fmla="*/ 2363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4" h="2363">
                      <a:moveTo>
                        <a:pt x="38" y="2363"/>
                      </a:moveTo>
                      <a:lnTo>
                        <a:pt x="1685" y="2363"/>
                      </a:lnTo>
                      <a:lnTo>
                        <a:pt x="1834" y="2100"/>
                      </a:lnTo>
                      <a:lnTo>
                        <a:pt x="1834" y="226"/>
                      </a:lnTo>
                      <a:lnTo>
                        <a:pt x="1685" y="0"/>
                      </a:lnTo>
                      <a:lnTo>
                        <a:pt x="0" y="0"/>
                      </a:lnTo>
                      <a:lnTo>
                        <a:pt x="150" y="226"/>
                      </a:lnTo>
                      <a:lnTo>
                        <a:pt x="150" y="2100"/>
                      </a:lnTo>
                      <a:lnTo>
                        <a:pt x="38" y="2363"/>
                      </a:lnTo>
                      <a:close/>
                    </a:path>
                  </a:pathLst>
                </a:custGeom>
                <a:solidFill>
                  <a:srgbClr val="DFDFFF"/>
                </a:solidFill>
                <a:ln w="4763">
                  <a:solidFill>
                    <a:srgbClr val="000000"/>
                  </a:solidFill>
                  <a:prstDash val="solid"/>
                  <a:round/>
                  <a:headEnd/>
                  <a:tailEnd/>
                </a:ln>
              </p:spPr>
              <p:txBody>
                <a:bodyPr/>
                <a:lstStyle/>
                <a:p>
                  <a:endParaRPr lang="en-US"/>
                </a:p>
              </p:txBody>
            </p:sp>
            <p:sp>
              <p:nvSpPr>
                <p:cNvPr id="723985" name="Rectangle 17"/>
                <p:cNvSpPr>
                  <a:spLocks noChangeArrowheads="1"/>
                </p:cNvSpPr>
                <p:nvPr/>
              </p:nvSpPr>
              <p:spPr bwMode="auto">
                <a:xfrm>
                  <a:off x="4755" y="511"/>
                  <a:ext cx="559" cy="160"/>
                </a:xfrm>
                <a:prstGeom prst="rect">
                  <a:avLst/>
                </a:prstGeom>
                <a:solidFill>
                  <a:srgbClr val="FF0000"/>
                </a:solidFill>
                <a:ln w="4763">
                  <a:solidFill>
                    <a:srgbClr val="000000"/>
                  </a:solidFill>
                  <a:miter lim="800000"/>
                  <a:headEnd/>
                  <a:tailEnd/>
                </a:ln>
              </p:spPr>
              <p:txBody>
                <a:bodyPr/>
                <a:lstStyle/>
                <a:p>
                  <a:endParaRPr lang="en-US"/>
                </a:p>
              </p:txBody>
            </p:sp>
            <p:sp>
              <p:nvSpPr>
                <p:cNvPr id="723986" name="Freeform 18"/>
                <p:cNvSpPr>
                  <a:spLocks/>
                </p:cNvSpPr>
                <p:nvPr/>
              </p:nvSpPr>
              <p:spPr bwMode="auto">
                <a:xfrm>
                  <a:off x="4717" y="960"/>
                  <a:ext cx="598" cy="88"/>
                </a:xfrm>
                <a:custGeom>
                  <a:avLst/>
                  <a:gdLst>
                    <a:gd name="T0" fmla="*/ 112 w 1796"/>
                    <a:gd name="T1" fmla="*/ 0 h 263"/>
                    <a:gd name="T2" fmla="*/ 0 w 1796"/>
                    <a:gd name="T3" fmla="*/ 263 h 263"/>
                    <a:gd name="T4" fmla="*/ 1647 w 1796"/>
                    <a:gd name="T5" fmla="*/ 263 h 263"/>
                    <a:gd name="T6" fmla="*/ 1796 w 1796"/>
                    <a:gd name="T7" fmla="*/ 0 h 263"/>
                    <a:gd name="T8" fmla="*/ 112 w 1796"/>
                    <a:gd name="T9" fmla="*/ 0 h 263"/>
                  </a:gdLst>
                  <a:ahLst/>
                  <a:cxnLst>
                    <a:cxn ang="0">
                      <a:pos x="T0" y="T1"/>
                    </a:cxn>
                    <a:cxn ang="0">
                      <a:pos x="T2" y="T3"/>
                    </a:cxn>
                    <a:cxn ang="0">
                      <a:pos x="T4" y="T5"/>
                    </a:cxn>
                    <a:cxn ang="0">
                      <a:pos x="T6" y="T7"/>
                    </a:cxn>
                    <a:cxn ang="0">
                      <a:pos x="T8" y="T9"/>
                    </a:cxn>
                  </a:cxnLst>
                  <a:rect l="0" t="0" r="r" b="b"/>
                  <a:pathLst>
                    <a:path w="1796" h="263">
                      <a:moveTo>
                        <a:pt x="112" y="0"/>
                      </a:moveTo>
                      <a:lnTo>
                        <a:pt x="0" y="263"/>
                      </a:lnTo>
                      <a:lnTo>
                        <a:pt x="1647" y="263"/>
                      </a:lnTo>
                      <a:lnTo>
                        <a:pt x="1796" y="0"/>
                      </a:lnTo>
                      <a:lnTo>
                        <a:pt x="112" y="0"/>
                      </a:lnTo>
                      <a:close/>
                    </a:path>
                  </a:pathLst>
                </a:custGeom>
                <a:solidFill>
                  <a:srgbClr val="DFDFFF"/>
                </a:solidFill>
                <a:ln w="4763">
                  <a:solidFill>
                    <a:srgbClr val="000000"/>
                  </a:solidFill>
                  <a:prstDash val="solid"/>
                  <a:round/>
                  <a:headEnd/>
                  <a:tailEnd/>
                </a:ln>
              </p:spPr>
              <p:txBody>
                <a:bodyPr/>
                <a:lstStyle/>
                <a:p>
                  <a:endParaRPr lang="en-US"/>
                </a:p>
              </p:txBody>
            </p:sp>
          </p:grpSp>
        </p:grpSp>
        <p:sp>
          <p:nvSpPr>
            <p:cNvPr id="723987" name="Rectangle 19"/>
            <p:cNvSpPr>
              <a:spLocks noChangeArrowheads="1"/>
            </p:cNvSpPr>
            <p:nvPr/>
          </p:nvSpPr>
          <p:spPr bwMode="auto">
            <a:xfrm>
              <a:off x="4802" y="478"/>
              <a:ext cx="622" cy="22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1800" b="1"/>
                <a:t>Zippy</a:t>
              </a:r>
            </a:p>
          </p:txBody>
        </p:sp>
      </p:grpSp>
      <p:sp>
        <p:nvSpPr>
          <p:cNvPr id="2" name="Slide Number Placeholder 1"/>
          <p:cNvSpPr>
            <a:spLocks noGrp="1"/>
          </p:cNvSpPr>
          <p:nvPr>
            <p:ph type="sldNum" sz="quarter" idx="11"/>
          </p:nvPr>
        </p:nvSpPr>
        <p:spPr/>
        <p:txBody>
          <a:bodyPr/>
          <a:lstStyle/>
          <a:p>
            <a:fld id="{0167BB2F-F977-434C-B61B-D7DDD0173E19}" type="slidenum">
              <a:rPr lang="en-US" smtClean="0"/>
              <a:pPr/>
              <a:t>53</a:t>
            </a:fld>
            <a:endParaRPr lang="en-US"/>
          </a:p>
        </p:txBody>
      </p:sp>
    </p:spTree>
    <p:extLst>
      <p:ext uri="{BB962C8B-B14F-4D97-AF65-F5344CB8AC3E}">
        <p14:creationId xmlns:p14="http://schemas.microsoft.com/office/powerpoint/2010/main" xmlns="" val="237672521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6018"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726019" name="Rectangle 3"/>
          <p:cNvSpPr>
            <a:spLocks noGrp="1" noChangeArrowheads="1"/>
          </p:cNvSpPr>
          <p:nvPr>
            <p:ph type="body" idx="1"/>
          </p:nvPr>
        </p:nvSpPr>
        <p:spPr>
          <a:xfrm>
            <a:off x="609600" y="2243138"/>
            <a:ext cx="7924800" cy="3395662"/>
          </a:xfrm>
          <a:solidFill>
            <a:srgbClr val="CCFFCC"/>
          </a:solidFill>
          <a:ln w="28575">
            <a:solidFill>
              <a:schemeClr val="tx1"/>
            </a:solidFill>
            <a:miter lim="800000"/>
            <a:headEnd/>
            <a:tailEnd/>
          </a:ln>
          <a:effectLst>
            <a:outerShdw dist="107763" dir="2700000" algn="ctr" rotWithShape="0">
              <a:schemeClr val="bg2"/>
            </a:outerShdw>
          </a:effectLst>
        </p:spPr>
        <p:txBody>
          <a:bodyPr lIns="90488" tIns="44450" rIns="90488" bIns="44450"/>
          <a:lstStyle/>
          <a:p>
            <a:pPr>
              <a:buFont typeface="Times" panose="02020603050405020304" pitchFamily="18" charset="0"/>
              <a:buNone/>
            </a:pPr>
            <a:r>
              <a:rPr lang="en-US"/>
              <a:t>   Hanson’s material quantity variance (MQV)</a:t>
            </a:r>
            <a:br>
              <a:rPr lang="en-US"/>
            </a:br>
            <a:r>
              <a:rPr lang="en-US"/>
              <a:t>for the week was:</a:t>
            </a:r>
          </a:p>
          <a:p>
            <a:pPr>
              <a:buFont typeface="Times" panose="02020603050405020304" pitchFamily="18" charset="0"/>
              <a:buNone/>
            </a:pPr>
            <a:r>
              <a:rPr lang="en-US"/>
              <a:t>	a.	$170 unfavorable.</a:t>
            </a:r>
          </a:p>
          <a:p>
            <a:pPr>
              <a:buFont typeface="Times" panose="02020603050405020304" pitchFamily="18" charset="0"/>
              <a:buNone/>
            </a:pPr>
            <a:r>
              <a:rPr lang="en-US"/>
              <a:t>	b.	$170 favorable.</a:t>
            </a:r>
          </a:p>
          <a:p>
            <a:pPr>
              <a:buFont typeface="Times" panose="02020603050405020304" pitchFamily="18" charset="0"/>
              <a:buNone/>
            </a:pPr>
            <a:r>
              <a:rPr lang="en-US"/>
              <a:t>	c.	$800 unfavorable.</a:t>
            </a:r>
          </a:p>
          <a:p>
            <a:pPr>
              <a:buFont typeface="Times" panose="02020603050405020304" pitchFamily="18" charset="0"/>
              <a:buNone/>
            </a:pPr>
            <a:r>
              <a:rPr lang="en-US"/>
              <a:t>	d.	$800 favorable.</a:t>
            </a:r>
          </a:p>
        </p:txBody>
      </p:sp>
      <p:grpSp>
        <p:nvGrpSpPr>
          <p:cNvPr id="726020" name="Group 4"/>
          <p:cNvGrpSpPr>
            <a:grpSpLocks/>
          </p:cNvGrpSpPr>
          <p:nvPr/>
        </p:nvGrpSpPr>
        <p:grpSpPr bwMode="auto">
          <a:xfrm>
            <a:off x="7789863" y="39688"/>
            <a:ext cx="1201737" cy="1408112"/>
            <a:chOff x="4667" y="210"/>
            <a:chExt cx="757" cy="887"/>
          </a:xfrm>
        </p:grpSpPr>
        <p:grpSp>
          <p:nvGrpSpPr>
            <p:cNvPr id="726021" name="Group 5"/>
            <p:cNvGrpSpPr>
              <a:grpSpLocks/>
            </p:cNvGrpSpPr>
            <p:nvPr/>
          </p:nvGrpSpPr>
          <p:grpSpPr bwMode="auto">
            <a:xfrm>
              <a:off x="4667" y="210"/>
              <a:ext cx="648" cy="887"/>
              <a:chOff x="4667" y="210"/>
              <a:chExt cx="648" cy="887"/>
            </a:xfrm>
          </p:grpSpPr>
          <p:grpSp>
            <p:nvGrpSpPr>
              <p:cNvPr id="726022" name="Group 6"/>
              <p:cNvGrpSpPr>
                <a:grpSpLocks/>
              </p:cNvGrpSpPr>
              <p:nvPr/>
            </p:nvGrpSpPr>
            <p:grpSpPr bwMode="auto">
              <a:xfrm>
                <a:off x="4667" y="260"/>
                <a:ext cx="87" cy="788"/>
                <a:chOff x="4667" y="260"/>
                <a:chExt cx="87" cy="788"/>
              </a:xfrm>
            </p:grpSpPr>
            <p:sp>
              <p:nvSpPr>
                <p:cNvPr id="726023" name="Freeform 7"/>
                <p:cNvSpPr>
                  <a:spLocks/>
                </p:cNvSpPr>
                <p:nvPr/>
              </p:nvSpPr>
              <p:spPr bwMode="auto">
                <a:xfrm>
                  <a:off x="4667" y="260"/>
                  <a:ext cx="87" cy="788"/>
                </a:xfrm>
                <a:custGeom>
                  <a:avLst/>
                  <a:gdLst>
                    <a:gd name="T0" fmla="*/ 111 w 261"/>
                    <a:gd name="T1" fmla="*/ 0 h 2363"/>
                    <a:gd name="T2" fmla="*/ 0 w 261"/>
                    <a:gd name="T3" fmla="*/ 262 h 2363"/>
                    <a:gd name="T4" fmla="*/ 0 w 261"/>
                    <a:gd name="T5" fmla="*/ 2100 h 2363"/>
                    <a:gd name="T6" fmla="*/ 149 w 261"/>
                    <a:gd name="T7" fmla="*/ 2363 h 2363"/>
                    <a:gd name="T8" fmla="*/ 261 w 261"/>
                    <a:gd name="T9" fmla="*/ 2100 h 2363"/>
                    <a:gd name="T10" fmla="*/ 261 w 261"/>
                    <a:gd name="T11" fmla="*/ 226 h 2363"/>
                    <a:gd name="T12" fmla="*/ 111 w 261"/>
                    <a:gd name="T13" fmla="*/ 0 h 2363"/>
                  </a:gdLst>
                  <a:ahLst/>
                  <a:cxnLst>
                    <a:cxn ang="0">
                      <a:pos x="T0" y="T1"/>
                    </a:cxn>
                    <a:cxn ang="0">
                      <a:pos x="T2" y="T3"/>
                    </a:cxn>
                    <a:cxn ang="0">
                      <a:pos x="T4" y="T5"/>
                    </a:cxn>
                    <a:cxn ang="0">
                      <a:pos x="T6" y="T7"/>
                    </a:cxn>
                    <a:cxn ang="0">
                      <a:pos x="T8" y="T9"/>
                    </a:cxn>
                    <a:cxn ang="0">
                      <a:pos x="T10" y="T11"/>
                    </a:cxn>
                    <a:cxn ang="0">
                      <a:pos x="T12" y="T13"/>
                    </a:cxn>
                  </a:cxnLst>
                  <a:rect l="0" t="0" r="r" b="b"/>
                  <a:pathLst>
                    <a:path w="261" h="2363">
                      <a:moveTo>
                        <a:pt x="111" y="0"/>
                      </a:moveTo>
                      <a:lnTo>
                        <a:pt x="0" y="262"/>
                      </a:lnTo>
                      <a:lnTo>
                        <a:pt x="0" y="2100"/>
                      </a:lnTo>
                      <a:lnTo>
                        <a:pt x="149" y="2363"/>
                      </a:lnTo>
                      <a:lnTo>
                        <a:pt x="261" y="2100"/>
                      </a:lnTo>
                      <a:lnTo>
                        <a:pt x="261" y="226"/>
                      </a:lnTo>
                      <a:lnTo>
                        <a:pt x="111" y="0"/>
                      </a:lnTo>
                      <a:close/>
                    </a:path>
                  </a:pathLst>
                </a:custGeom>
                <a:solidFill>
                  <a:srgbClr val="9F9FBF"/>
                </a:solidFill>
                <a:ln w="4763">
                  <a:solidFill>
                    <a:srgbClr val="000000"/>
                  </a:solidFill>
                  <a:prstDash val="solid"/>
                  <a:round/>
                  <a:headEnd/>
                  <a:tailEnd/>
                </a:ln>
              </p:spPr>
              <p:txBody>
                <a:bodyPr/>
                <a:lstStyle/>
                <a:p>
                  <a:endParaRPr lang="en-US"/>
                </a:p>
              </p:txBody>
            </p:sp>
            <p:sp>
              <p:nvSpPr>
                <p:cNvPr id="726024" name="Freeform 8"/>
                <p:cNvSpPr>
                  <a:spLocks/>
                </p:cNvSpPr>
                <p:nvPr/>
              </p:nvSpPr>
              <p:spPr bwMode="auto">
                <a:xfrm>
                  <a:off x="4667" y="260"/>
                  <a:ext cx="75" cy="788"/>
                </a:xfrm>
                <a:custGeom>
                  <a:avLst/>
                  <a:gdLst>
                    <a:gd name="T0" fmla="*/ 111 w 225"/>
                    <a:gd name="T1" fmla="*/ 0 h 2363"/>
                    <a:gd name="T2" fmla="*/ 185 w 225"/>
                    <a:gd name="T3" fmla="*/ 112 h 2363"/>
                    <a:gd name="T4" fmla="*/ 111 w 225"/>
                    <a:gd name="T5" fmla="*/ 262 h 2363"/>
                    <a:gd name="T6" fmla="*/ 111 w 225"/>
                    <a:gd name="T7" fmla="*/ 1988 h 2363"/>
                    <a:gd name="T8" fmla="*/ 225 w 225"/>
                    <a:gd name="T9" fmla="*/ 2213 h 2363"/>
                    <a:gd name="T10" fmla="*/ 149 w 225"/>
                    <a:gd name="T11" fmla="*/ 2363 h 2363"/>
                    <a:gd name="T12" fmla="*/ 0 w 225"/>
                    <a:gd name="T13" fmla="*/ 2100 h 2363"/>
                    <a:gd name="T14" fmla="*/ 0 w 225"/>
                    <a:gd name="T15" fmla="*/ 262 h 2363"/>
                    <a:gd name="T16" fmla="*/ 111 w 225"/>
                    <a:gd name="T17" fmla="*/ 0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2363">
                      <a:moveTo>
                        <a:pt x="111" y="0"/>
                      </a:moveTo>
                      <a:lnTo>
                        <a:pt x="185" y="112"/>
                      </a:lnTo>
                      <a:lnTo>
                        <a:pt x="111" y="262"/>
                      </a:lnTo>
                      <a:lnTo>
                        <a:pt x="111" y="1988"/>
                      </a:lnTo>
                      <a:lnTo>
                        <a:pt x="225" y="2213"/>
                      </a:lnTo>
                      <a:lnTo>
                        <a:pt x="149" y="2363"/>
                      </a:lnTo>
                      <a:lnTo>
                        <a:pt x="0" y="2100"/>
                      </a:lnTo>
                      <a:lnTo>
                        <a:pt x="0" y="262"/>
                      </a:lnTo>
                      <a:lnTo>
                        <a:pt x="111" y="0"/>
                      </a:lnTo>
                      <a:close/>
                    </a:path>
                  </a:pathLst>
                </a:custGeom>
                <a:solidFill>
                  <a:srgbClr val="BFBFDF"/>
                </a:solidFill>
                <a:ln w="4763">
                  <a:solidFill>
                    <a:srgbClr val="000000"/>
                  </a:solidFill>
                  <a:prstDash val="solid"/>
                  <a:round/>
                  <a:headEnd/>
                  <a:tailEnd/>
                </a:ln>
              </p:spPr>
              <p:txBody>
                <a:bodyPr/>
                <a:lstStyle/>
                <a:p>
                  <a:endParaRPr lang="en-US"/>
                </a:p>
              </p:txBody>
            </p:sp>
          </p:grpSp>
          <p:grpSp>
            <p:nvGrpSpPr>
              <p:cNvPr id="726025" name="Group 9"/>
              <p:cNvGrpSpPr>
                <a:grpSpLocks/>
              </p:cNvGrpSpPr>
              <p:nvPr/>
            </p:nvGrpSpPr>
            <p:grpSpPr bwMode="auto">
              <a:xfrm>
                <a:off x="4679" y="210"/>
                <a:ext cx="636" cy="887"/>
                <a:chOff x="4679" y="210"/>
                <a:chExt cx="636" cy="887"/>
              </a:xfrm>
            </p:grpSpPr>
            <p:sp>
              <p:nvSpPr>
                <p:cNvPr id="726026" name="Freeform 10"/>
                <p:cNvSpPr>
                  <a:spLocks/>
                </p:cNvSpPr>
                <p:nvPr/>
              </p:nvSpPr>
              <p:spPr bwMode="auto">
                <a:xfrm>
                  <a:off x="4679" y="210"/>
                  <a:ext cx="611" cy="50"/>
                </a:xfrm>
                <a:custGeom>
                  <a:avLst/>
                  <a:gdLst>
                    <a:gd name="T0" fmla="*/ 75 w 1834"/>
                    <a:gd name="T1" fmla="*/ 149 h 149"/>
                    <a:gd name="T2" fmla="*/ 0 w 1834"/>
                    <a:gd name="T3" fmla="*/ 0 h 149"/>
                    <a:gd name="T4" fmla="*/ 1834 w 1834"/>
                    <a:gd name="T5" fmla="*/ 0 h 149"/>
                    <a:gd name="T6" fmla="*/ 1760 w 1834"/>
                    <a:gd name="T7" fmla="*/ 149 h 149"/>
                    <a:gd name="T8" fmla="*/ 75 w 1834"/>
                    <a:gd name="T9" fmla="*/ 149 h 149"/>
                  </a:gdLst>
                  <a:ahLst/>
                  <a:cxnLst>
                    <a:cxn ang="0">
                      <a:pos x="T0" y="T1"/>
                    </a:cxn>
                    <a:cxn ang="0">
                      <a:pos x="T2" y="T3"/>
                    </a:cxn>
                    <a:cxn ang="0">
                      <a:pos x="T4" y="T5"/>
                    </a:cxn>
                    <a:cxn ang="0">
                      <a:pos x="T6" y="T7"/>
                    </a:cxn>
                    <a:cxn ang="0">
                      <a:pos x="T8" y="T9"/>
                    </a:cxn>
                  </a:cxnLst>
                  <a:rect l="0" t="0" r="r" b="b"/>
                  <a:pathLst>
                    <a:path w="1834" h="149">
                      <a:moveTo>
                        <a:pt x="75" y="149"/>
                      </a:moveTo>
                      <a:lnTo>
                        <a:pt x="0" y="0"/>
                      </a:lnTo>
                      <a:lnTo>
                        <a:pt x="1834" y="0"/>
                      </a:lnTo>
                      <a:lnTo>
                        <a:pt x="1760" y="149"/>
                      </a:lnTo>
                      <a:lnTo>
                        <a:pt x="75" y="149"/>
                      </a:lnTo>
                      <a:close/>
                    </a:path>
                  </a:pathLst>
                </a:custGeom>
                <a:solidFill>
                  <a:srgbClr val="DFDFFF"/>
                </a:solidFill>
                <a:ln w="4763">
                  <a:solidFill>
                    <a:srgbClr val="000000"/>
                  </a:solidFill>
                  <a:prstDash val="solid"/>
                  <a:round/>
                  <a:headEnd/>
                  <a:tailEnd/>
                </a:ln>
              </p:spPr>
              <p:txBody>
                <a:bodyPr/>
                <a:lstStyle/>
                <a:p>
                  <a:endParaRPr lang="en-US"/>
                </a:p>
              </p:txBody>
            </p:sp>
            <p:sp>
              <p:nvSpPr>
                <p:cNvPr id="726027" name="Freeform 11"/>
                <p:cNvSpPr>
                  <a:spLocks/>
                </p:cNvSpPr>
                <p:nvPr/>
              </p:nvSpPr>
              <p:spPr bwMode="auto">
                <a:xfrm>
                  <a:off x="4692" y="1048"/>
                  <a:ext cx="611" cy="49"/>
                </a:xfrm>
                <a:custGeom>
                  <a:avLst/>
                  <a:gdLst>
                    <a:gd name="T0" fmla="*/ 75 w 1834"/>
                    <a:gd name="T1" fmla="*/ 0 h 149"/>
                    <a:gd name="T2" fmla="*/ 1722 w 1834"/>
                    <a:gd name="T3" fmla="*/ 0 h 149"/>
                    <a:gd name="T4" fmla="*/ 1834 w 1834"/>
                    <a:gd name="T5" fmla="*/ 113 h 149"/>
                    <a:gd name="T6" fmla="*/ 1760 w 1834"/>
                    <a:gd name="T7" fmla="*/ 149 h 149"/>
                    <a:gd name="T8" fmla="*/ 0 w 1834"/>
                    <a:gd name="T9" fmla="*/ 149 h 149"/>
                    <a:gd name="T10" fmla="*/ 75 w 1834"/>
                    <a:gd name="T11" fmla="*/ 0 h 149"/>
                  </a:gdLst>
                  <a:ahLst/>
                  <a:cxnLst>
                    <a:cxn ang="0">
                      <a:pos x="T0" y="T1"/>
                    </a:cxn>
                    <a:cxn ang="0">
                      <a:pos x="T2" y="T3"/>
                    </a:cxn>
                    <a:cxn ang="0">
                      <a:pos x="T4" y="T5"/>
                    </a:cxn>
                    <a:cxn ang="0">
                      <a:pos x="T6" y="T7"/>
                    </a:cxn>
                    <a:cxn ang="0">
                      <a:pos x="T8" y="T9"/>
                    </a:cxn>
                    <a:cxn ang="0">
                      <a:pos x="T10" y="T11"/>
                    </a:cxn>
                  </a:cxnLst>
                  <a:rect l="0" t="0" r="r" b="b"/>
                  <a:pathLst>
                    <a:path w="1834" h="149">
                      <a:moveTo>
                        <a:pt x="75" y="0"/>
                      </a:moveTo>
                      <a:lnTo>
                        <a:pt x="1722" y="0"/>
                      </a:lnTo>
                      <a:lnTo>
                        <a:pt x="1834" y="113"/>
                      </a:lnTo>
                      <a:lnTo>
                        <a:pt x="1760" y="149"/>
                      </a:lnTo>
                      <a:lnTo>
                        <a:pt x="0" y="149"/>
                      </a:lnTo>
                      <a:lnTo>
                        <a:pt x="75" y="0"/>
                      </a:lnTo>
                      <a:close/>
                    </a:path>
                  </a:pathLst>
                </a:custGeom>
                <a:solidFill>
                  <a:srgbClr val="9F9FBF"/>
                </a:solidFill>
                <a:ln w="4763">
                  <a:solidFill>
                    <a:srgbClr val="000000"/>
                  </a:solidFill>
                  <a:prstDash val="solid"/>
                  <a:round/>
                  <a:headEnd/>
                  <a:tailEnd/>
                </a:ln>
              </p:spPr>
              <p:txBody>
                <a:bodyPr/>
                <a:lstStyle/>
                <a:p>
                  <a:endParaRPr lang="en-US"/>
                </a:p>
              </p:txBody>
            </p:sp>
            <p:sp>
              <p:nvSpPr>
                <p:cNvPr id="726028" name="Freeform 12"/>
                <p:cNvSpPr>
                  <a:spLocks/>
                </p:cNvSpPr>
                <p:nvPr/>
              </p:nvSpPr>
              <p:spPr bwMode="auto">
                <a:xfrm>
                  <a:off x="4704" y="260"/>
                  <a:ext cx="611" cy="788"/>
                </a:xfrm>
                <a:custGeom>
                  <a:avLst/>
                  <a:gdLst>
                    <a:gd name="T0" fmla="*/ 38 w 1834"/>
                    <a:gd name="T1" fmla="*/ 2363 h 2363"/>
                    <a:gd name="T2" fmla="*/ 1685 w 1834"/>
                    <a:gd name="T3" fmla="*/ 2363 h 2363"/>
                    <a:gd name="T4" fmla="*/ 1834 w 1834"/>
                    <a:gd name="T5" fmla="*/ 2100 h 2363"/>
                    <a:gd name="T6" fmla="*/ 1834 w 1834"/>
                    <a:gd name="T7" fmla="*/ 226 h 2363"/>
                    <a:gd name="T8" fmla="*/ 1685 w 1834"/>
                    <a:gd name="T9" fmla="*/ 0 h 2363"/>
                    <a:gd name="T10" fmla="*/ 0 w 1834"/>
                    <a:gd name="T11" fmla="*/ 0 h 2363"/>
                    <a:gd name="T12" fmla="*/ 150 w 1834"/>
                    <a:gd name="T13" fmla="*/ 226 h 2363"/>
                    <a:gd name="T14" fmla="*/ 150 w 1834"/>
                    <a:gd name="T15" fmla="*/ 2100 h 2363"/>
                    <a:gd name="T16" fmla="*/ 38 w 1834"/>
                    <a:gd name="T17" fmla="*/ 2363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4" h="2363">
                      <a:moveTo>
                        <a:pt x="38" y="2363"/>
                      </a:moveTo>
                      <a:lnTo>
                        <a:pt x="1685" y="2363"/>
                      </a:lnTo>
                      <a:lnTo>
                        <a:pt x="1834" y="2100"/>
                      </a:lnTo>
                      <a:lnTo>
                        <a:pt x="1834" y="226"/>
                      </a:lnTo>
                      <a:lnTo>
                        <a:pt x="1685" y="0"/>
                      </a:lnTo>
                      <a:lnTo>
                        <a:pt x="0" y="0"/>
                      </a:lnTo>
                      <a:lnTo>
                        <a:pt x="150" y="226"/>
                      </a:lnTo>
                      <a:lnTo>
                        <a:pt x="150" y="2100"/>
                      </a:lnTo>
                      <a:lnTo>
                        <a:pt x="38" y="2363"/>
                      </a:lnTo>
                      <a:close/>
                    </a:path>
                  </a:pathLst>
                </a:custGeom>
                <a:solidFill>
                  <a:srgbClr val="DFDFFF"/>
                </a:solidFill>
                <a:ln w="4763">
                  <a:solidFill>
                    <a:srgbClr val="000000"/>
                  </a:solidFill>
                  <a:prstDash val="solid"/>
                  <a:round/>
                  <a:headEnd/>
                  <a:tailEnd/>
                </a:ln>
              </p:spPr>
              <p:txBody>
                <a:bodyPr/>
                <a:lstStyle/>
                <a:p>
                  <a:endParaRPr lang="en-US"/>
                </a:p>
              </p:txBody>
            </p:sp>
            <p:sp>
              <p:nvSpPr>
                <p:cNvPr id="726029" name="Rectangle 13"/>
                <p:cNvSpPr>
                  <a:spLocks noChangeArrowheads="1"/>
                </p:cNvSpPr>
                <p:nvPr/>
              </p:nvSpPr>
              <p:spPr bwMode="auto">
                <a:xfrm>
                  <a:off x="4755" y="511"/>
                  <a:ext cx="559" cy="160"/>
                </a:xfrm>
                <a:prstGeom prst="rect">
                  <a:avLst/>
                </a:prstGeom>
                <a:solidFill>
                  <a:srgbClr val="FF0000"/>
                </a:solidFill>
                <a:ln w="4763">
                  <a:solidFill>
                    <a:srgbClr val="000000"/>
                  </a:solidFill>
                  <a:miter lim="800000"/>
                  <a:headEnd/>
                  <a:tailEnd/>
                </a:ln>
              </p:spPr>
              <p:txBody>
                <a:bodyPr/>
                <a:lstStyle/>
                <a:p>
                  <a:endParaRPr lang="en-US"/>
                </a:p>
              </p:txBody>
            </p:sp>
            <p:sp>
              <p:nvSpPr>
                <p:cNvPr id="726030" name="Freeform 14"/>
                <p:cNvSpPr>
                  <a:spLocks/>
                </p:cNvSpPr>
                <p:nvPr/>
              </p:nvSpPr>
              <p:spPr bwMode="auto">
                <a:xfrm>
                  <a:off x="4717" y="960"/>
                  <a:ext cx="598" cy="88"/>
                </a:xfrm>
                <a:custGeom>
                  <a:avLst/>
                  <a:gdLst>
                    <a:gd name="T0" fmla="*/ 112 w 1796"/>
                    <a:gd name="T1" fmla="*/ 0 h 263"/>
                    <a:gd name="T2" fmla="*/ 0 w 1796"/>
                    <a:gd name="T3" fmla="*/ 263 h 263"/>
                    <a:gd name="T4" fmla="*/ 1647 w 1796"/>
                    <a:gd name="T5" fmla="*/ 263 h 263"/>
                    <a:gd name="T6" fmla="*/ 1796 w 1796"/>
                    <a:gd name="T7" fmla="*/ 0 h 263"/>
                    <a:gd name="T8" fmla="*/ 112 w 1796"/>
                    <a:gd name="T9" fmla="*/ 0 h 263"/>
                  </a:gdLst>
                  <a:ahLst/>
                  <a:cxnLst>
                    <a:cxn ang="0">
                      <a:pos x="T0" y="T1"/>
                    </a:cxn>
                    <a:cxn ang="0">
                      <a:pos x="T2" y="T3"/>
                    </a:cxn>
                    <a:cxn ang="0">
                      <a:pos x="T4" y="T5"/>
                    </a:cxn>
                    <a:cxn ang="0">
                      <a:pos x="T6" y="T7"/>
                    </a:cxn>
                    <a:cxn ang="0">
                      <a:pos x="T8" y="T9"/>
                    </a:cxn>
                  </a:cxnLst>
                  <a:rect l="0" t="0" r="r" b="b"/>
                  <a:pathLst>
                    <a:path w="1796" h="263">
                      <a:moveTo>
                        <a:pt x="112" y="0"/>
                      </a:moveTo>
                      <a:lnTo>
                        <a:pt x="0" y="263"/>
                      </a:lnTo>
                      <a:lnTo>
                        <a:pt x="1647" y="263"/>
                      </a:lnTo>
                      <a:lnTo>
                        <a:pt x="1796" y="0"/>
                      </a:lnTo>
                      <a:lnTo>
                        <a:pt x="112" y="0"/>
                      </a:lnTo>
                      <a:close/>
                    </a:path>
                  </a:pathLst>
                </a:custGeom>
                <a:solidFill>
                  <a:srgbClr val="DFDFFF"/>
                </a:solidFill>
                <a:ln w="4763">
                  <a:solidFill>
                    <a:srgbClr val="000000"/>
                  </a:solidFill>
                  <a:prstDash val="solid"/>
                  <a:round/>
                  <a:headEnd/>
                  <a:tailEnd/>
                </a:ln>
              </p:spPr>
              <p:txBody>
                <a:bodyPr/>
                <a:lstStyle/>
                <a:p>
                  <a:endParaRPr lang="en-US"/>
                </a:p>
              </p:txBody>
            </p:sp>
          </p:grpSp>
        </p:grpSp>
        <p:sp>
          <p:nvSpPr>
            <p:cNvPr id="726031" name="Rectangle 15"/>
            <p:cNvSpPr>
              <a:spLocks noChangeArrowheads="1"/>
            </p:cNvSpPr>
            <p:nvPr/>
          </p:nvSpPr>
          <p:spPr bwMode="auto">
            <a:xfrm>
              <a:off x="4802" y="478"/>
              <a:ext cx="622" cy="22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1800" b="1"/>
                <a:t>Zippy</a:t>
              </a:r>
            </a:p>
          </p:txBody>
        </p:sp>
      </p:grpSp>
      <p:sp>
        <p:nvSpPr>
          <p:cNvPr id="2" name="Slide Number Placeholder 1"/>
          <p:cNvSpPr>
            <a:spLocks noGrp="1"/>
          </p:cNvSpPr>
          <p:nvPr>
            <p:ph type="sldNum" sz="quarter" idx="11"/>
          </p:nvPr>
        </p:nvSpPr>
        <p:spPr/>
        <p:txBody>
          <a:bodyPr/>
          <a:lstStyle/>
          <a:p>
            <a:fld id="{0167BB2F-F977-434C-B61B-D7DDD0173E19}" type="slidenum">
              <a:rPr lang="en-US" smtClean="0"/>
              <a:pPr/>
              <a:t>54</a:t>
            </a:fld>
            <a:endParaRPr lang="en-US"/>
          </a:p>
        </p:txBody>
      </p:sp>
    </p:spTree>
    <p:extLst>
      <p:ext uri="{BB962C8B-B14F-4D97-AF65-F5344CB8AC3E}">
        <p14:creationId xmlns:p14="http://schemas.microsoft.com/office/powerpoint/2010/main" xmlns="" val="1704271487"/>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8066" name="Rectangle 2"/>
          <p:cNvSpPr>
            <a:spLocks noGrp="1" noChangeArrowheads="1"/>
          </p:cNvSpPr>
          <p:nvPr>
            <p:ph type="body" idx="1"/>
          </p:nvPr>
        </p:nvSpPr>
        <p:spPr>
          <a:xfrm>
            <a:off x="609600" y="2243138"/>
            <a:ext cx="7924800" cy="3395662"/>
          </a:xfrm>
          <a:solidFill>
            <a:srgbClr val="CCFFCC"/>
          </a:solidFill>
          <a:ln w="28575">
            <a:solidFill>
              <a:schemeClr val="tx1"/>
            </a:solidFill>
            <a:miter lim="800000"/>
            <a:headEnd/>
            <a:tailEnd/>
          </a:ln>
          <a:effectLst>
            <a:outerShdw dist="107763" dir="2700000" algn="ctr" rotWithShape="0">
              <a:schemeClr val="bg2"/>
            </a:outerShdw>
          </a:effectLst>
        </p:spPr>
        <p:txBody>
          <a:bodyPr lIns="90488" tIns="44450" rIns="90488" bIns="44450"/>
          <a:lstStyle/>
          <a:p>
            <a:pPr>
              <a:buFont typeface="Times" panose="02020603050405020304" pitchFamily="18" charset="0"/>
              <a:buNone/>
            </a:pPr>
            <a:r>
              <a:rPr lang="en-US"/>
              <a:t>   Hanson’s material quantity variance (MQV)</a:t>
            </a:r>
            <a:br>
              <a:rPr lang="en-US"/>
            </a:br>
            <a:r>
              <a:rPr lang="en-US"/>
              <a:t>for the week was:</a:t>
            </a:r>
          </a:p>
          <a:p>
            <a:pPr>
              <a:buFont typeface="Times" panose="02020603050405020304" pitchFamily="18" charset="0"/>
              <a:buNone/>
            </a:pPr>
            <a:r>
              <a:rPr lang="en-US"/>
              <a:t>	</a:t>
            </a:r>
            <a:r>
              <a:rPr lang="en-US">
                <a:solidFill>
                  <a:srgbClr val="FFCC66"/>
                </a:solidFill>
              </a:rPr>
              <a:t>a.	$170 unfavorable.</a:t>
            </a:r>
          </a:p>
          <a:p>
            <a:pPr>
              <a:buFont typeface="Times" panose="02020603050405020304" pitchFamily="18" charset="0"/>
              <a:buNone/>
            </a:pPr>
            <a:r>
              <a:rPr lang="en-US">
                <a:solidFill>
                  <a:srgbClr val="FFCC66"/>
                </a:solidFill>
              </a:rPr>
              <a:t>	b.	$170 favorable.</a:t>
            </a:r>
          </a:p>
          <a:p>
            <a:pPr>
              <a:buFont typeface="Times" panose="02020603050405020304" pitchFamily="18" charset="0"/>
              <a:buNone/>
            </a:pPr>
            <a:r>
              <a:rPr lang="en-US"/>
              <a:t>	c.	$800 unfavorable.</a:t>
            </a:r>
          </a:p>
          <a:p>
            <a:pPr>
              <a:buFont typeface="Times" panose="02020603050405020304" pitchFamily="18" charset="0"/>
              <a:buNone/>
            </a:pPr>
            <a:r>
              <a:rPr lang="en-US"/>
              <a:t>	</a:t>
            </a:r>
            <a:r>
              <a:rPr lang="en-US">
                <a:solidFill>
                  <a:srgbClr val="FFCC66"/>
                </a:solidFill>
              </a:rPr>
              <a:t>d.	$800 favorable.</a:t>
            </a:r>
          </a:p>
        </p:txBody>
      </p:sp>
      <p:sp>
        <p:nvSpPr>
          <p:cNvPr id="728067" name="Oval 3"/>
          <p:cNvSpPr>
            <a:spLocks noChangeArrowheads="1"/>
          </p:cNvSpPr>
          <p:nvPr/>
        </p:nvSpPr>
        <p:spPr bwMode="auto">
          <a:xfrm>
            <a:off x="838200" y="4343400"/>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728068" name="Group 4"/>
          <p:cNvGrpSpPr>
            <a:grpSpLocks/>
          </p:cNvGrpSpPr>
          <p:nvPr/>
        </p:nvGrpSpPr>
        <p:grpSpPr bwMode="auto">
          <a:xfrm>
            <a:off x="3586163" y="4441825"/>
            <a:ext cx="5324475" cy="2073275"/>
            <a:chOff x="2259" y="2798"/>
            <a:chExt cx="3354" cy="1306"/>
          </a:xfrm>
        </p:grpSpPr>
        <p:sp>
          <p:nvSpPr>
            <p:cNvPr id="728069" name="Freeform 5"/>
            <p:cNvSpPr>
              <a:spLocks/>
            </p:cNvSpPr>
            <p:nvPr/>
          </p:nvSpPr>
          <p:spPr bwMode="auto">
            <a:xfrm flipV="1">
              <a:off x="3072" y="2798"/>
              <a:ext cx="750" cy="988"/>
            </a:xfrm>
            <a:custGeom>
              <a:avLst/>
              <a:gdLst>
                <a:gd name="T0" fmla="*/ 158 w 750"/>
                <a:gd name="T1" fmla="*/ 901 h 988"/>
                <a:gd name="T2" fmla="*/ 191 w 750"/>
                <a:gd name="T3" fmla="*/ 881 h 988"/>
                <a:gd name="T4" fmla="*/ 243 w 750"/>
                <a:gd name="T5" fmla="*/ 855 h 988"/>
                <a:gd name="T6" fmla="*/ 298 w 750"/>
                <a:gd name="T7" fmla="*/ 822 h 988"/>
                <a:gd name="T8" fmla="*/ 348 w 750"/>
                <a:gd name="T9" fmla="*/ 784 h 988"/>
                <a:gd name="T10" fmla="*/ 400 w 750"/>
                <a:gd name="T11" fmla="*/ 740 h 988"/>
                <a:gd name="T12" fmla="*/ 445 w 750"/>
                <a:gd name="T13" fmla="*/ 692 h 988"/>
                <a:gd name="T14" fmla="*/ 495 w 750"/>
                <a:gd name="T15" fmla="*/ 643 h 988"/>
                <a:gd name="T16" fmla="*/ 535 w 750"/>
                <a:gd name="T17" fmla="*/ 586 h 988"/>
                <a:gd name="T18" fmla="*/ 574 w 750"/>
                <a:gd name="T19" fmla="*/ 532 h 988"/>
                <a:gd name="T20" fmla="*/ 613 w 750"/>
                <a:gd name="T21" fmla="*/ 471 h 988"/>
                <a:gd name="T22" fmla="*/ 643 w 750"/>
                <a:gd name="T23" fmla="*/ 407 h 988"/>
                <a:gd name="T24" fmla="*/ 671 w 750"/>
                <a:gd name="T25" fmla="*/ 347 h 988"/>
                <a:gd name="T26" fmla="*/ 698 w 750"/>
                <a:gd name="T27" fmla="*/ 281 h 988"/>
                <a:gd name="T28" fmla="*/ 714 w 750"/>
                <a:gd name="T29" fmla="*/ 218 h 988"/>
                <a:gd name="T30" fmla="*/ 731 w 750"/>
                <a:gd name="T31" fmla="*/ 150 h 988"/>
                <a:gd name="T32" fmla="*/ 742 w 750"/>
                <a:gd name="T33" fmla="*/ 84 h 988"/>
                <a:gd name="T34" fmla="*/ 749 w 750"/>
                <a:gd name="T35" fmla="*/ 23 h 988"/>
                <a:gd name="T36" fmla="*/ 748 w 750"/>
                <a:gd name="T37" fmla="*/ 0 h 988"/>
                <a:gd name="T38" fmla="*/ 736 w 750"/>
                <a:gd name="T39" fmla="*/ 84 h 988"/>
                <a:gd name="T40" fmla="*/ 720 w 750"/>
                <a:gd name="T41" fmla="*/ 144 h 988"/>
                <a:gd name="T42" fmla="*/ 698 w 750"/>
                <a:gd name="T43" fmla="*/ 203 h 988"/>
                <a:gd name="T44" fmla="*/ 670 w 750"/>
                <a:gd name="T45" fmla="*/ 260 h 988"/>
                <a:gd name="T46" fmla="*/ 637 w 750"/>
                <a:gd name="T47" fmla="*/ 316 h 988"/>
                <a:gd name="T48" fmla="*/ 597 w 750"/>
                <a:gd name="T49" fmla="*/ 377 h 988"/>
                <a:gd name="T50" fmla="*/ 554 w 750"/>
                <a:gd name="T51" fmla="*/ 432 h 988"/>
                <a:gd name="T52" fmla="*/ 506 w 750"/>
                <a:gd name="T53" fmla="*/ 480 h 988"/>
                <a:gd name="T54" fmla="*/ 453 w 750"/>
                <a:gd name="T55" fmla="*/ 533 h 988"/>
                <a:gd name="T56" fmla="*/ 396 w 750"/>
                <a:gd name="T57" fmla="*/ 580 h 988"/>
                <a:gd name="T58" fmla="*/ 340 w 750"/>
                <a:gd name="T59" fmla="*/ 621 h 988"/>
                <a:gd name="T60" fmla="*/ 280 w 750"/>
                <a:gd name="T61" fmla="*/ 659 h 988"/>
                <a:gd name="T62" fmla="*/ 219 w 750"/>
                <a:gd name="T63" fmla="*/ 692 h 988"/>
                <a:gd name="T64" fmla="*/ 155 w 750"/>
                <a:gd name="T65" fmla="*/ 721 h 988"/>
                <a:gd name="T66" fmla="*/ 153 w 750"/>
                <a:gd name="T67" fmla="*/ 631 h 988"/>
                <a:gd name="T68" fmla="*/ 0 w 750"/>
                <a:gd name="T69" fmla="*/ 866 h 988"/>
                <a:gd name="T70" fmla="*/ 158 w 750"/>
                <a:gd name="T71" fmla="*/ 987 h 988"/>
                <a:gd name="T72" fmla="*/ 158 w 750"/>
                <a:gd name="T73" fmla="*/ 901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50" h="988">
                  <a:moveTo>
                    <a:pt x="158" y="901"/>
                  </a:moveTo>
                  <a:lnTo>
                    <a:pt x="191" y="881"/>
                  </a:lnTo>
                  <a:lnTo>
                    <a:pt x="243" y="855"/>
                  </a:lnTo>
                  <a:lnTo>
                    <a:pt x="298" y="822"/>
                  </a:lnTo>
                  <a:lnTo>
                    <a:pt x="348" y="784"/>
                  </a:lnTo>
                  <a:lnTo>
                    <a:pt x="400" y="740"/>
                  </a:lnTo>
                  <a:lnTo>
                    <a:pt x="445" y="692"/>
                  </a:lnTo>
                  <a:lnTo>
                    <a:pt x="495" y="643"/>
                  </a:lnTo>
                  <a:lnTo>
                    <a:pt x="535" y="586"/>
                  </a:lnTo>
                  <a:lnTo>
                    <a:pt x="574" y="532"/>
                  </a:lnTo>
                  <a:lnTo>
                    <a:pt x="613" y="471"/>
                  </a:lnTo>
                  <a:lnTo>
                    <a:pt x="643" y="407"/>
                  </a:lnTo>
                  <a:lnTo>
                    <a:pt x="671" y="347"/>
                  </a:lnTo>
                  <a:lnTo>
                    <a:pt x="698" y="281"/>
                  </a:lnTo>
                  <a:lnTo>
                    <a:pt x="714" y="218"/>
                  </a:lnTo>
                  <a:lnTo>
                    <a:pt x="731" y="150"/>
                  </a:lnTo>
                  <a:lnTo>
                    <a:pt x="742" y="84"/>
                  </a:lnTo>
                  <a:lnTo>
                    <a:pt x="749" y="23"/>
                  </a:lnTo>
                  <a:lnTo>
                    <a:pt x="748" y="0"/>
                  </a:lnTo>
                  <a:lnTo>
                    <a:pt x="736" y="84"/>
                  </a:lnTo>
                  <a:lnTo>
                    <a:pt x="720" y="144"/>
                  </a:lnTo>
                  <a:lnTo>
                    <a:pt x="698" y="203"/>
                  </a:lnTo>
                  <a:lnTo>
                    <a:pt x="670" y="260"/>
                  </a:lnTo>
                  <a:lnTo>
                    <a:pt x="637" y="316"/>
                  </a:lnTo>
                  <a:lnTo>
                    <a:pt x="597" y="377"/>
                  </a:lnTo>
                  <a:lnTo>
                    <a:pt x="554" y="432"/>
                  </a:lnTo>
                  <a:lnTo>
                    <a:pt x="506" y="480"/>
                  </a:lnTo>
                  <a:lnTo>
                    <a:pt x="453" y="533"/>
                  </a:lnTo>
                  <a:lnTo>
                    <a:pt x="396" y="580"/>
                  </a:lnTo>
                  <a:lnTo>
                    <a:pt x="340" y="621"/>
                  </a:lnTo>
                  <a:lnTo>
                    <a:pt x="280" y="659"/>
                  </a:lnTo>
                  <a:lnTo>
                    <a:pt x="219" y="692"/>
                  </a:lnTo>
                  <a:lnTo>
                    <a:pt x="155" y="721"/>
                  </a:lnTo>
                  <a:lnTo>
                    <a:pt x="153" y="631"/>
                  </a:lnTo>
                  <a:lnTo>
                    <a:pt x="0" y="866"/>
                  </a:lnTo>
                  <a:lnTo>
                    <a:pt x="158" y="987"/>
                  </a:lnTo>
                  <a:lnTo>
                    <a:pt x="158" y="901"/>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28070" name="Rectangle 6"/>
            <p:cNvSpPr>
              <a:spLocks noChangeArrowheads="1"/>
            </p:cNvSpPr>
            <p:nvPr/>
          </p:nvSpPr>
          <p:spPr bwMode="auto">
            <a:xfrm>
              <a:off x="2259" y="3326"/>
              <a:ext cx="3354" cy="778"/>
            </a:xfrm>
            <a:prstGeom prst="rect">
              <a:avLst/>
            </a:prstGeom>
            <a:solidFill>
              <a:srgbClr val="EAEAEA"/>
            </a:solidFill>
            <a:ln w="508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45000"/>
                </a:spcBef>
              </a:pPr>
              <a:r>
                <a:rPr lang="en-US" sz="2400" b="1">
                  <a:solidFill>
                    <a:srgbClr val="FF0000"/>
                  </a:solidFill>
                </a:rPr>
                <a:t> MQV = SP(AQ - SQ)</a:t>
              </a:r>
              <a:br>
                <a:rPr lang="en-US" sz="2400" b="1">
                  <a:solidFill>
                    <a:srgbClr val="FF0000"/>
                  </a:solidFill>
                </a:rPr>
              </a:br>
              <a:r>
                <a:rPr lang="en-US" sz="2400" b="1">
                  <a:solidFill>
                    <a:srgbClr val="FF0000"/>
                  </a:solidFill>
                </a:rPr>
                <a:t> MQV = $4.00(1,700 lbs - 1,500 lbs)</a:t>
              </a:r>
              <a:br>
                <a:rPr lang="en-US" sz="2400" b="1">
                  <a:solidFill>
                    <a:srgbClr val="FF0000"/>
                  </a:solidFill>
                </a:rPr>
              </a:br>
              <a:r>
                <a:rPr lang="en-US" sz="2400" b="1">
                  <a:solidFill>
                    <a:srgbClr val="FF0000"/>
                  </a:solidFill>
                </a:rPr>
                <a:t> MQV = $800 unfavorable</a:t>
              </a:r>
            </a:p>
          </p:txBody>
        </p:sp>
      </p:grpSp>
      <p:sp>
        <p:nvSpPr>
          <p:cNvPr id="728071" name="Rectangle 7"/>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grpSp>
        <p:nvGrpSpPr>
          <p:cNvPr id="728072" name="Group 8"/>
          <p:cNvGrpSpPr>
            <a:grpSpLocks/>
          </p:cNvGrpSpPr>
          <p:nvPr/>
        </p:nvGrpSpPr>
        <p:grpSpPr bwMode="auto">
          <a:xfrm>
            <a:off x="7789863" y="39688"/>
            <a:ext cx="1201737" cy="1408112"/>
            <a:chOff x="4667" y="210"/>
            <a:chExt cx="757" cy="887"/>
          </a:xfrm>
        </p:grpSpPr>
        <p:grpSp>
          <p:nvGrpSpPr>
            <p:cNvPr id="728073" name="Group 9"/>
            <p:cNvGrpSpPr>
              <a:grpSpLocks/>
            </p:cNvGrpSpPr>
            <p:nvPr/>
          </p:nvGrpSpPr>
          <p:grpSpPr bwMode="auto">
            <a:xfrm>
              <a:off x="4667" y="210"/>
              <a:ext cx="648" cy="887"/>
              <a:chOff x="4667" y="210"/>
              <a:chExt cx="648" cy="887"/>
            </a:xfrm>
          </p:grpSpPr>
          <p:grpSp>
            <p:nvGrpSpPr>
              <p:cNvPr id="728074" name="Group 10"/>
              <p:cNvGrpSpPr>
                <a:grpSpLocks/>
              </p:cNvGrpSpPr>
              <p:nvPr/>
            </p:nvGrpSpPr>
            <p:grpSpPr bwMode="auto">
              <a:xfrm>
                <a:off x="4667" y="260"/>
                <a:ext cx="87" cy="788"/>
                <a:chOff x="4667" y="260"/>
                <a:chExt cx="87" cy="788"/>
              </a:xfrm>
            </p:grpSpPr>
            <p:sp>
              <p:nvSpPr>
                <p:cNvPr id="728075" name="Freeform 11"/>
                <p:cNvSpPr>
                  <a:spLocks/>
                </p:cNvSpPr>
                <p:nvPr/>
              </p:nvSpPr>
              <p:spPr bwMode="auto">
                <a:xfrm>
                  <a:off x="4667" y="260"/>
                  <a:ext cx="87" cy="788"/>
                </a:xfrm>
                <a:custGeom>
                  <a:avLst/>
                  <a:gdLst>
                    <a:gd name="T0" fmla="*/ 111 w 261"/>
                    <a:gd name="T1" fmla="*/ 0 h 2363"/>
                    <a:gd name="T2" fmla="*/ 0 w 261"/>
                    <a:gd name="T3" fmla="*/ 262 h 2363"/>
                    <a:gd name="T4" fmla="*/ 0 w 261"/>
                    <a:gd name="T5" fmla="*/ 2100 h 2363"/>
                    <a:gd name="T6" fmla="*/ 149 w 261"/>
                    <a:gd name="T7" fmla="*/ 2363 h 2363"/>
                    <a:gd name="T8" fmla="*/ 261 w 261"/>
                    <a:gd name="T9" fmla="*/ 2100 h 2363"/>
                    <a:gd name="T10" fmla="*/ 261 w 261"/>
                    <a:gd name="T11" fmla="*/ 226 h 2363"/>
                    <a:gd name="T12" fmla="*/ 111 w 261"/>
                    <a:gd name="T13" fmla="*/ 0 h 2363"/>
                  </a:gdLst>
                  <a:ahLst/>
                  <a:cxnLst>
                    <a:cxn ang="0">
                      <a:pos x="T0" y="T1"/>
                    </a:cxn>
                    <a:cxn ang="0">
                      <a:pos x="T2" y="T3"/>
                    </a:cxn>
                    <a:cxn ang="0">
                      <a:pos x="T4" y="T5"/>
                    </a:cxn>
                    <a:cxn ang="0">
                      <a:pos x="T6" y="T7"/>
                    </a:cxn>
                    <a:cxn ang="0">
                      <a:pos x="T8" y="T9"/>
                    </a:cxn>
                    <a:cxn ang="0">
                      <a:pos x="T10" y="T11"/>
                    </a:cxn>
                    <a:cxn ang="0">
                      <a:pos x="T12" y="T13"/>
                    </a:cxn>
                  </a:cxnLst>
                  <a:rect l="0" t="0" r="r" b="b"/>
                  <a:pathLst>
                    <a:path w="261" h="2363">
                      <a:moveTo>
                        <a:pt x="111" y="0"/>
                      </a:moveTo>
                      <a:lnTo>
                        <a:pt x="0" y="262"/>
                      </a:lnTo>
                      <a:lnTo>
                        <a:pt x="0" y="2100"/>
                      </a:lnTo>
                      <a:lnTo>
                        <a:pt x="149" y="2363"/>
                      </a:lnTo>
                      <a:lnTo>
                        <a:pt x="261" y="2100"/>
                      </a:lnTo>
                      <a:lnTo>
                        <a:pt x="261" y="226"/>
                      </a:lnTo>
                      <a:lnTo>
                        <a:pt x="111" y="0"/>
                      </a:lnTo>
                      <a:close/>
                    </a:path>
                  </a:pathLst>
                </a:custGeom>
                <a:solidFill>
                  <a:srgbClr val="9F9FBF"/>
                </a:solidFill>
                <a:ln w="4763">
                  <a:solidFill>
                    <a:srgbClr val="000000"/>
                  </a:solidFill>
                  <a:prstDash val="solid"/>
                  <a:round/>
                  <a:headEnd/>
                  <a:tailEnd/>
                </a:ln>
              </p:spPr>
              <p:txBody>
                <a:bodyPr/>
                <a:lstStyle/>
                <a:p>
                  <a:endParaRPr lang="en-US"/>
                </a:p>
              </p:txBody>
            </p:sp>
            <p:sp>
              <p:nvSpPr>
                <p:cNvPr id="728076" name="Freeform 12"/>
                <p:cNvSpPr>
                  <a:spLocks/>
                </p:cNvSpPr>
                <p:nvPr/>
              </p:nvSpPr>
              <p:spPr bwMode="auto">
                <a:xfrm>
                  <a:off x="4667" y="260"/>
                  <a:ext cx="75" cy="788"/>
                </a:xfrm>
                <a:custGeom>
                  <a:avLst/>
                  <a:gdLst>
                    <a:gd name="T0" fmla="*/ 111 w 225"/>
                    <a:gd name="T1" fmla="*/ 0 h 2363"/>
                    <a:gd name="T2" fmla="*/ 185 w 225"/>
                    <a:gd name="T3" fmla="*/ 112 h 2363"/>
                    <a:gd name="T4" fmla="*/ 111 w 225"/>
                    <a:gd name="T5" fmla="*/ 262 h 2363"/>
                    <a:gd name="T6" fmla="*/ 111 w 225"/>
                    <a:gd name="T7" fmla="*/ 1988 h 2363"/>
                    <a:gd name="T8" fmla="*/ 225 w 225"/>
                    <a:gd name="T9" fmla="*/ 2213 h 2363"/>
                    <a:gd name="T10" fmla="*/ 149 w 225"/>
                    <a:gd name="T11" fmla="*/ 2363 h 2363"/>
                    <a:gd name="T12" fmla="*/ 0 w 225"/>
                    <a:gd name="T13" fmla="*/ 2100 h 2363"/>
                    <a:gd name="T14" fmla="*/ 0 w 225"/>
                    <a:gd name="T15" fmla="*/ 262 h 2363"/>
                    <a:gd name="T16" fmla="*/ 111 w 225"/>
                    <a:gd name="T17" fmla="*/ 0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2363">
                      <a:moveTo>
                        <a:pt x="111" y="0"/>
                      </a:moveTo>
                      <a:lnTo>
                        <a:pt x="185" y="112"/>
                      </a:lnTo>
                      <a:lnTo>
                        <a:pt x="111" y="262"/>
                      </a:lnTo>
                      <a:lnTo>
                        <a:pt x="111" y="1988"/>
                      </a:lnTo>
                      <a:lnTo>
                        <a:pt x="225" y="2213"/>
                      </a:lnTo>
                      <a:lnTo>
                        <a:pt x="149" y="2363"/>
                      </a:lnTo>
                      <a:lnTo>
                        <a:pt x="0" y="2100"/>
                      </a:lnTo>
                      <a:lnTo>
                        <a:pt x="0" y="262"/>
                      </a:lnTo>
                      <a:lnTo>
                        <a:pt x="111" y="0"/>
                      </a:lnTo>
                      <a:close/>
                    </a:path>
                  </a:pathLst>
                </a:custGeom>
                <a:solidFill>
                  <a:srgbClr val="BFBFDF"/>
                </a:solidFill>
                <a:ln w="4763">
                  <a:solidFill>
                    <a:srgbClr val="000000"/>
                  </a:solidFill>
                  <a:prstDash val="solid"/>
                  <a:round/>
                  <a:headEnd/>
                  <a:tailEnd/>
                </a:ln>
              </p:spPr>
              <p:txBody>
                <a:bodyPr/>
                <a:lstStyle/>
                <a:p>
                  <a:endParaRPr lang="en-US"/>
                </a:p>
              </p:txBody>
            </p:sp>
          </p:grpSp>
          <p:grpSp>
            <p:nvGrpSpPr>
              <p:cNvPr id="728077" name="Group 13"/>
              <p:cNvGrpSpPr>
                <a:grpSpLocks/>
              </p:cNvGrpSpPr>
              <p:nvPr/>
            </p:nvGrpSpPr>
            <p:grpSpPr bwMode="auto">
              <a:xfrm>
                <a:off x="4679" y="210"/>
                <a:ext cx="636" cy="887"/>
                <a:chOff x="4679" y="210"/>
                <a:chExt cx="636" cy="887"/>
              </a:xfrm>
            </p:grpSpPr>
            <p:sp>
              <p:nvSpPr>
                <p:cNvPr id="728078" name="Freeform 14"/>
                <p:cNvSpPr>
                  <a:spLocks/>
                </p:cNvSpPr>
                <p:nvPr/>
              </p:nvSpPr>
              <p:spPr bwMode="auto">
                <a:xfrm>
                  <a:off x="4679" y="210"/>
                  <a:ext cx="611" cy="50"/>
                </a:xfrm>
                <a:custGeom>
                  <a:avLst/>
                  <a:gdLst>
                    <a:gd name="T0" fmla="*/ 75 w 1834"/>
                    <a:gd name="T1" fmla="*/ 149 h 149"/>
                    <a:gd name="T2" fmla="*/ 0 w 1834"/>
                    <a:gd name="T3" fmla="*/ 0 h 149"/>
                    <a:gd name="T4" fmla="*/ 1834 w 1834"/>
                    <a:gd name="T5" fmla="*/ 0 h 149"/>
                    <a:gd name="T6" fmla="*/ 1760 w 1834"/>
                    <a:gd name="T7" fmla="*/ 149 h 149"/>
                    <a:gd name="T8" fmla="*/ 75 w 1834"/>
                    <a:gd name="T9" fmla="*/ 149 h 149"/>
                  </a:gdLst>
                  <a:ahLst/>
                  <a:cxnLst>
                    <a:cxn ang="0">
                      <a:pos x="T0" y="T1"/>
                    </a:cxn>
                    <a:cxn ang="0">
                      <a:pos x="T2" y="T3"/>
                    </a:cxn>
                    <a:cxn ang="0">
                      <a:pos x="T4" y="T5"/>
                    </a:cxn>
                    <a:cxn ang="0">
                      <a:pos x="T6" y="T7"/>
                    </a:cxn>
                    <a:cxn ang="0">
                      <a:pos x="T8" y="T9"/>
                    </a:cxn>
                  </a:cxnLst>
                  <a:rect l="0" t="0" r="r" b="b"/>
                  <a:pathLst>
                    <a:path w="1834" h="149">
                      <a:moveTo>
                        <a:pt x="75" y="149"/>
                      </a:moveTo>
                      <a:lnTo>
                        <a:pt x="0" y="0"/>
                      </a:lnTo>
                      <a:lnTo>
                        <a:pt x="1834" y="0"/>
                      </a:lnTo>
                      <a:lnTo>
                        <a:pt x="1760" y="149"/>
                      </a:lnTo>
                      <a:lnTo>
                        <a:pt x="75" y="149"/>
                      </a:lnTo>
                      <a:close/>
                    </a:path>
                  </a:pathLst>
                </a:custGeom>
                <a:solidFill>
                  <a:srgbClr val="DFDFFF"/>
                </a:solidFill>
                <a:ln w="4763">
                  <a:solidFill>
                    <a:srgbClr val="000000"/>
                  </a:solidFill>
                  <a:prstDash val="solid"/>
                  <a:round/>
                  <a:headEnd/>
                  <a:tailEnd/>
                </a:ln>
              </p:spPr>
              <p:txBody>
                <a:bodyPr/>
                <a:lstStyle/>
                <a:p>
                  <a:endParaRPr lang="en-US"/>
                </a:p>
              </p:txBody>
            </p:sp>
            <p:sp>
              <p:nvSpPr>
                <p:cNvPr id="728079" name="Freeform 15"/>
                <p:cNvSpPr>
                  <a:spLocks/>
                </p:cNvSpPr>
                <p:nvPr/>
              </p:nvSpPr>
              <p:spPr bwMode="auto">
                <a:xfrm>
                  <a:off x="4692" y="1048"/>
                  <a:ext cx="611" cy="49"/>
                </a:xfrm>
                <a:custGeom>
                  <a:avLst/>
                  <a:gdLst>
                    <a:gd name="T0" fmla="*/ 75 w 1834"/>
                    <a:gd name="T1" fmla="*/ 0 h 149"/>
                    <a:gd name="T2" fmla="*/ 1722 w 1834"/>
                    <a:gd name="T3" fmla="*/ 0 h 149"/>
                    <a:gd name="T4" fmla="*/ 1834 w 1834"/>
                    <a:gd name="T5" fmla="*/ 113 h 149"/>
                    <a:gd name="T6" fmla="*/ 1760 w 1834"/>
                    <a:gd name="T7" fmla="*/ 149 h 149"/>
                    <a:gd name="T8" fmla="*/ 0 w 1834"/>
                    <a:gd name="T9" fmla="*/ 149 h 149"/>
                    <a:gd name="T10" fmla="*/ 75 w 1834"/>
                    <a:gd name="T11" fmla="*/ 0 h 149"/>
                  </a:gdLst>
                  <a:ahLst/>
                  <a:cxnLst>
                    <a:cxn ang="0">
                      <a:pos x="T0" y="T1"/>
                    </a:cxn>
                    <a:cxn ang="0">
                      <a:pos x="T2" y="T3"/>
                    </a:cxn>
                    <a:cxn ang="0">
                      <a:pos x="T4" y="T5"/>
                    </a:cxn>
                    <a:cxn ang="0">
                      <a:pos x="T6" y="T7"/>
                    </a:cxn>
                    <a:cxn ang="0">
                      <a:pos x="T8" y="T9"/>
                    </a:cxn>
                    <a:cxn ang="0">
                      <a:pos x="T10" y="T11"/>
                    </a:cxn>
                  </a:cxnLst>
                  <a:rect l="0" t="0" r="r" b="b"/>
                  <a:pathLst>
                    <a:path w="1834" h="149">
                      <a:moveTo>
                        <a:pt x="75" y="0"/>
                      </a:moveTo>
                      <a:lnTo>
                        <a:pt x="1722" y="0"/>
                      </a:lnTo>
                      <a:lnTo>
                        <a:pt x="1834" y="113"/>
                      </a:lnTo>
                      <a:lnTo>
                        <a:pt x="1760" y="149"/>
                      </a:lnTo>
                      <a:lnTo>
                        <a:pt x="0" y="149"/>
                      </a:lnTo>
                      <a:lnTo>
                        <a:pt x="75" y="0"/>
                      </a:lnTo>
                      <a:close/>
                    </a:path>
                  </a:pathLst>
                </a:custGeom>
                <a:solidFill>
                  <a:srgbClr val="9F9FBF"/>
                </a:solidFill>
                <a:ln w="4763">
                  <a:solidFill>
                    <a:srgbClr val="000000"/>
                  </a:solidFill>
                  <a:prstDash val="solid"/>
                  <a:round/>
                  <a:headEnd/>
                  <a:tailEnd/>
                </a:ln>
              </p:spPr>
              <p:txBody>
                <a:bodyPr/>
                <a:lstStyle/>
                <a:p>
                  <a:endParaRPr lang="en-US"/>
                </a:p>
              </p:txBody>
            </p:sp>
            <p:sp>
              <p:nvSpPr>
                <p:cNvPr id="728080" name="Freeform 16"/>
                <p:cNvSpPr>
                  <a:spLocks/>
                </p:cNvSpPr>
                <p:nvPr/>
              </p:nvSpPr>
              <p:spPr bwMode="auto">
                <a:xfrm>
                  <a:off x="4704" y="260"/>
                  <a:ext cx="611" cy="788"/>
                </a:xfrm>
                <a:custGeom>
                  <a:avLst/>
                  <a:gdLst>
                    <a:gd name="T0" fmla="*/ 38 w 1834"/>
                    <a:gd name="T1" fmla="*/ 2363 h 2363"/>
                    <a:gd name="T2" fmla="*/ 1685 w 1834"/>
                    <a:gd name="T3" fmla="*/ 2363 h 2363"/>
                    <a:gd name="T4" fmla="*/ 1834 w 1834"/>
                    <a:gd name="T5" fmla="*/ 2100 h 2363"/>
                    <a:gd name="T6" fmla="*/ 1834 w 1834"/>
                    <a:gd name="T7" fmla="*/ 226 h 2363"/>
                    <a:gd name="T8" fmla="*/ 1685 w 1834"/>
                    <a:gd name="T9" fmla="*/ 0 h 2363"/>
                    <a:gd name="T10" fmla="*/ 0 w 1834"/>
                    <a:gd name="T11" fmla="*/ 0 h 2363"/>
                    <a:gd name="T12" fmla="*/ 150 w 1834"/>
                    <a:gd name="T13" fmla="*/ 226 h 2363"/>
                    <a:gd name="T14" fmla="*/ 150 w 1834"/>
                    <a:gd name="T15" fmla="*/ 2100 h 2363"/>
                    <a:gd name="T16" fmla="*/ 38 w 1834"/>
                    <a:gd name="T17" fmla="*/ 2363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4" h="2363">
                      <a:moveTo>
                        <a:pt x="38" y="2363"/>
                      </a:moveTo>
                      <a:lnTo>
                        <a:pt x="1685" y="2363"/>
                      </a:lnTo>
                      <a:lnTo>
                        <a:pt x="1834" y="2100"/>
                      </a:lnTo>
                      <a:lnTo>
                        <a:pt x="1834" y="226"/>
                      </a:lnTo>
                      <a:lnTo>
                        <a:pt x="1685" y="0"/>
                      </a:lnTo>
                      <a:lnTo>
                        <a:pt x="0" y="0"/>
                      </a:lnTo>
                      <a:lnTo>
                        <a:pt x="150" y="226"/>
                      </a:lnTo>
                      <a:lnTo>
                        <a:pt x="150" y="2100"/>
                      </a:lnTo>
                      <a:lnTo>
                        <a:pt x="38" y="2363"/>
                      </a:lnTo>
                      <a:close/>
                    </a:path>
                  </a:pathLst>
                </a:custGeom>
                <a:solidFill>
                  <a:srgbClr val="DFDFFF"/>
                </a:solidFill>
                <a:ln w="4763">
                  <a:solidFill>
                    <a:srgbClr val="000000"/>
                  </a:solidFill>
                  <a:prstDash val="solid"/>
                  <a:round/>
                  <a:headEnd/>
                  <a:tailEnd/>
                </a:ln>
              </p:spPr>
              <p:txBody>
                <a:bodyPr/>
                <a:lstStyle/>
                <a:p>
                  <a:endParaRPr lang="en-US"/>
                </a:p>
              </p:txBody>
            </p:sp>
            <p:sp>
              <p:nvSpPr>
                <p:cNvPr id="728081" name="Rectangle 17"/>
                <p:cNvSpPr>
                  <a:spLocks noChangeArrowheads="1"/>
                </p:cNvSpPr>
                <p:nvPr/>
              </p:nvSpPr>
              <p:spPr bwMode="auto">
                <a:xfrm>
                  <a:off x="4755" y="511"/>
                  <a:ext cx="559" cy="160"/>
                </a:xfrm>
                <a:prstGeom prst="rect">
                  <a:avLst/>
                </a:prstGeom>
                <a:solidFill>
                  <a:srgbClr val="FF0000"/>
                </a:solidFill>
                <a:ln w="4763">
                  <a:solidFill>
                    <a:srgbClr val="000000"/>
                  </a:solidFill>
                  <a:miter lim="800000"/>
                  <a:headEnd/>
                  <a:tailEnd/>
                </a:ln>
              </p:spPr>
              <p:txBody>
                <a:bodyPr/>
                <a:lstStyle/>
                <a:p>
                  <a:endParaRPr lang="en-US"/>
                </a:p>
              </p:txBody>
            </p:sp>
            <p:sp>
              <p:nvSpPr>
                <p:cNvPr id="728082" name="Freeform 18"/>
                <p:cNvSpPr>
                  <a:spLocks/>
                </p:cNvSpPr>
                <p:nvPr/>
              </p:nvSpPr>
              <p:spPr bwMode="auto">
                <a:xfrm>
                  <a:off x="4717" y="960"/>
                  <a:ext cx="598" cy="88"/>
                </a:xfrm>
                <a:custGeom>
                  <a:avLst/>
                  <a:gdLst>
                    <a:gd name="T0" fmla="*/ 112 w 1796"/>
                    <a:gd name="T1" fmla="*/ 0 h 263"/>
                    <a:gd name="T2" fmla="*/ 0 w 1796"/>
                    <a:gd name="T3" fmla="*/ 263 h 263"/>
                    <a:gd name="T4" fmla="*/ 1647 w 1796"/>
                    <a:gd name="T5" fmla="*/ 263 h 263"/>
                    <a:gd name="T6" fmla="*/ 1796 w 1796"/>
                    <a:gd name="T7" fmla="*/ 0 h 263"/>
                    <a:gd name="T8" fmla="*/ 112 w 1796"/>
                    <a:gd name="T9" fmla="*/ 0 h 263"/>
                  </a:gdLst>
                  <a:ahLst/>
                  <a:cxnLst>
                    <a:cxn ang="0">
                      <a:pos x="T0" y="T1"/>
                    </a:cxn>
                    <a:cxn ang="0">
                      <a:pos x="T2" y="T3"/>
                    </a:cxn>
                    <a:cxn ang="0">
                      <a:pos x="T4" y="T5"/>
                    </a:cxn>
                    <a:cxn ang="0">
                      <a:pos x="T6" y="T7"/>
                    </a:cxn>
                    <a:cxn ang="0">
                      <a:pos x="T8" y="T9"/>
                    </a:cxn>
                  </a:cxnLst>
                  <a:rect l="0" t="0" r="r" b="b"/>
                  <a:pathLst>
                    <a:path w="1796" h="263">
                      <a:moveTo>
                        <a:pt x="112" y="0"/>
                      </a:moveTo>
                      <a:lnTo>
                        <a:pt x="0" y="263"/>
                      </a:lnTo>
                      <a:lnTo>
                        <a:pt x="1647" y="263"/>
                      </a:lnTo>
                      <a:lnTo>
                        <a:pt x="1796" y="0"/>
                      </a:lnTo>
                      <a:lnTo>
                        <a:pt x="112" y="0"/>
                      </a:lnTo>
                      <a:close/>
                    </a:path>
                  </a:pathLst>
                </a:custGeom>
                <a:solidFill>
                  <a:srgbClr val="DFDFFF"/>
                </a:solidFill>
                <a:ln w="4763">
                  <a:solidFill>
                    <a:srgbClr val="000000"/>
                  </a:solidFill>
                  <a:prstDash val="solid"/>
                  <a:round/>
                  <a:headEnd/>
                  <a:tailEnd/>
                </a:ln>
              </p:spPr>
              <p:txBody>
                <a:bodyPr/>
                <a:lstStyle/>
                <a:p>
                  <a:endParaRPr lang="en-US"/>
                </a:p>
              </p:txBody>
            </p:sp>
          </p:grpSp>
        </p:grpSp>
        <p:sp>
          <p:nvSpPr>
            <p:cNvPr id="728083" name="Rectangle 19"/>
            <p:cNvSpPr>
              <a:spLocks noChangeArrowheads="1"/>
            </p:cNvSpPr>
            <p:nvPr/>
          </p:nvSpPr>
          <p:spPr bwMode="auto">
            <a:xfrm>
              <a:off x="4802" y="478"/>
              <a:ext cx="622" cy="22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1800" b="1"/>
                <a:t>Zippy</a:t>
              </a:r>
            </a:p>
          </p:txBody>
        </p:sp>
      </p:grpSp>
      <p:sp>
        <p:nvSpPr>
          <p:cNvPr id="2" name="Slide Number Placeholder 1"/>
          <p:cNvSpPr>
            <a:spLocks noGrp="1"/>
          </p:cNvSpPr>
          <p:nvPr>
            <p:ph type="sldNum" sz="quarter" idx="11"/>
          </p:nvPr>
        </p:nvSpPr>
        <p:spPr/>
        <p:txBody>
          <a:bodyPr/>
          <a:lstStyle/>
          <a:p>
            <a:fld id="{0167BB2F-F977-434C-B61B-D7DDD0173E19}" type="slidenum">
              <a:rPr lang="en-US" smtClean="0"/>
              <a:pPr/>
              <a:t>55</a:t>
            </a:fld>
            <a:endParaRPr lang="en-US"/>
          </a:p>
        </p:txBody>
      </p:sp>
    </p:spTree>
    <p:extLst>
      <p:ext uri="{BB962C8B-B14F-4D97-AF65-F5344CB8AC3E}">
        <p14:creationId xmlns:p14="http://schemas.microsoft.com/office/powerpoint/2010/main" xmlns="" val="348450065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0114" name="Rectangle 2"/>
          <p:cNvSpPr>
            <a:spLocks noChangeArrowheads="1"/>
          </p:cNvSpPr>
          <p:nvPr/>
        </p:nvSpPr>
        <p:spPr bwMode="auto">
          <a:xfrm>
            <a:off x="266700" y="3049588"/>
            <a:ext cx="8607425" cy="17319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1,700 lbs.                   1,700 lbs.                     1,500 lbs.</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    $3.90 per lb.               $4.00 per lb.                $4.00 per lb.</a:t>
            </a:r>
          </a:p>
          <a:p>
            <a:pPr eaLnBrk="1" hangingPunct="1">
              <a:spcBef>
                <a:spcPct val="50000"/>
              </a:spcBef>
            </a:pPr>
            <a:r>
              <a:rPr lang="en-US" sz="2400">
                <a:solidFill>
                  <a:schemeClr val="tx2"/>
                </a:solidFill>
              </a:rPr>
              <a:t>      </a:t>
            </a:r>
            <a:r>
              <a:rPr lang="en-US" sz="2400">
                <a:solidFill>
                  <a:srgbClr val="FF0000"/>
                </a:solidFill>
              </a:rPr>
              <a:t>= $6,630                     = $ 6,800                     = $6,000   </a:t>
            </a:r>
          </a:p>
        </p:txBody>
      </p:sp>
      <p:grpSp>
        <p:nvGrpSpPr>
          <p:cNvPr id="730115" name="Group 3"/>
          <p:cNvGrpSpPr>
            <a:grpSpLocks/>
          </p:cNvGrpSpPr>
          <p:nvPr/>
        </p:nvGrpSpPr>
        <p:grpSpPr bwMode="auto">
          <a:xfrm>
            <a:off x="876300" y="4800600"/>
            <a:ext cx="3883025" cy="1506538"/>
            <a:chOff x="626" y="3024"/>
            <a:chExt cx="2446" cy="949"/>
          </a:xfrm>
        </p:grpSpPr>
        <p:sp>
          <p:nvSpPr>
            <p:cNvPr id="730116" name="Freeform 4"/>
            <p:cNvSpPr>
              <a:spLocks/>
            </p:cNvSpPr>
            <p:nvPr/>
          </p:nvSpPr>
          <p:spPr bwMode="auto">
            <a:xfrm>
              <a:off x="852" y="3024"/>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30117" name="Rectangle 5"/>
            <p:cNvSpPr>
              <a:spLocks noChangeArrowheads="1"/>
            </p:cNvSpPr>
            <p:nvPr/>
          </p:nvSpPr>
          <p:spPr bwMode="auto">
            <a:xfrm>
              <a:off x="626" y="3457"/>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Price variance</a:t>
              </a:r>
              <a:br>
                <a:rPr lang="en-US" sz="2400">
                  <a:solidFill>
                    <a:srgbClr val="FF0000"/>
                  </a:solidFill>
                </a:rPr>
              </a:br>
              <a:r>
                <a:rPr lang="en-US" sz="2400">
                  <a:solidFill>
                    <a:srgbClr val="FF0000"/>
                  </a:solidFill>
                </a:rPr>
                <a:t>$170 favorable</a:t>
              </a:r>
            </a:p>
          </p:txBody>
        </p:sp>
      </p:grpSp>
      <p:grpSp>
        <p:nvGrpSpPr>
          <p:cNvPr id="730118" name="Group 6"/>
          <p:cNvGrpSpPr>
            <a:grpSpLocks/>
          </p:cNvGrpSpPr>
          <p:nvPr/>
        </p:nvGrpSpPr>
        <p:grpSpPr bwMode="auto">
          <a:xfrm>
            <a:off x="4248150" y="4800600"/>
            <a:ext cx="3883025" cy="1506538"/>
            <a:chOff x="2750" y="3024"/>
            <a:chExt cx="2446" cy="949"/>
          </a:xfrm>
        </p:grpSpPr>
        <p:sp>
          <p:nvSpPr>
            <p:cNvPr id="730119" name="Rectangle 7"/>
            <p:cNvSpPr>
              <a:spLocks noChangeArrowheads="1"/>
            </p:cNvSpPr>
            <p:nvPr/>
          </p:nvSpPr>
          <p:spPr bwMode="auto">
            <a:xfrm>
              <a:off x="2750" y="3457"/>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Quantity variance</a:t>
              </a:r>
              <a:br>
                <a:rPr lang="en-US" sz="2400">
                  <a:solidFill>
                    <a:srgbClr val="FF0000"/>
                  </a:solidFill>
                </a:rPr>
              </a:br>
              <a:r>
                <a:rPr lang="en-US" sz="2400">
                  <a:solidFill>
                    <a:srgbClr val="FF0000"/>
                  </a:solidFill>
                </a:rPr>
                <a:t>$800 unfavorable</a:t>
              </a:r>
            </a:p>
          </p:txBody>
        </p:sp>
        <p:sp>
          <p:nvSpPr>
            <p:cNvPr id="730120" name="Freeform 8"/>
            <p:cNvSpPr>
              <a:spLocks/>
            </p:cNvSpPr>
            <p:nvPr/>
          </p:nvSpPr>
          <p:spPr bwMode="auto">
            <a:xfrm>
              <a:off x="2965" y="3024"/>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730121" name="Rectangle 9"/>
          <p:cNvSpPr>
            <a:spLocks noChangeArrowheads="1"/>
          </p:cNvSpPr>
          <p:nvPr/>
        </p:nvSpPr>
        <p:spPr bwMode="auto">
          <a:xfrm>
            <a:off x="190500" y="1982788"/>
            <a:ext cx="8759825" cy="965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Quantity       Actual Quantity	    Standard Quantity</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Price           Standard Price          Standard Price</a:t>
            </a:r>
          </a:p>
        </p:txBody>
      </p:sp>
      <p:sp>
        <p:nvSpPr>
          <p:cNvPr id="730122" name="Line 10"/>
          <p:cNvSpPr>
            <a:spLocks noChangeShapeType="1"/>
          </p:cNvSpPr>
          <p:nvPr/>
        </p:nvSpPr>
        <p:spPr bwMode="auto">
          <a:xfrm>
            <a:off x="442913" y="2895600"/>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30123" name="Line 11"/>
          <p:cNvSpPr>
            <a:spLocks noChangeShapeType="1"/>
          </p:cNvSpPr>
          <p:nvPr/>
        </p:nvSpPr>
        <p:spPr bwMode="auto">
          <a:xfrm>
            <a:off x="3325813" y="2895600"/>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30124" name="Line 12"/>
          <p:cNvSpPr>
            <a:spLocks noChangeShapeType="1"/>
          </p:cNvSpPr>
          <p:nvPr/>
        </p:nvSpPr>
        <p:spPr bwMode="auto">
          <a:xfrm>
            <a:off x="6208713" y="2895600"/>
            <a:ext cx="24130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730125" name="Group 13"/>
          <p:cNvGrpSpPr>
            <a:grpSpLocks/>
          </p:cNvGrpSpPr>
          <p:nvPr/>
        </p:nvGrpSpPr>
        <p:grpSpPr bwMode="auto">
          <a:xfrm>
            <a:off x="7789863" y="39688"/>
            <a:ext cx="1201737" cy="1408112"/>
            <a:chOff x="4667" y="210"/>
            <a:chExt cx="757" cy="887"/>
          </a:xfrm>
        </p:grpSpPr>
        <p:grpSp>
          <p:nvGrpSpPr>
            <p:cNvPr id="730126" name="Group 14"/>
            <p:cNvGrpSpPr>
              <a:grpSpLocks/>
            </p:cNvGrpSpPr>
            <p:nvPr/>
          </p:nvGrpSpPr>
          <p:grpSpPr bwMode="auto">
            <a:xfrm>
              <a:off x="4667" y="210"/>
              <a:ext cx="648" cy="887"/>
              <a:chOff x="4667" y="210"/>
              <a:chExt cx="648" cy="887"/>
            </a:xfrm>
          </p:grpSpPr>
          <p:grpSp>
            <p:nvGrpSpPr>
              <p:cNvPr id="730127" name="Group 15"/>
              <p:cNvGrpSpPr>
                <a:grpSpLocks/>
              </p:cNvGrpSpPr>
              <p:nvPr/>
            </p:nvGrpSpPr>
            <p:grpSpPr bwMode="auto">
              <a:xfrm>
                <a:off x="4667" y="260"/>
                <a:ext cx="87" cy="788"/>
                <a:chOff x="4667" y="260"/>
                <a:chExt cx="87" cy="788"/>
              </a:xfrm>
            </p:grpSpPr>
            <p:sp>
              <p:nvSpPr>
                <p:cNvPr id="730128" name="Freeform 16"/>
                <p:cNvSpPr>
                  <a:spLocks/>
                </p:cNvSpPr>
                <p:nvPr/>
              </p:nvSpPr>
              <p:spPr bwMode="auto">
                <a:xfrm>
                  <a:off x="4667" y="260"/>
                  <a:ext cx="87" cy="788"/>
                </a:xfrm>
                <a:custGeom>
                  <a:avLst/>
                  <a:gdLst>
                    <a:gd name="T0" fmla="*/ 111 w 261"/>
                    <a:gd name="T1" fmla="*/ 0 h 2363"/>
                    <a:gd name="T2" fmla="*/ 0 w 261"/>
                    <a:gd name="T3" fmla="*/ 262 h 2363"/>
                    <a:gd name="T4" fmla="*/ 0 w 261"/>
                    <a:gd name="T5" fmla="*/ 2100 h 2363"/>
                    <a:gd name="T6" fmla="*/ 149 w 261"/>
                    <a:gd name="T7" fmla="*/ 2363 h 2363"/>
                    <a:gd name="T8" fmla="*/ 261 w 261"/>
                    <a:gd name="T9" fmla="*/ 2100 h 2363"/>
                    <a:gd name="T10" fmla="*/ 261 w 261"/>
                    <a:gd name="T11" fmla="*/ 226 h 2363"/>
                    <a:gd name="T12" fmla="*/ 111 w 261"/>
                    <a:gd name="T13" fmla="*/ 0 h 2363"/>
                  </a:gdLst>
                  <a:ahLst/>
                  <a:cxnLst>
                    <a:cxn ang="0">
                      <a:pos x="T0" y="T1"/>
                    </a:cxn>
                    <a:cxn ang="0">
                      <a:pos x="T2" y="T3"/>
                    </a:cxn>
                    <a:cxn ang="0">
                      <a:pos x="T4" y="T5"/>
                    </a:cxn>
                    <a:cxn ang="0">
                      <a:pos x="T6" y="T7"/>
                    </a:cxn>
                    <a:cxn ang="0">
                      <a:pos x="T8" y="T9"/>
                    </a:cxn>
                    <a:cxn ang="0">
                      <a:pos x="T10" y="T11"/>
                    </a:cxn>
                    <a:cxn ang="0">
                      <a:pos x="T12" y="T13"/>
                    </a:cxn>
                  </a:cxnLst>
                  <a:rect l="0" t="0" r="r" b="b"/>
                  <a:pathLst>
                    <a:path w="261" h="2363">
                      <a:moveTo>
                        <a:pt x="111" y="0"/>
                      </a:moveTo>
                      <a:lnTo>
                        <a:pt x="0" y="262"/>
                      </a:lnTo>
                      <a:lnTo>
                        <a:pt x="0" y="2100"/>
                      </a:lnTo>
                      <a:lnTo>
                        <a:pt x="149" y="2363"/>
                      </a:lnTo>
                      <a:lnTo>
                        <a:pt x="261" y="2100"/>
                      </a:lnTo>
                      <a:lnTo>
                        <a:pt x="261" y="226"/>
                      </a:lnTo>
                      <a:lnTo>
                        <a:pt x="111" y="0"/>
                      </a:lnTo>
                      <a:close/>
                    </a:path>
                  </a:pathLst>
                </a:custGeom>
                <a:solidFill>
                  <a:srgbClr val="9F9FBF"/>
                </a:solidFill>
                <a:ln w="4763">
                  <a:solidFill>
                    <a:srgbClr val="000000"/>
                  </a:solidFill>
                  <a:prstDash val="solid"/>
                  <a:round/>
                  <a:headEnd/>
                  <a:tailEnd/>
                </a:ln>
              </p:spPr>
              <p:txBody>
                <a:bodyPr/>
                <a:lstStyle/>
                <a:p>
                  <a:endParaRPr lang="en-US"/>
                </a:p>
              </p:txBody>
            </p:sp>
            <p:sp>
              <p:nvSpPr>
                <p:cNvPr id="730129" name="Freeform 17"/>
                <p:cNvSpPr>
                  <a:spLocks/>
                </p:cNvSpPr>
                <p:nvPr/>
              </p:nvSpPr>
              <p:spPr bwMode="auto">
                <a:xfrm>
                  <a:off x="4667" y="260"/>
                  <a:ext cx="75" cy="788"/>
                </a:xfrm>
                <a:custGeom>
                  <a:avLst/>
                  <a:gdLst>
                    <a:gd name="T0" fmla="*/ 111 w 225"/>
                    <a:gd name="T1" fmla="*/ 0 h 2363"/>
                    <a:gd name="T2" fmla="*/ 185 w 225"/>
                    <a:gd name="T3" fmla="*/ 112 h 2363"/>
                    <a:gd name="T4" fmla="*/ 111 w 225"/>
                    <a:gd name="T5" fmla="*/ 262 h 2363"/>
                    <a:gd name="T6" fmla="*/ 111 w 225"/>
                    <a:gd name="T7" fmla="*/ 1988 h 2363"/>
                    <a:gd name="T8" fmla="*/ 225 w 225"/>
                    <a:gd name="T9" fmla="*/ 2213 h 2363"/>
                    <a:gd name="T10" fmla="*/ 149 w 225"/>
                    <a:gd name="T11" fmla="*/ 2363 h 2363"/>
                    <a:gd name="T12" fmla="*/ 0 w 225"/>
                    <a:gd name="T13" fmla="*/ 2100 h 2363"/>
                    <a:gd name="T14" fmla="*/ 0 w 225"/>
                    <a:gd name="T15" fmla="*/ 262 h 2363"/>
                    <a:gd name="T16" fmla="*/ 111 w 225"/>
                    <a:gd name="T17" fmla="*/ 0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2363">
                      <a:moveTo>
                        <a:pt x="111" y="0"/>
                      </a:moveTo>
                      <a:lnTo>
                        <a:pt x="185" y="112"/>
                      </a:lnTo>
                      <a:lnTo>
                        <a:pt x="111" y="262"/>
                      </a:lnTo>
                      <a:lnTo>
                        <a:pt x="111" y="1988"/>
                      </a:lnTo>
                      <a:lnTo>
                        <a:pt x="225" y="2213"/>
                      </a:lnTo>
                      <a:lnTo>
                        <a:pt x="149" y="2363"/>
                      </a:lnTo>
                      <a:lnTo>
                        <a:pt x="0" y="2100"/>
                      </a:lnTo>
                      <a:lnTo>
                        <a:pt x="0" y="262"/>
                      </a:lnTo>
                      <a:lnTo>
                        <a:pt x="111" y="0"/>
                      </a:lnTo>
                      <a:close/>
                    </a:path>
                  </a:pathLst>
                </a:custGeom>
                <a:solidFill>
                  <a:srgbClr val="BFBFDF"/>
                </a:solidFill>
                <a:ln w="4763">
                  <a:solidFill>
                    <a:srgbClr val="000000"/>
                  </a:solidFill>
                  <a:prstDash val="solid"/>
                  <a:round/>
                  <a:headEnd/>
                  <a:tailEnd/>
                </a:ln>
              </p:spPr>
              <p:txBody>
                <a:bodyPr/>
                <a:lstStyle/>
                <a:p>
                  <a:endParaRPr lang="en-US"/>
                </a:p>
              </p:txBody>
            </p:sp>
          </p:grpSp>
          <p:grpSp>
            <p:nvGrpSpPr>
              <p:cNvPr id="730130" name="Group 18"/>
              <p:cNvGrpSpPr>
                <a:grpSpLocks/>
              </p:cNvGrpSpPr>
              <p:nvPr/>
            </p:nvGrpSpPr>
            <p:grpSpPr bwMode="auto">
              <a:xfrm>
                <a:off x="4679" y="210"/>
                <a:ext cx="636" cy="887"/>
                <a:chOff x="4679" y="210"/>
                <a:chExt cx="636" cy="887"/>
              </a:xfrm>
            </p:grpSpPr>
            <p:sp>
              <p:nvSpPr>
                <p:cNvPr id="730131" name="Freeform 19"/>
                <p:cNvSpPr>
                  <a:spLocks/>
                </p:cNvSpPr>
                <p:nvPr/>
              </p:nvSpPr>
              <p:spPr bwMode="auto">
                <a:xfrm>
                  <a:off x="4679" y="210"/>
                  <a:ext cx="611" cy="50"/>
                </a:xfrm>
                <a:custGeom>
                  <a:avLst/>
                  <a:gdLst>
                    <a:gd name="T0" fmla="*/ 75 w 1834"/>
                    <a:gd name="T1" fmla="*/ 149 h 149"/>
                    <a:gd name="T2" fmla="*/ 0 w 1834"/>
                    <a:gd name="T3" fmla="*/ 0 h 149"/>
                    <a:gd name="T4" fmla="*/ 1834 w 1834"/>
                    <a:gd name="T5" fmla="*/ 0 h 149"/>
                    <a:gd name="T6" fmla="*/ 1760 w 1834"/>
                    <a:gd name="T7" fmla="*/ 149 h 149"/>
                    <a:gd name="T8" fmla="*/ 75 w 1834"/>
                    <a:gd name="T9" fmla="*/ 149 h 149"/>
                  </a:gdLst>
                  <a:ahLst/>
                  <a:cxnLst>
                    <a:cxn ang="0">
                      <a:pos x="T0" y="T1"/>
                    </a:cxn>
                    <a:cxn ang="0">
                      <a:pos x="T2" y="T3"/>
                    </a:cxn>
                    <a:cxn ang="0">
                      <a:pos x="T4" y="T5"/>
                    </a:cxn>
                    <a:cxn ang="0">
                      <a:pos x="T6" y="T7"/>
                    </a:cxn>
                    <a:cxn ang="0">
                      <a:pos x="T8" y="T9"/>
                    </a:cxn>
                  </a:cxnLst>
                  <a:rect l="0" t="0" r="r" b="b"/>
                  <a:pathLst>
                    <a:path w="1834" h="149">
                      <a:moveTo>
                        <a:pt x="75" y="149"/>
                      </a:moveTo>
                      <a:lnTo>
                        <a:pt x="0" y="0"/>
                      </a:lnTo>
                      <a:lnTo>
                        <a:pt x="1834" y="0"/>
                      </a:lnTo>
                      <a:lnTo>
                        <a:pt x="1760" y="149"/>
                      </a:lnTo>
                      <a:lnTo>
                        <a:pt x="75" y="149"/>
                      </a:lnTo>
                      <a:close/>
                    </a:path>
                  </a:pathLst>
                </a:custGeom>
                <a:solidFill>
                  <a:srgbClr val="DFDFFF"/>
                </a:solidFill>
                <a:ln w="4763">
                  <a:solidFill>
                    <a:srgbClr val="000000"/>
                  </a:solidFill>
                  <a:prstDash val="solid"/>
                  <a:round/>
                  <a:headEnd/>
                  <a:tailEnd/>
                </a:ln>
              </p:spPr>
              <p:txBody>
                <a:bodyPr/>
                <a:lstStyle/>
                <a:p>
                  <a:endParaRPr lang="en-US"/>
                </a:p>
              </p:txBody>
            </p:sp>
            <p:sp>
              <p:nvSpPr>
                <p:cNvPr id="730132" name="Freeform 20"/>
                <p:cNvSpPr>
                  <a:spLocks/>
                </p:cNvSpPr>
                <p:nvPr/>
              </p:nvSpPr>
              <p:spPr bwMode="auto">
                <a:xfrm>
                  <a:off x="4692" y="1048"/>
                  <a:ext cx="611" cy="49"/>
                </a:xfrm>
                <a:custGeom>
                  <a:avLst/>
                  <a:gdLst>
                    <a:gd name="T0" fmla="*/ 75 w 1834"/>
                    <a:gd name="T1" fmla="*/ 0 h 149"/>
                    <a:gd name="T2" fmla="*/ 1722 w 1834"/>
                    <a:gd name="T3" fmla="*/ 0 h 149"/>
                    <a:gd name="T4" fmla="*/ 1834 w 1834"/>
                    <a:gd name="T5" fmla="*/ 113 h 149"/>
                    <a:gd name="T6" fmla="*/ 1760 w 1834"/>
                    <a:gd name="T7" fmla="*/ 149 h 149"/>
                    <a:gd name="T8" fmla="*/ 0 w 1834"/>
                    <a:gd name="T9" fmla="*/ 149 h 149"/>
                    <a:gd name="T10" fmla="*/ 75 w 1834"/>
                    <a:gd name="T11" fmla="*/ 0 h 149"/>
                  </a:gdLst>
                  <a:ahLst/>
                  <a:cxnLst>
                    <a:cxn ang="0">
                      <a:pos x="T0" y="T1"/>
                    </a:cxn>
                    <a:cxn ang="0">
                      <a:pos x="T2" y="T3"/>
                    </a:cxn>
                    <a:cxn ang="0">
                      <a:pos x="T4" y="T5"/>
                    </a:cxn>
                    <a:cxn ang="0">
                      <a:pos x="T6" y="T7"/>
                    </a:cxn>
                    <a:cxn ang="0">
                      <a:pos x="T8" y="T9"/>
                    </a:cxn>
                    <a:cxn ang="0">
                      <a:pos x="T10" y="T11"/>
                    </a:cxn>
                  </a:cxnLst>
                  <a:rect l="0" t="0" r="r" b="b"/>
                  <a:pathLst>
                    <a:path w="1834" h="149">
                      <a:moveTo>
                        <a:pt x="75" y="0"/>
                      </a:moveTo>
                      <a:lnTo>
                        <a:pt x="1722" y="0"/>
                      </a:lnTo>
                      <a:lnTo>
                        <a:pt x="1834" y="113"/>
                      </a:lnTo>
                      <a:lnTo>
                        <a:pt x="1760" y="149"/>
                      </a:lnTo>
                      <a:lnTo>
                        <a:pt x="0" y="149"/>
                      </a:lnTo>
                      <a:lnTo>
                        <a:pt x="75" y="0"/>
                      </a:lnTo>
                      <a:close/>
                    </a:path>
                  </a:pathLst>
                </a:custGeom>
                <a:solidFill>
                  <a:srgbClr val="9F9FBF"/>
                </a:solidFill>
                <a:ln w="4763">
                  <a:solidFill>
                    <a:srgbClr val="000000"/>
                  </a:solidFill>
                  <a:prstDash val="solid"/>
                  <a:round/>
                  <a:headEnd/>
                  <a:tailEnd/>
                </a:ln>
              </p:spPr>
              <p:txBody>
                <a:bodyPr/>
                <a:lstStyle/>
                <a:p>
                  <a:endParaRPr lang="en-US"/>
                </a:p>
              </p:txBody>
            </p:sp>
            <p:sp>
              <p:nvSpPr>
                <p:cNvPr id="730133" name="Freeform 21"/>
                <p:cNvSpPr>
                  <a:spLocks/>
                </p:cNvSpPr>
                <p:nvPr/>
              </p:nvSpPr>
              <p:spPr bwMode="auto">
                <a:xfrm>
                  <a:off x="4704" y="260"/>
                  <a:ext cx="611" cy="788"/>
                </a:xfrm>
                <a:custGeom>
                  <a:avLst/>
                  <a:gdLst>
                    <a:gd name="T0" fmla="*/ 38 w 1834"/>
                    <a:gd name="T1" fmla="*/ 2363 h 2363"/>
                    <a:gd name="T2" fmla="*/ 1685 w 1834"/>
                    <a:gd name="T3" fmla="*/ 2363 h 2363"/>
                    <a:gd name="T4" fmla="*/ 1834 w 1834"/>
                    <a:gd name="T5" fmla="*/ 2100 h 2363"/>
                    <a:gd name="T6" fmla="*/ 1834 w 1834"/>
                    <a:gd name="T7" fmla="*/ 226 h 2363"/>
                    <a:gd name="T8" fmla="*/ 1685 w 1834"/>
                    <a:gd name="T9" fmla="*/ 0 h 2363"/>
                    <a:gd name="T10" fmla="*/ 0 w 1834"/>
                    <a:gd name="T11" fmla="*/ 0 h 2363"/>
                    <a:gd name="T12" fmla="*/ 150 w 1834"/>
                    <a:gd name="T13" fmla="*/ 226 h 2363"/>
                    <a:gd name="T14" fmla="*/ 150 w 1834"/>
                    <a:gd name="T15" fmla="*/ 2100 h 2363"/>
                    <a:gd name="T16" fmla="*/ 38 w 1834"/>
                    <a:gd name="T17" fmla="*/ 2363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4" h="2363">
                      <a:moveTo>
                        <a:pt x="38" y="2363"/>
                      </a:moveTo>
                      <a:lnTo>
                        <a:pt x="1685" y="2363"/>
                      </a:lnTo>
                      <a:lnTo>
                        <a:pt x="1834" y="2100"/>
                      </a:lnTo>
                      <a:lnTo>
                        <a:pt x="1834" y="226"/>
                      </a:lnTo>
                      <a:lnTo>
                        <a:pt x="1685" y="0"/>
                      </a:lnTo>
                      <a:lnTo>
                        <a:pt x="0" y="0"/>
                      </a:lnTo>
                      <a:lnTo>
                        <a:pt x="150" y="226"/>
                      </a:lnTo>
                      <a:lnTo>
                        <a:pt x="150" y="2100"/>
                      </a:lnTo>
                      <a:lnTo>
                        <a:pt x="38" y="2363"/>
                      </a:lnTo>
                      <a:close/>
                    </a:path>
                  </a:pathLst>
                </a:custGeom>
                <a:solidFill>
                  <a:srgbClr val="DFDFFF"/>
                </a:solidFill>
                <a:ln w="4763">
                  <a:solidFill>
                    <a:srgbClr val="000000"/>
                  </a:solidFill>
                  <a:prstDash val="solid"/>
                  <a:round/>
                  <a:headEnd/>
                  <a:tailEnd/>
                </a:ln>
              </p:spPr>
              <p:txBody>
                <a:bodyPr/>
                <a:lstStyle/>
                <a:p>
                  <a:endParaRPr lang="en-US"/>
                </a:p>
              </p:txBody>
            </p:sp>
            <p:sp>
              <p:nvSpPr>
                <p:cNvPr id="730134" name="Rectangle 22"/>
                <p:cNvSpPr>
                  <a:spLocks noChangeArrowheads="1"/>
                </p:cNvSpPr>
                <p:nvPr/>
              </p:nvSpPr>
              <p:spPr bwMode="auto">
                <a:xfrm>
                  <a:off x="4755" y="511"/>
                  <a:ext cx="559" cy="160"/>
                </a:xfrm>
                <a:prstGeom prst="rect">
                  <a:avLst/>
                </a:prstGeom>
                <a:solidFill>
                  <a:srgbClr val="FF0000"/>
                </a:solidFill>
                <a:ln w="4763">
                  <a:solidFill>
                    <a:srgbClr val="000000"/>
                  </a:solidFill>
                  <a:miter lim="800000"/>
                  <a:headEnd/>
                  <a:tailEnd/>
                </a:ln>
              </p:spPr>
              <p:txBody>
                <a:bodyPr/>
                <a:lstStyle/>
                <a:p>
                  <a:endParaRPr lang="en-US"/>
                </a:p>
              </p:txBody>
            </p:sp>
            <p:sp>
              <p:nvSpPr>
                <p:cNvPr id="730135" name="Freeform 23"/>
                <p:cNvSpPr>
                  <a:spLocks/>
                </p:cNvSpPr>
                <p:nvPr/>
              </p:nvSpPr>
              <p:spPr bwMode="auto">
                <a:xfrm>
                  <a:off x="4717" y="960"/>
                  <a:ext cx="598" cy="88"/>
                </a:xfrm>
                <a:custGeom>
                  <a:avLst/>
                  <a:gdLst>
                    <a:gd name="T0" fmla="*/ 112 w 1796"/>
                    <a:gd name="T1" fmla="*/ 0 h 263"/>
                    <a:gd name="T2" fmla="*/ 0 w 1796"/>
                    <a:gd name="T3" fmla="*/ 263 h 263"/>
                    <a:gd name="T4" fmla="*/ 1647 w 1796"/>
                    <a:gd name="T5" fmla="*/ 263 h 263"/>
                    <a:gd name="T6" fmla="*/ 1796 w 1796"/>
                    <a:gd name="T7" fmla="*/ 0 h 263"/>
                    <a:gd name="T8" fmla="*/ 112 w 1796"/>
                    <a:gd name="T9" fmla="*/ 0 h 263"/>
                  </a:gdLst>
                  <a:ahLst/>
                  <a:cxnLst>
                    <a:cxn ang="0">
                      <a:pos x="T0" y="T1"/>
                    </a:cxn>
                    <a:cxn ang="0">
                      <a:pos x="T2" y="T3"/>
                    </a:cxn>
                    <a:cxn ang="0">
                      <a:pos x="T4" y="T5"/>
                    </a:cxn>
                    <a:cxn ang="0">
                      <a:pos x="T6" y="T7"/>
                    </a:cxn>
                    <a:cxn ang="0">
                      <a:pos x="T8" y="T9"/>
                    </a:cxn>
                  </a:cxnLst>
                  <a:rect l="0" t="0" r="r" b="b"/>
                  <a:pathLst>
                    <a:path w="1796" h="263">
                      <a:moveTo>
                        <a:pt x="112" y="0"/>
                      </a:moveTo>
                      <a:lnTo>
                        <a:pt x="0" y="263"/>
                      </a:lnTo>
                      <a:lnTo>
                        <a:pt x="1647" y="263"/>
                      </a:lnTo>
                      <a:lnTo>
                        <a:pt x="1796" y="0"/>
                      </a:lnTo>
                      <a:lnTo>
                        <a:pt x="112" y="0"/>
                      </a:lnTo>
                      <a:close/>
                    </a:path>
                  </a:pathLst>
                </a:custGeom>
                <a:solidFill>
                  <a:srgbClr val="DFDFFF"/>
                </a:solidFill>
                <a:ln w="4763">
                  <a:solidFill>
                    <a:srgbClr val="000000"/>
                  </a:solidFill>
                  <a:prstDash val="solid"/>
                  <a:round/>
                  <a:headEnd/>
                  <a:tailEnd/>
                </a:ln>
              </p:spPr>
              <p:txBody>
                <a:bodyPr/>
                <a:lstStyle/>
                <a:p>
                  <a:endParaRPr lang="en-US"/>
                </a:p>
              </p:txBody>
            </p:sp>
          </p:grpSp>
        </p:grpSp>
        <p:sp>
          <p:nvSpPr>
            <p:cNvPr id="730136" name="Rectangle 24"/>
            <p:cNvSpPr>
              <a:spLocks noChangeArrowheads="1"/>
            </p:cNvSpPr>
            <p:nvPr/>
          </p:nvSpPr>
          <p:spPr bwMode="auto">
            <a:xfrm>
              <a:off x="4802" y="478"/>
              <a:ext cx="622" cy="22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1800" b="1"/>
                <a:t>Zippy</a:t>
              </a:r>
            </a:p>
          </p:txBody>
        </p:sp>
      </p:grpSp>
      <p:sp>
        <p:nvSpPr>
          <p:cNvPr id="730137" name="Rectangle 25"/>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sp>
        <p:nvSpPr>
          <p:cNvPr id="2" name="Slide Number Placeholder 1"/>
          <p:cNvSpPr>
            <a:spLocks noGrp="1"/>
          </p:cNvSpPr>
          <p:nvPr>
            <p:ph type="sldNum" sz="quarter" idx="11"/>
          </p:nvPr>
        </p:nvSpPr>
        <p:spPr/>
        <p:txBody>
          <a:bodyPr/>
          <a:lstStyle/>
          <a:p>
            <a:fld id="{FC3CEDF9-175D-44EB-8899-A113D70833E0}" type="slidenum">
              <a:rPr lang="en-US" smtClean="0"/>
              <a:pPr/>
              <a:t>56</a:t>
            </a:fld>
            <a:endParaRPr lang="en-US"/>
          </a:p>
        </p:txBody>
      </p:sp>
    </p:spTree>
    <p:extLst>
      <p:ext uri="{BB962C8B-B14F-4D97-AF65-F5344CB8AC3E}">
        <p14:creationId xmlns:p14="http://schemas.microsoft.com/office/powerpoint/2010/main" xmlns="" val="232744777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30114"/>
                                        </p:tgtEl>
                                        <p:attrNameLst>
                                          <p:attrName>style.visibility</p:attrName>
                                        </p:attrNameLst>
                                      </p:cBhvr>
                                      <p:to>
                                        <p:strVal val="visible"/>
                                      </p:to>
                                    </p:set>
                                    <p:animEffect transition="in" filter="wipe(up)">
                                      <p:cBhvr>
                                        <p:cTn id="7" dur="500"/>
                                        <p:tgtEl>
                                          <p:spTgt spid="730114"/>
                                        </p:tgtEl>
                                      </p:cBhvr>
                                    </p:animEffect>
                                  </p:childTnLst>
                                </p:cTn>
                              </p:par>
                            </p:childTnLst>
                          </p:cTn>
                        </p:par>
                        <p:par>
                          <p:cTn id="8" fill="hold" nodeType="afterGroup">
                            <p:stCondLst>
                              <p:cond delay="500"/>
                            </p:stCondLst>
                            <p:childTnLst>
                              <p:par>
                                <p:cTn id="9" presetID="17" presetClass="entr" presetSubtype="1" fill="hold" nodeType="afterEffect">
                                  <p:stCondLst>
                                    <p:cond delay="0"/>
                                  </p:stCondLst>
                                  <p:childTnLst>
                                    <p:set>
                                      <p:cBhvr>
                                        <p:cTn id="10" dur="1" fill="hold">
                                          <p:stCondLst>
                                            <p:cond delay="0"/>
                                          </p:stCondLst>
                                        </p:cTn>
                                        <p:tgtEl>
                                          <p:spTgt spid="730115"/>
                                        </p:tgtEl>
                                        <p:attrNameLst>
                                          <p:attrName>style.visibility</p:attrName>
                                        </p:attrNameLst>
                                      </p:cBhvr>
                                      <p:to>
                                        <p:strVal val="visible"/>
                                      </p:to>
                                    </p:set>
                                    <p:anim calcmode="lin" valueType="num">
                                      <p:cBhvr>
                                        <p:cTn id="11" dur="500" fill="hold"/>
                                        <p:tgtEl>
                                          <p:spTgt spid="730115"/>
                                        </p:tgtEl>
                                        <p:attrNameLst>
                                          <p:attrName>ppt_x</p:attrName>
                                        </p:attrNameLst>
                                      </p:cBhvr>
                                      <p:tavLst>
                                        <p:tav tm="0">
                                          <p:val>
                                            <p:strVal val="#ppt_x"/>
                                          </p:val>
                                        </p:tav>
                                        <p:tav tm="100000">
                                          <p:val>
                                            <p:strVal val="#ppt_x"/>
                                          </p:val>
                                        </p:tav>
                                      </p:tavLst>
                                    </p:anim>
                                    <p:anim calcmode="lin" valueType="num">
                                      <p:cBhvr>
                                        <p:cTn id="12" dur="500" fill="hold"/>
                                        <p:tgtEl>
                                          <p:spTgt spid="730115"/>
                                        </p:tgtEl>
                                        <p:attrNameLst>
                                          <p:attrName>ppt_y</p:attrName>
                                        </p:attrNameLst>
                                      </p:cBhvr>
                                      <p:tavLst>
                                        <p:tav tm="0">
                                          <p:val>
                                            <p:strVal val="#ppt_y-#ppt_h/2"/>
                                          </p:val>
                                        </p:tav>
                                        <p:tav tm="100000">
                                          <p:val>
                                            <p:strVal val="#ppt_y"/>
                                          </p:val>
                                        </p:tav>
                                      </p:tavLst>
                                    </p:anim>
                                    <p:anim calcmode="lin" valueType="num">
                                      <p:cBhvr>
                                        <p:cTn id="13" dur="500" fill="hold"/>
                                        <p:tgtEl>
                                          <p:spTgt spid="730115"/>
                                        </p:tgtEl>
                                        <p:attrNameLst>
                                          <p:attrName>ppt_w</p:attrName>
                                        </p:attrNameLst>
                                      </p:cBhvr>
                                      <p:tavLst>
                                        <p:tav tm="0">
                                          <p:val>
                                            <p:strVal val="#ppt_w"/>
                                          </p:val>
                                        </p:tav>
                                        <p:tav tm="100000">
                                          <p:val>
                                            <p:strVal val="#ppt_w"/>
                                          </p:val>
                                        </p:tav>
                                      </p:tavLst>
                                    </p:anim>
                                    <p:anim calcmode="lin" valueType="num">
                                      <p:cBhvr>
                                        <p:cTn id="14" dur="500" fill="hold"/>
                                        <p:tgtEl>
                                          <p:spTgt spid="730115"/>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000"/>
                            </p:stCondLst>
                            <p:childTnLst>
                              <p:par>
                                <p:cTn id="16" presetID="17" presetClass="entr" presetSubtype="1" fill="hold" nodeType="afterEffect">
                                  <p:stCondLst>
                                    <p:cond delay="0"/>
                                  </p:stCondLst>
                                  <p:childTnLst>
                                    <p:set>
                                      <p:cBhvr>
                                        <p:cTn id="17" dur="1" fill="hold">
                                          <p:stCondLst>
                                            <p:cond delay="0"/>
                                          </p:stCondLst>
                                        </p:cTn>
                                        <p:tgtEl>
                                          <p:spTgt spid="730118"/>
                                        </p:tgtEl>
                                        <p:attrNameLst>
                                          <p:attrName>style.visibility</p:attrName>
                                        </p:attrNameLst>
                                      </p:cBhvr>
                                      <p:to>
                                        <p:strVal val="visible"/>
                                      </p:to>
                                    </p:set>
                                    <p:anim calcmode="lin" valueType="num">
                                      <p:cBhvr>
                                        <p:cTn id="18" dur="500" fill="hold"/>
                                        <p:tgtEl>
                                          <p:spTgt spid="730118"/>
                                        </p:tgtEl>
                                        <p:attrNameLst>
                                          <p:attrName>ppt_x</p:attrName>
                                        </p:attrNameLst>
                                      </p:cBhvr>
                                      <p:tavLst>
                                        <p:tav tm="0">
                                          <p:val>
                                            <p:strVal val="#ppt_x"/>
                                          </p:val>
                                        </p:tav>
                                        <p:tav tm="100000">
                                          <p:val>
                                            <p:strVal val="#ppt_x"/>
                                          </p:val>
                                        </p:tav>
                                      </p:tavLst>
                                    </p:anim>
                                    <p:anim calcmode="lin" valueType="num">
                                      <p:cBhvr>
                                        <p:cTn id="19" dur="500" fill="hold"/>
                                        <p:tgtEl>
                                          <p:spTgt spid="730118"/>
                                        </p:tgtEl>
                                        <p:attrNameLst>
                                          <p:attrName>ppt_y</p:attrName>
                                        </p:attrNameLst>
                                      </p:cBhvr>
                                      <p:tavLst>
                                        <p:tav tm="0">
                                          <p:val>
                                            <p:strVal val="#ppt_y-#ppt_h/2"/>
                                          </p:val>
                                        </p:tav>
                                        <p:tav tm="100000">
                                          <p:val>
                                            <p:strVal val="#ppt_y"/>
                                          </p:val>
                                        </p:tav>
                                      </p:tavLst>
                                    </p:anim>
                                    <p:anim calcmode="lin" valueType="num">
                                      <p:cBhvr>
                                        <p:cTn id="20" dur="500" fill="hold"/>
                                        <p:tgtEl>
                                          <p:spTgt spid="730118"/>
                                        </p:tgtEl>
                                        <p:attrNameLst>
                                          <p:attrName>ppt_w</p:attrName>
                                        </p:attrNameLst>
                                      </p:cBhvr>
                                      <p:tavLst>
                                        <p:tav tm="0">
                                          <p:val>
                                            <p:strVal val="#ppt_w"/>
                                          </p:val>
                                        </p:tav>
                                        <p:tav tm="100000">
                                          <p:val>
                                            <p:strVal val="#ppt_w"/>
                                          </p:val>
                                        </p:tav>
                                      </p:tavLst>
                                    </p:anim>
                                    <p:anim calcmode="lin" valueType="num">
                                      <p:cBhvr>
                                        <p:cTn id="21" dur="500" fill="hold"/>
                                        <p:tgtEl>
                                          <p:spTgt spid="7301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4"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2162" name="Rectangle 2"/>
          <p:cNvSpPr>
            <a:spLocks noGrp="1" noChangeArrowheads="1"/>
          </p:cNvSpPr>
          <p:nvPr>
            <p:ph type="body" idx="1"/>
          </p:nvPr>
        </p:nvSpPr>
        <p:spPr>
          <a:xfrm>
            <a:off x="152400" y="1943100"/>
            <a:ext cx="8610600" cy="38481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spcBef>
                <a:spcPct val="65000"/>
              </a:spcBef>
              <a:buFont typeface="Times" panose="02020603050405020304" pitchFamily="18" charset="0"/>
              <a:buNone/>
            </a:pPr>
            <a:r>
              <a:rPr lang="en-US"/>
              <a:t>  Hanson Inc. has the following material standard to manufacture one Zippy:</a:t>
            </a:r>
          </a:p>
          <a:p>
            <a:pPr algn="ctr">
              <a:spcBef>
                <a:spcPct val="65000"/>
              </a:spcBef>
              <a:buFont typeface="Times" panose="02020603050405020304" pitchFamily="18" charset="0"/>
              <a:buNone/>
            </a:pPr>
            <a:r>
              <a:rPr lang="en-US" sz="2600" b="1">
                <a:solidFill>
                  <a:srgbClr val="FF0000"/>
                </a:solidFill>
              </a:rPr>
              <a:t>1.5 pounds per Zippy at $4.00 per pound</a:t>
            </a:r>
            <a:endParaRPr lang="en-US" b="1">
              <a:solidFill>
                <a:srgbClr val="FF0000"/>
              </a:solidFill>
            </a:endParaRPr>
          </a:p>
          <a:p>
            <a:pPr algn="ctr">
              <a:spcBef>
                <a:spcPct val="65000"/>
              </a:spcBef>
              <a:buFont typeface="Times" panose="02020603050405020304" pitchFamily="18" charset="0"/>
              <a:buNone/>
            </a:pPr>
            <a:r>
              <a:rPr lang="en-US">
                <a:solidFill>
                  <a:schemeClr val="accent2"/>
                </a:solidFill>
              </a:rPr>
              <a:t>  </a:t>
            </a:r>
            <a:r>
              <a:rPr lang="en-US"/>
              <a:t>Last week, </a:t>
            </a:r>
            <a:r>
              <a:rPr lang="en-US">
                <a:solidFill>
                  <a:srgbClr val="FF3300"/>
                </a:solidFill>
              </a:rPr>
              <a:t>2,800 pounds</a:t>
            </a:r>
            <a:r>
              <a:rPr lang="en-US"/>
              <a:t> of material were purchased at a total cost of $10,920, and 1,700 pounds were used to make 1,000 Zippies.  </a:t>
            </a:r>
          </a:p>
        </p:txBody>
      </p:sp>
      <p:grpSp>
        <p:nvGrpSpPr>
          <p:cNvPr id="732163" name="Group 3"/>
          <p:cNvGrpSpPr>
            <a:grpSpLocks/>
          </p:cNvGrpSpPr>
          <p:nvPr/>
        </p:nvGrpSpPr>
        <p:grpSpPr bwMode="auto">
          <a:xfrm>
            <a:off x="7789863" y="39688"/>
            <a:ext cx="1201737" cy="1408112"/>
            <a:chOff x="4667" y="210"/>
            <a:chExt cx="757" cy="887"/>
          </a:xfrm>
        </p:grpSpPr>
        <p:grpSp>
          <p:nvGrpSpPr>
            <p:cNvPr id="732164" name="Group 4"/>
            <p:cNvGrpSpPr>
              <a:grpSpLocks/>
            </p:cNvGrpSpPr>
            <p:nvPr/>
          </p:nvGrpSpPr>
          <p:grpSpPr bwMode="auto">
            <a:xfrm>
              <a:off x="4667" y="210"/>
              <a:ext cx="648" cy="887"/>
              <a:chOff x="4667" y="210"/>
              <a:chExt cx="648" cy="887"/>
            </a:xfrm>
          </p:grpSpPr>
          <p:grpSp>
            <p:nvGrpSpPr>
              <p:cNvPr id="732165" name="Group 5"/>
              <p:cNvGrpSpPr>
                <a:grpSpLocks/>
              </p:cNvGrpSpPr>
              <p:nvPr/>
            </p:nvGrpSpPr>
            <p:grpSpPr bwMode="auto">
              <a:xfrm>
                <a:off x="4667" y="260"/>
                <a:ext cx="87" cy="788"/>
                <a:chOff x="4667" y="260"/>
                <a:chExt cx="87" cy="788"/>
              </a:xfrm>
            </p:grpSpPr>
            <p:sp>
              <p:nvSpPr>
                <p:cNvPr id="732166" name="Freeform 6"/>
                <p:cNvSpPr>
                  <a:spLocks/>
                </p:cNvSpPr>
                <p:nvPr/>
              </p:nvSpPr>
              <p:spPr bwMode="auto">
                <a:xfrm>
                  <a:off x="4667" y="260"/>
                  <a:ext cx="87" cy="788"/>
                </a:xfrm>
                <a:custGeom>
                  <a:avLst/>
                  <a:gdLst>
                    <a:gd name="T0" fmla="*/ 111 w 261"/>
                    <a:gd name="T1" fmla="*/ 0 h 2363"/>
                    <a:gd name="T2" fmla="*/ 0 w 261"/>
                    <a:gd name="T3" fmla="*/ 262 h 2363"/>
                    <a:gd name="T4" fmla="*/ 0 w 261"/>
                    <a:gd name="T5" fmla="*/ 2100 h 2363"/>
                    <a:gd name="T6" fmla="*/ 149 w 261"/>
                    <a:gd name="T7" fmla="*/ 2363 h 2363"/>
                    <a:gd name="T8" fmla="*/ 261 w 261"/>
                    <a:gd name="T9" fmla="*/ 2100 h 2363"/>
                    <a:gd name="T10" fmla="*/ 261 w 261"/>
                    <a:gd name="T11" fmla="*/ 226 h 2363"/>
                    <a:gd name="T12" fmla="*/ 111 w 261"/>
                    <a:gd name="T13" fmla="*/ 0 h 2363"/>
                  </a:gdLst>
                  <a:ahLst/>
                  <a:cxnLst>
                    <a:cxn ang="0">
                      <a:pos x="T0" y="T1"/>
                    </a:cxn>
                    <a:cxn ang="0">
                      <a:pos x="T2" y="T3"/>
                    </a:cxn>
                    <a:cxn ang="0">
                      <a:pos x="T4" y="T5"/>
                    </a:cxn>
                    <a:cxn ang="0">
                      <a:pos x="T6" y="T7"/>
                    </a:cxn>
                    <a:cxn ang="0">
                      <a:pos x="T8" y="T9"/>
                    </a:cxn>
                    <a:cxn ang="0">
                      <a:pos x="T10" y="T11"/>
                    </a:cxn>
                    <a:cxn ang="0">
                      <a:pos x="T12" y="T13"/>
                    </a:cxn>
                  </a:cxnLst>
                  <a:rect l="0" t="0" r="r" b="b"/>
                  <a:pathLst>
                    <a:path w="261" h="2363">
                      <a:moveTo>
                        <a:pt x="111" y="0"/>
                      </a:moveTo>
                      <a:lnTo>
                        <a:pt x="0" y="262"/>
                      </a:lnTo>
                      <a:lnTo>
                        <a:pt x="0" y="2100"/>
                      </a:lnTo>
                      <a:lnTo>
                        <a:pt x="149" y="2363"/>
                      </a:lnTo>
                      <a:lnTo>
                        <a:pt x="261" y="2100"/>
                      </a:lnTo>
                      <a:lnTo>
                        <a:pt x="261" y="226"/>
                      </a:lnTo>
                      <a:lnTo>
                        <a:pt x="111" y="0"/>
                      </a:lnTo>
                      <a:close/>
                    </a:path>
                  </a:pathLst>
                </a:custGeom>
                <a:solidFill>
                  <a:srgbClr val="9F9FBF"/>
                </a:solidFill>
                <a:ln w="4763">
                  <a:solidFill>
                    <a:srgbClr val="000000"/>
                  </a:solidFill>
                  <a:prstDash val="solid"/>
                  <a:round/>
                  <a:headEnd/>
                  <a:tailEnd/>
                </a:ln>
              </p:spPr>
              <p:txBody>
                <a:bodyPr/>
                <a:lstStyle/>
                <a:p>
                  <a:endParaRPr lang="en-US"/>
                </a:p>
              </p:txBody>
            </p:sp>
            <p:sp>
              <p:nvSpPr>
                <p:cNvPr id="732167" name="Freeform 7"/>
                <p:cNvSpPr>
                  <a:spLocks/>
                </p:cNvSpPr>
                <p:nvPr/>
              </p:nvSpPr>
              <p:spPr bwMode="auto">
                <a:xfrm>
                  <a:off x="4667" y="260"/>
                  <a:ext cx="75" cy="788"/>
                </a:xfrm>
                <a:custGeom>
                  <a:avLst/>
                  <a:gdLst>
                    <a:gd name="T0" fmla="*/ 111 w 225"/>
                    <a:gd name="T1" fmla="*/ 0 h 2363"/>
                    <a:gd name="T2" fmla="*/ 185 w 225"/>
                    <a:gd name="T3" fmla="*/ 112 h 2363"/>
                    <a:gd name="T4" fmla="*/ 111 w 225"/>
                    <a:gd name="T5" fmla="*/ 262 h 2363"/>
                    <a:gd name="T6" fmla="*/ 111 w 225"/>
                    <a:gd name="T7" fmla="*/ 1988 h 2363"/>
                    <a:gd name="T8" fmla="*/ 225 w 225"/>
                    <a:gd name="T9" fmla="*/ 2213 h 2363"/>
                    <a:gd name="T10" fmla="*/ 149 w 225"/>
                    <a:gd name="T11" fmla="*/ 2363 h 2363"/>
                    <a:gd name="T12" fmla="*/ 0 w 225"/>
                    <a:gd name="T13" fmla="*/ 2100 h 2363"/>
                    <a:gd name="T14" fmla="*/ 0 w 225"/>
                    <a:gd name="T15" fmla="*/ 262 h 2363"/>
                    <a:gd name="T16" fmla="*/ 111 w 225"/>
                    <a:gd name="T17" fmla="*/ 0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2363">
                      <a:moveTo>
                        <a:pt x="111" y="0"/>
                      </a:moveTo>
                      <a:lnTo>
                        <a:pt x="185" y="112"/>
                      </a:lnTo>
                      <a:lnTo>
                        <a:pt x="111" y="262"/>
                      </a:lnTo>
                      <a:lnTo>
                        <a:pt x="111" y="1988"/>
                      </a:lnTo>
                      <a:lnTo>
                        <a:pt x="225" y="2213"/>
                      </a:lnTo>
                      <a:lnTo>
                        <a:pt x="149" y="2363"/>
                      </a:lnTo>
                      <a:lnTo>
                        <a:pt x="0" y="2100"/>
                      </a:lnTo>
                      <a:lnTo>
                        <a:pt x="0" y="262"/>
                      </a:lnTo>
                      <a:lnTo>
                        <a:pt x="111" y="0"/>
                      </a:lnTo>
                      <a:close/>
                    </a:path>
                  </a:pathLst>
                </a:custGeom>
                <a:solidFill>
                  <a:srgbClr val="BFBFDF"/>
                </a:solidFill>
                <a:ln w="4763">
                  <a:solidFill>
                    <a:srgbClr val="000000"/>
                  </a:solidFill>
                  <a:prstDash val="solid"/>
                  <a:round/>
                  <a:headEnd/>
                  <a:tailEnd/>
                </a:ln>
              </p:spPr>
              <p:txBody>
                <a:bodyPr/>
                <a:lstStyle/>
                <a:p>
                  <a:endParaRPr lang="en-US"/>
                </a:p>
              </p:txBody>
            </p:sp>
          </p:grpSp>
          <p:grpSp>
            <p:nvGrpSpPr>
              <p:cNvPr id="732168" name="Group 8"/>
              <p:cNvGrpSpPr>
                <a:grpSpLocks/>
              </p:cNvGrpSpPr>
              <p:nvPr/>
            </p:nvGrpSpPr>
            <p:grpSpPr bwMode="auto">
              <a:xfrm>
                <a:off x="4679" y="210"/>
                <a:ext cx="636" cy="887"/>
                <a:chOff x="4679" y="210"/>
                <a:chExt cx="636" cy="887"/>
              </a:xfrm>
            </p:grpSpPr>
            <p:sp>
              <p:nvSpPr>
                <p:cNvPr id="732169" name="Freeform 9"/>
                <p:cNvSpPr>
                  <a:spLocks/>
                </p:cNvSpPr>
                <p:nvPr/>
              </p:nvSpPr>
              <p:spPr bwMode="auto">
                <a:xfrm>
                  <a:off x="4679" y="210"/>
                  <a:ext cx="611" cy="50"/>
                </a:xfrm>
                <a:custGeom>
                  <a:avLst/>
                  <a:gdLst>
                    <a:gd name="T0" fmla="*/ 75 w 1834"/>
                    <a:gd name="T1" fmla="*/ 149 h 149"/>
                    <a:gd name="T2" fmla="*/ 0 w 1834"/>
                    <a:gd name="T3" fmla="*/ 0 h 149"/>
                    <a:gd name="T4" fmla="*/ 1834 w 1834"/>
                    <a:gd name="T5" fmla="*/ 0 h 149"/>
                    <a:gd name="T6" fmla="*/ 1760 w 1834"/>
                    <a:gd name="T7" fmla="*/ 149 h 149"/>
                    <a:gd name="T8" fmla="*/ 75 w 1834"/>
                    <a:gd name="T9" fmla="*/ 149 h 149"/>
                  </a:gdLst>
                  <a:ahLst/>
                  <a:cxnLst>
                    <a:cxn ang="0">
                      <a:pos x="T0" y="T1"/>
                    </a:cxn>
                    <a:cxn ang="0">
                      <a:pos x="T2" y="T3"/>
                    </a:cxn>
                    <a:cxn ang="0">
                      <a:pos x="T4" y="T5"/>
                    </a:cxn>
                    <a:cxn ang="0">
                      <a:pos x="T6" y="T7"/>
                    </a:cxn>
                    <a:cxn ang="0">
                      <a:pos x="T8" y="T9"/>
                    </a:cxn>
                  </a:cxnLst>
                  <a:rect l="0" t="0" r="r" b="b"/>
                  <a:pathLst>
                    <a:path w="1834" h="149">
                      <a:moveTo>
                        <a:pt x="75" y="149"/>
                      </a:moveTo>
                      <a:lnTo>
                        <a:pt x="0" y="0"/>
                      </a:lnTo>
                      <a:lnTo>
                        <a:pt x="1834" y="0"/>
                      </a:lnTo>
                      <a:lnTo>
                        <a:pt x="1760" y="149"/>
                      </a:lnTo>
                      <a:lnTo>
                        <a:pt x="75" y="149"/>
                      </a:lnTo>
                      <a:close/>
                    </a:path>
                  </a:pathLst>
                </a:custGeom>
                <a:solidFill>
                  <a:srgbClr val="DFDFFF"/>
                </a:solidFill>
                <a:ln w="4763">
                  <a:solidFill>
                    <a:srgbClr val="000000"/>
                  </a:solidFill>
                  <a:prstDash val="solid"/>
                  <a:round/>
                  <a:headEnd/>
                  <a:tailEnd/>
                </a:ln>
              </p:spPr>
              <p:txBody>
                <a:bodyPr/>
                <a:lstStyle/>
                <a:p>
                  <a:endParaRPr lang="en-US"/>
                </a:p>
              </p:txBody>
            </p:sp>
            <p:sp>
              <p:nvSpPr>
                <p:cNvPr id="732170" name="Freeform 10"/>
                <p:cNvSpPr>
                  <a:spLocks/>
                </p:cNvSpPr>
                <p:nvPr/>
              </p:nvSpPr>
              <p:spPr bwMode="auto">
                <a:xfrm>
                  <a:off x="4692" y="1048"/>
                  <a:ext cx="611" cy="49"/>
                </a:xfrm>
                <a:custGeom>
                  <a:avLst/>
                  <a:gdLst>
                    <a:gd name="T0" fmla="*/ 75 w 1834"/>
                    <a:gd name="T1" fmla="*/ 0 h 149"/>
                    <a:gd name="T2" fmla="*/ 1722 w 1834"/>
                    <a:gd name="T3" fmla="*/ 0 h 149"/>
                    <a:gd name="T4" fmla="*/ 1834 w 1834"/>
                    <a:gd name="T5" fmla="*/ 113 h 149"/>
                    <a:gd name="T6" fmla="*/ 1760 w 1834"/>
                    <a:gd name="T7" fmla="*/ 149 h 149"/>
                    <a:gd name="T8" fmla="*/ 0 w 1834"/>
                    <a:gd name="T9" fmla="*/ 149 h 149"/>
                    <a:gd name="T10" fmla="*/ 75 w 1834"/>
                    <a:gd name="T11" fmla="*/ 0 h 149"/>
                  </a:gdLst>
                  <a:ahLst/>
                  <a:cxnLst>
                    <a:cxn ang="0">
                      <a:pos x="T0" y="T1"/>
                    </a:cxn>
                    <a:cxn ang="0">
                      <a:pos x="T2" y="T3"/>
                    </a:cxn>
                    <a:cxn ang="0">
                      <a:pos x="T4" y="T5"/>
                    </a:cxn>
                    <a:cxn ang="0">
                      <a:pos x="T6" y="T7"/>
                    </a:cxn>
                    <a:cxn ang="0">
                      <a:pos x="T8" y="T9"/>
                    </a:cxn>
                    <a:cxn ang="0">
                      <a:pos x="T10" y="T11"/>
                    </a:cxn>
                  </a:cxnLst>
                  <a:rect l="0" t="0" r="r" b="b"/>
                  <a:pathLst>
                    <a:path w="1834" h="149">
                      <a:moveTo>
                        <a:pt x="75" y="0"/>
                      </a:moveTo>
                      <a:lnTo>
                        <a:pt x="1722" y="0"/>
                      </a:lnTo>
                      <a:lnTo>
                        <a:pt x="1834" y="113"/>
                      </a:lnTo>
                      <a:lnTo>
                        <a:pt x="1760" y="149"/>
                      </a:lnTo>
                      <a:lnTo>
                        <a:pt x="0" y="149"/>
                      </a:lnTo>
                      <a:lnTo>
                        <a:pt x="75" y="0"/>
                      </a:lnTo>
                      <a:close/>
                    </a:path>
                  </a:pathLst>
                </a:custGeom>
                <a:solidFill>
                  <a:srgbClr val="9F9FBF"/>
                </a:solidFill>
                <a:ln w="4763">
                  <a:solidFill>
                    <a:srgbClr val="000000"/>
                  </a:solidFill>
                  <a:prstDash val="solid"/>
                  <a:round/>
                  <a:headEnd/>
                  <a:tailEnd/>
                </a:ln>
              </p:spPr>
              <p:txBody>
                <a:bodyPr/>
                <a:lstStyle/>
                <a:p>
                  <a:endParaRPr lang="en-US"/>
                </a:p>
              </p:txBody>
            </p:sp>
            <p:sp>
              <p:nvSpPr>
                <p:cNvPr id="732171" name="Freeform 11"/>
                <p:cNvSpPr>
                  <a:spLocks/>
                </p:cNvSpPr>
                <p:nvPr/>
              </p:nvSpPr>
              <p:spPr bwMode="auto">
                <a:xfrm>
                  <a:off x="4704" y="260"/>
                  <a:ext cx="611" cy="788"/>
                </a:xfrm>
                <a:custGeom>
                  <a:avLst/>
                  <a:gdLst>
                    <a:gd name="T0" fmla="*/ 38 w 1834"/>
                    <a:gd name="T1" fmla="*/ 2363 h 2363"/>
                    <a:gd name="T2" fmla="*/ 1685 w 1834"/>
                    <a:gd name="T3" fmla="*/ 2363 h 2363"/>
                    <a:gd name="T4" fmla="*/ 1834 w 1834"/>
                    <a:gd name="T5" fmla="*/ 2100 h 2363"/>
                    <a:gd name="T6" fmla="*/ 1834 w 1834"/>
                    <a:gd name="T7" fmla="*/ 226 h 2363"/>
                    <a:gd name="T8" fmla="*/ 1685 w 1834"/>
                    <a:gd name="T9" fmla="*/ 0 h 2363"/>
                    <a:gd name="T10" fmla="*/ 0 w 1834"/>
                    <a:gd name="T11" fmla="*/ 0 h 2363"/>
                    <a:gd name="T12" fmla="*/ 150 w 1834"/>
                    <a:gd name="T13" fmla="*/ 226 h 2363"/>
                    <a:gd name="T14" fmla="*/ 150 w 1834"/>
                    <a:gd name="T15" fmla="*/ 2100 h 2363"/>
                    <a:gd name="T16" fmla="*/ 38 w 1834"/>
                    <a:gd name="T17" fmla="*/ 2363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4" h="2363">
                      <a:moveTo>
                        <a:pt x="38" y="2363"/>
                      </a:moveTo>
                      <a:lnTo>
                        <a:pt x="1685" y="2363"/>
                      </a:lnTo>
                      <a:lnTo>
                        <a:pt x="1834" y="2100"/>
                      </a:lnTo>
                      <a:lnTo>
                        <a:pt x="1834" y="226"/>
                      </a:lnTo>
                      <a:lnTo>
                        <a:pt x="1685" y="0"/>
                      </a:lnTo>
                      <a:lnTo>
                        <a:pt x="0" y="0"/>
                      </a:lnTo>
                      <a:lnTo>
                        <a:pt x="150" y="226"/>
                      </a:lnTo>
                      <a:lnTo>
                        <a:pt x="150" y="2100"/>
                      </a:lnTo>
                      <a:lnTo>
                        <a:pt x="38" y="2363"/>
                      </a:lnTo>
                      <a:close/>
                    </a:path>
                  </a:pathLst>
                </a:custGeom>
                <a:solidFill>
                  <a:srgbClr val="DFDFFF"/>
                </a:solidFill>
                <a:ln w="4763">
                  <a:solidFill>
                    <a:srgbClr val="000000"/>
                  </a:solidFill>
                  <a:prstDash val="solid"/>
                  <a:round/>
                  <a:headEnd/>
                  <a:tailEnd/>
                </a:ln>
              </p:spPr>
              <p:txBody>
                <a:bodyPr/>
                <a:lstStyle/>
                <a:p>
                  <a:endParaRPr lang="en-US"/>
                </a:p>
              </p:txBody>
            </p:sp>
            <p:sp>
              <p:nvSpPr>
                <p:cNvPr id="732172" name="Rectangle 12"/>
                <p:cNvSpPr>
                  <a:spLocks noChangeArrowheads="1"/>
                </p:cNvSpPr>
                <p:nvPr/>
              </p:nvSpPr>
              <p:spPr bwMode="auto">
                <a:xfrm>
                  <a:off x="4755" y="511"/>
                  <a:ext cx="559" cy="160"/>
                </a:xfrm>
                <a:prstGeom prst="rect">
                  <a:avLst/>
                </a:prstGeom>
                <a:solidFill>
                  <a:srgbClr val="FF0000"/>
                </a:solidFill>
                <a:ln w="4763">
                  <a:solidFill>
                    <a:srgbClr val="000000"/>
                  </a:solidFill>
                  <a:miter lim="800000"/>
                  <a:headEnd/>
                  <a:tailEnd/>
                </a:ln>
              </p:spPr>
              <p:txBody>
                <a:bodyPr/>
                <a:lstStyle/>
                <a:p>
                  <a:endParaRPr lang="en-US"/>
                </a:p>
              </p:txBody>
            </p:sp>
            <p:sp>
              <p:nvSpPr>
                <p:cNvPr id="732173" name="Freeform 13"/>
                <p:cNvSpPr>
                  <a:spLocks/>
                </p:cNvSpPr>
                <p:nvPr/>
              </p:nvSpPr>
              <p:spPr bwMode="auto">
                <a:xfrm>
                  <a:off x="4717" y="960"/>
                  <a:ext cx="598" cy="88"/>
                </a:xfrm>
                <a:custGeom>
                  <a:avLst/>
                  <a:gdLst>
                    <a:gd name="T0" fmla="*/ 112 w 1796"/>
                    <a:gd name="T1" fmla="*/ 0 h 263"/>
                    <a:gd name="T2" fmla="*/ 0 w 1796"/>
                    <a:gd name="T3" fmla="*/ 263 h 263"/>
                    <a:gd name="T4" fmla="*/ 1647 w 1796"/>
                    <a:gd name="T5" fmla="*/ 263 h 263"/>
                    <a:gd name="T6" fmla="*/ 1796 w 1796"/>
                    <a:gd name="T7" fmla="*/ 0 h 263"/>
                    <a:gd name="T8" fmla="*/ 112 w 1796"/>
                    <a:gd name="T9" fmla="*/ 0 h 263"/>
                  </a:gdLst>
                  <a:ahLst/>
                  <a:cxnLst>
                    <a:cxn ang="0">
                      <a:pos x="T0" y="T1"/>
                    </a:cxn>
                    <a:cxn ang="0">
                      <a:pos x="T2" y="T3"/>
                    </a:cxn>
                    <a:cxn ang="0">
                      <a:pos x="T4" y="T5"/>
                    </a:cxn>
                    <a:cxn ang="0">
                      <a:pos x="T6" y="T7"/>
                    </a:cxn>
                    <a:cxn ang="0">
                      <a:pos x="T8" y="T9"/>
                    </a:cxn>
                  </a:cxnLst>
                  <a:rect l="0" t="0" r="r" b="b"/>
                  <a:pathLst>
                    <a:path w="1796" h="263">
                      <a:moveTo>
                        <a:pt x="112" y="0"/>
                      </a:moveTo>
                      <a:lnTo>
                        <a:pt x="0" y="263"/>
                      </a:lnTo>
                      <a:lnTo>
                        <a:pt x="1647" y="263"/>
                      </a:lnTo>
                      <a:lnTo>
                        <a:pt x="1796" y="0"/>
                      </a:lnTo>
                      <a:lnTo>
                        <a:pt x="112" y="0"/>
                      </a:lnTo>
                      <a:close/>
                    </a:path>
                  </a:pathLst>
                </a:custGeom>
                <a:solidFill>
                  <a:srgbClr val="DFDFFF"/>
                </a:solidFill>
                <a:ln w="4763">
                  <a:solidFill>
                    <a:srgbClr val="000000"/>
                  </a:solidFill>
                  <a:prstDash val="solid"/>
                  <a:round/>
                  <a:headEnd/>
                  <a:tailEnd/>
                </a:ln>
              </p:spPr>
              <p:txBody>
                <a:bodyPr/>
                <a:lstStyle/>
                <a:p>
                  <a:endParaRPr lang="en-US"/>
                </a:p>
              </p:txBody>
            </p:sp>
          </p:grpSp>
        </p:grpSp>
        <p:sp>
          <p:nvSpPr>
            <p:cNvPr id="732174" name="Rectangle 14"/>
            <p:cNvSpPr>
              <a:spLocks noChangeArrowheads="1"/>
            </p:cNvSpPr>
            <p:nvPr/>
          </p:nvSpPr>
          <p:spPr bwMode="auto">
            <a:xfrm>
              <a:off x="4802" y="478"/>
              <a:ext cx="622" cy="22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1800" b="1"/>
                <a:t>Zippy</a:t>
              </a:r>
            </a:p>
          </p:txBody>
        </p:sp>
      </p:grpSp>
      <p:sp>
        <p:nvSpPr>
          <p:cNvPr id="732175" name="Rectangle 15"/>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  Continued</a:t>
            </a:r>
          </a:p>
        </p:txBody>
      </p:sp>
      <p:sp>
        <p:nvSpPr>
          <p:cNvPr id="2" name="Slide Number Placeholder 1"/>
          <p:cNvSpPr>
            <a:spLocks noGrp="1"/>
          </p:cNvSpPr>
          <p:nvPr>
            <p:ph type="sldNum" sz="quarter" idx="11"/>
          </p:nvPr>
        </p:nvSpPr>
        <p:spPr/>
        <p:txBody>
          <a:bodyPr/>
          <a:lstStyle/>
          <a:p>
            <a:fld id="{0167BB2F-F977-434C-B61B-D7DDD0173E19}" type="slidenum">
              <a:rPr lang="en-US" smtClean="0"/>
              <a:pPr/>
              <a:t>57</a:t>
            </a:fld>
            <a:endParaRPr lang="en-US"/>
          </a:p>
        </p:txBody>
      </p:sp>
    </p:spTree>
    <p:extLst>
      <p:ext uri="{BB962C8B-B14F-4D97-AF65-F5344CB8AC3E}">
        <p14:creationId xmlns:p14="http://schemas.microsoft.com/office/powerpoint/2010/main" xmlns="" val="282393196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4210" name="Rectangle 2"/>
          <p:cNvSpPr>
            <a:spLocks noChangeArrowheads="1"/>
          </p:cNvSpPr>
          <p:nvPr/>
        </p:nvSpPr>
        <p:spPr bwMode="auto">
          <a:xfrm>
            <a:off x="230188" y="1643063"/>
            <a:ext cx="57880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accent2"/>
                </a:solidFill>
              </a:rPr>
              <a:t>  </a:t>
            </a:r>
            <a:r>
              <a:rPr lang="en-US" sz="2400" b="1">
                <a:solidFill>
                  <a:schemeClr val="tx2"/>
                </a:solidFill>
              </a:rPr>
              <a:t>Actual Quantity        Actual Quantity</a:t>
            </a:r>
            <a:r>
              <a:rPr lang="en-US" sz="2400" b="1">
                <a:solidFill>
                  <a:schemeClr val="accent2"/>
                </a:solidFill>
              </a:rPr>
              <a:t>	    </a:t>
            </a:r>
            <a:br>
              <a:rPr lang="en-US" sz="2400" b="1">
                <a:solidFill>
                  <a:schemeClr val="accent2"/>
                </a:solidFill>
              </a:rPr>
            </a:br>
            <a:r>
              <a:rPr lang="en-US" sz="2400" b="1">
                <a:solidFill>
                  <a:schemeClr val="accent2"/>
                </a:solidFill>
              </a:rPr>
              <a:t>     </a:t>
            </a:r>
            <a:r>
              <a:rPr lang="en-US" sz="2400" b="1">
                <a:solidFill>
                  <a:srgbClr val="FF0000"/>
                </a:solidFill>
              </a:rPr>
              <a:t>Purchased                  Purchased</a:t>
            </a:r>
            <a:r>
              <a:rPr lang="en-US" sz="2400" b="1">
                <a:solidFill>
                  <a:schemeClr val="accent2"/>
                </a:solidFill>
              </a:rPr>
              <a:t/>
            </a:r>
            <a:br>
              <a:rPr lang="en-US" sz="2400" b="1">
                <a:solidFill>
                  <a:schemeClr val="accent2"/>
                </a:solidFill>
              </a:rPr>
            </a:br>
            <a:r>
              <a:rPr lang="en-US" sz="2400" b="1">
                <a:solidFill>
                  <a:schemeClr val="accent2"/>
                </a:solidFill>
              </a:rPr>
              <a:t>            </a:t>
            </a:r>
            <a:r>
              <a:rPr lang="en-US" sz="2400" b="1">
                <a:solidFill>
                  <a:schemeClr val="tx2"/>
                </a:solidFill>
              </a:rPr>
              <a:t>×                                   ×</a:t>
            </a:r>
            <a:r>
              <a:rPr lang="en-US" sz="2400" b="1">
                <a:solidFill>
                  <a:schemeClr val="accent2"/>
                </a:solidFill>
              </a:rPr>
              <a:t>                   </a:t>
            </a:r>
            <a:br>
              <a:rPr lang="en-US" sz="2400" b="1">
                <a:solidFill>
                  <a:schemeClr val="accent2"/>
                </a:solidFill>
              </a:rPr>
            </a:br>
            <a:r>
              <a:rPr lang="en-US" sz="2400" b="1">
                <a:solidFill>
                  <a:schemeClr val="accent2"/>
                </a:solidFill>
              </a:rPr>
              <a:t>    </a:t>
            </a:r>
            <a:r>
              <a:rPr lang="en-US" sz="2400" b="1">
                <a:solidFill>
                  <a:schemeClr val="tx2"/>
                </a:solidFill>
              </a:rPr>
              <a:t>Actual Price            Standard Price      </a:t>
            </a:r>
          </a:p>
        </p:txBody>
      </p:sp>
      <p:sp>
        <p:nvSpPr>
          <p:cNvPr id="734211" name="Line 3"/>
          <p:cNvSpPr>
            <a:spLocks noChangeShapeType="1"/>
          </p:cNvSpPr>
          <p:nvPr/>
        </p:nvSpPr>
        <p:spPr bwMode="auto">
          <a:xfrm>
            <a:off x="558800" y="2895600"/>
            <a:ext cx="21082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34212" name="Line 4"/>
          <p:cNvSpPr>
            <a:spLocks noChangeShapeType="1"/>
          </p:cNvSpPr>
          <p:nvPr/>
        </p:nvSpPr>
        <p:spPr bwMode="auto">
          <a:xfrm>
            <a:off x="3441700" y="2895600"/>
            <a:ext cx="2184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34213" name="Rectangle 5"/>
          <p:cNvSpPr>
            <a:spLocks noChangeArrowheads="1"/>
          </p:cNvSpPr>
          <p:nvPr/>
        </p:nvSpPr>
        <p:spPr bwMode="auto">
          <a:xfrm>
            <a:off x="230188" y="3049588"/>
            <a:ext cx="8607425" cy="17319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accent2"/>
                </a:solidFill>
              </a:rPr>
              <a:t>       </a:t>
            </a:r>
            <a:r>
              <a:rPr lang="en-US" sz="2400">
                <a:solidFill>
                  <a:schemeClr val="tx2"/>
                </a:solidFill>
              </a:rPr>
              <a:t>2,800 lbs.                    2,800 lbs.          </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    $3.90 per lb.                $4.00 per lb.</a:t>
            </a:r>
            <a:r>
              <a:rPr lang="en-US" sz="2400">
                <a:solidFill>
                  <a:schemeClr val="accent2"/>
                </a:solidFill>
              </a:rPr>
              <a:t>       </a:t>
            </a:r>
          </a:p>
          <a:p>
            <a:pPr eaLnBrk="1" hangingPunct="1">
              <a:spcBef>
                <a:spcPct val="50000"/>
              </a:spcBef>
            </a:pPr>
            <a:r>
              <a:rPr lang="en-US" sz="2400">
                <a:solidFill>
                  <a:schemeClr val="accent2"/>
                </a:solidFill>
              </a:rPr>
              <a:t>      </a:t>
            </a:r>
            <a:r>
              <a:rPr lang="en-US" sz="2400">
                <a:solidFill>
                  <a:srgbClr val="FF0000"/>
                </a:solidFill>
              </a:rPr>
              <a:t>= $10,920                    = $11,200            </a:t>
            </a:r>
          </a:p>
        </p:txBody>
      </p:sp>
      <p:grpSp>
        <p:nvGrpSpPr>
          <p:cNvPr id="734214" name="Group 6"/>
          <p:cNvGrpSpPr>
            <a:grpSpLocks/>
          </p:cNvGrpSpPr>
          <p:nvPr/>
        </p:nvGrpSpPr>
        <p:grpSpPr bwMode="auto">
          <a:xfrm>
            <a:off x="993775" y="4800600"/>
            <a:ext cx="3883025" cy="1506538"/>
            <a:chOff x="626" y="3024"/>
            <a:chExt cx="2446" cy="949"/>
          </a:xfrm>
        </p:grpSpPr>
        <p:sp>
          <p:nvSpPr>
            <p:cNvPr id="734215" name="Freeform 7"/>
            <p:cNvSpPr>
              <a:spLocks/>
            </p:cNvSpPr>
            <p:nvPr/>
          </p:nvSpPr>
          <p:spPr bwMode="auto">
            <a:xfrm>
              <a:off x="852" y="3024"/>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34216" name="Rectangle 8"/>
            <p:cNvSpPr>
              <a:spLocks noChangeArrowheads="1"/>
            </p:cNvSpPr>
            <p:nvPr/>
          </p:nvSpPr>
          <p:spPr bwMode="auto">
            <a:xfrm>
              <a:off x="626" y="3457"/>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Price variance</a:t>
              </a:r>
              <a:br>
                <a:rPr lang="en-US" sz="2400">
                  <a:solidFill>
                    <a:srgbClr val="FF0000"/>
                  </a:solidFill>
                </a:rPr>
              </a:br>
              <a:r>
                <a:rPr lang="en-US" sz="2400">
                  <a:solidFill>
                    <a:srgbClr val="FF0000"/>
                  </a:solidFill>
                </a:rPr>
                <a:t>$280 favorable </a:t>
              </a:r>
            </a:p>
          </p:txBody>
        </p:sp>
      </p:grpSp>
      <p:grpSp>
        <p:nvGrpSpPr>
          <p:cNvPr id="734217" name="Group 9"/>
          <p:cNvGrpSpPr>
            <a:grpSpLocks/>
          </p:cNvGrpSpPr>
          <p:nvPr/>
        </p:nvGrpSpPr>
        <p:grpSpPr bwMode="auto">
          <a:xfrm>
            <a:off x="3968750" y="5170488"/>
            <a:ext cx="5033963" cy="1209675"/>
            <a:chOff x="2500" y="3257"/>
            <a:chExt cx="3171" cy="762"/>
          </a:xfrm>
        </p:grpSpPr>
        <p:sp>
          <p:nvSpPr>
            <p:cNvPr id="734218" name="AutoShape 10"/>
            <p:cNvSpPr>
              <a:spLocks noChangeArrowheads="1"/>
            </p:cNvSpPr>
            <p:nvPr/>
          </p:nvSpPr>
          <p:spPr bwMode="auto">
            <a:xfrm flipH="1">
              <a:off x="2500" y="3556"/>
              <a:ext cx="856" cy="280"/>
            </a:xfrm>
            <a:prstGeom prst="rightArrow">
              <a:avLst>
                <a:gd name="adj1" fmla="val 50000"/>
                <a:gd name="adj2" fmla="val 152871"/>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34219" name="Rectangle 11"/>
            <p:cNvSpPr>
              <a:spLocks noChangeArrowheads="1"/>
            </p:cNvSpPr>
            <p:nvPr/>
          </p:nvSpPr>
          <p:spPr bwMode="auto">
            <a:xfrm>
              <a:off x="3305" y="3257"/>
              <a:ext cx="2366" cy="762"/>
            </a:xfrm>
            <a:prstGeom prst="rect">
              <a:avLst/>
            </a:prstGeom>
            <a:solidFill>
              <a:srgbClr val="CCECFF"/>
            </a:solidFill>
            <a:ln w="254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chemeClr val="tx2"/>
                  </a:solidFill>
                </a:rPr>
                <a:t>Price variance increases because quantity purchased increases.</a:t>
              </a:r>
            </a:p>
          </p:txBody>
        </p:sp>
      </p:grpSp>
      <p:sp>
        <p:nvSpPr>
          <p:cNvPr id="734232" name="Rectangle 24"/>
          <p:cNvSpPr>
            <a:spLocks noGrp="1" noChangeArrowheads="1"/>
          </p:cNvSpPr>
          <p:nvPr>
            <p:ph type="title"/>
          </p:nvPr>
        </p:nvSpPr>
        <p:spPr>
          <a:xfrm>
            <a:off x="457200" y="533400"/>
            <a:ext cx="8305800" cy="9144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Quick Check </a:t>
            </a:r>
            <a:r>
              <a:rPr lang="en-US" sz="4400" b="1" i="1" dirty="0">
                <a:sym typeface="Wingdings" panose="05000000000000000000" pitchFamily="2" charset="2"/>
              </a:rPr>
              <a:t>  Continued</a:t>
            </a:r>
          </a:p>
        </p:txBody>
      </p:sp>
      <p:sp>
        <p:nvSpPr>
          <p:cNvPr id="2" name="Slide Number Placeholder 1"/>
          <p:cNvSpPr>
            <a:spLocks noGrp="1"/>
          </p:cNvSpPr>
          <p:nvPr>
            <p:ph type="sldNum" sz="quarter" idx="11"/>
          </p:nvPr>
        </p:nvSpPr>
        <p:spPr/>
        <p:txBody>
          <a:bodyPr/>
          <a:lstStyle/>
          <a:p>
            <a:fld id="{FC3CEDF9-175D-44EB-8899-A113D70833E0}" type="slidenum">
              <a:rPr lang="en-US" smtClean="0"/>
              <a:pPr/>
              <a:t>58</a:t>
            </a:fld>
            <a:endParaRPr lang="en-US"/>
          </a:p>
        </p:txBody>
      </p:sp>
    </p:spTree>
    <p:extLst>
      <p:ext uri="{BB962C8B-B14F-4D97-AF65-F5344CB8AC3E}">
        <p14:creationId xmlns:p14="http://schemas.microsoft.com/office/powerpoint/2010/main" xmlns="" val="262651553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34213"/>
                                        </p:tgtEl>
                                        <p:attrNameLst>
                                          <p:attrName>style.visibility</p:attrName>
                                        </p:attrNameLst>
                                      </p:cBhvr>
                                      <p:to>
                                        <p:strVal val="visible"/>
                                      </p:to>
                                    </p:set>
                                    <p:animEffect transition="in" filter="wipe(up)">
                                      <p:cBhvr>
                                        <p:cTn id="7" dur="500"/>
                                        <p:tgtEl>
                                          <p:spTgt spid="734213"/>
                                        </p:tgtEl>
                                      </p:cBhvr>
                                    </p:animEffect>
                                  </p:childTnLst>
                                </p:cTn>
                              </p:par>
                            </p:childTnLst>
                          </p:cTn>
                        </p:par>
                        <p:par>
                          <p:cTn id="8" fill="hold" nodeType="afterGroup">
                            <p:stCondLst>
                              <p:cond delay="500"/>
                            </p:stCondLst>
                            <p:childTnLst>
                              <p:par>
                                <p:cTn id="9" presetID="17" presetClass="entr" presetSubtype="1" fill="hold" nodeType="afterEffect">
                                  <p:stCondLst>
                                    <p:cond delay="0"/>
                                  </p:stCondLst>
                                  <p:childTnLst>
                                    <p:set>
                                      <p:cBhvr>
                                        <p:cTn id="10" dur="1" fill="hold">
                                          <p:stCondLst>
                                            <p:cond delay="0"/>
                                          </p:stCondLst>
                                        </p:cTn>
                                        <p:tgtEl>
                                          <p:spTgt spid="734214"/>
                                        </p:tgtEl>
                                        <p:attrNameLst>
                                          <p:attrName>style.visibility</p:attrName>
                                        </p:attrNameLst>
                                      </p:cBhvr>
                                      <p:to>
                                        <p:strVal val="visible"/>
                                      </p:to>
                                    </p:set>
                                    <p:anim calcmode="lin" valueType="num">
                                      <p:cBhvr>
                                        <p:cTn id="11" dur="500" fill="hold"/>
                                        <p:tgtEl>
                                          <p:spTgt spid="734214"/>
                                        </p:tgtEl>
                                        <p:attrNameLst>
                                          <p:attrName>ppt_x</p:attrName>
                                        </p:attrNameLst>
                                      </p:cBhvr>
                                      <p:tavLst>
                                        <p:tav tm="0">
                                          <p:val>
                                            <p:strVal val="#ppt_x"/>
                                          </p:val>
                                        </p:tav>
                                        <p:tav tm="100000">
                                          <p:val>
                                            <p:strVal val="#ppt_x"/>
                                          </p:val>
                                        </p:tav>
                                      </p:tavLst>
                                    </p:anim>
                                    <p:anim calcmode="lin" valueType="num">
                                      <p:cBhvr>
                                        <p:cTn id="12" dur="500" fill="hold"/>
                                        <p:tgtEl>
                                          <p:spTgt spid="734214"/>
                                        </p:tgtEl>
                                        <p:attrNameLst>
                                          <p:attrName>ppt_y</p:attrName>
                                        </p:attrNameLst>
                                      </p:cBhvr>
                                      <p:tavLst>
                                        <p:tav tm="0">
                                          <p:val>
                                            <p:strVal val="#ppt_y-#ppt_h/2"/>
                                          </p:val>
                                        </p:tav>
                                        <p:tav tm="100000">
                                          <p:val>
                                            <p:strVal val="#ppt_y"/>
                                          </p:val>
                                        </p:tav>
                                      </p:tavLst>
                                    </p:anim>
                                    <p:anim calcmode="lin" valueType="num">
                                      <p:cBhvr>
                                        <p:cTn id="13" dur="500" fill="hold"/>
                                        <p:tgtEl>
                                          <p:spTgt spid="734214"/>
                                        </p:tgtEl>
                                        <p:attrNameLst>
                                          <p:attrName>ppt_w</p:attrName>
                                        </p:attrNameLst>
                                      </p:cBhvr>
                                      <p:tavLst>
                                        <p:tav tm="0">
                                          <p:val>
                                            <p:strVal val="#ppt_w"/>
                                          </p:val>
                                        </p:tav>
                                        <p:tav tm="100000">
                                          <p:val>
                                            <p:strVal val="#ppt_w"/>
                                          </p:val>
                                        </p:tav>
                                      </p:tavLst>
                                    </p:anim>
                                    <p:anim calcmode="lin" valueType="num">
                                      <p:cBhvr>
                                        <p:cTn id="14" dur="500" fill="hold"/>
                                        <p:tgtEl>
                                          <p:spTgt spid="734214"/>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000"/>
                            </p:stCondLst>
                            <p:childTnLst>
                              <p:par>
                                <p:cTn id="16" presetID="22" presetClass="entr" presetSubtype="2" fill="hold" nodeType="afterEffect">
                                  <p:stCondLst>
                                    <p:cond delay="0"/>
                                  </p:stCondLst>
                                  <p:childTnLst>
                                    <p:set>
                                      <p:cBhvr>
                                        <p:cTn id="17" dur="1" fill="hold">
                                          <p:stCondLst>
                                            <p:cond delay="0"/>
                                          </p:stCondLst>
                                        </p:cTn>
                                        <p:tgtEl>
                                          <p:spTgt spid="734217"/>
                                        </p:tgtEl>
                                        <p:attrNameLst>
                                          <p:attrName>style.visibility</p:attrName>
                                        </p:attrNameLst>
                                      </p:cBhvr>
                                      <p:to>
                                        <p:strVal val="visible"/>
                                      </p:to>
                                    </p:set>
                                    <p:animEffect transition="in" filter="wipe(right)">
                                      <p:cBhvr>
                                        <p:cTn id="18" dur="500"/>
                                        <p:tgtEl>
                                          <p:spTgt spid="734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4213"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6258" name="Rectangle 2"/>
          <p:cNvSpPr>
            <a:spLocks noChangeArrowheads="1"/>
          </p:cNvSpPr>
          <p:nvPr/>
        </p:nvSpPr>
        <p:spPr bwMode="auto">
          <a:xfrm>
            <a:off x="230188" y="1643063"/>
            <a:ext cx="88360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accent2"/>
                </a:solidFill>
              </a:rPr>
              <a:t>                                     </a:t>
            </a:r>
            <a:r>
              <a:rPr lang="en-US" sz="2400" b="1">
                <a:solidFill>
                  <a:schemeClr val="tx2"/>
                </a:solidFill>
              </a:rPr>
              <a:t>Actual Quantity</a:t>
            </a:r>
            <a:r>
              <a:rPr lang="en-US" sz="2400" b="1">
                <a:solidFill>
                  <a:schemeClr val="accent2"/>
                </a:solidFill>
              </a:rPr>
              <a:t>	     </a:t>
            </a:r>
            <a:br>
              <a:rPr lang="en-US" sz="2400" b="1">
                <a:solidFill>
                  <a:schemeClr val="accent2"/>
                </a:solidFill>
              </a:rPr>
            </a:br>
            <a:r>
              <a:rPr lang="en-US" sz="2400" b="1">
                <a:solidFill>
                  <a:schemeClr val="accent2"/>
                </a:solidFill>
              </a:rPr>
              <a:t>                                             </a:t>
            </a:r>
            <a:r>
              <a:rPr lang="en-US" sz="2400" b="1">
                <a:solidFill>
                  <a:srgbClr val="FF0000"/>
                </a:solidFill>
              </a:rPr>
              <a:t>Used   </a:t>
            </a:r>
            <a:r>
              <a:rPr lang="en-US" sz="2400" b="1">
                <a:solidFill>
                  <a:schemeClr val="accent2"/>
                </a:solidFill>
              </a:rPr>
              <a:t>              </a:t>
            </a:r>
            <a:r>
              <a:rPr lang="en-US" sz="2400" b="1">
                <a:solidFill>
                  <a:schemeClr val="tx2"/>
                </a:solidFill>
              </a:rPr>
              <a:t>Standard Quantity </a:t>
            </a:r>
            <a:br>
              <a:rPr lang="en-US" sz="2400" b="1">
                <a:solidFill>
                  <a:schemeClr val="tx2"/>
                </a:solidFill>
              </a:rPr>
            </a:br>
            <a:r>
              <a:rPr lang="en-US" sz="2400" b="1">
                <a:solidFill>
                  <a:schemeClr val="tx2"/>
                </a:solidFill>
              </a:rPr>
              <a:t>                                                  ×                                  × </a:t>
            </a:r>
            <a:br>
              <a:rPr lang="en-US" sz="2400" b="1">
                <a:solidFill>
                  <a:schemeClr val="tx2"/>
                </a:solidFill>
              </a:rPr>
            </a:br>
            <a:r>
              <a:rPr lang="en-US" sz="2400" b="1">
                <a:solidFill>
                  <a:schemeClr val="tx2"/>
                </a:solidFill>
              </a:rPr>
              <a:t>                                     Standard Price           Standard Price</a:t>
            </a:r>
          </a:p>
        </p:txBody>
      </p:sp>
      <p:sp>
        <p:nvSpPr>
          <p:cNvPr id="736259" name="Line 3"/>
          <p:cNvSpPr>
            <a:spLocks noChangeShapeType="1"/>
          </p:cNvSpPr>
          <p:nvPr/>
        </p:nvSpPr>
        <p:spPr bwMode="auto">
          <a:xfrm>
            <a:off x="3441700" y="2895600"/>
            <a:ext cx="2184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36260" name="Line 4"/>
          <p:cNvSpPr>
            <a:spLocks noChangeShapeType="1"/>
          </p:cNvSpPr>
          <p:nvPr/>
        </p:nvSpPr>
        <p:spPr bwMode="auto">
          <a:xfrm>
            <a:off x="6337300" y="2895600"/>
            <a:ext cx="2565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36261" name="Rectangle 5"/>
          <p:cNvSpPr>
            <a:spLocks noChangeArrowheads="1"/>
          </p:cNvSpPr>
          <p:nvPr/>
        </p:nvSpPr>
        <p:spPr bwMode="auto">
          <a:xfrm>
            <a:off x="230188" y="3049588"/>
            <a:ext cx="8607425" cy="17319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accent2"/>
                </a:solidFill>
              </a:rPr>
              <a:t>                                            </a:t>
            </a:r>
            <a:r>
              <a:rPr lang="en-US" sz="2400">
                <a:solidFill>
                  <a:schemeClr val="tx2"/>
                </a:solidFill>
              </a:rPr>
              <a:t>1,700 lbs.                     1,500 lbs.</a:t>
            </a:r>
            <a:br>
              <a:rPr lang="en-US" sz="2400">
                <a:solidFill>
                  <a:schemeClr val="tx2"/>
                </a:solidFill>
              </a:rPr>
            </a:br>
            <a:r>
              <a:rPr lang="en-US" sz="2400">
                <a:solidFill>
                  <a:schemeClr val="tx2"/>
                </a:solidFill>
              </a:rPr>
              <a:t>                                                 ×                                   ×</a:t>
            </a:r>
            <a:br>
              <a:rPr lang="en-US" sz="2400">
                <a:solidFill>
                  <a:schemeClr val="tx2"/>
                </a:solidFill>
              </a:rPr>
            </a:br>
            <a:r>
              <a:rPr lang="en-US" sz="2400">
                <a:solidFill>
                  <a:schemeClr val="tx2"/>
                </a:solidFill>
              </a:rPr>
              <a:t>                                          $4.00 per lb.                $4.00 per lb.</a:t>
            </a:r>
          </a:p>
          <a:p>
            <a:pPr eaLnBrk="1" hangingPunct="1">
              <a:spcBef>
                <a:spcPct val="50000"/>
              </a:spcBef>
            </a:pPr>
            <a:r>
              <a:rPr lang="en-US" sz="2400">
                <a:solidFill>
                  <a:schemeClr val="accent2"/>
                </a:solidFill>
              </a:rPr>
              <a:t>                                            </a:t>
            </a:r>
            <a:r>
              <a:rPr lang="en-US" sz="2400">
                <a:solidFill>
                  <a:schemeClr val="tx2"/>
                </a:solidFill>
              </a:rPr>
              <a:t>= $6,800                      = $6,000   </a:t>
            </a:r>
          </a:p>
        </p:txBody>
      </p:sp>
      <p:grpSp>
        <p:nvGrpSpPr>
          <p:cNvPr id="736262" name="Group 6"/>
          <p:cNvGrpSpPr>
            <a:grpSpLocks/>
          </p:cNvGrpSpPr>
          <p:nvPr/>
        </p:nvGrpSpPr>
        <p:grpSpPr bwMode="auto">
          <a:xfrm>
            <a:off x="4365625" y="4800600"/>
            <a:ext cx="3883025" cy="1506538"/>
            <a:chOff x="2750" y="3024"/>
            <a:chExt cx="2446" cy="949"/>
          </a:xfrm>
        </p:grpSpPr>
        <p:sp>
          <p:nvSpPr>
            <p:cNvPr id="736263" name="Rectangle 7"/>
            <p:cNvSpPr>
              <a:spLocks noChangeArrowheads="1"/>
            </p:cNvSpPr>
            <p:nvPr/>
          </p:nvSpPr>
          <p:spPr bwMode="auto">
            <a:xfrm>
              <a:off x="2750" y="3457"/>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Quantity variance</a:t>
              </a:r>
              <a:br>
                <a:rPr lang="en-US" sz="2400">
                  <a:solidFill>
                    <a:srgbClr val="FF0000"/>
                  </a:solidFill>
                </a:rPr>
              </a:br>
              <a:r>
                <a:rPr lang="en-US" sz="2400">
                  <a:solidFill>
                    <a:srgbClr val="FF0000"/>
                  </a:solidFill>
                </a:rPr>
                <a:t>$800 unfavorable</a:t>
              </a:r>
            </a:p>
          </p:txBody>
        </p:sp>
        <p:sp>
          <p:nvSpPr>
            <p:cNvPr id="736264" name="Freeform 8"/>
            <p:cNvSpPr>
              <a:spLocks/>
            </p:cNvSpPr>
            <p:nvPr/>
          </p:nvSpPr>
          <p:spPr bwMode="auto">
            <a:xfrm>
              <a:off x="2965" y="3024"/>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chemeClr val="accent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736265" name="Group 9"/>
          <p:cNvGrpSpPr>
            <a:grpSpLocks/>
          </p:cNvGrpSpPr>
          <p:nvPr/>
        </p:nvGrpSpPr>
        <p:grpSpPr bwMode="auto">
          <a:xfrm>
            <a:off x="511175" y="4826000"/>
            <a:ext cx="4594225" cy="1574800"/>
            <a:chOff x="322" y="3040"/>
            <a:chExt cx="2894" cy="992"/>
          </a:xfrm>
        </p:grpSpPr>
        <p:sp>
          <p:nvSpPr>
            <p:cNvPr id="736266" name="AutoShape 10"/>
            <p:cNvSpPr>
              <a:spLocks noChangeArrowheads="1"/>
            </p:cNvSpPr>
            <p:nvPr/>
          </p:nvSpPr>
          <p:spPr bwMode="auto">
            <a:xfrm>
              <a:off x="2552" y="3508"/>
              <a:ext cx="664" cy="280"/>
            </a:xfrm>
            <a:prstGeom prst="rightArrow">
              <a:avLst>
                <a:gd name="adj1" fmla="val 50000"/>
                <a:gd name="adj2" fmla="val 118582"/>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36267" name="Rectangle 11"/>
            <p:cNvSpPr>
              <a:spLocks noChangeArrowheads="1"/>
            </p:cNvSpPr>
            <p:nvPr/>
          </p:nvSpPr>
          <p:spPr bwMode="auto">
            <a:xfrm>
              <a:off x="322" y="3040"/>
              <a:ext cx="2366" cy="992"/>
            </a:xfrm>
            <a:prstGeom prst="rect">
              <a:avLst/>
            </a:prstGeom>
            <a:solidFill>
              <a:srgbClr val="CCECFF"/>
            </a:solidFill>
            <a:ln w="254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chemeClr val="tx2"/>
                  </a:solidFill>
                </a:rPr>
                <a:t>Quantity variance is unchanged because actual and standard quantities are unchanged.</a:t>
              </a:r>
            </a:p>
          </p:txBody>
        </p:sp>
      </p:grpSp>
      <p:sp>
        <p:nvSpPr>
          <p:cNvPr id="736280" name="Rectangle 24"/>
          <p:cNvSpPr>
            <a:spLocks noGrp="1" noChangeArrowheads="1"/>
          </p:cNvSpPr>
          <p:nvPr>
            <p:ph type="title"/>
          </p:nvPr>
        </p:nvSpPr>
        <p:spPr>
          <a:xfrm>
            <a:off x="457200" y="762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Quick Check </a:t>
            </a:r>
            <a:r>
              <a:rPr lang="en-US" sz="4400" b="1" i="1" dirty="0">
                <a:sym typeface="Wingdings" panose="05000000000000000000" pitchFamily="2" charset="2"/>
              </a:rPr>
              <a:t>  Continued</a:t>
            </a:r>
          </a:p>
        </p:txBody>
      </p:sp>
      <p:sp>
        <p:nvSpPr>
          <p:cNvPr id="2" name="Slide Number Placeholder 1"/>
          <p:cNvSpPr>
            <a:spLocks noGrp="1"/>
          </p:cNvSpPr>
          <p:nvPr>
            <p:ph type="sldNum" sz="quarter" idx="11"/>
          </p:nvPr>
        </p:nvSpPr>
        <p:spPr/>
        <p:txBody>
          <a:bodyPr/>
          <a:lstStyle/>
          <a:p>
            <a:fld id="{FC3CEDF9-175D-44EB-8899-A113D70833E0}" type="slidenum">
              <a:rPr lang="en-US" smtClean="0"/>
              <a:pPr/>
              <a:t>59</a:t>
            </a:fld>
            <a:endParaRPr lang="en-US"/>
          </a:p>
        </p:txBody>
      </p:sp>
    </p:spTree>
    <p:extLst>
      <p:ext uri="{BB962C8B-B14F-4D97-AF65-F5344CB8AC3E}">
        <p14:creationId xmlns:p14="http://schemas.microsoft.com/office/powerpoint/2010/main" xmlns="" val="342729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36261"/>
                                        </p:tgtEl>
                                        <p:attrNameLst>
                                          <p:attrName>style.visibility</p:attrName>
                                        </p:attrNameLst>
                                      </p:cBhvr>
                                      <p:to>
                                        <p:strVal val="visible"/>
                                      </p:to>
                                    </p:set>
                                    <p:animEffect transition="in" filter="wipe(up)">
                                      <p:cBhvr>
                                        <p:cTn id="7" dur="500"/>
                                        <p:tgtEl>
                                          <p:spTgt spid="736261"/>
                                        </p:tgtEl>
                                      </p:cBhvr>
                                    </p:animEffect>
                                  </p:childTnLst>
                                </p:cTn>
                              </p:par>
                            </p:childTnLst>
                          </p:cTn>
                        </p:par>
                        <p:par>
                          <p:cTn id="8" fill="hold" nodeType="afterGroup">
                            <p:stCondLst>
                              <p:cond delay="500"/>
                            </p:stCondLst>
                            <p:childTnLst>
                              <p:par>
                                <p:cTn id="9" presetID="17" presetClass="entr" presetSubtype="1" fill="hold" nodeType="afterEffect">
                                  <p:stCondLst>
                                    <p:cond delay="0"/>
                                  </p:stCondLst>
                                  <p:childTnLst>
                                    <p:set>
                                      <p:cBhvr>
                                        <p:cTn id="10" dur="1" fill="hold">
                                          <p:stCondLst>
                                            <p:cond delay="0"/>
                                          </p:stCondLst>
                                        </p:cTn>
                                        <p:tgtEl>
                                          <p:spTgt spid="736262"/>
                                        </p:tgtEl>
                                        <p:attrNameLst>
                                          <p:attrName>style.visibility</p:attrName>
                                        </p:attrNameLst>
                                      </p:cBhvr>
                                      <p:to>
                                        <p:strVal val="visible"/>
                                      </p:to>
                                    </p:set>
                                    <p:anim calcmode="lin" valueType="num">
                                      <p:cBhvr>
                                        <p:cTn id="11" dur="500" fill="hold"/>
                                        <p:tgtEl>
                                          <p:spTgt spid="736262"/>
                                        </p:tgtEl>
                                        <p:attrNameLst>
                                          <p:attrName>ppt_x</p:attrName>
                                        </p:attrNameLst>
                                      </p:cBhvr>
                                      <p:tavLst>
                                        <p:tav tm="0">
                                          <p:val>
                                            <p:strVal val="#ppt_x"/>
                                          </p:val>
                                        </p:tav>
                                        <p:tav tm="100000">
                                          <p:val>
                                            <p:strVal val="#ppt_x"/>
                                          </p:val>
                                        </p:tav>
                                      </p:tavLst>
                                    </p:anim>
                                    <p:anim calcmode="lin" valueType="num">
                                      <p:cBhvr>
                                        <p:cTn id="12" dur="500" fill="hold"/>
                                        <p:tgtEl>
                                          <p:spTgt spid="736262"/>
                                        </p:tgtEl>
                                        <p:attrNameLst>
                                          <p:attrName>ppt_y</p:attrName>
                                        </p:attrNameLst>
                                      </p:cBhvr>
                                      <p:tavLst>
                                        <p:tav tm="0">
                                          <p:val>
                                            <p:strVal val="#ppt_y-#ppt_h/2"/>
                                          </p:val>
                                        </p:tav>
                                        <p:tav tm="100000">
                                          <p:val>
                                            <p:strVal val="#ppt_y"/>
                                          </p:val>
                                        </p:tav>
                                      </p:tavLst>
                                    </p:anim>
                                    <p:anim calcmode="lin" valueType="num">
                                      <p:cBhvr>
                                        <p:cTn id="13" dur="500" fill="hold"/>
                                        <p:tgtEl>
                                          <p:spTgt spid="736262"/>
                                        </p:tgtEl>
                                        <p:attrNameLst>
                                          <p:attrName>ppt_w</p:attrName>
                                        </p:attrNameLst>
                                      </p:cBhvr>
                                      <p:tavLst>
                                        <p:tav tm="0">
                                          <p:val>
                                            <p:strVal val="#ppt_w"/>
                                          </p:val>
                                        </p:tav>
                                        <p:tav tm="100000">
                                          <p:val>
                                            <p:strVal val="#ppt_w"/>
                                          </p:val>
                                        </p:tav>
                                      </p:tavLst>
                                    </p:anim>
                                    <p:anim calcmode="lin" valueType="num">
                                      <p:cBhvr>
                                        <p:cTn id="14" dur="500" fill="hold"/>
                                        <p:tgtEl>
                                          <p:spTgt spid="736262"/>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000"/>
                            </p:stCondLst>
                            <p:childTnLst>
                              <p:par>
                                <p:cTn id="16" presetID="22" presetClass="entr" presetSubtype="8" fill="hold" nodeType="afterEffect">
                                  <p:stCondLst>
                                    <p:cond delay="0"/>
                                  </p:stCondLst>
                                  <p:childTnLst>
                                    <p:set>
                                      <p:cBhvr>
                                        <p:cTn id="17" dur="1" fill="hold">
                                          <p:stCondLst>
                                            <p:cond delay="0"/>
                                          </p:stCondLst>
                                        </p:cTn>
                                        <p:tgtEl>
                                          <p:spTgt spid="736265"/>
                                        </p:tgtEl>
                                        <p:attrNameLst>
                                          <p:attrName>style.visibility</p:attrName>
                                        </p:attrNameLst>
                                      </p:cBhvr>
                                      <p:to>
                                        <p:strVal val="visible"/>
                                      </p:to>
                                    </p:set>
                                    <p:animEffect transition="in" filter="wipe(left)">
                                      <p:cBhvr>
                                        <p:cTn id="18" dur="500"/>
                                        <p:tgtEl>
                                          <p:spTgt spid="736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261"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43" name="Rectangle 3"/>
          <p:cNvSpPr>
            <a:spLocks noGrp="1" noChangeArrowheads="1"/>
          </p:cNvSpPr>
          <p:nvPr>
            <p:ph type="title"/>
          </p:nvPr>
        </p:nvSpPr>
        <p:spPr>
          <a:xfrm>
            <a:off x="2362200" y="3048000"/>
            <a:ext cx="449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End of </a:t>
            </a:r>
            <a:r>
              <a:rPr lang="en-US" sz="4400" b="1" i="1" dirty="0" smtClean="0"/>
              <a:t>Lecture 16</a:t>
            </a:r>
            <a:endParaRPr lang="en-US" sz="4400" b="1" i="1" dirty="0"/>
          </a:p>
        </p:txBody>
      </p:sp>
      <p:sp>
        <p:nvSpPr>
          <p:cNvPr id="2" name="Slide Number Placeholder 1"/>
          <p:cNvSpPr>
            <a:spLocks noGrp="1"/>
          </p:cNvSpPr>
          <p:nvPr>
            <p:ph type="sldNum" sz="quarter" idx="11"/>
          </p:nvPr>
        </p:nvSpPr>
        <p:spPr/>
        <p:txBody>
          <a:bodyPr/>
          <a:lstStyle/>
          <a:p>
            <a:fld id="{FC3CEDF9-175D-44EB-8899-A113D70833E0}" type="slidenum">
              <a:rPr lang="en-US" smtClean="0"/>
              <a:pPr/>
              <a:t>60</a:t>
            </a:fld>
            <a:endParaRPr lang="en-US"/>
          </a:p>
        </p:txBody>
      </p:sp>
    </p:spTree>
    <p:extLst>
      <p:ext uri="{BB962C8B-B14F-4D97-AF65-F5344CB8AC3E}">
        <p14:creationId xmlns:p14="http://schemas.microsoft.com/office/powerpoint/2010/main" xmlns="" val="329997899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697</TotalTime>
  <Words>3518</Words>
  <Application>Microsoft Office PowerPoint</Application>
  <PresentationFormat>On-screen Show (4:3)</PresentationFormat>
  <Paragraphs>531</Paragraphs>
  <Slides>60</Slides>
  <Notes>59</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60</vt:i4>
      </vt:variant>
    </vt:vector>
  </HeadingPairs>
  <TitlesOfParts>
    <vt:vector size="64" baseType="lpstr">
      <vt:lpstr>Flow</vt:lpstr>
      <vt:lpstr>1_Flow</vt:lpstr>
      <vt:lpstr>Worksheet</vt:lpstr>
      <vt:lpstr>Clip</vt:lpstr>
      <vt:lpstr>Chapter 7</vt:lpstr>
      <vt:lpstr>Learning Objectives</vt:lpstr>
      <vt:lpstr>Basic Concepts</vt:lpstr>
      <vt:lpstr>Basic Concepts</vt:lpstr>
      <vt:lpstr>Variances</vt:lpstr>
      <vt:lpstr>Variances</vt:lpstr>
      <vt:lpstr>Level 1 Analysis, Illustrated</vt:lpstr>
      <vt:lpstr>Evaluation</vt:lpstr>
      <vt:lpstr>Flexible Budget</vt:lpstr>
      <vt:lpstr>Level 2 Analysis, Illustrated</vt:lpstr>
      <vt:lpstr>Level 3 Analysis, Illustrated</vt:lpstr>
      <vt:lpstr>Level 3 Variances</vt:lpstr>
      <vt:lpstr>Variance Summary</vt:lpstr>
      <vt:lpstr>Level 3 Variances</vt:lpstr>
      <vt:lpstr>Variances &amp; Journal Entries</vt:lpstr>
      <vt:lpstr>Standard Costing</vt:lpstr>
      <vt:lpstr>Standard Costing</vt:lpstr>
      <vt:lpstr>Management Uses of Variances</vt:lpstr>
      <vt:lpstr>Activity-Based Costing and Variances</vt:lpstr>
      <vt:lpstr>Benchmarking and Variances</vt:lpstr>
      <vt:lpstr>Benchmarking Example: Airlines</vt:lpstr>
      <vt:lpstr>Standard Costs</vt:lpstr>
      <vt:lpstr>Standard Costs</vt:lpstr>
      <vt:lpstr>Variance Analysis Cycle</vt:lpstr>
      <vt:lpstr>Setting Standard Costs</vt:lpstr>
      <vt:lpstr>Setting Standard Costs</vt:lpstr>
      <vt:lpstr>Setting Direct Material Standards </vt:lpstr>
      <vt:lpstr>Setting Standards</vt:lpstr>
      <vt:lpstr>Setting Direct Labor Standards </vt:lpstr>
      <vt:lpstr>Setting Variable Overhead Standards </vt:lpstr>
      <vt:lpstr>Standard Cost Card – Variable Production Cost</vt:lpstr>
      <vt:lpstr>Standards vs. Budgets</vt:lpstr>
      <vt:lpstr>Price and Quantity Standards</vt:lpstr>
      <vt:lpstr>A General Model for Variance Analysis</vt:lpstr>
      <vt:lpstr>A General Model for Variance Analysis</vt:lpstr>
      <vt:lpstr>A General Model for Variance Analysis</vt:lpstr>
      <vt:lpstr>A General Model for Variance Analysis</vt:lpstr>
      <vt:lpstr>A General Model for Variance Analysis </vt:lpstr>
      <vt:lpstr>A General Model for Variance Analysis </vt:lpstr>
      <vt:lpstr>A General Model for Variance Analysis </vt:lpstr>
      <vt:lpstr>A General Model for Variance Analysis </vt:lpstr>
      <vt:lpstr>Material Variances Example</vt:lpstr>
      <vt:lpstr>Material Variances Summary</vt:lpstr>
      <vt:lpstr>Material Variances Summary</vt:lpstr>
      <vt:lpstr>Material Variances Summary</vt:lpstr>
      <vt:lpstr>Material Variances: Using the Factored Equations</vt:lpstr>
      <vt:lpstr>Isolation of  Material Variances</vt:lpstr>
      <vt:lpstr>Material Variances</vt:lpstr>
      <vt:lpstr> </vt:lpstr>
      <vt:lpstr>Slide 50</vt:lpstr>
      <vt:lpstr>Quick Check </vt:lpstr>
      <vt:lpstr>Quick Check </vt:lpstr>
      <vt:lpstr>Quick Check </vt:lpstr>
      <vt:lpstr>Quick Check </vt:lpstr>
      <vt:lpstr>Quick Check </vt:lpstr>
      <vt:lpstr>Quick Check </vt:lpstr>
      <vt:lpstr>Quick Check   Continued</vt:lpstr>
      <vt:lpstr>Quick Check   Continued</vt:lpstr>
      <vt:lpstr>Quick Check   Continued</vt:lpstr>
      <vt:lpstr>End of Lecture 16</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dc:title>
  <dc:creator>Michael Flores</dc:creator>
  <cp:lastModifiedBy>vcomsats</cp:lastModifiedBy>
  <cp:revision>29</cp:revision>
  <dcterms:created xsi:type="dcterms:W3CDTF">2004-11-28T23:19:09Z</dcterms:created>
  <dcterms:modified xsi:type="dcterms:W3CDTF">2013-11-20T10:21:49Z</dcterms:modified>
</cp:coreProperties>
</file>