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theme/themeOverride3.xml" ContentType="application/vnd.openxmlformats-officedocument.themeOverride+xml"/>
  <Default Extension="xls" ContentType="application/vnd.ms-exce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17" r:id="rId2"/>
  </p:sldMasterIdLst>
  <p:notesMasterIdLst>
    <p:notesMasterId r:id="rId58"/>
  </p:notesMasterIdLst>
  <p:sldIdLst>
    <p:sldId id="413" r:id="rId3"/>
    <p:sldId id="411" r:id="rId4"/>
    <p:sldId id="354" r:id="rId5"/>
    <p:sldId id="355" r:id="rId6"/>
    <p:sldId id="356" r:id="rId7"/>
    <p:sldId id="357" r:id="rId8"/>
    <p:sldId id="358" r:id="rId9"/>
    <p:sldId id="359" r:id="rId10"/>
    <p:sldId id="360" r:id="rId11"/>
    <p:sldId id="362" r:id="rId12"/>
    <p:sldId id="363" r:id="rId13"/>
    <p:sldId id="364" r:id="rId14"/>
    <p:sldId id="366" r:id="rId15"/>
    <p:sldId id="367" r:id="rId16"/>
    <p:sldId id="368" r:id="rId17"/>
    <p:sldId id="369" r:id="rId18"/>
    <p:sldId id="370" r:id="rId19"/>
    <p:sldId id="371" r:id="rId20"/>
    <p:sldId id="372" r:id="rId21"/>
    <p:sldId id="373" r:id="rId22"/>
    <p:sldId id="374" r:id="rId23"/>
    <p:sldId id="375" r:id="rId24"/>
    <p:sldId id="412" r:id="rId25"/>
    <p:sldId id="377" r:id="rId26"/>
    <p:sldId id="378" r:id="rId27"/>
    <p:sldId id="379" r:id="rId28"/>
    <p:sldId id="380" r:id="rId29"/>
    <p:sldId id="381" r:id="rId30"/>
    <p:sldId id="383" r:id="rId31"/>
    <p:sldId id="384" r:id="rId32"/>
    <p:sldId id="385" r:id="rId33"/>
    <p:sldId id="386" r:id="rId34"/>
    <p:sldId id="387" r:id="rId35"/>
    <p:sldId id="388" r:id="rId36"/>
    <p:sldId id="389" r:id="rId37"/>
    <p:sldId id="391" r:id="rId38"/>
    <p:sldId id="392" r:id="rId39"/>
    <p:sldId id="393" r:id="rId40"/>
    <p:sldId id="394" r:id="rId41"/>
    <p:sldId id="395" r:id="rId42"/>
    <p:sldId id="396" r:id="rId43"/>
    <p:sldId id="397" r:id="rId44"/>
    <p:sldId id="398" r:id="rId45"/>
    <p:sldId id="399" r:id="rId46"/>
    <p:sldId id="400" r:id="rId47"/>
    <p:sldId id="401" r:id="rId48"/>
    <p:sldId id="402" r:id="rId49"/>
    <p:sldId id="403" r:id="rId50"/>
    <p:sldId id="404" r:id="rId51"/>
    <p:sldId id="405" r:id="rId52"/>
    <p:sldId id="406" r:id="rId53"/>
    <p:sldId id="407" r:id="rId54"/>
    <p:sldId id="408" r:id="rId55"/>
    <p:sldId id="409" r:id="rId56"/>
    <p:sldId id="410" r:id="rId5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9900"/>
    <a:srgbClr val="99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image" Target="../media/image3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4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D8A4F11A-7A64-499C-A828-5E3EF3174FEF}" type="datetimeFigureOut">
              <a:rPr lang="en-US"/>
              <a:pPr>
                <a:defRPr/>
              </a:pPr>
              <a:t>11/18/2013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5E3AAA0-45ED-44F7-BBDF-3A32BC74D779}" type="slidenum">
              <a:rPr lang="en-US"/>
              <a:pPr>
                <a:defRPr/>
              </a:pPr>
              <a:t>‹#›</a:t>
            </a:fld>
            <a:endParaRPr lang="en-US"/>
          </a:p>
        </p:txBody>
      </p:sp>
    </p:spTree>
    <p:extLst>
      <p:ext uri="{BB962C8B-B14F-4D97-AF65-F5344CB8AC3E}">
        <p14:creationId xmlns:p14="http://schemas.microsoft.com/office/powerpoint/2010/main" xmlns="" val="9751728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C50CA8-179D-49B5-84D9-F8F37F48020A}" type="slidenum">
              <a:rPr lang="en-US" smtClean="0">
                <a:solidFill>
                  <a:srgbClr val="000000"/>
                </a:solidFill>
                <a:latin typeface="Arial" panose="020B0604020202020204" pitchFamily="34" charset="0"/>
              </a:rPr>
              <a:pPr>
                <a:spcBef>
                  <a:spcPct val="0"/>
                </a:spcBef>
              </a:pPr>
              <a:t>1</a:t>
            </a:fld>
            <a:endParaRPr lang="en-US" smtClean="0">
              <a:solidFill>
                <a:srgbClr val="000000"/>
              </a:solidFill>
              <a:latin typeface="Arial" panose="020B0604020202020204" pitchFamily="34" charset="0"/>
            </a:endParaRPr>
          </a:p>
        </p:txBody>
      </p:sp>
    </p:spTree>
    <p:extLst>
      <p:ext uri="{BB962C8B-B14F-4D97-AF65-F5344CB8AC3E}">
        <p14:creationId xmlns:p14="http://schemas.microsoft.com/office/powerpoint/2010/main" xmlns="" val="2777704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F8E05FA-F278-47FA-96DF-61407B400DAB}" type="slidenum">
              <a:rPr lang="en-US" smtClean="0"/>
              <a:pPr/>
              <a:t>3</a:t>
            </a:fld>
            <a:endParaRPr lang="en-US" smtClean="0"/>
          </a:p>
        </p:txBody>
      </p:sp>
      <p:sp>
        <p:nvSpPr>
          <p:cNvPr id="19353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264FC07-C7B5-4D27-831F-8B952843F192}" type="slidenum">
              <a:rPr lang="en-US" smtClean="0"/>
              <a:pPr/>
              <a:t>3</a:t>
            </a:fld>
            <a:endParaRPr lang="en-US" smtClean="0"/>
          </a:p>
        </p:txBody>
      </p:sp>
      <p:sp>
        <p:nvSpPr>
          <p:cNvPr id="1935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354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Recall this basic information from the Double Diamond Skis. We completed the calculation of equivalent units for the company using the weighted-average method. Now, we will use the same information to determine equivalent units under FIFO.</a:t>
            </a:r>
          </a:p>
        </p:txBody>
      </p:sp>
    </p:spTree>
    <p:extLst>
      <p:ext uri="{BB962C8B-B14F-4D97-AF65-F5344CB8AC3E}">
        <p14:creationId xmlns:p14="http://schemas.microsoft.com/office/powerpoint/2010/main" xmlns="" val="2962055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54741708-A19F-432F-B027-1E72F7541F47}" type="slidenum">
              <a:rPr lang="en-US" smtClean="0"/>
              <a:pPr/>
              <a:t>4</a:t>
            </a:fld>
            <a:endParaRPr lang="en-US" smtClean="0"/>
          </a:p>
        </p:txBody>
      </p:sp>
      <p:sp>
        <p:nvSpPr>
          <p:cNvPr id="19558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5CAC634-D0B6-452A-B837-61E692D5DAF2}" type="slidenum">
              <a:rPr lang="en-US" smtClean="0"/>
              <a:pPr/>
              <a:t>4</a:t>
            </a:fld>
            <a:endParaRPr lang="en-US" smtClean="0"/>
          </a:p>
        </p:txBody>
      </p:sp>
      <p:sp>
        <p:nvSpPr>
          <p:cNvPr id="19558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558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first step in the accounting process is to determine the equivalent units needed to complete beginning inventory (90 units for materials and 140 units for conversion). </a:t>
            </a:r>
          </a:p>
        </p:txBody>
      </p:sp>
    </p:spTree>
    <p:extLst>
      <p:ext uri="{BB962C8B-B14F-4D97-AF65-F5344CB8AC3E}">
        <p14:creationId xmlns:p14="http://schemas.microsoft.com/office/powerpoint/2010/main" xmlns="" val="525054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A792D4AC-1CE9-4112-AE78-ACCF214F0188}" type="slidenum">
              <a:rPr lang="en-US" smtClean="0"/>
              <a:pPr/>
              <a:t>5</a:t>
            </a:fld>
            <a:endParaRPr lang="en-US" smtClean="0"/>
          </a:p>
        </p:txBody>
      </p:sp>
      <p:sp>
        <p:nvSpPr>
          <p:cNvPr id="19763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B565BE8-E63D-4448-A7DD-4611FA102A7C}" type="slidenum">
              <a:rPr lang="en-US" smtClean="0"/>
              <a:pPr/>
              <a:t>5</a:t>
            </a:fld>
            <a:endParaRPr lang="en-US" smtClean="0"/>
          </a:p>
        </p:txBody>
      </p:sp>
      <p:sp>
        <p:nvSpPr>
          <p:cNvPr id="19763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763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step is to add the units started and completed during the period (4,600 units for materials and conversion).</a:t>
            </a:r>
          </a:p>
        </p:txBody>
      </p:sp>
    </p:spTree>
    <p:extLst>
      <p:ext uri="{BB962C8B-B14F-4D97-AF65-F5344CB8AC3E}">
        <p14:creationId xmlns:p14="http://schemas.microsoft.com/office/powerpoint/2010/main" xmlns="" val="2950392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34CA493-FE76-4798-A6CA-3D2693893991}" type="slidenum">
              <a:rPr lang="en-US" smtClean="0"/>
              <a:pPr/>
              <a:t>6</a:t>
            </a:fld>
            <a:endParaRPr lang="en-US" smtClean="0"/>
          </a:p>
        </p:txBody>
      </p:sp>
      <p:sp>
        <p:nvSpPr>
          <p:cNvPr id="19968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12887C9-45CA-4CB6-9E97-26A2DD7792BF}" type="slidenum">
              <a:rPr lang="en-US" smtClean="0"/>
              <a:pPr/>
              <a:t>6</a:t>
            </a:fld>
            <a:endParaRPr lang="en-US" smtClean="0"/>
          </a:p>
        </p:txBody>
      </p:sp>
      <p:sp>
        <p:nvSpPr>
          <p:cNvPr id="19968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968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step is to add the equivalent units in ending working in process inventory (160 units for materials and 100 units for conversion). This calculation results in 4,850 and 4,840 equivalent units of materials </a:t>
            </a:r>
          </a:p>
        </p:txBody>
      </p:sp>
    </p:spTree>
    <p:extLst>
      <p:ext uri="{BB962C8B-B14F-4D97-AF65-F5344CB8AC3E}">
        <p14:creationId xmlns:p14="http://schemas.microsoft.com/office/powerpoint/2010/main" xmlns="" val="4138226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D29F048-E4C3-4874-BAC0-39797CBB7D8A}" type="slidenum">
              <a:rPr lang="en-US" smtClean="0"/>
              <a:pPr/>
              <a:t>7</a:t>
            </a:fld>
            <a:endParaRPr lang="en-US" smtClean="0"/>
          </a:p>
        </p:txBody>
      </p:sp>
      <p:sp>
        <p:nvSpPr>
          <p:cNvPr id="20173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A05D8A1-90B8-4E04-9CED-711AEDEA3226}" type="slidenum">
              <a:rPr lang="en-US" smtClean="0"/>
              <a:pPr/>
              <a:t>7</a:t>
            </a:fld>
            <a:endParaRPr lang="en-US" smtClean="0"/>
          </a:p>
        </p:txBody>
      </p:sp>
      <p:sp>
        <p:nvSpPr>
          <p:cNvPr id="2017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173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 is a visual showing the computation of equivalent units as to materials. The equivalent units of production equals the units completed and transferred out (4,800 units) plus the equivalent units remaining in work in process (160 units for materials and 100 units for conversion).</a:t>
            </a:r>
          </a:p>
          <a:p>
            <a:endParaRPr lang="en-US" b="1" smtClean="0"/>
          </a:p>
        </p:txBody>
      </p:sp>
    </p:spTree>
    <p:extLst>
      <p:ext uri="{BB962C8B-B14F-4D97-AF65-F5344CB8AC3E}">
        <p14:creationId xmlns:p14="http://schemas.microsoft.com/office/powerpoint/2010/main" xmlns="" val="1102079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A50AA22-4F0B-4B6A-A73C-1B042C2C2655}" type="slidenum">
              <a:rPr lang="en-US" smtClean="0"/>
              <a:pPr/>
              <a:t>8</a:t>
            </a:fld>
            <a:endParaRPr lang="en-US" smtClean="0"/>
          </a:p>
        </p:txBody>
      </p:sp>
      <p:sp>
        <p:nvSpPr>
          <p:cNvPr id="20377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0EF9119-9E35-4B1B-8678-792C4DDA71B4}" type="slidenum">
              <a:rPr lang="en-US" smtClean="0"/>
              <a:pPr/>
              <a:t>8</a:t>
            </a:fld>
            <a:endParaRPr lang="en-US" smtClean="0"/>
          </a:p>
        </p:txBody>
      </p:sp>
      <p:sp>
        <p:nvSpPr>
          <p:cNvPr id="2037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378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 is a visual showing the computation of equivalent units as to materials. The equivalent units of production equals the units completed and transferred out (4,800 units) plus the equivalent units remaining in work in process (160 units for materials and 100 units for conversion).</a:t>
            </a:r>
          </a:p>
          <a:p>
            <a:endParaRPr lang="en-US" b="1" smtClean="0"/>
          </a:p>
        </p:txBody>
      </p:sp>
    </p:spTree>
    <p:extLst>
      <p:ext uri="{BB962C8B-B14F-4D97-AF65-F5344CB8AC3E}">
        <p14:creationId xmlns:p14="http://schemas.microsoft.com/office/powerpoint/2010/main" xmlns="" val="2292500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5C2B08C1-FF7D-453E-B71A-BEA15409CFDC}" type="slidenum">
              <a:rPr lang="en-US" smtClean="0"/>
              <a:pPr/>
              <a:t>9</a:t>
            </a:fld>
            <a:endParaRPr lang="en-US" smtClean="0"/>
          </a:p>
        </p:txBody>
      </p:sp>
      <p:sp>
        <p:nvSpPr>
          <p:cNvPr id="20582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6DB9EDE-CD6C-4DD7-B333-3463E62FD9CA}" type="slidenum">
              <a:rPr lang="en-US" smtClean="0"/>
              <a:pPr/>
              <a:t>9</a:t>
            </a:fld>
            <a:endParaRPr lang="en-US" smtClean="0"/>
          </a:p>
        </p:txBody>
      </p:sp>
      <p:sp>
        <p:nvSpPr>
          <p:cNvPr id="20582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582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FIFO method removes the equivalent units that were already in beginning inventory from the equivalent units as defined using the weighted-average method. Thus, the FIFO method isolates the equivalent units due to work performed during the current period. This can be illustrated using the Double Diamond Skis example </a:t>
            </a:r>
          </a:p>
          <a:p>
            <a:endParaRPr lang="en-US" smtClean="0"/>
          </a:p>
          <a:p>
            <a:r>
              <a:rPr lang="en-US" smtClean="0"/>
              <a:t>The equivalent units of material produced per the weighted-average method (4,960 units) minus the equivalent units of material in beginning inventory (110 units) equals the equivalent units of production per the FIFO method (4,850 units). The equivalent units of conversion per the weighted-average method (4,900 units) minus the equivalent units of conversion in beginning inventory (60 units) equals the equivalent units of production per the FIFO method (4,840 units).</a:t>
            </a:r>
          </a:p>
        </p:txBody>
      </p:sp>
    </p:spTree>
    <p:extLst>
      <p:ext uri="{BB962C8B-B14F-4D97-AF65-F5344CB8AC3E}">
        <p14:creationId xmlns:p14="http://schemas.microsoft.com/office/powerpoint/2010/main" xmlns="" val="2418214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8E7401A3-4224-4813-8C31-9EE1F5D6604F}" type="slidenum">
              <a:rPr lang="en-US" smtClean="0"/>
              <a:pPr/>
              <a:t>10</a:t>
            </a:fld>
            <a:endParaRPr lang="en-US" smtClean="0"/>
          </a:p>
        </p:txBody>
      </p:sp>
      <p:sp>
        <p:nvSpPr>
          <p:cNvPr id="20787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471EE1B-FD0D-4204-A6FF-CD71C77EAF65}" type="slidenum">
              <a:rPr lang="en-US" smtClean="0"/>
              <a:pPr/>
              <a:t>10</a:t>
            </a:fld>
            <a:endParaRPr lang="en-US" smtClean="0"/>
          </a:p>
        </p:txBody>
      </p:sp>
      <p:sp>
        <p:nvSpPr>
          <p:cNvPr id="20787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787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Let’s return to our Double Diamond Skis information and apply FIFO to our production report. The information on your screen is the same as we used earlier in this chapter.</a:t>
            </a:r>
          </a:p>
        </p:txBody>
      </p:sp>
    </p:spTree>
    <p:extLst>
      <p:ext uri="{BB962C8B-B14F-4D97-AF65-F5344CB8AC3E}">
        <p14:creationId xmlns:p14="http://schemas.microsoft.com/office/powerpoint/2010/main" xmlns="" val="2432609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31F5480E-3D8A-4F9B-B7DF-AE0C22B7050F}" type="slidenum">
              <a:rPr lang="en-US" smtClean="0"/>
              <a:pPr/>
              <a:t>11</a:t>
            </a:fld>
            <a:endParaRPr lang="en-US" smtClean="0"/>
          </a:p>
        </p:txBody>
      </p:sp>
      <p:sp>
        <p:nvSpPr>
          <p:cNvPr id="20992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8D71D8B-2DF9-44F3-A770-D93BF442B60A}" type="slidenum">
              <a:rPr lang="en-US" smtClean="0"/>
              <a:pPr/>
              <a:t>11</a:t>
            </a:fld>
            <a:endParaRPr lang="en-US" smtClean="0"/>
          </a:p>
        </p:txBody>
      </p:sp>
      <p:sp>
        <p:nvSpPr>
          <p:cNvPr id="2099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992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calculate the cost per equivalent unit by dividing costs added during the period by the equivalent units we previously calculated.</a:t>
            </a:r>
          </a:p>
        </p:txBody>
      </p:sp>
    </p:spTree>
    <p:extLst>
      <p:ext uri="{BB962C8B-B14F-4D97-AF65-F5344CB8AC3E}">
        <p14:creationId xmlns:p14="http://schemas.microsoft.com/office/powerpoint/2010/main" xmlns="" val="510746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CAEFA315-FAE9-49FF-9B60-E40D1B67B286}" type="slidenum">
              <a:rPr lang="en-US" smtClean="0"/>
              <a:pPr/>
              <a:t>12</a:t>
            </a:fld>
            <a:endParaRPr lang="en-US" smtClean="0"/>
          </a:p>
        </p:txBody>
      </p:sp>
      <p:sp>
        <p:nvSpPr>
          <p:cNvPr id="21197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546ABDC-F327-444B-B7E7-1A062FF489B3}" type="slidenum">
              <a:rPr lang="en-US" smtClean="0"/>
              <a:pPr/>
              <a:t>12</a:t>
            </a:fld>
            <a:endParaRPr lang="en-US" smtClean="0"/>
          </a:p>
        </p:txBody>
      </p:sp>
      <p:sp>
        <p:nvSpPr>
          <p:cNvPr id="21197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197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begin our production report by determining the total number of units to account for and computing the number of equivalent units. On May 1</a:t>
            </a:r>
            <a:r>
              <a:rPr lang="en-US" baseline="30000" smtClean="0"/>
              <a:t>st</a:t>
            </a:r>
            <a:r>
              <a:rPr lang="en-US" smtClean="0"/>
              <a:t> work in process inventory contained two hundred units and we started 5,000 units into production. Total units to account for is 5,200.</a:t>
            </a:r>
          </a:p>
        </p:txBody>
      </p:sp>
    </p:spTree>
    <p:extLst>
      <p:ext uri="{BB962C8B-B14F-4D97-AF65-F5344CB8AC3E}">
        <p14:creationId xmlns:p14="http://schemas.microsoft.com/office/powerpoint/2010/main" xmlns="" val="450035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F17622EA-DFD5-41D2-A550-ED11EB72408A}" type="slidenum">
              <a:rPr lang="en-US" smtClean="0"/>
              <a:pPr/>
              <a:t>13</a:t>
            </a:fld>
            <a:endParaRPr lang="en-US" smtClean="0"/>
          </a:p>
        </p:txBody>
      </p:sp>
      <p:sp>
        <p:nvSpPr>
          <p:cNvPr id="21401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5D1E6A4-F503-45A7-B4B0-0C5FBB8D1998}" type="slidenum">
              <a:rPr lang="en-US" smtClean="0"/>
              <a:pPr/>
              <a:t>13</a:t>
            </a:fld>
            <a:endParaRPr lang="en-US" smtClean="0"/>
          </a:p>
        </p:txBody>
      </p:sp>
      <p:sp>
        <p:nvSpPr>
          <p:cNvPr id="21402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402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Let’s compute the</a:t>
            </a:r>
            <a:r>
              <a:rPr lang="en-US" b="1" smtClean="0"/>
              <a:t> </a:t>
            </a:r>
            <a:r>
              <a:rPr lang="en-US" smtClean="0"/>
              <a:t>cost of ending work in process inventory. The first step is to record the equivalent units of production in ending work in process inventory (160 units for materials and 100 units for conversion).</a:t>
            </a:r>
          </a:p>
        </p:txBody>
      </p:sp>
    </p:spTree>
    <p:extLst>
      <p:ext uri="{BB962C8B-B14F-4D97-AF65-F5344CB8AC3E}">
        <p14:creationId xmlns:p14="http://schemas.microsoft.com/office/powerpoint/2010/main" xmlns="" val="2698995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4127504-7F89-411C-ACD4-818381568FC6}" type="slidenum">
              <a:rPr lang="en-US" smtClean="0"/>
              <a:pPr/>
              <a:t>14</a:t>
            </a:fld>
            <a:endParaRPr lang="en-US" smtClean="0"/>
          </a:p>
        </p:txBody>
      </p:sp>
      <p:sp>
        <p:nvSpPr>
          <p:cNvPr id="21606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97D837F-EAB9-46DE-8353-2573E062DA75}" type="slidenum">
              <a:rPr lang="en-US" smtClean="0"/>
              <a:pPr/>
              <a:t>14</a:t>
            </a:fld>
            <a:endParaRPr lang="en-US" smtClean="0"/>
          </a:p>
        </p:txBody>
      </p:sp>
      <p:sp>
        <p:nvSpPr>
          <p:cNvPr id="21606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606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step is to record the cost per equivalent unit ($76.00 for materials and $72.50 for conversion).</a:t>
            </a:r>
          </a:p>
        </p:txBody>
      </p:sp>
    </p:spTree>
    <p:extLst>
      <p:ext uri="{BB962C8B-B14F-4D97-AF65-F5344CB8AC3E}">
        <p14:creationId xmlns:p14="http://schemas.microsoft.com/office/powerpoint/2010/main" xmlns="" val="3555033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912CB864-89C1-4523-80CC-99A0897E5EB7}" type="slidenum">
              <a:rPr lang="en-US" smtClean="0"/>
              <a:pPr/>
              <a:t>15</a:t>
            </a:fld>
            <a:endParaRPr lang="en-US" smtClean="0"/>
          </a:p>
        </p:txBody>
      </p:sp>
      <p:sp>
        <p:nvSpPr>
          <p:cNvPr id="21811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7F1EB48-2526-4400-8FDC-9DFCC9831B66}" type="slidenum">
              <a:rPr lang="en-US" smtClean="0"/>
              <a:pPr/>
              <a:t>15</a:t>
            </a:fld>
            <a:endParaRPr lang="en-US" smtClean="0"/>
          </a:p>
        </p:txBody>
      </p:sp>
      <p:sp>
        <p:nvSpPr>
          <p:cNvPr id="21811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1811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step is to compute the cost of ending work in process inventory ($12,160 for materials, $7,250 for conversion, and $19,410 in total).</a:t>
            </a:r>
          </a:p>
        </p:txBody>
      </p:sp>
    </p:spTree>
    <p:extLst>
      <p:ext uri="{BB962C8B-B14F-4D97-AF65-F5344CB8AC3E}">
        <p14:creationId xmlns:p14="http://schemas.microsoft.com/office/powerpoint/2010/main" xmlns="" val="40515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82739F15-E9D3-480F-BA98-67E7A2AEAD68}" type="slidenum">
              <a:rPr lang="en-US" smtClean="0"/>
              <a:pPr/>
              <a:t>16</a:t>
            </a:fld>
            <a:endParaRPr lang="en-US" smtClean="0"/>
          </a:p>
        </p:txBody>
      </p:sp>
      <p:sp>
        <p:nvSpPr>
          <p:cNvPr id="22016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1AC08B5-5FAC-46F9-ADCE-DA646363891F}" type="slidenum">
              <a:rPr lang="en-US" smtClean="0"/>
              <a:pPr/>
              <a:t>16</a:t>
            </a:fld>
            <a:endParaRPr lang="en-US" smtClean="0"/>
          </a:p>
        </p:txBody>
      </p:sp>
      <p:sp>
        <p:nvSpPr>
          <p:cNvPr id="22016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016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47650" indent="-247650"/>
            <a:r>
              <a:rPr lang="en-US" smtClean="0"/>
              <a:t>Now, we will compute the cost of units transferred out. The first component of the computation is to record the cost in beginning work in process inventory ($9,600 for materials, $5,575 for conversion, and $15,175 in total)</a:t>
            </a:r>
          </a:p>
        </p:txBody>
      </p:sp>
    </p:spTree>
    <p:extLst>
      <p:ext uri="{BB962C8B-B14F-4D97-AF65-F5344CB8AC3E}">
        <p14:creationId xmlns:p14="http://schemas.microsoft.com/office/powerpoint/2010/main" xmlns="" val="3644296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56D50C0-2A47-49A7-B12A-394296D970C3}" type="slidenum">
              <a:rPr lang="en-US" smtClean="0"/>
              <a:pPr/>
              <a:t>17</a:t>
            </a:fld>
            <a:endParaRPr lang="en-US" smtClean="0"/>
          </a:p>
        </p:txBody>
      </p:sp>
      <p:sp>
        <p:nvSpPr>
          <p:cNvPr id="22221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45EF50F-D135-4E98-9B33-EC68510F7440}" type="slidenum">
              <a:rPr lang="en-US" smtClean="0"/>
              <a:pPr/>
              <a:t>17</a:t>
            </a:fld>
            <a:endParaRPr lang="en-US" smtClean="0"/>
          </a:p>
        </p:txBody>
      </p:sp>
      <p:sp>
        <p:nvSpPr>
          <p:cNvPr id="22221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221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second component of the computation is to compute the cost to complete the units in beginning work in process inventory. Begin by recording the equivalent units of production required to complete the units in beginning inventory (90 units for materials and 140 units for conversion). Next, record the cost per equivalent unit ($76.00 for materials and $72.50 for conversion), Finally, compute the cost to complete the units in beginning work in process inventory ($6,840 for materials, $10,150 for conversion, and a total of $16,990)</a:t>
            </a:r>
          </a:p>
          <a:p>
            <a:endParaRPr lang="en-US" smtClean="0"/>
          </a:p>
        </p:txBody>
      </p:sp>
    </p:spTree>
    <p:extLst>
      <p:ext uri="{BB962C8B-B14F-4D97-AF65-F5344CB8AC3E}">
        <p14:creationId xmlns:p14="http://schemas.microsoft.com/office/powerpoint/2010/main" xmlns="" val="1596321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A5794999-9E81-49C9-87AA-F1123B241175}" type="slidenum">
              <a:rPr lang="en-US" smtClean="0"/>
              <a:pPr/>
              <a:t>18</a:t>
            </a:fld>
            <a:endParaRPr lang="en-US" smtClean="0"/>
          </a:p>
        </p:txBody>
      </p:sp>
      <p:sp>
        <p:nvSpPr>
          <p:cNvPr id="22425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6F8F3EB-5D3D-4D0C-A7BE-66EDA51C98BD}" type="slidenum">
              <a:rPr lang="en-US" smtClean="0"/>
              <a:pPr/>
              <a:t>18</a:t>
            </a:fld>
            <a:endParaRPr lang="en-US" smtClean="0"/>
          </a:p>
        </p:txBody>
      </p:sp>
      <p:sp>
        <p:nvSpPr>
          <p:cNvPr id="22426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426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third component of the computation is to compute the cost of units started and completed this period. The first step is to record the units started and completed this period (4,600 units for materials and conversion). The second step is to record the cost per equivalent unit ($76.00 for materials and $72.50 for conversion). The third step is to compute the cost of units started and completed during this period ($349,600 for materials, $333,500 for conversion, and $683,100 in total).</a:t>
            </a:r>
          </a:p>
        </p:txBody>
      </p:sp>
    </p:spTree>
    <p:extLst>
      <p:ext uri="{BB962C8B-B14F-4D97-AF65-F5344CB8AC3E}">
        <p14:creationId xmlns:p14="http://schemas.microsoft.com/office/powerpoint/2010/main" xmlns="" val="638985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983A913-669D-4FCE-B4E9-509B88086592}" type="slidenum">
              <a:rPr lang="en-US" smtClean="0"/>
              <a:pPr/>
              <a:t>19</a:t>
            </a:fld>
            <a:endParaRPr lang="en-US" smtClean="0"/>
          </a:p>
        </p:txBody>
      </p:sp>
      <p:sp>
        <p:nvSpPr>
          <p:cNvPr id="22630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A67425F-808E-4BC0-AC94-2155851EF8C6}" type="slidenum">
              <a:rPr lang="en-US" smtClean="0"/>
              <a:pPr/>
              <a:t>19</a:t>
            </a:fld>
            <a:endParaRPr lang="en-US" smtClean="0"/>
          </a:p>
        </p:txBody>
      </p:sp>
      <p:sp>
        <p:nvSpPr>
          <p:cNvPr id="22630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630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r>
              <a:rPr lang="en-US" smtClean="0"/>
              <a:t>The final computation is to compute the total cost of units transferred out ($715,265).</a:t>
            </a:r>
          </a:p>
        </p:txBody>
      </p:sp>
    </p:spTree>
    <p:extLst>
      <p:ext uri="{BB962C8B-B14F-4D97-AF65-F5344CB8AC3E}">
        <p14:creationId xmlns:p14="http://schemas.microsoft.com/office/powerpoint/2010/main" xmlns="" val="346999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F49341F-7450-45D7-94AC-7E2A24AB892D}" type="slidenum">
              <a:rPr lang="en-US" smtClean="0"/>
              <a:pPr/>
              <a:t>20</a:t>
            </a:fld>
            <a:endParaRPr lang="en-US" smtClean="0"/>
          </a:p>
        </p:txBody>
      </p:sp>
      <p:sp>
        <p:nvSpPr>
          <p:cNvPr id="22835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8233878-BDA7-484B-AE39-7128D87F6639}" type="slidenum">
              <a:rPr lang="en-US" smtClean="0"/>
              <a:pPr/>
              <a:t>20</a:t>
            </a:fld>
            <a:endParaRPr lang="en-US" smtClean="0"/>
          </a:p>
        </p:txBody>
      </p:sp>
      <p:sp>
        <p:nvSpPr>
          <p:cNvPr id="22835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28357"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When computing the costs to be accounted for, the first step is to record the cost of beginning work in process as shown on slide 61 ($15,175). The second step is to record the costs added to production during the period as shown on slide 61 ($719,500). The third step is to sum these two costs ($734,675).</a:t>
            </a:r>
          </a:p>
        </p:txBody>
      </p:sp>
    </p:spTree>
    <p:extLst>
      <p:ext uri="{BB962C8B-B14F-4D97-AF65-F5344CB8AC3E}">
        <p14:creationId xmlns:p14="http://schemas.microsoft.com/office/powerpoint/2010/main" xmlns="" val="857835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197AA3DD-292B-44B1-ACAC-747C7B099160}" type="slidenum">
              <a:rPr lang="en-US" smtClean="0"/>
              <a:pPr/>
              <a:t>21</a:t>
            </a:fld>
            <a:endParaRPr lang="en-US" smtClean="0"/>
          </a:p>
        </p:txBody>
      </p:sp>
      <p:sp>
        <p:nvSpPr>
          <p:cNvPr id="23040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3C070AB-FDFD-40CA-9B3A-332AEA44F276}" type="slidenum">
              <a:rPr lang="en-US" smtClean="0"/>
              <a:pPr/>
              <a:t>21</a:t>
            </a:fld>
            <a:endParaRPr lang="en-US" smtClean="0"/>
          </a:p>
        </p:txBody>
      </p:sp>
      <p:sp>
        <p:nvSpPr>
          <p:cNvPr id="23040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040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When computing the costs accounted for, begin by recording the cost of ending working process inventory ($19,410). Next, record the cost of units transferred out ($715,265). Finally, sum these two costs ($734,675). Notice the two totals agree indicating that all costs have been accounted for.</a:t>
            </a:r>
          </a:p>
        </p:txBody>
      </p:sp>
    </p:spTree>
    <p:extLst>
      <p:ext uri="{BB962C8B-B14F-4D97-AF65-F5344CB8AC3E}">
        <p14:creationId xmlns:p14="http://schemas.microsoft.com/office/powerpoint/2010/main" xmlns="" val="394491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FC53A38-CEA2-4433-9A8B-0E9967510C8C}" type="slidenum">
              <a:rPr lang="en-US" smtClean="0"/>
              <a:pPr/>
              <a:t>22</a:t>
            </a:fld>
            <a:endParaRPr lang="en-US" smtClean="0"/>
          </a:p>
        </p:txBody>
      </p:sp>
      <p:sp>
        <p:nvSpPr>
          <p:cNvPr id="23245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862165-D4B0-4577-B747-B6A034B6E060}" type="slidenum">
              <a:rPr lang="en-US" smtClean="0"/>
              <a:pPr/>
              <a:t>22</a:t>
            </a:fld>
            <a:endParaRPr lang="en-US" smtClean="0"/>
          </a:p>
        </p:txBody>
      </p:sp>
      <p:sp>
        <p:nvSpPr>
          <p:cNvPr id="23245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245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In most situations, the weighted-average and FIFO methods will produce very similar unit costs, particularly in a lean production environment. From a cost control standpoint, the FIFO method is superior to the weighted-average method because it does not mix costs of the current period with costs of the prior period. </a:t>
            </a:r>
          </a:p>
        </p:txBody>
      </p:sp>
    </p:spTree>
    <p:extLst>
      <p:ext uri="{BB962C8B-B14F-4D97-AF65-F5344CB8AC3E}">
        <p14:creationId xmlns:p14="http://schemas.microsoft.com/office/powerpoint/2010/main" xmlns="" val="3279725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96DFF028-6366-4AFB-A1DB-EBE78AC31D55}" type="slidenum">
              <a:rPr lang="en-US" smtClean="0"/>
              <a:pPr/>
              <a:t>24</a:t>
            </a:fld>
            <a:endParaRPr lang="en-US" smtClean="0"/>
          </a:p>
        </p:txBody>
      </p:sp>
      <p:sp>
        <p:nvSpPr>
          <p:cNvPr id="23552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300CAAB-DF1A-4E16-8973-16DDEBFD36C6}" type="slidenum">
              <a:rPr lang="en-US" smtClean="0"/>
              <a:pPr/>
              <a:t>24</a:t>
            </a:fld>
            <a:endParaRPr lang="en-US" smtClean="0"/>
          </a:p>
        </p:txBody>
      </p:sp>
      <p:sp>
        <p:nvSpPr>
          <p:cNvPr id="23552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25"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Operating departments carry out the central purpose of the organization. Examples of operating departments include:</a:t>
            </a:r>
            <a:br>
              <a:rPr lang="en-US" smtClean="0"/>
            </a:br>
            <a:endParaRPr lang="en-US" smtClean="0"/>
          </a:p>
          <a:p>
            <a:pPr>
              <a:buFontTx/>
              <a:buChar char="•"/>
            </a:pPr>
            <a:r>
              <a:rPr lang="en-US" smtClean="0"/>
              <a:t>  The Surgery Department at Mt. Sinai Hospital</a:t>
            </a:r>
          </a:p>
          <a:p>
            <a:pPr>
              <a:buFontTx/>
              <a:buChar char="•"/>
            </a:pPr>
            <a:r>
              <a:rPr lang="en-US" smtClean="0"/>
              <a:t>  The Geography Department at the University of Washington</a:t>
            </a:r>
          </a:p>
          <a:p>
            <a:pPr>
              <a:buFontTx/>
              <a:buChar char="•"/>
            </a:pPr>
            <a:r>
              <a:rPr lang="en-US" smtClean="0"/>
              <a:t>  The production departments at Mitsubishi </a:t>
            </a:r>
          </a:p>
        </p:txBody>
      </p:sp>
    </p:spTree>
    <p:extLst>
      <p:ext uri="{BB962C8B-B14F-4D97-AF65-F5344CB8AC3E}">
        <p14:creationId xmlns:p14="http://schemas.microsoft.com/office/powerpoint/2010/main" xmlns="" val="779854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516A633-8954-4D08-9DE7-619F3BBC2891}" type="slidenum">
              <a:rPr lang="en-US" smtClean="0"/>
              <a:pPr/>
              <a:t>25</a:t>
            </a:fld>
            <a:endParaRPr lang="en-US" smtClean="0"/>
          </a:p>
        </p:txBody>
      </p:sp>
      <p:sp>
        <p:nvSpPr>
          <p:cNvPr id="23757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728F710-3EDE-4833-AC13-84E26C26A085}" type="slidenum">
              <a:rPr lang="en-US" smtClean="0"/>
              <a:pPr/>
              <a:t>25</a:t>
            </a:fld>
            <a:endParaRPr lang="en-US" smtClean="0"/>
          </a:p>
        </p:txBody>
      </p:sp>
      <p:sp>
        <p:nvSpPr>
          <p:cNvPr id="23757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7573"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Service departments do not directly engage in operating activities. They provide services or assistance to the operating departments. Examples of service department include:</a:t>
            </a:r>
          </a:p>
          <a:p>
            <a:pPr>
              <a:buFontTx/>
              <a:buChar char="•"/>
            </a:pPr>
            <a:r>
              <a:rPr lang="en-US" smtClean="0"/>
              <a:t>  Cafeteria </a:t>
            </a:r>
          </a:p>
          <a:p>
            <a:pPr>
              <a:buFontTx/>
              <a:buChar char="•"/>
            </a:pPr>
            <a:r>
              <a:rPr lang="en-US" smtClean="0"/>
              <a:t>  Internal Auditing</a:t>
            </a:r>
          </a:p>
          <a:p>
            <a:pPr>
              <a:buFontTx/>
              <a:buChar char="•"/>
            </a:pPr>
            <a:r>
              <a:rPr lang="en-US" smtClean="0"/>
              <a:t>  Human Resources</a:t>
            </a:r>
          </a:p>
          <a:p>
            <a:pPr>
              <a:buFontTx/>
              <a:buChar char="•"/>
            </a:pPr>
            <a:r>
              <a:rPr lang="en-US" smtClean="0"/>
              <a:t>  Accounting.</a:t>
            </a:r>
          </a:p>
        </p:txBody>
      </p:sp>
    </p:spTree>
    <p:extLst>
      <p:ext uri="{BB962C8B-B14F-4D97-AF65-F5344CB8AC3E}">
        <p14:creationId xmlns:p14="http://schemas.microsoft.com/office/powerpoint/2010/main" xmlns="" val="1830978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22F5B691-796C-492F-8D5B-8EA342732B5E}" type="slidenum">
              <a:rPr lang="en-US" smtClean="0"/>
              <a:pPr/>
              <a:t>26</a:t>
            </a:fld>
            <a:endParaRPr lang="en-US" smtClean="0"/>
          </a:p>
        </p:txBody>
      </p:sp>
      <p:sp>
        <p:nvSpPr>
          <p:cNvPr id="23961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100F7D7-1FF3-4BA6-8783-04FBA06B4B9D}" type="slidenum">
              <a:rPr lang="en-US" smtClean="0"/>
              <a:pPr/>
              <a:t>26</a:t>
            </a:fld>
            <a:endParaRPr lang="en-US" smtClean="0"/>
          </a:p>
        </p:txBody>
      </p:sp>
      <p:sp>
        <p:nvSpPr>
          <p:cNvPr id="239620"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9621"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overhead costs of operating departments frequently include allocations of costs from service departments. To the extent service department costs are classified as production costs, they should be included in unit product costs and thus must be allocated to operating departments in a process costing system.</a:t>
            </a:r>
          </a:p>
        </p:txBody>
      </p:sp>
    </p:spTree>
    <p:extLst>
      <p:ext uri="{BB962C8B-B14F-4D97-AF65-F5344CB8AC3E}">
        <p14:creationId xmlns:p14="http://schemas.microsoft.com/office/powerpoint/2010/main" xmlns="" val="460128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BBAE6306-5524-4F94-A460-F2E0161E08AC}" type="slidenum">
              <a:rPr lang="en-US" smtClean="0"/>
              <a:pPr/>
              <a:t>27</a:t>
            </a:fld>
            <a:endParaRPr lang="en-US" smtClean="0"/>
          </a:p>
        </p:txBody>
      </p:sp>
      <p:sp>
        <p:nvSpPr>
          <p:cNvPr id="24166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0EA27E-E938-468D-93D1-D20506E34A73}" type="slidenum">
              <a:rPr lang="en-US" smtClean="0"/>
              <a:pPr/>
              <a:t>27</a:t>
            </a:fld>
            <a:endParaRPr lang="en-US" smtClean="0"/>
          </a:p>
        </p:txBody>
      </p:sp>
      <p:sp>
        <p:nvSpPr>
          <p:cNvPr id="24166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1669" name="Rectangle 5"/>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Three approaches are used to allocate service department costs to other departments—the direct method, the step-down method, and the reciprocal method.</a:t>
            </a:r>
          </a:p>
        </p:txBody>
      </p:sp>
    </p:spTree>
    <p:extLst>
      <p:ext uri="{BB962C8B-B14F-4D97-AF65-F5344CB8AC3E}">
        <p14:creationId xmlns:p14="http://schemas.microsoft.com/office/powerpoint/2010/main" xmlns="" val="177499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55268FF5-25BE-48D9-BC5F-351DB83B1F00}" type="slidenum">
              <a:rPr lang="en-US" smtClean="0"/>
              <a:pPr/>
              <a:t>28</a:t>
            </a:fld>
            <a:endParaRPr lang="en-US" smtClean="0"/>
          </a:p>
        </p:txBody>
      </p:sp>
      <p:sp>
        <p:nvSpPr>
          <p:cNvPr id="24371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EB4A054-7A7B-40D9-9B18-677410A8957D}" type="slidenum">
              <a:rPr lang="en-US" smtClean="0"/>
              <a:pPr/>
              <a:t>28</a:t>
            </a:fld>
            <a:endParaRPr lang="en-US" smtClean="0"/>
          </a:p>
        </p:txBody>
      </p:sp>
      <p:sp>
        <p:nvSpPr>
          <p:cNvPr id="2437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371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Keep in mind that many service departments provide services to each other, as well as to operating departments. Services provided between service departments are known as interdepartmental or reciprocal services. </a:t>
            </a:r>
          </a:p>
        </p:txBody>
      </p:sp>
    </p:spTree>
    <p:extLst>
      <p:ext uri="{BB962C8B-B14F-4D97-AF65-F5344CB8AC3E}">
        <p14:creationId xmlns:p14="http://schemas.microsoft.com/office/powerpoint/2010/main" xmlns="" val="31678920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9466C7C-96E1-4C52-A2D2-DA6B85154D00}" type="slidenum">
              <a:rPr lang="en-US" smtClean="0"/>
              <a:pPr/>
              <a:t>29</a:t>
            </a:fld>
            <a:endParaRPr lang="en-US" smtClean="0"/>
          </a:p>
        </p:txBody>
      </p:sp>
      <p:sp>
        <p:nvSpPr>
          <p:cNvPr id="24576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30B9047-75D6-47A2-80C0-7AB0B39E84EC}" type="slidenum">
              <a:rPr lang="en-US" smtClean="0"/>
              <a:pPr/>
              <a:t>29</a:t>
            </a:fld>
            <a:endParaRPr lang="en-US" smtClean="0"/>
          </a:p>
        </p:txBody>
      </p:sp>
      <p:sp>
        <p:nvSpPr>
          <p:cNvPr id="2457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576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direct method is the simplest of the three cost allocation methods because it ignores the services provided by a service department to other service departments. Interactions between service departments are ignored and all costs of each service department are allocated directly to operating</a:t>
            </a:r>
            <a:br>
              <a:rPr lang="en-US" smtClean="0"/>
            </a:br>
            <a:r>
              <a:rPr lang="en-US" smtClean="0"/>
              <a:t>departments.</a:t>
            </a:r>
          </a:p>
        </p:txBody>
      </p:sp>
    </p:spTree>
    <p:extLst>
      <p:ext uri="{BB962C8B-B14F-4D97-AF65-F5344CB8AC3E}">
        <p14:creationId xmlns:p14="http://schemas.microsoft.com/office/powerpoint/2010/main" xmlns="" val="1622775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33E9EE3B-25A7-4E14-89FE-D3E72F2C7B37}" type="slidenum">
              <a:rPr lang="en-US" smtClean="0"/>
              <a:pPr/>
              <a:t>30</a:t>
            </a:fld>
            <a:endParaRPr lang="en-US" smtClean="0"/>
          </a:p>
        </p:txBody>
      </p:sp>
      <p:sp>
        <p:nvSpPr>
          <p:cNvPr id="24781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9D31B43-C422-4105-BFA0-9412D5F7EA65}" type="slidenum">
              <a:rPr lang="en-US" smtClean="0"/>
              <a:pPr/>
              <a:t>30</a:t>
            </a:fld>
            <a:endParaRPr lang="en-US" smtClean="0"/>
          </a:p>
        </p:txBody>
      </p:sp>
      <p:sp>
        <p:nvSpPr>
          <p:cNvPr id="2478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781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In the example shown on your screen, a company has two service departments, Cafeteria and Custodial, and two operating departments, Machining and Assembly.  Cafeteria costs are allocated to the operating departments based on the number of employees in each department.  Custodial costs are allocated to each operating department based on the number of square feet in each operating department.</a:t>
            </a:r>
          </a:p>
        </p:txBody>
      </p:sp>
    </p:spTree>
    <p:extLst>
      <p:ext uri="{BB962C8B-B14F-4D97-AF65-F5344CB8AC3E}">
        <p14:creationId xmlns:p14="http://schemas.microsoft.com/office/powerpoint/2010/main" xmlns="" val="1733122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EC1A6F29-66D8-4793-B49C-2C23AB2F1103}" type="slidenum">
              <a:rPr lang="en-US" smtClean="0"/>
              <a:pPr/>
              <a:t>31</a:t>
            </a:fld>
            <a:endParaRPr lang="en-US" smtClean="0"/>
          </a:p>
        </p:txBody>
      </p:sp>
      <p:sp>
        <p:nvSpPr>
          <p:cNvPr id="24985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56A05B3-7A13-4C5C-9D48-61E229CC4B9A}" type="slidenum">
              <a:rPr lang="en-US" smtClean="0"/>
              <a:pPr/>
              <a:t>31</a:t>
            </a:fld>
            <a:endParaRPr lang="en-US" smtClean="0"/>
          </a:p>
        </p:txBody>
      </p:sp>
      <p:sp>
        <p:nvSpPr>
          <p:cNvPr id="24986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4986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How much of the Cafeteria and Custodial costs should be allocated to each operating department using the direct method of cost allocation?</a:t>
            </a:r>
          </a:p>
        </p:txBody>
      </p:sp>
    </p:spTree>
    <p:extLst>
      <p:ext uri="{BB962C8B-B14F-4D97-AF65-F5344CB8AC3E}">
        <p14:creationId xmlns:p14="http://schemas.microsoft.com/office/powerpoint/2010/main" xmlns="" val="286020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D2F715D-4C4E-4FC6-A8B8-153DA4FD7DFA}" type="slidenum">
              <a:rPr lang="en-US" smtClean="0"/>
              <a:pPr/>
              <a:t>32</a:t>
            </a:fld>
            <a:endParaRPr lang="en-US" smtClean="0"/>
          </a:p>
        </p:txBody>
      </p:sp>
      <p:sp>
        <p:nvSpPr>
          <p:cNvPr id="25190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6DE5DAF-C91C-486C-87F6-9C9ED79C666C}" type="slidenum">
              <a:rPr lang="en-US" smtClean="0"/>
              <a:pPr/>
              <a:t>32</a:t>
            </a:fld>
            <a:endParaRPr lang="en-US" smtClean="0"/>
          </a:p>
        </p:txBody>
      </p:sp>
      <p:sp>
        <p:nvSpPr>
          <p:cNvPr id="25190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190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Using the direct method of cost allocation, it doesn’t matter which service department we allocate first.  We will start with cafeteria.  The total number of employees in the allocation base is 50, 20 for Machining plus 30 for Assembly.  Recall that we ignore the number of employees in Custodial as it is a service department and using the direct method, we only allocate to operating departments. The allocation percentage is calculated by dividing the number of employees in an operating department by the total number of employees in the allocation base.  For Machining, the allocation percentage is 40%, obtained by dividing 20 employees by 50 employees.  Next we multiply the allocation percentage times the service department cost.  To allocate Cafeteria costs to Machining we multiply 40% times $360,000 and get $144,000. Quantities of the allocation base attributed to the service departments are ignored.</a:t>
            </a:r>
          </a:p>
        </p:txBody>
      </p:sp>
    </p:spTree>
    <p:extLst>
      <p:ext uri="{BB962C8B-B14F-4D97-AF65-F5344CB8AC3E}">
        <p14:creationId xmlns:p14="http://schemas.microsoft.com/office/powerpoint/2010/main" xmlns="" val="1557507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1B09CA8E-A013-4906-82A6-B8B96BD5C680}" type="slidenum">
              <a:rPr lang="en-US" smtClean="0"/>
              <a:pPr/>
              <a:t>33</a:t>
            </a:fld>
            <a:endParaRPr lang="en-US" smtClean="0"/>
          </a:p>
        </p:txBody>
      </p:sp>
      <p:sp>
        <p:nvSpPr>
          <p:cNvPr id="25395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2C571C0-5F29-4327-A175-7940CAA0BFE3}" type="slidenum">
              <a:rPr lang="en-US" smtClean="0"/>
              <a:pPr/>
              <a:t>33</a:t>
            </a:fld>
            <a:endParaRPr lang="en-US" smtClean="0"/>
          </a:p>
        </p:txBody>
      </p:sp>
      <p:sp>
        <p:nvSpPr>
          <p:cNvPr id="25395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395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Next, let’s allocate Cafeteria costs to Assembly.  The allocation percentage is calculated by dividing the number of employees in an operating department by the total number of employees in the allocation base.  For Assembly, the allocation percentage is 60%, obtained by dividing 30 employees by 50 employees. To allocate Cafeteria costs to Assembly we multiply 60% times $360,000 and get $216,000.</a:t>
            </a:r>
          </a:p>
          <a:p>
            <a:endParaRPr lang="en-US" smtClean="0"/>
          </a:p>
        </p:txBody>
      </p:sp>
    </p:spTree>
    <p:extLst>
      <p:ext uri="{BB962C8B-B14F-4D97-AF65-F5344CB8AC3E}">
        <p14:creationId xmlns:p14="http://schemas.microsoft.com/office/powerpoint/2010/main" xmlns="" val="1484688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936CCC11-448B-4189-8A9F-051B0406E05E}" type="slidenum">
              <a:rPr lang="en-US" smtClean="0"/>
              <a:pPr/>
              <a:t>34</a:t>
            </a:fld>
            <a:endParaRPr lang="en-US" smtClean="0"/>
          </a:p>
        </p:txBody>
      </p:sp>
      <p:sp>
        <p:nvSpPr>
          <p:cNvPr id="25600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E6B5B7D-29A8-49DF-B254-1B694023515E}" type="slidenum">
              <a:rPr lang="en-US" smtClean="0"/>
              <a:pPr/>
              <a:t>34</a:t>
            </a:fld>
            <a:endParaRPr lang="en-US" smtClean="0"/>
          </a:p>
        </p:txBody>
      </p:sp>
      <p:sp>
        <p:nvSpPr>
          <p:cNvPr id="25600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0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Now let’s allocate Custodial costs. The total number of square feet in the allocation base is 75,000, 25,000 for Machining plus 50,000 for Assembly. Recall that we ignore the square feet in Cafeteria as it is a service department and using the direct method, we only allocate to operating departments. The allocation percentage is calculated by dividing the square feet in an operating department by the total number of square feet in the allocation base.  For Machining, the allocation percentage is 33-1/3%, obtained by dividing 25,000 square feet by 75,000 square feet.  Next we multiply the allocation percentage times the service department cost.  To allocate Custodial costs to Machining we multiply 33-1/3% times $90,000 and get $30,000.</a:t>
            </a:r>
          </a:p>
        </p:txBody>
      </p:sp>
    </p:spTree>
    <p:extLst>
      <p:ext uri="{BB962C8B-B14F-4D97-AF65-F5344CB8AC3E}">
        <p14:creationId xmlns:p14="http://schemas.microsoft.com/office/powerpoint/2010/main" xmlns="" val="225750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429D8FDE-9C81-4066-944E-36FF242107DE}" type="slidenum">
              <a:rPr lang="en-US" smtClean="0"/>
              <a:pPr/>
              <a:t>35</a:t>
            </a:fld>
            <a:endParaRPr lang="en-US" smtClean="0"/>
          </a:p>
        </p:txBody>
      </p:sp>
      <p:sp>
        <p:nvSpPr>
          <p:cNvPr id="25805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6F34341-44E6-4A86-B1E9-03B641BE517D}" type="slidenum">
              <a:rPr lang="en-US" smtClean="0"/>
              <a:pPr/>
              <a:t>35</a:t>
            </a:fld>
            <a:endParaRPr lang="en-US" smtClean="0"/>
          </a:p>
        </p:txBody>
      </p:sp>
      <p:sp>
        <p:nvSpPr>
          <p:cNvPr id="25805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805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Next, let’s allocate Custodial costs to Assembly.  The total number of square feet in the allocation base is 75,000, 25,000 for Machining plus 50,000 for Assembly.  The allocation percentage is calculated by dividing the square feet in an operating department by the total number of square feet in the allocation base.  For Assembly, the allocation percentage is 66-2/3%, obtained by dividing 50,000 square feet by 75,000 square feet.  Next we multiply the allocation percentage times the service department cost.  To allocate Custodial costs to Assembly we multiply 66-2/3% times $90.000 and get $60,000. The sum of the costs assigned to Assembly ($60,000) and Machining ($30,000) is equal to the total costs assigned from the Custodial Department ($90,000). </a:t>
            </a:r>
          </a:p>
          <a:p>
            <a:endParaRPr lang="en-US" smtClean="0"/>
          </a:p>
          <a:p>
            <a:endParaRPr lang="en-US" smtClean="0"/>
          </a:p>
        </p:txBody>
      </p:sp>
    </p:spTree>
    <p:extLst>
      <p:ext uri="{BB962C8B-B14F-4D97-AF65-F5344CB8AC3E}">
        <p14:creationId xmlns:p14="http://schemas.microsoft.com/office/powerpoint/2010/main" xmlns="" val="729869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D4F3A755-E59D-4011-905F-EE789421064E}" type="slidenum">
              <a:rPr lang="en-US" smtClean="0"/>
              <a:pPr/>
              <a:t>36</a:t>
            </a:fld>
            <a:endParaRPr lang="en-US" smtClean="0"/>
          </a:p>
        </p:txBody>
      </p:sp>
      <p:sp>
        <p:nvSpPr>
          <p:cNvPr id="26009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F82B679-E05C-4206-9AE4-42A29120296D}" type="slidenum">
              <a:rPr lang="en-US" smtClean="0"/>
              <a:pPr/>
              <a:t>36</a:t>
            </a:fld>
            <a:endParaRPr lang="en-US" smtClean="0"/>
          </a:p>
        </p:txBody>
      </p:sp>
      <p:sp>
        <p:nvSpPr>
          <p:cNvPr id="26010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010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step method provides for the allocation of a service department’s costs to other service departments, as well as to operating departments.  It is a sequential allocation procedure, and the sequence usually begins with the service department that provides the greatest amount of service to other service departments.  Once a service department’s costs have been allocated to other departments, other service department costs are not allocated back to it.  </a:t>
            </a:r>
          </a:p>
        </p:txBody>
      </p:sp>
    </p:spTree>
    <p:extLst>
      <p:ext uri="{BB962C8B-B14F-4D97-AF65-F5344CB8AC3E}">
        <p14:creationId xmlns:p14="http://schemas.microsoft.com/office/powerpoint/2010/main" xmlns="" val="1920010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3CD65C7-394C-447B-B70E-FAFF20B8D06D}" type="slidenum">
              <a:rPr lang="en-US" smtClean="0"/>
              <a:pPr/>
              <a:t>37</a:t>
            </a:fld>
            <a:endParaRPr lang="en-US" smtClean="0"/>
          </a:p>
        </p:txBody>
      </p:sp>
      <p:sp>
        <p:nvSpPr>
          <p:cNvPr id="26214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BBAB8B3-EBC0-4FE0-9624-352842E709A5}" type="slidenum">
              <a:rPr lang="en-US" smtClean="0"/>
              <a:pPr/>
              <a:t>37</a:t>
            </a:fld>
            <a:endParaRPr lang="en-US" smtClean="0"/>
          </a:p>
        </p:txBody>
      </p:sp>
      <p:sp>
        <p:nvSpPr>
          <p:cNvPr id="26214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214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40000"/>
              </a:spcBef>
            </a:pPr>
            <a:r>
              <a:rPr lang="en-US" smtClean="0"/>
              <a:t>There are three key points to understand regarding the step method:</a:t>
            </a:r>
          </a:p>
          <a:p>
            <a:pPr>
              <a:spcBef>
                <a:spcPct val="40000"/>
              </a:spcBef>
            </a:pPr>
            <a:r>
              <a:rPr lang="en-US" smtClean="0">
                <a:sym typeface="Wingdings" panose="05000000000000000000" pitchFamily="2" charset="2"/>
              </a:rPr>
              <a:t>  In both the direct and step methods, any amount of  the allocation base</a:t>
            </a:r>
            <a:br>
              <a:rPr lang="en-US" smtClean="0">
                <a:sym typeface="Wingdings" panose="05000000000000000000" pitchFamily="2" charset="2"/>
              </a:rPr>
            </a:br>
            <a:r>
              <a:rPr lang="en-US" smtClean="0">
                <a:sym typeface="Wingdings" panose="05000000000000000000" pitchFamily="2" charset="2"/>
              </a:rPr>
              <a:t>      attributable to the service department whose cost is being allocated is</a:t>
            </a:r>
            <a:br>
              <a:rPr lang="en-US" smtClean="0">
                <a:sym typeface="Wingdings" panose="05000000000000000000" pitchFamily="2" charset="2"/>
              </a:rPr>
            </a:br>
            <a:r>
              <a:rPr lang="en-US" smtClean="0">
                <a:sym typeface="Wingdings" panose="05000000000000000000" pitchFamily="2" charset="2"/>
              </a:rPr>
              <a:t>      always ignored.</a:t>
            </a:r>
          </a:p>
          <a:p>
            <a:pPr>
              <a:spcBef>
                <a:spcPct val="40000"/>
              </a:spcBef>
            </a:pPr>
            <a:r>
              <a:rPr lang="en-US" smtClean="0">
                <a:sym typeface="Wingdings" panose="05000000000000000000" pitchFamily="2" charset="2"/>
              </a:rPr>
              <a:t>  Any amount of the allocation base that is attributable to a service</a:t>
            </a:r>
            <a:br>
              <a:rPr lang="en-US" smtClean="0">
                <a:sym typeface="Wingdings" panose="05000000000000000000" pitchFamily="2" charset="2"/>
              </a:rPr>
            </a:br>
            <a:r>
              <a:rPr lang="en-US" smtClean="0">
                <a:sym typeface="Wingdings" panose="05000000000000000000" pitchFamily="2" charset="2"/>
              </a:rPr>
              <a:t>     department whose cost has already been allocated is ignored.</a:t>
            </a:r>
          </a:p>
          <a:p>
            <a:pPr>
              <a:spcBef>
                <a:spcPct val="40000"/>
              </a:spcBef>
            </a:pPr>
            <a:r>
              <a:rPr lang="en-US" smtClean="0">
                <a:sym typeface="Wingdings" panose="05000000000000000000" pitchFamily="2" charset="2"/>
              </a:rPr>
              <a:t>  Each service department assigns its own costs to operating departments</a:t>
            </a:r>
            <a:br>
              <a:rPr lang="en-US" smtClean="0">
                <a:sym typeface="Wingdings" panose="05000000000000000000" pitchFamily="2" charset="2"/>
              </a:rPr>
            </a:br>
            <a:r>
              <a:rPr lang="en-US" smtClean="0">
                <a:sym typeface="Wingdings" panose="05000000000000000000" pitchFamily="2" charset="2"/>
              </a:rPr>
              <a:t>      plus the costs that have been allocated to it from other service departments.</a:t>
            </a:r>
            <a:endParaRPr lang="en-US" smtClean="0"/>
          </a:p>
          <a:p>
            <a:endParaRPr lang="en-US" smtClean="0"/>
          </a:p>
        </p:txBody>
      </p:sp>
    </p:spTree>
    <p:extLst>
      <p:ext uri="{BB962C8B-B14F-4D97-AF65-F5344CB8AC3E}">
        <p14:creationId xmlns:p14="http://schemas.microsoft.com/office/powerpoint/2010/main" xmlns="" val="25907516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683FB61F-1EB3-4676-ABEB-5AD6077369E3}" type="slidenum">
              <a:rPr lang="en-US" smtClean="0"/>
              <a:pPr/>
              <a:t>38</a:t>
            </a:fld>
            <a:endParaRPr lang="en-US" smtClean="0"/>
          </a:p>
        </p:txBody>
      </p:sp>
      <p:sp>
        <p:nvSpPr>
          <p:cNvPr id="26419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66388C-7F62-4452-B343-A28C47746116}" type="slidenum">
              <a:rPr lang="en-US" smtClean="0"/>
              <a:pPr/>
              <a:t>38</a:t>
            </a:fld>
            <a:endParaRPr lang="en-US" smtClean="0"/>
          </a:p>
        </p:txBody>
      </p:sp>
      <p:sp>
        <p:nvSpPr>
          <p:cNvPr id="26419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419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will use the same information shown on your screen for the step-method example. There are two service departments, Cafeteria and Custodial, and two operating departments, Machining and Assembly.  Cafeteria costs are allocated to the operating departments based on the number of employees in each department.  Custodial costs are allocated to each operating department based on the number of square feet in each operating department.</a:t>
            </a:r>
          </a:p>
          <a:p>
            <a:endParaRPr lang="en-US" smtClean="0"/>
          </a:p>
        </p:txBody>
      </p:sp>
    </p:spTree>
    <p:extLst>
      <p:ext uri="{BB962C8B-B14F-4D97-AF65-F5344CB8AC3E}">
        <p14:creationId xmlns:p14="http://schemas.microsoft.com/office/powerpoint/2010/main" xmlns="" val="20060682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7AEBD02B-F884-427C-AE42-083057EFD36B}" type="slidenum">
              <a:rPr lang="en-US" smtClean="0"/>
              <a:pPr/>
              <a:t>39</a:t>
            </a:fld>
            <a:endParaRPr lang="en-US" smtClean="0"/>
          </a:p>
        </p:txBody>
      </p:sp>
      <p:sp>
        <p:nvSpPr>
          <p:cNvPr id="26624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7653BBE-555B-47E1-AD2B-56277310BB0D}" type="slidenum">
              <a:rPr lang="en-US" smtClean="0"/>
              <a:pPr/>
              <a:t>39</a:t>
            </a:fld>
            <a:endParaRPr lang="en-US" smtClean="0"/>
          </a:p>
        </p:txBody>
      </p:sp>
      <p:sp>
        <p:nvSpPr>
          <p:cNvPr id="26624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4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How much of the Cafeteria and Custodial costs should be allocated to each operating department using the step method of cost allocation?</a:t>
            </a:r>
          </a:p>
          <a:p>
            <a:r>
              <a:rPr lang="en-US" smtClean="0"/>
              <a:t>We will allocate Cafeteria first since it is larger and provides more service to Custodial than Custodial provides to Cafeteria.</a:t>
            </a:r>
          </a:p>
          <a:p>
            <a:endParaRPr lang="en-US" smtClean="0"/>
          </a:p>
          <a:p>
            <a:endParaRPr lang="en-US" smtClean="0"/>
          </a:p>
        </p:txBody>
      </p:sp>
    </p:spTree>
    <p:extLst>
      <p:ext uri="{BB962C8B-B14F-4D97-AF65-F5344CB8AC3E}">
        <p14:creationId xmlns:p14="http://schemas.microsoft.com/office/powerpoint/2010/main" xmlns="" val="36446507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A44F6653-7355-47A0-8664-FF3B75C93146}" type="slidenum">
              <a:rPr lang="en-US" smtClean="0"/>
              <a:pPr/>
              <a:t>40</a:t>
            </a:fld>
            <a:endParaRPr lang="en-US" smtClean="0"/>
          </a:p>
        </p:txBody>
      </p:sp>
      <p:sp>
        <p:nvSpPr>
          <p:cNvPr id="26829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4E4BCA7-547D-4E90-81C5-E597BF4850E9}" type="slidenum">
              <a:rPr lang="en-US" smtClean="0"/>
              <a:pPr/>
              <a:t>40</a:t>
            </a:fld>
            <a:endParaRPr lang="en-US" smtClean="0"/>
          </a:p>
        </p:txBody>
      </p:sp>
      <p:sp>
        <p:nvSpPr>
          <p:cNvPr id="26829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829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total number of employees in the allocation base is 60, 10 for Custodial plus 20 for Machining plus 30 for Assembly.  The allocation percentage is calculated by dividing the number of employees in a department by the total number of employees in the allocation base.  For Custodial, the allocation percentage is 16-2/3%, obtained by dividing 10 employees by 60 employees.  Next we multiply the allocation percentage times the service department cost.  To allocate Cafeteria costs to Custodial, we multiply 16-2/3% times $360,000 and get $60,000.</a:t>
            </a:r>
          </a:p>
        </p:txBody>
      </p:sp>
    </p:spTree>
    <p:extLst>
      <p:ext uri="{BB962C8B-B14F-4D97-AF65-F5344CB8AC3E}">
        <p14:creationId xmlns:p14="http://schemas.microsoft.com/office/powerpoint/2010/main" xmlns="" val="14708409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60D1F45A-1890-4987-B3CC-878ABD3FC6DC}" type="slidenum">
              <a:rPr lang="en-US" smtClean="0"/>
              <a:pPr/>
              <a:t>41</a:t>
            </a:fld>
            <a:endParaRPr lang="en-US" smtClean="0"/>
          </a:p>
        </p:txBody>
      </p:sp>
      <p:sp>
        <p:nvSpPr>
          <p:cNvPr id="27033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EA13542-6557-4D7B-87B4-3B178BD2299C}" type="slidenum">
              <a:rPr lang="en-US" smtClean="0"/>
              <a:pPr/>
              <a:t>41</a:t>
            </a:fld>
            <a:endParaRPr lang="en-US" smtClean="0"/>
          </a:p>
        </p:txBody>
      </p:sp>
      <p:sp>
        <p:nvSpPr>
          <p:cNvPr id="270340"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0341" name="Rectangle 1027"/>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Next, let’s allocate Cafeteria costs to Machining.  The allocation percentage is calculated by dividing the number of employees in a department by the total number of employees in the allocation base.  For Machining, the allocation percentage is 33-1/3%, obtained by dividing 20 employees by 60 employees.  Next we multiply the allocation percentage times the service department cost.  To allocate Cafeteria costs to Machining, we multiply 33-1/3% times $360,000 and get $120,000.</a:t>
            </a:r>
          </a:p>
          <a:p>
            <a:endParaRPr lang="en-US" smtClean="0"/>
          </a:p>
        </p:txBody>
      </p:sp>
    </p:spTree>
    <p:extLst>
      <p:ext uri="{BB962C8B-B14F-4D97-AF65-F5344CB8AC3E}">
        <p14:creationId xmlns:p14="http://schemas.microsoft.com/office/powerpoint/2010/main" xmlns="" val="1280529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4C5E954C-0F65-4136-A803-90428517E741}" type="slidenum">
              <a:rPr lang="en-US" smtClean="0"/>
              <a:pPr/>
              <a:t>42</a:t>
            </a:fld>
            <a:endParaRPr lang="en-US" smtClean="0"/>
          </a:p>
        </p:txBody>
      </p:sp>
      <p:sp>
        <p:nvSpPr>
          <p:cNvPr id="27238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2568F75-B0DF-4F82-AB5E-14B467718580}" type="slidenum">
              <a:rPr lang="en-US" smtClean="0"/>
              <a:pPr/>
              <a:t>42</a:t>
            </a:fld>
            <a:endParaRPr lang="en-US" smtClean="0"/>
          </a:p>
        </p:txBody>
      </p:sp>
      <p:sp>
        <p:nvSpPr>
          <p:cNvPr id="272388"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2389" name="Rectangle 1027"/>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Next, let’s allocate Cafeteria costs to Assembly.  The allocation percentage is calculated by dividing the number of employees in a department by the total number of employees in the allocation base.  For Assembly, the allocation percentage is 50%, obtained by dividing 30 employees by 60 employees.  Next we multiply the allocation percentage times the service department cost.  To allocate Cafeteria costs to Assembly, we multiply 50% times $360,000 and get $180,000. The sum of the assigned costs ($60,000 + $120,000 + $180,000) equals the total Cafeteria Department costs of $360,000.</a:t>
            </a:r>
          </a:p>
        </p:txBody>
      </p:sp>
    </p:spTree>
    <p:extLst>
      <p:ext uri="{BB962C8B-B14F-4D97-AF65-F5344CB8AC3E}">
        <p14:creationId xmlns:p14="http://schemas.microsoft.com/office/powerpoint/2010/main" xmlns="" val="36243320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5E72C8A0-BFAC-4648-8967-999EEDC5FB86}" type="slidenum">
              <a:rPr lang="en-US" smtClean="0"/>
              <a:pPr/>
              <a:t>43</a:t>
            </a:fld>
            <a:endParaRPr lang="en-US" smtClean="0"/>
          </a:p>
        </p:txBody>
      </p:sp>
      <p:sp>
        <p:nvSpPr>
          <p:cNvPr id="27443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12FB7B-AECB-4B2F-9D42-21304D315A09}" type="slidenum">
              <a:rPr lang="en-US" smtClean="0"/>
              <a:pPr/>
              <a:t>43</a:t>
            </a:fld>
            <a:endParaRPr lang="en-US" smtClean="0"/>
          </a:p>
        </p:txBody>
      </p:sp>
      <p:sp>
        <p:nvSpPr>
          <p:cNvPr id="27443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443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Now, we can allocate Custodial costs.  The costs in Custodial are now $150,000.  This amount includes the department’s own costs of $90,000 plus the $60,000 allocated from Cafeteria.  None of the $150,000 will be allocated back to Cafeteria. How much of the Custodial costs should be allocated to each operating department using the step method of cost allocation?</a:t>
            </a:r>
          </a:p>
        </p:txBody>
      </p:sp>
    </p:spTree>
    <p:extLst>
      <p:ext uri="{BB962C8B-B14F-4D97-AF65-F5344CB8AC3E}">
        <p14:creationId xmlns:p14="http://schemas.microsoft.com/office/powerpoint/2010/main" xmlns="" val="8834229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F279C305-6193-472B-B120-DB424BC6C61E}" type="slidenum">
              <a:rPr lang="en-US" smtClean="0"/>
              <a:pPr/>
              <a:t>44</a:t>
            </a:fld>
            <a:endParaRPr lang="en-US" smtClean="0"/>
          </a:p>
        </p:txBody>
      </p:sp>
      <p:sp>
        <p:nvSpPr>
          <p:cNvPr id="27648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71B7A0F-A6B0-4ABB-AE58-B714C80FB405}" type="slidenum">
              <a:rPr lang="en-US" smtClean="0"/>
              <a:pPr/>
              <a:t>44</a:t>
            </a:fld>
            <a:endParaRPr lang="en-US" smtClean="0"/>
          </a:p>
        </p:txBody>
      </p:sp>
      <p:sp>
        <p:nvSpPr>
          <p:cNvPr id="27648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48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total number of square feet in the allocation base is 75,000, 25,000 for Machining plus 50,000 for Assembly.  The allocation percentage is calculated by dividing the square feet in a department by the total number of square feet in the allocation base.  For Machining, the allocation percentage is 33-1/3%, obtained by dividing t25,000 square feet by 75,000 square feet.  Next we multiply the allocation percentage times the service department cost.  To allocate Custodial costs to Machining we multiply 33-1/3% times $150,000 and get $50,000.</a:t>
            </a:r>
          </a:p>
          <a:p>
            <a:endParaRPr lang="en-US" smtClean="0"/>
          </a:p>
        </p:txBody>
      </p:sp>
    </p:spTree>
    <p:extLst>
      <p:ext uri="{BB962C8B-B14F-4D97-AF65-F5344CB8AC3E}">
        <p14:creationId xmlns:p14="http://schemas.microsoft.com/office/powerpoint/2010/main" xmlns="" val="9619274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DEF4AB52-03BD-446E-9FDD-B46CAD7CB050}" type="slidenum">
              <a:rPr lang="en-US" smtClean="0"/>
              <a:pPr/>
              <a:t>45</a:t>
            </a:fld>
            <a:endParaRPr lang="en-US" smtClean="0"/>
          </a:p>
        </p:txBody>
      </p:sp>
      <p:sp>
        <p:nvSpPr>
          <p:cNvPr id="27853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6F0A10-084C-4AB8-8C8C-A438F36833AD}" type="slidenum">
              <a:rPr lang="en-US" smtClean="0"/>
              <a:pPr/>
              <a:t>45</a:t>
            </a:fld>
            <a:endParaRPr lang="en-US" smtClean="0"/>
          </a:p>
        </p:txBody>
      </p:sp>
      <p:sp>
        <p:nvSpPr>
          <p:cNvPr id="27853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853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Next, let’s allocate Custodial costs to Assembly.  The total number of square feet in the allocation base is 75,000, 25,000 for Machining plus 50,000 for Assembly.  The allocation percentage is calculated by dividing the square feet in an operating department by the total number of square feet in the allocation base.  For Assembly, the allocation percentage is 66-2/3%, obtained by dividing 50,000 square feet by 75,000 square feet.  Next we multiply the allocation percentage times the service department cost.  To allocate Custodial costs to Assembly we multiply 66-2/3% times $150,000 and get $100,000.  The sum of the costs assigned to Assembly ($100,000) and Machining ($50,000) is equal to the total costs assigned from the Custodial Department ($150,000).</a:t>
            </a:r>
          </a:p>
          <a:p>
            <a:endParaRPr lang="en-US" smtClean="0"/>
          </a:p>
          <a:p>
            <a:endParaRPr lang="en-US" smtClean="0"/>
          </a:p>
        </p:txBody>
      </p:sp>
    </p:spTree>
    <p:extLst>
      <p:ext uri="{BB962C8B-B14F-4D97-AF65-F5344CB8AC3E}">
        <p14:creationId xmlns:p14="http://schemas.microsoft.com/office/powerpoint/2010/main" xmlns="" val="11400047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9F138478-570E-4732-A5FA-240C3470ACF9}" type="slidenum">
              <a:rPr lang="en-US" smtClean="0"/>
              <a:pPr/>
              <a:t>46</a:t>
            </a:fld>
            <a:endParaRPr lang="en-US" smtClean="0"/>
          </a:p>
        </p:txBody>
      </p:sp>
      <p:sp>
        <p:nvSpPr>
          <p:cNvPr id="28057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8E8F16-CB31-4B21-8226-BC023C4384B4}" type="slidenum">
              <a:rPr lang="en-US" smtClean="0"/>
              <a:pPr/>
              <a:t>46</a:t>
            </a:fld>
            <a:endParaRPr lang="en-US" smtClean="0"/>
          </a:p>
        </p:txBody>
      </p:sp>
      <p:sp>
        <p:nvSpPr>
          <p:cNvPr id="28058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058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reciprocal method gives full recognition to interdepartmental services.  While the step method only allocates forward – never backwards – the reciprocal method allocates service department costs in both directions.  Reciprocal allocation requires the use of simultaneous linear equations and is beyond the scope of our discussion.</a:t>
            </a:r>
          </a:p>
          <a:p>
            <a:r>
              <a:rPr lang="en-US" smtClean="0"/>
              <a:t>The reciprocal method is rarely used in practice because of it complexity and because the results are usually close to the step method results.  </a:t>
            </a:r>
          </a:p>
        </p:txBody>
      </p:sp>
    </p:spTree>
    <p:extLst>
      <p:ext uri="{BB962C8B-B14F-4D97-AF65-F5344CB8AC3E}">
        <p14:creationId xmlns:p14="http://schemas.microsoft.com/office/powerpoint/2010/main" xmlns="" val="23969895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16149BCD-16B8-4622-8EF2-41FAEFC513BD}" type="slidenum">
              <a:rPr lang="en-US" smtClean="0"/>
              <a:pPr/>
              <a:t>47</a:t>
            </a:fld>
            <a:endParaRPr lang="en-US" smtClean="0"/>
          </a:p>
        </p:txBody>
      </p:sp>
      <p:sp>
        <p:nvSpPr>
          <p:cNvPr id="28262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1168531-B460-4057-89B6-10ED08516325}" type="slidenum">
              <a:rPr lang="en-US" smtClean="0"/>
              <a:pPr/>
              <a:t>47</a:t>
            </a:fld>
            <a:endParaRPr lang="en-US" smtClean="0"/>
          </a:p>
        </p:txBody>
      </p:sp>
      <p:sp>
        <p:nvSpPr>
          <p:cNvPr id="28262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262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On your screen, you see information for a series of questions.  The first cost allocation questions use the direct method.  You will probably want to refer back to this screen as you work through the questions. </a:t>
            </a:r>
          </a:p>
        </p:txBody>
      </p:sp>
    </p:spTree>
    <p:extLst>
      <p:ext uri="{BB962C8B-B14F-4D97-AF65-F5344CB8AC3E}">
        <p14:creationId xmlns:p14="http://schemas.microsoft.com/office/powerpoint/2010/main" xmlns="" val="13189258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3A1A8772-E85E-421E-BD25-01FE523DD4B5}" type="slidenum">
              <a:rPr lang="en-US" smtClean="0"/>
              <a:pPr/>
              <a:t>48</a:t>
            </a:fld>
            <a:endParaRPr lang="en-US" smtClean="0"/>
          </a:p>
        </p:txBody>
      </p:sp>
      <p:sp>
        <p:nvSpPr>
          <p:cNvPr id="28467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EB84C23-30FE-4B60-B596-6349E279B0F4}" type="slidenum">
              <a:rPr lang="en-US" smtClean="0"/>
              <a:pPr/>
              <a:t>48</a:t>
            </a:fld>
            <a:endParaRPr lang="en-US" smtClean="0"/>
          </a:p>
        </p:txBody>
      </p:sp>
      <p:sp>
        <p:nvSpPr>
          <p:cNvPr id="28467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467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Here’s your first question using the direct method of service department cost allocation.</a:t>
            </a:r>
          </a:p>
        </p:txBody>
      </p:sp>
    </p:spTree>
    <p:extLst>
      <p:ext uri="{BB962C8B-B14F-4D97-AF65-F5344CB8AC3E}">
        <p14:creationId xmlns:p14="http://schemas.microsoft.com/office/powerpoint/2010/main" xmlns="" val="5842734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1EAECD1-21BF-4BF6-B8FF-F354B99D72FE}" type="slidenum">
              <a:rPr lang="en-US" smtClean="0"/>
              <a:pPr/>
              <a:t>49</a:t>
            </a:fld>
            <a:endParaRPr lang="en-US" smtClean="0"/>
          </a:p>
        </p:txBody>
      </p:sp>
      <p:sp>
        <p:nvSpPr>
          <p:cNvPr id="28672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A5F1D4D-C9E4-4EC3-A7AF-885C0DEAC0B2}" type="slidenum">
              <a:rPr lang="en-US" smtClean="0"/>
              <a:pPr/>
              <a:t>49</a:t>
            </a:fld>
            <a:endParaRPr lang="en-US" smtClean="0"/>
          </a:p>
        </p:txBody>
      </p:sp>
      <p:sp>
        <p:nvSpPr>
          <p:cNvPr id="28672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2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The total number of employees in the allocation base is one hundred, twenty in Accounting plus eighty others.  Recall that we ignore the number of employees in BACS as it is a service department and using the direct method, we only allocate to operating departments. The allocation percentage is calculated by dividing the number of employees in an operating department by the total number of employees in the allocation base.  For Accounting, the allocation percentage is 20%, obtained by dividing 20 employees by 100 employees.  Next we multiply the allocation percentage times the service department cost.  To allocate ADMIN costs to Accounting we multiply 20% times $180,000 and get $36,000.</a:t>
            </a:r>
          </a:p>
          <a:p>
            <a:endParaRPr lang="en-US" smtClean="0"/>
          </a:p>
        </p:txBody>
      </p:sp>
    </p:spTree>
    <p:extLst>
      <p:ext uri="{BB962C8B-B14F-4D97-AF65-F5344CB8AC3E}">
        <p14:creationId xmlns:p14="http://schemas.microsoft.com/office/powerpoint/2010/main" xmlns="" val="41882437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C33A222D-61B2-4AFB-BDFA-C2EE8733D0B6}" type="slidenum">
              <a:rPr lang="en-US" smtClean="0"/>
              <a:pPr/>
              <a:t>50</a:t>
            </a:fld>
            <a:endParaRPr lang="en-US" smtClean="0"/>
          </a:p>
        </p:txBody>
      </p:sp>
      <p:sp>
        <p:nvSpPr>
          <p:cNvPr id="28877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2C4E04F-015A-49BE-B516-C429CB2CBBD0}" type="slidenum">
              <a:rPr lang="en-US" smtClean="0"/>
              <a:pPr/>
              <a:t>50</a:t>
            </a:fld>
            <a:endParaRPr lang="en-US" smtClean="0"/>
          </a:p>
        </p:txBody>
      </p:sp>
      <p:sp>
        <p:nvSpPr>
          <p:cNvPr id="28877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8773"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Here’s your second question using the direct method of service department cost allocation.</a:t>
            </a:r>
          </a:p>
          <a:p>
            <a:endParaRPr lang="en-US" smtClean="0"/>
          </a:p>
        </p:txBody>
      </p:sp>
    </p:spTree>
    <p:extLst>
      <p:ext uri="{BB962C8B-B14F-4D97-AF65-F5344CB8AC3E}">
        <p14:creationId xmlns:p14="http://schemas.microsoft.com/office/powerpoint/2010/main" xmlns="" val="19326979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E0373103-05C0-427A-B292-53B4CECF98D1}" type="slidenum">
              <a:rPr lang="en-US" smtClean="0"/>
              <a:pPr/>
              <a:t>51</a:t>
            </a:fld>
            <a:endParaRPr lang="en-US" smtClean="0"/>
          </a:p>
        </p:txBody>
      </p:sp>
      <p:sp>
        <p:nvSpPr>
          <p:cNvPr id="29081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5F549D2-F6DB-4E03-817E-70BF6A7E3790}" type="slidenum">
              <a:rPr lang="en-US" smtClean="0"/>
              <a:pPr/>
              <a:t>51</a:t>
            </a:fld>
            <a:endParaRPr lang="en-US" smtClean="0"/>
          </a:p>
        </p:txBody>
      </p:sp>
      <p:sp>
        <p:nvSpPr>
          <p:cNvPr id="29082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0821"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We will allocate BACS costs to Accounting and add the result to the answer for the previous question.  BACS is allocated on the basis of the number of personal computers in each operating department. The total number of personal computers in the allocation base is 120, 18 for Accounting plus 102 others.  The allocation percentage is calculated by dividing the number of personal computers in an operating department by the total number of personal computers in the allocation base.  For Accounting, the allocation percentage is 15%, obtained by dividing 18 personal computers by 120 personal computers. To allocate BACS costs to Accounting, we multiply 15% times $90,000 and get $13,500.  The total amount allocated to Accounting is the sum of $36,000 and $13,500 for a total of $49,500.</a:t>
            </a:r>
          </a:p>
          <a:p>
            <a:endParaRPr lang="en-US" smtClean="0"/>
          </a:p>
        </p:txBody>
      </p:sp>
    </p:spTree>
    <p:extLst>
      <p:ext uri="{BB962C8B-B14F-4D97-AF65-F5344CB8AC3E}">
        <p14:creationId xmlns:p14="http://schemas.microsoft.com/office/powerpoint/2010/main" xmlns="" val="26530995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A09E0758-026E-49A7-BC8F-9B943C0B4EAB}" type="slidenum">
              <a:rPr lang="en-US" smtClean="0"/>
              <a:pPr/>
              <a:t>52</a:t>
            </a:fld>
            <a:endParaRPr lang="en-US" smtClean="0"/>
          </a:p>
        </p:txBody>
      </p:sp>
      <p:sp>
        <p:nvSpPr>
          <p:cNvPr id="29286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7CAF0D-30E9-4D7B-9EB8-2A3541FABC46}" type="slidenum">
              <a:rPr lang="en-US" smtClean="0"/>
              <a:pPr/>
              <a:t>52</a:t>
            </a:fld>
            <a:endParaRPr lang="en-US" smtClean="0"/>
          </a:p>
        </p:txBody>
      </p:sp>
      <p:sp>
        <p:nvSpPr>
          <p:cNvPr id="29286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2869"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Now we will look at a question where we will use the step method of service department cost allocation.  The information on your screen for this question is the same information that we used for the direct method questions.</a:t>
            </a:r>
          </a:p>
        </p:txBody>
      </p:sp>
    </p:spTree>
    <p:extLst>
      <p:ext uri="{BB962C8B-B14F-4D97-AF65-F5344CB8AC3E}">
        <p14:creationId xmlns:p14="http://schemas.microsoft.com/office/powerpoint/2010/main" xmlns="" val="16220708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4B3522D4-FA61-4B77-9002-A92CC6C15EA9}" type="slidenum">
              <a:rPr lang="en-US" smtClean="0"/>
              <a:pPr/>
              <a:t>53</a:t>
            </a:fld>
            <a:endParaRPr lang="en-US" smtClean="0"/>
          </a:p>
        </p:txBody>
      </p:sp>
      <p:sp>
        <p:nvSpPr>
          <p:cNvPr id="29491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D35FC06-C0B8-4CCD-A81C-355CCF7DF42E}" type="slidenum">
              <a:rPr lang="en-US" smtClean="0"/>
              <a:pPr/>
              <a:t>53</a:t>
            </a:fld>
            <a:endParaRPr lang="en-US" smtClean="0"/>
          </a:p>
        </p:txBody>
      </p:sp>
      <p:sp>
        <p:nvSpPr>
          <p:cNvPr id="29491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4917"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Here’s your question using the step method of service department cost allocation.</a:t>
            </a:r>
          </a:p>
          <a:p>
            <a:endParaRPr lang="en-US" smtClean="0"/>
          </a:p>
        </p:txBody>
      </p:sp>
    </p:spTree>
    <p:extLst>
      <p:ext uri="{BB962C8B-B14F-4D97-AF65-F5344CB8AC3E}">
        <p14:creationId xmlns:p14="http://schemas.microsoft.com/office/powerpoint/2010/main" xmlns="" val="40872349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37499EF2-613A-4D17-AAF1-D4146711C563}" type="slidenum">
              <a:rPr lang="en-US" smtClean="0"/>
              <a:pPr/>
              <a:t>54</a:t>
            </a:fld>
            <a:endParaRPr lang="en-US" smtClean="0"/>
          </a:p>
        </p:txBody>
      </p:sp>
      <p:sp>
        <p:nvSpPr>
          <p:cNvPr id="29696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135FE97-43A6-4AFA-B27A-9317222C1BC4}" type="slidenum">
              <a:rPr lang="en-US" smtClean="0"/>
              <a:pPr/>
              <a:t>54</a:t>
            </a:fld>
            <a:endParaRPr lang="en-US" smtClean="0"/>
          </a:p>
        </p:txBody>
      </p:sp>
      <p:sp>
        <p:nvSpPr>
          <p:cNvPr id="29696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65" name="Rectangle 3"/>
          <p:cNvSpPr>
            <a:spLocks noGrp="1" noChangeArrowheads="1"/>
          </p:cNvSpPr>
          <p:nvPr>
            <p:ph type="body" idx="1"/>
          </p:nvPr>
        </p:nvSpPr>
        <p:spPr bwMode="auto">
          <a:xfrm>
            <a:off x="914400" y="4416425"/>
            <a:ext cx="5029200" cy="41830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z="1100" smtClean="0"/>
              <a:t>ADMIN provides more service than BACS so we allocate it first. The total number of employees in the allocation base is 105, 5 for BACS, plus 20 for Accounting, plus 80 others. The allocation percentage is calculated by dividing the number of employees in a department by the total number of employees in the allocation base.  For Accounting, the allocation percentage is found by dividing 20 employees by 105 employees.  Next we multiply the allocation percentage times the service department cost.  To allocate ADMIN costs to Accounting we multiply the allocation percentage times $180,000 and get $34,286.</a:t>
            </a:r>
          </a:p>
          <a:p>
            <a:r>
              <a:rPr lang="en-US" sz="1100" smtClean="0"/>
              <a:t>We must also allocate ADMIN costs to BACS.  The allocation percentage is  found by dividing 5 employees by 105 employees.  Next we multiply the allocation percentage times the service department cost.  To allocate ADMIN costs to BACS, we multiply the allocation percentage times $180,000 and get $8,571.</a:t>
            </a:r>
          </a:p>
          <a:p>
            <a:r>
              <a:rPr lang="en-US" sz="1100" smtClean="0"/>
              <a:t>The new amount to be allocated from BACS is the original $90,000 plus $8,571, for a total of $98,571.</a:t>
            </a:r>
          </a:p>
          <a:p>
            <a:r>
              <a:rPr lang="en-US" sz="1100" smtClean="0"/>
              <a:t>Now we can allocate BACS costs to Accounting. For BACS, the allocation percentage of 15% is found by dividing 18 computers by 120 computers.  Next we multiply the allocation percentage times the service department cost.  To allocate BACS costs to Accounting, we multiply 15% times $98,571 and get $14,786.  </a:t>
            </a:r>
          </a:p>
          <a:p>
            <a:r>
              <a:rPr lang="en-US" sz="1100" smtClean="0"/>
              <a:t>The total amount allocated to Accounting is $49,072.</a:t>
            </a:r>
          </a:p>
        </p:txBody>
      </p:sp>
    </p:spTree>
    <p:extLst>
      <p:ext uri="{BB962C8B-B14F-4D97-AF65-F5344CB8AC3E}">
        <p14:creationId xmlns:p14="http://schemas.microsoft.com/office/powerpoint/2010/main" xmlns="" val="9828637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smtClean="0"/>
              <a:t>4-</a:t>
            </a:r>
            <a:fld id="{0CF65154-3E08-4F33-860F-C377597A9ACD}" type="slidenum">
              <a:rPr lang="en-US" smtClean="0"/>
              <a:pPr/>
              <a:t>55</a:t>
            </a:fld>
            <a:endParaRPr lang="en-US" smtClean="0"/>
          </a:p>
        </p:txBody>
      </p:sp>
      <p:sp>
        <p:nvSpPr>
          <p:cNvPr id="29901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ADBE3B1-ECEF-413E-8392-2F9845DDCA0D}" type="slidenum">
              <a:rPr lang="en-US" smtClean="0"/>
              <a:pPr/>
              <a:t>55</a:t>
            </a:fld>
            <a:endParaRPr lang="en-US" smtClean="0"/>
          </a:p>
        </p:txBody>
      </p:sp>
      <p:sp>
        <p:nvSpPr>
          <p:cNvPr id="29901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901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End of chapter 4.</a:t>
            </a:r>
          </a:p>
        </p:txBody>
      </p:sp>
    </p:spTree>
    <p:extLst>
      <p:ext uri="{BB962C8B-B14F-4D97-AF65-F5344CB8AC3E}">
        <p14:creationId xmlns:p14="http://schemas.microsoft.com/office/powerpoint/2010/main" xmlns="" val="41814703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p>
        </p:txBody>
      </p:sp>
      <p:sp>
        <p:nvSpPr>
          <p:cNvPr id="11" name="Slide Number Placeholder 26"/>
          <p:cNvSpPr>
            <a:spLocks noGrp="1"/>
          </p:cNvSpPr>
          <p:nvPr>
            <p:ph type="sldNum" sz="quarter" idx="11"/>
          </p:nvPr>
        </p:nvSpPr>
        <p:spPr/>
        <p:txBody>
          <a:bodyPr/>
          <a:lstStyle>
            <a:lvl1pPr>
              <a:defRPr>
                <a:solidFill>
                  <a:srgbClr val="D1EAEE"/>
                </a:solidFill>
              </a:defRPr>
            </a:lvl1pPr>
          </a:lstStyle>
          <a:p>
            <a:pPr>
              <a:defRPr/>
            </a:pPr>
            <a:fld id="{855624D6-D802-4E51-A1EF-1C18036096AE}" type="slidenum">
              <a:rPr lang="en-US"/>
              <a:pPr>
                <a:defRPr/>
              </a:pPr>
              <a:t>‹#›</a:t>
            </a:fld>
            <a:endParaRPr lang="en-US"/>
          </a:p>
        </p:txBody>
      </p:sp>
    </p:spTree>
    <p:extLst>
      <p:ext uri="{BB962C8B-B14F-4D97-AF65-F5344CB8AC3E}">
        <p14:creationId xmlns:p14="http://schemas.microsoft.com/office/powerpoint/2010/main" xmlns="" val="3195611649"/>
      </p:ext>
    </p:extLst>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pPr>
              <a:defRPr/>
            </a:pPr>
            <a:fld id="{1E6C6EC2-B9CD-4F5F-B9A3-97881A770C32}" type="slidenum">
              <a:rPr lang="en-US"/>
              <a:pPr>
                <a:defRPr/>
              </a:pPr>
              <a:t>‹#›</a:t>
            </a:fld>
            <a:endParaRPr lang="en-US"/>
          </a:p>
        </p:txBody>
      </p:sp>
    </p:spTree>
    <p:extLst>
      <p:ext uri="{BB962C8B-B14F-4D97-AF65-F5344CB8AC3E}">
        <p14:creationId xmlns:p14="http://schemas.microsoft.com/office/powerpoint/2010/main" xmlns="" val="305410546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pPr>
              <a:defRPr/>
            </a:pPr>
            <a:fld id="{56467A2D-2A05-4B8F-8A19-A10D822D50F5}" type="slidenum">
              <a:rPr lang="en-US"/>
              <a:pPr>
                <a:defRPr/>
              </a:pPr>
              <a:t>‹#›</a:t>
            </a:fld>
            <a:endParaRPr lang="en-US"/>
          </a:p>
        </p:txBody>
      </p:sp>
    </p:spTree>
    <p:extLst>
      <p:ext uri="{BB962C8B-B14F-4D97-AF65-F5344CB8AC3E}">
        <p14:creationId xmlns:p14="http://schemas.microsoft.com/office/powerpoint/2010/main" xmlns="" val="349413750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pPr>
              <a:defRPr/>
            </a:pPr>
            <a:fld id="{5BB3E943-B925-498D-81CD-821E2CB0D3AC}" type="slidenum">
              <a:rPr lang="en-US"/>
              <a:pPr>
                <a:defRPr/>
              </a:pPr>
              <a:t>‹#›</a:t>
            </a:fld>
            <a:endParaRPr lang="en-US"/>
          </a:p>
        </p:txBody>
      </p:sp>
    </p:spTree>
    <p:extLst>
      <p:ext uri="{BB962C8B-B14F-4D97-AF65-F5344CB8AC3E}">
        <p14:creationId xmlns:p14="http://schemas.microsoft.com/office/powerpoint/2010/main" xmlns="" val="258513785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pPr>
              <a:defRPr/>
            </a:pPr>
            <a:fld id="{547B4EAE-D4E1-4DAB-A333-C3044876184B}" type="slidenum">
              <a:rPr lang="en-US"/>
              <a:pPr>
                <a:defRPr/>
              </a:pPr>
              <a:t>‹#›</a:t>
            </a:fld>
            <a:endParaRPr lang="en-US"/>
          </a:p>
        </p:txBody>
      </p:sp>
    </p:spTree>
    <p:extLst>
      <p:ext uri="{BB962C8B-B14F-4D97-AF65-F5344CB8AC3E}">
        <p14:creationId xmlns:p14="http://schemas.microsoft.com/office/powerpoint/2010/main" xmlns="" val="330357857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pPr>
              <a:defRPr/>
            </a:pPr>
            <a:fld id="{0421DACB-781E-43F2-8D21-B95F18E314DC}" type="slidenum">
              <a:rPr lang="en-US"/>
              <a:pPr>
                <a:defRPr/>
              </a:pPr>
              <a:t>‹#›</a:t>
            </a:fld>
            <a:endParaRPr lang="en-US"/>
          </a:p>
        </p:txBody>
      </p:sp>
    </p:spTree>
    <p:extLst>
      <p:ext uri="{BB962C8B-B14F-4D97-AF65-F5344CB8AC3E}">
        <p14:creationId xmlns:p14="http://schemas.microsoft.com/office/powerpoint/2010/main" xmlns="" val="256056317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pPr>
              <a:defRPr/>
            </a:pPr>
            <a:fld id="{FCB59D86-0373-4D55-88A5-CFF3063CEFAC}" type="slidenum">
              <a:rPr lang="en-US"/>
              <a:pPr>
                <a:defRPr/>
              </a:pPr>
              <a:t>‹#›</a:t>
            </a:fld>
            <a:endParaRPr lang="en-US"/>
          </a:p>
        </p:txBody>
      </p:sp>
    </p:spTree>
    <p:extLst>
      <p:ext uri="{BB962C8B-B14F-4D97-AF65-F5344CB8AC3E}">
        <p14:creationId xmlns:p14="http://schemas.microsoft.com/office/powerpoint/2010/main" xmlns="" val="348447269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Slide Number Placeholder 6"/>
          <p:cNvSpPr>
            <a:spLocks noGrp="1"/>
          </p:cNvSpPr>
          <p:nvPr>
            <p:ph type="sldNum" sz="quarter" idx="11"/>
          </p:nvPr>
        </p:nvSpPr>
        <p:spPr>
          <a:xfrm>
            <a:off x="8077200" y="6356350"/>
            <a:ext cx="609600" cy="365125"/>
          </a:xfrm>
        </p:spPr>
        <p:txBody>
          <a:bodyPr/>
          <a:lstStyle>
            <a:lvl1pPr>
              <a:defRPr/>
            </a:lvl1pPr>
          </a:lstStyle>
          <a:p>
            <a:pPr>
              <a:defRPr/>
            </a:pPr>
            <a:fld id="{6238C2C7-71C6-46C1-A612-E308B07EB86D}" type="slidenum">
              <a:rPr lang="en-US"/>
              <a:pPr>
                <a:defRPr/>
              </a:pPr>
              <a:t>‹#›</a:t>
            </a:fld>
            <a:endParaRPr lang="en-US"/>
          </a:p>
        </p:txBody>
      </p:sp>
    </p:spTree>
    <p:extLst>
      <p:ext uri="{BB962C8B-B14F-4D97-AF65-F5344CB8AC3E}">
        <p14:creationId xmlns:p14="http://schemas.microsoft.com/office/powerpoint/2010/main" xmlns="" val="1460880196"/>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pPr>
              <a:defRPr/>
            </a:pPr>
            <a:fld id="{0C6FC220-FEB7-4E8E-AC72-DDC0069360C0}" type="slidenum">
              <a:rPr lang="en-US"/>
              <a:pPr>
                <a:defRPr/>
              </a:pPr>
              <a:t>‹#›</a:t>
            </a:fld>
            <a:endParaRPr lang="en-US"/>
          </a:p>
        </p:txBody>
      </p:sp>
    </p:spTree>
    <p:extLst>
      <p:ext uri="{BB962C8B-B14F-4D97-AF65-F5344CB8AC3E}">
        <p14:creationId xmlns:p14="http://schemas.microsoft.com/office/powerpoint/2010/main" xmlns="" val="401311378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pPr>
              <a:defRPr/>
            </a:pPr>
            <a:fld id="{D5DE3A7A-7B6D-40A9-A9ED-56195D14FA75}" type="slidenum">
              <a:rPr lang="en-US"/>
              <a:pPr>
                <a:defRPr/>
              </a:pPr>
              <a:t>‹#›</a:t>
            </a:fld>
            <a:endParaRPr lang="en-US"/>
          </a:p>
        </p:txBody>
      </p:sp>
    </p:spTree>
    <p:extLst>
      <p:ext uri="{BB962C8B-B14F-4D97-AF65-F5344CB8AC3E}">
        <p14:creationId xmlns:p14="http://schemas.microsoft.com/office/powerpoint/2010/main" xmlns="" val="100980934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pPr>
              <a:defRPr/>
            </a:pPr>
            <a:fld id="{9FE3BBA1-DE51-4523-8FB6-4F45E29F2D11}" type="slidenum">
              <a:rPr lang="en-US"/>
              <a:pPr>
                <a:defRPr/>
              </a:pPr>
              <a:t>‹#›</a:t>
            </a:fld>
            <a:endParaRPr lang="en-US"/>
          </a:p>
        </p:txBody>
      </p:sp>
    </p:spTree>
    <p:extLst>
      <p:ext uri="{BB962C8B-B14F-4D97-AF65-F5344CB8AC3E}">
        <p14:creationId xmlns:p14="http://schemas.microsoft.com/office/powerpoint/2010/main" xmlns="" val="293453840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98255BF8-65BA-469C-897D-71A7A14CD2E5}" type="slidenum">
              <a:rPr lang="en-US"/>
              <a:pPr>
                <a:defRPr/>
              </a:pPr>
              <a:t>‹#›</a:t>
            </a:fld>
            <a:endParaRPr lang="en-US"/>
          </a:p>
        </p:txBody>
      </p:sp>
    </p:spTree>
    <p:extLst>
      <p:ext uri="{BB962C8B-B14F-4D97-AF65-F5344CB8AC3E}">
        <p14:creationId xmlns:p14="http://schemas.microsoft.com/office/powerpoint/2010/main" xmlns="" val="3920510829"/>
      </p:ext>
    </p:extLst>
  </p:cSld>
  <p:clrMapOvr>
    <a:overrideClrMapping bg1="dk1" tx1="lt1" bg2="dk2" tx2="lt2" accent1="accent1" accent2="accent2" accent3="accent3" accent4="accent4" accent5="accent5" accent6="accent6" hlink="hlink" folHlink="folHlink"/>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17540959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B6B47B0F-2145-41CD-98BC-B4EF5D1632E1}" type="slidenum">
              <a:rPr lang="en-US"/>
              <a:pPr>
                <a:defRPr/>
              </a:pPr>
              <a:t>‹#›</a:t>
            </a:fld>
            <a:endParaRPr lang="en-US"/>
          </a:p>
        </p:txBody>
      </p:sp>
    </p:spTree>
    <p:extLst>
      <p:ext uri="{BB962C8B-B14F-4D97-AF65-F5344CB8AC3E}">
        <p14:creationId xmlns:p14="http://schemas.microsoft.com/office/powerpoint/2010/main" xmlns="" val="1717024429"/>
      </p:ext>
    </p:extLst>
  </p:cSld>
  <p:clrMapOvr>
    <a:overrideClrMapping bg1="dk1" tx1="lt1" bg2="dk2" tx2="lt2" accent1="accent1" accent2="accent2" accent3="accent3" accent4="accent4" accent5="accent5" accent6="accent6" hlink="hlink" folHlink="folHlink"/>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757607977"/>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12459725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6838597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01225775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71724561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E52AC59B-7E74-4111-9D12-E4E65BE80643}" type="slidenum">
              <a:rPr lang="en-US"/>
              <a:pPr>
                <a:defRPr/>
              </a:pPr>
              <a:t>‹#›</a:t>
            </a:fld>
            <a:endParaRPr lang="en-US"/>
          </a:p>
        </p:txBody>
      </p:sp>
    </p:spTree>
    <p:extLst>
      <p:ext uri="{BB962C8B-B14F-4D97-AF65-F5344CB8AC3E}">
        <p14:creationId xmlns:p14="http://schemas.microsoft.com/office/powerpoint/2010/main" xmlns="" val="19681926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0392794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1716537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87352835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597235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33658183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EF7BB1AC-DB24-42E3-AE47-ECB72F76A78E}" type="slidenum">
              <a:rPr lang="en-US"/>
              <a:pPr>
                <a:defRPr/>
              </a:pPr>
              <a:t>‹#›</a:t>
            </a:fld>
            <a:endParaRPr lang="en-US"/>
          </a:p>
        </p:txBody>
      </p:sp>
      <p:grpSp>
        <p:nvGrpSpPr>
          <p:cNvPr id="103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hangingPunct="1">
                <a:defRPr/>
              </a:pPr>
              <a:endParaRPr lang="en-US">
                <a:solidFill>
                  <a:prstClr val="black"/>
                </a:solidFill>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vmlDrawing" Target="../drawings/vmlDrawing7.vml"/><Relationship Id="rId4" Type="http://schemas.openxmlformats.org/officeDocument/2006/relationships/oleObject" Target="../embeddings/Microsoft_Office_Excel_97-2003_Worksheet5.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9.vml"/><Relationship Id="rId4" Type="http://schemas.openxmlformats.org/officeDocument/2006/relationships/image" Target="../media/image7.w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mlDrawing" Target="../drawings/vmlDrawing10.vml"/><Relationship Id="rId5" Type="http://schemas.openxmlformats.org/officeDocument/2006/relationships/image" Target="../media/image9.wmf"/><Relationship Id="rId4" Type="http://schemas.openxmlformats.org/officeDocument/2006/relationships/oleObject" Target="../embeddings/Microsoft_Office_Excel_97-2003_Worksheet6.xls"/></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vmlDrawing" Target="../drawings/vmlDrawing11.vml"/><Relationship Id="rId4" Type="http://schemas.openxmlformats.org/officeDocument/2006/relationships/oleObject" Target="../embeddings/Microsoft_Office_Excel_97-2003_Worksheet7.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vmlDrawing" Target="../drawings/vmlDrawing12.vml"/><Relationship Id="rId4" Type="http://schemas.openxmlformats.org/officeDocument/2006/relationships/oleObject" Target="../embeddings/Microsoft_Office_Excel_97-2003_Worksheet8.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vmlDrawing" Target="../drawings/vmlDrawing13.vml"/><Relationship Id="rId4" Type="http://schemas.openxmlformats.org/officeDocument/2006/relationships/oleObject" Target="../embeddings/Microsoft_Office_Excel_97-2003_Worksheet9.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vmlDrawing" Target="../drawings/vmlDrawing14.vml"/><Relationship Id="rId4" Type="http://schemas.openxmlformats.org/officeDocument/2006/relationships/oleObject" Target="../embeddings/Microsoft_Office_Excel_97-2003_Worksheet10.xls"/></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vmlDrawing" Target="../drawings/vmlDrawing15.vml"/><Relationship Id="rId4" Type="http://schemas.openxmlformats.org/officeDocument/2006/relationships/oleObject" Target="../embeddings/Microsoft_Office_Excel_97-2003_Worksheet11.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vmlDrawing" Target="../drawings/vmlDrawing16.vml"/><Relationship Id="rId4" Type="http://schemas.openxmlformats.org/officeDocument/2006/relationships/oleObject" Target="../embeddings/Microsoft_Office_Excel_97-2003_Worksheet12.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vmlDrawing" Target="../drawings/vmlDrawing17.vml"/><Relationship Id="rId4" Type="http://schemas.openxmlformats.org/officeDocument/2006/relationships/oleObject" Target="../embeddings/Microsoft_Office_Excel_97-2003_Worksheet13.xls"/></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8.vml"/><Relationship Id="rId4" Type="http://schemas.openxmlformats.org/officeDocument/2006/relationships/oleObject" Target="../embeddings/Microsoft_Office_Excel_97-2003_Worksheet14.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vmlDrawing" Target="../drawings/vmlDrawing19.vml"/><Relationship Id="rId4" Type="http://schemas.openxmlformats.org/officeDocument/2006/relationships/oleObject" Target="../embeddings/Microsoft_Office_Excel_97-2003_Worksheet15.xls"/></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vmlDrawing" Target="../drawings/vmlDrawing20.vml"/><Relationship Id="rId4" Type="http://schemas.openxmlformats.org/officeDocument/2006/relationships/image" Target="../media/image19.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vmlDrawing" Target="../drawings/vmlDrawing21.vml"/><Relationship Id="rId4" Type="http://schemas.openxmlformats.org/officeDocument/2006/relationships/image" Target="../media/image20.wm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vmlDrawing" Target="../drawings/vmlDrawing22.vml"/><Relationship Id="rId4" Type="http://schemas.openxmlformats.org/officeDocument/2006/relationships/image" Target="../media/image21.w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vmlDrawing" Target="../drawings/vmlDrawing24.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vmlDrawing" Target="../drawings/vmlDrawing26.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vmlDrawing" Target="../drawings/vmlDrawing27.vml"/><Relationship Id="rId5" Type="http://schemas.openxmlformats.org/officeDocument/2006/relationships/oleObject" Target="../embeddings/Microsoft_Office_Excel_97-2003_Worksheet17.xls"/><Relationship Id="rId4" Type="http://schemas.openxmlformats.org/officeDocument/2006/relationships/oleObject" Target="../embeddings/Microsoft_Office_Excel_97-2003_Worksheet16.xls"/></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vmlDrawing" Target="../drawings/vmlDrawing28.vml"/><Relationship Id="rId4" Type="http://schemas.openxmlformats.org/officeDocument/2006/relationships/oleObject" Target="../embeddings/Microsoft_Office_Excel_97-2003_Worksheet18.xls"/></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vmlDrawing" Target="../drawings/vmlDrawing29.vml"/><Relationship Id="rId4" Type="http://schemas.openxmlformats.org/officeDocument/2006/relationships/oleObject" Target="../embeddings/Microsoft_Office_Excel_97-2003_Worksheet19.xls"/></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vmlDrawing" Target="../drawings/vmlDrawing30.vml"/><Relationship Id="rId4" Type="http://schemas.openxmlformats.org/officeDocument/2006/relationships/oleObject" Target="../embeddings/Microsoft_Office_Excel_97-2003_Worksheet20.xls"/></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vmlDrawing" Target="../drawings/vmlDrawing31.vml"/><Relationship Id="rId4" Type="http://schemas.openxmlformats.org/officeDocument/2006/relationships/oleObject" Target="../embeddings/Microsoft_Office_Excel_97-2003_Worksheet21.xls"/></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vmlDrawing" Target="../drawings/vmlDrawing32.vml"/><Relationship Id="rId4" Type="http://schemas.openxmlformats.org/officeDocument/2006/relationships/oleObject" Target="../embeddings/Microsoft_Office_Excel_97-2003_Worksheet22.xls"/></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vmlDrawing" Target="../drawings/vmlDrawing33.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vmlDrawing" Target="../drawings/vmlDrawing35.vml"/><Relationship Id="rId5" Type="http://schemas.openxmlformats.org/officeDocument/2006/relationships/oleObject" Target="../embeddings/Microsoft_Office_Excel_97-2003_Worksheet24.xls"/><Relationship Id="rId4" Type="http://schemas.openxmlformats.org/officeDocument/2006/relationships/oleObject" Target="../embeddings/Microsoft_Office_Excel_97-2003_Worksheet23.xls"/></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vmlDrawing" Target="../drawings/vmlDrawing36.vml"/><Relationship Id="rId4" Type="http://schemas.openxmlformats.org/officeDocument/2006/relationships/oleObject" Target="../embeddings/Microsoft_Office_Excel_97-2003_Worksheet25.xls"/></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vmlDrawing" Target="../drawings/vmlDrawing37.vml"/><Relationship Id="rId4" Type="http://schemas.openxmlformats.org/officeDocument/2006/relationships/oleObject" Target="../embeddings/Microsoft_Office_Excel_97-2003_Worksheet26.xls"/></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vmlDrawing" Target="../drawings/vmlDrawing38.vml"/><Relationship Id="rId4" Type="http://schemas.openxmlformats.org/officeDocument/2006/relationships/oleObject" Target="../embeddings/Microsoft_Office_Excel_97-2003_Worksheet27.xls"/></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vmlDrawing" Target="../drawings/vmlDrawing39.vml"/><Relationship Id="rId4" Type="http://schemas.openxmlformats.org/officeDocument/2006/relationships/oleObject" Target="../embeddings/Microsoft_Office_Excel_97-2003_Worksheet28.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vmlDrawing" Target="../drawings/vmlDrawing40.vml"/><Relationship Id="rId4" Type="http://schemas.openxmlformats.org/officeDocument/2006/relationships/oleObject" Target="../embeddings/Microsoft_Office_Excel_97-2003_Worksheet29.xls"/></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vmlDrawing" Target="../drawings/vmlDrawing41.vml"/><Relationship Id="rId4" Type="http://schemas.openxmlformats.org/officeDocument/2006/relationships/oleObject" Target="../embeddings/Microsoft_Office_Excel_97-2003_Worksheet30.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vmlDrawing" Target="../drawings/vmlDrawing42.vml"/><Relationship Id="rId4" Type="http://schemas.openxmlformats.org/officeDocument/2006/relationships/oleObject" Target="../embeddings/Microsoft_Office_Excel_97-2003_Worksheet31.xls"/></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vmlDrawing" Target="../drawings/vmlDrawing43.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xml"/><Relationship Id="rId1" Type="http://schemas.openxmlformats.org/officeDocument/2006/relationships/vmlDrawing" Target="../drawings/vmlDrawing44.vml"/><Relationship Id="rId4" Type="http://schemas.openxmlformats.org/officeDocument/2006/relationships/oleObject" Target="../embeddings/Microsoft_Office_Excel_97-2003_Worksheet32.xls"/></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6.vml"/><Relationship Id="rId4" Type="http://schemas.openxmlformats.org/officeDocument/2006/relationships/oleObject" Target="../embeddings/Microsoft_Office_Excel_97-2003_Worksheet33.xls"/></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7.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8.vml"/><Relationship Id="rId4" Type="http://schemas.openxmlformats.org/officeDocument/2006/relationships/oleObject" Target="../embeddings/Microsoft_Office_Excel_97-2003_Worksheet34.xls"/></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vmlDrawing" Target="../drawings/vmlDrawing49.vml"/><Relationship Id="rId4" Type="http://schemas.openxmlformats.org/officeDocument/2006/relationships/oleObject" Target="../embeddings/Microsoft_Office_Excel_97-2003_Worksheet35.xls"/></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50.v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51.vml"/><Relationship Id="rId4" Type="http://schemas.openxmlformats.org/officeDocument/2006/relationships/oleObject" Target="../embeddings/Microsoft_Office_Excel_97-2003_Worksheet36.xls"/></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17-Continued</a:t>
            </a:r>
            <a:endParaRPr lang="en-US" dirty="0"/>
          </a:p>
        </p:txBody>
      </p:sp>
      <p:sp>
        <p:nvSpPr>
          <p:cNvPr id="29699"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smtClean="0">
                <a:solidFill>
                  <a:schemeClr val="bg2"/>
                </a:solidFill>
                <a:latin typeface="Calibri" panose="020F0502020204030204" pitchFamily="34" charset="0"/>
              </a:rPr>
              <a:t>Process Costing</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prstClr val="white"/>
                </a:solidFill>
              </a:rPr>
              <a:t>Lecture </a:t>
            </a:r>
            <a:r>
              <a:rPr lang="en-US" sz="3600" b="1" dirty="0" smtClean="0">
                <a:solidFill>
                  <a:prstClr val="white"/>
                </a:solidFill>
              </a:rPr>
              <a:t>15</a:t>
            </a:r>
            <a:endParaRPr lang="en-US" sz="3600" b="1" dirty="0">
              <a:solidFill>
                <a:prstClr val="white"/>
              </a:solidFill>
            </a:endParaRPr>
          </a:p>
        </p:txBody>
      </p:sp>
      <p:sp>
        <p:nvSpPr>
          <p:cNvPr id="29701"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003153D-F02E-4AF7-A73B-5839BAB3A3D0}" type="slidenum">
              <a:rPr lang="en-US" smtClean="0">
                <a:solidFill>
                  <a:srgbClr val="D1EAEE"/>
                </a:solidFill>
              </a:rPr>
              <a:pPr/>
              <a:t>1</a:t>
            </a:fld>
            <a:endParaRPr lang="en-US" smtClean="0">
              <a:solidFill>
                <a:srgbClr val="D1EAEE"/>
              </a:solidFill>
            </a:endParaRPr>
          </a:p>
        </p:txBody>
      </p:sp>
      <p:sp>
        <p:nvSpPr>
          <p:cNvPr id="29702"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nSpc>
                <a:spcPct val="90000"/>
              </a:lnSpc>
              <a:spcBef>
                <a:spcPct val="0"/>
              </a:spcBef>
              <a:buFont typeface="Wingdings 2" panose="05020102010507070707" pitchFamily="18" charset="2"/>
              <a:buNone/>
            </a:pPr>
            <a:r>
              <a:rPr lang="en-US" sz="2000" b="1" i="1" u="sng">
                <a:solidFill>
                  <a:srgbClr val="04617B"/>
                </a:solidFill>
                <a:latin typeface="Calibri" panose="020F0502020204030204" pitchFamily="34" charset="0"/>
              </a:rPr>
              <a:t>Readings</a:t>
            </a:r>
          </a:p>
          <a:p>
            <a:pPr>
              <a:lnSpc>
                <a:spcPct val="90000"/>
              </a:lnSpc>
              <a:spcBef>
                <a:spcPct val="0"/>
              </a:spcBef>
              <a:buFont typeface="Wingdings 2" panose="05020102010507070707" pitchFamily="18" charset="2"/>
              <a:buNone/>
            </a:pPr>
            <a:r>
              <a:rPr lang="en-US" sz="1400" b="1" i="1">
                <a:solidFill>
                  <a:srgbClr val="04617B"/>
                </a:solidFill>
                <a:latin typeface="Calibri" panose="020F0502020204030204" pitchFamily="34" charset="0"/>
              </a:rPr>
              <a:t>Chapter 17,Cost Accounting, Managerial Emphasis, 14</a:t>
            </a:r>
            <a:r>
              <a:rPr lang="en-US" sz="1400" b="1" i="1" baseline="30000">
                <a:solidFill>
                  <a:srgbClr val="04617B"/>
                </a:solidFill>
                <a:latin typeface="Calibri" panose="020F0502020204030204" pitchFamily="34" charset="0"/>
              </a:rPr>
              <a:t>th</a:t>
            </a:r>
            <a:r>
              <a:rPr lang="en-US" sz="1400" b="1" i="1">
                <a:solidFill>
                  <a:srgbClr val="04617B"/>
                </a:solidFill>
                <a:latin typeface="Calibri" panose="020F0502020204030204" pitchFamily="34" charset="0"/>
              </a:rPr>
              <a:t> edition by Horengren</a:t>
            </a:r>
          </a:p>
          <a:p>
            <a:pPr>
              <a:lnSpc>
                <a:spcPct val="90000"/>
              </a:lnSpc>
              <a:spcBef>
                <a:spcPct val="0"/>
              </a:spcBef>
              <a:buFont typeface="Wingdings 2" panose="05020102010507070707" pitchFamily="18" charset="2"/>
              <a:buNone/>
            </a:pPr>
            <a:r>
              <a:rPr lang="en-US" sz="1400" b="1" i="1">
                <a:solidFill>
                  <a:srgbClr val="04617B"/>
                </a:solidFill>
                <a:latin typeface="Calibri" panose="020F0502020204030204" pitchFamily="34" charset="0"/>
              </a:rPr>
              <a:t>Chapter 4, Managerial Accounting 12</a:t>
            </a:r>
            <a:r>
              <a:rPr lang="en-US" sz="1400" b="1" i="1" baseline="30000">
                <a:solidFill>
                  <a:srgbClr val="04617B"/>
                </a:solidFill>
                <a:latin typeface="Calibri" panose="020F0502020204030204" pitchFamily="34" charset="0"/>
              </a:rPr>
              <a:t>th</a:t>
            </a:r>
            <a:r>
              <a:rPr lang="en-US" sz="1400" b="1" i="1">
                <a:solidFill>
                  <a:srgbClr val="04617B"/>
                </a:solidFill>
                <a:latin typeface="Calibri" panose="020F0502020204030204" pitchFamily="34" charset="0"/>
              </a:rPr>
              <a:t> edition by Garrison, Noreen, Brewer</a:t>
            </a:r>
          </a:p>
          <a:p>
            <a:pPr>
              <a:lnSpc>
                <a:spcPct val="90000"/>
              </a:lnSpc>
              <a:spcBef>
                <a:spcPct val="0"/>
              </a:spcBef>
              <a:buFont typeface="Wingdings 2" panose="05020102010507070707" pitchFamily="18" charset="2"/>
              <a:buNone/>
            </a:pPr>
            <a:endParaRPr lang="en-US" sz="1400" b="1" i="1">
              <a:solidFill>
                <a:srgbClr val="04617B"/>
              </a:solidFill>
              <a:latin typeface="Calibri" panose="020F0502020204030204"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dirty="0"/>
              <a:t>Learning Objectives</a:t>
            </a:r>
          </a:p>
        </p:txBody>
      </p:sp>
      <p:sp>
        <p:nvSpPr>
          <p:cNvPr id="31747" name="Content Placeholder 2"/>
          <p:cNvSpPr>
            <a:spLocks noGrp="1"/>
          </p:cNvSpPr>
          <p:nvPr>
            <p:ph idx="1"/>
          </p:nvPr>
        </p:nvSpPr>
        <p:spPr>
          <a:xfrm>
            <a:off x="228600" y="2011363"/>
            <a:ext cx="8610600" cy="4389437"/>
          </a:xfrm>
        </p:spPr>
        <p:txBody>
          <a:bodyPr/>
          <a:lstStyle/>
          <a:p>
            <a:pPr eaLnBrk="1" hangingPunct="1"/>
            <a:r>
              <a:rPr lang="en-US" sz="2000" smtClean="0"/>
              <a:t>Record the flow of materials, labor, and overhead through a process cost system.</a:t>
            </a:r>
          </a:p>
          <a:p>
            <a:pPr eaLnBrk="1" hangingPunct="1"/>
            <a:r>
              <a:rPr lang="en-US" sz="2000" smtClean="0"/>
              <a:t>Compute the equivalent units of production using the weighted-average method.</a:t>
            </a:r>
          </a:p>
          <a:p>
            <a:pPr eaLnBrk="1" hangingPunct="1"/>
            <a:r>
              <a:rPr lang="en-US" sz="2000" smtClean="0"/>
              <a:t>Compute the cost per equivalent unit using the weighted-average method.</a:t>
            </a:r>
          </a:p>
          <a:p>
            <a:pPr eaLnBrk="1" hangingPunct="1"/>
            <a:r>
              <a:rPr lang="en-US" sz="2000" smtClean="0"/>
              <a:t>Assign costs to units using the weighted-average method.</a:t>
            </a:r>
          </a:p>
          <a:p>
            <a:pPr eaLnBrk="1" hangingPunct="1"/>
            <a:r>
              <a:rPr lang="en-US" sz="2000" smtClean="0"/>
              <a:t>Compute the equivalent units of production using the FIFO method.</a:t>
            </a:r>
          </a:p>
          <a:p>
            <a:pPr eaLnBrk="1" hangingPunct="1"/>
            <a:r>
              <a:rPr lang="en-US" sz="2000" smtClean="0"/>
              <a:t>Compute the cost per equivalent unit using the FIFO method.</a:t>
            </a:r>
          </a:p>
          <a:p>
            <a:pPr eaLnBrk="1" hangingPunct="1"/>
            <a:r>
              <a:rPr lang="en-US" sz="2000" smtClean="0"/>
              <a:t>Assign costs to units using the FIFO method</a:t>
            </a:r>
          </a:p>
          <a:p>
            <a:pPr eaLnBrk="1" hangingPunct="1"/>
            <a:r>
              <a:rPr lang="en-US" sz="2000" smtClean="0"/>
              <a:t>Allocate service department costs to operating departments using the direct method.</a:t>
            </a:r>
          </a:p>
          <a:p>
            <a:pPr eaLnBrk="1" hangingPunct="1"/>
            <a:r>
              <a:rPr lang="en-US" sz="2000" smtClean="0"/>
              <a:t>To allocate service department costs to operating departments using the step-down method.</a:t>
            </a:r>
          </a:p>
          <a:p>
            <a:pPr eaLnBrk="1" hangingPunct="1"/>
            <a:endParaRPr lang="en-US" sz="2000" smtClean="0"/>
          </a:p>
        </p:txBody>
      </p:sp>
      <p:sp>
        <p:nvSpPr>
          <p:cNvPr id="3" name="Slide Number Placeholder 2"/>
          <p:cNvSpPr>
            <a:spLocks noGrp="1"/>
          </p:cNvSpPr>
          <p:nvPr>
            <p:ph type="sldNum" sz="quarter" idx="11"/>
          </p:nvPr>
        </p:nvSpPr>
        <p:spPr/>
        <p:txBody>
          <a:bodyPr/>
          <a:lstStyle/>
          <a:p>
            <a:pPr>
              <a:defRPr/>
            </a:pPr>
            <a:fld id="{1E6C6EC2-B9CD-4F5F-B9A3-97881A770C32}" type="slidenum">
              <a:rPr lang="en-US" smtClean="0"/>
              <a:pPr>
                <a:defRPr/>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a:xfrm>
            <a:off x="457200" y="484569"/>
            <a:ext cx="8305800" cy="818388"/>
          </a:xfrm>
          <a:extLst/>
        </p:spPr>
        <p:txBody>
          <a:bodyPr/>
          <a:lstStyle/>
          <a:p>
            <a:pPr>
              <a:defRPr/>
            </a:pPr>
            <a:r>
              <a:rPr lang="en-US" sz="4400" b="1" i="1"/>
              <a:t>Equivalent Units – FIFO Method</a:t>
            </a:r>
          </a:p>
        </p:txBody>
      </p:sp>
      <p:sp>
        <p:nvSpPr>
          <p:cNvPr id="415747" name="Rectangle 3"/>
          <p:cNvSpPr>
            <a:spLocks noChangeArrowheads="1"/>
          </p:cNvSpPr>
          <p:nvPr/>
        </p:nvSpPr>
        <p:spPr bwMode="auto">
          <a:xfrm>
            <a:off x="304800" y="1295400"/>
            <a:ext cx="8534400" cy="1371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buFont typeface="Times" panose="02020603050405020304" pitchFamily="18" charset="0"/>
              <a:buNone/>
              <a:defRPr/>
            </a:pPr>
            <a:r>
              <a:rPr lang="en-US" sz="2800" dirty="0" smtClean="0">
                <a:latin typeface="+mn-lt"/>
              </a:rPr>
              <a:t>Let’s revisit the Double Diamond Skis example. Assume the following activity is reported in Shaping and Milling Department for May:</a:t>
            </a:r>
          </a:p>
          <a:p>
            <a:pPr algn="ctr" eaLnBrk="1" hangingPunct="1">
              <a:buFont typeface="Times" panose="02020603050405020304" pitchFamily="18" charset="0"/>
              <a:buNone/>
              <a:defRPr/>
            </a:pPr>
            <a:endParaRPr lang="en-US" dirty="0" smtClean="0">
              <a:latin typeface="+mn-lt"/>
            </a:endParaRPr>
          </a:p>
        </p:txBody>
      </p:sp>
      <p:graphicFrame>
        <p:nvGraphicFramePr>
          <p:cNvPr id="192516" name="Object 5"/>
          <p:cNvGraphicFramePr>
            <a:graphicFrameLocks/>
          </p:cNvGraphicFramePr>
          <p:nvPr/>
        </p:nvGraphicFramePr>
        <p:xfrm>
          <a:off x="457200" y="2933700"/>
          <a:ext cx="8286750" cy="3467100"/>
        </p:xfrm>
        <a:graphic>
          <a:graphicData uri="http://schemas.openxmlformats.org/presentationml/2006/ole">
            <p:oleObj spid="_x0000_s192519" name="Worksheet" r:id="rId4" imgW="4457700" imgH="1857451"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7794" name="Rectangle 1026"/>
          <p:cNvSpPr>
            <a:spLocks noGrp="1" noChangeArrowheads="1"/>
          </p:cNvSpPr>
          <p:nvPr>
            <p:ph type="title"/>
          </p:nvPr>
        </p:nvSpPr>
        <p:spPr>
          <a:xfrm>
            <a:off x="438150" y="307944"/>
            <a:ext cx="8305800" cy="824738"/>
          </a:xfrm>
          <a:extLst/>
        </p:spPr>
        <p:txBody>
          <a:bodyPr/>
          <a:lstStyle/>
          <a:p>
            <a:pPr>
              <a:defRPr/>
            </a:pPr>
            <a:r>
              <a:rPr lang="en-US" sz="4400" b="1" i="1"/>
              <a:t>Equivalent Units – FIFO Method</a:t>
            </a:r>
          </a:p>
        </p:txBody>
      </p:sp>
      <p:sp>
        <p:nvSpPr>
          <p:cNvPr id="417796" name="Text Box 1028"/>
          <p:cNvSpPr txBox="1">
            <a:spLocks noChangeArrowheads="1"/>
          </p:cNvSpPr>
          <p:nvPr/>
        </p:nvSpPr>
        <p:spPr bwMode="auto">
          <a:xfrm>
            <a:off x="76200" y="1371600"/>
            <a:ext cx="89916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dirty="0">
                <a:solidFill>
                  <a:schemeClr val="tx2"/>
                </a:solidFill>
                <a:effectLst>
                  <a:outerShdw blurRad="38100" dist="38100" dir="2700000" algn="tl">
                    <a:srgbClr val="000000"/>
                  </a:outerShdw>
                </a:effectLst>
                <a:latin typeface="+mn-lt"/>
              </a:rPr>
              <a:t>Step 1</a:t>
            </a:r>
            <a:r>
              <a:rPr lang="en-US" sz="2800" dirty="0">
                <a:latin typeface="+mn-lt"/>
              </a:rPr>
              <a:t>: Determine equivalent units needed to complete beginning inventory.</a:t>
            </a:r>
          </a:p>
        </p:txBody>
      </p:sp>
      <p:graphicFrame>
        <p:nvGraphicFramePr>
          <p:cNvPr id="194564" name="Object 1031"/>
          <p:cNvGraphicFramePr>
            <a:graphicFrameLocks/>
          </p:cNvGraphicFramePr>
          <p:nvPr/>
        </p:nvGraphicFramePr>
        <p:xfrm>
          <a:off x="190500" y="2667000"/>
          <a:ext cx="8801100" cy="3638550"/>
        </p:xfrm>
        <a:graphic>
          <a:graphicData uri="http://schemas.openxmlformats.org/presentationml/2006/ole">
            <p:oleObj spid="_x0000_s194567" name="Worksheet" r:id="rId4" imgW="4515002" imgH="1933651"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8450" name="Rectangle 2"/>
          <p:cNvSpPr>
            <a:spLocks noGrp="1" noChangeArrowheads="1"/>
          </p:cNvSpPr>
          <p:nvPr>
            <p:ph type="title"/>
          </p:nvPr>
        </p:nvSpPr>
        <p:spPr>
          <a:xfrm>
            <a:off x="670560" y="307944"/>
            <a:ext cx="8305800" cy="824738"/>
          </a:xfrm>
          <a:extLst/>
        </p:spPr>
        <p:txBody>
          <a:bodyPr/>
          <a:lstStyle/>
          <a:p>
            <a:pPr>
              <a:defRPr/>
            </a:pPr>
            <a:r>
              <a:rPr lang="en-US" sz="4400" b="1" i="1"/>
              <a:t>Equivalent Units – FIFO Method</a:t>
            </a:r>
          </a:p>
        </p:txBody>
      </p:sp>
      <p:sp>
        <p:nvSpPr>
          <p:cNvPr id="488451" name="Text Box 3"/>
          <p:cNvSpPr txBox="1">
            <a:spLocks noChangeArrowheads="1"/>
          </p:cNvSpPr>
          <p:nvPr/>
        </p:nvSpPr>
        <p:spPr bwMode="auto">
          <a:xfrm>
            <a:off x="76200" y="1371600"/>
            <a:ext cx="89916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dirty="0">
                <a:solidFill>
                  <a:schemeClr val="tx2"/>
                </a:solidFill>
                <a:effectLst>
                  <a:outerShdw blurRad="38100" dist="38100" dir="2700000" algn="tl">
                    <a:srgbClr val="000000"/>
                  </a:outerShdw>
                </a:effectLst>
                <a:latin typeface="+mn-lt"/>
              </a:rPr>
              <a:t>Step 2</a:t>
            </a:r>
            <a:r>
              <a:rPr lang="en-US" sz="2800" dirty="0">
                <a:latin typeface="+mn-lt"/>
              </a:rPr>
              <a:t>: Determine units started and completed during the period.</a:t>
            </a:r>
          </a:p>
        </p:txBody>
      </p:sp>
      <p:graphicFrame>
        <p:nvGraphicFramePr>
          <p:cNvPr id="196612" name="Object 4"/>
          <p:cNvGraphicFramePr>
            <a:graphicFrameLocks/>
          </p:cNvGraphicFramePr>
          <p:nvPr/>
        </p:nvGraphicFramePr>
        <p:xfrm>
          <a:off x="190500" y="2667000"/>
          <a:ext cx="8801100" cy="3638550"/>
        </p:xfrm>
        <a:graphic>
          <a:graphicData uri="http://schemas.openxmlformats.org/presentationml/2006/ole">
            <p:oleObj spid="_x0000_s196615" name="Worksheet" r:id="rId4" imgW="4515002" imgH="1933651"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5</a:t>
            </a:fld>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a:xfrm>
            <a:off x="457200" y="403035"/>
            <a:ext cx="8305800" cy="824738"/>
          </a:xfrm>
          <a:extLst/>
        </p:spPr>
        <p:txBody>
          <a:bodyPr/>
          <a:lstStyle/>
          <a:p>
            <a:pPr>
              <a:defRPr/>
            </a:pPr>
            <a:r>
              <a:rPr lang="en-US" sz="4400" b="1" i="1"/>
              <a:t>Equivalent Units – FIFO Method</a:t>
            </a:r>
          </a:p>
        </p:txBody>
      </p:sp>
      <p:sp>
        <p:nvSpPr>
          <p:cNvPr id="490499" name="Text Box 3"/>
          <p:cNvSpPr txBox="1">
            <a:spLocks noChangeArrowheads="1"/>
          </p:cNvSpPr>
          <p:nvPr/>
        </p:nvSpPr>
        <p:spPr bwMode="auto">
          <a:xfrm>
            <a:off x="76200" y="1371600"/>
            <a:ext cx="89916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dirty="0">
                <a:solidFill>
                  <a:schemeClr val="tx2"/>
                </a:solidFill>
                <a:effectLst>
                  <a:outerShdw blurRad="38100" dist="38100" dir="2700000" algn="tl">
                    <a:srgbClr val="000000"/>
                  </a:outerShdw>
                </a:effectLst>
                <a:latin typeface="+mn-lt"/>
              </a:rPr>
              <a:t>Step 3</a:t>
            </a:r>
            <a:r>
              <a:rPr lang="en-US" sz="2800" dirty="0">
                <a:latin typeface="+mn-lt"/>
              </a:rPr>
              <a:t>: Add the equivalent units in ending working in process inventory.</a:t>
            </a:r>
          </a:p>
        </p:txBody>
      </p:sp>
      <p:graphicFrame>
        <p:nvGraphicFramePr>
          <p:cNvPr id="198660" name="Object 4"/>
          <p:cNvGraphicFramePr>
            <a:graphicFrameLocks/>
          </p:cNvGraphicFramePr>
          <p:nvPr/>
        </p:nvGraphicFramePr>
        <p:xfrm>
          <a:off x="190500" y="2667000"/>
          <a:ext cx="8839200" cy="3848100"/>
        </p:xfrm>
        <a:graphic>
          <a:graphicData uri="http://schemas.openxmlformats.org/presentationml/2006/ole">
            <p:oleObj spid="_x0000_s198663" name="Worksheet" r:id="rId4" imgW="4515002" imgH="1933651"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6</a:t>
            </a:fld>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0706" name="Line 2"/>
          <p:cNvSpPr>
            <a:spLocks noChangeShapeType="1"/>
          </p:cNvSpPr>
          <p:nvPr/>
        </p:nvSpPr>
        <p:spPr bwMode="auto">
          <a:xfrm flipV="1">
            <a:off x="1143000" y="4171950"/>
            <a:ext cx="0" cy="9144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0707" name="Rectangle 3"/>
          <p:cNvSpPr>
            <a:spLocks noChangeArrowheads="1"/>
          </p:cNvSpPr>
          <p:nvPr/>
        </p:nvSpPr>
        <p:spPr bwMode="auto">
          <a:xfrm>
            <a:off x="533400" y="2806700"/>
            <a:ext cx="8293100" cy="1447800"/>
          </a:xfrm>
          <a:prstGeom prst="rect">
            <a:avLst/>
          </a:prstGeom>
          <a:solidFill>
            <a:srgbClr val="FFFFEF"/>
          </a:solidFill>
          <a:ln w="2857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00708" name="Rectangle 4"/>
          <p:cNvSpPr>
            <a:spLocks noChangeArrowheads="1"/>
          </p:cNvSpPr>
          <p:nvPr/>
        </p:nvSpPr>
        <p:spPr bwMode="auto">
          <a:xfrm>
            <a:off x="384175" y="2927350"/>
            <a:ext cx="26638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663300"/>
                </a:solidFill>
              </a:rPr>
              <a:t>Beginning</a:t>
            </a:r>
            <a:br>
              <a:rPr lang="en-US" sz="2000" b="1">
                <a:solidFill>
                  <a:srgbClr val="663300"/>
                </a:solidFill>
              </a:rPr>
            </a:br>
            <a:r>
              <a:rPr lang="en-US" sz="2000" b="1">
                <a:solidFill>
                  <a:srgbClr val="663300"/>
                </a:solidFill>
              </a:rPr>
              <a:t>Work in Process</a:t>
            </a:r>
            <a:br>
              <a:rPr lang="en-US" sz="2000" b="1">
                <a:solidFill>
                  <a:srgbClr val="663300"/>
                </a:solidFill>
              </a:rPr>
            </a:br>
            <a:r>
              <a:rPr lang="en-US" sz="2000" b="1">
                <a:solidFill>
                  <a:srgbClr val="663300"/>
                </a:solidFill>
              </a:rPr>
              <a:t>200 Units</a:t>
            </a:r>
            <a:br>
              <a:rPr lang="en-US" sz="2000" b="1">
                <a:solidFill>
                  <a:srgbClr val="663300"/>
                </a:solidFill>
              </a:rPr>
            </a:br>
            <a:r>
              <a:rPr lang="en-US" sz="2000" b="1">
                <a:solidFill>
                  <a:srgbClr val="663300"/>
                </a:solidFill>
              </a:rPr>
              <a:t>55% Complete</a:t>
            </a:r>
          </a:p>
        </p:txBody>
      </p:sp>
      <p:sp>
        <p:nvSpPr>
          <p:cNvPr id="200709" name="Line 5"/>
          <p:cNvSpPr>
            <a:spLocks noChangeShapeType="1"/>
          </p:cNvSpPr>
          <p:nvPr/>
        </p:nvSpPr>
        <p:spPr bwMode="auto">
          <a:xfrm>
            <a:off x="2895600" y="2819400"/>
            <a:ext cx="0" cy="143510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10" name="Rectangle 6"/>
          <p:cNvSpPr>
            <a:spLocks noChangeArrowheads="1"/>
          </p:cNvSpPr>
          <p:nvPr/>
        </p:nvSpPr>
        <p:spPr bwMode="auto">
          <a:xfrm>
            <a:off x="6326188" y="2873375"/>
            <a:ext cx="25876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663300"/>
                </a:solidFill>
              </a:rPr>
              <a:t>Ending</a:t>
            </a:r>
            <a:br>
              <a:rPr lang="en-US" sz="2000" b="1">
                <a:solidFill>
                  <a:srgbClr val="663300"/>
                </a:solidFill>
              </a:rPr>
            </a:br>
            <a:r>
              <a:rPr lang="en-US" sz="2000" b="1">
                <a:solidFill>
                  <a:srgbClr val="663300"/>
                </a:solidFill>
              </a:rPr>
              <a:t>Work in Process</a:t>
            </a:r>
            <a:br>
              <a:rPr lang="en-US" sz="2000" b="1">
                <a:solidFill>
                  <a:srgbClr val="663300"/>
                </a:solidFill>
              </a:rPr>
            </a:br>
            <a:r>
              <a:rPr lang="en-US" sz="2000" b="1">
                <a:solidFill>
                  <a:srgbClr val="663300"/>
                </a:solidFill>
              </a:rPr>
              <a:t>400 Units</a:t>
            </a:r>
            <a:br>
              <a:rPr lang="en-US" sz="2000" b="1">
                <a:solidFill>
                  <a:srgbClr val="663300"/>
                </a:solidFill>
              </a:rPr>
            </a:br>
            <a:r>
              <a:rPr lang="en-US" sz="2000" b="1">
                <a:solidFill>
                  <a:srgbClr val="663300"/>
                </a:solidFill>
              </a:rPr>
              <a:t>40% Complete</a:t>
            </a:r>
          </a:p>
        </p:txBody>
      </p:sp>
      <p:sp>
        <p:nvSpPr>
          <p:cNvPr id="200711" name="Line 7"/>
          <p:cNvSpPr>
            <a:spLocks noChangeShapeType="1"/>
          </p:cNvSpPr>
          <p:nvPr/>
        </p:nvSpPr>
        <p:spPr bwMode="auto">
          <a:xfrm>
            <a:off x="6248400" y="2819400"/>
            <a:ext cx="0" cy="143510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12" name="Rectangle 8"/>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5,000 Units Started</a:t>
            </a:r>
          </a:p>
        </p:txBody>
      </p:sp>
      <p:sp>
        <p:nvSpPr>
          <p:cNvPr id="200713" name="Rectangle 9"/>
          <p:cNvSpPr>
            <a:spLocks noChangeArrowheads="1"/>
          </p:cNvSpPr>
          <p:nvPr/>
        </p:nvSpPr>
        <p:spPr bwMode="auto">
          <a:xfrm>
            <a:off x="2743200" y="3248025"/>
            <a:ext cx="3578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FC0128"/>
                </a:solidFill>
              </a:rPr>
              <a:t>4,600 Units Started</a:t>
            </a:r>
            <a:br>
              <a:rPr lang="en-US" sz="2000" b="1">
                <a:solidFill>
                  <a:srgbClr val="FC0128"/>
                </a:solidFill>
              </a:rPr>
            </a:br>
            <a:r>
              <a:rPr lang="en-US" sz="2000" b="1">
                <a:solidFill>
                  <a:srgbClr val="FC0128"/>
                </a:solidFill>
              </a:rPr>
              <a:t>and Completed</a:t>
            </a:r>
          </a:p>
        </p:txBody>
      </p:sp>
      <p:sp>
        <p:nvSpPr>
          <p:cNvPr id="200714" name="Freeform 10"/>
          <p:cNvSpPr>
            <a:spLocks/>
          </p:cNvSpPr>
          <p:nvPr/>
        </p:nvSpPr>
        <p:spPr bwMode="auto">
          <a:xfrm>
            <a:off x="2895600" y="2073275"/>
            <a:ext cx="5945188" cy="593725"/>
          </a:xfrm>
          <a:custGeom>
            <a:avLst/>
            <a:gdLst>
              <a:gd name="T0" fmla="*/ 1597779197 w 3745"/>
              <a:gd name="T1" fmla="*/ 325100950 h 374"/>
              <a:gd name="T2" fmla="*/ 1249997605 w 3745"/>
              <a:gd name="T3" fmla="*/ 350302513 h 374"/>
              <a:gd name="T4" fmla="*/ 917336952 w 3745"/>
              <a:gd name="T5" fmla="*/ 400705638 h 374"/>
              <a:gd name="T6" fmla="*/ 622479440 w 3745"/>
              <a:gd name="T7" fmla="*/ 473789375 h 374"/>
              <a:gd name="T8" fmla="*/ 380544420 w 3745"/>
              <a:gd name="T9" fmla="*/ 564515000 h 374"/>
              <a:gd name="T10" fmla="*/ 189012528 w 3745"/>
              <a:gd name="T11" fmla="*/ 670361563 h 374"/>
              <a:gd name="T12" fmla="*/ 65524068 w 3745"/>
              <a:gd name="T13" fmla="*/ 786288750 h 374"/>
              <a:gd name="T14" fmla="*/ 7561263 w 3745"/>
              <a:gd name="T15" fmla="*/ 909777200 h 374"/>
              <a:gd name="T16" fmla="*/ 10080626 w 3745"/>
              <a:gd name="T17" fmla="*/ 889615950 h 374"/>
              <a:gd name="T18" fmla="*/ 88206270 w 3745"/>
              <a:gd name="T19" fmla="*/ 786288750 h 374"/>
              <a:gd name="T20" fmla="*/ 221773769 w 3745"/>
              <a:gd name="T21" fmla="*/ 693043763 h 374"/>
              <a:gd name="T22" fmla="*/ 423386286 w 3745"/>
              <a:gd name="T23" fmla="*/ 614918125 h 374"/>
              <a:gd name="T24" fmla="*/ 667842256 w 3745"/>
              <a:gd name="T25" fmla="*/ 556955325 h 374"/>
              <a:gd name="T26" fmla="*/ 947578830 w 3745"/>
              <a:gd name="T27" fmla="*/ 519152188 h 374"/>
              <a:gd name="T28" fmla="*/ 1237397617 w 3745"/>
              <a:gd name="T29" fmla="*/ 504031250 h 374"/>
              <a:gd name="T30" fmla="*/ 2147483646 w 3745"/>
              <a:gd name="T31" fmla="*/ 501511888 h 374"/>
              <a:gd name="T32" fmla="*/ 2147483646 w 3745"/>
              <a:gd name="T33" fmla="*/ 473789375 h 374"/>
              <a:gd name="T34" fmla="*/ 2147483646 w 3745"/>
              <a:gd name="T35" fmla="*/ 425907200 h 374"/>
              <a:gd name="T36" fmla="*/ 2147483646 w 3745"/>
              <a:gd name="T37" fmla="*/ 357862188 h 374"/>
              <a:gd name="T38" fmla="*/ 2147483646 w 3745"/>
              <a:gd name="T39" fmla="*/ 274697825 h 374"/>
              <a:gd name="T40" fmla="*/ 2147483646 w 3745"/>
              <a:gd name="T41" fmla="*/ 178931888 h 374"/>
              <a:gd name="T42" fmla="*/ 2147483646 w 3745"/>
              <a:gd name="T43" fmla="*/ 126007813 h 374"/>
              <a:gd name="T44" fmla="*/ 2147483646 w 3745"/>
              <a:gd name="T45" fmla="*/ 178931888 h 374"/>
              <a:gd name="T46" fmla="*/ 2147483646 w 3745"/>
              <a:gd name="T47" fmla="*/ 274697825 h 374"/>
              <a:gd name="T48" fmla="*/ 2147483646 w 3745"/>
              <a:gd name="T49" fmla="*/ 357862188 h 374"/>
              <a:gd name="T50" fmla="*/ 2147483646 w 3745"/>
              <a:gd name="T51" fmla="*/ 425907200 h 374"/>
              <a:gd name="T52" fmla="*/ 2147483646 w 3745"/>
              <a:gd name="T53" fmla="*/ 473789375 h 374"/>
              <a:gd name="T54" fmla="*/ 2147483646 w 3745"/>
              <a:gd name="T55" fmla="*/ 501511888 h 374"/>
              <a:gd name="T56" fmla="*/ 2147483646 w 3745"/>
              <a:gd name="T57" fmla="*/ 504031250 h 374"/>
              <a:gd name="T58" fmla="*/ 2147483646 w 3745"/>
              <a:gd name="T59" fmla="*/ 519152188 h 374"/>
              <a:gd name="T60" fmla="*/ 2147483646 w 3745"/>
              <a:gd name="T61" fmla="*/ 556955325 h 374"/>
              <a:gd name="T62" fmla="*/ 2147483646 w 3745"/>
              <a:gd name="T63" fmla="*/ 614918125 h 374"/>
              <a:gd name="T64" fmla="*/ 2147483646 w 3745"/>
              <a:gd name="T65" fmla="*/ 693043763 h 374"/>
              <a:gd name="T66" fmla="*/ 2147483646 w 3745"/>
              <a:gd name="T67" fmla="*/ 786288750 h 374"/>
              <a:gd name="T68" fmla="*/ 2147483646 w 3745"/>
              <a:gd name="T69" fmla="*/ 889615950 h 374"/>
              <a:gd name="T70" fmla="*/ 2147483646 w 3745"/>
              <a:gd name="T71" fmla="*/ 909777200 h 374"/>
              <a:gd name="T72" fmla="*/ 2147483646 w 3745"/>
              <a:gd name="T73" fmla="*/ 786288750 h 374"/>
              <a:gd name="T74" fmla="*/ 2147483646 w 3745"/>
              <a:gd name="T75" fmla="*/ 670361563 h 374"/>
              <a:gd name="T76" fmla="*/ 2147483646 w 3745"/>
              <a:gd name="T77" fmla="*/ 564515000 h 374"/>
              <a:gd name="T78" fmla="*/ 2147483646 w 3745"/>
              <a:gd name="T79" fmla="*/ 473789375 h 374"/>
              <a:gd name="T80" fmla="*/ 2147483646 w 3745"/>
              <a:gd name="T81" fmla="*/ 400705638 h 374"/>
              <a:gd name="T82" fmla="*/ 2147483646 w 3745"/>
              <a:gd name="T83" fmla="*/ 350302513 h 374"/>
              <a:gd name="T84" fmla="*/ 2147483646 w 3745"/>
              <a:gd name="T85" fmla="*/ 325100950 h 374"/>
              <a:gd name="T86" fmla="*/ 2147483646 w 3745"/>
              <a:gd name="T87" fmla="*/ 317539688 h 374"/>
              <a:gd name="T88" fmla="*/ 2147483646 w 3745"/>
              <a:gd name="T89" fmla="*/ 307459063 h 374"/>
              <a:gd name="T90" fmla="*/ 2147483646 w 3745"/>
              <a:gd name="T91" fmla="*/ 269657513 h 374"/>
              <a:gd name="T92" fmla="*/ 2147483646 w 3745"/>
              <a:gd name="T93" fmla="*/ 211693125 h 374"/>
              <a:gd name="T94" fmla="*/ 2147483646 w 3745"/>
              <a:gd name="T95" fmla="*/ 136088438 h 374"/>
              <a:gd name="T96" fmla="*/ 2147483646 w 3745"/>
              <a:gd name="T97" fmla="*/ 50403125 h 374"/>
              <a:gd name="T98" fmla="*/ 2147483646 w 3745"/>
              <a:gd name="T99" fmla="*/ 0 h 374"/>
              <a:gd name="T100" fmla="*/ 2147483646 w 3745"/>
              <a:gd name="T101" fmla="*/ 90725625 h 374"/>
              <a:gd name="T102" fmla="*/ 2147483646 w 3745"/>
              <a:gd name="T103" fmla="*/ 171370625 h 374"/>
              <a:gd name="T104" fmla="*/ 2147483646 w 3745"/>
              <a:gd name="T105" fmla="*/ 239415638 h 374"/>
              <a:gd name="T106" fmla="*/ 2147483646 w 3745"/>
              <a:gd name="T107" fmla="*/ 289818763 h 374"/>
              <a:gd name="T108" fmla="*/ 2147483646 w 3745"/>
              <a:gd name="T109" fmla="*/ 315020325 h 374"/>
              <a:gd name="T110" fmla="*/ 2147483646 w 3745"/>
              <a:gd name="T111" fmla="*/ 317539688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496651" name="Rectangle 11"/>
          <p:cNvSpPr>
            <a:spLocks noGrp="1" noChangeArrowheads="1"/>
          </p:cNvSpPr>
          <p:nvPr>
            <p:ph type="title"/>
          </p:nvPr>
        </p:nvSpPr>
        <p:spPr>
          <a:xfrm>
            <a:off x="513184" y="409121"/>
            <a:ext cx="8229600" cy="747712"/>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FIFO Example</a:t>
            </a:r>
          </a:p>
        </p:txBody>
      </p:sp>
      <p:sp>
        <p:nvSpPr>
          <p:cNvPr id="496652" name="Rectangle 12"/>
          <p:cNvSpPr>
            <a:spLocks noChangeArrowheads="1"/>
          </p:cNvSpPr>
          <p:nvPr/>
        </p:nvSpPr>
        <p:spPr bwMode="auto">
          <a:xfrm>
            <a:off x="533400" y="1524000"/>
            <a:ext cx="2819400" cy="685800"/>
          </a:xfrm>
          <a:prstGeom prst="rect">
            <a:avLst/>
          </a:prstGeom>
          <a:solidFill>
            <a:schemeClr val="tx2"/>
          </a:solidFill>
          <a:ln w="9525">
            <a:solidFill>
              <a:srgbClr val="006600"/>
            </a:solidFill>
            <a:miter lim="800000"/>
            <a:headEnd/>
            <a:tailEnd/>
          </a:ln>
          <a:effectLst>
            <a:outerShdw dist="71842" dir="2700000" algn="ctr" rotWithShape="0">
              <a:schemeClr val="tx1"/>
            </a:outerShdw>
          </a:effectLst>
        </p:spPr>
        <p:txBody>
          <a:bodyPr wrap="none" anchor="ctr"/>
          <a:lstStyle/>
          <a:p>
            <a:pPr algn="ctr" eaLnBrk="1" hangingPunct="1">
              <a:defRPr/>
            </a:pPr>
            <a:r>
              <a:rPr lang="en-US" sz="4000">
                <a:solidFill>
                  <a:srgbClr val="FFFFEF"/>
                </a:solidFill>
                <a:effectLst>
                  <a:outerShdw blurRad="38100" dist="38100" dir="2700000" algn="tl">
                    <a:srgbClr val="000000"/>
                  </a:outerShdw>
                </a:effectLst>
                <a:latin typeface="Times New Roman" panose="02020603050405020304" pitchFamily="18" charset="0"/>
              </a:rPr>
              <a:t>Materials</a:t>
            </a:r>
          </a:p>
        </p:txBody>
      </p:sp>
      <p:sp>
        <p:nvSpPr>
          <p:cNvPr id="200717" name="Rectangle 13"/>
          <p:cNvSpPr>
            <a:spLocks noChangeArrowheads="1"/>
          </p:cNvSpPr>
          <p:nvPr/>
        </p:nvSpPr>
        <p:spPr bwMode="auto">
          <a:xfrm>
            <a:off x="2271713" y="5105400"/>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4,600 Units Completed</a:t>
            </a:r>
          </a:p>
        </p:txBody>
      </p:sp>
      <p:sp>
        <p:nvSpPr>
          <p:cNvPr id="200718" name="Line 14"/>
          <p:cNvSpPr>
            <a:spLocks noChangeShapeType="1"/>
          </p:cNvSpPr>
          <p:nvPr/>
        </p:nvSpPr>
        <p:spPr bwMode="auto">
          <a:xfrm>
            <a:off x="7543800" y="4279900"/>
            <a:ext cx="0" cy="13462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19" name="Line 15"/>
          <p:cNvSpPr>
            <a:spLocks noChangeShapeType="1"/>
          </p:cNvSpPr>
          <p:nvPr/>
        </p:nvSpPr>
        <p:spPr bwMode="auto">
          <a:xfrm flipH="1">
            <a:off x="6248400" y="5638800"/>
            <a:ext cx="13081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20" name="Rectangle 16"/>
          <p:cNvSpPr>
            <a:spLocks noChangeArrowheads="1"/>
          </p:cNvSpPr>
          <p:nvPr/>
        </p:nvSpPr>
        <p:spPr bwMode="auto">
          <a:xfrm>
            <a:off x="2289175" y="541020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160 Equivalent Units</a:t>
            </a:r>
          </a:p>
        </p:txBody>
      </p:sp>
      <p:sp>
        <p:nvSpPr>
          <p:cNvPr id="200721" name="Rectangle 17"/>
          <p:cNvSpPr>
            <a:spLocks noChangeArrowheads="1"/>
          </p:cNvSpPr>
          <p:nvPr/>
        </p:nvSpPr>
        <p:spPr bwMode="auto">
          <a:xfrm>
            <a:off x="6308725" y="5275263"/>
            <a:ext cx="12922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400 × 40%</a:t>
            </a:r>
          </a:p>
        </p:txBody>
      </p:sp>
      <p:sp>
        <p:nvSpPr>
          <p:cNvPr id="200722" name="Rectangle 18"/>
          <p:cNvSpPr>
            <a:spLocks noChangeArrowheads="1"/>
          </p:cNvSpPr>
          <p:nvPr/>
        </p:nvSpPr>
        <p:spPr bwMode="auto">
          <a:xfrm>
            <a:off x="2289175" y="5734050"/>
            <a:ext cx="3502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6600"/>
                </a:solidFill>
              </a:rPr>
              <a:t>4,850 Equivalent units</a:t>
            </a:r>
            <a:br>
              <a:rPr lang="en-US" sz="2400" b="1">
                <a:solidFill>
                  <a:srgbClr val="006600"/>
                </a:solidFill>
              </a:rPr>
            </a:br>
            <a:r>
              <a:rPr lang="en-US" sz="2400" b="1">
                <a:solidFill>
                  <a:srgbClr val="006600"/>
                </a:solidFill>
              </a:rPr>
              <a:t>          of production</a:t>
            </a:r>
          </a:p>
        </p:txBody>
      </p:sp>
      <p:sp>
        <p:nvSpPr>
          <p:cNvPr id="200723" name="Line 19"/>
          <p:cNvSpPr>
            <a:spLocks noChangeShapeType="1"/>
          </p:cNvSpPr>
          <p:nvPr/>
        </p:nvSpPr>
        <p:spPr bwMode="auto">
          <a:xfrm>
            <a:off x="2370138"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0724" name="Freeform 20"/>
          <p:cNvSpPr>
            <a:spLocks/>
          </p:cNvSpPr>
          <p:nvPr/>
        </p:nvSpPr>
        <p:spPr bwMode="auto">
          <a:xfrm>
            <a:off x="379413" y="4191000"/>
            <a:ext cx="5945187" cy="593725"/>
          </a:xfrm>
          <a:custGeom>
            <a:avLst/>
            <a:gdLst>
              <a:gd name="T0" fmla="*/ 1597778928 w 3745"/>
              <a:gd name="T1" fmla="*/ 614918125 h 374"/>
              <a:gd name="T2" fmla="*/ 1249997395 w 3745"/>
              <a:gd name="T3" fmla="*/ 589716563 h 374"/>
              <a:gd name="T4" fmla="*/ 917336798 w 3745"/>
              <a:gd name="T5" fmla="*/ 539313438 h 374"/>
              <a:gd name="T6" fmla="*/ 622477748 w 3745"/>
              <a:gd name="T7" fmla="*/ 466229700 h 374"/>
              <a:gd name="T8" fmla="*/ 380542768 w 3745"/>
              <a:gd name="T9" fmla="*/ 375504075 h 374"/>
              <a:gd name="T10" fmla="*/ 189010909 w 3745"/>
              <a:gd name="T11" fmla="*/ 269657513 h 374"/>
              <a:gd name="T12" fmla="*/ 65524057 w 3745"/>
              <a:gd name="T13" fmla="*/ 153730325 h 374"/>
              <a:gd name="T14" fmla="*/ 7559674 w 3745"/>
              <a:gd name="T15" fmla="*/ 30241875 h 374"/>
              <a:gd name="T16" fmla="*/ 10080624 w 3745"/>
              <a:gd name="T17" fmla="*/ 50403125 h 374"/>
              <a:gd name="T18" fmla="*/ 88204668 w 3745"/>
              <a:gd name="T19" fmla="*/ 153730325 h 374"/>
              <a:gd name="T20" fmla="*/ 221773731 w 3745"/>
              <a:gd name="T21" fmla="*/ 246975313 h 374"/>
              <a:gd name="T22" fmla="*/ 423386214 w 3745"/>
              <a:gd name="T23" fmla="*/ 325100950 h 374"/>
              <a:gd name="T24" fmla="*/ 667840556 w 3745"/>
              <a:gd name="T25" fmla="*/ 383063750 h 374"/>
              <a:gd name="T26" fmla="*/ 947578670 w 3745"/>
              <a:gd name="T27" fmla="*/ 420866888 h 374"/>
              <a:gd name="T28" fmla="*/ 1237395821 w 3745"/>
              <a:gd name="T29" fmla="*/ 435987825 h 374"/>
              <a:gd name="T30" fmla="*/ 2147483646 w 3745"/>
              <a:gd name="T31" fmla="*/ 438507188 h 374"/>
              <a:gd name="T32" fmla="*/ 2147483646 w 3745"/>
              <a:gd name="T33" fmla="*/ 466229700 h 374"/>
              <a:gd name="T34" fmla="*/ 2147483646 w 3745"/>
              <a:gd name="T35" fmla="*/ 514111875 h 374"/>
              <a:gd name="T36" fmla="*/ 2147483646 w 3745"/>
              <a:gd name="T37" fmla="*/ 582156888 h 374"/>
              <a:gd name="T38" fmla="*/ 2147483646 w 3745"/>
              <a:gd name="T39" fmla="*/ 665321250 h 374"/>
              <a:gd name="T40" fmla="*/ 2147483646 w 3745"/>
              <a:gd name="T41" fmla="*/ 761087188 h 374"/>
              <a:gd name="T42" fmla="*/ 2147483646 w 3745"/>
              <a:gd name="T43" fmla="*/ 814011263 h 374"/>
              <a:gd name="T44" fmla="*/ 2147483646 w 3745"/>
              <a:gd name="T45" fmla="*/ 761087188 h 374"/>
              <a:gd name="T46" fmla="*/ 2147483646 w 3745"/>
              <a:gd name="T47" fmla="*/ 665321250 h 374"/>
              <a:gd name="T48" fmla="*/ 2147483646 w 3745"/>
              <a:gd name="T49" fmla="*/ 582156888 h 374"/>
              <a:gd name="T50" fmla="*/ 2147483646 w 3745"/>
              <a:gd name="T51" fmla="*/ 514111875 h 374"/>
              <a:gd name="T52" fmla="*/ 2147483646 w 3745"/>
              <a:gd name="T53" fmla="*/ 466229700 h 374"/>
              <a:gd name="T54" fmla="*/ 2147483646 w 3745"/>
              <a:gd name="T55" fmla="*/ 438507188 h 374"/>
              <a:gd name="T56" fmla="*/ 2147483646 w 3745"/>
              <a:gd name="T57" fmla="*/ 435987825 h 374"/>
              <a:gd name="T58" fmla="*/ 2147483646 w 3745"/>
              <a:gd name="T59" fmla="*/ 420866888 h 374"/>
              <a:gd name="T60" fmla="*/ 2147483646 w 3745"/>
              <a:gd name="T61" fmla="*/ 383063750 h 374"/>
              <a:gd name="T62" fmla="*/ 2147483646 w 3745"/>
              <a:gd name="T63" fmla="*/ 325100950 h 374"/>
              <a:gd name="T64" fmla="*/ 2147483646 w 3745"/>
              <a:gd name="T65" fmla="*/ 246975313 h 374"/>
              <a:gd name="T66" fmla="*/ 2147483646 w 3745"/>
              <a:gd name="T67" fmla="*/ 153730325 h 374"/>
              <a:gd name="T68" fmla="*/ 2147483646 w 3745"/>
              <a:gd name="T69" fmla="*/ 50403125 h 374"/>
              <a:gd name="T70" fmla="*/ 2147483646 w 3745"/>
              <a:gd name="T71" fmla="*/ 30241875 h 374"/>
              <a:gd name="T72" fmla="*/ 2147483646 w 3745"/>
              <a:gd name="T73" fmla="*/ 153730325 h 374"/>
              <a:gd name="T74" fmla="*/ 2147483646 w 3745"/>
              <a:gd name="T75" fmla="*/ 269657513 h 374"/>
              <a:gd name="T76" fmla="*/ 2147483646 w 3745"/>
              <a:gd name="T77" fmla="*/ 375504075 h 374"/>
              <a:gd name="T78" fmla="*/ 2147483646 w 3745"/>
              <a:gd name="T79" fmla="*/ 466229700 h 374"/>
              <a:gd name="T80" fmla="*/ 2147483646 w 3745"/>
              <a:gd name="T81" fmla="*/ 539313438 h 374"/>
              <a:gd name="T82" fmla="*/ 2147483646 w 3745"/>
              <a:gd name="T83" fmla="*/ 589716563 h 374"/>
              <a:gd name="T84" fmla="*/ 2147483646 w 3745"/>
              <a:gd name="T85" fmla="*/ 614918125 h 374"/>
              <a:gd name="T86" fmla="*/ 2147483646 w 3745"/>
              <a:gd name="T87" fmla="*/ 622479388 h 374"/>
              <a:gd name="T88" fmla="*/ 2147483646 w 3745"/>
              <a:gd name="T89" fmla="*/ 632560013 h 374"/>
              <a:gd name="T90" fmla="*/ 2147483646 w 3745"/>
              <a:gd name="T91" fmla="*/ 670361563 h 374"/>
              <a:gd name="T92" fmla="*/ 2147483646 w 3745"/>
              <a:gd name="T93" fmla="*/ 728325950 h 374"/>
              <a:gd name="T94" fmla="*/ 2147483646 w 3745"/>
              <a:gd name="T95" fmla="*/ 803930638 h 374"/>
              <a:gd name="T96" fmla="*/ 2147483646 w 3745"/>
              <a:gd name="T97" fmla="*/ 889615950 h 374"/>
              <a:gd name="T98" fmla="*/ 2147483646 w 3745"/>
              <a:gd name="T99" fmla="*/ 940019075 h 374"/>
              <a:gd name="T100" fmla="*/ 2147483646 w 3745"/>
              <a:gd name="T101" fmla="*/ 849293450 h 374"/>
              <a:gd name="T102" fmla="*/ 2147483646 w 3745"/>
              <a:gd name="T103" fmla="*/ 768648450 h 374"/>
              <a:gd name="T104" fmla="*/ 2147483646 w 3745"/>
              <a:gd name="T105" fmla="*/ 700603438 h 374"/>
              <a:gd name="T106" fmla="*/ 2147483646 w 3745"/>
              <a:gd name="T107" fmla="*/ 650200313 h 374"/>
              <a:gd name="T108" fmla="*/ 2147483646 w 3745"/>
              <a:gd name="T109" fmla="*/ 624998750 h 374"/>
              <a:gd name="T110" fmla="*/ 2147483646 w 3745"/>
              <a:gd name="T111" fmla="*/ 622479388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00725" name="Rectangle 22"/>
          <p:cNvSpPr>
            <a:spLocks noChangeArrowheads="1"/>
          </p:cNvSpPr>
          <p:nvPr/>
        </p:nvSpPr>
        <p:spPr bwMode="auto">
          <a:xfrm>
            <a:off x="2438400" y="4819650"/>
            <a:ext cx="38862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90 Equivalent Units</a:t>
            </a:r>
          </a:p>
        </p:txBody>
      </p:sp>
      <p:sp>
        <p:nvSpPr>
          <p:cNvPr id="200726" name="Rectangle 23"/>
          <p:cNvSpPr>
            <a:spLocks noChangeArrowheads="1"/>
          </p:cNvSpPr>
          <p:nvPr/>
        </p:nvSpPr>
        <p:spPr bwMode="auto">
          <a:xfrm>
            <a:off x="1146175" y="4724400"/>
            <a:ext cx="129222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200 × 45%</a:t>
            </a:r>
          </a:p>
        </p:txBody>
      </p:sp>
      <p:sp>
        <p:nvSpPr>
          <p:cNvPr id="200727" name="Line 24"/>
          <p:cNvSpPr>
            <a:spLocks noChangeShapeType="1"/>
          </p:cNvSpPr>
          <p:nvPr/>
        </p:nvSpPr>
        <p:spPr bwMode="auto">
          <a:xfrm>
            <a:off x="1123950" y="5068888"/>
            <a:ext cx="1371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2754" name="Line 24"/>
          <p:cNvSpPr>
            <a:spLocks noChangeShapeType="1"/>
          </p:cNvSpPr>
          <p:nvPr/>
        </p:nvSpPr>
        <p:spPr bwMode="auto">
          <a:xfrm flipV="1">
            <a:off x="1143000" y="4171950"/>
            <a:ext cx="0" cy="9144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2755" name="Rectangle 2"/>
          <p:cNvSpPr>
            <a:spLocks noChangeArrowheads="1"/>
          </p:cNvSpPr>
          <p:nvPr/>
        </p:nvSpPr>
        <p:spPr bwMode="auto">
          <a:xfrm>
            <a:off x="533400" y="2806700"/>
            <a:ext cx="8293100" cy="1447800"/>
          </a:xfrm>
          <a:prstGeom prst="rect">
            <a:avLst/>
          </a:prstGeom>
          <a:solidFill>
            <a:srgbClr val="FFFF99"/>
          </a:solidFill>
          <a:ln w="2857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02756" name="Rectangle 3"/>
          <p:cNvSpPr>
            <a:spLocks noChangeArrowheads="1"/>
          </p:cNvSpPr>
          <p:nvPr/>
        </p:nvSpPr>
        <p:spPr bwMode="auto">
          <a:xfrm>
            <a:off x="384175" y="2927350"/>
            <a:ext cx="26638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996633"/>
                </a:solidFill>
              </a:rPr>
              <a:t>Beginning</a:t>
            </a:r>
            <a:br>
              <a:rPr lang="en-US" sz="2000" b="1">
                <a:solidFill>
                  <a:srgbClr val="996633"/>
                </a:solidFill>
              </a:rPr>
            </a:br>
            <a:r>
              <a:rPr lang="en-US" sz="2000" b="1">
                <a:solidFill>
                  <a:srgbClr val="996633"/>
                </a:solidFill>
              </a:rPr>
              <a:t>Work in Process</a:t>
            </a:r>
            <a:br>
              <a:rPr lang="en-US" sz="2000" b="1">
                <a:solidFill>
                  <a:srgbClr val="996633"/>
                </a:solidFill>
              </a:rPr>
            </a:br>
            <a:r>
              <a:rPr lang="en-US" sz="2000" b="1">
                <a:solidFill>
                  <a:srgbClr val="996633"/>
                </a:solidFill>
              </a:rPr>
              <a:t>200 Units</a:t>
            </a:r>
            <a:br>
              <a:rPr lang="en-US" sz="2000" b="1">
                <a:solidFill>
                  <a:srgbClr val="996633"/>
                </a:solidFill>
              </a:rPr>
            </a:br>
            <a:r>
              <a:rPr lang="en-US" sz="2000" b="1">
                <a:solidFill>
                  <a:srgbClr val="996633"/>
                </a:solidFill>
              </a:rPr>
              <a:t>30% Complete</a:t>
            </a:r>
          </a:p>
        </p:txBody>
      </p:sp>
      <p:sp>
        <p:nvSpPr>
          <p:cNvPr id="202757" name="Line 4"/>
          <p:cNvSpPr>
            <a:spLocks noChangeShapeType="1"/>
          </p:cNvSpPr>
          <p:nvPr/>
        </p:nvSpPr>
        <p:spPr bwMode="auto">
          <a:xfrm>
            <a:off x="28956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2758" name="Rectangle 5"/>
          <p:cNvSpPr>
            <a:spLocks noChangeArrowheads="1"/>
          </p:cNvSpPr>
          <p:nvPr/>
        </p:nvSpPr>
        <p:spPr bwMode="auto">
          <a:xfrm>
            <a:off x="6326188" y="2873375"/>
            <a:ext cx="2587625" cy="11874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996633"/>
                </a:solidFill>
              </a:rPr>
              <a:t>Ending</a:t>
            </a:r>
            <a:br>
              <a:rPr lang="en-US" sz="2000" b="1">
                <a:solidFill>
                  <a:srgbClr val="996633"/>
                </a:solidFill>
              </a:rPr>
            </a:br>
            <a:r>
              <a:rPr lang="en-US" sz="2000" b="1">
                <a:solidFill>
                  <a:srgbClr val="996633"/>
                </a:solidFill>
              </a:rPr>
              <a:t>Work in Process</a:t>
            </a:r>
            <a:br>
              <a:rPr lang="en-US" sz="2000" b="1">
                <a:solidFill>
                  <a:srgbClr val="996633"/>
                </a:solidFill>
              </a:rPr>
            </a:br>
            <a:r>
              <a:rPr lang="en-US" sz="2000" b="1">
                <a:solidFill>
                  <a:srgbClr val="996633"/>
                </a:solidFill>
              </a:rPr>
              <a:t>400 Units</a:t>
            </a:r>
            <a:br>
              <a:rPr lang="en-US" sz="2000" b="1">
                <a:solidFill>
                  <a:srgbClr val="996633"/>
                </a:solidFill>
              </a:rPr>
            </a:br>
            <a:r>
              <a:rPr lang="en-US" sz="2000" b="1">
                <a:solidFill>
                  <a:srgbClr val="996633"/>
                </a:solidFill>
              </a:rPr>
              <a:t>25% Complete</a:t>
            </a:r>
          </a:p>
        </p:txBody>
      </p:sp>
      <p:sp>
        <p:nvSpPr>
          <p:cNvPr id="202759" name="Line 6"/>
          <p:cNvSpPr>
            <a:spLocks noChangeShapeType="1"/>
          </p:cNvSpPr>
          <p:nvPr/>
        </p:nvSpPr>
        <p:spPr bwMode="auto">
          <a:xfrm>
            <a:off x="6248400" y="2819400"/>
            <a:ext cx="0" cy="1435100"/>
          </a:xfrm>
          <a:prstGeom prst="line">
            <a:avLst/>
          </a:prstGeom>
          <a:noFill/>
          <a:ln w="2857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2760" name="Rectangle 7"/>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5,000 Units Started</a:t>
            </a:r>
          </a:p>
        </p:txBody>
      </p:sp>
      <p:sp>
        <p:nvSpPr>
          <p:cNvPr id="202761" name="Rectangle 8"/>
          <p:cNvSpPr>
            <a:spLocks noChangeArrowheads="1"/>
          </p:cNvSpPr>
          <p:nvPr/>
        </p:nvSpPr>
        <p:spPr bwMode="auto">
          <a:xfrm>
            <a:off x="2743200" y="3248025"/>
            <a:ext cx="3578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ct val="50000"/>
              </a:spcBef>
            </a:pPr>
            <a:r>
              <a:rPr lang="en-US" sz="2000" b="1">
                <a:solidFill>
                  <a:srgbClr val="FC0128"/>
                </a:solidFill>
              </a:rPr>
              <a:t>4,600 Units Started</a:t>
            </a:r>
            <a:br>
              <a:rPr lang="en-US" sz="2000" b="1">
                <a:solidFill>
                  <a:srgbClr val="FC0128"/>
                </a:solidFill>
              </a:rPr>
            </a:br>
            <a:r>
              <a:rPr lang="en-US" sz="2000" b="1">
                <a:solidFill>
                  <a:srgbClr val="FC0128"/>
                </a:solidFill>
              </a:rPr>
              <a:t>and Completed</a:t>
            </a:r>
          </a:p>
        </p:txBody>
      </p:sp>
      <p:sp>
        <p:nvSpPr>
          <p:cNvPr id="202762" name="Freeform 9"/>
          <p:cNvSpPr>
            <a:spLocks/>
          </p:cNvSpPr>
          <p:nvPr/>
        </p:nvSpPr>
        <p:spPr bwMode="auto">
          <a:xfrm>
            <a:off x="2895600" y="2073275"/>
            <a:ext cx="5945188" cy="593725"/>
          </a:xfrm>
          <a:custGeom>
            <a:avLst/>
            <a:gdLst>
              <a:gd name="T0" fmla="*/ 1597779197 w 3745"/>
              <a:gd name="T1" fmla="*/ 325100950 h 374"/>
              <a:gd name="T2" fmla="*/ 1249997605 w 3745"/>
              <a:gd name="T3" fmla="*/ 350302513 h 374"/>
              <a:gd name="T4" fmla="*/ 917336952 w 3745"/>
              <a:gd name="T5" fmla="*/ 400705638 h 374"/>
              <a:gd name="T6" fmla="*/ 622479440 w 3745"/>
              <a:gd name="T7" fmla="*/ 473789375 h 374"/>
              <a:gd name="T8" fmla="*/ 380544420 w 3745"/>
              <a:gd name="T9" fmla="*/ 564515000 h 374"/>
              <a:gd name="T10" fmla="*/ 189012528 w 3745"/>
              <a:gd name="T11" fmla="*/ 670361563 h 374"/>
              <a:gd name="T12" fmla="*/ 65524068 w 3745"/>
              <a:gd name="T13" fmla="*/ 786288750 h 374"/>
              <a:gd name="T14" fmla="*/ 7561263 w 3745"/>
              <a:gd name="T15" fmla="*/ 909777200 h 374"/>
              <a:gd name="T16" fmla="*/ 10080626 w 3745"/>
              <a:gd name="T17" fmla="*/ 889615950 h 374"/>
              <a:gd name="T18" fmla="*/ 88206270 w 3745"/>
              <a:gd name="T19" fmla="*/ 786288750 h 374"/>
              <a:gd name="T20" fmla="*/ 221773769 w 3745"/>
              <a:gd name="T21" fmla="*/ 693043763 h 374"/>
              <a:gd name="T22" fmla="*/ 423386286 w 3745"/>
              <a:gd name="T23" fmla="*/ 614918125 h 374"/>
              <a:gd name="T24" fmla="*/ 667842256 w 3745"/>
              <a:gd name="T25" fmla="*/ 556955325 h 374"/>
              <a:gd name="T26" fmla="*/ 947578830 w 3745"/>
              <a:gd name="T27" fmla="*/ 519152188 h 374"/>
              <a:gd name="T28" fmla="*/ 1237397617 w 3745"/>
              <a:gd name="T29" fmla="*/ 504031250 h 374"/>
              <a:gd name="T30" fmla="*/ 2147483646 w 3745"/>
              <a:gd name="T31" fmla="*/ 501511888 h 374"/>
              <a:gd name="T32" fmla="*/ 2147483646 w 3745"/>
              <a:gd name="T33" fmla="*/ 473789375 h 374"/>
              <a:gd name="T34" fmla="*/ 2147483646 w 3745"/>
              <a:gd name="T35" fmla="*/ 425907200 h 374"/>
              <a:gd name="T36" fmla="*/ 2147483646 w 3745"/>
              <a:gd name="T37" fmla="*/ 357862188 h 374"/>
              <a:gd name="T38" fmla="*/ 2147483646 w 3745"/>
              <a:gd name="T39" fmla="*/ 274697825 h 374"/>
              <a:gd name="T40" fmla="*/ 2147483646 w 3745"/>
              <a:gd name="T41" fmla="*/ 178931888 h 374"/>
              <a:gd name="T42" fmla="*/ 2147483646 w 3745"/>
              <a:gd name="T43" fmla="*/ 126007813 h 374"/>
              <a:gd name="T44" fmla="*/ 2147483646 w 3745"/>
              <a:gd name="T45" fmla="*/ 178931888 h 374"/>
              <a:gd name="T46" fmla="*/ 2147483646 w 3745"/>
              <a:gd name="T47" fmla="*/ 274697825 h 374"/>
              <a:gd name="T48" fmla="*/ 2147483646 w 3745"/>
              <a:gd name="T49" fmla="*/ 357862188 h 374"/>
              <a:gd name="T50" fmla="*/ 2147483646 w 3745"/>
              <a:gd name="T51" fmla="*/ 425907200 h 374"/>
              <a:gd name="T52" fmla="*/ 2147483646 w 3745"/>
              <a:gd name="T53" fmla="*/ 473789375 h 374"/>
              <a:gd name="T54" fmla="*/ 2147483646 w 3745"/>
              <a:gd name="T55" fmla="*/ 501511888 h 374"/>
              <a:gd name="T56" fmla="*/ 2147483646 w 3745"/>
              <a:gd name="T57" fmla="*/ 504031250 h 374"/>
              <a:gd name="T58" fmla="*/ 2147483646 w 3745"/>
              <a:gd name="T59" fmla="*/ 519152188 h 374"/>
              <a:gd name="T60" fmla="*/ 2147483646 w 3745"/>
              <a:gd name="T61" fmla="*/ 556955325 h 374"/>
              <a:gd name="T62" fmla="*/ 2147483646 w 3745"/>
              <a:gd name="T63" fmla="*/ 614918125 h 374"/>
              <a:gd name="T64" fmla="*/ 2147483646 w 3745"/>
              <a:gd name="T65" fmla="*/ 693043763 h 374"/>
              <a:gd name="T66" fmla="*/ 2147483646 w 3745"/>
              <a:gd name="T67" fmla="*/ 786288750 h 374"/>
              <a:gd name="T68" fmla="*/ 2147483646 w 3745"/>
              <a:gd name="T69" fmla="*/ 889615950 h 374"/>
              <a:gd name="T70" fmla="*/ 2147483646 w 3745"/>
              <a:gd name="T71" fmla="*/ 909777200 h 374"/>
              <a:gd name="T72" fmla="*/ 2147483646 w 3745"/>
              <a:gd name="T73" fmla="*/ 786288750 h 374"/>
              <a:gd name="T74" fmla="*/ 2147483646 w 3745"/>
              <a:gd name="T75" fmla="*/ 670361563 h 374"/>
              <a:gd name="T76" fmla="*/ 2147483646 w 3745"/>
              <a:gd name="T77" fmla="*/ 564515000 h 374"/>
              <a:gd name="T78" fmla="*/ 2147483646 w 3745"/>
              <a:gd name="T79" fmla="*/ 473789375 h 374"/>
              <a:gd name="T80" fmla="*/ 2147483646 w 3745"/>
              <a:gd name="T81" fmla="*/ 400705638 h 374"/>
              <a:gd name="T82" fmla="*/ 2147483646 w 3745"/>
              <a:gd name="T83" fmla="*/ 350302513 h 374"/>
              <a:gd name="T84" fmla="*/ 2147483646 w 3745"/>
              <a:gd name="T85" fmla="*/ 325100950 h 374"/>
              <a:gd name="T86" fmla="*/ 2147483646 w 3745"/>
              <a:gd name="T87" fmla="*/ 317539688 h 374"/>
              <a:gd name="T88" fmla="*/ 2147483646 w 3745"/>
              <a:gd name="T89" fmla="*/ 307459063 h 374"/>
              <a:gd name="T90" fmla="*/ 2147483646 w 3745"/>
              <a:gd name="T91" fmla="*/ 269657513 h 374"/>
              <a:gd name="T92" fmla="*/ 2147483646 w 3745"/>
              <a:gd name="T93" fmla="*/ 211693125 h 374"/>
              <a:gd name="T94" fmla="*/ 2147483646 w 3745"/>
              <a:gd name="T95" fmla="*/ 136088438 h 374"/>
              <a:gd name="T96" fmla="*/ 2147483646 w 3745"/>
              <a:gd name="T97" fmla="*/ 50403125 h 374"/>
              <a:gd name="T98" fmla="*/ 2147483646 w 3745"/>
              <a:gd name="T99" fmla="*/ 0 h 374"/>
              <a:gd name="T100" fmla="*/ 2147483646 w 3745"/>
              <a:gd name="T101" fmla="*/ 90725625 h 374"/>
              <a:gd name="T102" fmla="*/ 2147483646 w 3745"/>
              <a:gd name="T103" fmla="*/ 171370625 h 374"/>
              <a:gd name="T104" fmla="*/ 2147483646 w 3745"/>
              <a:gd name="T105" fmla="*/ 239415638 h 374"/>
              <a:gd name="T106" fmla="*/ 2147483646 w 3745"/>
              <a:gd name="T107" fmla="*/ 289818763 h 374"/>
              <a:gd name="T108" fmla="*/ 2147483646 w 3745"/>
              <a:gd name="T109" fmla="*/ 315020325 h 374"/>
              <a:gd name="T110" fmla="*/ 2147483646 w 3745"/>
              <a:gd name="T111" fmla="*/ 317539688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492554" name="Rectangle 10"/>
          <p:cNvSpPr>
            <a:spLocks noGrp="1" noChangeArrowheads="1"/>
          </p:cNvSpPr>
          <p:nvPr>
            <p:ph type="title"/>
          </p:nvPr>
        </p:nvSpPr>
        <p:spPr>
          <a:xfrm>
            <a:off x="417512" y="322263"/>
            <a:ext cx="8229600" cy="833437"/>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FIFO Example</a:t>
            </a:r>
          </a:p>
        </p:txBody>
      </p:sp>
      <p:sp>
        <p:nvSpPr>
          <p:cNvPr id="202764" name="Rectangle 11"/>
          <p:cNvSpPr>
            <a:spLocks noChangeArrowheads="1"/>
          </p:cNvSpPr>
          <p:nvPr/>
        </p:nvSpPr>
        <p:spPr bwMode="auto">
          <a:xfrm>
            <a:off x="533400" y="1524000"/>
            <a:ext cx="2819400" cy="685800"/>
          </a:xfrm>
          <a:prstGeom prst="rect">
            <a:avLst/>
          </a:prstGeom>
          <a:solidFill>
            <a:srgbClr val="FFDDDD"/>
          </a:solidFill>
          <a:ln w="9525">
            <a:solidFill>
              <a:srgbClr val="006600"/>
            </a:solidFill>
            <a:miter lim="800000"/>
            <a:headEnd/>
            <a:tailEnd/>
          </a:ln>
          <a:effectLst>
            <a:outerShdw dist="71842" dir="2700000" algn="ctr" rotWithShape="0">
              <a:schemeClr val="tx1"/>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4000">
                <a:solidFill>
                  <a:srgbClr val="FF0000"/>
                </a:solidFill>
                <a:latin typeface="Times New Roman" panose="02020603050405020304" pitchFamily="18" charset="0"/>
              </a:rPr>
              <a:t>Conversion</a:t>
            </a:r>
          </a:p>
        </p:txBody>
      </p:sp>
      <p:sp>
        <p:nvSpPr>
          <p:cNvPr id="202765" name="Rectangle 12"/>
          <p:cNvSpPr>
            <a:spLocks noChangeArrowheads="1"/>
          </p:cNvSpPr>
          <p:nvPr/>
        </p:nvSpPr>
        <p:spPr bwMode="auto">
          <a:xfrm>
            <a:off x="2271713" y="5105400"/>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4,600 Units Completed</a:t>
            </a:r>
          </a:p>
        </p:txBody>
      </p:sp>
      <p:sp>
        <p:nvSpPr>
          <p:cNvPr id="202766" name="Line 13"/>
          <p:cNvSpPr>
            <a:spLocks noChangeShapeType="1"/>
          </p:cNvSpPr>
          <p:nvPr/>
        </p:nvSpPr>
        <p:spPr bwMode="auto">
          <a:xfrm>
            <a:off x="7543800" y="4279900"/>
            <a:ext cx="0" cy="134620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2767" name="Line 14"/>
          <p:cNvSpPr>
            <a:spLocks noChangeShapeType="1"/>
          </p:cNvSpPr>
          <p:nvPr/>
        </p:nvSpPr>
        <p:spPr bwMode="auto">
          <a:xfrm flipH="1">
            <a:off x="6248400" y="5638800"/>
            <a:ext cx="13081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2768" name="Rectangle 15"/>
          <p:cNvSpPr>
            <a:spLocks noChangeArrowheads="1"/>
          </p:cNvSpPr>
          <p:nvPr/>
        </p:nvSpPr>
        <p:spPr bwMode="auto">
          <a:xfrm>
            <a:off x="2289175" y="541020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100 Equivalent Units</a:t>
            </a:r>
          </a:p>
        </p:txBody>
      </p:sp>
      <p:sp>
        <p:nvSpPr>
          <p:cNvPr id="202769" name="Rectangle 16"/>
          <p:cNvSpPr>
            <a:spLocks noChangeArrowheads="1"/>
          </p:cNvSpPr>
          <p:nvPr/>
        </p:nvSpPr>
        <p:spPr bwMode="auto">
          <a:xfrm>
            <a:off x="6308725" y="5275263"/>
            <a:ext cx="12922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400 × 25%</a:t>
            </a:r>
          </a:p>
        </p:txBody>
      </p:sp>
      <p:sp>
        <p:nvSpPr>
          <p:cNvPr id="202770" name="Rectangle 17"/>
          <p:cNvSpPr>
            <a:spLocks noChangeArrowheads="1"/>
          </p:cNvSpPr>
          <p:nvPr/>
        </p:nvSpPr>
        <p:spPr bwMode="auto">
          <a:xfrm>
            <a:off x="2289175" y="5734050"/>
            <a:ext cx="3502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6600"/>
                </a:solidFill>
              </a:rPr>
              <a:t>4,840 Equivalent units</a:t>
            </a:r>
            <a:br>
              <a:rPr lang="en-US" sz="2400" b="1">
                <a:solidFill>
                  <a:srgbClr val="006600"/>
                </a:solidFill>
              </a:rPr>
            </a:br>
            <a:r>
              <a:rPr lang="en-US" sz="2400" b="1">
                <a:solidFill>
                  <a:srgbClr val="006600"/>
                </a:solidFill>
              </a:rPr>
              <a:t>          of production</a:t>
            </a:r>
          </a:p>
        </p:txBody>
      </p:sp>
      <p:sp>
        <p:nvSpPr>
          <p:cNvPr id="202771" name="Line 18"/>
          <p:cNvSpPr>
            <a:spLocks noChangeShapeType="1"/>
          </p:cNvSpPr>
          <p:nvPr/>
        </p:nvSpPr>
        <p:spPr bwMode="auto">
          <a:xfrm>
            <a:off x="2370138"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2772" name="Freeform 19"/>
          <p:cNvSpPr>
            <a:spLocks/>
          </p:cNvSpPr>
          <p:nvPr/>
        </p:nvSpPr>
        <p:spPr bwMode="auto">
          <a:xfrm>
            <a:off x="379413" y="4191000"/>
            <a:ext cx="5945187" cy="593725"/>
          </a:xfrm>
          <a:custGeom>
            <a:avLst/>
            <a:gdLst>
              <a:gd name="T0" fmla="*/ 1597778928 w 3745"/>
              <a:gd name="T1" fmla="*/ 614918125 h 374"/>
              <a:gd name="T2" fmla="*/ 1249997395 w 3745"/>
              <a:gd name="T3" fmla="*/ 589716563 h 374"/>
              <a:gd name="T4" fmla="*/ 917336798 w 3745"/>
              <a:gd name="T5" fmla="*/ 539313438 h 374"/>
              <a:gd name="T6" fmla="*/ 622477748 w 3745"/>
              <a:gd name="T7" fmla="*/ 466229700 h 374"/>
              <a:gd name="T8" fmla="*/ 380542768 w 3745"/>
              <a:gd name="T9" fmla="*/ 375504075 h 374"/>
              <a:gd name="T10" fmla="*/ 189010909 w 3745"/>
              <a:gd name="T11" fmla="*/ 269657513 h 374"/>
              <a:gd name="T12" fmla="*/ 65524057 w 3745"/>
              <a:gd name="T13" fmla="*/ 153730325 h 374"/>
              <a:gd name="T14" fmla="*/ 7559674 w 3745"/>
              <a:gd name="T15" fmla="*/ 30241875 h 374"/>
              <a:gd name="T16" fmla="*/ 10080624 w 3745"/>
              <a:gd name="T17" fmla="*/ 50403125 h 374"/>
              <a:gd name="T18" fmla="*/ 88204668 w 3745"/>
              <a:gd name="T19" fmla="*/ 153730325 h 374"/>
              <a:gd name="T20" fmla="*/ 221773731 w 3745"/>
              <a:gd name="T21" fmla="*/ 246975313 h 374"/>
              <a:gd name="T22" fmla="*/ 423386214 w 3745"/>
              <a:gd name="T23" fmla="*/ 325100950 h 374"/>
              <a:gd name="T24" fmla="*/ 667840556 w 3745"/>
              <a:gd name="T25" fmla="*/ 383063750 h 374"/>
              <a:gd name="T26" fmla="*/ 947578670 w 3745"/>
              <a:gd name="T27" fmla="*/ 420866888 h 374"/>
              <a:gd name="T28" fmla="*/ 1237395821 w 3745"/>
              <a:gd name="T29" fmla="*/ 435987825 h 374"/>
              <a:gd name="T30" fmla="*/ 2147483646 w 3745"/>
              <a:gd name="T31" fmla="*/ 438507188 h 374"/>
              <a:gd name="T32" fmla="*/ 2147483646 w 3745"/>
              <a:gd name="T33" fmla="*/ 466229700 h 374"/>
              <a:gd name="T34" fmla="*/ 2147483646 w 3745"/>
              <a:gd name="T35" fmla="*/ 514111875 h 374"/>
              <a:gd name="T36" fmla="*/ 2147483646 w 3745"/>
              <a:gd name="T37" fmla="*/ 582156888 h 374"/>
              <a:gd name="T38" fmla="*/ 2147483646 w 3745"/>
              <a:gd name="T39" fmla="*/ 665321250 h 374"/>
              <a:gd name="T40" fmla="*/ 2147483646 w 3745"/>
              <a:gd name="T41" fmla="*/ 761087188 h 374"/>
              <a:gd name="T42" fmla="*/ 2147483646 w 3745"/>
              <a:gd name="T43" fmla="*/ 814011263 h 374"/>
              <a:gd name="T44" fmla="*/ 2147483646 w 3745"/>
              <a:gd name="T45" fmla="*/ 761087188 h 374"/>
              <a:gd name="T46" fmla="*/ 2147483646 w 3745"/>
              <a:gd name="T47" fmla="*/ 665321250 h 374"/>
              <a:gd name="T48" fmla="*/ 2147483646 w 3745"/>
              <a:gd name="T49" fmla="*/ 582156888 h 374"/>
              <a:gd name="T50" fmla="*/ 2147483646 w 3745"/>
              <a:gd name="T51" fmla="*/ 514111875 h 374"/>
              <a:gd name="T52" fmla="*/ 2147483646 w 3745"/>
              <a:gd name="T53" fmla="*/ 466229700 h 374"/>
              <a:gd name="T54" fmla="*/ 2147483646 w 3745"/>
              <a:gd name="T55" fmla="*/ 438507188 h 374"/>
              <a:gd name="T56" fmla="*/ 2147483646 w 3745"/>
              <a:gd name="T57" fmla="*/ 435987825 h 374"/>
              <a:gd name="T58" fmla="*/ 2147483646 w 3745"/>
              <a:gd name="T59" fmla="*/ 420866888 h 374"/>
              <a:gd name="T60" fmla="*/ 2147483646 w 3745"/>
              <a:gd name="T61" fmla="*/ 383063750 h 374"/>
              <a:gd name="T62" fmla="*/ 2147483646 w 3745"/>
              <a:gd name="T63" fmla="*/ 325100950 h 374"/>
              <a:gd name="T64" fmla="*/ 2147483646 w 3745"/>
              <a:gd name="T65" fmla="*/ 246975313 h 374"/>
              <a:gd name="T66" fmla="*/ 2147483646 w 3745"/>
              <a:gd name="T67" fmla="*/ 153730325 h 374"/>
              <a:gd name="T68" fmla="*/ 2147483646 w 3745"/>
              <a:gd name="T69" fmla="*/ 50403125 h 374"/>
              <a:gd name="T70" fmla="*/ 2147483646 w 3745"/>
              <a:gd name="T71" fmla="*/ 30241875 h 374"/>
              <a:gd name="T72" fmla="*/ 2147483646 w 3745"/>
              <a:gd name="T73" fmla="*/ 153730325 h 374"/>
              <a:gd name="T74" fmla="*/ 2147483646 w 3745"/>
              <a:gd name="T75" fmla="*/ 269657513 h 374"/>
              <a:gd name="T76" fmla="*/ 2147483646 w 3745"/>
              <a:gd name="T77" fmla="*/ 375504075 h 374"/>
              <a:gd name="T78" fmla="*/ 2147483646 w 3745"/>
              <a:gd name="T79" fmla="*/ 466229700 h 374"/>
              <a:gd name="T80" fmla="*/ 2147483646 w 3745"/>
              <a:gd name="T81" fmla="*/ 539313438 h 374"/>
              <a:gd name="T82" fmla="*/ 2147483646 w 3745"/>
              <a:gd name="T83" fmla="*/ 589716563 h 374"/>
              <a:gd name="T84" fmla="*/ 2147483646 w 3745"/>
              <a:gd name="T85" fmla="*/ 614918125 h 374"/>
              <a:gd name="T86" fmla="*/ 2147483646 w 3745"/>
              <a:gd name="T87" fmla="*/ 622479388 h 374"/>
              <a:gd name="T88" fmla="*/ 2147483646 w 3745"/>
              <a:gd name="T89" fmla="*/ 632560013 h 374"/>
              <a:gd name="T90" fmla="*/ 2147483646 w 3745"/>
              <a:gd name="T91" fmla="*/ 670361563 h 374"/>
              <a:gd name="T92" fmla="*/ 2147483646 w 3745"/>
              <a:gd name="T93" fmla="*/ 728325950 h 374"/>
              <a:gd name="T94" fmla="*/ 2147483646 w 3745"/>
              <a:gd name="T95" fmla="*/ 803930638 h 374"/>
              <a:gd name="T96" fmla="*/ 2147483646 w 3745"/>
              <a:gd name="T97" fmla="*/ 889615950 h 374"/>
              <a:gd name="T98" fmla="*/ 2147483646 w 3745"/>
              <a:gd name="T99" fmla="*/ 940019075 h 374"/>
              <a:gd name="T100" fmla="*/ 2147483646 w 3745"/>
              <a:gd name="T101" fmla="*/ 849293450 h 374"/>
              <a:gd name="T102" fmla="*/ 2147483646 w 3745"/>
              <a:gd name="T103" fmla="*/ 768648450 h 374"/>
              <a:gd name="T104" fmla="*/ 2147483646 w 3745"/>
              <a:gd name="T105" fmla="*/ 700603438 h 374"/>
              <a:gd name="T106" fmla="*/ 2147483646 w 3745"/>
              <a:gd name="T107" fmla="*/ 650200313 h 374"/>
              <a:gd name="T108" fmla="*/ 2147483646 w 3745"/>
              <a:gd name="T109" fmla="*/ 624998750 h 374"/>
              <a:gd name="T110" fmla="*/ 2147483646 w 3745"/>
              <a:gd name="T111" fmla="*/ 622479388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3300"/>
          </a:solidFill>
          <a:ln w="12700" cap="rnd" cmpd="sng">
            <a:solidFill>
              <a:srgbClr val="FFFFFF"/>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02773" name="Rectangle 21"/>
          <p:cNvSpPr>
            <a:spLocks noChangeArrowheads="1"/>
          </p:cNvSpPr>
          <p:nvPr/>
        </p:nvSpPr>
        <p:spPr bwMode="auto">
          <a:xfrm>
            <a:off x="2287588" y="480060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   140 Equivalent Units</a:t>
            </a:r>
          </a:p>
        </p:txBody>
      </p:sp>
      <p:sp>
        <p:nvSpPr>
          <p:cNvPr id="202774" name="Rectangle 22"/>
          <p:cNvSpPr>
            <a:spLocks noChangeArrowheads="1"/>
          </p:cNvSpPr>
          <p:nvPr/>
        </p:nvSpPr>
        <p:spPr bwMode="auto">
          <a:xfrm>
            <a:off x="1146175" y="4724400"/>
            <a:ext cx="129222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b="1">
                <a:solidFill>
                  <a:srgbClr val="FF0000"/>
                </a:solidFill>
              </a:rPr>
              <a:t>200 × 70%</a:t>
            </a:r>
          </a:p>
        </p:txBody>
      </p:sp>
      <p:sp>
        <p:nvSpPr>
          <p:cNvPr id="202775" name="Line 23"/>
          <p:cNvSpPr>
            <a:spLocks noChangeShapeType="1"/>
          </p:cNvSpPr>
          <p:nvPr/>
        </p:nvSpPr>
        <p:spPr bwMode="auto">
          <a:xfrm>
            <a:off x="1123950" y="5068888"/>
            <a:ext cx="13716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xfrm>
            <a:off x="381000" y="152400"/>
            <a:ext cx="8305800" cy="1143000"/>
          </a:xfrm>
          <a:extLst/>
        </p:spPr>
        <p:txBody>
          <a:bodyPr>
            <a:normAutofit fontScale="90000"/>
          </a:bodyPr>
          <a:lstStyle/>
          <a:p>
            <a:pPr>
              <a:defRPr/>
            </a:pPr>
            <a:r>
              <a:rPr lang="en-US" sz="4400" b="1" i="1"/>
              <a:t>Equivalent Units: Weighted Average vs. FIFO</a:t>
            </a:r>
          </a:p>
        </p:txBody>
      </p:sp>
      <p:graphicFrame>
        <p:nvGraphicFramePr>
          <p:cNvPr id="204803" name="Object 3"/>
          <p:cNvGraphicFramePr>
            <a:graphicFrameLocks/>
          </p:cNvGraphicFramePr>
          <p:nvPr/>
        </p:nvGraphicFramePr>
        <p:xfrm>
          <a:off x="101600" y="3048000"/>
          <a:ext cx="8991600" cy="2362200"/>
        </p:xfrm>
        <a:graphic>
          <a:graphicData uri="http://schemas.openxmlformats.org/presentationml/2006/ole">
            <p:oleObj spid="_x0000_s204807" name="Worksheet" r:id="rId4" imgW="4753051" imgH="1276502" progId="Excel.Sheet.8">
              <p:embed/>
            </p:oleObj>
          </a:graphicData>
        </a:graphic>
      </p:graphicFrame>
      <p:sp>
        <p:nvSpPr>
          <p:cNvPr id="428036" name="Text Box 4"/>
          <p:cNvSpPr txBox="1">
            <a:spLocks noChangeArrowheads="1"/>
          </p:cNvSpPr>
          <p:nvPr/>
        </p:nvSpPr>
        <p:spPr bwMode="auto">
          <a:xfrm>
            <a:off x="228600" y="1295400"/>
            <a:ext cx="8763000" cy="1444625"/>
          </a:xfrm>
          <a:prstGeom prst="rect">
            <a:avLst/>
          </a:prstGeom>
          <a:solidFill>
            <a:schemeClr val="folHlink"/>
          </a:solidFill>
          <a:ln w="12700">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sz="2200">
                <a:latin typeface="+mn-lt"/>
              </a:rPr>
              <a:t>As shown below, the equivalent units in beginning inventory are subtracted from the equivalent units of production per the weighted-average method to obtain the equivalent units of production under the FIFO method.</a:t>
            </a: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a:xfrm>
            <a:off x="533400" y="135827"/>
            <a:ext cx="8305800" cy="850392"/>
          </a:xfrm>
          <a:extLst/>
        </p:spPr>
        <p:txBody>
          <a:bodyPr/>
          <a:lstStyle/>
          <a:p>
            <a:pPr>
              <a:defRPr/>
            </a:pPr>
            <a:r>
              <a:rPr lang="en-US" sz="4400" b="1" i="1"/>
              <a:t>Cost per Equivalent Unit - FIFO</a:t>
            </a:r>
          </a:p>
        </p:txBody>
      </p:sp>
      <p:sp>
        <p:nvSpPr>
          <p:cNvPr id="430083" name="Text Box 3"/>
          <p:cNvSpPr txBox="1">
            <a:spLocks noChangeArrowheads="1"/>
          </p:cNvSpPr>
          <p:nvPr/>
        </p:nvSpPr>
        <p:spPr bwMode="auto">
          <a:xfrm>
            <a:off x="0" y="1295400"/>
            <a:ext cx="9144000"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a:latin typeface="+mn-lt"/>
              </a:rPr>
              <a:t>Let’s revisit the Double Diamond Skis Shaping and Milling Department for the Month of May to prepare our production report.</a:t>
            </a:r>
          </a:p>
        </p:txBody>
      </p:sp>
      <p:sp>
        <p:nvSpPr>
          <p:cNvPr id="206852" name="Rectangle 5"/>
          <p:cNvSpPr>
            <a:spLocks noChangeArrowheads="1"/>
          </p:cNvSpPr>
          <p:nvPr/>
        </p:nvSpPr>
        <p:spPr bwMode="auto">
          <a:xfrm>
            <a:off x="1295400" y="2133600"/>
            <a:ext cx="6426200" cy="4495800"/>
          </a:xfrm>
          <a:prstGeom prst="rect">
            <a:avLst/>
          </a:prstGeom>
          <a:solidFill>
            <a:srgbClr val="CCFFFF"/>
          </a:solidFill>
          <a:ln w="28575">
            <a:solidFill>
              <a:srgbClr val="0000CC"/>
            </a:solidFill>
            <a:miter lim="800000"/>
            <a:headEnd/>
            <a:tailEnd/>
          </a:ln>
          <a:effectLst>
            <a:outerShdw dist="71842" dir="2700000" algn="ctr" rotWithShape="0">
              <a:schemeClr val="bg2"/>
            </a:outerShdw>
          </a:effectLst>
        </p:spPr>
        <p:txBody>
          <a:bodyPr lIns="90488" tIns="44450" rIns="90488" bIns="44450"/>
          <a:lstStyle>
            <a:lvl1pPr marL="342900" indent="-342900">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08585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42875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77165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2288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6860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1432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60045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lnSpc>
                <a:spcPct val="90000"/>
              </a:lnSpc>
              <a:spcBef>
                <a:spcPct val="5000"/>
              </a:spcBef>
              <a:buClr>
                <a:schemeClr val="accent1"/>
              </a:buClr>
              <a:buSzTx/>
              <a:buFont typeface="Times" panose="02020603050405020304" pitchFamily="18" charset="0"/>
              <a:buNone/>
            </a:pPr>
            <a:r>
              <a:rPr lang="en-US" sz="2000" b="1">
                <a:solidFill>
                  <a:srgbClr val="3333FF"/>
                </a:solidFill>
                <a:latin typeface="Arial" panose="020B0604020202020204" pitchFamily="34" charset="0"/>
              </a:rPr>
              <a:t>Beginning work in process:  		   200 units</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3333FF"/>
                </a:solidFill>
                <a:latin typeface="Arial" panose="020B0604020202020204" pitchFamily="34" charset="0"/>
              </a:rPr>
              <a:t>	Materials:     55% complete	        $	9,600</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3333FF"/>
                </a:solidFill>
                <a:latin typeface="Arial" panose="020B0604020202020204" pitchFamily="34" charset="0"/>
              </a:rPr>
              <a:t>	Conversion: 30% complete		5,575</a:t>
            </a: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					        $15, 175</a:t>
            </a:r>
            <a:endParaRPr lang="en-US" sz="2000" b="1">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endParaRPr lang="en-US" sz="2000" b="1">
              <a:solidFill>
                <a:srgbClr val="CC3300"/>
              </a:solidFill>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r>
              <a:rPr lang="en-US" sz="2000" b="1">
                <a:solidFill>
                  <a:srgbClr val="CC3300"/>
                </a:solidFill>
                <a:latin typeface="Arial" panose="020B0604020202020204" pitchFamily="34" charset="0"/>
              </a:rPr>
              <a:t>Production started during May	5,000 units</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CC3300"/>
                </a:solidFill>
                <a:latin typeface="Arial" panose="020B0604020202020204" pitchFamily="34" charset="0"/>
              </a:rPr>
              <a:t>Production completed during May	4,800 units</a:t>
            </a:r>
          </a:p>
          <a:p>
            <a:pPr eaLnBrk="1" hangingPunct="1">
              <a:lnSpc>
                <a:spcPct val="90000"/>
              </a:lnSpc>
              <a:spcBef>
                <a:spcPct val="5000"/>
              </a:spcBef>
              <a:buClr>
                <a:schemeClr val="accent1"/>
              </a:buClr>
              <a:buSzTx/>
              <a:buFont typeface="Times" panose="02020603050405020304" pitchFamily="18" charset="0"/>
              <a:buNone/>
            </a:pPr>
            <a:endParaRPr lang="en-US" sz="2000" b="1">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Costs added to production in May</a:t>
            </a: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	Materials cost		     $  368,600</a:t>
            </a:r>
          </a:p>
          <a:p>
            <a:pPr eaLnBrk="1" hangingPunct="1">
              <a:lnSpc>
                <a:spcPct val="90000"/>
              </a:lnSpc>
              <a:spcBef>
                <a:spcPct val="5000"/>
              </a:spcBef>
              <a:buClr>
                <a:schemeClr val="accent1"/>
              </a:buClr>
              <a:buSzTx/>
              <a:buFont typeface="Times" panose="02020603050405020304" pitchFamily="18" charset="0"/>
              <a:buNone/>
            </a:pPr>
            <a:r>
              <a:rPr lang="en-US" sz="2000" b="1">
                <a:solidFill>
                  <a:schemeClr val="tx2"/>
                </a:solidFill>
                <a:latin typeface="Arial" panose="020B0604020202020204" pitchFamily="34" charset="0"/>
              </a:rPr>
              <a:t>	Conversion cost 		         350,900</a:t>
            </a:r>
            <a:endParaRPr lang="en-US" sz="2000" b="1">
              <a:latin typeface="Arial" panose="020B0604020202020204" pitchFamily="34" charset="0"/>
            </a:endParaRPr>
          </a:p>
          <a:p>
            <a:pPr eaLnBrk="1" hangingPunct="1">
              <a:lnSpc>
                <a:spcPct val="90000"/>
              </a:lnSpc>
              <a:spcBef>
                <a:spcPct val="5000"/>
              </a:spcBef>
              <a:buClr>
                <a:schemeClr val="accent1"/>
              </a:buClr>
              <a:buSzTx/>
              <a:buFont typeface="Times" panose="02020603050405020304" pitchFamily="18" charset="0"/>
              <a:buNone/>
            </a:pPr>
            <a:r>
              <a:rPr lang="en-US" sz="2000" b="1">
                <a:solidFill>
                  <a:srgbClr val="008000"/>
                </a:solidFill>
                <a:latin typeface="Arial" panose="020B0604020202020204" pitchFamily="34" charset="0"/>
              </a:rPr>
              <a:t>Ending work in process:</a:t>
            </a:r>
            <a:r>
              <a:rPr lang="en-US" sz="2000" b="1">
                <a:solidFill>
                  <a:srgbClr val="FF0000"/>
                </a:solidFill>
                <a:latin typeface="Arial" panose="020B0604020202020204" pitchFamily="34" charset="0"/>
              </a:rPr>
              <a:t>		 </a:t>
            </a:r>
            <a:r>
              <a:rPr lang="en-US" sz="2000" b="1">
                <a:solidFill>
                  <a:srgbClr val="008000"/>
                </a:solidFill>
                <a:latin typeface="Arial" panose="020B0604020202020204" pitchFamily="34" charset="0"/>
              </a:rPr>
              <a:t>  400 units</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008000"/>
                </a:solidFill>
                <a:latin typeface="Arial" panose="020B0604020202020204" pitchFamily="34" charset="0"/>
              </a:rPr>
              <a:t>	Materials:	   40% complete</a:t>
            </a:r>
          </a:p>
          <a:p>
            <a:pPr eaLnBrk="1" hangingPunct="1">
              <a:lnSpc>
                <a:spcPct val="90000"/>
              </a:lnSpc>
              <a:spcBef>
                <a:spcPct val="5000"/>
              </a:spcBef>
              <a:buClr>
                <a:schemeClr val="accent1"/>
              </a:buClr>
              <a:buSzTx/>
              <a:buFont typeface="Times" panose="02020603050405020304" pitchFamily="18" charset="0"/>
              <a:buNone/>
            </a:pPr>
            <a:r>
              <a:rPr lang="en-US" sz="2000" b="1">
                <a:solidFill>
                  <a:srgbClr val="008000"/>
                </a:solidFill>
                <a:latin typeface="Arial" panose="020B0604020202020204" pitchFamily="34" charset="0"/>
              </a:rPr>
              <a:t>	Conversion:	   25% complete</a:t>
            </a:r>
          </a:p>
        </p:txBody>
      </p:sp>
      <p:sp>
        <p:nvSpPr>
          <p:cNvPr id="206853" name="Line 6"/>
          <p:cNvSpPr>
            <a:spLocks noChangeShapeType="1"/>
          </p:cNvSpPr>
          <p:nvPr/>
        </p:nvSpPr>
        <p:spPr bwMode="auto">
          <a:xfrm>
            <a:off x="5605463" y="3028950"/>
            <a:ext cx="982662" cy="0"/>
          </a:xfrm>
          <a:prstGeom prst="line">
            <a:avLst/>
          </a:prstGeom>
          <a:noFill/>
          <a:ln w="9525">
            <a:solidFill>
              <a:schemeClr val="tx2"/>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206854" name="Line 7"/>
          <p:cNvSpPr>
            <a:spLocks noChangeShapeType="1"/>
          </p:cNvSpPr>
          <p:nvPr/>
        </p:nvSpPr>
        <p:spPr bwMode="auto">
          <a:xfrm>
            <a:off x="5629275" y="3328988"/>
            <a:ext cx="984250" cy="0"/>
          </a:xfrm>
          <a:prstGeom prst="line">
            <a:avLst/>
          </a:prstGeom>
          <a:noFill/>
          <a:ln w="9525">
            <a:solidFill>
              <a:schemeClr val="tx2"/>
            </a:solidFill>
            <a:round/>
            <a:headEnd/>
            <a:tailEn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a:xfrm>
            <a:off x="495300" y="414085"/>
            <a:ext cx="8305800" cy="794575"/>
          </a:xfrm>
          <a:extLst/>
        </p:spPr>
        <p:txBody>
          <a:bodyPr/>
          <a:lstStyle/>
          <a:p>
            <a:pPr>
              <a:defRPr/>
            </a:pPr>
            <a:r>
              <a:rPr lang="en-US" sz="4400" b="1" i="1"/>
              <a:t>Cost per Equivalent Unit - FIFO</a:t>
            </a:r>
          </a:p>
        </p:txBody>
      </p:sp>
      <p:sp>
        <p:nvSpPr>
          <p:cNvPr id="498691" name="Text Box 3"/>
          <p:cNvSpPr txBox="1">
            <a:spLocks noChangeArrowheads="1"/>
          </p:cNvSpPr>
          <p:nvPr/>
        </p:nvSpPr>
        <p:spPr bwMode="auto">
          <a:xfrm>
            <a:off x="304800" y="1219200"/>
            <a:ext cx="86868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800" b="1" dirty="0">
                <a:latin typeface="+mn-lt"/>
              </a:rPr>
              <a:t>The formula for computing the cost per equivalent unit  under FIFO method is :</a:t>
            </a:r>
          </a:p>
        </p:txBody>
      </p:sp>
      <p:grpSp>
        <p:nvGrpSpPr>
          <p:cNvPr id="208900" name="Group 15"/>
          <p:cNvGrpSpPr>
            <a:grpSpLocks/>
          </p:cNvGrpSpPr>
          <p:nvPr/>
        </p:nvGrpSpPr>
        <p:grpSpPr bwMode="auto">
          <a:xfrm>
            <a:off x="990600" y="2514600"/>
            <a:ext cx="7315200" cy="1524000"/>
            <a:chOff x="96" y="1584"/>
            <a:chExt cx="4608" cy="960"/>
          </a:xfrm>
        </p:grpSpPr>
        <p:sp>
          <p:nvSpPr>
            <p:cNvPr id="208902" name="Rectangle 5"/>
            <p:cNvSpPr>
              <a:spLocks noChangeArrowheads="1"/>
            </p:cNvSpPr>
            <p:nvPr/>
          </p:nvSpPr>
          <p:spPr bwMode="auto">
            <a:xfrm>
              <a:off x="96" y="1584"/>
              <a:ext cx="4608" cy="960"/>
            </a:xfrm>
            <a:prstGeom prst="rect">
              <a:avLst/>
            </a:prstGeom>
            <a:solidFill>
              <a:schemeClr val="bg1"/>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08903" name="Rectangle 6"/>
            <p:cNvSpPr>
              <a:spLocks noChangeArrowheads="1"/>
            </p:cNvSpPr>
            <p:nvPr/>
          </p:nvSpPr>
          <p:spPr bwMode="auto">
            <a:xfrm>
              <a:off x="146" y="1693"/>
              <a:ext cx="1102"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b="1">
                  <a:solidFill>
                    <a:schemeClr val="tx2"/>
                  </a:solidFill>
                </a:rPr>
                <a:t>Cost per</a:t>
              </a:r>
              <a:br>
                <a:rPr lang="en-US" sz="2400" b="1">
                  <a:solidFill>
                    <a:schemeClr val="tx2"/>
                  </a:solidFill>
                </a:rPr>
              </a:br>
              <a:r>
                <a:rPr lang="en-US" sz="2400" b="1">
                  <a:solidFill>
                    <a:schemeClr val="tx2"/>
                  </a:solidFill>
                </a:rPr>
                <a:t>equivalent    </a:t>
              </a:r>
              <a:br>
                <a:rPr lang="en-US" sz="2400" b="1">
                  <a:solidFill>
                    <a:schemeClr val="tx2"/>
                  </a:solidFill>
                </a:rPr>
              </a:br>
              <a:r>
                <a:rPr lang="en-US" sz="2400" b="1">
                  <a:solidFill>
                    <a:schemeClr val="tx2"/>
                  </a:solidFill>
                </a:rPr>
                <a:t>unit</a:t>
              </a:r>
            </a:p>
          </p:txBody>
        </p:sp>
        <p:sp>
          <p:nvSpPr>
            <p:cNvPr id="208904" name="Rectangle 7"/>
            <p:cNvSpPr>
              <a:spLocks noChangeArrowheads="1"/>
            </p:cNvSpPr>
            <p:nvPr/>
          </p:nvSpPr>
          <p:spPr bwMode="auto">
            <a:xfrm>
              <a:off x="1248" y="1928"/>
              <a:ext cx="238"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800" b="1">
                  <a:solidFill>
                    <a:schemeClr val="tx2"/>
                  </a:solidFill>
                </a:rPr>
                <a:t>=</a:t>
              </a:r>
            </a:p>
          </p:txBody>
        </p:sp>
        <p:sp>
          <p:nvSpPr>
            <p:cNvPr id="208905" name="Rectangle 8"/>
            <p:cNvSpPr>
              <a:spLocks noChangeArrowheads="1"/>
            </p:cNvSpPr>
            <p:nvPr/>
          </p:nvSpPr>
          <p:spPr bwMode="auto">
            <a:xfrm>
              <a:off x="1392" y="1776"/>
              <a:ext cx="3312" cy="309"/>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110000"/>
                </a:lnSpc>
                <a:spcBef>
                  <a:spcPct val="15000"/>
                </a:spcBef>
              </a:pPr>
              <a:r>
                <a:rPr lang="en-US" sz="2400" b="1">
                  <a:solidFill>
                    <a:schemeClr val="tx2"/>
                  </a:solidFill>
                </a:rPr>
                <a:t>Cost added during the period</a:t>
              </a:r>
            </a:p>
          </p:txBody>
        </p:sp>
        <p:sp>
          <p:nvSpPr>
            <p:cNvPr id="208906" name="Line 9"/>
            <p:cNvSpPr>
              <a:spLocks noChangeShapeType="1"/>
            </p:cNvSpPr>
            <p:nvPr/>
          </p:nvSpPr>
          <p:spPr bwMode="auto">
            <a:xfrm>
              <a:off x="1584" y="2064"/>
              <a:ext cx="2928"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8907" name="Text Box 11"/>
            <p:cNvSpPr txBox="1">
              <a:spLocks noChangeArrowheads="1"/>
            </p:cNvSpPr>
            <p:nvPr/>
          </p:nvSpPr>
          <p:spPr bwMode="auto">
            <a:xfrm>
              <a:off x="1632" y="2112"/>
              <a:ext cx="2928"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400" b="1">
                  <a:solidFill>
                    <a:schemeClr val="tx2"/>
                  </a:solidFill>
                </a:rPr>
                <a:t>Equivalent units of production</a:t>
              </a:r>
            </a:p>
          </p:txBody>
        </p:sp>
      </p:grpSp>
      <p:pic>
        <p:nvPicPr>
          <p:cNvPr id="208901" name="Picture 13" descr="j02157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52800" y="4495800"/>
            <a:ext cx="2330450" cy="2079625"/>
          </a:xfrm>
          <a:prstGeom prst="rect">
            <a:avLst/>
          </a:prstGeom>
          <a:noFill/>
          <a:ln>
            <a:noFill/>
          </a:ln>
          <a:effectLst>
            <a:outerShdw dist="107763" dir="2700000" algn="ctr" rotWithShape="0">
              <a:schemeClr val="bg2">
                <a:alpha val="50000"/>
              </a:scheme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a:xfrm>
            <a:off x="533400" y="362712"/>
            <a:ext cx="8305800" cy="856488"/>
          </a:xfrm>
          <a:extLst/>
        </p:spPr>
        <p:txBody>
          <a:bodyPr/>
          <a:lstStyle/>
          <a:p>
            <a:pPr>
              <a:defRPr/>
            </a:pPr>
            <a:r>
              <a:rPr lang="en-US" sz="4400" b="1" i="1"/>
              <a:t>Cost per Equivalent Unit - FIFO</a:t>
            </a:r>
          </a:p>
        </p:txBody>
      </p:sp>
      <p:graphicFrame>
        <p:nvGraphicFramePr>
          <p:cNvPr id="210947" name="Object 5"/>
          <p:cNvGraphicFramePr>
            <a:graphicFrameLocks/>
          </p:cNvGraphicFramePr>
          <p:nvPr/>
        </p:nvGraphicFramePr>
        <p:xfrm>
          <a:off x="304800" y="1600200"/>
          <a:ext cx="8610600" cy="2667000"/>
        </p:xfrm>
        <a:graphic>
          <a:graphicData uri="http://schemas.openxmlformats.org/presentationml/2006/ole">
            <p:oleObj spid="_x0000_s210951" name="Worksheet" r:id="rId4" imgW="4572000" imgH="1428902" progId="Excel.Sheet.8">
              <p:embed/>
            </p:oleObj>
          </a:graphicData>
        </a:graphic>
      </p:graphicFrame>
      <p:pic>
        <p:nvPicPr>
          <p:cNvPr id="210948" name="Picture 7" descr="j023243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67200" y="4648200"/>
            <a:ext cx="1735138" cy="185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12</a:t>
            </a:fld>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a:xfrm>
            <a:off x="533400" y="304800"/>
            <a:ext cx="8305800" cy="916813"/>
          </a:xfrm>
          <a:extLst/>
        </p:spPr>
        <p:txBody>
          <a:bodyPr/>
          <a:lstStyle/>
          <a:p>
            <a:pPr>
              <a:defRPr/>
            </a:pPr>
            <a:r>
              <a:rPr lang="en-US" sz="4400" b="1" i="1"/>
              <a:t>Applying Costs - FIFO</a:t>
            </a:r>
          </a:p>
        </p:txBody>
      </p:sp>
      <p:sp>
        <p:nvSpPr>
          <p:cNvPr id="434179" name="Text Box 3"/>
          <p:cNvSpPr txBox="1">
            <a:spLocks noChangeArrowheads="1"/>
          </p:cNvSpPr>
          <p:nvPr/>
        </p:nvSpPr>
        <p:spPr bwMode="auto">
          <a:xfrm>
            <a:off x="0" y="1327150"/>
            <a:ext cx="9144000"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1</a:t>
            </a:r>
            <a:r>
              <a:rPr lang="en-US" sz="2400" dirty="0">
                <a:latin typeface="+mn-lt"/>
              </a:rPr>
              <a:t>: Record the equivalent units of production in ending work in process inventory.</a:t>
            </a:r>
          </a:p>
        </p:txBody>
      </p:sp>
      <p:graphicFrame>
        <p:nvGraphicFramePr>
          <p:cNvPr id="212996" name="Object 6"/>
          <p:cNvGraphicFramePr>
            <a:graphicFrameLocks noChangeAspect="1"/>
          </p:cNvGraphicFramePr>
          <p:nvPr/>
        </p:nvGraphicFramePr>
        <p:xfrm>
          <a:off x="38100" y="2546350"/>
          <a:ext cx="9105900" cy="3397250"/>
        </p:xfrm>
        <a:graphic>
          <a:graphicData uri="http://schemas.openxmlformats.org/presentationml/2006/ole">
            <p:oleObj spid="_x0000_s212999"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0738" name="Rectangle 2"/>
          <p:cNvSpPr>
            <a:spLocks noGrp="1" noChangeArrowheads="1"/>
          </p:cNvSpPr>
          <p:nvPr>
            <p:ph type="title"/>
          </p:nvPr>
        </p:nvSpPr>
        <p:spPr>
          <a:xfrm>
            <a:off x="533400" y="253969"/>
            <a:ext cx="8305800" cy="856488"/>
          </a:xfrm>
          <a:extLst/>
        </p:spPr>
        <p:txBody>
          <a:bodyPr/>
          <a:lstStyle/>
          <a:p>
            <a:pPr>
              <a:defRPr/>
            </a:pPr>
            <a:r>
              <a:rPr lang="en-US" sz="4400" b="1" i="1"/>
              <a:t>Applying Costs - FIFO</a:t>
            </a:r>
          </a:p>
        </p:txBody>
      </p:sp>
      <p:sp>
        <p:nvSpPr>
          <p:cNvPr id="500739"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2</a:t>
            </a:r>
            <a:r>
              <a:rPr lang="en-US" sz="2400" dirty="0">
                <a:latin typeface="+mn-lt"/>
              </a:rPr>
              <a:t>: Record the cost per equivalent unit.</a:t>
            </a:r>
          </a:p>
        </p:txBody>
      </p:sp>
      <p:graphicFrame>
        <p:nvGraphicFramePr>
          <p:cNvPr id="215044" name="Object 4"/>
          <p:cNvGraphicFramePr>
            <a:graphicFrameLocks noChangeAspect="1"/>
          </p:cNvGraphicFramePr>
          <p:nvPr/>
        </p:nvGraphicFramePr>
        <p:xfrm>
          <a:off x="38100" y="2546350"/>
          <a:ext cx="9105900" cy="3397250"/>
        </p:xfrm>
        <a:graphic>
          <a:graphicData uri="http://schemas.openxmlformats.org/presentationml/2006/ole">
            <p:oleObj spid="_x0000_s215047"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2786" name="Rectangle 2"/>
          <p:cNvSpPr>
            <a:spLocks noGrp="1" noChangeArrowheads="1"/>
          </p:cNvSpPr>
          <p:nvPr>
            <p:ph type="title"/>
          </p:nvPr>
        </p:nvSpPr>
        <p:spPr>
          <a:xfrm>
            <a:off x="533400" y="304800"/>
            <a:ext cx="8305800" cy="856488"/>
          </a:xfrm>
          <a:extLst/>
        </p:spPr>
        <p:txBody>
          <a:bodyPr/>
          <a:lstStyle/>
          <a:p>
            <a:pPr>
              <a:defRPr/>
            </a:pPr>
            <a:r>
              <a:rPr lang="en-US" sz="4400" b="1" i="1"/>
              <a:t>Applying Costs - FIFO</a:t>
            </a:r>
          </a:p>
        </p:txBody>
      </p:sp>
      <p:sp>
        <p:nvSpPr>
          <p:cNvPr id="502787"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3</a:t>
            </a:r>
            <a:r>
              <a:rPr lang="en-US" sz="2400" dirty="0">
                <a:latin typeface="+mn-lt"/>
              </a:rPr>
              <a:t>: Compute the cost of ending work in process inventory.</a:t>
            </a:r>
          </a:p>
        </p:txBody>
      </p:sp>
      <p:graphicFrame>
        <p:nvGraphicFramePr>
          <p:cNvPr id="217092" name="Object 4"/>
          <p:cNvGraphicFramePr>
            <a:graphicFrameLocks noChangeAspect="1"/>
          </p:cNvGraphicFramePr>
          <p:nvPr/>
        </p:nvGraphicFramePr>
        <p:xfrm>
          <a:off x="38100" y="2546350"/>
          <a:ext cx="9105900" cy="3397250"/>
        </p:xfrm>
        <a:graphic>
          <a:graphicData uri="http://schemas.openxmlformats.org/presentationml/2006/ole">
            <p:oleObj spid="_x0000_s217095" name="Worksheet" r:id="rId4" imgW="5838749" imgH="21147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4834" name="Rectangle 2"/>
          <p:cNvSpPr>
            <a:spLocks noGrp="1" noChangeArrowheads="1"/>
          </p:cNvSpPr>
          <p:nvPr>
            <p:ph type="title"/>
          </p:nvPr>
        </p:nvSpPr>
        <p:spPr>
          <a:xfrm>
            <a:off x="457200" y="364300"/>
            <a:ext cx="8305800" cy="704088"/>
          </a:xfrm>
          <a:extLst/>
        </p:spPr>
        <p:txBody>
          <a:bodyPr>
            <a:normAutofit fontScale="90000"/>
          </a:bodyPr>
          <a:lstStyle/>
          <a:p>
            <a:pPr>
              <a:defRPr/>
            </a:pPr>
            <a:r>
              <a:rPr lang="en-US" sz="4400" b="1" i="1"/>
              <a:t>Cost of Units Transferred Out</a:t>
            </a:r>
          </a:p>
        </p:txBody>
      </p:sp>
      <p:sp>
        <p:nvSpPr>
          <p:cNvPr id="504835"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1</a:t>
            </a:r>
            <a:r>
              <a:rPr lang="en-US" sz="2400" dirty="0">
                <a:latin typeface="+mn-lt"/>
              </a:rPr>
              <a:t>: Record the cost in beginning work in process inventory.</a:t>
            </a:r>
          </a:p>
        </p:txBody>
      </p:sp>
      <p:graphicFrame>
        <p:nvGraphicFramePr>
          <p:cNvPr id="219140" name="Object 4"/>
          <p:cNvGraphicFramePr>
            <a:graphicFrameLocks noChangeAspect="1"/>
          </p:cNvGraphicFramePr>
          <p:nvPr/>
        </p:nvGraphicFramePr>
        <p:xfrm>
          <a:off x="0" y="2133600"/>
          <a:ext cx="9144000" cy="3786188"/>
        </p:xfrm>
        <a:graphic>
          <a:graphicData uri="http://schemas.openxmlformats.org/presentationml/2006/ole">
            <p:oleObj spid="_x0000_s219143"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16</a:t>
            </a:fld>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6882" name="Rectangle 2"/>
          <p:cNvSpPr>
            <a:spLocks noGrp="1" noChangeArrowheads="1"/>
          </p:cNvSpPr>
          <p:nvPr>
            <p:ph type="title"/>
          </p:nvPr>
        </p:nvSpPr>
        <p:spPr>
          <a:xfrm>
            <a:off x="419100" y="381000"/>
            <a:ext cx="8305800" cy="856488"/>
          </a:xfrm>
          <a:extLst/>
        </p:spPr>
        <p:txBody>
          <a:bodyPr/>
          <a:lstStyle/>
          <a:p>
            <a:pPr>
              <a:defRPr/>
            </a:pPr>
            <a:r>
              <a:rPr lang="en-US" sz="4400" b="1" i="1" dirty="0"/>
              <a:t>Cost of Units Transferred Out</a:t>
            </a:r>
          </a:p>
        </p:txBody>
      </p:sp>
      <p:sp>
        <p:nvSpPr>
          <p:cNvPr id="506883" name="Text Box 3"/>
          <p:cNvSpPr txBox="1">
            <a:spLocks noChangeArrowheads="1"/>
          </p:cNvSpPr>
          <p:nvPr/>
        </p:nvSpPr>
        <p:spPr bwMode="auto">
          <a:xfrm>
            <a:off x="0" y="1327150"/>
            <a:ext cx="9144000"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2</a:t>
            </a:r>
            <a:r>
              <a:rPr lang="en-US" sz="2400" dirty="0">
                <a:latin typeface="+mn-lt"/>
              </a:rPr>
              <a:t>: Compute the cost to complete the units in beginning</a:t>
            </a:r>
            <a:br>
              <a:rPr lang="en-US" sz="2400" dirty="0">
                <a:latin typeface="+mn-lt"/>
              </a:rPr>
            </a:br>
            <a:r>
              <a:rPr lang="en-US" sz="2400" dirty="0">
                <a:latin typeface="+mn-lt"/>
              </a:rPr>
              <a:t>work in process inventory.</a:t>
            </a:r>
          </a:p>
        </p:txBody>
      </p:sp>
      <p:graphicFrame>
        <p:nvGraphicFramePr>
          <p:cNvPr id="221188" name="Object 6"/>
          <p:cNvGraphicFramePr>
            <a:graphicFrameLocks noChangeAspect="1"/>
          </p:cNvGraphicFramePr>
          <p:nvPr/>
        </p:nvGraphicFramePr>
        <p:xfrm>
          <a:off x="0" y="2133600"/>
          <a:ext cx="9144000" cy="3786188"/>
        </p:xfrm>
        <a:graphic>
          <a:graphicData uri="http://schemas.openxmlformats.org/presentationml/2006/ole">
            <p:oleObj spid="_x0000_s221191"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17</a:t>
            </a:fld>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8930" name="Rectangle 2"/>
          <p:cNvSpPr>
            <a:spLocks noGrp="1" noChangeArrowheads="1"/>
          </p:cNvSpPr>
          <p:nvPr>
            <p:ph type="title"/>
          </p:nvPr>
        </p:nvSpPr>
        <p:spPr>
          <a:xfrm>
            <a:off x="533400" y="330169"/>
            <a:ext cx="8305800" cy="780288"/>
          </a:xfrm>
          <a:extLst/>
        </p:spPr>
        <p:txBody>
          <a:bodyPr/>
          <a:lstStyle/>
          <a:p>
            <a:pPr>
              <a:defRPr/>
            </a:pPr>
            <a:r>
              <a:rPr lang="en-US" sz="4400" b="1" i="1"/>
              <a:t>Cost of Units Transferred Out</a:t>
            </a:r>
          </a:p>
        </p:txBody>
      </p:sp>
      <p:sp>
        <p:nvSpPr>
          <p:cNvPr id="508931" name="Text Box 3"/>
          <p:cNvSpPr txBox="1">
            <a:spLocks noChangeArrowheads="1"/>
          </p:cNvSpPr>
          <p:nvPr/>
        </p:nvSpPr>
        <p:spPr bwMode="auto">
          <a:xfrm>
            <a:off x="0" y="1327150"/>
            <a:ext cx="9144000" cy="461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3</a:t>
            </a:r>
            <a:r>
              <a:rPr lang="en-US" sz="2400" dirty="0">
                <a:latin typeface="+mn-lt"/>
              </a:rPr>
              <a:t>: Compute the cost of units started and completed this period.</a:t>
            </a:r>
          </a:p>
        </p:txBody>
      </p:sp>
      <p:graphicFrame>
        <p:nvGraphicFramePr>
          <p:cNvPr id="223236" name="Object 6"/>
          <p:cNvGraphicFramePr>
            <a:graphicFrameLocks noChangeAspect="1"/>
          </p:cNvGraphicFramePr>
          <p:nvPr/>
        </p:nvGraphicFramePr>
        <p:xfrm>
          <a:off x="0" y="2133600"/>
          <a:ext cx="9144000" cy="3786188"/>
        </p:xfrm>
        <a:graphic>
          <a:graphicData uri="http://schemas.openxmlformats.org/presentationml/2006/ole">
            <p:oleObj spid="_x0000_s223239"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18</a:t>
            </a:fld>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a:xfrm>
            <a:off x="533400" y="296037"/>
            <a:ext cx="8305800" cy="856488"/>
          </a:xfrm>
          <a:extLst/>
        </p:spPr>
        <p:txBody>
          <a:bodyPr/>
          <a:lstStyle/>
          <a:p>
            <a:pPr>
              <a:defRPr/>
            </a:pPr>
            <a:r>
              <a:rPr lang="en-US" sz="4400" b="1" i="1"/>
              <a:t>Cost of Units Transferred Out</a:t>
            </a:r>
          </a:p>
        </p:txBody>
      </p:sp>
      <p:sp>
        <p:nvSpPr>
          <p:cNvPr id="510979" name="Text Box 3"/>
          <p:cNvSpPr txBox="1">
            <a:spLocks noChangeArrowheads="1"/>
          </p:cNvSpPr>
          <p:nvPr/>
        </p:nvSpPr>
        <p:spPr bwMode="auto">
          <a:xfrm>
            <a:off x="0" y="13271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400" dirty="0">
                <a:solidFill>
                  <a:schemeClr val="tx2"/>
                </a:solidFill>
                <a:effectLst>
                  <a:outerShdw blurRad="38100" dist="38100" dir="2700000" algn="tl">
                    <a:srgbClr val="000000"/>
                  </a:outerShdw>
                </a:effectLst>
                <a:latin typeface="+mn-lt"/>
              </a:rPr>
              <a:t>Step 4</a:t>
            </a:r>
            <a:r>
              <a:rPr lang="en-US" sz="2400" dirty="0">
                <a:latin typeface="+mn-lt"/>
              </a:rPr>
              <a:t>: Compute the total cost of units transferred out.</a:t>
            </a:r>
          </a:p>
        </p:txBody>
      </p:sp>
      <p:graphicFrame>
        <p:nvGraphicFramePr>
          <p:cNvPr id="225284" name="Object 5"/>
          <p:cNvGraphicFramePr>
            <a:graphicFrameLocks noChangeAspect="1"/>
          </p:cNvGraphicFramePr>
          <p:nvPr/>
        </p:nvGraphicFramePr>
        <p:xfrm>
          <a:off x="0" y="2133600"/>
          <a:ext cx="9144000" cy="3786188"/>
        </p:xfrm>
        <a:graphic>
          <a:graphicData uri="http://schemas.openxmlformats.org/presentationml/2006/ole">
            <p:oleObj spid="_x0000_s225287" name="Worksheet" r:id="rId4" imgW="6057900" imgH="24576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19</a:t>
            </a:fld>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438150" y="503619"/>
            <a:ext cx="8305800" cy="780288"/>
          </a:xfrm>
          <a:extLst/>
        </p:spPr>
        <p:txBody>
          <a:bodyPr/>
          <a:lstStyle/>
          <a:p>
            <a:pPr>
              <a:defRPr/>
            </a:pPr>
            <a:r>
              <a:rPr lang="en-US" sz="4400" b="1" i="1"/>
              <a:t>Reconciling Costs</a:t>
            </a:r>
          </a:p>
        </p:txBody>
      </p:sp>
      <p:graphicFrame>
        <p:nvGraphicFramePr>
          <p:cNvPr id="227331" name="Object 7"/>
          <p:cNvGraphicFramePr>
            <a:graphicFrameLocks noChangeAspect="1"/>
          </p:cNvGraphicFramePr>
          <p:nvPr/>
        </p:nvGraphicFramePr>
        <p:xfrm>
          <a:off x="95250" y="1676400"/>
          <a:ext cx="8991600" cy="4278313"/>
        </p:xfrm>
        <a:graphic>
          <a:graphicData uri="http://schemas.openxmlformats.org/presentationml/2006/ole">
            <p:oleObj spid="_x0000_s227334" name="Worksheet" r:id="rId4" imgW="4114800" imgH="1952549"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3026" name="Rectangle 2"/>
          <p:cNvSpPr>
            <a:spLocks noGrp="1" noChangeArrowheads="1"/>
          </p:cNvSpPr>
          <p:nvPr>
            <p:ph type="title"/>
          </p:nvPr>
        </p:nvSpPr>
        <p:spPr>
          <a:xfrm>
            <a:off x="438150" y="609600"/>
            <a:ext cx="8305800" cy="780288"/>
          </a:xfrm>
          <a:extLst/>
        </p:spPr>
        <p:txBody>
          <a:bodyPr/>
          <a:lstStyle/>
          <a:p>
            <a:pPr>
              <a:defRPr/>
            </a:pPr>
            <a:r>
              <a:rPr lang="en-US" sz="4400" b="1" i="1"/>
              <a:t>Reconciling Costs</a:t>
            </a:r>
          </a:p>
        </p:txBody>
      </p:sp>
      <p:graphicFrame>
        <p:nvGraphicFramePr>
          <p:cNvPr id="229379" name="Object 3"/>
          <p:cNvGraphicFramePr>
            <a:graphicFrameLocks noChangeAspect="1"/>
          </p:cNvGraphicFramePr>
          <p:nvPr/>
        </p:nvGraphicFramePr>
        <p:xfrm>
          <a:off x="95250" y="1676400"/>
          <a:ext cx="8991600" cy="4278313"/>
        </p:xfrm>
        <a:graphic>
          <a:graphicData uri="http://schemas.openxmlformats.org/presentationml/2006/ole">
            <p:oleObj spid="_x0000_s229382" name="Worksheet" r:id="rId4" imgW="4114800" imgH="1952549"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21</a:t>
            </a:fld>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5076" name="Rectangle 4"/>
          <p:cNvSpPr>
            <a:spLocks noGrp="1" noChangeArrowheads="1"/>
          </p:cNvSpPr>
          <p:nvPr>
            <p:ph type="title"/>
          </p:nvPr>
        </p:nvSpPr>
        <p:spPr>
          <a:xfrm>
            <a:off x="451104" y="413512"/>
            <a:ext cx="8305800" cy="856488"/>
          </a:xfrm>
          <a:extLst/>
        </p:spPr>
        <p:txBody>
          <a:bodyPr/>
          <a:lstStyle/>
          <a:p>
            <a:pPr>
              <a:defRPr/>
            </a:pPr>
            <a:r>
              <a:rPr lang="en-US" sz="4400" b="1" i="1"/>
              <a:t>A Comparison of Costing Methods</a:t>
            </a:r>
          </a:p>
        </p:txBody>
      </p:sp>
      <p:sp>
        <p:nvSpPr>
          <p:cNvPr id="515077" name="Text Box 5"/>
          <p:cNvSpPr txBox="1">
            <a:spLocks noChangeArrowheads="1"/>
          </p:cNvSpPr>
          <p:nvPr/>
        </p:nvSpPr>
        <p:spPr bwMode="auto">
          <a:xfrm>
            <a:off x="552450" y="1371600"/>
            <a:ext cx="8191500" cy="923925"/>
          </a:xfrm>
          <a:prstGeom prst="rect">
            <a:avLst/>
          </a:prstGeom>
          <a:solidFill>
            <a:srgbClr val="FFFFD5"/>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a:solidFill>
                  <a:srgbClr val="663300"/>
                </a:solidFill>
                <a:effectLst>
                  <a:outerShdw blurRad="38100" dist="38100" dir="2700000" algn="tl">
                    <a:srgbClr val="000000"/>
                  </a:outerShdw>
                </a:effectLst>
                <a:latin typeface="+mn-lt"/>
              </a:rPr>
              <a:t>In a lean production environment, FIFO and weighted-average methods yield similar </a:t>
            </a:r>
            <a:br>
              <a:rPr lang="en-US">
                <a:solidFill>
                  <a:srgbClr val="663300"/>
                </a:solidFill>
                <a:effectLst>
                  <a:outerShdw blurRad="38100" dist="38100" dir="2700000" algn="tl">
                    <a:srgbClr val="000000"/>
                  </a:outerShdw>
                </a:effectLst>
                <a:latin typeface="+mn-lt"/>
              </a:rPr>
            </a:br>
            <a:r>
              <a:rPr lang="en-US">
                <a:solidFill>
                  <a:srgbClr val="663300"/>
                </a:solidFill>
                <a:effectLst>
                  <a:outerShdw blurRad="38100" dist="38100" dir="2700000" algn="tl">
                    <a:srgbClr val="000000"/>
                  </a:outerShdw>
                </a:effectLst>
                <a:latin typeface="+mn-lt"/>
              </a:rPr>
              <a:t>unit costs.</a:t>
            </a:r>
          </a:p>
        </p:txBody>
      </p:sp>
      <p:sp>
        <p:nvSpPr>
          <p:cNvPr id="515078" name="Text Box 6"/>
          <p:cNvSpPr txBox="1">
            <a:spLocks noChangeArrowheads="1"/>
          </p:cNvSpPr>
          <p:nvPr/>
        </p:nvSpPr>
        <p:spPr bwMode="auto">
          <a:xfrm>
            <a:off x="533400" y="3124200"/>
            <a:ext cx="8229600" cy="646113"/>
          </a:xfrm>
          <a:prstGeom prst="rect">
            <a:avLst/>
          </a:prstGeom>
          <a:solidFill>
            <a:schemeClr val="folHlink"/>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a:solidFill>
                  <a:schemeClr val="tx2"/>
                </a:solidFill>
                <a:effectLst>
                  <a:outerShdw blurRad="38100" dist="38100" dir="2700000" algn="tl">
                    <a:srgbClr val="000000"/>
                  </a:outerShdw>
                </a:effectLst>
                <a:latin typeface="+mn-lt"/>
              </a:rPr>
              <a:t>When considering cost control, FIFO is superior to weighted-average because it does not mix costs of the current period with costs of the prior period.</a:t>
            </a:r>
          </a:p>
        </p:txBody>
      </p:sp>
      <p:pic>
        <p:nvPicPr>
          <p:cNvPr id="231429" name="Picture 7" descr="j024035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390900" y="5257800"/>
            <a:ext cx="2514600"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22</a:t>
            </a:fld>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305800" cy="856488"/>
          </a:xfrm>
          <a:extLst/>
        </p:spPr>
        <p:txBody>
          <a:bodyPr>
            <a:normAutofit fontScale="90000"/>
          </a:bodyPr>
          <a:lstStyle/>
          <a:p>
            <a:pPr>
              <a:defRPr/>
            </a:pPr>
            <a:r>
              <a:rPr lang="en-US" sz="5400" b="1" i="1" dirty="0"/>
              <a:t>Service Department </a:t>
            </a:r>
            <a:r>
              <a:rPr lang="en-US" sz="5400" b="1" i="1" dirty="0" smtClean="0"/>
              <a:t>Allocations</a:t>
            </a:r>
            <a:endParaRPr lang="en-US" i="1" dirty="0"/>
          </a:p>
        </p:txBody>
      </p:sp>
      <p:sp>
        <p:nvSpPr>
          <p:cNvPr id="3" name="Slide Number Placeholder 2"/>
          <p:cNvSpPr>
            <a:spLocks noGrp="1"/>
          </p:cNvSpPr>
          <p:nvPr>
            <p:ph type="sldNum" sz="quarter" idx="11"/>
          </p:nvPr>
        </p:nvSpPr>
        <p:spPr/>
        <p:txBody>
          <a:bodyPr/>
          <a:lstStyle/>
          <a:p>
            <a:pPr>
              <a:defRPr/>
            </a:pPr>
            <a:fld id="{547B4EAE-D4E1-4DAB-A333-C3044876184B}" type="slidenum">
              <a:rPr lang="en-US" smtClean="0"/>
              <a:pPr>
                <a:defRPr/>
              </a:pPr>
              <a:t>23</a:t>
            </a:fld>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0196" name="Rectangle 4"/>
          <p:cNvSpPr>
            <a:spLocks noGrp="1" noChangeArrowheads="1"/>
          </p:cNvSpPr>
          <p:nvPr>
            <p:ph type="title"/>
          </p:nvPr>
        </p:nvSpPr>
        <p:spPr>
          <a:xfrm>
            <a:off x="495300" y="495681"/>
            <a:ext cx="8305800" cy="856488"/>
          </a:xfrm>
          <a:extLst/>
        </p:spPr>
        <p:txBody>
          <a:bodyPr/>
          <a:lstStyle/>
          <a:p>
            <a:pPr>
              <a:defRPr/>
            </a:pPr>
            <a:r>
              <a:rPr lang="en-US" sz="4400" b="1" i="1"/>
              <a:t>Operating Departments</a:t>
            </a:r>
          </a:p>
        </p:txBody>
      </p:sp>
      <p:sp>
        <p:nvSpPr>
          <p:cNvPr id="520197" name="Text Box 5"/>
          <p:cNvSpPr txBox="1">
            <a:spLocks noChangeArrowheads="1"/>
          </p:cNvSpPr>
          <p:nvPr/>
        </p:nvSpPr>
        <p:spPr bwMode="auto">
          <a:xfrm>
            <a:off x="990600" y="1524000"/>
            <a:ext cx="7315200" cy="1076325"/>
          </a:xfrm>
          <a:prstGeom prst="rect">
            <a:avLst/>
          </a:prstGeom>
          <a:solidFill>
            <a:srgbClr val="FFFFD5"/>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sz="3200">
                <a:solidFill>
                  <a:srgbClr val="663300"/>
                </a:solidFill>
                <a:effectLst>
                  <a:outerShdw blurRad="38100" dist="38100" dir="2700000" algn="tl">
                    <a:srgbClr val="000000"/>
                  </a:outerShdw>
                </a:effectLst>
                <a:latin typeface="+mn-lt"/>
              </a:rPr>
              <a:t>An</a:t>
            </a:r>
            <a:r>
              <a:rPr lang="en-US" sz="3200" b="1">
                <a:solidFill>
                  <a:srgbClr val="663300"/>
                </a:solidFill>
                <a:effectLst>
                  <a:outerShdw blurRad="38100" dist="38100" dir="2700000" algn="tl">
                    <a:srgbClr val="000000"/>
                  </a:outerShdw>
                </a:effectLst>
                <a:latin typeface="+mn-lt"/>
              </a:rPr>
              <a:t> </a:t>
            </a:r>
            <a:r>
              <a:rPr lang="en-US" sz="3200">
                <a:solidFill>
                  <a:schemeClr val="tx2"/>
                </a:solidFill>
                <a:effectLst>
                  <a:outerShdw blurRad="38100" dist="38100" dir="2700000" algn="tl">
                    <a:srgbClr val="000000"/>
                  </a:outerShdw>
                </a:effectLst>
                <a:latin typeface="+mn-lt"/>
              </a:rPr>
              <a:t>operating department</a:t>
            </a:r>
            <a:r>
              <a:rPr lang="en-US" sz="3200">
                <a:solidFill>
                  <a:srgbClr val="663300"/>
                </a:solidFill>
                <a:effectLst>
                  <a:outerShdw blurRad="38100" dist="38100" dir="2700000" algn="tl">
                    <a:srgbClr val="000000"/>
                  </a:outerShdw>
                </a:effectLst>
                <a:latin typeface="+mn-lt"/>
              </a:rPr>
              <a:t> carries out the central purpose of the organization </a:t>
            </a:r>
          </a:p>
        </p:txBody>
      </p:sp>
      <p:sp>
        <p:nvSpPr>
          <p:cNvPr id="520198" name="Text Box 6"/>
          <p:cNvSpPr txBox="1">
            <a:spLocks noChangeArrowheads="1"/>
          </p:cNvSpPr>
          <p:nvPr/>
        </p:nvSpPr>
        <p:spPr bwMode="auto">
          <a:xfrm>
            <a:off x="1066800" y="3276600"/>
            <a:ext cx="2286000" cy="2085975"/>
          </a:xfrm>
          <a:prstGeom prst="rect">
            <a:avLst/>
          </a:prstGeom>
          <a:solidFill>
            <a:srgbClr val="006600"/>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sz="2600" b="1">
                <a:solidFill>
                  <a:srgbClr val="FFFF00"/>
                </a:solidFill>
                <a:effectLst>
                  <a:outerShdw blurRad="38100" dist="38100" dir="2700000" algn="tl">
                    <a:srgbClr val="000000"/>
                  </a:outerShdw>
                </a:effectLst>
              </a:rPr>
              <a:t>The Accounting Department at your University.</a:t>
            </a:r>
          </a:p>
        </p:txBody>
      </p:sp>
      <p:sp>
        <p:nvSpPr>
          <p:cNvPr id="234501" name="Text Box 7"/>
          <p:cNvSpPr txBox="1">
            <a:spLocks noChangeArrowheads="1"/>
          </p:cNvSpPr>
          <p:nvPr/>
        </p:nvSpPr>
        <p:spPr bwMode="auto">
          <a:xfrm>
            <a:off x="3505200" y="3429000"/>
            <a:ext cx="213360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endParaRPr lang="en-US"/>
          </a:p>
        </p:txBody>
      </p:sp>
      <p:sp>
        <p:nvSpPr>
          <p:cNvPr id="520201" name="Text Box 9"/>
          <p:cNvSpPr txBox="1">
            <a:spLocks noChangeArrowheads="1"/>
          </p:cNvSpPr>
          <p:nvPr/>
        </p:nvSpPr>
        <p:spPr bwMode="auto">
          <a:xfrm>
            <a:off x="6019800" y="3276600"/>
            <a:ext cx="2209800" cy="2085975"/>
          </a:xfrm>
          <a:prstGeom prst="rect">
            <a:avLst/>
          </a:prstGeom>
          <a:solidFill>
            <a:srgbClr val="006600"/>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sz="2600" b="1">
                <a:solidFill>
                  <a:srgbClr val="FFFF00"/>
                </a:solidFill>
                <a:effectLst>
                  <a:outerShdw blurRad="38100" dist="38100" dir="2700000" algn="tl">
                    <a:srgbClr val="000000"/>
                  </a:outerShdw>
                </a:effectLst>
              </a:rPr>
              <a:t>An Assembly Department at General Motors.</a:t>
            </a:r>
          </a:p>
        </p:txBody>
      </p:sp>
      <p:pic>
        <p:nvPicPr>
          <p:cNvPr id="234503" name="Picture 10" descr="j01861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619500" y="3200400"/>
            <a:ext cx="2133600" cy="205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495300" y="381381"/>
            <a:ext cx="8305800" cy="780288"/>
          </a:xfrm>
          <a:extLst/>
        </p:spPr>
        <p:txBody>
          <a:bodyPr/>
          <a:lstStyle/>
          <a:p>
            <a:pPr>
              <a:defRPr/>
            </a:pPr>
            <a:r>
              <a:rPr lang="en-US" sz="4400" b="1" i="1"/>
              <a:t>Service Departments</a:t>
            </a:r>
          </a:p>
        </p:txBody>
      </p:sp>
      <p:sp>
        <p:nvSpPr>
          <p:cNvPr id="522243" name="Text Box 3"/>
          <p:cNvSpPr txBox="1">
            <a:spLocks noChangeArrowheads="1"/>
          </p:cNvSpPr>
          <p:nvPr/>
        </p:nvSpPr>
        <p:spPr bwMode="auto">
          <a:xfrm>
            <a:off x="990600" y="1524000"/>
            <a:ext cx="7315200" cy="1076325"/>
          </a:xfrm>
          <a:prstGeom prst="rect">
            <a:avLst/>
          </a:prstGeom>
          <a:solidFill>
            <a:srgbClr val="FFFFD5"/>
          </a:solidFill>
          <a:ln w="9525">
            <a:solidFill>
              <a:schemeClr val="tx1"/>
            </a:solidFill>
            <a:miter lim="800000"/>
            <a:headEnd/>
            <a:tailEnd/>
          </a:ln>
          <a:effectLst>
            <a:outerShdw dist="35921" dir="2700000" algn="ctr" rotWithShape="0">
              <a:schemeClr val="bg2"/>
            </a:outerShdw>
          </a:effectLst>
        </p:spPr>
        <p:txBody>
          <a:bodyPr>
            <a:spAutoFit/>
          </a:bodyPr>
          <a:lstStyle/>
          <a:p>
            <a:pPr algn="ctr" eaLnBrk="1" hangingPunct="1">
              <a:spcBef>
                <a:spcPct val="50000"/>
              </a:spcBef>
              <a:defRPr/>
            </a:pPr>
            <a:r>
              <a:rPr lang="en-US" sz="3200">
                <a:solidFill>
                  <a:srgbClr val="663300"/>
                </a:solidFill>
                <a:effectLst>
                  <a:outerShdw blurRad="38100" dist="38100" dir="2700000" algn="tl">
                    <a:srgbClr val="000000"/>
                  </a:outerShdw>
                </a:effectLst>
                <a:latin typeface="+mn-lt"/>
              </a:rPr>
              <a:t>A</a:t>
            </a:r>
            <a:r>
              <a:rPr lang="en-US" sz="3200" b="1">
                <a:solidFill>
                  <a:srgbClr val="663300"/>
                </a:solidFill>
                <a:effectLst>
                  <a:outerShdw blurRad="38100" dist="38100" dir="2700000" algn="tl">
                    <a:srgbClr val="000000"/>
                  </a:outerShdw>
                </a:effectLst>
                <a:latin typeface="+mn-lt"/>
              </a:rPr>
              <a:t> </a:t>
            </a:r>
            <a:r>
              <a:rPr lang="en-US" sz="3200">
                <a:solidFill>
                  <a:schemeClr val="tx2"/>
                </a:solidFill>
                <a:effectLst>
                  <a:outerShdw blurRad="38100" dist="38100" dir="2700000" algn="tl">
                    <a:srgbClr val="000000"/>
                  </a:outerShdw>
                </a:effectLst>
                <a:latin typeface="+mn-lt"/>
              </a:rPr>
              <a:t>service department</a:t>
            </a:r>
            <a:r>
              <a:rPr lang="en-US" sz="3200">
                <a:solidFill>
                  <a:srgbClr val="663300"/>
                </a:solidFill>
                <a:effectLst>
                  <a:outerShdw blurRad="38100" dist="38100" dir="2700000" algn="tl">
                    <a:srgbClr val="000000"/>
                  </a:outerShdw>
                </a:effectLst>
                <a:latin typeface="+mn-lt"/>
              </a:rPr>
              <a:t> does not directly engage in operating activities. </a:t>
            </a:r>
          </a:p>
        </p:txBody>
      </p:sp>
      <p:sp>
        <p:nvSpPr>
          <p:cNvPr id="236548" name="Text Box 4"/>
          <p:cNvSpPr txBox="1">
            <a:spLocks noChangeArrowheads="1"/>
          </p:cNvSpPr>
          <p:nvPr/>
        </p:nvSpPr>
        <p:spPr bwMode="auto">
          <a:xfrm>
            <a:off x="990600" y="3416300"/>
            <a:ext cx="2362200" cy="1689100"/>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600" b="1">
                <a:solidFill>
                  <a:srgbClr val="FFFFEF"/>
                </a:solidFill>
              </a:rPr>
              <a:t>The Accounting Department at Macys</a:t>
            </a:r>
          </a:p>
        </p:txBody>
      </p:sp>
      <p:sp>
        <p:nvSpPr>
          <p:cNvPr id="236549" name="Text Box 5"/>
          <p:cNvSpPr txBox="1">
            <a:spLocks noChangeArrowheads="1"/>
          </p:cNvSpPr>
          <p:nvPr/>
        </p:nvSpPr>
        <p:spPr bwMode="auto">
          <a:xfrm>
            <a:off x="5848350" y="3416300"/>
            <a:ext cx="2362200" cy="1689100"/>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2600" b="1">
                <a:solidFill>
                  <a:srgbClr val="FFFFEF"/>
                </a:solidFill>
              </a:rPr>
              <a:t>The Human Resources Department at Walgreens.</a:t>
            </a:r>
          </a:p>
        </p:txBody>
      </p:sp>
      <p:pic>
        <p:nvPicPr>
          <p:cNvPr id="236550" name="Picture 6" descr="j023303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30625" y="3352800"/>
            <a:ext cx="1739900" cy="17526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3266" name="Rectangle 2"/>
          <p:cNvSpPr>
            <a:spLocks noGrp="1" noChangeArrowheads="1"/>
          </p:cNvSpPr>
          <p:nvPr>
            <p:ph type="title"/>
          </p:nvPr>
        </p:nvSpPr>
        <p:spPr>
          <a:xfrm>
            <a:off x="457200" y="609600"/>
            <a:ext cx="8305800" cy="856488"/>
          </a:xfrm>
          <a:extLst/>
        </p:spPr>
        <p:txBody>
          <a:bodyPr/>
          <a:lstStyle/>
          <a:p>
            <a:pPr>
              <a:defRPr/>
            </a:pPr>
            <a:r>
              <a:rPr lang="en-US" sz="4400" b="1" i="1"/>
              <a:t>Interdepartmental Services</a:t>
            </a:r>
          </a:p>
        </p:txBody>
      </p:sp>
      <p:sp>
        <p:nvSpPr>
          <p:cNvPr id="523267" name="AutoShape 3"/>
          <p:cNvSpPr>
            <a:spLocks noChangeArrowheads="1"/>
          </p:cNvSpPr>
          <p:nvPr/>
        </p:nvSpPr>
        <p:spPr bwMode="auto">
          <a:xfrm>
            <a:off x="685800" y="2209800"/>
            <a:ext cx="2819400" cy="1066800"/>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defRPr/>
            </a:pPr>
            <a:r>
              <a:rPr lang="en-US">
                <a:solidFill>
                  <a:srgbClr val="FFFFEF"/>
                </a:solidFill>
                <a:effectLst>
                  <a:outerShdw blurRad="38100" dist="38100" dir="2700000" algn="tl">
                    <a:srgbClr val="000000"/>
                  </a:outerShdw>
                </a:effectLst>
              </a:rPr>
              <a:t>Service</a:t>
            </a:r>
            <a:br>
              <a:rPr lang="en-US">
                <a:solidFill>
                  <a:srgbClr val="FFFFEF"/>
                </a:solidFill>
                <a:effectLst>
                  <a:outerShdw blurRad="38100" dist="38100" dir="2700000" algn="tl">
                    <a:srgbClr val="000000"/>
                  </a:outerShdw>
                </a:effectLst>
              </a:rPr>
            </a:br>
            <a:r>
              <a:rPr lang="en-US">
                <a:solidFill>
                  <a:srgbClr val="FFFFEF"/>
                </a:solidFill>
                <a:effectLst>
                  <a:outerShdw blurRad="38100" dist="38100" dir="2700000" algn="tl">
                    <a:srgbClr val="000000"/>
                  </a:outerShdw>
                </a:effectLst>
              </a:rPr>
              <a:t>Department</a:t>
            </a:r>
          </a:p>
        </p:txBody>
      </p:sp>
      <p:sp>
        <p:nvSpPr>
          <p:cNvPr id="523268" name="AutoShape 4"/>
          <p:cNvSpPr>
            <a:spLocks noChangeArrowheads="1"/>
          </p:cNvSpPr>
          <p:nvPr/>
        </p:nvSpPr>
        <p:spPr bwMode="auto">
          <a:xfrm>
            <a:off x="5410200" y="2209800"/>
            <a:ext cx="2819400" cy="1066800"/>
          </a:xfrm>
          <a:prstGeom prst="octagon">
            <a:avLst>
              <a:gd name="adj" fmla="val 29287"/>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defRPr/>
            </a:pPr>
            <a:r>
              <a:rPr lang="en-US">
                <a:solidFill>
                  <a:srgbClr val="FFFFEF"/>
                </a:solidFill>
                <a:effectLst>
                  <a:outerShdw blurRad="38100" dist="38100" dir="2700000" algn="tl">
                    <a:srgbClr val="000000"/>
                  </a:outerShdw>
                </a:effectLst>
              </a:rPr>
              <a:t>Operating</a:t>
            </a:r>
            <a:br>
              <a:rPr lang="en-US">
                <a:solidFill>
                  <a:srgbClr val="FFFFEF"/>
                </a:solidFill>
                <a:effectLst>
                  <a:outerShdw blurRad="38100" dist="38100" dir="2700000" algn="tl">
                    <a:srgbClr val="000000"/>
                  </a:outerShdw>
                </a:effectLst>
              </a:rPr>
            </a:br>
            <a:r>
              <a:rPr lang="en-US">
                <a:solidFill>
                  <a:srgbClr val="FFFFEF"/>
                </a:solidFill>
                <a:effectLst>
                  <a:outerShdw blurRad="38100" dist="38100" dir="2700000" algn="tl">
                    <a:srgbClr val="000000"/>
                  </a:outerShdw>
                </a:effectLst>
              </a:rPr>
              <a:t>Department</a:t>
            </a:r>
          </a:p>
        </p:txBody>
      </p:sp>
      <p:cxnSp>
        <p:nvCxnSpPr>
          <p:cNvPr id="238597" name="AutoShape 5"/>
          <p:cNvCxnSpPr>
            <a:cxnSpLocks noChangeShapeType="1"/>
            <a:stCxn id="523267" idx="2"/>
            <a:endCxn id="523268" idx="2"/>
          </p:cNvCxnSpPr>
          <p:nvPr/>
        </p:nvCxnSpPr>
        <p:spPr bwMode="auto">
          <a:xfrm rot="16200000" flipH="1">
            <a:off x="4456906" y="915194"/>
            <a:ext cx="1588" cy="4724400"/>
          </a:xfrm>
          <a:prstGeom prst="curvedConnector3">
            <a:avLst>
              <a:gd name="adj1" fmla="val 147600000"/>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sp>
        <p:nvSpPr>
          <p:cNvPr id="523270" name="Text Box 6"/>
          <p:cNvSpPr txBox="1">
            <a:spLocks noChangeArrowheads="1"/>
          </p:cNvSpPr>
          <p:nvPr/>
        </p:nvSpPr>
        <p:spPr bwMode="auto">
          <a:xfrm>
            <a:off x="2667000" y="3276600"/>
            <a:ext cx="3581400" cy="2076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600" b="1" dirty="0">
                <a:solidFill>
                  <a:srgbClr val="663300"/>
                </a:solidFill>
                <a:effectLst>
                  <a:outerShdw blurRad="38100" dist="38100" dir="2700000" algn="tl">
                    <a:srgbClr val="000000"/>
                  </a:outerShdw>
                </a:effectLst>
                <a:latin typeface="+mn-lt"/>
              </a:rPr>
              <a:t>Costs of the service department become overhead costs to the operating department</a:t>
            </a: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26</a:t>
            </a:fld>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a:xfrm>
            <a:off x="457200" y="515112"/>
            <a:ext cx="8305800" cy="780288"/>
          </a:xfrm>
          <a:extLst/>
        </p:spPr>
        <p:txBody>
          <a:bodyPr/>
          <a:lstStyle/>
          <a:p>
            <a:pPr>
              <a:defRPr/>
            </a:pPr>
            <a:r>
              <a:rPr lang="en-US" sz="4400" b="1" i="1"/>
              <a:t>Allocation Approaches</a:t>
            </a:r>
          </a:p>
        </p:txBody>
      </p:sp>
      <p:grpSp>
        <p:nvGrpSpPr>
          <p:cNvPr id="524298" name="Group 10"/>
          <p:cNvGrpSpPr>
            <a:grpSpLocks/>
          </p:cNvGrpSpPr>
          <p:nvPr/>
        </p:nvGrpSpPr>
        <p:grpSpPr bwMode="auto">
          <a:xfrm>
            <a:off x="381000" y="1295400"/>
            <a:ext cx="3733800" cy="1828800"/>
            <a:chOff x="240" y="816"/>
            <a:chExt cx="2352" cy="1152"/>
          </a:xfrm>
        </p:grpSpPr>
        <p:sp>
          <p:nvSpPr>
            <p:cNvPr id="524291" name="Oval 3"/>
            <p:cNvSpPr>
              <a:spLocks noChangeArrowheads="1"/>
            </p:cNvSpPr>
            <p:nvPr/>
          </p:nvSpPr>
          <p:spPr bwMode="auto">
            <a:xfrm>
              <a:off x="240" y="864"/>
              <a:ext cx="2016" cy="1104"/>
            </a:xfrm>
            <a:prstGeom prst="ellipse">
              <a:avLst/>
            </a:prstGeom>
            <a:solidFill>
              <a:srgbClr val="663300"/>
            </a:solidFill>
            <a:ln w="9525">
              <a:solidFill>
                <a:schemeClr val="tx1"/>
              </a:solidFill>
              <a:round/>
              <a:headEnd/>
              <a:tailEnd/>
            </a:ln>
            <a:effectLst>
              <a:outerShdw dist="35921" dir="2700000" algn="ctr" rotWithShape="0">
                <a:schemeClr val="bg2"/>
              </a:outerShdw>
            </a:effectLst>
          </p:spPr>
          <p:txBody>
            <a:bodyPr wrap="none" anchor="ctr"/>
            <a:lstStyle/>
            <a:p>
              <a:pPr algn="ctr" eaLnBrk="1" hangingPunct="1">
                <a:defRPr/>
              </a:pPr>
              <a:r>
                <a:rPr lang="en-US">
                  <a:solidFill>
                    <a:srgbClr val="FFFFEF"/>
                  </a:solidFill>
                  <a:effectLst>
                    <a:outerShdw blurRad="38100" dist="38100" dir="2700000" algn="tl">
                      <a:srgbClr val="000000"/>
                    </a:outerShdw>
                  </a:effectLst>
                </a:rPr>
                <a:t>Direct</a:t>
              </a:r>
              <a:br>
                <a:rPr lang="en-US">
                  <a:solidFill>
                    <a:srgbClr val="FFFFEF"/>
                  </a:solidFill>
                  <a:effectLst>
                    <a:outerShdw blurRad="38100" dist="38100" dir="2700000" algn="tl">
                      <a:srgbClr val="000000"/>
                    </a:outerShdw>
                  </a:effectLst>
                </a:rPr>
              </a:br>
              <a:r>
                <a:rPr lang="en-US">
                  <a:solidFill>
                    <a:srgbClr val="FFFFEF"/>
                  </a:solidFill>
                  <a:effectLst>
                    <a:outerShdw blurRad="38100" dist="38100" dir="2700000" algn="tl">
                      <a:srgbClr val="000000"/>
                    </a:outerShdw>
                  </a:effectLst>
                </a:rPr>
                <a:t>Method</a:t>
              </a:r>
            </a:p>
          </p:txBody>
        </p:sp>
        <p:sp>
          <p:nvSpPr>
            <p:cNvPr id="240651" name="Text Box 6"/>
            <p:cNvSpPr txBox="1">
              <a:spLocks noChangeArrowheads="1"/>
            </p:cNvSpPr>
            <p:nvPr/>
          </p:nvSpPr>
          <p:spPr bwMode="auto">
            <a:xfrm>
              <a:off x="2112" y="816"/>
              <a:ext cx="480" cy="5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5000">
                  <a:solidFill>
                    <a:srgbClr val="FF0000"/>
                  </a:solidFill>
                  <a:sym typeface="Wingdings" panose="05000000000000000000" pitchFamily="2" charset="2"/>
                </a:rPr>
                <a:t></a:t>
              </a:r>
            </a:p>
          </p:txBody>
        </p:sp>
      </p:grpSp>
      <p:grpSp>
        <p:nvGrpSpPr>
          <p:cNvPr id="524299" name="Group 11"/>
          <p:cNvGrpSpPr>
            <a:grpSpLocks/>
          </p:cNvGrpSpPr>
          <p:nvPr/>
        </p:nvGrpSpPr>
        <p:grpSpPr bwMode="auto">
          <a:xfrm>
            <a:off x="2743200" y="2971800"/>
            <a:ext cx="3581400" cy="1981200"/>
            <a:chOff x="1728" y="1872"/>
            <a:chExt cx="2256" cy="1248"/>
          </a:xfrm>
        </p:grpSpPr>
        <p:sp>
          <p:nvSpPr>
            <p:cNvPr id="524292" name="Oval 4"/>
            <p:cNvSpPr>
              <a:spLocks noChangeArrowheads="1"/>
            </p:cNvSpPr>
            <p:nvPr/>
          </p:nvSpPr>
          <p:spPr bwMode="auto">
            <a:xfrm>
              <a:off x="1728" y="2016"/>
              <a:ext cx="2016" cy="1104"/>
            </a:xfrm>
            <a:prstGeom prst="ellipse">
              <a:avLst/>
            </a:prstGeom>
            <a:solidFill>
              <a:srgbClr val="663300"/>
            </a:solidFill>
            <a:ln w="9525">
              <a:solidFill>
                <a:schemeClr val="tx1"/>
              </a:solidFill>
              <a:round/>
              <a:headEnd/>
              <a:tailEnd/>
            </a:ln>
            <a:effectLst>
              <a:outerShdw dist="35921" dir="2700000" algn="ctr" rotWithShape="0">
                <a:schemeClr val="bg2"/>
              </a:outerShdw>
            </a:effectLst>
          </p:spPr>
          <p:txBody>
            <a:bodyPr wrap="none" anchor="ctr"/>
            <a:lstStyle/>
            <a:p>
              <a:pPr algn="ctr" eaLnBrk="1" hangingPunct="1">
                <a:defRPr/>
              </a:pPr>
              <a:r>
                <a:rPr lang="en-US">
                  <a:solidFill>
                    <a:srgbClr val="FFFFEF"/>
                  </a:solidFill>
                  <a:effectLst>
                    <a:outerShdw blurRad="38100" dist="38100" dir="2700000" algn="tl">
                      <a:srgbClr val="000000"/>
                    </a:outerShdw>
                  </a:effectLst>
                </a:rPr>
                <a:t>Step-Down</a:t>
              </a:r>
              <a:br>
                <a:rPr lang="en-US">
                  <a:solidFill>
                    <a:srgbClr val="FFFFEF"/>
                  </a:solidFill>
                  <a:effectLst>
                    <a:outerShdw blurRad="38100" dist="38100" dir="2700000" algn="tl">
                      <a:srgbClr val="000000"/>
                    </a:outerShdw>
                  </a:effectLst>
                </a:rPr>
              </a:br>
              <a:r>
                <a:rPr lang="en-US">
                  <a:solidFill>
                    <a:srgbClr val="FFFFEF"/>
                  </a:solidFill>
                  <a:effectLst>
                    <a:outerShdw blurRad="38100" dist="38100" dir="2700000" algn="tl">
                      <a:srgbClr val="000000"/>
                    </a:outerShdw>
                  </a:effectLst>
                </a:rPr>
                <a:t>Method</a:t>
              </a:r>
            </a:p>
          </p:txBody>
        </p:sp>
        <p:sp>
          <p:nvSpPr>
            <p:cNvPr id="240649" name="Text Box 7"/>
            <p:cNvSpPr txBox="1">
              <a:spLocks noChangeArrowheads="1"/>
            </p:cNvSpPr>
            <p:nvPr/>
          </p:nvSpPr>
          <p:spPr bwMode="auto">
            <a:xfrm>
              <a:off x="3552" y="1872"/>
              <a:ext cx="432" cy="5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5000">
                  <a:solidFill>
                    <a:srgbClr val="FF0000"/>
                  </a:solidFill>
                  <a:sym typeface="Wingdings" panose="05000000000000000000" pitchFamily="2" charset="2"/>
                </a:rPr>
                <a:t></a:t>
              </a:r>
            </a:p>
          </p:txBody>
        </p:sp>
      </p:grpSp>
      <p:grpSp>
        <p:nvGrpSpPr>
          <p:cNvPr id="524300" name="Group 12"/>
          <p:cNvGrpSpPr>
            <a:grpSpLocks/>
          </p:cNvGrpSpPr>
          <p:nvPr/>
        </p:nvGrpSpPr>
        <p:grpSpPr bwMode="auto">
          <a:xfrm>
            <a:off x="5181600" y="4784725"/>
            <a:ext cx="3733800" cy="1768475"/>
            <a:chOff x="3264" y="3014"/>
            <a:chExt cx="2352" cy="1114"/>
          </a:xfrm>
        </p:grpSpPr>
        <p:sp>
          <p:nvSpPr>
            <p:cNvPr id="524293" name="Oval 5"/>
            <p:cNvSpPr>
              <a:spLocks noChangeArrowheads="1"/>
            </p:cNvSpPr>
            <p:nvPr/>
          </p:nvSpPr>
          <p:spPr bwMode="auto">
            <a:xfrm>
              <a:off x="3264" y="3024"/>
              <a:ext cx="2016" cy="1104"/>
            </a:xfrm>
            <a:prstGeom prst="ellipse">
              <a:avLst/>
            </a:prstGeom>
            <a:solidFill>
              <a:srgbClr val="663300"/>
            </a:solidFill>
            <a:ln w="9525">
              <a:solidFill>
                <a:schemeClr val="tx1"/>
              </a:solidFill>
              <a:round/>
              <a:headEnd/>
              <a:tailEnd/>
            </a:ln>
            <a:effectLst>
              <a:outerShdw dist="35921" dir="2700000" algn="ctr" rotWithShape="0">
                <a:schemeClr val="bg2"/>
              </a:outerShdw>
            </a:effectLst>
          </p:spPr>
          <p:txBody>
            <a:bodyPr wrap="none" anchor="ctr"/>
            <a:lstStyle/>
            <a:p>
              <a:pPr algn="ctr" eaLnBrk="1" hangingPunct="1">
                <a:defRPr/>
              </a:pPr>
              <a:r>
                <a:rPr lang="en-US">
                  <a:solidFill>
                    <a:srgbClr val="FFFFEF"/>
                  </a:solidFill>
                  <a:effectLst>
                    <a:outerShdw blurRad="38100" dist="38100" dir="2700000" algn="tl">
                      <a:srgbClr val="000000"/>
                    </a:outerShdw>
                  </a:effectLst>
                </a:rPr>
                <a:t>Reciprocal</a:t>
              </a:r>
              <a:br>
                <a:rPr lang="en-US">
                  <a:solidFill>
                    <a:srgbClr val="FFFFEF"/>
                  </a:solidFill>
                  <a:effectLst>
                    <a:outerShdw blurRad="38100" dist="38100" dir="2700000" algn="tl">
                      <a:srgbClr val="000000"/>
                    </a:outerShdw>
                  </a:effectLst>
                </a:rPr>
              </a:br>
              <a:r>
                <a:rPr lang="en-US">
                  <a:solidFill>
                    <a:srgbClr val="FFFFEF"/>
                  </a:solidFill>
                  <a:effectLst>
                    <a:outerShdw blurRad="38100" dist="38100" dir="2700000" algn="tl">
                      <a:srgbClr val="000000"/>
                    </a:outerShdw>
                  </a:effectLst>
                </a:rPr>
                <a:t>Method</a:t>
              </a:r>
            </a:p>
          </p:txBody>
        </p:sp>
        <p:sp>
          <p:nvSpPr>
            <p:cNvPr id="240647" name="Text Box 8"/>
            <p:cNvSpPr txBox="1">
              <a:spLocks noChangeArrowheads="1"/>
            </p:cNvSpPr>
            <p:nvPr/>
          </p:nvSpPr>
          <p:spPr bwMode="auto">
            <a:xfrm>
              <a:off x="5184" y="3014"/>
              <a:ext cx="432" cy="53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5000">
                  <a:solidFill>
                    <a:srgbClr val="FF0000"/>
                  </a:solidFill>
                  <a:sym typeface="Wingdings" panose="05000000000000000000" pitchFamily="2" charset="2"/>
                </a:rPr>
                <a:t></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524298"/>
                                        </p:tgtEl>
                                        <p:attrNameLst>
                                          <p:attrName>style.visibility</p:attrName>
                                        </p:attrNameLst>
                                      </p:cBhvr>
                                      <p:to>
                                        <p:strVal val="visible"/>
                                      </p:to>
                                    </p:set>
                                    <p:anim calcmode="lin" valueType="num">
                                      <p:cBhvr additive="base">
                                        <p:cTn id="7" dur="500" fill="hold"/>
                                        <p:tgtEl>
                                          <p:spTgt spid="524298"/>
                                        </p:tgtEl>
                                        <p:attrNameLst>
                                          <p:attrName>ppt_x</p:attrName>
                                        </p:attrNameLst>
                                      </p:cBhvr>
                                      <p:tavLst>
                                        <p:tav tm="0">
                                          <p:val>
                                            <p:strVal val="0-#ppt_w/2"/>
                                          </p:val>
                                        </p:tav>
                                        <p:tav tm="100000">
                                          <p:val>
                                            <p:strVal val="#ppt_x"/>
                                          </p:val>
                                        </p:tav>
                                      </p:tavLst>
                                    </p:anim>
                                    <p:anim calcmode="lin" valueType="num">
                                      <p:cBhvr additive="base">
                                        <p:cTn id="8" dur="500" fill="hold"/>
                                        <p:tgtEl>
                                          <p:spTgt spid="52429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524299"/>
                                        </p:tgtEl>
                                        <p:attrNameLst>
                                          <p:attrName>style.visibility</p:attrName>
                                        </p:attrNameLst>
                                      </p:cBhvr>
                                      <p:to>
                                        <p:strVal val="visible"/>
                                      </p:to>
                                    </p:set>
                                    <p:anim calcmode="lin" valueType="num">
                                      <p:cBhvr additive="base">
                                        <p:cTn id="12" dur="500" fill="hold"/>
                                        <p:tgtEl>
                                          <p:spTgt spid="524299"/>
                                        </p:tgtEl>
                                        <p:attrNameLst>
                                          <p:attrName>ppt_x</p:attrName>
                                        </p:attrNameLst>
                                      </p:cBhvr>
                                      <p:tavLst>
                                        <p:tav tm="0">
                                          <p:val>
                                            <p:strVal val="0-#ppt_w/2"/>
                                          </p:val>
                                        </p:tav>
                                        <p:tav tm="100000">
                                          <p:val>
                                            <p:strVal val="#ppt_x"/>
                                          </p:val>
                                        </p:tav>
                                      </p:tavLst>
                                    </p:anim>
                                    <p:anim calcmode="lin" valueType="num">
                                      <p:cBhvr additive="base">
                                        <p:cTn id="13" dur="500" fill="hold"/>
                                        <p:tgtEl>
                                          <p:spTgt spid="52429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524300"/>
                                        </p:tgtEl>
                                        <p:attrNameLst>
                                          <p:attrName>style.visibility</p:attrName>
                                        </p:attrNameLst>
                                      </p:cBhvr>
                                      <p:to>
                                        <p:strVal val="visible"/>
                                      </p:to>
                                    </p:set>
                                    <p:anim calcmode="lin" valueType="num">
                                      <p:cBhvr additive="base">
                                        <p:cTn id="17" dur="500" fill="hold"/>
                                        <p:tgtEl>
                                          <p:spTgt spid="524300"/>
                                        </p:tgtEl>
                                        <p:attrNameLst>
                                          <p:attrName>ppt_x</p:attrName>
                                        </p:attrNameLst>
                                      </p:cBhvr>
                                      <p:tavLst>
                                        <p:tav tm="0">
                                          <p:val>
                                            <p:strVal val="0-#ppt_w/2"/>
                                          </p:val>
                                        </p:tav>
                                        <p:tav tm="100000">
                                          <p:val>
                                            <p:strVal val="#ppt_x"/>
                                          </p:val>
                                        </p:tav>
                                      </p:tavLst>
                                    </p:anim>
                                    <p:anim calcmode="lin" valueType="num">
                                      <p:cBhvr additive="base">
                                        <p:cTn id="18" dur="500" fill="hold"/>
                                        <p:tgtEl>
                                          <p:spTgt spid="5243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5314" name="Rectangle 2"/>
          <p:cNvSpPr>
            <a:spLocks noGrp="1" noChangeArrowheads="1"/>
          </p:cNvSpPr>
          <p:nvPr>
            <p:ph type="title"/>
          </p:nvPr>
        </p:nvSpPr>
        <p:spPr>
          <a:xfrm>
            <a:off x="457200" y="364299"/>
            <a:ext cx="8305800" cy="780288"/>
          </a:xfrm>
          <a:extLst/>
        </p:spPr>
        <p:txBody>
          <a:bodyPr/>
          <a:lstStyle/>
          <a:p>
            <a:pPr>
              <a:defRPr/>
            </a:pPr>
            <a:r>
              <a:rPr lang="en-US" sz="4400" b="1" i="1"/>
              <a:t>Reciprocal Services</a:t>
            </a:r>
          </a:p>
        </p:txBody>
      </p:sp>
      <p:sp>
        <p:nvSpPr>
          <p:cNvPr id="525315" name="AutoShape 3"/>
          <p:cNvSpPr>
            <a:spLocks noChangeArrowheads="1"/>
          </p:cNvSpPr>
          <p:nvPr/>
        </p:nvSpPr>
        <p:spPr bwMode="auto">
          <a:xfrm>
            <a:off x="457200" y="2209800"/>
            <a:ext cx="2819400" cy="1066800"/>
          </a:xfrm>
          <a:prstGeom prst="octagon">
            <a:avLst>
              <a:gd name="adj" fmla="val 29287"/>
            </a:avLst>
          </a:prstGeom>
          <a:solidFill>
            <a:srgbClr val="0066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defRPr/>
            </a:pPr>
            <a:r>
              <a:rPr lang="en-US">
                <a:solidFill>
                  <a:srgbClr val="FFFFEF"/>
                </a:solidFill>
                <a:effectLst>
                  <a:outerShdw blurRad="38100" dist="38100" dir="2700000" algn="tl">
                    <a:srgbClr val="000000"/>
                  </a:outerShdw>
                </a:effectLst>
              </a:rPr>
              <a:t>Service</a:t>
            </a:r>
            <a:br>
              <a:rPr lang="en-US">
                <a:solidFill>
                  <a:srgbClr val="FFFFEF"/>
                </a:solidFill>
                <a:effectLst>
                  <a:outerShdw blurRad="38100" dist="38100" dir="2700000" algn="tl">
                    <a:srgbClr val="000000"/>
                  </a:outerShdw>
                </a:effectLst>
              </a:rPr>
            </a:br>
            <a:r>
              <a:rPr lang="en-US">
                <a:solidFill>
                  <a:srgbClr val="FFFFEF"/>
                </a:solidFill>
                <a:effectLst>
                  <a:outerShdw blurRad="38100" dist="38100" dir="2700000" algn="tl">
                    <a:srgbClr val="000000"/>
                  </a:outerShdw>
                </a:effectLst>
              </a:rPr>
              <a:t>Department 1</a:t>
            </a:r>
          </a:p>
        </p:txBody>
      </p:sp>
      <p:sp>
        <p:nvSpPr>
          <p:cNvPr id="525316" name="AutoShape 4"/>
          <p:cNvSpPr>
            <a:spLocks noChangeArrowheads="1"/>
          </p:cNvSpPr>
          <p:nvPr/>
        </p:nvSpPr>
        <p:spPr bwMode="auto">
          <a:xfrm>
            <a:off x="5791200" y="2209800"/>
            <a:ext cx="2819400" cy="1066800"/>
          </a:xfrm>
          <a:prstGeom prst="octagon">
            <a:avLst>
              <a:gd name="adj" fmla="val 29287"/>
            </a:avLst>
          </a:prstGeom>
          <a:solidFill>
            <a:srgbClr val="0066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defRPr/>
            </a:pPr>
            <a:r>
              <a:rPr lang="en-US">
                <a:solidFill>
                  <a:srgbClr val="FFFFEF"/>
                </a:solidFill>
                <a:effectLst>
                  <a:outerShdw blurRad="38100" dist="38100" dir="2700000" algn="tl">
                    <a:srgbClr val="000000"/>
                  </a:outerShdw>
                </a:effectLst>
              </a:rPr>
              <a:t>Service</a:t>
            </a:r>
            <a:br>
              <a:rPr lang="en-US">
                <a:solidFill>
                  <a:srgbClr val="FFFFEF"/>
                </a:solidFill>
                <a:effectLst>
                  <a:outerShdw blurRad="38100" dist="38100" dir="2700000" algn="tl">
                    <a:srgbClr val="000000"/>
                  </a:outerShdw>
                </a:effectLst>
              </a:rPr>
            </a:br>
            <a:r>
              <a:rPr lang="en-US">
                <a:solidFill>
                  <a:srgbClr val="FFFFEF"/>
                </a:solidFill>
                <a:effectLst>
                  <a:outerShdw blurRad="38100" dist="38100" dir="2700000" algn="tl">
                    <a:srgbClr val="000000"/>
                  </a:outerShdw>
                </a:effectLst>
              </a:rPr>
              <a:t>Department 2</a:t>
            </a:r>
          </a:p>
        </p:txBody>
      </p:sp>
      <p:cxnSp>
        <p:nvCxnSpPr>
          <p:cNvPr id="242693" name="AutoShape 5"/>
          <p:cNvCxnSpPr>
            <a:cxnSpLocks noChangeShapeType="1"/>
            <a:stCxn id="525315" idx="2"/>
            <a:endCxn id="525316" idx="2"/>
          </p:cNvCxnSpPr>
          <p:nvPr/>
        </p:nvCxnSpPr>
        <p:spPr bwMode="auto">
          <a:xfrm rot="16200000" flipH="1">
            <a:off x="4533106" y="610394"/>
            <a:ext cx="1588" cy="5334000"/>
          </a:xfrm>
          <a:prstGeom prst="curvedConnector3">
            <a:avLst>
              <a:gd name="adj1" fmla="val 153600000"/>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sp>
        <p:nvSpPr>
          <p:cNvPr id="525318" name="Text Box 6"/>
          <p:cNvSpPr txBox="1">
            <a:spLocks noChangeArrowheads="1"/>
          </p:cNvSpPr>
          <p:nvPr/>
        </p:nvSpPr>
        <p:spPr bwMode="auto">
          <a:xfrm>
            <a:off x="2743200" y="2971800"/>
            <a:ext cx="3581400" cy="2076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defRPr/>
            </a:pPr>
            <a:r>
              <a:rPr lang="en-US" sz="2600" b="1" dirty="0">
                <a:solidFill>
                  <a:srgbClr val="663300"/>
                </a:solidFill>
                <a:effectLst>
                  <a:outerShdw blurRad="38100" dist="38100" dir="2700000" algn="tl">
                    <a:srgbClr val="000000"/>
                  </a:outerShdw>
                </a:effectLst>
                <a:latin typeface="+mn-lt"/>
              </a:rPr>
              <a:t>When service departments provide services to each other we call them reciprocal services.</a:t>
            </a:r>
          </a:p>
        </p:txBody>
      </p:sp>
      <p:cxnSp>
        <p:nvCxnSpPr>
          <p:cNvPr id="242695" name="AutoShape 7"/>
          <p:cNvCxnSpPr>
            <a:cxnSpLocks noChangeShapeType="1"/>
            <a:stCxn id="525316" idx="2"/>
            <a:endCxn id="525315" idx="2"/>
          </p:cNvCxnSpPr>
          <p:nvPr/>
        </p:nvCxnSpPr>
        <p:spPr bwMode="auto">
          <a:xfrm rot="-5400000" flipH="1" flipV="1">
            <a:off x="4533106" y="-456406"/>
            <a:ext cx="1588" cy="5334000"/>
          </a:xfrm>
          <a:prstGeom prst="curvedConnector3">
            <a:avLst>
              <a:gd name="adj1" fmla="val -60000000"/>
            </a:avLst>
          </a:prstGeom>
          <a:noFill/>
          <a:ln w="381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28</a:t>
            </a:fld>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7538" name="Rectangle 2"/>
          <p:cNvSpPr>
            <a:spLocks noGrp="1" noChangeArrowheads="1"/>
          </p:cNvSpPr>
          <p:nvPr>
            <p:ph type="title"/>
          </p:nvPr>
        </p:nvSpPr>
        <p:spPr>
          <a:xfrm>
            <a:off x="275400" y="659194"/>
            <a:ext cx="8305800" cy="704088"/>
          </a:xfrm>
          <a:extLst/>
        </p:spPr>
        <p:txBody>
          <a:bodyPr>
            <a:normAutofit fontScale="90000"/>
          </a:bodyPr>
          <a:lstStyle/>
          <a:p>
            <a:pPr>
              <a:defRPr/>
            </a:pPr>
            <a:r>
              <a:rPr lang="en-US" sz="4400" b="1" i="1"/>
              <a:t>Direct Method</a:t>
            </a:r>
          </a:p>
        </p:txBody>
      </p:sp>
      <p:sp>
        <p:nvSpPr>
          <p:cNvPr id="244739" name="Rectangle 3"/>
          <p:cNvSpPr>
            <a:spLocks noChangeArrowheads="1"/>
          </p:cNvSpPr>
          <p:nvPr/>
        </p:nvSpPr>
        <p:spPr bwMode="auto">
          <a:xfrm>
            <a:off x="3556000" y="1698625"/>
            <a:ext cx="1800225" cy="1209675"/>
          </a:xfrm>
          <a:prstGeom prst="rect">
            <a:avLst/>
          </a:prstGeom>
          <a:solidFill>
            <a:schemeClr val="tx2"/>
          </a:solidFill>
          <a:ln w="254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FFFF"/>
                </a:solidFill>
              </a:rPr>
              <a:t>Service </a:t>
            </a:r>
            <a:br>
              <a:rPr lang="en-US" sz="2400">
                <a:solidFill>
                  <a:srgbClr val="FFFFFF"/>
                </a:solidFill>
              </a:rPr>
            </a:br>
            <a:r>
              <a:rPr lang="en-US" sz="2400">
                <a:solidFill>
                  <a:srgbClr val="FFFFFF"/>
                </a:solidFill>
              </a:rPr>
              <a:t>Department</a:t>
            </a:r>
          </a:p>
          <a:p>
            <a:pPr algn="ctr" eaLnBrk="1" hangingPunct="1"/>
            <a:r>
              <a:rPr lang="en-US" sz="2400">
                <a:solidFill>
                  <a:srgbClr val="FFFFFF"/>
                </a:solidFill>
              </a:rPr>
              <a:t>(Cafeteria)</a:t>
            </a:r>
          </a:p>
        </p:txBody>
      </p:sp>
      <p:sp>
        <p:nvSpPr>
          <p:cNvPr id="244740" name="Rectangle 4"/>
          <p:cNvSpPr>
            <a:spLocks noChangeArrowheads="1"/>
          </p:cNvSpPr>
          <p:nvPr/>
        </p:nvSpPr>
        <p:spPr bwMode="auto">
          <a:xfrm>
            <a:off x="3554413" y="4200525"/>
            <a:ext cx="1800225" cy="1209675"/>
          </a:xfrm>
          <a:prstGeom prst="rect">
            <a:avLst/>
          </a:prstGeom>
          <a:solidFill>
            <a:schemeClr val="tx2"/>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FFFF"/>
                </a:solidFill>
              </a:rPr>
              <a:t>Service </a:t>
            </a:r>
            <a:br>
              <a:rPr lang="en-US" sz="2400">
                <a:solidFill>
                  <a:srgbClr val="FFFFFF"/>
                </a:solidFill>
              </a:rPr>
            </a:br>
            <a:r>
              <a:rPr lang="en-US" sz="2400">
                <a:solidFill>
                  <a:srgbClr val="FFFFFF"/>
                </a:solidFill>
              </a:rPr>
              <a:t>Department</a:t>
            </a:r>
          </a:p>
          <a:p>
            <a:pPr algn="ctr" eaLnBrk="1" hangingPunct="1"/>
            <a:r>
              <a:rPr lang="en-US" sz="2400">
                <a:solidFill>
                  <a:srgbClr val="FFFFFF"/>
                </a:solidFill>
              </a:rPr>
              <a:t>(Custodial)</a:t>
            </a:r>
          </a:p>
        </p:txBody>
      </p:sp>
      <p:sp>
        <p:nvSpPr>
          <p:cNvPr id="244741" name="Rectangle 5"/>
          <p:cNvSpPr>
            <a:spLocks noChangeArrowheads="1"/>
          </p:cNvSpPr>
          <p:nvPr/>
        </p:nvSpPr>
        <p:spPr bwMode="auto">
          <a:xfrm>
            <a:off x="7073900" y="1698625"/>
            <a:ext cx="1801813" cy="1209675"/>
          </a:xfrm>
          <a:prstGeom prst="rect">
            <a:avLst/>
          </a:prstGeom>
          <a:solidFill>
            <a:srgbClr val="CCFF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chemeClr val="tx2"/>
                </a:solidFill>
              </a:rPr>
              <a:t>Operating </a:t>
            </a:r>
            <a:br>
              <a:rPr lang="en-US" sz="2400">
                <a:solidFill>
                  <a:schemeClr val="tx2"/>
                </a:solidFill>
              </a:rPr>
            </a:br>
            <a:r>
              <a:rPr lang="en-US" sz="2400">
                <a:solidFill>
                  <a:schemeClr val="tx2"/>
                </a:solidFill>
              </a:rPr>
              <a:t>Department</a:t>
            </a:r>
          </a:p>
          <a:p>
            <a:pPr algn="ctr" eaLnBrk="1" hangingPunct="1"/>
            <a:r>
              <a:rPr lang="en-US" sz="2400">
                <a:solidFill>
                  <a:schemeClr val="tx2"/>
                </a:solidFill>
              </a:rPr>
              <a:t>(Machining)</a:t>
            </a:r>
          </a:p>
        </p:txBody>
      </p:sp>
      <p:grpSp>
        <p:nvGrpSpPr>
          <p:cNvPr id="577542" name="Group 6"/>
          <p:cNvGrpSpPr>
            <a:grpSpLocks/>
          </p:cNvGrpSpPr>
          <p:nvPr/>
        </p:nvGrpSpPr>
        <p:grpSpPr bwMode="auto">
          <a:xfrm>
            <a:off x="3778250" y="2935288"/>
            <a:ext cx="1352550" cy="1376362"/>
            <a:chOff x="2468" y="1849"/>
            <a:chExt cx="852" cy="867"/>
          </a:xfrm>
        </p:grpSpPr>
        <p:sp>
          <p:nvSpPr>
            <p:cNvPr id="244753" name="Oval 7"/>
            <p:cNvSpPr>
              <a:spLocks noChangeArrowheads="1"/>
            </p:cNvSpPr>
            <p:nvPr/>
          </p:nvSpPr>
          <p:spPr bwMode="auto">
            <a:xfrm>
              <a:off x="2468" y="1849"/>
              <a:ext cx="852" cy="779"/>
            </a:xfrm>
            <a:prstGeom prst="ellipse">
              <a:avLst/>
            </a:prstGeom>
            <a:solidFill>
              <a:srgbClr val="CCECFF"/>
            </a:solidFill>
            <a:ln w="25400">
              <a:solidFill>
                <a:srgbClr val="FC0128"/>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aphicFrame>
          <p:nvGraphicFramePr>
            <p:cNvPr id="244754" name="Object 8"/>
            <p:cNvGraphicFramePr>
              <a:graphicFrameLocks/>
            </p:cNvGraphicFramePr>
            <p:nvPr/>
          </p:nvGraphicFramePr>
          <p:xfrm>
            <a:off x="2561" y="1905"/>
            <a:ext cx="651" cy="268"/>
          </p:xfrm>
          <a:graphic>
            <a:graphicData uri="http://schemas.openxmlformats.org/presentationml/2006/ole">
              <p:oleObj spid="_x0000_s244760" name="WordArt 2.0" r:id="rId4" imgW="7584736" imgH="2578534" progId="">
                <p:embed/>
              </p:oleObj>
            </a:graphicData>
          </a:graphic>
        </p:graphicFrame>
        <p:graphicFrame>
          <p:nvGraphicFramePr>
            <p:cNvPr id="244755" name="Object 9"/>
            <p:cNvGraphicFramePr>
              <a:graphicFrameLocks/>
            </p:cNvGraphicFramePr>
            <p:nvPr/>
          </p:nvGraphicFramePr>
          <p:xfrm>
            <a:off x="2556" y="2080"/>
            <a:ext cx="677" cy="636"/>
          </p:xfrm>
          <a:graphic>
            <a:graphicData uri="http://schemas.openxmlformats.org/presentationml/2006/ole">
              <p:oleObj spid="_x0000_s244761" name="WordArt 2.0" r:id="rId5" imgW="6095613" imgH="4063162" progId="">
                <p:embed/>
              </p:oleObj>
            </a:graphicData>
          </a:graphic>
        </p:graphicFrame>
      </p:grpSp>
      <p:grpSp>
        <p:nvGrpSpPr>
          <p:cNvPr id="577546" name="Group 10"/>
          <p:cNvGrpSpPr>
            <a:grpSpLocks/>
          </p:cNvGrpSpPr>
          <p:nvPr/>
        </p:nvGrpSpPr>
        <p:grpSpPr bwMode="auto">
          <a:xfrm>
            <a:off x="5357813" y="2921000"/>
            <a:ext cx="2617787" cy="1933575"/>
            <a:chOff x="3463" y="1840"/>
            <a:chExt cx="1649" cy="1218"/>
          </a:xfrm>
        </p:grpSpPr>
        <p:cxnSp>
          <p:nvCxnSpPr>
            <p:cNvPr id="244751" name="AutoShape 11"/>
            <p:cNvCxnSpPr>
              <a:cxnSpLocks noChangeShapeType="1"/>
              <a:endCxn id="244744" idx="1"/>
            </p:cNvCxnSpPr>
            <p:nvPr/>
          </p:nvCxnSpPr>
          <p:spPr bwMode="auto">
            <a:xfrm flipV="1">
              <a:off x="3463" y="3056"/>
              <a:ext cx="1058" cy="2"/>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44752" name="AutoShape 12"/>
            <p:cNvCxnSpPr>
              <a:cxnSpLocks noChangeShapeType="1"/>
              <a:stCxn id="244740" idx="3"/>
              <a:endCxn id="244741" idx="2"/>
            </p:cNvCxnSpPr>
            <p:nvPr/>
          </p:nvCxnSpPr>
          <p:spPr bwMode="auto">
            <a:xfrm flipV="1">
              <a:off x="3469" y="1840"/>
              <a:ext cx="1643" cy="1187"/>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44744" name="Rectangle 13"/>
          <p:cNvSpPr>
            <a:spLocks noChangeArrowheads="1"/>
          </p:cNvSpPr>
          <p:nvPr/>
        </p:nvSpPr>
        <p:spPr bwMode="auto">
          <a:xfrm>
            <a:off x="7050088" y="4246563"/>
            <a:ext cx="1800225" cy="1209675"/>
          </a:xfrm>
          <a:prstGeom prst="rect">
            <a:avLst/>
          </a:prstGeom>
          <a:solidFill>
            <a:srgbClr val="FFC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chemeClr val="bg2"/>
                </a:solidFill>
              </a:rPr>
              <a:t>Operating </a:t>
            </a:r>
            <a:br>
              <a:rPr lang="en-US" sz="2400">
                <a:solidFill>
                  <a:schemeClr val="bg2"/>
                </a:solidFill>
              </a:rPr>
            </a:br>
            <a:r>
              <a:rPr lang="en-US" sz="2400">
                <a:solidFill>
                  <a:schemeClr val="bg2"/>
                </a:solidFill>
              </a:rPr>
              <a:t>Department</a:t>
            </a:r>
          </a:p>
          <a:p>
            <a:pPr algn="ctr" eaLnBrk="1" hangingPunct="1"/>
            <a:r>
              <a:rPr lang="en-US" sz="2400">
                <a:solidFill>
                  <a:schemeClr val="bg2"/>
                </a:solidFill>
              </a:rPr>
              <a:t>(Assembly)</a:t>
            </a:r>
          </a:p>
        </p:txBody>
      </p:sp>
      <p:grpSp>
        <p:nvGrpSpPr>
          <p:cNvPr id="577550" name="Group 14"/>
          <p:cNvGrpSpPr>
            <a:grpSpLocks/>
          </p:cNvGrpSpPr>
          <p:nvPr/>
        </p:nvGrpSpPr>
        <p:grpSpPr bwMode="auto">
          <a:xfrm>
            <a:off x="5368925" y="2303463"/>
            <a:ext cx="2581275" cy="1930400"/>
            <a:chOff x="3470" y="1451"/>
            <a:chExt cx="1626" cy="1216"/>
          </a:xfrm>
        </p:grpSpPr>
        <p:cxnSp>
          <p:nvCxnSpPr>
            <p:cNvPr id="244749" name="AutoShape 15"/>
            <p:cNvCxnSpPr>
              <a:cxnSpLocks noChangeShapeType="1"/>
            </p:cNvCxnSpPr>
            <p:nvPr/>
          </p:nvCxnSpPr>
          <p:spPr bwMode="auto">
            <a:xfrm>
              <a:off x="3470" y="1451"/>
              <a:ext cx="1066" cy="0"/>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44750" name="AutoShape 16"/>
            <p:cNvCxnSpPr>
              <a:cxnSpLocks noChangeShapeType="1"/>
              <a:stCxn id="244739" idx="3"/>
              <a:endCxn id="244744" idx="0"/>
            </p:cNvCxnSpPr>
            <p:nvPr/>
          </p:nvCxnSpPr>
          <p:spPr bwMode="auto">
            <a:xfrm>
              <a:off x="3470" y="1451"/>
              <a:ext cx="1626" cy="1216"/>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577553" name="Group 17"/>
          <p:cNvGrpSpPr>
            <a:grpSpLocks/>
          </p:cNvGrpSpPr>
          <p:nvPr/>
        </p:nvGrpSpPr>
        <p:grpSpPr bwMode="auto">
          <a:xfrm>
            <a:off x="293688" y="2147888"/>
            <a:ext cx="3463925" cy="2797175"/>
            <a:chOff x="273" y="1353"/>
            <a:chExt cx="2182" cy="1762"/>
          </a:xfrm>
        </p:grpSpPr>
        <p:sp>
          <p:nvSpPr>
            <p:cNvPr id="244747" name="AutoShape 18"/>
            <p:cNvSpPr>
              <a:spLocks noChangeArrowheads="1"/>
            </p:cNvSpPr>
            <p:nvPr/>
          </p:nvSpPr>
          <p:spPr bwMode="auto">
            <a:xfrm>
              <a:off x="1776" y="2113"/>
              <a:ext cx="679" cy="235"/>
            </a:xfrm>
            <a:prstGeom prst="rightArrow">
              <a:avLst>
                <a:gd name="adj1" fmla="val 50000"/>
                <a:gd name="adj2" fmla="val 144481"/>
              </a:avLst>
            </a:prstGeom>
            <a:solidFill>
              <a:srgbClr val="FF3300"/>
            </a:solidFill>
            <a:ln w="28575">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44748" name="Rectangle 19"/>
            <p:cNvSpPr>
              <a:spLocks noChangeArrowheads="1"/>
            </p:cNvSpPr>
            <p:nvPr/>
          </p:nvSpPr>
          <p:spPr bwMode="auto">
            <a:xfrm>
              <a:off x="273" y="1353"/>
              <a:ext cx="1573" cy="1762"/>
            </a:xfrm>
            <a:prstGeom prst="rect">
              <a:avLst/>
            </a:prstGeom>
            <a:solidFill>
              <a:schemeClr val="folHlink"/>
            </a:solidFill>
            <a:ln w="28575">
              <a:solidFill>
                <a:schemeClr val="tx1"/>
              </a:solidFill>
              <a:miter lim="800000"/>
              <a:headEnd/>
              <a:tailEnd/>
            </a:ln>
            <a:effectLst>
              <a:outerShdw dist="35921" dir="2700000" algn="ctr" rotWithShape="0">
                <a:schemeClr val="bg2"/>
              </a:outerShdw>
            </a:effec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b="1">
                  <a:solidFill>
                    <a:srgbClr val="0000CC"/>
                  </a:solidFill>
                </a:rPr>
                <a:t>Interactions</a:t>
              </a:r>
              <a:br>
                <a:rPr lang="en-US" sz="2200" b="1">
                  <a:solidFill>
                    <a:srgbClr val="0000CC"/>
                  </a:solidFill>
                </a:rPr>
              </a:br>
              <a:r>
                <a:rPr lang="en-US" sz="2200" b="1">
                  <a:solidFill>
                    <a:srgbClr val="0000CC"/>
                  </a:solidFill>
                </a:rPr>
                <a:t>between service</a:t>
              </a:r>
            </a:p>
            <a:p>
              <a:pPr algn="ctr" eaLnBrk="1" hangingPunct="1"/>
              <a:r>
                <a:rPr lang="en-US" sz="2200" b="1">
                  <a:solidFill>
                    <a:srgbClr val="0000CC"/>
                  </a:solidFill>
                </a:rPr>
                <a:t>departments are</a:t>
              </a:r>
              <a:br>
                <a:rPr lang="en-US" sz="2200" b="1">
                  <a:solidFill>
                    <a:srgbClr val="0000CC"/>
                  </a:solidFill>
                </a:rPr>
              </a:br>
              <a:r>
                <a:rPr lang="en-US" sz="2200" b="1">
                  <a:solidFill>
                    <a:srgbClr val="0000CC"/>
                  </a:solidFill>
                </a:rPr>
                <a:t>ignored and all</a:t>
              </a:r>
            </a:p>
            <a:p>
              <a:pPr algn="ctr" eaLnBrk="1" hangingPunct="1"/>
              <a:r>
                <a:rPr lang="en-US" sz="2200" b="1">
                  <a:solidFill>
                    <a:srgbClr val="0000CC"/>
                  </a:solidFill>
                </a:rPr>
                <a:t>costs are</a:t>
              </a:r>
              <a:br>
                <a:rPr lang="en-US" sz="2200" b="1">
                  <a:solidFill>
                    <a:srgbClr val="0000CC"/>
                  </a:solidFill>
                </a:rPr>
              </a:br>
              <a:r>
                <a:rPr lang="en-US" sz="2200" b="1">
                  <a:solidFill>
                    <a:srgbClr val="0000CC"/>
                  </a:solidFill>
                </a:rPr>
                <a:t>allocated directly</a:t>
              </a:r>
              <a:br>
                <a:rPr lang="en-US" sz="2200" b="1">
                  <a:solidFill>
                    <a:srgbClr val="0000CC"/>
                  </a:solidFill>
                </a:rPr>
              </a:br>
              <a:r>
                <a:rPr lang="en-US" sz="2200" b="1">
                  <a:solidFill>
                    <a:srgbClr val="0000CC"/>
                  </a:solidFill>
                </a:rPr>
                <a:t>to operating</a:t>
              </a:r>
              <a:br>
                <a:rPr lang="en-US" sz="2200" b="1">
                  <a:solidFill>
                    <a:srgbClr val="0000CC"/>
                  </a:solidFill>
                </a:rPr>
              </a:br>
              <a:r>
                <a:rPr lang="en-US" sz="2200" b="1">
                  <a:solidFill>
                    <a:srgbClr val="0000CC"/>
                  </a:solidFill>
                </a:rPr>
                <a:t>departments.</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29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577542"/>
                                        </p:tgtEl>
                                        <p:attrNameLst>
                                          <p:attrName>style.visibility</p:attrName>
                                        </p:attrNameLst>
                                      </p:cBhvr>
                                      <p:to>
                                        <p:strVal val="visible"/>
                                      </p:to>
                                    </p:set>
                                    <p:anim calcmode="lin" valueType="num">
                                      <p:cBhvr>
                                        <p:cTn id="7" dur="500" fill="hold"/>
                                        <p:tgtEl>
                                          <p:spTgt spid="577542"/>
                                        </p:tgtEl>
                                        <p:attrNameLst>
                                          <p:attrName>ppt_w</p:attrName>
                                        </p:attrNameLst>
                                      </p:cBhvr>
                                      <p:tavLst>
                                        <p:tav tm="0">
                                          <p:val>
                                            <p:fltVal val="0"/>
                                          </p:val>
                                        </p:tav>
                                        <p:tav tm="100000">
                                          <p:val>
                                            <p:strVal val="#ppt_w"/>
                                          </p:val>
                                        </p:tav>
                                      </p:tavLst>
                                    </p:anim>
                                    <p:anim calcmode="lin" valueType="num">
                                      <p:cBhvr>
                                        <p:cTn id="8" dur="500" fill="hold"/>
                                        <p:tgtEl>
                                          <p:spTgt spid="57754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12" presetClass="entr" presetSubtype="8" fill="hold" nodeType="afterEffect">
                                  <p:stCondLst>
                                    <p:cond delay="0"/>
                                  </p:stCondLst>
                                  <p:childTnLst>
                                    <p:set>
                                      <p:cBhvr>
                                        <p:cTn id="11" dur="1" fill="hold">
                                          <p:stCondLst>
                                            <p:cond delay="0"/>
                                          </p:stCondLst>
                                        </p:cTn>
                                        <p:tgtEl>
                                          <p:spTgt spid="577553"/>
                                        </p:tgtEl>
                                        <p:attrNameLst>
                                          <p:attrName>style.visibility</p:attrName>
                                        </p:attrNameLst>
                                      </p:cBhvr>
                                      <p:to>
                                        <p:strVal val="visible"/>
                                      </p:to>
                                    </p:set>
                                    <p:animEffect transition="in" filter="slide(fromLeft)">
                                      <p:cBhvr>
                                        <p:cTn id="12" dur="500"/>
                                        <p:tgtEl>
                                          <p:spTgt spid="577553"/>
                                        </p:tgtEl>
                                      </p:cBhvr>
                                    </p:animEffect>
                                  </p:childTnLst>
                                </p:cTn>
                              </p:par>
                            </p:childTnLst>
                          </p:cTn>
                        </p:par>
                        <p:par>
                          <p:cTn id="13" fill="hold" nodeType="afterGroup">
                            <p:stCondLst>
                              <p:cond delay="1000"/>
                            </p:stCondLst>
                            <p:childTnLst>
                              <p:par>
                                <p:cTn id="14" presetID="22" presetClass="entr" presetSubtype="8" fill="hold" nodeType="afterEffect">
                                  <p:stCondLst>
                                    <p:cond delay="0"/>
                                  </p:stCondLst>
                                  <p:childTnLst>
                                    <p:set>
                                      <p:cBhvr>
                                        <p:cTn id="15" dur="1" fill="hold">
                                          <p:stCondLst>
                                            <p:cond delay="0"/>
                                          </p:stCondLst>
                                        </p:cTn>
                                        <p:tgtEl>
                                          <p:spTgt spid="577550"/>
                                        </p:tgtEl>
                                        <p:attrNameLst>
                                          <p:attrName>style.visibility</p:attrName>
                                        </p:attrNameLst>
                                      </p:cBhvr>
                                      <p:to>
                                        <p:strVal val="visible"/>
                                      </p:to>
                                    </p:set>
                                    <p:animEffect transition="in" filter="wipe(left)">
                                      <p:cBhvr>
                                        <p:cTn id="16" dur="500"/>
                                        <p:tgtEl>
                                          <p:spTgt spid="577550"/>
                                        </p:tgtEl>
                                      </p:cBhvr>
                                    </p:animEffect>
                                  </p:childTnLst>
                                </p:cTn>
                              </p:par>
                            </p:childTnLst>
                          </p:cTn>
                        </p:par>
                        <p:par>
                          <p:cTn id="17" fill="hold" nodeType="afterGroup">
                            <p:stCondLst>
                              <p:cond delay="1500"/>
                            </p:stCondLst>
                            <p:childTnLst>
                              <p:par>
                                <p:cTn id="18" presetID="22" presetClass="entr" presetSubtype="8" fill="hold" nodeType="afterEffect">
                                  <p:stCondLst>
                                    <p:cond delay="0"/>
                                  </p:stCondLst>
                                  <p:childTnLst>
                                    <p:set>
                                      <p:cBhvr>
                                        <p:cTn id="19" dur="1" fill="hold">
                                          <p:stCondLst>
                                            <p:cond delay="0"/>
                                          </p:stCondLst>
                                        </p:cTn>
                                        <p:tgtEl>
                                          <p:spTgt spid="577546"/>
                                        </p:tgtEl>
                                        <p:attrNameLst>
                                          <p:attrName>style.visibility</p:attrName>
                                        </p:attrNameLst>
                                      </p:cBhvr>
                                      <p:to>
                                        <p:strVal val="visible"/>
                                      </p:to>
                                    </p:set>
                                    <p:animEffect transition="in" filter="wipe(left)">
                                      <p:cBhvr>
                                        <p:cTn id="20" dur="500"/>
                                        <p:tgtEl>
                                          <p:spTgt spid="577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9586" name="Rectangle 1026"/>
          <p:cNvSpPr>
            <a:spLocks noGrp="1" noChangeArrowheads="1"/>
          </p:cNvSpPr>
          <p:nvPr>
            <p:ph type="title"/>
          </p:nvPr>
        </p:nvSpPr>
        <p:spPr>
          <a:xfrm>
            <a:off x="457200" y="533400"/>
            <a:ext cx="8305800" cy="932688"/>
          </a:xfrm>
          <a:extLst/>
        </p:spPr>
        <p:txBody>
          <a:bodyPr/>
          <a:lstStyle/>
          <a:p>
            <a:pPr>
              <a:defRPr/>
            </a:pPr>
            <a:r>
              <a:rPr lang="en-US" sz="4400" b="1" i="1"/>
              <a:t>Direct Method</a:t>
            </a:r>
          </a:p>
        </p:txBody>
      </p:sp>
      <p:graphicFrame>
        <p:nvGraphicFramePr>
          <p:cNvPr id="246787" name="Object 1027"/>
          <p:cNvGraphicFramePr>
            <a:graphicFrameLocks/>
          </p:cNvGraphicFramePr>
          <p:nvPr/>
        </p:nvGraphicFramePr>
        <p:xfrm>
          <a:off x="266700" y="1981200"/>
          <a:ext cx="8597900" cy="2235200"/>
        </p:xfrm>
        <a:graphic>
          <a:graphicData uri="http://schemas.openxmlformats.org/presentationml/2006/ole">
            <p:oleObj spid="_x0000_s246793" name="Worksheet" r:id="rId4" imgW="5377680" imgH="1406160" progId="Excel.Sheet.8">
              <p:embed/>
            </p:oleObj>
          </a:graphicData>
        </a:graphic>
      </p:graphicFrame>
      <p:graphicFrame>
        <p:nvGraphicFramePr>
          <p:cNvPr id="579588" name="Object 1028"/>
          <p:cNvGraphicFramePr>
            <a:graphicFrameLocks/>
          </p:cNvGraphicFramePr>
          <p:nvPr/>
        </p:nvGraphicFramePr>
        <p:xfrm>
          <a:off x="1422400" y="4592638"/>
          <a:ext cx="6291263" cy="1425575"/>
        </p:xfrm>
        <a:graphic>
          <a:graphicData uri="http://schemas.openxmlformats.org/presentationml/2006/ole">
            <p:oleObj spid="_x0000_s246794" name="Worksheet" r:id="rId5" imgW="2981249" imgH="666902" progId="Excel.Sheet.8">
              <p:embed/>
            </p:oleObj>
          </a:graphicData>
        </a:graphic>
      </p:graphicFrame>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79588"/>
                                        </p:tgtEl>
                                        <p:attrNameLst>
                                          <p:attrName>style.visibility</p:attrName>
                                        </p:attrNameLst>
                                      </p:cBhvr>
                                      <p:to>
                                        <p:strVal val="visible"/>
                                      </p:to>
                                    </p:set>
                                    <p:animEffect transition="in" filter="dissolve">
                                      <p:cBhvr>
                                        <p:cTn id="7" dur="500"/>
                                        <p:tgtEl>
                                          <p:spTgt spid="579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1634" name="Rectangle 1026"/>
          <p:cNvSpPr>
            <a:spLocks noGrp="1" noChangeArrowheads="1"/>
          </p:cNvSpPr>
          <p:nvPr>
            <p:ph type="title"/>
          </p:nvPr>
        </p:nvSpPr>
        <p:spPr>
          <a:xfrm>
            <a:off x="426720" y="581788"/>
            <a:ext cx="8305800" cy="856488"/>
          </a:xfrm>
          <a:extLst/>
        </p:spPr>
        <p:txBody>
          <a:bodyPr/>
          <a:lstStyle/>
          <a:p>
            <a:pPr>
              <a:defRPr/>
            </a:pPr>
            <a:r>
              <a:rPr lang="en-US" sz="4400" b="1" i="1"/>
              <a:t>Direct Method</a:t>
            </a:r>
          </a:p>
        </p:txBody>
      </p:sp>
      <p:graphicFrame>
        <p:nvGraphicFramePr>
          <p:cNvPr id="248835" name="Object 1027"/>
          <p:cNvGraphicFramePr>
            <a:graphicFrameLocks/>
          </p:cNvGraphicFramePr>
          <p:nvPr/>
        </p:nvGraphicFramePr>
        <p:xfrm>
          <a:off x="279400" y="1700213"/>
          <a:ext cx="8591550" cy="2762250"/>
        </p:xfrm>
        <a:graphic>
          <a:graphicData uri="http://schemas.openxmlformats.org/presentationml/2006/ole">
            <p:oleObj spid="_x0000_s248839" name="Worksheet" r:id="rId4" imgW="5377680" imgH="1811160" progId="Excel.Sheet.8">
              <p:embed/>
            </p:oleObj>
          </a:graphicData>
        </a:graphic>
      </p:graphicFrame>
      <p:sp>
        <p:nvSpPr>
          <p:cNvPr id="581636" name="Text Box 1028"/>
          <p:cNvSpPr txBox="1">
            <a:spLocks noChangeArrowheads="1"/>
          </p:cNvSpPr>
          <p:nvPr/>
        </p:nvSpPr>
        <p:spPr bwMode="auto">
          <a:xfrm>
            <a:off x="381000" y="4724400"/>
            <a:ext cx="8382000" cy="1282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30000"/>
              </a:spcBef>
              <a:defRPr/>
            </a:pPr>
            <a:r>
              <a:rPr lang="en-US" sz="2600" b="1" dirty="0">
                <a:solidFill>
                  <a:srgbClr val="000000"/>
                </a:solidFill>
                <a:latin typeface="+mn-lt"/>
              </a:rPr>
              <a:t>How much of the Cafeteria and Custodial costs should be allocated to each operating department using the direct method of cost allocation?</a:t>
            </a:r>
            <a:endParaRPr lang="en-US" sz="2600" b="1" dirty="0">
              <a:latin typeface="+mn-lt"/>
            </a:endParaRP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31</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50882" name="Object 2"/>
          <p:cNvGraphicFramePr>
            <a:graphicFrameLocks/>
          </p:cNvGraphicFramePr>
          <p:nvPr/>
        </p:nvGraphicFramePr>
        <p:xfrm>
          <a:off x="279400" y="1700213"/>
          <a:ext cx="8591550" cy="2762250"/>
        </p:xfrm>
        <a:graphic>
          <a:graphicData uri="http://schemas.openxmlformats.org/presentationml/2006/ole">
            <p:oleObj spid="_x0000_s250896" name="Worksheet" r:id="rId4" imgW="5377680" imgH="1811160" progId="Excel.Sheet.8">
              <p:embed/>
            </p:oleObj>
          </a:graphicData>
        </a:graphic>
      </p:graphicFrame>
      <p:sp>
        <p:nvSpPr>
          <p:cNvPr id="583683" name="Rectangle 3"/>
          <p:cNvSpPr>
            <a:spLocks noGrp="1" noChangeArrowheads="1"/>
          </p:cNvSpPr>
          <p:nvPr>
            <p:ph type="title"/>
          </p:nvPr>
        </p:nvSpPr>
        <p:spPr>
          <a:xfrm>
            <a:off x="422275" y="597663"/>
            <a:ext cx="8305800" cy="856488"/>
          </a:xfrm>
          <a:extLst/>
        </p:spPr>
        <p:txBody>
          <a:bodyPr/>
          <a:lstStyle/>
          <a:p>
            <a:pPr>
              <a:defRPr/>
            </a:pPr>
            <a:r>
              <a:rPr lang="en-US" sz="4400" b="1" i="1"/>
              <a:t>Direct Method</a:t>
            </a:r>
          </a:p>
        </p:txBody>
      </p:sp>
      <p:sp>
        <p:nvSpPr>
          <p:cNvPr id="250884" name="Oval 4"/>
          <p:cNvSpPr>
            <a:spLocks noChangeArrowheads="1"/>
          </p:cNvSpPr>
          <p:nvPr/>
        </p:nvSpPr>
        <p:spPr bwMode="auto">
          <a:xfrm>
            <a:off x="6146800" y="3119438"/>
            <a:ext cx="1230313" cy="461962"/>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0885" name="Line 5"/>
          <p:cNvSpPr>
            <a:spLocks noChangeShapeType="1"/>
          </p:cNvSpPr>
          <p:nvPr/>
        </p:nvSpPr>
        <p:spPr bwMode="auto">
          <a:xfrm flipH="1" flipV="1">
            <a:off x="6781800" y="3543300"/>
            <a:ext cx="304800" cy="1295400"/>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0886" name="AutoShape 6"/>
          <p:cNvSpPr>
            <a:spLocks noChangeArrowheads="1"/>
          </p:cNvSpPr>
          <p:nvPr/>
        </p:nvSpPr>
        <p:spPr bwMode="auto">
          <a:xfrm rot="-5400000">
            <a:off x="4340225" y="5697538"/>
            <a:ext cx="492125" cy="228600"/>
          </a:xfrm>
          <a:prstGeom prst="rightArrow">
            <a:avLst>
              <a:gd name="adj1" fmla="val 50000"/>
              <a:gd name="adj2" fmla="val 107649"/>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0887" name="Rectangle 7"/>
          <p:cNvSpPr>
            <a:spLocks noChangeArrowheads="1"/>
          </p:cNvSpPr>
          <p:nvPr/>
        </p:nvSpPr>
        <p:spPr bwMode="auto">
          <a:xfrm>
            <a:off x="1587500" y="5997575"/>
            <a:ext cx="5995988" cy="479425"/>
          </a:xfrm>
          <a:prstGeom prst="rect">
            <a:avLst/>
          </a:prstGeom>
          <a:solidFill>
            <a:srgbClr val="FFC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Allocation base:  Number of employees </a:t>
            </a:r>
          </a:p>
        </p:txBody>
      </p:sp>
      <p:grpSp>
        <p:nvGrpSpPr>
          <p:cNvPr id="250888" name="Group 8"/>
          <p:cNvGrpSpPr>
            <a:grpSpLocks/>
          </p:cNvGrpSpPr>
          <p:nvPr/>
        </p:nvGrpSpPr>
        <p:grpSpPr bwMode="auto">
          <a:xfrm>
            <a:off x="1628775" y="4618038"/>
            <a:ext cx="5913438" cy="947737"/>
            <a:chOff x="1143" y="2909"/>
            <a:chExt cx="3725" cy="597"/>
          </a:xfrm>
        </p:grpSpPr>
        <p:sp>
          <p:nvSpPr>
            <p:cNvPr id="250889" name="Rectangle 9"/>
            <p:cNvSpPr>
              <a:spLocks noChangeArrowheads="1"/>
            </p:cNvSpPr>
            <p:nvPr/>
          </p:nvSpPr>
          <p:spPr bwMode="auto">
            <a:xfrm>
              <a:off x="1143" y="2909"/>
              <a:ext cx="3725" cy="597"/>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0890" name="Rectangle 10"/>
            <p:cNvSpPr>
              <a:spLocks noChangeArrowheads="1"/>
            </p:cNvSpPr>
            <p:nvPr/>
          </p:nvSpPr>
          <p:spPr bwMode="auto">
            <a:xfrm>
              <a:off x="1366" y="3065"/>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00CC"/>
                  </a:solidFill>
                </a:rPr>
                <a:t>$360,000   ×</a:t>
              </a:r>
            </a:p>
          </p:txBody>
        </p:sp>
        <p:sp>
          <p:nvSpPr>
            <p:cNvPr id="250891" name="Rectangle 11"/>
            <p:cNvSpPr>
              <a:spLocks noChangeArrowheads="1"/>
            </p:cNvSpPr>
            <p:nvPr/>
          </p:nvSpPr>
          <p:spPr bwMode="auto">
            <a:xfrm>
              <a:off x="2566" y="2927"/>
              <a:ext cx="866"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0000CC"/>
                  </a:solidFill>
                </a:rPr>
                <a:t>20</a:t>
              </a:r>
            </a:p>
            <a:p>
              <a:pPr algn="ctr" eaLnBrk="1" hangingPunct="1">
                <a:spcBef>
                  <a:spcPct val="20000"/>
                </a:spcBef>
              </a:pPr>
              <a:r>
                <a:rPr lang="en-US" sz="2400" b="1">
                  <a:solidFill>
                    <a:srgbClr val="0000CC"/>
                  </a:solidFill>
                </a:rPr>
                <a:t>20 + 30</a:t>
              </a:r>
            </a:p>
          </p:txBody>
        </p:sp>
        <p:sp>
          <p:nvSpPr>
            <p:cNvPr id="250892" name="Line 12"/>
            <p:cNvSpPr>
              <a:spLocks noChangeShapeType="1"/>
            </p:cNvSpPr>
            <p:nvPr/>
          </p:nvSpPr>
          <p:spPr bwMode="auto">
            <a:xfrm>
              <a:off x="2675" y="3195"/>
              <a:ext cx="597" cy="0"/>
            </a:xfrm>
            <a:prstGeom prst="line">
              <a:avLst/>
            </a:prstGeom>
            <a:noFill/>
            <a:ln w="25400">
              <a:solidFill>
                <a:srgbClr val="00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0893" name="Rectangle 13"/>
            <p:cNvSpPr>
              <a:spLocks noChangeArrowheads="1"/>
            </p:cNvSpPr>
            <p:nvPr/>
          </p:nvSpPr>
          <p:spPr bwMode="auto">
            <a:xfrm>
              <a:off x="3440" y="3065"/>
              <a:ext cx="1187"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0000CC"/>
                  </a:solidFill>
                </a:rPr>
                <a:t>=   $144,000</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32</a:t>
            </a:fld>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52930" name="Object 1026"/>
          <p:cNvGraphicFramePr>
            <a:graphicFrameLocks/>
          </p:cNvGraphicFramePr>
          <p:nvPr/>
        </p:nvGraphicFramePr>
        <p:xfrm>
          <a:off x="273050" y="1700213"/>
          <a:ext cx="8591550" cy="2762250"/>
        </p:xfrm>
        <a:graphic>
          <a:graphicData uri="http://schemas.openxmlformats.org/presentationml/2006/ole">
            <p:oleObj spid="_x0000_s252944" name="Worksheet" r:id="rId4" imgW="5377680" imgH="1811160" progId="Excel.Sheet.8">
              <p:embed/>
            </p:oleObj>
          </a:graphicData>
        </a:graphic>
      </p:graphicFrame>
      <p:sp>
        <p:nvSpPr>
          <p:cNvPr id="585731" name="Rectangle 1027"/>
          <p:cNvSpPr>
            <a:spLocks noGrp="1" noChangeArrowheads="1"/>
          </p:cNvSpPr>
          <p:nvPr>
            <p:ph type="title"/>
          </p:nvPr>
        </p:nvSpPr>
        <p:spPr>
          <a:xfrm>
            <a:off x="481013" y="618300"/>
            <a:ext cx="8305800" cy="856488"/>
          </a:xfrm>
          <a:extLst/>
        </p:spPr>
        <p:txBody>
          <a:bodyPr/>
          <a:lstStyle/>
          <a:p>
            <a:pPr>
              <a:defRPr/>
            </a:pPr>
            <a:r>
              <a:rPr lang="en-US" sz="4400" b="1" i="1"/>
              <a:t>Direct Method</a:t>
            </a:r>
          </a:p>
        </p:txBody>
      </p:sp>
      <p:sp>
        <p:nvSpPr>
          <p:cNvPr id="585732" name="Oval 1028"/>
          <p:cNvSpPr>
            <a:spLocks noChangeArrowheads="1"/>
          </p:cNvSpPr>
          <p:nvPr/>
        </p:nvSpPr>
        <p:spPr bwMode="auto">
          <a:xfrm>
            <a:off x="7556500" y="3119438"/>
            <a:ext cx="1230313" cy="461962"/>
          </a:xfrm>
          <a:prstGeom prst="ellipse">
            <a:avLst/>
          </a:prstGeom>
          <a:noFill/>
          <a:ln w="28575">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2933" name="Line 1029"/>
          <p:cNvSpPr>
            <a:spLocks noChangeShapeType="1"/>
          </p:cNvSpPr>
          <p:nvPr/>
        </p:nvSpPr>
        <p:spPr bwMode="auto">
          <a:xfrm flipV="1">
            <a:off x="6946900" y="3498850"/>
            <a:ext cx="825500" cy="1139825"/>
          </a:xfrm>
          <a:prstGeom prst="line">
            <a:avLst/>
          </a:prstGeom>
          <a:noFill/>
          <a:ln w="28575">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2934" name="AutoShape 1030"/>
          <p:cNvSpPr>
            <a:spLocks noChangeArrowheads="1"/>
          </p:cNvSpPr>
          <p:nvPr/>
        </p:nvSpPr>
        <p:spPr bwMode="auto">
          <a:xfrm rot="-5400000">
            <a:off x="4327525" y="5697538"/>
            <a:ext cx="492125" cy="228600"/>
          </a:xfrm>
          <a:prstGeom prst="rightArrow">
            <a:avLst>
              <a:gd name="adj1" fmla="val 50000"/>
              <a:gd name="adj2" fmla="val 107649"/>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2935" name="Rectangle 1031"/>
          <p:cNvSpPr>
            <a:spLocks noChangeArrowheads="1"/>
          </p:cNvSpPr>
          <p:nvPr/>
        </p:nvSpPr>
        <p:spPr bwMode="auto">
          <a:xfrm>
            <a:off x="1574800" y="5997575"/>
            <a:ext cx="5995988" cy="479425"/>
          </a:xfrm>
          <a:prstGeom prst="rect">
            <a:avLst/>
          </a:prstGeom>
          <a:solidFill>
            <a:srgbClr val="FFC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Allocation base:  Number of employees </a:t>
            </a:r>
          </a:p>
        </p:txBody>
      </p:sp>
      <p:grpSp>
        <p:nvGrpSpPr>
          <p:cNvPr id="252936" name="Group 1032"/>
          <p:cNvGrpSpPr>
            <a:grpSpLocks/>
          </p:cNvGrpSpPr>
          <p:nvPr/>
        </p:nvGrpSpPr>
        <p:grpSpPr bwMode="auto">
          <a:xfrm>
            <a:off x="1616075" y="4616450"/>
            <a:ext cx="5913438" cy="947738"/>
            <a:chOff x="1018" y="2908"/>
            <a:chExt cx="3725" cy="597"/>
          </a:xfrm>
        </p:grpSpPr>
        <p:sp>
          <p:nvSpPr>
            <p:cNvPr id="252937" name="Rectangle 1033"/>
            <p:cNvSpPr>
              <a:spLocks noChangeArrowheads="1"/>
            </p:cNvSpPr>
            <p:nvPr/>
          </p:nvSpPr>
          <p:spPr bwMode="auto">
            <a:xfrm>
              <a:off x="1018" y="2908"/>
              <a:ext cx="3725" cy="597"/>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2938" name="Rectangle 1034"/>
            <p:cNvSpPr>
              <a:spLocks noChangeArrowheads="1"/>
            </p:cNvSpPr>
            <p:nvPr/>
          </p:nvSpPr>
          <p:spPr bwMode="auto">
            <a:xfrm>
              <a:off x="1227" y="3064"/>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FF3300"/>
                  </a:solidFill>
                </a:rPr>
                <a:t>$360,000   ×</a:t>
              </a:r>
            </a:p>
          </p:txBody>
        </p:sp>
        <p:sp>
          <p:nvSpPr>
            <p:cNvPr id="252939" name="Rectangle 1035"/>
            <p:cNvSpPr>
              <a:spLocks noChangeArrowheads="1"/>
            </p:cNvSpPr>
            <p:nvPr/>
          </p:nvSpPr>
          <p:spPr bwMode="auto">
            <a:xfrm>
              <a:off x="2441" y="2926"/>
              <a:ext cx="866"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FF3300"/>
                  </a:solidFill>
                </a:rPr>
                <a:t>30</a:t>
              </a:r>
            </a:p>
            <a:p>
              <a:pPr algn="ctr" eaLnBrk="1" hangingPunct="1">
                <a:spcBef>
                  <a:spcPct val="20000"/>
                </a:spcBef>
              </a:pPr>
              <a:r>
                <a:rPr lang="en-US" sz="2400" b="1">
                  <a:solidFill>
                    <a:srgbClr val="FF3300"/>
                  </a:solidFill>
                </a:rPr>
                <a:t>20 + 30</a:t>
              </a:r>
            </a:p>
          </p:txBody>
        </p:sp>
        <p:sp>
          <p:nvSpPr>
            <p:cNvPr id="252940" name="Line 1036"/>
            <p:cNvSpPr>
              <a:spLocks noChangeShapeType="1"/>
            </p:cNvSpPr>
            <p:nvPr/>
          </p:nvSpPr>
          <p:spPr bwMode="auto">
            <a:xfrm>
              <a:off x="2550" y="3194"/>
              <a:ext cx="597" cy="0"/>
            </a:xfrm>
            <a:prstGeom prst="line">
              <a:avLst/>
            </a:prstGeom>
            <a:noFill/>
            <a:ln w="254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2941" name="Rectangle 1037"/>
            <p:cNvSpPr>
              <a:spLocks noChangeArrowheads="1"/>
            </p:cNvSpPr>
            <p:nvPr/>
          </p:nvSpPr>
          <p:spPr bwMode="auto">
            <a:xfrm>
              <a:off x="3315" y="3064"/>
              <a:ext cx="1187"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FF3300"/>
                  </a:solidFill>
                </a:rPr>
                <a:t>=   $216,000</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5732"/>
                                        </p:tgtEl>
                                        <p:attrNameLst>
                                          <p:attrName>style.visibility</p:attrName>
                                        </p:attrNameLst>
                                      </p:cBhvr>
                                      <p:to>
                                        <p:strVal val="visible"/>
                                      </p:to>
                                    </p:set>
                                    <p:animEffect transition="in" filter="wipe(left)">
                                      <p:cBhvr>
                                        <p:cTn id="7" dur="500"/>
                                        <p:tgtEl>
                                          <p:spTgt spid="585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573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54978" name="Object 1026"/>
          <p:cNvGraphicFramePr>
            <a:graphicFrameLocks/>
          </p:cNvGraphicFramePr>
          <p:nvPr/>
        </p:nvGraphicFramePr>
        <p:xfrm>
          <a:off x="273050" y="1700213"/>
          <a:ext cx="8591550" cy="2762250"/>
        </p:xfrm>
        <a:graphic>
          <a:graphicData uri="http://schemas.openxmlformats.org/presentationml/2006/ole">
            <p:oleObj spid="_x0000_s254992" name="Worksheet" r:id="rId4" imgW="5377680" imgH="1811160" progId="Excel.Sheet.8">
              <p:embed/>
            </p:oleObj>
          </a:graphicData>
        </a:graphic>
      </p:graphicFrame>
      <p:sp>
        <p:nvSpPr>
          <p:cNvPr id="587779" name="Rectangle 1027"/>
          <p:cNvSpPr>
            <a:spLocks noGrp="1" noChangeArrowheads="1"/>
          </p:cNvSpPr>
          <p:nvPr>
            <p:ph type="title"/>
          </p:nvPr>
        </p:nvSpPr>
        <p:spPr>
          <a:xfrm>
            <a:off x="423069" y="554229"/>
            <a:ext cx="8305800" cy="856488"/>
          </a:xfrm>
          <a:extLst/>
        </p:spPr>
        <p:txBody>
          <a:bodyPr/>
          <a:lstStyle/>
          <a:p>
            <a:pPr>
              <a:defRPr/>
            </a:pPr>
            <a:r>
              <a:rPr lang="en-US" sz="4400" b="1" i="1"/>
              <a:t>Direct Method</a:t>
            </a:r>
          </a:p>
        </p:txBody>
      </p:sp>
      <p:sp>
        <p:nvSpPr>
          <p:cNvPr id="254980" name="Oval 1028"/>
          <p:cNvSpPr>
            <a:spLocks noChangeArrowheads="1"/>
          </p:cNvSpPr>
          <p:nvPr/>
        </p:nvSpPr>
        <p:spPr bwMode="auto">
          <a:xfrm>
            <a:off x="6203950" y="3552825"/>
            <a:ext cx="1230313" cy="461963"/>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4981" name="Line 1029"/>
          <p:cNvSpPr>
            <a:spLocks noChangeShapeType="1"/>
          </p:cNvSpPr>
          <p:nvPr/>
        </p:nvSpPr>
        <p:spPr bwMode="auto">
          <a:xfrm flipH="1" flipV="1">
            <a:off x="7162800" y="3962400"/>
            <a:ext cx="381000" cy="914400"/>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4982" name="AutoShape 1030"/>
          <p:cNvSpPr>
            <a:spLocks noChangeArrowheads="1"/>
          </p:cNvSpPr>
          <p:nvPr/>
        </p:nvSpPr>
        <p:spPr bwMode="auto">
          <a:xfrm rot="-5400000">
            <a:off x="4330700" y="5697538"/>
            <a:ext cx="492125" cy="228600"/>
          </a:xfrm>
          <a:prstGeom prst="rightArrow">
            <a:avLst>
              <a:gd name="adj1" fmla="val 50000"/>
              <a:gd name="adj2" fmla="val 107649"/>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4983" name="Rectangle 1031"/>
          <p:cNvSpPr>
            <a:spLocks noChangeArrowheads="1"/>
          </p:cNvSpPr>
          <p:nvPr/>
        </p:nvSpPr>
        <p:spPr bwMode="auto">
          <a:xfrm>
            <a:off x="1630363" y="5997575"/>
            <a:ext cx="5892800" cy="479425"/>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accent2"/>
                </a:solidFill>
              </a:rPr>
              <a:t>Allocation base:  Square feet occupied </a:t>
            </a:r>
          </a:p>
        </p:txBody>
      </p:sp>
      <p:grpSp>
        <p:nvGrpSpPr>
          <p:cNvPr id="254984" name="Group 1032"/>
          <p:cNvGrpSpPr>
            <a:grpSpLocks/>
          </p:cNvGrpSpPr>
          <p:nvPr/>
        </p:nvGrpSpPr>
        <p:grpSpPr bwMode="auto">
          <a:xfrm>
            <a:off x="1371600" y="4614863"/>
            <a:ext cx="6408738" cy="947737"/>
            <a:chOff x="987" y="2907"/>
            <a:chExt cx="4037" cy="597"/>
          </a:xfrm>
        </p:grpSpPr>
        <p:sp>
          <p:nvSpPr>
            <p:cNvPr id="254985" name="Rectangle 1033"/>
            <p:cNvSpPr>
              <a:spLocks noChangeArrowheads="1"/>
            </p:cNvSpPr>
            <p:nvPr/>
          </p:nvSpPr>
          <p:spPr bwMode="auto">
            <a:xfrm>
              <a:off x="987" y="2907"/>
              <a:ext cx="4037" cy="597"/>
            </a:xfrm>
            <a:prstGeom prst="rect">
              <a:avLst/>
            </a:prstGeom>
            <a:solidFill>
              <a:srgbClr val="EAEAEA"/>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4986" name="Rectangle 1034"/>
            <p:cNvSpPr>
              <a:spLocks noChangeArrowheads="1"/>
            </p:cNvSpPr>
            <p:nvPr/>
          </p:nvSpPr>
          <p:spPr bwMode="auto">
            <a:xfrm>
              <a:off x="1146" y="3051"/>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00CC"/>
                  </a:solidFill>
                </a:rPr>
                <a:t>$90,000  ×</a:t>
              </a:r>
            </a:p>
          </p:txBody>
        </p:sp>
        <p:sp>
          <p:nvSpPr>
            <p:cNvPr id="254987" name="Rectangle 1035"/>
            <p:cNvSpPr>
              <a:spLocks noChangeArrowheads="1"/>
            </p:cNvSpPr>
            <p:nvPr/>
          </p:nvSpPr>
          <p:spPr bwMode="auto">
            <a:xfrm>
              <a:off x="1950" y="2913"/>
              <a:ext cx="2047"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0000CC"/>
                  </a:solidFill>
                </a:rPr>
                <a:t>25,000</a:t>
              </a:r>
            </a:p>
            <a:p>
              <a:pPr algn="ctr" eaLnBrk="1" hangingPunct="1">
                <a:spcBef>
                  <a:spcPct val="20000"/>
                </a:spcBef>
              </a:pPr>
              <a:r>
                <a:rPr lang="en-US" sz="2400" b="1">
                  <a:solidFill>
                    <a:srgbClr val="0000CC"/>
                  </a:solidFill>
                </a:rPr>
                <a:t>25,000 + 50,000</a:t>
              </a:r>
            </a:p>
          </p:txBody>
        </p:sp>
        <p:sp>
          <p:nvSpPr>
            <p:cNvPr id="254988" name="Line 1036"/>
            <p:cNvSpPr>
              <a:spLocks noChangeShapeType="1"/>
            </p:cNvSpPr>
            <p:nvPr/>
          </p:nvSpPr>
          <p:spPr bwMode="auto">
            <a:xfrm>
              <a:off x="2276" y="3181"/>
              <a:ext cx="1382" cy="0"/>
            </a:xfrm>
            <a:prstGeom prst="line">
              <a:avLst/>
            </a:prstGeom>
            <a:noFill/>
            <a:ln w="25400">
              <a:solidFill>
                <a:srgbClr val="00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4989" name="Rectangle 1037"/>
            <p:cNvSpPr>
              <a:spLocks noChangeArrowheads="1"/>
            </p:cNvSpPr>
            <p:nvPr/>
          </p:nvSpPr>
          <p:spPr bwMode="auto">
            <a:xfrm>
              <a:off x="3781" y="3051"/>
              <a:ext cx="1133"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0000CC"/>
                  </a:solidFill>
                </a:rPr>
                <a:t> =   $30,000</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34</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57026" name="Object 2"/>
          <p:cNvGraphicFramePr>
            <a:graphicFrameLocks/>
          </p:cNvGraphicFramePr>
          <p:nvPr/>
        </p:nvGraphicFramePr>
        <p:xfrm>
          <a:off x="279400" y="1700213"/>
          <a:ext cx="8591550" cy="2762250"/>
        </p:xfrm>
        <a:graphic>
          <a:graphicData uri="http://schemas.openxmlformats.org/presentationml/2006/ole">
            <p:oleObj spid="_x0000_s257040" name="Worksheet" r:id="rId4" imgW="5377680" imgH="1811160" progId="Excel.Sheet.8">
              <p:embed/>
            </p:oleObj>
          </a:graphicData>
        </a:graphic>
      </p:graphicFrame>
      <p:sp>
        <p:nvSpPr>
          <p:cNvPr id="589827" name="Rectangle 3"/>
          <p:cNvSpPr>
            <a:spLocks noGrp="1" noChangeArrowheads="1"/>
          </p:cNvSpPr>
          <p:nvPr>
            <p:ph type="title"/>
          </p:nvPr>
        </p:nvSpPr>
        <p:spPr>
          <a:xfrm>
            <a:off x="415131" y="621285"/>
            <a:ext cx="8305800" cy="780288"/>
          </a:xfrm>
          <a:extLst/>
        </p:spPr>
        <p:txBody>
          <a:bodyPr/>
          <a:lstStyle/>
          <a:p>
            <a:pPr>
              <a:defRPr/>
            </a:pPr>
            <a:r>
              <a:rPr lang="en-US" sz="4400" b="1" i="1"/>
              <a:t>Direct Method</a:t>
            </a:r>
          </a:p>
        </p:txBody>
      </p:sp>
      <p:sp>
        <p:nvSpPr>
          <p:cNvPr id="589828" name="Oval 4"/>
          <p:cNvSpPr>
            <a:spLocks noChangeArrowheads="1"/>
          </p:cNvSpPr>
          <p:nvPr/>
        </p:nvSpPr>
        <p:spPr bwMode="auto">
          <a:xfrm>
            <a:off x="7639050" y="3552825"/>
            <a:ext cx="1230313" cy="461963"/>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7029" name="Line 5"/>
          <p:cNvSpPr>
            <a:spLocks noChangeShapeType="1"/>
          </p:cNvSpPr>
          <p:nvPr/>
        </p:nvSpPr>
        <p:spPr bwMode="auto">
          <a:xfrm flipV="1">
            <a:off x="7010400" y="3889375"/>
            <a:ext cx="703263" cy="835025"/>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7030" name="AutoShape 6"/>
          <p:cNvSpPr>
            <a:spLocks noChangeArrowheads="1"/>
          </p:cNvSpPr>
          <p:nvPr/>
        </p:nvSpPr>
        <p:spPr bwMode="auto">
          <a:xfrm rot="-5400000">
            <a:off x="4322762" y="5697538"/>
            <a:ext cx="492125" cy="228600"/>
          </a:xfrm>
          <a:prstGeom prst="rightArrow">
            <a:avLst>
              <a:gd name="adj1" fmla="val 50000"/>
              <a:gd name="adj2" fmla="val 107649"/>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7031" name="Rectangle 7"/>
          <p:cNvSpPr>
            <a:spLocks noChangeArrowheads="1"/>
          </p:cNvSpPr>
          <p:nvPr/>
        </p:nvSpPr>
        <p:spPr bwMode="auto">
          <a:xfrm>
            <a:off x="1622425" y="5997575"/>
            <a:ext cx="5892800" cy="479425"/>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accent2"/>
                </a:solidFill>
              </a:rPr>
              <a:t>Allocation base:  Square feet occupied </a:t>
            </a:r>
          </a:p>
        </p:txBody>
      </p:sp>
      <p:grpSp>
        <p:nvGrpSpPr>
          <p:cNvPr id="257032" name="Group 8"/>
          <p:cNvGrpSpPr>
            <a:grpSpLocks/>
          </p:cNvGrpSpPr>
          <p:nvPr/>
        </p:nvGrpSpPr>
        <p:grpSpPr bwMode="auto">
          <a:xfrm>
            <a:off x="1363663" y="4611688"/>
            <a:ext cx="6408737" cy="947737"/>
            <a:chOff x="987" y="2905"/>
            <a:chExt cx="4037" cy="597"/>
          </a:xfrm>
        </p:grpSpPr>
        <p:sp>
          <p:nvSpPr>
            <p:cNvPr id="257033" name="Rectangle 9"/>
            <p:cNvSpPr>
              <a:spLocks noChangeArrowheads="1"/>
            </p:cNvSpPr>
            <p:nvPr/>
          </p:nvSpPr>
          <p:spPr bwMode="auto">
            <a:xfrm>
              <a:off x="987" y="2905"/>
              <a:ext cx="4037" cy="597"/>
            </a:xfrm>
            <a:prstGeom prst="rect">
              <a:avLst/>
            </a:prstGeom>
            <a:solidFill>
              <a:srgbClr val="EAEAEA"/>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7034" name="Rectangle 10"/>
            <p:cNvSpPr>
              <a:spLocks noChangeArrowheads="1"/>
            </p:cNvSpPr>
            <p:nvPr/>
          </p:nvSpPr>
          <p:spPr bwMode="auto">
            <a:xfrm>
              <a:off x="1932" y="2911"/>
              <a:ext cx="2047" cy="56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FF3300"/>
                  </a:solidFill>
                </a:rPr>
                <a:t>50,000</a:t>
              </a:r>
              <a:endParaRPr lang="en-US" sz="2400" b="1">
                <a:solidFill>
                  <a:srgbClr val="0000CC"/>
                </a:solidFill>
              </a:endParaRPr>
            </a:p>
            <a:p>
              <a:pPr algn="ctr" eaLnBrk="1" hangingPunct="1">
                <a:spcBef>
                  <a:spcPct val="20000"/>
                </a:spcBef>
              </a:pPr>
              <a:r>
                <a:rPr lang="en-US" sz="2400" b="1">
                  <a:solidFill>
                    <a:srgbClr val="0000CC"/>
                  </a:solidFill>
                </a:rPr>
                <a:t>25,000 + 50,000</a:t>
              </a:r>
            </a:p>
          </p:txBody>
        </p:sp>
        <p:sp>
          <p:nvSpPr>
            <p:cNvPr id="257035" name="Line 11"/>
            <p:cNvSpPr>
              <a:spLocks noChangeShapeType="1"/>
            </p:cNvSpPr>
            <p:nvPr/>
          </p:nvSpPr>
          <p:spPr bwMode="auto">
            <a:xfrm>
              <a:off x="2258" y="3179"/>
              <a:ext cx="1382" cy="0"/>
            </a:xfrm>
            <a:prstGeom prst="line">
              <a:avLst/>
            </a:prstGeom>
            <a:noFill/>
            <a:ln w="25400">
              <a:solidFill>
                <a:srgbClr val="0000CC"/>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57036" name="Rectangle 12"/>
            <p:cNvSpPr>
              <a:spLocks noChangeArrowheads="1"/>
            </p:cNvSpPr>
            <p:nvPr/>
          </p:nvSpPr>
          <p:spPr bwMode="auto">
            <a:xfrm>
              <a:off x="1128" y="3049"/>
              <a:ext cx="1211" cy="286"/>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00CC"/>
                  </a:solidFill>
                </a:rPr>
                <a:t>$90,000  ×</a:t>
              </a:r>
            </a:p>
          </p:txBody>
        </p:sp>
        <p:sp>
          <p:nvSpPr>
            <p:cNvPr id="257037" name="Rectangle 13"/>
            <p:cNvSpPr>
              <a:spLocks noChangeArrowheads="1"/>
            </p:cNvSpPr>
            <p:nvPr/>
          </p:nvSpPr>
          <p:spPr bwMode="auto">
            <a:xfrm>
              <a:off x="3763" y="3049"/>
              <a:ext cx="1133" cy="286"/>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0000CC"/>
                  </a:solidFill>
                </a:rPr>
                <a:t> =   $60,000</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9828"/>
                                        </p:tgtEl>
                                        <p:attrNameLst>
                                          <p:attrName>style.visibility</p:attrName>
                                        </p:attrNameLst>
                                      </p:cBhvr>
                                      <p:to>
                                        <p:strVal val="visible"/>
                                      </p:to>
                                    </p:set>
                                    <p:animEffect transition="in" filter="wipe(left)">
                                      <p:cBhvr>
                                        <p:cTn id="7" dur="500"/>
                                        <p:tgtEl>
                                          <p:spTgt spid="589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9828"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9074" name="Rectangle 2"/>
          <p:cNvSpPr>
            <a:spLocks noChangeArrowheads="1"/>
          </p:cNvSpPr>
          <p:nvPr/>
        </p:nvSpPr>
        <p:spPr bwMode="auto">
          <a:xfrm>
            <a:off x="7086600" y="1698625"/>
            <a:ext cx="1801813" cy="1209675"/>
          </a:xfrm>
          <a:prstGeom prst="rect">
            <a:avLst/>
          </a:prstGeom>
          <a:solidFill>
            <a:srgbClr val="CCFF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chemeClr val="tx2"/>
                </a:solidFill>
              </a:rPr>
              <a:t>Operating </a:t>
            </a:r>
            <a:br>
              <a:rPr lang="en-US" sz="2400">
                <a:solidFill>
                  <a:schemeClr val="tx2"/>
                </a:solidFill>
              </a:rPr>
            </a:br>
            <a:r>
              <a:rPr lang="en-US" sz="2400">
                <a:solidFill>
                  <a:schemeClr val="tx2"/>
                </a:solidFill>
              </a:rPr>
              <a:t>Department</a:t>
            </a:r>
          </a:p>
          <a:p>
            <a:pPr algn="ctr" eaLnBrk="1" hangingPunct="1"/>
            <a:r>
              <a:rPr lang="en-US" sz="2400">
                <a:solidFill>
                  <a:schemeClr val="tx2"/>
                </a:solidFill>
              </a:rPr>
              <a:t>(Machining)</a:t>
            </a:r>
          </a:p>
        </p:txBody>
      </p:sp>
      <p:sp>
        <p:nvSpPr>
          <p:cNvPr id="259075" name="Rectangle 3"/>
          <p:cNvSpPr>
            <a:spLocks noChangeArrowheads="1"/>
          </p:cNvSpPr>
          <p:nvPr/>
        </p:nvSpPr>
        <p:spPr bwMode="auto">
          <a:xfrm>
            <a:off x="7062788" y="4246563"/>
            <a:ext cx="1800225" cy="1209675"/>
          </a:xfrm>
          <a:prstGeom prst="rect">
            <a:avLst/>
          </a:prstGeom>
          <a:solidFill>
            <a:srgbClr val="FFC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chemeClr val="tx2"/>
                </a:solidFill>
              </a:rPr>
              <a:t>Operating </a:t>
            </a:r>
            <a:br>
              <a:rPr lang="en-US" sz="2400">
                <a:solidFill>
                  <a:schemeClr val="tx2"/>
                </a:solidFill>
              </a:rPr>
            </a:br>
            <a:r>
              <a:rPr lang="en-US" sz="2400">
                <a:solidFill>
                  <a:schemeClr val="tx2"/>
                </a:solidFill>
              </a:rPr>
              <a:t>Department</a:t>
            </a:r>
          </a:p>
          <a:p>
            <a:pPr algn="ctr" eaLnBrk="1" hangingPunct="1"/>
            <a:r>
              <a:rPr lang="en-US" sz="2400">
                <a:solidFill>
                  <a:schemeClr val="tx2"/>
                </a:solidFill>
              </a:rPr>
              <a:t>(Assembly)</a:t>
            </a:r>
            <a:endParaRPr lang="en-US" sz="2400">
              <a:solidFill>
                <a:srgbClr val="FFFFFF"/>
              </a:solidFill>
            </a:endParaRPr>
          </a:p>
        </p:txBody>
      </p:sp>
      <p:sp>
        <p:nvSpPr>
          <p:cNvPr id="591876" name="Rectangle 4"/>
          <p:cNvSpPr>
            <a:spLocks noGrp="1" noChangeArrowheads="1"/>
          </p:cNvSpPr>
          <p:nvPr>
            <p:ph type="title"/>
          </p:nvPr>
        </p:nvSpPr>
        <p:spPr>
          <a:xfrm>
            <a:off x="334963" y="555625"/>
            <a:ext cx="8305800" cy="881888"/>
          </a:xfrm>
          <a:extLst/>
        </p:spPr>
        <p:txBody>
          <a:bodyPr/>
          <a:lstStyle/>
          <a:p>
            <a:pPr>
              <a:defRPr/>
            </a:pPr>
            <a:r>
              <a:rPr lang="en-US" sz="4400" b="1" i="1"/>
              <a:t>Step Method</a:t>
            </a:r>
          </a:p>
        </p:txBody>
      </p:sp>
      <p:grpSp>
        <p:nvGrpSpPr>
          <p:cNvPr id="591877" name="Group 5"/>
          <p:cNvGrpSpPr>
            <a:grpSpLocks/>
          </p:cNvGrpSpPr>
          <p:nvPr/>
        </p:nvGrpSpPr>
        <p:grpSpPr bwMode="auto">
          <a:xfrm>
            <a:off x="254000" y="2362200"/>
            <a:ext cx="3305175" cy="2459038"/>
            <a:chOff x="240" y="1488"/>
            <a:chExt cx="2082" cy="1549"/>
          </a:xfrm>
        </p:grpSpPr>
        <p:sp>
          <p:nvSpPr>
            <p:cNvPr id="259089" name="AutoShape 6"/>
            <p:cNvSpPr>
              <a:spLocks noChangeArrowheads="1"/>
            </p:cNvSpPr>
            <p:nvPr/>
          </p:nvSpPr>
          <p:spPr bwMode="auto">
            <a:xfrm>
              <a:off x="1666" y="2133"/>
              <a:ext cx="656" cy="235"/>
            </a:xfrm>
            <a:prstGeom prst="rightArrow">
              <a:avLst>
                <a:gd name="adj1" fmla="val 50000"/>
                <a:gd name="adj2" fmla="val 139587"/>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59090" name="Rectangle 7"/>
            <p:cNvSpPr>
              <a:spLocks noChangeArrowheads="1"/>
            </p:cNvSpPr>
            <p:nvPr/>
          </p:nvSpPr>
          <p:spPr bwMode="auto">
            <a:xfrm>
              <a:off x="240" y="1488"/>
              <a:ext cx="1609" cy="1549"/>
            </a:xfrm>
            <a:prstGeom prst="rect">
              <a:avLst/>
            </a:prstGeom>
            <a:solidFill>
              <a:srgbClr val="EAEAEA"/>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a:t>Once a service</a:t>
              </a:r>
              <a:br>
                <a:rPr lang="en-US" sz="2200"/>
              </a:br>
              <a:r>
                <a:rPr lang="en-US" sz="2200"/>
                <a:t>department’s costs</a:t>
              </a:r>
              <a:br>
                <a:rPr lang="en-US" sz="2200"/>
              </a:br>
              <a:r>
                <a:rPr lang="en-US" sz="2200"/>
                <a:t>are allocated, </a:t>
              </a:r>
              <a:br>
                <a:rPr lang="en-US" sz="2200"/>
              </a:br>
              <a:r>
                <a:rPr lang="en-US" sz="2200"/>
                <a:t>other service</a:t>
              </a:r>
              <a:br>
                <a:rPr lang="en-US" sz="2200"/>
              </a:br>
              <a:r>
                <a:rPr lang="en-US" sz="2200"/>
                <a:t>department costs</a:t>
              </a:r>
              <a:br>
                <a:rPr lang="en-US" sz="2200"/>
              </a:br>
              <a:r>
                <a:rPr lang="en-US" sz="2200"/>
                <a:t>are not allocated</a:t>
              </a:r>
              <a:br>
                <a:rPr lang="en-US" sz="2200"/>
              </a:br>
              <a:r>
                <a:rPr lang="en-US" sz="2200"/>
                <a:t>back to it. </a:t>
              </a:r>
            </a:p>
          </p:txBody>
        </p:sp>
      </p:grpSp>
      <p:grpSp>
        <p:nvGrpSpPr>
          <p:cNvPr id="591880" name="Group 8"/>
          <p:cNvGrpSpPr>
            <a:grpSpLocks/>
          </p:cNvGrpSpPr>
          <p:nvPr/>
        </p:nvGrpSpPr>
        <p:grpSpPr bwMode="auto">
          <a:xfrm>
            <a:off x="3987800" y="2895600"/>
            <a:ext cx="4000500" cy="1958975"/>
            <a:chOff x="2592" y="1824"/>
            <a:chExt cx="2520" cy="1234"/>
          </a:xfrm>
        </p:grpSpPr>
        <p:cxnSp>
          <p:nvCxnSpPr>
            <p:cNvPr id="259086" name="AutoShape 9"/>
            <p:cNvCxnSpPr>
              <a:cxnSpLocks noChangeShapeType="1"/>
              <a:endCxn id="259075" idx="1"/>
            </p:cNvCxnSpPr>
            <p:nvPr/>
          </p:nvCxnSpPr>
          <p:spPr bwMode="auto">
            <a:xfrm flipV="1">
              <a:off x="3463" y="3056"/>
              <a:ext cx="1058" cy="2"/>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59087" name="AutoShape 10"/>
            <p:cNvCxnSpPr>
              <a:cxnSpLocks noChangeShapeType="1"/>
              <a:stCxn id="259081" idx="3"/>
              <a:endCxn id="259074" idx="2"/>
            </p:cNvCxnSpPr>
            <p:nvPr/>
          </p:nvCxnSpPr>
          <p:spPr bwMode="auto">
            <a:xfrm flipV="1">
              <a:off x="3469" y="1840"/>
              <a:ext cx="1643" cy="1187"/>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59088" name="Line 11"/>
            <p:cNvSpPr>
              <a:spLocks noChangeShapeType="1"/>
            </p:cNvSpPr>
            <p:nvPr/>
          </p:nvSpPr>
          <p:spPr bwMode="auto">
            <a:xfrm>
              <a:off x="2592" y="1824"/>
              <a:ext cx="0" cy="864"/>
            </a:xfrm>
            <a:prstGeom prst="line">
              <a:avLst/>
            </a:prstGeom>
            <a:noFill/>
            <a:ln w="38100">
              <a:solidFill>
                <a:srgbClr val="FF33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591884" name="Group 12"/>
          <p:cNvGrpSpPr>
            <a:grpSpLocks/>
          </p:cNvGrpSpPr>
          <p:nvPr/>
        </p:nvGrpSpPr>
        <p:grpSpPr bwMode="auto">
          <a:xfrm>
            <a:off x="4902200" y="2303463"/>
            <a:ext cx="3060700" cy="1930400"/>
            <a:chOff x="3168" y="1451"/>
            <a:chExt cx="1928" cy="1216"/>
          </a:xfrm>
        </p:grpSpPr>
        <p:cxnSp>
          <p:nvCxnSpPr>
            <p:cNvPr id="259083" name="AutoShape 13"/>
            <p:cNvCxnSpPr>
              <a:cxnSpLocks noChangeShapeType="1"/>
              <a:stCxn id="259080" idx="3"/>
              <a:endCxn id="259074" idx="1"/>
            </p:cNvCxnSpPr>
            <p:nvPr/>
          </p:nvCxnSpPr>
          <p:spPr bwMode="auto">
            <a:xfrm>
              <a:off x="3470" y="1451"/>
              <a:ext cx="1066" cy="0"/>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59084" name="AutoShape 14"/>
            <p:cNvCxnSpPr>
              <a:cxnSpLocks noChangeShapeType="1"/>
              <a:stCxn id="259080" idx="3"/>
              <a:endCxn id="259075" idx="0"/>
            </p:cNvCxnSpPr>
            <p:nvPr/>
          </p:nvCxnSpPr>
          <p:spPr bwMode="auto">
            <a:xfrm>
              <a:off x="3470" y="1451"/>
              <a:ext cx="1626" cy="1216"/>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59085" name="Line 15"/>
            <p:cNvSpPr>
              <a:spLocks noChangeShapeType="1"/>
            </p:cNvSpPr>
            <p:nvPr/>
          </p:nvSpPr>
          <p:spPr bwMode="auto">
            <a:xfrm flipH="1">
              <a:off x="3168" y="1824"/>
              <a:ext cx="0" cy="833"/>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59080" name="Rectangle 16"/>
          <p:cNvSpPr>
            <a:spLocks noChangeArrowheads="1"/>
          </p:cNvSpPr>
          <p:nvPr/>
        </p:nvSpPr>
        <p:spPr bwMode="auto">
          <a:xfrm>
            <a:off x="3568700" y="1698625"/>
            <a:ext cx="1800225" cy="1209675"/>
          </a:xfrm>
          <a:prstGeom prst="rect">
            <a:avLst/>
          </a:prstGeom>
          <a:solidFill>
            <a:schemeClr val="tx2"/>
          </a:solidFill>
          <a:ln w="25400">
            <a:solidFill>
              <a:srgbClr val="CC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FFFF"/>
                </a:solidFill>
              </a:rPr>
              <a:t>Service </a:t>
            </a:r>
            <a:br>
              <a:rPr lang="en-US" sz="2400">
                <a:solidFill>
                  <a:srgbClr val="FFFFFF"/>
                </a:solidFill>
              </a:rPr>
            </a:br>
            <a:r>
              <a:rPr lang="en-US" sz="2400">
                <a:solidFill>
                  <a:srgbClr val="FFFFFF"/>
                </a:solidFill>
              </a:rPr>
              <a:t>Department</a:t>
            </a:r>
          </a:p>
          <a:p>
            <a:pPr algn="ctr" eaLnBrk="1" hangingPunct="1"/>
            <a:r>
              <a:rPr lang="en-US" sz="2400">
                <a:solidFill>
                  <a:srgbClr val="FFFFFF"/>
                </a:solidFill>
              </a:rPr>
              <a:t>(Cafeteria)</a:t>
            </a:r>
          </a:p>
        </p:txBody>
      </p:sp>
      <p:sp>
        <p:nvSpPr>
          <p:cNvPr id="259081" name="Rectangle 17"/>
          <p:cNvSpPr>
            <a:spLocks noChangeArrowheads="1"/>
          </p:cNvSpPr>
          <p:nvPr/>
        </p:nvSpPr>
        <p:spPr bwMode="auto">
          <a:xfrm>
            <a:off x="3567113" y="4200525"/>
            <a:ext cx="1800225" cy="1209675"/>
          </a:xfrm>
          <a:prstGeom prst="rect">
            <a:avLst/>
          </a:prstGeom>
          <a:solidFill>
            <a:schemeClr val="tx2"/>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FFFF"/>
                </a:solidFill>
              </a:rPr>
              <a:t>Service </a:t>
            </a:r>
            <a:br>
              <a:rPr lang="en-US" sz="2400">
                <a:solidFill>
                  <a:srgbClr val="FFFFFF"/>
                </a:solidFill>
              </a:rPr>
            </a:br>
            <a:r>
              <a:rPr lang="en-US" sz="2400">
                <a:solidFill>
                  <a:srgbClr val="FFFFFF"/>
                </a:solidFill>
              </a:rPr>
              <a:t>Department</a:t>
            </a:r>
          </a:p>
          <a:p>
            <a:pPr algn="ctr" eaLnBrk="1" hangingPunct="1"/>
            <a:r>
              <a:rPr lang="en-US" sz="2400">
                <a:solidFill>
                  <a:srgbClr val="FFFFFF"/>
                </a:solidFill>
              </a:rPr>
              <a:t>(Custodial)</a:t>
            </a:r>
          </a:p>
        </p:txBody>
      </p:sp>
      <p:sp>
        <p:nvSpPr>
          <p:cNvPr id="591890" name="AutoShape 18"/>
          <p:cNvSpPr>
            <a:spLocks noChangeArrowheads="1"/>
          </p:cNvSpPr>
          <p:nvPr/>
        </p:nvSpPr>
        <p:spPr bwMode="auto">
          <a:xfrm>
            <a:off x="3497263" y="3048000"/>
            <a:ext cx="990600" cy="1066800"/>
          </a:xfrm>
          <a:custGeom>
            <a:avLst/>
            <a:gdLst>
              <a:gd name="T0" fmla="*/ 22715008 w 21600"/>
              <a:gd name="T1" fmla="*/ 0 h 21600"/>
              <a:gd name="T2" fmla="*/ 6652567 w 21600"/>
              <a:gd name="T3" fmla="*/ 7715384 h 21600"/>
              <a:gd name="T4" fmla="*/ 0 w 21600"/>
              <a:gd name="T5" fmla="*/ 26344033 h 21600"/>
              <a:gd name="T6" fmla="*/ 6652567 w 21600"/>
              <a:gd name="T7" fmla="*/ 44972683 h 21600"/>
              <a:gd name="T8" fmla="*/ 22715008 w 21600"/>
              <a:gd name="T9" fmla="*/ 52688067 h 21600"/>
              <a:gd name="T10" fmla="*/ 38777450 w 21600"/>
              <a:gd name="T11" fmla="*/ 44972683 h 21600"/>
              <a:gd name="T12" fmla="*/ 45430017 w 21600"/>
              <a:gd name="T13" fmla="*/ 26344033 h 21600"/>
              <a:gd name="T14" fmla="*/ 38777450 w 21600"/>
              <a:gd name="T15" fmla="*/ 771538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246" y="15084"/>
                </a:moveTo>
                <a:cubicBezTo>
                  <a:pt x="18089" y="13814"/>
                  <a:pt x="18540" y="12324"/>
                  <a:pt x="18540" y="10800"/>
                </a:cubicBezTo>
                <a:cubicBezTo>
                  <a:pt x="18540" y="6525"/>
                  <a:pt x="15074" y="3060"/>
                  <a:pt x="10800" y="3060"/>
                </a:cubicBezTo>
                <a:cubicBezTo>
                  <a:pt x="9275" y="3060"/>
                  <a:pt x="7785" y="3510"/>
                  <a:pt x="6515" y="4353"/>
                </a:cubicBezTo>
                <a:lnTo>
                  <a:pt x="17246" y="15084"/>
                </a:lnTo>
                <a:close/>
                <a:moveTo>
                  <a:pt x="4353" y="6515"/>
                </a:moveTo>
                <a:cubicBezTo>
                  <a:pt x="3510" y="7785"/>
                  <a:pt x="3060" y="9275"/>
                  <a:pt x="3060" y="10799"/>
                </a:cubicBezTo>
                <a:cubicBezTo>
                  <a:pt x="3060" y="15074"/>
                  <a:pt x="6525" y="18540"/>
                  <a:pt x="10800" y="18540"/>
                </a:cubicBezTo>
                <a:cubicBezTo>
                  <a:pt x="12324" y="18540"/>
                  <a:pt x="13814" y="18089"/>
                  <a:pt x="15084" y="17246"/>
                </a:cubicBezTo>
                <a:lnTo>
                  <a:pt x="4353" y="6515"/>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1884"/>
                                        </p:tgtEl>
                                        <p:attrNameLst>
                                          <p:attrName>style.visibility</p:attrName>
                                        </p:attrNameLst>
                                      </p:cBhvr>
                                      <p:to>
                                        <p:strVal val="visible"/>
                                      </p:to>
                                    </p:set>
                                    <p:animEffect transition="in" filter="wipe(up)">
                                      <p:cBhvr>
                                        <p:cTn id="7" dur="500"/>
                                        <p:tgtEl>
                                          <p:spTgt spid="591884"/>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591880"/>
                                        </p:tgtEl>
                                        <p:attrNameLst>
                                          <p:attrName>style.visibility</p:attrName>
                                        </p:attrNameLst>
                                      </p:cBhvr>
                                      <p:to>
                                        <p:strVal val="visible"/>
                                      </p:to>
                                    </p:set>
                                    <p:animEffect transition="in" filter="wipe(down)">
                                      <p:cBhvr>
                                        <p:cTn id="11" dur="500"/>
                                        <p:tgtEl>
                                          <p:spTgt spid="591880"/>
                                        </p:tgtEl>
                                      </p:cBhvr>
                                    </p:animEffect>
                                  </p:childTnLst>
                                </p:cTn>
                              </p:par>
                            </p:childTnLst>
                          </p:cTn>
                        </p:par>
                        <p:par>
                          <p:cTn id="12" fill="hold" nodeType="afterGroup">
                            <p:stCondLst>
                              <p:cond delay="1000"/>
                            </p:stCondLst>
                            <p:childTnLst>
                              <p:par>
                                <p:cTn id="13" presetID="15" presetClass="entr" presetSubtype="0" fill="hold" grpId="0" nodeType="afterEffect">
                                  <p:stCondLst>
                                    <p:cond delay="1000"/>
                                  </p:stCondLst>
                                  <p:childTnLst>
                                    <p:set>
                                      <p:cBhvr>
                                        <p:cTn id="14" dur="1" fill="hold">
                                          <p:stCondLst>
                                            <p:cond delay="0"/>
                                          </p:stCondLst>
                                        </p:cTn>
                                        <p:tgtEl>
                                          <p:spTgt spid="591890"/>
                                        </p:tgtEl>
                                        <p:attrNameLst>
                                          <p:attrName>style.visibility</p:attrName>
                                        </p:attrNameLst>
                                      </p:cBhvr>
                                      <p:to>
                                        <p:strVal val="visible"/>
                                      </p:to>
                                    </p:set>
                                    <p:anim calcmode="lin" valueType="num">
                                      <p:cBhvr>
                                        <p:cTn id="15" dur="1000" fill="hold"/>
                                        <p:tgtEl>
                                          <p:spTgt spid="591890"/>
                                        </p:tgtEl>
                                        <p:attrNameLst>
                                          <p:attrName>ppt_w</p:attrName>
                                        </p:attrNameLst>
                                      </p:cBhvr>
                                      <p:tavLst>
                                        <p:tav tm="0">
                                          <p:val>
                                            <p:fltVal val="0"/>
                                          </p:val>
                                        </p:tav>
                                        <p:tav tm="100000">
                                          <p:val>
                                            <p:strVal val="#ppt_w"/>
                                          </p:val>
                                        </p:tav>
                                      </p:tavLst>
                                    </p:anim>
                                    <p:anim calcmode="lin" valueType="num">
                                      <p:cBhvr>
                                        <p:cTn id="16" dur="1000" fill="hold"/>
                                        <p:tgtEl>
                                          <p:spTgt spid="591890"/>
                                        </p:tgtEl>
                                        <p:attrNameLst>
                                          <p:attrName>ppt_h</p:attrName>
                                        </p:attrNameLst>
                                      </p:cBhvr>
                                      <p:tavLst>
                                        <p:tav tm="0">
                                          <p:val>
                                            <p:fltVal val="0"/>
                                          </p:val>
                                        </p:tav>
                                        <p:tav tm="100000">
                                          <p:val>
                                            <p:strVal val="#ppt_h"/>
                                          </p:val>
                                        </p:tav>
                                      </p:tavLst>
                                    </p:anim>
                                    <p:anim calcmode="lin" valueType="num">
                                      <p:cBhvr>
                                        <p:cTn id="17" dur="1000" fill="hold"/>
                                        <p:tgtEl>
                                          <p:spTgt spid="591890"/>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591890"/>
                                        </p:tgtEl>
                                        <p:attrNameLst>
                                          <p:attrName>ppt_y</p:attrName>
                                        </p:attrNameLst>
                                      </p:cBhvr>
                                      <p:tavLst>
                                        <p:tav tm="0" fmla="#ppt_y+(sin(-2*pi*(1-$))*-#ppt_x+cos(-2*pi*(1-$))*(1-#ppt_y))*(1-$)">
                                          <p:val>
                                            <p:fltVal val="0"/>
                                          </p:val>
                                        </p:tav>
                                        <p:tav tm="100000">
                                          <p:val>
                                            <p:fltVal val="1"/>
                                          </p:val>
                                        </p:tav>
                                      </p:tavLst>
                                    </p:anim>
                                  </p:childTnLst>
                                </p:cTn>
                              </p:par>
                            </p:childTnLst>
                          </p:cTn>
                        </p:par>
                        <p:par>
                          <p:cTn id="19" fill="hold" nodeType="afterGroup">
                            <p:stCondLst>
                              <p:cond delay="3000"/>
                            </p:stCondLst>
                            <p:childTnLst>
                              <p:par>
                                <p:cTn id="20" presetID="12" presetClass="entr" presetSubtype="8" fill="hold" nodeType="afterEffect">
                                  <p:stCondLst>
                                    <p:cond delay="0"/>
                                  </p:stCondLst>
                                  <p:childTnLst>
                                    <p:set>
                                      <p:cBhvr>
                                        <p:cTn id="21" dur="1" fill="hold">
                                          <p:stCondLst>
                                            <p:cond delay="0"/>
                                          </p:stCondLst>
                                        </p:cTn>
                                        <p:tgtEl>
                                          <p:spTgt spid="591877"/>
                                        </p:tgtEl>
                                        <p:attrNameLst>
                                          <p:attrName>style.visibility</p:attrName>
                                        </p:attrNameLst>
                                      </p:cBhvr>
                                      <p:to>
                                        <p:strVal val="visible"/>
                                      </p:to>
                                    </p:set>
                                    <p:animEffect transition="in" filter="slide(fromLeft)">
                                      <p:cBhvr>
                                        <p:cTn id="22" dur="500"/>
                                        <p:tgtEl>
                                          <p:spTgt spid="591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1890"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457200" y="152400"/>
            <a:ext cx="8229600" cy="91440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Step Method</a:t>
            </a:r>
          </a:p>
        </p:txBody>
      </p:sp>
      <p:sp>
        <p:nvSpPr>
          <p:cNvPr id="261123" name="Rectangle 3"/>
          <p:cNvSpPr>
            <a:spLocks noGrp="1" noChangeArrowheads="1"/>
          </p:cNvSpPr>
          <p:nvPr>
            <p:ph type="body" idx="1"/>
          </p:nvPr>
        </p:nvSpPr>
        <p:spPr>
          <a:xfrm>
            <a:off x="228600" y="1219200"/>
            <a:ext cx="8686800" cy="5410200"/>
          </a:xfrm>
        </p:spPr>
        <p:txBody>
          <a:bodyPr/>
          <a:lstStyle/>
          <a:p>
            <a:pPr>
              <a:spcBef>
                <a:spcPct val="40000"/>
              </a:spcBef>
              <a:buFont typeface="Times" panose="02020603050405020304" pitchFamily="18" charset="0"/>
              <a:buNone/>
            </a:pPr>
            <a:r>
              <a:rPr lang="en-US" smtClean="0"/>
              <a:t>   </a:t>
            </a:r>
            <a:r>
              <a:rPr lang="en-US" sz="2800" b="1" smtClean="0"/>
              <a:t>There are three key points to understand regarding the step method:</a:t>
            </a:r>
          </a:p>
          <a:p>
            <a:pPr>
              <a:spcBef>
                <a:spcPct val="40000"/>
              </a:spcBef>
              <a:buFont typeface="Times" panose="02020603050405020304" pitchFamily="18" charset="0"/>
              <a:buNone/>
            </a:pPr>
            <a:r>
              <a:rPr lang="en-US" sz="2200" smtClean="0"/>
              <a:t>	</a:t>
            </a:r>
            <a:r>
              <a:rPr lang="en-US" sz="2200" smtClean="0">
                <a:sym typeface="Wingdings" panose="05000000000000000000" pitchFamily="2" charset="2"/>
              </a:rPr>
              <a:t> </a:t>
            </a:r>
            <a:r>
              <a:rPr lang="en-US" smtClean="0">
                <a:solidFill>
                  <a:srgbClr val="FF0000"/>
                </a:solidFill>
                <a:sym typeface="Wingdings" panose="05000000000000000000" pitchFamily="2" charset="2"/>
              </a:rPr>
              <a:t></a:t>
            </a:r>
            <a:r>
              <a:rPr lang="en-US" sz="2200" smtClean="0">
                <a:sym typeface="Wingdings" panose="05000000000000000000" pitchFamily="2" charset="2"/>
              </a:rPr>
              <a:t> </a:t>
            </a:r>
            <a:r>
              <a:rPr lang="en-US" smtClean="0">
                <a:sym typeface="Wingdings" panose="05000000000000000000" pitchFamily="2" charset="2"/>
              </a:rPr>
              <a:t>In both the direct and step methods, any amount of</a:t>
            </a:r>
            <a:br>
              <a:rPr lang="en-US" smtClean="0">
                <a:sym typeface="Wingdings" panose="05000000000000000000" pitchFamily="2" charset="2"/>
              </a:rPr>
            </a:br>
            <a:r>
              <a:rPr lang="en-US" smtClean="0">
                <a:sym typeface="Wingdings" panose="05000000000000000000" pitchFamily="2" charset="2"/>
              </a:rPr>
              <a:t>     the allocation base attributable to the service</a:t>
            </a:r>
            <a:br>
              <a:rPr lang="en-US" smtClean="0">
                <a:sym typeface="Wingdings" panose="05000000000000000000" pitchFamily="2" charset="2"/>
              </a:rPr>
            </a:br>
            <a:r>
              <a:rPr lang="en-US" smtClean="0">
                <a:sym typeface="Wingdings" panose="05000000000000000000" pitchFamily="2" charset="2"/>
              </a:rPr>
              <a:t>     department whose cost is being allocated is always</a:t>
            </a:r>
            <a:br>
              <a:rPr lang="en-US" smtClean="0">
                <a:sym typeface="Wingdings" panose="05000000000000000000" pitchFamily="2" charset="2"/>
              </a:rPr>
            </a:br>
            <a:r>
              <a:rPr lang="en-US" smtClean="0">
                <a:sym typeface="Wingdings" panose="05000000000000000000" pitchFamily="2" charset="2"/>
              </a:rPr>
              <a:t>     ignored.</a:t>
            </a:r>
          </a:p>
          <a:p>
            <a:pPr>
              <a:spcBef>
                <a:spcPct val="40000"/>
              </a:spcBef>
              <a:buFont typeface="Times" panose="02020603050405020304" pitchFamily="18" charset="0"/>
              <a:buNone/>
            </a:pPr>
            <a:r>
              <a:rPr lang="en-US" smtClean="0">
                <a:sym typeface="Wingdings" panose="05000000000000000000" pitchFamily="2" charset="2"/>
              </a:rPr>
              <a:t>	</a:t>
            </a:r>
            <a:r>
              <a:rPr lang="en-US" smtClean="0">
                <a:solidFill>
                  <a:srgbClr val="FF0000"/>
                </a:solidFill>
                <a:sym typeface="Wingdings" panose="05000000000000000000" pitchFamily="2" charset="2"/>
              </a:rPr>
              <a:t> </a:t>
            </a:r>
            <a:r>
              <a:rPr lang="en-US" smtClean="0">
                <a:sym typeface="Wingdings" panose="05000000000000000000" pitchFamily="2" charset="2"/>
              </a:rPr>
              <a:t> Any amount of the allocation base that is</a:t>
            </a:r>
            <a:br>
              <a:rPr lang="en-US" smtClean="0">
                <a:sym typeface="Wingdings" panose="05000000000000000000" pitchFamily="2" charset="2"/>
              </a:rPr>
            </a:br>
            <a:r>
              <a:rPr lang="en-US" smtClean="0">
                <a:sym typeface="Wingdings" panose="05000000000000000000" pitchFamily="2" charset="2"/>
              </a:rPr>
              <a:t>     attributable to a service department whose cost has</a:t>
            </a:r>
            <a:br>
              <a:rPr lang="en-US" smtClean="0">
                <a:sym typeface="Wingdings" panose="05000000000000000000" pitchFamily="2" charset="2"/>
              </a:rPr>
            </a:br>
            <a:r>
              <a:rPr lang="en-US" smtClean="0">
                <a:sym typeface="Wingdings" panose="05000000000000000000" pitchFamily="2" charset="2"/>
              </a:rPr>
              <a:t>     already been allocated is ignored.</a:t>
            </a:r>
          </a:p>
          <a:p>
            <a:pPr>
              <a:spcBef>
                <a:spcPct val="40000"/>
              </a:spcBef>
              <a:buFont typeface="Times" panose="02020603050405020304" pitchFamily="18" charset="0"/>
              <a:buNone/>
            </a:pPr>
            <a:r>
              <a:rPr lang="en-US" smtClean="0">
                <a:solidFill>
                  <a:srgbClr val="FF0000"/>
                </a:solidFill>
                <a:sym typeface="Wingdings" panose="05000000000000000000" pitchFamily="2" charset="2"/>
              </a:rPr>
              <a:t>	</a:t>
            </a:r>
            <a:r>
              <a:rPr lang="en-US" smtClean="0">
                <a:sym typeface="Wingdings" panose="05000000000000000000" pitchFamily="2" charset="2"/>
              </a:rPr>
              <a:t>  Each service department assigns its own costs to</a:t>
            </a:r>
            <a:br>
              <a:rPr lang="en-US" smtClean="0">
                <a:sym typeface="Wingdings" panose="05000000000000000000" pitchFamily="2" charset="2"/>
              </a:rPr>
            </a:br>
            <a:r>
              <a:rPr lang="en-US" smtClean="0">
                <a:sym typeface="Wingdings" panose="05000000000000000000" pitchFamily="2" charset="2"/>
              </a:rPr>
              <a:t>     operating departments plus the costs that have</a:t>
            </a:r>
            <a:br>
              <a:rPr lang="en-US" smtClean="0">
                <a:sym typeface="Wingdings" panose="05000000000000000000" pitchFamily="2" charset="2"/>
              </a:rPr>
            </a:br>
            <a:r>
              <a:rPr lang="en-US" smtClean="0">
                <a:sym typeface="Wingdings" panose="05000000000000000000" pitchFamily="2" charset="2"/>
              </a:rPr>
              <a:t>     been allocated to it from other service departments</a:t>
            </a:r>
            <a:r>
              <a:rPr lang="en-US" sz="2200" smtClean="0">
                <a:sym typeface="Wingdings" panose="05000000000000000000" pitchFamily="2" charset="2"/>
              </a:rPr>
              <a:t>.</a:t>
            </a:r>
            <a:endParaRPr lang="en-US" sz="2200" smtClean="0"/>
          </a:p>
        </p:txBody>
      </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37</a:t>
            </a:fld>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5970" name="Rectangle 2"/>
          <p:cNvSpPr>
            <a:spLocks noGrp="1" noChangeArrowheads="1"/>
          </p:cNvSpPr>
          <p:nvPr>
            <p:ph type="title"/>
          </p:nvPr>
        </p:nvSpPr>
        <p:spPr>
          <a:xfrm>
            <a:off x="421481" y="457200"/>
            <a:ext cx="8305800" cy="856488"/>
          </a:xfrm>
          <a:extLst/>
        </p:spPr>
        <p:txBody>
          <a:bodyPr/>
          <a:lstStyle/>
          <a:p>
            <a:pPr>
              <a:defRPr/>
            </a:pPr>
            <a:r>
              <a:rPr lang="en-US" sz="4400" b="1" i="1"/>
              <a:t>Step Method</a:t>
            </a:r>
          </a:p>
        </p:txBody>
      </p:sp>
      <p:graphicFrame>
        <p:nvGraphicFramePr>
          <p:cNvPr id="263171" name="Object 3"/>
          <p:cNvGraphicFramePr>
            <a:graphicFrameLocks/>
          </p:cNvGraphicFramePr>
          <p:nvPr/>
        </p:nvGraphicFramePr>
        <p:xfrm>
          <a:off x="266700" y="2503488"/>
          <a:ext cx="8615363" cy="2144712"/>
        </p:xfrm>
        <a:graphic>
          <a:graphicData uri="http://schemas.openxmlformats.org/presentationml/2006/ole">
            <p:oleObj spid="_x0000_s263178" name="Worksheet" r:id="rId4" imgW="5411160" imgH="1406160" progId="Excel.Sheet.8">
              <p:embed/>
            </p:oleObj>
          </a:graphicData>
        </a:graphic>
      </p:graphicFrame>
      <p:graphicFrame>
        <p:nvGraphicFramePr>
          <p:cNvPr id="263172" name="Object 4"/>
          <p:cNvGraphicFramePr>
            <a:graphicFrameLocks/>
          </p:cNvGraphicFramePr>
          <p:nvPr/>
        </p:nvGraphicFramePr>
        <p:xfrm>
          <a:off x="1430338" y="4975225"/>
          <a:ext cx="6291262" cy="1425575"/>
        </p:xfrm>
        <a:graphic>
          <a:graphicData uri="http://schemas.openxmlformats.org/presentationml/2006/ole">
            <p:oleObj spid="_x0000_s263179" name="Worksheet" r:id="rId5" imgW="2981249" imgH="666902" progId="Excel.Sheet.8">
              <p:embed/>
            </p:oleObj>
          </a:graphicData>
        </a:graphic>
      </p:graphicFrame>
      <p:sp>
        <p:nvSpPr>
          <p:cNvPr id="263173" name="Rectangle 5"/>
          <p:cNvSpPr>
            <a:spLocks noChangeArrowheads="1"/>
          </p:cNvSpPr>
          <p:nvPr/>
        </p:nvSpPr>
        <p:spPr bwMode="auto">
          <a:xfrm>
            <a:off x="2209800" y="1543050"/>
            <a:ext cx="47339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0000CC"/>
                </a:solidFill>
              </a:rPr>
              <a:t>We will use the same data used</a:t>
            </a:r>
            <a:br>
              <a:rPr lang="en-US" sz="2400" b="1">
                <a:solidFill>
                  <a:srgbClr val="0000CC"/>
                </a:solidFill>
              </a:rPr>
            </a:br>
            <a:r>
              <a:rPr lang="en-US" sz="2400" b="1">
                <a:solidFill>
                  <a:srgbClr val="0000CC"/>
                </a:solidFill>
              </a:rPr>
              <a:t> in the direct method example.</a:t>
            </a: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38</a:t>
            </a:fld>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8018" name="Rectangle 2"/>
          <p:cNvSpPr>
            <a:spLocks noGrp="1" noChangeArrowheads="1"/>
          </p:cNvSpPr>
          <p:nvPr>
            <p:ph type="title"/>
          </p:nvPr>
        </p:nvSpPr>
        <p:spPr>
          <a:xfrm>
            <a:off x="418306" y="571469"/>
            <a:ext cx="8305800" cy="856488"/>
          </a:xfrm>
          <a:extLst/>
        </p:spPr>
        <p:txBody>
          <a:bodyPr/>
          <a:lstStyle/>
          <a:p>
            <a:pPr>
              <a:defRPr/>
            </a:pPr>
            <a:r>
              <a:rPr lang="en-US" sz="4400" b="1" i="1"/>
              <a:t>Step Method</a:t>
            </a:r>
          </a:p>
        </p:txBody>
      </p:sp>
      <p:graphicFrame>
        <p:nvGraphicFramePr>
          <p:cNvPr id="265219" name="Object 3"/>
          <p:cNvGraphicFramePr>
            <a:graphicFrameLocks/>
          </p:cNvGraphicFramePr>
          <p:nvPr/>
        </p:nvGraphicFramePr>
        <p:xfrm>
          <a:off x="254000" y="1692275"/>
          <a:ext cx="8640763" cy="2747963"/>
        </p:xfrm>
        <a:graphic>
          <a:graphicData uri="http://schemas.openxmlformats.org/presentationml/2006/ole">
            <p:oleObj spid="_x0000_s265223" name="Worksheet" r:id="rId4" imgW="5355000" imgH="1811160" progId="Excel.Sheet.8">
              <p:embed/>
            </p:oleObj>
          </a:graphicData>
        </a:graphic>
      </p:graphicFrame>
      <p:sp>
        <p:nvSpPr>
          <p:cNvPr id="598020" name="Text Box 4"/>
          <p:cNvSpPr txBox="1">
            <a:spLocks noChangeArrowheads="1"/>
          </p:cNvSpPr>
          <p:nvPr/>
        </p:nvSpPr>
        <p:spPr bwMode="auto">
          <a:xfrm>
            <a:off x="1346200" y="4968875"/>
            <a:ext cx="6450013" cy="974725"/>
          </a:xfrm>
          <a:prstGeom prst="rect">
            <a:avLst/>
          </a:prstGeom>
          <a:solidFill>
            <a:schemeClr val="tx2"/>
          </a:solidFill>
          <a:ln w="28575">
            <a:solidFill>
              <a:schemeClr val="tx1"/>
            </a:solidFill>
            <a:miter lim="800000"/>
            <a:headEnd/>
            <a:tailEnd/>
          </a:ln>
          <a:effectLst>
            <a:outerShdw dist="89803" dir="2700000" algn="ctr" rotWithShape="0">
              <a:schemeClr val="bg2"/>
            </a:outerShdw>
          </a:effec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800">
                <a:solidFill>
                  <a:srgbClr val="FFFFFF"/>
                </a:solidFill>
              </a:rPr>
              <a:t>Allocate Cafeteria costs first since</a:t>
            </a:r>
            <a:br>
              <a:rPr lang="en-US" sz="2800">
                <a:solidFill>
                  <a:srgbClr val="FFFFFF"/>
                </a:solidFill>
              </a:rPr>
            </a:br>
            <a:r>
              <a:rPr lang="en-US" sz="2800">
                <a:solidFill>
                  <a:srgbClr val="FFFFFF"/>
                </a:solidFill>
              </a:rPr>
              <a:t>it provides more service than Custodial.</a:t>
            </a: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39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4" fill="hold" grpId="0" nodeType="afterEffect">
                                  <p:stCondLst>
                                    <p:cond delay="0"/>
                                  </p:stCondLst>
                                  <p:childTnLst>
                                    <p:set>
                                      <p:cBhvr>
                                        <p:cTn id="6" dur="1" fill="hold">
                                          <p:stCondLst>
                                            <p:cond delay="0"/>
                                          </p:stCondLst>
                                        </p:cTn>
                                        <p:tgtEl>
                                          <p:spTgt spid="598020"/>
                                        </p:tgtEl>
                                        <p:attrNameLst>
                                          <p:attrName>style.visibility</p:attrName>
                                        </p:attrNameLst>
                                      </p:cBhvr>
                                      <p:to>
                                        <p:strVal val="visible"/>
                                      </p:to>
                                    </p:set>
                                    <p:anim calcmode="lin" valueType="num">
                                      <p:cBhvr>
                                        <p:cTn id="7" dur="500" fill="hold"/>
                                        <p:tgtEl>
                                          <p:spTgt spid="598020"/>
                                        </p:tgtEl>
                                        <p:attrNameLst>
                                          <p:attrName>ppt_x</p:attrName>
                                        </p:attrNameLst>
                                      </p:cBhvr>
                                      <p:tavLst>
                                        <p:tav tm="0">
                                          <p:val>
                                            <p:strVal val="#ppt_x"/>
                                          </p:val>
                                        </p:tav>
                                        <p:tav tm="100000">
                                          <p:val>
                                            <p:strVal val="#ppt_x"/>
                                          </p:val>
                                        </p:tav>
                                      </p:tavLst>
                                    </p:anim>
                                    <p:anim calcmode="lin" valueType="num">
                                      <p:cBhvr>
                                        <p:cTn id="8" dur="500" fill="hold"/>
                                        <p:tgtEl>
                                          <p:spTgt spid="598020"/>
                                        </p:tgtEl>
                                        <p:attrNameLst>
                                          <p:attrName>ppt_y</p:attrName>
                                        </p:attrNameLst>
                                      </p:cBhvr>
                                      <p:tavLst>
                                        <p:tav tm="0">
                                          <p:val>
                                            <p:strVal val="#ppt_y+#ppt_h/2"/>
                                          </p:val>
                                        </p:tav>
                                        <p:tav tm="100000">
                                          <p:val>
                                            <p:strVal val="#ppt_y"/>
                                          </p:val>
                                        </p:tav>
                                      </p:tavLst>
                                    </p:anim>
                                    <p:anim calcmode="lin" valueType="num">
                                      <p:cBhvr>
                                        <p:cTn id="9" dur="500" fill="hold"/>
                                        <p:tgtEl>
                                          <p:spTgt spid="598020"/>
                                        </p:tgtEl>
                                        <p:attrNameLst>
                                          <p:attrName>ppt_w</p:attrName>
                                        </p:attrNameLst>
                                      </p:cBhvr>
                                      <p:tavLst>
                                        <p:tav tm="0">
                                          <p:val>
                                            <p:strVal val="#ppt_w"/>
                                          </p:val>
                                        </p:tav>
                                        <p:tav tm="100000">
                                          <p:val>
                                            <p:strVal val="#ppt_w"/>
                                          </p:val>
                                        </p:tav>
                                      </p:tavLst>
                                    </p:anim>
                                    <p:anim calcmode="lin" valueType="num">
                                      <p:cBhvr>
                                        <p:cTn id="10" dur="500" fill="hold"/>
                                        <p:tgtEl>
                                          <p:spTgt spid="5980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020"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67266" name="Object 2"/>
          <p:cNvGraphicFramePr>
            <a:graphicFrameLocks/>
          </p:cNvGraphicFramePr>
          <p:nvPr/>
        </p:nvGraphicFramePr>
        <p:xfrm>
          <a:off x="254000" y="1692275"/>
          <a:ext cx="8640763" cy="2747963"/>
        </p:xfrm>
        <a:graphic>
          <a:graphicData uri="http://schemas.openxmlformats.org/presentationml/2006/ole">
            <p:oleObj spid="_x0000_s267282" name="Worksheet" r:id="rId4" imgW="5355000" imgH="1811160" progId="Excel.Sheet.8">
              <p:embed/>
            </p:oleObj>
          </a:graphicData>
        </a:graphic>
      </p:graphicFrame>
      <p:sp>
        <p:nvSpPr>
          <p:cNvPr id="600067" name="Rectangle 3"/>
          <p:cNvSpPr>
            <a:spLocks noGrp="1" noChangeArrowheads="1"/>
          </p:cNvSpPr>
          <p:nvPr>
            <p:ph type="title"/>
          </p:nvPr>
        </p:nvSpPr>
        <p:spPr>
          <a:xfrm>
            <a:off x="418306" y="541084"/>
            <a:ext cx="8305800" cy="780288"/>
          </a:xfrm>
          <a:extLst/>
        </p:spPr>
        <p:txBody>
          <a:bodyPr/>
          <a:lstStyle/>
          <a:p>
            <a:pPr>
              <a:defRPr/>
            </a:pPr>
            <a:r>
              <a:rPr lang="en-US" sz="4400" b="1" i="1"/>
              <a:t>Step Method</a:t>
            </a:r>
          </a:p>
        </p:txBody>
      </p:sp>
      <p:sp>
        <p:nvSpPr>
          <p:cNvPr id="600068" name="Oval 4"/>
          <p:cNvSpPr>
            <a:spLocks noChangeArrowheads="1"/>
          </p:cNvSpPr>
          <p:nvPr/>
        </p:nvSpPr>
        <p:spPr bwMode="auto">
          <a:xfrm>
            <a:off x="4648200" y="3119438"/>
            <a:ext cx="1230313" cy="461962"/>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600069" name="Group 5"/>
          <p:cNvGrpSpPr>
            <a:grpSpLocks/>
          </p:cNvGrpSpPr>
          <p:nvPr/>
        </p:nvGrpSpPr>
        <p:grpSpPr bwMode="auto">
          <a:xfrm>
            <a:off x="1397000" y="3533775"/>
            <a:ext cx="6348413" cy="2047875"/>
            <a:chOff x="1006" y="2226"/>
            <a:chExt cx="3999" cy="1290"/>
          </a:xfrm>
        </p:grpSpPr>
        <p:sp>
          <p:nvSpPr>
            <p:cNvPr id="267273" name="Line 6"/>
            <p:cNvSpPr>
              <a:spLocks noChangeShapeType="1"/>
            </p:cNvSpPr>
            <p:nvPr/>
          </p:nvSpPr>
          <p:spPr bwMode="auto">
            <a:xfrm>
              <a:off x="3603" y="2226"/>
              <a:ext cx="316" cy="750"/>
            </a:xfrm>
            <a:prstGeom prst="line">
              <a:avLst/>
            </a:prstGeom>
            <a:noFill/>
            <a:ln w="25400">
              <a:solidFill>
                <a:srgbClr val="FC0128"/>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67274" name="Group 7"/>
            <p:cNvGrpSpPr>
              <a:grpSpLocks/>
            </p:cNvGrpSpPr>
            <p:nvPr/>
          </p:nvGrpSpPr>
          <p:grpSpPr bwMode="auto">
            <a:xfrm>
              <a:off x="1006" y="2919"/>
              <a:ext cx="3999" cy="597"/>
              <a:chOff x="881" y="2919"/>
              <a:chExt cx="3999" cy="597"/>
            </a:xfrm>
          </p:grpSpPr>
          <p:sp>
            <p:nvSpPr>
              <p:cNvPr id="267275" name="Rectangle 8"/>
              <p:cNvSpPr>
                <a:spLocks noChangeArrowheads="1"/>
              </p:cNvSpPr>
              <p:nvPr/>
            </p:nvSpPr>
            <p:spPr bwMode="auto">
              <a:xfrm>
                <a:off x="881" y="2919"/>
                <a:ext cx="3999" cy="597"/>
              </a:xfrm>
              <a:prstGeom prst="rect">
                <a:avLst/>
              </a:prstGeom>
              <a:solidFill>
                <a:srgbClr val="CCFF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67276" name="Rectangle 9"/>
              <p:cNvSpPr>
                <a:spLocks noChangeArrowheads="1"/>
              </p:cNvSpPr>
              <p:nvPr/>
            </p:nvSpPr>
            <p:spPr bwMode="auto">
              <a:xfrm>
                <a:off x="1104" y="3075"/>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rgbClr val="006600"/>
                    </a:solidFill>
                  </a:rPr>
                  <a:t>$360,000   ×</a:t>
                </a:r>
              </a:p>
            </p:txBody>
          </p:sp>
          <p:sp>
            <p:nvSpPr>
              <p:cNvPr id="267277" name="Rectangle 10"/>
              <p:cNvSpPr>
                <a:spLocks noChangeArrowheads="1"/>
              </p:cNvSpPr>
              <p:nvPr/>
            </p:nvSpPr>
            <p:spPr bwMode="auto">
              <a:xfrm>
                <a:off x="2304" y="2937"/>
                <a:ext cx="1293"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006600"/>
                    </a:solidFill>
                  </a:rPr>
                  <a:t>10</a:t>
                </a:r>
              </a:p>
              <a:p>
                <a:pPr algn="ctr" eaLnBrk="1" hangingPunct="1">
                  <a:spcBef>
                    <a:spcPct val="20000"/>
                  </a:spcBef>
                </a:pPr>
                <a:r>
                  <a:rPr lang="en-US" sz="2400" b="1">
                    <a:solidFill>
                      <a:srgbClr val="006600"/>
                    </a:solidFill>
                  </a:rPr>
                  <a:t>10 + 20 + 30</a:t>
                </a:r>
              </a:p>
            </p:txBody>
          </p:sp>
          <p:sp>
            <p:nvSpPr>
              <p:cNvPr id="267278" name="Line 11"/>
              <p:cNvSpPr>
                <a:spLocks noChangeShapeType="1"/>
              </p:cNvSpPr>
              <p:nvPr/>
            </p:nvSpPr>
            <p:spPr bwMode="auto">
              <a:xfrm>
                <a:off x="2413" y="3205"/>
                <a:ext cx="1037" cy="0"/>
              </a:xfrm>
              <a:prstGeom prst="line">
                <a:avLst/>
              </a:prstGeom>
              <a:noFill/>
              <a:ln w="25400">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7279" name="Rectangle 12"/>
              <p:cNvSpPr>
                <a:spLocks noChangeArrowheads="1"/>
              </p:cNvSpPr>
              <p:nvPr/>
            </p:nvSpPr>
            <p:spPr bwMode="auto">
              <a:xfrm>
                <a:off x="3663" y="3075"/>
                <a:ext cx="108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006600"/>
                    </a:solidFill>
                  </a:rPr>
                  <a:t>=   $60,000</a:t>
                </a:r>
              </a:p>
            </p:txBody>
          </p:sp>
        </p:grpSp>
      </p:grpSp>
      <p:grpSp>
        <p:nvGrpSpPr>
          <p:cNvPr id="600077" name="Group 13"/>
          <p:cNvGrpSpPr>
            <a:grpSpLocks/>
          </p:cNvGrpSpPr>
          <p:nvPr/>
        </p:nvGrpSpPr>
        <p:grpSpPr bwMode="auto">
          <a:xfrm>
            <a:off x="1574800" y="5462588"/>
            <a:ext cx="5995988" cy="911225"/>
            <a:chOff x="1117" y="3441"/>
            <a:chExt cx="3777" cy="574"/>
          </a:xfrm>
        </p:grpSpPr>
        <p:sp>
          <p:nvSpPr>
            <p:cNvPr id="267271" name="AutoShape 14"/>
            <p:cNvSpPr>
              <a:spLocks noChangeArrowheads="1"/>
            </p:cNvSpPr>
            <p:nvPr/>
          </p:nvSpPr>
          <p:spPr bwMode="auto">
            <a:xfrm rot="-5400000">
              <a:off x="2850" y="3524"/>
              <a:ext cx="310" cy="144"/>
            </a:xfrm>
            <a:prstGeom prst="rightArrow">
              <a:avLst>
                <a:gd name="adj1" fmla="val 50000"/>
                <a:gd name="adj2" fmla="val 107649"/>
              </a:avLst>
            </a:prstGeom>
            <a:solidFill>
              <a:srgbClr val="FF0066"/>
            </a:solidFill>
            <a:ln w="12700">
              <a:solidFill>
                <a:srgbClr val="FF3300"/>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67272" name="Rectangle 15"/>
            <p:cNvSpPr>
              <a:spLocks noChangeArrowheads="1"/>
            </p:cNvSpPr>
            <p:nvPr/>
          </p:nvSpPr>
          <p:spPr bwMode="auto">
            <a:xfrm>
              <a:off x="1117" y="3713"/>
              <a:ext cx="3777" cy="302"/>
            </a:xfrm>
            <a:prstGeom prst="rect">
              <a:avLst/>
            </a:prstGeom>
            <a:solidFill>
              <a:srgbClr val="CCE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Allocation base:  Number of employees </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00069"/>
                                        </p:tgtEl>
                                        <p:attrNameLst>
                                          <p:attrName>style.visibility</p:attrName>
                                        </p:attrNameLst>
                                      </p:cBhvr>
                                      <p:to>
                                        <p:strVal val="visible"/>
                                      </p:to>
                                    </p:set>
                                    <p:animEffect transition="in" filter="wipe(down)">
                                      <p:cBhvr>
                                        <p:cTn id="7" dur="500"/>
                                        <p:tgtEl>
                                          <p:spTgt spid="60006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00068"/>
                                        </p:tgtEl>
                                        <p:attrNameLst>
                                          <p:attrName>style.visibility</p:attrName>
                                        </p:attrNameLst>
                                      </p:cBhvr>
                                      <p:to>
                                        <p:strVal val="visible"/>
                                      </p:to>
                                    </p:set>
                                    <p:animEffect transition="in" filter="dissolve">
                                      <p:cBhvr>
                                        <p:cTn id="11" dur="500"/>
                                        <p:tgtEl>
                                          <p:spTgt spid="600068"/>
                                        </p:tgtEl>
                                      </p:cBhvr>
                                    </p:animEffect>
                                  </p:childTnLst>
                                </p:cTn>
                              </p:par>
                            </p:childTnLst>
                          </p:cTn>
                        </p:par>
                        <p:par>
                          <p:cTn id="12" fill="hold" nodeType="after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600077"/>
                                        </p:tgtEl>
                                        <p:attrNameLst>
                                          <p:attrName>style.visibility</p:attrName>
                                        </p:attrNameLst>
                                      </p:cBhvr>
                                      <p:to>
                                        <p:strVal val="visible"/>
                                      </p:to>
                                    </p:set>
                                    <p:animEffect transition="in" filter="wipe(down)">
                                      <p:cBhvr>
                                        <p:cTn id="15" dur="500"/>
                                        <p:tgtEl>
                                          <p:spTgt spid="6000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8"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69314" name="Object 1026"/>
          <p:cNvGraphicFramePr>
            <a:graphicFrameLocks/>
          </p:cNvGraphicFramePr>
          <p:nvPr/>
        </p:nvGraphicFramePr>
        <p:xfrm>
          <a:off x="254000" y="1692275"/>
          <a:ext cx="8640763" cy="2747963"/>
        </p:xfrm>
        <a:graphic>
          <a:graphicData uri="http://schemas.openxmlformats.org/presentationml/2006/ole">
            <p:oleObj spid="_x0000_s269330" name="Worksheet" r:id="rId4" imgW="5355000" imgH="1811160" progId="Excel.Sheet.8">
              <p:embed/>
            </p:oleObj>
          </a:graphicData>
        </a:graphic>
      </p:graphicFrame>
      <p:sp>
        <p:nvSpPr>
          <p:cNvPr id="602115" name="Rectangle 1027"/>
          <p:cNvSpPr>
            <a:spLocks noGrp="1" noChangeArrowheads="1"/>
          </p:cNvSpPr>
          <p:nvPr>
            <p:ph type="title"/>
          </p:nvPr>
        </p:nvSpPr>
        <p:spPr>
          <a:xfrm>
            <a:off x="420687" y="561722"/>
            <a:ext cx="8305800" cy="780288"/>
          </a:xfrm>
          <a:extLst/>
        </p:spPr>
        <p:txBody>
          <a:bodyPr/>
          <a:lstStyle/>
          <a:p>
            <a:pPr>
              <a:defRPr/>
            </a:pPr>
            <a:r>
              <a:rPr lang="en-US" sz="4400" b="1" i="1"/>
              <a:t>Step Method</a:t>
            </a:r>
          </a:p>
        </p:txBody>
      </p:sp>
      <p:sp>
        <p:nvSpPr>
          <p:cNvPr id="602116" name="Oval 1028"/>
          <p:cNvSpPr>
            <a:spLocks noChangeArrowheads="1"/>
          </p:cNvSpPr>
          <p:nvPr/>
        </p:nvSpPr>
        <p:spPr bwMode="auto">
          <a:xfrm>
            <a:off x="6069013" y="3119438"/>
            <a:ext cx="1230312" cy="461962"/>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602117" name="Group 1029"/>
          <p:cNvGrpSpPr>
            <a:grpSpLocks/>
          </p:cNvGrpSpPr>
          <p:nvPr/>
        </p:nvGrpSpPr>
        <p:grpSpPr bwMode="auto">
          <a:xfrm>
            <a:off x="1371600" y="3441700"/>
            <a:ext cx="6403975" cy="2139950"/>
            <a:chOff x="988" y="2168"/>
            <a:chExt cx="4034" cy="1348"/>
          </a:xfrm>
        </p:grpSpPr>
        <p:grpSp>
          <p:nvGrpSpPr>
            <p:cNvPr id="269321" name="Group 1030"/>
            <p:cNvGrpSpPr>
              <a:grpSpLocks/>
            </p:cNvGrpSpPr>
            <p:nvPr/>
          </p:nvGrpSpPr>
          <p:grpSpPr bwMode="auto">
            <a:xfrm>
              <a:off x="988" y="2919"/>
              <a:ext cx="4034" cy="597"/>
              <a:chOff x="881" y="2919"/>
              <a:chExt cx="4034" cy="597"/>
            </a:xfrm>
          </p:grpSpPr>
          <p:sp>
            <p:nvSpPr>
              <p:cNvPr id="269323" name="Rectangle 1031"/>
              <p:cNvSpPr>
                <a:spLocks noChangeArrowheads="1"/>
              </p:cNvSpPr>
              <p:nvPr/>
            </p:nvSpPr>
            <p:spPr bwMode="auto">
              <a:xfrm>
                <a:off x="881" y="2919"/>
                <a:ext cx="4034" cy="597"/>
              </a:xfrm>
              <a:prstGeom prst="rect">
                <a:avLst/>
              </a:prstGeom>
              <a:solidFill>
                <a:srgbClr val="FFC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69324" name="Rectangle 1032"/>
              <p:cNvSpPr>
                <a:spLocks noChangeArrowheads="1"/>
              </p:cNvSpPr>
              <p:nvPr/>
            </p:nvSpPr>
            <p:spPr bwMode="auto">
              <a:xfrm>
                <a:off x="1101" y="3075"/>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$360,000   ×</a:t>
                </a:r>
              </a:p>
            </p:txBody>
          </p:sp>
          <p:sp>
            <p:nvSpPr>
              <p:cNvPr id="269325" name="Rectangle 1033"/>
              <p:cNvSpPr>
                <a:spLocks noChangeArrowheads="1"/>
              </p:cNvSpPr>
              <p:nvPr/>
            </p:nvSpPr>
            <p:spPr bwMode="auto">
              <a:xfrm>
                <a:off x="2282" y="2937"/>
                <a:ext cx="1293"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FF3300"/>
                    </a:solidFill>
                  </a:rPr>
                  <a:t>20</a:t>
                </a:r>
              </a:p>
              <a:p>
                <a:pPr algn="ctr" eaLnBrk="1" hangingPunct="1">
                  <a:spcBef>
                    <a:spcPct val="20000"/>
                  </a:spcBef>
                </a:pPr>
                <a:r>
                  <a:rPr lang="en-US" sz="2400" b="1"/>
                  <a:t>10 + 20 + 30</a:t>
                </a:r>
              </a:p>
            </p:txBody>
          </p:sp>
          <p:sp>
            <p:nvSpPr>
              <p:cNvPr id="269326" name="Line 1034"/>
              <p:cNvSpPr>
                <a:spLocks noChangeShapeType="1"/>
              </p:cNvSpPr>
              <p:nvPr/>
            </p:nvSpPr>
            <p:spPr bwMode="auto">
              <a:xfrm>
                <a:off x="2397" y="3205"/>
                <a:ext cx="102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69327" name="Rectangle 1035"/>
              <p:cNvSpPr>
                <a:spLocks noChangeArrowheads="1"/>
              </p:cNvSpPr>
              <p:nvPr/>
            </p:nvSpPr>
            <p:spPr bwMode="auto">
              <a:xfrm>
                <a:off x="3633" y="3075"/>
                <a:ext cx="1187"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   $120,000</a:t>
                </a:r>
              </a:p>
            </p:txBody>
          </p:sp>
        </p:grpSp>
        <p:sp>
          <p:nvSpPr>
            <p:cNvPr id="269322" name="Line 1036"/>
            <p:cNvSpPr>
              <a:spLocks noChangeShapeType="1"/>
            </p:cNvSpPr>
            <p:nvPr/>
          </p:nvSpPr>
          <p:spPr bwMode="auto">
            <a:xfrm flipH="1">
              <a:off x="3459" y="2168"/>
              <a:ext cx="578" cy="750"/>
            </a:xfrm>
            <a:prstGeom prst="line">
              <a:avLst/>
            </a:prstGeom>
            <a:noFill/>
            <a:ln w="25400">
              <a:solidFill>
                <a:srgbClr val="FC0128"/>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602125" name="Group 1037"/>
          <p:cNvGrpSpPr>
            <a:grpSpLocks/>
          </p:cNvGrpSpPr>
          <p:nvPr/>
        </p:nvGrpSpPr>
        <p:grpSpPr bwMode="auto">
          <a:xfrm>
            <a:off x="1576388" y="5462588"/>
            <a:ext cx="5995987" cy="911225"/>
            <a:chOff x="1117" y="3441"/>
            <a:chExt cx="3777" cy="574"/>
          </a:xfrm>
        </p:grpSpPr>
        <p:sp>
          <p:nvSpPr>
            <p:cNvPr id="269319" name="AutoShape 1038"/>
            <p:cNvSpPr>
              <a:spLocks noChangeArrowheads="1"/>
            </p:cNvSpPr>
            <p:nvPr/>
          </p:nvSpPr>
          <p:spPr bwMode="auto">
            <a:xfrm rot="-5400000">
              <a:off x="2850" y="3524"/>
              <a:ext cx="310" cy="144"/>
            </a:xfrm>
            <a:prstGeom prst="rightArrow">
              <a:avLst>
                <a:gd name="adj1" fmla="val 50000"/>
                <a:gd name="adj2" fmla="val 107649"/>
              </a:avLst>
            </a:prstGeom>
            <a:solidFill>
              <a:srgbClr val="FF0066"/>
            </a:solidFill>
            <a:ln w="127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69320" name="Rectangle 1039"/>
            <p:cNvSpPr>
              <a:spLocks noChangeArrowheads="1"/>
            </p:cNvSpPr>
            <p:nvPr/>
          </p:nvSpPr>
          <p:spPr bwMode="auto">
            <a:xfrm>
              <a:off x="1117" y="3713"/>
              <a:ext cx="3777" cy="302"/>
            </a:xfrm>
            <a:prstGeom prst="rect">
              <a:avLst/>
            </a:prstGeom>
            <a:solidFill>
              <a:srgbClr val="CCECFF"/>
            </a:solidFill>
            <a:ln w="25400">
              <a:solidFill>
                <a:srgbClr val="FF33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FF3300"/>
                  </a:solidFill>
                </a:rPr>
                <a:t>Allocation base:  Number of employees </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02117"/>
                                        </p:tgtEl>
                                        <p:attrNameLst>
                                          <p:attrName>style.visibility</p:attrName>
                                        </p:attrNameLst>
                                      </p:cBhvr>
                                      <p:to>
                                        <p:strVal val="visible"/>
                                      </p:to>
                                    </p:set>
                                    <p:animEffect transition="in" filter="wipe(down)">
                                      <p:cBhvr>
                                        <p:cTn id="7" dur="500"/>
                                        <p:tgtEl>
                                          <p:spTgt spid="602117"/>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02116"/>
                                        </p:tgtEl>
                                        <p:attrNameLst>
                                          <p:attrName>style.visibility</p:attrName>
                                        </p:attrNameLst>
                                      </p:cBhvr>
                                      <p:to>
                                        <p:strVal val="visible"/>
                                      </p:to>
                                    </p:set>
                                    <p:animEffect transition="in" filter="dissolve">
                                      <p:cBhvr>
                                        <p:cTn id="11" dur="500"/>
                                        <p:tgtEl>
                                          <p:spTgt spid="602116"/>
                                        </p:tgtEl>
                                      </p:cBhvr>
                                    </p:animEffect>
                                  </p:childTnLst>
                                </p:cTn>
                              </p:par>
                            </p:childTnLst>
                          </p:cTn>
                        </p:par>
                        <p:par>
                          <p:cTn id="12" fill="hold" nodeType="afterGroup">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602125"/>
                                        </p:tgtEl>
                                        <p:attrNameLst>
                                          <p:attrName>style.visibility</p:attrName>
                                        </p:attrNameLst>
                                      </p:cBhvr>
                                      <p:to>
                                        <p:strVal val="visible"/>
                                      </p:to>
                                    </p:set>
                                    <p:animEffect transition="in" filter="wipe(down)">
                                      <p:cBhvr>
                                        <p:cTn id="15" dur="500"/>
                                        <p:tgtEl>
                                          <p:spTgt spid="602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6"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71362" name="Object 1026"/>
          <p:cNvGraphicFramePr>
            <a:graphicFrameLocks/>
          </p:cNvGraphicFramePr>
          <p:nvPr/>
        </p:nvGraphicFramePr>
        <p:xfrm>
          <a:off x="254000" y="1692275"/>
          <a:ext cx="8640763" cy="2747963"/>
        </p:xfrm>
        <a:graphic>
          <a:graphicData uri="http://schemas.openxmlformats.org/presentationml/2006/ole">
            <p:oleObj spid="_x0000_s271378" name="Worksheet" r:id="rId4" imgW="5355000" imgH="1811160" progId="Excel.Sheet.8">
              <p:embed/>
            </p:oleObj>
          </a:graphicData>
        </a:graphic>
      </p:graphicFrame>
      <p:sp>
        <p:nvSpPr>
          <p:cNvPr id="604163" name="Rectangle 1027"/>
          <p:cNvSpPr>
            <a:spLocks noGrp="1" noChangeArrowheads="1"/>
          </p:cNvSpPr>
          <p:nvPr>
            <p:ph type="title"/>
          </p:nvPr>
        </p:nvSpPr>
        <p:spPr>
          <a:xfrm>
            <a:off x="405320" y="438024"/>
            <a:ext cx="8305800" cy="856488"/>
          </a:xfrm>
          <a:extLst/>
        </p:spPr>
        <p:txBody>
          <a:bodyPr/>
          <a:lstStyle/>
          <a:p>
            <a:pPr>
              <a:defRPr/>
            </a:pPr>
            <a:r>
              <a:rPr lang="en-US" sz="4400" b="1" i="1"/>
              <a:t>Step Method</a:t>
            </a:r>
          </a:p>
        </p:txBody>
      </p:sp>
      <p:sp>
        <p:nvSpPr>
          <p:cNvPr id="604164" name="Oval 1028"/>
          <p:cNvSpPr>
            <a:spLocks noChangeArrowheads="1"/>
          </p:cNvSpPr>
          <p:nvPr/>
        </p:nvSpPr>
        <p:spPr bwMode="auto">
          <a:xfrm>
            <a:off x="7529513" y="3119438"/>
            <a:ext cx="1230312" cy="461962"/>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604165" name="Group 1029"/>
          <p:cNvGrpSpPr>
            <a:grpSpLocks/>
          </p:cNvGrpSpPr>
          <p:nvPr/>
        </p:nvGrpSpPr>
        <p:grpSpPr bwMode="auto">
          <a:xfrm>
            <a:off x="1371600" y="3498850"/>
            <a:ext cx="6403975" cy="2082800"/>
            <a:chOff x="988" y="2204"/>
            <a:chExt cx="4034" cy="1312"/>
          </a:xfrm>
        </p:grpSpPr>
        <p:grpSp>
          <p:nvGrpSpPr>
            <p:cNvPr id="271369" name="Group 1030"/>
            <p:cNvGrpSpPr>
              <a:grpSpLocks/>
            </p:cNvGrpSpPr>
            <p:nvPr/>
          </p:nvGrpSpPr>
          <p:grpSpPr bwMode="auto">
            <a:xfrm>
              <a:off x="988" y="2919"/>
              <a:ext cx="4034" cy="597"/>
              <a:chOff x="881" y="2919"/>
              <a:chExt cx="4034" cy="597"/>
            </a:xfrm>
          </p:grpSpPr>
          <p:sp>
            <p:nvSpPr>
              <p:cNvPr id="271371" name="Rectangle 1031"/>
              <p:cNvSpPr>
                <a:spLocks noChangeArrowheads="1"/>
              </p:cNvSpPr>
              <p:nvPr/>
            </p:nvSpPr>
            <p:spPr bwMode="auto">
              <a:xfrm>
                <a:off x="881" y="2919"/>
                <a:ext cx="4034" cy="597"/>
              </a:xfrm>
              <a:prstGeom prst="rect">
                <a:avLst/>
              </a:prstGeom>
              <a:solidFill>
                <a:srgbClr val="EAEAEA"/>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71372" name="Rectangle 1032"/>
              <p:cNvSpPr>
                <a:spLocks noChangeArrowheads="1"/>
              </p:cNvSpPr>
              <p:nvPr/>
            </p:nvSpPr>
            <p:spPr bwMode="auto">
              <a:xfrm>
                <a:off x="1101" y="3075"/>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t>$360,000   ×</a:t>
                </a:r>
              </a:p>
            </p:txBody>
          </p:sp>
          <p:sp>
            <p:nvSpPr>
              <p:cNvPr id="271373" name="Rectangle 1033"/>
              <p:cNvSpPr>
                <a:spLocks noChangeArrowheads="1"/>
              </p:cNvSpPr>
              <p:nvPr/>
            </p:nvSpPr>
            <p:spPr bwMode="auto">
              <a:xfrm>
                <a:off x="2282" y="2937"/>
                <a:ext cx="1293"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FF3300"/>
                    </a:solidFill>
                  </a:rPr>
                  <a:t>30</a:t>
                </a:r>
              </a:p>
              <a:p>
                <a:pPr algn="ctr" eaLnBrk="1" hangingPunct="1">
                  <a:spcBef>
                    <a:spcPct val="20000"/>
                  </a:spcBef>
                </a:pPr>
                <a:r>
                  <a:rPr lang="en-US" sz="2400" b="1"/>
                  <a:t>10 + 20 + 30</a:t>
                </a:r>
              </a:p>
            </p:txBody>
          </p:sp>
          <p:sp>
            <p:nvSpPr>
              <p:cNvPr id="271374" name="Line 1034"/>
              <p:cNvSpPr>
                <a:spLocks noChangeShapeType="1"/>
              </p:cNvSpPr>
              <p:nvPr/>
            </p:nvSpPr>
            <p:spPr bwMode="auto">
              <a:xfrm>
                <a:off x="2397" y="3205"/>
                <a:ext cx="102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1375" name="Rectangle 1035"/>
              <p:cNvSpPr>
                <a:spLocks noChangeArrowheads="1"/>
              </p:cNvSpPr>
              <p:nvPr/>
            </p:nvSpPr>
            <p:spPr bwMode="auto">
              <a:xfrm>
                <a:off x="3633" y="3075"/>
                <a:ext cx="1187"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t>=   $180,000</a:t>
                </a:r>
              </a:p>
            </p:txBody>
          </p:sp>
        </p:grpSp>
        <p:sp>
          <p:nvSpPr>
            <p:cNvPr id="271370" name="Line 1036"/>
            <p:cNvSpPr>
              <a:spLocks noChangeShapeType="1"/>
            </p:cNvSpPr>
            <p:nvPr/>
          </p:nvSpPr>
          <p:spPr bwMode="auto">
            <a:xfrm flipH="1">
              <a:off x="4442" y="2204"/>
              <a:ext cx="553" cy="724"/>
            </a:xfrm>
            <a:prstGeom prst="line">
              <a:avLst/>
            </a:prstGeom>
            <a:noFill/>
            <a:ln w="25400">
              <a:solidFill>
                <a:srgbClr val="FC0128"/>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604173" name="Group 1037"/>
          <p:cNvGrpSpPr>
            <a:grpSpLocks/>
          </p:cNvGrpSpPr>
          <p:nvPr/>
        </p:nvGrpSpPr>
        <p:grpSpPr bwMode="auto">
          <a:xfrm>
            <a:off x="1576388" y="5462588"/>
            <a:ext cx="5995987" cy="911225"/>
            <a:chOff x="1117" y="3441"/>
            <a:chExt cx="3777" cy="574"/>
          </a:xfrm>
        </p:grpSpPr>
        <p:sp>
          <p:nvSpPr>
            <p:cNvPr id="271367" name="AutoShape 1038"/>
            <p:cNvSpPr>
              <a:spLocks noChangeArrowheads="1"/>
            </p:cNvSpPr>
            <p:nvPr/>
          </p:nvSpPr>
          <p:spPr bwMode="auto">
            <a:xfrm rot="-5400000">
              <a:off x="2850" y="3524"/>
              <a:ext cx="310" cy="144"/>
            </a:xfrm>
            <a:prstGeom prst="rightArrow">
              <a:avLst>
                <a:gd name="adj1" fmla="val 50000"/>
                <a:gd name="adj2" fmla="val 107649"/>
              </a:avLst>
            </a:prstGeom>
            <a:solidFill>
              <a:srgbClr val="FF0066"/>
            </a:solidFill>
            <a:ln w="12700">
              <a:solidFill>
                <a:srgbClr val="FF3300"/>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71368" name="Rectangle 1039"/>
            <p:cNvSpPr>
              <a:spLocks noChangeArrowheads="1"/>
            </p:cNvSpPr>
            <p:nvPr/>
          </p:nvSpPr>
          <p:spPr bwMode="auto">
            <a:xfrm>
              <a:off x="1117" y="3713"/>
              <a:ext cx="3777" cy="302"/>
            </a:xfrm>
            <a:prstGeom prst="rect">
              <a:avLst/>
            </a:prstGeom>
            <a:solidFill>
              <a:srgbClr val="CCE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Allocation base:  Number of employees </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04165"/>
                                        </p:tgtEl>
                                        <p:attrNameLst>
                                          <p:attrName>style.visibility</p:attrName>
                                        </p:attrNameLst>
                                      </p:cBhvr>
                                      <p:to>
                                        <p:strVal val="visible"/>
                                      </p:to>
                                    </p:set>
                                    <p:animEffect transition="in" filter="wipe(down)">
                                      <p:cBhvr>
                                        <p:cTn id="7" dur="500"/>
                                        <p:tgtEl>
                                          <p:spTgt spid="604165"/>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04164"/>
                                        </p:tgtEl>
                                        <p:attrNameLst>
                                          <p:attrName>style.visibility</p:attrName>
                                        </p:attrNameLst>
                                      </p:cBhvr>
                                      <p:to>
                                        <p:strVal val="visible"/>
                                      </p:to>
                                    </p:set>
                                    <p:animEffect transition="in" filter="dissolve">
                                      <p:cBhvr>
                                        <p:cTn id="11" dur="500"/>
                                        <p:tgtEl>
                                          <p:spTgt spid="604164"/>
                                        </p:tgtEl>
                                      </p:cBhvr>
                                    </p:animEffect>
                                  </p:childTnLst>
                                </p:cTn>
                              </p:par>
                            </p:childTnLst>
                          </p:cTn>
                        </p:par>
                        <p:par>
                          <p:cTn id="12" fill="hold" nodeType="afterGroup">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604173"/>
                                        </p:tgtEl>
                                        <p:attrNameLst>
                                          <p:attrName>style.visibility</p:attrName>
                                        </p:attrNameLst>
                                      </p:cBhvr>
                                      <p:to>
                                        <p:strVal val="visible"/>
                                      </p:to>
                                    </p:set>
                                    <p:animEffect transition="in" filter="wipe(down)">
                                      <p:cBhvr>
                                        <p:cTn id="15" dur="500"/>
                                        <p:tgtEl>
                                          <p:spTgt spid="604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64"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73410" name="Object 2"/>
          <p:cNvGraphicFramePr>
            <a:graphicFrameLocks/>
          </p:cNvGraphicFramePr>
          <p:nvPr/>
        </p:nvGraphicFramePr>
        <p:xfrm>
          <a:off x="254000" y="1692275"/>
          <a:ext cx="8640763" cy="2747963"/>
        </p:xfrm>
        <a:graphic>
          <a:graphicData uri="http://schemas.openxmlformats.org/presentationml/2006/ole">
            <p:oleObj spid="_x0000_s273420" name="Worksheet" r:id="rId4" imgW="5355000" imgH="1811160" progId="Excel.Sheet.8">
              <p:embed/>
            </p:oleObj>
          </a:graphicData>
        </a:graphic>
      </p:graphicFrame>
      <p:sp>
        <p:nvSpPr>
          <p:cNvPr id="606211" name="Rectangle 3"/>
          <p:cNvSpPr>
            <a:spLocks noGrp="1" noChangeArrowheads="1"/>
          </p:cNvSpPr>
          <p:nvPr>
            <p:ph type="title"/>
          </p:nvPr>
        </p:nvSpPr>
        <p:spPr>
          <a:xfrm>
            <a:off x="412751" y="533400"/>
            <a:ext cx="8305800" cy="856488"/>
          </a:xfrm>
          <a:extLst/>
        </p:spPr>
        <p:txBody>
          <a:bodyPr/>
          <a:lstStyle/>
          <a:p>
            <a:pPr>
              <a:defRPr/>
            </a:pPr>
            <a:r>
              <a:rPr lang="en-US" sz="4400" b="1" i="1"/>
              <a:t>Step Method</a:t>
            </a:r>
          </a:p>
        </p:txBody>
      </p:sp>
      <p:sp>
        <p:nvSpPr>
          <p:cNvPr id="606212" name="Oval 4"/>
          <p:cNvSpPr>
            <a:spLocks noChangeArrowheads="1"/>
          </p:cNvSpPr>
          <p:nvPr/>
        </p:nvSpPr>
        <p:spPr bwMode="auto">
          <a:xfrm>
            <a:off x="4603750" y="3568700"/>
            <a:ext cx="1230313" cy="461963"/>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606213" name="Group 5"/>
          <p:cNvGrpSpPr>
            <a:grpSpLocks/>
          </p:cNvGrpSpPr>
          <p:nvPr/>
        </p:nvGrpSpPr>
        <p:grpSpPr bwMode="auto">
          <a:xfrm>
            <a:off x="1282700" y="3829050"/>
            <a:ext cx="6581775" cy="1738313"/>
            <a:chOff x="932" y="2420"/>
            <a:chExt cx="4146" cy="1095"/>
          </a:xfrm>
        </p:grpSpPr>
        <p:sp>
          <p:nvSpPr>
            <p:cNvPr id="273414" name="Line 6"/>
            <p:cNvSpPr>
              <a:spLocks noChangeShapeType="1"/>
            </p:cNvSpPr>
            <p:nvPr/>
          </p:nvSpPr>
          <p:spPr bwMode="auto">
            <a:xfrm flipV="1">
              <a:off x="2493" y="2420"/>
              <a:ext cx="507" cy="501"/>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3415" name="Group 7"/>
            <p:cNvGrpSpPr>
              <a:grpSpLocks/>
            </p:cNvGrpSpPr>
            <p:nvPr/>
          </p:nvGrpSpPr>
          <p:grpSpPr bwMode="auto">
            <a:xfrm>
              <a:off x="932" y="2918"/>
              <a:ext cx="4146" cy="597"/>
              <a:chOff x="805" y="2918"/>
              <a:chExt cx="4146" cy="597"/>
            </a:xfrm>
          </p:grpSpPr>
          <p:sp>
            <p:nvSpPr>
              <p:cNvPr id="273416" name="Rectangle 8"/>
              <p:cNvSpPr>
                <a:spLocks noChangeArrowheads="1"/>
              </p:cNvSpPr>
              <p:nvPr/>
            </p:nvSpPr>
            <p:spPr bwMode="auto">
              <a:xfrm>
                <a:off x="805" y="2918"/>
                <a:ext cx="4146" cy="597"/>
              </a:xfrm>
              <a:prstGeom prst="rect">
                <a:avLst/>
              </a:prstGeom>
              <a:solidFill>
                <a:srgbClr val="CCFFCC"/>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73417" name="Rectangle 9"/>
              <p:cNvSpPr>
                <a:spLocks noChangeArrowheads="1"/>
              </p:cNvSpPr>
              <p:nvPr/>
            </p:nvSpPr>
            <p:spPr bwMode="auto">
              <a:xfrm>
                <a:off x="910" y="2955"/>
                <a:ext cx="4000"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rgbClr val="006600"/>
                    </a:solidFill>
                  </a:rPr>
                  <a:t>New total = $90,000 original Custodial cost</a:t>
                </a:r>
                <a:br>
                  <a:rPr lang="en-US" sz="2400" b="1">
                    <a:solidFill>
                      <a:srgbClr val="006600"/>
                    </a:solidFill>
                  </a:rPr>
                </a:br>
                <a:r>
                  <a:rPr lang="en-US" sz="2400" b="1">
                    <a:solidFill>
                      <a:srgbClr val="006600"/>
                    </a:solidFill>
                  </a:rPr>
                  <a:t> plus $60,000 allocated from the Cafeteria.</a:t>
                </a:r>
              </a:p>
            </p:txBody>
          </p:sp>
        </p:gr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06213"/>
                                        </p:tgtEl>
                                        <p:attrNameLst>
                                          <p:attrName>style.visibility</p:attrName>
                                        </p:attrNameLst>
                                      </p:cBhvr>
                                      <p:to>
                                        <p:strVal val="visible"/>
                                      </p:to>
                                    </p:set>
                                    <p:animEffect transition="in" filter="wipe(down)">
                                      <p:cBhvr>
                                        <p:cTn id="7" dur="500"/>
                                        <p:tgtEl>
                                          <p:spTgt spid="606213"/>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06212"/>
                                        </p:tgtEl>
                                        <p:attrNameLst>
                                          <p:attrName>style.visibility</p:attrName>
                                        </p:attrNameLst>
                                      </p:cBhvr>
                                      <p:to>
                                        <p:strVal val="visible"/>
                                      </p:to>
                                    </p:set>
                                    <p:animEffect transition="in" filter="dissolve">
                                      <p:cBhvr>
                                        <p:cTn id="11" dur="500"/>
                                        <p:tgtEl>
                                          <p:spTgt spid="606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2"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75458" name="Object 2"/>
          <p:cNvGraphicFramePr>
            <a:graphicFrameLocks/>
          </p:cNvGraphicFramePr>
          <p:nvPr/>
        </p:nvGraphicFramePr>
        <p:xfrm>
          <a:off x="254000" y="1692275"/>
          <a:ext cx="8640763" cy="2747963"/>
        </p:xfrm>
        <a:graphic>
          <a:graphicData uri="http://schemas.openxmlformats.org/presentationml/2006/ole">
            <p:oleObj spid="_x0000_s275474" name="Worksheet" r:id="rId4" imgW="5355000" imgH="1811160" progId="Excel.Sheet.8">
              <p:embed/>
            </p:oleObj>
          </a:graphicData>
        </a:graphic>
      </p:graphicFrame>
      <p:sp>
        <p:nvSpPr>
          <p:cNvPr id="608259" name="Rectangle 3"/>
          <p:cNvSpPr>
            <a:spLocks noGrp="1" noChangeArrowheads="1"/>
          </p:cNvSpPr>
          <p:nvPr>
            <p:ph type="title"/>
          </p:nvPr>
        </p:nvSpPr>
        <p:spPr>
          <a:xfrm>
            <a:off x="458787" y="462217"/>
            <a:ext cx="8305800" cy="856488"/>
          </a:xfrm>
          <a:extLst/>
        </p:spPr>
        <p:txBody>
          <a:bodyPr/>
          <a:lstStyle/>
          <a:p>
            <a:pPr>
              <a:defRPr/>
            </a:pPr>
            <a:r>
              <a:rPr lang="en-US" sz="4400" b="1" i="1"/>
              <a:t>Step Method</a:t>
            </a:r>
          </a:p>
        </p:txBody>
      </p:sp>
      <p:sp>
        <p:nvSpPr>
          <p:cNvPr id="608260" name="Oval 4"/>
          <p:cNvSpPr>
            <a:spLocks noChangeArrowheads="1"/>
          </p:cNvSpPr>
          <p:nvPr/>
        </p:nvSpPr>
        <p:spPr bwMode="auto">
          <a:xfrm>
            <a:off x="6103938" y="3554413"/>
            <a:ext cx="1230312" cy="461962"/>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608261" name="Group 5"/>
          <p:cNvGrpSpPr>
            <a:grpSpLocks/>
          </p:cNvGrpSpPr>
          <p:nvPr/>
        </p:nvGrpSpPr>
        <p:grpSpPr bwMode="auto">
          <a:xfrm>
            <a:off x="1295400" y="3886200"/>
            <a:ext cx="6581775" cy="1693863"/>
            <a:chOff x="932" y="2448"/>
            <a:chExt cx="4146" cy="1067"/>
          </a:xfrm>
        </p:grpSpPr>
        <p:sp>
          <p:nvSpPr>
            <p:cNvPr id="275465" name="Line 6"/>
            <p:cNvSpPr>
              <a:spLocks noChangeShapeType="1"/>
            </p:cNvSpPr>
            <p:nvPr/>
          </p:nvSpPr>
          <p:spPr bwMode="auto">
            <a:xfrm flipV="1">
              <a:off x="3504" y="2448"/>
              <a:ext cx="507" cy="501"/>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5466" name="Group 7"/>
            <p:cNvGrpSpPr>
              <a:grpSpLocks/>
            </p:cNvGrpSpPr>
            <p:nvPr/>
          </p:nvGrpSpPr>
          <p:grpSpPr bwMode="auto">
            <a:xfrm>
              <a:off x="932" y="2918"/>
              <a:ext cx="4146" cy="597"/>
              <a:chOff x="805" y="2918"/>
              <a:chExt cx="4146" cy="597"/>
            </a:xfrm>
          </p:grpSpPr>
          <p:sp>
            <p:nvSpPr>
              <p:cNvPr id="275467" name="Rectangle 8"/>
              <p:cNvSpPr>
                <a:spLocks noChangeArrowheads="1"/>
              </p:cNvSpPr>
              <p:nvPr/>
            </p:nvSpPr>
            <p:spPr bwMode="auto">
              <a:xfrm>
                <a:off x="805" y="2918"/>
                <a:ext cx="4146" cy="597"/>
              </a:xfrm>
              <a:prstGeom prst="rect">
                <a:avLst/>
              </a:prstGeom>
              <a:solidFill>
                <a:srgbClr val="FFC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75468" name="Rectangle 9"/>
              <p:cNvSpPr>
                <a:spLocks noChangeArrowheads="1"/>
              </p:cNvSpPr>
              <p:nvPr/>
            </p:nvSpPr>
            <p:spPr bwMode="auto">
              <a:xfrm>
                <a:off x="1009" y="3062"/>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chemeClr val="tx2"/>
                    </a:solidFill>
                  </a:rPr>
                  <a:t>$150,000  ×</a:t>
                </a:r>
              </a:p>
            </p:txBody>
          </p:sp>
          <p:sp>
            <p:nvSpPr>
              <p:cNvPr id="275469" name="Rectangle 10"/>
              <p:cNvSpPr>
                <a:spLocks noChangeArrowheads="1"/>
              </p:cNvSpPr>
              <p:nvPr/>
            </p:nvSpPr>
            <p:spPr bwMode="auto">
              <a:xfrm>
                <a:off x="1877" y="2924"/>
                <a:ext cx="2047"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chemeClr val="tx2"/>
                    </a:solidFill>
                  </a:rPr>
                  <a:t>25,000</a:t>
                </a:r>
              </a:p>
              <a:p>
                <a:pPr algn="ctr" eaLnBrk="1" hangingPunct="1">
                  <a:spcBef>
                    <a:spcPct val="20000"/>
                  </a:spcBef>
                </a:pPr>
                <a:r>
                  <a:rPr lang="en-US" sz="2400" b="1">
                    <a:solidFill>
                      <a:schemeClr val="tx2"/>
                    </a:solidFill>
                  </a:rPr>
                  <a:t>25,000 + 50,000</a:t>
                </a:r>
              </a:p>
            </p:txBody>
          </p:sp>
          <p:sp>
            <p:nvSpPr>
              <p:cNvPr id="275470" name="Line 11"/>
              <p:cNvSpPr>
                <a:spLocks noChangeShapeType="1"/>
              </p:cNvSpPr>
              <p:nvPr/>
            </p:nvSpPr>
            <p:spPr bwMode="auto">
              <a:xfrm>
                <a:off x="2203" y="3192"/>
                <a:ext cx="1382"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5471" name="Rectangle 12"/>
              <p:cNvSpPr>
                <a:spLocks noChangeArrowheads="1"/>
              </p:cNvSpPr>
              <p:nvPr/>
            </p:nvSpPr>
            <p:spPr bwMode="auto">
              <a:xfrm>
                <a:off x="3708" y="3062"/>
                <a:ext cx="1133"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 =   $50,000</a:t>
                </a:r>
              </a:p>
            </p:txBody>
          </p:sp>
        </p:grpSp>
      </p:grpSp>
      <p:grpSp>
        <p:nvGrpSpPr>
          <p:cNvPr id="608269" name="Group 13"/>
          <p:cNvGrpSpPr>
            <a:grpSpLocks/>
          </p:cNvGrpSpPr>
          <p:nvPr/>
        </p:nvGrpSpPr>
        <p:grpSpPr bwMode="auto">
          <a:xfrm>
            <a:off x="1639888" y="5462588"/>
            <a:ext cx="5892800" cy="911225"/>
            <a:chOff x="1149" y="3441"/>
            <a:chExt cx="3712" cy="574"/>
          </a:xfrm>
        </p:grpSpPr>
        <p:sp>
          <p:nvSpPr>
            <p:cNvPr id="275463" name="AutoShape 14"/>
            <p:cNvSpPr>
              <a:spLocks noChangeArrowheads="1"/>
            </p:cNvSpPr>
            <p:nvPr/>
          </p:nvSpPr>
          <p:spPr bwMode="auto">
            <a:xfrm rot="-5400000">
              <a:off x="2850" y="3524"/>
              <a:ext cx="310" cy="144"/>
            </a:xfrm>
            <a:prstGeom prst="rightArrow">
              <a:avLst>
                <a:gd name="adj1" fmla="val 50000"/>
                <a:gd name="adj2" fmla="val 107649"/>
              </a:avLst>
            </a:prstGeom>
            <a:solidFill>
              <a:srgbClr val="FC0128"/>
            </a:solidFill>
            <a:ln w="12700">
              <a:solidFill>
                <a:srgbClr val="FF3300"/>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75464" name="Rectangle 15"/>
            <p:cNvSpPr>
              <a:spLocks noChangeArrowheads="1"/>
            </p:cNvSpPr>
            <p:nvPr/>
          </p:nvSpPr>
          <p:spPr bwMode="auto">
            <a:xfrm>
              <a:off x="1149" y="3713"/>
              <a:ext cx="3712" cy="302"/>
            </a:xfrm>
            <a:prstGeom prst="rect">
              <a:avLst/>
            </a:prstGeom>
            <a:solidFill>
              <a:srgbClr val="CCE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Allocation base:  Square feet occupied </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08261"/>
                                        </p:tgtEl>
                                        <p:attrNameLst>
                                          <p:attrName>style.visibility</p:attrName>
                                        </p:attrNameLst>
                                      </p:cBhvr>
                                      <p:to>
                                        <p:strVal val="visible"/>
                                      </p:to>
                                    </p:set>
                                    <p:animEffect transition="in" filter="wipe(down)">
                                      <p:cBhvr>
                                        <p:cTn id="7" dur="500"/>
                                        <p:tgtEl>
                                          <p:spTgt spid="608261"/>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08260"/>
                                        </p:tgtEl>
                                        <p:attrNameLst>
                                          <p:attrName>style.visibility</p:attrName>
                                        </p:attrNameLst>
                                      </p:cBhvr>
                                      <p:to>
                                        <p:strVal val="visible"/>
                                      </p:to>
                                    </p:set>
                                    <p:animEffect transition="in" filter="dissolve">
                                      <p:cBhvr>
                                        <p:cTn id="11" dur="500"/>
                                        <p:tgtEl>
                                          <p:spTgt spid="608260"/>
                                        </p:tgtEl>
                                      </p:cBhvr>
                                    </p:animEffect>
                                  </p:childTnLst>
                                </p:cTn>
                              </p:par>
                            </p:childTnLst>
                          </p:cTn>
                        </p:par>
                        <p:par>
                          <p:cTn id="12" fill="hold" nodeType="afterGroup">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608269"/>
                                        </p:tgtEl>
                                        <p:attrNameLst>
                                          <p:attrName>style.visibility</p:attrName>
                                        </p:attrNameLst>
                                      </p:cBhvr>
                                      <p:to>
                                        <p:strVal val="visible"/>
                                      </p:to>
                                    </p:set>
                                    <p:animEffect transition="in" filter="wipe(down)">
                                      <p:cBhvr>
                                        <p:cTn id="15" dur="500"/>
                                        <p:tgtEl>
                                          <p:spTgt spid="608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8260"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0306" name="Rectangle 2"/>
          <p:cNvSpPr>
            <a:spLocks noGrp="1" noChangeArrowheads="1"/>
          </p:cNvSpPr>
          <p:nvPr>
            <p:ph type="title"/>
          </p:nvPr>
        </p:nvSpPr>
        <p:spPr>
          <a:xfrm>
            <a:off x="431102" y="477965"/>
            <a:ext cx="8305800" cy="780288"/>
          </a:xfrm>
          <a:extLst/>
        </p:spPr>
        <p:txBody>
          <a:bodyPr/>
          <a:lstStyle/>
          <a:p>
            <a:pPr>
              <a:defRPr/>
            </a:pPr>
            <a:r>
              <a:rPr lang="en-US" sz="4400" b="1" i="1"/>
              <a:t>Step Method</a:t>
            </a:r>
          </a:p>
        </p:txBody>
      </p:sp>
      <p:graphicFrame>
        <p:nvGraphicFramePr>
          <p:cNvPr id="277507" name="Object 3"/>
          <p:cNvGraphicFramePr>
            <a:graphicFrameLocks/>
          </p:cNvGraphicFramePr>
          <p:nvPr/>
        </p:nvGraphicFramePr>
        <p:xfrm>
          <a:off x="254000" y="1692275"/>
          <a:ext cx="8640763" cy="2747963"/>
        </p:xfrm>
        <a:graphic>
          <a:graphicData uri="http://schemas.openxmlformats.org/presentationml/2006/ole">
            <p:oleObj spid="_x0000_s277522" name="Worksheet" r:id="rId4" imgW="5355000" imgH="1811160" progId="Excel.Sheet.8">
              <p:embed/>
            </p:oleObj>
          </a:graphicData>
        </a:graphic>
      </p:graphicFrame>
      <p:sp>
        <p:nvSpPr>
          <p:cNvPr id="610308" name="Oval 4"/>
          <p:cNvSpPr>
            <a:spLocks noChangeArrowheads="1"/>
          </p:cNvSpPr>
          <p:nvPr/>
        </p:nvSpPr>
        <p:spPr bwMode="auto">
          <a:xfrm>
            <a:off x="7564438" y="3527425"/>
            <a:ext cx="1230312" cy="508000"/>
          </a:xfrm>
          <a:prstGeom prst="ellipse">
            <a:avLst/>
          </a:prstGeom>
          <a:noFill/>
          <a:ln w="25400">
            <a:solidFill>
              <a:srgbClr val="FC0128"/>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nvGrpSpPr>
          <p:cNvPr id="610309" name="Group 5"/>
          <p:cNvGrpSpPr>
            <a:grpSpLocks/>
          </p:cNvGrpSpPr>
          <p:nvPr/>
        </p:nvGrpSpPr>
        <p:grpSpPr bwMode="auto">
          <a:xfrm>
            <a:off x="1233488" y="3868738"/>
            <a:ext cx="6681787" cy="1711325"/>
            <a:chOff x="901" y="2437"/>
            <a:chExt cx="4209" cy="1078"/>
          </a:xfrm>
        </p:grpSpPr>
        <p:grpSp>
          <p:nvGrpSpPr>
            <p:cNvPr id="277513" name="Group 6"/>
            <p:cNvGrpSpPr>
              <a:grpSpLocks/>
            </p:cNvGrpSpPr>
            <p:nvPr/>
          </p:nvGrpSpPr>
          <p:grpSpPr bwMode="auto">
            <a:xfrm>
              <a:off x="901" y="2437"/>
              <a:ext cx="4209" cy="1078"/>
              <a:chOff x="901" y="2437"/>
              <a:chExt cx="4209" cy="1078"/>
            </a:xfrm>
          </p:grpSpPr>
          <p:sp>
            <p:nvSpPr>
              <p:cNvPr id="277518" name="Line 7"/>
              <p:cNvSpPr>
                <a:spLocks noChangeShapeType="1"/>
              </p:cNvSpPr>
              <p:nvPr/>
            </p:nvSpPr>
            <p:spPr bwMode="auto">
              <a:xfrm flipV="1">
                <a:off x="4407" y="2437"/>
                <a:ext cx="520" cy="539"/>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19" name="Rectangle 8"/>
              <p:cNvSpPr>
                <a:spLocks noChangeArrowheads="1"/>
              </p:cNvSpPr>
              <p:nvPr/>
            </p:nvSpPr>
            <p:spPr bwMode="auto">
              <a:xfrm>
                <a:off x="901" y="2918"/>
                <a:ext cx="4209" cy="597"/>
              </a:xfrm>
              <a:prstGeom prst="rect">
                <a:avLst/>
              </a:prstGeom>
              <a:solidFill>
                <a:srgbClr val="EAEAEA"/>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pSp>
        <p:sp>
          <p:nvSpPr>
            <p:cNvPr id="277514" name="Rectangle 9"/>
            <p:cNvSpPr>
              <a:spLocks noChangeArrowheads="1"/>
            </p:cNvSpPr>
            <p:nvPr/>
          </p:nvSpPr>
          <p:spPr bwMode="auto">
            <a:xfrm>
              <a:off x="1041" y="3062"/>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chemeClr val="tx2"/>
                  </a:solidFill>
                </a:rPr>
                <a:t>$150,000  ×</a:t>
              </a:r>
            </a:p>
          </p:txBody>
        </p:sp>
        <p:sp>
          <p:nvSpPr>
            <p:cNvPr id="277515" name="Rectangle 10"/>
            <p:cNvSpPr>
              <a:spLocks noChangeArrowheads="1"/>
            </p:cNvSpPr>
            <p:nvPr/>
          </p:nvSpPr>
          <p:spPr bwMode="auto">
            <a:xfrm>
              <a:off x="1947" y="2924"/>
              <a:ext cx="2047"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rgbClr val="FF3300"/>
                  </a:solidFill>
                </a:rPr>
                <a:t>50,000</a:t>
              </a:r>
            </a:p>
            <a:p>
              <a:pPr algn="ctr" eaLnBrk="1" hangingPunct="1">
                <a:spcBef>
                  <a:spcPct val="20000"/>
                </a:spcBef>
              </a:pPr>
              <a:r>
                <a:rPr lang="en-US" sz="2400" b="1">
                  <a:solidFill>
                    <a:schemeClr val="tx2"/>
                  </a:solidFill>
                </a:rPr>
                <a:t>25,000 + 50,000</a:t>
              </a:r>
            </a:p>
          </p:txBody>
        </p:sp>
        <p:sp>
          <p:nvSpPr>
            <p:cNvPr id="277516" name="Line 11"/>
            <p:cNvSpPr>
              <a:spLocks noChangeShapeType="1"/>
            </p:cNvSpPr>
            <p:nvPr/>
          </p:nvSpPr>
          <p:spPr bwMode="auto">
            <a:xfrm>
              <a:off x="2273" y="3192"/>
              <a:ext cx="1382"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17" name="Rectangle 12"/>
            <p:cNvSpPr>
              <a:spLocks noChangeArrowheads="1"/>
            </p:cNvSpPr>
            <p:nvPr/>
          </p:nvSpPr>
          <p:spPr bwMode="auto">
            <a:xfrm>
              <a:off x="3778" y="3062"/>
              <a:ext cx="124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 =   $100,000</a:t>
              </a:r>
            </a:p>
          </p:txBody>
        </p:sp>
      </p:grpSp>
      <p:grpSp>
        <p:nvGrpSpPr>
          <p:cNvPr id="610317" name="Group 13"/>
          <p:cNvGrpSpPr>
            <a:grpSpLocks/>
          </p:cNvGrpSpPr>
          <p:nvPr/>
        </p:nvGrpSpPr>
        <p:grpSpPr bwMode="auto">
          <a:xfrm>
            <a:off x="1627188" y="5462588"/>
            <a:ext cx="5892800" cy="911225"/>
            <a:chOff x="1149" y="3441"/>
            <a:chExt cx="3712" cy="574"/>
          </a:xfrm>
        </p:grpSpPr>
        <p:sp>
          <p:nvSpPr>
            <p:cNvPr id="277511" name="AutoShape 14"/>
            <p:cNvSpPr>
              <a:spLocks noChangeArrowheads="1"/>
            </p:cNvSpPr>
            <p:nvPr/>
          </p:nvSpPr>
          <p:spPr bwMode="auto">
            <a:xfrm rot="-5400000">
              <a:off x="2850" y="3524"/>
              <a:ext cx="310" cy="144"/>
            </a:xfrm>
            <a:prstGeom prst="rightArrow">
              <a:avLst>
                <a:gd name="adj1" fmla="val 50000"/>
                <a:gd name="adj2" fmla="val 107649"/>
              </a:avLst>
            </a:prstGeom>
            <a:solidFill>
              <a:srgbClr val="FC0128"/>
            </a:solidFill>
            <a:ln w="12700">
              <a:solidFill>
                <a:srgbClr val="FF3300"/>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77512" name="Rectangle 15"/>
            <p:cNvSpPr>
              <a:spLocks noChangeArrowheads="1"/>
            </p:cNvSpPr>
            <p:nvPr/>
          </p:nvSpPr>
          <p:spPr bwMode="auto">
            <a:xfrm>
              <a:off x="1149" y="3713"/>
              <a:ext cx="3712" cy="302"/>
            </a:xfrm>
            <a:prstGeom prst="rect">
              <a:avLst/>
            </a:prstGeom>
            <a:solidFill>
              <a:srgbClr val="CCE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Allocation base:  Square feet occupied </a:t>
              </a:r>
            </a:p>
          </p:txBody>
        </p:sp>
      </p:gr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610309"/>
                                        </p:tgtEl>
                                        <p:attrNameLst>
                                          <p:attrName>style.visibility</p:attrName>
                                        </p:attrNameLst>
                                      </p:cBhvr>
                                      <p:to>
                                        <p:strVal val="visible"/>
                                      </p:to>
                                    </p:set>
                                    <p:animEffect transition="in" filter="wipe(down)">
                                      <p:cBhvr>
                                        <p:cTn id="7" dur="500"/>
                                        <p:tgtEl>
                                          <p:spTgt spid="610309"/>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10308"/>
                                        </p:tgtEl>
                                        <p:attrNameLst>
                                          <p:attrName>style.visibility</p:attrName>
                                        </p:attrNameLst>
                                      </p:cBhvr>
                                      <p:to>
                                        <p:strVal val="visible"/>
                                      </p:to>
                                    </p:set>
                                    <p:animEffect transition="in" filter="dissolve">
                                      <p:cBhvr>
                                        <p:cTn id="11" dur="500"/>
                                        <p:tgtEl>
                                          <p:spTgt spid="610308"/>
                                        </p:tgtEl>
                                      </p:cBhvr>
                                    </p:animEffect>
                                  </p:childTnLst>
                                </p:cTn>
                              </p:par>
                            </p:childTnLst>
                          </p:cTn>
                        </p:par>
                        <p:par>
                          <p:cTn id="12" fill="hold" nodeType="afterGroup">
                            <p:stCondLst>
                              <p:cond delay="1000"/>
                            </p:stCondLst>
                            <p:childTnLst>
                              <p:par>
                                <p:cTn id="13" presetID="22" presetClass="entr" presetSubtype="4" fill="hold" nodeType="afterEffect">
                                  <p:stCondLst>
                                    <p:cond delay="1000"/>
                                  </p:stCondLst>
                                  <p:childTnLst>
                                    <p:set>
                                      <p:cBhvr>
                                        <p:cTn id="14" dur="1" fill="hold">
                                          <p:stCondLst>
                                            <p:cond delay="0"/>
                                          </p:stCondLst>
                                        </p:cTn>
                                        <p:tgtEl>
                                          <p:spTgt spid="610317"/>
                                        </p:tgtEl>
                                        <p:attrNameLst>
                                          <p:attrName>style.visibility</p:attrName>
                                        </p:attrNameLst>
                                      </p:cBhvr>
                                      <p:to>
                                        <p:strVal val="visible"/>
                                      </p:to>
                                    </p:set>
                                    <p:animEffect transition="in" filter="wipe(down)">
                                      <p:cBhvr>
                                        <p:cTn id="15" dur="500"/>
                                        <p:tgtEl>
                                          <p:spTgt spid="610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08"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a:xfrm>
            <a:off x="419100" y="336867"/>
            <a:ext cx="8305800" cy="910463"/>
          </a:xfrm>
          <a:extLst/>
        </p:spPr>
        <p:txBody>
          <a:bodyPr/>
          <a:lstStyle/>
          <a:p>
            <a:pPr>
              <a:defRPr/>
            </a:pPr>
            <a:r>
              <a:rPr lang="en-US" sz="4400" b="1" i="1"/>
              <a:t>Reciprocal Method</a:t>
            </a:r>
          </a:p>
        </p:txBody>
      </p:sp>
      <p:grpSp>
        <p:nvGrpSpPr>
          <p:cNvPr id="612355" name="Group 3"/>
          <p:cNvGrpSpPr>
            <a:grpSpLocks/>
          </p:cNvGrpSpPr>
          <p:nvPr/>
        </p:nvGrpSpPr>
        <p:grpSpPr bwMode="auto">
          <a:xfrm>
            <a:off x="601663" y="2474913"/>
            <a:ext cx="3208337" cy="2124075"/>
            <a:chOff x="379" y="1559"/>
            <a:chExt cx="2021" cy="1338"/>
          </a:xfrm>
        </p:grpSpPr>
        <p:sp>
          <p:nvSpPr>
            <p:cNvPr id="279569" name="AutoShape 4"/>
            <p:cNvSpPr>
              <a:spLocks noChangeArrowheads="1"/>
            </p:cNvSpPr>
            <p:nvPr/>
          </p:nvSpPr>
          <p:spPr bwMode="auto">
            <a:xfrm>
              <a:off x="1744" y="2113"/>
              <a:ext cx="656" cy="235"/>
            </a:xfrm>
            <a:prstGeom prst="rightArrow">
              <a:avLst>
                <a:gd name="adj1" fmla="val 50000"/>
                <a:gd name="adj2" fmla="val 139587"/>
              </a:avLst>
            </a:prstGeom>
            <a:solidFill>
              <a:srgbClr val="FC0128"/>
            </a:solidFill>
            <a:ln w="12700">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79570" name="Rectangle 5"/>
            <p:cNvSpPr>
              <a:spLocks noChangeArrowheads="1"/>
            </p:cNvSpPr>
            <p:nvPr/>
          </p:nvSpPr>
          <p:spPr bwMode="auto">
            <a:xfrm>
              <a:off x="379" y="1559"/>
              <a:ext cx="1589" cy="1338"/>
            </a:xfrm>
            <a:prstGeom prst="rect">
              <a:avLst/>
            </a:prstGeom>
            <a:solidFill>
              <a:srgbClr val="EAEAEA"/>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a:solidFill>
                    <a:schemeClr val="tx2"/>
                  </a:solidFill>
                </a:rPr>
                <a:t>Interdepartmental</a:t>
              </a:r>
              <a:br>
                <a:rPr lang="en-US" sz="2200">
                  <a:solidFill>
                    <a:schemeClr val="tx2"/>
                  </a:solidFill>
                </a:rPr>
              </a:br>
              <a:r>
                <a:rPr lang="en-US" sz="2200">
                  <a:solidFill>
                    <a:schemeClr val="tx2"/>
                  </a:solidFill>
                </a:rPr>
                <a:t>services are given</a:t>
              </a:r>
              <a:br>
                <a:rPr lang="en-US" sz="2200">
                  <a:solidFill>
                    <a:schemeClr val="tx2"/>
                  </a:solidFill>
                </a:rPr>
              </a:br>
              <a:r>
                <a:rPr lang="en-US" sz="2200">
                  <a:solidFill>
                    <a:schemeClr val="tx2"/>
                  </a:solidFill>
                </a:rPr>
                <a:t>full recognition</a:t>
              </a:r>
              <a:br>
                <a:rPr lang="en-US" sz="2200">
                  <a:solidFill>
                    <a:schemeClr val="tx2"/>
                  </a:solidFill>
                </a:rPr>
              </a:br>
              <a:r>
                <a:rPr lang="en-US" sz="2200">
                  <a:solidFill>
                    <a:schemeClr val="tx2"/>
                  </a:solidFill>
                </a:rPr>
                <a:t>rather than partial</a:t>
              </a:r>
              <a:br>
                <a:rPr lang="en-US" sz="2200">
                  <a:solidFill>
                    <a:schemeClr val="tx2"/>
                  </a:solidFill>
                </a:rPr>
              </a:br>
              <a:r>
                <a:rPr lang="en-US" sz="2200">
                  <a:solidFill>
                    <a:schemeClr val="tx2"/>
                  </a:solidFill>
                </a:rPr>
                <a:t>recognition as with</a:t>
              </a:r>
              <a:br>
                <a:rPr lang="en-US" sz="2200">
                  <a:solidFill>
                    <a:schemeClr val="tx2"/>
                  </a:solidFill>
                </a:rPr>
              </a:br>
              <a:r>
                <a:rPr lang="en-US" sz="2200">
                  <a:solidFill>
                    <a:schemeClr val="tx2"/>
                  </a:solidFill>
                </a:rPr>
                <a:t>the step method. </a:t>
              </a:r>
            </a:p>
          </p:txBody>
        </p:sp>
      </p:grpSp>
      <p:sp>
        <p:nvSpPr>
          <p:cNvPr id="279556" name="Rectangle 6"/>
          <p:cNvSpPr>
            <a:spLocks noChangeArrowheads="1"/>
          </p:cNvSpPr>
          <p:nvPr/>
        </p:nvSpPr>
        <p:spPr bwMode="auto">
          <a:xfrm>
            <a:off x="3659188" y="1698625"/>
            <a:ext cx="1800225" cy="1209675"/>
          </a:xfrm>
          <a:prstGeom prst="rect">
            <a:avLst/>
          </a:prstGeom>
          <a:solidFill>
            <a:schemeClr val="tx2"/>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FFFF"/>
                </a:solidFill>
              </a:rPr>
              <a:t>Service </a:t>
            </a:r>
            <a:br>
              <a:rPr lang="en-US" sz="2400">
                <a:solidFill>
                  <a:srgbClr val="FFFFFF"/>
                </a:solidFill>
              </a:rPr>
            </a:br>
            <a:r>
              <a:rPr lang="en-US" sz="2400">
                <a:solidFill>
                  <a:srgbClr val="FFFFFF"/>
                </a:solidFill>
              </a:rPr>
              <a:t>Department</a:t>
            </a:r>
          </a:p>
          <a:p>
            <a:pPr algn="ctr" eaLnBrk="1" hangingPunct="1"/>
            <a:r>
              <a:rPr lang="en-US" sz="2400">
                <a:solidFill>
                  <a:srgbClr val="FFFFFF"/>
                </a:solidFill>
              </a:rPr>
              <a:t>(Cafeteria)</a:t>
            </a:r>
          </a:p>
        </p:txBody>
      </p:sp>
      <p:sp>
        <p:nvSpPr>
          <p:cNvPr id="279557" name="Rectangle 7"/>
          <p:cNvSpPr>
            <a:spLocks noChangeArrowheads="1"/>
          </p:cNvSpPr>
          <p:nvPr/>
        </p:nvSpPr>
        <p:spPr bwMode="auto">
          <a:xfrm>
            <a:off x="3657600" y="4200525"/>
            <a:ext cx="1800225" cy="1209675"/>
          </a:xfrm>
          <a:prstGeom prst="rect">
            <a:avLst/>
          </a:prstGeom>
          <a:solidFill>
            <a:schemeClr val="tx2"/>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rgbClr val="FFFFFF"/>
                </a:solidFill>
              </a:rPr>
              <a:t>Service </a:t>
            </a:r>
            <a:br>
              <a:rPr lang="en-US" sz="2400">
                <a:solidFill>
                  <a:srgbClr val="FFFFFF"/>
                </a:solidFill>
              </a:rPr>
            </a:br>
            <a:r>
              <a:rPr lang="en-US" sz="2400">
                <a:solidFill>
                  <a:srgbClr val="FFFFFF"/>
                </a:solidFill>
              </a:rPr>
              <a:t>Department</a:t>
            </a:r>
          </a:p>
          <a:p>
            <a:pPr algn="ctr" eaLnBrk="1" hangingPunct="1"/>
            <a:r>
              <a:rPr lang="en-US" sz="2400">
                <a:solidFill>
                  <a:srgbClr val="FFFFFF"/>
                </a:solidFill>
              </a:rPr>
              <a:t>(Custodial)</a:t>
            </a:r>
          </a:p>
        </p:txBody>
      </p:sp>
      <p:sp>
        <p:nvSpPr>
          <p:cNvPr id="279558" name="Rectangle 8"/>
          <p:cNvSpPr>
            <a:spLocks noChangeArrowheads="1"/>
          </p:cNvSpPr>
          <p:nvPr/>
        </p:nvSpPr>
        <p:spPr bwMode="auto">
          <a:xfrm>
            <a:off x="7177088" y="1698625"/>
            <a:ext cx="1801812" cy="1209675"/>
          </a:xfrm>
          <a:prstGeom prst="rect">
            <a:avLst/>
          </a:prstGeom>
          <a:solidFill>
            <a:srgbClr val="CCFFCC"/>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chemeClr val="tx2"/>
                </a:solidFill>
              </a:rPr>
              <a:t>Operating </a:t>
            </a:r>
            <a:br>
              <a:rPr lang="en-US" sz="2400">
                <a:solidFill>
                  <a:schemeClr val="tx2"/>
                </a:solidFill>
              </a:rPr>
            </a:br>
            <a:r>
              <a:rPr lang="en-US" sz="2400">
                <a:solidFill>
                  <a:schemeClr val="tx2"/>
                </a:solidFill>
              </a:rPr>
              <a:t>Department</a:t>
            </a:r>
          </a:p>
          <a:p>
            <a:pPr algn="ctr" eaLnBrk="1" hangingPunct="1"/>
            <a:r>
              <a:rPr lang="en-US" sz="2400">
                <a:solidFill>
                  <a:schemeClr val="tx2"/>
                </a:solidFill>
              </a:rPr>
              <a:t>(Machining)</a:t>
            </a:r>
          </a:p>
        </p:txBody>
      </p:sp>
      <p:sp>
        <p:nvSpPr>
          <p:cNvPr id="279559" name="Rectangle 9"/>
          <p:cNvSpPr>
            <a:spLocks noChangeArrowheads="1"/>
          </p:cNvSpPr>
          <p:nvPr/>
        </p:nvSpPr>
        <p:spPr bwMode="auto">
          <a:xfrm>
            <a:off x="7153275" y="4246563"/>
            <a:ext cx="1800225" cy="1209675"/>
          </a:xfrm>
          <a:prstGeom prst="rect">
            <a:avLst/>
          </a:prstGeom>
          <a:solidFill>
            <a:srgbClr val="FFC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400">
                <a:solidFill>
                  <a:schemeClr val="tx2"/>
                </a:solidFill>
              </a:rPr>
              <a:t>Operating </a:t>
            </a:r>
            <a:br>
              <a:rPr lang="en-US" sz="2400">
                <a:solidFill>
                  <a:schemeClr val="tx2"/>
                </a:solidFill>
              </a:rPr>
            </a:br>
            <a:r>
              <a:rPr lang="en-US" sz="2400">
                <a:solidFill>
                  <a:schemeClr val="tx2"/>
                </a:solidFill>
              </a:rPr>
              <a:t>Department</a:t>
            </a:r>
          </a:p>
          <a:p>
            <a:pPr algn="ctr" eaLnBrk="1" hangingPunct="1"/>
            <a:r>
              <a:rPr lang="en-US" sz="2400">
                <a:solidFill>
                  <a:schemeClr val="tx2"/>
                </a:solidFill>
              </a:rPr>
              <a:t>(Assembly)</a:t>
            </a:r>
            <a:endParaRPr lang="en-US" sz="2400">
              <a:solidFill>
                <a:srgbClr val="FFFFFF"/>
              </a:solidFill>
            </a:endParaRPr>
          </a:p>
        </p:txBody>
      </p:sp>
      <p:grpSp>
        <p:nvGrpSpPr>
          <p:cNvPr id="612362" name="Group 10"/>
          <p:cNvGrpSpPr>
            <a:grpSpLocks/>
          </p:cNvGrpSpPr>
          <p:nvPr/>
        </p:nvGrpSpPr>
        <p:grpSpPr bwMode="auto">
          <a:xfrm>
            <a:off x="4044950" y="2914650"/>
            <a:ext cx="4033838" cy="1939925"/>
            <a:chOff x="2548" y="1836"/>
            <a:chExt cx="2541" cy="1222"/>
          </a:xfrm>
        </p:grpSpPr>
        <p:cxnSp>
          <p:nvCxnSpPr>
            <p:cNvPr id="279566" name="AutoShape 11"/>
            <p:cNvCxnSpPr>
              <a:cxnSpLocks noChangeShapeType="1"/>
              <a:endCxn id="279559" idx="1"/>
            </p:cNvCxnSpPr>
            <p:nvPr/>
          </p:nvCxnSpPr>
          <p:spPr bwMode="auto">
            <a:xfrm flipV="1">
              <a:off x="3440" y="3056"/>
              <a:ext cx="1058" cy="2"/>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79567" name="AutoShape 12"/>
            <p:cNvCxnSpPr>
              <a:cxnSpLocks noChangeShapeType="1"/>
              <a:stCxn id="279557" idx="3"/>
              <a:endCxn id="279558" idx="2"/>
            </p:cNvCxnSpPr>
            <p:nvPr/>
          </p:nvCxnSpPr>
          <p:spPr bwMode="auto">
            <a:xfrm flipV="1">
              <a:off x="3446" y="1840"/>
              <a:ext cx="1643" cy="1187"/>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9568" name="Line 13"/>
            <p:cNvSpPr>
              <a:spLocks noChangeShapeType="1"/>
            </p:cNvSpPr>
            <p:nvPr/>
          </p:nvSpPr>
          <p:spPr bwMode="auto">
            <a:xfrm>
              <a:off x="2548" y="1836"/>
              <a:ext cx="0" cy="788"/>
            </a:xfrm>
            <a:prstGeom prst="line">
              <a:avLst/>
            </a:prstGeom>
            <a:noFill/>
            <a:ln w="38100">
              <a:solidFill>
                <a:srgbClr val="FF3300"/>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612366" name="Group 14"/>
          <p:cNvGrpSpPr>
            <a:grpSpLocks/>
          </p:cNvGrpSpPr>
          <p:nvPr/>
        </p:nvGrpSpPr>
        <p:grpSpPr bwMode="auto">
          <a:xfrm>
            <a:off x="5068888" y="2303463"/>
            <a:ext cx="2984500" cy="1930400"/>
            <a:chOff x="3193" y="1451"/>
            <a:chExt cx="1880" cy="1216"/>
          </a:xfrm>
        </p:grpSpPr>
        <p:cxnSp>
          <p:nvCxnSpPr>
            <p:cNvPr id="279563" name="AutoShape 15"/>
            <p:cNvCxnSpPr>
              <a:cxnSpLocks noChangeShapeType="1"/>
              <a:stCxn id="279556" idx="3"/>
              <a:endCxn id="279558" idx="1"/>
            </p:cNvCxnSpPr>
            <p:nvPr/>
          </p:nvCxnSpPr>
          <p:spPr bwMode="auto">
            <a:xfrm>
              <a:off x="3447" y="1451"/>
              <a:ext cx="1066" cy="0"/>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279564" name="AutoShape 16"/>
            <p:cNvCxnSpPr>
              <a:cxnSpLocks noChangeShapeType="1"/>
              <a:stCxn id="279556" idx="3"/>
              <a:endCxn id="279559" idx="0"/>
            </p:cNvCxnSpPr>
            <p:nvPr/>
          </p:nvCxnSpPr>
          <p:spPr bwMode="auto">
            <a:xfrm>
              <a:off x="3447" y="1451"/>
              <a:ext cx="1626" cy="1216"/>
            </a:xfrm>
            <a:prstGeom prst="straightConnector1">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79565" name="Line 17"/>
            <p:cNvSpPr>
              <a:spLocks noChangeShapeType="1"/>
            </p:cNvSpPr>
            <p:nvPr/>
          </p:nvSpPr>
          <p:spPr bwMode="auto">
            <a:xfrm>
              <a:off x="3193" y="1855"/>
              <a:ext cx="0" cy="788"/>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12370" name="Rectangle 18"/>
          <p:cNvSpPr>
            <a:spLocks noChangeArrowheads="1"/>
          </p:cNvSpPr>
          <p:nvPr/>
        </p:nvSpPr>
        <p:spPr bwMode="auto">
          <a:xfrm>
            <a:off x="838200" y="5616575"/>
            <a:ext cx="7467600" cy="908050"/>
          </a:xfrm>
          <a:prstGeom prst="rect">
            <a:avLst/>
          </a:prstGeom>
          <a:solidFill>
            <a:srgbClr val="FFFFCC"/>
          </a:solidFill>
          <a:ln w="25400">
            <a:solidFill>
              <a:schemeClr val="tx1"/>
            </a:solidFill>
            <a:miter lim="800000"/>
            <a:headEnd/>
            <a:tailEnd/>
          </a:ln>
          <a:effectLst>
            <a:outerShdw dist="35921" dir="2700000" algn="ctr" rotWithShape="0">
              <a:schemeClr val="bg2"/>
            </a:outerShdw>
          </a:effec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600" b="1">
                <a:solidFill>
                  <a:srgbClr val="663300"/>
                </a:solidFill>
              </a:rPr>
              <a:t>Because of its mathematical complexity, </a:t>
            </a:r>
            <a:br>
              <a:rPr lang="en-US" sz="2600" b="1">
                <a:solidFill>
                  <a:srgbClr val="663300"/>
                </a:solidFill>
              </a:rPr>
            </a:br>
            <a:r>
              <a:rPr lang="en-US" sz="2600" b="1">
                <a:solidFill>
                  <a:srgbClr val="663300"/>
                </a:solidFill>
              </a:rPr>
              <a:t>the reciprocal method is rarely used.</a:t>
            </a: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12366"/>
                                        </p:tgtEl>
                                        <p:attrNameLst>
                                          <p:attrName>style.visibility</p:attrName>
                                        </p:attrNameLst>
                                      </p:cBhvr>
                                      <p:to>
                                        <p:strVal val="visible"/>
                                      </p:to>
                                    </p:set>
                                    <p:animEffect transition="in" filter="wipe(left)">
                                      <p:cBhvr>
                                        <p:cTn id="7" dur="500"/>
                                        <p:tgtEl>
                                          <p:spTgt spid="612366"/>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612362"/>
                                        </p:tgtEl>
                                        <p:attrNameLst>
                                          <p:attrName>style.visibility</p:attrName>
                                        </p:attrNameLst>
                                      </p:cBhvr>
                                      <p:to>
                                        <p:strVal val="visible"/>
                                      </p:to>
                                    </p:set>
                                    <p:animEffect transition="in" filter="wipe(down)">
                                      <p:cBhvr>
                                        <p:cTn id="11" dur="500"/>
                                        <p:tgtEl>
                                          <p:spTgt spid="612362"/>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612355"/>
                                        </p:tgtEl>
                                        <p:attrNameLst>
                                          <p:attrName>style.visibility</p:attrName>
                                        </p:attrNameLst>
                                      </p:cBhvr>
                                      <p:to>
                                        <p:strVal val="visible"/>
                                      </p:to>
                                    </p:set>
                                    <p:animEffect transition="in" filter="wipe(left)">
                                      <p:cBhvr>
                                        <p:cTn id="15" dur="500"/>
                                        <p:tgtEl>
                                          <p:spTgt spid="612355"/>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612370"/>
                                        </p:tgtEl>
                                        <p:attrNameLst>
                                          <p:attrName>style.visibility</p:attrName>
                                        </p:attrNameLst>
                                      </p:cBhvr>
                                      <p:to>
                                        <p:strVal val="visible"/>
                                      </p:to>
                                    </p:set>
                                    <p:animEffect transition="in" filter="dissolve">
                                      <p:cBhvr>
                                        <p:cTn id="19" dur="500"/>
                                        <p:tgtEl>
                                          <p:spTgt spid="6123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70"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6450" name="Rectangle 2"/>
          <p:cNvSpPr>
            <a:spLocks noGrp="1" noChangeArrowheads="1"/>
          </p:cNvSpPr>
          <p:nvPr>
            <p:ph type="title"/>
          </p:nvPr>
        </p:nvSpPr>
        <p:spPr>
          <a:xfrm>
            <a:off x="458724" y="381000"/>
            <a:ext cx="8305800" cy="1143000"/>
          </a:xfrm>
          <a:extLst/>
        </p:spPr>
        <p:txBody>
          <a:bodyPr>
            <a:normAutofit fontScale="90000"/>
          </a:bodyPr>
          <a:lstStyle/>
          <a:p>
            <a:pPr>
              <a:defRPr/>
            </a:pPr>
            <a:r>
              <a:rPr lang="en-US" sz="4400" b="1" i="1"/>
              <a:t>Quick Check Data</a:t>
            </a:r>
            <a:br>
              <a:rPr lang="en-US" sz="4400" b="1" i="1"/>
            </a:br>
            <a:r>
              <a:rPr lang="en-US" sz="4400" b="1" i="1"/>
              <a:t>for Direct and Step Methods</a:t>
            </a:r>
          </a:p>
        </p:txBody>
      </p:sp>
      <p:graphicFrame>
        <p:nvGraphicFramePr>
          <p:cNvPr id="281603" name="Object 3"/>
          <p:cNvGraphicFramePr>
            <a:graphicFrameLocks/>
          </p:cNvGraphicFramePr>
          <p:nvPr/>
        </p:nvGraphicFramePr>
        <p:xfrm>
          <a:off x="266700" y="1600200"/>
          <a:ext cx="8616950" cy="2062163"/>
        </p:xfrm>
        <a:graphic>
          <a:graphicData uri="http://schemas.openxmlformats.org/presentationml/2006/ole">
            <p:oleObj spid="_x0000_s281608" name="Worksheet" r:id="rId4" imgW="5411160" imgH="1406160" progId="Excel.Sheet.8">
              <p:embed/>
            </p:oleObj>
          </a:graphicData>
        </a:graphic>
      </p:graphicFrame>
      <p:sp>
        <p:nvSpPr>
          <p:cNvPr id="616452" name="Text Box 4"/>
          <p:cNvSpPr txBox="1">
            <a:spLocks noChangeArrowheads="1"/>
          </p:cNvSpPr>
          <p:nvPr/>
        </p:nvSpPr>
        <p:spPr bwMode="auto">
          <a:xfrm>
            <a:off x="342900" y="4198938"/>
            <a:ext cx="8458200" cy="2354262"/>
          </a:xfrm>
          <a:prstGeom prst="rect">
            <a:avLst/>
          </a:prstGeom>
          <a:solidFill>
            <a:schemeClr val="folHlink"/>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800" u="sng">
                <a:solidFill>
                  <a:srgbClr val="FF0000"/>
                </a:solidFill>
              </a:rPr>
              <a:t>Allocation bases:</a:t>
            </a:r>
            <a:endParaRPr lang="en-US" sz="2800"/>
          </a:p>
          <a:p>
            <a:pPr lvl="1" eaLnBrk="1" hangingPunct="1">
              <a:lnSpc>
                <a:spcPct val="85000"/>
              </a:lnSpc>
              <a:spcBef>
                <a:spcPct val="30000"/>
              </a:spcBef>
              <a:buSzPct val="70000"/>
              <a:buFont typeface="Wingdings" panose="05000000000000000000" pitchFamily="2" charset="2"/>
              <a:buChar char="l"/>
            </a:pPr>
            <a:r>
              <a:rPr lang="en-US" sz="2800"/>
              <a:t>Business school administration costs (ADMIN):</a:t>
            </a:r>
            <a:br>
              <a:rPr lang="en-US" sz="2800"/>
            </a:br>
            <a:r>
              <a:rPr lang="en-US" sz="2800"/>
              <a:t>  Number of employees</a:t>
            </a:r>
          </a:p>
          <a:p>
            <a:pPr lvl="1" eaLnBrk="1" hangingPunct="1">
              <a:lnSpc>
                <a:spcPct val="85000"/>
              </a:lnSpc>
              <a:spcBef>
                <a:spcPct val="50000"/>
              </a:spcBef>
              <a:buSzPct val="70000"/>
              <a:buFont typeface="Wingdings" panose="05000000000000000000" pitchFamily="2" charset="2"/>
              <a:buChar char="l"/>
            </a:pPr>
            <a:r>
              <a:rPr lang="en-US" sz="2800"/>
              <a:t>Business Administration computer services</a:t>
            </a:r>
            <a:br>
              <a:rPr lang="en-US" sz="2800"/>
            </a:br>
            <a:r>
              <a:rPr lang="en-US" sz="2800"/>
              <a:t>  (BACS):  Number of personal computers</a:t>
            </a:r>
            <a:endParaRPr lang="en-US" sz="2800">
              <a:latin typeface="Times New Roman" panose="02020603050405020304" pitchFamily="18" charset="0"/>
            </a:endParaRPr>
          </a:p>
        </p:txBody>
      </p:sp>
      <p:sp>
        <p:nvSpPr>
          <p:cNvPr id="616453" name="Text Box 5"/>
          <p:cNvSpPr txBox="1">
            <a:spLocks noChangeArrowheads="1"/>
          </p:cNvSpPr>
          <p:nvPr/>
        </p:nvSpPr>
        <p:spPr bwMode="auto">
          <a:xfrm>
            <a:off x="660400" y="3632200"/>
            <a:ext cx="7823200"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3200" b="1">
                <a:solidFill>
                  <a:srgbClr val="FF3300"/>
                </a:solidFill>
              </a:rPr>
              <a:t>The direct method of allocation is used.</a:t>
            </a: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47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16453"/>
                                        </p:tgtEl>
                                        <p:attrNameLst>
                                          <p:attrName>style.visibility</p:attrName>
                                        </p:attrNameLst>
                                      </p:cBhvr>
                                      <p:to>
                                        <p:strVal val="visible"/>
                                      </p:to>
                                    </p:set>
                                    <p:animEffect transition="in" filter="dissolve">
                                      <p:cBhvr>
                                        <p:cTn id="7" dur="500"/>
                                        <p:tgtEl>
                                          <p:spTgt spid="616453"/>
                                        </p:tgtEl>
                                      </p:cBhvr>
                                    </p:animEffect>
                                  </p:childTnLst>
                                </p:cTn>
                              </p:par>
                            </p:childTnLst>
                          </p:cTn>
                        </p:par>
                        <p:par>
                          <p:cTn id="8" fill="hold" nodeType="afterGroup">
                            <p:stCondLst>
                              <p:cond delay="2500"/>
                            </p:stCondLst>
                            <p:childTnLst>
                              <p:par>
                                <p:cTn id="9" presetID="4" presetClass="entr" presetSubtype="32" fill="hold" grpId="0" nodeType="afterEffect">
                                  <p:stCondLst>
                                    <p:cond delay="0"/>
                                  </p:stCondLst>
                                  <p:childTnLst>
                                    <p:set>
                                      <p:cBhvr>
                                        <p:cTn id="10" dur="1" fill="hold">
                                          <p:stCondLst>
                                            <p:cond delay="0"/>
                                          </p:stCondLst>
                                        </p:cTn>
                                        <p:tgtEl>
                                          <p:spTgt spid="616452"/>
                                        </p:tgtEl>
                                        <p:attrNameLst>
                                          <p:attrName>style.visibility</p:attrName>
                                        </p:attrNameLst>
                                      </p:cBhvr>
                                      <p:to>
                                        <p:strVal val="visible"/>
                                      </p:to>
                                    </p:set>
                                    <p:animEffect transition="in" filter="box(out)">
                                      <p:cBhvr>
                                        <p:cTn id="11" dur="500"/>
                                        <p:tgtEl>
                                          <p:spTgt spid="6164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452" grpId="0" animBg="1" autoUpdateAnimBg="0"/>
      <p:bldP spid="616453"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8498" name="Rectangle 2"/>
          <p:cNvSpPr>
            <a:spLocks noGrp="1" noChangeArrowheads="1"/>
          </p:cNvSpPr>
          <p:nvPr>
            <p:ph type="title"/>
          </p:nvPr>
        </p:nvSpPr>
        <p:spPr>
          <a:xfrm>
            <a:off x="495300" y="533400"/>
            <a:ext cx="8229600" cy="85725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Quick Check </a:t>
            </a:r>
            <a:r>
              <a:rPr lang="en-US" b="1" i="1">
                <a:sym typeface="Wingdings" panose="05000000000000000000" pitchFamily="2" charset="2"/>
              </a:rPr>
              <a:t></a:t>
            </a:r>
          </a:p>
        </p:txBody>
      </p:sp>
      <p:sp>
        <p:nvSpPr>
          <p:cNvPr id="283651" name="Rectangle 3"/>
          <p:cNvSpPr>
            <a:spLocks noGrp="1" noChangeArrowheads="1"/>
          </p:cNvSpPr>
          <p:nvPr>
            <p:ph type="body" idx="1"/>
          </p:nvPr>
        </p:nvSpPr>
        <p:spPr>
          <a:xfrm>
            <a:off x="495300" y="1524000"/>
            <a:ext cx="8153400" cy="3124200"/>
          </a:xfrm>
          <a:solidFill>
            <a:srgbClr val="EDECD2"/>
          </a:solidFill>
          <a:ln w="38100">
            <a:solidFill>
              <a:srgbClr val="0000CC"/>
            </a:solidFill>
            <a:miter lim="800000"/>
            <a:headEnd/>
            <a:tailEnd/>
          </a:ln>
          <a:effectLst>
            <a:outerShdw dist="71842" dir="2700000" algn="ctr" rotWithShape="0">
              <a:srgbClr val="0000CC"/>
            </a:outerShdw>
          </a:effectLst>
        </p:spPr>
        <p:txBody>
          <a:bodyPr lIns="90488" tIns="44450" rIns="90488" bIns="44450"/>
          <a:lstStyle/>
          <a:p>
            <a:pPr>
              <a:lnSpc>
                <a:spcPct val="90000"/>
              </a:lnSpc>
              <a:buFont typeface="Times" panose="02020603050405020304" pitchFamily="18" charset="0"/>
              <a:buNone/>
              <a:tabLst>
                <a:tab pos="5487988" algn="r"/>
                <a:tab pos="7256463" algn="r"/>
              </a:tabLst>
            </a:pPr>
            <a:r>
              <a:rPr lang="en-US" smtClean="0"/>
              <a:t> 	How much cost will be allocated from Administration to Accounting?</a:t>
            </a:r>
          </a:p>
          <a:p>
            <a:pPr>
              <a:lnSpc>
                <a:spcPct val="90000"/>
              </a:lnSpc>
              <a:buFont typeface="Times" panose="02020603050405020304" pitchFamily="18" charset="0"/>
              <a:buNone/>
              <a:tabLst>
                <a:tab pos="5487988" algn="r"/>
                <a:tab pos="7256463" algn="r"/>
              </a:tabLst>
            </a:pPr>
            <a:r>
              <a:rPr lang="en-US" smtClean="0"/>
              <a:t>	 a. $  36,000</a:t>
            </a:r>
          </a:p>
          <a:p>
            <a:pPr lvl="1">
              <a:lnSpc>
                <a:spcPct val="90000"/>
              </a:lnSpc>
              <a:buFont typeface="Wingdings" panose="05000000000000000000" pitchFamily="2" charset="2"/>
              <a:buNone/>
              <a:tabLst>
                <a:tab pos="5487988" algn="r"/>
                <a:tab pos="7256463" algn="r"/>
              </a:tabLst>
            </a:pPr>
            <a:r>
              <a:rPr lang="en-US" sz="3000" smtClean="0"/>
              <a:t>b. $144,000</a:t>
            </a:r>
          </a:p>
          <a:p>
            <a:pPr lvl="1">
              <a:lnSpc>
                <a:spcPct val="90000"/>
              </a:lnSpc>
              <a:buFont typeface="Wingdings" panose="05000000000000000000" pitchFamily="2" charset="2"/>
              <a:buNone/>
              <a:tabLst>
                <a:tab pos="5487988" algn="r"/>
                <a:tab pos="7256463" algn="r"/>
              </a:tabLst>
            </a:pPr>
            <a:r>
              <a:rPr lang="en-US" sz="3000" smtClean="0"/>
              <a:t>c. $180,000</a:t>
            </a:r>
          </a:p>
          <a:p>
            <a:pPr lvl="1">
              <a:lnSpc>
                <a:spcPct val="90000"/>
              </a:lnSpc>
              <a:buFont typeface="Wingdings" panose="05000000000000000000" pitchFamily="2" charset="2"/>
              <a:buNone/>
              <a:tabLst>
                <a:tab pos="5487988" algn="r"/>
                <a:tab pos="7256463" algn="r"/>
              </a:tabLst>
            </a:pPr>
            <a:r>
              <a:rPr lang="en-US" sz="3000" smtClean="0"/>
              <a:t>d. $  27,000</a:t>
            </a:r>
          </a:p>
        </p:txBody>
      </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48</a:t>
            </a:fld>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5698" name="Rectangle 1026"/>
          <p:cNvSpPr>
            <a:spLocks noGrp="1" noChangeArrowheads="1"/>
          </p:cNvSpPr>
          <p:nvPr>
            <p:ph type="body" idx="1"/>
          </p:nvPr>
        </p:nvSpPr>
        <p:spPr>
          <a:xfrm>
            <a:off x="488950" y="1524000"/>
            <a:ext cx="8153400" cy="3124200"/>
          </a:xfrm>
          <a:solidFill>
            <a:srgbClr val="EDECD2"/>
          </a:solidFill>
          <a:ln w="38100">
            <a:solidFill>
              <a:srgbClr val="0000CC"/>
            </a:solidFill>
            <a:miter lim="800000"/>
            <a:headEnd/>
            <a:tailEnd/>
          </a:ln>
          <a:effectLst>
            <a:outerShdw dist="71842" dir="2700000" algn="ctr" rotWithShape="0">
              <a:srgbClr val="0000CC"/>
            </a:outerShdw>
          </a:effectLst>
        </p:spPr>
        <p:txBody>
          <a:bodyPr lIns="90488" tIns="44450" rIns="90488" bIns="44450"/>
          <a:lstStyle/>
          <a:p>
            <a:pPr>
              <a:lnSpc>
                <a:spcPct val="90000"/>
              </a:lnSpc>
              <a:buFont typeface="Times" panose="02020603050405020304" pitchFamily="18" charset="0"/>
              <a:buNone/>
              <a:tabLst>
                <a:tab pos="5487988" algn="r"/>
                <a:tab pos="7256463" algn="r"/>
              </a:tabLst>
            </a:pPr>
            <a:r>
              <a:rPr lang="en-US" smtClean="0"/>
              <a:t> 	How much cost will be allocated from Administration to Accounting?</a:t>
            </a:r>
          </a:p>
          <a:p>
            <a:pPr>
              <a:lnSpc>
                <a:spcPct val="90000"/>
              </a:lnSpc>
              <a:buFont typeface="Times" panose="02020603050405020304" pitchFamily="18" charset="0"/>
              <a:buNone/>
              <a:tabLst>
                <a:tab pos="5487988" algn="r"/>
                <a:tab pos="7256463" algn="r"/>
              </a:tabLst>
            </a:pPr>
            <a:r>
              <a:rPr lang="en-US" smtClean="0"/>
              <a:t>	 a. $  36,000</a:t>
            </a:r>
          </a:p>
          <a:p>
            <a:pPr lvl="1">
              <a:lnSpc>
                <a:spcPct val="90000"/>
              </a:lnSpc>
              <a:buFont typeface="Wingdings" panose="05000000000000000000" pitchFamily="2" charset="2"/>
              <a:buNone/>
              <a:tabLst>
                <a:tab pos="5487988" algn="r"/>
                <a:tab pos="7256463" algn="r"/>
              </a:tabLst>
            </a:pPr>
            <a:r>
              <a:rPr lang="en-US" sz="3000" smtClean="0">
                <a:solidFill>
                  <a:schemeClr val="hlink"/>
                </a:solidFill>
              </a:rPr>
              <a:t>b. $144,000</a:t>
            </a:r>
          </a:p>
          <a:p>
            <a:pPr lvl="1">
              <a:lnSpc>
                <a:spcPct val="90000"/>
              </a:lnSpc>
              <a:buFont typeface="Wingdings" panose="05000000000000000000" pitchFamily="2" charset="2"/>
              <a:buNone/>
              <a:tabLst>
                <a:tab pos="5487988" algn="r"/>
                <a:tab pos="7256463" algn="r"/>
              </a:tabLst>
            </a:pPr>
            <a:r>
              <a:rPr lang="en-US" sz="3000" smtClean="0">
                <a:solidFill>
                  <a:schemeClr val="hlink"/>
                </a:solidFill>
              </a:rPr>
              <a:t>c. $180,000</a:t>
            </a:r>
          </a:p>
          <a:p>
            <a:pPr lvl="1">
              <a:lnSpc>
                <a:spcPct val="90000"/>
              </a:lnSpc>
              <a:buFont typeface="Wingdings" panose="05000000000000000000" pitchFamily="2" charset="2"/>
              <a:buNone/>
              <a:tabLst>
                <a:tab pos="5487988" algn="r"/>
                <a:tab pos="7256463" algn="r"/>
              </a:tabLst>
            </a:pPr>
            <a:r>
              <a:rPr lang="en-US" sz="3000" smtClean="0">
                <a:solidFill>
                  <a:schemeClr val="hlink"/>
                </a:solidFill>
              </a:rPr>
              <a:t>d. $  27,000</a:t>
            </a:r>
          </a:p>
        </p:txBody>
      </p:sp>
      <p:sp>
        <p:nvSpPr>
          <p:cNvPr id="620547" name="Rectangle 1027"/>
          <p:cNvSpPr>
            <a:spLocks noGrp="1" noChangeArrowheads="1"/>
          </p:cNvSpPr>
          <p:nvPr>
            <p:ph type="title"/>
          </p:nvPr>
        </p:nvSpPr>
        <p:spPr>
          <a:xfrm>
            <a:off x="450850" y="304800"/>
            <a:ext cx="8229600" cy="114300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Quick Check </a:t>
            </a:r>
            <a:r>
              <a:rPr lang="en-US" b="1" i="1">
                <a:sym typeface="Wingdings" panose="05000000000000000000" pitchFamily="2" charset="2"/>
              </a:rPr>
              <a:t></a:t>
            </a:r>
          </a:p>
        </p:txBody>
      </p:sp>
      <p:sp>
        <p:nvSpPr>
          <p:cNvPr id="620548" name="Oval 1028"/>
          <p:cNvSpPr>
            <a:spLocks noChangeArrowheads="1"/>
          </p:cNvSpPr>
          <p:nvPr/>
        </p:nvSpPr>
        <p:spPr bwMode="auto">
          <a:xfrm>
            <a:off x="685800" y="2224088"/>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aphicFrame>
        <p:nvGraphicFramePr>
          <p:cNvPr id="620549" name="Object 1029"/>
          <p:cNvGraphicFramePr>
            <a:graphicFrameLocks/>
          </p:cNvGraphicFramePr>
          <p:nvPr/>
        </p:nvGraphicFramePr>
        <p:xfrm>
          <a:off x="266700" y="3321050"/>
          <a:ext cx="8631238" cy="1974850"/>
        </p:xfrm>
        <a:graphic>
          <a:graphicData uri="http://schemas.openxmlformats.org/presentationml/2006/ole">
            <p:oleObj spid="_x0000_s285712" name="Worksheet" r:id="rId4" imgW="4565880" imgH="1056240" progId="Excel.Sheet.8">
              <p:embed/>
            </p:oleObj>
          </a:graphicData>
        </a:graphic>
      </p:graphicFrame>
      <p:grpSp>
        <p:nvGrpSpPr>
          <p:cNvPr id="620550" name="Group 1030"/>
          <p:cNvGrpSpPr>
            <a:grpSpLocks/>
          </p:cNvGrpSpPr>
          <p:nvPr/>
        </p:nvGrpSpPr>
        <p:grpSpPr bwMode="auto">
          <a:xfrm>
            <a:off x="1174750" y="5110163"/>
            <a:ext cx="5913438" cy="1443037"/>
            <a:chOff x="864" y="3072"/>
            <a:chExt cx="3725" cy="909"/>
          </a:xfrm>
        </p:grpSpPr>
        <p:grpSp>
          <p:nvGrpSpPr>
            <p:cNvPr id="285703" name="Group 1031"/>
            <p:cNvGrpSpPr>
              <a:grpSpLocks/>
            </p:cNvGrpSpPr>
            <p:nvPr/>
          </p:nvGrpSpPr>
          <p:grpSpPr bwMode="auto">
            <a:xfrm>
              <a:off x="864" y="3384"/>
              <a:ext cx="3725" cy="597"/>
              <a:chOff x="1018" y="2909"/>
              <a:chExt cx="3725" cy="597"/>
            </a:xfrm>
          </p:grpSpPr>
          <p:sp>
            <p:nvSpPr>
              <p:cNvPr id="285705" name="Rectangle 1032"/>
              <p:cNvSpPr>
                <a:spLocks noChangeArrowheads="1"/>
              </p:cNvSpPr>
              <p:nvPr/>
            </p:nvSpPr>
            <p:spPr bwMode="auto">
              <a:xfrm>
                <a:off x="1018" y="2909"/>
                <a:ext cx="3725" cy="597"/>
              </a:xfrm>
              <a:prstGeom prst="rect">
                <a:avLst/>
              </a:prstGeom>
              <a:solidFill>
                <a:srgbClr val="CCE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solidFill>
                    <a:schemeClr val="tx2"/>
                  </a:solidFill>
                </a:endParaRPr>
              </a:p>
            </p:txBody>
          </p:sp>
          <p:sp>
            <p:nvSpPr>
              <p:cNvPr id="285706" name="Rectangle 1033"/>
              <p:cNvSpPr>
                <a:spLocks noChangeArrowheads="1"/>
              </p:cNvSpPr>
              <p:nvPr/>
            </p:nvSpPr>
            <p:spPr bwMode="auto">
              <a:xfrm>
                <a:off x="1241" y="3065"/>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chemeClr val="tx2"/>
                    </a:solidFill>
                  </a:rPr>
                  <a:t>$180,000   ×</a:t>
                </a:r>
              </a:p>
            </p:txBody>
          </p:sp>
          <p:sp>
            <p:nvSpPr>
              <p:cNvPr id="285707" name="Rectangle 1034"/>
              <p:cNvSpPr>
                <a:spLocks noChangeArrowheads="1"/>
              </p:cNvSpPr>
              <p:nvPr/>
            </p:nvSpPr>
            <p:spPr bwMode="auto">
              <a:xfrm>
                <a:off x="2441" y="2927"/>
                <a:ext cx="866"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chemeClr val="tx2"/>
                    </a:solidFill>
                  </a:rPr>
                  <a:t>20</a:t>
                </a:r>
              </a:p>
              <a:p>
                <a:pPr algn="ctr" eaLnBrk="1" hangingPunct="1">
                  <a:spcBef>
                    <a:spcPct val="20000"/>
                  </a:spcBef>
                </a:pPr>
                <a:r>
                  <a:rPr lang="en-US" sz="2400" b="1">
                    <a:solidFill>
                      <a:schemeClr val="tx2"/>
                    </a:solidFill>
                  </a:rPr>
                  <a:t>20 + 80</a:t>
                </a:r>
              </a:p>
            </p:txBody>
          </p:sp>
          <p:sp>
            <p:nvSpPr>
              <p:cNvPr id="285708" name="Line 1035"/>
              <p:cNvSpPr>
                <a:spLocks noChangeShapeType="1"/>
              </p:cNvSpPr>
              <p:nvPr/>
            </p:nvSpPr>
            <p:spPr bwMode="auto">
              <a:xfrm>
                <a:off x="2550" y="3195"/>
                <a:ext cx="597"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85709" name="Rectangle 1036"/>
              <p:cNvSpPr>
                <a:spLocks noChangeArrowheads="1"/>
              </p:cNvSpPr>
              <p:nvPr/>
            </p:nvSpPr>
            <p:spPr bwMode="auto">
              <a:xfrm>
                <a:off x="3315" y="3065"/>
                <a:ext cx="108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   $36,000</a:t>
                </a:r>
              </a:p>
            </p:txBody>
          </p:sp>
        </p:grpSp>
        <p:sp>
          <p:nvSpPr>
            <p:cNvPr id="285704" name="Line 1037"/>
            <p:cNvSpPr>
              <a:spLocks noChangeShapeType="1"/>
            </p:cNvSpPr>
            <p:nvPr/>
          </p:nvSpPr>
          <p:spPr bwMode="auto">
            <a:xfrm flipV="1">
              <a:off x="3273" y="3072"/>
              <a:ext cx="903" cy="311"/>
            </a:xfrm>
            <a:prstGeom prst="line">
              <a:avLst/>
            </a:prstGeom>
            <a:noFill/>
            <a:ln w="254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49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20548"/>
                                        </p:tgtEl>
                                        <p:attrNameLst>
                                          <p:attrName>style.visibility</p:attrName>
                                        </p:attrNameLst>
                                      </p:cBhvr>
                                      <p:to>
                                        <p:strVal val="visible"/>
                                      </p:to>
                                    </p:set>
                                    <p:animEffect transition="in" filter="dissolve">
                                      <p:cBhvr>
                                        <p:cTn id="7" dur="500"/>
                                        <p:tgtEl>
                                          <p:spTgt spid="620548"/>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620549"/>
                                        </p:tgtEl>
                                        <p:attrNameLst>
                                          <p:attrName>style.visibility</p:attrName>
                                        </p:attrNameLst>
                                      </p:cBhvr>
                                      <p:to>
                                        <p:strVal val="visible"/>
                                      </p:to>
                                    </p:set>
                                    <p:animEffect transition="in" filter="wipe(up)">
                                      <p:cBhvr>
                                        <p:cTn id="11" dur="500"/>
                                        <p:tgtEl>
                                          <p:spTgt spid="620549"/>
                                        </p:tgtEl>
                                      </p:cBhvr>
                                    </p:animEffect>
                                  </p:childTnLst>
                                </p:cTn>
                              </p:par>
                            </p:childTnLst>
                          </p:cTn>
                        </p:par>
                        <p:par>
                          <p:cTn id="12" fill="hold" nodeType="afterGroup">
                            <p:stCondLst>
                              <p:cond delay="1000"/>
                            </p:stCondLst>
                            <p:childTnLst>
                              <p:par>
                                <p:cTn id="13" presetID="12" presetClass="entr" presetSubtype="8" fill="hold" nodeType="afterEffect">
                                  <p:stCondLst>
                                    <p:cond delay="0"/>
                                  </p:stCondLst>
                                  <p:childTnLst>
                                    <p:set>
                                      <p:cBhvr>
                                        <p:cTn id="14" dur="1" fill="hold">
                                          <p:stCondLst>
                                            <p:cond delay="0"/>
                                          </p:stCondLst>
                                        </p:cTn>
                                        <p:tgtEl>
                                          <p:spTgt spid="620550"/>
                                        </p:tgtEl>
                                        <p:attrNameLst>
                                          <p:attrName>style.visibility</p:attrName>
                                        </p:attrNameLst>
                                      </p:cBhvr>
                                      <p:to>
                                        <p:strVal val="visible"/>
                                      </p:to>
                                    </p:set>
                                    <p:animEffect transition="in" filter="slide(fromLeft)">
                                      <p:cBhvr>
                                        <p:cTn id="15" dur="500"/>
                                        <p:tgtEl>
                                          <p:spTgt spid="620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0548"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2594" name="Rectangle 1026"/>
          <p:cNvSpPr>
            <a:spLocks noGrp="1" noChangeArrowheads="1"/>
          </p:cNvSpPr>
          <p:nvPr>
            <p:ph type="title"/>
          </p:nvPr>
        </p:nvSpPr>
        <p:spPr>
          <a:xfrm>
            <a:off x="431800" y="533400"/>
            <a:ext cx="8229600" cy="93345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Quick Check </a:t>
            </a:r>
            <a:r>
              <a:rPr lang="en-US" b="1" i="1">
                <a:sym typeface="Wingdings" panose="05000000000000000000" pitchFamily="2" charset="2"/>
              </a:rPr>
              <a:t></a:t>
            </a:r>
          </a:p>
        </p:txBody>
      </p:sp>
      <p:sp>
        <p:nvSpPr>
          <p:cNvPr id="287747" name="Rectangle 1027"/>
          <p:cNvSpPr>
            <a:spLocks noGrp="1" noChangeArrowheads="1"/>
          </p:cNvSpPr>
          <p:nvPr>
            <p:ph type="body" idx="1"/>
          </p:nvPr>
        </p:nvSpPr>
        <p:spPr>
          <a:xfrm>
            <a:off x="508000" y="1828800"/>
            <a:ext cx="8153400" cy="3505200"/>
          </a:xfrm>
          <a:solidFill>
            <a:srgbClr val="FFCCCC"/>
          </a:solidFill>
          <a:ln w="38100">
            <a:solidFill>
              <a:srgbClr val="0000CC"/>
            </a:solidFill>
            <a:miter lim="800000"/>
            <a:headEnd/>
            <a:tailEnd/>
          </a:ln>
          <a:effectLst>
            <a:outerShdw dist="71842" dir="2700000" algn="ctr" rotWithShape="0">
              <a:srgbClr val="0000CC"/>
            </a:outerShdw>
          </a:effectLst>
        </p:spPr>
        <p:txBody>
          <a:bodyPr lIns="90488" tIns="44450" rIns="90488" bIns="44450"/>
          <a:lstStyle/>
          <a:p>
            <a:pPr>
              <a:lnSpc>
                <a:spcPct val="90000"/>
              </a:lnSpc>
              <a:buFont typeface="Times" panose="02020603050405020304" pitchFamily="18" charset="0"/>
              <a:buNone/>
              <a:tabLst>
                <a:tab pos="5487988" algn="r"/>
                <a:tab pos="7256463" algn="r"/>
              </a:tabLst>
            </a:pPr>
            <a:r>
              <a:rPr lang="en-US" smtClean="0"/>
              <a:t> 	How much total cost will be allocated from ADMIN and BACS combined to the Accounting Department?</a:t>
            </a:r>
          </a:p>
          <a:p>
            <a:pPr lvl="1">
              <a:lnSpc>
                <a:spcPct val="90000"/>
              </a:lnSpc>
              <a:buFont typeface="Wingdings" panose="05000000000000000000" pitchFamily="2" charset="2"/>
              <a:buNone/>
              <a:tabLst>
                <a:tab pos="5487988" algn="r"/>
                <a:tab pos="7256463" algn="r"/>
              </a:tabLst>
            </a:pPr>
            <a:r>
              <a:rPr lang="en-US" sz="3000" smtClean="0"/>
              <a:t>a. $  52,500</a:t>
            </a:r>
          </a:p>
          <a:p>
            <a:pPr lvl="1">
              <a:lnSpc>
                <a:spcPct val="90000"/>
              </a:lnSpc>
              <a:buFont typeface="Wingdings" panose="05000000000000000000" pitchFamily="2" charset="2"/>
              <a:buNone/>
              <a:tabLst>
                <a:tab pos="5487988" algn="r"/>
                <a:tab pos="7256463" algn="r"/>
              </a:tabLst>
            </a:pPr>
            <a:r>
              <a:rPr lang="en-US" sz="3000" smtClean="0"/>
              <a:t>b. $135,000</a:t>
            </a:r>
          </a:p>
          <a:p>
            <a:pPr lvl="1">
              <a:lnSpc>
                <a:spcPct val="90000"/>
              </a:lnSpc>
              <a:buFont typeface="Wingdings" panose="05000000000000000000" pitchFamily="2" charset="2"/>
              <a:buNone/>
              <a:tabLst>
                <a:tab pos="5487988" algn="r"/>
                <a:tab pos="7256463" algn="r"/>
              </a:tabLst>
            </a:pPr>
            <a:r>
              <a:rPr lang="en-US" sz="3000" smtClean="0"/>
              <a:t>c. $270,000</a:t>
            </a:r>
          </a:p>
          <a:p>
            <a:pPr lvl="1">
              <a:lnSpc>
                <a:spcPct val="90000"/>
              </a:lnSpc>
              <a:buFont typeface="Wingdings" panose="05000000000000000000" pitchFamily="2" charset="2"/>
              <a:buNone/>
              <a:tabLst>
                <a:tab pos="5487988" algn="r"/>
                <a:tab pos="7256463" algn="r"/>
              </a:tabLst>
            </a:pPr>
            <a:r>
              <a:rPr lang="en-US" sz="3000" smtClean="0"/>
              <a:t>d. $  49,500</a:t>
            </a:r>
          </a:p>
        </p:txBody>
      </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192088" y="76200"/>
            <a:ext cx="8653462" cy="76200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Quick Check </a:t>
            </a:r>
            <a:r>
              <a:rPr lang="en-US" b="1" i="1">
                <a:sym typeface="Wingdings" panose="05000000000000000000" pitchFamily="2" charset="2"/>
              </a:rPr>
              <a:t></a:t>
            </a:r>
          </a:p>
        </p:txBody>
      </p:sp>
      <p:sp>
        <p:nvSpPr>
          <p:cNvPr id="289795" name="Rectangle 3"/>
          <p:cNvSpPr>
            <a:spLocks noGrp="1" noChangeArrowheads="1"/>
          </p:cNvSpPr>
          <p:nvPr>
            <p:ph type="body" idx="1"/>
          </p:nvPr>
        </p:nvSpPr>
        <p:spPr>
          <a:xfrm>
            <a:off x="501650" y="1781175"/>
            <a:ext cx="8153400" cy="3505200"/>
          </a:xfrm>
          <a:solidFill>
            <a:srgbClr val="FFCCCC"/>
          </a:solidFill>
          <a:ln w="38100">
            <a:solidFill>
              <a:srgbClr val="0000CC"/>
            </a:solidFill>
            <a:miter lim="800000"/>
            <a:headEnd/>
            <a:tailEnd/>
          </a:ln>
          <a:effectLst>
            <a:outerShdw dist="71842" dir="2700000" algn="ctr" rotWithShape="0">
              <a:srgbClr val="0000CC"/>
            </a:outerShdw>
          </a:effectLst>
        </p:spPr>
        <p:txBody>
          <a:bodyPr lIns="90488" tIns="44450" rIns="90488" bIns="44450"/>
          <a:lstStyle/>
          <a:p>
            <a:pPr>
              <a:lnSpc>
                <a:spcPct val="90000"/>
              </a:lnSpc>
              <a:buFont typeface="Times" panose="02020603050405020304" pitchFamily="18" charset="0"/>
              <a:buNone/>
              <a:tabLst>
                <a:tab pos="5487988" algn="r"/>
                <a:tab pos="7256463" algn="r"/>
              </a:tabLst>
            </a:pPr>
            <a:r>
              <a:rPr lang="en-US" smtClean="0"/>
              <a:t> 	How much total cost will be allocated from ADMIN and BACS combined to the Accounting Department?</a:t>
            </a:r>
          </a:p>
          <a:p>
            <a:pPr lvl="1">
              <a:lnSpc>
                <a:spcPct val="90000"/>
              </a:lnSpc>
              <a:buFont typeface="Wingdings" panose="05000000000000000000" pitchFamily="2" charset="2"/>
              <a:buNone/>
              <a:tabLst>
                <a:tab pos="5487988" algn="r"/>
                <a:tab pos="7256463" algn="r"/>
              </a:tabLst>
            </a:pPr>
            <a:r>
              <a:rPr lang="en-US" sz="3000" smtClean="0">
                <a:solidFill>
                  <a:schemeClr val="hlink"/>
                </a:solidFill>
              </a:rPr>
              <a:t>a. $  52,500</a:t>
            </a:r>
          </a:p>
          <a:p>
            <a:pPr lvl="1">
              <a:lnSpc>
                <a:spcPct val="90000"/>
              </a:lnSpc>
              <a:buFont typeface="Wingdings" panose="05000000000000000000" pitchFamily="2" charset="2"/>
              <a:buNone/>
              <a:tabLst>
                <a:tab pos="5487988" algn="r"/>
                <a:tab pos="7256463" algn="r"/>
              </a:tabLst>
            </a:pPr>
            <a:r>
              <a:rPr lang="en-US" sz="3000" smtClean="0">
                <a:solidFill>
                  <a:schemeClr val="hlink"/>
                </a:solidFill>
              </a:rPr>
              <a:t>b. $135,000</a:t>
            </a:r>
          </a:p>
          <a:p>
            <a:pPr lvl="1">
              <a:lnSpc>
                <a:spcPct val="90000"/>
              </a:lnSpc>
              <a:buFont typeface="Wingdings" panose="05000000000000000000" pitchFamily="2" charset="2"/>
              <a:buNone/>
              <a:tabLst>
                <a:tab pos="5487988" algn="r"/>
                <a:tab pos="7256463" algn="r"/>
              </a:tabLst>
            </a:pPr>
            <a:r>
              <a:rPr lang="en-US" sz="3000" smtClean="0">
                <a:solidFill>
                  <a:schemeClr val="hlink"/>
                </a:solidFill>
              </a:rPr>
              <a:t>c. $270,000</a:t>
            </a:r>
          </a:p>
          <a:p>
            <a:pPr lvl="1">
              <a:lnSpc>
                <a:spcPct val="90000"/>
              </a:lnSpc>
              <a:buFont typeface="Wingdings" panose="05000000000000000000" pitchFamily="2" charset="2"/>
              <a:buNone/>
              <a:tabLst>
                <a:tab pos="5487988" algn="r"/>
                <a:tab pos="7256463" algn="r"/>
              </a:tabLst>
            </a:pPr>
            <a:r>
              <a:rPr lang="en-US" sz="3000" smtClean="0"/>
              <a:t>d. $  49,500</a:t>
            </a:r>
          </a:p>
        </p:txBody>
      </p:sp>
      <p:sp>
        <p:nvSpPr>
          <p:cNvPr id="624644" name="Oval 4"/>
          <p:cNvSpPr>
            <a:spLocks noChangeArrowheads="1"/>
          </p:cNvSpPr>
          <p:nvPr/>
        </p:nvSpPr>
        <p:spPr bwMode="auto">
          <a:xfrm>
            <a:off x="768350" y="4098925"/>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aphicFrame>
        <p:nvGraphicFramePr>
          <p:cNvPr id="624645" name="Object 5"/>
          <p:cNvGraphicFramePr>
            <a:graphicFrameLocks/>
          </p:cNvGraphicFramePr>
          <p:nvPr/>
        </p:nvGraphicFramePr>
        <p:xfrm>
          <a:off x="192088" y="228600"/>
          <a:ext cx="8748712" cy="2927350"/>
        </p:xfrm>
        <a:graphic>
          <a:graphicData uri="http://schemas.openxmlformats.org/presentationml/2006/ole">
            <p:oleObj spid="_x0000_s289811" name="Worksheet" r:id="rId4" imgW="4622760" imgH="1436760" progId="Excel.Sheet.8">
              <p:embed/>
            </p:oleObj>
          </a:graphicData>
        </a:graphic>
      </p:graphicFrame>
      <p:sp>
        <p:nvSpPr>
          <p:cNvPr id="624646" name="Oval 6"/>
          <p:cNvSpPr>
            <a:spLocks noChangeArrowheads="1"/>
          </p:cNvSpPr>
          <p:nvPr/>
        </p:nvSpPr>
        <p:spPr bwMode="auto">
          <a:xfrm>
            <a:off x="6210300" y="1905000"/>
            <a:ext cx="1066800" cy="762000"/>
          </a:xfrm>
          <a:prstGeom prst="ellipse">
            <a:avLst/>
          </a:prstGeom>
          <a:noFill/>
          <a:ln w="38100">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624647" name="Line 7"/>
          <p:cNvSpPr>
            <a:spLocks noChangeShapeType="1"/>
          </p:cNvSpPr>
          <p:nvPr/>
        </p:nvSpPr>
        <p:spPr bwMode="auto">
          <a:xfrm flipH="1">
            <a:off x="2940050" y="2362200"/>
            <a:ext cx="3276600" cy="2590800"/>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24648" name="Group 8"/>
          <p:cNvGrpSpPr>
            <a:grpSpLocks/>
          </p:cNvGrpSpPr>
          <p:nvPr/>
        </p:nvGrpSpPr>
        <p:grpSpPr bwMode="auto">
          <a:xfrm>
            <a:off x="2635250" y="2438400"/>
            <a:ext cx="5913438" cy="4114800"/>
            <a:chOff x="1660" y="1536"/>
            <a:chExt cx="3725" cy="2592"/>
          </a:xfrm>
        </p:grpSpPr>
        <p:grpSp>
          <p:nvGrpSpPr>
            <p:cNvPr id="289801" name="Group 9"/>
            <p:cNvGrpSpPr>
              <a:grpSpLocks/>
            </p:cNvGrpSpPr>
            <p:nvPr/>
          </p:nvGrpSpPr>
          <p:grpSpPr bwMode="auto">
            <a:xfrm>
              <a:off x="1660" y="3531"/>
              <a:ext cx="3725" cy="597"/>
              <a:chOff x="1776" y="3168"/>
              <a:chExt cx="3725" cy="597"/>
            </a:xfrm>
          </p:grpSpPr>
          <p:grpSp>
            <p:nvGrpSpPr>
              <p:cNvPr id="289803" name="Group 10"/>
              <p:cNvGrpSpPr>
                <a:grpSpLocks/>
              </p:cNvGrpSpPr>
              <p:nvPr/>
            </p:nvGrpSpPr>
            <p:grpSpPr bwMode="auto">
              <a:xfrm>
                <a:off x="1776" y="3168"/>
                <a:ext cx="3725" cy="597"/>
                <a:chOff x="1776" y="3168"/>
                <a:chExt cx="3725" cy="597"/>
              </a:xfrm>
            </p:grpSpPr>
            <p:sp>
              <p:nvSpPr>
                <p:cNvPr id="289805" name="Rectangle 11"/>
                <p:cNvSpPr>
                  <a:spLocks noChangeArrowheads="1"/>
                </p:cNvSpPr>
                <p:nvPr/>
              </p:nvSpPr>
              <p:spPr bwMode="auto">
                <a:xfrm>
                  <a:off x="1776" y="3168"/>
                  <a:ext cx="3725" cy="597"/>
                </a:xfrm>
                <a:prstGeom prst="rect">
                  <a:avLst/>
                </a:prstGeom>
                <a:solidFill>
                  <a:srgbClr val="CCECFF"/>
                </a:solidFill>
                <a:ln w="254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89806" name="Rectangle 12"/>
                <p:cNvSpPr>
                  <a:spLocks noChangeArrowheads="1"/>
                </p:cNvSpPr>
                <p:nvPr/>
              </p:nvSpPr>
              <p:spPr bwMode="auto">
                <a:xfrm>
                  <a:off x="1999" y="3324"/>
                  <a:ext cx="1211"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sz="2400" b="1">
                      <a:solidFill>
                        <a:schemeClr val="tx2"/>
                      </a:solidFill>
                    </a:rPr>
                    <a:t>$90,000   ×</a:t>
                  </a:r>
                </a:p>
              </p:txBody>
            </p:sp>
            <p:sp>
              <p:nvSpPr>
                <p:cNvPr id="289807" name="Rectangle 13"/>
                <p:cNvSpPr>
                  <a:spLocks noChangeArrowheads="1"/>
                </p:cNvSpPr>
                <p:nvPr/>
              </p:nvSpPr>
              <p:spPr bwMode="auto">
                <a:xfrm>
                  <a:off x="3168" y="3168"/>
                  <a:ext cx="929" cy="5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n-US" sz="2400" b="1">
                      <a:solidFill>
                        <a:schemeClr val="tx2"/>
                      </a:solidFill>
                    </a:rPr>
                    <a:t>18</a:t>
                  </a:r>
                </a:p>
                <a:p>
                  <a:pPr algn="ctr" eaLnBrk="1" hangingPunct="1">
                    <a:spcBef>
                      <a:spcPct val="20000"/>
                    </a:spcBef>
                  </a:pPr>
                  <a:r>
                    <a:rPr lang="en-US" sz="2400" b="1">
                      <a:solidFill>
                        <a:schemeClr val="tx2"/>
                      </a:solidFill>
                    </a:rPr>
                    <a:t>18 + 102</a:t>
                  </a:r>
                </a:p>
              </p:txBody>
            </p:sp>
            <p:sp>
              <p:nvSpPr>
                <p:cNvPr id="289808" name="Rectangle 14"/>
                <p:cNvSpPr>
                  <a:spLocks noChangeArrowheads="1"/>
                </p:cNvSpPr>
                <p:nvPr/>
              </p:nvSpPr>
              <p:spPr bwMode="auto">
                <a:xfrm>
                  <a:off x="4073" y="3324"/>
                  <a:ext cx="1080"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400" b="1">
                      <a:solidFill>
                        <a:schemeClr val="tx2"/>
                      </a:solidFill>
                    </a:rPr>
                    <a:t>=   $13,500</a:t>
                  </a:r>
                </a:p>
              </p:txBody>
            </p:sp>
          </p:grpSp>
          <p:sp>
            <p:nvSpPr>
              <p:cNvPr id="289804" name="Line 15"/>
              <p:cNvSpPr>
                <a:spLocks noChangeShapeType="1"/>
              </p:cNvSpPr>
              <p:nvPr/>
            </p:nvSpPr>
            <p:spPr bwMode="auto">
              <a:xfrm>
                <a:off x="3308" y="3454"/>
                <a:ext cx="597"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89802" name="Line 16"/>
            <p:cNvSpPr>
              <a:spLocks noChangeShapeType="1"/>
            </p:cNvSpPr>
            <p:nvPr/>
          </p:nvSpPr>
          <p:spPr bwMode="auto">
            <a:xfrm flipH="1" flipV="1">
              <a:off x="4512" y="1536"/>
              <a:ext cx="288" cy="2208"/>
            </a:xfrm>
            <a:prstGeom prst="line">
              <a:avLst/>
            </a:prstGeom>
            <a:noFill/>
            <a:ln w="381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51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624645"/>
                                        </p:tgtEl>
                                        <p:attrNameLst>
                                          <p:attrName>style.visibility</p:attrName>
                                        </p:attrNameLst>
                                      </p:cBhvr>
                                      <p:to>
                                        <p:strVal val="visible"/>
                                      </p:to>
                                    </p:set>
                                    <p:animEffect transition="in" filter="wipe(up)">
                                      <p:cBhvr>
                                        <p:cTn id="7" dur="500"/>
                                        <p:tgtEl>
                                          <p:spTgt spid="624645"/>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624648"/>
                                        </p:tgtEl>
                                        <p:attrNameLst>
                                          <p:attrName>style.visibility</p:attrName>
                                        </p:attrNameLst>
                                      </p:cBhvr>
                                      <p:to>
                                        <p:strVal val="visible"/>
                                      </p:to>
                                    </p:set>
                                    <p:animEffect transition="in" filter="wipe(down)">
                                      <p:cBhvr>
                                        <p:cTn id="11" dur="500"/>
                                        <p:tgtEl>
                                          <p:spTgt spid="624648"/>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624646"/>
                                        </p:tgtEl>
                                        <p:attrNameLst>
                                          <p:attrName>style.visibility</p:attrName>
                                        </p:attrNameLst>
                                      </p:cBhvr>
                                      <p:to>
                                        <p:strVal val="visible"/>
                                      </p:to>
                                    </p:set>
                                    <p:animEffect transition="in" filter="dissolve">
                                      <p:cBhvr>
                                        <p:cTn id="15" dur="500"/>
                                        <p:tgtEl>
                                          <p:spTgt spid="624646"/>
                                        </p:tgtEl>
                                      </p:cBhvr>
                                    </p:animEffect>
                                  </p:childTnLst>
                                </p:cTn>
                              </p:par>
                            </p:childTnLst>
                          </p:cTn>
                        </p:par>
                        <p:par>
                          <p:cTn id="16" fill="hold" nodeType="afterGroup">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624647"/>
                                        </p:tgtEl>
                                        <p:attrNameLst>
                                          <p:attrName>style.visibility</p:attrName>
                                        </p:attrNameLst>
                                      </p:cBhvr>
                                      <p:to>
                                        <p:strVal val="visible"/>
                                      </p:to>
                                    </p:set>
                                    <p:animEffect transition="in" filter="strips(downLeft)">
                                      <p:cBhvr>
                                        <p:cTn id="19" dur="500"/>
                                        <p:tgtEl>
                                          <p:spTgt spid="624647"/>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624644"/>
                                        </p:tgtEl>
                                        <p:attrNameLst>
                                          <p:attrName>style.visibility</p:attrName>
                                        </p:attrNameLst>
                                      </p:cBhvr>
                                      <p:to>
                                        <p:strVal val="visible"/>
                                      </p:to>
                                    </p:set>
                                    <p:animEffect transition="in" filter="dissolve">
                                      <p:cBhvr>
                                        <p:cTn id="23" dur="500"/>
                                        <p:tgtEl>
                                          <p:spTgt spid="624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44" grpId="0" animBg="1"/>
      <p:bldP spid="624646" grpId="0" animBg="1"/>
      <p:bldP spid="624647"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6690" name="Rectangle 2"/>
          <p:cNvSpPr>
            <a:spLocks noGrp="1" noChangeArrowheads="1"/>
          </p:cNvSpPr>
          <p:nvPr>
            <p:ph type="title"/>
          </p:nvPr>
        </p:nvSpPr>
        <p:spPr>
          <a:xfrm>
            <a:off x="492190" y="188913"/>
            <a:ext cx="8305800" cy="1143000"/>
          </a:xfrm>
          <a:extLst/>
        </p:spPr>
        <p:txBody>
          <a:bodyPr/>
          <a:lstStyle/>
          <a:p>
            <a:pPr>
              <a:defRPr/>
            </a:pPr>
            <a:r>
              <a:rPr lang="en-US" sz="4400" b="1" i="1"/>
              <a:t>Quick Check Data</a:t>
            </a:r>
          </a:p>
        </p:txBody>
      </p:sp>
      <p:graphicFrame>
        <p:nvGraphicFramePr>
          <p:cNvPr id="291843" name="Object 3"/>
          <p:cNvGraphicFramePr>
            <a:graphicFrameLocks/>
          </p:cNvGraphicFramePr>
          <p:nvPr/>
        </p:nvGraphicFramePr>
        <p:xfrm>
          <a:off x="266700" y="1600200"/>
          <a:ext cx="8616950" cy="2062163"/>
        </p:xfrm>
        <a:graphic>
          <a:graphicData uri="http://schemas.openxmlformats.org/presentationml/2006/ole">
            <p:oleObj spid="_x0000_s291848" name="Worksheet" r:id="rId4" imgW="5411160" imgH="1406160" progId="Excel.Sheet.8">
              <p:embed/>
            </p:oleObj>
          </a:graphicData>
        </a:graphic>
      </p:graphicFrame>
      <p:sp>
        <p:nvSpPr>
          <p:cNvPr id="626692" name="Text Box 4"/>
          <p:cNvSpPr txBox="1">
            <a:spLocks noChangeArrowheads="1"/>
          </p:cNvSpPr>
          <p:nvPr/>
        </p:nvSpPr>
        <p:spPr bwMode="auto">
          <a:xfrm>
            <a:off x="342900" y="4198938"/>
            <a:ext cx="8458200" cy="2354262"/>
          </a:xfrm>
          <a:prstGeom prst="rect">
            <a:avLst/>
          </a:prstGeom>
          <a:solidFill>
            <a:schemeClr val="folHlink"/>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800" u="sng">
                <a:solidFill>
                  <a:srgbClr val="FF0000"/>
                </a:solidFill>
              </a:rPr>
              <a:t>Allocation bases:</a:t>
            </a:r>
            <a:endParaRPr lang="en-US" sz="2800"/>
          </a:p>
          <a:p>
            <a:pPr lvl="1" eaLnBrk="1" hangingPunct="1">
              <a:lnSpc>
                <a:spcPct val="85000"/>
              </a:lnSpc>
              <a:spcBef>
                <a:spcPct val="30000"/>
              </a:spcBef>
              <a:buSzPct val="70000"/>
              <a:buFont typeface="Wingdings" panose="05000000000000000000" pitchFamily="2" charset="2"/>
              <a:buChar char="l"/>
            </a:pPr>
            <a:r>
              <a:rPr lang="en-US" sz="2800"/>
              <a:t>Business school administration costs (ADMIN):</a:t>
            </a:r>
            <a:br>
              <a:rPr lang="en-US" sz="2800"/>
            </a:br>
            <a:r>
              <a:rPr lang="en-US" sz="2800"/>
              <a:t>  Number of employees</a:t>
            </a:r>
          </a:p>
          <a:p>
            <a:pPr lvl="1" eaLnBrk="1" hangingPunct="1">
              <a:lnSpc>
                <a:spcPct val="85000"/>
              </a:lnSpc>
              <a:spcBef>
                <a:spcPct val="50000"/>
              </a:spcBef>
              <a:buSzPct val="70000"/>
              <a:buFont typeface="Wingdings" panose="05000000000000000000" pitchFamily="2" charset="2"/>
              <a:buChar char="l"/>
            </a:pPr>
            <a:r>
              <a:rPr lang="en-US" sz="2800"/>
              <a:t>Business administration computer services</a:t>
            </a:r>
            <a:br>
              <a:rPr lang="en-US" sz="2800"/>
            </a:br>
            <a:r>
              <a:rPr lang="en-US" sz="2800"/>
              <a:t>  (BACS):  Number of personal computers</a:t>
            </a:r>
            <a:endParaRPr lang="en-US" sz="2800">
              <a:latin typeface="Times New Roman" panose="02020603050405020304" pitchFamily="18" charset="0"/>
            </a:endParaRPr>
          </a:p>
        </p:txBody>
      </p:sp>
      <p:sp>
        <p:nvSpPr>
          <p:cNvPr id="626693" name="Text Box 5"/>
          <p:cNvSpPr txBox="1">
            <a:spLocks noChangeArrowheads="1"/>
          </p:cNvSpPr>
          <p:nvPr/>
        </p:nvSpPr>
        <p:spPr bwMode="auto">
          <a:xfrm>
            <a:off x="660400" y="3632200"/>
            <a:ext cx="7551738"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3200" b="1">
                <a:solidFill>
                  <a:srgbClr val="FF3300"/>
                </a:solidFill>
              </a:rPr>
              <a:t>The step method of allocation is used.</a:t>
            </a:r>
          </a:p>
        </p:txBody>
      </p:sp>
      <p:sp>
        <p:nvSpPr>
          <p:cNvPr id="2" name="Slide Number Placeholder 1"/>
          <p:cNvSpPr>
            <a:spLocks noGrp="1"/>
          </p:cNvSpPr>
          <p:nvPr>
            <p:ph type="sldNum" sz="quarter" idx="11"/>
          </p:nvPr>
        </p:nvSpPr>
        <p:spPr/>
        <p:txBody>
          <a:bodyPr/>
          <a:lstStyle/>
          <a:p>
            <a:pPr>
              <a:defRPr/>
            </a:pPr>
            <a:fld id="{547B4EAE-D4E1-4DAB-A333-C3044876184B}" type="slidenum">
              <a:rPr lang="en-US" smtClean="0"/>
              <a:pPr>
                <a:defRPr/>
              </a:pPr>
              <a:t>52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26693"/>
                                        </p:tgtEl>
                                        <p:attrNameLst>
                                          <p:attrName>style.visibility</p:attrName>
                                        </p:attrNameLst>
                                      </p:cBhvr>
                                      <p:to>
                                        <p:strVal val="visible"/>
                                      </p:to>
                                    </p:set>
                                    <p:animEffect transition="in" filter="dissolve">
                                      <p:cBhvr>
                                        <p:cTn id="7" dur="500"/>
                                        <p:tgtEl>
                                          <p:spTgt spid="626693"/>
                                        </p:tgtEl>
                                      </p:cBhvr>
                                    </p:animEffect>
                                  </p:childTnLst>
                                </p:cTn>
                              </p:par>
                            </p:childTnLst>
                          </p:cTn>
                        </p:par>
                        <p:par>
                          <p:cTn id="8" fill="hold" nodeType="afterGroup">
                            <p:stCondLst>
                              <p:cond delay="2500"/>
                            </p:stCondLst>
                            <p:childTnLst>
                              <p:par>
                                <p:cTn id="9" presetID="4" presetClass="entr" presetSubtype="32" fill="hold" grpId="0" nodeType="afterEffect">
                                  <p:stCondLst>
                                    <p:cond delay="0"/>
                                  </p:stCondLst>
                                  <p:childTnLst>
                                    <p:set>
                                      <p:cBhvr>
                                        <p:cTn id="10" dur="1" fill="hold">
                                          <p:stCondLst>
                                            <p:cond delay="0"/>
                                          </p:stCondLst>
                                        </p:cTn>
                                        <p:tgtEl>
                                          <p:spTgt spid="626692"/>
                                        </p:tgtEl>
                                        <p:attrNameLst>
                                          <p:attrName>style.visibility</p:attrName>
                                        </p:attrNameLst>
                                      </p:cBhvr>
                                      <p:to>
                                        <p:strVal val="visible"/>
                                      </p:to>
                                    </p:set>
                                    <p:animEffect transition="in" filter="box(out)">
                                      <p:cBhvr>
                                        <p:cTn id="11" dur="500"/>
                                        <p:tgtEl>
                                          <p:spTgt spid="6266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autoUpdateAnimBg="0"/>
      <p:bldP spid="626693"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8738" name="Rectangle 2"/>
          <p:cNvSpPr>
            <a:spLocks noGrp="1" noChangeArrowheads="1"/>
          </p:cNvSpPr>
          <p:nvPr>
            <p:ph type="title"/>
          </p:nvPr>
        </p:nvSpPr>
        <p:spPr>
          <a:xfrm>
            <a:off x="457200" y="228600"/>
            <a:ext cx="8229600" cy="114300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a:t>Quick Check </a:t>
            </a:r>
            <a:r>
              <a:rPr lang="en-US" b="1" i="1">
                <a:sym typeface="Wingdings" panose="05000000000000000000" pitchFamily="2" charset="2"/>
              </a:rPr>
              <a:t></a:t>
            </a:r>
          </a:p>
        </p:txBody>
      </p:sp>
      <p:sp>
        <p:nvSpPr>
          <p:cNvPr id="293891" name="Rectangle 3"/>
          <p:cNvSpPr>
            <a:spLocks noGrp="1" noChangeArrowheads="1"/>
          </p:cNvSpPr>
          <p:nvPr>
            <p:ph type="body" idx="1"/>
          </p:nvPr>
        </p:nvSpPr>
        <p:spPr>
          <a:xfrm>
            <a:off x="495300" y="1533525"/>
            <a:ext cx="8153400" cy="3429000"/>
          </a:xfrm>
          <a:solidFill>
            <a:srgbClr val="EDECD2"/>
          </a:solidFill>
          <a:ln w="38100">
            <a:solidFill>
              <a:srgbClr val="0000CC"/>
            </a:solidFill>
            <a:miter lim="800000"/>
            <a:headEnd/>
            <a:tailEnd/>
          </a:ln>
          <a:effectLst>
            <a:outerShdw dist="71842" dir="2700000" algn="ctr" rotWithShape="0">
              <a:srgbClr val="0000CC"/>
            </a:outerShdw>
          </a:effectLst>
        </p:spPr>
        <p:txBody>
          <a:bodyPr lIns="90488" tIns="44450" rIns="90488" bIns="44450"/>
          <a:lstStyle/>
          <a:p>
            <a:pPr>
              <a:lnSpc>
                <a:spcPct val="90000"/>
              </a:lnSpc>
              <a:buFont typeface="Times" panose="02020603050405020304" pitchFamily="18" charset="0"/>
              <a:buNone/>
              <a:tabLst>
                <a:tab pos="5487988" algn="r"/>
                <a:tab pos="7256463" algn="r"/>
              </a:tabLst>
            </a:pPr>
            <a:r>
              <a:rPr lang="en-US" smtClean="0"/>
              <a:t> 	How much total cost will be allocated from ADMIN and BACS combined to the Accounting Department?</a:t>
            </a:r>
          </a:p>
          <a:p>
            <a:pPr lvl="1">
              <a:lnSpc>
                <a:spcPct val="90000"/>
              </a:lnSpc>
              <a:buFont typeface="Wingdings" panose="05000000000000000000" pitchFamily="2" charset="2"/>
              <a:buNone/>
              <a:tabLst>
                <a:tab pos="5487988" algn="r"/>
                <a:tab pos="7256463" algn="r"/>
              </a:tabLst>
            </a:pPr>
            <a:r>
              <a:rPr lang="en-US" sz="3000" smtClean="0"/>
              <a:t>a. $35,250</a:t>
            </a:r>
          </a:p>
          <a:p>
            <a:pPr lvl="1">
              <a:lnSpc>
                <a:spcPct val="90000"/>
              </a:lnSpc>
              <a:buFont typeface="Wingdings" panose="05000000000000000000" pitchFamily="2" charset="2"/>
              <a:buNone/>
              <a:tabLst>
                <a:tab pos="5487988" algn="r"/>
                <a:tab pos="7256463" algn="r"/>
              </a:tabLst>
            </a:pPr>
            <a:r>
              <a:rPr lang="en-US" sz="3000" smtClean="0"/>
              <a:t>b. $49,072</a:t>
            </a:r>
          </a:p>
          <a:p>
            <a:pPr lvl="1">
              <a:lnSpc>
                <a:spcPct val="90000"/>
              </a:lnSpc>
              <a:buFont typeface="Wingdings" panose="05000000000000000000" pitchFamily="2" charset="2"/>
              <a:buNone/>
              <a:tabLst>
                <a:tab pos="5487988" algn="r"/>
                <a:tab pos="7256463" algn="r"/>
              </a:tabLst>
            </a:pPr>
            <a:r>
              <a:rPr lang="en-US" sz="3000" smtClean="0"/>
              <a:t>c. $18,000</a:t>
            </a:r>
          </a:p>
          <a:p>
            <a:pPr lvl="1">
              <a:lnSpc>
                <a:spcPct val="90000"/>
              </a:lnSpc>
              <a:buFont typeface="Wingdings" panose="05000000000000000000" pitchFamily="2" charset="2"/>
              <a:buNone/>
              <a:tabLst>
                <a:tab pos="5487988" algn="r"/>
                <a:tab pos="7256463" algn="r"/>
              </a:tabLst>
            </a:pPr>
            <a:r>
              <a:rPr lang="en-US" sz="3000" smtClean="0"/>
              <a:t>d. $26,333</a:t>
            </a:r>
          </a:p>
        </p:txBody>
      </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53</a:t>
            </a:fld>
            <a:endParaRPr lang="en-US"/>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5938" name="Rectangle 2"/>
          <p:cNvSpPr>
            <a:spLocks noGrp="1" noChangeArrowheads="1"/>
          </p:cNvSpPr>
          <p:nvPr>
            <p:ph type="body" idx="1"/>
          </p:nvPr>
        </p:nvSpPr>
        <p:spPr>
          <a:xfrm>
            <a:off x="495300" y="1533525"/>
            <a:ext cx="8153400" cy="3429000"/>
          </a:xfrm>
          <a:solidFill>
            <a:srgbClr val="EDECD2"/>
          </a:solidFill>
          <a:ln w="38100">
            <a:solidFill>
              <a:srgbClr val="0000CC"/>
            </a:solidFill>
            <a:miter lim="800000"/>
            <a:headEnd/>
            <a:tailEnd/>
          </a:ln>
          <a:effectLst>
            <a:outerShdw dist="71842" dir="2700000" algn="ctr" rotWithShape="0">
              <a:srgbClr val="0000CC"/>
            </a:outerShdw>
          </a:effectLst>
        </p:spPr>
        <p:txBody>
          <a:bodyPr lIns="90488" tIns="44450" rIns="90488" bIns="44450"/>
          <a:lstStyle/>
          <a:p>
            <a:pPr>
              <a:lnSpc>
                <a:spcPct val="90000"/>
              </a:lnSpc>
              <a:buFont typeface="Times" panose="02020603050405020304" pitchFamily="18" charset="0"/>
              <a:buNone/>
              <a:tabLst>
                <a:tab pos="5487988" algn="r"/>
                <a:tab pos="7256463" algn="r"/>
              </a:tabLst>
            </a:pPr>
            <a:r>
              <a:rPr lang="en-US" smtClean="0"/>
              <a:t> 	How much total cost will be allocated from ADMIN and BACS combined to the Accounting Department?</a:t>
            </a:r>
          </a:p>
          <a:p>
            <a:pPr lvl="1">
              <a:lnSpc>
                <a:spcPct val="90000"/>
              </a:lnSpc>
              <a:buFont typeface="Wingdings" panose="05000000000000000000" pitchFamily="2" charset="2"/>
              <a:buNone/>
              <a:tabLst>
                <a:tab pos="5487988" algn="r"/>
                <a:tab pos="7256463" algn="r"/>
              </a:tabLst>
            </a:pPr>
            <a:r>
              <a:rPr lang="en-US" sz="3000" smtClean="0">
                <a:solidFill>
                  <a:schemeClr val="accent1"/>
                </a:solidFill>
              </a:rPr>
              <a:t>a. $35,250</a:t>
            </a:r>
          </a:p>
          <a:p>
            <a:pPr lvl="1">
              <a:lnSpc>
                <a:spcPct val="90000"/>
              </a:lnSpc>
              <a:buFont typeface="Wingdings" panose="05000000000000000000" pitchFamily="2" charset="2"/>
              <a:buNone/>
              <a:tabLst>
                <a:tab pos="5487988" algn="r"/>
                <a:tab pos="7256463" algn="r"/>
              </a:tabLst>
            </a:pPr>
            <a:r>
              <a:rPr lang="en-US" sz="3000" smtClean="0"/>
              <a:t>b. $49,072</a:t>
            </a:r>
          </a:p>
          <a:p>
            <a:pPr lvl="1">
              <a:lnSpc>
                <a:spcPct val="90000"/>
              </a:lnSpc>
              <a:buFont typeface="Wingdings" panose="05000000000000000000" pitchFamily="2" charset="2"/>
              <a:buNone/>
              <a:tabLst>
                <a:tab pos="5487988" algn="r"/>
                <a:tab pos="7256463" algn="r"/>
              </a:tabLst>
            </a:pPr>
            <a:r>
              <a:rPr lang="en-US" sz="3000" smtClean="0">
                <a:solidFill>
                  <a:schemeClr val="accent1"/>
                </a:solidFill>
              </a:rPr>
              <a:t>c. $18,000</a:t>
            </a:r>
          </a:p>
          <a:p>
            <a:pPr lvl="1">
              <a:lnSpc>
                <a:spcPct val="90000"/>
              </a:lnSpc>
              <a:buFont typeface="Wingdings" panose="05000000000000000000" pitchFamily="2" charset="2"/>
              <a:buNone/>
              <a:tabLst>
                <a:tab pos="5487988" algn="r"/>
                <a:tab pos="7256463" algn="r"/>
              </a:tabLst>
            </a:pPr>
            <a:r>
              <a:rPr lang="en-US" sz="3000" smtClean="0">
                <a:solidFill>
                  <a:schemeClr val="accent1"/>
                </a:solidFill>
              </a:rPr>
              <a:t>d. $26,333</a:t>
            </a:r>
          </a:p>
        </p:txBody>
      </p:sp>
      <p:sp>
        <p:nvSpPr>
          <p:cNvPr id="630787" name="Rectangle 3"/>
          <p:cNvSpPr>
            <a:spLocks noGrp="1" noChangeArrowheads="1"/>
          </p:cNvSpPr>
          <p:nvPr>
            <p:ph type="title"/>
          </p:nvPr>
        </p:nvSpPr>
        <p:spPr>
          <a:xfrm>
            <a:off x="434340" y="374404"/>
            <a:ext cx="8229600" cy="93345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dirty="0"/>
              <a:t>Quick Check </a:t>
            </a:r>
            <a:r>
              <a:rPr lang="en-US" b="1" i="1" dirty="0">
                <a:sym typeface="Wingdings" panose="05000000000000000000" pitchFamily="2" charset="2"/>
              </a:rPr>
              <a:t></a:t>
            </a:r>
          </a:p>
        </p:txBody>
      </p:sp>
      <p:sp>
        <p:nvSpPr>
          <p:cNvPr id="630788" name="Oval 4"/>
          <p:cNvSpPr>
            <a:spLocks noChangeArrowheads="1"/>
          </p:cNvSpPr>
          <p:nvPr/>
        </p:nvSpPr>
        <p:spPr bwMode="auto">
          <a:xfrm>
            <a:off x="838200" y="3302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graphicFrame>
        <p:nvGraphicFramePr>
          <p:cNvPr id="630789" name="Object 5"/>
          <p:cNvGraphicFramePr>
            <a:graphicFrameLocks/>
          </p:cNvGraphicFramePr>
          <p:nvPr/>
        </p:nvGraphicFramePr>
        <p:xfrm>
          <a:off x="254000" y="3979863"/>
          <a:ext cx="8667750" cy="2571750"/>
        </p:xfrm>
        <a:graphic>
          <a:graphicData uri="http://schemas.openxmlformats.org/presentationml/2006/ole">
            <p:oleObj spid="_x0000_s295947" name="Worksheet" r:id="rId4" imgW="5478840" imgH="1665000" progId="Excel.Sheet.8">
              <p:embed/>
            </p:oleObj>
          </a:graphicData>
        </a:graphic>
      </p:graphicFrame>
      <p:grpSp>
        <p:nvGrpSpPr>
          <p:cNvPr id="630790" name="Group 6"/>
          <p:cNvGrpSpPr>
            <a:grpSpLocks/>
          </p:cNvGrpSpPr>
          <p:nvPr/>
        </p:nvGrpSpPr>
        <p:grpSpPr bwMode="auto">
          <a:xfrm>
            <a:off x="2870200" y="3733800"/>
            <a:ext cx="4445000" cy="2362200"/>
            <a:chOff x="1810" y="2345"/>
            <a:chExt cx="2894" cy="1496"/>
          </a:xfrm>
        </p:grpSpPr>
        <p:sp>
          <p:nvSpPr>
            <p:cNvPr id="295943" name="Oval 7"/>
            <p:cNvSpPr>
              <a:spLocks noChangeArrowheads="1"/>
            </p:cNvSpPr>
            <p:nvPr/>
          </p:nvSpPr>
          <p:spPr bwMode="auto">
            <a:xfrm>
              <a:off x="3984" y="3409"/>
              <a:ext cx="720" cy="432"/>
            </a:xfrm>
            <a:prstGeom prst="ellipse">
              <a:avLst/>
            </a:prstGeom>
            <a:noFill/>
            <a:ln w="38100">
              <a:solidFill>
                <a:srgbClr val="FF33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p>
          </p:txBody>
        </p:sp>
        <p:sp>
          <p:nvSpPr>
            <p:cNvPr id="295944" name="Line 8"/>
            <p:cNvSpPr>
              <a:spLocks noChangeShapeType="1"/>
            </p:cNvSpPr>
            <p:nvPr/>
          </p:nvSpPr>
          <p:spPr bwMode="auto">
            <a:xfrm flipH="1" flipV="1">
              <a:off x="1810" y="2345"/>
              <a:ext cx="2256" cy="1152"/>
            </a:xfrm>
            <a:prstGeom prst="line">
              <a:avLst/>
            </a:prstGeom>
            <a:noFill/>
            <a:ln w="38100">
              <a:solidFill>
                <a:srgbClr val="FF33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54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30788"/>
                                        </p:tgtEl>
                                        <p:attrNameLst>
                                          <p:attrName>style.visibility</p:attrName>
                                        </p:attrNameLst>
                                      </p:cBhvr>
                                      <p:to>
                                        <p:strVal val="visible"/>
                                      </p:to>
                                    </p:set>
                                    <p:animEffect transition="in" filter="dissolve">
                                      <p:cBhvr>
                                        <p:cTn id="7" dur="500"/>
                                        <p:tgtEl>
                                          <p:spTgt spid="630788"/>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630789"/>
                                        </p:tgtEl>
                                        <p:attrNameLst>
                                          <p:attrName>style.visibility</p:attrName>
                                        </p:attrNameLst>
                                      </p:cBhvr>
                                      <p:to>
                                        <p:strVal val="visible"/>
                                      </p:to>
                                    </p:set>
                                    <p:animEffect transition="in" filter="wipe(up)">
                                      <p:cBhvr>
                                        <p:cTn id="11" dur="500"/>
                                        <p:tgtEl>
                                          <p:spTgt spid="630789"/>
                                        </p:tgtEl>
                                      </p:cBhvr>
                                    </p:animEffect>
                                  </p:childTnLst>
                                </p:cTn>
                              </p:par>
                            </p:childTnLst>
                          </p:cTn>
                        </p:par>
                        <p:par>
                          <p:cTn id="12" fill="hold" nodeType="afterGroup">
                            <p:stCondLst>
                              <p:cond delay="1000"/>
                            </p:stCondLst>
                            <p:childTnLst>
                              <p:par>
                                <p:cTn id="13" presetID="18" presetClass="entr" presetSubtype="9" fill="hold" nodeType="afterEffect">
                                  <p:stCondLst>
                                    <p:cond delay="0"/>
                                  </p:stCondLst>
                                  <p:childTnLst>
                                    <p:set>
                                      <p:cBhvr>
                                        <p:cTn id="14" dur="1" fill="hold">
                                          <p:stCondLst>
                                            <p:cond delay="0"/>
                                          </p:stCondLst>
                                        </p:cTn>
                                        <p:tgtEl>
                                          <p:spTgt spid="630790"/>
                                        </p:tgtEl>
                                        <p:attrNameLst>
                                          <p:attrName>style.visibility</p:attrName>
                                        </p:attrNameLst>
                                      </p:cBhvr>
                                      <p:to>
                                        <p:strVal val="visible"/>
                                      </p:to>
                                    </p:set>
                                    <p:animEffect transition="in" filter="strips(upLeft)">
                                      <p:cBhvr>
                                        <p:cTn id="15" dur="500"/>
                                        <p:tgtEl>
                                          <p:spTgt spid="630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0788"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2209800" y="2819400"/>
            <a:ext cx="4419600" cy="781050"/>
          </a:xfrm>
          <a:extLst/>
        </p:spPr>
        <p:txBody>
          <a:bodyPr>
            <a:normAutofit/>
            <a:scene3d>
              <a:camera prst="orthographicFront"/>
              <a:lightRig rig="freezing" dir="t">
                <a:rot lat="0" lon="0" rev="5640000"/>
              </a:lightRig>
            </a:scene3d>
            <a:sp3d prstMaterial="flat">
              <a:contourClr>
                <a:schemeClr val="tx2"/>
              </a:contourClr>
            </a:sp3d>
          </a:bodyPr>
          <a:lstStyle/>
          <a:p>
            <a:pPr>
              <a:defRPr/>
            </a:pPr>
            <a:r>
              <a:rPr lang="en-US" b="1" i="1" dirty="0"/>
              <a:t>End of </a:t>
            </a:r>
            <a:r>
              <a:rPr lang="en-US" b="1" i="1" dirty="0" smtClean="0"/>
              <a:t>Lecture 15</a:t>
            </a:r>
            <a:endParaRPr lang="en-US" b="1" i="1" dirty="0"/>
          </a:p>
        </p:txBody>
      </p:sp>
      <p:sp>
        <p:nvSpPr>
          <p:cNvPr id="2" name="Slide Number Placeholder 1"/>
          <p:cNvSpPr>
            <a:spLocks noGrp="1"/>
          </p:cNvSpPr>
          <p:nvPr>
            <p:ph type="sldNum" sz="quarter" idx="11"/>
          </p:nvPr>
        </p:nvSpPr>
        <p:spPr/>
        <p:txBody>
          <a:bodyPr/>
          <a:lstStyle/>
          <a:p>
            <a:pPr>
              <a:defRPr/>
            </a:pPr>
            <a:fld id="{1E6C6EC2-B9CD-4F5F-B9A3-97881A770C32}" type="slidenum">
              <a:rPr lang="en-US" smtClean="0"/>
              <a:pPr>
                <a:defRPr/>
              </a:pPr>
              <a:t>55</a:t>
            </a:fld>
            <a:endParaRPr lang="en-US"/>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2047</TotalTime>
  <Words>4486</Words>
  <Application>Microsoft Office PowerPoint</Application>
  <PresentationFormat>On-screen Show (4:3)</PresentationFormat>
  <Paragraphs>502</Paragraphs>
  <Slides>55</Slides>
  <Notes>53</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55</vt:i4>
      </vt:variant>
    </vt:vector>
  </HeadingPairs>
  <TitlesOfParts>
    <vt:vector size="59" baseType="lpstr">
      <vt:lpstr>Flow</vt:lpstr>
      <vt:lpstr>1_Flow</vt:lpstr>
      <vt:lpstr>Worksheet</vt:lpstr>
      <vt:lpstr>WordArt 2.0</vt:lpstr>
      <vt:lpstr>Chapter 17-Continued</vt:lpstr>
      <vt:lpstr>Learning Objectives</vt:lpstr>
      <vt:lpstr>Equivalent Units – FIFO Method</vt:lpstr>
      <vt:lpstr>Equivalent Units – FIFO Method</vt:lpstr>
      <vt:lpstr>Equivalent Units – FIFO Method</vt:lpstr>
      <vt:lpstr>Equivalent Units – FIFO Method</vt:lpstr>
      <vt:lpstr>FIFO Example</vt:lpstr>
      <vt:lpstr>FIFO Example</vt:lpstr>
      <vt:lpstr>Equivalent Units: Weighted Average vs. FIFO</vt:lpstr>
      <vt:lpstr>Cost per Equivalent Unit - FIFO</vt:lpstr>
      <vt:lpstr>Cost per Equivalent Unit - FIFO</vt:lpstr>
      <vt:lpstr>Cost per Equivalent Unit - FIFO</vt:lpstr>
      <vt:lpstr>Applying Costs - FIFO</vt:lpstr>
      <vt:lpstr>Applying Costs - FIFO</vt:lpstr>
      <vt:lpstr>Applying Costs - FIFO</vt:lpstr>
      <vt:lpstr>Cost of Units Transferred Out</vt:lpstr>
      <vt:lpstr>Cost of Units Transferred Out</vt:lpstr>
      <vt:lpstr>Cost of Units Transferred Out</vt:lpstr>
      <vt:lpstr>Cost of Units Transferred Out</vt:lpstr>
      <vt:lpstr>Reconciling Costs</vt:lpstr>
      <vt:lpstr>Reconciling Costs</vt:lpstr>
      <vt:lpstr>A Comparison of Costing Methods</vt:lpstr>
      <vt:lpstr>Service Department Allocations</vt:lpstr>
      <vt:lpstr>Operating Departments</vt:lpstr>
      <vt:lpstr>Service Departments</vt:lpstr>
      <vt:lpstr>Interdepartmental Services</vt:lpstr>
      <vt:lpstr>Allocation Approaches</vt:lpstr>
      <vt:lpstr>Reciprocal Services</vt:lpstr>
      <vt:lpstr>Direct Method</vt:lpstr>
      <vt:lpstr>Direct Method</vt:lpstr>
      <vt:lpstr>Direct Method</vt:lpstr>
      <vt:lpstr>Direct Method</vt:lpstr>
      <vt:lpstr>Direct Method</vt:lpstr>
      <vt:lpstr>Direct Method</vt:lpstr>
      <vt:lpstr>Direct Method</vt:lpstr>
      <vt:lpstr>Step Method</vt:lpstr>
      <vt:lpstr>Step Method</vt:lpstr>
      <vt:lpstr>Step Method</vt:lpstr>
      <vt:lpstr>Step Method</vt:lpstr>
      <vt:lpstr>Step Method</vt:lpstr>
      <vt:lpstr>Step Method</vt:lpstr>
      <vt:lpstr>Step Method</vt:lpstr>
      <vt:lpstr>Step Method</vt:lpstr>
      <vt:lpstr>Step Method</vt:lpstr>
      <vt:lpstr>Step Method</vt:lpstr>
      <vt:lpstr>Reciprocal Method</vt:lpstr>
      <vt:lpstr>Quick Check Data for Direct and Step Methods</vt:lpstr>
      <vt:lpstr>Quick Check </vt:lpstr>
      <vt:lpstr>Quick Check </vt:lpstr>
      <vt:lpstr>Quick Check </vt:lpstr>
      <vt:lpstr>Quick Check </vt:lpstr>
      <vt:lpstr>Quick Check Data</vt:lpstr>
      <vt:lpstr>Quick Check </vt:lpstr>
      <vt:lpstr>Quick Check </vt:lpstr>
      <vt:lpstr>End of Lecture 15</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17</dc:title>
  <dc:creator>Michael Flores</dc:creator>
  <cp:lastModifiedBy>Administrator</cp:lastModifiedBy>
  <cp:revision>34</cp:revision>
  <dcterms:created xsi:type="dcterms:W3CDTF">2004-12-09T01:38:42Z</dcterms:created>
  <dcterms:modified xsi:type="dcterms:W3CDTF">2013-11-18T11:48:53Z</dcterms:modified>
</cp:coreProperties>
</file>