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Default Extension="xls" ContentType="application/vnd.ms-exce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17" r:id="rId2"/>
  </p:sldMasterIdLst>
  <p:notesMasterIdLst>
    <p:notesMasterId r:id="rId55"/>
  </p:notesMasterIdLst>
  <p:sldIdLst>
    <p:sldId id="413" r:id="rId3"/>
    <p:sldId id="411" r:id="rId4"/>
    <p:sldId id="320" r:id="rId5"/>
    <p:sldId id="321" r:id="rId6"/>
    <p:sldId id="322" r:id="rId7"/>
    <p:sldId id="323" r:id="rId8"/>
    <p:sldId id="324" r:id="rId9"/>
    <p:sldId id="326" r:id="rId10"/>
    <p:sldId id="327" r:id="rId11"/>
    <p:sldId id="328" r:id="rId12"/>
    <p:sldId id="329" r:id="rId13"/>
    <p:sldId id="330" r:id="rId14"/>
    <p:sldId id="331" r:id="rId15"/>
    <p:sldId id="332" r:id="rId16"/>
    <p:sldId id="333" r:id="rId17"/>
    <p:sldId id="334" r:id="rId18"/>
    <p:sldId id="335" r:id="rId19"/>
    <p:sldId id="337" r:id="rId20"/>
    <p:sldId id="338" r:id="rId21"/>
    <p:sldId id="339" r:id="rId22"/>
    <p:sldId id="340" r:id="rId23"/>
    <p:sldId id="342" r:id="rId24"/>
    <p:sldId id="343" r:id="rId25"/>
    <p:sldId id="344" r:id="rId26"/>
    <p:sldId id="345" r:id="rId27"/>
    <p:sldId id="346" r:id="rId28"/>
    <p:sldId id="347" r:id="rId29"/>
    <p:sldId id="348" r:id="rId30"/>
    <p:sldId id="349" r:id="rId31"/>
    <p:sldId id="350" r:id="rId32"/>
    <p:sldId id="352" r:id="rId33"/>
    <p:sldId id="354" r:id="rId34"/>
    <p:sldId id="355" r:id="rId35"/>
    <p:sldId id="356" r:id="rId36"/>
    <p:sldId id="357" r:id="rId37"/>
    <p:sldId id="358" r:id="rId38"/>
    <p:sldId id="359" r:id="rId39"/>
    <p:sldId id="360" r:id="rId40"/>
    <p:sldId id="362" r:id="rId41"/>
    <p:sldId id="363" r:id="rId42"/>
    <p:sldId id="364" r:id="rId43"/>
    <p:sldId id="366" r:id="rId44"/>
    <p:sldId id="367" r:id="rId45"/>
    <p:sldId id="368" r:id="rId46"/>
    <p:sldId id="369" r:id="rId47"/>
    <p:sldId id="370" r:id="rId48"/>
    <p:sldId id="371" r:id="rId49"/>
    <p:sldId id="372" r:id="rId50"/>
    <p:sldId id="373" r:id="rId51"/>
    <p:sldId id="374" r:id="rId52"/>
    <p:sldId id="375" r:id="rId53"/>
    <p:sldId id="410" r:id="rId5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00"/>
    <a:srgbClr val="FF9900"/>
    <a:srgbClr val="99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5A5D357A-9E41-4F4B-91D2-DD918AF6C2EA}" type="datetimeFigureOut">
              <a:rPr lang="en-US"/>
              <a:pPr>
                <a:defRPr/>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0631EED-2343-4692-9E48-8823ECEA6233}" type="slidenum">
              <a:rPr lang="en-US"/>
              <a:pPr>
                <a:defRPr/>
              </a:pPr>
              <a:t>‹#›</a:t>
            </a:fld>
            <a:endParaRPr lang="en-US"/>
          </a:p>
        </p:txBody>
      </p:sp>
    </p:spTree>
    <p:extLst>
      <p:ext uri="{BB962C8B-B14F-4D97-AF65-F5344CB8AC3E}">
        <p14:creationId xmlns:p14="http://schemas.microsoft.com/office/powerpoint/2010/main" xmlns="" val="4932212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2753217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62824AAC-FD0D-4F9F-BB82-BF9E362ABD2D}" type="slidenum">
              <a:rPr lang="en-US" smtClean="0"/>
              <a:pPr/>
              <a:t>3</a:t>
            </a:fld>
            <a:endParaRPr lang="en-US" smtClean="0"/>
          </a:p>
        </p:txBody>
      </p:sp>
      <p:sp>
        <p:nvSpPr>
          <p:cNvPr id="10957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33B69FD-47D8-4B8B-B08E-735AC98E449D}" type="slidenum">
              <a:rPr lang="en-US"/>
              <a:pPr/>
              <a:t>3</a:t>
            </a:fld>
            <a:endParaRPr lang="en-US"/>
          </a:p>
        </p:txBody>
      </p:sp>
      <p:sp>
        <p:nvSpPr>
          <p:cNvPr id="10957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957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Partially completed units complicate the determination of a department’s output for a given period and the unit cost that should be assigned to that output. Equivalent units need to be calculated because a department usually has some partially completed units in its beginning and ending inventory. These partially completed units complicate the determination of a department’s output for a given period and the unit cost that should be assigned to that output.</a:t>
            </a:r>
          </a:p>
        </p:txBody>
      </p:sp>
    </p:spTree>
    <p:extLst>
      <p:ext uri="{BB962C8B-B14F-4D97-AF65-F5344CB8AC3E}">
        <p14:creationId xmlns:p14="http://schemas.microsoft.com/office/powerpoint/2010/main" xmlns="" val="208815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C83C837F-81E7-46CA-BF71-9ACC0C5A9320}" type="slidenum">
              <a:rPr lang="en-US" smtClean="0"/>
              <a:pPr/>
              <a:t>4</a:t>
            </a:fld>
            <a:endParaRPr lang="en-US" smtClean="0"/>
          </a:p>
        </p:txBody>
      </p:sp>
      <p:sp>
        <p:nvSpPr>
          <p:cNvPr id="11161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F9E04BB-0AD4-4649-ABC4-325CA556C8C0}" type="slidenum">
              <a:rPr lang="en-US"/>
              <a:pPr/>
              <a:t>4</a:t>
            </a:fld>
            <a:endParaRPr lang="en-US"/>
          </a:p>
        </p:txBody>
      </p:sp>
      <p:sp>
        <p:nvSpPr>
          <p:cNvPr id="1116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162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basic idea behind equivalent units is quite easy to understand, but the computation of equivalent can become complex. Here we can say the two half- completed units of production are equal to one completed unit. Using this logic, we can say that 10,000 units that are 70% complete are equivalent, or the same as, 7,000 complete units.</a:t>
            </a:r>
          </a:p>
        </p:txBody>
      </p:sp>
    </p:spTree>
    <p:extLst>
      <p:ext uri="{BB962C8B-B14F-4D97-AF65-F5344CB8AC3E}">
        <p14:creationId xmlns:p14="http://schemas.microsoft.com/office/powerpoint/2010/main" xmlns="" val="373677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9F1A06E1-38F6-40CD-BA60-3BBDEF438EEB}" type="slidenum">
              <a:rPr lang="en-US" smtClean="0"/>
              <a:pPr/>
              <a:t>5</a:t>
            </a:fld>
            <a:endParaRPr lang="en-US" smtClean="0"/>
          </a:p>
        </p:txBody>
      </p:sp>
      <p:sp>
        <p:nvSpPr>
          <p:cNvPr id="11366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897A12-DC73-4C3F-9281-3C4BB2FE86AD}" type="slidenum">
              <a:rPr lang="en-US"/>
              <a:pPr/>
              <a:t>5</a:t>
            </a:fld>
            <a:endParaRPr lang="en-US"/>
          </a:p>
        </p:txBody>
      </p:sp>
      <p:sp>
        <p:nvSpPr>
          <p:cNvPr id="11366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366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Read the information carefully and determine how many equivalent units of production were manufactured during the period.</a:t>
            </a:r>
          </a:p>
        </p:txBody>
      </p:sp>
    </p:spTree>
    <p:extLst>
      <p:ext uri="{BB962C8B-B14F-4D97-AF65-F5344CB8AC3E}">
        <p14:creationId xmlns:p14="http://schemas.microsoft.com/office/powerpoint/2010/main" xmlns="" val="383932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FC4EF15B-E753-49FD-8877-EA308C411107}" type="slidenum">
              <a:rPr lang="en-US" smtClean="0"/>
              <a:pPr/>
              <a:t>6</a:t>
            </a:fld>
            <a:endParaRPr lang="en-US" smtClean="0"/>
          </a:p>
        </p:txBody>
      </p:sp>
      <p:sp>
        <p:nvSpPr>
          <p:cNvPr id="11571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32C31F-4839-4D79-BFD4-C0F3DA258DE6}" type="slidenum">
              <a:rPr lang="en-US"/>
              <a:pPr/>
              <a:t>6</a:t>
            </a:fld>
            <a:endParaRPr lang="en-US"/>
          </a:p>
        </p:txBody>
      </p:sp>
      <p:sp>
        <p:nvSpPr>
          <p:cNvPr id="1157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571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correct answer is 11,500 equivalent units. How did you do?</a:t>
            </a:r>
          </a:p>
        </p:txBody>
      </p:sp>
    </p:spTree>
    <p:extLst>
      <p:ext uri="{BB962C8B-B14F-4D97-AF65-F5344CB8AC3E}">
        <p14:creationId xmlns:p14="http://schemas.microsoft.com/office/powerpoint/2010/main" xmlns="" val="2624247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B0B2BCA-3B10-42B6-BE18-521C4CB0E386}" type="slidenum">
              <a:rPr lang="en-US" smtClean="0"/>
              <a:pPr/>
              <a:t>7</a:t>
            </a:fld>
            <a:endParaRPr lang="en-US" smtClean="0"/>
          </a:p>
        </p:txBody>
      </p:sp>
      <p:sp>
        <p:nvSpPr>
          <p:cNvPr id="11776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ABAA50-D4DF-4CA8-865A-8BCE705C1031}" type="slidenum">
              <a:rPr lang="en-US"/>
              <a:pPr/>
              <a:t>7</a:t>
            </a:fld>
            <a:endParaRPr lang="en-US"/>
          </a:p>
        </p:txBody>
      </p:sp>
      <p:sp>
        <p:nvSpPr>
          <p:cNvPr id="1177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776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Equivalent units may be calculated using the FIFO method or the weighted-average method. For the bulk of this chapter we will use the weighted-average method. We cover the FIFO method in the appendix to this chapter.</a:t>
            </a:r>
          </a:p>
        </p:txBody>
      </p:sp>
    </p:spTree>
    <p:extLst>
      <p:ext uri="{BB962C8B-B14F-4D97-AF65-F5344CB8AC3E}">
        <p14:creationId xmlns:p14="http://schemas.microsoft.com/office/powerpoint/2010/main" xmlns="" val="1617215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E63A0B5-79DC-4723-8774-E681100F01AC}" type="slidenum">
              <a:rPr lang="en-US" smtClean="0"/>
              <a:pPr/>
              <a:t>8</a:t>
            </a:fld>
            <a:endParaRPr lang="en-US" smtClean="0"/>
          </a:p>
        </p:txBody>
      </p:sp>
      <p:sp>
        <p:nvSpPr>
          <p:cNvPr id="11981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DE5F3CF-103D-47A7-9882-61509A7CB62B}" type="slidenum">
              <a:rPr lang="en-US"/>
              <a:pPr/>
              <a:t>8</a:t>
            </a:fld>
            <a:endParaRPr lang="en-US"/>
          </a:p>
        </p:txBody>
      </p:sp>
      <p:sp>
        <p:nvSpPr>
          <p:cNvPr id="1198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981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When we use the weighted-average method we make no distinction between work done in the prior period and work done in the current period. We blend together the units and costs from both the prior and current period.</a:t>
            </a:r>
          </a:p>
          <a:p>
            <a:r>
              <a:rPr lang="en-US" smtClean="0"/>
              <a:t/>
            </a:r>
            <a:br>
              <a:rPr lang="en-US" smtClean="0"/>
            </a:br>
            <a:r>
              <a:rPr lang="en-US" smtClean="0"/>
              <a:t>We determine the cost per equivalent unit by dividing costs for the period by the equivalent units of production. The equivalent units of production for a department are the number of units transferred to the next department (or finished goods) plus the equivalent units in the department’s ending work in process inventory.</a:t>
            </a:r>
          </a:p>
        </p:txBody>
      </p:sp>
    </p:spTree>
    <p:extLst>
      <p:ext uri="{BB962C8B-B14F-4D97-AF65-F5344CB8AC3E}">
        <p14:creationId xmlns:p14="http://schemas.microsoft.com/office/powerpoint/2010/main" xmlns="" val="1593618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C12EB930-8BD1-42B2-AAAE-261B5A1EBB7F}" type="slidenum">
              <a:rPr lang="en-US" smtClean="0"/>
              <a:pPr/>
              <a:t>9</a:t>
            </a:fld>
            <a:endParaRPr lang="en-US" smtClean="0"/>
          </a:p>
        </p:txBody>
      </p:sp>
      <p:sp>
        <p:nvSpPr>
          <p:cNvPr id="12185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8707647-89D9-43B0-90BB-B5AB280C845C}" type="slidenum">
              <a:rPr lang="en-US"/>
              <a:pPr/>
              <a:t>9</a:t>
            </a:fld>
            <a:endParaRPr lang="en-US"/>
          </a:p>
        </p:txBody>
      </p:sp>
      <p:sp>
        <p:nvSpPr>
          <p:cNvPr id="12186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186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In today’s economy, direct labor costs are becoming small when compared to materials and overhead costs. Automation is one of the causes for this shift.</a:t>
            </a:r>
          </a:p>
        </p:txBody>
      </p:sp>
    </p:spTree>
    <p:extLst>
      <p:ext uri="{BB962C8B-B14F-4D97-AF65-F5344CB8AC3E}">
        <p14:creationId xmlns:p14="http://schemas.microsoft.com/office/powerpoint/2010/main" xmlns="" val="3813777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CCB1E070-620E-430B-AC15-2D0E318B622B}" type="slidenum">
              <a:rPr lang="en-US" smtClean="0"/>
              <a:pPr/>
              <a:t>10</a:t>
            </a:fld>
            <a:endParaRPr lang="en-US" smtClean="0"/>
          </a:p>
        </p:txBody>
      </p:sp>
      <p:sp>
        <p:nvSpPr>
          <p:cNvPr id="12390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413C49E-4ADC-448F-9AD9-06F07765B2D3}" type="slidenum">
              <a:rPr lang="en-US"/>
              <a:pPr/>
              <a:t>10</a:t>
            </a:fld>
            <a:endParaRPr lang="en-US"/>
          </a:p>
        </p:txBody>
      </p:sp>
      <p:sp>
        <p:nvSpPr>
          <p:cNvPr id="12390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390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As a consequence of the change in volume of direct labor costs, many companies combine labor and overhead costs and refer to the total as conversion costs. That is, these are the costs incurred to convert the direct materials into a finished good. We will make extensive use of the notion of direct materials and conversion costs in the remainder of this chapter.</a:t>
            </a:r>
          </a:p>
        </p:txBody>
      </p:sp>
    </p:spTree>
    <p:extLst>
      <p:ext uri="{BB962C8B-B14F-4D97-AF65-F5344CB8AC3E}">
        <p14:creationId xmlns:p14="http://schemas.microsoft.com/office/powerpoint/2010/main" xmlns="" val="2134948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AC6792FB-E04A-4C2D-8ED4-960E0E95A9DE}" type="slidenum">
              <a:rPr lang="en-US" smtClean="0"/>
              <a:pPr/>
              <a:t>11</a:t>
            </a:fld>
            <a:endParaRPr lang="en-US" smtClean="0"/>
          </a:p>
        </p:txBody>
      </p:sp>
      <p:sp>
        <p:nvSpPr>
          <p:cNvPr id="12595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7FB561-BDA2-4C2F-9252-AD5FEB455E15}" type="slidenum">
              <a:rPr lang="en-US"/>
              <a:pPr/>
              <a:t>11</a:t>
            </a:fld>
            <a:endParaRPr lang="en-US"/>
          </a:p>
        </p:txBody>
      </p:sp>
      <p:sp>
        <p:nvSpPr>
          <p:cNvPr id="12595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595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Let’s look at an example of calculating the cost per equivalent unit for the shaping and milling department of Double Diamond Skis. The shaping and milling department is only one of the company’s processing departments.</a:t>
            </a:r>
            <a:br>
              <a:rPr lang="en-US" smtClean="0"/>
            </a:br>
            <a:r>
              <a:rPr lang="en-US" smtClean="0"/>
              <a:t/>
            </a:r>
            <a:br>
              <a:rPr lang="en-US" smtClean="0"/>
            </a:br>
            <a:r>
              <a:rPr lang="en-US" smtClean="0"/>
              <a:t>Notice that Department A started the month of May with 200 units that are 55% complete as to materials and 30% complete as to conversion (direct labor and overhead). During the month the Department started 5,000 units into production. 4,800 units were transferred out to the next department during the month of May. At the end of May, the department had 400 units, 40% complete as to materials and 25% complete as to conversion.</a:t>
            </a:r>
          </a:p>
          <a:p>
            <a:endParaRPr lang="en-US" smtClean="0"/>
          </a:p>
          <a:p>
            <a:r>
              <a:rPr lang="en-US" smtClean="0"/>
              <a:t>Since the Department began the month with three hundred units and started six thousand units into production, we have sixty-three hundred units to account for. Of these sixty-three hundred units, fifty-four hundred were transferred out and nine hundred remain in work in process inventory.</a:t>
            </a:r>
          </a:p>
        </p:txBody>
      </p:sp>
    </p:spTree>
    <p:extLst>
      <p:ext uri="{BB962C8B-B14F-4D97-AF65-F5344CB8AC3E}">
        <p14:creationId xmlns:p14="http://schemas.microsoft.com/office/powerpoint/2010/main" xmlns="" val="874445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3195790-B28C-4441-B314-4D3993B8ADC1}" type="slidenum">
              <a:rPr lang="en-US" smtClean="0"/>
              <a:pPr/>
              <a:t>12</a:t>
            </a:fld>
            <a:endParaRPr lang="en-US" smtClean="0"/>
          </a:p>
        </p:txBody>
      </p:sp>
      <p:sp>
        <p:nvSpPr>
          <p:cNvPr id="12800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8B6DDE-EE36-4EB8-B275-4991FB8CE974}" type="slidenum">
              <a:rPr lang="en-US"/>
              <a:pPr/>
              <a:t>12</a:t>
            </a:fld>
            <a:endParaRPr lang="en-US"/>
          </a:p>
        </p:txBody>
      </p:sp>
      <p:sp>
        <p:nvSpPr>
          <p:cNvPr id="1280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800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first step in calculating the equivalent units is to identity the units completed and transferred out. In the case of the shaping and milling department, there were 4,800 units completed and transferred out. We know these units are 100% complete as to materials and conversion.</a:t>
            </a:r>
          </a:p>
        </p:txBody>
      </p:sp>
    </p:spTree>
    <p:extLst>
      <p:ext uri="{BB962C8B-B14F-4D97-AF65-F5344CB8AC3E}">
        <p14:creationId xmlns:p14="http://schemas.microsoft.com/office/powerpoint/2010/main" xmlns="" val="4073915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64B46EE-AA81-4DC1-B582-2D069642CBF3}" type="slidenum">
              <a:rPr lang="en-US" smtClean="0"/>
              <a:pPr/>
              <a:t>13</a:t>
            </a:fld>
            <a:endParaRPr lang="en-US" smtClean="0"/>
          </a:p>
        </p:txBody>
      </p:sp>
      <p:sp>
        <p:nvSpPr>
          <p:cNvPr id="13005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2F6A8FD-3453-4128-AAE6-0A5ACB56BDF0}" type="slidenum">
              <a:rPr lang="en-US"/>
              <a:pPr/>
              <a:t>13</a:t>
            </a:fld>
            <a:endParaRPr lang="en-US"/>
          </a:p>
        </p:txBody>
      </p:sp>
      <p:sp>
        <p:nvSpPr>
          <p:cNvPr id="13005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005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step is to calculate the equivalent units as to materials in ending inventory. We know there are 400 units in ending inventory that are 40% complete as to materials. So we know that there are 160 equivalent units as to materials in ending working in process inventory.</a:t>
            </a:r>
          </a:p>
          <a:p>
            <a:endParaRPr lang="en-US" smtClean="0"/>
          </a:p>
          <a:p>
            <a:r>
              <a:rPr lang="en-US" smtClean="0"/>
              <a:t>For materials we add the units completed and transferred out to the equivalent units as to materials, for total units as to materials of five thousand nine hundred forty units.</a:t>
            </a:r>
          </a:p>
        </p:txBody>
      </p:sp>
    </p:spTree>
    <p:extLst>
      <p:ext uri="{BB962C8B-B14F-4D97-AF65-F5344CB8AC3E}">
        <p14:creationId xmlns:p14="http://schemas.microsoft.com/office/powerpoint/2010/main" xmlns="" val="1028839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EEF199F-E1A2-4220-BCF2-6F1F99C16649}" type="slidenum">
              <a:rPr lang="en-US" smtClean="0"/>
              <a:pPr/>
              <a:t>14</a:t>
            </a:fld>
            <a:endParaRPr lang="en-US" smtClean="0"/>
          </a:p>
        </p:txBody>
      </p:sp>
      <p:sp>
        <p:nvSpPr>
          <p:cNvPr id="13209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448D68B-E417-4019-AB6E-A249911D30C8}" type="slidenum">
              <a:rPr lang="en-US"/>
              <a:pPr/>
              <a:t>14</a:t>
            </a:fld>
            <a:endParaRPr lang="en-US"/>
          </a:p>
        </p:txBody>
      </p:sp>
      <p:sp>
        <p:nvSpPr>
          <p:cNvPr id="1321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210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step is to calculate the equivalent units in ending inventory as to conversion. We know there are 400 units in ending work in process inventory that are 25% complete as to conversion. So there are 100 equivalent units as to conversion in ending inventory.</a:t>
            </a:r>
          </a:p>
          <a:p>
            <a:endParaRPr lang="en-US" smtClean="0"/>
          </a:p>
          <a:p>
            <a:r>
              <a:rPr lang="en-US" smtClean="0"/>
              <a:t>For conversion, we add the units completed and transferred out to the equivalent units as to conversion to arrive at a total equivalent units as to conversion of five thousand six hundred seventy units.</a:t>
            </a:r>
          </a:p>
          <a:p>
            <a:endParaRPr lang="en-US" smtClean="0"/>
          </a:p>
          <a:p>
            <a:r>
              <a:rPr lang="en-US" smtClean="0"/>
              <a:t>We </a:t>
            </a:r>
            <a:r>
              <a:rPr lang="en-US" u="sng" smtClean="0"/>
              <a:t>always</a:t>
            </a:r>
            <a:r>
              <a:rPr lang="en-US" smtClean="0"/>
              <a:t> follow these three steps when using the weighted-average method.</a:t>
            </a:r>
          </a:p>
        </p:txBody>
      </p:sp>
    </p:spTree>
    <p:extLst>
      <p:ext uri="{BB962C8B-B14F-4D97-AF65-F5344CB8AC3E}">
        <p14:creationId xmlns:p14="http://schemas.microsoft.com/office/powerpoint/2010/main" xmlns="" val="3172849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66DE422D-CAB7-40E5-9179-37366853FF23}" type="slidenum">
              <a:rPr lang="en-US" smtClean="0"/>
              <a:pPr/>
              <a:t>15</a:t>
            </a:fld>
            <a:endParaRPr lang="en-US" smtClean="0"/>
          </a:p>
        </p:txBody>
      </p:sp>
      <p:sp>
        <p:nvSpPr>
          <p:cNvPr id="13414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98130B8-5BBC-4CF0-9D36-52D69DF9EE97}" type="slidenum">
              <a:rPr lang="en-US"/>
              <a:pPr/>
              <a:t>15</a:t>
            </a:fld>
            <a:endParaRPr lang="en-US"/>
          </a:p>
        </p:txBody>
      </p:sp>
      <p:sp>
        <p:nvSpPr>
          <p:cNvPr id="13414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414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can restate the three-step process more quickly by saying that, when using the weighted-average method,  equivalent units of production will always be equal to the units completed and transferred out plus the equivalent units remaining in work in process inventory. Some of you may prefer the three-step approach while others may prefer the short-cut approach.</a:t>
            </a:r>
          </a:p>
        </p:txBody>
      </p:sp>
    </p:spTree>
    <p:extLst>
      <p:ext uri="{BB962C8B-B14F-4D97-AF65-F5344CB8AC3E}">
        <p14:creationId xmlns:p14="http://schemas.microsoft.com/office/powerpoint/2010/main" xmlns="" val="3476621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3E0462B9-5DD4-4BB5-AE56-3E3EB0230B06}" type="slidenum">
              <a:rPr lang="en-US" smtClean="0"/>
              <a:pPr/>
              <a:t>16</a:t>
            </a:fld>
            <a:endParaRPr lang="en-US" smtClean="0"/>
          </a:p>
        </p:txBody>
      </p:sp>
      <p:sp>
        <p:nvSpPr>
          <p:cNvPr id="13619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4C605B4-949B-408A-B7C5-7F184CD43510}" type="slidenum">
              <a:rPr lang="en-US"/>
              <a:pPr/>
              <a:t>16</a:t>
            </a:fld>
            <a:endParaRPr lang="en-US"/>
          </a:p>
        </p:txBody>
      </p:sp>
      <p:sp>
        <p:nvSpPr>
          <p:cNvPr id="13619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619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 is a visual showing the computation of equivalent units as to materials. The equivalent units of production equals the units completed and transferred out (4,800 units) plus the equivalent units remaining in work in process (160 units for materials and 100 units for conversion).</a:t>
            </a:r>
          </a:p>
          <a:p>
            <a:endParaRPr lang="en-US" b="1" smtClean="0"/>
          </a:p>
        </p:txBody>
      </p:sp>
    </p:spTree>
    <p:extLst>
      <p:ext uri="{BB962C8B-B14F-4D97-AF65-F5344CB8AC3E}">
        <p14:creationId xmlns:p14="http://schemas.microsoft.com/office/powerpoint/2010/main" xmlns="" val="3295972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D6B1E15D-B963-45DF-93EC-BE844054B0FD}" type="slidenum">
              <a:rPr lang="en-US" smtClean="0"/>
              <a:pPr/>
              <a:t>17</a:t>
            </a:fld>
            <a:endParaRPr lang="en-US" smtClean="0"/>
          </a:p>
        </p:txBody>
      </p:sp>
      <p:sp>
        <p:nvSpPr>
          <p:cNvPr id="13824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AD0E52E-5BE2-4998-B33C-8B05452342B3}" type="slidenum">
              <a:rPr lang="en-US"/>
              <a:pPr/>
              <a:t>17</a:t>
            </a:fld>
            <a:endParaRPr lang="en-US"/>
          </a:p>
        </p:txBody>
      </p:sp>
      <p:sp>
        <p:nvSpPr>
          <p:cNvPr id="13824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824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 is a similar visual for conversion costs. Again, the key to understanding the visual is units started and completed this period.</a:t>
            </a:r>
          </a:p>
        </p:txBody>
      </p:sp>
    </p:spTree>
    <p:extLst>
      <p:ext uri="{BB962C8B-B14F-4D97-AF65-F5344CB8AC3E}">
        <p14:creationId xmlns:p14="http://schemas.microsoft.com/office/powerpoint/2010/main" xmlns="" val="452023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CAE33A17-C5B8-40F7-93D1-1333B97681BD}" type="slidenum">
              <a:rPr lang="en-US" smtClean="0"/>
              <a:pPr/>
              <a:t>18</a:t>
            </a:fld>
            <a:endParaRPr lang="en-US" smtClean="0"/>
          </a:p>
        </p:txBody>
      </p:sp>
      <p:sp>
        <p:nvSpPr>
          <p:cNvPr id="14029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AD421DD-57FA-4365-963D-B22647070224}" type="slidenum">
              <a:rPr lang="en-US"/>
              <a:pPr/>
              <a:t>18</a:t>
            </a:fld>
            <a:endParaRPr lang="en-US"/>
          </a:p>
        </p:txBody>
      </p:sp>
      <p:sp>
        <p:nvSpPr>
          <p:cNvPr id="14029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029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47650" indent="-247650"/>
            <a:r>
              <a:rPr lang="en-US" smtClean="0"/>
              <a:t>Assume the following additional facts with respect to Double Diamond Skis’ Shaping and Milling Department.</a:t>
            </a:r>
          </a:p>
          <a:p>
            <a:pPr marL="247650" indent="-247650"/>
            <a:endParaRPr lang="en-US" smtClean="0"/>
          </a:p>
          <a:p>
            <a:pPr marL="247650" indent="-247650"/>
            <a:r>
              <a:rPr lang="en-US" smtClean="0"/>
              <a:t>The department started the month of May with two hundred units, fifty-five percent complete as to materials and thirty percent complete as to conversion (labor and overhead).</a:t>
            </a:r>
          </a:p>
          <a:p>
            <a:pPr marL="247650" indent="-247650"/>
            <a:endParaRPr lang="en-US" smtClean="0"/>
          </a:p>
          <a:p>
            <a:pPr marL="247650" indent="-247650"/>
            <a:r>
              <a:rPr lang="en-US" smtClean="0"/>
              <a:t>During May, five thousand units were started into production and forty-eight hundred units were completed and transferred out.</a:t>
            </a:r>
            <a:br>
              <a:rPr lang="en-US" smtClean="0"/>
            </a:br>
            <a:r>
              <a:rPr lang="en-US" smtClean="0"/>
              <a:t/>
            </a:r>
            <a:br>
              <a:rPr lang="en-US" smtClean="0"/>
            </a:br>
            <a:r>
              <a:rPr lang="en-US" smtClean="0"/>
              <a:t>You can see the costs associated with materials and conversion.</a:t>
            </a:r>
          </a:p>
          <a:p>
            <a:pPr marL="247650" indent="-247650"/>
            <a:endParaRPr lang="en-US" smtClean="0"/>
          </a:p>
          <a:p>
            <a:pPr marL="247650" indent="-247650"/>
            <a:r>
              <a:rPr lang="en-US" smtClean="0"/>
              <a:t>At the end of May, there were four hundred units in ending working in process inventory, forty percent complete as to materials and twenty five percent complete as to conversion.</a:t>
            </a:r>
          </a:p>
          <a:p>
            <a:pPr marL="247650" indent="-247650"/>
            <a:endParaRPr lang="en-US" smtClean="0"/>
          </a:p>
          <a:p>
            <a:pPr marL="247650" indent="-247650"/>
            <a:r>
              <a:rPr lang="en-US" smtClean="0"/>
              <a:t>Let’s prepare the Production Report for May. Remember, we start with the first section that computes the equivalent units as to materials and conversion.</a:t>
            </a:r>
          </a:p>
        </p:txBody>
      </p:sp>
    </p:spTree>
    <p:extLst>
      <p:ext uri="{BB962C8B-B14F-4D97-AF65-F5344CB8AC3E}">
        <p14:creationId xmlns:p14="http://schemas.microsoft.com/office/powerpoint/2010/main" xmlns="" val="1955979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6D8C635-9B5E-4238-8FF1-A76EC50D9DD8}" type="slidenum">
              <a:rPr lang="en-US" smtClean="0"/>
              <a:pPr/>
              <a:t>19</a:t>
            </a:fld>
            <a:endParaRPr lang="en-US" smtClean="0"/>
          </a:p>
        </p:txBody>
      </p:sp>
      <p:sp>
        <p:nvSpPr>
          <p:cNvPr id="14233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160E251-84F1-423C-A470-3BE4806EAB6C}" type="slidenum">
              <a:rPr lang="en-US"/>
              <a:pPr/>
              <a:t>19</a:t>
            </a:fld>
            <a:endParaRPr lang="en-US"/>
          </a:p>
        </p:txBody>
      </p:sp>
      <p:sp>
        <p:nvSpPr>
          <p:cNvPr id="1423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234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calculate the cost per equivalent unit by adding together the cost of beginning work in process inventory and the cost added during the period. We divide the total dollar amount by the number of equivalent units we previously calculated.</a:t>
            </a:r>
          </a:p>
        </p:txBody>
      </p:sp>
    </p:spTree>
    <p:extLst>
      <p:ext uri="{BB962C8B-B14F-4D97-AF65-F5344CB8AC3E}">
        <p14:creationId xmlns:p14="http://schemas.microsoft.com/office/powerpoint/2010/main" xmlns="" val="1703472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A1ABAF3-AA2C-4F2A-8F8A-3C21F2D60F41}" type="slidenum">
              <a:rPr lang="en-US" smtClean="0"/>
              <a:pPr/>
              <a:t>20</a:t>
            </a:fld>
            <a:endParaRPr lang="en-US" smtClean="0"/>
          </a:p>
        </p:txBody>
      </p:sp>
      <p:sp>
        <p:nvSpPr>
          <p:cNvPr id="14438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C9E5F1-DE80-4A6A-830E-5C2A940C4F2C}" type="slidenum">
              <a:rPr lang="en-US"/>
              <a:pPr/>
              <a:t>20</a:t>
            </a:fld>
            <a:endParaRPr lang="en-US"/>
          </a:p>
        </p:txBody>
      </p:sp>
      <p:sp>
        <p:nvSpPr>
          <p:cNvPr id="14438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438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begin by adding the costs in beginning inventory to the costs incurred during the current period. The sum of the cost of materials and conversion equal the total cost to be accounted for during the period. Notice that we have 4,960 equivalent units as to materials, and 4,900 equivalent units as to conversion. </a:t>
            </a:r>
          </a:p>
          <a:p>
            <a:r>
              <a:rPr lang="en-US" smtClean="0"/>
              <a:t>Let’s look at the calculate of the cost per equivalent unit.</a:t>
            </a:r>
          </a:p>
        </p:txBody>
      </p:sp>
    </p:spTree>
    <p:extLst>
      <p:ext uri="{BB962C8B-B14F-4D97-AF65-F5344CB8AC3E}">
        <p14:creationId xmlns:p14="http://schemas.microsoft.com/office/powerpoint/2010/main" xmlns="" val="569802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ACD1FFBA-F2F1-442F-8CAC-42C4C1866616}" type="slidenum">
              <a:rPr lang="en-US" smtClean="0"/>
              <a:pPr/>
              <a:t>21</a:t>
            </a:fld>
            <a:endParaRPr lang="en-US" smtClean="0"/>
          </a:p>
        </p:txBody>
      </p:sp>
      <p:sp>
        <p:nvSpPr>
          <p:cNvPr id="14643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11A0C8-5494-4B2C-8178-D73681E77439}" type="slidenum">
              <a:rPr lang="en-US"/>
              <a:pPr/>
              <a:t>21</a:t>
            </a:fld>
            <a:endParaRPr lang="en-US"/>
          </a:p>
        </p:txBody>
      </p:sp>
      <p:sp>
        <p:nvSpPr>
          <p:cNvPr id="1464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643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We have a total cost of $378,200 and 4,960 equivalent units, so the cost per equivalent unit is $76.25 for materials.</a:t>
            </a:r>
          </a:p>
          <a:p>
            <a:endParaRPr lang="en-US" smtClean="0"/>
          </a:p>
          <a:p>
            <a:r>
              <a:rPr lang="en-US" smtClean="0"/>
              <a:t>Part II</a:t>
            </a:r>
          </a:p>
          <a:p>
            <a:r>
              <a:rPr lang="en-US" smtClean="0"/>
              <a:t>With total costs of $356,475 and total equivalent units of 4,900, we have an average cost per equivalent unit of $72.75 for conversion. </a:t>
            </a:r>
          </a:p>
          <a:p>
            <a:endParaRPr lang="en-US" smtClean="0"/>
          </a:p>
          <a:p>
            <a:r>
              <a:rPr lang="en-US" smtClean="0"/>
              <a:t>Part III</a:t>
            </a:r>
          </a:p>
          <a:p>
            <a:r>
              <a:rPr lang="en-US" smtClean="0"/>
              <a:t>So, the total cost of materials and conversion is $149.00 per equivalent unit.</a:t>
            </a:r>
          </a:p>
          <a:p>
            <a:endParaRPr lang="en-US" smtClean="0"/>
          </a:p>
          <a:p>
            <a:r>
              <a:rPr lang="en-US" smtClean="0"/>
              <a:t>We add our materials and conversion cost per equivalent unit to get a total cost per equivalent unit during May of one hundred forty-nine dollars.</a:t>
            </a:r>
          </a:p>
          <a:p>
            <a:endParaRPr lang="en-US" smtClean="0"/>
          </a:p>
          <a:p>
            <a:r>
              <a:rPr lang="en-US" smtClean="0"/>
              <a:t>This completes the second section of the Production Report. The last section is the cost reconciliation.</a:t>
            </a:r>
          </a:p>
        </p:txBody>
      </p:sp>
    </p:spTree>
    <p:extLst>
      <p:ext uri="{BB962C8B-B14F-4D97-AF65-F5344CB8AC3E}">
        <p14:creationId xmlns:p14="http://schemas.microsoft.com/office/powerpoint/2010/main" xmlns="" val="2398130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5ACECCE-E34A-45B5-999C-5D2E96B00A0B}" type="slidenum">
              <a:rPr lang="en-US" smtClean="0"/>
              <a:pPr/>
              <a:t>22</a:t>
            </a:fld>
            <a:endParaRPr lang="en-US" smtClean="0"/>
          </a:p>
        </p:txBody>
      </p:sp>
      <p:sp>
        <p:nvSpPr>
          <p:cNvPr id="14848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5D9B1B1-F5CA-4969-9E88-73E32D6C8199}" type="slidenum">
              <a:rPr lang="en-US"/>
              <a:pPr/>
              <a:t>22</a:t>
            </a:fld>
            <a:endParaRPr lang="en-US"/>
          </a:p>
        </p:txBody>
      </p:sp>
      <p:sp>
        <p:nvSpPr>
          <p:cNvPr id="14848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848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47650" indent="-247650"/>
            <a:r>
              <a:rPr lang="en-US" smtClean="0"/>
              <a:t>Let’s start the process of computing the </a:t>
            </a:r>
            <a:r>
              <a:rPr lang="en-US" b="1" smtClean="0"/>
              <a:t>cost of ending work in process inventory</a:t>
            </a:r>
            <a:r>
              <a:rPr lang="en-US" smtClean="0"/>
              <a:t>.</a:t>
            </a:r>
          </a:p>
          <a:p>
            <a:pPr marL="247650" indent="-247650"/>
            <a:endParaRPr lang="en-US" smtClean="0"/>
          </a:p>
          <a:p>
            <a:pPr marL="247650" indent="-247650"/>
            <a:r>
              <a:rPr lang="en-US" smtClean="0"/>
              <a:t>The first step is to record the equivalent units of production in ending work in process inventory (160 units for materials and 100 units for conversion).</a:t>
            </a:r>
          </a:p>
          <a:p>
            <a:pPr marL="247650" indent="-247650"/>
            <a:endParaRPr lang="en-US" smtClean="0"/>
          </a:p>
        </p:txBody>
      </p:sp>
    </p:spTree>
    <p:extLst>
      <p:ext uri="{BB962C8B-B14F-4D97-AF65-F5344CB8AC3E}">
        <p14:creationId xmlns:p14="http://schemas.microsoft.com/office/powerpoint/2010/main" xmlns="" val="3825846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8AF456AD-F05B-450B-B629-FC9F71E91C9A}" type="slidenum">
              <a:rPr lang="en-US" smtClean="0"/>
              <a:pPr/>
              <a:t>23</a:t>
            </a:fld>
            <a:endParaRPr lang="en-US" smtClean="0"/>
          </a:p>
        </p:txBody>
      </p:sp>
      <p:sp>
        <p:nvSpPr>
          <p:cNvPr id="15053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D6E4B6-B231-4C1B-A96C-64216A04DE35}" type="slidenum">
              <a:rPr lang="en-US"/>
              <a:pPr/>
              <a:t>23</a:t>
            </a:fld>
            <a:endParaRPr lang="en-US"/>
          </a:p>
        </p:txBody>
      </p:sp>
      <p:sp>
        <p:nvSpPr>
          <p:cNvPr id="15053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053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step is to record the cost per equivalent unit ($76.25 for materials and $72.75 for conversion).</a:t>
            </a:r>
          </a:p>
          <a:p>
            <a:endParaRPr lang="en-US" smtClean="0"/>
          </a:p>
        </p:txBody>
      </p:sp>
    </p:spTree>
    <p:extLst>
      <p:ext uri="{BB962C8B-B14F-4D97-AF65-F5344CB8AC3E}">
        <p14:creationId xmlns:p14="http://schemas.microsoft.com/office/powerpoint/2010/main" xmlns="" val="1061701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F3801E33-BC14-4F0B-A045-B218B90ECB42}" type="slidenum">
              <a:rPr lang="en-US" smtClean="0"/>
              <a:pPr/>
              <a:t>24</a:t>
            </a:fld>
            <a:endParaRPr lang="en-US" smtClean="0"/>
          </a:p>
        </p:txBody>
      </p:sp>
      <p:sp>
        <p:nvSpPr>
          <p:cNvPr id="15257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49281B-43EB-48FD-82CA-659D08B7D3A8}" type="slidenum">
              <a:rPr lang="en-US"/>
              <a:pPr/>
              <a:t>24</a:t>
            </a:fld>
            <a:endParaRPr lang="en-US"/>
          </a:p>
        </p:txBody>
      </p:sp>
      <p:sp>
        <p:nvSpPr>
          <p:cNvPr id="15258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258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step is to compute the cost of ending work in process inventory ($12,200 for materials, $7,275 for conversion, and $19,475 in total).</a:t>
            </a:r>
          </a:p>
          <a:p>
            <a:endParaRPr lang="en-US" smtClean="0"/>
          </a:p>
        </p:txBody>
      </p:sp>
    </p:spTree>
    <p:extLst>
      <p:ext uri="{BB962C8B-B14F-4D97-AF65-F5344CB8AC3E}">
        <p14:creationId xmlns:p14="http://schemas.microsoft.com/office/powerpoint/2010/main" xmlns="" val="128017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4EC90F49-B620-4442-BCA2-3C27F951420F}" type="slidenum">
              <a:rPr lang="en-US" smtClean="0"/>
              <a:pPr/>
              <a:t>25</a:t>
            </a:fld>
            <a:endParaRPr lang="en-US" smtClean="0"/>
          </a:p>
        </p:txBody>
      </p:sp>
      <p:sp>
        <p:nvSpPr>
          <p:cNvPr id="15462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D5A6A5-DB6C-471C-A575-E4802655153C}" type="slidenum">
              <a:rPr lang="en-US"/>
              <a:pPr/>
              <a:t>25</a:t>
            </a:fld>
            <a:endParaRPr lang="en-US"/>
          </a:p>
        </p:txBody>
      </p:sp>
      <p:sp>
        <p:nvSpPr>
          <p:cNvPr id="15462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462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Now, let’s Compute the cost of units</a:t>
            </a:r>
            <a:r>
              <a:rPr lang="en-US" b="1" smtClean="0"/>
              <a:t> </a:t>
            </a:r>
            <a:r>
              <a:rPr lang="en-US" smtClean="0"/>
              <a:t>transferred </a:t>
            </a:r>
          </a:p>
          <a:p>
            <a:endParaRPr lang="en-US" smtClean="0"/>
          </a:p>
          <a:p>
            <a:r>
              <a:rPr lang="en-US" smtClean="0"/>
              <a:t>The first step is to record the units transferred out to the next department (4,800 units for materials and conversion).</a:t>
            </a:r>
          </a:p>
          <a:p>
            <a:endParaRPr lang="en-US" smtClean="0"/>
          </a:p>
        </p:txBody>
      </p:sp>
    </p:spTree>
    <p:extLst>
      <p:ext uri="{BB962C8B-B14F-4D97-AF65-F5344CB8AC3E}">
        <p14:creationId xmlns:p14="http://schemas.microsoft.com/office/powerpoint/2010/main" xmlns="" val="271392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5A145CC-0EFB-4DD2-91E4-92FD52CE8A5C}" type="slidenum">
              <a:rPr lang="en-US" smtClean="0"/>
              <a:pPr/>
              <a:t>26</a:t>
            </a:fld>
            <a:endParaRPr lang="en-US" smtClean="0"/>
          </a:p>
        </p:txBody>
      </p:sp>
      <p:sp>
        <p:nvSpPr>
          <p:cNvPr id="15667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B6ADD2-8625-4FEE-9597-C7DD59F2FF8B}" type="slidenum">
              <a:rPr lang="en-US"/>
              <a:pPr/>
              <a:t>26</a:t>
            </a:fld>
            <a:endParaRPr lang="en-US"/>
          </a:p>
        </p:txBody>
      </p:sp>
      <p:sp>
        <p:nvSpPr>
          <p:cNvPr id="15667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667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step is to record the cost per equivalent unit ($76.25 for materials and $72.75 for conversion).</a:t>
            </a:r>
          </a:p>
          <a:p>
            <a:endParaRPr lang="en-US" smtClean="0"/>
          </a:p>
        </p:txBody>
      </p:sp>
    </p:spTree>
    <p:extLst>
      <p:ext uri="{BB962C8B-B14F-4D97-AF65-F5344CB8AC3E}">
        <p14:creationId xmlns:p14="http://schemas.microsoft.com/office/powerpoint/2010/main" xmlns="" val="242389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056C12F-E45D-48C1-BA88-84BCEA36E524}" type="slidenum">
              <a:rPr lang="en-US" smtClean="0"/>
              <a:pPr/>
              <a:t>27</a:t>
            </a:fld>
            <a:endParaRPr lang="en-US" smtClean="0"/>
          </a:p>
        </p:txBody>
      </p:sp>
      <p:sp>
        <p:nvSpPr>
          <p:cNvPr id="15872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E78CE36-5EEB-4DBB-92E8-17D003423DEF}" type="slidenum">
              <a:rPr lang="en-US"/>
              <a:pPr/>
              <a:t>27</a:t>
            </a:fld>
            <a:endParaRPr lang="en-US"/>
          </a:p>
        </p:txBody>
      </p:sp>
      <p:sp>
        <p:nvSpPr>
          <p:cNvPr id="15872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872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step is to compute the cost of units transferred out ($366,000 for materials, $349,200 for conversion and $715,200 in total).</a:t>
            </a:r>
          </a:p>
          <a:p>
            <a:endParaRPr lang="en-US" smtClean="0"/>
          </a:p>
        </p:txBody>
      </p:sp>
    </p:spTree>
    <p:extLst>
      <p:ext uri="{BB962C8B-B14F-4D97-AF65-F5344CB8AC3E}">
        <p14:creationId xmlns:p14="http://schemas.microsoft.com/office/powerpoint/2010/main" xmlns="" val="376254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2F9E9CF-AAC6-47FF-A0CC-312999EFE716}" type="slidenum">
              <a:rPr lang="en-US" smtClean="0"/>
              <a:pPr/>
              <a:t>28</a:t>
            </a:fld>
            <a:endParaRPr lang="en-US" smtClean="0"/>
          </a:p>
        </p:txBody>
      </p:sp>
      <p:sp>
        <p:nvSpPr>
          <p:cNvPr id="16077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57D99A-41B9-4E08-B39A-A987BF03A8BA}" type="slidenum">
              <a:rPr lang="en-US"/>
              <a:pPr/>
              <a:t>28</a:t>
            </a:fld>
            <a:endParaRPr lang="en-US"/>
          </a:p>
        </p:txBody>
      </p:sp>
      <p:sp>
        <p:nvSpPr>
          <p:cNvPr id="16077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077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Next, we must reconcile the costs. The first step is to record the cost of beginning work in process as shown on slide 39 ($15,175). The second step is to record the costs added to production during the period as shown on slide 39 ($719,500). The third step is to sum these two costs ($734,675).</a:t>
            </a:r>
          </a:p>
        </p:txBody>
      </p:sp>
    </p:spTree>
    <p:extLst>
      <p:ext uri="{BB962C8B-B14F-4D97-AF65-F5344CB8AC3E}">
        <p14:creationId xmlns:p14="http://schemas.microsoft.com/office/powerpoint/2010/main" xmlns="" val="461088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E5406E89-3FC3-4683-93B0-7341E033451E}" type="slidenum">
              <a:rPr lang="en-US" smtClean="0"/>
              <a:pPr/>
              <a:t>29</a:t>
            </a:fld>
            <a:endParaRPr lang="en-US" smtClean="0"/>
          </a:p>
        </p:txBody>
      </p:sp>
      <p:sp>
        <p:nvSpPr>
          <p:cNvPr id="16281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55A546-4379-4F15-BE21-039C147580BD}" type="slidenum">
              <a:rPr lang="en-US"/>
              <a:pPr/>
              <a:t>29</a:t>
            </a:fld>
            <a:endParaRPr lang="en-US"/>
          </a:p>
        </p:txBody>
      </p:sp>
      <p:sp>
        <p:nvSpPr>
          <p:cNvPr id="16282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282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Computing the costs accounted for: The first step is to record the previously computed cost of ending working process inventory ($19,475). The second step is to record the previously computed cost of units transferred out ($715,200). The third step is to sum these two costs ($734,675). Notice the two totals agree indicating that all costs have been accounted for.</a:t>
            </a:r>
          </a:p>
        </p:txBody>
      </p:sp>
    </p:spTree>
    <p:extLst>
      <p:ext uri="{BB962C8B-B14F-4D97-AF65-F5344CB8AC3E}">
        <p14:creationId xmlns:p14="http://schemas.microsoft.com/office/powerpoint/2010/main" xmlns="" val="3883166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1417483-9845-4DC4-9EF8-B53F627A6A2F}" type="slidenum">
              <a:rPr lang="en-US" smtClean="0"/>
              <a:pPr/>
              <a:t>30</a:t>
            </a:fld>
            <a:endParaRPr lang="en-US" smtClean="0"/>
          </a:p>
        </p:txBody>
      </p:sp>
      <p:sp>
        <p:nvSpPr>
          <p:cNvPr id="16486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577809F-D09C-49C2-BA74-CC2DBC32C3EE}" type="slidenum">
              <a:rPr lang="en-US"/>
              <a:pPr/>
              <a:t>30</a:t>
            </a:fld>
            <a:endParaRPr lang="en-US"/>
          </a:p>
        </p:txBody>
      </p:sp>
      <p:sp>
        <p:nvSpPr>
          <p:cNvPr id="16486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486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Operation costing is similar to job-order costing. For example, a shoe manufacturer may charge each batch of shoes for its own specific material costs (e.g., shoes made with expensive leather would be charged accordingly, as would shoes made with inexpensive synthetic materials). It is also similar to process costing, the shoe manufacturer may accumulate the labor and overhead costs by department and assign the same conversion cost per unit to each shoe regardless of the shoe style </a:t>
            </a:r>
          </a:p>
        </p:txBody>
      </p:sp>
    </p:spTree>
    <p:extLst>
      <p:ext uri="{BB962C8B-B14F-4D97-AF65-F5344CB8AC3E}">
        <p14:creationId xmlns:p14="http://schemas.microsoft.com/office/powerpoint/2010/main" xmlns="" val="2412115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6B91799-6E1B-45AD-9F9A-4E5119B61FEC}" type="slidenum">
              <a:rPr lang="en-US" smtClean="0"/>
              <a:pPr/>
              <a:t>31</a:t>
            </a:fld>
            <a:endParaRPr lang="en-US" smtClean="0"/>
          </a:p>
        </p:txBody>
      </p:sp>
      <p:sp>
        <p:nvSpPr>
          <p:cNvPr id="16691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57AD8B-1CAD-48EE-B3EF-68424182D29D}" type="slidenum">
              <a:rPr lang="en-US"/>
              <a:pPr/>
              <a:t>31</a:t>
            </a:fld>
            <a:endParaRPr lang="en-US"/>
          </a:p>
        </p:txBody>
      </p:sp>
      <p:sp>
        <p:nvSpPr>
          <p:cNvPr id="1669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691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FIFO is considered a more accurate measure of cost than weighted-average. It is important to be careful with your handling of beginning work in process inventory when using the FIFO method. While the calculations in weighted-average and FIFO appear to be similar, there are significant differences between the two methods. We will be using our previous example material to illustrate the FIFO method.</a:t>
            </a:r>
          </a:p>
        </p:txBody>
      </p:sp>
    </p:spTree>
    <p:extLst>
      <p:ext uri="{BB962C8B-B14F-4D97-AF65-F5344CB8AC3E}">
        <p14:creationId xmlns:p14="http://schemas.microsoft.com/office/powerpoint/2010/main" xmlns="" val="4039498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DB5601B5-3402-4AD9-9D08-FA363612721F}" type="slidenum">
              <a:rPr lang="en-US" smtClean="0"/>
              <a:pPr/>
              <a:t>32</a:t>
            </a:fld>
            <a:endParaRPr lang="en-US" smtClean="0"/>
          </a:p>
        </p:txBody>
      </p:sp>
      <p:sp>
        <p:nvSpPr>
          <p:cNvPr id="16896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B63B550-F3B7-43E3-83A9-AC7DC65EA892}" type="slidenum">
              <a:rPr lang="en-US"/>
              <a:pPr/>
              <a:t>32</a:t>
            </a:fld>
            <a:endParaRPr lang="en-US"/>
          </a:p>
        </p:txBody>
      </p:sp>
      <p:sp>
        <p:nvSpPr>
          <p:cNvPr id="168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896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Recall this basic information from the Double Diamond Skis. We completed the calculation of equivalent units for the company using the weighted-average method. Now, we will use the same information to determine equivalent units under FIFO.</a:t>
            </a:r>
          </a:p>
        </p:txBody>
      </p:sp>
    </p:spTree>
    <p:extLst>
      <p:ext uri="{BB962C8B-B14F-4D97-AF65-F5344CB8AC3E}">
        <p14:creationId xmlns:p14="http://schemas.microsoft.com/office/powerpoint/2010/main" xmlns="" val="22454661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1FE3142C-1975-49CE-8C5B-D3FA0CCA1943}" type="slidenum">
              <a:rPr lang="en-US" smtClean="0"/>
              <a:pPr/>
              <a:t>33</a:t>
            </a:fld>
            <a:endParaRPr lang="en-US" smtClean="0"/>
          </a:p>
        </p:txBody>
      </p:sp>
      <p:sp>
        <p:nvSpPr>
          <p:cNvPr id="17101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112B671-88E7-4C40-A052-216703AE828F}" type="slidenum">
              <a:rPr lang="en-US"/>
              <a:pPr/>
              <a:t>33</a:t>
            </a:fld>
            <a:endParaRPr lang="en-US"/>
          </a:p>
        </p:txBody>
      </p:sp>
      <p:sp>
        <p:nvSpPr>
          <p:cNvPr id="1710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101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first step in the accounting process is to determine the equivalent units needed to complete beginning inventory (90 units for materials and 140 units for conversion). </a:t>
            </a:r>
          </a:p>
        </p:txBody>
      </p:sp>
    </p:spTree>
    <p:extLst>
      <p:ext uri="{BB962C8B-B14F-4D97-AF65-F5344CB8AC3E}">
        <p14:creationId xmlns:p14="http://schemas.microsoft.com/office/powerpoint/2010/main" xmlns="" val="28532799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D84CAFD6-67EA-4866-A6C9-5B2CCFE69E89}" type="slidenum">
              <a:rPr lang="en-US" smtClean="0"/>
              <a:pPr/>
              <a:t>34</a:t>
            </a:fld>
            <a:endParaRPr lang="en-US" smtClean="0"/>
          </a:p>
        </p:txBody>
      </p:sp>
      <p:sp>
        <p:nvSpPr>
          <p:cNvPr id="17305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A1A114E-751C-4982-B73B-BEA4A7B3D313}" type="slidenum">
              <a:rPr lang="en-US"/>
              <a:pPr/>
              <a:t>34</a:t>
            </a:fld>
            <a:endParaRPr lang="en-US"/>
          </a:p>
        </p:txBody>
      </p:sp>
      <p:sp>
        <p:nvSpPr>
          <p:cNvPr id="17306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306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step is to add the units started and completed during the period (4,600 units for materials and conversion).</a:t>
            </a:r>
          </a:p>
        </p:txBody>
      </p:sp>
    </p:spTree>
    <p:extLst>
      <p:ext uri="{BB962C8B-B14F-4D97-AF65-F5344CB8AC3E}">
        <p14:creationId xmlns:p14="http://schemas.microsoft.com/office/powerpoint/2010/main" xmlns="" val="1530820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15D97575-B96C-4E92-BEA8-EF53E6EE4515}" type="slidenum">
              <a:rPr lang="en-US" smtClean="0"/>
              <a:pPr/>
              <a:t>35</a:t>
            </a:fld>
            <a:endParaRPr lang="en-US" smtClean="0"/>
          </a:p>
        </p:txBody>
      </p:sp>
      <p:sp>
        <p:nvSpPr>
          <p:cNvPr id="17510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3F8169-B733-4F36-982F-4B0AEC3F77EA}" type="slidenum">
              <a:rPr lang="en-US"/>
              <a:pPr/>
              <a:t>35</a:t>
            </a:fld>
            <a:endParaRPr lang="en-US"/>
          </a:p>
        </p:txBody>
      </p:sp>
      <p:sp>
        <p:nvSpPr>
          <p:cNvPr id="17510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510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step is to add the equivalent units in ending working in process inventory (160 units for materials and 100 units for conversion). This calculation results in 4,850 and 4,840 equivalent units of materials </a:t>
            </a:r>
          </a:p>
        </p:txBody>
      </p:sp>
    </p:spTree>
    <p:extLst>
      <p:ext uri="{BB962C8B-B14F-4D97-AF65-F5344CB8AC3E}">
        <p14:creationId xmlns:p14="http://schemas.microsoft.com/office/powerpoint/2010/main" xmlns="" val="1975986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E0183518-B9C4-49A4-8484-D94C0BFE0824}" type="slidenum">
              <a:rPr lang="en-US" smtClean="0"/>
              <a:pPr/>
              <a:t>36</a:t>
            </a:fld>
            <a:endParaRPr lang="en-US" smtClean="0"/>
          </a:p>
        </p:txBody>
      </p:sp>
      <p:sp>
        <p:nvSpPr>
          <p:cNvPr id="17715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4C782B9-3CA6-465E-9615-66BF377D6154}" type="slidenum">
              <a:rPr lang="en-US"/>
              <a:pPr/>
              <a:t>36</a:t>
            </a:fld>
            <a:endParaRPr lang="en-US"/>
          </a:p>
        </p:txBody>
      </p:sp>
      <p:sp>
        <p:nvSpPr>
          <p:cNvPr id="17715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715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 is a visual showing the computation of equivalent units as to materials. The equivalent units of production equals the units completed and transferred out (4,800 units) plus the equivalent units remaining in work in process (160 units for materials and 100 units for conversion).</a:t>
            </a:r>
          </a:p>
          <a:p>
            <a:endParaRPr lang="en-US" b="1" smtClean="0"/>
          </a:p>
        </p:txBody>
      </p:sp>
    </p:spTree>
    <p:extLst>
      <p:ext uri="{BB962C8B-B14F-4D97-AF65-F5344CB8AC3E}">
        <p14:creationId xmlns:p14="http://schemas.microsoft.com/office/powerpoint/2010/main" xmlns="" val="35479360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D80CC8F-F73A-4A38-808B-DF8699A0DD9D}" type="slidenum">
              <a:rPr lang="en-US" smtClean="0"/>
              <a:pPr/>
              <a:t>37</a:t>
            </a:fld>
            <a:endParaRPr lang="en-US" smtClean="0"/>
          </a:p>
        </p:txBody>
      </p:sp>
      <p:sp>
        <p:nvSpPr>
          <p:cNvPr id="17920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351E78-0B4B-4E4B-A7CA-D95E0190B2C0}" type="slidenum">
              <a:rPr lang="en-US"/>
              <a:pPr/>
              <a:t>37</a:t>
            </a:fld>
            <a:endParaRPr lang="en-US"/>
          </a:p>
        </p:txBody>
      </p:sp>
      <p:sp>
        <p:nvSpPr>
          <p:cNvPr id="1792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920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 is a visual showing the computation of equivalent units as to materials. The equivalent units of production equals the units completed and transferred out (4,800 units) plus the equivalent units remaining in work in process (160 units for materials and 100 units for conversion).</a:t>
            </a:r>
          </a:p>
          <a:p>
            <a:endParaRPr lang="en-US" b="1" smtClean="0"/>
          </a:p>
        </p:txBody>
      </p:sp>
    </p:spTree>
    <p:extLst>
      <p:ext uri="{BB962C8B-B14F-4D97-AF65-F5344CB8AC3E}">
        <p14:creationId xmlns:p14="http://schemas.microsoft.com/office/powerpoint/2010/main" xmlns="" val="21214454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A09F48A2-D37E-430F-A874-92E6F4F3B247}" type="slidenum">
              <a:rPr lang="en-US" smtClean="0"/>
              <a:pPr/>
              <a:t>38</a:t>
            </a:fld>
            <a:endParaRPr lang="en-US" smtClean="0"/>
          </a:p>
        </p:txBody>
      </p:sp>
      <p:sp>
        <p:nvSpPr>
          <p:cNvPr id="18125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3FB8EE8-6BEB-4BDC-A25C-73782A898927}" type="slidenum">
              <a:rPr lang="en-US"/>
              <a:pPr/>
              <a:t>38</a:t>
            </a:fld>
            <a:endParaRPr lang="en-US"/>
          </a:p>
        </p:txBody>
      </p:sp>
      <p:sp>
        <p:nvSpPr>
          <p:cNvPr id="18125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125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FIFO method removes the equivalent units that were already in beginning inventory from the equivalent units as defined using the weighted-average method. Thus, the FIFO method isolates the equivalent units due to work performed during the current period. This can be illustrated using the Double Diamond Skis example </a:t>
            </a:r>
          </a:p>
          <a:p>
            <a:endParaRPr lang="en-US" smtClean="0"/>
          </a:p>
          <a:p>
            <a:r>
              <a:rPr lang="en-US" smtClean="0"/>
              <a:t>The equivalent units of material produced per the weighted-average method (4,960 units) minus the equivalent units of material in beginning inventory (110 units) equals the equivalent units of production per the FIFO method (4,850 units). The equivalent units of conversion per the weighted-average method (4,900 units) minus the equivalent units of conversion in beginning inventory (60 units) equals the equivalent units of production per the FIFO method (4,840 units).</a:t>
            </a:r>
          </a:p>
        </p:txBody>
      </p:sp>
    </p:spTree>
    <p:extLst>
      <p:ext uri="{BB962C8B-B14F-4D97-AF65-F5344CB8AC3E}">
        <p14:creationId xmlns:p14="http://schemas.microsoft.com/office/powerpoint/2010/main" xmlns="" val="3903177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358E1F99-416F-4B1A-85ED-E1B4B517E676}" type="slidenum">
              <a:rPr lang="en-US" smtClean="0"/>
              <a:pPr/>
              <a:t>39</a:t>
            </a:fld>
            <a:endParaRPr lang="en-US" smtClean="0"/>
          </a:p>
        </p:txBody>
      </p:sp>
      <p:sp>
        <p:nvSpPr>
          <p:cNvPr id="18329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3C5670B-E7B3-464E-AAAC-AA4A3B8CB494}" type="slidenum">
              <a:rPr lang="en-US"/>
              <a:pPr/>
              <a:t>39</a:t>
            </a:fld>
            <a:endParaRPr lang="en-US"/>
          </a:p>
        </p:txBody>
      </p:sp>
      <p:sp>
        <p:nvSpPr>
          <p:cNvPr id="1833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330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Let’s return to our Double Diamond Skis information and apply FIFO to our production report. The information on your screen is the same as we used earlier in this chapter.</a:t>
            </a:r>
          </a:p>
        </p:txBody>
      </p:sp>
    </p:spTree>
    <p:extLst>
      <p:ext uri="{BB962C8B-B14F-4D97-AF65-F5344CB8AC3E}">
        <p14:creationId xmlns:p14="http://schemas.microsoft.com/office/powerpoint/2010/main" xmlns="" val="1952254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F418CED8-EB07-42E5-8DED-B9D822FC7CF7}" type="slidenum">
              <a:rPr lang="en-US" smtClean="0"/>
              <a:pPr/>
              <a:t>40</a:t>
            </a:fld>
            <a:endParaRPr lang="en-US" smtClean="0"/>
          </a:p>
        </p:txBody>
      </p:sp>
      <p:sp>
        <p:nvSpPr>
          <p:cNvPr id="18534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E75260D-33E4-4C6B-9D1A-3B5D492A37BB}" type="slidenum">
              <a:rPr lang="en-US"/>
              <a:pPr/>
              <a:t>40</a:t>
            </a:fld>
            <a:endParaRPr lang="en-US"/>
          </a:p>
        </p:txBody>
      </p:sp>
      <p:sp>
        <p:nvSpPr>
          <p:cNvPr id="18534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534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calculate the cost per equivalent unit by dividing costs added during the period by the equivalent units we previously calculated.</a:t>
            </a:r>
          </a:p>
        </p:txBody>
      </p:sp>
    </p:spTree>
    <p:extLst>
      <p:ext uri="{BB962C8B-B14F-4D97-AF65-F5344CB8AC3E}">
        <p14:creationId xmlns:p14="http://schemas.microsoft.com/office/powerpoint/2010/main" xmlns="" val="9205403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1AD1D2E3-D6E8-4CB0-ADCC-75875C771A07}" type="slidenum">
              <a:rPr lang="en-US" smtClean="0"/>
              <a:pPr/>
              <a:t>41</a:t>
            </a:fld>
            <a:endParaRPr lang="en-US" smtClean="0"/>
          </a:p>
        </p:txBody>
      </p:sp>
      <p:sp>
        <p:nvSpPr>
          <p:cNvPr id="18739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93499F5-5931-4E18-A4F0-AB77A8E1D348}" type="slidenum">
              <a:rPr lang="en-US"/>
              <a:pPr/>
              <a:t>41</a:t>
            </a:fld>
            <a:endParaRPr lang="en-US"/>
          </a:p>
        </p:txBody>
      </p:sp>
      <p:sp>
        <p:nvSpPr>
          <p:cNvPr id="18739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739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begin our production report by determining the total number of units to account for and computing the number of equivalent units. On May 1</a:t>
            </a:r>
            <a:r>
              <a:rPr lang="en-US" baseline="30000" smtClean="0"/>
              <a:t>st</a:t>
            </a:r>
            <a:r>
              <a:rPr lang="en-US" smtClean="0"/>
              <a:t> work in process inventory contained two hundred units and we started 5,000 units into production. Total units to account for is 5,200.</a:t>
            </a:r>
          </a:p>
        </p:txBody>
      </p:sp>
    </p:spTree>
    <p:extLst>
      <p:ext uri="{BB962C8B-B14F-4D97-AF65-F5344CB8AC3E}">
        <p14:creationId xmlns:p14="http://schemas.microsoft.com/office/powerpoint/2010/main" xmlns="" val="826486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51F41825-0AE1-4E1A-AF2F-A2ECB9F84CE5}" type="slidenum">
              <a:rPr lang="en-US" smtClean="0"/>
              <a:pPr/>
              <a:t>42</a:t>
            </a:fld>
            <a:endParaRPr lang="en-US" smtClean="0"/>
          </a:p>
        </p:txBody>
      </p:sp>
      <p:sp>
        <p:nvSpPr>
          <p:cNvPr id="18944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8CD02E-4921-445A-A635-E19EDC4516A3}" type="slidenum">
              <a:rPr lang="en-US"/>
              <a:pPr/>
              <a:t>42</a:t>
            </a:fld>
            <a:endParaRPr lang="en-US"/>
          </a:p>
        </p:txBody>
      </p:sp>
      <p:sp>
        <p:nvSpPr>
          <p:cNvPr id="18944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944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Let’s compute the</a:t>
            </a:r>
            <a:r>
              <a:rPr lang="en-US" b="1" smtClean="0"/>
              <a:t> </a:t>
            </a:r>
            <a:r>
              <a:rPr lang="en-US" smtClean="0"/>
              <a:t>cost of ending work in process inventory. The first step is to record the equivalent units of production in ending work in process inventory (160 units for materials and 100 units for conversion).</a:t>
            </a:r>
          </a:p>
        </p:txBody>
      </p:sp>
    </p:spTree>
    <p:extLst>
      <p:ext uri="{BB962C8B-B14F-4D97-AF65-F5344CB8AC3E}">
        <p14:creationId xmlns:p14="http://schemas.microsoft.com/office/powerpoint/2010/main" xmlns="" val="1202534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4EEE295-FADE-4462-9AE2-5EF225B3CD1A}" type="slidenum">
              <a:rPr lang="en-US" smtClean="0"/>
              <a:pPr/>
              <a:t>43</a:t>
            </a:fld>
            <a:endParaRPr lang="en-US" smtClean="0"/>
          </a:p>
        </p:txBody>
      </p:sp>
      <p:sp>
        <p:nvSpPr>
          <p:cNvPr id="19149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C24BF86-BEDB-4C50-92B1-29844EB8CCC8}" type="slidenum">
              <a:rPr lang="en-US"/>
              <a:pPr/>
              <a:t>43</a:t>
            </a:fld>
            <a:endParaRPr lang="en-US"/>
          </a:p>
        </p:txBody>
      </p:sp>
      <p:sp>
        <p:nvSpPr>
          <p:cNvPr id="19149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149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step is to record the cost per equivalent unit ($76.00 for materials and $72.50 for conversion).</a:t>
            </a:r>
          </a:p>
        </p:txBody>
      </p:sp>
    </p:spTree>
    <p:extLst>
      <p:ext uri="{BB962C8B-B14F-4D97-AF65-F5344CB8AC3E}">
        <p14:creationId xmlns:p14="http://schemas.microsoft.com/office/powerpoint/2010/main" xmlns="" val="36420541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D151D46C-91CD-46DD-944B-F74115BD1542}" type="slidenum">
              <a:rPr lang="en-US" smtClean="0"/>
              <a:pPr/>
              <a:t>44</a:t>
            </a:fld>
            <a:endParaRPr lang="en-US" smtClean="0"/>
          </a:p>
        </p:txBody>
      </p:sp>
      <p:sp>
        <p:nvSpPr>
          <p:cNvPr id="19353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A211B85-3A3B-43BA-8C0E-FF64111B8B5E}" type="slidenum">
              <a:rPr lang="en-US"/>
              <a:pPr/>
              <a:t>44</a:t>
            </a:fld>
            <a:endParaRPr lang="en-US"/>
          </a:p>
        </p:txBody>
      </p:sp>
      <p:sp>
        <p:nvSpPr>
          <p:cNvPr id="19354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354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step is to compute the cost of ending work in process inventory ($12,160 for materials, $7,250 for conversion, and $19,410 in total).</a:t>
            </a:r>
          </a:p>
        </p:txBody>
      </p:sp>
    </p:spTree>
    <p:extLst>
      <p:ext uri="{BB962C8B-B14F-4D97-AF65-F5344CB8AC3E}">
        <p14:creationId xmlns:p14="http://schemas.microsoft.com/office/powerpoint/2010/main" xmlns="" val="14458215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CF81391-F1B0-420E-90D3-2C500C197717}" type="slidenum">
              <a:rPr lang="en-US" smtClean="0"/>
              <a:pPr/>
              <a:t>45</a:t>
            </a:fld>
            <a:endParaRPr lang="en-US" smtClean="0"/>
          </a:p>
        </p:txBody>
      </p:sp>
      <p:sp>
        <p:nvSpPr>
          <p:cNvPr id="19558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83F3D0-1DFD-48AA-81A3-7E38EF644D13}" type="slidenum">
              <a:rPr lang="en-US"/>
              <a:pPr/>
              <a:t>45</a:t>
            </a:fld>
            <a:endParaRPr lang="en-US"/>
          </a:p>
        </p:txBody>
      </p:sp>
      <p:sp>
        <p:nvSpPr>
          <p:cNvPr id="19558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558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47650" indent="-247650"/>
            <a:r>
              <a:rPr lang="en-US" smtClean="0"/>
              <a:t>Now, we will compute the cost of units transferred out. The first component of the computation is to record the cost in beginning work in process inventory ($9,600 for materials, $5,575 for conversion, and $15,175 in total)</a:t>
            </a:r>
          </a:p>
        </p:txBody>
      </p:sp>
    </p:spTree>
    <p:extLst>
      <p:ext uri="{BB962C8B-B14F-4D97-AF65-F5344CB8AC3E}">
        <p14:creationId xmlns:p14="http://schemas.microsoft.com/office/powerpoint/2010/main" xmlns="" val="16145442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01D4CF0-E310-49B2-994A-EC19149DFA92}" type="slidenum">
              <a:rPr lang="en-US" smtClean="0"/>
              <a:pPr/>
              <a:t>46</a:t>
            </a:fld>
            <a:endParaRPr lang="en-US" smtClean="0"/>
          </a:p>
        </p:txBody>
      </p:sp>
      <p:sp>
        <p:nvSpPr>
          <p:cNvPr id="19763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9A69049-6134-4F53-8233-62712DA05100}" type="slidenum">
              <a:rPr lang="en-US"/>
              <a:pPr/>
              <a:t>46</a:t>
            </a:fld>
            <a:endParaRPr lang="en-US"/>
          </a:p>
        </p:txBody>
      </p:sp>
      <p:sp>
        <p:nvSpPr>
          <p:cNvPr id="19763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763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component of the computation is to compute the cost to complete the units in beginning work in process inventory. Begin by recording the equivalent units of production required to complete the units in beginning inventory (90 units for materials and 140 units for conversion). Next, record the cost per equivalent unit ($76.00 for materials and $72.50 for conversion), Finally, compute the cost to complete the units in beginning work in process inventory ($6,840 for materials, $10,150 for conversion, and a total of $16,990)</a:t>
            </a:r>
          </a:p>
          <a:p>
            <a:endParaRPr lang="en-US" smtClean="0"/>
          </a:p>
        </p:txBody>
      </p:sp>
    </p:spTree>
    <p:extLst>
      <p:ext uri="{BB962C8B-B14F-4D97-AF65-F5344CB8AC3E}">
        <p14:creationId xmlns:p14="http://schemas.microsoft.com/office/powerpoint/2010/main" xmlns="" val="11183365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95ECE1F-0C0C-4687-BEB3-B0B07B150912}" type="slidenum">
              <a:rPr lang="en-US" smtClean="0"/>
              <a:pPr/>
              <a:t>47</a:t>
            </a:fld>
            <a:endParaRPr lang="en-US" smtClean="0"/>
          </a:p>
        </p:txBody>
      </p:sp>
      <p:sp>
        <p:nvSpPr>
          <p:cNvPr id="19968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6B9DDF-3CC1-43C5-8C5E-EC9102D3952F}" type="slidenum">
              <a:rPr lang="en-US"/>
              <a:pPr/>
              <a:t>47</a:t>
            </a:fld>
            <a:endParaRPr lang="en-US"/>
          </a:p>
        </p:txBody>
      </p:sp>
      <p:sp>
        <p:nvSpPr>
          <p:cNvPr id="19968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968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component of the computation is to compute the cost of units started and completed this period. The first step is to record the units started and completed this period (4,600 units for materials and conversion). The second step is to record the cost per equivalent unit ($76.00 for materials and $72.50 for conversion). The third step is to compute the cost of units started and completed during this period ($349,600 for materials, $333,500 for conversion, and $683,100 in total).</a:t>
            </a:r>
          </a:p>
        </p:txBody>
      </p:sp>
    </p:spTree>
    <p:extLst>
      <p:ext uri="{BB962C8B-B14F-4D97-AF65-F5344CB8AC3E}">
        <p14:creationId xmlns:p14="http://schemas.microsoft.com/office/powerpoint/2010/main" xmlns="" val="40952668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C284C7F8-F822-4356-9EC3-8A65DD8693F6}" type="slidenum">
              <a:rPr lang="en-US" smtClean="0"/>
              <a:pPr/>
              <a:t>48</a:t>
            </a:fld>
            <a:endParaRPr lang="en-US" smtClean="0"/>
          </a:p>
        </p:txBody>
      </p:sp>
      <p:sp>
        <p:nvSpPr>
          <p:cNvPr id="20173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B0A608-FE09-4B01-9B11-C09410DE2937}" type="slidenum">
              <a:rPr lang="en-US"/>
              <a:pPr/>
              <a:t>48</a:t>
            </a:fld>
            <a:endParaRPr lang="en-US"/>
          </a:p>
        </p:txBody>
      </p:sp>
      <p:sp>
        <p:nvSpPr>
          <p:cNvPr id="2017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173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en-US" smtClean="0"/>
              <a:t>The final computation is to compute the total cost of units transferred out ($715,265).</a:t>
            </a:r>
          </a:p>
        </p:txBody>
      </p:sp>
    </p:spTree>
    <p:extLst>
      <p:ext uri="{BB962C8B-B14F-4D97-AF65-F5344CB8AC3E}">
        <p14:creationId xmlns:p14="http://schemas.microsoft.com/office/powerpoint/2010/main" xmlns="" val="10329908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FF210E8-FF15-4637-9525-693E5883E1C6}" type="slidenum">
              <a:rPr lang="en-US" smtClean="0"/>
              <a:pPr/>
              <a:t>49</a:t>
            </a:fld>
            <a:endParaRPr lang="en-US" smtClean="0"/>
          </a:p>
        </p:txBody>
      </p:sp>
      <p:sp>
        <p:nvSpPr>
          <p:cNvPr id="20377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6394462-4900-46B9-B617-46EF904244A5}" type="slidenum">
              <a:rPr lang="en-US"/>
              <a:pPr/>
              <a:t>49</a:t>
            </a:fld>
            <a:endParaRPr lang="en-US"/>
          </a:p>
        </p:txBody>
      </p:sp>
      <p:sp>
        <p:nvSpPr>
          <p:cNvPr id="20378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378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When computing the costs to be accounted for, the first step is to record the cost of beginning work in process as shown on slide 61 ($15,175). The second step is to record the costs added to production during the period as shown on slide 61 ($719,500). The third step is to sum these two costs ($734,675).</a:t>
            </a:r>
          </a:p>
        </p:txBody>
      </p:sp>
    </p:spTree>
    <p:extLst>
      <p:ext uri="{BB962C8B-B14F-4D97-AF65-F5344CB8AC3E}">
        <p14:creationId xmlns:p14="http://schemas.microsoft.com/office/powerpoint/2010/main" xmlns="" val="9098684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F5B106CB-BCAE-4C73-A6E6-9FC5FF764C1A}" type="slidenum">
              <a:rPr lang="en-US" smtClean="0"/>
              <a:pPr/>
              <a:t>50</a:t>
            </a:fld>
            <a:endParaRPr lang="en-US" smtClean="0"/>
          </a:p>
        </p:txBody>
      </p:sp>
      <p:sp>
        <p:nvSpPr>
          <p:cNvPr id="20582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F70F198-2145-46DC-A40C-1F0F541DDED3}" type="slidenum">
              <a:rPr lang="en-US"/>
              <a:pPr/>
              <a:t>50</a:t>
            </a:fld>
            <a:endParaRPr lang="en-US"/>
          </a:p>
        </p:txBody>
      </p:sp>
      <p:sp>
        <p:nvSpPr>
          <p:cNvPr id="20582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582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When computing the costs accounted for, begin by recording the cost of ending working process inventory ($19,410). Next, record the cost of units transferred out ($715,265). Finally, sum these two costs ($734,675). Notice the two totals agree indicating that all costs have been accounted for.</a:t>
            </a:r>
          </a:p>
        </p:txBody>
      </p:sp>
    </p:spTree>
    <p:extLst>
      <p:ext uri="{BB962C8B-B14F-4D97-AF65-F5344CB8AC3E}">
        <p14:creationId xmlns:p14="http://schemas.microsoft.com/office/powerpoint/2010/main" xmlns="" val="31487890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F84B2B30-E7A3-4559-A556-2268DDCF399D}" type="slidenum">
              <a:rPr lang="en-US" smtClean="0"/>
              <a:pPr/>
              <a:t>51</a:t>
            </a:fld>
            <a:endParaRPr lang="en-US" smtClean="0"/>
          </a:p>
        </p:txBody>
      </p:sp>
      <p:sp>
        <p:nvSpPr>
          <p:cNvPr id="20787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6C62CC0-EBB3-405A-B89B-4F243712CE99}" type="slidenum">
              <a:rPr lang="en-US"/>
              <a:pPr/>
              <a:t>51</a:t>
            </a:fld>
            <a:endParaRPr lang="en-US"/>
          </a:p>
        </p:txBody>
      </p:sp>
      <p:sp>
        <p:nvSpPr>
          <p:cNvPr id="20787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787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In most situations, the weighted-average and FIFO methods will produce very similar unit costs, particularly in a lean production environment. From a cost control standpoint, the FIFO method is superior to the weighted-average method because it does not mix costs of the current period with costs of the prior period. </a:t>
            </a:r>
          </a:p>
        </p:txBody>
      </p:sp>
    </p:spTree>
    <p:extLst>
      <p:ext uri="{BB962C8B-B14F-4D97-AF65-F5344CB8AC3E}">
        <p14:creationId xmlns:p14="http://schemas.microsoft.com/office/powerpoint/2010/main" xmlns="" val="17428381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236AA49-A492-4206-AD59-6F489F073B70}" type="slidenum">
              <a:rPr lang="en-US" smtClean="0"/>
              <a:pPr/>
              <a:t>52</a:t>
            </a:fld>
            <a:endParaRPr lang="en-US" smtClean="0"/>
          </a:p>
        </p:txBody>
      </p:sp>
      <p:sp>
        <p:nvSpPr>
          <p:cNvPr id="27443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8BDF6CD-4CA4-4EA9-9A88-1BF2EB423F93}" type="slidenum">
              <a:rPr lang="en-US"/>
              <a:pPr/>
              <a:t>52</a:t>
            </a:fld>
            <a:endParaRPr lang="en-US"/>
          </a:p>
        </p:txBody>
      </p:sp>
      <p:sp>
        <p:nvSpPr>
          <p:cNvPr id="2744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443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End of chapter 4.</a:t>
            </a:r>
          </a:p>
        </p:txBody>
      </p:sp>
    </p:spTree>
    <p:extLst>
      <p:ext uri="{BB962C8B-B14F-4D97-AF65-F5344CB8AC3E}">
        <p14:creationId xmlns:p14="http://schemas.microsoft.com/office/powerpoint/2010/main" xmlns="" val="2577179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p>
        </p:txBody>
      </p:sp>
      <p:sp>
        <p:nvSpPr>
          <p:cNvPr id="11" name="Slide Number Placeholder 26"/>
          <p:cNvSpPr>
            <a:spLocks noGrp="1"/>
          </p:cNvSpPr>
          <p:nvPr>
            <p:ph type="sldNum" sz="quarter" idx="11"/>
          </p:nvPr>
        </p:nvSpPr>
        <p:spPr/>
        <p:txBody>
          <a:bodyPr/>
          <a:lstStyle>
            <a:lvl1pPr>
              <a:defRPr smtClean="0">
                <a:solidFill>
                  <a:srgbClr val="D1EAEE"/>
                </a:solidFill>
              </a:defRPr>
            </a:lvl1pPr>
          </a:lstStyle>
          <a:p>
            <a:pPr>
              <a:defRPr/>
            </a:pPr>
            <a:fld id="{6BD28DAD-8C86-422A-9B82-84DADBDABEB1}" type="slidenum">
              <a:rPr lang="en-US"/>
              <a:pPr>
                <a:defRPr/>
              </a:pPr>
              <a:t>‹#›</a:t>
            </a:fld>
            <a:endParaRPr lang="en-US"/>
          </a:p>
        </p:txBody>
      </p:sp>
    </p:spTree>
    <p:extLst>
      <p:ext uri="{BB962C8B-B14F-4D97-AF65-F5344CB8AC3E}">
        <p14:creationId xmlns:p14="http://schemas.microsoft.com/office/powerpoint/2010/main" xmlns="" val="3522538237"/>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pPr>
              <a:defRPr/>
            </a:pPr>
            <a:fld id="{918344F6-558C-412A-B007-6965F2A733F8}" type="slidenum">
              <a:rPr lang="en-US"/>
              <a:pPr>
                <a:defRPr/>
              </a:pPr>
              <a:t>‹#›</a:t>
            </a:fld>
            <a:endParaRPr lang="en-US"/>
          </a:p>
        </p:txBody>
      </p:sp>
    </p:spTree>
    <p:extLst>
      <p:ext uri="{BB962C8B-B14F-4D97-AF65-F5344CB8AC3E}">
        <p14:creationId xmlns:p14="http://schemas.microsoft.com/office/powerpoint/2010/main" xmlns="" val="324609162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pPr>
              <a:defRPr/>
            </a:pPr>
            <a:fld id="{DB4EA420-50C7-423E-BA85-1FFE524AA349}" type="slidenum">
              <a:rPr lang="en-US"/>
              <a:pPr>
                <a:defRPr/>
              </a:pPr>
              <a:t>‹#›</a:t>
            </a:fld>
            <a:endParaRPr lang="en-US"/>
          </a:p>
        </p:txBody>
      </p:sp>
    </p:spTree>
    <p:extLst>
      <p:ext uri="{BB962C8B-B14F-4D97-AF65-F5344CB8AC3E}">
        <p14:creationId xmlns:p14="http://schemas.microsoft.com/office/powerpoint/2010/main" xmlns="" val="305523828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pPr>
              <a:defRPr/>
            </a:pPr>
            <a:fld id="{CEB747F5-1B7E-48A4-83A4-043231C7D78C}" type="slidenum">
              <a:rPr lang="en-US"/>
              <a:pPr>
                <a:defRPr/>
              </a:pPr>
              <a:t>‹#›</a:t>
            </a:fld>
            <a:endParaRPr lang="en-US"/>
          </a:p>
        </p:txBody>
      </p:sp>
    </p:spTree>
    <p:extLst>
      <p:ext uri="{BB962C8B-B14F-4D97-AF65-F5344CB8AC3E}">
        <p14:creationId xmlns:p14="http://schemas.microsoft.com/office/powerpoint/2010/main" xmlns="" val="53389017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pPr>
              <a:defRPr/>
            </a:pPr>
            <a:fld id="{F6145BE2-2A92-40D1-B69B-F85D9283558D}" type="slidenum">
              <a:rPr lang="en-US"/>
              <a:pPr>
                <a:defRPr/>
              </a:pPr>
              <a:t>‹#›</a:t>
            </a:fld>
            <a:endParaRPr lang="en-US"/>
          </a:p>
        </p:txBody>
      </p:sp>
    </p:spTree>
    <p:extLst>
      <p:ext uri="{BB962C8B-B14F-4D97-AF65-F5344CB8AC3E}">
        <p14:creationId xmlns:p14="http://schemas.microsoft.com/office/powerpoint/2010/main" xmlns="" val="86621229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pPr>
              <a:defRPr/>
            </a:pPr>
            <a:fld id="{34B515CB-24B9-45F2-BD12-1E6B7A50B07B}" type="slidenum">
              <a:rPr lang="en-US"/>
              <a:pPr>
                <a:defRPr/>
              </a:pPr>
              <a:t>‹#›</a:t>
            </a:fld>
            <a:endParaRPr lang="en-US"/>
          </a:p>
        </p:txBody>
      </p:sp>
    </p:spTree>
    <p:extLst>
      <p:ext uri="{BB962C8B-B14F-4D97-AF65-F5344CB8AC3E}">
        <p14:creationId xmlns:p14="http://schemas.microsoft.com/office/powerpoint/2010/main" xmlns="" val="152847567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pPr>
              <a:defRPr/>
            </a:pPr>
            <a:fld id="{E5512F24-2942-4A08-8A1D-43EBC709E683}" type="slidenum">
              <a:rPr lang="en-US"/>
              <a:pPr>
                <a:defRPr/>
              </a:pPr>
              <a:t>‹#›</a:t>
            </a:fld>
            <a:endParaRPr lang="en-US"/>
          </a:p>
        </p:txBody>
      </p:sp>
    </p:spTree>
    <p:extLst>
      <p:ext uri="{BB962C8B-B14F-4D97-AF65-F5344CB8AC3E}">
        <p14:creationId xmlns:p14="http://schemas.microsoft.com/office/powerpoint/2010/main" xmlns="" val="165493698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Slide Number Placeholder 6"/>
          <p:cNvSpPr>
            <a:spLocks noGrp="1"/>
          </p:cNvSpPr>
          <p:nvPr>
            <p:ph type="sldNum" sz="quarter" idx="11"/>
          </p:nvPr>
        </p:nvSpPr>
        <p:spPr>
          <a:xfrm>
            <a:off x="8077200" y="6356350"/>
            <a:ext cx="609600" cy="365125"/>
          </a:xfrm>
        </p:spPr>
        <p:txBody>
          <a:bodyPr/>
          <a:lstStyle>
            <a:lvl1pPr>
              <a:defRPr smtClean="0"/>
            </a:lvl1pPr>
          </a:lstStyle>
          <a:p>
            <a:pPr>
              <a:defRPr/>
            </a:pPr>
            <a:fld id="{19A99142-ACAE-4ABB-84D1-CE30FC4F0FF3}" type="slidenum">
              <a:rPr lang="en-US"/>
              <a:pPr>
                <a:defRPr/>
              </a:pPr>
              <a:t>‹#›</a:t>
            </a:fld>
            <a:endParaRPr lang="en-US"/>
          </a:p>
        </p:txBody>
      </p:sp>
    </p:spTree>
    <p:extLst>
      <p:ext uri="{BB962C8B-B14F-4D97-AF65-F5344CB8AC3E}">
        <p14:creationId xmlns:p14="http://schemas.microsoft.com/office/powerpoint/2010/main" xmlns="" val="39326724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pPr>
              <a:defRPr/>
            </a:pPr>
            <a:fld id="{B5E8DFC4-CAEB-4F98-BB40-B1AE0C771C83}" type="slidenum">
              <a:rPr lang="en-US"/>
              <a:pPr>
                <a:defRPr/>
              </a:pPr>
              <a:t>‹#›</a:t>
            </a:fld>
            <a:endParaRPr lang="en-US"/>
          </a:p>
        </p:txBody>
      </p:sp>
    </p:spTree>
    <p:extLst>
      <p:ext uri="{BB962C8B-B14F-4D97-AF65-F5344CB8AC3E}">
        <p14:creationId xmlns:p14="http://schemas.microsoft.com/office/powerpoint/2010/main" xmlns="" val="144773841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pPr>
              <a:defRPr/>
            </a:pPr>
            <a:fld id="{7F550123-2CA0-4D12-88E9-EFD828382F6C}" type="slidenum">
              <a:rPr lang="en-US"/>
              <a:pPr>
                <a:defRPr/>
              </a:pPr>
              <a:t>‹#›</a:t>
            </a:fld>
            <a:endParaRPr lang="en-US"/>
          </a:p>
        </p:txBody>
      </p:sp>
    </p:spTree>
    <p:extLst>
      <p:ext uri="{BB962C8B-B14F-4D97-AF65-F5344CB8AC3E}">
        <p14:creationId xmlns:p14="http://schemas.microsoft.com/office/powerpoint/2010/main" xmlns="" val="308242120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pPr>
              <a:defRPr/>
            </a:pPr>
            <a:fld id="{1020BA9E-B662-4050-9122-CC2090F9F904}" type="slidenum">
              <a:rPr lang="en-US"/>
              <a:pPr>
                <a:defRPr/>
              </a:pPr>
              <a:t>‹#›</a:t>
            </a:fld>
            <a:endParaRPr lang="en-US"/>
          </a:p>
        </p:txBody>
      </p:sp>
    </p:spTree>
    <p:extLst>
      <p:ext uri="{BB962C8B-B14F-4D97-AF65-F5344CB8AC3E}">
        <p14:creationId xmlns:p14="http://schemas.microsoft.com/office/powerpoint/2010/main" xmlns="" val="89107287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28085839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363306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24320485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8361071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3174473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495302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8578737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056522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34844335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5843467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8148985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21661687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11999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493326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smtClean="0">
                <a:solidFill>
                  <a:srgbClr val="045C75"/>
                </a:solidFill>
              </a:defRPr>
            </a:lvl1pPr>
          </a:lstStyle>
          <a:p>
            <a:pPr>
              <a:defRPr/>
            </a:pPr>
            <a:fld id="{A4500082-6265-4F14-A577-00E95688DDD8}" type="slidenum">
              <a:rPr lang="en-US"/>
              <a:pPr>
                <a:defRPr/>
              </a:pPr>
              <a:t>‹#›</a:t>
            </a:fld>
            <a:endParaRPr lang="en-US"/>
          </a:p>
        </p:txBody>
      </p:sp>
      <p:grpSp>
        <p:nvGrpSpPr>
          <p:cNvPr id="103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15" r:id="rId1"/>
    <p:sldLayoutId id="2147483706" r:id="rId2"/>
    <p:sldLayoutId id="2147483707" r:id="rId3"/>
    <p:sldLayoutId id="2147483708" r:id="rId4"/>
    <p:sldLayoutId id="2147483709" r:id="rId5"/>
    <p:sldLayoutId id="2147483710" r:id="rId6"/>
    <p:sldLayoutId id="2147483711" r:id="rId7"/>
    <p:sldLayoutId id="2147483716" r:id="rId8"/>
    <p:sldLayoutId id="2147483712" r:id="rId9"/>
    <p:sldLayoutId id="2147483713" r:id="rId10"/>
    <p:sldLayoutId id="214748371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318847116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Microsoft_Office_Excel_97-2003_Worksheet1.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Microsoft_Office_Excel_97-2003_Worksheet2.xls"/></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97-2003_Worksheet3.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oleObject" Target="../embeddings/Microsoft_Office_Excel_97-2003_Worksheet4.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Microsoft_Office_Excel_97-2003_Worksheet5.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mlDrawing" Target="../drawings/vmlDrawing15.vml"/><Relationship Id="rId4" Type="http://schemas.openxmlformats.org/officeDocument/2006/relationships/image" Target="../media/image7.w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6.vml"/><Relationship Id="rId4" Type="http://schemas.openxmlformats.org/officeDocument/2006/relationships/oleObject" Target="../embeddings/Microsoft_Office_Excel_97-2003_Worksheet6.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vmlDrawing" Target="../drawings/vmlDrawing17.vml"/><Relationship Id="rId4" Type="http://schemas.openxmlformats.org/officeDocument/2006/relationships/oleObject" Target="../embeddings/Microsoft_Office_Excel_97-2003_Worksheet7.xls"/></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vmlDrawing" Target="../drawings/vmlDrawing18.vml"/><Relationship Id="rId4" Type="http://schemas.openxmlformats.org/officeDocument/2006/relationships/oleObject" Target="../embeddings/Microsoft_Office_Excel_97-2003_Worksheet8.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mlDrawing" Target="../drawings/vmlDrawing19.vml"/><Relationship Id="rId4" Type="http://schemas.openxmlformats.org/officeDocument/2006/relationships/oleObject" Target="../embeddings/Microsoft_Office_Excel_97-2003_Worksheet9.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mlDrawing" Target="../drawings/vmlDrawing20.vml"/><Relationship Id="rId4" Type="http://schemas.openxmlformats.org/officeDocument/2006/relationships/oleObject" Target="../embeddings/Microsoft_Office_Excel_97-2003_Worksheet10.xls"/></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vmlDrawing" Target="../drawings/vmlDrawing21.vml"/><Relationship Id="rId4" Type="http://schemas.openxmlformats.org/officeDocument/2006/relationships/oleObject" Target="../embeddings/Microsoft_Office_Excel_97-2003_Worksheet11.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vmlDrawing" Target="../drawings/vmlDrawing22.vml"/><Relationship Id="rId4" Type="http://schemas.openxmlformats.org/officeDocument/2006/relationships/oleObject" Target="../embeddings/Microsoft_Office_Excel_97-2003_Worksheet12.xls"/></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mlDrawing" Target="../drawings/vmlDrawing23.vml"/><Relationship Id="rId4" Type="http://schemas.openxmlformats.org/officeDocument/2006/relationships/oleObject" Target="../embeddings/Microsoft_Office_Excel_97-2003_Worksheet13.xls"/></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vmlDrawing" Target="../drawings/vmlDrawing24.vml"/><Relationship Id="rId4" Type="http://schemas.openxmlformats.org/officeDocument/2006/relationships/oleObject" Target="../embeddings/Microsoft_Office_Excel_97-2003_Worksheet14.xls"/></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mlDrawing" Target="../drawings/vmlDrawing25.vml"/><Relationship Id="rId4" Type="http://schemas.openxmlformats.org/officeDocument/2006/relationships/oleObject" Target="../embeddings/Microsoft_Office_Excel_97-2003_Worksheet15.xls"/></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26.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vmlDrawing" Target="../drawings/vmlDrawing27.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28.vml"/><Relationship Id="rId4" Type="http://schemas.openxmlformats.org/officeDocument/2006/relationships/oleObject" Target="../embeddings/Microsoft_Office_Excel_97-2003_Worksheet16.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vmlDrawing" Target="../drawings/vmlDrawing29.vml"/><Relationship Id="rId4" Type="http://schemas.openxmlformats.org/officeDocument/2006/relationships/oleObject" Target="../embeddings/Microsoft_Office_Excel_97-2003_Worksheet17.xls"/></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vmlDrawing" Target="../drawings/vmlDrawing30.vml"/><Relationship Id="rId4" Type="http://schemas.openxmlformats.org/officeDocument/2006/relationships/oleObject" Target="../embeddings/Microsoft_Office_Excel_97-2003_Worksheet18.xls"/></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vmlDrawing" Target="../drawings/vmlDrawing31.vml"/><Relationship Id="rId4" Type="http://schemas.openxmlformats.org/officeDocument/2006/relationships/oleObject" Target="../embeddings/Microsoft_Office_Excel_97-2003_Worksheet19.xls"/></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vmlDrawing" Target="../drawings/vmlDrawing34.vml"/><Relationship Id="rId4" Type="http://schemas.openxmlformats.org/officeDocument/2006/relationships/oleObject" Target="../embeddings/Microsoft_Office_Excel_97-2003_Worksheet20.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vmlDrawing" Target="../drawings/vmlDrawing35.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vmlDrawing" Target="../drawings/vmlDrawing36.vml"/><Relationship Id="rId4" Type="http://schemas.openxmlformats.org/officeDocument/2006/relationships/image" Target="../media/image7.wmf"/></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vmlDrawing" Target="../drawings/vmlDrawing37.vml"/><Relationship Id="rId5" Type="http://schemas.openxmlformats.org/officeDocument/2006/relationships/image" Target="../media/image23.wmf"/><Relationship Id="rId4" Type="http://schemas.openxmlformats.org/officeDocument/2006/relationships/oleObject" Target="../embeddings/Microsoft_Office_Excel_97-2003_Worksheet21.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vmlDrawing" Target="../drawings/vmlDrawing38.vml"/><Relationship Id="rId4" Type="http://schemas.openxmlformats.org/officeDocument/2006/relationships/oleObject" Target="../embeddings/Microsoft_Office_Excel_97-2003_Worksheet22.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vmlDrawing" Target="../drawings/vmlDrawing39.vml"/><Relationship Id="rId4" Type="http://schemas.openxmlformats.org/officeDocument/2006/relationships/oleObject" Target="../embeddings/Microsoft_Office_Excel_97-2003_Worksheet23.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vmlDrawing" Target="../drawings/vmlDrawing40.vml"/><Relationship Id="rId4" Type="http://schemas.openxmlformats.org/officeDocument/2006/relationships/oleObject" Target="../embeddings/Microsoft_Office_Excel_97-2003_Worksheet24.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vmlDrawing" Target="../drawings/vmlDrawing41.vml"/><Relationship Id="rId4" Type="http://schemas.openxmlformats.org/officeDocument/2006/relationships/oleObject" Target="../embeddings/Microsoft_Office_Excel_97-2003_Worksheet25.xls"/></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xml"/><Relationship Id="rId1" Type="http://schemas.openxmlformats.org/officeDocument/2006/relationships/vmlDrawing" Target="../drawings/vmlDrawing42.vml"/><Relationship Id="rId4" Type="http://schemas.openxmlformats.org/officeDocument/2006/relationships/oleObject" Target="../embeddings/Microsoft_Office_Excel_97-2003_Worksheet26.xls"/></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vmlDrawing" Target="../drawings/vmlDrawing43.vml"/><Relationship Id="rId4" Type="http://schemas.openxmlformats.org/officeDocument/2006/relationships/oleObject" Target="../embeddings/Microsoft_Office_Excel_97-2003_Worksheet27.xls"/></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vmlDrawing" Target="../drawings/vmlDrawing44.vml"/><Relationship Id="rId4" Type="http://schemas.openxmlformats.org/officeDocument/2006/relationships/oleObject" Target="../embeddings/Microsoft_Office_Excel_97-2003_Worksheet28.xls"/></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vmlDrawing" Target="../drawings/vmlDrawing45.vml"/><Relationship Id="rId4" Type="http://schemas.openxmlformats.org/officeDocument/2006/relationships/oleObject" Target="../embeddings/Microsoft_Office_Excel_97-2003_Worksheet29.xls"/></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vmlDrawing" Target="../drawings/vmlDrawing46.vml"/><Relationship Id="rId4" Type="http://schemas.openxmlformats.org/officeDocument/2006/relationships/oleObject" Target="../embeddings/Microsoft_Office_Excel_97-2003_Worksheet30.xls"/></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vmlDrawing" Target="../drawings/vmlDrawing47.vml"/><Relationship Id="rId4" Type="http://schemas.openxmlformats.org/officeDocument/2006/relationships/image" Target="../media/image33.wm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17-Continued</a:t>
            </a:r>
            <a:endParaRPr lang="en-US" dirty="0"/>
          </a:p>
        </p:txBody>
      </p:sp>
      <p:sp>
        <p:nvSpPr>
          <p:cNvPr id="3379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Process Costing</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prstClr val="white"/>
                </a:solidFill>
              </a:rPr>
              <a:t>Lecture </a:t>
            </a:r>
            <a:r>
              <a:rPr lang="en-US" sz="3600" b="1" dirty="0" smtClean="0">
                <a:solidFill>
                  <a:prstClr val="white"/>
                </a:solidFill>
              </a:rPr>
              <a:t>14</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17,Cost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4,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Brewer</a:t>
            </a:r>
          </a:p>
          <a:p>
            <a:pPr>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33708203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dirty="0"/>
              <a:t>Learning Objectives</a:t>
            </a:r>
          </a:p>
        </p:txBody>
      </p:sp>
      <p:sp>
        <p:nvSpPr>
          <p:cNvPr id="7171" name="Content Placeholder 2"/>
          <p:cNvSpPr>
            <a:spLocks noGrp="1"/>
          </p:cNvSpPr>
          <p:nvPr>
            <p:ph idx="1"/>
          </p:nvPr>
        </p:nvSpPr>
        <p:spPr>
          <a:xfrm>
            <a:off x="228600" y="2011363"/>
            <a:ext cx="8610600" cy="4389437"/>
          </a:xfrm>
        </p:spPr>
        <p:txBody>
          <a:bodyPr/>
          <a:lstStyle/>
          <a:p>
            <a:pPr eaLnBrk="1" hangingPunct="1"/>
            <a:r>
              <a:rPr lang="en-US" sz="2000" smtClean="0"/>
              <a:t>Record the flow of materials, labor, and overhead through a process cost system.</a:t>
            </a:r>
          </a:p>
          <a:p>
            <a:pPr eaLnBrk="1" hangingPunct="1"/>
            <a:r>
              <a:rPr lang="en-US" sz="2000" smtClean="0"/>
              <a:t>Compute the equivalent units of production using the weighted-average method.</a:t>
            </a:r>
          </a:p>
          <a:p>
            <a:pPr eaLnBrk="1" hangingPunct="1"/>
            <a:r>
              <a:rPr lang="en-US" sz="2000" smtClean="0"/>
              <a:t>Compute the cost per equivalent unit using the weighted-average method.</a:t>
            </a:r>
          </a:p>
          <a:p>
            <a:pPr eaLnBrk="1" hangingPunct="1"/>
            <a:r>
              <a:rPr lang="en-US" sz="2000" smtClean="0"/>
              <a:t>Assign costs to units using the weighted-average method.</a:t>
            </a:r>
          </a:p>
          <a:p>
            <a:pPr eaLnBrk="1" hangingPunct="1"/>
            <a:r>
              <a:rPr lang="en-US" sz="2000" smtClean="0"/>
              <a:t>Compute the equivalent units of production using the FIFO method.</a:t>
            </a:r>
          </a:p>
          <a:p>
            <a:pPr eaLnBrk="1" hangingPunct="1"/>
            <a:r>
              <a:rPr lang="en-US" sz="2000" smtClean="0"/>
              <a:t>Compute the cost per equivalent unit using the FIFO method.</a:t>
            </a:r>
          </a:p>
          <a:p>
            <a:pPr eaLnBrk="1" hangingPunct="1"/>
            <a:r>
              <a:rPr lang="en-US" sz="2000" smtClean="0"/>
              <a:t>Assign costs to units using the FIFO method</a:t>
            </a:r>
          </a:p>
          <a:p>
            <a:pPr eaLnBrk="1" hangingPunct="1"/>
            <a:r>
              <a:rPr lang="en-US" sz="2000" smtClean="0"/>
              <a:t>Allocate service department costs to operating departments using the direct method.</a:t>
            </a:r>
          </a:p>
          <a:p>
            <a:pPr eaLnBrk="1" hangingPunct="1"/>
            <a:r>
              <a:rPr lang="en-US" sz="2000" smtClean="0"/>
              <a:t>To allocate service department costs to operating departments using the step-down method.</a:t>
            </a:r>
          </a:p>
          <a:p>
            <a:pPr eaLnBrk="1" hangingPunct="1"/>
            <a:endParaRPr lang="en-US" sz="2000" smtClean="0"/>
          </a:p>
        </p:txBody>
      </p:sp>
      <p:sp>
        <p:nvSpPr>
          <p:cNvPr id="3" name="Slide Number Placeholder 2"/>
          <p:cNvSpPr>
            <a:spLocks noGrp="1"/>
          </p:cNvSpPr>
          <p:nvPr>
            <p:ph type="sldNum" sz="quarter" idx="11"/>
          </p:nvPr>
        </p:nvSpPr>
        <p:spPr/>
        <p:txBody>
          <a:bodyPr/>
          <a:lstStyle/>
          <a:p>
            <a:pPr>
              <a:defRPr/>
            </a:pPr>
            <a:fld id="{918344F6-558C-412A-B007-6965F2A733F8}" type="slidenum">
              <a:rPr lang="en-US" smtClean="0"/>
              <a:pPr>
                <a:defRPr/>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a:xfrm>
            <a:off x="457200" y="228600"/>
            <a:ext cx="8305800" cy="1143000"/>
          </a:xfrm>
          <a:extLst/>
        </p:spPr>
        <p:txBody>
          <a:bodyPr/>
          <a:lstStyle/>
          <a:p>
            <a:pPr>
              <a:defRPr/>
            </a:pPr>
            <a:r>
              <a:rPr lang="en-US" sz="4400" b="1" i="1"/>
              <a:t>Equivalent Units of Production</a:t>
            </a:r>
          </a:p>
        </p:txBody>
      </p:sp>
      <p:sp>
        <p:nvSpPr>
          <p:cNvPr id="351235" name="Rectangle 3"/>
          <p:cNvSpPr>
            <a:spLocks noChangeArrowheads="1"/>
          </p:cNvSpPr>
          <p:nvPr/>
        </p:nvSpPr>
        <p:spPr bwMode="auto">
          <a:xfrm>
            <a:off x="304800" y="1524000"/>
            <a:ext cx="853440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txBody>
          <a:bodyPr/>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lnSpc>
                <a:spcPct val="90000"/>
              </a:lnSpc>
              <a:spcBef>
                <a:spcPct val="40000"/>
              </a:spcBef>
              <a:buFont typeface="Times" panose="02020603050405020304" pitchFamily="18" charset="0"/>
              <a:buNone/>
              <a:defRPr/>
            </a:pPr>
            <a:r>
              <a:rPr lang="en-US" sz="2600" dirty="0" smtClean="0">
                <a:latin typeface="+mn-lt"/>
              </a:rPr>
              <a:t>Equivalent units are the product of the number of partially completed units and the percentage completion of those units.</a:t>
            </a:r>
          </a:p>
          <a:p>
            <a:pPr algn="ctr" eaLnBrk="1" hangingPunct="1">
              <a:lnSpc>
                <a:spcPct val="90000"/>
              </a:lnSpc>
              <a:spcBef>
                <a:spcPct val="40000"/>
              </a:spcBef>
              <a:buFont typeface="Times" panose="02020603050405020304" pitchFamily="18" charset="0"/>
              <a:buNone/>
              <a:defRPr/>
            </a:pPr>
            <a:r>
              <a:rPr lang="en-US" sz="2600" dirty="0" smtClean="0">
                <a:latin typeface="+mn-lt"/>
              </a:rPr>
              <a:t/>
            </a:r>
            <a:br>
              <a:rPr lang="en-US" sz="2600" dirty="0" smtClean="0">
                <a:latin typeface="+mn-lt"/>
              </a:rPr>
            </a:br>
            <a:endParaRPr lang="en-US" sz="2600" dirty="0" smtClean="0">
              <a:latin typeface="+mn-lt"/>
            </a:endParaRPr>
          </a:p>
        </p:txBody>
      </p:sp>
      <p:grpSp>
        <p:nvGrpSpPr>
          <p:cNvPr id="108548" name="Group 4"/>
          <p:cNvGrpSpPr>
            <a:grpSpLocks/>
          </p:cNvGrpSpPr>
          <p:nvPr/>
        </p:nvGrpSpPr>
        <p:grpSpPr bwMode="auto">
          <a:xfrm>
            <a:off x="3810000" y="3352800"/>
            <a:ext cx="1676400" cy="1371600"/>
            <a:chOff x="2400" y="2832"/>
            <a:chExt cx="1344" cy="1104"/>
          </a:xfrm>
        </p:grpSpPr>
        <p:grpSp>
          <p:nvGrpSpPr>
            <p:cNvPr id="108550" name="Group 5"/>
            <p:cNvGrpSpPr>
              <a:grpSpLocks/>
            </p:cNvGrpSpPr>
            <p:nvPr/>
          </p:nvGrpSpPr>
          <p:grpSpPr bwMode="auto">
            <a:xfrm>
              <a:off x="2676" y="2832"/>
              <a:ext cx="1068" cy="1104"/>
              <a:chOff x="689" y="2022"/>
              <a:chExt cx="996" cy="969"/>
            </a:xfrm>
          </p:grpSpPr>
          <p:sp>
            <p:nvSpPr>
              <p:cNvPr id="351238" name="Freeform 6"/>
              <p:cNvSpPr>
                <a:spLocks/>
              </p:cNvSpPr>
              <p:nvPr/>
            </p:nvSpPr>
            <p:spPr bwMode="auto">
              <a:xfrm>
                <a:off x="689" y="2079"/>
                <a:ext cx="869" cy="912"/>
              </a:xfrm>
              <a:custGeom>
                <a:avLst/>
                <a:gdLst>
                  <a:gd name="T0" fmla="*/ 0 w 869"/>
                  <a:gd name="T1" fmla="*/ 0 h 912"/>
                  <a:gd name="T2" fmla="*/ 868 w 869"/>
                  <a:gd name="T3" fmla="*/ 0 h 912"/>
                  <a:gd name="T4" fmla="*/ 799 w 869"/>
                  <a:gd name="T5" fmla="*/ 859 h 912"/>
                  <a:gd name="T6" fmla="*/ 798 w 869"/>
                  <a:gd name="T7" fmla="*/ 863 h 912"/>
                  <a:gd name="T8" fmla="*/ 796 w 869"/>
                  <a:gd name="T9" fmla="*/ 865 h 912"/>
                  <a:gd name="T10" fmla="*/ 795 w 869"/>
                  <a:gd name="T11" fmla="*/ 867 h 912"/>
                  <a:gd name="T12" fmla="*/ 792 w 869"/>
                  <a:gd name="T13" fmla="*/ 870 h 912"/>
                  <a:gd name="T14" fmla="*/ 789 w 869"/>
                  <a:gd name="T15" fmla="*/ 872 h 912"/>
                  <a:gd name="T16" fmla="*/ 787 w 869"/>
                  <a:gd name="T17" fmla="*/ 873 h 912"/>
                  <a:gd name="T18" fmla="*/ 783 w 869"/>
                  <a:gd name="T19" fmla="*/ 874 h 912"/>
                  <a:gd name="T20" fmla="*/ 777 w 869"/>
                  <a:gd name="T21" fmla="*/ 877 h 912"/>
                  <a:gd name="T22" fmla="*/ 771 w 869"/>
                  <a:gd name="T23" fmla="*/ 879 h 912"/>
                  <a:gd name="T24" fmla="*/ 768 w 869"/>
                  <a:gd name="T25" fmla="*/ 880 h 912"/>
                  <a:gd name="T26" fmla="*/ 762 w 869"/>
                  <a:gd name="T27" fmla="*/ 881 h 912"/>
                  <a:gd name="T28" fmla="*/ 753 w 869"/>
                  <a:gd name="T29" fmla="*/ 884 h 912"/>
                  <a:gd name="T30" fmla="*/ 741 w 869"/>
                  <a:gd name="T31" fmla="*/ 887 h 912"/>
                  <a:gd name="T32" fmla="*/ 729 w 869"/>
                  <a:gd name="T33" fmla="*/ 890 h 912"/>
                  <a:gd name="T34" fmla="*/ 712 w 869"/>
                  <a:gd name="T35" fmla="*/ 893 h 912"/>
                  <a:gd name="T36" fmla="*/ 692 w 869"/>
                  <a:gd name="T37" fmla="*/ 896 h 912"/>
                  <a:gd name="T38" fmla="*/ 672 w 869"/>
                  <a:gd name="T39" fmla="*/ 899 h 912"/>
                  <a:gd name="T40" fmla="*/ 651 w 869"/>
                  <a:gd name="T41" fmla="*/ 901 h 912"/>
                  <a:gd name="T42" fmla="*/ 627 w 869"/>
                  <a:gd name="T43" fmla="*/ 904 h 912"/>
                  <a:gd name="T44" fmla="*/ 597 w 869"/>
                  <a:gd name="T45" fmla="*/ 906 h 912"/>
                  <a:gd name="T46" fmla="*/ 551 w 869"/>
                  <a:gd name="T47" fmla="*/ 908 h 912"/>
                  <a:gd name="T48" fmla="*/ 514 w 869"/>
                  <a:gd name="T49" fmla="*/ 910 h 912"/>
                  <a:gd name="T50" fmla="*/ 477 w 869"/>
                  <a:gd name="T51" fmla="*/ 910 h 912"/>
                  <a:gd name="T52" fmla="*/ 448 w 869"/>
                  <a:gd name="T53" fmla="*/ 911 h 912"/>
                  <a:gd name="T54" fmla="*/ 423 w 869"/>
                  <a:gd name="T55" fmla="*/ 911 h 912"/>
                  <a:gd name="T56" fmla="*/ 398 w 869"/>
                  <a:gd name="T57" fmla="*/ 911 h 912"/>
                  <a:gd name="T58" fmla="*/ 381 w 869"/>
                  <a:gd name="T59" fmla="*/ 910 h 912"/>
                  <a:gd name="T60" fmla="*/ 362 w 869"/>
                  <a:gd name="T61" fmla="*/ 910 h 912"/>
                  <a:gd name="T62" fmla="*/ 340 w 869"/>
                  <a:gd name="T63" fmla="*/ 909 h 912"/>
                  <a:gd name="T64" fmla="*/ 311 w 869"/>
                  <a:gd name="T65" fmla="*/ 908 h 912"/>
                  <a:gd name="T66" fmla="*/ 283 w 869"/>
                  <a:gd name="T67" fmla="*/ 907 h 912"/>
                  <a:gd name="T68" fmla="*/ 256 w 869"/>
                  <a:gd name="T69" fmla="*/ 905 h 912"/>
                  <a:gd name="T70" fmla="*/ 230 w 869"/>
                  <a:gd name="T71" fmla="*/ 902 h 912"/>
                  <a:gd name="T72" fmla="*/ 210 w 869"/>
                  <a:gd name="T73" fmla="*/ 900 h 912"/>
                  <a:gd name="T74" fmla="*/ 182 w 869"/>
                  <a:gd name="T75" fmla="*/ 897 h 912"/>
                  <a:gd name="T76" fmla="*/ 157 w 869"/>
                  <a:gd name="T77" fmla="*/ 893 h 912"/>
                  <a:gd name="T78" fmla="*/ 140 w 869"/>
                  <a:gd name="T79" fmla="*/ 890 h 912"/>
                  <a:gd name="T80" fmla="*/ 123 w 869"/>
                  <a:gd name="T81" fmla="*/ 887 h 912"/>
                  <a:gd name="T82" fmla="*/ 111 w 869"/>
                  <a:gd name="T83" fmla="*/ 883 h 912"/>
                  <a:gd name="T84" fmla="*/ 102 w 869"/>
                  <a:gd name="T85" fmla="*/ 881 h 912"/>
                  <a:gd name="T86" fmla="*/ 94 w 869"/>
                  <a:gd name="T87" fmla="*/ 879 h 912"/>
                  <a:gd name="T88" fmla="*/ 88 w 869"/>
                  <a:gd name="T89" fmla="*/ 876 h 912"/>
                  <a:gd name="T90" fmla="*/ 83 w 869"/>
                  <a:gd name="T91" fmla="*/ 874 h 912"/>
                  <a:gd name="T92" fmla="*/ 79 w 869"/>
                  <a:gd name="T93" fmla="*/ 871 h 912"/>
                  <a:gd name="T94" fmla="*/ 76 w 869"/>
                  <a:gd name="T95" fmla="*/ 870 h 912"/>
                  <a:gd name="T96" fmla="*/ 73 w 869"/>
                  <a:gd name="T97" fmla="*/ 867 h 912"/>
                  <a:gd name="T98" fmla="*/ 72 w 869"/>
                  <a:gd name="T99" fmla="*/ 866 h 912"/>
                  <a:gd name="T100" fmla="*/ 70 w 869"/>
                  <a:gd name="T101" fmla="*/ 863 h 912"/>
                  <a:gd name="T102" fmla="*/ 69 w 869"/>
                  <a:gd name="T103" fmla="*/ 859 h 912"/>
                  <a:gd name="T104" fmla="*/ 0 w 869"/>
                  <a:gd name="T105"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9" h="912">
                    <a:moveTo>
                      <a:pt x="0" y="0"/>
                    </a:moveTo>
                    <a:lnTo>
                      <a:pt x="868" y="0"/>
                    </a:lnTo>
                    <a:lnTo>
                      <a:pt x="799" y="859"/>
                    </a:lnTo>
                    <a:lnTo>
                      <a:pt x="798" y="863"/>
                    </a:lnTo>
                    <a:lnTo>
                      <a:pt x="796" y="865"/>
                    </a:lnTo>
                    <a:lnTo>
                      <a:pt x="795" y="867"/>
                    </a:lnTo>
                    <a:lnTo>
                      <a:pt x="792" y="870"/>
                    </a:lnTo>
                    <a:lnTo>
                      <a:pt x="789" y="872"/>
                    </a:lnTo>
                    <a:lnTo>
                      <a:pt x="787" y="873"/>
                    </a:lnTo>
                    <a:lnTo>
                      <a:pt x="783" y="874"/>
                    </a:lnTo>
                    <a:lnTo>
                      <a:pt x="777" y="877"/>
                    </a:lnTo>
                    <a:lnTo>
                      <a:pt x="771" y="879"/>
                    </a:lnTo>
                    <a:lnTo>
                      <a:pt x="768" y="880"/>
                    </a:lnTo>
                    <a:lnTo>
                      <a:pt x="762" y="881"/>
                    </a:lnTo>
                    <a:lnTo>
                      <a:pt x="753" y="884"/>
                    </a:lnTo>
                    <a:lnTo>
                      <a:pt x="741" y="887"/>
                    </a:lnTo>
                    <a:lnTo>
                      <a:pt x="729" y="890"/>
                    </a:lnTo>
                    <a:lnTo>
                      <a:pt x="712" y="893"/>
                    </a:lnTo>
                    <a:lnTo>
                      <a:pt x="692" y="896"/>
                    </a:lnTo>
                    <a:lnTo>
                      <a:pt x="672" y="899"/>
                    </a:lnTo>
                    <a:lnTo>
                      <a:pt x="651" y="901"/>
                    </a:lnTo>
                    <a:lnTo>
                      <a:pt x="627" y="904"/>
                    </a:lnTo>
                    <a:lnTo>
                      <a:pt x="597" y="906"/>
                    </a:lnTo>
                    <a:lnTo>
                      <a:pt x="551" y="908"/>
                    </a:lnTo>
                    <a:lnTo>
                      <a:pt x="514" y="910"/>
                    </a:lnTo>
                    <a:lnTo>
                      <a:pt x="477" y="910"/>
                    </a:lnTo>
                    <a:lnTo>
                      <a:pt x="448" y="911"/>
                    </a:lnTo>
                    <a:lnTo>
                      <a:pt x="423" y="911"/>
                    </a:lnTo>
                    <a:lnTo>
                      <a:pt x="398" y="911"/>
                    </a:lnTo>
                    <a:lnTo>
                      <a:pt x="381" y="910"/>
                    </a:lnTo>
                    <a:lnTo>
                      <a:pt x="362" y="910"/>
                    </a:lnTo>
                    <a:lnTo>
                      <a:pt x="340" y="909"/>
                    </a:lnTo>
                    <a:lnTo>
                      <a:pt x="311" y="908"/>
                    </a:lnTo>
                    <a:lnTo>
                      <a:pt x="283" y="907"/>
                    </a:lnTo>
                    <a:lnTo>
                      <a:pt x="256" y="905"/>
                    </a:lnTo>
                    <a:lnTo>
                      <a:pt x="230" y="902"/>
                    </a:lnTo>
                    <a:lnTo>
                      <a:pt x="210" y="900"/>
                    </a:lnTo>
                    <a:lnTo>
                      <a:pt x="182" y="897"/>
                    </a:lnTo>
                    <a:lnTo>
                      <a:pt x="157" y="893"/>
                    </a:lnTo>
                    <a:lnTo>
                      <a:pt x="140" y="890"/>
                    </a:lnTo>
                    <a:lnTo>
                      <a:pt x="123" y="887"/>
                    </a:lnTo>
                    <a:lnTo>
                      <a:pt x="111" y="883"/>
                    </a:lnTo>
                    <a:lnTo>
                      <a:pt x="102" y="881"/>
                    </a:lnTo>
                    <a:lnTo>
                      <a:pt x="94" y="879"/>
                    </a:lnTo>
                    <a:lnTo>
                      <a:pt x="88" y="876"/>
                    </a:lnTo>
                    <a:lnTo>
                      <a:pt x="83" y="874"/>
                    </a:lnTo>
                    <a:lnTo>
                      <a:pt x="79" y="871"/>
                    </a:lnTo>
                    <a:lnTo>
                      <a:pt x="76" y="870"/>
                    </a:lnTo>
                    <a:lnTo>
                      <a:pt x="73" y="867"/>
                    </a:lnTo>
                    <a:lnTo>
                      <a:pt x="72" y="866"/>
                    </a:lnTo>
                    <a:lnTo>
                      <a:pt x="70" y="863"/>
                    </a:lnTo>
                    <a:lnTo>
                      <a:pt x="69" y="859"/>
                    </a:lnTo>
                    <a:lnTo>
                      <a:pt x="0" y="0"/>
                    </a:lnTo>
                  </a:path>
                </a:pathLst>
              </a:custGeom>
              <a:solidFill>
                <a:srgbClr val="C0C0FF"/>
              </a:solidFill>
              <a:ln w="12700" cap="rnd" cmpd="sng">
                <a:solidFill>
                  <a:srgbClr val="00808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39" name="Oval 7"/>
              <p:cNvSpPr>
                <a:spLocks noChangeArrowheads="1"/>
              </p:cNvSpPr>
              <p:nvPr/>
            </p:nvSpPr>
            <p:spPr bwMode="auto">
              <a:xfrm>
                <a:off x="762" y="2889"/>
                <a:ext cx="717" cy="92"/>
              </a:xfrm>
              <a:prstGeom prst="ellipse">
                <a:avLst/>
              </a:prstGeom>
              <a:solidFill>
                <a:srgbClr val="8080FF"/>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40" name="Oval 8"/>
              <p:cNvSpPr>
                <a:spLocks noChangeArrowheads="1"/>
              </p:cNvSpPr>
              <p:nvPr/>
            </p:nvSpPr>
            <p:spPr bwMode="auto">
              <a:xfrm>
                <a:off x="693" y="2022"/>
                <a:ext cx="853" cy="111"/>
              </a:xfrm>
              <a:prstGeom prst="ellipse">
                <a:avLst/>
              </a:prstGeom>
              <a:solidFill>
                <a:srgbClr val="8080FF"/>
              </a:solidFill>
              <a:ln w="12700">
                <a:solidFill>
                  <a:srgbClr val="00A0A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grpSp>
            <p:nvGrpSpPr>
              <p:cNvPr id="108586" name="Group 9"/>
              <p:cNvGrpSpPr>
                <a:grpSpLocks/>
              </p:cNvGrpSpPr>
              <p:nvPr/>
            </p:nvGrpSpPr>
            <p:grpSpPr bwMode="auto">
              <a:xfrm>
                <a:off x="1483" y="2042"/>
                <a:ext cx="202" cy="320"/>
                <a:chOff x="1483" y="2042"/>
                <a:chExt cx="202" cy="320"/>
              </a:xfrm>
            </p:grpSpPr>
            <p:sp>
              <p:nvSpPr>
                <p:cNvPr id="351242" name="Freeform 10"/>
                <p:cNvSpPr>
                  <a:spLocks/>
                </p:cNvSpPr>
                <p:nvPr/>
              </p:nvSpPr>
              <p:spPr bwMode="auto">
                <a:xfrm>
                  <a:off x="1483" y="2042"/>
                  <a:ext cx="202" cy="320"/>
                </a:xfrm>
                <a:custGeom>
                  <a:avLst/>
                  <a:gdLst>
                    <a:gd name="T0" fmla="*/ 201 w 202"/>
                    <a:gd name="T1" fmla="*/ 27 h 320"/>
                    <a:gd name="T2" fmla="*/ 201 w 202"/>
                    <a:gd name="T3" fmla="*/ 31 h 320"/>
                    <a:gd name="T4" fmla="*/ 52 w 202"/>
                    <a:gd name="T5" fmla="*/ 319 h 320"/>
                    <a:gd name="T6" fmla="*/ 74 w 202"/>
                    <a:gd name="T7" fmla="*/ 54 h 320"/>
                    <a:gd name="T8" fmla="*/ 76 w 202"/>
                    <a:gd name="T9" fmla="*/ 38 h 320"/>
                    <a:gd name="T10" fmla="*/ 71 w 202"/>
                    <a:gd name="T11" fmla="*/ 31 h 320"/>
                    <a:gd name="T12" fmla="*/ 66 w 202"/>
                    <a:gd name="T13" fmla="*/ 27 h 320"/>
                    <a:gd name="T14" fmla="*/ 60 w 202"/>
                    <a:gd name="T15" fmla="*/ 23 h 320"/>
                    <a:gd name="T16" fmla="*/ 53 w 202"/>
                    <a:gd name="T17" fmla="*/ 20 h 320"/>
                    <a:gd name="T18" fmla="*/ 39 w 202"/>
                    <a:gd name="T19" fmla="*/ 15 h 320"/>
                    <a:gd name="T20" fmla="*/ 28 w 202"/>
                    <a:gd name="T21" fmla="*/ 11 h 320"/>
                    <a:gd name="T22" fmla="*/ 17 w 202"/>
                    <a:gd name="T23" fmla="*/ 9 h 320"/>
                    <a:gd name="T24" fmla="*/ 0 w 202"/>
                    <a:gd name="T25" fmla="*/ 4 h 320"/>
                    <a:gd name="T26" fmla="*/ 39 w 202"/>
                    <a:gd name="T27" fmla="*/ 1 h 320"/>
                    <a:gd name="T28" fmla="*/ 55 w 202"/>
                    <a:gd name="T29" fmla="*/ 1 h 320"/>
                    <a:gd name="T30" fmla="*/ 79 w 202"/>
                    <a:gd name="T31" fmla="*/ 0 h 320"/>
                    <a:gd name="T32" fmla="*/ 96 w 202"/>
                    <a:gd name="T33" fmla="*/ 0 h 320"/>
                    <a:gd name="T34" fmla="*/ 115 w 202"/>
                    <a:gd name="T35" fmla="*/ 2 h 320"/>
                    <a:gd name="T36" fmla="*/ 131 w 202"/>
                    <a:gd name="T37" fmla="*/ 3 h 320"/>
                    <a:gd name="T38" fmla="*/ 144 w 202"/>
                    <a:gd name="T39" fmla="*/ 4 h 320"/>
                    <a:gd name="T40" fmla="*/ 167 w 202"/>
                    <a:gd name="T41" fmla="*/ 8 h 320"/>
                    <a:gd name="T42" fmla="*/ 182 w 202"/>
                    <a:gd name="T43" fmla="*/ 12 h 320"/>
                    <a:gd name="T44" fmla="*/ 194 w 202"/>
                    <a:gd name="T45" fmla="*/ 17 h 320"/>
                    <a:gd name="T46" fmla="*/ 200 w 202"/>
                    <a:gd name="T47" fmla="*/ 23 h 320"/>
                    <a:gd name="T48" fmla="*/ 201 w 202"/>
                    <a:gd name="T49" fmla="*/ 2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2" h="320">
                      <a:moveTo>
                        <a:pt x="201" y="27"/>
                      </a:moveTo>
                      <a:lnTo>
                        <a:pt x="201" y="31"/>
                      </a:lnTo>
                      <a:lnTo>
                        <a:pt x="52" y="319"/>
                      </a:lnTo>
                      <a:lnTo>
                        <a:pt x="74" y="54"/>
                      </a:lnTo>
                      <a:lnTo>
                        <a:pt x="76" y="38"/>
                      </a:lnTo>
                      <a:lnTo>
                        <a:pt x="71" y="31"/>
                      </a:lnTo>
                      <a:lnTo>
                        <a:pt x="66" y="27"/>
                      </a:lnTo>
                      <a:lnTo>
                        <a:pt x="60" y="23"/>
                      </a:lnTo>
                      <a:lnTo>
                        <a:pt x="53" y="20"/>
                      </a:lnTo>
                      <a:lnTo>
                        <a:pt x="39" y="15"/>
                      </a:lnTo>
                      <a:lnTo>
                        <a:pt x="28" y="11"/>
                      </a:lnTo>
                      <a:lnTo>
                        <a:pt x="17" y="9"/>
                      </a:lnTo>
                      <a:lnTo>
                        <a:pt x="0" y="4"/>
                      </a:lnTo>
                      <a:lnTo>
                        <a:pt x="39" y="1"/>
                      </a:lnTo>
                      <a:lnTo>
                        <a:pt x="55" y="1"/>
                      </a:lnTo>
                      <a:lnTo>
                        <a:pt x="79" y="0"/>
                      </a:lnTo>
                      <a:lnTo>
                        <a:pt x="96" y="0"/>
                      </a:lnTo>
                      <a:lnTo>
                        <a:pt x="115" y="2"/>
                      </a:lnTo>
                      <a:lnTo>
                        <a:pt x="131" y="3"/>
                      </a:lnTo>
                      <a:lnTo>
                        <a:pt x="144" y="4"/>
                      </a:lnTo>
                      <a:lnTo>
                        <a:pt x="167" y="8"/>
                      </a:lnTo>
                      <a:lnTo>
                        <a:pt x="182" y="12"/>
                      </a:lnTo>
                      <a:lnTo>
                        <a:pt x="194" y="17"/>
                      </a:lnTo>
                      <a:lnTo>
                        <a:pt x="200" y="23"/>
                      </a:lnTo>
                      <a:lnTo>
                        <a:pt x="201" y="27"/>
                      </a:lnTo>
                    </a:path>
                  </a:pathLst>
                </a:custGeom>
                <a:solidFill>
                  <a:srgbClr val="C0C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43" name="Freeform 11"/>
                <p:cNvSpPr>
                  <a:spLocks/>
                </p:cNvSpPr>
                <p:nvPr/>
              </p:nvSpPr>
              <p:spPr bwMode="auto">
                <a:xfrm>
                  <a:off x="1483" y="2042"/>
                  <a:ext cx="202" cy="53"/>
                </a:xfrm>
                <a:custGeom>
                  <a:avLst/>
                  <a:gdLst>
                    <a:gd name="T0" fmla="*/ 201 w 202"/>
                    <a:gd name="T1" fmla="*/ 27 h 53"/>
                    <a:gd name="T2" fmla="*/ 199 w 202"/>
                    <a:gd name="T3" fmla="*/ 29 h 53"/>
                    <a:gd name="T4" fmla="*/ 195 w 202"/>
                    <a:gd name="T5" fmla="*/ 33 h 53"/>
                    <a:gd name="T6" fmla="*/ 190 w 202"/>
                    <a:gd name="T7" fmla="*/ 36 h 53"/>
                    <a:gd name="T8" fmla="*/ 176 w 202"/>
                    <a:gd name="T9" fmla="*/ 42 h 53"/>
                    <a:gd name="T10" fmla="*/ 165 w 202"/>
                    <a:gd name="T11" fmla="*/ 43 h 53"/>
                    <a:gd name="T12" fmla="*/ 151 w 202"/>
                    <a:gd name="T13" fmla="*/ 47 h 53"/>
                    <a:gd name="T14" fmla="*/ 137 w 202"/>
                    <a:gd name="T15" fmla="*/ 49 h 53"/>
                    <a:gd name="T16" fmla="*/ 115 w 202"/>
                    <a:gd name="T17" fmla="*/ 50 h 53"/>
                    <a:gd name="T18" fmla="*/ 100 w 202"/>
                    <a:gd name="T19" fmla="*/ 51 h 53"/>
                    <a:gd name="T20" fmla="*/ 85 w 202"/>
                    <a:gd name="T21" fmla="*/ 52 h 53"/>
                    <a:gd name="T22" fmla="*/ 72 w 202"/>
                    <a:gd name="T23" fmla="*/ 52 h 53"/>
                    <a:gd name="T24" fmla="*/ 76 w 202"/>
                    <a:gd name="T25" fmla="*/ 38 h 53"/>
                    <a:gd name="T26" fmla="*/ 71 w 202"/>
                    <a:gd name="T27" fmla="*/ 31 h 53"/>
                    <a:gd name="T28" fmla="*/ 66 w 202"/>
                    <a:gd name="T29" fmla="*/ 27 h 53"/>
                    <a:gd name="T30" fmla="*/ 60 w 202"/>
                    <a:gd name="T31" fmla="*/ 23 h 53"/>
                    <a:gd name="T32" fmla="*/ 53 w 202"/>
                    <a:gd name="T33" fmla="*/ 20 h 53"/>
                    <a:gd name="T34" fmla="*/ 39 w 202"/>
                    <a:gd name="T35" fmla="*/ 15 h 53"/>
                    <a:gd name="T36" fmla="*/ 28 w 202"/>
                    <a:gd name="T37" fmla="*/ 11 h 53"/>
                    <a:gd name="T38" fmla="*/ 17 w 202"/>
                    <a:gd name="T39" fmla="*/ 9 h 53"/>
                    <a:gd name="T40" fmla="*/ 0 w 202"/>
                    <a:gd name="T41" fmla="*/ 4 h 53"/>
                    <a:gd name="T42" fmla="*/ 39 w 202"/>
                    <a:gd name="T43" fmla="*/ 1 h 53"/>
                    <a:gd name="T44" fmla="*/ 55 w 202"/>
                    <a:gd name="T45" fmla="*/ 1 h 53"/>
                    <a:gd name="T46" fmla="*/ 79 w 202"/>
                    <a:gd name="T47" fmla="*/ 0 h 53"/>
                    <a:gd name="T48" fmla="*/ 96 w 202"/>
                    <a:gd name="T49" fmla="*/ 0 h 53"/>
                    <a:gd name="T50" fmla="*/ 115 w 202"/>
                    <a:gd name="T51" fmla="*/ 2 h 53"/>
                    <a:gd name="T52" fmla="*/ 131 w 202"/>
                    <a:gd name="T53" fmla="*/ 3 h 53"/>
                    <a:gd name="T54" fmla="*/ 144 w 202"/>
                    <a:gd name="T55" fmla="*/ 4 h 53"/>
                    <a:gd name="T56" fmla="*/ 167 w 202"/>
                    <a:gd name="T57" fmla="*/ 8 h 53"/>
                    <a:gd name="T58" fmla="*/ 182 w 202"/>
                    <a:gd name="T59" fmla="*/ 12 h 53"/>
                    <a:gd name="T60" fmla="*/ 194 w 202"/>
                    <a:gd name="T61" fmla="*/ 17 h 53"/>
                    <a:gd name="T62" fmla="*/ 200 w 202"/>
                    <a:gd name="T63" fmla="*/ 23 h 53"/>
                    <a:gd name="T64" fmla="*/ 201 w 202"/>
                    <a:gd name="T6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2" h="53">
                      <a:moveTo>
                        <a:pt x="201" y="27"/>
                      </a:moveTo>
                      <a:lnTo>
                        <a:pt x="199" y="29"/>
                      </a:lnTo>
                      <a:lnTo>
                        <a:pt x="195" y="33"/>
                      </a:lnTo>
                      <a:lnTo>
                        <a:pt x="190" y="36"/>
                      </a:lnTo>
                      <a:lnTo>
                        <a:pt x="176" y="42"/>
                      </a:lnTo>
                      <a:lnTo>
                        <a:pt x="165" y="43"/>
                      </a:lnTo>
                      <a:lnTo>
                        <a:pt x="151" y="47"/>
                      </a:lnTo>
                      <a:lnTo>
                        <a:pt x="137" y="49"/>
                      </a:lnTo>
                      <a:lnTo>
                        <a:pt x="115" y="50"/>
                      </a:lnTo>
                      <a:lnTo>
                        <a:pt x="100" y="51"/>
                      </a:lnTo>
                      <a:lnTo>
                        <a:pt x="85" y="52"/>
                      </a:lnTo>
                      <a:lnTo>
                        <a:pt x="72" y="52"/>
                      </a:lnTo>
                      <a:lnTo>
                        <a:pt x="76" y="38"/>
                      </a:lnTo>
                      <a:lnTo>
                        <a:pt x="71" y="31"/>
                      </a:lnTo>
                      <a:lnTo>
                        <a:pt x="66" y="27"/>
                      </a:lnTo>
                      <a:lnTo>
                        <a:pt x="60" y="23"/>
                      </a:lnTo>
                      <a:lnTo>
                        <a:pt x="53" y="20"/>
                      </a:lnTo>
                      <a:lnTo>
                        <a:pt x="39" y="15"/>
                      </a:lnTo>
                      <a:lnTo>
                        <a:pt x="28" y="11"/>
                      </a:lnTo>
                      <a:lnTo>
                        <a:pt x="17" y="9"/>
                      </a:lnTo>
                      <a:lnTo>
                        <a:pt x="0" y="4"/>
                      </a:lnTo>
                      <a:lnTo>
                        <a:pt x="39" y="1"/>
                      </a:lnTo>
                      <a:lnTo>
                        <a:pt x="55" y="1"/>
                      </a:lnTo>
                      <a:lnTo>
                        <a:pt x="79" y="0"/>
                      </a:lnTo>
                      <a:lnTo>
                        <a:pt x="96" y="0"/>
                      </a:lnTo>
                      <a:lnTo>
                        <a:pt x="115" y="2"/>
                      </a:lnTo>
                      <a:lnTo>
                        <a:pt x="131" y="3"/>
                      </a:lnTo>
                      <a:lnTo>
                        <a:pt x="144" y="4"/>
                      </a:lnTo>
                      <a:lnTo>
                        <a:pt x="167" y="8"/>
                      </a:lnTo>
                      <a:lnTo>
                        <a:pt x="182" y="12"/>
                      </a:lnTo>
                      <a:lnTo>
                        <a:pt x="194" y="17"/>
                      </a:lnTo>
                      <a:lnTo>
                        <a:pt x="200" y="23"/>
                      </a:lnTo>
                      <a:lnTo>
                        <a:pt x="201" y="27"/>
                      </a:lnTo>
                    </a:path>
                  </a:pathLst>
                </a:custGeom>
                <a:solidFill>
                  <a:srgbClr val="808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grpSp>
        </p:grpSp>
        <p:grpSp>
          <p:nvGrpSpPr>
            <p:cNvPr id="108551" name="Group 12"/>
            <p:cNvGrpSpPr>
              <a:grpSpLocks/>
            </p:cNvGrpSpPr>
            <p:nvPr/>
          </p:nvGrpSpPr>
          <p:grpSpPr bwMode="auto">
            <a:xfrm>
              <a:off x="2717" y="3363"/>
              <a:ext cx="849" cy="571"/>
              <a:chOff x="728" y="2488"/>
              <a:chExt cx="791" cy="501"/>
            </a:xfrm>
          </p:grpSpPr>
          <p:sp>
            <p:nvSpPr>
              <p:cNvPr id="351245" name="Freeform 13"/>
              <p:cNvSpPr>
                <a:spLocks/>
              </p:cNvSpPr>
              <p:nvPr/>
            </p:nvSpPr>
            <p:spPr bwMode="auto">
              <a:xfrm>
                <a:off x="728" y="2540"/>
                <a:ext cx="791" cy="448"/>
              </a:xfrm>
              <a:custGeom>
                <a:avLst/>
                <a:gdLst>
                  <a:gd name="T0" fmla="*/ 0 w 791"/>
                  <a:gd name="T1" fmla="*/ 0 h 449"/>
                  <a:gd name="T2" fmla="*/ 790 w 791"/>
                  <a:gd name="T3" fmla="*/ 0 h 449"/>
                  <a:gd name="T4" fmla="*/ 760 w 791"/>
                  <a:gd name="T5" fmla="*/ 396 h 449"/>
                  <a:gd name="T6" fmla="*/ 760 w 791"/>
                  <a:gd name="T7" fmla="*/ 400 h 449"/>
                  <a:gd name="T8" fmla="*/ 758 w 791"/>
                  <a:gd name="T9" fmla="*/ 402 h 449"/>
                  <a:gd name="T10" fmla="*/ 756 w 791"/>
                  <a:gd name="T11" fmla="*/ 404 h 449"/>
                  <a:gd name="T12" fmla="*/ 753 w 791"/>
                  <a:gd name="T13" fmla="*/ 407 h 449"/>
                  <a:gd name="T14" fmla="*/ 750 w 791"/>
                  <a:gd name="T15" fmla="*/ 409 h 449"/>
                  <a:gd name="T16" fmla="*/ 748 w 791"/>
                  <a:gd name="T17" fmla="*/ 410 h 449"/>
                  <a:gd name="T18" fmla="*/ 744 w 791"/>
                  <a:gd name="T19" fmla="*/ 411 h 449"/>
                  <a:gd name="T20" fmla="*/ 739 w 791"/>
                  <a:gd name="T21" fmla="*/ 414 h 449"/>
                  <a:gd name="T22" fmla="*/ 732 w 791"/>
                  <a:gd name="T23" fmla="*/ 416 h 449"/>
                  <a:gd name="T24" fmla="*/ 729 w 791"/>
                  <a:gd name="T25" fmla="*/ 417 h 449"/>
                  <a:gd name="T26" fmla="*/ 723 w 791"/>
                  <a:gd name="T27" fmla="*/ 418 h 449"/>
                  <a:gd name="T28" fmla="*/ 714 w 791"/>
                  <a:gd name="T29" fmla="*/ 421 h 449"/>
                  <a:gd name="T30" fmla="*/ 702 w 791"/>
                  <a:gd name="T31" fmla="*/ 424 h 449"/>
                  <a:gd name="T32" fmla="*/ 690 w 791"/>
                  <a:gd name="T33" fmla="*/ 427 h 449"/>
                  <a:gd name="T34" fmla="*/ 673 w 791"/>
                  <a:gd name="T35" fmla="*/ 430 h 449"/>
                  <a:gd name="T36" fmla="*/ 654 w 791"/>
                  <a:gd name="T37" fmla="*/ 433 h 449"/>
                  <a:gd name="T38" fmla="*/ 633 w 791"/>
                  <a:gd name="T39" fmla="*/ 436 h 449"/>
                  <a:gd name="T40" fmla="*/ 613 w 791"/>
                  <a:gd name="T41" fmla="*/ 438 h 449"/>
                  <a:gd name="T42" fmla="*/ 588 w 791"/>
                  <a:gd name="T43" fmla="*/ 441 h 449"/>
                  <a:gd name="T44" fmla="*/ 558 w 791"/>
                  <a:gd name="T45" fmla="*/ 443 h 449"/>
                  <a:gd name="T46" fmla="*/ 513 w 791"/>
                  <a:gd name="T47" fmla="*/ 445 h 449"/>
                  <a:gd name="T48" fmla="*/ 476 w 791"/>
                  <a:gd name="T49" fmla="*/ 447 h 449"/>
                  <a:gd name="T50" fmla="*/ 438 w 791"/>
                  <a:gd name="T51" fmla="*/ 447 h 449"/>
                  <a:gd name="T52" fmla="*/ 410 w 791"/>
                  <a:gd name="T53" fmla="*/ 448 h 449"/>
                  <a:gd name="T54" fmla="*/ 384 w 791"/>
                  <a:gd name="T55" fmla="*/ 448 h 449"/>
                  <a:gd name="T56" fmla="*/ 359 w 791"/>
                  <a:gd name="T57" fmla="*/ 448 h 449"/>
                  <a:gd name="T58" fmla="*/ 342 w 791"/>
                  <a:gd name="T59" fmla="*/ 447 h 449"/>
                  <a:gd name="T60" fmla="*/ 324 w 791"/>
                  <a:gd name="T61" fmla="*/ 447 h 449"/>
                  <a:gd name="T62" fmla="*/ 301 w 791"/>
                  <a:gd name="T63" fmla="*/ 446 h 449"/>
                  <a:gd name="T64" fmla="*/ 273 w 791"/>
                  <a:gd name="T65" fmla="*/ 445 h 449"/>
                  <a:gd name="T66" fmla="*/ 245 w 791"/>
                  <a:gd name="T67" fmla="*/ 444 h 449"/>
                  <a:gd name="T68" fmla="*/ 217 w 791"/>
                  <a:gd name="T69" fmla="*/ 442 h 449"/>
                  <a:gd name="T70" fmla="*/ 192 w 791"/>
                  <a:gd name="T71" fmla="*/ 439 h 449"/>
                  <a:gd name="T72" fmla="*/ 172 w 791"/>
                  <a:gd name="T73" fmla="*/ 437 h 449"/>
                  <a:gd name="T74" fmla="*/ 144 w 791"/>
                  <a:gd name="T75" fmla="*/ 434 h 449"/>
                  <a:gd name="T76" fmla="*/ 119 w 791"/>
                  <a:gd name="T77" fmla="*/ 430 h 449"/>
                  <a:gd name="T78" fmla="*/ 102 w 791"/>
                  <a:gd name="T79" fmla="*/ 427 h 449"/>
                  <a:gd name="T80" fmla="*/ 85 w 791"/>
                  <a:gd name="T81" fmla="*/ 424 h 449"/>
                  <a:gd name="T82" fmla="*/ 72 w 791"/>
                  <a:gd name="T83" fmla="*/ 420 h 449"/>
                  <a:gd name="T84" fmla="*/ 64 w 791"/>
                  <a:gd name="T85" fmla="*/ 418 h 449"/>
                  <a:gd name="T86" fmla="*/ 56 w 791"/>
                  <a:gd name="T87" fmla="*/ 416 h 449"/>
                  <a:gd name="T88" fmla="*/ 50 w 791"/>
                  <a:gd name="T89" fmla="*/ 413 h 449"/>
                  <a:gd name="T90" fmla="*/ 45 w 791"/>
                  <a:gd name="T91" fmla="*/ 411 h 449"/>
                  <a:gd name="T92" fmla="*/ 41 w 791"/>
                  <a:gd name="T93" fmla="*/ 408 h 449"/>
                  <a:gd name="T94" fmla="*/ 38 w 791"/>
                  <a:gd name="T95" fmla="*/ 407 h 449"/>
                  <a:gd name="T96" fmla="*/ 35 w 791"/>
                  <a:gd name="T97" fmla="*/ 404 h 449"/>
                  <a:gd name="T98" fmla="*/ 33 w 791"/>
                  <a:gd name="T99" fmla="*/ 403 h 449"/>
                  <a:gd name="T100" fmla="*/ 31 w 791"/>
                  <a:gd name="T101" fmla="*/ 400 h 449"/>
                  <a:gd name="T102" fmla="*/ 30 w 791"/>
                  <a:gd name="T103" fmla="*/ 396 h 449"/>
                  <a:gd name="T104" fmla="*/ 0 w 791"/>
                  <a:gd name="T105"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91" h="449">
                    <a:moveTo>
                      <a:pt x="0" y="0"/>
                    </a:moveTo>
                    <a:lnTo>
                      <a:pt x="790" y="0"/>
                    </a:lnTo>
                    <a:lnTo>
                      <a:pt x="760" y="396"/>
                    </a:lnTo>
                    <a:lnTo>
                      <a:pt x="760" y="400"/>
                    </a:lnTo>
                    <a:lnTo>
                      <a:pt x="758" y="402"/>
                    </a:lnTo>
                    <a:lnTo>
                      <a:pt x="756" y="404"/>
                    </a:lnTo>
                    <a:lnTo>
                      <a:pt x="753" y="407"/>
                    </a:lnTo>
                    <a:lnTo>
                      <a:pt x="750" y="409"/>
                    </a:lnTo>
                    <a:lnTo>
                      <a:pt x="748" y="410"/>
                    </a:lnTo>
                    <a:lnTo>
                      <a:pt x="744" y="411"/>
                    </a:lnTo>
                    <a:lnTo>
                      <a:pt x="739" y="414"/>
                    </a:lnTo>
                    <a:lnTo>
                      <a:pt x="732" y="416"/>
                    </a:lnTo>
                    <a:lnTo>
                      <a:pt x="729" y="417"/>
                    </a:lnTo>
                    <a:lnTo>
                      <a:pt x="723" y="418"/>
                    </a:lnTo>
                    <a:lnTo>
                      <a:pt x="714" y="421"/>
                    </a:lnTo>
                    <a:lnTo>
                      <a:pt x="702" y="424"/>
                    </a:lnTo>
                    <a:lnTo>
                      <a:pt x="690" y="427"/>
                    </a:lnTo>
                    <a:lnTo>
                      <a:pt x="673" y="430"/>
                    </a:lnTo>
                    <a:lnTo>
                      <a:pt x="654" y="433"/>
                    </a:lnTo>
                    <a:lnTo>
                      <a:pt x="633" y="436"/>
                    </a:lnTo>
                    <a:lnTo>
                      <a:pt x="613" y="438"/>
                    </a:lnTo>
                    <a:lnTo>
                      <a:pt x="588" y="441"/>
                    </a:lnTo>
                    <a:lnTo>
                      <a:pt x="558" y="443"/>
                    </a:lnTo>
                    <a:lnTo>
                      <a:pt x="513" y="445"/>
                    </a:lnTo>
                    <a:lnTo>
                      <a:pt x="476" y="447"/>
                    </a:lnTo>
                    <a:lnTo>
                      <a:pt x="438" y="447"/>
                    </a:lnTo>
                    <a:lnTo>
                      <a:pt x="410" y="448"/>
                    </a:lnTo>
                    <a:lnTo>
                      <a:pt x="384" y="448"/>
                    </a:lnTo>
                    <a:lnTo>
                      <a:pt x="359" y="448"/>
                    </a:lnTo>
                    <a:lnTo>
                      <a:pt x="342" y="447"/>
                    </a:lnTo>
                    <a:lnTo>
                      <a:pt x="324" y="447"/>
                    </a:lnTo>
                    <a:lnTo>
                      <a:pt x="301" y="446"/>
                    </a:lnTo>
                    <a:lnTo>
                      <a:pt x="273" y="445"/>
                    </a:lnTo>
                    <a:lnTo>
                      <a:pt x="245" y="444"/>
                    </a:lnTo>
                    <a:lnTo>
                      <a:pt x="217" y="442"/>
                    </a:lnTo>
                    <a:lnTo>
                      <a:pt x="192" y="439"/>
                    </a:lnTo>
                    <a:lnTo>
                      <a:pt x="172" y="437"/>
                    </a:lnTo>
                    <a:lnTo>
                      <a:pt x="144" y="434"/>
                    </a:lnTo>
                    <a:lnTo>
                      <a:pt x="119" y="430"/>
                    </a:lnTo>
                    <a:lnTo>
                      <a:pt x="102" y="427"/>
                    </a:lnTo>
                    <a:lnTo>
                      <a:pt x="85" y="424"/>
                    </a:lnTo>
                    <a:lnTo>
                      <a:pt x="72" y="420"/>
                    </a:lnTo>
                    <a:lnTo>
                      <a:pt x="64" y="418"/>
                    </a:lnTo>
                    <a:lnTo>
                      <a:pt x="56" y="416"/>
                    </a:lnTo>
                    <a:lnTo>
                      <a:pt x="50" y="413"/>
                    </a:lnTo>
                    <a:lnTo>
                      <a:pt x="45" y="411"/>
                    </a:lnTo>
                    <a:lnTo>
                      <a:pt x="41" y="408"/>
                    </a:lnTo>
                    <a:lnTo>
                      <a:pt x="38" y="407"/>
                    </a:lnTo>
                    <a:lnTo>
                      <a:pt x="35" y="404"/>
                    </a:lnTo>
                    <a:lnTo>
                      <a:pt x="33" y="403"/>
                    </a:lnTo>
                    <a:lnTo>
                      <a:pt x="31" y="400"/>
                    </a:lnTo>
                    <a:lnTo>
                      <a:pt x="30" y="396"/>
                    </a:lnTo>
                    <a:lnTo>
                      <a:pt x="0" y="0"/>
                    </a:lnTo>
                  </a:path>
                </a:pathLst>
              </a:custGeom>
              <a:solidFill>
                <a:srgbClr val="00B7A5"/>
              </a:solidFill>
              <a:ln w="12700" cap="rnd" cmpd="sng">
                <a:solidFill>
                  <a:srgbClr val="00808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46" name="Oval 14"/>
              <p:cNvSpPr>
                <a:spLocks noChangeArrowheads="1"/>
              </p:cNvSpPr>
              <p:nvPr/>
            </p:nvSpPr>
            <p:spPr bwMode="auto">
              <a:xfrm>
                <a:off x="730" y="2488"/>
                <a:ext cx="777" cy="98"/>
              </a:xfrm>
              <a:prstGeom prst="ellipse">
                <a:avLst/>
              </a:prstGeom>
              <a:solidFill>
                <a:srgbClr val="00B7A5"/>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47" name="Oval 15"/>
              <p:cNvSpPr>
                <a:spLocks noChangeArrowheads="1"/>
              </p:cNvSpPr>
              <p:nvPr/>
            </p:nvSpPr>
            <p:spPr bwMode="auto">
              <a:xfrm>
                <a:off x="761" y="2889"/>
                <a:ext cx="717" cy="92"/>
              </a:xfrm>
              <a:prstGeom prst="ellipse">
                <a:avLst/>
              </a:prstGeom>
              <a:solidFill>
                <a:srgbClr val="00B7A5"/>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grpSp>
        <p:grpSp>
          <p:nvGrpSpPr>
            <p:cNvPr id="108552" name="Group 16"/>
            <p:cNvGrpSpPr>
              <a:grpSpLocks/>
            </p:cNvGrpSpPr>
            <p:nvPr/>
          </p:nvGrpSpPr>
          <p:grpSpPr bwMode="auto">
            <a:xfrm>
              <a:off x="2400" y="2964"/>
              <a:ext cx="368" cy="738"/>
              <a:chOff x="432" y="2138"/>
              <a:chExt cx="343" cy="648"/>
            </a:xfrm>
          </p:grpSpPr>
          <p:sp>
            <p:nvSpPr>
              <p:cNvPr id="351249" name="Freeform 17"/>
              <p:cNvSpPr>
                <a:spLocks/>
              </p:cNvSpPr>
              <p:nvPr/>
            </p:nvSpPr>
            <p:spPr bwMode="auto">
              <a:xfrm>
                <a:off x="432" y="2138"/>
                <a:ext cx="343" cy="648"/>
              </a:xfrm>
              <a:custGeom>
                <a:avLst/>
                <a:gdLst>
                  <a:gd name="T0" fmla="*/ 254 w 343"/>
                  <a:gd name="T1" fmla="*/ 81 h 648"/>
                  <a:gd name="T2" fmla="*/ 213 w 343"/>
                  <a:gd name="T3" fmla="*/ 92 h 648"/>
                  <a:gd name="T4" fmla="*/ 177 w 343"/>
                  <a:gd name="T5" fmla="*/ 113 h 648"/>
                  <a:gd name="T6" fmla="*/ 143 w 343"/>
                  <a:gd name="T7" fmla="*/ 147 h 648"/>
                  <a:gd name="T8" fmla="*/ 111 w 343"/>
                  <a:gd name="T9" fmla="*/ 194 h 648"/>
                  <a:gd name="T10" fmla="*/ 91 w 343"/>
                  <a:gd name="T11" fmla="*/ 256 h 648"/>
                  <a:gd name="T12" fmla="*/ 84 w 343"/>
                  <a:gd name="T13" fmla="*/ 311 h 648"/>
                  <a:gd name="T14" fmla="*/ 87 w 343"/>
                  <a:gd name="T15" fmla="*/ 357 h 648"/>
                  <a:gd name="T16" fmla="*/ 98 w 343"/>
                  <a:gd name="T17" fmla="*/ 414 h 648"/>
                  <a:gd name="T18" fmla="*/ 125 w 343"/>
                  <a:gd name="T19" fmla="*/ 471 h 648"/>
                  <a:gd name="T20" fmla="*/ 154 w 343"/>
                  <a:gd name="T21" fmla="*/ 508 h 648"/>
                  <a:gd name="T22" fmla="*/ 184 w 343"/>
                  <a:gd name="T23" fmla="*/ 534 h 648"/>
                  <a:gd name="T24" fmla="*/ 211 w 343"/>
                  <a:gd name="T25" fmla="*/ 549 h 648"/>
                  <a:gd name="T26" fmla="*/ 240 w 343"/>
                  <a:gd name="T27" fmla="*/ 560 h 648"/>
                  <a:gd name="T28" fmla="*/ 269 w 343"/>
                  <a:gd name="T29" fmla="*/ 565 h 648"/>
                  <a:gd name="T30" fmla="*/ 298 w 343"/>
                  <a:gd name="T31" fmla="*/ 564 h 648"/>
                  <a:gd name="T32" fmla="*/ 318 w 343"/>
                  <a:gd name="T33" fmla="*/ 563 h 648"/>
                  <a:gd name="T34" fmla="*/ 332 w 343"/>
                  <a:gd name="T35" fmla="*/ 570 h 648"/>
                  <a:gd name="T36" fmla="*/ 341 w 343"/>
                  <a:gd name="T37" fmla="*/ 590 h 648"/>
                  <a:gd name="T38" fmla="*/ 342 w 343"/>
                  <a:gd name="T39" fmla="*/ 610 h 648"/>
                  <a:gd name="T40" fmla="*/ 337 w 343"/>
                  <a:gd name="T41" fmla="*/ 627 h 648"/>
                  <a:gd name="T42" fmla="*/ 331 w 343"/>
                  <a:gd name="T43" fmla="*/ 637 h 648"/>
                  <a:gd name="T44" fmla="*/ 313 w 343"/>
                  <a:gd name="T45" fmla="*/ 644 h 648"/>
                  <a:gd name="T46" fmla="*/ 271 w 343"/>
                  <a:gd name="T47" fmla="*/ 647 h 648"/>
                  <a:gd name="T48" fmla="*/ 227 w 343"/>
                  <a:gd name="T49" fmla="*/ 643 h 648"/>
                  <a:gd name="T50" fmla="*/ 184 w 343"/>
                  <a:gd name="T51" fmla="*/ 629 h 648"/>
                  <a:gd name="T52" fmla="*/ 144 w 343"/>
                  <a:gd name="T53" fmla="*/ 608 h 648"/>
                  <a:gd name="T54" fmla="*/ 106 w 343"/>
                  <a:gd name="T55" fmla="*/ 578 h 648"/>
                  <a:gd name="T56" fmla="*/ 78 w 343"/>
                  <a:gd name="T57" fmla="*/ 549 h 648"/>
                  <a:gd name="T58" fmla="*/ 54 w 343"/>
                  <a:gd name="T59" fmla="*/ 516 h 648"/>
                  <a:gd name="T60" fmla="*/ 26 w 343"/>
                  <a:gd name="T61" fmla="*/ 458 h 648"/>
                  <a:gd name="T62" fmla="*/ 5 w 343"/>
                  <a:gd name="T63" fmla="*/ 383 h 648"/>
                  <a:gd name="T64" fmla="*/ 1 w 343"/>
                  <a:gd name="T65" fmla="*/ 327 h 648"/>
                  <a:gd name="T66" fmla="*/ 2 w 343"/>
                  <a:gd name="T67" fmla="*/ 296 h 648"/>
                  <a:gd name="T68" fmla="*/ 8 w 343"/>
                  <a:gd name="T69" fmla="*/ 248 h 648"/>
                  <a:gd name="T70" fmla="*/ 23 w 343"/>
                  <a:gd name="T71" fmla="*/ 195 h 648"/>
                  <a:gd name="T72" fmla="*/ 44 w 343"/>
                  <a:gd name="T73" fmla="*/ 150 h 648"/>
                  <a:gd name="T74" fmla="*/ 66 w 343"/>
                  <a:gd name="T75" fmla="*/ 115 h 648"/>
                  <a:gd name="T76" fmla="*/ 91 w 343"/>
                  <a:gd name="T77" fmla="*/ 85 h 648"/>
                  <a:gd name="T78" fmla="*/ 127 w 343"/>
                  <a:gd name="T79" fmla="*/ 53 h 648"/>
                  <a:gd name="T80" fmla="*/ 156 w 343"/>
                  <a:gd name="T81" fmla="*/ 33 h 648"/>
                  <a:gd name="T82" fmla="*/ 192 w 343"/>
                  <a:gd name="T83" fmla="*/ 16 h 648"/>
                  <a:gd name="T84" fmla="*/ 227 w 343"/>
                  <a:gd name="T85" fmla="*/ 6 h 648"/>
                  <a:gd name="T86" fmla="*/ 269 w 343"/>
                  <a:gd name="T87" fmla="*/ 0 h 648"/>
                  <a:gd name="T88" fmla="*/ 281 w 343"/>
                  <a:gd name="T89" fmla="*/ 7 h 648"/>
                  <a:gd name="T90" fmla="*/ 289 w 343"/>
                  <a:gd name="T91" fmla="*/ 22 h 648"/>
                  <a:gd name="T92" fmla="*/ 292 w 343"/>
                  <a:gd name="T93" fmla="*/ 43 h 648"/>
                  <a:gd name="T94" fmla="*/ 283 w 343"/>
                  <a:gd name="T95" fmla="*/ 71 h 648"/>
                  <a:gd name="T96" fmla="*/ 270 w 343"/>
                  <a:gd name="T97" fmla="*/ 78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3" h="648">
                    <a:moveTo>
                      <a:pt x="270" y="78"/>
                    </a:moveTo>
                    <a:lnTo>
                      <a:pt x="254" y="81"/>
                    </a:lnTo>
                    <a:lnTo>
                      <a:pt x="231" y="86"/>
                    </a:lnTo>
                    <a:lnTo>
                      <a:pt x="213" y="92"/>
                    </a:lnTo>
                    <a:lnTo>
                      <a:pt x="193" y="103"/>
                    </a:lnTo>
                    <a:lnTo>
                      <a:pt x="177" y="113"/>
                    </a:lnTo>
                    <a:lnTo>
                      <a:pt x="159" y="130"/>
                    </a:lnTo>
                    <a:lnTo>
                      <a:pt x="143" y="147"/>
                    </a:lnTo>
                    <a:lnTo>
                      <a:pt x="126" y="168"/>
                    </a:lnTo>
                    <a:lnTo>
                      <a:pt x="111" y="194"/>
                    </a:lnTo>
                    <a:lnTo>
                      <a:pt x="100" y="221"/>
                    </a:lnTo>
                    <a:lnTo>
                      <a:pt x="91" y="256"/>
                    </a:lnTo>
                    <a:lnTo>
                      <a:pt x="86" y="287"/>
                    </a:lnTo>
                    <a:lnTo>
                      <a:pt x="84" y="311"/>
                    </a:lnTo>
                    <a:lnTo>
                      <a:pt x="85" y="340"/>
                    </a:lnTo>
                    <a:lnTo>
                      <a:pt x="87" y="357"/>
                    </a:lnTo>
                    <a:lnTo>
                      <a:pt x="90" y="384"/>
                    </a:lnTo>
                    <a:lnTo>
                      <a:pt x="98" y="414"/>
                    </a:lnTo>
                    <a:lnTo>
                      <a:pt x="113" y="450"/>
                    </a:lnTo>
                    <a:lnTo>
                      <a:pt x="125" y="471"/>
                    </a:lnTo>
                    <a:lnTo>
                      <a:pt x="138" y="490"/>
                    </a:lnTo>
                    <a:lnTo>
                      <a:pt x="154" y="508"/>
                    </a:lnTo>
                    <a:lnTo>
                      <a:pt x="171" y="524"/>
                    </a:lnTo>
                    <a:lnTo>
                      <a:pt x="184" y="534"/>
                    </a:lnTo>
                    <a:lnTo>
                      <a:pt x="198" y="543"/>
                    </a:lnTo>
                    <a:lnTo>
                      <a:pt x="211" y="549"/>
                    </a:lnTo>
                    <a:lnTo>
                      <a:pt x="225" y="555"/>
                    </a:lnTo>
                    <a:lnTo>
                      <a:pt x="240" y="560"/>
                    </a:lnTo>
                    <a:lnTo>
                      <a:pt x="254" y="563"/>
                    </a:lnTo>
                    <a:lnTo>
                      <a:pt x="269" y="565"/>
                    </a:lnTo>
                    <a:lnTo>
                      <a:pt x="282" y="565"/>
                    </a:lnTo>
                    <a:lnTo>
                      <a:pt x="298" y="564"/>
                    </a:lnTo>
                    <a:lnTo>
                      <a:pt x="311" y="563"/>
                    </a:lnTo>
                    <a:lnTo>
                      <a:pt x="318" y="563"/>
                    </a:lnTo>
                    <a:lnTo>
                      <a:pt x="327" y="565"/>
                    </a:lnTo>
                    <a:lnTo>
                      <a:pt x="332" y="570"/>
                    </a:lnTo>
                    <a:lnTo>
                      <a:pt x="338" y="578"/>
                    </a:lnTo>
                    <a:lnTo>
                      <a:pt x="341" y="590"/>
                    </a:lnTo>
                    <a:lnTo>
                      <a:pt x="342" y="599"/>
                    </a:lnTo>
                    <a:lnTo>
                      <a:pt x="342" y="610"/>
                    </a:lnTo>
                    <a:lnTo>
                      <a:pt x="340" y="620"/>
                    </a:lnTo>
                    <a:lnTo>
                      <a:pt x="337" y="627"/>
                    </a:lnTo>
                    <a:lnTo>
                      <a:pt x="333" y="632"/>
                    </a:lnTo>
                    <a:lnTo>
                      <a:pt x="331" y="637"/>
                    </a:lnTo>
                    <a:lnTo>
                      <a:pt x="322" y="642"/>
                    </a:lnTo>
                    <a:lnTo>
                      <a:pt x="313" y="644"/>
                    </a:lnTo>
                    <a:lnTo>
                      <a:pt x="293" y="646"/>
                    </a:lnTo>
                    <a:lnTo>
                      <a:pt x="271" y="647"/>
                    </a:lnTo>
                    <a:lnTo>
                      <a:pt x="247" y="646"/>
                    </a:lnTo>
                    <a:lnTo>
                      <a:pt x="227" y="643"/>
                    </a:lnTo>
                    <a:lnTo>
                      <a:pt x="204" y="637"/>
                    </a:lnTo>
                    <a:lnTo>
                      <a:pt x="184" y="629"/>
                    </a:lnTo>
                    <a:lnTo>
                      <a:pt x="161" y="619"/>
                    </a:lnTo>
                    <a:lnTo>
                      <a:pt x="144" y="608"/>
                    </a:lnTo>
                    <a:lnTo>
                      <a:pt x="124" y="595"/>
                    </a:lnTo>
                    <a:lnTo>
                      <a:pt x="106" y="578"/>
                    </a:lnTo>
                    <a:lnTo>
                      <a:pt x="90" y="563"/>
                    </a:lnTo>
                    <a:lnTo>
                      <a:pt x="78" y="549"/>
                    </a:lnTo>
                    <a:lnTo>
                      <a:pt x="67" y="535"/>
                    </a:lnTo>
                    <a:lnTo>
                      <a:pt x="54" y="516"/>
                    </a:lnTo>
                    <a:lnTo>
                      <a:pt x="38" y="490"/>
                    </a:lnTo>
                    <a:lnTo>
                      <a:pt x="26" y="458"/>
                    </a:lnTo>
                    <a:lnTo>
                      <a:pt x="14" y="428"/>
                    </a:lnTo>
                    <a:lnTo>
                      <a:pt x="5" y="383"/>
                    </a:lnTo>
                    <a:lnTo>
                      <a:pt x="1" y="347"/>
                    </a:lnTo>
                    <a:lnTo>
                      <a:pt x="1" y="327"/>
                    </a:lnTo>
                    <a:lnTo>
                      <a:pt x="0" y="309"/>
                    </a:lnTo>
                    <a:lnTo>
                      <a:pt x="2" y="296"/>
                    </a:lnTo>
                    <a:lnTo>
                      <a:pt x="3" y="274"/>
                    </a:lnTo>
                    <a:lnTo>
                      <a:pt x="8" y="248"/>
                    </a:lnTo>
                    <a:lnTo>
                      <a:pt x="14" y="224"/>
                    </a:lnTo>
                    <a:lnTo>
                      <a:pt x="23" y="195"/>
                    </a:lnTo>
                    <a:lnTo>
                      <a:pt x="32" y="173"/>
                    </a:lnTo>
                    <a:lnTo>
                      <a:pt x="44" y="150"/>
                    </a:lnTo>
                    <a:lnTo>
                      <a:pt x="54" y="133"/>
                    </a:lnTo>
                    <a:lnTo>
                      <a:pt x="66" y="115"/>
                    </a:lnTo>
                    <a:lnTo>
                      <a:pt x="79" y="98"/>
                    </a:lnTo>
                    <a:lnTo>
                      <a:pt x="91" y="85"/>
                    </a:lnTo>
                    <a:lnTo>
                      <a:pt x="109" y="67"/>
                    </a:lnTo>
                    <a:lnTo>
                      <a:pt x="127" y="53"/>
                    </a:lnTo>
                    <a:lnTo>
                      <a:pt x="142" y="43"/>
                    </a:lnTo>
                    <a:lnTo>
                      <a:pt x="156" y="33"/>
                    </a:lnTo>
                    <a:lnTo>
                      <a:pt x="174" y="24"/>
                    </a:lnTo>
                    <a:lnTo>
                      <a:pt x="192" y="16"/>
                    </a:lnTo>
                    <a:lnTo>
                      <a:pt x="209" y="11"/>
                    </a:lnTo>
                    <a:lnTo>
                      <a:pt x="227" y="6"/>
                    </a:lnTo>
                    <a:lnTo>
                      <a:pt x="248" y="2"/>
                    </a:lnTo>
                    <a:lnTo>
                      <a:pt x="269" y="0"/>
                    </a:lnTo>
                    <a:lnTo>
                      <a:pt x="276" y="3"/>
                    </a:lnTo>
                    <a:lnTo>
                      <a:pt x="281" y="7"/>
                    </a:lnTo>
                    <a:lnTo>
                      <a:pt x="286" y="16"/>
                    </a:lnTo>
                    <a:lnTo>
                      <a:pt x="289" y="22"/>
                    </a:lnTo>
                    <a:lnTo>
                      <a:pt x="291" y="30"/>
                    </a:lnTo>
                    <a:lnTo>
                      <a:pt x="292" y="43"/>
                    </a:lnTo>
                    <a:lnTo>
                      <a:pt x="289" y="57"/>
                    </a:lnTo>
                    <a:lnTo>
                      <a:pt x="283" y="71"/>
                    </a:lnTo>
                    <a:lnTo>
                      <a:pt x="277" y="75"/>
                    </a:lnTo>
                    <a:lnTo>
                      <a:pt x="270" y="78"/>
                    </a:lnTo>
                  </a:path>
                </a:pathLst>
              </a:custGeom>
              <a:solidFill>
                <a:srgbClr val="C0C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50" name="Freeform 18"/>
              <p:cNvSpPr>
                <a:spLocks/>
              </p:cNvSpPr>
              <p:nvPr/>
            </p:nvSpPr>
            <p:spPr bwMode="auto">
              <a:xfrm>
                <a:off x="509" y="2163"/>
                <a:ext cx="149" cy="116"/>
              </a:xfrm>
              <a:custGeom>
                <a:avLst/>
                <a:gdLst>
                  <a:gd name="T0" fmla="*/ 136 w 150"/>
                  <a:gd name="T1" fmla="*/ 0 h 115"/>
                  <a:gd name="T2" fmla="*/ 100 w 150"/>
                  <a:gd name="T3" fmla="*/ 15 h 115"/>
                  <a:gd name="T4" fmla="*/ 73 w 150"/>
                  <a:gd name="T5" fmla="*/ 30 h 115"/>
                  <a:gd name="T6" fmla="*/ 48 w 150"/>
                  <a:gd name="T7" fmla="*/ 48 h 115"/>
                  <a:gd name="T8" fmla="*/ 21 w 150"/>
                  <a:gd name="T9" fmla="*/ 74 h 115"/>
                  <a:gd name="T10" fmla="*/ 5 w 150"/>
                  <a:gd name="T11" fmla="*/ 93 h 115"/>
                  <a:gd name="T12" fmla="*/ 0 w 150"/>
                  <a:gd name="T13" fmla="*/ 105 h 115"/>
                  <a:gd name="T14" fmla="*/ 2 w 150"/>
                  <a:gd name="T15" fmla="*/ 112 h 115"/>
                  <a:gd name="T16" fmla="*/ 12 w 150"/>
                  <a:gd name="T17" fmla="*/ 114 h 115"/>
                  <a:gd name="T18" fmla="*/ 21 w 150"/>
                  <a:gd name="T19" fmla="*/ 103 h 115"/>
                  <a:gd name="T20" fmla="*/ 36 w 150"/>
                  <a:gd name="T21" fmla="*/ 88 h 115"/>
                  <a:gd name="T22" fmla="*/ 53 w 150"/>
                  <a:gd name="T23" fmla="*/ 71 h 115"/>
                  <a:gd name="T24" fmla="*/ 72 w 150"/>
                  <a:gd name="T25" fmla="*/ 55 h 115"/>
                  <a:gd name="T26" fmla="*/ 93 w 150"/>
                  <a:gd name="T27" fmla="*/ 40 h 115"/>
                  <a:gd name="T28" fmla="*/ 114 w 150"/>
                  <a:gd name="T29" fmla="*/ 29 h 115"/>
                  <a:gd name="T30" fmla="*/ 134 w 150"/>
                  <a:gd name="T31" fmla="*/ 21 h 115"/>
                  <a:gd name="T32" fmla="*/ 147 w 150"/>
                  <a:gd name="T33" fmla="*/ 15 h 115"/>
                  <a:gd name="T34" fmla="*/ 149 w 150"/>
                  <a:gd name="T35" fmla="*/ 7 h 115"/>
                  <a:gd name="T36" fmla="*/ 147 w 150"/>
                  <a:gd name="T37" fmla="*/ 2 h 115"/>
                  <a:gd name="T38" fmla="*/ 136 w 150"/>
                  <a:gd name="T39"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0" h="115">
                    <a:moveTo>
                      <a:pt x="136" y="0"/>
                    </a:moveTo>
                    <a:lnTo>
                      <a:pt x="100" y="15"/>
                    </a:lnTo>
                    <a:lnTo>
                      <a:pt x="73" y="30"/>
                    </a:lnTo>
                    <a:lnTo>
                      <a:pt x="48" y="48"/>
                    </a:lnTo>
                    <a:lnTo>
                      <a:pt x="21" y="74"/>
                    </a:lnTo>
                    <a:lnTo>
                      <a:pt x="5" y="93"/>
                    </a:lnTo>
                    <a:lnTo>
                      <a:pt x="0" y="105"/>
                    </a:lnTo>
                    <a:lnTo>
                      <a:pt x="2" y="112"/>
                    </a:lnTo>
                    <a:lnTo>
                      <a:pt x="12" y="114"/>
                    </a:lnTo>
                    <a:lnTo>
                      <a:pt x="21" y="103"/>
                    </a:lnTo>
                    <a:lnTo>
                      <a:pt x="36" y="88"/>
                    </a:lnTo>
                    <a:lnTo>
                      <a:pt x="53" y="71"/>
                    </a:lnTo>
                    <a:lnTo>
                      <a:pt x="72" y="55"/>
                    </a:lnTo>
                    <a:lnTo>
                      <a:pt x="93" y="40"/>
                    </a:lnTo>
                    <a:lnTo>
                      <a:pt x="114" y="29"/>
                    </a:lnTo>
                    <a:lnTo>
                      <a:pt x="134" y="21"/>
                    </a:lnTo>
                    <a:lnTo>
                      <a:pt x="147" y="15"/>
                    </a:lnTo>
                    <a:lnTo>
                      <a:pt x="149" y="7"/>
                    </a:lnTo>
                    <a:lnTo>
                      <a:pt x="147" y="2"/>
                    </a:lnTo>
                    <a:lnTo>
                      <a:pt x="136" y="0"/>
                    </a:lnTo>
                  </a:path>
                </a:pathLst>
              </a:custGeom>
              <a:solidFill>
                <a:srgbClr val="E0E0E0"/>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grpSp>
        <p:grpSp>
          <p:nvGrpSpPr>
            <p:cNvPr id="108553" name="Group 19"/>
            <p:cNvGrpSpPr>
              <a:grpSpLocks/>
            </p:cNvGrpSpPr>
            <p:nvPr/>
          </p:nvGrpSpPr>
          <p:grpSpPr bwMode="auto">
            <a:xfrm>
              <a:off x="3037" y="3043"/>
              <a:ext cx="203" cy="845"/>
              <a:chOff x="1026" y="2207"/>
              <a:chExt cx="189" cy="742"/>
            </a:xfrm>
          </p:grpSpPr>
          <p:sp>
            <p:nvSpPr>
              <p:cNvPr id="351252" name="Rectangle 20"/>
              <p:cNvSpPr>
                <a:spLocks noChangeArrowheads="1"/>
              </p:cNvSpPr>
              <p:nvPr/>
            </p:nvSpPr>
            <p:spPr bwMode="auto">
              <a:xfrm>
                <a:off x="1027" y="2207"/>
                <a:ext cx="188"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53" name="Rectangle 21"/>
              <p:cNvSpPr>
                <a:spLocks noChangeArrowheads="1"/>
              </p:cNvSpPr>
              <p:nvPr/>
            </p:nvSpPr>
            <p:spPr bwMode="auto">
              <a:xfrm>
                <a:off x="1087" y="2255"/>
                <a:ext cx="68"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54" name="Rectangle 22"/>
              <p:cNvSpPr>
                <a:spLocks noChangeArrowheads="1"/>
              </p:cNvSpPr>
              <p:nvPr/>
            </p:nvSpPr>
            <p:spPr bwMode="auto">
              <a:xfrm>
                <a:off x="1053" y="2303"/>
                <a:ext cx="136"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55" name="Rectangle 23"/>
              <p:cNvSpPr>
                <a:spLocks noChangeArrowheads="1"/>
              </p:cNvSpPr>
              <p:nvPr/>
            </p:nvSpPr>
            <p:spPr bwMode="auto">
              <a:xfrm>
                <a:off x="1027" y="2593"/>
                <a:ext cx="188"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56" name="Rectangle 24"/>
              <p:cNvSpPr>
                <a:spLocks noChangeArrowheads="1"/>
              </p:cNvSpPr>
              <p:nvPr/>
            </p:nvSpPr>
            <p:spPr bwMode="auto">
              <a:xfrm>
                <a:off x="1087" y="2350"/>
                <a:ext cx="68"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57" name="Rectangle 25"/>
              <p:cNvSpPr>
                <a:spLocks noChangeArrowheads="1"/>
              </p:cNvSpPr>
              <p:nvPr/>
            </p:nvSpPr>
            <p:spPr bwMode="auto">
              <a:xfrm>
                <a:off x="1087" y="2448"/>
                <a:ext cx="68"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58" name="Rectangle 26"/>
              <p:cNvSpPr>
                <a:spLocks noChangeArrowheads="1"/>
              </p:cNvSpPr>
              <p:nvPr/>
            </p:nvSpPr>
            <p:spPr bwMode="auto">
              <a:xfrm>
                <a:off x="1087" y="2543"/>
                <a:ext cx="68"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59" name="Rectangle 27"/>
              <p:cNvSpPr>
                <a:spLocks noChangeArrowheads="1"/>
              </p:cNvSpPr>
              <p:nvPr/>
            </p:nvSpPr>
            <p:spPr bwMode="auto">
              <a:xfrm>
                <a:off x="1087" y="2641"/>
                <a:ext cx="68"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0" name="Rectangle 28"/>
              <p:cNvSpPr>
                <a:spLocks noChangeArrowheads="1"/>
              </p:cNvSpPr>
              <p:nvPr/>
            </p:nvSpPr>
            <p:spPr bwMode="auto">
              <a:xfrm>
                <a:off x="1087" y="2736"/>
                <a:ext cx="68"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1" name="Rectangle 29"/>
              <p:cNvSpPr>
                <a:spLocks noChangeArrowheads="1"/>
              </p:cNvSpPr>
              <p:nvPr/>
            </p:nvSpPr>
            <p:spPr bwMode="auto">
              <a:xfrm>
                <a:off x="1087" y="2833"/>
                <a:ext cx="68"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2" name="Rectangle 30"/>
              <p:cNvSpPr>
                <a:spLocks noChangeArrowheads="1"/>
              </p:cNvSpPr>
              <p:nvPr/>
            </p:nvSpPr>
            <p:spPr bwMode="auto">
              <a:xfrm>
                <a:off x="1087" y="2929"/>
                <a:ext cx="68"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3" name="Rectangle 31"/>
              <p:cNvSpPr>
                <a:spLocks noChangeArrowheads="1"/>
              </p:cNvSpPr>
              <p:nvPr/>
            </p:nvSpPr>
            <p:spPr bwMode="auto">
              <a:xfrm>
                <a:off x="1053" y="2399"/>
                <a:ext cx="136"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4" name="Rectangle 32"/>
              <p:cNvSpPr>
                <a:spLocks noChangeArrowheads="1"/>
              </p:cNvSpPr>
              <p:nvPr/>
            </p:nvSpPr>
            <p:spPr bwMode="auto">
              <a:xfrm>
                <a:off x="1053" y="2495"/>
                <a:ext cx="136"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5" name="Rectangle 33"/>
              <p:cNvSpPr>
                <a:spLocks noChangeArrowheads="1"/>
              </p:cNvSpPr>
              <p:nvPr/>
            </p:nvSpPr>
            <p:spPr bwMode="auto">
              <a:xfrm>
                <a:off x="1053" y="2785"/>
                <a:ext cx="136"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6" name="Rectangle 34"/>
              <p:cNvSpPr>
                <a:spLocks noChangeArrowheads="1"/>
              </p:cNvSpPr>
              <p:nvPr/>
            </p:nvSpPr>
            <p:spPr bwMode="auto">
              <a:xfrm>
                <a:off x="1053" y="2881"/>
                <a:ext cx="136"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sp>
            <p:nvSpPr>
              <p:cNvPr id="351267" name="Rectangle 35"/>
              <p:cNvSpPr>
                <a:spLocks noChangeArrowheads="1"/>
              </p:cNvSpPr>
              <p:nvPr/>
            </p:nvSpPr>
            <p:spPr bwMode="auto">
              <a:xfrm>
                <a:off x="1053" y="2688"/>
                <a:ext cx="136"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defRPr/>
                </a:pPr>
                <a:endParaRPr lang="en-US">
                  <a:latin typeface="+mn-lt"/>
                </a:endParaRPr>
              </a:p>
            </p:txBody>
          </p:sp>
        </p:grpSp>
        <p:grpSp>
          <p:nvGrpSpPr>
            <p:cNvPr id="108554" name="Group 36"/>
            <p:cNvGrpSpPr>
              <a:grpSpLocks/>
            </p:cNvGrpSpPr>
            <p:nvPr/>
          </p:nvGrpSpPr>
          <p:grpSpPr bwMode="auto">
            <a:xfrm>
              <a:off x="2828" y="3422"/>
              <a:ext cx="143" cy="140"/>
              <a:chOff x="831" y="2540"/>
              <a:chExt cx="133" cy="123"/>
            </a:xfrm>
          </p:grpSpPr>
          <p:sp>
            <p:nvSpPr>
              <p:cNvPr id="351269" name="Freeform 37"/>
              <p:cNvSpPr>
                <a:spLocks/>
              </p:cNvSpPr>
              <p:nvPr/>
            </p:nvSpPr>
            <p:spPr bwMode="auto">
              <a:xfrm>
                <a:off x="852" y="2540"/>
                <a:ext cx="15" cy="61"/>
              </a:xfrm>
              <a:custGeom>
                <a:avLst/>
                <a:gdLst>
                  <a:gd name="T0" fmla="*/ 5 w 16"/>
                  <a:gd name="T1" fmla="*/ 60 h 61"/>
                  <a:gd name="T2" fmla="*/ 15 w 16"/>
                  <a:gd name="T3" fmla="*/ 60 h 61"/>
                  <a:gd name="T4" fmla="*/ 15 w 16"/>
                  <a:gd name="T5" fmla="*/ 0 h 61"/>
                  <a:gd name="T6" fmla="*/ 3 w 16"/>
                  <a:gd name="T7" fmla="*/ 0 h 61"/>
                  <a:gd name="T8" fmla="*/ 0 w 16"/>
                  <a:gd name="T9" fmla="*/ 13 h 61"/>
                  <a:gd name="T10" fmla="*/ 5 w 16"/>
                  <a:gd name="T11" fmla="*/ 13 h 61"/>
                  <a:gd name="T12" fmla="*/ 5 w 16"/>
                  <a:gd name="T13" fmla="*/ 60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5" y="60"/>
                    </a:moveTo>
                    <a:lnTo>
                      <a:pt x="15" y="60"/>
                    </a:lnTo>
                    <a:lnTo>
                      <a:pt x="15" y="0"/>
                    </a:lnTo>
                    <a:lnTo>
                      <a:pt x="3" y="0"/>
                    </a:lnTo>
                    <a:lnTo>
                      <a:pt x="0" y="13"/>
                    </a:lnTo>
                    <a:lnTo>
                      <a:pt x="5" y="13"/>
                    </a:lnTo>
                    <a:lnTo>
                      <a:pt x="5" y="6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70" name="Freeform 38"/>
              <p:cNvSpPr>
                <a:spLocks/>
              </p:cNvSpPr>
              <p:nvPr/>
            </p:nvSpPr>
            <p:spPr bwMode="auto">
              <a:xfrm>
                <a:off x="931" y="2601"/>
                <a:ext cx="33" cy="59"/>
              </a:xfrm>
              <a:custGeom>
                <a:avLst/>
                <a:gdLst>
                  <a:gd name="T0" fmla="*/ 0 w 33"/>
                  <a:gd name="T1" fmla="*/ 17 h 60"/>
                  <a:gd name="T2" fmla="*/ 12 w 33"/>
                  <a:gd name="T3" fmla="*/ 17 h 60"/>
                  <a:gd name="T4" fmla="*/ 12 w 33"/>
                  <a:gd name="T5" fmla="*/ 13 h 60"/>
                  <a:gd name="T6" fmla="*/ 20 w 33"/>
                  <a:gd name="T7" fmla="*/ 13 h 60"/>
                  <a:gd name="T8" fmla="*/ 20 w 33"/>
                  <a:gd name="T9" fmla="*/ 20 h 60"/>
                  <a:gd name="T10" fmla="*/ 0 w 33"/>
                  <a:gd name="T11" fmla="*/ 48 h 60"/>
                  <a:gd name="T12" fmla="*/ 0 w 33"/>
                  <a:gd name="T13" fmla="*/ 59 h 60"/>
                  <a:gd name="T14" fmla="*/ 32 w 33"/>
                  <a:gd name="T15" fmla="*/ 59 h 60"/>
                  <a:gd name="T16" fmla="*/ 32 w 33"/>
                  <a:gd name="T17" fmla="*/ 48 h 60"/>
                  <a:gd name="T18" fmla="*/ 14 w 33"/>
                  <a:gd name="T19" fmla="*/ 48 h 60"/>
                  <a:gd name="T20" fmla="*/ 32 w 33"/>
                  <a:gd name="T21" fmla="*/ 23 h 60"/>
                  <a:gd name="T22" fmla="*/ 32 w 33"/>
                  <a:gd name="T23" fmla="*/ 8 h 60"/>
                  <a:gd name="T24" fmla="*/ 23 w 33"/>
                  <a:gd name="T25" fmla="*/ 0 h 60"/>
                  <a:gd name="T26" fmla="*/ 8 w 33"/>
                  <a:gd name="T27" fmla="*/ 0 h 60"/>
                  <a:gd name="T28" fmla="*/ 0 w 33"/>
                  <a:gd name="T29" fmla="*/ 8 h 60"/>
                  <a:gd name="T30" fmla="*/ 0 w 33"/>
                  <a:gd name="T31" fmla="*/ 1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 h="60">
                    <a:moveTo>
                      <a:pt x="0" y="17"/>
                    </a:moveTo>
                    <a:lnTo>
                      <a:pt x="12" y="17"/>
                    </a:lnTo>
                    <a:lnTo>
                      <a:pt x="12" y="13"/>
                    </a:lnTo>
                    <a:lnTo>
                      <a:pt x="20" y="13"/>
                    </a:lnTo>
                    <a:lnTo>
                      <a:pt x="20" y="20"/>
                    </a:lnTo>
                    <a:lnTo>
                      <a:pt x="0" y="48"/>
                    </a:lnTo>
                    <a:lnTo>
                      <a:pt x="0" y="59"/>
                    </a:lnTo>
                    <a:lnTo>
                      <a:pt x="32" y="59"/>
                    </a:lnTo>
                    <a:lnTo>
                      <a:pt x="32" y="48"/>
                    </a:lnTo>
                    <a:lnTo>
                      <a:pt x="14" y="48"/>
                    </a:lnTo>
                    <a:lnTo>
                      <a:pt x="32" y="23"/>
                    </a:lnTo>
                    <a:lnTo>
                      <a:pt x="32" y="8"/>
                    </a:lnTo>
                    <a:lnTo>
                      <a:pt x="23" y="0"/>
                    </a:lnTo>
                    <a:lnTo>
                      <a:pt x="8" y="0"/>
                    </a:lnTo>
                    <a:lnTo>
                      <a:pt x="0" y="8"/>
                    </a:lnTo>
                    <a:lnTo>
                      <a:pt x="0" y="17"/>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71" name="Freeform 39"/>
              <p:cNvSpPr>
                <a:spLocks/>
              </p:cNvSpPr>
              <p:nvPr/>
            </p:nvSpPr>
            <p:spPr bwMode="auto">
              <a:xfrm>
                <a:off x="831" y="2545"/>
                <a:ext cx="128" cy="118"/>
              </a:xfrm>
              <a:custGeom>
                <a:avLst/>
                <a:gdLst>
                  <a:gd name="T0" fmla="*/ 109 w 127"/>
                  <a:gd name="T1" fmla="*/ 0 h 119"/>
                  <a:gd name="T2" fmla="*/ 0 w 127"/>
                  <a:gd name="T3" fmla="*/ 117 h 119"/>
                  <a:gd name="T4" fmla="*/ 16 w 127"/>
                  <a:gd name="T5" fmla="*/ 118 h 119"/>
                  <a:gd name="T6" fmla="*/ 126 w 127"/>
                  <a:gd name="T7" fmla="*/ 1 h 119"/>
                  <a:gd name="T8" fmla="*/ 109 w 127"/>
                  <a:gd name="T9" fmla="*/ 0 h 119"/>
                </a:gdLst>
                <a:ahLst/>
                <a:cxnLst>
                  <a:cxn ang="0">
                    <a:pos x="T0" y="T1"/>
                  </a:cxn>
                  <a:cxn ang="0">
                    <a:pos x="T2" y="T3"/>
                  </a:cxn>
                  <a:cxn ang="0">
                    <a:pos x="T4" y="T5"/>
                  </a:cxn>
                  <a:cxn ang="0">
                    <a:pos x="T6" y="T7"/>
                  </a:cxn>
                  <a:cxn ang="0">
                    <a:pos x="T8" y="T9"/>
                  </a:cxn>
                </a:cxnLst>
                <a:rect l="0" t="0" r="r" b="b"/>
                <a:pathLst>
                  <a:path w="127" h="119">
                    <a:moveTo>
                      <a:pt x="109" y="0"/>
                    </a:moveTo>
                    <a:lnTo>
                      <a:pt x="0" y="117"/>
                    </a:lnTo>
                    <a:lnTo>
                      <a:pt x="16" y="118"/>
                    </a:lnTo>
                    <a:lnTo>
                      <a:pt x="126" y="1"/>
                    </a:lnTo>
                    <a:lnTo>
                      <a:pt x="109"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grpSp>
        <p:grpSp>
          <p:nvGrpSpPr>
            <p:cNvPr id="108555" name="Group 40"/>
            <p:cNvGrpSpPr>
              <a:grpSpLocks/>
            </p:cNvGrpSpPr>
            <p:nvPr/>
          </p:nvGrpSpPr>
          <p:grpSpPr bwMode="auto">
            <a:xfrm>
              <a:off x="3291" y="3446"/>
              <a:ext cx="220" cy="80"/>
              <a:chOff x="1263" y="2561"/>
              <a:chExt cx="205" cy="70"/>
            </a:xfrm>
          </p:grpSpPr>
          <p:sp>
            <p:nvSpPr>
              <p:cNvPr id="351273" name="Freeform 41"/>
              <p:cNvSpPr>
                <a:spLocks/>
              </p:cNvSpPr>
              <p:nvPr/>
            </p:nvSpPr>
            <p:spPr bwMode="auto">
              <a:xfrm>
                <a:off x="1263" y="2562"/>
                <a:ext cx="53" cy="69"/>
              </a:xfrm>
              <a:custGeom>
                <a:avLst/>
                <a:gdLst>
                  <a:gd name="T0" fmla="*/ 14 w 53"/>
                  <a:gd name="T1" fmla="*/ 0 h 70"/>
                  <a:gd name="T2" fmla="*/ 38 w 53"/>
                  <a:gd name="T3" fmla="*/ 0 h 70"/>
                  <a:gd name="T4" fmla="*/ 52 w 53"/>
                  <a:gd name="T5" fmla="*/ 10 h 70"/>
                  <a:gd name="T6" fmla="*/ 52 w 53"/>
                  <a:gd name="T7" fmla="*/ 27 h 70"/>
                  <a:gd name="T8" fmla="*/ 33 w 53"/>
                  <a:gd name="T9" fmla="*/ 27 h 70"/>
                  <a:gd name="T10" fmla="*/ 33 w 53"/>
                  <a:gd name="T11" fmla="*/ 13 h 70"/>
                  <a:gd name="T12" fmla="*/ 18 w 53"/>
                  <a:gd name="T13" fmla="*/ 13 h 70"/>
                  <a:gd name="T14" fmla="*/ 18 w 53"/>
                  <a:gd name="T15" fmla="*/ 56 h 70"/>
                  <a:gd name="T16" fmla="*/ 33 w 53"/>
                  <a:gd name="T17" fmla="*/ 56 h 70"/>
                  <a:gd name="T18" fmla="*/ 33 w 53"/>
                  <a:gd name="T19" fmla="*/ 40 h 70"/>
                  <a:gd name="T20" fmla="*/ 52 w 53"/>
                  <a:gd name="T21" fmla="*/ 40 h 70"/>
                  <a:gd name="T22" fmla="*/ 52 w 53"/>
                  <a:gd name="T23" fmla="*/ 59 h 70"/>
                  <a:gd name="T24" fmla="*/ 38 w 53"/>
                  <a:gd name="T25" fmla="*/ 69 h 70"/>
                  <a:gd name="T26" fmla="*/ 14 w 53"/>
                  <a:gd name="T27" fmla="*/ 69 h 70"/>
                  <a:gd name="T28" fmla="*/ 0 w 53"/>
                  <a:gd name="T29" fmla="*/ 59 h 70"/>
                  <a:gd name="T30" fmla="*/ 0 w 53"/>
                  <a:gd name="T31" fmla="*/ 10 h 70"/>
                  <a:gd name="T32" fmla="*/ 14 w 53"/>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70">
                    <a:moveTo>
                      <a:pt x="14" y="0"/>
                    </a:moveTo>
                    <a:lnTo>
                      <a:pt x="38" y="0"/>
                    </a:lnTo>
                    <a:lnTo>
                      <a:pt x="52" y="10"/>
                    </a:lnTo>
                    <a:lnTo>
                      <a:pt x="52" y="27"/>
                    </a:lnTo>
                    <a:lnTo>
                      <a:pt x="33" y="27"/>
                    </a:lnTo>
                    <a:lnTo>
                      <a:pt x="33" y="13"/>
                    </a:lnTo>
                    <a:lnTo>
                      <a:pt x="18" y="13"/>
                    </a:lnTo>
                    <a:lnTo>
                      <a:pt x="18" y="56"/>
                    </a:lnTo>
                    <a:lnTo>
                      <a:pt x="33" y="56"/>
                    </a:lnTo>
                    <a:lnTo>
                      <a:pt x="33" y="40"/>
                    </a:lnTo>
                    <a:lnTo>
                      <a:pt x="52" y="40"/>
                    </a:lnTo>
                    <a:lnTo>
                      <a:pt x="52" y="59"/>
                    </a:lnTo>
                    <a:lnTo>
                      <a:pt x="38" y="69"/>
                    </a:lnTo>
                    <a:lnTo>
                      <a:pt x="14" y="69"/>
                    </a:lnTo>
                    <a:lnTo>
                      <a:pt x="0" y="59"/>
                    </a:lnTo>
                    <a:lnTo>
                      <a:pt x="0" y="10"/>
                    </a:lnTo>
                    <a:lnTo>
                      <a:pt x="14"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74" name="Freeform 42"/>
              <p:cNvSpPr>
                <a:spLocks/>
              </p:cNvSpPr>
              <p:nvPr/>
            </p:nvSpPr>
            <p:spPr bwMode="auto">
              <a:xfrm>
                <a:off x="1419" y="2562"/>
                <a:ext cx="49" cy="69"/>
              </a:xfrm>
              <a:custGeom>
                <a:avLst/>
                <a:gdLst>
                  <a:gd name="T0" fmla="*/ 0 w 49"/>
                  <a:gd name="T1" fmla="*/ 0 h 70"/>
                  <a:gd name="T2" fmla="*/ 35 w 49"/>
                  <a:gd name="T3" fmla="*/ 0 h 70"/>
                  <a:gd name="T4" fmla="*/ 48 w 49"/>
                  <a:gd name="T5" fmla="*/ 10 h 70"/>
                  <a:gd name="T6" fmla="*/ 48 w 49"/>
                  <a:gd name="T7" fmla="*/ 36 h 70"/>
                  <a:gd name="T8" fmla="*/ 35 w 49"/>
                  <a:gd name="T9" fmla="*/ 46 h 70"/>
                  <a:gd name="T10" fmla="*/ 19 w 49"/>
                  <a:gd name="T11" fmla="*/ 46 h 70"/>
                  <a:gd name="T12" fmla="*/ 19 w 49"/>
                  <a:gd name="T13" fmla="*/ 33 h 70"/>
                  <a:gd name="T14" fmla="*/ 30 w 49"/>
                  <a:gd name="T15" fmla="*/ 33 h 70"/>
                  <a:gd name="T16" fmla="*/ 30 w 49"/>
                  <a:gd name="T17" fmla="*/ 11 h 70"/>
                  <a:gd name="T18" fmla="*/ 19 w 49"/>
                  <a:gd name="T19" fmla="*/ 11 h 70"/>
                  <a:gd name="T20" fmla="*/ 19 w 49"/>
                  <a:gd name="T21" fmla="*/ 33 h 70"/>
                  <a:gd name="T22" fmla="*/ 19 w 49"/>
                  <a:gd name="T23" fmla="*/ 46 h 70"/>
                  <a:gd name="T24" fmla="*/ 19 w 49"/>
                  <a:gd name="T25" fmla="*/ 69 h 70"/>
                  <a:gd name="T26" fmla="*/ 0 w 49"/>
                  <a:gd name="T27" fmla="*/ 69 h 70"/>
                  <a:gd name="T28" fmla="*/ 0 w 49"/>
                  <a:gd name="T2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70">
                    <a:moveTo>
                      <a:pt x="0" y="0"/>
                    </a:moveTo>
                    <a:lnTo>
                      <a:pt x="35" y="0"/>
                    </a:lnTo>
                    <a:lnTo>
                      <a:pt x="48" y="10"/>
                    </a:lnTo>
                    <a:lnTo>
                      <a:pt x="48" y="36"/>
                    </a:lnTo>
                    <a:lnTo>
                      <a:pt x="35" y="46"/>
                    </a:lnTo>
                    <a:lnTo>
                      <a:pt x="19" y="46"/>
                    </a:lnTo>
                    <a:lnTo>
                      <a:pt x="19" y="33"/>
                    </a:lnTo>
                    <a:lnTo>
                      <a:pt x="30" y="33"/>
                    </a:lnTo>
                    <a:lnTo>
                      <a:pt x="30" y="11"/>
                    </a:lnTo>
                    <a:lnTo>
                      <a:pt x="19" y="11"/>
                    </a:lnTo>
                    <a:lnTo>
                      <a:pt x="19" y="33"/>
                    </a:lnTo>
                    <a:lnTo>
                      <a:pt x="19" y="46"/>
                    </a:lnTo>
                    <a:lnTo>
                      <a:pt x="19" y="69"/>
                    </a:lnTo>
                    <a:lnTo>
                      <a:pt x="0" y="69"/>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sp>
            <p:nvSpPr>
              <p:cNvPr id="351275" name="Freeform 43"/>
              <p:cNvSpPr>
                <a:spLocks/>
              </p:cNvSpPr>
              <p:nvPr/>
            </p:nvSpPr>
            <p:spPr bwMode="auto">
              <a:xfrm>
                <a:off x="1344" y="2562"/>
                <a:ext cx="51" cy="69"/>
              </a:xfrm>
              <a:custGeom>
                <a:avLst/>
                <a:gdLst>
                  <a:gd name="T0" fmla="*/ 0 w 52"/>
                  <a:gd name="T1" fmla="*/ 0 h 70"/>
                  <a:gd name="T2" fmla="*/ 19 w 52"/>
                  <a:gd name="T3" fmla="*/ 0 h 70"/>
                  <a:gd name="T4" fmla="*/ 19 w 52"/>
                  <a:gd name="T5" fmla="*/ 56 h 70"/>
                  <a:gd name="T6" fmla="*/ 33 w 52"/>
                  <a:gd name="T7" fmla="*/ 56 h 70"/>
                  <a:gd name="T8" fmla="*/ 33 w 52"/>
                  <a:gd name="T9" fmla="*/ 0 h 70"/>
                  <a:gd name="T10" fmla="*/ 51 w 52"/>
                  <a:gd name="T11" fmla="*/ 0 h 70"/>
                  <a:gd name="T12" fmla="*/ 51 w 52"/>
                  <a:gd name="T13" fmla="*/ 59 h 70"/>
                  <a:gd name="T14" fmla="*/ 37 w 52"/>
                  <a:gd name="T15" fmla="*/ 69 h 70"/>
                  <a:gd name="T16" fmla="*/ 14 w 52"/>
                  <a:gd name="T17" fmla="*/ 69 h 70"/>
                  <a:gd name="T18" fmla="*/ 0 w 52"/>
                  <a:gd name="T19" fmla="*/ 59 h 70"/>
                  <a:gd name="T20" fmla="*/ 0 w 52"/>
                  <a:gd name="T2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70">
                    <a:moveTo>
                      <a:pt x="0" y="0"/>
                    </a:moveTo>
                    <a:lnTo>
                      <a:pt x="19" y="0"/>
                    </a:lnTo>
                    <a:lnTo>
                      <a:pt x="19" y="56"/>
                    </a:lnTo>
                    <a:lnTo>
                      <a:pt x="33" y="56"/>
                    </a:lnTo>
                    <a:lnTo>
                      <a:pt x="33" y="0"/>
                    </a:lnTo>
                    <a:lnTo>
                      <a:pt x="51" y="0"/>
                    </a:lnTo>
                    <a:lnTo>
                      <a:pt x="51" y="59"/>
                    </a:lnTo>
                    <a:lnTo>
                      <a:pt x="37" y="69"/>
                    </a:lnTo>
                    <a:lnTo>
                      <a:pt x="14" y="69"/>
                    </a:lnTo>
                    <a:lnTo>
                      <a:pt x="0" y="59"/>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endParaRPr lang="en-US">
                  <a:latin typeface="+mn-lt"/>
                </a:endParaRPr>
              </a:p>
            </p:txBody>
          </p:sp>
        </p:grpSp>
      </p:grpSp>
      <p:sp>
        <p:nvSpPr>
          <p:cNvPr id="351276" name="Text Box 44"/>
          <p:cNvSpPr txBox="1">
            <a:spLocks noChangeArrowheads="1"/>
          </p:cNvSpPr>
          <p:nvPr/>
        </p:nvSpPr>
        <p:spPr bwMode="auto">
          <a:xfrm>
            <a:off x="457200" y="5029200"/>
            <a:ext cx="8382000" cy="1282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600">
                <a:latin typeface="+mn-lt"/>
              </a:rPr>
              <a:t>We need to calculate equivalent units because a department usually has some partially completed units in its beginning and ending inventory.</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3282" name="Rectangle 2"/>
          <p:cNvSpPr>
            <a:spLocks noGrp="1" noChangeArrowheads="1"/>
          </p:cNvSpPr>
          <p:nvPr>
            <p:ph type="title"/>
          </p:nvPr>
        </p:nvSpPr>
        <p:spPr>
          <a:xfrm>
            <a:off x="457200" y="152400"/>
            <a:ext cx="8305800" cy="1143000"/>
          </a:xfrm>
          <a:extLst/>
        </p:spPr>
        <p:txBody>
          <a:bodyPr/>
          <a:lstStyle/>
          <a:p>
            <a:pPr>
              <a:defRPr/>
            </a:pPr>
            <a:r>
              <a:rPr lang="en-US" sz="4400" b="1" i="1"/>
              <a:t>Equivalent Units – The Basic Idea</a:t>
            </a:r>
          </a:p>
        </p:txBody>
      </p:sp>
      <p:grpSp>
        <p:nvGrpSpPr>
          <p:cNvPr id="110595" name="Group 3"/>
          <p:cNvGrpSpPr>
            <a:grpSpLocks/>
          </p:cNvGrpSpPr>
          <p:nvPr/>
        </p:nvGrpSpPr>
        <p:grpSpPr bwMode="auto">
          <a:xfrm>
            <a:off x="685800" y="3209925"/>
            <a:ext cx="1989138" cy="1538288"/>
            <a:chOff x="432" y="2022"/>
            <a:chExt cx="1253" cy="969"/>
          </a:xfrm>
        </p:grpSpPr>
        <p:grpSp>
          <p:nvGrpSpPr>
            <p:cNvPr id="110669" name="Group 4"/>
            <p:cNvGrpSpPr>
              <a:grpSpLocks/>
            </p:cNvGrpSpPr>
            <p:nvPr/>
          </p:nvGrpSpPr>
          <p:grpSpPr bwMode="auto">
            <a:xfrm>
              <a:off x="689" y="2022"/>
              <a:ext cx="996" cy="969"/>
              <a:chOff x="689" y="2022"/>
              <a:chExt cx="996" cy="969"/>
            </a:xfrm>
          </p:grpSpPr>
          <p:sp>
            <p:nvSpPr>
              <p:cNvPr id="110702" name="Freeform 5"/>
              <p:cNvSpPr>
                <a:spLocks/>
              </p:cNvSpPr>
              <p:nvPr/>
            </p:nvSpPr>
            <p:spPr bwMode="auto">
              <a:xfrm>
                <a:off x="689" y="2079"/>
                <a:ext cx="869" cy="912"/>
              </a:xfrm>
              <a:custGeom>
                <a:avLst/>
                <a:gdLst>
                  <a:gd name="T0" fmla="*/ 0 w 869"/>
                  <a:gd name="T1" fmla="*/ 0 h 912"/>
                  <a:gd name="T2" fmla="*/ 868 w 869"/>
                  <a:gd name="T3" fmla="*/ 0 h 912"/>
                  <a:gd name="T4" fmla="*/ 799 w 869"/>
                  <a:gd name="T5" fmla="*/ 859 h 912"/>
                  <a:gd name="T6" fmla="*/ 798 w 869"/>
                  <a:gd name="T7" fmla="*/ 863 h 912"/>
                  <a:gd name="T8" fmla="*/ 796 w 869"/>
                  <a:gd name="T9" fmla="*/ 865 h 912"/>
                  <a:gd name="T10" fmla="*/ 795 w 869"/>
                  <a:gd name="T11" fmla="*/ 867 h 912"/>
                  <a:gd name="T12" fmla="*/ 792 w 869"/>
                  <a:gd name="T13" fmla="*/ 870 h 912"/>
                  <a:gd name="T14" fmla="*/ 789 w 869"/>
                  <a:gd name="T15" fmla="*/ 872 h 912"/>
                  <a:gd name="T16" fmla="*/ 787 w 869"/>
                  <a:gd name="T17" fmla="*/ 873 h 912"/>
                  <a:gd name="T18" fmla="*/ 783 w 869"/>
                  <a:gd name="T19" fmla="*/ 874 h 912"/>
                  <a:gd name="T20" fmla="*/ 777 w 869"/>
                  <a:gd name="T21" fmla="*/ 877 h 912"/>
                  <a:gd name="T22" fmla="*/ 771 w 869"/>
                  <a:gd name="T23" fmla="*/ 879 h 912"/>
                  <a:gd name="T24" fmla="*/ 768 w 869"/>
                  <a:gd name="T25" fmla="*/ 880 h 912"/>
                  <a:gd name="T26" fmla="*/ 762 w 869"/>
                  <a:gd name="T27" fmla="*/ 881 h 912"/>
                  <a:gd name="T28" fmla="*/ 753 w 869"/>
                  <a:gd name="T29" fmla="*/ 884 h 912"/>
                  <a:gd name="T30" fmla="*/ 741 w 869"/>
                  <a:gd name="T31" fmla="*/ 887 h 912"/>
                  <a:gd name="T32" fmla="*/ 729 w 869"/>
                  <a:gd name="T33" fmla="*/ 890 h 912"/>
                  <a:gd name="T34" fmla="*/ 712 w 869"/>
                  <a:gd name="T35" fmla="*/ 893 h 912"/>
                  <a:gd name="T36" fmla="*/ 692 w 869"/>
                  <a:gd name="T37" fmla="*/ 896 h 912"/>
                  <a:gd name="T38" fmla="*/ 672 w 869"/>
                  <a:gd name="T39" fmla="*/ 899 h 912"/>
                  <a:gd name="T40" fmla="*/ 651 w 869"/>
                  <a:gd name="T41" fmla="*/ 901 h 912"/>
                  <a:gd name="T42" fmla="*/ 627 w 869"/>
                  <a:gd name="T43" fmla="*/ 904 h 912"/>
                  <a:gd name="T44" fmla="*/ 597 w 869"/>
                  <a:gd name="T45" fmla="*/ 906 h 912"/>
                  <a:gd name="T46" fmla="*/ 551 w 869"/>
                  <a:gd name="T47" fmla="*/ 908 h 912"/>
                  <a:gd name="T48" fmla="*/ 514 w 869"/>
                  <a:gd name="T49" fmla="*/ 910 h 912"/>
                  <a:gd name="T50" fmla="*/ 477 w 869"/>
                  <a:gd name="T51" fmla="*/ 910 h 912"/>
                  <a:gd name="T52" fmla="*/ 448 w 869"/>
                  <a:gd name="T53" fmla="*/ 911 h 912"/>
                  <a:gd name="T54" fmla="*/ 423 w 869"/>
                  <a:gd name="T55" fmla="*/ 911 h 912"/>
                  <a:gd name="T56" fmla="*/ 398 w 869"/>
                  <a:gd name="T57" fmla="*/ 911 h 912"/>
                  <a:gd name="T58" fmla="*/ 381 w 869"/>
                  <a:gd name="T59" fmla="*/ 910 h 912"/>
                  <a:gd name="T60" fmla="*/ 362 w 869"/>
                  <a:gd name="T61" fmla="*/ 910 h 912"/>
                  <a:gd name="T62" fmla="*/ 340 w 869"/>
                  <a:gd name="T63" fmla="*/ 909 h 912"/>
                  <a:gd name="T64" fmla="*/ 311 w 869"/>
                  <a:gd name="T65" fmla="*/ 908 h 912"/>
                  <a:gd name="T66" fmla="*/ 283 w 869"/>
                  <a:gd name="T67" fmla="*/ 907 h 912"/>
                  <a:gd name="T68" fmla="*/ 256 w 869"/>
                  <a:gd name="T69" fmla="*/ 905 h 912"/>
                  <a:gd name="T70" fmla="*/ 230 w 869"/>
                  <a:gd name="T71" fmla="*/ 902 h 912"/>
                  <a:gd name="T72" fmla="*/ 210 w 869"/>
                  <a:gd name="T73" fmla="*/ 900 h 912"/>
                  <a:gd name="T74" fmla="*/ 182 w 869"/>
                  <a:gd name="T75" fmla="*/ 897 h 912"/>
                  <a:gd name="T76" fmla="*/ 157 w 869"/>
                  <a:gd name="T77" fmla="*/ 893 h 912"/>
                  <a:gd name="T78" fmla="*/ 140 w 869"/>
                  <a:gd name="T79" fmla="*/ 890 h 912"/>
                  <a:gd name="T80" fmla="*/ 123 w 869"/>
                  <a:gd name="T81" fmla="*/ 887 h 912"/>
                  <a:gd name="T82" fmla="*/ 111 w 869"/>
                  <a:gd name="T83" fmla="*/ 883 h 912"/>
                  <a:gd name="T84" fmla="*/ 102 w 869"/>
                  <a:gd name="T85" fmla="*/ 881 h 912"/>
                  <a:gd name="T86" fmla="*/ 94 w 869"/>
                  <a:gd name="T87" fmla="*/ 879 h 912"/>
                  <a:gd name="T88" fmla="*/ 88 w 869"/>
                  <a:gd name="T89" fmla="*/ 876 h 912"/>
                  <a:gd name="T90" fmla="*/ 83 w 869"/>
                  <a:gd name="T91" fmla="*/ 874 h 912"/>
                  <a:gd name="T92" fmla="*/ 79 w 869"/>
                  <a:gd name="T93" fmla="*/ 871 h 912"/>
                  <a:gd name="T94" fmla="*/ 76 w 869"/>
                  <a:gd name="T95" fmla="*/ 870 h 912"/>
                  <a:gd name="T96" fmla="*/ 73 w 869"/>
                  <a:gd name="T97" fmla="*/ 867 h 912"/>
                  <a:gd name="T98" fmla="*/ 72 w 869"/>
                  <a:gd name="T99" fmla="*/ 866 h 912"/>
                  <a:gd name="T100" fmla="*/ 70 w 869"/>
                  <a:gd name="T101" fmla="*/ 863 h 912"/>
                  <a:gd name="T102" fmla="*/ 69 w 869"/>
                  <a:gd name="T103" fmla="*/ 859 h 912"/>
                  <a:gd name="T104" fmla="*/ 0 w 869"/>
                  <a:gd name="T105" fmla="*/ 0 h 9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69" h="912">
                    <a:moveTo>
                      <a:pt x="0" y="0"/>
                    </a:moveTo>
                    <a:lnTo>
                      <a:pt x="868" y="0"/>
                    </a:lnTo>
                    <a:lnTo>
                      <a:pt x="799" y="859"/>
                    </a:lnTo>
                    <a:lnTo>
                      <a:pt x="798" y="863"/>
                    </a:lnTo>
                    <a:lnTo>
                      <a:pt x="796" y="865"/>
                    </a:lnTo>
                    <a:lnTo>
                      <a:pt x="795" y="867"/>
                    </a:lnTo>
                    <a:lnTo>
                      <a:pt x="792" y="870"/>
                    </a:lnTo>
                    <a:lnTo>
                      <a:pt x="789" y="872"/>
                    </a:lnTo>
                    <a:lnTo>
                      <a:pt x="787" y="873"/>
                    </a:lnTo>
                    <a:lnTo>
                      <a:pt x="783" y="874"/>
                    </a:lnTo>
                    <a:lnTo>
                      <a:pt x="777" y="877"/>
                    </a:lnTo>
                    <a:lnTo>
                      <a:pt x="771" y="879"/>
                    </a:lnTo>
                    <a:lnTo>
                      <a:pt x="768" y="880"/>
                    </a:lnTo>
                    <a:lnTo>
                      <a:pt x="762" y="881"/>
                    </a:lnTo>
                    <a:lnTo>
                      <a:pt x="753" y="884"/>
                    </a:lnTo>
                    <a:lnTo>
                      <a:pt x="741" y="887"/>
                    </a:lnTo>
                    <a:lnTo>
                      <a:pt x="729" y="890"/>
                    </a:lnTo>
                    <a:lnTo>
                      <a:pt x="712" y="893"/>
                    </a:lnTo>
                    <a:lnTo>
                      <a:pt x="692" y="896"/>
                    </a:lnTo>
                    <a:lnTo>
                      <a:pt x="672" y="899"/>
                    </a:lnTo>
                    <a:lnTo>
                      <a:pt x="651" y="901"/>
                    </a:lnTo>
                    <a:lnTo>
                      <a:pt x="627" y="904"/>
                    </a:lnTo>
                    <a:lnTo>
                      <a:pt x="597" y="906"/>
                    </a:lnTo>
                    <a:lnTo>
                      <a:pt x="551" y="908"/>
                    </a:lnTo>
                    <a:lnTo>
                      <a:pt x="514" y="910"/>
                    </a:lnTo>
                    <a:lnTo>
                      <a:pt x="477" y="910"/>
                    </a:lnTo>
                    <a:lnTo>
                      <a:pt x="448" y="911"/>
                    </a:lnTo>
                    <a:lnTo>
                      <a:pt x="423" y="911"/>
                    </a:lnTo>
                    <a:lnTo>
                      <a:pt x="398" y="911"/>
                    </a:lnTo>
                    <a:lnTo>
                      <a:pt x="381" y="910"/>
                    </a:lnTo>
                    <a:lnTo>
                      <a:pt x="362" y="910"/>
                    </a:lnTo>
                    <a:lnTo>
                      <a:pt x="340" y="909"/>
                    </a:lnTo>
                    <a:lnTo>
                      <a:pt x="311" y="908"/>
                    </a:lnTo>
                    <a:lnTo>
                      <a:pt x="283" y="907"/>
                    </a:lnTo>
                    <a:lnTo>
                      <a:pt x="256" y="905"/>
                    </a:lnTo>
                    <a:lnTo>
                      <a:pt x="230" y="902"/>
                    </a:lnTo>
                    <a:lnTo>
                      <a:pt x="210" y="900"/>
                    </a:lnTo>
                    <a:lnTo>
                      <a:pt x="182" y="897"/>
                    </a:lnTo>
                    <a:lnTo>
                      <a:pt x="157" y="893"/>
                    </a:lnTo>
                    <a:lnTo>
                      <a:pt x="140" y="890"/>
                    </a:lnTo>
                    <a:lnTo>
                      <a:pt x="123" y="887"/>
                    </a:lnTo>
                    <a:lnTo>
                      <a:pt x="111" y="883"/>
                    </a:lnTo>
                    <a:lnTo>
                      <a:pt x="102" y="881"/>
                    </a:lnTo>
                    <a:lnTo>
                      <a:pt x="94" y="879"/>
                    </a:lnTo>
                    <a:lnTo>
                      <a:pt x="88" y="876"/>
                    </a:lnTo>
                    <a:lnTo>
                      <a:pt x="83" y="874"/>
                    </a:lnTo>
                    <a:lnTo>
                      <a:pt x="79" y="871"/>
                    </a:lnTo>
                    <a:lnTo>
                      <a:pt x="76" y="870"/>
                    </a:lnTo>
                    <a:lnTo>
                      <a:pt x="73" y="867"/>
                    </a:lnTo>
                    <a:lnTo>
                      <a:pt x="72" y="866"/>
                    </a:lnTo>
                    <a:lnTo>
                      <a:pt x="70" y="863"/>
                    </a:lnTo>
                    <a:lnTo>
                      <a:pt x="69" y="859"/>
                    </a:lnTo>
                    <a:lnTo>
                      <a:pt x="0" y="0"/>
                    </a:lnTo>
                  </a:path>
                </a:pathLst>
              </a:custGeom>
              <a:solidFill>
                <a:srgbClr val="C0C0FF"/>
              </a:solidFill>
              <a:ln w="12700" cap="rnd" cmpd="sng">
                <a:solidFill>
                  <a:srgbClr val="00808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703" name="Oval 6"/>
              <p:cNvSpPr>
                <a:spLocks noChangeArrowheads="1"/>
              </p:cNvSpPr>
              <p:nvPr/>
            </p:nvSpPr>
            <p:spPr bwMode="auto">
              <a:xfrm>
                <a:off x="761" y="2889"/>
                <a:ext cx="718" cy="92"/>
              </a:xfrm>
              <a:prstGeom prst="ellipse">
                <a:avLst/>
              </a:prstGeom>
              <a:solidFill>
                <a:srgbClr val="8080FF"/>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704" name="Oval 7"/>
              <p:cNvSpPr>
                <a:spLocks noChangeArrowheads="1"/>
              </p:cNvSpPr>
              <p:nvPr/>
            </p:nvSpPr>
            <p:spPr bwMode="auto">
              <a:xfrm>
                <a:off x="692" y="2022"/>
                <a:ext cx="854" cy="111"/>
              </a:xfrm>
              <a:prstGeom prst="ellipse">
                <a:avLst/>
              </a:prstGeom>
              <a:solidFill>
                <a:srgbClr val="8080FF"/>
              </a:solidFill>
              <a:ln w="12700">
                <a:solidFill>
                  <a:srgbClr val="00A0A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110705" name="Group 8"/>
              <p:cNvGrpSpPr>
                <a:grpSpLocks/>
              </p:cNvGrpSpPr>
              <p:nvPr/>
            </p:nvGrpSpPr>
            <p:grpSpPr bwMode="auto">
              <a:xfrm>
                <a:off x="1483" y="2042"/>
                <a:ext cx="202" cy="320"/>
                <a:chOff x="1483" y="2042"/>
                <a:chExt cx="202" cy="320"/>
              </a:xfrm>
            </p:grpSpPr>
            <p:sp>
              <p:nvSpPr>
                <p:cNvPr id="110706" name="Freeform 9"/>
                <p:cNvSpPr>
                  <a:spLocks/>
                </p:cNvSpPr>
                <p:nvPr/>
              </p:nvSpPr>
              <p:spPr bwMode="auto">
                <a:xfrm>
                  <a:off x="1483" y="2042"/>
                  <a:ext cx="202" cy="320"/>
                </a:xfrm>
                <a:custGeom>
                  <a:avLst/>
                  <a:gdLst>
                    <a:gd name="T0" fmla="*/ 201 w 202"/>
                    <a:gd name="T1" fmla="*/ 27 h 320"/>
                    <a:gd name="T2" fmla="*/ 201 w 202"/>
                    <a:gd name="T3" fmla="*/ 31 h 320"/>
                    <a:gd name="T4" fmla="*/ 52 w 202"/>
                    <a:gd name="T5" fmla="*/ 319 h 320"/>
                    <a:gd name="T6" fmla="*/ 74 w 202"/>
                    <a:gd name="T7" fmla="*/ 54 h 320"/>
                    <a:gd name="T8" fmla="*/ 76 w 202"/>
                    <a:gd name="T9" fmla="*/ 38 h 320"/>
                    <a:gd name="T10" fmla="*/ 71 w 202"/>
                    <a:gd name="T11" fmla="*/ 31 h 320"/>
                    <a:gd name="T12" fmla="*/ 66 w 202"/>
                    <a:gd name="T13" fmla="*/ 27 h 320"/>
                    <a:gd name="T14" fmla="*/ 60 w 202"/>
                    <a:gd name="T15" fmla="*/ 23 h 320"/>
                    <a:gd name="T16" fmla="*/ 53 w 202"/>
                    <a:gd name="T17" fmla="*/ 20 h 320"/>
                    <a:gd name="T18" fmla="*/ 39 w 202"/>
                    <a:gd name="T19" fmla="*/ 15 h 320"/>
                    <a:gd name="T20" fmla="*/ 28 w 202"/>
                    <a:gd name="T21" fmla="*/ 11 h 320"/>
                    <a:gd name="T22" fmla="*/ 17 w 202"/>
                    <a:gd name="T23" fmla="*/ 9 h 320"/>
                    <a:gd name="T24" fmla="*/ 0 w 202"/>
                    <a:gd name="T25" fmla="*/ 4 h 320"/>
                    <a:gd name="T26" fmla="*/ 39 w 202"/>
                    <a:gd name="T27" fmla="*/ 1 h 320"/>
                    <a:gd name="T28" fmla="*/ 55 w 202"/>
                    <a:gd name="T29" fmla="*/ 1 h 320"/>
                    <a:gd name="T30" fmla="*/ 79 w 202"/>
                    <a:gd name="T31" fmla="*/ 0 h 320"/>
                    <a:gd name="T32" fmla="*/ 96 w 202"/>
                    <a:gd name="T33" fmla="*/ 0 h 320"/>
                    <a:gd name="T34" fmla="*/ 115 w 202"/>
                    <a:gd name="T35" fmla="*/ 2 h 320"/>
                    <a:gd name="T36" fmla="*/ 131 w 202"/>
                    <a:gd name="T37" fmla="*/ 3 h 320"/>
                    <a:gd name="T38" fmla="*/ 144 w 202"/>
                    <a:gd name="T39" fmla="*/ 4 h 320"/>
                    <a:gd name="T40" fmla="*/ 167 w 202"/>
                    <a:gd name="T41" fmla="*/ 8 h 320"/>
                    <a:gd name="T42" fmla="*/ 182 w 202"/>
                    <a:gd name="T43" fmla="*/ 12 h 320"/>
                    <a:gd name="T44" fmla="*/ 194 w 202"/>
                    <a:gd name="T45" fmla="*/ 17 h 320"/>
                    <a:gd name="T46" fmla="*/ 200 w 202"/>
                    <a:gd name="T47" fmla="*/ 23 h 320"/>
                    <a:gd name="T48" fmla="*/ 201 w 202"/>
                    <a:gd name="T49" fmla="*/ 27 h 3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2" h="320">
                      <a:moveTo>
                        <a:pt x="201" y="27"/>
                      </a:moveTo>
                      <a:lnTo>
                        <a:pt x="201" y="31"/>
                      </a:lnTo>
                      <a:lnTo>
                        <a:pt x="52" y="319"/>
                      </a:lnTo>
                      <a:lnTo>
                        <a:pt x="74" y="54"/>
                      </a:lnTo>
                      <a:lnTo>
                        <a:pt x="76" y="38"/>
                      </a:lnTo>
                      <a:lnTo>
                        <a:pt x="71" y="31"/>
                      </a:lnTo>
                      <a:lnTo>
                        <a:pt x="66" y="27"/>
                      </a:lnTo>
                      <a:lnTo>
                        <a:pt x="60" y="23"/>
                      </a:lnTo>
                      <a:lnTo>
                        <a:pt x="53" y="20"/>
                      </a:lnTo>
                      <a:lnTo>
                        <a:pt x="39" y="15"/>
                      </a:lnTo>
                      <a:lnTo>
                        <a:pt x="28" y="11"/>
                      </a:lnTo>
                      <a:lnTo>
                        <a:pt x="17" y="9"/>
                      </a:lnTo>
                      <a:lnTo>
                        <a:pt x="0" y="4"/>
                      </a:lnTo>
                      <a:lnTo>
                        <a:pt x="39" y="1"/>
                      </a:lnTo>
                      <a:lnTo>
                        <a:pt x="55" y="1"/>
                      </a:lnTo>
                      <a:lnTo>
                        <a:pt x="79" y="0"/>
                      </a:lnTo>
                      <a:lnTo>
                        <a:pt x="96" y="0"/>
                      </a:lnTo>
                      <a:lnTo>
                        <a:pt x="115" y="2"/>
                      </a:lnTo>
                      <a:lnTo>
                        <a:pt x="131" y="3"/>
                      </a:lnTo>
                      <a:lnTo>
                        <a:pt x="144" y="4"/>
                      </a:lnTo>
                      <a:lnTo>
                        <a:pt x="167" y="8"/>
                      </a:lnTo>
                      <a:lnTo>
                        <a:pt x="182" y="12"/>
                      </a:lnTo>
                      <a:lnTo>
                        <a:pt x="194" y="17"/>
                      </a:lnTo>
                      <a:lnTo>
                        <a:pt x="200" y="23"/>
                      </a:lnTo>
                      <a:lnTo>
                        <a:pt x="201" y="27"/>
                      </a:lnTo>
                    </a:path>
                  </a:pathLst>
                </a:custGeom>
                <a:solidFill>
                  <a:srgbClr val="C0C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707" name="Freeform 10"/>
                <p:cNvSpPr>
                  <a:spLocks/>
                </p:cNvSpPr>
                <p:nvPr/>
              </p:nvSpPr>
              <p:spPr bwMode="auto">
                <a:xfrm>
                  <a:off x="1483" y="2042"/>
                  <a:ext cx="202" cy="53"/>
                </a:xfrm>
                <a:custGeom>
                  <a:avLst/>
                  <a:gdLst>
                    <a:gd name="T0" fmla="*/ 201 w 202"/>
                    <a:gd name="T1" fmla="*/ 27 h 53"/>
                    <a:gd name="T2" fmla="*/ 199 w 202"/>
                    <a:gd name="T3" fmla="*/ 29 h 53"/>
                    <a:gd name="T4" fmla="*/ 195 w 202"/>
                    <a:gd name="T5" fmla="*/ 33 h 53"/>
                    <a:gd name="T6" fmla="*/ 190 w 202"/>
                    <a:gd name="T7" fmla="*/ 36 h 53"/>
                    <a:gd name="T8" fmla="*/ 176 w 202"/>
                    <a:gd name="T9" fmla="*/ 42 h 53"/>
                    <a:gd name="T10" fmla="*/ 165 w 202"/>
                    <a:gd name="T11" fmla="*/ 43 h 53"/>
                    <a:gd name="T12" fmla="*/ 151 w 202"/>
                    <a:gd name="T13" fmla="*/ 47 h 53"/>
                    <a:gd name="T14" fmla="*/ 137 w 202"/>
                    <a:gd name="T15" fmla="*/ 49 h 53"/>
                    <a:gd name="T16" fmla="*/ 115 w 202"/>
                    <a:gd name="T17" fmla="*/ 50 h 53"/>
                    <a:gd name="T18" fmla="*/ 100 w 202"/>
                    <a:gd name="T19" fmla="*/ 51 h 53"/>
                    <a:gd name="T20" fmla="*/ 85 w 202"/>
                    <a:gd name="T21" fmla="*/ 52 h 53"/>
                    <a:gd name="T22" fmla="*/ 72 w 202"/>
                    <a:gd name="T23" fmla="*/ 52 h 53"/>
                    <a:gd name="T24" fmla="*/ 76 w 202"/>
                    <a:gd name="T25" fmla="*/ 38 h 53"/>
                    <a:gd name="T26" fmla="*/ 71 w 202"/>
                    <a:gd name="T27" fmla="*/ 31 h 53"/>
                    <a:gd name="T28" fmla="*/ 66 w 202"/>
                    <a:gd name="T29" fmla="*/ 27 h 53"/>
                    <a:gd name="T30" fmla="*/ 60 w 202"/>
                    <a:gd name="T31" fmla="*/ 23 h 53"/>
                    <a:gd name="T32" fmla="*/ 53 w 202"/>
                    <a:gd name="T33" fmla="*/ 20 h 53"/>
                    <a:gd name="T34" fmla="*/ 39 w 202"/>
                    <a:gd name="T35" fmla="*/ 15 h 53"/>
                    <a:gd name="T36" fmla="*/ 28 w 202"/>
                    <a:gd name="T37" fmla="*/ 11 h 53"/>
                    <a:gd name="T38" fmla="*/ 17 w 202"/>
                    <a:gd name="T39" fmla="*/ 9 h 53"/>
                    <a:gd name="T40" fmla="*/ 0 w 202"/>
                    <a:gd name="T41" fmla="*/ 4 h 53"/>
                    <a:gd name="T42" fmla="*/ 39 w 202"/>
                    <a:gd name="T43" fmla="*/ 1 h 53"/>
                    <a:gd name="T44" fmla="*/ 55 w 202"/>
                    <a:gd name="T45" fmla="*/ 1 h 53"/>
                    <a:gd name="T46" fmla="*/ 79 w 202"/>
                    <a:gd name="T47" fmla="*/ 0 h 53"/>
                    <a:gd name="T48" fmla="*/ 96 w 202"/>
                    <a:gd name="T49" fmla="*/ 0 h 53"/>
                    <a:gd name="T50" fmla="*/ 115 w 202"/>
                    <a:gd name="T51" fmla="*/ 2 h 53"/>
                    <a:gd name="T52" fmla="*/ 131 w 202"/>
                    <a:gd name="T53" fmla="*/ 3 h 53"/>
                    <a:gd name="T54" fmla="*/ 144 w 202"/>
                    <a:gd name="T55" fmla="*/ 4 h 53"/>
                    <a:gd name="T56" fmla="*/ 167 w 202"/>
                    <a:gd name="T57" fmla="*/ 8 h 53"/>
                    <a:gd name="T58" fmla="*/ 182 w 202"/>
                    <a:gd name="T59" fmla="*/ 12 h 53"/>
                    <a:gd name="T60" fmla="*/ 194 w 202"/>
                    <a:gd name="T61" fmla="*/ 17 h 53"/>
                    <a:gd name="T62" fmla="*/ 200 w 202"/>
                    <a:gd name="T63" fmla="*/ 23 h 53"/>
                    <a:gd name="T64" fmla="*/ 201 w 202"/>
                    <a:gd name="T65" fmla="*/ 2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02" h="53">
                      <a:moveTo>
                        <a:pt x="201" y="27"/>
                      </a:moveTo>
                      <a:lnTo>
                        <a:pt x="199" y="29"/>
                      </a:lnTo>
                      <a:lnTo>
                        <a:pt x="195" y="33"/>
                      </a:lnTo>
                      <a:lnTo>
                        <a:pt x="190" y="36"/>
                      </a:lnTo>
                      <a:lnTo>
                        <a:pt x="176" y="42"/>
                      </a:lnTo>
                      <a:lnTo>
                        <a:pt x="165" y="43"/>
                      </a:lnTo>
                      <a:lnTo>
                        <a:pt x="151" y="47"/>
                      </a:lnTo>
                      <a:lnTo>
                        <a:pt x="137" y="49"/>
                      </a:lnTo>
                      <a:lnTo>
                        <a:pt x="115" y="50"/>
                      </a:lnTo>
                      <a:lnTo>
                        <a:pt x="100" y="51"/>
                      </a:lnTo>
                      <a:lnTo>
                        <a:pt x="85" y="52"/>
                      </a:lnTo>
                      <a:lnTo>
                        <a:pt x="72" y="52"/>
                      </a:lnTo>
                      <a:lnTo>
                        <a:pt x="76" y="38"/>
                      </a:lnTo>
                      <a:lnTo>
                        <a:pt x="71" y="31"/>
                      </a:lnTo>
                      <a:lnTo>
                        <a:pt x="66" y="27"/>
                      </a:lnTo>
                      <a:lnTo>
                        <a:pt x="60" y="23"/>
                      </a:lnTo>
                      <a:lnTo>
                        <a:pt x="53" y="20"/>
                      </a:lnTo>
                      <a:lnTo>
                        <a:pt x="39" y="15"/>
                      </a:lnTo>
                      <a:lnTo>
                        <a:pt x="28" y="11"/>
                      </a:lnTo>
                      <a:lnTo>
                        <a:pt x="17" y="9"/>
                      </a:lnTo>
                      <a:lnTo>
                        <a:pt x="0" y="4"/>
                      </a:lnTo>
                      <a:lnTo>
                        <a:pt x="39" y="1"/>
                      </a:lnTo>
                      <a:lnTo>
                        <a:pt x="55" y="1"/>
                      </a:lnTo>
                      <a:lnTo>
                        <a:pt x="79" y="0"/>
                      </a:lnTo>
                      <a:lnTo>
                        <a:pt x="96" y="0"/>
                      </a:lnTo>
                      <a:lnTo>
                        <a:pt x="115" y="2"/>
                      </a:lnTo>
                      <a:lnTo>
                        <a:pt x="131" y="3"/>
                      </a:lnTo>
                      <a:lnTo>
                        <a:pt x="144" y="4"/>
                      </a:lnTo>
                      <a:lnTo>
                        <a:pt x="167" y="8"/>
                      </a:lnTo>
                      <a:lnTo>
                        <a:pt x="182" y="12"/>
                      </a:lnTo>
                      <a:lnTo>
                        <a:pt x="194" y="17"/>
                      </a:lnTo>
                      <a:lnTo>
                        <a:pt x="200" y="23"/>
                      </a:lnTo>
                      <a:lnTo>
                        <a:pt x="201" y="27"/>
                      </a:lnTo>
                    </a:path>
                  </a:pathLst>
                </a:custGeom>
                <a:solidFill>
                  <a:srgbClr val="808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10670" name="Group 11"/>
            <p:cNvGrpSpPr>
              <a:grpSpLocks/>
            </p:cNvGrpSpPr>
            <p:nvPr/>
          </p:nvGrpSpPr>
          <p:grpSpPr bwMode="auto">
            <a:xfrm>
              <a:off x="728" y="2488"/>
              <a:ext cx="791" cy="501"/>
              <a:chOff x="728" y="2488"/>
              <a:chExt cx="791" cy="501"/>
            </a:xfrm>
          </p:grpSpPr>
          <p:sp>
            <p:nvSpPr>
              <p:cNvPr id="110699" name="Freeform 12"/>
              <p:cNvSpPr>
                <a:spLocks/>
              </p:cNvSpPr>
              <p:nvPr/>
            </p:nvSpPr>
            <p:spPr bwMode="auto">
              <a:xfrm>
                <a:off x="728" y="2540"/>
                <a:ext cx="791" cy="449"/>
              </a:xfrm>
              <a:custGeom>
                <a:avLst/>
                <a:gdLst>
                  <a:gd name="T0" fmla="*/ 0 w 791"/>
                  <a:gd name="T1" fmla="*/ 0 h 449"/>
                  <a:gd name="T2" fmla="*/ 790 w 791"/>
                  <a:gd name="T3" fmla="*/ 0 h 449"/>
                  <a:gd name="T4" fmla="*/ 760 w 791"/>
                  <a:gd name="T5" fmla="*/ 396 h 449"/>
                  <a:gd name="T6" fmla="*/ 760 w 791"/>
                  <a:gd name="T7" fmla="*/ 400 h 449"/>
                  <a:gd name="T8" fmla="*/ 758 w 791"/>
                  <a:gd name="T9" fmla="*/ 402 h 449"/>
                  <a:gd name="T10" fmla="*/ 756 w 791"/>
                  <a:gd name="T11" fmla="*/ 404 h 449"/>
                  <a:gd name="T12" fmla="*/ 753 w 791"/>
                  <a:gd name="T13" fmla="*/ 407 h 449"/>
                  <a:gd name="T14" fmla="*/ 750 w 791"/>
                  <a:gd name="T15" fmla="*/ 409 h 449"/>
                  <a:gd name="T16" fmla="*/ 748 w 791"/>
                  <a:gd name="T17" fmla="*/ 410 h 449"/>
                  <a:gd name="T18" fmla="*/ 744 w 791"/>
                  <a:gd name="T19" fmla="*/ 411 h 449"/>
                  <a:gd name="T20" fmla="*/ 739 w 791"/>
                  <a:gd name="T21" fmla="*/ 414 h 449"/>
                  <a:gd name="T22" fmla="*/ 732 w 791"/>
                  <a:gd name="T23" fmla="*/ 416 h 449"/>
                  <a:gd name="T24" fmla="*/ 729 w 791"/>
                  <a:gd name="T25" fmla="*/ 417 h 449"/>
                  <a:gd name="T26" fmla="*/ 723 w 791"/>
                  <a:gd name="T27" fmla="*/ 418 h 449"/>
                  <a:gd name="T28" fmla="*/ 714 w 791"/>
                  <a:gd name="T29" fmla="*/ 421 h 449"/>
                  <a:gd name="T30" fmla="*/ 702 w 791"/>
                  <a:gd name="T31" fmla="*/ 424 h 449"/>
                  <a:gd name="T32" fmla="*/ 690 w 791"/>
                  <a:gd name="T33" fmla="*/ 427 h 449"/>
                  <a:gd name="T34" fmla="*/ 673 w 791"/>
                  <a:gd name="T35" fmla="*/ 430 h 449"/>
                  <a:gd name="T36" fmla="*/ 654 w 791"/>
                  <a:gd name="T37" fmla="*/ 433 h 449"/>
                  <a:gd name="T38" fmla="*/ 633 w 791"/>
                  <a:gd name="T39" fmla="*/ 436 h 449"/>
                  <a:gd name="T40" fmla="*/ 613 w 791"/>
                  <a:gd name="T41" fmla="*/ 438 h 449"/>
                  <a:gd name="T42" fmla="*/ 588 w 791"/>
                  <a:gd name="T43" fmla="*/ 441 h 449"/>
                  <a:gd name="T44" fmla="*/ 558 w 791"/>
                  <a:gd name="T45" fmla="*/ 443 h 449"/>
                  <a:gd name="T46" fmla="*/ 513 w 791"/>
                  <a:gd name="T47" fmla="*/ 445 h 449"/>
                  <a:gd name="T48" fmla="*/ 476 w 791"/>
                  <a:gd name="T49" fmla="*/ 447 h 449"/>
                  <a:gd name="T50" fmla="*/ 438 w 791"/>
                  <a:gd name="T51" fmla="*/ 447 h 449"/>
                  <a:gd name="T52" fmla="*/ 410 w 791"/>
                  <a:gd name="T53" fmla="*/ 448 h 449"/>
                  <a:gd name="T54" fmla="*/ 384 w 791"/>
                  <a:gd name="T55" fmla="*/ 448 h 449"/>
                  <a:gd name="T56" fmla="*/ 359 w 791"/>
                  <a:gd name="T57" fmla="*/ 448 h 449"/>
                  <a:gd name="T58" fmla="*/ 342 w 791"/>
                  <a:gd name="T59" fmla="*/ 447 h 449"/>
                  <a:gd name="T60" fmla="*/ 324 w 791"/>
                  <a:gd name="T61" fmla="*/ 447 h 449"/>
                  <a:gd name="T62" fmla="*/ 301 w 791"/>
                  <a:gd name="T63" fmla="*/ 446 h 449"/>
                  <a:gd name="T64" fmla="*/ 273 w 791"/>
                  <a:gd name="T65" fmla="*/ 445 h 449"/>
                  <a:gd name="T66" fmla="*/ 245 w 791"/>
                  <a:gd name="T67" fmla="*/ 444 h 449"/>
                  <a:gd name="T68" fmla="*/ 217 w 791"/>
                  <a:gd name="T69" fmla="*/ 442 h 449"/>
                  <a:gd name="T70" fmla="*/ 192 w 791"/>
                  <a:gd name="T71" fmla="*/ 439 h 449"/>
                  <a:gd name="T72" fmla="*/ 172 w 791"/>
                  <a:gd name="T73" fmla="*/ 437 h 449"/>
                  <a:gd name="T74" fmla="*/ 144 w 791"/>
                  <a:gd name="T75" fmla="*/ 434 h 449"/>
                  <a:gd name="T76" fmla="*/ 119 w 791"/>
                  <a:gd name="T77" fmla="*/ 430 h 449"/>
                  <a:gd name="T78" fmla="*/ 102 w 791"/>
                  <a:gd name="T79" fmla="*/ 427 h 449"/>
                  <a:gd name="T80" fmla="*/ 85 w 791"/>
                  <a:gd name="T81" fmla="*/ 424 h 449"/>
                  <a:gd name="T82" fmla="*/ 72 w 791"/>
                  <a:gd name="T83" fmla="*/ 420 h 449"/>
                  <a:gd name="T84" fmla="*/ 64 w 791"/>
                  <a:gd name="T85" fmla="*/ 418 h 449"/>
                  <a:gd name="T86" fmla="*/ 56 w 791"/>
                  <a:gd name="T87" fmla="*/ 416 h 449"/>
                  <a:gd name="T88" fmla="*/ 50 w 791"/>
                  <a:gd name="T89" fmla="*/ 413 h 449"/>
                  <a:gd name="T90" fmla="*/ 45 w 791"/>
                  <a:gd name="T91" fmla="*/ 411 h 449"/>
                  <a:gd name="T92" fmla="*/ 41 w 791"/>
                  <a:gd name="T93" fmla="*/ 408 h 449"/>
                  <a:gd name="T94" fmla="*/ 38 w 791"/>
                  <a:gd name="T95" fmla="*/ 407 h 449"/>
                  <a:gd name="T96" fmla="*/ 35 w 791"/>
                  <a:gd name="T97" fmla="*/ 404 h 449"/>
                  <a:gd name="T98" fmla="*/ 33 w 791"/>
                  <a:gd name="T99" fmla="*/ 403 h 449"/>
                  <a:gd name="T100" fmla="*/ 31 w 791"/>
                  <a:gd name="T101" fmla="*/ 400 h 449"/>
                  <a:gd name="T102" fmla="*/ 30 w 791"/>
                  <a:gd name="T103" fmla="*/ 396 h 449"/>
                  <a:gd name="T104" fmla="*/ 0 w 791"/>
                  <a:gd name="T105" fmla="*/ 0 h 4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91" h="449">
                    <a:moveTo>
                      <a:pt x="0" y="0"/>
                    </a:moveTo>
                    <a:lnTo>
                      <a:pt x="790" y="0"/>
                    </a:lnTo>
                    <a:lnTo>
                      <a:pt x="760" y="396"/>
                    </a:lnTo>
                    <a:lnTo>
                      <a:pt x="760" y="400"/>
                    </a:lnTo>
                    <a:lnTo>
                      <a:pt x="758" y="402"/>
                    </a:lnTo>
                    <a:lnTo>
                      <a:pt x="756" y="404"/>
                    </a:lnTo>
                    <a:lnTo>
                      <a:pt x="753" y="407"/>
                    </a:lnTo>
                    <a:lnTo>
                      <a:pt x="750" y="409"/>
                    </a:lnTo>
                    <a:lnTo>
                      <a:pt x="748" y="410"/>
                    </a:lnTo>
                    <a:lnTo>
                      <a:pt x="744" y="411"/>
                    </a:lnTo>
                    <a:lnTo>
                      <a:pt x="739" y="414"/>
                    </a:lnTo>
                    <a:lnTo>
                      <a:pt x="732" y="416"/>
                    </a:lnTo>
                    <a:lnTo>
                      <a:pt x="729" y="417"/>
                    </a:lnTo>
                    <a:lnTo>
                      <a:pt x="723" y="418"/>
                    </a:lnTo>
                    <a:lnTo>
                      <a:pt x="714" y="421"/>
                    </a:lnTo>
                    <a:lnTo>
                      <a:pt x="702" y="424"/>
                    </a:lnTo>
                    <a:lnTo>
                      <a:pt x="690" y="427"/>
                    </a:lnTo>
                    <a:lnTo>
                      <a:pt x="673" y="430"/>
                    </a:lnTo>
                    <a:lnTo>
                      <a:pt x="654" y="433"/>
                    </a:lnTo>
                    <a:lnTo>
                      <a:pt x="633" y="436"/>
                    </a:lnTo>
                    <a:lnTo>
                      <a:pt x="613" y="438"/>
                    </a:lnTo>
                    <a:lnTo>
                      <a:pt x="588" y="441"/>
                    </a:lnTo>
                    <a:lnTo>
                      <a:pt x="558" y="443"/>
                    </a:lnTo>
                    <a:lnTo>
                      <a:pt x="513" y="445"/>
                    </a:lnTo>
                    <a:lnTo>
                      <a:pt x="476" y="447"/>
                    </a:lnTo>
                    <a:lnTo>
                      <a:pt x="438" y="447"/>
                    </a:lnTo>
                    <a:lnTo>
                      <a:pt x="410" y="448"/>
                    </a:lnTo>
                    <a:lnTo>
                      <a:pt x="384" y="448"/>
                    </a:lnTo>
                    <a:lnTo>
                      <a:pt x="359" y="448"/>
                    </a:lnTo>
                    <a:lnTo>
                      <a:pt x="342" y="447"/>
                    </a:lnTo>
                    <a:lnTo>
                      <a:pt x="324" y="447"/>
                    </a:lnTo>
                    <a:lnTo>
                      <a:pt x="301" y="446"/>
                    </a:lnTo>
                    <a:lnTo>
                      <a:pt x="273" y="445"/>
                    </a:lnTo>
                    <a:lnTo>
                      <a:pt x="245" y="444"/>
                    </a:lnTo>
                    <a:lnTo>
                      <a:pt x="217" y="442"/>
                    </a:lnTo>
                    <a:lnTo>
                      <a:pt x="192" y="439"/>
                    </a:lnTo>
                    <a:lnTo>
                      <a:pt x="172" y="437"/>
                    </a:lnTo>
                    <a:lnTo>
                      <a:pt x="144" y="434"/>
                    </a:lnTo>
                    <a:lnTo>
                      <a:pt x="119" y="430"/>
                    </a:lnTo>
                    <a:lnTo>
                      <a:pt x="102" y="427"/>
                    </a:lnTo>
                    <a:lnTo>
                      <a:pt x="85" y="424"/>
                    </a:lnTo>
                    <a:lnTo>
                      <a:pt x="72" y="420"/>
                    </a:lnTo>
                    <a:lnTo>
                      <a:pt x="64" y="418"/>
                    </a:lnTo>
                    <a:lnTo>
                      <a:pt x="56" y="416"/>
                    </a:lnTo>
                    <a:lnTo>
                      <a:pt x="50" y="413"/>
                    </a:lnTo>
                    <a:lnTo>
                      <a:pt x="45" y="411"/>
                    </a:lnTo>
                    <a:lnTo>
                      <a:pt x="41" y="408"/>
                    </a:lnTo>
                    <a:lnTo>
                      <a:pt x="38" y="407"/>
                    </a:lnTo>
                    <a:lnTo>
                      <a:pt x="35" y="404"/>
                    </a:lnTo>
                    <a:lnTo>
                      <a:pt x="33" y="403"/>
                    </a:lnTo>
                    <a:lnTo>
                      <a:pt x="31" y="400"/>
                    </a:lnTo>
                    <a:lnTo>
                      <a:pt x="30" y="396"/>
                    </a:lnTo>
                    <a:lnTo>
                      <a:pt x="0" y="0"/>
                    </a:lnTo>
                  </a:path>
                </a:pathLst>
              </a:custGeom>
              <a:solidFill>
                <a:srgbClr val="00B7A5"/>
              </a:solidFill>
              <a:ln w="12700" cap="rnd" cmpd="sng">
                <a:solidFill>
                  <a:srgbClr val="00808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700" name="Oval 13"/>
              <p:cNvSpPr>
                <a:spLocks noChangeArrowheads="1"/>
              </p:cNvSpPr>
              <p:nvPr/>
            </p:nvSpPr>
            <p:spPr bwMode="auto">
              <a:xfrm>
                <a:off x="730" y="2488"/>
                <a:ext cx="777" cy="98"/>
              </a:xfrm>
              <a:prstGeom prst="ellipse">
                <a:avLst/>
              </a:prstGeom>
              <a:solidFill>
                <a:srgbClr val="00B7A5"/>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701" name="Oval 14"/>
              <p:cNvSpPr>
                <a:spLocks noChangeArrowheads="1"/>
              </p:cNvSpPr>
              <p:nvPr/>
            </p:nvSpPr>
            <p:spPr bwMode="auto">
              <a:xfrm>
                <a:off x="761" y="2889"/>
                <a:ext cx="718" cy="92"/>
              </a:xfrm>
              <a:prstGeom prst="ellipse">
                <a:avLst/>
              </a:prstGeom>
              <a:solidFill>
                <a:srgbClr val="00B7A5"/>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grpSp>
          <p:nvGrpSpPr>
            <p:cNvPr id="110671" name="Group 15"/>
            <p:cNvGrpSpPr>
              <a:grpSpLocks/>
            </p:cNvGrpSpPr>
            <p:nvPr/>
          </p:nvGrpSpPr>
          <p:grpSpPr bwMode="auto">
            <a:xfrm>
              <a:off x="432" y="2138"/>
              <a:ext cx="343" cy="648"/>
              <a:chOff x="432" y="2138"/>
              <a:chExt cx="343" cy="648"/>
            </a:xfrm>
          </p:grpSpPr>
          <p:sp>
            <p:nvSpPr>
              <p:cNvPr id="110697" name="Freeform 16"/>
              <p:cNvSpPr>
                <a:spLocks/>
              </p:cNvSpPr>
              <p:nvPr/>
            </p:nvSpPr>
            <p:spPr bwMode="auto">
              <a:xfrm>
                <a:off x="432" y="2138"/>
                <a:ext cx="343" cy="648"/>
              </a:xfrm>
              <a:custGeom>
                <a:avLst/>
                <a:gdLst>
                  <a:gd name="T0" fmla="*/ 254 w 343"/>
                  <a:gd name="T1" fmla="*/ 81 h 648"/>
                  <a:gd name="T2" fmla="*/ 213 w 343"/>
                  <a:gd name="T3" fmla="*/ 92 h 648"/>
                  <a:gd name="T4" fmla="*/ 177 w 343"/>
                  <a:gd name="T5" fmla="*/ 113 h 648"/>
                  <a:gd name="T6" fmla="*/ 143 w 343"/>
                  <a:gd name="T7" fmla="*/ 147 h 648"/>
                  <a:gd name="T8" fmla="*/ 111 w 343"/>
                  <a:gd name="T9" fmla="*/ 194 h 648"/>
                  <a:gd name="T10" fmla="*/ 91 w 343"/>
                  <a:gd name="T11" fmla="*/ 256 h 648"/>
                  <a:gd name="T12" fmla="*/ 84 w 343"/>
                  <a:gd name="T13" fmla="*/ 311 h 648"/>
                  <a:gd name="T14" fmla="*/ 87 w 343"/>
                  <a:gd name="T15" fmla="*/ 357 h 648"/>
                  <a:gd name="T16" fmla="*/ 98 w 343"/>
                  <a:gd name="T17" fmla="*/ 414 h 648"/>
                  <a:gd name="T18" fmla="*/ 125 w 343"/>
                  <a:gd name="T19" fmla="*/ 471 h 648"/>
                  <a:gd name="T20" fmla="*/ 154 w 343"/>
                  <a:gd name="T21" fmla="*/ 508 h 648"/>
                  <a:gd name="T22" fmla="*/ 184 w 343"/>
                  <a:gd name="T23" fmla="*/ 534 h 648"/>
                  <a:gd name="T24" fmla="*/ 211 w 343"/>
                  <a:gd name="T25" fmla="*/ 549 h 648"/>
                  <a:gd name="T26" fmla="*/ 240 w 343"/>
                  <a:gd name="T27" fmla="*/ 560 h 648"/>
                  <a:gd name="T28" fmla="*/ 269 w 343"/>
                  <a:gd name="T29" fmla="*/ 565 h 648"/>
                  <a:gd name="T30" fmla="*/ 298 w 343"/>
                  <a:gd name="T31" fmla="*/ 564 h 648"/>
                  <a:gd name="T32" fmla="*/ 318 w 343"/>
                  <a:gd name="T33" fmla="*/ 563 h 648"/>
                  <a:gd name="T34" fmla="*/ 332 w 343"/>
                  <a:gd name="T35" fmla="*/ 570 h 648"/>
                  <a:gd name="T36" fmla="*/ 341 w 343"/>
                  <a:gd name="T37" fmla="*/ 590 h 648"/>
                  <a:gd name="T38" fmla="*/ 342 w 343"/>
                  <a:gd name="T39" fmla="*/ 610 h 648"/>
                  <a:gd name="T40" fmla="*/ 337 w 343"/>
                  <a:gd name="T41" fmla="*/ 627 h 648"/>
                  <a:gd name="T42" fmla="*/ 331 w 343"/>
                  <a:gd name="T43" fmla="*/ 637 h 648"/>
                  <a:gd name="T44" fmla="*/ 313 w 343"/>
                  <a:gd name="T45" fmla="*/ 644 h 648"/>
                  <a:gd name="T46" fmla="*/ 271 w 343"/>
                  <a:gd name="T47" fmla="*/ 647 h 648"/>
                  <a:gd name="T48" fmla="*/ 227 w 343"/>
                  <a:gd name="T49" fmla="*/ 643 h 648"/>
                  <a:gd name="T50" fmla="*/ 184 w 343"/>
                  <a:gd name="T51" fmla="*/ 629 h 648"/>
                  <a:gd name="T52" fmla="*/ 144 w 343"/>
                  <a:gd name="T53" fmla="*/ 608 h 648"/>
                  <a:gd name="T54" fmla="*/ 106 w 343"/>
                  <a:gd name="T55" fmla="*/ 578 h 648"/>
                  <a:gd name="T56" fmla="*/ 78 w 343"/>
                  <a:gd name="T57" fmla="*/ 549 h 648"/>
                  <a:gd name="T58" fmla="*/ 54 w 343"/>
                  <a:gd name="T59" fmla="*/ 516 h 648"/>
                  <a:gd name="T60" fmla="*/ 26 w 343"/>
                  <a:gd name="T61" fmla="*/ 458 h 648"/>
                  <a:gd name="T62" fmla="*/ 5 w 343"/>
                  <a:gd name="T63" fmla="*/ 383 h 648"/>
                  <a:gd name="T64" fmla="*/ 1 w 343"/>
                  <a:gd name="T65" fmla="*/ 327 h 648"/>
                  <a:gd name="T66" fmla="*/ 2 w 343"/>
                  <a:gd name="T67" fmla="*/ 296 h 648"/>
                  <a:gd name="T68" fmla="*/ 8 w 343"/>
                  <a:gd name="T69" fmla="*/ 248 h 648"/>
                  <a:gd name="T70" fmla="*/ 23 w 343"/>
                  <a:gd name="T71" fmla="*/ 195 h 648"/>
                  <a:gd name="T72" fmla="*/ 44 w 343"/>
                  <a:gd name="T73" fmla="*/ 150 h 648"/>
                  <a:gd name="T74" fmla="*/ 66 w 343"/>
                  <a:gd name="T75" fmla="*/ 115 h 648"/>
                  <a:gd name="T76" fmla="*/ 91 w 343"/>
                  <a:gd name="T77" fmla="*/ 85 h 648"/>
                  <a:gd name="T78" fmla="*/ 127 w 343"/>
                  <a:gd name="T79" fmla="*/ 53 h 648"/>
                  <a:gd name="T80" fmla="*/ 156 w 343"/>
                  <a:gd name="T81" fmla="*/ 33 h 648"/>
                  <a:gd name="T82" fmla="*/ 192 w 343"/>
                  <a:gd name="T83" fmla="*/ 16 h 648"/>
                  <a:gd name="T84" fmla="*/ 227 w 343"/>
                  <a:gd name="T85" fmla="*/ 6 h 648"/>
                  <a:gd name="T86" fmla="*/ 269 w 343"/>
                  <a:gd name="T87" fmla="*/ 0 h 648"/>
                  <a:gd name="T88" fmla="*/ 281 w 343"/>
                  <a:gd name="T89" fmla="*/ 7 h 648"/>
                  <a:gd name="T90" fmla="*/ 289 w 343"/>
                  <a:gd name="T91" fmla="*/ 22 h 648"/>
                  <a:gd name="T92" fmla="*/ 292 w 343"/>
                  <a:gd name="T93" fmla="*/ 43 h 648"/>
                  <a:gd name="T94" fmla="*/ 283 w 343"/>
                  <a:gd name="T95" fmla="*/ 71 h 648"/>
                  <a:gd name="T96" fmla="*/ 270 w 343"/>
                  <a:gd name="T97" fmla="*/ 78 h 6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43" h="648">
                    <a:moveTo>
                      <a:pt x="270" y="78"/>
                    </a:moveTo>
                    <a:lnTo>
                      <a:pt x="254" y="81"/>
                    </a:lnTo>
                    <a:lnTo>
                      <a:pt x="231" y="86"/>
                    </a:lnTo>
                    <a:lnTo>
                      <a:pt x="213" y="92"/>
                    </a:lnTo>
                    <a:lnTo>
                      <a:pt x="193" y="103"/>
                    </a:lnTo>
                    <a:lnTo>
                      <a:pt x="177" y="113"/>
                    </a:lnTo>
                    <a:lnTo>
                      <a:pt x="159" y="130"/>
                    </a:lnTo>
                    <a:lnTo>
                      <a:pt x="143" y="147"/>
                    </a:lnTo>
                    <a:lnTo>
                      <a:pt x="126" y="168"/>
                    </a:lnTo>
                    <a:lnTo>
                      <a:pt x="111" y="194"/>
                    </a:lnTo>
                    <a:lnTo>
                      <a:pt x="100" y="221"/>
                    </a:lnTo>
                    <a:lnTo>
                      <a:pt x="91" y="256"/>
                    </a:lnTo>
                    <a:lnTo>
                      <a:pt x="86" y="287"/>
                    </a:lnTo>
                    <a:lnTo>
                      <a:pt x="84" y="311"/>
                    </a:lnTo>
                    <a:lnTo>
                      <a:pt x="85" y="340"/>
                    </a:lnTo>
                    <a:lnTo>
                      <a:pt x="87" y="357"/>
                    </a:lnTo>
                    <a:lnTo>
                      <a:pt x="90" y="384"/>
                    </a:lnTo>
                    <a:lnTo>
                      <a:pt x="98" y="414"/>
                    </a:lnTo>
                    <a:lnTo>
                      <a:pt x="113" y="450"/>
                    </a:lnTo>
                    <a:lnTo>
                      <a:pt x="125" y="471"/>
                    </a:lnTo>
                    <a:lnTo>
                      <a:pt x="138" y="490"/>
                    </a:lnTo>
                    <a:lnTo>
                      <a:pt x="154" y="508"/>
                    </a:lnTo>
                    <a:lnTo>
                      <a:pt x="171" y="524"/>
                    </a:lnTo>
                    <a:lnTo>
                      <a:pt x="184" y="534"/>
                    </a:lnTo>
                    <a:lnTo>
                      <a:pt x="198" y="543"/>
                    </a:lnTo>
                    <a:lnTo>
                      <a:pt x="211" y="549"/>
                    </a:lnTo>
                    <a:lnTo>
                      <a:pt x="225" y="555"/>
                    </a:lnTo>
                    <a:lnTo>
                      <a:pt x="240" y="560"/>
                    </a:lnTo>
                    <a:lnTo>
                      <a:pt x="254" y="563"/>
                    </a:lnTo>
                    <a:lnTo>
                      <a:pt x="269" y="565"/>
                    </a:lnTo>
                    <a:lnTo>
                      <a:pt x="282" y="565"/>
                    </a:lnTo>
                    <a:lnTo>
                      <a:pt x="298" y="564"/>
                    </a:lnTo>
                    <a:lnTo>
                      <a:pt x="311" y="563"/>
                    </a:lnTo>
                    <a:lnTo>
                      <a:pt x="318" y="563"/>
                    </a:lnTo>
                    <a:lnTo>
                      <a:pt x="327" y="565"/>
                    </a:lnTo>
                    <a:lnTo>
                      <a:pt x="332" y="570"/>
                    </a:lnTo>
                    <a:lnTo>
                      <a:pt x="338" y="578"/>
                    </a:lnTo>
                    <a:lnTo>
                      <a:pt x="341" y="590"/>
                    </a:lnTo>
                    <a:lnTo>
                      <a:pt x="342" y="599"/>
                    </a:lnTo>
                    <a:lnTo>
                      <a:pt x="342" y="610"/>
                    </a:lnTo>
                    <a:lnTo>
                      <a:pt x="340" y="620"/>
                    </a:lnTo>
                    <a:lnTo>
                      <a:pt x="337" y="627"/>
                    </a:lnTo>
                    <a:lnTo>
                      <a:pt x="333" y="632"/>
                    </a:lnTo>
                    <a:lnTo>
                      <a:pt x="331" y="637"/>
                    </a:lnTo>
                    <a:lnTo>
                      <a:pt x="322" y="642"/>
                    </a:lnTo>
                    <a:lnTo>
                      <a:pt x="313" y="644"/>
                    </a:lnTo>
                    <a:lnTo>
                      <a:pt x="293" y="646"/>
                    </a:lnTo>
                    <a:lnTo>
                      <a:pt x="271" y="647"/>
                    </a:lnTo>
                    <a:lnTo>
                      <a:pt x="247" y="646"/>
                    </a:lnTo>
                    <a:lnTo>
                      <a:pt x="227" y="643"/>
                    </a:lnTo>
                    <a:lnTo>
                      <a:pt x="204" y="637"/>
                    </a:lnTo>
                    <a:lnTo>
                      <a:pt x="184" y="629"/>
                    </a:lnTo>
                    <a:lnTo>
                      <a:pt x="161" y="619"/>
                    </a:lnTo>
                    <a:lnTo>
                      <a:pt x="144" y="608"/>
                    </a:lnTo>
                    <a:lnTo>
                      <a:pt x="124" y="595"/>
                    </a:lnTo>
                    <a:lnTo>
                      <a:pt x="106" y="578"/>
                    </a:lnTo>
                    <a:lnTo>
                      <a:pt x="90" y="563"/>
                    </a:lnTo>
                    <a:lnTo>
                      <a:pt x="78" y="549"/>
                    </a:lnTo>
                    <a:lnTo>
                      <a:pt x="67" y="535"/>
                    </a:lnTo>
                    <a:lnTo>
                      <a:pt x="54" y="516"/>
                    </a:lnTo>
                    <a:lnTo>
                      <a:pt x="38" y="490"/>
                    </a:lnTo>
                    <a:lnTo>
                      <a:pt x="26" y="458"/>
                    </a:lnTo>
                    <a:lnTo>
                      <a:pt x="14" y="428"/>
                    </a:lnTo>
                    <a:lnTo>
                      <a:pt x="5" y="383"/>
                    </a:lnTo>
                    <a:lnTo>
                      <a:pt x="1" y="347"/>
                    </a:lnTo>
                    <a:lnTo>
                      <a:pt x="1" y="327"/>
                    </a:lnTo>
                    <a:lnTo>
                      <a:pt x="0" y="309"/>
                    </a:lnTo>
                    <a:lnTo>
                      <a:pt x="2" y="296"/>
                    </a:lnTo>
                    <a:lnTo>
                      <a:pt x="3" y="274"/>
                    </a:lnTo>
                    <a:lnTo>
                      <a:pt x="8" y="248"/>
                    </a:lnTo>
                    <a:lnTo>
                      <a:pt x="14" y="224"/>
                    </a:lnTo>
                    <a:lnTo>
                      <a:pt x="23" y="195"/>
                    </a:lnTo>
                    <a:lnTo>
                      <a:pt x="32" y="173"/>
                    </a:lnTo>
                    <a:lnTo>
                      <a:pt x="44" y="150"/>
                    </a:lnTo>
                    <a:lnTo>
                      <a:pt x="54" y="133"/>
                    </a:lnTo>
                    <a:lnTo>
                      <a:pt x="66" y="115"/>
                    </a:lnTo>
                    <a:lnTo>
                      <a:pt x="79" y="98"/>
                    </a:lnTo>
                    <a:lnTo>
                      <a:pt x="91" y="85"/>
                    </a:lnTo>
                    <a:lnTo>
                      <a:pt x="109" y="67"/>
                    </a:lnTo>
                    <a:lnTo>
                      <a:pt x="127" y="53"/>
                    </a:lnTo>
                    <a:lnTo>
                      <a:pt x="142" y="43"/>
                    </a:lnTo>
                    <a:lnTo>
                      <a:pt x="156" y="33"/>
                    </a:lnTo>
                    <a:lnTo>
                      <a:pt x="174" y="24"/>
                    </a:lnTo>
                    <a:lnTo>
                      <a:pt x="192" y="16"/>
                    </a:lnTo>
                    <a:lnTo>
                      <a:pt x="209" y="11"/>
                    </a:lnTo>
                    <a:lnTo>
                      <a:pt x="227" y="6"/>
                    </a:lnTo>
                    <a:lnTo>
                      <a:pt x="248" y="2"/>
                    </a:lnTo>
                    <a:lnTo>
                      <a:pt x="269" y="0"/>
                    </a:lnTo>
                    <a:lnTo>
                      <a:pt x="276" y="3"/>
                    </a:lnTo>
                    <a:lnTo>
                      <a:pt x="281" y="7"/>
                    </a:lnTo>
                    <a:lnTo>
                      <a:pt x="286" y="16"/>
                    </a:lnTo>
                    <a:lnTo>
                      <a:pt x="289" y="22"/>
                    </a:lnTo>
                    <a:lnTo>
                      <a:pt x="291" y="30"/>
                    </a:lnTo>
                    <a:lnTo>
                      <a:pt x="292" y="43"/>
                    </a:lnTo>
                    <a:lnTo>
                      <a:pt x="289" y="57"/>
                    </a:lnTo>
                    <a:lnTo>
                      <a:pt x="283" y="71"/>
                    </a:lnTo>
                    <a:lnTo>
                      <a:pt x="277" y="75"/>
                    </a:lnTo>
                    <a:lnTo>
                      <a:pt x="270" y="78"/>
                    </a:lnTo>
                  </a:path>
                </a:pathLst>
              </a:custGeom>
              <a:solidFill>
                <a:srgbClr val="C0C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98" name="Freeform 17"/>
              <p:cNvSpPr>
                <a:spLocks/>
              </p:cNvSpPr>
              <p:nvPr/>
            </p:nvSpPr>
            <p:spPr bwMode="auto">
              <a:xfrm>
                <a:off x="509" y="2164"/>
                <a:ext cx="150" cy="115"/>
              </a:xfrm>
              <a:custGeom>
                <a:avLst/>
                <a:gdLst>
                  <a:gd name="T0" fmla="*/ 136 w 150"/>
                  <a:gd name="T1" fmla="*/ 0 h 115"/>
                  <a:gd name="T2" fmla="*/ 100 w 150"/>
                  <a:gd name="T3" fmla="*/ 15 h 115"/>
                  <a:gd name="T4" fmla="*/ 73 w 150"/>
                  <a:gd name="T5" fmla="*/ 30 h 115"/>
                  <a:gd name="T6" fmla="*/ 48 w 150"/>
                  <a:gd name="T7" fmla="*/ 48 h 115"/>
                  <a:gd name="T8" fmla="*/ 21 w 150"/>
                  <a:gd name="T9" fmla="*/ 74 h 115"/>
                  <a:gd name="T10" fmla="*/ 5 w 150"/>
                  <a:gd name="T11" fmla="*/ 93 h 115"/>
                  <a:gd name="T12" fmla="*/ 0 w 150"/>
                  <a:gd name="T13" fmla="*/ 105 h 115"/>
                  <a:gd name="T14" fmla="*/ 2 w 150"/>
                  <a:gd name="T15" fmla="*/ 112 h 115"/>
                  <a:gd name="T16" fmla="*/ 12 w 150"/>
                  <a:gd name="T17" fmla="*/ 114 h 115"/>
                  <a:gd name="T18" fmla="*/ 21 w 150"/>
                  <a:gd name="T19" fmla="*/ 103 h 115"/>
                  <a:gd name="T20" fmla="*/ 36 w 150"/>
                  <a:gd name="T21" fmla="*/ 88 h 115"/>
                  <a:gd name="T22" fmla="*/ 53 w 150"/>
                  <a:gd name="T23" fmla="*/ 71 h 115"/>
                  <a:gd name="T24" fmla="*/ 72 w 150"/>
                  <a:gd name="T25" fmla="*/ 55 h 115"/>
                  <a:gd name="T26" fmla="*/ 93 w 150"/>
                  <a:gd name="T27" fmla="*/ 40 h 115"/>
                  <a:gd name="T28" fmla="*/ 114 w 150"/>
                  <a:gd name="T29" fmla="*/ 29 h 115"/>
                  <a:gd name="T30" fmla="*/ 134 w 150"/>
                  <a:gd name="T31" fmla="*/ 21 h 115"/>
                  <a:gd name="T32" fmla="*/ 147 w 150"/>
                  <a:gd name="T33" fmla="*/ 15 h 115"/>
                  <a:gd name="T34" fmla="*/ 149 w 150"/>
                  <a:gd name="T35" fmla="*/ 7 h 115"/>
                  <a:gd name="T36" fmla="*/ 147 w 150"/>
                  <a:gd name="T37" fmla="*/ 2 h 115"/>
                  <a:gd name="T38" fmla="*/ 136 w 150"/>
                  <a:gd name="T39" fmla="*/ 0 h 1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0" h="115">
                    <a:moveTo>
                      <a:pt x="136" y="0"/>
                    </a:moveTo>
                    <a:lnTo>
                      <a:pt x="100" y="15"/>
                    </a:lnTo>
                    <a:lnTo>
                      <a:pt x="73" y="30"/>
                    </a:lnTo>
                    <a:lnTo>
                      <a:pt x="48" y="48"/>
                    </a:lnTo>
                    <a:lnTo>
                      <a:pt x="21" y="74"/>
                    </a:lnTo>
                    <a:lnTo>
                      <a:pt x="5" y="93"/>
                    </a:lnTo>
                    <a:lnTo>
                      <a:pt x="0" y="105"/>
                    </a:lnTo>
                    <a:lnTo>
                      <a:pt x="2" y="112"/>
                    </a:lnTo>
                    <a:lnTo>
                      <a:pt x="12" y="114"/>
                    </a:lnTo>
                    <a:lnTo>
                      <a:pt x="21" y="103"/>
                    </a:lnTo>
                    <a:lnTo>
                      <a:pt x="36" y="88"/>
                    </a:lnTo>
                    <a:lnTo>
                      <a:pt x="53" y="71"/>
                    </a:lnTo>
                    <a:lnTo>
                      <a:pt x="72" y="55"/>
                    </a:lnTo>
                    <a:lnTo>
                      <a:pt x="93" y="40"/>
                    </a:lnTo>
                    <a:lnTo>
                      <a:pt x="114" y="29"/>
                    </a:lnTo>
                    <a:lnTo>
                      <a:pt x="134" y="21"/>
                    </a:lnTo>
                    <a:lnTo>
                      <a:pt x="147" y="15"/>
                    </a:lnTo>
                    <a:lnTo>
                      <a:pt x="149" y="7"/>
                    </a:lnTo>
                    <a:lnTo>
                      <a:pt x="147" y="2"/>
                    </a:lnTo>
                    <a:lnTo>
                      <a:pt x="136" y="0"/>
                    </a:lnTo>
                  </a:path>
                </a:pathLst>
              </a:custGeom>
              <a:solidFill>
                <a:srgbClr val="E0E0E0"/>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10672" name="Group 18"/>
            <p:cNvGrpSpPr>
              <a:grpSpLocks/>
            </p:cNvGrpSpPr>
            <p:nvPr/>
          </p:nvGrpSpPr>
          <p:grpSpPr bwMode="auto">
            <a:xfrm>
              <a:off x="1026" y="2207"/>
              <a:ext cx="189" cy="742"/>
              <a:chOff x="1026" y="2207"/>
              <a:chExt cx="189" cy="742"/>
            </a:xfrm>
          </p:grpSpPr>
          <p:sp>
            <p:nvSpPr>
              <p:cNvPr id="110681" name="Rectangle 19"/>
              <p:cNvSpPr>
                <a:spLocks noChangeArrowheads="1"/>
              </p:cNvSpPr>
              <p:nvPr/>
            </p:nvSpPr>
            <p:spPr bwMode="auto">
              <a:xfrm>
                <a:off x="1026" y="2207"/>
                <a:ext cx="189"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2" name="Rectangle 20"/>
              <p:cNvSpPr>
                <a:spLocks noChangeArrowheads="1"/>
              </p:cNvSpPr>
              <p:nvPr/>
            </p:nvSpPr>
            <p:spPr bwMode="auto">
              <a:xfrm>
                <a:off x="1087" y="2255"/>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3" name="Rectangle 21"/>
              <p:cNvSpPr>
                <a:spLocks noChangeArrowheads="1"/>
              </p:cNvSpPr>
              <p:nvPr/>
            </p:nvSpPr>
            <p:spPr bwMode="auto">
              <a:xfrm>
                <a:off x="1052" y="2303"/>
                <a:ext cx="13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4" name="Rectangle 22"/>
              <p:cNvSpPr>
                <a:spLocks noChangeArrowheads="1"/>
              </p:cNvSpPr>
              <p:nvPr/>
            </p:nvSpPr>
            <p:spPr bwMode="auto">
              <a:xfrm>
                <a:off x="1026" y="2593"/>
                <a:ext cx="189"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5" name="Rectangle 23"/>
              <p:cNvSpPr>
                <a:spLocks noChangeArrowheads="1"/>
              </p:cNvSpPr>
              <p:nvPr/>
            </p:nvSpPr>
            <p:spPr bwMode="auto">
              <a:xfrm>
                <a:off x="1087" y="2351"/>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6" name="Rectangle 24"/>
              <p:cNvSpPr>
                <a:spLocks noChangeArrowheads="1"/>
              </p:cNvSpPr>
              <p:nvPr/>
            </p:nvSpPr>
            <p:spPr bwMode="auto">
              <a:xfrm>
                <a:off x="1087" y="2448"/>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7" name="Rectangle 25"/>
              <p:cNvSpPr>
                <a:spLocks noChangeArrowheads="1"/>
              </p:cNvSpPr>
              <p:nvPr/>
            </p:nvSpPr>
            <p:spPr bwMode="auto">
              <a:xfrm>
                <a:off x="1087" y="2544"/>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8" name="Rectangle 26"/>
              <p:cNvSpPr>
                <a:spLocks noChangeArrowheads="1"/>
              </p:cNvSpPr>
              <p:nvPr/>
            </p:nvSpPr>
            <p:spPr bwMode="auto">
              <a:xfrm>
                <a:off x="1087" y="2641"/>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89" name="Rectangle 27"/>
              <p:cNvSpPr>
                <a:spLocks noChangeArrowheads="1"/>
              </p:cNvSpPr>
              <p:nvPr/>
            </p:nvSpPr>
            <p:spPr bwMode="auto">
              <a:xfrm>
                <a:off x="1087" y="2737"/>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90" name="Rectangle 28"/>
              <p:cNvSpPr>
                <a:spLocks noChangeArrowheads="1"/>
              </p:cNvSpPr>
              <p:nvPr/>
            </p:nvSpPr>
            <p:spPr bwMode="auto">
              <a:xfrm>
                <a:off x="1087" y="2833"/>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91" name="Rectangle 29"/>
              <p:cNvSpPr>
                <a:spLocks noChangeArrowheads="1"/>
              </p:cNvSpPr>
              <p:nvPr/>
            </p:nvSpPr>
            <p:spPr bwMode="auto">
              <a:xfrm>
                <a:off x="1087" y="2930"/>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92" name="Rectangle 30"/>
              <p:cNvSpPr>
                <a:spLocks noChangeArrowheads="1"/>
              </p:cNvSpPr>
              <p:nvPr/>
            </p:nvSpPr>
            <p:spPr bwMode="auto">
              <a:xfrm>
                <a:off x="1052" y="2399"/>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93" name="Rectangle 31"/>
              <p:cNvSpPr>
                <a:spLocks noChangeArrowheads="1"/>
              </p:cNvSpPr>
              <p:nvPr/>
            </p:nvSpPr>
            <p:spPr bwMode="auto">
              <a:xfrm>
                <a:off x="1052" y="2496"/>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94" name="Rectangle 32"/>
              <p:cNvSpPr>
                <a:spLocks noChangeArrowheads="1"/>
              </p:cNvSpPr>
              <p:nvPr/>
            </p:nvSpPr>
            <p:spPr bwMode="auto">
              <a:xfrm>
                <a:off x="1052" y="2785"/>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95" name="Rectangle 33"/>
              <p:cNvSpPr>
                <a:spLocks noChangeArrowheads="1"/>
              </p:cNvSpPr>
              <p:nvPr/>
            </p:nvSpPr>
            <p:spPr bwMode="auto">
              <a:xfrm>
                <a:off x="1052" y="2882"/>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96" name="Rectangle 34"/>
              <p:cNvSpPr>
                <a:spLocks noChangeArrowheads="1"/>
              </p:cNvSpPr>
              <p:nvPr/>
            </p:nvSpPr>
            <p:spPr bwMode="auto">
              <a:xfrm>
                <a:off x="1052" y="2689"/>
                <a:ext cx="13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grpSp>
          <p:nvGrpSpPr>
            <p:cNvPr id="110673" name="Group 35"/>
            <p:cNvGrpSpPr>
              <a:grpSpLocks/>
            </p:cNvGrpSpPr>
            <p:nvPr/>
          </p:nvGrpSpPr>
          <p:grpSpPr bwMode="auto">
            <a:xfrm>
              <a:off x="831" y="2540"/>
              <a:ext cx="133" cy="123"/>
              <a:chOff x="831" y="2540"/>
              <a:chExt cx="133" cy="123"/>
            </a:xfrm>
          </p:grpSpPr>
          <p:sp>
            <p:nvSpPr>
              <p:cNvPr id="110678" name="Freeform 36"/>
              <p:cNvSpPr>
                <a:spLocks/>
              </p:cNvSpPr>
              <p:nvPr/>
            </p:nvSpPr>
            <p:spPr bwMode="auto">
              <a:xfrm>
                <a:off x="852" y="2540"/>
                <a:ext cx="16" cy="61"/>
              </a:xfrm>
              <a:custGeom>
                <a:avLst/>
                <a:gdLst>
                  <a:gd name="T0" fmla="*/ 5 w 16"/>
                  <a:gd name="T1" fmla="*/ 60 h 61"/>
                  <a:gd name="T2" fmla="*/ 15 w 16"/>
                  <a:gd name="T3" fmla="*/ 60 h 61"/>
                  <a:gd name="T4" fmla="*/ 15 w 16"/>
                  <a:gd name="T5" fmla="*/ 0 h 61"/>
                  <a:gd name="T6" fmla="*/ 3 w 16"/>
                  <a:gd name="T7" fmla="*/ 0 h 61"/>
                  <a:gd name="T8" fmla="*/ 0 w 16"/>
                  <a:gd name="T9" fmla="*/ 13 h 61"/>
                  <a:gd name="T10" fmla="*/ 5 w 16"/>
                  <a:gd name="T11" fmla="*/ 13 h 61"/>
                  <a:gd name="T12" fmla="*/ 5 w 16"/>
                  <a:gd name="T13" fmla="*/ 60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5" y="60"/>
                    </a:moveTo>
                    <a:lnTo>
                      <a:pt x="15" y="60"/>
                    </a:lnTo>
                    <a:lnTo>
                      <a:pt x="15" y="0"/>
                    </a:lnTo>
                    <a:lnTo>
                      <a:pt x="3" y="0"/>
                    </a:lnTo>
                    <a:lnTo>
                      <a:pt x="0" y="13"/>
                    </a:lnTo>
                    <a:lnTo>
                      <a:pt x="5" y="13"/>
                    </a:lnTo>
                    <a:lnTo>
                      <a:pt x="5" y="6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79" name="Freeform 37"/>
              <p:cNvSpPr>
                <a:spLocks/>
              </p:cNvSpPr>
              <p:nvPr/>
            </p:nvSpPr>
            <p:spPr bwMode="auto">
              <a:xfrm>
                <a:off x="931" y="2601"/>
                <a:ext cx="33" cy="60"/>
              </a:xfrm>
              <a:custGeom>
                <a:avLst/>
                <a:gdLst>
                  <a:gd name="T0" fmla="*/ 0 w 33"/>
                  <a:gd name="T1" fmla="*/ 17 h 60"/>
                  <a:gd name="T2" fmla="*/ 12 w 33"/>
                  <a:gd name="T3" fmla="*/ 17 h 60"/>
                  <a:gd name="T4" fmla="*/ 12 w 33"/>
                  <a:gd name="T5" fmla="*/ 13 h 60"/>
                  <a:gd name="T6" fmla="*/ 20 w 33"/>
                  <a:gd name="T7" fmla="*/ 13 h 60"/>
                  <a:gd name="T8" fmla="*/ 20 w 33"/>
                  <a:gd name="T9" fmla="*/ 20 h 60"/>
                  <a:gd name="T10" fmla="*/ 0 w 33"/>
                  <a:gd name="T11" fmla="*/ 48 h 60"/>
                  <a:gd name="T12" fmla="*/ 0 w 33"/>
                  <a:gd name="T13" fmla="*/ 59 h 60"/>
                  <a:gd name="T14" fmla="*/ 32 w 33"/>
                  <a:gd name="T15" fmla="*/ 59 h 60"/>
                  <a:gd name="T16" fmla="*/ 32 w 33"/>
                  <a:gd name="T17" fmla="*/ 48 h 60"/>
                  <a:gd name="T18" fmla="*/ 14 w 33"/>
                  <a:gd name="T19" fmla="*/ 48 h 60"/>
                  <a:gd name="T20" fmla="*/ 32 w 33"/>
                  <a:gd name="T21" fmla="*/ 23 h 60"/>
                  <a:gd name="T22" fmla="*/ 32 w 33"/>
                  <a:gd name="T23" fmla="*/ 8 h 60"/>
                  <a:gd name="T24" fmla="*/ 23 w 33"/>
                  <a:gd name="T25" fmla="*/ 0 h 60"/>
                  <a:gd name="T26" fmla="*/ 8 w 33"/>
                  <a:gd name="T27" fmla="*/ 0 h 60"/>
                  <a:gd name="T28" fmla="*/ 0 w 33"/>
                  <a:gd name="T29" fmla="*/ 8 h 60"/>
                  <a:gd name="T30" fmla="*/ 0 w 33"/>
                  <a:gd name="T31" fmla="*/ 17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 h="60">
                    <a:moveTo>
                      <a:pt x="0" y="17"/>
                    </a:moveTo>
                    <a:lnTo>
                      <a:pt x="12" y="17"/>
                    </a:lnTo>
                    <a:lnTo>
                      <a:pt x="12" y="13"/>
                    </a:lnTo>
                    <a:lnTo>
                      <a:pt x="20" y="13"/>
                    </a:lnTo>
                    <a:lnTo>
                      <a:pt x="20" y="20"/>
                    </a:lnTo>
                    <a:lnTo>
                      <a:pt x="0" y="48"/>
                    </a:lnTo>
                    <a:lnTo>
                      <a:pt x="0" y="59"/>
                    </a:lnTo>
                    <a:lnTo>
                      <a:pt x="32" y="59"/>
                    </a:lnTo>
                    <a:lnTo>
                      <a:pt x="32" y="48"/>
                    </a:lnTo>
                    <a:lnTo>
                      <a:pt x="14" y="48"/>
                    </a:lnTo>
                    <a:lnTo>
                      <a:pt x="32" y="23"/>
                    </a:lnTo>
                    <a:lnTo>
                      <a:pt x="32" y="8"/>
                    </a:lnTo>
                    <a:lnTo>
                      <a:pt x="23" y="0"/>
                    </a:lnTo>
                    <a:lnTo>
                      <a:pt x="8" y="0"/>
                    </a:lnTo>
                    <a:lnTo>
                      <a:pt x="0" y="8"/>
                    </a:lnTo>
                    <a:lnTo>
                      <a:pt x="0" y="17"/>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80" name="Freeform 38"/>
              <p:cNvSpPr>
                <a:spLocks/>
              </p:cNvSpPr>
              <p:nvPr/>
            </p:nvSpPr>
            <p:spPr bwMode="auto">
              <a:xfrm>
                <a:off x="831" y="2544"/>
                <a:ext cx="127" cy="119"/>
              </a:xfrm>
              <a:custGeom>
                <a:avLst/>
                <a:gdLst>
                  <a:gd name="T0" fmla="*/ 109 w 127"/>
                  <a:gd name="T1" fmla="*/ 0 h 119"/>
                  <a:gd name="T2" fmla="*/ 0 w 127"/>
                  <a:gd name="T3" fmla="*/ 117 h 119"/>
                  <a:gd name="T4" fmla="*/ 16 w 127"/>
                  <a:gd name="T5" fmla="*/ 118 h 119"/>
                  <a:gd name="T6" fmla="*/ 126 w 127"/>
                  <a:gd name="T7" fmla="*/ 1 h 119"/>
                  <a:gd name="T8" fmla="*/ 109 w 127"/>
                  <a:gd name="T9" fmla="*/ 0 h 1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 h="119">
                    <a:moveTo>
                      <a:pt x="109" y="0"/>
                    </a:moveTo>
                    <a:lnTo>
                      <a:pt x="0" y="117"/>
                    </a:lnTo>
                    <a:lnTo>
                      <a:pt x="16" y="118"/>
                    </a:lnTo>
                    <a:lnTo>
                      <a:pt x="126" y="1"/>
                    </a:lnTo>
                    <a:lnTo>
                      <a:pt x="109"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10674" name="Group 39"/>
            <p:cNvGrpSpPr>
              <a:grpSpLocks/>
            </p:cNvGrpSpPr>
            <p:nvPr/>
          </p:nvGrpSpPr>
          <p:grpSpPr bwMode="auto">
            <a:xfrm>
              <a:off x="1263" y="2561"/>
              <a:ext cx="205" cy="70"/>
              <a:chOff x="1263" y="2561"/>
              <a:chExt cx="205" cy="70"/>
            </a:xfrm>
          </p:grpSpPr>
          <p:sp>
            <p:nvSpPr>
              <p:cNvPr id="110675" name="Freeform 40"/>
              <p:cNvSpPr>
                <a:spLocks/>
              </p:cNvSpPr>
              <p:nvPr/>
            </p:nvSpPr>
            <p:spPr bwMode="auto">
              <a:xfrm>
                <a:off x="1263" y="2561"/>
                <a:ext cx="53" cy="70"/>
              </a:xfrm>
              <a:custGeom>
                <a:avLst/>
                <a:gdLst>
                  <a:gd name="T0" fmla="*/ 14 w 53"/>
                  <a:gd name="T1" fmla="*/ 0 h 70"/>
                  <a:gd name="T2" fmla="*/ 38 w 53"/>
                  <a:gd name="T3" fmla="*/ 0 h 70"/>
                  <a:gd name="T4" fmla="*/ 52 w 53"/>
                  <a:gd name="T5" fmla="*/ 10 h 70"/>
                  <a:gd name="T6" fmla="*/ 52 w 53"/>
                  <a:gd name="T7" fmla="*/ 27 h 70"/>
                  <a:gd name="T8" fmla="*/ 33 w 53"/>
                  <a:gd name="T9" fmla="*/ 27 h 70"/>
                  <a:gd name="T10" fmla="*/ 33 w 53"/>
                  <a:gd name="T11" fmla="*/ 13 h 70"/>
                  <a:gd name="T12" fmla="*/ 18 w 53"/>
                  <a:gd name="T13" fmla="*/ 13 h 70"/>
                  <a:gd name="T14" fmla="*/ 18 w 53"/>
                  <a:gd name="T15" fmla="*/ 56 h 70"/>
                  <a:gd name="T16" fmla="*/ 33 w 53"/>
                  <a:gd name="T17" fmla="*/ 56 h 70"/>
                  <a:gd name="T18" fmla="*/ 33 w 53"/>
                  <a:gd name="T19" fmla="*/ 40 h 70"/>
                  <a:gd name="T20" fmla="*/ 52 w 53"/>
                  <a:gd name="T21" fmla="*/ 40 h 70"/>
                  <a:gd name="T22" fmla="*/ 52 w 53"/>
                  <a:gd name="T23" fmla="*/ 59 h 70"/>
                  <a:gd name="T24" fmla="*/ 38 w 53"/>
                  <a:gd name="T25" fmla="*/ 69 h 70"/>
                  <a:gd name="T26" fmla="*/ 14 w 53"/>
                  <a:gd name="T27" fmla="*/ 69 h 70"/>
                  <a:gd name="T28" fmla="*/ 0 w 53"/>
                  <a:gd name="T29" fmla="*/ 59 h 70"/>
                  <a:gd name="T30" fmla="*/ 0 w 53"/>
                  <a:gd name="T31" fmla="*/ 10 h 70"/>
                  <a:gd name="T32" fmla="*/ 14 w 53"/>
                  <a:gd name="T33" fmla="*/ 0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70">
                    <a:moveTo>
                      <a:pt x="14" y="0"/>
                    </a:moveTo>
                    <a:lnTo>
                      <a:pt x="38" y="0"/>
                    </a:lnTo>
                    <a:lnTo>
                      <a:pt x="52" y="10"/>
                    </a:lnTo>
                    <a:lnTo>
                      <a:pt x="52" y="27"/>
                    </a:lnTo>
                    <a:lnTo>
                      <a:pt x="33" y="27"/>
                    </a:lnTo>
                    <a:lnTo>
                      <a:pt x="33" y="13"/>
                    </a:lnTo>
                    <a:lnTo>
                      <a:pt x="18" y="13"/>
                    </a:lnTo>
                    <a:lnTo>
                      <a:pt x="18" y="56"/>
                    </a:lnTo>
                    <a:lnTo>
                      <a:pt x="33" y="56"/>
                    </a:lnTo>
                    <a:lnTo>
                      <a:pt x="33" y="40"/>
                    </a:lnTo>
                    <a:lnTo>
                      <a:pt x="52" y="40"/>
                    </a:lnTo>
                    <a:lnTo>
                      <a:pt x="52" y="59"/>
                    </a:lnTo>
                    <a:lnTo>
                      <a:pt x="38" y="69"/>
                    </a:lnTo>
                    <a:lnTo>
                      <a:pt x="14" y="69"/>
                    </a:lnTo>
                    <a:lnTo>
                      <a:pt x="0" y="59"/>
                    </a:lnTo>
                    <a:lnTo>
                      <a:pt x="0" y="10"/>
                    </a:lnTo>
                    <a:lnTo>
                      <a:pt x="14"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76" name="Freeform 41"/>
              <p:cNvSpPr>
                <a:spLocks/>
              </p:cNvSpPr>
              <p:nvPr/>
            </p:nvSpPr>
            <p:spPr bwMode="auto">
              <a:xfrm>
                <a:off x="1419" y="2561"/>
                <a:ext cx="49" cy="70"/>
              </a:xfrm>
              <a:custGeom>
                <a:avLst/>
                <a:gdLst>
                  <a:gd name="T0" fmla="*/ 0 w 49"/>
                  <a:gd name="T1" fmla="*/ 0 h 70"/>
                  <a:gd name="T2" fmla="*/ 35 w 49"/>
                  <a:gd name="T3" fmla="*/ 0 h 70"/>
                  <a:gd name="T4" fmla="*/ 48 w 49"/>
                  <a:gd name="T5" fmla="*/ 10 h 70"/>
                  <a:gd name="T6" fmla="*/ 48 w 49"/>
                  <a:gd name="T7" fmla="*/ 36 h 70"/>
                  <a:gd name="T8" fmla="*/ 35 w 49"/>
                  <a:gd name="T9" fmla="*/ 46 h 70"/>
                  <a:gd name="T10" fmla="*/ 19 w 49"/>
                  <a:gd name="T11" fmla="*/ 46 h 70"/>
                  <a:gd name="T12" fmla="*/ 19 w 49"/>
                  <a:gd name="T13" fmla="*/ 33 h 70"/>
                  <a:gd name="T14" fmla="*/ 30 w 49"/>
                  <a:gd name="T15" fmla="*/ 33 h 70"/>
                  <a:gd name="T16" fmla="*/ 30 w 49"/>
                  <a:gd name="T17" fmla="*/ 11 h 70"/>
                  <a:gd name="T18" fmla="*/ 19 w 49"/>
                  <a:gd name="T19" fmla="*/ 11 h 70"/>
                  <a:gd name="T20" fmla="*/ 19 w 49"/>
                  <a:gd name="T21" fmla="*/ 33 h 70"/>
                  <a:gd name="T22" fmla="*/ 19 w 49"/>
                  <a:gd name="T23" fmla="*/ 46 h 70"/>
                  <a:gd name="T24" fmla="*/ 19 w 49"/>
                  <a:gd name="T25" fmla="*/ 69 h 70"/>
                  <a:gd name="T26" fmla="*/ 0 w 49"/>
                  <a:gd name="T27" fmla="*/ 69 h 70"/>
                  <a:gd name="T28" fmla="*/ 0 w 49"/>
                  <a:gd name="T29" fmla="*/ 0 h 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9" h="70">
                    <a:moveTo>
                      <a:pt x="0" y="0"/>
                    </a:moveTo>
                    <a:lnTo>
                      <a:pt x="35" y="0"/>
                    </a:lnTo>
                    <a:lnTo>
                      <a:pt x="48" y="10"/>
                    </a:lnTo>
                    <a:lnTo>
                      <a:pt x="48" y="36"/>
                    </a:lnTo>
                    <a:lnTo>
                      <a:pt x="35" y="46"/>
                    </a:lnTo>
                    <a:lnTo>
                      <a:pt x="19" y="46"/>
                    </a:lnTo>
                    <a:lnTo>
                      <a:pt x="19" y="33"/>
                    </a:lnTo>
                    <a:lnTo>
                      <a:pt x="30" y="33"/>
                    </a:lnTo>
                    <a:lnTo>
                      <a:pt x="30" y="11"/>
                    </a:lnTo>
                    <a:lnTo>
                      <a:pt x="19" y="11"/>
                    </a:lnTo>
                    <a:lnTo>
                      <a:pt x="19" y="33"/>
                    </a:lnTo>
                    <a:lnTo>
                      <a:pt x="19" y="46"/>
                    </a:lnTo>
                    <a:lnTo>
                      <a:pt x="19" y="69"/>
                    </a:lnTo>
                    <a:lnTo>
                      <a:pt x="0" y="69"/>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77" name="Freeform 42"/>
              <p:cNvSpPr>
                <a:spLocks/>
              </p:cNvSpPr>
              <p:nvPr/>
            </p:nvSpPr>
            <p:spPr bwMode="auto">
              <a:xfrm>
                <a:off x="1343" y="2561"/>
                <a:ext cx="52" cy="70"/>
              </a:xfrm>
              <a:custGeom>
                <a:avLst/>
                <a:gdLst>
                  <a:gd name="T0" fmla="*/ 0 w 52"/>
                  <a:gd name="T1" fmla="*/ 0 h 70"/>
                  <a:gd name="T2" fmla="*/ 19 w 52"/>
                  <a:gd name="T3" fmla="*/ 0 h 70"/>
                  <a:gd name="T4" fmla="*/ 19 w 52"/>
                  <a:gd name="T5" fmla="*/ 56 h 70"/>
                  <a:gd name="T6" fmla="*/ 33 w 52"/>
                  <a:gd name="T7" fmla="*/ 56 h 70"/>
                  <a:gd name="T8" fmla="*/ 33 w 52"/>
                  <a:gd name="T9" fmla="*/ 0 h 70"/>
                  <a:gd name="T10" fmla="*/ 51 w 52"/>
                  <a:gd name="T11" fmla="*/ 0 h 70"/>
                  <a:gd name="T12" fmla="*/ 51 w 52"/>
                  <a:gd name="T13" fmla="*/ 59 h 70"/>
                  <a:gd name="T14" fmla="*/ 37 w 52"/>
                  <a:gd name="T15" fmla="*/ 69 h 70"/>
                  <a:gd name="T16" fmla="*/ 14 w 52"/>
                  <a:gd name="T17" fmla="*/ 69 h 70"/>
                  <a:gd name="T18" fmla="*/ 0 w 52"/>
                  <a:gd name="T19" fmla="*/ 59 h 70"/>
                  <a:gd name="T20" fmla="*/ 0 w 52"/>
                  <a:gd name="T21" fmla="*/ 0 h 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70">
                    <a:moveTo>
                      <a:pt x="0" y="0"/>
                    </a:moveTo>
                    <a:lnTo>
                      <a:pt x="19" y="0"/>
                    </a:lnTo>
                    <a:lnTo>
                      <a:pt x="19" y="56"/>
                    </a:lnTo>
                    <a:lnTo>
                      <a:pt x="33" y="56"/>
                    </a:lnTo>
                    <a:lnTo>
                      <a:pt x="33" y="0"/>
                    </a:lnTo>
                    <a:lnTo>
                      <a:pt x="51" y="0"/>
                    </a:lnTo>
                    <a:lnTo>
                      <a:pt x="51" y="59"/>
                    </a:lnTo>
                    <a:lnTo>
                      <a:pt x="37" y="69"/>
                    </a:lnTo>
                    <a:lnTo>
                      <a:pt x="14" y="69"/>
                    </a:lnTo>
                    <a:lnTo>
                      <a:pt x="0" y="59"/>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110596" name="Rectangle 43"/>
          <p:cNvSpPr>
            <a:spLocks noChangeArrowheads="1"/>
          </p:cNvSpPr>
          <p:nvPr/>
        </p:nvSpPr>
        <p:spPr bwMode="auto">
          <a:xfrm>
            <a:off x="838200" y="1600200"/>
            <a:ext cx="7467600" cy="1016000"/>
          </a:xfrm>
          <a:prstGeom prst="rect">
            <a:avLst/>
          </a:prstGeom>
          <a:solidFill>
            <a:srgbClr val="008000"/>
          </a:solidFill>
          <a:ln w="12700">
            <a:solidFill>
              <a:schemeClr val="tx1"/>
            </a:solidFill>
            <a:miter lim="800000"/>
            <a:headEnd/>
            <a:tailEnd/>
          </a:ln>
          <a:effectLst>
            <a:outerShdw dist="35921"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b="1">
                <a:solidFill>
                  <a:srgbClr val="FFFFFF"/>
                </a:solidFill>
              </a:rPr>
              <a:t>Two half completed products are </a:t>
            </a:r>
            <a:r>
              <a:rPr lang="en-US" b="1" i="1">
                <a:solidFill>
                  <a:srgbClr val="FFFF00"/>
                </a:solidFill>
              </a:rPr>
              <a:t>equivalent to</a:t>
            </a:r>
            <a:r>
              <a:rPr lang="en-US" b="1">
                <a:solidFill>
                  <a:srgbClr val="FFFFFF"/>
                </a:solidFill>
              </a:rPr>
              <a:t> one completed product.</a:t>
            </a:r>
          </a:p>
        </p:txBody>
      </p:sp>
      <p:sp>
        <p:nvSpPr>
          <p:cNvPr id="353324" name="Rectangle 44"/>
          <p:cNvSpPr>
            <a:spLocks noChangeArrowheads="1"/>
          </p:cNvSpPr>
          <p:nvPr/>
        </p:nvSpPr>
        <p:spPr bwMode="auto">
          <a:xfrm>
            <a:off x="723900" y="5322888"/>
            <a:ext cx="7696200" cy="1016000"/>
          </a:xfrm>
          <a:prstGeom prst="rect">
            <a:avLst/>
          </a:prstGeom>
          <a:solidFill>
            <a:schemeClr val="tx2"/>
          </a:solidFill>
          <a:ln w="12700">
            <a:solidFill>
              <a:schemeClr val="tx1"/>
            </a:solidFill>
            <a:miter lim="800000"/>
            <a:headEnd/>
            <a:tailEnd/>
          </a:ln>
          <a:effectLst>
            <a:outerShdw dist="89803"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b="1">
                <a:solidFill>
                  <a:srgbClr val="FFFFFF"/>
                </a:solidFill>
              </a:rPr>
              <a:t>So, 10,000 units 70% complete</a:t>
            </a:r>
            <a:br>
              <a:rPr lang="en-US" b="1">
                <a:solidFill>
                  <a:srgbClr val="FFFFFF"/>
                </a:solidFill>
              </a:rPr>
            </a:br>
            <a:r>
              <a:rPr lang="en-US" b="1">
                <a:solidFill>
                  <a:srgbClr val="FFFFFF"/>
                </a:solidFill>
              </a:rPr>
              <a:t>are </a:t>
            </a:r>
            <a:r>
              <a:rPr lang="en-US" b="1" i="1">
                <a:solidFill>
                  <a:srgbClr val="FFFF00"/>
                </a:solidFill>
              </a:rPr>
              <a:t>equivalent to</a:t>
            </a:r>
            <a:r>
              <a:rPr lang="en-US" b="1">
                <a:solidFill>
                  <a:srgbClr val="FFFFFF"/>
                </a:solidFill>
              </a:rPr>
              <a:t> 7,000 complete units.</a:t>
            </a:r>
          </a:p>
        </p:txBody>
      </p:sp>
      <p:grpSp>
        <p:nvGrpSpPr>
          <p:cNvPr id="353325" name="Group 45"/>
          <p:cNvGrpSpPr>
            <a:grpSpLocks/>
          </p:cNvGrpSpPr>
          <p:nvPr/>
        </p:nvGrpSpPr>
        <p:grpSpPr bwMode="auto">
          <a:xfrm>
            <a:off x="2636838" y="3200400"/>
            <a:ext cx="2925762" cy="1538288"/>
            <a:chOff x="1661" y="2016"/>
            <a:chExt cx="1843" cy="969"/>
          </a:xfrm>
        </p:grpSpPr>
        <p:sp>
          <p:nvSpPr>
            <p:cNvPr id="110628" name="Rectangle 46"/>
            <p:cNvSpPr>
              <a:spLocks noChangeArrowheads="1"/>
            </p:cNvSpPr>
            <p:nvPr/>
          </p:nvSpPr>
          <p:spPr bwMode="auto">
            <a:xfrm>
              <a:off x="1661" y="2210"/>
              <a:ext cx="450" cy="74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7200"/>
                <a:t>+</a:t>
              </a:r>
            </a:p>
          </p:txBody>
        </p:sp>
        <p:grpSp>
          <p:nvGrpSpPr>
            <p:cNvPr id="110629" name="Group 47"/>
            <p:cNvGrpSpPr>
              <a:grpSpLocks/>
            </p:cNvGrpSpPr>
            <p:nvPr/>
          </p:nvGrpSpPr>
          <p:grpSpPr bwMode="auto">
            <a:xfrm>
              <a:off x="2251" y="2016"/>
              <a:ext cx="1253" cy="969"/>
              <a:chOff x="432" y="2022"/>
              <a:chExt cx="1253" cy="969"/>
            </a:xfrm>
          </p:grpSpPr>
          <p:grpSp>
            <p:nvGrpSpPr>
              <p:cNvPr id="110630" name="Group 48"/>
              <p:cNvGrpSpPr>
                <a:grpSpLocks/>
              </p:cNvGrpSpPr>
              <p:nvPr/>
            </p:nvGrpSpPr>
            <p:grpSpPr bwMode="auto">
              <a:xfrm>
                <a:off x="689" y="2022"/>
                <a:ext cx="996" cy="969"/>
                <a:chOff x="689" y="2022"/>
                <a:chExt cx="996" cy="969"/>
              </a:xfrm>
            </p:grpSpPr>
            <p:sp>
              <p:nvSpPr>
                <p:cNvPr id="110663" name="Freeform 49"/>
                <p:cNvSpPr>
                  <a:spLocks/>
                </p:cNvSpPr>
                <p:nvPr/>
              </p:nvSpPr>
              <p:spPr bwMode="auto">
                <a:xfrm>
                  <a:off x="689" y="2079"/>
                  <a:ext cx="869" cy="912"/>
                </a:xfrm>
                <a:custGeom>
                  <a:avLst/>
                  <a:gdLst>
                    <a:gd name="T0" fmla="*/ 0 w 869"/>
                    <a:gd name="T1" fmla="*/ 0 h 912"/>
                    <a:gd name="T2" fmla="*/ 868 w 869"/>
                    <a:gd name="T3" fmla="*/ 0 h 912"/>
                    <a:gd name="T4" fmla="*/ 799 w 869"/>
                    <a:gd name="T5" fmla="*/ 859 h 912"/>
                    <a:gd name="T6" fmla="*/ 798 w 869"/>
                    <a:gd name="T7" fmla="*/ 863 h 912"/>
                    <a:gd name="T8" fmla="*/ 796 w 869"/>
                    <a:gd name="T9" fmla="*/ 865 h 912"/>
                    <a:gd name="T10" fmla="*/ 795 w 869"/>
                    <a:gd name="T11" fmla="*/ 867 h 912"/>
                    <a:gd name="T12" fmla="*/ 792 w 869"/>
                    <a:gd name="T13" fmla="*/ 870 h 912"/>
                    <a:gd name="T14" fmla="*/ 789 w 869"/>
                    <a:gd name="T15" fmla="*/ 872 h 912"/>
                    <a:gd name="T16" fmla="*/ 787 w 869"/>
                    <a:gd name="T17" fmla="*/ 873 h 912"/>
                    <a:gd name="T18" fmla="*/ 783 w 869"/>
                    <a:gd name="T19" fmla="*/ 874 h 912"/>
                    <a:gd name="T20" fmla="*/ 777 w 869"/>
                    <a:gd name="T21" fmla="*/ 877 h 912"/>
                    <a:gd name="T22" fmla="*/ 771 w 869"/>
                    <a:gd name="T23" fmla="*/ 879 h 912"/>
                    <a:gd name="T24" fmla="*/ 768 w 869"/>
                    <a:gd name="T25" fmla="*/ 880 h 912"/>
                    <a:gd name="T26" fmla="*/ 762 w 869"/>
                    <a:gd name="T27" fmla="*/ 881 h 912"/>
                    <a:gd name="T28" fmla="*/ 753 w 869"/>
                    <a:gd name="T29" fmla="*/ 884 h 912"/>
                    <a:gd name="T30" fmla="*/ 741 w 869"/>
                    <a:gd name="T31" fmla="*/ 887 h 912"/>
                    <a:gd name="T32" fmla="*/ 729 w 869"/>
                    <a:gd name="T33" fmla="*/ 890 h 912"/>
                    <a:gd name="T34" fmla="*/ 712 w 869"/>
                    <a:gd name="T35" fmla="*/ 893 h 912"/>
                    <a:gd name="T36" fmla="*/ 692 w 869"/>
                    <a:gd name="T37" fmla="*/ 896 h 912"/>
                    <a:gd name="T38" fmla="*/ 672 w 869"/>
                    <a:gd name="T39" fmla="*/ 899 h 912"/>
                    <a:gd name="T40" fmla="*/ 651 w 869"/>
                    <a:gd name="T41" fmla="*/ 901 h 912"/>
                    <a:gd name="T42" fmla="*/ 627 w 869"/>
                    <a:gd name="T43" fmla="*/ 904 h 912"/>
                    <a:gd name="T44" fmla="*/ 597 w 869"/>
                    <a:gd name="T45" fmla="*/ 906 h 912"/>
                    <a:gd name="T46" fmla="*/ 551 w 869"/>
                    <a:gd name="T47" fmla="*/ 908 h 912"/>
                    <a:gd name="T48" fmla="*/ 514 w 869"/>
                    <a:gd name="T49" fmla="*/ 910 h 912"/>
                    <a:gd name="T50" fmla="*/ 477 w 869"/>
                    <a:gd name="T51" fmla="*/ 910 h 912"/>
                    <a:gd name="T52" fmla="*/ 448 w 869"/>
                    <a:gd name="T53" fmla="*/ 911 h 912"/>
                    <a:gd name="T54" fmla="*/ 423 w 869"/>
                    <a:gd name="T55" fmla="*/ 911 h 912"/>
                    <a:gd name="T56" fmla="*/ 398 w 869"/>
                    <a:gd name="T57" fmla="*/ 911 h 912"/>
                    <a:gd name="T58" fmla="*/ 381 w 869"/>
                    <a:gd name="T59" fmla="*/ 910 h 912"/>
                    <a:gd name="T60" fmla="*/ 362 w 869"/>
                    <a:gd name="T61" fmla="*/ 910 h 912"/>
                    <a:gd name="T62" fmla="*/ 340 w 869"/>
                    <a:gd name="T63" fmla="*/ 909 h 912"/>
                    <a:gd name="T64" fmla="*/ 311 w 869"/>
                    <a:gd name="T65" fmla="*/ 908 h 912"/>
                    <a:gd name="T66" fmla="*/ 283 w 869"/>
                    <a:gd name="T67" fmla="*/ 907 h 912"/>
                    <a:gd name="T68" fmla="*/ 256 w 869"/>
                    <a:gd name="T69" fmla="*/ 905 h 912"/>
                    <a:gd name="T70" fmla="*/ 230 w 869"/>
                    <a:gd name="T71" fmla="*/ 902 h 912"/>
                    <a:gd name="T72" fmla="*/ 210 w 869"/>
                    <a:gd name="T73" fmla="*/ 900 h 912"/>
                    <a:gd name="T74" fmla="*/ 182 w 869"/>
                    <a:gd name="T75" fmla="*/ 897 h 912"/>
                    <a:gd name="T76" fmla="*/ 157 w 869"/>
                    <a:gd name="T77" fmla="*/ 893 h 912"/>
                    <a:gd name="T78" fmla="*/ 140 w 869"/>
                    <a:gd name="T79" fmla="*/ 890 h 912"/>
                    <a:gd name="T80" fmla="*/ 123 w 869"/>
                    <a:gd name="T81" fmla="*/ 887 h 912"/>
                    <a:gd name="T82" fmla="*/ 111 w 869"/>
                    <a:gd name="T83" fmla="*/ 883 h 912"/>
                    <a:gd name="T84" fmla="*/ 102 w 869"/>
                    <a:gd name="T85" fmla="*/ 881 h 912"/>
                    <a:gd name="T86" fmla="*/ 94 w 869"/>
                    <a:gd name="T87" fmla="*/ 879 h 912"/>
                    <a:gd name="T88" fmla="*/ 88 w 869"/>
                    <a:gd name="T89" fmla="*/ 876 h 912"/>
                    <a:gd name="T90" fmla="*/ 83 w 869"/>
                    <a:gd name="T91" fmla="*/ 874 h 912"/>
                    <a:gd name="T92" fmla="*/ 79 w 869"/>
                    <a:gd name="T93" fmla="*/ 871 h 912"/>
                    <a:gd name="T94" fmla="*/ 76 w 869"/>
                    <a:gd name="T95" fmla="*/ 870 h 912"/>
                    <a:gd name="T96" fmla="*/ 73 w 869"/>
                    <a:gd name="T97" fmla="*/ 867 h 912"/>
                    <a:gd name="T98" fmla="*/ 72 w 869"/>
                    <a:gd name="T99" fmla="*/ 866 h 912"/>
                    <a:gd name="T100" fmla="*/ 70 w 869"/>
                    <a:gd name="T101" fmla="*/ 863 h 912"/>
                    <a:gd name="T102" fmla="*/ 69 w 869"/>
                    <a:gd name="T103" fmla="*/ 859 h 912"/>
                    <a:gd name="T104" fmla="*/ 0 w 869"/>
                    <a:gd name="T105" fmla="*/ 0 h 9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69" h="912">
                      <a:moveTo>
                        <a:pt x="0" y="0"/>
                      </a:moveTo>
                      <a:lnTo>
                        <a:pt x="868" y="0"/>
                      </a:lnTo>
                      <a:lnTo>
                        <a:pt x="799" y="859"/>
                      </a:lnTo>
                      <a:lnTo>
                        <a:pt x="798" y="863"/>
                      </a:lnTo>
                      <a:lnTo>
                        <a:pt x="796" y="865"/>
                      </a:lnTo>
                      <a:lnTo>
                        <a:pt x="795" y="867"/>
                      </a:lnTo>
                      <a:lnTo>
                        <a:pt x="792" y="870"/>
                      </a:lnTo>
                      <a:lnTo>
                        <a:pt x="789" y="872"/>
                      </a:lnTo>
                      <a:lnTo>
                        <a:pt x="787" y="873"/>
                      </a:lnTo>
                      <a:lnTo>
                        <a:pt x="783" y="874"/>
                      </a:lnTo>
                      <a:lnTo>
                        <a:pt x="777" y="877"/>
                      </a:lnTo>
                      <a:lnTo>
                        <a:pt x="771" y="879"/>
                      </a:lnTo>
                      <a:lnTo>
                        <a:pt x="768" y="880"/>
                      </a:lnTo>
                      <a:lnTo>
                        <a:pt x="762" y="881"/>
                      </a:lnTo>
                      <a:lnTo>
                        <a:pt x="753" y="884"/>
                      </a:lnTo>
                      <a:lnTo>
                        <a:pt x="741" y="887"/>
                      </a:lnTo>
                      <a:lnTo>
                        <a:pt x="729" y="890"/>
                      </a:lnTo>
                      <a:lnTo>
                        <a:pt x="712" y="893"/>
                      </a:lnTo>
                      <a:lnTo>
                        <a:pt x="692" y="896"/>
                      </a:lnTo>
                      <a:lnTo>
                        <a:pt x="672" y="899"/>
                      </a:lnTo>
                      <a:lnTo>
                        <a:pt x="651" y="901"/>
                      </a:lnTo>
                      <a:lnTo>
                        <a:pt x="627" y="904"/>
                      </a:lnTo>
                      <a:lnTo>
                        <a:pt x="597" y="906"/>
                      </a:lnTo>
                      <a:lnTo>
                        <a:pt x="551" y="908"/>
                      </a:lnTo>
                      <a:lnTo>
                        <a:pt x="514" y="910"/>
                      </a:lnTo>
                      <a:lnTo>
                        <a:pt x="477" y="910"/>
                      </a:lnTo>
                      <a:lnTo>
                        <a:pt x="448" y="911"/>
                      </a:lnTo>
                      <a:lnTo>
                        <a:pt x="423" y="911"/>
                      </a:lnTo>
                      <a:lnTo>
                        <a:pt x="398" y="911"/>
                      </a:lnTo>
                      <a:lnTo>
                        <a:pt x="381" y="910"/>
                      </a:lnTo>
                      <a:lnTo>
                        <a:pt x="362" y="910"/>
                      </a:lnTo>
                      <a:lnTo>
                        <a:pt x="340" y="909"/>
                      </a:lnTo>
                      <a:lnTo>
                        <a:pt x="311" y="908"/>
                      </a:lnTo>
                      <a:lnTo>
                        <a:pt x="283" y="907"/>
                      </a:lnTo>
                      <a:lnTo>
                        <a:pt x="256" y="905"/>
                      </a:lnTo>
                      <a:lnTo>
                        <a:pt x="230" y="902"/>
                      </a:lnTo>
                      <a:lnTo>
                        <a:pt x="210" y="900"/>
                      </a:lnTo>
                      <a:lnTo>
                        <a:pt x="182" y="897"/>
                      </a:lnTo>
                      <a:lnTo>
                        <a:pt x="157" y="893"/>
                      </a:lnTo>
                      <a:lnTo>
                        <a:pt x="140" y="890"/>
                      </a:lnTo>
                      <a:lnTo>
                        <a:pt x="123" y="887"/>
                      </a:lnTo>
                      <a:lnTo>
                        <a:pt x="111" y="883"/>
                      </a:lnTo>
                      <a:lnTo>
                        <a:pt x="102" y="881"/>
                      </a:lnTo>
                      <a:lnTo>
                        <a:pt x="94" y="879"/>
                      </a:lnTo>
                      <a:lnTo>
                        <a:pt x="88" y="876"/>
                      </a:lnTo>
                      <a:lnTo>
                        <a:pt x="83" y="874"/>
                      </a:lnTo>
                      <a:lnTo>
                        <a:pt x="79" y="871"/>
                      </a:lnTo>
                      <a:lnTo>
                        <a:pt x="76" y="870"/>
                      </a:lnTo>
                      <a:lnTo>
                        <a:pt x="73" y="867"/>
                      </a:lnTo>
                      <a:lnTo>
                        <a:pt x="72" y="866"/>
                      </a:lnTo>
                      <a:lnTo>
                        <a:pt x="70" y="863"/>
                      </a:lnTo>
                      <a:lnTo>
                        <a:pt x="69" y="859"/>
                      </a:lnTo>
                      <a:lnTo>
                        <a:pt x="0" y="0"/>
                      </a:lnTo>
                    </a:path>
                  </a:pathLst>
                </a:custGeom>
                <a:solidFill>
                  <a:srgbClr val="C0C0FF"/>
                </a:solidFill>
                <a:ln w="12700" cap="rnd" cmpd="sng">
                  <a:solidFill>
                    <a:srgbClr val="00808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64" name="Oval 50"/>
                <p:cNvSpPr>
                  <a:spLocks noChangeArrowheads="1"/>
                </p:cNvSpPr>
                <p:nvPr/>
              </p:nvSpPr>
              <p:spPr bwMode="auto">
                <a:xfrm>
                  <a:off x="761" y="2889"/>
                  <a:ext cx="718" cy="92"/>
                </a:xfrm>
                <a:prstGeom prst="ellipse">
                  <a:avLst/>
                </a:prstGeom>
                <a:solidFill>
                  <a:srgbClr val="8080FF"/>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65" name="Oval 51"/>
                <p:cNvSpPr>
                  <a:spLocks noChangeArrowheads="1"/>
                </p:cNvSpPr>
                <p:nvPr/>
              </p:nvSpPr>
              <p:spPr bwMode="auto">
                <a:xfrm>
                  <a:off x="692" y="2022"/>
                  <a:ext cx="854" cy="111"/>
                </a:xfrm>
                <a:prstGeom prst="ellipse">
                  <a:avLst/>
                </a:prstGeom>
                <a:solidFill>
                  <a:srgbClr val="8080FF"/>
                </a:solidFill>
                <a:ln w="12700">
                  <a:solidFill>
                    <a:srgbClr val="00A0A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110666" name="Group 52"/>
                <p:cNvGrpSpPr>
                  <a:grpSpLocks/>
                </p:cNvGrpSpPr>
                <p:nvPr/>
              </p:nvGrpSpPr>
              <p:grpSpPr bwMode="auto">
                <a:xfrm>
                  <a:off x="1483" y="2042"/>
                  <a:ext cx="202" cy="320"/>
                  <a:chOff x="1483" y="2042"/>
                  <a:chExt cx="202" cy="320"/>
                </a:xfrm>
              </p:grpSpPr>
              <p:sp>
                <p:nvSpPr>
                  <p:cNvPr id="110667" name="Freeform 53"/>
                  <p:cNvSpPr>
                    <a:spLocks/>
                  </p:cNvSpPr>
                  <p:nvPr/>
                </p:nvSpPr>
                <p:spPr bwMode="auto">
                  <a:xfrm>
                    <a:off x="1483" y="2042"/>
                    <a:ext cx="202" cy="320"/>
                  </a:xfrm>
                  <a:custGeom>
                    <a:avLst/>
                    <a:gdLst>
                      <a:gd name="T0" fmla="*/ 201 w 202"/>
                      <a:gd name="T1" fmla="*/ 27 h 320"/>
                      <a:gd name="T2" fmla="*/ 201 w 202"/>
                      <a:gd name="T3" fmla="*/ 31 h 320"/>
                      <a:gd name="T4" fmla="*/ 52 w 202"/>
                      <a:gd name="T5" fmla="*/ 319 h 320"/>
                      <a:gd name="T6" fmla="*/ 74 w 202"/>
                      <a:gd name="T7" fmla="*/ 54 h 320"/>
                      <a:gd name="T8" fmla="*/ 76 w 202"/>
                      <a:gd name="T9" fmla="*/ 38 h 320"/>
                      <a:gd name="T10" fmla="*/ 71 w 202"/>
                      <a:gd name="T11" fmla="*/ 31 h 320"/>
                      <a:gd name="T12" fmla="*/ 66 w 202"/>
                      <a:gd name="T13" fmla="*/ 27 h 320"/>
                      <a:gd name="T14" fmla="*/ 60 w 202"/>
                      <a:gd name="T15" fmla="*/ 23 h 320"/>
                      <a:gd name="T16" fmla="*/ 53 w 202"/>
                      <a:gd name="T17" fmla="*/ 20 h 320"/>
                      <a:gd name="T18" fmla="*/ 39 w 202"/>
                      <a:gd name="T19" fmla="*/ 15 h 320"/>
                      <a:gd name="T20" fmla="*/ 28 w 202"/>
                      <a:gd name="T21" fmla="*/ 11 h 320"/>
                      <a:gd name="T22" fmla="*/ 17 w 202"/>
                      <a:gd name="T23" fmla="*/ 9 h 320"/>
                      <a:gd name="T24" fmla="*/ 0 w 202"/>
                      <a:gd name="T25" fmla="*/ 4 h 320"/>
                      <a:gd name="T26" fmla="*/ 39 w 202"/>
                      <a:gd name="T27" fmla="*/ 1 h 320"/>
                      <a:gd name="T28" fmla="*/ 55 w 202"/>
                      <a:gd name="T29" fmla="*/ 1 h 320"/>
                      <a:gd name="T30" fmla="*/ 79 w 202"/>
                      <a:gd name="T31" fmla="*/ 0 h 320"/>
                      <a:gd name="T32" fmla="*/ 96 w 202"/>
                      <a:gd name="T33" fmla="*/ 0 h 320"/>
                      <a:gd name="T34" fmla="*/ 115 w 202"/>
                      <a:gd name="T35" fmla="*/ 2 h 320"/>
                      <a:gd name="T36" fmla="*/ 131 w 202"/>
                      <a:gd name="T37" fmla="*/ 3 h 320"/>
                      <a:gd name="T38" fmla="*/ 144 w 202"/>
                      <a:gd name="T39" fmla="*/ 4 h 320"/>
                      <a:gd name="T40" fmla="*/ 167 w 202"/>
                      <a:gd name="T41" fmla="*/ 8 h 320"/>
                      <a:gd name="T42" fmla="*/ 182 w 202"/>
                      <a:gd name="T43" fmla="*/ 12 h 320"/>
                      <a:gd name="T44" fmla="*/ 194 w 202"/>
                      <a:gd name="T45" fmla="*/ 17 h 320"/>
                      <a:gd name="T46" fmla="*/ 200 w 202"/>
                      <a:gd name="T47" fmla="*/ 23 h 320"/>
                      <a:gd name="T48" fmla="*/ 201 w 202"/>
                      <a:gd name="T49" fmla="*/ 27 h 3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2" h="320">
                        <a:moveTo>
                          <a:pt x="201" y="27"/>
                        </a:moveTo>
                        <a:lnTo>
                          <a:pt x="201" y="31"/>
                        </a:lnTo>
                        <a:lnTo>
                          <a:pt x="52" y="319"/>
                        </a:lnTo>
                        <a:lnTo>
                          <a:pt x="74" y="54"/>
                        </a:lnTo>
                        <a:lnTo>
                          <a:pt x="76" y="38"/>
                        </a:lnTo>
                        <a:lnTo>
                          <a:pt x="71" y="31"/>
                        </a:lnTo>
                        <a:lnTo>
                          <a:pt x="66" y="27"/>
                        </a:lnTo>
                        <a:lnTo>
                          <a:pt x="60" y="23"/>
                        </a:lnTo>
                        <a:lnTo>
                          <a:pt x="53" y="20"/>
                        </a:lnTo>
                        <a:lnTo>
                          <a:pt x="39" y="15"/>
                        </a:lnTo>
                        <a:lnTo>
                          <a:pt x="28" y="11"/>
                        </a:lnTo>
                        <a:lnTo>
                          <a:pt x="17" y="9"/>
                        </a:lnTo>
                        <a:lnTo>
                          <a:pt x="0" y="4"/>
                        </a:lnTo>
                        <a:lnTo>
                          <a:pt x="39" y="1"/>
                        </a:lnTo>
                        <a:lnTo>
                          <a:pt x="55" y="1"/>
                        </a:lnTo>
                        <a:lnTo>
                          <a:pt x="79" y="0"/>
                        </a:lnTo>
                        <a:lnTo>
                          <a:pt x="96" y="0"/>
                        </a:lnTo>
                        <a:lnTo>
                          <a:pt x="115" y="2"/>
                        </a:lnTo>
                        <a:lnTo>
                          <a:pt x="131" y="3"/>
                        </a:lnTo>
                        <a:lnTo>
                          <a:pt x="144" y="4"/>
                        </a:lnTo>
                        <a:lnTo>
                          <a:pt x="167" y="8"/>
                        </a:lnTo>
                        <a:lnTo>
                          <a:pt x="182" y="12"/>
                        </a:lnTo>
                        <a:lnTo>
                          <a:pt x="194" y="17"/>
                        </a:lnTo>
                        <a:lnTo>
                          <a:pt x="200" y="23"/>
                        </a:lnTo>
                        <a:lnTo>
                          <a:pt x="201" y="27"/>
                        </a:lnTo>
                      </a:path>
                    </a:pathLst>
                  </a:custGeom>
                  <a:solidFill>
                    <a:srgbClr val="C0C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68" name="Freeform 54"/>
                  <p:cNvSpPr>
                    <a:spLocks/>
                  </p:cNvSpPr>
                  <p:nvPr/>
                </p:nvSpPr>
                <p:spPr bwMode="auto">
                  <a:xfrm>
                    <a:off x="1483" y="2042"/>
                    <a:ext cx="202" cy="53"/>
                  </a:xfrm>
                  <a:custGeom>
                    <a:avLst/>
                    <a:gdLst>
                      <a:gd name="T0" fmla="*/ 201 w 202"/>
                      <a:gd name="T1" fmla="*/ 27 h 53"/>
                      <a:gd name="T2" fmla="*/ 199 w 202"/>
                      <a:gd name="T3" fmla="*/ 29 h 53"/>
                      <a:gd name="T4" fmla="*/ 195 w 202"/>
                      <a:gd name="T5" fmla="*/ 33 h 53"/>
                      <a:gd name="T6" fmla="*/ 190 w 202"/>
                      <a:gd name="T7" fmla="*/ 36 h 53"/>
                      <a:gd name="T8" fmla="*/ 176 w 202"/>
                      <a:gd name="T9" fmla="*/ 42 h 53"/>
                      <a:gd name="T10" fmla="*/ 165 w 202"/>
                      <a:gd name="T11" fmla="*/ 43 h 53"/>
                      <a:gd name="T12" fmla="*/ 151 w 202"/>
                      <a:gd name="T13" fmla="*/ 47 h 53"/>
                      <a:gd name="T14" fmla="*/ 137 w 202"/>
                      <a:gd name="T15" fmla="*/ 49 h 53"/>
                      <a:gd name="T16" fmla="*/ 115 w 202"/>
                      <a:gd name="T17" fmla="*/ 50 h 53"/>
                      <a:gd name="T18" fmla="*/ 100 w 202"/>
                      <a:gd name="T19" fmla="*/ 51 h 53"/>
                      <a:gd name="T20" fmla="*/ 85 w 202"/>
                      <a:gd name="T21" fmla="*/ 52 h 53"/>
                      <a:gd name="T22" fmla="*/ 72 w 202"/>
                      <a:gd name="T23" fmla="*/ 52 h 53"/>
                      <a:gd name="T24" fmla="*/ 76 w 202"/>
                      <a:gd name="T25" fmla="*/ 38 h 53"/>
                      <a:gd name="T26" fmla="*/ 71 w 202"/>
                      <a:gd name="T27" fmla="*/ 31 h 53"/>
                      <a:gd name="T28" fmla="*/ 66 w 202"/>
                      <a:gd name="T29" fmla="*/ 27 h 53"/>
                      <a:gd name="T30" fmla="*/ 60 w 202"/>
                      <a:gd name="T31" fmla="*/ 23 h 53"/>
                      <a:gd name="T32" fmla="*/ 53 w 202"/>
                      <a:gd name="T33" fmla="*/ 20 h 53"/>
                      <a:gd name="T34" fmla="*/ 39 w 202"/>
                      <a:gd name="T35" fmla="*/ 15 h 53"/>
                      <a:gd name="T36" fmla="*/ 28 w 202"/>
                      <a:gd name="T37" fmla="*/ 11 h 53"/>
                      <a:gd name="T38" fmla="*/ 17 w 202"/>
                      <a:gd name="T39" fmla="*/ 9 h 53"/>
                      <a:gd name="T40" fmla="*/ 0 w 202"/>
                      <a:gd name="T41" fmla="*/ 4 h 53"/>
                      <a:gd name="T42" fmla="*/ 39 w 202"/>
                      <a:gd name="T43" fmla="*/ 1 h 53"/>
                      <a:gd name="T44" fmla="*/ 55 w 202"/>
                      <a:gd name="T45" fmla="*/ 1 h 53"/>
                      <a:gd name="T46" fmla="*/ 79 w 202"/>
                      <a:gd name="T47" fmla="*/ 0 h 53"/>
                      <a:gd name="T48" fmla="*/ 96 w 202"/>
                      <a:gd name="T49" fmla="*/ 0 h 53"/>
                      <a:gd name="T50" fmla="*/ 115 w 202"/>
                      <a:gd name="T51" fmla="*/ 2 h 53"/>
                      <a:gd name="T52" fmla="*/ 131 w 202"/>
                      <a:gd name="T53" fmla="*/ 3 h 53"/>
                      <a:gd name="T54" fmla="*/ 144 w 202"/>
                      <a:gd name="T55" fmla="*/ 4 h 53"/>
                      <a:gd name="T56" fmla="*/ 167 w 202"/>
                      <a:gd name="T57" fmla="*/ 8 h 53"/>
                      <a:gd name="T58" fmla="*/ 182 w 202"/>
                      <a:gd name="T59" fmla="*/ 12 h 53"/>
                      <a:gd name="T60" fmla="*/ 194 w 202"/>
                      <a:gd name="T61" fmla="*/ 17 h 53"/>
                      <a:gd name="T62" fmla="*/ 200 w 202"/>
                      <a:gd name="T63" fmla="*/ 23 h 53"/>
                      <a:gd name="T64" fmla="*/ 201 w 202"/>
                      <a:gd name="T65" fmla="*/ 2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02" h="53">
                        <a:moveTo>
                          <a:pt x="201" y="27"/>
                        </a:moveTo>
                        <a:lnTo>
                          <a:pt x="199" y="29"/>
                        </a:lnTo>
                        <a:lnTo>
                          <a:pt x="195" y="33"/>
                        </a:lnTo>
                        <a:lnTo>
                          <a:pt x="190" y="36"/>
                        </a:lnTo>
                        <a:lnTo>
                          <a:pt x="176" y="42"/>
                        </a:lnTo>
                        <a:lnTo>
                          <a:pt x="165" y="43"/>
                        </a:lnTo>
                        <a:lnTo>
                          <a:pt x="151" y="47"/>
                        </a:lnTo>
                        <a:lnTo>
                          <a:pt x="137" y="49"/>
                        </a:lnTo>
                        <a:lnTo>
                          <a:pt x="115" y="50"/>
                        </a:lnTo>
                        <a:lnTo>
                          <a:pt x="100" y="51"/>
                        </a:lnTo>
                        <a:lnTo>
                          <a:pt x="85" y="52"/>
                        </a:lnTo>
                        <a:lnTo>
                          <a:pt x="72" y="52"/>
                        </a:lnTo>
                        <a:lnTo>
                          <a:pt x="76" y="38"/>
                        </a:lnTo>
                        <a:lnTo>
                          <a:pt x="71" y="31"/>
                        </a:lnTo>
                        <a:lnTo>
                          <a:pt x="66" y="27"/>
                        </a:lnTo>
                        <a:lnTo>
                          <a:pt x="60" y="23"/>
                        </a:lnTo>
                        <a:lnTo>
                          <a:pt x="53" y="20"/>
                        </a:lnTo>
                        <a:lnTo>
                          <a:pt x="39" y="15"/>
                        </a:lnTo>
                        <a:lnTo>
                          <a:pt x="28" y="11"/>
                        </a:lnTo>
                        <a:lnTo>
                          <a:pt x="17" y="9"/>
                        </a:lnTo>
                        <a:lnTo>
                          <a:pt x="0" y="4"/>
                        </a:lnTo>
                        <a:lnTo>
                          <a:pt x="39" y="1"/>
                        </a:lnTo>
                        <a:lnTo>
                          <a:pt x="55" y="1"/>
                        </a:lnTo>
                        <a:lnTo>
                          <a:pt x="79" y="0"/>
                        </a:lnTo>
                        <a:lnTo>
                          <a:pt x="96" y="0"/>
                        </a:lnTo>
                        <a:lnTo>
                          <a:pt x="115" y="2"/>
                        </a:lnTo>
                        <a:lnTo>
                          <a:pt x="131" y="3"/>
                        </a:lnTo>
                        <a:lnTo>
                          <a:pt x="144" y="4"/>
                        </a:lnTo>
                        <a:lnTo>
                          <a:pt x="167" y="8"/>
                        </a:lnTo>
                        <a:lnTo>
                          <a:pt x="182" y="12"/>
                        </a:lnTo>
                        <a:lnTo>
                          <a:pt x="194" y="17"/>
                        </a:lnTo>
                        <a:lnTo>
                          <a:pt x="200" y="23"/>
                        </a:lnTo>
                        <a:lnTo>
                          <a:pt x="201" y="27"/>
                        </a:lnTo>
                      </a:path>
                    </a:pathLst>
                  </a:custGeom>
                  <a:solidFill>
                    <a:srgbClr val="808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10631" name="Group 55"/>
              <p:cNvGrpSpPr>
                <a:grpSpLocks/>
              </p:cNvGrpSpPr>
              <p:nvPr/>
            </p:nvGrpSpPr>
            <p:grpSpPr bwMode="auto">
              <a:xfrm>
                <a:off x="728" y="2488"/>
                <a:ext cx="791" cy="501"/>
                <a:chOff x="728" y="2488"/>
                <a:chExt cx="791" cy="501"/>
              </a:xfrm>
            </p:grpSpPr>
            <p:sp>
              <p:nvSpPr>
                <p:cNvPr id="110660" name="Freeform 56"/>
                <p:cNvSpPr>
                  <a:spLocks/>
                </p:cNvSpPr>
                <p:nvPr/>
              </p:nvSpPr>
              <p:spPr bwMode="auto">
                <a:xfrm>
                  <a:off x="728" y="2540"/>
                  <a:ext cx="791" cy="449"/>
                </a:xfrm>
                <a:custGeom>
                  <a:avLst/>
                  <a:gdLst>
                    <a:gd name="T0" fmla="*/ 0 w 791"/>
                    <a:gd name="T1" fmla="*/ 0 h 449"/>
                    <a:gd name="T2" fmla="*/ 790 w 791"/>
                    <a:gd name="T3" fmla="*/ 0 h 449"/>
                    <a:gd name="T4" fmla="*/ 760 w 791"/>
                    <a:gd name="T5" fmla="*/ 396 h 449"/>
                    <a:gd name="T6" fmla="*/ 760 w 791"/>
                    <a:gd name="T7" fmla="*/ 400 h 449"/>
                    <a:gd name="T8" fmla="*/ 758 w 791"/>
                    <a:gd name="T9" fmla="*/ 402 h 449"/>
                    <a:gd name="T10" fmla="*/ 756 w 791"/>
                    <a:gd name="T11" fmla="*/ 404 h 449"/>
                    <a:gd name="T12" fmla="*/ 753 w 791"/>
                    <a:gd name="T13" fmla="*/ 407 h 449"/>
                    <a:gd name="T14" fmla="*/ 750 w 791"/>
                    <a:gd name="T15" fmla="*/ 409 h 449"/>
                    <a:gd name="T16" fmla="*/ 748 w 791"/>
                    <a:gd name="T17" fmla="*/ 410 h 449"/>
                    <a:gd name="T18" fmla="*/ 744 w 791"/>
                    <a:gd name="T19" fmla="*/ 411 h 449"/>
                    <a:gd name="T20" fmla="*/ 739 w 791"/>
                    <a:gd name="T21" fmla="*/ 414 h 449"/>
                    <a:gd name="T22" fmla="*/ 732 w 791"/>
                    <a:gd name="T23" fmla="*/ 416 h 449"/>
                    <a:gd name="T24" fmla="*/ 729 w 791"/>
                    <a:gd name="T25" fmla="*/ 417 h 449"/>
                    <a:gd name="T26" fmla="*/ 723 w 791"/>
                    <a:gd name="T27" fmla="*/ 418 h 449"/>
                    <a:gd name="T28" fmla="*/ 714 w 791"/>
                    <a:gd name="T29" fmla="*/ 421 h 449"/>
                    <a:gd name="T30" fmla="*/ 702 w 791"/>
                    <a:gd name="T31" fmla="*/ 424 h 449"/>
                    <a:gd name="T32" fmla="*/ 690 w 791"/>
                    <a:gd name="T33" fmla="*/ 427 h 449"/>
                    <a:gd name="T34" fmla="*/ 673 w 791"/>
                    <a:gd name="T35" fmla="*/ 430 h 449"/>
                    <a:gd name="T36" fmla="*/ 654 w 791"/>
                    <a:gd name="T37" fmla="*/ 433 h 449"/>
                    <a:gd name="T38" fmla="*/ 633 w 791"/>
                    <a:gd name="T39" fmla="*/ 436 h 449"/>
                    <a:gd name="T40" fmla="*/ 613 w 791"/>
                    <a:gd name="T41" fmla="*/ 438 h 449"/>
                    <a:gd name="T42" fmla="*/ 588 w 791"/>
                    <a:gd name="T43" fmla="*/ 441 h 449"/>
                    <a:gd name="T44" fmla="*/ 558 w 791"/>
                    <a:gd name="T45" fmla="*/ 443 h 449"/>
                    <a:gd name="T46" fmla="*/ 513 w 791"/>
                    <a:gd name="T47" fmla="*/ 445 h 449"/>
                    <a:gd name="T48" fmla="*/ 476 w 791"/>
                    <a:gd name="T49" fmla="*/ 447 h 449"/>
                    <a:gd name="T50" fmla="*/ 438 w 791"/>
                    <a:gd name="T51" fmla="*/ 447 h 449"/>
                    <a:gd name="T52" fmla="*/ 410 w 791"/>
                    <a:gd name="T53" fmla="*/ 448 h 449"/>
                    <a:gd name="T54" fmla="*/ 384 w 791"/>
                    <a:gd name="T55" fmla="*/ 448 h 449"/>
                    <a:gd name="T56" fmla="*/ 359 w 791"/>
                    <a:gd name="T57" fmla="*/ 448 h 449"/>
                    <a:gd name="T58" fmla="*/ 342 w 791"/>
                    <a:gd name="T59" fmla="*/ 447 h 449"/>
                    <a:gd name="T60" fmla="*/ 324 w 791"/>
                    <a:gd name="T61" fmla="*/ 447 h 449"/>
                    <a:gd name="T62" fmla="*/ 301 w 791"/>
                    <a:gd name="T63" fmla="*/ 446 h 449"/>
                    <a:gd name="T64" fmla="*/ 273 w 791"/>
                    <a:gd name="T65" fmla="*/ 445 h 449"/>
                    <a:gd name="T66" fmla="*/ 245 w 791"/>
                    <a:gd name="T67" fmla="*/ 444 h 449"/>
                    <a:gd name="T68" fmla="*/ 217 w 791"/>
                    <a:gd name="T69" fmla="*/ 442 h 449"/>
                    <a:gd name="T70" fmla="*/ 192 w 791"/>
                    <a:gd name="T71" fmla="*/ 439 h 449"/>
                    <a:gd name="T72" fmla="*/ 172 w 791"/>
                    <a:gd name="T73" fmla="*/ 437 h 449"/>
                    <a:gd name="T74" fmla="*/ 144 w 791"/>
                    <a:gd name="T75" fmla="*/ 434 h 449"/>
                    <a:gd name="T76" fmla="*/ 119 w 791"/>
                    <a:gd name="T77" fmla="*/ 430 h 449"/>
                    <a:gd name="T78" fmla="*/ 102 w 791"/>
                    <a:gd name="T79" fmla="*/ 427 h 449"/>
                    <a:gd name="T80" fmla="*/ 85 w 791"/>
                    <a:gd name="T81" fmla="*/ 424 h 449"/>
                    <a:gd name="T82" fmla="*/ 72 w 791"/>
                    <a:gd name="T83" fmla="*/ 420 h 449"/>
                    <a:gd name="T84" fmla="*/ 64 w 791"/>
                    <a:gd name="T85" fmla="*/ 418 h 449"/>
                    <a:gd name="T86" fmla="*/ 56 w 791"/>
                    <a:gd name="T87" fmla="*/ 416 h 449"/>
                    <a:gd name="T88" fmla="*/ 50 w 791"/>
                    <a:gd name="T89" fmla="*/ 413 h 449"/>
                    <a:gd name="T90" fmla="*/ 45 w 791"/>
                    <a:gd name="T91" fmla="*/ 411 h 449"/>
                    <a:gd name="T92" fmla="*/ 41 w 791"/>
                    <a:gd name="T93" fmla="*/ 408 h 449"/>
                    <a:gd name="T94" fmla="*/ 38 w 791"/>
                    <a:gd name="T95" fmla="*/ 407 h 449"/>
                    <a:gd name="T96" fmla="*/ 35 w 791"/>
                    <a:gd name="T97" fmla="*/ 404 h 449"/>
                    <a:gd name="T98" fmla="*/ 33 w 791"/>
                    <a:gd name="T99" fmla="*/ 403 h 449"/>
                    <a:gd name="T100" fmla="*/ 31 w 791"/>
                    <a:gd name="T101" fmla="*/ 400 h 449"/>
                    <a:gd name="T102" fmla="*/ 30 w 791"/>
                    <a:gd name="T103" fmla="*/ 396 h 449"/>
                    <a:gd name="T104" fmla="*/ 0 w 791"/>
                    <a:gd name="T105" fmla="*/ 0 h 4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91" h="449">
                      <a:moveTo>
                        <a:pt x="0" y="0"/>
                      </a:moveTo>
                      <a:lnTo>
                        <a:pt x="790" y="0"/>
                      </a:lnTo>
                      <a:lnTo>
                        <a:pt x="760" y="396"/>
                      </a:lnTo>
                      <a:lnTo>
                        <a:pt x="760" y="400"/>
                      </a:lnTo>
                      <a:lnTo>
                        <a:pt x="758" y="402"/>
                      </a:lnTo>
                      <a:lnTo>
                        <a:pt x="756" y="404"/>
                      </a:lnTo>
                      <a:lnTo>
                        <a:pt x="753" y="407"/>
                      </a:lnTo>
                      <a:lnTo>
                        <a:pt x="750" y="409"/>
                      </a:lnTo>
                      <a:lnTo>
                        <a:pt x="748" y="410"/>
                      </a:lnTo>
                      <a:lnTo>
                        <a:pt x="744" y="411"/>
                      </a:lnTo>
                      <a:lnTo>
                        <a:pt x="739" y="414"/>
                      </a:lnTo>
                      <a:lnTo>
                        <a:pt x="732" y="416"/>
                      </a:lnTo>
                      <a:lnTo>
                        <a:pt x="729" y="417"/>
                      </a:lnTo>
                      <a:lnTo>
                        <a:pt x="723" y="418"/>
                      </a:lnTo>
                      <a:lnTo>
                        <a:pt x="714" y="421"/>
                      </a:lnTo>
                      <a:lnTo>
                        <a:pt x="702" y="424"/>
                      </a:lnTo>
                      <a:lnTo>
                        <a:pt x="690" y="427"/>
                      </a:lnTo>
                      <a:lnTo>
                        <a:pt x="673" y="430"/>
                      </a:lnTo>
                      <a:lnTo>
                        <a:pt x="654" y="433"/>
                      </a:lnTo>
                      <a:lnTo>
                        <a:pt x="633" y="436"/>
                      </a:lnTo>
                      <a:lnTo>
                        <a:pt x="613" y="438"/>
                      </a:lnTo>
                      <a:lnTo>
                        <a:pt x="588" y="441"/>
                      </a:lnTo>
                      <a:lnTo>
                        <a:pt x="558" y="443"/>
                      </a:lnTo>
                      <a:lnTo>
                        <a:pt x="513" y="445"/>
                      </a:lnTo>
                      <a:lnTo>
                        <a:pt x="476" y="447"/>
                      </a:lnTo>
                      <a:lnTo>
                        <a:pt x="438" y="447"/>
                      </a:lnTo>
                      <a:lnTo>
                        <a:pt x="410" y="448"/>
                      </a:lnTo>
                      <a:lnTo>
                        <a:pt x="384" y="448"/>
                      </a:lnTo>
                      <a:lnTo>
                        <a:pt x="359" y="448"/>
                      </a:lnTo>
                      <a:lnTo>
                        <a:pt x="342" y="447"/>
                      </a:lnTo>
                      <a:lnTo>
                        <a:pt x="324" y="447"/>
                      </a:lnTo>
                      <a:lnTo>
                        <a:pt x="301" y="446"/>
                      </a:lnTo>
                      <a:lnTo>
                        <a:pt x="273" y="445"/>
                      </a:lnTo>
                      <a:lnTo>
                        <a:pt x="245" y="444"/>
                      </a:lnTo>
                      <a:lnTo>
                        <a:pt x="217" y="442"/>
                      </a:lnTo>
                      <a:lnTo>
                        <a:pt x="192" y="439"/>
                      </a:lnTo>
                      <a:lnTo>
                        <a:pt x="172" y="437"/>
                      </a:lnTo>
                      <a:lnTo>
                        <a:pt x="144" y="434"/>
                      </a:lnTo>
                      <a:lnTo>
                        <a:pt x="119" y="430"/>
                      </a:lnTo>
                      <a:lnTo>
                        <a:pt x="102" y="427"/>
                      </a:lnTo>
                      <a:lnTo>
                        <a:pt x="85" y="424"/>
                      </a:lnTo>
                      <a:lnTo>
                        <a:pt x="72" y="420"/>
                      </a:lnTo>
                      <a:lnTo>
                        <a:pt x="64" y="418"/>
                      </a:lnTo>
                      <a:lnTo>
                        <a:pt x="56" y="416"/>
                      </a:lnTo>
                      <a:lnTo>
                        <a:pt x="50" y="413"/>
                      </a:lnTo>
                      <a:lnTo>
                        <a:pt x="45" y="411"/>
                      </a:lnTo>
                      <a:lnTo>
                        <a:pt x="41" y="408"/>
                      </a:lnTo>
                      <a:lnTo>
                        <a:pt x="38" y="407"/>
                      </a:lnTo>
                      <a:lnTo>
                        <a:pt x="35" y="404"/>
                      </a:lnTo>
                      <a:lnTo>
                        <a:pt x="33" y="403"/>
                      </a:lnTo>
                      <a:lnTo>
                        <a:pt x="31" y="400"/>
                      </a:lnTo>
                      <a:lnTo>
                        <a:pt x="30" y="396"/>
                      </a:lnTo>
                      <a:lnTo>
                        <a:pt x="0" y="0"/>
                      </a:lnTo>
                    </a:path>
                  </a:pathLst>
                </a:custGeom>
                <a:solidFill>
                  <a:srgbClr val="00B7A5"/>
                </a:solidFill>
                <a:ln w="12700" cap="rnd" cmpd="sng">
                  <a:solidFill>
                    <a:srgbClr val="00808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61" name="Oval 57"/>
                <p:cNvSpPr>
                  <a:spLocks noChangeArrowheads="1"/>
                </p:cNvSpPr>
                <p:nvPr/>
              </p:nvSpPr>
              <p:spPr bwMode="auto">
                <a:xfrm>
                  <a:off x="730" y="2488"/>
                  <a:ext cx="777" cy="98"/>
                </a:xfrm>
                <a:prstGeom prst="ellipse">
                  <a:avLst/>
                </a:prstGeom>
                <a:solidFill>
                  <a:srgbClr val="00B7A5"/>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62" name="Oval 58"/>
                <p:cNvSpPr>
                  <a:spLocks noChangeArrowheads="1"/>
                </p:cNvSpPr>
                <p:nvPr/>
              </p:nvSpPr>
              <p:spPr bwMode="auto">
                <a:xfrm>
                  <a:off x="761" y="2889"/>
                  <a:ext cx="718" cy="92"/>
                </a:xfrm>
                <a:prstGeom prst="ellipse">
                  <a:avLst/>
                </a:prstGeom>
                <a:solidFill>
                  <a:srgbClr val="00B7A5"/>
                </a:solidFill>
                <a:ln w="12700">
                  <a:solidFill>
                    <a:srgbClr val="0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grpSp>
            <p:nvGrpSpPr>
              <p:cNvPr id="110632" name="Group 59"/>
              <p:cNvGrpSpPr>
                <a:grpSpLocks/>
              </p:cNvGrpSpPr>
              <p:nvPr/>
            </p:nvGrpSpPr>
            <p:grpSpPr bwMode="auto">
              <a:xfrm>
                <a:off x="432" y="2138"/>
                <a:ext cx="343" cy="648"/>
                <a:chOff x="432" y="2138"/>
                <a:chExt cx="343" cy="648"/>
              </a:xfrm>
            </p:grpSpPr>
            <p:sp>
              <p:nvSpPr>
                <p:cNvPr id="110658" name="Freeform 60"/>
                <p:cNvSpPr>
                  <a:spLocks/>
                </p:cNvSpPr>
                <p:nvPr/>
              </p:nvSpPr>
              <p:spPr bwMode="auto">
                <a:xfrm>
                  <a:off x="432" y="2138"/>
                  <a:ext cx="343" cy="648"/>
                </a:xfrm>
                <a:custGeom>
                  <a:avLst/>
                  <a:gdLst>
                    <a:gd name="T0" fmla="*/ 254 w 343"/>
                    <a:gd name="T1" fmla="*/ 81 h 648"/>
                    <a:gd name="T2" fmla="*/ 213 w 343"/>
                    <a:gd name="T3" fmla="*/ 92 h 648"/>
                    <a:gd name="T4" fmla="*/ 177 w 343"/>
                    <a:gd name="T5" fmla="*/ 113 h 648"/>
                    <a:gd name="T6" fmla="*/ 143 w 343"/>
                    <a:gd name="T7" fmla="*/ 147 h 648"/>
                    <a:gd name="T8" fmla="*/ 111 w 343"/>
                    <a:gd name="T9" fmla="*/ 194 h 648"/>
                    <a:gd name="T10" fmla="*/ 91 w 343"/>
                    <a:gd name="T11" fmla="*/ 256 h 648"/>
                    <a:gd name="T12" fmla="*/ 84 w 343"/>
                    <a:gd name="T13" fmla="*/ 311 h 648"/>
                    <a:gd name="T14" fmla="*/ 87 w 343"/>
                    <a:gd name="T15" fmla="*/ 357 h 648"/>
                    <a:gd name="T16" fmla="*/ 98 w 343"/>
                    <a:gd name="T17" fmla="*/ 414 h 648"/>
                    <a:gd name="T18" fmla="*/ 125 w 343"/>
                    <a:gd name="T19" fmla="*/ 471 h 648"/>
                    <a:gd name="T20" fmla="*/ 154 w 343"/>
                    <a:gd name="T21" fmla="*/ 508 h 648"/>
                    <a:gd name="T22" fmla="*/ 184 w 343"/>
                    <a:gd name="T23" fmla="*/ 534 h 648"/>
                    <a:gd name="T24" fmla="*/ 211 w 343"/>
                    <a:gd name="T25" fmla="*/ 549 h 648"/>
                    <a:gd name="T26" fmla="*/ 240 w 343"/>
                    <a:gd name="T27" fmla="*/ 560 h 648"/>
                    <a:gd name="T28" fmla="*/ 269 w 343"/>
                    <a:gd name="T29" fmla="*/ 565 h 648"/>
                    <a:gd name="T30" fmla="*/ 298 w 343"/>
                    <a:gd name="T31" fmla="*/ 564 h 648"/>
                    <a:gd name="T32" fmla="*/ 318 w 343"/>
                    <a:gd name="T33" fmla="*/ 563 h 648"/>
                    <a:gd name="T34" fmla="*/ 332 w 343"/>
                    <a:gd name="T35" fmla="*/ 570 h 648"/>
                    <a:gd name="T36" fmla="*/ 341 w 343"/>
                    <a:gd name="T37" fmla="*/ 590 h 648"/>
                    <a:gd name="T38" fmla="*/ 342 w 343"/>
                    <a:gd name="T39" fmla="*/ 610 h 648"/>
                    <a:gd name="T40" fmla="*/ 337 w 343"/>
                    <a:gd name="T41" fmla="*/ 627 h 648"/>
                    <a:gd name="T42" fmla="*/ 331 w 343"/>
                    <a:gd name="T43" fmla="*/ 637 h 648"/>
                    <a:gd name="T44" fmla="*/ 313 w 343"/>
                    <a:gd name="T45" fmla="*/ 644 h 648"/>
                    <a:gd name="T46" fmla="*/ 271 w 343"/>
                    <a:gd name="T47" fmla="*/ 647 h 648"/>
                    <a:gd name="T48" fmla="*/ 227 w 343"/>
                    <a:gd name="T49" fmla="*/ 643 h 648"/>
                    <a:gd name="T50" fmla="*/ 184 w 343"/>
                    <a:gd name="T51" fmla="*/ 629 h 648"/>
                    <a:gd name="T52" fmla="*/ 144 w 343"/>
                    <a:gd name="T53" fmla="*/ 608 h 648"/>
                    <a:gd name="T54" fmla="*/ 106 w 343"/>
                    <a:gd name="T55" fmla="*/ 578 h 648"/>
                    <a:gd name="T56" fmla="*/ 78 w 343"/>
                    <a:gd name="T57" fmla="*/ 549 h 648"/>
                    <a:gd name="T58" fmla="*/ 54 w 343"/>
                    <a:gd name="T59" fmla="*/ 516 h 648"/>
                    <a:gd name="T60" fmla="*/ 26 w 343"/>
                    <a:gd name="T61" fmla="*/ 458 h 648"/>
                    <a:gd name="T62" fmla="*/ 5 w 343"/>
                    <a:gd name="T63" fmla="*/ 383 h 648"/>
                    <a:gd name="T64" fmla="*/ 1 w 343"/>
                    <a:gd name="T65" fmla="*/ 327 h 648"/>
                    <a:gd name="T66" fmla="*/ 2 w 343"/>
                    <a:gd name="T67" fmla="*/ 296 h 648"/>
                    <a:gd name="T68" fmla="*/ 8 w 343"/>
                    <a:gd name="T69" fmla="*/ 248 h 648"/>
                    <a:gd name="T70" fmla="*/ 23 w 343"/>
                    <a:gd name="T71" fmla="*/ 195 h 648"/>
                    <a:gd name="T72" fmla="*/ 44 w 343"/>
                    <a:gd name="T73" fmla="*/ 150 h 648"/>
                    <a:gd name="T74" fmla="*/ 66 w 343"/>
                    <a:gd name="T75" fmla="*/ 115 h 648"/>
                    <a:gd name="T76" fmla="*/ 91 w 343"/>
                    <a:gd name="T77" fmla="*/ 85 h 648"/>
                    <a:gd name="T78" fmla="*/ 127 w 343"/>
                    <a:gd name="T79" fmla="*/ 53 h 648"/>
                    <a:gd name="T80" fmla="*/ 156 w 343"/>
                    <a:gd name="T81" fmla="*/ 33 h 648"/>
                    <a:gd name="T82" fmla="*/ 192 w 343"/>
                    <a:gd name="T83" fmla="*/ 16 h 648"/>
                    <a:gd name="T84" fmla="*/ 227 w 343"/>
                    <a:gd name="T85" fmla="*/ 6 h 648"/>
                    <a:gd name="T86" fmla="*/ 269 w 343"/>
                    <a:gd name="T87" fmla="*/ 0 h 648"/>
                    <a:gd name="T88" fmla="*/ 281 w 343"/>
                    <a:gd name="T89" fmla="*/ 7 h 648"/>
                    <a:gd name="T90" fmla="*/ 289 w 343"/>
                    <a:gd name="T91" fmla="*/ 22 h 648"/>
                    <a:gd name="T92" fmla="*/ 292 w 343"/>
                    <a:gd name="T93" fmla="*/ 43 h 648"/>
                    <a:gd name="T94" fmla="*/ 283 w 343"/>
                    <a:gd name="T95" fmla="*/ 71 h 648"/>
                    <a:gd name="T96" fmla="*/ 270 w 343"/>
                    <a:gd name="T97" fmla="*/ 78 h 6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43" h="648">
                      <a:moveTo>
                        <a:pt x="270" y="78"/>
                      </a:moveTo>
                      <a:lnTo>
                        <a:pt x="254" y="81"/>
                      </a:lnTo>
                      <a:lnTo>
                        <a:pt x="231" y="86"/>
                      </a:lnTo>
                      <a:lnTo>
                        <a:pt x="213" y="92"/>
                      </a:lnTo>
                      <a:lnTo>
                        <a:pt x="193" y="103"/>
                      </a:lnTo>
                      <a:lnTo>
                        <a:pt x="177" y="113"/>
                      </a:lnTo>
                      <a:lnTo>
                        <a:pt x="159" y="130"/>
                      </a:lnTo>
                      <a:lnTo>
                        <a:pt x="143" y="147"/>
                      </a:lnTo>
                      <a:lnTo>
                        <a:pt x="126" y="168"/>
                      </a:lnTo>
                      <a:lnTo>
                        <a:pt x="111" y="194"/>
                      </a:lnTo>
                      <a:lnTo>
                        <a:pt x="100" y="221"/>
                      </a:lnTo>
                      <a:lnTo>
                        <a:pt x="91" y="256"/>
                      </a:lnTo>
                      <a:lnTo>
                        <a:pt x="86" y="287"/>
                      </a:lnTo>
                      <a:lnTo>
                        <a:pt x="84" y="311"/>
                      </a:lnTo>
                      <a:lnTo>
                        <a:pt x="85" y="340"/>
                      </a:lnTo>
                      <a:lnTo>
                        <a:pt x="87" y="357"/>
                      </a:lnTo>
                      <a:lnTo>
                        <a:pt x="90" y="384"/>
                      </a:lnTo>
                      <a:lnTo>
                        <a:pt x="98" y="414"/>
                      </a:lnTo>
                      <a:lnTo>
                        <a:pt x="113" y="450"/>
                      </a:lnTo>
                      <a:lnTo>
                        <a:pt x="125" y="471"/>
                      </a:lnTo>
                      <a:lnTo>
                        <a:pt x="138" y="490"/>
                      </a:lnTo>
                      <a:lnTo>
                        <a:pt x="154" y="508"/>
                      </a:lnTo>
                      <a:lnTo>
                        <a:pt x="171" y="524"/>
                      </a:lnTo>
                      <a:lnTo>
                        <a:pt x="184" y="534"/>
                      </a:lnTo>
                      <a:lnTo>
                        <a:pt x="198" y="543"/>
                      </a:lnTo>
                      <a:lnTo>
                        <a:pt x="211" y="549"/>
                      </a:lnTo>
                      <a:lnTo>
                        <a:pt x="225" y="555"/>
                      </a:lnTo>
                      <a:lnTo>
                        <a:pt x="240" y="560"/>
                      </a:lnTo>
                      <a:lnTo>
                        <a:pt x="254" y="563"/>
                      </a:lnTo>
                      <a:lnTo>
                        <a:pt x="269" y="565"/>
                      </a:lnTo>
                      <a:lnTo>
                        <a:pt x="282" y="565"/>
                      </a:lnTo>
                      <a:lnTo>
                        <a:pt x="298" y="564"/>
                      </a:lnTo>
                      <a:lnTo>
                        <a:pt x="311" y="563"/>
                      </a:lnTo>
                      <a:lnTo>
                        <a:pt x="318" y="563"/>
                      </a:lnTo>
                      <a:lnTo>
                        <a:pt x="327" y="565"/>
                      </a:lnTo>
                      <a:lnTo>
                        <a:pt x="332" y="570"/>
                      </a:lnTo>
                      <a:lnTo>
                        <a:pt x="338" y="578"/>
                      </a:lnTo>
                      <a:lnTo>
                        <a:pt x="341" y="590"/>
                      </a:lnTo>
                      <a:lnTo>
                        <a:pt x="342" y="599"/>
                      </a:lnTo>
                      <a:lnTo>
                        <a:pt x="342" y="610"/>
                      </a:lnTo>
                      <a:lnTo>
                        <a:pt x="340" y="620"/>
                      </a:lnTo>
                      <a:lnTo>
                        <a:pt x="337" y="627"/>
                      </a:lnTo>
                      <a:lnTo>
                        <a:pt x="333" y="632"/>
                      </a:lnTo>
                      <a:lnTo>
                        <a:pt x="331" y="637"/>
                      </a:lnTo>
                      <a:lnTo>
                        <a:pt x="322" y="642"/>
                      </a:lnTo>
                      <a:lnTo>
                        <a:pt x="313" y="644"/>
                      </a:lnTo>
                      <a:lnTo>
                        <a:pt x="293" y="646"/>
                      </a:lnTo>
                      <a:lnTo>
                        <a:pt x="271" y="647"/>
                      </a:lnTo>
                      <a:lnTo>
                        <a:pt x="247" y="646"/>
                      </a:lnTo>
                      <a:lnTo>
                        <a:pt x="227" y="643"/>
                      </a:lnTo>
                      <a:lnTo>
                        <a:pt x="204" y="637"/>
                      </a:lnTo>
                      <a:lnTo>
                        <a:pt x="184" y="629"/>
                      </a:lnTo>
                      <a:lnTo>
                        <a:pt x="161" y="619"/>
                      </a:lnTo>
                      <a:lnTo>
                        <a:pt x="144" y="608"/>
                      </a:lnTo>
                      <a:lnTo>
                        <a:pt x="124" y="595"/>
                      </a:lnTo>
                      <a:lnTo>
                        <a:pt x="106" y="578"/>
                      </a:lnTo>
                      <a:lnTo>
                        <a:pt x="90" y="563"/>
                      </a:lnTo>
                      <a:lnTo>
                        <a:pt x="78" y="549"/>
                      </a:lnTo>
                      <a:lnTo>
                        <a:pt x="67" y="535"/>
                      </a:lnTo>
                      <a:lnTo>
                        <a:pt x="54" y="516"/>
                      </a:lnTo>
                      <a:lnTo>
                        <a:pt x="38" y="490"/>
                      </a:lnTo>
                      <a:lnTo>
                        <a:pt x="26" y="458"/>
                      </a:lnTo>
                      <a:lnTo>
                        <a:pt x="14" y="428"/>
                      </a:lnTo>
                      <a:lnTo>
                        <a:pt x="5" y="383"/>
                      </a:lnTo>
                      <a:lnTo>
                        <a:pt x="1" y="347"/>
                      </a:lnTo>
                      <a:lnTo>
                        <a:pt x="1" y="327"/>
                      </a:lnTo>
                      <a:lnTo>
                        <a:pt x="0" y="309"/>
                      </a:lnTo>
                      <a:lnTo>
                        <a:pt x="2" y="296"/>
                      </a:lnTo>
                      <a:lnTo>
                        <a:pt x="3" y="274"/>
                      </a:lnTo>
                      <a:lnTo>
                        <a:pt x="8" y="248"/>
                      </a:lnTo>
                      <a:lnTo>
                        <a:pt x="14" y="224"/>
                      </a:lnTo>
                      <a:lnTo>
                        <a:pt x="23" y="195"/>
                      </a:lnTo>
                      <a:lnTo>
                        <a:pt x="32" y="173"/>
                      </a:lnTo>
                      <a:lnTo>
                        <a:pt x="44" y="150"/>
                      </a:lnTo>
                      <a:lnTo>
                        <a:pt x="54" y="133"/>
                      </a:lnTo>
                      <a:lnTo>
                        <a:pt x="66" y="115"/>
                      </a:lnTo>
                      <a:lnTo>
                        <a:pt x="79" y="98"/>
                      </a:lnTo>
                      <a:lnTo>
                        <a:pt x="91" y="85"/>
                      </a:lnTo>
                      <a:lnTo>
                        <a:pt x="109" y="67"/>
                      </a:lnTo>
                      <a:lnTo>
                        <a:pt x="127" y="53"/>
                      </a:lnTo>
                      <a:lnTo>
                        <a:pt x="142" y="43"/>
                      </a:lnTo>
                      <a:lnTo>
                        <a:pt x="156" y="33"/>
                      </a:lnTo>
                      <a:lnTo>
                        <a:pt x="174" y="24"/>
                      </a:lnTo>
                      <a:lnTo>
                        <a:pt x="192" y="16"/>
                      </a:lnTo>
                      <a:lnTo>
                        <a:pt x="209" y="11"/>
                      </a:lnTo>
                      <a:lnTo>
                        <a:pt x="227" y="6"/>
                      </a:lnTo>
                      <a:lnTo>
                        <a:pt x="248" y="2"/>
                      </a:lnTo>
                      <a:lnTo>
                        <a:pt x="269" y="0"/>
                      </a:lnTo>
                      <a:lnTo>
                        <a:pt x="276" y="3"/>
                      </a:lnTo>
                      <a:lnTo>
                        <a:pt x="281" y="7"/>
                      </a:lnTo>
                      <a:lnTo>
                        <a:pt x="286" y="16"/>
                      </a:lnTo>
                      <a:lnTo>
                        <a:pt x="289" y="22"/>
                      </a:lnTo>
                      <a:lnTo>
                        <a:pt x="291" y="30"/>
                      </a:lnTo>
                      <a:lnTo>
                        <a:pt x="292" y="43"/>
                      </a:lnTo>
                      <a:lnTo>
                        <a:pt x="289" y="57"/>
                      </a:lnTo>
                      <a:lnTo>
                        <a:pt x="283" y="71"/>
                      </a:lnTo>
                      <a:lnTo>
                        <a:pt x="277" y="75"/>
                      </a:lnTo>
                      <a:lnTo>
                        <a:pt x="270" y="78"/>
                      </a:lnTo>
                    </a:path>
                  </a:pathLst>
                </a:custGeom>
                <a:solidFill>
                  <a:srgbClr val="C0C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59" name="Freeform 61"/>
                <p:cNvSpPr>
                  <a:spLocks/>
                </p:cNvSpPr>
                <p:nvPr/>
              </p:nvSpPr>
              <p:spPr bwMode="auto">
                <a:xfrm>
                  <a:off x="509" y="2164"/>
                  <a:ext cx="150" cy="115"/>
                </a:xfrm>
                <a:custGeom>
                  <a:avLst/>
                  <a:gdLst>
                    <a:gd name="T0" fmla="*/ 136 w 150"/>
                    <a:gd name="T1" fmla="*/ 0 h 115"/>
                    <a:gd name="T2" fmla="*/ 100 w 150"/>
                    <a:gd name="T3" fmla="*/ 15 h 115"/>
                    <a:gd name="T4" fmla="*/ 73 w 150"/>
                    <a:gd name="T5" fmla="*/ 30 h 115"/>
                    <a:gd name="T6" fmla="*/ 48 w 150"/>
                    <a:gd name="T7" fmla="*/ 48 h 115"/>
                    <a:gd name="T8" fmla="*/ 21 w 150"/>
                    <a:gd name="T9" fmla="*/ 74 h 115"/>
                    <a:gd name="T10" fmla="*/ 5 w 150"/>
                    <a:gd name="T11" fmla="*/ 93 h 115"/>
                    <a:gd name="T12" fmla="*/ 0 w 150"/>
                    <a:gd name="T13" fmla="*/ 105 h 115"/>
                    <a:gd name="T14" fmla="*/ 2 w 150"/>
                    <a:gd name="T15" fmla="*/ 112 h 115"/>
                    <a:gd name="T16" fmla="*/ 12 w 150"/>
                    <a:gd name="T17" fmla="*/ 114 h 115"/>
                    <a:gd name="T18" fmla="*/ 21 w 150"/>
                    <a:gd name="T19" fmla="*/ 103 h 115"/>
                    <a:gd name="T20" fmla="*/ 36 w 150"/>
                    <a:gd name="T21" fmla="*/ 88 h 115"/>
                    <a:gd name="T22" fmla="*/ 53 w 150"/>
                    <a:gd name="T23" fmla="*/ 71 h 115"/>
                    <a:gd name="T24" fmla="*/ 72 w 150"/>
                    <a:gd name="T25" fmla="*/ 55 h 115"/>
                    <a:gd name="T26" fmla="*/ 93 w 150"/>
                    <a:gd name="T27" fmla="*/ 40 h 115"/>
                    <a:gd name="T28" fmla="*/ 114 w 150"/>
                    <a:gd name="T29" fmla="*/ 29 h 115"/>
                    <a:gd name="T30" fmla="*/ 134 w 150"/>
                    <a:gd name="T31" fmla="*/ 21 h 115"/>
                    <a:gd name="T32" fmla="*/ 147 w 150"/>
                    <a:gd name="T33" fmla="*/ 15 h 115"/>
                    <a:gd name="T34" fmla="*/ 149 w 150"/>
                    <a:gd name="T35" fmla="*/ 7 h 115"/>
                    <a:gd name="T36" fmla="*/ 147 w 150"/>
                    <a:gd name="T37" fmla="*/ 2 h 115"/>
                    <a:gd name="T38" fmla="*/ 136 w 150"/>
                    <a:gd name="T39" fmla="*/ 0 h 1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0" h="115">
                      <a:moveTo>
                        <a:pt x="136" y="0"/>
                      </a:moveTo>
                      <a:lnTo>
                        <a:pt x="100" y="15"/>
                      </a:lnTo>
                      <a:lnTo>
                        <a:pt x="73" y="30"/>
                      </a:lnTo>
                      <a:lnTo>
                        <a:pt x="48" y="48"/>
                      </a:lnTo>
                      <a:lnTo>
                        <a:pt x="21" y="74"/>
                      </a:lnTo>
                      <a:lnTo>
                        <a:pt x="5" y="93"/>
                      </a:lnTo>
                      <a:lnTo>
                        <a:pt x="0" y="105"/>
                      </a:lnTo>
                      <a:lnTo>
                        <a:pt x="2" y="112"/>
                      </a:lnTo>
                      <a:lnTo>
                        <a:pt x="12" y="114"/>
                      </a:lnTo>
                      <a:lnTo>
                        <a:pt x="21" y="103"/>
                      </a:lnTo>
                      <a:lnTo>
                        <a:pt x="36" y="88"/>
                      </a:lnTo>
                      <a:lnTo>
                        <a:pt x="53" y="71"/>
                      </a:lnTo>
                      <a:lnTo>
                        <a:pt x="72" y="55"/>
                      </a:lnTo>
                      <a:lnTo>
                        <a:pt x="93" y="40"/>
                      </a:lnTo>
                      <a:lnTo>
                        <a:pt x="114" y="29"/>
                      </a:lnTo>
                      <a:lnTo>
                        <a:pt x="134" y="21"/>
                      </a:lnTo>
                      <a:lnTo>
                        <a:pt x="147" y="15"/>
                      </a:lnTo>
                      <a:lnTo>
                        <a:pt x="149" y="7"/>
                      </a:lnTo>
                      <a:lnTo>
                        <a:pt x="147" y="2"/>
                      </a:lnTo>
                      <a:lnTo>
                        <a:pt x="136" y="0"/>
                      </a:lnTo>
                    </a:path>
                  </a:pathLst>
                </a:custGeom>
                <a:solidFill>
                  <a:srgbClr val="E0E0E0"/>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10633" name="Group 62"/>
              <p:cNvGrpSpPr>
                <a:grpSpLocks/>
              </p:cNvGrpSpPr>
              <p:nvPr/>
            </p:nvGrpSpPr>
            <p:grpSpPr bwMode="auto">
              <a:xfrm>
                <a:off x="1026" y="2207"/>
                <a:ext cx="189" cy="742"/>
                <a:chOff x="1026" y="2207"/>
                <a:chExt cx="189" cy="742"/>
              </a:xfrm>
            </p:grpSpPr>
            <p:sp>
              <p:nvSpPr>
                <p:cNvPr id="110642" name="Rectangle 63"/>
                <p:cNvSpPr>
                  <a:spLocks noChangeArrowheads="1"/>
                </p:cNvSpPr>
                <p:nvPr/>
              </p:nvSpPr>
              <p:spPr bwMode="auto">
                <a:xfrm>
                  <a:off x="1026" y="2207"/>
                  <a:ext cx="189"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43" name="Rectangle 64"/>
                <p:cNvSpPr>
                  <a:spLocks noChangeArrowheads="1"/>
                </p:cNvSpPr>
                <p:nvPr/>
              </p:nvSpPr>
              <p:spPr bwMode="auto">
                <a:xfrm>
                  <a:off x="1087" y="2255"/>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44" name="Rectangle 65"/>
                <p:cNvSpPr>
                  <a:spLocks noChangeArrowheads="1"/>
                </p:cNvSpPr>
                <p:nvPr/>
              </p:nvSpPr>
              <p:spPr bwMode="auto">
                <a:xfrm>
                  <a:off x="1052" y="2303"/>
                  <a:ext cx="13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45" name="Rectangle 66"/>
                <p:cNvSpPr>
                  <a:spLocks noChangeArrowheads="1"/>
                </p:cNvSpPr>
                <p:nvPr/>
              </p:nvSpPr>
              <p:spPr bwMode="auto">
                <a:xfrm>
                  <a:off x="1026" y="2593"/>
                  <a:ext cx="189"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46" name="Rectangle 67"/>
                <p:cNvSpPr>
                  <a:spLocks noChangeArrowheads="1"/>
                </p:cNvSpPr>
                <p:nvPr/>
              </p:nvSpPr>
              <p:spPr bwMode="auto">
                <a:xfrm>
                  <a:off x="1087" y="2351"/>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47" name="Rectangle 68"/>
                <p:cNvSpPr>
                  <a:spLocks noChangeArrowheads="1"/>
                </p:cNvSpPr>
                <p:nvPr/>
              </p:nvSpPr>
              <p:spPr bwMode="auto">
                <a:xfrm>
                  <a:off x="1087" y="2448"/>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48" name="Rectangle 69"/>
                <p:cNvSpPr>
                  <a:spLocks noChangeArrowheads="1"/>
                </p:cNvSpPr>
                <p:nvPr/>
              </p:nvSpPr>
              <p:spPr bwMode="auto">
                <a:xfrm>
                  <a:off x="1087" y="2544"/>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49" name="Rectangle 70"/>
                <p:cNvSpPr>
                  <a:spLocks noChangeArrowheads="1"/>
                </p:cNvSpPr>
                <p:nvPr/>
              </p:nvSpPr>
              <p:spPr bwMode="auto">
                <a:xfrm>
                  <a:off x="1087" y="2641"/>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0" name="Rectangle 71"/>
                <p:cNvSpPr>
                  <a:spLocks noChangeArrowheads="1"/>
                </p:cNvSpPr>
                <p:nvPr/>
              </p:nvSpPr>
              <p:spPr bwMode="auto">
                <a:xfrm>
                  <a:off x="1087" y="2737"/>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1" name="Rectangle 72"/>
                <p:cNvSpPr>
                  <a:spLocks noChangeArrowheads="1"/>
                </p:cNvSpPr>
                <p:nvPr/>
              </p:nvSpPr>
              <p:spPr bwMode="auto">
                <a:xfrm>
                  <a:off x="1087" y="2833"/>
                  <a:ext cx="6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2" name="Rectangle 73"/>
                <p:cNvSpPr>
                  <a:spLocks noChangeArrowheads="1"/>
                </p:cNvSpPr>
                <p:nvPr/>
              </p:nvSpPr>
              <p:spPr bwMode="auto">
                <a:xfrm>
                  <a:off x="1087" y="2930"/>
                  <a:ext cx="6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3" name="Rectangle 74"/>
                <p:cNvSpPr>
                  <a:spLocks noChangeArrowheads="1"/>
                </p:cNvSpPr>
                <p:nvPr/>
              </p:nvSpPr>
              <p:spPr bwMode="auto">
                <a:xfrm>
                  <a:off x="1052" y="2399"/>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4" name="Rectangle 75"/>
                <p:cNvSpPr>
                  <a:spLocks noChangeArrowheads="1"/>
                </p:cNvSpPr>
                <p:nvPr/>
              </p:nvSpPr>
              <p:spPr bwMode="auto">
                <a:xfrm>
                  <a:off x="1052" y="2496"/>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5" name="Rectangle 76"/>
                <p:cNvSpPr>
                  <a:spLocks noChangeArrowheads="1"/>
                </p:cNvSpPr>
                <p:nvPr/>
              </p:nvSpPr>
              <p:spPr bwMode="auto">
                <a:xfrm>
                  <a:off x="1052" y="2785"/>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6" name="Rectangle 77"/>
                <p:cNvSpPr>
                  <a:spLocks noChangeArrowheads="1"/>
                </p:cNvSpPr>
                <p:nvPr/>
              </p:nvSpPr>
              <p:spPr bwMode="auto">
                <a:xfrm>
                  <a:off x="1052" y="2882"/>
                  <a:ext cx="137" cy="19"/>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57" name="Rectangle 78"/>
                <p:cNvSpPr>
                  <a:spLocks noChangeArrowheads="1"/>
                </p:cNvSpPr>
                <p:nvPr/>
              </p:nvSpPr>
              <p:spPr bwMode="auto">
                <a:xfrm>
                  <a:off x="1052" y="2689"/>
                  <a:ext cx="137" cy="20"/>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grpSp>
            <p:nvGrpSpPr>
              <p:cNvPr id="110634" name="Group 79"/>
              <p:cNvGrpSpPr>
                <a:grpSpLocks/>
              </p:cNvGrpSpPr>
              <p:nvPr/>
            </p:nvGrpSpPr>
            <p:grpSpPr bwMode="auto">
              <a:xfrm>
                <a:off x="831" y="2540"/>
                <a:ext cx="133" cy="123"/>
                <a:chOff x="831" y="2540"/>
                <a:chExt cx="133" cy="123"/>
              </a:xfrm>
            </p:grpSpPr>
            <p:sp>
              <p:nvSpPr>
                <p:cNvPr id="110639" name="Freeform 80"/>
                <p:cNvSpPr>
                  <a:spLocks/>
                </p:cNvSpPr>
                <p:nvPr/>
              </p:nvSpPr>
              <p:spPr bwMode="auto">
                <a:xfrm>
                  <a:off x="852" y="2540"/>
                  <a:ext cx="16" cy="61"/>
                </a:xfrm>
                <a:custGeom>
                  <a:avLst/>
                  <a:gdLst>
                    <a:gd name="T0" fmla="*/ 5 w 16"/>
                    <a:gd name="T1" fmla="*/ 60 h 61"/>
                    <a:gd name="T2" fmla="*/ 15 w 16"/>
                    <a:gd name="T3" fmla="*/ 60 h 61"/>
                    <a:gd name="T4" fmla="*/ 15 w 16"/>
                    <a:gd name="T5" fmla="*/ 0 h 61"/>
                    <a:gd name="T6" fmla="*/ 3 w 16"/>
                    <a:gd name="T7" fmla="*/ 0 h 61"/>
                    <a:gd name="T8" fmla="*/ 0 w 16"/>
                    <a:gd name="T9" fmla="*/ 13 h 61"/>
                    <a:gd name="T10" fmla="*/ 5 w 16"/>
                    <a:gd name="T11" fmla="*/ 13 h 61"/>
                    <a:gd name="T12" fmla="*/ 5 w 16"/>
                    <a:gd name="T13" fmla="*/ 60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5" y="60"/>
                      </a:moveTo>
                      <a:lnTo>
                        <a:pt x="15" y="60"/>
                      </a:lnTo>
                      <a:lnTo>
                        <a:pt x="15" y="0"/>
                      </a:lnTo>
                      <a:lnTo>
                        <a:pt x="3" y="0"/>
                      </a:lnTo>
                      <a:lnTo>
                        <a:pt x="0" y="13"/>
                      </a:lnTo>
                      <a:lnTo>
                        <a:pt x="5" y="13"/>
                      </a:lnTo>
                      <a:lnTo>
                        <a:pt x="5" y="6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40" name="Freeform 81"/>
                <p:cNvSpPr>
                  <a:spLocks/>
                </p:cNvSpPr>
                <p:nvPr/>
              </p:nvSpPr>
              <p:spPr bwMode="auto">
                <a:xfrm>
                  <a:off x="931" y="2601"/>
                  <a:ext cx="33" cy="60"/>
                </a:xfrm>
                <a:custGeom>
                  <a:avLst/>
                  <a:gdLst>
                    <a:gd name="T0" fmla="*/ 0 w 33"/>
                    <a:gd name="T1" fmla="*/ 17 h 60"/>
                    <a:gd name="T2" fmla="*/ 12 w 33"/>
                    <a:gd name="T3" fmla="*/ 17 h 60"/>
                    <a:gd name="T4" fmla="*/ 12 w 33"/>
                    <a:gd name="T5" fmla="*/ 13 h 60"/>
                    <a:gd name="T6" fmla="*/ 20 w 33"/>
                    <a:gd name="T7" fmla="*/ 13 h 60"/>
                    <a:gd name="T8" fmla="*/ 20 w 33"/>
                    <a:gd name="T9" fmla="*/ 20 h 60"/>
                    <a:gd name="T10" fmla="*/ 0 w 33"/>
                    <a:gd name="T11" fmla="*/ 48 h 60"/>
                    <a:gd name="T12" fmla="*/ 0 w 33"/>
                    <a:gd name="T13" fmla="*/ 59 h 60"/>
                    <a:gd name="T14" fmla="*/ 32 w 33"/>
                    <a:gd name="T15" fmla="*/ 59 h 60"/>
                    <a:gd name="T16" fmla="*/ 32 w 33"/>
                    <a:gd name="T17" fmla="*/ 48 h 60"/>
                    <a:gd name="T18" fmla="*/ 14 w 33"/>
                    <a:gd name="T19" fmla="*/ 48 h 60"/>
                    <a:gd name="T20" fmla="*/ 32 w 33"/>
                    <a:gd name="T21" fmla="*/ 23 h 60"/>
                    <a:gd name="T22" fmla="*/ 32 w 33"/>
                    <a:gd name="T23" fmla="*/ 8 h 60"/>
                    <a:gd name="T24" fmla="*/ 23 w 33"/>
                    <a:gd name="T25" fmla="*/ 0 h 60"/>
                    <a:gd name="T26" fmla="*/ 8 w 33"/>
                    <a:gd name="T27" fmla="*/ 0 h 60"/>
                    <a:gd name="T28" fmla="*/ 0 w 33"/>
                    <a:gd name="T29" fmla="*/ 8 h 60"/>
                    <a:gd name="T30" fmla="*/ 0 w 33"/>
                    <a:gd name="T31" fmla="*/ 17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 h="60">
                      <a:moveTo>
                        <a:pt x="0" y="17"/>
                      </a:moveTo>
                      <a:lnTo>
                        <a:pt x="12" y="17"/>
                      </a:lnTo>
                      <a:lnTo>
                        <a:pt x="12" y="13"/>
                      </a:lnTo>
                      <a:lnTo>
                        <a:pt x="20" y="13"/>
                      </a:lnTo>
                      <a:lnTo>
                        <a:pt x="20" y="20"/>
                      </a:lnTo>
                      <a:lnTo>
                        <a:pt x="0" y="48"/>
                      </a:lnTo>
                      <a:lnTo>
                        <a:pt x="0" y="59"/>
                      </a:lnTo>
                      <a:lnTo>
                        <a:pt x="32" y="59"/>
                      </a:lnTo>
                      <a:lnTo>
                        <a:pt x="32" y="48"/>
                      </a:lnTo>
                      <a:lnTo>
                        <a:pt x="14" y="48"/>
                      </a:lnTo>
                      <a:lnTo>
                        <a:pt x="32" y="23"/>
                      </a:lnTo>
                      <a:lnTo>
                        <a:pt x="32" y="8"/>
                      </a:lnTo>
                      <a:lnTo>
                        <a:pt x="23" y="0"/>
                      </a:lnTo>
                      <a:lnTo>
                        <a:pt x="8" y="0"/>
                      </a:lnTo>
                      <a:lnTo>
                        <a:pt x="0" y="8"/>
                      </a:lnTo>
                      <a:lnTo>
                        <a:pt x="0" y="17"/>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41" name="Freeform 82"/>
                <p:cNvSpPr>
                  <a:spLocks/>
                </p:cNvSpPr>
                <p:nvPr/>
              </p:nvSpPr>
              <p:spPr bwMode="auto">
                <a:xfrm>
                  <a:off x="831" y="2544"/>
                  <a:ext cx="127" cy="119"/>
                </a:xfrm>
                <a:custGeom>
                  <a:avLst/>
                  <a:gdLst>
                    <a:gd name="T0" fmla="*/ 109 w 127"/>
                    <a:gd name="T1" fmla="*/ 0 h 119"/>
                    <a:gd name="T2" fmla="*/ 0 w 127"/>
                    <a:gd name="T3" fmla="*/ 117 h 119"/>
                    <a:gd name="T4" fmla="*/ 16 w 127"/>
                    <a:gd name="T5" fmla="*/ 118 h 119"/>
                    <a:gd name="T6" fmla="*/ 126 w 127"/>
                    <a:gd name="T7" fmla="*/ 1 h 119"/>
                    <a:gd name="T8" fmla="*/ 109 w 127"/>
                    <a:gd name="T9" fmla="*/ 0 h 1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 h="119">
                      <a:moveTo>
                        <a:pt x="109" y="0"/>
                      </a:moveTo>
                      <a:lnTo>
                        <a:pt x="0" y="117"/>
                      </a:lnTo>
                      <a:lnTo>
                        <a:pt x="16" y="118"/>
                      </a:lnTo>
                      <a:lnTo>
                        <a:pt x="126" y="1"/>
                      </a:lnTo>
                      <a:lnTo>
                        <a:pt x="109"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10635" name="Group 83"/>
              <p:cNvGrpSpPr>
                <a:grpSpLocks/>
              </p:cNvGrpSpPr>
              <p:nvPr/>
            </p:nvGrpSpPr>
            <p:grpSpPr bwMode="auto">
              <a:xfrm>
                <a:off x="1263" y="2561"/>
                <a:ext cx="205" cy="70"/>
                <a:chOff x="1263" y="2561"/>
                <a:chExt cx="205" cy="70"/>
              </a:xfrm>
            </p:grpSpPr>
            <p:sp>
              <p:nvSpPr>
                <p:cNvPr id="110636" name="Freeform 84"/>
                <p:cNvSpPr>
                  <a:spLocks/>
                </p:cNvSpPr>
                <p:nvPr/>
              </p:nvSpPr>
              <p:spPr bwMode="auto">
                <a:xfrm>
                  <a:off x="1263" y="2561"/>
                  <a:ext cx="53" cy="70"/>
                </a:xfrm>
                <a:custGeom>
                  <a:avLst/>
                  <a:gdLst>
                    <a:gd name="T0" fmla="*/ 14 w 53"/>
                    <a:gd name="T1" fmla="*/ 0 h 70"/>
                    <a:gd name="T2" fmla="*/ 38 w 53"/>
                    <a:gd name="T3" fmla="*/ 0 h 70"/>
                    <a:gd name="T4" fmla="*/ 52 w 53"/>
                    <a:gd name="T5" fmla="*/ 10 h 70"/>
                    <a:gd name="T6" fmla="*/ 52 w 53"/>
                    <a:gd name="T7" fmla="*/ 27 h 70"/>
                    <a:gd name="T8" fmla="*/ 33 w 53"/>
                    <a:gd name="T9" fmla="*/ 27 h 70"/>
                    <a:gd name="T10" fmla="*/ 33 w 53"/>
                    <a:gd name="T11" fmla="*/ 13 h 70"/>
                    <a:gd name="T12" fmla="*/ 18 w 53"/>
                    <a:gd name="T13" fmla="*/ 13 h 70"/>
                    <a:gd name="T14" fmla="*/ 18 w 53"/>
                    <a:gd name="T15" fmla="*/ 56 h 70"/>
                    <a:gd name="T16" fmla="*/ 33 w 53"/>
                    <a:gd name="T17" fmla="*/ 56 h 70"/>
                    <a:gd name="T18" fmla="*/ 33 w 53"/>
                    <a:gd name="T19" fmla="*/ 40 h 70"/>
                    <a:gd name="T20" fmla="*/ 52 w 53"/>
                    <a:gd name="T21" fmla="*/ 40 h 70"/>
                    <a:gd name="T22" fmla="*/ 52 w 53"/>
                    <a:gd name="T23" fmla="*/ 59 h 70"/>
                    <a:gd name="T24" fmla="*/ 38 w 53"/>
                    <a:gd name="T25" fmla="*/ 69 h 70"/>
                    <a:gd name="T26" fmla="*/ 14 w 53"/>
                    <a:gd name="T27" fmla="*/ 69 h 70"/>
                    <a:gd name="T28" fmla="*/ 0 w 53"/>
                    <a:gd name="T29" fmla="*/ 59 h 70"/>
                    <a:gd name="T30" fmla="*/ 0 w 53"/>
                    <a:gd name="T31" fmla="*/ 10 h 70"/>
                    <a:gd name="T32" fmla="*/ 14 w 53"/>
                    <a:gd name="T33" fmla="*/ 0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70">
                      <a:moveTo>
                        <a:pt x="14" y="0"/>
                      </a:moveTo>
                      <a:lnTo>
                        <a:pt x="38" y="0"/>
                      </a:lnTo>
                      <a:lnTo>
                        <a:pt x="52" y="10"/>
                      </a:lnTo>
                      <a:lnTo>
                        <a:pt x="52" y="27"/>
                      </a:lnTo>
                      <a:lnTo>
                        <a:pt x="33" y="27"/>
                      </a:lnTo>
                      <a:lnTo>
                        <a:pt x="33" y="13"/>
                      </a:lnTo>
                      <a:lnTo>
                        <a:pt x="18" y="13"/>
                      </a:lnTo>
                      <a:lnTo>
                        <a:pt x="18" y="56"/>
                      </a:lnTo>
                      <a:lnTo>
                        <a:pt x="33" y="56"/>
                      </a:lnTo>
                      <a:lnTo>
                        <a:pt x="33" y="40"/>
                      </a:lnTo>
                      <a:lnTo>
                        <a:pt x="52" y="40"/>
                      </a:lnTo>
                      <a:lnTo>
                        <a:pt x="52" y="59"/>
                      </a:lnTo>
                      <a:lnTo>
                        <a:pt x="38" y="69"/>
                      </a:lnTo>
                      <a:lnTo>
                        <a:pt x="14" y="69"/>
                      </a:lnTo>
                      <a:lnTo>
                        <a:pt x="0" y="59"/>
                      </a:lnTo>
                      <a:lnTo>
                        <a:pt x="0" y="10"/>
                      </a:lnTo>
                      <a:lnTo>
                        <a:pt x="14"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37" name="Freeform 85"/>
                <p:cNvSpPr>
                  <a:spLocks/>
                </p:cNvSpPr>
                <p:nvPr/>
              </p:nvSpPr>
              <p:spPr bwMode="auto">
                <a:xfrm>
                  <a:off x="1419" y="2561"/>
                  <a:ext cx="49" cy="70"/>
                </a:xfrm>
                <a:custGeom>
                  <a:avLst/>
                  <a:gdLst>
                    <a:gd name="T0" fmla="*/ 0 w 49"/>
                    <a:gd name="T1" fmla="*/ 0 h 70"/>
                    <a:gd name="T2" fmla="*/ 35 w 49"/>
                    <a:gd name="T3" fmla="*/ 0 h 70"/>
                    <a:gd name="T4" fmla="*/ 48 w 49"/>
                    <a:gd name="T5" fmla="*/ 10 h 70"/>
                    <a:gd name="T6" fmla="*/ 48 w 49"/>
                    <a:gd name="T7" fmla="*/ 36 h 70"/>
                    <a:gd name="T8" fmla="*/ 35 w 49"/>
                    <a:gd name="T9" fmla="*/ 46 h 70"/>
                    <a:gd name="T10" fmla="*/ 19 w 49"/>
                    <a:gd name="T11" fmla="*/ 46 h 70"/>
                    <a:gd name="T12" fmla="*/ 19 w 49"/>
                    <a:gd name="T13" fmla="*/ 33 h 70"/>
                    <a:gd name="T14" fmla="*/ 30 w 49"/>
                    <a:gd name="T15" fmla="*/ 33 h 70"/>
                    <a:gd name="T16" fmla="*/ 30 w 49"/>
                    <a:gd name="T17" fmla="*/ 11 h 70"/>
                    <a:gd name="T18" fmla="*/ 19 w 49"/>
                    <a:gd name="T19" fmla="*/ 11 h 70"/>
                    <a:gd name="T20" fmla="*/ 19 w 49"/>
                    <a:gd name="T21" fmla="*/ 33 h 70"/>
                    <a:gd name="T22" fmla="*/ 19 w 49"/>
                    <a:gd name="T23" fmla="*/ 46 h 70"/>
                    <a:gd name="T24" fmla="*/ 19 w 49"/>
                    <a:gd name="T25" fmla="*/ 69 h 70"/>
                    <a:gd name="T26" fmla="*/ 0 w 49"/>
                    <a:gd name="T27" fmla="*/ 69 h 70"/>
                    <a:gd name="T28" fmla="*/ 0 w 49"/>
                    <a:gd name="T29" fmla="*/ 0 h 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9" h="70">
                      <a:moveTo>
                        <a:pt x="0" y="0"/>
                      </a:moveTo>
                      <a:lnTo>
                        <a:pt x="35" y="0"/>
                      </a:lnTo>
                      <a:lnTo>
                        <a:pt x="48" y="10"/>
                      </a:lnTo>
                      <a:lnTo>
                        <a:pt x="48" y="36"/>
                      </a:lnTo>
                      <a:lnTo>
                        <a:pt x="35" y="46"/>
                      </a:lnTo>
                      <a:lnTo>
                        <a:pt x="19" y="46"/>
                      </a:lnTo>
                      <a:lnTo>
                        <a:pt x="19" y="33"/>
                      </a:lnTo>
                      <a:lnTo>
                        <a:pt x="30" y="33"/>
                      </a:lnTo>
                      <a:lnTo>
                        <a:pt x="30" y="11"/>
                      </a:lnTo>
                      <a:lnTo>
                        <a:pt x="19" y="11"/>
                      </a:lnTo>
                      <a:lnTo>
                        <a:pt x="19" y="33"/>
                      </a:lnTo>
                      <a:lnTo>
                        <a:pt x="19" y="46"/>
                      </a:lnTo>
                      <a:lnTo>
                        <a:pt x="19" y="69"/>
                      </a:lnTo>
                      <a:lnTo>
                        <a:pt x="0" y="69"/>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38" name="Freeform 86"/>
                <p:cNvSpPr>
                  <a:spLocks/>
                </p:cNvSpPr>
                <p:nvPr/>
              </p:nvSpPr>
              <p:spPr bwMode="auto">
                <a:xfrm>
                  <a:off x="1343" y="2561"/>
                  <a:ext cx="52" cy="70"/>
                </a:xfrm>
                <a:custGeom>
                  <a:avLst/>
                  <a:gdLst>
                    <a:gd name="T0" fmla="*/ 0 w 52"/>
                    <a:gd name="T1" fmla="*/ 0 h 70"/>
                    <a:gd name="T2" fmla="*/ 19 w 52"/>
                    <a:gd name="T3" fmla="*/ 0 h 70"/>
                    <a:gd name="T4" fmla="*/ 19 w 52"/>
                    <a:gd name="T5" fmla="*/ 56 h 70"/>
                    <a:gd name="T6" fmla="*/ 33 w 52"/>
                    <a:gd name="T7" fmla="*/ 56 h 70"/>
                    <a:gd name="T8" fmla="*/ 33 w 52"/>
                    <a:gd name="T9" fmla="*/ 0 h 70"/>
                    <a:gd name="T10" fmla="*/ 51 w 52"/>
                    <a:gd name="T11" fmla="*/ 0 h 70"/>
                    <a:gd name="T12" fmla="*/ 51 w 52"/>
                    <a:gd name="T13" fmla="*/ 59 h 70"/>
                    <a:gd name="T14" fmla="*/ 37 w 52"/>
                    <a:gd name="T15" fmla="*/ 69 h 70"/>
                    <a:gd name="T16" fmla="*/ 14 w 52"/>
                    <a:gd name="T17" fmla="*/ 69 h 70"/>
                    <a:gd name="T18" fmla="*/ 0 w 52"/>
                    <a:gd name="T19" fmla="*/ 59 h 70"/>
                    <a:gd name="T20" fmla="*/ 0 w 52"/>
                    <a:gd name="T21" fmla="*/ 0 h 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70">
                      <a:moveTo>
                        <a:pt x="0" y="0"/>
                      </a:moveTo>
                      <a:lnTo>
                        <a:pt x="19" y="0"/>
                      </a:lnTo>
                      <a:lnTo>
                        <a:pt x="19" y="56"/>
                      </a:lnTo>
                      <a:lnTo>
                        <a:pt x="33" y="56"/>
                      </a:lnTo>
                      <a:lnTo>
                        <a:pt x="33" y="0"/>
                      </a:lnTo>
                      <a:lnTo>
                        <a:pt x="51" y="0"/>
                      </a:lnTo>
                      <a:lnTo>
                        <a:pt x="51" y="59"/>
                      </a:lnTo>
                      <a:lnTo>
                        <a:pt x="37" y="69"/>
                      </a:lnTo>
                      <a:lnTo>
                        <a:pt x="14" y="69"/>
                      </a:lnTo>
                      <a:lnTo>
                        <a:pt x="0" y="59"/>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grpSp>
        <p:nvGrpSpPr>
          <p:cNvPr id="353367" name="Group 87"/>
          <p:cNvGrpSpPr>
            <a:grpSpLocks/>
          </p:cNvGrpSpPr>
          <p:nvPr/>
        </p:nvGrpSpPr>
        <p:grpSpPr bwMode="auto">
          <a:xfrm>
            <a:off x="5543550" y="3217863"/>
            <a:ext cx="2784475" cy="1530350"/>
            <a:chOff x="3492" y="2027"/>
            <a:chExt cx="1754" cy="964"/>
          </a:xfrm>
        </p:grpSpPr>
        <p:sp>
          <p:nvSpPr>
            <p:cNvPr id="110600" name="Rectangle 88"/>
            <p:cNvSpPr>
              <a:spLocks noChangeArrowheads="1"/>
            </p:cNvSpPr>
            <p:nvPr/>
          </p:nvSpPr>
          <p:spPr bwMode="auto">
            <a:xfrm>
              <a:off x="3492" y="2219"/>
              <a:ext cx="491" cy="69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6600"/>
                <a:t>=</a:t>
              </a:r>
            </a:p>
          </p:txBody>
        </p:sp>
        <p:grpSp>
          <p:nvGrpSpPr>
            <p:cNvPr id="110601" name="Group 89"/>
            <p:cNvGrpSpPr>
              <a:grpSpLocks/>
            </p:cNvGrpSpPr>
            <p:nvPr/>
          </p:nvGrpSpPr>
          <p:grpSpPr bwMode="auto">
            <a:xfrm>
              <a:off x="4088" y="2027"/>
              <a:ext cx="1158" cy="964"/>
              <a:chOff x="4088" y="2027"/>
              <a:chExt cx="1158" cy="964"/>
            </a:xfrm>
          </p:grpSpPr>
          <p:sp>
            <p:nvSpPr>
              <p:cNvPr id="110602" name="Freeform 90"/>
              <p:cNvSpPr>
                <a:spLocks/>
              </p:cNvSpPr>
              <p:nvPr/>
            </p:nvSpPr>
            <p:spPr bwMode="auto">
              <a:xfrm>
                <a:off x="4326" y="2084"/>
                <a:ext cx="803" cy="907"/>
              </a:xfrm>
              <a:custGeom>
                <a:avLst/>
                <a:gdLst>
                  <a:gd name="T0" fmla="*/ 0 w 803"/>
                  <a:gd name="T1" fmla="*/ 0 h 907"/>
                  <a:gd name="T2" fmla="*/ 802 w 803"/>
                  <a:gd name="T3" fmla="*/ 0 h 907"/>
                  <a:gd name="T4" fmla="*/ 738 w 803"/>
                  <a:gd name="T5" fmla="*/ 854 h 907"/>
                  <a:gd name="T6" fmla="*/ 738 w 803"/>
                  <a:gd name="T7" fmla="*/ 858 h 907"/>
                  <a:gd name="T8" fmla="*/ 736 w 803"/>
                  <a:gd name="T9" fmla="*/ 860 h 907"/>
                  <a:gd name="T10" fmla="*/ 735 w 803"/>
                  <a:gd name="T11" fmla="*/ 862 h 907"/>
                  <a:gd name="T12" fmla="*/ 731 w 803"/>
                  <a:gd name="T13" fmla="*/ 865 h 907"/>
                  <a:gd name="T14" fmla="*/ 729 w 803"/>
                  <a:gd name="T15" fmla="*/ 867 h 907"/>
                  <a:gd name="T16" fmla="*/ 727 w 803"/>
                  <a:gd name="T17" fmla="*/ 867 h 907"/>
                  <a:gd name="T18" fmla="*/ 723 w 803"/>
                  <a:gd name="T19" fmla="*/ 870 h 907"/>
                  <a:gd name="T20" fmla="*/ 718 w 803"/>
                  <a:gd name="T21" fmla="*/ 872 h 907"/>
                  <a:gd name="T22" fmla="*/ 712 w 803"/>
                  <a:gd name="T23" fmla="*/ 874 h 907"/>
                  <a:gd name="T24" fmla="*/ 710 w 803"/>
                  <a:gd name="T25" fmla="*/ 875 h 907"/>
                  <a:gd name="T26" fmla="*/ 705 w 803"/>
                  <a:gd name="T27" fmla="*/ 877 h 907"/>
                  <a:gd name="T28" fmla="*/ 696 w 803"/>
                  <a:gd name="T29" fmla="*/ 879 h 907"/>
                  <a:gd name="T30" fmla="*/ 685 w 803"/>
                  <a:gd name="T31" fmla="*/ 882 h 907"/>
                  <a:gd name="T32" fmla="*/ 673 w 803"/>
                  <a:gd name="T33" fmla="*/ 885 h 907"/>
                  <a:gd name="T34" fmla="*/ 657 w 803"/>
                  <a:gd name="T35" fmla="*/ 888 h 907"/>
                  <a:gd name="T36" fmla="*/ 640 w 803"/>
                  <a:gd name="T37" fmla="*/ 891 h 907"/>
                  <a:gd name="T38" fmla="*/ 621 w 803"/>
                  <a:gd name="T39" fmla="*/ 893 h 907"/>
                  <a:gd name="T40" fmla="*/ 602 w 803"/>
                  <a:gd name="T41" fmla="*/ 896 h 907"/>
                  <a:gd name="T42" fmla="*/ 579 w 803"/>
                  <a:gd name="T43" fmla="*/ 899 h 907"/>
                  <a:gd name="T44" fmla="*/ 552 w 803"/>
                  <a:gd name="T45" fmla="*/ 901 h 907"/>
                  <a:gd name="T46" fmla="*/ 510 w 803"/>
                  <a:gd name="T47" fmla="*/ 903 h 907"/>
                  <a:gd name="T48" fmla="*/ 475 w 803"/>
                  <a:gd name="T49" fmla="*/ 905 h 907"/>
                  <a:gd name="T50" fmla="*/ 441 w 803"/>
                  <a:gd name="T51" fmla="*/ 905 h 907"/>
                  <a:gd name="T52" fmla="*/ 414 w 803"/>
                  <a:gd name="T53" fmla="*/ 906 h 907"/>
                  <a:gd name="T54" fmla="*/ 390 w 803"/>
                  <a:gd name="T55" fmla="*/ 906 h 907"/>
                  <a:gd name="T56" fmla="*/ 367 w 803"/>
                  <a:gd name="T57" fmla="*/ 906 h 907"/>
                  <a:gd name="T58" fmla="*/ 352 w 803"/>
                  <a:gd name="T59" fmla="*/ 905 h 907"/>
                  <a:gd name="T60" fmla="*/ 335 w 803"/>
                  <a:gd name="T61" fmla="*/ 905 h 907"/>
                  <a:gd name="T62" fmla="*/ 314 w 803"/>
                  <a:gd name="T63" fmla="*/ 904 h 907"/>
                  <a:gd name="T64" fmla="*/ 288 w 803"/>
                  <a:gd name="T65" fmla="*/ 903 h 907"/>
                  <a:gd name="T66" fmla="*/ 262 w 803"/>
                  <a:gd name="T67" fmla="*/ 901 h 907"/>
                  <a:gd name="T68" fmla="*/ 236 w 803"/>
                  <a:gd name="T69" fmla="*/ 900 h 907"/>
                  <a:gd name="T70" fmla="*/ 212 w 803"/>
                  <a:gd name="T71" fmla="*/ 897 h 907"/>
                  <a:gd name="T72" fmla="*/ 194 w 803"/>
                  <a:gd name="T73" fmla="*/ 895 h 907"/>
                  <a:gd name="T74" fmla="*/ 168 w 803"/>
                  <a:gd name="T75" fmla="*/ 892 h 907"/>
                  <a:gd name="T76" fmla="*/ 145 w 803"/>
                  <a:gd name="T77" fmla="*/ 888 h 907"/>
                  <a:gd name="T78" fmla="*/ 130 w 803"/>
                  <a:gd name="T79" fmla="*/ 885 h 907"/>
                  <a:gd name="T80" fmla="*/ 113 w 803"/>
                  <a:gd name="T81" fmla="*/ 881 h 907"/>
                  <a:gd name="T82" fmla="*/ 102 w 803"/>
                  <a:gd name="T83" fmla="*/ 878 h 907"/>
                  <a:gd name="T84" fmla="*/ 94 w 803"/>
                  <a:gd name="T85" fmla="*/ 876 h 907"/>
                  <a:gd name="T86" fmla="*/ 87 w 803"/>
                  <a:gd name="T87" fmla="*/ 874 h 907"/>
                  <a:gd name="T88" fmla="*/ 81 w 803"/>
                  <a:gd name="T89" fmla="*/ 871 h 907"/>
                  <a:gd name="T90" fmla="*/ 77 w 803"/>
                  <a:gd name="T91" fmla="*/ 869 h 907"/>
                  <a:gd name="T92" fmla="*/ 73 w 803"/>
                  <a:gd name="T93" fmla="*/ 866 h 907"/>
                  <a:gd name="T94" fmla="*/ 70 w 803"/>
                  <a:gd name="T95" fmla="*/ 865 h 907"/>
                  <a:gd name="T96" fmla="*/ 67 w 803"/>
                  <a:gd name="T97" fmla="*/ 863 h 907"/>
                  <a:gd name="T98" fmla="*/ 66 w 803"/>
                  <a:gd name="T99" fmla="*/ 861 h 907"/>
                  <a:gd name="T100" fmla="*/ 64 w 803"/>
                  <a:gd name="T101" fmla="*/ 858 h 907"/>
                  <a:gd name="T102" fmla="*/ 63 w 803"/>
                  <a:gd name="T103" fmla="*/ 854 h 907"/>
                  <a:gd name="T104" fmla="*/ 0 w 803"/>
                  <a:gd name="T105" fmla="*/ 0 h 9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03" h="907">
                    <a:moveTo>
                      <a:pt x="0" y="0"/>
                    </a:moveTo>
                    <a:lnTo>
                      <a:pt x="802" y="0"/>
                    </a:lnTo>
                    <a:lnTo>
                      <a:pt x="738" y="854"/>
                    </a:lnTo>
                    <a:lnTo>
                      <a:pt x="738" y="858"/>
                    </a:lnTo>
                    <a:lnTo>
                      <a:pt x="736" y="860"/>
                    </a:lnTo>
                    <a:lnTo>
                      <a:pt x="735" y="862"/>
                    </a:lnTo>
                    <a:lnTo>
                      <a:pt x="731" y="865"/>
                    </a:lnTo>
                    <a:lnTo>
                      <a:pt x="729" y="867"/>
                    </a:lnTo>
                    <a:lnTo>
                      <a:pt x="727" y="867"/>
                    </a:lnTo>
                    <a:lnTo>
                      <a:pt x="723" y="870"/>
                    </a:lnTo>
                    <a:lnTo>
                      <a:pt x="718" y="872"/>
                    </a:lnTo>
                    <a:lnTo>
                      <a:pt x="712" y="874"/>
                    </a:lnTo>
                    <a:lnTo>
                      <a:pt x="710" y="875"/>
                    </a:lnTo>
                    <a:lnTo>
                      <a:pt x="705" y="877"/>
                    </a:lnTo>
                    <a:lnTo>
                      <a:pt x="696" y="879"/>
                    </a:lnTo>
                    <a:lnTo>
                      <a:pt x="685" y="882"/>
                    </a:lnTo>
                    <a:lnTo>
                      <a:pt x="673" y="885"/>
                    </a:lnTo>
                    <a:lnTo>
                      <a:pt x="657" y="888"/>
                    </a:lnTo>
                    <a:lnTo>
                      <a:pt x="640" y="891"/>
                    </a:lnTo>
                    <a:lnTo>
                      <a:pt x="621" y="893"/>
                    </a:lnTo>
                    <a:lnTo>
                      <a:pt x="602" y="896"/>
                    </a:lnTo>
                    <a:lnTo>
                      <a:pt x="579" y="899"/>
                    </a:lnTo>
                    <a:lnTo>
                      <a:pt x="552" y="901"/>
                    </a:lnTo>
                    <a:lnTo>
                      <a:pt x="510" y="903"/>
                    </a:lnTo>
                    <a:lnTo>
                      <a:pt x="475" y="905"/>
                    </a:lnTo>
                    <a:lnTo>
                      <a:pt x="441" y="905"/>
                    </a:lnTo>
                    <a:lnTo>
                      <a:pt x="414" y="906"/>
                    </a:lnTo>
                    <a:lnTo>
                      <a:pt x="390" y="906"/>
                    </a:lnTo>
                    <a:lnTo>
                      <a:pt x="367" y="906"/>
                    </a:lnTo>
                    <a:lnTo>
                      <a:pt x="352" y="905"/>
                    </a:lnTo>
                    <a:lnTo>
                      <a:pt x="335" y="905"/>
                    </a:lnTo>
                    <a:lnTo>
                      <a:pt x="314" y="904"/>
                    </a:lnTo>
                    <a:lnTo>
                      <a:pt x="288" y="903"/>
                    </a:lnTo>
                    <a:lnTo>
                      <a:pt x="262" y="901"/>
                    </a:lnTo>
                    <a:lnTo>
                      <a:pt x="236" y="900"/>
                    </a:lnTo>
                    <a:lnTo>
                      <a:pt x="212" y="897"/>
                    </a:lnTo>
                    <a:lnTo>
                      <a:pt x="194" y="895"/>
                    </a:lnTo>
                    <a:lnTo>
                      <a:pt x="168" y="892"/>
                    </a:lnTo>
                    <a:lnTo>
                      <a:pt x="145" y="888"/>
                    </a:lnTo>
                    <a:lnTo>
                      <a:pt x="130" y="885"/>
                    </a:lnTo>
                    <a:lnTo>
                      <a:pt x="113" y="881"/>
                    </a:lnTo>
                    <a:lnTo>
                      <a:pt x="102" y="878"/>
                    </a:lnTo>
                    <a:lnTo>
                      <a:pt x="94" y="876"/>
                    </a:lnTo>
                    <a:lnTo>
                      <a:pt x="87" y="874"/>
                    </a:lnTo>
                    <a:lnTo>
                      <a:pt x="81" y="871"/>
                    </a:lnTo>
                    <a:lnTo>
                      <a:pt x="77" y="869"/>
                    </a:lnTo>
                    <a:lnTo>
                      <a:pt x="73" y="866"/>
                    </a:lnTo>
                    <a:lnTo>
                      <a:pt x="70" y="865"/>
                    </a:lnTo>
                    <a:lnTo>
                      <a:pt x="67" y="863"/>
                    </a:lnTo>
                    <a:lnTo>
                      <a:pt x="66" y="861"/>
                    </a:lnTo>
                    <a:lnTo>
                      <a:pt x="64" y="858"/>
                    </a:lnTo>
                    <a:lnTo>
                      <a:pt x="63" y="854"/>
                    </a:lnTo>
                    <a:lnTo>
                      <a:pt x="0" y="0"/>
                    </a:lnTo>
                  </a:path>
                </a:pathLst>
              </a:custGeom>
              <a:solidFill>
                <a:srgbClr val="00B7A5"/>
              </a:solidFill>
              <a:ln w="12700" cap="rnd" cmpd="sng">
                <a:solidFill>
                  <a:srgbClr val="00808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03" name="Oval 91"/>
              <p:cNvSpPr>
                <a:spLocks noChangeArrowheads="1"/>
              </p:cNvSpPr>
              <p:nvPr/>
            </p:nvSpPr>
            <p:spPr bwMode="auto">
              <a:xfrm>
                <a:off x="4328" y="2027"/>
                <a:ext cx="793" cy="114"/>
              </a:xfrm>
              <a:prstGeom prst="ellipse">
                <a:avLst/>
              </a:prstGeom>
              <a:solidFill>
                <a:srgbClr val="8080FF"/>
              </a:solidFill>
              <a:ln w="12700">
                <a:solidFill>
                  <a:srgbClr val="00A0A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04" name="Freeform 92"/>
              <p:cNvSpPr>
                <a:spLocks/>
              </p:cNvSpPr>
              <p:nvPr/>
            </p:nvSpPr>
            <p:spPr bwMode="auto">
              <a:xfrm>
                <a:off x="5059" y="2048"/>
                <a:ext cx="187" cy="318"/>
              </a:xfrm>
              <a:custGeom>
                <a:avLst/>
                <a:gdLst>
                  <a:gd name="T0" fmla="*/ 186 w 187"/>
                  <a:gd name="T1" fmla="*/ 26 h 318"/>
                  <a:gd name="T2" fmla="*/ 186 w 187"/>
                  <a:gd name="T3" fmla="*/ 30 h 318"/>
                  <a:gd name="T4" fmla="*/ 48 w 187"/>
                  <a:gd name="T5" fmla="*/ 317 h 318"/>
                  <a:gd name="T6" fmla="*/ 68 w 187"/>
                  <a:gd name="T7" fmla="*/ 53 h 318"/>
                  <a:gd name="T8" fmla="*/ 70 w 187"/>
                  <a:gd name="T9" fmla="*/ 38 h 318"/>
                  <a:gd name="T10" fmla="*/ 66 w 187"/>
                  <a:gd name="T11" fmla="*/ 31 h 318"/>
                  <a:gd name="T12" fmla="*/ 61 w 187"/>
                  <a:gd name="T13" fmla="*/ 26 h 318"/>
                  <a:gd name="T14" fmla="*/ 56 w 187"/>
                  <a:gd name="T15" fmla="*/ 23 h 318"/>
                  <a:gd name="T16" fmla="*/ 49 w 187"/>
                  <a:gd name="T17" fmla="*/ 20 h 318"/>
                  <a:gd name="T18" fmla="*/ 36 w 187"/>
                  <a:gd name="T19" fmla="*/ 14 h 318"/>
                  <a:gd name="T20" fmla="*/ 25 w 187"/>
                  <a:gd name="T21" fmla="*/ 11 h 318"/>
                  <a:gd name="T22" fmla="*/ 16 w 187"/>
                  <a:gd name="T23" fmla="*/ 8 h 318"/>
                  <a:gd name="T24" fmla="*/ 0 w 187"/>
                  <a:gd name="T25" fmla="*/ 4 h 318"/>
                  <a:gd name="T26" fmla="*/ 36 w 187"/>
                  <a:gd name="T27" fmla="*/ 0 h 318"/>
                  <a:gd name="T28" fmla="*/ 51 w 187"/>
                  <a:gd name="T29" fmla="*/ 0 h 318"/>
                  <a:gd name="T30" fmla="*/ 73 w 187"/>
                  <a:gd name="T31" fmla="*/ 0 h 318"/>
                  <a:gd name="T32" fmla="*/ 89 w 187"/>
                  <a:gd name="T33" fmla="*/ 0 h 318"/>
                  <a:gd name="T34" fmla="*/ 106 w 187"/>
                  <a:gd name="T35" fmla="*/ 1 h 318"/>
                  <a:gd name="T36" fmla="*/ 121 w 187"/>
                  <a:gd name="T37" fmla="*/ 3 h 318"/>
                  <a:gd name="T38" fmla="*/ 133 w 187"/>
                  <a:gd name="T39" fmla="*/ 4 h 318"/>
                  <a:gd name="T40" fmla="*/ 154 w 187"/>
                  <a:gd name="T41" fmla="*/ 8 h 318"/>
                  <a:gd name="T42" fmla="*/ 168 w 187"/>
                  <a:gd name="T43" fmla="*/ 12 h 318"/>
                  <a:gd name="T44" fmla="*/ 179 w 187"/>
                  <a:gd name="T45" fmla="*/ 17 h 318"/>
                  <a:gd name="T46" fmla="*/ 185 w 187"/>
                  <a:gd name="T47" fmla="*/ 22 h 318"/>
                  <a:gd name="T48" fmla="*/ 186 w 187"/>
                  <a:gd name="T49" fmla="*/ 26 h 3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7" h="318">
                    <a:moveTo>
                      <a:pt x="186" y="26"/>
                    </a:moveTo>
                    <a:lnTo>
                      <a:pt x="186" y="30"/>
                    </a:lnTo>
                    <a:lnTo>
                      <a:pt x="48" y="317"/>
                    </a:lnTo>
                    <a:lnTo>
                      <a:pt x="68" y="53"/>
                    </a:lnTo>
                    <a:lnTo>
                      <a:pt x="70" y="38"/>
                    </a:lnTo>
                    <a:lnTo>
                      <a:pt x="66" y="31"/>
                    </a:lnTo>
                    <a:lnTo>
                      <a:pt x="61" y="26"/>
                    </a:lnTo>
                    <a:lnTo>
                      <a:pt x="56" y="23"/>
                    </a:lnTo>
                    <a:lnTo>
                      <a:pt x="49" y="20"/>
                    </a:lnTo>
                    <a:lnTo>
                      <a:pt x="36" y="14"/>
                    </a:lnTo>
                    <a:lnTo>
                      <a:pt x="25" y="11"/>
                    </a:lnTo>
                    <a:lnTo>
                      <a:pt x="16" y="8"/>
                    </a:lnTo>
                    <a:lnTo>
                      <a:pt x="0" y="4"/>
                    </a:lnTo>
                    <a:lnTo>
                      <a:pt x="36" y="0"/>
                    </a:lnTo>
                    <a:lnTo>
                      <a:pt x="51" y="0"/>
                    </a:lnTo>
                    <a:lnTo>
                      <a:pt x="73" y="0"/>
                    </a:lnTo>
                    <a:lnTo>
                      <a:pt x="89" y="0"/>
                    </a:lnTo>
                    <a:lnTo>
                      <a:pt x="106" y="1"/>
                    </a:lnTo>
                    <a:lnTo>
                      <a:pt x="121" y="3"/>
                    </a:lnTo>
                    <a:lnTo>
                      <a:pt x="133" y="4"/>
                    </a:lnTo>
                    <a:lnTo>
                      <a:pt x="154" y="8"/>
                    </a:lnTo>
                    <a:lnTo>
                      <a:pt x="168" y="12"/>
                    </a:lnTo>
                    <a:lnTo>
                      <a:pt x="179" y="17"/>
                    </a:lnTo>
                    <a:lnTo>
                      <a:pt x="185" y="22"/>
                    </a:lnTo>
                    <a:lnTo>
                      <a:pt x="186" y="26"/>
                    </a:lnTo>
                  </a:path>
                </a:pathLst>
              </a:custGeom>
              <a:solidFill>
                <a:srgbClr val="00B7A5"/>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05" name="Freeform 93"/>
              <p:cNvSpPr>
                <a:spLocks/>
              </p:cNvSpPr>
              <p:nvPr/>
            </p:nvSpPr>
            <p:spPr bwMode="auto">
              <a:xfrm>
                <a:off x="5059" y="2048"/>
                <a:ext cx="187" cy="52"/>
              </a:xfrm>
              <a:custGeom>
                <a:avLst/>
                <a:gdLst>
                  <a:gd name="T0" fmla="*/ 186 w 187"/>
                  <a:gd name="T1" fmla="*/ 26 h 52"/>
                  <a:gd name="T2" fmla="*/ 184 w 187"/>
                  <a:gd name="T3" fmla="*/ 29 h 52"/>
                  <a:gd name="T4" fmla="*/ 181 w 187"/>
                  <a:gd name="T5" fmla="*/ 32 h 52"/>
                  <a:gd name="T6" fmla="*/ 175 w 187"/>
                  <a:gd name="T7" fmla="*/ 36 h 52"/>
                  <a:gd name="T8" fmla="*/ 163 w 187"/>
                  <a:gd name="T9" fmla="*/ 41 h 52"/>
                  <a:gd name="T10" fmla="*/ 153 w 187"/>
                  <a:gd name="T11" fmla="*/ 43 h 52"/>
                  <a:gd name="T12" fmla="*/ 140 w 187"/>
                  <a:gd name="T13" fmla="*/ 46 h 52"/>
                  <a:gd name="T14" fmla="*/ 127 w 187"/>
                  <a:gd name="T15" fmla="*/ 48 h 52"/>
                  <a:gd name="T16" fmla="*/ 106 w 187"/>
                  <a:gd name="T17" fmla="*/ 50 h 52"/>
                  <a:gd name="T18" fmla="*/ 93 w 187"/>
                  <a:gd name="T19" fmla="*/ 51 h 52"/>
                  <a:gd name="T20" fmla="*/ 78 w 187"/>
                  <a:gd name="T21" fmla="*/ 51 h 52"/>
                  <a:gd name="T22" fmla="*/ 67 w 187"/>
                  <a:gd name="T23" fmla="*/ 51 h 52"/>
                  <a:gd name="T24" fmla="*/ 70 w 187"/>
                  <a:gd name="T25" fmla="*/ 37 h 52"/>
                  <a:gd name="T26" fmla="*/ 66 w 187"/>
                  <a:gd name="T27" fmla="*/ 31 h 52"/>
                  <a:gd name="T28" fmla="*/ 61 w 187"/>
                  <a:gd name="T29" fmla="*/ 26 h 52"/>
                  <a:gd name="T30" fmla="*/ 56 w 187"/>
                  <a:gd name="T31" fmla="*/ 22 h 52"/>
                  <a:gd name="T32" fmla="*/ 49 w 187"/>
                  <a:gd name="T33" fmla="*/ 19 h 52"/>
                  <a:gd name="T34" fmla="*/ 36 w 187"/>
                  <a:gd name="T35" fmla="*/ 14 h 52"/>
                  <a:gd name="T36" fmla="*/ 25 w 187"/>
                  <a:gd name="T37" fmla="*/ 11 h 52"/>
                  <a:gd name="T38" fmla="*/ 16 w 187"/>
                  <a:gd name="T39" fmla="*/ 8 h 52"/>
                  <a:gd name="T40" fmla="*/ 0 w 187"/>
                  <a:gd name="T41" fmla="*/ 4 h 52"/>
                  <a:gd name="T42" fmla="*/ 36 w 187"/>
                  <a:gd name="T43" fmla="*/ 0 h 52"/>
                  <a:gd name="T44" fmla="*/ 51 w 187"/>
                  <a:gd name="T45" fmla="*/ 0 h 52"/>
                  <a:gd name="T46" fmla="*/ 73 w 187"/>
                  <a:gd name="T47" fmla="*/ 0 h 52"/>
                  <a:gd name="T48" fmla="*/ 89 w 187"/>
                  <a:gd name="T49" fmla="*/ 0 h 52"/>
                  <a:gd name="T50" fmla="*/ 106 w 187"/>
                  <a:gd name="T51" fmla="*/ 1 h 52"/>
                  <a:gd name="T52" fmla="*/ 121 w 187"/>
                  <a:gd name="T53" fmla="*/ 3 h 52"/>
                  <a:gd name="T54" fmla="*/ 133 w 187"/>
                  <a:gd name="T55" fmla="*/ 4 h 52"/>
                  <a:gd name="T56" fmla="*/ 155 w 187"/>
                  <a:gd name="T57" fmla="*/ 8 h 52"/>
                  <a:gd name="T58" fmla="*/ 169 w 187"/>
                  <a:gd name="T59" fmla="*/ 12 h 52"/>
                  <a:gd name="T60" fmla="*/ 180 w 187"/>
                  <a:gd name="T61" fmla="*/ 17 h 52"/>
                  <a:gd name="T62" fmla="*/ 185 w 187"/>
                  <a:gd name="T63" fmla="*/ 22 h 52"/>
                  <a:gd name="T64" fmla="*/ 186 w 187"/>
                  <a:gd name="T65" fmla="*/ 26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7" h="52">
                    <a:moveTo>
                      <a:pt x="186" y="26"/>
                    </a:moveTo>
                    <a:lnTo>
                      <a:pt x="184" y="29"/>
                    </a:lnTo>
                    <a:lnTo>
                      <a:pt x="181" y="32"/>
                    </a:lnTo>
                    <a:lnTo>
                      <a:pt x="175" y="36"/>
                    </a:lnTo>
                    <a:lnTo>
                      <a:pt x="163" y="41"/>
                    </a:lnTo>
                    <a:lnTo>
                      <a:pt x="153" y="43"/>
                    </a:lnTo>
                    <a:lnTo>
                      <a:pt x="140" y="46"/>
                    </a:lnTo>
                    <a:lnTo>
                      <a:pt x="127" y="48"/>
                    </a:lnTo>
                    <a:lnTo>
                      <a:pt x="106" y="50"/>
                    </a:lnTo>
                    <a:lnTo>
                      <a:pt x="93" y="51"/>
                    </a:lnTo>
                    <a:lnTo>
                      <a:pt x="78" y="51"/>
                    </a:lnTo>
                    <a:lnTo>
                      <a:pt x="67" y="51"/>
                    </a:lnTo>
                    <a:lnTo>
                      <a:pt x="70" y="37"/>
                    </a:lnTo>
                    <a:lnTo>
                      <a:pt x="66" y="31"/>
                    </a:lnTo>
                    <a:lnTo>
                      <a:pt x="61" y="26"/>
                    </a:lnTo>
                    <a:lnTo>
                      <a:pt x="56" y="22"/>
                    </a:lnTo>
                    <a:lnTo>
                      <a:pt x="49" y="19"/>
                    </a:lnTo>
                    <a:lnTo>
                      <a:pt x="36" y="14"/>
                    </a:lnTo>
                    <a:lnTo>
                      <a:pt x="25" y="11"/>
                    </a:lnTo>
                    <a:lnTo>
                      <a:pt x="16" y="8"/>
                    </a:lnTo>
                    <a:lnTo>
                      <a:pt x="0" y="4"/>
                    </a:lnTo>
                    <a:lnTo>
                      <a:pt x="36" y="0"/>
                    </a:lnTo>
                    <a:lnTo>
                      <a:pt x="51" y="0"/>
                    </a:lnTo>
                    <a:lnTo>
                      <a:pt x="73" y="0"/>
                    </a:lnTo>
                    <a:lnTo>
                      <a:pt x="89" y="0"/>
                    </a:lnTo>
                    <a:lnTo>
                      <a:pt x="106" y="1"/>
                    </a:lnTo>
                    <a:lnTo>
                      <a:pt x="121" y="3"/>
                    </a:lnTo>
                    <a:lnTo>
                      <a:pt x="133" y="4"/>
                    </a:lnTo>
                    <a:lnTo>
                      <a:pt x="155" y="8"/>
                    </a:lnTo>
                    <a:lnTo>
                      <a:pt x="169" y="12"/>
                    </a:lnTo>
                    <a:lnTo>
                      <a:pt x="180" y="17"/>
                    </a:lnTo>
                    <a:lnTo>
                      <a:pt x="185" y="22"/>
                    </a:lnTo>
                    <a:lnTo>
                      <a:pt x="186" y="26"/>
                    </a:lnTo>
                  </a:path>
                </a:pathLst>
              </a:custGeom>
              <a:solidFill>
                <a:srgbClr val="8080FF"/>
              </a:solidFill>
              <a:ln w="12700" cap="rnd" cmpd="sng">
                <a:solidFill>
                  <a:srgbClr val="00A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06" name="Freeform 94"/>
              <p:cNvSpPr>
                <a:spLocks/>
              </p:cNvSpPr>
              <p:nvPr/>
            </p:nvSpPr>
            <p:spPr bwMode="auto">
              <a:xfrm>
                <a:off x="4088" y="2142"/>
                <a:ext cx="318" cy="645"/>
              </a:xfrm>
              <a:custGeom>
                <a:avLst/>
                <a:gdLst>
                  <a:gd name="T0" fmla="*/ 236 w 318"/>
                  <a:gd name="T1" fmla="*/ 81 h 645"/>
                  <a:gd name="T2" fmla="*/ 197 w 318"/>
                  <a:gd name="T3" fmla="*/ 92 h 645"/>
                  <a:gd name="T4" fmla="*/ 164 w 318"/>
                  <a:gd name="T5" fmla="*/ 113 h 645"/>
                  <a:gd name="T6" fmla="*/ 132 w 318"/>
                  <a:gd name="T7" fmla="*/ 146 h 645"/>
                  <a:gd name="T8" fmla="*/ 103 w 318"/>
                  <a:gd name="T9" fmla="*/ 193 h 645"/>
                  <a:gd name="T10" fmla="*/ 84 w 318"/>
                  <a:gd name="T11" fmla="*/ 255 h 645"/>
                  <a:gd name="T12" fmla="*/ 78 w 318"/>
                  <a:gd name="T13" fmla="*/ 309 h 645"/>
                  <a:gd name="T14" fmla="*/ 80 w 318"/>
                  <a:gd name="T15" fmla="*/ 355 h 645"/>
                  <a:gd name="T16" fmla="*/ 91 w 318"/>
                  <a:gd name="T17" fmla="*/ 413 h 645"/>
                  <a:gd name="T18" fmla="*/ 116 w 318"/>
                  <a:gd name="T19" fmla="*/ 468 h 645"/>
                  <a:gd name="T20" fmla="*/ 143 w 318"/>
                  <a:gd name="T21" fmla="*/ 505 h 645"/>
                  <a:gd name="T22" fmla="*/ 170 w 318"/>
                  <a:gd name="T23" fmla="*/ 531 h 645"/>
                  <a:gd name="T24" fmla="*/ 196 w 318"/>
                  <a:gd name="T25" fmla="*/ 547 h 645"/>
                  <a:gd name="T26" fmla="*/ 222 w 318"/>
                  <a:gd name="T27" fmla="*/ 557 h 645"/>
                  <a:gd name="T28" fmla="*/ 249 w 318"/>
                  <a:gd name="T29" fmla="*/ 562 h 645"/>
                  <a:gd name="T30" fmla="*/ 276 w 318"/>
                  <a:gd name="T31" fmla="*/ 561 h 645"/>
                  <a:gd name="T32" fmla="*/ 294 w 318"/>
                  <a:gd name="T33" fmla="*/ 559 h 645"/>
                  <a:gd name="T34" fmla="*/ 308 w 318"/>
                  <a:gd name="T35" fmla="*/ 567 h 645"/>
                  <a:gd name="T36" fmla="*/ 316 w 318"/>
                  <a:gd name="T37" fmla="*/ 587 h 645"/>
                  <a:gd name="T38" fmla="*/ 317 w 318"/>
                  <a:gd name="T39" fmla="*/ 608 h 645"/>
                  <a:gd name="T40" fmla="*/ 313 w 318"/>
                  <a:gd name="T41" fmla="*/ 624 h 645"/>
                  <a:gd name="T42" fmla="*/ 306 w 318"/>
                  <a:gd name="T43" fmla="*/ 634 h 645"/>
                  <a:gd name="T44" fmla="*/ 290 w 318"/>
                  <a:gd name="T45" fmla="*/ 641 h 645"/>
                  <a:gd name="T46" fmla="*/ 251 w 318"/>
                  <a:gd name="T47" fmla="*/ 644 h 645"/>
                  <a:gd name="T48" fmla="*/ 210 w 318"/>
                  <a:gd name="T49" fmla="*/ 639 h 645"/>
                  <a:gd name="T50" fmla="*/ 170 w 318"/>
                  <a:gd name="T51" fmla="*/ 626 h 645"/>
                  <a:gd name="T52" fmla="*/ 133 w 318"/>
                  <a:gd name="T53" fmla="*/ 605 h 645"/>
                  <a:gd name="T54" fmla="*/ 98 w 318"/>
                  <a:gd name="T55" fmla="*/ 576 h 645"/>
                  <a:gd name="T56" fmla="*/ 72 w 318"/>
                  <a:gd name="T57" fmla="*/ 547 h 645"/>
                  <a:gd name="T58" fmla="*/ 50 w 318"/>
                  <a:gd name="T59" fmla="*/ 513 h 645"/>
                  <a:gd name="T60" fmla="*/ 23 w 318"/>
                  <a:gd name="T61" fmla="*/ 455 h 645"/>
                  <a:gd name="T62" fmla="*/ 4 w 318"/>
                  <a:gd name="T63" fmla="*/ 381 h 645"/>
                  <a:gd name="T64" fmla="*/ 0 w 318"/>
                  <a:gd name="T65" fmla="*/ 325 h 645"/>
                  <a:gd name="T66" fmla="*/ 1 w 318"/>
                  <a:gd name="T67" fmla="*/ 295 h 645"/>
                  <a:gd name="T68" fmla="*/ 7 w 318"/>
                  <a:gd name="T69" fmla="*/ 247 h 645"/>
                  <a:gd name="T70" fmla="*/ 21 w 318"/>
                  <a:gd name="T71" fmla="*/ 195 h 645"/>
                  <a:gd name="T72" fmla="*/ 41 w 318"/>
                  <a:gd name="T73" fmla="*/ 149 h 645"/>
                  <a:gd name="T74" fmla="*/ 61 w 318"/>
                  <a:gd name="T75" fmla="*/ 114 h 645"/>
                  <a:gd name="T76" fmla="*/ 84 w 318"/>
                  <a:gd name="T77" fmla="*/ 85 h 645"/>
                  <a:gd name="T78" fmla="*/ 117 w 318"/>
                  <a:gd name="T79" fmla="*/ 53 h 645"/>
                  <a:gd name="T80" fmla="*/ 145 w 318"/>
                  <a:gd name="T81" fmla="*/ 33 h 645"/>
                  <a:gd name="T82" fmla="*/ 178 w 318"/>
                  <a:gd name="T83" fmla="*/ 16 h 645"/>
                  <a:gd name="T84" fmla="*/ 210 w 318"/>
                  <a:gd name="T85" fmla="*/ 7 h 645"/>
                  <a:gd name="T86" fmla="*/ 249 w 318"/>
                  <a:gd name="T87" fmla="*/ 0 h 645"/>
                  <a:gd name="T88" fmla="*/ 260 w 318"/>
                  <a:gd name="T89" fmla="*/ 7 h 645"/>
                  <a:gd name="T90" fmla="*/ 268 w 318"/>
                  <a:gd name="T91" fmla="*/ 22 h 645"/>
                  <a:gd name="T92" fmla="*/ 270 w 318"/>
                  <a:gd name="T93" fmla="*/ 43 h 645"/>
                  <a:gd name="T94" fmla="*/ 262 w 318"/>
                  <a:gd name="T95" fmla="*/ 70 h 645"/>
                  <a:gd name="T96" fmla="*/ 250 w 318"/>
                  <a:gd name="T97" fmla="*/ 78 h 6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18" h="645">
                    <a:moveTo>
                      <a:pt x="250" y="78"/>
                    </a:moveTo>
                    <a:lnTo>
                      <a:pt x="236" y="81"/>
                    </a:lnTo>
                    <a:lnTo>
                      <a:pt x="213" y="86"/>
                    </a:lnTo>
                    <a:lnTo>
                      <a:pt x="197" y="92"/>
                    </a:lnTo>
                    <a:lnTo>
                      <a:pt x="179" y="102"/>
                    </a:lnTo>
                    <a:lnTo>
                      <a:pt x="164" y="113"/>
                    </a:lnTo>
                    <a:lnTo>
                      <a:pt x="147" y="130"/>
                    </a:lnTo>
                    <a:lnTo>
                      <a:pt x="132" y="146"/>
                    </a:lnTo>
                    <a:lnTo>
                      <a:pt x="117" y="167"/>
                    </a:lnTo>
                    <a:lnTo>
                      <a:pt x="103" y="193"/>
                    </a:lnTo>
                    <a:lnTo>
                      <a:pt x="92" y="221"/>
                    </a:lnTo>
                    <a:lnTo>
                      <a:pt x="84" y="255"/>
                    </a:lnTo>
                    <a:lnTo>
                      <a:pt x="79" y="286"/>
                    </a:lnTo>
                    <a:lnTo>
                      <a:pt x="78" y="309"/>
                    </a:lnTo>
                    <a:lnTo>
                      <a:pt x="78" y="338"/>
                    </a:lnTo>
                    <a:lnTo>
                      <a:pt x="80" y="355"/>
                    </a:lnTo>
                    <a:lnTo>
                      <a:pt x="83" y="382"/>
                    </a:lnTo>
                    <a:lnTo>
                      <a:pt x="91" y="413"/>
                    </a:lnTo>
                    <a:lnTo>
                      <a:pt x="105" y="448"/>
                    </a:lnTo>
                    <a:lnTo>
                      <a:pt x="116" y="468"/>
                    </a:lnTo>
                    <a:lnTo>
                      <a:pt x="128" y="488"/>
                    </a:lnTo>
                    <a:lnTo>
                      <a:pt x="143" y="505"/>
                    </a:lnTo>
                    <a:lnTo>
                      <a:pt x="159" y="521"/>
                    </a:lnTo>
                    <a:lnTo>
                      <a:pt x="170" y="531"/>
                    </a:lnTo>
                    <a:lnTo>
                      <a:pt x="183" y="540"/>
                    </a:lnTo>
                    <a:lnTo>
                      <a:pt x="196" y="547"/>
                    </a:lnTo>
                    <a:lnTo>
                      <a:pt x="208" y="552"/>
                    </a:lnTo>
                    <a:lnTo>
                      <a:pt x="222" y="557"/>
                    </a:lnTo>
                    <a:lnTo>
                      <a:pt x="235" y="560"/>
                    </a:lnTo>
                    <a:lnTo>
                      <a:pt x="249" y="562"/>
                    </a:lnTo>
                    <a:lnTo>
                      <a:pt x="261" y="562"/>
                    </a:lnTo>
                    <a:lnTo>
                      <a:pt x="276" y="561"/>
                    </a:lnTo>
                    <a:lnTo>
                      <a:pt x="287" y="561"/>
                    </a:lnTo>
                    <a:lnTo>
                      <a:pt x="294" y="559"/>
                    </a:lnTo>
                    <a:lnTo>
                      <a:pt x="302" y="563"/>
                    </a:lnTo>
                    <a:lnTo>
                      <a:pt x="308" y="567"/>
                    </a:lnTo>
                    <a:lnTo>
                      <a:pt x="313" y="575"/>
                    </a:lnTo>
                    <a:lnTo>
                      <a:pt x="316" y="587"/>
                    </a:lnTo>
                    <a:lnTo>
                      <a:pt x="317" y="596"/>
                    </a:lnTo>
                    <a:lnTo>
                      <a:pt x="317" y="608"/>
                    </a:lnTo>
                    <a:lnTo>
                      <a:pt x="315" y="617"/>
                    </a:lnTo>
                    <a:lnTo>
                      <a:pt x="313" y="624"/>
                    </a:lnTo>
                    <a:lnTo>
                      <a:pt x="309" y="629"/>
                    </a:lnTo>
                    <a:lnTo>
                      <a:pt x="306" y="634"/>
                    </a:lnTo>
                    <a:lnTo>
                      <a:pt x="298" y="639"/>
                    </a:lnTo>
                    <a:lnTo>
                      <a:pt x="290" y="641"/>
                    </a:lnTo>
                    <a:lnTo>
                      <a:pt x="272" y="643"/>
                    </a:lnTo>
                    <a:lnTo>
                      <a:pt x="251" y="644"/>
                    </a:lnTo>
                    <a:lnTo>
                      <a:pt x="229" y="643"/>
                    </a:lnTo>
                    <a:lnTo>
                      <a:pt x="210" y="639"/>
                    </a:lnTo>
                    <a:lnTo>
                      <a:pt x="189" y="634"/>
                    </a:lnTo>
                    <a:lnTo>
                      <a:pt x="170" y="626"/>
                    </a:lnTo>
                    <a:lnTo>
                      <a:pt x="149" y="616"/>
                    </a:lnTo>
                    <a:lnTo>
                      <a:pt x="133" y="605"/>
                    </a:lnTo>
                    <a:lnTo>
                      <a:pt x="114" y="592"/>
                    </a:lnTo>
                    <a:lnTo>
                      <a:pt x="98" y="576"/>
                    </a:lnTo>
                    <a:lnTo>
                      <a:pt x="83" y="561"/>
                    </a:lnTo>
                    <a:lnTo>
                      <a:pt x="72" y="547"/>
                    </a:lnTo>
                    <a:lnTo>
                      <a:pt x="62" y="532"/>
                    </a:lnTo>
                    <a:lnTo>
                      <a:pt x="50" y="513"/>
                    </a:lnTo>
                    <a:lnTo>
                      <a:pt x="35" y="488"/>
                    </a:lnTo>
                    <a:lnTo>
                      <a:pt x="23" y="455"/>
                    </a:lnTo>
                    <a:lnTo>
                      <a:pt x="13" y="425"/>
                    </a:lnTo>
                    <a:lnTo>
                      <a:pt x="4" y="381"/>
                    </a:lnTo>
                    <a:lnTo>
                      <a:pt x="1" y="345"/>
                    </a:lnTo>
                    <a:lnTo>
                      <a:pt x="0" y="325"/>
                    </a:lnTo>
                    <a:lnTo>
                      <a:pt x="0" y="308"/>
                    </a:lnTo>
                    <a:lnTo>
                      <a:pt x="1" y="295"/>
                    </a:lnTo>
                    <a:lnTo>
                      <a:pt x="3" y="273"/>
                    </a:lnTo>
                    <a:lnTo>
                      <a:pt x="7" y="247"/>
                    </a:lnTo>
                    <a:lnTo>
                      <a:pt x="13" y="223"/>
                    </a:lnTo>
                    <a:lnTo>
                      <a:pt x="21" y="195"/>
                    </a:lnTo>
                    <a:lnTo>
                      <a:pt x="30" y="172"/>
                    </a:lnTo>
                    <a:lnTo>
                      <a:pt x="41" y="149"/>
                    </a:lnTo>
                    <a:lnTo>
                      <a:pt x="50" y="133"/>
                    </a:lnTo>
                    <a:lnTo>
                      <a:pt x="61" y="114"/>
                    </a:lnTo>
                    <a:lnTo>
                      <a:pt x="73" y="98"/>
                    </a:lnTo>
                    <a:lnTo>
                      <a:pt x="84" y="85"/>
                    </a:lnTo>
                    <a:lnTo>
                      <a:pt x="100" y="67"/>
                    </a:lnTo>
                    <a:lnTo>
                      <a:pt x="117" y="53"/>
                    </a:lnTo>
                    <a:lnTo>
                      <a:pt x="132" y="42"/>
                    </a:lnTo>
                    <a:lnTo>
                      <a:pt x="145" y="33"/>
                    </a:lnTo>
                    <a:lnTo>
                      <a:pt x="161" y="24"/>
                    </a:lnTo>
                    <a:lnTo>
                      <a:pt x="178" y="16"/>
                    </a:lnTo>
                    <a:lnTo>
                      <a:pt x="193" y="12"/>
                    </a:lnTo>
                    <a:lnTo>
                      <a:pt x="210" y="7"/>
                    </a:lnTo>
                    <a:lnTo>
                      <a:pt x="229" y="2"/>
                    </a:lnTo>
                    <a:lnTo>
                      <a:pt x="249" y="0"/>
                    </a:lnTo>
                    <a:lnTo>
                      <a:pt x="256" y="3"/>
                    </a:lnTo>
                    <a:lnTo>
                      <a:pt x="260" y="7"/>
                    </a:lnTo>
                    <a:lnTo>
                      <a:pt x="264" y="16"/>
                    </a:lnTo>
                    <a:lnTo>
                      <a:pt x="268" y="22"/>
                    </a:lnTo>
                    <a:lnTo>
                      <a:pt x="269" y="30"/>
                    </a:lnTo>
                    <a:lnTo>
                      <a:pt x="270" y="43"/>
                    </a:lnTo>
                    <a:lnTo>
                      <a:pt x="267" y="57"/>
                    </a:lnTo>
                    <a:lnTo>
                      <a:pt x="262" y="70"/>
                    </a:lnTo>
                    <a:lnTo>
                      <a:pt x="257" y="75"/>
                    </a:lnTo>
                    <a:lnTo>
                      <a:pt x="250" y="78"/>
                    </a:lnTo>
                  </a:path>
                </a:pathLst>
              </a:custGeom>
              <a:solidFill>
                <a:srgbClr val="C1CEFF"/>
              </a:solidFill>
              <a:ln w="12700" cap="rnd" cmpd="sng">
                <a:solidFill>
                  <a:srgbClr val="618FFD"/>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07" name="Freeform 95"/>
              <p:cNvSpPr>
                <a:spLocks/>
              </p:cNvSpPr>
              <p:nvPr/>
            </p:nvSpPr>
            <p:spPr bwMode="auto">
              <a:xfrm>
                <a:off x="4160" y="2169"/>
                <a:ext cx="141" cy="118"/>
              </a:xfrm>
              <a:custGeom>
                <a:avLst/>
                <a:gdLst>
                  <a:gd name="T0" fmla="*/ 128 w 141"/>
                  <a:gd name="T1" fmla="*/ 0 h 118"/>
                  <a:gd name="T2" fmla="*/ 94 w 141"/>
                  <a:gd name="T3" fmla="*/ 15 h 118"/>
                  <a:gd name="T4" fmla="*/ 69 w 141"/>
                  <a:gd name="T5" fmla="*/ 30 h 118"/>
                  <a:gd name="T6" fmla="*/ 45 w 141"/>
                  <a:gd name="T7" fmla="*/ 49 h 118"/>
                  <a:gd name="T8" fmla="*/ 20 w 141"/>
                  <a:gd name="T9" fmla="*/ 76 h 118"/>
                  <a:gd name="T10" fmla="*/ 4 w 141"/>
                  <a:gd name="T11" fmla="*/ 96 h 118"/>
                  <a:gd name="T12" fmla="*/ 0 w 141"/>
                  <a:gd name="T13" fmla="*/ 107 h 118"/>
                  <a:gd name="T14" fmla="*/ 1 w 141"/>
                  <a:gd name="T15" fmla="*/ 115 h 118"/>
                  <a:gd name="T16" fmla="*/ 11 w 141"/>
                  <a:gd name="T17" fmla="*/ 117 h 118"/>
                  <a:gd name="T18" fmla="*/ 20 w 141"/>
                  <a:gd name="T19" fmla="*/ 106 h 118"/>
                  <a:gd name="T20" fmla="*/ 34 w 141"/>
                  <a:gd name="T21" fmla="*/ 90 h 118"/>
                  <a:gd name="T22" fmla="*/ 49 w 141"/>
                  <a:gd name="T23" fmla="*/ 72 h 118"/>
                  <a:gd name="T24" fmla="*/ 67 w 141"/>
                  <a:gd name="T25" fmla="*/ 56 h 118"/>
                  <a:gd name="T26" fmla="*/ 87 w 141"/>
                  <a:gd name="T27" fmla="*/ 41 h 118"/>
                  <a:gd name="T28" fmla="*/ 108 w 141"/>
                  <a:gd name="T29" fmla="*/ 29 h 118"/>
                  <a:gd name="T30" fmla="*/ 127 w 141"/>
                  <a:gd name="T31" fmla="*/ 21 h 118"/>
                  <a:gd name="T32" fmla="*/ 139 w 141"/>
                  <a:gd name="T33" fmla="*/ 15 h 118"/>
                  <a:gd name="T34" fmla="*/ 140 w 141"/>
                  <a:gd name="T35" fmla="*/ 8 h 118"/>
                  <a:gd name="T36" fmla="*/ 138 w 141"/>
                  <a:gd name="T37" fmla="*/ 1 h 118"/>
                  <a:gd name="T38" fmla="*/ 128 w 141"/>
                  <a:gd name="T39" fmla="*/ 0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1" h="118">
                    <a:moveTo>
                      <a:pt x="128" y="0"/>
                    </a:moveTo>
                    <a:lnTo>
                      <a:pt x="94" y="15"/>
                    </a:lnTo>
                    <a:lnTo>
                      <a:pt x="69" y="30"/>
                    </a:lnTo>
                    <a:lnTo>
                      <a:pt x="45" y="49"/>
                    </a:lnTo>
                    <a:lnTo>
                      <a:pt x="20" y="76"/>
                    </a:lnTo>
                    <a:lnTo>
                      <a:pt x="4" y="96"/>
                    </a:lnTo>
                    <a:lnTo>
                      <a:pt x="0" y="107"/>
                    </a:lnTo>
                    <a:lnTo>
                      <a:pt x="1" y="115"/>
                    </a:lnTo>
                    <a:lnTo>
                      <a:pt x="11" y="117"/>
                    </a:lnTo>
                    <a:lnTo>
                      <a:pt x="20" y="106"/>
                    </a:lnTo>
                    <a:lnTo>
                      <a:pt x="34" y="90"/>
                    </a:lnTo>
                    <a:lnTo>
                      <a:pt x="49" y="72"/>
                    </a:lnTo>
                    <a:lnTo>
                      <a:pt x="67" y="56"/>
                    </a:lnTo>
                    <a:lnTo>
                      <a:pt x="87" y="41"/>
                    </a:lnTo>
                    <a:lnTo>
                      <a:pt x="108" y="29"/>
                    </a:lnTo>
                    <a:lnTo>
                      <a:pt x="127" y="21"/>
                    </a:lnTo>
                    <a:lnTo>
                      <a:pt x="139" y="15"/>
                    </a:lnTo>
                    <a:lnTo>
                      <a:pt x="140" y="8"/>
                    </a:lnTo>
                    <a:lnTo>
                      <a:pt x="138" y="1"/>
                    </a:lnTo>
                    <a:lnTo>
                      <a:pt x="128" y="0"/>
                    </a:lnTo>
                  </a:path>
                </a:pathLst>
              </a:custGeom>
              <a:solidFill>
                <a:schemeClr val="tx1"/>
              </a:solidFill>
              <a:ln w="12700" cap="rnd" cmpd="sng">
                <a:solidFill>
                  <a:srgbClr val="C1CEFF"/>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08" name="Rectangle 96"/>
              <p:cNvSpPr>
                <a:spLocks noChangeArrowheads="1"/>
              </p:cNvSpPr>
              <p:nvPr/>
            </p:nvSpPr>
            <p:spPr bwMode="auto">
              <a:xfrm>
                <a:off x="4637" y="2211"/>
                <a:ext cx="178"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09" name="Rectangle 97"/>
              <p:cNvSpPr>
                <a:spLocks noChangeArrowheads="1"/>
              </p:cNvSpPr>
              <p:nvPr/>
            </p:nvSpPr>
            <p:spPr bwMode="auto">
              <a:xfrm>
                <a:off x="4693" y="2259"/>
                <a:ext cx="65"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0" name="Rectangle 98"/>
              <p:cNvSpPr>
                <a:spLocks noChangeArrowheads="1"/>
              </p:cNvSpPr>
              <p:nvPr/>
            </p:nvSpPr>
            <p:spPr bwMode="auto">
              <a:xfrm>
                <a:off x="4661" y="2307"/>
                <a:ext cx="130" cy="24"/>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1" name="Rectangle 99"/>
              <p:cNvSpPr>
                <a:spLocks noChangeArrowheads="1"/>
              </p:cNvSpPr>
              <p:nvPr/>
            </p:nvSpPr>
            <p:spPr bwMode="auto">
              <a:xfrm>
                <a:off x="4637" y="2595"/>
                <a:ext cx="178" cy="22"/>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2" name="Rectangle 100"/>
              <p:cNvSpPr>
                <a:spLocks noChangeArrowheads="1"/>
              </p:cNvSpPr>
              <p:nvPr/>
            </p:nvSpPr>
            <p:spPr bwMode="auto">
              <a:xfrm>
                <a:off x="4693" y="2355"/>
                <a:ext cx="65"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3" name="Rectangle 101"/>
              <p:cNvSpPr>
                <a:spLocks noChangeArrowheads="1"/>
              </p:cNvSpPr>
              <p:nvPr/>
            </p:nvSpPr>
            <p:spPr bwMode="auto">
              <a:xfrm>
                <a:off x="4693" y="2451"/>
                <a:ext cx="65" cy="22"/>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4" name="Rectangle 102"/>
              <p:cNvSpPr>
                <a:spLocks noChangeArrowheads="1"/>
              </p:cNvSpPr>
              <p:nvPr/>
            </p:nvSpPr>
            <p:spPr bwMode="auto">
              <a:xfrm>
                <a:off x="4693" y="2547"/>
                <a:ext cx="65" cy="22"/>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5" name="Rectangle 103"/>
              <p:cNvSpPr>
                <a:spLocks noChangeArrowheads="1"/>
              </p:cNvSpPr>
              <p:nvPr/>
            </p:nvSpPr>
            <p:spPr bwMode="auto">
              <a:xfrm>
                <a:off x="4693" y="2642"/>
                <a:ext cx="65"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6" name="Rectangle 104"/>
              <p:cNvSpPr>
                <a:spLocks noChangeArrowheads="1"/>
              </p:cNvSpPr>
              <p:nvPr/>
            </p:nvSpPr>
            <p:spPr bwMode="auto">
              <a:xfrm>
                <a:off x="4693" y="2738"/>
                <a:ext cx="65" cy="24"/>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7" name="Rectangle 105"/>
              <p:cNvSpPr>
                <a:spLocks noChangeArrowheads="1"/>
              </p:cNvSpPr>
              <p:nvPr/>
            </p:nvSpPr>
            <p:spPr bwMode="auto">
              <a:xfrm>
                <a:off x="4693" y="2834"/>
                <a:ext cx="65"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8" name="Rectangle 106"/>
              <p:cNvSpPr>
                <a:spLocks noChangeArrowheads="1"/>
              </p:cNvSpPr>
              <p:nvPr/>
            </p:nvSpPr>
            <p:spPr bwMode="auto">
              <a:xfrm>
                <a:off x="4693" y="2930"/>
                <a:ext cx="65"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19" name="Rectangle 107"/>
              <p:cNvSpPr>
                <a:spLocks noChangeArrowheads="1"/>
              </p:cNvSpPr>
              <p:nvPr/>
            </p:nvSpPr>
            <p:spPr bwMode="auto">
              <a:xfrm>
                <a:off x="4661" y="2403"/>
                <a:ext cx="130" cy="22"/>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20" name="Rectangle 108"/>
              <p:cNvSpPr>
                <a:spLocks noChangeArrowheads="1"/>
              </p:cNvSpPr>
              <p:nvPr/>
            </p:nvSpPr>
            <p:spPr bwMode="auto">
              <a:xfrm>
                <a:off x="4661" y="2500"/>
                <a:ext cx="130" cy="21"/>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21" name="Rectangle 109"/>
              <p:cNvSpPr>
                <a:spLocks noChangeArrowheads="1"/>
              </p:cNvSpPr>
              <p:nvPr/>
            </p:nvSpPr>
            <p:spPr bwMode="auto">
              <a:xfrm>
                <a:off x="4661" y="2786"/>
                <a:ext cx="130"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22" name="Rectangle 110"/>
              <p:cNvSpPr>
                <a:spLocks noChangeArrowheads="1"/>
              </p:cNvSpPr>
              <p:nvPr/>
            </p:nvSpPr>
            <p:spPr bwMode="auto">
              <a:xfrm>
                <a:off x="4661" y="2882"/>
                <a:ext cx="130"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23" name="Rectangle 111"/>
              <p:cNvSpPr>
                <a:spLocks noChangeArrowheads="1"/>
              </p:cNvSpPr>
              <p:nvPr/>
            </p:nvSpPr>
            <p:spPr bwMode="auto">
              <a:xfrm>
                <a:off x="4661" y="2690"/>
                <a:ext cx="130" cy="23"/>
              </a:xfrm>
              <a:prstGeom prst="rect">
                <a:avLst/>
              </a:prstGeom>
              <a:solidFill>
                <a:srgbClr val="C0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0624" name="Freeform 112"/>
              <p:cNvSpPr>
                <a:spLocks/>
              </p:cNvSpPr>
              <p:nvPr/>
            </p:nvSpPr>
            <p:spPr bwMode="auto">
              <a:xfrm>
                <a:off x="4856" y="2563"/>
                <a:ext cx="52" cy="73"/>
              </a:xfrm>
              <a:custGeom>
                <a:avLst/>
                <a:gdLst>
                  <a:gd name="T0" fmla="*/ 14 w 52"/>
                  <a:gd name="T1" fmla="*/ 0 h 73"/>
                  <a:gd name="T2" fmla="*/ 37 w 52"/>
                  <a:gd name="T3" fmla="*/ 0 h 73"/>
                  <a:gd name="T4" fmla="*/ 51 w 52"/>
                  <a:gd name="T5" fmla="*/ 10 h 73"/>
                  <a:gd name="T6" fmla="*/ 51 w 52"/>
                  <a:gd name="T7" fmla="*/ 28 h 73"/>
                  <a:gd name="T8" fmla="*/ 32 w 52"/>
                  <a:gd name="T9" fmla="*/ 28 h 73"/>
                  <a:gd name="T10" fmla="*/ 32 w 52"/>
                  <a:gd name="T11" fmla="*/ 14 h 73"/>
                  <a:gd name="T12" fmla="*/ 18 w 52"/>
                  <a:gd name="T13" fmla="*/ 14 h 73"/>
                  <a:gd name="T14" fmla="*/ 18 w 52"/>
                  <a:gd name="T15" fmla="*/ 58 h 73"/>
                  <a:gd name="T16" fmla="*/ 32 w 52"/>
                  <a:gd name="T17" fmla="*/ 58 h 73"/>
                  <a:gd name="T18" fmla="*/ 32 w 52"/>
                  <a:gd name="T19" fmla="*/ 42 h 73"/>
                  <a:gd name="T20" fmla="*/ 51 w 52"/>
                  <a:gd name="T21" fmla="*/ 42 h 73"/>
                  <a:gd name="T22" fmla="*/ 51 w 52"/>
                  <a:gd name="T23" fmla="*/ 62 h 73"/>
                  <a:gd name="T24" fmla="*/ 37 w 52"/>
                  <a:gd name="T25" fmla="*/ 72 h 73"/>
                  <a:gd name="T26" fmla="*/ 14 w 52"/>
                  <a:gd name="T27" fmla="*/ 72 h 73"/>
                  <a:gd name="T28" fmla="*/ 0 w 52"/>
                  <a:gd name="T29" fmla="*/ 62 h 73"/>
                  <a:gd name="T30" fmla="*/ 0 w 52"/>
                  <a:gd name="T31" fmla="*/ 10 h 73"/>
                  <a:gd name="T32" fmla="*/ 14 w 52"/>
                  <a:gd name="T33" fmla="*/ 0 h 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73">
                    <a:moveTo>
                      <a:pt x="14" y="0"/>
                    </a:moveTo>
                    <a:lnTo>
                      <a:pt x="37" y="0"/>
                    </a:lnTo>
                    <a:lnTo>
                      <a:pt x="51" y="10"/>
                    </a:lnTo>
                    <a:lnTo>
                      <a:pt x="51" y="28"/>
                    </a:lnTo>
                    <a:lnTo>
                      <a:pt x="32" y="28"/>
                    </a:lnTo>
                    <a:lnTo>
                      <a:pt x="32" y="14"/>
                    </a:lnTo>
                    <a:lnTo>
                      <a:pt x="18" y="14"/>
                    </a:lnTo>
                    <a:lnTo>
                      <a:pt x="18" y="58"/>
                    </a:lnTo>
                    <a:lnTo>
                      <a:pt x="32" y="58"/>
                    </a:lnTo>
                    <a:lnTo>
                      <a:pt x="32" y="42"/>
                    </a:lnTo>
                    <a:lnTo>
                      <a:pt x="51" y="42"/>
                    </a:lnTo>
                    <a:lnTo>
                      <a:pt x="51" y="62"/>
                    </a:lnTo>
                    <a:lnTo>
                      <a:pt x="37" y="72"/>
                    </a:lnTo>
                    <a:lnTo>
                      <a:pt x="14" y="72"/>
                    </a:lnTo>
                    <a:lnTo>
                      <a:pt x="0" y="62"/>
                    </a:lnTo>
                    <a:lnTo>
                      <a:pt x="0" y="10"/>
                    </a:lnTo>
                    <a:lnTo>
                      <a:pt x="14"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25" name="Freeform 113"/>
              <p:cNvSpPr>
                <a:spLocks/>
              </p:cNvSpPr>
              <p:nvPr/>
            </p:nvSpPr>
            <p:spPr bwMode="auto">
              <a:xfrm>
                <a:off x="5000" y="2563"/>
                <a:ext cx="50" cy="73"/>
              </a:xfrm>
              <a:custGeom>
                <a:avLst/>
                <a:gdLst>
                  <a:gd name="T0" fmla="*/ 0 w 50"/>
                  <a:gd name="T1" fmla="*/ 0 h 73"/>
                  <a:gd name="T2" fmla="*/ 35 w 50"/>
                  <a:gd name="T3" fmla="*/ 0 h 73"/>
                  <a:gd name="T4" fmla="*/ 49 w 50"/>
                  <a:gd name="T5" fmla="*/ 10 h 73"/>
                  <a:gd name="T6" fmla="*/ 49 w 50"/>
                  <a:gd name="T7" fmla="*/ 38 h 73"/>
                  <a:gd name="T8" fmla="*/ 35 w 50"/>
                  <a:gd name="T9" fmla="*/ 48 h 73"/>
                  <a:gd name="T10" fmla="*/ 19 w 50"/>
                  <a:gd name="T11" fmla="*/ 48 h 73"/>
                  <a:gd name="T12" fmla="*/ 19 w 50"/>
                  <a:gd name="T13" fmla="*/ 34 h 73"/>
                  <a:gd name="T14" fmla="*/ 30 w 50"/>
                  <a:gd name="T15" fmla="*/ 34 h 73"/>
                  <a:gd name="T16" fmla="*/ 30 w 50"/>
                  <a:gd name="T17" fmla="*/ 12 h 73"/>
                  <a:gd name="T18" fmla="*/ 19 w 50"/>
                  <a:gd name="T19" fmla="*/ 12 h 73"/>
                  <a:gd name="T20" fmla="*/ 19 w 50"/>
                  <a:gd name="T21" fmla="*/ 34 h 73"/>
                  <a:gd name="T22" fmla="*/ 19 w 50"/>
                  <a:gd name="T23" fmla="*/ 48 h 73"/>
                  <a:gd name="T24" fmla="*/ 19 w 50"/>
                  <a:gd name="T25" fmla="*/ 72 h 73"/>
                  <a:gd name="T26" fmla="*/ 0 w 50"/>
                  <a:gd name="T27" fmla="*/ 72 h 73"/>
                  <a:gd name="T28" fmla="*/ 0 w 50"/>
                  <a:gd name="T29" fmla="*/ 0 h 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73">
                    <a:moveTo>
                      <a:pt x="0" y="0"/>
                    </a:moveTo>
                    <a:lnTo>
                      <a:pt x="35" y="0"/>
                    </a:lnTo>
                    <a:lnTo>
                      <a:pt x="49" y="10"/>
                    </a:lnTo>
                    <a:lnTo>
                      <a:pt x="49" y="38"/>
                    </a:lnTo>
                    <a:lnTo>
                      <a:pt x="35" y="48"/>
                    </a:lnTo>
                    <a:lnTo>
                      <a:pt x="19" y="48"/>
                    </a:lnTo>
                    <a:lnTo>
                      <a:pt x="19" y="34"/>
                    </a:lnTo>
                    <a:lnTo>
                      <a:pt x="30" y="34"/>
                    </a:lnTo>
                    <a:lnTo>
                      <a:pt x="30" y="12"/>
                    </a:lnTo>
                    <a:lnTo>
                      <a:pt x="19" y="12"/>
                    </a:lnTo>
                    <a:lnTo>
                      <a:pt x="19" y="34"/>
                    </a:lnTo>
                    <a:lnTo>
                      <a:pt x="19" y="48"/>
                    </a:lnTo>
                    <a:lnTo>
                      <a:pt x="19" y="72"/>
                    </a:lnTo>
                    <a:lnTo>
                      <a:pt x="0" y="72"/>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26" name="Freeform 114"/>
              <p:cNvSpPr>
                <a:spLocks/>
              </p:cNvSpPr>
              <p:nvPr/>
            </p:nvSpPr>
            <p:spPr bwMode="auto">
              <a:xfrm>
                <a:off x="4929" y="2563"/>
                <a:ext cx="52" cy="73"/>
              </a:xfrm>
              <a:custGeom>
                <a:avLst/>
                <a:gdLst>
                  <a:gd name="T0" fmla="*/ 0 w 52"/>
                  <a:gd name="T1" fmla="*/ 0 h 73"/>
                  <a:gd name="T2" fmla="*/ 19 w 52"/>
                  <a:gd name="T3" fmla="*/ 0 h 73"/>
                  <a:gd name="T4" fmla="*/ 19 w 52"/>
                  <a:gd name="T5" fmla="*/ 58 h 73"/>
                  <a:gd name="T6" fmla="*/ 33 w 52"/>
                  <a:gd name="T7" fmla="*/ 58 h 73"/>
                  <a:gd name="T8" fmla="*/ 33 w 52"/>
                  <a:gd name="T9" fmla="*/ 0 h 73"/>
                  <a:gd name="T10" fmla="*/ 51 w 52"/>
                  <a:gd name="T11" fmla="*/ 0 h 73"/>
                  <a:gd name="T12" fmla="*/ 51 w 52"/>
                  <a:gd name="T13" fmla="*/ 62 h 73"/>
                  <a:gd name="T14" fmla="*/ 37 w 52"/>
                  <a:gd name="T15" fmla="*/ 72 h 73"/>
                  <a:gd name="T16" fmla="*/ 14 w 52"/>
                  <a:gd name="T17" fmla="*/ 72 h 73"/>
                  <a:gd name="T18" fmla="*/ 0 w 52"/>
                  <a:gd name="T19" fmla="*/ 62 h 73"/>
                  <a:gd name="T20" fmla="*/ 0 w 52"/>
                  <a:gd name="T21" fmla="*/ 0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73">
                    <a:moveTo>
                      <a:pt x="0" y="0"/>
                    </a:moveTo>
                    <a:lnTo>
                      <a:pt x="19" y="0"/>
                    </a:lnTo>
                    <a:lnTo>
                      <a:pt x="19" y="58"/>
                    </a:lnTo>
                    <a:lnTo>
                      <a:pt x="33" y="58"/>
                    </a:lnTo>
                    <a:lnTo>
                      <a:pt x="33" y="0"/>
                    </a:lnTo>
                    <a:lnTo>
                      <a:pt x="51" y="0"/>
                    </a:lnTo>
                    <a:lnTo>
                      <a:pt x="51" y="62"/>
                    </a:lnTo>
                    <a:lnTo>
                      <a:pt x="37" y="72"/>
                    </a:lnTo>
                    <a:lnTo>
                      <a:pt x="14" y="72"/>
                    </a:lnTo>
                    <a:lnTo>
                      <a:pt x="0" y="62"/>
                    </a:lnTo>
                    <a:lnTo>
                      <a:pt x="0" y="0"/>
                    </a:lnTo>
                  </a:path>
                </a:pathLst>
              </a:custGeom>
              <a:solidFill>
                <a:srgbClr val="C0FFFF"/>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627" name="Text Box 115"/>
              <p:cNvSpPr txBox="1">
                <a:spLocks noChangeArrowheads="1"/>
              </p:cNvSpPr>
              <p:nvPr/>
            </p:nvSpPr>
            <p:spPr bwMode="auto">
              <a:xfrm>
                <a:off x="4416" y="2448"/>
                <a:ext cx="22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CCFFFF"/>
                    </a:solidFill>
                  </a:rPr>
                  <a:t>1</a:t>
                </a:r>
              </a:p>
            </p:txBody>
          </p:sp>
        </p:grpSp>
      </p:gr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353325"/>
                                        </p:tgtEl>
                                        <p:attrNameLst>
                                          <p:attrName>style.visibility</p:attrName>
                                        </p:attrNameLst>
                                      </p:cBhvr>
                                      <p:to>
                                        <p:strVal val="visible"/>
                                      </p:to>
                                    </p:set>
                                    <p:animEffect transition="in" filter="slide(fromLeft)">
                                      <p:cBhvr>
                                        <p:cTn id="7" dur="500"/>
                                        <p:tgtEl>
                                          <p:spTgt spid="353325"/>
                                        </p:tgtEl>
                                      </p:cBhvr>
                                    </p:animEffect>
                                  </p:childTnLst>
                                </p:cTn>
                              </p:par>
                            </p:childTnLst>
                          </p:cTn>
                        </p:par>
                        <p:par>
                          <p:cTn id="8" fill="hold" nodeType="afterGroup">
                            <p:stCondLst>
                              <p:cond delay="500"/>
                            </p:stCondLst>
                            <p:childTnLst>
                              <p:par>
                                <p:cTn id="9" presetID="12" presetClass="entr" presetSubtype="8" fill="hold" nodeType="afterEffect">
                                  <p:stCondLst>
                                    <p:cond delay="0"/>
                                  </p:stCondLst>
                                  <p:childTnLst>
                                    <p:set>
                                      <p:cBhvr>
                                        <p:cTn id="10" dur="1" fill="hold">
                                          <p:stCondLst>
                                            <p:cond delay="0"/>
                                          </p:stCondLst>
                                        </p:cTn>
                                        <p:tgtEl>
                                          <p:spTgt spid="353367"/>
                                        </p:tgtEl>
                                        <p:attrNameLst>
                                          <p:attrName>style.visibility</p:attrName>
                                        </p:attrNameLst>
                                      </p:cBhvr>
                                      <p:to>
                                        <p:strVal val="visible"/>
                                      </p:to>
                                    </p:set>
                                    <p:animEffect transition="in" filter="slide(fromLeft)">
                                      <p:cBhvr>
                                        <p:cTn id="11" dur="500"/>
                                        <p:tgtEl>
                                          <p:spTgt spid="353367"/>
                                        </p:tgtEl>
                                      </p:cBhvr>
                                    </p:animEffect>
                                  </p:childTnLst>
                                </p:cTn>
                              </p:par>
                            </p:childTnLst>
                          </p:cTn>
                        </p:par>
                        <p:par>
                          <p:cTn id="12" fill="hold" nodeType="afterGroup">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353324"/>
                                        </p:tgtEl>
                                        <p:attrNameLst>
                                          <p:attrName>style.visibility</p:attrName>
                                        </p:attrNameLst>
                                      </p:cBhvr>
                                      <p:to>
                                        <p:strVal val="visible"/>
                                      </p:to>
                                    </p:set>
                                    <p:anim calcmode="lin" valueType="num">
                                      <p:cBhvr>
                                        <p:cTn id="15" dur="500" fill="hold"/>
                                        <p:tgtEl>
                                          <p:spTgt spid="353324"/>
                                        </p:tgtEl>
                                        <p:attrNameLst>
                                          <p:attrName>ppt_w</p:attrName>
                                        </p:attrNameLst>
                                      </p:cBhvr>
                                      <p:tavLst>
                                        <p:tav tm="0">
                                          <p:val>
                                            <p:fltVal val="0"/>
                                          </p:val>
                                        </p:tav>
                                        <p:tav tm="100000">
                                          <p:val>
                                            <p:strVal val="#ppt_w"/>
                                          </p:val>
                                        </p:tav>
                                      </p:tavLst>
                                    </p:anim>
                                    <p:anim calcmode="lin" valueType="num">
                                      <p:cBhvr>
                                        <p:cTn id="16" dur="500" fill="hold"/>
                                        <p:tgtEl>
                                          <p:spTgt spid="3533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324"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685800" y="1600200"/>
            <a:ext cx="8153400" cy="4648200"/>
          </a:xfrm>
          <a:prstGeom prst="rect">
            <a:avLst/>
          </a:prstGeom>
          <a:solidFill>
            <a:srgbClr val="CCECFF"/>
          </a:solidFill>
          <a:ln w="28575">
            <a:solidFill>
              <a:srgbClr val="0000CC"/>
            </a:solidFill>
            <a:miter lim="800000"/>
            <a:headEnd/>
            <a:tailEnd/>
          </a:ln>
          <a:effectLst>
            <a:outerShdw dist="53882" dir="2700000" algn="ctr" rotWithShape="0">
              <a:schemeClr val="tx1"/>
            </a:outerShdw>
          </a:effectLst>
        </p:spPr>
        <p:txBody>
          <a:bodyPr lIns="90488" tIns="44450" rIns="90488" bIns="44450"/>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sz="3000">
                <a:solidFill>
                  <a:srgbClr val="0000CC"/>
                </a:solidFill>
              </a:rPr>
              <a:t>   For the current period, Jones started 15,000 units and completed 10,000 units, leaving 5,000 units in process 30 percent complete.  How many equivalent units of production did Jones have for the period?</a:t>
            </a:r>
          </a:p>
          <a:p>
            <a:pPr eaLnBrk="1" hangingPunct="1">
              <a:spcBef>
                <a:spcPct val="20000"/>
              </a:spcBef>
            </a:pPr>
            <a:r>
              <a:rPr lang="en-US" sz="3000">
                <a:solidFill>
                  <a:srgbClr val="0000CC"/>
                </a:solidFill>
              </a:rPr>
              <a:t>	   a.  10,000</a:t>
            </a:r>
          </a:p>
          <a:p>
            <a:pPr eaLnBrk="1" hangingPunct="1">
              <a:spcBef>
                <a:spcPct val="20000"/>
              </a:spcBef>
            </a:pPr>
            <a:r>
              <a:rPr lang="en-US" sz="3000">
                <a:solidFill>
                  <a:srgbClr val="0000CC"/>
                </a:solidFill>
              </a:rPr>
              <a:t>	   b.  11,500</a:t>
            </a:r>
          </a:p>
          <a:p>
            <a:pPr eaLnBrk="1" hangingPunct="1">
              <a:spcBef>
                <a:spcPct val="20000"/>
              </a:spcBef>
            </a:pPr>
            <a:r>
              <a:rPr lang="en-US" sz="3000">
                <a:solidFill>
                  <a:srgbClr val="0000CC"/>
                </a:solidFill>
              </a:rPr>
              <a:t>	   c.  13,500</a:t>
            </a:r>
          </a:p>
          <a:p>
            <a:pPr eaLnBrk="1" hangingPunct="1">
              <a:spcBef>
                <a:spcPct val="20000"/>
              </a:spcBef>
            </a:pPr>
            <a:r>
              <a:rPr lang="en-US" sz="3000">
                <a:solidFill>
                  <a:srgbClr val="0000CC"/>
                </a:solidFill>
              </a:rPr>
              <a:t>	   d.  15,000</a:t>
            </a:r>
          </a:p>
        </p:txBody>
      </p:sp>
      <p:sp>
        <p:nvSpPr>
          <p:cNvPr id="355331" name="Rectangle 3"/>
          <p:cNvSpPr>
            <a:spLocks noGrp="1" noChangeArrowheads="1"/>
          </p:cNvSpPr>
          <p:nvPr>
            <p:ph type="title"/>
          </p:nvPr>
        </p:nvSpPr>
        <p:spPr>
          <a:xfrm>
            <a:off x="457200" y="304800"/>
            <a:ext cx="8305800" cy="1143000"/>
          </a:xfrm>
          <a:extLst/>
        </p:spPr>
        <p:txBody>
          <a:bodyPr/>
          <a:lstStyle/>
          <a:p>
            <a:pPr>
              <a:defRPr/>
            </a:pPr>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Rectangle 2"/>
          <p:cNvSpPr>
            <a:spLocks noChangeArrowheads="1"/>
          </p:cNvSpPr>
          <p:nvPr/>
        </p:nvSpPr>
        <p:spPr bwMode="auto">
          <a:xfrm>
            <a:off x="685800" y="1600200"/>
            <a:ext cx="8153400" cy="4648200"/>
          </a:xfrm>
          <a:prstGeom prst="rect">
            <a:avLst/>
          </a:prstGeom>
          <a:solidFill>
            <a:srgbClr val="CCECFF"/>
          </a:solidFill>
          <a:ln w="28575">
            <a:solidFill>
              <a:srgbClr val="0000CC"/>
            </a:solidFill>
            <a:miter lim="800000"/>
            <a:headEnd/>
            <a:tailEnd/>
          </a:ln>
          <a:effectLst>
            <a:outerShdw dist="53882" dir="2700000" algn="ctr" rotWithShape="0">
              <a:schemeClr val="tx1"/>
            </a:outerShdw>
          </a:effectLst>
        </p:spPr>
        <p:txBody>
          <a:bodyPr lIns="90488" tIns="44450" rIns="90488" bIns="44450"/>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sz="3000">
                <a:solidFill>
                  <a:srgbClr val="0000CC"/>
                </a:solidFill>
              </a:rPr>
              <a:t>   For the current period, Jones started 15,000 units and completed 10,000 units, leaving 5,000 units in process 30 percent complete.  How many equivalent units of production did Jones have for the period?</a:t>
            </a:r>
          </a:p>
          <a:p>
            <a:pPr eaLnBrk="1" hangingPunct="1">
              <a:spcBef>
                <a:spcPct val="20000"/>
              </a:spcBef>
            </a:pPr>
            <a:r>
              <a:rPr lang="en-US" sz="3000">
                <a:solidFill>
                  <a:srgbClr val="0000CC"/>
                </a:solidFill>
              </a:rPr>
              <a:t>	   </a:t>
            </a:r>
            <a:r>
              <a:rPr lang="en-US" sz="3000">
                <a:solidFill>
                  <a:schemeClr val="folHlink"/>
                </a:solidFill>
              </a:rPr>
              <a:t>a.  10,000</a:t>
            </a:r>
          </a:p>
          <a:p>
            <a:pPr eaLnBrk="1" hangingPunct="1">
              <a:spcBef>
                <a:spcPct val="20000"/>
              </a:spcBef>
            </a:pPr>
            <a:r>
              <a:rPr lang="en-US" sz="3000">
                <a:solidFill>
                  <a:srgbClr val="0000CC"/>
                </a:solidFill>
              </a:rPr>
              <a:t>	   b.  11,500</a:t>
            </a:r>
          </a:p>
          <a:p>
            <a:pPr eaLnBrk="1" hangingPunct="1">
              <a:spcBef>
                <a:spcPct val="20000"/>
              </a:spcBef>
            </a:pPr>
            <a:r>
              <a:rPr lang="en-US" sz="3000">
                <a:solidFill>
                  <a:srgbClr val="0000CC"/>
                </a:solidFill>
              </a:rPr>
              <a:t>	   </a:t>
            </a:r>
            <a:r>
              <a:rPr lang="en-US" sz="3000">
                <a:solidFill>
                  <a:schemeClr val="folHlink"/>
                </a:solidFill>
              </a:rPr>
              <a:t>c.  13,500</a:t>
            </a:r>
          </a:p>
          <a:p>
            <a:pPr eaLnBrk="1" hangingPunct="1">
              <a:spcBef>
                <a:spcPct val="20000"/>
              </a:spcBef>
            </a:pPr>
            <a:r>
              <a:rPr lang="en-US" sz="3000">
                <a:solidFill>
                  <a:schemeClr val="folHlink"/>
                </a:solidFill>
              </a:rPr>
              <a:t>	   d.  15,000</a:t>
            </a:r>
          </a:p>
        </p:txBody>
      </p:sp>
      <p:sp>
        <p:nvSpPr>
          <p:cNvPr id="114691" name="Oval 3"/>
          <p:cNvSpPr>
            <a:spLocks noChangeArrowheads="1"/>
          </p:cNvSpPr>
          <p:nvPr/>
        </p:nvSpPr>
        <p:spPr bwMode="auto">
          <a:xfrm>
            <a:off x="1211263" y="4522788"/>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14692" name="AutoShape 4"/>
          <p:cNvSpPr>
            <a:spLocks noChangeArrowheads="1"/>
          </p:cNvSpPr>
          <p:nvPr/>
        </p:nvSpPr>
        <p:spPr bwMode="auto">
          <a:xfrm flipH="1">
            <a:off x="3201988" y="4591050"/>
            <a:ext cx="596900" cy="444500"/>
          </a:xfrm>
          <a:prstGeom prst="rightArrow">
            <a:avLst>
              <a:gd name="adj1" fmla="val 50000"/>
              <a:gd name="adj2" fmla="val 67149"/>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sz="2800">
              <a:latin typeface="Times New Roman" panose="02020603050405020304" pitchFamily="18" charset="0"/>
            </a:endParaRPr>
          </a:p>
        </p:txBody>
      </p:sp>
      <p:sp>
        <p:nvSpPr>
          <p:cNvPr id="114693" name="Rectangle 5"/>
          <p:cNvSpPr>
            <a:spLocks noChangeArrowheads="1"/>
          </p:cNvSpPr>
          <p:nvPr/>
        </p:nvSpPr>
        <p:spPr bwMode="auto">
          <a:xfrm>
            <a:off x="3768725" y="4378325"/>
            <a:ext cx="5322888" cy="857250"/>
          </a:xfrm>
          <a:prstGeom prst="rect">
            <a:avLst/>
          </a:prstGeom>
          <a:solidFill>
            <a:srgbClr val="FFFFFF"/>
          </a:solidFill>
          <a:ln w="38100" cmpd="dbl">
            <a:solidFill>
              <a:schemeClr val="tx1"/>
            </a:solidFill>
            <a:miter lim="800000"/>
            <a:headEnd/>
            <a:tailEnd/>
          </a:ln>
          <a:effectLst/>
          <a:extLst>
            <a:ext uri="{AF507438-7753-43E0-B8FC-AC1667EBCBE1}">
              <a14:hiddenEffects xmlns:a14="http://schemas.microsoft.com/office/drawing/2010/main" xmlns="">
                <a:effectLst>
                  <a:outerShdw dist="89803" dir="2700000" algn="ctr" rotWithShape="0">
                    <a:schemeClr val="tx1"/>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10,000 units + (5,000 units × 0.30) </a:t>
            </a:r>
            <a:br>
              <a:rPr lang="en-US" sz="2400" b="1"/>
            </a:br>
            <a:r>
              <a:rPr lang="en-US" sz="2400" b="1"/>
              <a:t>  = 11,500 equivalent units</a:t>
            </a:r>
          </a:p>
        </p:txBody>
      </p:sp>
      <p:sp>
        <p:nvSpPr>
          <p:cNvPr id="357382" name="Rectangle 6"/>
          <p:cNvSpPr>
            <a:spLocks noGrp="1" noChangeArrowheads="1"/>
          </p:cNvSpPr>
          <p:nvPr>
            <p:ph type="title"/>
          </p:nvPr>
        </p:nvSpPr>
        <p:spPr>
          <a:xfrm>
            <a:off x="457200" y="228600"/>
            <a:ext cx="8305800" cy="1143000"/>
          </a:xfrm>
          <a:extLst/>
        </p:spPr>
        <p:txBody>
          <a:bodyPr/>
          <a:lstStyle/>
          <a:p>
            <a:pPr>
              <a:defRPr/>
            </a:pPr>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457200" y="304800"/>
            <a:ext cx="8305800" cy="1143000"/>
          </a:xfrm>
          <a:extLst/>
        </p:spPr>
        <p:txBody>
          <a:bodyPr/>
          <a:lstStyle/>
          <a:p>
            <a:pPr>
              <a:defRPr/>
            </a:pPr>
            <a:r>
              <a:rPr lang="en-US" sz="4400" b="1" i="1"/>
              <a:t>Calculating Equivalent Units</a:t>
            </a:r>
          </a:p>
        </p:txBody>
      </p:sp>
      <p:sp>
        <p:nvSpPr>
          <p:cNvPr id="359427" name="Text Box 3"/>
          <p:cNvSpPr txBox="1">
            <a:spLocks noChangeArrowheads="1"/>
          </p:cNvSpPr>
          <p:nvPr/>
        </p:nvSpPr>
        <p:spPr bwMode="auto">
          <a:xfrm>
            <a:off x="304800" y="1600200"/>
            <a:ext cx="8610600" cy="3416300"/>
          </a:xfrm>
          <a:prstGeom prst="rect">
            <a:avLst/>
          </a:prstGeom>
          <a:solidFill>
            <a:srgbClr val="800080"/>
          </a:solidFill>
          <a:ln w="12700">
            <a:solidFill>
              <a:schemeClr val="tx1"/>
            </a:solidFill>
            <a:miter lim="800000"/>
            <a:headEnd/>
            <a:tailEnd/>
          </a:ln>
          <a:effectLst>
            <a:outerShdw dist="71842" dir="2700000" algn="ctr" rotWithShape="0">
              <a:schemeClr val="bg2"/>
            </a:outerShdw>
          </a:effectLst>
        </p:spPr>
        <p:txBody>
          <a:bodyPr>
            <a:spAutoFit/>
          </a:bodyPr>
          <a:lstStyle/>
          <a:p>
            <a:pPr eaLnBrk="1" hangingPunct="1">
              <a:spcBef>
                <a:spcPct val="50000"/>
              </a:spcBef>
              <a:defRPr/>
            </a:pPr>
            <a:r>
              <a:rPr lang="en-US" sz="3600">
                <a:solidFill>
                  <a:srgbClr val="FFFFFF"/>
                </a:solidFill>
                <a:effectLst>
                  <a:outerShdw blurRad="38100" dist="38100" dir="2700000" algn="tl">
                    <a:srgbClr val="000000"/>
                  </a:outerShdw>
                </a:effectLst>
                <a:latin typeface="+mn-lt"/>
              </a:rPr>
              <a:t>Equivalent units can be calculated two ways:</a:t>
            </a:r>
          </a:p>
          <a:p>
            <a:pPr eaLnBrk="1" hangingPunct="1">
              <a:spcBef>
                <a:spcPct val="50000"/>
              </a:spcBef>
              <a:defRPr/>
            </a:pPr>
            <a:r>
              <a:rPr lang="en-US" sz="3600">
                <a:solidFill>
                  <a:srgbClr val="FFFF00"/>
                </a:solidFill>
                <a:effectLst>
                  <a:outerShdw blurRad="38100" dist="38100" dir="2700000" algn="tl">
                    <a:srgbClr val="000000"/>
                  </a:outerShdw>
                </a:effectLst>
                <a:latin typeface="+mn-lt"/>
                <a:sym typeface="Wingdings" panose="05000000000000000000" pitchFamily="2" charset="2"/>
              </a:rPr>
              <a:t></a:t>
            </a:r>
            <a:r>
              <a:rPr lang="en-US" sz="3600">
                <a:solidFill>
                  <a:srgbClr val="FFFFFF"/>
                </a:solidFill>
                <a:effectLst>
                  <a:outerShdw blurRad="38100" dist="38100" dir="2700000" algn="tl">
                    <a:srgbClr val="000000"/>
                  </a:outerShdw>
                </a:effectLst>
                <a:latin typeface="+mn-lt"/>
              </a:rPr>
              <a:t>The First-In, First-Out Method – </a:t>
            </a:r>
            <a:r>
              <a:rPr lang="en-US">
                <a:solidFill>
                  <a:srgbClr val="FFFFFF"/>
                </a:solidFill>
                <a:effectLst>
                  <a:outerShdw blurRad="38100" dist="38100" dir="2700000" algn="tl">
                    <a:srgbClr val="000000"/>
                  </a:outerShdw>
                </a:effectLst>
                <a:latin typeface="+mn-lt"/>
              </a:rPr>
              <a:t>FIFO is covered in the appendix to this chapter.</a:t>
            </a:r>
          </a:p>
          <a:p>
            <a:pPr eaLnBrk="1" hangingPunct="1">
              <a:spcBef>
                <a:spcPct val="50000"/>
              </a:spcBef>
              <a:defRPr/>
            </a:pPr>
            <a:r>
              <a:rPr lang="en-US" sz="3600">
                <a:solidFill>
                  <a:srgbClr val="FFFF00"/>
                </a:solidFill>
                <a:effectLst>
                  <a:outerShdw blurRad="38100" dist="38100" dir="2700000" algn="tl">
                    <a:srgbClr val="000000"/>
                  </a:outerShdw>
                </a:effectLst>
                <a:latin typeface="+mn-lt"/>
                <a:sym typeface="Wingdings" panose="05000000000000000000" pitchFamily="2" charset="2"/>
              </a:rPr>
              <a:t></a:t>
            </a:r>
            <a:r>
              <a:rPr lang="en-US" sz="3600">
                <a:solidFill>
                  <a:srgbClr val="FFFFFF"/>
                </a:solidFill>
                <a:effectLst>
                  <a:outerShdw blurRad="38100" dist="38100" dir="2700000" algn="tl">
                    <a:srgbClr val="000000"/>
                  </a:outerShdw>
                </a:effectLst>
                <a:latin typeface="+mn-lt"/>
              </a:rPr>
              <a:t>The Weighted-Average Method – </a:t>
            </a:r>
            <a:r>
              <a:rPr lang="en-US">
                <a:solidFill>
                  <a:srgbClr val="FFFFFF"/>
                </a:solidFill>
                <a:effectLst>
                  <a:outerShdw blurRad="38100" dist="38100" dir="2700000" algn="tl">
                    <a:srgbClr val="000000"/>
                  </a:outerShdw>
                </a:effectLst>
                <a:latin typeface="+mn-lt"/>
              </a:rPr>
              <a:t>This method will be covered in the main portion of the chapter.</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xfrm>
            <a:off x="457200" y="152400"/>
            <a:ext cx="8305800" cy="1143000"/>
          </a:xfrm>
          <a:extLst/>
        </p:spPr>
        <p:txBody>
          <a:bodyPr>
            <a:normAutofit fontScale="90000"/>
          </a:bodyPr>
          <a:lstStyle/>
          <a:p>
            <a:pPr>
              <a:defRPr/>
            </a:pPr>
            <a:r>
              <a:rPr lang="en-US" sz="4400" b="1" i="1"/>
              <a:t>Equivalent Units of Production</a:t>
            </a:r>
            <a:br>
              <a:rPr lang="en-US" sz="4400" b="1" i="1"/>
            </a:br>
            <a:r>
              <a:rPr lang="en-US" sz="4400" b="1" i="1"/>
              <a:t>Weighted-Average Method</a:t>
            </a:r>
          </a:p>
        </p:txBody>
      </p:sp>
      <p:sp>
        <p:nvSpPr>
          <p:cNvPr id="361481" name="Text Box 9"/>
          <p:cNvSpPr txBox="1">
            <a:spLocks noChangeArrowheads="1"/>
          </p:cNvSpPr>
          <p:nvPr/>
        </p:nvSpPr>
        <p:spPr bwMode="auto">
          <a:xfrm>
            <a:off x="381000" y="1295400"/>
            <a:ext cx="8534400" cy="4578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defRPr/>
            </a:pPr>
            <a:r>
              <a:rPr lang="en-US" sz="2800" dirty="0" smtClean="0">
                <a:latin typeface="+mn-lt"/>
              </a:rPr>
              <a:t>The weighted-average method . . .</a:t>
            </a:r>
          </a:p>
          <a:p>
            <a:pPr eaLnBrk="1" hangingPunct="1">
              <a:spcBef>
                <a:spcPct val="50000"/>
              </a:spcBef>
              <a:buFontTx/>
              <a:buChar char="•"/>
              <a:defRPr/>
            </a:pPr>
            <a:r>
              <a:rPr lang="en-US" sz="2800" dirty="0" smtClean="0">
                <a:latin typeface="+mn-lt"/>
              </a:rPr>
              <a:t>Makes no distinction between work done in prior or current periods.</a:t>
            </a:r>
          </a:p>
          <a:p>
            <a:pPr eaLnBrk="1" hangingPunct="1">
              <a:spcBef>
                <a:spcPct val="50000"/>
              </a:spcBef>
              <a:buFontTx/>
              <a:buChar char="•"/>
              <a:defRPr/>
            </a:pPr>
            <a:r>
              <a:rPr lang="en-US" sz="2800" dirty="0" smtClean="0">
                <a:latin typeface="+mn-lt"/>
              </a:rPr>
              <a:t>Blends together units and costs from prior and current periods.</a:t>
            </a:r>
          </a:p>
          <a:p>
            <a:pPr eaLnBrk="1" hangingPunct="1">
              <a:spcBef>
                <a:spcPct val="50000"/>
              </a:spcBef>
              <a:buFontTx/>
              <a:buChar char="•"/>
              <a:defRPr/>
            </a:pPr>
            <a:r>
              <a:rPr lang="en-US" sz="2800" dirty="0" smtClean="0">
                <a:latin typeface="+mn-lt"/>
              </a:rPr>
              <a:t>Determines equivalent units of production for a department by adding together the number of units transferred out plus the equivalent units in  </a:t>
            </a:r>
            <a:r>
              <a:rPr lang="en-US" sz="2800" b="1" dirty="0" smtClean="0">
                <a:latin typeface="+mn-lt"/>
              </a:rPr>
              <a:t>ending </a:t>
            </a:r>
            <a:r>
              <a:rPr lang="en-US" sz="2800" dirty="0" smtClean="0">
                <a:latin typeface="+mn-lt"/>
              </a:rPr>
              <a:t>work in process inventory.</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xfrm>
            <a:off x="457200" y="152400"/>
            <a:ext cx="8305800" cy="1143000"/>
          </a:xfrm>
          <a:extLst/>
        </p:spPr>
        <p:txBody>
          <a:bodyPr/>
          <a:lstStyle/>
          <a:p>
            <a:pPr>
              <a:defRPr/>
            </a:pPr>
            <a:r>
              <a:rPr lang="en-US" sz="4400" b="1" i="1"/>
              <a:t>Treatment of Direct Labor</a:t>
            </a:r>
          </a:p>
        </p:txBody>
      </p:sp>
      <p:sp>
        <p:nvSpPr>
          <p:cNvPr id="120835" name="Rectangle 3"/>
          <p:cNvSpPr>
            <a:spLocks noChangeArrowheads="1"/>
          </p:cNvSpPr>
          <p:nvPr/>
        </p:nvSpPr>
        <p:spPr bwMode="auto">
          <a:xfrm>
            <a:off x="5715000" y="1625600"/>
            <a:ext cx="3201988" cy="2663825"/>
          </a:xfrm>
          <a:prstGeom prst="rect">
            <a:avLst/>
          </a:prstGeom>
          <a:solidFill>
            <a:srgbClr val="CCECFF"/>
          </a:solidFill>
          <a:ln w="12700">
            <a:solidFill>
              <a:schemeClr val="tx1"/>
            </a:solidFill>
            <a:miter lim="800000"/>
            <a:headEnd/>
            <a:tailEnd/>
          </a:ln>
          <a:effectLst>
            <a:outerShdw dist="89803"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800" b="1">
                <a:solidFill>
                  <a:srgbClr val="0000CC"/>
                </a:solidFill>
              </a:rPr>
              <a:t>Direct labor costs</a:t>
            </a:r>
            <a:br>
              <a:rPr lang="en-US" sz="2800" b="1">
                <a:solidFill>
                  <a:srgbClr val="0000CC"/>
                </a:solidFill>
              </a:rPr>
            </a:br>
            <a:r>
              <a:rPr lang="en-US" sz="2800" b="1">
                <a:solidFill>
                  <a:srgbClr val="0000CC"/>
                </a:solidFill>
              </a:rPr>
              <a:t>may be small</a:t>
            </a:r>
            <a:br>
              <a:rPr lang="en-US" sz="2800" b="1">
                <a:solidFill>
                  <a:srgbClr val="0000CC"/>
                </a:solidFill>
              </a:rPr>
            </a:br>
            <a:r>
              <a:rPr lang="en-US" sz="2800" b="1">
                <a:solidFill>
                  <a:srgbClr val="0000CC"/>
                </a:solidFill>
              </a:rPr>
              <a:t>in comparison to</a:t>
            </a:r>
            <a:br>
              <a:rPr lang="en-US" sz="2800" b="1">
                <a:solidFill>
                  <a:srgbClr val="0000CC"/>
                </a:solidFill>
              </a:rPr>
            </a:br>
            <a:r>
              <a:rPr lang="en-US" sz="2800" b="1">
                <a:solidFill>
                  <a:srgbClr val="0000CC"/>
                </a:solidFill>
              </a:rPr>
              <a:t>other product</a:t>
            </a:r>
          </a:p>
          <a:p>
            <a:pPr algn="ctr" eaLnBrk="1" hangingPunct="1"/>
            <a:r>
              <a:rPr lang="en-US" sz="2800" b="1">
                <a:solidFill>
                  <a:srgbClr val="0000CC"/>
                </a:solidFill>
              </a:rPr>
              <a:t>costs in process</a:t>
            </a:r>
            <a:br>
              <a:rPr lang="en-US" sz="2800" b="1">
                <a:solidFill>
                  <a:srgbClr val="0000CC"/>
                </a:solidFill>
              </a:rPr>
            </a:br>
            <a:r>
              <a:rPr lang="en-US" sz="2800" b="1">
                <a:solidFill>
                  <a:srgbClr val="0000CC"/>
                </a:solidFill>
              </a:rPr>
              <a:t>cost systems.</a:t>
            </a:r>
          </a:p>
        </p:txBody>
      </p:sp>
      <p:sp>
        <p:nvSpPr>
          <p:cNvPr id="120836" name="Line 4"/>
          <p:cNvSpPr>
            <a:spLocks noChangeShapeType="1"/>
          </p:cNvSpPr>
          <p:nvPr/>
        </p:nvSpPr>
        <p:spPr bwMode="auto">
          <a:xfrm>
            <a:off x="1231900" y="2303463"/>
            <a:ext cx="0" cy="2794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837" name="Line 5"/>
          <p:cNvSpPr>
            <a:spLocks noChangeShapeType="1"/>
          </p:cNvSpPr>
          <p:nvPr/>
        </p:nvSpPr>
        <p:spPr bwMode="auto">
          <a:xfrm flipV="1">
            <a:off x="3173413" y="2227263"/>
            <a:ext cx="0" cy="2870200"/>
          </a:xfrm>
          <a:prstGeom prst="line">
            <a:avLst/>
          </a:prstGeom>
          <a:noFill/>
          <a:ln w="127000">
            <a:solidFill>
              <a:srgbClr val="00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838" name="Rectangle 6"/>
          <p:cNvSpPr>
            <a:spLocks noChangeArrowheads="1"/>
          </p:cNvSpPr>
          <p:nvPr/>
        </p:nvSpPr>
        <p:spPr bwMode="auto">
          <a:xfrm>
            <a:off x="2422525" y="1479550"/>
            <a:ext cx="1503363" cy="7461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n-US" sz="2400" b="1">
                <a:solidFill>
                  <a:srgbClr val="009900"/>
                </a:solidFill>
              </a:rPr>
              <a:t>Direct</a:t>
            </a:r>
            <a:br>
              <a:rPr lang="en-US" sz="2400" b="1">
                <a:solidFill>
                  <a:srgbClr val="009900"/>
                </a:solidFill>
              </a:rPr>
            </a:br>
            <a:r>
              <a:rPr lang="en-US" sz="2400" b="1">
                <a:solidFill>
                  <a:srgbClr val="009900"/>
                </a:solidFill>
              </a:rPr>
              <a:t>Materials</a:t>
            </a:r>
          </a:p>
        </p:txBody>
      </p:sp>
      <p:sp>
        <p:nvSpPr>
          <p:cNvPr id="120839" name="Line 7"/>
          <p:cNvSpPr>
            <a:spLocks noChangeShapeType="1"/>
          </p:cNvSpPr>
          <p:nvPr/>
        </p:nvSpPr>
        <p:spPr bwMode="auto">
          <a:xfrm>
            <a:off x="1231900" y="5084763"/>
            <a:ext cx="3784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840" name="Rectangle 8"/>
          <p:cNvSpPr>
            <a:spLocks noChangeArrowheads="1"/>
          </p:cNvSpPr>
          <p:nvPr/>
        </p:nvSpPr>
        <p:spPr bwMode="auto">
          <a:xfrm>
            <a:off x="1438275" y="5108575"/>
            <a:ext cx="32607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Type of Product Cost</a:t>
            </a:r>
          </a:p>
        </p:txBody>
      </p:sp>
      <p:sp>
        <p:nvSpPr>
          <p:cNvPr id="120841" name="Rectangle 9"/>
          <p:cNvSpPr>
            <a:spLocks noChangeArrowheads="1"/>
          </p:cNvSpPr>
          <p:nvPr/>
        </p:nvSpPr>
        <p:spPr bwMode="auto">
          <a:xfrm rot="-5400000">
            <a:off x="-190499" y="3424237"/>
            <a:ext cx="227965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Dollar Amount</a:t>
            </a:r>
          </a:p>
        </p:txBody>
      </p:sp>
      <p:sp>
        <p:nvSpPr>
          <p:cNvPr id="120842" name="Line 10"/>
          <p:cNvSpPr>
            <a:spLocks noChangeShapeType="1"/>
          </p:cNvSpPr>
          <p:nvPr/>
        </p:nvSpPr>
        <p:spPr bwMode="auto">
          <a:xfrm flipV="1">
            <a:off x="2143125" y="4489450"/>
            <a:ext cx="0" cy="584200"/>
          </a:xfrm>
          <a:prstGeom prst="line">
            <a:avLst/>
          </a:prstGeom>
          <a:noFill/>
          <a:ln w="1270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843" name="Rectangle 11"/>
          <p:cNvSpPr>
            <a:spLocks noChangeArrowheads="1"/>
          </p:cNvSpPr>
          <p:nvPr/>
        </p:nvSpPr>
        <p:spPr bwMode="auto">
          <a:xfrm>
            <a:off x="1628775" y="3733800"/>
            <a:ext cx="1046163" cy="7461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n-US" sz="2400" b="1">
                <a:solidFill>
                  <a:srgbClr val="FF0000"/>
                </a:solidFill>
              </a:rPr>
              <a:t>Direct</a:t>
            </a:r>
            <a:br>
              <a:rPr lang="en-US" sz="2400" b="1">
                <a:solidFill>
                  <a:srgbClr val="FF0000"/>
                </a:solidFill>
              </a:rPr>
            </a:br>
            <a:r>
              <a:rPr lang="en-US" sz="2400" b="1">
                <a:solidFill>
                  <a:srgbClr val="FF0000"/>
                </a:solidFill>
              </a:rPr>
              <a:t>Labor</a:t>
            </a:r>
          </a:p>
        </p:txBody>
      </p:sp>
      <p:sp>
        <p:nvSpPr>
          <p:cNvPr id="120844" name="Rectangle 12"/>
          <p:cNvSpPr>
            <a:spLocks noChangeArrowheads="1"/>
          </p:cNvSpPr>
          <p:nvPr/>
        </p:nvSpPr>
        <p:spPr bwMode="auto">
          <a:xfrm>
            <a:off x="3698875" y="2935288"/>
            <a:ext cx="1857375" cy="4175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n-US" sz="2400" b="1">
                <a:solidFill>
                  <a:srgbClr val="0000CC"/>
                </a:solidFill>
              </a:rPr>
              <a:t>Conversion</a:t>
            </a:r>
          </a:p>
        </p:txBody>
      </p:sp>
      <p:sp>
        <p:nvSpPr>
          <p:cNvPr id="120845" name="Line 13"/>
          <p:cNvSpPr>
            <a:spLocks noChangeShapeType="1"/>
          </p:cNvSpPr>
          <p:nvPr/>
        </p:nvSpPr>
        <p:spPr bwMode="auto">
          <a:xfrm flipV="1">
            <a:off x="4621213" y="3446463"/>
            <a:ext cx="0" cy="1651000"/>
          </a:xfrm>
          <a:prstGeom prst="line">
            <a:avLst/>
          </a:prstGeom>
          <a:noFill/>
          <a:ln w="127000">
            <a:solidFill>
              <a:srgbClr val="00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457200" y="76200"/>
            <a:ext cx="8305800" cy="1143000"/>
          </a:xfrm>
          <a:extLst/>
        </p:spPr>
        <p:txBody>
          <a:bodyPr/>
          <a:lstStyle/>
          <a:p>
            <a:pPr>
              <a:defRPr/>
            </a:pPr>
            <a:r>
              <a:rPr lang="en-US" sz="4400" b="1" i="1"/>
              <a:t>Treatment of Direct Labor</a:t>
            </a:r>
          </a:p>
        </p:txBody>
      </p:sp>
      <p:sp>
        <p:nvSpPr>
          <p:cNvPr id="122883" name="Line 3"/>
          <p:cNvSpPr>
            <a:spLocks noChangeShapeType="1"/>
          </p:cNvSpPr>
          <p:nvPr/>
        </p:nvSpPr>
        <p:spPr bwMode="auto">
          <a:xfrm>
            <a:off x="1231900" y="2303463"/>
            <a:ext cx="0" cy="2794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884" name="Line 4"/>
          <p:cNvSpPr>
            <a:spLocks noChangeShapeType="1"/>
          </p:cNvSpPr>
          <p:nvPr/>
        </p:nvSpPr>
        <p:spPr bwMode="auto">
          <a:xfrm>
            <a:off x="1231900" y="5084763"/>
            <a:ext cx="3784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885" name="Rectangle 5"/>
          <p:cNvSpPr>
            <a:spLocks noChangeArrowheads="1"/>
          </p:cNvSpPr>
          <p:nvPr/>
        </p:nvSpPr>
        <p:spPr bwMode="auto">
          <a:xfrm>
            <a:off x="1438275" y="5108575"/>
            <a:ext cx="32607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Type of Product Cost</a:t>
            </a:r>
          </a:p>
        </p:txBody>
      </p:sp>
      <p:sp>
        <p:nvSpPr>
          <p:cNvPr id="122886" name="Rectangle 6"/>
          <p:cNvSpPr>
            <a:spLocks noChangeArrowheads="1"/>
          </p:cNvSpPr>
          <p:nvPr/>
        </p:nvSpPr>
        <p:spPr bwMode="auto">
          <a:xfrm rot="-5400000">
            <a:off x="-190499" y="3424237"/>
            <a:ext cx="227965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Dollar Amount</a:t>
            </a:r>
          </a:p>
        </p:txBody>
      </p:sp>
      <p:sp>
        <p:nvSpPr>
          <p:cNvPr id="122887" name="Line 7"/>
          <p:cNvSpPr>
            <a:spLocks noChangeShapeType="1"/>
          </p:cNvSpPr>
          <p:nvPr/>
        </p:nvSpPr>
        <p:spPr bwMode="auto">
          <a:xfrm flipV="1">
            <a:off x="4622800" y="2862263"/>
            <a:ext cx="0" cy="584200"/>
          </a:xfrm>
          <a:prstGeom prst="line">
            <a:avLst/>
          </a:prstGeom>
          <a:noFill/>
          <a:ln w="1270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888" name="Line 8"/>
          <p:cNvSpPr>
            <a:spLocks noChangeShapeType="1"/>
          </p:cNvSpPr>
          <p:nvPr/>
        </p:nvSpPr>
        <p:spPr bwMode="auto">
          <a:xfrm flipV="1">
            <a:off x="4621213" y="3446463"/>
            <a:ext cx="0" cy="1651000"/>
          </a:xfrm>
          <a:prstGeom prst="line">
            <a:avLst/>
          </a:prstGeom>
          <a:noFill/>
          <a:ln w="127000">
            <a:solidFill>
              <a:srgbClr val="00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889" name="Rectangle 9"/>
          <p:cNvSpPr>
            <a:spLocks noChangeArrowheads="1"/>
          </p:cNvSpPr>
          <p:nvPr/>
        </p:nvSpPr>
        <p:spPr bwMode="auto">
          <a:xfrm>
            <a:off x="3698875" y="2303463"/>
            <a:ext cx="1857375" cy="4175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n-US" sz="2400" b="1">
                <a:solidFill>
                  <a:srgbClr val="FF0000"/>
                </a:solidFill>
              </a:rPr>
              <a:t>Conversion</a:t>
            </a:r>
          </a:p>
        </p:txBody>
      </p:sp>
      <p:sp>
        <p:nvSpPr>
          <p:cNvPr id="365578" name="Rectangle 10"/>
          <p:cNvSpPr>
            <a:spLocks noChangeArrowheads="1"/>
          </p:cNvSpPr>
          <p:nvPr/>
        </p:nvSpPr>
        <p:spPr bwMode="auto">
          <a:xfrm>
            <a:off x="485775" y="5632450"/>
            <a:ext cx="8213725" cy="908050"/>
          </a:xfrm>
          <a:prstGeom prst="rect">
            <a:avLst/>
          </a:prstGeom>
          <a:solidFill>
            <a:srgbClr val="CCFFCC"/>
          </a:solidFill>
          <a:ln w="25400">
            <a:solidFill>
              <a:schemeClr val="tx1"/>
            </a:solidFill>
            <a:miter lim="800000"/>
            <a:headEnd/>
            <a:tailEnd/>
          </a:ln>
          <a:effectLst>
            <a:outerShdw dist="53882" dir="2700000" algn="ctr" rotWithShape="0">
              <a:schemeClr val="tx1"/>
            </a:outerShdw>
          </a:effectLst>
        </p:spPr>
        <p:txBody>
          <a:bodyPr wrap="none" lIns="90488" tIns="44450" rIns="90488" bIns="44450">
            <a:spAutoFit/>
          </a:bodyPr>
          <a:lstStyle/>
          <a:p>
            <a:pPr algn="ctr" eaLnBrk="1" hangingPunct="1">
              <a:defRPr/>
            </a:pPr>
            <a:r>
              <a:rPr lang="en-US" sz="2600" b="1">
                <a:solidFill>
                  <a:srgbClr val="008000"/>
                </a:solidFill>
                <a:effectLst>
                  <a:outerShdw blurRad="38100" dist="38100" dir="2700000" algn="tl">
                    <a:srgbClr val="000000"/>
                  </a:outerShdw>
                </a:effectLst>
              </a:rPr>
              <a:t>Direct labor and manufacturing overhead may be</a:t>
            </a:r>
            <a:br>
              <a:rPr lang="en-US" sz="2600" b="1">
                <a:solidFill>
                  <a:srgbClr val="008000"/>
                </a:solidFill>
                <a:effectLst>
                  <a:outerShdw blurRad="38100" dist="38100" dir="2700000" algn="tl">
                    <a:srgbClr val="000000"/>
                  </a:outerShdw>
                </a:effectLst>
              </a:rPr>
            </a:br>
            <a:r>
              <a:rPr lang="en-US" sz="2600" b="1">
                <a:solidFill>
                  <a:srgbClr val="008000"/>
                </a:solidFill>
                <a:effectLst>
                  <a:outerShdw blurRad="38100" dist="38100" dir="2700000" algn="tl">
                    <a:srgbClr val="000000"/>
                  </a:outerShdw>
                </a:effectLst>
              </a:rPr>
              <a:t>combined into one product cost called </a:t>
            </a:r>
            <a:r>
              <a:rPr lang="en-US" sz="2600" b="1" i="1">
                <a:solidFill>
                  <a:srgbClr val="800080"/>
                </a:solidFill>
                <a:effectLst>
                  <a:outerShdw blurRad="38100" dist="38100" dir="2700000" algn="tl">
                    <a:srgbClr val="000000"/>
                  </a:outerShdw>
                </a:effectLst>
              </a:rPr>
              <a:t>conversion</a:t>
            </a:r>
            <a:r>
              <a:rPr lang="en-US" sz="2600" b="1">
                <a:solidFill>
                  <a:srgbClr val="008000"/>
                </a:solidFill>
                <a:effectLst>
                  <a:outerShdw blurRad="38100" dist="38100" dir="2700000" algn="tl">
                    <a:srgbClr val="000000"/>
                  </a:outerShdw>
                </a:effectLst>
              </a:rPr>
              <a:t>.</a:t>
            </a:r>
          </a:p>
        </p:txBody>
      </p:sp>
      <p:sp>
        <p:nvSpPr>
          <p:cNvPr id="122891" name="Line 11"/>
          <p:cNvSpPr>
            <a:spLocks noChangeShapeType="1"/>
          </p:cNvSpPr>
          <p:nvPr/>
        </p:nvSpPr>
        <p:spPr bwMode="auto">
          <a:xfrm flipV="1">
            <a:off x="3173413" y="2227263"/>
            <a:ext cx="0" cy="2870200"/>
          </a:xfrm>
          <a:prstGeom prst="line">
            <a:avLst/>
          </a:prstGeom>
          <a:noFill/>
          <a:ln w="127000">
            <a:solidFill>
              <a:srgbClr val="00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892" name="Rectangle 12"/>
          <p:cNvSpPr>
            <a:spLocks noChangeArrowheads="1"/>
          </p:cNvSpPr>
          <p:nvPr/>
        </p:nvSpPr>
        <p:spPr bwMode="auto">
          <a:xfrm>
            <a:off x="2422525" y="1479550"/>
            <a:ext cx="1503363" cy="7461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en-US" sz="2400" b="1">
                <a:solidFill>
                  <a:srgbClr val="009900"/>
                </a:solidFill>
              </a:rPr>
              <a:t>Direct</a:t>
            </a:r>
            <a:br>
              <a:rPr lang="en-US" sz="2400" b="1">
                <a:solidFill>
                  <a:srgbClr val="009900"/>
                </a:solidFill>
              </a:rPr>
            </a:br>
            <a:r>
              <a:rPr lang="en-US" sz="2400" b="1">
                <a:solidFill>
                  <a:srgbClr val="009900"/>
                </a:solidFill>
              </a:rPr>
              <a:t>Materials</a:t>
            </a:r>
          </a:p>
        </p:txBody>
      </p:sp>
      <p:sp>
        <p:nvSpPr>
          <p:cNvPr id="122893" name="Rectangle 13"/>
          <p:cNvSpPr>
            <a:spLocks noChangeArrowheads="1"/>
          </p:cNvSpPr>
          <p:nvPr/>
        </p:nvSpPr>
        <p:spPr bwMode="auto">
          <a:xfrm>
            <a:off x="5715000" y="1625600"/>
            <a:ext cx="3201988" cy="2663825"/>
          </a:xfrm>
          <a:prstGeom prst="rect">
            <a:avLst/>
          </a:prstGeom>
          <a:solidFill>
            <a:srgbClr val="CCECFF"/>
          </a:solidFill>
          <a:ln w="12700">
            <a:solidFill>
              <a:schemeClr val="tx1"/>
            </a:solidFill>
            <a:miter lim="800000"/>
            <a:headEnd/>
            <a:tailEnd/>
          </a:ln>
          <a:effectLst>
            <a:outerShdw dist="89803"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800" b="1">
                <a:solidFill>
                  <a:srgbClr val="0000CC"/>
                </a:solidFill>
              </a:rPr>
              <a:t>Direct labor costs</a:t>
            </a:r>
            <a:br>
              <a:rPr lang="en-US" sz="2800" b="1">
                <a:solidFill>
                  <a:srgbClr val="0000CC"/>
                </a:solidFill>
              </a:rPr>
            </a:br>
            <a:r>
              <a:rPr lang="en-US" sz="2800" b="1">
                <a:solidFill>
                  <a:srgbClr val="0000CC"/>
                </a:solidFill>
              </a:rPr>
              <a:t>may be small</a:t>
            </a:r>
            <a:br>
              <a:rPr lang="en-US" sz="2800" b="1">
                <a:solidFill>
                  <a:srgbClr val="0000CC"/>
                </a:solidFill>
              </a:rPr>
            </a:br>
            <a:r>
              <a:rPr lang="en-US" sz="2800" b="1">
                <a:solidFill>
                  <a:srgbClr val="0000CC"/>
                </a:solidFill>
              </a:rPr>
              <a:t>in comparison to</a:t>
            </a:r>
            <a:br>
              <a:rPr lang="en-US" sz="2800" b="1">
                <a:solidFill>
                  <a:srgbClr val="0000CC"/>
                </a:solidFill>
              </a:rPr>
            </a:br>
            <a:r>
              <a:rPr lang="en-US" sz="2800" b="1">
                <a:solidFill>
                  <a:srgbClr val="0000CC"/>
                </a:solidFill>
              </a:rPr>
              <a:t>other product</a:t>
            </a:r>
          </a:p>
          <a:p>
            <a:pPr algn="ctr" eaLnBrk="1" hangingPunct="1"/>
            <a:r>
              <a:rPr lang="en-US" sz="2800" b="1">
                <a:solidFill>
                  <a:srgbClr val="0000CC"/>
                </a:solidFill>
              </a:rPr>
              <a:t>costs in process</a:t>
            </a:r>
            <a:br>
              <a:rPr lang="en-US" sz="2800" b="1">
                <a:solidFill>
                  <a:srgbClr val="0000CC"/>
                </a:solidFill>
              </a:rPr>
            </a:br>
            <a:r>
              <a:rPr lang="en-US" sz="2800" b="1">
                <a:solidFill>
                  <a:srgbClr val="0000CC"/>
                </a:solidFill>
              </a:rPr>
              <a:t>cost systems.</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457200" y="152400"/>
            <a:ext cx="8229600" cy="114300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Weighted-Average Example</a:t>
            </a:r>
          </a:p>
        </p:txBody>
      </p:sp>
      <p:sp>
        <p:nvSpPr>
          <p:cNvPr id="124931" name="Rectangle 3"/>
          <p:cNvSpPr>
            <a:spLocks noGrp="1" noChangeArrowheads="1"/>
          </p:cNvSpPr>
          <p:nvPr>
            <p:ph type="body" idx="1"/>
          </p:nvPr>
        </p:nvSpPr>
        <p:spPr>
          <a:xfrm>
            <a:off x="609600" y="1524000"/>
            <a:ext cx="8001000" cy="1066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400" smtClean="0"/>
              <a:t>Double Diamond Skis reported the following activity in Shaping and Milling Department for the month of May:</a:t>
            </a:r>
          </a:p>
          <a:p>
            <a:pPr algn="ctr">
              <a:buFont typeface="Times" panose="02020603050405020304" pitchFamily="18" charset="0"/>
              <a:buNone/>
            </a:pPr>
            <a:endParaRPr lang="en-US" smtClean="0"/>
          </a:p>
        </p:txBody>
      </p:sp>
      <p:graphicFrame>
        <p:nvGraphicFramePr>
          <p:cNvPr id="124932" name="Object 4"/>
          <p:cNvGraphicFramePr>
            <a:graphicFrameLocks/>
          </p:cNvGraphicFramePr>
          <p:nvPr/>
        </p:nvGraphicFramePr>
        <p:xfrm>
          <a:off x="457200" y="2667000"/>
          <a:ext cx="8286750" cy="3467100"/>
        </p:xfrm>
        <a:graphic>
          <a:graphicData uri="http://schemas.openxmlformats.org/presentationml/2006/ole">
            <p:oleObj spid="_x0000_s124935" name="Worksheet" r:id="rId4" imgW="4457700" imgH="1857451" progId="Excel.Sheet.8">
              <p:embed/>
            </p:oleObj>
          </a:graphicData>
        </a:graphic>
      </p:graphicFrame>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8" name="Rectangle 2"/>
          <p:cNvSpPr>
            <a:spLocks noGrp="1" noChangeArrowheads="1"/>
          </p:cNvSpPr>
          <p:nvPr>
            <p:ph type="body" idx="1"/>
          </p:nvPr>
        </p:nvSpPr>
        <p:spPr>
          <a:xfrm>
            <a:off x="228600" y="1219200"/>
            <a:ext cx="8686800" cy="16764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mtClean="0"/>
              <a:t>The first step in calculating the equivalent units is to identify the units completed and transferred out of the Department in May (4,800 units)</a:t>
            </a:r>
          </a:p>
        </p:txBody>
      </p:sp>
      <p:sp>
        <p:nvSpPr>
          <p:cNvPr id="369667" name="Rectangle 3"/>
          <p:cNvSpPr>
            <a:spLocks noGrp="1" noChangeArrowheads="1"/>
          </p:cNvSpPr>
          <p:nvPr>
            <p:ph type="title"/>
          </p:nvPr>
        </p:nvSpPr>
        <p:spPr>
          <a:xfrm>
            <a:off x="457200" y="0"/>
            <a:ext cx="8229600" cy="114300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Weighted-Average Example</a:t>
            </a:r>
          </a:p>
        </p:txBody>
      </p:sp>
      <p:graphicFrame>
        <p:nvGraphicFramePr>
          <p:cNvPr id="126980" name="Object 4"/>
          <p:cNvGraphicFramePr>
            <a:graphicFrameLocks/>
          </p:cNvGraphicFramePr>
          <p:nvPr/>
        </p:nvGraphicFramePr>
        <p:xfrm>
          <a:off x="342900" y="2997200"/>
          <a:ext cx="8458200" cy="3479800"/>
        </p:xfrm>
        <a:graphic>
          <a:graphicData uri="http://schemas.openxmlformats.org/presentationml/2006/ole">
            <p:oleObj spid="_x0000_s126983" name="Worksheet" r:id="rId4" imgW="4191000" imgH="1743151" progId="Excel.Sheet.8">
              <p:embed/>
            </p:oleObj>
          </a:graphicData>
        </a:graphic>
      </p:graphicFrame>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6" name="Rectangle 2"/>
          <p:cNvSpPr>
            <a:spLocks noGrp="1" noChangeArrowheads="1"/>
          </p:cNvSpPr>
          <p:nvPr>
            <p:ph type="body" idx="1"/>
          </p:nvPr>
        </p:nvSpPr>
        <p:spPr>
          <a:xfrm>
            <a:off x="228600" y="1219200"/>
            <a:ext cx="8686800" cy="16764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mtClean="0"/>
              <a:t>The second step is to identify the </a:t>
            </a:r>
            <a:r>
              <a:rPr lang="en-US" i="1" smtClean="0">
                <a:solidFill>
                  <a:schemeClr val="tx2"/>
                </a:solidFill>
              </a:rPr>
              <a:t>equivalent units</a:t>
            </a:r>
            <a:r>
              <a:rPr lang="en-US" smtClean="0"/>
              <a:t> of production in </a:t>
            </a:r>
            <a:r>
              <a:rPr lang="en-US" i="1" smtClean="0">
                <a:solidFill>
                  <a:schemeClr val="tx2"/>
                </a:solidFill>
              </a:rPr>
              <a:t>ending work in process</a:t>
            </a:r>
            <a:r>
              <a:rPr lang="en-US" smtClean="0"/>
              <a:t> with respect to </a:t>
            </a:r>
            <a:r>
              <a:rPr lang="en-US" i="1" smtClean="0">
                <a:solidFill>
                  <a:schemeClr val="tx2"/>
                </a:solidFill>
              </a:rPr>
              <a:t>materials</a:t>
            </a:r>
            <a:r>
              <a:rPr lang="en-US" smtClean="0"/>
              <a:t> for the month (160 units) and add this to the 4,800 units from step one.</a:t>
            </a:r>
          </a:p>
        </p:txBody>
      </p:sp>
      <p:sp>
        <p:nvSpPr>
          <p:cNvPr id="371715" name="Rectangle 3"/>
          <p:cNvSpPr>
            <a:spLocks noGrp="1" noChangeArrowheads="1"/>
          </p:cNvSpPr>
          <p:nvPr>
            <p:ph type="title"/>
          </p:nvPr>
        </p:nvSpPr>
        <p:spPr>
          <a:xfrm>
            <a:off x="457200" y="381000"/>
            <a:ext cx="8229600" cy="83820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dirty="0"/>
              <a:t>Weighted-Average Example</a:t>
            </a:r>
          </a:p>
        </p:txBody>
      </p:sp>
      <p:graphicFrame>
        <p:nvGraphicFramePr>
          <p:cNvPr id="129028" name="Object 4"/>
          <p:cNvGraphicFramePr>
            <a:graphicFrameLocks/>
          </p:cNvGraphicFramePr>
          <p:nvPr/>
        </p:nvGraphicFramePr>
        <p:xfrm>
          <a:off x="457200" y="2990850"/>
          <a:ext cx="8439150" cy="3467100"/>
        </p:xfrm>
        <a:graphic>
          <a:graphicData uri="http://schemas.openxmlformats.org/presentationml/2006/ole">
            <p:oleObj spid="_x0000_s129031" name="Worksheet" r:id="rId4" imgW="4191000" imgH="1743151" progId="Excel.Sheet.8">
              <p:embed/>
            </p:oleObj>
          </a:graphicData>
        </a:graphic>
      </p:graphicFrame>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457200" y="409194"/>
            <a:ext cx="8305800" cy="723138"/>
          </a:xfrm>
          <a:extLst/>
        </p:spPr>
        <p:txBody>
          <a:bodyPr/>
          <a:lstStyle/>
          <a:p>
            <a:pPr>
              <a:defRPr/>
            </a:pPr>
            <a:r>
              <a:rPr lang="en-US" sz="4400" b="1" i="1"/>
              <a:t>Weighted-Average Example</a:t>
            </a:r>
          </a:p>
        </p:txBody>
      </p:sp>
      <p:sp>
        <p:nvSpPr>
          <p:cNvPr id="373764" name="Rectangle 4"/>
          <p:cNvSpPr>
            <a:spLocks noChangeArrowheads="1"/>
          </p:cNvSpPr>
          <p:nvPr/>
        </p:nvSpPr>
        <p:spPr bwMode="auto">
          <a:xfrm>
            <a:off x="228600" y="1219200"/>
            <a:ext cx="86868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buFont typeface="Times" panose="02020603050405020304" pitchFamily="18" charset="0"/>
              <a:buNone/>
              <a:defRPr/>
            </a:pPr>
            <a:r>
              <a:rPr lang="en-US" sz="2600" dirty="0" smtClean="0">
                <a:latin typeface="+mn-lt"/>
              </a:rPr>
              <a:t>The third step is to identify the </a:t>
            </a:r>
            <a:r>
              <a:rPr lang="en-US" sz="2600" i="1" dirty="0" smtClean="0">
                <a:solidFill>
                  <a:schemeClr val="tx2"/>
                </a:solidFill>
                <a:latin typeface="+mn-lt"/>
              </a:rPr>
              <a:t>equivalent units</a:t>
            </a:r>
            <a:r>
              <a:rPr lang="en-US" sz="2600" dirty="0" smtClean="0">
                <a:latin typeface="+mn-lt"/>
              </a:rPr>
              <a:t> of production in </a:t>
            </a:r>
            <a:r>
              <a:rPr lang="en-US" sz="2600" i="1" dirty="0" smtClean="0">
                <a:solidFill>
                  <a:schemeClr val="tx2"/>
                </a:solidFill>
                <a:latin typeface="+mn-lt"/>
              </a:rPr>
              <a:t>ending work in process</a:t>
            </a:r>
            <a:r>
              <a:rPr lang="en-US" sz="2600" dirty="0" smtClean="0">
                <a:latin typeface="+mn-lt"/>
              </a:rPr>
              <a:t> with respect to </a:t>
            </a:r>
            <a:r>
              <a:rPr lang="en-US" sz="2600" i="1" dirty="0" smtClean="0">
                <a:solidFill>
                  <a:schemeClr val="tx2"/>
                </a:solidFill>
                <a:latin typeface="+mn-lt"/>
              </a:rPr>
              <a:t>conversion</a:t>
            </a:r>
            <a:r>
              <a:rPr lang="en-US" sz="2600" dirty="0" smtClean="0">
                <a:latin typeface="+mn-lt"/>
              </a:rPr>
              <a:t> for the month (100 units) and add this to the 4,800 units from step one.</a:t>
            </a:r>
          </a:p>
        </p:txBody>
      </p:sp>
      <p:graphicFrame>
        <p:nvGraphicFramePr>
          <p:cNvPr id="131076" name="Object 5"/>
          <p:cNvGraphicFramePr>
            <a:graphicFrameLocks/>
          </p:cNvGraphicFramePr>
          <p:nvPr/>
        </p:nvGraphicFramePr>
        <p:xfrm>
          <a:off x="457200" y="2990850"/>
          <a:ext cx="8439150" cy="3467100"/>
        </p:xfrm>
        <a:graphic>
          <a:graphicData uri="http://schemas.openxmlformats.org/presentationml/2006/ole">
            <p:oleObj spid="_x0000_s131079" name="Worksheet" r:id="rId4" imgW="4191000" imgH="1743151"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5811" name="Rectangle 3"/>
          <p:cNvSpPr>
            <a:spLocks noChangeArrowheads="1"/>
          </p:cNvSpPr>
          <p:nvPr/>
        </p:nvSpPr>
        <p:spPr bwMode="auto">
          <a:xfrm>
            <a:off x="920750" y="1447800"/>
            <a:ext cx="7766050" cy="1246188"/>
          </a:xfrm>
          <a:prstGeom prst="rect">
            <a:avLst/>
          </a:prstGeom>
          <a:solidFill>
            <a:srgbClr val="CCECFF"/>
          </a:solidFill>
          <a:ln w="25400">
            <a:solidFill>
              <a:srgbClr val="0000CC"/>
            </a:solidFill>
            <a:miter lim="800000"/>
            <a:headEnd/>
            <a:tailEnd/>
          </a:ln>
          <a:effectLst>
            <a:outerShdw dist="71842" dir="2700000" algn="ctr" rotWithShape="0">
              <a:schemeClr val="tx1"/>
            </a:outerShdw>
          </a:effectLst>
        </p:spPr>
        <p:txBody>
          <a:bodyPr lIns="90488" tIns="44450" rIns="90488" bIns="44450">
            <a:spAutoFit/>
          </a:bodyPr>
          <a:lstStyle/>
          <a:p>
            <a:pPr eaLnBrk="1" hangingPunct="1">
              <a:lnSpc>
                <a:spcPct val="90000"/>
              </a:lnSpc>
              <a:spcBef>
                <a:spcPct val="20000"/>
              </a:spcBef>
              <a:defRPr/>
            </a:pPr>
            <a:r>
              <a:rPr lang="en-US" sz="2400" b="1">
                <a:solidFill>
                  <a:srgbClr val="0000CC"/>
                </a:solidFill>
                <a:latin typeface="+mn-lt"/>
              </a:rPr>
              <a:t>Equivalent units of production </a:t>
            </a:r>
            <a:r>
              <a:rPr lang="en-US" sz="2400" b="1" i="1">
                <a:solidFill>
                  <a:srgbClr val="FF0000"/>
                </a:solidFill>
                <a:latin typeface="+mn-lt"/>
              </a:rPr>
              <a:t>always</a:t>
            </a:r>
            <a:r>
              <a:rPr lang="en-US" sz="2400" b="1">
                <a:solidFill>
                  <a:srgbClr val="0000CC"/>
                </a:solidFill>
                <a:latin typeface="+mn-lt"/>
              </a:rPr>
              <a:t> equals:</a:t>
            </a:r>
          </a:p>
          <a:p>
            <a:pPr eaLnBrk="1" hangingPunct="1">
              <a:lnSpc>
                <a:spcPct val="90000"/>
              </a:lnSpc>
              <a:spcBef>
                <a:spcPct val="20000"/>
              </a:spcBef>
              <a:defRPr/>
            </a:pPr>
            <a:r>
              <a:rPr lang="en-US" sz="2400" b="1">
                <a:solidFill>
                  <a:srgbClr val="0000CC"/>
                </a:solidFill>
                <a:latin typeface="+mn-lt"/>
              </a:rPr>
              <a:t>          Units completed and transferred</a:t>
            </a:r>
          </a:p>
          <a:p>
            <a:pPr eaLnBrk="1" hangingPunct="1">
              <a:lnSpc>
                <a:spcPct val="90000"/>
              </a:lnSpc>
              <a:spcBef>
                <a:spcPct val="20000"/>
              </a:spcBef>
              <a:defRPr/>
            </a:pPr>
            <a:r>
              <a:rPr lang="en-US" sz="2400" b="1">
                <a:solidFill>
                  <a:srgbClr val="0000CC"/>
                </a:solidFill>
                <a:latin typeface="+mn-lt"/>
              </a:rPr>
              <a:t>      +  Equivalent units remaining in work in process</a:t>
            </a:r>
          </a:p>
        </p:txBody>
      </p:sp>
      <p:sp>
        <p:nvSpPr>
          <p:cNvPr id="375812" name="Rectangle 4"/>
          <p:cNvSpPr>
            <a:spLocks noGrp="1" noChangeArrowheads="1"/>
          </p:cNvSpPr>
          <p:nvPr>
            <p:ph type="title"/>
          </p:nvPr>
        </p:nvSpPr>
        <p:spPr>
          <a:xfrm>
            <a:off x="561975" y="415671"/>
            <a:ext cx="8229600" cy="78105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Weighted-Average Example</a:t>
            </a:r>
          </a:p>
        </p:txBody>
      </p:sp>
      <p:graphicFrame>
        <p:nvGraphicFramePr>
          <p:cNvPr id="133124" name="Object 5"/>
          <p:cNvGraphicFramePr>
            <a:graphicFrameLocks/>
          </p:cNvGraphicFramePr>
          <p:nvPr/>
        </p:nvGraphicFramePr>
        <p:xfrm>
          <a:off x="457200" y="2990850"/>
          <a:ext cx="8439150" cy="3467100"/>
        </p:xfrm>
        <a:graphic>
          <a:graphicData uri="http://schemas.openxmlformats.org/presentationml/2006/ole">
            <p:oleObj spid="_x0000_s133127" name="Worksheet" r:id="rId4" imgW="4191000" imgH="1743151" progId="Excel.Sheet.8">
              <p:embed/>
            </p:oleObj>
          </a:graphicData>
        </a:graphic>
      </p:graphicFrame>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Rectangle 1026"/>
          <p:cNvSpPr>
            <a:spLocks noChangeArrowheads="1"/>
          </p:cNvSpPr>
          <p:nvPr/>
        </p:nvSpPr>
        <p:spPr bwMode="auto">
          <a:xfrm>
            <a:off x="533400" y="2806700"/>
            <a:ext cx="8293100" cy="1447800"/>
          </a:xfrm>
          <a:prstGeom prst="rect">
            <a:avLst/>
          </a:prstGeom>
          <a:solidFill>
            <a:srgbClr val="FFFF99"/>
          </a:solidFill>
          <a:ln w="2857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35171" name="Rectangle 1027"/>
          <p:cNvSpPr>
            <a:spLocks noChangeArrowheads="1"/>
          </p:cNvSpPr>
          <p:nvPr/>
        </p:nvSpPr>
        <p:spPr bwMode="auto">
          <a:xfrm>
            <a:off x="384175" y="2927350"/>
            <a:ext cx="26638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996633"/>
                </a:solidFill>
              </a:rPr>
              <a:t>Beginning</a:t>
            </a:r>
            <a:br>
              <a:rPr lang="en-US" sz="2000" b="1">
                <a:solidFill>
                  <a:srgbClr val="996633"/>
                </a:solidFill>
              </a:rPr>
            </a:br>
            <a:r>
              <a:rPr lang="en-US" sz="2000" b="1">
                <a:solidFill>
                  <a:srgbClr val="996633"/>
                </a:solidFill>
              </a:rPr>
              <a:t>Work in Process</a:t>
            </a:r>
            <a:br>
              <a:rPr lang="en-US" sz="2000" b="1">
                <a:solidFill>
                  <a:srgbClr val="996633"/>
                </a:solidFill>
              </a:rPr>
            </a:br>
            <a:r>
              <a:rPr lang="en-US" sz="2000" b="1">
                <a:solidFill>
                  <a:srgbClr val="996633"/>
                </a:solidFill>
              </a:rPr>
              <a:t>200 Units</a:t>
            </a:r>
            <a:br>
              <a:rPr lang="en-US" sz="2000" b="1">
                <a:solidFill>
                  <a:srgbClr val="996633"/>
                </a:solidFill>
              </a:rPr>
            </a:br>
            <a:r>
              <a:rPr lang="en-US" sz="2000" b="1">
                <a:solidFill>
                  <a:srgbClr val="996633"/>
                </a:solidFill>
              </a:rPr>
              <a:t>55% Complete</a:t>
            </a:r>
          </a:p>
        </p:txBody>
      </p:sp>
      <p:sp>
        <p:nvSpPr>
          <p:cNvPr id="135172" name="Line 1028"/>
          <p:cNvSpPr>
            <a:spLocks noChangeShapeType="1"/>
          </p:cNvSpPr>
          <p:nvPr/>
        </p:nvSpPr>
        <p:spPr bwMode="auto">
          <a:xfrm>
            <a:off x="28956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5173" name="Rectangle 1029"/>
          <p:cNvSpPr>
            <a:spLocks noChangeArrowheads="1"/>
          </p:cNvSpPr>
          <p:nvPr/>
        </p:nvSpPr>
        <p:spPr bwMode="auto">
          <a:xfrm>
            <a:off x="6326188" y="2873375"/>
            <a:ext cx="25876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996633"/>
                </a:solidFill>
              </a:rPr>
              <a:t>Ending</a:t>
            </a:r>
            <a:br>
              <a:rPr lang="en-US" sz="2000" b="1">
                <a:solidFill>
                  <a:srgbClr val="996633"/>
                </a:solidFill>
              </a:rPr>
            </a:br>
            <a:r>
              <a:rPr lang="en-US" sz="2000" b="1">
                <a:solidFill>
                  <a:srgbClr val="996633"/>
                </a:solidFill>
              </a:rPr>
              <a:t>Work in Process</a:t>
            </a:r>
            <a:br>
              <a:rPr lang="en-US" sz="2000" b="1">
                <a:solidFill>
                  <a:srgbClr val="996633"/>
                </a:solidFill>
              </a:rPr>
            </a:br>
            <a:r>
              <a:rPr lang="en-US" sz="2000" b="1">
                <a:solidFill>
                  <a:srgbClr val="996633"/>
                </a:solidFill>
              </a:rPr>
              <a:t>400 Units</a:t>
            </a:r>
            <a:br>
              <a:rPr lang="en-US" sz="2000" b="1">
                <a:solidFill>
                  <a:srgbClr val="996633"/>
                </a:solidFill>
              </a:rPr>
            </a:br>
            <a:r>
              <a:rPr lang="en-US" sz="2000" b="1">
                <a:solidFill>
                  <a:srgbClr val="996633"/>
                </a:solidFill>
              </a:rPr>
              <a:t>40% Complete</a:t>
            </a:r>
          </a:p>
        </p:txBody>
      </p:sp>
      <p:sp>
        <p:nvSpPr>
          <p:cNvPr id="135174" name="Line 1030"/>
          <p:cNvSpPr>
            <a:spLocks noChangeShapeType="1"/>
          </p:cNvSpPr>
          <p:nvPr/>
        </p:nvSpPr>
        <p:spPr bwMode="auto">
          <a:xfrm>
            <a:off x="62484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5175" name="Rectangle 1031"/>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5,000 Units Started</a:t>
            </a:r>
          </a:p>
        </p:txBody>
      </p:sp>
      <p:sp>
        <p:nvSpPr>
          <p:cNvPr id="135176" name="Rectangle 1033"/>
          <p:cNvSpPr>
            <a:spLocks noChangeArrowheads="1"/>
          </p:cNvSpPr>
          <p:nvPr/>
        </p:nvSpPr>
        <p:spPr bwMode="auto">
          <a:xfrm>
            <a:off x="2743200" y="3248025"/>
            <a:ext cx="3578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FC0128"/>
                </a:solidFill>
              </a:rPr>
              <a:t>4,800 Units Started</a:t>
            </a:r>
            <a:br>
              <a:rPr lang="en-US" sz="2000" b="1">
                <a:solidFill>
                  <a:srgbClr val="FC0128"/>
                </a:solidFill>
              </a:rPr>
            </a:br>
            <a:r>
              <a:rPr lang="en-US" sz="2000" b="1">
                <a:solidFill>
                  <a:srgbClr val="FC0128"/>
                </a:solidFill>
              </a:rPr>
              <a:t>and Completed</a:t>
            </a:r>
          </a:p>
        </p:txBody>
      </p:sp>
      <p:sp>
        <p:nvSpPr>
          <p:cNvPr id="135177" name="Freeform 1034"/>
          <p:cNvSpPr>
            <a:spLocks/>
          </p:cNvSpPr>
          <p:nvPr/>
        </p:nvSpPr>
        <p:spPr bwMode="auto">
          <a:xfrm>
            <a:off x="2895600" y="2073275"/>
            <a:ext cx="5945188" cy="593725"/>
          </a:xfrm>
          <a:custGeom>
            <a:avLst/>
            <a:gdLst>
              <a:gd name="T0" fmla="*/ 1006475 w 3745"/>
              <a:gd name="T1" fmla="*/ 204788 h 374"/>
              <a:gd name="T2" fmla="*/ 787400 w 3745"/>
              <a:gd name="T3" fmla="*/ 220663 h 374"/>
              <a:gd name="T4" fmla="*/ 577850 w 3745"/>
              <a:gd name="T5" fmla="*/ 252413 h 374"/>
              <a:gd name="T6" fmla="*/ 392113 w 3745"/>
              <a:gd name="T7" fmla="*/ 298450 h 374"/>
              <a:gd name="T8" fmla="*/ 239713 w 3745"/>
              <a:gd name="T9" fmla="*/ 355600 h 374"/>
              <a:gd name="T10" fmla="*/ 119063 w 3745"/>
              <a:gd name="T11" fmla="*/ 422275 h 374"/>
              <a:gd name="T12" fmla="*/ 41275 w 3745"/>
              <a:gd name="T13" fmla="*/ 495300 h 374"/>
              <a:gd name="T14" fmla="*/ 4763 w 3745"/>
              <a:gd name="T15" fmla="*/ 573088 h 374"/>
              <a:gd name="T16" fmla="*/ 6350 w 3745"/>
              <a:gd name="T17" fmla="*/ 560388 h 374"/>
              <a:gd name="T18" fmla="*/ 55563 w 3745"/>
              <a:gd name="T19" fmla="*/ 495300 h 374"/>
              <a:gd name="T20" fmla="*/ 139700 w 3745"/>
              <a:gd name="T21" fmla="*/ 436563 h 374"/>
              <a:gd name="T22" fmla="*/ 266700 w 3745"/>
              <a:gd name="T23" fmla="*/ 387350 h 374"/>
              <a:gd name="T24" fmla="*/ 420688 w 3745"/>
              <a:gd name="T25" fmla="*/ 350838 h 374"/>
              <a:gd name="T26" fmla="*/ 596900 w 3745"/>
              <a:gd name="T27" fmla="*/ 327025 h 374"/>
              <a:gd name="T28" fmla="*/ 779463 w 3745"/>
              <a:gd name="T29" fmla="*/ 317500 h 374"/>
              <a:gd name="T30" fmla="*/ 2386013 w 3745"/>
              <a:gd name="T31" fmla="*/ 315913 h 374"/>
              <a:gd name="T32" fmla="*/ 2551113 w 3745"/>
              <a:gd name="T33" fmla="*/ 298450 h 374"/>
              <a:gd name="T34" fmla="*/ 2701925 w 3745"/>
              <a:gd name="T35" fmla="*/ 268288 h 374"/>
              <a:gd name="T36" fmla="*/ 2825750 w 3745"/>
              <a:gd name="T37" fmla="*/ 225425 h 374"/>
              <a:gd name="T38" fmla="*/ 2913063 w 3745"/>
              <a:gd name="T39" fmla="*/ 173038 h 374"/>
              <a:gd name="T40" fmla="*/ 2957513 w 3745"/>
              <a:gd name="T41" fmla="*/ 112713 h 374"/>
              <a:gd name="T42" fmla="*/ 2974975 w 3745"/>
              <a:gd name="T43" fmla="*/ 79375 h 374"/>
              <a:gd name="T44" fmla="*/ 2982913 w 3745"/>
              <a:gd name="T45" fmla="*/ 112713 h 374"/>
              <a:gd name="T46" fmla="*/ 3028950 w 3745"/>
              <a:gd name="T47" fmla="*/ 173038 h 374"/>
              <a:gd name="T48" fmla="*/ 3117850 w 3745"/>
              <a:gd name="T49" fmla="*/ 225425 h 374"/>
              <a:gd name="T50" fmla="*/ 3240088 w 3745"/>
              <a:gd name="T51" fmla="*/ 268288 h 374"/>
              <a:gd name="T52" fmla="*/ 3389313 w 3745"/>
              <a:gd name="T53" fmla="*/ 298450 h 374"/>
              <a:gd name="T54" fmla="*/ 3556000 w 3745"/>
              <a:gd name="T55" fmla="*/ 315913 h 374"/>
              <a:gd name="T56" fmla="*/ 5162550 w 3745"/>
              <a:gd name="T57" fmla="*/ 317500 h 374"/>
              <a:gd name="T58" fmla="*/ 5346700 w 3745"/>
              <a:gd name="T59" fmla="*/ 327025 h 374"/>
              <a:gd name="T60" fmla="*/ 5521325 w 3745"/>
              <a:gd name="T61" fmla="*/ 350838 h 374"/>
              <a:gd name="T62" fmla="*/ 5673725 w 3745"/>
              <a:gd name="T63" fmla="*/ 387350 h 374"/>
              <a:gd name="T64" fmla="*/ 5800725 w 3745"/>
              <a:gd name="T65" fmla="*/ 436563 h 374"/>
              <a:gd name="T66" fmla="*/ 5886450 w 3745"/>
              <a:gd name="T67" fmla="*/ 495300 h 374"/>
              <a:gd name="T68" fmla="*/ 5935663 w 3745"/>
              <a:gd name="T69" fmla="*/ 560388 h 374"/>
              <a:gd name="T70" fmla="*/ 5938838 w 3745"/>
              <a:gd name="T71" fmla="*/ 573088 h 374"/>
              <a:gd name="T72" fmla="*/ 5903913 w 3745"/>
              <a:gd name="T73" fmla="*/ 495300 h 374"/>
              <a:gd name="T74" fmla="*/ 5822950 w 3745"/>
              <a:gd name="T75" fmla="*/ 422275 h 374"/>
              <a:gd name="T76" fmla="*/ 5700713 w 3745"/>
              <a:gd name="T77" fmla="*/ 355600 h 374"/>
              <a:gd name="T78" fmla="*/ 5548313 w 3745"/>
              <a:gd name="T79" fmla="*/ 298450 h 374"/>
              <a:gd name="T80" fmla="*/ 5365750 w 3745"/>
              <a:gd name="T81" fmla="*/ 252413 h 374"/>
              <a:gd name="T82" fmla="*/ 5156200 w 3745"/>
              <a:gd name="T83" fmla="*/ 220663 h 374"/>
              <a:gd name="T84" fmla="*/ 4938713 w 3745"/>
              <a:gd name="T85" fmla="*/ 204788 h 374"/>
              <a:gd name="T86" fmla="*/ 3532188 w 3745"/>
              <a:gd name="T87" fmla="*/ 200025 h 374"/>
              <a:gd name="T88" fmla="*/ 3373438 w 3745"/>
              <a:gd name="T89" fmla="*/ 193675 h 374"/>
              <a:gd name="T90" fmla="*/ 3232150 w 3745"/>
              <a:gd name="T91" fmla="*/ 169863 h 374"/>
              <a:gd name="T92" fmla="*/ 3113088 w 3745"/>
              <a:gd name="T93" fmla="*/ 133350 h 374"/>
              <a:gd name="T94" fmla="*/ 3028950 w 3745"/>
              <a:gd name="T95" fmla="*/ 85725 h 374"/>
              <a:gd name="T96" fmla="*/ 2982913 w 3745"/>
              <a:gd name="T97" fmla="*/ 31750 h 374"/>
              <a:gd name="T98" fmla="*/ 2974975 w 3745"/>
              <a:gd name="T99" fmla="*/ 0 h 374"/>
              <a:gd name="T100" fmla="*/ 2947988 w 3745"/>
              <a:gd name="T101" fmla="*/ 57150 h 374"/>
              <a:gd name="T102" fmla="*/ 2884488 w 3745"/>
              <a:gd name="T103" fmla="*/ 107950 h 374"/>
              <a:gd name="T104" fmla="*/ 2779713 w 3745"/>
              <a:gd name="T105" fmla="*/ 150813 h 374"/>
              <a:gd name="T106" fmla="*/ 2647950 w 3745"/>
              <a:gd name="T107" fmla="*/ 182563 h 374"/>
              <a:gd name="T108" fmla="*/ 2501900 w 3745"/>
              <a:gd name="T109" fmla="*/ 198438 h 374"/>
              <a:gd name="T110" fmla="*/ 2416175 w 3745"/>
              <a:gd name="T111" fmla="*/ 200025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377867" name="Rectangle 1035"/>
          <p:cNvSpPr>
            <a:spLocks noGrp="1" noChangeArrowheads="1"/>
          </p:cNvSpPr>
          <p:nvPr>
            <p:ph type="title"/>
          </p:nvPr>
        </p:nvSpPr>
        <p:spPr>
          <a:xfrm>
            <a:off x="531940" y="315914"/>
            <a:ext cx="8229600" cy="876299"/>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Weighted-Average Example</a:t>
            </a:r>
          </a:p>
        </p:txBody>
      </p:sp>
      <p:sp>
        <p:nvSpPr>
          <p:cNvPr id="135179" name="Rectangle 1036"/>
          <p:cNvSpPr>
            <a:spLocks noChangeArrowheads="1"/>
          </p:cNvSpPr>
          <p:nvPr/>
        </p:nvSpPr>
        <p:spPr bwMode="auto">
          <a:xfrm>
            <a:off x="533400" y="1524000"/>
            <a:ext cx="2819400" cy="685800"/>
          </a:xfrm>
          <a:prstGeom prst="rect">
            <a:avLst/>
          </a:prstGeom>
          <a:solidFill>
            <a:srgbClr val="FFDDDD"/>
          </a:solidFill>
          <a:ln w="9525">
            <a:solidFill>
              <a:srgbClr val="006600"/>
            </a:solidFill>
            <a:miter lim="800000"/>
            <a:headEnd/>
            <a:tailEnd/>
          </a:ln>
          <a:effectLst>
            <a:outerShdw dist="71842" dir="2700000" algn="ctr" rotWithShape="0">
              <a:schemeClr val="tx1"/>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4000">
                <a:solidFill>
                  <a:srgbClr val="FF0000"/>
                </a:solidFill>
                <a:latin typeface="Times New Roman" panose="02020603050405020304" pitchFamily="18" charset="0"/>
              </a:rPr>
              <a:t>Materials</a:t>
            </a:r>
          </a:p>
        </p:txBody>
      </p:sp>
      <p:sp>
        <p:nvSpPr>
          <p:cNvPr id="135180" name="Rectangle 1037"/>
          <p:cNvSpPr>
            <a:spLocks noChangeArrowheads="1"/>
          </p:cNvSpPr>
          <p:nvPr/>
        </p:nvSpPr>
        <p:spPr bwMode="auto">
          <a:xfrm>
            <a:off x="1431925" y="5105400"/>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4,800 Units Completed</a:t>
            </a:r>
          </a:p>
        </p:txBody>
      </p:sp>
      <p:sp>
        <p:nvSpPr>
          <p:cNvPr id="135181" name="Line 1038"/>
          <p:cNvSpPr>
            <a:spLocks noChangeShapeType="1"/>
          </p:cNvSpPr>
          <p:nvPr/>
        </p:nvSpPr>
        <p:spPr bwMode="auto">
          <a:xfrm>
            <a:off x="7543800" y="4279900"/>
            <a:ext cx="0" cy="13462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5182" name="Line 1039"/>
          <p:cNvSpPr>
            <a:spLocks noChangeShapeType="1"/>
          </p:cNvSpPr>
          <p:nvPr/>
        </p:nvSpPr>
        <p:spPr bwMode="auto">
          <a:xfrm flipH="1">
            <a:off x="4864100" y="5638800"/>
            <a:ext cx="2692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5183" name="Rectangle 1040"/>
          <p:cNvSpPr>
            <a:spLocks noChangeArrowheads="1"/>
          </p:cNvSpPr>
          <p:nvPr/>
        </p:nvSpPr>
        <p:spPr bwMode="auto">
          <a:xfrm>
            <a:off x="1449388" y="540385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160 Equivalent Units</a:t>
            </a:r>
          </a:p>
        </p:txBody>
      </p:sp>
      <p:sp>
        <p:nvSpPr>
          <p:cNvPr id="135184" name="Rectangle 1041"/>
          <p:cNvSpPr>
            <a:spLocks noChangeArrowheads="1"/>
          </p:cNvSpPr>
          <p:nvPr/>
        </p:nvSpPr>
        <p:spPr bwMode="auto">
          <a:xfrm>
            <a:off x="5489575" y="5260975"/>
            <a:ext cx="1978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FF0000"/>
                </a:solidFill>
              </a:rPr>
              <a:t>400 × 40%</a:t>
            </a:r>
          </a:p>
        </p:txBody>
      </p:sp>
      <p:sp>
        <p:nvSpPr>
          <p:cNvPr id="135185" name="Rectangle 1042"/>
          <p:cNvSpPr>
            <a:spLocks noChangeArrowheads="1"/>
          </p:cNvSpPr>
          <p:nvPr/>
        </p:nvSpPr>
        <p:spPr bwMode="auto">
          <a:xfrm>
            <a:off x="1449388" y="5792788"/>
            <a:ext cx="6550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6600"/>
                </a:solidFill>
              </a:rPr>
              <a:t>4,960 Equivalent units</a:t>
            </a:r>
            <a:br>
              <a:rPr lang="en-US" sz="2400" b="1">
                <a:solidFill>
                  <a:srgbClr val="006600"/>
                </a:solidFill>
              </a:rPr>
            </a:br>
            <a:r>
              <a:rPr lang="en-US" sz="2400" b="1">
                <a:solidFill>
                  <a:srgbClr val="006600"/>
                </a:solidFill>
              </a:rPr>
              <a:t>          of production</a:t>
            </a:r>
          </a:p>
        </p:txBody>
      </p:sp>
      <p:sp>
        <p:nvSpPr>
          <p:cNvPr id="135186" name="Line 1043"/>
          <p:cNvSpPr>
            <a:spLocks noChangeShapeType="1"/>
          </p:cNvSpPr>
          <p:nvPr/>
        </p:nvSpPr>
        <p:spPr bwMode="auto">
          <a:xfrm>
            <a:off x="1530350"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5187" name="Freeform 1044"/>
          <p:cNvSpPr>
            <a:spLocks/>
          </p:cNvSpPr>
          <p:nvPr/>
        </p:nvSpPr>
        <p:spPr bwMode="auto">
          <a:xfrm>
            <a:off x="379413" y="4360863"/>
            <a:ext cx="5945187" cy="593725"/>
          </a:xfrm>
          <a:custGeom>
            <a:avLst/>
            <a:gdLst>
              <a:gd name="T0" fmla="*/ 1006475 w 3745"/>
              <a:gd name="T1" fmla="*/ 387350 h 374"/>
              <a:gd name="T2" fmla="*/ 787400 w 3745"/>
              <a:gd name="T3" fmla="*/ 371475 h 374"/>
              <a:gd name="T4" fmla="*/ 577850 w 3745"/>
              <a:gd name="T5" fmla="*/ 339725 h 374"/>
              <a:gd name="T6" fmla="*/ 392112 w 3745"/>
              <a:gd name="T7" fmla="*/ 293688 h 374"/>
              <a:gd name="T8" fmla="*/ 239712 w 3745"/>
              <a:gd name="T9" fmla="*/ 236538 h 374"/>
              <a:gd name="T10" fmla="*/ 119062 w 3745"/>
              <a:gd name="T11" fmla="*/ 169863 h 374"/>
              <a:gd name="T12" fmla="*/ 41275 w 3745"/>
              <a:gd name="T13" fmla="*/ 96838 h 374"/>
              <a:gd name="T14" fmla="*/ 4762 w 3745"/>
              <a:gd name="T15" fmla="*/ 19050 h 374"/>
              <a:gd name="T16" fmla="*/ 6350 w 3745"/>
              <a:gd name="T17" fmla="*/ 31750 h 374"/>
              <a:gd name="T18" fmla="*/ 55562 w 3745"/>
              <a:gd name="T19" fmla="*/ 96838 h 374"/>
              <a:gd name="T20" fmla="*/ 139700 w 3745"/>
              <a:gd name="T21" fmla="*/ 155575 h 374"/>
              <a:gd name="T22" fmla="*/ 266700 w 3745"/>
              <a:gd name="T23" fmla="*/ 204788 h 374"/>
              <a:gd name="T24" fmla="*/ 420687 w 3745"/>
              <a:gd name="T25" fmla="*/ 241300 h 374"/>
              <a:gd name="T26" fmla="*/ 596900 w 3745"/>
              <a:gd name="T27" fmla="*/ 265113 h 374"/>
              <a:gd name="T28" fmla="*/ 779462 w 3745"/>
              <a:gd name="T29" fmla="*/ 274638 h 374"/>
              <a:gd name="T30" fmla="*/ 2386012 w 3745"/>
              <a:gd name="T31" fmla="*/ 276225 h 374"/>
              <a:gd name="T32" fmla="*/ 2551112 w 3745"/>
              <a:gd name="T33" fmla="*/ 293688 h 374"/>
              <a:gd name="T34" fmla="*/ 2701925 w 3745"/>
              <a:gd name="T35" fmla="*/ 323850 h 374"/>
              <a:gd name="T36" fmla="*/ 2825750 w 3745"/>
              <a:gd name="T37" fmla="*/ 366713 h 374"/>
              <a:gd name="T38" fmla="*/ 2913062 w 3745"/>
              <a:gd name="T39" fmla="*/ 419100 h 374"/>
              <a:gd name="T40" fmla="*/ 2957512 w 3745"/>
              <a:gd name="T41" fmla="*/ 479425 h 374"/>
              <a:gd name="T42" fmla="*/ 2974975 w 3745"/>
              <a:gd name="T43" fmla="*/ 512763 h 374"/>
              <a:gd name="T44" fmla="*/ 2982912 w 3745"/>
              <a:gd name="T45" fmla="*/ 479425 h 374"/>
              <a:gd name="T46" fmla="*/ 3028950 w 3745"/>
              <a:gd name="T47" fmla="*/ 419100 h 374"/>
              <a:gd name="T48" fmla="*/ 3117850 w 3745"/>
              <a:gd name="T49" fmla="*/ 366713 h 374"/>
              <a:gd name="T50" fmla="*/ 3240087 w 3745"/>
              <a:gd name="T51" fmla="*/ 323850 h 374"/>
              <a:gd name="T52" fmla="*/ 3389312 w 3745"/>
              <a:gd name="T53" fmla="*/ 293688 h 374"/>
              <a:gd name="T54" fmla="*/ 3556000 w 3745"/>
              <a:gd name="T55" fmla="*/ 276225 h 374"/>
              <a:gd name="T56" fmla="*/ 5162550 w 3745"/>
              <a:gd name="T57" fmla="*/ 274638 h 374"/>
              <a:gd name="T58" fmla="*/ 5346700 w 3745"/>
              <a:gd name="T59" fmla="*/ 265113 h 374"/>
              <a:gd name="T60" fmla="*/ 5521325 w 3745"/>
              <a:gd name="T61" fmla="*/ 241300 h 374"/>
              <a:gd name="T62" fmla="*/ 5673725 w 3745"/>
              <a:gd name="T63" fmla="*/ 204788 h 374"/>
              <a:gd name="T64" fmla="*/ 5800725 w 3745"/>
              <a:gd name="T65" fmla="*/ 155575 h 374"/>
              <a:gd name="T66" fmla="*/ 5886450 w 3745"/>
              <a:gd name="T67" fmla="*/ 96838 h 374"/>
              <a:gd name="T68" fmla="*/ 5935662 w 3745"/>
              <a:gd name="T69" fmla="*/ 31750 h 374"/>
              <a:gd name="T70" fmla="*/ 5938837 w 3745"/>
              <a:gd name="T71" fmla="*/ 19050 h 374"/>
              <a:gd name="T72" fmla="*/ 5903912 w 3745"/>
              <a:gd name="T73" fmla="*/ 96838 h 374"/>
              <a:gd name="T74" fmla="*/ 5822950 w 3745"/>
              <a:gd name="T75" fmla="*/ 169863 h 374"/>
              <a:gd name="T76" fmla="*/ 5700712 w 3745"/>
              <a:gd name="T77" fmla="*/ 236538 h 374"/>
              <a:gd name="T78" fmla="*/ 5548312 w 3745"/>
              <a:gd name="T79" fmla="*/ 293688 h 374"/>
              <a:gd name="T80" fmla="*/ 5365750 w 3745"/>
              <a:gd name="T81" fmla="*/ 339725 h 374"/>
              <a:gd name="T82" fmla="*/ 5156200 w 3745"/>
              <a:gd name="T83" fmla="*/ 371475 h 374"/>
              <a:gd name="T84" fmla="*/ 4938712 w 3745"/>
              <a:gd name="T85" fmla="*/ 387350 h 374"/>
              <a:gd name="T86" fmla="*/ 3532187 w 3745"/>
              <a:gd name="T87" fmla="*/ 392113 h 374"/>
              <a:gd name="T88" fmla="*/ 3373437 w 3745"/>
              <a:gd name="T89" fmla="*/ 398463 h 374"/>
              <a:gd name="T90" fmla="*/ 3232150 w 3745"/>
              <a:gd name="T91" fmla="*/ 422275 h 374"/>
              <a:gd name="T92" fmla="*/ 3113087 w 3745"/>
              <a:gd name="T93" fmla="*/ 458788 h 374"/>
              <a:gd name="T94" fmla="*/ 3028950 w 3745"/>
              <a:gd name="T95" fmla="*/ 506413 h 374"/>
              <a:gd name="T96" fmla="*/ 2982912 w 3745"/>
              <a:gd name="T97" fmla="*/ 560388 h 374"/>
              <a:gd name="T98" fmla="*/ 2974975 w 3745"/>
              <a:gd name="T99" fmla="*/ 592138 h 374"/>
              <a:gd name="T100" fmla="*/ 2947987 w 3745"/>
              <a:gd name="T101" fmla="*/ 534988 h 374"/>
              <a:gd name="T102" fmla="*/ 2884487 w 3745"/>
              <a:gd name="T103" fmla="*/ 484188 h 374"/>
              <a:gd name="T104" fmla="*/ 2779712 w 3745"/>
              <a:gd name="T105" fmla="*/ 441325 h 374"/>
              <a:gd name="T106" fmla="*/ 2647950 w 3745"/>
              <a:gd name="T107" fmla="*/ 409575 h 374"/>
              <a:gd name="T108" fmla="*/ 2501900 w 3745"/>
              <a:gd name="T109" fmla="*/ 393700 h 374"/>
              <a:gd name="T110" fmla="*/ 2416175 w 3745"/>
              <a:gd name="T111" fmla="*/ 392113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16</a:t>
            </a:fld>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7218" name="Rectangle 2"/>
          <p:cNvSpPr>
            <a:spLocks noChangeArrowheads="1"/>
          </p:cNvSpPr>
          <p:nvPr/>
        </p:nvSpPr>
        <p:spPr bwMode="auto">
          <a:xfrm>
            <a:off x="457200" y="2819400"/>
            <a:ext cx="8585200" cy="1422400"/>
          </a:xfrm>
          <a:prstGeom prst="rect">
            <a:avLst/>
          </a:prstGeom>
          <a:solidFill>
            <a:srgbClr val="CCFFFF"/>
          </a:solidFill>
          <a:ln w="2857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37219" name="Line 3"/>
          <p:cNvSpPr>
            <a:spLocks noChangeShapeType="1"/>
          </p:cNvSpPr>
          <p:nvPr/>
        </p:nvSpPr>
        <p:spPr bwMode="auto">
          <a:xfrm>
            <a:off x="28956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20" name="Line 4"/>
          <p:cNvSpPr>
            <a:spLocks noChangeShapeType="1"/>
          </p:cNvSpPr>
          <p:nvPr/>
        </p:nvSpPr>
        <p:spPr bwMode="auto">
          <a:xfrm>
            <a:off x="62484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21" name="Rectangle 5"/>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5,000 Units Started</a:t>
            </a:r>
          </a:p>
        </p:txBody>
      </p:sp>
      <p:sp>
        <p:nvSpPr>
          <p:cNvPr id="137222" name="Rectangle 6"/>
          <p:cNvSpPr>
            <a:spLocks noChangeArrowheads="1"/>
          </p:cNvSpPr>
          <p:nvPr/>
        </p:nvSpPr>
        <p:spPr bwMode="auto">
          <a:xfrm>
            <a:off x="1449388" y="5030788"/>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4,800 Units Completed</a:t>
            </a:r>
          </a:p>
        </p:txBody>
      </p:sp>
      <p:sp>
        <p:nvSpPr>
          <p:cNvPr id="137223" name="Rectangle 7"/>
          <p:cNvSpPr>
            <a:spLocks noChangeArrowheads="1"/>
          </p:cNvSpPr>
          <p:nvPr/>
        </p:nvSpPr>
        <p:spPr bwMode="auto">
          <a:xfrm>
            <a:off x="2820988" y="3125788"/>
            <a:ext cx="3578225" cy="692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200" b="1">
                <a:solidFill>
                  <a:srgbClr val="FC0128"/>
                </a:solidFill>
              </a:rPr>
              <a:t>4,800 Units Started</a:t>
            </a:r>
            <a:br>
              <a:rPr lang="en-US" sz="2200" b="1">
                <a:solidFill>
                  <a:srgbClr val="FC0128"/>
                </a:solidFill>
              </a:rPr>
            </a:br>
            <a:r>
              <a:rPr lang="en-US" sz="2200" b="1">
                <a:solidFill>
                  <a:srgbClr val="FC0128"/>
                </a:solidFill>
              </a:rPr>
              <a:t>and Completed</a:t>
            </a:r>
          </a:p>
        </p:txBody>
      </p:sp>
      <p:sp>
        <p:nvSpPr>
          <p:cNvPr id="137224" name="Freeform 8"/>
          <p:cNvSpPr>
            <a:spLocks/>
          </p:cNvSpPr>
          <p:nvPr/>
        </p:nvSpPr>
        <p:spPr bwMode="auto">
          <a:xfrm>
            <a:off x="379413" y="4360863"/>
            <a:ext cx="5945187" cy="593725"/>
          </a:xfrm>
          <a:custGeom>
            <a:avLst/>
            <a:gdLst>
              <a:gd name="T0" fmla="*/ 1006475 w 3745"/>
              <a:gd name="T1" fmla="*/ 387350 h 374"/>
              <a:gd name="T2" fmla="*/ 787400 w 3745"/>
              <a:gd name="T3" fmla="*/ 371475 h 374"/>
              <a:gd name="T4" fmla="*/ 577850 w 3745"/>
              <a:gd name="T5" fmla="*/ 339725 h 374"/>
              <a:gd name="T6" fmla="*/ 392112 w 3745"/>
              <a:gd name="T7" fmla="*/ 293688 h 374"/>
              <a:gd name="T8" fmla="*/ 239712 w 3745"/>
              <a:gd name="T9" fmla="*/ 236538 h 374"/>
              <a:gd name="T10" fmla="*/ 119062 w 3745"/>
              <a:gd name="T11" fmla="*/ 169863 h 374"/>
              <a:gd name="T12" fmla="*/ 41275 w 3745"/>
              <a:gd name="T13" fmla="*/ 96838 h 374"/>
              <a:gd name="T14" fmla="*/ 4762 w 3745"/>
              <a:gd name="T15" fmla="*/ 19050 h 374"/>
              <a:gd name="T16" fmla="*/ 6350 w 3745"/>
              <a:gd name="T17" fmla="*/ 31750 h 374"/>
              <a:gd name="T18" fmla="*/ 55562 w 3745"/>
              <a:gd name="T19" fmla="*/ 96838 h 374"/>
              <a:gd name="T20" fmla="*/ 139700 w 3745"/>
              <a:gd name="T21" fmla="*/ 155575 h 374"/>
              <a:gd name="T22" fmla="*/ 266700 w 3745"/>
              <a:gd name="T23" fmla="*/ 204788 h 374"/>
              <a:gd name="T24" fmla="*/ 420687 w 3745"/>
              <a:gd name="T25" fmla="*/ 241300 h 374"/>
              <a:gd name="T26" fmla="*/ 596900 w 3745"/>
              <a:gd name="T27" fmla="*/ 265113 h 374"/>
              <a:gd name="T28" fmla="*/ 779462 w 3745"/>
              <a:gd name="T29" fmla="*/ 274638 h 374"/>
              <a:gd name="T30" fmla="*/ 2386012 w 3745"/>
              <a:gd name="T31" fmla="*/ 276225 h 374"/>
              <a:gd name="T32" fmla="*/ 2551112 w 3745"/>
              <a:gd name="T33" fmla="*/ 293688 h 374"/>
              <a:gd name="T34" fmla="*/ 2701925 w 3745"/>
              <a:gd name="T35" fmla="*/ 323850 h 374"/>
              <a:gd name="T36" fmla="*/ 2825750 w 3745"/>
              <a:gd name="T37" fmla="*/ 366713 h 374"/>
              <a:gd name="T38" fmla="*/ 2913062 w 3745"/>
              <a:gd name="T39" fmla="*/ 419100 h 374"/>
              <a:gd name="T40" fmla="*/ 2957512 w 3745"/>
              <a:gd name="T41" fmla="*/ 479425 h 374"/>
              <a:gd name="T42" fmla="*/ 2974975 w 3745"/>
              <a:gd name="T43" fmla="*/ 512763 h 374"/>
              <a:gd name="T44" fmla="*/ 2982912 w 3745"/>
              <a:gd name="T45" fmla="*/ 479425 h 374"/>
              <a:gd name="T46" fmla="*/ 3028950 w 3745"/>
              <a:gd name="T47" fmla="*/ 419100 h 374"/>
              <a:gd name="T48" fmla="*/ 3117850 w 3745"/>
              <a:gd name="T49" fmla="*/ 366713 h 374"/>
              <a:gd name="T50" fmla="*/ 3240087 w 3745"/>
              <a:gd name="T51" fmla="*/ 323850 h 374"/>
              <a:gd name="T52" fmla="*/ 3389312 w 3745"/>
              <a:gd name="T53" fmla="*/ 293688 h 374"/>
              <a:gd name="T54" fmla="*/ 3556000 w 3745"/>
              <a:gd name="T55" fmla="*/ 276225 h 374"/>
              <a:gd name="T56" fmla="*/ 5162550 w 3745"/>
              <a:gd name="T57" fmla="*/ 274638 h 374"/>
              <a:gd name="T58" fmla="*/ 5346700 w 3745"/>
              <a:gd name="T59" fmla="*/ 265113 h 374"/>
              <a:gd name="T60" fmla="*/ 5521325 w 3745"/>
              <a:gd name="T61" fmla="*/ 241300 h 374"/>
              <a:gd name="T62" fmla="*/ 5673725 w 3745"/>
              <a:gd name="T63" fmla="*/ 204788 h 374"/>
              <a:gd name="T64" fmla="*/ 5800725 w 3745"/>
              <a:gd name="T65" fmla="*/ 155575 h 374"/>
              <a:gd name="T66" fmla="*/ 5886450 w 3745"/>
              <a:gd name="T67" fmla="*/ 96838 h 374"/>
              <a:gd name="T68" fmla="*/ 5935662 w 3745"/>
              <a:gd name="T69" fmla="*/ 31750 h 374"/>
              <a:gd name="T70" fmla="*/ 5938837 w 3745"/>
              <a:gd name="T71" fmla="*/ 19050 h 374"/>
              <a:gd name="T72" fmla="*/ 5903912 w 3745"/>
              <a:gd name="T73" fmla="*/ 96838 h 374"/>
              <a:gd name="T74" fmla="*/ 5822950 w 3745"/>
              <a:gd name="T75" fmla="*/ 169863 h 374"/>
              <a:gd name="T76" fmla="*/ 5700712 w 3745"/>
              <a:gd name="T77" fmla="*/ 236538 h 374"/>
              <a:gd name="T78" fmla="*/ 5548312 w 3745"/>
              <a:gd name="T79" fmla="*/ 293688 h 374"/>
              <a:gd name="T80" fmla="*/ 5365750 w 3745"/>
              <a:gd name="T81" fmla="*/ 339725 h 374"/>
              <a:gd name="T82" fmla="*/ 5156200 w 3745"/>
              <a:gd name="T83" fmla="*/ 371475 h 374"/>
              <a:gd name="T84" fmla="*/ 4938712 w 3745"/>
              <a:gd name="T85" fmla="*/ 387350 h 374"/>
              <a:gd name="T86" fmla="*/ 3532187 w 3745"/>
              <a:gd name="T87" fmla="*/ 392113 h 374"/>
              <a:gd name="T88" fmla="*/ 3373437 w 3745"/>
              <a:gd name="T89" fmla="*/ 398463 h 374"/>
              <a:gd name="T90" fmla="*/ 3232150 w 3745"/>
              <a:gd name="T91" fmla="*/ 422275 h 374"/>
              <a:gd name="T92" fmla="*/ 3113087 w 3745"/>
              <a:gd name="T93" fmla="*/ 458788 h 374"/>
              <a:gd name="T94" fmla="*/ 3028950 w 3745"/>
              <a:gd name="T95" fmla="*/ 506413 h 374"/>
              <a:gd name="T96" fmla="*/ 2982912 w 3745"/>
              <a:gd name="T97" fmla="*/ 560388 h 374"/>
              <a:gd name="T98" fmla="*/ 2974975 w 3745"/>
              <a:gd name="T99" fmla="*/ 592138 h 374"/>
              <a:gd name="T100" fmla="*/ 2947987 w 3745"/>
              <a:gd name="T101" fmla="*/ 534988 h 374"/>
              <a:gd name="T102" fmla="*/ 2884487 w 3745"/>
              <a:gd name="T103" fmla="*/ 484188 h 374"/>
              <a:gd name="T104" fmla="*/ 2779712 w 3745"/>
              <a:gd name="T105" fmla="*/ 441325 h 374"/>
              <a:gd name="T106" fmla="*/ 2647950 w 3745"/>
              <a:gd name="T107" fmla="*/ 409575 h 374"/>
              <a:gd name="T108" fmla="*/ 2501900 w 3745"/>
              <a:gd name="T109" fmla="*/ 393700 h 374"/>
              <a:gd name="T110" fmla="*/ 2416175 w 3745"/>
              <a:gd name="T111" fmla="*/ 392113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3300"/>
          </a:solidFill>
          <a:ln w="12700" cap="rnd" cmpd="sng">
            <a:solidFill>
              <a:srgbClr val="FFFFFF"/>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5" name="Freeform 9"/>
          <p:cNvSpPr>
            <a:spLocks/>
          </p:cNvSpPr>
          <p:nvPr/>
        </p:nvSpPr>
        <p:spPr bwMode="auto">
          <a:xfrm>
            <a:off x="2895600" y="2073275"/>
            <a:ext cx="5945188" cy="593725"/>
          </a:xfrm>
          <a:custGeom>
            <a:avLst/>
            <a:gdLst>
              <a:gd name="T0" fmla="*/ 1006475 w 3745"/>
              <a:gd name="T1" fmla="*/ 204788 h 374"/>
              <a:gd name="T2" fmla="*/ 787400 w 3745"/>
              <a:gd name="T3" fmla="*/ 220663 h 374"/>
              <a:gd name="T4" fmla="*/ 577850 w 3745"/>
              <a:gd name="T5" fmla="*/ 252413 h 374"/>
              <a:gd name="T6" fmla="*/ 392113 w 3745"/>
              <a:gd name="T7" fmla="*/ 298450 h 374"/>
              <a:gd name="T8" fmla="*/ 239713 w 3745"/>
              <a:gd name="T9" fmla="*/ 355600 h 374"/>
              <a:gd name="T10" fmla="*/ 119063 w 3745"/>
              <a:gd name="T11" fmla="*/ 422275 h 374"/>
              <a:gd name="T12" fmla="*/ 41275 w 3745"/>
              <a:gd name="T13" fmla="*/ 495300 h 374"/>
              <a:gd name="T14" fmla="*/ 4763 w 3745"/>
              <a:gd name="T15" fmla="*/ 573088 h 374"/>
              <a:gd name="T16" fmla="*/ 6350 w 3745"/>
              <a:gd name="T17" fmla="*/ 560388 h 374"/>
              <a:gd name="T18" fmla="*/ 55563 w 3745"/>
              <a:gd name="T19" fmla="*/ 495300 h 374"/>
              <a:gd name="T20" fmla="*/ 139700 w 3745"/>
              <a:gd name="T21" fmla="*/ 436563 h 374"/>
              <a:gd name="T22" fmla="*/ 266700 w 3745"/>
              <a:gd name="T23" fmla="*/ 387350 h 374"/>
              <a:gd name="T24" fmla="*/ 420688 w 3745"/>
              <a:gd name="T25" fmla="*/ 350838 h 374"/>
              <a:gd name="T26" fmla="*/ 596900 w 3745"/>
              <a:gd name="T27" fmla="*/ 327025 h 374"/>
              <a:gd name="T28" fmla="*/ 779463 w 3745"/>
              <a:gd name="T29" fmla="*/ 317500 h 374"/>
              <a:gd name="T30" fmla="*/ 2386013 w 3745"/>
              <a:gd name="T31" fmla="*/ 315913 h 374"/>
              <a:gd name="T32" fmla="*/ 2551113 w 3745"/>
              <a:gd name="T33" fmla="*/ 298450 h 374"/>
              <a:gd name="T34" fmla="*/ 2701925 w 3745"/>
              <a:gd name="T35" fmla="*/ 268288 h 374"/>
              <a:gd name="T36" fmla="*/ 2825750 w 3745"/>
              <a:gd name="T37" fmla="*/ 225425 h 374"/>
              <a:gd name="T38" fmla="*/ 2913063 w 3745"/>
              <a:gd name="T39" fmla="*/ 173038 h 374"/>
              <a:gd name="T40" fmla="*/ 2957513 w 3745"/>
              <a:gd name="T41" fmla="*/ 112713 h 374"/>
              <a:gd name="T42" fmla="*/ 2974975 w 3745"/>
              <a:gd name="T43" fmla="*/ 79375 h 374"/>
              <a:gd name="T44" fmla="*/ 2982913 w 3745"/>
              <a:gd name="T45" fmla="*/ 112713 h 374"/>
              <a:gd name="T46" fmla="*/ 3028950 w 3745"/>
              <a:gd name="T47" fmla="*/ 173038 h 374"/>
              <a:gd name="T48" fmla="*/ 3117850 w 3745"/>
              <a:gd name="T49" fmla="*/ 225425 h 374"/>
              <a:gd name="T50" fmla="*/ 3240088 w 3745"/>
              <a:gd name="T51" fmla="*/ 268288 h 374"/>
              <a:gd name="T52" fmla="*/ 3389313 w 3745"/>
              <a:gd name="T53" fmla="*/ 298450 h 374"/>
              <a:gd name="T54" fmla="*/ 3556000 w 3745"/>
              <a:gd name="T55" fmla="*/ 315913 h 374"/>
              <a:gd name="T56" fmla="*/ 5162550 w 3745"/>
              <a:gd name="T57" fmla="*/ 317500 h 374"/>
              <a:gd name="T58" fmla="*/ 5346700 w 3745"/>
              <a:gd name="T59" fmla="*/ 327025 h 374"/>
              <a:gd name="T60" fmla="*/ 5521325 w 3745"/>
              <a:gd name="T61" fmla="*/ 350838 h 374"/>
              <a:gd name="T62" fmla="*/ 5673725 w 3745"/>
              <a:gd name="T63" fmla="*/ 387350 h 374"/>
              <a:gd name="T64" fmla="*/ 5800725 w 3745"/>
              <a:gd name="T65" fmla="*/ 436563 h 374"/>
              <a:gd name="T66" fmla="*/ 5886450 w 3745"/>
              <a:gd name="T67" fmla="*/ 495300 h 374"/>
              <a:gd name="T68" fmla="*/ 5935663 w 3745"/>
              <a:gd name="T69" fmla="*/ 560388 h 374"/>
              <a:gd name="T70" fmla="*/ 5938838 w 3745"/>
              <a:gd name="T71" fmla="*/ 573088 h 374"/>
              <a:gd name="T72" fmla="*/ 5903913 w 3745"/>
              <a:gd name="T73" fmla="*/ 495300 h 374"/>
              <a:gd name="T74" fmla="*/ 5822950 w 3745"/>
              <a:gd name="T75" fmla="*/ 422275 h 374"/>
              <a:gd name="T76" fmla="*/ 5700713 w 3745"/>
              <a:gd name="T77" fmla="*/ 355600 h 374"/>
              <a:gd name="T78" fmla="*/ 5548313 w 3745"/>
              <a:gd name="T79" fmla="*/ 298450 h 374"/>
              <a:gd name="T80" fmla="*/ 5365750 w 3745"/>
              <a:gd name="T81" fmla="*/ 252413 h 374"/>
              <a:gd name="T82" fmla="*/ 5156200 w 3745"/>
              <a:gd name="T83" fmla="*/ 220663 h 374"/>
              <a:gd name="T84" fmla="*/ 4938713 w 3745"/>
              <a:gd name="T85" fmla="*/ 204788 h 374"/>
              <a:gd name="T86" fmla="*/ 3532188 w 3745"/>
              <a:gd name="T87" fmla="*/ 200025 h 374"/>
              <a:gd name="T88" fmla="*/ 3373438 w 3745"/>
              <a:gd name="T89" fmla="*/ 193675 h 374"/>
              <a:gd name="T90" fmla="*/ 3232150 w 3745"/>
              <a:gd name="T91" fmla="*/ 169863 h 374"/>
              <a:gd name="T92" fmla="*/ 3113088 w 3745"/>
              <a:gd name="T93" fmla="*/ 133350 h 374"/>
              <a:gd name="T94" fmla="*/ 3028950 w 3745"/>
              <a:gd name="T95" fmla="*/ 85725 h 374"/>
              <a:gd name="T96" fmla="*/ 2982913 w 3745"/>
              <a:gd name="T97" fmla="*/ 31750 h 374"/>
              <a:gd name="T98" fmla="*/ 2974975 w 3745"/>
              <a:gd name="T99" fmla="*/ 0 h 374"/>
              <a:gd name="T100" fmla="*/ 2947988 w 3745"/>
              <a:gd name="T101" fmla="*/ 57150 h 374"/>
              <a:gd name="T102" fmla="*/ 2884488 w 3745"/>
              <a:gd name="T103" fmla="*/ 107950 h 374"/>
              <a:gd name="T104" fmla="*/ 2779713 w 3745"/>
              <a:gd name="T105" fmla="*/ 150813 h 374"/>
              <a:gd name="T106" fmla="*/ 2647950 w 3745"/>
              <a:gd name="T107" fmla="*/ 182563 h 374"/>
              <a:gd name="T108" fmla="*/ 2501900 w 3745"/>
              <a:gd name="T109" fmla="*/ 198438 h 374"/>
              <a:gd name="T110" fmla="*/ 2416175 w 3745"/>
              <a:gd name="T111" fmla="*/ 200025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3300"/>
          </a:solidFill>
          <a:ln w="12700" cap="rnd" cmpd="sng">
            <a:solidFill>
              <a:srgbClr val="FFFFFF"/>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6" name="Line 10"/>
          <p:cNvSpPr>
            <a:spLocks noChangeShapeType="1"/>
          </p:cNvSpPr>
          <p:nvPr/>
        </p:nvSpPr>
        <p:spPr bwMode="auto">
          <a:xfrm>
            <a:off x="7543800" y="4279900"/>
            <a:ext cx="0" cy="13462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27" name="Line 11"/>
          <p:cNvSpPr>
            <a:spLocks noChangeShapeType="1"/>
          </p:cNvSpPr>
          <p:nvPr/>
        </p:nvSpPr>
        <p:spPr bwMode="auto">
          <a:xfrm flipH="1">
            <a:off x="4864100" y="5638800"/>
            <a:ext cx="2692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28" name="Rectangle 12"/>
          <p:cNvSpPr>
            <a:spLocks noChangeArrowheads="1"/>
          </p:cNvSpPr>
          <p:nvPr/>
        </p:nvSpPr>
        <p:spPr bwMode="auto">
          <a:xfrm>
            <a:off x="1449388" y="540385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100 Equivalent Units</a:t>
            </a:r>
          </a:p>
        </p:txBody>
      </p:sp>
      <p:sp>
        <p:nvSpPr>
          <p:cNvPr id="137229" name="Rectangle 13"/>
          <p:cNvSpPr>
            <a:spLocks noChangeArrowheads="1"/>
          </p:cNvSpPr>
          <p:nvPr/>
        </p:nvSpPr>
        <p:spPr bwMode="auto">
          <a:xfrm>
            <a:off x="5638800" y="5245100"/>
            <a:ext cx="1978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FF0000"/>
                </a:solidFill>
              </a:rPr>
              <a:t>400 × 25%</a:t>
            </a:r>
          </a:p>
        </p:txBody>
      </p:sp>
      <p:sp>
        <p:nvSpPr>
          <p:cNvPr id="137230" name="Line 14"/>
          <p:cNvSpPr>
            <a:spLocks noChangeShapeType="1"/>
          </p:cNvSpPr>
          <p:nvPr/>
        </p:nvSpPr>
        <p:spPr bwMode="auto">
          <a:xfrm>
            <a:off x="1530350"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31" name="Rectangle 15"/>
          <p:cNvSpPr>
            <a:spLocks noChangeArrowheads="1"/>
          </p:cNvSpPr>
          <p:nvPr/>
        </p:nvSpPr>
        <p:spPr bwMode="auto">
          <a:xfrm>
            <a:off x="1449388" y="5792788"/>
            <a:ext cx="6550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6600"/>
                </a:solidFill>
              </a:rPr>
              <a:t>4,900 Equivalent units</a:t>
            </a:r>
            <a:br>
              <a:rPr lang="en-US" sz="2400" b="1">
                <a:solidFill>
                  <a:srgbClr val="006600"/>
                </a:solidFill>
              </a:rPr>
            </a:br>
            <a:r>
              <a:rPr lang="en-US" sz="2400" b="1">
                <a:solidFill>
                  <a:srgbClr val="006600"/>
                </a:solidFill>
              </a:rPr>
              <a:t>          of production</a:t>
            </a:r>
          </a:p>
        </p:txBody>
      </p:sp>
      <p:sp>
        <p:nvSpPr>
          <p:cNvPr id="137232" name="Rectangle 16"/>
          <p:cNvSpPr>
            <a:spLocks noChangeArrowheads="1"/>
          </p:cNvSpPr>
          <p:nvPr/>
        </p:nvSpPr>
        <p:spPr bwMode="auto">
          <a:xfrm>
            <a:off x="384175" y="2895600"/>
            <a:ext cx="2663825" cy="1295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200" b="1">
                <a:solidFill>
                  <a:schemeClr val="tx2"/>
                </a:solidFill>
              </a:rPr>
              <a:t>Beginning</a:t>
            </a:r>
            <a:br>
              <a:rPr lang="en-US" sz="2200" b="1">
                <a:solidFill>
                  <a:schemeClr val="tx2"/>
                </a:solidFill>
              </a:rPr>
            </a:br>
            <a:r>
              <a:rPr lang="en-US" sz="2200" b="1">
                <a:solidFill>
                  <a:schemeClr val="tx2"/>
                </a:solidFill>
              </a:rPr>
              <a:t>Work in Process</a:t>
            </a:r>
            <a:br>
              <a:rPr lang="en-US" sz="2200" b="1">
                <a:solidFill>
                  <a:schemeClr val="tx2"/>
                </a:solidFill>
              </a:rPr>
            </a:br>
            <a:r>
              <a:rPr lang="en-US" sz="2200" b="1">
                <a:solidFill>
                  <a:schemeClr val="tx2"/>
                </a:solidFill>
              </a:rPr>
              <a:t>200 Units</a:t>
            </a:r>
            <a:br>
              <a:rPr lang="en-US" sz="2200" b="1">
                <a:solidFill>
                  <a:schemeClr val="tx2"/>
                </a:solidFill>
              </a:rPr>
            </a:br>
            <a:r>
              <a:rPr lang="en-US" sz="2200" b="1">
                <a:solidFill>
                  <a:srgbClr val="FF0000"/>
                </a:solidFill>
              </a:rPr>
              <a:t>30%</a:t>
            </a:r>
            <a:r>
              <a:rPr lang="en-US" sz="2200" b="1">
                <a:solidFill>
                  <a:schemeClr val="tx2"/>
                </a:solidFill>
              </a:rPr>
              <a:t> Complete</a:t>
            </a:r>
          </a:p>
        </p:txBody>
      </p:sp>
      <p:sp>
        <p:nvSpPr>
          <p:cNvPr id="137233" name="Rectangle 17"/>
          <p:cNvSpPr>
            <a:spLocks noChangeArrowheads="1"/>
          </p:cNvSpPr>
          <p:nvPr/>
        </p:nvSpPr>
        <p:spPr bwMode="auto">
          <a:xfrm>
            <a:off x="6326188" y="2820988"/>
            <a:ext cx="2587625" cy="1295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200" b="1">
                <a:solidFill>
                  <a:schemeClr val="tx2"/>
                </a:solidFill>
              </a:rPr>
              <a:t>Ending</a:t>
            </a:r>
            <a:br>
              <a:rPr lang="en-US" sz="2200" b="1">
                <a:solidFill>
                  <a:schemeClr val="tx2"/>
                </a:solidFill>
              </a:rPr>
            </a:br>
            <a:r>
              <a:rPr lang="en-US" sz="2200" b="1">
                <a:solidFill>
                  <a:schemeClr val="tx2"/>
                </a:solidFill>
              </a:rPr>
              <a:t>Work in Process</a:t>
            </a:r>
            <a:br>
              <a:rPr lang="en-US" sz="2200" b="1">
                <a:solidFill>
                  <a:schemeClr val="tx2"/>
                </a:solidFill>
              </a:rPr>
            </a:br>
            <a:r>
              <a:rPr lang="en-US" sz="2200" b="1">
                <a:solidFill>
                  <a:schemeClr val="tx2"/>
                </a:solidFill>
              </a:rPr>
              <a:t>400 Units</a:t>
            </a:r>
            <a:br>
              <a:rPr lang="en-US" sz="2200" b="1">
                <a:solidFill>
                  <a:schemeClr val="tx2"/>
                </a:solidFill>
              </a:rPr>
            </a:br>
            <a:r>
              <a:rPr lang="en-US" sz="2200" b="1">
                <a:solidFill>
                  <a:srgbClr val="FF0000"/>
                </a:solidFill>
              </a:rPr>
              <a:t>25%</a:t>
            </a:r>
            <a:r>
              <a:rPr lang="en-US" sz="2200" b="1">
                <a:solidFill>
                  <a:schemeClr val="tx2"/>
                </a:solidFill>
              </a:rPr>
              <a:t> Complete</a:t>
            </a:r>
          </a:p>
        </p:txBody>
      </p:sp>
      <p:sp>
        <p:nvSpPr>
          <p:cNvPr id="379922" name="Rectangle 18"/>
          <p:cNvSpPr>
            <a:spLocks noGrp="1" noChangeArrowheads="1"/>
          </p:cNvSpPr>
          <p:nvPr>
            <p:ph type="title"/>
          </p:nvPr>
        </p:nvSpPr>
        <p:spPr>
          <a:xfrm>
            <a:off x="527050" y="447834"/>
            <a:ext cx="8229600" cy="801687"/>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Weighted-Average Example</a:t>
            </a:r>
          </a:p>
        </p:txBody>
      </p:sp>
      <p:sp>
        <p:nvSpPr>
          <p:cNvPr id="137235" name="Rectangle 19"/>
          <p:cNvSpPr>
            <a:spLocks noChangeArrowheads="1"/>
          </p:cNvSpPr>
          <p:nvPr/>
        </p:nvSpPr>
        <p:spPr bwMode="auto">
          <a:xfrm>
            <a:off x="457200" y="1524000"/>
            <a:ext cx="2819400" cy="685800"/>
          </a:xfrm>
          <a:prstGeom prst="rect">
            <a:avLst/>
          </a:prstGeom>
          <a:solidFill>
            <a:srgbClr val="3333FF"/>
          </a:solidFill>
          <a:ln w="9525">
            <a:solidFill>
              <a:srgbClr val="006600"/>
            </a:solidFill>
            <a:miter lim="800000"/>
            <a:headEnd/>
            <a:tailEnd/>
          </a:ln>
          <a:effectLst>
            <a:outerShdw dist="107763" dir="2700000" algn="ctr" rotWithShape="0">
              <a:schemeClr val="tx1"/>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4000">
                <a:solidFill>
                  <a:srgbClr val="FFFFFF"/>
                </a:solidFill>
                <a:latin typeface="Times New Roman" panose="02020603050405020304" pitchFamily="18" charset="0"/>
              </a:rPr>
              <a:t>Conversion</a:t>
            </a:r>
          </a:p>
        </p:txBody>
      </p:sp>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17</a:t>
            </a:fld>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6" name="Rectangle 1026"/>
          <p:cNvSpPr>
            <a:spLocks noGrp="1" noChangeArrowheads="1"/>
          </p:cNvSpPr>
          <p:nvPr>
            <p:ph type="body" idx="1"/>
          </p:nvPr>
        </p:nvSpPr>
        <p:spPr>
          <a:xfrm>
            <a:off x="1600200" y="1600200"/>
            <a:ext cx="6400800" cy="4800600"/>
          </a:xfrm>
          <a:solidFill>
            <a:srgbClr val="CCFFFF"/>
          </a:solidFill>
          <a:ln w="28575">
            <a:solidFill>
              <a:srgbClr val="0000CC"/>
            </a:solidFill>
            <a:miter lim="800000"/>
            <a:headEnd/>
            <a:tailEnd/>
          </a:ln>
          <a:effectLst>
            <a:outerShdw dist="71842" dir="2700000" algn="ctr" rotWithShape="0">
              <a:schemeClr val="bg2"/>
            </a:outerShdw>
          </a:effectLst>
        </p:spPr>
        <p:txBody>
          <a:bodyPr lIns="90488" tIns="44450" rIns="90488" bIns="44450"/>
          <a:lstStyle/>
          <a:p>
            <a:pPr>
              <a:lnSpc>
                <a:spcPct val="90000"/>
              </a:lnSpc>
              <a:spcBef>
                <a:spcPct val="5000"/>
              </a:spcBef>
              <a:buFont typeface="Times" panose="02020603050405020304" pitchFamily="18" charset="0"/>
              <a:buNone/>
            </a:pPr>
            <a:r>
              <a:rPr lang="en-US" sz="2000" b="1" smtClean="0">
                <a:solidFill>
                  <a:srgbClr val="3333FF"/>
                </a:solidFill>
              </a:rPr>
              <a:t>Beginning work in process:                     200 units			  </a:t>
            </a:r>
          </a:p>
          <a:p>
            <a:pPr>
              <a:lnSpc>
                <a:spcPct val="90000"/>
              </a:lnSpc>
              <a:spcBef>
                <a:spcPct val="5000"/>
              </a:spcBef>
              <a:buFont typeface="Times" panose="02020603050405020304" pitchFamily="18" charset="0"/>
              <a:buNone/>
            </a:pPr>
            <a:r>
              <a:rPr lang="en-US" sz="2000" b="1" smtClean="0">
                <a:solidFill>
                  <a:srgbClr val="3333FF"/>
                </a:solidFill>
              </a:rPr>
              <a:t>	Materials:     55% complete	    $	9,600</a:t>
            </a:r>
          </a:p>
          <a:p>
            <a:pPr>
              <a:lnSpc>
                <a:spcPct val="90000"/>
              </a:lnSpc>
              <a:spcBef>
                <a:spcPct val="5000"/>
              </a:spcBef>
              <a:buFont typeface="Times" panose="02020603050405020304" pitchFamily="18" charset="0"/>
              <a:buNone/>
            </a:pPr>
            <a:r>
              <a:rPr lang="en-US" sz="2000" b="1" smtClean="0">
                <a:solidFill>
                  <a:srgbClr val="3333FF"/>
                </a:solidFill>
              </a:rPr>
              <a:t>	Conversion: 30% complete		5,575</a:t>
            </a:r>
          </a:p>
          <a:p>
            <a:pPr>
              <a:lnSpc>
                <a:spcPct val="90000"/>
              </a:lnSpc>
              <a:spcBef>
                <a:spcPct val="5000"/>
              </a:spcBef>
              <a:buFont typeface="Times" panose="02020603050405020304" pitchFamily="18" charset="0"/>
              <a:buNone/>
            </a:pPr>
            <a:r>
              <a:rPr lang="en-US" sz="2000" b="1" smtClean="0">
                <a:solidFill>
                  <a:schemeClr val="tx2"/>
                </a:solidFill>
              </a:rPr>
              <a:t>			</a:t>
            </a:r>
            <a:endParaRPr lang="en-US" sz="2000" b="1" smtClean="0"/>
          </a:p>
          <a:p>
            <a:pPr>
              <a:lnSpc>
                <a:spcPct val="90000"/>
              </a:lnSpc>
              <a:spcBef>
                <a:spcPct val="5000"/>
              </a:spcBef>
              <a:buFont typeface="Times" panose="02020603050405020304" pitchFamily="18" charset="0"/>
              <a:buNone/>
            </a:pPr>
            <a:r>
              <a:rPr lang="en-US" sz="2000" b="1" smtClean="0">
                <a:solidFill>
                  <a:srgbClr val="CC3300"/>
                </a:solidFill>
              </a:rPr>
              <a:t>Production started during May	5,000 units</a:t>
            </a:r>
          </a:p>
          <a:p>
            <a:pPr>
              <a:lnSpc>
                <a:spcPct val="90000"/>
              </a:lnSpc>
              <a:spcBef>
                <a:spcPct val="5000"/>
              </a:spcBef>
              <a:buFont typeface="Times" panose="02020603050405020304" pitchFamily="18" charset="0"/>
              <a:buNone/>
            </a:pPr>
            <a:r>
              <a:rPr lang="en-US" sz="2000" b="1" smtClean="0">
                <a:solidFill>
                  <a:srgbClr val="CC3300"/>
                </a:solidFill>
              </a:rPr>
              <a:t>Production completed during May	4,800 units</a:t>
            </a:r>
          </a:p>
          <a:p>
            <a:pPr>
              <a:lnSpc>
                <a:spcPct val="90000"/>
              </a:lnSpc>
              <a:spcBef>
                <a:spcPct val="5000"/>
              </a:spcBef>
              <a:buFont typeface="Times" panose="02020603050405020304" pitchFamily="18" charset="0"/>
              <a:buNone/>
            </a:pPr>
            <a:endParaRPr lang="en-US" sz="2000" b="1" smtClean="0"/>
          </a:p>
          <a:p>
            <a:pPr>
              <a:lnSpc>
                <a:spcPct val="90000"/>
              </a:lnSpc>
              <a:spcBef>
                <a:spcPct val="5000"/>
              </a:spcBef>
              <a:buFont typeface="Times" panose="02020603050405020304" pitchFamily="18" charset="0"/>
              <a:buNone/>
            </a:pPr>
            <a:r>
              <a:rPr lang="en-US" sz="2000" b="1" smtClean="0">
                <a:solidFill>
                  <a:schemeClr val="tx2"/>
                </a:solidFill>
              </a:rPr>
              <a:t>Costs added to production in May</a:t>
            </a:r>
          </a:p>
          <a:p>
            <a:pPr>
              <a:lnSpc>
                <a:spcPct val="90000"/>
              </a:lnSpc>
              <a:spcBef>
                <a:spcPct val="5000"/>
              </a:spcBef>
              <a:buFont typeface="Times" panose="02020603050405020304" pitchFamily="18" charset="0"/>
              <a:buNone/>
            </a:pPr>
            <a:r>
              <a:rPr lang="en-US" sz="2000" b="1" smtClean="0">
                <a:solidFill>
                  <a:schemeClr val="tx2"/>
                </a:solidFill>
              </a:rPr>
              <a:t>	Materials cost		 	$  368,600</a:t>
            </a:r>
          </a:p>
          <a:p>
            <a:pPr>
              <a:lnSpc>
                <a:spcPct val="90000"/>
              </a:lnSpc>
              <a:spcBef>
                <a:spcPct val="5000"/>
              </a:spcBef>
              <a:buFont typeface="Times" panose="02020603050405020304" pitchFamily="18" charset="0"/>
              <a:buNone/>
            </a:pPr>
            <a:r>
              <a:rPr lang="en-US" sz="2000" b="1" smtClean="0">
                <a:solidFill>
                  <a:schemeClr val="tx2"/>
                </a:solidFill>
              </a:rPr>
              <a:t>	Conversion cost 			    350,900</a:t>
            </a:r>
          </a:p>
          <a:p>
            <a:pPr>
              <a:lnSpc>
                <a:spcPct val="90000"/>
              </a:lnSpc>
              <a:spcBef>
                <a:spcPct val="5000"/>
              </a:spcBef>
              <a:buFont typeface="Times" panose="02020603050405020304" pitchFamily="18" charset="0"/>
              <a:buNone/>
            </a:pPr>
            <a:r>
              <a:rPr lang="en-US" sz="2000" b="1" smtClean="0">
                <a:solidFill>
                  <a:schemeClr val="tx2"/>
                </a:solidFill>
              </a:rPr>
              <a:t>	</a:t>
            </a:r>
            <a:endParaRPr lang="en-US" sz="2000" b="1" smtClean="0"/>
          </a:p>
          <a:p>
            <a:pPr>
              <a:lnSpc>
                <a:spcPct val="90000"/>
              </a:lnSpc>
              <a:spcBef>
                <a:spcPct val="5000"/>
              </a:spcBef>
              <a:buFont typeface="Times" panose="02020603050405020304" pitchFamily="18" charset="0"/>
              <a:buNone/>
            </a:pPr>
            <a:r>
              <a:rPr lang="en-US" sz="2000" b="1" smtClean="0">
                <a:solidFill>
                  <a:srgbClr val="008000"/>
                </a:solidFill>
              </a:rPr>
              <a:t>Ending work in process</a:t>
            </a:r>
            <a:r>
              <a:rPr lang="en-US" sz="2000" b="1" smtClean="0">
                <a:solidFill>
                  <a:srgbClr val="FF0000"/>
                </a:solidFill>
              </a:rPr>
              <a:t>		 </a:t>
            </a:r>
            <a:r>
              <a:rPr lang="en-US" sz="2000" b="1" smtClean="0">
                <a:solidFill>
                  <a:srgbClr val="008000"/>
                </a:solidFill>
              </a:rPr>
              <a:t>  400 units</a:t>
            </a:r>
          </a:p>
          <a:p>
            <a:pPr>
              <a:lnSpc>
                <a:spcPct val="90000"/>
              </a:lnSpc>
              <a:spcBef>
                <a:spcPct val="5000"/>
              </a:spcBef>
              <a:buFont typeface="Times" panose="02020603050405020304" pitchFamily="18" charset="0"/>
              <a:buNone/>
            </a:pPr>
            <a:r>
              <a:rPr lang="en-US" sz="2000" b="1" smtClean="0">
                <a:solidFill>
                  <a:srgbClr val="008000"/>
                </a:solidFill>
              </a:rPr>
              <a:t>	Materials:	   40% complete</a:t>
            </a:r>
          </a:p>
          <a:p>
            <a:pPr>
              <a:lnSpc>
                <a:spcPct val="90000"/>
              </a:lnSpc>
              <a:spcBef>
                <a:spcPct val="5000"/>
              </a:spcBef>
              <a:buFont typeface="Times" panose="02020603050405020304" pitchFamily="18" charset="0"/>
              <a:buNone/>
            </a:pPr>
            <a:r>
              <a:rPr lang="en-US" sz="2000" b="1" smtClean="0">
                <a:solidFill>
                  <a:srgbClr val="008000"/>
                </a:solidFill>
              </a:rPr>
              <a:t>	Conversion:	   25% complete</a:t>
            </a:r>
          </a:p>
        </p:txBody>
      </p:sp>
      <p:sp>
        <p:nvSpPr>
          <p:cNvPr id="388099" name="Rectangle 1027"/>
          <p:cNvSpPr>
            <a:spLocks noGrp="1" noChangeArrowheads="1"/>
          </p:cNvSpPr>
          <p:nvPr>
            <p:ph type="title"/>
          </p:nvPr>
        </p:nvSpPr>
        <p:spPr>
          <a:xfrm>
            <a:off x="457200" y="503238"/>
            <a:ext cx="8229600" cy="78105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dirty="0"/>
              <a:t>Compute and Apply Costs</a:t>
            </a:r>
          </a:p>
        </p:txBody>
      </p:sp>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18</a:t>
            </a:fld>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a:xfrm>
            <a:off x="457200" y="381000"/>
            <a:ext cx="8305800" cy="838200"/>
          </a:xfrm>
          <a:extLst/>
        </p:spPr>
        <p:txBody>
          <a:bodyPr/>
          <a:lstStyle/>
          <a:p>
            <a:pPr>
              <a:defRPr/>
            </a:pPr>
            <a:r>
              <a:rPr lang="en-US" sz="4400" b="1" i="1"/>
              <a:t>Compute and Apply Costs</a:t>
            </a:r>
          </a:p>
        </p:txBody>
      </p:sp>
      <p:sp>
        <p:nvSpPr>
          <p:cNvPr id="141315" name="Text Box 3"/>
          <p:cNvSpPr txBox="1">
            <a:spLocks noChangeArrowheads="1"/>
          </p:cNvSpPr>
          <p:nvPr/>
        </p:nvSpPr>
        <p:spPr bwMode="auto">
          <a:xfrm>
            <a:off x="304800" y="1219200"/>
            <a:ext cx="86868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b="1"/>
              <a:t>The formula for computing the cost per equivalent unit is :</a:t>
            </a:r>
          </a:p>
        </p:txBody>
      </p:sp>
      <p:grpSp>
        <p:nvGrpSpPr>
          <p:cNvPr id="141316" name="Group 14"/>
          <p:cNvGrpSpPr>
            <a:grpSpLocks/>
          </p:cNvGrpSpPr>
          <p:nvPr/>
        </p:nvGrpSpPr>
        <p:grpSpPr bwMode="auto">
          <a:xfrm>
            <a:off x="152400" y="2438400"/>
            <a:ext cx="8839200" cy="1905000"/>
            <a:chOff x="48" y="1920"/>
            <a:chExt cx="5568" cy="1200"/>
          </a:xfrm>
        </p:grpSpPr>
        <p:sp>
          <p:nvSpPr>
            <p:cNvPr id="141318" name="Rectangle 5"/>
            <p:cNvSpPr>
              <a:spLocks noChangeArrowheads="1"/>
            </p:cNvSpPr>
            <p:nvPr/>
          </p:nvSpPr>
          <p:spPr bwMode="auto">
            <a:xfrm>
              <a:off x="48" y="1920"/>
              <a:ext cx="5568" cy="120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41319" name="Rectangle 6"/>
            <p:cNvSpPr>
              <a:spLocks noChangeArrowheads="1"/>
            </p:cNvSpPr>
            <p:nvPr/>
          </p:nvSpPr>
          <p:spPr bwMode="auto">
            <a:xfrm>
              <a:off x="98" y="2077"/>
              <a:ext cx="1102"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b="1">
                  <a:solidFill>
                    <a:schemeClr val="tx2"/>
                  </a:solidFill>
                </a:rPr>
                <a:t>Cost per</a:t>
              </a:r>
              <a:br>
                <a:rPr lang="en-US" sz="2400" b="1">
                  <a:solidFill>
                    <a:schemeClr val="tx2"/>
                  </a:solidFill>
                </a:rPr>
              </a:br>
              <a:r>
                <a:rPr lang="en-US" sz="2400" b="1">
                  <a:solidFill>
                    <a:schemeClr val="tx2"/>
                  </a:solidFill>
                </a:rPr>
                <a:t>equivalent    </a:t>
              </a:r>
              <a:br>
                <a:rPr lang="en-US" sz="2400" b="1">
                  <a:solidFill>
                    <a:schemeClr val="tx2"/>
                  </a:solidFill>
                </a:rPr>
              </a:br>
              <a:r>
                <a:rPr lang="en-US" sz="2400" b="1">
                  <a:solidFill>
                    <a:schemeClr val="tx2"/>
                  </a:solidFill>
                </a:rPr>
                <a:t>unit</a:t>
              </a:r>
            </a:p>
          </p:txBody>
        </p:sp>
        <p:sp>
          <p:nvSpPr>
            <p:cNvPr id="141320" name="Rectangle 7"/>
            <p:cNvSpPr>
              <a:spLocks noChangeArrowheads="1"/>
            </p:cNvSpPr>
            <p:nvPr/>
          </p:nvSpPr>
          <p:spPr bwMode="auto">
            <a:xfrm>
              <a:off x="1200" y="2312"/>
              <a:ext cx="238"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b="1">
                  <a:solidFill>
                    <a:schemeClr val="tx2"/>
                  </a:solidFill>
                </a:rPr>
                <a:t>=</a:t>
              </a:r>
            </a:p>
          </p:txBody>
        </p:sp>
        <p:sp>
          <p:nvSpPr>
            <p:cNvPr id="141321" name="Rectangle 8"/>
            <p:cNvSpPr>
              <a:spLocks noChangeArrowheads="1"/>
            </p:cNvSpPr>
            <p:nvPr/>
          </p:nvSpPr>
          <p:spPr bwMode="auto">
            <a:xfrm>
              <a:off x="1392" y="1920"/>
              <a:ext cx="2496" cy="8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10000"/>
                </a:lnSpc>
                <a:spcBef>
                  <a:spcPct val="15000"/>
                </a:spcBef>
              </a:pPr>
              <a:r>
                <a:rPr lang="en-US" sz="2400" b="1">
                  <a:solidFill>
                    <a:schemeClr val="tx2"/>
                  </a:solidFill>
                </a:rPr>
                <a:t>Cost of beginning</a:t>
              </a:r>
              <a:br>
                <a:rPr lang="en-US" sz="2400" b="1">
                  <a:solidFill>
                    <a:schemeClr val="tx2"/>
                  </a:solidFill>
                </a:rPr>
              </a:br>
              <a:r>
                <a:rPr lang="en-US" sz="2400" b="1">
                  <a:solidFill>
                    <a:schemeClr val="tx2"/>
                  </a:solidFill>
                </a:rPr>
                <a:t>work in process</a:t>
              </a:r>
              <a:br>
                <a:rPr lang="en-US" sz="2400" b="1">
                  <a:solidFill>
                    <a:schemeClr val="tx2"/>
                  </a:solidFill>
                </a:rPr>
              </a:br>
              <a:r>
                <a:rPr lang="en-US" sz="2400" b="1">
                  <a:solidFill>
                    <a:schemeClr val="tx2"/>
                  </a:solidFill>
                </a:rPr>
                <a:t>inventory    </a:t>
              </a:r>
            </a:p>
          </p:txBody>
        </p:sp>
        <p:sp>
          <p:nvSpPr>
            <p:cNvPr id="141322" name="Line 9"/>
            <p:cNvSpPr>
              <a:spLocks noChangeShapeType="1"/>
            </p:cNvSpPr>
            <p:nvPr/>
          </p:nvSpPr>
          <p:spPr bwMode="auto">
            <a:xfrm>
              <a:off x="1728" y="2736"/>
              <a:ext cx="3792"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3" name="Text Box 10"/>
            <p:cNvSpPr txBox="1">
              <a:spLocks noChangeArrowheads="1"/>
            </p:cNvSpPr>
            <p:nvPr/>
          </p:nvSpPr>
          <p:spPr bwMode="auto">
            <a:xfrm>
              <a:off x="3648" y="2217"/>
              <a:ext cx="1872" cy="5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b="1">
                  <a:solidFill>
                    <a:schemeClr val="tx2"/>
                  </a:solidFill>
                </a:rPr>
                <a:t>Cost added during the period</a:t>
              </a:r>
            </a:p>
          </p:txBody>
        </p:sp>
        <p:sp>
          <p:nvSpPr>
            <p:cNvPr id="141324" name="Text Box 12"/>
            <p:cNvSpPr txBox="1">
              <a:spLocks noChangeArrowheads="1"/>
            </p:cNvSpPr>
            <p:nvPr/>
          </p:nvSpPr>
          <p:spPr bwMode="auto">
            <a:xfrm>
              <a:off x="2064" y="2784"/>
              <a:ext cx="292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b="1">
                  <a:solidFill>
                    <a:schemeClr val="tx2"/>
                  </a:solidFill>
                </a:rPr>
                <a:t>Equivalent units of production</a:t>
              </a:r>
            </a:p>
          </p:txBody>
        </p:sp>
        <p:sp>
          <p:nvSpPr>
            <p:cNvPr id="141325" name="Text Box 13"/>
            <p:cNvSpPr txBox="1">
              <a:spLocks noChangeArrowheads="1"/>
            </p:cNvSpPr>
            <p:nvPr/>
          </p:nvSpPr>
          <p:spPr bwMode="auto">
            <a:xfrm>
              <a:off x="3456" y="2208"/>
              <a:ext cx="22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a:t>
              </a:r>
            </a:p>
          </p:txBody>
        </p:sp>
      </p:grpSp>
      <p:pic>
        <p:nvPicPr>
          <p:cNvPr id="141317" name="Picture 15" descr="j02157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52800" y="4495800"/>
            <a:ext cx="2330450" cy="2079625"/>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8338" name="Rectangle 2"/>
          <p:cNvSpPr>
            <a:spLocks noChangeArrowheads="1"/>
          </p:cNvSpPr>
          <p:nvPr/>
        </p:nvSpPr>
        <p:spPr bwMode="auto">
          <a:xfrm>
            <a:off x="449263" y="1371600"/>
            <a:ext cx="8228012" cy="9429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defRPr/>
            </a:pPr>
            <a:r>
              <a:rPr lang="en-US" sz="2800" dirty="0">
                <a:latin typeface="+mn-lt"/>
              </a:rPr>
              <a:t> Here is a schedule with the cost and equivalent unit information.</a:t>
            </a:r>
          </a:p>
        </p:txBody>
      </p:sp>
      <p:sp>
        <p:nvSpPr>
          <p:cNvPr id="398339" name="Rectangle 3"/>
          <p:cNvSpPr>
            <a:spLocks noGrp="1" noChangeArrowheads="1"/>
          </p:cNvSpPr>
          <p:nvPr>
            <p:ph type="title"/>
          </p:nvPr>
        </p:nvSpPr>
        <p:spPr>
          <a:xfrm>
            <a:off x="473647" y="446881"/>
            <a:ext cx="8305800" cy="856488"/>
          </a:xfrm>
          <a:extLst/>
        </p:spPr>
        <p:txBody>
          <a:bodyPr/>
          <a:lstStyle/>
          <a:p>
            <a:pPr>
              <a:defRPr/>
            </a:pPr>
            <a:r>
              <a:rPr lang="en-US" sz="4400" b="1" i="1"/>
              <a:t>Compute and Apply Costs</a:t>
            </a:r>
          </a:p>
        </p:txBody>
      </p:sp>
      <p:graphicFrame>
        <p:nvGraphicFramePr>
          <p:cNvPr id="143364" name="Object 4"/>
          <p:cNvGraphicFramePr>
            <a:graphicFrameLocks/>
          </p:cNvGraphicFramePr>
          <p:nvPr/>
        </p:nvGraphicFramePr>
        <p:xfrm>
          <a:off x="409575" y="2486025"/>
          <a:ext cx="8308975" cy="3762375"/>
        </p:xfrm>
        <a:graphic>
          <a:graphicData uri="http://schemas.openxmlformats.org/presentationml/2006/ole">
            <p:oleObj spid="_x0000_s143367" name="Worksheet" r:id="rId4" imgW="4556160" imgH="2103120"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5410" name="Object 2"/>
          <p:cNvGraphicFramePr>
            <a:graphicFrameLocks/>
          </p:cNvGraphicFramePr>
          <p:nvPr/>
        </p:nvGraphicFramePr>
        <p:xfrm>
          <a:off x="409575" y="2447925"/>
          <a:ext cx="8308975" cy="3762375"/>
        </p:xfrm>
        <a:graphic>
          <a:graphicData uri="http://schemas.openxmlformats.org/presentationml/2006/ole">
            <p:oleObj spid="_x0000_s145423" name="Worksheet" r:id="rId4" imgW="4556160" imgH="2103120" progId="Excel.Sheet.8">
              <p:embed/>
            </p:oleObj>
          </a:graphicData>
        </a:graphic>
      </p:graphicFrame>
      <p:sp>
        <p:nvSpPr>
          <p:cNvPr id="402435" name="Rectangle 3"/>
          <p:cNvSpPr>
            <a:spLocks noGrp="1" noChangeArrowheads="1"/>
          </p:cNvSpPr>
          <p:nvPr>
            <p:ph type="title"/>
          </p:nvPr>
        </p:nvSpPr>
        <p:spPr>
          <a:xfrm>
            <a:off x="449263" y="545275"/>
            <a:ext cx="8305800" cy="810450"/>
          </a:xfrm>
          <a:extLst/>
        </p:spPr>
        <p:txBody>
          <a:bodyPr/>
          <a:lstStyle/>
          <a:p>
            <a:pPr>
              <a:defRPr/>
            </a:pPr>
            <a:r>
              <a:rPr lang="en-US" sz="4400" b="1" i="1"/>
              <a:t>Compute and Apply Costs</a:t>
            </a:r>
          </a:p>
        </p:txBody>
      </p:sp>
      <p:grpSp>
        <p:nvGrpSpPr>
          <p:cNvPr id="402436" name="Group 4"/>
          <p:cNvGrpSpPr>
            <a:grpSpLocks/>
          </p:cNvGrpSpPr>
          <p:nvPr/>
        </p:nvGrpSpPr>
        <p:grpSpPr bwMode="auto">
          <a:xfrm>
            <a:off x="3990975" y="5346700"/>
            <a:ext cx="4640263" cy="1358900"/>
            <a:chOff x="2490" y="3392"/>
            <a:chExt cx="2923" cy="856"/>
          </a:xfrm>
        </p:grpSpPr>
        <p:sp>
          <p:nvSpPr>
            <p:cNvPr id="145418" name="Oval 5"/>
            <p:cNvSpPr>
              <a:spLocks noChangeArrowheads="1"/>
            </p:cNvSpPr>
            <p:nvPr/>
          </p:nvSpPr>
          <p:spPr bwMode="auto">
            <a:xfrm>
              <a:off x="4517" y="3392"/>
              <a:ext cx="896" cy="333"/>
            </a:xfrm>
            <a:prstGeom prst="ellipse">
              <a:avLst/>
            </a:prstGeom>
            <a:noFill/>
            <a:ln w="381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45419" name="Line 6"/>
            <p:cNvSpPr>
              <a:spLocks noChangeShapeType="1"/>
            </p:cNvSpPr>
            <p:nvPr/>
          </p:nvSpPr>
          <p:spPr bwMode="auto">
            <a:xfrm flipV="1">
              <a:off x="4339" y="3723"/>
              <a:ext cx="472" cy="404"/>
            </a:xfrm>
            <a:prstGeom prst="line">
              <a:avLst/>
            </a:prstGeom>
            <a:noFill/>
            <a:ln w="381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02439" name="Rectangle 7"/>
            <p:cNvSpPr>
              <a:spLocks noChangeArrowheads="1"/>
            </p:cNvSpPr>
            <p:nvPr/>
          </p:nvSpPr>
          <p:spPr bwMode="auto">
            <a:xfrm>
              <a:off x="2490" y="3984"/>
              <a:ext cx="2513" cy="264"/>
            </a:xfrm>
            <a:prstGeom prst="rect">
              <a:avLst/>
            </a:prstGeom>
            <a:solidFill>
              <a:srgbClr val="FFCC66"/>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defRPr/>
              </a:pPr>
              <a:r>
                <a:rPr lang="en-US" sz="2000" b="1">
                  <a:solidFill>
                    <a:srgbClr val="996633"/>
                  </a:solidFill>
                  <a:effectLst>
                    <a:outerShdw blurRad="38100" dist="38100" dir="2700000" algn="tl">
                      <a:srgbClr val="000000"/>
                    </a:outerShdw>
                  </a:effectLst>
                </a:rPr>
                <a:t>$356,475 ÷ 4,900 units = $72.75</a:t>
              </a:r>
              <a:r>
                <a:rPr lang="en-US" sz="2000" b="1">
                  <a:solidFill>
                    <a:schemeClr val="tx2"/>
                  </a:solidFill>
                  <a:effectLst>
                    <a:outerShdw blurRad="38100" dist="38100" dir="2700000" algn="tl">
                      <a:srgbClr val="000000"/>
                    </a:outerShdw>
                  </a:effectLst>
                </a:rPr>
                <a:t> </a:t>
              </a:r>
            </a:p>
          </p:txBody>
        </p:sp>
      </p:grpSp>
      <p:grpSp>
        <p:nvGrpSpPr>
          <p:cNvPr id="402442" name="Group 10"/>
          <p:cNvGrpSpPr>
            <a:grpSpLocks/>
          </p:cNvGrpSpPr>
          <p:nvPr/>
        </p:nvGrpSpPr>
        <p:grpSpPr bwMode="auto">
          <a:xfrm>
            <a:off x="4533900" y="5438775"/>
            <a:ext cx="3919538" cy="1282700"/>
            <a:chOff x="2898" y="3392"/>
            <a:chExt cx="2469" cy="808"/>
          </a:xfrm>
        </p:grpSpPr>
        <p:sp>
          <p:nvSpPr>
            <p:cNvPr id="145415" name="Oval 11"/>
            <p:cNvSpPr>
              <a:spLocks noChangeArrowheads="1"/>
            </p:cNvSpPr>
            <p:nvPr/>
          </p:nvSpPr>
          <p:spPr bwMode="auto">
            <a:xfrm>
              <a:off x="3731" y="3392"/>
              <a:ext cx="800" cy="272"/>
            </a:xfrm>
            <a:prstGeom prst="ellipse">
              <a:avLst/>
            </a:prstGeom>
            <a:noFill/>
            <a:ln w="381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45416" name="Line 12"/>
            <p:cNvSpPr>
              <a:spLocks noChangeShapeType="1"/>
            </p:cNvSpPr>
            <p:nvPr/>
          </p:nvSpPr>
          <p:spPr bwMode="auto">
            <a:xfrm flipV="1">
              <a:off x="4134" y="3671"/>
              <a:ext cx="0" cy="400"/>
            </a:xfrm>
            <a:prstGeom prst="line">
              <a:avLst/>
            </a:prstGeom>
            <a:noFill/>
            <a:ln w="381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5417" name="Rectangle 13"/>
            <p:cNvSpPr>
              <a:spLocks noChangeArrowheads="1"/>
            </p:cNvSpPr>
            <p:nvPr/>
          </p:nvSpPr>
          <p:spPr bwMode="auto">
            <a:xfrm>
              <a:off x="2898" y="3936"/>
              <a:ext cx="2469" cy="264"/>
            </a:xfrm>
            <a:prstGeom prst="rect">
              <a:avLst/>
            </a:prstGeom>
            <a:solidFill>
              <a:srgbClr val="CCECFF"/>
            </a:solidFill>
            <a:ln w="25400">
              <a:solidFill>
                <a:srgbClr val="0000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000" b="1">
                  <a:solidFill>
                    <a:srgbClr val="3333FF"/>
                  </a:solidFill>
                </a:rPr>
                <a:t>$378,200 ÷ 4,960 units = $76.25</a:t>
              </a:r>
            </a:p>
          </p:txBody>
        </p:sp>
      </p:grpSp>
      <p:sp>
        <p:nvSpPr>
          <p:cNvPr id="402446" name="Rectangle 14"/>
          <p:cNvSpPr>
            <a:spLocks noChangeArrowheads="1"/>
          </p:cNvSpPr>
          <p:nvPr/>
        </p:nvSpPr>
        <p:spPr bwMode="auto">
          <a:xfrm>
            <a:off x="449263" y="1371600"/>
            <a:ext cx="8228012" cy="9429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defRPr/>
            </a:pPr>
            <a:r>
              <a:rPr lang="en-US" sz="2800" dirty="0">
                <a:latin typeface="+mn-lt"/>
              </a:rPr>
              <a:t> Here is a schedule with the cost and equivalent unit information.</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402442"/>
                                        </p:tgtEl>
                                      </p:cBhvr>
                                    </p:animEffect>
                                    <p:set>
                                      <p:cBhvr>
                                        <p:cTn id="7" dur="1" fill="hold">
                                          <p:stCondLst>
                                            <p:cond delay="499"/>
                                          </p:stCondLst>
                                        </p:cTn>
                                        <p:tgtEl>
                                          <p:spTgt spid="402442"/>
                                        </p:tgtEl>
                                        <p:attrNameLst>
                                          <p:attrName>style.visibility</p:attrName>
                                        </p:attrNameLst>
                                      </p:cBhvr>
                                      <p:to>
                                        <p:strVal val="hidden"/>
                                      </p:to>
                                    </p:set>
                                  </p:childTnLst>
                                </p:cTn>
                              </p:par>
                            </p:childTnLst>
                          </p:cTn>
                        </p:par>
                        <p:par>
                          <p:cTn id="8" fill="hold" nodeType="afterGroup">
                            <p:stCondLst>
                              <p:cond delay="500"/>
                            </p:stCondLst>
                            <p:childTnLst>
                              <p:par>
                                <p:cTn id="9" presetID="18" presetClass="entr" presetSubtype="3" fill="hold" nodeType="afterEffect">
                                  <p:stCondLst>
                                    <p:cond delay="0"/>
                                  </p:stCondLst>
                                  <p:childTnLst>
                                    <p:set>
                                      <p:cBhvr>
                                        <p:cTn id="10" dur="1" fill="hold">
                                          <p:stCondLst>
                                            <p:cond delay="0"/>
                                          </p:stCondLst>
                                        </p:cTn>
                                        <p:tgtEl>
                                          <p:spTgt spid="402436"/>
                                        </p:tgtEl>
                                        <p:attrNameLst>
                                          <p:attrName>style.visibility</p:attrName>
                                        </p:attrNameLst>
                                      </p:cBhvr>
                                      <p:to>
                                        <p:strVal val="visible"/>
                                      </p:to>
                                    </p:set>
                                    <p:animEffect transition="in" filter="strips(upRight)">
                                      <p:cBhvr>
                                        <p:cTn id="11" dur="500"/>
                                        <p:tgtEl>
                                          <p:spTgt spid="40243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xit" presetSubtype="0" fill="hold" nodeType="clickEffect">
                                  <p:stCondLst>
                                    <p:cond delay="0"/>
                                  </p:stCondLst>
                                  <p:childTnLst>
                                    <p:animEffect transition="out" filter="dissolve">
                                      <p:cBhvr>
                                        <p:cTn id="15" dur="500"/>
                                        <p:tgtEl>
                                          <p:spTgt spid="402436"/>
                                        </p:tgtEl>
                                      </p:cBhvr>
                                    </p:animEffect>
                                    <p:set>
                                      <p:cBhvr>
                                        <p:cTn id="16" dur="1" fill="hold">
                                          <p:stCondLst>
                                            <p:cond delay="499"/>
                                          </p:stCondLst>
                                        </p:cTn>
                                        <p:tgtEl>
                                          <p:spTgt spid="4024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xfrm>
            <a:off x="457200" y="304800"/>
            <a:ext cx="8305800" cy="896175"/>
          </a:xfrm>
          <a:extLst/>
        </p:spPr>
        <p:txBody>
          <a:bodyPr/>
          <a:lstStyle/>
          <a:p>
            <a:pPr>
              <a:defRPr/>
            </a:pPr>
            <a:r>
              <a:rPr lang="en-US" sz="4400" b="1" i="1"/>
              <a:t>Applying Costs</a:t>
            </a:r>
          </a:p>
        </p:txBody>
      </p:sp>
      <p:graphicFrame>
        <p:nvGraphicFramePr>
          <p:cNvPr id="147459" name="Object 266"/>
          <p:cNvGraphicFramePr>
            <a:graphicFrameLocks noChangeAspect="1"/>
          </p:cNvGraphicFramePr>
          <p:nvPr/>
        </p:nvGraphicFramePr>
        <p:xfrm>
          <a:off x="38100" y="1371600"/>
          <a:ext cx="9067800" cy="3219450"/>
        </p:xfrm>
        <a:graphic>
          <a:graphicData uri="http://schemas.openxmlformats.org/presentationml/2006/ole">
            <p:oleObj spid="_x0000_s147462"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7186" name="Rectangle 1026"/>
          <p:cNvSpPr>
            <a:spLocks noGrp="1" noChangeArrowheads="1"/>
          </p:cNvSpPr>
          <p:nvPr>
            <p:ph type="title"/>
          </p:nvPr>
        </p:nvSpPr>
        <p:spPr>
          <a:xfrm>
            <a:off x="438150" y="304800"/>
            <a:ext cx="8305800" cy="856488"/>
          </a:xfrm>
          <a:extLst/>
        </p:spPr>
        <p:txBody>
          <a:bodyPr/>
          <a:lstStyle/>
          <a:p>
            <a:pPr>
              <a:defRPr/>
            </a:pPr>
            <a:r>
              <a:rPr lang="en-US" sz="4400" b="1" i="1"/>
              <a:t>Applying Costs</a:t>
            </a:r>
          </a:p>
        </p:txBody>
      </p:sp>
      <p:graphicFrame>
        <p:nvGraphicFramePr>
          <p:cNvPr id="149507" name="Object 1027"/>
          <p:cNvGraphicFramePr>
            <a:graphicFrameLocks noChangeAspect="1"/>
          </p:cNvGraphicFramePr>
          <p:nvPr/>
        </p:nvGraphicFramePr>
        <p:xfrm>
          <a:off x="38100" y="1371600"/>
          <a:ext cx="9105900" cy="3397250"/>
        </p:xfrm>
        <a:graphic>
          <a:graphicData uri="http://schemas.openxmlformats.org/presentationml/2006/ole">
            <p:oleObj spid="_x0000_s149510"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23</a:t>
            </a:fld>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a:xfrm>
            <a:off x="438150" y="276194"/>
            <a:ext cx="8305800" cy="856488"/>
          </a:xfrm>
          <a:extLst/>
        </p:spPr>
        <p:txBody>
          <a:bodyPr/>
          <a:lstStyle/>
          <a:p>
            <a:pPr>
              <a:defRPr/>
            </a:pPr>
            <a:r>
              <a:rPr lang="en-US" sz="4400" b="1" i="1"/>
              <a:t>Applying Costs</a:t>
            </a:r>
          </a:p>
        </p:txBody>
      </p:sp>
      <p:graphicFrame>
        <p:nvGraphicFramePr>
          <p:cNvPr id="151555" name="Object 3"/>
          <p:cNvGraphicFramePr>
            <a:graphicFrameLocks noChangeAspect="1"/>
          </p:cNvGraphicFramePr>
          <p:nvPr/>
        </p:nvGraphicFramePr>
        <p:xfrm>
          <a:off x="38100" y="1371600"/>
          <a:ext cx="9105900" cy="3397250"/>
        </p:xfrm>
        <a:graphic>
          <a:graphicData uri="http://schemas.openxmlformats.org/presentationml/2006/ole">
            <p:oleObj spid="_x0000_s151558"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a:xfrm>
            <a:off x="533400" y="228600"/>
            <a:ext cx="8305800" cy="1143000"/>
          </a:xfrm>
          <a:extLst/>
        </p:spPr>
        <p:txBody>
          <a:bodyPr>
            <a:normAutofit fontScale="90000"/>
          </a:bodyPr>
          <a:lstStyle/>
          <a:p>
            <a:pPr>
              <a:defRPr/>
            </a:pPr>
            <a:r>
              <a:rPr lang="en-US" sz="4400" b="1" i="1"/>
              <a:t>Computing the Cost of Units Transferred Out</a:t>
            </a:r>
          </a:p>
        </p:txBody>
      </p:sp>
      <p:graphicFrame>
        <p:nvGraphicFramePr>
          <p:cNvPr id="153603" name="Object 6"/>
          <p:cNvGraphicFramePr>
            <a:graphicFrameLocks noChangeAspect="1"/>
          </p:cNvGraphicFramePr>
          <p:nvPr/>
        </p:nvGraphicFramePr>
        <p:xfrm>
          <a:off x="38100" y="1371600"/>
          <a:ext cx="9105900" cy="3397250"/>
        </p:xfrm>
        <a:graphic>
          <a:graphicData uri="http://schemas.openxmlformats.org/presentationml/2006/ole">
            <p:oleObj spid="_x0000_s153606"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a:xfrm>
            <a:off x="438150" y="228600"/>
            <a:ext cx="8305800" cy="1143000"/>
          </a:xfrm>
          <a:extLst/>
        </p:spPr>
        <p:txBody>
          <a:bodyPr>
            <a:normAutofit fontScale="90000"/>
          </a:bodyPr>
          <a:lstStyle/>
          <a:p>
            <a:pPr>
              <a:defRPr/>
            </a:pPr>
            <a:r>
              <a:rPr lang="en-US" sz="4400" b="1" i="1"/>
              <a:t>Computing the Cost of Units Transferred Out</a:t>
            </a:r>
          </a:p>
        </p:txBody>
      </p:sp>
      <p:graphicFrame>
        <p:nvGraphicFramePr>
          <p:cNvPr id="155651" name="Object 3"/>
          <p:cNvGraphicFramePr>
            <a:graphicFrameLocks noChangeAspect="1"/>
          </p:cNvGraphicFramePr>
          <p:nvPr/>
        </p:nvGraphicFramePr>
        <p:xfrm>
          <a:off x="38100" y="1371600"/>
          <a:ext cx="9105900" cy="3397250"/>
        </p:xfrm>
        <a:graphic>
          <a:graphicData uri="http://schemas.openxmlformats.org/presentationml/2006/ole">
            <p:oleObj spid="_x0000_s155654"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a:xfrm>
            <a:off x="438150" y="228600"/>
            <a:ext cx="8305800" cy="1143000"/>
          </a:xfrm>
          <a:extLst/>
        </p:spPr>
        <p:txBody>
          <a:bodyPr>
            <a:normAutofit fontScale="90000"/>
          </a:bodyPr>
          <a:lstStyle/>
          <a:p>
            <a:pPr>
              <a:defRPr/>
            </a:pPr>
            <a:r>
              <a:rPr lang="en-US" sz="4400" b="1" i="1"/>
              <a:t>Computing the Cost of Units Transferred Out</a:t>
            </a:r>
          </a:p>
        </p:txBody>
      </p:sp>
      <p:graphicFrame>
        <p:nvGraphicFramePr>
          <p:cNvPr id="157699" name="Object 4"/>
          <p:cNvGraphicFramePr>
            <a:graphicFrameLocks noChangeAspect="1"/>
          </p:cNvGraphicFramePr>
          <p:nvPr/>
        </p:nvGraphicFramePr>
        <p:xfrm>
          <a:off x="38100" y="1371600"/>
          <a:ext cx="9105900" cy="3397250"/>
        </p:xfrm>
        <a:graphic>
          <a:graphicData uri="http://schemas.openxmlformats.org/presentationml/2006/ole">
            <p:oleObj spid="_x0000_s157702"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27</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438150" y="228600"/>
            <a:ext cx="8305800" cy="1143000"/>
          </a:xfrm>
          <a:extLst/>
        </p:spPr>
        <p:txBody>
          <a:bodyPr/>
          <a:lstStyle/>
          <a:p>
            <a:pPr>
              <a:defRPr/>
            </a:pPr>
            <a:r>
              <a:rPr lang="en-US" sz="4400" b="1" i="1"/>
              <a:t>Reconciling Costs</a:t>
            </a:r>
          </a:p>
        </p:txBody>
      </p:sp>
      <p:graphicFrame>
        <p:nvGraphicFramePr>
          <p:cNvPr id="159747" name="Object 143"/>
          <p:cNvGraphicFramePr>
            <a:graphicFrameLocks noChangeAspect="1"/>
          </p:cNvGraphicFramePr>
          <p:nvPr/>
        </p:nvGraphicFramePr>
        <p:xfrm>
          <a:off x="323850" y="1600200"/>
          <a:ext cx="8534400" cy="3816350"/>
        </p:xfrm>
        <a:graphic>
          <a:graphicData uri="http://schemas.openxmlformats.org/presentationml/2006/ole">
            <p:oleObj spid="_x0000_s159750" name="Worksheet" r:id="rId4" imgW="4267200" imgH="1952549"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6402" name="Rectangle 1026"/>
          <p:cNvSpPr>
            <a:spLocks noGrp="1" noChangeArrowheads="1"/>
          </p:cNvSpPr>
          <p:nvPr>
            <p:ph type="title"/>
          </p:nvPr>
        </p:nvSpPr>
        <p:spPr>
          <a:xfrm>
            <a:off x="438150" y="446881"/>
            <a:ext cx="8305800" cy="780288"/>
          </a:xfrm>
          <a:extLst/>
        </p:spPr>
        <p:txBody>
          <a:bodyPr/>
          <a:lstStyle/>
          <a:p>
            <a:pPr>
              <a:defRPr/>
            </a:pPr>
            <a:r>
              <a:rPr lang="en-US" sz="4400" b="1" i="1" dirty="0"/>
              <a:t>Reconciling Costs</a:t>
            </a:r>
          </a:p>
        </p:txBody>
      </p:sp>
      <p:graphicFrame>
        <p:nvGraphicFramePr>
          <p:cNvPr id="161795" name="Object 1028"/>
          <p:cNvGraphicFramePr>
            <a:graphicFrameLocks noChangeAspect="1"/>
          </p:cNvGraphicFramePr>
          <p:nvPr/>
        </p:nvGraphicFramePr>
        <p:xfrm>
          <a:off x="323850" y="1600200"/>
          <a:ext cx="8534400" cy="3816350"/>
        </p:xfrm>
        <a:graphic>
          <a:graphicData uri="http://schemas.openxmlformats.org/presentationml/2006/ole">
            <p:oleObj spid="_x0000_s161798" name="Worksheet" r:id="rId4" imgW="4267200" imgH="1952549"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29</a:t>
            </a:fld>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4483" name="Rectangle 3"/>
          <p:cNvSpPr>
            <a:spLocks noGrp="1" noChangeArrowheads="1"/>
          </p:cNvSpPr>
          <p:nvPr>
            <p:ph type="title"/>
          </p:nvPr>
        </p:nvSpPr>
        <p:spPr>
          <a:xfrm>
            <a:off x="457200" y="500824"/>
            <a:ext cx="8305800" cy="840613"/>
          </a:xfrm>
          <a:extLst/>
        </p:spPr>
        <p:txBody>
          <a:bodyPr/>
          <a:lstStyle/>
          <a:p>
            <a:pPr>
              <a:defRPr/>
            </a:pPr>
            <a:r>
              <a:rPr lang="en-US" sz="4400" b="1" i="1"/>
              <a:t>Operation Costing</a:t>
            </a:r>
          </a:p>
        </p:txBody>
      </p:sp>
      <p:sp>
        <p:nvSpPr>
          <p:cNvPr id="404486" name="Text Box 6"/>
          <p:cNvSpPr txBox="1">
            <a:spLocks noChangeArrowheads="1"/>
          </p:cNvSpPr>
          <p:nvPr/>
        </p:nvSpPr>
        <p:spPr bwMode="auto">
          <a:xfrm>
            <a:off x="609600" y="1447800"/>
            <a:ext cx="800100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a:solidFill>
                  <a:srgbClr val="663300"/>
                </a:solidFill>
                <a:effectLst>
                  <a:outerShdw blurRad="38100" dist="38100" dir="2700000" algn="tl">
                    <a:srgbClr val="000000"/>
                  </a:outerShdw>
                </a:effectLst>
                <a:latin typeface="+mn-lt"/>
              </a:rPr>
              <a:t>Operation cost is a hybrid of job-order and process costing because it possesses attributes of both approaches</a:t>
            </a:r>
          </a:p>
        </p:txBody>
      </p:sp>
      <p:sp>
        <p:nvSpPr>
          <p:cNvPr id="404487" name="Text Box 7"/>
          <p:cNvSpPr txBox="1">
            <a:spLocks noChangeArrowheads="1"/>
          </p:cNvSpPr>
          <p:nvPr/>
        </p:nvSpPr>
        <p:spPr bwMode="auto">
          <a:xfrm>
            <a:off x="685800" y="3124200"/>
            <a:ext cx="4343400" cy="1200150"/>
          </a:xfrm>
          <a:prstGeom prst="rect">
            <a:avLst/>
          </a:prstGeom>
          <a:solidFill>
            <a:srgbClr val="FFFFEF"/>
          </a:solidFill>
          <a:ln w="9525">
            <a:solidFill>
              <a:schemeClr val="tx1"/>
            </a:solidFill>
            <a:miter lim="800000"/>
            <a:headEnd/>
            <a:tailEnd/>
          </a:ln>
          <a:effectLst>
            <a:outerShdw dist="71842" dir="2700000" algn="ctr" rotWithShape="0">
              <a:schemeClr val="bg2"/>
            </a:outerShdw>
          </a:effectLst>
        </p:spPr>
        <p:txBody>
          <a:bodyPr>
            <a:spAutoFit/>
          </a:bodyPr>
          <a:lstStyle/>
          <a:p>
            <a:pPr algn="ctr" eaLnBrk="1" hangingPunct="1">
              <a:spcBef>
                <a:spcPct val="50000"/>
              </a:spcBef>
              <a:defRPr/>
            </a:pPr>
            <a:r>
              <a:rPr lang="en-US">
                <a:solidFill>
                  <a:schemeClr val="tx2"/>
                </a:solidFill>
                <a:effectLst>
                  <a:outerShdw blurRad="38100" dist="38100" dir="2700000" algn="tl">
                    <a:srgbClr val="000000"/>
                  </a:outerShdw>
                </a:effectLst>
                <a:latin typeface="+mn-lt"/>
              </a:rPr>
              <a:t>Operation costing is commonly used when batches of many different products pass through the same processing department.</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30</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457200" y="462725"/>
            <a:ext cx="8305800" cy="856488"/>
          </a:xfrm>
          <a:extLst/>
        </p:spPr>
        <p:txBody>
          <a:bodyPr/>
          <a:lstStyle/>
          <a:p>
            <a:pPr>
              <a:defRPr/>
            </a:pPr>
            <a:r>
              <a:rPr lang="en-US" sz="4400" b="1" i="1"/>
              <a:t>FIFO vs. Weighted-Average Method</a:t>
            </a:r>
          </a:p>
        </p:txBody>
      </p:sp>
      <p:sp>
        <p:nvSpPr>
          <p:cNvPr id="413699" name="Text Box 3"/>
          <p:cNvSpPr txBox="1">
            <a:spLocks noChangeArrowheads="1"/>
          </p:cNvSpPr>
          <p:nvPr/>
        </p:nvSpPr>
        <p:spPr bwMode="auto">
          <a:xfrm>
            <a:off x="914400" y="1447800"/>
            <a:ext cx="7543800" cy="180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a:latin typeface="+mn-lt"/>
              </a:rPr>
              <a:t>The FIFO method (generally considered more accurate that the weighted-average method) differs from the weighted-average method in two ways:</a:t>
            </a:r>
          </a:p>
        </p:txBody>
      </p:sp>
      <p:sp>
        <p:nvSpPr>
          <p:cNvPr id="413700" name="Text Box 4"/>
          <p:cNvSpPr txBox="1">
            <a:spLocks noChangeArrowheads="1"/>
          </p:cNvSpPr>
          <p:nvPr/>
        </p:nvSpPr>
        <p:spPr bwMode="auto">
          <a:xfrm>
            <a:off x="1143000" y="3505200"/>
            <a:ext cx="7086600" cy="2024063"/>
          </a:xfrm>
          <a:prstGeom prst="rect">
            <a:avLst/>
          </a:prstGeom>
          <a:solidFill>
            <a:schemeClr val="accent1"/>
          </a:solidFill>
          <a:ln w="9525">
            <a:solidFill>
              <a:schemeClr val="bg2"/>
            </a:solidFill>
            <a:miter lim="800000"/>
            <a:headEnd/>
            <a:tailEnd/>
          </a:ln>
          <a:effectLst>
            <a:outerShdw dist="35921" dir="2700000" algn="ctr" rotWithShape="0">
              <a:schemeClr val="bg2"/>
            </a:outerShdw>
          </a:effec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buFontTx/>
              <a:buAutoNum type="arabicPeriod"/>
              <a:defRPr/>
            </a:pPr>
            <a:r>
              <a:rPr lang="en-US" sz="2800" smtClean="0">
                <a:solidFill>
                  <a:srgbClr val="FFFFFF"/>
                </a:solidFill>
                <a:effectLst>
                  <a:outerShdw blurRad="38100" dist="38100" dir="2700000" algn="tl">
                    <a:srgbClr val="000000"/>
                  </a:outerShdw>
                </a:effectLst>
                <a:latin typeface="+mn-lt"/>
              </a:rPr>
              <a:t>The computation of equivalent units.</a:t>
            </a:r>
          </a:p>
          <a:p>
            <a:pPr eaLnBrk="1" hangingPunct="1">
              <a:spcBef>
                <a:spcPct val="50000"/>
              </a:spcBef>
              <a:buFontTx/>
              <a:buAutoNum type="arabicPeriod"/>
              <a:defRPr/>
            </a:pPr>
            <a:r>
              <a:rPr lang="en-US" sz="2800" smtClean="0">
                <a:solidFill>
                  <a:srgbClr val="FFFFFF"/>
                </a:solidFill>
                <a:effectLst>
                  <a:outerShdw blurRad="38100" dist="38100" dir="2700000" algn="tl">
                    <a:srgbClr val="000000"/>
                  </a:outerShdw>
                </a:effectLst>
                <a:latin typeface="+mn-lt"/>
              </a:rPr>
              <a:t>The way in which the costs of beginning inventory are treated in the cost reconciliation report.</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31</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a:xfrm>
            <a:off x="457200" y="484569"/>
            <a:ext cx="8305800" cy="818388"/>
          </a:xfrm>
          <a:extLst/>
        </p:spPr>
        <p:txBody>
          <a:bodyPr/>
          <a:lstStyle/>
          <a:p>
            <a:pPr>
              <a:defRPr/>
            </a:pPr>
            <a:r>
              <a:rPr lang="en-US" sz="4400" b="1" i="1"/>
              <a:t>Equivalent Units – FIFO Method</a:t>
            </a:r>
          </a:p>
        </p:txBody>
      </p:sp>
      <p:sp>
        <p:nvSpPr>
          <p:cNvPr id="415747" name="Rectangle 3"/>
          <p:cNvSpPr>
            <a:spLocks noChangeArrowheads="1"/>
          </p:cNvSpPr>
          <p:nvPr/>
        </p:nvSpPr>
        <p:spPr bwMode="auto">
          <a:xfrm>
            <a:off x="304800" y="1295400"/>
            <a:ext cx="8534400" cy="137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buFont typeface="Times" panose="02020603050405020304" pitchFamily="18" charset="0"/>
              <a:buNone/>
              <a:defRPr/>
            </a:pPr>
            <a:r>
              <a:rPr lang="en-US" sz="2800" dirty="0" smtClean="0">
                <a:latin typeface="+mn-lt"/>
              </a:rPr>
              <a:t>Let’s revisit the Double Diamond Skis example. Assume the following activity is reported in Shaping and Milling Department for May:</a:t>
            </a:r>
          </a:p>
          <a:p>
            <a:pPr algn="ctr" eaLnBrk="1" hangingPunct="1">
              <a:buFont typeface="Times" panose="02020603050405020304" pitchFamily="18" charset="0"/>
              <a:buNone/>
              <a:defRPr/>
            </a:pPr>
            <a:endParaRPr lang="en-US" dirty="0" smtClean="0">
              <a:latin typeface="+mn-lt"/>
            </a:endParaRPr>
          </a:p>
        </p:txBody>
      </p:sp>
      <p:graphicFrame>
        <p:nvGraphicFramePr>
          <p:cNvPr id="167940" name="Object 5"/>
          <p:cNvGraphicFramePr>
            <a:graphicFrameLocks/>
          </p:cNvGraphicFramePr>
          <p:nvPr/>
        </p:nvGraphicFramePr>
        <p:xfrm>
          <a:off x="457200" y="2933700"/>
          <a:ext cx="8286750" cy="3467100"/>
        </p:xfrm>
        <a:graphic>
          <a:graphicData uri="http://schemas.openxmlformats.org/presentationml/2006/ole">
            <p:oleObj spid="_x0000_s167943" name="Worksheet" r:id="rId4" imgW="4457700" imgH="1857451"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32</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7794" name="Rectangle 1026"/>
          <p:cNvSpPr>
            <a:spLocks noGrp="1" noChangeArrowheads="1"/>
          </p:cNvSpPr>
          <p:nvPr>
            <p:ph type="title"/>
          </p:nvPr>
        </p:nvSpPr>
        <p:spPr>
          <a:xfrm>
            <a:off x="438150" y="307944"/>
            <a:ext cx="8305800" cy="824738"/>
          </a:xfrm>
          <a:extLst/>
        </p:spPr>
        <p:txBody>
          <a:bodyPr/>
          <a:lstStyle/>
          <a:p>
            <a:pPr>
              <a:defRPr/>
            </a:pPr>
            <a:r>
              <a:rPr lang="en-US" sz="4400" b="1" i="1"/>
              <a:t>Equivalent Units – FIFO Method</a:t>
            </a:r>
          </a:p>
        </p:txBody>
      </p:sp>
      <p:sp>
        <p:nvSpPr>
          <p:cNvPr id="417796" name="Text Box 1028"/>
          <p:cNvSpPr txBox="1">
            <a:spLocks noChangeArrowheads="1"/>
          </p:cNvSpPr>
          <p:nvPr/>
        </p:nvSpPr>
        <p:spPr bwMode="auto">
          <a:xfrm>
            <a:off x="76200" y="1371600"/>
            <a:ext cx="89916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dirty="0">
                <a:solidFill>
                  <a:schemeClr val="tx2"/>
                </a:solidFill>
                <a:effectLst>
                  <a:outerShdw blurRad="38100" dist="38100" dir="2700000" algn="tl">
                    <a:srgbClr val="000000"/>
                  </a:outerShdw>
                </a:effectLst>
                <a:latin typeface="+mn-lt"/>
              </a:rPr>
              <a:t>Step 1</a:t>
            </a:r>
            <a:r>
              <a:rPr lang="en-US" sz="2800" dirty="0">
                <a:latin typeface="+mn-lt"/>
              </a:rPr>
              <a:t>: Determine equivalent units needed to complete beginning inventory.</a:t>
            </a:r>
          </a:p>
        </p:txBody>
      </p:sp>
      <p:graphicFrame>
        <p:nvGraphicFramePr>
          <p:cNvPr id="169988" name="Object 1031"/>
          <p:cNvGraphicFramePr>
            <a:graphicFrameLocks/>
          </p:cNvGraphicFramePr>
          <p:nvPr/>
        </p:nvGraphicFramePr>
        <p:xfrm>
          <a:off x="190500" y="2667000"/>
          <a:ext cx="8801100" cy="3638550"/>
        </p:xfrm>
        <a:graphic>
          <a:graphicData uri="http://schemas.openxmlformats.org/presentationml/2006/ole">
            <p:oleObj spid="_x0000_s169991" name="Worksheet" r:id="rId4" imgW="4515002" imgH="1933651"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33</a:t>
            </a:fld>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xfrm>
            <a:off x="670560" y="307944"/>
            <a:ext cx="8305800" cy="824738"/>
          </a:xfrm>
          <a:extLst/>
        </p:spPr>
        <p:txBody>
          <a:bodyPr/>
          <a:lstStyle/>
          <a:p>
            <a:pPr>
              <a:defRPr/>
            </a:pPr>
            <a:r>
              <a:rPr lang="en-US" sz="4400" b="1" i="1"/>
              <a:t>Equivalent Units – FIFO Method</a:t>
            </a:r>
          </a:p>
        </p:txBody>
      </p:sp>
      <p:sp>
        <p:nvSpPr>
          <p:cNvPr id="488451" name="Text Box 3"/>
          <p:cNvSpPr txBox="1">
            <a:spLocks noChangeArrowheads="1"/>
          </p:cNvSpPr>
          <p:nvPr/>
        </p:nvSpPr>
        <p:spPr bwMode="auto">
          <a:xfrm>
            <a:off x="76200" y="1371600"/>
            <a:ext cx="89916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dirty="0">
                <a:solidFill>
                  <a:schemeClr val="tx2"/>
                </a:solidFill>
                <a:effectLst>
                  <a:outerShdw blurRad="38100" dist="38100" dir="2700000" algn="tl">
                    <a:srgbClr val="000000"/>
                  </a:outerShdw>
                </a:effectLst>
                <a:latin typeface="+mn-lt"/>
              </a:rPr>
              <a:t>Step 2</a:t>
            </a:r>
            <a:r>
              <a:rPr lang="en-US" sz="2800" dirty="0">
                <a:latin typeface="+mn-lt"/>
              </a:rPr>
              <a:t>: Determine units started and completed during the period.</a:t>
            </a:r>
          </a:p>
        </p:txBody>
      </p:sp>
      <p:graphicFrame>
        <p:nvGraphicFramePr>
          <p:cNvPr id="172036" name="Object 4"/>
          <p:cNvGraphicFramePr>
            <a:graphicFrameLocks/>
          </p:cNvGraphicFramePr>
          <p:nvPr/>
        </p:nvGraphicFramePr>
        <p:xfrm>
          <a:off x="190500" y="2667000"/>
          <a:ext cx="8801100" cy="3638550"/>
        </p:xfrm>
        <a:graphic>
          <a:graphicData uri="http://schemas.openxmlformats.org/presentationml/2006/ole">
            <p:oleObj spid="_x0000_s172039" name="Worksheet" r:id="rId4" imgW="4515002" imgH="1933651"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34</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a:xfrm>
            <a:off x="457200" y="403035"/>
            <a:ext cx="8305800" cy="824738"/>
          </a:xfrm>
          <a:extLst/>
        </p:spPr>
        <p:txBody>
          <a:bodyPr/>
          <a:lstStyle/>
          <a:p>
            <a:pPr>
              <a:defRPr/>
            </a:pPr>
            <a:r>
              <a:rPr lang="en-US" sz="4400" b="1" i="1"/>
              <a:t>Equivalent Units – FIFO Method</a:t>
            </a:r>
          </a:p>
        </p:txBody>
      </p:sp>
      <p:sp>
        <p:nvSpPr>
          <p:cNvPr id="490499" name="Text Box 3"/>
          <p:cNvSpPr txBox="1">
            <a:spLocks noChangeArrowheads="1"/>
          </p:cNvSpPr>
          <p:nvPr/>
        </p:nvSpPr>
        <p:spPr bwMode="auto">
          <a:xfrm>
            <a:off x="76200" y="1371600"/>
            <a:ext cx="89916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dirty="0">
                <a:solidFill>
                  <a:schemeClr val="tx2"/>
                </a:solidFill>
                <a:effectLst>
                  <a:outerShdw blurRad="38100" dist="38100" dir="2700000" algn="tl">
                    <a:srgbClr val="000000"/>
                  </a:outerShdw>
                </a:effectLst>
                <a:latin typeface="+mn-lt"/>
              </a:rPr>
              <a:t>Step 3</a:t>
            </a:r>
            <a:r>
              <a:rPr lang="en-US" sz="2800" dirty="0">
                <a:latin typeface="+mn-lt"/>
              </a:rPr>
              <a:t>: Add the equivalent units in ending working in process inventory.</a:t>
            </a:r>
          </a:p>
        </p:txBody>
      </p:sp>
      <p:graphicFrame>
        <p:nvGraphicFramePr>
          <p:cNvPr id="174084" name="Object 4"/>
          <p:cNvGraphicFramePr>
            <a:graphicFrameLocks/>
          </p:cNvGraphicFramePr>
          <p:nvPr/>
        </p:nvGraphicFramePr>
        <p:xfrm>
          <a:off x="190500" y="2667000"/>
          <a:ext cx="8839200" cy="3848100"/>
        </p:xfrm>
        <a:graphic>
          <a:graphicData uri="http://schemas.openxmlformats.org/presentationml/2006/ole">
            <p:oleObj spid="_x0000_s174087" name="Worksheet" r:id="rId4" imgW="4515002" imgH="1933651"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35</a:t>
            </a:fld>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6130" name="Line 2"/>
          <p:cNvSpPr>
            <a:spLocks noChangeShapeType="1"/>
          </p:cNvSpPr>
          <p:nvPr/>
        </p:nvSpPr>
        <p:spPr bwMode="auto">
          <a:xfrm flipV="1">
            <a:off x="1143000" y="4171950"/>
            <a:ext cx="0" cy="9144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6131" name="Rectangle 3"/>
          <p:cNvSpPr>
            <a:spLocks noChangeArrowheads="1"/>
          </p:cNvSpPr>
          <p:nvPr/>
        </p:nvSpPr>
        <p:spPr bwMode="auto">
          <a:xfrm>
            <a:off x="533400" y="2806700"/>
            <a:ext cx="8293100" cy="1447800"/>
          </a:xfrm>
          <a:prstGeom prst="rect">
            <a:avLst/>
          </a:prstGeom>
          <a:solidFill>
            <a:srgbClr val="FFFFEF"/>
          </a:solidFill>
          <a:ln w="2857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76132" name="Rectangle 4"/>
          <p:cNvSpPr>
            <a:spLocks noChangeArrowheads="1"/>
          </p:cNvSpPr>
          <p:nvPr/>
        </p:nvSpPr>
        <p:spPr bwMode="auto">
          <a:xfrm>
            <a:off x="384175" y="2927350"/>
            <a:ext cx="26638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663300"/>
                </a:solidFill>
              </a:rPr>
              <a:t>Beginning</a:t>
            </a:r>
            <a:br>
              <a:rPr lang="en-US" sz="2000" b="1">
                <a:solidFill>
                  <a:srgbClr val="663300"/>
                </a:solidFill>
              </a:rPr>
            </a:br>
            <a:r>
              <a:rPr lang="en-US" sz="2000" b="1">
                <a:solidFill>
                  <a:srgbClr val="663300"/>
                </a:solidFill>
              </a:rPr>
              <a:t>Work in Process</a:t>
            </a:r>
            <a:br>
              <a:rPr lang="en-US" sz="2000" b="1">
                <a:solidFill>
                  <a:srgbClr val="663300"/>
                </a:solidFill>
              </a:rPr>
            </a:br>
            <a:r>
              <a:rPr lang="en-US" sz="2000" b="1">
                <a:solidFill>
                  <a:srgbClr val="663300"/>
                </a:solidFill>
              </a:rPr>
              <a:t>200 Units</a:t>
            </a:r>
            <a:br>
              <a:rPr lang="en-US" sz="2000" b="1">
                <a:solidFill>
                  <a:srgbClr val="663300"/>
                </a:solidFill>
              </a:rPr>
            </a:br>
            <a:r>
              <a:rPr lang="en-US" sz="2000" b="1">
                <a:solidFill>
                  <a:srgbClr val="663300"/>
                </a:solidFill>
              </a:rPr>
              <a:t>55% Complete</a:t>
            </a:r>
          </a:p>
        </p:txBody>
      </p:sp>
      <p:sp>
        <p:nvSpPr>
          <p:cNvPr id="176133" name="Line 5"/>
          <p:cNvSpPr>
            <a:spLocks noChangeShapeType="1"/>
          </p:cNvSpPr>
          <p:nvPr/>
        </p:nvSpPr>
        <p:spPr bwMode="auto">
          <a:xfrm>
            <a:off x="2895600" y="2819400"/>
            <a:ext cx="0" cy="143510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34" name="Rectangle 6"/>
          <p:cNvSpPr>
            <a:spLocks noChangeArrowheads="1"/>
          </p:cNvSpPr>
          <p:nvPr/>
        </p:nvSpPr>
        <p:spPr bwMode="auto">
          <a:xfrm>
            <a:off x="6326188" y="2873375"/>
            <a:ext cx="25876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663300"/>
                </a:solidFill>
              </a:rPr>
              <a:t>Ending</a:t>
            </a:r>
            <a:br>
              <a:rPr lang="en-US" sz="2000" b="1">
                <a:solidFill>
                  <a:srgbClr val="663300"/>
                </a:solidFill>
              </a:rPr>
            </a:br>
            <a:r>
              <a:rPr lang="en-US" sz="2000" b="1">
                <a:solidFill>
                  <a:srgbClr val="663300"/>
                </a:solidFill>
              </a:rPr>
              <a:t>Work in Process</a:t>
            </a:r>
            <a:br>
              <a:rPr lang="en-US" sz="2000" b="1">
                <a:solidFill>
                  <a:srgbClr val="663300"/>
                </a:solidFill>
              </a:rPr>
            </a:br>
            <a:r>
              <a:rPr lang="en-US" sz="2000" b="1">
                <a:solidFill>
                  <a:srgbClr val="663300"/>
                </a:solidFill>
              </a:rPr>
              <a:t>400 Units</a:t>
            </a:r>
            <a:br>
              <a:rPr lang="en-US" sz="2000" b="1">
                <a:solidFill>
                  <a:srgbClr val="663300"/>
                </a:solidFill>
              </a:rPr>
            </a:br>
            <a:r>
              <a:rPr lang="en-US" sz="2000" b="1">
                <a:solidFill>
                  <a:srgbClr val="663300"/>
                </a:solidFill>
              </a:rPr>
              <a:t>40% Complete</a:t>
            </a:r>
          </a:p>
        </p:txBody>
      </p:sp>
      <p:sp>
        <p:nvSpPr>
          <p:cNvPr id="176135" name="Line 7"/>
          <p:cNvSpPr>
            <a:spLocks noChangeShapeType="1"/>
          </p:cNvSpPr>
          <p:nvPr/>
        </p:nvSpPr>
        <p:spPr bwMode="auto">
          <a:xfrm>
            <a:off x="6248400" y="2819400"/>
            <a:ext cx="0" cy="143510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36" name="Rectangle 8"/>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5,000 Units Started</a:t>
            </a:r>
          </a:p>
        </p:txBody>
      </p:sp>
      <p:sp>
        <p:nvSpPr>
          <p:cNvPr id="176137" name="Rectangle 9"/>
          <p:cNvSpPr>
            <a:spLocks noChangeArrowheads="1"/>
          </p:cNvSpPr>
          <p:nvPr/>
        </p:nvSpPr>
        <p:spPr bwMode="auto">
          <a:xfrm>
            <a:off x="2743200" y="3248025"/>
            <a:ext cx="3578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FC0128"/>
                </a:solidFill>
              </a:rPr>
              <a:t>4,600 Units Started</a:t>
            </a:r>
            <a:br>
              <a:rPr lang="en-US" sz="2000" b="1">
                <a:solidFill>
                  <a:srgbClr val="FC0128"/>
                </a:solidFill>
              </a:rPr>
            </a:br>
            <a:r>
              <a:rPr lang="en-US" sz="2000" b="1">
                <a:solidFill>
                  <a:srgbClr val="FC0128"/>
                </a:solidFill>
              </a:rPr>
              <a:t>and Completed</a:t>
            </a:r>
          </a:p>
        </p:txBody>
      </p:sp>
      <p:sp>
        <p:nvSpPr>
          <p:cNvPr id="176138" name="Freeform 10"/>
          <p:cNvSpPr>
            <a:spLocks/>
          </p:cNvSpPr>
          <p:nvPr/>
        </p:nvSpPr>
        <p:spPr bwMode="auto">
          <a:xfrm>
            <a:off x="2895600" y="2073275"/>
            <a:ext cx="5945188" cy="593725"/>
          </a:xfrm>
          <a:custGeom>
            <a:avLst/>
            <a:gdLst>
              <a:gd name="T0" fmla="*/ 1006475 w 3745"/>
              <a:gd name="T1" fmla="*/ 204788 h 374"/>
              <a:gd name="T2" fmla="*/ 787400 w 3745"/>
              <a:gd name="T3" fmla="*/ 220663 h 374"/>
              <a:gd name="T4" fmla="*/ 577850 w 3745"/>
              <a:gd name="T5" fmla="*/ 252413 h 374"/>
              <a:gd name="T6" fmla="*/ 392113 w 3745"/>
              <a:gd name="T7" fmla="*/ 298450 h 374"/>
              <a:gd name="T8" fmla="*/ 239713 w 3745"/>
              <a:gd name="T9" fmla="*/ 355600 h 374"/>
              <a:gd name="T10" fmla="*/ 119063 w 3745"/>
              <a:gd name="T11" fmla="*/ 422275 h 374"/>
              <a:gd name="T12" fmla="*/ 41275 w 3745"/>
              <a:gd name="T13" fmla="*/ 495300 h 374"/>
              <a:gd name="T14" fmla="*/ 4763 w 3745"/>
              <a:gd name="T15" fmla="*/ 573088 h 374"/>
              <a:gd name="T16" fmla="*/ 6350 w 3745"/>
              <a:gd name="T17" fmla="*/ 560388 h 374"/>
              <a:gd name="T18" fmla="*/ 55563 w 3745"/>
              <a:gd name="T19" fmla="*/ 495300 h 374"/>
              <a:gd name="T20" fmla="*/ 139700 w 3745"/>
              <a:gd name="T21" fmla="*/ 436563 h 374"/>
              <a:gd name="T22" fmla="*/ 266700 w 3745"/>
              <a:gd name="T23" fmla="*/ 387350 h 374"/>
              <a:gd name="T24" fmla="*/ 420688 w 3745"/>
              <a:gd name="T25" fmla="*/ 350838 h 374"/>
              <a:gd name="T26" fmla="*/ 596900 w 3745"/>
              <a:gd name="T27" fmla="*/ 327025 h 374"/>
              <a:gd name="T28" fmla="*/ 779463 w 3745"/>
              <a:gd name="T29" fmla="*/ 317500 h 374"/>
              <a:gd name="T30" fmla="*/ 2386013 w 3745"/>
              <a:gd name="T31" fmla="*/ 315913 h 374"/>
              <a:gd name="T32" fmla="*/ 2551113 w 3745"/>
              <a:gd name="T33" fmla="*/ 298450 h 374"/>
              <a:gd name="T34" fmla="*/ 2701925 w 3745"/>
              <a:gd name="T35" fmla="*/ 268288 h 374"/>
              <a:gd name="T36" fmla="*/ 2825750 w 3745"/>
              <a:gd name="T37" fmla="*/ 225425 h 374"/>
              <a:gd name="T38" fmla="*/ 2913063 w 3745"/>
              <a:gd name="T39" fmla="*/ 173038 h 374"/>
              <a:gd name="T40" fmla="*/ 2957513 w 3745"/>
              <a:gd name="T41" fmla="*/ 112713 h 374"/>
              <a:gd name="T42" fmla="*/ 2974975 w 3745"/>
              <a:gd name="T43" fmla="*/ 79375 h 374"/>
              <a:gd name="T44" fmla="*/ 2982913 w 3745"/>
              <a:gd name="T45" fmla="*/ 112713 h 374"/>
              <a:gd name="T46" fmla="*/ 3028950 w 3745"/>
              <a:gd name="T47" fmla="*/ 173038 h 374"/>
              <a:gd name="T48" fmla="*/ 3117850 w 3745"/>
              <a:gd name="T49" fmla="*/ 225425 h 374"/>
              <a:gd name="T50" fmla="*/ 3240088 w 3745"/>
              <a:gd name="T51" fmla="*/ 268288 h 374"/>
              <a:gd name="T52" fmla="*/ 3389313 w 3745"/>
              <a:gd name="T53" fmla="*/ 298450 h 374"/>
              <a:gd name="T54" fmla="*/ 3556000 w 3745"/>
              <a:gd name="T55" fmla="*/ 315913 h 374"/>
              <a:gd name="T56" fmla="*/ 5162550 w 3745"/>
              <a:gd name="T57" fmla="*/ 317500 h 374"/>
              <a:gd name="T58" fmla="*/ 5346700 w 3745"/>
              <a:gd name="T59" fmla="*/ 327025 h 374"/>
              <a:gd name="T60" fmla="*/ 5521325 w 3745"/>
              <a:gd name="T61" fmla="*/ 350838 h 374"/>
              <a:gd name="T62" fmla="*/ 5673725 w 3745"/>
              <a:gd name="T63" fmla="*/ 387350 h 374"/>
              <a:gd name="T64" fmla="*/ 5800725 w 3745"/>
              <a:gd name="T65" fmla="*/ 436563 h 374"/>
              <a:gd name="T66" fmla="*/ 5886450 w 3745"/>
              <a:gd name="T67" fmla="*/ 495300 h 374"/>
              <a:gd name="T68" fmla="*/ 5935663 w 3745"/>
              <a:gd name="T69" fmla="*/ 560388 h 374"/>
              <a:gd name="T70" fmla="*/ 5938838 w 3745"/>
              <a:gd name="T71" fmla="*/ 573088 h 374"/>
              <a:gd name="T72" fmla="*/ 5903913 w 3745"/>
              <a:gd name="T73" fmla="*/ 495300 h 374"/>
              <a:gd name="T74" fmla="*/ 5822950 w 3745"/>
              <a:gd name="T75" fmla="*/ 422275 h 374"/>
              <a:gd name="T76" fmla="*/ 5700713 w 3745"/>
              <a:gd name="T77" fmla="*/ 355600 h 374"/>
              <a:gd name="T78" fmla="*/ 5548313 w 3745"/>
              <a:gd name="T79" fmla="*/ 298450 h 374"/>
              <a:gd name="T80" fmla="*/ 5365750 w 3745"/>
              <a:gd name="T81" fmla="*/ 252413 h 374"/>
              <a:gd name="T82" fmla="*/ 5156200 w 3745"/>
              <a:gd name="T83" fmla="*/ 220663 h 374"/>
              <a:gd name="T84" fmla="*/ 4938713 w 3745"/>
              <a:gd name="T85" fmla="*/ 204788 h 374"/>
              <a:gd name="T86" fmla="*/ 3532188 w 3745"/>
              <a:gd name="T87" fmla="*/ 200025 h 374"/>
              <a:gd name="T88" fmla="*/ 3373438 w 3745"/>
              <a:gd name="T89" fmla="*/ 193675 h 374"/>
              <a:gd name="T90" fmla="*/ 3232150 w 3745"/>
              <a:gd name="T91" fmla="*/ 169863 h 374"/>
              <a:gd name="T92" fmla="*/ 3113088 w 3745"/>
              <a:gd name="T93" fmla="*/ 133350 h 374"/>
              <a:gd name="T94" fmla="*/ 3028950 w 3745"/>
              <a:gd name="T95" fmla="*/ 85725 h 374"/>
              <a:gd name="T96" fmla="*/ 2982913 w 3745"/>
              <a:gd name="T97" fmla="*/ 31750 h 374"/>
              <a:gd name="T98" fmla="*/ 2974975 w 3745"/>
              <a:gd name="T99" fmla="*/ 0 h 374"/>
              <a:gd name="T100" fmla="*/ 2947988 w 3745"/>
              <a:gd name="T101" fmla="*/ 57150 h 374"/>
              <a:gd name="T102" fmla="*/ 2884488 w 3745"/>
              <a:gd name="T103" fmla="*/ 107950 h 374"/>
              <a:gd name="T104" fmla="*/ 2779713 w 3745"/>
              <a:gd name="T105" fmla="*/ 150813 h 374"/>
              <a:gd name="T106" fmla="*/ 2647950 w 3745"/>
              <a:gd name="T107" fmla="*/ 182563 h 374"/>
              <a:gd name="T108" fmla="*/ 2501900 w 3745"/>
              <a:gd name="T109" fmla="*/ 198438 h 374"/>
              <a:gd name="T110" fmla="*/ 2416175 w 3745"/>
              <a:gd name="T111" fmla="*/ 200025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496651" name="Rectangle 11"/>
          <p:cNvSpPr>
            <a:spLocks noGrp="1" noChangeArrowheads="1"/>
          </p:cNvSpPr>
          <p:nvPr>
            <p:ph type="title"/>
          </p:nvPr>
        </p:nvSpPr>
        <p:spPr>
          <a:xfrm>
            <a:off x="513184" y="409121"/>
            <a:ext cx="8229600" cy="747712"/>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FIFO Example</a:t>
            </a:r>
          </a:p>
        </p:txBody>
      </p:sp>
      <p:sp>
        <p:nvSpPr>
          <p:cNvPr id="496652" name="Rectangle 12"/>
          <p:cNvSpPr>
            <a:spLocks noChangeArrowheads="1"/>
          </p:cNvSpPr>
          <p:nvPr/>
        </p:nvSpPr>
        <p:spPr bwMode="auto">
          <a:xfrm>
            <a:off x="533400" y="1524000"/>
            <a:ext cx="2819400" cy="685800"/>
          </a:xfrm>
          <a:prstGeom prst="rect">
            <a:avLst/>
          </a:prstGeom>
          <a:solidFill>
            <a:schemeClr val="tx2"/>
          </a:solidFill>
          <a:ln w="9525">
            <a:solidFill>
              <a:srgbClr val="006600"/>
            </a:solidFill>
            <a:miter lim="800000"/>
            <a:headEnd/>
            <a:tailEnd/>
          </a:ln>
          <a:effectLst>
            <a:outerShdw dist="71842" dir="2700000" algn="ctr" rotWithShape="0">
              <a:schemeClr val="tx1"/>
            </a:outerShdw>
          </a:effectLst>
        </p:spPr>
        <p:txBody>
          <a:bodyPr wrap="none" anchor="ctr"/>
          <a:lstStyle/>
          <a:p>
            <a:pPr algn="ctr" eaLnBrk="1" hangingPunct="1">
              <a:defRPr/>
            </a:pPr>
            <a:r>
              <a:rPr lang="en-US" sz="4000">
                <a:solidFill>
                  <a:srgbClr val="FFFFEF"/>
                </a:solidFill>
                <a:effectLst>
                  <a:outerShdw blurRad="38100" dist="38100" dir="2700000" algn="tl">
                    <a:srgbClr val="000000"/>
                  </a:outerShdw>
                </a:effectLst>
                <a:latin typeface="Times New Roman" panose="02020603050405020304" pitchFamily="18" charset="0"/>
              </a:rPr>
              <a:t>Materials</a:t>
            </a:r>
          </a:p>
        </p:txBody>
      </p:sp>
      <p:sp>
        <p:nvSpPr>
          <p:cNvPr id="176141" name="Rectangle 13"/>
          <p:cNvSpPr>
            <a:spLocks noChangeArrowheads="1"/>
          </p:cNvSpPr>
          <p:nvPr/>
        </p:nvSpPr>
        <p:spPr bwMode="auto">
          <a:xfrm>
            <a:off x="2271713" y="5105400"/>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4,600 Units Completed</a:t>
            </a:r>
          </a:p>
        </p:txBody>
      </p:sp>
      <p:sp>
        <p:nvSpPr>
          <p:cNvPr id="176142" name="Line 14"/>
          <p:cNvSpPr>
            <a:spLocks noChangeShapeType="1"/>
          </p:cNvSpPr>
          <p:nvPr/>
        </p:nvSpPr>
        <p:spPr bwMode="auto">
          <a:xfrm>
            <a:off x="7543800" y="4279900"/>
            <a:ext cx="0" cy="13462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43" name="Line 15"/>
          <p:cNvSpPr>
            <a:spLocks noChangeShapeType="1"/>
          </p:cNvSpPr>
          <p:nvPr/>
        </p:nvSpPr>
        <p:spPr bwMode="auto">
          <a:xfrm flipH="1">
            <a:off x="6248400" y="5638800"/>
            <a:ext cx="13081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44" name="Rectangle 16"/>
          <p:cNvSpPr>
            <a:spLocks noChangeArrowheads="1"/>
          </p:cNvSpPr>
          <p:nvPr/>
        </p:nvSpPr>
        <p:spPr bwMode="auto">
          <a:xfrm>
            <a:off x="2289175" y="541020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160 Equivalent Units</a:t>
            </a:r>
          </a:p>
        </p:txBody>
      </p:sp>
      <p:sp>
        <p:nvSpPr>
          <p:cNvPr id="176145" name="Rectangle 17"/>
          <p:cNvSpPr>
            <a:spLocks noChangeArrowheads="1"/>
          </p:cNvSpPr>
          <p:nvPr/>
        </p:nvSpPr>
        <p:spPr bwMode="auto">
          <a:xfrm>
            <a:off x="6308725" y="5275263"/>
            <a:ext cx="12922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400 × 40%</a:t>
            </a:r>
          </a:p>
        </p:txBody>
      </p:sp>
      <p:sp>
        <p:nvSpPr>
          <p:cNvPr id="176146" name="Rectangle 18"/>
          <p:cNvSpPr>
            <a:spLocks noChangeArrowheads="1"/>
          </p:cNvSpPr>
          <p:nvPr/>
        </p:nvSpPr>
        <p:spPr bwMode="auto">
          <a:xfrm>
            <a:off x="2289175" y="5734050"/>
            <a:ext cx="3502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6600"/>
                </a:solidFill>
              </a:rPr>
              <a:t>4,850 Equivalent units</a:t>
            </a:r>
            <a:br>
              <a:rPr lang="en-US" sz="2400" b="1">
                <a:solidFill>
                  <a:srgbClr val="006600"/>
                </a:solidFill>
              </a:rPr>
            </a:br>
            <a:r>
              <a:rPr lang="en-US" sz="2400" b="1">
                <a:solidFill>
                  <a:srgbClr val="006600"/>
                </a:solidFill>
              </a:rPr>
              <a:t>          of production</a:t>
            </a:r>
          </a:p>
        </p:txBody>
      </p:sp>
      <p:sp>
        <p:nvSpPr>
          <p:cNvPr id="176147" name="Line 19"/>
          <p:cNvSpPr>
            <a:spLocks noChangeShapeType="1"/>
          </p:cNvSpPr>
          <p:nvPr/>
        </p:nvSpPr>
        <p:spPr bwMode="auto">
          <a:xfrm>
            <a:off x="2370138"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48" name="Freeform 20"/>
          <p:cNvSpPr>
            <a:spLocks/>
          </p:cNvSpPr>
          <p:nvPr/>
        </p:nvSpPr>
        <p:spPr bwMode="auto">
          <a:xfrm>
            <a:off x="379413" y="4191000"/>
            <a:ext cx="5945187" cy="593725"/>
          </a:xfrm>
          <a:custGeom>
            <a:avLst/>
            <a:gdLst>
              <a:gd name="T0" fmla="*/ 1006475 w 3745"/>
              <a:gd name="T1" fmla="*/ 387350 h 374"/>
              <a:gd name="T2" fmla="*/ 787400 w 3745"/>
              <a:gd name="T3" fmla="*/ 371475 h 374"/>
              <a:gd name="T4" fmla="*/ 577850 w 3745"/>
              <a:gd name="T5" fmla="*/ 339725 h 374"/>
              <a:gd name="T6" fmla="*/ 392112 w 3745"/>
              <a:gd name="T7" fmla="*/ 293688 h 374"/>
              <a:gd name="T8" fmla="*/ 239712 w 3745"/>
              <a:gd name="T9" fmla="*/ 236538 h 374"/>
              <a:gd name="T10" fmla="*/ 119062 w 3745"/>
              <a:gd name="T11" fmla="*/ 169863 h 374"/>
              <a:gd name="T12" fmla="*/ 41275 w 3745"/>
              <a:gd name="T13" fmla="*/ 96838 h 374"/>
              <a:gd name="T14" fmla="*/ 4762 w 3745"/>
              <a:gd name="T15" fmla="*/ 19050 h 374"/>
              <a:gd name="T16" fmla="*/ 6350 w 3745"/>
              <a:gd name="T17" fmla="*/ 31750 h 374"/>
              <a:gd name="T18" fmla="*/ 55562 w 3745"/>
              <a:gd name="T19" fmla="*/ 96838 h 374"/>
              <a:gd name="T20" fmla="*/ 139700 w 3745"/>
              <a:gd name="T21" fmla="*/ 155575 h 374"/>
              <a:gd name="T22" fmla="*/ 266700 w 3745"/>
              <a:gd name="T23" fmla="*/ 204788 h 374"/>
              <a:gd name="T24" fmla="*/ 420687 w 3745"/>
              <a:gd name="T25" fmla="*/ 241300 h 374"/>
              <a:gd name="T26" fmla="*/ 596900 w 3745"/>
              <a:gd name="T27" fmla="*/ 265113 h 374"/>
              <a:gd name="T28" fmla="*/ 779462 w 3745"/>
              <a:gd name="T29" fmla="*/ 274638 h 374"/>
              <a:gd name="T30" fmla="*/ 2386012 w 3745"/>
              <a:gd name="T31" fmla="*/ 276225 h 374"/>
              <a:gd name="T32" fmla="*/ 2551112 w 3745"/>
              <a:gd name="T33" fmla="*/ 293688 h 374"/>
              <a:gd name="T34" fmla="*/ 2701925 w 3745"/>
              <a:gd name="T35" fmla="*/ 323850 h 374"/>
              <a:gd name="T36" fmla="*/ 2825750 w 3745"/>
              <a:gd name="T37" fmla="*/ 366713 h 374"/>
              <a:gd name="T38" fmla="*/ 2913062 w 3745"/>
              <a:gd name="T39" fmla="*/ 419100 h 374"/>
              <a:gd name="T40" fmla="*/ 2957512 w 3745"/>
              <a:gd name="T41" fmla="*/ 479425 h 374"/>
              <a:gd name="T42" fmla="*/ 2974975 w 3745"/>
              <a:gd name="T43" fmla="*/ 512763 h 374"/>
              <a:gd name="T44" fmla="*/ 2982912 w 3745"/>
              <a:gd name="T45" fmla="*/ 479425 h 374"/>
              <a:gd name="T46" fmla="*/ 3028950 w 3745"/>
              <a:gd name="T47" fmla="*/ 419100 h 374"/>
              <a:gd name="T48" fmla="*/ 3117850 w 3745"/>
              <a:gd name="T49" fmla="*/ 366713 h 374"/>
              <a:gd name="T50" fmla="*/ 3240087 w 3745"/>
              <a:gd name="T51" fmla="*/ 323850 h 374"/>
              <a:gd name="T52" fmla="*/ 3389312 w 3745"/>
              <a:gd name="T53" fmla="*/ 293688 h 374"/>
              <a:gd name="T54" fmla="*/ 3556000 w 3745"/>
              <a:gd name="T55" fmla="*/ 276225 h 374"/>
              <a:gd name="T56" fmla="*/ 5162550 w 3745"/>
              <a:gd name="T57" fmla="*/ 274638 h 374"/>
              <a:gd name="T58" fmla="*/ 5346700 w 3745"/>
              <a:gd name="T59" fmla="*/ 265113 h 374"/>
              <a:gd name="T60" fmla="*/ 5521325 w 3745"/>
              <a:gd name="T61" fmla="*/ 241300 h 374"/>
              <a:gd name="T62" fmla="*/ 5673725 w 3745"/>
              <a:gd name="T63" fmla="*/ 204788 h 374"/>
              <a:gd name="T64" fmla="*/ 5800725 w 3745"/>
              <a:gd name="T65" fmla="*/ 155575 h 374"/>
              <a:gd name="T66" fmla="*/ 5886450 w 3745"/>
              <a:gd name="T67" fmla="*/ 96838 h 374"/>
              <a:gd name="T68" fmla="*/ 5935662 w 3745"/>
              <a:gd name="T69" fmla="*/ 31750 h 374"/>
              <a:gd name="T70" fmla="*/ 5938837 w 3745"/>
              <a:gd name="T71" fmla="*/ 19050 h 374"/>
              <a:gd name="T72" fmla="*/ 5903912 w 3745"/>
              <a:gd name="T73" fmla="*/ 96838 h 374"/>
              <a:gd name="T74" fmla="*/ 5822950 w 3745"/>
              <a:gd name="T75" fmla="*/ 169863 h 374"/>
              <a:gd name="T76" fmla="*/ 5700712 w 3745"/>
              <a:gd name="T77" fmla="*/ 236538 h 374"/>
              <a:gd name="T78" fmla="*/ 5548312 w 3745"/>
              <a:gd name="T79" fmla="*/ 293688 h 374"/>
              <a:gd name="T80" fmla="*/ 5365750 w 3745"/>
              <a:gd name="T81" fmla="*/ 339725 h 374"/>
              <a:gd name="T82" fmla="*/ 5156200 w 3745"/>
              <a:gd name="T83" fmla="*/ 371475 h 374"/>
              <a:gd name="T84" fmla="*/ 4938712 w 3745"/>
              <a:gd name="T85" fmla="*/ 387350 h 374"/>
              <a:gd name="T86" fmla="*/ 3532187 w 3745"/>
              <a:gd name="T87" fmla="*/ 392113 h 374"/>
              <a:gd name="T88" fmla="*/ 3373437 w 3745"/>
              <a:gd name="T89" fmla="*/ 398463 h 374"/>
              <a:gd name="T90" fmla="*/ 3232150 w 3745"/>
              <a:gd name="T91" fmla="*/ 422275 h 374"/>
              <a:gd name="T92" fmla="*/ 3113087 w 3745"/>
              <a:gd name="T93" fmla="*/ 458788 h 374"/>
              <a:gd name="T94" fmla="*/ 3028950 w 3745"/>
              <a:gd name="T95" fmla="*/ 506413 h 374"/>
              <a:gd name="T96" fmla="*/ 2982912 w 3745"/>
              <a:gd name="T97" fmla="*/ 560388 h 374"/>
              <a:gd name="T98" fmla="*/ 2974975 w 3745"/>
              <a:gd name="T99" fmla="*/ 592138 h 374"/>
              <a:gd name="T100" fmla="*/ 2947987 w 3745"/>
              <a:gd name="T101" fmla="*/ 534988 h 374"/>
              <a:gd name="T102" fmla="*/ 2884487 w 3745"/>
              <a:gd name="T103" fmla="*/ 484188 h 374"/>
              <a:gd name="T104" fmla="*/ 2779712 w 3745"/>
              <a:gd name="T105" fmla="*/ 441325 h 374"/>
              <a:gd name="T106" fmla="*/ 2647950 w 3745"/>
              <a:gd name="T107" fmla="*/ 409575 h 374"/>
              <a:gd name="T108" fmla="*/ 2501900 w 3745"/>
              <a:gd name="T109" fmla="*/ 393700 h 374"/>
              <a:gd name="T110" fmla="*/ 2416175 w 3745"/>
              <a:gd name="T111" fmla="*/ 392113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176149" name="Rectangle 22"/>
          <p:cNvSpPr>
            <a:spLocks noChangeArrowheads="1"/>
          </p:cNvSpPr>
          <p:nvPr/>
        </p:nvSpPr>
        <p:spPr bwMode="auto">
          <a:xfrm>
            <a:off x="2438400" y="4819650"/>
            <a:ext cx="38862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90 Equivalent Units</a:t>
            </a:r>
          </a:p>
        </p:txBody>
      </p:sp>
      <p:sp>
        <p:nvSpPr>
          <p:cNvPr id="176150" name="Rectangle 23"/>
          <p:cNvSpPr>
            <a:spLocks noChangeArrowheads="1"/>
          </p:cNvSpPr>
          <p:nvPr/>
        </p:nvSpPr>
        <p:spPr bwMode="auto">
          <a:xfrm>
            <a:off x="1146175" y="4724400"/>
            <a:ext cx="129222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200 × 45%</a:t>
            </a:r>
          </a:p>
        </p:txBody>
      </p:sp>
      <p:sp>
        <p:nvSpPr>
          <p:cNvPr id="176151" name="Line 24"/>
          <p:cNvSpPr>
            <a:spLocks noChangeShapeType="1"/>
          </p:cNvSpPr>
          <p:nvPr/>
        </p:nvSpPr>
        <p:spPr bwMode="auto">
          <a:xfrm>
            <a:off x="1123950" y="5068888"/>
            <a:ext cx="1371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36</a:t>
            </a:fld>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8178" name="Line 24"/>
          <p:cNvSpPr>
            <a:spLocks noChangeShapeType="1"/>
          </p:cNvSpPr>
          <p:nvPr/>
        </p:nvSpPr>
        <p:spPr bwMode="auto">
          <a:xfrm flipV="1">
            <a:off x="1143000" y="4171950"/>
            <a:ext cx="0" cy="9144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8179" name="Rectangle 2"/>
          <p:cNvSpPr>
            <a:spLocks noChangeArrowheads="1"/>
          </p:cNvSpPr>
          <p:nvPr/>
        </p:nvSpPr>
        <p:spPr bwMode="auto">
          <a:xfrm>
            <a:off x="533400" y="2806700"/>
            <a:ext cx="8293100" cy="1447800"/>
          </a:xfrm>
          <a:prstGeom prst="rect">
            <a:avLst/>
          </a:prstGeom>
          <a:solidFill>
            <a:srgbClr val="FFFF99"/>
          </a:solidFill>
          <a:ln w="2857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78180" name="Rectangle 3"/>
          <p:cNvSpPr>
            <a:spLocks noChangeArrowheads="1"/>
          </p:cNvSpPr>
          <p:nvPr/>
        </p:nvSpPr>
        <p:spPr bwMode="auto">
          <a:xfrm>
            <a:off x="384175" y="2927350"/>
            <a:ext cx="26638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996633"/>
                </a:solidFill>
              </a:rPr>
              <a:t>Beginning</a:t>
            </a:r>
            <a:br>
              <a:rPr lang="en-US" sz="2000" b="1">
                <a:solidFill>
                  <a:srgbClr val="996633"/>
                </a:solidFill>
              </a:rPr>
            </a:br>
            <a:r>
              <a:rPr lang="en-US" sz="2000" b="1">
                <a:solidFill>
                  <a:srgbClr val="996633"/>
                </a:solidFill>
              </a:rPr>
              <a:t>Work in Process</a:t>
            </a:r>
            <a:br>
              <a:rPr lang="en-US" sz="2000" b="1">
                <a:solidFill>
                  <a:srgbClr val="996633"/>
                </a:solidFill>
              </a:rPr>
            </a:br>
            <a:r>
              <a:rPr lang="en-US" sz="2000" b="1">
                <a:solidFill>
                  <a:srgbClr val="996633"/>
                </a:solidFill>
              </a:rPr>
              <a:t>200 Units</a:t>
            </a:r>
            <a:br>
              <a:rPr lang="en-US" sz="2000" b="1">
                <a:solidFill>
                  <a:srgbClr val="996633"/>
                </a:solidFill>
              </a:rPr>
            </a:br>
            <a:r>
              <a:rPr lang="en-US" sz="2000" b="1">
                <a:solidFill>
                  <a:srgbClr val="996633"/>
                </a:solidFill>
              </a:rPr>
              <a:t>30% Complete</a:t>
            </a:r>
          </a:p>
        </p:txBody>
      </p:sp>
      <p:sp>
        <p:nvSpPr>
          <p:cNvPr id="178181" name="Line 4"/>
          <p:cNvSpPr>
            <a:spLocks noChangeShapeType="1"/>
          </p:cNvSpPr>
          <p:nvPr/>
        </p:nvSpPr>
        <p:spPr bwMode="auto">
          <a:xfrm>
            <a:off x="28956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8182" name="Rectangle 5"/>
          <p:cNvSpPr>
            <a:spLocks noChangeArrowheads="1"/>
          </p:cNvSpPr>
          <p:nvPr/>
        </p:nvSpPr>
        <p:spPr bwMode="auto">
          <a:xfrm>
            <a:off x="6326188" y="2873375"/>
            <a:ext cx="25876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996633"/>
                </a:solidFill>
              </a:rPr>
              <a:t>Ending</a:t>
            </a:r>
            <a:br>
              <a:rPr lang="en-US" sz="2000" b="1">
                <a:solidFill>
                  <a:srgbClr val="996633"/>
                </a:solidFill>
              </a:rPr>
            </a:br>
            <a:r>
              <a:rPr lang="en-US" sz="2000" b="1">
                <a:solidFill>
                  <a:srgbClr val="996633"/>
                </a:solidFill>
              </a:rPr>
              <a:t>Work in Process</a:t>
            </a:r>
            <a:br>
              <a:rPr lang="en-US" sz="2000" b="1">
                <a:solidFill>
                  <a:srgbClr val="996633"/>
                </a:solidFill>
              </a:rPr>
            </a:br>
            <a:r>
              <a:rPr lang="en-US" sz="2000" b="1">
                <a:solidFill>
                  <a:srgbClr val="996633"/>
                </a:solidFill>
              </a:rPr>
              <a:t>400 Units</a:t>
            </a:r>
            <a:br>
              <a:rPr lang="en-US" sz="2000" b="1">
                <a:solidFill>
                  <a:srgbClr val="996633"/>
                </a:solidFill>
              </a:rPr>
            </a:br>
            <a:r>
              <a:rPr lang="en-US" sz="2000" b="1">
                <a:solidFill>
                  <a:srgbClr val="996633"/>
                </a:solidFill>
              </a:rPr>
              <a:t>25% Complete</a:t>
            </a:r>
          </a:p>
        </p:txBody>
      </p:sp>
      <p:sp>
        <p:nvSpPr>
          <p:cNvPr id="178183" name="Line 6"/>
          <p:cNvSpPr>
            <a:spLocks noChangeShapeType="1"/>
          </p:cNvSpPr>
          <p:nvPr/>
        </p:nvSpPr>
        <p:spPr bwMode="auto">
          <a:xfrm>
            <a:off x="62484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8184" name="Rectangle 7"/>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5,000 Units Started</a:t>
            </a:r>
          </a:p>
        </p:txBody>
      </p:sp>
      <p:sp>
        <p:nvSpPr>
          <p:cNvPr id="178185" name="Rectangle 8"/>
          <p:cNvSpPr>
            <a:spLocks noChangeArrowheads="1"/>
          </p:cNvSpPr>
          <p:nvPr/>
        </p:nvSpPr>
        <p:spPr bwMode="auto">
          <a:xfrm>
            <a:off x="2743200" y="3248025"/>
            <a:ext cx="3578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FC0128"/>
                </a:solidFill>
              </a:rPr>
              <a:t>4,600 Units Started</a:t>
            </a:r>
            <a:br>
              <a:rPr lang="en-US" sz="2000" b="1">
                <a:solidFill>
                  <a:srgbClr val="FC0128"/>
                </a:solidFill>
              </a:rPr>
            </a:br>
            <a:r>
              <a:rPr lang="en-US" sz="2000" b="1">
                <a:solidFill>
                  <a:srgbClr val="FC0128"/>
                </a:solidFill>
              </a:rPr>
              <a:t>and Completed</a:t>
            </a:r>
          </a:p>
        </p:txBody>
      </p:sp>
      <p:sp>
        <p:nvSpPr>
          <p:cNvPr id="178186" name="Freeform 9"/>
          <p:cNvSpPr>
            <a:spLocks/>
          </p:cNvSpPr>
          <p:nvPr/>
        </p:nvSpPr>
        <p:spPr bwMode="auto">
          <a:xfrm>
            <a:off x="2895600" y="2073275"/>
            <a:ext cx="5945188" cy="593725"/>
          </a:xfrm>
          <a:custGeom>
            <a:avLst/>
            <a:gdLst>
              <a:gd name="T0" fmla="*/ 1006475 w 3745"/>
              <a:gd name="T1" fmla="*/ 204788 h 374"/>
              <a:gd name="T2" fmla="*/ 787400 w 3745"/>
              <a:gd name="T3" fmla="*/ 220663 h 374"/>
              <a:gd name="T4" fmla="*/ 577850 w 3745"/>
              <a:gd name="T5" fmla="*/ 252413 h 374"/>
              <a:gd name="T6" fmla="*/ 392113 w 3745"/>
              <a:gd name="T7" fmla="*/ 298450 h 374"/>
              <a:gd name="T8" fmla="*/ 239713 w 3745"/>
              <a:gd name="T9" fmla="*/ 355600 h 374"/>
              <a:gd name="T10" fmla="*/ 119063 w 3745"/>
              <a:gd name="T11" fmla="*/ 422275 h 374"/>
              <a:gd name="T12" fmla="*/ 41275 w 3745"/>
              <a:gd name="T13" fmla="*/ 495300 h 374"/>
              <a:gd name="T14" fmla="*/ 4763 w 3745"/>
              <a:gd name="T15" fmla="*/ 573088 h 374"/>
              <a:gd name="T16" fmla="*/ 6350 w 3745"/>
              <a:gd name="T17" fmla="*/ 560388 h 374"/>
              <a:gd name="T18" fmla="*/ 55563 w 3745"/>
              <a:gd name="T19" fmla="*/ 495300 h 374"/>
              <a:gd name="T20" fmla="*/ 139700 w 3745"/>
              <a:gd name="T21" fmla="*/ 436563 h 374"/>
              <a:gd name="T22" fmla="*/ 266700 w 3745"/>
              <a:gd name="T23" fmla="*/ 387350 h 374"/>
              <a:gd name="T24" fmla="*/ 420688 w 3745"/>
              <a:gd name="T25" fmla="*/ 350838 h 374"/>
              <a:gd name="T26" fmla="*/ 596900 w 3745"/>
              <a:gd name="T27" fmla="*/ 327025 h 374"/>
              <a:gd name="T28" fmla="*/ 779463 w 3745"/>
              <a:gd name="T29" fmla="*/ 317500 h 374"/>
              <a:gd name="T30" fmla="*/ 2386013 w 3745"/>
              <a:gd name="T31" fmla="*/ 315913 h 374"/>
              <a:gd name="T32" fmla="*/ 2551113 w 3745"/>
              <a:gd name="T33" fmla="*/ 298450 h 374"/>
              <a:gd name="T34" fmla="*/ 2701925 w 3745"/>
              <a:gd name="T35" fmla="*/ 268288 h 374"/>
              <a:gd name="T36" fmla="*/ 2825750 w 3745"/>
              <a:gd name="T37" fmla="*/ 225425 h 374"/>
              <a:gd name="T38" fmla="*/ 2913063 w 3745"/>
              <a:gd name="T39" fmla="*/ 173038 h 374"/>
              <a:gd name="T40" fmla="*/ 2957513 w 3745"/>
              <a:gd name="T41" fmla="*/ 112713 h 374"/>
              <a:gd name="T42" fmla="*/ 2974975 w 3745"/>
              <a:gd name="T43" fmla="*/ 79375 h 374"/>
              <a:gd name="T44" fmla="*/ 2982913 w 3745"/>
              <a:gd name="T45" fmla="*/ 112713 h 374"/>
              <a:gd name="T46" fmla="*/ 3028950 w 3745"/>
              <a:gd name="T47" fmla="*/ 173038 h 374"/>
              <a:gd name="T48" fmla="*/ 3117850 w 3745"/>
              <a:gd name="T49" fmla="*/ 225425 h 374"/>
              <a:gd name="T50" fmla="*/ 3240088 w 3745"/>
              <a:gd name="T51" fmla="*/ 268288 h 374"/>
              <a:gd name="T52" fmla="*/ 3389313 w 3745"/>
              <a:gd name="T53" fmla="*/ 298450 h 374"/>
              <a:gd name="T54" fmla="*/ 3556000 w 3745"/>
              <a:gd name="T55" fmla="*/ 315913 h 374"/>
              <a:gd name="T56" fmla="*/ 5162550 w 3745"/>
              <a:gd name="T57" fmla="*/ 317500 h 374"/>
              <a:gd name="T58" fmla="*/ 5346700 w 3745"/>
              <a:gd name="T59" fmla="*/ 327025 h 374"/>
              <a:gd name="T60" fmla="*/ 5521325 w 3745"/>
              <a:gd name="T61" fmla="*/ 350838 h 374"/>
              <a:gd name="T62" fmla="*/ 5673725 w 3745"/>
              <a:gd name="T63" fmla="*/ 387350 h 374"/>
              <a:gd name="T64" fmla="*/ 5800725 w 3745"/>
              <a:gd name="T65" fmla="*/ 436563 h 374"/>
              <a:gd name="T66" fmla="*/ 5886450 w 3745"/>
              <a:gd name="T67" fmla="*/ 495300 h 374"/>
              <a:gd name="T68" fmla="*/ 5935663 w 3745"/>
              <a:gd name="T69" fmla="*/ 560388 h 374"/>
              <a:gd name="T70" fmla="*/ 5938838 w 3745"/>
              <a:gd name="T71" fmla="*/ 573088 h 374"/>
              <a:gd name="T72" fmla="*/ 5903913 w 3745"/>
              <a:gd name="T73" fmla="*/ 495300 h 374"/>
              <a:gd name="T74" fmla="*/ 5822950 w 3745"/>
              <a:gd name="T75" fmla="*/ 422275 h 374"/>
              <a:gd name="T76" fmla="*/ 5700713 w 3745"/>
              <a:gd name="T77" fmla="*/ 355600 h 374"/>
              <a:gd name="T78" fmla="*/ 5548313 w 3745"/>
              <a:gd name="T79" fmla="*/ 298450 h 374"/>
              <a:gd name="T80" fmla="*/ 5365750 w 3745"/>
              <a:gd name="T81" fmla="*/ 252413 h 374"/>
              <a:gd name="T82" fmla="*/ 5156200 w 3745"/>
              <a:gd name="T83" fmla="*/ 220663 h 374"/>
              <a:gd name="T84" fmla="*/ 4938713 w 3745"/>
              <a:gd name="T85" fmla="*/ 204788 h 374"/>
              <a:gd name="T86" fmla="*/ 3532188 w 3745"/>
              <a:gd name="T87" fmla="*/ 200025 h 374"/>
              <a:gd name="T88" fmla="*/ 3373438 w 3745"/>
              <a:gd name="T89" fmla="*/ 193675 h 374"/>
              <a:gd name="T90" fmla="*/ 3232150 w 3745"/>
              <a:gd name="T91" fmla="*/ 169863 h 374"/>
              <a:gd name="T92" fmla="*/ 3113088 w 3745"/>
              <a:gd name="T93" fmla="*/ 133350 h 374"/>
              <a:gd name="T94" fmla="*/ 3028950 w 3745"/>
              <a:gd name="T95" fmla="*/ 85725 h 374"/>
              <a:gd name="T96" fmla="*/ 2982913 w 3745"/>
              <a:gd name="T97" fmla="*/ 31750 h 374"/>
              <a:gd name="T98" fmla="*/ 2974975 w 3745"/>
              <a:gd name="T99" fmla="*/ 0 h 374"/>
              <a:gd name="T100" fmla="*/ 2947988 w 3745"/>
              <a:gd name="T101" fmla="*/ 57150 h 374"/>
              <a:gd name="T102" fmla="*/ 2884488 w 3745"/>
              <a:gd name="T103" fmla="*/ 107950 h 374"/>
              <a:gd name="T104" fmla="*/ 2779713 w 3745"/>
              <a:gd name="T105" fmla="*/ 150813 h 374"/>
              <a:gd name="T106" fmla="*/ 2647950 w 3745"/>
              <a:gd name="T107" fmla="*/ 182563 h 374"/>
              <a:gd name="T108" fmla="*/ 2501900 w 3745"/>
              <a:gd name="T109" fmla="*/ 198438 h 374"/>
              <a:gd name="T110" fmla="*/ 2416175 w 3745"/>
              <a:gd name="T111" fmla="*/ 200025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492554" name="Rectangle 10"/>
          <p:cNvSpPr>
            <a:spLocks noGrp="1" noChangeArrowheads="1"/>
          </p:cNvSpPr>
          <p:nvPr>
            <p:ph type="title"/>
          </p:nvPr>
        </p:nvSpPr>
        <p:spPr>
          <a:xfrm>
            <a:off x="417512" y="322263"/>
            <a:ext cx="8229600" cy="833437"/>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FIFO Example</a:t>
            </a:r>
          </a:p>
        </p:txBody>
      </p:sp>
      <p:sp>
        <p:nvSpPr>
          <p:cNvPr id="178188" name="Rectangle 11"/>
          <p:cNvSpPr>
            <a:spLocks noChangeArrowheads="1"/>
          </p:cNvSpPr>
          <p:nvPr/>
        </p:nvSpPr>
        <p:spPr bwMode="auto">
          <a:xfrm>
            <a:off x="533400" y="1524000"/>
            <a:ext cx="2819400" cy="685800"/>
          </a:xfrm>
          <a:prstGeom prst="rect">
            <a:avLst/>
          </a:prstGeom>
          <a:solidFill>
            <a:srgbClr val="FFDDDD"/>
          </a:solidFill>
          <a:ln w="9525">
            <a:solidFill>
              <a:srgbClr val="006600"/>
            </a:solidFill>
            <a:miter lim="800000"/>
            <a:headEnd/>
            <a:tailEnd/>
          </a:ln>
          <a:effectLst>
            <a:outerShdw dist="71842" dir="2700000" algn="ctr" rotWithShape="0">
              <a:schemeClr val="tx1"/>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4000">
                <a:solidFill>
                  <a:srgbClr val="FF0000"/>
                </a:solidFill>
                <a:latin typeface="Times New Roman" panose="02020603050405020304" pitchFamily="18" charset="0"/>
              </a:rPr>
              <a:t>Conversion</a:t>
            </a:r>
          </a:p>
        </p:txBody>
      </p:sp>
      <p:sp>
        <p:nvSpPr>
          <p:cNvPr id="178189" name="Rectangle 12"/>
          <p:cNvSpPr>
            <a:spLocks noChangeArrowheads="1"/>
          </p:cNvSpPr>
          <p:nvPr/>
        </p:nvSpPr>
        <p:spPr bwMode="auto">
          <a:xfrm>
            <a:off x="2271713" y="5105400"/>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4,600 Units Completed</a:t>
            </a:r>
          </a:p>
        </p:txBody>
      </p:sp>
      <p:sp>
        <p:nvSpPr>
          <p:cNvPr id="178190" name="Line 13"/>
          <p:cNvSpPr>
            <a:spLocks noChangeShapeType="1"/>
          </p:cNvSpPr>
          <p:nvPr/>
        </p:nvSpPr>
        <p:spPr bwMode="auto">
          <a:xfrm>
            <a:off x="7543800" y="4279900"/>
            <a:ext cx="0" cy="13462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8191" name="Line 14"/>
          <p:cNvSpPr>
            <a:spLocks noChangeShapeType="1"/>
          </p:cNvSpPr>
          <p:nvPr/>
        </p:nvSpPr>
        <p:spPr bwMode="auto">
          <a:xfrm flipH="1">
            <a:off x="6248400" y="5638800"/>
            <a:ext cx="13081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8192" name="Rectangle 15"/>
          <p:cNvSpPr>
            <a:spLocks noChangeArrowheads="1"/>
          </p:cNvSpPr>
          <p:nvPr/>
        </p:nvSpPr>
        <p:spPr bwMode="auto">
          <a:xfrm>
            <a:off x="2289175" y="541020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100 Equivalent Units</a:t>
            </a:r>
          </a:p>
        </p:txBody>
      </p:sp>
      <p:sp>
        <p:nvSpPr>
          <p:cNvPr id="178193" name="Rectangle 16"/>
          <p:cNvSpPr>
            <a:spLocks noChangeArrowheads="1"/>
          </p:cNvSpPr>
          <p:nvPr/>
        </p:nvSpPr>
        <p:spPr bwMode="auto">
          <a:xfrm>
            <a:off x="6308725" y="5275263"/>
            <a:ext cx="12922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400 × 25%</a:t>
            </a:r>
          </a:p>
        </p:txBody>
      </p:sp>
      <p:sp>
        <p:nvSpPr>
          <p:cNvPr id="178194" name="Rectangle 17"/>
          <p:cNvSpPr>
            <a:spLocks noChangeArrowheads="1"/>
          </p:cNvSpPr>
          <p:nvPr/>
        </p:nvSpPr>
        <p:spPr bwMode="auto">
          <a:xfrm>
            <a:off x="2289175" y="5734050"/>
            <a:ext cx="3502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6600"/>
                </a:solidFill>
              </a:rPr>
              <a:t>4,840 Equivalent units</a:t>
            </a:r>
            <a:br>
              <a:rPr lang="en-US" sz="2400" b="1">
                <a:solidFill>
                  <a:srgbClr val="006600"/>
                </a:solidFill>
              </a:rPr>
            </a:br>
            <a:r>
              <a:rPr lang="en-US" sz="2400" b="1">
                <a:solidFill>
                  <a:srgbClr val="006600"/>
                </a:solidFill>
              </a:rPr>
              <a:t>          of production</a:t>
            </a:r>
          </a:p>
        </p:txBody>
      </p:sp>
      <p:sp>
        <p:nvSpPr>
          <p:cNvPr id="178195" name="Line 18"/>
          <p:cNvSpPr>
            <a:spLocks noChangeShapeType="1"/>
          </p:cNvSpPr>
          <p:nvPr/>
        </p:nvSpPr>
        <p:spPr bwMode="auto">
          <a:xfrm>
            <a:off x="2370138"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8196" name="Freeform 19"/>
          <p:cNvSpPr>
            <a:spLocks/>
          </p:cNvSpPr>
          <p:nvPr/>
        </p:nvSpPr>
        <p:spPr bwMode="auto">
          <a:xfrm>
            <a:off x="379413" y="4191000"/>
            <a:ext cx="5945187" cy="593725"/>
          </a:xfrm>
          <a:custGeom>
            <a:avLst/>
            <a:gdLst>
              <a:gd name="T0" fmla="*/ 1006475 w 3745"/>
              <a:gd name="T1" fmla="*/ 387350 h 374"/>
              <a:gd name="T2" fmla="*/ 787400 w 3745"/>
              <a:gd name="T3" fmla="*/ 371475 h 374"/>
              <a:gd name="T4" fmla="*/ 577850 w 3745"/>
              <a:gd name="T5" fmla="*/ 339725 h 374"/>
              <a:gd name="T6" fmla="*/ 392112 w 3745"/>
              <a:gd name="T7" fmla="*/ 293688 h 374"/>
              <a:gd name="T8" fmla="*/ 239712 w 3745"/>
              <a:gd name="T9" fmla="*/ 236538 h 374"/>
              <a:gd name="T10" fmla="*/ 119062 w 3745"/>
              <a:gd name="T11" fmla="*/ 169863 h 374"/>
              <a:gd name="T12" fmla="*/ 41275 w 3745"/>
              <a:gd name="T13" fmla="*/ 96838 h 374"/>
              <a:gd name="T14" fmla="*/ 4762 w 3745"/>
              <a:gd name="T15" fmla="*/ 19050 h 374"/>
              <a:gd name="T16" fmla="*/ 6350 w 3745"/>
              <a:gd name="T17" fmla="*/ 31750 h 374"/>
              <a:gd name="T18" fmla="*/ 55562 w 3745"/>
              <a:gd name="T19" fmla="*/ 96838 h 374"/>
              <a:gd name="T20" fmla="*/ 139700 w 3745"/>
              <a:gd name="T21" fmla="*/ 155575 h 374"/>
              <a:gd name="T22" fmla="*/ 266700 w 3745"/>
              <a:gd name="T23" fmla="*/ 204788 h 374"/>
              <a:gd name="T24" fmla="*/ 420687 w 3745"/>
              <a:gd name="T25" fmla="*/ 241300 h 374"/>
              <a:gd name="T26" fmla="*/ 596900 w 3745"/>
              <a:gd name="T27" fmla="*/ 265113 h 374"/>
              <a:gd name="T28" fmla="*/ 779462 w 3745"/>
              <a:gd name="T29" fmla="*/ 274638 h 374"/>
              <a:gd name="T30" fmla="*/ 2386012 w 3745"/>
              <a:gd name="T31" fmla="*/ 276225 h 374"/>
              <a:gd name="T32" fmla="*/ 2551112 w 3745"/>
              <a:gd name="T33" fmla="*/ 293688 h 374"/>
              <a:gd name="T34" fmla="*/ 2701925 w 3745"/>
              <a:gd name="T35" fmla="*/ 323850 h 374"/>
              <a:gd name="T36" fmla="*/ 2825750 w 3745"/>
              <a:gd name="T37" fmla="*/ 366713 h 374"/>
              <a:gd name="T38" fmla="*/ 2913062 w 3745"/>
              <a:gd name="T39" fmla="*/ 419100 h 374"/>
              <a:gd name="T40" fmla="*/ 2957512 w 3745"/>
              <a:gd name="T41" fmla="*/ 479425 h 374"/>
              <a:gd name="T42" fmla="*/ 2974975 w 3745"/>
              <a:gd name="T43" fmla="*/ 512763 h 374"/>
              <a:gd name="T44" fmla="*/ 2982912 w 3745"/>
              <a:gd name="T45" fmla="*/ 479425 h 374"/>
              <a:gd name="T46" fmla="*/ 3028950 w 3745"/>
              <a:gd name="T47" fmla="*/ 419100 h 374"/>
              <a:gd name="T48" fmla="*/ 3117850 w 3745"/>
              <a:gd name="T49" fmla="*/ 366713 h 374"/>
              <a:gd name="T50" fmla="*/ 3240087 w 3745"/>
              <a:gd name="T51" fmla="*/ 323850 h 374"/>
              <a:gd name="T52" fmla="*/ 3389312 w 3745"/>
              <a:gd name="T53" fmla="*/ 293688 h 374"/>
              <a:gd name="T54" fmla="*/ 3556000 w 3745"/>
              <a:gd name="T55" fmla="*/ 276225 h 374"/>
              <a:gd name="T56" fmla="*/ 5162550 w 3745"/>
              <a:gd name="T57" fmla="*/ 274638 h 374"/>
              <a:gd name="T58" fmla="*/ 5346700 w 3745"/>
              <a:gd name="T59" fmla="*/ 265113 h 374"/>
              <a:gd name="T60" fmla="*/ 5521325 w 3745"/>
              <a:gd name="T61" fmla="*/ 241300 h 374"/>
              <a:gd name="T62" fmla="*/ 5673725 w 3745"/>
              <a:gd name="T63" fmla="*/ 204788 h 374"/>
              <a:gd name="T64" fmla="*/ 5800725 w 3745"/>
              <a:gd name="T65" fmla="*/ 155575 h 374"/>
              <a:gd name="T66" fmla="*/ 5886450 w 3745"/>
              <a:gd name="T67" fmla="*/ 96838 h 374"/>
              <a:gd name="T68" fmla="*/ 5935662 w 3745"/>
              <a:gd name="T69" fmla="*/ 31750 h 374"/>
              <a:gd name="T70" fmla="*/ 5938837 w 3745"/>
              <a:gd name="T71" fmla="*/ 19050 h 374"/>
              <a:gd name="T72" fmla="*/ 5903912 w 3745"/>
              <a:gd name="T73" fmla="*/ 96838 h 374"/>
              <a:gd name="T74" fmla="*/ 5822950 w 3745"/>
              <a:gd name="T75" fmla="*/ 169863 h 374"/>
              <a:gd name="T76" fmla="*/ 5700712 w 3745"/>
              <a:gd name="T77" fmla="*/ 236538 h 374"/>
              <a:gd name="T78" fmla="*/ 5548312 w 3745"/>
              <a:gd name="T79" fmla="*/ 293688 h 374"/>
              <a:gd name="T80" fmla="*/ 5365750 w 3745"/>
              <a:gd name="T81" fmla="*/ 339725 h 374"/>
              <a:gd name="T82" fmla="*/ 5156200 w 3745"/>
              <a:gd name="T83" fmla="*/ 371475 h 374"/>
              <a:gd name="T84" fmla="*/ 4938712 w 3745"/>
              <a:gd name="T85" fmla="*/ 387350 h 374"/>
              <a:gd name="T86" fmla="*/ 3532187 w 3745"/>
              <a:gd name="T87" fmla="*/ 392113 h 374"/>
              <a:gd name="T88" fmla="*/ 3373437 w 3745"/>
              <a:gd name="T89" fmla="*/ 398463 h 374"/>
              <a:gd name="T90" fmla="*/ 3232150 w 3745"/>
              <a:gd name="T91" fmla="*/ 422275 h 374"/>
              <a:gd name="T92" fmla="*/ 3113087 w 3745"/>
              <a:gd name="T93" fmla="*/ 458788 h 374"/>
              <a:gd name="T94" fmla="*/ 3028950 w 3745"/>
              <a:gd name="T95" fmla="*/ 506413 h 374"/>
              <a:gd name="T96" fmla="*/ 2982912 w 3745"/>
              <a:gd name="T97" fmla="*/ 560388 h 374"/>
              <a:gd name="T98" fmla="*/ 2974975 w 3745"/>
              <a:gd name="T99" fmla="*/ 592138 h 374"/>
              <a:gd name="T100" fmla="*/ 2947987 w 3745"/>
              <a:gd name="T101" fmla="*/ 534988 h 374"/>
              <a:gd name="T102" fmla="*/ 2884487 w 3745"/>
              <a:gd name="T103" fmla="*/ 484188 h 374"/>
              <a:gd name="T104" fmla="*/ 2779712 w 3745"/>
              <a:gd name="T105" fmla="*/ 441325 h 374"/>
              <a:gd name="T106" fmla="*/ 2647950 w 3745"/>
              <a:gd name="T107" fmla="*/ 409575 h 374"/>
              <a:gd name="T108" fmla="*/ 2501900 w 3745"/>
              <a:gd name="T109" fmla="*/ 393700 h 374"/>
              <a:gd name="T110" fmla="*/ 2416175 w 3745"/>
              <a:gd name="T111" fmla="*/ 392113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178197" name="Rectangle 21"/>
          <p:cNvSpPr>
            <a:spLocks noChangeArrowheads="1"/>
          </p:cNvSpPr>
          <p:nvPr/>
        </p:nvSpPr>
        <p:spPr bwMode="auto">
          <a:xfrm>
            <a:off x="2287588" y="480060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140 Equivalent Units</a:t>
            </a:r>
          </a:p>
        </p:txBody>
      </p:sp>
      <p:sp>
        <p:nvSpPr>
          <p:cNvPr id="178198" name="Rectangle 22"/>
          <p:cNvSpPr>
            <a:spLocks noChangeArrowheads="1"/>
          </p:cNvSpPr>
          <p:nvPr/>
        </p:nvSpPr>
        <p:spPr bwMode="auto">
          <a:xfrm>
            <a:off x="1146175" y="4724400"/>
            <a:ext cx="129222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200 × 70%</a:t>
            </a:r>
          </a:p>
        </p:txBody>
      </p:sp>
      <p:sp>
        <p:nvSpPr>
          <p:cNvPr id="178199" name="Line 23"/>
          <p:cNvSpPr>
            <a:spLocks noChangeShapeType="1"/>
          </p:cNvSpPr>
          <p:nvPr/>
        </p:nvSpPr>
        <p:spPr bwMode="auto">
          <a:xfrm>
            <a:off x="1123950" y="5068888"/>
            <a:ext cx="1371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37</a:t>
            </a:fld>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xfrm>
            <a:off x="381000" y="152400"/>
            <a:ext cx="8305800" cy="1143000"/>
          </a:xfrm>
          <a:extLst/>
        </p:spPr>
        <p:txBody>
          <a:bodyPr>
            <a:normAutofit fontScale="90000"/>
          </a:bodyPr>
          <a:lstStyle/>
          <a:p>
            <a:pPr>
              <a:defRPr/>
            </a:pPr>
            <a:r>
              <a:rPr lang="en-US" sz="4400" b="1" i="1"/>
              <a:t>Equivalent Units: Weighted Average vs. FIFO</a:t>
            </a:r>
          </a:p>
        </p:txBody>
      </p:sp>
      <p:graphicFrame>
        <p:nvGraphicFramePr>
          <p:cNvPr id="180227" name="Object 3"/>
          <p:cNvGraphicFramePr>
            <a:graphicFrameLocks/>
          </p:cNvGraphicFramePr>
          <p:nvPr/>
        </p:nvGraphicFramePr>
        <p:xfrm>
          <a:off x="101600" y="3048000"/>
          <a:ext cx="8991600" cy="2362200"/>
        </p:xfrm>
        <a:graphic>
          <a:graphicData uri="http://schemas.openxmlformats.org/presentationml/2006/ole">
            <p:oleObj spid="_x0000_s180231" name="Worksheet" r:id="rId4" imgW="4753051" imgH="1276502" progId="Excel.Sheet.8">
              <p:embed/>
            </p:oleObj>
          </a:graphicData>
        </a:graphic>
      </p:graphicFrame>
      <p:sp>
        <p:nvSpPr>
          <p:cNvPr id="428036" name="Text Box 4"/>
          <p:cNvSpPr txBox="1">
            <a:spLocks noChangeArrowheads="1"/>
          </p:cNvSpPr>
          <p:nvPr/>
        </p:nvSpPr>
        <p:spPr bwMode="auto">
          <a:xfrm>
            <a:off x="228600" y="1295400"/>
            <a:ext cx="8763000" cy="1444625"/>
          </a:xfrm>
          <a:prstGeom prst="rect">
            <a:avLst/>
          </a:prstGeom>
          <a:solidFill>
            <a:schemeClr val="folHlink"/>
          </a:solidFill>
          <a:ln w="12700">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sz="2200">
                <a:latin typeface="+mn-lt"/>
              </a:rPr>
              <a:t>As shown below, the equivalent units in beginning inventory are subtracted from the equivalent units of production per the weighted-average method to obtain the equivalent units of production under the FIFO method.</a:t>
            </a:r>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38</a:t>
            </a:fld>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xfrm>
            <a:off x="533400" y="135827"/>
            <a:ext cx="8305800" cy="850392"/>
          </a:xfrm>
          <a:extLst/>
        </p:spPr>
        <p:txBody>
          <a:bodyPr/>
          <a:lstStyle/>
          <a:p>
            <a:pPr>
              <a:defRPr/>
            </a:pPr>
            <a:r>
              <a:rPr lang="en-US" sz="4400" b="1" i="1"/>
              <a:t>Cost per Equivalent Unit - FIFO</a:t>
            </a:r>
          </a:p>
        </p:txBody>
      </p:sp>
      <p:sp>
        <p:nvSpPr>
          <p:cNvPr id="430083" name="Text Box 3"/>
          <p:cNvSpPr txBox="1">
            <a:spLocks noChangeArrowheads="1"/>
          </p:cNvSpPr>
          <p:nvPr/>
        </p:nvSpPr>
        <p:spPr bwMode="auto">
          <a:xfrm>
            <a:off x="0" y="1295400"/>
            <a:ext cx="9144000"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a:latin typeface="+mn-lt"/>
              </a:rPr>
              <a:t>Let’s revisit the Double Diamond Skis Shaping and Milling Department for the Month of May to prepare our production report.</a:t>
            </a:r>
          </a:p>
        </p:txBody>
      </p:sp>
      <p:sp>
        <p:nvSpPr>
          <p:cNvPr id="182276" name="Rectangle 5"/>
          <p:cNvSpPr>
            <a:spLocks noChangeArrowheads="1"/>
          </p:cNvSpPr>
          <p:nvPr/>
        </p:nvSpPr>
        <p:spPr bwMode="auto">
          <a:xfrm>
            <a:off x="1295400" y="2133600"/>
            <a:ext cx="6426200" cy="4495800"/>
          </a:xfrm>
          <a:prstGeom prst="rect">
            <a:avLst/>
          </a:prstGeom>
          <a:solidFill>
            <a:srgbClr val="CCFFFF"/>
          </a:solidFill>
          <a:ln w="28575">
            <a:solidFill>
              <a:srgbClr val="0000CC"/>
            </a:solidFill>
            <a:miter lim="800000"/>
            <a:headEnd/>
            <a:tailEnd/>
          </a:ln>
          <a:effectLst>
            <a:outerShdw dist="71842" dir="2700000" algn="ctr" rotWithShape="0">
              <a:schemeClr val="bg2"/>
            </a:outerShdw>
          </a:effectLst>
        </p:spPr>
        <p:txBody>
          <a:bodyPr lIns="90488" tIns="44450" rIns="90488" bIns="44450"/>
          <a:lstStyle>
            <a:lvl1pPr marL="342900" indent="-34290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08585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42875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77165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2288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6860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1432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6004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lnSpc>
                <a:spcPct val="90000"/>
              </a:lnSpc>
              <a:spcBef>
                <a:spcPct val="5000"/>
              </a:spcBef>
              <a:buClr>
                <a:schemeClr val="accent1"/>
              </a:buClr>
              <a:buSzTx/>
              <a:buFont typeface="Times" panose="02020603050405020304" pitchFamily="18" charset="0"/>
              <a:buNone/>
            </a:pPr>
            <a:r>
              <a:rPr lang="en-US" sz="2000" b="1">
                <a:solidFill>
                  <a:srgbClr val="3333FF"/>
                </a:solidFill>
                <a:latin typeface="Arial" panose="020B0604020202020204" pitchFamily="34" charset="0"/>
              </a:rPr>
              <a:t>Beginning work in process:  		   200 units</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3333FF"/>
                </a:solidFill>
                <a:latin typeface="Arial" panose="020B0604020202020204" pitchFamily="34" charset="0"/>
              </a:rPr>
              <a:t>	Materials:     55% complete	        $	9,600</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3333FF"/>
                </a:solidFill>
                <a:latin typeface="Arial" panose="020B0604020202020204" pitchFamily="34" charset="0"/>
              </a:rPr>
              <a:t>	Conversion: 30% complete		5,575</a:t>
            </a: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					        $15, 175</a:t>
            </a:r>
            <a:endParaRPr lang="en-US" sz="2000" b="1">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endParaRPr lang="en-US" sz="2000" b="1">
              <a:solidFill>
                <a:srgbClr val="CC3300"/>
              </a:solidFill>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r>
              <a:rPr lang="en-US" sz="2000" b="1">
                <a:solidFill>
                  <a:srgbClr val="CC3300"/>
                </a:solidFill>
                <a:latin typeface="Arial" panose="020B0604020202020204" pitchFamily="34" charset="0"/>
              </a:rPr>
              <a:t>Production started during May	5,000 units</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CC3300"/>
                </a:solidFill>
                <a:latin typeface="Arial" panose="020B0604020202020204" pitchFamily="34" charset="0"/>
              </a:rPr>
              <a:t>Production completed during May	4,800 units</a:t>
            </a:r>
          </a:p>
          <a:p>
            <a:pPr eaLnBrk="1" hangingPunct="1">
              <a:lnSpc>
                <a:spcPct val="90000"/>
              </a:lnSpc>
              <a:spcBef>
                <a:spcPct val="5000"/>
              </a:spcBef>
              <a:buClr>
                <a:schemeClr val="accent1"/>
              </a:buClr>
              <a:buSzTx/>
              <a:buFont typeface="Times" panose="02020603050405020304" pitchFamily="18" charset="0"/>
              <a:buNone/>
            </a:pPr>
            <a:endParaRPr lang="en-US" sz="2000" b="1">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Costs added to production in May</a:t>
            </a: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	Materials cost		     $  368,600</a:t>
            </a: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	Conversion cost 		         350,900</a:t>
            </a:r>
            <a:endParaRPr lang="en-US" sz="2000" b="1">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r>
              <a:rPr lang="en-US" sz="2000" b="1">
                <a:solidFill>
                  <a:srgbClr val="008000"/>
                </a:solidFill>
                <a:latin typeface="Arial" panose="020B0604020202020204" pitchFamily="34" charset="0"/>
              </a:rPr>
              <a:t>Ending work in process:</a:t>
            </a:r>
            <a:r>
              <a:rPr lang="en-US" sz="2000" b="1">
                <a:solidFill>
                  <a:srgbClr val="FF0000"/>
                </a:solidFill>
                <a:latin typeface="Arial" panose="020B0604020202020204" pitchFamily="34" charset="0"/>
              </a:rPr>
              <a:t>		 </a:t>
            </a:r>
            <a:r>
              <a:rPr lang="en-US" sz="2000" b="1">
                <a:solidFill>
                  <a:srgbClr val="008000"/>
                </a:solidFill>
                <a:latin typeface="Arial" panose="020B0604020202020204" pitchFamily="34" charset="0"/>
              </a:rPr>
              <a:t>  400 units</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008000"/>
                </a:solidFill>
                <a:latin typeface="Arial" panose="020B0604020202020204" pitchFamily="34" charset="0"/>
              </a:rPr>
              <a:t>	Materials:	   40% complete</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008000"/>
                </a:solidFill>
                <a:latin typeface="Arial" panose="020B0604020202020204" pitchFamily="34" charset="0"/>
              </a:rPr>
              <a:t>	Conversion:	   25% complete</a:t>
            </a:r>
          </a:p>
        </p:txBody>
      </p:sp>
      <p:sp>
        <p:nvSpPr>
          <p:cNvPr id="182277" name="Line 6"/>
          <p:cNvSpPr>
            <a:spLocks noChangeShapeType="1"/>
          </p:cNvSpPr>
          <p:nvPr/>
        </p:nvSpPr>
        <p:spPr bwMode="auto">
          <a:xfrm>
            <a:off x="5605463" y="3028950"/>
            <a:ext cx="982662" cy="0"/>
          </a:xfrm>
          <a:prstGeom prst="line">
            <a:avLst/>
          </a:prstGeom>
          <a:noFill/>
          <a:ln w="9525">
            <a:solidFill>
              <a:schemeClr val="tx2"/>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182278" name="Line 7"/>
          <p:cNvSpPr>
            <a:spLocks noChangeShapeType="1"/>
          </p:cNvSpPr>
          <p:nvPr/>
        </p:nvSpPr>
        <p:spPr bwMode="auto">
          <a:xfrm>
            <a:off x="5629275" y="3328988"/>
            <a:ext cx="984250" cy="0"/>
          </a:xfrm>
          <a:prstGeom prst="line">
            <a:avLst/>
          </a:prstGeom>
          <a:noFill/>
          <a:ln w="9525">
            <a:solidFill>
              <a:schemeClr val="tx2"/>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39</a:t>
            </a:fld>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a:xfrm>
            <a:off x="495300" y="414085"/>
            <a:ext cx="8305800" cy="794575"/>
          </a:xfrm>
          <a:extLst/>
        </p:spPr>
        <p:txBody>
          <a:bodyPr/>
          <a:lstStyle/>
          <a:p>
            <a:pPr>
              <a:defRPr/>
            </a:pPr>
            <a:r>
              <a:rPr lang="en-US" sz="4400" b="1" i="1"/>
              <a:t>Cost per Equivalent Unit - FIFO</a:t>
            </a:r>
          </a:p>
        </p:txBody>
      </p:sp>
      <p:sp>
        <p:nvSpPr>
          <p:cNvPr id="498691" name="Text Box 3"/>
          <p:cNvSpPr txBox="1">
            <a:spLocks noChangeArrowheads="1"/>
          </p:cNvSpPr>
          <p:nvPr/>
        </p:nvSpPr>
        <p:spPr bwMode="auto">
          <a:xfrm>
            <a:off x="304800" y="1219200"/>
            <a:ext cx="86868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b="1" dirty="0">
                <a:latin typeface="+mn-lt"/>
              </a:rPr>
              <a:t>The formula for computing the cost per equivalent unit  under FIFO method is :</a:t>
            </a:r>
          </a:p>
        </p:txBody>
      </p:sp>
      <p:grpSp>
        <p:nvGrpSpPr>
          <p:cNvPr id="184324" name="Group 15"/>
          <p:cNvGrpSpPr>
            <a:grpSpLocks/>
          </p:cNvGrpSpPr>
          <p:nvPr/>
        </p:nvGrpSpPr>
        <p:grpSpPr bwMode="auto">
          <a:xfrm>
            <a:off x="990600" y="2514600"/>
            <a:ext cx="7315200" cy="1524000"/>
            <a:chOff x="96" y="1584"/>
            <a:chExt cx="4608" cy="960"/>
          </a:xfrm>
        </p:grpSpPr>
        <p:sp>
          <p:nvSpPr>
            <p:cNvPr id="184326" name="Rectangle 5"/>
            <p:cNvSpPr>
              <a:spLocks noChangeArrowheads="1"/>
            </p:cNvSpPr>
            <p:nvPr/>
          </p:nvSpPr>
          <p:spPr bwMode="auto">
            <a:xfrm>
              <a:off x="96" y="1584"/>
              <a:ext cx="4608" cy="96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84327" name="Rectangle 6"/>
            <p:cNvSpPr>
              <a:spLocks noChangeArrowheads="1"/>
            </p:cNvSpPr>
            <p:nvPr/>
          </p:nvSpPr>
          <p:spPr bwMode="auto">
            <a:xfrm>
              <a:off x="146" y="1693"/>
              <a:ext cx="1102"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b="1">
                  <a:solidFill>
                    <a:schemeClr val="tx2"/>
                  </a:solidFill>
                </a:rPr>
                <a:t>Cost per</a:t>
              </a:r>
              <a:br>
                <a:rPr lang="en-US" sz="2400" b="1">
                  <a:solidFill>
                    <a:schemeClr val="tx2"/>
                  </a:solidFill>
                </a:rPr>
              </a:br>
              <a:r>
                <a:rPr lang="en-US" sz="2400" b="1">
                  <a:solidFill>
                    <a:schemeClr val="tx2"/>
                  </a:solidFill>
                </a:rPr>
                <a:t>equivalent    </a:t>
              </a:r>
              <a:br>
                <a:rPr lang="en-US" sz="2400" b="1">
                  <a:solidFill>
                    <a:schemeClr val="tx2"/>
                  </a:solidFill>
                </a:rPr>
              </a:br>
              <a:r>
                <a:rPr lang="en-US" sz="2400" b="1">
                  <a:solidFill>
                    <a:schemeClr val="tx2"/>
                  </a:solidFill>
                </a:rPr>
                <a:t>unit</a:t>
              </a:r>
            </a:p>
          </p:txBody>
        </p:sp>
        <p:sp>
          <p:nvSpPr>
            <p:cNvPr id="184328" name="Rectangle 7"/>
            <p:cNvSpPr>
              <a:spLocks noChangeArrowheads="1"/>
            </p:cNvSpPr>
            <p:nvPr/>
          </p:nvSpPr>
          <p:spPr bwMode="auto">
            <a:xfrm>
              <a:off x="1248" y="1928"/>
              <a:ext cx="238"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b="1">
                  <a:solidFill>
                    <a:schemeClr val="tx2"/>
                  </a:solidFill>
                </a:rPr>
                <a:t>=</a:t>
              </a:r>
            </a:p>
          </p:txBody>
        </p:sp>
        <p:sp>
          <p:nvSpPr>
            <p:cNvPr id="184329" name="Rectangle 8"/>
            <p:cNvSpPr>
              <a:spLocks noChangeArrowheads="1"/>
            </p:cNvSpPr>
            <p:nvPr/>
          </p:nvSpPr>
          <p:spPr bwMode="auto">
            <a:xfrm>
              <a:off x="1392" y="1776"/>
              <a:ext cx="3312" cy="30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10000"/>
                </a:lnSpc>
                <a:spcBef>
                  <a:spcPct val="15000"/>
                </a:spcBef>
              </a:pPr>
              <a:r>
                <a:rPr lang="en-US" sz="2400" b="1">
                  <a:solidFill>
                    <a:schemeClr val="tx2"/>
                  </a:solidFill>
                </a:rPr>
                <a:t>Cost added during the period</a:t>
              </a:r>
            </a:p>
          </p:txBody>
        </p:sp>
        <p:sp>
          <p:nvSpPr>
            <p:cNvPr id="184330" name="Line 9"/>
            <p:cNvSpPr>
              <a:spLocks noChangeShapeType="1"/>
            </p:cNvSpPr>
            <p:nvPr/>
          </p:nvSpPr>
          <p:spPr bwMode="auto">
            <a:xfrm>
              <a:off x="1584" y="2064"/>
              <a:ext cx="2928"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31" name="Text Box 11"/>
            <p:cNvSpPr txBox="1">
              <a:spLocks noChangeArrowheads="1"/>
            </p:cNvSpPr>
            <p:nvPr/>
          </p:nvSpPr>
          <p:spPr bwMode="auto">
            <a:xfrm>
              <a:off x="1632" y="2112"/>
              <a:ext cx="292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b="1">
                  <a:solidFill>
                    <a:schemeClr val="tx2"/>
                  </a:solidFill>
                </a:rPr>
                <a:t>Equivalent units of production</a:t>
              </a:r>
            </a:p>
          </p:txBody>
        </p:sp>
      </p:grpSp>
      <p:pic>
        <p:nvPicPr>
          <p:cNvPr id="184325" name="Picture 13" descr="j02157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52800" y="4495800"/>
            <a:ext cx="2330450" cy="2079625"/>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a:xfrm>
            <a:off x="533400" y="362712"/>
            <a:ext cx="8305800" cy="856488"/>
          </a:xfrm>
          <a:extLst/>
        </p:spPr>
        <p:txBody>
          <a:bodyPr/>
          <a:lstStyle/>
          <a:p>
            <a:pPr>
              <a:defRPr/>
            </a:pPr>
            <a:r>
              <a:rPr lang="en-US" sz="4400" b="1" i="1"/>
              <a:t>Cost per Equivalent Unit - FIFO</a:t>
            </a:r>
          </a:p>
        </p:txBody>
      </p:sp>
      <p:graphicFrame>
        <p:nvGraphicFramePr>
          <p:cNvPr id="186371" name="Object 5"/>
          <p:cNvGraphicFramePr>
            <a:graphicFrameLocks/>
          </p:cNvGraphicFramePr>
          <p:nvPr/>
        </p:nvGraphicFramePr>
        <p:xfrm>
          <a:off x="304800" y="1600200"/>
          <a:ext cx="8610600" cy="2667000"/>
        </p:xfrm>
        <a:graphic>
          <a:graphicData uri="http://schemas.openxmlformats.org/presentationml/2006/ole">
            <p:oleObj spid="_x0000_s186375" name="Worksheet" r:id="rId4" imgW="4572000" imgH="1428902" progId="Excel.Sheet.8">
              <p:embed/>
            </p:oleObj>
          </a:graphicData>
        </a:graphic>
      </p:graphicFrame>
      <p:pic>
        <p:nvPicPr>
          <p:cNvPr id="186372" name="Picture 7" descr="j023243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67200" y="4648200"/>
            <a:ext cx="1735138" cy="185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41</a:t>
            </a:fld>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a:xfrm>
            <a:off x="533400" y="304800"/>
            <a:ext cx="8305800" cy="916813"/>
          </a:xfrm>
          <a:extLst/>
        </p:spPr>
        <p:txBody>
          <a:bodyPr/>
          <a:lstStyle/>
          <a:p>
            <a:pPr>
              <a:defRPr/>
            </a:pPr>
            <a:r>
              <a:rPr lang="en-US" sz="4400" b="1" i="1"/>
              <a:t>Applying Costs - FIFO</a:t>
            </a:r>
          </a:p>
        </p:txBody>
      </p:sp>
      <p:sp>
        <p:nvSpPr>
          <p:cNvPr id="434179" name="Text Box 3"/>
          <p:cNvSpPr txBox="1">
            <a:spLocks noChangeArrowheads="1"/>
          </p:cNvSpPr>
          <p:nvPr/>
        </p:nvSpPr>
        <p:spPr bwMode="auto">
          <a:xfrm>
            <a:off x="0" y="1327150"/>
            <a:ext cx="9144000"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1</a:t>
            </a:r>
            <a:r>
              <a:rPr lang="en-US" sz="2400" dirty="0">
                <a:latin typeface="+mn-lt"/>
              </a:rPr>
              <a:t>: Record the equivalent units of production in ending work in process inventory.</a:t>
            </a:r>
          </a:p>
        </p:txBody>
      </p:sp>
      <p:graphicFrame>
        <p:nvGraphicFramePr>
          <p:cNvPr id="188420" name="Object 6"/>
          <p:cNvGraphicFramePr>
            <a:graphicFrameLocks noChangeAspect="1"/>
          </p:cNvGraphicFramePr>
          <p:nvPr/>
        </p:nvGraphicFramePr>
        <p:xfrm>
          <a:off x="38100" y="2546350"/>
          <a:ext cx="9105900" cy="3397250"/>
        </p:xfrm>
        <a:graphic>
          <a:graphicData uri="http://schemas.openxmlformats.org/presentationml/2006/ole">
            <p:oleObj spid="_x0000_s188423"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42</a:t>
            </a:fld>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0738" name="Rectangle 2"/>
          <p:cNvSpPr>
            <a:spLocks noGrp="1" noChangeArrowheads="1"/>
          </p:cNvSpPr>
          <p:nvPr>
            <p:ph type="title"/>
          </p:nvPr>
        </p:nvSpPr>
        <p:spPr>
          <a:xfrm>
            <a:off x="533400" y="253969"/>
            <a:ext cx="8305800" cy="856488"/>
          </a:xfrm>
          <a:extLst/>
        </p:spPr>
        <p:txBody>
          <a:bodyPr/>
          <a:lstStyle/>
          <a:p>
            <a:pPr>
              <a:defRPr/>
            </a:pPr>
            <a:r>
              <a:rPr lang="en-US" sz="4400" b="1" i="1"/>
              <a:t>Applying Costs - FIFO</a:t>
            </a:r>
          </a:p>
        </p:txBody>
      </p:sp>
      <p:sp>
        <p:nvSpPr>
          <p:cNvPr id="500739"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2</a:t>
            </a:r>
            <a:r>
              <a:rPr lang="en-US" sz="2400" dirty="0">
                <a:latin typeface="+mn-lt"/>
              </a:rPr>
              <a:t>: Record the cost per equivalent unit.</a:t>
            </a:r>
          </a:p>
        </p:txBody>
      </p:sp>
      <p:graphicFrame>
        <p:nvGraphicFramePr>
          <p:cNvPr id="190468" name="Object 4"/>
          <p:cNvGraphicFramePr>
            <a:graphicFrameLocks noChangeAspect="1"/>
          </p:cNvGraphicFramePr>
          <p:nvPr/>
        </p:nvGraphicFramePr>
        <p:xfrm>
          <a:off x="38100" y="2546350"/>
          <a:ext cx="9105900" cy="3397250"/>
        </p:xfrm>
        <a:graphic>
          <a:graphicData uri="http://schemas.openxmlformats.org/presentationml/2006/ole">
            <p:oleObj spid="_x0000_s190471"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43</a:t>
            </a:fld>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a:xfrm>
            <a:off x="533400" y="304800"/>
            <a:ext cx="8305800" cy="856488"/>
          </a:xfrm>
          <a:extLst/>
        </p:spPr>
        <p:txBody>
          <a:bodyPr/>
          <a:lstStyle/>
          <a:p>
            <a:pPr>
              <a:defRPr/>
            </a:pPr>
            <a:r>
              <a:rPr lang="en-US" sz="4400" b="1" i="1"/>
              <a:t>Applying Costs - FIFO</a:t>
            </a:r>
          </a:p>
        </p:txBody>
      </p:sp>
      <p:sp>
        <p:nvSpPr>
          <p:cNvPr id="502787"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3</a:t>
            </a:r>
            <a:r>
              <a:rPr lang="en-US" sz="2400" dirty="0">
                <a:latin typeface="+mn-lt"/>
              </a:rPr>
              <a:t>: Compute the cost of ending work in process inventory.</a:t>
            </a:r>
          </a:p>
        </p:txBody>
      </p:sp>
      <p:graphicFrame>
        <p:nvGraphicFramePr>
          <p:cNvPr id="192516" name="Object 4"/>
          <p:cNvGraphicFramePr>
            <a:graphicFrameLocks noChangeAspect="1"/>
          </p:cNvGraphicFramePr>
          <p:nvPr/>
        </p:nvGraphicFramePr>
        <p:xfrm>
          <a:off x="38100" y="2546350"/>
          <a:ext cx="9105900" cy="3397250"/>
        </p:xfrm>
        <a:graphic>
          <a:graphicData uri="http://schemas.openxmlformats.org/presentationml/2006/ole">
            <p:oleObj spid="_x0000_s192519"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44</a:t>
            </a:fld>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4834" name="Rectangle 2"/>
          <p:cNvSpPr>
            <a:spLocks noGrp="1" noChangeArrowheads="1"/>
          </p:cNvSpPr>
          <p:nvPr>
            <p:ph type="title"/>
          </p:nvPr>
        </p:nvSpPr>
        <p:spPr>
          <a:xfrm>
            <a:off x="457200" y="364300"/>
            <a:ext cx="8305800" cy="704088"/>
          </a:xfrm>
          <a:extLst/>
        </p:spPr>
        <p:txBody>
          <a:bodyPr>
            <a:normAutofit fontScale="90000"/>
          </a:bodyPr>
          <a:lstStyle/>
          <a:p>
            <a:pPr>
              <a:defRPr/>
            </a:pPr>
            <a:r>
              <a:rPr lang="en-US" sz="4400" b="1" i="1"/>
              <a:t>Cost of Units Transferred Out</a:t>
            </a:r>
          </a:p>
        </p:txBody>
      </p:sp>
      <p:sp>
        <p:nvSpPr>
          <p:cNvPr id="504835"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1</a:t>
            </a:r>
            <a:r>
              <a:rPr lang="en-US" sz="2400" dirty="0">
                <a:latin typeface="+mn-lt"/>
              </a:rPr>
              <a:t>: Record the cost in beginning work in process inventory.</a:t>
            </a:r>
          </a:p>
        </p:txBody>
      </p:sp>
      <p:graphicFrame>
        <p:nvGraphicFramePr>
          <p:cNvPr id="194564" name="Object 4"/>
          <p:cNvGraphicFramePr>
            <a:graphicFrameLocks noChangeAspect="1"/>
          </p:cNvGraphicFramePr>
          <p:nvPr/>
        </p:nvGraphicFramePr>
        <p:xfrm>
          <a:off x="0" y="2133600"/>
          <a:ext cx="9144000" cy="3786188"/>
        </p:xfrm>
        <a:graphic>
          <a:graphicData uri="http://schemas.openxmlformats.org/presentationml/2006/ole">
            <p:oleObj spid="_x0000_s194567"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45</a:t>
            </a:fld>
            <a:endParaRPr 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6882" name="Rectangle 2"/>
          <p:cNvSpPr>
            <a:spLocks noGrp="1" noChangeArrowheads="1"/>
          </p:cNvSpPr>
          <p:nvPr>
            <p:ph type="title"/>
          </p:nvPr>
        </p:nvSpPr>
        <p:spPr>
          <a:xfrm>
            <a:off x="419100" y="381000"/>
            <a:ext cx="8305800" cy="856488"/>
          </a:xfrm>
          <a:extLst/>
        </p:spPr>
        <p:txBody>
          <a:bodyPr/>
          <a:lstStyle/>
          <a:p>
            <a:pPr>
              <a:defRPr/>
            </a:pPr>
            <a:r>
              <a:rPr lang="en-US" sz="4400" b="1" i="1" dirty="0"/>
              <a:t>Cost of Units Transferred Out</a:t>
            </a:r>
          </a:p>
        </p:txBody>
      </p:sp>
      <p:sp>
        <p:nvSpPr>
          <p:cNvPr id="506883" name="Text Box 3"/>
          <p:cNvSpPr txBox="1">
            <a:spLocks noChangeArrowheads="1"/>
          </p:cNvSpPr>
          <p:nvPr/>
        </p:nvSpPr>
        <p:spPr bwMode="auto">
          <a:xfrm>
            <a:off x="0" y="1327150"/>
            <a:ext cx="9144000"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2</a:t>
            </a:r>
            <a:r>
              <a:rPr lang="en-US" sz="2400" dirty="0">
                <a:latin typeface="+mn-lt"/>
              </a:rPr>
              <a:t>: Compute the cost to complete the units in beginning</a:t>
            </a:r>
            <a:br>
              <a:rPr lang="en-US" sz="2400" dirty="0">
                <a:latin typeface="+mn-lt"/>
              </a:rPr>
            </a:br>
            <a:r>
              <a:rPr lang="en-US" sz="2400" dirty="0">
                <a:latin typeface="+mn-lt"/>
              </a:rPr>
              <a:t>work in process inventory.</a:t>
            </a:r>
          </a:p>
        </p:txBody>
      </p:sp>
      <p:graphicFrame>
        <p:nvGraphicFramePr>
          <p:cNvPr id="196612" name="Object 6"/>
          <p:cNvGraphicFramePr>
            <a:graphicFrameLocks noChangeAspect="1"/>
          </p:cNvGraphicFramePr>
          <p:nvPr/>
        </p:nvGraphicFramePr>
        <p:xfrm>
          <a:off x="0" y="2133600"/>
          <a:ext cx="9144000" cy="3786188"/>
        </p:xfrm>
        <a:graphic>
          <a:graphicData uri="http://schemas.openxmlformats.org/presentationml/2006/ole">
            <p:oleObj spid="_x0000_s196615"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46</a:t>
            </a:fld>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8930" name="Rectangle 2"/>
          <p:cNvSpPr>
            <a:spLocks noGrp="1" noChangeArrowheads="1"/>
          </p:cNvSpPr>
          <p:nvPr>
            <p:ph type="title"/>
          </p:nvPr>
        </p:nvSpPr>
        <p:spPr>
          <a:xfrm>
            <a:off x="533400" y="330169"/>
            <a:ext cx="8305800" cy="780288"/>
          </a:xfrm>
          <a:extLst/>
        </p:spPr>
        <p:txBody>
          <a:bodyPr/>
          <a:lstStyle/>
          <a:p>
            <a:pPr>
              <a:defRPr/>
            </a:pPr>
            <a:r>
              <a:rPr lang="en-US" sz="4400" b="1" i="1"/>
              <a:t>Cost of Units Transferred Out</a:t>
            </a:r>
          </a:p>
        </p:txBody>
      </p:sp>
      <p:sp>
        <p:nvSpPr>
          <p:cNvPr id="508931" name="Text Box 3"/>
          <p:cNvSpPr txBox="1">
            <a:spLocks noChangeArrowheads="1"/>
          </p:cNvSpPr>
          <p:nvPr/>
        </p:nvSpPr>
        <p:spPr bwMode="auto">
          <a:xfrm>
            <a:off x="0" y="1327150"/>
            <a:ext cx="9144000"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3</a:t>
            </a:r>
            <a:r>
              <a:rPr lang="en-US" sz="2400" dirty="0">
                <a:latin typeface="+mn-lt"/>
              </a:rPr>
              <a:t>: Compute the cost of units started and completed this period.</a:t>
            </a:r>
          </a:p>
        </p:txBody>
      </p:sp>
      <p:graphicFrame>
        <p:nvGraphicFramePr>
          <p:cNvPr id="198660" name="Object 6"/>
          <p:cNvGraphicFramePr>
            <a:graphicFrameLocks noChangeAspect="1"/>
          </p:cNvGraphicFramePr>
          <p:nvPr/>
        </p:nvGraphicFramePr>
        <p:xfrm>
          <a:off x="0" y="2133600"/>
          <a:ext cx="9144000" cy="3786188"/>
        </p:xfrm>
        <a:graphic>
          <a:graphicData uri="http://schemas.openxmlformats.org/presentationml/2006/ole">
            <p:oleObj spid="_x0000_s198663"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47</a:t>
            </a:fld>
            <a:endParaRPr 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a:xfrm>
            <a:off x="533400" y="296037"/>
            <a:ext cx="8305800" cy="856488"/>
          </a:xfrm>
          <a:extLst/>
        </p:spPr>
        <p:txBody>
          <a:bodyPr/>
          <a:lstStyle/>
          <a:p>
            <a:pPr>
              <a:defRPr/>
            </a:pPr>
            <a:r>
              <a:rPr lang="en-US" sz="4400" b="1" i="1"/>
              <a:t>Cost of Units Transferred Out</a:t>
            </a:r>
          </a:p>
        </p:txBody>
      </p:sp>
      <p:sp>
        <p:nvSpPr>
          <p:cNvPr id="510979"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4</a:t>
            </a:r>
            <a:r>
              <a:rPr lang="en-US" sz="2400" dirty="0">
                <a:latin typeface="+mn-lt"/>
              </a:rPr>
              <a:t>: Compute the total cost of units transferred out.</a:t>
            </a:r>
          </a:p>
        </p:txBody>
      </p:sp>
      <p:graphicFrame>
        <p:nvGraphicFramePr>
          <p:cNvPr id="200708" name="Object 5"/>
          <p:cNvGraphicFramePr>
            <a:graphicFrameLocks noChangeAspect="1"/>
          </p:cNvGraphicFramePr>
          <p:nvPr/>
        </p:nvGraphicFramePr>
        <p:xfrm>
          <a:off x="0" y="2133600"/>
          <a:ext cx="9144000" cy="3786188"/>
        </p:xfrm>
        <a:graphic>
          <a:graphicData uri="http://schemas.openxmlformats.org/presentationml/2006/ole">
            <p:oleObj spid="_x0000_s200711"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48</a:t>
            </a:fld>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438150" y="503619"/>
            <a:ext cx="8305800" cy="780288"/>
          </a:xfrm>
          <a:extLst/>
        </p:spPr>
        <p:txBody>
          <a:bodyPr/>
          <a:lstStyle/>
          <a:p>
            <a:pPr>
              <a:defRPr/>
            </a:pPr>
            <a:r>
              <a:rPr lang="en-US" sz="4400" b="1" i="1"/>
              <a:t>Reconciling Costs</a:t>
            </a:r>
          </a:p>
        </p:txBody>
      </p:sp>
      <p:graphicFrame>
        <p:nvGraphicFramePr>
          <p:cNvPr id="202755" name="Object 7"/>
          <p:cNvGraphicFramePr>
            <a:graphicFrameLocks noChangeAspect="1"/>
          </p:cNvGraphicFramePr>
          <p:nvPr/>
        </p:nvGraphicFramePr>
        <p:xfrm>
          <a:off x="95250" y="1676400"/>
          <a:ext cx="8991600" cy="4278313"/>
        </p:xfrm>
        <a:graphic>
          <a:graphicData uri="http://schemas.openxmlformats.org/presentationml/2006/ole">
            <p:oleObj spid="_x0000_s202758" name="Worksheet" r:id="rId4" imgW="4114800" imgH="1952549"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49</a:t>
            </a:fld>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a:xfrm>
            <a:off x="438150" y="609600"/>
            <a:ext cx="8305800" cy="780288"/>
          </a:xfrm>
          <a:extLst/>
        </p:spPr>
        <p:txBody>
          <a:bodyPr/>
          <a:lstStyle/>
          <a:p>
            <a:pPr>
              <a:defRPr/>
            </a:pPr>
            <a:r>
              <a:rPr lang="en-US" sz="4400" b="1" i="1"/>
              <a:t>Reconciling Costs</a:t>
            </a:r>
          </a:p>
        </p:txBody>
      </p:sp>
      <p:graphicFrame>
        <p:nvGraphicFramePr>
          <p:cNvPr id="204803" name="Object 3"/>
          <p:cNvGraphicFramePr>
            <a:graphicFrameLocks noChangeAspect="1"/>
          </p:cNvGraphicFramePr>
          <p:nvPr/>
        </p:nvGraphicFramePr>
        <p:xfrm>
          <a:off x="95250" y="1676400"/>
          <a:ext cx="8991600" cy="4278313"/>
        </p:xfrm>
        <a:graphic>
          <a:graphicData uri="http://schemas.openxmlformats.org/presentationml/2006/ole">
            <p:oleObj spid="_x0000_s204806" name="Worksheet" r:id="rId4" imgW="4114800" imgH="1952549" progId="Excel.Sheet.8">
              <p:embed/>
            </p:oleObj>
          </a:graphicData>
        </a:graphic>
      </p:graphicFrame>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5076" name="Rectangle 4"/>
          <p:cNvSpPr>
            <a:spLocks noGrp="1" noChangeArrowheads="1"/>
          </p:cNvSpPr>
          <p:nvPr>
            <p:ph type="title"/>
          </p:nvPr>
        </p:nvSpPr>
        <p:spPr>
          <a:xfrm>
            <a:off x="451104" y="413512"/>
            <a:ext cx="8305800" cy="856488"/>
          </a:xfrm>
          <a:extLst/>
        </p:spPr>
        <p:txBody>
          <a:bodyPr/>
          <a:lstStyle/>
          <a:p>
            <a:pPr>
              <a:defRPr/>
            </a:pPr>
            <a:r>
              <a:rPr lang="en-US" sz="4400" b="1" i="1"/>
              <a:t>A Comparison of Costing Methods</a:t>
            </a:r>
          </a:p>
        </p:txBody>
      </p:sp>
      <p:sp>
        <p:nvSpPr>
          <p:cNvPr id="515077" name="Text Box 5"/>
          <p:cNvSpPr txBox="1">
            <a:spLocks noChangeArrowheads="1"/>
          </p:cNvSpPr>
          <p:nvPr/>
        </p:nvSpPr>
        <p:spPr bwMode="auto">
          <a:xfrm>
            <a:off x="552450" y="1371600"/>
            <a:ext cx="8191500" cy="923925"/>
          </a:xfrm>
          <a:prstGeom prst="rect">
            <a:avLst/>
          </a:prstGeom>
          <a:solidFill>
            <a:srgbClr val="FFFFD5"/>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a:solidFill>
                  <a:srgbClr val="663300"/>
                </a:solidFill>
                <a:effectLst>
                  <a:outerShdw blurRad="38100" dist="38100" dir="2700000" algn="tl">
                    <a:srgbClr val="000000"/>
                  </a:outerShdw>
                </a:effectLst>
                <a:latin typeface="+mn-lt"/>
              </a:rPr>
              <a:t>In a lean production environment, FIFO and weighted-average methods yield similar </a:t>
            </a:r>
            <a:br>
              <a:rPr lang="en-US">
                <a:solidFill>
                  <a:srgbClr val="663300"/>
                </a:solidFill>
                <a:effectLst>
                  <a:outerShdw blurRad="38100" dist="38100" dir="2700000" algn="tl">
                    <a:srgbClr val="000000"/>
                  </a:outerShdw>
                </a:effectLst>
                <a:latin typeface="+mn-lt"/>
              </a:rPr>
            </a:br>
            <a:r>
              <a:rPr lang="en-US">
                <a:solidFill>
                  <a:srgbClr val="663300"/>
                </a:solidFill>
                <a:effectLst>
                  <a:outerShdw blurRad="38100" dist="38100" dir="2700000" algn="tl">
                    <a:srgbClr val="000000"/>
                  </a:outerShdw>
                </a:effectLst>
                <a:latin typeface="+mn-lt"/>
              </a:rPr>
              <a:t>unit costs.</a:t>
            </a:r>
          </a:p>
        </p:txBody>
      </p:sp>
      <p:sp>
        <p:nvSpPr>
          <p:cNvPr id="515078" name="Text Box 6"/>
          <p:cNvSpPr txBox="1">
            <a:spLocks noChangeArrowheads="1"/>
          </p:cNvSpPr>
          <p:nvPr/>
        </p:nvSpPr>
        <p:spPr bwMode="auto">
          <a:xfrm>
            <a:off x="533400" y="3124200"/>
            <a:ext cx="8229600" cy="646113"/>
          </a:xfrm>
          <a:prstGeom prst="rect">
            <a:avLst/>
          </a:prstGeom>
          <a:solidFill>
            <a:schemeClr val="folHlink"/>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a:solidFill>
                  <a:schemeClr val="tx2"/>
                </a:solidFill>
                <a:effectLst>
                  <a:outerShdw blurRad="38100" dist="38100" dir="2700000" algn="tl">
                    <a:srgbClr val="000000"/>
                  </a:outerShdw>
                </a:effectLst>
                <a:latin typeface="+mn-lt"/>
              </a:rPr>
              <a:t>When considering cost control, FIFO is superior to weighted-average because it does not mix costs of the current period with costs of the prior period.</a:t>
            </a:r>
          </a:p>
        </p:txBody>
      </p:sp>
      <p:pic>
        <p:nvPicPr>
          <p:cNvPr id="206853" name="Picture 7" descr="j024035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90900" y="5257800"/>
            <a:ext cx="2514600"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F6145BE2-2A92-40D1-B69B-F85D9283558D}" type="slidenum">
              <a:rPr lang="en-US" smtClean="0"/>
              <a:pPr>
                <a:defRPr/>
              </a:pPr>
              <a:t>51</a:t>
            </a:fld>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2209800" y="2819400"/>
            <a:ext cx="4419600" cy="78105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dirty="0"/>
              <a:t>End of </a:t>
            </a:r>
            <a:r>
              <a:rPr lang="en-US" b="1" i="1" dirty="0" smtClean="0"/>
              <a:t>Lecture 14</a:t>
            </a:r>
            <a:endParaRPr lang="en-US" b="1" i="1" dirty="0"/>
          </a:p>
        </p:txBody>
      </p:sp>
      <p:sp>
        <p:nvSpPr>
          <p:cNvPr id="2" name="Slide Number Placeholder 1"/>
          <p:cNvSpPr>
            <a:spLocks noGrp="1"/>
          </p:cNvSpPr>
          <p:nvPr>
            <p:ph type="sldNum" sz="quarter" idx="11"/>
          </p:nvPr>
        </p:nvSpPr>
        <p:spPr/>
        <p:txBody>
          <a:bodyPr/>
          <a:lstStyle/>
          <a:p>
            <a:pPr>
              <a:defRPr/>
            </a:pPr>
            <a:fld id="{918344F6-558C-412A-B007-6965F2A733F8}" type="slidenum">
              <a:rPr lang="en-US" smtClean="0"/>
              <a:pPr>
                <a:defRPr/>
              </a:pPr>
              <a:t>52</a:t>
            </a:fld>
            <a:endParaRPr lang="en-US"/>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2040</TotalTime>
  <Words>3931</Words>
  <Application>Microsoft Office PowerPoint</Application>
  <PresentationFormat>On-screen Show (4:3)</PresentationFormat>
  <Paragraphs>455</Paragraphs>
  <Slides>52</Slides>
  <Notes>51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52</vt:i4>
      </vt:variant>
    </vt:vector>
  </HeadingPairs>
  <TitlesOfParts>
    <vt:vector size="55" baseType="lpstr">
      <vt:lpstr>Flow</vt:lpstr>
      <vt:lpstr>1_Flow</vt:lpstr>
      <vt:lpstr>Worksheet</vt:lpstr>
      <vt:lpstr>Chapter 17-Continued</vt:lpstr>
      <vt:lpstr>Learning Objectives</vt:lpstr>
      <vt:lpstr>Equivalent Units of Production</vt:lpstr>
      <vt:lpstr>Equivalent Units – The Basic Idea</vt:lpstr>
      <vt:lpstr>Quick Check </vt:lpstr>
      <vt:lpstr>Quick Check </vt:lpstr>
      <vt:lpstr>Calculating Equivalent Units</vt:lpstr>
      <vt:lpstr>Equivalent Units of Production Weighted-Average Method</vt:lpstr>
      <vt:lpstr>Treatment of Direct Labor</vt:lpstr>
      <vt:lpstr>Treatment of Direct Labor</vt:lpstr>
      <vt:lpstr>Weighted-Average Example</vt:lpstr>
      <vt:lpstr>Weighted-Average Example</vt:lpstr>
      <vt:lpstr>Weighted-Average Example</vt:lpstr>
      <vt:lpstr>Weighted-Average Example</vt:lpstr>
      <vt:lpstr>Weighted-Average Example</vt:lpstr>
      <vt:lpstr>Weighted-Average Example</vt:lpstr>
      <vt:lpstr>Weighted-Average Example</vt:lpstr>
      <vt:lpstr>Compute and Apply Costs</vt:lpstr>
      <vt:lpstr>Compute and Apply Costs</vt:lpstr>
      <vt:lpstr>Compute and Apply Costs</vt:lpstr>
      <vt:lpstr>Compute and Apply Costs</vt:lpstr>
      <vt:lpstr>Applying Costs</vt:lpstr>
      <vt:lpstr>Applying Costs</vt:lpstr>
      <vt:lpstr>Applying Costs</vt:lpstr>
      <vt:lpstr>Computing the Cost of Units Transferred Out</vt:lpstr>
      <vt:lpstr>Computing the Cost of Units Transferred Out</vt:lpstr>
      <vt:lpstr>Computing the Cost of Units Transferred Out</vt:lpstr>
      <vt:lpstr>Reconciling Costs</vt:lpstr>
      <vt:lpstr>Reconciling Costs</vt:lpstr>
      <vt:lpstr>Operation Costing</vt:lpstr>
      <vt:lpstr>FIFO vs. Weighted-Average Method</vt:lpstr>
      <vt:lpstr>Equivalent Units – FIFO Method</vt:lpstr>
      <vt:lpstr>Equivalent Units – FIFO Method</vt:lpstr>
      <vt:lpstr>Equivalent Units – FIFO Method</vt:lpstr>
      <vt:lpstr>Equivalent Units – FIFO Method</vt:lpstr>
      <vt:lpstr>FIFO Example</vt:lpstr>
      <vt:lpstr>FIFO Example</vt:lpstr>
      <vt:lpstr>Equivalent Units: Weighted Average vs. FIFO</vt:lpstr>
      <vt:lpstr>Cost per Equivalent Unit - FIFO</vt:lpstr>
      <vt:lpstr>Cost per Equivalent Unit - FIFO</vt:lpstr>
      <vt:lpstr>Cost per Equivalent Unit - FIFO</vt:lpstr>
      <vt:lpstr>Applying Costs - FIFO</vt:lpstr>
      <vt:lpstr>Applying Costs - FIFO</vt:lpstr>
      <vt:lpstr>Applying Costs - FIFO</vt:lpstr>
      <vt:lpstr>Cost of Units Transferred Out</vt:lpstr>
      <vt:lpstr>Cost of Units Transferred Out</vt:lpstr>
      <vt:lpstr>Cost of Units Transferred Out</vt:lpstr>
      <vt:lpstr>Cost of Units Transferred Out</vt:lpstr>
      <vt:lpstr>Reconciling Costs</vt:lpstr>
      <vt:lpstr>Reconciling Costs</vt:lpstr>
      <vt:lpstr>A Comparison of Costing Methods</vt:lpstr>
      <vt:lpstr>End of Lecture 14</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dc:title>
  <dc:creator>Michael Flores</dc:creator>
  <cp:lastModifiedBy>NTS</cp:lastModifiedBy>
  <cp:revision>35</cp:revision>
  <dcterms:created xsi:type="dcterms:W3CDTF">2004-12-09T01:38:42Z</dcterms:created>
  <dcterms:modified xsi:type="dcterms:W3CDTF">2013-11-16T10:40:36Z</dcterms:modified>
</cp:coreProperties>
</file>