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Default Extension="emf" ContentType="image/x-emf"/>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Default Extension="xls" ContentType="application/vnd.ms-exce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704" r:id="rId2"/>
  </p:sldMasterIdLst>
  <p:notesMasterIdLst>
    <p:notesMasterId r:id="rId55"/>
  </p:notesMasterIdLst>
  <p:sldIdLst>
    <p:sldId id="413" r:id="rId3"/>
    <p:sldId id="411" r:id="rId4"/>
    <p:sldId id="258" r:id="rId5"/>
    <p:sldId id="257" r:id="rId6"/>
    <p:sldId id="277" r:id="rId7"/>
    <p:sldId id="259" r:id="rId8"/>
    <p:sldId id="260" r:id="rId9"/>
    <p:sldId id="278" r:id="rId10"/>
    <p:sldId id="279" r:id="rId11"/>
    <p:sldId id="280" r:id="rId12"/>
    <p:sldId id="269" r:id="rId13"/>
    <p:sldId id="271" r:id="rId14"/>
    <p:sldId id="281" r:id="rId15"/>
    <p:sldId id="282" r:id="rId16"/>
    <p:sldId id="270" r:id="rId17"/>
    <p:sldId id="272" r:id="rId18"/>
    <p:sldId id="273" r:id="rId19"/>
    <p:sldId id="286" r:id="rId20"/>
    <p:sldId id="284" r:id="rId21"/>
    <p:sldId id="274" r:id="rId22"/>
    <p:sldId id="275" r:id="rId23"/>
    <p:sldId id="283" r:id="rId24"/>
    <p:sldId id="287" r:id="rId25"/>
    <p:sldId id="288" r:id="rId26"/>
    <p:sldId id="276" r:id="rId27"/>
    <p:sldId id="292" r:id="rId28"/>
    <p:sldId id="293" r:id="rId29"/>
    <p:sldId id="294" r:id="rId30"/>
    <p:sldId id="295" r:id="rId31"/>
    <p:sldId id="296" r:id="rId32"/>
    <p:sldId id="298" r:id="rId33"/>
    <p:sldId id="299" r:id="rId34"/>
    <p:sldId id="300" r:id="rId35"/>
    <p:sldId id="301" r:id="rId36"/>
    <p:sldId id="302" r:id="rId37"/>
    <p:sldId id="304" r:id="rId38"/>
    <p:sldId id="305" r:id="rId39"/>
    <p:sldId id="306" r:id="rId40"/>
    <p:sldId id="307" r:id="rId41"/>
    <p:sldId id="308" r:id="rId42"/>
    <p:sldId id="309" r:id="rId43"/>
    <p:sldId id="310" r:id="rId44"/>
    <p:sldId id="311" r:id="rId45"/>
    <p:sldId id="312" r:id="rId46"/>
    <p:sldId id="313" r:id="rId47"/>
    <p:sldId id="314" r:id="rId48"/>
    <p:sldId id="315" r:id="rId49"/>
    <p:sldId id="316" r:id="rId50"/>
    <p:sldId id="317" r:id="rId51"/>
    <p:sldId id="318" r:id="rId52"/>
    <p:sldId id="319" r:id="rId53"/>
    <p:sldId id="410" r:id="rId5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CC00"/>
    <a:srgbClr val="FF9900"/>
    <a:srgbClr val="9999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DC0E3221-E12D-4A57-9F1C-059F8B0FA742}" type="datetimeFigureOut">
              <a:rPr lang="en-US"/>
              <a:pPr>
                <a:defRPr/>
              </a:pPr>
              <a:t>11/16/2013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27564DD1-CB7F-429B-B572-7F1C42FBF795}" type="slidenum">
              <a:rPr lang="en-US"/>
              <a:pPr/>
              <a:t>‹#›</a:t>
            </a:fld>
            <a:endParaRPr lang="en-US"/>
          </a:p>
        </p:txBody>
      </p:sp>
    </p:spTree>
    <p:extLst>
      <p:ext uri="{BB962C8B-B14F-4D97-AF65-F5344CB8AC3E}">
        <p14:creationId xmlns:p14="http://schemas.microsoft.com/office/powerpoint/2010/main" xmlns="" val="22389732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42609E9-9C54-48AC-87A9-78F84F535249}" type="slidenum">
              <a:rPr lang="en-US">
                <a:solidFill>
                  <a:srgbClr val="000000"/>
                </a:solidFill>
                <a:latin typeface="Arial" panose="020B0604020202020204" pitchFamily="34" charset="0"/>
              </a:rPr>
              <a:pPr>
                <a:spcBef>
                  <a:spcPct val="0"/>
                </a:spcBef>
              </a:pPr>
              <a:t>1</a:t>
            </a:fld>
            <a:endParaRPr lang="en-US">
              <a:solidFill>
                <a:srgbClr val="000000"/>
              </a:solidFill>
              <a:latin typeface="Arial" panose="020B0604020202020204" pitchFamily="34" charset="0"/>
            </a:endParaRPr>
          </a:p>
        </p:txBody>
      </p:sp>
    </p:spTree>
    <p:extLst>
      <p:ext uri="{BB962C8B-B14F-4D97-AF65-F5344CB8AC3E}">
        <p14:creationId xmlns:p14="http://schemas.microsoft.com/office/powerpoint/2010/main" xmlns="" val="1462558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D241795-0A63-443B-99BD-5EA00336AEA7}" type="slidenum">
              <a:rPr lang="en-US"/>
              <a:pPr eaLnBrk="1" hangingPunct="1"/>
              <a:t>3</a:t>
            </a:fld>
            <a:endParaRPr lang="en-US"/>
          </a:p>
        </p:txBody>
      </p:sp>
    </p:spTree>
    <p:extLst>
      <p:ext uri="{BB962C8B-B14F-4D97-AF65-F5344CB8AC3E}">
        <p14:creationId xmlns:p14="http://schemas.microsoft.com/office/powerpoint/2010/main" xmlns="" val="3197049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C38C5F6-0CC1-40A6-BDBD-CA55ADC6C21F}" type="slidenum">
              <a:rPr lang="en-US"/>
              <a:pPr eaLnBrk="1" hangingPunct="1"/>
              <a:t>4</a:t>
            </a:fld>
            <a:endParaRPr lang="en-US"/>
          </a:p>
        </p:txBody>
      </p:sp>
    </p:spTree>
    <p:extLst>
      <p:ext uri="{BB962C8B-B14F-4D97-AF65-F5344CB8AC3E}">
        <p14:creationId xmlns:p14="http://schemas.microsoft.com/office/powerpoint/2010/main" xmlns="" val="1922239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4987A56-009F-4DEB-A2E7-72F1198B8D04}" type="slidenum">
              <a:rPr lang="en-US"/>
              <a:pPr eaLnBrk="1" hangingPunct="1"/>
              <a:t>5</a:t>
            </a:fld>
            <a:endParaRPr lang="en-US"/>
          </a:p>
        </p:txBody>
      </p:sp>
    </p:spTree>
    <p:extLst>
      <p:ext uri="{BB962C8B-B14F-4D97-AF65-F5344CB8AC3E}">
        <p14:creationId xmlns:p14="http://schemas.microsoft.com/office/powerpoint/2010/main" xmlns="" val="2582137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ABE2958-FB10-419A-9DAB-B3F7AB4AC8F6}" type="slidenum">
              <a:rPr lang="en-US"/>
              <a:pPr eaLnBrk="1" hangingPunct="1"/>
              <a:t>6</a:t>
            </a:fld>
            <a:endParaRPr lang="en-US"/>
          </a:p>
        </p:txBody>
      </p:sp>
    </p:spTree>
    <p:extLst>
      <p:ext uri="{BB962C8B-B14F-4D97-AF65-F5344CB8AC3E}">
        <p14:creationId xmlns:p14="http://schemas.microsoft.com/office/powerpoint/2010/main" xmlns="" val="1017528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40A7534-4504-46B8-B946-C0F7DCF12762}" type="slidenum">
              <a:rPr lang="en-US"/>
              <a:pPr eaLnBrk="1" hangingPunct="1"/>
              <a:t>7</a:t>
            </a:fld>
            <a:endParaRPr lang="en-US"/>
          </a:p>
        </p:txBody>
      </p:sp>
    </p:spTree>
    <p:extLst>
      <p:ext uri="{BB962C8B-B14F-4D97-AF65-F5344CB8AC3E}">
        <p14:creationId xmlns:p14="http://schemas.microsoft.com/office/powerpoint/2010/main" xmlns="" val="945678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0C3D0AA-CEDF-4DFC-A2A6-9F26DE37F30C}" type="slidenum">
              <a:rPr lang="en-US"/>
              <a:pPr eaLnBrk="1" hangingPunct="1"/>
              <a:t>8</a:t>
            </a:fld>
            <a:endParaRPr lang="en-US"/>
          </a:p>
        </p:txBody>
      </p:sp>
    </p:spTree>
    <p:extLst>
      <p:ext uri="{BB962C8B-B14F-4D97-AF65-F5344CB8AC3E}">
        <p14:creationId xmlns:p14="http://schemas.microsoft.com/office/powerpoint/2010/main" xmlns="" val="776186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72A6FA2-4821-447E-892D-AE202EFC583A}" type="slidenum">
              <a:rPr lang="en-US"/>
              <a:pPr eaLnBrk="1" hangingPunct="1"/>
              <a:t>9</a:t>
            </a:fld>
            <a:endParaRPr lang="en-US"/>
          </a:p>
        </p:txBody>
      </p:sp>
    </p:spTree>
    <p:extLst>
      <p:ext uri="{BB962C8B-B14F-4D97-AF65-F5344CB8AC3E}">
        <p14:creationId xmlns:p14="http://schemas.microsoft.com/office/powerpoint/2010/main" xmlns="" val="1310808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04457A8-DB2D-47B6-AB87-1479CEF8403F}" type="slidenum">
              <a:rPr lang="en-US"/>
              <a:pPr eaLnBrk="1" hangingPunct="1"/>
              <a:t>10</a:t>
            </a:fld>
            <a:endParaRPr lang="en-US"/>
          </a:p>
        </p:txBody>
      </p:sp>
    </p:spTree>
    <p:extLst>
      <p:ext uri="{BB962C8B-B14F-4D97-AF65-F5344CB8AC3E}">
        <p14:creationId xmlns:p14="http://schemas.microsoft.com/office/powerpoint/2010/main" xmlns="" val="14525125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0F04470-2231-4AE1-A575-251E72A71DA6}" type="slidenum">
              <a:rPr lang="en-US"/>
              <a:pPr eaLnBrk="1" hangingPunct="1"/>
              <a:t>11</a:t>
            </a:fld>
            <a:endParaRPr lang="en-US"/>
          </a:p>
        </p:txBody>
      </p:sp>
    </p:spTree>
    <p:extLst>
      <p:ext uri="{BB962C8B-B14F-4D97-AF65-F5344CB8AC3E}">
        <p14:creationId xmlns:p14="http://schemas.microsoft.com/office/powerpoint/2010/main" xmlns="" val="2991832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DDA0504-9EE2-4312-A505-9189D195F7B4}" type="slidenum">
              <a:rPr lang="en-US"/>
              <a:pPr eaLnBrk="1" hangingPunct="1"/>
              <a:t>12</a:t>
            </a:fld>
            <a:endParaRPr lang="en-US"/>
          </a:p>
        </p:txBody>
      </p:sp>
    </p:spTree>
    <p:extLst>
      <p:ext uri="{BB962C8B-B14F-4D97-AF65-F5344CB8AC3E}">
        <p14:creationId xmlns:p14="http://schemas.microsoft.com/office/powerpoint/2010/main" xmlns="" val="23480645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AD81A54-6500-468A-BECB-ADA2A0147FD5}" type="slidenum">
              <a:rPr lang="en-US"/>
              <a:pPr eaLnBrk="1" hangingPunct="1"/>
              <a:t>13</a:t>
            </a:fld>
            <a:endParaRPr lang="en-US"/>
          </a:p>
        </p:txBody>
      </p:sp>
    </p:spTree>
    <p:extLst>
      <p:ext uri="{BB962C8B-B14F-4D97-AF65-F5344CB8AC3E}">
        <p14:creationId xmlns:p14="http://schemas.microsoft.com/office/powerpoint/2010/main" xmlns="" val="895214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CA59569-2C5A-4C1E-A449-9AB4D706355E}" type="slidenum">
              <a:rPr lang="en-US"/>
              <a:pPr eaLnBrk="1" hangingPunct="1"/>
              <a:t>14</a:t>
            </a:fld>
            <a:endParaRPr lang="en-US"/>
          </a:p>
        </p:txBody>
      </p:sp>
    </p:spTree>
    <p:extLst>
      <p:ext uri="{BB962C8B-B14F-4D97-AF65-F5344CB8AC3E}">
        <p14:creationId xmlns:p14="http://schemas.microsoft.com/office/powerpoint/2010/main" xmlns="" val="26473885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B947420-278F-416A-B0A8-2CB9C3C05FF9}" type="slidenum">
              <a:rPr lang="en-US"/>
              <a:pPr eaLnBrk="1" hangingPunct="1"/>
              <a:t>15</a:t>
            </a:fld>
            <a:endParaRPr lang="en-US"/>
          </a:p>
        </p:txBody>
      </p:sp>
    </p:spTree>
    <p:extLst>
      <p:ext uri="{BB962C8B-B14F-4D97-AF65-F5344CB8AC3E}">
        <p14:creationId xmlns:p14="http://schemas.microsoft.com/office/powerpoint/2010/main" xmlns="" val="16748266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2C816A5-838C-4E46-9C0B-4C8F77D28900}" type="slidenum">
              <a:rPr lang="en-US"/>
              <a:pPr eaLnBrk="1" hangingPunct="1"/>
              <a:t>16</a:t>
            </a:fld>
            <a:endParaRPr lang="en-US"/>
          </a:p>
        </p:txBody>
      </p:sp>
    </p:spTree>
    <p:extLst>
      <p:ext uri="{BB962C8B-B14F-4D97-AF65-F5344CB8AC3E}">
        <p14:creationId xmlns:p14="http://schemas.microsoft.com/office/powerpoint/2010/main" xmlns="" val="37518362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722A7EA-4A5A-4172-A1B5-326A87879952}" type="slidenum">
              <a:rPr lang="en-US"/>
              <a:pPr eaLnBrk="1" hangingPunct="1"/>
              <a:t>17</a:t>
            </a:fld>
            <a:endParaRPr lang="en-US"/>
          </a:p>
        </p:txBody>
      </p:sp>
    </p:spTree>
    <p:extLst>
      <p:ext uri="{BB962C8B-B14F-4D97-AF65-F5344CB8AC3E}">
        <p14:creationId xmlns:p14="http://schemas.microsoft.com/office/powerpoint/2010/main" xmlns="" val="23653305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D734E4D-9986-423F-AA00-BEC4CFDDB01E}" type="slidenum">
              <a:rPr lang="en-US"/>
              <a:pPr eaLnBrk="1" hangingPunct="1"/>
              <a:t>18</a:t>
            </a:fld>
            <a:endParaRPr lang="en-US"/>
          </a:p>
        </p:txBody>
      </p:sp>
    </p:spTree>
    <p:extLst>
      <p:ext uri="{BB962C8B-B14F-4D97-AF65-F5344CB8AC3E}">
        <p14:creationId xmlns:p14="http://schemas.microsoft.com/office/powerpoint/2010/main" xmlns="" val="5366954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DF8D41C-74A9-4CB5-8C00-5657E2F3D7C2}" type="slidenum">
              <a:rPr lang="en-US"/>
              <a:pPr eaLnBrk="1" hangingPunct="1"/>
              <a:t>19</a:t>
            </a:fld>
            <a:endParaRPr lang="en-US"/>
          </a:p>
        </p:txBody>
      </p:sp>
    </p:spTree>
    <p:extLst>
      <p:ext uri="{BB962C8B-B14F-4D97-AF65-F5344CB8AC3E}">
        <p14:creationId xmlns:p14="http://schemas.microsoft.com/office/powerpoint/2010/main" xmlns="" val="21943156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FF653B3-892D-471F-A1B8-6445D7746A4E}" type="slidenum">
              <a:rPr lang="en-US"/>
              <a:pPr eaLnBrk="1" hangingPunct="1"/>
              <a:t>20</a:t>
            </a:fld>
            <a:endParaRPr lang="en-US"/>
          </a:p>
        </p:txBody>
      </p:sp>
    </p:spTree>
    <p:extLst>
      <p:ext uri="{BB962C8B-B14F-4D97-AF65-F5344CB8AC3E}">
        <p14:creationId xmlns:p14="http://schemas.microsoft.com/office/powerpoint/2010/main" xmlns="" val="41119370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BCC8503-14F2-48F5-91B0-DD8281E99A27}" type="slidenum">
              <a:rPr lang="en-US"/>
              <a:pPr eaLnBrk="1" hangingPunct="1"/>
              <a:t>21</a:t>
            </a:fld>
            <a:endParaRPr lang="en-US"/>
          </a:p>
        </p:txBody>
      </p:sp>
    </p:spTree>
    <p:extLst>
      <p:ext uri="{BB962C8B-B14F-4D97-AF65-F5344CB8AC3E}">
        <p14:creationId xmlns:p14="http://schemas.microsoft.com/office/powerpoint/2010/main" xmlns="" val="35784125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C818BD1-F64C-4C8C-A019-5FA11E95E36E}" type="slidenum">
              <a:rPr lang="en-US"/>
              <a:pPr eaLnBrk="1" hangingPunct="1"/>
              <a:t>22</a:t>
            </a:fld>
            <a:endParaRPr lang="en-US"/>
          </a:p>
        </p:txBody>
      </p:sp>
    </p:spTree>
    <p:extLst>
      <p:ext uri="{BB962C8B-B14F-4D97-AF65-F5344CB8AC3E}">
        <p14:creationId xmlns:p14="http://schemas.microsoft.com/office/powerpoint/2010/main" xmlns="" val="22924544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F04E106-B31E-4F97-9EBA-CFDF597DB0A4}" type="slidenum">
              <a:rPr lang="en-US"/>
              <a:pPr eaLnBrk="1" hangingPunct="1"/>
              <a:t>23</a:t>
            </a:fld>
            <a:endParaRPr lang="en-US"/>
          </a:p>
        </p:txBody>
      </p:sp>
    </p:spTree>
    <p:extLst>
      <p:ext uri="{BB962C8B-B14F-4D97-AF65-F5344CB8AC3E}">
        <p14:creationId xmlns:p14="http://schemas.microsoft.com/office/powerpoint/2010/main" xmlns="" val="26798662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22D41D2-6F6C-4815-AC3B-DB6C2C5DEEB3}" type="slidenum">
              <a:rPr lang="en-US"/>
              <a:pPr eaLnBrk="1" hangingPunct="1"/>
              <a:t>24</a:t>
            </a:fld>
            <a:endParaRPr lang="en-US"/>
          </a:p>
        </p:txBody>
      </p:sp>
    </p:spTree>
    <p:extLst>
      <p:ext uri="{BB962C8B-B14F-4D97-AF65-F5344CB8AC3E}">
        <p14:creationId xmlns:p14="http://schemas.microsoft.com/office/powerpoint/2010/main" xmlns="" val="42567887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E0ADAB2-3F01-446E-90F8-6B14DD1AF224}" type="slidenum">
              <a:rPr lang="en-US"/>
              <a:pPr eaLnBrk="1" hangingPunct="1"/>
              <a:t>25</a:t>
            </a:fld>
            <a:endParaRPr lang="en-US"/>
          </a:p>
        </p:txBody>
      </p:sp>
    </p:spTree>
    <p:extLst>
      <p:ext uri="{BB962C8B-B14F-4D97-AF65-F5344CB8AC3E}">
        <p14:creationId xmlns:p14="http://schemas.microsoft.com/office/powerpoint/2010/main" xmlns="" val="19094007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0372D03-265A-4385-AF43-B9BE7ACEB8CA}" type="slidenum">
              <a:rPr lang="en-US"/>
              <a:pPr eaLnBrk="1" hangingPunct="1"/>
              <a:t>26</a:t>
            </a:fld>
            <a:endParaRPr lang="en-US"/>
          </a:p>
        </p:txBody>
      </p:sp>
    </p:spTree>
    <p:extLst>
      <p:ext uri="{BB962C8B-B14F-4D97-AF65-F5344CB8AC3E}">
        <p14:creationId xmlns:p14="http://schemas.microsoft.com/office/powerpoint/2010/main" xmlns="" val="17817418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E8EA67F-7078-4FC4-B056-A03326349841}" type="slidenum">
              <a:rPr lang="en-US"/>
              <a:pPr eaLnBrk="1" hangingPunct="1"/>
              <a:t>27</a:t>
            </a:fld>
            <a:endParaRPr lang="en-US"/>
          </a:p>
        </p:txBody>
      </p:sp>
    </p:spTree>
    <p:extLst>
      <p:ext uri="{BB962C8B-B14F-4D97-AF65-F5344CB8AC3E}">
        <p14:creationId xmlns:p14="http://schemas.microsoft.com/office/powerpoint/2010/main" xmlns="" val="9429572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AB40DE7-E1AE-4FF1-BECB-84A919ED3B72}" type="slidenum">
              <a:rPr lang="en-US"/>
              <a:pPr eaLnBrk="1" hangingPunct="1"/>
              <a:t>28</a:t>
            </a:fld>
            <a:endParaRPr lang="en-US"/>
          </a:p>
        </p:txBody>
      </p:sp>
    </p:spTree>
    <p:extLst>
      <p:ext uri="{BB962C8B-B14F-4D97-AF65-F5344CB8AC3E}">
        <p14:creationId xmlns:p14="http://schemas.microsoft.com/office/powerpoint/2010/main" xmlns="" val="36682027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4D26E73-CFD7-403C-BE1F-4CB7CF88DA16}" type="slidenum">
              <a:rPr lang="en-US"/>
              <a:pPr eaLnBrk="1" hangingPunct="1"/>
              <a:t>29</a:t>
            </a:fld>
            <a:endParaRPr lang="en-US"/>
          </a:p>
        </p:txBody>
      </p:sp>
    </p:spTree>
    <p:extLst>
      <p:ext uri="{BB962C8B-B14F-4D97-AF65-F5344CB8AC3E}">
        <p14:creationId xmlns:p14="http://schemas.microsoft.com/office/powerpoint/2010/main" xmlns="" val="19648643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7680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F9CDE55-E4B7-4AF2-A4DB-474DCB9F607D}" type="slidenum">
              <a:rPr lang="en-US"/>
              <a:pPr eaLnBrk="1" hangingPunct="1"/>
              <a:t>30</a:t>
            </a:fld>
            <a:endParaRPr lang="en-US"/>
          </a:p>
        </p:txBody>
      </p:sp>
    </p:spTree>
    <p:extLst>
      <p:ext uri="{BB962C8B-B14F-4D97-AF65-F5344CB8AC3E}">
        <p14:creationId xmlns:p14="http://schemas.microsoft.com/office/powerpoint/2010/main" xmlns="" val="22347362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4-</a:t>
            </a:r>
            <a:fld id="{6920EA5C-05E9-4EEA-B967-91E694A88DC1}" type="slidenum">
              <a:rPr lang="en-US"/>
              <a:pPr/>
              <a:t>31</a:t>
            </a:fld>
            <a:endParaRPr lang="en-US"/>
          </a:p>
        </p:txBody>
      </p:sp>
      <p:sp>
        <p:nvSpPr>
          <p:cNvPr id="7" name="Rectangle 7"/>
          <p:cNvSpPr>
            <a:spLocks noGrp="1" noChangeArrowheads="1"/>
          </p:cNvSpPr>
          <p:nvPr>
            <p:ph type="sldNum" sz="quarter" idx="5"/>
          </p:nvPr>
        </p:nvSpPr>
        <p:spPr>
          <a:ln/>
        </p:spPr>
        <p:txBody>
          <a:bodyPr/>
          <a:lstStyle/>
          <a:p>
            <a:fld id="{C8EF39AA-5EAB-4EB5-8B8C-1A85E3AA414F}" type="slidenum">
              <a:rPr lang="en-US"/>
              <a:pPr/>
              <a:t>31</a:t>
            </a:fld>
            <a:endParaRPr lang="en-US"/>
          </a:p>
        </p:txBody>
      </p:sp>
      <p:sp>
        <p:nvSpPr>
          <p:cNvPr id="307202" name="Rectangle 2"/>
          <p:cNvSpPr>
            <a:spLocks noGrp="1" noRot="1" noChangeAspect="1" noChangeArrowheads="1" noTextEdit="1"/>
          </p:cNvSpPr>
          <p:nvPr>
            <p:ph type="sldImg"/>
          </p:nvPr>
        </p:nvSpPr>
        <p:spPr>
          <a:ln/>
        </p:spPr>
      </p:sp>
      <p:sp>
        <p:nvSpPr>
          <p:cNvPr id="307203" name="Rectangle 3"/>
          <p:cNvSpPr>
            <a:spLocks noGrp="1" noChangeArrowheads="1"/>
          </p:cNvSpPr>
          <p:nvPr>
            <p:ph type="body" idx="1"/>
          </p:nvPr>
        </p:nvSpPr>
        <p:spPr>
          <a:xfrm>
            <a:off x="914400" y="4416425"/>
            <a:ext cx="5029200" cy="4183063"/>
          </a:xfrm>
          <a:ln/>
        </p:spPr>
        <p:txBody>
          <a:bodyPr/>
          <a:lstStyle/>
          <a:p>
            <a:r>
              <a:rPr lang="en-US"/>
              <a:t>Job-order and process costing are similar in that they both deal with assigning materials, labor and overhead to products as a way to calculate the unit product cost.</a:t>
            </a:r>
          </a:p>
          <a:p>
            <a:endParaRPr lang="en-US"/>
          </a:p>
          <a:p>
            <a:r>
              <a:rPr lang="en-US"/>
              <a:t>Both systems use raw materials inventory, work in process inventory, and finished goods inventory.</a:t>
            </a:r>
          </a:p>
          <a:p>
            <a:endParaRPr lang="en-US"/>
          </a:p>
          <a:p>
            <a:r>
              <a:rPr lang="en-US"/>
              <a:t>The flow of costs is similar, but not exactly the same, in the two systems.</a:t>
            </a:r>
          </a:p>
        </p:txBody>
      </p:sp>
    </p:spTree>
    <p:extLst>
      <p:ext uri="{BB962C8B-B14F-4D97-AF65-F5344CB8AC3E}">
        <p14:creationId xmlns:p14="http://schemas.microsoft.com/office/powerpoint/2010/main" xmlns="" val="11816214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4-</a:t>
            </a:r>
            <a:fld id="{E7C18AFB-C19D-4200-86F5-256D7B623F67}" type="slidenum">
              <a:rPr lang="en-US"/>
              <a:pPr/>
              <a:t>32</a:t>
            </a:fld>
            <a:endParaRPr lang="en-US"/>
          </a:p>
        </p:txBody>
      </p:sp>
      <p:sp>
        <p:nvSpPr>
          <p:cNvPr id="7" name="Rectangle 7"/>
          <p:cNvSpPr>
            <a:spLocks noGrp="1" noChangeArrowheads="1"/>
          </p:cNvSpPr>
          <p:nvPr>
            <p:ph type="sldNum" sz="quarter" idx="5"/>
          </p:nvPr>
        </p:nvSpPr>
        <p:spPr>
          <a:ln/>
        </p:spPr>
        <p:txBody>
          <a:bodyPr/>
          <a:lstStyle/>
          <a:p>
            <a:fld id="{E7AD998B-59B0-4BCE-8678-A194544D3132}" type="slidenum">
              <a:rPr lang="en-US"/>
              <a:pPr/>
              <a:t>32</a:t>
            </a:fld>
            <a:endParaRPr lang="en-US"/>
          </a:p>
        </p:txBody>
      </p:sp>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a:xfrm>
            <a:off x="914400" y="4416425"/>
            <a:ext cx="5029200" cy="4183063"/>
          </a:xfrm>
          <a:ln/>
        </p:spPr>
        <p:txBody>
          <a:bodyPr/>
          <a:lstStyle/>
          <a:p>
            <a:r>
              <a:rPr lang="en-US"/>
              <a:t>Process costing is best suited for the production of a single product that is continuously produced for a long period of time. Recall the mixing and bottling of Coca-Cola from Chapter Three. Job-order costing is best suited when jobs are produced as discrete projects. For example, building a house.</a:t>
            </a:r>
          </a:p>
          <a:p>
            <a:endParaRPr lang="en-US"/>
          </a:p>
          <a:p>
            <a:r>
              <a:rPr lang="en-US"/>
              <a:t>Process costing accumulates costs by </a:t>
            </a:r>
            <a:r>
              <a:rPr lang="en-US" i="1"/>
              <a:t>department,</a:t>
            </a:r>
            <a:r>
              <a:rPr lang="en-US"/>
              <a:t> while job-order costing accumulates costs by </a:t>
            </a:r>
            <a:r>
              <a:rPr lang="en-US" i="1"/>
              <a:t>individual jobs</a:t>
            </a:r>
            <a:r>
              <a:rPr lang="en-US"/>
              <a:t>.</a:t>
            </a:r>
          </a:p>
          <a:p>
            <a:endParaRPr lang="en-US"/>
          </a:p>
          <a:p>
            <a:r>
              <a:rPr lang="en-US"/>
              <a:t>Process costing uses a fundamental document called a </a:t>
            </a:r>
            <a:r>
              <a:rPr lang="en-US" i="1"/>
              <a:t>department production report</a:t>
            </a:r>
            <a:r>
              <a:rPr lang="en-US"/>
              <a:t>, while job-order costing uses the </a:t>
            </a:r>
            <a:r>
              <a:rPr lang="en-US" i="1"/>
              <a:t>job cost sheet.</a:t>
            </a:r>
          </a:p>
          <a:p>
            <a:endParaRPr lang="en-US"/>
          </a:p>
          <a:p>
            <a:r>
              <a:rPr lang="en-US"/>
              <a:t>In process costing unit cost is computed by </a:t>
            </a:r>
            <a:r>
              <a:rPr lang="en-US" i="1"/>
              <a:t>department,</a:t>
            </a:r>
            <a:r>
              <a:rPr lang="en-US"/>
              <a:t> while in job-order systems unit cost is </a:t>
            </a:r>
            <a:r>
              <a:rPr lang="en-US" i="1"/>
              <a:t>computed by job</a:t>
            </a:r>
            <a:r>
              <a:rPr lang="en-US"/>
              <a:t>.</a:t>
            </a:r>
          </a:p>
          <a:p>
            <a:endParaRPr lang="en-US"/>
          </a:p>
          <a:p>
            <a:r>
              <a:rPr lang="en-US"/>
              <a:t>While there are similarities between the two systems, there are also significant differences.</a:t>
            </a:r>
          </a:p>
        </p:txBody>
      </p:sp>
    </p:spTree>
    <p:extLst>
      <p:ext uri="{BB962C8B-B14F-4D97-AF65-F5344CB8AC3E}">
        <p14:creationId xmlns:p14="http://schemas.microsoft.com/office/powerpoint/2010/main" xmlns="" val="25414123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4-</a:t>
            </a:r>
            <a:fld id="{119EF792-B8FD-4BDB-9EBE-0371827446AB}" type="slidenum">
              <a:rPr lang="en-US"/>
              <a:pPr/>
              <a:t>33</a:t>
            </a:fld>
            <a:endParaRPr lang="en-US"/>
          </a:p>
        </p:txBody>
      </p:sp>
      <p:sp>
        <p:nvSpPr>
          <p:cNvPr id="7" name="Rectangle 7"/>
          <p:cNvSpPr>
            <a:spLocks noGrp="1" noChangeArrowheads="1"/>
          </p:cNvSpPr>
          <p:nvPr>
            <p:ph type="sldNum" sz="quarter" idx="5"/>
          </p:nvPr>
        </p:nvSpPr>
        <p:spPr>
          <a:ln/>
        </p:spPr>
        <p:txBody>
          <a:bodyPr/>
          <a:lstStyle/>
          <a:p>
            <a:fld id="{9510DC56-0A54-43AA-ADA6-768D42D86E82}" type="slidenum">
              <a:rPr lang="en-US"/>
              <a:pPr/>
              <a:t>33</a:t>
            </a:fld>
            <a:endParaRPr lang="en-US"/>
          </a:p>
        </p:txBody>
      </p:sp>
      <p:sp>
        <p:nvSpPr>
          <p:cNvPr id="311298" name="Rectangle 2"/>
          <p:cNvSpPr>
            <a:spLocks noGrp="1" noRot="1" noChangeAspect="1" noChangeArrowheads="1" noTextEdit="1"/>
          </p:cNvSpPr>
          <p:nvPr>
            <p:ph type="sldImg"/>
          </p:nvPr>
        </p:nvSpPr>
        <p:spPr>
          <a:ln/>
        </p:spPr>
      </p:sp>
      <p:sp>
        <p:nvSpPr>
          <p:cNvPr id="311299" name="Rectangle 3"/>
          <p:cNvSpPr>
            <a:spLocks noGrp="1" noChangeArrowheads="1"/>
          </p:cNvSpPr>
          <p:nvPr>
            <p:ph type="body" idx="1"/>
          </p:nvPr>
        </p:nvSpPr>
        <p:spPr>
          <a:xfrm>
            <a:off x="914400" y="4416425"/>
            <a:ext cx="5029200" cy="4183063"/>
          </a:xfrm>
          <a:ln/>
        </p:spPr>
        <p:txBody>
          <a:bodyPr/>
          <a:lstStyle/>
          <a:p>
            <a:r>
              <a:rPr lang="en-US"/>
              <a:t>Can you identify the most likely circumstances where a process costing system may be used?</a:t>
            </a:r>
          </a:p>
        </p:txBody>
      </p:sp>
    </p:spTree>
    <p:extLst>
      <p:ext uri="{BB962C8B-B14F-4D97-AF65-F5344CB8AC3E}">
        <p14:creationId xmlns:p14="http://schemas.microsoft.com/office/powerpoint/2010/main" xmlns="" val="1516671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4-</a:t>
            </a:r>
            <a:fld id="{B0DDACB2-2AA5-4A4A-9502-E103FB14FACF}" type="slidenum">
              <a:rPr lang="en-US"/>
              <a:pPr/>
              <a:t>34</a:t>
            </a:fld>
            <a:endParaRPr lang="en-US"/>
          </a:p>
        </p:txBody>
      </p:sp>
      <p:sp>
        <p:nvSpPr>
          <p:cNvPr id="7" name="Rectangle 7"/>
          <p:cNvSpPr>
            <a:spLocks noGrp="1" noChangeArrowheads="1"/>
          </p:cNvSpPr>
          <p:nvPr>
            <p:ph type="sldNum" sz="quarter" idx="5"/>
          </p:nvPr>
        </p:nvSpPr>
        <p:spPr>
          <a:ln/>
        </p:spPr>
        <p:txBody>
          <a:bodyPr/>
          <a:lstStyle/>
          <a:p>
            <a:fld id="{A8E9E1F3-C180-4B25-85C8-1C156AC7FC1D}" type="slidenum">
              <a:rPr lang="en-US"/>
              <a:pPr/>
              <a:t>34</a:t>
            </a:fld>
            <a:endParaRPr lang="en-US"/>
          </a:p>
        </p:txBody>
      </p:sp>
      <p:sp>
        <p:nvSpPr>
          <p:cNvPr id="313346" name="Rectangle 2"/>
          <p:cNvSpPr>
            <a:spLocks noGrp="1" noRot="1" noChangeAspect="1" noChangeArrowheads="1" noTextEdit="1"/>
          </p:cNvSpPr>
          <p:nvPr>
            <p:ph type="sldImg"/>
          </p:nvPr>
        </p:nvSpPr>
        <p:spPr>
          <a:ln/>
        </p:spPr>
      </p:sp>
      <p:sp>
        <p:nvSpPr>
          <p:cNvPr id="313347" name="Rectangle 3"/>
          <p:cNvSpPr>
            <a:spLocks noGrp="1" noChangeArrowheads="1"/>
          </p:cNvSpPr>
          <p:nvPr>
            <p:ph type="body" idx="1"/>
          </p:nvPr>
        </p:nvSpPr>
        <p:spPr>
          <a:xfrm>
            <a:off x="914400" y="4416425"/>
            <a:ext cx="5029200" cy="4183063"/>
          </a:xfrm>
          <a:ln/>
        </p:spPr>
        <p:txBody>
          <a:bodyPr/>
          <a:lstStyle/>
          <a:p>
            <a:r>
              <a:rPr lang="en-US"/>
              <a:t>Can you identify the most likely circumstances where a process costing system may be used?</a:t>
            </a:r>
          </a:p>
        </p:txBody>
      </p:sp>
    </p:spTree>
    <p:extLst>
      <p:ext uri="{BB962C8B-B14F-4D97-AF65-F5344CB8AC3E}">
        <p14:creationId xmlns:p14="http://schemas.microsoft.com/office/powerpoint/2010/main" xmlns="" val="20187294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4-</a:t>
            </a:r>
            <a:fld id="{C16486CA-657B-4976-A05C-2A9F1044F95C}" type="slidenum">
              <a:rPr lang="en-US"/>
              <a:pPr/>
              <a:t>35</a:t>
            </a:fld>
            <a:endParaRPr lang="en-US"/>
          </a:p>
        </p:txBody>
      </p:sp>
      <p:sp>
        <p:nvSpPr>
          <p:cNvPr id="7" name="Rectangle 7"/>
          <p:cNvSpPr>
            <a:spLocks noGrp="1" noChangeArrowheads="1"/>
          </p:cNvSpPr>
          <p:nvPr>
            <p:ph type="sldNum" sz="quarter" idx="5"/>
          </p:nvPr>
        </p:nvSpPr>
        <p:spPr>
          <a:ln/>
        </p:spPr>
        <p:txBody>
          <a:bodyPr/>
          <a:lstStyle/>
          <a:p>
            <a:fld id="{C61B9E63-7279-4073-B3C4-8EE8F3026074}" type="slidenum">
              <a:rPr lang="en-US"/>
              <a:pPr/>
              <a:t>35</a:t>
            </a:fld>
            <a:endParaRPr lang="en-US"/>
          </a:p>
        </p:txBody>
      </p:sp>
      <p:sp>
        <p:nvSpPr>
          <p:cNvPr id="315394" name="Rectangle 2"/>
          <p:cNvSpPr>
            <a:spLocks noGrp="1" noRot="1" noChangeAspect="1" noChangeArrowheads="1" noTextEdit="1"/>
          </p:cNvSpPr>
          <p:nvPr>
            <p:ph type="sldImg"/>
          </p:nvPr>
        </p:nvSpPr>
        <p:spPr>
          <a:ln/>
        </p:spPr>
      </p:sp>
      <p:sp>
        <p:nvSpPr>
          <p:cNvPr id="315395" name="Rectangle 3"/>
          <p:cNvSpPr>
            <a:spLocks noGrp="1" noChangeArrowheads="1"/>
          </p:cNvSpPr>
          <p:nvPr>
            <p:ph type="body" idx="1"/>
          </p:nvPr>
        </p:nvSpPr>
        <p:spPr>
          <a:ln/>
        </p:spPr>
        <p:txBody>
          <a:bodyPr/>
          <a:lstStyle/>
          <a:p>
            <a:r>
              <a:rPr lang="en-US"/>
              <a:t>A processing department is any location in an organization where materials, labor, or overhead are added to the product. The output from a processing department is homogeneous, that is, they all appear the same.</a:t>
            </a:r>
          </a:p>
        </p:txBody>
      </p:sp>
    </p:spTree>
    <p:extLst>
      <p:ext uri="{BB962C8B-B14F-4D97-AF65-F5344CB8AC3E}">
        <p14:creationId xmlns:p14="http://schemas.microsoft.com/office/powerpoint/2010/main" xmlns="" val="6800742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4-</a:t>
            </a:r>
            <a:fld id="{709D76C3-B562-4862-8F7A-F54167FA6695}" type="slidenum">
              <a:rPr lang="en-US"/>
              <a:pPr/>
              <a:t>36</a:t>
            </a:fld>
            <a:endParaRPr lang="en-US"/>
          </a:p>
        </p:txBody>
      </p:sp>
      <p:sp>
        <p:nvSpPr>
          <p:cNvPr id="7" name="Rectangle 7"/>
          <p:cNvSpPr>
            <a:spLocks noGrp="1" noChangeArrowheads="1"/>
          </p:cNvSpPr>
          <p:nvPr>
            <p:ph type="sldNum" sz="quarter" idx="5"/>
          </p:nvPr>
        </p:nvSpPr>
        <p:spPr>
          <a:ln/>
        </p:spPr>
        <p:txBody>
          <a:bodyPr/>
          <a:lstStyle/>
          <a:p>
            <a:fld id="{9F8BE138-3A4A-4040-BB24-4E99CB30BDF8}" type="slidenum">
              <a:rPr lang="en-US"/>
              <a:pPr/>
              <a:t>36</a:t>
            </a:fld>
            <a:endParaRPr lang="en-US"/>
          </a:p>
        </p:txBody>
      </p:sp>
      <p:sp>
        <p:nvSpPr>
          <p:cNvPr id="319490" name="Rectangle 2"/>
          <p:cNvSpPr>
            <a:spLocks noGrp="1" noRot="1" noChangeAspect="1" noChangeArrowheads="1" noTextEdit="1"/>
          </p:cNvSpPr>
          <p:nvPr>
            <p:ph type="sldImg"/>
          </p:nvPr>
        </p:nvSpPr>
        <p:spPr>
          <a:ln/>
        </p:spPr>
      </p:sp>
      <p:sp>
        <p:nvSpPr>
          <p:cNvPr id="319491" name="Rectangle 3"/>
          <p:cNvSpPr>
            <a:spLocks noGrp="1" noChangeArrowheads="1"/>
          </p:cNvSpPr>
          <p:nvPr>
            <p:ph type="body" idx="1"/>
          </p:nvPr>
        </p:nvSpPr>
        <p:spPr>
          <a:xfrm>
            <a:off x="914400" y="4416425"/>
            <a:ext cx="5029200" cy="4183063"/>
          </a:xfrm>
          <a:ln/>
        </p:spPr>
        <p:txBody>
          <a:bodyPr/>
          <a:lstStyle/>
          <a:p>
            <a:r>
              <a:rPr lang="en-US"/>
              <a:t>In all manufacturing systems, direct material, direct labor, and manufacturing overhead are charged to Work in Process Inventory. As we complete the production process, goods are transferred to the Finished Goods Inventory. Finally, when we sell the finished goods, we transfer the cost to cost of goods sold.</a:t>
            </a:r>
          </a:p>
        </p:txBody>
      </p:sp>
    </p:spTree>
    <p:extLst>
      <p:ext uri="{BB962C8B-B14F-4D97-AF65-F5344CB8AC3E}">
        <p14:creationId xmlns:p14="http://schemas.microsoft.com/office/powerpoint/2010/main" xmlns="" val="36072378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4-</a:t>
            </a:r>
            <a:fld id="{952B080F-A697-44A2-8C89-AB94CA8EDCBA}" type="slidenum">
              <a:rPr lang="en-US"/>
              <a:pPr/>
              <a:t>37</a:t>
            </a:fld>
            <a:endParaRPr lang="en-US"/>
          </a:p>
        </p:txBody>
      </p:sp>
      <p:sp>
        <p:nvSpPr>
          <p:cNvPr id="7" name="Rectangle 7"/>
          <p:cNvSpPr>
            <a:spLocks noGrp="1" noChangeArrowheads="1"/>
          </p:cNvSpPr>
          <p:nvPr>
            <p:ph type="sldNum" sz="quarter" idx="5"/>
          </p:nvPr>
        </p:nvSpPr>
        <p:spPr>
          <a:ln/>
        </p:spPr>
        <p:txBody>
          <a:bodyPr/>
          <a:lstStyle/>
          <a:p>
            <a:fld id="{A51ACF71-4697-4CEE-B449-26047375DDC5}" type="slidenum">
              <a:rPr lang="en-US"/>
              <a:pPr/>
              <a:t>37</a:t>
            </a:fld>
            <a:endParaRPr lang="en-US"/>
          </a:p>
        </p:txBody>
      </p:sp>
      <p:sp>
        <p:nvSpPr>
          <p:cNvPr id="321538" name="Rectangle 2"/>
          <p:cNvSpPr>
            <a:spLocks noGrp="1" noRot="1" noChangeAspect="1" noChangeArrowheads="1" noTextEdit="1"/>
          </p:cNvSpPr>
          <p:nvPr>
            <p:ph type="sldImg"/>
          </p:nvPr>
        </p:nvSpPr>
        <p:spPr>
          <a:ln/>
        </p:spPr>
      </p:sp>
      <p:sp>
        <p:nvSpPr>
          <p:cNvPr id="321539" name="Rectangle 3"/>
          <p:cNvSpPr>
            <a:spLocks noGrp="1" noChangeArrowheads="1"/>
          </p:cNvSpPr>
          <p:nvPr>
            <p:ph type="body" idx="1"/>
          </p:nvPr>
        </p:nvSpPr>
        <p:spPr>
          <a:xfrm>
            <a:off x="914400" y="4416425"/>
            <a:ext cx="5029200" cy="4183063"/>
          </a:xfrm>
          <a:ln/>
        </p:spPr>
        <p:txBody>
          <a:bodyPr/>
          <a:lstStyle/>
          <a:p>
            <a:r>
              <a:rPr lang="en-US"/>
              <a:t>In a job-order cost system costs are traced to individual jobs. All of the jobs in process make up the company’s Work in Process Inventory.</a:t>
            </a:r>
          </a:p>
        </p:txBody>
      </p:sp>
    </p:spTree>
    <p:extLst>
      <p:ext uri="{BB962C8B-B14F-4D97-AF65-F5344CB8AC3E}">
        <p14:creationId xmlns:p14="http://schemas.microsoft.com/office/powerpoint/2010/main" xmlns="" val="4694012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4-</a:t>
            </a:r>
            <a:fld id="{5D001251-3D2E-4112-B97F-DB96674D9E80}" type="slidenum">
              <a:rPr lang="en-US"/>
              <a:pPr/>
              <a:t>38</a:t>
            </a:fld>
            <a:endParaRPr lang="en-US"/>
          </a:p>
        </p:txBody>
      </p:sp>
      <p:sp>
        <p:nvSpPr>
          <p:cNvPr id="7" name="Rectangle 7"/>
          <p:cNvSpPr>
            <a:spLocks noGrp="1" noChangeArrowheads="1"/>
          </p:cNvSpPr>
          <p:nvPr>
            <p:ph type="sldNum" sz="quarter" idx="5"/>
          </p:nvPr>
        </p:nvSpPr>
        <p:spPr>
          <a:ln/>
        </p:spPr>
        <p:txBody>
          <a:bodyPr/>
          <a:lstStyle/>
          <a:p>
            <a:fld id="{621B3F9B-D7A4-4DDF-981D-E868924DB4EB}" type="slidenum">
              <a:rPr lang="en-US"/>
              <a:pPr/>
              <a:t>38</a:t>
            </a:fld>
            <a:endParaRPr lang="en-US"/>
          </a:p>
        </p:txBody>
      </p:sp>
      <p:sp>
        <p:nvSpPr>
          <p:cNvPr id="323588" name="Rectangle 4"/>
          <p:cNvSpPr>
            <a:spLocks noGrp="1" noRot="1" noChangeAspect="1" noChangeArrowheads="1" noTextEdit="1"/>
          </p:cNvSpPr>
          <p:nvPr>
            <p:ph type="sldImg"/>
          </p:nvPr>
        </p:nvSpPr>
        <p:spPr>
          <a:ln/>
        </p:spPr>
      </p:sp>
      <p:sp>
        <p:nvSpPr>
          <p:cNvPr id="323589" name="Rectangle 5"/>
          <p:cNvSpPr>
            <a:spLocks noGrp="1" noChangeArrowheads="1"/>
          </p:cNvSpPr>
          <p:nvPr>
            <p:ph type="body" idx="1"/>
          </p:nvPr>
        </p:nvSpPr>
        <p:spPr>
          <a:ln/>
        </p:spPr>
        <p:txBody>
          <a:bodyPr/>
          <a:lstStyle/>
          <a:p>
            <a:r>
              <a:rPr lang="en-US"/>
              <a:t>In a process costing systems, costs are traced to departments that process the goods. In some companies there may be several processing departments that goods must pass through to become finished goods. Material, labor and overhead costs transferred from one department’s Work in Process account to another department’s Work in Process account are called transferred-in costs.</a:t>
            </a:r>
          </a:p>
        </p:txBody>
      </p:sp>
    </p:spTree>
    <p:extLst>
      <p:ext uri="{BB962C8B-B14F-4D97-AF65-F5344CB8AC3E}">
        <p14:creationId xmlns:p14="http://schemas.microsoft.com/office/powerpoint/2010/main" xmlns="" val="19418489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4-</a:t>
            </a:r>
            <a:fld id="{282E031C-E2BE-44D4-ABF2-554E101E8533}" type="slidenum">
              <a:rPr lang="en-US"/>
              <a:pPr/>
              <a:t>39</a:t>
            </a:fld>
            <a:endParaRPr lang="en-US"/>
          </a:p>
        </p:txBody>
      </p:sp>
      <p:sp>
        <p:nvSpPr>
          <p:cNvPr id="7" name="Rectangle 7"/>
          <p:cNvSpPr>
            <a:spLocks noGrp="1" noChangeArrowheads="1"/>
          </p:cNvSpPr>
          <p:nvPr>
            <p:ph type="sldNum" sz="quarter" idx="5"/>
          </p:nvPr>
        </p:nvSpPr>
        <p:spPr>
          <a:ln/>
        </p:spPr>
        <p:txBody>
          <a:bodyPr/>
          <a:lstStyle/>
          <a:p>
            <a:fld id="{39A8593D-519F-4ECE-ADC7-4C4C70808609}" type="slidenum">
              <a:rPr lang="en-US"/>
              <a:pPr/>
              <a:t>39</a:t>
            </a:fld>
            <a:endParaRPr lang="en-US"/>
          </a:p>
        </p:txBody>
      </p:sp>
      <p:sp>
        <p:nvSpPr>
          <p:cNvPr id="325634" name="Rectangle 2"/>
          <p:cNvSpPr>
            <a:spLocks noGrp="1" noRot="1" noChangeAspect="1" noChangeArrowheads="1" noTextEdit="1"/>
          </p:cNvSpPr>
          <p:nvPr>
            <p:ph type="sldImg"/>
          </p:nvPr>
        </p:nvSpPr>
        <p:spPr>
          <a:ln/>
        </p:spPr>
      </p:sp>
      <p:sp>
        <p:nvSpPr>
          <p:cNvPr id="325635" name="Rectangle 3"/>
          <p:cNvSpPr>
            <a:spLocks noGrp="1" noChangeArrowheads="1"/>
          </p:cNvSpPr>
          <p:nvPr>
            <p:ph type="body" idx="1"/>
          </p:nvPr>
        </p:nvSpPr>
        <p:spPr>
          <a:xfrm>
            <a:off x="914400" y="4416425"/>
            <a:ext cx="5029200" cy="4183063"/>
          </a:xfrm>
          <a:ln/>
        </p:spPr>
        <p:txBody>
          <a:bodyPr/>
          <a:lstStyle/>
          <a:p>
            <a:r>
              <a:rPr lang="en-US"/>
              <a:t>Let’s look at the flow of costs through the tee accounts and related journal entries for a manufacturing process that has two departments – Department A and Department B.</a:t>
            </a:r>
          </a:p>
        </p:txBody>
      </p:sp>
    </p:spTree>
    <p:extLst>
      <p:ext uri="{BB962C8B-B14F-4D97-AF65-F5344CB8AC3E}">
        <p14:creationId xmlns:p14="http://schemas.microsoft.com/office/powerpoint/2010/main" xmlns="" val="9005588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4-</a:t>
            </a:r>
            <a:fld id="{BB20EA5F-59EB-4A70-9B16-E3B2076985FF}" type="slidenum">
              <a:rPr lang="en-US"/>
              <a:pPr/>
              <a:t>40</a:t>
            </a:fld>
            <a:endParaRPr lang="en-US"/>
          </a:p>
        </p:txBody>
      </p:sp>
      <p:sp>
        <p:nvSpPr>
          <p:cNvPr id="7" name="Rectangle 7"/>
          <p:cNvSpPr>
            <a:spLocks noGrp="1" noChangeArrowheads="1"/>
          </p:cNvSpPr>
          <p:nvPr>
            <p:ph type="sldNum" sz="quarter" idx="5"/>
          </p:nvPr>
        </p:nvSpPr>
        <p:spPr>
          <a:ln/>
        </p:spPr>
        <p:txBody>
          <a:bodyPr/>
          <a:lstStyle/>
          <a:p>
            <a:fld id="{133F8A6E-3ED7-45F0-BF93-7C7DFBFB3DD7}" type="slidenum">
              <a:rPr lang="en-US"/>
              <a:pPr/>
              <a:t>40</a:t>
            </a:fld>
            <a:endParaRPr lang="en-US"/>
          </a:p>
        </p:txBody>
      </p:sp>
      <p:sp>
        <p:nvSpPr>
          <p:cNvPr id="327682" name="Rectangle 2"/>
          <p:cNvSpPr>
            <a:spLocks noGrp="1" noRot="1" noChangeAspect="1" noChangeArrowheads="1" noTextEdit="1"/>
          </p:cNvSpPr>
          <p:nvPr>
            <p:ph type="sldImg"/>
          </p:nvPr>
        </p:nvSpPr>
        <p:spPr>
          <a:ln/>
        </p:spPr>
      </p:sp>
      <p:sp>
        <p:nvSpPr>
          <p:cNvPr id="327683" name="Rectangle 3"/>
          <p:cNvSpPr>
            <a:spLocks noGrp="1" noChangeArrowheads="1"/>
          </p:cNvSpPr>
          <p:nvPr>
            <p:ph type="body" idx="1"/>
          </p:nvPr>
        </p:nvSpPr>
        <p:spPr>
          <a:xfrm>
            <a:off x="914400" y="4416425"/>
            <a:ext cx="5029200" cy="4183063"/>
          </a:xfrm>
          <a:ln/>
        </p:spPr>
        <p:txBody>
          <a:bodyPr/>
          <a:lstStyle/>
          <a:p>
            <a:r>
              <a:rPr lang="en-US"/>
              <a:t>Part I</a:t>
            </a:r>
            <a:br>
              <a:rPr lang="en-US"/>
            </a:br>
            <a:r>
              <a:rPr lang="en-US"/>
              <a:t>Direct materials can be requisitioned for use in both Department A and Department B. These direct materials are likely to be different in nature. Direct material costs are debited to the appropriate departmental Work in Process account depending upon where the materials were added to the production process. The Raw Materials account is credited for the corresponding amounts.</a:t>
            </a:r>
          </a:p>
        </p:txBody>
      </p:sp>
    </p:spTree>
    <p:extLst>
      <p:ext uri="{BB962C8B-B14F-4D97-AF65-F5344CB8AC3E}">
        <p14:creationId xmlns:p14="http://schemas.microsoft.com/office/powerpoint/2010/main" xmlns="" val="36314463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4-</a:t>
            </a:r>
            <a:fld id="{0A542D1E-553A-45ED-B557-68C1F0BCC699}" type="slidenum">
              <a:rPr lang="en-US"/>
              <a:pPr/>
              <a:t>41</a:t>
            </a:fld>
            <a:endParaRPr lang="en-US"/>
          </a:p>
        </p:txBody>
      </p:sp>
      <p:sp>
        <p:nvSpPr>
          <p:cNvPr id="7" name="Rectangle 7"/>
          <p:cNvSpPr>
            <a:spLocks noGrp="1" noChangeArrowheads="1"/>
          </p:cNvSpPr>
          <p:nvPr>
            <p:ph type="sldNum" sz="quarter" idx="5"/>
          </p:nvPr>
        </p:nvSpPr>
        <p:spPr>
          <a:ln/>
        </p:spPr>
        <p:txBody>
          <a:bodyPr/>
          <a:lstStyle/>
          <a:p>
            <a:fld id="{BAAA7908-16D0-4603-90F6-DEF13A9FB161}" type="slidenum">
              <a:rPr lang="en-US"/>
              <a:pPr/>
              <a:t>41</a:t>
            </a:fld>
            <a:endParaRPr lang="en-US"/>
          </a:p>
        </p:txBody>
      </p:sp>
      <p:sp>
        <p:nvSpPr>
          <p:cNvPr id="329730" name="Rectangle 2"/>
          <p:cNvSpPr>
            <a:spLocks noGrp="1" noRot="1" noChangeAspect="1" noChangeArrowheads="1" noTextEdit="1"/>
          </p:cNvSpPr>
          <p:nvPr>
            <p:ph type="sldImg"/>
          </p:nvPr>
        </p:nvSpPr>
        <p:spPr>
          <a:ln/>
        </p:spPr>
      </p:sp>
      <p:sp>
        <p:nvSpPr>
          <p:cNvPr id="329731" name="Rectangle 3"/>
          <p:cNvSpPr>
            <a:spLocks noGrp="1" noChangeArrowheads="1"/>
          </p:cNvSpPr>
          <p:nvPr>
            <p:ph type="body" idx="1"/>
          </p:nvPr>
        </p:nvSpPr>
        <p:spPr>
          <a:xfrm>
            <a:off x="914400" y="4416425"/>
            <a:ext cx="5029200" cy="4183063"/>
          </a:xfrm>
          <a:ln/>
        </p:spPr>
        <p:txBody>
          <a:bodyPr/>
          <a:lstStyle/>
          <a:p>
            <a:r>
              <a:rPr lang="en-US"/>
              <a:t>The journal entry that shows the requisition of direct materials for use in Processing Departments A and B, is to debit the processing department of the direct materials requisitioned and credit Raw Materials Inventory. Notice that the direct materials are placed into a separate work in process account for each processing department.</a:t>
            </a:r>
          </a:p>
        </p:txBody>
      </p:sp>
    </p:spTree>
    <p:extLst>
      <p:ext uri="{BB962C8B-B14F-4D97-AF65-F5344CB8AC3E}">
        <p14:creationId xmlns:p14="http://schemas.microsoft.com/office/powerpoint/2010/main" xmlns="" val="16909535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4-</a:t>
            </a:r>
            <a:fld id="{91822293-A375-4922-9906-7326263A6FC1}" type="slidenum">
              <a:rPr lang="en-US"/>
              <a:pPr/>
              <a:t>42</a:t>
            </a:fld>
            <a:endParaRPr lang="en-US"/>
          </a:p>
        </p:txBody>
      </p:sp>
      <p:sp>
        <p:nvSpPr>
          <p:cNvPr id="7" name="Rectangle 7"/>
          <p:cNvSpPr>
            <a:spLocks noGrp="1" noChangeArrowheads="1"/>
          </p:cNvSpPr>
          <p:nvPr>
            <p:ph type="sldNum" sz="quarter" idx="5"/>
          </p:nvPr>
        </p:nvSpPr>
        <p:spPr>
          <a:ln/>
        </p:spPr>
        <p:txBody>
          <a:bodyPr/>
          <a:lstStyle/>
          <a:p>
            <a:fld id="{27EEF365-1D64-4095-B707-8615D1AE38E3}" type="slidenum">
              <a:rPr lang="en-US"/>
              <a:pPr/>
              <a:t>42</a:t>
            </a:fld>
            <a:endParaRPr lang="en-US"/>
          </a:p>
        </p:txBody>
      </p:sp>
      <p:sp>
        <p:nvSpPr>
          <p:cNvPr id="331778" name="Rectangle 2"/>
          <p:cNvSpPr>
            <a:spLocks noGrp="1" noRot="1" noChangeAspect="1" noChangeArrowheads="1" noTextEdit="1"/>
          </p:cNvSpPr>
          <p:nvPr>
            <p:ph type="sldImg"/>
          </p:nvPr>
        </p:nvSpPr>
        <p:spPr>
          <a:ln/>
        </p:spPr>
      </p:sp>
      <p:sp>
        <p:nvSpPr>
          <p:cNvPr id="331779" name="Rectangle 3"/>
          <p:cNvSpPr>
            <a:spLocks noGrp="1" noChangeArrowheads="1"/>
          </p:cNvSpPr>
          <p:nvPr>
            <p:ph type="body" idx="1"/>
          </p:nvPr>
        </p:nvSpPr>
        <p:spPr>
          <a:xfrm>
            <a:off x="914400" y="4416425"/>
            <a:ext cx="5029200" cy="4183063"/>
          </a:xfrm>
          <a:ln/>
        </p:spPr>
        <p:txBody>
          <a:bodyPr/>
          <a:lstStyle/>
          <a:p>
            <a:r>
              <a:rPr lang="en-US"/>
              <a:t>Direct labor is transferred from the wages payable account into the work in process account of departments A and B depending upon where the individual employee worked. Direct labor costs are debited to the appropriate departmental Work in Process account depending upon where the labor was added to the production process. Salaries and Wages Payable is credited for the corresponding amounts.</a:t>
            </a:r>
          </a:p>
          <a:p>
            <a:endParaRPr lang="en-US"/>
          </a:p>
        </p:txBody>
      </p:sp>
    </p:spTree>
    <p:extLst>
      <p:ext uri="{BB962C8B-B14F-4D97-AF65-F5344CB8AC3E}">
        <p14:creationId xmlns:p14="http://schemas.microsoft.com/office/powerpoint/2010/main" xmlns="" val="7280963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4-</a:t>
            </a:r>
            <a:fld id="{8AFF9A99-E3E8-45BD-9E3C-06F0D03687EE}" type="slidenum">
              <a:rPr lang="en-US"/>
              <a:pPr/>
              <a:t>43</a:t>
            </a:fld>
            <a:endParaRPr lang="en-US"/>
          </a:p>
        </p:txBody>
      </p:sp>
      <p:sp>
        <p:nvSpPr>
          <p:cNvPr id="7" name="Rectangle 7"/>
          <p:cNvSpPr>
            <a:spLocks noGrp="1" noChangeArrowheads="1"/>
          </p:cNvSpPr>
          <p:nvPr>
            <p:ph type="sldNum" sz="quarter" idx="5"/>
          </p:nvPr>
        </p:nvSpPr>
        <p:spPr>
          <a:ln/>
        </p:spPr>
        <p:txBody>
          <a:bodyPr/>
          <a:lstStyle/>
          <a:p>
            <a:fld id="{768E2EBF-29EA-4B5D-A357-782A79563257}" type="slidenum">
              <a:rPr lang="en-US"/>
              <a:pPr/>
              <a:t>43</a:t>
            </a:fld>
            <a:endParaRPr lang="en-US"/>
          </a:p>
        </p:txBody>
      </p:sp>
      <p:sp>
        <p:nvSpPr>
          <p:cNvPr id="333826" name="Rectangle 2"/>
          <p:cNvSpPr>
            <a:spLocks noGrp="1" noRot="1" noChangeAspect="1" noChangeArrowheads="1" noTextEdit="1"/>
          </p:cNvSpPr>
          <p:nvPr>
            <p:ph type="sldImg"/>
          </p:nvPr>
        </p:nvSpPr>
        <p:spPr>
          <a:ln/>
        </p:spPr>
      </p:sp>
      <p:sp>
        <p:nvSpPr>
          <p:cNvPr id="333827" name="Rectangle 3"/>
          <p:cNvSpPr>
            <a:spLocks noGrp="1" noChangeArrowheads="1"/>
          </p:cNvSpPr>
          <p:nvPr>
            <p:ph type="body" idx="1"/>
          </p:nvPr>
        </p:nvSpPr>
        <p:spPr>
          <a:xfrm>
            <a:off x="914400" y="4416425"/>
            <a:ext cx="5029200" cy="4183063"/>
          </a:xfrm>
          <a:ln/>
        </p:spPr>
        <p:txBody>
          <a:bodyPr/>
          <a:lstStyle/>
          <a:p>
            <a:r>
              <a:rPr lang="en-US"/>
              <a:t>Here is the journal entry to place the direct labor into the work in process inventory of departments A and B.</a:t>
            </a:r>
          </a:p>
        </p:txBody>
      </p:sp>
    </p:spTree>
    <p:extLst>
      <p:ext uri="{BB962C8B-B14F-4D97-AF65-F5344CB8AC3E}">
        <p14:creationId xmlns:p14="http://schemas.microsoft.com/office/powerpoint/2010/main" xmlns="" val="38868434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4-</a:t>
            </a:r>
            <a:fld id="{FDE6FF5A-3178-4255-AE94-E7E0A98FB9D0}" type="slidenum">
              <a:rPr lang="en-US"/>
              <a:pPr/>
              <a:t>44</a:t>
            </a:fld>
            <a:endParaRPr lang="en-US"/>
          </a:p>
        </p:txBody>
      </p:sp>
      <p:sp>
        <p:nvSpPr>
          <p:cNvPr id="7" name="Rectangle 7"/>
          <p:cNvSpPr>
            <a:spLocks noGrp="1" noChangeArrowheads="1"/>
          </p:cNvSpPr>
          <p:nvPr>
            <p:ph type="sldNum" sz="quarter" idx="5"/>
          </p:nvPr>
        </p:nvSpPr>
        <p:spPr>
          <a:ln/>
        </p:spPr>
        <p:txBody>
          <a:bodyPr/>
          <a:lstStyle/>
          <a:p>
            <a:fld id="{B39305F4-983E-41D9-9A6D-6F631F6B8F2B}" type="slidenum">
              <a:rPr lang="en-US"/>
              <a:pPr/>
              <a:t>44</a:t>
            </a:fld>
            <a:endParaRPr lang="en-US"/>
          </a:p>
        </p:txBody>
      </p:sp>
      <p:sp>
        <p:nvSpPr>
          <p:cNvPr id="335874" name="Rectangle 2"/>
          <p:cNvSpPr>
            <a:spLocks noGrp="1" noRot="1" noChangeAspect="1" noChangeArrowheads="1" noTextEdit="1"/>
          </p:cNvSpPr>
          <p:nvPr>
            <p:ph type="sldImg"/>
          </p:nvPr>
        </p:nvSpPr>
        <p:spPr>
          <a:ln/>
        </p:spPr>
      </p:sp>
      <p:sp>
        <p:nvSpPr>
          <p:cNvPr id="335875" name="Rectangle 3"/>
          <p:cNvSpPr>
            <a:spLocks noGrp="1" noChangeArrowheads="1"/>
          </p:cNvSpPr>
          <p:nvPr>
            <p:ph type="body" idx="1"/>
          </p:nvPr>
        </p:nvSpPr>
        <p:spPr>
          <a:xfrm>
            <a:off x="914400" y="4416425"/>
            <a:ext cx="5029200" cy="4183063"/>
          </a:xfrm>
          <a:ln/>
        </p:spPr>
        <p:txBody>
          <a:bodyPr/>
          <a:lstStyle/>
          <a:p>
            <a:r>
              <a:rPr lang="en-US"/>
              <a:t>Manufacturing overhead is applied to each processing department based on a predetermined rate for each department. The predetermined rate does not have to be based on the same cost driver for each processing department. Manufacturing overhead costs are debited to the respective departmental Work in Process accounts. Manufacturing Overhead is credited by the corresponding amounts.</a:t>
            </a:r>
          </a:p>
        </p:txBody>
      </p:sp>
    </p:spTree>
    <p:extLst>
      <p:ext uri="{BB962C8B-B14F-4D97-AF65-F5344CB8AC3E}">
        <p14:creationId xmlns:p14="http://schemas.microsoft.com/office/powerpoint/2010/main" xmlns="" val="11825452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4-</a:t>
            </a:r>
            <a:fld id="{399035C9-969E-4459-8977-0ADEB7284881}" type="slidenum">
              <a:rPr lang="en-US"/>
              <a:pPr/>
              <a:t>45</a:t>
            </a:fld>
            <a:endParaRPr lang="en-US"/>
          </a:p>
        </p:txBody>
      </p:sp>
      <p:sp>
        <p:nvSpPr>
          <p:cNvPr id="7" name="Rectangle 7"/>
          <p:cNvSpPr>
            <a:spLocks noGrp="1" noChangeArrowheads="1"/>
          </p:cNvSpPr>
          <p:nvPr>
            <p:ph type="sldNum" sz="quarter" idx="5"/>
          </p:nvPr>
        </p:nvSpPr>
        <p:spPr>
          <a:ln/>
        </p:spPr>
        <p:txBody>
          <a:bodyPr/>
          <a:lstStyle/>
          <a:p>
            <a:fld id="{C6C8C48C-7A87-44BF-A613-2DA7DA151728}" type="slidenum">
              <a:rPr lang="en-US"/>
              <a:pPr/>
              <a:t>45</a:t>
            </a:fld>
            <a:endParaRPr lang="en-US"/>
          </a:p>
        </p:txBody>
      </p:sp>
      <p:sp>
        <p:nvSpPr>
          <p:cNvPr id="337922" name="Rectangle 2"/>
          <p:cNvSpPr>
            <a:spLocks noGrp="1" noRot="1" noChangeAspect="1" noChangeArrowheads="1" noTextEdit="1"/>
          </p:cNvSpPr>
          <p:nvPr>
            <p:ph type="sldImg"/>
          </p:nvPr>
        </p:nvSpPr>
        <p:spPr>
          <a:ln/>
        </p:spPr>
      </p:sp>
      <p:sp>
        <p:nvSpPr>
          <p:cNvPr id="337923" name="Rectangle 3"/>
          <p:cNvSpPr>
            <a:spLocks noGrp="1" noChangeArrowheads="1"/>
          </p:cNvSpPr>
          <p:nvPr>
            <p:ph type="body" idx="1"/>
          </p:nvPr>
        </p:nvSpPr>
        <p:spPr>
          <a:xfrm>
            <a:off x="914400" y="4416425"/>
            <a:ext cx="5029200" cy="4183063"/>
          </a:xfrm>
          <a:ln/>
        </p:spPr>
        <p:txBody>
          <a:bodyPr/>
          <a:lstStyle/>
          <a:p>
            <a:r>
              <a:rPr lang="en-US"/>
              <a:t>This is the journal entry we use to apply overhead to the work in process inventory of each of the processing departments.</a:t>
            </a:r>
          </a:p>
        </p:txBody>
      </p:sp>
    </p:spTree>
    <p:extLst>
      <p:ext uri="{BB962C8B-B14F-4D97-AF65-F5344CB8AC3E}">
        <p14:creationId xmlns:p14="http://schemas.microsoft.com/office/powerpoint/2010/main" xmlns="" val="40975253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4-</a:t>
            </a:r>
            <a:fld id="{4C99A1B8-CDB5-484E-8118-ECFFC3154905}" type="slidenum">
              <a:rPr lang="en-US"/>
              <a:pPr/>
              <a:t>46</a:t>
            </a:fld>
            <a:endParaRPr lang="en-US"/>
          </a:p>
        </p:txBody>
      </p:sp>
      <p:sp>
        <p:nvSpPr>
          <p:cNvPr id="7" name="Rectangle 7"/>
          <p:cNvSpPr>
            <a:spLocks noGrp="1" noChangeArrowheads="1"/>
          </p:cNvSpPr>
          <p:nvPr>
            <p:ph type="sldNum" sz="quarter" idx="5"/>
          </p:nvPr>
        </p:nvSpPr>
        <p:spPr>
          <a:ln/>
        </p:spPr>
        <p:txBody>
          <a:bodyPr/>
          <a:lstStyle/>
          <a:p>
            <a:fld id="{DCCDCAC7-D32C-4A9A-A733-14CBC957996A}" type="slidenum">
              <a:rPr lang="en-US"/>
              <a:pPr/>
              <a:t>46</a:t>
            </a:fld>
            <a:endParaRPr lang="en-US"/>
          </a:p>
        </p:txBody>
      </p:sp>
      <p:sp>
        <p:nvSpPr>
          <p:cNvPr id="339970" name="Rectangle 2"/>
          <p:cNvSpPr>
            <a:spLocks noGrp="1" noRot="1" noChangeAspect="1" noChangeArrowheads="1" noTextEdit="1"/>
          </p:cNvSpPr>
          <p:nvPr>
            <p:ph type="sldImg"/>
          </p:nvPr>
        </p:nvSpPr>
        <p:spPr>
          <a:ln/>
        </p:spPr>
      </p:sp>
      <p:sp>
        <p:nvSpPr>
          <p:cNvPr id="339971" name="Rectangle 3"/>
          <p:cNvSpPr>
            <a:spLocks noGrp="1" noChangeArrowheads="1"/>
          </p:cNvSpPr>
          <p:nvPr>
            <p:ph type="body" idx="1"/>
          </p:nvPr>
        </p:nvSpPr>
        <p:spPr>
          <a:xfrm>
            <a:off x="914400" y="4416425"/>
            <a:ext cx="5029200" cy="4183063"/>
          </a:xfrm>
          <a:ln/>
        </p:spPr>
        <p:txBody>
          <a:bodyPr/>
          <a:lstStyle/>
          <a:p>
            <a:r>
              <a:rPr lang="en-US"/>
              <a:t>The cost of units complete as to processing in Department A are transferred into Department B for additional work. Department B has incurred additional costs to work on units that were in process at the beginning of the period. The transferred-in costs from Department A are added to the manufacturing costs incurred in Department B.</a:t>
            </a:r>
          </a:p>
        </p:txBody>
      </p:sp>
    </p:spTree>
    <p:extLst>
      <p:ext uri="{BB962C8B-B14F-4D97-AF65-F5344CB8AC3E}">
        <p14:creationId xmlns:p14="http://schemas.microsoft.com/office/powerpoint/2010/main" xmlns="" val="5860878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4-</a:t>
            </a:r>
            <a:fld id="{6AF0B153-1760-4EB9-A412-4476CEB8A545}" type="slidenum">
              <a:rPr lang="en-US"/>
              <a:pPr/>
              <a:t>47</a:t>
            </a:fld>
            <a:endParaRPr lang="en-US"/>
          </a:p>
        </p:txBody>
      </p:sp>
      <p:sp>
        <p:nvSpPr>
          <p:cNvPr id="7" name="Rectangle 7"/>
          <p:cNvSpPr>
            <a:spLocks noGrp="1" noChangeArrowheads="1"/>
          </p:cNvSpPr>
          <p:nvPr>
            <p:ph type="sldNum" sz="quarter" idx="5"/>
          </p:nvPr>
        </p:nvSpPr>
        <p:spPr>
          <a:ln/>
        </p:spPr>
        <p:txBody>
          <a:bodyPr/>
          <a:lstStyle/>
          <a:p>
            <a:fld id="{A0EA7A09-2430-4EBE-B70B-F34A04F47FC3}" type="slidenum">
              <a:rPr lang="en-US"/>
              <a:pPr/>
              <a:t>47</a:t>
            </a:fld>
            <a:endParaRPr lang="en-US"/>
          </a:p>
        </p:txBody>
      </p:sp>
      <p:sp>
        <p:nvSpPr>
          <p:cNvPr id="342018" name="Rectangle 2"/>
          <p:cNvSpPr>
            <a:spLocks noGrp="1" noRot="1" noChangeAspect="1" noChangeArrowheads="1" noTextEdit="1"/>
          </p:cNvSpPr>
          <p:nvPr>
            <p:ph type="sldImg"/>
          </p:nvPr>
        </p:nvSpPr>
        <p:spPr>
          <a:ln/>
        </p:spPr>
      </p:sp>
      <p:sp>
        <p:nvSpPr>
          <p:cNvPr id="342019" name="Rectangle 3"/>
          <p:cNvSpPr>
            <a:spLocks noGrp="1" noChangeArrowheads="1"/>
          </p:cNvSpPr>
          <p:nvPr>
            <p:ph type="body" idx="1"/>
          </p:nvPr>
        </p:nvSpPr>
        <p:spPr>
          <a:xfrm>
            <a:off x="914400" y="4416425"/>
            <a:ext cx="5029200" cy="4183063"/>
          </a:xfrm>
          <a:ln/>
        </p:spPr>
        <p:txBody>
          <a:bodyPr/>
          <a:lstStyle/>
          <a:p>
            <a:r>
              <a:rPr lang="en-US"/>
              <a:t>To transfer the costs, we debit the work in process inventory in Department B, and credit, or reduce, the work in process inventory in Department A.</a:t>
            </a:r>
          </a:p>
        </p:txBody>
      </p:sp>
    </p:spTree>
    <p:extLst>
      <p:ext uri="{BB962C8B-B14F-4D97-AF65-F5344CB8AC3E}">
        <p14:creationId xmlns:p14="http://schemas.microsoft.com/office/powerpoint/2010/main" xmlns="" val="242295689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4-</a:t>
            </a:r>
            <a:fld id="{93150E97-9FF0-49E4-87C3-8987ECEFB413}" type="slidenum">
              <a:rPr lang="en-US"/>
              <a:pPr/>
              <a:t>48</a:t>
            </a:fld>
            <a:endParaRPr lang="en-US"/>
          </a:p>
        </p:txBody>
      </p:sp>
      <p:sp>
        <p:nvSpPr>
          <p:cNvPr id="7" name="Rectangle 7"/>
          <p:cNvSpPr>
            <a:spLocks noGrp="1" noChangeArrowheads="1"/>
          </p:cNvSpPr>
          <p:nvPr>
            <p:ph type="sldNum" sz="quarter" idx="5"/>
          </p:nvPr>
        </p:nvSpPr>
        <p:spPr>
          <a:ln/>
        </p:spPr>
        <p:txBody>
          <a:bodyPr/>
          <a:lstStyle/>
          <a:p>
            <a:fld id="{1653F8DC-B464-4BDF-A676-29A0E3FAED38}" type="slidenum">
              <a:rPr lang="en-US"/>
              <a:pPr/>
              <a:t>48</a:t>
            </a:fld>
            <a:endParaRPr lang="en-US"/>
          </a:p>
        </p:txBody>
      </p:sp>
      <p:sp>
        <p:nvSpPr>
          <p:cNvPr id="344066" name="Rectangle 2"/>
          <p:cNvSpPr>
            <a:spLocks noGrp="1" noRot="1" noChangeAspect="1" noChangeArrowheads="1" noTextEdit="1"/>
          </p:cNvSpPr>
          <p:nvPr>
            <p:ph type="sldImg"/>
          </p:nvPr>
        </p:nvSpPr>
        <p:spPr>
          <a:ln/>
        </p:spPr>
      </p:sp>
      <p:sp>
        <p:nvSpPr>
          <p:cNvPr id="344067" name="Rectangle 3"/>
          <p:cNvSpPr>
            <a:spLocks noGrp="1" noChangeArrowheads="1"/>
          </p:cNvSpPr>
          <p:nvPr>
            <p:ph type="body" idx="1"/>
          </p:nvPr>
        </p:nvSpPr>
        <p:spPr>
          <a:xfrm>
            <a:off x="914400" y="4416425"/>
            <a:ext cx="5029200" cy="4183063"/>
          </a:xfrm>
          <a:ln/>
        </p:spPr>
        <p:txBody>
          <a:bodyPr/>
          <a:lstStyle/>
          <a:p>
            <a:r>
              <a:rPr lang="en-US"/>
              <a:t>Here we see the transfer of completed goods our of Work in Process – Department B and into Finished Goods Inventory. The costs transferred represent the cost of good manufactured. </a:t>
            </a:r>
          </a:p>
        </p:txBody>
      </p:sp>
    </p:spTree>
    <p:extLst>
      <p:ext uri="{BB962C8B-B14F-4D97-AF65-F5344CB8AC3E}">
        <p14:creationId xmlns:p14="http://schemas.microsoft.com/office/powerpoint/2010/main" xmlns="" val="33240310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4-</a:t>
            </a:r>
            <a:fld id="{4F6FBA15-4A06-49F2-9DC5-DA4D962FD415}" type="slidenum">
              <a:rPr lang="en-US"/>
              <a:pPr/>
              <a:t>49</a:t>
            </a:fld>
            <a:endParaRPr lang="en-US"/>
          </a:p>
        </p:txBody>
      </p:sp>
      <p:sp>
        <p:nvSpPr>
          <p:cNvPr id="7" name="Rectangle 7"/>
          <p:cNvSpPr>
            <a:spLocks noGrp="1" noChangeArrowheads="1"/>
          </p:cNvSpPr>
          <p:nvPr>
            <p:ph type="sldNum" sz="quarter" idx="5"/>
          </p:nvPr>
        </p:nvSpPr>
        <p:spPr>
          <a:ln/>
        </p:spPr>
        <p:txBody>
          <a:bodyPr/>
          <a:lstStyle/>
          <a:p>
            <a:fld id="{910F8211-0A3E-495A-836F-53D143AD0A59}" type="slidenum">
              <a:rPr lang="en-US"/>
              <a:pPr/>
              <a:t>49</a:t>
            </a:fld>
            <a:endParaRPr lang="en-US"/>
          </a:p>
        </p:txBody>
      </p:sp>
      <p:sp>
        <p:nvSpPr>
          <p:cNvPr id="346114" name="Rectangle 2"/>
          <p:cNvSpPr>
            <a:spLocks noGrp="1" noRot="1" noChangeAspect="1" noChangeArrowheads="1" noTextEdit="1"/>
          </p:cNvSpPr>
          <p:nvPr>
            <p:ph type="sldImg"/>
          </p:nvPr>
        </p:nvSpPr>
        <p:spPr>
          <a:ln/>
        </p:spPr>
      </p:sp>
      <p:sp>
        <p:nvSpPr>
          <p:cNvPr id="346115" name="Rectangle 3"/>
          <p:cNvSpPr>
            <a:spLocks noGrp="1" noChangeArrowheads="1"/>
          </p:cNvSpPr>
          <p:nvPr>
            <p:ph type="body" idx="1"/>
          </p:nvPr>
        </p:nvSpPr>
        <p:spPr>
          <a:xfrm>
            <a:off x="914400" y="4416425"/>
            <a:ext cx="5029200" cy="4183063"/>
          </a:xfrm>
          <a:ln/>
        </p:spPr>
        <p:txBody>
          <a:bodyPr/>
          <a:lstStyle/>
          <a:p>
            <a:r>
              <a:rPr lang="en-US"/>
              <a:t>The necessary journal entry is to debit finished goods inventory and credit work in process inventory in Department B to transfer finished production.</a:t>
            </a:r>
          </a:p>
        </p:txBody>
      </p:sp>
    </p:spTree>
    <p:extLst>
      <p:ext uri="{BB962C8B-B14F-4D97-AF65-F5344CB8AC3E}">
        <p14:creationId xmlns:p14="http://schemas.microsoft.com/office/powerpoint/2010/main" xmlns="" val="7902786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4-</a:t>
            </a:r>
            <a:fld id="{55E19973-4CBB-4496-B9C4-FDF0D9BF8860}" type="slidenum">
              <a:rPr lang="en-US"/>
              <a:pPr/>
              <a:t>50</a:t>
            </a:fld>
            <a:endParaRPr lang="en-US"/>
          </a:p>
        </p:txBody>
      </p:sp>
      <p:sp>
        <p:nvSpPr>
          <p:cNvPr id="7" name="Rectangle 7"/>
          <p:cNvSpPr>
            <a:spLocks noGrp="1" noChangeArrowheads="1"/>
          </p:cNvSpPr>
          <p:nvPr>
            <p:ph type="sldNum" sz="quarter" idx="5"/>
          </p:nvPr>
        </p:nvSpPr>
        <p:spPr>
          <a:ln/>
        </p:spPr>
        <p:txBody>
          <a:bodyPr/>
          <a:lstStyle/>
          <a:p>
            <a:fld id="{2EDF1C40-0340-41B7-A029-88F48E99367F}" type="slidenum">
              <a:rPr lang="en-US"/>
              <a:pPr/>
              <a:t>50</a:t>
            </a:fld>
            <a:endParaRPr lang="en-US"/>
          </a:p>
        </p:txBody>
      </p:sp>
      <p:sp>
        <p:nvSpPr>
          <p:cNvPr id="348162" name="Rectangle 2"/>
          <p:cNvSpPr>
            <a:spLocks noGrp="1" noRot="1" noChangeAspect="1" noChangeArrowheads="1" noTextEdit="1"/>
          </p:cNvSpPr>
          <p:nvPr>
            <p:ph type="sldImg"/>
          </p:nvPr>
        </p:nvSpPr>
        <p:spPr>
          <a:ln/>
        </p:spPr>
      </p:sp>
      <p:sp>
        <p:nvSpPr>
          <p:cNvPr id="348163" name="Rectangle 3"/>
          <p:cNvSpPr>
            <a:spLocks noGrp="1" noChangeArrowheads="1"/>
          </p:cNvSpPr>
          <p:nvPr>
            <p:ph type="body" idx="1"/>
          </p:nvPr>
        </p:nvSpPr>
        <p:spPr>
          <a:xfrm>
            <a:off x="914400" y="4416425"/>
            <a:ext cx="5029200" cy="4183063"/>
          </a:xfrm>
          <a:ln/>
        </p:spPr>
        <p:txBody>
          <a:bodyPr/>
          <a:lstStyle/>
          <a:p>
            <a:r>
              <a:rPr lang="en-US"/>
              <a:t>Once we sell finished goods, we debit cost of goods sold and credit finished goods inventory.</a:t>
            </a:r>
          </a:p>
        </p:txBody>
      </p:sp>
    </p:spTree>
    <p:extLst>
      <p:ext uri="{BB962C8B-B14F-4D97-AF65-F5344CB8AC3E}">
        <p14:creationId xmlns:p14="http://schemas.microsoft.com/office/powerpoint/2010/main" xmlns="" val="35597827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4-</a:t>
            </a:r>
            <a:fld id="{FDBF51BE-286A-4DF2-AAEF-16050C410AD7}" type="slidenum">
              <a:rPr lang="en-US"/>
              <a:pPr/>
              <a:t>51</a:t>
            </a:fld>
            <a:endParaRPr lang="en-US"/>
          </a:p>
        </p:txBody>
      </p:sp>
      <p:sp>
        <p:nvSpPr>
          <p:cNvPr id="7" name="Rectangle 7"/>
          <p:cNvSpPr>
            <a:spLocks noGrp="1" noChangeArrowheads="1"/>
          </p:cNvSpPr>
          <p:nvPr>
            <p:ph type="sldNum" sz="quarter" idx="5"/>
          </p:nvPr>
        </p:nvSpPr>
        <p:spPr>
          <a:ln/>
        </p:spPr>
        <p:txBody>
          <a:bodyPr/>
          <a:lstStyle/>
          <a:p>
            <a:fld id="{DE93207A-538B-4772-9C6B-EE8A9356621F}" type="slidenum">
              <a:rPr lang="en-US"/>
              <a:pPr/>
              <a:t>51</a:t>
            </a:fld>
            <a:endParaRPr lang="en-US"/>
          </a:p>
        </p:txBody>
      </p:sp>
      <p:sp>
        <p:nvSpPr>
          <p:cNvPr id="350210" name="Rectangle 2"/>
          <p:cNvSpPr>
            <a:spLocks noGrp="1" noRot="1" noChangeAspect="1" noChangeArrowheads="1" noTextEdit="1"/>
          </p:cNvSpPr>
          <p:nvPr>
            <p:ph type="sldImg"/>
          </p:nvPr>
        </p:nvSpPr>
        <p:spPr>
          <a:ln/>
        </p:spPr>
      </p:sp>
      <p:sp>
        <p:nvSpPr>
          <p:cNvPr id="350211" name="Rectangle 3"/>
          <p:cNvSpPr>
            <a:spLocks noGrp="1" noChangeArrowheads="1"/>
          </p:cNvSpPr>
          <p:nvPr>
            <p:ph type="body" idx="1"/>
          </p:nvPr>
        </p:nvSpPr>
        <p:spPr>
          <a:xfrm>
            <a:off x="914400" y="4416425"/>
            <a:ext cx="5029200" cy="4183063"/>
          </a:xfrm>
          <a:ln/>
        </p:spPr>
        <p:txBody>
          <a:bodyPr/>
          <a:lstStyle/>
          <a:p>
            <a:r>
              <a:rPr lang="en-US"/>
              <a:t>If we assume the company uses the perpetual inventory system, two entries are required to record a sale. The first entry is to record the sale and account receivable. The second entry is to transfer the finished goods sold to cost of goods sold.</a:t>
            </a:r>
          </a:p>
          <a:p>
            <a:endParaRPr lang="en-US"/>
          </a:p>
          <a:p>
            <a:r>
              <a:rPr lang="en-US"/>
              <a:t>Sales are recorded at selling price and cost of good sold is recorded at cost. The difference between the two is the gross margin on the sale.</a:t>
            </a:r>
          </a:p>
        </p:txBody>
      </p:sp>
    </p:spTree>
    <p:extLst>
      <p:ext uri="{BB962C8B-B14F-4D97-AF65-F5344CB8AC3E}">
        <p14:creationId xmlns:p14="http://schemas.microsoft.com/office/powerpoint/2010/main" xmlns="" val="25827281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4-</a:t>
            </a:r>
            <a:fld id="{30515227-976A-4357-AB62-CA5FC9DFAABF}" type="slidenum">
              <a:rPr lang="en-US"/>
              <a:pPr/>
              <a:t>52</a:t>
            </a:fld>
            <a:endParaRPr lang="en-US"/>
          </a:p>
        </p:txBody>
      </p:sp>
      <p:sp>
        <p:nvSpPr>
          <p:cNvPr id="7" name="Rectangle 7"/>
          <p:cNvSpPr>
            <a:spLocks noGrp="1" noChangeArrowheads="1"/>
          </p:cNvSpPr>
          <p:nvPr>
            <p:ph type="sldNum" sz="quarter" idx="5"/>
          </p:nvPr>
        </p:nvSpPr>
        <p:spPr>
          <a:ln/>
        </p:spPr>
        <p:txBody>
          <a:bodyPr/>
          <a:lstStyle/>
          <a:p>
            <a:fld id="{496C8618-6FAF-463A-AD6B-5ED9297AE1E4}" type="slidenum">
              <a:rPr lang="en-US"/>
              <a:pPr/>
              <a:t>52</a:t>
            </a:fld>
            <a:endParaRPr lang="en-US"/>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a:ln/>
        </p:spPr>
        <p:txBody>
          <a:bodyPr/>
          <a:lstStyle/>
          <a:p>
            <a:r>
              <a:rPr lang="en-US"/>
              <a:t>End of chapter 4.</a:t>
            </a:r>
          </a:p>
        </p:txBody>
      </p:sp>
    </p:spTree>
    <p:extLst>
      <p:ext uri="{BB962C8B-B14F-4D97-AF65-F5344CB8AC3E}">
        <p14:creationId xmlns:p14="http://schemas.microsoft.com/office/powerpoint/2010/main" xmlns="" val="30355915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lvl1pPr>
          </a:lstStyle>
          <a:p>
            <a:pPr>
              <a:defRPr/>
            </a:pPr>
            <a:endParaRPr lang="en-US"/>
          </a:p>
        </p:txBody>
      </p:sp>
      <p:sp>
        <p:nvSpPr>
          <p:cNvPr id="12" name="Slide Number Placeholder 26"/>
          <p:cNvSpPr>
            <a:spLocks noGrp="1"/>
          </p:cNvSpPr>
          <p:nvPr>
            <p:ph type="sldNum" sz="quarter" idx="11"/>
          </p:nvPr>
        </p:nvSpPr>
        <p:spPr/>
        <p:txBody>
          <a:bodyPr/>
          <a:lstStyle>
            <a:lvl1pPr>
              <a:defRPr>
                <a:solidFill>
                  <a:srgbClr val="D1EAEE"/>
                </a:solidFill>
              </a:defRPr>
            </a:lvl1pPr>
          </a:lstStyle>
          <a:p>
            <a:fld id="{CB80C12C-B3C3-48B6-8EC3-E355035991A2}" type="slidenum">
              <a:rPr lang="en-US"/>
              <a:pPr/>
              <a:t>‹#›</a:t>
            </a:fld>
            <a:endParaRPr lang="en-US"/>
          </a:p>
        </p:txBody>
      </p:sp>
    </p:spTree>
    <p:extLst>
      <p:ext uri="{BB962C8B-B14F-4D97-AF65-F5344CB8AC3E}">
        <p14:creationId xmlns:p14="http://schemas.microsoft.com/office/powerpoint/2010/main" xmlns="" val="323102932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A043D9EB-1807-41E5-BC46-0BB517957F5C}" type="slidenum">
              <a:rPr lang="en-US"/>
              <a:pPr/>
              <a:t>‹#›</a:t>
            </a:fld>
            <a:endParaRPr lang="en-US"/>
          </a:p>
        </p:txBody>
      </p:sp>
    </p:spTree>
    <p:extLst>
      <p:ext uri="{BB962C8B-B14F-4D97-AF65-F5344CB8AC3E}">
        <p14:creationId xmlns:p14="http://schemas.microsoft.com/office/powerpoint/2010/main" xmlns="" val="337603759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E2C1049E-9969-4975-9ECC-402EFF562B8F}" type="slidenum">
              <a:rPr lang="en-US"/>
              <a:pPr/>
              <a:t>‹#›</a:t>
            </a:fld>
            <a:endParaRPr lang="en-US"/>
          </a:p>
        </p:txBody>
      </p:sp>
    </p:spTree>
    <p:extLst>
      <p:ext uri="{BB962C8B-B14F-4D97-AF65-F5344CB8AC3E}">
        <p14:creationId xmlns:p14="http://schemas.microsoft.com/office/powerpoint/2010/main" xmlns="" val="49169114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Slide Number Placeholder 17"/>
          <p:cNvSpPr>
            <a:spLocks noGrp="1"/>
          </p:cNvSpPr>
          <p:nvPr>
            <p:ph type="sldNum" sz="quarter" idx="11"/>
          </p:nvPr>
        </p:nvSpPr>
        <p:spPr/>
        <p:txBody>
          <a:bodyPr/>
          <a:lstStyle>
            <a:lvl1pPr>
              <a:defRPr/>
            </a:lvl1pPr>
          </a:lstStyle>
          <a:p>
            <a:fld id="{0028E060-4535-4F18-870E-9E5CF64EE2CD}" type="slidenum">
              <a:rPr lang="en-US"/>
              <a:pPr/>
              <a:t>‹#›</a:t>
            </a:fld>
            <a:endParaRPr lang="en-US"/>
          </a:p>
        </p:txBody>
      </p:sp>
    </p:spTree>
    <p:extLst>
      <p:ext uri="{BB962C8B-B14F-4D97-AF65-F5344CB8AC3E}">
        <p14:creationId xmlns:p14="http://schemas.microsoft.com/office/powerpoint/2010/main" xmlns="" val="360436539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17"/>
          <p:cNvSpPr>
            <a:spLocks noGrp="1"/>
          </p:cNvSpPr>
          <p:nvPr>
            <p:ph type="sldNum" sz="quarter" idx="11"/>
          </p:nvPr>
        </p:nvSpPr>
        <p:spPr/>
        <p:txBody>
          <a:bodyPr/>
          <a:lstStyle>
            <a:lvl1pPr>
              <a:defRPr/>
            </a:lvl1pPr>
          </a:lstStyle>
          <a:p>
            <a:fld id="{254CD168-9E57-4E78-8989-E0A45CA40095}" type="slidenum">
              <a:rPr lang="en-US"/>
              <a:pPr/>
              <a:t>‹#›</a:t>
            </a:fld>
            <a:endParaRPr lang="en-US"/>
          </a:p>
        </p:txBody>
      </p:sp>
    </p:spTree>
    <p:extLst>
      <p:ext uri="{BB962C8B-B14F-4D97-AF65-F5344CB8AC3E}">
        <p14:creationId xmlns:p14="http://schemas.microsoft.com/office/powerpoint/2010/main" xmlns="" val="309448424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Slide Number Placeholder 17"/>
          <p:cNvSpPr>
            <a:spLocks noGrp="1"/>
          </p:cNvSpPr>
          <p:nvPr>
            <p:ph type="sldNum" sz="quarter" idx="11"/>
          </p:nvPr>
        </p:nvSpPr>
        <p:spPr/>
        <p:txBody>
          <a:bodyPr/>
          <a:lstStyle>
            <a:lvl1pPr>
              <a:defRPr/>
            </a:lvl1pPr>
          </a:lstStyle>
          <a:p>
            <a:fld id="{873D47EC-6CE1-4795-976F-047085516EAC}" type="slidenum">
              <a:rPr lang="en-US"/>
              <a:pPr/>
              <a:t>‹#›</a:t>
            </a:fld>
            <a:endParaRPr lang="en-US"/>
          </a:p>
        </p:txBody>
      </p:sp>
    </p:spTree>
    <p:extLst>
      <p:ext uri="{BB962C8B-B14F-4D97-AF65-F5344CB8AC3E}">
        <p14:creationId xmlns:p14="http://schemas.microsoft.com/office/powerpoint/2010/main" xmlns="" val="110523215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C70BF440-27BF-4374-B66B-0FDB49727F25}" type="slidenum">
              <a:rPr lang="en-US"/>
              <a:pPr/>
              <a:t>‹#›</a:t>
            </a:fld>
            <a:endParaRPr lang="en-US"/>
          </a:p>
        </p:txBody>
      </p:sp>
    </p:spTree>
    <p:extLst>
      <p:ext uri="{BB962C8B-B14F-4D97-AF65-F5344CB8AC3E}">
        <p14:creationId xmlns:p14="http://schemas.microsoft.com/office/powerpoint/2010/main" xmlns="" val="272889684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10" name="Date Placeholder 4"/>
          <p:cNvSpPr>
            <a:spLocks noGrp="1"/>
          </p:cNvSpPr>
          <p:nvPr>
            <p:ph type="dt" sz="half" idx="10"/>
          </p:nvPr>
        </p:nvSpPr>
        <p:spPr/>
        <p:txBody>
          <a:bodyPr/>
          <a:lstStyle>
            <a:lvl1pPr>
              <a:defRPr/>
            </a:lvl1pPr>
          </a:lstStyle>
          <a:p>
            <a:pPr>
              <a:defRPr/>
            </a:pPr>
            <a:endParaRPr lang="en-US"/>
          </a:p>
        </p:txBody>
      </p:sp>
      <p:sp>
        <p:nvSpPr>
          <p:cNvPr id="11" name="Slide Number Placeholder 6"/>
          <p:cNvSpPr>
            <a:spLocks noGrp="1"/>
          </p:cNvSpPr>
          <p:nvPr>
            <p:ph type="sldNum" sz="quarter" idx="11"/>
          </p:nvPr>
        </p:nvSpPr>
        <p:spPr>
          <a:xfrm>
            <a:off x="8077200" y="6356350"/>
            <a:ext cx="609600" cy="365125"/>
          </a:xfrm>
        </p:spPr>
        <p:txBody>
          <a:bodyPr/>
          <a:lstStyle>
            <a:lvl1pPr>
              <a:defRPr/>
            </a:lvl1pPr>
          </a:lstStyle>
          <a:p>
            <a:fld id="{E1E0B20A-41CA-4809-A129-1598C1EDEAE2}" type="slidenum">
              <a:rPr lang="en-US"/>
              <a:pPr/>
              <a:t>‹#›</a:t>
            </a:fld>
            <a:endParaRPr lang="en-US"/>
          </a:p>
        </p:txBody>
      </p:sp>
    </p:spTree>
    <p:extLst>
      <p:ext uri="{BB962C8B-B14F-4D97-AF65-F5344CB8AC3E}">
        <p14:creationId xmlns:p14="http://schemas.microsoft.com/office/powerpoint/2010/main" xmlns="" val="367698338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E850B68F-2B6C-4AE3-ABB1-F4DE388706D2}" type="slidenum">
              <a:rPr lang="en-US"/>
              <a:pPr/>
              <a:t>‹#›</a:t>
            </a:fld>
            <a:endParaRPr lang="en-US"/>
          </a:p>
        </p:txBody>
      </p:sp>
    </p:spTree>
    <p:extLst>
      <p:ext uri="{BB962C8B-B14F-4D97-AF65-F5344CB8AC3E}">
        <p14:creationId xmlns:p14="http://schemas.microsoft.com/office/powerpoint/2010/main" xmlns="" val="180708429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C8A0B00D-DB6C-4F3E-92D0-F3723B19902A}" type="slidenum">
              <a:rPr lang="en-US"/>
              <a:pPr/>
              <a:t>‹#›</a:t>
            </a:fld>
            <a:endParaRPr lang="en-US"/>
          </a:p>
        </p:txBody>
      </p:sp>
    </p:spTree>
    <p:extLst>
      <p:ext uri="{BB962C8B-B14F-4D97-AF65-F5344CB8AC3E}">
        <p14:creationId xmlns:p14="http://schemas.microsoft.com/office/powerpoint/2010/main" xmlns="" val="102577053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endParaRPr lang="en-US"/>
          </a:p>
        </p:txBody>
      </p:sp>
      <p:sp>
        <p:nvSpPr>
          <p:cNvPr id="4" name="Slide Number Placeholder 3"/>
          <p:cNvSpPr>
            <a:spLocks noGrp="1"/>
          </p:cNvSpPr>
          <p:nvPr>
            <p:ph type="sldNum" sz="quarter" idx="11"/>
          </p:nvPr>
        </p:nvSpPr>
        <p:spPr>
          <a:xfrm>
            <a:off x="7924800" y="6356350"/>
            <a:ext cx="762000" cy="365125"/>
          </a:xfrm>
        </p:spPr>
        <p:txBody>
          <a:bodyPr/>
          <a:lstStyle>
            <a:lvl1pPr>
              <a:defRPr/>
            </a:lvl1pPr>
          </a:lstStyle>
          <a:p>
            <a:fld id="{A118CC18-5DF3-4272-A07C-38A44DEFC4AE}" type="slidenum">
              <a:rPr lang="en-US"/>
              <a:pPr/>
              <a:t>‹#›</a:t>
            </a:fld>
            <a:endParaRPr lang="en-US"/>
          </a:p>
        </p:txBody>
      </p:sp>
    </p:spTree>
    <p:extLst>
      <p:ext uri="{BB962C8B-B14F-4D97-AF65-F5344CB8AC3E}">
        <p14:creationId xmlns:p14="http://schemas.microsoft.com/office/powerpoint/2010/main" xmlns="" val="297574943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9"/>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1" name="Footer Placeholder 18"/>
          <p:cNvSpPr>
            <a:spLocks noGrp="1"/>
          </p:cNvSpPr>
          <p:nvPr>
            <p:ph type="ftr" sz="quarter" idx="11"/>
          </p:nvPr>
        </p:nvSpPr>
        <p:spPr>
          <a:xfrm>
            <a:off x="2667000" y="6324600"/>
            <a:ext cx="43434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endParaRPr lang="en-US"/>
          </a:p>
        </p:txBody>
      </p:sp>
      <p:sp>
        <p:nvSpPr>
          <p:cNvPr id="12" name="Slide Number Placeholder 26"/>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2BF9DD19-9B21-4FBA-BB17-636307D1F3D8}" type="slidenum">
              <a:rPr lang="en-US"/>
              <a:pPr>
                <a:defRPr/>
              </a:pPr>
              <a:t>‹#›</a:t>
            </a:fld>
            <a:endParaRPr lang="en-US"/>
          </a:p>
        </p:txBody>
      </p:sp>
    </p:spTree>
    <p:extLst>
      <p:ext uri="{BB962C8B-B14F-4D97-AF65-F5344CB8AC3E}">
        <p14:creationId xmlns:p14="http://schemas.microsoft.com/office/powerpoint/2010/main" xmlns="" val="97700397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93780130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44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0" name="Footer Placeholder 4"/>
          <p:cNvSpPr>
            <a:spLocks noGrp="1"/>
          </p:cNvSpPr>
          <p:nvPr>
            <p:ph type="ftr" sz="quarter" idx="11"/>
          </p:nvPr>
        </p:nvSpPr>
        <p:spPr>
          <a:xfrm>
            <a:off x="2667000" y="6356350"/>
            <a:ext cx="41910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endParaRPr lang="en-US"/>
          </a:p>
        </p:txBody>
      </p:sp>
      <p:sp>
        <p:nvSpPr>
          <p:cNvPr id="11" name="Slide Number Placeholder 5"/>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477E903B-171A-46A7-A050-491D2610700D}" type="slidenum">
              <a:rPr lang="en-US"/>
              <a:pPr>
                <a:defRPr/>
              </a:pPr>
              <a:t>‹#›</a:t>
            </a:fld>
            <a:endParaRPr lang="en-US"/>
          </a:p>
        </p:txBody>
      </p:sp>
    </p:spTree>
    <p:extLst>
      <p:ext uri="{BB962C8B-B14F-4D97-AF65-F5344CB8AC3E}">
        <p14:creationId xmlns:p14="http://schemas.microsoft.com/office/powerpoint/2010/main" xmlns="" val="2232061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50612307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60082374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dirty="0" smtClean="0"/>
              <a:t>Click to edit Master title style</a:t>
            </a:r>
            <a:endParaRPr lang="en-US" dirty="0"/>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00068331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28197857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16506116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Footer Placeholder 5"/>
          <p:cNvSpPr>
            <a:spLocks noGrp="1"/>
          </p:cNvSpPr>
          <p:nvPr>
            <p:ph type="ftr" sz="quarter" idx="11"/>
          </p:nvPr>
        </p:nvSpPr>
        <p:spPr>
          <a:xfrm>
            <a:off x="2667000" y="6324600"/>
            <a:ext cx="42672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045C75"/>
                </a:solidFill>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pPr>
              <a:defRPr/>
            </a:pPr>
            <a:fld id="{193E36AF-2CDD-4A51-94C9-C066AB49AF82}" type="slidenum">
              <a:rPr lang="en-US"/>
              <a:pPr>
                <a:defRPr/>
              </a:pPr>
              <a:t>‹#›</a:t>
            </a:fld>
            <a:endParaRPr lang="en-US"/>
          </a:p>
        </p:txBody>
      </p:sp>
    </p:spTree>
    <p:extLst>
      <p:ext uri="{BB962C8B-B14F-4D97-AF65-F5344CB8AC3E}">
        <p14:creationId xmlns:p14="http://schemas.microsoft.com/office/powerpoint/2010/main" xmlns="" val="249827829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66003047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09061423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60150296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24967247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26799914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9"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30"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defRPr>
            </a:lvl1pPr>
          </a:lstStyle>
          <a:p>
            <a:fld id="{42A84C0F-094C-453B-A08E-39853C88E324}" type="slidenum">
              <a:rPr lang="en-US"/>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702" r:id="rId1"/>
    <p:sldLayoutId id="2147483700" r:id="rId2"/>
    <p:sldLayoutId id="2147483699" r:id="rId3"/>
    <p:sldLayoutId id="2147483698" r:id="rId4"/>
    <p:sldLayoutId id="2147483697" r:id="rId5"/>
    <p:sldLayoutId id="2147483696" r:id="rId6"/>
    <p:sldLayoutId id="2147483695" r:id="rId7"/>
    <p:sldLayoutId id="2147483703" r:id="rId8"/>
    <p:sldLayoutId id="2147483694" r:id="rId9"/>
    <p:sldLayoutId id="2147483693" r:id="rId10"/>
    <p:sldLayoutId id="2147483701" r:id="rId11"/>
  </p:sldLayoutIdLst>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2052"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2053"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rgbClr val="04617B">
                    <a:shade val="90000"/>
                  </a:srgbClr>
                </a:solidFill>
                <a:latin typeface="Arial" charset="0"/>
                <a:cs typeface="Arial" charset="0"/>
              </a:defRPr>
            </a:lvl1pPr>
          </a:lstStyle>
          <a:p>
            <a:pPr>
              <a:defRPr/>
            </a:pPr>
            <a:endParaRPr lang="en-US"/>
          </a:p>
        </p:txBody>
      </p:sp>
      <p:grpSp>
        <p:nvGrpSpPr>
          <p:cNvPr id="2055"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grpSp>
    </p:spTree>
    <p:extLst>
      <p:ext uri="{BB962C8B-B14F-4D97-AF65-F5344CB8AC3E}">
        <p14:creationId xmlns:p14="http://schemas.microsoft.com/office/powerpoint/2010/main" xmlns="" val="3289081121"/>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Lst>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5.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5.xml"/><Relationship Id="rId1" Type="http://schemas.openxmlformats.org/officeDocument/2006/relationships/vmlDrawing" Target="../drawings/vmlDrawing2.vml"/><Relationship Id="rId4" Type="http://schemas.openxmlformats.org/officeDocument/2006/relationships/oleObject" Target="../embeddings/Microsoft_Office_Excel_97-2003_Worksheet1.xls"/></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5.xml"/><Relationship Id="rId1" Type="http://schemas.openxmlformats.org/officeDocument/2006/relationships/vmlDrawing" Target="../drawings/vmlDrawing3.v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5.xml"/><Relationship Id="rId1" Type="http://schemas.openxmlformats.org/officeDocument/2006/relationships/vmlDrawing" Target="../drawings/vmlDrawing4.vml"/><Relationship Id="rId4" Type="http://schemas.openxmlformats.org/officeDocument/2006/relationships/oleObject" Target="../embeddings/oleObject2.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5.xml"/><Relationship Id="rId1" Type="http://schemas.openxmlformats.org/officeDocument/2006/relationships/vmlDrawing" Target="../drawings/vmlDrawing5.v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5.xml"/><Relationship Id="rId1" Type="http://schemas.openxmlformats.org/officeDocument/2006/relationships/vmlDrawing" Target="../drawings/vmlDrawing6.vml"/><Relationship Id="rId4" Type="http://schemas.openxmlformats.org/officeDocument/2006/relationships/oleObject" Target="../embeddings/oleObject3.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5.xml"/><Relationship Id="rId1" Type="http://schemas.openxmlformats.org/officeDocument/2006/relationships/vmlDrawing" Target="../drawings/vmlDrawing7.v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5.xml"/><Relationship Id="rId1" Type="http://schemas.openxmlformats.org/officeDocument/2006/relationships/vmlDrawing" Target="../drawings/vmlDrawing8.vml"/><Relationship Id="rId4" Type="http://schemas.openxmlformats.org/officeDocument/2006/relationships/oleObject" Target="../embeddings/oleObject4.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5.xml"/><Relationship Id="rId1" Type="http://schemas.openxmlformats.org/officeDocument/2006/relationships/vmlDrawing" Target="../drawings/vmlDrawing9.v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5.xml"/><Relationship Id="rId1" Type="http://schemas.openxmlformats.org/officeDocument/2006/relationships/vmlDrawing" Target="../drawings/vmlDrawing10.vml"/><Relationship Id="rId4" Type="http://schemas.openxmlformats.org/officeDocument/2006/relationships/oleObject" Target="../embeddings/oleObject5.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5.xml"/><Relationship Id="rId1" Type="http://schemas.openxmlformats.org/officeDocument/2006/relationships/vmlDrawing" Target="../drawings/vmlDrawing11.v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5.xml"/><Relationship Id="rId1" Type="http://schemas.openxmlformats.org/officeDocument/2006/relationships/vmlDrawing" Target="../drawings/vmlDrawing12.vml"/><Relationship Id="rId4" Type="http://schemas.openxmlformats.org/officeDocument/2006/relationships/oleObject" Target="../embeddings/oleObject6.bin"/></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50800"/>
            <a:ext cx="6096000" cy="768350"/>
          </a:xfrm>
          <a:ln>
            <a:miter lim="800000"/>
            <a:headEnd/>
            <a:tailEnd/>
          </a:ln>
          <a:extLst/>
        </p:spPr>
        <p:txBody>
          <a:bodyPr>
            <a:normAutofit fontScale="90000"/>
          </a:bodyPr>
          <a:lstStyle/>
          <a:p>
            <a:pPr algn="l" eaLnBrk="1" fontAlgn="auto" hangingPunct="1">
              <a:spcAft>
                <a:spcPts val="0"/>
              </a:spcAft>
              <a:defRPr/>
            </a:pPr>
            <a:r>
              <a:rPr lang="en-US" dirty="0" smtClean="0"/>
              <a:t>Chapter 17</a:t>
            </a:r>
            <a:endParaRPr lang="en-US" dirty="0"/>
          </a:p>
        </p:txBody>
      </p:sp>
      <p:sp>
        <p:nvSpPr>
          <p:cNvPr id="33795" name="Rectangle 3"/>
          <p:cNvSpPr>
            <a:spLocks noGrp="1" noChangeArrowheads="1"/>
          </p:cNvSpPr>
          <p:nvPr>
            <p:ph type="subTitle" idx="1"/>
          </p:nvPr>
        </p:nvSpPr>
        <p:spPr>
          <a:xfrm>
            <a:off x="1676400" y="3959225"/>
            <a:ext cx="6172200" cy="65563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marL="109538" marR="0" algn="ctr">
              <a:lnSpc>
                <a:spcPct val="90000"/>
              </a:lnSpc>
              <a:spcBef>
                <a:spcPct val="0"/>
              </a:spcBef>
            </a:pPr>
            <a:r>
              <a:rPr lang="en-US" sz="3900" b="1" i="1" dirty="0" smtClean="0">
                <a:solidFill>
                  <a:schemeClr val="bg2"/>
                </a:solidFill>
                <a:latin typeface="Calibri" panose="020F0502020204030204" pitchFamily="34" charset="0"/>
              </a:rPr>
              <a:t>Process Costing</a:t>
            </a:r>
          </a:p>
        </p:txBody>
      </p:sp>
      <p:sp>
        <p:nvSpPr>
          <p:cNvPr id="2" name="Rectangle 1"/>
          <p:cNvSpPr/>
          <p:nvPr/>
        </p:nvSpPr>
        <p:spPr>
          <a:xfrm>
            <a:off x="990600" y="623888"/>
            <a:ext cx="7162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3600" b="1" dirty="0">
                <a:solidFill>
                  <a:prstClr val="white"/>
                </a:solidFill>
              </a:rPr>
              <a:t>Lecture </a:t>
            </a:r>
            <a:r>
              <a:rPr lang="en-US" sz="3600" b="1" dirty="0" smtClean="0">
                <a:solidFill>
                  <a:prstClr val="white"/>
                </a:solidFill>
              </a:rPr>
              <a:t>13</a:t>
            </a:r>
            <a:endParaRPr lang="en-US" sz="3600" b="1" dirty="0">
              <a:solidFill>
                <a:prstClr val="white"/>
              </a:solidFill>
            </a:endParaRPr>
          </a:p>
        </p:txBody>
      </p:sp>
      <p:sp>
        <p:nvSpPr>
          <p:cNvPr id="33797"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E7935FF-3A6A-4EF0-8920-D4154A65C4E8}" type="slidenum">
              <a:rPr lang="en-US" smtClean="0">
                <a:solidFill>
                  <a:srgbClr val="D1EAEE"/>
                </a:solidFill>
              </a:rPr>
              <a:pPr/>
              <a:t>1</a:t>
            </a:fld>
            <a:endParaRPr lang="en-US" smtClean="0">
              <a:solidFill>
                <a:srgbClr val="D1EAEE"/>
              </a:solidFill>
            </a:endParaRPr>
          </a:p>
        </p:txBody>
      </p:sp>
      <p:sp>
        <p:nvSpPr>
          <p:cNvPr id="33798" name="Rectangle 3"/>
          <p:cNvSpPr txBox="1">
            <a:spLocks noChangeArrowheads="1"/>
          </p:cNvSpPr>
          <p:nvPr/>
        </p:nvSpPr>
        <p:spPr bwMode="auto">
          <a:xfrm>
            <a:off x="838200" y="5105400"/>
            <a:ext cx="6172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lvl1pPr marL="109538">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0" hangingPunct="0">
              <a:lnSpc>
                <a:spcPct val="90000"/>
              </a:lnSpc>
              <a:spcBef>
                <a:spcPct val="0"/>
              </a:spcBef>
              <a:buFont typeface="Wingdings 2" panose="05020102010507070707" pitchFamily="18" charset="2"/>
              <a:buNone/>
            </a:pPr>
            <a:r>
              <a:rPr lang="en-US" sz="2000" b="1" i="1" u="sng" dirty="0">
                <a:solidFill>
                  <a:srgbClr val="04617B"/>
                </a:solidFill>
                <a:latin typeface="Calibri" panose="020F0502020204030204" pitchFamily="34" charset="0"/>
              </a:rPr>
              <a:t>Readings</a:t>
            </a:r>
          </a:p>
          <a:p>
            <a:pPr eaLnBrk="0" hangingPunct="0">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17,Cost </a:t>
            </a:r>
            <a:r>
              <a:rPr lang="en-US" sz="1400" b="1" i="1" dirty="0">
                <a:solidFill>
                  <a:srgbClr val="04617B"/>
                </a:solidFill>
                <a:latin typeface="Calibri" panose="020F0502020204030204" pitchFamily="34" charset="0"/>
              </a:rPr>
              <a:t>Accounting, Managerial Emphasis, 14</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a:t>
            </a:r>
            <a:r>
              <a:rPr lang="en-US" sz="1400" b="1" i="1" dirty="0" err="1">
                <a:solidFill>
                  <a:srgbClr val="04617B"/>
                </a:solidFill>
                <a:latin typeface="Calibri" panose="020F0502020204030204" pitchFamily="34" charset="0"/>
              </a:rPr>
              <a:t>Horengren</a:t>
            </a:r>
            <a:endParaRPr lang="en-US" sz="1400" b="1" i="1" dirty="0">
              <a:solidFill>
                <a:srgbClr val="04617B"/>
              </a:solidFill>
              <a:latin typeface="Calibri" panose="020F0502020204030204" pitchFamily="34" charset="0"/>
            </a:endParaRPr>
          </a:p>
          <a:p>
            <a:pPr eaLnBrk="0" hangingPunct="0">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4, </a:t>
            </a:r>
            <a:r>
              <a:rPr lang="en-US" sz="1400" b="1" i="1" dirty="0">
                <a:solidFill>
                  <a:srgbClr val="04617B"/>
                </a:solidFill>
                <a:latin typeface="Calibri" panose="020F0502020204030204" pitchFamily="34" charset="0"/>
              </a:rPr>
              <a:t>Managerial Accounting 12</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Garrison, Noreen, Brewer</a:t>
            </a:r>
          </a:p>
          <a:p>
            <a:pPr eaLnBrk="0" hangingPunct="0">
              <a:lnSpc>
                <a:spcPct val="90000"/>
              </a:lnSpc>
              <a:spcBef>
                <a:spcPct val="0"/>
              </a:spcBef>
              <a:buFont typeface="Wingdings 2" panose="05020102010507070707" pitchFamily="18" charset="2"/>
              <a:buNone/>
            </a:pPr>
            <a:endParaRPr lang="en-US" sz="1400" b="1" i="1" dirty="0">
              <a:solidFill>
                <a:srgbClr val="04617B"/>
              </a:solidFill>
              <a:latin typeface="Calibri" panose="020F0502020204030204" pitchFamily="34" charset="0"/>
            </a:endParaRPr>
          </a:p>
        </p:txBody>
      </p:sp>
    </p:spTree>
    <p:extLst>
      <p:ext uri="{BB962C8B-B14F-4D97-AF65-F5344CB8AC3E}">
        <p14:creationId xmlns:p14="http://schemas.microsoft.com/office/powerpoint/2010/main" xmlns="" val="383578415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dirty="0"/>
              <a:t>Learning Objectives</a:t>
            </a:r>
          </a:p>
        </p:txBody>
      </p:sp>
      <p:sp>
        <p:nvSpPr>
          <p:cNvPr id="3" name="Content Placeholder 2"/>
          <p:cNvSpPr>
            <a:spLocks noGrp="1"/>
          </p:cNvSpPr>
          <p:nvPr>
            <p:ph idx="1"/>
          </p:nvPr>
        </p:nvSpPr>
        <p:spPr>
          <a:xfrm>
            <a:off x="228600" y="2011363"/>
            <a:ext cx="8610600" cy="4389437"/>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2000" dirty="0"/>
              <a:t>Record the flow of materials, labor, and overhead through a process cost system.</a:t>
            </a:r>
          </a:p>
          <a:p>
            <a:pPr eaLnBrk="1" hangingPunct="1"/>
            <a:r>
              <a:rPr lang="en-US" sz="2000" dirty="0"/>
              <a:t>Compute the equivalent units of production using the weighted-average method.</a:t>
            </a:r>
          </a:p>
          <a:p>
            <a:pPr eaLnBrk="1" hangingPunct="1"/>
            <a:r>
              <a:rPr lang="en-US" sz="2000" dirty="0"/>
              <a:t>Compute the cost per equivalent unit using the weighted-average method.</a:t>
            </a:r>
          </a:p>
          <a:p>
            <a:pPr eaLnBrk="1" hangingPunct="1"/>
            <a:r>
              <a:rPr lang="en-US" sz="2000" dirty="0"/>
              <a:t>Assign costs to units using the weighted-average method.</a:t>
            </a:r>
          </a:p>
          <a:p>
            <a:pPr eaLnBrk="1" hangingPunct="1"/>
            <a:r>
              <a:rPr lang="en-US" sz="2000" dirty="0"/>
              <a:t>Compute the equivalent units of production using the FIFO method.</a:t>
            </a:r>
          </a:p>
          <a:p>
            <a:pPr eaLnBrk="1" hangingPunct="1"/>
            <a:r>
              <a:rPr lang="en-US" sz="2000" dirty="0"/>
              <a:t>Compute the cost per equivalent unit using the FIFO method.</a:t>
            </a:r>
          </a:p>
          <a:p>
            <a:pPr eaLnBrk="1" hangingPunct="1"/>
            <a:r>
              <a:rPr lang="en-US" sz="2000" dirty="0"/>
              <a:t>Assign costs to units using the FIFO method</a:t>
            </a:r>
          </a:p>
          <a:p>
            <a:pPr eaLnBrk="1" hangingPunct="1"/>
            <a:r>
              <a:rPr lang="en-US" sz="2000" dirty="0"/>
              <a:t>Allocate service department costs to operating departments using the direct method.</a:t>
            </a:r>
          </a:p>
          <a:p>
            <a:pPr eaLnBrk="1" hangingPunct="1"/>
            <a:r>
              <a:rPr lang="en-US" sz="2000" dirty="0"/>
              <a:t>To allocate service department costs to operating departments using the step-down method.</a:t>
            </a:r>
          </a:p>
          <a:p>
            <a:pPr eaLnBrk="1" hangingPunct="1"/>
            <a:endParaRPr lang="en-US" sz="2000" dirty="0"/>
          </a:p>
        </p:txBody>
      </p:sp>
      <p:sp>
        <p:nvSpPr>
          <p:cNvPr id="4" name="Slide Number Placeholder 3"/>
          <p:cNvSpPr>
            <a:spLocks noGrp="1"/>
          </p:cNvSpPr>
          <p:nvPr>
            <p:ph type="sldNum" sz="quarter" idx="11"/>
          </p:nvPr>
        </p:nvSpPr>
        <p:spPr/>
        <p:txBody>
          <a:bodyPr/>
          <a:lstStyle/>
          <a:p>
            <a:fld id="{A043D9EB-1807-41E5-BC46-0BB517957F5C}" type="slidenum">
              <a:rPr lang="en-US" smtClean="0"/>
              <a:pPr/>
              <a:t>2</a:t>
            </a:fld>
            <a:endParaRPr lang="en-US"/>
          </a:p>
        </p:txBody>
      </p:sp>
    </p:spTree>
    <p:extLst>
      <p:ext uri="{BB962C8B-B14F-4D97-AF65-F5344CB8AC3E}">
        <p14:creationId xmlns:p14="http://schemas.microsoft.com/office/powerpoint/2010/main" xmlns="" val="187907226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bodyPr>
          <a:lstStyle/>
          <a:p>
            <a:r>
              <a:rPr lang="en-US" sz="4400" b="1" i="1" dirty="0"/>
              <a:t>Job-Costing and Process Costing: </a:t>
            </a:r>
            <a:br>
              <a:rPr lang="en-US" sz="4400" b="1" i="1" dirty="0"/>
            </a:br>
            <a:r>
              <a:rPr lang="en-US" sz="4400" b="1" i="1" dirty="0"/>
              <a:t>Opposite Ends of a Continuum</a:t>
            </a:r>
          </a:p>
        </p:txBody>
      </p:sp>
      <p:sp>
        <p:nvSpPr>
          <p:cNvPr id="8198" name="Rectangle 6"/>
          <p:cNvSpPr>
            <a:spLocks noChangeArrowheads="1"/>
          </p:cNvSpPr>
          <p:nvPr/>
        </p:nvSpPr>
        <p:spPr bwMode="auto">
          <a:xfrm>
            <a:off x="762000" y="2438400"/>
            <a:ext cx="2209800" cy="3124200"/>
          </a:xfrm>
          <a:prstGeom prst="rect">
            <a:avLst/>
          </a:prstGeom>
          <a:solidFill>
            <a:schemeClr val="bg2">
              <a:lumMod val="75000"/>
            </a:schemeClr>
          </a:solidFill>
          <a:ln w="9525">
            <a:solidFill>
              <a:schemeClr val="tx1"/>
            </a:solidFill>
            <a:miter lim="800000"/>
            <a:headEnd/>
            <a:tailEnd/>
          </a:ln>
          <a:effectLst/>
        </p:spPr>
        <p:txBody>
          <a:bodyPr wrap="none" anchor="ctr"/>
          <a:lstStyle/>
          <a:p>
            <a:pPr algn="ctr">
              <a:defRPr/>
            </a:pPr>
            <a:r>
              <a:rPr lang="en-US">
                <a:latin typeface="Arial" charset="0"/>
                <a:cs typeface="Arial" charset="0"/>
              </a:rPr>
              <a:t>Job-Costing Systems</a:t>
            </a:r>
          </a:p>
          <a:p>
            <a:pPr algn="ctr">
              <a:defRPr/>
            </a:pPr>
            <a:endParaRPr lang="en-US">
              <a:latin typeface="Arial" charset="0"/>
              <a:cs typeface="Arial" charset="0"/>
            </a:endParaRPr>
          </a:p>
          <a:p>
            <a:pPr algn="ctr">
              <a:defRPr/>
            </a:pPr>
            <a:r>
              <a:rPr lang="en-US">
                <a:latin typeface="Arial" charset="0"/>
                <a:cs typeface="Arial" charset="0"/>
              </a:rPr>
              <a:t>Distinct, identifiable</a:t>
            </a:r>
          </a:p>
          <a:p>
            <a:pPr algn="ctr">
              <a:defRPr/>
            </a:pPr>
            <a:r>
              <a:rPr lang="en-US">
                <a:latin typeface="Arial" charset="0"/>
                <a:cs typeface="Arial" charset="0"/>
              </a:rPr>
              <a:t>units of a product</a:t>
            </a:r>
          </a:p>
          <a:p>
            <a:pPr algn="ctr">
              <a:defRPr/>
            </a:pPr>
            <a:r>
              <a:rPr lang="en-US">
                <a:latin typeface="Arial" charset="0"/>
                <a:cs typeface="Arial" charset="0"/>
              </a:rPr>
              <a:t>or service</a:t>
            </a:r>
          </a:p>
          <a:p>
            <a:pPr algn="ctr">
              <a:defRPr/>
            </a:pPr>
            <a:endParaRPr lang="en-US">
              <a:latin typeface="Arial" charset="0"/>
              <a:cs typeface="Arial" charset="0"/>
            </a:endParaRPr>
          </a:p>
          <a:p>
            <a:pPr algn="ctr">
              <a:defRPr/>
            </a:pPr>
            <a:r>
              <a:rPr lang="en-US">
                <a:latin typeface="Arial" charset="0"/>
                <a:cs typeface="Arial" charset="0"/>
              </a:rPr>
              <a:t>Examples:</a:t>
            </a:r>
          </a:p>
          <a:p>
            <a:pPr algn="ctr">
              <a:defRPr/>
            </a:pPr>
            <a:r>
              <a:rPr lang="en-US">
                <a:latin typeface="Arial" charset="0"/>
                <a:cs typeface="Arial" charset="0"/>
              </a:rPr>
              <a:t>Custom-made</a:t>
            </a:r>
          </a:p>
          <a:p>
            <a:pPr algn="ctr">
              <a:defRPr/>
            </a:pPr>
            <a:r>
              <a:rPr lang="en-US">
                <a:latin typeface="Arial" charset="0"/>
                <a:cs typeface="Arial" charset="0"/>
              </a:rPr>
              <a:t>machines,</a:t>
            </a:r>
          </a:p>
          <a:p>
            <a:pPr algn="ctr">
              <a:defRPr/>
            </a:pPr>
            <a:r>
              <a:rPr lang="en-US">
                <a:latin typeface="Arial" charset="0"/>
                <a:cs typeface="Arial" charset="0"/>
              </a:rPr>
              <a:t>Houses</a:t>
            </a:r>
          </a:p>
        </p:txBody>
      </p:sp>
      <p:sp>
        <p:nvSpPr>
          <p:cNvPr id="8199" name="Rectangle 7"/>
          <p:cNvSpPr>
            <a:spLocks noChangeArrowheads="1"/>
          </p:cNvSpPr>
          <p:nvPr/>
        </p:nvSpPr>
        <p:spPr bwMode="auto">
          <a:xfrm>
            <a:off x="6172200" y="2438400"/>
            <a:ext cx="2209800" cy="3124200"/>
          </a:xfrm>
          <a:prstGeom prst="rect">
            <a:avLst/>
          </a:prstGeom>
          <a:solidFill>
            <a:schemeClr val="bg2">
              <a:lumMod val="75000"/>
            </a:schemeClr>
          </a:solidFill>
          <a:ln w="9525">
            <a:solidFill>
              <a:schemeClr val="tx1"/>
            </a:solidFill>
            <a:miter lim="800000"/>
            <a:headEnd/>
            <a:tailEnd/>
          </a:ln>
          <a:effectLst/>
        </p:spPr>
        <p:txBody>
          <a:bodyPr wrap="none" anchor="ctr"/>
          <a:lstStyle/>
          <a:p>
            <a:pPr algn="ctr">
              <a:defRPr/>
            </a:pPr>
            <a:r>
              <a:rPr lang="en-US" dirty="0">
                <a:latin typeface="Arial" charset="0"/>
                <a:cs typeface="Arial" charset="0"/>
              </a:rPr>
              <a:t>Process-Costing</a:t>
            </a:r>
          </a:p>
          <a:p>
            <a:pPr algn="ctr">
              <a:defRPr/>
            </a:pPr>
            <a:r>
              <a:rPr lang="en-US" dirty="0">
                <a:latin typeface="Arial" charset="0"/>
                <a:cs typeface="Arial" charset="0"/>
              </a:rPr>
              <a:t>Systems</a:t>
            </a:r>
          </a:p>
          <a:p>
            <a:pPr algn="ctr">
              <a:defRPr/>
            </a:pPr>
            <a:endParaRPr lang="en-US" dirty="0">
              <a:latin typeface="Arial" charset="0"/>
              <a:cs typeface="Arial" charset="0"/>
            </a:endParaRPr>
          </a:p>
          <a:p>
            <a:pPr algn="ctr">
              <a:defRPr/>
            </a:pPr>
            <a:r>
              <a:rPr lang="en-US" dirty="0">
                <a:latin typeface="Arial" charset="0"/>
                <a:cs typeface="Arial" charset="0"/>
              </a:rPr>
              <a:t>Masses of identical</a:t>
            </a:r>
          </a:p>
          <a:p>
            <a:pPr algn="ctr">
              <a:defRPr/>
            </a:pPr>
            <a:r>
              <a:rPr lang="en-US" dirty="0">
                <a:latin typeface="Arial" charset="0"/>
                <a:cs typeface="Arial" charset="0"/>
              </a:rPr>
              <a:t>or similar units of a</a:t>
            </a:r>
          </a:p>
          <a:p>
            <a:pPr algn="ctr">
              <a:defRPr/>
            </a:pPr>
            <a:r>
              <a:rPr lang="en-US" dirty="0">
                <a:latin typeface="Arial" charset="0"/>
                <a:cs typeface="Arial" charset="0"/>
              </a:rPr>
              <a:t>product or service</a:t>
            </a:r>
          </a:p>
          <a:p>
            <a:pPr algn="ctr">
              <a:defRPr/>
            </a:pPr>
            <a:endParaRPr lang="en-US" dirty="0">
              <a:latin typeface="Arial" charset="0"/>
              <a:cs typeface="Arial" charset="0"/>
            </a:endParaRPr>
          </a:p>
          <a:p>
            <a:pPr algn="ctr">
              <a:defRPr/>
            </a:pPr>
            <a:r>
              <a:rPr lang="en-US" dirty="0">
                <a:latin typeface="Arial" charset="0"/>
                <a:cs typeface="Arial" charset="0"/>
              </a:rPr>
              <a:t>Examples:</a:t>
            </a:r>
          </a:p>
          <a:p>
            <a:pPr algn="ctr">
              <a:defRPr/>
            </a:pPr>
            <a:r>
              <a:rPr lang="en-US" dirty="0">
                <a:latin typeface="Arial" charset="0"/>
                <a:cs typeface="Arial" charset="0"/>
              </a:rPr>
              <a:t>Food,</a:t>
            </a:r>
          </a:p>
          <a:p>
            <a:pPr algn="ctr">
              <a:defRPr/>
            </a:pPr>
            <a:r>
              <a:rPr lang="en-US" dirty="0">
                <a:latin typeface="Arial" charset="0"/>
                <a:cs typeface="Arial" charset="0"/>
              </a:rPr>
              <a:t>Chemical processing</a:t>
            </a:r>
          </a:p>
        </p:txBody>
      </p:sp>
      <p:sp>
        <p:nvSpPr>
          <p:cNvPr id="6149" name="Text Box 12"/>
          <p:cNvSpPr txBox="1">
            <a:spLocks noChangeArrowheads="1"/>
          </p:cNvSpPr>
          <p:nvPr/>
        </p:nvSpPr>
        <p:spPr bwMode="auto">
          <a:xfrm>
            <a:off x="6080125" y="722313"/>
            <a:ext cx="1841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8205" name="Line 13"/>
          <p:cNvSpPr>
            <a:spLocks noChangeShapeType="1"/>
          </p:cNvSpPr>
          <p:nvPr/>
        </p:nvSpPr>
        <p:spPr bwMode="auto">
          <a:xfrm>
            <a:off x="2971800" y="3886200"/>
            <a:ext cx="3200400" cy="0"/>
          </a:xfrm>
          <a:prstGeom prst="line">
            <a:avLst/>
          </a:prstGeom>
          <a:noFill/>
          <a:ln w="76200">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2" name="Slide Number Placeholder 1"/>
          <p:cNvSpPr>
            <a:spLocks noGrp="1"/>
          </p:cNvSpPr>
          <p:nvPr>
            <p:ph type="sldNum" sz="quarter" idx="11"/>
          </p:nvPr>
        </p:nvSpPr>
        <p:spPr/>
        <p:txBody>
          <a:bodyPr/>
          <a:lstStyle/>
          <a:p>
            <a:fld id="{254CD168-9E57-4E78-8989-E0A45CA40095}" type="slidenum">
              <a:rPr lang="en-US" smtClean="0"/>
              <a:pPr/>
              <a:t>3</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198"/>
                                        </p:tgtEl>
                                        <p:attrNameLst>
                                          <p:attrName>style.visibility</p:attrName>
                                        </p:attrNameLst>
                                      </p:cBhvr>
                                      <p:to>
                                        <p:strVal val="visible"/>
                                      </p:to>
                                    </p:set>
                                    <p:animEffect transition="in" filter="wipe(down)">
                                      <p:cBhvr>
                                        <p:cTn id="7" dur="500"/>
                                        <p:tgtEl>
                                          <p:spTgt spid="8198"/>
                                        </p:tgtEl>
                                      </p:cBhvr>
                                    </p:animEffect>
                                  </p:childTnLst>
                                </p:cTn>
                              </p:par>
                            </p:childTnLst>
                          </p:cTn>
                        </p:par>
                        <p:par>
                          <p:cTn id="8" fill="hold" nodeType="afterGroup">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8205"/>
                                        </p:tgtEl>
                                        <p:attrNameLst>
                                          <p:attrName>style.visibility</p:attrName>
                                        </p:attrNameLst>
                                      </p:cBhvr>
                                      <p:to>
                                        <p:strVal val="visible"/>
                                      </p:to>
                                    </p:set>
                                    <p:anim calcmode="lin" valueType="num">
                                      <p:cBhvr additive="base">
                                        <p:cTn id="11" dur="500" fill="hold"/>
                                        <p:tgtEl>
                                          <p:spTgt spid="8205"/>
                                        </p:tgtEl>
                                        <p:attrNameLst>
                                          <p:attrName>ppt_x</p:attrName>
                                        </p:attrNameLst>
                                      </p:cBhvr>
                                      <p:tavLst>
                                        <p:tav tm="0">
                                          <p:val>
                                            <p:strVal val="#ppt_x"/>
                                          </p:val>
                                        </p:tav>
                                        <p:tav tm="100000">
                                          <p:val>
                                            <p:strVal val="#ppt_x"/>
                                          </p:val>
                                        </p:tav>
                                      </p:tavLst>
                                    </p:anim>
                                    <p:anim calcmode="lin" valueType="num">
                                      <p:cBhvr additive="base">
                                        <p:cTn id="12" dur="500" fill="hold"/>
                                        <p:tgtEl>
                                          <p:spTgt spid="8205"/>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1000"/>
                            </p:stCondLst>
                            <p:childTnLst>
                              <p:par>
                                <p:cTn id="14" presetID="3" presetClass="entr" presetSubtype="10" fill="hold" grpId="0" nodeType="afterEffect">
                                  <p:stCondLst>
                                    <p:cond delay="0"/>
                                  </p:stCondLst>
                                  <p:childTnLst>
                                    <p:set>
                                      <p:cBhvr>
                                        <p:cTn id="15" dur="1" fill="hold">
                                          <p:stCondLst>
                                            <p:cond delay="0"/>
                                          </p:stCondLst>
                                        </p:cTn>
                                        <p:tgtEl>
                                          <p:spTgt spid="8199"/>
                                        </p:tgtEl>
                                        <p:attrNameLst>
                                          <p:attrName>style.visibility</p:attrName>
                                        </p:attrNameLst>
                                      </p:cBhvr>
                                      <p:to>
                                        <p:strVal val="visible"/>
                                      </p:to>
                                    </p:set>
                                    <p:animEffect transition="in" filter="blinds(horizontal)">
                                      <p:cBhvr>
                                        <p:cTn id="16" dur="500"/>
                                        <p:tgtEl>
                                          <p:spTgt spid="8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8" grpId="0" animBg="1"/>
      <p:bldP spid="8199" grpId="0" animBg="1"/>
      <p:bldP spid="8205"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Process-Costing</a:t>
            </a:r>
          </a:p>
        </p:txBody>
      </p:sp>
      <p:sp>
        <p:nvSpPr>
          <p:cNvPr id="7171" name="Rectangle 3"/>
          <p:cNvSpPr>
            <a:spLocks noGrp="1" noChangeArrowheads="1"/>
          </p:cNvSpPr>
          <p:nvPr>
            <p:ph idx="1"/>
          </p:nvPr>
        </p:nvSpPr>
        <p:spPr/>
        <p:txBody>
          <a:bodyPr/>
          <a:lstStyle/>
          <a:p>
            <a:pPr eaLnBrk="1" hangingPunct="1"/>
            <a:r>
              <a:rPr lang="en-US" sz="2700" dirty="0" smtClean="0"/>
              <a:t>Process-costing is a system where the unit cost of a product or service is obtained by assigning total costs to many identical or similar units</a:t>
            </a:r>
          </a:p>
          <a:p>
            <a:pPr eaLnBrk="1" hangingPunct="1"/>
            <a:r>
              <a:rPr lang="en-US" sz="2700" dirty="0" smtClean="0"/>
              <a:t>Each unit receives the same or similar amounts of direct materials costs, direct labor costs, and manufacturing overhead</a:t>
            </a:r>
          </a:p>
          <a:p>
            <a:pPr eaLnBrk="1" hangingPunct="1"/>
            <a:r>
              <a:rPr lang="en-US" sz="2700" dirty="0" smtClean="0"/>
              <a:t>Unit costs are computed by dividing total costs incurred by the number of units of output from the production process</a:t>
            </a:r>
          </a:p>
        </p:txBody>
      </p:sp>
      <p:sp>
        <p:nvSpPr>
          <p:cNvPr id="2" name="Slide Number Placeholder 1"/>
          <p:cNvSpPr>
            <a:spLocks noGrp="1"/>
          </p:cNvSpPr>
          <p:nvPr>
            <p:ph type="sldNum" sz="quarter" idx="11"/>
          </p:nvPr>
        </p:nvSpPr>
        <p:spPr/>
        <p:txBody>
          <a:bodyPr/>
          <a:lstStyle/>
          <a:p>
            <a:fld id="{A043D9EB-1807-41E5-BC46-0BB517957F5C}" type="slidenum">
              <a:rPr lang="en-US" smtClean="0"/>
              <a:pPr/>
              <a:t>4</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Process-Costing Assumptions</a:t>
            </a:r>
          </a:p>
        </p:txBody>
      </p:sp>
      <p:sp>
        <p:nvSpPr>
          <p:cNvPr id="8195" name="Rectangle 3"/>
          <p:cNvSpPr>
            <a:spLocks noGrp="1" noChangeArrowheads="1"/>
          </p:cNvSpPr>
          <p:nvPr>
            <p:ph idx="1"/>
          </p:nvPr>
        </p:nvSpPr>
        <p:spPr/>
        <p:txBody>
          <a:bodyPr/>
          <a:lstStyle/>
          <a:p>
            <a:pPr eaLnBrk="1" hangingPunct="1"/>
            <a:r>
              <a:rPr lang="en-US" smtClean="0"/>
              <a:t>Direct Materials are added at the beginning of the production process, or at the start of work in a subsequent department down the assembly line</a:t>
            </a:r>
          </a:p>
          <a:p>
            <a:pPr eaLnBrk="1" hangingPunct="1"/>
            <a:r>
              <a:rPr lang="en-US" smtClean="0"/>
              <a:t>Conversion Costs are added equally along the production process</a:t>
            </a:r>
          </a:p>
        </p:txBody>
      </p:sp>
      <p:sp>
        <p:nvSpPr>
          <p:cNvPr id="2" name="Slide Number Placeholder 1"/>
          <p:cNvSpPr>
            <a:spLocks noGrp="1"/>
          </p:cNvSpPr>
          <p:nvPr>
            <p:ph type="sldNum" sz="quarter" idx="11"/>
          </p:nvPr>
        </p:nvSpPr>
        <p:spPr/>
        <p:txBody>
          <a:bodyPr/>
          <a:lstStyle/>
          <a:p>
            <a:fld id="{A043D9EB-1807-41E5-BC46-0BB517957F5C}" type="slidenum">
              <a:rPr lang="en-US" smtClean="0"/>
              <a:pPr/>
              <a:t>5</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a:t>Five-Step Process-Costing Allocation</a:t>
            </a:r>
          </a:p>
        </p:txBody>
      </p:sp>
      <p:sp>
        <p:nvSpPr>
          <p:cNvPr id="9219" name="Rectangle 3"/>
          <p:cNvSpPr>
            <a:spLocks noGrp="1" noChangeArrowheads="1"/>
          </p:cNvSpPr>
          <p:nvPr>
            <p:ph idx="1"/>
          </p:nvPr>
        </p:nvSpPr>
        <p:spPr/>
        <p:txBody>
          <a:bodyPr/>
          <a:lstStyle/>
          <a:p>
            <a:pPr marL="590550" indent="-590550" eaLnBrk="1" hangingPunct="1">
              <a:lnSpc>
                <a:spcPct val="90000"/>
              </a:lnSpc>
              <a:buFont typeface="Wingdings" panose="05000000000000000000" pitchFamily="2" charset="2"/>
              <a:buAutoNum type="arabicPeriod"/>
            </a:pPr>
            <a:r>
              <a:rPr lang="en-US" smtClean="0"/>
              <a:t>Summarize the flow of physical units of output</a:t>
            </a:r>
          </a:p>
          <a:p>
            <a:pPr marL="590550" indent="-590550" eaLnBrk="1" hangingPunct="1">
              <a:lnSpc>
                <a:spcPct val="90000"/>
              </a:lnSpc>
              <a:buFont typeface="Wingdings" panose="05000000000000000000" pitchFamily="2" charset="2"/>
              <a:buAutoNum type="arabicPeriod"/>
            </a:pPr>
            <a:r>
              <a:rPr lang="en-US" smtClean="0"/>
              <a:t>Compute output in terms of equivalent units</a:t>
            </a:r>
          </a:p>
          <a:p>
            <a:pPr marL="590550" indent="-590550" eaLnBrk="1" hangingPunct="1">
              <a:lnSpc>
                <a:spcPct val="90000"/>
              </a:lnSpc>
              <a:buFont typeface="Wingdings" panose="05000000000000000000" pitchFamily="2" charset="2"/>
              <a:buAutoNum type="arabicPeriod"/>
            </a:pPr>
            <a:r>
              <a:rPr lang="en-US" smtClean="0"/>
              <a:t>Compute cost per equivalent unit</a:t>
            </a:r>
          </a:p>
          <a:p>
            <a:pPr marL="590550" indent="-590550" eaLnBrk="1" hangingPunct="1">
              <a:lnSpc>
                <a:spcPct val="90000"/>
              </a:lnSpc>
              <a:buFont typeface="Wingdings" panose="05000000000000000000" pitchFamily="2" charset="2"/>
              <a:buAutoNum type="arabicPeriod"/>
            </a:pPr>
            <a:r>
              <a:rPr lang="en-US" smtClean="0"/>
              <a:t>Summarize total costs to account for</a:t>
            </a:r>
          </a:p>
          <a:p>
            <a:pPr marL="590550" indent="-590550" eaLnBrk="1" hangingPunct="1">
              <a:lnSpc>
                <a:spcPct val="90000"/>
              </a:lnSpc>
              <a:buFont typeface="Wingdings" panose="05000000000000000000" pitchFamily="2" charset="2"/>
              <a:buAutoNum type="arabicPeriod"/>
            </a:pPr>
            <a:r>
              <a:rPr lang="en-US" smtClean="0"/>
              <a:t>Assign total costs to units completed and to units in ending Work-in-Process</a:t>
            </a:r>
          </a:p>
        </p:txBody>
      </p:sp>
      <p:sp>
        <p:nvSpPr>
          <p:cNvPr id="2" name="Slide Number Placeholder 1"/>
          <p:cNvSpPr>
            <a:spLocks noGrp="1"/>
          </p:cNvSpPr>
          <p:nvPr>
            <p:ph type="sldNum" sz="quarter" idx="11"/>
          </p:nvPr>
        </p:nvSpPr>
        <p:spPr/>
        <p:txBody>
          <a:bodyPr/>
          <a:lstStyle/>
          <a:p>
            <a:fld id="{A043D9EB-1807-41E5-BC46-0BB517957F5C}" type="slidenum">
              <a:rPr lang="en-US" smtClean="0"/>
              <a:pPr/>
              <a:t>6</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Equivalent Units</a:t>
            </a:r>
          </a:p>
        </p:txBody>
      </p:sp>
      <p:sp>
        <p:nvSpPr>
          <p:cNvPr id="10243" name="Rectangle 3"/>
          <p:cNvSpPr>
            <a:spLocks noGrp="1" noChangeArrowheads="1"/>
          </p:cNvSpPr>
          <p:nvPr>
            <p:ph idx="1"/>
          </p:nvPr>
        </p:nvSpPr>
        <p:spPr/>
        <p:txBody>
          <a:bodyPr/>
          <a:lstStyle/>
          <a:p>
            <a:pPr marL="590550" indent="-590550" eaLnBrk="1" hangingPunct="1">
              <a:lnSpc>
                <a:spcPct val="90000"/>
              </a:lnSpc>
            </a:pPr>
            <a:r>
              <a:rPr lang="en-US" smtClean="0"/>
              <a:t>A derived amount of output units that:</a:t>
            </a:r>
          </a:p>
          <a:p>
            <a:pPr marL="952500" lvl="1" indent="-495300" eaLnBrk="1" hangingPunct="1">
              <a:lnSpc>
                <a:spcPct val="90000"/>
              </a:lnSpc>
              <a:buFont typeface="Wingdings" panose="05000000000000000000" pitchFamily="2" charset="2"/>
              <a:buAutoNum type="arabicPeriod"/>
            </a:pPr>
            <a:r>
              <a:rPr lang="en-US" smtClean="0"/>
              <a:t>Takes the quantity of each input in units completed and in unfinished units of work in process and</a:t>
            </a:r>
          </a:p>
          <a:p>
            <a:pPr marL="952500" lvl="1" indent="-495300" eaLnBrk="1" hangingPunct="1">
              <a:lnSpc>
                <a:spcPct val="90000"/>
              </a:lnSpc>
              <a:buFont typeface="Wingdings" panose="05000000000000000000" pitchFamily="2" charset="2"/>
              <a:buAutoNum type="arabicPeriod"/>
            </a:pPr>
            <a:r>
              <a:rPr lang="en-US" i="1" u="sng" smtClean="0"/>
              <a:t>converts</a:t>
            </a:r>
            <a:r>
              <a:rPr lang="en-US" smtClean="0"/>
              <a:t> the quantity of input into the amount of completed output units that </a:t>
            </a:r>
            <a:r>
              <a:rPr lang="en-US" i="1" u="sng" smtClean="0"/>
              <a:t>could be</a:t>
            </a:r>
            <a:r>
              <a:rPr lang="en-US" smtClean="0"/>
              <a:t> produced with that quantity of input</a:t>
            </a:r>
          </a:p>
          <a:p>
            <a:pPr marL="590550" indent="-590550" eaLnBrk="1" hangingPunct="1">
              <a:lnSpc>
                <a:spcPct val="90000"/>
              </a:lnSpc>
            </a:pPr>
            <a:r>
              <a:rPr lang="en-US" smtClean="0"/>
              <a:t>Are calculated separately for each input (direct materials and conversion cost)</a:t>
            </a:r>
          </a:p>
        </p:txBody>
      </p:sp>
      <p:sp>
        <p:nvSpPr>
          <p:cNvPr id="2" name="Slide Number Placeholder 1"/>
          <p:cNvSpPr>
            <a:spLocks noGrp="1"/>
          </p:cNvSpPr>
          <p:nvPr>
            <p:ph type="sldNum" sz="quarter" idx="11"/>
          </p:nvPr>
        </p:nvSpPr>
        <p:spPr/>
        <p:txBody>
          <a:bodyPr/>
          <a:lstStyle/>
          <a:p>
            <a:fld id="{A043D9EB-1807-41E5-BC46-0BB517957F5C}" type="slidenum">
              <a:rPr lang="en-US" smtClean="0"/>
              <a:pPr/>
              <a:t>7</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6858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Steps 1 &amp; 2 Illustrated</a:t>
            </a:r>
          </a:p>
        </p:txBody>
      </p:sp>
      <p:pic>
        <p:nvPicPr>
          <p:cNvPr id="11270" name="Picture 6" descr="horngren13_17_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9600" y="2057400"/>
            <a:ext cx="7620000" cy="3810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A043D9EB-1807-41E5-BC46-0BB517957F5C}" type="slidenum">
              <a:rPr lang="en-US" smtClean="0"/>
              <a:pPr/>
              <a:t>8</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Title 1"/>
          <p:cNvSpPr>
            <a:spLocks noGrp="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Steps 3, 4 &amp; 5, Illustrated</a:t>
            </a:r>
          </a:p>
        </p:txBody>
      </p:sp>
      <p:pic>
        <p:nvPicPr>
          <p:cNvPr id="12294" name="Picture 6" descr="horngren13_17_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3400" y="2019300"/>
            <a:ext cx="7620000" cy="41529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A043D9EB-1807-41E5-BC46-0BB517957F5C}" type="slidenum">
              <a:rPr lang="en-US" smtClean="0"/>
              <a:pPr/>
              <a:t>9</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9906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a:t>General Ledger Cost Flows Illustrated</a:t>
            </a:r>
          </a:p>
        </p:txBody>
      </p:sp>
      <p:pic>
        <p:nvPicPr>
          <p:cNvPr id="13318" name="Picture 6" descr="horngren13_17_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62000" y="2590800"/>
            <a:ext cx="7620000" cy="3505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A043D9EB-1807-41E5-BC46-0BB517957F5C}" type="slidenum">
              <a:rPr lang="en-US" smtClean="0"/>
              <a:pPr/>
              <a:t>10</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dirty="0"/>
              <a:t>Weighted-Average </a:t>
            </a:r>
            <a:r>
              <a:rPr lang="en-US" b="1" i="1" dirty="0" smtClean="0"/>
              <a:t>Process-Costing </a:t>
            </a:r>
            <a:r>
              <a:rPr lang="en-US" b="1" i="1" dirty="0"/>
              <a:t>Method</a:t>
            </a:r>
          </a:p>
        </p:txBody>
      </p:sp>
      <p:sp>
        <p:nvSpPr>
          <p:cNvPr id="15363" name="Rectangle 3"/>
          <p:cNvSpPr>
            <a:spLocks noGrp="1" noChangeArrowheads="1"/>
          </p:cNvSpPr>
          <p:nvPr>
            <p:ph idx="1"/>
          </p:nvPr>
        </p:nvSpPr>
        <p:spPr/>
        <p:txBody>
          <a:bodyPr/>
          <a:lstStyle/>
          <a:p>
            <a:pPr eaLnBrk="1" hangingPunct="1"/>
            <a:r>
              <a:rPr lang="en-US" smtClean="0"/>
              <a:t>Calculates cost per equivalent unit of all work done to date (regardless of the accounting period in which it was done)</a:t>
            </a:r>
          </a:p>
          <a:p>
            <a:pPr eaLnBrk="1" hangingPunct="1"/>
            <a:r>
              <a:rPr lang="en-US" smtClean="0"/>
              <a:t>Assigns this cost to equivalent units completed &amp; transferred out of the process, and to incomplete units in still in-process</a:t>
            </a:r>
          </a:p>
        </p:txBody>
      </p:sp>
      <p:sp>
        <p:nvSpPr>
          <p:cNvPr id="2" name="Slide Number Placeholder 1"/>
          <p:cNvSpPr>
            <a:spLocks noGrp="1"/>
          </p:cNvSpPr>
          <p:nvPr>
            <p:ph type="sldNum" sz="quarter" idx="11"/>
          </p:nvPr>
        </p:nvSpPr>
        <p:spPr/>
        <p:txBody>
          <a:bodyPr/>
          <a:lstStyle/>
          <a:p>
            <a:fld id="{A043D9EB-1807-41E5-BC46-0BB517957F5C}" type="slidenum">
              <a:rPr lang="en-US" smtClean="0"/>
              <a:pPr/>
              <a:t>11</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dirty="0" smtClean="0"/>
              <a:t>Weighted-Average Process-Costing </a:t>
            </a:r>
            <a:r>
              <a:rPr lang="en-US" b="1" i="1" dirty="0"/>
              <a:t>Method</a:t>
            </a:r>
          </a:p>
        </p:txBody>
      </p:sp>
      <p:sp>
        <p:nvSpPr>
          <p:cNvPr id="16387" name="Rectangle 3"/>
          <p:cNvSpPr>
            <a:spLocks noGrp="1" noChangeArrowheads="1"/>
          </p:cNvSpPr>
          <p:nvPr>
            <p:ph idx="1"/>
          </p:nvPr>
        </p:nvSpPr>
        <p:spPr/>
        <p:txBody>
          <a:bodyPr/>
          <a:lstStyle/>
          <a:p>
            <a:pPr eaLnBrk="1" hangingPunct="1"/>
            <a:r>
              <a:rPr lang="en-US" smtClean="0"/>
              <a:t>Weighted-average costs is the total of all costs in the Work-in-Process Account divided by the total equivalent units of work done to date</a:t>
            </a:r>
          </a:p>
          <a:p>
            <a:pPr eaLnBrk="1" hangingPunct="1"/>
            <a:r>
              <a:rPr lang="en-US" smtClean="0"/>
              <a:t>The beginning balance of the Work-in-Process account (work done in a prior period) is </a:t>
            </a:r>
            <a:r>
              <a:rPr lang="en-US" i="1" u="sng" smtClean="0"/>
              <a:t>blended in</a:t>
            </a:r>
            <a:r>
              <a:rPr lang="en-US" smtClean="0"/>
              <a:t> with current period costs</a:t>
            </a:r>
          </a:p>
        </p:txBody>
      </p:sp>
      <p:sp>
        <p:nvSpPr>
          <p:cNvPr id="2" name="Slide Number Placeholder 1"/>
          <p:cNvSpPr>
            <a:spLocks noGrp="1"/>
          </p:cNvSpPr>
          <p:nvPr>
            <p:ph type="sldNum" sz="quarter" idx="11"/>
          </p:nvPr>
        </p:nvSpPr>
        <p:spPr/>
        <p:txBody>
          <a:bodyPr/>
          <a:lstStyle/>
          <a:p>
            <a:fld id="{A043D9EB-1807-41E5-BC46-0BB517957F5C}" type="slidenum">
              <a:rPr lang="en-US" smtClean="0"/>
              <a:pPr/>
              <a:t>12</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Title 1"/>
          <p:cNvSpPr>
            <a:spLocks noGrp="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Steps 1 &amp; 2 Illustrated</a:t>
            </a:r>
          </a:p>
        </p:txBody>
      </p:sp>
      <p:pic>
        <p:nvPicPr>
          <p:cNvPr id="17414" name="Picture 6" descr="horngren13_17_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9600" y="2057400"/>
            <a:ext cx="7620000" cy="37814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A043D9EB-1807-41E5-BC46-0BB517957F5C}" type="slidenum">
              <a:rPr lang="en-US" smtClean="0"/>
              <a:pPr/>
              <a:t>13</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5334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Steps 3, 4 &amp; 5 Illustrated</a:t>
            </a:r>
          </a:p>
        </p:txBody>
      </p:sp>
      <p:pic>
        <p:nvPicPr>
          <p:cNvPr id="18438" name="Picture 6" descr="horngren13_17_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3400" y="1828800"/>
            <a:ext cx="7620000" cy="433387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A043D9EB-1807-41E5-BC46-0BB517957F5C}" type="slidenum">
              <a:rPr lang="en-US" smtClean="0"/>
              <a:pPr/>
              <a:t>14</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Result of the Process</a:t>
            </a:r>
          </a:p>
        </p:txBody>
      </p:sp>
      <p:sp>
        <p:nvSpPr>
          <p:cNvPr id="19459" name="Rectangle 3"/>
          <p:cNvSpPr>
            <a:spLocks noGrp="1" noChangeArrowheads="1"/>
          </p:cNvSpPr>
          <p:nvPr>
            <p:ph idx="1"/>
          </p:nvPr>
        </p:nvSpPr>
        <p:spPr/>
        <p:txBody>
          <a:bodyPr/>
          <a:lstStyle/>
          <a:p>
            <a:pPr marL="590550" indent="-590550" eaLnBrk="1" hangingPunct="1"/>
            <a:r>
              <a:rPr lang="en-US" smtClean="0"/>
              <a:t>Two critical figures arise out of Step Five of the cost allocation process:</a:t>
            </a:r>
          </a:p>
          <a:p>
            <a:pPr marL="952500" lvl="1" indent="-495300" eaLnBrk="1" hangingPunct="1">
              <a:buFont typeface="Wingdings" panose="05000000000000000000" pitchFamily="2" charset="2"/>
              <a:buAutoNum type="arabicPeriod"/>
            </a:pPr>
            <a:r>
              <a:rPr lang="en-US" smtClean="0"/>
              <a:t>The amount of the Journal Entry transferring the allocated cost of units completed and sent from Work-in-Process Inventory to Finished Goods Inventory</a:t>
            </a:r>
          </a:p>
          <a:p>
            <a:pPr marL="952500" lvl="1" indent="-495300" eaLnBrk="1" hangingPunct="1">
              <a:buFont typeface="Wingdings" panose="05000000000000000000" pitchFamily="2" charset="2"/>
              <a:buAutoNum type="arabicPeriod"/>
            </a:pPr>
            <a:r>
              <a:rPr lang="en-US" smtClean="0"/>
              <a:t>The ending balance of the Work-in-Process Inventory account that will appear on the Balance Sheet</a:t>
            </a:r>
          </a:p>
        </p:txBody>
      </p:sp>
      <p:sp>
        <p:nvSpPr>
          <p:cNvPr id="2" name="Slide Number Placeholder 1"/>
          <p:cNvSpPr>
            <a:spLocks noGrp="1"/>
          </p:cNvSpPr>
          <p:nvPr>
            <p:ph type="sldNum" sz="quarter" idx="11"/>
          </p:nvPr>
        </p:nvSpPr>
        <p:spPr/>
        <p:txBody>
          <a:bodyPr/>
          <a:lstStyle/>
          <a:p>
            <a:fld id="{A043D9EB-1807-41E5-BC46-0BB517957F5C}" type="slidenum">
              <a:rPr lang="en-US" smtClean="0"/>
              <a:pPr/>
              <a:t>15</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a:t>First-in, First-Out </a:t>
            </a:r>
            <a:br>
              <a:rPr lang="en-US" b="1" i="1"/>
            </a:br>
            <a:r>
              <a:rPr lang="en-US" b="1" i="1"/>
              <a:t>Process-Costing Method</a:t>
            </a:r>
          </a:p>
        </p:txBody>
      </p:sp>
      <p:sp>
        <p:nvSpPr>
          <p:cNvPr id="21507" name="Rectangle 3"/>
          <p:cNvSpPr>
            <a:spLocks noGrp="1" noChangeArrowheads="1"/>
          </p:cNvSpPr>
          <p:nvPr>
            <p:ph idx="1"/>
          </p:nvPr>
        </p:nvSpPr>
        <p:spPr/>
        <p:txBody>
          <a:bodyPr/>
          <a:lstStyle/>
          <a:p>
            <a:pPr eaLnBrk="1" hangingPunct="1"/>
            <a:r>
              <a:rPr lang="en-US" sz="2700" smtClean="0"/>
              <a:t>Assigns the cost of the previous accounting period’s equivalent units in beginning work-in-process inventory to the first units completed and transferred out of the process</a:t>
            </a:r>
          </a:p>
          <a:p>
            <a:pPr eaLnBrk="1" hangingPunct="1"/>
            <a:r>
              <a:rPr lang="en-US" sz="2700" smtClean="0"/>
              <a:t>Assigns the cost of equivalent units worked on during the current period first to complete beginning inventory, next to stat and complete new units, and lastly to units in ending work-in-process inventory</a:t>
            </a:r>
          </a:p>
        </p:txBody>
      </p:sp>
      <p:sp>
        <p:nvSpPr>
          <p:cNvPr id="2" name="Slide Number Placeholder 1"/>
          <p:cNvSpPr>
            <a:spLocks noGrp="1"/>
          </p:cNvSpPr>
          <p:nvPr>
            <p:ph type="sldNum" sz="quarter" idx="11"/>
          </p:nvPr>
        </p:nvSpPr>
        <p:spPr/>
        <p:txBody>
          <a:bodyPr/>
          <a:lstStyle/>
          <a:p>
            <a:fld id="{A043D9EB-1807-41E5-BC46-0BB517957F5C}" type="slidenum">
              <a:rPr lang="en-US" smtClean="0"/>
              <a:pPr/>
              <a:t>16</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a:t>First-in, First-Out </a:t>
            </a:r>
            <a:br>
              <a:rPr lang="en-US" b="1" i="1"/>
            </a:br>
            <a:r>
              <a:rPr lang="en-US" b="1" i="1"/>
              <a:t>Process-Costing Method</a:t>
            </a:r>
          </a:p>
        </p:txBody>
      </p:sp>
      <p:sp>
        <p:nvSpPr>
          <p:cNvPr id="22531" name="Rectangle 3"/>
          <p:cNvSpPr>
            <a:spLocks noGrp="1" noChangeArrowheads="1"/>
          </p:cNvSpPr>
          <p:nvPr>
            <p:ph idx="1"/>
          </p:nvPr>
        </p:nvSpPr>
        <p:spPr/>
        <p:txBody>
          <a:bodyPr/>
          <a:lstStyle/>
          <a:p>
            <a:pPr eaLnBrk="1" hangingPunct="1"/>
            <a:r>
              <a:rPr lang="en-US" smtClean="0"/>
              <a:t>The beginning balance of the Work-in-Process account (work done in a prior period) is </a:t>
            </a:r>
            <a:r>
              <a:rPr lang="en-US" i="1" u="sng" smtClean="0"/>
              <a:t>kept separate from </a:t>
            </a:r>
            <a:r>
              <a:rPr lang="en-US" smtClean="0"/>
              <a:t> current period costs</a:t>
            </a:r>
          </a:p>
          <a:p>
            <a:pPr eaLnBrk="1" hangingPunct="1"/>
            <a:endParaRPr lang="en-US" smtClean="0"/>
          </a:p>
        </p:txBody>
      </p:sp>
      <p:sp>
        <p:nvSpPr>
          <p:cNvPr id="2" name="Slide Number Placeholder 1"/>
          <p:cNvSpPr>
            <a:spLocks noGrp="1"/>
          </p:cNvSpPr>
          <p:nvPr>
            <p:ph type="sldNum" sz="quarter" idx="11"/>
          </p:nvPr>
        </p:nvSpPr>
        <p:spPr/>
        <p:txBody>
          <a:bodyPr/>
          <a:lstStyle/>
          <a:p>
            <a:fld id="{A043D9EB-1807-41E5-BC46-0BB517957F5C}" type="slidenum">
              <a:rPr lang="en-US" smtClean="0"/>
              <a:pPr/>
              <a:t>17</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2286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Steps 1 &amp; 2, Illustrated</a:t>
            </a:r>
          </a:p>
        </p:txBody>
      </p:sp>
      <p:pic>
        <p:nvPicPr>
          <p:cNvPr id="23558" name="Picture 6" descr="horngren13_17_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85800" y="1447800"/>
            <a:ext cx="7315200" cy="4953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A043D9EB-1807-41E5-BC46-0BB517957F5C}" type="slidenum">
              <a:rPr lang="en-US" smtClean="0"/>
              <a:pPr/>
              <a:t>18</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3048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Steps 3, 4 &amp; 5, Illustrated</a:t>
            </a:r>
          </a:p>
        </p:txBody>
      </p:sp>
      <p:pic>
        <p:nvPicPr>
          <p:cNvPr id="24582" name="Picture 6" descr="horngren13_17_7"/>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9600" y="1493838"/>
            <a:ext cx="6553200" cy="4906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A043D9EB-1807-41E5-BC46-0BB517957F5C}" type="slidenum">
              <a:rPr lang="en-US" smtClean="0"/>
              <a:pPr/>
              <a:t>19</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Result of the Process (as before)</a:t>
            </a:r>
          </a:p>
        </p:txBody>
      </p:sp>
      <p:sp>
        <p:nvSpPr>
          <p:cNvPr id="25603" name="Rectangle 3"/>
          <p:cNvSpPr>
            <a:spLocks noGrp="1" noChangeArrowheads="1"/>
          </p:cNvSpPr>
          <p:nvPr>
            <p:ph idx="1"/>
          </p:nvPr>
        </p:nvSpPr>
        <p:spPr/>
        <p:txBody>
          <a:bodyPr/>
          <a:lstStyle/>
          <a:p>
            <a:pPr marL="590550" indent="-590550" eaLnBrk="1" hangingPunct="1"/>
            <a:r>
              <a:rPr lang="en-US" smtClean="0"/>
              <a:t>Two critical figures arise out of Step Five of the cost allocation process:</a:t>
            </a:r>
          </a:p>
          <a:p>
            <a:pPr marL="952500" lvl="1" indent="-495300" eaLnBrk="1" hangingPunct="1">
              <a:buFont typeface="Wingdings" panose="05000000000000000000" pitchFamily="2" charset="2"/>
              <a:buAutoNum type="arabicPeriod"/>
            </a:pPr>
            <a:r>
              <a:rPr lang="en-US" smtClean="0"/>
              <a:t>The amount of the Journal Entry transferring the allocated cost of units completed and sent from Work-in-Process Inventory to Finished Goods Inventory</a:t>
            </a:r>
          </a:p>
          <a:p>
            <a:pPr marL="952500" lvl="1" indent="-495300" eaLnBrk="1" hangingPunct="1">
              <a:buFont typeface="Wingdings" panose="05000000000000000000" pitchFamily="2" charset="2"/>
              <a:buAutoNum type="arabicPeriod"/>
            </a:pPr>
            <a:r>
              <a:rPr lang="en-US" smtClean="0"/>
              <a:t>The ending balance of the Work-in-Process Inventory account that will appear on the Balance Sheet</a:t>
            </a:r>
          </a:p>
        </p:txBody>
      </p:sp>
      <p:sp>
        <p:nvSpPr>
          <p:cNvPr id="2" name="Slide Number Placeholder 1"/>
          <p:cNvSpPr>
            <a:spLocks noGrp="1"/>
          </p:cNvSpPr>
          <p:nvPr>
            <p:ph type="sldNum" sz="quarter" idx="11"/>
          </p:nvPr>
        </p:nvSpPr>
        <p:spPr/>
        <p:txBody>
          <a:bodyPr/>
          <a:lstStyle/>
          <a:p>
            <a:fld id="{A043D9EB-1807-41E5-BC46-0BB517957F5C}" type="slidenum">
              <a:rPr lang="en-US" smtClean="0"/>
              <a:pPr/>
              <a:t>20</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704850"/>
            <a:ext cx="8229600" cy="8953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dirty="0"/>
              <a:t>Standard Costing </a:t>
            </a:r>
            <a:r>
              <a:rPr lang="en-US" b="1" i="1" dirty="0" smtClean="0"/>
              <a:t>and Process </a:t>
            </a:r>
            <a:r>
              <a:rPr lang="en-US" b="1" i="1" dirty="0"/>
              <a:t>Costing</a:t>
            </a:r>
          </a:p>
        </p:txBody>
      </p:sp>
      <p:sp>
        <p:nvSpPr>
          <p:cNvPr id="27651" name="Rectangle 3"/>
          <p:cNvSpPr>
            <a:spLocks noGrp="1" noChangeArrowheads="1"/>
          </p:cNvSpPr>
          <p:nvPr>
            <p:ph idx="1"/>
          </p:nvPr>
        </p:nvSpPr>
        <p:spPr>
          <a:xfrm>
            <a:off x="457200" y="1905000"/>
            <a:ext cx="8229600" cy="4389438"/>
          </a:xfrm>
        </p:spPr>
        <p:txBody>
          <a:bodyPr/>
          <a:lstStyle/>
          <a:p>
            <a:pPr eaLnBrk="1" hangingPunct="1"/>
            <a:r>
              <a:rPr lang="en-US" smtClean="0"/>
              <a:t>Teams of design and process engineers, operations personnel, and management accountants work together to determine separate standard costs per equivalent unit on the basis of different technical processing specifications for each product</a:t>
            </a:r>
          </a:p>
          <a:p>
            <a:pPr eaLnBrk="1" hangingPunct="1"/>
            <a:r>
              <a:rPr lang="en-US" smtClean="0"/>
              <a:t>Standard costs replace actual costs in equivalent unit calculations</a:t>
            </a:r>
          </a:p>
        </p:txBody>
      </p:sp>
      <p:sp>
        <p:nvSpPr>
          <p:cNvPr id="2" name="Slide Number Placeholder 1"/>
          <p:cNvSpPr>
            <a:spLocks noGrp="1"/>
          </p:cNvSpPr>
          <p:nvPr>
            <p:ph type="sldNum" sz="quarter" idx="11"/>
          </p:nvPr>
        </p:nvSpPr>
        <p:spPr/>
        <p:txBody>
          <a:bodyPr/>
          <a:lstStyle/>
          <a:p>
            <a:fld id="{A043D9EB-1807-41E5-BC46-0BB517957F5C}" type="slidenum">
              <a:rPr lang="en-US" smtClean="0"/>
              <a:pPr/>
              <a:t>21</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Title 1"/>
          <p:cNvSpPr>
            <a:spLocks noGrp="1"/>
          </p:cNvSpPr>
          <p:nvPr>
            <p:ph type="title"/>
          </p:nvPr>
        </p:nvSpPr>
        <p:spPr>
          <a:xfrm>
            <a:off x="457200" y="3048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Steps 1 &amp; 2, Illustrated</a:t>
            </a:r>
          </a:p>
        </p:txBody>
      </p:sp>
      <p:pic>
        <p:nvPicPr>
          <p:cNvPr id="28678" name="Picture 6" descr="horngren13_17_8"/>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62000" y="1587500"/>
            <a:ext cx="6477000" cy="47371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A043D9EB-1807-41E5-BC46-0BB517957F5C}" type="slidenum">
              <a:rPr lang="en-US" smtClean="0"/>
              <a:pPr/>
              <a:t>22</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Title 1"/>
          <p:cNvSpPr>
            <a:spLocks noGrp="1"/>
          </p:cNvSpPr>
          <p:nvPr>
            <p:ph type="title"/>
          </p:nvPr>
        </p:nvSpPr>
        <p:spPr>
          <a:xfrm>
            <a:off x="457200" y="3048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Steps 3, 4 &amp; 5, Illustrated</a:t>
            </a:r>
          </a:p>
        </p:txBody>
      </p:sp>
      <p:pic>
        <p:nvPicPr>
          <p:cNvPr id="29702" name="Picture 6" descr="horngren13_17_9"/>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62000" y="1606550"/>
            <a:ext cx="5943600" cy="471805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A043D9EB-1807-41E5-BC46-0BB517957F5C}" type="slidenum">
              <a:rPr lang="en-US" smtClean="0"/>
              <a:pPr/>
              <a:t>23</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762000"/>
            <a:ext cx="8229600" cy="8382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a:t>General Ledger Cost Flows Illustrated</a:t>
            </a:r>
          </a:p>
        </p:txBody>
      </p:sp>
      <p:pic>
        <p:nvPicPr>
          <p:cNvPr id="30726" name="Picture 6" descr="horngren13_17_10"/>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95400" y="1925638"/>
            <a:ext cx="5257800" cy="43561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A043D9EB-1807-41E5-BC46-0BB517957F5C}" type="slidenum">
              <a:rPr lang="en-US" smtClean="0"/>
              <a:pPr/>
              <a:t>24</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Transferred-in Costs</a:t>
            </a:r>
          </a:p>
        </p:txBody>
      </p:sp>
      <p:sp>
        <p:nvSpPr>
          <p:cNvPr id="32771" name="Rectangle 3"/>
          <p:cNvSpPr>
            <a:spLocks noGrp="1" noChangeArrowheads="1"/>
          </p:cNvSpPr>
          <p:nvPr>
            <p:ph idx="1"/>
          </p:nvPr>
        </p:nvSpPr>
        <p:spPr/>
        <p:txBody>
          <a:bodyPr/>
          <a:lstStyle/>
          <a:p>
            <a:pPr eaLnBrk="1" hangingPunct="1">
              <a:lnSpc>
                <a:spcPct val="90000"/>
              </a:lnSpc>
            </a:pPr>
            <a:r>
              <a:rPr lang="en-US" sz="2700" smtClean="0"/>
              <a:t>Are costs incurred in previous departments that are carried forward as the products cost when it moves to a subsequent process in the production cycle</a:t>
            </a:r>
          </a:p>
          <a:p>
            <a:pPr eaLnBrk="1" hangingPunct="1">
              <a:lnSpc>
                <a:spcPct val="90000"/>
              </a:lnSpc>
            </a:pPr>
            <a:r>
              <a:rPr lang="en-US" sz="2700" smtClean="0"/>
              <a:t>Also called Previous Department Costs</a:t>
            </a:r>
          </a:p>
          <a:p>
            <a:pPr eaLnBrk="1" hangingPunct="1">
              <a:lnSpc>
                <a:spcPct val="90000"/>
              </a:lnSpc>
            </a:pPr>
            <a:r>
              <a:rPr lang="en-US" sz="2700" smtClean="0"/>
              <a:t>Journal entries are made to mirror the progress in production from department to department</a:t>
            </a:r>
          </a:p>
          <a:p>
            <a:pPr eaLnBrk="1" hangingPunct="1">
              <a:lnSpc>
                <a:spcPct val="90000"/>
              </a:lnSpc>
            </a:pPr>
            <a:r>
              <a:rPr lang="en-US" sz="2700" smtClean="0"/>
              <a:t>Transferred-in costs are treated as if they are a separate type of direct material added at the beginning of the process</a:t>
            </a:r>
          </a:p>
        </p:txBody>
      </p:sp>
      <p:sp>
        <p:nvSpPr>
          <p:cNvPr id="2" name="Slide Number Placeholder 1"/>
          <p:cNvSpPr>
            <a:spLocks noGrp="1"/>
          </p:cNvSpPr>
          <p:nvPr>
            <p:ph type="sldNum" sz="quarter" idx="11"/>
          </p:nvPr>
        </p:nvSpPr>
        <p:spPr/>
        <p:txBody>
          <a:bodyPr/>
          <a:lstStyle/>
          <a:p>
            <a:fld id="{A043D9EB-1807-41E5-BC46-0BB517957F5C}" type="slidenum">
              <a:rPr lang="en-US" smtClean="0"/>
              <a:pPr/>
              <a:t>25</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5334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Steps 1 &amp; 2, Illustrated</a:t>
            </a:r>
          </a:p>
        </p:txBody>
      </p:sp>
      <p:pic>
        <p:nvPicPr>
          <p:cNvPr id="34822" name="Picture 6" descr="horngren13_17_1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85800" y="2352675"/>
            <a:ext cx="7620000" cy="32861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A043D9EB-1807-41E5-BC46-0BB517957F5C}" type="slidenum">
              <a:rPr lang="en-US" smtClean="0"/>
              <a:pPr/>
              <a:t>26</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Title 1"/>
          <p:cNvSpPr>
            <a:spLocks noGrp="1"/>
          </p:cNvSpPr>
          <p:nvPr>
            <p:ph type="title"/>
          </p:nvPr>
        </p:nvSpPr>
        <p:spPr>
          <a:xfrm>
            <a:off x="457200" y="4572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Steps 3, 4 &amp; 5, Illustrated</a:t>
            </a:r>
          </a:p>
        </p:txBody>
      </p:sp>
      <p:pic>
        <p:nvPicPr>
          <p:cNvPr id="35846" name="Picture 6" descr="horngren13_17_1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3400" y="1962150"/>
            <a:ext cx="7620000" cy="390525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A043D9EB-1807-41E5-BC46-0BB517957F5C}" type="slidenum">
              <a:rPr lang="en-US" smtClean="0"/>
              <a:pPr/>
              <a:t>27</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3048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Steps 1 &amp; 2, Illustrated</a:t>
            </a:r>
          </a:p>
        </p:txBody>
      </p:sp>
      <p:pic>
        <p:nvPicPr>
          <p:cNvPr id="37894" name="Picture 6" descr="horngren13_17_1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3400" y="1666875"/>
            <a:ext cx="7620000" cy="45815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A043D9EB-1807-41E5-BC46-0BB517957F5C}" type="slidenum">
              <a:rPr lang="en-US" smtClean="0"/>
              <a:pPr/>
              <a:t>28</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Title 1"/>
          <p:cNvSpPr>
            <a:spLocks noGrp="1"/>
          </p:cNvSpPr>
          <p:nvPr>
            <p:ph type="title"/>
          </p:nvPr>
        </p:nvSpPr>
        <p:spPr>
          <a:xfrm>
            <a:off x="609600" y="2286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Steps 3, 4 &amp; 5, Illustrated</a:t>
            </a:r>
          </a:p>
        </p:txBody>
      </p:sp>
      <p:pic>
        <p:nvPicPr>
          <p:cNvPr id="38919" name="Picture 7" descr="horngren13_17_1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85800" y="1485900"/>
            <a:ext cx="7620000" cy="49149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A043D9EB-1807-41E5-BC46-0BB517957F5C}" type="slidenum">
              <a:rPr lang="en-US" smtClean="0"/>
              <a:pPr/>
              <a:t>29</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Title 1"/>
          <p:cNvSpPr>
            <a:spLocks noGrp="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Hybrid Costing Systems</a:t>
            </a:r>
          </a:p>
        </p:txBody>
      </p:sp>
      <p:sp>
        <p:nvSpPr>
          <p:cNvPr id="39939" name="Content Placeholder 2"/>
          <p:cNvSpPr>
            <a:spLocks noGrp="1"/>
          </p:cNvSpPr>
          <p:nvPr>
            <p:ph idx="1"/>
          </p:nvPr>
        </p:nvSpPr>
        <p:spPr/>
        <p:txBody>
          <a:bodyPr/>
          <a:lstStyle/>
          <a:p>
            <a:pPr eaLnBrk="1" hangingPunct="1"/>
            <a:r>
              <a:rPr lang="en-US" smtClean="0"/>
              <a:t>A Hybrid-Costing System blends characteristics from both job-costing and process-costing systems</a:t>
            </a:r>
          </a:p>
          <a:p>
            <a:pPr eaLnBrk="1" hangingPunct="1"/>
            <a:r>
              <a:rPr lang="en-US" smtClean="0"/>
              <a:t>Many actual production systems are in fact hybrids</a:t>
            </a:r>
          </a:p>
          <a:p>
            <a:pPr eaLnBrk="1" hangingPunct="1"/>
            <a:r>
              <a:rPr lang="en-US" smtClean="0"/>
              <a:t>Examples include manufacturers of televisions, dishwashers and washing machines, as well as Adidas</a:t>
            </a:r>
          </a:p>
        </p:txBody>
      </p:sp>
      <p:sp>
        <p:nvSpPr>
          <p:cNvPr id="2" name="Slide Number Placeholder 1"/>
          <p:cNvSpPr>
            <a:spLocks noGrp="1"/>
          </p:cNvSpPr>
          <p:nvPr>
            <p:ph type="sldNum" sz="quarter" idx="11"/>
          </p:nvPr>
        </p:nvSpPr>
        <p:spPr/>
        <p:txBody>
          <a:bodyPr/>
          <a:lstStyle/>
          <a:p>
            <a:fld id="{A043D9EB-1807-41E5-BC46-0BB517957F5C}" type="slidenum">
              <a:rPr lang="en-US" smtClean="0"/>
              <a:pPr/>
              <a:t>30</a:t>
            </a:fld>
            <a:endParaRPr lang="en-US"/>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6178" name="Rectangle 2"/>
          <p:cNvSpPr>
            <a:spLocks noGrp="1" noChangeArrowheads="1"/>
          </p:cNvSpPr>
          <p:nvPr>
            <p:ph type="title"/>
          </p:nvPr>
        </p:nvSpPr>
        <p:spPr>
          <a:xfrm>
            <a:off x="457200" y="1524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a:t>Similarities Between Job-Order and Process Costing</a:t>
            </a:r>
          </a:p>
        </p:txBody>
      </p:sp>
      <p:sp>
        <p:nvSpPr>
          <p:cNvPr id="306179" name="Rectangle 3"/>
          <p:cNvSpPr>
            <a:spLocks noGrp="1" noChangeArrowheads="1"/>
          </p:cNvSpPr>
          <p:nvPr>
            <p:ph type="body" sz="half" idx="4294967295"/>
          </p:nvPr>
        </p:nvSpPr>
        <p:spPr>
          <a:xfrm>
            <a:off x="381000" y="1371600"/>
            <a:ext cx="8534400" cy="5105400"/>
          </a:xfrm>
          <a:solidFill>
            <a:srgbClr val="CCECFF"/>
          </a:solidFill>
          <a:ln w="25400" cap="flat">
            <a:solidFill>
              <a:schemeClr val="tx1"/>
            </a:solidFill>
            <a:miter lim="800000"/>
            <a:headEnd/>
            <a:tailEnd/>
          </a:ln>
          <a:effectLst>
            <a:outerShdw dist="63500" dir="3187806" algn="ctr" rotWithShape="0">
              <a:schemeClr val="tx1"/>
            </a:outerShdw>
          </a:effectLst>
        </p:spPr>
        <p:txBody>
          <a:bodyPr lIns="90488" tIns="44450" rIns="90488" bIns="44450"/>
          <a:lstStyle/>
          <a:p>
            <a:pPr>
              <a:spcBef>
                <a:spcPct val="45000"/>
              </a:spcBef>
              <a:buClr>
                <a:schemeClr val="tx1"/>
              </a:buClr>
            </a:pPr>
            <a:r>
              <a:rPr lang="en-US"/>
              <a:t>Both systems assign material, labor and overhead costs to products and they provide a mechanism for computing unit product cost.</a:t>
            </a:r>
          </a:p>
          <a:p>
            <a:pPr>
              <a:spcBef>
                <a:spcPct val="45000"/>
              </a:spcBef>
              <a:buClr>
                <a:schemeClr val="tx1"/>
              </a:buClr>
            </a:pPr>
            <a:r>
              <a:rPr lang="en-US"/>
              <a:t>Both systems use the same manufacturing accounts, including Manufacturing Overhead, Raw Materials, Work in Process, and Finished Goods.</a:t>
            </a:r>
          </a:p>
          <a:p>
            <a:pPr>
              <a:spcBef>
                <a:spcPct val="45000"/>
              </a:spcBef>
              <a:buClr>
                <a:schemeClr val="tx1"/>
              </a:buClr>
            </a:pPr>
            <a:r>
              <a:rPr lang="en-US"/>
              <a:t>The flow of costs through the manufacturing accounts is basically the same in both systems.</a:t>
            </a:r>
          </a:p>
        </p:txBody>
      </p:sp>
      <p:sp>
        <p:nvSpPr>
          <p:cNvPr id="2" name="Slide Number Placeholder 1"/>
          <p:cNvSpPr>
            <a:spLocks noGrp="1"/>
          </p:cNvSpPr>
          <p:nvPr>
            <p:ph type="sldNum" sz="quarter" idx="11"/>
          </p:nvPr>
        </p:nvSpPr>
        <p:spPr/>
        <p:txBody>
          <a:bodyPr/>
          <a:lstStyle/>
          <a:p>
            <a:fld id="{254CD168-9E57-4E78-8989-E0A45CA40095}" type="slidenum">
              <a:rPr lang="en-US" smtClean="0"/>
              <a:pPr/>
              <a:t>31</a:t>
            </a:fld>
            <a:endParaRPr lang="en-US"/>
          </a:p>
        </p:txBody>
      </p:sp>
    </p:spTree>
    <p:extLst>
      <p:ext uri="{BB962C8B-B14F-4D97-AF65-F5344CB8AC3E}">
        <p14:creationId xmlns:p14="http://schemas.microsoft.com/office/powerpoint/2010/main" xmlns="" val="326691873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8226" name="Rectangle 2"/>
          <p:cNvSpPr>
            <a:spLocks noGrp="1" noChangeArrowheads="1"/>
          </p:cNvSpPr>
          <p:nvPr>
            <p:ph type="title"/>
          </p:nvPr>
        </p:nvSpPr>
        <p:spPr>
          <a:xfrm>
            <a:off x="457200" y="1524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a:t>Differences Between Job-Order and Process Costing</a:t>
            </a:r>
          </a:p>
        </p:txBody>
      </p:sp>
      <p:sp>
        <p:nvSpPr>
          <p:cNvPr id="308227" name="Rectangle 3"/>
          <p:cNvSpPr>
            <a:spLocks noGrp="1" noChangeArrowheads="1"/>
          </p:cNvSpPr>
          <p:nvPr>
            <p:ph type="body" sz="half" idx="4294967295"/>
          </p:nvPr>
        </p:nvSpPr>
        <p:spPr>
          <a:xfrm>
            <a:off x="76200" y="1295400"/>
            <a:ext cx="8991600" cy="5334000"/>
          </a:xfrm>
          <a:solidFill>
            <a:srgbClr val="FFDDDD"/>
          </a:solidFill>
          <a:ln w="25400" cap="flat">
            <a:solidFill>
              <a:schemeClr val="tx1"/>
            </a:solidFill>
            <a:miter lim="800000"/>
            <a:headEnd/>
            <a:tailEnd/>
          </a:ln>
          <a:effectLst>
            <a:outerShdw dist="63500" dir="3187806" algn="ctr" rotWithShape="0">
              <a:schemeClr val="tx1"/>
            </a:outerShdw>
          </a:effectLst>
        </p:spPr>
        <p:txBody>
          <a:bodyPr lIns="90488" tIns="44450" rIns="90488" bIns="44450"/>
          <a:lstStyle/>
          <a:p>
            <a:pPr>
              <a:spcBef>
                <a:spcPct val="45000"/>
              </a:spcBef>
              <a:buClr>
                <a:schemeClr val="tx2"/>
              </a:buClr>
            </a:pPr>
            <a:r>
              <a:rPr lang="en-US" sz="2800">
                <a:solidFill>
                  <a:srgbClr val="800080"/>
                </a:solidFill>
                <a:effectLst>
                  <a:outerShdw blurRad="38100" dist="38100" dir="2700000" algn="tl">
                    <a:srgbClr val="000000"/>
                  </a:outerShdw>
                </a:effectLst>
              </a:rPr>
              <a:t>Process costing is used when a single product is produced on a continuing basis or for a long period of time. Job-order costing is used when many different jobs are worked on each period.</a:t>
            </a:r>
          </a:p>
          <a:p>
            <a:pPr>
              <a:spcBef>
                <a:spcPct val="45000"/>
              </a:spcBef>
              <a:buClr>
                <a:schemeClr val="tx2"/>
              </a:buClr>
            </a:pPr>
            <a:r>
              <a:rPr lang="en-US" sz="2800">
                <a:solidFill>
                  <a:srgbClr val="800080"/>
                </a:solidFill>
                <a:effectLst>
                  <a:outerShdw blurRad="38100" dist="38100" dir="2700000" algn="tl">
                    <a:srgbClr val="000000"/>
                  </a:outerShdw>
                </a:effectLst>
              </a:rPr>
              <a:t>Process costing systems accumulate costs by department. Job-order costing systems accumulated costs by individual jobs.</a:t>
            </a:r>
          </a:p>
          <a:p>
            <a:pPr>
              <a:spcBef>
                <a:spcPct val="45000"/>
              </a:spcBef>
              <a:buClr>
                <a:schemeClr val="tx2"/>
              </a:buClr>
            </a:pPr>
            <a:r>
              <a:rPr lang="en-US" sz="2800">
                <a:solidFill>
                  <a:srgbClr val="800080"/>
                </a:solidFill>
                <a:effectLst>
                  <a:outerShdw blurRad="38100" dist="38100" dir="2700000" algn="tl">
                    <a:srgbClr val="000000"/>
                  </a:outerShdw>
                </a:effectLst>
              </a:rPr>
              <a:t>Process costing systems compute unit costs by department. Job-order costing systems compute unit costs by job on the job cost sheet.</a:t>
            </a:r>
          </a:p>
        </p:txBody>
      </p:sp>
      <p:sp>
        <p:nvSpPr>
          <p:cNvPr id="2" name="Slide Number Placeholder 1"/>
          <p:cNvSpPr>
            <a:spLocks noGrp="1"/>
          </p:cNvSpPr>
          <p:nvPr>
            <p:ph type="sldNum" sz="quarter" idx="11"/>
          </p:nvPr>
        </p:nvSpPr>
        <p:spPr/>
        <p:txBody>
          <a:bodyPr/>
          <a:lstStyle/>
          <a:p>
            <a:fld id="{254CD168-9E57-4E78-8989-E0A45CA40095}" type="slidenum">
              <a:rPr lang="en-US" smtClean="0"/>
              <a:pPr/>
              <a:t>32</a:t>
            </a:fld>
            <a:endParaRPr lang="en-US"/>
          </a:p>
        </p:txBody>
      </p:sp>
    </p:spTree>
    <p:extLst>
      <p:ext uri="{BB962C8B-B14F-4D97-AF65-F5344CB8AC3E}">
        <p14:creationId xmlns:p14="http://schemas.microsoft.com/office/powerpoint/2010/main" xmlns="" val="186995627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0274" name="Rectangle 1026"/>
          <p:cNvSpPr>
            <a:spLocks noChangeArrowheads="1"/>
          </p:cNvSpPr>
          <p:nvPr/>
        </p:nvSpPr>
        <p:spPr bwMode="auto">
          <a:xfrm>
            <a:off x="533400" y="2057400"/>
            <a:ext cx="8382000" cy="3886200"/>
          </a:xfrm>
          <a:prstGeom prst="rect">
            <a:avLst/>
          </a:prstGeom>
          <a:solidFill>
            <a:srgbClr val="CCECFF"/>
          </a:solidFill>
          <a:ln w="12700">
            <a:solidFill>
              <a:srgbClr val="0000CC"/>
            </a:solidFill>
            <a:miter lim="800000"/>
            <a:headEnd/>
            <a:tailEnd/>
          </a:ln>
          <a:effectLst>
            <a:outerShdw dist="53882" dir="2700000" algn="ctr" rotWithShape="0">
              <a:schemeClr val="tx1"/>
            </a:outerShdw>
          </a:effectLst>
        </p:spPr>
        <p:txBody>
          <a:bodyPr lIns="90488" tIns="44450" rIns="90488" bIns="44450"/>
          <a:lstStyle>
            <a:lvl1pPr marL="342900" indent="-342900">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20000"/>
              </a:spcBef>
            </a:pPr>
            <a:r>
              <a:rPr lang="en-US" sz="3200">
                <a:solidFill>
                  <a:srgbClr val="0000CC"/>
                </a:solidFill>
                <a:latin typeface="Arial" panose="020B0604020202020204" pitchFamily="34" charset="0"/>
              </a:rPr>
              <a:t>Process costing is used for products that are:</a:t>
            </a:r>
          </a:p>
          <a:p>
            <a:pPr eaLnBrk="1" hangingPunct="1">
              <a:lnSpc>
                <a:spcPct val="90000"/>
              </a:lnSpc>
              <a:spcBef>
                <a:spcPct val="40000"/>
              </a:spcBef>
            </a:pPr>
            <a:r>
              <a:rPr lang="en-US" sz="3200">
                <a:solidFill>
                  <a:srgbClr val="0000CC"/>
                </a:solidFill>
                <a:latin typeface="Arial" panose="020B0604020202020204" pitchFamily="34" charset="0"/>
              </a:rPr>
              <a:t>	a.	Different and produced continuously.</a:t>
            </a:r>
          </a:p>
          <a:p>
            <a:pPr eaLnBrk="1" hangingPunct="1">
              <a:lnSpc>
                <a:spcPct val="90000"/>
              </a:lnSpc>
              <a:spcBef>
                <a:spcPct val="40000"/>
              </a:spcBef>
            </a:pPr>
            <a:r>
              <a:rPr lang="en-US" sz="3200">
                <a:solidFill>
                  <a:srgbClr val="0000CC"/>
                </a:solidFill>
                <a:latin typeface="Arial" panose="020B0604020202020204" pitchFamily="34" charset="0"/>
              </a:rPr>
              <a:t>	b.	Similar and produced continuously.</a:t>
            </a:r>
          </a:p>
          <a:p>
            <a:pPr eaLnBrk="1" hangingPunct="1">
              <a:lnSpc>
                <a:spcPct val="90000"/>
              </a:lnSpc>
              <a:spcBef>
                <a:spcPct val="40000"/>
              </a:spcBef>
            </a:pPr>
            <a:r>
              <a:rPr lang="en-US" sz="3200">
                <a:solidFill>
                  <a:srgbClr val="0000CC"/>
                </a:solidFill>
                <a:latin typeface="Arial" panose="020B0604020202020204" pitchFamily="34" charset="0"/>
              </a:rPr>
              <a:t>	c.	Individual units produced to customer</a:t>
            </a:r>
            <a:br>
              <a:rPr lang="en-US" sz="3200">
                <a:solidFill>
                  <a:srgbClr val="0000CC"/>
                </a:solidFill>
                <a:latin typeface="Arial" panose="020B0604020202020204" pitchFamily="34" charset="0"/>
              </a:rPr>
            </a:br>
            <a:r>
              <a:rPr lang="en-US" sz="3200">
                <a:solidFill>
                  <a:srgbClr val="0000CC"/>
                </a:solidFill>
                <a:latin typeface="Arial" panose="020B0604020202020204" pitchFamily="34" charset="0"/>
              </a:rPr>
              <a:t>     specifications.</a:t>
            </a:r>
          </a:p>
          <a:p>
            <a:pPr eaLnBrk="1" hangingPunct="1">
              <a:lnSpc>
                <a:spcPct val="90000"/>
              </a:lnSpc>
              <a:spcBef>
                <a:spcPct val="40000"/>
              </a:spcBef>
            </a:pPr>
            <a:r>
              <a:rPr lang="en-US" sz="3200">
                <a:solidFill>
                  <a:srgbClr val="0000CC"/>
                </a:solidFill>
                <a:latin typeface="Arial" panose="020B0604020202020204" pitchFamily="34" charset="0"/>
              </a:rPr>
              <a:t>	d.	Purchased from vendors.</a:t>
            </a:r>
          </a:p>
        </p:txBody>
      </p:sp>
      <p:sp>
        <p:nvSpPr>
          <p:cNvPr id="310275" name="Rectangle 1027"/>
          <p:cNvSpPr>
            <a:spLocks noChangeArrowheads="1"/>
          </p:cNvSpPr>
          <p:nvPr/>
        </p:nvSpPr>
        <p:spPr bwMode="auto">
          <a:xfrm>
            <a:off x="685800" y="76200"/>
            <a:ext cx="77724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scene3d>
              <a:camera prst="orthographicFront"/>
              <a:lightRig rig="freezing" dir="t">
                <a:rot lat="0" lon="0" rev="5640000"/>
              </a:lightRig>
            </a:scene3d>
            <a:sp3d prstMaterial="flat">
              <a:contourClr>
                <a:schemeClr val="tx2"/>
              </a:contourClr>
            </a:sp3d>
          </a:bodyPr>
          <a:lstStyle/>
          <a:p>
            <a:pPr eaLnBrk="0" hangingPunct="0"/>
            <a:r>
              <a:rPr lang="en-US" sz="4400" b="1" i="1" dirty="0">
                <a:solidFill>
                  <a:schemeClr val="tx2"/>
                </a:solidFill>
                <a:latin typeface="+mj-lt"/>
                <a:ea typeface="+mj-ea"/>
                <a:cs typeface="+mj-cs"/>
              </a:rPr>
              <a:t>Quick Check </a:t>
            </a:r>
            <a:r>
              <a:rPr lang="en-US" sz="4400" b="1" i="1" dirty="0">
                <a:solidFill>
                  <a:schemeClr val="tx2"/>
                </a:solidFill>
                <a:latin typeface="+mj-lt"/>
                <a:ea typeface="+mj-ea"/>
                <a:cs typeface="+mj-cs"/>
                <a:sym typeface="Wingdings" panose="05000000000000000000" pitchFamily="2" charset="2"/>
              </a:rPr>
              <a:t></a:t>
            </a:r>
          </a:p>
        </p:txBody>
      </p:sp>
      <p:sp>
        <p:nvSpPr>
          <p:cNvPr id="2" name="Slide Number Placeholder 1"/>
          <p:cNvSpPr>
            <a:spLocks noGrp="1"/>
          </p:cNvSpPr>
          <p:nvPr>
            <p:ph type="sldNum" sz="quarter" idx="11"/>
          </p:nvPr>
        </p:nvSpPr>
        <p:spPr/>
        <p:txBody>
          <a:bodyPr/>
          <a:lstStyle/>
          <a:p>
            <a:fld id="{873D47EC-6CE1-4795-976F-047085516EAC}" type="slidenum">
              <a:rPr lang="en-US" smtClean="0"/>
              <a:pPr/>
              <a:t>33</a:t>
            </a:fld>
            <a:endParaRPr lang="en-US"/>
          </a:p>
        </p:txBody>
      </p:sp>
    </p:spTree>
    <p:extLst>
      <p:ext uri="{BB962C8B-B14F-4D97-AF65-F5344CB8AC3E}">
        <p14:creationId xmlns:p14="http://schemas.microsoft.com/office/powerpoint/2010/main" xmlns="" val="177832493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2322" name="Rectangle 2"/>
          <p:cNvSpPr>
            <a:spLocks noChangeArrowheads="1"/>
          </p:cNvSpPr>
          <p:nvPr/>
        </p:nvSpPr>
        <p:spPr bwMode="auto">
          <a:xfrm>
            <a:off x="533400" y="2057400"/>
            <a:ext cx="8382000" cy="3886200"/>
          </a:xfrm>
          <a:prstGeom prst="rect">
            <a:avLst/>
          </a:prstGeom>
          <a:solidFill>
            <a:srgbClr val="CCECFF"/>
          </a:solidFill>
          <a:ln w="12700">
            <a:solidFill>
              <a:srgbClr val="0000CC"/>
            </a:solidFill>
            <a:miter lim="800000"/>
            <a:headEnd/>
            <a:tailEnd/>
          </a:ln>
          <a:effectLst>
            <a:outerShdw dist="53882" dir="2700000" algn="ctr" rotWithShape="0">
              <a:schemeClr val="tx1"/>
            </a:outerShdw>
          </a:effectLst>
        </p:spPr>
        <p:txBody>
          <a:bodyPr lIns="90488" tIns="44450" rIns="90488" bIns="44450"/>
          <a:lstStyle>
            <a:lvl1pPr marL="342900" indent="-342900">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20000"/>
              </a:spcBef>
            </a:pPr>
            <a:r>
              <a:rPr lang="en-US" sz="3200">
                <a:solidFill>
                  <a:srgbClr val="0000CC"/>
                </a:solidFill>
                <a:latin typeface="Arial" panose="020B0604020202020204" pitchFamily="34" charset="0"/>
              </a:rPr>
              <a:t>Process costing is used for products that are:</a:t>
            </a:r>
          </a:p>
          <a:p>
            <a:pPr eaLnBrk="1" hangingPunct="1">
              <a:lnSpc>
                <a:spcPct val="90000"/>
              </a:lnSpc>
              <a:spcBef>
                <a:spcPct val="40000"/>
              </a:spcBef>
            </a:pPr>
            <a:r>
              <a:rPr lang="en-US" sz="3200">
                <a:solidFill>
                  <a:srgbClr val="0000CC"/>
                </a:solidFill>
                <a:latin typeface="Arial" panose="020B0604020202020204" pitchFamily="34" charset="0"/>
              </a:rPr>
              <a:t>	</a:t>
            </a:r>
            <a:r>
              <a:rPr lang="en-US" sz="3200">
                <a:solidFill>
                  <a:schemeClr val="folHlink"/>
                </a:solidFill>
                <a:latin typeface="Arial" panose="020B0604020202020204" pitchFamily="34" charset="0"/>
              </a:rPr>
              <a:t>a.	Different and produced continuously.</a:t>
            </a:r>
          </a:p>
          <a:p>
            <a:pPr eaLnBrk="1" hangingPunct="1">
              <a:lnSpc>
                <a:spcPct val="90000"/>
              </a:lnSpc>
              <a:spcBef>
                <a:spcPct val="40000"/>
              </a:spcBef>
            </a:pPr>
            <a:r>
              <a:rPr lang="en-US" sz="3200">
                <a:solidFill>
                  <a:srgbClr val="0000CC"/>
                </a:solidFill>
                <a:latin typeface="Arial" panose="020B0604020202020204" pitchFamily="34" charset="0"/>
              </a:rPr>
              <a:t>	b.	Similar and produced continuously.</a:t>
            </a:r>
          </a:p>
          <a:p>
            <a:pPr eaLnBrk="1" hangingPunct="1">
              <a:lnSpc>
                <a:spcPct val="90000"/>
              </a:lnSpc>
              <a:spcBef>
                <a:spcPct val="40000"/>
              </a:spcBef>
            </a:pPr>
            <a:r>
              <a:rPr lang="en-US" sz="3200">
                <a:solidFill>
                  <a:srgbClr val="0000CC"/>
                </a:solidFill>
                <a:latin typeface="Arial" panose="020B0604020202020204" pitchFamily="34" charset="0"/>
              </a:rPr>
              <a:t>	</a:t>
            </a:r>
            <a:r>
              <a:rPr lang="en-US" sz="3200">
                <a:solidFill>
                  <a:schemeClr val="folHlink"/>
                </a:solidFill>
                <a:latin typeface="Arial" panose="020B0604020202020204" pitchFamily="34" charset="0"/>
              </a:rPr>
              <a:t>c.	Individual units produced to customer</a:t>
            </a:r>
            <a:br>
              <a:rPr lang="en-US" sz="3200">
                <a:solidFill>
                  <a:schemeClr val="folHlink"/>
                </a:solidFill>
                <a:latin typeface="Arial" panose="020B0604020202020204" pitchFamily="34" charset="0"/>
              </a:rPr>
            </a:br>
            <a:r>
              <a:rPr lang="en-US" sz="3200">
                <a:solidFill>
                  <a:schemeClr val="folHlink"/>
                </a:solidFill>
                <a:latin typeface="Arial" panose="020B0604020202020204" pitchFamily="34" charset="0"/>
              </a:rPr>
              <a:t>     specifications.</a:t>
            </a:r>
          </a:p>
          <a:p>
            <a:pPr eaLnBrk="1" hangingPunct="1">
              <a:lnSpc>
                <a:spcPct val="90000"/>
              </a:lnSpc>
              <a:spcBef>
                <a:spcPct val="40000"/>
              </a:spcBef>
            </a:pPr>
            <a:r>
              <a:rPr lang="en-US" sz="3200">
                <a:solidFill>
                  <a:schemeClr val="folHlink"/>
                </a:solidFill>
                <a:latin typeface="Arial" panose="020B0604020202020204" pitchFamily="34" charset="0"/>
              </a:rPr>
              <a:t>	d.	Purchased from vendors.</a:t>
            </a:r>
          </a:p>
        </p:txBody>
      </p:sp>
      <p:sp>
        <p:nvSpPr>
          <p:cNvPr id="312323" name="Rectangle 3"/>
          <p:cNvSpPr>
            <a:spLocks noChangeArrowheads="1"/>
          </p:cNvSpPr>
          <p:nvPr/>
        </p:nvSpPr>
        <p:spPr bwMode="auto">
          <a:xfrm>
            <a:off x="685800" y="76200"/>
            <a:ext cx="77724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scene3d>
              <a:camera prst="orthographicFront"/>
              <a:lightRig rig="freezing" dir="t">
                <a:rot lat="0" lon="0" rev="5640000"/>
              </a:lightRig>
            </a:scene3d>
            <a:sp3d prstMaterial="flat">
              <a:contourClr>
                <a:schemeClr val="tx2"/>
              </a:contourClr>
            </a:sp3d>
          </a:bodyPr>
          <a:lstStyle/>
          <a:p>
            <a:pPr eaLnBrk="0" hangingPunct="0"/>
            <a:r>
              <a:rPr lang="en-US" sz="4400" b="1" i="1" dirty="0">
                <a:solidFill>
                  <a:schemeClr val="tx2"/>
                </a:solidFill>
                <a:latin typeface="+mj-lt"/>
                <a:ea typeface="+mj-ea"/>
                <a:cs typeface="+mj-cs"/>
              </a:rPr>
              <a:t>Quick Check </a:t>
            </a:r>
            <a:r>
              <a:rPr lang="en-US" sz="4400" b="1" i="1" dirty="0">
                <a:solidFill>
                  <a:schemeClr val="tx2"/>
                </a:solidFill>
                <a:latin typeface="+mj-lt"/>
                <a:ea typeface="+mj-ea"/>
                <a:cs typeface="+mj-cs"/>
                <a:sym typeface="Wingdings" panose="05000000000000000000" pitchFamily="2" charset="2"/>
              </a:rPr>
              <a:t></a:t>
            </a:r>
          </a:p>
        </p:txBody>
      </p:sp>
      <p:sp>
        <p:nvSpPr>
          <p:cNvPr id="312324" name="Oval 4"/>
          <p:cNvSpPr>
            <a:spLocks noChangeArrowheads="1"/>
          </p:cNvSpPr>
          <p:nvPr/>
        </p:nvSpPr>
        <p:spPr bwMode="auto">
          <a:xfrm>
            <a:off x="762000" y="3327400"/>
            <a:ext cx="635000" cy="635000"/>
          </a:xfrm>
          <a:prstGeom prst="ellipse">
            <a:avLst/>
          </a:prstGeom>
          <a:noFill/>
          <a:ln w="50800">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 name="Slide Number Placeholder 1"/>
          <p:cNvSpPr>
            <a:spLocks noGrp="1"/>
          </p:cNvSpPr>
          <p:nvPr>
            <p:ph type="sldNum" sz="quarter" idx="11"/>
          </p:nvPr>
        </p:nvSpPr>
        <p:spPr/>
        <p:txBody>
          <a:bodyPr/>
          <a:lstStyle/>
          <a:p>
            <a:fld id="{873D47EC-6CE1-4795-976F-047085516EAC}" type="slidenum">
              <a:rPr lang="en-US" smtClean="0"/>
              <a:pPr/>
              <a:t>34</a:t>
            </a:fld>
            <a:endParaRPr lang="en-US"/>
          </a:p>
        </p:txBody>
      </p:sp>
    </p:spTree>
    <p:extLst>
      <p:ext uri="{BB962C8B-B14F-4D97-AF65-F5344CB8AC3E}">
        <p14:creationId xmlns:p14="http://schemas.microsoft.com/office/powerpoint/2010/main" xmlns="" val="324574924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4370" name="Rectangle 2"/>
          <p:cNvSpPr>
            <a:spLocks noGrp="1" noChangeArrowheads="1"/>
          </p:cNvSpPr>
          <p:nvPr>
            <p:ph type="title"/>
          </p:nvPr>
        </p:nvSpPr>
        <p:spPr>
          <a:xfrm>
            <a:off x="457200" y="2286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scene3d>
              <a:camera prst="orthographicFront"/>
              <a:lightRig rig="freezing" dir="t">
                <a:rot lat="0" lon="0" rev="5640000"/>
              </a:lightRig>
            </a:scene3d>
            <a:sp3d prstMaterial="flat">
              <a:contourClr>
                <a:schemeClr val="tx2"/>
              </a:contourClr>
            </a:sp3d>
          </a:bodyPr>
          <a:lstStyle/>
          <a:p>
            <a:r>
              <a:rPr lang="en-US" sz="4400" b="1" i="1" dirty="0"/>
              <a:t>Processing Departments</a:t>
            </a:r>
          </a:p>
        </p:txBody>
      </p:sp>
      <p:sp>
        <p:nvSpPr>
          <p:cNvPr id="314371" name="Text Box 3"/>
          <p:cNvSpPr txBox="1">
            <a:spLocks noChangeArrowheads="1"/>
          </p:cNvSpPr>
          <p:nvPr/>
        </p:nvSpPr>
        <p:spPr bwMode="auto">
          <a:xfrm>
            <a:off x="533400" y="1524000"/>
            <a:ext cx="8077200"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800" dirty="0">
                <a:latin typeface="+mn-lt"/>
              </a:rPr>
              <a:t>Any unit in an organization where materials, labor or overhead are added to the product.</a:t>
            </a:r>
          </a:p>
        </p:txBody>
      </p:sp>
      <p:sp>
        <p:nvSpPr>
          <p:cNvPr id="314372" name="Rectangle 4"/>
          <p:cNvSpPr>
            <a:spLocks noChangeArrowheads="1"/>
          </p:cNvSpPr>
          <p:nvPr/>
        </p:nvSpPr>
        <p:spPr bwMode="auto">
          <a:xfrm>
            <a:off x="990600" y="2514600"/>
            <a:ext cx="7391400" cy="2362200"/>
          </a:xfrm>
          <a:prstGeom prst="rect">
            <a:avLst/>
          </a:prstGeom>
          <a:solidFill>
            <a:srgbClr val="0080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800">
                <a:solidFill>
                  <a:srgbClr val="FFFFFF"/>
                </a:solidFill>
                <a:effectLst>
                  <a:outerShdw blurRad="38100" dist="38100" dir="2700000" algn="tl">
                    <a:srgbClr val="000000"/>
                  </a:outerShdw>
                </a:effectLst>
                <a:latin typeface="+mn-lt"/>
              </a:rPr>
              <a:t>The activities performed in a processing</a:t>
            </a:r>
            <a:br>
              <a:rPr lang="en-US" sz="2800">
                <a:solidFill>
                  <a:srgbClr val="FFFFFF"/>
                </a:solidFill>
                <a:effectLst>
                  <a:outerShdw blurRad="38100" dist="38100" dir="2700000" algn="tl">
                    <a:srgbClr val="000000"/>
                  </a:outerShdw>
                </a:effectLst>
                <a:latin typeface="+mn-lt"/>
              </a:rPr>
            </a:br>
            <a:r>
              <a:rPr lang="en-US" sz="2800">
                <a:solidFill>
                  <a:srgbClr val="FFFFFF"/>
                </a:solidFill>
                <a:effectLst>
                  <a:outerShdw blurRad="38100" dist="38100" dir="2700000" algn="tl">
                    <a:srgbClr val="000000"/>
                  </a:outerShdw>
                </a:effectLst>
                <a:latin typeface="+mn-lt"/>
              </a:rPr>
              <a:t>department are </a:t>
            </a:r>
            <a:r>
              <a:rPr lang="en-US" sz="2800" i="1">
                <a:solidFill>
                  <a:srgbClr val="FFFF00"/>
                </a:solidFill>
                <a:effectLst>
                  <a:outerShdw blurRad="38100" dist="38100" dir="2700000" algn="tl">
                    <a:srgbClr val="000000"/>
                  </a:outerShdw>
                </a:effectLst>
                <a:latin typeface="+mn-lt"/>
              </a:rPr>
              <a:t>performed uniformly</a:t>
            </a:r>
            <a:r>
              <a:rPr lang="en-US" sz="2800">
                <a:solidFill>
                  <a:srgbClr val="FFFFFF"/>
                </a:solidFill>
                <a:effectLst>
                  <a:outerShdw blurRad="38100" dist="38100" dir="2700000" algn="tl">
                    <a:srgbClr val="000000"/>
                  </a:outerShdw>
                </a:effectLst>
                <a:latin typeface="+mn-lt"/>
              </a:rPr>
              <a:t> on all</a:t>
            </a:r>
            <a:br>
              <a:rPr lang="en-US" sz="2800">
                <a:solidFill>
                  <a:srgbClr val="FFFFFF"/>
                </a:solidFill>
                <a:effectLst>
                  <a:outerShdw blurRad="38100" dist="38100" dir="2700000" algn="tl">
                    <a:srgbClr val="000000"/>
                  </a:outerShdw>
                </a:effectLst>
                <a:latin typeface="+mn-lt"/>
              </a:rPr>
            </a:br>
            <a:r>
              <a:rPr lang="en-US" sz="2800">
                <a:solidFill>
                  <a:srgbClr val="FFFFFF"/>
                </a:solidFill>
                <a:effectLst>
                  <a:outerShdw blurRad="38100" dist="38100" dir="2700000" algn="tl">
                    <a:srgbClr val="000000"/>
                  </a:outerShdw>
                </a:effectLst>
                <a:latin typeface="+mn-lt"/>
              </a:rPr>
              <a:t>units of production. Furthermore, the output of</a:t>
            </a:r>
            <a:br>
              <a:rPr lang="en-US" sz="2800">
                <a:solidFill>
                  <a:srgbClr val="FFFFFF"/>
                </a:solidFill>
                <a:effectLst>
                  <a:outerShdw blurRad="38100" dist="38100" dir="2700000" algn="tl">
                    <a:srgbClr val="000000"/>
                  </a:outerShdw>
                </a:effectLst>
                <a:latin typeface="+mn-lt"/>
              </a:rPr>
            </a:br>
            <a:r>
              <a:rPr lang="en-US" sz="2800">
                <a:solidFill>
                  <a:srgbClr val="FFFFFF"/>
                </a:solidFill>
                <a:effectLst>
                  <a:outerShdw blurRad="38100" dist="38100" dir="2700000" algn="tl">
                    <a:srgbClr val="000000"/>
                  </a:outerShdw>
                </a:effectLst>
                <a:latin typeface="+mn-lt"/>
              </a:rPr>
              <a:t>a processing department must be</a:t>
            </a:r>
            <a:br>
              <a:rPr lang="en-US" sz="2800">
                <a:solidFill>
                  <a:srgbClr val="FFFFFF"/>
                </a:solidFill>
                <a:effectLst>
                  <a:outerShdw blurRad="38100" dist="38100" dir="2700000" algn="tl">
                    <a:srgbClr val="000000"/>
                  </a:outerShdw>
                </a:effectLst>
                <a:latin typeface="+mn-lt"/>
              </a:rPr>
            </a:br>
            <a:r>
              <a:rPr lang="en-US" sz="2800" i="1">
                <a:solidFill>
                  <a:srgbClr val="FFFF00"/>
                </a:solidFill>
                <a:effectLst>
                  <a:outerShdw blurRad="38100" dist="38100" dir="2700000" algn="tl">
                    <a:srgbClr val="000000"/>
                  </a:outerShdw>
                </a:effectLst>
                <a:latin typeface="+mn-lt"/>
              </a:rPr>
              <a:t>homogeneous</a:t>
            </a:r>
            <a:r>
              <a:rPr lang="en-US" sz="2800">
                <a:solidFill>
                  <a:srgbClr val="FFFFFF"/>
                </a:solidFill>
                <a:effectLst>
                  <a:outerShdw blurRad="38100" dist="38100" dir="2700000" algn="tl">
                    <a:srgbClr val="000000"/>
                  </a:outerShdw>
                </a:effectLst>
                <a:latin typeface="+mn-lt"/>
              </a:rPr>
              <a:t>.</a:t>
            </a:r>
          </a:p>
        </p:txBody>
      </p:sp>
      <p:pic>
        <p:nvPicPr>
          <p:cNvPr id="314373" name="Picture 5" descr="j028314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86200" y="4959350"/>
            <a:ext cx="1481138" cy="1870075"/>
          </a:xfrm>
          <a:prstGeom prst="rect">
            <a:avLst/>
          </a:prstGeom>
          <a:noFill/>
          <a:effectLst>
            <a:outerShdw dist="35921" dir="2700000" algn="ctr" rotWithShape="0">
              <a:schemeClr val="bg2"/>
            </a:outerShdw>
          </a:effectLst>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254CD168-9E57-4E78-8989-E0A45CA40095}" type="slidenum">
              <a:rPr lang="en-US" smtClean="0"/>
              <a:pPr/>
              <a:t>35</a:t>
            </a:fld>
            <a:endParaRPr lang="en-US"/>
          </a:p>
        </p:txBody>
      </p:sp>
    </p:spTree>
    <p:extLst>
      <p:ext uri="{BB962C8B-B14F-4D97-AF65-F5344CB8AC3E}">
        <p14:creationId xmlns:p14="http://schemas.microsoft.com/office/powerpoint/2010/main" xmlns="" val="241102982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8466"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dirty="0"/>
              <a:t>Comparing </a:t>
            </a:r>
            <a:r>
              <a:rPr lang="en-US" sz="4400" b="1" i="1" dirty="0" smtClean="0"/>
              <a:t>Job-Order and </a:t>
            </a:r>
            <a:r>
              <a:rPr lang="en-US" sz="4400" b="1" i="1" dirty="0"/>
              <a:t>Process Costing</a:t>
            </a:r>
          </a:p>
        </p:txBody>
      </p:sp>
      <p:grpSp>
        <p:nvGrpSpPr>
          <p:cNvPr id="318467" name="Group 3"/>
          <p:cNvGrpSpPr>
            <a:grpSpLocks/>
          </p:cNvGrpSpPr>
          <p:nvPr/>
        </p:nvGrpSpPr>
        <p:grpSpPr bwMode="auto">
          <a:xfrm>
            <a:off x="5880100" y="3640138"/>
            <a:ext cx="2900363" cy="857250"/>
            <a:chOff x="3704" y="2293"/>
            <a:chExt cx="1827" cy="540"/>
          </a:xfrm>
        </p:grpSpPr>
        <p:sp>
          <p:nvSpPr>
            <p:cNvPr id="318468" name="Line 4"/>
            <p:cNvSpPr>
              <a:spLocks noChangeShapeType="1"/>
            </p:cNvSpPr>
            <p:nvPr/>
          </p:nvSpPr>
          <p:spPr bwMode="auto">
            <a:xfrm>
              <a:off x="3704" y="2544"/>
              <a:ext cx="704" cy="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18469" name="Rectangle 5"/>
            <p:cNvSpPr>
              <a:spLocks noChangeArrowheads="1"/>
            </p:cNvSpPr>
            <p:nvPr/>
          </p:nvSpPr>
          <p:spPr bwMode="auto">
            <a:xfrm>
              <a:off x="4405" y="2293"/>
              <a:ext cx="1126" cy="540"/>
            </a:xfrm>
            <a:prstGeom prst="rect">
              <a:avLst/>
            </a:prstGeom>
            <a:solidFill>
              <a:srgbClr val="CC00FF"/>
            </a:solidFill>
            <a:ln w="38100" cmpd="dbl">
              <a:solidFill>
                <a:schemeClr val="tx1"/>
              </a:solidFill>
              <a:miter lim="800000"/>
              <a:headEnd/>
              <a:tailEnd/>
            </a:ln>
            <a:effectLst>
              <a:outerShdw dist="89803" dir="2700000" algn="ctr" rotWithShape="0">
                <a:schemeClr val="tx1"/>
              </a:outerShdw>
            </a:effectLst>
          </p:spPr>
          <p:txBody>
            <a:bodyPr lIns="90488" tIns="44450" rIns="90488" bIns="44450">
              <a:spAutoFit/>
            </a:bodyPr>
            <a:lstStyle/>
            <a:p>
              <a:pPr algn="ctr" eaLnBrk="1" hangingPunct="1">
                <a:spcBef>
                  <a:spcPct val="50000"/>
                </a:spcBef>
              </a:pPr>
              <a:r>
                <a:rPr lang="en-US" sz="2400" b="1">
                  <a:solidFill>
                    <a:schemeClr val="bg1"/>
                  </a:solidFill>
                </a:rPr>
                <a:t>Finished</a:t>
              </a:r>
              <a:br>
                <a:rPr lang="en-US" sz="2400" b="1">
                  <a:solidFill>
                    <a:schemeClr val="bg1"/>
                  </a:solidFill>
                </a:rPr>
              </a:br>
              <a:r>
                <a:rPr lang="en-US" sz="2400" b="1">
                  <a:solidFill>
                    <a:schemeClr val="bg1"/>
                  </a:solidFill>
                </a:rPr>
                <a:t>Goods</a:t>
              </a:r>
            </a:p>
          </p:txBody>
        </p:sp>
      </p:grpSp>
      <p:grpSp>
        <p:nvGrpSpPr>
          <p:cNvPr id="318470" name="Group 6"/>
          <p:cNvGrpSpPr>
            <a:grpSpLocks/>
          </p:cNvGrpSpPr>
          <p:nvPr/>
        </p:nvGrpSpPr>
        <p:grpSpPr bwMode="auto">
          <a:xfrm>
            <a:off x="7021513" y="4508500"/>
            <a:ext cx="1730375" cy="1878013"/>
            <a:chOff x="4423" y="2840"/>
            <a:chExt cx="1090" cy="1183"/>
          </a:xfrm>
        </p:grpSpPr>
        <p:sp>
          <p:nvSpPr>
            <p:cNvPr id="318471" name="Line 7"/>
            <p:cNvSpPr>
              <a:spLocks noChangeShapeType="1"/>
            </p:cNvSpPr>
            <p:nvPr/>
          </p:nvSpPr>
          <p:spPr bwMode="auto">
            <a:xfrm>
              <a:off x="4944" y="2840"/>
              <a:ext cx="0" cy="416"/>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18472" name="Rectangle 8"/>
            <p:cNvSpPr>
              <a:spLocks noChangeArrowheads="1"/>
            </p:cNvSpPr>
            <p:nvPr/>
          </p:nvSpPr>
          <p:spPr bwMode="auto">
            <a:xfrm>
              <a:off x="4423" y="3253"/>
              <a:ext cx="1090" cy="770"/>
            </a:xfrm>
            <a:prstGeom prst="rect">
              <a:avLst/>
            </a:prstGeom>
            <a:solidFill>
              <a:srgbClr val="CC00FF"/>
            </a:solidFill>
            <a:ln w="38100" cmpd="dbl">
              <a:solidFill>
                <a:schemeClr val="tx1"/>
              </a:solidFill>
              <a:miter lim="800000"/>
              <a:headEnd/>
              <a:tailEnd/>
            </a:ln>
            <a:effectLst>
              <a:outerShdw dist="89803" dir="2700000" algn="ctr" rotWithShape="0">
                <a:schemeClr val="tx1"/>
              </a:outerShdw>
            </a:effectLst>
          </p:spPr>
          <p:txBody>
            <a:bodyPr lIns="90488" tIns="44450" rIns="90488" bIns="44450">
              <a:spAutoFit/>
            </a:bodyPr>
            <a:lstStyle/>
            <a:p>
              <a:pPr algn="ctr" eaLnBrk="1" hangingPunct="1">
                <a:spcBef>
                  <a:spcPct val="50000"/>
                </a:spcBef>
              </a:pPr>
              <a:r>
                <a:rPr lang="en-US" sz="2400" b="1">
                  <a:solidFill>
                    <a:schemeClr val="bg1"/>
                  </a:solidFill>
                </a:rPr>
                <a:t>Cost of </a:t>
              </a:r>
              <a:br>
                <a:rPr lang="en-US" sz="2400" b="1">
                  <a:solidFill>
                    <a:schemeClr val="bg1"/>
                  </a:solidFill>
                </a:rPr>
              </a:br>
              <a:r>
                <a:rPr lang="en-US" sz="2400" b="1">
                  <a:solidFill>
                    <a:schemeClr val="bg1"/>
                  </a:solidFill>
                </a:rPr>
                <a:t>Goods</a:t>
              </a:r>
              <a:br>
                <a:rPr lang="en-US" sz="2400" b="1">
                  <a:solidFill>
                    <a:schemeClr val="bg1"/>
                  </a:solidFill>
                </a:rPr>
              </a:br>
              <a:r>
                <a:rPr lang="en-US" sz="2400" b="1">
                  <a:solidFill>
                    <a:schemeClr val="bg1"/>
                  </a:solidFill>
                </a:rPr>
                <a:t>Sold</a:t>
              </a:r>
            </a:p>
          </p:txBody>
        </p:sp>
      </p:grpSp>
      <p:grpSp>
        <p:nvGrpSpPr>
          <p:cNvPr id="318473" name="Group 9"/>
          <p:cNvGrpSpPr>
            <a:grpSpLocks/>
          </p:cNvGrpSpPr>
          <p:nvPr/>
        </p:nvGrpSpPr>
        <p:grpSpPr bwMode="auto">
          <a:xfrm>
            <a:off x="2832100" y="2819400"/>
            <a:ext cx="3016250" cy="2755900"/>
            <a:chOff x="1784" y="1776"/>
            <a:chExt cx="1900" cy="1736"/>
          </a:xfrm>
        </p:grpSpPr>
        <p:sp>
          <p:nvSpPr>
            <p:cNvPr id="318474" name="Line 10"/>
            <p:cNvSpPr>
              <a:spLocks noChangeShapeType="1"/>
            </p:cNvSpPr>
            <p:nvPr/>
          </p:nvSpPr>
          <p:spPr bwMode="auto">
            <a:xfrm>
              <a:off x="3157" y="1779"/>
              <a:ext cx="0" cy="525"/>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18475" name="Line 11"/>
            <p:cNvSpPr>
              <a:spLocks noChangeShapeType="1"/>
            </p:cNvSpPr>
            <p:nvPr/>
          </p:nvSpPr>
          <p:spPr bwMode="auto">
            <a:xfrm>
              <a:off x="3168" y="2856"/>
              <a:ext cx="0" cy="656"/>
            </a:xfrm>
            <a:prstGeom prst="line">
              <a:avLst/>
            </a:prstGeom>
            <a:noFill/>
            <a:ln w="25400">
              <a:solidFill>
                <a:srgbClr val="FF0000"/>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318476" name="Group 12"/>
            <p:cNvGrpSpPr>
              <a:grpSpLocks/>
            </p:cNvGrpSpPr>
            <p:nvPr/>
          </p:nvGrpSpPr>
          <p:grpSpPr bwMode="auto">
            <a:xfrm>
              <a:off x="1784" y="1776"/>
              <a:ext cx="1900" cy="1728"/>
              <a:chOff x="1784" y="1776"/>
              <a:chExt cx="1900" cy="1728"/>
            </a:xfrm>
          </p:grpSpPr>
          <p:grpSp>
            <p:nvGrpSpPr>
              <p:cNvPr id="318477" name="Group 13"/>
              <p:cNvGrpSpPr>
                <a:grpSpLocks/>
              </p:cNvGrpSpPr>
              <p:nvPr/>
            </p:nvGrpSpPr>
            <p:grpSpPr bwMode="auto">
              <a:xfrm>
                <a:off x="1784" y="1776"/>
                <a:ext cx="1376" cy="1728"/>
                <a:chOff x="1784" y="1776"/>
                <a:chExt cx="1376" cy="1728"/>
              </a:xfrm>
            </p:grpSpPr>
            <p:sp>
              <p:nvSpPr>
                <p:cNvPr id="318478" name="Line 14"/>
                <p:cNvSpPr>
                  <a:spLocks noChangeShapeType="1"/>
                </p:cNvSpPr>
                <p:nvPr/>
              </p:nvSpPr>
              <p:spPr bwMode="auto">
                <a:xfrm>
                  <a:off x="1784" y="2544"/>
                  <a:ext cx="848" cy="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18479" name="Line 15"/>
                <p:cNvSpPr>
                  <a:spLocks noChangeShapeType="1"/>
                </p:cNvSpPr>
                <p:nvPr/>
              </p:nvSpPr>
              <p:spPr bwMode="auto">
                <a:xfrm>
                  <a:off x="1832" y="1776"/>
                  <a:ext cx="1328" cy="0"/>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18480" name="Line 16"/>
                <p:cNvSpPr>
                  <a:spLocks noChangeShapeType="1"/>
                </p:cNvSpPr>
                <p:nvPr/>
              </p:nvSpPr>
              <p:spPr bwMode="auto">
                <a:xfrm>
                  <a:off x="1832" y="3504"/>
                  <a:ext cx="1328" cy="0"/>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318481" name="Rectangle 17"/>
              <p:cNvSpPr>
                <a:spLocks noChangeArrowheads="1"/>
              </p:cNvSpPr>
              <p:nvPr/>
            </p:nvSpPr>
            <p:spPr bwMode="auto">
              <a:xfrm>
                <a:off x="2652" y="2316"/>
                <a:ext cx="1032" cy="516"/>
              </a:xfrm>
              <a:prstGeom prst="rect">
                <a:avLst/>
              </a:prstGeom>
              <a:solidFill>
                <a:srgbClr val="CCECFF"/>
              </a:solidFill>
              <a:ln w="38100" cmpd="dbl">
                <a:solidFill>
                  <a:schemeClr val="hlink"/>
                </a:solidFill>
                <a:miter lim="800000"/>
                <a:headEnd/>
                <a:tailEnd/>
              </a:ln>
              <a:effectLst>
                <a:outerShdw dist="53882" dir="2700000" algn="ctr" rotWithShape="0">
                  <a:schemeClr val="tx1"/>
                </a:outerShdw>
              </a:effectLst>
            </p:spPr>
            <p:txBody>
              <a:bodyPr wrap="none" anchor="ctr"/>
              <a:lstStyle/>
              <a:p>
                <a:pPr algn="ctr" eaLnBrk="1" hangingPunct="1"/>
                <a:endParaRPr lang="en-US" sz="2800">
                  <a:latin typeface="Times New Roman" panose="02020603050405020304" pitchFamily="18" charset="0"/>
                </a:endParaRPr>
              </a:p>
            </p:txBody>
          </p:sp>
          <p:sp>
            <p:nvSpPr>
              <p:cNvPr id="318482" name="Rectangle 18"/>
              <p:cNvSpPr>
                <a:spLocks noChangeArrowheads="1"/>
              </p:cNvSpPr>
              <p:nvPr/>
            </p:nvSpPr>
            <p:spPr bwMode="auto">
              <a:xfrm>
                <a:off x="2737" y="2335"/>
                <a:ext cx="862"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t>Work in</a:t>
                </a:r>
                <a:br>
                  <a:rPr lang="en-US" sz="2400" b="1"/>
                </a:br>
                <a:r>
                  <a:rPr lang="en-US" sz="2400" b="1"/>
                  <a:t>Process</a:t>
                </a:r>
              </a:p>
            </p:txBody>
          </p:sp>
        </p:grpSp>
      </p:grpSp>
      <p:sp>
        <p:nvSpPr>
          <p:cNvPr id="318483" name="Rectangle 19"/>
          <p:cNvSpPr>
            <a:spLocks noChangeArrowheads="1"/>
          </p:cNvSpPr>
          <p:nvPr/>
        </p:nvSpPr>
        <p:spPr bwMode="auto">
          <a:xfrm>
            <a:off x="592138" y="2386013"/>
            <a:ext cx="2349500" cy="857250"/>
          </a:xfrm>
          <a:prstGeom prst="rect">
            <a:avLst/>
          </a:prstGeom>
          <a:solidFill>
            <a:srgbClr val="FF9900"/>
          </a:solidFill>
          <a:ln w="38100" cmpd="dbl">
            <a:solidFill>
              <a:schemeClr val="tx1"/>
            </a:solidFill>
            <a:miter lim="800000"/>
            <a:headEnd/>
            <a:tailEnd/>
          </a:ln>
          <a:effectLst>
            <a:outerShdw dist="89803" dir="2700000" algn="ctr" rotWithShape="0">
              <a:schemeClr val="tx1"/>
            </a:outerShdw>
          </a:effectLst>
        </p:spPr>
        <p:txBody>
          <a:bodyPr lIns="90488" tIns="44450" rIns="90488" bIns="44450">
            <a:spAutoFit/>
          </a:bodyPr>
          <a:lstStyle/>
          <a:p>
            <a:pPr algn="ctr" eaLnBrk="1" hangingPunct="1">
              <a:spcBef>
                <a:spcPct val="50000"/>
              </a:spcBef>
            </a:pPr>
            <a:r>
              <a:rPr lang="en-US" sz="2400" b="1"/>
              <a:t>Direct Materials</a:t>
            </a:r>
          </a:p>
        </p:txBody>
      </p:sp>
      <p:sp>
        <p:nvSpPr>
          <p:cNvPr id="318484" name="Rectangle 20"/>
          <p:cNvSpPr>
            <a:spLocks noChangeArrowheads="1"/>
          </p:cNvSpPr>
          <p:nvPr/>
        </p:nvSpPr>
        <p:spPr bwMode="auto">
          <a:xfrm>
            <a:off x="592138" y="3792538"/>
            <a:ext cx="2349500" cy="492125"/>
          </a:xfrm>
          <a:prstGeom prst="rect">
            <a:avLst/>
          </a:prstGeom>
          <a:solidFill>
            <a:srgbClr val="FF9900"/>
          </a:solidFill>
          <a:ln w="38100" cmpd="dbl">
            <a:solidFill>
              <a:schemeClr val="tx1"/>
            </a:solidFill>
            <a:miter lim="800000"/>
            <a:headEnd/>
            <a:tailEnd/>
          </a:ln>
          <a:effectLst>
            <a:outerShdw dist="89803" dir="2700000" algn="ctr" rotWithShape="0">
              <a:schemeClr val="tx1"/>
            </a:outerShdw>
          </a:effectLst>
        </p:spPr>
        <p:txBody>
          <a:bodyPr lIns="90488" tIns="44450" rIns="90488" bIns="44450">
            <a:spAutoFit/>
          </a:bodyPr>
          <a:lstStyle/>
          <a:p>
            <a:pPr algn="ctr" eaLnBrk="1" hangingPunct="1">
              <a:spcBef>
                <a:spcPct val="50000"/>
              </a:spcBef>
            </a:pPr>
            <a:r>
              <a:rPr lang="en-US" sz="2400" b="1"/>
              <a:t>Direct Labor</a:t>
            </a:r>
          </a:p>
        </p:txBody>
      </p:sp>
      <p:sp>
        <p:nvSpPr>
          <p:cNvPr id="318485" name="Rectangle 21"/>
          <p:cNvSpPr>
            <a:spLocks noChangeArrowheads="1"/>
          </p:cNvSpPr>
          <p:nvPr/>
        </p:nvSpPr>
        <p:spPr bwMode="auto">
          <a:xfrm>
            <a:off x="592138" y="5087938"/>
            <a:ext cx="2349500" cy="857250"/>
          </a:xfrm>
          <a:prstGeom prst="rect">
            <a:avLst/>
          </a:prstGeom>
          <a:solidFill>
            <a:srgbClr val="FF9900"/>
          </a:solidFill>
          <a:ln w="38100" cmpd="dbl">
            <a:solidFill>
              <a:schemeClr val="tx1"/>
            </a:solidFill>
            <a:miter lim="800000"/>
            <a:headEnd/>
            <a:tailEnd/>
          </a:ln>
          <a:effectLst>
            <a:outerShdw dist="89803" dir="2700000" algn="ctr" rotWithShape="0">
              <a:schemeClr val="tx1"/>
            </a:outerShdw>
          </a:effectLst>
        </p:spPr>
        <p:txBody>
          <a:bodyPr lIns="90488" tIns="44450" rIns="90488" bIns="44450">
            <a:spAutoFit/>
          </a:bodyPr>
          <a:lstStyle/>
          <a:p>
            <a:pPr algn="ctr" eaLnBrk="1" hangingPunct="1">
              <a:spcBef>
                <a:spcPct val="50000"/>
              </a:spcBef>
            </a:pPr>
            <a:r>
              <a:rPr lang="en-US" sz="2400" b="1"/>
              <a:t>ManufacturingOverhead </a:t>
            </a:r>
          </a:p>
        </p:txBody>
      </p:sp>
      <p:sp>
        <p:nvSpPr>
          <p:cNvPr id="2" name="Slide Number Placeholder 1"/>
          <p:cNvSpPr>
            <a:spLocks noGrp="1"/>
          </p:cNvSpPr>
          <p:nvPr>
            <p:ph type="sldNum" sz="quarter" idx="11"/>
          </p:nvPr>
        </p:nvSpPr>
        <p:spPr/>
        <p:txBody>
          <a:bodyPr/>
          <a:lstStyle/>
          <a:p>
            <a:fld id="{254CD168-9E57-4E78-8989-E0A45CA40095}" type="slidenum">
              <a:rPr lang="en-US" smtClean="0"/>
              <a:pPr/>
              <a:t>36</a:t>
            </a:fld>
            <a:endParaRPr lang="en-US"/>
          </a:p>
        </p:txBody>
      </p:sp>
    </p:spTree>
    <p:extLst>
      <p:ext uri="{BB962C8B-B14F-4D97-AF65-F5344CB8AC3E}">
        <p14:creationId xmlns:p14="http://schemas.microsoft.com/office/powerpoint/2010/main" xmlns="" val="297953153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nodeType="afterEffect">
                                  <p:stCondLst>
                                    <p:cond delay="0"/>
                                  </p:stCondLst>
                                  <p:childTnLst>
                                    <p:set>
                                      <p:cBhvr>
                                        <p:cTn id="6" dur="1" fill="hold">
                                          <p:stCondLst>
                                            <p:cond delay="0"/>
                                          </p:stCondLst>
                                        </p:cTn>
                                        <p:tgtEl>
                                          <p:spTgt spid="318473"/>
                                        </p:tgtEl>
                                        <p:attrNameLst>
                                          <p:attrName>style.visibility</p:attrName>
                                        </p:attrNameLst>
                                      </p:cBhvr>
                                      <p:to>
                                        <p:strVal val="visible"/>
                                      </p:to>
                                    </p:set>
                                    <p:animEffect transition="in" filter="slide(fromLeft)">
                                      <p:cBhvr>
                                        <p:cTn id="7" dur="500"/>
                                        <p:tgtEl>
                                          <p:spTgt spid="318473"/>
                                        </p:tgtEl>
                                      </p:cBhvr>
                                    </p:animEffect>
                                  </p:childTnLst>
                                </p:cTn>
                              </p:par>
                            </p:childTnLst>
                          </p:cTn>
                        </p:par>
                        <p:par>
                          <p:cTn id="8" fill="hold" nodeType="afterGroup">
                            <p:stCondLst>
                              <p:cond delay="500"/>
                            </p:stCondLst>
                            <p:childTnLst>
                              <p:par>
                                <p:cTn id="9" presetID="12" presetClass="entr" presetSubtype="8" fill="hold" nodeType="afterEffect">
                                  <p:stCondLst>
                                    <p:cond delay="0"/>
                                  </p:stCondLst>
                                  <p:childTnLst>
                                    <p:set>
                                      <p:cBhvr>
                                        <p:cTn id="10" dur="1" fill="hold">
                                          <p:stCondLst>
                                            <p:cond delay="0"/>
                                          </p:stCondLst>
                                        </p:cTn>
                                        <p:tgtEl>
                                          <p:spTgt spid="318467"/>
                                        </p:tgtEl>
                                        <p:attrNameLst>
                                          <p:attrName>style.visibility</p:attrName>
                                        </p:attrNameLst>
                                      </p:cBhvr>
                                      <p:to>
                                        <p:strVal val="visible"/>
                                      </p:to>
                                    </p:set>
                                    <p:animEffect transition="in" filter="slide(fromLeft)">
                                      <p:cBhvr>
                                        <p:cTn id="11" dur="500"/>
                                        <p:tgtEl>
                                          <p:spTgt spid="318467"/>
                                        </p:tgtEl>
                                      </p:cBhvr>
                                    </p:animEffect>
                                  </p:childTnLst>
                                </p:cTn>
                              </p:par>
                            </p:childTnLst>
                          </p:cTn>
                        </p:par>
                        <p:par>
                          <p:cTn id="12" fill="hold" nodeType="afterGroup">
                            <p:stCondLst>
                              <p:cond delay="1000"/>
                            </p:stCondLst>
                            <p:childTnLst>
                              <p:par>
                                <p:cTn id="13" presetID="12" presetClass="entr" presetSubtype="1" fill="hold" nodeType="afterEffect">
                                  <p:stCondLst>
                                    <p:cond delay="0"/>
                                  </p:stCondLst>
                                  <p:childTnLst>
                                    <p:set>
                                      <p:cBhvr>
                                        <p:cTn id="14" dur="1" fill="hold">
                                          <p:stCondLst>
                                            <p:cond delay="0"/>
                                          </p:stCondLst>
                                        </p:cTn>
                                        <p:tgtEl>
                                          <p:spTgt spid="318470"/>
                                        </p:tgtEl>
                                        <p:attrNameLst>
                                          <p:attrName>style.visibility</p:attrName>
                                        </p:attrNameLst>
                                      </p:cBhvr>
                                      <p:to>
                                        <p:strVal val="visible"/>
                                      </p:to>
                                    </p:set>
                                    <p:animEffect transition="in" filter="slide(fromTop)">
                                      <p:cBhvr>
                                        <p:cTn id="15" dur="500"/>
                                        <p:tgtEl>
                                          <p:spTgt spid="3184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0514" name="Line 2"/>
          <p:cNvSpPr>
            <a:spLocks noChangeShapeType="1"/>
          </p:cNvSpPr>
          <p:nvPr/>
        </p:nvSpPr>
        <p:spPr bwMode="auto">
          <a:xfrm>
            <a:off x="2832100" y="4038600"/>
            <a:ext cx="1346200" cy="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0515" name="Line 3"/>
          <p:cNvSpPr>
            <a:spLocks noChangeShapeType="1"/>
          </p:cNvSpPr>
          <p:nvPr/>
        </p:nvSpPr>
        <p:spPr bwMode="auto">
          <a:xfrm>
            <a:off x="5880100" y="4038600"/>
            <a:ext cx="1117600" cy="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0516" name="Line 4"/>
          <p:cNvSpPr>
            <a:spLocks noChangeShapeType="1"/>
          </p:cNvSpPr>
          <p:nvPr/>
        </p:nvSpPr>
        <p:spPr bwMode="auto">
          <a:xfrm>
            <a:off x="7848600" y="4508500"/>
            <a:ext cx="0" cy="66040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0517" name="Line 5"/>
          <p:cNvSpPr>
            <a:spLocks noChangeShapeType="1"/>
          </p:cNvSpPr>
          <p:nvPr/>
        </p:nvSpPr>
        <p:spPr bwMode="auto">
          <a:xfrm>
            <a:off x="2908300" y="2819400"/>
            <a:ext cx="2108200" cy="0"/>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0518" name="Line 6"/>
          <p:cNvSpPr>
            <a:spLocks noChangeShapeType="1"/>
          </p:cNvSpPr>
          <p:nvPr/>
        </p:nvSpPr>
        <p:spPr bwMode="auto">
          <a:xfrm>
            <a:off x="2908300" y="5562600"/>
            <a:ext cx="2108200" cy="0"/>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0519" name="Line 7"/>
          <p:cNvSpPr>
            <a:spLocks noChangeShapeType="1"/>
          </p:cNvSpPr>
          <p:nvPr/>
        </p:nvSpPr>
        <p:spPr bwMode="auto">
          <a:xfrm>
            <a:off x="5029200" y="4533900"/>
            <a:ext cx="0" cy="1041400"/>
          </a:xfrm>
          <a:prstGeom prst="line">
            <a:avLst/>
          </a:prstGeom>
          <a:noFill/>
          <a:ln w="25400">
            <a:solidFill>
              <a:srgbClr val="FF0000"/>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0520" name="Rectangle 8"/>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a:t>Comparing Job-Order</a:t>
            </a:r>
            <a:br>
              <a:rPr lang="en-US" sz="4400" b="1" i="1"/>
            </a:br>
            <a:r>
              <a:rPr lang="en-US" sz="4400" b="1" i="1"/>
              <a:t>and Process Costing</a:t>
            </a:r>
          </a:p>
        </p:txBody>
      </p:sp>
      <p:sp>
        <p:nvSpPr>
          <p:cNvPr id="320521" name="Rectangle 9"/>
          <p:cNvSpPr>
            <a:spLocks noChangeArrowheads="1"/>
          </p:cNvSpPr>
          <p:nvPr/>
        </p:nvSpPr>
        <p:spPr bwMode="auto">
          <a:xfrm>
            <a:off x="6992938" y="3640138"/>
            <a:ext cx="1787525" cy="857250"/>
          </a:xfrm>
          <a:prstGeom prst="rect">
            <a:avLst/>
          </a:prstGeom>
          <a:solidFill>
            <a:srgbClr val="CC00FF"/>
          </a:solidFill>
          <a:ln w="38100" cmpd="dbl">
            <a:solidFill>
              <a:schemeClr val="tx1"/>
            </a:solidFill>
            <a:miter lim="800000"/>
            <a:headEnd/>
            <a:tailEnd/>
          </a:ln>
          <a:effectLst>
            <a:outerShdw dist="89803" dir="2700000" algn="ctr" rotWithShape="0">
              <a:schemeClr val="tx1"/>
            </a:outerShdw>
          </a:effectLst>
        </p:spPr>
        <p:txBody>
          <a:bodyPr lIns="90488" tIns="44450" rIns="90488" bIns="44450">
            <a:spAutoFit/>
          </a:bodyPr>
          <a:lstStyle/>
          <a:p>
            <a:pPr algn="ctr" eaLnBrk="1" hangingPunct="1">
              <a:spcBef>
                <a:spcPct val="50000"/>
              </a:spcBef>
            </a:pPr>
            <a:r>
              <a:rPr lang="en-US" sz="2400" b="1">
                <a:solidFill>
                  <a:schemeClr val="bg1"/>
                </a:solidFill>
              </a:rPr>
              <a:t>Finished</a:t>
            </a:r>
            <a:br>
              <a:rPr lang="en-US" sz="2400" b="1">
                <a:solidFill>
                  <a:schemeClr val="bg1"/>
                </a:solidFill>
              </a:rPr>
            </a:br>
            <a:r>
              <a:rPr lang="en-US" sz="2400" b="1">
                <a:solidFill>
                  <a:schemeClr val="bg1"/>
                </a:solidFill>
              </a:rPr>
              <a:t>Goods</a:t>
            </a:r>
          </a:p>
        </p:txBody>
      </p:sp>
      <p:sp>
        <p:nvSpPr>
          <p:cNvPr id="320522" name="Rectangle 10"/>
          <p:cNvSpPr>
            <a:spLocks noChangeArrowheads="1"/>
          </p:cNvSpPr>
          <p:nvPr/>
        </p:nvSpPr>
        <p:spPr bwMode="auto">
          <a:xfrm>
            <a:off x="7021513" y="5164138"/>
            <a:ext cx="1730375" cy="1222375"/>
          </a:xfrm>
          <a:prstGeom prst="rect">
            <a:avLst/>
          </a:prstGeom>
          <a:solidFill>
            <a:srgbClr val="CC00FF"/>
          </a:solidFill>
          <a:ln w="38100" cmpd="dbl">
            <a:solidFill>
              <a:schemeClr val="tx1"/>
            </a:solidFill>
            <a:miter lim="800000"/>
            <a:headEnd/>
            <a:tailEnd/>
          </a:ln>
          <a:effectLst>
            <a:outerShdw dist="89803" dir="2700000" algn="ctr" rotWithShape="0">
              <a:schemeClr val="tx1"/>
            </a:outerShdw>
          </a:effectLst>
        </p:spPr>
        <p:txBody>
          <a:bodyPr lIns="90488" tIns="44450" rIns="90488" bIns="44450">
            <a:spAutoFit/>
          </a:bodyPr>
          <a:lstStyle/>
          <a:p>
            <a:pPr algn="ctr" eaLnBrk="1" hangingPunct="1">
              <a:spcBef>
                <a:spcPct val="50000"/>
              </a:spcBef>
            </a:pPr>
            <a:r>
              <a:rPr lang="en-US" sz="2400" b="1">
                <a:solidFill>
                  <a:schemeClr val="bg1"/>
                </a:solidFill>
              </a:rPr>
              <a:t>Cost of </a:t>
            </a:r>
            <a:br>
              <a:rPr lang="en-US" sz="2400" b="1">
                <a:solidFill>
                  <a:schemeClr val="bg1"/>
                </a:solidFill>
              </a:rPr>
            </a:br>
            <a:r>
              <a:rPr lang="en-US" sz="2400" b="1">
                <a:solidFill>
                  <a:schemeClr val="bg1"/>
                </a:solidFill>
              </a:rPr>
              <a:t>Goods</a:t>
            </a:r>
            <a:br>
              <a:rPr lang="en-US" sz="2400" b="1">
                <a:solidFill>
                  <a:schemeClr val="bg1"/>
                </a:solidFill>
              </a:rPr>
            </a:br>
            <a:r>
              <a:rPr lang="en-US" sz="2400" b="1">
                <a:solidFill>
                  <a:schemeClr val="bg1"/>
                </a:solidFill>
              </a:rPr>
              <a:t>Sold</a:t>
            </a:r>
          </a:p>
        </p:txBody>
      </p:sp>
      <p:sp>
        <p:nvSpPr>
          <p:cNvPr id="320523" name="Rectangle 11"/>
          <p:cNvSpPr>
            <a:spLocks noChangeArrowheads="1"/>
          </p:cNvSpPr>
          <p:nvPr/>
        </p:nvSpPr>
        <p:spPr bwMode="auto">
          <a:xfrm>
            <a:off x="592138" y="3792538"/>
            <a:ext cx="2349500" cy="492125"/>
          </a:xfrm>
          <a:prstGeom prst="rect">
            <a:avLst/>
          </a:prstGeom>
          <a:solidFill>
            <a:srgbClr val="FF9900"/>
          </a:solidFill>
          <a:ln w="38100" cmpd="dbl">
            <a:solidFill>
              <a:schemeClr val="tx1"/>
            </a:solidFill>
            <a:miter lim="800000"/>
            <a:headEnd/>
            <a:tailEnd/>
          </a:ln>
          <a:effectLst>
            <a:outerShdw dist="89803" dir="2700000" algn="ctr" rotWithShape="0">
              <a:schemeClr val="tx1"/>
            </a:outerShdw>
          </a:effectLst>
        </p:spPr>
        <p:txBody>
          <a:bodyPr lIns="90488" tIns="44450" rIns="90488" bIns="44450">
            <a:spAutoFit/>
          </a:bodyPr>
          <a:lstStyle/>
          <a:p>
            <a:pPr algn="ctr" eaLnBrk="1" hangingPunct="1">
              <a:spcBef>
                <a:spcPct val="50000"/>
              </a:spcBef>
            </a:pPr>
            <a:r>
              <a:rPr lang="en-US" sz="2400" b="1"/>
              <a:t>Direct Labor</a:t>
            </a:r>
          </a:p>
        </p:txBody>
      </p:sp>
      <p:sp>
        <p:nvSpPr>
          <p:cNvPr id="320524" name="Rectangle 12"/>
          <p:cNvSpPr>
            <a:spLocks noChangeArrowheads="1"/>
          </p:cNvSpPr>
          <p:nvPr/>
        </p:nvSpPr>
        <p:spPr bwMode="auto">
          <a:xfrm>
            <a:off x="592138" y="5087938"/>
            <a:ext cx="2349500" cy="857250"/>
          </a:xfrm>
          <a:prstGeom prst="rect">
            <a:avLst/>
          </a:prstGeom>
          <a:solidFill>
            <a:srgbClr val="FF9900"/>
          </a:solidFill>
          <a:ln w="38100" cmpd="dbl">
            <a:solidFill>
              <a:schemeClr val="tx1"/>
            </a:solidFill>
            <a:miter lim="800000"/>
            <a:headEnd/>
            <a:tailEnd/>
          </a:ln>
          <a:effectLst>
            <a:outerShdw dist="89803" dir="2700000" algn="ctr" rotWithShape="0">
              <a:schemeClr val="tx1"/>
            </a:outerShdw>
          </a:effectLst>
        </p:spPr>
        <p:txBody>
          <a:bodyPr lIns="90488" tIns="44450" rIns="90488" bIns="44450">
            <a:spAutoFit/>
          </a:bodyPr>
          <a:lstStyle/>
          <a:p>
            <a:pPr algn="ctr" eaLnBrk="1" hangingPunct="1">
              <a:spcBef>
                <a:spcPct val="50000"/>
              </a:spcBef>
            </a:pPr>
            <a:r>
              <a:rPr lang="en-US" sz="2400" b="1"/>
              <a:t>ManufacturingOverhead </a:t>
            </a:r>
          </a:p>
        </p:txBody>
      </p:sp>
      <p:sp>
        <p:nvSpPr>
          <p:cNvPr id="320525" name="Rectangle 13"/>
          <p:cNvSpPr>
            <a:spLocks noChangeArrowheads="1"/>
          </p:cNvSpPr>
          <p:nvPr/>
        </p:nvSpPr>
        <p:spPr bwMode="auto">
          <a:xfrm>
            <a:off x="4210050" y="3676650"/>
            <a:ext cx="1638300" cy="819150"/>
          </a:xfrm>
          <a:prstGeom prst="rect">
            <a:avLst/>
          </a:prstGeom>
          <a:solidFill>
            <a:srgbClr val="3333FF"/>
          </a:solidFill>
          <a:ln w="38100" cmpd="dbl">
            <a:solidFill>
              <a:schemeClr val="tx1"/>
            </a:solidFill>
            <a:miter lim="800000"/>
            <a:headEnd/>
            <a:tailEnd/>
          </a:ln>
          <a:effectLst>
            <a:outerShdw dist="53882" dir="2700000" algn="ctr" rotWithShape="0">
              <a:schemeClr val="bg2"/>
            </a:outerShdw>
          </a:effectLst>
        </p:spPr>
        <p:txBody>
          <a:bodyPr wrap="none" anchor="ctr"/>
          <a:lstStyle/>
          <a:p>
            <a:pPr algn="ctr" eaLnBrk="1" hangingPunct="1"/>
            <a:r>
              <a:rPr lang="en-US" b="1">
                <a:solidFill>
                  <a:schemeClr val="bg1"/>
                </a:solidFill>
              </a:rPr>
              <a:t>Jobs</a:t>
            </a:r>
          </a:p>
        </p:txBody>
      </p:sp>
      <p:sp>
        <p:nvSpPr>
          <p:cNvPr id="320526" name="Freeform 14"/>
          <p:cNvSpPr>
            <a:spLocks/>
          </p:cNvSpPr>
          <p:nvPr/>
        </p:nvSpPr>
        <p:spPr bwMode="auto">
          <a:xfrm>
            <a:off x="5867400" y="2654300"/>
            <a:ext cx="871538" cy="1384300"/>
          </a:xfrm>
          <a:custGeom>
            <a:avLst/>
            <a:gdLst>
              <a:gd name="T0" fmla="*/ 130 w 549"/>
              <a:gd name="T1" fmla="*/ 798 h 872"/>
              <a:gd name="T2" fmla="*/ 156 w 549"/>
              <a:gd name="T3" fmla="*/ 778 h 872"/>
              <a:gd name="T4" fmla="*/ 197 w 549"/>
              <a:gd name="T5" fmla="*/ 753 h 872"/>
              <a:gd name="T6" fmla="*/ 238 w 549"/>
              <a:gd name="T7" fmla="*/ 721 h 872"/>
              <a:gd name="T8" fmla="*/ 278 w 549"/>
              <a:gd name="T9" fmla="*/ 685 h 872"/>
              <a:gd name="T10" fmla="*/ 316 w 549"/>
              <a:gd name="T11" fmla="*/ 645 h 872"/>
              <a:gd name="T12" fmla="*/ 350 w 549"/>
              <a:gd name="T13" fmla="*/ 602 h 872"/>
              <a:gd name="T14" fmla="*/ 386 w 549"/>
              <a:gd name="T15" fmla="*/ 558 h 872"/>
              <a:gd name="T16" fmla="*/ 416 w 549"/>
              <a:gd name="T17" fmla="*/ 507 h 872"/>
              <a:gd name="T18" fmla="*/ 444 w 549"/>
              <a:gd name="T19" fmla="*/ 458 h 872"/>
              <a:gd name="T20" fmla="*/ 469 w 549"/>
              <a:gd name="T21" fmla="*/ 404 h 872"/>
              <a:gd name="T22" fmla="*/ 490 w 549"/>
              <a:gd name="T23" fmla="*/ 349 h 872"/>
              <a:gd name="T24" fmla="*/ 508 w 549"/>
              <a:gd name="T25" fmla="*/ 296 h 872"/>
              <a:gd name="T26" fmla="*/ 526 w 549"/>
              <a:gd name="T27" fmla="*/ 240 h 872"/>
              <a:gd name="T28" fmla="*/ 534 w 549"/>
              <a:gd name="T29" fmla="*/ 184 h 872"/>
              <a:gd name="T30" fmla="*/ 543 w 549"/>
              <a:gd name="T31" fmla="*/ 127 h 872"/>
              <a:gd name="T32" fmla="*/ 546 w 549"/>
              <a:gd name="T33" fmla="*/ 72 h 872"/>
              <a:gd name="T34" fmla="*/ 548 w 549"/>
              <a:gd name="T35" fmla="*/ 19 h 872"/>
              <a:gd name="T36" fmla="*/ 546 w 549"/>
              <a:gd name="T37" fmla="*/ 0 h 872"/>
              <a:gd name="T38" fmla="*/ 541 w 549"/>
              <a:gd name="T39" fmla="*/ 72 h 872"/>
              <a:gd name="T40" fmla="*/ 533 w 549"/>
              <a:gd name="T41" fmla="*/ 123 h 872"/>
              <a:gd name="T42" fmla="*/ 520 w 549"/>
              <a:gd name="T43" fmla="*/ 174 h 872"/>
              <a:gd name="T44" fmla="*/ 501 w 549"/>
              <a:gd name="T45" fmla="*/ 224 h 872"/>
              <a:gd name="T46" fmla="*/ 478 w 549"/>
              <a:gd name="T47" fmla="*/ 274 h 872"/>
              <a:gd name="T48" fmla="*/ 450 w 549"/>
              <a:gd name="T49" fmla="*/ 327 h 872"/>
              <a:gd name="T50" fmla="*/ 419 w 549"/>
              <a:gd name="T51" fmla="*/ 377 h 872"/>
              <a:gd name="T52" fmla="*/ 384 w 549"/>
              <a:gd name="T53" fmla="*/ 421 h 872"/>
              <a:gd name="T54" fmla="*/ 345 w 549"/>
              <a:gd name="T55" fmla="*/ 468 h 872"/>
              <a:gd name="T56" fmla="*/ 302 w 549"/>
              <a:gd name="T57" fmla="*/ 511 h 872"/>
              <a:gd name="T58" fmla="*/ 258 w 549"/>
              <a:gd name="T59" fmla="*/ 549 h 872"/>
              <a:gd name="T60" fmla="*/ 212 w 549"/>
              <a:gd name="T61" fmla="*/ 586 h 872"/>
              <a:gd name="T62" fmla="*/ 166 w 549"/>
              <a:gd name="T63" fmla="*/ 617 h 872"/>
              <a:gd name="T64" fmla="*/ 116 w 549"/>
              <a:gd name="T65" fmla="*/ 647 h 872"/>
              <a:gd name="T66" fmla="*/ 107 w 549"/>
              <a:gd name="T67" fmla="*/ 573 h 872"/>
              <a:gd name="T68" fmla="*/ 0 w 549"/>
              <a:gd name="T69" fmla="*/ 780 h 872"/>
              <a:gd name="T70" fmla="*/ 136 w 549"/>
              <a:gd name="T71" fmla="*/ 871 h 872"/>
              <a:gd name="T72" fmla="*/ 130 w 549"/>
              <a:gd name="T73" fmla="*/ 798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49" h="872">
                <a:moveTo>
                  <a:pt x="130" y="798"/>
                </a:moveTo>
                <a:lnTo>
                  <a:pt x="156" y="778"/>
                </a:lnTo>
                <a:lnTo>
                  <a:pt x="197" y="753"/>
                </a:lnTo>
                <a:lnTo>
                  <a:pt x="238" y="721"/>
                </a:lnTo>
                <a:lnTo>
                  <a:pt x="278" y="685"/>
                </a:lnTo>
                <a:lnTo>
                  <a:pt x="316" y="645"/>
                </a:lnTo>
                <a:lnTo>
                  <a:pt x="350" y="602"/>
                </a:lnTo>
                <a:lnTo>
                  <a:pt x="386" y="558"/>
                </a:lnTo>
                <a:lnTo>
                  <a:pt x="416" y="507"/>
                </a:lnTo>
                <a:lnTo>
                  <a:pt x="444" y="458"/>
                </a:lnTo>
                <a:lnTo>
                  <a:pt x="469" y="404"/>
                </a:lnTo>
                <a:lnTo>
                  <a:pt x="490" y="349"/>
                </a:lnTo>
                <a:lnTo>
                  <a:pt x="508" y="296"/>
                </a:lnTo>
                <a:lnTo>
                  <a:pt x="526" y="240"/>
                </a:lnTo>
                <a:lnTo>
                  <a:pt x="534" y="184"/>
                </a:lnTo>
                <a:lnTo>
                  <a:pt x="543" y="127"/>
                </a:lnTo>
                <a:lnTo>
                  <a:pt x="546" y="72"/>
                </a:lnTo>
                <a:lnTo>
                  <a:pt x="548" y="19"/>
                </a:lnTo>
                <a:lnTo>
                  <a:pt x="546" y="0"/>
                </a:lnTo>
                <a:lnTo>
                  <a:pt x="541" y="72"/>
                </a:lnTo>
                <a:lnTo>
                  <a:pt x="533" y="123"/>
                </a:lnTo>
                <a:lnTo>
                  <a:pt x="520" y="174"/>
                </a:lnTo>
                <a:lnTo>
                  <a:pt x="501" y="224"/>
                </a:lnTo>
                <a:lnTo>
                  <a:pt x="478" y="274"/>
                </a:lnTo>
                <a:lnTo>
                  <a:pt x="450" y="327"/>
                </a:lnTo>
                <a:lnTo>
                  <a:pt x="419" y="377"/>
                </a:lnTo>
                <a:lnTo>
                  <a:pt x="384" y="421"/>
                </a:lnTo>
                <a:lnTo>
                  <a:pt x="345" y="468"/>
                </a:lnTo>
                <a:lnTo>
                  <a:pt x="302" y="511"/>
                </a:lnTo>
                <a:lnTo>
                  <a:pt x="258" y="549"/>
                </a:lnTo>
                <a:lnTo>
                  <a:pt x="212" y="586"/>
                </a:lnTo>
                <a:lnTo>
                  <a:pt x="166" y="617"/>
                </a:lnTo>
                <a:lnTo>
                  <a:pt x="116" y="647"/>
                </a:lnTo>
                <a:lnTo>
                  <a:pt x="107" y="573"/>
                </a:lnTo>
                <a:lnTo>
                  <a:pt x="0" y="780"/>
                </a:lnTo>
                <a:lnTo>
                  <a:pt x="136" y="871"/>
                </a:lnTo>
                <a:lnTo>
                  <a:pt x="130" y="798"/>
                </a:lnTo>
              </a:path>
            </a:pathLst>
          </a:custGeom>
          <a:solidFill>
            <a:srgbClr val="FC0128"/>
          </a:solidFill>
          <a:ln w="12700" cap="rnd" cmpd="sng">
            <a:solidFill>
              <a:srgbClr val="FFFFFF"/>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0527" name="Rectangle 15"/>
          <p:cNvSpPr>
            <a:spLocks noChangeArrowheads="1"/>
          </p:cNvSpPr>
          <p:nvPr/>
        </p:nvSpPr>
        <p:spPr bwMode="auto">
          <a:xfrm>
            <a:off x="5275263" y="1665288"/>
            <a:ext cx="3775075" cy="1574800"/>
          </a:xfrm>
          <a:prstGeom prst="rect">
            <a:avLst/>
          </a:prstGeom>
          <a:solidFill>
            <a:srgbClr val="CCECFF"/>
          </a:solidFill>
          <a:ln w="25400">
            <a:solidFill>
              <a:schemeClr val="tx1"/>
            </a:solidFill>
            <a:miter lim="800000"/>
            <a:headEnd/>
            <a:tailEnd/>
          </a:ln>
          <a:effectLst>
            <a:outerShdw dist="53882" dir="2700000" algn="ctr" rotWithShape="0">
              <a:schemeClr val="tx1"/>
            </a:outerShdw>
          </a:effectLst>
        </p:spPr>
        <p:txBody>
          <a:bodyPr lIns="90488" tIns="44450" rIns="90488" bIns="44450">
            <a:spAutoFit/>
          </a:bodyPr>
          <a:lstStyle/>
          <a:p>
            <a:pPr algn="ctr" eaLnBrk="1" hangingPunct="1">
              <a:spcBef>
                <a:spcPct val="50000"/>
              </a:spcBef>
            </a:pPr>
            <a:r>
              <a:rPr lang="en-US" sz="2400" b="1"/>
              <a:t>Costs are traced and</a:t>
            </a:r>
            <a:br>
              <a:rPr lang="en-US" sz="2400" b="1"/>
            </a:br>
            <a:r>
              <a:rPr lang="en-US" sz="2400" b="1"/>
              <a:t>applied to individual</a:t>
            </a:r>
            <a:br>
              <a:rPr lang="en-US" sz="2400" b="1"/>
            </a:br>
            <a:r>
              <a:rPr lang="en-US" sz="2400" b="1"/>
              <a:t>jobs in a job-order</a:t>
            </a:r>
            <a:br>
              <a:rPr lang="en-US" sz="2400" b="1"/>
            </a:br>
            <a:r>
              <a:rPr lang="en-US" sz="2400" b="1"/>
              <a:t>cost system.</a:t>
            </a:r>
          </a:p>
        </p:txBody>
      </p:sp>
      <p:sp>
        <p:nvSpPr>
          <p:cNvPr id="320528" name="Rectangle 16"/>
          <p:cNvSpPr>
            <a:spLocks noChangeArrowheads="1"/>
          </p:cNvSpPr>
          <p:nvPr/>
        </p:nvSpPr>
        <p:spPr bwMode="auto">
          <a:xfrm>
            <a:off x="592138" y="2386013"/>
            <a:ext cx="2349500" cy="857250"/>
          </a:xfrm>
          <a:prstGeom prst="rect">
            <a:avLst/>
          </a:prstGeom>
          <a:solidFill>
            <a:srgbClr val="FF9900"/>
          </a:solidFill>
          <a:ln w="38100" cmpd="dbl">
            <a:solidFill>
              <a:schemeClr val="tx1"/>
            </a:solidFill>
            <a:miter lim="800000"/>
            <a:headEnd/>
            <a:tailEnd/>
          </a:ln>
          <a:effectLst>
            <a:outerShdw dist="89803" dir="2700000" algn="ctr" rotWithShape="0">
              <a:schemeClr val="tx1"/>
            </a:outerShdw>
          </a:effectLst>
        </p:spPr>
        <p:txBody>
          <a:bodyPr lIns="90488" tIns="44450" rIns="90488" bIns="44450">
            <a:spAutoFit/>
          </a:bodyPr>
          <a:lstStyle/>
          <a:p>
            <a:pPr algn="ctr" eaLnBrk="1" hangingPunct="1">
              <a:spcBef>
                <a:spcPct val="50000"/>
              </a:spcBef>
            </a:pPr>
            <a:r>
              <a:rPr lang="en-US" sz="2400" b="1"/>
              <a:t>Direct Materials</a:t>
            </a:r>
          </a:p>
        </p:txBody>
      </p:sp>
      <p:sp>
        <p:nvSpPr>
          <p:cNvPr id="320529" name="Line 17"/>
          <p:cNvSpPr>
            <a:spLocks noChangeShapeType="1"/>
          </p:cNvSpPr>
          <p:nvPr/>
        </p:nvSpPr>
        <p:spPr bwMode="auto">
          <a:xfrm>
            <a:off x="5011738" y="2824163"/>
            <a:ext cx="0" cy="833437"/>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 name="Slide Number Placeholder 1"/>
          <p:cNvSpPr>
            <a:spLocks noGrp="1"/>
          </p:cNvSpPr>
          <p:nvPr>
            <p:ph type="sldNum" sz="quarter" idx="11"/>
          </p:nvPr>
        </p:nvSpPr>
        <p:spPr/>
        <p:txBody>
          <a:bodyPr/>
          <a:lstStyle/>
          <a:p>
            <a:fld id="{254CD168-9E57-4E78-8989-E0A45CA40095}" type="slidenum">
              <a:rPr lang="en-US" smtClean="0"/>
              <a:pPr/>
              <a:t>37</a:t>
            </a:fld>
            <a:endParaRPr lang="en-US"/>
          </a:p>
        </p:txBody>
      </p:sp>
    </p:spTree>
    <p:extLst>
      <p:ext uri="{BB962C8B-B14F-4D97-AF65-F5344CB8AC3E}">
        <p14:creationId xmlns:p14="http://schemas.microsoft.com/office/powerpoint/2010/main" xmlns="" val="66356834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2562" name="Line 2"/>
          <p:cNvSpPr>
            <a:spLocks noChangeShapeType="1"/>
          </p:cNvSpPr>
          <p:nvPr/>
        </p:nvSpPr>
        <p:spPr bwMode="auto">
          <a:xfrm>
            <a:off x="2832100" y="4038600"/>
            <a:ext cx="1054100" cy="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2563" name="Line 3"/>
          <p:cNvSpPr>
            <a:spLocks noChangeShapeType="1"/>
          </p:cNvSpPr>
          <p:nvPr/>
        </p:nvSpPr>
        <p:spPr bwMode="auto">
          <a:xfrm>
            <a:off x="5880100" y="4038600"/>
            <a:ext cx="1117600" cy="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2564" name="Line 4"/>
          <p:cNvSpPr>
            <a:spLocks noChangeShapeType="1"/>
          </p:cNvSpPr>
          <p:nvPr/>
        </p:nvSpPr>
        <p:spPr bwMode="auto">
          <a:xfrm>
            <a:off x="7848600" y="4508500"/>
            <a:ext cx="0" cy="66040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2565" name="Line 5"/>
          <p:cNvSpPr>
            <a:spLocks noChangeShapeType="1"/>
          </p:cNvSpPr>
          <p:nvPr/>
        </p:nvSpPr>
        <p:spPr bwMode="auto">
          <a:xfrm>
            <a:off x="2908300" y="2819400"/>
            <a:ext cx="2108200" cy="0"/>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2566" name="Line 6"/>
          <p:cNvSpPr>
            <a:spLocks noChangeShapeType="1"/>
          </p:cNvSpPr>
          <p:nvPr/>
        </p:nvSpPr>
        <p:spPr bwMode="auto">
          <a:xfrm>
            <a:off x="2908300" y="5562600"/>
            <a:ext cx="2108200" cy="0"/>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2567" name="Line 7"/>
          <p:cNvSpPr>
            <a:spLocks noChangeShapeType="1"/>
          </p:cNvSpPr>
          <p:nvPr/>
        </p:nvSpPr>
        <p:spPr bwMode="auto">
          <a:xfrm>
            <a:off x="5029200" y="4533900"/>
            <a:ext cx="0" cy="1041400"/>
          </a:xfrm>
          <a:prstGeom prst="line">
            <a:avLst/>
          </a:prstGeom>
          <a:noFill/>
          <a:ln w="25400">
            <a:solidFill>
              <a:srgbClr val="FF0000"/>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2568" name="Rectangle 8"/>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a:t>Comparing Job-Order</a:t>
            </a:r>
            <a:br>
              <a:rPr lang="en-US" sz="4400" b="1" i="1"/>
            </a:br>
            <a:r>
              <a:rPr lang="en-US" sz="4400" b="1" i="1"/>
              <a:t>and Process Costing</a:t>
            </a:r>
          </a:p>
        </p:txBody>
      </p:sp>
      <p:sp>
        <p:nvSpPr>
          <p:cNvPr id="322569" name="Rectangle 9"/>
          <p:cNvSpPr>
            <a:spLocks noChangeArrowheads="1"/>
          </p:cNvSpPr>
          <p:nvPr/>
        </p:nvSpPr>
        <p:spPr bwMode="auto">
          <a:xfrm>
            <a:off x="6992938" y="3640138"/>
            <a:ext cx="1787525" cy="857250"/>
          </a:xfrm>
          <a:prstGeom prst="rect">
            <a:avLst/>
          </a:prstGeom>
          <a:solidFill>
            <a:srgbClr val="CC00FF"/>
          </a:solidFill>
          <a:ln w="38100" cmpd="dbl">
            <a:solidFill>
              <a:schemeClr val="tx1"/>
            </a:solidFill>
            <a:miter lim="800000"/>
            <a:headEnd/>
            <a:tailEnd/>
          </a:ln>
          <a:effectLst>
            <a:outerShdw dist="89803" dir="2700000" algn="ctr" rotWithShape="0">
              <a:schemeClr val="tx1"/>
            </a:outerShdw>
          </a:effectLst>
        </p:spPr>
        <p:txBody>
          <a:bodyPr lIns="90488" tIns="44450" rIns="90488" bIns="44450">
            <a:spAutoFit/>
          </a:bodyPr>
          <a:lstStyle/>
          <a:p>
            <a:pPr algn="ctr" eaLnBrk="1" hangingPunct="1">
              <a:spcBef>
                <a:spcPct val="50000"/>
              </a:spcBef>
            </a:pPr>
            <a:r>
              <a:rPr lang="en-US" sz="2400" b="1">
                <a:solidFill>
                  <a:schemeClr val="bg1"/>
                </a:solidFill>
              </a:rPr>
              <a:t>Finished</a:t>
            </a:r>
            <a:br>
              <a:rPr lang="en-US" sz="2400" b="1">
                <a:solidFill>
                  <a:schemeClr val="bg1"/>
                </a:solidFill>
              </a:rPr>
            </a:br>
            <a:r>
              <a:rPr lang="en-US" sz="2400" b="1">
                <a:solidFill>
                  <a:schemeClr val="bg1"/>
                </a:solidFill>
              </a:rPr>
              <a:t>Goods</a:t>
            </a:r>
          </a:p>
        </p:txBody>
      </p:sp>
      <p:sp>
        <p:nvSpPr>
          <p:cNvPr id="322570" name="Rectangle 10"/>
          <p:cNvSpPr>
            <a:spLocks noChangeArrowheads="1"/>
          </p:cNvSpPr>
          <p:nvPr/>
        </p:nvSpPr>
        <p:spPr bwMode="auto">
          <a:xfrm>
            <a:off x="7021513" y="5164138"/>
            <a:ext cx="1730375" cy="1222375"/>
          </a:xfrm>
          <a:prstGeom prst="rect">
            <a:avLst/>
          </a:prstGeom>
          <a:solidFill>
            <a:srgbClr val="CC00FF"/>
          </a:solidFill>
          <a:ln w="38100" cmpd="dbl">
            <a:solidFill>
              <a:schemeClr val="tx1"/>
            </a:solidFill>
            <a:miter lim="800000"/>
            <a:headEnd/>
            <a:tailEnd/>
          </a:ln>
          <a:effectLst>
            <a:outerShdw dist="89803" dir="2700000" algn="ctr" rotWithShape="0">
              <a:schemeClr val="tx1"/>
            </a:outerShdw>
          </a:effectLst>
        </p:spPr>
        <p:txBody>
          <a:bodyPr lIns="90488" tIns="44450" rIns="90488" bIns="44450">
            <a:spAutoFit/>
          </a:bodyPr>
          <a:lstStyle/>
          <a:p>
            <a:pPr algn="ctr" eaLnBrk="1" hangingPunct="1">
              <a:spcBef>
                <a:spcPct val="50000"/>
              </a:spcBef>
            </a:pPr>
            <a:r>
              <a:rPr lang="en-US" sz="2400" b="1">
                <a:solidFill>
                  <a:schemeClr val="bg1"/>
                </a:solidFill>
              </a:rPr>
              <a:t>Cost of </a:t>
            </a:r>
            <a:br>
              <a:rPr lang="en-US" sz="2400" b="1">
                <a:solidFill>
                  <a:schemeClr val="bg1"/>
                </a:solidFill>
              </a:rPr>
            </a:br>
            <a:r>
              <a:rPr lang="en-US" sz="2400" b="1">
                <a:solidFill>
                  <a:schemeClr val="bg1"/>
                </a:solidFill>
              </a:rPr>
              <a:t>Goods</a:t>
            </a:r>
            <a:br>
              <a:rPr lang="en-US" sz="2400" b="1">
                <a:solidFill>
                  <a:schemeClr val="bg1"/>
                </a:solidFill>
              </a:rPr>
            </a:br>
            <a:r>
              <a:rPr lang="en-US" sz="2400" b="1">
                <a:solidFill>
                  <a:schemeClr val="bg1"/>
                </a:solidFill>
              </a:rPr>
              <a:t>Sold</a:t>
            </a:r>
          </a:p>
        </p:txBody>
      </p:sp>
      <p:sp>
        <p:nvSpPr>
          <p:cNvPr id="322571" name="Rectangle 11"/>
          <p:cNvSpPr>
            <a:spLocks noChangeArrowheads="1"/>
          </p:cNvSpPr>
          <p:nvPr/>
        </p:nvSpPr>
        <p:spPr bwMode="auto">
          <a:xfrm>
            <a:off x="592138" y="3792538"/>
            <a:ext cx="2349500" cy="492125"/>
          </a:xfrm>
          <a:prstGeom prst="rect">
            <a:avLst/>
          </a:prstGeom>
          <a:solidFill>
            <a:srgbClr val="FF9900"/>
          </a:solidFill>
          <a:ln w="38100" cmpd="dbl">
            <a:solidFill>
              <a:schemeClr val="tx1"/>
            </a:solidFill>
            <a:miter lim="800000"/>
            <a:headEnd/>
            <a:tailEnd/>
          </a:ln>
          <a:effectLst>
            <a:outerShdw dist="89803" dir="2700000" algn="ctr" rotWithShape="0">
              <a:schemeClr val="tx1"/>
            </a:outerShdw>
          </a:effectLst>
        </p:spPr>
        <p:txBody>
          <a:bodyPr lIns="90488" tIns="44450" rIns="90488" bIns="44450">
            <a:spAutoFit/>
          </a:bodyPr>
          <a:lstStyle/>
          <a:p>
            <a:pPr algn="ctr" eaLnBrk="1" hangingPunct="1">
              <a:spcBef>
                <a:spcPct val="50000"/>
              </a:spcBef>
            </a:pPr>
            <a:r>
              <a:rPr lang="en-US" sz="2400" b="1"/>
              <a:t>Direct Labor</a:t>
            </a:r>
          </a:p>
        </p:txBody>
      </p:sp>
      <p:sp>
        <p:nvSpPr>
          <p:cNvPr id="322572" name="Rectangle 12"/>
          <p:cNvSpPr>
            <a:spLocks noChangeArrowheads="1"/>
          </p:cNvSpPr>
          <p:nvPr/>
        </p:nvSpPr>
        <p:spPr bwMode="auto">
          <a:xfrm>
            <a:off x="592138" y="5087938"/>
            <a:ext cx="2349500" cy="857250"/>
          </a:xfrm>
          <a:prstGeom prst="rect">
            <a:avLst/>
          </a:prstGeom>
          <a:solidFill>
            <a:srgbClr val="FF9900"/>
          </a:solidFill>
          <a:ln w="38100" cmpd="dbl">
            <a:solidFill>
              <a:schemeClr val="tx1"/>
            </a:solidFill>
            <a:miter lim="800000"/>
            <a:headEnd/>
            <a:tailEnd/>
          </a:ln>
          <a:effectLst>
            <a:outerShdw dist="89803" dir="2700000" algn="ctr" rotWithShape="0">
              <a:schemeClr val="tx1"/>
            </a:outerShdw>
          </a:effectLst>
        </p:spPr>
        <p:txBody>
          <a:bodyPr lIns="90488" tIns="44450" rIns="90488" bIns="44450">
            <a:spAutoFit/>
          </a:bodyPr>
          <a:lstStyle/>
          <a:p>
            <a:pPr algn="ctr" eaLnBrk="1" hangingPunct="1">
              <a:spcBef>
                <a:spcPct val="50000"/>
              </a:spcBef>
            </a:pPr>
            <a:r>
              <a:rPr lang="en-US" sz="2400" b="1"/>
              <a:t>ManufacturingOverhead </a:t>
            </a:r>
          </a:p>
        </p:txBody>
      </p:sp>
      <p:sp>
        <p:nvSpPr>
          <p:cNvPr id="322573" name="Rectangle 13"/>
          <p:cNvSpPr>
            <a:spLocks noChangeArrowheads="1"/>
          </p:cNvSpPr>
          <p:nvPr/>
        </p:nvSpPr>
        <p:spPr bwMode="auto">
          <a:xfrm>
            <a:off x="3962400" y="3676650"/>
            <a:ext cx="2133600" cy="819150"/>
          </a:xfrm>
          <a:prstGeom prst="rect">
            <a:avLst/>
          </a:prstGeom>
          <a:solidFill>
            <a:srgbClr val="33CC33"/>
          </a:solidFill>
          <a:ln w="38100" cmpd="dbl">
            <a:solidFill>
              <a:srgbClr val="0000CC"/>
            </a:solidFill>
            <a:miter lim="800000"/>
            <a:headEnd/>
            <a:tailEnd/>
          </a:ln>
          <a:effectLst>
            <a:outerShdw dist="53882" dir="2700000" algn="ctr" rotWithShape="0">
              <a:schemeClr val="tx1"/>
            </a:outerShdw>
          </a:effectLst>
        </p:spPr>
        <p:txBody>
          <a:bodyPr wrap="none" anchor="ctr"/>
          <a:lstStyle/>
          <a:p>
            <a:pPr algn="ctr" eaLnBrk="1" hangingPunct="1"/>
            <a:r>
              <a:rPr lang="en-US" sz="2400" b="1"/>
              <a:t>Processing</a:t>
            </a:r>
          </a:p>
          <a:p>
            <a:pPr algn="ctr" eaLnBrk="1" hangingPunct="1"/>
            <a:r>
              <a:rPr lang="en-US" sz="2400" b="1"/>
              <a:t>Department</a:t>
            </a:r>
          </a:p>
        </p:txBody>
      </p:sp>
      <p:sp>
        <p:nvSpPr>
          <p:cNvPr id="322574" name="Freeform 14"/>
          <p:cNvSpPr>
            <a:spLocks/>
          </p:cNvSpPr>
          <p:nvPr/>
        </p:nvSpPr>
        <p:spPr bwMode="auto">
          <a:xfrm>
            <a:off x="6096000" y="2730500"/>
            <a:ext cx="871538" cy="1384300"/>
          </a:xfrm>
          <a:custGeom>
            <a:avLst/>
            <a:gdLst>
              <a:gd name="T0" fmla="*/ 130 w 549"/>
              <a:gd name="T1" fmla="*/ 798 h 872"/>
              <a:gd name="T2" fmla="*/ 156 w 549"/>
              <a:gd name="T3" fmla="*/ 778 h 872"/>
              <a:gd name="T4" fmla="*/ 197 w 549"/>
              <a:gd name="T5" fmla="*/ 753 h 872"/>
              <a:gd name="T6" fmla="*/ 238 w 549"/>
              <a:gd name="T7" fmla="*/ 721 h 872"/>
              <a:gd name="T8" fmla="*/ 278 w 549"/>
              <a:gd name="T9" fmla="*/ 685 h 872"/>
              <a:gd name="T10" fmla="*/ 316 w 549"/>
              <a:gd name="T11" fmla="*/ 645 h 872"/>
              <a:gd name="T12" fmla="*/ 350 w 549"/>
              <a:gd name="T13" fmla="*/ 602 h 872"/>
              <a:gd name="T14" fmla="*/ 386 w 549"/>
              <a:gd name="T15" fmla="*/ 558 h 872"/>
              <a:gd name="T16" fmla="*/ 416 w 549"/>
              <a:gd name="T17" fmla="*/ 507 h 872"/>
              <a:gd name="T18" fmla="*/ 444 w 549"/>
              <a:gd name="T19" fmla="*/ 458 h 872"/>
              <a:gd name="T20" fmla="*/ 469 w 549"/>
              <a:gd name="T21" fmla="*/ 404 h 872"/>
              <a:gd name="T22" fmla="*/ 490 w 549"/>
              <a:gd name="T23" fmla="*/ 349 h 872"/>
              <a:gd name="T24" fmla="*/ 508 w 549"/>
              <a:gd name="T25" fmla="*/ 296 h 872"/>
              <a:gd name="T26" fmla="*/ 526 w 549"/>
              <a:gd name="T27" fmla="*/ 240 h 872"/>
              <a:gd name="T28" fmla="*/ 534 w 549"/>
              <a:gd name="T29" fmla="*/ 184 h 872"/>
              <a:gd name="T30" fmla="*/ 543 w 549"/>
              <a:gd name="T31" fmla="*/ 127 h 872"/>
              <a:gd name="T32" fmla="*/ 546 w 549"/>
              <a:gd name="T33" fmla="*/ 72 h 872"/>
              <a:gd name="T34" fmla="*/ 548 w 549"/>
              <a:gd name="T35" fmla="*/ 19 h 872"/>
              <a:gd name="T36" fmla="*/ 546 w 549"/>
              <a:gd name="T37" fmla="*/ 0 h 872"/>
              <a:gd name="T38" fmla="*/ 541 w 549"/>
              <a:gd name="T39" fmla="*/ 72 h 872"/>
              <a:gd name="T40" fmla="*/ 533 w 549"/>
              <a:gd name="T41" fmla="*/ 123 h 872"/>
              <a:gd name="T42" fmla="*/ 520 w 549"/>
              <a:gd name="T43" fmla="*/ 174 h 872"/>
              <a:gd name="T44" fmla="*/ 501 w 549"/>
              <a:gd name="T45" fmla="*/ 224 h 872"/>
              <a:gd name="T46" fmla="*/ 478 w 549"/>
              <a:gd name="T47" fmla="*/ 274 h 872"/>
              <a:gd name="T48" fmla="*/ 450 w 549"/>
              <a:gd name="T49" fmla="*/ 327 h 872"/>
              <a:gd name="T50" fmla="*/ 419 w 549"/>
              <a:gd name="T51" fmla="*/ 377 h 872"/>
              <a:gd name="T52" fmla="*/ 384 w 549"/>
              <a:gd name="T53" fmla="*/ 421 h 872"/>
              <a:gd name="T54" fmla="*/ 345 w 549"/>
              <a:gd name="T55" fmla="*/ 468 h 872"/>
              <a:gd name="T56" fmla="*/ 302 w 549"/>
              <a:gd name="T57" fmla="*/ 511 h 872"/>
              <a:gd name="T58" fmla="*/ 258 w 549"/>
              <a:gd name="T59" fmla="*/ 549 h 872"/>
              <a:gd name="T60" fmla="*/ 212 w 549"/>
              <a:gd name="T61" fmla="*/ 586 h 872"/>
              <a:gd name="T62" fmla="*/ 166 w 549"/>
              <a:gd name="T63" fmla="*/ 617 h 872"/>
              <a:gd name="T64" fmla="*/ 116 w 549"/>
              <a:gd name="T65" fmla="*/ 647 h 872"/>
              <a:gd name="T66" fmla="*/ 107 w 549"/>
              <a:gd name="T67" fmla="*/ 573 h 872"/>
              <a:gd name="T68" fmla="*/ 0 w 549"/>
              <a:gd name="T69" fmla="*/ 780 h 872"/>
              <a:gd name="T70" fmla="*/ 136 w 549"/>
              <a:gd name="T71" fmla="*/ 871 h 872"/>
              <a:gd name="T72" fmla="*/ 130 w 549"/>
              <a:gd name="T73" fmla="*/ 798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49" h="872">
                <a:moveTo>
                  <a:pt x="130" y="798"/>
                </a:moveTo>
                <a:lnTo>
                  <a:pt x="156" y="778"/>
                </a:lnTo>
                <a:lnTo>
                  <a:pt x="197" y="753"/>
                </a:lnTo>
                <a:lnTo>
                  <a:pt x="238" y="721"/>
                </a:lnTo>
                <a:lnTo>
                  <a:pt x="278" y="685"/>
                </a:lnTo>
                <a:lnTo>
                  <a:pt x="316" y="645"/>
                </a:lnTo>
                <a:lnTo>
                  <a:pt x="350" y="602"/>
                </a:lnTo>
                <a:lnTo>
                  <a:pt x="386" y="558"/>
                </a:lnTo>
                <a:lnTo>
                  <a:pt x="416" y="507"/>
                </a:lnTo>
                <a:lnTo>
                  <a:pt x="444" y="458"/>
                </a:lnTo>
                <a:lnTo>
                  <a:pt x="469" y="404"/>
                </a:lnTo>
                <a:lnTo>
                  <a:pt x="490" y="349"/>
                </a:lnTo>
                <a:lnTo>
                  <a:pt x="508" y="296"/>
                </a:lnTo>
                <a:lnTo>
                  <a:pt x="526" y="240"/>
                </a:lnTo>
                <a:lnTo>
                  <a:pt x="534" y="184"/>
                </a:lnTo>
                <a:lnTo>
                  <a:pt x="543" y="127"/>
                </a:lnTo>
                <a:lnTo>
                  <a:pt x="546" y="72"/>
                </a:lnTo>
                <a:lnTo>
                  <a:pt x="548" y="19"/>
                </a:lnTo>
                <a:lnTo>
                  <a:pt x="546" y="0"/>
                </a:lnTo>
                <a:lnTo>
                  <a:pt x="541" y="72"/>
                </a:lnTo>
                <a:lnTo>
                  <a:pt x="533" y="123"/>
                </a:lnTo>
                <a:lnTo>
                  <a:pt x="520" y="174"/>
                </a:lnTo>
                <a:lnTo>
                  <a:pt x="501" y="224"/>
                </a:lnTo>
                <a:lnTo>
                  <a:pt x="478" y="274"/>
                </a:lnTo>
                <a:lnTo>
                  <a:pt x="450" y="327"/>
                </a:lnTo>
                <a:lnTo>
                  <a:pt x="419" y="377"/>
                </a:lnTo>
                <a:lnTo>
                  <a:pt x="384" y="421"/>
                </a:lnTo>
                <a:lnTo>
                  <a:pt x="345" y="468"/>
                </a:lnTo>
                <a:lnTo>
                  <a:pt x="302" y="511"/>
                </a:lnTo>
                <a:lnTo>
                  <a:pt x="258" y="549"/>
                </a:lnTo>
                <a:lnTo>
                  <a:pt x="212" y="586"/>
                </a:lnTo>
                <a:lnTo>
                  <a:pt x="166" y="617"/>
                </a:lnTo>
                <a:lnTo>
                  <a:pt x="116" y="647"/>
                </a:lnTo>
                <a:lnTo>
                  <a:pt x="107" y="573"/>
                </a:lnTo>
                <a:lnTo>
                  <a:pt x="0" y="780"/>
                </a:lnTo>
                <a:lnTo>
                  <a:pt x="136" y="871"/>
                </a:lnTo>
                <a:lnTo>
                  <a:pt x="130" y="798"/>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2575" name="Rectangle 15"/>
          <p:cNvSpPr>
            <a:spLocks noChangeArrowheads="1"/>
          </p:cNvSpPr>
          <p:nvPr/>
        </p:nvSpPr>
        <p:spPr bwMode="auto">
          <a:xfrm>
            <a:off x="5334000" y="1665288"/>
            <a:ext cx="3698875" cy="1574800"/>
          </a:xfrm>
          <a:prstGeom prst="rect">
            <a:avLst/>
          </a:prstGeom>
          <a:solidFill>
            <a:srgbClr val="FFCCCC"/>
          </a:solidFill>
          <a:ln w="25400">
            <a:solidFill>
              <a:schemeClr val="tx1"/>
            </a:solidFill>
            <a:miter lim="800000"/>
            <a:headEnd/>
            <a:tailEnd/>
          </a:ln>
          <a:effectLst>
            <a:outerShdw dist="71842" dir="2700000" algn="ctr" rotWithShape="0">
              <a:schemeClr val="tx1"/>
            </a:outerShdw>
          </a:effectLst>
        </p:spPr>
        <p:txBody>
          <a:bodyPr lIns="90488" tIns="44450" rIns="90488" bIns="44450">
            <a:spAutoFit/>
          </a:bodyPr>
          <a:lstStyle/>
          <a:p>
            <a:pPr algn="ctr" eaLnBrk="1" hangingPunct="1">
              <a:spcBef>
                <a:spcPct val="50000"/>
              </a:spcBef>
            </a:pPr>
            <a:r>
              <a:rPr lang="en-US" sz="2400" b="1"/>
              <a:t>Costs are traced and applied to departments in a process cost system.</a:t>
            </a:r>
          </a:p>
        </p:txBody>
      </p:sp>
      <p:sp>
        <p:nvSpPr>
          <p:cNvPr id="322576" name="Rectangle 16"/>
          <p:cNvSpPr>
            <a:spLocks noChangeArrowheads="1"/>
          </p:cNvSpPr>
          <p:nvPr/>
        </p:nvSpPr>
        <p:spPr bwMode="auto">
          <a:xfrm>
            <a:off x="592138" y="2386013"/>
            <a:ext cx="2349500" cy="857250"/>
          </a:xfrm>
          <a:prstGeom prst="rect">
            <a:avLst/>
          </a:prstGeom>
          <a:solidFill>
            <a:srgbClr val="FF9900"/>
          </a:solidFill>
          <a:ln w="38100" cmpd="dbl">
            <a:solidFill>
              <a:schemeClr val="tx1"/>
            </a:solidFill>
            <a:miter lim="800000"/>
            <a:headEnd/>
            <a:tailEnd/>
          </a:ln>
          <a:effectLst>
            <a:outerShdw dist="89803" dir="2700000" algn="ctr" rotWithShape="0">
              <a:schemeClr val="tx1"/>
            </a:outerShdw>
          </a:effectLst>
        </p:spPr>
        <p:txBody>
          <a:bodyPr lIns="90488" tIns="44450" rIns="90488" bIns="44450">
            <a:spAutoFit/>
          </a:bodyPr>
          <a:lstStyle/>
          <a:p>
            <a:pPr algn="ctr" eaLnBrk="1" hangingPunct="1">
              <a:spcBef>
                <a:spcPct val="50000"/>
              </a:spcBef>
            </a:pPr>
            <a:r>
              <a:rPr lang="en-US" sz="2400" b="1"/>
              <a:t>Direct Materials</a:t>
            </a:r>
          </a:p>
        </p:txBody>
      </p:sp>
      <p:sp>
        <p:nvSpPr>
          <p:cNvPr id="322577" name="Line 17"/>
          <p:cNvSpPr>
            <a:spLocks noChangeShapeType="1"/>
          </p:cNvSpPr>
          <p:nvPr/>
        </p:nvSpPr>
        <p:spPr bwMode="auto">
          <a:xfrm>
            <a:off x="5011738" y="2824163"/>
            <a:ext cx="0" cy="833437"/>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 name="Slide Number Placeholder 1"/>
          <p:cNvSpPr>
            <a:spLocks noGrp="1"/>
          </p:cNvSpPr>
          <p:nvPr>
            <p:ph type="sldNum" sz="quarter" idx="11"/>
          </p:nvPr>
        </p:nvSpPr>
        <p:spPr/>
        <p:txBody>
          <a:bodyPr/>
          <a:lstStyle/>
          <a:p>
            <a:fld id="{254CD168-9E57-4E78-8989-E0A45CA40095}" type="slidenum">
              <a:rPr lang="en-US" smtClean="0"/>
              <a:pPr/>
              <a:t>38</a:t>
            </a:fld>
            <a:endParaRPr lang="en-US"/>
          </a:p>
        </p:txBody>
      </p:sp>
    </p:spTree>
    <p:extLst>
      <p:ext uri="{BB962C8B-B14F-4D97-AF65-F5344CB8AC3E}">
        <p14:creationId xmlns:p14="http://schemas.microsoft.com/office/powerpoint/2010/main" xmlns="" val="110998036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24610" name="Object 2"/>
          <p:cNvGraphicFramePr>
            <a:graphicFrameLocks noChangeAspect="1"/>
          </p:cNvGraphicFramePr>
          <p:nvPr/>
        </p:nvGraphicFramePr>
        <p:xfrm>
          <a:off x="609600" y="1054100"/>
          <a:ext cx="7696200" cy="5554663"/>
        </p:xfrm>
        <a:graphic>
          <a:graphicData uri="http://schemas.openxmlformats.org/presentationml/2006/ole">
            <p:oleObj spid="_x0000_s91142" name="Clip" r:id="rId4" imgW="3657600" imgH="2640787" progId="">
              <p:embed/>
            </p:oleObj>
          </a:graphicData>
        </a:graphic>
      </p:graphicFrame>
      <p:sp>
        <p:nvSpPr>
          <p:cNvPr id="324611" name="Rectangle 3"/>
          <p:cNvSpPr>
            <a:spLocks noGrp="1" noChangeArrowheads="1"/>
          </p:cNvSpPr>
          <p:nvPr>
            <p:ph type="title"/>
          </p:nvPr>
        </p:nvSpPr>
        <p:spPr>
          <a:xfrm>
            <a:off x="457200" y="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a:t>T-Account and Journal Entry Views of Cost Flows</a:t>
            </a:r>
          </a:p>
        </p:txBody>
      </p:sp>
      <p:sp>
        <p:nvSpPr>
          <p:cNvPr id="324612" name="Rectangle 4"/>
          <p:cNvSpPr>
            <a:spLocks noChangeArrowheads="1"/>
          </p:cNvSpPr>
          <p:nvPr/>
        </p:nvSpPr>
        <p:spPr bwMode="auto">
          <a:xfrm>
            <a:off x="990600" y="1447800"/>
            <a:ext cx="5029200" cy="26511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800" dirty="0">
                <a:solidFill>
                  <a:srgbClr val="0000CC"/>
                </a:solidFill>
                <a:effectLst>
                  <a:outerShdw blurRad="38100" dist="38100" dir="2700000" algn="tl">
                    <a:srgbClr val="000000"/>
                  </a:outerShdw>
                </a:effectLst>
                <a:latin typeface="+mn-lt"/>
              </a:rPr>
              <a:t>For purposes of this example, assume there are two processing departments –  Departments A and B.</a:t>
            </a:r>
            <a:br>
              <a:rPr lang="en-US" sz="2800" dirty="0">
                <a:solidFill>
                  <a:srgbClr val="0000CC"/>
                </a:solidFill>
                <a:effectLst>
                  <a:outerShdw blurRad="38100" dist="38100" dir="2700000" algn="tl">
                    <a:srgbClr val="000000"/>
                  </a:outerShdw>
                </a:effectLst>
                <a:latin typeface="+mn-lt"/>
              </a:rPr>
            </a:br>
            <a:r>
              <a:rPr lang="en-US" sz="2800" dirty="0">
                <a:solidFill>
                  <a:srgbClr val="0000CC"/>
                </a:solidFill>
                <a:effectLst>
                  <a:outerShdw blurRad="38100" dist="38100" dir="2700000" algn="tl">
                    <a:srgbClr val="000000"/>
                  </a:outerShdw>
                </a:effectLst>
                <a:latin typeface="+mn-lt"/>
              </a:rPr>
              <a:t> We will use T-accounts and journal entries.</a:t>
            </a:r>
            <a:endParaRPr lang="en-US" sz="2800" dirty="0">
              <a:solidFill>
                <a:schemeClr val="accent1"/>
              </a:solidFill>
              <a:effectLst>
                <a:outerShdw blurRad="38100" dist="38100" dir="2700000" algn="tl">
                  <a:srgbClr val="000000"/>
                </a:outerShdw>
              </a:effectLst>
              <a:latin typeface="+mn-lt"/>
            </a:endParaRPr>
          </a:p>
        </p:txBody>
      </p:sp>
      <p:sp>
        <p:nvSpPr>
          <p:cNvPr id="2" name="Slide Number Placeholder 1"/>
          <p:cNvSpPr>
            <a:spLocks noGrp="1"/>
          </p:cNvSpPr>
          <p:nvPr>
            <p:ph type="sldNum" sz="quarter" idx="11"/>
          </p:nvPr>
        </p:nvSpPr>
        <p:spPr/>
        <p:txBody>
          <a:bodyPr/>
          <a:lstStyle/>
          <a:p>
            <a:fld id="{254CD168-9E57-4E78-8989-E0A45CA40095}" type="slidenum">
              <a:rPr lang="en-US" smtClean="0"/>
              <a:pPr/>
              <a:t>39</a:t>
            </a:fld>
            <a:endParaRPr lang="en-US"/>
          </a:p>
        </p:txBody>
      </p:sp>
    </p:spTree>
    <p:extLst>
      <p:ext uri="{BB962C8B-B14F-4D97-AF65-F5344CB8AC3E}">
        <p14:creationId xmlns:p14="http://schemas.microsoft.com/office/powerpoint/2010/main" xmlns="" val="386468902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6658" name="Line 2"/>
          <p:cNvSpPr>
            <a:spLocks noChangeShapeType="1"/>
          </p:cNvSpPr>
          <p:nvPr/>
        </p:nvSpPr>
        <p:spPr bwMode="auto">
          <a:xfrm>
            <a:off x="850900" y="2133600"/>
            <a:ext cx="27940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6659" name="Rectangle 3"/>
          <p:cNvSpPr>
            <a:spLocks noChangeArrowheads="1"/>
          </p:cNvSpPr>
          <p:nvPr/>
        </p:nvSpPr>
        <p:spPr bwMode="auto">
          <a:xfrm>
            <a:off x="841375" y="1754188"/>
            <a:ext cx="28162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b="1">
                <a:solidFill>
                  <a:srgbClr val="0000CC"/>
                </a:solidFill>
              </a:rPr>
              <a:t>   Raw Materials</a:t>
            </a:r>
          </a:p>
        </p:txBody>
      </p:sp>
      <p:sp>
        <p:nvSpPr>
          <p:cNvPr id="326660" name="Line 4"/>
          <p:cNvSpPr>
            <a:spLocks noChangeShapeType="1"/>
          </p:cNvSpPr>
          <p:nvPr/>
        </p:nvSpPr>
        <p:spPr bwMode="auto">
          <a:xfrm>
            <a:off x="2209800" y="2146300"/>
            <a:ext cx="0" cy="15748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6661" name="Rectangle 5"/>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a:t>Process Cost Flows</a:t>
            </a:r>
            <a:br>
              <a:rPr lang="en-US" sz="4400" b="1" i="1"/>
            </a:br>
            <a:r>
              <a:rPr lang="en-US" sz="4400" b="1" i="1"/>
              <a:t>(in T-account form)</a:t>
            </a:r>
          </a:p>
        </p:txBody>
      </p:sp>
      <p:sp>
        <p:nvSpPr>
          <p:cNvPr id="326662" name="Line 6"/>
          <p:cNvSpPr>
            <a:spLocks noChangeShapeType="1"/>
          </p:cNvSpPr>
          <p:nvPr/>
        </p:nvSpPr>
        <p:spPr bwMode="auto">
          <a:xfrm>
            <a:off x="5803900" y="4664075"/>
            <a:ext cx="28702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6663" name="Line 7"/>
          <p:cNvSpPr>
            <a:spLocks noChangeShapeType="1"/>
          </p:cNvSpPr>
          <p:nvPr/>
        </p:nvSpPr>
        <p:spPr bwMode="auto">
          <a:xfrm>
            <a:off x="7239000" y="4676775"/>
            <a:ext cx="0" cy="1836738"/>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6664" name="Rectangle 8"/>
          <p:cNvSpPr>
            <a:spLocks noChangeArrowheads="1"/>
          </p:cNvSpPr>
          <p:nvPr/>
        </p:nvSpPr>
        <p:spPr bwMode="auto">
          <a:xfrm>
            <a:off x="5868988" y="4002088"/>
            <a:ext cx="2816225" cy="6731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50000"/>
              </a:spcBef>
            </a:pPr>
            <a:r>
              <a:rPr lang="en-US" sz="2400" b="1"/>
              <a:t> Work in Process</a:t>
            </a:r>
            <a:br>
              <a:rPr lang="en-US" sz="2400" b="1"/>
            </a:br>
            <a:r>
              <a:rPr lang="en-US" sz="2400" b="1"/>
              <a:t>    Department B</a:t>
            </a:r>
          </a:p>
        </p:txBody>
      </p:sp>
      <p:sp>
        <p:nvSpPr>
          <p:cNvPr id="326665" name="Line 9"/>
          <p:cNvSpPr>
            <a:spLocks noChangeShapeType="1"/>
          </p:cNvSpPr>
          <p:nvPr/>
        </p:nvSpPr>
        <p:spPr bwMode="auto">
          <a:xfrm>
            <a:off x="7239000" y="2130425"/>
            <a:ext cx="0" cy="14986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6666" name="Line 10"/>
          <p:cNvSpPr>
            <a:spLocks noChangeShapeType="1"/>
          </p:cNvSpPr>
          <p:nvPr/>
        </p:nvSpPr>
        <p:spPr bwMode="auto">
          <a:xfrm>
            <a:off x="5880100" y="2117725"/>
            <a:ext cx="28702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6667" name="Rectangle 11"/>
          <p:cNvSpPr>
            <a:spLocks noChangeArrowheads="1"/>
          </p:cNvSpPr>
          <p:nvPr/>
        </p:nvSpPr>
        <p:spPr bwMode="auto">
          <a:xfrm>
            <a:off x="5945188" y="1455738"/>
            <a:ext cx="2816225" cy="6731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50000"/>
              </a:spcBef>
            </a:pPr>
            <a:r>
              <a:rPr lang="en-US" sz="2400" b="1"/>
              <a:t> Work in Process</a:t>
            </a:r>
            <a:br>
              <a:rPr lang="en-US" sz="2400" b="1"/>
            </a:br>
            <a:r>
              <a:rPr lang="en-US" sz="2400" b="1"/>
              <a:t>    Department A</a:t>
            </a:r>
          </a:p>
        </p:txBody>
      </p:sp>
      <p:grpSp>
        <p:nvGrpSpPr>
          <p:cNvPr id="326668" name="Group 12"/>
          <p:cNvGrpSpPr>
            <a:grpSpLocks/>
          </p:cNvGrpSpPr>
          <p:nvPr/>
        </p:nvGrpSpPr>
        <p:grpSpPr bwMode="auto">
          <a:xfrm>
            <a:off x="2211388" y="2133600"/>
            <a:ext cx="5064125" cy="3246438"/>
            <a:chOff x="1393" y="1344"/>
            <a:chExt cx="3190" cy="2045"/>
          </a:xfrm>
        </p:grpSpPr>
        <p:sp>
          <p:nvSpPr>
            <p:cNvPr id="326669" name="Rectangle 13"/>
            <p:cNvSpPr>
              <a:spLocks noChangeArrowheads="1"/>
            </p:cNvSpPr>
            <p:nvPr/>
          </p:nvSpPr>
          <p:spPr bwMode="auto">
            <a:xfrm>
              <a:off x="1393" y="1345"/>
              <a:ext cx="863" cy="40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50000"/>
                </a:spcBef>
                <a:buFontTx/>
                <a:buChar char="•"/>
              </a:pPr>
              <a:r>
                <a:rPr lang="en-US" sz="2000" b="1">
                  <a:solidFill>
                    <a:srgbClr val="FF3300"/>
                  </a:solidFill>
                </a:rPr>
                <a:t>Direct</a:t>
              </a:r>
              <a:br>
                <a:rPr lang="en-US" sz="2000" b="1">
                  <a:solidFill>
                    <a:srgbClr val="FF3300"/>
                  </a:solidFill>
                </a:rPr>
              </a:br>
              <a:r>
                <a:rPr lang="en-US" sz="2000" b="1">
                  <a:solidFill>
                    <a:srgbClr val="FF3300"/>
                  </a:solidFill>
                </a:rPr>
                <a:t>Materials</a:t>
              </a:r>
            </a:p>
          </p:txBody>
        </p:sp>
        <p:sp>
          <p:nvSpPr>
            <p:cNvPr id="326670" name="Rectangle 14"/>
            <p:cNvSpPr>
              <a:spLocks noChangeArrowheads="1"/>
            </p:cNvSpPr>
            <p:nvPr/>
          </p:nvSpPr>
          <p:spPr bwMode="auto">
            <a:xfrm>
              <a:off x="3672" y="2987"/>
              <a:ext cx="911" cy="40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50000"/>
                </a:spcBef>
                <a:buFontTx/>
                <a:buChar char="•"/>
              </a:pPr>
              <a:r>
                <a:rPr lang="en-US" sz="2000" b="1">
                  <a:solidFill>
                    <a:srgbClr val="FF3300"/>
                  </a:solidFill>
                </a:rPr>
                <a:t>Direct</a:t>
              </a:r>
              <a:br>
                <a:rPr lang="en-US" sz="2000" b="1">
                  <a:solidFill>
                    <a:srgbClr val="FF3300"/>
                  </a:solidFill>
                </a:rPr>
              </a:br>
              <a:r>
                <a:rPr lang="en-US" sz="2000" b="1">
                  <a:solidFill>
                    <a:srgbClr val="FF3300"/>
                  </a:solidFill>
                </a:rPr>
                <a:t> Materials</a:t>
              </a:r>
            </a:p>
          </p:txBody>
        </p:sp>
        <p:sp>
          <p:nvSpPr>
            <p:cNvPr id="326671" name="Rectangle 15"/>
            <p:cNvSpPr>
              <a:spLocks noChangeArrowheads="1"/>
            </p:cNvSpPr>
            <p:nvPr/>
          </p:nvSpPr>
          <p:spPr bwMode="auto">
            <a:xfrm>
              <a:off x="3672" y="1344"/>
              <a:ext cx="911" cy="40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50000"/>
                </a:spcBef>
                <a:buFontTx/>
                <a:buChar char="•"/>
              </a:pPr>
              <a:r>
                <a:rPr lang="en-US" sz="2000" b="1">
                  <a:solidFill>
                    <a:srgbClr val="FF3300"/>
                  </a:solidFill>
                </a:rPr>
                <a:t>Direct</a:t>
              </a:r>
              <a:br>
                <a:rPr lang="en-US" sz="2000" b="1">
                  <a:solidFill>
                    <a:srgbClr val="FF3300"/>
                  </a:solidFill>
                </a:rPr>
              </a:br>
              <a:r>
                <a:rPr lang="en-US" sz="2000" b="1">
                  <a:solidFill>
                    <a:srgbClr val="FF3300"/>
                  </a:solidFill>
                </a:rPr>
                <a:t> Materials</a:t>
              </a:r>
            </a:p>
          </p:txBody>
        </p:sp>
        <p:grpSp>
          <p:nvGrpSpPr>
            <p:cNvPr id="326672" name="Group 16"/>
            <p:cNvGrpSpPr>
              <a:grpSpLocks/>
            </p:cNvGrpSpPr>
            <p:nvPr/>
          </p:nvGrpSpPr>
          <p:grpSpPr bwMode="auto">
            <a:xfrm>
              <a:off x="2256" y="1545"/>
              <a:ext cx="1416" cy="1643"/>
              <a:chOff x="2256" y="1545"/>
              <a:chExt cx="1416" cy="1643"/>
            </a:xfrm>
          </p:grpSpPr>
          <p:cxnSp>
            <p:nvCxnSpPr>
              <p:cNvPr id="326673" name="AutoShape 17"/>
              <p:cNvCxnSpPr>
                <a:cxnSpLocks noChangeShapeType="1"/>
                <a:stCxn id="326669" idx="3"/>
                <a:endCxn id="326670" idx="1"/>
              </p:cNvCxnSpPr>
              <p:nvPr/>
            </p:nvCxnSpPr>
            <p:spPr bwMode="auto">
              <a:xfrm>
                <a:off x="2256" y="1546"/>
                <a:ext cx="1416" cy="1642"/>
              </a:xfrm>
              <a:prstGeom prst="bentConnector3">
                <a:avLst>
                  <a:gd name="adj1" fmla="val 50000"/>
                </a:avLst>
              </a:prstGeom>
              <a:noFill/>
              <a:ln w="28575">
                <a:solidFill>
                  <a:srgbClr val="FF33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26674" name="AutoShape 18"/>
              <p:cNvCxnSpPr>
                <a:cxnSpLocks noChangeShapeType="1"/>
                <a:stCxn id="326669" idx="3"/>
                <a:endCxn id="326671" idx="1"/>
              </p:cNvCxnSpPr>
              <p:nvPr/>
            </p:nvCxnSpPr>
            <p:spPr bwMode="auto">
              <a:xfrm flipV="1">
                <a:off x="2256" y="1545"/>
                <a:ext cx="1416" cy="1"/>
              </a:xfrm>
              <a:prstGeom prst="bentConnector3">
                <a:avLst>
                  <a:gd name="adj1" fmla="val 50000"/>
                </a:avLst>
              </a:prstGeom>
              <a:noFill/>
              <a:ln w="28575">
                <a:solidFill>
                  <a:srgbClr val="FF33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sp>
        <p:nvSpPr>
          <p:cNvPr id="2" name="Slide Number Placeholder 1"/>
          <p:cNvSpPr>
            <a:spLocks noGrp="1"/>
          </p:cNvSpPr>
          <p:nvPr>
            <p:ph type="sldNum" sz="quarter" idx="11"/>
          </p:nvPr>
        </p:nvSpPr>
        <p:spPr/>
        <p:txBody>
          <a:bodyPr/>
          <a:lstStyle/>
          <a:p>
            <a:fld id="{254CD168-9E57-4E78-8989-E0A45CA40095}" type="slidenum">
              <a:rPr lang="en-US" smtClean="0"/>
              <a:pPr/>
              <a:t>40</a:t>
            </a:fld>
            <a:endParaRPr lang="en-US"/>
          </a:p>
        </p:txBody>
      </p:sp>
    </p:spTree>
    <p:extLst>
      <p:ext uri="{BB962C8B-B14F-4D97-AF65-F5344CB8AC3E}">
        <p14:creationId xmlns:p14="http://schemas.microsoft.com/office/powerpoint/2010/main" xmlns="" val="306360281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26668"/>
                                        </p:tgtEl>
                                        <p:attrNameLst>
                                          <p:attrName>style.visibility</p:attrName>
                                        </p:attrNameLst>
                                      </p:cBhvr>
                                      <p:to>
                                        <p:strVal val="visible"/>
                                      </p:to>
                                    </p:set>
                                    <p:animEffect transition="in" filter="wipe(left)">
                                      <p:cBhvr>
                                        <p:cTn id="7" dur="500"/>
                                        <p:tgtEl>
                                          <p:spTgt spid="3266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8706" name="Rectangle 2"/>
          <p:cNvSpPr>
            <a:spLocks noGrp="1" noChangeArrowheads="1"/>
          </p:cNvSpPr>
          <p:nvPr>
            <p:ph type="title"/>
          </p:nvPr>
        </p:nvSpPr>
        <p:spPr>
          <a:xfrm>
            <a:off x="457200" y="3810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dirty="0"/>
              <a:t>Process Cost Flows</a:t>
            </a:r>
            <a:br>
              <a:rPr lang="en-US" sz="4400" b="1" i="1" dirty="0"/>
            </a:br>
            <a:r>
              <a:rPr lang="en-US" sz="4400" b="1" i="1" dirty="0"/>
              <a:t>(in journal entry form)</a:t>
            </a:r>
          </a:p>
        </p:txBody>
      </p:sp>
      <p:graphicFrame>
        <p:nvGraphicFramePr>
          <p:cNvPr id="328707" name="Object 3"/>
          <p:cNvGraphicFramePr>
            <a:graphicFrameLocks/>
          </p:cNvGraphicFramePr>
          <p:nvPr/>
        </p:nvGraphicFramePr>
        <p:xfrm>
          <a:off x="381000" y="1682750"/>
          <a:ext cx="8501063" cy="3200400"/>
        </p:xfrm>
        <a:graphic>
          <a:graphicData uri="http://schemas.openxmlformats.org/presentationml/2006/ole">
            <p:oleObj spid="_x0000_s92166" name="Worksheet" r:id="rId4" imgW="4705251" imgH="1781179" progId="Excel.Sheet.8">
              <p:embed/>
            </p:oleObj>
          </a:graphicData>
        </a:graphic>
      </p:graphicFrame>
      <p:sp>
        <p:nvSpPr>
          <p:cNvPr id="2" name="Slide Number Placeholder 1"/>
          <p:cNvSpPr>
            <a:spLocks noGrp="1"/>
          </p:cNvSpPr>
          <p:nvPr>
            <p:ph type="sldNum" sz="quarter" idx="11"/>
          </p:nvPr>
        </p:nvSpPr>
        <p:spPr/>
        <p:txBody>
          <a:bodyPr/>
          <a:lstStyle/>
          <a:p>
            <a:fld id="{254CD168-9E57-4E78-8989-E0A45CA40095}" type="slidenum">
              <a:rPr lang="en-US" smtClean="0"/>
              <a:pPr/>
              <a:t>41</a:t>
            </a:fld>
            <a:endParaRPr lang="en-US"/>
          </a:p>
        </p:txBody>
      </p:sp>
    </p:spTree>
    <p:extLst>
      <p:ext uri="{BB962C8B-B14F-4D97-AF65-F5344CB8AC3E}">
        <p14:creationId xmlns:p14="http://schemas.microsoft.com/office/powerpoint/2010/main" xmlns="" val="41535418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0754"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a:t>Process Cost Flows</a:t>
            </a:r>
            <a:br>
              <a:rPr lang="en-US" sz="4400" b="1" i="1"/>
            </a:br>
            <a:r>
              <a:rPr lang="en-US" sz="4400" b="1" i="1"/>
              <a:t>(in T-account form)</a:t>
            </a:r>
          </a:p>
        </p:txBody>
      </p:sp>
      <p:sp>
        <p:nvSpPr>
          <p:cNvPr id="330755" name="Line 3"/>
          <p:cNvSpPr>
            <a:spLocks noChangeShapeType="1"/>
          </p:cNvSpPr>
          <p:nvPr/>
        </p:nvSpPr>
        <p:spPr bwMode="auto">
          <a:xfrm>
            <a:off x="5803900" y="4664075"/>
            <a:ext cx="28702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30756" name="Line 4"/>
          <p:cNvSpPr>
            <a:spLocks noChangeShapeType="1"/>
          </p:cNvSpPr>
          <p:nvPr/>
        </p:nvSpPr>
        <p:spPr bwMode="auto">
          <a:xfrm>
            <a:off x="7239000" y="4676775"/>
            <a:ext cx="0" cy="1836738"/>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30757" name="Rectangle 5"/>
          <p:cNvSpPr>
            <a:spLocks noChangeArrowheads="1"/>
          </p:cNvSpPr>
          <p:nvPr/>
        </p:nvSpPr>
        <p:spPr bwMode="auto">
          <a:xfrm>
            <a:off x="5868988" y="4002088"/>
            <a:ext cx="2816225" cy="6731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50000"/>
              </a:spcBef>
            </a:pPr>
            <a:r>
              <a:rPr lang="en-US" sz="2400" b="1"/>
              <a:t> Work in Process</a:t>
            </a:r>
            <a:br>
              <a:rPr lang="en-US" sz="2400" b="1"/>
            </a:br>
            <a:r>
              <a:rPr lang="en-US" sz="2400" b="1"/>
              <a:t>    Department B</a:t>
            </a:r>
          </a:p>
        </p:txBody>
      </p:sp>
      <p:sp>
        <p:nvSpPr>
          <p:cNvPr id="330758" name="Line 6"/>
          <p:cNvSpPr>
            <a:spLocks noChangeShapeType="1"/>
          </p:cNvSpPr>
          <p:nvPr/>
        </p:nvSpPr>
        <p:spPr bwMode="auto">
          <a:xfrm>
            <a:off x="7239000" y="2130425"/>
            <a:ext cx="0" cy="14986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30759" name="Line 7"/>
          <p:cNvSpPr>
            <a:spLocks noChangeShapeType="1"/>
          </p:cNvSpPr>
          <p:nvPr/>
        </p:nvSpPr>
        <p:spPr bwMode="auto">
          <a:xfrm>
            <a:off x="5880100" y="2117725"/>
            <a:ext cx="28702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30760" name="Rectangle 8"/>
          <p:cNvSpPr>
            <a:spLocks noChangeArrowheads="1"/>
          </p:cNvSpPr>
          <p:nvPr/>
        </p:nvSpPr>
        <p:spPr bwMode="auto">
          <a:xfrm>
            <a:off x="5945188" y="1455738"/>
            <a:ext cx="2816225" cy="6731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50000"/>
              </a:spcBef>
            </a:pPr>
            <a:r>
              <a:rPr lang="en-US" sz="2400" b="1"/>
              <a:t> Work in Process</a:t>
            </a:r>
            <a:br>
              <a:rPr lang="en-US" sz="2400" b="1"/>
            </a:br>
            <a:r>
              <a:rPr lang="en-US" sz="2400" b="1"/>
              <a:t>    Department A</a:t>
            </a:r>
          </a:p>
        </p:txBody>
      </p:sp>
      <p:sp>
        <p:nvSpPr>
          <p:cNvPr id="330761" name="Line 9"/>
          <p:cNvSpPr>
            <a:spLocks noChangeShapeType="1"/>
          </p:cNvSpPr>
          <p:nvPr/>
        </p:nvSpPr>
        <p:spPr bwMode="auto">
          <a:xfrm>
            <a:off x="850900" y="2271713"/>
            <a:ext cx="27940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30762" name="Rectangle 10"/>
          <p:cNvSpPr>
            <a:spLocks noChangeArrowheads="1"/>
          </p:cNvSpPr>
          <p:nvPr/>
        </p:nvSpPr>
        <p:spPr bwMode="auto">
          <a:xfrm>
            <a:off x="841375" y="1836738"/>
            <a:ext cx="28162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b="1"/>
              <a:t>   Wages Payable</a:t>
            </a:r>
          </a:p>
        </p:txBody>
      </p:sp>
      <p:sp>
        <p:nvSpPr>
          <p:cNvPr id="330763" name="Line 11"/>
          <p:cNvSpPr>
            <a:spLocks noChangeShapeType="1"/>
          </p:cNvSpPr>
          <p:nvPr/>
        </p:nvSpPr>
        <p:spPr bwMode="auto">
          <a:xfrm>
            <a:off x="2209800" y="2284413"/>
            <a:ext cx="0" cy="15748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30764" name="Rectangle 12"/>
          <p:cNvSpPr>
            <a:spLocks noChangeArrowheads="1"/>
          </p:cNvSpPr>
          <p:nvPr/>
        </p:nvSpPr>
        <p:spPr bwMode="auto">
          <a:xfrm>
            <a:off x="5829300" y="4741863"/>
            <a:ext cx="1446213" cy="6381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50000"/>
              </a:spcBef>
              <a:buFontTx/>
              <a:buChar char="•"/>
            </a:pPr>
            <a:r>
              <a:rPr lang="en-US" sz="2000" b="1">
                <a:solidFill>
                  <a:srgbClr val="FF3300"/>
                </a:solidFill>
              </a:rPr>
              <a:t>Direct</a:t>
            </a:r>
            <a:br>
              <a:rPr lang="en-US" sz="2000" b="1">
                <a:solidFill>
                  <a:srgbClr val="FF3300"/>
                </a:solidFill>
              </a:rPr>
            </a:br>
            <a:r>
              <a:rPr lang="en-US" sz="2000" b="1">
                <a:solidFill>
                  <a:srgbClr val="FF3300"/>
                </a:solidFill>
              </a:rPr>
              <a:t> Materials</a:t>
            </a:r>
          </a:p>
        </p:txBody>
      </p:sp>
      <p:sp>
        <p:nvSpPr>
          <p:cNvPr id="330765" name="Rectangle 13"/>
          <p:cNvSpPr>
            <a:spLocks noChangeArrowheads="1"/>
          </p:cNvSpPr>
          <p:nvPr/>
        </p:nvSpPr>
        <p:spPr bwMode="auto">
          <a:xfrm>
            <a:off x="5829300" y="2133600"/>
            <a:ext cx="1446213" cy="6381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50000"/>
              </a:spcBef>
              <a:buFontTx/>
              <a:buChar char="•"/>
            </a:pPr>
            <a:r>
              <a:rPr lang="en-US" sz="2000" b="1">
                <a:solidFill>
                  <a:srgbClr val="FF3300"/>
                </a:solidFill>
              </a:rPr>
              <a:t>Direct</a:t>
            </a:r>
            <a:br>
              <a:rPr lang="en-US" sz="2000" b="1">
                <a:solidFill>
                  <a:srgbClr val="FF3300"/>
                </a:solidFill>
              </a:rPr>
            </a:br>
            <a:r>
              <a:rPr lang="en-US" sz="2000" b="1">
                <a:solidFill>
                  <a:srgbClr val="FF3300"/>
                </a:solidFill>
              </a:rPr>
              <a:t> Materials</a:t>
            </a:r>
          </a:p>
        </p:txBody>
      </p:sp>
      <p:grpSp>
        <p:nvGrpSpPr>
          <p:cNvPr id="330766" name="Group 14"/>
          <p:cNvGrpSpPr>
            <a:grpSpLocks/>
          </p:cNvGrpSpPr>
          <p:nvPr/>
        </p:nvGrpSpPr>
        <p:grpSpPr bwMode="auto">
          <a:xfrm>
            <a:off x="2184400" y="2425700"/>
            <a:ext cx="4973638" cy="3582988"/>
            <a:chOff x="1376" y="1528"/>
            <a:chExt cx="3133" cy="2257"/>
          </a:xfrm>
        </p:grpSpPr>
        <p:sp>
          <p:nvSpPr>
            <p:cNvPr id="330767" name="Rectangle 15"/>
            <p:cNvSpPr>
              <a:spLocks noChangeArrowheads="1"/>
            </p:cNvSpPr>
            <p:nvPr/>
          </p:nvSpPr>
          <p:spPr bwMode="auto">
            <a:xfrm>
              <a:off x="3746" y="3383"/>
              <a:ext cx="763" cy="40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50000"/>
                </a:spcBef>
                <a:buFontTx/>
                <a:buChar char="•"/>
              </a:pPr>
              <a:r>
                <a:rPr lang="en-US" sz="2000" b="1">
                  <a:solidFill>
                    <a:srgbClr val="0000CC"/>
                  </a:solidFill>
                </a:rPr>
                <a:t>Direct</a:t>
              </a:r>
              <a:br>
                <a:rPr lang="en-US" sz="2000" b="1">
                  <a:solidFill>
                    <a:srgbClr val="0000CC"/>
                  </a:solidFill>
                </a:rPr>
              </a:br>
              <a:r>
                <a:rPr lang="en-US" sz="2000" b="1">
                  <a:solidFill>
                    <a:srgbClr val="0000CC"/>
                  </a:solidFill>
                </a:rPr>
                <a:t> Labor</a:t>
              </a:r>
            </a:p>
          </p:txBody>
        </p:sp>
        <p:sp>
          <p:nvSpPr>
            <p:cNvPr id="330768" name="Rectangle 16"/>
            <p:cNvSpPr>
              <a:spLocks noChangeArrowheads="1"/>
            </p:cNvSpPr>
            <p:nvPr/>
          </p:nvSpPr>
          <p:spPr bwMode="auto">
            <a:xfrm>
              <a:off x="1376" y="1528"/>
              <a:ext cx="862" cy="40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50000"/>
                </a:spcBef>
                <a:buFontTx/>
                <a:buChar char="•"/>
              </a:pPr>
              <a:r>
                <a:rPr lang="en-US" sz="2000" b="1">
                  <a:solidFill>
                    <a:srgbClr val="0000CC"/>
                  </a:solidFill>
                </a:rPr>
                <a:t>Direct</a:t>
              </a:r>
              <a:br>
                <a:rPr lang="en-US" sz="2000" b="1">
                  <a:solidFill>
                    <a:srgbClr val="0000CC"/>
                  </a:solidFill>
                </a:rPr>
              </a:br>
              <a:r>
                <a:rPr lang="en-US" sz="2000" b="1">
                  <a:solidFill>
                    <a:srgbClr val="0000CC"/>
                  </a:solidFill>
                </a:rPr>
                <a:t> Labor</a:t>
              </a:r>
            </a:p>
          </p:txBody>
        </p:sp>
        <p:sp>
          <p:nvSpPr>
            <p:cNvPr id="330769" name="Rectangle 17"/>
            <p:cNvSpPr>
              <a:spLocks noChangeArrowheads="1"/>
            </p:cNvSpPr>
            <p:nvPr/>
          </p:nvSpPr>
          <p:spPr bwMode="auto">
            <a:xfrm>
              <a:off x="3755" y="1692"/>
              <a:ext cx="717" cy="40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50000"/>
                </a:spcBef>
                <a:buFontTx/>
                <a:buChar char="•"/>
              </a:pPr>
              <a:r>
                <a:rPr lang="en-US" sz="2000" b="1">
                  <a:solidFill>
                    <a:srgbClr val="0000CC"/>
                  </a:solidFill>
                </a:rPr>
                <a:t>Direct Labor</a:t>
              </a:r>
            </a:p>
          </p:txBody>
        </p:sp>
        <p:cxnSp>
          <p:nvCxnSpPr>
            <p:cNvPr id="330770" name="AutoShape 18"/>
            <p:cNvCxnSpPr>
              <a:cxnSpLocks noChangeShapeType="1"/>
            </p:cNvCxnSpPr>
            <p:nvPr/>
          </p:nvCxnSpPr>
          <p:spPr bwMode="auto">
            <a:xfrm>
              <a:off x="2238" y="1729"/>
              <a:ext cx="1508" cy="1855"/>
            </a:xfrm>
            <a:prstGeom prst="bentConnector3">
              <a:avLst>
                <a:gd name="adj1" fmla="val 50000"/>
              </a:avLst>
            </a:prstGeom>
            <a:noFill/>
            <a:ln w="28575">
              <a:solidFill>
                <a:srgbClr val="0000CC"/>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30771" name="AutoShape 19"/>
            <p:cNvCxnSpPr>
              <a:cxnSpLocks noChangeShapeType="1"/>
            </p:cNvCxnSpPr>
            <p:nvPr/>
          </p:nvCxnSpPr>
          <p:spPr bwMode="auto">
            <a:xfrm>
              <a:off x="2238" y="1729"/>
              <a:ext cx="1517" cy="164"/>
            </a:xfrm>
            <a:prstGeom prst="bentConnector3">
              <a:avLst>
                <a:gd name="adj1" fmla="val 49968"/>
              </a:avLst>
            </a:prstGeom>
            <a:noFill/>
            <a:ln w="28575">
              <a:solidFill>
                <a:srgbClr val="0000CC"/>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2" name="Slide Number Placeholder 1"/>
          <p:cNvSpPr>
            <a:spLocks noGrp="1"/>
          </p:cNvSpPr>
          <p:nvPr>
            <p:ph type="sldNum" sz="quarter" idx="11"/>
          </p:nvPr>
        </p:nvSpPr>
        <p:spPr/>
        <p:txBody>
          <a:bodyPr/>
          <a:lstStyle/>
          <a:p>
            <a:fld id="{254CD168-9E57-4E78-8989-E0A45CA40095}" type="slidenum">
              <a:rPr lang="en-US" smtClean="0"/>
              <a:pPr/>
              <a:t>42</a:t>
            </a:fld>
            <a:endParaRPr lang="en-US"/>
          </a:p>
        </p:txBody>
      </p:sp>
    </p:spTree>
    <p:extLst>
      <p:ext uri="{BB962C8B-B14F-4D97-AF65-F5344CB8AC3E}">
        <p14:creationId xmlns:p14="http://schemas.microsoft.com/office/powerpoint/2010/main" xmlns="" val="120994266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0"/>
                                  </p:stCondLst>
                                  <p:childTnLst>
                                    <p:set>
                                      <p:cBhvr>
                                        <p:cTn id="6" dur="1" fill="hold">
                                          <p:stCondLst>
                                            <p:cond delay="0"/>
                                          </p:stCondLst>
                                        </p:cTn>
                                        <p:tgtEl>
                                          <p:spTgt spid="330766"/>
                                        </p:tgtEl>
                                        <p:attrNameLst>
                                          <p:attrName>style.visibility</p:attrName>
                                        </p:attrNameLst>
                                      </p:cBhvr>
                                      <p:to>
                                        <p:strVal val="visible"/>
                                      </p:to>
                                    </p:set>
                                    <p:animEffect transition="in" filter="strips(downRight)">
                                      <p:cBhvr>
                                        <p:cTn id="7" dur="500"/>
                                        <p:tgtEl>
                                          <p:spTgt spid="3307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2802" name="Rectangle 2"/>
          <p:cNvSpPr>
            <a:spLocks noGrp="1" noChangeArrowheads="1"/>
          </p:cNvSpPr>
          <p:nvPr>
            <p:ph type="title"/>
          </p:nvPr>
        </p:nvSpPr>
        <p:spPr>
          <a:xfrm>
            <a:off x="457200" y="3810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dirty="0"/>
              <a:t>Process Costing</a:t>
            </a:r>
            <a:br>
              <a:rPr lang="en-US" sz="4400" b="1" i="1" dirty="0"/>
            </a:br>
            <a:r>
              <a:rPr lang="en-US" sz="4400" b="1" i="1" dirty="0"/>
              <a:t>(in journal entry form)</a:t>
            </a:r>
          </a:p>
        </p:txBody>
      </p:sp>
      <p:graphicFrame>
        <p:nvGraphicFramePr>
          <p:cNvPr id="332803" name="Object 3"/>
          <p:cNvGraphicFramePr>
            <a:graphicFrameLocks/>
          </p:cNvGraphicFramePr>
          <p:nvPr/>
        </p:nvGraphicFramePr>
        <p:xfrm>
          <a:off x="304800" y="1676400"/>
          <a:ext cx="8520113" cy="4125913"/>
        </p:xfrm>
        <a:graphic>
          <a:graphicData uri="http://schemas.openxmlformats.org/presentationml/2006/ole">
            <p:oleObj spid="_x0000_s93190" name="Worksheet" r:id="rId4" imgW="4705350" imgH="2409825" progId="Excel.Sheet.8">
              <p:embed/>
            </p:oleObj>
          </a:graphicData>
        </a:graphic>
      </p:graphicFrame>
      <p:sp>
        <p:nvSpPr>
          <p:cNvPr id="2" name="Slide Number Placeholder 1"/>
          <p:cNvSpPr>
            <a:spLocks noGrp="1"/>
          </p:cNvSpPr>
          <p:nvPr>
            <p:ph type="sldNum" sz="quarter" idx="11"/>
          </p:nvPr>
        </p:nvSpPr>
        <p:spPr/>
        <p:txBody>
          <a:bodyPr/>
          <a:lstStyle/>
          <a:p>
            <a:fld id="{254CD168-9E57-4E78-8989-E0A45CA40095}" type="slidenum">
              <a:rPr lang="en-US" smtClean="0"/>
              <a:pPr/>
              <a:t>43</a:t>
            </a:fld>
            <a:endParaRPr lang="en-US"/>
          </a:p>
        </p:txBody>
      </p:sp>
    </p:spTree>
    <p:extLst>
      <p:ext uri="{BB962C8B-B14F-4D97-AF65-F5344CB8AC3E}">
        <p14:creationId xmlns:p14="http://schemas.microsoft.com/office/powerpoint/2010/main" xmlns="" val="404507894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4850" name="Line 2"/>
          <p:cNvSpPr>
            <a:spLocks noChangeShapeType="1"/>
          </p:cNvSpPr>
          <p:nvPr/>
        </p:nvSpPr>
        <p:spPr bwMode="auto">
          <a:xfrm>
            <a:off x="5803900" y="4664075"/>
            <a:ext cx="28702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34851" name="Line 3"/>
          <p:cNvSpPr>
            <a:spLocks noChangeShapeType="1"/>
          </p:cNvSpPr>
          <p:nvPr/>
        </p:nvSpPr>
        <p:spPr bwMode="auto">
          <a:xfrm>
            <a:off x="7239000" y="4676775"/>
            <a:ext cx="0" cy="1836738"/>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34852" name="Line 4"/>
          <p:cNvSpPr>
            <a:spLocks noChangeShapeType="1"/>
          </p:cNvSpPr>
          <p:nvPr/>
        </p:nvSpPr>
        <p:spPr bwMode="auto">
          <a:xfrm>
            <a:off x="7239000" y="2130425"/>
            <a:ext cx="0" cy="14986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34853" name="Line 5"/>
          <p:cNvSpPr>
            <a:spLocks noChangeShapeType="1"/>
          </p:cNvSpPr>
          <p:nvPr/>
        </p:nvSpPr>
        <p:spPr bwMode="auto">
          <a:xfrm>
            <a:off x="5880100" y="2117725"/>
            <a:ext cx="28702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34854" name="Rectangle 6"/>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a:t>Process Cost Flows</a:t>
            </a:r>
            <a:br>
              <a:rPr lang="en-US" sz="4400" b="1" i="1"/>
            </a:br>
            <a:r>
              <a:rPr lang="en-US" sz="4400" b="1" i="1"/>
              <a:t>(in T-account form)</a:t>
            </a:r>
          </a:p>
        </p:txBody>
      </p:sp>
      <p:sp>
        <p:nvSpPr>
          <p:cNvPr id="334855" name="Rectangle 7"/>
          <p:cNvSpPr>
            <a:spLocks noChangeArrowheads="1"/>
          </p:cNvSpPr>
          <p:nvPr/>
        </p:nvSpPr>
        <p:spPr bwMode="auto">
          <a:xfrm>
            <a:off x="5868988" y="4002088"/>
            <a:ext cx="2816225" cy="6731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50000"/>
              </a:spcBef>
            </a:pPr>
            <a:r>
              <a:rPr lang="en-US" sz="2400" b="1"/>
              <a:t> Work in Process</a:t>
            </a:r>
            <a:br>
              <a:rPr lang="en-US" sz="2400" b="1"/>
            </a:br>
            <a:r>
              <a:rPr lang="en-US" sz="2400" b="1"/>
              <a:t>    Department B</a:t>
            </a:r>
          </a:p>
        </p:txBody>
      </p:sp>
      <p:sp>
        <p:nvSpPr>
          <p:cNvPr id="334856" name="Rectangle 8"/>
          <p:cNvSpPr>
            <a:spLocks noChangeArrowheads="1"/>
          </p:cNvSpPr>
          <p:nvPr/>
        </p:nvSpPr>
        <p:spPr bwMode="auto">
          <a:xfrm>
            <a:off x="5945188" y="1455738"/>
            <a:ext cx="2816225" cy="6731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50000"/>
              </a:spcBef>
            </a:pPr>
            <a:r>
              <a:rPr lang="en-US" sz="2400" b="1"/>
              <a:t> Work in Process</a:t>
            </a:r>
            <a:br>
              <a:rPr lang="en-US" sz="2400" b="1"/>
            </a:br>
            <a:r>
              <a:rPr lang="en-US" sz="2400" b="1"/>
              <a:t>    Department A</a:t>
            </a:r>
          </a:p>
        </p:txBody>
      </p:sp>
      <p:sp>
        <p:nvSpPr>
          <p:cNvPr id="334857" name="Line 9"/>
          <p:cNvSpPr>
            <a:spLocks noChangeShapeType="1"/>
          </p:cNvSpPr>
          <p:nvPr/>
        </p:nvSpPr>
        <p:spPr bwMode="auto">
          <a:xfrm>
            <a:off x="1155700" y="2830513"/>
            <a:ext cx="24130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34858" name="Line 10"/>
          <p:cNvSpPr>
            <a:spLocks noChangeShapeType="1"/>
          </p:cNvSpPr>
          <p:nvPr/>
        </p:nvSpPr>
        <p:spPr bwMode="auto">
          <a:xfrm>
            <a:off x="2286000" y="2843213"/>
            <a:ext cx="0" cy="17272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34859" name="Rectangle 11"/>
          <p:cNvSpPr>
            <a:spLocks noChangeArrowheads="1"/>
          </p:cNvSpPr>
          <p:nvPr/>
        </p:nvSpPr>
        <p:spPr bwMode="auto">
          <a:xfrm>
            <a:off x="838200" y="2209800"/>
            <a:ext cx="2892425" cy="6731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80000"/>
              </a:lnSpc>
            </a:pPr>
            <a:r>
              <a:rPr lang="en-US" sz="2400" b="1"/>
              <a:t>Manufacturing Overhead</a:t>
            </a:r>
          </a:p>
        </p:txBody>
      </p:sp>
      <p:sp>
        <p:nvSpPr>
          <p:cNvPr id="334860" name="Rectangle 12"/>
          <p:cNvSpPr>
            <a:spLocks noChangeArrowheads="1"/>
          </p:cNvSpPr>
          <p:nvPr/>
        </p:nvSpPr>
        <p:spPr bwMode="auto">
          <a:xfrm>
            <a:off x="2212975" y="2971800"/>
            <a:ext cx="1673225" cy="11874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50000"/>
              </a:spcBef>
              <a:buFontTx/>
              <a:buChar char="•"/>
            </a:pPr>
            <a:r>
              <a:rPr lang="en-US" sz="2000" b="1">
                <a:solidFill>
                  <a:srgbClr val="9900CC"/>
                </a:solidFill>
              </a:rPr>
              <a:t>Overhead</a:t>
            </a:r>
            <a:br>
              <a:rPr lang="en-US" sz="2000" b="1">
                <a:solidFill>
                  <a:srgbClr val="9900CC"/>
                </a:solidFill>
              </a:rPr>
            </a:br>
            <a:r>
              <a:rPr lang="en-US" sz="2000" b="1">
                <a:solidFill>
                  <a:srgbClr val="9900CC"/>
                </a:solidFill>
              </a:rPr>
              <a:t>Applied to Work in</a:t>
            </a:r>
            <a:br>
              <a:rPr lang="en-US" sz="2000" b="1">
                <a:solidFill>
                  <a:srgbClr val="9900CC"/>
                </a:solidFill>
              </a:rPr>
            </a:br>
            <a:r>
              <a:rPr lang="en-US" sz="2000" b="1">
                <a:solidFill>
                  <a:srgbClr val="9900CC"/>
                </a:solidFill>
              </a:rPr>
              <a:t>Process</a:t>
            </a:r>
          </a:p>
        </p:txBody>
      </p:sp>
      <p:sp>
        <p:nvSpPr>
          <p:cNvPr id="334861" name="Rectangle 13"/>
          <p:cNvSpPr>
            <a:spLocks noChangeArrowheads="1"/>
          </p:cNvSpPr>
          <p:nvPr/>
        </p:nvSpPr>
        <p:spPr bwMode="auto">
          <a:xfrm>
            <a:off x="5745163" y="3248025"/>
            <a:ext cx="1527175" cy="6381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50000"/>
              </a:spcBef>
              <a:buFontTx/>
              <a:buChar char="•"/>
            </a:pPr>
            <a:r>
              <a:rPr lang="en-US" sz="2000" b="1">
                <a:solidFill>
                  <a:srgbClr val="9900CC"/>
                </a:solidFill>
              </a:rPr>
              <a:t>Applied</a:t>
            </a:r>
            <a:br>
              <a:rPr lang="en-US" sz="2000" b="1">
                <a:solidFill>
                  <a:srgbClr val="9900CC"/>
                </a:solidFill>
              </a:rPr>
            </a:br>
            <a:r>
              <a:rPr lang="en-US" sz="2000" b="1">
                <a:solidFill>
                  <a:srgbClr val="9900CC"/>
                </a:solidFill>
              </a:rPr>
              <a:t>Overhead</a:t>
            </a:r>
          </a:p>
        </p:txBody>
      </p:sp>
      <p:sp>
        <p:nvSpPr>
          <p:cNvPr id="334862" name="Rectangle 14"/>
          <p:cNvSpPr>
            <a:spLocks noChangeArrowheads="1"/>
          </p:cNvSpPr>
          <p:nvPr/>
        </p:nvSpPr>
        <p:spPr bwMode="auto">
          <a:xfrm>
            <a:off x="5745163" y="5915025"/>
            <a:ext cx="1527175" cy="6381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50000"/>
              </a:spcBef>
              <a:buFontTx/>
              <a:buChar char="•"/>
            </a:pPr>
            <a:r>
              <a:rPr lang="en-US" sz="2000" b="1">
                <a:solidFill>
                  <a:srgbClr val="9900CC"/>
                </a:solidFill>
              </a:rPr>
              <a:t>Applied</a:t>
            </a:r>
            <a:br>
              <a:rPr lang="en-US" sz="2000" b="1">
                <a:solidFill>
                  <a:srgbClr val="9900CC"/>
                </a:solidFill>
              </a:rPr>
            </a:br>
            <a:r>
              <a:rPr lang="en-US" sz="2000" b="1">
                <a:solidFill>
                  <a:srgbClr val="9900CC"/>
                </a:solidFill>
              </a:rPr>
              <a:t>Overhead</a:t>
            </a:r>
          </a:p>
        </p:txBody>
      </p:sp>
      <p:sp>
        <p:nvSpPr>
          <p:cNvPr id="334863" name="Rectangle 15"/>
          <p:cNvSpPr>
            <a:spLocks noChangeArrowheads="1"/>
          </p:cNvSpPr>
          <p:nvPr/>
        </p:nvSpPr>
        <p:spPr bwMode="auto">
          <a:xfrm>
            <a:off x="5946775" y="5370513"/>
            <a:ext cx="1211263" cy="6381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50000"/>
              </a:spcBef>
              <a:buFontTx/>
              <a:buChar char="•"/>
            </a:pPr>
            <a:r>
              <a:rPr lang="en-US" sz="2000" b="1">
                <a:solidFill>
                  <a:srgbClr val="0000CC"/>
                </a:solidFill>
              </a:rPr>
              <a:t>Direct</a:t>
            </a:r>
            <a:br>
              <a:rPr lang="en-US" sz="2000" b="1">
                <a:solidFill>
                  <a:srgbClr val="0000CC"/>
                </a:solidFill>
              </a:rPr>
            </a:br>
            <a:r>
              <a:rPr lang="en-US" sz="2000" b="1">
                <a:solidFill>
                  <a:srgbClr val="0000CC"/>
                </a:solidFill>
              </a:rPr>
              <a:t> Labor</a:t>
            </a:r>
          </a:p>
        </p:txBody>
      </p:sp>
      <p:sp>
        <p:nvSpPr>
          <p:cNvPr id="334864" name="Rectangle 16"/>
          <p:cNvSpPr>
            <a:spLocks noChangeArrowheads="1"/>
          </p:cNvSpPr>
          <p:nvPr/>
        </p:nvSpPr>
        <p:spPr bwMode="auto">
          <a:xfrm>
            <a:off x="5829300" y="4741863"/>
            <a:ext cx="1446213" cy="6381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50000"/>
              </a:spcBef>
              <a:buFontTx/>
              <a:buChar char="•"/>
            </a:pPr>
            <a:r>
              <a:rPr lang="en-US" sz="2000" b="1">
                <a:solidFill>
                  <a:srgbClr val="FF3300"/>
                </a:solidFill>
              </a:rPr>
              <a:t>Direct</a:t>
            </a:r>
            <a:br>
              <a:rPr lang="en-US" sz="2000" b="1">
                <a:solidFill>
                  <a:srgbClr val="FF3300"/>
                </a:solidFill>
              </a:rPr>
            </a:br>
            <a:r>
              <a:rPr lang="en-US" sz="2000" b="1">
                <a:solidFill>
                  <a:srgbClr val="FF3300"/>
                </a:solidFill>
              </a:rPr>
              <a:t> Materials</a:t>
            </a:r>
          </a:p>
        </p:txBody>
      </p:sp>
      <p:sp>
        <p:nvSpPr>
          <p:cNvPr id="334865" name="Rectangle 17"/>
          <p:cNvSpPr>
            <a:spLocks noChangeArrowheads="1"/>
          </p:cNvSpPr>
          <p:nvPr/>
        </p:nvSpPr>
        <p:spPr bwMode="auto">
          <a:xfrm>
            <a:off x="5961063" y="2686050"/>
            <a:ext cx="1138237" cy="6381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50000"/>
              </a:spcBef>
              <a:buFontTx/>
              <a:buChar char="•"/>
            </a:pPr>
            <a:r>
              <a:rPr lang="en-US" sz="2000" b="1">
                <a:solidFill>
                  <a:srgbClr val="0000CC"/>
                </a:solidFill>
              </a:rPr>
              <a:t>Direct Labor</a:t>
            </a:r>
          </a:p>
        </p:txBody>
      </p:sp>
      <p:sp>
        <p:nvSpPr>
          <p:cNvPr id="334866" name="Rectangle 18"/>
          <p:cNvSpPr>
            <a:spLocks noChangeArrowheads="1"/>
          </p:cNvSpPr>
          <p:nvPr/>
        </p:nvSpPr>
        <p:spPr bwMode="auto">
          <a:xfrm>
            <a:off x="5829300" y="2133600"/>
            <a:ext cx="1446213" cy="6381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50000"/>
              </a:spcBef>
              <a:buFontTx/>
              <a:buChar char="•"/>
            </a:pPr>
            <a:r>
              <a:rPr lang="en-US" sz="2000" b="1">
                <a:solidFill>
                  <a:srgbClr val="FF3300"/>
                </a:solidFill>
              </a:rPr>
              <a:t>Direct</a:t>
            </a:r>
            <a:br>
              <a:rPr lang="en-US" sz="2000" b="1">
                <a:solidFill>
                  <a:srgbClr val="FF3300"/>
                </a:solidFill>
              </a:rPr>
            </a:br>
            <a:r>
              <a:rPr lang="en-US" sz="2000" b="1">
                <a:solidFill>
                  <a:srgbClr val="FF3300"/>
                </a:solidFill>
              </a:rPr>
              <a:t> Materials</a:t>
            </a:r>
          </a:p>
        </p:txBody>
      </p:sp>
      <p:cxnSp>
        <p:nvCxnSpPr>
          <p:cNvPr id="334867" name="AutoShape 19"/>
          <p:cNvCxnSpPr>
            <a:cxnSpLocks noChangeShapeType="1"/>
            <a:stCxn id="334860" idx="3"/>
            <a:endCxn id="334861" idx="1"/>
          </p:cNvCxnSpPr>
          <p:nvPr/>
        </p:nvCxnSpPr>
        <p:spPr bwMode="auto">
          <a:xfrm>
            <a:off x="3886200" y="3565525"/>
            <a:ext cx="1858963" cy="1588"/>
          </a:xfrm>
          <a:prstGeom prst="bentConnector3">
            <a:avLst>
              <a:gd name="adj1" fmla="val 49958"/>
            </a:avLst>
          </a:prstGeom>
          <a:noFill/>
          <a:ln w="38100">
            <a:solidFill>
              <a:srgbClr val="800080"/>
            </a:solidFill>
            <a:miter lim="800000"/>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cxnSp>
      <p:cxnSp>
        <p:nvCxnSpPr>
          <p:cNvPr id="334868" name="AutoShape 20"/>
          <p:cNvCxnSpPr>
            <a:cxnSpLocks noChangeShapeType="1"/>
            <a:stCxn id="334860" idx="3"/>
            <a:endCxn id="334862" idx="1"/>
          </p:cNvCxnSpPr>
          <p:nvPr/>
        </p:nvCxnSpPr>
        <p:spPr bwMode="auto">
          <a:xfrm>
            <a:off x="3886200" y="3565525"/>
            <a:ext cx="1858963" cy="2668588"/>
          </a:xfrm>
          <a:prstGeom prst="bentConnector3">
            <a:avLst>
              <a:gd name="adj1" fmla="val 49958"/>
            </a:avLst>
          </a:prstGeom>
          <a:noFill/>
          <a:ln w="38100">
            <a:solidFill>
              <a:srgbClr val="800080"/>
            </a:solidFill>
            <a:miter lim="800000"/>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cxnSp>
      <p:sp>
        <p:nvSpPr>
          <p:cNvPr id="334869" name="Text Box 21"/>
          <p:cNvSpPr txBox="1">
            <a:spLocks noChangeArrowheads="1"/>
          </p:cNvSpPr>
          <p:nvPr/>
        </p:nvSpPr>
        <p:spPr bwMode="auto">
          <a:xfrm>
            <a:off x="838200" y="2971800"/>
            <a:ext cx="13716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buFontTx/>
              <a:buChar char="•"/>
            </a:pPr>
            <a:r>
              <a:rPr lang="en-US" sz="2000" b="1">
                <a:solidFill>
                  <a:srgbClr val="008000"/>
                </a:solidFill>
              </a:rPr>
              <a:t>Actual Overhead</a:t>
            </a:r>
          </a:p>
        </p:txBody>
      </p:sp>
      <p:sp>
        <p:nvSpPr>
          <p:cNvPr id="2" name="Slide Number Placeholder 1"/>
          <p:cNvSpPr>
            <a:spLocks noGrp="1"/>
          </p:cNvSpPr>
          <p:nvPr>
            <p:ph type="sldNum" sz="quarter" idx="11"/>
          </p:nvPr>
        </p:nvSpPr>
        <p:spPr/>
        <p:txBody>
          <a:bodyPr/>
          <a:lstStyle/>
          <a:p>
            <a:fld id="{254CD168-9E57-4E78-8989-E0A45CA40095}" type="slidenum">
              <a:rPr lang="en-US" smtClean="0"/>
              <a:pPr/>
              <a:t>44</a:t>
            </a:fld>
            <a:endParaRPr lang="en-US"/>
          </a:p>
        </p:txBody>
      </p:sp>
    </p:spTree>
    <p:extLst>
      <p:ext uri="{BB962C8B-B14F-4D97-AF65-F5344CB8AC3E}">
        <p14:creationId xmlns:p14="http://schemas.microsoft.com/office/powerpoint/2010/main" xmlns="" val="20973748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6898" name="Rectangle 2"/>
          <p:cNvSpPr>
            <a:spLocks noGrp="1" noChangeArrowheads="1"/>
          </p:cNvSpPr>
          <p:nvPr>
            <p:ph type="title"/>
          </p:nvPr>
        </p:nvSpPr>
        <p:spPr>
          <a:xfrm>
            <a:off x="457200" y="4572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dirty="0"/>
              <a:t>Process Costing</a:t>
            </a:r>
            <a:br>
              <a:rPr lang="en-US" sz="4400" b="1" i="1" dirty="0"/>
            </a:br>
            <a:r>
              <a:rPr lang="en-US" sz="4400" b="1" i="1" dirty="0"/>
              <a:t>(In journal entry form)</a:t>
            </a:r>
          </a:p>
        </p:txBody>
      </p:sp>
      <p:graphicFrame>
        <p:nvGraphicFramePr>
          <p:cNvPr id="336899" name="Object 3"/>
          <p:cNvGraphicFramePr>
            <a:graphicFrameLocks/>
          </p:cNvGraphicFramePr>
          <p:nvPr/>
        </p:nvGraphicFramePr>
        <p:xfrm>
          <a:off x="304800" y="1828800"/>
          <a:ext cx="8520113" cy="4125913"/>
        </p:xfrm>
        <a:graphic>
          <a:graphicData uri="http://schemas.openxmlformats.org/presentationml/2006/ole">
            <p:oleObj spid="_x0000_s94214" name="Worksheet" r:id="rId4" imgW="4705350" imgH="2409825" progId="Excel.Sheet.8">
              <p:embed/>
            </p:oleObj>
          </a:graphicData>
        </a:graphic>
      </p:graphicFrame>
      <p:sp>
        <p:nvSpPr>
          <p:cNvPr id="2" name="Slide Number Placeholder 1"/>
          <p:cNvSpPr>
            <a:spLocks noGrp="1"/>
          </p:cNvSpPr>
          <p:nvPr>
            <p:ph type="sldNum" sz="quarter" idx="11"/>
          </p:nvPr>
        </p:nvSpPr>
        <p:spPr/>
        <p:txBody>
          <a:bodyPr/>
          <a:lstStyle/>
          <a:p>
            <a:fld id="{254CD168-9E57-4E78-8989-E0A45CA40095}" type="slidenum">
              <a:rPr lang="en-US" smtClean="0"/>
              <a:pPr/>
              <a:t>45</a:t>
            </a:fld>
            <a:endParaRPr lang="en-US"/>
          </a:p>
        </p:txBody>
      </p:sp>
    </p:spTree>
    <p:extLst>
      <p:ext uri="{BB962C8B-B14F-4D97-AF65-F5344CB8AC3E}">
        <p14:creationId xmlns:p14="http://schemas.microsoft.com/office/powerpoint/2010/main" xmlns="" val="139662624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8946" name="Line 2"/>
          <p:cNvSpPr>
            <a:spLocks noChangeShapeType="1"/>
          </p:cNvSpPr>
          <p:nvPr/>
        </p:nvSpPr>
        <p:spPr bwMode="auto">
          <a:xfrm>
            <a:off x="5699125" y="2279650"/>
            <a:ext cx="28702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38947" name="Line 3"/>
          <p:cNvSpPr>
            <a:spLocks noChangeShapeType="1"/>
          </p:cNvSpPr>
          <p:nvPr/>
        </p:nvSpPr>
        <p:spPr bwMode="auto">
          <a:xfrm>
            <a:off x="2668588" y="2263775"/>
            <a:ext cx="0" cy="2003425"/>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38948" name="Line 4"/>
          <p:cNvSpPr>
            <a:spLocks noChangeShapeType="1"/>
          </p:cNvSpPr>
          <p:nvPr/>
        </p:nvSpPr>
        <p:spPr bwMode="auto">
          <a:xfrm>
            <a:off x="1309688" y="2251075"/>
            <a:ext cx="28702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38949" name="Rectangle 5"/>
          <p:cNvSpPr>
            <a:spLocks noGrp="1" noChangeArrowheads="1"/>
          </p:cNvSpPr>
          <p:nvPr>
            <p:ph type="title"/>
          </p:nvPr>
        </p:nvSpPr>
        <p:spPr>
          <a:xfrm>
            <a:off x="457200" y="3048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dirty="0"/>
              <a:t>Process Cost Flows</a:t>
            </a:r>
            <a:br>
              <a:rPr lang="en-US" sz="4400" b="1" i="1" dirty="0"/>
            </a:br>
            <a:r>
              <a:rPr lang="en-US" sz="4400" b="1" i="1" dirty="0"/>
              <a:t>(in T-account form)</a:t>
            </a:r>
          </a:p>
        </p:txBody>
      </p:sp>
      <p:grpSp>
        <p:nvGrpSpPr>
          <p:cNvPr id="338950" name="Group 6"/>
          <p:cNvGrpSpPr>
            <a:grpSpLocks/>
          </p:cNvGrpSpPr>
          <p:nvPr/>
        </p:nvGrpSpPr>
        <p:grpSpPr bwMode="auto">
          <a:xfrm>
            <a:off x="1689100" y="4462463"/>
            <a:ext cx="2565400" cy="1862137"/>
            <a:chOff x="1064" y="2623"/>
            <a:chExt cx="1616" cy="1173"/>
          </a:xfrm>
        </p:grpSpPr>
        <p:sp>
          <p:nvSpPr>
            <p:cNvPr id="338951" name="Freeform 7"/>
            <p:cNvSpPr>
              <a:spLocks/>
            </p:cNvSpPr>
            <p:nvPr/>
          </p:nvSpPr>
          <p:spPr bwMode="auto">
            <a:xfrm>
              <a:off x="1064" y="3342"/>
              <a:ext cx="1616" cy="454"/>
            </a:xfrm>
            <a:custGeom>
              <a:avLst/>
              <a:gdLst>
                <a:gd name="T0" fmla="*/ 12932 w 12932"/>
                <a:gd name="T1" fmla="*/ 3636 h 3636"/>
                <a:gd name="T2" fmla="*/ 0 w 12932"/>
                <a:gd name="T3" fmla="*/ 3636 h 3636"/>
                <a:gd name="T4" fmla="*/ 0 w 12932"/>
                <a:gd name="T5" fmla="*/ 2357 h 3636"/>
                <a:gd name="T6" fmla="*/ 3724 w 12932"/>
                <a:gd name="T7" fmla="*/ 2357 h 3636"/>
                <a:gd name="T8" fmla="*/ 3724 w 12932"/>
                <a:gd name="T9" fmla="*/ 1279 h 3636"/>
                <a:gd name="T10" fmla="*/ 4126 w 12932"/>
                <a:gd name="T11" fmla="*/ 1279 h 3636"/>
                <a:gd name="T12" fmla="*/ 4126 w 12932"/>
                <a:gd name="T13" fmla="*/ 1072 h 3636"/>
                <a:gd name="T14" fmla="*/ 4737 w 12932"/>
                <a:gd name="T15" fmla="*/ 1072 h 3636"/>
                <a:gd name="T16" fmla="*/ 4737 w 12932"/>
                <a:gd name="T17" fmla="*/ 1279 h 3636"/>
                <a:gd name="T18" fmla="*/ 5695 w 12932"/>
                <a:gd name="T19" fmla="*/ 1279 h 3636"/>
                <a:gd name="T20" fmla="*/ 5695 w 12932"/>
                <a:gd name="T21" fmla="*/ 0 h 3636"/>
                <a:gd name="T22" fmla="*/ 6156 w 12932"/>
                <a:gd name="T23" fmla="*/ 0 h 3636"/>
                <a:gd name="T24" fmla="*/ 6156 w 12932"/>
                <a:gd name="T25" fmla="*/ 1279 h 3636"/>
                <a:gd name="T26" fmla="*/ 6495 w 12932"/>
                <a:gd name="T27" fmla="*/ 1279 h 3636"/>
                <a:gd name="T28" fmla="*/ 6495 w 12932"/>
                <a:gd name="T29" fmla="*/ 0 h 3636"/>
                <a:gd name="T30" fmla="*/ 6960 w 12932"/>
                <a:gd name="T31" fmla="*/ 0 h 3636"/>
                <a:gd name="T32" fmla="*/ 6960 w 12932"/>
                <a:gd name="T33" fmla="*/ 1279 h 3636"/>
                <a:gd name="T34" fmla="*/ 7760 w 12932"/>
                <a:gd name="T35" fmla="*/ 1279 h 3636"/>
                <a:gd name="T36" fmla="*/ 7760 w 12932"/>
                <a:gd name="T37" fmla="*/ 2151 h 3636"/>
                <a:gd name="T38" fmla="*/ 8616 w 12932"/>
                <a:gd name="T39" fmla="*/ 1736 h 3636"/>
                <a:gd name="T40" fmla="*/ 8616 w 12932"/>
                <a:gd name="T41" fmla="*/ 2151 h 3636"/>
                <a:gd name="T42" fmla="*/ 9479 w 12932"/>
                <a:gd name="T43" fmla="*/ 1736 h 3636"/>
                <a:gd name="T44" fmla="*/ 9479 w 12932"/>
                <a:gd name="T45" fmla="*/ 2151 h 3636"/>
                <a:gd name="T46" fmla="*/ 10343 w 12932"/>
                <a:gd name="T47" fmla="*/ 1736 h 3636"/>
                <a:gd name="T48" fmla="*/ 10343 w 12932"/>
                <a:gd name="T49" fmla="*/ 2151 h 3636"/>
                <a:gd name="T50" fmla="*/ 11198 w 12932"/>
                <a:gd name="T51" fmla="*/ 1736 h 3636"/>
                <a:gd name="T52" fmla="*/ 11198 w 12932"/>
                <a:gd name="T53" fmla="*/ 2151 h 3636"/>
                <a:gd name="T54" fmla="*/ 12068 w 12932"/>
                <a:gd name="T55" fmla="*/ 1736 h 3636"/>
                <a:gd name="T56" fmla="*/ 12068 w 12932"/>
                <a:gd name="T57" fmla="*/ 2151 h 3636"/>
                <a:gd name="T58" fmla="*/ 12932 w 12932"/>
                <a:gd name="T59" fmla="*/ 1736 h 3636"/>
                <a:gd name="T60" fmla="*/ 12932 w 12932"/>
                <a:gd name="T61" fmla="*/ 3636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932" h="3636">
                  <a:moveTo>
                    <a:pt x="12932" y="3636"/>
                  </a:moveTo>
                  <a:lnTo>
                    <a:pt x="0" y="3636"/>
                  </a:lnTo>
                  <a:lnTo>
                    <a:pt x="0" y="2357"/>
                  </a:lnTo>
                  <a:lnTo>
                    <a:pt x="3724" y="2357"/>
                  </a:lnTo>
                  <a:lnTo>
                    <a:pt x="3724" y="1279"/>
                  </a:lnTo>
                  <a:lnTo>
                    <a:pt x="4126" y="1279"/>
                  </a:lnTo>
                  <a:lnTo>
                    <a:pt x="4126" y="1072"/>
                  </a:lnTo>
                  <a:lnTo>
                    <a:pt x="4737" y="1072"/>
                  </a:lnTo>
                  <a:lnTo>
                    <a:pt x="4737" y="1279"/>
                  </a:lnTo>
                  <a:lnTo>
                    <a:pt x="5695" y="1279"/>
                  </a:lnTo>
                  <a:lnTo>
                    <a:pt x="5695" y="0"/>
                  </a:lnTo>
                  <a:lnTo>
                    <a:pt x="6156" y="0"/>
                  </a:lnTo>
                  <a:lnTo>
                    <a:pt x="6156" y="1279"/>
                  </a:lnTo>
                  <a:lnTo>
                    <a:pt x="6495" y="1279"/>
                  </a:lnTo>
                  <a:lnTo>
                    <a:pt x="6495" y="0"/>
                  </a:lnTo>
                  <a:lnTo>
                    <a:pt x="6960" y="0"/>
                  </a:lnTo>
                  <a:lnTo>
                    <a:pt x="6960" y="1279"/>
                  </a:lnTo>
                  <a:lnTo>
                    <a:pt x="7760" y="1279"/>
                  </a:lnTo>
                  <a:lnTo>
                    <a:pt x="7760" y="2151"/>
                  </a:lnTo>
                  <a:lnTo>
                    <a:pt x="8616" y="1736"/>
                  </a:lnTo>
                  <a:lnTo>
                    <a:pt x="8616" y="2151"/>
                  </a:lnTo>
                  <a:lnTo>
                    <a:pt x="9479" y="1736"/>
                  </a:lnTo>
                  <a:lnTo>
                    <a:pt x="9479" y="2151"/>
                  </a:lnTo>
                  <a:lnTo>
                    <a:pt x="10343" y="1736"/>
                  </a:lnTo>
                  <a:lnTo>
                    <a:pt x="10343" y="2151"/>
                  </a:lnTo>
                  <a:lnTo>
                    <a:pt x="11198" y="1736"/>
                  </a:lnTo>
                  <a:lnTo>
                    <a:pt x="11198" y="2151"/>
                  </a:lnTo>
                  <a:lnTo>
                    <a:pt x="12068" y="1736"/>
                  </a:lnTo>
                  <a:lnTo>
                    <a:pt x="12068" y="2151"/>
                  </a:lnTo>
                  <a:lnTo>
                    <a:pt x="12932" y="1736"/>
                  </a:lnTo>
                  <a:lnTo>
                    <a:pt x="12932" y="3636"/>
                  </a:lnTo>
                  <a:close/>
                </a:path>
              </a:pathLst>
            </a:custGeom>
            <a:solidFill>
              <a:srgbClr val="70230C"/>
            </a:solidFill>
            <a:ln w="0">
              <a:solidFill>
                <a:srgbClr val="000000"/>
              </a:solidFill>
              <a:prstDash val="solid"/>
              <a:round/>
              <a:headEnd/>
              <a:tailEnd/>
            </a:ln>
          </p:spPr>
          <p:txBody>
            <a:bodyPr/>
            <a:lstStyle/>
            <a:p>
              <a:endParaRPr lang="en-US"/>
            </a:p>
          </p:txBody>
        </p:sp>
        <p:sp>
          <p:nvSpPr>
            <p:cNvPr id="338952" name="Freeform 8"/>
            <p:cNvSpPr>
              <a:spLocks/>
            </p:cNvSpPr>
            <p:nvPr/>
          </p:nvSpPr>
          <p:spPr bwMode="auto">
            <a:xfrm>
              <a:off x="1105" y="2737"/>
              <a:ext cx="112" cy="899"/>
            </a:xfrm>
            <a:custGeom>
              <a:avLst/>
              <a:gdLst>
                <a:gd name="T0" fmla="*/ 891 w 891"/>
                <a:gd name="T1" fmla="*/ 7194 h 7194"/>
                <a:gd name="T2" fmla="*/ 524 w 891"/>
                <a:gd name="T3" fmla="*/ 0 h 7194"/>
                <a:gd name="T4" fmla="*/ 374 w 891"/>
                <a:gd name="T5" fmla="*/ 0 h 7194"/>
                <a:gd name="T6" fmla="*/ 0 w 891"/>
                <a:gd name="T7" fmla="*/ 7194 h 7194"/>
                <a:gd name="T8" fmla="*/ 891 w 891"/>
                <a:gd name="T9" fmla="*/ 7194 h 7194"/>
              </a:gdLst>
              <a:ahLst/>
              <a:cxnLst>
                <a:cxn ang="0">
                  <a:pos x="T0" y="T1"/>
                </a:cxn>
                <a:cxn ang="0">
                  <a:pos x="T2" y="T3"/>
                </a:cxn>
                <a:cxn ang="0">
                  <a:pos x="T4" y="T5"/>
                </a:cxn>
                <a:cxn ang="0">
                  <a:pos x="T6" y="T7"/>
                </a:cxn>
                <a:cxn ang="0">
                  <a:pos x="T8" y="T9"/>
                </a:cxn>
              </a:cxnLst>
              <a:rect l="0" t="0" r="r" b="b"/>
              <a:pathLst>
                <a:path w="891" h="7194">
                  <a:moveTo>
                    <a:pt x="891" y="7194"/>
                  </a:moveTo>
                  <a:lnTo>
                    <a:pt x="524" y="0"/>
                  </a:lnTo>
                  <a:lnTo>
                    <a:pt x="374" y="0"/>
                  </a:lnTo>
                  <a:lnTo>
                    <a:pt x="0" y="7194"/>
                  </a:lnTo>
                  <a:lnTo>
                    <a:pt x="891" y="7194"/>
                  </a:lnTo>
                  <a:close/>
                </a:path>
              </a:pathLst>
            </a:custGeom>
            <a:solidFill>
              <a:srgbClr val="B5B5B5"/>
            </a:solidFill>
            <a:ln w="0">
              <a:solidFill>
                <a:srgbClr val="000000"/>
              </a:solidFill>
              <a:prstDash val="solid"/>
              <a:round/>
              <a:headEnd/>
              <a:tailEnd/>
            </a:ln>
          </p:spPr>
          <p:txBody>
            <a:bodyPr/>
            <a:lstStyle/>
            <a:p>
              <a:endParaRPr lang="en-US"/>
            </a:p>
          </p:txBody>
        </p:sp>
        <p:sp>
          <p:nvSpPr>
            <p:cNvPr id="338953" name="Freeform 9"/>
            <p:cNvSpPr>
              <a:spLocks/>
            </p:cNvSpPr>
            <p:nvPr/>
          </p:nvSpPr>
          <p:spPr bwMode="auto">
            <a:xfrm>
              <a:off x="1249" y="2737"/>
              <a:ext cx="111" cy="899"/>
            </a:xfrm>
            <a:custGeom>
              <a:avLst/>
              <a:gdLst>
                <a:gd name="T0" fmla="*/ 889 w 889"/>
                <a:gd name="T1" fmla="*/ 7194 h 7194"/>
                <a:gd name="T2" fmla="*/ 517 w 889"/>
                <a:gd name="T3" fmla="*/ 0 h 7194"/>
                <a:gd name="T4" fmla="*/ 367 w 889"/>
                <a:gd name="T5" fmla="*/ 0 h 7194"/>
                <a:gd name="T6" fmla="*/ 0 w 889"/>
                <a:gd name="T7" fmla="*/ 7194 h 7194"/>
                <a:gd name="T8" fmla="*/ 889 w 889"/>
                <a:gd name="T9" fmla="*/ 7194 h 7194"/>
              </a:gdLst>
              <a:ahLst/>
              <a:cxnLst>
                <a:cxn ang="0">
                  <a:pos x="T0" y="T1"/>
                </a:cxn>
                <a:cxn ang="0">
                  <a:pos x="T2" y="T3"/>
                </a:cxn>
                <a:cxn ang="0">
                  <a:pos x="T4" y="T5"/>
                </a:cxn>
                <a:cxn ang="0">
                  <a:pos x="T6" y="T7"/>
                </a:cxn>
                <a:cxn ang="0">
                  <a:pos x="T8" y="T9"/>
                </a:cxn>
              </a:cxnLst>
              <a:rect l="0" t="0" r="r" b="b"/>
              <a:pathLst>
                <a:path w="889" h="7194">
                  <a:moveTo>
                    <a:pt x="889" y="7194"/>
                  </a:moveTo>
                  <a:lnTo>
                    <a:pt x="517" y="0"/>
                  </a:lnTo>
                  <a:lnTo>
                    <a:pt x="367" y="0"/>
                  </a:lnTo>
                  <a:lnTo>
                    <a:pt x="0" y="7194"/>
                  </a:lnTo>
                  <a:lnTo>
                    <a:pt x="889" y="7194"/>
                  </a:lnTo>
                  <a:close/>
                </a:path>
              </a:pathLst>
            </a:custGeom>
            <a:solidFill>
              <a:srgbClr val="B5B5B5"/>
            </a:solidFill>
            <a:ln w="0">
              <a:solidFill>
                <a:srgbClr val="000000"/>
              </a:solidFill>
              <a:prstDash val="solid"/>
              <a:round/>
              <a:headEnd/>
              <a:tailEnd/>
            </a:ln>
          </p:spPr>
          <p:txBody>
            <a:bodyPr/>
            <a:lstStyle/>
            <a:p>
              <a:endParaRPr lang="en-US"/>
            </a:p>
          </p:txBody>
        </p:sp>
        <p:sp>
          <p:nvSpPr>
            <p:cNvPr id="338954" name="Freeform 10"/>
            <p:cNvSpPr>
              <a:spLocks/>
            </p:cNvSpPr>
            <p:nvPr/>
          </p:nvSpPr>
          <p:spPr bwMode="auto">
            <a:xfrm>
              <a:off x="1156" y="2623"/>
              <a:ext cx="108" cy="42"/>
            </a:xfrm>
            <a:custGeom>
              <a:avLst/>
              <a:gdLst>
                <a:gd name="T0" fmla="*/ 870 w 870"/>
                <a:gd name="T1" fmla="*/ 336 h 336"/>
                <a:gd name="T2" fmla="*/ 828 w 870"/>
                <a:gd name="T3" fmla="*/ 252 h 336"/>
                <a:gd name="T4" fmla="*/ 776 w 870"/>
                <a:gd name="T5" fmla="*/ 164 h 336"/>
                <a:gd name="T6" fmla="*/ 706 w 870"/>
                <a:gd name="T7" fmla="*/ 103 h 336"/>
                <a:gd name="T8" fmla="*/ 633 w 870"/>
                <a:gd name="T9" fmla="*/ 50 h 336"/>
                <a:gd name="T10" fmla="*/ 537 w 870"/>
                <a:gd name="T11" fmla="*/ 15 h 336"/>
                <a:gd name="T12" fmla="*/ 449 w 870"/>
                <a:gd name="T13" fmla="*/ 0 h 336"/>
                <a:gd name="T14" fmla="*/ 354 w 870"/>
                <a:gd name="T15" fmla="*/ 15 h 336"/>
                <a:gd name="T16" fmla="*/ 265 w 870"/>
                <a:gd name="T17" fmla="*/ 36 h 336"/>
                <a:gd name="T18" fmla="*/ 190 w 870"/>
                <a:gd name="T19" fmla="*/ 85 h 336"/>
                <a:gd name="T20" fmla="*/ 116 w 870"/>
                <a:gd name="T21" fmla="*/ 143 h 336"/>
                <a:gd name="T22" fmla="*/ 54 w 870"/>
                <a:gd name="T23" fmla="*/ 221 h 336"/>
                <a:gd name="T24" fmla="*/ 14 w 870"/>
                <a:gd name="T25" fmla="*/ 301 h 336"/>
                <a:gd name="T26" fmla="*/ 0 w 870"/>
                <a:gd name="T27" fmla="*/ 336 h 336"/>
                <a:gd name="T28" fmla="*/ 870 w 870"/>
                <a:gd name="T2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0" h="336">
                  <a:moveTo>
                    <a:pt x="870" y="336"/>
                  </a:moveTo>
                  <a:lnTo>
                    <a:pt x="828" y="252"/>
                  </a:lnTo>
                  <a:lnTo>
                    <a:pt x="776" y="164"/>
                  </a:lnTo>
                  <a:lnTo>
                    <a:pt x="706" y="103"/>
                  </a:lnTo>
                  <a:lnTo>
                    <a:pt x="633" y="50"/>
                  </a:lnTo>
                  <a:lnTo>
                    <a:pt x="537" y="15"/>
                  </a:lnTo>
                  <a:lnTo>
                    <a:pt x="449" y="0"/>
                  </a:lnTo>
                  <a:lnTo>
                    <a:pt x="354" y="15"/>
                  </a:lnTo>
                  <a:lnTo>
                    <a:pt x="265" y="36"/>
                  </a:lnTo>
                  <a:lnTo>
                    <a:pt x="190" y="85"/>
                  </a:lnTo>
                  <a:lnTo>
                    <a:pt x="116" y="143"/>
                  </a:lnTo>
                  <a:lnTo>
                    <a:pt x="54" y="221"/>
                  </a:lnTo>
                  <a:lnTo>
                    <a:pt x="14" y="301"/>
                  </a:lnTo>
                  <a:lnTo>
                    <a:pt x="0" y="336"/>
                  </a:lnTo>
                  <a:lnTo>
                    <a:pt x="870" y="336"/>
                  </a:lnTo>
                  <a:close/>
                </a:path>
              </a:pathLst>
            </a:custGeom>
            <a:solidFill>
              <a:srgbClr val="FFFFFF"/>
            </a:solidFill>
            <a:ln w="0">
              <a:solidFill>
                <a:srgbClr val="FFFFFF"/>
              </a:solidFill>
              <a:prstDash val="solid"/>
              <a:round/>
              <a:headEnd/>
              <a:tailEnd/>
            </a:ln>
          </p:spPr>
          <p:txBody>
            <a:bodyPr/>
            <a:lstStyle/>
            <a:p>
              <a:endParaRPr lang="en-US"/>
            </a:p>
          </p:txBody>
        </p:sp>
        <p:sp>
          <p:nvSpPr>
            <p:cNvPr id="338955" name="Freeform 11"/>
            <p:cNvSpPr>
              <a:spLocks/>
            </p:cNvSpPr>
            <p:nvPr/>
          </p:nvSpPr>
          <p:spPr bwMode="auto">
            <a:xfrm>
              <a:off x="1264" y="2623"/>
              <a:ext cx="108" cy="42"/>
            </a:xfrm>
            <a:custGeom>
              <a:avLst/>
              <a:gdLst>
                <a:gd name="T0" fmla="*/ 863 w 863"/>
                <a:gd name="T1" fmla="*/ 336 h 336"/>
                <a:gd name="T2" fmla="*/ 824 w 863"/>
                <a:gd name="T3" fmla="*/ 252 h 336"/>
                <a:gd name="T4" fmla="*/ 767 w 863"/>
                <a:gd name="T5" fmla="*/ 164 h 336"/>
                <a:gd name="T6" fmla="*/ 701 w 863"/>
                <a:gd name="T7" fmla="*/ 103 h 336"/>
                <a:gd name="T8" fmla="*/ 626 w 863"/>
                <a:gd name="T9" fmla="*/ 50 h 336"/>
                <a:gd name="T10" fmla="*/ 538 w 863"/>
                <a:gd name="T11" fmla="*/ 15 h 336"/>
                <a:gd name="T12" fmla="*/ 443 w 863"/>
                <a:gd name="T13" fmla="*/ 0 h 336"/>
                <a:gd name="T14" fmla="*/ 347 w 863"/>
                <a:gd name="T15" fmla="*/ 15 h 336"/>
                <a:gd name="T16" fmla="*/ 259 w 863"/>
                <a:gd name="T17" fmla="*/ 36 h 336"/>
                <a:gd name="T18" fmla="*/ 184 w 863"/>
                <a:gd name="T19" fmla="*/ 85 h 336"/>
                <a:gd name="T20" fmla="*/ 109 w 863"/>
                <a:gd name="T21" fmla="*/ 143 h 336"/>
                <a:gd name="T22" fmla="*/ 48 w 863"/>
                <a:gd name="T23" fmla="*/ 221 h 336"/>
                <a:gd name="T24" fmla="*/ 8 w 863"/>
                <a:gd name="T25" fmla="*/ 301 h 336"/>
                <a:gd name="T26" fmla="*/ 0 w 863"/>
                <a:gd name="T27" fmla="*/ 336 h 336"/>
                <a:gd name="T28" fmla="*/ 863 w 863"/>
                <a:gd name="T2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3" h="336">
                  <a:moveTo>
                    <a:pt x="863" y="336"/>
                  </a:moveTo>
                  <a:lnTo>
                    <a:pt x="824" y="252"/>
                  </a:lnTo>
                  <a:lnTo>
                    <a:pt x="767" y="164"/>
                  </a:lnTo>
                  <a:lnTo>
                    <a:pt x="701" y="103"/>
                  </a:lnTo>
                  <a:lnTo>
                    <a:pt x="626" y="50"/>
                  </a:lnTo>
                  <a:lnTo>
                    <a:pt x="538" y="15"/>
                  </a:lnTo>
                  <a:lnTo>
                    <a:pt x="443" y="0"/>
                  </a:lnTo>
                  <a:lnTo>
                    <a:pt x="347" y="15"/>
                  </a:lnTo>
                  <a:lnTo>
                    <a:pt x="259" y="36"/>
                  </a:lnTo>
                  <a:lnTo>
                    <a:pt x="184" y="85"/>
                  </a:lnTo>
                  <a:lnTo>
                    <a:pt x="109" y="143"/>
                  </a:lnTo>
                  <a:lnTo>
                    <a:pt x="48" y="221"/>
                  </a:lnTo>
                  <a:lnTo>
                    <a:pt x="8" y="301"/>
                  </a:lnTo>
                  <a:lnTo>
                    <a:pt x="0" y="336"/>
                  </a:lnTo>
                  <a:lnTo>
                    <a:pt x="863" y="336"/>
                  </a:lnTo>
                  <a:close/>
                </a:path>
              </a:pathLst>
            </a:custGeom>
            <a:solidFill>
              <a:srgbClr val="FFFFFF"/>
            </a:solidFill>
            <a:ln w="0">
              <a:solidFill>
                <a:srgbClr val="FFFFFF"/>
              </a:solidFill>
              <a:prstDash val="solid"/>
              <a:round/>
              <a:headEnd/>
              <a:tailEnd/>
            </a:ln>
          </p:spPr>
          <p:txBody>
            <a:bodyPr/>
            <a:lstStyle/>
            <a:p>
              <a:endParaRPr lang="en-US"/>
            </a:p>
          </p:txBody>
        </p:sp>
        <p:sp>
          <p:nvSpPr>
            <p:cNvPr id="338956" name="Freeform 12"/>
            <p:cNvSpPr>
              <a:spLocks/>
            </p:cNvSpPr>
            <p:nvPr/>
          </p:nvSpPr>
          <p:spPr bwMode="auto">
            <a:xfrm>
              <a:off x="1371" y="2623"/>
              <a:ext cx="108" cy="42"/>
            </a:xfrm>
            <a:custGeom>
              <a:avLst/>
              <a:gdLst>
                <a:gd name="T0" fmla="*/ 862 w 862"/>
                <a:gd name="T1" fmla="*/ 336 h 336"/>
                <a:gd name="T2" fmla="*/ 830 w 862"/>
                <a:gd name="T3" fmla="*/ 252 h 336"/>
                <a:gd name="T4" fmla="*/ 774 w 862"/>
                <a:gd name="T5" fmla="*/ 164 h 336"/>
                <a:gd name="T6" fmla="*/ 707 w 862"/>
                <a:gd name="T7" fmla="*/ 103 h 336"/>
                <a:gd name="T8" fmla="*/ 624 w 862"/>
                <a:gd name="T9" fmla="*/ 50 h 336"/>
                <a:gd name="T10" fmla="*/ 538 w 862"/>
                <a:gd name="T11" fmla="*/ 15 h 336"/>
                <a:gd name="T12" fmla="*/ 447 w 862"/>
                <a:gd name="T13" fmla="*/ 0 h 336"/>
                <a:gd name="T14" fmla="*/ 352 w 862"/>
                <a:gd name="T15" fmla="*/ 15 h 336"/>
                <a:gd name="T16" fmla="*/ 266 w 862"/>
                <a:gd name="T17" fmla="*/ 36 h 336"/>
                <a:gd name="T18" fmla="*/ 182 w 862"/>
                <a:gd name="T19" fmla="*/ 85 h 336"/>
                <a:gd name="T20" fmla="*/ 107 w 862"/>
                <a:gd name="T21" fmla="*/ 143 h 336"/>
                <a:gd name="T22" fmla="*/ 55 w 862"/>
                <a:gd name="T23" fmla="*/ 221 h 336"/>
                <a:gd name="T24" fmla="*/ 6 w 862"/>
                <a:gd name="T25" fmla="*/ 301 h 336"/>
                <a:gd name="T26" fmla="*/ 0 w 862"/>
                <a:gd name="T27" fmla="*/ 336 h 336"/>
                <a:gd name="T28" fmla="*/ 862 w 862"/>
                <a:gd name="T2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2" h="336">
                  <a:moveTo>
                    <a:pt x="862" y="336"/>
                  </a:moveTo>
                  <a:lnTo>
                    <a:pt x="830" y="252"/>
                  </a:lnTo>
                  <a:lnTo>
                    <a:pt x="774" y="164"/>
                  </a:lnTo>
                  <a:lnTo>
                    <a:pt x="707" y="103"/>
                  </a:lnTo>
                  <a:lnTo>
                    <a:pt x="624" y="50"/>
                  </a:lnTo>
                  <a:lnTo>
                    <a:pt x="538" y="15"/>
                  </a:lnTo>
                  <a:lnTo>
                    <a:pt x="447" y="0"/>
                  </a:lnTo>
                  <a:lnTo>
                    <a:pt x="352" y="15"/>
                  </a:lnTo>
                  <a:lnTo>
                    <a:pt x="266" y="36"/>
                  </a:lnTo>
                  <a:lnTo>
                    <a:pt x="182" y="85"/>
                  </a:lnTo>
                  <a:lnTo>
                    <a:pt x="107" y="143"/>
                  </a:lnTo>
                  <a:lnTo>
                    <a:pt x="55" y="221"/>
                  </a:lnTo>
                  <a:lnTo>
                    <a:pt x="6" y="301"/>
                  </a:lnTo>
                  <a:lnTo>
                    <a:pt x="0" y="336"/>
                  </a:lnTo>
                  <a:lnTo>
                    <a:pt x="862" y="336"/>
                  </a:lnTo>
                  <a:close/>
                </a:path>
              </a:pathLst>
            </a:custGeom>
            <a:solidFill>
              <a:srgbClr val="FFFFFF"/>
            </a:solidFill>
            <a:ln w="0">
              <a:solidFill>
                <a:srgbClr val="FFFFFF"/>
              </a:solidFill>
              <a:prstDash val="solid"/>
              <a:round/>
              <a:headEnd/>
              <a:tailEnd/>
            </a:ln>
          </p:spPr>
          <p:txBody>
            <a:bodyPr/>
            <a:lstStyle/>
            <a:p>
              <a:endParaRPr lang="en-US"/>
            </a:p>
          </p:txBody>
        </p:sp>
        <p:sp>
          <p:nvSpPr>
            <p:cNvPr id="338957" name="Freeform 13"/>
            <p:cNvSpPr>
              <a:spLocks/>
            </p:cNvSpPr>
            <p:nvPr/>
          </p:nvSpPr>
          <p:spPr bwMode="auto">
            <a:xfrm>
              <a:off x="1479" y="2623"/>
              <a:ext cx="108" cy="42"/>
            </a:xfrm>
            <a:custGeom>
              <a:avLst/>
              <a:gdLst>
                <a:gd name="T0" fmla="*/ 863 w 863"/>
                <a:gd name="T1" fmla="*/ 336 h 336"/>
                <a:gd name="T2" fmla="*/ 830 w 863"/>
                <a:gd name="T3" fmla="*/ 252 h 336"/>
                <a:gd name="T4" fmla="*/ 775 w 863"/>
                <a:gd name="T5" fmla="*/ 164 h 336"/>
                <a:gd name="T6" fmla="*/ 707 w 863"/>
                <a:gd name="T7" fmla="*/ 103 h 336"/>
                <a:gd name="T8" fmla="*/ 625 w 863"/>
                <a:gd name="T9" fmla="*/ 50 h 336"/>
                <a:gd name="T10" fmla="*/ 537 w 863"/>
                <a:gd name="T11" fmla="*/ 15 h 336"/>
                <a:gd name="T12" fmla="*/ 449 w 863"/>
                <a:gd name="T13" fmla="*/ 0 h 336"/>
                <a:gd name="T14" fmla="*/ 353 w 863"/>
                <a:gd name="T15" fmla="*/ 15 h 336"/>
                <a:gd name="T16" fmla="*/ 266 w 863"/>
                <a:gd name="T17" fmla="*/ 36 h 336"/>
                <a:gd name="T18" fmla="*/ 184 w 863"/>
                <a:gd name="T19" fmla="*/ 85 h 336"/>
                <a:gd name="T20" fmla="*/ 108 w 863"/>
                <a:gd name="T21" fmla="*/ 143 h 336"/>
                <a:gd name="T22" fmla="*/ 54 w 863"/>
                <a:gd name="T23" fmla="*/ 221 h 336"/>
                <a:gd name="T24" fmla="*/ 15 w 863"/>
                <a:gd name="T25" fmla="*/ 301 h 336"/>
                <a:gd name="T26" fmla="*/ 0 w 863"/>
                <a:gd name="T27" fmla="*/ 336 h 336"/>
                <a:gd name="T28" fmla="*/ 863 w 863"/>
                <a:gd name="T2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3" h="336">
                  <a:moveTo>
                    <a:pt x="863" y="336"/>
                  </a:moveTo>
                  <a:lnTo>
                    <a:pt x="830" y="252"/>
                  </a:lnTo>
                  <a:lnTo>
                    <a:pt x="775" y="164"/>
                  </a:lnTo>
                  <a:lnTo>
                    <a:pt x="707" y="103"/>
                  </a:lnTo>
                  <a:lnTo>
                    <a:pt x="625" y="50"/>
                  </a:lnTo>
                  <a:lnTo>
                    <a:pt x="537" y="15"/>
                  </a:lnTo>
                  <a:lnTo>
                    <a:pt x="449" y="0"/>
                  </a:lnTo>
                  <a:lnTo>
                    <a:pt x="353" y="15"/>
                  </a:lnTo>
                  <a:lnTo>
                    <a:pt x="266" y="36"/>
                  </a:lnTo>
                  <a:lnTo>
                    <a:pt x="184" y="85"/>
                  </a:lnTo>
                  <a:lnTo>
                    <a:pt x="108" y="143"/>
                  </a:lnTo>
                  <a:lnTo>
                    <a:pt x="54" y="221"/>
                  </a:lnTo>
                  <a:lnTo>
                    <a:pt x="15" y="301"/>
                  </a:lnTo>
                  <a:lnTo>
                    <a:pt x="0" y="336"/>
                  </a:lnTo>
                  <a:lnTo>
                    <a:pt x="863" y="336"/>
                  </a:lnTo>
                  <a:close/>
                </a:path>
              </a:pathLst>
            </a:custGeom>
            <a:solidFill>
              <a:srgbClr val="FFFFFF"/>
            </a:solidFill>
            <a:ln w="0">
              <a:solidFill>
                <a:srgbClr val="FFFFFF"/>
              </a:solidFill>
              <a:prstDash val="solid"/>
              <a:round/>
              <a:headEnd/>
              <a:tailEnd/>
            </a:ln>
          </p:spPr>
          <p:txBody>
            <a:bodyPr/>
            <a:lstStyle/>
            <a:p>
              <a:endParaRPr lang="en-US"/>
            </a:p>
          </p:txBody>
        </p:sp>
        <p:sp>
          <p:nvSpPr>
            <p:cNvPr id="338958" name="Freeform 14"/>
            <p:cNvSpPr>
              <a:spLocks/>
            </p:cNvSpPr>
            <p:nvPr/>
          </p:nvSpPr>
          <p:spPr bwMode="auto">
            <a:xfrm>
              <a:off x="1586" y="2623"/>
              <a:ext cx="108" cy="42"/>
            </a:xfrm>
            <a:custGeom>
              <a:avLst/>
              <a:gdLst>
                <a:gd name="T0" fmla="*/ 862 w 862"/>
                <a:gd name="T1" fmla="*/ 336 h 336"/>
                <a:gd name="T2" fmla="*/ 829 w 862"/>
                <a:gd name="T3" fmla="*/ 252 h 336"/>
                <a:gd name="T4" fmla="*/ 774 w 862"/>
                <a:gd name="T5" fmla="*/ 164 h 336"/>
                <a:gd name="T6" fmla="*/ 707 w 862"/>
                <a:gd name="T7" fmla="*/ 103 h 336"/>
                <a:gd name="T8" fmla="*/ 632 w 862"/>
                <a:gd name="T9" fmla="*/ 50 h 336"/>
                <a:gd name="T10" fmla="*/ 536 w 862"/>
                <a:gd name="T11" fmla="*/ 15 h 336"/>
                <a:gd name="T12" fmla="*/ 448 w 862"/>
                <a:gd name="T13" fmla="*/ 0 h 336"/>
                <a:gd name="T14" fmla="*/ 353 w 862"/>
                <a:gd name="T15" fmla="*/ 15 h 336"/>
                <a:gd name="T16" fmla="*/ 264 w 862"/>
                <a:gd name="T17" fmla="*/ 36 h 336"/>
                <a:gd name="T18" fmla="*/ 184 w 862"/>
                <a:gd name="T19" fmla="*/ 85 h 336"/>
                <a:gd name="T20" fmla="*/ 115 w 862"/>
                <a:gd name="T21" fmla="*/ 143 h 336"/>
                <a:gd name="T22" fmla="*/ 54 w 862"/>
                <a:gd name="T23" fmla="*/ 221 h 336"/>
                <a:gd name="T24" fmla="*/ 13 w 862"/>
                <a:gd name="T25" fmla="*/ 301 h 336"/>
                <a:gd name="T26" fmla="*/ 0 w 862"/>
                <a:gd name="T27" fmla="*/ 336 h 336"/>
                <a:gd name="T28" fmla="*/ 862 w 862"/>
                <a:gd name="T2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2" h="336">
                  <a:moveTo>
                    <a:pt x="862" y="336"/>
                  </a:moveTo>
                  <a:lnTo>
                    <a:pt x="829" y="252"/>
                  </a:lnTo>
                  <a:lnTo>
                    <a:pt x="774" y="164"/>
                  </a:lnTo>
                  <a:lnTo>
                    <a:pt x="707" y="103"/>
                  </a:lnTo>
                  <a:lnTo>
                    <a:pt x="632" y="50"/>
                  </a:lnTo>
                  <a:lnTo>
                    <a:pt x="536" y="15"/>
                  </a:lnTo>
                  <a:lnTo>
                    <a:pt x="448" y="0"/>
                  </a:lnTo>
                  <a:lnTo>
                    <a:pt x="353" y="15"/>
                  </a:lnTo>
                  <a:lnTo>
                    <a:pt x="264" y="36"/>
                  </a:lnTo>
                  <a:lnTo>
                    <a:pt x="184" y="85"/>
                  </a:lnTo>
                  <a:lnTo>
                    <a:pt x="115" y="143"/>
                  </a:lnTo>
                  <a:lnTo>
                    <a:pt x="54" y="221"/>
                  </a:lnTo>
                  <a:lnTo>
                    <a:pt x="13" y="301"/>
                  </a:lnTo>
                  <a:lnTo>
                    <a:pt x="0" y="336"/>
                  </a:lnTo>
                  <a:lnTo>
                    <a:pt x="862" y="336"/>
                  </a:lnTo>
                  <a:close/>
                </a:path>
              </a:pathLst>
            </a:custGeom>
            <a:solidFill>
              <a:srgbClr val="FFFFFF"/>
            </a:solidFill>
            <a:ln w="0">
              <a:solidFill>
                <a:srgbClr val="FFFFFF"/>
              </a:solidFill>
              <a:prstDash val="solid"/>
              <a:round/>
              <a:headEnd/>
              <a:tailEnd/>
            </a:ln>
          </p:spPr>
          <p:txBody>
            <a:bodyPr/>
            <a:lstStyle/>
            <a:p>
              <a:endParaRPr lang="en-US"/>
            </a:p>
          </p:txBody>
        </p:sp>
        <p:sp>
          <p:nvSpPr>
            <p:cNvPr id="338959" name="Freeform 15"/>
            <p:cNvSpPr>
              <a:spLocks/>
            </p:cNvSpPr>
            <p:nvPr/>
          </p:nvSpPr>
          <p:spPr bwMode="auto">
            <a:xfrm>
              <a:off x="1694" y="2623"/>
              <a:ext cx="109" cy="42"/>
            </a:xfrm>
            <a:custGeom>
              <a:avLst/>
              <a:gdLst>
                <a:gd name="T0" fmla="*/ 869 w 869"/>
                <a:gd name="T1" fmla="*/ 336 h 336"/>
                <a:gd name="T2" fmla="*/ 830 w 869"/>
                <a:gd name="T3" fmla="*/ 252 h 336"/>
                <a:gd name="T4" fmla="*/ 774 w 869"/>
                <a:gd name="T5" fmla="*/ 164 h 336"/>
                <a:gd name="T6" fmla="*/ 707 w 869"/>
                <a:gd name="T7" fmla="*/ 103 h 336"/>
                <a:gd name="T8" fmla="*/ 633 w 869"/>
                <a:gd name="T9" fmla="*/ 50 h 336"/>
                <a:gd name="T10" fmla="*/ 538 w 869"/>
                <a:gd name="T11" fmla="*/ 15 h 336"/>
                <a:gd name="T12" fmla="*/ 449 w 869"/>
                <a:gd name="T13" fmla="*/ 0 h 336"/>
                <a:gd name="T14" fmla="*/ 355 w 869"/>
                <a:gd name="T15" fmla="*/ 15 h 336"/>
                <a:gd name="T16" fmla="*/ 266 w 869"/>
                <a:gd name="T17" fmla="*/ 36 h 336"/>
                <a:gd name="T18" fmla="*/ 192 w 869"/>
                <a:gd name="T19" fmla="*/ 85 h 336"/>
                <a:gd name="T20" fmla="*/ 117 w 869"/>
                <a:gd name="T21" fmla="*/ 143 h 336"/>
                <a:gd name="T22" fmla="*/ 55 w 869"/>
                <a:gd name="T23" fmla="*/ 221 h 336"/>
                <a:gd name="T24" fmla="*/ 14 w 869"/>
                <a:gd name="T25" fmla="*/ 301 h 336"/>
                <a:gd name="T26" fmla="*/ 0 w 869"/>
                <a:gd name="T27" fmla="*/ 336 h 336"/>
                <a:gd name="T28" fmla="*/ 869 w 869"/>
                <a:gd name="T2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9" h="336">
                  <a:moveTo>
                    <a:pt x="869" y="336"/>
                  </a:moveTo>
                  <a:lnTo>
                    <a:pt x="830" y="252"/>
                  </a:lnTo>
                  <a:lnTo>
                    <a:pt x="774" y="164"/>
                  </a:lnTo>
                  <a:lnTo>
                    <a:pt x="707" y="103"/>
                  </a:lnTo>
                  <a:lnTo>
                    <a:pt x="633" y="50"/>
                  </a:lnTo>
                  <a:lnTo>
                    <a:pt x="538" y="15"/>
                  </a:lnTo>
                  <a:lnTo>
                    <a:pt x="449" y="0"/>
                  </a:lnTo>
                  <a:lnTo>
                    <a:pt x="355" y="15"/>
                  </a:lnTo>
                  <a:lnTo>
                    <a:pt x="266" y="36"/>
                  </a:lnTo>
                  <a:lnTo>
                    <a:pt x="192" y="85"/>
                  </a:lnTo>
                  <a:lnTo>
                    <a:pt x="117" y="143"/>
                  </a:lnTo>
                  <a:lnTo>
                    <a:pt x="55" y="221"/>
                  </a:lnTo>
                  <a:lnTo>
                    <a:pt x="14" y="301"/>
                  </a:lnTo>
                  <a:lnTo>
                    <a:pt x="0" y="336"/>
                  </a:lnTo>
                  <a:lnTo>
                    <a:pt x="869" y="336"/>
                  </a:lnTo>
                  <a:close/>
                </a:path>
              </a:pathLst>
            </a:custGeom>
            <a:solidFill>
              <a:srgbClr val="FFFFFF"/>
            </a:solidFill>
            <a:ln w="0">
              <a:solidFill>
                <a:srgbClr val="FFFFFF"/>
              </a:solidFill>
              <a:prstDash val="solid"/>
              <a:round/>
              <a:headEnd/>
              <a:tailEnd/>
            </a:ln>
          </p:spPr>
          <p:txBody>
            <a:bodyPr/>
            <a:lstStyle/>
            <a:p>
              <a:endParaRPr lang="en-US"/>
            </a:p>
          </p:txBody>
        </p:sp>
        <p:sp>
          <p:nvSpPr>
            <p:cNvPr id="338960" name="Freeform 16"/>
            <p:cNvSpPr>
              <a:spLocks/>
            </p:cNvSpPr>
            <p:nvPr/>
          </p:nvSpPr>
          <p:spPr bwMode="auto">
            <a:xfrm>
              <a:off x="1803" y="2623"/>
              <a:ext cx="108" cy="42"/>
            </a:xfrm>
            <a:custGeom>
              <a:avLst/>
              <a:gdLst>
                <a:gd name="T0" fmla="*/ 864 w 864"/>
                <a:gd name="T1" fmla="*/ 336 h 336"/>
                <a:gd name="T2" fmla="*/ 825 w 864"/>
                <a:gd name="T3" fmla="*/ 252 h 336"/>
                <a:gd name="T4" fmla="*/ 770 w 864"/>
                <a:gd name="T5" fmla="*/ 164 h 336"/>
                <a:gd name="T6" fmla="*/ 702 w 864"/>
                <a:gd name="T7" fmla="*/ 103 h 336"/>
                <a:gd name="T8" fmla="*/ 628 w 864"/>
                <a:gd name="T9" fmla="*/ 50 h 336"/>
                <a:gd name="T10" fmla="*/ 538 w 864"/>
                <a:gd name="T11" fmla="*/ 15 h 336"/>
                <a:gd name="T12" fmla="*/ 442 w 864"/>
                <a:gd name="T13" fmla="*/ 0 h 336"/>
                <a:gd name="T14" fmla="*/ 347 w 864"/>
                <a:gd name="T15" fmla="*/ 15 h 336"/>
                <a:gd name="T16" fmla="*/ 260 w 864"/>
                <a:gd name="T17" fmla="*/ 36 h 336"/>
                <a:gd name="T18" fmla="*/ 185 w 864"/>
                <a:gd name="T19" fmla="*/ 85 h 336"/>
                <a:gd name="T20" fmla="*/ 110 w 864"/>
                <a:gd name="T21" fmla="*/ 143 h 336"/>
                <a:gd name="T22" fmla="*/ 48 w 864"/>
                <a:gd name="T23" fmla="*/ 221 h 336"/>
                <a:gd name="T24" fmla="*/ 9 w 864"/>
                <a:gd name="T25" fmla="*/ 301 h 336"/>
                <a:gd name="T26" fmla="*/ 0 w 864"/>
                <a:gd name="T27" fmla="*/ 336 h 336"/>
                <a:gd name="T28" fmla="*/ 864 w 864"/>
                <a:gd name="T2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4" h="336">
                  <a:moveTo>
                    <a:pt x="864" y="336"/>
                  </a:moveTo>
                  <a:lnTo>
                    <a:pt x="825" y="252"/>
                  </a:lnTo>
                  <a:lnTo>
                    <a:pt x="770" y="164"/>
                  </a:lnTo>
                  <a:lnTo>
                    <a:pt x="702" y="103"/>
                  </a:lnTo>
                  <a:lnTo>
                    <a:pt x="628" y="50"/>
                  </a:lnTo>
                  <a:lnTo>
                    <a:pt x="538" y="15"/>
                  </a:lnTo>
                  <a:lnTo>
                    <a:pt x="442" y="0"/>
                  </a:lnTo>
                  <a:lnTo>
                    <a:pt x="347" y="15"/>
                  </a:lnTo>
                  <a:lnTo>
                    <a:pt x="260" y="36"/>
                  </a:lnTo>
                  <a:lnTo>
                    <a:pt x="185" y="85"/>
                  </a:lnTo>
                  <a:lnTo>
                    <a:pt x="110" y="143"/>
                  </a:lnTo>
                  <a:lnTo>
                    <a:pt x="48" y="221"/>
                  </a:lnTo>
                  <a:lnTo>
                    <a:pt x="9" y="301"/>
                  </a:lnTo>
                  <a:lnTo>
                    <a:pt x="0" y="336"/>
                  </a:lnTo>
                  <a:lnTo>
                    <a:pt x="864" y="336"/>
                  </a:lnTo>
                  <a:close/>
                </a:path>
              </a:pathLst>
            </a:custGeom>
            <a:solidFill>
              <a:srgbClr val="FFFFFF"/>
            </a:solidFill>
            <a:ln w="0">
              <a:solidFill>
                <a:srgbClr val="FFFFFF"/>
              </a:solidFill>
              <a:prstDash val="solid"/>
              <a:round/>
              <a:headEnd/>
              <a:tailEnd/>
            </a:ln>
          </p:spPr>
          <p:txBody>
            <a:bodyPr/>
            <a:lstStyle/>
            <a:p>
              <a:endParaRPr lang="en-US"/>
            </a:p>
          </p:txBody>
        </p:sp>
        <p:sp>
          <p:nvSpPr>
            <p:cNvPr id="338961" name="Freeform 17"/>
            <p:cNvSpPr>
              <a:spLocks/>
            </p:cNvSpPr>
            <p:nvPr/>
          </p:nvSpPr>
          <p:spPr bwMode="auto">
            <a:xfrm>
              <a:off x="1910" y="2623"/>
              <a:ext cx="108" cy="42"/>
            </a:xfrm>
            <a:custGeom>
              <a:avLst/>
              <a:gdLst>
                <a:gd name="T0" fmla="*/ 864 w 864"/>
                <a:gd name="T1" fmla="*/ 336 h 336"/>
                <a:gd name="T2" fmla="*/ 830 w 864"/>
                <a:gd name="T3" fmla="*/ 252 h 336"/>
                <a:gd name="T4" fmla="*/ 777 w 864"/>
                <a:gd name="T5" fmla="*/ 164 h 336"/>
                <a:gd name="T6" fmla="*/ 707 w 864"/>
                <a:gd name="T7" fmla="*/ 103 h 336"/>
                <a:gd name="T8" fmla="*/ 628 w 864"/>
                <a:gd name="T9" fmla="*/ 50 h 336"/>
                <a:gd name="T10" fmla="*/ 538 w 864"/>
                <a:gd name="T11" fmla="*/ 15 h 336"/>
                <a:gd name="T12" fmla="*/ 449 w 864"/>
                <a:gd name="T13" fmla="*/ 0 h 336"/>
                <a:gd name="T14" fmla="*/ 356 w 864"/>
                <a:gd name="T15" fmla="*/ 15 h 336"/>
                <a:gd name="T16" fmla="*/ 266 w 864"/>
                <a:gd name="T17" fmla="*/ 36 h 336"/>
                <a:gd name="T18" fmla="*/ 186 w 864"/>
                <a:gd name="T19" fmla="*/ 85 h 336"/>
                <a:gd name="T20" fmla="*/ 111 w 864"/>
                <a:gd name="T21" fmla="*/ 143 h 336"/>
                <a:gd name="T22" fmla="*/ 55 w 864"/>
                <a:gd name="T23" fmla="*/ 221 h 336"/>
                <a:gd name="T24" fmla="*/ 8 w 864"/>
                <a:gd name="T25" fmla="*/ 301 h 336"/>
                <a:gd name="T26" fmla="*/ 0 w 864"/>
                <a:gd name="T27" fmla="*/ 336 h 336"/>
                <a:gd name="T28" fmla="*/ 864 w 864"/>
                <a:gd name="T2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4" h="336">
                  <a:moveTo>
                    <a:pt x="864" y="336"/>
                  </a:moveTo>
                  <a:lnTo>
                    <a:pt x="830" y="252"/>
                  </a:lnTo>
                  <a:lnTo>
                    <a:pt x="777" y="164"/>
                  </a:lnTo>
                  <a:lnTo>
                    <a:pt x="707" y="103"/>
                  </a:lnTo>
                  <a:lnTo>
                    <a:pt x="628" y="50"/>
                  </a:lnTo>
                  <a:lnTo>
                    <a:pt x="538" y="15"/>
                  </a:lnTo>
                  <a:lnTo>
                    <a:pt x="449" y="0"/>
                  </a:lnTo>
                  <a:lnTo>
                    <a:pt x="356" y="15"/>
                  </a:lnTo>
                  <a:lnTo>
                    <a:pt x="266" y="36"/>
                  </a:lnTo>
                  <a:lnTo>
                    <a:pt x="186" y="85"/>
                  </a:lnTo>
                  <a:lnTo>
                    <a:pt x="111" y="143"/>
                  </a:lnTo>
                  <a:lnTo>
                    <a:pt x="55" y="221"/>
                  </a:lnTo>
                  <a:lnTo>
                    <a:pt x="8" y="301"/>
                  </a:lnTo>
                  <a:lnTo>
                    <a:pt x="0" y="336"/>
                  </a:lnTo>
                  <a:lnTo>
                    <a:pt x="864" y="336"/>
                  </a:lnTo>
                  <a:close/>
                </a:path>
              </a:pathLst>
            </a:custGeom>
            <a:solidFill>
              <a:srgbClr val="FFFFFF"/>
            </a:solidFill>
            <a:ln w="0">
              <a:solidFill>
                <a:srgbClr val="FFFFFF"/>
              </a:solidFill>
              <a:prstDash val="solid"/>
              <a:round/>
              <a:headEnd/>
              <a:tailEnd/>
            </a:ln>
          </p:spPr>
          <p:txBody>
            <a:bodyPr/>
            <a:lstStyle/>
            <a:p>
              <a:endParaRPr lang="en-US"/>
            </a:p>
          </p:txBody>
        </p:sp>
        <p:sp>
          <p:nvSpPr>
            <p:cNvPr id="338962" name="Freeform 18"/>
            <p:cNvSpPr>
              <a:spLocks/>
            </p:cNvSpPr>
            <p:nvPr/>
          </p:nvSpPr>
          <p:spPr bwMode="auto">
            <a:xfrm>
              <a:off x="2018" y="2623"/>
              <a:ext cx="108" cy="42"/>
            </a:xfrm>
            <a:custGeom>
              <a:avLst/>
              <a:gdLst>
                <a:gd name="T0" fmla="*/ 863 w 863"/>
                <a:gd name="T1" fmla="*/ 336 h 336"/>
                <a:gd name="T2" fmla="*/ 830 w 863"/>
                <a:gd name="T3" fmla="*/ 252 h 336"/>
                <a:gd name="T4" fmla="*/ 775 w 863"/>
                <a:gd name="T5" fmla="*/ 164 h 336"/>
                <a:gd name="T6" fmla="*/ 707 w 863"/>
                <a:gd name="T7" fmla="*/ 103 h 336"/>
                <a:gd name="T8" fmla="*/ 625 w 863"/>
                <a:gd name="T9" fmla="*/ 50 h 336"/>
                <a:gd name="T10" fmla="*/ 537 w 863"/>
                <a:gd name="T11" fmla="*/ 15 h 336"/>
                <a:gd name="T12" fmla="*/ 449 w 863"/>
                <a:gd name="T13" fmla="*/ 0 h 336"/>
                <a:gd name="T14" fmla="*/ 353 w 863"/>
                <a:gd name="T15" fmla="*/ 15 h 336"/>
                <a:gd name="T16" fmla="*/ 265 w 863"/>
                <a:gd name="T17" fmla="*/ 36 h 336"/>
                <a:gd name="T18" fmla="*/ 184 w 863"/>
                <a:gd name="T19" fmla="*/ 85 h 336"/>
                <a:gd name="T20" fmla="*/ 111 w 863"/>
                <a:gd name="T21" fmla="*/ 143 h 336"/>
                <a:gd name="T22" fmla="*/ 54 w 863"/>
                <a:gd name="T23" fmla="*/ 221 h 336"/>
                <a:gd name="T24" fmla="*/ 14 w 863"/>
                <a:gd name="T25" fmla="*/ 301 h 336"/>
                <a:gd name="T26" fmla="*/ 0 w 863"/>
                <a:gd name="T27" fmla="*/ 336 h 336"/>
                <a:gd name="T28" fmla="*/ 863 w 863"/>
                <a:gd name="T2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3" h="336">
                  <a:moveTo>
                    <a:pt x="863" y="336"/>
                  </a:moveTo>
                  <a:lnTo>
                    <a:pt x="830" y="252"/>
                  </a:lnTo>
                  <a:lnTo>
                    <a:pt x="775" y="164"/>
                  </a:lnTo>
                  <a:lnTo>
                    <a:pt x="707" y="103"/>
                  </a:lnTo>
                  <a:lnTo>
                    <a:pt x="625" y="50"/>
                  </a:lnTo>
                  <a:lnTo>
                    <a:pt x="537" y="15"/>
                  </a:lnTo>
                  <a:lnTo>
                    <a:pt x="449" y="0"/>
                  </a:lnTo>
                  <a:lnTo>
                    <a:pt x="353" y="15"/>
                  </a:lnTo>
                  <a:lnTo>
                    <a:pt x="265" y="36"/>
                  </a:lnTo>
                  <a:lnTo>
                    <a:pt x="184" y="85"/>
                  </a:lnTo>
                  <a:lnTo>
                    <a:pt x="111" y="143"/>
                  </a:lnTo>
                  <a:lnTo>
                    <a:pt x="54" y="221"/>
                  </a:lnTo>
                  <a:lnTo>
                    <a:pt x="14" y="301"/>
                  </a:lnTo>
                  <a:lnTo>
                    <a:pt x="0" y="336"/>
                  </a:lnTo>
                  <a:lnTo>
                    <a:pt x="863" y="336"/>
                  </a:lnTo>
                  <a:close/>
                </a:path>
              </a:pathLst>
            </a:custGeom>
            <a:solidFill>
              <a:srgbClr val="FFFFFF"/>
            </a:solidFill>
            <a:ln w="0">
              <a:solidFill>
                <a:srgbClr val="FFFFFF"/>
              </a:solidFill>
              <a:prstDash val="solid"/>
              <a:round/>
              <a:headEnd/>
              <a:tailEnd/>
            </a:ln>
          </p:spPr>
          <p:txBody>
            <a:bodyPr/>
            <a:lstStyle/>
            <a:p>
              <a:endParaRPr lang="en-US"/>
            </a:p>
          </p:txBody>
        </p:sp>
        <p:sp>
          <p:nvSpPr>
            <p:cNvPr id="338963" name="Rectangle 19"/>
            <p:cNvSpPr>
              <a:spLocks noChangeArrowheads="1"/>
            </p:cNvSpPr>
            <p:nvPr/>
          </p:nvSpPr>
          <p:spPr bwMode="auto">
            <a:xfrm>
              <a:off x="1591" y="3553"/>
              <a:ext cx="381" cy="32"/>
            </a:xfrm>
            <a:prstGeom prst="rect">
              <a:avLst/>
            </a:prstGeom>
            <a:solidFill>
              <a:srgbClr val="FFEA00"/>
            </a:solidFill>
            <a:ln w="0">
              <a:solidFill>
                <a:srgbClr val="FFEA00"/>
              </a:solidFill>
              <a:miter lim="800000"/>
              <a:headEnd/>
              <a:tailEnd/>
            </a:ln>
          </p:spPr>
          <p:txBody>
            <a:bodyPr/>
            <a:lstStyle/>
            <a:p>
              <a:endParaRPr lang="en-US"/>
            </a:p>
          </p:txBody>
        </p:sp>
      </p:grpSp>
      <p:sp>
        <p:nvSpPr>
          <p:cNvPr id="338964" name="Rectangle 20"/>
          <p:cNvSpPr>
            <a:spLocks noChangeArrowheads="1"/>
          </p:cNvSpPr>
          <p:nvPr/>
        </p:nvSpPr>
        <p:spPr bwMode="auto">
          <a:xfrm>
            <a:off x="5686425" y="1665288"/>
            <a:ext cx="2816225" cy="6064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85000"/>
              </a:lnSpc>
              <a:spcBef>
                <a:spcPct val="50000"/>
              </a:spcBef>
            </a:pPr>
            <a:r>
              <a:rPr lang="en-US" sz="2000" b="1"/>
              <a:t>Work in Process Department </a:t>
            </a:r>
            <a:r>
              <a:rPr lang="en-US" sz="2000" b="1">
                <a:solidFill>
                  <a:srgbClr val="0000CC"/>
                </a:solidFill>
              </a:rPr>
              <a:t>B</a:t>
            </a:r>
            <a:endParaRPr lang="en-US" sz="2000" b="1"/>
          </a:p>
        </p:txBody>
      </p:sp>
      <p:sp>
        <p:nvSpPr>
          <p:cNvPr id="338965" name="Rectangle 21"/>
          <p:cNvSpPr>
            <a:spLocks noChangeArrowheads="1"/>
          </p:cNvSpPr>
          <p:nvPr/>
        </p:nvSpPr>
        <p:spPr bwMode="auto">
          <a:xfrm>
            <a:off x="1223963" y="1676400"/>
            <a:ext cx="2816225" cy="6064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85000"/>
              </a:lnSpc>
              <a:spcBef>
                <a:spcPct val="50000"/>
              </a:spcBef>
            </a:pPr>
            <a:r>
              <a:rPr lang="en-US" sz="2000" b="1"/>
              <a:t>Work in Process</a:t>
            </a:r>
            <a:br>
              <a:rPr lang="en-US" sz="2000" b="1"/>
            </a:br>
            <a:r>
              <a:rPr lang="en-US" sz="2000" b="1"/>
              <a:t>Department </a:t>
            </a:r>
            <a:r>
              <a:rPr lang="en-US" sz="2000" b="1">
                <a:solidFill>
                  <a:srgbClr val="FF0000"/>
                </a:solidFill>
              </a:rPr>
              <a:t>A</a:t>
            </a:r>
          </a:p>
        </p:txBody>
      </p:sp>
      <p:sp>
        <p:nvSpPr>
          <p:cNvPr id="338966" name="Rectangle 22"/>
          <p:cNvSpPr>
            <a:spLocks noChangeArrowheads="1"/>
          </p:cNvSpPr>
          <p:nvPr/>
        </p:nvSpPr>
        <p:spPr bwMode="auto">
          <a:xfrm>
            <a:off x="1069975" y="2252663"/>
            <a:ext cx="16732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buFontTx/>
              <a:buChar char="•"/>
            </a:pPr>
            <a:r>
              <a:rPr lang="en-US" sz="2000" b="1">
                <a:solidFill>
                  <a:srgbClr val="FF0000"/>
                </a:solidFill>
              </a:rPr>
              <a:t>Direct</a:t>
            </a:r>
            <a:br>
              <a:rPr lang="en-US" sz="2000" b="1">
                <a:solidFill>
                  <a:srgbClr val="FF0000"/>
                </a:solidFill>
              </a:rPr>
            </a:br>
            <a:r>
              <a:rPr lang="en-US" sz="2000" b="1">
                <a:solidFill>
                  <a:srgbClr val="FF0000"/>
                </a:solidFill>
              </a:rPr>
              <a:t> Materials</a:t>
            </a:r>
          </a:p>
        </p:txBody>
      </p:sp>
      <p:sp>
        <p:nvSpPr>
          <p:cNvPr id="338967" name="Rectangle 23"/>
          <p:cNvSpPr>
            <a:spLocks noChangeArrowheads="1"/>
          </p:cNvSpPr>
          <p:nvPr/>
        </p:nvSpPr>
        <p:spPr bwMode="auto">
          <a:xfrm>
            <a:off x="1216025" y="2862263"/>
            <a:ext cx="13684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buFontTx/>
              <a:buChar char="•"/>
            </a:pPr>
            <a:r>
              <a:rPr lang="en-US" sz="2000" b="1">
                <a:solidFill>
                  <a:schemeClr val="accent2"/>
                </a:solidFill>
              </a:rPr>
              <a:t>Direct</a:t>
            </a:r>
            <a:br>
              <a:rPr lang="en-US" sz="2000" b="1">
                <a:solidFill>
                  <a:schemeClr val="accent2"/>
                </a:solidFill>
              </a:rPr>
            </a:br>
            <a:r>
              <a:rPr lang="en-US" sz="2000" b="1">
                <a:solidFill>
                  <a:schemeClr val="accent2"/>
                </a:solidFill>
              </a:rPr>
              <a:t> Labor</a:t>
            </a:r>
          </a:p>
        </p:txBody>
      </p:sp>
      <p:sp>
        <p:nvSpPr>
          <p:cNvPr id="338968" name="Rectangle 24"/>
          <p:cNvSpPr>
            <a:spLocks noChangeArrowheads="1"/>
          </p:cNvSpPr>
          <p:nvPr/>
        </p:nvSpPr>
        <p:spPr bwMode="auto">
          <a:xfrm>
            <a:off x="1174750" y="3451225"/>
            <a:ext cx="152717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buFontTx/>
              <a:buChar char="•"/>
            </a:pPr>
            <a:r>
              <a:rPr lang="en-US" sz="2000" b="1">
                <a:solidFill>
                  <a:srgbClr val="9900CC"/>
                </a:solidFill>
              </a:rPr>
              <a:t>Applied</a:t>
            </a:r>
            <a:br>
              <a:rPr lang="en-US" sz="2000" b="1">
                <a:solidFill>
                  <a:srgbClr val="9900CC"/>
                </a:solidFill>
              </a:rPr>
            </a:br>
            <a:r>
              <a:rPr lang="en-US" sz="2000" b="1">
                <a:solidFill>
                  <a:srgbClr val="9900CC"/>
                </a:solidFill>
              </a:rPr>
              <a:t>Overhead</a:t>
            </a:r>
          </a:p>
        </p:txBody>
      </p:sp>
      <p:sp>
        <p:nvSpPr>
          <p:cNvPr id="338969" name="Rectangle 25"/>
          <p:cNvSpPr>
            <a:spLocks noChangeArrowheads="1"/>
          </p:cNvSpPr>
          <p:nvPr/>
        </p:nvSpPr>
        <p:spPr bwMode="auto">
          <a:xfrm>
            <a:off x="5535613" y="2330450"/>
            <a:ext cx="16732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buFontTx/>
              <a:buChar char="•"/>
            </a:pPr>
            <a:r>
              <a:rPr lang="en-US" sz="2000" b="1">
                <a:solidFill>
                  <a:srgbClr val="FF0000"/>
                </a:solidFill>
              </a:rPr>
              <a:t>Direct</a:t>
            </a:r>
            <a:br>
              <a:rPr lang="en-US" sz="2000" b="1">
                <a:solidFill>
                  <a:srgbClr val="FF0000"/>
                </a:solidFill>
              </a:rPr>
            </a:br>
            <a:r>
              <a:rPr lang="en-US" sz="2000" b="1">
                <a:solidFill>
                  <a:srgbClr val="FF0000"/>
                </a:solidFill>
              </a:rPr>
              <a:t> Materials</a:t>
            </a:r>
          </a:p>
        </p:txBody>
      </p:sp>
      <p:sp>
        <p:nvSpPr>
          <p:cNvPr id="338970" name="Rectangle 26"/>
          <p:cNvSpPr>
            <a:spLocks noChangeArrowheads="1"/>
          </p:cNvSpPr>
          <p:nvPr/>
        </p:nvSpPr>
        <p:spPr bwMode="auto">
          <a:xfrm>
            <a:off x="5681663" y="2940050"/>
            <a:ext cx="13684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buFontTx/>
              <a:buChar char="•"/>
            </a:pPr>
            <a:r>
              <a:rPr lang="en-US" sz="2000" b="1">
                <a:solidFill>
                  <a:schemeClr val="accent2"/>
                </a:solidFill>
              </a:rPr>
              <a:t>Direct</a:t>
            </a:r>
            <a:br>
              <a:rPr lang="en-US" sz="2000" b="1">
                <a:solidFill>
                  <a:schemeClr val="accent2"/>
                </a:solidFill>
              </a:rPr>
            </a:br>
            <a:r>
              <a:rPr lang="en-US" sz="2000" b="1">
                <a:solidFill>
                  <a:schemeClr val="accent2"/>
                </a:solidFill>
              </a:rPr>
              <a:t> Labor</a:t>
            </a:r>
          </a:p>
        </p:txBody>
      </p:sp>
      <p:sp>
        <p:nvSpPr>
          <p:cNvPr id="338971" name="Rectangle 27"/>
          <p:cNvSpPr>
            <a:spLocks noChangeArrowheads="1"/>
          </p:cNvSpPr>
          <p:nvPr/>
        </p:nvSpPr>
        <p:spPr bwMode="auto">
          <a:xfrm>
            <a:off x="5640388" y="3529013"/>
            <a:ext cx="152717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buFontTx/>
              <a:buChar char="•"/>
            </a:pPr>
            <a:r>
              <a:rPr lang="en-US" sz="2000" b="1">
                <a:solidFill>
                  <a:srgbClr val="9900CC"/>
                </a:solidFill>
              </a:rPr>
              <a:t>Applied</a:t>
            </a:r>
            <a:br>
              <a:rPr lang="en-US" sz="2000" b="1">
                <a:solidFill>
                  <a:srgbClr val="9900CC"/>
                </a:solidFill>
              </a:rPr>
            </a:br>
            <a:r>
              <a:rPr lang="en-US" sz="2000" b="1">
                <a:solidFill>
                  <a:srgbClr val="9900CC"/>
                </a:solidFill>
              </a:rPr>
              <a:t>Overhead</a:t>
            </a:r>
          </a:p>
        </p:txBody>
      </p:sp>
      <p:sp>
        <p:nvSpPr>
          <p:cNvPr id="338972" name="Line 28"/>
          <p:cNvSpPr>
            <a:spLocks noChangeShapeType="1"/>
          </p:cNvSpPr>
          <p:nvPr/>
        </p:nvSpPr>
        <p:spPr bwMode="auto">
          <a:xfrm>
            <a:off x="7134225" y="2292350"/>
            <a:ext cx="0" cy="266065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338973" name="Group 29"/>
          <p:cNvGrpSpPr>
            <a:grpSpLocks/>
          </p:cNvGrpSpPr>
          <p:nvPr/>
        </p:nvGrpSpPr>
        <p:grpSpPr bwMode="auto">
          <a:xfrm>
            <a:off x="2593975" y="2286000"/>
            <a:ext cx="4641850" cy="2549525"/>
            <a:chOff x="1634" y="1440"/>
            <a:chExt cx="2924" cy="1606"/>
          </a:xfrm>
        </p:grpSpPr>
        <p:sp>
          <p:nvSpPr>
            <p:cNvPr id="338974" name="Rectangle 30"/>
            <p:cNvSpPr>
              <a:spLocks noChangeArrowheads="1"/>
            </p:cNvSpPr>
            <p:nvPr/>
          </p:nvSpPr>
          <p:spPr bwMode="auto">
            <a:xfrm>
              <a:off x="1634" y="1440"/>
              <a:ext cx="1150"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000" b="1">
                  <a:solidFill>
                    <a:srgbClr val="663300"/>
                  </a:solidFill>
                </a:rPr>
                <a:t>Transferred</a:t>
              </a:r>
              <a:br>
                <a:rPr lang="en-US" sz="2000" b="1">
                  <a:solidFill>
                    <a:srgbClr val="663300"/>
                  </a:solidFill>
                </a:rPr>
              </a:br>
              <a:r>
                <a:rPr lang="en-US" sz="2000" b="1">
                  <a:solidFill>
                    <a:srgbClr val="663300"/>
                  </a:solidFill>
                </a:rPr>
                <a:t> to Dept. B</a:t>
              </a:r>
            </a:p>
          </p:txBody>
        </p:sp>
        <p:sp>
          <p:nvSpPr>
            <p:cNvPr id="338975" name="Rectangle 31"/>
            <p:cNvSpPr>
              <a:spLocks noChangeArrowheads="1"/>
            </p:cNvSpPr>
            <p:nvPr/>
          </p:nvSpPr>
          <p:spPr bwMode="auto">
            <a:xfrm>
              <a:off x="3408" y="2606"/>
              <a:ext cx="1150"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buFontTx/>
                <a:buChar char="•"/>
              </a:pPr>
              <a:r>
                <a:rPr lang="en-US" sz="2000" b="1">
                  <a:solidFill>
                    <a:srgbClr val="663300"/>
                  </a:solidFill>
                </a:rPr>
                <a:t>Transferred</a:t>
              </a:r>
              <a:br>
                <a:rPr lang="en-US" sz="2000" b="1">
                  <a:solidFill>
                    <a:srgbClr val="663300"/>
                  </a:solidFill>
                </a:rPr>
              </a:br>
              <a:r>
                <a:rPr lang="en-US" sz="2000" b="1">
                  <a:solidFill>
                    <a:srgbClr val="663300"/>
                  </a:solidFill>
                </a:rPr>
                <a:t> from Dept. A</a:t>
              </a:r>
            </a:p>
          </p:txBody>
        </p:sp>
        <p:cxnSp>
          <p:nvCxnSpPr>
            <p:cNvPr id="338976" name="AutoShape 32"/>
            <p:cNvCxnSpPr>
              <a:cxnSpLocks noChangeShapeType="1"/>
              <a:stCxn id="338974" idx="3"/>
              <a:endCxn id="338975" idx="1"/>
            </p:cNvCxnSpPr>
            <p:nvPr/>
          </p:nvCxnSpPr>
          <p:spPr bwMode="auto">
            <a:xfrm>
              <a:off x="2784" y="1660"/>
              <a:ext cx="624" cy="1166"/>
            </a:xfrm>
            <a:prstGeom prst="bentConnector3">
              <a:avLst>
                <a:gd name="adj1" fmla="val 50000"/>
              </a:avLst>
            </a:prstGeom>
            <a:noFill/>
            <a:ln w="38100">
              <a:solidFill>
                <a:srgbClr val="6633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2" name="Slide Number Placeholder 1"/>
          <p:cNvSpPr>
            <a:spLocks noGrp="1"/>
          </p:cNvSpPr>
          <p:nvPr>
            <p:ph type="sldNum" sz="quarter" idx="11"/>
          </p:nvPr>
        </p:nvSpPr>
        <p:spPr/>
        <p:txBody>
          <a:bodyPr/>
          <a:lstStyle/>
          <a:p>
            <a:fld id="{254CD168-9E57-4E78-8989-E0A45CA40095}" type="slidenum">
              <a:rPr lang="en-US" smtClean="0"/>
              <a:pPr/>
              <a:t>46</a:t>
            </a:fld>
            <a:endParaRPr lang="en-US"/>
          </a:p>
        </p:txBody>
      </p:sp>
    </p:spTree>
    <p:extLst>
      <p:ext uri="{BB962C8B-B14F-4D97-AF65-F5344CB8AC3E}">
        <p14:creationId xmlns:p14="http://schemas.microsoft.com/office/powerpoint/2010/main" xmlns="" val="175543672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338973"/>
                                        </p:tgtEl>
                                        <p:attrNameLst>
                                          <p:attrName>style.visibility</p:attrName>
                                        </p:attrNameLst>
                                      </p:cBhvr>
                                      <p:to>
                                        <p:strVal val="visible"/>
                                      </p:to>
                                    </p:set>
                                    <p:animEffect transition="in" filter="strips(downRight)">
                                      <p:cBhvr>
                                        <p:cTn id="7" dur="500"/>
                                        <p:tgtEl>
                                          <p:spTgt spid="3389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0994" name="Rectangle 2"/>
          <p:cNvSpPr>
            <a:spLocks noGrp="1" noChangeArrowheads="1"/>
          </p:cNvSpPr>
          <p:nvPr>
            <p:ph type="title"/>
          </p:nvPr>
        </p:nvSpPr>
        <p:spPr>
          <a:xfrm>
            <a:off x="457200" y="3810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dirty="0"/>
              <a:t>Process Costing</a:t>
            </a:r>
            <a:br>
              <a:rPr lang="en-US" sz="4400" b="1" i="1" dirty="0"/>
            </a:br>
            <a:r>
              <a:rPr lang="en-US" sz="4400" b="1" i="1" dirty="0"/>
              <a:t>(in journal entry form)</a:t>
            </a:r>
          </a:p>
        </p:txBody>
      </p:sp>
      <p:graphicFrame>
        <p:nvGraphicFramePr>
          <p:cNvPr id="340995" name="Object 3"/>
          <p:cNvGraphicFramePr>
            <a:graphicFrameLocks/>
          </p:cNvGraphicFramePr>
          <p:nvPr/>
        </p:nvGraphicFramePr>
        <p:xfrm>
          <a:off x="381000" y="1752600"/>
          <a:ext cx="8520113" cy="4125913"/>
        </p:xfrm>
        <a:graphic>
          <a:graphicData uri="http://schemas.openxmlformats.org/presentationml/2006/ole">
            <p:oleObj spid="_x0000_s95238" name="Worksheet" r:id="rId4" imgW="4705350" imgH="2409825" progId="Excel.Sheet.8">
              <p:embed/>
            </p:oleObj>
          </a:graphicData>
        </a:graphic>
      </p:graphicFrame>
      <p:sp>
        <p:nvSpPr>
          <p:cNvPr id="2" name="Slide Number Placeholder 1"/>
          <p:cNvSpPr>
            <a:spLocks noGrp="1"/>
          </p:cNvSpPr>
          <p:nvPr>
            <p:ph type="sldNum" sz="quarter" idx="11"/>
          </p:nvPr>
        </p:nvSpPr>
        <p:spPr/>
        <p:txBody>
          <a:bodyPr/>
          <a:lstStyle/>
          <a:p>
            <a:fld id="{254CD168-9E57-4E78-8989-E0A45CA40095}" type="slidenum">
              <a:rPr lang="en-US" smtClean="0"/>
              <a:pPr/>
              <a:t>47</a:t>
            </a:fld>
            <a:endParaRPr lang="en-US"/>
          </a:p>
        </p:txBody>
      </p:sp>
    </p:spTree>
    <p:extLst>
      <p:ext uri="{BB962C8B-B14F-4D97-AF65-F5344CB8AC3E}">
        <p14:creationId xmlns:p14="http://schemas.microsoft.com/office/powerpoint/2010/main" xmlns="" val="315748302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3042" name="Rectangle 2"/>
          <p:cNvSpPr>
            <a:spLocks noChangeArrowheads="1"/>
          </p:cNvSpPr>
          <p:nvPr/>
        </p:nvSpPr>
        <p:spPr bwMode="auto">
          <a:xfrm>
            <a:off x="6008688" y="2147888"/>
            <a:ext cx="2587625" cy="3937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000" b="1"/>
              <a:t>Finished Goods</a:t>
            </a:r>
          </a:p>
        </p:txBody>
      </p:sp>
      <p:sp>
        <p:nvSpPr>
          <p:cNvPr id="343043" name="Line 3"/>
          <p:cNvSpPr>
            <a:spLocks noChangeShapeType="1"/>
          </p:cNvSpPr>
          <p:nvPr/>
        </p:nvSpPr>
        <p:spPr bwMode="auto">
          <a:xfrm>
            <a:off x="5791200" y="2527300"/>
            <a:ext cx="27940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43044" name="Line 4"/>
          <p:cNvSpPr>
            <a:spLocks noChangeShapeType="1"/>
          </p:cNvSpPr>
          <p:nvPr/>
        </p:nvSpPr>
        <p:spPr bwMode="auto">
          <a:xfrm>
            <a:off x="7150100" y="2540000"/>
            <a:ext cx="0" cy="14224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43045" name="Line 5"/>
          <p:cNvSpPr>
            <a:spLocks noChangeShapeType="1"/>
          </p:cNvSpPr>
          <p:nvPr/>
        </p:nvSpPr>
        <p:spPr bwMode="auto">
          <a:xfrm>
            <a:off x="1066800" y="2527300"/>
            <a:ext cx="28702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43046" name="Line 6"/>
          <p:cNvSpPr>
            <a:spLocks noChangeShapeType="1"/>
          </p:cNvSpPr>
          <p:nvPr/>
        </p:nvSpPr>
        <p:spPr bwMode="auto">
          <a:xfrm>
            <a:off x="2501900" y="2540000"/>
            <a:ext cx="0" cy="24257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43047" name="Rectangle 7"/>
          <p:cNvSpPr>
            <a:spLocks noGrp="1" noChangeArrowheads="1"/>
          </p:cNvSpPr>
          <p:nvPr>
            <p:ph type="title"/>
          </p:nvPr>
        </p:nvSpPr>
        <p:spPr>
          <a:xfrm>
            <a:off x="457200" y="4572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dirty="0"/>
              <a:t>Process Cost Flows</a:t>
            </a:r>
            <a:br>
              <a:rPr lang="en-US" sz="4400" b="1" i="1" dirty="0"/>
            </a:br>
            <a:r>
              <a:rPr lang="en-US" sz="4400" b="1" i="1" dirty="0"/>
              <a:t>(in T-account form)</a:t>
            </a:r>
          </a:p>
        </p:txBody>
      </p:sp>
      <p:sp>
        <p:nvSpPr>
          <p:cNvPr id="343048" name="Rectangle 8"/>
          <p:cNvSpPr>
            <a:spLocks noChangeArrowheads="1"/>
          </p:cNvSpPr>
          <p:nvPr/>
        </p:nvSpPr>
        <p:spPr bwMode="auto">
          <a:xfrm>
            <a:off x="1131888" y="1843088"/>
            <a:ext cx="2816225" cy="6064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5000"/>
              </a:lnSpc>
              <a:spcBef>
                <a:spcPct val="50000"/>
              </a:spcBef>
            </a:pPr>
            <a:r>
              <a:rPr lang="en-US" sz="2000" b="1"/>
              <a:t> Work in Process</a:t>
            </a:r>
            <a:br>
              <a:rPr lang="en-US" sz="2000" b="1"/>
            </a:br>
            <a:r>
              <a:rPr lang="en-US" sz="2000" b="1"/>
              <a:t>    Department B</a:t>
            </a:r>
          </a:p>
        </p:txBody>
      </p:sp>
      <p:sp>
        <p:nvSpPr>
          <p:cNvPr id="343049" name="Rectangle 9"/>
          <p:cNvSpPr>
            <a:spLocks noChangeArrowheads="1"/>
          </p:cNvSpPr>
          <p:nvPr/>
        </p:nvSpPr>
        <p:spPr bwMode="auto">
          <a:xfrm>
            <a:off x="2454275" y="2605088"/>
            <a:ext cx="1903413" cy="1003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buFontTx/>
              <a:buChar char="•"/>
            </a:pPr>
            <a:r>
              <a:rPr lang="en-US" sz="2000" b="1">
                <a:solidFill>
                  <a:schemeClr val="tx2"/>
                </a:solidFill>
              </a:rPr>
              <a:t>Cost of</a:t>
            </a:r>
            <a:br>
              <a:rPr lang="en-US" sz="2000" b="1">
                <a:solidFill>
                  <a:schemeClr val="tx2"/>
                </a:solidFill>
              </a:rPr>
            </a:br>
            <a:r>
              <a:rPr lang="en-US" sz="2000" b="1">
                <a:solidFill>
                  <a:schemeClr val="tx2"/>
                </a:solidFill>
              </a:rPr>
              <a:t> Goods Manufactured</a:t>
            </a:r>
          </a:p>
        </p:txBody>
      </p:sp>
      <p:sp>
        <p:nvSpPr>
          <p:cNvPr id="343050" name="Rectangle 10"/>
          <p:cNvSpPr>
            <a:spLocks noChangeArrowheads="1"/>
          </p:cNvSpPr>
          <p:nvPr/>
        </p:nvSpPr>
        <p:spPr bwMode="auto">
          <a:xfrm>
            <a:off x="827088" y="2543175"/>
            <a:ext cx="1673225" cy="698500"/>
          </a:xfrm>
          <a:prstGeom prst="rect">
            <a:avLst/>
          </a:prstGeom>
          <a:noFill/>
          <a:ln>
            <a:noFill/>
          </a:ln>
          <a:effectLst/>
          <a:extLst>
            <a:ext uri="{909E8E84-426E-40DD-AFC4-6F175D3DCCD1}">
              <a14:hiddenFill xmlns:a14="http://schemas.microsoft.com/office/drawing/2010/main" xmlns="">
                <a:solidFill>
                  <a:srgbClr val="FF0000"/>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buFontTx/>
              <a:buChar char="•"/>
            </a:pPr>
            <a:r>
              <a:rPr lang="en-US" sz="2000" b="1">
                <a:solidFill>
                  <a:srgbClr val="FF0000"/>
                </a:solidFill>
              </a:rPr>
              <a:t>Direct</a:t>
            </a:r>
            <a:br>
              <a:rPr lang="en-US" sz="2000" b="1">
                <a:solidFill>
                  <a:srgbClr val="FF0000"/>
                </a:solidFill>
              </a:rPr>
            </a:br>
            <a:r>
              <a:rPr lang="en-US" sz="2000" b="1">
                <a:solidFill>
                  <a:srgbClr val="FF0000"/>
                </a:solidFill>
              </a:rPr>
              <a:t> Materials</a:t>
            </a:r>
          </a:p>
        </p:txBody>
      </p:sp>
      <p:sp>
        <p:nvSpPr>
          <p:cNvPr id="343051" name="Rectangle 11"/>
          <p:cNvSpPr>
            <a:spLocks noChangeArrowheads="1"/>
          </p:cNvSpPr>
          <p:nvPr/>
        </p:nvSpPr>
        <p:spPr bwMode="auto">
          <a:xfrm>
            <a:off x="973138" y="3152775"/>
            <a:ext cx="13684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buFontTx/>
              <a:buChar char="•"/>
            </a:pPr>
            <a:r>
              <a:rPr lang="en-US" sz="2000" b="1">
                <a:solidFill>
                  <a:schemeClr val="accent2"/>
                </a:solidFill>
              </a:rPr>
              <a:t>Direct</a:t>
            </a:r>
            <a:br>
              <a:rPr lang="en-US" sz="2000" b="1">
                <a:solidFill>
                  <a:schemeClr val="accent2"/>
                </a:solidFill>
              </a:rPr>
            </a:br>
            <a:r>
              <a:rPr lang="en-US" sz="2000" b="1">
                <a:solidFill>
                  <a:schemeClr val="accent2"/>
                </a:solidFill>
              </a:rPr>
              <a:t> Labor</a:t>
            </a:r>
          </a:p>
        </p:txBody>
      </p:sp>
      <p:sp>
        <p:nvSpPr>
          <p:cNvPr id="343052" name="Rectangle 12"/>
          <p:cNvSpPr>
            <a:spLocks noChangeArrowheads="1"/>
          </p:cNvSpPr>
          <p:nvPr/>
        </p:nvSpPr>
        <p:spPr bwMode="auto">
          <a:xfrm>
            <a:off x="931863" y="3741738"/>
            <a:ext cx="152717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buFontTx/>
              <a:buChar char="•"/>
            </a:pPr>
            <a:r>
              <a:rPr lang="en-US" sz="2000" b="1">
                <a:solidFill>
                  <a:srgbClr val="9900CC"/>
                </a:solidFill>
              </a:rPr>
              <a:t>Applied</a:t>
            </a:r>
            <a:br>
              <a:rPr lang="en-US" sz="2000" b="1">
                <a:solidFill>
                  <a:srgbClr val="9900CC"/>
                </a:solidFill>
              </a:rPr>
            </a:br>
            <a:r>
              <a:rPr lang="en-US" sz="2000" b="1">
                <a:solidFill>
                  <a:srgbClr val="9900CC"/>
                </a:solidFill>
              </a:rPr>
              <a:t>Overhead</a:t>
            </a:r>
          </a:p>
        </p:txBody>
      </p:sp>
      <p:sp>
        <p:nvSpPr>
          <p:cNvPr id="343053" name="Rectangle 13"/>
          <p:cNvSpPr>
            <a:spLocks noChangeArrowheads="1"/>
          </p:cNvSpPr>
          <p:nvPr/>
        </p:nvSpPr>
        <p:spPr bwMode="auto">
          <a:xfrm>
            <a:off x="730250" y="4305300"/>
            <a:ext cx="18256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buFontTx/>
              <a:buChar char="•"/>
            </a:pPr>
            <a:r>
              <a:rPr lang="en-US" sz="2000" b="1">
                <a:solidFill>
                  <a:srgbClr val="663300"/>
                </a:solidFill>
              </a:rPr>
              <a:t>Transferred</a:t>
            </a:r>
            <a:br>
              <a:rPr lang="en-US" sz="2000" b="1">
                <a:solidFill>
                  <a:srgbClr val="663300"/>
                </a:solidFill>
              </a:rPr>
            </a:br>
            <a:r>
              <a:rPr lang="en-US" sz="2000" b="1">
                <a:solidFill>
                  <a:srgbClr val="663300"/>
                </a:solidFill>
              </a:rPr>
              <a:t> from Dept. A</a:t>
            </a:r>
          </a:p>
        </p:txBody>
      </p:sp>
      <p:grpSp>
        <p:nvGrpSpPr>
          <p:cNvPr id="343054" name="Group 14"/>
          <p:cNvGrpSpPr>
            <a:grpSpLocks/>
          </p:cNvGrpSpPr>
          <p:nvPr/>
        </p:nvGrpSpPr>
        <p:grpSpPr bwMode="auto">
          <a:xfrm>
            <a:off x="4025900" y="2605088"/>
            <a:ext cx="3275013" cy="1003300"/>
            <a:chOff x="2448" y="1393"/>
            <a:chExt cx="2063" cy="632"/>
          </a:xfrm>
        </p:grpSpPr>
        <p:sp>
          <p:nvSpPr>
            <p:cNvPr id="343055" name="Rectangle 15"/>
            <p:cNvSpPr>
              <a:spLocks noChangeArrowheads="1"/>
            </p:cNvSpPr>
            <p:nvPr/>
          </p:nvSpPr>
          <p:spPr bwMode="auto">
            <a:xfrm>
              <a:off x="3216" y="1393"/>
              <a:ext cx="1295" cy="63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buFontTx/>
                <a:buChar char="•"/>
              </a:pPr>
              <a:r>
                <a:rPr lang="en-US" sz="2000" b="1">
                  <a:solidFill>
                    <a:schemeClr val="tx2"/>
                  </a:solidFill>
                </a:rPr>
                <a:t>Cost of</a:t>
              </a:r>
              <a:br>
                <a:rPr lang="en-US" sz="2000" b="1">
                  <a:solidFill>
                    <a:schemeClr val="tx2"/>
                  </a:solidFill>
                </a:rPr>
              </a:br>
              <a:r>
                <a:rPr lang="en-US" sz="2000" b="1">
                  <a:solidFill>
                    <a:schemeClr val="tx2"/>
                  </a:solidFill>
                </a:rPr>
                <a:t> Goods</a:t>
              </a:r>
              <a:br>
                <a:rPr lang="en-US" sz="2000" b="1">
                  <a:solidFill>
                    <a:schemeClr val="tx2"/>
                  </a:solidFill>
                </a:rPr>
              </a:br>
              <a:r>
                <a:rPr lang="en-US" sz="2000" b="1">
                  <a:solidFill>
                    <a:schemeClr val="tx2"/>
                  </a:solidFill>
                </a:rPr>
                <a:t>Manufactured </a:t>
              </a:r>
            </a:p>
          </p:txBody>
        </p:sp>
        <p:sp>
          <p:nvSpPr>
            <p:cNvPr id="343056" name="Line 16"/>
            <p:cNvSpPr>
              <a:spLocks noChangeShapeType="1"/>
            </p:cNvSpPr>
            <p:nvPr/>
          </p:nvSpPr>
          <p:spPr bwMode="auto">
            <a:xfrm>
              <a:off x="2448" y="1680"/>
              <a:ext cx="1008" cy="0"/>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2" name="Slide Number Placeholder 1"/>
          <p:cNvSpPr>
            <a:spLocks noGrp="1"/>
          </p:cNvSpPr>
          <p:nvPr>
            <p:ph type="sldNum" sz="quarter" idx="11"/>
          </p:nvPr>
        </p:nvSpPr>
        <p:spPr/>
        <p:txBody>
          <a:bodyPr/>
          <a:lstStyle/>
          <a:p>
            <a:fld id="{254CD168-9E57-4E78-8989-E0A45CA40095}" type="slidenum">
              <a:rPr lang="en-US" smtClean="0"/>
              <a:pPr/>
              <a:t>48</a:t>
            </a:fld>
            <a:endParaRPr lang="en-US"/>
          </a:p>
        </p:txBody>
      </p:sp>
    </p:spTree>
    <p:extLst>
      <p:ext uri="{BB962C8B-B14F-4D97-AF65-F5344CB8AC3E}">
        <p14:creationId xmlns:p14="http://schemas.microsoft.com/office/powerpoint/2010/main" xmlns="" val="83072928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nodeType="afterEffect">
                                  <p:stCondLst>
                                    <p:cond delay="0"/>
                                  </p:stCondLst>
                                  <p:childTnLst>
                                    <p:set>
                                      <p:cBhvr>
                                        <p:cTn id="6" dur="1" fill="hold">
                                          <p:stCondLst>
                                            <p:cond delay="0"/>
                                          </p:stCondLst>
                                        </p:cTn>
                                        <p:tgtEl>
                                          <p:spTgt spid="343054"/>
                                        </p:tgtEl>
                                        <p:attrNameLst>
                                          <p:attrName>style.visibility</p:attrName>
                                        </p:attrNameLst>
                                      </p:cBhvr>
                                      <p:to>
                                        <p:strVal val="visible"/>
                                      </p:to>
                                    </p:set>
                                    <p:animEffect transition="in" filter="slide(fromLeft)">
                                      <p:cBhvr>
                                        <p:cTn id="7" dur="500"/>
                                        <p:tgtEl>
                                          <p:spTgt spid="343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5090" name="Rectangle 2"/>
          <p:cNvSpPr>
            <a:spLocks noGrp="1" noChangeArrowheads="1"/>
          </p:cNvSpPr>
          <p:nvPr>
            <p:ph type="title"/>
          </p:nvPr>
        </p:nvSpPr>
        <p:spPr>
          <a:xfrm>
            <a:off x="457200" y="3048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dirty="0"/>
              <a:t>Process Costing</a:t>
            </a:r>
            <a:br>
              <a:rPr lang="en-US" sz="4400" b="1" i="1" dirty="0"/>
            </a:br>
            <a:r>
              <a:rPr lang="en-US" sz="4400" b="1" i="1" dirty="0"/>
              <a:t>(in journal entry form)</a:t>
            </a:r>
          </a:p>
        </p:txBody>
      </p:sp>
      <p:graphicFrame>
        <p:nvGraphicFramePr>
          <p:cNvPr id="345091" name="Object 3"/>
          <p:cNvGraphicFramePr>
            <a:graphicFrameLocks/>
          </p:cNvGraphicFramePr>
          <p:nvPr/>
        </p:nvGraphicFramePr>
        <p:xfrm>
          <a:off x="471488" y="1752600"/>
          <a:ext cx="8520112" cy="4125913"/>
        </p:xfrm>
        <a:graphic>
          <a:graphicData uri="http://schemas.openxmlformats.org/presentationml/2006/ole">
            <p:oleObj spid="_x0000_s96262" name="Worksheet" r:id="rId4" imgW="4705350" imgH="2409825" progId="Excel.Sheet.8">
              <p:embed/>
            </p:oleObj>
          </a:graphicData>
        </a:graphic>
      </p:graphicFrame>
      <p:sp>
        <p:nvSpPr>
          <p:cNvPr id="2" name="Slide Number Placeholder 1"/>
          <p:cNvSpPr>
            <a:spLocks noGrp="1"/>
          </p:cNvSpPr>
          <p:nvPr>
            <p:ph type="sldNum" sz="quarter" idx="11"/>
          </p:nvPr>
        </p:nvSpPr>
        <p:spPr/>
        <p:txBody>
          <a:bodyPr/>
          <a:lstStyle/>
          <a:p>
            <a:fld id="{254CD168-9E57-4E78-8989-E0A45CA40095}" type="slidenum">
              <a:rPr lang="en-US" smtClean="0"/>
              <a:pPr/>
              <a:t>49</a:t>
            </a:fld>
            <a:endParaRPr lang="en-US"/>
          </a:p>
        </p:txBody>
      </p:sp>
    </p:spTree>
    <p:extLst>
      <p:ext uri="{BB962C8B-B14F-4D97-AF65-F5344CB8AC3E}">
        <p14:creationId xmlns:p14="http://schemas.microsoft.com/office/powerpoint/2010/main" xmlns="" val="344763750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7138" name="Rectangle 2"/>
          <p:cNvSpPr>
            <a:spLocks noChangeArrowheads="1"/>
          </p:cNvSpPr>
          <p:nvPr/>
        </p:nvSpPr>
        <p:spPr bwMode="auto">
          <a:xfrm>
            <a:off x="6008688" y="2147888"/>
            <a:ext cx="2587625" cy="3937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000" b="1"/>
              <a:t>Finished Goods</a:t>
            </a:r>
          </a:p>
        </p:txBody>
      </p:sp>
      <p:sp>
        <p:nvSpPr>
          <p:cNvPr id="347139" name="Line 3"/>
          <p:cNvSpPr>
            <a:spLocks noChangeShapeType="1"/>
          </p:cNvSpPr>
          <p:nvPr/>
        </p:nvSpPr>
        <p:spPr bwMode="auto">
          <a:xfrm>
            <a:off x="3352800" y="5041900"/>
            <a:ext cx="31750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47140" name="Line 4"/>
          <p:cNvSpPr>
            <a:spLocks noChangeShapeType="1"/>
          </p:cNvSpPr>
          <p:nvPr/>
        </p:nvSpPr>
        <p:spPr bwMode="auto">
          <a:xfrm>
            <a:off x="4940300" y="5054600"/>
            <a:ext cx="0" cy="14224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47141" name="Rectangle 5"/>
          <p:cNvSpPr>
            <a:spLocks noChangeArrowheads="1"/>
          </p:cNvSpPr>
          <p:nvPr/>
        </p:nvSpPr>
        <p:spPr bwMode="auto">
          <a:xfrm>
            <a:off x="3327400" y="4605338"/>
            <a:ext cx="3197225" cy="3937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000" b="1"/>
              <a:t> Cost of Goods Sold</a:t>
            </a:r>
          </a:p>
        </p:txBody>
      </p:sp>
      <p:sp>
        <p:nvSpPr>
          <p:cNvPr id="347142" name="Line 6"/>
          <p:cNvSpPr>
            <a:spLocks noChangeShapeType="1"/>
          </p:cNvSpPr>
          <p:nvPr/>
        </p:nvSpPr>
        <p:spPr bwMode="auto">
          <a:xfrm>
            <a:off x="5791200" y="2527300"/>
            <a:ext cx="27940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47143" name="Line 7"/>
          <p:cNvSpPr>
            <a:spLocks noChangeShapeType="1"/>
          </p:cNvSpPr>
          <p:nvPr/>
        </p:nvSpPr>
        <p:spPr bwMode="auto">
          <a:xfrm>
            <a:off x="7150100" y="2540000"/>
            <a:ext cx="0" cy="14224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47144" name="Line 8"/>
          <p:cNvSpPr>
            <a:spLocks noChangeShapeType="1"/>
          </p:cNvSpPr>
          <p:nvPr/>
        </p:nvSpPr>
        <p:spPr bwMode="auto">
          <a:xfrm>
            <a:off x="1066800" y="2527300"/>
            <a:ext cx="28702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47145" name="Line 9"/>
          <p:cNvSpPr>
            <a:spLocks noChangeShapeType="1"/>
          </p:cNvSpPr>
          <p:nvPr/>
        </p:nvSpPr>
        <p:spPr bwMode="auto">
          <a:xfrm>
            <a:off x="2501900" y="2540000"/>
            <a:ext cx="0" cy="24257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47146" name="Rectangle 10"/>
          <p:cNvSpPr>
            <a:spLocks noGrp="1" noChangeArrowheads="1"/>
          </p:cNvSpPr>
          <p:nvPr>
            <p:ph type="title"/>
          </p:nvPr>
        </p:nvSpPr>
        <p:spPr>
          <a:xfrm>
            <a:off x="457200" y="4572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dirty="0"/>
              <a:t>Process Cost Flows</a:t>
            </a:r>
            <a:br>
              <a:rPr lang="en-US" sz="4400" b="1" i="1" dirty="0"/>
            </a:br>
            <a:r>
              <a:rPr lang="en-US" sz="4400" b="1" i="1" dirty="0"/>
              <a:t>(in journal entry form)</a:t>
            </a:r>
          </a:p>
        </p:txBody>
      </p:sp>
      <p:sp>
        <p:nvSpPr>
          <p:cNvPr id="347147" name="Rectangle 11"/>
          <p:cNvSpPr>
            <a:spLocks noChangeArrowheads="1"/>
          </p:cNvSpPr>
          <p:nvPr/>
        </p:nvSpPr>
        <p:spPr bwMode="auto">
          <a:xfrm>
            <a:off x="1131888" y="1843088"/>
            <a:ext cx="2816225" cy="6064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5000"/>
              </a:lnSpc>
              <a:spcBef>
                <a:spcPct val="50000"/>
              </a:spcBef>
            </a:pPr>
            <a:r>
              <a:rPr lang="en-US" sz="2000" b="1"/>
              <a:t> Work in Process</a:t>
            </a:r>
            <a:br>
              <a:rPr lang="en-US" sz="2000" b="1"/>
            </a:br>
            <a:r>
              <a:rPr lang="en-US" sz="2000" b="1"/>
              <a:t>    Department B</a:t>
            </a:r>
          </a:p>
        </p:txBody>
      </p:sp>
      <p:sp>
        <p:nvSpPr>
          <p:cNvPr id="347148" name="Rectangle 12"/>
          <p:cNvSpPr>
            <a:spLocks noChangeArrowheads="1"/>
          </p:cNvSpPr>
          <p:nvPr/>
        </p:nvSpPr>
        <p:spPr bwMode="auto">
          <a:xfrm>
            <a:off x="2454275" y="2605088"/>
            <a:ext cx="1903413" cy="1003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buFontTx/>
              <a:buChar char="•"/>
            </a:pPr>
            <a:r>
              <a:rPr lang="en-US" sz="2000" b="1">
                <a:solidFill>
                  <a:schemeClr val="tx2"/>
                </a:solidFill>
              </a:rPr>
              <a:t>Cost of</a:t>
            </a:r>
            <a:br>
              <a:rPr lang="en-US" sz="2000" b="1">
                <a:solidFill>
                  <a:schemeClr val="tx2"/>
                </a:solidFill>
              </a:rPr>
            </a:br>
            <a:r>
              <a:rPr lang="en-US" sz="2000" b="1">
                <a:solidFill>
                  <a:schemeClr val="tx2"/>
                </a:solidFill>
              </a:rPr>
              <a:t> Goods Manufactured</a:t>
            </a:r>
          </a:p>
        </p:txBody>
      </p:sp>
      <p:sp>
        <p:nvSpPr>
          <p:cNvPr id="347149" name="Rectangle 13"/>
          <p:cNvSpPr>
            <a:spLocks noChangeArrowheads="1"/>
          </p:cNvSpPr>
          <p:nvPr/>
        </p:nvSpPr>
        <p:spPr bwMode="auto">
          <a:xfrm>
            <a:off x="827088" y="2543175"/>
            <a:ext cx="1673225" cy="698500"/>
          </a:xfrm>
          <a:prstGeom prst="rect">
            <a:avLst/>
          </a:prstGeom>
          <a:noFill/>
          <a:ln>
            <a:noFill/>
          </a:ln>
          <a:effectLst/>
          <a:extLst>
            <a:ext uri="{909E8E84-426E-40DD-AFC4-6F175D3DCCD1}">
              <a14:hiddenFill xmlns:a14="http://schemas.microsoft.com/office/drawing/2010/main" xmlns="">
                <a:solidFill>
                  <a:srgbClr val="FF0000"/>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buFontTx/>
              <a:buChar char="•"/>
            </a:pPr>
            <a:r>
              <a:rPr lang="en-US" sz="2000" b="1">
                <a:solidFill>
                  <a:srgbClr val="FF0000"/>
                </a:solidFill>
              </a:rPr>
              <a:t>Direct</a:t>
            </a:r>
            <a:br>
              <a:rPr lang="en-US" sz="2000" b="1">
                <a:solidFill>
                  <a:srgbClr val="FF0000"/>
                </a:solidFill>
              </a:rPr>
            </a:br>
            <a:r>
              <a:rPr lang="en-US" sz="2000" b="1">
                <a:solidFill>
                  <a:srgbClr val="FF0000"/>
                </a:solidFill>
              </a:rPr>
              <a:t> Materials</a:t>
            </a:r>
          </a:p>
        </p:txBody>
      </p:sp>
      <p:sp>
        <p:nvSpPr>
          <p:cNvPr id="347150" name="Rectangle 14"/>
          <p:cNvSpPr>
            <a:spLocks noChangeArrowheads="1"/>
          </p:cNvSpPr>
          <p:nvPr/>
        </p:nvSpPr>
        <p:spPr bwMode="auto">
          <a:xfrm>
            <a:off x="973138" y="3152775"/>
            <a:ext cx="13684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buFontTx/>
              <a:buChar char="•"/>
            </a:pPr>
            <a:r>
              <a:rPr lang="en-US" sz="2000" b="1">
                <a:solidFill>
                  <a:schemeClr val="accent2"/>
                </a:solidFill>
              </a:rPr>
              <a:t>Direct</a:t>
            </a:r>
            <a:br>
              <a:rPr lang="en-US" sz="2000" b="1">
                <a:solidFill>
                  <a:schemeClr val="accent2"/>
                </a:solidFill>
              </a:rPr>
            </a:br>
            <a:r>
              <a:rPr lang="en-US" sz="2000" b="1">
                <a:solidFill>
                  <a:schemeClr val="accent2"/>
                </a:solidFill>
              </a:rPr>
              <a:t> Labor</a:t>
            </a:r>
          </a:p>
        </p:txBody>
      </p:sp>
      <p:sp>
        <p:nvSpPr>
          <p:cNvPr id="347151" name="Rectangle 15"/>
          <p:cNvSpPr>
            <a:spLocks noChangeArrowheads="1"/>
          </p:cNvSpPr>
          <p:nvPr/>
        </p:nvSpPr>
        <p:spPr bwMode="auto">
          <a:xfrm>
            <a:off x="931863" y="3741738"/>
            <a:ext cx="152717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buFontTx/>
              <a:buChar char="•"/>
            </a:pPr>
            <a:r>
              <a:rPr lang="en-US" sz="2000" b="1">
                <a:solidFill>
                  <a:srgbClr val="9900CC"/>
                </a:solidFill>
              </a:rPr>
              <a:t>Applied</a:t>
            </a:r>
            <a:br>
              <a:rPr lang="en-US" sz="2000" b="1">
                <a:solidFill>
                  <a:srgbClr val="9900CC"/>
                </a:solidFill>
              </a:rPr>
            </a:br>
            <a:r>
              <a:rPr lang="en-US" sz="2000" b="1">
                <a:solidFill>
                  <a:srgbClr val="9900CC"/>
                </a:solidFill>
              </a:rPr>
              <a:t>Overhead</a:t>
            </a:r>
          </a:p>
        </p:txBody>
      </p:sp>
      <p:sp>
        <p:nvSpPr>
          <p:cNvPr id="347152" name="Rectangle 16"/>
          <p:cNvSpPr>
            <a:spLocks noChangeArrowheads="1"/>
          </p:cNvSpPr>
          <p:nvPr/>
        </p:nvSpPr>
        <p:spPr bwMode="auto">
          <a:xfrm>
            <a:off x="730250" y="4305300"/>
            <a:ext cx="18256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buFontTx/>
              <a:buChar char="•"/>
            </a:pPr>
            <a:r>
              <a:rPr lang="en-US" sz="2000" b="1">
                <a:solidFill>
                  <a:srgbClr val="663300"/>
                </a:solidFill>
              </a:rPr>
              <a:t>Transferred</a:t>
            </a:r>
            <a:br>
              <a:rPr lang="en-US" sz="2000" b="1">
                <a:solidFill>
                  <a:srgbClr val="663300"/>
                </a:solidFill>
              </a:rPr>
            </a:br>
            <a:r>
              <a:rPr lang="en-US" sz="2000" b="1">
                <a:solidFill>
                  <a:srgbClr val="663300"/>
                </a:solidFill>
              </a:rPr>
              <a:t> from Dept. A</a:t>
            </a:r>
          </a:p>
        </p:txBody>
      </p:sp>
      <p:sp>
        <p:nvSpPr>
          <p:cNvPr id="347153" name="Rectangle 17"/>
          <p:cNvSpPr>
            <a:spLocks noChangeArrowheads="1"/>
          </p:cNvSpPr>
          <p:nvPr/>
        </p:nvSpPr>
        <p:spPr bwMode="auto">
          <a:xfrm>
            <a:off x="3570288" y="5119688"/>
            <a:ext cx="1292225" cy="1003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buFontTx/>
              <a:buChar char="•"/>
            </a:pPr>
            <a:r>
              <a:rPr lang="en-US" sz="2000" b="1">
                <a:solidFill>
                  <a:srgbClr val="006600"/>
                </a:solidFill>
              </a:rPr>
              <a:t>Cost of</a:t>
            </a:r>
            <a:br>
              <a:rPr lang="en-US" sz="2000" b="1">
                <a:solidFill>
                  <a:srgbClr val="006600"/>
                </a:solidFill>
              </a:rPr>
            </a:br>
            <a:r>
              <a:rPr lang="en-US" sz="2000" b="1">
                <a:solidFill>
                  <a:srgbClr val="006600"/>
                </a:solidFill>
              </a:rPr>
              <a:t> Goods</a:t>
            </a:r>
            <a:br>
              <a:rPr lang="en-US" sz="2000" b="1">
                <a:solidFill>
                  <a:srgbClr val="006600"/>
                </a:solidFill>
              </a:rPr>
            </a:br>
            <a:r>
              <a:rPr lang="en-US" sz="2000" b="1">
                <a:solidFill>
                  <a:srgbClr val="006600"/>
                </a:solidFill>
              </a:rPr>
              <a:t>Sold </a:t>
            </a:r>
          </a:p>
        </p:txBody>
      </p:sp>
      <p:sp>
        <p:nvSpPr>
          <p:cNvPr id="347154" name="Rectangle 18"/>
          <p:cNvSpPr>
            <a:spLocks noChangeArrowheads="1"/>
          </p:cNvSpPr>
          <p:nvPr/>
        </p:nvSpPr>
        <p:spPr bwMode="auto">
          <a:xfrm>
            <a:off x="7151688" y="2605088"/>
            <a:ext cx="1292225" cy="1003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buFontTx/>
              <a:buChar char="•"/>
            </a:pPr>
            <a:r>
              <a:rPr lang="en-US" sz="2000" b="1">
                <a:solidFill>
                  <a:srgbClr val="006600"/>
                </a:solidFill>
              </a:rPr>
              <a:t>Cost of</a:t>
            </a:r>
            <a:br>
              <a:rPr lang="en-US" sz="2000" b="1">
                <a:solidFill>
                  <a:srgbClr val="006600"/>
                </a:solidFill>
              </a:rPr>
            </a:br>
            <a:r>
              <a:rPr lang="en-US" sz="2000" b="1">
                <a:solidFill>
                  <a:srgbClr val="006600"/>
                </a:solidFill>
              </a:rPr>
              <a:t> Goods</a:t>
            </a:r>
            <a:br>
              <a:rPr lang="en-US" sz="2000" b="1">
                <a:solidFill>
                  <a:srgbClr val="006600"/>
                </a:solidFill>
              </a:rPr>
            </a:br>
            <a:r>
              <a:rPr lang="en-US" sz="2000" b="1">
                <a:solidFill>
                  <a:srgbClr val="006600"/>
                </a:solidFill>
              </a:rPr>
              <a:t>Sold </a:t>
            </a:r>
          </a:p>
        </p:txBody>
      </p:sp>
      <p:grpSp>
        <p:nvGrpSpPr>
          <p:cNvPr id="347155" name="Group 19"/>
          <p:cNvGrpSpPr>
            <a:grpSpLocks/>
          </p:cNvGrpSpPr>
          <p:nvPr/>
        </p:nvGrpSpPr>
        <p:grpSpPr bwMode="auto">
          <a:xfrm>
            <a:off x="3022600" y="3149600"/>
            <a:ext cx="5740400" cy="2416175"/>
            <a:chOff x="1816" y="1736"/>
            <a:chExt cx="3616" cy="1522"/>
          </a:xfrm>
        </p:grpSpPr>
        <p:sp>
          <p:nvSpPr>
            <p:cNvPr id="347156" name="Line 20"/>
            <p:cNvSpPr>
              <a:spLocks noChangeShapeType="1"/>
            </p:cNvSpPr>
            <p:nvPr/>
          </p:nvSpPr>
          <p:spPr bwMode="auto">
            <a:xfrm>
              <a:off x="5422" y="1736"/>
              <a:ext cx="0" cy="800"/>
            </a:xfrm>
            <a:prstGeom prst="line">
              <a:avLst/>
            </a:prstGeom>
            <a:noFill/>
            <a:ln w="28575">
              <a:solidFill>
                <a:srgbClr val="0066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47157" name="Line 21"/>
            <p:cNvSpPr>
              <a:spLocks noChangeShapeType="1"/>
            </p:cNvSpPr>
            <p:nvPr/>
          </p:nvSpPr>
          <p:spPr bwMode="auto">
            <a:xfrm flipH="1">
              <a:off x="1816" y="2544"/>
              <a:ext cx="3616" cy="0"/>
            </a:xfrm>
            <a:prstGeom prst="line">
              <a:avLst/>
            </a:prstGeom>
            <a:noFill/>
            <a:ln w="28575">
              <a:solidFill>
                <a:srgbClr val="0066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47158" name="Line 22"/>
            <p:cNvSpPr>
              <a:spLocks noChangeShapeType="1"/>
            </p:cNvSpPr>
            <p:nvPr/>
          </p:nvSpPr>
          <p:spPr bwMode="auto">
            <a:xfrm>
              <a:off x="1824" y="2552"/>
              <a:ext cx="0" cy="704"/>
            </a:xfrm>
            <a:prstGeom prst="line">
              <a:avLst/>
            </a:prstGeom>
            <a:noFill/>
            <a:ln w="28575">
              <a:solidFill>
                <a:srgbClr val="0066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47159" name="Line 23"/>
            <p:cNvSpPr>
              <a:spLocks noChangeShapeType="1"/>
            </p:cNvSpPr>
            <p:nvPr/>
          </p:nvSpPr>
          <p:spPr bwMode="auto">
            <a:xfrm>
              <a:off x="1818" y="3258"/>
              <a:ext cx="384" cy="0"/>
            </a:xfrm>
            <a:prstGeom prst="line">
              <a:avLst/>
            </a:prstGeom>
            <a:noFill/>
            <a:ln w="28575">
              <a:solidFill>
                <a:srgbClr val="0066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47160" name="Line 24"/>
            <p:cNvSpPr>
              <a:spLocks noChangeShapeType="1"/>
            </p:cNvSpPr>
            <p:nvPr/>
          </p:nvSpPr>
          <p:spPr bwMode="auto">
            <a:xfrm flipH="1">
              <a:off x="5140" y="1739"/>
              <a:ext cx="288" cy="0"/>
            </a:xfrm>
            <a:prstGeom prst="line">
              <a:avLst/>
            </a:prstGeom>
            <a:noFill/>
            <a:ln w="28575">
              <a:solidFill>
                <a:srgbClr val="0066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347161" name="Rectangle 25"/>
          <p:cNvSpPr>
            <a:spLocks noChangeArrowheads="1"/>
          </p:cNvSpPr>
          <p:nvPr/>
        </p:nvSpPr>
        <p:spPr bwMode="auto">
          <a:xfrm>
            <a:off x="5245100" y="2605088"/>
            <a:ext cx="2055813" cy="1003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buFontTx/>
              <a:buChar char="•"/>
            </a:pPr>
            <a:r>
              <a:rPr lang="en-US" sz="2000" b="1">
                <a:solidFill>
                  <a:schemeClr val="tx2"/>
                </a:solidFill>
              </a:rPr>
              <a:t>Cost of</a:t>
            </a:r>
            <a:br>
              <a:rPr lang="en-US" sz="2000" b="1">
                <a:solidFill>
                  <a:schemeClr val="tx2"/>
                </a:solidFill>
              </a:rPr>
            </a:br>
            <a:r>
              <a:rPr lang="en-US" sz="2000" b="1">
                <a:solidFill>
                  <a:schemeClr val="tx2"/>
                </a:solidFill>
              </a:rPr>
              <a:t> Goods</a:t>
            </a:r>
            <a:br>
              <a:rPr lang="en-US" sz="2000" b="1">
                <a:solidFill>
                  <a:schemeClr val="tx2"/>
                </a:solidFill>
              </a:rPr>
            </a:br>
            <a:r>
              <a:rPr lang="en-US" sz="2000" b="1">
                <a:solidFill>
                  <a:schemeClr val="tx2"/>
                </a:solidFill>
              </a:rPr>
              <a:t>Manufactured </a:t>
            </a:r>
          </a:p>
        </p:txBody>
      </p:sp>
      <p:sp>
        <p:nvSpPr>
          <p:cNvPr id="2" name="Slide Number Placeholder 1"/>
          <p:cNvSpPr>
            <a:spLocks noGrp="1"/>
          </p:cNvSpPr>
          <p:nvPr>
            <p:ph type="sldNum" sz="quarter" idx="11"/>
          </p:nvPr>
        </p:nvSpPr>
        <p:spPr/>
        <p:txBody>
          <a:bodyPr/>
          <a:lstStyle/>
          <a:p>
            <a:fld id="{254CD168-9E57-4E78-8989-E0A45CA40095}" type="slidenum">
              <a:rPr lang="en-US" smtClean="0"/>
              <a:pPr/>
              <a:t>50</a:t>
            </a:fld>
            <a:endParaRPr lang="en-US"/>
          </a:p>
        </p:txBody>
      </p:sp>
    </p:spTree>
    <p:extLst>
      <p:ext uri="{BB962C8B-B14F-4D97-AF65-F5344CB8AC3E}">
        <p14:creationId xmlns:p14="http://schemas.microsoft.com/office/powerpoint/2010/main" xmlns="" val="159377222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347154"/>
                                        </p:tgtEl>
                                        <p:attrNameLst>
                                          <p:attrName>style.visibility</p:attrName>
                                        </p:attrNameLst>
                                      </p:cBhvr>
                                      <p:to>
                                        <p:strVal val="visible"/>
                                      </p:to>
                                    </p:set>
                                    <p:animEffect transition="in" filter="strips(downLeft)">
                                      <p:cBhvr>
                                        <p:cTn id="7" dur="500"/>
                                        <p:tgtEl>
                                          <p:spTgt spid="347154"/>
                                        </p:tgtEl>
                                      </p:cBhvr>
                                    </p:animEffect>
                                  </p:childTnLst>
                                </p:cTn>
                              </p:par>
                            </p:childTnLst>
                          </p:cTn>
                        </p:par>
                        <p:par>
                          <p:cTn id="8" fill="hold" nodeType="afterGroup">
                            <p:stCondLst>
                              <p:cond delay="500"/>
                            </p:stCondLst>
                            <p:childTnLst>
                              <p:par>
                                <p:cTn id="9" presetID="18" presetClass="entr" presetSubtype="12" fill="hold" nodeType="afterEffect">
                                  <p:stCondLst>
                                    <p:cond delay="0"/>
                                  </p:stCondLst>
                                  <p:childTnLst>
                                    <p:set>
                                      <p:cBhvr>
                                        <p:cTn id="10" dur="1" fill="hold">
                                          <p:stCondLst>
                                            <p:cond delay="0"/>
                                          </p:stCondLst>
                                        </p:cTn>
                                        <p:tgtEl>
                                          <p:spTgt spid="347155"/>
                                        </p:tgtEl>
                                        <p:attrNameLst>
                                          <p:attrName>style.visibility</p:attrName>
                                        </p:attrNameLst>
                                      </p:cBhvr>
                                      <p:to>
                                        <p:strVal val="visible"/>
                                      </p:to>
                                    </p:set>
                                    <p:animEffect transition="in" filter="strips(downLeft)">
                                      <p:cBhvr>
                                        <p:cTn id="11" dur="500"/>
                                        <p:tgtEl>
                                          <p:spTgt spid="347155"/>
                                        </p:tgtEl>
                                      </p:cBhvr>
                                    </p:animEffect>
                                  </p:childTnLst>
                                </p:cTn>
                              </p:par>
                            </p:childTnLst>
                          </p:cTn>
                        </p:par>
                        <p:par>
                          <p:cTn id="12" fill="hold" nodeType="afterGroup">
                            <p:stCondLst>
                              <p:cond delay="1000"/>
                            </p:stCondLst>
                            <p:childTnLst>
                              <p:par>
                                <p:cTn id="13" presetID="18" presetClass="entr" presetSubtype="12" fill="hold" grpId="0" nodeType="afterEffect">
                                  <p:stCondLst>
                                    <p:cond delay="0"/>
                                  </p:stCondLst>
                                  <p:childTnLst>
                                    <p:set>
                                      <p:cBhvr>
                                        <p:cTn id="14" dur="1" fill="hold">
                                          <p:stCondLst>
                                            <p:cond delay="0"/>
                                          </p:stCondLst>
                                        </p:cTn>
                                        <p:tgtEl>
                                          <p:spTgt spid="347153"/>
                                        </p:tgtEl>
                                        <p:attrNameLst>
                                          <p:attrName>style.visibility</p:attrName>
                                        </p:attrNameLst>
                                      </p:cBhvr>
                                      <p:to>
                                        <p:strVal val="visible"/>
                                      </p:to>
                                    </p:set>
                                    <p:animEffect transition="in" filter="strips(downLeft)">
                                      <p:cBhvr>
                                        <p:cTn id="15" dur="500"/>
                                        <p:tgtEl>
                                          <p:spTgt spid="347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153" grpId="0" autoUpdateAnimBg="0"/>
      <p:bldP spid="347154" grpId="0"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9186" name="Rectangle 2"/>
          <p:cNvSpPr>
            <a:spLocks noGrp="1" noChangeArrowheads="1"/>
          </p:cNvSpPr>
          <p:nvPr>
            <p:ph type="title"/>
          </p:nvPr>
        </p:nvSpPr>
        <p:spPr>
          <a:xfrm>
            <a:off x="457200" y="3048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dirty="0"/>
              <a:t>Process Costing</a:t>
            </a:r>
            <a:br>
              <a:rPr lang="en-US" sz="4400" b="1" i="1" dirty="0"/>
            </a:br>
            <a:r>
              <a:rPr lang="en-US" sz="4400" b="1" i="1" dirty="0"/>
              <a:t>(in journal entry form)</a:t>
            </a:r>
          </a:p>
        </p:txBody>
      </p:sp>
      <p:graphicFrame>
        <p:nvGraphicFramePr>
          <p:cNvPr id="349187" name="Object 3"/>
          <p:cNvGraphicFramePr>
            <a:graphicFrameLocks/>
          </p:cNvGraphicFramePr>
          <p:nvPr/>
        </p:nvGraphicFramePr>
        <p:xfrm>
          <a:off x="471488" y="1752600"/>
          <a:ext cx="8520112" cy="4125913"/>
        </p:xfrm>
        <a:graphic>
          <a:graphicData uri="http://schemas.openxmlformats.org/presentationml/2006/ole">
            <p:oleObj spid="_x0000_s97286" name="Worksheet" r:id="rId4" imgW="4705350" imgH="2409825" progId="Excel.Sheet.8">
              <p:embed/>
            </p:oleObj>
          </a:graphicData>
        </a:graphic>
      </p:graphicFrame>
      <p:sp>
        <p:nvSpPr>
          <p:cNvPr id="2" name="Slide Number Placeholder 1"/>
          <p:cNvSpPr>
            <a:spLocks noGrp="1"/>
          </p:cNvSpPr>
          <p:nvPr>
            <p:ph type="sldNum" sz="quarter" idx="11"/>
          </p:nvPr>
        </p:nvSpPr>
        <p:spPr/>
        <p:txBody>
          <a:bodyPr/>
          <a:lstStyle/>
          <a:p>
            <a:fld id="{254CD168-9E57-4E78-8989-E0A45CA40095}" type="slidenum">
              <a:rPr lang="en-US" smtClean="0"/>
              <a:pPr/>
              <a:t>51</a:t>
            </a:fld>
            <a:endParaRPr lang="en-US"/>
          </a:p>
        </p:txBody>
      </p:sp>
    </p:spTree>
    <p:extLst>
      <p:ext uri="{BB962C8B-B14F-4D97-AF65-F5344CB8AC3E}">
        <p14:creationId xmlns:p14="http://schemas.microsoft.com/office/powerpoint/2010/main" xmlns="" val="304487580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9" name="Rectangle 3"/>
          <p:cNvSpPr>
            <a:spLocks noGrp="1" noChangeArrowheads="1"/>
          </p:cNvSpPr>
          <p:nvPr>
            <p:ph type="title"/>
          </p:nvPr>
        </p:nvSpPr>
        <p:spPr>
          <a:xfrm>
            <a:off x="2209800" y="2819400"/>
            <a:ext cx="441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dirty="0"/>
              <a:t>End of </a:t>
            </a:r>
            <a:r>
              <a:rPr lang="en-US" b="1" i="1" dirty="0" smtClean="0"/>
              <a:t>Lecture 13</a:t>
            </a:r>
            <a:endParaRPr lang="en-US" b="1" i="1" dirty="0"/>
          </a:p>
        </p:txBody>
      </p:sp>
      <p:sp>
        <p:nvSpPr>
          <p:cNvPr id="2" name="Slide Number Placeholder 1"/>
          <p:cNvSpPr>
            <a:spLocks noGrp="1"/>
          </p:cNvSpPr>
          <p:nvPr>
            <p:ph type="sldNum" sz="quarter" idx="11"/>
          </p:nvPr>
        </p:nvSpPr>
        <p:spPr/>
        <p:txBody>
          <a:bodyPr/>
          <a:lstStyle/>
          <a:p>
            <a:fld id="{A043D9EB-1807-41E5-BC46-0BB517957F5C}" type="slidenum">
              <a:rPr lang="en-US" smtClean="0"/>
              <a:pPr/>
              <a:t>52</a:t>
            </a:fld>
            <a:endParaRPr lang="en-US"/>
          </a:p>
        </p:txBody>
      </p:sp>
    </p:spTree>
    <p:extLst>
      <p:ext uri="{BB962C8B-B14F-4D97-AF65-F5344CB8AC3E}">
        <p14:creationId xmlns:p14="http://schemas.microsoft.com/office/powerpoint/2010/main" xmlns="" val="222429082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1988</TotalTime>
  <Words>2373</Words>
  <Application>Microsoft Office PowerPoint</Application>
  <PresentationFormat>On-screen Show (4:3)</PresentationFormat>
  <Paragraphs>377</Paragraphs>
  <Slides>52</Slides>
  <Notes>51</Notes>
  <HiddenSlides>0</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52</vt:i4>
      </vt:variant>
    </vt:vector>
  </HeadingPairs>
  <TitlesOfParts>
    <vt:vector size="56" baseType="lpstr">
      <vt:lpstr>Flow</vt:lpstr>
      <vt:lpstr>1_Flow</vt:lpstr>
      <vt:lpstr>Clip</vt:lpstr>
      <vt:lpstr>Worksheet</vt:lpstr>
      <vt:lpstr>Chapter 17</vt:lpstr>
      <vt:lpstr>Learning Objectives</vt:lpstr>
      <vt:lpstr>Job-Costing and Process Costing:  Opposite Ends of a Continuum</vt:lpstr>
      <vt:lpstr>Process-Costing</vt:lpstr>
      <vt:lpstr>Process-Costing Assumptions</vt:lpstr>
      <vt:lpstr>Five-Step Process-Costing Allocation</vt:lpstr>
      <vt:lpstr>Equivalent Units</vt:lpstr>
      <vt:lpstr>Steps 1 &amp; 2 Illustrated</vt:lpstr>
      <vt:lpstr>Steps 3, 4 &amp; 5, Illustrated</vt:lpstr>
      <vt:lpstr>General Ledger Cost Flows Illustrated</vt:lpstr>
      <vt:lpstr>Weighted-Average Process-Costing Method</vt:lpstr>
      <vt:lpstr>Weighted-Average Process-Costing Method</vt:lpstr>
      <vt:lpstr>Steps 1 &amp; 2 Illustrated</vt:lpstr>
      <vt:lpstr>Steps 3, 4 &amp; 5 Illustrated</vt:lpstr>
      <vt:lpstr>Result of the Process</vt:lpstr>
      <vt:lpstr>First-in, First-Out  Process-Costing Method</vt:lpstr>
      <vt:lpstr>First-in, First-Out  Process-Costing Method</vt:lpstr>
      <vt:lpstr>Steps 1 &amp; 2, Illustrated</vt:lpstr>
      <vt:lpstr>Steps 3, 4 &amp; 5, Illustrated</vt:lpstr>
      <vt:lpstr>Result of the Process (as before)</vt:lpstr>
      <vt:lpstr>Standard Costing and Process Costing</vt:lpstr>
      <vt:lpstr>Steps 1 &amp; 2, Illustrated</vt:lpstr>
      <vt:lpstr>Steps 3, 4 &amp; 5, Illustrated</vt:lpstr>
      <vt:lpstr>General Ledger Cost Flows Illustrated</vt:lpstr>
      <vt:lpstr>Transferred-in Costs</vt:lpstr>
      <vt:lpstr>Steps 1 &amp; 2, Illustrated</vt:lpstr>
      <vt:lpstr>Steps 3, 4 &amp; 5, Illustrated</vt:lpstr>
      <vt:lpstr>Steps 1 &amp; 2, Illustrated</vt:lpstr>
      <vt:lpstr>Steps 3, 4 &amp; 5, Illustrated</vt:lpstr>
      <vt:lpstr>Hybrid Costing Systems</vt:lpstr>
      <vt:lpstr>Similarities Between Job-Order and Process Costing</vt:lpstr>
      <vt:lpstr>Differences Between Job-Order and Process Costing</vt:lpstr>
      <vt:lpstr>Slide 33</vt:lpstr>
      <vt:lpstr>Slide 34</vt:lpstr>
      <vt:lpstr>Processing Departments</vt:lpstr>
      <vt:lpstr>Comparing Job-Order and Process Costing</vt:lpstr>
      <vt:lpstr>Comparing Job-Order and Process Costing</vt:lpstr>
      <vt:lpstr>Comparing Job-Order and Process Costing</vt:lpstr>
      <vt:lpstr>T-Account and Journal Entry Views of Cost Flows</vt:lpstr>
      <vt:lpstr>Process Cost Flows (in T-account form)</vt:lpstr>
      <vt:lpstr>Process Cost Flows (in journal entry form)</vt:lpstr>
      <vt:lpstr>Process Cost Flows (in T-account form)</vt:lpstr>
      <vt:lpstr>Process Costing (in journal entry form)</vt:lpstr>
      <vt:lpstr>Process Cost Flows (in T-account form)</vt:lpstr>
      <vt:lpstr>Process Costing (In journal entry form)</vt:lpstr>
      <vt:lpstr>Process Cost Flows (in T-account form)</vt:lpstr>
      <vt:lpstr>Process Costing (in journal entry form)</vt:lpstr>
      <vt:lpstr>Process Cost Flows (in T-account form)</vt:lpstr>
      <vt:lpstr>Process Costing (in journal entry form)</vt:lpstr>
      <vt:lpstr>Process Cost Flows (in journal entry form)</vt:lpstr>
      <vt:lpstr>Process Costing (in journal entry form)</vt:lpstr>
      <vt:lpstr>End of Lecture 13</vt:lpstr>
    </vt:vector>
  </TitlesOfParts>
  <Company>Wichita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17</dc:title>
  <dc:creator>Michael Flores</dc:creator>
  <cp:lastModifiedBy>NTS</cp:lastModifiedBy>
  <cp:revision>33</cp:revision>
  <dcterms:created xsi:type="dcterms:W3CDTF">2004-12-09T01:38:42Z</dcterms:created>
  <dcterms:modified xsi:type="dcterms:W3CDTF">2013-11-16T09:32:57Z</dcterms:modified>
</cp:coreProperties>
</file>